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56" r:id="rId2"/>
    <p:sldId id="296" r:id="rId3"/>
    <p:sldId id="257" r:id="rId4"/>
    <p:sldId id="717" r:id="rId5"/>
    <p:sldId id="29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82" r:id="rId23"/>
    <p:sldId id="281" r:id="rId24"/>
    <p:sldId id="274" r:id="rId25"/>
    <p:sldId id="275" r:id="rId26"/>
    <p:sldId id="276" r:id="rId27"/>
    <p:sldId id="509" r:id="rId28"/>
    <p:sldId id="761" r:id="rId29"/>
    <p:sldId id="762" r:id="rId30"/>
    <p:sldId id="766" r:id="rId31"/>
    <p:sldId id="280" r:id="rId32"/>
    <p:sldId id="764" r:id="rId33"/>
    <p:sldId id="765" r:id="rId34"/>
    <p:sldId id="763" r:id="rId35"/>
    <p:sldId id="767" r:id="rId36"/>
    <p:sldId id="277" r:id="rId37"/>
    <p:sldId id="278" r:id="rId38"/>
    <p:sldId id="279" r:id="rId39"/>
    <p:sldId id="465" r:id="rId40"/>
    <p:sldId id="752" r:id="rId41"/>
    <p:sldId id="751" r:id="rId42"/>
    <p:sldId id="417" r:id="rId43"/>
    <p:sldId id="300" r:id="rId44"/>
    <p:sldId id="460" r:id="rId45"/>
    <p:sldId id="299" r:id="rId46"/>
    <p:sldId id="527" r:id="rId47"/>
    <p:sldId id="756" r:id="rId48"/>
    <p:sldId id="757" r:id="rId49"/>
    <p:sldId id="744" r:id="rId50"/>
    <p:sldId id="770" r:id="rId51"/>
    <p:sldId id="771" r:id="rId52"/>
    <p:sldId id="772" r:id="rId53"/>
    <p:sldId id="773" r:id="rId54"/>
    <p:sldId id="356" r:id="rId55"/>
    <p:sldId id="317" r:id="rId56"/>
    <p:sldId id="774" r:id="rId57"/>
    <p:sldId id="306" r:id="rId58"/>
    <p:sldId id="775" r:id="rId59"/>
    <p:sldId id="288" r:id="rId60"/>
    <p:sldId id="365" r:id="rId61"/>
    <p:sldId id="318" r:id="rId62"/>
    <p:sldId id="776" r:id="rId63"/>
    <p:sldId id="323" r:id="rId64"/>
    <p:sldId id="305" r:id="rId65"/>
    <p:sldId id="290" r:id="rId66"/>
    <p:sldId id="325" r:id="rId67"/>
    <p:sldId id="745" r:id="rId68"/>
    <p:sldId id="749" r:id="rId69"/>
    <p:sldId id="336" r:id="rId70"/>
    <p:sldId id="687" r:id="rId71"/>
    <p:sldId id="690" r:id="rId72"/>
    <p:sldId id="347" r:id="rId73"/>
    <p:sldId id="758" r:id="rId7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a:srgbClr val="00FDFF"/>
    <a:srgbClr val="FF2F92"/>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7"/>
    <p:restoredTop sz="94719"/>
  </p:normalViewPr>
  <p:slideViewPr>
    <p:cSldViewPr snapToGrid="0">
      <p:cViewPr varScale="1">
        <p:scale>
          <a:sx n="115" d="100"/>
          <a:sy n="115" d="100"/>
        </p:scale>
        <p:origin x="52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BF1B0-3747-2E4D-A228-56D539BC331B}" type="datetimeFigureOut">
              <a:rPr lang="fr-FR" smtClean="0"/>
              <a:t>12/11/2024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AB42B-A704-A642-9D3D-0B0DB4453DCD}" type="slidenum">
              <a:rPr lang="fr-FR" smtClean="0"/>
              <a:t>‹N°›</a:t>
            </a:fld>
            <a:endParaRPr lang="fr-FR"/>
          </a:p>
        </p:txBody>
      </p:sp>
    </p:spTree>
    <p:extLst>
      <p:ext uri="{BB962C8B-B14F-4D97-AF65-F5344CB8AC3E}">
        <p14:creationId xmlns:p14="http://schemas.microsoft.com/office/powerpoint/2010/main" val="954785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Char char="•"/>
            </a:pPr>
            <a:r>
              <a:rPr lang="fr-FR" b="1" dirty="0"/>
              <a:t>Procaryotes :</a:t>
            </a:r>
            <a:endParaRPr lang="fr-FR" dirty="0"/>
          </a:p>
          <a:p>
            <a:pPr marL="742950" lvl="1" indent="-285750">
              <a:buFont typeface="Arial" panose="020B0604020202020204" pitchFamily="34" charset="0"/>
              <a:buChar char="•"/>
            </a:pPr>
            <a:r>
              <a:rPr lang="fr-FR" dirty="0"/>
              <a:t>Taille : Généralement plus petites (1-10 µm).</a:t>
            </a:r>
          </a:p>
          <a:p>
            <a:pPr marL="742950" lvl="1" indent="-285750">
              <a:buFont typeface="Arial" panose="020B0604020202020204" pitchFamily="34" charset="0"/>
              <a:buChar char="•"/>
            </a:pPr>
            <a:r>
              <a:rPr lang="fr-FR" dirty="0"/>
              <a:t>Noyau : Pas de noyau défini, l’ADN est dans le cytoplasme (nucléotide).</a:t>
            </a:r>
          </a:p>
          <a:p>
            <a:pPr marL="742950" lvl="1" indent="-285750">
              <a:buFont typeface="Arial" panose="020B0604020202020204" pitchFamily="34" charset="0"/>
              <a:buChar char="•"/>
            </a:pPr>
            <a:r>
              <a:rPr lang="fr-FR" dirty="0"/>
              <a:t>Organites : Absence d'organites membranaires (comme le réticulum endoplasmique ou l'appareil de Golgi).</a:t>
            </a:r>
          </a:p>
          <a:p>
            <a:pPr marL="742950" lvl="1" indent="-285750">
              <a:buFont typeface="Arial" panose="020B0604020202020204" pitchFamily="34" charset="0"/>
              <a:buChar char="•"/>
            </a:pPr>
            <a:r>
              <a:rPr lang="fr-FR" dirty="0"/>
              <a:t>Paroi cellulaire : Présente chez la plupart, souvent composée de peptidoglycane (chez les bactéries).</a:t>
            </a:r>
          </a:p>
          <a:p>
            <a:pPr>
              <a:buFont typeface="Arial" panose="020B0604020202020204" pitchFamily="34" charset="0"/>
              <a:buChar char="•"/>
            </a:pPr>
            <a:r>
              <a:rPr lang="fr-FR" b="1" dirty="0"/>
              <a:t>Eucaryotes :</a:t>
            </a:r>
            <a:endParaRPr lang="fr-FR" dirty="0"/>
          </a:p>
          <a:p>
            <a:pPr marL="742950" lvl="1" indent="-285750">
              <a:buFont typeface="Arial" panose="020B0604020202020204" pitchFamily="34" charset="0"/>
              <a:buChar char="•"/>
            </a:pPr>
            <a:r>
              <a:rPr lang="fr-FR" dirty="0"/>
              <a:t>Taille : Généralement plus grandes (10-100 µm).</a:t>
            </a:r>
          </a:p>
          <a:p>
            <a:pPr marL="742950" lvl="1" indent="-285750">
              <a:buFont typeface="Arial" panose="020B0604020202020204" pitchFamily="34" charset="0"/>
              <a:buChar char="•"/>
            </a:pPr>
            <a:r>
              <a:rPr lang="fr-FR" dirty="0"/>
              <a:t>Noyau : Présence d'un noyau délimité par une membrane.</a:t>
            </a:r>
          </a:p>
          <a:p>
            <a:pPr marL="742950" lvl="1" indent="-285750">
              <a:buFont typeface="Arial" panose="020B0604020202020204" pitchFamily="34" charset="0"/>
              <a:buChar char="•"/>
            </a:pPr>
            <a:r>
              <a:rPr lang="fr-FR" dirty="0"/>
              <a:t>Organites : Contiennent des organites membranaires (mitochondries, chloroplastes, réticulum endoplasmique, etc.).</a:t>
            </a:r>
          </a:p>
          <a:p>
            <a:pPr marL="742950" lvl="1" indent="-285750">
              <a:buFont typeface="Arial" panose="020B0604020202020204" pitchFamily="34" charset="0"/>
              <a:buChar char="•"/>
            </a:pPr>
            <a:r>
              <a:rPr lang="fr-FR" dirty="0"/>
              <a:t>Paroi cellulaire : Absente ou présente (selon le type de cellule, comme les cellules végétales).</a:t>
            </a:r>
          </a:p>
          <a:p>
            <a:r>
              <a:rPr lang="fr-FR" b="1" dirty="0"/>
              <a:t>2. Cellules Végétales (Eucaryotes Spécifiques)</a:t>
            </a:r>
          </a:p>
          <a:p>
            <a:pPr>
              <a:buFont typeface="Arial" panose="020B0604020202020204" pitchFamily="34" charset="0"/>
              <a:buChar char="•"/>
            </a:pPr>
            <a:r>
              <a:rPr lang="fr-FR" b="1" dirty="0"/>
              <a:t>Paroi Cellulaire :</a:t>
            </a:r>
            <a:endParaRPr lang="fr-FR" dirty="0"/>
          </a:p>
          <a:p>
            <a:pPr marL="742950" lvl="1" indent="-285750">
              <a:buFont typeface="Arial" panose="020B0604020202020204" pitchFamily="34" charset="0"/>
              <a:buChar char="•"/>
            </a:pPr>
            <a:r>
              <a:rPr lang="fr-FR" dirty="0"/>
              <a:t>Les cellules végétales ont une paroi cellulaire rigide faite de cellulose, qui donne forme et protection.</a:t>
            </a:r>
          </a:p>
          <a:p>
            <a:pPr>
              <a:buFont typeface="Arial" panose="020B0604020202020204" pitchFamily="34" charset="0"/>
              <a:buChar char="•"/>
            </a:pPr>
            <a:r>
              <a:rPr lang="fr-FR" b="1" dirty="0"/>
              <a:t>Chloroplastes :</a:t>
            </a:r>
            <a:endParaRPr lang="fr-FR" dirty="0"/>
          </a:p>
          <a:p>
            <a:pPr marL="742950" lvl="1" indent="-285750">
              <a:buFont typeface="Arial" panose="020B0604020202020204" pitchFamily="34" charset="0"/>
              <a:buChar char="•"/>
            </a:pPr>
            <a:r>
              <a:rPr lang="fr-FR" dirty="0"/>
              <a:t>Présence de chloroplastes pour la photosynthèse, permettant la conversion de la lumière en énergie chimique.</a:t>
            </a:r>
          </a:p>
          <a:p>
            <a:pPr>
              <a:buFont typeface="Arial" panose="020B0604020202020204" pitchFamily="34" charset="0"/>
              <a:buChar char="•"/>
            </a:pPr>
            <a:r>
              <a:rPr lang="fr-FR" b="1" dirty="0"/>
              <a:t>Vacuoles :</a:t>
            </a:r>
            <a:endParaRPr lang="fr-FR" dirty="0"/>
          </a:p>
          <a:p>
            <a:pPr marL="742950" lvl="1" indent="-285750">
              <a:buFont typeface="Arial" panose="020B0604020202020204" pitchFamily="34" charset="0"/>
              <a:buChar char="•"/>
            </a:pPr>
            <a:r>
              <a:rPr lang="fr-FR" dirty="0"/>
              <a:t>Les cellules végétales contiennent de grandes vacuoles qui stockent l'eau, les nutriments et les déchets, et aident à maintenir la turgescence de la cellule.</a:t>
            </a:r>
          </a:p>
          <a:p>
            <a:pPr>
              <a:buFont typeface="Arial" panose="020B0604020202020204" pitchFamily="34" charset="0"/>
              <a:buChar char="•"/>
            </a:pPr>
            <a:r>
              <a:rPr lang="fr-FR" b="1" dirty="0"/>
              <a:t>Plastides :</a:t>
            </a:r>
            <a:endParaRPr lang="fr-FR" dirty="0"/>
          </a:p>
          <a:p>
            <a:pPr marL="742950" lvl="1" indent="-285750">
              <a:buFont typeface="Arial" panose="020B0604020202020204" pitchFamily="34" charset="0"/>
              <a:buChar char="•"/>
            </a:pPr>
            <a:r>
              <a:rPr lang="fr-FR" dirty="0"/>
              <a:t>Les plastides sont des organites spécifiques aux plantes (comme les chloroplastes) qui jouent des rôles dans le stockage et la synthèse des substances.</a:t>
            </a:r>
          </a:p>
          <a:p>
            <a:r>
              <a:rPr lang="fr-FR" b="1" dirty="0"/>
              <a:t>3. Réplication et Division Cellulaire</a:t>
            </a:r>
          </a:p>
          <a:p>
            <a:pPr>
              <a:buFont typeface="Arial" panose="020B0604020202020204" pitchFamily="34" charset="0"/>
              <a:buChar char="•"/>
            </a:pPr>
            <a:r>
              <a:rPr lang="fr-FR" b="1" dirty="0"/>
              <a:t>Procaryotes :</a:t>
            </a:r>
            <a:endParaRPr lang="fr-FR" dirty="0"/>
          </a:p>
          <a:p>
            <a:pPr marL="742950" lvl="1" indent="-285750">
              <a:buFont typeface="Arial" panose="020B0604020202020204" pitchFamily="34" charset="0"/>
              <a:buChar char="•"/>
            </a:pPr>
            <a:r>
              <a:rPr lang="fr-FR" dirty="0"/>
              <a:t>Reproduction asexuée par fission binaire.</a:t>
            </a:r>
          </a:p>
          <a:p>
            <a:pPr marL="742950" lvl="1" indent="-285750">
              <a:buFont typeface="Arial" panose="020B0604020202020204" pitchFamily="34" charset="0"/>
              <a:buChar char="•"/>
            </a:pPr>
            <a:r>
              <a:rPr lang="fr-FR" dirty="0"/>
              <a:t>L’ADN est circulaire et ne s’associe pas avec des protéines histones.</a:t>
            </a:r>
          </a:p>
          <a:p>
            <a:pPr>
              <a:buFont typeface="Arial" panose="020B0604020202020204" pitchFamily="34" charset="0"/>
              <a:buChar char="•"/>
            </a:pPr>
            <a:r>
              <a:rPr lang="fr-FR" b="1" dirty="0"/>
              <a:t>Eucaryotes :</a:t>
            </a:r>
            <a:endParaRPr lang="fr-FR" dirty="0"/>
          </a:p>
          <a:p>
            <a:pPr marL="742950" lvl="1" indent="-285750">
              <a:buFont typeface="Arial" panose="020B0604020202020204" pitchFamily="34" charset="0"/>
              <a:buChar char="•"/>
            </a:pPr>
            <a:r>
              <a:rPr lang="fr-FR" dirty="0"/>
              <a:t>Reproduction par mitose (pour la croissance) et méiose (pour la reproduction).</a:t>
            </a:r>
          </a:p>
          <a:p>
            <a:pPr marL="742950" lvl="1" indent="-285750">
              <a:buFont typeface="Arial" panose="020B0604020202020204" pitchFamily="34" charset="0"/>
              <a:buChar char="•"/>
            </a:pPr>
            <a:r>
              <a:rPr lang="fr-FR" dirty="0"/>
              <a:t>L’ADN est linéaire et associé à des protéines histones.</a:t>
            </a:r>
          </a:p>
          <a:p>
            <a:r>
              <a:rPr lang="fr-FR" b="1" dirty="0"/>
              <a:t>4. Diversité</a:t>
            </a:r>
          </a:p>
          <a:p>
            <a:pPr>
              <a:buFont typeface="Arial" panose="020B0604020202020204" pitchFamily="34" charset="0"/>
              <a:buChar char="•"/>
            </a:pPr>
            <a:r>
              <a:rPr lang="fr-FR" b="1" dirty="0"/>
              <a:t>Procaryotes :</a:t>
            </a:r>
            <a:endParaRPr lang="fr-FR" dirty="0"/>
          </a:p>
          <a:p>
            <a:pPr marL="742950" lvl="1" indent="-285750">
              <a:buFont typeface="Arial" panose="020B0604020202020204" pitchFamily="34" charset="0"/>
              <a:buChar char="•"/>
            </a:pPr>
            <a:r>
              <a:rPr lang="fr-FR" dirty="0"/>
              <a:t>Comprend les bactéries et les archées, qui présentent une grande diversité métabolique.</a:t>
            </a:r>
          </a:p>
          <a:p>
            <a:pPr>
              <a:buFont typeface="Arial" panose="020B0604020202020204" pitchFamily="34" charset="0"/>
              <a:buChar char="•"/>
            </a:pPr>
            <a:r>
              <a:rPr lang="fr-FR" b="1" dirty="0"/>
              <a:t>Eucaryotes :</a:t>
            </a:r>
            <a:endParaRPr lang="fr-FR" dirty="0"/>
          </a:p>
          <a:p>
            <a:pPr marL="742950" lvl="1" indent="-285750">
              <a:buFont typeface="Arial" panose="020B0604020202020204" pitchFamily="34" charset="0"/>
              <a:buChar char="•"/>
            </a:pPr>
            <a:r>
              <a:rPr lang="fr-FR" dirty="0"/>
              <a:t>Comprend les animaux, les plantes, les champignons et les protistes, avec des modes de vie et des structures variés.</a:t>
            </a:r>
          </a:p>
          <a:p>
            <a:r>
              <a:rPr lang="fr-FR" b="1" dirty="0"/>
              <a:t>Conclusion</a:t>
            </a:r>
          </a:p>
          <a:p>
            <a:r>
              <a:rPr lang="fr-FR" dirty="0"/>
              <a:t>En résumé, les cellules procaryotes et eucaryotes se distinguent principalement par leur structure, leur organisation et leurs caractéristiques fonctionnelles. Les cellules végétales, en tant que type spécifique d'eucaryotes, possèdent des traits uniques liés à leur rôle dans la photosynthèse et leur adaptation à la vie terrestre.</a:t>
            </a:r>
          </a:p>
          <a:p>
            <a:endParaRPr lang="fr-FR" dirty="0"/>
          </a:p>
        </p:txBody>
      </p:sp>
      <p:sp>
        <p:nvSpPr>
          <p:cNvPr id="4" name="Espace réservé du numéro de diapositive 3"/>
          <p:cNvSpPr>
            <a:spLocks noGrp="1"/>
          </p:cNvSpPr>
          <p:nvPr>
            <p:ph type="sldNum" sz="quarter" idx="5"/>
          </p:nvPr>
        </p:nvSpPr>
        <p:spPr/>
        <p:txBody>
          <a:bodyPr/>
          <a:lstStyle/>
          <a:p>
            <a:fld id="{0CDAB42B-A704-A642-9D3D-0B0DB4453DCD}" type="slidenum">
              <a:rPr lang="fr-FR" smtClean="0"/>
              <a:t>28</a:t>
            </a:fld>
            <a:endParaRPr lang="fr-FR"/>
          </a:p>
        </p:txBody>
      </p:sp>
    </p:spTree>
    <p:extLst>
      <p:ext uri="{BB962C8B-B14F-4D97-AF65-F5344CB8AC3E}">
        <p14:creationId xmlns:p14="http://schemas.microsoft.com/office/powerpoint/2010/main" val="362455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533CA32-DA12-DBD1-997B-D3179B9EF47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1953CCD8-0E99-4F5F-9DCF-442011AFE298}" type="slidenum">
              <a:rPr lang="fr-FR" altLang="fr-FR">
                <a:latin typeface="Arial" panose="020B0604020202020204" pitchFamily="34" charset="0"/>
              </a:rPr>
              <a:pPr/>
              <a:t>54</a:t>
            </a:fld>
            <a:endParaRPr lang="fr-FR" altLang="fr-FR">
              <a:latin typeface="Arial" panose="020B0604020202020204" pitchFamily="34" charset="0"/>
            </a:endParaRPr>
          </a:p>
        </p:txBody>
      </p:sp>
      <p:sp>
        <p:nvSpPr>
          <p:cNvPr id="29699" name="Rectangle 2">
            <a:extLst>
              <a:ext uri="{FF2B5EF4-FFF2-40B4-BE49-F238E27FC236}">
                <a16:creationId xmlns:a16="http://schemas.microsoft.com/office/drawing/2014/main" id="{0D142C69-B7C5-67F5-66CB-49507E4F072B}"/>
              </a:ext>
            </a:extLst>
          </p:cNvPr>
          <p:cNvSpPr>
            <a:spLocks noGrp="1" noRot="1" noChangeAspect="1" noChangeArrowheads="1" noTextEdit="1"/>
          </p:cNvSpPr>
          <p:nvPr>
            <p:ph type="sldImg"/>
          </p:nvPr>
        </p:nvSpPr>
        <p:spPr>
          <a:xfrm>
            <a:off x="139700" y="768350"/>
            <a:ext cx="6819900" cy="3836988"/>
          </a:xfrm>
          <a:ln/>
        </p:spPr>
      </p:sp>
      <p:sp>
        <p:nvSpPr>
          <p:cNvPr id="29700" name="Rectangle 3">
            <a:extLst>
              <a:ext uri="{FF2B5EF4-FFF2-40B4-BE49-F238E27FC236}">
                <a16:creationId xmlns:a16="http://schemas.microsoft.com/office/drawing/2014/main" id="{6AE979D4-E2D8-C94A-F001-C6048548B3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D12BEE7-55D3-FBB3-F8E9-AB3A0EB08C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68AC76E1-DABC-4EB1-8925-949D88547714}" type="slidenum">
              <a:rPr lang="fr-FR" altLang="fr-FR">
                <a:latin typeface="Arial" panose="020B0604020202020204" pitchFamily="34" charset="0"/>
              </a:rPr>
              <a:pPr/>
              <a:t>55</a:t>
            </a:fld>
            <a:endParaRPr lang="fr-FR" altLang="fr-FR">
              <a:latin typeface="Arial" panose="020B0604020202020204" pitchFamily="34" charset="0"/>
            </a:endParaRPr>
          </a:p>
        </p:txBody>
      </p:sp>
      <p:sp>
        <p:nvSpPr>
          <p:cNvPr id="31747" name="Rectangle 2">
            <a:extLst>
              <a:ext uri="{FF2B5EF4-FFF2-40B4-BE49-F238E27FC236}">
                <a16:creationId xmlns:a16="http://schemas.microsoft.com/office/drawing/2014/main" id="{BFB1C667-773D-3DB4-6E53-B8CCCAC850FB}"/>
              </a:ext>
            </a:extLst>
          </p:cNvPr>
          <p:cNvSpPr>
            <a:spLocks noGrp="1" noRot="1" noChangeAspect="1" noChangeArrowheads="1" noTextEdit="1"/>
          </p:cNvSpPr>
          <p:nvPr>
            <p:ph type="sldImg"/>
          </p:nvPr>
        </p:nvSpPr>
        <p:spPr>
          <a:xfrm>
            <a:off x="139700" y="768350"/>
            <a:ext cx="6819900" cy="3836988"/>
          </a:xfrm>
          <a:ln/>
        </p:spPr>
      </p:sp>
      <p:sp>
        <p:nvSpPr>
          <p:cNvPr id="31748" name="Rectangle 3">
            <a:extLst>
              <a:ext uri="{FF2B5EF4-FFF2-40B4-BE49-F238E27FC236}">
                <a16:creationId xmlns:a16="http://schemas.microsoft.com/office/drawing/2014/main" id="{64875BA1-C3C5-0EC9-42B2-2D966F13B4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C5030EAD-8956-BCBF-FE40-D6E1632D7A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F4A7AA9E-5559-4F8A-B225-43742739B2DC}" type="slidenum">
              <a:rPr lang="fr-FR" altLang="fr-FR">
                <a:latin typeface="Arial" panose="020B0604020202020204" pitchFamily="34" charset="0"/>
              </a:rPr>
              <a:pPr/>
              <a:t>56</a:t>
            </a:fld>
            <a:endParaRPr lang="fr-FR" altLang="fr-FR">
              <a:latin typeface="Arial" panose="020B0604020202020204" pitchFamily="34" charset="0"/>
            </a:endParaRPr>
          </a:p>
        </p:txBody>
      </p:sp>
      <p:sp>
        <p:nvSpPr>
          <p:cNvPr id="35843" name="Rectangle 2">
            <a:extLst>
              <a:ext uri="{FF2B5EF4-FFF2-40B4-BE49-F238E27FC236}">
                <a16:creationId xmlns:a16="http://schemas.microsoft.com/office/drawing/2014/main" id="{12BE3A90-0FC8-3BD4-CBC4-3A56B776BE48}"/>
              </a:ext>
            </a:extLst>
          </p:cNvPr>
          <p:cNvSpPr>
            <a:spLocks noGrp="1" noRot="1" noChangeAspect="1" noChangeArrowheads="1" noTextEdit="1"/>
          </p:cNvSpPr>
          <p:nvPr>
            <p:ph type="sldImg"/>
          </p:nvPr>
        </p:nvSpPr>
        <p:spPr>
          <a:xfrm>
            <a:off x="139700" y="768350"/>
            <a:ext cx="6819900" cy="3836988"/>
          </a:xfrm>
          <a:ln/>
        </p:spPr>
      </p:sp>
      <p:sp>
        <p:nvSpPr>
          <p:cNvPr id="35844" name="Rectangle 3">
            <a:extLst>
              <a:ext uri="{FF2B5EF4-FFF2-40B4-BE49-F238E27FC236}">
                <a16:creationId xmlns:a16="http://schemas.microsoft.com/office/drawing/2014/main" id="{6D168E87-65FB-C082-F053-23303E7C16C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B06E080-A209-7051-44D6-464ACE0821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629231E3-9900-47CE-8CA1-CE593EB1AA72}" type="slidenum">
              <a:rPr lang="fr-FR" altLang="fr-FR">
                <a:latin typeface="Arial" panose="020B0604020202020204" pitchFamily="34" charset="0"/>
              </a:rPr>
              <a:pPr/>
              <a:t>57</a:t>
            </a:fld>
            <a:endParaRPr lang="fr-FR" altLang="fr-FR">
              <a:latin typeface="Arial" panose="020B0604020202020204" pitchFamily="34" charset="0"/>
            </a:endParaRPr>
          </a:p>
        </p:txBody>
      </p:sp>
      <p:sp>
        <p:nvSpPr>
          <p:cNvPr id="37891" name="Rectangle 2">
            <a:extLst>
              <a:ext uri="{FF2B5EF4-FFF2-40B4-BE49-F238E27FC236}">
                <a16:creationId xmlns:a16="http://schemas.microsoft.com/office/drawing/2014/main" id="{B33B5B96-EFA2-A31F-C490-4CAC84287F22}"/>
              </a:ext>
            </a:extLst>
          </p:cNvPr>
          <p:cNvSpPr>
            <a:spLocks noGrp="1" noRot="1" noChangeAspect="1" noChangeArrowheads="1" noTextEdit="1"/>
          </p:cNvSpPr>
          <p:nvPr>
            <p:ph type="sldImg"/>
          </p:nvPr>
        </p:nvSpPr>
        <p:spPr>
          <a:xfrm>
            <a:off x="139700" y="768350"/>
            <a:ext cx="6819900" cy="3836988"/>
          </a:xfrm>
          <a:ln/>
        </p:spPr>
      </p:sp>
      <p:sp>
        <p:nvSpPr>
          <p:cNvPr id="37892" name="Rectangle 3">
            <a:extLst>
              <a:ext uri="{FF2B5EF4-FFF2-40B4-BE49-F238E27FC236}">
                <a16:creationId xmlns:a16="http://schemas.microsoft.com/office/drawing/2014/main" id="{82E2C2E1-F8B1-E283-43E1-4B42890CBC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78B7E9AE-67DF-0D2D-C885-1492F09CB5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CEFE7205-5DA2-494E-AFC8-7C532D0F643E}" type="slidenum">
              <a:rPr lang="fr-FR" altLang="fr-FR">
                <a:latin typeface="Arial" panose="020B0604020202020204" pitchFamily="34" charset="0"/>
              </a:rPr>
              <a:pPr/>
              <a:t>58</a:t>
            </a:fld>
            <a:endParaRPr lang="fr-FR" altLang="fr-FR">
              <a:latin typeface="Arial" panose="020B0604020202020204" pitchFamily="34" charset="0"/>
            </a:endParaRPr>
          </a:p>
        </p:txBody>
      </p:sp>
      <p:sp>
        <p:nvSpPr>
          <p:cNvPr id="39939" name="Rectangle 2">
            <a:extLst>
              <a:ext uri="{FF2B5EF4-FFF2-40B4-BE49-F238E27FC236}">
                <a16:creationId xmlns:a16="http://schemas.microsoft.com/office/drawing/2014/main" id="{CF3D2C63-F347-B665-4D5A-6BE20926DF1B}"/>
              </a:ext>
            </a:extLst>
          </p:cNvPr>
          <p:cNvSpPr>
            <a:spLocks noGrp="1" noRot="1" noChangeAspect="1" noChangeArrowheads="1" noTextEdit="1"/>
          </p:cNvSpPr>
          <p:nvPr>
            <p:ph type="sldImg"/>
          </p:nvPr>
        </p:nvSpPr>
        <p:spPr>
          <a:xfrm>
            <a:off x="139700" y="768350"/>
            <a:ext cx="6819900" cy="3836988"/>
          </a:xfrm>
          <a:ln/>
        </p:spPr>
      </p:sp>
      <p:sp>
        <p:nvSpPr>
          <p:cNvPr id="39940" name="Rectangle 3">
            <a:extLst>
              <a:ext uri="{FF2B5EF4-FFF2-40B4-BE49-F238E27FC236}">
                <a16:creationId xmlns:a16="http://schemas.microsoft.com/office/drawing/2014/main" id="{048D3ADA-9C5B-2F0A-469E-2CF59AE6AC1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0FAB185-F430-FA11-2EA8-1386991ADE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42D99AAC-954E-402A-A89D-F98C9EEA752D}" type="slidenum">
              <a:rPr lang="fr-FR" altLang="fr-FR">
                <a:latin typeface="Arial" panose="020B0604020202020204" pitchFamily="34" charset="0"/>
              </a:rPr>
              <a:pPr/>
              <a:t>59</a:t>
            </a:fld>
            <a:endParaRPr lang="fr-FR" altLang="fr-FR">
              <a:latin typeface="Arial" panose="020B0604020202020204" pitchFamily="34" charset="0"/>
            </a:endParaRPr>
          </a:p>
        </p:txBody>
      </p:sp>
      <p:sp>
        <p:nvSpPr>
          <p:cNvPr id="41987" name="Rectangle 2">
            <a:extLst>
              <a:ext uri="{FF2B5EF4-FFF2-40B4-BE49-F238E27FC236}">
                <a16:creationId xmlns:a16="http://schemas.microsoft.com/office/drawing/2014/main" id="{CC87E72F-42C9-4D90-04F9-80E86560177C}"/>
              </a:ext>
            </a:extLst>
          </p:cNvPr>
          <p:cNvSpPr>
            <a:spLocks noGrp="1" noRot="1" noChangeAspect="1" noChangeArrowheads="1" noTextEdit="1"/>
          </p:cNvSpPr>
          <p:nvPr>
            <p:ph type="sldImg"/>
          </p:nvPr>
        </p:nvSpPr>
        <p:spPr>
          <a:xfrm>
            <a:off x="139700" y="768350"/>
            <a:ext cx="6819900" cy="3836988"/>
          </a:xfrm>
          <a:ln/>
        </p:spPr>
      </p:sp>
      <p:sp>
        <p:nvSpPr>
          <p:cNvPr id="41988" name="Rectangle 3">
            <a:extLst>
              <a:ext uri="{FF2B5EF4-FFF2-40B4-BE49-F238E27FC236}">
                <a16:creationId xmlns:a16="http://schemas.microsoft.com/office/drawing/2014/main" id="{F8FA6458-8463-11E6-0CE1-A36F785894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FD119489-8F2C-487A-B995-0375F8CF58E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DEA0EE10-4815-4CB8-B48B-930DC2AA8B33}" type="slidenum">
              <a:rPr lang="fr-FR" altLang="fr-FR">
                <a:latin typeface="Arial" panose="020B0604020202020204" pitchFamily="34" charset="0"/>
              </a:rPr>
              <a:pPr/>
              <a:t>60</a:t>
            </a:fld>
            <a:endParaRPr lang="fr-FR" altLang="fr-FR">
              <a:latin typeface="Arial" panose="020B0604020202020204" pitchFamily="34" charset="0"/>
            </a:endParaRPr>
          </a:p>
        </p:txBody>
      </p:sp>
      <p:sp>
        <p:nvSpPr>
          <p:cNvPr id="44035" name="Rectangle 2">
            <a:extLst>
              <a:ext uri="{FF2B5EF4-FFF2-40B4-BE49-F238E27FC236}">
                <a16:creationId xmlns:a16="http://schemas.microsoft.com/office/drawing/2014/main" id="{74F38F4E-2A11-5C76-588C-680D6D5DE00D}"/>
              </a:ext>
            </a:extLst>
          </p:cNvPr>
          <p:cNvSpPr>
            <a:spLocks noGrp="1" noRot="1" noChangeAspect="1" noChangeArrowheads="1" noTextEdit="1"/>
          </p:cNvSpPr>
          <p:nvPr>
            <p:ph type="sldImg"/>
          </p:nvPr>
        </p:nvSpPr>
        <p:spPr>
          <a:xfrm>
            <a:off x="139700" y="768350"/>
            <a:ext cx="6819900" cy="3836988"/>
          </a:xfrm>
          <a:ln/>
        </p:spPr>
      </p:sp>
      <p:sp>
        <p:nvSpPr>
          <p:cNvPr id="44036" name="Rectangle 3">
            <a:extLst>
              <a:ext uri="{FF2B5EF4-FFF2-40B4-BE49-F238E27FC236}">
                <a16:creationId xmlns:a16="http://schemas.microsoft.com/office/drawing/2014/main" id="{DE9CDE8D-E13E-BD8C-1B60-B9E3D326007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E600F00-2B86-6288-73BE-B41BA599F95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6B85EAB3-5D58-4E56-8350-D5EBEE15BC2C}" type="slidenum">
              <a:rPr lang="fr-FR" altLang="fr-FR">
                <a:latin typeface="Arial" panose="020B0604020202020204" pitchFamily="34" charset="0"/>
              </a:rPr>
              <a:pPr/>
              <a:t>61</a:t>
            </a:fld>
            <a:endParaRPr lang="fr-FR" altLang="fr-FR">
              <a:latin typeface="Arial" panose="020B0604020202020204" pitchFamily="34" charset="0"/>
            </a:endParaRPr>
          </a:p>
        </p:txBody>
      </p:sp>
      <p:sp>
        <p:nvSpPr>
          <p:cNvPr id="46083" name="Rectangle 2">
            <a:extLst>
              <a:ext uri="{FF2B5EF4-FFF2-40B4-BE49-F238E27FC236}">
                <a16:creationId xmlns:a16="http://schemas.microsoft.com/office/drawing/2014/main" id="{2DDEA377-9ADC-D977-3DC5-6C9FE91A4D6B}"/>
              </a:ext>
            </a:extLst>
          </p:cNvPr>
          <p:cNvSpPr>
            <a:spLocks noGrp="1" noRot="1" noChangeAspect="1" noChangeArrowheads="1" noTextEdit="1"/>
          </p:cNvSpPr>
          <p:nvPr>
            <p:ph type="sldImg"/>
          </p:nvPr>
        </p:nvSpPr>
        <p:spPr>
          <a:xfrm>
            <a:off x="139700" y="768350"/>
            <a:ext cx="6819900" cy="3836988"/>
          </a:xfrm>
          <a:ln/>
        </p:spPr>
      </p:sp>
      <p:sp>
        <p:nvSpPr>
          <p:cNvPr id="46084" name="Rectangle 3">
            <a:extLst>
              <a:ext uri="{FF2B5EF4-FFF2-40B4-BE49-F238E27FC236}">
                <a16:creationId xmlns:a16="http://schemas.microsoft.com/office/drawing/2014/main" id="{5B08A1A7-A407-CD16-1670-0B6D0B2F7272}"/>
              </a:ext>
            </a:extLst>
          </p:cNvPr>
          <p:cNvSpPr>
            <a:spLocks noGrp="1" noChangeArrowheads="1"/>
          </p:cNvSpPr>
          <p:nvPr>
            <p:ph type="body" idx="1"/>
          </p:nvPr>
        </p:nvSpPr>
        <p:spPr>
          <a:xfrm>
            <a:off x="946150" y="4860925"/>
            <a:ext cx="5207000" cy="4605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5C710E7-CB0A-5E27-1251-3CD447D8CA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B54D1949-C5C2-4D31-BE3B-05BE3E33BEC8}" type="slidenum">
              <a:rPr lang="fr-FR" altLang="fr-FR">
                <a:latin typeface="Arial" panose="020B0604020202020204" pitchFamily="34" charset="0"/>
              </a:rPr>
              <a:pPr/>
              <a:t>62</a:t>
            </a:fld>
            <a:endParaRPr lang="fr-FR" altLang="fr-FR">
              <a:latin typeface="Arial" panose="020B0604020202020204" pitchFamily="34" charset="0"/>
            </a:endParaRPr>
          </a:p>
        </p:txBody>
      </p:sp>
      <p:sp>
        <p:nvSpPr>
          <p:cNvPr id="48131" name="Rectangle 2">
            <a:extLst>
              <a:ext uri="{FF2B5EF4-FFF2-40B4-BE49-F238E27FC236}">
                <a16:creationId xmlns:a16="http://schemas.microsoft.com/office/drawing/2014/main" id="{4FFA7FB2-71E0-6734-CC26-9B9A8365E419}"/>
              </a:ext>
            </a:extLst>
          </p:cNvPr>
          <p:cNvSpPr>
            <a:spLocks noGrp="1" noRot="1" noChangeAspect="1" noChangeArrowheads="1" noTextEdit="1"/>
          </p:cNvSpPr>
          <p:nvPr>
            <p:ph type="sldImg"/>
          </p:nvPr>
        </p:nvSpPr>
        <p:spPr>
          <a:xfrm>
            <a:off x="139700" y="768350"/>
            <a:ext cx="6819900" cy="3836988"/>
          </a:xfrm>
          <a:ln/>
        </p:spPr>
      </p:sp>
      <p:sp>
        <p:nvSpPr>
          <p:cNvPr id="48132" name="Rectangle 3">
            <a:extLst>
              <a:ext uri="{FF2B5EF4-FFF2-40B4-BE49-F238E27FC236}">
                <a16:creationId xmlns:a16="http://schemas.microsoft.com/office/drawing/2014/main" id="{8B71D1F1-2A33-4536-FAAB-F092E247451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72899DB-3852-56BF-B69C-9B00E6D8078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39CB4D9C-9E7F-4613-966C-2A0EA470B0B0}" type="slidenum">
              <a:rPr lang="fr-FR" altLang="fr-FR">
                <a:latin typeface="Arial" panose="020B0604020202020204" pitchFamily="34" charset="0"/>
              </a:rPr>
              <a:pPr/>
              <a:t>63</a:t>
            </a:fld>
            <a:endParaRPr lang="fr-FR" altLang="fr-FR">
              <a:latin typeface="Arial" panose="020B0604020202020204" pitchFamily="34" charset="0"/>
            </a:endParaRPr>
          </a:p>
        </p:txBody>
      </p:sp>
      <p:sp>
        <p:nvSpPr>
          <p:cNvPr id="50179" name="Rectangle 2">
            <a:extLst>
              <a:ext uri="{FF2B5EF4-FFF2-40B4-BE49-F238E27FC236}">
                <a16:creationId xmlns:a16="http://schemas.microsoft.com/office/drawing/2014/main" id="{C6D40745-FAA6-9982-131A-CBC3CF8A828F}"/>
              </a:ext>
            </a:extLst>
          </p:cNvPr>
          <p:cNvSpPr>
            <a:spLocks noGrp="1" noRot="1" noChangeAspect="1" noChangeArrowheads="1" noTextEdit="1"/>
          </p:cNvSpPr>
          <p:nvPr>
            <p:ph type="sldImg"/>
          </p:nvPr>
        </p:nvSpPr>
        <p:spPr>
          <a:xfrm>
            <a:off x="139700" y="768350"/>
            <a:ext cx="6819900" cy="3836988"/>
          </a:xfrm>
          <a:ln/>
        </p:spPr>
      </p:sp>
      <p:sp>
        <p:nvSpPr>
          <p:cNvPr id="50180" name="Rectangle 3">
            <a:extLst>
              <a:ext uri="{FF2B5EF4-FFF2-40B4-BE49-F238E27FC236}">
                <a16:creationId xmlns:a16="http://schemas.microsoft.com/office/drawing/2014/main" id="{BD5ECA87-F66E-A326-5C3B-7BD778BE30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a:extLst>
              <a:ext uri="{FF2B5EF4-FFF2-40B4-BE49-F238E27FC236}">
                <a16:creationId xmlns:a16="http://schemas.microsoft.com/office/drawing/2014/main" id="{78235606-C942-FCF1-1A45-62014565206A}"/>
              </a:ext>
            </a:extLst>
          </p:cNvPr>
          <p:cNvSpPr>
            <a:spLocks noGrp="1" noRot="1" noChangeAspect="1" noChangeArrowheads="1" noTextEdit="1"/>
          </p:cNvSpPr>
          <p:nvPr>
            <p:ph type="sldImg"/>
          </p:nvPr>
        </p:nvSpPr>
        <p:spPr>
          <a:xfrm>
            <a:off x="139700" y="768350"/>
            <a:ext cx="6819900" cy="3836988"/>
          </a:xfrm>
          <a:ln/>
        </p:spPr>
      </p:sp>
      <p:sp>
        <p:nvSpPr>
          <p:cNvPr id="17411" name="Espace réservé des commentaires 2">
            <a:extLst>
              <a:ext uri="{FF2B5EF4-FFF2-40B4-BE49-F238E27FC236}">
                <a16:creationId xmlns:a16="http://schemas.microsoft.com/office/drawing/2014/main" id="{6F7A0E7F-B062-8F79-2A20-13E9EB027A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
        <p:nvSpPr>
          <p:cNvPr id="17412" name="Espace réservé du numéro de diapositive 3">
            <a:extLst>
              <a:ext uri="{FF2B5EF4-FFF2-40B4-BE49-F238E27FC236}">
                <a16:creationId xmlns:a16="http://schemas.microsoft.com/office/drawing/2014/main" id="{7313C68E-13A0-1DDE-F616-0A6FFD692DC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32B19DB9-8552-4E98-B3AD-86FD2AF78FE1}" type="slidenum">
              <a:rPr lang="fr-FR" altLang="fr-FR">
                <a:latin typeface="Arial" panose="020B0604020202020204" pitchFamily="34" charset="0"/>
              </a:rPr>
              <a:pPr/>
              <a:t>39</a:t>
            </a:fld>
            <a:endParaRPr lang="fr-FR" altLang="fr-FR">
              <a:latin typeface="Arial" panose="020B0604020202020204" pitchFamily="34" charset="0"/>
            </a:endParaRPr>
          </a:p>
        </p:txBody>
      </p:sp>
      <p:sp>
        <p:nvSpPr>
          <p:cNvPr id="17413" name="Espace réservé de la date 4">
            <a:extLst>
              <a:ext uri="{FF2B5EF4-FFF2-40B4-BE49-F238E27FC236}">
                <a16:creationId xmlns:a16="http://schemas.microsoft.com/office/drawing/2014/main" id="{8B564E8E-08BF-E01C-D606-D1D55AF2BD9A}"/>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endParaRPr lang="fr-FR" altLang="fr-FR">
              <a:latin typeface="Arial" panose="020B0604020202020204" pitchFamily="34" charset="0"/>
            </a:endParaRPr>
          </a:p>
        </p:txBody>
      </p:sp>
      <p:sp>
        <p:nvSpPr>
          <p:cNvPr id="17414" name="Espace réservé de l'en-tête 5">
            <a:extLst>
              <a:ext uri="{FF2B5EF4-FFF2-40B4-BE49-F238E27FC236}">
                <a16:creationId xmlns:a16="http://schemas.microsoft.com/office/drawing/2014/main" id="{4C339540-F141-CEFC-9662-2008DCFF2B2F}"/>
              </a:ext>
            </a:extLst>
          </p:cNvPr>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endParaRPr lang="fr-FR" altLang="fr-FR">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E93D92E-5F65-AD24-2C9E-7669F3D97FB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C4612C5A-567A-4705-8135-9BD0885EB032}" type="slidenum">
              <a:rPr lang="fr-FR" altLang="fr-FR">
                <a:latin typeface="Arial" panose="020B0604020202020204" pitchFamily="34" charset="0"/>
              </a:rPr>
              <a:pPr/>
              <a:t>64</a:t>
            </a:fld>
            <a:endParaRPr lang="fr-FR" altLang="fr-FR">
              <a:latin typeface="Arial" panose="020B0604020202020204" pitchFamily="34" charset="0"/>
            </a:endParaRPr>
          </a:p>
        </p:txBody>
      </p:sp>
      <p:sp>
        <p:nvSpPr>
          <p:cNvPr id="52227" name="Rectangle 2">
            <a:extLst>
              <a:ext uri="{FF2B5EF4-FFF2-40B4-BE49-F238E27FC236}">
                <a16:creationId xmlns:a16="http://schemas.microsoft.com/office/drawing/2014/main" id="{69BA7108-9D4D-D7EB-9E32-469FB424137B}"/>
              </a:ext>
            </a:extLst>
          </p:cNvPr>
          <p:cNvSpPr>
            <a:spLocks noGrp="1" noRot="1" noChangeAspect="1" noChangeArrowheads="1" noTextEdit="1"/>
          </p:cNvSpPr>
          <p:nvPr>
            <p:ph type="sldImg"/>
          </p:nvPr>
        </p:nvSpPr>
        <p:spPr>
          <a:xfrm>
            <a:off x="139700" y="768350"/>
            <a:ext cx="6819900" cy="3836988"/>
          </a:xfrm>
          <a:ln/>
        </p:spPr>
      </p:sp>
      <p:sp>
        <p:nvSpPr>
          <p:cNvPr id="52228" name="Rectangle 3">
            <a:extLst>
              <a:ext uri="{FF2B5EF4-FFF2-40B4-BE49-F238E27FC236}">
                <a16:creationId xmlns:a16="http://schemas.microsoft.com/office/drawing/2014/main" id="{D6A720B4-81C8-F356-F56A-64F9D3AECDF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0763984B-4A1A-D42B-B0A1-B94AAF245B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D32337E4-59E4-48FE-B833-32AEF324F7E6}" type="slidenum">
              <a:rPr lang="fr-FR" altLang="fr-FR">
                <a:latin typeface="Arial" panose="020B0604020202020204" pitchFamily="34" charset="0"/>
              </a:rPr>
              <a:pPr/>
              <a:t>65</a:t>
            </a:fld>
            <a:endParaRPr lang="fr-FR" altLang="fr-FR">
              <a:latin typeface="Arial" panose="020B0604020202020204" pitchFamily="34" charset="0"/>
            </a:endParaRPr>
          </a:p>
        </p:txBody>
      </p:sp>
      <p:sp>
        <p:nvSpPr>
          <p:cNvPr id="54275" name="Rectangle 2">
            <a:extLst>
              <a:ext uri="{FF2B5EF4-FFF2-40B4-BE49-F238E27FC236}">
                <a16:creationId xmlns:a16="http://schemas.microsoft.com/office/drawing/2014/main" id="{45FE9AF9-D68E-64A3-3F0E-C1747AF2AECC}"/>
              </a:ext>
            </a:extLst>
          </p:cNvPr>
          <p:cNvSpPr>
            <a:spLocks noGrp="1" noRot="1" noChangeAspect="1" noChangeArrowheads="1" noTextEdit="1"/>
          </p:cNvSpPr>
          <p:nvPr>
            <p:ph type="sldImg"/>
          </p:nvPr>
        </p:nvSpPr>
        <p:spPr>
          <a:xfrm>
            <a:off x="139700" y="768350"/>
            <a:ext cx="6819900" cy="3836988"/>
          </a:xfrm>
          <a:ln/>
        </p:spPr>
      </p:sp>
      <p:sp>
        <p:nvSpPr>
          <p:cNvPr id="54276" name="Rectangle 3">
            <a:extLst>
              <a:ext uri="{FF2B5EF4-FFF2-40B4-BE49-F238E27FC236}">
                <a16:creationId xmlns:a16="http://schemas.microsoft.com/office/drawing/2014/main" id="{F4FA2798-444E-1BA9-373E-F4385FD85C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428E10DA-C66F-3565-F559-ACD8B186F5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CCE0D4D2-BEEC-476A-878C-E7EAD5BF9157}" type="slidenum">
              <a:rPr lang="fr-FR" altLang="fr-FR">
                <a:latin typeface="Arial" panose="020B0604020202020204" pitchFamily="34" charset="0"/>
              </a:rPr>
              <a:pPr/>
              <a:t>66</a:t>
            </a:fld>
            <a:endParaRPr lang="fr-FR" altLang="fr-FR">
              <a:latin typeface="Arial" panose="020B0604020202020204" pitchFamily="34" charset="0"/>
            </a:endParaRPr>
          </a:p>
        </p:txBody>
      </p:sp>
      <p:sp>
        <p:nvSpPr>
          <p:cNvPr id="56323" name="Rectangle 2">
            <a:extLst>
              <a:ext uri="{FF2B5EF4-FFF2-40B4-BE49-F238E27FC236}">
                <a16:creationId xmlns:a16="http://schemas.microsoft.com/office/drawing/2014/main" id="{67C85190-0994-7E2A-D310-29DD43F8CC23}"/>
              </a:ext>
            </a:extLst>
          </p:cNvPr>
          <p:cNvSpPr>
            <a:spLocks noGrp="1" noRot="1" noChangeAspect="1" noChangeArrowheads="1" noTextEdit="1"/>
          </p:cNvSpPr>
          <p:nvPr>
            <p:ph type="sldImg"/>
          </p:nvPr>
        </p:nvSpPr>
        <p:spPr>
          <a:xfrm>
            <a:off x="139700" y="768350"/>
            <a:ext cx="6819900" cy="3836988"/>
          </a:xfrm>
          <a:ln/>
        </p:spPr>
      </p:sp>
      <p:sp>
        <p:nvSpPr>
          <p:cNvPr id="56324" name="Rectangle 3">
            <a:extLst>
              <a:ext uri="{FF2B5EF4-FFF2-40B4-BE49-F238E27FC236}">
                <a16:creationId xmlns:a16="http://schemas.microsoft.com/office/drawing/2014/main" id="{EE366F9F-6FBB-8C7E-F7DA-53C62F69587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E04676B-9389-2F30-5B9E-B6A87014A73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67C1E168-CE1B-4245-83A8-6A8959491F98}" type="slidenum">
              <a:rPr lang="fr-FR" altLang="fr-FR">
                <a:latin typeface="Arial" panose="020B0604020202020204" pitchFamily="34" charset="0"/>
              </a:rPr>
              <a:pPr/>
              <a:t>68</a:t>
            </a:fld>
            <a:endParaRPr lang="fr-FR" altLang="fr-FR">
              <a:latin typeface="Arial" panose="020B0604020202020204" pitchFamily="34" charset="0"/>
            </a:endParaRPr>
          </a:p>
        </p:txBody>
      </p:sp>
      <p:sp>
        <p:nvSpPr>
          <p:cNvPr id="59395" name="Rectangle 2">
            <a:extLst>
              <a:ext uri="{FF2B5EF4-FFF2-40B4-BE49-F238E27FC236}">
                <a16:creationId xmlns:a16="http://schemas.microsoft.com/office/drawing/2014/main" id="{58C05FE9-EF7C-4BDB-2266-261FF5FD0A03}"/>
              </a:ext>
            </a:extLst>
          </p:cNvPr>
          <p:cNvSpPr>
            <a:spLocks noGrp="1" noRot="1" noChangeAspect="1" noChangeArrowheads="1" noTextEdit="1"/>
          </p:cNvSpPr>
          <p:nvPr>
            <p:ph type="sldImg"/>
          </p:nvPr>
        </p:nvSpPr>
        <p:spPr>
          <a:xfrm>
            <a:off x="139700" y="768350"/>
            <a:ext cx="6819900" cy="3836988"/>
          </a:xfrm>
          <a:ln/>
        </p:spPr>
      </p:sp>
      <p:sp>
        <p:nvSpPr>
          <p:cNvPr id="59396" name="Rectangle 3">
            <a:extLst>
              <a:ext uri="{FF2B5EF4-FFF2-40B4-BE49-F238E27FC236}">
                <a16:creationId xmlns:a16="http://schemas.microsoft.com/office/drawing/2014/main" id="{B2D9F732-1B41-C011-C081-C9DDB139F4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3DBFBA3C-0916-83B7-16D0-254A0B557FF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53BD5A91-E593-449C-A372-6D23FEAC3202}" type="slidenum">
              <a:rPr lang="fr-FR" altLang="fr-FR">
                <a:latin typeface="Arial" panose="020B0604020202020204" pitchFamily="34" charset="0"/>
              </a:rPr>
              <a:pPr/>
              <a:t>69</a:t>
            </a:fld>
            <a:endParaRPr lang="fr-FR" altLang="fr-FR">
              <a:latin typeface="Arial" panose="020B0604020202020204" pitchFamily="34" charset="0"/>
            </a:endParaRPr>
          </a:p>
        </p:txBody>
      </p:sp>
      <p:sp>
        <p:nvSpPr>
          <p:cNvPr id="61443" name="Rectangle 2">
            <a:extLst>
              <a:ext uri="{FF2B5EF4-FFF2-40B4-BE49-F238E27FC236}">
                <a16:creationId xmlns:a16="http://schemas.microsoft.com/office/drawing/2014/main" id="{DC1B691E-ED07-FEBE-6BEF-6DF158E87EF4}"/>
              </a:ext>
            </a:extLst>
          </p:cNvPr>
          <p:cNvSpPr>
            <a:spLocks noGrp="1" noRot="1" noChangeAspect="1" noChangeArrowheads="1" noTextEdit="1"/>
          </p:cNvSpPr>
          <p:nvPr>
            <p:ph type="sldImg"/>
          </p:nvPr>
        </p:nvSpPr>
        <p:spPr>
          <a:xfrm>
            <a:off x="139700" y="768350"/>
            <a:ext cx="6819900" cy="3836988"/>
          </a:xfrm>
          <a:ln/>
        </p:spPr>
      </p:sp>
      <p:sp>
        <p:nvSpPr>
          <p:cNvPr id="61444" name="Rectangle 3">
            <a:extLst>
              <a:ext uri="{FF2B5EF4-FFF2-40B4-BE49-F238E27FC236}">
                <a16:creationId xmlns:a16="http://schemas.microsoft.com/office/drawing/2014/main" id="{B5B2CDC9-647F-5604-598B-89085A28AB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3D67E9A-016A-9AA3-6BD4-929D8C8CDC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BC5E8DEF-6393-4083-AAB5-FD6B5D2846ED}" type="slidenum">
              <a:rPr lang="fr-FR" altLang="fr-FR">
                <a:latin typeface="Arial" panose="020B0604020202020204" pitchFamily="34" charset="0"/>
              </a:rPr>
              <a:pPr/>
              <a:t>70</a:t>
            </a:fld>
            <a:endParaRPr lang="fr-FR" altLang="fr-FR">
              <a:latin typeface="Arial" panose="020B0604020202020204" pitchFamily="34" charset="0"/>
            </a:endParaRPr>
          </a:p>
        </p:txBody>
      </p:sp>
      <p:sp>
        <p:nvSpPr>
          <p:cNvPr id="63491" name="Rectangle 2">
            <a:extLst>
              <a:ext uri="{FF2B5EF4-FFF2-40B4-BE49-F238E27FC236}">
                <a16:creationId xmlns:a16="http://schemas.microsoft.com/office/drawing/2014/main" id="{893E4594-17D5-4C0D-EB53-5219E169AC70}"/>
              </a:ext>
            </a:extLst>
          </p:cNvPr>
          <p:cNvSpPr>
            <a:spLocks noGrp="1" noRot="1" noChangeAspect="1" noChangeArrowheads="1" noTextEdit="1"/>
          </p:cNvSpPr>
          <p:nvPr>
            <p:ph type="sldImg"/>
          </p:nvPr>
        </p:nvSpPr>
        <p:spPr>
          <a:xfrm>
            <a:off x="139700" y="768350"/>
            <a:ext cx="6819900" cy="3836988"/>
          </a:xfrm>
          <a:ln/>
        </p:spPr>
      </p:sp>
      <p:sp>
        <p:nvSpPr>
          <p:cNvPr id="63492" name="Rectangle 3">
            <a:extLst>
              <a:ext uri="{FF2B5EF4-FFF2-40B4-BE49-F238E27FC236}">
                <a16:creationId xmlns:a16="http://schemas.microsoft.com/office/drawing/2014/main" id="{6FB52B71-BD5A-9763-926B-80D359E353B0}"/>
              </a:ext>
            </a:extLst>
          </p:cNvPr>
          <p:cNvSpPr>
            <a:spLocks noGrp="1" noChangeArrowheads="1"/>
          </p:cNvSpPr>
          <p:nvPr>
            <p:ph type="body" idx="1"/>
          </p:nvPr>
        </p:nvSpPr>
        <p:spPr>
          <a:xfrm>
            <a:off x="946150" y="4860925"/>
            <a:ext cx="5207000" cy="4605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E610F6F7-D08F-CB9B-730E-1D982B5FE41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581D8E21-2B4F-48DC-BD1C-249DEE020DF4}" type="slidenum">
              <a:rPr lang="fr-FR" altLang="fr-FR">
                <a:latin typeface="Arial" panose="020B0604020202020204" pitchFamily="34" charset="0"/>
              </a:rPr>
              <a:pPr/>
              <a:t>71</a:t>
            </a:fld>
            <a:endParaRPr lang="fr-FR" altLang="fr-FR">
              <a:latin typeface="Arial" panose="020B0604020202020204" pitchFamily="34" charset="0"/>
            </a:endParaRPr>
          </a:p>
        </p:txBody>
      </p:sp>
      <p:sp>
        <p:nvSpPr>
          <p:cNvPr id="65539" name="Rectangle 2">
            <a:extLst>
              <a:ext uri="{FF2B5EF4-FFF2-40B4-BE49-F238E27FC236}">
                <a16:creationId xmlns:a16="http://schemas.microsoft.com/office/drawing/2014/main" id="{44F9EAFF-7F30-4137-E881-673CAA0B917C}"/>
              </a:ext>
            </a:extLst>
          </p:cNvPr>
          <p:cNvSpPr>
            <a:spLocks noGrp="1" noRot="1" noChangeAspect="1" noChangeArrowheads="1" noTextEdit="1"/>
          </p:cNvSpPr>
          <p:nvPr>
            <p:ph type="sldImg"/>
          </p:nvPr>
        </p:nvSpPr>
        <p:spPr>
          <a:xfrm>
            <a:off x="139700" y="768350"/>
            <a:ext cx="6819900" cy="3836988"/>
          </a:xfrm>
          <a:ln/>
        </p:spPr>
      </p:sp>
      <p:sp>
        <p:nvSpPr>
          <p:cNvPr id="65540" name="Rectangle 3">
            <a:extLst>
              <a:ext uri="{FF2B5EF4-FFF2-40B4-BE49-F238E27FC236}">
                <a16:creationId xmlns:a16="http://schemas.microsoft.com/office/drawing/2014/main" id="{7E015745-5C60-E80E-35B0-7177539F23DF}"/>
              </a:ext>
            </a:extLst>
          </p:cNvPr>
          <p:cNvSpPr>
            <a:spLocks noGrp="1" noChangeArrowheads="1"/>
          </p:cNvSpPr>
          <p:nvPr>
            <p:ph type="body" idx="1"/>
          </p:nvPr>
        </p:nvSpPr>
        <p:spPr>
          <a:xfrm>
            <a:off x="946150" y="4860925"/>
            <a:ext cx="5207000" cy="4605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FD5E747B-D419-D99A-D2C0-A400964779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3C26A57F-2DA4-478C-8032-3BA798FEDE2D}" type="slidenum">
              <a:rPr lang="fr-FR" altLang="fr-FR">
                <a:latin typeface="Arial" panose="020B0604020202020204" pitchFamily="34" charset="0"/>
              </a:rPr>
              <a:pPr/>
              <a:t>72</a:t>
            </a:fld>
            <a:endParaRPr lang="fr-FR" altLang="fr-FR">
              <a:latin typeface="Arial" panose="020B0604020202020204" pitchFamily="34" charset="0"/>
            </a:endParaRPr>
          </a:p>
        </p:txBody>
      </p:sp>
      <p:sp>
        <p:nvSpPr>
          <p:cNvPr id="69635" name="Rectangle 2">
            <a:extLst>
              <a:ext uri="{FF2B5EF4-FFF2-40B4-BE49-F238E27FC236}">
                <a16:creationId xmlns:a16="http://schemas.microsoft.com/office/drawing/2014/main" id="{259D0D47-D3CE-55D4-7899-A51BC80EDF86}"/>
              </a:ext>
            </a:extLst>
          </p:cNvPr>
          <p:cNvSpPr>
            <a:spLocks noGrp="1" noRot="1" noChangeAspect="1" noChangeArrowheads="1" noTextEdit="1"/>
          </p:cNvSpPr>
          <p:nvPr>
            <p:ph type="sldImg"/>
          </p:nvPr>
        </p:nvSpPr>
        <p:spPr>
          <a:xfrm>
            <a:off x="139700" y="768350"/>
            <a:ext cx="6819900" cy="3836988"/>
          </a:xfrm>
          <a:ln/>
        </p:spPr>
      </p:sp>
      <p:sp>
        <p:nvSpPr>
          <p:cNvPr id="69636" name="Rectangle 3">
            <a:extLst>
              <a:ext uri="{FF2B5EF4-FFF2-40B4-BE49-F238E27FC236}">
                <a16:creationId xmlns:a16="http://schemas.microsoft.com/office/drawing/2014/main" id="{6C6D70CD-551E-3F5A-060B-0D3B7F9C96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1. Structure Primaire</a:t>
            </a:r>
          </a:p>
          <a:p>
            <a:pPr>
              <a:buFont typeface="Arial" panose="020B0604020202020204" pitchFamily="34" charset="0"/>
              <a:buChar char="•"/>
            </a:pPr>
            <a:r>
              <a:rPr lang="fr-FR" b="1" dirty="0"/>
              <a:t>Définition</a:t>
            </a:r>
            <a:r>
              <a:rPr lang="fr-FR" dirty="0"/>
              <a:t> : La structure primaire d'une protéine correspond à la séquence linéaire des acides aminés dans la chaîne polypeptidique, liés par des liaisons peptidiques.</a:t>
            </a:r>
          </a:p>
          <a:p>
            <a:pPr>
              <a:buFont typeface="Arial" panose="020B0604020202020204" pitchFamily="34" charset="0"/>
              <a:buChar char="•"/>
            </a:pPr>
            <a:r>
              <a:rPr lang="fr-FR" b="1" dirty="0"/>
              <a:t>Importance</a:t>
            </a:r>
            <a:r>
              <a:rPr lang="fr-FR" dirty="0"/>
              <a:t> :</a:t>
            </a:r>
          </a:p>
          <a:p>
            <a:pPr marL="742950" lvl="1" indent="-285750">
              <a:buFont typeface="Arial" panose="020B0604020202020204" pitchFamily="34" charset="0"/>
              <a:buChar char="•"/>
            </a:pPr>
            <a:r>
              <a:rPr lang="fr-FR" dirty="0"/>
              <a:t>Elle détermine la façon dont la protéine va se replier. La séquence d'acides aminés (et l'ordre dans lequel ils sont placés) est essentielle pour former les structures secondaires, tertiaires et quaternaires.</a:t>
            </a:r>
          </a:p>
          <a:p>
            <a:pPr marL="742950" lvl="1" indent="-285750">
              <a:buFont typeface="Arial" panose="020B0604020202020204" pitchFamily="34" charset="0"/>
              <a:buChar char="•"/>
            </a:pPr>
            <a:r>
              <a:rPr lang="fr-FR" dirty="0"/>
              <a:t>Des mutations dans la séquence primaire peuvent altérer la structure et donc la fonction de la protéine, comme c'est le cas dans certaines maladies génétiques (ex. : l'anémie falciforme).</a:t>
            </a:r>
          </a:p>
          <a:p>
            <a:r>
              <a:rPr lang="fr-FR" b="1" dirty="0"/>
              <a:t>2. Structure Secondaire</a:t>
            </a:r>
          </a:p>
          <a:p>
            <a:pPr>
              <a:buFont typeface="Arial" panose="020B0604020202020204" pitchFamily="34" charset="0"/>
              <a:buChar char="•"/>
            </a:pPr>
            <a:r>
              <a:rPr lang="fr-FR" b="1" dirty="0"/>
              <a:t>Définition</a:t>
            </a:r>
            <a:r>
              <a:rPr lang="fr-FR" dirty="0"/>
              <a:t> : La structure secondaire se réfère aux motifs réguliers et locaux formés par des segments de la chaîne polypeptidique. Les motifs principaux sont l'</a:t>
            </a:r>
            <a:r>
              <a:rPr lang="fr-FR" b="1" dirty="0"/>
              <a:t>hélice </a:t>
            </a:r>
            <a:r>
              <a:rPr lang="el-GR" b="1" dirty="0"/>
              <a:t>α</a:t>
            </a:r>
            <a:r>
              <a:rPr lang="el-GR" dirty="0"/>
              <a:t> </a:t>
            </a:r>
            <a:r>
              <a:rPr lang="fr-FR" dirty="0"/>
              <a:t>et le </a:t>
            </a:r>
            <a:r>
              <a:rPr lang="fr-FR" b="1" dirty="0"/>
              <a:t>feuillet </a:t>
            </a:r>
            <a:r>
              <a:rPr lang="el-GR" b="1" dirty="0"/>
              <a:t>β</a:t>
            </a:r>
            <a:r>
              <a:rPr lang="el-GR" dirty="0"/>
              <a:t>, </a:t>
            </a:r>
            <a:r>
              <a:rPr lang="fr-FR" dirty="0"/>
              <a:t>stabilisés par des liaisons hydrogène entre les groupes fonctionnels de la chaîne principale des acides aminés.</a:t>
            </a:r>
          </a:p>
          <a:p>
            <a:pPr>
              <a:buFont typeface="Arial" panose="020B0604020202020204" pitchFamily="34" charset="0"/>
              <a:buChar char="•"/>
            </a:pPr>
            <a:r>
              <a:rPr lang="fr-FR" b="1" dirty="0"/>
              <a:t>Importance</a:t>
            </a:r>
            <a:r>
              <a:rPr lang="fr-FR" dirty="0"/>
              <a:t> :</a:t>
            </a:r>
          </a:p>
          <a:p>
            <a:pPr marL="742950" lvl="1" indent="-285750">
              <a:buFont typeface="Arial" panose="020B0604020202020204" pitchFamily="34" charset="0"/>
              <a:buChar char="•"/>
            </a:pPr>
            <a:r>
              <a:rPr lang="fr-FR" dirty="0"/>
              <a:t>La structure secondaire permet de stabiliser certaines parties de la protéine, en fournissant des formes répétitives et régulières qui contribuent à sa conformation tridimensionnelle.</a:t>
            </a:r>
          </a:p>
          <a:p>
            <a:pPr marL="742950" lvl="1" indent="-285750">
              <a:buFont typeface="Arial" panose="020B0604020202020204" pitchFamily="34" charset="0"/>
              <a:buChar char="•"/>
            </a:pPr>
            <a:r>
              <a:rPr lang="fr-FR" dirty="0"/>
              <a:t>Ces motifs structuraux sont souvent essentiels à la fonction de la protéine. Par exemple, les hélices </a:t>
            </a:r>
            <a:r>
              <a:rPr lang="el-GR" dirty="0"/>
              <a:t>α </a:t>
            </a:r>
            <a:r>
              <a:rPr lang="fr-FR" dirty="0"/>
              <a:t>sont fréquentes dans les protéines transmembranaires et jouent un rôle dans la traversée des membranes cellulaires.</a:t>
            </a:r>
          </a:p>
          <a:p>
            <a:r>
              <a:rPr lang="fr-FR" b="1" dirty="0"/>
              <a:t>3. Structure Tertiaire</a:t>
            </a:r>
          </a:p>
          <a:p>
            <a:pPr>
              <a:buFont typeface="Arial" panose="020B0604020202020204" pitchFamily="34" charset="0"/>
              <a:buChar char="•"/>
            </a:pPr>
            <a:r>
              <a:rPr lang="fr-FR" b="1" dirty="0"/>
              <a:t>Définition</a:t>
            </a:r>
            <a:r>
              <a:rPr lang="fr-FR" dirty="0"/>
              <a:t> : La structure tertiaire correspond au repliement tridimensionnel global de la protéine, résultant des interactions entre les chaînes latérales des acides aminés (liaisons hydrogène, interactions hydrophobes, ponts disulfure, et liaisons ioniques).</a:t>
            </a:r>
          </a:p>
          <a:p>
            <a:pPr>
              <a:buFont typeface="Arial" panose="020B0604020202020204" pitchFamily="34" charset="0"/>
              <a:buChar char="•"/>
            </a:pPr>
            <a:r>
              <a:rPr lang="fr-FR" b="1" dirty="0"/>
              <a:t>Importance</a:t>
            </a:r>
            <a:r>
              <a:rPr lang="fr-FR" dirty="0"/>
              <a:t> :</a:t>
            </a:r>
          </a:p>
          <a:p>
            <a:pPr marL="742950" lvl="1" indent="-285750">
              <a:buFont typeface="Arial" panose="020B0604020202020204" pitchFamily="34" charset="0"/>
              <a:buChar char="•"/>
            </a:pPr>
            <a:r>
              <a:rPr lang="fr-FR" dirty="0"/>
              <a:t>C'est ce repliement tridimensionnel qui donne à la protéine sa forme fonctionnelle et permet la formation de </a:t>
            </a:r>
            <a:r>
              <a:rPr lang="fr-FR" b="1" dirty="0"/>
              <a:t>sites actifs</a:t>
            </a:r>
            <a:r>
              <a:rPr lang="fr-FR" dirty="0"/>
              <a:t> (dans les enzymes) ou de sites de liaison pour d'autres molécules.</a:t>
            </a:r>
          </a:p>
          <a:p>
            <a:pPr marL="742950" lvl="1" indent="-285750">
              <a:buFont typeface="Arial" panose="020B0604020202020204" pitchFamily="34" charset="0"/>
              <a:buChar char="•"/>
            </a:pPr>
            <a:r>
              <a:rPr lang="fr-FR" dirty="0"/>
              <a:t>Une mauvaise conformation tertiaire peut entraîner une perte de fonction ou une accumulation de protéines mal repliées, contribuant à des maladies comme la maladie d'Alzheimer ou la mucoviscidose.</a:t>
            </a:r>
          </a:p>
          <a:p>
            <a:r>
              <a:rPr lang="fr-FR" b="1" dirty="0"/>
              <a:t>4. Structure Quaternaire</a:t>
            </a:r>
          </a:p>
          <a:p>
            <a:pPr>
              <a:buFont typeface="Arial" panose="020B0604020202020204" pitchFamily="34" charset="0"/>
              <a:buChar char="•"/>
            </a:pPr>
            <a:r>
              <a:rPr lang="fr-FR" b="1" dirty="0"/>
              <a:t>Définition</a:t>
            </a:r>
            <a:r>
              <a:rPr lang="fr-FR" dirty="0"/>
              <a:t> : La structure quaternaire fait référence à l'assemblage de plusieurs chaînes polypeptidiques (sous-unités) pour former un complexe protéique fonctionnel. Ces sous-unités peuvent être identiques ou différentes.</a:t>
            </a:r>
          </a:p>
          <a:p>
            <a:pPr>
              <a:buFont typeface="Arial" panose="020B0604020202020204" pitchFamily="34" charset="0"/>
              <a:buChar char="•"/>
            </a:pPr>
            <a:r>
              <a:rPr lang="fr-FR" b="1" dirty="0"/>
              <a:t>Importance</a:t>
            </a:r>
            <a:r>
              <a:rPr lang="fr-FR" dirty="0"/>
              <a:t> :</a:t>
            </a:r>
          </a:p>
          <a:p>
            <a:pPr marL="742950" lvl="1" indent="-285750">
              <a:buFont typeface="Arial" panose="020B0604020202020204" pitchFamily="34" charset="0"/>
              <a:buChar char="•"/>
            </a:pPr>
            <a:r>
              <a:rPr lang="fr-FR" dirty="0"/>
              <a:t>La structure quaternaire permet la formation de </a:t>
            </a:r>
            <a:r>
              <a:rPr lang="fr-FR" b="1" dirty="0"/>
              <a:t>complexes </a:t>
            </a:r>
            <a:r>
              <a:rPr lang="fr-FR" b="1" dirty="0" err="1"/>
              <a:t>multi-protéiques</a:t>
            </a:r>
            <a:r>
              <a:rPr lang="fr-FR" dirty="0"/>
              <a:t> comme l'hémoglobine, qui est composée de quatre sous-unités. L'association des sous-unités est souvent nécessaire pour que la protéine accomplisse sa fonction.</a:t>
            </a:r>
          </a:p>
          <a:p>
            <a:pPr marL="742950" lvl="1" indent="-285750">
              <a:buFont typeface="Arial" panose="020B0604020202020204" pitchFamily="34" charset="0"/>
              <a:buChar char="•"/>
            </a:pPr>
            <a:r>
              <a:rPr lang="fr-FR" dirty="0"/>
              <a:t>Les interactions entre sous-unités peuvent réguler l'activité des protéines et leur donner une capacité coopérative ou allostérique (comme dans l'hémoglobine, où la fixation de l'oxygène par une sous-unité facilite la liaison de l'oxygène aux autres sous-unités).</a:t>
            </a:r>
          </a:p>
          <a:p>
            <a:r>
              <a:rPr lang="fr-FR" b="1" dirty="0"/>
              <a:t>Résumé</a:t>
            </a:r>
          </a:p>
          <a:p>
            <a:pPr>
              <a:buFont typeface="Arial" panose="020B0604020202020204" pitchFamily="34" charset="0"/>
              <a:buChar char="•"/>
            </a:pPr>
            <a:r>
              <a:rPr lang="fr-FR" b="1" dirty="0"/>
              <a:t>Structure primaire</a:t>
            </a:r>
            <a:r>
              <a:rPr lang="fr-FR" dirty="0"/>
              <a:t> : Séquence d'acides aminés, base fondamentale de la fonction protéique.</a:t>
            </a:r>
          </a:p>
          <a:p>
            <a:pPr>
              <a:buFont typeface="Arial" panose="020B0604020202020204" pitchFamily="34" charset="0"/>
              <a:buChar char="•"/>
            </a:pPr>
            <a:r>
              <a:rPr lang="fr-FR" b="1" dirty="0"/>
              <a:t>Structure secondaire</a:t>
            </a:r>
            <a:r>
              <a:rPr lang="fr-FR" dirty="0"/>
              <a:t> : Motifs réguliers (hélice </a:t>
            </a:r>
            <a:r>
              <a:rPr lang="el-GR" dirty="0"/>
              <a:t>α, </a:t>
            </a:r>
            <a:r>
              <a:rPr lang="fr-FR" dirty="0"/>
              <a:t>feuillet </a:t>
            </a:r>
            <a:r>
              <a:rPr lang="el-GR" dirty="0"/>
              <a:t>β), </a:t>
            </a:r>
            <a:r>
              <a:rPr lang="fr-FR" dirty="0"/>
              <a:t>contribuant à la stabilité et à la forme locale.</a:t>
            </a:r>
          </a:p>
          <a:p>
            <a:pPr>
              <a:buFont typeface="Arial" panose="020B0604020202020204" pitchFamily="34" charset="0"/>
              <a:buChar char="•"/>
            </a:pPr>
            <a:r>
              <a:rPr lang="fr-FR" b="1" dirty="0"/>
              <a:t>Structure tertiaire</a:t>
            </a:r>
            <a:r>
              <a:rPr lang="fr-FR" dirty="0"/>
              <a:t> : Repliement global tridimensionnel, clé pour la fonction biologique (sites actifs).</a:t>
            </a:r>
          </a:p>
          <a:p>
            <a:pPr>
              <a:buFont typeface="Arial" panose="020B0604020202020204" pitchFamily="34" charset="0"/>
              <a:buChar char="•"/>
            </a:pPr>
            <a:r>
              <a:rPr lang="fr-FR" b="1" dirty="0"/>
              <a:t>Structure quaternaire</a:t>
            </a:r>
            <a:r>
              <a:rPr lang="fr-FR" dirty="0"/>
              <a:t> : Assemblage de plusieurs sous-unités protéiques, nécessaire pour les complexes fonctionnels.</a:t>
            </a:r>
          </a:p>
          <a:p>
            <a:endParaRPr lang="fr-FR" dirty="0"/>
          </a:p>
        </p:txBody>
      </p:sp>
      <p:sp>
        <p:nvSpPr>
          <p:cNvPr id="4" name="Espace réservé du numéro de diapositive 3"/>
          <p:cNvSpPr>
            <a:spLocks noGrp="1"/>
          </p:cNvSpPr>
          <p:nvPr>
            <p:ph type="sldNum" sz="quarter" idx="5"/>
          </p:nvPr>
        </p:nvSpPr>
        <p:spPr/>
        <p:txBody>
          <a:bodyPr/>
          <a:lstStyle/>
          <a:p>
            <a:fld id="{0CDAB42B-A704-A642-9D3D-0B0DB4453DCD}" type="slidenum">
              <a:rPr lang="fr-FR" smtClean="0"/>
              <a:t>45</a:t>
            </a:fld>
            <a:endParaRPr lang="fr-FR"/>
          </a:p>
        </p:txBody>
      </p:sp>
    </p:spTree>
    <p:extLst>
      <p:ext uri="{BB962C8B-B14F-4D97-AF65-F5344CB8AC3E}">
        <p14:creationId xmlns:p14="http://schemas.microsoft.com/office/powerpoint/2010/main" val="200894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a:extLst>
              <a:ext uri="{FF2B5EF4-FFF2-40B4-BE49-F238E27FC236}">
                <a16:creationId xmlns:a16="http://schemas.microsoft.com/office/drawing/2014/main" id="{05744421-2416-1A60-734D-79D78FA9F530}"/>
              </a:ext>
            </a:extLst>
          </p:cNvPr>
          <p:cNvSpPr>
            <a:spLocks noGrp="1" noRot="1" noChangeAspect="1" noChangeArrowheads="1" noTextEdit="1"/>
          </p:cNvSpPr>
          <p:nvPr>
            <p:ph type="sldImg"/>
          </p:nvPr>
        </p:nvSpPr>
        <p:spPr>
          <a:xfrm>
            <a:off x="139700" y="768350"/>
            <a:ext cx="6819900" cy="3836988"/>
          </a:xfrm>
          <a:ln/>
        </p:spPr>
      </p:sp>
      <p:sp>
        <p:nvSpPr>
          <p:cNvPr id="23555" name="Espace réservé des commentaires 2">
            <a:extLst>
              <a:ext uri="{FF2B5EF4-FFF2-40B4-BE49-F238E27FC236}">
                <a16:creationId xmlns:a16="http://schemas.microsoft.com/office/drawing/2014/main" id="{DE7DB2F7-7BC2-F4C2-B94E-53C5C0F14E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fr-FR" altLang="fr-FR"/>
              <a:t>La structure en double couche est due aux propriétés </a:t>
            </a:r>
            <a:r>
              <a:rPr lang="fr-FR" altLang="fr-FR" b="1"/>
              <a:t>amphiphiles</a:t>
            </a:r>
            <a:r>
              <a:rPr lang="fr-FR" altLang="fr-FR"/>
              <a:t> des molécules lipidiques. Celles-ci possèdent une extrémité hydrophile (aimant l'eau ou polaire) et une extrémité hydrophobe (craignant l'eau ou apolaire)</a:t>
            </a:r>
          </a:p>
          <a:p>
            <a:pPr eaLnBrk="1" hangingPunct="1">
              <a:spcBef>
                <a:spcPct val="0"/>
              </a:spcBef>
            </a:pPr>
            <a:r>
              <a:rPr lang="fr-FR" altLang="fr-FR"/>
              <a:t>Il existe une grande variabilité de lipides membranaires. Les plus abondants sont les phospholipides qui sont composés d'une tête polaire contenant un groupement phosphate et de deux bras hydrocarbonés présentant ou non une certaine courbure (acides gras). </a:t>
            </a:r>
          </a:p>
          <a:p>
            <a:pPr eaLnBrk="1" hangingPunct="1">
              <a:spcBef>
                <a:spcPct val="0"/>
              </a:spcBef>
            </a:pPr>
            <a:r>
              <a:rPr lang="fr-FR" altLang="fr-FR"/>
              <a:t>Dans un environnement aqueux, les têtes polaires s'orientent vers l'extérieur et les bras apolaires vers l'intérieur de la membrane. </a:t>
            </a:r>
          </a:p>
          <a:p>
            <a:pPr eaLnBrk="1" hangingPunct="1">
              <a:spcBef>
                <a:spcPct val="0"/>
              </a:spcBef>
            </a:pPr>
            <a:r>
              <a:rPr lang="fr-FR" altLang="fr-FR"/>
              <a:t>La double couche lipidique est </a:t>
            </a:r>
            <a:r>
              <a:rPr lang="fr-FR" altLang="fr-FR" b="1"/>
              <a:t>fluide</a:t>
            </a:r>
            <a:r>
              <a:rPr lang="fr-FR" altLang="fr-FR"/>
              <a:t> du fait de la double mobilité, latérale et de rotation, des lipides.</a:t>
            </a:r>
          </a:p>
          <a:p>
            <a:pPr eaLnBrk="1" hangingPunct="1">
              <a:spcBef>
                <a:spcPct val="0"/>
              </a:spcBef>
            </a:pPr>
            <a:r>
              <a:rPr lang="fr-FR" altLang="fr-FR"/>
              <a:t>Il y a peu d'échanges de lipides d'une couche à l'autre de la membrane (mouvements verticaux ou flip-flop), ce qui permet l'obtention de </a:t>
            </a:r>
            <a:r>
              <a:rPr lang="fr-FR" altLang="fr-FR" b="1"/>
              <a:t>distributions asymétriques </a:t>
            </a:r>
            <a:r>
              <a:rPr lang="fr-FR" altLang="fr-FR"/>
              <a:t>des différents lipides et confère ainsi des propriétés différentes aux feuillets membranaires.</a:t>
            </a:r>
          </a:p>
          <a:p>
            <a:pPr eaLnBrk="1" hangingPunct="1">
              <a:spcBef>
                <a:spcPct val="0"/>
              </a:spcBef>
            </a:pPr>
            <a:r>
              <a:rPr lang="fr-FR" altLang="fr-FR"/>
              <a:t>- La microscopie électronique montre que chaque couche </a:t>
            </a:r>
            <a:r>
              <a:rPr lang="fr-FR" altLang="fr-FR" b="1"/>
              <a:t>contient des protéines appelées protéines membranaires</a:t>
            </a:r>
            <a:r>
              <a:rPr lang="fr-FR" altLang="fr-FR"/>
              <a:t>.</a:t>
            </a:r>
          </a:p>
          <a:p>
            <a:pPr eaLnBrk="1" hangingPunct="1"/>
            <a:endParaRPr lang="fr-FR" altLang="fr-FR"/>
          </a:p>
        </p:txBody>
      </p:sp>
      <p:sp>
        <p:nvSpPr>
          <p:cNvPr id="23556" name="Espace réservé du numéro de diapositive 3">
            <a:extLst>
              <a:ext uri="{FF2B5EF4-FFF2-40B4-BE49-F238E27FC236}">
                <a16:creationId xmlns:a16="http://schemas.microsoft.com/office/drawing/2014/main" id="{8B7FBF49-B616-5C3E-5F4F-3323B845743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0ADDB7DF-E336-432E-BC1C-E814928F6D0E}" type="slidenum">
              <a:rPr lang="fr-FR" altLang="fr-FR">
                <a:latin typeface="Arial" panose="020B0604020202020204" pitchFamily="34" charset="0"/>
              </a:rPr>
              <a:pPr/>
              <a:t>46</a:t>
            </a:fld>
            <a:endParaRPr lang="fr-FR" altLang="fr-FR">
              <a:latin typeface="Arial" panose="020B0604020202020204" pitchFamily="34" charset="0"/>
            </a:endParaRPr>
          </a:p>
        </p:txBody>
      </p:sp>
      <p:sp>
        <p:nvSpPr>
          <p:cNvPr id="23557" name="Espace réservé de la date 4">
            <a:extLst>
              <a:ext uri="{FF2B5EF4-FFF2-40B4-BE49-F238E27FC236}">
                <a16:creationId xmlns:a16="http://schemas.microsoft.com/office/drawing/2014/main" id="{B3444928-99A5-ADFB-926B-82A224A1865D}"/>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endParaRPr lang="fr-FR" altLang="fr-FR">
              <a:latin typeface="Arial" panose="020B0604020202020204" pitchFamily="34" charset="0"/>
            </a:endParaRPr>
          </a:p>
        </p:txBody>
      </p:sp>
      <p:sp>
        <p:nvSpPr>
          <p:cNvPr id="23558" name="Espace réservé de l'en-tête 5">
            <a:extLst>
              <a:ext uri="{FF2B5EF4-FFF2-40B4-BE49-F238E27FC236}">
                <a16:creationId xmlns:a16="http://schemas.microsoft.com/office/drawing/2014/main" id="{6553730C-BF5C-6F33-38F4-14F09AA763D9}"/>
              </a:ext>
            </a:extLst>
          </p:cNvPr>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endParaRPr lang="fr-FR" altLang="fr-FR">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D9A54CD-7EE5-483F-97B7-F24D572D50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64D88A21-A68C-47A0-A86A-DD81404AA685}" type="slidenum">
              <a:rPr lang="fr-FR" altLang="fr-FR">
                <a:latin typeface="Arial" panose="020B0604020202020204" pitchFamily="34" charset="0"/>
              </a:rPr>
              <a:pPr/>
              <a:t>49</a:t>
            </a:fld>
            <a:endParaRPr lang="fr-FR" altLang="fr-FR">
              <a:latin typeface="Arial" panose="020B0604020202020204" pitchFamily="34" charset="0"/>
            </a:endParaRPr>
          </a:p>
        </p:txBody>
      </p:sp>
      <p:sp>
        <p:nvSpPr>
          <p:cNvPr id="19459" name="Rectangle 2">
            <a:extLst>
              <a:ext uri="{FF2B5EF4-FFF2-40B4-BE49-F238E27FC236}">
                <a16:creationId xmlns:a16="http://schemas.microsoft.com/office/drawing/2014/main" id="{EF1E7067-5A71-B5F9-FE51-729B53531865}"/>
              </a:ext>
            </a:extLst>
          </p:cNvPr>
          <p:cNvSpPr>
            <a:spLocks noGrp="1" noRot="1" noChangeAspect="1" noChangeArrowheads="1" noTextEdit="1"/>
          </p:cNvSpPr>
          <p:nvPr>
            <p:ph type="sldImg"/>
          </p:nvPr>
        </p:nvSpPr>
        <p:spPr>
          <a:xfrm>
            <a:off x="139700" y="768350"/>
            <a:ext cx="6819900" cy="3836988"/>
          </a:xfrm>
          <a:ln/>
        </p:spPr>
      </p:sp>
      <p:sp>
        <p:nvSpPr>
          <p:cNvPr id="19460" name="Rectangle 3">
            <a:extLst>
              <a:ext uri="{FF2B5EF4-FFF2-40B4-BE49-F238E27FC236}">
                <a16:creationId xmlns:a16="http://schemas.microsoft.com/office/drawing/2014/main" id="{72E7A3B7-9CB8-94A7-2036-D9F503CE2F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C5756B9-D81F-9956-73C8-A82876468B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7472326B-3C9A-4338-8476-78127F90AC8C}" type="slidenum">
              <a:rPr lang="fr-FR" altLang="fr-FR">
                <a:latin typeface="Arial" panose="020B0604020202020204" pitchFamily="34" charset="0"/>
              </a:rPr>
              <a:pPr/>
              <a:t>50</a:t>
            </a:fld>
            <a:endParaRPr lang="fr-FR" altLang="fr-FR">
              <a:latin typeface="Arial" panose="020B0604020202020204" pitchFamily="34" charset="0"/>
            </a:endParaRPr>
          </a:p>
        </p:txBody>
      </p:sp>
      <p:sp>
        <p:nvSpPr>
          <p:cNvPr id="21507" name="Rectangle 2">
            <a:extLst>
              <a:ext uri="{FF2B5EF4-FFF2-40B4-BE49-F238E27FC236}">
                <a16:creationId xmlns:a16="http://schemas.microsoft.com/office/drawing/2014/main" id="{A32020D3-0335-2881-C845-A23E44A41C57}"/>
              </a:ext>
            </a:extLst>
          </p:cNvPr>
          <p:cNvSpPr>
            <a:spLocks noGrp="1" noRot="1" noChangeAspect="1" noChangeArrowheads="1" noTextEdit="1"/>
          </p:cNvSpPr>
          <p:nvPr>
            <p:ph type="sldImg"/>
          </p:nvPr>
        </p:nvSpPr>
        <p:spPr>
          <a:xfrm>
            <a:off x="139700" y="768350"/>
            <a:ext cx="6819900" cy="3836988"/>
          </a:xfrm>
          <a:ln/>
        </p:spPr>
      </p:sp>
      <p:sp>
        <p:nvSpPr>
          <p:cNvPr id="21508" name="Rectangle 3">
            <a:extLst>
              <a:ext uri="{FF2B5EF4-FFF2-40B4-BE49-F238E27FC236}">
                <a16:creationId xmlns:a16="http://schemas.microsoft.com/office/drawing/2014/main" id="{EBAF4671-BDD6-A7CE-B8BC-34CE25C41E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1694C44-8B86-6BA7-3583-1D7E884367E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5A6EE0FD-5B74-4194-8155-E7A9CE60108D}" type="slidenum">
              <a:rPr lang="fr-FR" altLang="fr-FR">
                <a:latin typeface="Arial" panose="020B0604020202020204" pitchFamily="34" charset="0"/>
              </a:rPr>
              <a:pPr/>
              <a:t>51</a:t>
            </a:fld>
            <a:endParaRPr lang="fr-FR" altLang="fr-FR">
              <a:latin typeface="Arial" panose="020B0604020202020204" pitchFamily="34" charset="0"/>
            </a:endParaRPr>
          </a:p>
        </p:txBody>
      </p:sp>
      <p:sp>
        <p:nvSpPr>
          <p:cNvPr id="23555" name="Rectangle 2">
            <a:extLst>
              <a:ext uri="{FF2B5EF4-FFF2-40B4-BE49-F238E27FC236}">
                <a16:creationId xmlns:a16="http://schemas.microsoft.com/office/drawing/2014/main" id="{643977CF-2692-2309-6115-C574B2281D67}"/>
              </a:ext>
            </a:extLst>
          </p:cNvPr>
          <p:cNvSpPr>
            <a:spLocks noGrp="1" noRot="1" noChangeAspect="1" noChangeArrowheads="1" noTextEdit="1"/>
          </p:cNvSpPr>
          <p:nvPr>
            <p:ph type="sldImg"/>
          </p:nvPr>
        </p:nvSpPr>
        <p:spPr>
          <a:xfrm>
            <a:off x="139700" y="768350"/>
            <a:ext cx="6819900" cy="3836988"/>
          </a:xfrm>
          <a:ln/>
        </p:spPr>
      </p:sp>
      <p:sp>
        <p:nvSpPr>
          <p:cNvPr id="23556" name="Rectangle 3">
            <a:extLst>
              <a:ext uri="{FF2B5EF4-FFF2-40B4-BE49-F238E27FC236}">
                <a16:creationId xmlns:a16="http://schemas.microsoft.com/office/drawing/2014/main" id="{7BBB9AA7-EBC5-450C-2EB8-7D64B94A6B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715166D-FBAD-F653-1421-878BEF361B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53E5F7E7-5153-440C-9C31-3196DB0595EC}" type="slidenum">
              <a:rPr lang="fr-FR" altLang="fr-FR">
                <a:latin typeface="Arial" panose="020B0604020202020204" pitchFamily="34" charset="0"/>
              </a:rPr>
              <a:pPr/>
              <a:t>52</a:t>
            </a:fld>
            <a:endParaRPr lang="fr-FR" altLang="fr-FR">
              <a:latin typeface="Arial" panose="020B0604020202020204" pitchFamily="34" charset="0"/>
            </a:endParaRPr>
          </a:p>
        </p:txBody>
      </p:sp>
      <p:sp>
        <p:nvSpPr>
          <p:cNvPr id="25603" name="Rectangle 2">
            <a:extLst>
              <a:ext uri="{FF2B5EF4-FFF2-40B4-BE49-F238E27FC236}">
                <a16:creationId xmlns:a16="http://schemas.microsoft.com/office/drawing/2014/main" id="{A9D70392-63AD-2629-030F-B23BA5DEABD1}"/>
              </a:ext>
            </a:extLst>
          </p:cNvPr>
          <p:cNvSpPr>
            <a:spLocks noGrp="1" noRot="1" noChangeAspect="1" noChangeArrowheads="1" noTextEdit="1"/>
          </p:cNvSpPr>
          <p:nvPr>
            <p:ph type="sldImg"/>
          </p:nvPr>
        </p:nvSpPr>
        <p:spPr>
          <a:xfrm>
            <a:off x="992188" y="768350"/>
            <a:ext cx="5114925" cy="3836988"/>
          </a:xfrm>
          <a:ln/>
        </p:spPr>
      </p:sp>
      <p:sp>
        <p:nvSpPr>
          <p:cNvPr id="25604" name="Rectangle 3">
            <a:extLst>
              <a:ext uri="{FF2B5EF4-FFF2-40B4-BE49-F238E27FC236}">
                <a16:creationId xmlns:a16="http://schemas.microsoft.com/office/drawing/2014/main" id="{EA31E4AB-C283-3F6D-F9A3-86E902EBB8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A54B83A-CA28-A572-C2AD-A730BF2C96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Comic Sans MS" panose="030F0702030302020204" pitchFamily="66" charset="0"/>
              </a:defRPr>
            </a:lvl1pPr>
            <a:lvl2pPr marL="742950" indent="-285750" defTabSz="990600">
              <a:defRPr>
                <a:solidFill>
                  <a:schemeClr val="tx1"/>
                </a:solidFill>
                <a:latin typeface="Comic Sans MS" panose="030F0702030302020204" pitchFamily="66" charset="0"/>
              </a:defRPr>
            </a:lvl2pPr>
            <a:lvl3pPr marL="1143000" indent="-228600" defTabSz="990600">
              <a:defRPr>
                <a:solidFill>
                  <a:schemeClr val="tx1"/>
                </a:solidFill>
                <a:latin typeface="Comic Sans MS" panose="030F0702030302020204" pitchFamily="66" charset="0"/>
              </a:defRPr>
            </a:lvl3pPr>
            <a:lvl4pPr marL="1600200" indent="-228600" defTabSz="990600">
              <a:defRPr>
                <a:solidFill>
                  <a:schemeClr val="tx1"/>
                </a:solidFill>
                <a:latin typeface="Comic Sans MS" panose="030F0702030302020204" pitchFamily="66" charset="0"/>
              </a:defRPr>
            </a:lvl4pPr>
            <a:lvl5pPr marL="2057400" indent="-228600" defTabSz="990600">
              <a:defRPr>
                <a:solidFill>
                  <a:schemeClr val="tx1"/>
                </a:solidFill>
                <a:latin typeface="Comic Sans MS" panose="030F0702030302020204" pitchFamily="66" charset="0"/>
              </a:defRPr>
            </a:lvl5pPr>
            <a:lvl6pPr marL="2514600" indent="-228600" defTabSz="9906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906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906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90600" eaLnBrk="0" fontAlgn="base" hangingPunct="0">
              <a:spcBef>
                <a:spcPct val="0"/>
              </a:spcBef>
              <a:spcAft>
                <a:spcPct val="0"/>
              </a:spcAft>
              <a:defRPr>
                <a:solidFill>
                  <a:schemeClr val="tx1"/>
                </a:solidFill>
                <a:latin typeface="Comic Sans MS" panose="030F0702030302020204" pitchFamily="66" charset="0"/>
              </a:defRPr>
            </a:lvl9pPr>
          </a:lstStyle>
          <a:p>
            <a:fld id="{29DEBCC8-1814-4D19-8D32-7A2898E0FF08}" type="slidenum">
              <a:rPr lang="fr-FR" altLang="fr-FR">
                <a:latin typeface="Arial" panose="020B0604020202020204" pitchFamily="34" charset="0"/>
              </a:rPr>
              <a:pPr/>
              <a:t>53</a:t>
            </a:fld>
            <a:endParaRPr lang="fr-FR" altLang="fr-FR">
              <a:latin typeface="Arial" panose="020B0604020202020204" pitchFamily="34" charset="0"/>
            </a:endParaRPr>
          </a:p>
        </p:txBody>
      </p:sp>
      <p:sp>
        <p:nvSpPr>
          <p:cNvPr id="27651" name="Rectangle 2">
            <a:extLst>
              <a:ext uri="{FF2B5EF4-FFF2-40B4-BE49-F238E27FC236}">
                <a16:creationId xmlns:a16="http://schemas.microsoft.com/office/drawing/2014/main" id="{EBBEF55F-59D2-E851-3F26-10C9B35E48ED}"/>
              </a:ext>
            </a:extLst>
          </p:cNvPr>
          <p:cNvSpPr>
            <a:spLocks noGrp="1" noRot="1" noChangeAspect="1" noChangeArrowheads="1" noTextEdit="1"/>
          </p:cNvSpPr>
          <p:nvPr>
            <p:ph type="sldImg"/>
          </p:nvPr>
        </p:nvSpPr>
        <p:spPr>
          <a:xfrm>
            <a:off x="139700" y="768350"/>
            <a:ext cx="6819900" cy="3836988"/>
          </a:xfrm>
          <a:ln/>
        </p:spPr>
      </p:sp>
      <p:sp>
        <p:nvSpPr>
          <p:cNvPr id="27652" name="Rectangle 3">
            <a:extLst>
              <a:ext uri="{FF2B5EF4-FFF2-40B4-BE49-F238E27FC236}">
                <a16:creationId xmlns:a16="http://schemas.microsoft.com/office/drawing/2014/main" id="{B8A1CE93-95C8-4535-011A-4D9280367BD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1FD3D4-30DA-4B2F-9D0B-F22E4E3F989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729696C-8A5B-C263-679E-478A420EF3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64D0345-EDC5-00E2-4024-36C22AD4B0E6}"/>
              </a:ext>
            </a:extLst>
          </p:cNvPr>
          <p:cNvSpPr>
            <a:spLocks noGrp="1"/>
          </p:cNvSpPr>
          <p:nvPr>
            <p:ph type="dt" sz="half" idx="10"/>
          </p:nvPr>
        </p:nvSpPr>
        <p:spPr/>
        <p:txBody>
          <a:bodyPr/>
          <a:lstStyle/>
          <a:p>
            <a:fld id="{BBC94F2F-646F-5E4B-8BAB-5EB971ED6D6C}"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38B97664-001C-E360-A58A-A9565FB079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D9D9082-512B-08A6-1C14-681722BB7C93}"/>
              </a:ext>
            </a:extLst>
          </p:cNvPr>
          <p:cNvSpPr>
            <a:spLocks noGrp="1"/>
          </p:cNvSpPr>
          <p:nvPr>
            <p:ph type="sldNum" sz="quarter" idx="12"/>
          </p:nvPr>
        </p:nvSpPr>
        <p:spPr/>
        <p:txBody>
          <a:bodyPr/>
          <a:lstStyle/>
          <a:p>
            <a:fld id="{284B31E6-5F94-1C41-A8D7-3C7B48B94500}" type="slidenum">
              <a:rPr lang="fr-FR" smtClean="0"/>
              <a:t>‹N°›</a:t>
            </a:fld>
            <a:endParaRPr lang="fr-FR"/>
          </a:p>
        </p:txBody>
      </p:sp>
    </p:spTree>
    <p:extLst>
      <p:ext uri="{BB962C8B-B14F-4D97-AF65-F5344CB8AC3E}">
        <p14:creationId xmlns:p14="http://schemas.microsoft.com/office/powerpoint/2010/main" val="91061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CDE53B-ACC9-C0F0-2B32-828DFE1F296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EBAAEC6-C0A6-F4B4-99C1-7B71D9F1FF4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D5286F-EF77-4017-1FEF-ABB970029BBB}"/>
              </a:ext>
            </a:extLst>
          </p:cNvPr>
          <p:cNvSpPr>
            <a:spLocks noGrp="1"/>
          </p:cNvSpPr>
          <p:nvPr>
            <p:ph type="dt" sz="half" idx="10"/>
          </p:nvPr>
        </p:nvSpPr>
        <p:spPr/>
        <p:txBody>
          <a:bodyPr/>
          <a:lstStyle/>
          <a:p>
            <a:fld id="{BBC94F2F-646F-5E4B-8BAB-5EB971ED6D6C}"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82B00878-7CCE-E3DE-E905-9E45964BEF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6FAE17-6743-A6CE-86D3-A17EA3338686}"/>
              </a:ext>
            </a:extLst>
          </p:cNvPr>
          <p:cNvSpPr>
            <a:spLocks noGrp="1"/>
          </p:cNvSpPr>
          <p:nvPr>
            <p:ph type="sldNum" sz="quarter" idx="12"/>
          </p:nvPr>
        </p:nvSpPr>
        <p:spPr/>
        <p:txBody>
          <a:bodyPr/>
          <a:lstStyle/>
          <a:p>
            <a:fld id="{284B31E6-5F94-1C41-A8D7-3C7B48B94500}" type="slidenum">
              <a:rPr lang="fr-FR" smtClean="0"/>
              <a:t>‹N°›</a:t>
            </a:fld>
            <a:endParaRPr lang="fr-FR"/>
          </a:p>
        </p:txBody>
      </p:sp>
    </p:spTree>
    <p:extLst>
      <p:ext uri="{BB962C8B-B14F-4D97-AF65-F5344CB8AC3E}">
        <p14:creationId xmlns:p14="http://schemas.microsoft.com/office/powerpoint/2010/main" val="234091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D2F508E-4CD7-7F2D-7B7A-1A1A6C99354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D6D1084-0ECA-BABE-1698-7D3FDB3BFDC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F04AFC-1AA7-1DA5-1C3F-5C27B1169521}"/>
              </a:ext>
            </a:extLst>
          </p:cNvPr>
          <p:cNvSpPr>
            <a:spLocks noGrp="1"/>
          </p:cNvSpPr>
          <p:nvPr>
            <p:ph type="dt" sz="half" idx="10"/>
          </p:nvPr>
        </p:nvSpPr>
        <p:spPr/>
        <p:txBody>
          <a:bodyPr/>
          <a:lstStyle/>
          <a:p>
            <a:fld id="{BBC94F2F-646F-5E4B-8BAB-5EB971ED6D6C}"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642E3C3C-D395-0275-FF66-2323988B1C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3CEFD4-0781-640D-8C44-227FC8DF64F6}"/>
              </a:ext>
            </a:extLst>
          </p:cNvPr>
          <p:cNvSpPr>
            <a:spLocks noGrp="1"/>
          </p:cNvSpPr>
          <p:nvPr>
            <p:ph type="sldNum" sz="quarter" idx="12"/>
          </p:nvPr>
        </p:nvSpPr>
        <p:spPr/>
        <p:txBody>
          <a:bodyPr/>
          <a:lstStyle/>
          <a:p>
            <a:fld id="{284B31E6-5F94-1C41-A8D7-3C7B48B94500}" type="slidenum">
              <a:rPr lang="fr-FR" smtClean="0"/>
              <a:t>‹N°›</a:t>
            </a:fld>
            <a:endParaRPr lang="fr-FR"/>
          </a:p>
        </p:txBody>
      </p:sp>
    </p:spTree>
    <p:extLst>
      <p:ext uri="{BB962C8B-B14F-4D97-AF65-F5344CB8AC3E}">
        <p14:creationId xmlns:p14="http://schemas.microsoft.com/office/powerpoint/2010/main" val="152713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289621-A0FA-A25A-EC81-C9C2D9C120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FF0F397-6920-E0C1-6F86-D7737C99D07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81AEBA-77F4-E8E2-D6AE-3F4E52DE9F88}"/>
              </a:ext>
            </a:extLst>
          </p:cNvPr>
          <p:cNvSpPr>
            <a:spLocks noGrp="1"/>
          </p:cNvSpPr>
          <p:nvPr>
            <p:ph type="dt" sz="half" idx="10"/>
          </p:nvPr>
        </p:nvSpPr>
        <p:spPr/>
        <p:txBody>
          <a:bodyPr/>
          <a:lstStyle/>
          <a:p>
            <a:fld id="{BBC94F2F-646F-5E4B-8BAB-5EB971ED6D6C}"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D7D0F1BA-6C1F-3141-EAB2-DEA012C2EA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468370-AAA1-C0E3-E054-275CAC591EE9}"/>
              </a:ext>
            </a:extLst>
          </p:cNvPr>
          <p:cNvSpPr>
            <a:spLocks noGrp="1"/>
          </p:cNvSpPr>
          <p:nvPr>
            <p:ph type="sldNum" sz="quarter" idx="12"/>
          </p:nvPr>
        </p:nvSpPr>
        <p:spPr/>
        <p:txBody>
          <a:bodyPr/>
          <a:lstStyle/>
          <a:p>
            <a:fld id="{284B31E6-5F94-1C41-A8D7-3C7B48B94500}" type="slidenum">
              <a:rPr lang="fr-FR" smtClean="0"/>
              <a:t>‹N°›</a:t>
            </a:fld>
            <a:endParaRPr lang="fr-FR"/>
          </a:p>
        </p:txBody>
      </p:sp>
    </p:spTree>
    <p:extLst>
      <p:ext uri="{BB962C8B-B14F-4D97-AF65-F5344CB8AC3E}">
        <p14:creationId xmlns:p14="http://schemas.microsoft.com/office/powerpoint/2010/main" val="342200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D01F2D-9291-0D9E-2339-0C4EDBA71B0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F056847-9E0B-4B60-24C2-400D99636B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8A47CE6-CC88-355F-A321-1C97A3B6BDCB}"/>
              </a:ext>
            </a:extLst>
          </p:cNvPr>
          <p:cNvSpPr>
            <a:spLocks noGrp="1"/>
          </p:cNvSpPr>
          <p:nvPr>
            <p:ph type="dt" sz="half" idx="10"/>
          </p:nvPr>
        </p:nvSpPr>
        <p:spPr/>
        <p:txBody>
          <a:bodyPr/>
          <a:lstStyle/>
          <a:p>
            <a:fld id="{BBC94F2F-646F-5E4B-8BAB-5EB971ED6D6C}"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ECE6CB55-1584-807D-D682-2C24DD4E4E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B3E759-7461-02DF-3B72-2C545680287B}"/>
              </a:ext>
            </a:extLst>
          </p:cNvPr>
          <p:cNvSpPr>
            <a:spLocks noGrp="1"/>
          </p:cNvSpPr>
          <p:nvPr>
            <p:ph type="sldNum" sz="quarter" idx="12"/>
          </p:nvPr>
        </p:nvSpPr>
        <p:spPr/>
        <p:txBody>
          <a:bodyPr/>
          <a:lstStyle/>
          <a:p>
            <a:fld id="{284B31E6-5F94-1C41-A8D7-3C7B48B94500}" type="slidenum">
              <a:rPr lang="fr-FR" smtClean="0"/>
              <a:t>‹N°›</a:t>
            </a:fld>
            <a:endParaRPr lang="fr-FR"/>
          </a:p>
        </p:txBody>
      </p:sp>
    </p:spTree>
    <p:extLst>
      <p:ext uri="{BB962C8B-B14F-4D97-AF65-F5344CB8AC3E}">
        <p14:creationId xmlns:p14="http://schemas.microsoft.com/office/powerpoint/2010/main" val="96947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5A27EB-EE40-AAF6-9D8F-932D0D22D7B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7F6F88-D873-5726-6D68-2CDE384D741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DF7E5DF-7054-55EF-2C4F-0C1E97AD25C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0414B2A-FEEE-465F-7180-07F0AD92ACE4}"/>
              </a:ext>
            </a:extLst>
          </p:cNvPr>
          <p:cNvSpPr>
            <a:spLocks noGrp="1"/>
          </p:cNvSpPr>
          <p:nvPr>
            <p:ph type="dt" sz="half" idx="10"/>
          </p:nvPr>
        </p:nvSpPr>
        <p:spPr/>
        <p:txBody>
          <a:bodyPr/>
          <a:lstStyle/>
          <a:p>
            <a:fld id="{BBC94F2F-646F-5E4B-8BAB-5EB971ED6D6C}" type="datetimeFigureOut">
              <a:rPr lang="fr-FR" smtClean="0"/>
              <a:t>12/11/2024</a:t>
            </a:fld>
            <a:endParaRPr lang="fr-FR"/>
          </a:p>
        </p:txBody>
      </p:sp>
      <p:sp>
        <p:nvSpPr>
          <p:cNvPr id="6" name="Espace réservé du pied de page 5">
            <a:extLst>
              <a:ext uri="{FF2B5EF4-FFF2-40B4-BE49-F238E27FC236}">
                <a16:creationId xmlns:a16="http://schemas.microsoft.com/office/drawing/2014/main" id="{D4B16310-FB93-55F5-1B73-735E4A42049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6A1F69-E0B6-6A9B-3D90-EDF82568D7B8}"/>
              </a:ext>
            </a:extLst>
          </p:cNvPr>
          <p:cNvSpPr>
            <a:spLocks noGrp="1"/>
          </p:cNvSpPr>
          <p:nvPr>
            <p:ph type="sldNum" sz="quarter" idx="12"/>
          </p:nvPr>
        </p:nvSpPr>
        <p:spPr/>
        <p:txBody>
          <a:bodyPr/>
          <a:lstStyle/>
          <a:p>
            <a:fld id="{284B31E6-5F94-1C41-A8D7-3C7B48B94500}" type="slidenum">
              <a:rPr lang="fr-FR" smtClean="0"/>
              <a:t>‹N°›</a:t>
            </a:fld>
            <a:endParaRPr lang="fr-FR"/>
          </a:p>
        </p:txBody>
      </p:sp>
    </p:spTree>
    <p:extLst>
      <p:ext uri="{BB962C8B-B14F-4D97-AF65-F5344CB8AC3E}">
        <p14:creationId xmlns:p14="http://schemas.microsoft.com/office/powerpoint/2010/main" val="285650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797B7E-ACDB-B1DA-DE6B-95C87833FCB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18EFB35-9039-9F37-9A45-7D8B6165C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C7D678A-20D5-0422-9096-22D9F965C19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5B0B79F-A283-54F7-EFA0-B27907FD22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F979EEB-B9A1-8C56-9309-EF7C3CD0064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B297E44-FCF4-787B-9899-5AD1E4DB3B3F}"/>
              </a:ext>
            </a:extLst>
          </p:cNvPr>
          <p:cNvSpPr>
            <a:spLocks noGrp="1"/>
          </p:cNvSpPr>
          <p:nvPr>
            <p:ph type="dt" sz="half" idx="10"/>
          </p:nvPr>
        </p:nvSpPr>
        <p:spPr/>
        <p:txBody>
          <a:bodyPr/>
          <a:lstStyle/>
          <a:p>
            <a:fld id="{BBC94F2F-646F-5E4B-8BAB-5EB971ED6D6C}" type="datetimeFigureOut">
              <a:rPr lang="fr-FR" smtClean="0"/>
              <a:t>12/11/2024</a:t>
            </a:fld>
            <a:endParaRPr lang="fr-FR"/>
          </a:p>
        </p:txBody>
      </p:sp>
      <p:sp>
        <p:nvSpPr>
          <p:cNvPr id="8" name="Espace réservé du pied de page 7">
            <a:extLst>
              <a:ext uri="{FF2B5EF4-FFF2-40B4-BE49-F238E27FC236}">
                <a16:creationId xmlns:a16="http://schemas.microsoft.com/office/drawing/2014/main" id="{32D75428-8BBE-CB32-D9B2-0775B1E15EF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AA74C44-4217-05CA-182B-D1C745143EDC}"/>
              </a:ext>
            </a:extLst>
          </p:cNvPr>
          <p:cNvSpPr>
            <a:spLocks noGrp="1"/>
          </p:cNvSpPr>
          <p:nvPr>
            <p:ph type="sldNum" sz="quarter" idx="12"/>
          </p:nvPr>
        </p:nvSpPr>
        <p:spPr/>
        <p:txBody>
          <a:bodyPr/>
          <a:lstStyle/>
          <a:p>
            <a:fld id="{284B31E6-5F94-1C41-A8D7-3C7B48B94500}" type="slidenum">
              <a:rPr lang="fr-FR" smtClean="0"/>
              <a:t>‹N°›</a:t>
            </a:fld>
            <a:endParaRPr lang="fr-FR"/>
          </a:p>
        </p:txBody>
      </p:sp>
    </p:spTree>
    <p:extLst>
      <p:ext uri="{BB962C8B-B14F-4D97-AF65-F5344CB8AC3E}">
        <p14:creationId xmlns:p14="http://schemas.microsoft.com/office/powerpoint/2010/main" val="319766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DF4CE6-161D-3C5B-16EE-C2AF5DF4CF7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8AE4BF9-EB9F-3CA5-33E3-84A74FAED7E5}"/>
              </a:ext>
            </a:extLst>
          </p:cNvPr>
          <p:cNvSpPr>
            <a:spLocks noGrp="1"/>
          </p:cNvSpPr>
          <p:nvPr>
            <p:ph type="dt" sz="half" idx="10"/>
          </p:nvPr>
        </p:nvSpPr>
        <p:spPr/>
        <p:txBody>
          <a:bodyPr/>
          <a:lstStyle/>
          <a:p>
            <a:fld id="{BBC94F2F-646F-5E4B-8BAB-5EB971ED6D6C}" type="datetimeFigureOut">
              <a:rPr lang="fr-FR" smtClean="0"/>
              <a:t>12/11/2024</a:t>
            </a:fld>
            <a:endParaRPr lang="fr-FR"/>
          </a:p>
        </p:txBody>
      </p:sp>
      <p:sp>
        <p:nvSpPr>
          <p:cNvPr id="4" name="Espace réservé du pied de page 3">
            <a:extLst>
              <a:ext uri="{FF2B5EF4-FFF2-40B4-BE49-F238E27FC236}">
                <a16:creationId xmlns:a16="http://schemas.microsoft.com/office/drawing/2014/main" id="{C2CA54FE-3657-DC1A-3ABB-E9AD14477BE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2A25E86-E1B0-B375-A095-A50EF1C4259A}"/>
              </a:ext>
            </a:extLst>
          </p:cNvPr>
          <p:cNvSpPr>
            <a:spLocks noGrp="1"/>
          </p:cNvSpPr>
          <p:nvPr>
            <p:ph type="sldNum" sz="quarter" idx="12"/>
          </p:nvPr>
        </p:nvSpPr>
        <p:spPr/>
        <p:txBody>
          <a:bodyPr/>
          <a:lstStyle/>
          <a:p>
            <a:fld id="{284B31E6-5F94-1C41-A8D7-3C7B48B94500}" type="slidenum">
              <a:rPr lang="fr-FR" smtClean="0"/>
              <a:t>‹N°›</a:t>
            </a:fld>
            <a:endParaRPr lang="fr-FR"/>
          </a:p>
        </p:txBody>
      </p:sp>
    </p:spTree>
    <p:extLst>
      <p:ext uri="{BB962C8B-B14F-4D97-AF65-F5344CB8AC3E}">
        <p14:creationId xmlns:p14="http://schemas.microsoft.com/office/powerpoint/2010/main" val="259998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FB2ACDB-713F-F053-48FC-1B83FDE4FACD}"/>
              </a:ext>
            </a:extLst>
          </p:cNvPr>
          <p:cNvSpPr>
            <a:spLocks noGrp="1"/>
          </p:cNvSpPr>
          <p:nvPr>
            <p:ph type="dt" sz="half" idx="10"/>
          </p:nvPr>
        </p:nvSpPr>
        <p:spPr/>
        <p:txBody>
          <a:bodyPr/>
          <a:lstStyle/>
          <a:p>
            <a:fld id="{BBC94F2F-646F-5E4B-8BAB-5EB971ED6D6C}" type="datetimeFigureOut">
              <a:rPr lang="fr-FR" smtClean="0"/>
              <a:t>12/11/2024</a:t>
            </a:fld>
            <a:endParaRPr lang="fr-FR"/>
          </a:p>
        </p:txBody>
      </p:sp>
      <p:sp>
        <p:nvSpPr>
          <p:cNvPr id="3" name="Espace réservé du pied de page 2">
            <a:extLst>
              <a:ext uri="{FF2B5EF4-FFF2-40B4-BE49-F238E27FC236}">
                <a16:creationId xmlns:a16="http://schemas.microsoft.com/office/drawing/2014/main" id="{6343A716-2572-0AAD-3BAC-E5D77535023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873F2BB-AB56-D27B-FC36-E74E13020D4B}"/>
              </a:ext>
            </a:extLst>
          </p:cNvPr>
          <p:cNvSpPr>
            <a:spLocks noGrp="1"/>
          </p:cNvSpPr>
          <p:nvPr>
            <p:ph type="sldNum" sz="quarter" idx="12"/>
          </p:nvPr>
        </p:nvSpPr>
        <p:spPr/>
        <p:txBody>
          <a:bodyPr/>
          <a:lstStyle/>
          <a:p>
            <a:fld id="{284B31E6-5F94-1C41-A8D7-3C7B48B94500}" type="slidenum">
              <a:rPr lang="fr-FR" smtClean="0"/>
              <a:t>‹N°›</a:t>
            </a:fld>
            <a:endParaRPr lang="fr-FR"/>
          </a:p>
        </p:txBody>
      </p:sp>
    </p:spTree>
    <p:extLst>
      <p:ext uri="{BB962C8B-B14F-4D97-AF65-F5344CB8AC3E}">
        <p14:creationId xmlns:p14="http://schemas.microsoft.com/office/powerpoint/2010/main" val="1839015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44495-5614-7A29-DB6B-702A08DDA5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0608B39-9109-3D59-F2CD-0D3810CC22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191CA51-4BAA-ECBF-A3BE-D1F7CA6E4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2194C8C-B81C-0EA4-3FDF-6EFD91976207}"/>
              </a:ext>
            </a:extLst>
          </p:cNvPr>
          <p:cNvSpPr>
            <a:spLocks noGrp="1"/>
          </p:cNvSpPr>
          <p:nvPr>
            <p:ph type="dt" sz="half" idx="10"/>
          </p:nvPr>
        </p:nvSpPr>
        <p:spPr/>
        <p:txBody>
          <a:bodyPr/>
          <a:lstStyle/>
          <a:p>
            <a:fld id="{BBC94F2F-646F-5E4B-8BAB-5EB971ED6D6C}" type="datetimeFigureOut">
              <a:rPr lang="fr-FR" smtClean="0"/>
              <a:t>12/11/2024</a:t>
            </a:fld>
            <a:endParaRPr lang="fr-FR"/>
          </a:p>
        </p:txBody>
      </p:sp>
      <p:sp>
        <p:nvSpPr>
          <p:cNvPr id="6" name="Espace réservé du pied de page 5">
            <a:extLst>
              <a:ext uri="{FF2B5EF4-FFF2-40B4-BE49-F238E27FC236}">
                <a16:creationId xmlns:a16="http://schemas.microsoft.com/office/drawing/2014/main" id="{49AD2EA1-1FBB-A214-99C0-9DFF3F2EC58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6DAF711-E793-770A-0D2A-CFB75E1B577C}"/>
              </a:ext>
            </a:extLst>
          </p:cNvPr>
          <p:cNvSpPr>
            <a:spLocks noGrp="1"/>
          </p:cNvSpPr>
          <p:nvPr>
            <p:ph type="sldNum" sz="quarter" idx="12"/>
          </p:nvPr>
        </p:nvSpPr>
        <p:spPr/>
        <p:txBody>
          <a:bodyPr/>
          <a:lstStyle/>
          <a:p>
            <a:fld id="{284B31E6-5F94-1C41-A8D7-3C7B48B94500}" type="slidenum">
              <a:rPr lang="fr-FR" smtClean="0"/>
              <a:t>‹N°›</a:t>
            </a:fld>
            <a:endParaRPr lang="fr-FR"/>
          </a:p>
        </p:txBody>
      </p:sp>
    </p:spTree>
    <p:extLst>
      <p:ext uri="{BB962C8B-B14F-4D97-AF65-F5344CB8AC3E}">
        <p14:creationId xmlns:p14="http://schemas.microsoft.com/office/powerpoint/2010/main" val="1635390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9CF180-399D-276F-A899-AAA3B566597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E6D2430-15FE-A98D-7932-B009B678F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B90D92B-C633-90E8-3CBF-9622ABE31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9CEBB2-40C1-04D9-FEA0-1D6EB10943F2}"/>
              </a:ext>
            </a:extLst>
          </p:cNvPr>
          <p:cNvSpPr>
            <a:spLocks noGrp="1"/>
          </p:cNvSpPr>
          <p:nvPr>
            <p:ph type="dt" sz="half" idx="10"/>
          </p:nvPr>
        </p:nvSpPr>
        <p:spPr/>
        <p:txBody>
          <a:bodyPr/>
          <a:lstStyle/>
          <a:p>
            <a:fld id="{BBC94F2F-646F-5E4B-8BAB-5EB971ED6D6C}" type="datetimeFigureOut">
              <a:rPr lang="fr-FR" smtClean="0"/>
              <a:t>12/11/2024</a:t>
            </a:fld>
            <a:endParaRPr lang="fr-FR"/>
          </a:p>
        </p:txBody>
      </p:sp>
      <p:sp>
        <p:nvSpPr>
          <p:cNvPr id="6" name="Espace réservé du pied de page 5">
            <a:extLst>
              <a:ext uri="{FF2B5EF4-FFF2-40B4-BE49-F238E27FC236}">
                <a16:creationId xmlns:a16="http://schemas.microsoft.com/office/drawing/2014/main" id="{0170F331-BC0A-5985-6101-08464628AF5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DB0FA0-2DCA-359A-E2CA-3BF39CE08925}"/>
              </a:ext>
            </a:extLst>
          </p:cNvPr>
          <p:cNvSpPr>
            <a:spLocks noGrp="1"/>
          </p:cNvSpPr>
          <p:nvPr>
            <p:ph type="sldNum" sz="quarter" idx="12"/>
          </p:nvPr>
        </p:nvSpPr>
        <p:spPr/>
        <p:txBody>
          <a:bodyPr/>
          <a:lstStyle/>
          <a:p>
            <a:fld id="{284B31E6-5F94-1C41-A8D7-3C7B48B94500}" type="slidenum">
              <a:rPr lang="fr-FR" smtClean="0"/>
              <a:t>‹N°›</a:t>
            </a:fld>
            <a:endParaRPr lang="fr-FR"/>
          </a:p>
        </p:txBody>
      </p:sp>
    </p:spTree>
    <p:extLst>
      <p:ext uri="{BB962C8B-B14F-4D97-AF65-F5344CB8AC3E}">
        <p14:creationId xmlns:p14="http://schemas.microsoft.com/office/powerpoint/2010/main" val="84818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087F7AE-5BB5-DF84-302F-50B8E729D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1283127-B20C-32B9-2101-637009E077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AEF5FC-E21F-736D-78F0-9C7918F8F3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C94F2F-646F-5E4B-8BAB-5EB971ED6D6C}"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120F380F-6356-57C7-2319-D0AA4E58E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DDB84DF-911F-6C47-49C0-B08317A3D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4B31E6-5F94-1C41-A8D7-3C7B48B94500}" type="slidenum">
              <a:rPr lang="fr-FR" smtClean="0"/>
              <a:t>‹N°›</a:t>
            </a:fld>
            <a:endParaRPr lang="fr-FR"/>
          </a:p>
        </p:txBody>
      </p:sp>
    </p:spTree>
    <p:extLst>
      <p:ext uri="{BB962C8B-B14F-4D97-AF65-F5344CB8AC3E}">
        <p14:creationId xmlns:p14="http://schemas.microsoft.com/office/powerpoint/2010/main" val="727600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oleObject" Target="../embeddings/oleObject2.bin"/><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oleObject" Target="../embeddings/oleObject6.bin"/><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7.bin"/><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youtube.com/watch?v=yKW4F0Nu-UY"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oleObject" Target="../embeddings/oleObject9.bin"/><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7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39000" b="-39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93178D2-7391-DF84-EE7A-071193ECBBD4}"/>
              </a:ext>
            </a:extLst>
          </p:cNvPr>
          <p:cNvSpPr txBox="1"/>
          <p:nvPr/>
        </p:nvSpPr>
        <p:spPr>
          <a:xfrm>
            <a:off x="2902858" y="2090172"/>
            <a:ext cx="7373258" cy="2677656"/>
          </a:xfrm>
          <a:prstGeom prst="rect">
            <a:avLst/>
          </a:prstGeom>
          <a:noFill/>
        </p:spPr>
        <p:txBody>
          <a:bodyPr wrap="square" rtlCol="0">
            <a:spAutoFit/>
          </a:bodyPr>
          <a:lstStyle/>
          <a:p>
            <a:pPr algn="ctr"/>
            <a:r>
              <a:rPr lang="fr-FR" sz="9600" dirty="0"/>
              <a:t>LA CELLULE</a:t>
            </a:r>
          </a:p>
          <a:p>
            <a:pPr algn="ctr"/>
            <a:r>
              <a:rPr lang="fr-FR" sz="3600" dirty="0"/>
              <a:t>24/10/2024</a:t>
            </a:r>
          </a:p>
          <a:p>
            <a:pPr algn="ctr"/>
            <a:r>
              <a:rPr lang="fr-FR" sz="3600" dirty="0"/>
              <a:t>Ludivine Royer</a:t>
            </a:r>
          </a:p>
        </p:txBody>
      </p:sp>
    </p:spTree>
    <p:extLst>
      <p:ext uri="{BB962C8B-B14F-4D97-AF65-F5344CB8AC3E}">
        <p14:creationId xmlns:p14="http://schemas.microsoft.com/office/powerpoint/2010/main" val="331880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97521-D35B-816C-B271-D845576D10D5}"/>
            </a:ext>
          </a:extLst>
        </p:cNvPr>
        <p:cNvGrpSpPr/>
        <p:nvPr/>
      </p:nvGrpSpPr>
      <p:grpSpPr>
        <a:xfrm>
          <a:off x="0" y="0"/>
          <a:ext cx="0" cy="0"/>
          <a:chOff x="0" y="0"/>
          <a:chExt cx="0" cy="0"/>
        </a:xfrm>
      </p:grpSpPr>
      <p:graphicFrame>
        <p:nvGraphicFramePr>
          <p:cNvPr id="28" name="Tableau 27">
            <a:extLst>
              <a:ext uri="{FF2B5EF4-FFF2-40B4-BE49-F238E27FC236}">
                <a16:creationId xmlns:a16="http://schemas.microsoft.com/office/drawing/2014/main" id="{0BBC27B9-997B-B86B-B182-71A8816B9047}"/>
              </a:ext>
            </a:extLst>
          </p:cNvPr>
          <p:cNvGraphicFramePr>
            <a:graphicFrameLocks noGrp="1"/>
          </p:cNvGraphicFramePr>
          <p:nvPr>
            <p:extLst>
              <p:ext uri="{D42A27DB-BD31-4B8C-83A1-F6EECF244321}">
                <p14:modId xmlns:p14="http://schemas.microsoft.com/office/powerpoint/2010/main" val="178666394"/>
              </p:ext>
            </p:extLst>
          </p:nvPr>
        </p:nvGraphicFramePr>
        <p:xfrm>
          <a:off x="8129303" y="259423"/>
          <a:ext cx="3584755" cy="593344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r>
                        <a:rPr lang="fr-FR" dirty="0"/>
                        <a:t>Chromatine</a:t>
                      </a:r>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r>
                        <a:rPr lang="fr-FR" dirty="0"/>
                        <a:t>Nucléoplasme</a:t>
                      </a:r>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r>
                        <a:rPr lang="fr-FR" dirty="0"/>
                        <a:t>Pores nucléaires</a:t>
                      </a:r>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r>
                        <a:rPr lang="fr-FR" dirty="0"/>
                        <a:t>Nucléole</a:t>
                      </a:r>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endParaRPr lang="fr-FR" dirty="0"/>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endParaRPr lang="fr-FR" dirty="0"/>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endParaRPr lang="fr-FR" dirty="0"/>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grpSp>
        <p:nvGrpSpPr>
          <p:cNvPr id="27" name="Groupe 26">
            <a:extLst>
              <a:ext uri="{FF2B5EF4-FFF2-40B4-BE49-F238E27FC236}">
                <a16:creationId xmlns:a16="http://schemas.microsoft.com/office/drawing/2014/main" id="{ED784313-363C-77AA-1194-868D7383E002}"/>
              </a:ext>
            </a:extLst>
          </p:cNvPr>
          <p:cNvGrpSpPr/>
          <p:nvPr/>
        </p:nvGrpSpPr>
        <p:grpSpPr>
          <a:xfrm>
            <a:off x="294277" y="428172"/>
            <a:ext cx="7180580" cy="6429828"/>
            <a:chOff x="221706" y="232229"/>
            <a:chExt cx="7180580" cy="6429828"/>
          </a:xfrm>
        </p:grpSpPr>
        <p:pic>
          <p:nvPicPr>
            <p:cNvPr id="29" name="Image 28" descr="cellule03">
              <a:extLst>
                <a:ext uri="{FF2B5EF4-FFF2-40B4-BE49-F238E27FC236}">
                  <a16:creationId xmlns:a16="http://schemas.microsoft.com/office/drawing/2014/main" id="{D3A13D0A-D2DC-2CD0-FA7C-B931D3C9F02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30" name="Group 8">
              <a:extLst>
                <a:ext uri="{FF2B5EF4-FFF2-40B4-BE49-F238E27FC236}">
                  <a16:creationId xmlns:a16="http://schemas.microsoft.com/office/drawing/2014/main" id="{727EB226-35F9-4FA0-4980-443C3F9EA217}"/>
                </a:ext>
              </a:extLst>
            </p:cNvPr>
            <p:cNvGrpSpPr>
              <a:grpSpLocks/>
            </p:cNvGrpSpPr>
            <p:nvPr/>
          </p:nvGrpSpPr>
          <p:grpSpPr bwMode="auto">
            <a:xfrm>
              <a:off x="221706" y="232229"/>
              <a:ext cx="7180580" cy="6429828"/>
              <a:chOff x="124" y="1911"/>
              <a:chExt cx="8216" cy="7455"/>
            </a:xfrm>
          </p:grpSpPr>
          <p:grpSp>
            <p:nvGrpSpPr>
              <p:cNvPr id="31" name="Group 9">
                <a:extLst>
                  <a:ext uri="{FF2B5EF4-FFF2-40B4-BE49-F238E27FC236}">
                    <a16:creationId xmlns:a16="http://schemas.microsoft.com/office/drawing/2014/main" id="{3B94B26B-9C64-68EF-59F9-E99D2A949D93}"/>
                  </a:ext>
                </a:extLst>
              </p:cNvPr>
              <p:cNvGrpSpPr>
                <a:grpSpLocks/>
              </p:cNvGrpSpPr>
              <p:nvPr/>
            </p:nvGrpSpPr>
            <p:grpSpPr bwMode="auto">
              <a:xfrm>
                <a:off x="124" y="1911"/>
                <a:ext cx="8216" cy="7455"/>
                <a:chOff x="1095" y="1920"/>
                <a:chExt cx="8216" cy="7455"/>
              </a:xfrm>
            </p:grpSpPr>
            <p:sp>
              <p:nvSpPr>
                <p:cNvPr id="33" name="Text Box 10">
                  <a:extLst>
                    <a:ext uri="{FF2B5EF4-FFF2-40B4-BE49-F238E27FC236}">
                      <a16:creationId xmlns:a16="http://schemas.microsoft.com/office/drawing/2014/main" id="{200A427B-964A-B516-9692-EF13E32B2EC4}"/>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11">
                  <a:extLst>
                    <a:ext uri="{FF2B5EF4-FFF2-40B4-BE49-F238E27FC236}">
                      <a16:creationId xmlns:a16="http://schemas.microsoft.com/office/drawing/2014/main" id="{27F04C9E-13C2-F4B4-FAEF-302E1864CCE1}"/>
                    </a:ext>
                  </a:extLst>
                </p:cNvPr>
                <p:cNvGrpSpPr>
                  <a:grpSpLocks/>
                </p:cNvGrpSpPr>
                <p:nvPr/>
              </p:nvGrpSpPr>
              <p:grpSpPr bwMode="auto">
                <a:xfrm>
                  <a:off x="1140" y="1920"/>
                  <a:ext cx="8171" cy="7455"/>
                  <a:chOff x="1140" y="1920"/>
                  <a:chExt cx="8171" cy="7455"/>
                </a:xfrm>
              </p:grpSpPr>
              <p:sp>
                <p:nvSpPr>
                  <p:cNvPr id="35" name="Text Box 12">
                    <a:extLst>
                      <a:ext uri="{FF2B5EF4-FFF2-40B4-BE49-F238E27FC236}">
                        <a16:creationId xmlns:a16="http://schemas.microsoft.com/office/drawing/2014/main" id="{8CF91759-DBA4-F942-D586-2789710BACB4}"/>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3">
                    <a:extLst>
                      <a:ext uri="{FF2B5EF4-FFF2-40B4-BE49-F238E27FC236}">
                        <a16:creationId xmlns:a16="http://schemas.microsoft.com/office/drawing/2014/main" id="{D90E2E6E-4CA1-5894-1905-567C742D67E9}"/>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
                    <a:extLst>
                      <a:ext uri="{FF2B5EF4-FFF2-40B4-BE49-F238E27FC236}">
                        <a16:creationId xmlns:a16="http://schemas.microsoft.com/office/drawing/2014/main" id="{3A9BDBAF-3156-A873-6CB8-D019DBBAE6D3}"/>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45D9D841-0ABB-3459-CFF3-8EF812521EAF}"/>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63B5FCE6-2703-FD58-EBE7-A3EAE263B1B2}"/>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7">
                    <a:extLst>
                      <a:ext uri="{FF2B5EF4-FFF2-40B4-BE49-F238E27FC236}">
                        <a16:creationId xmlns:a16="http://schemas.microsoft.com/office/drawing/2014/main" id="{C576CE42-963B-7D51-BE0D-43A9F4D47064}"/>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8">
                    <a:extLst>
                      <a:ext uri="{FF2B5EF4-FFF2-40B4-BE49-F238E27FC236}">
                        <a16:creationId xmlns:a16="http://schemas.microsoft.com/office/drawing/2014/main" id="{6465625A-AB8C-3383-F17C-84CB16FE134B}"/>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9">
                    <a:extLst>
                      <a:ext uri="{FF2B5EF4-FFF2-40B4-BE49-F238E27FC236}">
                        <a16:creationId xmlns:a16="http://schemas.microsoft.com/office/drawing/2014/main" id="{2AE4B377-6E76-F62D-88AB-C5F7A48A62EA}"/>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0">
                    <a:extLst>
                      <a:ext uri="{FF2B5EF4-FFF2-40B4-BE49-F238E27FC236}">
                        <a16:creationId xmlns:a16="http://schemas.microsoft.com/office/drawing/2014/main" id="{8067BEEA-FFAE-4032-235D-84DF6295DC28}"/>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1">
                    <a:extLst>
                      <a:ext uri="{FF2B5EF4-FFF2-40B4-BE49-F238E27FC236}">
                        <a16:creationId xmlns:a16="http://schemas.microsoft.com/office/drawing/2014/main" id="{B29ABF77-0F82-9309-33BE-25D923C6A14A}"/>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2">
                    <a:extLst>
                      <a:ext uri="{FF2B5EF4-FFF2-40B4-BE49-F238E27FC236}">
                        <a16:creationId xmlns:a16="http://schemas.microsoft.com/office/drawing/2014/main" id="{DF298DD6-4A40-5986-B97E-772F177EF75E}"/>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3">
                    <a:extLst>
                      <a:ext uri="{FF2B5EF4-FFF2-40B4-BE49-F238E27FC236}">
                        <a16:creationId xmlns:a16="http://schemas.microsoft.com/office/drawing/2014/main" id="{BA1F6662-DF6A-BEB7-A15F-C2ACCA41BE05}"/>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utoShape 24">
                    <a:extLst>
                      <a:ext uri="{FF2B5EF4-FFF2-40B4-BE49-F238E27FC236}">
                        <a16:creationId xmlns:a16="http://schemas.microsoft.com/office/drawing/2014/main" id="{4029A52B-ADBC-0809-96B5-483CD02D34FD}"/>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8" name="AutoShape 25">
                    <a:extLst>
                      <a:ext uri="{FF2B5EF4-FFF2-40B4-BE49-F238E27FC236}">
                        <a16:creationId xmlns:a16="http://schemas.microsoft.com/office/drawing/2014/main" id="{C7C3D436-0ABD-8221-FA45-AF5EBBCEA482}"/>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9" name="Text Box 26">
                    <a:extLst>
                      <a:ext uri="{FF2B5EF4-FFF2-40B4-BE49-F238E27FC236}">
                        <a16:creationId xmlns:a16="http://schemas.microsoft.com/office/drawing/2014/main" id="{08E931DB-5340-ED90-11E8-014EC3D85C39}"/>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7">
                    <a:extLst>
                      <a:ext uri="{FF2B5EF4-FFF2-40B4-BE49-F238E27FC236}">
                        <a16:creationId xmlns:a16="http://schemas.microsoft.com/office/drawing/2014/main" id="{3F2E5AFD-1104-5864-A265-6B4B3433F242}"/>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8">
                    <a:extLst>
                      <a:ext uri="{FF2B5EF4-FFF2-40B4-BE49-F238E27FC236}">
                        <a16:creationId xmlns:a16="http://schemas.microsoft.com/office/drawing/2014/main" id="{7B757063-9325-A9FF-84B4-692D2F30DBB0}"/>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9">
                    <a:extLst>
                      <a:ext uri="{FF2B5EF4-FFF2-40B4-BE49-F238E27FC236}">
                        <a16:creationId xmlns:a16="http://schemas.microsoft.com/office/drawing/2014/main" id="{6302BDCF-34FF-330C-1D9D-810199074581}"/>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32" name="AutoShape 30">
                <a:extLst>
                  <a:ext uri="{FF2B5EF4-FFF2-40B4-BE49-F238E27FC236}">
                    <a16:creationId xmlns:a16="http://schemas.microsoft.com/office/drawing/2014/main" id="{3432A1E2-1B8C-E8FA-5988-2D4B4CCBED2D}"/>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53" name="ZoneTexte 52">
            <a:extLst>
              <a:ext uri="{FF2B5EF4-FFF2-40B4-BE49-F238E27FC236}">
                <a16:creationId xmlns:a16="http://schemas.microsoft.com/office/drawing/2014/main" id="{8AA5C08B-7DF9-CCCE-2A14-F6D33C14E2E5}"/>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257530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21342-8440-EF62-D0F9-47AAC837965B}"/>
            </a:ext>
          </a:extLst>
        </p:cNvPr>
        <p:cNvGrpSpPr/>
        <p:nvPr/>
      </p:nvGrpSpPr>
      <p:grpSpPr>
        <a:xfrm>
          <a:off x="0" y="0"/>
          <a:ext cx="0" cy="0"/>
          <a:chOff x="0" y="0"/>
          <a:chExt cx="0" cy="0"/>
        </a:xfrm>
      </p:grpSpPr>
      <p:graphicFrame>
        <p:nvGraphicFramePr>
          <p:cNvPr id="28" name="Tableau 27">
            <a:extLst>
              <a:ext uri="{FF2B5EF4-FFF2-40B4-BE49-F238E27FC236}">
                <a16:creationId xmlns:a16="http://schemas.microsoft.com/office/drawing/2014/main" id="{42624B3F-A0B0-1496-D737-FC7B977C3DE6}"/>
              </a:ext>
            </a:extLst>
          </p:cNvPr>
          <p:cNvGraphicFramePr>
            <a:graphicFrameLocks noGrp="1"/>
          </p:cNvGraphicFramePr>
          <p:nvPr>
            <p:extLst>
              <p:ext uri="{D42A27DB-BD31-4B8C-83A1-F6EECF244321}">
                <p14:modId xmlns:p14="http://schemas.microsoft.com/office/powerpoint/2010/main" val="3634752818"/>
              </p:ext>
            </p:extLst>
          </p:nvPr>
        </p:nvGraphicFramePr>
        <p:xfrm>
          <a:off x="8129303" y="259423"/>
          <a:ext cx="3584755" cy="593344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r>
                        <a:rPr lang="fr-FR" dirty="0"/>
                        <a:t>Chromatine</a:t>
                      </a:r>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r>
                        <a:rPr lang="fr-FR" dirty="0"/>
                        <a:t>Nucléoplasme</a:t>
                      </a:r>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r>
                        <a:rPr lang="fr-FR" dirty="0"/>
                        <a:t>Pores nucléaires</a:t>
                      </a:r>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r>
                        <a:rPr lang="fr-FR" dirty="0"/>
                        <a:t>Nucléole</a:t>
                      </a:r>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r>
                        <a:rPr lang="fr-FR" dirty="0"/>
                        <a:t>Enveloppe nucléaire</a:t>
                      </a:r>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endParaRPr lang="fr-FR" dirty="0"/>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endParaRPr lang="fr-FR" dirty="0"/>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grpSp>
        <p:nvGrpSpPr>
          <p:cNvPr id="27" name="Groupe 26">
            <a:extLst>
              <a:ext uri="{FF2B5EF4-FFF2-40B4-BE49-F238E27FC236}">
                <a16:creationId xmlns:a16="http://schemas.microsoft.com/office/drawing/2014/main" id="{D7D3FD65-AC03-48A7-7CFA-50822FB5EA04}"/>
              </a:ext>
            </a:extLst>
          </p:cNvPr>
          <p:cNvGrpSpPr/>
          <p:nvPr/>
        </p:nvGrpSpPr>
        <p:grpSpPr>
          <a:xfrm>
            <a:off x="294277" y="428172"/>
            <a:ext cx="7180580" cy="6429828"/>
            <a:chOff x="221706" y="232229"/>
            <a:chExt cx="7180580" cy="6429828"/>
          </a:xfrm>
        </p:grpSpPr>
        <p:pic>
          <p:nvPicPr>
            <p:cNvPr id="29" name="Image 28" descr="cellule03">
              <a:extLst>
                <a:ext uri="{FF2B5EF4-FFF2-40B4-BE49-F238E27FC236}">
                  <a16:creationId xmlns:a16="http://schemas.microsoft.com/office/drawing/2014/main" id="{D064BFF2-71F6-2D2A-723E-0DDA41E0F27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30" name="Group 8">
              <a:extLst>
                <a:ext uri="{FF2B5EF4-FFF2-40B4-BE49-F238E27FC236}">
                  <a16:creationId xmlns:a16="http://schemas.microsoft.com/office/drawing/2014/main" id="{FA89BD71-55D6-2C7A-9448-866395146F94}"/>
                </a:ext>
              </a:extLst>
            </p:cNvPr>
            <p:cNvGrpSpPr>
              <a:grpSpLocks/>
            </p:cNvGrpSpPr>
            <p:nvPr/>
          </p:nvGrpSpPr>
          <p:grpSpPr bwMode="auto">
            <a:xfrm>
              <a:off x="221706" y="232229"/>
              <a:ext cx="7180580" cy="6429828"/>
              <a:chOff x="124" y="1911"/>
              <a:chExt cx="8216" cy="7455"/>
            </a:xfrm>
          </p:grpSpPr>
          <p:grpSp>
            <p:nvGrpSpPr>
              <p:cNvPr id="31" name="Group 9">
                <a:extLst>
                  <a:ext uri="{FF2B5EF4-FFF2-40B4-BE49-F238E27FC236}">
                    <a16:creationId xmlns:a16="http://schemas.microsoft.com/office/drawing/2014/main" id="{22A15C83-80C7-48B4-7EC5-2FAD6775FC1E}"/>
                  </a:ext>
                </a:extLst>
              </p:cNvPr>
              <p:cNvGrpSpPr>
                <a:grpSpLocks/>
              </p:cNvGrpSpPr>
              <p:nvPr/>
            </p:nvGrpSpPr>
            <p:grpSpPr bwMode="auto">
              <a:xfrm>
                <a:off x="124" y="1911"/>
                <a:ext cx="8216" cy="7455"/>
                <a:chOff x="1095" y="1920"/>
                <a:chExt cx="8216" cy="7455"/>
              </a:xfrm>
            </p:grpSpPr>
            <p:sp>
              <p:nvSpPr>
                <p:cNvPr id="33" name="Text Box 10">
                  <a:extLst>
                    <a:ext uri="{FF2B5EF4-FFF2-40B4-BE49-F238E27FC236}">
                      <a16:creationId xmlns:a16="http://schemas.microsoft.com/office/drawing/2014/main" id="{C3F993B3-CA0F-B30A-E708-78F10E17E2BB}"/>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11">
                  <a:extLst>
                    <a:ext uri="{FF2B5EF4-FFF2-40B4-BE49-F238E27FC236}">
                      <a16:creationId xmlns:a16="http://schemas.microsoft.com/office/drawing/2014/main" id="{6F88D627-2E83-DAC3-39B1-0E413121F626}"/>
                    </a:ext>
                  </a:extLst>
                </p:cNvPr>
                <p:cNvGrpSpPr>
                  <a:grpSpLocks/>
                </p:cNvGrpSpPr>
                <p:nvPr/>
              </p:nvGrpSpPr>
              <p:grpSpPr bwMode="auto">
                <a:xfrm>
                  <a:off x="1140" y="1920"/>
                  <a:ext cx="8171" cy="7455"/>
                  <a:chOff x="1140" y="1920"/>
                  <a:chExt cx="8171" cy="7455"/>
                </a:xfrm>
              </p:grpSpPr>
              <p:sp>
                <p:nvSpPr>
                  <p:cNvPr id="35" name="Text Box 12">
                    <a:extLst>
                      <a:ext uri="{FF2B5EF4-FFF2-40B4-BE49-F238E27FC236}">
                        <a16:creationId xmlns:a16="http://schemas.microsoft.com/office/drawing/2014/main" id="{99C72459-7C5C-CB5F-2651-BC5EC5190C92}"/>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3">
                    <a:extLst>
                      <a:ext uri="{FF2B5EF4-FFF2-40B4-BE49-F238E27FC236}">
                        <a16:creationId xmlns:a16="http://schemas.microsoft.com/office/drawing/2014/main" id="{433581F9-EF3F-BFE8-29A4-EEE882EB774E}"/>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
                    <a:extLst>
                      <a:ext uri="{FF2B5EF4-FFF2-40B4-BE49-F238E27FC236}">
                        <a16:creationId xmlns:a16="http://schemas.microsoft.com/office/drawing/2014/main" id="{DC84FAD4-3042-A135-C41B-274E75191359}"/>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94E34E65-4033-77D2-AA31-B904C7BFA1DC}"/>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4C3CE38B-5E12-9CF1-4928-4AB15B59000F}"/>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7">
                    <a:extLst>
                      <a:ext uri="{FF2B5EF4-FFF2-40B4-BE49-F238E27FC236}">
                        <a16:creationId xmlns:a16="http://schemas.microsoft.com/office/drawing/2014/main" id="{37C91DFE-8A7F-61B8-F8D0-7B61CCD94E1D}"/>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8">
                    <a:extLst>
                      <a:ext uri="{FF2B5EF4-FFF2-40B4-BE49-F238E27FC236}">
                        <a16:creationId xmlns:a16="http://schemas.microsoft.com/office/drawing/2014/main" id="{0BC6E8A4-5390-596C-6E79-EE51E0C9F929}"/>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9">
                    <a:extLst>
                      <a:ext uri="{FF2B5EF4-FFF2-40B4-BE49-F238E27FC236}">
                        <a16:creationId xmlns:a16="http://schemas.microsoft.com/office/drawing/2014/main" id="{92B8B2CA-3A93-2B29-7378-64FFF304E814}"/>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0">
                    <a:extLst>
                      <a:ext uri="{FF2B5EF4-FFF2-40B4-BE49-F238E27FC236}">
                        <a16:creationId xmlns:a16="http://schemas.microsoft.com/office/drawing/2014/main" id="{9E68447D-FCB1-73AF-A541-2C088277CCE0}"/>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1">
                    <a:extLst>
                      <a:ext uri="{FF2B5EF4-FFF2-40B4-BE49-F238E27FC236}">
                        <a16:creationId xmlns:a16="http://schemas.microsoft.com/office/drawing/2014/main" id="{CEDA7478-7D86-F60B-6475-48743C129E2E}"/>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2">
                    <a:extLst>
                      <a:ext uri="{FF2B5EF4-FFF2-40B4-BE49-F238E27FC236}">
                        <a16:creationId xmlns:a16="http://schemas.microsoft.com/office/drawing/2014/main" id="{72622880-7E24-75D2-9DD0-F1053E5D6865}"/>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3">
                    <a:extLst>
                      <a:ext uri="{FF2B5EF4-FFF2-40B4-BE49-F238E27FC236}">
                        <a16:creationId xmlns:a16="http://schemas.microsoft.com/office/drawing/2014/main" id="{C306AF15-87E5-3936-6137-6E9B52D5F6CE}"/>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utoShape 24">
                    <a:extLst>
                      <a:ext uri="{FF2B5EF4-FFF2-40B4-BE49-F238E27FC236}">
                        <a16:creationId xmlns:a16="http://schemas.microsoft.com/office/drawing/2014/main" id="{464AC268-EE5E-1B4E-FBD0-ADD9FB9551FC}"/>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8" name="AutoShape 25">
                    <a:extLst>
                      <a:ext uri="{FF2B5EF4-FFF2-40B4-BE49-F238E27FC236}">
                        <a16:creationId xmlns:a16="http://schemas.microsoft.com/office/drawing/2014/main" id="{DE27DA98-5E09-9CC3-833E-650EA2462A8A}"/>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9" name="Text Box 26">
                    <a:extLst>
                      <a:ext uri="{FF2B5EF4-FFF2-40B4-BE49-F238E27FC236}">
                        <a16:creationId xmlns:a16="http://schemas.microsoft.com/office/drawing/2014/main" id="{44DD0C9C-A3EF-FA69-4D14-63BEA2B07250}"/>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7">
                    <a:extLst>
                      <a:ext uri="{FF2B5EF4-FFF2-40B4-BE49-F238E27FC236}">
                        <a16:creationId xmlns:a16="http://schemas.microsoft.com/office/drawing/2014/main" id="{B1889D54-3722-2824-DA07-2BC43A2FB724}"/>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8">
                    <a:extLst>
                      <a:ext uri="{FF2B5EF4-FFF2-40B4-BE49-F238E27FC236}">
                        <a16:creationId xmlns:a16="http://schemas.microsoft.com/office/drawing/2014/main" id="{123AF914-F1A9-E032-4861-6DAE7169A60D}"/>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9">
                    <a:extLst>
                      <a:ext uri="{FF2B5EF4-FFF2-40B4-BE49-F238E27FC236}">
                        <a16:creationId xmlns:a16="http://schemas.microsoft.com/office/drawing/2014/main" id="{B78C508B-64DC-7D9E-9530-1C0C804C6907}"/>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32" name="AutoShape 30">
                <a:extLst>
                  <a:ext uri="{FF2B5EF4-FFF2-40B4-BE49-F238E27FC236}">
                    <a16:creationId xmlns:a16="http://schemas.microsoft.com/office/drawing/2014/main" id="{EDB4203B-607E-3E63-D022-071072AFAD26}"/>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53" name="ZoneTexte 52">
            <a:extLst>
              <a:ext uri="{FF2B5EF4-FFF2-40B4-BE49-F238E27FC236}">
                <a16:creationId xmlns:a16="http://schemas.microsoft.com/office/drawing/2014/main" id="{3B6F88A6-5E7C-AF8A-47B7-5C2E22313162}"/>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133374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2EA0D-2F9E-6340-18CC-12C3525BF490}"/>
            </a:ext>
          </a:extLst>
        </p:cNvPr>
        <p:cNvGrpSpPr/>
        <p:nvPr/>
      </p:nvGrpSpPr>
      <p:grpSpPr>
        <a:xfrm>
          <a:off x="0" y="0"/>
          <a:ext cx="0" cy="0"/>
          <a:chOff x="0" y="0"/>
          <a:chExt cx="0" cy="0"/>
        </a:xfrm>
      </p:grpSpPr>
      <p:graphicFrame>
        <p:nvGraphicFramePr>
          <p:cNvPr id="28" name="Tableau 27">
            <a:extLst>
              <a:ext uri="{FF2B5EF4-FFF2-40B4-BE49-F238E27FC236}">
                <a16:creationId xmlns:a16="http://schemas.microsoft.com/office/drawing/2014/main" id="{7A319ED3-C39A-D055-595B-59D0E8A66306}"/>
              </a:ext>
            </a:extLst>
          </p:cNvPr>
          <p:cNvGraphicFramePr>
            <a:graphicFrameLocks noGrp="1"/>
          </p:cNvGraphicFramePr>
          <p:nvPr>
            <p:extLst>
              <p:ext uri="{D42A27DB-BD31-4B8C-83A1-F6EECF244321}">
                <p14:modId xmlns:p14="http://schemas.microsoft.com/office/powerpoint/2010/main" val="579478494"/>
              </p:ext>
            </p:extLst>
          </p:nvPr>
        </p:nvGraphicFramePr>
        <p:xfrm>
          <a:off x="8129303" y="259423"/>
          <a:ext cx="3584755" cy="593344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r>
                        <a:rPr lang="fr-FR" dirty="0"/>
                        <a:t>Chromatine</a:t>
                      </a:r>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r>
                        <a:rPr lang="fr-FR" dirty="0"/>
                        <a:t>Nucléoplasme</a:t>
                      </a:r>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r>
                        <a:rPr lang="fr-FR" dirty="0"/>
                        <a:t>Pores nucléaires</a:t>
                      </a:r>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r>
                        <a:rPr lang="fr-FR" dirty="0"/>
                        <a:t>Nucléole</a:t>
                      </a:r>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r>
                        <a:rPr lang="fr-FR" dirty="0"/>
                        <a:t>Enveloppe nucléaire</a:t>
                      </a:r>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r>
                        <a:rPr lang="fr-FR" dirty="0"/>
                        <a:t>Noyau</a:t>
                      </a:r>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endParaRPr lang="fr-FR" dirty="0"/>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grpSp>
        <p:nvGrpSpPr>
          <p:cNvPr id="27" name="Groupe 26">
            <a:extLst>
              <a:ext uri="{FF2B5EF4-FFF2-40B4-BE49-F238E27FC236}">
                <a16:creationId xmlns:a16="http://schemas.microsoft.com/office/drawing/2014/main" id="{6FDCEAE2-29DA-B685-7716-2DECF9B978FF}"/>
              </a:ext>
            </a:extLst>
          </p:cNvPr>
          <p:cNvGrpSpPr/>
          <p:nvPr/>
        </p:nvGrpSpPr>
        <p:grpSpPr>
          <a:xfrm>
            <a:off x="294277" y="428172"/>
            <a:ext cx="7180580" cy="6429828"/>
            <a:chOff x="221706" y="232229"/>
            <a:chExt cx="7180580" cy="6429828"/>
          </a:xfrm>
        </p:grpSpPr>
        <p:pic>
          <p:nvPicPr>
            <p:cNvPr id="29" name="Image 28" descr="cellule03">
              <a:extLst>
                <a:ext uri="{FF2B5EF4-FFF2-40B4-BE49-F238E27FC236}">
                  <a16:creationId xmlns:a16="http://schemas.microsoft.com/office/drawing/2014/main" id="{08F8E38F-12D7-0DE9-B331-0E9DDCE92B4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30" name="Group 8">
              <a:extLst>
                <a:ext uri="{FF2B5EF4-FFF2-40B4-BE49-F238E27FC236}">
                  <a16:creationId xmlns:a16="http://schemas.microsoft.com/office/drawing/2014/main" id="{F45D9246-FD90-7E19-E6A8-31CB752E71EB}"/>
                </a:ext>
              </a:extLst>
            </p:cNvPr>
            <p:cNvGrpSpPr>
              <a:grpSpLocks/>
            </p:cNvGrpSpPr>
            <p:nvPr/>
          </p:nvGrpSpPr>
          <p:grpSpPr bwMode="auto">
            <a:xfrm>
              <a:off x="221706" y="232229"/>
              <a:ext cx="7180580" cy="6429828"/>
              <a:chOff x="124" y="1911"/>
              <a:chExt cx="8216" cy="7455"/>
            </a:xfrm>
          </p:grpSpPr>
          <p:grpSp>
            <p:nvGrpSpPr>
              <p:cNvPr id="31" name="Group 9">
                <a:extLst>
                  <a:ext uri="{FF2B5EF4-FFF2-40B4-BE49-F238E27FC236}">
                    <a16:creationId xmlns:a16="http://schemas.microsoft.com/office/drawing/2014/main" id="{E28E06E0-A8D7-8EDC-9EA4-A07AB2AD4FE3}"/>
                  </a:ext>
                </a:extLst>
              </p:cNvPr>
              <p:cNvGrpSpPr>
                <a:grpSpLocks/>
              </p:cNvGrpSpPr>
              <p:nvPr/>
            </p:nvGrpSpPr>
            <p:grpSpPr bwMode="auto">
              <a:xfrm>
                <a:off x="124" y="1911"/>
                <a:ext cx="8216" cy="7455"/>
                <a:chOff x="1095" y="1920"/>
                <a:chExt cx="8216" cy="7455"/>
              </a:xfrm>
            </p:grpSpPr>
            <p:sp>
              <p:nvSpPr>
                <p:cNvPr id="33" name="Text Box 10">
                  <a:extLst>
                    <a:ext uri="{FF2B5EF4-FFF2-40B4-BE49-F238E27FC236}">
                      <a16:creationId xmlns:a16="http://schemas.microsoft.com/office/drawing/2014/main" id="{00A9549F-C01C-21C4-0598-B3EF705627C8}"/>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11">
                  <a:extLst>
                    <a:ext uri="{FF2B5EF4-FFF2-40B4-BE49-F238E27FC236}">
                      <a16:creationId xmlns:a16="http://schemas.microsoft.com/office/drawing/2014/main" id="{76F11D5A-8715-DC2A-464D-E20361FD59BB}"/>
                    </a:ext>
                  </a:extLst>
                </p:cNvPr>
                <p:cNvGrpSpPr>
                  <a:grpSpLocks/>
                </p:cNvGrpSpPr>
                <p:nvPr/>
              </p:nvGrpSpPr>
              <p:grpSpPr bwMode="auto">
                <a:xfrm>
                  <a:off x="1140" y="1920"/>
                  <a:ext cx="8171" cy="7455"/>
                  <a:chOff x="1140" y="1920"/>
                  <a:chExt cx="8171" cy="7455"/>
                </a:xfrm>
              </p:grpSpPr>
              <p:sp>
                <p:nvSpPr>
                  <p:cNvPr id="35" name="Text Box 12">
                    <a:extLst>
                      <a:ext uri="{FF2B5EF4-FFF2-40B4-BE49-F238E27FC236}">
                        <a16:creationId xmlns:a16="http://schemas.microsoft.com/office/drawing/2014/main" id="{C28C934E-A923-CF07-0973-B7C4A56256FB}"/>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3">
                    <a:extLst>
                      <a:ext uri="{FF2B5EF4-FFF2-40B4-BE49-F238E27FC236}">
                        <a16:creationId xmlns:a16="http://schemas.microsoft.com/office/drawing/2014/main" id="{6879AF66-C1F4-13FE-510B-437E3B41AACF}"/>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
                    <a:extLst>
                      <a:ext uri="{FF2B5EF4-FFF2-40B4-BE49-F238E27FC236}">
                        <a16:creationId xmlns:a16="http://schemas.microsoft.com/office/drawing/2014/main" id="{DF2F4CB4-676E-A2CF-6BCB-5C96024FAB80}"/>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101ED76D-6C8B-F689-CAFC-04E388C42D09}"/>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15245A3E-6F76-2247-756D-9A9DAC23261A}"/>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7">
                    <a:extLst>
                      <a:ext uri="{FF2B5EF4-FFF2-40B4-BE49-F238E27FC236}">
                        <a16:creationId xmlns:a16="http://schemas.microsoft.com/office/drawing/2014/main" id="{1ED869DD-DED8-5A95-2C1B-3B8344DF8EF0}"/>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8">
                    <a:extLst>
                      <a:ext uri="{FF2B5EF4-FFF2-40B4-BE49-F238E27FC236}">
                        <a16:creationId xmlns:a16="http://schemas.microsoft.com/office/drawing/2014/main" id="{23CDEB3B-C583-C8B7-946D-44C37A8DAC2C}"/>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9">
                    <a:extLst>
                      <a:ext uri="{FF2B5EF4-FFF2-40B4-BE49-F238E27FC236}">
                        <a16:creationId xmlns:a16="http://schemas.microsoft.com/office/drawing/2014/main" id="{AF651B26-5D7E-3C4C-E928-0ACA15444E2C}"/>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0">
                    <a:extLst>
                      <a:ext uri="{FF2B5EF4-FFF2-40B4-BE49-F238E27FC236}">
                        <a16:creationId xmlns:a16="http://schemas.microsoft.com/office/drawing/2014/main" id="{D4A9512F-D37E-5544-168F-F040FB3DDC17}"/>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1">
                    <a:extLst>
                      <a:ext uri="{FF2B5EF4-FFF2-40B4-BE49-F238E27FC236}">
                        <a16:creationId xmlns:a16="http://schemas.microsoft.com/office/drawing/2014/main" id="{CB06707F-22E2-8994-0794-AF66CD219C25}"/>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2">
                    <a:extLst>
                      <a:ext uri="{FF2B5EF4-FFF2-40B4-BE49-F238E27FC236}">
                        <a16:creationId xmlns:a16="http://schemas.microsoft.com/office/drawing/2014/main" id="{E296C108-0CAC-8934-EE15-DFF1DDAE3A04}"/>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3">
                    <a:extLst>
                      <a:ext uri="{FF2B5EF4-FFF2-40B4-BE49-F238E27FC236}">
                        <a16:creationId xmlns:a16="http://schemas.microsoft.com/office/drawing/2014/main" id="{0681A1E5-96FF-69B4-6BC3-90AE7212616C}"/>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utoShape 24">
                    <a:extLst>
                      <a:ext uri="{FF2B5EF4-FFF2-40B4-BE49-F238E27FC236}">
                        <a16:creationId xmlns:a16="http://schemas.microsoft.com/office/drawing/2014/main" id="{678468C8-6B6C-3618-8954-56C06A6FBBE3}"/>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8" name="AutoShape 25">
                    <a:extLst>
                      <a:ext uri="{FF2B5EF4-FFF2-40B4-BE49-F238E27FC236}">
                        <a16:creationId xmlns:a16="http://schemas.microsoft.com/office/drawing/2014/main" id="{9EC194C8-04D6-F446-4C22-67E0968944D9}"/>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9" name="Text Box 26">
                    <a:extLst>
                      <a:ext uri="{FF2B5EF4-FFF2-40B4-BE49-F238E27FC236}">
                        <a16:creationId xmlns:a16="http://schemas.microsoft.com/office/drawing/2014/main" id="{D105B7FA-9D1B-68F3-4EC3-FFBA69109E9E}"/>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7">
                    <a:extLst>
                      <a:ext uri="{FF2B5EF4-FFF2-40B4-BE49-F238E27FC236}">
                        <a16:creationId xmlns:a16="http://schemas.microsoft.com/office/drawing/2014/main" id="{510CADD9-8D07-72B9-CECD-D0F9C02AAFFF}"/>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8">
                    <a:extLst>
                      <a:ext uri="{FF2B5EF4-FFF2-40B4-BE49-F238E27FC236}">
                        <a16:creationId xmlns:a16="http://schemas.microsoft.com/office/drawing/2014/main" id="{BA9CF936-03EA-0AAC-7809-46BA528C6D5A}"/>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9">
                    <a:extLst>
                      <a:ext uri="{FF2B5EF4-FFF2-40B4-BE49-F238E27FC236}">
                        <a16:creationId xmlns:a16="http://schemas.microsoft.com/office/drawing/2014/main" id="{37F56FBE-A106-51AD-18C8-228BD9F313B4}"/>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32" name="AutoShape 30">
                <a:extLst>
                  <a:ext uri="{FF2B5EF4-FFF2-40B4-BE49-F238E27FC236}">
                    <a16:creationId xmlns:a16="http://schemas.microsoft.com/office/drawing/2014/main" id="{84DA971C-B1BD-DA59-1766-EE30C652EA64}"/>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53" name="ZoneTexte 52">
            <a:extLst>
              <a:ext uri="{FF2B5EF4-FFF2-40B4-BE49-F238E27FC236}">
                <a16:creationId xmlns:a16="http://schemas.microsoft.com/office/drawing/2014/main" id="{7C1A6EBB-E52D-F5D0-6AB2-9B15A997CEE9}"/>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398456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8839D-34A4-4EF6-D5F0-B57E2AB7BE1A}"/>
            </a:ext>
          </a:extLst>
        </p:cNvPr>
        <p:cNvGrpSpPr/>
        <p:nvPr/>
      </p:nvGrpSpPr>
      <p:grpSpPr>
        <a:xfrm>
          <a:off x="0" y="0"/>
          <a:ext cx="0" cy="0"/>
          <a:chOff x="0" y="0"/>
          <a:chExt cx="0" cy="0"/>
        </a:xfrm>
      </p:grpSpPr>
      <p:graphicFrame>
        <p:nvGraphicFramePr>
          <p:cNvPr id="28" name="Tableau 27">
            <a:extLst>
              <a:ext uri="{FF2B5EF4-FFF2-40B4-BE49-F238E27FC236}">
                <a16:creationId xmlns:a16="http://schemas.microsoft.com/office/drawing/2014/main" id="{381BCDE4-505C-20C1-98E9-2C434CD5A95B}"/>
              </a:ext>
            </a:extLst>
          </p:cNvPr>
          <p:cNvGraphicFramePr>
            <a:graphicFrameLocks noGrp="1"/>
          </p:cNvGraphicFramePr>
          <p:nvPr>
            <p:extLst>
              <p:ext uri="{D42A27DB-BD31-4B8C-83A1-F6EECF244321}">
                <p14:modId xmlns:p14="http://schemas.microsoft.com/office/powerpoint/2010/main" val="4223353339"/>
              </p:ext>
            </p:extLst>
          </p:nvPr>
        </p:nvGraphicFramePr>
        <p:xfrm>
          <a:off x="8129303" y="259423"/>
          <a:ext cx="3584755" cy="593344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r>
                        <a:rPr lang="fr-FR" dirty="0"/>
                        <a:t>Chromatine</a:t>
                      </a:r>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r>
                        <a:rPr lang="fr-FR" dirty="0"/>
                        <a:t>Nucléoplasme</a:t>
                      </a:r>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r>
                        <a:rPr lang="fr-FR" dirty="0"/>
                        <a:t>Pores nucléaires</a:t>
                      </a:r>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r>
                        <a:rPr lang="fr-FR" dirty="0"/>
                        <a:t>Nucléole</a:t>
                      </a:r>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r>
                        <a:rPr lang="fr-FR" dirty="0"/>
                        <a:t>Enveloppe nucléaire</a:t>
                      </a:r>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r>
                        <a:rPr lang="fr-FR" dirty="0"/>
                        <a:t>Noyau</a:t>
                      </a:r>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r>
                        <a:rPr lang="fr-FR" dirty="0"/>
                        <a:t>Vésicules</a:t>
                      </a:r>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grpSp>
        <p:nvGrpSpPr>
          <p:cNvPr id="54" name="Groupe 53">
            <a:extLst>
              <a:ext uri="{FF2B5EF4-FFF2-40B4-BE49-F238E27FC236}">
                <a16:creationId xmlns:a16="http://schemas.microsoft.com/office/drawing/2014/main" id="{EAE16496-9AA2-52F0-46B3-882715FE2B27}"/>
              </a:ext>
            </a:extLst>
          </p:cNvPr>
          <p:cNvGrpSpPr/>
          <p:nvPr/>
        </p:nvGrpSpPr>
        <p:grpSpPr>
          <a:xfrm>
            <a:off x="294277" y="428172"/>
            <a:ext cx="7180580" cy="6429828"/>
            <a:chOff x="221706" y="232229"/>
            <a:chExt cx="7180580" cy="6429828"/>
          </a:xfrm>
        </p:grpSpPr>
        <p:pic>
          <p:nvPicPr>
            <p:cNvPr id="55" name="Image 54" descr="cellule03">
              <a:extLst>
                <a:ext uri="{FF2B5EF4-FFF2-40B4-BE49-F238E27FC236}">
                  <a16:creationId xmlns:a16="http://schemas.microsoft.com/office/drawing/2014/main" id="{84276032-703B-4469-2199-DAD54B524EE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56" name="Group 8">
              <a:extLst>
                <a:ext uri="{FF2B5EF4-FFF2-40B4-BE49-F238E27FC236}">
                  <a16:creationId xmlns:a16="http://schemas.microsoft.com/office/drawing/2014/main" id="{4473F197-3E83-F4C2-62DA-5842FF28D7E4}"/>
                </a:ext>
              </a:extLst>
            </p:cNvPr>
            <p:cNvGrpSpPr>
              <a:grpSpLocks/>
            </p:cNvGrpSpPr>
            <p:nvPr/>
          </p:nvGrpSpPr>
          <p:grpSpPr bwMode="auto">
            <a:xfrm>
              <a:off x="221706" y="232229"/>
              <a:ext cx="7180580" cy="6429828"/>
              <a:chOff x="124" y="1911"/>
              <a:chExt cx="8216" cy="7455"/>
            </a:xfrm>
          </p:grpSpPr>
          <p:grpSp>
            <p:nvGrpSpPr>
              <p:cNvPr id="57" name="Group 9">
                <a:extLst>
                  <a:ext uri="{FF2B5EF4-FFF2-40B4-BE49-F238E27FC236}">
                    <a16:creationId xmlns:a16="http://schemas.microsoft.com/office/drawing/2014/main" id="{F91E45A2-33E1-2867-213B-73D291F31B4F}"/>
                  </a:ext>
                </a:extLst>
              </p:cNvPr>
              <p:cNvGrpSpPr>
                <a:grpSpLocks/>
              </p:cNvGrpSpPr>
              <p:nvPr/>
            </p:nvGrpSpPr>
            <p:grpSpPr bwMode="auto">
              <a:xfrm>
                <a:off x="124" y="1911"/>
                <a:ext cx="8216" cy="7455"/>
                <a:chOff x="1095" y="1920"/>
                <a:chExt cx="8216" cy="7455"/>
              </a:xfrm>
            </p:grpSpPr>
            <p:sp>
              <p:nvSpPr>
                <p:cNvPr id="59" name="Text Box 10">
                  <a:extLst>
                    <a:ext uri="{FF2B5EF4-FFF2-40B4-BE49-F238E27FC236}">
                      <a16:creationId xmlns:a16="http://schemas.microsoft.com/office/drawing/2014/main" id="{157C4480-F0CF-DDB2-C9CB-28B3D56699D2}"/>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0" name="Group 11">
                  <a:extLst>
                    <a:ext uri="{FF2B5EF4-FFF2-40B4-BE49-F238E27FC236}">
                      <a16:creationId xmlns:a16="http://schemas.microsoft.com/office/drawing/2014/main" id="{93327036-41A1-8EFA-EB95-48FC4AA2C330}"/>
                    </a:ext>
                  </a:extLst>
                </p:cNvPr>
                <p:cNvGrpSpPr>
                  <a:grpSpLocks/>
                </p:cNvGrpSpPr>
                <p:nvPr/>
              </p:nvGrpSpPr>
              <p:grpSpPr bwMode="auto">
                <a:xfrm>
                  <a:off x="1140" y="1920"/>
                  <a:ext cx="8171" cy="7455"/>
                  <a:chOff x="1140" y="1920"/>
                  <a:chExt cx="8171" cy="7455"/>
                </a:xfrm>
              </p:grpSpPr>
              <p:sp>
                <p:nvSpPr>
                  <p:cNvPr id="61" name="Text Box 12">
                    <a:extLst>
                      <a:ext uri="{FF2B5EF4-FFF2-40B4-BE49-F238E27FC236}">
                        <a16:creationId xmlns:a16="http://schemas.microsoft.com/office/drawing/2014/main" id="{58193F34-837D-4A9C-4562-D672999B0887}"/>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 Box 13">
                    <a:extLst>
                      <a:ext uri="{FF2B5EF4-FFF2-40B4-BE49-F238E27FC236}">
                        <a16:creationId xmlns:a16="http://schemas.microsoft.com/office/drawing/2014/main" id="{8FA8D12E-551D-86F1-11B5-476FCED0319E}"/>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 Box 14">
                    <a:extLst>
                      <a:ext uri="{FF2B5EF4-FFF2-40B4-BE49-F238E27FC236}">
                        <a16:creationId xmlns:a16="http://schemas.microsoft.com/office/drawing/2014/main" id="{2CECD0B2-2C74-82ED-6A6B-4A484B92AF14}"/>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Text Box 15">
                    <a:extLst>
                      <a:ext uri="{FF2B5EF4-FFF2-40B4-BE49-F238E27FC236}">
                        <a16:creationId xmlns:a16="http://schemas.microsoft.com/office/drawing/2014/main" id="{DE2FA441-EB99-0801-8B3F-A220EC9E22DA}"/>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 Box 16">
                    <a:extLst>
                      <a:ext uri="{FF2B5EF4-FFF2-40B4-BE49-F238E27FC236}">
                        <a16:creationId xmlns:a16="http://schemas.microsoft.com/office/drawing/2014/main" id="{30AA3E31-11BA-C7B0-FAC1-F252CEFBB215}"/>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 Box 17">
                    <a:extLst>
                      <a:ext uri="{FF2B5EF4-FFF2-40B4-BE49-F238E27FC236}">
                        <a16:creationId xmlns:a16="http://schemas.microsoft.com/office/drawing/2014/main" id="{624DF9A2-D772-96B4-4AA7-5F9BC3DB8ADA}"/>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 Box 18">
                    <a:extLst>
                      <a:ext uri="{FF2B5EF4-FFF2-40B4-BE49-F238E27FC236}">
                        <a16:creationId xmlns:a16="http://schemas.microsoft.com/office/drawing/2014/main" id="{1598391C-67E1-9857-2800-734ED8988279}"/>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 Box 19">
                    <a:extLst>
                      <a:ext uri="{FF2B5EF4-FFF2-40B4-BE49-F238E27FC236}">
                        <a16:creationId xmlns:a16="http://schemas.microsoft.com/office/drawing/2014/main" id="{52E9243F-CCA2-A9E0-7C98-A23F405DD460}"/>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 Box 20">
                    <a:extLst>
                      <a:ext uri="{FF2B5EF4-FFF2-40B4-BE49-F238E27FC236}">
                        <a16:creationId xmlns:a16="http://schemas.microsoft.com/office/drawing/2014/main" id="{63123830-F994-7042-A5D4-631F011859D2}"/>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 name="Text Box 21">
                    <a:extLst>
                      <a:ext uri="{FF2B5EF4-FFF2-40B4-BE49-F238E27FC236}">
                        <a16:creationId xmlns:a16="http://schemas.microsoft.com/office/drawing/2014/main" id="{F3151982-39D0-F7B2-B77B-A52DDE152572}"/>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 Box 22">
                    <a:extLst>
                      <a:ext uri="{FF2B5EF4-FFF2-40B4-BE49-F238E27FC236}">
                        <a16:creationId xmlns:a16="http://schemas.microsoft.com/office/drawing/2014/main" id="{62795371-4979-8B46-4F3A-D59464272BC0}"/>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2" name="Text Box 23">
                    <a:extLst>
                      <a:ext uri="{FF2B5EF4-FFF2-40B4-BE49-F238E27FC236}">
                        <a16:creationId xmlns:a16="http://schemas.microsoft.com/office/drawing/2014/main" id="{BB463494-015F-63F0-3956-C4755F72DC2C}"/>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AutoShape 24">
                    <a:extLst>
                      <a:ext uri="{FF2B5EF4-FFF2-40B4-BE49-F238E27FC236}">
                        <a16:creationId xmlns:a16="http://schemas.microsoft.com/office/drawing/2014/main" id="{DEBD846D-A3AF-87AC-6E26-D7B5E122A17D}"/>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74" name="AutoShape 25">
                    <a:extLst>
                      <a:ext uri="{FF2B5EF4-FFF2-40B4-BE49-F238E27FC236}">
                        <a16:creationId xmlns:a16="http://schemas.microsoft.com/office/drawing/2014/main" id="{6EF069C6-AFE4-387E-CCBD-0E99BA393DC1}"/>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75" name="Text Box 26">
                    <a:extLst>
                      <a:ext uri="{FF2B5EF4-FFF2-40B4-BE49-F238E27FC236}">
                        <a16:creationId xmlns:a16="http://schemas.microsoft.com/office/drawing/2014/main" id="{7D07D7C9-1A21-6C55-7AEF-3C87B74C978A}"/>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 Box 27">
                    <a:extLst>
                      <a:ext uri="{FF2B5EF4-FFF2-40B4-BE49-F238E27FC236}">
                        <a16:creationId xmlns:a16="http://schemas.microsoft.com/office/drawing/2014/main" id="{4E7257E3-60BA-FC02-99C2-BBEE22402126}"/>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 Box 28">
                    <a:extLst>
                      <a:ext uri="{FF2B5EF4-FFF2-40B4-BE49-F238E27FC236}">
                        <a16:creationId xmlns:a16="http://schemas.microsoft.com/office/drawing/2014/main" id="{5440D6B3-7B21-484E-DB6F-0A7B8B53E0FA}"/>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 Box 29">
                    <a:extLst>
                      <a:ext uri="{FF2B5EF4-FFF2-40B4-BE49-F238E27FC236}">
                        <a16:creationId xmlns:a16="http://schemas.microsoft.com/office/drawing/2014/main" id="{65BC2A25-6309-2E29-0B59-5AB5B0B13AB2}"/>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58" name="AutoShape 30">
                <a:extLst>
                  <a:ext uri="{FF2B5EF4-FFF2-40B4-BE49-F238E27FC236}">
                    <a16:creationId xmlns:a16="http://schemas.microsoft.com/office/drawing/2014/main" id="{24052E26-EB8F-3EF9-956F-C5CEFD0EE9D7}"/>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79" name="ZoneTexte 78">
            <a:extLst>
              <a:ext uri="{FF2B5EF4-FFF2-40B4-BE49-F238E27FC236}">
                <a16:creationId xmlns:a16="http://schemas.microsoft.com/office/drawing/2014/main" id="{C6FE166D-D03F-9EAE-C6BF-E4CD6B525856}"/>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368978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7797A-70EB-DA0F-79EA-74E88FB21F1F}"/>
            </a:ext>
          </a:extLst>
        </p:cNvPr>
        <p:cNvGrpSpPr/>
        <p:nvPr/>
      </p:nvGrpSpPr>
      <p:grpSpPr>
        <a:xfrm>
          <a:off x="0" y="0"/>
          <a:ext cx="0" cy="0"/>
          <a:chOff x="0" y="0"/>
          <a:chExt cx="0" cy="0"/>
        </a:xfrm>
      </p:grpSpPr>
      <p:graphicFrame>
        <p:nvGraphicFramePr>
          <p:cNvPr id="28" name="Tableau 27">
            <a:extLst>
              <a:ext uri="{FF2B5EF4-FFF2-40B4-BE49-F238E27FC236}">
                <a16:creationId xmlns:a16="http://schemas.microsoft.com/office/drawing/2014/main" id="{7E7FD27C-0FD5-9CF1-BE11-C3A039E49A2E}"/>
              </a:ext>
            </a:extLst>
          </p:cNvPr>
          <p:cNvGraphicFramePr>
            <a:graphicFrameLocks noGrp="1"/>
          </p:cNvGraphicFramePr>
          <p:nvPr>
            <p:extLst>
              <p:ext uri="{D42A27DB-BD31-4B8C-83A1-F6EECF244321}">
                <p14:modId xmlns:p14="http://schemas.microsoft.com/office/powerpoint/2010/main" val="3407575344"/>
              </p:ext>
            </p:extLst>
          </p:nvPr>
        </p:nvGraphicFramePr>
        <p:xfrm>
          <a:off x="8129303" y="259423"/>
          <a:ext cx="3584755" cy="593344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r>
                        <a:rPr lang="fr-FR" dirty="0"/>
                        <a:t>Chromatine</a:t>
                      </a:r>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r>
                        <a:rPr lang="fr-FR" dirty="0"/>
                        <a:t>Nucléoplasme</a:t>
                      </a:r>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r>
                        <a:rPr lang="fr-FR" dirty="0"/>
                        <a:t>Pores nucléaires</a:t>
                      </a:r>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r>
                        <a:rPr lang="fr-FR" dirty="0"/>
                        <a:t>Nucléole</a:t>
                      </a:r>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r>
                        <a:rPr lang="fr-FR" dirty="0"/>
                        <a:t>Enveloppe nucléaire</a:t>
                      </a:r>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r>
                        <a:rPr lang="fr-FR" dirty="0"/>
                        <a:t>Noyau</a:t>
                      </a:r>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r>
                        <a:rPr lang="fr-FR" dirty="0"/>
                        <a:t>Vésicules</a:t>
                      </a:r>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r>
                        <a:rPr lang="fr-FR"/>
                        <a:t>Centrosomes ou centrioles</a:t>
                      </a:r>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grpSp>
        <p:nvGrpSpPr>
          <p:cNvPr id="27" name="Groupe 26">
            <a:extLst>
              <a:ext uri="{FF2B5EF4-FFF2-40B4-BE49-F238E27FC236}">
                <a16:creationId xmlns:a16="http://schemas.microsoft.com/office/drawing/2014/main" id="{F1B4547E-59E5-2FED-E18A-800841230968}"/>
              </a:ext>
            </a:extLst>
          </p:cNvPr>
          <p:cNvGrpSpPr/>
          <p:nvPr/>
        </p:nvGrpSpPr>
        <p:grpSpPr>
          <a:xfrm>
            <a:off x="294277" y="428172"/>
            <a:ext cx="7180580" cy="6429828"/>
            <a:chOff x="221706" y="232229"/>
            <a:chExt cx="7180580" cy="6429828"/>
          </a:xfrm>
        </p:grpSpPr>
        <p:pic>
          <p:nvPicPr>
            <p:cNvPr id="29" name="Image 28" descr="cellule03">
              <a:extLst>
                <a:ext uri="{FF2B5EF4-FFF2-40B4-BE49-F238E27FC236}">
                  <a16:creationId xmlns:a16="http://schemas.microsoft.com/office/drawing/2014/main" id="{5B8CAD7E-CF8D-588C-CE42-BE61917F4C9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30" name="Group 8">
              <a:extLst>
                <a:ext uri="{FF2B5EF4-FFF2-40B4-BE49-F238E27FC236}">
                  <a16:creationId xmlns:a16="http://schemas.microsoft.com/office/drawing/2014/main" id="{28692FF9-13E1-F764-4C04-A762B38388CC}"/>
                </a:ext>
              </a:extLst>
            </p:cNvPr>
            <p:cNvGrpSpPr>
              <a:grpSpLocks/>
            </p:cNvGrpSpPr>
            <p:nvPr/>
          </p:nvGrpSpPr>
          <p:grpSpPr bwMode="auto">
            <a:xfrm>
              <a:off x="221706" y="232229"/>
              <a:ext cx="7180580" cy="6429828"/>
              <a:chOff x="124" y="1911"/>
              <a:chExt cx="8216" cy="7455"/>
            </a:xfrm>
          </p:grpSpPr>
          <p:grpSp>
            <p:nvGrpSpPr>
              <p:cNvPr id="31" name="Group 9">
                <a:extLst>
                  <a:ext uri="{FF2B5EF4-FFF2-40B4-BE49-F238E27FC236}">
                    <a16:creationId xmlns:a16="http://schemas.microsoft.com/office/drawing/2014/main" id="{639A6056-B5C0-6067-2590-C4A0F009F01E}"/>
                  </a:ext>
                </a:extLst>
              </p:cNvPr>
              <p:cNvGrpSpPr>
                <a:grpSpLocks/>
              </p:cNvGrpSpPr>
              <p:nvPr/>
            </p:nvGrpSpPr>
            <p:grpSpPr bwMode="auto">
              <a:xfrm>
                <a:off x="124" y="1911"/>
                <a:ext cx="8216" cy="7455"/>
                <a:chOff x="1095" y="1920"/>
                <a:chExt cx="8216" cy="7455"/>
              </a:xfrm>
            </p:grpSpPr>
            <p:sp>
              <p:nvSpPr>
                <p:cNvPr id="33" name="Text Box 10">
                  <a:extLst>
                    <a:ext uri="{FF2B5EF4-FFF2-40B4-BE49-F238E27FC236}">
                      <a16:creationId xmlns:a16="http://schemas.microsoft.com/office/drawing/2014/main" id="{D34FA1FD-FD5B-8014-8550-EF4AF52BBDA0}"/>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11">
                  <a:extLst>
                    <a:ext uri="{FF2B5EF4-FFF2-40B4-BE49-F238E27FC236}">
                      <a16:creationId xmlns:a16="http://schemas.microsoft.com/office/drawing/2014/main" id="{6DC2EBD0-FC40-90D5-2E52-D164262481EF}"/>
                    </a:ext>
                  </a:extLst>
                </p:cNvPr>
                <p:cNvGrpSpPr>
                  <a:grpSpLocks/>
                </p:cNvGrpSpPr>
                <p:nvPr/>
              </p:nvGrpSpPr>
              <p:grpSpPr bwMode="auto">
                <a:xfrm>
                  <a:off x="1140" y="1920"/>
                  <a:ext cx="8171" cy="7455"/>
                  <a:chOff x="1140" y="1920"/>
                  <a:chExt cx="8171" cy="7455"/>
                </a:xfrm>
              </p:grpSpPr>
              <p:sp>
                <p:nvSpPr>
                  <p:cNvPr id="35" name="Text Box 12">
                    <a:extLst>
                      <a:ext uri="{FF2B5EF4-FFF2-40B4-BE49-F238E27FC236}">
                        <a16:creationId xmlns:a16="http://schemas.microsoft.com/office/drawing/2014/main" id="{5316684F-6ABC-3CE1-093D-D8EB9DC03D84}"/>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3">
                    <a:extLst>
                      <a:ext uri="{FF2B5EF4-FFF2-40B4-BE49-F238E27FC236}">
                        <a16:creationId xmlns:a16="http://schemas.microsoft.com/office/drawing/2014/main" id="{E3BDA594-562E-9F5F-AD0C-74AF2CE2C354}"/>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
                    <a:extLst>
                      <a:ext uri="{FF2B5EF4-FFF2-40B4-BE49-F238E27FC236}">
                        <a16:creationId xmlns:a16="http://schemas.microsoft.com/office/drawing/2014/main" id="{FE41D1ED-7AAE-1091-BDAB-37D4733EA755}"/>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00CFACA9-C234-F6F6-1626-111310CE7DF0}"/>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FB57AEA5-1F0E-51B9-87E9-2DC82634F9D1}"/>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7">
                    <a:extLst>
                      <a:ext uri="{FF2B5EF4-FFF2-40B4-BE49-F238E27FC236}">
                        <a16:creationId xmlns:a16="http://schemas.microsoft.com/office/drawing/2014/main" id="{4760AD52-3F6A-C22D-6713-6CC96F906281}"/>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8">
                    <a:extLst>
                      <a:ext uri="{FF2B5EF4-FFF2-40B4-BE49-F238E27FC236}">
                        <a16:creationId xmlns:a16="http://schemas.microsoft.com/office/drawing/2014/main" id="{291B813D-4284-8843-ACB4-3976B248C107}"/>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9">
                    <a:extLst>
                      <a:ext uri="{FF2B5EF4-FFF2-40B4-BE49-F238E27FC236}">
                        <a16:creationId xmlns:a16="http://schemas.microsoft.com/office/drawing/2014/main" id="{C8B1EA71-AB7D-B9AA-5EBE-1516EA243B12}"/>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0">
                    <a:extLst>
                      <a:ext uri="{FF2B5EF4-FFF2-40B4-BE49-F238E27FC236}">
                        <a16:creationId xmlns:a16="http://schemas.microsoft.com/office/drawing/2014/main" id="{004DA183-1B7E-2E34-3717-0EA899FB6DA0}"/>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1">
                    <a:extLst>
                      <a:ext uri="{FF2B5EF4-FFF2-40B4-BE49-F238E27FC236}">
                        <a16:creationId xmlns:a16="http://schemas.microsoft.com/office/drawing/2014/main" id="{F26DF692-335D-9426-9458-2A277A4804B3}"/>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2">
                    <a:extLst>
                      <a:ext uri="{FF2B5EF4-FFF2-40B4-BE49-F238E27FC236}">
                        <a16:creationId xmlns:a16="http://schemas.microsoft.com/office/drawing/2014/main" id="{66BD83A2-4940-2904-1F9C-130616926D1F}"/>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3">
                    <a:extLst>
                      <a:ext uri="{FF2B5EF4-FFF2-40B4-BE49-F238E27FC236}">
                        <a16:creationId xmlns:a16="http://schemas.microsoft.com/office/drawing/2014/main" id="{DE5EFAFD-3624-0655-B722-050365A4E6A7}"/>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utoShape 24">
                    <a:extLst>
                      <a:ext uri="{FF2B5EF4-FFF2-40B4-BE49-F238E27FC236}">
                        <a16:creationId xmlns:a16="http://schemas.microsoft.com/office/drawing/2014/main" id="{734979F6-01D4-FEC5-25D5-F74D1E6F8605}"/>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8" name="AutoShape 25">
                    <a:extLst>
                      <a:ext uri="{FF2B5EF4-FFF2-40B4-BE49-F238E27FC236}">
                        <a16:creationId xmlns:a16="http://schemas.microsoft.com/office/drawing/2014/main" id="{651CD7FD-FEC8-1811-FD64-83C2AB1473A5}"/>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9" name="Text Box 26">
                    <a:extLst>
                      <a:ext uri="{FF2B5EF4-FFF2-40B4-BE49-F238E27FC236}">
                        <a16:creationId xmlns:a16="http://schemas.microsoft.com/office/drawing/2014/main" id="{78C21E77-551D-57A0-3186-B4F797AE38F6}"/>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7">
                    <a:extLst>
                      <a:ext uri="{FF2B5EF4-FFF2-40B4-BE49-F238E27FC236}">
                        <a16:creationId xmlns:a16="http://schemas.microsoft.com/office/drawing/2014/main" id="{ACA8D85F-381A-63DF-6C62-9A50E2B66358}"/>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8">
                    <a:extLst>
                      <a:ext uri="{FF2B5EF4-FFF2-40B4-BE49-F238E27FC236}">
                        <a16:creationId xmlns:a16="http://schemas.microsoft.com/office/drawing/2014/main" id="{522E4472-3446-A948-920D-9C3BF6327972}"/>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9">
                    <a:extLst>
                      <a:ext uri="{FF2B5EF4-FFF2-40B4-BE49-F238E27FC236}">
                        <a16:creationId xmlns:a16="http://schemas.microsoft.com/office/drawing/2014/main" id="{BC47AEBE-C829-4C97-BA38-2A9D090B94D4}"/>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32" name="AutoShape 30">
                <a:extLst>
                  <a:ext uri="{FF2B5EF4-FFF2-40B4-BE49-F238E27FC236}">
                    <a16:creationId xmlns:a16="http://schemas.microsoft.com/office/drawing/2014/main" id="{60771E20-69DB-CC87-7778-AD0219C7621A}"/>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53" name="ZoneTexte 52">
            <a:extLst>
              <a:ext uri="{FF2B5EF4-FFF2-40B4-BE49-F238E27FC236}">
                <a16:creationId xmlns:a16="http://schemas.microsoft.com/office/drawing/2014/main" id="{D1991D15-D86C-F1BA-4E25-8FC25AA4D5FD}"/>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74105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B60C7-6FF2-CF57-19E3-E7006A333D62}"/>
            </a:ext>
          </a:extLst>
        </p:cNvPr>
        <p:cNvGrpSpPr/>
        <p:nvPr/>
      </p:nvGrpSpPr>
      <p:grpSpPr>
        <a:xfrm>
          <a:off x="0" y="0"/>
          <a:ext cx="0" cy="0"/>
          <a:chOff x="0" y="0"/>
          <a:chExt cx="0" cy="0"/>
        </a:xfrm>
      </p:grpSpPr>
      <p:graphicFrame>
        <p:nvGraphicFramePr>
          <p:cNvPr id="28" name="Tableau 27">
            <a:extLst>
              <a:ext uri="{FF2B5EF4-FFF2-40B4-BE49-F238E27FC236}">
                <a16:creationId xmlns:a16="http://schemas.microsoft.com/office/drawing/2014/main" id="{40BD31AF-611B-9023-7E79-26F86F638C01}"/>
              </a:ext>
            </a:extLst>
          </p:cNvPr>
          <p:cNvGraphicFramePr>
            <a:graphicFrameLocks noGrp="1"/>
          </p:cNvGraphicFramePr>
          <p:nvPr>
            <p:extLst>
              <p:ext uri="{D42A27DB-BD31-4B8C-83A1-F6EECF244321}">
                <p14:modId xmlns:p14="http://schemas.microsoft.com/office/powerpoint/2010/main" val="545754390"/>
              </p:ext>
            </p:extLst>
          </p:nvPr>
        </p:nvGraphicFramePr>
        <p:xfrm>
          <a:off x="8129303" y="259423"/>
          <a:ext cx="3584755" cy="593344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r>
                        <a:rPr lang="fr-FR" dirty="0"/>
                        <a:t>Chromatine</a:t>
                      </a:r>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r>
                        <a:rPr lang="fr-FR" dirty="0"/>
                        <a:t>Nucléoplasme</a:t>
                      </a:r>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r>
                        <a:rPr lang="fr-FR" dirty="0"/>
                        <a:t>Pores nucléaires</a:t>
                      </a:r>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r>
                        <a:rPr lang="fr-FR" dirty="0"/>
                        <a:t>Nucléole</a:t>
                      </a:r>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r>
                        <a:rPr lang="fr-FR" dirty="0"/>
                        <a:t>Enveloppe nucléaire</a:t>
                      </a:r>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r>
                        <a:rPr lang="fr-FR" dirty="0"/>
                        <a:t>Noyau</a:t>
                      </a:r>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r>
                        <a:rPr lang="fr-FR" dirty="0"/>
                        <a:t>Vésicules</a:t>
                      </a:r>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r>
                        <a:rPr lang="fr-FR"/>
                        <a:t>Centrosomes ou centrioles</a:t>
                      </a:r>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r>
                        <a:rPr lang="fr-FR"/>
                        <a:t>Appareil de Golgi</a:t>
                      </a:r>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grpSp>
        <p:nvGrpSpPr>
          <p:cNvPr id="27" name="Groupe 26">
            <a:extLst>
              <a:ext uri="{FF2B5EF4-FFF2-40B4-BE49-F238E27FC236}">
                <a16:creationId xmlns:a16="http://schemas.microsoft.com/office/drawing/2014/main" id="{F36D0345-14DF-6F10-B1AE-711FE96AE20D}"/>
              </a:ext>
            </a:extLst>
          </p:cNvPr>
          <p:cNvGrpSpPr/>
          <p:nvPr/>
        </p:nvGrpSpPr>
        <p:grpSpPr>
          <a:xfrm>
            <a:off x="294277" y="428172"/>
            <a:ext cx="7180580" cy="6429828"/>
            <a:chOff x="221706" y="232229"/>
            <a:chExt cx="7180580" cy="6429828"/>
          </a:xfrm>
        </p:grpSpPr>
        <p:pic>
          <p:nvPicPr>
            <p:cNvPr id="29" name="Image 28" descr="cellule03">
              <a:extLst>
                <a:ext uri="{FF2B5EF4-FFF2-40B4-BE49-F238E27FC236}">
                  <a16:creationId xmlns:a16="http://schemas.microsoft.com/office/drawing/2014/main" id="{BA1F8EB5-1D1F-F667-B5DF-7DDF7A05FC5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30" name="Group 8">
              <a:extLst>
                <a:ext uri="{FF2B5EF4-FFF2-40B4-BE49-F238E27FC236}">
                  <a16:creationId xmlns:a16="http://schemas.microsoft.com/office/drawing/2014/main" id="{CE1CFB5C-DFC5-F3D1-E85B-0F1E789E5A6A}"/>
                </a:ext>
              </a:extLst>
            </p:cNvPr>
            <p:cNvGrpSpPr>
              <a:grpSpLocks/>
            </p:cNvGrpSpPr>
            <p:nvPr/>
          </p:nvGrpSpPr>
          <p:grpSpPr bwMode="auto">
            <a:xfrm>
              <a:off x="221706" y="232229"/>
              <a:ext cx="7180580" cy="6429828"/>
              <a:chOff x="124" y="1911"/>
              <a:chExt cx="8216" cy="7455"/>
            </a:xfrm>
          </p:grpSpPr>
          <p:grpSp>
            <p:nvGrpSpPr>
              <p:cNvPr id="31" name="Group 9">
                <a:extLst>
                  <a:ext uri="{FF2B5EF4-FFF2-40B4-BE49-F238E27FC236}">
                    <a16:creationId xmlns:a16="http://schemas.microsoft.com/office/drawing/2014/main" id="{E3028564-1EE7-8F87-B937-53CFA0C7D2E8}"/>
                  </a:ext>
                </a:extLst>
              </p:cNvPr>
              <p:cNvGrpSpPr>
                <a:grpSpLocks/>
              </p:cNvGrpSpPr>
              <p:nvPr/>
            </p:nvGrpSpPr>
            <p:grpSpPr bwMode="auto">
              <a:xfrm>
                <a:off x="124" y="1911"/>
                <a:ext cx="8216" cy="7455"/>
                <a:chOff x="1095" y="1920"/>
                <a:chExt cx="8216" cy="7455"/>
              </a:xfrm>
            </p:grpSpPr>
            <p:sp>
              <p:nvSpPr>
                <p:cNvPr id="33" name="Text Box 10">
                  <a:extLst>
                    <a:ext uri="{FF2B5EF4-FFF2-40B4-BE49-F238E27FC236}">
                      <a16:creationId xmlns:a16="http://schemas.microsoft.com/office/drawing/2014/main" id="{9052E67C-885C-DB39-8355-192133119B34}"/>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11">
                  <a:extLst>
                    <a:ext uri="{FF2B5EF4-FFF2-40B4-BE49-F238E27FC236}">
                      <a16:creationId xmlns:a16="http://schemas.microsoft.com/office/drawing/2014/main" id="{4AB028DC-70CE-AEFD-C58D-8CF27F9F27E5}"/>
                    </a:ext>
                  </a:extLst>
                </p:cNvPr>
                <p:cNvGrpSpPr>
                  <a:grpSpLocks/>
                </p:cNvGrpSpPr>
                <p:nvPr/>
              </p:nvGrpSpPr>
              <p:grpSpPr bwMode="auto">
                <a:xfrm>
                  <a:off x="1140" y="1920"/>
                  <a:ext cx="8171" cy="7455"/>
                  <a:chOff x="1140" y="1920"/>
                  <a:chExt cx="8171" cy="7455"/>
                </a:xfrm>
              </p:grpSpPr>
              <p:sp>
                <p:nvSpPr>
                  <p:cNvPr id="35" name="Text Box 12">
                    <a:extLst>
                      <a:ext uri="{FF2B5EF4-FFF2-40B4-BE49-F238E27FC236}">
                        <a16:creationId xmlns:a16="http://schemas.microsoft.com/office/drawing/2014/main" id="{E7E2769E-432F-D902-BE01-F2C5FA45E38E}"/>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3">
                    <a:extLst>
                      <a:ext uri="{FF2B5EF4-FFF2-40B4-BE49-F238E27FC236}">
                        <a16:creationId xmlns:a16="http://schemas.microsoft.com/office/drawing/2014/main" id="{511808BC-4B27-1950-42FE-AAD75046BF69}"/>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
                    <a:extLst>
                      <a:ext uri="{FF2B5EF4-FFF2-40B4-BE49-F238E27FC236}">
                        <a16:creationId xmlns:a16="http://schemas.microsoft.com/office/drawing/2014/main" id="{91990454-17A4-0204-D3A5-5503F5D45C7B}"/>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E8301BC3-4E22-ECB4-BFB2-09BEA5118081}"/>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FCB985A5-D021-5F8B-E9DB-28D6DC621178}"/>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7">
                    <a:extLst>
                      <a:ext uri="{FF2B5EF4-FFF2-40B4-BE49-F238E27FC236}">
                        <a16:creationId xmlns:a16="http://schemas.microsoft.com/office/drawing/2014/main" id="{99346E87-9B72-3A2C-8014-A703F85A2101}"/>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8">
                    <a:extLst>
                      <a:ext uri="{FF2B5EF4-FFF2-40B4-BE49-F238E27FC236}">
                        <a16:creationId xmlns:a16="http://schemas.microsoft.com/office/drawing/2014/main" id="{85A728CA-A284-F8FC-1440-9A92FE7045C2}"/>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9">
                    <a:extLst>
                      <a:ext uri="{FF2B5EF4-FFF2-40B4-BE49-F238E27FC236}">
                        <a16:creationId xmlns:a16="http://schemas.microsoft.com/office/drawing/2014/main" id="{92E200F7-5483-E581-11EB-3F72A88C0FC1}"/>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0">
                    <a:extLst>
                      <a:ext uri="{FF2B5EF4-FFF2-40B4-BE49-F238E27FC236}">
                        <a16:creationId xmlns:a16="http://schemas.microsoft.com/office/drawing/2014/main" id="{C1DB6B2F-AA4B-160C-B3B4-2CA86B6481B6}"/>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1">
                    <a:extLst>
                      <a:ext uri="{FF2B5EF4-FFF2-40B4-BE49-F238E27FC236}">
                        <a16:creationId xmlns:a16="http://schemas.microsoft.com/office/drawing/2014/main" id="{93BF439A-3D3E-35B3-5A99-299C3C716F73}"/>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2">
                    <a:extLst>
                      <a:ext uri="{FF2B5EF4-FFF2-40B4-BE49-F238E27FC236}">
                        <a16:creationId xmlns:a16="http://schemas.microsoft.com/office/drawing/2014/main" id="{3DC145D2-BC07-6C25-A371-F45AC73B6E03}"/>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3">
                    <a:extLst>
                      <a:ext uri="{FF2B5EF4-FFF2-40B4-BE49-F238E27FC236}">
                        <a16:creationId xmlns:a16="http://schemas.microsoft.com/office/drawing/2014/main" id="{0828AB27-38DE-F538-0E83-B7F7C5B4916D}"/>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utoShape 24">
                    <a:extLst>
                      <a:ext uri="{FF2B5EF4-FFF2-40B4-BE49-F238E27FC236}">
                        <a16:creationId xmlns:a16="http://schemas.microsoft.com/office/drawing/2014/main" id="{BCB1BB0A-9380-9698-D6EE-AA8CCF61AEA0}"/>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8" name="AutoShape 25">
                    <a:extLst>
                      <a:ext uri="{FF2B5EF4-FFF2-40B4-BE49-F238E27FC236}">
                        <a16:creationId xmlns:a16="http://schemas.microsoft.com/office/drawing/2014/main" id="{90353E94-5FDC-F78C-E170-B4E6D10DF35D}"/>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9" name="Text Box 26">
                    <a:extLst>
                      <a:ext uri="{FF2B5EF4-FFF2-40B4-BE49-F238E27FC236}">
                        <a16:creationId xmlns:a16="http://schemas.microsoft.com/office/drawing/2014/main" id="{39AB4F21-89E8-A8ED-619C-547D3B67287F}"/>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7">
                    <a:extLst>
                      <a:ext uri="{FF2B5EF4-FFF2-40B4-BE49-F238E27FC236}">
                        <a16:creationId xmlns:a16="http://schemas.microsoft.com/office/drawing/2014/main" id="{77F644D5-20A7-B0AA-ED21-1A0BDD95BBF6}"/>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8">
                    <a:extLst>
                      <a:ext uri="{FF2B5EF4-FFF2-40B4-BE49-F238E27FC236}">
                        <a16:creationId xmlns:a16="http://schemas.microsoft.com/office/drawing/2014/main" id="{16AE6DD1-2211-8728-0BE6-D86B2D31CC0A}"/>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9">
                    <a:extLst>
                      <a:ext uri="{FF2B5EF4-FFF2-40B4-BE49-F238E27FC236}">
                        <a16:creationId xmlns:a16="http://schemas.microsoft.com/office/drawing/2014/main" id="{F16FD8D6-3DDA-0421-8C44-51A44E8299A6}"/>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32" name="AutoShape 30">
                <a:extLst>
                  <a:ext uri="{FF2B5EF4-FFF2-40B4-BE49-F238E27FC236}">
                    <a16:creationId xmlns:a16="http://schemas.microsoft.com/office/drawing/2014/main" id="{D60B9670-09EA-31B4-354B-0E787AB8EF0C}"/>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53" name="ZoneTexte 52">
            <a:extLst>
              <a:ext uri="{FF2B5EF4-FFF2-40B4-BE49-F238E27FC236}">
                <a16:creationId xmlns:a16="http://schemas.microsoft.com/office/drawing/2014/main" id="{34E46694-5E0D-99A7-F178-69D875D893F8}"/>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672677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B635D-D523-81D5-46F3-064AE74090E2}"/>
            </a:ext>
          </a:extLst>
        </p:cNvPr>
        <p:cNvGrpSpPr/>
        <p:nvPr/>
      </p:nvGrpSpPr>
      <p:grpSpPr>
        <a:xfrm>
          <a:off x="0" y="0"/>
          <a:ext cx="0" cy="0"/>
          <a:chOff x="0" y="0"/>
          <a:chExt cx="0" cy="0"/>
        </a:xfrm>
      </p:grpSpPr>
      <p:graphicFrame>
        <p:nvGraphicFramePr>
          <p:cNvPr id="28" name="Tableau 27">
            <a:extLst>
              <a:ext uri="{FF2B5EF4-FFF2-40B4-BE49-F238E27FC236}">
                <a16:creationId xmlns:a16="http://schemas.microsoft.com/office/drawing/2014/main" id="{403A3988-D91C-FE9C-9CE2-569DD715331B}"/>
              </a:ext>
            </a:extLst>
          </p:cNvPr>
          <p:cNvGraphicFramePr>
            <a:graphicFrameLocks noGrp="1"/>
          </p:cNvGraphicFramePr>
          <p:nvPr>
            <p:extLst>
              <p:ext uri="{D42A27DB-BD31-4B8C-83A1-F6EECF244321}">
                <p14:modId xmlns:p14="http://schemas.microsoft.com/office/powerpoint/2010/main" val="2316187290"/>
              </p:ext>
            </p:extLst>
          </p:nvPr>
        </p:nvGraphicFramePr>
        <p:xfrm>
          <a:off x="8129303" y="259423"/>
          <a:ext cx="3584755" cy="593344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r>
                        <a:rPr lang="fr-FR" dirty="0"/>
                        <a:t>Chromatine</a:t>
                      </a:r>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r>
                        <a:rPr lang="fr-FR" dirty="0"/>
                        <a:t>Nucléoplasme</a:t>
                      </a:r>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r>
                        <a:rPr lang="fr-FR" dirty="0"/>
                        <a:t>Pores nucléaires</a:t>
                      </a:r>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r>
                        <a:rPr lang="fr-FR" dirty="0"/>
                        <a:t>Nucléole</a:t>
                      </a:r>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r>
                        <a:rPr lang="fr-FR" dirty="0"/>
                        <a:t>Enveloppe nucléaire</a:t>
                      </a:r>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r>
                        <a:rPr lang="fr-FR" dirty="0"/>
                        <a:t>Noyau</a:t>
                      </a:r>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r>
                        <a:rPr lang="fr-FR" dirty="0"/>
                        <a:t>Vésicules</a:t>
                      </a:r>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r>
                        <a:rPr lang="fr-FR"/>
                        <a:t>Centrosomes ou centrioles</a:t>
                      </a:r>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r>
                        <a:rPr lang="fr-FR"/>
                        <a:t>Appareil de Golgi</a:t>
                      </a:r>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r>
                        <a:rPr lang="fr-FR"/>
                        <a:t>Mitochondrie</a:t>
                      </a:r>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grpSp>
        <p:nvGrpSpPr>
          <p:cNvPr id="27" name="Groupe 26">
            <a:extLst>
              <a:ext uri="{FF2B5EF4-FFF2-40B4-BE49-F238E27FC236}">
                <a16:creationId xmlns:a16="http://schemas.microsoft.com/office/drawing/2014/main" id="{9078CB32-1E43-28E7-2569-BC37C88FF6DB}"/>
              </a:ext>
            </a:extLst>
          </p:cNvPr>
          <p:cNvGrpSpPr/>
          <p:nvPr/>
        </p:nvGrpSpPr>
        <p:grpSpPr>
          <a:xfrm>
            <a:off x="294277" y="428172"/>
            <a:ext cx="7180580" cy="6429828"/>
            <a:chOff x="221706" y="232229"/>
            <a:chExt cx="7180580" cy="6429828"/>
          </a:xfrm>
        </p:grpSpPr>
        <p:pic>
          <p:nvPicPr>
            <p:cNvPr id="29" name="Image 28" descr="cellule03">
              <a:extLst>
                <a:ext uri="{FF2B5EF4-FFF2-40B4-BE49-F238E27FC236}">
                  <a16:creationId xmlns:a16="http://schemas.microsoft.com/office/drawing/2014/main" id="{A7BA145D-A7A0-5844-A9AA-AB600A77182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30" name="Group 8">
              <a:extLst>
                <a:ext uri="{FF2B5EF4-FFF2-40B4-BE49-F238E27FC236}">
                  <a16:creationId xmlns:a16="http://schemas.microsoft.com/office/drawing/2014/main" id="{E5D0104E-597F-1B1A-37F9-EB5C74743657}"/>
                </a:ext>
              </a:extLst>
            </p:cNvPr>
            <p:cNvGrpSpPr>
              <a:grpSpLocks/>
            </p:cNvGrpSpPr>
            <p:nvPr/>
          </p:nvGrpSpPr>
          <p:grpSpPr bwMode="auto">
            <a:xfrm>
              <a:off x="221706" y="232229"/>
              <a:ext cx="7180580" cy="6429828"/>
              <a:chOff x="124" y="1911"/>
              <a:chExt cx="8216" cy="7455"/>
            </a:xfrm>
          </p:grpSpPr>
          <p:grpSp>
            <p:nvGrpSpPr>
              <p:cNvPr id="31" name="Group 9">
                <a:extLst>
                  <a:ext uri="{FF2B5EF4-FFF2-40B4-BE49-F238E27FC236}">
                    <a16:creationId xmlns:a16="http://schemas.microsoft.com/office/drawing/2014/main" id="{6F42E8D0-2DA2-476B-AD81-09F3FE7DD811}"/>
                  </a:ext>
                </a:extLst>
              </p:cNvPr>
              <p:cNvGrpSpPr>
                <a:grpSpLocks/>
              </p:cNvGrpSpPr>
              <p:nvPr/>
            </p:nvGrpSpPr>
            <p:grpSpPr bwMode="auto">
              <a:xfrm>
                <a:off x="124" y="1911"/>
                <a:ext cx="8216" cy="7455"/>
                <a:chOff x="1095" y="1920"/>
                <a:chExt cx="8216" cy="7455"/>
              </a:xfrm>
            </p:grpSpPr>
            <p:sp>
              <p:nvSpPr>
                <p:cNvPr id="33" name="Text Box 10">
                  <a:extLst>
                    <a:ext uri="{FF2B5EF4-FFF2-40B4-BE49-F238E27FC236}">
                      <a16:creationId xmlns:a16="http://schemas.microsoft.com/office/drawing/2014/main" id="{593E04B3-1A70-F780-3511-BC7DF9966131}"/>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11">
                  <a:extLst>
                    <a:ext uri="{FF2B5EF4-FFF2-40B4-BE49-F238E27FC236}">
                      <a16:creationId xmlns:a16="http://schemas.microsoft.com/office/drawing/2014/main" id="{BB5F5710-05F8-92FA-67E8-E48C6CDF1A82}"/>
                    </a:ext>
                  </a:extLst>
                </p:cNvPr>
                <p:cNvGrpSpPr>
                  <a:grpSpLocks/>
                </p:cNvGrpSpPr>
                <p:nvPr/>
              </p:nvGrpSpPr>
              <p:grpSpPr bwMode="auto">
                <a:xfrm>
                  <a:off x="1140" y="1920"/>
                  <a:ext cx="8171" cy="7455"/>
                  <a:chOff x="1140" y="1920"/>
                  <a:chExt cx="8171" cy="7455"/>
                </a:xfrm>
              </p:grpSpPr>
              <p:sp>
                <p:nvSpPr>
                  <p:cNvPr id="35" name="Text Box 12">
                    <a:extLst>
                      <a:ext uri="{FF2B5EF4-FFF2-40B4-BE49-F238E27FC236}">
                        <a16:creationId xmlns:a16="http://schemas.microsoft.com/office/drawing/2014/main" id="{BED37EFA-862B-973A-077E-D98D7151B111}"/>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3">
                    <a:extLst>
                      <a:ext uri="{FF2B5EF4-FFF2-40B4-BE49-F238E27FC236}">
                        <a16:creationId xmlns:a16="http://schemas.microsoft.com/office/drawing/2014/main" id="{7B25B21A-E75A-7EA4-2DED-79660CC008B9}"/>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
                    <a:extLst>
                      <a:ext uri="{FF2B5EF4-FFF2-40B4-BE49-F238E27FC236}">
                        <a16:creationId xmlns:a16="http://schemas.microsoft.com/office/drawing/2014/main" id="{C2D575C9-1B09-4E25-64A4-1CE4A908F646}"/>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7485B154-4BD2-4C00-23D1-20B2F3F8A9C3}"/>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13A137AC-FA8C-FF04-CA43-C30FEA78479E}"/>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7">
                    <a:extLst>
                      <a:ext uri="{FF2B5EF4-FFF2-40B4-BE49-F238E27FC236}">
                        <a16:creationId xmlns:a16="http://schemas.microsoft.com/office/drawing/2014/main" id="{40297191-9ECE-2AE5-2AAA-B99ACFD4F076}"/>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8">
                    <a:extLst>
                      <a:ext uri="{FF2B5EF4-FFF2-40B4-BE49-F238E27FC236}">
                        <a16:creationId xmlns:a16="http://schemas.microsoft.com/office/drawing/2014/main" id="{F14E530B-8F9E-1C11-C0DE-57FA7C6BAFB5}"/>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9">
                    <a:extLst>
                      <a:ext uri="{FF2B5EF4-FFF2-40B4-BE49-F238E27FC236}">
                        <a16:creationId xmlns:a16="http://schemas.microsoft.com/office/drawing/2014/main" id="{55E60A47-909F-93B3-28AC-A4886CA873AE}"/>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0">
                    <a:extLst>
                      <a:ext uri="{FF2B5EF4-FFF2-40B4-BE49-F238E27FC236}">
                        <a16:creationId xmlns:a16="http://schemas.microsoft.com/office/drawing/2014/main" id="{81DD4987-0335-FA5D-A5FC-1F9FDB96C22B}"/>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1">
                    <a:extLst>
                      <a:ext uri="{FF2B5EF4-FFF2-40B4-BE49-F238E27FC236}">
                        <a16:creationId xmlns:a16="http://schemas.microsoft.com/office/drawing/2014/main" id="{FF3CBFA3-33D9-143C-1D17-8142CBDEE10A}"/>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2">
                    <a:extLst>
                      <a:ext uri="{FF2B5EF4-FFF2-40B4-BE49-F238E27FC236}">
                        <a16:creationId xmlns:a16="http://schemas.microsoft.com/office/drawing/2014/main" id="{471E1F10-317B-9F7D-BC2D-20A3EB0BBD51}"/>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3">
                    <a:extLst>
                      <a:ext uri="{FF2B5EF4-FFF2-40B4-BE49-F238E27FC236}">
                        <a16:creationId xmlns:a16="http://schemas.microsoft.com/office/drawing/2014/main" id="{B6D91F74-1BF9-8FC5-A04F-6913B1165380}"/>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utoShape 24">
                    <a:extLst>
                      <a:ext uri="{FF2B5EF4-FFF2-40B4-BE49-F238E27FC236}">
                        <a16:creationId xmlns:a16="http://schemas.microsoft.com/office/drawing/2014/main" id="{6913E722-0EBE-E5C7-BEBB-364075AFA151}"/>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8" name="AutoShape 25">
                    <a:extLst>
                      <a:ext uri="{FF2B5EF4-FFF2-40B4-BE49-F238E27FC236}">
                        <a16:creationId xmlns:a16="http://schemas.microsoft.com/office/drawing/2014/main" id="{00BC978E-B1D5-ECCC-6587-5CE5DD075417}"/>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9" name="Text Box 26">
                    <a:extLst>
                      <a:ext uri="{FF2B5EF4-FFF2-40B4-BE49-F238E27FC236}">
                        <a16:creationId xmlns:a16="http://schemas.microsoft.com/office/drawing/2014/main" id="{42B78FFD-E11A-CB9C-D800-E66572C2B281}"/>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7">
                    <a:extLst>
                      <a:ext uri="{FF2B5EF4-FFF2-40B4-BE49-F238E27FC236}">
                        <a16:creationId xmlns:a16="http://schemas.microsoft.com/office/drawing/2014/main" id="{D6089AD8-C535-9B29-9BE0-1181ED275FB3}"/>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8">
                    <a:extLst>
                      <a:ext uri="{FF2B5EF4-FFF2-40B4-BE49-F238E27FC236}">
                        <a16:creationId xmlns:a16="http://schemas.microsoft.com/office/drawing/2014/main" id="{A1D9FA1E-EE37-4ACB-91D3-BF8656FEDC8B}"/>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9">
                    <a:extLst>
                      <a:ext uri="{FF2B5EF4-FFF2-40B4-BE49-F238E27FC236}">
                        <a16:creationId xmlns:a16="http://schemas.microsoft.com/office/drawing/2014/main" id="{67AC9681-475D-4AC4-114A-23DF6E64BE85}"/>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32" name="AutoShape 30">
                <a:extLst>
                  <a:ext uri="{FF2B5EF4-FFF2-40B4-BE49-F238E27FC236}">
                    <a16:creationId xmlns:a16="http://schemas.microsoft.com/office/drawing/2014/main" id="{A2235E00-FDB1-94C9-3DA1-644D0E133D2C}"/>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53" name="ZoneTexte 52">
            <a:extLst>
              <a:ext uri="{FF2B5EF4-FFF2-40B4-BE49-F238E27FC236}">
                <a16:creationId xmlns:a16="http://schemas.microsoft.com/office/drawing/2014/main" id="{E5AE3FE0-4F4D-25C2-A8F3-9195976F99FC}"/>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3414235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084CC-56C7-DD7E-5845-80C883ED2924}"/>
            </a:ext>
          </a:extLst>
        </p:cNvPr>
        <p:cNvGrpSpPr/>
        <p:nvPr/>
      </p:nvGrpSpPr>
      <p:grpSpPr>
        <a:xfrm>
          <a:off x="0" y="0"/>
          <a:ext cx="0" cy="0"/>
          <a:chOff x="0" y="0"/>
          <a:chExt cx="0" cy="0"/>
        </a:xfrm>
      </p:grpSpPr>
      <p:graphicFrame>
        <p:nvGraphicFramePr>
          <p:cNvPr id="28" name="Tableau 27">
            <a:extLst>
              <a:ext uri="{FF2B5EF4-FFF2-40B4-BE49-F238E27FC236}">
                <a16:creationId xmlns:a16="http://schemas.microsoft.com/office/drawing/2014/main" id="{79E93739-9025-0955-34FD-DE4B39055655}"/>
              </a:ext>
            </a:extLst>
          </p:cNvPr>
          <p:cNvGraphicFramePr>
            <a:graphicFrameLocks noGrp="1"/>
          </p:cNvGraphicFramePr>
          <p:nvPr>
            <p:extLst>
              <p:ext uri="{D42A27DB-BD31-4B8C-83A1-F6EECF244321}">
                <p14:modId xmlns:p14="http://schemas.microsoft.com/office/powerpoint/2010/main" val="745477592"/>
              </p:ext>
            </p:extLst>
          </p:nvPr>
        </p:nvGraphicFramePr>
        <p:xfrm>
          <a:off x="8129303" y="259423"/>
          <a:ext cx="3584755" cy="620268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r>
                        <a:rPr lang="fr-FR" dirty="0"/>
                        <a:t>Chromatine</a:t>
                      </a:r>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r>
                        <a:rPr lang="fr-FR" dirty="0"/>
                        <a:t>Nucléoplasme</a:t>
                      </a:r>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r>
                        <a:rPr lang="fr-FR" dirty="0"/>
                        <a:t>Pores nucléaires</a:t>
                      </a:r>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r>
                        <a:rPr lang="fr-FR" dirty="0"/>
                        <a:t>Nucléole</a:t>
                      </a:r>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r>
                        <a:rPr lang="fr-FR" dirty="0"/>
                        <a:t>Enveloppe nucléaire</a:t>
                      </a:r>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r>
                        <a:rPr lang="fr-FR" dirty="0"/>
                        <a:t>Noyau</a:t>
                      </a:r>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r>
                        <a:rPr lang="fr-FR" dirty="0"/>
                        <a:t>Vésicules</a:t>
                      </a:r>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r>
                        <a:rPr lang="fr-FR"/>
                        <a:t>Centrosomes ou centrioles</a:t>
                      </a:r>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r>
                        <a:rPr lang="fr-FR"/>
                        <a:t>Appareil de Golgi</a:t>
                      </a:r>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r>
                        <a:rPr lang="fr-FR"/>
                        <a:t>Mitochondrie</a:t>
                      </a:r>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r>
                        <a:rPr lang="fr-FR"/>
                        <a:t>Réticulum endoplasmique lisse (REL)</a:t>
                      </a:r>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grpSp>
        <p:nvGrpSpPr>
          <p:cNvPr id="27" name="Groupe 26">
            <a:extLst>
              <a:ext uri="{FF2B5EF4-FFF2-40B4-BE49-F238E27FC236}">
                <a16:creationId xmlns:a16="http://schemas.microsoft.com/office/drawing/2014/main" id="{C11EF06C-1BA1-54AC-D798-A0F05FCBF4D5}"/>
              </a:ext>
            </a:extLst>
          </p:cNvPr>
          <p:cNvGrpSpPr/>
          <p:nvPr/>
        </p:nvGrpSpPr>
        <p:grpSpPr>
          <a:xfrm>
            <a:off x="294277" y="428172"/>
            <a:ext cx="7180580" cy="6429828"/>
            <a:chOff x="221706" y="232229"/>
            <a:chExt cx="7180580" cy="6429828"/>
          </a:xfrm>
        </p:grpSpPr>
        <p:pic>
          <p:nvPicPr>
            <p:cNvPr id="29" name="Image 28" descr="cellule03">
              <a:extLst>
                <a:ext uri="{FF2B5EF4-FFF2-40B4-BE49-F238E27FC236}">
                  <a16:creationId xmlns:a16="http://schemas.microsoft.com/office/drawing/2014/main" id="{088DD2B7-55CE-20D2-EF3F-C9A9403D147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30" name="Group 8">
              <a:extLst>
                <a:ext uri="{FF2B5EF4-FFF2-40B4-BE49-F238E27FC236}">
                  <a16:creationId xmlns:a16="http://schemas.microsoft.com/office/drawing/2014/main" id="{A1727769-0E04-BDBC-46CE-9438C8F325D5}"/>
                </a:ext>
              </a:extLst>
            </p:cNvPr>
            <p:cNvGrpSpPr>
              <a:grpSpLocks/>
            </p:cNvGrpSpPr>
            <p:nvPr/>
          </p:nvGrpSpPr>
          <p:grpSpPr bwMode="auto">
            <a:xfrm>
              <a:off x="221706" y="232229"/>
              <a:ext cx="7180580" cy="6429828"/>
              <a:chOff x="124" y="1911"/>
              <a:chExt cx="8216" cy="7455"/>
            </a:xfrm>
          </p:grpSpPr>
          <p:grpSp>
            <p:nvGrpSpPr>
              <p:cNvPr id="31" name="Group 9">
                <a:extLst>
                  <a:ext uri="{FF2B5EF4-FFF2-40B4-BE49-F238E27FC236}">
                    <a16:creationId xmlns:a16="http://schemas.microsoft.com/office/drawing/2014/main" id="{27B521F5-1251-4D7E-8F25-522E5A08E847}"/>
                  </a:ext>
                </a:extLst>
              </p:cNvPr>
              <p:cNvGrpSpPr>
                <a:grpSpLocks/>
              </p:cNvGrpSpPr>
              <p:nvPr/>
            </p:nvGrpSpPr>
            <p:grpSpPr bwMode="auto">
              <a:xfrm>
                <a:off x="124" y="1911"/>
                <a:ext cx="8216" cy="7455"/>
                <a:chOff x="1095" y="1920"/>
                <a:chExt cx="8216" cy="7455"/>
              </a:xfrm>
            </p:grpSpPr>
            <p:sp>
              <p:nvSpPr>
                <p:cNvPr id="33" name="Text Box 10">
                  <a:extLst>
                    <a:ext uri="{FF2B5EF4-FFF2-40B4-BE49-F238E27FC236}">
                      <a16:creationId xmlns:a16="http://schemas.microsoft.com/office/drawing/2014/main" id="{BAAD0307-BD32-D222-DEA9-12615124DDAC}"/>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11">
                  <a:extLst>
                    <a:ext uri="{FF2B5EF4-FFF2-40B4-BE49-F238E27FC236}">
                      <a16:creationId xmlns:a16="http://schemas.microsoft.com/office/drawing/2014/main" id="{CC473CF3-BC8A-796C-9AF6-DA51F11113D0}"/>
                    </a:ext>
                  </a:extLst>
                </p:cNvPr>
                <p:cNvGrpSpPr>
                  <a:grpSpLocks/>
                </p:cNvGrpSpPr>
                <p:nvPr/>
              </p:nvGrpSpPr>
              <p:grpSpPr bwMode="auto">
                <a:xfrm>
                  <a:off x="1140" y="1920"/>
                  <a:ext cx="8171" cy="7455"/>
                  <a:chOff x="1140" y="1920"/>
                  <a:chExt cx="8171" cy="7455"/>
                </a:xfrm>
              </p:grpSpPr>
              <p:sp>
                <p:nvSpPr>
                  <p:cNvPr id="35" name="Text Box 12">
                    <a:extLst>
                      <a:ext uri="{FF2B5EF4-FFF2-40B4-BE49-F238E27FC236}">
                        <a16:creationId xmlns:a16="http://schemas.microsoft.com/office/drawing/2014/main" id="{55C0933D-898E-A39B-DED4-F7BBA6AC8402}"/>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3">
                    <a:extLst>
                      <a:ext uri="{FF2B5EF4-FFF2-40B4-BE49-F238E27FC236}">
                        <a16:creationId xmlns:a16="http://schemas.microsoft.com/office/drawing/2014/main" id="{44414FB6-A644-CA1A-348A-13FD198A9D4D}"/>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
                    <a:extLst>
                      <a:ext uri="{FF2B5EF4-FFF2-40B4-BE49-F238E27FC236}">
                        <a16:creationId xmlns:a16="http://schemas.microsoft.com/office/drawing/2014/main" id="{AF2B45A0-2083-CFEB-CD4E-D05AF97B9B42}"/>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4BA12197-0E22-1866-D253-E617EA38CEB9}"/>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75DF26AE-5DE1-86AD-64C3-095C4BAE8C8A}"/>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7">
                    <a:extLst>
                      <a:ext uri="{FF2B5EF4-FFF2-40B4-BE49-F238E27FC236}">
                        <a16:creationId xmlns:a16="http://schemas.microsoft.com/office/drawing/2014/main" id="{35E89911-4369-9751-EC57-413DAD34AB8C}"/>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8">
                    <a:extLst>
                      <a:ext uri="{FF2B5EF4-FFF2-40B4-BE49-F238E27FC236}">
                        <a16:creationId xmlns:a16="http://schemas.microsoft.com/office/drawing/2014/main" id="{C08BC879-0993-6CD8-EC54-685C66767833}"/>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9">
                    <a:extLst>
                      <a:ext uri="{FF2B5EF4-FFF2-40B4-BE49-F238E27FC236}">
                        <a16:creationId xmlns:a16="http://schemas.microsoft.com/office/drawing/2014/main" id="{5E158357-0D70-563B-28F2-2251AB84E654}"/>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0">
                    <a:extLst>
                      <a:ext uri="{FF2B5EF4-FFF2-40B4-BE49-F238E27FC236}">
                        <a16:creationId xmlns:a16="http://schemas.microsoft.com/office/drawing/2014/main" id="{8FBFFA1E-1624-4868-41C3-37AA25E77A95}"/>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1">
                    <a:extLst>
                      <a:ext uri="{FF2B5EF4-FFF2-40B4-BE49-F238E27FC236}">
                        <a16:creationId xmlns:a16="http://schemas.microsoft.com/office/drawing/2014/main" id="{7DB4451A-77C7-F2BA-9BF4-5C7B982CF047}"/>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2">
                    <a:extLst>
                      <a:ext uri="{FF2B5EF4-FFF2-40B4-BE49-F238E27FC236}">
                        <a16:creationId xmlns:a16="http://schemas.microsoft.com/office/drawing/2014/main" id="{1F39C614-F9FC-3907-F251-7FD34984033C}"/>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3">
                    <a:extLst>
                      <a:ext uri="{FF2B5EF4-FFF2-40B4-BE49-F238E27FC236}">
                        <a16:creationId xmlns:a16="http://schemas.microsoft.com/office/drawing/2014/main" id="{3998E1F2-91D5-FD82-E150-D61CD2235BF4}"/>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utoShape 24">
                    <a:extLst>
                      <a:ext uri="{FF2B5EF4-FFF2-40B4-BE49-F238E27FC236}">
                        <a16:creationId xmlns:a16="http://schemas.microsoft.com/office/drawing/2014/main" id="{04CEA29B-8E0D-FD0B-8E4F-7BEBFF3D6289}"/>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8" name="AutoShape 25">
                    <a:extLst>
                      <a:ext uri="{FF2B5EF4-FFF2-40B4-BE49-F238E27FC236}">
                        <a16:creationId xmlns:a16="http://schemas.microsoft.com/office/drawing/2014/main" id="{3CE0084D-B785-DB63-135C-C46AB2F3183E}"/>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9" name="Text Box 26">
                    <a:extLst>
                      <a:ext uri="{FF2B5EF4-FFF2-40B4-BE49-F238E27FC236}">
                        <a16:creationId xmlns:a16="http://schemas.microsoft.com/office/drawing/2014/main" id="{8CFD0249-38B9-C68C-F1C9-E9E9D348AA7E}"/>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7">
                    <a:extLst>
                      <a:ext uri="{FF2B5EF4-FFF2-40B4-BE49-F238E27FC236}">
                        <a16:creationId xmlns:a16="http://schemas.microsoft.com/office/drawing/2014/main" id="{3AECF77E-2A1B-C0B6-7602-9AB25DEEAB02}"/>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8">
                    <a:extLst>
                      <a:ext uri="{FF2B5EF4-FFF2-40B4-BE49-F238E27FC236}">
                        <a16:creationId xmlns:a16="http://schemas.microsoft.com/office/drawing/2014/main" id="{6ADE124C-5384-6A6E-3E9C-A54374C9650F}"/>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9">
                    <a:extLst>
                      <a:ext uri="{FF2B5EF4-FFF2-40B4-BE49-F238E27FC236}">
                        <a16:creationId xmlns:a16="http://schemas.microsoft.com/office/drawing/2014/main" id="{6DEAAB32-0D2D-C031-43B5-05237CD713DA}"/>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32" name="AutoShape 30">
                <a:extLst>
                  <a:ext uri="{FF2B5EF4-FFF2-40B4-BE49-F238E27FC236}">
                    <a16:creationId xmlns:a16="http://schemas.microsoft.com/office/drawing/2014/main" id="{E9F1B14E-F7F8-1AA3-0492-426FBC967F62}"/>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53" name="ZoneTexte 52">
            <a:extLst>
              <a:ext uri="{FF2B5EF4-FFF2-40B4-BE49-F238E27FC236}">
                <a16:creationId xmlns:a16="http://schemas.microsoft.com/office/drawing/2014/main" id="{9C9BD876-C8F1-017E-E830-15BC007EACB2}"/>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4154535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5A25F-9FCD-406A-96D9-D36816806E55}"/>
            </a:ext>
          </a:extLst>
        </p:cNvPr>
        <p:cNvGrpSpPr/>
        <p:nvPr/>
      </p:nvGrpSpPr>
      <p:grpSpPr>
        <a:xfrm>
          <a:off x="0" y="0"/>
          <a:ext cx="0" cy="0"/>
          <a:chOff x="0" y="0"/>
          <a:chExt cx="0" cy="0"/>
        </a:xfrm>
      </p:grpSpPr>
      <p:graphicFrame>
        <p:nvGraphicFramePr>
          <p:cNvPr id="28" name="Tableau 27">
            <a:extLst>
              <a:ext uri="{FF2B5EF4-FFF2-40B4-BE49-F238E27FC236}">
                <a16:creationId xmlns:a16="http://schemas.microsoft.com/office/drawing/2014/main" id="{000D00EF-860E-38A8-96D3-97B3E90E371F}"/>
              </a:ext>
            </a:extLst>
          </p:cNvPr>
          <p:cNvGraphicFramePr>
            <a:graphicFrameLocks noGrp="1"/>
          </p:cNvGraphicFramePr>
          <p:nvPr>
            <p:extLst>
              <p:ext uri="{D42A27DB-BD31-4B8C-83A1-F6EECF244321}">
                <p14:modId xmlns:p14="http://schemas.microsoft.com/office/powerpoint/2010/main" val="152675736"/>
              </p:ext>
            </p:extLst>
          </p:nvPr>
        </p:nvGraphicFramePr>
        <p:xfrm>
          <a:off x="8129303" y="259423"/>
          <a:ext cx="3584755" cy="620268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r>
                        <a:rPr lang="fr-FR" dirty="0"/>
                        <a:t>Chromatine</a:t>
                      </a:r>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r>
                        <a:rPr lang="fr-FR" dirty="0"/>
                        <a:t>Nucléoplasme</a:t>
                      </a:r>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r>
                        <a:rPr lang="fr-FR" dirty="0"/>
                        <a:t>Pores nucléaires</a:t>
                      </a:r>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r>
                        <a:rPr lang="fr-FR" dirty="0"/>
                        <a:t>Nucléole</a:t>
                      </a:r>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r>
                        <a:rPr lang="fr-FR" dirty="0"/>
                        <a:t>Enveloppe nucléaire</a:t>
                      </a:r>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r>
                        <a:rPr lang="fr-FR" dirty="0"/>
                        <a:t>Noyau</a:t>
                      </a:r>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r>
                        <a:rPr lang="fr-FR" dirty="0"/>
                        <a:t>Vésicules</a:t>
                      </a:r>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r>
                        <a:rPr lang="fr-FR"/>
                        <a:t>Centrosomes ou centrioles</a:t>
                      </a:r>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r>
                        <a:rPr lang="fr-FR"/>
                        <a:t>Appareil de Golgi</a:t>
                      </a:r>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r>
                        <a:rPr lang="fr-FR"/>
                        <a:t>Mitochondrie</a:t>
                      </a:r>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r>
                        <a:rPr lang="fr-FR"/>
                        <a:t>Réticulum endoplasmique lisse (REL)</a:t>
                      </a:r>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r>
                        <a:rPr lang="fr-FR"/>
                        <a:t>Cytoplasme</a:t>
                      </a:r>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grpSp>
        <p:nvGrpSpPr>
          <p:cNvPr id="27" name="Groupe 26">
            <a:extLst>
              <a:ext uri="{FF2B5EF4-FFF2-40B4-BE49-F238E27FC236}">
                <a16:creationId xmlns:a16="http://schemas.microsoft.com/office/drawing/2014/main" id="{EFF690A8-CE37-2A28-D7DA-744425CC98EE}"/>
              </a:ext>
            </a:extLst>
          </p:cNvPr>
          <p:cNvGrpSpPr/>
          <p:nvPr/>
        </p:nvGrpSpPr>
        <p:grpSpPr>
          <a:xfrm>
            <a:off x="294277" y="428172"/>
            <a:ext cx="7180580" cy="6429828"/>
            <a:chOff x="221706" y="232229"/>
            <a:chExt cx="7180580" cy="6429828"/>
          </a:xfrm>
        </p:grpSpPr>
        <p:pic>
          <p:nvPicPr>
            <p:cNvPr id="29" name="Image 28" descr="cellule03">
              <a:extLst>
                <a:ext uri="{FF2B5EF4-FFF2-40B4-BE49-F238E27FC236}">
                  <a16:creationId xmlns:a16="http://schemas.microsoft.com/office/drawing/2014/main" id="{C61486C4-A8EB-9243-733F-10EFB942E74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30" name="Group 8">
              <a:extLst>
                <a:ext uri="{FF2B5EF4-FFF2-40B4-BE49-F238E27FC236}">
                  <a16:creationId xmlns:a16="http://schemas.microsoft.com/office/drawing/2014/main" id="{5BDA946E-33F3-C575-5389-26DA3CF38BD4}"/>
                </a:ext>
              </a:extLst>
            </p:cNvPr>
            <p:cNvGrpSpPr>
              <a:grpSpLocks/>
            </p:cNvGrpSpPr>
            <p:nvPr/>
          </p:nvGrpSpPr>
          <p:grpSpPr bwMode="auto">
            <a:xfrm>
              <a:off x="221706" y="232229"/>
              <a:ext cx="7180580" cy="6429828"/>
              <a:chOff x="124" y="1911"/>
              <a:chExt cx="8216" cy="7455"/>
            </a:xfrm>
          </p:grpSpPr>
          <p:grpSp>
            <p:nvGrpSpPr>
              <p:cNvPr id="31" name="Group 9">
                <a:extLst>
                  <a:ext uri="{FF2B5EF4-FFF2-40B4-BE49-F238E27FC236}">
                    <a16:creationId xmlns:a16="http://schemas.microsoft.com/office/drawing/2014/main" id="{A96533C6-8E73-827E-C378-C032402AFA96}"/>
                  </a:ext>
                </a:extLst>
              </p:cNvPr>
              <p:cNvGrpSpPr>
                <a:grpSpLocks/>
              </p:cNvGrpSpPr>
              <p:nvPr/>
            </p:nvGrpSpPr>
            <p:grpSpPr bwMode="auto">
              <a:xfrm>
                <a:off x="124" y="1911"/>
                <a:ext cx="8216" cy="7455"/>
                <a:chOff x="1095" y="1920"/>
                <a:chExt cx="8216" cy="7455"/>
              </a:xfrm>
            </p:grpSpPr>
            <p:sp>
              <p:nvSpPr>
                <p:cNvPr id="33" name="Text Box 10">
                  <a:extLst>
                    <a:ext uri="{FF2B5EF4-FFF2-40B4-BE49-F238E27FC236}">
                      <a16:creationId xmlns:a16="http://schemas.microsoft.com/office/drawing/2014/main" id="{93EA4DFB-4D4B-4B40-A45D-33B22EB234A2}"/>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11">
                  <a:extLst>
                    <a:ext uri="{FF2B5EF4-FFF2-40B4-BE49-F238E27FC236}">
                      <a16:creationId xmlns:a16="http://schemas.microsoft.com/office/drawing/2014/main" id="{01A8C1F8-4967-8591-9B82-4DD07FE5624F}"/>
                    </a:ext>
                  </a:extLst>
                </p:cNvPr>
                <p:cNvGrpSpPr>
                  <a:grpSpLocks/>
                </p:cNvGrpSpPr>
                <p:nvPr/>
              </p:nvGrpSpPr>
              <p:grpSpPr bwMode="auto">
                <a:xfrm>
                  <a:off x="1140" y="1920"/>
                  <a:ext cx="8171" cy="7455"/>
                  <a:chOff x="1140" y="1920"/>
                  <a:chExt cx="8171" cy="7455"/>
                </a:xfrm>
              </p:grpSpPr>
              <p:sp>
                <p:nvSpPr>
                  <p:cNvPr id="35" name="Text Box 12">
                    <a:extLst>
                      <a:ext uri="{FF2B5EF4-FFF2-40B4-BE49-F238E27FC236}">
                        <a16:creationId xmlns:a16="http://schemas.microsoft.com/office/drawing/2014/main" id="{E1EB7A3B-A755-5966-F570-B98AA3DA9C08}"/>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3">
                    <a:extLst>
                      <a:ext uri="{FF2B5EF4-FFF2-40B4-BE49-F238E27FC236}">
                        <a16:creationId xmlns:a16="http://schemas.microsoft.com/office/drawing/2014/main" id="{777D3A79-2874-4906-0F38-7A00C26ABB43}"/>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
                    <a:extLst>
                      <a:ext uri="{FF2B5EF4-FFF2-40B4-BE49-F238E27FC236}">
                        <a16:creationId xmlns:a16="http://schemas.microsoft.com/office/drawing/2014/main" id="{61221D61-AF37-5E47-8C8B-734E676F6D9F}"/>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80687B80-2691-EAA7-3B42-8E89DCB31EFC}"/>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4D360EE6-C25B-BDE8-75CF-A5F47A6A8324}"/>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7">
                    <a:extLst>
                      <a:ext uri="{FF2B5EF4-FFF2-40B4-BE49-F238E27FC236}">
                        <a16:creationId xmlns:a16="http://schemas.microsoft.com/office/drawing/2014/main" id="{E824523B-914E-96B5-C94A-0EF67C38E77D}"/>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8">
                    <a:extLst>
                      <a:ext uri="{FF2B5EF4-FFF2-40B4-BE49-F238E27FC236}">
                        <a16:creationId xmlns:a16="http://schemas.microsoft.com/office/drawing/2014/main" id="{750DAE47-0F2C-19C4-A3D0-B7817143A5FA}"/>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9">
                    <a:extLst>
                      <a:ext uri="{FF2B5EF4-FFF2-40B4-BE49-F238E27FC236}">
                        <a16:creationId xmlns:a16="http://schemas.microsoft.com/office/drawing/2014/main" id="{B02DE1AD-C366-AEC7-3B2B-F14CBD997978}"/>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0">
                    <a:extLst>
                      <a:ext uri="{FF2B5EF4-FFF2-40B4-BE49-F238E27FC236}">
                        <a16:creationId xmlns:a16="http://schemas.microsoft.com/office/drawing/2014/main" id="{5F10079E-410F-20F1-A1AA-FDE1950789E0}"/>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1">
                    <a:extLst>
                      <a:ext uri="{FF2B5EF4-FFF2-40B4-BE49-F238E27FC236}">
                        <a16:creationId xmlns:a16="http://schemas.microsoft.com/office/drawing/2014/main" id="{AC30435A-89F6-20BA-1079-039B357A8D29}"/>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2">
                    <a:extLst>
                      <a:ext uri="{FF2B5EF4-FFF2-40B4-BE49-F238E27FC236}">
                        <a16:creationId xmlns:a16="http://schemas.microsoft.com/office/drawing/2014/main" id="{DBAE675C-6F34-9C54-CA81-5C928637DC1C}"/>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3">
                    <a:extLst>
                      <a:ext uri="{FF2B5EF4-FFF2-40B4-BE49-F238E27FC236}">
                        <a16:creationId xmlns:a16="http://schemas.microsoft.com/office/drawing/2014/main" id="{E3C8B6A1-EC88-D762-D433-4A83B577DA5A}"/>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utoShape 24">
                    <a:extLst>
                      <a:ext uri="{FF2B5EF4-FFF2-40B4-BE49-F238E27FC236}">
                        <a16:creationId xmlns:a16="http://schemas.microsoft.com/office/drawing/2014/main" id="{118941DD-C9C9-7429-BF14-B1F9646B621F}"/>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8" name="AutoShape 25">
                    <a:extLst>
                      <a:ext uri="{FF2B5EF4-FFF2-40B4-BE49-F238E27FC236}">
                        <a16:creationId xmlns:a16="http://schemas.microsoft.com/office/drawing/2014/main" id="{016451B7-8B55-E101-4206-5089F2342DB7}"/>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9" name="Text Box 26">
                    <a:extLst>
                      <a:ext uri="{FF2B5EF4-FFF2-40B4-BE49-F238E27FC236}">
                        <a16:creationId xmlns:a16="http://schemas.microsoft.com/office/drawing/2014/main" id="{A1E64059-78AE-7972-0596-86217428EB66}"/>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7">
                    <a:extLst>
                      <a:ext uri="{FF2B5EF4-FFF2-40B4-BE49-F238E27FC236}">
                        <a16:creationId xmlns:a16="http://schemas.microsoft.com/office/drawing/2014/main" id="{BEBC81E8-F957-C407-54F2-D706C5285220}"/>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8">
                    <a:extLst>
                      <a:ext uri="{FF2B5EF4-FFF2-40B4-BE49-F238E27FC236}">
                        <a16:creationId xmlns:a16="http://schemas.microsoft.com/office/drawing/2014/main" id="{C4CACFBC-97AC-7908-14FF-5130D3F7B161}"/>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9">
                    <a:extLst>
                      <a:ext uri="{FF2B5EF4-FFF2-40B4-BE49-F238E27FC236}">
                        <a16:creationId xmlns:a16="http://schemas.microsoft.com/office/drawing/2014/main" id="{D05A3201-D61D-DA2F-103A-14264D4A9211}"/>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32" name="AutoShape 30">
                <a:extLst>
                  <a:ext uri="{FF2B5EF4-FFF2-40B4-BE49-F238E27FC236}">
                    <a16:creationId xmlns:a16="http://schemas.microsoft.com/office/drawing/2014/main" id="{5CFAB361-5592-97D9-2CBC-AA308B6374D6}"/>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53" name="ZoneTexte 52">
            <a:extLst>
              <a:ext uri="{FF2B5EF4-FFF2-40B4-BE49-F238E27FC236}">
                <a16:creationId xmlns:a16="http://schemas.microsoft.com/office/drawing/2014/main" id="{16BC4C65-8668-1B7D-1E8E-8511642EFF3F}"/>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332839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56E4C-B11B-A19B-2EBD-30F960480F0F}"/>
            </a:ext>
          </a:extLst>
        </p:cNvPr>
        <p:cNvGrpSpPr/>
        <p:nvPr/>
      </p:nvGrpSpPr>
      <p:grpSpPr>
        <a:xfrm>
          <a:off x="0" y="0"/>
          <a:ext cx="0" cy="0"/>
          <a:chOff x="0" y="0"/>
          <a:chExt cx="0" cy="0"/>
        </a:xfrm>
      </p:grpSpPr>
      <p:graphicFrame>
        <p:nvGraphicFramePr>
          <p:cNvPr id="28" name="Tableau 27">
            <a:extLst>
              <a:ext uri="{FF2B5EF4-FFF2-40B4-BE49-F238E27FC236}">
                <a16:creationId xmlns:a16="http://schemas.microsoft.com/office/drawing/2014/main" id="{C3A90F84-9638-9174-BDE9-45978AC1FD33}"/>
              </a:ext>
            </a:extLst>
          </p:cNvPr>
          <p:cNvGraphicFramePr>
            <a:graphicFrameLocks noGrp="1"/>
          </p:cNvGraphicFramePr>
          <p:nvPr>
            <p:extLst>
              <p:ext uri="{D42A27DB-BD31-4B8C-83A1-F6EECF244321}">
                <p14:modId xmlns:p14="http://schemas.microsoft.com/office/powerpoint/2010/main" val="4089532995"/>
              </p:ext>
            </p:extLst>
          </p:nvPr>
        </p:nvGraphicFramePr>
        <p:xfrm>
          <a:off x="8129303" y="259423"/>
          <a:ext cx="3584755" cy="620268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r>
                        <a:rPr lang="fr-FR" dirty="0"/>
                        <a:t>Chromatine</a:t>
                      </a:r>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r>
                        <a:rPr lang="fr-FR" dirty="0"/>
                        <a:t>Nucléoplasme</a:t>
                      </a:r>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r>
                        <a:rPr lang="fr-FR" dirty="0"/>
                        <a:t>Pores nucléaires</a:t>
                      </a:r>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r>
                        <a:rPr lang="fr-FR" dirty="0"/>
                        <a:t>Nucléole</a:t>
                      </a:r>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r>
                        <a:rPr lang="fr-FR" dirty="0"/>
                        <a:t>Enveloppe nucléaire</a:t>
                      </a:r>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r>
                        <a:rPr lang="fr-FR" dirty="0"/>
                        <a:t>Noyau</a:t>
                      </a:r>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r>
                        <a:rPr lang="fr-FR" dirty="0"/>
                        <a:t>Vésicules</a:t>
                      </a:r>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r>
                        <a:rPr lang="fr-FR"/>
                        <a:t>Centrosomes ou centrioles</a:t>
                      </a:r>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r>
                        <a:rPr lang="fr-FR"/>
                        <a:t>Appareil de Golgi</a:t>
                      </a:r>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r>
                        <a:rPr lang="fr-FR"/>
                        <a:t>Mitochondrie</a:t>
                      </a:r>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r>
                        <a:rPr lang="fr-FR"/>
                        <a:t>Réticulum endoplasmique lisse (REL)</a:t>
                      </a:r>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r>
                        <a:rPr lang="fr-FR"/>
                        <a:t>Cytoplasme</a:t>
                      </a:r>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r>
                        <a:rPr lang="fr-FR"/>
                        <a:t>Ribosomes</a:t>
                      </a:r>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grpSp>
        <p:nvGrpSpPr>
          <p:cNvPr id="27" name="Groupe 26">
            <a:extLst>
              <a:ext uri="{FF2B5EF4-FFF2-40B4-BE49-F238E27FC236}">
                <a16:creationId xmlns:a16="http://schemas.microsoft.com/office/drawing/2014/main" id="{7038500D-882F-3375-0FF5-F56309213281}"/>
              </a:ext>
            </a:extLst>
          </p:cNvPr>
          <p:cNvGrpSpPr/>
          <p:nvPr/>
        </p:nvGrpSpPr>
        <p:grpSpPr>
          <a:xfrm>
            <a:off x="294277" y="428172"/>
            <a:ext cx="7180580" cy="6429828"/>
            <a:chOff x="221706" y="232229"/>
            <a:chExt cx="7180580" cy="6429828"/>
          </a:xfrm>
        </p:grpSpPr>
        <p:pic>
          <p:nvPicPr>
            <p:cNvPr id="29" name="Image 28" descr="cellule03">
              <a:extLst>
                <a:ext uri="{FF2B5EF4-FFF2-40B4-BE49-F238E27FC236}">
                  <a16:creationId xmlns:a16="http://schemas.microsoft.com/office/drawing/2014/main" id="{1FE0CDAC-1343-B2AE-E7D5-9B395756002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30" name="Group 8">
              <a:extLst>
                <a:ext uri="{FF2B5EF4-FFF2-40B4-BE49-F238E27FC236}">
                  <a16:creationId xmlns:a16="http://schemas.microsoft.com/office/drawing/2014/main" id="{4565636F-DFCA-748E-57EA-51AE50C38982}"/>
                </a:ext>
              </a:extLst>
            </p:cNvPr>
            <p:cNvGrpSpPr>
              <a:grpSpLocks/>
            </p:cNvGrpSpPr>
            <p:nvPr/>
          </p:nvGrpSpPr>
          <p:grpSpPr bwMode="auto">
            <a:xfrm>
              <a:off x="221706" y="232229"/>
              <a:ext cx="7180580" cy="6429828"/>
              <a:chOff x="124" y="1911"/>
              <a:chExt cx="8216" cy="7455"/>
            </a:xfrm>
          </p:grpSpPr>
          <p:grpSp>
            <p:nvGrpSpPr>
              <p:cNvPr id="31" name="Group 9">
                <a:extLst>
                  <a:ext uri="{FF2B5EF4-FFF2-40B4-BE49-F238E27FC236}">
                    <a16:creationId xmlns:a16="http://schemas.microsoft.com/office/drawing/2014/main" id="{A4416F25-90BC-CE76-A7AD-B63A1572C2BF}"/>
                  </a:ext>
                </a:extLst>
              </p:cNvPr>
              <p:cNvGrpSpPr>
                <a:grpSpLocks/>
              </p:cNvGrpSpPr>
              <p:nvPr/>
            </p:nvGrpSpPr>
            <p:grpSpPr bwMode="auto">
              <a:xfrm>
                <a:off x="124" y="1911"/>
                <a:ext cx="8216" cy="7455"/>
                <a:chOff x="1095" y="1920"/>
                <a:chExt cx="8216" cy="7455"/>
              </a:xfrm>
            </p:grpSpPr>
            <p:sp>
              <p:nvSpPr>
                <p:cNvPr id="33" name="Text Box 10">
                  <a:extLst>
                    <a:ext uri="{FF2B5EF4-FFF2-40B4-BE49-F238E27FC236}">
                      <a16:creationId xmlns:a16="http://schemas.microsoft.com/office/drawing/2014/main" id="{DDBBA3D9-1CBB-B892-8CE1-C17751CD89FA}"/>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11">
                  <a:extLst>
                    <a:ext uri="{FF2B5EF4-FFF2-40B4-BE49-F238E27FC236}">
                      <a16:creationId xmlns:a16="http://schemas.microsoft.com/office/drawing/2014/main" id="{B53ACF72-5F59-2183-3C2A-B066E96BC9DF}"/>
                    </a:ext>
                  </a:extLst>
                </p:cNvPr>
                <p:cNvGrpSpPr>
                  <a:grpSpLocks/>
                </p:cNvGrpSpPr>
                <p:nvPr/>
              </p:nvGrpSpPr>
              <p:grpSpPr bwMode="auto">
                <a:xfrm>
                  <a:off x="1140" y="1920"/>
                  <a:ext cx="8171" cy="7455"/>
                  <a:chOff x="1140" y="1920"/>
                  <a:chExt cx="8171" cy="7455"/>
                </a:xfrm>
              </p:grpSpPr>
              <p:sp>
                <p:nvSpPr>
                  <p:cNvPr id="35" name="Text Box 12">
                    <a:extLst>
                      <a:ext uri="{FF2B5EF4-FFF2-40B4-BE49-F238E27FC236}">
                        <a16:creationId xmlns:a16="http://schemas.microsoft.com/office/drawing/2014/main" id="{70F91EEC-CCB5-A68F-19D3-AA50ADBA6105}"/>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3">
                    <a:extLst>
                      <a:ext uri="{FF2B5EF4-FFF2-40B4-BE49-F238E27FC236}">
                        <a16:creationId xmlns:a16="http://schemas.microsoft.com/office/drawing/2014/main" id="{682EAE42-10AF-0B93-F8E8-E0EDBEE09548}"/>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
                    <a:extLst>
                      <a:ext uri="{FF2B5EF4-FFF2-40B4-BE49-F238E27FC236}">
                        <a16:creationId xmlns:a16="http://schemas.microsoft.com/office/drawing/2014/main" id="{2A894C1A-EDE4-0714-FA12-FEF87705A8D7}"/>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D82701AB-9DF5-A4F0-C658-F9879F647CE4}"/>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DD0F8623-D2AD-4F28-617F-35FE9BB8CB12}"/>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7">
                    <a:extLst>
                      <a:ext uri="{FF2B5EF4-FFF2-40B4-BE49-F238E27FC236}">
                        <a16:creationId xmlns:a16="http://schemas.microsoft.com/office/drawing/2014/main" id="{EA6D5743-EFA7-008B-942C-1C037F02FE84}"/>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8">
                    <a:extLst>
                      <a:ext uri="{FF2B5EF4-FFF2-40B4-BE49-F238E27FC236}">
                        <a16:creationId xmlns:a16="http://schemas.microsoft.com/office/drawing/2014/main" id="{045FF3EE-287D-9098-AD1B-CC2CA55C3F02}"/>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9">
                    <a:extLst>
                      <a:ext uri="{FF2B5EF4-FFF2-40B4-BE49-F238E27FC236}">
                        <a16:creationId xmlns:a16="http://schemas.microsoft.com/office/drawing/2014/main" id="{E86E9CBB-01D2-A7A9-C7C8-03A92708C017}"/>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0">
                    <a:extLst>
                      <a:ext uri="{FF2B5EF4-FFF2-40B4-BE49-F238E27FC236}">
                        <a16:creationId xmlns:a16="http://schemas.microsoft.com/office/drawing/2014/main" id="{447F8AA1-7B63-370A-1F1E-DE21A3065C93}"/>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1">
                    <a:extLst>
                      <a:ext uri="{FF2B5EF4-FFF2-40B4-BE49-F238E27FC236}">
                        <a16:creationId xmlns:a16="http://schemas.microsoft.com/office/drawing/2014/main" id="{F4A55CA9-63CF-DBE9-087B-D04F6392C363}"/>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2">
                    <a:extLst>
                      <a:ext uri="{FF2B5EF4-FFF2-40B4-BE49-F238E27FC236}">
                        <a16:creationId xmlns:a16="http://schemas.microsoft.com/office/drawing/2014/main" id="{1D85948F-6299-86A4-91A9-E60924A423E2}"/>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3">
                    <a:extLst>
                      <a:ext uri="{FF2B5EF4-FFF2-40B4-BE49-F238E27FC236}">
                        <a16:creationId xmlns:a16="http://schemas.microsoft.com/office/drawing/2014/main" id="{510B8334-FF22-CC59-ACAA-26AAD54F4C90}"/>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utoShape 24">
                    <a:extLst>
                      <a:ext uri="{FF2B5EF4-FFF2-40B4-BE49-F238E27FC236}">
                        <a16:creationId xmlns:a16="http://schemas.microsoft.com/office/drawing/2014/main" id="{BE8DC622-B991-A76C-4BB6-3390C0533F3E}"/>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8" name="AutoShape 25">
                    <a:extLst>
                      <a:ext uri="{FF2B5EF4-FFF2-40B4-BE49-F238E27FC236}">
                        <a16:creationId xmlns:a16="http://schemas.microsoft.com/office/drawing/2014/main" id="{2EA99500-7BBE-202B-E99C-65714B2DA4E2}"/>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9" name="Text Box 26">
                    <a:extLst>
                      <a:ext uri="{FF2B5EF4-FFF2-40B4-BE49-F238E27FC236}">
                        <a16:creationId xmlns:a16="http://schemas.microsoft.com/office/drawing/2014/main" id="{2AB0EA6E-6AB6-7AA6-AD87-5CFF2B1B396C}"/>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7">
                    <a:extLst>
                      <a:ext uri="{FF2B5EF4-FFF2-40B4-BE49-F238E27FC236}">
                        <a16:creationId xmlns:a16="http://schemas.microsoft.com/office/drawing/2014/main" id="{44B5D092-10A8-0DC6-A13C-14795CB056FD}"/>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8">
                    <a:extLst>
                      <a:ext uri="{FF2B5EF4-FFF2-40B4-BE49-F238E27FC236}">
                        <a16:creationId xmlns:a16="http://schemas.microsoft.com/office/drawing/2014/main" id="{0274FF55-363D-F143-F412-6F4B9ED09936}"/>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9">
                    <a:extLst>
                      <a:ext uri="{FF2B5EF4-FFF2-40B4-BE49-F238E27FC236}">
                        <a16:creationId xmlns:a16="http://schemas.microsoft.com/office/drawing/2014/main" id="{8D4384A0-2838-FCF7-663B-4B024B33499F}"/>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32" name="AutoShape 30">
                <a:extLst>
                  <a:ext uri="{FF2B5EF4-FFF2-40B4-BE49-F238E27FC236}">
                    <a16:creationId xmlns:a16="http://schemas.microsoft.com/office/drawing/2014/main" id="{1C560C0D-509F-95B5-FED3-32D7783C93D8}"/>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53" name="ZoneTexte 52">
            <a:extLst>
              <a:ext uri="{FF2B5EF4-FFF2-40B4-BE49-F238E27FC236}">
                <a16:creationId xmlns:a16="http://schemas.microsoft.com/office/drawing/2014/main" id="{2F1109AE-534D-9E8B-127B-A06614972B3E}"/>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34529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26F4CED0-2DF3-2CCF-6FF6-7814E56EDB5F}"/>
              </a:ext>
            </a:extLst>
          </p:cNvPr>
          <p:cNvGrpSpPr/>
          <p:nvPr/>
        </p:nvGrpSpPr>
        <p:grpSpPr>
          <a:xfrm>
            <a:off x="154309" y="587977"/>
            <a:ext cx="11883382" cy="2216838"/>
            <a:chOff x="174299" y="1610865"/>
            <a:chExt cx="11883382" cy="2216838"/>
          </a:xfrm>
        </p:grpSpPr>
        <p:cxnSp>
          <p:nvCxnSpPr>
            <p:cNvPr id="24" name="Connecteur droit avec flèche 23"/>
            <p:cNvCxnSpPr>
              <a:cxnSpLocks/>
            </p:cNvCxnSpPr>
            <p:nvPr/>
          </p:nvCxnSpPr>
          <p:spPr>
            <a:xfrm>
              <a:off x="174299" y="3311396"/>
              <a:ext cx="1188338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841588" y="2439003"/>
              <a:ext cx="1005411" cy="400110"/>
            </a:xfrm>
            <a:prstGeom prst="rect">
              <a:avLst/>
            </a:prstGeom>
            <a:noFill/>
          </p:spPr>
          <p:txBody>
            <a:bodyPr wrap="square" rtlCol="0">
              <a:spAutoFit/>
            </a:bodyPr>
            <a:lstStyle/>
            <a:p>
              <a:r>
                <a:rPr lang="fr-FR" sz="2000" dirty="0"/>
                <a:t>PACES</a:t>
              </a:r>
            </a:p>
          </p:txBody>
        </p:sp>
        <p:sp>
          <p:nvSpPr>
            <p:cNvPr id="26" name="ZoneTexte 25"/>
            <p:cNvSpPr txBox="1"/>
            <p:nvPr/>
          </p:nvSpPr>
          <p:spPr>
            <a:xfrm>
              <a:off x="1072307" y="2400420"/>
              <a:ext cx="4815252" cy="400110"/>
            </a:xfrm>
            <a:prstGeom prst="rect">
              <a:avLst/>
            </a:prstGeom>
            <a:noFill/>
          </p:spPr>
          <p:txBody>
            <a:bodyPr wrap="square" rtlCol="0">
              <a:spAutoFit/>
            </a:bodyPr>
            <a:lstStyle/>
            <a:p>
              <a:pPr algn="ctr"/>
              <a:r>
                <a:rPr lang="fr-FR" sz="2000" dirty="0"/>
                <a:t>Licence de </a:t>
              </a:r>
              <a:r>
                <a:rPr lang="fr-FR" sz="2000" b="1" dirty="0"/>
                <a:t>pharmacie</a:t>
              </a:r>
              <a:endParaRPr lang="fr-FR" sz="2000" dirty="0"/>
            </a:p>
          </p:txBody>
        </p:sp>
        <p:sp>
          <p:nvSpPr>
            <p:cNvPr id="27" name="ZoneTexte 26"/>
            <p:cNvSpPr txBox="1"/>
            <p:nvPr/>
          </p:nvSpPr>
          <p:spPr>
            <a:xfrm>
              <a:off x="2873885" y="1611189"/>
              <a:ext cx="2413664" cy="400110"/>
            </a:xfrm>
            <a:prstGeom prst="rect">
              <a:avLst/>
            </a:prstGeom>
            <a:noFill/>
          </p:spPr>
          <p:txBody>
            <a:bodyPr wrap="square" rtlCol="0">
              <a:spAutoFit/>
            </a:bodyPr>
            <a:lstStyle/>
            <a:p>
              <a:pPr algn="ctr"/>
              <a:r>
                <a:rPr lang="fr-FR" sz="2000" b="1" dirty="0"/>
                <a:t>M1</a:t>
              </a:r>
            </a:p>
          </p:txBody>
        </p:sp>
        <p:sp>
          <p:nvSpPr>
            <p:cNvPr id="28" name="ZoneTexte 27"/>
            <p:cNvSpPr txBox="1"/>
            <p:nvPr/>
          </p:nvSpPr>
          <p:spPr>
            <a:xfrm>
              <a:off x="4447712" y="1610865"/>
              <a:ext cx="2251517" cy="400110"/>
            </a:xfrm>
            <a:prstGeom prst="rect">
              <a:avLst/>
            </a:prstGeom>
            <a:noFill/>
          </p:spPr>
          <p:txBody>
            <a:bodyPr wrap="square" rtlCol="0">
              <a:spAutoFit/>
            </a:bodyPr>
            <a:lstStyle/>
            <a:p>
              <a:pPr algn="ctr"/>
              <a:r>
                <a:rPr lang="fr-FR" sz="2000" b="1" dirty="0"/>
                <a:t>M2 Microbiologie</a:t>
              </a:r>
              <a:endParaRPr lang="fr-FR" sz="2000" dirty="0"/>
            </a:p>
          </p:txBody>
        </p:sp>
        <p:sp>
          <p:nvSpPr>
            <p:cNvPr id="4" name="ZoneTexte 3">
              <a:extLst>
                <a:ext uri="{FF2B5EF4-FFF2-40B4-BE49-F238E27FC236}">
                  <a16:creationId xmlns:a16="http://schemas.microsoft.com/office/drawing/2014/main" id="{D33E0D1A-82C3-4D1D-9604-7F55B06956B0}"/>
                </a:ext>
              </a:extLst>
            </p:cNvPr>
            <p:cNvSpPr txBox="1"/>
            <p:nvPr/>
          </p:nvSpPr>
          <p:spPr>
            <a:xfrm>
              <a:off x="174299" y="3429908"/>
              <a:ext cx="700520" cy="369332"/>
            </a:xfrm>
            <a:prstGeom prst="rect">
              <a:avLst/>
            </a:prstGeom>
            <a:noFill/>
          </p:spPr>
          <p:txBody>
            <a:bodyPr wrap="square" rtlCol="0">
              <a:spAutoFit/>
            </a:bodyPr>
            <a:lstStyle/>
            <a:p>
              <a:r>
                <a:rPr lang="fr-FR" dirty="0"/>
                <a:t>2017</a:t>
              </a:r>
            </a:p>
          </p:txBody>
        </p:sp>
        <p:sp>
          <p:nvSpPr>
            <p:cNvPr id="32" name="ZoneTexte 31">
              <a:extLst>
                <a:ext uri="{FF2B5EF4-FFF2-40B4-BE49-F238E27FC236}">
                  <a16:creationId xmlns:a16="http://schemas.microsoft.com/office/drawing/2014/main" id="{5A7A1B6B-721B-468F-A789-4E6F5CDCF765}"/>
                </a:ext>
              </a:extLst>
            </p:cNvPr>
            <p:cNvSpPr txBox="1"/>
            <p:nvPr/>
          </p:nvSpPr>
          <p:spPr>
            <a:xfrm>
              <a:off x="1524092" y="3435601"/>
              <a:ext cx="700520" cy="369332"/>
            </a:xfrm>
            <a:prstGeom prst="rect">
              <a:avLst/>
            </a:prstGeom>
            <a:noFill/>
          </p:spPr>
          <p:txBody>
            <a:bodyPr wrap="square" rtlCol="0">
              <a:spAutoFit/>
            </a:bodyPr>
            <a:lstStyle/>
            <a:p>
              <a:r>
                <a:rPr lang="fr-FR" dirty="0"/>
                <a:t>2018</a:t>
              </a:r>
            </a:p>
          </p:txBody>
        </p:sp>
        <p:sp>
          <p:nvSpPr>
            <p:cNvPr id="33" name="ZoneTexte 32">
              <a:extLst>
                <a:ext uri="{FF2B5EF4-FFF2-40B4-BE49-F238E27FC236}">
                  <a16:creationId xmlns:a16="http://schemas.microsoft.com/office/drawing/2014/main" id="{7ECD73F2-A7FD-4063-9974-A99B816DBCE9}"/>
                </a:ext>
              </a:extLst>
            </p:cNvPr>
            <p:cNvSpPr txBox="1"/>
            <p:nvPr/>
          </p:nvSpPr>
          <p:spPr>
            <a:xfrm>
              <a:off x="2873885" y="3441294"/>
              <a:ext cx="700520" cy="369332"/>
            </a:xfrm>
            <a:prstGeom prst="rect">
              <a:avLst/>
            </a:prstGeom>
            <a:noFill/>
          </p:spPr>
          <p:txBody>
            <a:bodyPr wrap="square" rtlCol="0">
              <a:spAutoFit/>
            </a:bodyPr>
            <a:lstStyle/>
            <a:p>
              <a:r>
                <a:rPr lang="fr-FR" dirty="0"/>
                <a:t>2019</a:t>
              </a:r>
            </a:p>
          </p:txBody>
        </p:sp>
        <p:sp>
          <p:nvSpPr>
            <p:cNvPr id="34" name="ZoneTexte 33">
              <a:extLst>
                <a:ext uri="{FF2B5EF4-FFF2-40B4-BE49-F238E27FC236}">
                  <a16:creationId xmlns:a16="http://schemas.microsoft.com/office/drawing/2014/main" id="{DFDB6C0E-00F8-4E3B-B844-71511D89B2B9}"/>
                </a:ext>
              </a:extLst>
            </p:cNvPr>
            <p:cNvSpPr txBox="1"/>
            <p:nvPr/>
          </p:nvSpPr>
          <p:spPr>
            <a:xfrm>
              <a:off x="4223678" y="3418522"/>
              <a:ext cx="700520" cy="369332"/>
            </a:xfrm>
            <a:prstGeom prst="rect">
              <a:avLst/>
            </a:prstGeom>
            <a:noFill/>
          </p:spPr>
          <p:txBody>
            <a:bodyPr wrap="square" rtlCol="0">
              <a:spAutoFit/>
            </a:bodyPr>
            <a:lstStyle/>
            <a:p>
              <a:r>
                <a:rPr lang="fr-FR" dirty="0"/>
                <a:t>2020</a:t>
              </a:r>
            </a:p>
          </p:txBody>
        </p:sp>
        <p:sp>
          <p:nvSpPr>
            <p:cNvPr id="35" name="ZoneTexte 34">
              <a:extLst>
                <a:ext uri="{FF2B5EF4-FFF2-40B4-BE49-F238E27FC236}">
                  <a16:creationId xmlns:a16="http://schemas.microsoft.com/office/drawing/2014/main" id="{281C7E83-A142-47A1-B1BA-E75949ED3000}"/>
                </a:ext>
              </a:extLst>
            </p:cNvPr>
            <p:cNvSpPr txBox="1"/>
            <p:nvPr/>
          </p:nvSpPr>
          <p:spPr>
            <a:xfrm>
              <a:off x="5573471" y="3424215"/>
              <a:ext cx="700520" cy="369332"/>
            </a:xfrm>
            <a:prstGeom prst="rect">
              <a:avLst/>
            </a:prstGeom>
            <a:noFill/>
          </p:spPr>
          <p:txBody>
            <a:bodyPr wrap="square" rtlCol="0">
              <a:spAutoFit/>
            </a:bodyPr>
            <a:lstStyle/>
            <a:p>
              <a:r>
                <a:rPr lang="fr-FR" dirty="0"/>
                <a:t>2021</a:t>
              </a:r>
            </a:p>
          </p:txBody>
        </p:sp>
        <p:cxnSp>
          <p:nvCxnSpPr>
            <p:cNvPr id="41" name="Connecteur droit avec flèche 40">
              <a:extLst>
                <a:ext uri="{FF2B5EF4-FFF2-40B4-BE49-F238E27FC236}">
                  <a16:creationId xmlns:a16="http://schemas.microsoft.com/office/drawing/2014/main" id="{2C4E17C4-67AE-4E24-9142-B46C2FDF0C53}"/>
                </a:ext>
              </a:extLst>
            </p:cNvPr>
            <p:cNvCxnSpPr>
              <a:cxnSpLocks/>
            </p:cNvCxnSpPr>
            <p:nvPr/>
          </p:nvCxnSpPr>
          <p:spPr>
            <a:xfrm>
              <a:off x="2019915" y="2988451"/>
              <a:ext cx="2676071" cy="0"/>
            </a:xfrm>
            <a:prstGeom prst="straightConnector1">
              <a:avLst/>
            </a:prstGeom>
            <a:ln w="19050">
              <a:solidFill>
                <a:srgbClr val="00CC9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7C83018A-94D3-432A-A928-CA73C6BDC30D}"/>
                </a:ext>
              </a:extLst>
            </p:cNvPr>
            <p:cNvCxnSpPr>
              <a:cxnSpLocks/>
            </p:cNvCxnSpPr>
            <p:nvPr/>
          </p:nvCxnSpPr>
          <p:spPr>
            <a:xfrm>
              <a:off x="3141204" y="2132566"/>
              <a:ext cx="1554782" cy="0"/>
            </a:xfrm>
            <a:prstGeom prst="straightConnector1">
              <a:avLst/>
            </a:prstGeom>
            <a:ln w="19050">
              <a:solidFill>
                <a:srgbClr val="00CC9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3CE3A944-684D-43BB-A623-525E9CFF3CAE}"/>
                </a:ext>
              </a:extLst>
            </p:cNvPr>
            <p:cNvCxnSpPr>
              <a:cxnSpLocks/>
            </p:cNvCxnSpPr>
            <p:nvPr/>
          </p:nvCxnSpPr>
          <p:spPr>
            <a:xfrm>
              <a:off x="4747311" y="2117068"/>
              <a:ext cx="1337683" cy="0"/>
            </a:xfrm>
            <a:prstGeom prst="straightConnector1">
              <a:avLst/>
            </a:prstGeom>
            <a:ln w="19050">
              <a:solidFill>
                <a:srgbClr val="00CC9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B3C77431-AABC-F14D-81A7-C44DBBF47FD1}"/>
                </a:ext>
              </a:extLst>
            </p:cNvPr>
            <p:cNvCxnSpPr>
              <a:cxnSpLocks/>
            </p:cNvCxnSpPr>
            <p:nvPr/>
          </p:nvCxnSpPr>
          <p:spPr>
            <a:xfrm>
              <a:off x="524559" y="2988451"/>
              <a:ext cx="1458058" cy="0"/>
            </a:xfrm>
            <a:prstGeom prst="straightConnector1">
              <a:avLst/>
            </a:prstGeom>
            <a:ln w="19050">
              <a:solidFill>
                <a:srgbClr val="00CC9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3771646C-F1A6-8AFE-AF5A-0AF0BE31BB17}"/>
                </a:ext>
              </a:extLst>
            </p:cNvPr>
            <p:cNvSpPr txBox="1"/>
            <p:nvPr/>
          </p:nvSpPr>
          <p:spPr>
            <a:xfrm>
              <a:off x="6923264" y="3412829"/>
              <a:ext cx="700520" cy="369332"/>
            </a:xfrm>
            <a:prstGeom prst="rect">
              <a:avLst/>
            </a:prstGeom>
            <a:noFill/>
          </p:spPr>
          <p:txBody>
            <a:bodyPr wrap="square" rtlCol="0">
              <a:spAutoFit/>
            </a:bodyPr>
            <a:lstStyle/>
            <a:p>
              <a:r>
                <a:rPr lang="fr-FR" dirty="0"/>
                <a:t>2022</a:t>
              </a:r>
            </a:p>
          </p:txBody>
        </p:sp>
        <p:sp>
          <p:nvSpPr>
            <p:cNvPr id="7" name="ZoneTexte 6">
              <a:extLst>
                <a:ext uri="{FF2B5EF4-FFF2-40B4-BE49-F238E27FC236}">
                  <a16:creationId xmlns:a16="http://schemas.microsoft.com/office/drawing/2014/main" id="{B4337285-EAE5-FF8F-8BFC-A98EBB693087}"/>
                </a:ext>
              </a:extLst>
            </p:cNvPr>
            <p:cNvSpPr txBox="1"/>
            <p:nvPr/>
          </p:nvSpPr>
          <p:spPr>
            <a:xfrm>
              <a:off x="8273057" y="3446987"/>
              <a:ext cx="700520" cy="369332"/>
            </a:xfrm>
            <a:prstGeom prst="rect">
              <a:avLst/>
            </a:prstGeom>
            <a:noFill/>
          </p:spPr>
          <p:txBody>
            <a:bodyPr wrap="square" rtlCol="0">
              <a:spAutoFit/>
            </a:bodyPr>
            <a:lstStyle/>
            <a:p>
              <a:r>
                <a:rPr lang="fr-FR" dirty="0"/>
                <a:t>2023</a:t>
              </a:r>
            </a:p>
          </p:txBody>
        </p:sp>
        <p:sp>
          <p:nvSpPr>
            <p:cNvPr id="8" name="ZoneTexte 7">
              <a:extLst>
                <a:ext uri="{FF2B5EF4-FFF2-40B4-BE49-F238E27FC236}">
                  <a16:creationId xmlns:a16="http://schemas.microsoft.com/office/drawing/2014/main" id="{6E687304-3168-84A1-884B-FE4C5F9BC4E4}"/>
                </a:ext>
              </a:extLst>
            </p:cNvPr>
            <p:cNvSpPr txBox="1"/>
            <p:nvPr/>
          </p:nvSpPr>
          <p:spPr>
            <a:xfrm>
              <a:off x="9622850" y="3458371"/>
              <a:ext cx="700520" cy="369332"/>
            </a:xfrm>
            <a:prstGeom prst="rect">
              <a:avLst/>
            </a:prstGeom>
            <a:noFill/>
          </p:spPr>
          <p:txBody>
            <a:bodyPr wrap="square" rtlCol="0">
              <a:spAutoFit/>
            </a:bodyPr>
            <a:lstStyle/>
            <a:p>
              <a:r>
                <a:rPr lang="fr-FR" dirty="0"/>
                <a:t>2024</a:t>
              </a:r>
            </a:p>
          </p:txBody>
        </p:sp>
        <p:sp>
          <p:nvSpPr>
            <p:cNvPr id="9" name="ZoneTexte 8">
              <a:extLst>
                <a:ext uri="{FF2B5EF4-FFF2-40B4-BE49-F238E27FC236}">
                  <a16:creationId xmlns:a16="http://schemas.microsoft.com/office/drawing/2014/main" id="{3BA34C51-2369-C329-6806-58A8C046A961}"/>
                </a:ext>
              </a:extLst>
            </p:cNvPr>
            <p:cNvSpPr txBox="1"/>
            <p:nvPr/>
          </p:nvSpPr>
          <p:spPr>
            <a:xfrm>
              <a:off x="10972645" y="3452680"/>
              <a:ext cx="700520" cy="369332"/>
            </a:xfrm>
            <a:prstGeom prst="rect">
              <a:avLst/>
            </a:prstGeom>
            <a:noFill/>
          </p:spPr>
          <p:txBody>
            <a:bodyPr wrap="square" rtlCol="0">
              <a:spAutoFit/>
            </a:bodyPr>
            <a:lstStyle/>
            <a:p>
              <a:r>
                <a:rPr lang="fr-FR" dirty="0"/>
                <a:t>2025</a:t>
              </a:r>
            </a:p>
          </p:txBody>
        </p:sp>
        <p:cxnSp>
          <p:nvCxnSpPr>
            <p:cNvPr id="17" name="Connecteur droit avec flèche 16">
              <a:extLst>
                <a:ext uri="{FF2B5EF4-FFF2-40B4-BE49-F238E27FC236}">
                  <a16:creationId xmlns:a16="http://schemas.microsoft.com/office/drawing/2014/main" id="{9B34FC07-F5FC-7CDB-6768-F75A93F2F920}"/>
                </a:ext>
              </a:extLst>
            </p:cNvPr>
            <p:cNvCxnSpPr>
              <a:cxnSpLocks/>
            </p:cNvCxnSpPr>
            <p:nvPr/>
          </p:nvCxnSpPr>
          <p:spPr>
            <a:xfrm>
              <a:off x="6026609" y="3010665"/>
              <a:ext cx="5296296" cy="0"/>
            </a:xfrm>
            <a:prstGeom prst="straightConnector1">
              <a:avLst/>
            </a:prstGeom>
            <a:ln w="19050">
              <a:solidFill>
                <a:srgbClr val="00CC9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C22F262F-4088-FC3D-337A-D663F74FE93F}"/>
                </a:ext>
              </a:extLst>
            </p:cNvPr>
            <p:cNvSpPr txBox="1"/>
            <p:nvPr/>
          </p:nvSpPr>
          <p:spPr>
            <a:xfrm>
              <a:off x="7024062" y="2514178"/>
              <a:ext cx="3398100" cy="400110"/>
            </a:xfrm>
            <a:prstGeom prst="rect">
              <a:avLst/>
            </a:prstGeom>
            <a:noFill/>
          </p:spPr>
          <p:txBody>
            <a:bodyPr wrap="square" rtlCol="0">
              <a:spAutoFit/>
            </a:bodyPr>
            <a:lstStyle/>
            <a:p>
              <a:pPr algn="ctr"/>
              <a:r>
                <a:rPr lang="fr-FR" sz="2000" b="1" dirty="0"/>
                <a:t>Doctorat en parasitologie</a:t>
              </a:r>
              <a:endParaRPr lang="fr-FR" sz="2000" dirty="0"/>
            </a:p>
          </p:txBody>
        </p:sp>
      </p:grpSp>
      <p:sp>
        <p:nvSpPr>
          <p:cNvPr id="21" name="ZoneTexte 20">
            <a:extLst>
              <a:ext uri="{FF2B5EF4-FFF2-40B4-BE49-F238E27FC236}">
                <a16:creationId xmlns:a16="http://schemas.microsoft.com/office/drawing/2014/main" id="{76FD156F-AFEB-ACA0-6B92-D5F39F8D34A3}"/>
              </a:ext>
            </a:extLst>
          </p:cNvPr>
          <p:cNvSpPr txBox="1"/>
          <p:nvPr/>
        </p:nvSpPr>
        <p:spPr>
          <a:xfrm>
            <a:off x="261258" y="0"/>
            <a:ext cx="11669485" cy="461665"/>
          </a:xfrm>
          <a:prstGeom prst="rect">
            <a:avLst/>
          </a:prstGeom>
          <a:noFill/>
        </p:spPr>
        <p:txBody>
          <a:bodyPr wrap="square" rtlCol="0">
            <a:spAutoFit/>
          </a:bodyPr>
          <a:lstStyle/>
          <a:p>
            <a:pPr algn="ctr"/>
            <a:r>
              <a:rPr lang="fr-FR" sz="2400" dirty="0">
                <a:solidFill>
                  <a:srgbClr val="0070C0"/>
                </a:solidFill>
              </a:rPr>
              <a:t>Mon parcours</a:t>
            </a:r>
          </a:p>
        </p:txBody>
      </p:sp>
      <p:pic>
        <p:nvPicPr>
          <p:cNvPr id="36" name="Graphique 19" descr="Carte avec repère contour">
            <a:extLst>
              <a:ext uri="{FF2B5EF4-FFF2-40B4-BE49-F238E27FC236}">
                <a16:creationId xmlns:a16="http://schemas.microsoft.com/office/drawing/2014/main" id="{1E9F0A4B-6670-E6D6-A2E6-C0E02BFBA514}"/>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3260" y="5535900"/>
            <a:ext cx="914400" cy="914400"/>
          </a:xfrm>
          <a:prstGeom prst="rect">
            <a:avLst/>
          </a:prstGeom>
        </p:spPr>
      </p:pic>
      <p:pic>
        <p:nvPicPr>
          <p:cNvPr id="38" name="Graphique 24" descr="Stéthoscope contour">
            <a:extLst>
              <a:ext uri="{FF2B5EF4-FFF2-40B4-BE49-F238E27FC236}">
                <a16:creationId xmlns:a16="http://schemas.microsoft.com/office/drawing/2014/main" id="{1816DB57-780D-8C35-4A3E-3CDF7F3B4D2D}"/>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1632" y="5602453"/>
            <a:ext cx="914400" cy="914400"/>
          </a:xfrm>
          <a:prstGeom prst="rect">
            <a:avLst/>
          </a:prstGeom>
        </p:spPr>
      </p:pic>
      <p:pic>
        <p:nvPicPr>
          <p:cNvPr id="39" name="Graphique 26" descr="Moustique contour">
            <a:extLst>
              <a:ext uri="{FF2B5EF4-FFF2-40B4-BE49-F238E27FC236}">
                <a16:creationId xmlns:a16="http://schemas.microsoft.com/office/drawing/2014/main" id="{82620B33-E990-3CC6-88AF-E22B619744E6}"/>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01607" y="3366656"/>
            <a:ext cx="914400" cy="914400"/>
          </a:xfrm>
          <a:prstGeom prst="rect">
            <a:avLst/>
          </a:prstGeom>
        </p:spPr>
      </p:pic>
      <p:grpSp>
        <p:nvGrpSpPr>
          <p:cNvPr id="40" name="Groupe 39">
            <a:extLst>
              <a:ext uri="{FF2B5EF4-FFF2-40B4-BE49-F238E27FC236}">
                <a16:creationId xmlns:a16="http://schemas.microsoft.com/office/drawing/2014/main" id="{F58B3D95-436E-9406-A511-A243D5F94E39}"/>
              </a:ext>
            </a:extLst>
          </p:cNvPr>
          <p:cNvGrpSpPr/>
          <p:nvPr/>
        </p:nvGrpSpPr>
        <p:grpSpPr>
          <a:xfrm>
            <a:off x="5343498" y="4236998"/>
            <a:ext cx="2612103" cy="1602657"/>
            <a:chOff x="5101321" y="2986226"/>
            <a:chExt cx="2612103" cy="1602657"/>
          </a:xfrm>
        </p:grpSpPr>
        <p:sp>
          <p:nvSpPr>
            <p:cNvPr id="44" name="ZoneTexte 43">
              <a:extLst>
                <a:ext uri="{FF2B5EF4-FFF2-40B4-BE49-F238E27FC236}">
                  <a16:creationId xmlns:a16="http://schemas.microsoft.com/office/drawing/2014/main" id="{DD588814-E325-CD4B-D032-F0C1E22FF7C5}"/>
                </a:ext>
              </a:extLst>
            </p:cNvPr>
            <p:cNvSpPr txBox="1"/>
            <p:nvPr/>
          </p:nvSpPr>
          <p:spPr>
            <a:xfrm>
              <a:off x="5136940" y="3197539"/>
              <a:ext cx="2576484" cy="1077218"/>
            </a:xfrm>
            <a:prstGeom prst="rect">
              <a:avLst/>
            </a:prstGeom>
            <a:noFill/>
          </p:spPr>
          <p:txBody>
            <a:bodyPr wrap="square" rtlCol="0">
              <a:spAutoFit/>
            </a:bodyPr>
            <a:lstStyle/>
            <a:p>
              <a:pPr algn="ctr"/>
              <a:r>
                <a:rPr lang="fr-FR" sz="3200" b="1" i="1" dirty="0">
                  <a:solidFill>
                    <a:srgbClr val="CC0000"/>
                  </a:solidFill>
                </a:rPr>
                <a:t>Parasite : </a:t>
              </a:r>
            </a:p>
            <a:p>
              <a:r>
                <a:rPr lang="fr-FR" sz="3200" b="1" i="1" dirty="0">
                  <a:solidFill>
                    <a:srgbClr val="CC0000"/>
                  </a:solidFill>
                </a:rPr>
                <a:t>Plasmodium</a:t>
              </a:r>
              <a:endParaRPr lang="fr-FR" sz="2400" b="1" i="1" dirty="0">
                <a:solidFill>
                  <a:srgbClr val="CC0000"/>
                </a:solidFill>
              </a:endParaRPr>
            </a:p>
          </p:txBody>
        </p:sp>
        <p:sp>
          <p:nvSpPr>
            <p:cNvPr id="46" name="Ellipse 45">
              <a:extLst>
                <a:ext uri="{FF2B5EF4-FFF2-40B4-BE49-F238E27FC236}">
                  <a16:creationId xmlns:a16="http://schemas.microsoft.com/office/drawing/2014/main" id="{CC94DF0E-D2B4-D5C4-B827-02ECB82F1AF4}"/>
                </a:ext>
              </a:extLst>
            </p:cNvPr>
            <p:cNvSpPr/>
            <p:nvPr/>
          </p:nvSpPr>
          <p:spPr>
            <a:xfrm>
              <a:off x="5101321" y="2986226"/>
              <a:ext cx="2576485" cy="1602657"/>
            </a:xfrm>
            <a:prstGeom prst="ellipse">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7" name="ZoneTexte 46">
            <a:extLst>
              <a:ext uri="{FF2B5EF4-FFF2-40B4-BE49-F238E27FC236}">
                <a16:creationId xmlns:a16="http://schemas.microsoft.com/office/drawing/2014/main" id="{8629E42B-2A75-3CD5-6159-6B7B3CF661E1}"/>
              </a:ext>
            </a:extLst>
          </p:cNvPr>
          <p:cNvSpPr txBox="1"/>
          <p:nvPr/>
        </p:nvSpPr>
        <p:spPr>
          <a:xfrm>
            <a:off x="9221416" y="5485918"/>
            <a:ext cx="2816275" cy="1200329"/>
          </a:xfrm>
          <a:prstGeom prst="rect">
            <a:avLst/>
          </a:prstGeom>
          <a:noFill/>
        </p:spPr>
        <p:txBody>
          <a:bodyPr wrap="square" rtlCol="0">
            <a:spAutoFit/>
          </a:bodyPr>
          <a:lstStyle/>
          <a:p>
            <a:r>
              <a:rPr lang="fr-FR" sz="2400" dirty="0"/>
              <a:t>Afrique</a:t>
            </a:r>
          </a:p>
          <a:p>
            <a:r>
              <a:rPr lang="fr-FR" sz="2400" dirty="0"/>
              <a:t>Asie du sud-est</a:t>
            </a:r>
          </a:p>
          <a:p>
            <a:r>
              <a:rPr lang="fr-FR" sz="2400" dirty="0"/>
              <a:t>Amérique du sud</a:t>
            </a:r>
          </a:p>
        </p:txBody>
      </p:sp>
      <p:sp>
        <p:nvSpPr>
          <p:cNvPr id="49" name="ZoneTexte 48">
            <a:extLst>
              <a:ext uri="{FF2B5EF4-FFF2-40B4-BE49-F238E27FC236}">
                <a16:creationId xmlns:a16="http://schemas.microsoft.com/office/drawing/2014/main" id="{2E523062-1F9C-E353-58B6-F33EDBCCB321}"/>
              </a:ext>
            </a:extLst>
          </p:cNvPr>
          <p:cNvSpPr txBox="1"/>
          <p:nvPr/>
        </p:nvSpPr>
        <p:spPr>
          <a:xfrm>
            <a:off x="8253067" y="4310270"/>
            <a:ext cx="3011480" cy="461665"/>
          </a:xfrm>
          <a:prstGeom prst="rect">
            <a:avLst/>
          </a:prstGeom>
          <a:noFill/>
        </p:spPr>
        <p:txBody>
          <a:bodyPr wrap="square" rtlCol="0">
            <a:spAutoFit/>
          </a:bodyPr>
          <a:lstStyle/>
          <a:p>
            <a:pPr algn="ctr"/>
            <a:r>
              <a:rPr lang="fr-FR" sz="2400" dirty="0"/>
              <a:t>Vecteur : </a:t>
            </a:r>
            <a:r>
              <a:rPr lang="fr-FR" sz="2400" i="1" dirty="0"/>
              <a:t>Anopheles</a:t>
            </a:r>
          </a:p>
        </p:txBody>
      </p:sp>
      <p:sp>
        <p:nvSpPr>
          <p:cNvPr id="51" name="ZoneTexte 50">
            <a:extLst>
              <a:ext uri="{FF2B5EF4-FFF2-40B4-BE49-F238E27FC236}">
                <a16:creationId xmlns:a16="http://schemas.microsoft.com/office/drawing/2014/main" id="{923982C8-9AC4-834A-5DEC-C353BB3837FD}"/>
              </a:ext>
            </a:extLst>
          </p:cNvPr>
          <p:cNvSpPr txBox="1"/>
          <p:nvPr/>
        </p:nvSpPr>
        <p:spPr>
          <a:xfrm>
            <a:off x="890051" y="5509470"/>
            <a:ext cx="3234262" cy="1200329"/>
          </a:xfrm>
          <a:prstGeom prst="rect">
            <a:avLst/>
          </a:prstGeom>
          <a:noFill/>
        </p:spPr>
        <p:txBody>
          <a:bodyPr wrap="square" rtlCol="0">
            <a:spAutoFit/>
          </a:bodyPr>
          <a:lstStyle/>
          <a:p>
            <a:pPr algn="ctr"/>
            <a:r>
              <a:rPr lang="fr-FR" sz="2400" dirty="0"/>
              <a:t>Symptômes pseudo-grippaux, accès de fièvre palustre</a:t>
            </a:r>
          </a:p>
        </p:txBody>
      </p:sp>
      <p:sp>
        <p:nvSpPr>
          <p:cNvPr id="52" name="ZoneTexte 51">
            <a:extLst>
              <a:ext uri="{FF2B5EF4-FFF2-40B4-BE49-F238E27FC236}">
                <a16:creationId xmlns:a16="http://schemas.microsoft.com/office/drawing/2014/main" id="{CD8DCECD-2D0D-E2EB-186C-030DE35C3801}"/>
              </a:ext>
            </a:extLst>
          </p:cNvPr>
          <p:cNvSpPr txBox="1"/>
          <p:nvPr/>
        </p:nvSpPr>
        <p:spPr>
          <a:xfrm>
            <a:off x="166143" y="3381694"/>
            <a:ext cx="6649229" cy="830997"/>
          </a:xfrm>
          <a:prstGeom prst="rect">
            <a:avLst/>
          </a:prstGeom>
          <a:noFill/>
        </p:spPr>
        <p:txBody>
          <a:bodyPr wrap="square" rtlCol="0">
            <a:spAutoFit/>
          </a:bodyPr>
          <a:lstStyle/>
          <a:p>
            <a:r>
              <a:rPr lang="fr-FR" sz="2400" dirty="0"/>
              <a:t>En 2023 : 245 millions de cas</a:t>
            </a:r>
          </a:p>
          <a:p>
            <a:r>
              <a:rPr lang="fr-FR" sz="2400" dirty="0"/>
              <a:t>                    600 000 décès dont 67% &lt; 5 ans</a:t>
            </a:r>
          </a:p>
        </p:txBody>
      </p:sp>
      <p:pic>
        <p:nvPicPr>
          <p:cNvPr id="53" name="Image 52">
            <a:extLst>
              <a:ext uri="{FF2B5EF4-FFF2-40B4-BE49-F238E27FC236}">
                <a16:creationId xmlns:a16="http://schemas.microsoft.com/office/drawing/2014/main" id="{ED6A1A97-4A1F-2BBD-B389-F6CDD9B33C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52808" y="4236998"/>
            <a:ext cx="649676" cy="787756"/>
          </a:xfrm>
          <a:prstGeom prst="rect">
            <a:avLst/>
          </a:prstGeom>
        </p:spPr>
      </p:pic>
      <p:pic>
        <p:nvPicPr>
          <p:cNvPr id="54" name="Image 53">
            <a:extLst>
              <a:ext uri="{FF2B5EF4-FFF2-40B4-BE49-F238E27FC236}">
                <a16:creationId xmlns:a16="http://schemas.microsoft.com/office/drawing/2014/main" id="{498FF210-48FA-BF67-0235-80A2DD37A47D}"/>
              </a:ext>
            </a:extLst>
          </p:cNvPr>
          <p:cNvPicPr>
            <a:picLocks noChangeAspect="1"/>
          </p:cNvPicPr>
          <p:nvPr/>
        </p:nvPicPr>
        <p:blipFill rotWithShape="1">
          <a:blip r:embed="rId9">
            <a:biLevel thresh="75000"/>
            <a:extLst>
              <a:ext uri="{28A0092B-C50C-407E-A947-70E740481C1C}">
                <a14:useLocalDpi xmlns:a14="http://schemas.microsoft.com/office/drawing/2010/main" val="0"/>
              </a:ext>
            </a:extLst>
          </a:blip>
          <a:srcRect l="40472" t="23628" r="39942" b="31475"/>
          <a:stretch/>
        </p:blipFill>
        <p:spPr>
          <a:xfrm>
            <a:off x="3337960" y="4178574"/>
            <a:ext cx="365759" cy="902970"/>
          </a:xfrm>
          <a:prstGeom prst="rect">
            <a:avLst/>
          </a:prstGeom>
        </p:spPr>
      </p:pic>
      <p:cxnSp>
        <p:nvCxnSpPr>
          <p:cNvPr id="56" name="Connecteur droit 55">
            <a:extLst>
              <a:ext uri="{FF2B5EF4-FFF2-40B4-BE49-F238E27FC236}">
                <a16:creationId xmlns:a16="http://schemas.microsoft.com/office/drawing/2014/main" id="{8FA13B1F-B80F-C1AE-52EB-408B81FF41AD}"/>
              </a:ext>
            </a:extLst>
          </p:cNvPr>
          <p:cNvCxnSpPr/>
          <p:nvPr/>
        </p:nvCxnSpPr>
        <p:spPr>
          <a:xfrm>
            <a:off x="166143" y="3115159"/>
            <a:ext cx="11764599"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408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D25FE-2DAE-55DA-92C8-1E8B10BD18FC}"/>
            </a:ext>
          </a:extLst>
        </p:cNvPr>
        <p:cNvGrpSpPr/>
        <p:nvPr/>
      </p:nvGrpSpPr>
      <p:grpSpPr>
        <a:xfrm>
          <a:off x="0" y="0"/>
          <a:ext cx="0" cy="0"/>
          <a:chOff x="0" y="0"/>
          <a:chExt cx="0" cy="0"/>
        </a:xfrm>
      </p:grpSpPr>
      <p:graphicFrame>
        <p:nvGraphicFramePr>
          <p:cNvPr id="28" name="Tableau 27">
            <a:extLst>
              <a:ext uri="{FF2B5EF4-FFF2-40B4-BE49-F238E27FC236}">
                <a16:creationId xmlns:a16="http://schemas.microsoft.com/office/drawing/2014/main" id="{99CA4CE8-3F12-5895-7ED7-4C04B5EC92A3}"/>
              </a:ext>
            </a:extLst>
          </p:cNvPr>
          <p:cNvGraphicFramePr>
            <a:graphicFrameLocks noGrp="1"/>
          </p:cNvGraphicFramePr>
          <p:nvPr>
            <p:extLst>
              <p:ext uri="{D42A27DB-BD31-4B8C-83A1-F6EECF244321}">
                <p14:modId xmlns:p14="http://schemas.microsoft.com/office/powerpoint/2010/main" val="2067611101"/>
              </p:ext>
            </p:extLst>
          </p:nvPr>
        </p:nvGraphicFramePr>
        <p:xfrm>
          <a:off x="8129303" y="259423"/>
          <a:ext cx="3584755" cy="647192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r>
                        <a:rPr lang="fr-FR" dirty="0"/>
                        <a:t>Chromatine</a:t>
                      </a:r>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r>
                        <a:rPr lang="fr-FR" dirty="0"/>
                        <a:t>Nucléoplasme</a:t>
                      </a:r>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r>
                        <a:rPr lang="fr-FR" dirty="0"/>
                        <a:t>Pores nucléaires</a:t>
                      </a:r>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r>
                        <a:rPr lang="fr-FR" dirty="0"/>
                        <a:t>Nucléole</a:t>
                      </a:r>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r>
                        <a:rPr lang="fr-FR" dirty="0"/>
                        <a:t>Enveloppe nucléaire</a:t>
                      </a:r>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r>
                        <a:rPr lang="fr-FR" dirty="0"/>
                        <a:t>Noyau</a:t>
                      </a:r>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r>
                        <a:rPr lang="fr-FR" dirty="0"/>
                        <a:t>Vésicules</a:t>
                      </a:r>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r>
                        <a:rPr lang="fr-FR"/>
                        <a:t>Centrosomes ou centrioles</a:t>
                      </a:r>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r>
                        <a:rPr lang="fr-FR"/>
                        <a:t>Appareil de Golgi</a:t>
                      </a:r>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r>
                        <a:rPr lang="fr-FR"/>
                        <a:t>Mitochondrie</a:t>
                      </a:r>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r>
                        <a:rPr lang="fr-FR"/>
                        <a:t>Réticulum endoplasmique lisse (REL)</a:t>
                      </a:r>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r>
                        <a:rPr lang="fr-FR"/>
                        <a:t>Cytoplasme</a:t>
                      </a:r>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r>
                        <a:rPr lang="fr-FR"/>
                        <a:t>Ribosomes</a:t>
                      </a:r>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Réticulum endoplasmique granuleux (REG)</a:t>
                      </a: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grpSp>
        <p:nvGrpSpPr>
          <p:cNvPr id="27" name="Groupe 26">
            <a:extLst>
              <a:ext uri="{FF2B5EF4-FFF2-40B4-BE49-F238E27FC236}">
                <a16:creationId xmlns:a16="http://schemas.microsoft.com/office/drawing/2014/main" id="{BBFBA6D7-E473-91CA-E835-1394EE729DFC}"/>
              </a:ext>
            </a:extLst>
          </p:cNvPr>
          <p:cNvGrpSpPr/>
          <p:nvPr/>
        </p:nvGrpSpPr>
        <p:grpSpPr>
          <a:xfrm>
            <a:off x="294277" y="428172"/>
            <a:ext cx="7180580" cy="6429828"/>
            <a:chOff x="221706" y="232229"/>
            <a:chExt cx="7180580" cy="6429828"/>
          </a:xfrm>
        </p:grpSpPr>
        <p:pic>
          <p:nvPicPr>
            <p:cNvPr id="29" name="Image 28" descr="cellule03">
              <a:extLst>
                <a:ext uri="{FF2B5EF4-FFF2-40B4-BE49-F238E27FC236}">
                  <a16:creationId xmlns:a16="http://schemas.microsoft.com/office/drawing/2014/main" id="{9F6DF131-D758-CEAF-4DB5-D9C6A3D6E30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30" name="Group 8">
              <a:extLst>
                <a:ext uri="{FF2B5EF4-FFF2-40B4-BE49-F238E27FC236}">
                  <a16:creationId xmlns:a16="http://schemas.microsoft.com/office/drawing/2014/main" id="{48101040-FCF6-90AE-5011-F9861F372009}"/>
                </a:ext>
              </a:extLst>
            </p:cNvPr>
            <p:cNvGrpSpPr>
              <a:grpSpLocks/>
            </p:cNvGrpSpPr>
            <p:nvPr/>
          </p:nvGrpSpPr>
          <p:grpSpPr bwMode="auto">
            <a:xfrm>
              <a:off x="221706" y="232229"/>
              <a:ext cx="7180580" cy="6429828"/>
              <a:chOff x="124" y="1911"/>
              <a:chExt cx="8216" cy="7455"/>
            </a:xfrm>
          </p:grpSpPr>
          <p:grpSp>
            <p:nvGrpSpPr>
              <p:cNvPr id="31" name="Group 9">
                <a:extLst>
                  <a:ext uri="{FF2B5EF4-FFF2-40B4-BE49-F238E27FC236}">
                    <a16:creationId xmlns:a16="http://schemas.microsoft.com/office/drawing/2014/main" id="{2E9E920F-271E-D5C9-A264-FC1DC122EC7B}"/>
                  </a:ext>
                </a:extLst>
              </p:cNvPr>
              <p:cNvGrpSpPr>
                <a:grpSpLocks/>
              </p:cNvGrpSpPr>
              <p:nvPr/>
            </p:nvGrpSpPr>
            <p:grpSpPr bwMode="auto">
              <a:xfrm>
                <a:off x="124" y="1911"/>
                <a:ext cx="8216" cy="7455"/>
                <a:chOff x="1095" y="1920"/>
                <a:chExt cx="8216" cy="7455"/>
              </a:xfrm>
            </p:grpSpPr>
            <p:sp>
              <p:nvSpPr>
                <p:cNvPr id="33" name="Text Box 10">
                  <a:extLst>
                    <a:ext uri="{FF2B5EF4-FFF2-40B4-BE49-F238E27FC236}">
                      <a16:creationId xmlns:a16="http://schemas.microsoft.com/office/drawing/2014/main" id="{84EAEDFF-3240-B0EC-7601-CC2CD1C2C519}"/>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11">
                  <a:extLst>
                    <a:ext uri="{FF2B5EF4-FFF2-40B4-BE49-F238E27FC236}">
                      <a16:creationId xmlns:a16="http://schemas.microsoft.com/office/drawing/2014/main" id="{D59C8D67-6E51-52DC-97F0-3166C578C20D}"/>
                    </a:ext>
                  </a:extLst>
                </p:cNvPr>
                <p:cNvGrpSpPr>
                  <a:grpSpLocks/>
                </p:cNvGrpSpPr>
                <p:nvPr/>
              </p:nvGrpSpPr>
              <p:grpSpPr bwMode="auto">
                <a:xfrm>
                  <a:off x="1140" y="1920"/>
                  <a:ext cx="8171" cy="7455"/>
                  <a:chOff x="1140" y="1920"/>
                  <a:chExt cx="8171" cy="7455"/>
                </a:xfrm>
              </p:grpSpPr>
              <p:sp>
                <p:nvSpPr>
                  <p:cNvPr id="35" name="Text Box 12">
                    <a:extLst>
                      <a:ext uri="{FF2B5EF4-FFF2-40B4-BE49-F238E27FC236}">
                        <a16:creationId xmlns:a16="http://schemas.microsoft.com/office/drawing/2014/main" id="{6E9C8483-5098-417D-19D9-A9B937DD203D}"/>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3">
                    <a:extLst>
                      <a:ext uri="{FF2B5EF4-FFF2-40B4-BE49-F238E27FC236}">
                        <a16:creationId xmlns:a16="http://schemas.microsoft.com/office/drawing/2014/main" id="{80FA9036-C394-1F8F-BB09-AC6313F1440E}"/>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
                    <a:extLst>
                      <a:ext uri="{FF2B5EF4-FFF2-40B4-BE49-F238E27FC236}">
                        <a16:creationId xmlns:a16="http://schemas.microsoft.com/office/drawing/2014/main" id="{F1CFD774-8B54-5852-EEDD-1CEEABF7B65B}"/>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8404F714-56D6-94B8-F247-0511A589CE58}"/>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428176D6-5B71-6FCC-2239-172AE05B8D86}"/>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7">
                    <a:extLst>
                      <a:ext uri="{FF2B5EF4-FFF2-40B4-BE49-F238E27FC236}">
                        <a16:creationId xmlns:a16="http://schemas.microsoft.com/office/drawing/2014/main" id="{F81EED05-4F5E-B182-4D35-F9F0EF60960B}"/>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8">
                    <a:extLst>
                      <a:ext uri="{FF2B5EF4-FFF2-40B4-BE49-F238E27FC236}">
                        <a16:creationId xmlns:a16="http://schemas.microsoft.com/office/drawing/2014/main" id="{FEA0EDBC-5A07-6FB7-7F89-2C177E22C53A}"/>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9">
                    <a:extLst>
                      <a:ext uri="{FF2B5EF4-FFF2-40B4-BE49-F238E27FC236}">
                        <a16:creationId xmlns:a16="http://schemas.microsoft.com/office/drawing/2014/main" id="{B6BF5902-7455-D431-9D04-85950C037188}"/>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0">
                    <a:extLst>
                      <a:ext uri="{FF2B5EF4-FFF2-40B4-BE49-F238E27FC236}">
                        <a16:creationId xmlns:a16="http://schemas.microsoft.com/office/drawing/2014/main" id="{56F60AA2-E895-277B-C3D2-DC4CEBA07EF4}"/>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1">
                    <a:extLst>
                      <a:ext uri="{FF2B5EF4-FFF2-40B4-BE49-F238E27FC236}">
                        <a16:creationId xmlns:a16="http://schemas.microsoft.com/office/drawing/2014/main" id="{75AAD8F4-ECA2-89BB-1880-E2B4414B3D09}"/>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2">
                    <a:extLst>
                      <a:ext uri="{FF2B5EF4-FFF2-40B4-BE49-F238E27FC236}">
                        <a16:creationId xmlns:a16="http://schemas.microsoft.com/office/drawing/2014/main" id="{E5A24A69-4484-037C-7C4E-B3EB32B74C2C}"/>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3">
                    <a:extLst>
                      <a:ext uri="{FF2B5EF4-FFF2-40B4-BE49-F238E27FC236}">
                        <a16:creationId xmlns:a16="http://schemas.microsoft.com/office/drawing/2014/main" id="{7D09251B-4CBC-4232-420F-7D35719E330B}"/>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utoShape 24">
                    <a:extLst>
                      <a:ext uri="{FF2B5EF4-FFF2-40B4-BE49-F238E27FC236}">
                        <a16:creationId xmlns:a16="http://schemas.microsoft.com/office/drawing/2014/main" id="{9FC3E22F-9BD9-220D-2653-F30D001E0D2B}"/>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8" name="AutoShape 25">
                    <a:extLst>
                      <a:ext uri="{FF2B5EF4-FFF2-40B4-BE49-F238E27FC236}">
                        <a16:creationId xmlns:a16="http://schemas.microsoft.com/office/drawing/2014/main" id="{578FB5EC-43C7-BE2F-695F-030AC2E951E1}"/>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9" name="Text Box 26">
                    <a:extLst>
                      <a:ext uri="{FF2B5EF4-FFF2-40B4-BE49-F238E27FC236}">
                        <a16:creationId xmlns:a16="http://schemas.microsoft.com/office/drawing/2014/main" id="{DA2E047B-0030-8F97-97E9-53FBFD075D4D}"/>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7">
                    <a:extLst>
                      <a:ext uri="{FF2B5EF4-FFF2-40B4-BE49-F238E27FC236}">
                        <a16:creationId xmlns:a16="http://schemas.microsoft.com/office/drawing/2014/main" id="{5F35DBE8-DFEB-1ABA-EC04-55883CDB49C9}"/>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8">
                    <a:extLst>
                      <a:ext uri="{FF2B5EF4-FFF2-40B4-BE49-F238E27FC236}">
                        <a16:creationId xmlns:a16="http://schemas.microsoft.com/office/drawing/2014/main" id="{EEEAF1BE-7A1C-2BFA-C550-70AABCD48943}"/>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9">
                    <a:extLst>
                      <a:ext uri="{FF2B5EF4-FFF2-40B4-BE49-F238E27FC236}">
                        <a16:creationId xmlns:a16="http://schemas.microsoft.com/office/drawing/2014/main" id="{4DAAC54A-0036-232A-33B6-A8CF1B5803ED}"/>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32" name="AutoShape 30">
                <a:extLst>
                  <a:ext uri="{FF2B5EF4-FFF2-40B4-BE49-F238E27FC236}">
                    <a16:creationId xmlns:a16="http://schemas.microsoft.com/office/drawing/2014/main" id="{A1B5CA1D-D209-FE5E-A610-4D3A7287CAB5}"/>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53" name="ZoneTexte 52">
            <a:extLst>
              <a:ext uri="{FF2B5EF4-FFF2-40B4-BE49-F238E27FC236}">
                <a16:creationId xmlns:a16="http://schemas.microsoft.com/office/drawing/2014/main" id="{2EEB06EC-72C0-88D0-707C-919C8EB7E60A}"/>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3553273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F7235-100C-B9B7-5B3D-81107E7F0E58}"/>
            </a:ext>
          </a:extLst>
        </p:cNvPr>
        <p:cNvGrpSpPr/>
        <p:nvPr/>
      </p:nvGrpSpPr>
      <p:grpSpPr>
        <a:xfrm>
          <a:off x="0" y="0"/>
          <a:ext cx="0" cy="0"/>
          <a:chOff x="0" y="0"/>
          <a:chExt cx="0" cy="0"/>
        </a:xfrm>
      </p:grpSpPr>
      <p:graphicFrame>
        <p:nvGraphicFramePr>
          <p:cNvPr id="28" name="Tableau 27">
            <a:extLst>
              <a:ext uri="{FF2B5EF4-FFF2-40B4-BE49-F238E27FC236}">
                <a16:creationId xmlns:a16="http://schemas.microsoft.com/office/drawing/2014/main" id="{9D2C1C1D-8067-1922-98F3-35396C44CC84}"/>
              </a:ext>
            </a:extLst>
          </p:cNvPr>
          <p:cNvGraphicFramePr>
            <a:graphicFrameLocks noGrp="1"/>
          </p:cNvGraphicFramePr>
          <p:nvPr>
            <p:extLst>
              <p:ext uri="{D42A27DB-BD31-4B8C-83A1-F6EECF244321}">
                <p14:modId xmlns:p14="http://schemas.microsoft.com/office/powerpoint/2010/main" val="2477498246"/>
              </p:ext>
            </p:extLst>
          </p:nvPr>
        </p:nvGraphicFramePr>
        <p:xfrm>
          <a:off x="8129303" y="259423"/>
          <a:ext cx="3584755" cy="647192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r>
                        <a:rPr lang="fr-FR" dirty="0"/>
                        <a:t>Chromatine</a:t>
                      </a:r>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r>
                        <a:rPr lang="fr-FR" dirty="0"/>
                        <a:t>Nucléoplasme</a:t>
                      </a:r>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r>
                        <a:rPr lang="fr-FR" dirty="0"/>
                        <a:t>Pores nucléaires</a:t>
                      </a:r>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r>
                        <a:rPr lang="fr-FR" dirty="0"/>
                        <a:t>Nucléole</a:t>
                      </a:r>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r>
                        <a:rPr lang="fr-FR" dirty="0"/>
                        <a:t>Enveloppe nucléaire</a:t>
                      </a:r>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r>
                        <a:rPr lang="fr-FR" dirty="0"/>
                        <a:t>Noyau</a:t>
                      </a:r>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r>
                        <a:rPr lang="fr-FR" dirty="0"/>
                        <a:t>Vésicules</a:t>
                      </a:r>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r>
                        <a:rPr lang="fr-FR" dirty="0"/>
                        <a:t>Centrosomes ou centrioles</a:t>
                      </a:r>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r>
                        <a:rPr lang="fr-FR" dirty="0"/>
                        <a:t>Appareil de Golgi</a:t>
                      </a:r>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r>
                        <a:rPr lang="fr-FR" dirty="0"/>
                        <a:t>Mitochondrie</a:t>
                      </a:r>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r>
                        <a:rPr lang="fr-FR" dirty="0"/>
                        <a:t>Réticulum endoplasmique lisse (REL)</a:t>
                      </a:r>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r>
                        <a:rPr lang="fr-FR" dirty="0"/>
                        <a:t>Cytoplasme</a:t>
                      </a:r>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r>
                        <a:rPr lang="fr-FR" dirty="0"/>
                        <a:t>Ribosomes</a:t>
                      </a:r>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Réticulum endoplasmique granuleux (REG)</a:t>
                      </a:r>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r>
                        <a:rPr lang="fr-FR" dirty="0"/>
                        <a:t>Vacuoles</a:t>
                      </a:r>
                    </a:p>
                  </a:txBody>
                  <a:tcPr/>
                </a:tc>
                <a:extLst>
                  <a:ext uri="{0D108BD9-81ED-4DB2-BD59-A6C34878D82A}">
                    <a16:rowId xmlns:a16="http://schemas.microsoft.com/office/drawing/2014/main" val="3220470503"/>
                  </a:ext>
                </a:extLst>
              </a:tr>
            </a:tbl>
          </a:graphicData>
        </a:graphic>
      </p:graphicFrame>
      <p:grpSp>
        <p:nvGrpSpPr>
          <p:cNvPr id="27" name="Groupe 26">
            <a:extLst>
              <a:ext uri="{FF2B5EF4-FFF2-40B4-BE49-F238E27FC236}">
                <a16:creationId xmlns:a16="http://schemas.microsoft.com/office/drawing/2014/main" id="{259162CC-771B-8ECE-32CE-4E7CDBAB40E7}"/>
              </a:ext>
            </a:extLst>
          </p:cNvPr>
          <p:cNvGrpSpPr/>
          <p:nvPr/>
        </p:nvGrpSpPr>
        <p:grpSpPr>
          <a:xfrm>
            <a:off x="294277" y="428172"/>
            <a:ext cx="7180580" cy="6429828"/>
            <a:chOff x="221706" y="232229"/>
            <a:chExt cx="7180580" cy="6429828"/>
          </a:xfrm>
        </p:grpSpPr>
        <p:pic>
          <p:nvPicPr>
            <p:cNvPr id="29" name="Image 28" descr="cellule03">
              <a:extLst>
                <a:ext uri="{FF2B5EF4-FFF2-40B4-BE49-F238E27FC236}">
                  <a16:creationId xmlns:a16="http://schemas.microsoft.com/office/drawing/2014/main" id="{92B06C8F-7F94-B0B9-0282-76642DA386E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30" name="Group 8">
              <a:extLst>
                <a:ext uri="{FF2B5EF4-FFF2-40B4-BE49-F238E27FC236}">
                  <a16:creationId xmlns:a16="http://schemas.microsoft.com/office/drawing/2014/main" id="{1C20DDCD-DEB2-4342-557D-AC589F76F111}"/>
                </a:ext>
              </a:extLst>
            </p:cNvPr>
            <p:cNvGrpSpPr>
              <a:grpSpLocks/>
            </p:cNvGrpSpPr>
            <p:nvPr/>
          </p:nvGrpSpPr>
          <p:grpSpPr bwMode="auto">
            <a:xfrm>
              <a:off x="221706" y="232229"/>
              <a:ext cx="7180580" cy="6429828"/>
              <a:chOff x="124" y="1911"/>
              <a:chExt cx="8216" cy="7455"/>
            </a:xfrm>
          </p:grpSpPr>
          <p:grpSp>
            <p:nvGrpSpPr>
              <p:cNvPr id="31" name="Group 9">
                <a:extLst>
                  <a:ext uri="{FF2B5EF4-FFF2-40B4-BE49-F238E27FC236}">
                    <a16:creationId xmlns:a16="http://schemas.microsoft.com/office/drawing/2014/main" id="{90F07341-6875-646D-3541-2630D78D3D6E}"/>
                  </a:ext>
                </a:extLst>
              </p:cNvPr>
              <p:cNvGrpSpPr>
                <a:grpSpLocks/>
              </p:cNvGrpSpPr>
              <p:nvPr/>
            </p:nvGrpSpPr>
            <p:grpSpPr bwMode="auto">
              <a:xfrm>
                <a:off x="124" y="1911"/>
                <a:ext cx="8216" cy="7455"/>
                <a:chOff x="1095" y="1920"/>
                <a:chExt cx="8216" cy="7455"/>
              </a:xfrm>
            </p:grpSpPr>
            <p:sp>
              <p:nvSpPr>
                <p:cNvPr id="33" name="Text Box 10">
                  <a:extLst>
                    <a:ext uri="{FF2B5EF4-FFF2-40B4-BE49-F238E27FC236}">
                      <a16:creationId xmlns:a16="http://schemas.microsoft.com/office/drawing/2014/main" id="{FB33736E-BB9E-8E6A-9C9C-BBB5CC2787BC}"/>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11">
                  <a:extLst>
                    <a:ext uri="{FF2B5EF4-FFF2-40B4-BE49-F238E27FC236}">
                      <a16:creationId xmlns:a16="http://schemas.microsoft.com/office/drawing/2014/main" id="{9AD203EA-9BFD-C731-F728-40FB233F65FC}"/>
                    </a:ext>
                  </a:extLst>
                </p:cNvPr>
                <p:cNvGrpSpPr>
                  <a:grpSpLocks/>
                </p:cNvGrpSpPr>
                <p:nvPr/>
              </p:nvGrpSpPr>
              <p:grpSpPr bwMode="auto">
                <a:xfrm>
                  <a:off x="1140" y="1920"/>
                  <a:ext cx="8171" cy="7455"/>
                  <a:chOff x="1140" y="1920"/>
                  <a:chExt cx="8171" cy="7455"/>
                </a:xfrm>
              </p:grpSpPr>
              <p:sp>
                <p:nvSpPr>
                  <p:cNvPr id="35" name="Text Box 12">
                    <a:extLst>
                      <a:ext uri="{FF2B5EF4-FFF2-40B4-BE49-F238E27FC236}">
                        <a16:creationId xmlns:a16="http://schemas.microsoft.com/office/drawing/2014/main" id="{7DC798F8-B4D7-F661-C803-73F8855CE79E}"/>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3">
                    <a:extLst>
                      <a:ext uri="{FF2B5EF4-FFF2-40B4-BE49-F238E27FC236}">
                        <a16:creationId xmlns:a16="http://schemas.microsoft.com/office/drawing/2014/main" id="{77B2171C-5879-BDCA-9DDD-B7FAE2924043}"/>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
                    <a:extLst>
                      <a:ext uri="{FF2B5EF4-FFF2-40B4-BE49-F238E27FC236}">
                        <a16:creationId xmlns:a16="http://schemas.microsoft.com/office/drawing/2014/main" id="{5CA1C385-CCF0-7A16-2404-E3FC0EE06F98}"/>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0B1E8135-77F7-D0D7-E5E8-6412C381F8CC}"/>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015A6267-3E0D-89D1-D7CC-F3BC9D0172B8}"/>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7">
                    <a:extLst>
                      <a:ext uri="{FF2B5EF4-FFF2-40B4-BE49-F238E27FC236}">
                        <a16:creationId xmlns:a16="http://schemas.microsoft.com/office/drawing/2014/main" id="{25173998-9838-64B9-4552-9D8C43A234DB}"/>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8">
                    <a:extLst>
                      <a:ext uri="{FF2B5EF4-FFF2-40B4-BE49-F238E27FC236}">
                        <a16:creationId xmlns:a16="http://schemas.microsoft.com/office/drawing/2014/main" id="{20DB3B9B-068D-4A63-B7BF-7BEC871DE3A1}"/>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9">
                    <a:extLst>
                      <a:ext uri="{FF2B5EF4-FFF2-40B4-BE49-F238E27FC236}">
                        <a16:creationId xmlns:a16="http://schemas.microsoft.com/office/drawing/2014/main" id="{A68D1CC8-FADD-363B-C344-5B3A8DCD0EAF}"/>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0">
                    <a:extLst>
                      <a:ext uri="{FF2B5EF4-FFF2-40B4-BE49-F238E27FC236}">
                        <a16:creationId xmlns:a16="http://schemas.microsoft.com/office/drawing/2014/main" id="{D9BF0872-0DAD-8B45-B693-3A94B6C8C0F3}"/>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1">
                    <a:extLst>
                      <a:ext uri="{FF2B5EF4-FFF2-40B4-BE49-F238E27FC236}">
                        <a16:creationId xmlns:a16="http://schemas.microsoft.com/office/drawing/2014/main" id="{AA732D46-A1AF-3A7E-E24F-399C83AD3933}"/>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2">
                    <a:extLst>
                      <a:ext uri="{FF2B5EF4-FFF2-40B4-BE49-F238E27FC236}">
                        <a16:creationId xmlns:a16="http://schemas.microsoft.com/office/drawing/2014/main" id="{69CAEA71-87F0-59D0-88BB-46504354B0D0}"/>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3">
                    <a:extLst>
                      <a:ext uri="{FF2B5EF4-FFF2-40B4-BE49-F238E27FC236}">
                        <a16:creationId xmlns:a16="http://schemas.microsoft.com/office/drawing/2014/main" id="{689466E0-7936-9EED-6D48-E43B30F5741A}"/>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utoShape 24">
                    <a:extLst>
                      <a:ext uri="{FF2B5EF4-FFF2-40B4-BE49-F238E27FC236}">
                        <a16:creationId xmlns:a16="http://schemas.microsoft.com/office/drawing/2014/main" id="{B4FEE380-2917-E697-ACE5-FEDC766BDAEB}"/>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8" name="AutoShape 25">
                    <a:extLst>
                      <a:ext uri="{FF2B5EF4-FFF2-40B4-BE49-F238E27FC236}">
                        <a16:creationId xmlns:a16="http://schemas.microsoft.com/office/drawing/2014/main" id="{F864666F-644A-6BC5-267E-783260E13BDC}"/>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9" name="Text Box 26">
                    <a:extLst>
                      <a:ext uri="{FF2B5EF4-FFF2-40B4-BE49-F238E27FC236}">
                        <a16:creationId xmlns:a16="http://schemas.microsoft.com/office/drawing/2014/main" id="{7FDCBB71-8541-B92D-9805-57FA23AD8B60}"/>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7">
                    <a:extLst>
                      <a:ext uri="{FF2B5EF4-FFF2-40B4-BE49-F238E27FC236}">
                        <a16:creationId xmlns:a16="http://schemas.microsoft.com/office/drawing/2014/main" id="{69AA4FA6-9302-F499-2BAE-F71428D48C81}"/>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8">
                    <a:extLst>
                      <a:ext uri="{FF2B5EF4-FFF2-40B4-BE49-F238E27FC236}">
                        <a16:creationId xmlns:a16="http://schemas.microsoft.com/office/drawing/2014/main" id="{F1FF11C4-75A8-B1DC-0D18-10D5FA29F067}"/>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9">
                    <a:extLst>
                      <a:ext uri="{FF2B5EF4-FFF2-40B4-BE49-F238E27FC236}">
                        <a16:creationId xmlns:a16="http://schemas.microsoft.com/office/drawing/2014/main" id="{4FD205E9-9C6A-65A2-1420-7C9814348EEF}"/>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32" name="AutoShape 30">
                <a:extLst>
                  <a:ext uri="{FF2B5EF4-FFF2-40B4-BE49-F238E27FC236}">
                    <a16:creationId xmlns:a16="http://schemas.microsoft.com/office/drawing/2014/main" id="{6280D19E-D51D-FFC2-749E-059D53A79007}"/>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53" name="ZoneTexte 52">
            <a:extLst>
              <a:ext uri="{FF2B5EF4-FFF2-40B4-BE49-F238E27FC236}">
                <a16:creationId xmlns:a16="http://schemas.microsoft.com/office/drawing/2014/main" id="{057055FA-EDB7-8201-23EA-FA2B36E1823E}"/>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3123681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93D3A24-363F-5E32-348E-5EBC08152197}"/>
              </a:ext>
            </a:extLst>
          </p:cNvPr>
          <p:cNvGraphicFramePr>
            <a:graphicFrameLocks noGrp="1"/>
          </p:cNvGraphicFramePr>
          <p:nvPr/>
        </p:nvGraphicFramePr>
        <p:xfrm>
          <a:off x="9179313" y="484511"/>
          <a:ext cx="4215161" cy="5916218"/>
        </p:xfrm>
        <a:graphic>
          <a:graphicData uri="http://schemas.openxmlformats.org/drawingml/2006/table">
            <a:tbl>
              <a:tblPr bandRow="1">
                <a:tableStyleId>{00A15C55-8517-42AA-B614-E9B94910E393}</a:tableStyleId>
              </a:tblPr>
              <a:tblGrid>
                <a:gridCol w="4215161">
                  <a:extLst>
                    <a:ext uri="{9D8B030D-6E8A-4147-A177-3AD203B41FA5}">
                      <a16:colId xmlns:a16="http://schemas.microsoft.com/office/drawing/2014/main" val="1002432385"/>
                    </a:ext>
                  </a:extLst>
                </a:gridCol>
              </a:tblGrid>
              <a:tr h="353618">
                <a:tc>
                  <a:txBody>
                    <a:bodyPr/>
                    <a:lstStyle/>
                    <a:p>
                      <a:pPr marL="0" indent="0" algn="l">
                        <a:buFontTx/>
                        <a:buNone/>
                      </a:pPr>
                      <a:r>
                        <a:rPr lang="fr-FR" sz="1400" dirty="0"/>
                        <a:t>Membrane plasmique</a:t>
                      </a:r>
                    </a:p>
                  </a:txBody>
                  <a:tcPr>
                    <a:noFill/>
                  </a:tcPr>
                </a:tc>
                <a:extLst>
                  <a:ext uri="{0D108BD9-81ED-4DB2-BD59-A6C34878D82A}">
                    <a16:rowId xmlns:a16="http://schemas.microsoft.com/office/drawing/2014/main" val="31989700"/>
                  </a:ext>
                </a:extLst>
              </a:tr>
              <a:tr h="370840">
                <a:tc>
                  <a:txBody>
                    <a:bodyPr/>
                    <a:lstStyle/>
                    <a:p>
                      <a:pPr marL="0" indent="0" algn="l">
                        <a:buFontTx/>
                        <a:buNone/>
                      </a:pPr>
                      <a:r>
                        <a:rPr lang="fr-FR" sz="1400" dirty="0"/>
                        <a:t>Chromatine</a:t>
                      </a:r>
                    </a:p>
                  </a:txBody>
                  <a:tcPr>
                    <a:noFill/>
                  </a:tcPr>
                </a:tc>
                <a:extLst>
                  <a:ext uri="{0D108BD9-81ED-4DB2-BD59-A6C34878D82A}">
                    <a16:rowId xmlns:a16="http://schemas.microsoft.com/office/drawing/2014/main" val="3824713263"/>
                  </a:ext>
                </a:extLst>
              </a:tr>
              <a:tr h="370840">
                <a:tc>
                  <a:txBody>
                    <a:bodyPr/>
                    <a:lstStyle/>
                    <a:p>
                      <a:pPr marL="0" indent="0" algn="l">
                        <a:buFontTx/>
                        <a:buNone/>
                      </a:pPr>
                      <a:r>
                        <a:rPr lang="fr-FR" sz="1400" dirty="0"/>
                        <a:t>Nucléoplasme</a:t>
                      </a:r>
                    </a:p>
                  </a:txBody>
                  <a:tcPr>
                    <a:noFill/>
                  </a:tcPr>
                </a:tc>
                <a:extLst>
                  <a:ext uri="{0D108BD9-81ED-4DB2-BD59-A6C34878D82A}">
                    <a16:rowId xmlns:a16="http://schemas.microsoft.com/office/drawing/2014/main" val="3907190929"/>
                  </a:ext>
                </a:extLst>
              </a:tr>
              <a:tr h="370840">
                <a:tc>
                  <a:txBody>
                    <a:bodyPr/>
                    <a:lstStyle/>
                    <a:p>
                      <a:pPr marL="0" indent="0" algn="l">
                        <a:buFontTx/>
                        <a:buNone/>
                      </a:pPr>
                      <a:r>
                        <a:rPr lang="fr-FR" sz="1400" dirty="0"/>
                        <a:t>Pore nucléaire</a:t>
                      </a:r>
                    </a:p>
                  </a:txBody>
                  <a:tcPr>
                    <a:noFill/>
                  </a:tcPr>
                </a:tc>
                <a:extLst>
                  <a:ext uri="{0D108BD9-81ED-4DB2-BD59-A6C34878D82A}">
                    <a16:rowId xmlns:a16="http://schemas.microsoft.com/office/drawing/2014/main" val="667193287"/>
                  </a:ext>
                </a:extLst>
              </a:tr>
              <a:tr h="370840">
                <a:tc>
                  <a:txBody>
                    <a:bodyPr/>
                    <a:lstStyle/>
                    <a:p>
                      <a:pPr marL="0" indent="0" algn="l">
                        <a:buFontTx/>
                        <a:buNone/>
                      </a:pPr>
                      <a:r>
                        <a:rPr lang="fr-FR" sz="1400" dirty="0"/>
                        <a:t>Nucléole</a:t>
                      </a:r>
                    </a:p>
                  </a:txBody>
                  <a:tcPr>
                    <a:noFill/>
                  </a:tcPr>
                </a:tc>
                <a:extLst>
                  <a:ext uri="{0D108BD9-81ED-4DB2-BD59-A6C34878D82A}">
                    <a16:rowId xmlns:a16="http://schemas.microsoft.com/office/drawing/2014/main" val="3060880938"/>
                  </a:ext>
                </a:extLst>
              </a:tr>
              <a:tr h="370840">
                <a:tc>
                  <a:txBody>
                    <a:bodyPr/>
                    <a:lstStyle/>
                    <a:p>
                      <a:pPr marL="0" indent="0" algn="l">
                        <a:buFontTx/>
                        <a:buNone/>
                      </a:pPr>
                      <a:r>
                        <a:rPr lang="fr-FR" sz="1400" dirty="0"/>
                        <a:t>Enveloppe nucléaire</a:t>
                      </a:r>
                    </a:p>
                  </a:txBody>
                  <a:tcPr>
                    <a:noFill/>
                  </a:tcPr>
                </a:tc>
                <a:extLst>
                  <a:ext uri="{0D108BD9-81ED-4DB2-BD59-A6C34878D82A}">
                    <a16:rowId xmlns:a16="http://schemas.microsoft.com/office/drawing/2014/main" val="3561140924"/>
                  </a:ext>
                </a:extLst>
              </a:tr>
              <a:tr h="370840">
                <a:tc>
                  <a:txBody>
                    <a:bodyPr/>
                    <a:lstStyle/>
                    <a:p>
                      <a:pPr marL="0" indent="0" algn="l">
                        <a:buFontTx/>
                        <a:buNone/>
                      </a:pPr>
                      <a:r>
                        <a:rPr lang="fr-FR" sz="1400" dirty="0"/>
                        <a:t>Noyau</a:t>
                      </a:r>
                    </a:p>
                  </a:txBody>
                  <a:tcPr>
                    <a:noFill/>
                  </a:tcPr>
                </a:tc>
                <a:extLst>
                  <a:ext uri="{0D108BD9-81ED-4DB2-BD59-A6C34878D82A}">
                    <a16:rowId xmlns:a16="http://schemas.microsoft.com/office/drawing/2014/main" val="2709431316"/>
                  </a:ext>
                </a:extLst>
              </a:tr>
              <a:tr h="370840">
                <a:tc>
                  <a:txBody>
                    <a:bodyPr/>
                    <a:lstStyle/>
                    <a:p>
                      <a:pPr marL="0" indent="0" algn="l">
                        <a:buFontTx/>
                        <a:buNone/>
                      </a:pPr>
                      <a:r>
                        <a:rPr lang="fr-FR" sz="1400" dirty="0"/>
                        <a:t>Vésicule</a:t>
                      </a:r>
                    </a:p>
                  </a:txBody>
                  <a:tcPr>
                    <a:noFill/>
                  </a:tcPr>
                </a:tc>
                <a:extLst>
                  <a:ext uri="{0D108BD9-81ED-4DB2-BD59-A6C34878D82A}">
                    <a16:rowId xmlns:a16="http://schemas.microsoft.com/office/drawing/2014/main" val="154440286"/>
                  </a:ext>
                </a:extLst>
              </a:tr>
              <a:tr h="370840">
                <a:tc>
                  <a:txBody>
                    <a:bodyPr/>
                    <a:lstStyle/>
                    <a:p>
                      <a:pPr marL="0" indent="0" algn="l">
                        <a:buFontTx/>
                        <a:buNone/>
                      </a:pPr>
                      <a:r>
                        <a:rPr lang="fr-FR" sz="1400" dirty="0"/>
                        <a:t>Centrosome ou centriole</a:t>
                      </a:r>
                    </a:p>
                  </a:txBody>
                  <a:tcPr>
                    <a:noFill/>
                  </a:tcPr>
                </a:tc>
                <a:extLst>
                  <a:ext uri="{0D108BD9-81ED-4DB2-BD59-A6C34878D82A}">
                    <a16:rowId xmlns:a16="http://schemas.microsoft.com/office/drawing/2014/main" val="810159138"/>
                  </a:ext>
                </a:extLst>
              </a:tr>
              <a:tr h="370840">
                <a:tc>
                  <a:txBody>
                    <a:bodyPr/>
                    <a:lstStyle/>
                    <a:p>
                      <a:pPr marL="0" indent="0" algn="l">
                        <a:buFontTx/>
                        <a:buNone/>
                      </a:pPr>
                      <a:r>
                        <a:rPr lang="fr-FR" sz="1400" dirty="0"/>
                        <a:t>Appareil de Golgi</a:t>
                      </a:r>
                    </a:p>
                  </a:txBody>
                  <a:tcPr>
                    <a:noFill/>
                  </a:tcPr>
                </a:tc>
                <a:extLst>
                  <a:ext uri="{0D108BD9-81ED-4DB2-BD59-A6C34878D82A}">
                    <a16:rowId xmlns:a16="http://schemas.microsoft.com/office/drawing/2014/main" val="967839263"/>
                  </a:ext>
                </a:extLst>
              </a:tr>
              <a:tr h="370840">
                <a:tc>
                  <a:txBody>
                    <a:bodyPr/>
                    <a:lstStyle/>
                    <a:p>
                      <a:pPr marL="0" indent="0" algn="l">
                        <a:buFontTx/>
                        <a:buNone/>
                      </a:pPr>
                      <a:r>
                        <a:rPr lang="fr-FR" sz="1400" dirty="0"/>
                        <a:t>Mitochondrie</a:t>
                      </a:r>
                    </a:p>
                  </a:txBody>
                  <a:tcPr>
                    <a:noFill/>
                  </a:tcPr>
                </a:tc>
                <a:extLst>
                  <a:ext uri="{0D108BD9-81ED-4DB2-BD59-A6C34878D82A}">
                    <a16:rowId xmlns:a16="http://schemas.microsoft.com/office/drawing/2014/main" val="3577994871"/>
                  </a:ext>
                </a:extLst>
              </a:tr>
              <a:tr h="370840">
                <a:tc>
                  <a:txBody>
                    <a:bodyPr/>
                    <a:lstStyle/>
                    <a:p>
                      <a:pPr marL="0" indent="0" algn="l">
                        <a:buFontTx/>
                        <a:buNone/>
                      </a:pPr>
                      <a:r>
                        <a:rPr lang="fr-FR" sz="1400" dirty="0"/>
                        <a:t>Réticulum endoplasmique lisse</a:t>
                      </a:r>
                    </a:p>
                  </a:txBody>
                  <a:tcPr>
                    <a:noFill/>
                  </a:tcPr>
                </a:tc>
                <a:extLst>
                  <a:ext uri="{0D108BD9-81ED-4DB2-BD59-A6C34878D82A}">
                    <a16:rowId xmlns:a16="http://schemas.microsoft.com/office/drawing/2014/main" val="349308229"/>
                  </a:ext>
                </a:extLst>
              </a:tr>
              <a:tr h="370840">
                <a:tc>
                  <a:txBody>
                    <a:bodyPr/>
                    <a:lstStyle/>
                    <a:p>
                      <a:pPr marL="0" indent="0" algn="l">
                        <a:buFontTx/>
                        <a:buNone/>
                      </a:pPr>
                      <a:r>
                        <a:rPr lang="fr-FR" sz="1400" dirty="0"/>
                        <a:t>Cytoplasme</a:t>
                      </a:r>
                    </a:p>
                  </a:txBody>
                  <a:tcPr>
                    <a:noFill/>
                  </a:tcPr>
                </a:tc>
                <a:extLst>
                  <a:ext uri="{0D108BD9-81ED-4DB2-BD59-A6C34878D82A}">
                    <a16:rowId xmlns:a16="http://schemas.microsoft.com/office/drawing/2014/main" val="348557975"/>
                  </a:ext>
                </a:extLst>
              </a:tr>
              <a:tr h="370840">
                <a:tc>
                  <a:txBody>
                    <a:bodyPr/>
                    <a:lstStyle/>
                    <a:p>
                      <a:pPr marL="0" indent="0" algn="l">
                        <a:buFontTx/>
                        <a:buNone/>
                      </a:pPr>
                      <a:r>
                        <a:rPr lang="fr-FR" sz="1400" dirty="0"/>
                        <a:t>Ribosome</a:t>
                      </a:r>
                    </a:p>
                  </a:txBody>
                  <a:tcPr>
                    <a:noFill/>
                  </a:tcPr>
                </a:tc>
                <a:extLst>
                  <a:ext uri="{0D108BD9-81ED-4DB2-BD59-A6C34878D82A}">
                    <a16:rowId xmlns:a16="http://schemas.microsoft.com/office/drawing/2014/main" val="287169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Réticulum endoplasmique granuleux</a:t>
                      </a:r>
                    </a:p>
                  </a:txBody>
                  <a:tcPr>
                    <a:noFill/>
                  </a:tcPr>
                </a:tc>
                <a:extLst>
                  <a:ext uri="{0D108BD9-81ED-4DB2-BD59-A6C34878D82A}">
                    <a16:rowId xmlns:a16="http://schemas.microsoft.com/office/drawing/2014/main" val="4289080892"/>
                  </a:ext>
                </a:extLst>
              </a:tr>
              <a:tr h="370840">
                <a:tc>
                  <a:txBody>
                    <a:bodyPr/>
                    <a:lstStyle/>
                    <a:p>
                      <a:pPr marL="0" indent="0" algn="l">
                        <a:buFontTx/>
                        <a:buNone/>
                      </a:pPr>
                      <a:r>
                        <a:rPr lang="fr-FR" sz="1400" dirty="0"/>
                        <a:t>Vacuole</a:t>
                      </a:r>
                    </a:p>
                  </a:txBody>
                  <a:tcPr>
                    <a:noFill/>
                  </a:tcPr>
                </a:tc>
                <a:extLst>
                  <a:ext uri="{0D108BD9-81ED-4DB2-BD59-A6C34878D82A}">
                    <a16:rowId xmlns:a16="http://schemas.microsoft.com/office/drawing/2014/main" val="1737060553"/>
                  </a:ext>
                </a:extLst>
              </a:tr>
            </a:tbl>
          </a:graphicData>
        </a:graphic>
      </p:graphicFrame>
      <p:sp>
        <p:nvSpPr>
          <p:cNvPr id="19" name="ZoneTexte 18">
            <a:extLst>
              <a:ext uri="{FF2B5EF4-FFF2-40B4-BE49-F238E27FC236}">
                <a16:creationId xmlns:a16="http://schemas.microsoft.com/office/drawing/2014/main" id="{A7D419D7-0C32-7E6A-C4E7-B916FCFD2199}"/>
              </a:ext>
            </a:extLst>
          </p:cNvPr>
          <p:cNvSpPr txBox="1"/>
          <p:nvPr/>
        </p:nvSpPr>
        <p:spPr>
          <a:xfrm>
            <a:off x="-169124" y="212060"/>
            <a:ext cx="7846742" cy="6924973"/>
          </a:xfrm>
          <a:prstGeom prst="rect">
            <a:avLst/>
          </a:prstGeom>
          <a:noFill/>
        </p:spPr>
        <p:txBody>
          <a:bodyPr wrap="square">
            <a:spAutoFit/>
          </a:bodyPr>
          <a:lstStyle/>
          <a:p>
            <a:pPr algn="r"/>
            <a:r>
              <a:rPr lang="fr-FR" sz="1400" dirty="0"/>
              <a:t>Centre de contrôle de la cellule, contenant le matériel génétique </a:t>
            </a:r>
          </a:p>
          <a:p>
            <a:pPr algn="r"/>
            <a:endParaRPr lang="fr-FR" sz="600" dirty="0"/>
          </a:p>
          <a:p>
            <a:pPr algn="r"/>
            <a:r>
              <a:rPr lang="fr-FR" sz="1400" dirty="0"/>
              <a:t>Stockent de l’eau, des ions, des déchets ou des substances nutritives</a:t>
            </a:r>
          </a:p>
          <a:p>
            <a:pPr algn="r"/>
            <a:endParaRPr lang="fr-FR" sz="600" dirty="0"/>
          </a:p>
          <a:p>
            <a:pPr algn="r"/>
            <a:r>
              <a:rPr lang="fr-FR" sz="1400" dirty="0"/>
              <a:t>Protège et délimite la  cellule </a:t>
            </a:r>
          </a:p>
          <a:p>
            <a:pPr algn="r"/>
            <a:endParaRPr lang="fr-FR" sz="600" dirty="0"/>
          </a:p>
          <a:p>
            <a:pPr algn="r"/>
            <a:r>
              <a:rPr lang="fr-FR" sz="1400" dirty="0"/>
              <a:t>Synthétise les lipides</a:t>
            </a:r>
          </a:p>
          <a:p>
            <a:pPr algn="r"/>
            <a:endParaRPr lang="fr-FR" sz="600" dirty="0"/>
          </a:p>
          <a:p>
            <a:pPr algn="r"/>
            <a:r>
              <a:rPr lang="fr-FR" sz="1400" dirty="0"/>
              <a:t>Porte l’information génétique </a:t>
            </a:r>
          </a:p>
          <a:p>
            <a:pPr algn="r"/>
            <a:endParaRPr lang="fr-FR" sz="600" dirty="0"/>
          </a:p>
          <a:p>
            <a:pPr algn="r"/>
            <a:r>
              <a:rPr lang="fr-FR" sz="1400" dirty="0"/>
              <a:t>Lieu du métabolisme cellulaire</a:t>
            </a:r>
          </a:p>
          <a:p>
            <a:pPr algn="r"/>
            <a:endParaRPr lang="fr-FR" sz="600" dirty="0"/>
          </a:p>
          <a:p>
            <a:pPr algn="r"/>
            <a:r>
              <a:rPr lang="fr-FR" sz="1400" dirty="0"/>
              <a:t>Sépare le contenu du noyau du cytoplasme </a:t>
            </a:r>
          </a:p>
          <a:p>
            <a:pPr algn="r"/>
            <a:endParaRPr lang="fr-FR" sz="600" dirty="0"/>
          </a:p>
          <a:p>
            <a:pPr algn="r"/>
            <a:r>
              <a:rPr lang="fr-FR" sz="1400" dirty="0"/>
              <a:t>Transporte des molécules </a:t>
            </a:r>
          </a:p>
          <a:p>
            <a:pPr algn="r"/>
            <a:endParaRPr lang="fr-FR" sz="600" dirty="0"/>
          </a:p>
          <a:p>
            <a:pPr algn="r"/>
            <a:r>
              <a:rPr lang="fr-FR" sz="1400" dirty="0"/>
              <a:t>Participe à la synthèse des protéines destinées à être exportées ou insérées dans des membranes</a:t>
            </a:r>
          </a:p>
          <a:p>
            <a:pPr algn="r"/>
            <a:endParaRPr lang="fr-FR" sz="600" dirty="0"/>
          </a:p>
          <a:p>
            <a:pPr algn="r"/>
            <a:r>
              <a:rPr lang="fr-FR" sz="1400" dirty="0"/>
              <a:t>Participe à la répartition correcte des chromosomes entre les cellules filles</a:t>
            </a:r>
          </a:p>
          <a:p>
            <a:pPr algn="r"/>
            <a:endParaRPr lang="fr-FR" sz="600" dirty="0"/>
          </a:p>
          <a:p>
            <a:pPr algn="r"/>
            <a:r>
              <a:rPr lang="fr-FR" sz="1400" dirty="0"/>
              <a:t>Synthétise les protéines</a:t>
            </a:r>
          </a:p>
          <a:p>
            <a:pPr algn="r"/>
            <a:endParaRPr lang="fr-FR" sz="600" dirty="0"/>
          </a:p>
          <a:p>
            <a:pPr algn="r"/>
            <a:r>
              <a:rPr lang="fr-FR" sz="1400" dirty="0"/>
              <a:t>Permet le passage sélectif de molécules entre le noyau et le cytoplasme</a:t>
            </a:r>
          </a:p>
          <a:p>
            <a:pPr algn="r"/>
            <a:endParaRPr lang="fr-FR" sz="600" dirty="0"/>
          </a:p>
          <a:p>
            <a:pPr algn="r"/>
            <a:r>
              <a:rPr lang="fr-FR" sz="1400" dirty="0"/>
              <a:t>Régule les échanges entre l’intérieur et l’extérieur de la cellule </a:t>
            </a:r>
          </a:p>
          <a:p>
            <a:pPr algn="r"/>
            <a:endParaRPr lang="fr-FR" sz="600" dirty="0"/>
          </a:p>
          <a:p>
            <a:pPr algn="r"/>
            <a:r>
              <a:rPr lang="fr-FR" sz="1400" dirty="0"/>
              <a:t>Détoxifie certaines substances</a:t>
            </a:r>
          </a:p>
          <a:p>
            <a:pPr algn="r"/>
            <a:endParaRPr lang="fr-FR" sz="600" dirty="0"/>
          </a:p>
          <a:p>
            <a:pPr algn="r"/>
            <a:r>
              <a:rPr lang="fr-FR" sz="1400" dirty="0"/>
              <a:t>Organise, modifie, et expédie les protéines et lipides reçus du réticulum endoplasmique </a:t>
            </a:r>
          </a:p>
          <a:p>
            <a:pPr algn="r"/>
            <a:endParaRPr lang="fr-FR" sz="600" dirty="0"/>
          </a:p>
          <a:p>
            <a:pPr algn="r"/>
            <a:r>
              <a:rPr lang="fr-FR" sz="1400" dirty="0"/>
              <a:t>Produit des lysosomes et des vésicules de sécrétion</a:t>
            </a:r>
          </a:p>
          <a:p>
            <a:pPr algn="r"/>
            <a:endParaRPr lang="fr-FR" sz="600" dirty="0"/>
          </a:p>
          <a:p>
            <a:pPr algn="r"/>
            <a:r>
              <a:rPr lang="fr-FR" sz="1400" dirty="0"/>
              <a:t>Siège de la production d’énergie (ATP) via la respiration cellulaire</a:t>
            </a:r>
          </a:p>
          <a:p>
            <a:pPr algn="r"/>
            <a:endParaRPr lang="fr-FR" sz="600" dirty="0"/>
          </a:p>
          <a:p>
            <a:pPr algn="r"/>
            <a:r>
              <a:rPr lang="fr-FR" sz="1400" dirty="0"/>
              <a:t>Stocke et régule les ions calcium</a:t>
            </a:r>
          </a:p>
          <a:p>
            <a:pPr algn="r"/>
            <a:endParaRPr lang="fr-FR" sz="600" dirty="0"/>
          </a:p>
          <a:p>
            <a:pPr algn="r"/>
            <a:r>
              <a:rPr lang="fr-FR" sz="1400" dirty="0"/>
              <a:t>Sert de support aux structures nucléaires </a:t>
            </a:r>
          </a:p>
          <a:p>
            <a:pPr algn="r"/>
            <a:endParaRPr lang="fr-FR" sz="600" dirty="0"/>
          </a:p>
          <a:p>
            <a:pPr algn="r"/>
            <a:r>
              <a:rPr lang="fr-FR" sz="1400" dirty="0"/>
              <a:t>Contient son propre ADN et peut se reproduire indépendamment</a:t>
            </a:r>
          </a:p>
          <a:p>
            <a:pPr algn="r"/>
            <a:endParaRPr lang="fr-FR" sz="600" dirty="0"/>
          </a:p>
          <a:p>
            <a:pPr algn="r"/>
            <a:r>
              <a:rPr lang="fr-FR" sz="1400" dirty="0"/>
              <a:t>Produit les sous-unités des ribosomes</a:t>
            </a:r>
          </a:p>
          <a:p>
            <a:pPr algn="r"/>
            <a:endParaRPr lang="fr-FR" sz="1600" dirty="0"/>
          </a:p>
        </p:txBody>
      </p:sp>
      <p:grpSp>
        <p:nvGrpSpPr>
          <p:cNvPr id="55" name="Groupe 54">
            <a:extLst>
              <a:ext uri="{FF2B5EF4-FFF2-40B4-BE49-F238E27FC236}">
                <a16:creationId xmlns:a16="http://schemas.microsoft.com/office/drawing/2014/main" id="{06BFE183-28EB-91E2-06F9-2BB5C758EFA9}"/>
              </a:ext>
            </a:extLst>
          </p:cNvPr>
          <p:cNvGrpSpPr/>
          <p:nvPr/>
        </p:nvGrpSpPr>
        <p:grpSpPr>
          <a:xfrm>
            <a:off x="7695271" y="345688"/>
            <a:ext cx="96642" cy="965846"/>
            <a:chOff x="7695271" y="345688"/>
            <a:chExt cx="96642" cy="965846"/>
          </a:xfrm>
        </p:grpSpPr>
        <p:sp>
          <p:nvSpPr>
            <p:cNvPr id="20" name="Ellipse 19">
              <a:extLst>
                <a:ext uri="{FF2B5EF4-FFF2-40B4-BE49-F238E27FC236}">
                  <a16:creationId xmlns:a16="http://schemas.microsoft.com/office/drawing/2014/main" id="{F8561D0D-E67A-A9EE-3C8A-A13F7A4197BB}"/>
                </a:ext>
              </a:extLst>
            </p:cNvPr>
            <p:cNvSpPr/>
            <p:nvPr/>
          </p:nvSpPr>
          <p:spPr>
            <a:xfrm>
              <a:off x="7695271" y="3456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E4C43309-D361-8E7E-A432-FC3197DB4554}"/>
                </a:ext>
              </a:extLst>
            </p:cNvPr>
            <p:cNvSpPr/>
            <p:nvPr/>
          </p:nvSpPr>
          <p:spPr>
            <a:xfrm>
              <a:off x="7702703" y="12086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221DB980-6F42-5CAA-1AB4-953239890207}"/>
                </a:ext>
              </a:extLst>
            </p:cNvPr>
            <p:cNvSpPr/>
            <p:nvPr/>
          </p:nvSpPr>
          <p:spPr>
            <a:xfrm>
              <a:off x="7695271" y="914986"/>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4799149F-724B-62A3-C8E7-634562DD4739}"/>
                </a:ext>
              </a:extLst>
            </p:cNvPr>
            <p:cNvSpPr/>
            <p:nvPr/>
          </p:nvSpPr>
          <p:spPr>
            <a:xfrm>
              <a:off x="7700842" y="621339"/>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8" name="Groupe 37">
            <a:extLst>
              <a:ext uri="{FF2B5EF4-FFF2-40B4-BE49-F238E27FC236}">
                <a16:creationId xmlns:a16="http://schemas.microsoft.com/office/drawing/2014/main" id="{D2563455-C9BF-375C-6900-F533740F0940}"/>
              </a:ext>
            </a:extLst>
          </p:cNvPr>
          <p:cNvGrpSpPr/>
          <p:nvPr/>
        </p:nvGrpSpPr>
        <p:grpSpPr>
          <a:xfrm>
            <a:off x="7691555" y="1562879"/>
            <a:ext cx="96642" cy="965846"/>
            <a:chOff x="7847671" y="498088"/>
            <a:chExt cx="96642" cy="965846"/>
          </a:xfrm>
        </p:grpSpPr>
        <p:sp>
          <p:nvSpPr>
            <p:cNvPr id="34" name="Ellipse 33">
              <a:extLst>
                <a:ext uri="{FF2B5EF4-FFF2-40B4-BE49-F238E27FC236}">
                  <a16:creationId xmlns:a16="http://schemas.microsoft.com/office/drawing/2014/main" id="{B6894A76-774E-936F-DC9E-9198A14C8AD4}"/>
                </a:ext>
              </a:extLst>
            </p:cNvPr>
            <p:cNvSpPr/>
            <p:nvPr/>
          </p:nvSpPr>
          <p:spPr>
            <a:xfrm>
              <a:off x="7847671" y="4980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D02841C5-E7C9-60F9-BD07-6F15C62138DD}"/>
                </a:ext>
              </a:extLst>
            </p:cNvPr>
            <p:cNvSpPr/>
            <p:nvPr/>
          </p:nvSpPr>
          <p:spPr>
            <a:xfrm>
              <a:off x="7855103" y="13610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F3B5271D-6BB1-281C-A5CD-CBFCD53C5124}"/>
                </a:ext>
              </a:extLst>
            </p:cNvPr>
            <p:cNvSpPr/>
            <p:nvPr/>
          </p:nvSpPr>
          <p:spPr>
            <a:xfrm>
              <a:off x="7847671" y="1067386"/>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83F06951-4EE2-9699-59CA-1B3BA5978B26}"/>
                </a:ext>
              </a:extLst>
            </p:cNvPr>
            <p:cNvSpPr/>
            <p:nvPr/>
          </p:nvSpPr>
          <p:spPr>
            <a:xfrm>
              <a:off x="7853242" y="773739"/>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3" name="Groupe 42">
            <a:extLst>
              <a:ext uri="{FF2B5EF4-FFF2-40B4-BE49-F238E27FC236}">
                <a16:creationId xmlns:a16="http://schemas.microsoft.com/office/drawing/2014/main" id="{44F0B5DB-45B9-915C-1169-AC6DDB2AD949}"/>
              </a:ext>
            </a:extLst>
          </p:cNvPr>
          <p:cNvGrpSpPr/>
          <p:nvPr/>
        </p:nvGrpSpPr>
        <p:grpSpPr>
          <a:xfrm>
            <a:off x="7701318" y="2780070"/>
            <a:ext cx="96642" cy="965846"/>
            <a:chOff x="7847671" y="498088"/>
            <a:chExt cx="96642" cy="965846"/>
          </a:xfrm>
        </p:grpSpPr>
        <p:sp>
          <p:nvSpPr>
            <p:cNvPr id="39" name="Ellipse 38">
              <a:extLst>
                <a:ext uri="{FF2B5EF4-FFF2-40B4-BE49-F238E27FC236}">
                  <a16:creationId xmlns:a16="http://schemas.microsoft.com/office/drawing/2014/main" id="{27624B93-CDE5-F568-74C8-66E7CBFC567A}"/>
                </a:ext>
              </a:extLst>
            </p:cNvPr>
            <p:cNvSpPr/>
            <p:nvPr/>
          </p:nvSpPr>
          <p:spPr>
            <a:xfrm>
              <a:off x="7847671" y="4980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17E30530-71C8-E20F-06F2-96437BC5A64E}"/>
                </a:ext>
              </a:extLst>
            </p:cNvPr>
            <p:cNvSpPr/>
            <p:nvPr/>
          </p:nvSpPr>
          <p:spPr>
            <a:xfrm>
              <a:off x="7855103" y="13610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C792FB41-9EA0-9D17-E281-631BEDBBFCF2}"/>
                </a:ext>
              </a:extLst>
            </p:cNvPr>
            <p:cNvSpPr/>
            <p:nvPr/>
          </p:nvSpPr>
          <p:spPr>
            <a:xfrm>
              <a:off x="7847671" y="1067386"/>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03704FD4-578B-C7D7-7E1C-DF5F96092917}"/>
                </a:ext>
              </a:extLst>
            </p:cNvPr>
            <p:cNvSpPr/>
            <p:nvPr/>
          </p:nvSpPr>
          <p:spPr>
            <a:xfrm>
              <a:off x="7853242" y="773739"/>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a:extLst>
              <a:ext uri="{FF2B5EF4-FFF2-40B4-BE49-F238E27FC236}">
                <a16:creationId xmlns:a16="http://schemas.microsoft.com/office/drawing/2014/main" id="{EA643488-6D7D-3EAC-B244-3AC5954187A6}"/>
              </a:ext>
            </a:extLst>
          </p:cNvPr>
          <p:cNvGrpSpPr/>
          <p:nvPr/>
        </p:nvGrpSpPr>
        <p:grpSpPr>
          <a:xfrm>
            <a:off x="7709445" y="3997261"/>
            <a:ext cx="96642" cy="965846"/>
            <a:chOff x="7847671" y="498088"/>
            <a:chExt cx="96642" cy="965846"/>
          </a:xfrm>
        </p:grpSpPr>
        <p:sp>
          <p:nvSpPr>
            <p:cNvPr id="45" name="Ellipse 44">
              <a:extLst>
                <a:ext uri="{FF2B5EF4-FFF2-40B4-BE49-F238E27FC236}">
                  <a16:creationId xmlns:a16="http://schemas.microsoft.com/office/drawing/2014/main" id="{09F59C94-6491-2D2E-D66B-5E574851C36D}"/>
                </a:ext>
              </a:extLst>
            </p:cNvPr>
            <p:cNvSpPr/>
            <p:nvPr/>
          </p:nvSpPr>
          <p:spPr>
            <a:xfrm>
              <a:off x="7847671" y="4980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837FAA15-81F0-2483-DA86-232B647FE11B}"/>
                </a:ext>
              </a:extLst>
            </p:cNvPr>
            <p:cNvSpPr/>
            <p:nvPr/>
          </p:nvSpPr>
          <p:spPr>
            <a:xfrm>
              <a:off x="7855103" y="13610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F9DD082D-91D9-3603-1318-5630372BFA90}"/>
                </a:ext>
              </a:extLst>
            </p:cNvPr>
            <p:cNvSpPr/>
            <p:nvPr/>
          </p:nvSpPr>
          <p:spPr>
            <a:xfrm>
              <a:off x="7847671" y="1067386"/>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26CBB201-1A90-023F-73A1-8AFAC5B6C4C0}"/>
                </a:ext>
              </a:extLst>
            </p:cNvPr>
            <p:cNvSpPr/>
            <p:nvPr/>
          </p:nvSpPr>
          <p:spPr>
            <a:xfrm>
              <a:off x="7853242" y="773739"/>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167B3243-89EF-3E75-6A3B-DB47D77B71CD}"/>
              </a:ext>
            </a:extLst>
          </p:cNvPr>
          <p:cNvGrpSpPr/>
          <p:nvPr/>
        </p:nvGrpSpPr>
        <p:grpSpPr>
          <a:xfrm>
            <a:off x="7715016" y="5214452"/>
            <a:ext cx="96642" cy="965846"/>
            <a:chOff x="7847671" y="498088"/>
            <a:chExt cx="96642" cy="965846"/>
          </a:xfrm>
        </p:grpSpPr>
        <p:sp>
          <p:nvSpPr>
            <p:cNvPr id="50" name="Ellipse 49">
              <a:extLst>
                <a:ext uri="{FF2B5EF4-FFF2-40B4-BE49-F238E27FC236}">
                  <a16:creationId xmlns:a16="http://schemas.microsoft.com/office/drawing/2014/main" id="{259B7245-77A4-3D39-D7BE-A226F63D9B27}"/>
                </a:ext>
              </a:extLst>
            </p:cNvPr>
            <p:cNvSpPr/>
            <p:nvPr/>
          </p:nvSpPr>
          <p:spPr>
            <a:xfrm>
              <a:off x="7847671" y="4980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180A9914-2718-95B2-1AD5-C175DAFF6834}"/>
                </a:ext>
              </a:extLst>
            </p:cNvPr>
            <p:cNvSpPr/>
            <p:nvPr/>
          </p:nvSpPr>
          <p:spPr>
            <a:xfrm>
              <a:off x="7855103" y="13610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C5D78CA1-A819-224B-41E3-3B6C33CFA984}"/>
                </a:ext>
              </a:extLst>
            </p:cNvPr>
            <p:cNvSpPr/>
            <p:nvPr/>
          </p:nvSpPr>
          <p:spPr>
            <a:xfrm>
              <a:off x="7847671" y="1067386"/>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01C4D6B0-94BA-6B28-6FE5-7671A97F4BAB}"/>
                </a:ext>
              </a:extLst>
            </p:cNvPr>
            <p:cNvSpPr/>
            <p:nvPr/>
          </p:nvSpPr>
          <p:spPr>
            <a:xfrm>
              <a:off x="7853242" y="773739"/>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4" name="Ellipse 53">
            <a:extLst>
              <a:ext uri="{FF2B5EF4-FFF2-40B4-BE49-F238E27FC236}">
                <a16:creationId xmlns:a16="http://schemas.microsoft.com/office/drawing/2014/main" id="{7289D85E-5DD7-73CA-EBE1-A635CD3DD63F}"/>
              </a:ext>
            </a:extLst>
          </p:cNvPr>
          <p:cNvSpPr/>
          <p:nvPr/>
        </p:nvSpPr>
        <p:spPr>
          <a:xfrm>
            <a:off x="7724535" y="6431642"/>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6" name="Groupe 55">
            <a:extLst>
              <a:ext uri="{FF2B5EF4-FFF2-40B4-BE49-F238E27FC236}">
                <a16:creationId xmlns:a16="http://schemas.microsoft.com/office/drawing/2014/main" id="{B93047C3-9AA3-0092-7DE1-61C5169DC506}"/>
              </a:ext>
            </a:extLst>
          </p:cNvPr>
          <p:cNvGrpSpPr/>
          <p:nvPr/>
        </p:nvGrpSpPr>
        <p:grpSpPr>
          <a:xfrm>
            <a:off x="9004384" y="599032"/>
            <a:ext cx="94781" cy="1190046"/>
            <a:chOff x="7695271" y="345688"/>
            <a:chExt cx="94781" cy="1190046"/>
          </a:xfrm>
        </p:grpSpPr>
        <p:sp>
          <p:nvSpPr>
            <p:cNvPr id="57" name="Ellipse 56">
              <a:extLst>
                <a:ext uri="{FF2B5EF4-FFF2-40B4-BE49-F238E27FC236}">
                  <a16:creationId xmlns:a16="http://schemas.microsoft.com/office/drawing/2014/main" id="{B655EEE1-6920-E525-B3E3-57276CADCF66}"/>
                </a:ext>
              </a:extLst>
            </p:cNvPr>
            <p:cNvSpPr/>
            <p:nvPr/>
          </p:nvSpPr>
          <p:spPr>
            <a:xfrm>
              <a:off x="7695271" y="3456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46538293-8989-66B7-86AA-B317DF2C477F}"/>
                </a:ext>
              </a:extLst>
            </p:cNvPr>
            <p:cNvSpPr/>
            <p:nvPr/>
          </p:nvSpPr>
          <p:spPr>
            <a:xfrm>
              <a:off x="7700842" y="14328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2C7B7CAC-AFC8-C1EA-8A36-4565C62B1E81}"/>
                </a:ext>
              </a:extLst>
            </p:cNvPr>
            <p:cNvSpPr/>
            <p:nvPr/>
          </p:nvSpPr>
          <p:spPr>
            <a:xfrm>
              <a:off x="7695271" y="1070452"/>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7AD1CFEB-CDF2-C72A-FED3-5D37DA950E98}"/>
                </a:ext>
              </a:extLst>
            </p:cNvPr>
            <p:cNvSpPr/>
            <p:nvPr/>
          </p:nvSpPr>
          <p:spPr>
            <a:xfrm>
              <a:off x="7700842" y="708070"/>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6" name="Groupe 65">
            <a:extLst>
              <a:ext uri="{FF2B5EF4-FFF2-40B4-BE49-F238E27FC236}">
                <a16:creationId xmlns:a16="http://schemas.microsoft.com/office/drawing/2014/main" id="{34C9240A-6535-5CB0-FB34-08A644E9A665}"/>
              </a:ext>
            </a:extLst>
          </p:cNvPr>
          <p:cNvGrpSpPr/>
          <p:nvPr/>
        </p:nvGrpSpPr>
        <p:grpSpPr>
          <a:xfrm>
            <a:off x="9055723" y="2080847"/>
            <a:ext cx="94781" cy="1190046"/>
            <a:chOff x="7695271" y="345688"/>
            <a:chExt cx="94781" cy="1190046"/>
          </a:xfrm>
        </p:grpSpPr>
        <p:sp>
          <p:nvSpPr>
            <p:cNvPr id="67" name="Ellipse 66">
              <a:extLst>
                <a:ext uri="{FF2B5EF4-FFF2-40B4-BE49-F238E27FC236}">
                  <a16:creationId xmlns:a16="http://schemas.microsoft.com/office/drawing/2014/main" id="{D3BD721A-B5D3-7519-E446-771977D0528D}"/>
                </a:ext>
              </a:extLst>
            </p:cNvPr>
            <p:cNvSpPr/>
            <p:nvPr/>
          </p:nvSpPr>
          <p:spPr>
            <a:xfrm>
              <a:off x="7695271" y="3456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FF6DBDC2-EB4F-EC94-DF6B-B46799711F60}"/>
                </a:ext>
              </a:extLst>
            </p:cNvPr>
            <p:cNvSpPr/>
            <p:nvPr/>
          </p:nvSpPr>
          <p:spPr>
            <a:xfrm>
              <a:off x="7700842" y="14328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4533459A-F195-0B95-5213-6152213FCE1B}"/>
                </a:ext>
              </a:extLst>
            </p:cNvPr>
            <p:cNvSpPr/>
            <p:nvPr/>
          </p:nvSpPr>
          <p:spPr>
            <a:xfrm>
              <a:off x="7695271" y="1070452"/>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9B9BBB21-F707-4479-B638-80D67068FCCE}"/>
                </a:ext>
              </a:extLst>
            </p:cNvPr>
            <p:cNvSpPr/>
            <p:nvPr/>
          </p:nvSpPr>
          <p:spPr>
            <a:xfrm>
              <a:off x="7700842" y="708070"/>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1" name="Groupe 70">
            <a:extLst>
              <a:ext uri="{FF2B5EF4-FFF2-40B4-BE49-F238E27FC236}">
                <a16:creationId xmlns:a16="http://schemas.microsoft.com/office/drawing/2014/main" id="{A58F3BA2-B3F0-964D-255F-F3D57060B47C}"/>
              </a:ext>
            </a:extLst>
          </p:cNvPr>
          <p:cNvGrpSpPr/>
          <p:nvPr/>
        </p:nvGrpSpPr>
        <p:grpSpPr>
          <a:xfrm>
            <a:off x="9072697" y="3562662"/>
            <a:ext cx="94781" cy="1190046"/>
            <a:chOff x="7695271" y="345688"/>
            <a:chExt cx="94781" cy="1190046"/>
          </a:xfrm>
        </p:grpSpPr>
        <p:sp>
          <p:nvSpPr>
            <p:cNvPr id="72" name="Ellipse 71">
              <a:extLst>
                <a:ext uri="{FF2B5EF4-FFF2-40B4-BE49-F238E27FC236}">
                  <a16:creationId xmlns:a16="http://schemas.microsoft.com/office/drawing/2014/main" id="{3FE0FF4F-49B2-AC6D-3F0C-2CA319FA6E5F}"/>
                </a:ext>
              </a:extLst>
            </p:cNvPr>
            <p:cNvSpPr/>
            <p:nvPr/>
          </p:nvSpPr>
          <p:spPr>
            <a:xfrm>
              <a:off x="7695271" y="3456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a:extLst>
                <a:ext uri="{FF2B5EF4-FFF2-40B4-BE49-F238E27FC236}">
                  <a16:creationId xmlns:a16="http://schemas.microsoft.com/office/drawing/2014/main" id="{EAE4E970-F3D5-B52C-EA5A-AC19D373E737}"/>
                </a:ext>
              </a:extLst>
            </p:cNvPr>
            <p:cNvSpPr/>
            <p:nvPr/>
          </p:nvSpPr>
          <p:spPr>
            <a:xfrm>
              <a:off x="7700842" y="14328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a:extLst>
                <a:ext uri="{FF2B5EF4-FFF2-40B4-BE49-F238E27FC236}">
                  <a16:creationId xmlns:a16="http://schemas.microsoft.com/office/drawing/2014/main" id="{4946E228-3802-E9BC-4604-2AE97C98E9F9}"/>
                </a:ext>
              </a:extLst>
            </p:cNvPr>
            <p:cNvSpPr/>
            <p:nvPr/>
          </p:nvSpPr>
          <p:spPr>
            <a:xfrm>
              <a:off x="7695271" y="1070452"/>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a:extLst>
                <a:ext uri="{FF2B5EF4-FFF2-40B4-BE49-F238E27FC236}">
                  <a16:creationId xmlns:a16="http://schemas.microsoft.com/office/drawing/2014/main" id="{2FA01742-4070-D4EF-0C18-E381642DD1F5}"/>
                </a:ext>
              </a:extLst>
            </p:cNvPr>
            <p:cNvSpPr/>
            <p:nvPr/>
          </p:nvSpPr>
          <p:spPr>
            <a:xfrm>
              <a:off x="7700842" y="708070"/>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 name="Groupe 75">
            <a:extLst>
              <a:ext uri="{FF2B5EF4-FFF2-40B4-BE49-F238E27FC236}">
                <a16:creationId xmlns:a16="http://schemas.microsoft.com/office/drawing/2014/main" id="{4A194F15-9992-5F86-651C-AA9838DAF647}"/>
              </a:ext>
            </a:extLst>
          </p:cNvPr>
          <p:cNvGrpSpPr/>
          <p:nvPr/>
        </p:nvGrpSpPr>
        <p:grpSpPr>
          <a:xfrm>
            <a:off x="9077100" y="5044476"/>
            <a:ext cx="94781" cy="1190046"/>
            <a:chOff x="7695271" y="345688"/>
            <a:chExt cx="94781" cy="1190046"/>
          </a:xfrm>
        </p:grpSpPr>
        <p:sp>
          <p:nvSpPr>
            <p:cNvPr id="77" name="Ellipse 76">
              <a:extLst>
                <a:ext uri="{FF2B5EF4-FFF2-40B4-BE49-F238E27FC236}">
                  <a16:creationId xmlns:a16="http://schemas.microsoft.com/office/drawing/2014/main" id="{F2A9DC6E-056F-067C-2981-E9770EF88579}"/>
                </a:ext>
              </a:extLst>
            </p:cNvPr>
            <p:cNvSpPr/>
            <p:nvPr/>
          </p:nvSpPr>
          <p:spPr>
            <a:xfrm>
              <a:off x="7695271" y="3456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a:extLst>
                <a:ext uri="{FF2B5EF4-FFF2-40B4-BE49-F238E27FC236}">
                  <a16:creationId xmlns:a16="http://schemas.microsoft.com/office/drawing/2014/main" id="{5484D05C-04F1-AE8B-30EF-092EA5809348}"/>
                </a:ext>
              </a:extLst>
            </p:cNvPr>
            <p:cNvSpPr/>
            <p:nvPr/>
          </p:nvSpPr>
          <p:spPr>
            <a:xfrm>
              <a:off x="7700842" y="14328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a:extLst>
                <a:ext uri="{FF2B5EF4-FFF2-40B4-BE49-F238E27FC236}">
                  <a16:creationId xmlns:a16="http://schemas.microsoft.com/office/drawing/2014/main" id="{51DC091D-2A33-50FA-D432-CB110C84AA04}"/>
                </a:ext>
              </a:extLst>
            </p:cNvPr>
            <p:cNvSpPr/>
            <p:nvPr/>
          </p:nvSpPr>
          <p:spPr>
            <a:xfrm>
              <a:off x="7695271" y="1070452"/>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a:extLst>
                <a:ext uri="{FF2B5EF4-FFF2-40B4-BE49-F238E27FC236}">
                  <a16:creationId xmlns:a16="http://schemas.microsoft.com/office/drawing/2014/main" id="{9A5974DE-1FB7-1B4F-67BE-D4ADB1BEA593}"/>
                </a:ext>
              </a:extLst>
            </p:cNvPr>
            <p:cNvSpPr/>
            <p:nvPr/>
          </p:nvSpPr>
          <p:spPr>
            <a:xfrm>
              <a:off x="7700842" y="708070"/>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404487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93D3A24-363F-5E32-348E-5EBC08152197}"/>
              </a:ext>
            </a:extLst>
          </p:cNvPr>
          <p:cNvGraphicFramePr>
            <a:graphicFrameLocks noGrp="1"/>
          </p:cNvGraphicFramePr>
          <p:nvPr>
            <p:extLst>
              <p:ext uri="{D42A27DB-BD31-4B8C-83A1-F6EECF244321}">
                <p14:modId xmlns:p14="http://schemas.microsoft.com/office/powerpoint/2010/main" val="3670630478"/>
              </p:ext>
            </p:extLst>
          </p:nvPr>
        </p:nvGraphicFramePr>
        <p:xfrm>
          <a:off x="9179313" y="484511"/>
          <a:ext cx="4215161" cy="5916218"/>
        </p:xfrm>
        <a:graphic>
          <a:graphicData uri="http://schemas.openxmlformats.org/drawingml/2006/table">
            <a:tbl>
              <a:tblPr bandRow="1">
                <a:tableStyleId>{00A15C55-8517-42AA-B614-E9B94910E393}</a:tableStyleId>
              </a:tblPr>
              <a:tblGrid>
                <a:gridCol w="4215161">
                  <a:extLst>
                    <a:ext uri="{9D8B030D-6E8A-4147-A177-3AD203B41FA5}">
                      <a16:colId xmlns:a16="http://schemas.microsoft.com/office/drawing/2014/main" val="1002432385"/>
                    </a:ext>
                  </a:extLst>
                </a:gridCol>
              </a:tblGrid>
              <a:tr h="353618">
                <a:tc>
                  <a:txBody>
                    <a:bodyPr/>
                    <a:lstStyle/>
                    <a:p>
                      <a:pPr marL="0" indent="0" algn="l">
                        <a:buFontTx/>
                        <a:buNone/>
                      </a:pPr>
                      <a:r>
                        <a:rPr lang="fr-FR" sz="1400" dirty="0">
                          <a:highlight>
                            <a:srgbClr val="00FF00"/>
                          </a:highlight>
                        </a:rPr>
                        <a:t>Membrane plasmique</a:t>
                      </a:r>
                    </a:p>
                  </a:txBody>
                  <a:tcPr>
                    <a:noFill/>
                  </a:tcPr>
                </a:tc>
                <a:extLst>
                  <a:ext uri="{0D108BD9-81ED-4DB2-BD59-A6C34878D82A}">
                    <a16:rowId xmlns:a16="http://schemas.microsoft.com/office/drawing/2014/main" val="31989700"/>
                  </a:ext>
                </a:extLst>
              </a:tr>
              <a:tr h="370840">
                <a:tc>
                  <a:txBody>
                    <a:bodyPr/>
                    <a:lstStyle/>
                    <a:p>
                      <a:pPr marL="0" indent="0" algn="l">
                        <a:buFontTx/>
                        <a:buNone/>
                      </a:pPr>
                      <a:r>
                        <a:rPr lang="fr-FR" sz="1400" dirty="0">
                          <a:highlight>
                            <a:srgbClr val="FFFF00"/>
                          </a:highlight>
                        </a:rPr>
                        <a:t>Chromatine</a:t>
                      </a:r>
                    </a:p>
                  </a:txBody>
                  <a:tcPr>
                    <a:noFill/>
                  </a:tcPr>
                </a:tc>
                <a:extLst>
                  <a:ext uri="{0D108BD9-81ED-4DB2-BD59-A6C34878D82A}">
                    <a16:rowId xmlns:a16="http://schemas.microsoft.com/office/drawing/2014/main" val="3824713263"/>
                  </a:ext>
                </a:extLst>
              </a:tr>
              <a:tr h="370840">
                <a:tc>
                  <a:txBody>
                    <a:bodyPr/>
                    <a:lstStyle/>
                    <a:p>
                      <a:pPr marL="0" indent="0" algn="l">
                        <a:buFontTx/>
                        <a:buNone/>
                      </a:pPr>
                      <a:r>
                        <a:rPr lang="fr-FR" sz="1400" dirty="0">
                          <a:highlight>
                            <a:srgbClr val="00FFFF"/>
                          </a:highlight>
                        </a:rPr>
                        <a:t>Nucléoplasme</a:t>
                      </a:r>
                    </a:p>
                  </a:txBody>
                  <a:tcPr>
                    <a:noFill/>
                  </a:tcPr>
                </a:tc>
                <a:extLst>
                  <a:ext uri="{0D108BD9-81ED-4DB2-BD59-A6C34878D82A}">
                    <a16:rowId xmlns:a16="http://schemas.microsoft.com/office/drawing/2014/main" val="3907190929"/>
                  </a:ext>
                </a:extLst>
              </a:tr>
              <a:tr h="370840">
                <a:tc>
                  <a:txBody>
                    <a:bodyPr/>
                    <a:lstStyle/>
                    <a:p>
                      <a:pPr marL="0" indent="0" algn="l">
                        <a:buFontTx/>
                        <a:buNone/>
                      </a:pPr>
                      <a:r>
                        <a:rPr lang="fr-FR" sz="1400" dirty="0">
                          <a:highlight>
                            <a:srgbClr val="FF00FF"/>
                          </a:highlight>
                        </a:rPr>
                        <a:t>Pore nucléaire</a:t>
                      </a:r>
                    </a:p>
                  </a:txBody>
                  <a:tcPr>
                    <a:noFill/>
                  </a:tcPr>
                </a:tc>
                <a:extLst>
                  <a:ext uri="{0D108BD9-81ED-4DB2-BD59-A6C34878D82A}">
                    <a16:rowId xmlns:a16="http://schemas.microsoft.com/office/drawing/2014/main" val="667193287"/>
                  </a:ext>
                </a:extLst>
              </a:tr>
              <a:tr h="370840">
                <a:tc>
                  <a:txBody>
                    <a:bodyPr/>
                    <a:lstStyle/>
                    <a:p>
                      <a:pPr marL="0" indent="0" algn="l">
                        <a:buFontTx/>
                        <a:buNone/>
                      </a:pPr>
                      <a:r>
                        <a:rPr lang="fr-FR" sz="1400" dirty="0">
                          <a:highlight>
                            <a:srgbClr val="FF0000"/>
                          </a:highlight>
                        </a:rPr>
                        <a:t>Nucléole</a:t>
                      </a:r>
                    </a:p>
                  </a:txBody>
                  <a:tcPr>
                    <a:noFill/>
                  </a:tcPr>
                </a:tc>
                <a:extLst>
                  <a:ext uri="{0D108BD9-81ED-4DB2-BD59-A6C34878D82A}">
                    <a16:rowId xmlns:a16="http://schemas.microsoft.com/office/drawing/2014/main" val="3060880938"/>
                  </a:ext>
                </a:extLst>
              </a:tr>
              <a:tr h="370840">
                <a:tc>
                  <a:txBody>
                    <a:bodyPr/>
                    <a:lstStyle/>
                    <a:p>
                      <a:pPr marL="0" indent="0" algn="l">
                        <a:buFontTx/>
                        <a:buNone/>
                      </a:pPr>
                      <a:r>
                        <a:rPr lang="fr-FR" sz="1400" dirty="0">
                          <a:highlight>
                            <a:srgbClr val="008080"/>
                          </a:highlight>
                        </a:rPr>
                        <a:t>Enveloppe nucléaire</a:t>
                      </a:r>
                    </a:p>
                  </a:txBody>
                  <a:tcPr>
                    <a:noFill/>
                  </a:tcPr>
                </a:tc>
                <a:extLst>
                  <a:ext uri="{0D108BD9-81ED-4DB2-BD59-A6C34878D82A}">
                    <a16:rowId xmlns:a16="http://schemas.microsoft.com/office/drawing/2014/main" val="3561140924"/>
                  </a:ext>
                </a:extLst>
              </a:tr>
              <a:tr h="370840">
                <a:tc>
                  <a:txBody>
                    <a:bodyPr/>
                    <a:lstStyle/>
                    <a:p>
                      <a:pPr marL="0" indent="0" algn="l">
                        <a:buFontTx/>
                        <a:buNone/>
                      </a:pPr>
                      <a:r>
                        <a:rPr lang="fr-FR" sz="1400" dirty="0">
                          <a:highlight>
                            <a:srgbClr val="008000"/>
                          </a:highlight>
                        </a:rPr>
                        <a:t>Noyau</a:t>
                      </a:r>
                    </a:p>
                  </a:txBody>
                  <a:tcPr>
                    <a:noFill/>
                  </a:tcPr>
                </a:tc>
                <a:extLst>
                  <a:ext uri="{0D108BD9-81ED-4DB2-BD59-A6C34878D82A}">
                    <a16:rowId xmlns:a16="http://schemas.microsoft.com/office/drawing/2014/main" val="2709431316"/>
                  </a:ext>
                </a:extLst>
              </a:tr>
              <a:tr h="370840">
                <a:tc>
                  <a:txBody>
                    <a:bodyPr/>
                    <a:lstStyle/>
                    <a:p>
                      <a:pPr marL="0" indent="0" algn="l">
                        <a:buFontTx/>
                        <a:buNone/>
                      </a:pPr>
                      <a:r>
                        <a:rPr lang="fr-FR" sz="1400" dirty="0">
                          <a:highlight>
                            <a:srgbClr val="808000"/>
                          </a:highlight>
                        </a:rPr>
                        <a:t>Vésicule</a:t>
                      </a:r>
                    </a:p>
                  </a:txBody>
                  <a:tcPr>
                    <a:noFill/>
                  </a:tcPr>
                </a:tc>
                <a:extLst>
                  <a:ext uri="{0D108BD9-81ED-4DB2-BD59-A6C34878D82A}">
                    <a16:rowId xmlns:a16="http://schemas.microsoft.com/office/drawing/2014/main" val="154440286"/>
                  </a:ext>
                </a:extLst>
              </a:tr>
              <a:tr h="370840">
                <a:tc>
                  <a:txBody>
                    <a:bodyPr/>
                    <a:lstStyle/>
                    <a:p>
                      <a:pPr marL="0" indent="0" algn="l">
                        <a:buFontTx/>
                        <a:buNone/>
                      </a:pPr>
                      <a:r>
                        <a:rPr lang="fr-FR" sz="1400" dirty="0">
                          <a:highlight>
                            <a:srgbClr val="808080"/>
                          </a:highlight>
                        </a:rPr>
                        <a:t>Centrosome ou centriole</a:t>
                      </a:r>
                    </a:p>
                  </a:txBody>
                  <a:tcPr>
                    <a:noFill/>
                  </a:tcPr>
                </a:tc>
                <a:extLst>
                  <a:ext uri="{0D108BD9-81ED-4DB2-BD59-A6C34878D82A}">
                    <a16:rowId xmlns:a16="http://schemas.microsoft.com/office/drawing/2014/main" val="810159138"/>
                  </a:ext>
                </a:extLst>
              </a:tr>
              <a:tr h="370840">
                <a:tc>
                  <a:txBody>
                    <a:bodyPr/>
                    <a:lstStyle/>
                    <a:p>
                      <a:pPr marL="0" indent="0" algn="l">
                        <a:buFontTx/>
                        <a:buNone/>
                      </a:pPr>
                      <a:r>
                        <a:rPr lang="fr-FR" sz="1400" dirty="0">
                          <a:highlight>
                            <a:srgbClr val="C0C0C0"/>
                          </a:highlight>
                        </a:rPr>
                        <a:t>Appareil de Golgi</a:t>
                      </a:r>
                    </a:p>
                  </a:txBody>
                  <a:tcPr>
                    <a:noFill/>
                  </a:tcPr>
                </a:tc>
                <a:extLst>
                  <a:ext uri="{0D108BD9-81ED-4DB2-BD59-A6C34878D82A}">
                    <a16:rowId xmlns:a16="http://schemas.microsoft.com/office/drawing/2014/main" val="967839263"/>
                  </a:ext>
                </a:extLst>
              </a:tr>
              <a:tr h="370840">
                <a:tc>
                  <a:txBody>
                    <a:bodyPr/>
                    <a:lstStyle/>
                    <a:p>
                      <a:pPr marL="0" indent="0" algn="l">
                        <a:buFontTx/>
                        <a:buNone/>
                      </a:pPr>
                      <a:r>
                        <a:rPr lang="fr-FR" sz="1400" b="0" dirty="0">
                          <a:solidFill>
                            <a:schemeClr val="accent2"/>
                          </a:solidFill>
                        </a:rPr>
                        <a:t>Mitochondrie</a:t>
                      </a:r>
                    </a:p>
                  </a:txBody>
                  <a:tcPr>
                    <a:noFill/>
                  </a:tcPr>
                </a:tc>
                <a:extLst>
                  <a:ext uri="{0D108BD9-81ED-4DB2-BD59-A6C34878D82A}">
                    <a16:rowId xmlns:a16="http://schemas.microsoft.com/office/drawing/2014/main" val="3577994871"/>
                  </a:ext>
                </a:extLst>
              </a:tr>
              <a:tr h="370840">
                <a:tc>
                  <a:txBody>
                    <a:bodyPr/>
                    <a:lstStyle/>
                    <a:p>
                      <a:pPr marL="0" indent="0" algn="l">
                        <a:buFontTx/>
                        <a:buNone/>
                      </a:pPr>
                      <a:r>
                        <a:rPr lang="fr-FR" sz="1400" dirty="0">
                          <a:solidFill>
                            <a:srgbClr val="C00000"/>
                          </a:solidFill>
                        </a:rPr>
                        <a:t>Réticulum endoplasmique lisse</a:t>
                      </a:r>
                    </a:p>
                  </a:txBody>
                  <a:tcPr>
                    <a:noFill/>
                  </a:tcPr>
                </a:tc>
                <a:extLst>
                  <a:ext uri="{0D108BD9-81ED-4DB2-BD59-A6C34878D82A}">
                    <a16:rowId xmlns:a16="http://schemas.microsoft.com/office/drawing/2014/main" val="349308229"/>
                  </a:ext>
                </a:extLst>
              </a:tr>
              <a:tr h="370840">
                <a:tc>
                  <a:txBody>
                    <a:bodyPr/>
                    <a:lstStyle/>
                    <a:p>
                      <a:pPr marL="0" indent="0" algn="l">
                        <a:buFontTx/>
                        <a:buNone/>
                      </a:pPr>
                      <a:r>
                        <a:rPr lang="fr-FR" sz="1400" dirty="0">
                          <a:solidFill>
                            <a:srgbClr val="7030A0"/>
                          </a:solidFill>
                        </a:rPr>
                        <a:t>Cytoplasme</a:t>
                      </a:r>
                    </a:p>
                  </a:txBody>
                  <a:tcPr>
                    <a:noFill/>
                  </a:tcPr>
                </a:tc>
                <a:extLst>
                  <a:ext uri="{0D108BD9-81ED-4DB2-BD59-A6C34878D82A}">
                    <a16:rowId xmlns:a16="http://schemas.microsoft.com/office/drawing/2014/main" val="348557975"/>
                  </a:ext>
                </a:extLst>
              </a:tr>
              <a:tr h="370840">
                <a:tc>
                  <a:txBody>
                    <a:bodyPr/>
                    <a:lstStyle/>
                    <a:p>
                      <a:pPr marL="0" indent="0" algn="l">
                        <a:buFontTx/>
                        <a:buNone/>
                      </a:pPr>
                      <a:r>
                        <a:rPr lang="fr-FR" sz="1400" dirty="0">
                          <a:solidFill>
                            <a:srgbClr val="FF2F92"/>
                          </a:solidFill>
                        </a:rPr>
                        <a:t>Ribosome</a:t>
                      </a:r>
                    </a:p>
                  </a:txBody>
                  <a:tcPr>
                    <a:noFill/>
                  </a:tcPr>
                </a:tc>
                <a:extLst>
                  <a:ext uri="{0D108BD9-81ED-4DB2-BD59-A6C34878D82A}">
                    <a16:rowId xmlns:a16="http://schemas.microsoft.com/office/drawing/2014/main" val="287169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945200"/>
                          </a:solidFill>
                        </a:rPr>
                        <a:t>Réticulum endoplasmique granuleux</a:t>
                      </a:r>
                    </a:p>
                  </a:txBody>
                  <a:tcPr>
                    <a:noFill/>
                  </a:tcPr>
                </a:tc>
                <a:extLst>
                  <a:ext uri="{0D108BD9-81ED-4DB2-BD59-A6C34878D82A}">
                    <a16:rowId xmlns:a16="http://schemas.microsoft.com/office/drawing/2014/main" val="4289080892"/>
                  </a:ext>
                </a:extLst>
              </a:tr>
              <a:tr h="370840">
                <a:tc>
                  <a:txBody>
                    <a:bodyPr/>
                    <a:lstStyle/>
                    <a:p>
                      <a:pPr marL="0" indent="0" algn="l">
                        <a:buFontTx/>
                        <a:buNone/>
                      </a:pPr>
                      <a:r>
                        <a:rPr lang="fr-FR" sz="1400" dirty="0"/>
                        <a:t>Vacuole</a:t>
                      </a:r>
                    </a:p>
                  </a:txBody>
                  <a:tcPr>
                    <a:noFill/>
                  </a:tcPr>
                </a:tc>
                <a:extLst>
                  <a:ext uri="{0D108BD9-81ED-4DB2-BD59-A6C34878D82A}">
                    <a16:rowId xmlns:a16="http://schemas.microsoft.com/office/drawing/2014/main" val="1737060553"/>
                  </a:ext>
                </a:extLst>
              </a:tr>
            </a:tbl>
          </a:graphicData>
        </a:graphic>
      </p:graphicFrame>
      <p:sp>
        <p:nvSpPr>
          <p:cNvPr id="19" name="ZoneTexte 18">
            <a:extLst>
              <a:ext uri="{FF2B5EF4-FFF2-40B4-BE49-F238E27FC236}">
                <a16:creationId xmlns:a16="http://schemas.microsoft.com/office/drawing/2014/main" id="{A7D419D7-0C32-7E6A-C4E7-B916FCFD2199}"/>
              </a:ext>
            </a:extLst>
          </p:cNvPr>
          <p:cNvSpPr txBox="1"/>
          <p:nvPr/>
        </p:nvSpPr>
        <p:spPr>
          <a:xfrm>
            <a:off x="-169124" y="212060"/>
            <a:ext cx="7846742" cy="6924973"/>
          </a:xfrm>
          <a:prstGeom prst="rect">
            <a:avLst/>
          </a:prstGeom>
          <a:noFill/>
          <a:ln>
            <a:solidFill>
              <a:srgbClr val="FF2F92"/>
            </a:solidFill>
          </a:ln>
        </p:spPr>
        <p:txBody>
          <a:bodyPr wrap="square">
            <a:spAutoFit/>
          </a:bodyPr>
          <a:lstStyle/>
          <a:p>
            <a:pPr algn="r"/>
            <a:r>
              <a:rPr lang="fr-FR" sz="1400" dirty="0">
                <a:highlight>
                  <a:srgbClr val="008000"/>
                </a:highlight>
              </a:rPr>
              <a:t>Centre de contrôle de la cellule, contenant le matériel génétique </a:t>
            </a:r>
          </a:p>
          <a:p>
            <a:pPr algn="r"/>
            <a:endParaRPr lang="fr-FR" sz="600" dirty="0"/>
          </a:p>
          <a:p>
            <a:pPr algn="r"/>
            <a:r>
              <a:rPr lang="fr-FR" sz="1400" dirty="0"/>
              <a:t>Stockent de l’eau, des ions, des déchets ou des substances nutritives</a:t>
            </a:r>
          </a:p>
          <a:p>
            <a:pPr algn="r"/>
            <a:endParaRPr lang="fr-FR" sz="600" dirty="0"/>
          </a:p>
          <a:p>
            <a:pPr algn="r"/>
            <a:r>
              <a:rPr lang="fr-FR" sz="1400" dirty="0">
                <a:highlight>
                  <a:srgbClr val="00FF00"/>
                </a:highlight>
              </a:rPr>
              <a:t>Protège et délimite la  cellule </a:t>
            </a:r>
          </a:p>
          <a:p>
            <a:pPr algn="r"/>
            <a:endParaRPr lang="fr-FR" sz="600" dirty="0"/>
          </a:p>
          <a:p>
            <a:pPr algn="r"/>
            <a:r>
              <a:rPr lang="fr-FR" sz="1400" dirty="0">
                <a:solidFill>
                  <a:srgbClr val="C00000"/>
                </a:solidFill>
              </a:rPr>
              <a:t>Synthétise les lipides</a:t>
            </a:r>
          </a:p>
          <a:p>
            <a:pPr algn="r"/>
            <a:endParaRPr lang="fr-FR" sz="600" dirty="0"/>
          </a:p>
          <a:p>
            <a:pPr algn="r"/>
            <a:r>
              <a:rPr lang="fr-FR" sz="1400" dirty="0">
                <a:highlight>
                  <a:srgbClr val="FFFF00"/>
                </a:highlight>
              </a:rPr>
              <a:t>Porte l’information génétique </a:t>
            </a:r>
          </a:p>
          <a:p>
            <a:pPr algn="r"/>
            <a:endParaRPr lang="fr-FR" sz="600" dirty="0"/>
          </a:p>
          <a:p>
            <a:pPr algn="r"/>
            <a:r>
              <a:rPr lang="fr-FR" sz="1400" dirty="0">
                <a:solidFill>
                  <a:srgbClr val="7030A0"/>
                </a:solidFill>
              </a:rPr>
              <a:t>Lieu du métabolisme cellulaire</a:t>
            </a:r>
          </a:p>
          <a:p>
            <a:pPr algn="r"/>
            <a:endParaRPr lang="fr-FR" sz="600" dirty="0"/>
          </a:p>
          <a:p>
            <a:pPr algn="r"/>
            <a:r>
              <a:rPr lang="fr-FR" sz="1400" dirty="0">
                <a:highlight>
                  <a:srgbClr val="008080"/>
                </a:highlight>
              </a:rPr>
              <a:t>Sépare le contenu du noyau du cytoplasme </a:t>
            </a:r>
          </a:p>
          <a:p>
            <a:pPr algn="r"/>
            <a:endParaRPr lang="fr-FR" sz="600" dirty="0"/>
          </a:p>
          <a:p>
            <a:pPr algn="r"/>
            <a:r>
              <a:rPr lang="fr-FR" sz="1400" dirty="0">
                <a:highlight>
                  <a:srgbClr val="808000"/>
                </a:highlight>
              </a:rPr>
              <a:t>Transporte des molécules </a:t>
            </a:r>
          </a:p>
          <a:p>
            <a:pPr algn="r"/>
            <a:endParaRPr lang="fr-FR" sz="600" dirty="0"/>
          </a:p>
          <a:p>
            <a:pPr algn="r"/>
            <a:r>
              <a:rPr lang="fr-FR" sz="1400" dirty="0">
                <a:solidFill>
                  <a:srgbClr val="945200"/>
                </a:solidFill>
              </a:rPr>
              <a:t>Participe à la synthèse des protéines destinées à être exportées ou insérées dans des membranes</a:t>
            </a:r>
          </a:p>
          <a:p>
            <a:pPr algn="r"/>
            <a:endParaRPr lang="fr-FR" sz="600" dirty="0"/>
          </a:p>
          <a:p>
            <a:pPr algn="r"/>
            <a:r>
              <a:rPr lang="fr-FR" sz="1400" dirty="0">
                <a:highlight>
                  <a:srgbClr val="808080"/>
                </a:highlight>
              </a:rPr>
              <a:t>Participe à la répartition correcte des chromosomes entre les cellules filles</a:t>
            </a:r>
          </a:p>
          <a:p>
            <a:pPr algn="r"/>
            <a:endParaRPr lang="fr-FR" sz="600" dirty="0"/>
          </a:p>
          <a:p>
            <a:pPr algn="r"/>
            <a:r>
              <a:rPr lang="fr-FR" sz="1400" dirty="0">
                <a:solidFill>
                  <a:srgbClr val="FF2F92"/>
                </a:solidFill>
              </a:rPr>
              <a:t>Synthétise les protéines</a:t>
            </a:r>
          </a:p>
          <a:p>
            <a:pPr algn="r"/>
            <a:endParaRPr lang="fr-FR" sz="600" dirty="0"/>
          </a:p>
          <a:p>
            <a:pPr algn="r"/>
            <a:r>
              <a:rPr lang="fr-FR" sz="1400" dirty="0">
                <a:highlight>
                  <a:srgbClr val="FF00FF"/>
                </a:highlight>
              </a:rPr>
              <a:t>Permet le passage sélectif de molécules entre le noyau et le cytoplasme</a:t>
            </a:r>
          </a:p>
          <a:p>
            <a:pPr algn="r"/>
            <a:endParaRPr lang="fr-FR" sz="600" dirty="0"/>
          </a:p>
          <a:p>
            <a:pPr algn="r"/>
            <a:r>
              <a:rPr lang="fr-FR" sz="1400" dirty="0">
                <a:highlight>
                  <a:srgbClr val="00FF00"/>
                </a:highlight>
              </a:rPr>
              <a:t>Régule les échanges entre l’intérieur et l’extérieur de la cellule </a:t>
            </a:r>
          </a:p>
          <a:p>
            <a:pPr algn="r"/>
            <a:endParaRPr lang="fr-FR" sz="600" dirty="0"/>
          </a:p>
          <a:p>
            <a:pPr algn="r"/>
            <a:r>
              <a:rPr lang="fr-FR" sz="1400" dirty="0">
                <a:solidFill>
                  <a:srgbClr val="C00000"/>
                </a:solidFill>
              </a:rPr>
              <a:t>Détoxifie certaines substances</a:t>
            </a:r>
          </a:p>
          <a:p>
            <a:pPr algn="r"/>
            <a:endParaRPr lang="fr-FR" sz="600" dirty="0">
              <a:highlight>
                <a:srgbClr val="C0C0C0"/>
              </a:highlight>
            </a:endParaRPr>
          </a:p>
          <a:p>
            <a:pPr algn="r"/>
            <a:r>
              <a:rPr lang="fr-FR" sz="1400" dirty="0">
                <a:highlight>
                  <a:srgbClr val="C0C0C0"/>
                </a:highlight>
              </a:rPr>
              <a:t>Organise, modifie, et expédie les protéines et lipides reçus du réticulum endoplasmique </a:t>
            </a:r>
          </a:p>
          <a:p>
            <a:pPr algn="r"/>
            <a:endParaRPr lang="fr-FR" sz="600" dirty="0">
              <a:highlight>
                <a:srgbClr val="C0C0C0"/>
              </a:highlight>
            </a:endParaRPr>
          </a:p>
          <a:p>
            <a:pPr algn="r"/>
            <a:r>
              <a:rPr lang="fr-FR" sz="1400" dirty="0">
                <a:highlight>
                  <a:srgbClr val="C0C0C0"/>
                </a:highlight>
              </a:rPr>
              <a:t>Produit des lysosomes et des vésicules de sécrétion</a:t>
            </a:r>
          </a:p>
          <a:p>
            <a:pPr algn="r"/>
            <a:endParaRPr lang="fr-FR" sz="600" dirty="0"/>
          </a:p>
          <a:p>
            <a:pPr algn="r"/>
            <a:r>
              <a:rPr lang="fr-FR" sz="1400" dirty="0">
                <a:solidFill>
                  <a:schemeClr val="accent2"/>
                </a:solidFill>
              </a:rPr>
              <a:t>Siège de la production d’énergie (ATP) via la respiration cellulaire</a:t>
            </a:r>
          </a:p>
          <a:p>
            <a:pPr algn="r"/>
            <a:endParaRPr lang="fr-FR" sz="600" dirty="0"/>
          </a:p>
          <a:p>
            <a:pPr algn="r"/>
            <a:r>
              <a:rPr lang="fr-FR" sz="1400" dirty="0">
                <a:solidFill>
                  <a:srgbClr val="C00000"/>
                </a:solidFill>
              </a:rPr>
              <a:t>Stocke et régule les ions calcium</a:t>
            </a:r>
          </a:p>
          <a:p>
            <a:pPr algn="r"/>
            <a:endParaRPr lang="fr-FR" sz="600" dirty="0"/>
          </a:p>
          <a:p>
            <a:pPr algn="r"/>
            <a:r>
              <a:rPr lang="fr-FR" sz="1400" dirty="0">
                <a:highlight>
                  <a:srgbClr val="00FFFF"/>
                </a:highlight>
              </a:rPr>
              <a:t>Sert de support aux structures nucléaires </a:t>
            </a:r>
          </a:p>
          <a:p>
            <a:pPr algn="r"/>
            <a:endParaRPr lang="fr-FR" sz="600" dirty="0"/>
          </a:p>
          <a:p>
            <a:pPr algn="r"/>
            <a:r>
              <a:rPr lang="fr-FR" sz="1400" dirty="0">
                <a:solidFill>
                  <a:schemeClr val="accent2"/>
                </a:solidFill>
              </a:rPr>
              <a:t>Contient son propre ADN et peut se reproduire indépendamment</a:t>
            </a:r>
          </a:p>
          <a:p>
            <a:pPr algn="r"/>
            <a:endParaRPr lang="fr-FR" sz="600" dirty="0"/>
          </a:p>
          <a:p>
            <a:pPr algn="r"/>
            <a:r>
              <a:rPr lang="fr-FR" sz="1400" dirty="0">
                <a:highlight>
                  <a:srgbClr val="FF0000"/>
                </a:highlight>
              </a:rPr>
              <a:t>Produit les sous-unités des ribosomes</a:t>
            </a:r>
          </a:p>
          <a:p>
            <a:pPr algn="r"/>
            <a:endParaRPr lang="fr-FR" sz="1600" dirty="0"/>
          </a:p>
        </p:txBody>
      </p:sp>
      <p:grpSp>
        <p:nvGrpSpPr>
          <p:cNvPr id="55" name="Groupe 54">
            <a:extLst>
              <a:ext uri="{FF2B5EF4-FFF2-40B4-BE49-F238E27FC236}">
                <a16:creationId xmlns:a16="http://schemas.microsoft.com/office/drawing/2014/main" id="{06BFE183-28EB-91E2-06F9-2BB5C758EFA9}"/>
              </a:ext>
            </a:extLst>
          </p:cNvPr>
          <p:cNvGrpSpPr/>
          <p:nvPr/>
        </p:nvGrpSpPr>
        <p:grpSpPr>
          <a:xfrm>
            <a:off x="7695271" y="345688"/>
            <a:ext cx="96642" cy="965846"/>
            <a:chOff x="7695271" y="345688"/>
            <a:chExt cx="96642" cy="965846"/>
          </a:xfrm>
        </p:grpSpPr>
        <p:sp>
          <p:nvSpPr>
            <p:cNvPr id="20" name="Ellipse 19">
              <a:extLst>
                <a:ext uri="{FF2B5EF4-FFF2-40B4-BE49-F238E27FC236}">
                  <a16:creationId xmlns:a16="http://schemas.microsoft.com/office/drawing/2014/main" id="{F8561D0D-E67A-A9EE-3C8A-A13F7A4197BB}"/>
                </a:ext>
              </a:extLst>
            </p:cNvPr>
            <p:cNvSpPr/>
            <p:nvPr/>
          </p:nvSpPr>
          <p:spPr>
            <a:xfrm>
              <a:off x="7695271" y="3456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E4C43309-D361-8E7E-A432-FC3197DB4554}"/>
                </a:ext>
              </a:extLst>
            </p:cNvPr>
            <p:cNvSpPr/>
            <p:nvPr/>
          </p:nvSpPr>
          <p:spPr>
            <a:xfrm>
              <a:off x="7702703" y="12086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221DB980-6F42-5CAA-1AB4-953239890207}"/>
                </a:ext>
              </a:extLst>
            </p:cNvPr>
            <p:cNvSpPr/>
            <p:nvPr/>
          </p:nvSpPr>
          <p:spPr>
            <a:xfrm>
              <a:off x="7695271" y="914986"/>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4799149F-724B-62A3-C8E7-634562DD4739}"/>
                </a:ext>
              </a:extLst>
            </p:cNvPr>
            <p:cNvSpPr/>
            <p:nvPr/>
          </p:nvSpPr>
          <p:spPr>
            <a:xfrm>
              <a:off x="7700842" y="621339"/>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8" name="Groupe 37">
            <a:extLst>
              <a:ext uri="{FF2B5EF4-FFF2-40B4-BE49-F238E27FC236}">
                <a16:creationId xmlns:a16="http://schemas.microsoft.com/office/drawing/2014/main" id="{D2563455-C9BF-375C-6900-F533740F0940}"/>
              </a:ext>
            </a:extLst>
          </p:cNvPr>
          <p:cNvGrpSpPr/>
          <p:nvPr/>
        </p:nvGrpSpPr>
        <p:grpSpPr>
          <a:xfrm>
            <a:off x="7691555" y="1562879"/>
            <a:ext cx="96642" cy="965846"/>
            <a:chOff x="7847671" y="498088"/>
            <a:chExt cx="96642" cy="965846"/>
          </a:xfrm>
        </p:grpSpPr>
        <p:sp>
          <p:nvSpPr>
            <p:cNvPr id="34" name="Ellipse 33">
              <a:extLst>
                <a:ext uri="{FF2B5EF4-FFF2-40B4-BE49-F238E27FC236}">
                  <a16:creationId xmlns:a16="http://schemas.microsoft.com/office/drawing/2014/main" id="{B6894A76-774E-936F-DC9E-9198A14C8AD4}"/>
                </a:ext>
              </a:extLst>
            </p:cNvPr>
            <p:cNvSpPr/>
            <p:nvPr/>
          </p:nvSpPr>
          <p:spPr>
            <a:xfrm>
              <a:off x="7847671" y="4980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D02841C5-E7C9-60F9-BD07-6F15C62138DD}"/>
                </a:ext>
              </a:extLst>
            </p:cNvPr>
            <p:cNvSpPr/>
            <p:nvPr/>
          </p:nvSpPr>
          <p:spPr>
            <a:xfrm>
              <a:off x="7855103" y="13610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F3B5271D-6BB1-281C-A5CD-CBFCD53C5124}"/>
                </a:ext>
              </a:extLst>
            </p:cNvPr>
            <p:cNvSpPr/>
            <p:nvPr/>
          </p:nvSpPr>
          <p:spPr>
            <a:xfrm>
              <a:off x="7847671" y="1067386"/>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83F06951-4EE2-9699-59CA-1B3BA5978B26}"/>
                </a:ext>
              </a:extLst>
            </p:cNvPr>
            <p:cNvSpPr/>
            <p:nvPr/>
          </p:nvSpPr>
          <p:spPr>
            <a:xfrm>
              <a:off x="7853242" y="773739"/>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3" name="Groupe 42">
            <a:extLst>
              <a:ext uri="{FF2B5EF4-FFF2-40B4-BE49-F238E27FC236}">
                <a16:creationId xmlns:a16="http://schemas.microsoft.com/office/drawing/2014/main" id="{44F0B5DB-45B9-915C-1169-AC6DDB2AD949}"/>
              </a:ext>
            </a:extLst>
          </p:cNvPr>
          <p:cNvGrpSpPr/>
          <p:nvPr/>
        </p:nvGrpSpPr>
        <p:grpSpPr>
          <a:xfrm>
            <a:off x="7701318" y="2780070"/>
            <a:ext cx="96642" cy="965846"/>
            <a:chOff x="7847671" y="498088"/>
            <a:chExt cx="96642" cy="965846"/>
          </a:xfrm>
        </p:grpSpPr>
        <p:sp>
          <p:nvSpPr>
            <p:cNvPr id="39" name="Ellipse 38">
              <a:extLst>
                <a:ext uri="{FF2B5EF4-FFF2-40B4-BE49-F238E27FC236}">
                  <a16:creationId xmlns:a16="http://schemas.microsoft.com/office/drawing/2014/main" id="{27624B93-CDE5-F568-74C8-66E7CBFC567A}"/>
                </a:ext>
              </a:extLst>
            </p:cNvPr>
            <p:cNvSpPr/>
            <p:nvPr/>
          </p:nvSpPr>
          <p:spPr>
            <a:xfrm>
              <a:off x="7847671" y="4980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17E30530-71C8-E20F-06F2-96437BC5A64E}"/>
                </a:ext>
              </a:extLst>
            </p:cNvPr>
            <p:cNvSpPr/>
            <p:nvPr/>
          </p:nvSpPr>
          <p:spPr>
            <a:xfrm>
              <a:off x="7855103" y="13610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C792FB41-9EA0-9D17-E281-631BEDBBFCF2}"/>
                </a:ext>
              </a:extLst>
            </p:cNvPr>
            <p:cNvSpPr/>
            <p:nvPr/>
          </p:nvSpPr>
          <p:spPr>
            <a:xfrm>
              <a:off x="7847671" y="1067386"/>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03704FD4-578B-C7D7-7E1C-DF5F96092917}"/>
                </a:ext>
              </a:extLst>
            </p:cNvPr>
            <p:cNvSpPr/>
            <p:nvPr/>
          </p:nvSpPr>
          <p:spPr>
            <a:xfrm>
              <a:off x="7853242" y="773739"/>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a:extLst>
              <a:ext uri="{FF2B5EF4-FFF2-40B4-BE49-F238E27FC236}">
                <a16:creationId xmlns:a16="http://schemas.microsoft.com/office/drawing/2014/main" id="{EA643488-6D7D-3EAC-B244-3AC5954187A6}"/>
              </a:ext>
            </a:extLst>
          </p:cNvPr>
          <p:cNvGrpSpPr/>
          <p:nvPr/>
        </p:nvGrpSpPr>
        <p:grpSpPr>
          <a:xfrm>
            <a:off x="7709445" y="3997261"/>
            <a:ext cx="96642" cy="965846"/>
            <a:chOff x="7847671" y="498088"/>
            <a:chExt cx="96642" cy="965846"/>
          </a:xfrm>
        </p:grpSpPr>
        <p:sp>
          <p:nvSpPr>
            <p:cNvPr id="45" name="Ellipse 44">
              <a:extLst>
                <a:ext uri="{FF2B5EF4-FFF2-40B4-BE49-F238E27FC236}">
                  <a16:creationId xmlns:a16="http://schemas.microsoft.com/office/drawing/2014/main" id="{09F59C94-6491-2D2E-D66B-5E574851C36D}"/>
                </a:ext>
              </a:extLst>
            </p:cNvPr>
            <p:cNvSpPr/>
            <p:nvPr/>
          </p:nvSpPr>
          <p:spPr>
            <a:xfrm>
              <a:off x="7847671" y="4980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837FAA15-81F0-2483-DA86-232B647FE11B}"/>
                </a:ext>
              </a:extLst>
            </p:cNvPr>
            <p:cNvSpPr/>
            <p:nvPr/>
          </p:nvSpPr>
          <p:spPr>
            <a:xfrm>
              <a:off x="7855103" y="13610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F9DD082D-91D9-3603-1318-5630372BFA90}"/>
                </a:ext>
              </a:extLst>
            </p:cNvPr>
            <p:cNvSpPr/>
            <p:nvPr/>
          </p:nvSpPr>
          <p:spPr>
            <a:xfrm>
              <a:off x="7847671" y="1067386"/>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26CBB201-1A90-023F-73A1-8AFAC5B6C4C0}"/>
                </a:ext>
              </a:extLst>
            </p:cNvPr>
            <p:cNvSpPr/>
            <p:nvPr/>
          </p:nvSpPr>
          <p:spPr>
            <a:xfrm>
              <a:off x="7853242" y="773739"/>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167B3243-89EF-3E75-6A3B-DB47D77B71CD}"/>
              </a:ext>
            </a:extLst>
          </p:cNvPr>
          <p:cNvGrpSpPr/>
          <p:nvPr/>
        </p:nvGrpSpPr>
        <p:grpSpPr>
          <a:xfrm>
            <a:off x="7715016" y="5214452"/>
            <a:ext cx="96642" cy="965846"/>
            <a:chOff x="7847671" y="498088"/>
            <a:chExt cx="96642" cy="965846"/>
          </a:xfrm>
        </p:grpSpPr>
        <p:sp>
          <p:nvSpPr>
            <p:cNvPr id="50" name="Ellipse 49">
              <a:extLst>
                <a:ext uri="{FF2B5EF4-FFF2-40B4-BE49-F238E27FC236}">
                  <a16:creationId xmlns:a16="http://schemas.microsoft.com/office/drawing/2014/main" id="{259B7245-77A4-3D39-D7BE-A226F63D9B27}"/>
                </a:ext>
              </a:extLst>
            </p:cNvPr>
            <p:cNvSpPr/>
            <p:nvPr/>
          </p:nvSpPr>
          <p:spPr>
            <a:xfrm>
              <a:off x="7847671" y="4980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180A9914-2718-95B2-1AD5-C175DAFF6834}"/>
                </a:ext>
              </a:extLst>
            </p:cNvPr>
            <p:cNvSpPr/>
            <p:nvPr/>
          </p:nvSpPr>
          <p:spPr>
            <a:xfrm>
              <a:off x="7855103" y="13610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C5D78CA1-A819-224B-41E3-3B6C33CFA984}"/>
                </a:ext>
              </a:extLst>
            </p:cNvPr>
            <p:cNvSpPr/>
            <p:nvPr/>
          </p:nvSpPr>
          <p:spPr>
            <a:xfrm>
              <a:off x="7847671" y="1067386"/>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01C4D6B0-94BA-6B28-6FE5-7671A97F4BAB}"/>
                </a:ext>
              </a:extLst>
            </p:cNvPr>
            <p:cNvSpPr/>
            <p:nvPr/>
          </p:nvSpPr>
          <p:spPr>
            <a:xfrm>
              <a:off x="7853242" y="773739"/>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4" name="Ellipse 53">
            <a:extLst>
              <a:ext uri="{FF2B5EF4-FFF2-40B4-BE49-F238E27FC236}">
                <a16:creationId xmlns:a16="http://schemas.microsoft.com/office/drawing/2014/main" id="{7289D85E-5DD7-73CA-EBE1-A635CD3DD63F}"/>
              </a:ext>
            </a:extLst>
          </p:cNvPr>
          <p:cNvSpPr/>
          <p:nvPr/>
        </p:nvSpPr>
        <p:spPr>
          <a:xfrm>
            <a:off x="7724535" y="6431642"/>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6" name="Groupe 55">
            <a:extLst>
              <a:ext uri="{FF2B5EF4-FFF2-40B4-BE49-F238E27FC236}">
                <a16:creationId xmlns:a16="http://schemas.microsoft.com/office/drawing/2014/main" id="{B93047C3-9AA3-0092-7DE1-61C5169DC506}"/>
              </a:ext>
            </a:extLst>
          </p:cNvPr>
          <p:cNvGrpSpPr/>
          <p:nvPr/>
        </p:nvGrpSpPr>
        <p:grpSpPr>
          <a:xfrm>
            <a:off x="9004384" y="599032"/>
            <a:ext cx="94781" cy="1190046"/>
            <a:chOff x="7695271" y="345688"/>
            <a:chExt cx="94781" cy="1190046"/>
          </a:xfrm>
        </p:grpSpPr>
        <p:sp>
          <p:nvSpPr>
            <p:cNvPr id="57" name="Ellipse 56">
              <a:extLst>
                <a:ext uri="{FF2B5EF4-FFF2-40B4-BE49-F238E27FC236}">
                  <a16:creationId xmlns:a16="http://schemas.microsoft.com/office/drawing/2014/main" id="{B655EEE1-6920-E525-B3E3-57276CADCF66}"/>
                </a:ext>
              </a:extLst>
            </p:cNvPr>
            <p:cNvSpPr/>
            <p:nvPr/>
          </p:nvSpPr>
          <p:spPr>
            <a:xfrm>
              <a:off x="7695271" y="3456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46538293-8989-66B7-86AA-B317DF2C477F}"/>
                </a:ext>
              </a:extLst>
            </p:cNvPr>
            <p:cNvSpPr/>
            <p:nvPr/>
          </p:nvSpPr>
          <p:spPr>
            <a:xfrm>
              <a:off x="7700842" y="14328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2C7B7CAC-AFC8-C1EA-8A36-4565C62B1E81}"/>
                </a:ext>
              </a:extLst>
            </p:cNvPr>
            <p:cNvSpPr/>
            <p:nvPr/>
          </p:nvSpPr>
          <p:spPr>
            <a:xfrm>
              <a:off x="7695271" y="1070452"/>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7AD1CFEB-CDF2-C72A-FED3-5D37DA950E98}"/>
                </a:ext>
              </a:extLst>
            </p:cNvPr>
            <p:cNvSpPr/>
            <p:nvPr/>
          </p:nvSpPr>
          <p:spPr>
            <a:xfrm>
              <a:off x="7700842" y="708070"/>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6" name="Groupe 65">
            <a:extLst>
              <a:ext uri="{FF2B5EF4-FFF2-40B4-BE49-F238E27FC236}">
                <a16:creationId xmlns:a16="http://schemas.microsoft.com/office/drawing/2014/main" id="{34C9240A-6535-5CB0-FB34-08A644E9A665}"/>
              </a:ext>
            </a:extLst>
          </p:cNvPr>
          <p:cNvGrpSpPr/>
          <p:nvPr/>
        </p:nvGrpSpPr>
        <p:grpSpPr>
          <a:xfrm>
            <a:off x="9055723" y="2080847"/>
            <a:ext cx="94781" cy="1190046"/>
            <a:chOff x="7695271" y="345688"/>
            <a:chExt cx="94781" cy="1190046"/>
          </a:xfrm>
        </p:grpSpPr>
        <p:sp>
          <p:nvSpPr>
            <p:cNvPr id="67" name="Ellipse 66">
              <a:extLst>
                <a:ext uri="{FF2B5EF4-FFF2-40B4-BE49-F238E27FC236}">
                  <a16:creationId xmlns:a16="http://schemas.microsoft.com/office/drawing/2014/main" id="{D3BD721A-B5D3-7519-E446-771977D0528D}"/>
                </a:ext>
              </a:extLst>
            </p:cNvPr>
            <p:cNvSpPr/>
            <p:nvPr/>
          </p:nvSpPr>
          <p:spPr>
            <a:xfrm>
              <a:off x="7695271" y="3456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FF6DBDC2-EB4F-EC94-DF6B-B46799711F60}"/>
                </a:ext>
              </a:extLst>
            </p:cNvPr>
            <p:cNvSpPr/>
            <p:nvPr/>
          </p:nvSpPr>
          <p:spPr>
            <a:xfrm>
              <a:off x="7700842" y="14328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4533459A-F195-0B95-5213-6152213FCE1B}"/>
                </a:ext>
              </a:extLst>
            </p:cNvPr>
            <p:cNvSpPr/>
            <p:nvPr/>
          </p:nvSpPr>
          <p:spPr>
            <a:xfrm>
              <a:off x="7695271" y="1070452"/>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9B9BBB21-F707-4479-B638-80D67068FCCE}"/>
                </a:ext>
              </a:extLst>
            </p:cNvPr>
            <p:cNvSpPr/>
            <p:nvPr/>
          </p:nvSpPr>
          <p:spPr>
            <a:xfrm>
              <a:off x="7700842" y="708070"/>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1" name="Groupe 70">
            <a:extLst>
              <a:ext uri="{FF2B5EF4-FFF2-40B4-BE49-F238E27FC236}">
                <a16:creationId xmlns:a16="http://schemas.microsoft.com/office/drawing/2014/main" id="{A58F3BA2-B3F0-964D-255F-F3D57060B47C}"/>
              </a:ext>
            </a:extLst>
          </p:cNvPr>
          <p:cNvGrpSpPr/>
          <p:nvPr/>
        </p:nvGrpSpPr>
        <p:grpSpPr>
          <a:xfrm>
            <a:off x="9072697" y="3562662"/>
            <a:ext cx="94781" cy="1190046"/>
            <a:chOff x="7695271" y="345688"/>
            <a:chExt cx="94781" cy="1190046"/>
          </a:xfrm>
        </p:grpSpPr>
        <p:sp>
          <p:nvSpPr>
            <p:cNvPr id="72" name="Ellipse 71">
              <a:extLst>
                <a:ext uri="{FF2B5EF4-FFF2-40B4-BE49-F238E27FC236}">
                  <a16:creationId xmlns:a16="http://schemas.microsoft.com/office/drawing/2014/main" id="{3FE0FF4F-49B2-AC6D-3F0C-2CA319FA6E5F}"/>
                </a:ext>
              </a:extLst>
            </p:cNvPr>
            <p:cNvSpPr/>
            <p:nvPr/>
          </p:nvSpPr>
          <p:spPr>
            <a:xfrm>
              <a:off x="7695271" y="3456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a:extLst>
                <a:ext uri="{FF2B5EF4-FFF2-40B4-BE49-F238E27FC236}">
                  <a16:creationId xmlns:a16="http://schemas.microsoft.com/office/drawing/2014/main" id="{EAE4E970-F3D5-B52C-EA5A-AC19D373E737}"/>
                </a:ext>
              </a:extLst>
            </p:cNvPr>
            <p:cNvSpPr/>
            <p:nvPr/>
          </p:nvSpPr>
          <p:spPr>
            <a:xfrm>
              <a:off x="7700842" y="14328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a:extLst>
                <a:ext uri="{FF2B5EF4-FFF2-40B4-BE49-F238E27FC236}">
                  <a16:creationId xmlns:a16="http://schemas.microsoft.com/office/drawing/2014/main" id="{4946E228-3802-E9BC-4604-2AE97C98E9F9}"/>
                </a:ext>
              </a:extLst>
            </p:cNvPr>
            <p:cNvSpPr/>
            <p:nvPr/>
          </p:nvSpPr>
          <p:spPr>
            <a:xfrm>
              <a:off x="7695271" y="1070452"/>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a:extLst>
                <a:ext uri="{FF2B5EF4-FFF2-40B4-BE49-F238E27FC236}">
                  <a16:creationId xmlns:a16="http://schemas.microsoft.com/office/drawing/2014/main" id="{2FA01742-4070-D4EF-0C18-E381642DD1F5}"/>
                </a:ext>
              </a:extLst>
            </p:cNvPr>
            <p:cNvSpPr/>
            <p:nvPr/>
          </p:nvSpPr>
          <p:spPr>
            <a:xfrm>
              <a:off x="7700842" y="708070"/>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6" name="Groupe 75">
            <a:extLst>
              <a:ext uri="{FF2B5EF4-FFF2-40B4-BE49-F238E27FC236}">
                <a16:creationId xmlns:a16="http://schemas.microsoft.com/office/drawing/2014/main" id="{4A194F15-9992-5F86-651C-AA9838DAF647}"/>
              </a:ext>
            </a:extLst>
          </p:cNvPr>
          <p:cNvGrpSpPr/>
          <p:nvPr/>
        </p:nvGrpSpPr>
        <p:grpSpPr>
          <a:xfrm>
            <a:off x="9077100" y="5044476"/>
            <a:ext cx="94781" cy="1190046"/>
            <a:chOff x="7695271" y="345688"/>
            <a:chExt cx="94781" cy="1190046"/>
          </a:xfrm>
        </p:grpSpPr>
        <p:sp>
          <p:nvSpPr>
            <p:cNvPr id="77" name="Ellipse 76">
              <a:extLst>
                <a:ext uri="{FF2B5EF4-FFF2-40B4-BE49-F238E27FC236}">
                  <a16:creationId xmlns:a16="http://schemas.microsoft.com/office/drawing/2014/main" id="{F2A9DC6E-056F-067C-2981-E9770EF88579}"/>
                </a:ext>
              </a:extLst>
            </p:cNvPr>
            <p:cNvSpPr/>
            <p:nvPr/>
          </p:nvSpPr>
          <p:spPr>
            <a:xfrm>
              <a:off x="7695271" y="345688"/>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a:extLst>
                <a:ext uri="{FF2B5EF4-FFF2-40B4-BE49-F238E27FC236}">
                  <a16:creationId xmlns:a16="http://schemas.microsoft.com/office/drawing/2014/main" id="{5484D05C-04F1-AE8B-30EF-092EA5809348}"/>
                </a:ext>
              </a:extLst>
            </p:cNvPr>
            <p:cNvSpPr/>
            <p:nvPr/>
          </p:nvSpPr>
          <p:spPr>
            <a:xfrm>
              <a:off x="7700842" y="1432833"/>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a:extLst>
                <a:ext uri="{FF2B5EF4-FFF2-40B4-BE49-F238E27FC236}">
                  <a16:creationId xmlns:a16="http://schemas.microsoft.com/office/drawing/2014/main" id="{51DC091D-2A33-50FA-D432-CB110C84AA04}"/>
                </a:ext>
              </a:extLst>
            </p:cNvPr>
            <p:cNvSpPr/>
            <p:nvPr/>
          </p:nvSpPr>
          <p:spPr>
            <a:xfrm>
              <a:off x="7695271" y="1070452"/>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a:extLst>
                <a:ext uri="{FF2B5EF4-FFF2-40B4-BE49-F238E27FC236}">
                  <a16:creationId xmlns:a16="http://schemas.microsoft.com/office/drawing/2014/main" id="{9A5974DE-1FB7-1B4F-67BE-D4ADB1BEA593}"/>
                </a:ext>
              </a:extLst>
            </p:cNvPr>
            <p:cNvSpPr/>
            <p:nvPr/>
          </p:nvSpPr>
          <p:spPr>
            <a:xfrm>
              <a:off x="7700842" y="708070"/>
              <a:ext cx="89210" cy="10290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 name="Connecteur droit 2">
            <a:extLst>
              <a:ext uri="{FF2B5EF4-FFF2-40B4-BE49-F238E27FC236}">
                <a16:creationId xmlns:a16="http://schemas.microsoft.com/office/drawing/2014/main" id="{83C4FF7B-DE91-1530-7466-8E8522BBA7A9}"/>
              </a:ext>
            </a:extLst>
          </p:cNvPr>
          <p:cNvCxnSpPr>
            <a:cxnSpLocks/>
          </p:cNvCxnSpPr>
          <p:nvPr/>
        </p:nvCxnSpPr>
        <p:spPr>
          <a:xfrm>
            <a:off x="7742388" y="360758"/>
            <a:ext cx="1373517" cy="2496304"/>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6" name="Connecteur droit 5">
            <a:extLst>
              <a:ext uri="{FF2B5EF4-FFF2-40B4-BE49-F238E27FC236}">
                <a16:creationId xmlns:a16="http://schemas.microsoft.com/office/drawing/2014/main" id="{19CC4DC1-B9C5-BEAF-77A3-AAAAE9FBE6DD}"/>
              </a:ext>
            </a:extLst>
          </p:cNvPr>
          <p:cNvCxnSpPr>
            <a:stCxn id="25" idx="4"/>
            <a:endCxn id="78" idx="4"/>
          </p:cNvCxnSpPr>
          <p:nvPr/>
        </p:nvCxnSpPr>
        <p:spPr>
          <a:xfrm>
            <a:off x="7745447" y="724240"/>
            <a:ext cx="1381829" cy="55102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Connecteur droit 7">
            <a:extLst>
              <a:ext uri="{FF2B5EF4-FFF2-40B4-BE49-F238E27FC236}">
                <a16:creationId xmlns:a16="http://schemas.microsoft.com/office/drawing/2014/main" id="{3D32B986-FD7D-B375-F5B1-49EE9563A4C1}"/>
              </a:ext>
            </a:extLst>
          </p:cNvPr>
          <p:cNvCxnSpPr>
            <a:stCxn id="24" idx="6"/>
            <a:endCxn id="57" idx="3"/>
          </p:cNvCxnSpPr>
          <p:nvPr/>
        </p:nvCxnSpPr>
        <p:spPr>
          <a:xfrm flipV="1">
            <a:off x="7784481" y="686863"/>
            <a:ext cx="1232968" cy="279574"/>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3549C3A9-787B-6DF3-FDB3-415067B5AD56}"/>
              </a:ext>
            </a:extLst>
          </p:cNvPr>
          <p:cNvCxnSpPr>
            <a:stCxn id="22" idx="5"/>
            <a:endCxn id="73" idx="3"/>
          </p:cNvCxnSpPr>
          <p:nvPr/>
        </p:nvCxnSpPr>
        <p:spPr>
          <a:xfrm>
            <a:off x="7778848" y="1296464"/>
            <a:ext cx="1312485" cy="3441174"/>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2" name="Connecteur droit 11">
            <a:extLst>
              <a:ext uri="{FF2B5EF4-FFF2-40B4-BE49-F238E27FC236}">
                <a16:creationId xmlns:a16="http://schemas.microsoft.com/office/drawing/2014/main" id="{AA928EC1-0108-7743-5AFD-03DDBE5B8DE8}"/>
              </a:ext>
            </a:extLst>
          </p:cNvPr>
          <p:cNvCxnSpPr>
            <a:stCxn id="34" idx="0"/>
            <a:endCxn id="60" idx="4"/>
          </p:cNvCxnSpPr>
          <p:nvPr/>
        </p:nvCxnSpPr>
        <p:spPr>
          <a:xfrm flipV="1">
            <a:off x="7736160" y="1064315"/>
            <a:ext cx="1318400" cy="498564"/>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F6BA82E4-90E4-1DE8-8EE8-242046F2A79F}"/>
              </a:ext>
            </a:extLst>
          </p:cNvPr>
          <p:cNvCxnSpPr>
            <a:stCxn id="37" idx="5"/>
            <a:endCxn id="77" idx="0"/>
          </p:cNvCxnSpPr>
          <p:nvPr/>
        </p:nvCxnSpPr>
        <p:spPr>
          <a:xfrm>
            <a:off x="7773271" y="1926361"/>
            <a:ext cx="1348434" cy="3118115"/>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6" name="Connecteur droit 15">
            <a:extLst>
              <a:ext uri="{FF2B5EF4-FFF2-40B4-BE49-F238E27FC236}">
                <a16:creationId xmlns:a16="http://schemas.microsoft.com/office/drawing/2014/main" id="{E5F6B81D-A338-0E2A-3CAC-D82BBFDC85F7}"/>
              </a:ext>
            </a:extLst>
          </p:cNvPr>
          <p:cNvCxnSpPr>
            <a:cxnSpLocks/>
            <a:stCxn id="36" idx="6"/>
            <a:endCxn id="70" idx="7"/>
          </p:cNvCxnSpPr>
          <p:nvPr/>
        </p:nvCxnSpPr>
        <p:spPr>
          <a:xfrm>
            <a:off x="7780765" y="2183628"/>
            <a:ext cx="1356674" cy="2746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cteur droit 17">
            <a:extLst>
              <a:ext uri="{FF2B5EF4-FFF2-40B4-BE49-F238E27FC236}">
                <a16:creationId xmlns:a16="http://schemas.microsoft.com/office/drawing/2014/main" id="{AC5D88CE-1B00-3ED2-AB59-99AF9046F71E}"/>
              </a:ext>
            </a:extLst>
          </p:cNvPr>
          <p:cNvCxnSpPr>
            <a:stCxn id="35" idx="0"/>
            <a:endCxn id="68" idx="0"/>
          </p:cNvCxnSpPr>
          <p:nvPr/>
        </p:nvCxnSpPr>
        <p:spPr>
          <a:xfrm>
            <a:off x="7743592" y="2425824"/>
            <a:ext cx="1362307" cy="742168"/>
          </a:xfrm>
          <a:prstGeom prst="line">
            <a:avLst/>
          </a:prstGeom>
          <a:ln>
            <a:solidFill>
              <a:srgbClr val="929000"/>
            </a:solidFill>
          </a:ln>
        </p:spPr>
        <p:style>
          <a:lnRef idx="2">
            <a:schemeClr val="accent1"/>
          </a:lnRef>
          <a:fillRef idx="0">
            <a:schemeClr val="accent1"/>
          </a:fillRef>
          <a:effectRef idx="1">
            <a:schemeClr val="accent1"/>
          </a:effectRef>
          <a:fontRef idx="minor">
            <a:schemeClr val="tx1"/>
          </a:fontRef>
        </p:style>
      </p:cxnSp>
      <p:cxnSp>
        <p:nvCxnSpPr>
          <p:cNvPr id="23" name="Connecteur droit 22">
            <a:extLst>
              <a:ext uri="{FF2B5EF4-FFF2-40B4-BE49-F238E27FC236}">
                <a16:creationId xmlns:a16="http://schemas.microsoft.com/office/drawing/2014/main" id="{B1541E38-A88B-BDED-2CD1-5FF325BAF593}"/>
              </a:ext>
            </a:extLst>
          </p:cNvPr>
          <p:cNvCxnSpPr>
            <a:stCxn id="39" idx="7"/>
            <a:endCxn id="79" idx="7"/>
          </p:cNvCxnSpPr>
          <p:nvPr/>
        </p:nvCxnSpPr>
        <p:spPr>
          <a:xfrm>
            <a:off x="7777463" y="2795140"/>
            <a:ext cx="1375782" cy="2989170"/>
          </a:xfrm>
          <a:prstGeom prst="line">
            <a:avLst/>
          </a:prstGeom>
          <a:ln>
            <a:solidFill>
              <a:srgbClr val="945200"/>
            </a:solidFill>
          </a:ln>
        </p:spPr>
        <p:style>
          <a:lnRef idx="2">
            <a:schemeClr val="accent1"/>
          </a:lnRef>
          <a:fillRef idx="0">
            <a:schemeClr val="accent1"/>
          </a:fillRef>
          <a:effectRef idx="1">
            <a:schemeClr val="accent1"/>
          </a:effectRef>
          <a:fontRef idx="minor">
            <a:schemeClr val="tx1"/>
          </a:fontRef>
        </p:style>
      </p:cxnSp>
      <p:cxnSp>
        <p:nvCxnSpPr>
          <p:cNvPr id="27" name="Connecteur droit 26">
            <a:extLst>
              <a:ext uri="{FF2B5EF4-FFF2-40B4-BE49-F238E27FC236}">
                <a16:creationId xmlns:a16="http://schemas.microsoft.com/office/drawing/2014/main" id="{A39C8578-F47B-4E33-90A6-3D69CD1E6239}"/>
              </a:ext>
            </a:extLst>
          </p:cNvPr>
          <p:cNvCxnSpPr>
            <a:cxnSpLocks/>
            <a:stCxn id="42" idx="4"/>
            <a:endCxn id="72" idx="7"/>
          </p:cNvCxnSpPr>
          <p:nvPr/>
        </p:nvCxnSpPr>
        <p:spPr>
          <a:xfrm>
            <a:off x="7751494" y="3158622"/>
            <a:ext cx="1397348" cy="41911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0" name="Connecteur droit 29">
            <a:extLst>
              <a:ext uri="{FF2B5EF4-FFF2-40B4-BE49-F238E27FC236}">
                <a16:creationId xmlns:a16="http://schemas.microsoft.com/office/drawing/2014/main" id="{AF87A304-C7E4-04D8-5282-80E1DB6CB6F6}"/>
              </a:ext>
            </a:extLst>
          </p:cNvPr>
          <p:cNvCxnSpPr>
            <a:stCxn id="41" idx="4"/>
            <a:endCxn id="80" idx="0"/>
          </p:cNvCxnSpPr>
          <p:nvPr/>
        </p:nvCxnSpPr>
        <p:spPr>
          <a:xfrm>
            <a:off x="7745923" y="3452269"/>
            <a:ext cx="1381353" cy="1954589"/>
          </a:xfrm>
          <a:prstGeom prst="line">
            <a:avLst/>
          </a:prstGeom>
          <a:ln>
            <a:solidFill>
              <a:srgbClr val="FF2F92"/>
            </a:solidFill>
          </a:ln>
        </p:spPr>
        <p:style>
          <a:lnRef idx="2">
            <a:schemeClr val="accent1"/>
          </a:lnRef>
          <a:fillRef idx="0">
            <a:schemeClr val="accent1"/>
          </a:fillRef>
          <a:effectRef idx="1">
            <a:schemeClr val="accent1"/>
          </a:effectRef>
          <a:fontRef idx="minor">
            <a:schemeClr val="tx1"/>
          </a:fontRef>
        </p:style>
      </p:cxnSp>
      <p:cxnSp>
        <p:nvCxnSpPr>
          <p:cNvPr id="32" name="Connecteur droit 31">
            <a:extLst>
              <a:ext uri="{FF2B5EF4-FFF2-40B4-BE49-F238E27FC236}">
                <a16:creationId xmlns:a16="http://schemas.microsoft.com/office/drawing/2014/main" id="{6D9D7423-6891-5AC6-4DC2-9B34967A1D3B}"/>
              </a:ext>
            </a:extLst>
          </p:cNvPr>
          <p:cNvCxnSpPr>
            <a:stCxn id="40" idx="5"/>
          </p:cNvCxnSpPr>
          <p:nvPr/>
        </p:nvCxnSpPr>
        <p:spPr>
          <a:xfrm flipV="1">
            <a:off x="7784895" y="1686177"/>
            <a:ext cx="1314270" cy="2044669"/>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1" name="Connecteur droit 60">
            <a:extLst>
              <a:ext uri="{FF2B5EF4-FFF2-40B4-BE49-F238E27FC236}">
                <a16:creationId xmlns:a16="http://schemas.microsoft.com/office/drawing/2014/main" id="{CFC78499-E5DF-42A8-6D14-B63BCD276D2E}"/>
              </a:ext>
            </a:extLst>
          </p:cNvPr>
          <p:cNvCxnSpPr>
            <a:stCxn id="45" idx="1"/>
            <a:endCxn id="57" idx="3"/>
          </p:cNvCxnSpPr>
          <p:nvPr/>
        </p:nvCxnSpPr>
        <p:spPr>
          <a:xfrm flipV="1">
            <a:off x="7722510" y="686863"/>
            <a:ext cx="1294939" cy="3325468"/>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63" name="Connecteur droit 62">
            <a:extLst>
              <a:ext uri="{FF2B5EF4-FFF2-40B4-BE49-F238E27FC236}">
                <a16:creationId xmlns:a16="http://schemas.microsoft.com/office/drawing/2014/main" id="{6481DE52-2249-7837-38DD-0A329EE2D417}"/>
              </a:ext>
            </a:extLst>
          </p:cNvPr>
          <p:cNvCxnSpPr>
            <a:cxnSpLocks/>
            <a:stCxn id="48" idx="6"/>
            <a:endCxn id="73" idx="1"/>
          </p:cNvCxnSpPr>
          <p:nvPr/>
        </p:nvCxnSpPr>
        <p:spPr>
          <a:xfrm>
            <a:off x="7804226" y="4324363"/>
            <a:ext cx="1287107" cy="340514"/>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5" name="Connecteur droit 64">
            <a:extLst>
              <a:ext uri="{FF2B5EF4-FFF2-40B4-BE49-F238E27FC236}">
                <a16:creationId xmlns:a16="http://schemas.microsoft.com/office/drawing/2014/main" id="{7C3D7D23-C144-00EC-6A9F-CDBDFC4B5A59}"/>
              </a:ext>
            </a:extLst>
          </p:cNvPr>
          <p:cNvCxnSpPr>
            <a:stCxn id="47" idx="5"/>
          </p:cNvCxnSpPr>
          <p:nvPr/>
        </p:nvCxnSpPr>
        <p:spPr>
          <a:xfrm flipV="1">
            <a:off x="7785590" y="4027945"/>
            <a:ext cx="1330315" cy="62644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1A777A09-C6FC-D1F3-11CD-B5BA443145C2}"/>
              </a:ext>
            </a:extLst>
          </p:cNvPr>
          <p:cNvCxnSpPr>
            <a:stCxn id="46" idx="5"/>
            <a:endCxn id="75" idx="2"/>
          </p:cNvCxnSpPr>
          <p:nvPr/>
        </p:nvCxnSpPr>
        <p:spPr>
          <a:xfrm flipV="1">
            <a:off x="7793022" y="3976495"/>
            <a:ext cx="1285246" cy="971542"/>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4" name="Connecteur droit 83">
            <a:extLst>
              <a:ext uri="{FF2B5EF4-FFF2-40B4-BE49-F238E27FC236}">
                <a16:creationId xmlns:a16="http://schemas.microsoft.com/office/drawing/2014/main" id="{8DCB8F6C-60F7-BB7A-F4ED-93B31BEF25AB}"/>
              </a:ext>
            </a:extLst>
          </p:cNvPr>
          <p:cNvCxnSpPr>
            <a:stCxn id="50" idx="7"/>
          </p:cNvCxnSpPr>
          <p:nvPr/>
        </p:nvCxnSpPr>
        <p:spPr>
          <a:xfrm flipV="1">
            <a:off x="7791161" y="4324363"/>
            <a:ext cx="1380720" cy="905159"/>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86" name="Connecteur droit 85">
            <a:extLst>
              <a:ext uri="{FF2B5EF4-FFF2-40B4-BE49-F238E27FC236}">
                <a16:creationId xmlns:a16="http://schemas.microsoft.com/office/drawing/2014/main" id="{F9EF0462-6751-1DED-A604-30E13247B9D2}"/>
              </a:ext>
            </a:extLst>
          </p:cNvPr>
          <p:cNvCxnSpPr>
            <a:cxnSpLocks/>
            <a:stCxn id="53" idx="6"/>
            <a:endCxn id="73" idx="1"/>
          </p:cNvCxnSpPr>
          <p:nvPr/>
        </p:nvCxnSpPr>
        <p:spPr>
          <a:xfrm flipV="1">
            <a:off x="7809797" y="4664877"/>
            <a:ext cx="1281536" cy="87667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89" name="Connecteur droit 88">
            <a:extLst>
              <a:ext uri="{FF2B5EF4-FFF2-40B4-BE49-F238E27FC236}">
                <a16:creationId xmlns:a16="http://schemas.microsoft.com/office/drawing/2014/main" id="{D58B0C39-7518-BC10-8E0D-25C168D529E3}"/>
              </a:ext>
            </a:extLst>
          </p:cNvPr>
          <p:cNvCxnSpPr>
            <a:stCxn id="52" idx="5"/>
            <a:endCxn id="59" idx="6"/>
          </p:cNvCxnSpPr>
          <p:nvPr/>
        </p:nvCxnSpPr>
        <p:spPr>
          <a:xfrm flipV="1">
            <a:off x="7791161" y="1375247"/>
            <a:ext cx="1302433" cy="449633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91" name="Connecteur droit 90">
            <a:extLst>
              <a:ext uri="{FF2B5EF4-FFF2-40B4-BE49-F238E27FC236}">
                <a16:creationId xmlns:a16="http://schemas.microsoft.com/office/drawing/2014/main" id="{CA99B892-9468-457A-8ABC-E9CF32008293}"/>
              </a:ext>
            </a:extLst>
          </p:cNvPr>
          <p:cNvCxnSpPr>
            <a:stCxn id="51" idx="6"/>
          </p:cNvCxnSpPr>
          <p:nvPr/>
        </p:nvCxnSpPr>
        <p:spPr>
          <a:xfrm flipV="1">
            <a:off x="7811658" y="4324363"/>
            <a:ext cx="1367655" cy="1804485"/>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93" name="Connecteur droit 92">
            <a:extLst>
              <a:ext uri="{FF2B5EF4-FFF2-40B4-BE49-F238E27FC236}">
                <a16:creationId xmlns:a16="http://schemas.microsoft.com/office/drawing/2014/main" id="{2ABB3690-5ED0-2DE7-3CAC-0CB83BECFC20}"/>
              </a:ext>
            </a:extLst>
          </p:cNvPr>
          <p:cNvCxnSpPr>
            <a:cxnSpLocks/>
            <a:stCxn id="67" idx="2"/>
            <a:endCxn id="54" idx="0"/>
          </p:cNvCxnSpPr>
          <p:nvPr/>
        </p:nvCxnSpPr>
        <p:spPr>
          <a:xfrm flipH="1">
            <a:off x="7769140" y="2132298"/>
            <a:ext cx="1286583" cy="429934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099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B27765B-E961-302B-14FF-6AC137811135}"/>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fonctions des organites</a:t>
            </a:r>
          </a:p>
        </p:txBody>
      </p:sp>
      <p:sp>
        <p:nvSpPr>
          <p:cNvPr id="5" name="ZoneTexte 4">
            <a:extLst>
              <a:ext uri="{FF2B5EF4-FFF2-40B4-BE49-F238E27FC236}">
                <a16:creationId xmlns:a16="http://schemas.microsoft.com/office/drawing/2014/main" id="{60FABA20-5E9B-5302-4129-1692439E5D89}"/>
              </a:ext>
            </a:extLst>
          </p:cNvPr>
          <p:cNvSpPr txBox="1"/>
          <p:nvPr/>
        </p:nvSpPr>
        <p:spPr>
          <a:xfrm>
            <a:off x="290286" y="503187"/>
            <a:ext cx="11103429" cy="7017306"/>
          </a:xfrm>
          <a:prstGeom prst="rect">
            <a:avLst/>
          </a:prstGeom>
          <a:noFill/>
        </p:spPr>
        <p:txBody>
          <a:bodyPr wrap="square" rtlCol="0">
            <a:spAutoFit/>
          </a:bodyPr>
          <a:lstStyle/>
          <a:p>
            <a:r>
              <a:rPr lang="fr-FR" b="1" dirty="0"/>
              <a:t>Membrane plasmique </a:t>
            </a:r>
          </a:p>
          <a:p>
            <a:pPr marL="285750" indent="-285750">
              <a:buFont typeface="Arial" panose="020B0604020202020204" pitchFamily="34" charset="0"/>
              <a:buChar char="•"/>
            </a:pPr>
            <a:r>
              <a:rPr lang="fr-FR" dirty="0"/>
              <a:t>Protège et délimite la  cellule : barrière semi-perméable qui entoure la cellule.</a:t>
            </a:r>
          </a:p>
          <a:p>
            <a:pPr marL="285750" indent="-285750">
              <a:buFont typeface="Arial" panose="020B0604020202020204" pitchFamily="34" charset="0"/>
              <a:buChar char="•"/>
            </a:pPr>
            <a:r>
              <a:rPr lang="fr-FR" dirty="0"/>
              <a:t>Régule les échanges entre l’intérieur et l’extérieur de la cellule (ions, nutriments, déchets).</a:t>
            </a:r>
          </a:p>
          <a:p>
            <a:pPr marL="285750" indent="-285750">
              <a:buFont typeface="Arial" panose="020B0604020202020204" pitchFamily="34" charset="0"/>
              <a:buChar char="•"/>
            </a:pPr>
            <a:r>
              <a:rPr lang="fr-FR" dirty="0"/>
              <a:t>Participe à la communication cellulaire (récepteurs). </a:t>
            </a:r>
          </a:p>
          <a:p>
            <a:endParaRPr lang="fr-FR" dirty="0"/>
          </a:p>
          <a:p>
            <a:r>
              <a:rPr lang="fr-FR" b="1" dirty="0"/>
              <a:t>Chromatine</a:t>
            </a:r>
          </a:p>
          <a:p>
            <a:pPr>
              <a:buFont typeface="Arial" panose="020B0604020202020204" pitchFamily="34" charset="0"/>
              <a:buChar char="•"/>
            </a:pPr>
            <a:r>
              <a:rPr lang="fr-FR" dirty="0"/>
              <a:t>Ensemble d'ADN et de protéines (histones) présent dans le noyau.</a:t>
            </a:r>
          </a:p>
          <a:p>
            <a:pPr>
              <a:buFont typeface="Arial" panose="020B0604020202020204" pitchFamily="34" charset="0"/>
              <a:buChar char="•"/>
            </a:pPr>
            <a:r>
              <a:rPr lang="fr-FR" dirty="0"/>
              <a:t>Porte l’information génétique et se condense en chromosomes lors de la division cellulaire.</a:t>
            </a:r>
          </a:p>
          <a:p>
            <a:endParaRPr lang="fr-FR" dirty="0"/>
          </a:p>
          <a:p>
            <a:r>
              <a:rPr lang="fr-FR" b="1" dirty="0"/>
              <a:t>Nucléoplasme</a:t>
            </a:r>
          </a:p>
          <a:p>
            <a:pPr>
              <a:buFont typeface="Arial" panose="020B0604020202020204" pitchFamily="34" charset="0"/>
              <a:buChar char="•"/>
            </a:pPr>
            <a:r>
              <a:rPr lang="fr-FR" dirty="0"/>
              <a:t>Substance visqueuse à l’intérieur du noyau.</a:t>
            </a:r>
          </a:p>
          <a:p>
            <a:pPr>
              <a:buFont typeface="Arial" panose="020B0604020202020204" pitchFamily="34" charset="0"/>
              <a:buChar char="•"/>
            </a:pPr>
            <a:r>
              <a:rPr lang="fr-FR" dirty="0"/>
              <a:t>Sert de support aux structures nucléaires (chromatine, nucléole) et permet le transport de molécules à l’intérieur du noyau.</a:t>
            </a:r>
          </a:p>
          <a:p>
            <a:endParaRPr lang="fr-FR" dirty="0"/>
          </a:p>
          <a:p>
            <a:r>
              <a:rPr lang="fr-FR" b="1" dirty="0"/>
              <a:t>Pores nucléaires</a:t>
            </a:r>
          </a:p>
          <a:p>
            <a:pPr>
              <a:buFont typeface="Arial" panose="020B0604020202020204" pitchFamily="34" charset="0"/>
              <a:buChar char="•"/>
            </a:pPr>
            <a:r>
              <a:rPr lang="fr-FR" dirty="0"/>
              <a:t>Ouvertures dans l’enveloppe nucléaire.</a:t>
            </a:r>
          </a:p>
          <a:p>
            <a:pPr>
              <a:buFont typeface="Arial" panose="020B0604020202020204" pitchFamily="34" charset="0"/>
              <a:buChar char="•"/>
            </a:pPr>
            <a:r>
              <a:rPr lang="fr-FR" dirty="0"/>
              <a:t>Permettent le passage sélectif de molécules entre le noyau et le cytoplasme (ex. : ARN, sous-unités ribosomales, protéines).</a:t>
            </a:r>
          </a:p>
          <a:p>
            <a:pPr>
              <a:buFont typeface="Arial" panose="020B0604020202020204" pitchFamily="34" charset="0"/>
              <a:buChar char="•"/>
            </a:pPr>
            <a:endParaRPr lang="fr-FR" dirty="0"/>
          </a:p>
          <a:p>
            <a:r>
              <a:rPr lang="fr-FR" b="1" dirty="0"/>
              <a:t>Nucléole</a:t>
            </a:r>
          </a:p>
          <a:p>
            <a:pPr>
              <a:buFont typeface="Arial" panose="020B0604020202020204" pitchFamily="34" charset="0"/>
              <a:buChar char="•"/>
            </a:pPr>
            <a:r>
              <a:rPr lang="fr-FR" dirty="0"/>
              <a:t>Région dense dans le noyau.</a:t>
            </a:r>
          </a:p>
          <a:p>
            <a:pPr>
              <a:buFont typeface="Arial" panose="020B0604020202020204" pitchFamily="34" charset="0"/>
              <a:buChar char="•"/>
            </a:pPr>
            <a:r>
              <a:rPr lang="fr-FR" dirty="0"/>
              <a:t>Produit les sous-unités des ribosomes à partir d'ARN ribosomique (ARNr) et de protéines.</a:t>
            </a:r>
          </a:p>
          <a:p>
            <a:endParaRPr lang="fr-FR" dirty="0"/>
          </a:p>
          <a:p>
            <a:endParaRPr lang="fr-FR" dirty="0"/>
          </a:p>
          <a:p>
            <a:endParaRPr lang="fr-FR" dirty="0"/>
          </a:p>
        </p:txBody>
      </p:sp>
    </p:spTree>
    <p:extLst>
      <p:ext uri="{BB962C8B-B14F-4D97-AF65-F5344CB8AC3E}">
        <p14:creationId xmlns:p14="http://schemas.microsoft.com/office/powerpoint/2010/main" val="324509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5C0C-B3CE-7EFC-B5E3-814E164B494D}"/>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BDD044C8-005E-83BD-6FB7-B0C42AE0D9D3}"/>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fonctions des organites</a:t>
            </a:r>
          </a:p>
        </p:txBody>
      </p:sp>
      <p:sp>
        <p:nvSpPr>
          <p:cNvPr id="5" name="ZoneTexte 4">
            <a:extLst>
              <a:ext uri="{FF2B5EF4-FFF2-40B4-BE49-F238E27FC236}">
                <a16:creationId xmlns:a16="http://schemas.microsoft.com/office/drawing/2014/main" id="{20580DBC-2F5B-3FC8-7FC8-5F2F934F3892}"/>
              </a:ext>
            </a:extLst>
          </p:cNvPr>
          <p:cNvSpPr txBox="1"/>
          <p:nvPr/>
        </p:nvSpPr>
        <p:spPr>
          <a:xfrm>
            <a:off x="68354" y="503187"/>
            <a:ext cx="12123646" cy="7571303"/>
          </a:xfrm>
          <a:prstGeom prst="rect">
            <a:avLst/>
          </a:prstGeom>
          <a:noFill/>
        </p:spPr>
        <p:txBody>
          <a:bodyPr wrap="square" rtlCol="0">
            <a:spAutoFit/>
          </a:bodyPr>
          <a:lstStyle/>
          <a:p>
            <a:r>
              <a:rPr lang="fr-FR" b="1" dirty="0"/>
              <a:t>Enveloppe nucléaire</a:t>
            </a:r>
          </a:p>
          <a:p>
            <a:pPr>
              <a:buFont typeface="Arial" panose="020B0604020202020204" pitchFamily="34" charset="0"/>
              <a:buChar char="•"/>
            </a:pPr>
            <a:r>
              <a:rPr lang="fr-FR" dirty="0"/>
              <a:t>Double membrane entourant le noyau.</a:t>
            </a:r>
          </a:p>
          <a:p>
            <a:pPr>
              <a:buFont typeface="Arial" panose="020B0604020202020204" pitchFamily="34" charset="0"/>
              <a:buChar char="•"/>
            </a:pPr>
            <a:r>
              <a:rPr lang="fr-FR" dirty="0"/>
              <a:t>Sépare le contenu du noyau du cytoplasme et contrôle les échanges via les pores nucléaires.</a:t>
            </a:r>
          </a:p>
          <a:p>
            <a:endParaRPr lang="fr-FR" dirty="0"/>
          </a:p>
          <a:p>
            <a:r>
              <a:rPr lang="fr-FR" b="1" dirty="0"/>
              <a:t>Noyau</a:t>
            </a:r>
          </a:p>
          <a:p>
            <a:pPr>
              <a:buFont typeface="Arial" panose="020B0604020202020204" pitchFamily="34" charset="0"/>
              <a:buChar char="•"/>
            </a:pPr>
            <a:r>
              <a:rPr lang="fr-FR" dirty="0"/>
              <a:t>Centre de contrôle de la cellule, contenant le matériel génétique (ADN).</a:t>
            </a:r>
          </a:p>
          <a:p>
            <a:pPr>
              <a:buFont typeface="Arial" panose="020B0604020202020204" pitchFamily="34" charset="0"/>
              <a:buChar char="•"/>
            </a:pPr>
            <a:r>
              <a:rPr lang="fr-FR" dirty="0"/>
              <a:t>Régule la croissance, la reproduction et la synthèse des protéines par la transcription de l'ADN en ARN.</a:t>
            </a:r>
          </a:p>
          <a:p>
            <a:endParaRPr lang="fr-FR" dirty="0"/>
          </a:p>
          <a:p>
            <a:r>
              <a:rPr lang="fr-FR" b="1" dirty="0"/>
              <a:t>Vésicules</a:t>
            </a:r>
          </a:p>
          <a:p>
            <a:pPr>
              <a:buFont typeface="Arial" panose="020B0604020202020204" pitchFamily="34" charset="0"/>
              <a:buChar char="•"/>
            </a:pPr>
            <a:r>
              <a:rPr lang="fr-FR" dirty="0"/>
              <a:t>Petites structures sphériques entourées d’une membrane.</a:t>
            </a:r>
          </a:p>
          <a:p>
            <a:pPr>
              <a:buFont typeface="Arial" panose="020B0604020202020204" pitchFamily="34" charset="0"/>
              <a:buChar char="•"/>
            </a:pPr>
            <a:r>
              <a:rPr lang="fr-FR" dirty="0"/>
              <a:t>Transportent des molécules à l’intérieur de la cellule ou vers l’extérieur à  partir de l’appareil de golgi.</a:t>
            </a:r>
          </a:p>
          <a:p>
            <a:pPr>
              <a:buFont typeface="Arial" panose="020B0604020202020204" pitchFamily="34" charset="0"/>
              <a:buChar char="•"/>
            </a:pPr>
            <a:endParaRPr lang="fr-FR" dirty="0"/>
          </a:p>
          <a:p>
            <a:r>
              <a:rPr lang="fr-FR" b="1" dirty="0"/>
              <a:t>Centrosomes ou Centrioles</a:t>
            </a:r>
          </a:p>
          <a:p>
            <a:pPr>
              <a:buFont typeface="Arial" panose="020B0604020202020204" pitchFamily="34" charset="0"/>
              <a:buChar char="•"/>
            </a:pPr>
            <a:r>
              <a:rPr lang="fr-FR" dirty="0"/>
              <a:t>Impliqués dans l’organisation du fuseau mitotique lors de la division cellulaire.</a:t>
            </a:r>
          </a:p>
          <a:p>
            <a:pPr>
              <a:buFont typeface="Arial" panose="020B0604020202020204" pitchFamily="34" charset="0"/>
              <a:buChar char="•"/>
            </a:pPr>
            <a:r>
              <a:rPr lang="fr-FR" dirty="0"/>
              <a:t>Participent à la répartition correcte des chromosomes entre les cellules filles.</a:t>
            </a:r>
          </a:p>
          <a:p>
            <a:pPr>
              <a:buFont typeface="Arial" panose="020B0604020202020204" pitchFamily="34" charset="0"/>
              <a:buChar char="•"/>
            </a:pPr>
            <a:endParaRPr lang="fr-FR" dirty="0"/>
          </a:p>
          <a:p>
            <a:r>
              <a:rPr lang="fr-FR" b="1" dirty="0"/>
              <a:t>Appareil de Golgi</a:t>
            </a:r>
          </a:p>
          <a:p>
            <a:pPr>
              <a:buFont typeface="Arial" panose="020B0604020202020204" pitchFamily="34" charset="0"/>
              <a:buChar char="•"/>
            </a:pPr>
            <a:r>
              <a:rPr lang="fr-FR" dirty="0"/>
              <a:t>Organise, modifie, et expédie les protéines et lipides reçus du réticulum endoplasmique.</a:t>
            </a:r>
          </a:p>
          <a:p>
            <a:pPr>
              <a:buFont typeface="Arial" panose="020B0604020202020204" pitchFamily="34" charset="0"/>
              <a:buChar char="•"/>
            </a:pPr>
            <a:r>
              <a:rPr lang="fr-FR" dirty="0"/>
              <a:t>Produit également des lysosomes et des vésicules de sécrétion.</a:t>
            </a:r>
          </a:p>
          <a:p>
            <a:pPr>
              <a:buFont typeface="Arial" panose="020B0604020202020204" pitchFamily="34" charset="0"/>
              <a:buChar char="•"/>
            </a:pPr>
            <a:endParaRPr lang="fr-FR" dirty="0"/>
          </a:p>
          <a:p>
            <a:r>
              <a:rPr lang="fr-FR" b="1" dirty="0"/>
              <a:t>Mitochondrie</a:t>
            </a:r>
          </a:p>
          <a:p>
            <a:pPr>
              <a:buFont typeface="Arial" panose="020B0604020202020204" pitchFamily="34" charset="0"/>
              <a:buChar char="•"/>
            </a:pPr>
            <a:r>
              <a:rPr lang="fr-FR" dirty="0"/>
              <a:t>Siège de la production d’énergie (ATP) via la respiration cellulaire.</a:t>
            </a:r>
          </a:p>
          <a:p>
            <a:pPr>
              <a:buFont typeface="Arial" panose="020B0604020202020204" pitchFamily="34" charset="0"/>
              <a:buChar char="•"/>
            </a:pPr>
            <a:r>
              <a:rPr lang="fr-FR" dirty="0"/>
              <a:t>Contient son propre ADN.</a:t>
            </a:r>
          </a:p>
          <a:p>
            <a:endParaRPr lang="fr-FR" dirty="0"/>
          </a:p>
          <a:p>
            <a:endParaRPr lang="fr-FR" dirty="0"/>
          </a:p>
          <a:p>
            <a:endParaRPr lang="fr-FR" dirty="0"/>
          </a:p>
        </p:txBody>
      </p:sp>
    </p:spTree>
    <p:extLst>
      <p:ext uri="{BB962C8B-B14F-4D97-AF65-F5344CB8AC3E}">
        <p14:creationId xmlns:p14="http://schemas.microsoft.com/office/powerpoint/2010/main" val="241783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648C5-F6E1-55B8-A1D7-0562608220B6}"/>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B86704AF-7562-A073-82B1-08D01A98693A}"/>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fonctions des organites</a:t>
            </a:r>
          </a:p>
        </p:txBody>
      </p:sp>
      <p:sp>
        <p:nvSpPr>
          <p:cNvPr id="5" name="ZoneTexte 4">
            <a:extLst>
              <a:ext uri="{FF2B5EF4-FFF2-40B4-BE49-F238E27FC236}">
                <a16:creationId xmlns:a16="http://schemas.microsoft.com/office/drawing/2014/main" id="{1F577C35-1D08-AF69-4D01-2F853C0A0BEA}"/>
              </a:ext>
            </a:extLst>
          </p:cNvPr>
          <p:cNvSpPr txBox="1"/>
          <p:nvPr/>
        </p:nvSpPr>
        <p:spPr>
          <a:xfrm>
            <a:off x="290286" y="445131"/>
            <a:ext cx="11103429" cy="7017306"/>
          </a:xfrm>
          <a:prstGeom prst="rect">
            <a:avLst/>
          </a:prstGeom>
          <a:noFill/>
        </p:spPr>
        <p:txBody>
          <a:bodyPr wrap="square" rtlCol="0">
            <a:spAutoFit/>
          </a:bodyPr>
          <a:lstStyle/>
          <a:p>
            <a:r>
              <a:rPr lang="fr-FR" b="1" dirty="0"/>
              <a:t>Réticulum endoplasmique lisse (REL)</a:t>
            </a:r>
          </a:p>
          <a:p>
            <a:pPr>
              <a:buFont typeface="Arial" panose="020B0604020202020204" pitchFamily="34" charset="0"/>
              <a:buChar char="•"/>
            </a:pPr>
            <a:r>
              <a:rPr lang="fr-FR" dirty="0"/>
              <a:t>Synthétise les lipides (phospholipides, stéroïdes).</a:t>
            </a:r>
          </a:p>
          <a:p>
            <a:pPr>
              <a:buFont typeface="Arial" panose="020B0604020202020204" pitchFamily="34" charset="0"/>
              <a:buChar char="•"/>
            </a:pPr>
            <a:r>
              <a:rPr lang="fr-FR" dirty="0"/>
              <a:t>Détoxifie certaines substances (ex. : médicaments).</a:t>
            </a:r>
          </a:p>
          <a:p>
            <a:pPr>
              <a:buFont typeface="Arial" panose="020B0604020202020204" pitchFamily="34" charset="0"/>
              <a:buChar char="•"/>
            </a:pPr>
            <a:r>
              <a:rPr lang="fr-FR" dirty="0"/>
              <a:t>Stocke et régule les ions calcium.</a:t>
            </a:r>
          </a:p>
          <a:p>
            <a:pPr>
              <a:buFont typeface="Arial" panose="020B0604020202020204" pitchFamily="34" charset="0"/>
              <a:buChar char="•"/>
            </a:pPr>
            <a:endParaRPr lang="fr-FR" dirty="0"/>
          </a:p>
          <a:p>
            <a:r>
              <a:rPr lang="fr-FR" b="1" dirty="0"/>
              <a:t>Cytoplasme</a:t>
            </a:r>
          </a:p>
          <a:p>
            <a:pPr>
              <a:buFont typeface="Arial" panose="020B0604020202020204" pitchFamily="34" charset="0"/>
              <a:buChar char="•"/>
            </a:pPr>
            <a:r>
              <a:rPr lang="fr-FR" dirty="0"/>
              <a:t>Gel visqueux composé d’eau, de protéines et d’enzymes, dans lequel baignent les organites.</a:t>
            </a:r>
          </a:p>
          <a:p>
            <a:pPr>
              <a:buFont typeface="Arial" panose="020B0604020202020204" pitchFamily="34" charset="0"/>
              <a:buChar char="•"/>
            </a:pPr>
            <a:r>
              <a:rPr lang="fr-FR" dirty="0"/>
              <a:t>Lieu du métabolisme cellulaire (catabolisme et anabolisme)</a:t>
            </a:r>
          </a:p>
          <a:p>
            <a:pPr>
              <a:buFont typeface="Arial" panose="020B0604020202020204" pitchFamily="34" charset="0"/>
              <a:buChar char="•"/>
            </a:pPr>
            <a:r>
              <a:rPr lang="fr-FR" dirty="0"/>
              <a:t>Permet le transport des substances à l’intérieur de la cellule.</a:t>
            </a:r>
          </a:p>
          <a:p>
            <a:pPr>
              <a:buFont typeface="Arial" panose="020B0604020202020204" pitchFamily="34" charset="0"/>
              <a:buChar char="•"/>
            </a:pPr>
            <a:endParaRPr lang="fr-FR" dirty="0"/>
          </a:p>
          <a:p>
            <a:r>
              <a:rPr lang="fr-FR" b="1" dirty="0"/>
              <a:t>Ribosomes</a:t>
            </a:r>
          </a:p>
          <a:p>
            <a:pPr>
              <a:buFont typeface="Arial" panose="020B0604020202020204" pitchFamily="34" charset="0"/>
              <a:buChar char="•"/>
            </a:pPr>
            <a:r>
              <a:rPr lang="fr-FR" dirty="0"/>
              <a:t>Synthétisent les protéines en traduisant l'ARN messager (ARNm).</a:t>
            </a:r>
          </a:p>
          <a:p>
            <a:pPr>
              <a:buFont typeface="Arial" panose="020B0604020202020204" pitchFamily="34" charset="0"/>
              <a:buChar char="•"/>
            </a:pPr>
            <a:r>
              <a:rPr lang="fr-FR" dirty="0"/>
              <a:t>Peuvent être libres dans le cytoplasme ou attachés au réticulum endoplasmique granuleux.</a:t>
            </a:r>
          </a:p>
          <a:p>
            <a:pPr>
              <a:buFont typeface="Arial" panose="020B0604020202020204" pitchFamily="34" charset="0"/>
              <a:buChar char="•"/>
            </a:pPr>
            <a:endParaRPr lang="fr-FR" dirty="0"/>
          </a:p>
          <a:p>
            <a:r>
              <a:rPr lang="fr-FR" b="1" dirty="0"/>
              <a:t>Réticulum endoplasmique granuleux (REG)</a:t>
            </a:r>
          </a:p>
          <a:p>
            <a:pPr>
              <a:buFont typeface="Arial" panose="020B0604020202020204" pitchFamily="34" charset="0"/>
              <a:buChar char="•"/>
            </a:pPr>
            <a:r>
              <a:rPr lang="fr-FR" dirty="0"/>
              <a:t>Couvert de ribosomes à sa surface.</a:t>
            </a:r>
          </a:p>
          <a:p>
            <a:pPr>
              <a:buFont typeface="Arial" panose="020B0604020202020204" pitchFamily="34" charset="0"/>
              <a:buChar char="•"/>
            </a:pPr>
            <a:r>
              <a:rPr lang="fr-FR" dirty="0"/>
              <a:t>Participe à la synthèse des protéines destinées à être exportées ou insérées dans des membranes.</a:t>
            </a:r>
          </a:p>
          <a:p>
            <a:pPr>
              <a:buFont typeface="Arial" panose="020B0604020202020204" pitchFamily="34" charset="0"/>
              <a:buChar char="•"/>
            </a:pPr>
            <a:endParaRPr lang="fr-FR" dirty="0"/>
          </a:p>
          <a:p>
            <a:r>
              <a:rPr lang="fr-FR" b="1" dirty="0"/>
              <a:t>Vacuoles</a:t>
            </a:r>
          </a:p>
          <a:p>
            <a:pPr>
              <a:buFont typeface="Arial" panose="020B0604020202020204" pitchFamily="34" charset="0"/>
              <a:buChar char="•"/>
            </a:pPr>
            <a:r>
              <a:rPr lang="fr-FR" dirty="0"/>
              <a:t>Cavités entourées d'une membrane, surtout importantes dans les cellules végétales.</a:t>
            </a:r>
          </a:p>
          <a:p>
            <a:pPr>
              <a:buFont typeface="Arial" panose="020B0604020202020204" pitchFamily="34" charset="0"/>
              <a:buChar char="•"/>
            </a:pPr>
            <a:r>
              <a:rPr lang="fr-FR" dirty="0"/>
              <a:t>Stockent de l’eau, des ions, des déchets ou des substances nutritives.</a:t>
            </a:r>
          </a:p>
          <a:p>
            <a:pPr>
              <a:buFont typeface="Arial" panose="020B0604020202020204" pitchFamily="34" charset="0"/>
              <a:buChar char="•"/>
            </a:pPr>
            <a:r>
              <a:rPr lang="fr-FR" dirty="0"/>
              <a:t>Participent au maintien de la pression interne (turgescence) dans les cellules végétales.</a:t>
            </a:r>
          </a:p>
          <a:p>
            <a:endParaRPr lang="fr-FR" dirty="0"/>
          </a:p>
          <a:p>
            <a:endParaRPr lang="fr-FR" dirty="0"/>
          </a:p>
          <a:p>
            <a:endParaRPr lang="fr-FR" dirty="0"/>
          </a:p>
        </p:txBody>
      </p:sp>
    </p:spTree>
    <p:extLst>
      <p:ext uri="{BB962C8B-B14F-4D97-AF65-F5344CB8AC3E}">
        <p14:creationId xmlns:p14="http://schemas.microsoft.com/office/powerpoint/2010/main" val="439151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6">
            <a:extLst>
              <a:ext uri="{FF2B5EF4-FFF2-40B4-BE49-F238E27FC236}">
                <a16:creationId xmlns:a16="http://schemas.microsoft.com/office/drawing/2014/main" id="{B754C643-9627-09F5-B93C-47B7CEE91072}"/>
              </a:ext>
            </a:extLst>
          </p:cNvPr>
          <p:cNvGrpSpPr>
            <a:grpSpLocks/>
          </p:cNvGrpSpPr>
          <p:nvPr/>
        </p:nvGrpSpPr>
        <p:grpSpPr bwMode="auto">
          <a:xfrm>
            <a:off x="3675170" y="2681287"/>
            <a:ext cx="8353425" cy="4176713"/>
            <a:chOff x="0" y="1120"/>
            <a:chExt cx="6196" cy="2988"/>
          </a:xfrm>
        </p:grpSpPr>
        <p:pic>
          <p:nvPicPr>
            <p:cNvPr id="8202" name="Picture 17">
              <a:extLst>
                <a:ext uri="{FF2B5EF4-FFF2-40B4-BE49-F238E27FC236}">
                  <a16:creationId xmlns:a16="http://schemas.microsoft.com/office/drawing/2014/main" id="{489A6E6C-B01A-E234-736D-F8C76D5C1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769" r="713"/>
            <a:stretch>
              <a:fillRect/>
            </a:stretch>
          </p:blipFill>
          <p:spPr bwMode="auto">
            <a:xfrm>
              <a:off x="0" y="1145"/>
              <a:ext cx="6196" cy="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3" name="Rectangle 18">
              <a:extLst>
                <a:ext uri="{FF2B5EF4-FFF2-40B4-BE49-F238E27FC236}">
                  <a16:creationId xmlns:a16="http://schemas.microsoft.com/office/drawing/2014/main" id="{3ABAB447-DF7E-EE5D-FD2F-949DD5079D83}"/>
                </a:ext>
              </a:extLst>
            </p:cNvPr>
            <p:cNvSpPr>
              <a:spLocks noChangeArrowheads="1"/>
            </p:cNvSpPr>
            <p:nvPr/>
          </p:nvSpPr>
          <p:spPr bwMode="auto">
            <a:xfrm>
              <a:off x="2744" y="1120"/>
              <a:ext cx="3240" cy="30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8204" name="Rectangle 19">
              <a:extLst>
                <a:ext uri="{FF2B5EF4-FFF2-40B4-BE49-F238E27FC236}">
                  <a16:creationId xmlns:a16="http://schemas.microsoft.com/office/drawing/2014/main" id="{64CC5A99-D026-2695-F527-C245E70D605F}"/>
                </a:ext>
              </a:extLst>
            </p:cNvPr>
            <p:cNvSpPr>
              <a:spLocks noChangeArrowheads="1"/>
            </p:cNvSpPr>
            <p:nvPr/>
          </p:nvSpPr>
          <p:spPr bwMode="auto">
            <a:xfrm>
              <a:off x="0" y="1160"/>
              <a:ext cx="2392" cy="32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grpSp>
      <p:sp>
        <p:nvSpPr>
          <p:cNvPr id="575508" name="Text Box 20">
            <a:extLst>
              <a:ext uri="{FF2B5EF4-FFF2-40B4-BE49-F238E27FC236}">
                <a16:creationId xmlns:a16="http://schemas.microsoft.com/office/drawing/2014/main" id="{94B77DA0-EB2D-AD5B-3D5D-5B48626767A3}"/>
              </a:ext>
            </a:extLst>
          </p:cNvPr>
          <p:cNvSpPr txBox="1">
            <a:spLocks noChangeArrowheads="1"/>
          </p:cNvSpPr>
          <p:nvPr/>
        </p:nvSpPr>
        <p:spPr bwMode="auto">
          <a:xfrm>
            <a:off x="5166341" y="2814412"/>
            <a:ext cx="1922462" cy="376237"/>
          </a:xfrm>
          <a:prstGeom prst="rect">
            <a:avLst/>
          </a:prstGeom>
          <a:noFill/>
          <a:ln>
            <a:noFill/>
          </a:ln>
          <a:effectLst/>
        </p:spPr>
        <p:txBody>
          <a:bodyPr>
            <a:spAutoFit/>
          </a:bodyPr>
          <a:lstStyle/>
          <a:p>
            <a:pPr eaLnBrk="1" hangingPunct="1">
              <a:spcBef>
                <a:spcPct val="50000"/>
              </a:spcBef>
              <a:defRPr/>
            </a:pPr>
            <a:r>
              <a:rPr lang="fr-FR" altLang="fr-FR" sz="1846" dirty="0">
                <a:latin typeface="Comic Sans MS" panose="030F0902030302020204" pitchFamily="66" charset="0"/>
              </a:rPr>
              <a:t>Cellule animale</a:t>
            </a:r>
          </a:p>
        </p:txBody>
      </p:sp>
      <p:sp>
        <p:nvSpPr>
          <p:cNvPr id="575509" name="Text Box 21">
            <a:extLst>
              <a:ext uri="{FF2B5EF4-FFF2-40B4-BE49-F238E27FC236}">
                <a16:creationId xmlns:a16="http://schemas.microsoft.com/office/drawing/2014/main" id="{673B50FA-F737-FB57-FDEA-B2C85A7F6248}"/>
              </a:ext>
            </a:extLst>
          </p:cNvPr>
          <p:cNvSpPr txBox="1">
            <a:spLocks noChangeArrowheads="1"/>
          </p:cNvSpPr>
          <p:nvPr/>
        </p:nvSpPr>
        <p:spPr bwMode="auto">
          <a:xfrm>
            <a:off x="9812445" y="2818188"/>
            <a:ext cx="2074863" cy="376238"/>
          </a:xfrm>
          <a:prstGeom prst="rect">
            <a:avLst/>
          </a:prstGeom>
          <a:noFill/>
          <a:ln>
            <a:noFill/>
          </a:ln>
          <a:effectLst/>
        </p:spPr>
        <p:txBody>
          <a:bodyPr>
            <a:spAutoFit/>
          </a:bodyPr>
          <a:lstStyle/>
          <a:p>
            <a:pPr eaLnBrk="1" hangingPunct="1">
              <a:spcBef>
                <a:spcPct val="50000"/>
              </a:spcBef>
              <a:defRPr/>
            </a:pPr>
            <a:r>
              <a:rPr lang="fr-FR" altLang="fr-FR" sz="1846">
                <a:latin typeface="Comic Sans MS" panose="030F0902030302020204" pitchFamily="66" charset="0"/>
              </a:rPr>
              <a:t>Cellule végétale</a:t>
            </a:r>
          </a:p>
        </p:txBody>
      </p:sp>
      <p:sp>
        <p:nvSpPr>
          <p:cNvPr id="11" name="Text Box 20">
            <a:extLst>
              <a:ext uri="{FF2B5EF4-FFF2-40B4-BE49-F238E27FC236}">
                <a16:creationId xmlns:a16="http://schemas.microsoft.com/office/drawing/2014/main" id="{7222380E-92C1-5996-1F21-4D249540AF3D}"/>
              </a:ext>
            </a:extLst>
          </p:cNvPr>
          <p:cNvSpPr txBox="1">
            <a:spLocks noChangeArrowheads="1"/>
          </p:cNvSpPr>
          <p:nvPr/>
        </p:nvSpPr>
        <p:spPr bwMode="auto">
          <a:xfrm>
            <a:off x="1519788" y="3392110"/>
            <a:ext cx="1922463" cy="376238"/>
          </a:xfrm>
          <a:prstGeom prst="rect">
            <a:avLst/>
          </a:prstGeom>
          <a:noFill/>
          <a:ln>
            <a:noFill/>
          </a:ln>
          <a:effectLst/>
        </p:spPr>
        <p:txBody>
          <a:bodyPr>
            <a:spAutoFit/>
          </a:bodyPr>
          <a:lstStyle/>
          <a:p>
            <a:pPr eaLnBrk="1" hangingPunct="1">
              <a:spcBef>
                <a:spcPct val="50000"/>
              </a:spcBef>
              <a:defRPr/>
            </a:pPr>
            <a:r>
              <a:rPr lang="fr-FR" altLang="fr-FR" sz="1846" dirty="0">
                <a:latin typeface="Comic Sans MS" panose="030F0902030302020204" pitchFamily="66" charset="0"/>
              </a:rPr>
              <a:t>bactérie</a:t>
            </a:r>
          </a:p>
        </p:txBody>
      </p:sp>
      <p:pic>
        <p:nvPicPr>
          <p:cNvPr id="8199" name="Picture 4" descr="Résultat de recherche d'images pour &quot;bactérie schéma&quot;">
            <a:extLst>
              <a:ext uri="{FF2B5EF4-FFF2-40B4-BE49-F238E27FC236}">
                <a16:creationId xmlns:a16="http://schemas.microsoft.com/office/drawing/2014/main" id="{611800F3-E83D-3061-67A4-4A35B3F4B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92" r="3325" b="6088"/>
          <a:stretch>
            <a:fillRect/>
          </a:stretch>
        </p:blipFill>
        <p:spPr bwMode="auto">
          <a:xfrm>
            <a:off x="449223" y="679951"/>
            <a:ext cx="4358078" cy="25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avec flèche 2">
            <a:extLst>
              <a:ext uri="{FF2B5EF4-FFF2-40B4-BE49-F238E27FC236}">
                <a16:creationId xmlns:a16="http://schemas.microsoft.com/office/drawing/2014/main" id="{DF68D9E7-1874-3E8F-B380-FDC92ABE847B}"/>
              </a:ext>
            </a:extLst>
          </p:cNvPr>
          <p:cNvCxnSpPr/>
          <p:nvPr/>
        </p:nvCxnSpPr>
        <p:spPr>
          <a:xfrm>
            <a:off x="5166340" y="1241263"/>
            <a:ext cx="0" cy="10937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 Box 20">
            <a:extLst>
              <a:ext uri="{FF2B5EF4-FFF2-40B4-BE49-F238E27FC236}">
                <a16:creationId xmlns:a16="http://schemas.microsoft.com/office/drawing/2014/main" id="{D2A4D170-54ED-546C-5DF3-6715B8AB9962}"/>
              </a:ext>
            </a:extLst>
          </p:cNvPr>
          <p:cNvSpPr txBox="1">
            <a:spLocks noChangeArrowheads="1"/>
          </p:cNvSpPr>
          <p:nvPr/>
        </p:nvSpPr>
        <p:spPr bwMode="auto">
          <a:xfrm>
            <a:off x="5166341" y="1439699"/>
            <a:ext cx="1922463" cy="376238"/>
          </a:xfrm>
          <a:prstGeom prst="rect">
            <a:avLst/>
          </a:prstGeom>
          <a:noFill/>
          <a:ln>
            <a:noFill/>
          </a:ln>
          <a:effectLst/>
        </p:spPr>
        <p:txBody>
          <a:bodyPr>
            <a:spAutoFit/>
          </a:bodyPr>
          <a:lstStyle/>
          <a:p>
            <a:pPr eaLnBrk="1" hangingPunct="1">
              <a:spcBef>
                <a:spcPct val="50000"/>
              </a:spcBef>
              <a:defRPr/>
            </a:pPr>
            <a:r>
              <a:rPr lang="fr-FR" altLang="fr-FR" sz="1846" dirty="0">
                <a:latin typeface="Comic Sans MS" panose="030F0902030302020204" pitchFamily="66" charset="0"/>
              </a:rPr>
              <a:t>1µm</a:t>
            </a:r>
          </a:p>
        </p:txBody>
      </p:sp>
      <p:sp>
        <p:nvSpPr>
          <p:cNvPr id="5" name="ZoneTexte 4">
            <a:extLst>
              <a:ext uri="{FF2B5EF4-FFF2-40B4-BE49-F238E27FC236}">
                <a16:creationId xmlns:a16="http://schemas.microsoft.com/office/drawing/2014/main" id="{4D3BA845-BFDA-271A-B6A4-6A4A7396B452}"/>
              </a:ext>
            </a:extLst>
          </p:cNvPr>
          <p:cNvSpPr txBox="1"/>
          <p:nvPr/>
        </p:nvSpPr>
        <p:spPr>
          <a:xfrm>
            <a:off x="3046709" y="77739"/>
            <a:ext cx="6098582" cy="461665"/>
          </a:xfrm>
          <a:prstGeom prst="rect">
            <a:avLst/>
          </a:prstGeom>
          <a:noFill/>
          <a:ln>
            <a:noFill/>
          </a:ln>
        </p:spPr>
        <p:txBody>
          <a:bodyPr wrap="square">
            <a:spAutoFit/>
          </a:bodyPr>
          <a:lstStyle/>
          <a:p>
            <a:pPr algn="ctr" eaLnBrk="1" hangingPunct="1">
              <a:spcBef>
                <a:spcPct val="50000"/>
              </a:spcBef>
              <a:buFontTx/>
              <a:buNone/>
            </a:pPr>
            <a:r>
              <a:rPr lang="fr-FR" altLang="fr-FR" sz="2400" b="1" u="sng" dirty="0">
                <a:solidFill>
                  <a:srgbClr val="0070C0"/>
                </a:solidFill>
                <a:latin typeface="Comic Sans MS" panose="030F0702030302020204" pitchFamily="66" charset="0"/>
              </a:rPr>
              <a:t>La cellule: unité de base du vivant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Une image contenant texte, capture d’écran, menu, Police&#10;&#10;Description générée automatiquement">
            <a:extLst>
              <a:ext uri="{FF2B5EF4-FFF2-40B4-BE49-F238E27FC236}">
                <a16:creationId xmlns:a16="http://schemas.microsoft.com/office/drawing/2014/main" id="{AC37748A-B8A9-4208-2AB1-B36434115C21}"/>
              </a:ext>
            </a:extLst>
          </p:cNvPr>
          <p:cNvPicPr>
            <a:picLocks noChangeAspect="1"/>
          </p:cNvPicPr>
          <p:nvPr/>
        </p:nvPicPr>
        <p:blipFill>
          <a:blip r:embed="rId3"/>
          <a:stretch>
            <a:fillRect/>
          </a:stretch>
        </p:blipFill>
        <p:spPr>
          <a:xfrm>
            <a:off x="1727003" y="0"/>
            <a:ext cx="8737993" cy="6858000"/>
          </a:xfrm>
          <a:prstGeom prst="rect">
            <a:avLst/>
          </a:prstGeom>
        </p:spPr>
      </p:pic>
    </p:spTree>
    <p:extLst>
      <p:ext uri="{BB962C8B-B14F-4D97-AF65-F5344CB8AC3E}">
        <p14:creationId xmlns:p14="http://schemas.microsoft.com/office/powerpoint/2010/main" val="1589149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215D642-9E74-8FB1-D398-337D6DA10C1A}"/>
              </a:ext>
            </a:extLst>
          </p:cNvPr>
          <p:cNvSpPr txBox="1"/>
          <p:nvPr/>
        </p:nvSpPr>
        <p:spPr>
          <a:xfrm>
            <a:off x="0" y="963075"/>
            <a:ext cx="7365993" cy="1754326"/>
          </a:xfrm>
          <a:prstGeom prst="rect">
            <a:avLst/>
          </a:prstGeom>
          <a:noFill/>
        </p:spPr>
        <p:txBody>
          <a:bodyPr wrap="square">
            <a:spAutoFit/>
          </a:bodyPr>
          <a:lstStyle/>
          <a:p>
            <a:r>
              <a:rPr lang="fr-FR" b="1" dirty="0"/>
              <a:t>Définition</a:t>
            </a:r>
          </a:p>
          <a:p>
            <a:r>
              <a:rPr lang="fr-FR" dirty="0"/>
              <a:t>Les chloroplastes sont des organites présents dans les cellules des plantes et de certains protistes (comme les algues). Ils sont le site principal de la photosynthèse, le processus par lequel les plantes convertissent la lumière du soleil en énergie chimique sous forme de glucose.</a:t>
            </a:r>
          </a:p>
        </p:txBody>
      </p:sp>
      <p:sp>
        <p:nvSpPr>
          <p:cNvPr id="5" name="ZoneTexte 4">
            <a:extLst>
              <a:ext uri="{FF2B5EF4-FFF2-40B4-BE49-F238E27FC236}">
                <a16:creationId xmlns:a16="http://schemas.microsoft.com/office/drawing/2014/main" id="{EA1B355A-4156-F3F2-C89D-508B4B14A0FE}"/>
              </a:ext>
            </a:extLst>
          </p:cNvPr>
          <p:cNvSpPr txBox="1"/>
          <p:nvPr/>
        </p:nvSpPr>
        <p:spPr>
          <a:xfrm>
            <a:off x="1" y="5528491"/>
            <a:ext cx="12191999" cy="646331"/>
          </a:xfrm>
          <a:prstGeom prst="rect">
            <a:avLst/>
          </a:prstGeom>
          <a:noFill/>
        </p:spPr>
        <p:txBody>
          <a:bodyPr wrap="square">
            <a:spAutoFit/>
          </a:bodyPr>
          <a:lstStyle/>
          <a:p>
            <a:pPr algn="ctr"/>
            <a:r>
              <a:rPr lang="fr-FR" i="1" dirty="0"/>
              <a:t>Les chloroplastes contiennent leur propre ADN (ADN chloroplastique), qui est circulaire et ressemble à celui des procaryotes. Cela suggère une origine évolutive commune avec les bactéries (théorie de l'endosymbiose).</a:t>
            </a:r>
          </a:p>
        </p:txBody>
      </p:sp>
      <p:sp>
        <p:nvSpPr>
          <p:cNvPr id="7" name="ZoneTexte 6">
            <a:extLst>
              <a:ext uri="{FF2B5EF4-FFF2-40B4-BE49-F238E27FC236}">
                <a16:creationId xmlns:a16="http://schemas.microsoft.com/office/drawing/2014/main" id="{1883F8A0-50F2-C978-D3D1-83F348622B4F}"/>
              </a:ext>
            </a:extLst>
          </p:cNvPr>
          <p:cNvSpPr txBox="1"/>
          <p:nvPr/>
        </p:nvSpPr>
        <p:spPr>
          <a:xfrm>
            <a:off x="0" y="3130367"/>
            <a:ext cx="12197165" cy="2308324"/>
          </a:xfrm>
          <a:prstGeom prst="rect">
            <a:avLst/>
          </a:prstGeom>
          <a:noFill/>
        </p:spPr>
        <p:txBody>
          <a:bodyPr wrap="square">
            <a:spAutoFit/>
          </a:bodyPr>
          <a:lstStyle/>
          <a:p>
            <a:r>
              <a:rPr lang="fr-FR" b="1" dirty="0"/>
              <a:t>Fonction</a:t>
            </a:r>
          </a:p>
          <a:p>
            <a:pPr>
              <a:buFont typeface="+mj-lt"/>
              <a:buAutoNum type="arabicPeriod"/>
            </a:pPr>
            <a:r>
              <a:rPr lang="fr-FR" b="1" dirty="0"/>
              <a:t>Photosynthèse :</a:t>
            </a:r>
            <a:endParaRPr lang="fr-FR" dirty="0"/>
          </a:p>
          <a:p>
            <a:pPr lvl="1"/>
            <a:r>
              <a:rPr lang="fr-FR" dirty="0"/>
              <a:t>a) Phase lumineuse : La chlorophylle capte l'énergie lumineuse, qui est utilisée pour produire de l’énergie (ATP  notamment)</a:t>
            </a:r>
          </a:p>
          <a:p>
            <a:pPr lvl="1"/>
            <a:r>
              <a:rPr lang="fr-FR" dirty="0"/>
              <a:t>b) Phase sombre (cycle de Calvin) : N'a pas besoin de lumière directe. L'ATP produit dans la phase lumineuse est utilisé pour convertir le dioxyde de carbone (CO₂) en glucose.</a:t>
            </a:r>
          </a:p>
          <a:p>
            <a:pPr>
              <a:buFont typeface="+mj-lt"/>
              <a:buAutoNum type="arabicPeriod"/>
            </a:pPr>
            <a:r>
              <a:rPr lang="fr-FR" b="1" dirty="0"/>
              <a:t>Synthèse des acides gras et des acides aminés :</a:t>
            </a:r>
            <a:r>
              <a:rPr lang="fr-FR" dirty="0"/>
              <a:t> Les chloroplastes participent également à la synthèse de certaines macromolécules nécessaires à la cellule.</a:t>
            </a:r>
          </a:p>
        </p:txBody>
      </p:sp>
      <p:pic>
        <p:nvPicPr>
          <p:cNvPr id="9" name="Image 8">
            <a:extLst>
              <a:ext uri="{FF2B5EF4-FFF2-40B4-BE49-F238E27FC236}">
                <a16:creationId xmlns:a16="http://schemas.microsoft.com/office/drawing/2014/main" id="{0AC4A13C-AFE6-18BE-1D13-77D498838F64}"/>
              </a:ext>
            </a:extLst>
          </p:cNvPr>
          <p:cNvPicPr>
            <a:picLocks noChangeAspect="1"/>
          </p:cNvPicPr>
          <p:nvPr/>
        </p:nvPicPr>
        <p:blipFill>
          <a:blip r:embed="rId2"/>
          <a:srcRect/>
          <a:stretch/>
        </p:blipFill>
        <p:spPr>
          <a:xfrm>
            <a:off x="7439512" y="232428"/>
            <a:ext cx="4684134" cy="3261860"/>
          </a:xfrm>
          <a:prstGeom prst="rect">
            <a:avLst/>
          </a:prstGeom>
        </p:spPr>
      </p:pic>
      <p:sp>
        <p:nvSpPr>
          <p:cNvPr id="10" name="ZoneTexte 9">
            <a:extLst>
              <a:ext uri="{FF2B5EF4-FFF2-40B4-BE49-F238E27FC236}">
                <a16:creationId xmlns:a16="http://schemas.microsoft.com/office/drawing/2014/main" id="{04A3CBAF-45CC-1FF0-6314-8A88989B5508}"/>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chloroplastes</a:t>
            </a:r>
          </a:p>
        </p:txBody>
      </p:sp>
      <p:sp>
        <p:nvSpPr>
          <p:cNvPr id="12" name="ZoneTexte 11">
            <a:extLst>
              <a:ext uri="{FF2B5EF4-FFF2-40B4-BE49-F238E27FC236}">
                <a16:creationId xmlns:a16="http://schemas.microsoft.com/office/drawing/2014/main" id="{B235011A-6769-3203-51CE-F5C4BA15DC8F}"/>
              </a:ext>
            </a:extLst>
          </p:cNvPr>
          <p:cNvSpPr txBox="1"/>
          <p:nvPr/>
        </p:nvSpPr>
        <p:spPr>
          <a:xfrm>
            <a:off x="3357122" y="6264622"/>
            <a:ext cx="6129578" cy="369332"/>
          </a:xfrm>
          <a:prstGeom prst="rect">
            <a:avLst/>
          </a:prstGeom>
          <a:noFill/>
        </p:spPr>
        <p:txBody>
          <a:bodyPr wrap="square">
            <a:spAutoFit/>
          </a:bodyPr>
          <a:lstStyle/>
          <a:p>
            <a:pPr algn="ctr"/>
            <a:r>
              <a:rPr lang="fr-FR" dirty="0"/>
              <a:t>https://</a:t>
            </a:r>
            <a:r>
              <a:rPr lang="fr-FR" dirty="0" err="1"/>
              <a:t>www.youtube.com</a:t>
            </a:r>
            <a:r>
              <a:rPr lang="fr-FR" dirty="0"/>
              <a:t>/</a:t>
            </a:r>
            <a:r>
              <a:rPr lang="fr-FR" dirty="0" err="1"/>
              <a:t>watch?v</a:t>
            </a:r>
            <a:r>
              <a:rPr lang="fr-FR" dirty="0"/>
              <a:t>=v0GDPfqJ4VA</a:t>
            </a:r>
          </a:p>
        </p:txBody>
      </p:sp>
    </p:spTree>
    <p:extLst>
      <p:ext uri="{BB962C8B-B14F-4D97-AF65-F5344CB8AC3E}">
        <p14:creationId xmlns:p14="http://schemas.microsoft.com/office/powerpoint/2010/main" val="51123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D036A14-689F-B023-7E47-64944DDE57CD}"/>
              </a:ext>
            </a:extLst>
          </p:cNvPr>
          <p:cNvSpPr txBox="1"/>
          <p:nvPr/>
        </p:nvSpPr>
        <p:spPr>
          <a:xfrm>
            <a:off x="286955" y="3616170"/>
            <a:ext cx="9725944" cy="2246769"/>
          </a:xfrm>
          <a:prstGeom prst="rect">
            <a:avLst/>
          </a:prstGeom>
          <a:noFill/>
        </p:spPr>
        <p:txBody>
          <a:bodyPr wrap="square" rtlCol="0">
            <a:spAutoFit/>
          </a:bodyPr>
          <a:lstStyle/>
          <a:p>
            <a:r>
              <a:rPr lang="fr-FR" sz="2000" b="1" dirty="0"/>
              <a:t>Organisation du cours :</a:t>
            </a:r>
          </a:p>
          <a:p>
            <a:pPr marL="285750" indent="-285750">
              <a:buFont typeface="Arial" panose="020B0604020202020204" pitchFamily="34" charset="0"/>
              <a:buChar char="•"/>
            </a:pPr>
            <a:r>
              <a:rPr lang="fr-FR" sz="2000" dirty="0"/>
              <a:t>10h de cours en présentiel </a:t>
            </a:r>
          </a:p>
          <a:p>
            <a:pPr marL="742950" lvl="1" indent="-285750">
              <a:buFont typeface="Arial" panose="020B0604020202020204" pitchFamily="34" charset="0"/>
              <a:buChar char="•"/>
            </a:pPr>
            <a:r>
              <a:rPr lang="fr-FR" sz="2000" dirty="0"/>
              <a:t>3h le 24/10/24 (cellule et macromolécules)</a:t>
            </a:r>
          </a:p>
          <a:p>
            <a:pPr marL="742950" lvl="1" indent="-285750">
              <a:buFont typeface="Arial" panose="020B0604020202020204" pitchFamily="34" charset="0"/>
              <a:buChar char="•"/>
            </a:pPr>
            <a:r>
              <a:rPr lang="fr-FR" sz="2000" dirty="0"/>
              <a:t>4h le 21/11/28 (cycle cellulaire, enzymologie)</a:t>
            </a:r>
          </a:p>
          <a:p>
            <a:pPr marL="742950" lvl="1" indent="-285750">
              <a:buFont typeface="Arial" panose="020B0604020202020204" pitchFamily="34" charset="0"/>
              <a:buChar char="•"/>
            </a:pPr>
            <a:r>
              <a:rPr lang="fr-FR" sz="2000" dirty="0"/>
              <a:t>3h le 28/11/24 (exposés)</a:t>
            </a:r>
          </a:p>
          <a:p>
            <a:pPr marL="285750" indent="-285750">
              <a:buFont typeface="Arial" panose="020B0604020202020204" pitchFamily="34" charset="0"/>
              <a:buChar char="•"/>
            </a:pPr>
            <a:r>
              <a:rPr lang="fr-FR" sz="2000" dirty="0"/>
              <a:t>1 quizz noté par cours (à partir des prochains cours)</a:t>
            </a:r>
          </a:p>
          <a:p>
            <a:pPr marL="285750" indent="-285750">
              <a:buFont typeface="Arial" panose="020B0604020202020204" pitchFamily="34" charset="0"/>
              <a:buChar char="•"/>
            </a:pPr>
            <a:r>
              <a:rPr lang="fr-FR" sz="2000" dirty="0"/>
              <a:t>1 TP noté le 13 décembre </a:t>
            </a:r>
          </a:p>
        </p:txBody>
      </p:sp>
      <p:sp>
        <p:nvSpPr>
          <p:cNvPr id="3" name="ZoneTexte 2">
            <a:extLst>
              <a:ext uri="{FF2B5EF4-FFF2-40B4-BE49-F238E27FC236}">
                <a16:creationId xmlns:a16="http://schemas.microsoft.com/office/drawing/2014/main" id="{6D29BA70-75AD-A89B-4BEB-BBA2BBEA216B}"/>
              </a:ext>
            </a:extLst>
          </p:cNvPr>
          <p:cNvSpPr txBox="1"/>
          <p:nvPr/>
        </p:nvSpPr>
        <p:spPr>
          <a:xfrm>
            <a:off x="286955" y="966429"/>
            <a:ext cx="9926375" cy="1631216"/>
          </a:xfrm>
          <a:prstGeom prst="rect">
            <a:avLst/>
          </a:prstGeom>
          <a:noFill/>
        </p:spPr>
        <p:txBody>
          <a:bodyPr wrap="square" rtlCol="0">
            <a:spAutoFit/>
          </a:bodyPr>
          <a:lstStyle/>
          <a:p>
            <a:r>
              <a:rPr lang="fr-FR" sz="2000" dirty="0"/>
              <a:t>Mise en relief des </a:t>
            </a:r>
            <a:r>
              <a:rPr lang="fr-FR" sz="2000" b="1" dirty="0"/>
              <a:t>éléments </a:t>
            </a:r>
            <a:r>
              <a:rPr lang="fr-FR" sz="2000" dirty="0"/>
              <a:t>de la </a:t>
            </a:r>
            <a:r>
              <a:rPr lang="fr-FR" sz="2000" b="1" dirty="0"/>
              <a:t>biologie cellulaire essentiels </a:t>
            </a:r>
            <a:r>
              <a:rPr lang="fr-FR" sz="2000" dirty="0"/>
              <a:t>à la </a:t>
            </a:r>
            <a:r>
              <a:rPr lang="fr-FR" sz="2000" b="1" dirty="0"/>
              <a:t>vie </a:t>
            </a:r>
            <a:r>
              <a:rPr lang="fr-FR" sz="2000" dirty="0"/>
              <a:t>:</a:t>
            </a:r>
          </a:p>
          <a:p>
            <a:pPr marL="742950" lvl="1" indent="-285750">
              <a:buFont typeface="Arial" panose="020B0604020202020204" pitchFamily="34" charset="0"/>
              <a:buChar char="•"/>
            </a:pPr>
            <a:r>
              <a:rPr lang="fr-FR" sz="2000" dirty="0"/>
              <a:t>La cellule et les macromolécules</a:t>
            </a:r>
          </a:p>
          <a:p>
            <a:pPr marL="742950" lvl="1" indent="-285750">
              <a:buFont typeface="Arial" panose="020B0604020202020204" pitchFamily="34" charset="0"/>
              <a:buChar char="•"/>
            </a:pPr>
            <a:r>
              <a:rPr lang="fr-FR" sz="2000" dirty="0"/>
              <a:t>Enzymologie</a:t>
            </a:r>
          </a:p>
          <a:p>
            <a:pPr marL="742950" lvl="1" indent="-285750">
              <a:buFont typeface="Arial" panose="020B0604020202020204" pitchFamily="34" charset="0"/>
              <a:buChar char="•"/>
            </a:pPr>
            <a:r>
              <a:rPr lang="fr-FR" sz="2000" dirty="0"/>
              <a:t>Communication entre cellules (mais pas que)</a:t>
            </a:r>
          </a:p>
          <a:p>
            <a:pPr marL="742950" lvl="1" indent="-285750">
              <a:buFont typeface="Arial" panose="020B0604020202020204" pitchFamily="34" charset="0"/>
              <a:buChar char="•"/>
            </a:pPr>
            <a:r>
              <a:rPr lang="fr-FR" sz="2000" dirty="0"/>
              <a:t>Cycle cellulaire</a:t>
            </a:r>
            <a:endParaRPr lang="en-US" sz="2000" dirty="0"/>
          </a:p>
        </p:txBody>
      </p:sp>
      <p:sp>
        <p:nvSpPr>
          <p:cNvPr id="4" name="ZoneTexte 3">
            <a:extLst>
              <a:ext uri="{FF2B5EF4-FFF2-40B4-BE49-F238E27FC236}">
                <a16:creationId xmlns:a16="http://schemas.microsoft.com/office/drawing/2014/main" id="{F50ABFD0-E86D-FE53-68F7-7BF67709B78B}"/>
              </a:ext>
            </a:extLst>
          </p:cNvPr>
          <p:cNvSpPr txBox="1"/>
          <p:nvPr/>
        </p:nvSpPr>
        <p:spPr>
          <a:xfrm>
            <a:off x="261258" y="2742782"/>
            <a:ext cx="10811183" cy="707886"/>
          </a:xfrm>
          <a:prstGeom prst="rect">
            <a:avLst/>
          </a:prstGeom>
          <a:noFill/>
        </p:spPr>
        <p:txBody>
          <a:bodyPr wrap="square" rtlCol="0">
            <a:spAutoFit/>
          </a:bodyPr>
          <a:lstStyle/>
          <a:p>
            <a:r>
              <a:rPr lang="fr-FR" sz="2000" dirty="0"/>
              <a:t>Ensemble </a:t>
            </a:r>
            <a:r>
              <a:rPr lang="fr-FR" sz="2000" b="1" dirty="0"/>
              <a:t>ces fonctions assurent la vie unicellulaire, multicellulaire </a:t>
            </a:r>
            <a:r>
              <a:rPr lang="fr-FR" sz="2000" dirty="0"/>
              <a:t>et sous-tendent les </a:t>
            </a:r>
            <a:r>
              <a:rPr lang="fr-FR" sz="2000" b="1" dirty="0"/>
              <a:t>interactions avec l’environnement</a:t>
            </a:r>
            <a:endParaRPr lang="en-US" sz="2000" b="1" dirty="0"/>
          </a:p>
        </p:txBody>
      </p:sp>
      <p:sp>
        <p:nvSpPr>
          <p:cNvPr id="5" name="ZoneTexte 4">
            <a:extLst>
              <a:ext uri="{FF2B5EF4-FFF2-40B4-BE49-F238E27FC236}">
                <a16:creationId xmlns:a16="http://schemas.microsoft.com/office/drawing/2014/main" id="{592BC42A-FE77-D285-9B2C-C2206205ECE7}"/>
              </a:ext>
            </a:extLst>
          </p:cNvPr>
          <p:cNvSpPr txBox="1"/>
          <p:nvPr/>
        </p:nvSpPr>
        <p:spPr>
          <a:xfrm>
            <a:off x="2436466" y="6028441"/>
            <a:ext cx="7776864" cy="707886"/>
          </a:xfrm>
          <a:prstGeom prst="rect">
            <a:avLst/>
          </a:prstGeom>
          <a:noFill/>
        </p:spPr>
        <p:txBody>
          <a:bodyPr wrap="square" rtlCol="0">
            <a:spAutoFit/>
          </a:bodyPr>
          <a:lstStyle/>
          <a:p>
            <a:pPr algn="ctr"/>
            <a:r>
              <a:rPr lang="fr-FR" sz="2000" b="1" dirty="0">
                <a:solidFill>
                  <a:srgbClr val="0070C0"/>
                </a:solidFill>
              </a:rPr>
              <a:t>Si quelque chose n’est pas clair, vous m’interrompez!</a:t>
            </a:r>
          </a:p>
          <a:p>
            <a:pPr algn="ctr"/>
            <a:r>
              <a:rPr lang="fr-FR" sz="2000" b="1" dirty="0" err="1">
                <a:solidFill>
                  <a:srgbClr val="0070C0"/>
                </a:solidFill>
              </a:rPr>
              <a:t>ludivine.royer@inserm.fr</a:t>
            </a:r>
            <a:endParaRPr lang="en-US" sz="2000" b="1" dirty="0">
              <a:solidFill>
                <a:srgbClr val="0070C0"/>
              </a:solidFill>
            </a:endParaRPr>
          </a:p>
        </p:txBody>
      </p:sp>
      <p:sp>
        <p:nvSpPr>
          <p:cNvPr id="8" name="ZoneTexte 7">
            <a:extLst>
              <a:ext uri="{FF2B5EF4-FFF2-40B4-BE49-F238E27FC236}">
                <a16:creationId xmlns:a16="http://schemas.microsoft.com/office/drawing/2014/main" id="{F7C163BF-D01E-0BB8-00FB-D9C2D1BA48F0}"/>
              </a:ext>
            </a:extLst>
          </p:cNvPr>
          <p:cNvSpPr txBox="1"/>
          <p:nvPr/>
        </p:nvSpPr>
        <p:spPr>
          <a:xfrm>
            <a:off x="261258" y="0"/>
            <a:ext cx="11669485" cy="461665"/>
          </a:xfrm>
          <a:prstGeom prst="rect">
            <a:avLst/>
          </a:prstGeom>
          <a:noFill/>
        </p:spPr>
        <p:txBody>
          <a:bodyPr wrap="square" rtlCol="0">
            <a:spAutoFit/>
          </a:bodyPr>
          <a:lstStyle/>
          <a:p>
            <a:pPr algn="ctr"/>
            <a:r>
              <a:rPr lang="fr-FR" sz="2400" dirty="0">
                <a:solidFill>
                  <a:srgbClr val="0070C0"/>
                </a:solidFill>
              </a:rPr>
              <a:t>Objectifs et organisation</a:t>
            </a:r>
          </a:p>
        </p:txBody>
      </p:sp>
    </p:spTree>
    <p:extLst>
      <p:ext uri="{BB962C8B-B14F-4D97-AF65-F5344CB8AC3E}">
        <p14:creationId xmlns:p14="http://schemas.microsoft.com/office/powerpoint/2010/main" val="910488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3A61FDE-6EF0-3ED4-D628-7943C964E263}"/>
              </a:ext>
            </a:extLst>
          </p:cNvPr>
          <p:cNvSpPr txBox="1"/>
          <p:nvPr/>
        </p:nvSpPr>
        <p:spPr>
          <a:xfrm>
            <a:off x="0" y="503187"/>
            <a:ext cx="12192000" cy="5909310"/>
          </a:xfrm>
          <a:prstGeom prst="rect">
            <a:avLst/>
          </a:prstGeom>
          <a:noFill/>
        </p:spPr>
        <p:txBody>
          <a:bodyPr wrap="square">
            <a:spAutoFit/>
          </a:bodyPr>
          <a:lstStyle/>
          <a:p>
            <a:r>
              <a:rPr lang="fr-FR" b="1" dirty="0"/>
              <a:t>Définition</a:t>
            </a:r>
          </a:p>
          <a:p>
            <a:r>
              <a:rPr lang="fr-FR" dirty="0"/>
              <a:t>La paroi cellulaire est une structure rigide qui entoure la membrane plasmique de certaines cellules, notamment celles des plantes, des champignons, des bactéries et des algues. Elle joue un rôle crucial dans la protection, le soutien et la régulation des interactions cellulaires.</a:t>
            </a:r>
          </a:p>
          <a:p>
            <a:endParaRPr lang="fr-FR" dirty="0"/>
          </a:p>
          <a:p>
            <a:r>
              <a:rPr lang="fr-FR" b="1" dirty="0"/>
              <a:t>Structure</a:t>
            </a:r>
          </a:p>
          <a:p>
            <a:pPr>
              <a:buFont typeface="+mj-lt"/>
              <a:buAutoNum type="arabicPeriod"/>
            </a:pPr>
            <a:r>
              <a:rPr lang="fr-FR" b="1" dirty="0"/>
              <a:t>Composition</a:t>
            </a:r>
            <a:r>
              <a:rPr lang="fr-FR" dirty="0"/>
              <a:t> :</a:t>
            </a:r>
          </a:p>
          <a:p>
            <a:pPr marL="742950" lvl="1" indent="-285750">
              <a:buFont typeface="+mj-lt"/>
              <a:buAutoNum type="arabicPeriod"/>
            </a:pPr>
            <a:r>
              <a:rPr lang="fr-FR" b="1" dirty="0"/>
              <a:t>Cellulose</a:t>
            </a:r>
            <a:r>
              <a:rPr lang="fr-FR" dirty="0"/>
              <a:t> : Dans les cellules végétales, la paroi est principalement composée de cellulose, un polysaccharide qui confère rigidité et résistance.</a:t>
            </a:r>
          </a:p>
          <a:p>
            <a:pPr marL="742950" lvl="1" indent="-285750">
              <a:buFont typeface="+mj-lt"/>
              <a:buAutoNum type="arabicPeriod"/>
            </a:pPr>
            <a:r>
              <a:rPr lang="fr-FR" b="1" dirty="0"/>
              <a:t>Peptidoglycane</a:t>
            </a:r>
            <a:r>
              <a:rPr lang="fr-FR" dirty="0"/>
              <a:t> : Dans les bactéries, la paroi cellulaire est faite de peptidoglycane, une structure complexe composée de sucres et d'acides aminés. </a:t>
            </a:r>
          </a:p>
          <a:p>
            <a:endParaRPr lang="fr-FR" b="1" dirty="0"/>
          </a:p>
          <a:p>
            <a:r>
              <a:rPr lang="fr-FR" b="1" dirty="0"/>
              <a:t>Fonctions</a:t>
            </a:r>
          </a:p>
          <a:p>
            <a:pPr>
              <a:buFont typeface="+mj-lt"/>
              <a:buAutoNum type="arabicPeriod"/>
            </a:pPr>
            <a:r>
              <a:rPr lang="fr-FR" b="1" dirty="0"/>
              <a:t>Protection</a:t>
            </a:r>
            <a:r>
              <a:rPr lang="fr-FR" dirty="0"/>
              <a:t> : La paroi cellulaire protège la cellule contre les agressions physiques et chimiques, ainsi que contre des agents pathogènes.</a:t>
            </a:r>
          </a:p>
          <a:p>
            <a:pPr>
              <a:buFont typeface="+mj-lt"/>
              <a:buAutoNum type="arabicPeriod"/>
            </a:pPr>
            <a:r>
              <a:rPr lang="fr-FR" b="1" dirty="0"/>
              <a:t>Soutien Structurel</a:t>
            </a:r>
            <a:r>
              <a:rPr lang="fr-FR" dirty="0"/>
              <a:t> : Elle donne forme et stabilité à la cellule, permettant aux plantes de se tenir droites et de supporter leur propre poids.</a:t>
            </a:r>
          </a:p>
          <a:p>
            <a:pPr>
              <a:buFont typeface="+mj-lt"/>
              <a:buAutoNum type="arabicPeriod"/>
            </a:pPr>
            <a:r>
              <a:rPr lang="fr-FR" b="1" dirty="0"/>
              <a:t>Régulation de l'osmose</a:t>
            </a:r>
            <a:r>
              <a:rPr lang="fr-FR" dirty="0"/>
              <a:t> : La paroi cellulaire joue un rôle dans la régulation de la pression osmotique en empêchant la cellule d'éclater sous l'effet de l'eau (pression de turgescence).</a:t>
            </a:r>
          </a:p>
          <a:p>
            <a:pPr>
              <a:buFont typeface="+mj-lt"/>
              <a:buAutoNum type="arabicPeriod"/>
            </a:pPr>
            <a:r>
              <a:rPr lang="fr-FR" b="1" dirty="0"/>
              <a:t>Communication Cellulaire</a:t>
            </a:r>
            <a:r>
              <a:rPr lang="fr-FR" dirty="0"/>
              <a:t> : Des pores et des structures spécialisées, comme les plasmodesmes dans les plantes, permettent la communication et le transport de substances entre les cellules.</a:t>
            </a:r>
          </a:p>
        </p:txBody>
      </p:sp>
      <p:sp>
        <p:nvSpPr>
          <p:cNvPr id="4" name="ZoneTexte 3">
            <a:extLst>
              <a:ext uri="{FF2B5EF4-FFF2-40B4-BE49-F238E27FC236}">
                <a16:creationId xmlns:a16="http://schemas.microsoft.com/office/drawing/2014/main" id="{D50B2FDF-C90B-3202-C674-64F11B70796B}"/>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Paroi cellulaire</a:t>
            </a:r>
          </a:p>
        </p:txBody>
      </p:sp>
    </p:spTree>
    <p:extLst>
      <p:ext uri="{BB962C8B-B14F-4D97-AF65-F5344CB8AC3E}">
        <p14:creationId xmlns:p14="http://schemas.microsoft.com/office/powerpoint/2010/main" val="3844936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25AAE5E-F149-540E-DEC6-630174712F67}"/>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 cytosquelette </a:t>
            </a:r>
          </a:p>
        </p:txBody>
      </p:sp>
      <p:sp>
        <p:nvSpPr>
          <p:cNvPr id="4" name="ZoneTexte 3">
            <a:extLst>
              <a:ext uri="{FF2B5EF4-FFF2-40B4-BE49-F238E27FC236}">
                <a16:creationId xmlns:a16="http://schemas.microsoft.com/office/drawing/2014/main" id="{2A847E2E-B5B4-718D-0D54-8FFBDA3921D5}"/>
              </a:ext>
            </a:extLst>
          </p:cNvPr>
          <p:cNvSpPr txBox="1"/>
          <p:nvPr/>
        </p:nvSpPr>
        <p:spPr>
          <a:xfrm>
            <a:off x="0" y="2040703"/>
            <a:ext cx="12192000" cy="4801314"/>
          </a:xfrm>
          <a:prstGeom prst="rect">
            <a:avLst/>
          </a:prstGeom>
          <a:noFill/>
        </p:spPr>
        <p:txBody>
          <a:bodyPr wrap="square">
            <a:spAutoFit/>
          </a:bodyPr>
          <a:lstStyle/>
          <a:p>
            <a:r>
              <a:rPr lang="fr-FR" b="1" dirty="0"/>
              <a:t>Structure</a:t>
            </a:r>
          </a:p>
          <a:p>
            <a:r>
              <a:rPr lang="fr-FR" dirty="0"/>
              <a:t>Le cytosquelette est composé de trois types principaux de filaments :</a:t>
            </a:r>
          </a:p>
          <a:p>
            <a:pPr>
              <a:buFont typeface="+mj-lt"/>
              <a:buAutoNum type="arabicPeriod"/>
            </a:pPr>
            <a:r>
              <a:rPr lang="fr-FR" b="1" dirty="0"/>
              <a:t>Microfilaments (Filaments d'actine)</a:t>
            </a:r>
            <a:r>
              <a:rPr lang="fr-FR" dirty="0"/>
              <a:t> :</a:t>
            </a:r>
          </a:p>
          <a:p>
            <a:pPr marL="742950" lvl="1" indent="-285750">
              <a:buFont typeface="+mj-lt"/>
              <a:buAutoNum type="arabicPeriod"/>
            </a:pPr>
            <a:r>
              <a:rPr lang="fr-FR" b="1" dirty="0"/>
              <a:t>Composition</a:t>
            </a:r>
            <a:r>
              <a:rPr lang="fr-FR" dirty="0"/>
              <a:t> : Composés d'unités d'actine.</a:t>
            </a:r>
          </a:p>
          <a:p>
            <a:pPr marL="742950" lvl="1" indent="-285750">
              <a:buFont typeface="+mj-lt"/>
              <a:buAutoNum type="arabicPeriod"/>
            </a:pPr>
            <a:r>
              <a:rPr lang="fr-FR" b="1" dirty="0"/>
              <a:t>Fonction</a:t>
            </a:r>
            <a:r>
              <a:rPr lang="fr-FR" dirty="0"/>
              <a:t> : Impliqués dans la contraction musculaire, le mouvement cellulaire (comme la pseudopode des amibes) et le maintien de la forme cellulaire. Ils jouent également un rôle dans la division cellulaire en formant le sillon de division.</a:t>
            </a:r>
          </a:p>
          <a:p>
            <a:pPr>
              <a:buFont typeface="+mj-lt"/>
              <a:buAutoNum type="arabicPeriod"/>
            </a:pPr>
            <a:r>
              <a:rPr lang="fr-FR" b="1" dirty="0"/>
              <a:t>Filaments intermédiaires</a:t>
            </a:r>
            <a:r>
              <a:rPr lang="fr-FR" dirty="0"/>
              <a:t> :</a:t>
            </a:r>
          </a:p>
          <a:p>
            <a:pPr marL="742950" lvl="1" indent="-285750">
              <a:buFont typeface="+mj-lt"/>
              <a:buAutoNum type="arabicPeriod"/>
            </a:pPr>
            <a:r>
              <a:rPr lang="fr-FR" b="1" dirty="0"/>
              <a:t>Composition</a:t>
            </a:r>
            <a:r>
              <a:rPr lang="fr-FR" dirty="0"/>
              <a:t> : Composés de différentes protéines selon le type de cellule (ex. : kératine dans les cellules épithéliales).</a:t>
            </a:r>
          </a:p>
          <a:p>
            <a:pPr marL="742950" lvl="1" indent="-285750">
              <a:buFont typeface="+mj-lt"/>
              <a:buAutoNum type="arabicPeriod"/>
            </a:pPr>
            <a:r>
              <a:rPr lang="fr-FR" b="1" dirty="0"/>
              <a:t>Fonction</a:t>
            </a:r>
            <a:r>
              <a:rPr lang="fr-FR" dirty="0"/>
              <a:t> : Fournissent une résistance mécanique aux cellules, aidant à maintenir leur intégrité structurelle. Ils ancrent les organites et les structures cellulaires en place.</a:t>
            </a:r>
          </a:p>
          <a:p>
            <a:pPr>
              <a:buFont typeface="+mj-lt"/>
              <a:buAutoNum type="arabicPeriod"/>
            </a:pPr>
            <a:r>
              <a:rPr lang="fr-FR" b="1" dirty="0"/>
              <a:t>Microtubules</a:t>
            </a:r>
            <a:r>
              <a:rPr lang="fr-FR" dirty="0"/>
              <a:t> :</a:t>
            </a:r>
          </a:p>
          <a:p>
            <a:pPr marL="742950" lvl="1" indent="-285750">
              <a:buFont typeface="+mj-lt"/>
              <a:buAutoNum type="arabicPeriod"/>
            </a:pPr>
            <a:r>
              <a:rPr lang="fr-FR" b="1" dirty="0"/>
              <a:t>Composition</a:t>
            </a:r>
            <a:r>
              <a:rPr lang="fr-FR" dirty="0"/>
              <a:t> : Composés de tubuline, formant des structures creuses.</a:t>
            </a:r>
          </a:p>
          <a:p>
            <a:pPr marL="742950" lvl="1" indent="-285750">
              <a:buFont typeface="+mj-lt"/>
              <a:buAutoNum type="arabicPeriod"/>
            </a:pPr>
            <a:r>
              <a:rPr lang="fr-FR" b="1" dirty="0"/>
              <a:t>Fonction</a:t>
            </a:r>
            <a:r>
              <a:rPr lang="fr-FR" dirty="0"/>
              <a:t> : Impliqués dans le transport intracellulaire (comme les vésicules et les organites), la formation du fuseau mitotique lors de la division cellulaire, et la constitution des structures mobiles comme les cils et les flagelles.</a:t>
            </a:r>
          </a:p>
        </p:txBody>
      </p:sp>
      <p:pic>
        <p:nvPicPr>
          <p:cNvPr id="27650" name="Picture 2" descr="Cytosquelette : 111 images vectorielles de stock et images vectorielles |  Shutterstock">
            <a:extLst>
              <a:ext uri="{FF2B5EF4-FFF2-40B4-BE49-F238E27FC236}">
                <a16:creationId xmlns:a16="http://schemas.microsoft.com/office/drawing/2014/main" id="{3ACB1216-6D8E-3263-7897-859FFB4ADA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15"/>
          <a:stretch/>
        </p:blipFill>
        <p:spPr bwMode="auto">
          <a:xfrm>
            <a:off x="8228035" y="41522"/>
            <a:ext cx="3721158" cy="316613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E689D845-17F3-88A5-BA8C-DF4EFA174863}"/>
              </a:ext>
            </a:extLst>
          </p:cNvPr>
          <p:cNvSpPr txBox="1"/>
          <p:nvPr/>
        </p:nvSpPr>
        <p:spPr>
          <a:xfrm>
            <a:off x="103966" y="625367"/>
            <a:ext cx="8730068" cy="1200329"/>
          </a:xfrm>
          <a:prstGeom prst="rect">
            <a:avLst/>
          </a:prstGeom>
          <a:noFill/>
        </p:spPr>
        <p:txBody>
          <a:bodyPr wrap="square">
            <a:spAutoFit/>
          </a:bodyPr>
          <a:lstStyle/>
          <a:p>
            <a:r>
              <a:rPr lang="fr-FR" b="1" dirty="0"/>
              <a:t>Définition</a:t>
            </a:r>
          </a:p>
          <a:p>
            <a:r>
              <a:rPr lang="fr-FR" dirty="0"/>
              <a:t>Le cytosquelette est un réseau complexe de filaments et de tubules qui s'étend à travers le cytoplasme des cellules eucaryotes. Il joue un rôle essentiel dans le maintien de la forme cellulaire, la mobilité, la division cellulaire et le transport intracellulaire.</a:t>
            </a:r>
          </a:p>
        </p:txBody>
      </p:sp>
    </p:spTree>
    <p:extLst>
      <p:ext uri="{BB962C8B-B14F-4D97-AF65-F5344CB8AC3E}">
        <p14:creationId xmlns:p14="http://schemas.microsoft.com/office/powerpoint/2010/main" val="1235245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23D8F76-23E4-3DE3-AB9C-4FD7C3371413}"/>
              </a:ext>
            </a:extLst>
          </p:cNvPr>
          <p:cNvSpPr txBox="1"/>
          <p:nvPr/>
        </p:nvSpPr>
        <p:spPr>
          <a:xfrm>
            <a:off x="68354" y="704665"/>
            <a:ext cx="11823914" cy="1754326"/>
          </a:xfrm>
          <a:prstGeom prst="rect">
            <a:avLst/>
          </a:prstGeom>
          <a:noFill/>
        </p:spPr>
        <p:txBody>
          <a:bodyPr wrap="square">
            <a:spAutoFit/>
          </a:bodyPr>
          <a:lstStyle/>
          <a:p>
            <a:r>
              <a:rPr lang="fr-FR" b="1" dirty="0"/>
              <a:t>Fonctions</a:t>
            </a:r>
          </a:p>
          <a:p>
            <a:pPr>
              <a:buFont typeface="+mj-lt"/>
              <a:buAutoNum type="arabicPeriod"/>
            </a:pPr>
            <a:r>
              <a:rPr lang="fr-FR" b="1" dirty="0"/>
              <a:t>Soutien Structurel</a:t>
            </a:r>
            <a:r>
              <a:rPr lang="fr-FR" dirty="0"/>
              <a:t> : Le cytosquelette donne forme à la cellule et contribue à sa résistance.</a:t>
            </a:r>
          </a:p>
          <a:p>
            <a:pPr>
              <a:buFont typeface="+mj-lt"/>
              <a:buAutoNum type="arabicPeriod"/>
            </a:pPr>
            <a:r>
              <a:rPr lang="fr-FR" b="1" dirty="0"/>
              <a:t>Mobilité Cellulaire</a:t>
            </a:r>
            <a:r>
              <a:rPr lang="fr-FR" dirty="0"/>
              <a:t> : Permet aux cellules de se déplacer (ex. : migration des globules blancs) et aux organites de se déplacer à l'intérieur de la cellule.</a:t>
            </a:r>
          </a:p>
          <a:p>
            <a:pPr>
              <a:buFont typeface="+mj-lt"/>
              <a:buAutoNum type="arabicPeriod"/>
            </a:pPr>
            <a:r>
              <a:rPr lang="fr-FR" b="1" dirty="0"/>
              <a:t>Division Cellulaire</a:t>
            </a:r>
            <a:r>
              <a:rPr lang="fr-FR" dirty="0"/>
              <a:t> : Participe à la séparation des chromosomes lors de la mitose et de la méiose.</a:t>
            </a:r>
          </a:p>
          <a:p>
            <a:pPr>
              <a:buFont typeface="+mj-lt"/>
              <a:buAutoNum type="arabicPeriod"/>
            </a:pPr>
            <a:r>
              <a:rPr lang="fr-FR" b="1" dirty="0"/>
              <a:t>Transport Intracellulaire</a:t>
            </a:r>
            <a:r>
              <a:rPr lang="fr-FR" dirty="0"/>
              <a:t> : Facilite le transport des vésicules et des protéines le long des microtubules.</a:t>
            </a:r>
          </a:p>
        </p:txBody>
      </p:sp>
      <p:sp>
        <p:nvSpPr>
          <p:cNvPr id="4" name="ZoneTexte 3">
            <a:extLst>
              <a:ext uri="{FF2B5EF4-FFF2-40B4-BE49-F238E27FC236}">
                <a16:creationId xmlns:a16="http://schemas.microsoft.com/office/drawing/2014/main" id="{9B178C8B-77DA-7898-72AC-EBFAEBCDE2A3}"/>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 cytosquelette </a:t>
            </a:r>
          </a:p>
        </p:txBody>
      </p:sp>
    </p:spTree>
    <p:extLst>
      <p:ext uri="{BB962C8B-B14F-4D97-AF65-F5344CB8AC3E}">
        <p14:creationId xmlns:p14="http://schemas.microsoft.com/office/powerpoint/2010/main" val="1067488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La cellule : Organisation, fonctions et matériel héréditaire">
            <a:extLst>
              <a:ext uri="{FF2B5EF4-FFF2-40B4-BE49-F238E27FC236}">
                <a16:creationId xmlns:a16="http://schemas.microsoft.com/office/drawing/2014/main" id="{E06427DD-2B5F-E976-3337-44558A0DD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326" y="2940811"/>
            <a:ext cx="3746500" cy="16637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EC1514A0-0108-4C81-6A34-A90BDC7184BE}"/>
              </a:ext>
            </a:extLst>
          </p:cNvPr>
          <p:cNvSpPr txBox="1"/>
          <p:nvPr/>
        </p:nvSpPr>
        <p:spPr>
          <a:xfrm>
            <a:off x="0" y="952556"/>
            <a:ext cx="7516678" cy="1477328"/>
          </a:xfrm>
          <a:prstGeom prst="rect">
            <a:avLst/>
          </a:prstGeom>
          <a:noFill/>
        </p:spPr>
        <p:txBody>
          <a:bodyPr wrap="square">
            <a:spAutoFit/>
          </a:bodyPr>
          <a:lstStyle/>
          <a:p>
            <a:r>
              <a:rPr lang="fr-FR" b="1" dirty="0"/>
              <a:t>Définition </a:t>
            </a:r>
            <a:r>
              <a:rPr lang="fr-FR" dirty="0"/>
              <a:t>: Les cils et flagelles sont des structures cellulaires motiles qui permettent le mouvement de la cellule ou le déplacement de fluides à la surface de la cellule. Les cils sont généralement courts et nombreux, tandis que les flagelles sont plus longs et souvent uniques (comme le spermatozoïde).</a:t>
            </a:r>
          </a:p>
        </p:txBody>
      </p:sp>
      <p:sp>
        <p:nvSpPr>
          <p:cNvPr id="3" name="ZoneTexte 2">
            <a:extLst>
              <a:ext uri="{FF2B5EF4-FFF2-40B4-BE49-F238E27FC236}">
                <a16:creationId xmlns:a16="http://schemas.microsoft.com/office/drawing/2014/main" id="{78216CD4-29E6-EE92-88E8-8E549298F6FD}"/>
              </a:ext>
            </a:extLst>
          </p:cNvPr>
          <p:cNvSpPr txBox="1"/>
          <p:nvPr/>
        </p:nvSpPr>
        <p:spPr>
          <a:xfrm>
            <a:off x="0" y="4830038"/>
            <a:ext cx="12192000" cy="1754326"/>
          </a:xfrm>
          <a:prstGeom prst="rect">
            <a:avLst/>
          </a:prstGeom>
          <a:noFill/>
        </p:spPr>
        <p:txBody>
          <a:bodyPr wrap="square">
            <a:spAutoFit/>
          </a:bodyPr>
          <a:lstStyle/>
          <a:p>
            <a:r>
              <a:rPr lang="fr-FR" b="1" dirty="0"/>
              <a:t>Fonction</a:t>
            </a:r>
          </a:p>
          <a:p>
            <a:pPr>
              <a:buFont typeface="+mj-lt"/>
              <a:buAutoNum type="arabicPeriod"/>
            </a:pPr>
            <a:r>
              <a:rPr lang="fr-FR" b="1" dirty="0"/>
              <a:t>Mouvement</a:t>
            </a:r>
            <a:r>
              <a:rPr lang="fr-FR" dirty="0"/>
              <a:t> : Les cils et flagelles se déplacent grâce à l'action des dynéines, qui utilisent l'ATP pour produire un mouvement. Ce mouvement peut propulser la cellule (comme dans le cas des spermatozoïdes) ou créer des courants de fluides (comme dans les cellules épithéliales des voies respiratoires).</a:t>
            </a:r>
          </a:p>
          <a:p>
            <a:pPr>
              <a:buFont typeface="+mj-lt"/>
              <a:buAutoNum type="arabicPeriod"/>
            </a:pPr>
            <a:r>
              <a:rPr lang="fr-FR" b="1" dirty="0"/>
              <a:t>Rôle dans la Communication Cellulaire</a:t>
            </a:r>
            <a:r>
              <a:rPr lang="fr-FR" dirty="0"/>
              <a:t> : Les cils jouent également un rôle dans la détection des signaux environnementaux, en aidant les cellules à interagir avec leur milieu.</a:t>
            </a:r>
          </a:p>
        </p:txBody>
      </p:sp>
      <p:sp>
        <p:nvSpPr>
          <p:cNvPr id="4" name="ZoneTexte 3">
            <a:extLst>
              <a:ext uri="{FF2B5EF4-FFF2-40B4-BE49-F238E27FC236}">
                <a16:creationId xmlns:a16="http://schemas.microsoft.com/office/drawing/2014/main" id="{3FE66AE4-6049-2ED7-B67A-129EEE84CE6F}"/>
              </a:ext>
            </a:extLst>
          </p:cNvPr>
          <p:cNvSpPr txBox="1"/>
          <p:nvPr/>
        </p:nvSpPr>
        <p:spPr>
          <a:xfrm>
            <a:off x="0" y="183547"/>
            <a:ext cx="6577537" cy="461665"/>
          </a:xfrm>
          <a:prstGeom prst="rect">
            <a:avLst/>
          </a:prstGeom>
          <a:noFill/>
        </p:spPr>
        <p:txBody>
          <a:bodyPr wrap="square" rtlCol="0">
            <a:spAutoFit/>
          </a:bodyPr>
          <a:lstStyle/>
          <a:p>
            <a:r>
              <a:rPr lang="fr-FR" sz="2400" b="1" u="sng" dirty="0">
                <a:solidFill>
                  <a:srgbClr val="0070C0"/>
                </a:solidFill>
              </a:rPr>
              <a:t>Les cils et flagelles</a:t>
            </a:r>
          </a:p>
        </p:txBody>
      </p:sp>
      <p:sp>
        <p:nvSpPr>
          <p:cNvPr id="6" name="ZoneTexte 5">
            <a:extLst>
              <a:ext uri="{FF2B5EF4-FFF2-40B4-BE49-F238E27FC236}">
                <a16:creationId xmlns:a16="http://schemas.microsoft.com/office/drawing/2014/main" id="{CAA920D8-1F90-2230-73FC-36A9F481CB54}"/>
              </a:ext>
            </a:extLst>
          </p:cNvPr>
          <p:cNvSpPr txBox="1"/>
          <p:nvPr/>
        </p:nvSpPr>
        <p:spPr>
          <a:xfrm>
            <a:off x="15498" y="2884388"/>
            <a:ext cx="8081828" cy="1477328"/>
          </a:xfrm>
          <a:prstGeom prst="rect">
            <a:avLst/>
          </a:prstGeom>
          <a:noFill/>
        </p:spPr>
        <p:txBody>
          <a:bodyPr wrap="square">
            <a:spAutoFit/>
          </a:bodyPr>
          <a:lstStyle/>
          <a:p>
            <a:r>
              <a:rPr lang="fr-FR" b="1" dirty="0"/>
              <a:t>Structure : </a:t>
            </a:r>
            <a:r>
              <a:rPr lang="fr-FR" dirty="0"/>
              <a:t>Les cils et flagelles sont constitués de neuf doublets de microtubules disposés en cercle autour de deux microtubules centraux. Ce cadre tubulaire est soutenu par des protéines motrices appelées dynéines, qui permettent le mouvement en glissant les microtubules les uns par rapport aux autres.</a:t>
            </a:r>
          </a:p>
        </p:txBody>
      </p:sp>
      <p:pic>
        <p:nvPicPr>
          <p:cNvPr id="29700" name="Picture 4" descr="Cil et flagelle : définition, rôle et structure">
            <a:extLst>
              <a:ext uri="{FF2B5EF4-FFF2-40B4-BE49-F238E27FC236}">
                <a16:creationId xmlns:a16="http://schemas.microsoft.com/office/drawing/2014/main" id="{F1CB4ADE-5FF5-8191-EFC7-4A8A2B8412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5" t="19887"/>
          <a:stretch/>
        </p:blipFill>
        <p:spPr bwMode="auto">
          <a:xfrm>
            <a:off x="7516678" y="192265"/>
            <a:ext cx="4606968" cy="253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497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120F375-C126-CD93-BB1D-276C2F02C0D9}"/>
              </a:ext>
            </a:extLst>
          </p:cNvPr>
          <p:cNvSpPr txBox="1"/>
          <p:nvPr/>
        </p:nvSpPr>
        <p:spPr>
          <a:xfrm>
            <a:off x="68354" y="3255944"/>
            <a:ext cx="12192000" cy="3416320"/>
          </a:xfrm>
          <a:prstGeom prst="rect">
            <a:avLst/>
          </a:prstGeom>
          <a:noFill/>
        </p:spPr>
        <p:txBody>
          <a:bodyPr wrap="square">
            <a:spAutoFit/>
          </a:bodyPr>
          <a:lstStyle/>
          <a:p>
            <a:r>
              <a:rPr lang="fr-FR" b="1" dirty="0"/>
              <a:t>Structure</a:t>
            </a:r>
          </a:p>
          <a:p>
            <a:pPr>
              <a:buFont typeface="Arial" panose="020B0604020202020204" pitchFamily="34" charset="0"/>
              <a:buChar char="•"/>
            </a:pPr>
            <a:r>
              <a:rPr lang="fr-FR" dirty="0"/>
              <a:t>Membrane : Les lysosomes sont entourés d'une membrane lipidique qui les protège du contenu acide à l'intérieur.</a:t>
            </a:r>
          </a:p>
          <a:p>
            <a:pPr>
              <a:buFont typeface="Arial" panose="020B0604020202020204" pitchFamily="34" charset="0"/>
              <a:buChar char="•"/>
            </a:pPr>
            <a:r>
              <a:rPr lang="fr-FR" dirty="0"/>
              <a:t>Enzymes : Ils contiennent plus de 40 types d'enzymes, incluant des protéases, lipases et glucosidases, qui décomposent respectivement les protéines, les lipides et les glucides.</a:t>
            </a:r>
          </a:p>
          <a:p>
            <a:pPr>
              <a:buFont typeface="Arial" panose="020B0604020202020204" pitchFamily="34" charset="0"/>
              <a:buChar char="•"/>
            </a:pPr>
            <a:endParaRPr lang="fr-FR" dirty="0"/>
          </a:p>
          <a:p>
            <a:r>
              <a:rPr lang="fr-FR" b="1" dirty="0"/>
              <a:t>Fonction</a:t>
            </a:r>
          </a:p>
          <a:p>
            <a:pPr>
              <a:buFont typeface="+mj-lt"/>
              <a:buAutoNum type="arabicPeriod"/>
            </a:pPr>
            <a:r>
              <a:rPr lang="fr-FR" b="1" dirty="0"/>
              <a:t>Dégradation des macromolécules</a:t>
            </a:r>
            <a:r>
              <a:rPr lang="fr-FR" dirty="0"/>
              <a:t> : Les lysosomes décomposent les protéines, les lipides, les glucides et les acides nucléiques en molécules plus simples qui peuvent être réutilisées par la cellule.</a:t>
            </a:r>
          </a:p>
          <a:p>
            <a:pPr>
              <a:buFont typeface="+mj-lt"/>
              <a:buAutoNum type="arabicPeriod"/>
            </a:pPr>
            <a:r>
              <a:rPr lang="fr-FR" b="1" dirty="0"/>
              <a:t>Autophagie</a:t>
            </a:r>
            <a:r>
              <a:rPr lang="fr-FR" dirty="0"/>
              <a:t> : Ils éliminent les organites usés ou endommagés en les dégradant, contribuant ainsi à la régénération cellulaire.</a:t>
            </a:r>
          </a:p>
          <a:p>
            <a:pPr>
              <a:buFont typeface="+mj-lt"/>
              <a:buAutoNum type="arabicPeriod"/>
            </a:pPr>
            <a:r>
              <a:rPr lang="fr-FR" b="1" dirty="0"/>
              <a:t>Digestion intracellulaire</a:t>
            </a:r>
            <a:r>
              <a:rPr lang="fr-FR" dirty="0"/>
              <a:t> : Les lysosomes participent à la digestion de substances internes ingérées par la cellule, comme les nutriments et les pathogènes.</a:t>
            </a:r>
          </a:p>
        </p:txBody>
      </p:sp>
      <p:sp>
        <p:nvSpPr>
          <p:cNvPr id="4" name="ZoneTexte 3">
            <a:extLst>
              <a:ext uri="{FF2B5EF4-FFF2-40B4-BE49-F238E27FC236}">
                <a16:creationId xmlns:a16="http://schemas.microsoft.com/office/drawing/2014/main" id="{60F8A6A0-410C-4B6A-E42B-2CC8E40E2627}"/>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lysosomes</a:t>
            </a:r>
          </a:p>
        </p:txBody>
      </p:sp>
      <p:pic>
        <p:nvPicPr>
          <p:cNvPr id="26626" name="Picture 2" descr="Celluloyd — Lysosome Les lysosomes sont des vésicules...">
            <a:extLst>
              <a:ext uri="{FF2B5EF4-FFF2-40B4-BE49-F238E27FC236}">
                <a16:creationId xmlns:a16="http://schemas.microsoft.com/office/drawing/2014/main" id="{B0BBE70D-B1EE-0CE4-F6FF-8657C76E7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1" cy="309086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34A43D00-CD4E-3C1C-8799-045B5AE79F4D}"/>
              </a:ext>
            </a:extLst>
          </p:cNvPr>
          <p:cNvSpPr txBox="1"/>
          <p:nvPr/>
        </p:nvSpPr>
        <p:spPr>
          <a:xfrm>
            <a:off x="-1" y="668268"/>
            <a:ext cx="6152826" cy="1754326"/>
          </a:xfrm>
          <a:prstGeom prst="rect">
            <a:avLst/>
          </a:prstGeom>
          <a:noFill/>
        </p:spPr>
        <p:txBody>
          <a:bodyPr wrap="square">
            <a:spAutoFit/>
          </a:bodyPr>
          <a:lstStyle/>
          <a:p>
            <a:r>
              <a:rPr lang="fr-FR" b="1" dirty="0"/>
              <a:t>Définition</a:t>
            </a:r>
          </a:p>
          <a:p>
            <a:r>
              <a:rPr lang="fr-FR" dirty="0"/>
              <a:t>Les lysosomes sont des organites présents dans les cellules eucaryotes, souvent qualifiés de "centres de recyclage" de la cellule. Ils contiennent des enzymes digestives puissantes, connues sous le nom d'hydrolases acides, qui permettent la dégradation des macromolécules.</a:t>
            </a:r>
          </a:p>
        </p:txBody>
      </p:sp>
    </p:spTree>
    <p:extLst>
      <p:ext uri="{BB962C8B-B14F-4D97-AF65-F5344CB8AC3E}">
        <p14:creationId xmlns:p14="http://schemas.microsoft.com/office/powerpoint/2010/main" val="2805602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diagramme&#10;&#10;Description générée automatiquement">
            <a:extLst>
              <a:ext uri="{FF2B5EF4-FFF2-40B4-BE49-F238E27FC236}">
                <a16:creationId xmlns:a16="http://schemas.microsoft.com/office/drawing/2014/main" id="{C948304C-972B-9CE0-1921-EA551D62500C}"/>
              </a:ext>
            </a:extLst>
          </p:cNvPr>
          <p:cNvPicPr>
            <a:picLocks noChangeAspect="1"/>
          </p:cNvPicPr>
          <p:nvPr/>
        </p:nvPicPr>
        <p:blipFill>
          <a:blip r:embed="rId2"/>
          <a:stretch>
            <a:fillRect/>
          </a:stretch>
        </p:blipFill>
        <p:spPr>
          <a:xfrm>
            <a:off x="915599" y="111305"/>
            <a:ext cx="10360802" cy="6635390"/>
          </a:xfrm>
          <a:prstGeom prst="rect">
            <a:avLst/>
          </a:prstGeom>
        </p:spPr>
      </p:pic>
    </p:spTree>
    <p:extLst>
      <p:ext uri="{BB962C8B-B14F-4D97-AF65-F5344CB8AC3E}">
        <p14:creationId xmlns:p14="http://schemas.microsoft.com/office/powerpoint/2010/main" val="2411788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6DE2C11-59D2-6CCC-5C43-A5B857422B08}"/>
              </a:ext>
            </a:extLst>
          </p:cNvPr>
          <p:cNvSpPr txBox="1"/>
          <p:nvPr/>
        </p:nvSpPr>
        <p:spPr>
          <a:xfrm>
            <a:off x="-50800" y="550852"/>
            <a:ext cx="12293600" cy="6186309"/>
          </a:xfrm>
          <a:prstGeom prst="rect">
            <a:avLst/>
          </a:prstGeom>
          <a:noFill/>
        </p:spPr>
        <p:txBody>
          <a:bodyPr wrap="square">
            <a:spAutoFit/>
          </a:bodyPr>
          <a:lstStyle/>
          <a:p>
            <a:r>
              <a:rPr lang="fr-FR" b="1" dirty="0"/>
              <a:t>Définition :</a:t>
            </a:r>
            <a:r>
              <a:rPr lang="fr-FR" dirty="0"/>
              <a:t> Les histones sont des protéines basiques présentes dans le noyau des cellules eucaryotes. Elles jouent un rôle crucial dans le compactage de l'ADN et la régulation de l'expression des gènes. </a:t>
            </a:r>
          </a:p>
          <a:p>
            <a:endParaRPr lang="fr-FR" dirty="0"/>
          </a:p>
          <a:p>
            <a:r>
              <a:rPr lang="fr-FR" b="1" dirty="0"/>
              <a:t>Fonctions : </a:t>
            </a:r>
          </a:p>
          <a:p>
            <a:r>
              <a:rPr lang="fr-FR" b="1" dirty="0"/>
              <a:t>1. Organisation et compactage de l’ADN</a:t>
            </a:r>
          </a:p>
          <a:p>
            <a:pPr>
              <a:buFont typeface="Arial" panose="020B0604020202020204" pitchFamily="34" charset="0"/>
              <a:buChar char="•"/>
            </a:pPr>
            <a:r>
              <a:rPr lang="fr-FR" dirty="0"/>
              <a:t>L’ADN, très long et fragile, doit être compacté pour tenir dans le noyau.</a:t>
            </a:r>
          </a:p>
          <a:p>
            <a:pPr>
              <a:buFont typeface="Arial" panose="020B0604020202020204" pitchFamily="34" charset="0"/>
              <a:buChar char="•"/>
            </a:pPr>
            <a:r>
              <a:rPr lang="fr-FR" dirty="0"/>
              <a:t>Les histones s’associent à l’ADN pour former des structures appelées </a:t>
            </a:r>
            <a:r>
              <a:rPr lang="fr-FR" b="1" dirty="0"/>
              <a:t>nucléosomes</a:t>
            </a:r>
            <a:r>
              <a:rPr lang="fr-FR" dirty="0"/>
              <a:t>. Chaque nucléosome est composé d’un segment d’ADN enroulé autour d’un cœur d’histones (8 protéines).</a:t>
            </a:r>
          </a:p>
          <a:p>
            <a:pPr>
              <a:buFont typeface="Arial" panose="020B0604020202020204" pitchFamily="34" charset="0"/>
              <a:buChar char="•"/>
            </a:pPr>
            <a:r>
              <a:rPr lang="fr-FR" dirty="0"/>
              <a:t>Cela permet de </a:t>
            </a:r>
            <a:r>
              <a:rPr lang="fr-FR" b="1" dirty="0"/>
              <a:t>compacter</a:t>
            </a:r>
            <a:r>
              <a:rPr lang="fr-FR" dirty="0"/>
              <a:t> l'ADN sous forme de </a:t>
            </a:r>
            <a:r>
              <a:rPr lang="fr-FR" b="1" dirty="0"/>
              <a:t>chromatine</a:t>
            </a:r>
            <a:r>
              <a:rPr lang="fr-FR" dirty="0"/>
              <a:t>.</a:t>
            </a:r>
          </a:p>
          <a:p>
            <a:pPr>
              <a:buFont typeface="Arial" panose="020B0604020202020204" pitchFamily="34" charset="0"/>
              <a:buChar char="•"/>
            </a:pPr>
            <a:endParaRPr lang="fr-FR" dirty="0"/>
          </a:p>
          <a:p>
            <a:r>
              <a:rPr lang="fr-FR" b="1" dirty="0"/>
              <a:t>2. Types d’histones</a:t>
            </a:r>
          </a:p>
          <a:p>
            <a:r>
              <a:rPr lang="fr-FR" dirty="0"/>
              <a:t>Les histones se regroupent en plusieurs classes :</a:t>
            </a:r>
          </a:p>
          <a:p>
            <a:pPr>
              <a:buFont typeface="Arial" panose="020B0604020202020204" pitchFamily="34" charset="0"/>
              <a:buChar char="•"/>
            </a:pPr>
            <a:r>
              <a:rPr lang="fr-FR" b="1" dirty="0"/>
              <a:t>Histones de cœur (H2A, H2B, H3 et H4)</a:t>
            </a:r>
            <a:r>
              <a:rPr lang="fr-FR" dirty="0"/>
              <a:t> : Ils forment l’octamère autour duquel l’ADN est enroulé pour constituer le nucléosome.</a:t>
            </a:r>
          </a:p>
          <a:p>
            <a:pPr>
              <a:buFont typeface="Arial" panose="020B0604020202020204" pitchFamily="34" charset="0"/>
              <a:buChar char="•"/>
            </a:pPr>
            <a:r>
              <a:rPr lang="fr-FR" b="1" dirty="0"/>
              <a:t>Histone H1</a:t>
            </a:r>
            <a:r>
              <a:rPr lang="fr-FR" dirty="0"/>
              <a:t> : Assure la </a:t>
            </a:r>
            <a:r>
              <a:rPr lang="fr-FR" b="1" dirty="0"/>
              <a:t>stabilisation</a:t>
            </a:r>
            <a:r>
              <a:rPr lang="fr-FR" dirty="0"/>
              <a:t> de la structure de la chromatine en se fixant sur l'ADN reliant les nucléosomes (appelé ADN de liaison).</a:t>
            </a:r>
          </a:p>
          <a:p>
            <a:pPr>
              <a:buFont typeface="Arial" panose="020B0604020202020204" pitchFamily="34" charset="0"/>
              <a:buChar char="•"/>
            </a:pPr>
            <a:endParaRPr lang="fr-FR" dirty="0"/>
          </a:p>
          <a:p>
            <a:r>
              <a:rPr lang="fr-FR" b="1" dirty="0"/>
              <a:t>3. Rôle dans la régulation des gènes</a:t>
            </a:r>
          </a:p>
          <a:p>
            <a:pPr>
              <a:buFont typeface="Arial" panose="020B0604020202020204" pitchFamily="34" charset="0"/>
              <a:buChar char="•"/>
            </a:pPr>
            <a:r>
              <a:rPr lang="fr-FR" dirty="0"/>
              <a:t>Les histones peuvent subir des </a:t>
            </a:r>
            <a:r>
              <a:rPr lang="fr-FR" b="1" dirty="0"/>
              <a:t>modifications chimiques</a:t>
            </a:r>
            <a:r>
              <a:rPr lang="fr-FR" dirty="0"/>
              <a:t> (comme l’acétylation, la méthylation ou la phosphorylation).</a:t>
            </a:r>
          </a:p>
          <a:p>
            <a:pPr>
              <a:buFont typeface="Arial" panose="020B0604020202020204" pitchFamily="34" charset="0"/>
              <a:buChar char="•"/>
            </a:pPr>
            <a:r>
              <a:rPr lang="fr-FR" dirty="0"/>
              <a:t>Ces modifications influencent le niveau de compaction de la chromatine :</a:t>
            </a:r>
          </a:p>
          <a:p>
            <a:pPr marL="742950" lvl="1" indent="-285750">
              <a:buFont typeface="Arial" panose="020B0604020202020204" pitchFamily="34" charset="0"/>
              <a:buChar char="•"/>
            </a:pPr>
            <a:r>
              <a:rPr lang="fr-FR" b="1" dirty="0"/>
              <a:t>Euchromatine</a:t>
            </a:r>
            <a:r>
              <a:rPr lang="fr-FR" dirty="0"/>
              <a:t> : Chromatine relâchée, favorisant l’expression des gènes.</a:t>
            </a:r>
          </a:p>
          <a:p>
            <a:pPr marL="742950" lvl="1" indent="-285750">
              <a:buFont typeface="Arial" panose="020B0604020202020204" pitchFamily="34" charset="0"/>
              <a:buChar char="•"/>
            </a:pPr>
            <a:r>
              <a:rPr lang="fr-FR" b="1" dirty="0"/>
              <a:t>Hétérochromatine</a:t>
            </a:r>
            <a:r>
              <a:rPr lang="fr-FR" dirty="0"/>
              <a:t> : Chromatine très compacte, empêchant la transcription.</a:t>
            </a:r>
          </a:p>
        </p:txBody>
      </p:sp>
      <p:sp>
        <p:nvSpPr>
          <p:cNvPr id="4" name="ZoneTexte 3">
            <a:extLst>
              <a:ext uri="{FF2B5EF4-FFF2-40B4-BE49-F238E27FC236}">
                <a16:creationId xmlns:a16="http://schemas.microsoft.com/office/drawing/2014/main" id="{23E209C8-DA6E-7000-5416-A3C7448E29E2}"/>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histones</a:t>
            </a:r>
          </a:p>
        </p:txBody>
      </p:sp>
    </p:spTree>
    <p:extLst>
      <p:ext uri="{BB962C8B-B14F-4D97-AF65-F5344CB8AC3E}">
        <p14:creationId xmlns:p14="http://schemas.microsoft.com/office/powerpoint/2010/main" val="1505713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8A3CB09-3B77-AFA1-1544-06331C320BB0}"/>
              </a:ext>
            </a:extLst>
          </p:cNvPr>
          <p:cNvSpPr txBox="1"/>
          <p:nvPr/>
        </p:nvSpPr>
        <p:spPr>
          <a:xfrm>
            <a:off x="0" y="477973"/>
            <a:ext cx="12192000" cy="2308324"/>
          </a:xfrm>
          <a:prstGeom prst="rect">
            <a:avLst/>
          </a:prstGeom>
          <a:noFill/>
        </p:spPr>
        <p:txBody>
          <a:bodyPr wrap="square">
            <a:spAutoFit/>
          </a:bodyPr>
          <a:lstStyle/>
          <a:p>
            <a:r>
              <a:rPr lang="fr-FR" dirty="0"/>
              <a:t>La chromatine est un mélange d'ADN et de protéines qui forment les chromosomes présents dans les cellules de l'homme et d'autres organismes supérieurs. Un grand nombre de ces protéines, à savoir les histones, rassemblent l'énorme quantité d'ADN d'un génome sous une forme très compacte qui peut tenir dans le noyau de la cellule. </a:t>
            </a:r>
          </a:p>
          <a:p>
            <a:pPr algn="just"/>
            <a:r>
              <a:rPr lang="fr-FR" dirty="0"/>
              <a:t>Les molécules d'ADN s'enroulent d'abord autour des protéines histones pour former des perles sur une structure filaire appelée nucléosomes. Les nucléosomes s'enroulent ensuite et se condensent/se rassemblent pour former un matériau fibreux appelé chromatine. </a:t>
            </a:r>
            <a:r>
              <a:rPr lang="fr-FR" b="1" dirty="0"/>
              <a:t>Les fibres de chromatine peuvent se dérouler pour la réplication et la transcription de l'ADN. </a:t>
            </a:r>
            <a:r>
              <a:rPr lang="fr-FR" dirty="0"/>
              <a:t>Lorsque les cellules se répliquent, les chromatines dupliquées se condensent davantage pour devenir des chromosomes, visibles au microscope, qui sont séparés en cellules filles lors de la division cellulaire. </a:t>
            </a:r>
          </a:p>
        </p:txBody>
      </p:sp>
      <p:sp>
        <p:nvSpPr>
          <p:cNvPr id="4" name="ZoneTexte 3">
            <a:extLst>
              <a:ext uri="{FF2B5EF4-FFF2-40B4-BE49-F238E27FC236}">
                <a16:creationId xmlns:a16="http://schemas.microsoft.com/office/drawing/2014/main" id="{09B8DAED-EB8E-CE7F-7F7B-D87881335B06}"/>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Chromatine</a:t>
            </a:r>
          </a:p>
        </p:txBody>
      </p:sp>
      <p:pic>
        <p:nvPicPr>
          <p:cNvPr id="6" name="Image 5" descr="Une image contenant capture d’écran, motif, conception, mode&#10;&#10;Description générée automatiquement">
            <a:extLst>
              <a:ext uri="{FF2B5EF4-FFF2-40B4-BE49-F238E27FC236}">
                <a16:creationId xmlns:a16="http://schemas.microsoft.com/office/drawing/2014/main" id="{E513B49F-79F4-2B61-986F-0E032931F436}"/>
              </a:ext>
            </a:extLst>
          </p:cNvPr>
          <p:cNvPicPr>
            <a:picLocks noChangeAspect="1"/>
          </p:cNvPicPr>
          <p:nvPr/>
        </p:nvPicPr>
        <p:blipFill>
          <a:blip r:embed="rId2"/>
          <a:stretch>
            <a:fillRect/>
          </a:stretch>
        </p:blipFill>
        <p:spPr>
          <a:xfrm>
            <a:off x="2438738" y="3202674"/>
            <a:ext cx="7772400" cy="3409827"/>
          </a:xfrm>
          <a:prstGeom prst="rect">
            <a:avLst/>
          </a:prstGeom>
        </p:spPr>
      </p:pic>
    </p:spTree>
    <p:extLst>
      <p:ext uri="{BB962C8B-B14F-4D97-AF65-F5344CB8AC3E}">
        <p14:creationId xmlns:p14="http://schemas.microsoft.com/office/powerpoint/2010/main" val="3089283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Police&#10;&#10;Description générée automatiquement">
            <a:extLst>
              <a:ext uri="{FF2B5EF4-FFF2-40B4-BE49-F238E27FC236}">
                <a16:creationId xmlns:a16="http://schemas.microsoft.com/office/drawing/2014/main" id="{1E883A2D-6CC1-D3BD-7751-09C451904306}"/>
              </a:ext>
            </a:extLst>
          </p:cNvPr>
          <p:cNvPicPr>
            <a:picLocks noChangeAspect="1"/>
          </p:cNvPicPr>
          <p:nvPr/>
        </p:nvPicPr>
        <p:blipFill>
          <a:blip r:embed="rId2"/>
          <a:stretch>
            <a:fillRect/>
          </a:stretch>
        </p:blipFill>
        <p:spPr>
          <a:xfrm>
            <a:off x="6910917" y="0"/>
            <a:ext cx="5281083" cy="6858000"/>
          </a:xfrm>
          <a:prstGeom prst="rect">
            <a:avLst/>
          </a:prstGeom>
        </p:spPr>
      </p:pic>
      <p:sp>
        <p:nvSpPr>
          <p:cNvPr id="5" name="ZoneTexte 4">
            <a:extLst>
              <a:ext uri="{FF2B5EF4-FFF2-40B4-BE49-F238E27FC236}">
                <a16:creationId xmlns:a16="http://schemas.microsoft.com/office/drawing/2014/main" id="{CC579579-2285-1720-9E56-6F39166E5B22}"/>
              </a:ext>
            </a:extLst>
          </p:cNvPr>
          <p:cNvSpPr txBox="1"/>
          <p:nvPr/>
        </p:nvSpPr>
        <p:spPr>
          <a:xfrm>
            <a:off x="0" y="1184986"/>
            <a:ext cx="6910917" cy="3970318"/>
          </a:xfrm>
          <a:prstGeom prst="rect">
            <a:avLst/>
          </a:prstGeom>
          <a:noFill/>
        </p:spPr>
        <p:txBody>
          <a:bodyPr wrap="square">
            <a:spAutoFit/>
          </a:bodyPr>
          <a:lstStyle/>
          <a:p>
            <a:r>
              <a:rPr lang="fr-FR" sz="1800" dirty="0">
                <a:effectLst/>
                <a:latin typeface="ArialMT"/>
              </a:rPr>
              <a:t>Les </a:t>
            </a:r>
            <a:r>
              <a:rPr lang="fr-FR" sz="1800" b="1" dirty="0">
                <a:effectLst/>
                <a:latin typeface="Arial" panose="020B0604020202020204" pitchFamily="34" charset="0"/>
              </a:rPr>
              <a:t>ribosomes </a:t>
            </a:r>
            <a:r>
              <a:rPr lang="fr-FR" sz="1800" dirty="0">
                <a:effectLst/>
                <a:latin typeface="ArialMT"/>
              </a:rPr>
              <a:t>que l’on observe dans le cytosol sont </a:t>
            </a:r>
            <a:r>
              <a:rPr lang="fr-FR" sz="1800" dirty="0" err="1">
                <a:effectLst/>
                <a:latin typeface="ArialMT"/>
              </a:rPr>
              <a:t>constitués</a:t>
            </a:r>
            <a:r>
              <a:rPr lang="fr-FR" sz="1800" dirty="0">
                <a:effectLst/>
                <a:latin typeface="ArialMT"/>
              </a:rPr>
              <a:t> chacun de 2 </a:t>
            </a:r>
            <a:r>
              <a:rPr lang="fr-FR" sz="1800" dirty="0" err="1">
                <a:effectLst/>
                <a:latin typeface="ArialMT"/>
              </a:rPr>
              <a:t>sous-unités</a:t>
            </a:r>
            <a:r>
              <a:rPr lang="fr-FR" sz="1800" dirty="0">
                <a:effectLst/>
                <a:latin typeface="ArialMT"/>
              </a:rPr>
              <a:t> : </a:t>
            </a:r>
            <a:endParaRPr lang="fr-FR" dirty="0"/>
          </a:p>
          <a:p>
            <a:pPr>
              <a:buFont typeface="Arial" panose="020B0604020202020204" pitchFamily="34" charset="0"/>
              <a:buChar char="•"/>
            </a:pPr>
            <a:r>
              <a:rPr lang="fr-FR" sz="1800" dirty="0">
                <a:effectLst/>
                <a:latin typeface="ArialMT"/>
              </a:rPr>
              <a:t>-  une petite sous </a:t>
            </a:r>
            <a:r>
              <a:rPr lang="fr-FR" sz="1800" dirty="0" err="1">
                <a:effectLst/>
                <a:latin typeface="ArialMT"/>
              </a:rPr>
              <a:t>unite</a:t>
            </a:r>
            <a:r>
              <a:rPr lang="fr-FR" sz="1800" dirty="0">
                <a:effectLst/>
                <a:latin typeface="ArialMT"/>
              </a:rPr>
              <a:t>́ dite « 40s » </a:t>
            </a:r>
            <a:r>
              <a:rPr lang="fr-FR" sz="1800" dirty="0" err="1">
                <a:effectLst/>
                <a:latin typeface="ArialMT"/>
              </a:rPr>
              <a:t>constituée</a:t>
            </a:r>
            <a:r>
              <a:rPr lang="fr-FR" sz="1800" dirty="0">
                <a:effectLst/>
                <a:latin typeface="ArialMT"/>
              </a:rPr>
              <a:t> d’un ARNr 18s et de 33 polypeptides </a:t>
            </a:r>
            <a:endParaRPr lang="fr-FR" dirty="0">
              <a:effectLst/>
            </a:endParaRPr>
          </a:p>
          <a:p>
            <a:pPr>
              <a:buFont typeface="Arial" panose="020B0604020202020204" pitchFamily="34" charset="0"/>
              <a:buChar char="•"/>
            </a:pPr>
            <a:r>
              <a:rPr lang="fr-FR" sz="1800" dirty="0">
                <a:effectLst/>
                <a:latin typeface="ArialMT"/>
              </a:rPr>
              <a:t>-  une grande </a:t>
            </a:r>
            <a:r>
              <a:rPr lang="fr-FR" sz="1800" dirty="0" err="1">
                <a:effectLst/>
                <a:latin typeface="ArialMT"/>
              </a:rPr>
              <a:t>sous-unite</a:t>
            </a:r>
            <a:r>
              <a:rPr lang="fr-FR" sz="1800" dirty="0">
                <a:effectLst/>
                <a:latin typeface="ArialMT"/>
              </a:rPr>
              <a:t>́ dite « 60s » </a:t>
            </a:r>
            <a:r>
              <a:rPr lang="fr-FR" sz="1800" dirty="0" err="1">
                <a:effectLst/>
                <a:latin typeface="ArialMT"/>
              </a:rPr>
              <a:t>constituée</a:t>
            </a:r>
            <a:r>
              <a:rPr lang="fr-FR" sz="1800" dirty="0">
                <a:effectLst/>
                <a:latin typeface="ArialMT"/>
              </a:rPr>
              <a:t> d’un ARNr 28s, d’un ARNr 5,8s, d’un ARN 5s et de </a:t>
            </a:r>
            <a:endParaRPr lang="fr-FR" dirty="0">
              <a:effectLst/>
            </a:endParaRPr>
          </a:p>
          <a:p>
            <a:pPr>
              <a:buFont typeface="Arial" panose="020B0604020202020204" pitchFamily="34" charset="0"/>
              <a:buChar char="•"/>
            </a:pPr>
            <a:r>
              <a:rPr lang="fr-FR" sz="1800" dirty="0">
                <a:effectLst/>
                <a:latin typeface="ArialMT"/>
              </a:rPr>
              <a:t>49 polypeptides</a:t>
            </a:r>
            <a:br>
              <a:rPr lang="fr-FR" sz="1800" dirty="0">
                <a:effectLst/>
                <a:latin typeface="ArialMT"/>
              </a:rPr>
            </a:br>
            <a:r>
              <a:rPr lang="fr-FR" sz="1800" dirty="0">
                <a:effectLst/>
                <a:latin typeface="ArialMT"/>
              </a:rPr>
              <a:t>Les deux </a:t>
            </a:r>
            <a:r>
              <a:rPr lang="fr-FR" sz="1800" dirty="0" err="1">
                <a:effectLst/>
                <a:latin typeface="ArialMT"/>
              </a:rPr>
              <a:t>sous-unités</a:t>
            </a:r>
            <a:r>
              <a:rPr lang="fr-FR" sz="1800" dirty="0">
                <a:effectLst/>
                <a:latin typeface="ArialMT"/>
              </a:rPr>
              <a:t> s’assemblent sur les ARN messagers dans le cytosol pour former des ribosomes complets. Ces ribosomes vont alors assurer la traduction des ARNm, c’est-à-dire la </a:t>
            </a:r>
            <a:r>
              <a:rPr lang="fr-FR" sz="1800" dirty="0" err="1">
                <a:effectLst/>
                <a:latin typeface="ArialMT"/>
              </a:rPr>
              <a:t>synthèse</a:t>
            </a:r>
            <a:r>
              <a:rPr lang="fr-FR" sz="1800" dirty="0">
                <a:effectLst/>
                <a:latin typeface="ArialMT"/>
              </a:rPr>
              <a:t> des polypeptides </a:t>
            </a:r>
            <a:r>
              <a:rPr lang="fr-FR" sz="1800" dirty="0" err="1">
                <a:effectLst/>
                <a:latin typeface="ArialMT"/>
              </a:rPr>
              <a:t>codés</a:t>
            </a:r>
            <a:r>
              <a:rPr lang="fr-FR" sz="1800" dirty="0">
                <a:effectLst/>
                <a:latin typeface="ArialMT"/>
              </a:rPr>
              <a:t> par les ARNm. </a:t>
            </a:r>
            <a:endParaRPr lang="fr-FR" dirty="0">
              <a:effectLst/>
            </a:endParaRPr>
          </a:p>
          <a:p>
            <a:pPr>
              <a:buFont typeface="Arial" panose="020B0604020202020204" pitchFamily="34" charset="0"/>
              <a:buChar char="•"/>
            </a:pPr>
            <a:r>
              <a:rPr lang="fr-FR" sz="800" dirty="0">
                <a:effectLst/>
                <a:latin typeface="ArialMT"/>
              </a:rPr>
              <a:t>17 </a:t>
            </a:r>
            <a:r>
              <a:rPr lang="fr-FR" sz="1800" dirty="0">
                <a:effectLst/>
                <a:latin typeface="ArialMT"/>
              </a:rPr>
              <a:t>Un complexe </a:t>
            </a:r>
            <a:r>
              <a:rPr lang="fr-FR" sz="1800" dirty="0" err="1">
                <a:effectLst/>
                <a:latin typeface="ArialMT"/>
              </a:rPr>
              <a:t>ribonucléoprotéique</a:t>
            </a:r>
            <a:r>
              <a:rPr lang="fr-FR" sz="1800" dirty="0">
                <a:effectLst/>
                <a:latin typeface="ArialMT"/>
              </a:rPr>
              <a:t> (ou </a:t>
            </a:r>
            <a:r>
              <a:rPr lang="fr-FR" sz="1800" dirty="0" err="1">
                <a:effectLst/>
                <a:latin typeface="ArialMT"/>
              </a:rPr>
              <a:t>ribonucléoprotéine</a:t>
            </a:r>
            <a:r>
              <a:rPr lang="fr-FR" sz="1800" dirty="0">
                <a:effectLst/>
                <a:latin typeface="ArialMT"/>
              </a:rPr>
              <a:t>) est une association entre un ou plusieurs ARN (acides </a:t>
            </a:r>
            <a:r>
              <a:rPr lang="fr-FR" sz="1800" dirty="0" err="1">
                <a:effectLst/>
                <a:latin typeface="ArialMT"/>
              </a:rPr>
              <a:t>ribonucléiques</a:t>
            </a:r>
            <a:r>
              <a:rPr lang="fr-FR" sz="1800" dirty="0">
                <a:effectLst/>
                <a:latin typeface="ArialMT"/>
              </a:rPr>
              <a:t>) et une ou plusieurs </a:t>
            </a:r>
            <a:r>
              <a:rPr lang="fr-FR" sz="1800" dirty="0" err="1">
                <a:effectLst/>
                <a:latin typeface="ArialMT"/>
              </a:rPr>
              <a:t>protéines</a:t>
            </a:r>
            <a:r>
              <a:rPr lang="fr-FR" sz="1800" dirty="0">
                <a:effectLst/>
                <a:latin typeface="ArialMT"/>
              </a:rPr>
              <a:t>. </a:t>
            </a:r>
            <a:endParaRPr lang="fr-FR" dirty="0">
              <a:effectLst/>
            </a:endParaRPr>
          </a:p>
        </p:txBody>
      </p:sp>
      <p:sp>
        <p:nvSpPr>
          <p:cNvPr id="6" name="ZoneTexte 5">
            <a:extLst>
              <a:ext uri="{FF2B5EF4-FFF2-40B4-BE49-F238E27FC236}">
                <a16:creationId xmlns:a16="http://schemas.microsoft.com/office/drawing/2014/main" id="{8FBEE487-1CFA-01B1-6901-77529261F403}"/>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ribosomes</a:t>
            </a:r>
          </a:p>
        </p:txBody>
      </p:sp>
    </p:spTree>
    <p:extLst>
      <p:ext uri="{BB962C8B-B14F-4D97-AF65-F5344CB8AC3E}">
        <p14:creationId xmlns:p14="http://schemas.microsoft.com/office/powerpoint/2010/main" val="1019218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1CCAB494-72EF-78D6-62A4-F188C598108B}"/>
              </a:ext>
            </a:extLst>
          </p:cNvPr>
          <p:cNvGrpSpPr/>
          <p:nvPr/>
        </p:nvGrpSpPr>
        <p:grpSpPr>
          <a:xfrm>
            <a:off x="6232526" y="4742046"/>
            <a:ext cx="4175125" cy="1936750"/>
            <a:chOff x="4708525" y="4292600"/>
            <a:chExt cx="4175125" cy="1936750"/>
          </a:xfrm>
        </p:grpSpPr>
        <p:sp>
          <p:nvSpPr>
            <p:cNvPr id="49" name="Rectangle à coins arrondis 48">
              <a:extLst>
                <a:ext uri="{FF2B5EF4-FFF2-40B4-BE49-F238E27FC236}">
                  <a16:creationId xmlns:a16="http://schemas.microsoft.com/office/drawing/2014/main" id="{0AF7B41E-48F4-57A4-B664-AC63716662C4}"/>
                </a:ext>
              </a:extLst>
            </p:cNvPr>
            <p:cNvSpPr/>
            <p:nvPr/>
          </p:nvSpPr>
          <p:spPr>
            <a:xfrm>
              <a:off x="4708525" y="4292600"/>
              <a:ext cx="4175125" cy="193675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ln>
                  <a:solidFill>
                    <a:schemeClr val="bg1"/>
                  </a:solidFill>
                </a:ln>
                <a:noFill/>
              </a:endParaRPr>
            </a:p>
          </p:txBody>
        </p:sp>
        <p:graphicFrame>
          <p:nvGraphicFramePr>
            <p:cNvPr id="16397" name="Objet 49">
              <a:extLst>
                <a:ext uri="{FF2B5EF4-FFF2-40B4-BE49-F238E27FC236}">
                  <a16:creationId xmlns:a16="http://schemas.microsoft.com/office/drawing/2014/main" id="{14754791-250D-7862-FB06-75A8579830CF}"/>
                </a:ext>
              </a:extLst>
            </p:cNvPr>
            <p:cNvGraphicFramePr>
              <a:graphicFrameLocks noChangeAspect="1"/>
            </p:cNvGraphicFramePr>
            <p:nvPr/>
          </p:nvGraphicFramePr>
          <p:xfrm>
            <a:off x="5470525" y="4625975"/>
            <a:ext cx="2954338" cy="1539875"/>
          </p:xfrm>
          <a:graphic>
            <a:graphicData uri="http://schemas.openxmlformats.org/presentationml/2006/ole">
              <mc:AlternateContent xmlns:mc="http://schemas.openxmlformats.org/markup-compatibility/2006">
                <mc:Choice xmlns:v="urn:schemas-microsoft-com:vml" Requires="v">
                  <p:oleObj name="CS ChemDraw Drawing" r:id="rId3" imgW="3940864" imgH="2052419" progId="ChemDraw.Document.6.0">
                    <p:embed/>
                  </p:oleObj>
                </mc:Choice>
                <mc:Fallback>
                  <p:oleObj name="CS ChemDraw Drawing" r:id="rId3" imgW="3940864" imgH="2052419" progId="ChemDraw.Document.6.0">
                    <p:embed/>
                    <p:pic>
                      <p:nvPicPr>
                        <p:cNvPr id="16397" name="Objet 49">
                          <a:extLst>
                            <a:ext uri="{FF2B5EF4-FFF2-40B4-BE49-F238E27FC236}">
                              <a16:creationId xmlns:a16="http://schemas.microsoft.com/office/drawing/2014/main" id="{14754791-250D-7862-FB06-75A8579830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525" y="4625975"/>
                          <a:ext cx="2954338"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8" name="Rectangle 50">
              <a:extLst>
                <a:ext uri="{FF2B5EF4-FFF2-40B4-BE49-F238E27FC236}">
                  <a16:creationId xmlns:a16="http://schemas.microsoft.com/office/drawing/2014/main" id="{8D2D1B16-FA06-55A2-3A2F-DD9886E6DF23}"/>
                </a:ext>
              </a:extLst>
            </p:cNvPr>
            <p:cNvSpPr>
              <a:spLocks noChangeArrowheads="1"/>
            </p:cNvSpPr>
            <p:nvPr/>
          </p:nvSpPr>
          <p:spPr bwMode="auto">
            <a:xfrm>
              <a:off x="5511800" y="4298950"/>
              <a:ext cx="2568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i="1" u="sng">
                  <a:solidFill>
                    <a:schemeClr val="tx2"/>
                  </a:solidFill>
                  <a:latin typeface="Comic Sans MS" panose="030F0702030302020204" pitchFamily="66" charset="0"/>
                  <a:cs typeface="Times New Roman" panose="02020603050405020304" pitchFamily="18" charset="0"/>
                </a:rPr>
                <a:t>Les Acides Nucléiques</a:t>
              </a:r>
            </a:p>
          </p:txBody>
        </p:sp>
      </p:grpSp>
      <p:grpSp>
        <p:nvGrpSpPr>
          <p:cNvPr id="4" name="Groupe 3">
            <a:extLst>
              <a:ext uri="{FF2B5EF4-FFF2-40B4-BE49-F238E27FC236}">
                <a16:creationId xmlns:a16="http://schemas.microsoft.com/office/drawing/2014/main" id="{0AED276A-EF09-2F9A-8CF0-5CCE9258949B}"/>
              </a:ext>
            </a:extLst>
          </p:cNvPr>
          <p:cNvGrpSpPr/>
          <p:nvPr/>
        </p:nvGrpSpPr>
        <p:grpSpPr>
          <a:xfrm>
            <a:off x="6232526" y="2583047"/>
            <a:ext cx="4175125" cy="1935163"/>
            <a:chOff x="4708525" y="2133600"/>
            <a:chExt cx="4175125" cy="1935163"/>
          </a:xfrm>
        </p:grpSpPr>
        <p:sp>
          <p:nvSpPr>
            <p:cNvPr id="44" name="Rectangle à coins arrondis 43">
              <a:extLst>
                <a:ext uri="{FF2B5EF4-FFF2-40B4-BE49-F238E27FC236}">
                  <a16:creationId xmlns:a16="http://schemas.microsoft.com/office/drawing/2014/main" id="{3BBF7B88-ED05-E62C-6FC2-7646BB6D077A}"/>
                </a:ext>
              </a:extLst>
            </p:cNvPr>
            <p:cNvSpPr/>
            <p:nvPr/>
          </p:nvSpPr>
          <p:spPr>
            <a:xfrm>
              <a:off x="4708525" y="2133600"/>
              <a:ext cx="4175125" cy="1935163"/>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ln>
                  <a:solidFill>
                    <a:schemeClr val="bg1"/>
                  </a:solidFill>
                </a:ln>
                <a:noFill/>
              </a:endParaRPr>
            </a:p>
          </p:txBody>
        </p:sp>
        <p:graphicFrame>
          <p:nvGraphicFramePr>
            <p:cNvPr id="16395" name="Objet 47">
              <a:extLst>
                <a:ext uri="{FF2B5EF4-FFF2-40B4-BE49-F238E27FC236}">
                  <a16:creationId xmlns:a16="http://schemas.microsoft.com/office/drawing/2014/main" id="{82BB8D1A-A64A-D36B-E6BE-5A963FBC48E6}"/>
                </a:ext>
              </a:extLst>
            </p:cNvPr>
            <p:cNvGraphicFramePr>
              <a:graphicFrameLocks noChangeAspect="1"/>
            </p:cNvGraphicFramePr>
            <p:nvPr/>
          </p:nvGraphicFramePr>
          <p:xfrm>
            <a:off x="5151438" y="2513013"/>
            <a:ext cx="3305175" cy="1427162"/>
          </p:xfrm>
          <a:graphic>
            <a:graphicData uri="http://schemas.openxmlformats.org/presentationml/2006/ole">
              <mc:AlternateContent xmlns:mc="http://schemas.openxmlformats.org/markup-compatibility/2006">
                <mc:Choice xmlns:v="urn:schemas-microsoft-com:vml" Requires="v">
                  <p:oleObj name="CS ChemDraw Drawing" r:id="rId5" imgW="4410130" imgH="1903211" progId="ChemDraw.Document.6.0">
                    <p:embed/>
                  </p:oleObj>
                </mc:Choice>
                <mc:Fallback>
                  <p:oleObj name="CS ChemDraw Drawing" r:id="rId5" imgW="4410130" imgH="1903211" progId="ChemDraw.Document.6.0">
                    <p:embed/>
                    <p:pic>
                      <p:nvPicPr>
                        <p:cNvPr id="16395" name="Objet 47">
                          <a:extLst>
                            <a:ext uri="{FF2B5EF4-FFF2-40B4-BE49-F238E27FC236}">
                              <a16:creationId xmlns:a16="http://schemas.microsoft.com/office/drawing/2014/main" id="{82BB8D1A-A64A-D36B-E6BE-5A963FBC48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1438" y="2513013"/>
                          <a:ext cx="3305175"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9" name="Rectangle 51">
              <a:extLst>
                <a:ext uri="{FF2B5EF4-FFF2-40B4-BE49-F238E27FC236}">
                  <a16:creationId xmlns:a16="http://schemas.microsoft.com/office/drawing/2014/main" id="{6118C450-39DF-58AA-7761-B5BCC5589C3B}"/>
                </a:ext>
              </a:extLst>
            </p:cNvPr>
            <p:cNvSpPr>
              <a:spLocks noChangeArrowheads="1"/>
            </p:cNvSpPr>
            <p:nvPr/>
          </p:nvSpPr>
          <p:spPr bwMode="auto">
            <a:xfrm>
              <a:off x="6075363" y="2151063"/>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i="1" u="sng">
                  <a:solidFill>
                    <a:schemeClr val="tx2"/>
                  </a:solidFill>
                  <a:latin typeface="Comic Sans MS" panose="030F0702030302020204" pitchFamily="66" charset="0"/>
                  <a:cs typeface="Times New Roman" panose="02020603050405020304" pitchFamily="18" charset="0"/>
                </a:rPr>
                <a:t>Les Lipides </a:t>
              </a:r>
              <a:endParaRPr lang="fr-FR" altLang="fr-FR" sz="1800">
                <a:latin typeface="Comic Sans MS" panose="030F0702030302020204" pitchFamily="66" charset="0"/>
              </a:endParaRPr>
            </a:p>
          </p:txBody>
        </p:sp>
      </p:grpSp>
      <p:grpSp>
        <p:nvGrpSpPr>
          <p:cNvPr id="5" name="Groupe 4">
            <a:extLst>
              <a:ext uri="{FF2B5EF4-FFF2-40B4-BE49-F238E27FC236}">
                <a16:creationId xmlns:a16="http://schemas.microsoft.com/office/drawing/2014/main" id="{C64924FD-249F-996B-947B-1BB5BFD9C4E1}"/>
              </a:ext>
            </a:extLst>
          </p:cNvPr>
          <p:cNvGrpSpPr/>
          <p:nvPr/>
        </p:nvGrpSpPr>
        <p:grpSpPr>
          <a:xfrm>
            <a:off x="1776414" y="4742046"/>
            <a:ext cx="4175125" cy="1936750"/>
            <a:chOff x="252413" y="4292600"/>
            <a:chExt cx="4175125" cy="1936750"/>
          </a:xfrm>
        </p:grpSpPr>
        <p:sp>
          <p:nvSpPr>
            <p:cNvPr id="43" name="Rectangle à coins arrondis 42">
              <a:extLst>
                <a:ext uri="{FF2B5EF4-FFF2-40B4-BE49-F238E27FC236}">
                  <a16:creationId xmlns:a16="http://schemas.microsoft.com/office/drawing/2014/main" id="{ED4EC5D0-5AAA-BA00-D4DA-2A8395D2C27C}"/>
                </a:ext>
              </a:extLst>
            </p:cNvPr>
            <p:cNvSpPr/>
            <p:nvPr/>
          </p:nvSpPr>
          <p:spPr>
            <a:xfrm>
              <a:off x="252413" y="4292600"/>
              <a:ext cx="4175125" cy="1936750"/>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ln>
                  <a:solidFill>
                    <a:schemeClr val="bg1"/>
                  </a:solidFill>
                </a:ln>
                <a:noFill/>
              </a:endParaRPr>
            </a:p>
          </p:txBody>
        </p:sp>
        <p:graphicFrame>
          <p:nvGraphicFramePr>
            <p:cNvPr id="16394" name="Objet 46">
              <a:extLst>
                <a:ext uri="{FF2B5EF4-FFF2-40B4-BE49-F238E27FC236}">
                  <a16:creationId xmlns:a16="http://schemas.microsoft.com/office/drawing/2014/main" id="{330E737C-C8C2-B30E-CF4F-ABB022232A0E}"/>
                </a:ext>
              </a:extLst>
            </p:cNvPr>
            <p:cNvGraphicFramePr>
              <a:graphicFrameLocks noChangeAspect="1"/>
            </p:cNvGraphicFramePr>
            <p:nvPr/>
          </p:nvGraphicFramePr>
          <p:xfrm>
            <a:off x="539750" y="4460875"/>
            <a:ext cx="3700463" cy="1704975"/>
          </p:xfrm>
          <a:graphic>
            <a:graphicData uri="http://schemas.openxmlformats.org/presentationml/2006/ole">
              <mc:AlternateContent xmlns:mc="http://schemas.openxmlformats.org/markup-compatibility/2006">
                <mc:Choice xmlns:v="urn:schemas-microsoft-com:vml" Requires="v">
                  <p:oleObj name="CS ChemDraw Drawing" r:id="rId7" imgW="4935794" imgH="2271906" progId="ChemDraw.Document.6.0">
                    <p:embed/>
                  </p:oleObj>
                </mc:Choice>
                <mc:Fallback>
                  <p:oleObj name="CS ChemDraw Drawing" r:id="rId7" imgW="4935794" imgH="2271906" progId="ChemDraw.Document.6.0">
                    <p:embed/>
                    <p:pic>
                      <p:nvPicPr>
                        <p:cNvPr id="16394" name="Objet 46">
                          <a:extLst>
                            <a:ext uri="{FF2B5EF4-FFF2-40B4-BE49-F238E27FC236}">
                              <a16:creationId xmlns:a16="http://schemas.microsoft.com/office/drawing/2014/main" id="{330E737C-C8C2-B30E-CF4F-ABB022232A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460875"/>
                          <a:ext cx="370046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00" name="Rectangle 52">
              <a:extLst>
                <a:ext uri="{FF2B5EF4-FFF2-40B4-BE49-F238E27FC236}">
                  <a16:creationId xmlns:a16="http://schemas.microsoft.com/office/drawing/2014/main" id="{8F01BE96-3239-DDB2-F66A-8CFC47A14B16}"/>
                </a:ext>
              </a:extLst>
            </p:cNvPr>
            <p:cNvSpPr>
              <a:spLocks noChangeArrowheads="1"/>
            </p:cNvSpPr>
            <p:nvPr/>
          </p:nvSpPr>
          <p:spPr bwMode="auto">
            <a:xfrm>
              <a:off x="1582738" y="4298950"/>
              <a:ext cx="1516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i="1" u="sng">
                  <a:solidFill>
                    <a:schemeClr val="tx2"/>
                  </a:solidFill>
                  <a:latin typeface="Comic Sans MS" panose="030F0702030302020204" pitchFamily="66" charset="0"/>
                  <a:cs typeface="Times New Roman" panose="02020603050405020304" pitchFamily="18" charset="0"/>
                </a:rPr>
                <a:t>Les Glucides</a:t>
              </a:r>
              <a:endParaRPr lang="fr-FR" altLang="fr-FR" sz="1800">
                <a:latin typeface="Comic Sans MS" panose="030F0702030302020204" pitchFamily="66" charset="0"/>
              </a:endParaRPr>
            </a:p>
          </p:txBody>
        </p:sp>
      </p:grpSp>
      <p:grpSp>
        <p:nvGrpSpPr>
          <p:cNvPr id="3" name="Groupe 2">
            <a:extLst>
              <a:ext uri="{FF2B5EF4-FFF2-40B4-BE49-F238E27FC236}">
                <a16:creationId xmlns:a16="http://schemas.microsoft.com/office/drawing/2014/main" id="{7BA1B0C9-BFB8-6B13-8942-0B271682244E}"/>
              </a:ext>
            </a:extLst>
          </p:cNvPr>
          <p:cNvGrpSpPr/>
          <p:nvPr/>
        </p:nvGrpSpPr>
        <p:grpSpPr>
          <a:xfrm>
            <a:off x="1776414" y="2583047"/>
            <a:ext cx="4175125" cy="1935163"/>
            <a:chOff x="252413" y="2133600"/>
            <a:chExt cx="4175125" cy="1935163"/>
          </a:xfrm>
        </p:grpSpPr>
        <p:sp>
          <p:nvSpPr>
            <p:cNvPr id="45" name="Rectangle à coins arrondis 44">
              <a:extLst>
                <a:ext uri="{FF2B5EF4-FFF2-40B4-BE49-F238E27FC236}">
                  <a16:creationId xmlns:a16="http://schemas.microsoft.com/office/drawing/2014/main" id="{FAB65599-AFDD-F782-8850-BF65298816A1}"/>
                </a:ext>
              </a:extLst>
            </p:cNvPr>
            <p:cNvSpPr/>
            <p:nvPr/>
          </p:nvSpPr>
          <p:spPr>
            <a:xfrm>
              <a:off x="252413" y="2133600"/>
              <a:ext cx="4175125" cy="1935163"/>
            </a:xfrm>
            <a:prstGeom prst="round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ln>
                  <a:solidFill>
                    <a:schemeClr val="bg1"/>
                  </a:solidFill>
                </a:ln>
                <a:noFill/>
              </a:endParaRPr>
            </a:p>
          </p:txBody>
        </p:sp>
        <p:graphicFrame>
          <p:nvGraphicFramePr>
            <p:cNvPr id="16393" name="Objet 45">
              <a:extLst>
                <a:ext uri="{FF2B5EF4-FFF2-40B4-BE49-F238E27FC236}">
                  <a16:creationId xmlns:a16="http://schemas.microsoft.com/office/drawing/2014/main" id="{EC526A19-4A93-6AD5-7BF4-B14A50BC9A16}"/>
                </a:ext>
              </a:extLst>
            </p:cNvPr>
            <p:cNvGraphicFramePr>
              <a:graphicFrameLocks noChangeAspect="1"/>
            </p:cNvGraphicFramePr>
            <p:nvPr/>
          </p:nvGraphicFramePr>
          <p:xfrm>
            <a:off x="1397000" y="2900363"/>
            <a:ext cx="1906588" cy="815975"/>
          </p:xfrm>
          <a:graphic>
            <a:graphicData uri="http://schemas.openxmlformats.org/presentationml/2006/ole">
              <mc:AlternateContent xmlns:mc="http://schemas.openxmlformats.org/markup-compatibility/2006">
                <mc:Choice xmlns:v="urn:schemas-microsoft-com:vml" Requires="v">
                  <p:oleObj name="CS ChemDraw Drawing" r:id="rId9" imgW="0" imgH="0" progId="ChemDraw.Document.6.0">
                    <p:embed/>
                  </p:oleObj>
                </mc:Choice>
                <mc:Fallback>
                  <p:oleObj name="CS ChemDraw Drawing" r:id="rId9" imgW="0" imgH="0" progId="ChemDraw.Document.6.0">
                    <p:embed/>
                    <p:pic>
                      <p:nvPicPr>
                        <p:cNvPr id="16393" name="Objet 45">
                          <a:extLst>
                            <a:ext uri="{FF2B5EF4-FFF2-40B4-BE49-F238E27FC236}">
                              <a16:creationId xmlns:a16="http://schemas.microsoft.com/office/drawing/2014/main" id="{EC526A19-4A93-6AD5-7BF4-B14A50BC9A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7000" y="2900363"/>
                          <a:ext cx="190658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01" name="Rectangle 53">
              <a:extLst>
                <a:ext uri="{FF2B5EF4-FFF2-40B4-BE49-F238E27FC236}">
                  <a16:creationId xmlns:a16="http://schemas.microsoft.com/office/drawing/2014/main" id="{FE2512DA-FEDD-4740-793A-6A6DDCA36706}"/>
                </a:ext>
              </a:extLst>
            </p:cNvPr>
            <p:cNvSpPr>
              <a:spLocks noChangeArrowheads="1"/>
            </p:cNvSpPr>
            <p:nvPr/>
          </p:nvSpPr>
          <p:spPr bwMode="auto">
            <a:xfrm>
              <a:off x="1525588" y="2151063"/>
              <a:ext cx="1673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i="1" u="sng">
                  <a:solidFill>
                    <a:schemeClr val="tx2"/>
                  </a:solidFill>
                  <a:latin typeface="Comic Sans MS" panose="030F0702030302020204" pitchFamily="66" charset="0"/>
                  <a:cs typeface="Times New Roman" panose="02020603050405020304" pitchFamily="18" charset="0"/>
                </a:rPr>
                <a:t>Les Protéines</a:t>
              </a:r>
              <a:endParaRPr lang="fr-FR" altLang="fr-FR" sz="1800">
                <a:latin typeface="Comic Sans MS" panose="030F0702030302020204" pitchFamily="66" charset="0"/>
              </a:endParaRPr>
            </a:p>
          </p:txBody>
        </p:sp>
      </p:grpSp>
      <p:sp>
        <p:nvSpPr>
          <p:cNvPr id="16402" name="ZoneTexte 59">
            <a:extLst>
              <a:ext uri="{FF2B5EF4-FFF2-40B4-BE49-F238E27FC236}">
                <a16:creationId xmlns:a16="http://schemas.microsoft.com/office/drawing/2014/main" id="{FEEF9495-5537-7585-582B-655447851654}"/>
              </a:ext>
            </a:extLst>
          </p:cNvPr>
          <p:cNvSpPr txBox="1">
            <a:spLocks noChangeArrowheads="1"/>
          </p:cNvSpPr>
          <p:nvPr/>
        </p:nvSpPr>
        <p:spPr bwMode="auto">
          <a:xfrm>
            <a:off x="1770063" y="1851807"/>
            <a:ext cx="8647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
                <a:schemeClr val="tx2"/>
              </a:buClr>
              <a:buSzPct val="120000"/>
            </a:pPr>
            <a:r>
              <a:rPr lang="fr-FR" altLang="fr-FR" sz="1800" dirty="0">
                <a:solidFill>
                  <a:schemeClr val="tx2"/>
                </a:solidFill>
                <a:latin typeface="+mn-lt"/>
                <a:cs typeface="Arial" panose="020B0604020202020204" pitchFamily="34" charset="0"/>
              </a:rPr>
              <a:t>Les quatre grandes familles de macromolécules présentes au sein d’une cellule :</a:t>
            </a:r>
          </a:p>
        </p:txBody>
      </p:sp>
      <p:sp>
        <p:nvSpPr>
          <p:cNvPr id="16" name="ZoneTexte 15">
            <a:extLst>
              <a:ext uri="{FF2B5EF4-FFF2-40B4-BE49-F238E27FC236}">
                <a16:creationId xmlns:a16="http://schemas.microsoft.com/office/drawing/2014/main" id="{FF6CA593-D9A2-B015-D6AB-EE8F7A885A3E}"/>
              </a:ext>
            </a:extLst>
          </p:cNvPr>
          <p:cNvSpPr txBox="1"/>
          <p:nvPr/>
        </p:nvSpPr>
        <p:spPr>
          <a:xfrm>
            <a:off x="2807232" y="41522"/>
            <a:ext cx="6577537" cy="461665"/>
          </a:xfrm>
          <a:prstGeom prst="rect">
            <a:avLst/>
          </a:prstGeom>
          <a:noFill/>
        </p:spPr>
        <p:txBody>
          <a:bodyPr wrap="square" rtlCol="0">
            <a:spAutoFit/>
          </a:bodyPr>
          <a:lstStyle/>
          <a:p>
            <a:pPr algn="ctr"/>
            <a:r>
              <a:rPr lang="fr-FR" sz="2400" b="1" u="sng" dirty="0">
                <a:solidFill>
                  <a:srgbClr val="0070C0"/>
                </a:solidFill>
              </a:rPr>
              <a:t>Macromolécules</a:t>
            </a:r>
          </a:p>
        </p:txBody>
      </p:sp>
      <p:sp>
        <p:nvSpPr>
          <p:cNvPr id="17" name="ZoneTexte 16">
            <a:extLst>
              <a:ext uri="{FF2B5EF4-FFF2-40B4-BE49-F238E27FC236}">
                <a16:creationId xmlns:a16="http://schemas.microsoft.com/office/drawing/2014/main" id="{6AF604AA-128E-3EF0-D82E-807063ADA3E0}"/>
              </a:ext>
            </a:extLst>
          </p:cNvPr>
          <p:cNvSpPr txBox="1"/>
          <p:nvPr/>
        </p:nvSpPr>
        <p:spPr>
          <a:xfrm>
            <a:off x="0" y="640685"/>
            <a:ext cx="12192000" cy="923330"/>
          </a:xfrm>
          <a:prstGeom prst="rect">
            <a:avLst/>
          </a:prstGeom>
          <a:noFill/>
        </p:spPr>
        <p:txBody>
          <a:bodyPr wrap="square">
            <a:spAutoFit/>
          </a:bodyPr>
          <a:lstStyle/>
          <a:p>
            <a:pPr algn="ctr"/>
            <a:r>
              <a:rPr lang="fr-FR" dirty="0"/>
              <a:t>Les </a:t>
            </a:r>
            <a:r>
              <a:rPr lang="fr-FR" b="1" dirty="0"/>
              <a:t>macromolécules</a:t>
            </a:r>
            <a:r>
              <a:rPr lang="fr-FR" dirty="0"/>
              <a:t> sont de très grandes molécules formées par l'assemblage de nombreuses unités plus petites appelées </a:t>
            </a:r>
            <a:r>
              <a:rPr lang="fr-FR" b="1" dirty="0"/>
              <a:t>monomères</a:t>
            </a:r>
            <a:r>
              <a:rPr lang="fr-FR" dirty="0"/>
              <a:t>, reliées entre elles par des liaisons covalentes. Elles jouent des rôles essentiels dans la biologie, la chimie et les matériaux.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7" name="Groupe 6">
            <a:extLst>
              <a:ext uri="{FF2B5EF4-FFF2-40B4-BE49-F238E27FC236}">
                <a16:creationId xmlns:a16="http://schemas.microsoft.com/office/drawing/2014/main" id="{55AD8B0E-B511-4496-4920-F1AA77132D59}"/>
              </a:ext>
            </a:extLst>
          </p:cNvPr>
          <p:cNvGrpSpPr>
            <a:grpSpLocks/>
          </p:cNvGrpSpPr>
          <p:nvPr/>
        </p:nvGrpSpPr>
        <p:grpSpPr bwMode="auto">
          <a:xfrm>
            <a:off x="1524001" y="1268762"/>
            <a:ext cx="8964613" cy="4032449"/>
            <a:chOff x="0" y="1269311"/>
            <a:chExt cx="8964488" cy="4030960"/>
          </a:xfrm>
        </p:grpSpPr>
        <p:sp>
          <p:nvSpPr>
            <p:cNvPr id="26631" name="Text Box 17">
              <a:extLst>
                <a:ext uri="{FF2B5EF4-FFF2-40B4-BE49-F238E27FC236}">
                  <a16:creationId xmlns:a16="http://schemas.microsoft.com/office/drawing/2014/main" id="{9C711C54-2F4D-D493-D6F4-F900D16E392A}"/>
                </a:ext>
              </a:extLst>
            </p:cNvPr>
            <p:cNvSpPr txBox="1">
              <a:spLocks noChangeArrowheads="1"/>
            </p:cNvSpPr>
            <p:nvPr/>
          </p:nvSpPr>
          <p:spPr bwMode="auto">
            <a:xfrm>
              <a:off x="5358848" y="1269311"/>
              <a:ext cx="36056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dirty="0">
                  <a:solidFill>
                    <a:srgbClr val="006600"/>
                  </a:solidFill>
                  <a:latin typeface="Comic Sans MS" panose="030F0702030302020204" pitchFamily="66" charset="0"/>
                </a:rPr>
                <a:t>Délimiter et structurer l’espace</a:t>
              </a:r>
              <a:endParaRPr lang="fr-FR" altLang="fr-FR" sz="2800" dirty="0">
                <a:solidFill>
                  <a:srgbClr val="FF0000"/>
                </a:solidFill>
                <a:latin typeface="Comic Sans MS" panose="030F0702030302020204" pitchFamily="66" charset="0"/>
              </a:endParaRPr>
            </a:p>
          </p:txBody>
        </p:sp>
        <p:sp>
          <p:nvSpPr>
            <p:cNvPr id="26632" name="Text Box 17">
              <a:extLst>
                <a:ext uri="{FF2B5EF4-FFF2-40B4-BE49-F238E27FC236}">
                  <a16:creationId xmlns:a16="http://schemas.microsoft.com/office/drawing/2014/main" id="{28F5F201-69E7-2E05-2F14-FBBAB84843BA}"/>
                </a:ext>
              </a:extLst>
            </p:cNvPr>
            <p:cNvSpPr txBox="1">
              <a:spLocks noChangeArrowheads="1"/>
            </p:cNvSpPr>
            <p:nvPr/>
          </p:nvSpPr>
          <p:spPr bwMode="auto">
            <a:xfrm>
              <a:off x="0" y="1476317"/>
              <a:ext cx="4279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dirty="0">
                  <a:solidFill>
                    <a:srgbClr val="006600"/>
                  </a:solidFill>
                  <a:latin typeface="Comic Sans MS" panose="030F0702030302020204" pitchFamily="66" charset="0"/>
                </a:rPr>
                <a:t>Transformer la matière</a:t>
              </a:r>
              <a:endParaRPr lang="fr-FR" altLang="fr-FR" sz="2800" dirty="0">
                <a:solidFill>
                  <a:srgbClr val="FF0000"/>
                </a:solidFill>
                <a:latin typeface="Comic Sans MS" panose="030F0702030302020204" pitchFamily="66" charset="0"/>
              </a:endParaRPr>
            </a:p>
          </p:txBody>
        </p:sp>
        <p:sp>
          <p:nvSpPr>
            <p:cNvPr id="26633" name="Text Box 17">
              <a:extLst>
                <a:ext uri="{FF2B5EF4-FFF2-40B4-BE49-F238E27FC236}">
                  <a16:creationId xmlns:a16="http://schemas.microsoft.com/office/drawing/2014/main" id="{9679FEAE-33D5-E3B1-42AE-67ABA619D791}"/>
                </a:ext>
              </a:extLst>
            </p:cNvPr>
            <p:cNvSpPr txBox="1">
              <a:spLocks noChangeArrowheads="1"/>
            </p:cNvSpPr>
            <p:nvPr/>
          </p:nvSpPr>
          <p:spPr bwMode="auto">
            <a:xfrm>
              <a:off x="3131840" y="4777051"/>
              <a:ext cx="28774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800" dirty="0">
                  <a:solidFill>
                    <a:srgbClr val="006600"/>
                  </a:solidFill>
                  <a:latin typeface="Comic Sans MS" panose="030F0702030302020204" pitchFamily="66" charset="0"/>
                </a:rPr>
                <a:t>Se reproduire</a:t>
              </a:r>
              <a:endParaRPr lang="fr-FR" altLang="fr-FR" sz="2800" dirty="0">
                <a:solidFill>
                  <a:srgbClr val="FF0000"/>
                </a:solidFill>
                <a:latin typeface="Comic Sans MS" panose="030F0702030302020204" pitchFamily="66" charset="0"/>
              </a:endParaRPr>
            </a:p>
          </p:txBody>
        </p:sp>
      </p:grpSp>
      <p:sp>
        <p:nvSpPr>
          <p:cNvPr id="26628" name="Text Box 2">
            <a:extLst>
              <a:ext uri="{FF2B5EF4-FFF2-40B4-BE49-F238E27FC236}">
                <a16:creationId xmlns:a16="http://schemas.microsoft.com/office/drawing/2014/main" id="{614C7A46-89ED-C83A-969D-B1F8BA156467}"/>
              </a:ext>
            </a:extLst>
          </p:cNvPr>
          <p:cNvSpPr txBox="1">
            <a:spLocks noChangeArrowheads="1"/>
          </p:cNvSpPr>
          <p:nvPr/>
        </p:nvSpPr>
        <p:spPr bwMode="auto">
          <a:xfrm>
            <a:off x="1559496" y="2084834"/>
            <a:ext cx="35639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400" dirty="0">
                <a:solidFill>
                  <a:srgbClr val="FF0000"/>
                </a:solidFill>
                <a:latin typeface="Comic Sans MS" panose="030F0702030302020204" pitchFamily="66" charset="0"/>
              </a:rPr>
              <a:t>Lien entre structure et fonction des protéines : exemple des enzymes</a:t>
            </a:r>
          </a:p>
        </p:txBody>
      </p:sp>
      <p:sp>
        <p:nvSpPr>
          <p:cNvPr id="26629" name="Text Box 2">
            <a:extLst>
              <a:ext uri="{FF2B5EF4-FFF2-40B4-BE49-F238E27FC236}">
                <a16:creationId xmlns:a16="http://schemas.microsoft.com/office/drawing/2014/main" id="{44AF827C-D92F-6831-BBC6-564E0D5613EB}"/>
              </a:ext>
            </a:extLst>
          </p:cNvPr>
          <p:cNvSpPr txBox="1">
            <a:spLocks noChangeArrowheads="1"/>
          </p:cNvSpPr>
          <p:nvPr/>
        </p:nvSpPr>
        <p:spPr bwMode="auto">
          <a:xfrm>
            <a:off x="6223570" y="2204864"/>
            <a:ext cx="45529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400" dirty="0">
                <a:solidFill>
                  <a:srgbClr val="FF0000"/>
                </a:solidFill>
                <a:latin typeface="Comic Sans MS" panose="030F0702030302020204" pitchFamily="66" charset="0"/>
              </a:rPr>
              <a:t>Les membranes biologiques</a:t>
            </a:r>
          </a:p>
          <a:p>
            <a:pPr algn="ctr" eaLnBrk="1" hangingPunct="1">
              <a:spcBef>
                <a:spcPct val="0"/>
              </a:spcBef>
              <a:buFontTx/>
              <a:buNone/>
            </a:pPr>
            <a:r>
              <a:rPr lang="fr-FR" altLang="fr-FR" sz="2400" dirty="0">
                <a:solidFill>
                  <a:srgbClr val="FF0000"/>
                </a:solidFill>
                <a:latin typeface="Comic Sans MS" panose="030F0702030302020204" pitchFamily="66" charset="0"/>
              </a:rPr>
              <a:t>(et Cytosquelette?)</a:t>
            </a:r>
          </a:p>
        </p:txBody>
      </p:sp>
      <p:sp>
        <p:nvSpPr>
          <p:cNvPr id="26630" name="Text Box 2">
            <a:extLst>
              <a:ext uri="{FF2B5EF4-FFF2-40B4-BE49-F238E27FC236}">
                <a16:creationId xmlns:a16="http://schemas.microsoft.com/office/drawing/2014/main" id="{1305F50E-123E-DA63-0B0A-6BD8A3443B35}"/>
              </a:ext>
            </a:extLst>
          </p:cNvPr>
          <p:cNvSpPr txBox="1">
            <a:spLocks noChangeArrowheads="1"/>
          </p:cNvSpPr>
          <p:nvPr/>
        </p:nvSpPr>
        <p:spPr bwMode="auto">
          <a:xfrm>
            <a:off x="4775200" y="5181178"/>
            <a:ext cx="2590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400" dirty="0">
                <a:solidFill>
                  <a:srgbClr val="FF0000"/>
                </a:solidFill>
                <a:latin typeface="Comic Sans MS" panose="030F0702030302020204" pitchFamily="66" charset="0"/>
              </a:rPr>
              <a:t>Cycle cellulaire réplication et mitose</a:t>
            </a:r>
          </a:p>
        </p:txBody>
      </p:sp>
      <p:sp>
        <p:nvSpPr>
          <p:cNvPr id="2" name="Rectangle 1">
            <a:extLst>
              <a:ext uri="{FF2B5EF4-FFF2-40B4-BE49-F238E27FC236}">
                <a16:creationId xmlns:a16="http://schemas.microsoft.com/office/drawing/2014/main" id="{B5EF657B-3EF0-E1A3-4043-775F22893485}"/>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Grandes fonctions du vivant</a:t>
            </a:r>
          </a:p>
        </p:txBody>
      </p:sp>
      <p:sp>
        <p:nvSpPr>
          <p:cNvPr id="6" name="Flèche : droite 5">
            <a:extLst>
              <a:ext uri="{FF2B5EF4-FFF2-40B4-BE49-F238E27FC236}">
                <a16:creationId xmlns:a16="http://schemas.microsoft.com/office/drawing/2014/main" id="{4CADAA25-CFFB-F1E3-4E69-36EF42B7704B}"/>
              </a:ext>
            </a:extLst>
          </p:cNvPr>
          <p:cNvSpPr/>
          <p:nvPr/>
        </p:nvSpPr>
        <p:spPr>
          <a:xfrm>
            <a:off x="5519936" y="2348880"/>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èche : droite 6">
            <a:extLst>
              <a:ext uri="{FF2B5EF4-FFF2-40B4-BE49-F238E27FC236}">
                <a16:creationId xmlns:a16="http://schemas.microsoft.com/office/drawing/2014/main" id="{E04DF832-76DD-279C-5B44-278BE10CC99F}"/>
              </a:ext>
            </a:extLst>
          </p:cNvPr>
          <p:cNvSpPr/>
          <p:nvPr/>
        </p:nvSpPr>
        <p:spPr>
          <a:xfrm rot="3514299">
            <a:off x="4691385" y="3791811"/>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èche : droite 7">
            <a:extLst>
              <a:ext uri="{FF2B5EF4-FFF2-40B4-BE49-F238E27FC236}">
                <a16:creationId xmlns:a16="http://schemas.microsoft.com/office/drawing/2014/main" id="{26A52C51-9D50-3786-5207-2E91D9857BA9}"/>
              </a:ext>
            </a:extLst>
          </p:cNvPr>
          <p:cNvSpPr/>
          <p:nvPr/>
        </p:nvSpPr>
        <p:spPr>
          <a:xfrm rot="7250315">
            <a:off x="6588821" y="3792840"/>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èche : droite 8">
            <a:extLst>
              <a:ext uri="{FF2B5EF4-FFF2-40B4-BE49-F238E27FC236}">
                <a16:creationId xmlns:a16="http://schemas.microsoft.com/office/drawing/2014/main" id="{03E01D05-B4B8-B13E-8D6A-95E71B4BBD3E}"/>
              </a:ext>
            </a:extLst>
          </p:cNvPr>
          <p:cNvSpPr/>
          <p:nvPr/>
        </p:nvSpPr>
        <p:spPr>
          <a:xfrm rot="18098934">
            <a:off x="6313143" y="3584329"/>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èche : droite 9">
            <a:extLst>
              <a:ext uri="{FF2B5EF4-FFF2-40B4-BE49-F238E27FC236}">
                <a16:creationId xmlns:a16="http://schemas.microsoft.com/office/drawing/2014/main" id="{6E54F132-5E96-6BC8-1E38-906019D58CEB}"/>
              </a:ext>
            </a:extLst>
          </p:cNvPr>
          <p:cNvSpPr/>
          <p:nvPr/>
        </p:nvSpPr>
        <p:spPr>
          <a:xfrm rot="14318589">
            <a:off x="4974761" y="3628400"/>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èche : droite 10">
            <a:extLst>
              <a:ext uri="{FF2B5EF4-FFF2-40B4-BE49-F238E27FC236}">
                <a16:creationId xmlns:a16="http://schemas.microsoft.com/office/drawing/2014/main" id="{253531C7-7305-6711-969A-D1BE060FCEA4}"/>
              </a:ext>
            </a:extLst>
          </p:cNvPr>
          <p:cNvSpPr/>
          <p:nvPr/>
        </p:nvSpPr>
        <p:spPr>
          <a:xfrm rot="10800000">
            <a:off x="5489287" y="2615735"/>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10">
            <a:extLst>
              <a:ext uri="{FF2B5EF4-FFF2-40B4-BE49-F238E27FC236}">
                <a16:creationId xmlns:a16="http://schemas.microsoft.com/office/drawing/2014/main" id="{70797693-7128-518A-B50A-41228498723C}"/>
              </a:ext>
            </a:extLst>
          </p:cNvPr>
          <p:cNvSpPr txBox="1">
            <a:spLocks noChangeArrowheads="1"/>
          </p:cNvSpPr>
          <p:nvPr/>
        </p:nvSpPr>
        <p:spPr bwMode="auto">
          <a:xfrm>
            <a:off x="1654175" y="3671888"/>
            <a:ext cx="90122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a:solidFill>
                  <a:srgbClr val="FF0000"/>
                </a:solidFill>
                <a:latin typeface="Comic Sans MS" panose="030F0702030302020204" pitchFamily="66" charset="0"/>
              </a:rPr>
              <a:t>Fonctions: </a:t>
            </a:r>
            <a:r>
              <a:rPr lang="fr-FR" altLang="fr-FR" sz="2400" b="1">
                <a:latin typeface="Comic Sans MS" panose="030F0702030302020204" pitchFamily="66" charset="0"/>
              </a:rPr>
              <a:t>Energie, stockage d’information</a:t>
            </a:r>
          </a:p>
        </p:txBody>
      </p:sp>
      <p:graphicFrame>
        <p:nvGraphicFramePr>
          <p:cNvPr id="18437" name="Objet 10">
            <a:extLst>
              <a:ext uri="{FF2B5EF4-FFF2-40B4-BE49-F238E27FC236}">
                <a16:creationId xmlns:a16="http://schemas.microsoft.com/office/drawing/2014/main" id="{94F4BD87-29DA-715A-9790-54ADD56ED5D5}"/>
              </a:ext>
            </a:extLst>
          </p:cNvPr>
          <p:cNvGraphicFramePr>
            <a:graphicFrameLocks noChangeAspect="1"/>
          </p:cNvGraphicFramePr>
          <p:nvPr/>
        </p:nvGraphicFramePr>
        <p:xfrm>
          <a:off x="5357813" y="1116014"/>
          <a:ext cx="3987800" cy="2566987"/>
        </p:xfrm>
        <a:graphic>
          <a:graphicData uri="http://schemas.openxmlformats.org/presentationml/2006/ole">
            <mc:AlternateContent xmlns:mc="http://schemas.openxmlformats.org/markup-compatibility/2006">
              <mc:Choice xmlns:v="urn:schemas-microsoft-com:vml" Requires="v">
                <p:oleObj name="CS ChemDraw Drawing" r:id="rId2" imgW="8718526" imgH="5606376" progId="ChemDraw.Document.6.0">
                  <p:embed/>
                </p:oleObj>
              </mc:Choice>
              <mc:Fallback>
                <p:oleObj name="CS ChemDraw Drawing" r:id="rId2" imgW="8718526" imgH="5606376" progId="ChemDraw.Document.6.0">
                  <p:embed/>
                  <p:pic>
                    <p:nvPicPr>
                      <p:cNvPr id="18437" name="Objet 10">
                        <a:extLst>
                          <a:ext uri="{FF2B5EF4-FFF2-40B4-BE49-F238E27FC236}">
                            <a16:creationId xmlns:a16="http://schemas.microsoft.com/office/drawing/2014/main" id="{94F4BD87-29DA-715A-9790-54ADD56ED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1116014"/>
                        <a:ext cx="3987800"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38" name="Picture 2">
            <a:extLst>
              <a:ext uri="{FF2B5EF4-FFF2-40B4-BE49-F238E27FC236}">
                <a16:creationId xmlns:a16="http://schemas.microsoft.com/office/drawing/2014/main" id="{E8449745-0D9E-C1B3-B68D-CCD72E91B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3" y="4081464"/>
            <a:ext cx="1763712" cy="270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Connecteur droit avec flèche 18">
            <a:extLst>
              <a:ext uri="{FF2B5EF4-FFF2-40B4-BE49-F238E27FC236}">
                <a16:creationId xmlns:a16="http://schemas.microsoft.com/office/drawing/2014/main" id="{08DD9CBC-9A11-B911-EF1C-30AF84D26291}"/>
              </a:ext>
            </a:extLst>
          </p:cNvPr>
          <p:cNvCxnSpPr>
            <a:cxnSpLocks/>
          </p:cNvCxnSpPr>
          <p:nvPr/>
        </p:nvCxnSpPr>
        <p:spPr>
          <a:xfrm>
            <a:off x="3770314" y="2214563"/>
            <a:ext cx="1677987" cy="0"/>
          </a:xfrm>
          <a:prstGeom prst="straightConnector1">
            <a:avLst/>
          </a:prstGeom>
          <a:ln w="762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aphicFrame>
        <p:nvGraphicFramePr>
          <p:cNvPr id="18440" name="Objet 49">
            <a:extLst>
              <a:ext uri="{FF2B5EF4-FFF2-40B4-BE49-F238E27FC236}">
                <a16:creationId xmlns:a16="http://schemas.microsoft.com/office/drawing/2014/main" id="{8FACDB93-9425-1F91-5ABB-6DDB3ED4A16C}"/>
              </a:ext>
            </a:extLst>
          </p:cNvPr>
          <p:cNvGraphicFramePr>
            <a:graphicFrameLocks noChangeAspect="1"/>
          </p:cNvGraphicFramePr>
          <p:nvPr/>
        </p:nvGraphicFramePr>
        <p:xfrm>
          <a:off x="1568450" y="1525588"/>
          <a:ext cx="2382838" cy="1243012"/>
        </p:xfrm>
        <a:graphic>
          <a:graphicData uri="http://schemas.openxmlformats.org/presentationml/2006/ole">
            <mc:AlternateContent xmlns:mc="http://schemas.openxmlformats.org/markup-compatibility/2006">
              <mc:Choice xmlns:v="urn:schemas-microsoft-com:vml" Requires="v">
                <p:oleObj name="CS ChemDraw Drawing" r:id="rId5" imgW="3940864" imgH="2052419" progId="ChemDraw.Document.6.0">
                  <p:embed/>
                </p:oleObj>
              </mc:Choice>
              <mc:Fallback>
                <p:oleObj name="CS ChemDraw Drawing" r:id="rId5" imgW="3940864" imgH="2052419" progId="ChemDraw.Document.6.0">
                  <p:embed/>
                  <p:pic>
                    <p:nvPicPr>
                      <p:cNvPr id="18440" name="Objet 49">
                        <a:extLst>
                          <a:ext uri="{FF2B5EF4-FFF2-40B4-BE49-F238E27FC236}">
                            <a16:creationId xmlns:a16="http://schemas.microsoft.com/office/drawing/2014/main" id="{8FACDB93-9425-1F91-5ABB-6DDB3ED4A1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8450" y="1525588"/>
                        <a:ext cx="238283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1" name="Text Box 3">
            <a:extLst>
              <a:ext uri="{FF2B5EF4-FFF2-40B4-BE49-F238E27FC236}">
                <a16:creationId xmlns:a16="http://schemas.microsoft.com/office/drawing/2014/main" id="{0D4994AA-8B38-F4FA-6EC1-5908FA545613}"/>
              </a:ext>
            </a:extLst>
          </p:cNvPr>
          <p:cNvSpPr txBox="1">
            <a:spLocks noChangeArrowheads="1"/>
          </p:cNvSpPr>
          <p:nvPr/>
        </p:nvSpPr>
        <p:spPr bwMode="auto">
          <a:xfrm>
            <a:off x="2681289" y="4781551"/>
            <a:ext cx="14446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a:solidFill>
                  <a:srgbClr val="FF0000"/>
                </a:solidFill>
                <a:latin typeface="Symbol" panose="05050102010706020507" pitchFamily="18" charset="2"/>
              </a:rPr>
              <a:t>D</a:t>
            </a:r>
            <a:r>
              <a:rPr lang="fr-FR" altLang="fr-FR" sz="1400">
                <a:solidFill>
                  <a:srgbClr val="FF0000"/>
                </a:solidFill>
                <a:latin typeface="Comic Sans MS" panose="030F0702030302020204" pitchFamily="66" charset="0"/>
              </a:rPr>
              <a:t>G=-30 kJ/mol</a:t>
            </a:r>
          </a:p>
        </p:txBody>
      </p:sp>
      <p:sp>
        <p:nvSpPr>
          <p:cNvPr id="18442" name="Text Box 158">
            <a:extLst>
              <a:ext uri="{FF2B5EF4-FFF2-40B4-BE49-F238E27FC236}">
                <a16:creationId xmlns:a16="http://schemas.microsoft.com/office/drawing/2014/main" id="{B9B9C33E-E030-5F5F-37D4-1AAF5C2025E3}"/>
              </a:ext>
            </a:extLst>
          </p:cNvPr>
          <p:cNvSpPr txBox="1">
            <a:spLocks noChangeArrowheads="1"/>
          </p:cNvSpPr>
          <p:nvPr/>
        </p:nvSpPr>
        <p:spPr bwMode="auto">
          <a:xfrm>
            <a:off x="1900239" y="4183064"/>
            <a:ext cx="10429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600">
                <a:latin typeface="Comic Sans MS" panose="030F0702030302020204" pitchFamily="66" charset="0"/>
              </a:rPr>
              <a:t>ATP</a:t>
            </a:r>
          </a:p>
        </p:txBody>
      </p:sp>
      <p:sp>
        <p:nvSpPr>
          <p:cNvPr id="18443" name="Text Box 159">
            <a:extLst>
              <a:ext uri="{FF2B5EF4-FFF2-40B4-BE49-F238E27FC236}">
                <a16:creationId xmlns:a16="http://schemas.microsoft.com/office/drawing/2014/main" id="{8D1631C6-A579-532B-7DC8-485CF4201853}"/>
              </a:ext>
            </a:extLst>
          </p:cNvPr>
          <p:cNvSpPr txBox="1">
            <a:spLocks noChangeArrowheads="1"/>
          </p:cNvSpPr>
          <p:nvPr/>
        </p:nvSpPr>
        <p:spPr bwMode="auto">
          <a:xfrm>
            <a:off x="3867151" y="4271964"/>
            <a:ext cx="10842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600">
                <a:latin typeface="Comic Sans MS" panose="030F0702030302020204" pitchFamily="66" charset="0"/>
              </a:rPr>
              <a:t>ADP + Pi </a:t>
            </a:r>
          </a:p>
        </p:txBody>
      </p:sp>
      <p:sp>
        <p:nvSpPr>
          <p:cNvPr id="18444" name="Freeform 165">
            <a:extLst>
              <a:ext uri="{FF2B5EF4-FFF2-40B4-BE49-F238E27FC236}">
                <a16:creationId xmlns:a16="http://schemas.microsoft.com/office/drawing/2014/main" id="{7DD1D87C-7517-794A-9C83-97CD61F18257}"/>
              </a:ext>
            </a:extLst>
          </p:cNvPr>
          <p:cNvSpPr>
            <a:spLocks/>
          </p:cNvSpPr>
          <p:nvPr/>
        </p:nvSpPr>
        <p:spPr bwMode="auto">
          <a:xfrm>
            <a:off x="2451101" y="4606926"/>
            <a:ext cx="1916113" cy="828675"/>
          </a:xfrm>
          <a:custGeom>
            <a:avLst/>
            <a:gdLst>
              <a:gd name="T0" fmla="*/ 0 w 2048"/>
              <a:gd name="T1" fmla="*/ 2147483646 h 565"/>
              <a:gd name="T2" fmla="*/ 2147483646 w 2048"/>
              <a:gd name="T3" fmla="*/ 2147483646 h 565"/>
              <a:gd name="T4" fmla="*/ 2147483646 w 2048"/>
              <a:gd name="T5" fmla="*/ 0 h 565"/>
              <a:gd name="T6" fmla="*/ 0 60000 65536"/>
              <a:gd name="T7" fmla="*/ 0 60000 65536"/>
              <a:gd name="T8" fmla="*/ 0 60000 65536"/>
            </a:gdLst>
            <a:ahLst/>
            <a:cxnLst>
              <a:cxn ang="T6">
                <a:pos x="T0" y="T1"/>
              </a:cxn>
              <a:cxn ang="T7">
                <a:pos x="T2" y="T3"/>
              </a:cxn>
              <a:cxn ang="T8">
                <a:pos x="T4" y="T5"/>
              </a:cxn>
            </a:cxnLst>
            <a:rect l="0" t="0" r="r" b="b"/>
            <a:pathLst>
              <a:path w="2048" h="565">
                <a:moveTo>
                  <a:pt x="0" y="32"/>
                </a:moveTo>
                <a:cubicBezTo>
                  <a:pt x="349" y="298"/>
                  <a:pt x="699" y="565"/>
                  <a:pt x="1040" y="560"/>
                </a:cubicBezTo>
                <a:cubicBezTo>
                  <a:pt x="1381" y="555"/>
                  <a:pt x="1714" y="277"/>
                  <a:pt x="2048" y="0"/>
                </a:cubicBezTo>
              </a:path>
            </a:pathLst>
          </a:custGeom>
          <a:noFill/>
          <a:ln w="28575" cmpd="sng">
            <a:solidFill>
              <a:schemeClr val="tx1"/>
            </a:solidFill>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5" name="Freeform 166">
            <a:extLst>
              <a:ext uri="{FF2B5EF4-FFF2-40B4-BE49-F238E27FC236}">
                <a16:creationId xmlns:a16="http://schemas.microsoft.com/office/drawing/2014/main" id="{7110B5D1-FD6F-CC1E-820E-8E729270E17C}"/>
              </a:ext>
            </a:extLst>
          </p:cNvPr>
          <p:cNvSpPr>
            <a:spLocks/>
          </p:cNvSpPr>
          <p:nvPr/>
        </p:nvSpPr>
        <p:spPr bwMode="auto">
          <a:xfrm flipV="1">
            <a:off x="2438401" y="5438776"/>
            <a:ext cx="1928813" cy="828675"/>
          </a:xfrm>
          <a:custGeom>
            <a:avLst/>
            <a:gdLst>
              <a:gd name="T0" fmla="*/ 0 w 2048"/>
              <a:gd name="T1" fmla="*/ 2147483646 h 565"/>
              <a:gd name="T2" fmla="*/ 2147483646 w 2048"/>
              <a:gd name="T3" fmla="*/ 2147483646 h 565"/>
              <a:gd name="T4" fmla="*/ 2147483646 w 2048"/>
              <a:gd name="T5" fmla="*/ 0 h 565"/>
              <a:gd name="T6" fmla="*/ 0 60000 65536"/>
              <a:gd name="T7" fmla="*/ 0 60000 65536"/>
              <a:gd name="T8" fmla="*/ 0 60000 65536"/>
            </a:gdLst>
            <a:ahLst/>
            <a:cxnLst>
              <a:cxn ang="T6">
                <a:pos x="T0" y="T1"/>
              </a:cxn>
              <a:cxn ang="T7">
                <a:pos x="T2" y="T3"/>
              </a:cxn>
              <a:cxn ang="T8">
                <a:pos x="T4" y="T5"/>
              </a:cxn>
            </a:cxnLst>
            <a:rect l="0" t="0" r="r" b="b"/>
            <a:pathLst>
              <a:path w="2048" h="565">
                <a:moveTo>
                  <a:pt x="0" y="32"/>
                </a:moveTo>
                <a:cubicBezTo>
                  <a:pt x="349" y="298"/>
                  <a:pt x="699" y="565"/>
                  <a:pt x="1040" y="560"/>
                </a:cubicBezTo>
                <a:cubicBezTo>
                  <a:pt x="1381" y="555"/>
                  <a:pt x="1714" y="277"/>
                  <a:pt x="2048" y="0"/>
                </a:cubicBezTo>
              </a:path>
            </a:pathLst>
          </a:custGeom>
          <a:noFill/>
          <a:ln w="28575" cmpd="sng">
            <a:solidFill>
              <a:schemeClr val="tx1"/>
            </a:solidFill>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6" name="Text Box 167">
            <a:extLst>
              <a:ext uri="{FF2B5EF4-FFF2-40B4-BE49-F238E27FC236}">
                <a16:creationId xmlns:a16="http://schemas.microsoft.com/office/drawing/2014/main" id="{E6A0404E-D246-BDEE-8CE6-9F6E259491CE}"/>
              </a:ext>
            </a:extLst>
          </p:cNvPr>
          <p:cNvSpPr txBox="1">
            <a:spLocks noChangeArrowheads="1"/>
          </p:cNvSpPr>
          <p:nvPr/>
        </p:nvSpPr>
        <p:spPr bwMode="auto">
          <a:xfrm>
            <a:off x="3076576" y="5589589"/>
            <a:ext cx="6524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a:solidFill>
                  <a:srgbClr val="FF0000"/>
                </a:solidFill>
                <a:latin typeface="Symbol" panose="05050102010706020507" pitchFamily="18" charset="2"/>
              </a:rPr>
              <a:t>D</a:t>
            </a:r>
            <a:r>
              <a:rPr lang="fr-FR" altLang="fr-FR" sz="1600">
                <a:solidFill>
                  <a:srgbClr val="FF0000"/>
                </a:solidFill>
                <a:latin typeface="Comic Sans MS" panose="030F0702030302020204" pitchFamily="66" charset="0"/>
              </a:rPr>
              <a:t>G</a:t>
            </a:r>
            <a:r>
              <a:rPr lang="en-US" altLang="fr-FR" sz="1600">
                <a:solidFill>
                  <a:srgbClr val="FF0000"/>
                </a:solidFill>
                <a:latin typeface="Comic Sans MS" panose="030F0702030302020204" pitchFamily="66" charset="0"/>
              </a:rPr>
              <a:t>&gt;0</a:t>
            </a:r>
          </a:p>
        </p:txBody>
      </p:sp>
      <p:sp>
        <p:nvSpPr>
          <p:cNvPr id="18447" name="Text Box 168">
            <a:extLst>
              <a:ext uri="{FF2B5EF4-FFF2-40B4-BE49-F238E27FC236}">
                <a16:creationId xmlns:a16="http://schemas.microsoft.com/office/drawing/2014/main" id="{424B5787-60F7-F912-DF17-3930653B9484}"/>
              </a:ext>
            </a:extLst>
          </p:cNvPr>
          <p:cNvSpPr txBox="1">
            <a:spLocks noChangeArrowheads="1"/>
          </p:cNvSpPr>
          <p:nvPr/>
        </p:nvSpPr>
        <p:spPr bwMode="auto">
          <a:xfrm>
            <a:off x="1654176" y="6330951"/>
            <a:ext cx="17811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600">
                <a:latin typeface="Comic Sans MS" panose="030F0702030302020204" pitchFamily="66" charset="0"/>
              </a:rPr>
              <a:t>ETAT 1</a:t>
            </a:r>
          </a:p>
        </p:txBody>
      </p:sp>
      <p:sp>
        <p:nvSpPr>
          <p:cNvPr id="18448" name="Text Box 177">
            <a:extLst>
              <a:ext uri="{FF2B5EF4-FFF2-40B4-BE49-F238E27FC236}">
                <a16:creationId xmlns:a16="http://schemas.microsoft.com/office/drawing/2014/main" id="{95A2F713-F3CB-B137-0001-69C914B6F9AA}"/>
              </a:ext>
            </a:extLst>
          </p:cNvPr>
          <p:cNvSpPr txBox="1">
            <a:spLocks noChangeArrowheads="1"/>
          </p:cNvSpPr>
          <p:nvPr/>
        </p:nvSpPr>
        <p:spPr bwMode="auto">
          <a:xfrm>
            <a:off x="3867151" y="6313489"/>
            <a:ext cx="942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600">
                <a:latin typeface="Comic Sans MS" panose="030F0702030302020204" pitchFamily="66" charset="0"/>
              </a:rPr>
              <a:t>ETAT 2</a:t>
            </a:r>
          </a:p>
        </p:txBody>
      </p:sp>
      <p:sp>
        <p:nvSpPr>
          <p:cNvPr id="18449" name="Rectangle 2">
            <a:extLst>
              <a:ext uri="{FF2B5EF4-FFF2-40B4-BE49-F238E27FC236}">
                <a16:creationId xmlns:a16="http://schemas.microsoft.com/office/drawing/2014/main" id="{6367DA3A-4D41-6253-23BE-A60E8B77157C}"/>
              </a:ext>
            </a:extLst>
          </p:cNvPr>
          <p:cNvSpPr>
            <a:spLocks noChangeArrowheads="1"/>
          </p:cNvSpPr>
          <p:nvPr/>
        </p:nvSpPr>
        <p:spPr bwMode="auto">
          <a:xfrm>
            <a:off x="1547814" y="593725"/>
            <a:ext cx="3197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b="1">
                <a:latin typeface="Comic Sans MS" panose="030F0702030302020204" pitchFamily="66" charset="0"/>
              </a:rPr>
              <a:t>Nucléotide :</a:t>
            </a:r>
          </a:p>
          <a:p>
            <a:pPr>
              <a:spcBef>
                <a:spcPct val="0"/>
              </a:spcBef>
              <a:buFontTx/>
              <a:buNone/>
            </a:pPr>
            <a:r>
              <a:rPr lang="fr-FR" altLang="en-US" sz="1400" b="1">
                <a:latin typeface="Comic Sans MS" panose="030F0702030302020204" pitchFamily="66" charset="0"/>
              </a:rPr>
              <a:t>Pentose, base azoté, phosphate(s)</a:t>
            </a:r>
            <a:endParaRPr lang="fr-FR" altLang="en-US" sz="1400">
              <a:latin typeface="Comic Sans MS" panose="030F0702030302020204" pitchFamily="66" charset="0"/>
            </a:endParaRPr>
          </a:p>
        </p:txBody>
      </p:sp>
      <p:sp>
        <p:nvSpPr>
          <p:cNvPr id="18450" name="Rectangle 19">
            <a:extLst>
              <a:ext uri="{FF2B5EF4-FFF2-40B4-BE49-F238E27FC236}">
                <a16:creationId xmlns:a16="http://schemas.microsoft.com/office/drawing/2014/main" id="{C0FEF5CC-B699-52D7-5499-B59752863FF9}"/>
              </a:ext>
            </a:extLst>
          </p:cNvPr>
          <p:cNvSpPr>
            <a:spLocks noChangeArrowheads="1"/>
          </p:cNvSpPr>
          <p:nvPr/>
        </p:nvSpPr>
        <p:spPr bwMode="auto">
          <a:xfrm>
            <a:off x="5465763" y="528639"/>
            <a:ext cx="2184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b="1">
                <a:latin typeface="Comic Sans MS" panose="030F0702030302020204" pitchFamily="66" charset="0"/>
              </a:rPr>
              <a:t>Acide nucléique :</a:t>
            </a:r>
          </a:p>
          <a:p>
            <a:pPr>
              <a:spcBef>
                <a:spcPct val="0"/>
              </a:spcBef>
              <a:buFontTx/>
              <a:buNone/>
            </a:pPr>
            <a:r>
              <a:rPr lang="fr-FR" altLang="en-US" sz="1400" b="1">
                <a:latin typeface="Comic Sans MS" panose="030F0702030302020204" pitchFamily="66" charset="0"/>
              </a:rPr>
              <a:t>Polymère de nucléotide</a:t>
            </a:r>
            <a:endParaRPr lang="fr-FR" altLang="en-US" sz="1400">
              <a:latin typeface="Comic Sans MS" panose="030F0702030302020204" pitchFamily="66" charset="0"/>
            </a:endParaRPr>
          </a:p>
        </p:txBody>
      </p:sp>
      <p:sp>
        <p:nvSpPr>
          <p:cNvPr id="3" name="ZoneTexte 2">
            <a:extLst>
              <a:ext uri="{FF2B5EF4-FFF2-40B4-BE49-F238E27FC236}">
                <a16:creationId xmlns:a16="http://schemas.microsoft.com/office/drawing/2014/main" id="{0BA6E50F-CBB7-D11B-619B-BB25F9B8AADE}"/>
              </a:ext>
            </a:extLst>
          </p:cNvPr>
          <p:cNvSpPr txBox="1"/>
          <p:nvPr/>
        </p:nvSpPr>
        <p:spPr>
          <a:xfrm>
            <a:off x="2807232" y="41522"/>
            <a:ext cx="6577537" cy="461665"/>
          </a:xfrm>
          <a:prstGeom prst="rect">
            <a:avLst/>
          </a:prstGeom>
          <a:noFill/>
        </p:spPr>
        <p:txBody>
          <a:bodyPr wrap="square" rtlCol="0">
            <a:spAutoFit/>
          </a:bodyPr>
          <a:lstStyle/>
          <a:p>
            <a:pPr algn="ctr"/>
            <a:r>
              <a:rPr lang="fr-FR" sz="2400" b="1" u="sng" dirty="0">
                <a:solidFill>
                  <a:srgbClr val="0070C0"/>
                </a:solidFill>
              </a:rPr>
              <a:t>Nucléotides et acides nucléiques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10">
            <a:extLst>
              <a:ext uri="{FF2B5EF4-FFF2-40B4-BE49-F238E27FC236}">
                <a16:creationId xmlns:a16="http://schemas.microsoft.com/office/drawing/2014/main" id="{F4CD2EB7-77C7-1D56-31EF-115006802700}"/>
              </a:ext>
            </a:extLst>
          </p:cNvPr>
          <p:cNvSpPr txBox="1">
            <a:spLocks noChangeArrowheads="1"/>
          </p:cNvSpPr>
          <p:nvPr/>
        </p:nvSpPr>
        <p:spPr bwMode="auto">
          <a:xfrm>
            <a:off x="1606551" y="3190876"/>
            <a:ext cx="827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dirty="0">
                <a:solidFill>
                  <a:srgbClr val="FF0000"/>
                </a:solidFill>
                <a:latin typeface="Comic Sans MS" panose="030F0702030302020204" pitchFamily="66" charset="0"/>
              </a:rPr>
              <a:t>Fonctions: </a:t>
            </a:r>
            <a:r>
              <a:rPr lang="fr-FR" altLang="fr-FR" sz="2400" b="1" dirty="0">
                <a:latin typeface="Comic Sans MS" panose="030F0702030302020204" pitchFamily="66" charset="0"/>
              </a:rPr>
              <a:t>Délimiter, stocker de la matière organique</a:t>
            </a:r>
          </a:p>
        </p:txBody>
      </p:sp>
      <p:pic>
        <p:nvPicPr>
          <p:cNvPr id="19460" name="Image 2">
            <a:extLst>
              <a:ext uri="{FF2B5EF4-FFF2-40B4-BE49-F238E27FC236}">
                <a16:creationId xmlns:a16="http://schemas.microsoft.com/office/drawing/2014/main" id="{16951E1B-02DC-241F-1EDF-C6FAE04F65BA}"/>
              </a:ext>
            </a:extLst>
          </p:cNvPr>
          <p:cNvPicPr>
            <a:picLocks noChangeAspect="1"/>
          </p:cNvPicPr>
          <p:nvPr/>
        </p:nvPicPr>
        <p:blipFill>
          <a:blip r:embed="rId2">
            <a:extLst>
              <a:ext uri="{28A0092B-C50C-407E-A947-70E740481C1C}">
                <a14:useLocalDpi xmlns:a14="http://schemas.microsoft.com/office/drawing/2010/main" val="0"/>
              </a:ext>
            </a:extLst>
          </a:blip>
          <a:srcRect l="36455" t="9453" r="2792" b="8337"/>
          <a:stretch>
            <a:fillRect/>
          </a:stretch>
        </p:blipFill>
        <p:spPr bwMode="auto">
          <a:xfrm>
            <a:off x="1922463" y="5300663"/>
            <a:ext cx="175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mage 3">
            <a:extLst>
              <a:ext uri="{FF2B5EF4-FFF2-40B4-BE49-F238E27FC236}">
                <a16:creationId xmlns:a16="http://schemas.microsoft.com/office/drawing/2014/main" id="{EB9E6AC8-BE8F-D8A8-D3BE-FA7F14038C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4283075"/>
            <a:ext cx="44211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ZoneTexte 4">
            <a:extLst>
              <a:ext uri="{FF2B5EF4-FFF2-40B4-BE49-F238E27FC236}">
                <a16:creationId xmlns:a16="http://schemas.microsoft.com/office/drawing/2014/main" id="{EE0DCA28-E289-7E56-814C-E5B0BF746E07}"/>
              </a:ext>
            </a:extLst>
          </p:cNvPr>
          <p:cNvSpPr txBox="1">
            <a:spLocks noChangeArrowheads="1"/>
          </p:cNvSpPr>
          <p:nvPr/>
        </p:nvSpPr>
        <p:spPr bwMode="auto">
          <a:xfrm>
            <a:off x="3643314" y="6219825"/>
            <a:ext cx="979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a:t>Graisse</a:t>
            </a:r>
          </a:p>
        </p:txBody>
      </p:sp>
      <p:sp>
        <p:nvSpPr>
          <p:cNvPr id="19463" name="ZoneTexte 9">
            <a:extLst>
              <a:ext uri="{FF2B5EF4-FFF2-40B4-BE49-F238E27FC236}">
                <a16:creationId xmlns:a16="http://schemas.microsoft.com/office/drawing/2014/main" id="{BD45C2BF-F981-C5C8-BB20-4E6F08A1F53E}"/>
              </a:ext>
            </a:extLst>
          </p:cNvPr>
          <p:cNvSpPr txBox="1">
            <a:spLocks noChangeArrowheads="1"/>
          </p:cNvSpPr>
          <p:nvPr/>
        </p:nvSpPr>
        <p:spPr bwMode="auto">
          <a:xfrm>
            <a:off x="5851525" y="3760788"/>
            <a:ext cx="405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a:t>Barrière hydrophobe : les membranes</a:t>
            </a:r>
          </a:p>
        </p:txBody>
      </p:sp>
      <p:sp>
        <p:nvSpPr>
          <p:cNvPr id="19464" name="Rectangle 7">
            <a:extLst>
              <a:ext uri="{FF2B5EF4-FFF2-40B4-BE49-F238E27FC236}">
                <a16:creationId xmlns:a16="http://schemas.microsoft.com/office/drawing/2014/main" id="{37EB47AB-6E7C-DEE7-C797-FE0A36AE559E}"/>
              </a:ext>
            </a:extLst>
          </p:cNvPr>
          <p:cNvSpPr>
            <a:spLocks noChangeArrowheads="1"/>
          </p:cNvSpPr>
          <p:nvPr/>
        </p:nvSpPr>
        <p:spPr bwMode="auto">
          <a:xfrm>
            <a:off x="1649414" y="476673"/>
            <a:ext cx="891063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CA" altLang="fr-FR" sz="2000" dirty="0">
                <a:latin typeface="Comic Sans MS" panose="030F0702030302020204" pitchFamily="66" charset="0"/>
              </a:rPr>
              <a:t>Molécule hydrophobe ou amphiphile constituée de longue chaine carbonée ou de noyau stérol. Ex. : acide gras ou cholestérol</a:t>
            </a:r>
            <a:endParaRPr lang="fr-FR" altLang="fr-FR" sz="2000" dirty="0">
              <a:latin typeface="Comic Sans MS" panose="030F0702030302020204" pitchFamily="66" charset="0"/>
            </a:endParaRPr>
          </a:p>
        </p:txBody>
      </p:sp>
      <p:pic>
        <p:nvPicPr>
          <p:cNvPr id="19465" name="Picture 2" descr="https://upload.wikimedia.org/wikipedia/commons/thumb/0/0f/ALAnumbering.svg/2560px-ALAnumbering.svg.png">
            <a:extLst>
              <a:ext uri="{FF2B5EF4-FFF2-40B4-BE49-F238E27FC236}">
                <a16:creationId xmlns:a16="http://schemas.microsoft.com/office/drawing/2014/main" id="{26606956-146E-95CB-FF22-61509BBB8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183109"/>
            <a:ext cx="49323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 descr="https://upload.wikimedia.org/wikipedia/commons/thumb/9/9a/Cholesterol.svg/1920px-Cholesterol.svg.png">
            <a:extLst>
              <a:ext uri="{FF2B5EF4-FFF2-40B4-BE49-F238E27FC236}">
                <a16:creationId xmlns:a16="http://schemas.microsoft.com/office/drawing/2014/main" id="{AD4EAC5D-606C-4A06-875B-3E284DD0B8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839" y="701254"/>
            <a:ext cx="3563937"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47628F26-6168-12CF-C61D-710BE18E6A15}"/>
              </a:ext>
            </a:extLst>
          </p:cNvPr>
          <p:cNvSpPr txBox="1"/>
          <p:nvPr/>
        </p:nvSpPr>
        <p:spPr>
          <a:xfrm>
            <a:off x="2807232" y="41522"/>
            <a:ext cx="6577537" cy="461665"/>
          </a:xfrm>
          <a:prstGeom prst="rect">
            <a:avLst/>
          </a:prstGeom>
          <a:noFill/>
        </p:spPr>
        <p:txBody>
          <a:bodyPr wrap="square" rtlCol="0">
            <a:spAutoFit/>
          </a:bodyPr>
          <a:lstStyle/>
          <a:p>
            <a:pPr algn="ctr"/>
            <a:r>
              <a:rPr lang="fr-FR" sz="2400" b="1" u="sng" dirty="0">
                <a:solidFill>
                  <a:srgbClr val="0070C0"/>
                </a:solidFill>
              </a:rPr>
              <a:t>Lipides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B9A4CAD-149F-70B0-9937-E6D4113EA56D}"/>
              </a:ext>
            </a:extLst>
          </p:cNvPr>
          <p:cNvSpPr>
            <a:spLocks noChangeArrowheads="1"/>
          </p:cNvSpPr>
          <p:nvPr/>
        </p:nvSpPr>
        <p:spPr bwMode="auto">
          <a:xfrm>
            <a:off x="1508126" y="627064"/>
            <a:ext cx="6881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CA" altLang="fr-FR" sz="2000">
                <a:latin typeface="Comic Sans MS" panose="030F0702030302020204" pitchFamily="66" charset="0"/>
              </a:rPr>
              <a:t> - </a:t>
            </a:r>
            <a:r>
              <a:rPr lang="fr-CA" altLang="fr-FR" sz="2000" b="1">
                <a:solidFill>
                  <a:srgbClr val="FF0000"/>
                </a:solidFill>
                <a:latin typeface="Comic Sans MS" panose="030F0702030302020204" pitchFamily="66" charset="0"/>
              </a:rPr>
              <a:t>Ose ou monosaccharide</a:t>
            </a:r>
            <a:r>
              <a:rPr lang="fr-CA" altLang="fr-FR" sz="2000">
                <a:latin typeface="Comic Sans MS" panose="030F0702030302020204" pitchFamily="66" charset="0"/>
              </a:rPr>
              <a:t> (monomère non hydrolysable) Ex. : le glucose</a:t>
            </a:r>
            <a:endParaRPr lang="fr-FR" altLang="fr-FR" sz="2000">
              <a:latin typeface="Comic Sans MS" panose="030F0702030302020204" pitchFamily="66" charset="0"/>
            </a:endParaRPr>
          </a:p>
        </p:txBody>
      </p:sp>
      <p:grpSp>
        <p:nvGrpSpPr>
          <p:cNvPr id="20483" name="Group 11">
            <a:extLst>
              <a:ext uri="{FF2B5EF4-FFF2-40B4-BE49-F238E27FC236}">
                <a16:creationId xmlns:a16="http://schemas.microsoft.com/office/drawing/2014/main" id="{22ECEE08-A9F1-59F6-4A5F-B4C8E4840520}"/>
              </a:ext>
            </a:extLst>
          </p:cNvPr>
          <p:cNvGrpSpPr>
            <a:grpSpLocks/>
          </p:cNvGrpSpPr>
          <p:nvPr/>
        </p:nvGrpSpPr>
        <p:grpSpPr bwMode="auto">
          <a:xfrm>
            <a:off x="8656637" y="434273"/>
            <a:ext cx="1911124" cy="1925295"/>
            <a:chOff x="3861" y="1154"/>
            <a:chExt cx="1404" cy="1359"/>
          </a:xfrm>
        </p:grpSpPr>
        <p:sp>
          <p:nvSpPr>
            <p:cNvPr id="20512" name="Line 12">
              <a:extLst>
                <a:ext uri="{FF2B5EF4-FFF2-40B4-BE49-F238E27FC236}">
                  <a16:creationId xmlns:a16="http://schemas.microsoft.com/office/drawing/2014/main" id="{550737DB-E2ED-33A7-542A-0D5D1920C865}"/>
                </a:ext>
              </a:extLst>
            </p:cNvPr>
            <p:cNvSpPr>
              <a:spLocks noChangeShapeType="1"/>
            </p:cNvSpPr>
            <p:nvPr/>
          </p:nvSpPr>
          <p:spPr bwMode="auto">
            <a:xfrm flipV="1">
              <a:off x="4101" y="1473"/>
              <a:ext cx="218" cy="3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3" name="Rectangle 13">
              <a:extLst>
                <a:ext uri="{FF2B5EF4-FFF2-40B4-BE49-F238E27FC236}">
                  <a16:creationId xmlns:a16="http://schemas.microsoft.com/office/drawing/2014/main" id="{F4A808AA-4BCC-A968-AA33-6EB0CD994F18}"/>
                </a:ext>
              </a:extLst>
            </p:cNvPr>
            <p:cNvSpPr>
              <a:spLocks noChangeArrowheads="1"/>
            </p:cNvSpPr>
            <p:nvPr/>
          </p:nvSpPr>
          <p:spPr bwMode="auto">
            <a:xfrm>
              <a:off x="4797" y="1394"/>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20514" name="Line 14">
              <a:extLst>
                <a:ext uri="{FF2B5EF4-FFF2-40B4-BE49-F238E27FC236}">
                  <a16:creationId xmlns:a16="http://schemas.microsoft.com/office/drawing/2014/main" id="{B24EEC56-F9AE-F50B-7048-D084034647CD}"/>
                </a:ext>
              </a:extLst>
            </p:cNvPr>
            <p:cNvSpPr>
              <a:spLocks noChangeShapeType="1"/>
            </p:cNvSpPr>
            <p:nvPr/>
          </p:nvSpPr>
          <p:spPr bwMode="auto">
            <a:xfrm>
              <a:off x="4319" y="1473"/>
              <a:ext cx="49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5" name="Line 15">
              <a:extLst>
                <a:ext uri="{FF2B5EF4-FFF2-40B4-BE49-F238E27FC236}">
                  <a16:creationId xmlns:a16="http://schemas.microsoft.com/office/drawing/2014/main" id="{777B8739-5CE4-E1A2-9834-C8881C4C53D7}"/>
                </a:ext>
              </a:extLst>
            </p:cNvPr>
            <p:cNvSpPr>
              <a:spLocks noChangeShapeType="1"/>
            </p:cNvSpPr>
            <p:nvPr/>
          </p:nvSpPr>
          <p:spPr bwMode="auto">
            <a:xfrm>
              <a:off x="4939" y="1545"/>
              <a:ext cx="184" cy="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6" name="Rectangle 16">
              <a:extLst>
                <a:ext uri="{FF2B5EF4-FFF2-40B4-BE49-F238E27FC236}">
                  <a16:creationId xmlns:a16="http://schemas.microsoft.com/office/drawing/2014/main" id="{5858CE15-9233-F860-BDF7-03126B1FB8FD}"/>
                </a:ext>
              </a:extLst>
            </p:cNvPr>
            <p:cNvSpPr>
              <a:spLocks noChangeArrowheads="1"/>
            </p:cNvSpPr>
            <p:nvPr/>
          </p:nvSpPr>
          <p:spPr bwMode="auto">
            <a:xfrm>
              <a:off x="4232" y="1154"/>
              <a:ext cx="12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C</a:t>
              </a:r>
              <a:endParaRPr lang="fr-FR" altLang="fr-FR" sz="1800">
                <a:latin typeface="Comic Sans MS" panose="030F0702030302020204" pitchFamily="66" charset="0"/>
              </a:endParaRPr>
            </a:p>
          </p:txBody>
        </p:sp>
        <p:sp>
          <p:nvSpPr>
            <p:cNvPr id="20517" name="Rectangle 17">
              <a:extLst>
                <a:ext uri="{FF2B5EF4-FFF2-40B4-BE49-F238E27FC236}">
                  <a16:creationId xmlns:a16="http://schemas.microsoft.com/office/drawing/2014/main" id="{C1D34F7C-1C94-BEB7-F03E-1DCC66FD0CF3}"/>
                </a:ext>
              </a:extLst>
            </p:cNvPr>
            <p:cNvSpPr>
              <a:spLocks noChangeArrowheads="1"/>
            </p:cNvSpPr>
            <p:nvPr/>
          </p:nvSpPr>
          <p:spPr bwMode="auto">
            <a:xfrm>
              <a:off x="4334" y="1154"/>
              <a:ext cx="1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0518" name="Rectangle 18">
              <a:extLst>
                <a:ext uri="{FF2B5EF4-FFF2-40B4-BE49-F238E27FC236}">
                  <a16:creationId xmlns:a16="http://schemas.microsoft.com/office/drawing/2014/main" id="{A6C441F2-44F7-0C16-2AE0-7D79317D3C8A}"/>
                </a:ext>
              </a:extLst>
            </p:cNvPr>
            <p:cNvSpPr>
              <a:spLocks noChangeArrowheads="1"/>
            </p:cNvSpPr>
            <p:nvPr/>
          </p:nvSpPr>
          <p:spPr bwMode="auto">
            <a:xfrm>
              <a:off x="4452" y="1246"/>
              <a:ext cx="6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2</a:t>
              </a:r>
              <a:endParaRPr lang="fr-FR" altLang="fr-FR" sz="1800">
                <a:latin typeface="Comic Sans MS" panose="030F0702030302020204" pitchFamily="66" charset="0"/>
              </a:endParaRPr>
            </a:p>
          </p:txBody>
        </p:sp>
        <p:sp>
          <p:nvSpPr>
            <p:cNvPr id="20519" name="Rectangle 19">
              <a:extLst>
                <a:ext uri="{FF2B5EF4-FFF2-40B4-BE49-F238E27FC236}">
                  <a16:creationId xmlns:a16="http://schemas.microsoft.com/office/drawing/2014/main" id="{D094EC73-1365-AE78-EE6F-0E36597723A2}"/>
                </a:ext>
              </a:extLst>
            </p:cNvPr>
            <p:cNvSpPr>
              <a:spLocks noChangeArrowheads="1"/>
            </p:cNvSpPr>
            <p:nvPr/>
          </p:nvSpPr>
          <p:spPr bwMode="auto">
            <a:xfrm>
              <a:off x="4493" y="1154"/>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20520" name="Rectangle 20">
              <a:extLst>
                <a:ext uri="{FF2B5EF4-FFF2-40B4-BE49-F238E27FC236}">
                  <a16:creationId xmlns:a16="http://schemas.microsoft.com/office/drawing/2014/main" id="{0E52E8B6-DBC9-A7EC-7017-9355FDA5F0AB}"/>
                </a:ext>
              </a:extLst>
            </p:cNvPr>
            <p:cNvSpPr>
              <a:spLocks noChangeArrowheads="1"/>
            </p:cNvSpPr>
            <p:nvPr/>
          </p:nvSpPr>
          <p:spPr bwMode="auto">
            <a:xfrm>
              <a:off x="4605" y="1154"/>
              <a:ext cx="12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0521" name="Line 21">
              <a:extLst>
                <a:ext uri="{FF2B5EF4-FFF2-40B4-BE49-F238E27FC236}">
                  <a16:creationId xmlns:a16="http://schemas.microsoft.com/office/drawing/2014/main" id="{966FF106-8CA4-1F3F-22E4-34322A6E0BE0}"/>
                </a:ext>
              </a:extLst>
            </p:cNvPr>
            <p:cNvSpPr>
              <a:spLocks noChangeShapeType="1"/>
            </p:cNvSpPr>
            <p:nvPr/>
          </p:nvSpPr>
          <p:spPr bwMode="auto">
            <a:xfrm flipV="1">
              <a:off x="4319" y="1305"/>
              <a:ext cx="1"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2" name="Rectangle 22">
              <a:extLst>
                <a:ext uri="{FF2B5EF4-FFF2-40B4-BE49-F238E27FC236}">
                  <a16:creationId xmlns:a16="http://schemas.microsoft.com/office/drawing/2014/main" id="{E760A5E5-F584-557B-375D-F8FD83C8D7F1}"/>
                </a:ext>
              </a:extLst>
            </p:cNvPr>
            <p:cNvSpPr>
              <a:spLocks noChangeArrowheads="1"/>
            </p:cNvSpPr>
            <p:nvPr/>
          </p:nvSpPr>
          <p:spPr bwMode="auto">
            <a:xfrm>
              <a:off x="4232" y="1631"/>
              <a:ext cx="12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0523" name="Line 23">
              <a:extLst>
                <a:ext uri="{FF2B5EF4-FFF2-40B4-BE49-F238E27FC236}">
                  <a16:creationId xmlns:a16="http://schemas.microsoft.com/office/drawing/2014/main" id="{A73CCFEA-E0F4-1C79-2641-AEE58B96B69F}"/>
                </a:ext>
              </a:extLst>
            </p:cNvPr>
            <p:cNvSpPr>
              <a:spLocks noChangeShapeType="1"/>
            </p:cNvSpPr>
            <p:nvPr/>
          </p:nvSpPr>
          <p:spPr bwMode="auto">
            <a:xfrm>
              <a:off x="4319" y="1473"/>
              <a:ext cx="1" cy="1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4" name="Rectangle 24">
              <a:extLst>
                <a:ext uri="{FF2B5EF4-FFF2-40B4-BE49-F238E27FC236}">
                  <a16:creationId xmlns:a16="http://schemas.microsoft.com/office/drawing/2014/main" id="{AC83BB91-C3BB-CE6C-9CA0-0A80EB18C2D9}"/>
                </a:ext>
              </a:extLst>
            </p:cNvPr>
            <p:cNvSpPr>
              <a:spLocks noChangeArrowheads="1"/>
            </p:cNvSpPr>
            <p:nvPr/>
          </p:nvSpPr>
          <p:spPr bwMode="auto">
            <a:xfrm>
              <a:off x="4014" y="1490"/>
              <a:ext cx="12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0525" name="Line 25">
              <a:extLst>
                <a:ext uri="{FF2B5EF4-FFF2-40B4-BE49-F238E27FC236}">
                  <a16:creationId xmlns:a16="http://schemas.microsoft.com/office/drawing/2014/main" id="{85A41E6D-6E75-C02B-2C79-A992BB0610AB}"/>
                </a:ext>
              </a:extLst>
            </p:cNvPr>
            <p:cNvSpPr>
              <a:spLocks noChangeShapeType="1"/>
            </p:cNvSpPr>
            <p:nvPr/>
          </p:nvSpPr>
          <p:spPr bwMode="auto">
            <a:xfrm flipV="1">
              <a:off x="4101" y="1639"/>
              <a:ext cx="1"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6" name="Rectangle 26">
              <a:extLst>
                <a:ext uri="{FF2B5EF4-FFF2-40B4-BE49-F238E27FC236}">
                  <a16:creationId xmlns:a16="http://schemas.microsoft.com/office/drawing/2014/main" id="{BEF009C5-0B85-DB6C-CB3C-9BCEDC47FA3D}"/>
                </a:ext>
              </a:extLst>
            </p:cNvPr>
            <p:cNvSpPr>
              <a:spLocks noChangeArrowheads="1"/>
            </p:cNvSpPr>
            <p:nvPr/>
          </p:nvSpPr>
          <p:spPr bwMode="auto">
            <a:xfrm>
              <a:off x="3967" y="1916"/>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20527" name="Rectangle 27">
              <a:extLst>
                <a:ext uri="{FF2B5EF4-FFF2-40B4-BE49-F238E27FC236}">
                  <a16:creationId xmlns:a16="http://schemas.microsoft.com/office/drawing/2014/main" id="{5F661C00-F92D-9415-19BA-8CCDCC37F9B1}"/>
                </a:ext>
              </a:extLst>
            </p:cNvPr>
            <p:cNvSpPr>
              <a:spLocks noChangeArrowheads="1"/>
            </p:cNvSpPr>
            <p:nvPr/>
          </p:nvSpPr>
          <p:spPr bwMode="auto">
            <a:xfrm>
              <a:off x="3861" y="1916"/>
              <a:ext cx="12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0528" name="Line 28">
              <a:extLst>
                <a:ext uri="{FF2B5EF4-FFF2-40B4-BE49-F238E27FC236}">
                  <a16:creationId xmlns:a16="http://schemas.microsoft.com/office/drawing/2014/main" id="{713F3CA7-7F63-3D92-919A-FA977800AD63}"/>
                </a:ext>
              </a:extLst>
            </p:cNvPr>
            <p:cNvSpPr>
              <a:spLocks noChangeShapeType="1"/>
            </p:cNvSpPr>
            <p:nvPr/>
          </p:nvSpPr>
          <p:spPr bwMode="auto">
            <a:xfrm flipH="1">
              <a:off x="4071" y="1807"/>
              <a:ext cx="30" cy="1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9" name="Rectangle 29">
              <a:extLst>
                <a:ext uri="{FF2B5EF4-FFF2-40B4-BE49-F238E27FC236}">
                  <a16:creationId xmlns:a16="http://schemas.microsoft.com/office/drawing/2014/main" id="{48896042-0997-EBE2-0175-AD338A5B05D9}"/>
                </a:ext>
              </a:extLst>
            </p:cNvPr>
            <p:cNvSpPr>
              <a:spLocks noChangeArrowheads="1"/>
            </p:cNvSpPr>
            <p:nvPr/>
          </p:nvSpPr>
          <p:spPr bwMode="auto">
            <a:xfrm>
              <a:off x="5037" y="1490"/>
              <a:ext cx="12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0530" name="Line 30">
              <a:extLst>
                <a:ext uri="{FF2B5EF4-FFF2-40B4-BE49-F238E27FC236}">
                  <a16:creationId xmlns:a16="http://schemas.microsoft.com/office/drawing/2014/main" id="{DCF0C585-0010-3DDB-06DB-4EA83EBC1C83}"/>
                </a:ext>
              </a:extLst>
            </p:cNvPr>
            <p:cNvSpPr>
              <a:spLocks noChangeShapeType="1"/>
            </p:cNvSpPr>
            <p:nvPr/>
          </p:nvSpPr>
          <p:spPr bwMode="auto">
            <a:xfrm flipV="1">
              <a:off x="5123" y="1639"/>
              <a:ext cx="1"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1" name="Rectangle 31">
              <a:extLst>
                <a:ext uri="{FF2B5EF4-FFF2-40B4-BE49-F238E27FC236}">
                  <a16:creationId xmlns:a16="http://schemas.microsoft.com/office/drawing/2014/main" id="{3D1F89FA-528E-AF64-3572-A3F565A269C6}"/>
                </a:ext>
              </a:extLst>
            </p:cNvPr>
            <p:cNvSpPr>
              <a:spLocks noChangeArrowheads="1"/>
            </p:cNvSpPr>
            <p:nvPr/>
          </p:nvSpPr>
          <p:spPr bwMode="auto">
            <a:xfrm>
              <a:off x="5033" y="1966"/>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20532" name="Rectangle 32">
              <a:extLst>
                <a:ext uri="{FF2B5EF4-FFF2-40B4-BE49-F238E27FC236}">
                  <a16:creationId xmlns:a16="http://schemas.microsoft.com/office/drawing/2014/main" id="{4A67E5B7-D792-76D4-009F-5B8FC7371016}"/>
                </a:ext>
              </a:extLst>
            </p:cNvPr>
            <p:cNvSpPr>
              <a:spLocks noChangeArrowheads="1"/>
            </p:cNvSpPr>
            <p:nvPr/>
          </p:nvSpPr>
          <p:spPr bwMode="auto">
            <a:xfrm>
              <a:off x="5143" y="1966"/>
              <a:ext cx="12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0533" name="Line 33">
              <a:extLst>
                <a:ext uri="{FF2B5EF4-FFF2-40B4-BE49-F238E27FC236}">
                  <a16:creationId xmlns:a16="http://schemas.microsoft.com/office/drawing/2014/main" id="{5601DDC6-A55C-478C-1878-20F25610149A}"/>
                </a:ext>
              </a:extLst>
            </p:cNvPr>
            <p:cNvSpPr>
              <a:spLocks noChangeShapeType="1"/>
            </p:cNvSpPr>
            <p:nvPr/>
          </p:nvSpPr>
          <p:spPr bwMode="auto">
            <a:xfrm>
              <a:off x="5123" y="1807"/>
              <a:ext cx="1" cy="1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4" name="Rectangle 34">
              <a:extLst>
                <a:ext uri="{FF2B5EF4-FFF2-40B4-BE49-F238E27FC236}">
                  <a16:creationId xmlns:a16="http://schemas.microsoft.com/office/drawing/2014/main" id="{C9EC1388-B680-076D-23EB-5188CAEBCA58}"/>
                </a:ext>
              </a:extLst>
            </p:cNvPr>
            <p:cNvSpPr>
              <a:spLocks noChangeArrowheads="1"/>
            </p:cNvSpPr>
            <p:nvPr/>
          </p:nvSpPr>
          <p:spPr bwMode="auto">
            <a:xfrm>
              <a:off x="4228" y="1841"/>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20535" name="Rectangle 35">
              <a:extLst>
                <a:ext uri="{FF2B5EF4-FFF2-40B4-BE49-F238E27FC236}">
                  <a16:creationId xmlns:a16="http://schemas.microsoft.com/office/drawing/2014/main" id="{8CB4A7B4-C39D-3D25-BD8D-7B5FF8234984}"/>
                </a:ext>
              </a:extLst>
            </p:cNvPr>
            <p:cNvSpPr>
              <a:spLocks noChangeArrowheads="1"/>
            </p:cNvSpPr>
            <p:nvPr/>
          </p:nvSpPr>
          <p:spPr bwMode="auto">
            <a:xfrm>
              <a:off x="4339" y="1841"/>
              <a:ext cx="1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0536" name="Line 36">
              <a:extLst>
                <a:ext uri="{FF2B5EF4-FFF2-40B4-BE49-F238E27FC236}">
                  <a16:creationId xmlns:a16="http://schemas.microsoft.com/office/drawing/2014/main" id="{063B3DCE-88F6-DC89-24B8-0EE49BC853D1}"/>
                </a:ext>
              </a:extLst>
            </p:cNvPr>
            <p:cNvSpPr>
              <a:spLocks noChangeShapeType="1"/>
            </p:cNvSpPr>
            <p:nvPr/>
          </p:nvSpPr>
          <p:spPr bwMode="auto">
            <a:xfrm flipV="1">
              <a:off x="4319" y="1990"/>
              <a:ext cx="1"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7" name="Rectangle 37">
              <a:extLst>
                <a:ext uri="{FF2B5EF4-FFF2-40B4-BE49-F238E27FC236}">
                  <a16:creationId xmlns:a16="http://schemas.microsoft.com/office/drawing/2014/main" id="{4F7F1E72-DA23-B727-5864-A81DC53101C9}"/>
                </a:ext>
              </a:extLst>
            </p:cNvPr>
            <p:cNvSpPr>
              <a:spLocks noChangeArrowheads="1"/>
            </p:cNvSpPr>
            <p:nvPr/>
          </p:nvSpPr>
          <p:spPr bwMode="auto">
            <a:xfrm>
              <a:off x="4232" y="2317"/>
              <a:ext cx="12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0538" name="Line 38">
              <a:extLst>
                <a:ext uri="{FF2B5EF4-FFF2-40B4-BE49-F238E27FC236}">
                  <a16:creationId xmlns:a16="http://schemas.microsoft.com/office/drawing/2014/main" id="{2A27D3E2-9C15-1A2D-04E2-D8C9A5C2D3B5}"/>
                </a:ext>
              </a:extLst>
            </p:cNvPr>
            <p:cNvSpPr>
              <a:spLocks noChangeShapeType="1"/>
            </p:cNvSpPr>
            <p:nvPr/>
          </p:nvSpPr>
          <p:spPr bwMode="auto">
            <a:xfrm>
              <a:off x="4319" y="2158"/>
              <a:ext cx="1" cy="1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9" name="Rectangle 39">
              <a:extLst>
                <a:ext uri="{FF2B5EF4-FFF2-40B4-BE49-F238E27FC236}">
                  <a16:creationId xmlns:a16="http://schemas.microsoft.com/office/drawing/2014/main" id="{A7892CE3-3928-B381-65EC-7367E37C2B0C}"/>
                </a:ext>
              </a:extLst>
            </p:cNvPr>
            <p:cNvSpPr>
              <a:spLocks noChangeArrowheads="1"/>
            </p:cNvSpPr>
            <p:nvPr/>
          </p:nvSpPr>
          <p:spPr bwMode="auto">
            <a:xfrm>
              <a:off x="4792" y="1841"/>
              <a:ext cx="12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0540" name="Line 40">
              <a:extLst>
                <a:ext uri="{FF2B5EF4-FFF2-40B4-BE49-F238E27FC236}">
                  <a16:creationId xmlns:a16="http://schemas.microsoft.com/office/drawing/2014/main" id="{73E02C43-8C7B-17B2-1FA3-E93F5EBA4EFA}"/>
                </a:ext>
              </a:extLst>
            </p:cNvPr>
            <p:cNvSpPr>
              <a:spLocks noChangeShapeType="1"/>
            </p:cNvSpPr>
            <p:nvPr/>
          </p:nvSpPr>
          <p:spPr bwMode="auto">
            <a:xfrm flipV="1">
              <a:off x="4879" y="1990"/>
              <a:ext cx="1"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1" name="Rectangle 41">
              <a:extLst>
                <a:ext uri="{FF2B5EF4-FFF2-40B4-BE49-F238E27FC236}">
                  <a16:creationId xmlns:a16="http://schemas.microsoft.com/office/drawing/2014/main" id="{E79932B3-44C7-7A18-3495-B252B9ADF47B}"/>
                </a:ext>
              </a:extLst>
            </p:cNvPr>
            <p:cNvSpPr>
              <a:spLocks noChangeArrowheads="1"/>
            </p:cNvSpPr>
            <p:nvPr/>
          </p:nvSpPr>
          <p:spPr bwMode="auto">
            <a:xfrm>
              <a:off x="4789" y="2317"/>
              <a:ext cx="1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O</a:t>
              </a:r>
              <a:endParaRPr lang="fr-FR" altLang="fr-FR" sz="1800">
                <a:latin typeface="Comic Sans MS" panose="030F0702030302020204" pitchFamily="66" charset="0"/>
              </a:endParaRPr>
            </a:p>
          </p:txBody>
        </p:sp>
        <p:sp>
          <p:nvSpPr>
            <p:cNvPr id="20542" name="Rectangle 42">
              <a:extLst>
                <a:ext uri="{FF2B5EF4-FFF2-40B4-BE49-F238E27FC236}">
                  <a16:creationId xmlns:a16="http://schemas.microsoft.com/office/drawing/2014/main" id="{5F00C25B-0FD9-F33B-59A2-68CC3AE0199D}"/>
                </a:ext>
              </a:extLst>
            </p:cNvPr>
            <p:cNvSpPr>
              <a:spLocks noChangeArrowheads="1"/>
            </p:cNvSpPr>
            <p:nvPr/>
          </p:nvSpPr>
          <p:spPr bwMode="auto">
            <a:xfrm>
              <a:off x="4900" y="2317"/>
              <a:ext cx="1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H</a:t>
              </a:r>
              <a:endParaRPr lang="fr-FR" altLang="fr-FR" sz="1800">
                <a:latin typeface="Comic Sans MS" panose="030F0702030302020204" pitchFamily="66" charset="0"/>
              </a:endParaRPr>
            </a:p>
          </p:txBody>
        </p:sp>
        <p:sp>
          <p:nvSpPr>
            <p:cNvPr id="20543" name="Line 43">
              <a:extLst>
                <a:ext uri="{FF2B5EF4-FFF2-40B4-BE49-F238E27FC236}">
                  <a16:creationId xmlns:a16="http://schemas.microsoft.com/office/drawing/2014/main" id="{3AA75210-173C-0C1F-28C8-8FC3A0AC4559}"/>
                </a:ext>
              </a:extLst>
            </p:cNvPr>
            <p:cNvSpPr>
              <a:spLocks noChangeShapeType="1"/>
            </p:cNvSpPr>
            <p:nvPr/>
          </p:nvSpPr>
          <p:spPr bwMode="auto">
            <a:xfrm>
              <a:off x="4879" y="2158"/>
              <a:ext cx="1" cy="1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4" name="Line 44">
              <a:extLst>
                <a:ext uri="{FF2B5EF4-FFF2-40B4-BE49-F238E27FC236}">
                  <a16:creationId xmlns:a16="http://schemas.microsoft.com/office/drawing/2014/main" id="{803C108C-51AC-12D6-9BC8-7AE980AB87A2}"/>
                </a:ext>
              </a:extLst>
            </p:cNvPr>
            <p:cNvSpPr>
              <a:spLocks noChangeShapeType="1"/>
            </p:cNvSpPr>
            <p:nvPr/>
          </p:nvSpPr>
          <p:spPr bwMode="auto">
            <a:xfrm>
              <a:off x="4097" y="1805"/>
              <a:ext cx="227"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5" name="Line 45">
              <a:extLst>
                <a:ext uri="{FF2B5EF4-FFF2-40B4-BE49-F238E27FC236}">
                  <a16:creationId xmlns:a16="http://schemas.microsoft.com/office/drawing/2014/main" id="{5536721E-B456-4132-63D6-BD393BEB5A5A}"/>
                </a:ext>
              </a:extLst>
            </p:cNvPr>
            <p:cNvSpPr>
              <a:spLocks noChangeShapeType="1"/>
            </p:cNvSpPr>
            <p:nvPr/>
          </p:nvSpPr>
          <p:spPr bwMode="auto">
            <a:xfrm>
              <a:off x="4332" y="2160"/>
              <a:ext cx="5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6" name="Line 46">
              <a:extLst>
                <a:ext uri="{FF2B5EF4-FFF2-40B4-BE49-F238E27FC236}">
                  <a16:creationId xmlns:a16="http://schemas.microsoft.com/office/drawing/2014/main" id="{0E791A23-3F84-EE71-9EAE-49228BF3E21A}"/>
                </a:ext>
              </a:extLst>
            </p:cNvPr>
            <p:cNvSpPr>
              <a:spLocks noChangeShapeType="1"/>
            </p:cNvSpPr>
            <p:nvPr/>
          </p:nvSpPr>
          <p:spPr bwMode="auto">
            <a:xfrm flipV="1">
              <a:off x="4876" y="1816"/>
              <a:ext cx="244" cy="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484" name="Rectangle 47">
            <a:extLst>
              <a:ext uri="{FF2B5EF4-FFF2-40B4-BE49-F238E27FC236}">
                <a16:creationId xmlns:a16="http://schemas.microsoft.com/office/drawing/2014/main" id="{2688C0B6-7844-DFED-33BF-4948030985CC}"/>
              </a:ext>
            </a:extLst>
          </p:cNvPr>
          <p:cNvSpPr>
            <a:spLocks noChangeArrowheads="1"/>
          </p:cNvSpPr>
          <p:nvPr/>
        </p:nvSpPr>
        <p:spPr bwMode="auto">
          <a:xfrm>
            <a:off x="1471613" y="1463676"/>
            <a:ext cx="7289801"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CA" altLang="fr-FR" sz="2000" dirty="0">
                <a:latin typeface="Comic Sans MS" panose="030F0702030302020204" pitchFamily="66" charset="0"/>
              </a:rPr>
              <a:t> - </a:t>
            </a:r>
            <a:r>
              <a:rPr lang="fr-CA" altLang="fr-FR" sz="2000" b="1" dirty="0">
                <a:solidFill>
                  <a:srgbClr val="FF0000"/>
                </a:solidFill>
                <a:latin typeface="Comic Sans MS" panose="030F0702030302020204" pitchFamily="66" charset="0"/>
              </a:rPr>
              <a:t>Oside</a:t>
            </a:r>
            <a:r>
              <a:rPr lang="fr-CA" altLang="fr-FR" sz="2000" dirty="0">
                <a:latin typeface="Comic Sans MS" panose="030F0702030302020204" pitchFamily="66" charset="0"/>
              </a:rPr>
              <a:t>  ou polysaccharide (polymère hydrolysable d’oses) :</a:t>
            </a:r>
          </a:p>
          <a:p>
            <a:pPr eaLnBrk="1" hangingPunct="1">
              <a:spcBef>
                <a:spcPct val="0"/>
              </a:spcBef>
              <a:buFontTx/>
              <a:buNone/>
            </a:pPr>
            <a:r>
              <a:rPr lang="fr-CA" altLang="fr-FR" sz="2000" dirty="0">
                <a:latin typeface="Comic Sans MS" panose="030F0702030302020204" pitchFamily="66" charset="0"/>
              </a:rPr>
              <a:t>Ex.: amidon, cellulose, glycogène</a:t>
            </a:r>
            <a:endParaRPr lang="fr-FR" altLang="fr-FR" sz="2000" dirty="0">
              <a:latin typeface="Comic Sans MS" panose="030F0702030302020204" pitchFamily="66" charset="0"/>
            </a:endParaRPr>
          </a:p>
        </p:txBody>
      </p:sp>
      <p:grpSp>
        <p:nvGrpSpPr>
          <p:cNvPr id="20486" name="Group 73">
            <a:extLst>
              <a:ext uri="{FF2B5EF4-FFF2-40B4-BE49-F238E27FC236}">
                <a16:creationId xmlns:a16="http://schemas.microsoft.com/office/drawing/2014/main" id="{2BAA193C-1D45-9C6D-19E0-0F51DBBD6D05}"/>
              </a:ext>
            </a:extLst>
          </p:cNvPr>
          <p:cNvGrpSpPr>
            <a:grpSpLocks/>
          </p:cNvGrpSpPr>
          <p:nvPr/>
        </p:nvGrpSpPr>
        <p:grpSpPr bwMode="auto">
          <a:xfrm>
            <a:off x="1787525" y="2566989"/>
            <a:ext cx="9139238" cy="1724025"/>
            <a:chOff x="-200" y="620"/>
            <a:chExt cx="5757" cy="1086"/>
          </a:xfrm>
        </p:grpSpPr>
        <p:sp>
          <p:nvSpPr>
            <p:cNvPr id="20503" name="Rectangle 5">
              <a:extLst>
                <a:ext uri="{FF2B5EF4-FFF2-40B4-BE49-F238E27FC236}">
                  <a16:creationId xmlns:a16="http://schemas.microsoft.com/office/drawing/2014/main" id="{3FAC56FA-DEEF-E803-ABD2-9D66CFA00C76}"/>
                </a:ext>
              </a:extLst>
            </p:cNvPr>
            <p:cNvSpPr>
              <a:spLocks noChangeArrowheads="1"/>
            </p:cNvSpPr>
            <p:nvPr/>
          </p:nvSpPr>
          <p:spPr bwMode="auto">
            <a:xfrm>
              <a:off x="-200" y="620"/>
              <a:ext cx="426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CA" altLang="fr-FR" sz="2400" b="1">
                  <a:solidFill>
                    <a:srgbClr val="FF0000"/>
                  </a:solidFill>
                  <a:latin typeface="Comic Sans MS" panose="030F0702030302020204" pitchFamily="66" charset="0"/>
                </a:rPr>
                <a:t>- Source d’énergie facilement mobilisable</a:t>
              </a:r>
              <a:endParaRPr lang="fr-FR" altLang="fr-FR" sz="2400" b="1">
                <a:solidFill>
                  <a:srgbClr val="FF0000"/>
                </a:solidFill>
                <a:latin typeface="Comic Sans MS" panose="030F0702030302020204" pitchFamily="66" charset="0"/>
              </a:endParaRPr>
            </a:p>
          </p:txBody>
        </p:sp>
        <p:sp>
          <p:nvSpPr>
            <p:cNvPr id="20504" name="Text Box 49">
              <a:extLst>
                <a:ext uri="{FF2B5EF4-FFF2-40B4-BE49-F238E27FC236}">
                  <a16:creationId xmlns:a16="http://schemas.microsoft.com/office/drawing/2014/main" id="{FE87180B-4790-F54D-B3F8-96E5BC928838}"/>
                </a:ext>
              </a:extLst>
            </p:cNvPr>
            <p:cNvSpPr txBox="1">
              <a:spLocks noChangeArrowheads="1"/>
            </p:cNvSpPr>
            <p:nvPr/>
          </p:nvSpPr>
          <p:spPr bwMode="auto">
            <a:xfrm>
              <a:off x="1882" y="1475"/>
              <a:ext cx="7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a:latin typeface="Comic Sans MS" panose="030F0702030302020204" pitchFamily="66" charset="0"/>
                </a:rPr>
                <a:t>ATP</a:t>
              </a:r>
            </a:p>
          </p:txBody>
        </p:sp>
        <p:sp>
          <p:nvSpPr>
            <p:cNvPr id="20505" name="Text Box 50">
              <a:extLst>
                <a:ext uri="{FF2B5EF4-FFF2-40B4-BE49-F238E27FC236}">
                  <a16:creationId xmlns:a16="http://schemas.microsoft.com/office/drawing/2014/main" id="{4FD26103-E292-C8B9-FF1B-84368B00E977}"/>
                </a:ext>
              </a:extLst>
            </p:cNvPr>
            <p:cNvSpPr txBox="1">
              <a:spLocks noChangeArrowheads="1"/>
            </p:cNvSpPr>
            <p:nvPr/>
          </p:nvSpPr>
          <p:spPr bwMode="auto">
            <a:xfrm>
              <a:off x="4286" y="1426"/>
              <a:ext cx="12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a:latin typeface="Comic Sans MS" panose="030F0702030302020204" pitchFamily="66" charset="0"/>
                </a:rPr>
                <a:t>ADP + Pi </a:t>
              </a:r>
            </a:p>
          </p:txBody>
        </p:sp>
        <p:sp>
          <p:nvSpPr>
            <p:cNvPr id="20506" name="Freeform 51">
              <a:extLst>
                <a:ext uri="{FF2B5EF4-FFF2-40B4-BE49-F238E27FC236}">
                  <a16:creationId xmlns:a16="http://schemas.microsoft.com/office/drawing/2014/main" id="{D5960A33-D105-6DD6-5113-C8353AD75CE0}"/>
                </a:ext>
              </a:extLst>
            </p:cNvPr>
            <p:cNvSpPr>
              <a:spLocks/>
            </p:cNvSpPr>
            <p:nvPr/>
          </p:nvSpPr>
          <p:spPr bwMode="auto">
            <a:xfrm flipV="1">
              <a:off x="2273" y="1303"/>
              <a:ext cx="2048" cy="218"/>
            </a:xfrm>
            <a:custGeom>
              <a:avLst/>
              <a:gdLst>
                <a:gd name="T0" fmla="*/ 0 w 2048"/>
                <a:gd name="T1" fmla="*/ 0 h 565"/>
                <a:gd name="T2" fmla="*/ 1040 w 2048"/>
                <a:gd name="T3" fmla="*/ 5 h 565"/>
                <a:gd name="T4" fmla="*/ 2048 w 2048"/>
                <a:gd name="T5" fmla="*/ 0 h 565"/>
                <a:gd name="T6" fmla="*/ 0 60000 65536"/>
                <a:gd name="T7" fmla="*/ 0 60000 65536"/>
                <a:gd name="T8" fmla="*/ 0 60000 65536"/>
              </a:gdLst>
              <a:ahLst/>
              <a:cxnLst>
                <a:cxn ang="T6">
                  <a:pos x="T0" y="T1"/>
                </a:cxn>
                <a:cxn ang="T7">
                  <a:pos x="T2" y="T3"/>
                </a:cxn>
                <a:cxn ang="T8">
                  <a:pos x="T4" y="T5"/>
                </a:cxn>
              </a:cxnLst>
              <a:rect l="0" t="0" r="r" b="b"/>
              <a:pathLst>
                <a:path w="2048" h="565">
                  <a:moveTo>
                    <a:pt x="0" y="32"/>
                  </a:moveTo>
                  <a:cubicBezTo>
                    <a:pt x="349" y="298"/>
                    <a:pt x="699" y="565"/>
                    <a:pt x="1040" y="560"/>
                  </a:cubicBezTo>
                  <a:cubicBezTo>
                    <a:pt x="1381" y="555"/>
                    <a:pt x="1714" y="277"/>
                    <a:pt x="2048" y="0"/>
                  </a:cubicBezTo>
                </a:path>
              </a:pathLst>
            </a:custGeom>
            <a:noFill/>
            <a:ln w="28575" cmpd="sng">
              <a:solidFill>
                <a:schemeClr val="tx1"/>
              </a:solidFill>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7" name="Text Box 52">
              <a:extLst>
                <a:ext uri="{FF2B5EF4-FFF2-40B4-BE49-F238E27FC236}">
                  <a16:creationId xmlns:a16="http://schemas.microsoft.com/office/drawing/2014/main" id="{B685E92F-3C74-1D09-16E7-7FF9E8022F50}"/>
                </a:ext>
              </a:extLst>
            </p:cNvPr>
            <p:cNvSpPr txBox="1">
              <a:spLocks noChangeArrowheads="1"/>
            </p:cNvSpPr>
            <p:nvPr/>
          </p:nvSpPr>
          <p:spPr bwMode="auto">
            <a:xfrm>
              <a:off x="2673" y="1384"/>
              <a:ext cx="11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solidFill>
                    <a:srgbClr val="FF0000"/>
                  </a:solidFill>
                  <a:latin typeface="Symbol" panose="05050102010706020507" pitchFamily="18" charset="2"/>
                </a:rPr>
                <a:t>D</a:t>
              </a:r>
              <a:r>
                <a:rPr lang="fr-FR" altLang="fr-FR" sz="1800" b="1">
                  <a:solidFill>
                    <a:srgbClr val="FF0000"/>
                  </a:solidFill>
                  <a:latin typeface="Comic Sans MS" panose="030F0702030302020204" pitchFamily="66" charset="0"/>
                </a:rPr>
                <a:t>G=+30 kJ/mol</a:t>
              </a:r>
            </a:p>
          </p:txBody>
        </p:sp>
        <p:sp>
          <p:nvSpPr>
            <p:cNvPr id="20508" name="Freeform 54">
              <a:extLst>
                <a:ext uri="{FF2B5EF4-FFF2-40B4-BE49-F238E27FC236}">
                  <a16:creationId xmlns:a16="http://schemas.microsoft.com/office/drawing/2014/main" id="{A838B3D9-1018-0429-7511-F9177F3AF646}"/>
                </a:ext>
              </a:extLst>
            </p:cNvPr>
            <p:cNvSpPr>
              <a:spLocks/>
            </p:cNvSpPr>
            <p:nvPr/>
          </p:nvSpPr>
          <p:spPr bwMode="auto">
            <a:xfrm flipH="1">
              <a:off x="2281" y="1076"/>
              <a:ext cx="2048" cy="218"/>
            </a:xfrm>
            <a:custGeom>
              <a:avLst/>
              <a:gdLst>
                <a:gd name="T0" fmla="*/ 0 w 2048"/>
                <a:gd name="T1" fmla="*/ 0 h 565"/>
                <a:gd name="T2" fmla="*/ 1040 w 2048"/>
                <a:gd name="T3" fmla="*/ 5 h 565"/>
                <a:gd name="T4" fmla="*/ 2048 w 2048"/>
                <a:gd name="T5" fmla="*/ 0 h 565"/>
                <a:gd name="T6" fmla="*/ 0 60000 65536"/>
                <a:gd name="T7" fmla="*/ 0 60000 65536"/>
                <a:gd name="T8" fmla="*/ 0 60000 65536"/>
              </a:gdLst>
              <a:ahLst/>
              <a:cxnLst>
                <a:cxn ang="T6">
                  <a:pos x="T0" y="T1"/>
                </a:cxn>
                <a:cxn ang="T7">
                  <a:pos x="T2" y="T3"/>
                </a:cxn>
                <a:cxn ang="T8">
                  <a:pos x="T4" y="T5"/>
                </a:cxn>
              </a:cxnLst>
              <a:rect l="0" t="0" r="r" b="b"/>
              <a:pathLst>
                <a:path w="2048" h="565">
                  <a:moveTo>
                    <a:pt x="0" y="32"/>
                  </a:moveTo>
                  <a:cubicBezTo>
                    <a:pt x="349" y="298"/>
                    <a:pt x="699" y="565"/>
                    <a:pt x="1040" y="560"/>
                  </a:cubicBezTo>
                  <a:cubicBezTo>
                    <a:pt x="1381" y="555"/>
                    <a:pt x="1714" y="277"/>
                    <a:pt x="2048" y="0"/>
                  </a:cubicBezTo>
                </a:path>
              </a:pathLst>
            </a:custGeom>
            <a:noFill/>
            <a:ln w="28575" cmpd="sng">
              <a:solidFill>
                <a:schemeClr val="tx1"/>
              </a:solidFill>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9" name="Text Box 55">
              <a:extLst>
                <a:ext uri="{FF2B5EF4-FFF2-40B4-BE49-F238E27FC236}">
                  <a16:creationId xmlns:a16="http://schemas.microsoft.com/office/drawing/2014/main" id="{62E46450-8EC4-1F22-BBA2-994C3F3AD65E}"/>
                </a:ext>
              </a:extLst>
            </p:cNvPr>
            <p:cNvSpPr txBox="1">
              <a:spLocks noChangeArrowheads="1"/>
            </p:cNvSpPr>
            <p:nvPr/>
          </p:nvSpPr>
          <p:spPr bwMode="auto">
            <a:xfrm>
              <a:off x="1746" y="840"/>
              <a:ext cx="11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a:latin typeface="Comic Sans MS" panose="030F0702030302020204" pitchFamily="66" charset="0"/>
                </a:rPr>
                <a:t>CO2, H2O</a:t>
              </a:r>
            </a:p>
          </p:txBody>
        </p:sp>
        <p:sp>
          <p:nvSpPr>
            <p:cNvPr id="20510" name="Text Box 56">
              <a:extLst>
                <a:ext uri="{FF2B5EF4-FFF2-40B4-BE49-F238E27FC236}">
                  <a16:creationId xmlns:a16="http://schemas.microsoft.com/office/drawing/2014/main" id="{2B722915-84F9-6000-F455-E940FA030FE6}"/>
                </a:ext>
              </a:extLst>
            </p:cNvPr>
            <p:cNvSpPr txBox="1">
              <a:spLocks noChangeArrowheads="1"/>
            </p:cNvSpPr>
            <p:nvPr/>
          </p:nvSpPr>
          <p:spPr bwMode="auto">
            <a:xfrm>
              <a:off x="3645" y="748"/>
              <a:ext cx="191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Source de carbone</a:t>
              </a:r>
            </a:p>
            <a:p>
              <a:pPr algn="ctr" eaLnBrk="1" hangingPunct="1">
                <a:spcBef>
                  <a:spcPct val="0"/>
                </a:spcBef>
                <a:buFontTx/>
                <a:buNone/>
              </a:pPr>
              <a:r>
                <a:rPr lang="fr-FR" altLang="fr-FR" sz="1800" b="1">
                  <a:latin typeface="Comic Sans MS" panose="030F0702030302020204" pitchFamily="66" charset="0"/>
                </a:rPr>
                <a:t>(Sucres, lipides, a.a.)</a:t>
              </a:r>
            </a:p>
          </p:txBody>
        </p:sp>
        <p:sp>
          <p:nvSpPr>
            <p:cNvPr id="20511" name="Text Box 57">
              <a:extLst>
                <a:ext uri="{FF2B5EF4-FFF2-40B4-BE49-F238E27FC236}">
                  <a16:creationId xmlns:a16="http://schemas.microsoft.com/office/drawing/2014/main" id="{72CC8DCB-6036-001A-0E2B-7F1323704A20}"/>
                </a:ext>
              </a:extLst>
            </p:cNvPr>
            <p:cNvSpPr txBox="1">
              <a:spLocks noChangeArrowheads="1"/>
            </p:cNvSpPr>
            <p:nvPr/>
          </p:nvSpPr>
          <p:spPr bwMode="auto">
            <a:xfrm>
              <a:off x="3036" y="1002"/>
              <a:ext cx="4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solidFill>
                    <a:srgbClr val="FF0000"/>
                  </a:solidFill>
                  <a:latin typeface="Symbol" panose="05050102010706020507" pitchFamily="18" charset="2"/>
                </a:rPr>
                <a:t>D</a:t>
              </a:r>
              <a:r>
                <a:rPr lang="fr-FR" altLang="fr-FR" sz="1800" b="1">
                  <a:solidFill>
                    <a:srgbClr val="FF0000"/>
                  </a:solidFill>
                  <a:latin typeface="Comic Sans MS" panose="030F0702030302020204" pitchFamily="66" charset="0"/>
                </a:rPr>
                <a:t>G</a:t>
              </a:r>
              <a:r>
                <a:rPr lang="en-US" altLang="fr-FR" sz="1800" b="1">
                  <a:solidFill>
                    <a:srgbClr val="FF0000"/>
                  </a:solidFill>
                  <a:latin typeface="Comic Sans MS" panose="030F0702030302020204" pitchFamily="66" charset="0"/>
                </a:rPr>
                <a:t>&lt;0</a:t>
              </a:r>
            </a:p>
          </p:txBody>
        </p:sp>
      </p:grpSp>
      <p:sp>
        <p:nvSpPr>
          <p:cNvPr id="20487" name="Rectangle 48">
            <a:extLst>
              <a:ext uri="{FF2B5EF4-FFF2-40B4-BE49-F238E27FC236}">
                <a16:creationId xmlns:a16="http://schemas.microsoft.com/office/drawing/2014/main" id="{06898D5B-0999-7386-4D1C-A4BEF9F576B7}"/>
              </a:ext>
            </a:extLst>
          </p:cNvPr>
          <p:cNvSpPr>
            <a:spLocks noChangeArrowheads="1"/>
          </p:cNvSpPr>
          <p:nvPr/>
        </p:nvSpPr>
        <p:spPr bwMode="auto">
          <a:xfrm>
            <a:off x="1436688" y="5949950"/>
            <a:ext cx="39243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CA" altLang="fr-FR" sz="2400" b="1">
                <a:solidFill>
                  <a:srgbClr val="FF0000"/>
                </a:solidFill>
                <a:latin typeface="Comic Sans MS" panose="030F0702030302020204" pitchFamily="66" charset="0"/>
              </a:rPr>
              <a:t>- Fonction des protéines</a:t>
            </a:r>
            <a:endParaRPr lang="fr-FR" altLang="fr-FR" sz="2400" b="1">
              <a:solidFill>
                <a:srgbClr val="FF0000"/>
              </a:solidFill>
              <a:latin typeface="Comic Sans MS" panose="030F0702030302020204" pitchFamily="66" charset="0"/>
            </a:endParaRPr>
          </a:p>
        </p:txBody>
      </p:sp>
      <p:grpSp>
        <p:nvGrpSpPr>
          <p:cNvPr id="20488" name="Group 60">
            <a:extLst>
              <a:ext uri="{FF2B5EF4-FFF2-40B4-BE49-F238E27FC236}">
                <a16:creationId xmlns:a16="http://schemas.microsoft.com/office/drawing/2014/main" id="{118CF08D-7651-78D9-3127-65D0F6C33116}"/>
              </a:ext>
            </a:extLst>
          </p:cNvPr>
          <p:cNvGrpSpPr>
            <a:grpSpLocks/>
          </p:cNvGrpSpPr>
          <p:nvPr/>
        </p:nvGrpSpPr>
        <p:grpSpPr bwMode="auto">
          <a:xfrm>
            <a:off x="8963025" y="10494963"/>
            <a:ext cx="852488" cy="0"/>
            <a:chOff x="816" y="3360"/>
            <a:chExt cx="1344" cy="0"/>
          </a:xfrm>
        </p:grpSpPr>
        <p:sp>
          <p:nvSpPr>
            <p:cNvPr id="20501" name="Line 62">
              <a:extLst>
                <a:ext uri="{FF2B5EF4-FFF2-40B4-BE49-F238E27FC236}">
                  <a16:creationId xmlns:a16="http://schemas.microsoft.com/office/drawing/2014/main" id="{90A3CF41-4BAC-DCB0-6464-4E7A3CEE5397}"/>
                </a:ext>
              </a:extLst>
            </p:cNvPr>
            <p:cNvSpPr>
              <a:spLocks noChangeShapeType="1"/>
            </p:cNvSpPr>
            <p:nvPr/>
          </p:nvSpPr>
          <p:spPr bwMode="auto">
            <a:xfrm>
              <a:off x="816" y="3360"/>
              <a:ext cx="240"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2" name="Line 63">
              <a:extLst>
                <a:ext uri="{FF2B5EF4-FFF2-40B4-BE49-F238E27FC236}">
                  <a16:creationId xmlns:a16="http://schemas.microsoft.com/office/drawing/2014/main" id="{39C788BD-F511-44F9-5DFE-EC47B7CBC3F5}"/>
                </a:ext>
              </a:extLst>
            </p:cNvPr>
            <p:cNvSpPr>
              <a:spLocks noChangeShapeType="1"/>
            </p:cNvSpPr>
            <p:nvPr/>
          </p:nvSpPr>
          <p:spPr bwMode="auto">
            <a:xfrm>
              <a:off x="1920" y="3360"/>
              <a:ext cx="240"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489" name="Text Box 64">
            <a:extLst>
              <a:ext uri="{FF2B5EF4-FFF2-40B4-BE49-F238E27FC236}">
                <a16:creationId xmlns:a16="http://schemas.microsoft.com/office/drawing/2014/main" id="{10E81612-F146-2F39-2F8B-F8B489112031}"/>
              </a:ext>
            </a:extLst>
          </p:cNvPr>
          <p:cNvSpPr txBox="1">
            <a:spLocks noChangeArrowheads="1"/>
          </p:cNvSpPr>
          <p:nvPr/>
        </p:nvSpPr>
        <p:spPr bwMode="auto">
          <a:xfrm>
            <a:off x="1863726" y="6461125"/>
            <a:ext cx="5184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Ex. : Protection des hydrolases (lysosome) </a:t>
            </a:r>
          </a:p>
        </p:txBody>
      </p:sp>
      <p:grpSp>
        <p:nvGrpSpPr>
          <p:cNvPr id="20490" name="Group 70">
            <a:extLst>
              <a:ext uri="{FF2B5EF4-FFF2-40B4-BE49-F238E27FC236}">
                <a16:creationId xmlns:a16="http://schemas.microsoft.com/office/drawing/2014/main" id="{6CFC36F0-0F1C-9A0A-D47B-C0F1B4860AE9}"/>
              </a:ext>
            </a:extLst>
          </p:cNvPr>
          <p:cNvGrpSpPr>
            <a:grpSpLocks/>
          </p:cNvGrpSpPr>
          <p:nvPr/>
        </p:nvGrpSpPr>
        <p:grpSpPr bwMode="auto">
          <a:xfrm>
            <a:off x="1778000" y="3517900"/>
            <a:ext cx="4929188" cy="1901825"/>
            <a:chOff x="95" y="1852"/>
            <a:chExt cx="3105" cy="1198"/>
          </a:xfrm>
        </p:grpSpPr>
        <p:sp>
          <p:nvSpPr>
            <p:cNvPr id="20498" name="Rectangle 6">
              <a:extLst>
                <a:ext uri="{FF2B5EF4-FFF2-40B4-BE49-F238E27FC236}">
                  <a16:creationId xmlns:a16="http://schemas.microsoft.com/office/drawing/2014/main" id="{78D55DFC-AA76-D94B-38F2-4A2B6668C681}"/>
                </a:ext>
              </a:extLst>
            </p:cNvPr>
            <p:cNvSpPr>
              <a:spLocks noChangeArrowheads="1"/>
            </p:cNvSpPr>
            <p:nvPr/>
          </p:nvSpPr>
          <p:spPr bwMode="auto">
            <a:xfrm>
              <a:off x="95" y="1852"/>
              <a:ext cx="31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CA" altLang="fr-FR" sz="2400" b="1">
                  <a:solidFill>
                    <a:srgbClr val="FF0000"/>
                  </a:solidFill>
                  <a:latin typeface="Comic Sans MS" panose="030F0702030302020204" pitchFamily="66" charset="0"/>
                </a:rPr>
                <a:t>- Réserve</a:t>
              </a:r>
              <a:endParaRPr lang="fr-FR" altLang="fr-FR" sz="2400" b="1">
                <a:solidFill>
                  <a:srgbClr val="FF0000"/>
                </a:solidFill>
                <a:latin typeface="Comic Sans MS" panose="030F0702030302020204" pitchFamily="66" charset="0"/>
              </a:endParaRPr>
            </a:p>
          </p:txBody>
        </p:sp>
        <p:pic>
          <p:nvPicPr>
            <p:cNvPr id="20499" name="Picture 10">
              <a:extLst>
                <a:ext uri="{FF2B5EF4-FFF2-40B4-BE49-F238E27FC236}">
                  <a16:creationId xmlns:a16="http://schemas.microsoft.com/office/drawing/2014/main" id="{4C8C18A8-F8DA-F2FB-F766-AD3BAFE15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2122"/>
              <a:ext cx="1052" cy="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0" name="Text Box 67">
              <a:extLst>
                <a:ext uri="{FF2B5EF4-FFF2-40B4-BE49-F238E27FC236}">
                  <a16:creationId xmlns:a16="http://schemas.microsoft.com/office/drawing/2014/main" id="{5514951F-9A47-951B-8A42-5407A1EF8DC3}"/>
                </a:ext>
              </a:extLst>
            </p:cNvPr>
            <p:cNvSpPr txBox="1">
              <a:spLocks noChangeArrowheads="1"/>
            </p:cNvSpPr>
            <p:nvPr/>
          </p:nvSpPr>
          <p:spPr bwMode="auto">
            <a:xfrm>
              <a:off x="249" y="2817"/>
              <a:ext cx="11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Ex. : amidon</a:t>
              </a:r>
            </a:p>
          </p:txBody>
        </p:sp>
      </p:grpSp>
      <p:grpSp>
        <p:nvGrpSpPr>
          <p:cNvPr id="20491" name="Group 71">
            <a:extLst>
              <a:ext uri="{FF2B5EF4-FFF2-40B4-BE49-F238E27FC236}">
                <a16:creationId xmlns:a16="http://schemas.microsoft.com/office/drawing/2014/main" id="{DAC2ADD0-C10D-8403-2DB8-0213A77CDCA4}"/>
              </a:ext>
            </a:extLst>
          </p:cNvPr>
          <p:cNvGrpSpPr>
            <a:grpSpLocks/>
          </p:cNvGrpSpPr>
          <p:nvPr/>
        </p:nvGrpSpPr>
        <p:grpSpPr bwMode="auto">
          <a:xfrm>
            <a:off x="5605463" y="4468814"/>
            <a:ext cx="4927600" cy="2352675"/>
            <a:chOff x="2562" y="1915"/>
            <a:chExt cx="3104" cy="1497"/>
          </a:xfrm>
        </p:grpSpPr>
        <p:sp>
          <p:nvSpPr>
            <p:cNvPr id="20494" name="Rectangle 47">
              <a:extLst>
                <a:ext uri="{FF2B5EF4-FFF2-40B4-BE49-F238E27FC236}">
                  <a16:creationId xmlns:a16="http://schemas.microsoft.com/office/drawing/2014/main" id="{DCBA2890-D44C-22A7-292A-267F17640508}"/>
                </a:ext>
              </a:extLst>
            </p:cNvPr>
            <p:cNvSpPr>
              <a:spLocks noChangeArrowheads="1"/>
            </p:cNvSpPr>
            <p:nvPr/>
          </p:nvSpPr>
          <p:spPr bwMode="auto">
            <a:xfrm>
              <a:off x="2876" y="1915"/>
              <a:ext cx="2790"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CA" altLang="fr-FR" sz="2400" b="1">
                  <a:solidFill>
                    <a:srgbClr val="FF0000"/>
                  </a:solidFill>
                  <a:latin typeface="Comic Sans MS" panose="030F0702030302020204" pitchFamily="66" charset="0"/>
                </a:rPr>
                <a:t>- Structurer de la cellule</a:t>
              </a:r>
              <a:endParaRPr lang="fr-FR" altLang="fr-FR" sz="2400" b="1">
                <a:solidFill>
                  <a:srgbClr val="FF0000"/>
                </a:solidFill>
                <a:latin typeface="Comic Sans MS" panose="030F0702030302020204" pitchFamily="66" charset="0"/>
              </a:endParaRPr>
            </a:p>
          </p:txBody>
        </p:sp>
        <p:sp>
          <p:nvSpPr>
            <p:cNvPr id="20495" name="Rectangle 59">
              <a:extLst>
                <a:ext uri="{FF2B5EF4-FFF2-40B4-BE49-F238E27FC236}">
                  <a16:creationId xmlns:a16="http://schemas.microsoft.com/office/drawing/2014/main" id="{4DE8A934-5C99-B3E7-4039-4C41B4A771CB}"/>
                </a:ext>
              </a:extLst>
            </p:cNvPr>
            <p:cNvSpPr>
              <a:spLocks noChangeArrowheads="1"/>
            </p:cNvSpPr>
            <p:nvPr/>
          </p:nvSpPr>
          <p:spPr bwMode="auto">
            <a:xfrm>
              <a:off x="3470" y="2937"/>
              <a:ext cx="725" cy="3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latin typeface="Comic Sans MS" panose="030F0702030302020204" pitchFamily="66" charset="0"/>
              </a:endParaRPr>
            </a:p>
          </p:txBody>
        </p:sp>
        <p:pic>
          <p:nvPicPr>
            <p:cNvPr id="20496" name="Picture 66" descr="paroi_prim_sec">
              <a:extLst>
                <a:ext uri="{FF2B5EF4-FFF2-40B4-BE49-F238E27FC236}">
                  <a16:creationId xmlns:a16="http://schemas.microsoft.com/office/drawing/2014/main" id="{564F9D24-C647-3837-05E8-ABDB98D7822E}"/>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51303"/>
            <a:stretch>
              <a:fillRect/>
            </a:stretch>
          </p:blipFill>
          <p:spPr bwMode="auto">
            <a:xfrm>
              <a:off x="3788" y="2234"/>
              <a:ext cx="1392"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 Box 68">
              <a:extLst>
                <a:ext uri="{FF2B5EF4-FFF2-40B4-BE49-F238E27FC236}">
                  <a16:creationId xmlns:a16="http://schemas.microsoft.com/office/drawing/2014/main" id="{27452FCD-E1A9-646D-2116-8B264E667212}"/>
                </a:ext>
              </a:extLst>
            </p:cNvPr>
            <p:cNvSpPr txBox="1">
              <a:spLocks noChangeArrowheads="1"/>
            </p:cNvSpPr>
            <p:nvPr/>
          </p:nvSpPr>
          <p:spPr bwMode="auto">
            <a:xfrm>
              <a:off x="2562" y="2387"/>
              <a:ext cx="1180"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Ex. : cellulose</a:t>
              </a:r>
            </a:p>
          </p:txBody>
        </p:sp>
      </p:grpSp>
      <p:sp>
        <p:nvSpPr>
          <p:cNvPr id="20492" name="Rectangle 1">
            <a:extLst>
              <a:ext uri="{FF2B5EF4-FFF2-40B4-BE49-F238E27FC236}">
                <a16:creationId xmlns:a16="http://schemas.microsoft.com/office/drawing/2014/main" id="{0CD2D245-A703-0176-B59F-C5BEBC3E9A3B}"/>
              </a:ext>
            </a:extLst>
          </p:cNvPr>
          <p:cNvSpPr>
            <a:spLocks noChangeArrowheads="1"/>
          </p:cNvSpPr>
          <p:nvPr/>
        </p:nvSpPr>
        <p:spPr bwMode="auto">
          <a:xfrm>
            <a:off x="1574800" y="2168526"/>
            <a:ext cx="1824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b="1">
                <a:solidFill>
                  <a:srgbClr val="FF0000"/>
                </a:solidFill>
                <a:latin typeface="Comic Sans MS" panose="030F0702030302020204" pitchFamily="66" charset="0"/>
              </a:rPr>
              <a:t>Fonctions: </a:t>
            </a:r>
            <a:endParaRPr lang="fr-FR" altLang="fr-FR" sz="1800">
              <a:latin typeface="Comic Sans MS" panose="030F0702030302020204" pitchFamily="66" charset="0"/>
            </a:endParaRPr>
          </a:p>
        </p:txBody>
      </p:sp>
      <p:sp>
        <p:nvSpPr>
          <p:cNvPr id="3" name="ZoneTexte 2">
            <a:extLst>
              <a:ext uri="{FF2B5EF4-FFF2-40B4-BE49-F238E27FC236}">
                <a16:creationId xmlns:a16="http://schemas.microsoft.com/office/drawing/2014/main" id="{D91425F6-7C4D-5E32-861C-C2A1D4B5FBA6}"/>
              </a:ext>
            </a:extLst>
          </p:cNvPr>
          <p:cNvSpPr txBox="1"/>
          <p:nvPr/>
        </p:nvSpPr>
        <p:spPr>
          <a:xfrm>
            <a:off x="2807232" y="41522"/>
            <a:ext cx="6577537" cy="461665"/>
          </a:xfrm>
          <a:prstGeom prst="rect">
            <a:avLst/>
          </a:prstGeom>
          <a:noFill/>
        </p:spPr>
        <p:txBody>
          <a:bodyPr wrap="square" rtlCol="0">
            <a:spAutoFit/>
          </a:bodyPr>
          <a:lstStyle/>
          <a:p>
            <a:pPr algn="ctr"/>
            <a:r>
              <a:rPr lang="fr-FR" sz="2400" b="1" u="sng" dirty="0">
                <a:solidFill>
                  <a:srgbClr val="0070C0"/>
                </a:solidFill>
              </a:rPr>
              <a:t>Glucides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57681404-606B-35BA-F330-9E59F6209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393700"/>
            <a:ext cx="9461500" cy="607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926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4">
            <a:extLst>
              <a:ext uri="{FF2B5EF4-FFF2-40B4-BE49-F238E27FC236}">
                <a16:creationId xmlns:a16="http://schemas.microsoft.com/office/drawing/2014/main" id="{1FFE585A-07CF-08BE-D869-B52E6C9C8C93}"/>
              </a:ext>
            </a:extLst>
          </p:cNvPr>
          <p:cNvSpPr txBox="1">
            <a:spLocks noChangeArrowheads="1"/>
          </p:cNvSpPr>
          <p:nvPr/>
        </p:nvSpPr>
        <p:spPr bwMode="auto">
          <a:xfrm>
            <a:off x="1524001" y="511228"/>
            <a:ext cx="896461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fr-FR" altLang="fr-FR" sz="2400" b="1">
                <a:latin typeface="Comic Sans MS" panose="030F0702030302020204" pitchFamily="66" charset="0"/>
              </a:rPr>
              <a:t>Séquence d’acides aminés déterminée par la séquence d’acides nucléiques de l’information génétique.</a:t>
            </a:r>
          </a:p>
        </p:txBody>
      </p:sp>
      <p:sp>
        <p:nvSpPr>
          <p:cNvPr id="21509" name="Text Box 10">
            <a:extLst>
              <a:ext uri="{FF2B5EF4-FFF2-40B4-BE49-F238E27FC236}">
                <a16:creationId xmlns:a16="http://schemas.microsoft.com/office/drawing/2014/main" id="{B89A910C-06B2-3996-723A-7C636B371A31}"/>
              </a:ext>
            </a:extLst>
          </p:cNvPr>
          <p:cNvSpPr txBox="1">
            <a:spLocks noChangeArrowheads="1"/>
          </p:cNvSpPr>
          <p:nvPr/>
        </p:nvSpPr>
        <p:spPr bwMode="auto">
          <a:xfrm>
            <a:off x="1568450" y="5084763"/>
            <a:ext cx="9012238"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a:solidFill>
                  <a:srgbClr val="FF0000"/>
                </a:solidFill>
                <a:latin typeface="Comic Sans MS" panose="030F0702030302020204" pitchFamily="66" charset="0"/>
              </a:rPr>
              <a:t>Fonctions: </a:t>
            </a:r>
            <a:r>
              <a:rPr lang="fr-FR" altLang="fr-FR" sz="2400" b="1">
                <a:latin typeface="Comic Sans MS" panose="030F0702030302020204" pitchFamily="66" charset="0"/>
              </a:rPr>
              <a:t>Transformer, transporter, structurer, reconnaître et communiquer, se déplacer</a:t>
            </a:r>
          </a:p>
        </p:txBody>
      </p:sp>
      <p:graphicFrame>
        <p:nvGraphicFramePr>
          <p:cNvPr id="21510" name="Objet 11">
            <a:extLst>
              <a:ext uri="{FF2B5EF4-FFF2-40B4-BE49-F238E27FC236}">
                <a16:creationId xmlns:a16="http://schemas.microsoft.com/office/drawing/2014/main" id="{27CF34AC-51F8-9CF9-D989-D9F781D2A89F}"/>
              </a:ext>
            </a:extLst>
          </p:cNvPr>
          <p:cNvGraphicFramePr>
            <a:graphicFrameLocks noChangeAspect="1"/>
          </p:cNvGraphicFramePr>
          <p:nvPr/>
        </p:nvGraphicFramePr>
        <p:xfrm>
          <a:off x="1703388" y="2239963"/>
          <a:ext cx="1835150" cy="1223962"/>
        </p:xfrm>
        <a:graphic>
          <a:graphicData uri="http://schemas.openxmlformats.org/presentationml/2006/ole">
            <mc:AlternateContent xmlns:mc="http://schemas.openxmlformats.org/markup-compatibility/2006">
              <mc:Choice xmlns:v="urn:schemas-microsoft-com:vml" Requires="v">
                <p:oleObj name="CS ChemDraw Drawing" r:id="rId2" imgW="0" imgH="0" progId="ChemDraw.Document.6.0">
                  <p:embed/>
                </p:oleObj>
              </mc:Choice>
              <mc:Fallback>
                <p:oleObj name="CS ChemDraw Drawing" r:id="rId2" imgW="0" imgH="0" progId="ChemDraw.Document.6.0">
                  <p:embed/>
                  <p:pic>
                    <p:nvPicPr>
                      <p:cNvPr id="21510" name="Objet 11">
                        <a:extLst>
                          <a:ext uri="{FF2B5EF4-FFF2-40B4-BE49-F238E27FC236}">
                            <a16:creationId xmlns:a16="http://schemas.microsoft.com/office/drawing/2014/main" id="{27CF34AC-51F8-9CF9-D989-D9F781D2A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2239963"/>
                        <a:ext cx="18351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511" name="Picture 6" descr="Lysosyme">
            <a:extLst>
              <a:ext uri="{FF2B5EF4-FFF2-40B4-BE49-F238E27FC236}">
                <a16:creationId xmlns:a16="http://schemas.microsoft.com/office/drawing/2014/main" id="{C5CBB300-3F8D-57D3-CB7C-F1CA80C89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38" y="1746250"/>
            <a:ext cx="863600" cy="24638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1512" name="Picture 2" descr="Résultat de recherche d'images pour &quot;lysozyme structure&quot;">
            <a:extLst>
              <a:ext uri="{FF2B5EF4-FFF2-40B4-BE49-F238E27FC236}">
                <a16:creationId xmlns:a16="http://schemas.microsoft.com/office/drawing/2014/main" id="{B31BC0DF-84ED-F462-71C7-DC2EDB349E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703826">
            <a:off x="7925595" y="1951832"/>
            <a:ext cx="25320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avec flèche 14">
            <a:extLst>
              <a:ext uri="{FF2B5EF4-FFF2-40B4-BE49-F238E27FC236}">
                <a16:creationId xmlns:a16="http://schemas.microsoft.com/office/drawing/2014/main" id="{E9153FA1-0651-E209-F4B7-81976DC72354}"/>
              </a:ext>
            </a:extLst>
          </p:cNvPr>
          <p:cNvCxnSpPr>
            <a:cxnSpLocks/>
          </p:cNvCxnSpPr>
          <p:nvPr/>
        </p:nvCxnSpPr>
        <p:spPr>
          <a:xfrm>
            <a:off x="3538538" y="2924175"/>
            <a:ext cx="1693862" cy="0"/>
          </a:xfrm>
          <a:prstGeom prst="straightConnector1">
            <a:avLst/>
          </a:prstGeom>
          <a:ln w="762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CA8A07C-C68B-3774-7E95-C65F242209DF}"/>
              </a:ext>
            </a:extLst>
          </p:cNvPr>
          <p:cNvCxnSpPr>
            <a:cxnSpLocks/>
          </p:cNvCxnSpPr>
          <p:nvPr/>
        </p:nvCxnSpPr>
        <p:spPr>
          <a:xfrm>
            <a:off x="6311901" y="2887663"/>
            <a:ext cx="1693863" cy="0"/>
          </a:xfrm>
          <a:prstGeom prst="straightConnector1">
            <a:avLst/>
          </a:prstGeom>
          <a:ln w="762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5325CE63-FF85-83FE-0B89-5086C320E56C}"/>
              </a:ext>
            </a:extLst>
          </p:cNvPr>
          <p:cNvSpPr txBox="1"/>
          <p:nvPr/>
        </p:nvSpPr>
        <p:spPr>
          <a:xfrm>
            <a:off x="2807232" y="41522"/>
            <a:ext cx="6577537" cy="461665"/>
          </a:xfrm>
          <a:prstGeom prst="rect">
            <a:avLst/>
          </a:prstGeom>
          <a:noFill/>
        </p:spPr>
        <p:txBody>
          <a:bodyPr wrap="square" rtlCol="0">
            <a:spAutoFit/>
          </a:bodyPr>
          <a:lstStyle/>
          <a:p>
            <a:pPr algn="ctr"/>
            <a:r>
              <a:rPr lang="fr-FR" sz="2400" b="1" u="sng" dirty="0">
                <a:solidFill>
                  <a:srgbClr val="0070C0"/>
                </a:solidFill>
              </a:rPr>
              <a:t>Protéines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E393A21-F92D-B6D3-509C-7EC928A040A9}"/>
              </a:ext>
            </a:extLst>
          </p:cNvPr>
          <p:cNvPicPr>
            <a:picLocks noChangeAspect="1"/>
          </p:cNvPicPr>
          <p:nvPr/>
        </p:nvPicPr>
        <p:blipFill>
          <a:blip r:embed="rId3"/>
          <a:stretch>
            <a:fillRect/>
          </a:stretch>
        </p:blipFill>
        <p:spPr>
          <a:xfrm>
            <a:off x="2886205" y="0"/>
            <a:ext cx="6419589" cy="6858000"/>
          </a:xfrm>
          <a:prstGeom prst="rect">
            <a:avLst/>
          </a:prstGeom>
        </p:spPr>
      </p:pic>
    </p:spTree>
    <p:extLst>
      <p:ext uri="{BB962C8B-B14F-4D97-AF65-F5344CB8AC3E}">
        <p14:creationId xmlns:p14="http://schemas.microsoft.com/office/powerpoint/2010/main" val="1996115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DE45B9B-964A-F919-7D68-FE9296A72660}"/>
              </a:ext>
            </a:extLst>
          </p:cNvPr>
          <p:cNvSpPr txBox="1"/>
          <p:nvPr/>
        </p:nvSpPr>
        <p:spPr>
          <a:xfrm>
            <a:off x="2807232" y="41522"/>
            <a:ext cx="6577537" cy="461665"/>
          </a:xfrm>
          <a:prstGeom prst="rect">
            <a:avLst/>
          </a:prstGeom>
          <a:noFill/>
        </p:spPr>
        <p:txBody>
          <a:bodyPr wrap="square" rtlCol="0">
            <a:spAutoFit/>
          </a:bodyPr>
          <a:lstStyle/>
          <a:p>
            <a:pPr algn="ctr"/>
            <a:r>
              <a:rPr lang="fr-FR" sz="2400" b="1" u="sng" dirty="0">
                <a:solidFill>
                  <a:srgbClr val="0070C0"/>
                </a:solidFill>
              </a:rPr>
              <a:t>Localisation cellulaire des macromolécules</a:t>
            </a:r>
          </a:p>
        </p:txBody>
      </p:sp>
      <p:grpSp>
        <p:nvGrpSpPr>
          <p:cNvPr id="8" name="Groupe 7">
            <a:extLst>
              <a:ext uri="{FF2B5EF4-FFF2-40B4-BE49-F238E27FC236}">
                <a16:creationId xmlns:a16="http://schemas.microsoft.com/office/drawing/2014/main" id="{6CAF4B7C-085B-28B8-9C64-2234DBB8AE0C}"/>
              </a:ext>
            </a:extLst>
          </p:cNvPr>
          <p:cNvGrpSpPr/>
          <p:nvPr/>
        </p:nvGrpSpPr>
        <p:grpSpPr>
          <a:xfrm>
            <a:off x="747850" y="1262183"/>
            <a:ext cx="11151763" cy="4598006"/>
            <a:chOff x="964823" y="1618644"/>
            <a:chExt cx="11151763" cy="4598006"/>
          </a:xfrm>
        </p:grpSpPr>
        <p:pic>
          <p:nvPicPr>
            <p:cNvPr id="22532" name="Image 10">
              <a:extLst>
                <a:ext uri="{FF2B5EF4-FFF2-40B4-BE49-F238E27FC236}">
                  <a16:creationId xmlns:a16="http://schemas.microsoft.com/office/drawing/2014/main" id="{D64FEBFA-73B2-4DAF-EBB8-A77C0E721A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823" y="2205038"/>
              <a:ext cx="2936875"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Connecteur droit 22">
              <a:extLst>
                <a:ext uri="{FF2B5EF4-FFF2-40B4-BE49-F238E27FC236}">
                  <a16:creationId xmlns:a16="http://schemas.microsoft.com/office/drawing/2014/main" id="{BFB2EF72-D98D-F931-4811-F6A2635F34F2}"/>
                </a:ext>
              </a:extLst>
            </p:cNvPr>
            <p:cNvCxnSpPr>
              <a:cxnSpLocks/>
            </p:cNvCxnSpPr>
            <p:nvPr/>
          </p:nvCxnSpPr>
          <p:spPr>
            <a:xfrm flipH="1">
              <a:off x="2541210" y="4076700"/>
              <a:ext cx="1727200" cy="165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D4528EF7-AD46-A280-CEAF-56C262365941}"/>
                </a:ext>
              </a:extLst>
            </p:cNvPr>
            <p:cNvCxnSpPr>
              <a:cxnSpLocks/>
            </p:cNvCxnSpPr>
            <p:nvPr/>
          </p:nvCxnSpPr>
          <p:spPr>
            <a:xfrm flipH="1">
              <a:off x="2539622" y="4291014"/>
              <a:ext cx="1727200" cy="1682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84AC0AC-A3FD-C250-EB76-FFB0A9CF97DA}"/>
                </a:ext>
              </a:extLst>
            </p:cNvPr>
            <p:cNvCxnSpPr>
              <a:cxnSpLocks/>
            </p:cNvCxnSpPr>
            <p:nvPr/>
          </p:nvCxnSpPr>
          <p:spPr>
            <a:xfrm flipH="1">
              <a:off x="2541210" y="4508500"/>
              <a:ext cx="1727200" cy="1666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3C1D89BF-9FCE-DD99-D3E3-3DA6668D9A7D}"/>
                </a:ext>
              </a:extLst>
            </p:cNvPr>
            <p:cNvCxnSpPr/>
            <p:nvPr/>
          </p:nvCxnSpPr>
          <p:spPr>
            <a:xfrm flipH="1">
              <a:off x="3276223" y="3021013"/>
              <a:ext cx="993775" cy="82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FBFA8538-A4C1-1CE8-B869-31CE717A1122}"/>
                </a:ext>
              </a:extLst>
            </p:cNvPr>
            <p:cNvCxnSpPr/>
            <p:nvPr/>
          </p:nvCxnSpPr>
          <p:spPr>
            <a:xfrm flipH="1">
              <a:off x="3053973" y="3573464"/>
              <a:ext cx="1216025" cy="1222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81F3F166-F4AF-D3C9-F47C-D7AF368AB76D}"/>
                </a:ext>
              </a:extLst>
            </p:cNvPr>
            <p:cNvSpPr txBox="1"/>
            <p:nvPr/>
          </p:nvSpPr>
          <p:spPr>
            <a:xfrm>
              <a:off x="4266822" y="3389314"/>
              <a:ext cx="279244" cy="307777"/>
            </a:xfrm>
            <a:prstGeom prst="rect">
              <a:avLst/>
            </a:prstGeom>
            <a:noFill/>
          </p:spPr>
          <p:txBody>
            <a:bodyPr wrap="none">
              <a:spAutoFit/>
            </a:bodyPr>
            <a:lstStyle/>
            <a:p>
              <a:pPr eaLnBrk="1" hangingPunct="1">
                <a:defRPr/>
              </a:pPr>
              <a:r>
                <a:rPr lang="fr-FR" sz="1400" dirty="0">
                  <a:solidFill>
                    <a:schemeClr val="tx2"/>
                  </a:solidFill>
                  <a:latin typeface="+mj-lt"/>
                  <a:cs typeface="Arial" panose="020B0604020202020204" pitchFamily="34" charset="0"/>
                </a:rPr>
                <a:t>3</a:t>
              </a:r>
            </a:p>
          </p:txBody>
        </p:sp>
        <p:sp>
          <p:nvSpPr>
            <p:cNvPr id="34" name="ZoneTexte 33">
              <a:extLst>
                <a:ext uri="{FF2B5EF4-FFF2-40B4-BE49-F238E27FC236}">
                  <a16:creationId xmlns:a16="http://schemas.microsoft.com/office/drawing/2014/main" id="{2F9FCA06-618D-09FE-5D7E-575C254D9E7D}"/>
                </a:ext>
              </a:extLst>
            </p:cNvPr>
            <p:cNvSpPr txBox="1"/>
            <p:nvPr/>
          </p:nvSpPr>
          <p:spPr>
            <a:xfrm>
              <a:off x="4281110" y="2833689"/>
              <a:ext cx="284162" cy="307975"/>
            </a:xfrm>
            <a:prstGeom prst="rect">
              <a:avLst/>
            </a:prstGeom>
            <a:noFill/>
          </p:spPr>
          <p:txBody>
            <a:bodyPr wrap="none">
              <a:spAutoFit/>
            </a:bodyPr>
            <a:lstStyle/>
            <a:p>
              <a:pPr eaLnBrk="1" hangingPunct="1">
                <a:defRPr/>
              </a:pPr>
              <a:r>
                <a:rPr lang="fr-FR" sz="1400" dirty="0">
                  <a:solidFill>
                    <a:schemeClr val="tx2"/>
                  </a:solidFill>
                  <a:latin typeface="+mj-lt"/>
                  <a:cs typeface="Arial" panose="020B0604020202020204" pitchFamily="34" charset="0"/>
                </a:rPr>
                <a:t>1</a:t>
              </a:r>
            </a:p>
          </p:txBody>
        </p:sp>
        <p:sp>
          <p:nvSpPr>
            <p:cNvPr id="35" name="ZoneTexte 34">
              <a:extLst>
                <a:ext uri="{FF2B5EF4-FFF2-40B4-BE49-F238E27FC236}">
                  <a16:creationId xmlns:a16="http://schemas.microsoft.com/office/drawing/2014/main" id="{E5D407C6-BBCA-9573-715B-2F23A8EB9C1A}"/>
                </a:ext>
              </a:extLst>
            </p:cNvPr>
            <p:cNvSpPr txBox="1"/>
            <p:nvPr/>
          </p:nvSpPr>
          <p:spPr>
            <a:xfrm>
              <a:off x="4266822" y="3879851"/>
              <a:ext cx="279244" cy="307777"/>
            </a:xfrm>
            <a:prstGeom prst="rect">
              <a:avLst/>
            </a:prstGeom>
            <a:noFill/>
          </p:spPr>
          <p:txBody>
            <a:bodyPr wrap="none">
              <a:spAutoFit/>
            </a:bodyPr>
            <a:lstStyle/>
            <a:p>
              <a:pPr eaLnBrk="1" hangingPunct="1">
                <a:defRPr/>
              </a:pPr>
              <a:r>
                <a:rPr lang="fr-FR" sz="1400" dirty="0">
                  <a:solidFill>
                    <a:schemeClr val="tx2"/>
                  </a:solidFill>
                  <a:latin typeface="+mj-lt"/>
                  <a:cs typeface="Arial" panose="020B0604020202020204" pitchFamily="34" charset="0"/>
                </a:rPr>
                <a:t>4</a:t>
              </a:r>
            </a:p>
          </p:txBody>
        </p:sp>
        <p:sp>
          <p:nvSpPr>
            <p:cNvPr id="36" name="ZoneTexte 35">
              <a:extLst>
                <a:ext uri="{FF2B5EF4-FFF2-40B4-BE49-F238E27FC236}">
                  <a16:creationId xmlns:a16="http://schemas.microsoft.com/office/drawing/2014/main" id="{A0387217-E22E-8ACA-F833-816DC1747200}"/>
                </a:ext>
              </a:extLst>
            </p:cNvPr>
            <p:cNvSpPr txBox="1"/>
            <p:nvPr/>
          </p:nvSpPr>
          <p:spPr>
            <a:xfrm>
              <a:off x="4266822" y="4116389"/>
              <a:ext cx="279244" cy="307777"/>
            </a:xfrm>
            <a:prstGeom prst="rect">
              <a:avLst/>
            </a:prstGeom>
            <a:noFill/>
          </p:spPr>
          <p:txBody>
            <a:bodyPr wrap="none">
              <a:spAutoFit/>
            </a:bodyPr>
            <a:lstStyle/>
            <a:p>
              <a:pPr eaLnBrk="1" hangingPunct="1">
                <a:defRPr/>
              </a:pPr>
              <a:r>
                <a:rPr lang="fr-FR" sz="1400" dirty="0">
                  <a:solidFill>
                    <a:schemeClr val="tx2"/>
                  </a:solidFill>
                  <a:latin typeface="+mj-lt"/>
                  <a:cs typeface="Arial" panose="020B0604020202020204" pitchFamily="34" charset="0"/>
                </a:rPr>
                <a:t>5</a:t>
              </a:r>
            </a:p>
          </p:txBody>
        </p:sp>
        <p:sp>
          <p:nvSpPr>
            <p:cNvPr id="37" name="ZoneTexte 36">
              <a:extLst>
                <a:ext uri="{FF2B5EF4-FFF2-40B4-BE49-F238E27FC236}">
                  <a16:creationId xmlns:a16="http://schemas.microsoft.com/office/drawing/2014/main" id="{B64AD247-83CF-15AB-C42A-6947C292CAA7}"/>
                </a:ext>
              </a:extLst>
            </p:cNvPr>
            <p:cNvSpPr txBox="1"/>
            <p:nvPr/>
          </p:nvSpPr>
          <p:spPr>
            <a:xfrm>
              <a:off x="4266822" y="4362451"/>
              <a:ext cx="279244" cy="307777"/>
            </a:xfrm>
            <a:prstGeom prst="rect">
              <a:avLst/>
            </a:prstGeom>
            <a:noFill/>
          </p:spPr>
          <p:txBody>
            <a:bodyPr wrap="none">
              <a:spAutoFit/>
            </a:bodyPr>
            <a:lstStyle/>
            <a:p>
              <a:pPr eaLnBrk="1" hangingPunct="1">
                <a:defRPr/>
              </a:pPr>
              <a:r>
                <a:rPr lang="fr-FR" sz="1400" dirty="0">
                  <a:solidFill>
                    <a:schemeClr val="tx2"/>
                  </a:solidFill>
                  <a:latin typeface="+mj-lt"/>
                  <a:cs typeface="Arial" panose="020B0604020202020204" pitchFamily="34" charset="0"/>
                </a:rPr>
                <a:t>6</a:t>
              </a:r>
            </a:p>
          </p:txBody>
        </p:sp>
        <p:sp>
          <p:nvSpPr>
            <p:cNvPr id="38" name="ZoneTexte 37">
              <a:extLst>
                <a:ext uri="{FF2B5EF4-FFF2-40B4-BE49-F238E27FC236}">
                  <a16:creationId xmlns:a16="http://schemas.microsoft.com/office/drawing/2014/main" id="{915CC99D-F299-E738-8C13-D3FC8B1FC209}"/>
                </a:ext>
              </a:extLst>
            </p:cNvPr>
            <p:cNvSpPr txBox="1"/>
            <p:nvPr/>
          </p:nvSpPr>
          <p:spPr>
            <a:xfrm>
              <a:off x="5401083" y="1618644"/>
              <a:ext cx="6715503" cy="4247317"/>
            </a:xfrm>
            <a:prstGeom prst="rect">
              <a:avLst/>
            </a:prstGeom>
            <a:noFill/>
          </p:spPr>
          <p:txBody>
            <a:bodyPr wrap="square">
              <a:spAutoFit/>
            </a:bodyPr>
            <a:lstStyle/>
            <a:p>
              <a:pPr>
                <a:defRPr/>
              </a:pPr>
              <a:r>
                <a:rPr lang="fr-FR" u="sng" dirty="0">
                  <a:solidFill>
                    <a:schemeClr val="tx2"/>
                  </a:solidFill>
                  <a:cs typeface="Arial" panose="020B0604020202020204" pitchFamily="34" charset="0"/>
                </a:rPr>
                <a:t>1 . Membrane plasmique : </a:t>
              </a:r>
              <a:r>
                <a:rPr lang="fr-FR" dirty="0">
                  <a:solidFill>
                    <a:schemeClr val="tx2"/>
                  </a:solidFill>
                  <a:cs typeface="Arial" panose="020B0604020202020204" pitchFamily="34" charset="0"/>
                </a:rPr>
                <a:t>bicouche de phospholipides, protéines et glucides (polysaccharides)</a:t>
              </a:r>
            </a:p>
            <a:p>
              <a:pPr>
                <a:defRPr/>
              </a:pPr>
              <a:endParaRPr lang="fr-FR" dirty="0">
                <a:solidFill>
                  <a:schemeClr val="tx2"/>
                </a:solidFill>
                <a:cs typeface="Arial" panose="020B0604020202020204" pitchFamily="34" charset="0"/>
              </a:endParaRPr>
            </a:p>
            <a:p>
              <a:pPr>
                <a:defRPr/>
              </a:pPr>
              <a:r>
                <a:rPr lang="fr-FR" u="sng" dirty="0">
                  <a:solidFill>
                    <a:schemeClr val="tx2"/>
                  </a:solidFill>
                  <a:cs typeface="Arial" panose="020B0604020202020204" pitchFamily="34" charset="0"/>
                </a:rPr>
                <a:t>2. Mitochondrie :</a:t>
              </a:r>
              <a:r>
                <a:rPr lang="fr-FR" dirty="0">
                  <a:solidFill>
                    <a:schemeClr val="tx2"/>
                  </a:solidFill>
                  <a:cs typeface="Arial" panose="020B0604020202020204" pitchFamily="34" charset="0"/>
                </a:rPr>
                <a:t> ADN (lipides et protéines au niveau des membranes)</a:t>
              </a:r>
            </a:p>
            <a:p>
              <a:pPr>
                <a:defRPr/>
              </a:pPr>
              <a:endParaRPr lang="fr-FR" dirty="0">
                <a:solidFill>
                  <a:schemeClr val="tx2"/>
                </a:solidFill>
                <a:cs typeface="Arial" panose="020B0604020202020204" pitchFamily="34" charset="0"/>
              </a:endParaRPr>
            </a:p>
            <a:p>
              <a:pPr eaLnBrk="1" hangingPunct="1">
                <a:defRPr/>
              </a:pPr>
              <a:r>
                <a:rPr lang="fr-FR" u="sng" dirty="0">
                  <a:solidFill>
                    <a:schemeClr val="tx2"/>
                  </a:solidFill>
                  <a:cs typeface="Arial" panose="020B0604020202020204" pitchFamily="34" charset="0"/>
                </a:rPr>
                <a:t>3.  Cytosol :</a:t>
              </a:r>
              <a:r>
                <a:rPr lang="fr-FR" dirty="0">
                  <a:solidFill>
                    <a:schemeClr val="tx2"/>
                  </a:solidFill>
                  <a:cs typeface="Arial" panose="020B0604020202020204" pitchFamily="34" charset="0"/>
                </a:rPr>
                <a:t> contient des protéines (présence de glucide sous forme de glycogène et lipide également sous forme de gouttelettes lipidiques), ARN</a:t>
              </a:r>
            </a:p>
            <a:p>
              <a:pPr eaLnBrk="1" hangingPunct="1">
                <a:defRPr/>
              </a:pPr>
              <a:endParaRPr lang="fr-FR" dirty="0">
                <a:solidFill>
                  <a:schemeClr val="tx2"/>
                </a:solidFill>
                <a:cs typeface="Arial" panose="020B0604020202020204" pitchFamily="34" charset="0"/>
              </a:endParaRPr>
            </a:p>
            <a:p>
              <a:pPr>
                <a:defRPr/>
              </a:pPr>
              <a:r>
                <a:rPr lang="fr-FR" u="sng" dirty="0">
                  <a:solidFill>
                    <a:schemeClr val="tx2"/>
                  </a:solidFill>
                  <a:cs typeface="Arial" panose="020B0604020202020204" pitchFamily="34" charset="0"/>
                </a:rPr>
                <a:t>4 . Enveloppe nucléaire :</a:t>
              </a:r>
              <a:r>
                <a:rPr lang="fr-FR" dirty="0">
                  <a:solidFill>
                    <a:schemeClr val="tx2"/>
                  </a:solidFill>
                  <a:cs typeface="Arial" panose="020B0604020202020204" pitchFamily="34" charset="0"/>
                </a:rPr>
                <a:t> bicouche de phospholipides et protéines</a:t>
              </a:r>
            </a:p>
            <a:p>
              <a:pPr>
                <a:defRPr/>
              </a:pPr>
              <a:endParaRPr lang="fr-FR" dirty="0">
                <a:solidFill>
                  <a:schemeClr val="tx2"/>
                </a:solidFill>
                <a:cs typeface="Arial" panose="020B0604020202020204" pitchFamily="34" charset="0"/>
              </a:endParaRPr>
            </a:p>
            <a:p>
              <a:pPr eaLnBrk="1" hangingPunct="1">
                <a:defRPr/>
              </a:pPr>
              <a:r>
                <a:rPr lang="fr-FR" u="sng" dirty="0">
                  <a:solidFill>
                    <a:schemeClr val="tx2"/>
                  </a:solidFill>
                  <a:cs typeface="Arial" panose="020B0604020202020204" pitchFamily="34" charset="0"/>
                </a:rPr>
                <a:t>5. Chromatine :</a:t>
              </a:r>
              <a:r>
                <a:rPr lang="fr-FR" dirty="0">
                  <a:solidFill>
                    <a:schemeClr val="tx2"/>
                  </a:solidFill>
                  <a:cs typeface="Arial" panose="020B0604020202020204" pitchFamily="34" charset="0"/>
                </a:rPr>
                <a:t> ADN, ARN et protéines</a:t>
              </a:r>
            </a:p>
            <a:p>
              <a:pPr eaLnBrk="1" hangingPunct="1">
                <a:defRPr/>
              </a:pPr>
              <a:endParaRPr lang="fr-FR" u="sng" dirty="0">
                <a:solidFill>
                  <a:schemeClr val="tx2"/>
                </a:solidFill>
                <a:cs typeface="Arial" panose="020B0604020202020204" pitchFamily="34" charset="0"/>
              </a:endParaRPr>
            </a:p>
            <a:p>
              <a:pPr eaLnBrk="1" hangingPunct="1">
                <a:defRPr/>
              </a:pPr>
              <a:r>
                <a:rPr lang="fr-FR" u="sng" dirty="0">
                  <a:solidFill>
                    <a:schemeClr val="tx2"/>
                  </a:solidFill>
                  <a:cs typeface="Arial" panose="020B0604020202020204" pitchFamily="34" charset="0"/>
                </a:rPr>
                <a:t>6. Nucléoles :</a:t>
              </a:r>
              <a:r>
                <a:rPr lang="fr-FR" dirty="0">
                  <a:solidFill>
                    <a:schemeClr val="tx2"/>
                  </a:solidFill>
                  <a:cs typeface="Arial" panose="020B0604020202020204" pitchFamily="34" charset="0"/>
                </a:rPr>
                <a:t> ARNr et protéines</a:t>
              </a:r>
            </a:p>
          </p:txBody>
        </p:sp>
        <p:sp>
          <p:nvSpPr>
            <p:cNvPr id="42" name="Accolade fermante 41">
              <a:extLst>
                <a:ext uri="{FF2B5EF4-FFF2-40B4-BE49-F238E27FC236}">
                  <a16:creationId xmlns:a16="http://schemas.microsoft.com/office/drawing/2014/main" id="{0EFEAD27-5F0A-3A4C-E2CA-1F2A92C3519C}"/>
                </a:ext>
              </a:extLst>
            </p:cNvPr>
            <p:cNvSpPr/>
            <p:nvPr/>
          </p:nvSpPr>
          <p:spPr>
            <a:xfrm>
              <a:off x="4517648" y="3930650"/>
              <a:ext cx="119063" cy="712788"/>
            </a:xfrm>
            <a:prstGeom prst="rightBrace">
              <a:avLst/>
            </a:prstGeom>
            <a:solidFill>
              <a:schemeClr val="bg1"/>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latin typeface="+mj-lt"/>
              </a:endParaRPr>
            </a:p>
          </p:txBody>
        </p:sp>
        <p:sp>
          <p:nvSpPr>
            <p:cNvPr id="43" name="ZoneTexte 42">
              <a:extLst>
                <a:ext uri="{FF2B5EF4-FFF2-40B4-BE49-F238E27FC236}">
                  <a16:creationId xmlns:a16="http://schemas.microsoft.com/office/drawing/2014/main" id="{FF45791E-9146-6A8C-495C-C241145C3BC7}"/>
                </a:ext>
              </a:extLst>
            </p:cNvPr>
            <p:cNvSpPr txBox="1"/>
            <p:nvPr/>
          </p:nvSpPr>
          <p:spPr>
            <a:xfrm>
              <a:off x="4621034" y="4509120"/>
              <a:ext cx="440313" cy="1370568"/>
            </a:xfrm>
            <a:prstGeom prst="rect">
              <a:avLst/>
            </a:prstGeom>
            <a:noFill/>
          </p:spPr>
          <p:txBody>
            <a:bodyPr vert="wordArtVert" wrap="none">
              <a:spAutoFit/>
            </a:bodyPr>
            <a:lstStyle/>
            <a:p>
              <a:pPr eaLnBrk="1" hangingPunct="1">
                <a:defRPr/>
              </a:pPr>
              <a:r>
                <a:rPr lang="fr-FR" sz="1400" kern="0" dirty="0">
                  <a:solidFill>
                    <a:schemeClr val="tx2"/>
                  </a:solidFill>
                  <a:latin typeface="+mj-lt"/>
                  <a:cs typeface="Arial" panose="020B0604020202020204" pitchFamily="34" charset="0"/>
                </a:rPr>
                <a:t>noyau</a:t>
              </a:r>
            </a:p>
          </p:txBody>
        </p:sp>
        <p:sp>
          <p:nvSpPr>
            <p:cNvPr id="44" name="Accolade fermante 43">
              <a:extLst>
                <a:ext uri="{FF2B5EF4-FFF2-40B4-BE49-F238E27FC236}">
                  <a16:creationId xmlns:a16="http://schemas.microsoft.com/office/drawing/2014/main" id="{8ABA7FD1-D7EE-7C74-C89A-92BE941C70FD}"/>
                </a:ext>
              </a:extLst>
            </p:cNvPr>
            <p:cNvSpPr/>
            <p:nvPr/>
          </p:nvSpPr>
          <p:spPr>
            <a:xfrm rot="10800000">
              <a:off x="5006597" y="4300539"/>
              <a:ext cx="190500" cy="1576387"/>
            </a:xfrm>
            <a:prstGeom prst="rightBrace">
              <a:avLst/>
            </a:prstGeom>
            <a:solidFill>
              <a:schemeClr val="bg1"/>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latin typeface="+mj-lt"/>
              </a:endParaRPr>
            </a:p>
          </p:txBody>
        </p:sp>
        <p:cxnSp>
          <p:nvCxnSpPr>
            <p:cNvPr id="5" name="Connecteur droit 4">
              <a:extLst>
                <a:ext uri="{FF2B5EF4-FFF2-40B4-BE49-F238E27FC236}">
                  <a16:creationId xmlns:a16="http://schemas.microsoft.com/office/drawing/2014/main" id="{F4EDF907-B128-8312-4221-D04FB64E2089}"/>
                </a:ext>
              </a:extLst>
            </p:cNvPr>
            <p:cNvCxnSpPr>
              <a:cxnSpLocks/>
            </p:cNvCxnSpPr>
            <p:nvPr/>
          </p:nvCxnSpPr>
          <p:spPr>
            <a:xfrm flipH="1">
              <a:off x="2557086" y="3284536"/>
              <a:ext cx="1751806" cy="225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9755F650-3FE9-8500-8F1B-D0BAF712C938}"/>
                </a:ext>
              </a:extLst>
            </p:cNvPr>
            <p:cNvSpPr txBox="1"/>
            <p:nvPr/>
          </p:nvSpPr>
          <p:spPr>
            <a:xfrm>
              <a:off x="4281110" y="3114180"/>
              <a:ext cx="279244" cy="307777"/>
            </a:xfrm>
            <a:prstGeom prst="rect">
              <a:avLst/>
            </a:prstGeom>
            <a:noFill/>
          </p:spPr>
          <p:txBody>
            <a:bodyPr wrap="none">
              <a:spAutoFit/>
            </a:bodyPr>
            <a:lstStyle/>
            <a:p>
              <a:pPr eaLnBrk="1" hangingPunct="1">
                <a:defRPr/>
              </a:pPr>
              <a:r>
                <a:rPr lang="fr-FR" sz="1400" dirty="0">
                  <a:solidFill>
                    <a:schemeClr val="tx2"/>
                  </a:solidFill>
                  <a:latin typeface="+mj-lt"/>
                  <a:cs typeface="Arial" panose="020B0604020202020204" pitchFamily="34" charset="0"/>
                </a:rPr>
                <a:t>2</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9FCD39-F85F-779D-1E90-3D146205D5D8}"/>
              </a:ext>
            </a:extLst>
          </p:cNvPr>
          <p:cNvSpPr txBox="1"/>
          <p:nvPr/>
        </p:nvSpPr>
        <p:spPr>
          <a:xfrm>
            <a:off x="2807232" y="41522"/>
            <a:ext cx="6577537" cy="461665"/>
          </a:xfrm>
          <a:prstGeom prst="rect">
            <a:avLst/>
          </a:prstGeom>
          <a:noFill/>
        </p:spPr>
        <p:txBody>
          <a:bodyPr wrap="square" rtlCol="0">
            <a:spAutoFit/>
          </a:bodyPr>
          <a:lstStyle/>
          <a:p>
            <a:pPr algn="ctr"/>
            <a:r>
              <a:rPr lang="fr-FR" sz="2400" b="1" u="sng" dirty="0">
                <a:solidFill>
                  <a:srgbClr val="0070C0"/>
                </a:solidFill>
              </a:rPr>
              <a:t>Exposés</a:t>
            </a:r>
          </a:p>
        </p:txBody>
      </p:sp>
      <p:sp>
        <p:nvSpPr>
          <p:cNvPr id="5" name="ZoneTexte 4">
            <a:extLst>
              <a:ext uri="{FF2B5EF4-FFF2-40B4-BE49-F238E27FC236}">
                <a16:creationId xmlns:a16="http://schemas.microsoft.com/office/drawing/2014/main" id="{0E53500A-B003-09F4-9FF7-486F993E6E09}"/>
              </a:ext>
            </a:extLst>
          </p:cNvPr>
          <p:cNvSpPr txBox="1"/>
          <p:nvPr/>
        </p:nvSpPr>
        <p:spPr>
          <a:xfrm>
            <a:off x="0" y="456693"/>
            <a:ext cx="12192000" cy="6463308"/>
          </a:xfrm>
          <a:prstGeom prst="rect">
            <a:avLst/>
          </a:prstGeom>
          <a:noFill/>
        </p:spPr>
        <p:txBody>
          <a:bodyPr wrap="square">
            <a:spAutoFit/>
          </a:bodyPr>
          <a:lstStyle/>
          <a:p>
            <a:r>
              <a:rPr lang="fr-FR" b="1" dirty="0"/>
              <a:t>Organisation des groupes au choix:</a:t>
            </a:r>
            <a:endParaRPr lang="fr-FR" dirty="0"/>
          </a:p>
          <a:p>
            <a:pPr>
              <a:buFont typeface="Arial" panose="020B0604020202020204" pitchFamily="34" charset="0"/>
              <a:buChar char="•"/>
            </a:pPr>
            <a:r>
              <a:rPr lang="fr-FR" dirty="0"/>
              <a:t>10 groupes de 3 personnes</a:t>
            </a:r>
          </a:p>
          <a:p>
            <a:pPr>
              <a:buFont typeface="Arial" panose="020B0604020202020204" pitchFamily="34" charset="0"/>
              <a:buChar char="•"/>
            </a:pPr>
            <a:r>
              <a:rPr lang="fr-FR" dirty="0"/>
              <a:t>2 groupes de 4 personnes</a:t>
            </a:r>
          </a:p>
          <a:p>
            <a:pPr>
              <a:buFont typeface="Arial" panose="020B0604020202020204" pitchFamily="34" charset="0"/>
              <a:buChar char="•"/>
            </a:pPr>
            <a:endParaRPr lang="fr-FR" dirty="0"/>
          </a:p>
          <a:p>
            <a:r>
              <a:rPr lang="fr-FR" b="1" dirty="0"/>
              <a:t>Sujet : </a:t>
            </a:r>
            <a:r>
              <a:rPr lang="fr-FR" dirty="0"/>
              <a:t>vous choisirez un sujet prédéfini, mais vous pouvez l'orienter selon vos intérêts.</a:t>
            </a:r>
          </a:p>
          <a:p>
            <a:pPr>
              <a:buFont typeface="Arial" panose="020B0604020202020204" pitchFamily="34" charset="0"/>
              <a:buChar char="•"/>
            </a:pPr>
            <a:endParaRPr lang="fr-FR" dirty="0"/>
          </a:p>
          <a:p>
            <a:r>
              <a:rPr lang="fr-FR" b="1" dirty="0"/>
              <a:t>Format de la présentation :</a:t>
            </a:r>
            <a:endParaRPr lang="fr-FR" dirty="0"/>
          </a:p>
          <a:p>
            <a:pPr>
              <a:buFont typeface="Arial" panose="020B0604020202020204" pitchFamily="34" charset="0"/>
              <a:buChar char="•"/>
            </a:pPr>
            <a:r>
              <a:rPr lang="fr-FR" dirty="0"/>
              <a:t>Le choix du format est libre : vous pouvez faire une pièce de théâtre, un diaporama, un film, un poster, des dessins, etc.</a:t>
            </a:r>
          </a:p>
          <a:p>
            <a:pPr>
              <a:buFont typeface="Arial" panose="020B0604020202020204" pitchFamily="34" charset="0"/>
              <a:buChar char="•"/>
            </a:pPr>
            <a:endParaRPr lang="fr-FR" dirty="0"/>
          </a:p>
          <a:p>
            <a:r>
              <a:rPr lang="fr-FR" b="1" dirty="0"/>
              <a:t>Calendrier :</a:t>
            </a:r>
            <a:endParaRPr lang="fr-FR" dirty="0"/>
          </a:p>
          <a:p>
            <a:pPr>
              <a:buFont typeface="Arial" panose="020B0604020202020204" pitchFamily="34" charset="0"/>
              <a:buChar char="•"/>
            </a:pPr>
            <a:r>
              <a:rPr lang="fr-FR" b="1" dirty="0"/>
              <a:t>Choix du sujet :</a:t>
            </a:r>
            <a:r>
              <a:rPr lang="fr-FR" dirty="0"/>
              <a:t> 24 octobre 2024</a:t>
            </a:r>
          </a:p>
          <a:p>
            <a:pPr>
              <a:buFont typeface="Arial" panose="020B0604020202020204" pitchFamily="34" charset="0"/>
              <a:buChar char="•"/>
            </a:pPr>
            <a:r>
              <a:rPr lang="fr-FR" b="1" dirty="0"/>
              <a:t>Affinage du sujet par mail :</a:t>
            </a:r>
            <a:r>
              <a:rPr lang="fr-FR" dirty="0"/>
              <a:t> au plus tard le 12 novembre 2024</a:t>
            </a:r>
          </a:p>
          <a:p>
            <a:pPr>
              <a:buFont typeface="Arial" panose="020B0604020202020204" pitchFamily="34" charset="0"/>
              <a:buChar char="•"/>
            </a:pPr>
            <a:r>
              <a:rPr lang="fr-FR" b="1" dirty="0"/>
              <a:t>Temps de travail en groupe :</a:t>
            </a:r>
            <a:r>
              <a:rPr lang="fr-FR" dirty="0"/>
              <a:t> 21 novembre 2024</a:t>
            </a:r>
          </a:p>
          <a:p>
            <a:pPr>
              <a:buFont typeface="Arial" panose="020B0604020202020204" pitchFamily="34" charset="0"/>
              <a:buChar char="•"/>
            </a:pPr>
            <a:r>
              <a:rPr lang="fr-FR" b="1" dirty="0"/>
              <a:t>Présentation des exposés :</a:t>
            </a:r>
            <a:r>
              <a:rPr lang="fr-FR" dirty="0"/>
              <a:t> 28 novembre 2024</a:t>
            </a:r>
          </a:p>
          <a:p>
            <a:pPr>
              <a:buFont typeface="Arial" panose="020B0604020202020204" pitchFamily="34" charset="0"/>
              <a:buChar char="•"/>
            </a:pPr>
            <a:endParaRPr lang="fr-FR" dirty="0"/>
          </a:p>
          <a:p>
            <a:r>
              <a:rPr lang="fr-FR" b="1" dirty="0"/>
              <a:t>Évaluation : </a:t>
            </a:r>
            <a:r>
              <a:rPr lang="fr-FR" dirty="0"/>
              <a:t>Votre travail sera noté selon trois critères </a:t>
            </a:r>
          </a:p>
          <a:p>
            <a:pPr marL="742950" lvl="1" indent="-285750">
              <a:buFont typeface="Arial" panose="020B0604020202020204" pitchFamily="34" charset="0"/>
              <a:buChar char="•"/>
            </a:pPr>
            <a:r>
              <a:rPr lang="fr-FR" dirty="0"/>
              <a:t>Auto-évaluation pour la préparation</a:t>
            </a:r>
          </a:p>
          <a:p>
            <a:pPr marL="742950" lvl="1" indent="-285750">
              <a:buFont typeface="Arial" panose="020B0604020202020204" pitchFamily="34" charset="0"/>
              <a:buChar char="•"/>
            </a:pPr>
            <a:r>
              <a:rPr lang="fr-FR" dirty="0"/>
              <a:t>Notation de l’exposé</a:t>
            </a:r>
          </a:p>
          <a:p>
            <a:pPr marL="742950" lvl="1" indent="-285750">
              <a:buFont typeface="Arial" panose="020B0604020202020204" pitchFamily="34" charset="0"/>
              <a:buChar char="•"/>
            </a:pPr>
            <a:r>
              <a:rPr lang="fr-FR" dirty="0"/>
              <a:t>Notation des réponses aux questions</a:t>
            </a:r>
          </a:p>
          <a:p>
            <a:pPr marL="742950" lvl="1" indent="-285750">
              <a:buFont typeface="Arial" panose="020B0604020202020204" pitchFamily="34" charset="0"/>
              <a:buChar char="•"/>
            </a:pPr>
            <a:endParaRPr lang="fr-FR" dirty="0"/>
          </a:p>
          <a:p>
            <a:r>
              <a:rPr lang="fr-FR" b="1" dirty="0"/>
              <a:t>Présentation orale :</a:t>
            </a:r>
            <a:endParaRPr lang="fr-FR" dirty="0"/>
          </a:p>
          <a:p>
            <a:pPr>
              <a:buFont typeface="Arial" panose="020B0604020202020204" pitchFamily="34" charset="0"/>
              <a:buChar char="•"/>
            </a:pPr>
            <a:r>
              <a:rPr lang="fr-FR" dirty="0"/>
              <a:t>La durée de l'exposé doit être comprise entre 7 et 9 minutes maximum.</a:t>
            </a:r>
          </a:p>
          <a:p>
            <a:pPr>
              <a:buFont typeface="Arial" panose="020B0604020202020204" pitchFamily="34" charset="0"/>
              <a:buChar char="•"/>
            </a:pPr>
            <a:r>
              <a:rPr lang="fr-FR" dirty="0"/>
              <a:t>Il y aura ensuite 5 minutes de questions.</a:t>
            </a:r>
          </a:p>
        </p:txBody>
      </p:sp>
    </p:spTree>
    <p:extLst>
      <p:ext uri="{BB962C8B-B14F-4D97-AF65-F5344CB8AC3E}">
        <p14:creationId xmlns:p14="http://schemas.microsoft.com/office/powerpoint/2010/main" val="557251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7B93C-CC4B-AEA3-CF99-04BB79BD87F5}"/>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563FC17E-0FF6-867B-EA15-D96D69761FBE}"/>
              </a:ext>
            </a:extLst>
          </p:cNvPr>
          <p:cNvSpPr txBox="1"/>
          <p:nvPr/>
        </p:nvSpPr>
        <p:spPr>
          <a:xfrm>
            <a:off x="2807232" y="41522"/>
            <a:ext cx="6577537" cy="461665"/>
          </a:xfrm>
          <a:prstGeom prst="rect">
            <a:avLst/>
          </a:prstGeom>
          <a:noFill/>
        </p:spPr>
        <p:txBody>
          <a:bodyPr wrap="square" rtlCol="0">
            <a:spAutoFit/>
          </a:bodyPr>
          <a:lstStyle/>
          <a:p>
            <a:pPr algn="ctr"/>
            <a:r>
              <a:rPr lang="fr-FR" sz="2400" b="1" u="sng" dirty="0">
                <a:solidFill>
                  <a:srgbClr val="0070C0"/>
                </a:solidFill>
              </a:rPr>
              <a:t>Choix des sujets</a:t>
            </a:r>
          </a:p>
        </p:txBody>
      </p:sp>
      <p:sp>
        <p:nvSpPr>
          <p:cNvPr id="5" name="ZoneTexte 4">
            <a:extLst>
              <a:ext uri="{FF2B5EF4-FFF2-40B4-BE49-F238E27FC236}">
                <a16:creationId xmlns:a16="http://schemas.microsoft.com/office/drawing/2014/main" id="{E33CE053-F017-3B66-20B4-1E1E1645ADFC}"/>
              </a:ext>
            </a:extLst>
          </p:cNvPr>
          <p:cNvSpPr txBox="1"/>
          <p:nvPr/>
        </p:nvSpPr>
        <p:spPr>
          <a:xfrm>
            <a:off x="15497" y="596179"/>
            <a:ext cx="12321153" cy="6463308"/>
          </a:xfrm>
          <a:prstGeom prst="rect">
            <a:avLst/>
          </a:prstGeom>
          <a:noFill/>
        </p:spPr>
        <p:txBody>
          <a:bodyPr wrap="square">
            <a:spAutoFit/>
          </a:bodyPr>
          <a:lstStyle/>
          <a:p>
            <a:pPr marL="342900" indent="-342900">
              <a:buFont typeface="+mj-lt"/>
              <a:buAutoNum type="arabicPeriod"/>
            </a:pPr>
            <a:r>
              <a:rPr lang="fr-FR" sz="1600" dirty="0">
                <a:solidFill>
                  <a:srgbClr val="0070C0"/>
                </a:solidFill>
              </a:rPr>
              <a:t>Les lipides et la structure des membranes biologiques</a:t>
            </a:r>
          </a:p>
          <a:p>
            <a:endParaRPr lang="fr-FR" sz="1600" dirty="0">
              <a:solidFill>
                <a:srgbClr val="0070C0"/>
              </a:solidFill>
            </a:endParaRPr>
          </a:p>
          <a:p>
            <a:pPr marL="342900" indent="-342900">
              <a:buFont typeface="+mj-lt"/>
              <a:buAutoNum type="arabicPeriod"/>
            </a:pPr>
            <a:r>
              <a:rPr lang="fr-FR" sz="1600" dirty="0">
                <a:solidFill>
                  <a:srgbClr val="0070C0"/>
                </a:solidFill>
              </a:rPr>
              <a:t>Le rôle des glucides dans l’énergie cellulaire</a:t>
            </a:r>
          </a:p>
          <a:p>
            <a:pPr marL="342900" indent="-342900">
              <a:buFont typeface="+mj-lt"/>
              <a:buAutoNum type="arabicPeriod"/>
            </a:pPr>
            <a:endParaRPr lang="fr-FR" sz="1600" dirty="0">
              <a:solidFill>
                <a:srgbClr val="0070C0"/>
              </a:solidFill>
            </a:endParaRPr>
          </a:p>
          <a:p>
            <a:pPr marL="342900" indent="-342900">
              <a:buFont typeface="+mj-lt"/>
              <a:buAutoNum type="arabicPeriod"/>
            </a:pPr>
            <a:r>
              <a:rPr lang="fr-FR" sz="1600" dirty="0">
                <a:solidFill>
                  <a:srgbClr val="0070C0"/>
                </a:solidFill>
              </a:rPr>
              <a:t>Le repliement des protéines et les maladies associées</a:t>
            </a:r>
          </a:p>
          <a:p>
            <a:pPr marL="342900" indent="-342900">
              <a:buFont typeface="+mj-lt"/>
              <a:buAutoNum type="arabicPeriod"/>
            </a:pPr>
            <a:endParaRPr lang="fr-FR" sz="1600" dirty="0">
              <a:solidFill>
                <a:srgbClr val="0070C0"/>
              </a:solidFill>
            </a:endParaRPr>
          </a:p>
          <a:p>
            <a:pPr marL="342900" indent="-342900">
              <a:buFont typeface="+mj-lt"/>
              <a:buAutoNum type="arabicPeriod"/>
            </a:pPr>
            <a:r>
              <a:rPr lang="fr-FR" sz="1600" dirty="0">
                <a:solidFill>
                  <a:srgbClr val="0070C0"/>
                </a:solidFill>
              </a:rPr>
              <a:t>Les polymères de stockage d’énergie : Amidon et glycogène</a:t>
            </a:r>
          </a:p>
          <a:p>
            <a:pPr marL="342900" indent="-342900">
              <a:buFont typeface="+mj-lt"/>
              <a:buAutoNum type="arabicPeriod"/>
            </a:pPr>
            <a:endParaRPr lang="fr-FR" sz="1600" dirty="0">
              <a:solidFill>
                <a:srgbClr val="0070C0"/>
              </a:solidFill>
            </a:endParaRPr>
          </a:p>
          <a:p>
            <a:pPr marL="342900" indent="-342900">
              <a:buFont typeface="+mj-lt"/>
              <a:buAutoNum type="arabicPeriod"/>
            </a:pPr>
            <a:r>
              <a:rPr lang="fr-FR" sz="1600" dirty="0">
                <a:solidFill>
                  <a:srgbClr val="0070C0"/>
                </a:solidFill>
              </a:rPr>
              <a:t>Les membranes cellulaires et la communication intercellulaire</a:t>
            </a:r>
          </a:p>
          <a:p>
            <a:pPr marL="342900" indent="-342900">
              <a:buFont typeface="+mj-lt"/>
              <a:buAutoNum type="arabicPeriod"/>
            </a:pPr>
            <a:endParaRPr lang="fr-FR" sz="1600" dirty="0">
              <a:solidFill>
                <a:srgbClr val="0070C0"/>
              </a:solidFill>
            </a:endParaRPr>
          </a:p>
          <a:p>
            <a:pPr marL="342900" indent="-342900">
              <a:buFont typeface="+mj-lt"/>
              <a:buAutoNum type="arabicPeriod"/>
            </a:pPr>
            <a:r>
              <a:rPr lang="fr-FR" sz="1600" dirty="0">
                <a:solidFill>
                  <a:srgbClr val="0070C0"/>
                </a:solidFill>
              </a:rPr>
              <a:t>Les lipoprotéines et le transport des lipides dans le sang</a:t>
            </a:r>
          </a:p>
          <a:p>
            <a:pPr marL="342900" indent="-342900">
              <a:buFont typeface="+mj-lt"/>
              <a:buAutoNum type="arabicPeriod"/>
            </a:pPr>
            <a:endParaRPr lang="fr-FR" sz="1600" dirty="0">
              <a:solidFill>
                <a:srgbClr val="00B050"/>
              </a:solidFill>
            </a:endParaRPr>
          </a:p>
          <a:p>
            <a:pPr marL="342900" indent="-342900">
              <a:buFont typeface="+mj-lt"/>
              <a:buAutoNum type="arabicPeriod"/>
            </a:pPr>
            <a:r>
              <a:rPr lang="fr-FR" sz="1600" dirty="0">
                <a:solidFill>
                  <a:srgbClr val="00B050"/>
                </a:solidFill>
              </a:rPr>
              <a:t>Les Chloroplastes : Usines à Photosynthèse</a:t>
            </a:r>
          </a:p>
          <a:p>
            <a:pPr marL="342900" indent="-342900">
              <a:buFont typeface="+mj-lt"/>
              <a:buAutoNum type="arabicPeriod"/>
            </a:pPr>
            <a:endParaRPr lang="fr-FR" sz="1600" dirty="0">
              <a:solidFill>
                <a:srgbClr val="00B050"/>
              </a:solidFill>
            </a:endParaRPr>
          </a:p>
          <a:p>
            <a:pPr marL="342900" indent="-342900">
              <a:buFont typeface="+mj-lt"/>
              <a:buAutoNum type="arabicPeriod"/>
            </a:pPr>
            <a:r>
              <a:rPr lang="fr-FR" sz="1600" dirty="0">
                <a:solidFill>
                  <a:srgbClr val="00B050"/>
                </a:solidFill>
              </a:rPr>
              <a:t>Le Cytosquelette : Architecture et Mouvement Cellulaire</a:t>
            </a:r>
          </a:p>
          <a:p>
            <a:pPr marL="342900" indent="-342900">
              <a:buFont typeface="+mj-lt"/>
              <a:buAutoNum type="arabicPeriod"/>
            </a:pPr>
            <a:endParaRPr lang="fr-FR" sz="1600" dirty="0">
              <a:solidFill>
                <a:srgbClr val="00B050"/>
              </a:solidFill>
            </a:endParaRPr>
          </a:p>
          <a:p>
            <a:pPr marL="342900" indent="-342900">
              <a:buFont typeface="+mj-lt"/>
              <a:buAutoNum type="arabicPeriod"/>
            </a:pPr>
            <a:r>
              <a:rPr lang="fr-FR" sz="1600" dirty="0">
                <a:solidFill>
                  <a:srgbClr val="00B050"/>
                </a:solidFill>
              </a:rPr>
              <a:t>Les Lysosomes et la Digestion Intracellulaire</a:t>
            </a:r>
          </a:p>
          <a:p>
            <a:pPr marL="342900" indent="-342900">
              <a:buFont typeface="+mj-lt"/>
              <a:buAutoNum type="arabicPeriod"/>
            </a:pPr>
            <a:endParaRPr lang="fr-FR" sz="1600" dirty="0">
              <a:solidFill>
                <a:srgbClr val="00B050"/>
              </a:solidFill>
            </a:endParaRPr>
          </a:p>
          <a:p>
            <a:pPr marL="342900" indent="-342900">
              <a:buFont typeface="+mj-lt"/>
              <a:buAutoNum type="arabicPeriod"/>
            </a:pPr>
            <a:r>
              <a:rPr lang="fr-FR" sz="1600" dirty="0">
                <a:solidFill>
                  <a:srgbClr val="00B050"/>
                </a:solidFill>
              </a:rPr>
              <a:t>Comparaison des Cellules Procaryotes et Eucaryotes : Une Évolution Vers la Complexité</a:t>
            </a:r>
          </a:p>
          <a:p>
            <a:pPr marL="342900" indent="-342900">
              <a:buFont typeface="+mj-lt"/>
              <a:buAutoNum type="arabicPeriod"/>
            </a:pPr>
            <a:endParaRPr lang="fr-FR" sz="1600" dirty="0">
              <a:solidFill>
                <a:srgbClr val="00B050"/>
              </a:solidFill>
            </a:endParaRPr>
          </a:p>
          <a:p>
            <a:pPr marL="342900" indent="-342900">
              <a:buFont typeface="+mj-lt"/>
              <a:buAutoNum type="arabicPeriod"/>
            </a:pPr>
            <a:r>
              <a:rPr lang="fr-FR" sz="1600" dirty="0">
                <a:solidFill>
                  <a:srgbClr val="00B050"/>
                </a:solidFill>
              </a:rPr>
              <a:t>Les Vacuoles : Stockage et Régulation dans les Cellules Végétales</a:t>
            </a:r>
          </a:p>
          <a:p>
            <a:pPr marL="342900" indent="-342900">
              <a:buFont typeface="+mj-lt"/>
              <a:buAutoNum type="arabicPeriod"/>
            </a:pPr>
            <a:endParaRPr lang="fr-FR" sz="1600" dirty="0">
              <a:solidFill>
                <a:srgbClr val="00B050"/>
              </a:solidFill>
            </a:endParaRPr>
          </a:p>
          <a:p>
            <a:pPr marL="342900" indent="-342900">
              <a:buFont typeface="+mj-lt"/>
              <a:buAutoNum type="arabicPeriod"/>
            </a:pPr>
            <a:r>
              <a:rPr lang="fr-FR" sz="1600" dirty="0">
                <a:solidFill>
                  <a:srgbClr val="00B050"/>
                </a:solidFill>
              </a:rPr>
              <a:t>Les Endosomes et la Trafic Cellulaire</a:t>
            </a:r>
          </a:p>
          <a:p>
            <a:pPr marL="342900" indent="-342900">
              <a:buFont typeface="+mj-lt"/>
              <a:buAutoNum type="arabicPeriod"/>
            </a:pPr>
            <a:endParaRPr lang="fr-FR" sz="1600" dirty="0">
              <a:solidFill>
                <a:srgbClr val="00B050"/>
              </a:solidFill>
            </a:endParaRPr>
          </a:p>
          <a:p>
            <a:pPr marL="342900" indent="-342900">
              <a:buFont typeface="+mj-lt"/>
              <a:buAutoNum type="arabicPeriod"/>
            </a:pPr>
            <a:r>
              <a:rPr lang="fr-FR" sz="1600" dirty="0">
                <a:solidFill>
                  <a:srgbClr val="00B050"/>
                </a:solidFill>
              </a:rPr>
              <a:t>L’ADN Mitochondrial : Gardien de l’Héritage Maternel et Témoin de l’Évolution</a:t>
            </a:r>
          </a:p>
        </p:txBody>
      </p:sp>
    </p:spTree>
    <p:extLst>
      <p:ext uri="{BB962C8B-B14F-4D97-AF65-F5344CB8AC3E}">
        <p14:creationId xmlns:p14="http://schemas.microsoft.com/office/powerpoint/2010/main" val="900394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a:extLst>
              <a:ext uri="{FF2B5EF4-FFF2-40B4-BE49-F238E27FC236}">
                <a16:creationId xmlns:a16="http://schemas.microsoft.com/office/drawing/2014/main" id="{60BB6F71-90B6-E4C5-4F16-1EA0B57C12DD}"/>
              </a:ext>
            </a:extLst>
          </p:cNvPr>
          <p:cNvSpPr txBox="1">
            <a:spLocks noChangeArrowheads="1"/>
          </p:cNvSpPr>
          <p:nvPr/>
        </p:nvSpPr>
        <p:spPr bwMode="auto">
          <a:xfrm>
            <a:off x="1555750" y="1916114"/>
            <a:ext cx="91440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omic Sans MS" panose="030F0702030302020204" pitchFamily="66" charset="0"/>
              </a:defRPr>
            </a:lvl1pPr>
            <a:lvl2pPr marL="914400" indent="-457200">
              <a:defRPr>
                <a:solidFill>
                  <a:schemeClr val="tx1"/>
                </a:solidFill>
                <a:latin typeface="Comic Sans MS" panose="030F0702030302020204" pitchFamily="66" charset="0"/>
              </a:defRPr>
            </a:lvl2pPr>
            <a:lvl3pPr marL="1371600" indent="-457200">
              <a:defRPr>
                <a:solidFill>
                  <a:schemeClr val="tx1"/>
                </a:solidFill>
                <a:latin typeface="Comic Sans MS" panose="030F0702030302020204" pitchFamily="66" charset="0"/>
              </a:defRPr>
            </a:lvl3pPr>
            <a:lvl4pPr marL="1828800" indent="-457200">
              <a:defRPr>
                <a:solidFill>
                  <a:schemeClr val="tx1"/>
                </a:solidFill>
                <a:latin typeface="Comic Sans MS" panose="030F0702030302020204" pitchFamily="66" charset="0"/>
              </a:defRPr>
            </a:lvl4pPr>
            <a:lvl5pPr marL="2286000" indent="-457200">
              <a:defRPr>
                <a:solidFill>
                  <a:schemeClr val="tx1"/>
                </a:solidFill>
                <a:latin typeface="Comic Sans MS" panose="030F0702030302020204" pitchFamily="66" charset="0"/>
              </a:defRPr>
            </a:lvl5pPr>
            <a:lvl6pPr marL="2743200" indent="-457200" eaLnBrk="0" fontAlgn="base" hangingPunct="0">
              <a:spcBef>
                <a:spcPct val="0"/>
              </a:spcBef>
              <a:spcAft>
                <a:spcPct val="0"/>
              </a:spcAft>
              <a:defRPr>
                <a:solidFill>
                  <a:schemeClr val="tx1"/>
                </a:solidFill>
                <a:latin typeface="Comic Sans MS" panose="030F0702030302020204" pitchFamily="66" charset="0"/>
              </a:defRPr>
            </a:lvl6pPr>
            <a:lvl7pPr marL="3200400" indent="-457200" eaLnBrk="0" fontAlgn="base" hangingPunct="0">
              <a:spcBef>
                <a:spcPct val="0"/>
              </a:spcBef>
              <a:spcAft>
                <a:spcPct val="0"/>
              </a:spcAft>
              <a:defRPr>
                <a:solidFill>
                  <a:schemeClr val="tx1"/>
                </a:solidFill>
                <a:latin typeface="Comic Sans MS" panose="030F0702030302020204" pitchFamily="66" charset="0"/>
              </a:defRPr>
            </a:lvl7pPr>
            <a:lvl8pPr marL="3657600" indent="-457200" eaLnBrk="0" fontAlgn="base" hangingPunct="0">
              <a:spcBef>
                <a:spcPct val="0"/>
              </a:spcBef>
              <a:spcAft>
                <a:spcPct val="0"/>
              </a:spcAft>
              <a:defRPr>
                <a:solidFill>
                  <a:schemeClr val="tx1"/>
                </a:solidFill>
                <a:latin typeface="Comic Sans MS" panose="030F0702030302020204" pitchFamily="66" charset="0"/>
              </a:defRPr>
            </a:lvl8pPr>
            <a:lvl9pPr marL="4114800" indent="-4572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fr-FR" altLang="fr-FR" sz="2800" b="1" dirty="0"/>
              <a:t>I/ Composition des membranes biologiques :      exemple de la membrane plasmique</a:t>
            </a:r>
          </a:p>
          <a:p>
            <a:pPr eaLnBrk="1" hangingPunct="1"/>
            <a:endParaRPr lang="fr-FR" altLang="fr-FR" sz="2800" b="1" dirty="0"/>
          </a:p>
          <a:p>
            <a:pPr eaLnBrk="1" hangingPunct="1"/>
            <a:r>
              <a:rPr lang="fr-FR" altLang="fr-FR" sz="2800" b="1" dirty="0"/>
              <a:t>II/ Propriétés des membranes </a:t>
            </a:r>
          </a:p>
          <a:p>
            <a:pPr eaLnBrk="1" hangingPunct="1"/>
            <a:endParaRPr lang="fr-FR" altLang="fr-FR" sz="2800" b="1" dirty="0"/>
          </a:p>
          <a:p>
            <a:pPr eaLnBrk="1" hangingPunct="1"/>
            <a:r>
              <a:rPr lang="fr-FR" altLang="fr-FR" sz="2800" b="1" dirty="0"/>
              <a:t>III/ Echange de matière </a:t>
            </a:r>
          </a:p>
          <a:p>
            <a:pPr eaLnBrk="1" hangingPunct="1"/>
            <a:endParaRPr lang="fr-FR" altLang="fr-FR" sz="2800" b="1" dirty="0"/>
          </a:p>
        </p:txBody>
      </p:sp>
      <p:sp>
        <p:nvSpPr>
          <p:cNvPr id="2" name="Rectangle 1">
            <a:extLst>
              <a:ext uri="{FF2B5EF4-FFF2-40B4-BE49-F238E27FC236}">
                <a16:creationId xmlns:a16="http://schemas.microsoft.com/office/drawing/2014/main" id="{74A599CA-296F-493D-ED89-56A4055A1A96}"/>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Les membranes biologiques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5A058-1949-AF76-6DD9-C1D33ED422BB}"/>
            </a:ext>
          </a:extLst>
        </p:cNvPr>
        <p:cNvGrpSpPr/>
        <p:nvPr/>
      </p:nvGrpSpPr>
      <p:grpSpPr>
        <a:xfrm>
          <a:off x="0" y="0"/>
          <a:ext cx="0" cy="0"/>
          <a:chOff x="0" y="0"/>
          <a:chExt cx="0" cy="0"/>
        </a:xfrm>
      </p:grpSpPr>
      <p:grpSp>
        <p:nvGrpSpPr>
          <p:cNvPr id="26" name="Groupe 25">
            <a:extLst>
              <a:ext uri="{FF2B5EF4-FFF2-40B4-BE49-F238E27FC236}">
                <a16:creationId xmlns:a16="http://schemas.microsoft.com/office/drawing/2014/main" id="{9E0E1C69-98CC-D1B2-2FF8-F3F63EF4D00C}"/>
              </a:ext>
            </a:extLst>
          </p:cNvPr>
          <p:cNvGrpSpPr/>
          <p:nvPr/>
        </p:nvGrpSpPr>
        <p:grpSpPr>
          <a:xfrm>
            <a:off x="294277" y="428172"/>
            <a:ext cx="7180580" cy="6429828"/>
            <a:chOff x="221706" y="232229"/>
            <a:chExt cx="7180580" cy="6429828"/>
          </a:xfrm>
        </p:grpSpPr>
        <p:pic>
          <p:nvPicPr>
            <p:cNvPr id="25" name="Image 24" descr="cellule03">
              <a:extLst>
                <a:ext uri="{FF2B5EF4-FFF2-40B4-BE49-F238E27FC236}">
                  <a16:creationId xmlns:a16="http://schemas.microsoft.com/office/drawing/2014/main" id="{F92B4494-D34F-A6D6-E955-90F307AD12E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2" name="Group 8">
              <a:extLst>
                <a:ext uri="{FF2B5EF4-FFF2-40B4-BE49-F238E27FC236}">
                  <a16:creationId xmlns:a16="http://schemas.microsoft.com/office/drawing/2014/main" id="{A3E7190E-0E45-A756-4AAF-28F16757FD60}"/>
                </a:ext>
              </a:extLst>
            </p:cNvPr>
            <p:cNvGrpSpPr>
              <a:grpSpLocks/>
            </p:cNvGrpSpPr>
            <p:nvPr/>
          </p:nvGrpSpPr>
          <p:grpSpPr bwMode="auto">
            <a:xfrm>
              <a:off x="221706" y="232229"/>
              <a:ext cx="7180580" cy="6429828"/>
              <a:chOff x="124" y="1911"/>
              <a:chExt cx="8216" cy="7455"/>
            </a:xfrm>
          </p:grpSpPr>
          <p:grpSp>
            <p:nvGrpSpPr>
              <p:cNvPr id="3" name="Group 9">
                <a:extLst>
                  <a:ext uri="{FF2B5EF4-FFF2-40B4-BE49-F238E27FC236}">
                    <a16:creationId xmlns:a16="http://schemas.microsoft.com/office/drawing/2014/main" id="{2C63312F-F5C4-4A46-1741-7DC043A914DA}"/>
                  </a:ext>
                </a:extLst>
              </p:cNvPr>
              <p:cNvGrpSpPr>
                <a:grpSpLocks/>
              </p:cNvGrpSpPr>
              <p:nvPr/>
            </p:nvGrpSpPr>
            <p:grpSpPr bwMode="auto">
              <a:xfrm>
                <a:off x="124" y="1911"/>
                <a:ext cx="8216" cy="7455"/>
                <a:chOff x="1095" y="1920"/>
                <a:chExt cx="8216" cy="7455"/>
              </a:xfrm>
            </p:grpSpPr>
            <p:sp>
              <p:nvSpPr>
                <p:cNvPr id="5" name="Text Box 10">
                  <a:extLst>
                    <a:ext uri="{FF2B5EF4-FFF2-40B4-BE49-F238E27FC236}">
                      <a16:creationId xmlns:a16="http://schemas.microsoft.com/office/drawing/2014/main" id="{295EDD50-E3B7-D631-B72D-4A38EB69FCAF}"/>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11">
                  <a:extLst>
                    <a:ext uri="{FF2B5EF4-FFF2-40B4-BE49-F238E27FC236}">
                      <a16:creationId xmlns:a16="http://schemas.microsoft.com/office/drawing/2014/main" id="{823CDEE7-EDC2-0743-25FE-1F6C82F56B14}"/>
                    </a:ext>
                  </a:extLst>
                </p:cNvPr>
                <p:cNvGrpSpPr>
                  <a:grpSpLocks/>
                </p:cNvGrpSpPr>
                <p:nvPr/>
              </p:nvGrpSpPr>
              <p:grpSpPr bwMode="auto">
                <a:xfrm>
                  <a:off x="1140" y="1920"/>
                  <a:ext cx="8171" cy="7455"/>
                  <a:chOff x="1140" y="1920"/>
                  <a:chExt cx="8171" cy="7455"/>
                </a:xfrm>
              </p:grpSpPr>
              <p:sp>
                <p:nvSpPr>
                  <p:cNvPr id="7" name="Text Box 12">
                    <a:extLst>
                      <a:ext uri="{FF2B5EF4-FFF2-40B4-BE49-F238E27FC236}">
                        <a16:creationId xmlns:a16="http://schemas.microsoft.com/office/drawing/2014/main" id="{2A1FE9AF-B524-81FE-9A1E-CBAB3739C5DB}"/>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13">
                    <a:extLst>
                      <a:ext uri="{FF2B5EF4-FFF2-40B4-BE49-F238E27FC236}">
                        <a16:creationId xmlns:a16="http://schemas.microsoft.com/office/drawing/2014/main" id="{663682E1-1EAC-0B90-3BEC-2C04869998DB}"/>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14">
                    <a:extLst>
                      <a:ext uri="{FF2B5EF4-FFF2-40B4-BE49-F238E27FC236}">
                        <a16:creationId xmlns:a16="http://schemas.microsoft.com/office/drawing/2014/main" id="{1AD9ABE2-7D1D-2EBD-0D43-4DDF3005E231}"/>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15">
                    <a:extLst>
                      <a:ext uri="{FF2B5EF4-FFF2-40B4-BE49-F238E27FC236}">
                        <a16:creationId xmlns:a16="http://schemas.microsoft.com/office/drawing/2014/main" id="{1EF180AA-C393-25B0-2428-8FB1A29DF765}"/>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16">
                    <a:extLst>
                      <a:ext uri="{FF2B5EF4-FFF2-40B4-BE49-F238E27FC236}">
                        <a16:creationId xmlns:a16="http://schemas.microsoft.com/office/drawing/2014/main" id="{F9002F31-1917-16D2-7079-9EB8EBB51AC5}"/>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17">
                    <a:extLst>
                      <a:ext uri="{FF2B5EF4-FFF2-40B4-BE49-F238E27FC236}">
                        <a16:creationId xmlns:a16="http://schemas.microsoft.com/office/drawing/2014/main" id="{AC06038C-679B-EEF0-5CD3-353E9BE12D03}"/>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18">
                    <a:extLst>
                      <a:ext uri="{FF2B5EF4-FFF2-40B4-BE49-F238E27FC236}">
                        <a16:creationId xmlns:a16="http://schemas.microsoft.com/office/drawing/2014/main" id="{AFC32CA2-2E9F-F2F3-3C2D-FAFE7BFFD973}"/>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19">
                    <a:extLst>
                      <a:ext uri="{FF2B5EF4-FFF2-40B4-BE49-F238E27FC236}">
                        <a16:creationId xmlns:a16="http://schemas.microsoft.com/office/drawing/2014/main" id="{E0D368F6-40E5-64E2-965C-C461963FC7C9}"/>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0">
                    <a:extLst>
                      <a:ext uri="{FF2B5EF4-FFF2-40B4-BE49-F238E27FC236}">
                        <a16:creationId xmlns:a16="http://schemas.microsoft.com/office/drawing/2014/main" id="{D347627F-21DE-2D16-3F9C-A7B4A64194B4}"/>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1">
                    <a:extLst>
                      <a:ext uri="{FF2B5EF4-FFF2-40B4-BE49-F238E27FC236}">
                        <a16:creationId xmlns:a16="http://schemas.microsoft.com/office/drawing/2014/main" id="{ABA894F2-1550-2604-29D3-A195F44AD319}"/>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2">
                    <a:extLst>
                      <a:ext uri="{FF2B5EF4-FFF2-40B4-BE49-F238E27FC236}">
                        <a16:creationId xmlns:a16="http://schemas.microsoft.com/office/drawing/2014/main" id="{172C5CFE-5D68-CD62-F1D8-CC00F9CC6C78}"/>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3">
                    <a:extLst>
                      <a:ext uri="{FF2B5EF4-FFF2-40B4-BE49-F238E27FC236}">
                        <a16:creationId xmlns:a16="http://schemas.microsoft.com/office/drawing/2014/main" id="{80C031E0-82CC-3616-8A45-47B89122A1E1}"/>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AutoShape 24">
                    <a:extLst>
                      <a:ext uri="{FF2B5EF4-FFF2-40B4-BE49-F238E27FC236}">
                        <a16:creationId xmlns:a16="http://schemas.microsoft.com/office/drawing/2014/main" id="{FB009F62-1D2F-07DB-CB50-BA9B509ECAAA}"/>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20" name="AutoShape 25">
                    <a:extLst>
                      <a:ext uri="{FF2B5EF4-FFF2-40B4-BE49-F238E27FC236}">
                        <a16:creationId xmlns:a16="http://schemas.microsoft.com/office/drawing/2014/main" id="{0B1029C5-C256-7C50-D6F6-E2FE831ABE26}"/>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21" name="Text Box 26">
                    <a:extLst>
                      <a:ext uri="{FF2B5EF4-FFF2-40B4-BE49-F238E27FC236}">
                        <a16:creationId xmlns:a16="http://schemas.microsoft.com/office/drawing/2014/main" id="{AC618B25-F434-FAC5-5933-020D2F20AF1D}"/>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7">
                    <a:extLst>
                      <a:ext uri="{FF2B5EF4-FFF2-40B4-BE49-F238E27FC236}">
                        <a16:creationId xmlns:a16="http://schemas.microsoft.com/office/drawing/2014/main" id="{CB92319E-5415-9AFC-0D22-92C9184F517B}"/>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8">
                    <a:extLst>
                      <a:ext uri="{FF2B5EF4-FFF2-40B4-BE49-F238E27FC236}">
                        <a16:creationId xmlns:a16="http://schemas.microsoft.com/office/drawing/2014/main" id="{DDD288CB-AE48-0852-1242-17A9BC746B20}"/>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9">
                    <a:extLst>
                      <a:ext uri="{FF2B5EF4-FFF2-40B4-BE49-F238E27FC236}">
                        <a16:creationId xmlns:a16="http://schemas.microsoft.com/office/drawing/2014/main" id="{1161D8B2-84E9-33FA-81DA-AC019E75DC1C}"/>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4" name="AutoShape 30">
                <a:extLst>
                  <a:ext uri="{FF2B5EF4-FFF2-40B4-BE49-F238E27FC236}">
                    <a16:creationId xmlns:a16="http://schemas.microsoft.com/office/drawing/2014/main" id="{9B32CE7B-BD20-4A05-9C80-5937CD8C204E}"/>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graphicFrame>
        <p:nvGraphicFramePr>
          <p:cNvPr id="28" name="Tableau 27">
            <a:extLst>
              <a:ext uri="{FF2B5EF4-FFF2-40B4-BE49-F238E27FC236}">
                <a16:creationId xmlns:a16="http://schemas.microsoft.com/office/drawing/2014/main" id="{C056F093-6F10-994C-D77E-5CCDCB1F4520}"/>
              </a:ext>
            </a:extLst>
          </p:cNvPr>
          <p:cNvGraphicFramePr>
            <a:graphicFrameLocks noGrp="1"/>
          </p:cNvGraphicFramePr>
          <p:nvPr>
            <p:extLst>
              <p:ext uri="{D42A27DB-BD31-4B8C-83A1-F6EECF244321}">
                <p14:modId xmlns:p14="http://schemas.microsoft.com/office/powerpoint/2010/main" val="2088762689"/>
              </p:ext>
            </p:extLst>
          </p:nvPr>
        </p:nvGraphicFramePr>
        <p:xfrm>
          <a:off x="8129303" y="259423"/>
          <a:ext cx="3584755" cy="593344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endParaRPr lang="fr-FR" dirty="0"/>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endParaRPr lang="fr-FR" dirty="0"/>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endParaRPr lang="fr-FR" dirty="0"/>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endParaRPr lang="fr-FR" dirty="0"/>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endParaRPr lang="fr-FR" dirty="0"/>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endParaRPr lang="fr-FR" dirty="0"/>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endParaRPr lang="fr-FR" dirty="0"/>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endParaRPr lang="fr-FR" dirty="0"/>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sp>
        <p:nvSpPr>
          <p:cNvPr id="29" name="ZoneTexte 28">
            <a:extLst>
              <a:ext uri="{FF2B5EF4-FFF2-40B4-BE49-F238E27FC236}">
                <a16:creationId xmlns:a16="http://schemas.microsoft.com/office/drawing/2014/main" id="{06DAE65F-F055-67A9-AB04-742B05142E1F}"/>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1110779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0">
            <a:extLst>
              <a:ext uri="{FF2B5EF4-FFF2-40B4-BE49-F238E27FC236}">
                <a16:creationId xmlns:a16="http://schemas.microsoft.com/office/drawing/2014/main" id="{1F750A41-0D47-BA23-7841-57AC13135E44}"/>
              </a:ext>
            </a:extLst>
          </p:cNvPr>
          <p:cNvSpPr txBox="1">
            <a:spLocks noChangeArrowheads="1"/>
          </p:cNvSpPr>
          <p:nvPr/>
        </p:nvSpPr>
        <p:spPr bwMode="auto">
          <a:xfrm>
            <a:off x="6167439" y="1052786"/>
            <a:ext cx="432117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Microscopie électronique (X200 000)</a:t>
            </a:r>
          </a:p>
          <a:p>
            <a:pPr eaLnBrk="1" hangingPunct="1">
              <a:spcBef>
                <a:spcPct val="50000"/>
              </a:spcBef>
              <a:buFontTx/>
              <a:buNone/>
            </a:pPr>
            <a:r>
              <a:rPr lang="fr-FR" altLang="fr-FR" sz="1800">
                <a:latin typeface="Comic Sans MS" panose="030F0702030302020204" pitchFamily="66" charset="0"/>
              </a:rPr>
              <a:t>Membrane plasmique : </a:t>
            </a:r>
            <a:r>
              <a:rPr lang="fr-FR" altLang="fr-FR" sz="1800" b="1">
                <a:solidFill>
                  <a:srgbClr val="FF0000"/>
                </a:solidFill>
                <a:latin typeface="Comic Sans MS" panose="030F0702030302020204" pitchFamily="66" charset="0"/>
              </a:rPr>
              <a:t>environs 8nm</a:t>
            </a:r>
          </a:p>
        </p:txBody>
      </p:sp>
      <p:pic>
        <p:nvPicPr>
          <p:cNvPr id="20484" name="Picture 14">
            <a:extLst>
              <a:ext uri="{FF2B5EF4-FFF2-40B4-BE49-F238E27FC236}">
                <a16:creationId xmlns:a16="http://schemas.microsoft.com/office/drawing/2014/main" id="{94801188-A4D7-33DE-B7C9-109B99E64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908324"/>
            <a:ext cx="4537075" cy="212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79" name="Group 31">
            <a:extLst>
              <a:ext uri="{FF2B5EF4-FFF2-40B4-BE49-F238E27FC236}">
                <a16:creationId xmlns:a16="http://schemas.microsoft.com/office/drawing/2014/main" id="{5DCD595C-3212-D2AD-19C8-4336662118BA}"/>
              </a:ext>
            </a:extLst>
          </p:cNvPr>
          <p:cNvGrpSpPr>
            <a:grpSpLocks/>
          </p:cNvGrpSpPr>
          <p:nvPr/>
        </p:nvGrpSpPr>
        <p:grpSpPr bwMode="auto">
          <a:xfrm>
            <a:off x="3143251" y="1914799"/>
            <a:ext cx="7559675" cy="4757737"/>
            <a:chOff x="1020" y="1297"/>
            <a:chExt cx="4762" cy="2997"/>
          </a:xfrm>
        </p:grpSpPr>
        <p:grpSp>
          <p:nvGrpSpPr>
            <p:cNvPr id="20487" name="Group 27">
              <a:extLst>
                <a:ext uri="{FF2B5EF4-FFF2-40B4-BE49-F238E27FC236}">
                  <a16:creationId xmlns:a16="http://schemas.microsoft.com/office/drawing/2014/main" id="{3238D6D3-469D-2955-4B7C-92B78ED00FBE}"/>
                </a:ext>
              </a:extLst>
            </p:cNvPr>
            <p:cNvGrpSpPr>
              <a:grpSpLocks/>
            </p:cNvGrpSpPr>
            <p:nvPr/>
          </p:nvGrpSpPr>
          <p:grpSpPr bwMode="auto">
            <a:xfrm>
              <a:off x="1510" y="1790"/>
              <a:ext cx="4272" cy="2504"/>
              <a:chOff x="1080" y="1752"/>
              <a:chExt cx="4272" cy="2504"/>
            </a:xfrm>
          </p:grpSpPr>
          <p:pic>
            <p:nvPicPr>
              <p:cNvPr id="20491" name="Picture 5">
                <a:extLst>
                  <a:ext uri="{FF2B5EF4-FFF2-40B4-BE49-F238E27FC236}">
                    <a16:creationId xmlns:a16="http://schemas.microsoft.com/office/drawing/2014/main" id="{583B2154-2583-DAFD-2F4C-6F008C36B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 y="1752"/>
                <a:ext cx="2827" cy="239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92" name="Text Box 6">
                <a:extLst>
                  <a:ext uri="{FF2B5EF4-FFF2-40B4-BE49-F238E27FC236}">
                    <a16:creationId xmlns:a16="http://schemas.microsoft.com/office/drawing/2014/main" id="{5456A957-24AA-0729-39FB-59AFA9260762}"/>
                  </a:ext>
                </a:extLst>
              </p:cNvPr>
              <p:cNvSpPr txBox="1">
                <a:spLocks noChangeArrowheads="1"/>
              </p:cNvSpPr>
              <p:nvPr/>
            </p:nvSpPr>
            <p:spPr bwMode="auto">
              <a:xfrm>
                <a:off x="3651" y="1755"/>
                <a:ext cx="878"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solidFill>
                      <a:srgbClr val="000000"/>
                    </a:solidFill>
                    <a:latin typeface="Comic Sans MS" panose="030F0702030302020204" pitchFamily="66" charset="0"/>
                  </a:rPr>
                  <a:t>Glycolipide</a:t>
                </a:r>
                <a:endParaRPr lang="fr-FR" altLang="fr-FR" sz="1800">
                  <a:latin typeface="Comic Sans MS" panose="030F0702030302020204" pitchFamily="66" charset="0"/>
                </a:endParaRPr>
              </a:p>
            </p:txBody>
          </p:sp>
          <p:sp>
            <p:nvSpPr>
              <p:cNvPr id="20493" name="Text Box 8">
                <a:extLst>
                  <a:ext uri="{FF2B5EF4-FFF2-40B4-BE49-F238E27FC236}">
                    <a16:creationId xmlns:a16="http://schemas.microsoft.com/office/drawing/2014/main" id="{5FE70F65-6412-2D30-4304-49B039973D47}"/>
                  </a:ext>
                </a:extLst>
              </p:cNvPr>
              <p:cNvSpPr txBox="1">
                <a:spLocks noChangeArrowheads="1"/>
              </p:cNvSpPr>
              <p:nvPr/>
            </p:nvSpPr>
            <p:spPr bwMode="auto">
              <a:xfrm>
                <a:off x="4179" y="2511"/>
                <a:ext cx="1090"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solidFill>
                      <a:srgbClr val="000000"/>
                    </a:solidFill>
                    <a:latin typeface="Comic Sans MS" panose="030F0702030302020204" pitchFamily="66" charset="0"/>
                  </a:rPr>
                  <a:t>Glycoprotéine</a:t>
                </a:r>
                <a:endParaRPr lang="fr-FR" altLang="fr-FR" sz="1800">
                  <a:latin typeface="Comic Sans MS" panose="030F0702030302020204" pitchFamily="66" charset="0"/>
                </a:endParaRPr>
              </a:p>
            </p:txBody>
          </p:sp>
          <p:sp>
            <p:nvSpPr>
              <p:cNvPr id="20494" name="Text Box 9">
                <a:extLst>
                  <a:ext uri="{FF2B5EF4-FFF2-40B4-BE49-F238E27FC236}">
                    <a16:creationId xmlns:a16="http://schemas.microsoft.com/office/drawing/2014/main" id="{22F18B01-1CD2-5316-9BA8-D5425BD09EA3}"/>
                  </a:ext>
                </a:extLst>
              </p:cNvPr>
              <p:cNvSpPr txBox="1">
                <a:spLocks noChangeArrowheads="1"/>
              </p:cNvSpPr>
              <p:nvPr/>
            </p:nvSpPr>
            <p:spPr bwMode="auto">
              <a:xfrm>
                <a:off x="3715" y="4023"/>
                <a:ext cx="1637"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solidFill>
                      <a:srgbClr val="000000"/>
                    </a:solidFill>
                    <a:latin typeface="Comic Sans MS" panose="030F0702030302020204" pitchFamily="66" charset="0"/>
                  </a:rPr>
                  <a:t>Protéine périphérique</a:t>
                </a:r>
                <a:endParaRPr lang="fr-FR" altLang="fr-FR" sz="1800">
                  <a:latin typeface="Comic Sans MS" panose="030F0702030302020204" pitchFamily="66" charset="0"/>
                </a:endParaRPr>
              </a:p>
            </p:txBody>
          </p:sp>
          <p:sp>
            <p:nvSpPr>
              <p:cNvPr id="20495" name="Text Box 10">
                <a:extLst>
                  <a:ext uri="{FF2B5EF4-FFF2-40B4-BE49-F238E27FC236}">
                    <a16:creationId xmlns:a16="http://schemas.microsoft.com/office/drawing/2014/main" id="{955F9A6F-FD0A-C2ED-6A65-C768FAD03BF4}"/>
                  </a:ext>
                </a:extLst>
              </p:cNvPr>
              <p:cNvSpPr txBox="1">
                <a:spLocks noChangeArrowheads="1"/>
              </p:cNvSpPr>
              <p:nvPr/>
            </p:nvSpPr>
            <p:spPr bwMode="auto">
              <a:xfrm>
                <a:off x="2426" y="3751"/>
                <a:ext cx="1345"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solidFill>
                      <a:srgbClr val="000000"/>
                    </a:solidFill>
                    <a:latin typeface="Comic Sans MS" panose="030F0702030302020204" pitchFamily="66" charset="0"/>
                  </a:rPr>
                  <a:t>Protéine intégrée</a:t>
                </a:r>
                <a:endParaRPr lang="fr-FR" altLang="fr-FR" sz="1800">
                  <a:latin typeface="Comic Sans MS" panose="030F0702030302020204" pitchFamily="66" charset="0"/>
                </a:endParaRPr>
              </a:p>
            </p:txBody>
          </p:sp>
          <p:sp>
            <p:nvSpPr>
              <p:cNvPr id="20496" name="Text Box 11">
                <a:extLst>
                  <a:ext uri="{FF2B5EF4-FFF2-40B4-BE49-F238E27FC236}">
                    <a16:creationId xmlns:a16="http://schemas.microsoft.com/office/drawing/2014/main" id="{96D14DEC-AF81-D546-8DFD-80D332C33F74}"/>
                  </a:ext>
                </a:extLst>
              </p:cNvPr>
              <p:cNvSpPr txBox="1">
                <a:spLocks noChangeArrowheads="1"/>
              </p:cNvSpPr>
              <p:nvPr/>
            </p:nvSpPr>
            <p:spPr bwMode="auto">
              <a:xfrm>
                <a:off x="1080" y="2295"/>
                <a:ext cx="1363"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solidFill>
                      <a:srgbClr val="000000"/>
                    </a:solidFill>
                    <a:latin typeface="Comic Sans MS" panose="030F0702030302020204" pitchFamily="66" charset="0"/>
                  </a:rPr>
                  <a:t>Bicouche lipidique</a:t>
                </a:r>
                <a:endParaRPr lang="fr-FR" altLang="fr-FR" sz="1800">
                  <a:latin typeface="Comic Sans MS" panose="030F0702030302020204" pitchFamily="66" charset="0"/>
                </a:endParaRPr>
              </a:p>
            </p:txBody>
          </p:sp>
          <p:sp>
            <p:nvSpPr>
              <p:cNvPr id="20497" name="Rectangle 21">
                <a:extLst>
                  <a:ext uri="{FF2B5EF4-FFF2-40B4-BE49-F238E27FC236}">
                    <a16:creationId xmlns:a16="http://schemas.microsoft.com/office/drawing/2014/main" id="{4586D013-EA69-D9F2-C0CA-12DA06B18E69}"/>
                  </a:ext>
                </a:extLst>
              </p:cNvPr>
              <p:cNvSpPr>
                <a:spLocks noChangeArrowheads="1"/>
              </p:cNvSpPr>
              <p:nvPr/>
            </p:nvSpPr>
            <p:spPr bwMode="auto">
              <a:xfrm>
                <a:off x="2653" y="1752"/>
                <a:ext cx="182" cy="18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0498" name="Line 22">
                <a:extLst>
                  <a:ext uri="{FF2B5EF4-FFF2-40B4-BE49-F238E27FC236}">
                    <a16:creationId xmlns:a16="http://schemas.microsoft.com/office/drawing/2014/main" id="{2C309D91-AAA9-2BE5-CC41-082757C76AA7}"/>
                  </a:ext>
                </a:extLst>
              </p:cNvPr>
              <p:cNvSpPr>
                <a:spLocks noChangeShapeType="1"/>
              </p:cNvSpPr>
              <p:nvPr/>
            </p:nvSpPr>
            <p:spPr bwMode="auto">
              <a:xfrm flipH="1">
                <a:off x="2570" y="1896"/>
                <a:ext cx="273" cy="227"/>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9" name="Rectangle 23">
                <a:extLst>
                  <a:ext uri="{FF2B5EF4-FFF2-40B4-BE49-F238E27FC236}">
                    <a16:creationId xmlns:a16="http://schemas.microsoft.com/office/drawing/2014/main" id="{4D83C0AD-68EB-D40B-ECEE-5E3944106D7F}"/>
                  </a:ext>
                </a:extLst>
              </p:cNvPr>
              <p:cNvSpPr>
                <a:spLocks noChangeArrowheads="1"/>
              </p:cNvSpPr>
              <p:nvPr/>
            </p:nvSpPr>
            <p:spPr bwMode="auto">
              <a:xfrm>
                <a:off x="4377" y="2750"/>
                <a:ext cx="635" cy="22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0500" name="Rectangle 24">
                <a:extLst>
                  <a:ext uri="{FF2B5EF4-FFF2-40B4-BE49-F238E27FC236}">
                    <a16:creationId xmlns:a16="http://schemas.microsoft.com/office/drawing/2014/main" id="{E5FDC01D-196D-AE94-5FE3-AE03D15DF04D}"/>
                  </a:ext>
                </a:extLst>
              </p:cNvPr>
              <p:cNvSpPr>
                <a:spLocks noChangeArrowheads="1"/>
              </p:cNvSpPr>
              <p:nvPr/>
            </p:nvSpPr>
            <p:spPr bwMode="auto">
              <a:xfrm>
                <a:off x="4739" y="2840"/>
                <a:ext cx="318" cy="3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0501" name="Rectangle 25">
                <a:extLst>
                  <a:ext uri="{FF2B5EF4-FFF2-40B4-BE49-F238E27FC236}">
                    <a16:creationId xmlns:a16="http://schemas.microsoft.com/office/drawing/2014/main" id="{ED1A4C2E-5E88-ADD9-2828-11D3D92DC0D1}"/>
                  </a:ext>
                </a:extLst>
              </p:cNvPr>
              <p:cNvSpPr>
                <a:spLocks noChangeArrowheads="1"/>
              </p:cNvSpPr>
              <p:nvPr/>
            </p:nvSpPr>
            <p:spPr bwMode="auto">
              <a:xfrm>
                <a:off x="2472" y="3203"/>
                <a:ext cx="408" cy="22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0502" name="Rectangle 26">
                <a:extLst>
                  <a:ext uri="{FF2B5EF4-FFF2-40B4-BE49-F238E27FC236}">
                    <a16:creationId xmlns:a16="http://schemas.microsoft.com/office/drawing/2014/main" id="{48DB8ACE-8E84-732D-3298-569688288EBF}"/>
                  </a:ext>
                </a:extLst>
              </p:cNvPr>
              <p:cNvSpPr>
                <a:spLocks noChangeArrowheads="1"/>
              </p:cNvSpPr>
              <p:nvPr/>
            </p:nvSpPr>
            <p:spPr bwMode="auto">
              <a:xfrm>
                <a:off x="2397" y="2918"/>
                <a:ext cx="318" cy="18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grpSp>
        <p:sp>
          <p:nvSpPr>
            <p:cNvPr id="20488" name="Rectangle 28">
              <a:extLst>
                <a:ext uri="{FF2B5EF4-FFF2-40B4-BE49-F238E27FC236}">
                  <a16:creationId xmlns:a16="http://schemas.microsoft.com/office/drawing/2014/main" id="{A753C8D6-021F-54AE-C672-373B4C20A9A3}"/>
                </a:ext>
              </a:extLst>
            </p:cNvPr>
            <p:cNvSpPr>
              <a:spLocks noChangeArrowheads="1"/>
            </p:cNvSpPr>
            <p:nvPr/>
          </p:nvSpPr>
          <p:spPr bwMode="auto">
            <a:xfrm>
              <a:off x="1020" y="1297"/>
              <a:ext cx="136" cy="13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0489" name="Line 29">
              <a:extLst>
                <a:ext uri="{FF2B5EF4-FFF2-40B4-BE49-F238E27FC236}">
                  <a16:creationId xmlns:a16="http://schemas.microsoft.com/office/drawing/2014/main" id="{95B5997C-89F4-939D-4A96-617771232C8B}"/>
                </a:ext>
              </a:extLst>
            </p:cNvPr>
            <p:cNvSpPr>
              <a:spLocks noChangeShapeType="1"/>
            </p:cNvSpPr>
            <p:nvPr/>
          </p:nvSpPr>
          <p:spPr bwMode="auto">
            <a:xfrm>
              <a:off x="1170" y="1298"/>
              <a:ext cx="3751"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Line 30">
              <a:extLst>
                <a:ext uri="{FF2B5EF4-FFF2-40B4-BE49-F238E27FC236}">
                  <a16:creationId xmlns:a16="http://schemas.microsoft.com/office/drawing/2014/main" id="{63AB6895-25D8-D236-F3D4-1FAB0609C779}"/>
                </a:ext>
              </a:extLst>
            </p:cNvPr>
            <p:cNvSpPr>
              <a:spLocks noChangeShapeType="1"/>
            </p:cNvSpPr>
            <p:nvPr/>
          </p:nvSpPr>
          <p:spPr bwMode="auto">
            <a:xfrm>
              <a:off x="1020" y="1389"/>
              <a:ext cx="635" cy="167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Rectangle 1">
            <a:extLst>
              <a:ext uri="{FF2B5EF4-FFF2-40B4-BE49-F238E27FC236}">
                <a16:creationId xmlns:a16="http://schemas.microsoft.com/office/drawing/2014/main" id="{9BDF4C98-8DA9-4234-90BD-51B02DA843AB}"/>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I-Composition : exemple de la membrane plasmique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8">
            <a:extLst>
              <a:ext uri="{FF2B5EF4-FFF2-40B4-BE49-F238E27FC236}">
                <a16:creationId xmlns:a16="http://schemas.microsoft.com/office/drawing/2014/main" id="{42016C67-58DC-3C23-07BF-9DD3F0022505}"/>
              </a:ext>
            </a:extLst>
          </p:cNvPr>
          <p:cNvSpPr txBox="1">
            <a:spLocks noChangeArrowheads="1"/>
          </p:cNvSpPr>
          <p:nvPr/>
        </p:nvSpPr>
        <p:spPr bwMode="auto">
          <a:xfrm>
            <a:off x="1845420" y="1060873"/>
            <a:ext cx="865172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b="1">
                <a:latin typeface="Comic Sans MS" panose="030F0702030302020204" pitchFamily="66" charset="0"/>
              </a:rPr>
              <a:t>Composition de la membrane de l’érythrocyte humain</a:t>
            </a:r>
          </a:p>
          <a:p>
            <a:pPr eaLnBrk="1" hangingPunct="1">
              <a:spcBef>
                <a:spcPct val="0"/>
              </a:spcBef>
              <a:buFontTx/>
              <a:buNone/>
            </a:pPr>
            <a:endParaRPr lang="fr-FR" altLang="fr-FR" sz="2400" b="1">
              <a:latin typeface="Comic Sans MS" panose="030F0702030302020204" pitchFamily="66" charset="0"/>
            </a:endParaRPr>
          </a:p>
          <a:p>
            <a:pPr eaLnBrk="1" hangingPunct="1">
              <a:spcBef>
                <a:spcPct val="0"/>
              </a:spcBef>
              <a:buFontTx/>
              <a:buNone/>
            </a:pPr>
            <a:r>
              <a:rPr lang="fr-FR" altLang="fr-FR" sz="2400">
                <a:latin typeface="Comic Sans MS" panose="030F0702030302020204" pitchFamily="66" charset="0"/>
              </a:rPr>
              <a:t>           Composés		      	% du poids de la membrane</a:t>
            </a:r>
          </a:p>
        </p:txBody>
      </p:sp>
      <p:sp>
        <p:nvSpPr>
          <p:cNvPr id="22531" name="Text Box 9">
            <a:extLst>
              <a:ext uri="{FF2B5EF4-FFF2-40B4-BE49-F238E27FC236}">
                <a16:creationId xmlns:a16="http://schemas.microsoft.com/office/drawing/2014/main" id="{65F0D74B-42A0-87CD-7DA0-7382B3BC8FFD}"/>
              </a:ext>
            </a:extLst>
          </p:cNvPr>
          <p:cNvSpPr txBox="1">
            <a:spLocks noChangeArrowheads="1"/>
          </p:cNvSpPr>
          <p:nvPr/>
        </p:nvSpPr>
        <p:spPr bwMode="auto">
          <a:xfrm>
            <a:off x="2278808" y="2524548"/>
            <a:ext cx="63706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b="1" dirty="0">
                <a:latin typeface="Comic Sans MS" panose="030F0702030302020204" pitchFamily="66" charset="0"/>
              </a:rPr>
              <a:t>Protéines et glycoprotéines		55%</a:t>
            </a:r>
          </a:p>
        </p:txBody>
      </p:sp>
      <p:sp>
        <p:nvSpPr>
          <p:cNvPr id="22532" name="Text Box 10">
            <a:extLst>
              <a:ext uri="{FF2B5EF4-FFF2-40B4-BE49-F238E27FC236}">
                <a16:creationId xmlns:a16="http://schemas.microsoft.com/office/drawing/2014/main" id="{D889F1E4-B3C4-2668-197C-2BD63C3F257B}"/>
              </a:ext>
            </a:extLst>
          </p:cNvPr>
          <p:cNvSpPr txBox="1">
            <a:spLocks noChangeArrowheads="1"/>
          </p:cNvSpPr>
          <p:nvPr/>
        </p:nvSpPr>
        <p:spPr bwMode="auto">
          <a:xfrm>
            <a:off x="2278807" y="3388147"/>
            <a:ext cx="629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a:latin typeface="Comic Sans MS" panose="030F0702030302020204" pitchFamily="66" charset="0"/>
              </a:rPr>
              <a:t>Lipides					45%</a:t>
            </a:r>
          </a:p>
        </p:txBody>
      </p:sp>
      <p:sp>
        <p:nvSpPr>
          <p:cNvPr id="22533" name="Text Box 11">
            <a:extLst>
              <a:ext uri="{FF2B5EF4-FFF2-40B4-BE49-F238E27FC236}">
                <a16:creationId xmlns:a16="http://schemas.microsoft.com/office/drawing/2014/main" id="{D20BAE01-0DAA-4606-E83D-D92FA140F37C}"/>
              </a:ext>
            </a:extLst>
          </p:cNvPr>
          <p:cNvSpPr txBox="1">
            <a:spLocks noChangeArrowheads="1"/>
          </p:cNvSpPr>
          <p:nvPr/>
        </p:nvSpPr>
        <p:spPr bwMode="auto">
          <a:xfrm>
            <a:off x="2783632" y="3867573"/>
            <a:ext cx="565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dirty="0">
                <a:solidFill>
                  <a:schemeClr val="accent2"/>
                </a:solidFill>
                <a:latin typeface="Comic Sans MS" panose="030F0702030302020204" pitchFamily="66" charset="0"/>
              </a:rPr>
              <a:t>Phospholipides				     28%</a:t>
            </a:r>
          </a:p>
        </p:txBody>
      </p:sp>
      <p:sp>
        <p:nvSpPr>
          <p:cNvPr id="22534" name="Text Box 12">
            <a:extLst>
              <a:ext uri="{FF2B5EF4-FFF2-40B4-BE49-F238E27FC236}">
                <a16:creationId xmlns:a16="http://schemas.microsoft.com/office/drawing/2014/main" id="{CD883D94-CA75-B768-E906-CCF606D8C52F}"/>
              </a:ext>
            </a:extLst>
          </p:cNvPr>
          <p:cNvSpPr txBox="1">
            <a:spLocks noChangeArrowheads="1"/>
          </p:cNvSpPr>
          <p:nvPr/>
        </p:nvSpPr>
        <p:spPr bwMode="auto">
          <a:xfrm>
            <a:off x="2783633" y="4227935"/>
            <a:ext cx="5614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solidFill>
                  <a:schemeClr val="accent2"/>
                </a:solidFill>
                <a:latin typeface="Comic Sans MS" panose="030F0702030302020204" pitchFamily="66" charset="0"/>
              </a:rPr>
              <a:t>Cholestérol				     13%</a:t>
            </a:r>
          </a:p>
        </p:txBody>
      </p:sp>
      <p:sp>
        <p:nvSpPr>
          <p:cNvPr id="22535" name="Text Box 13">
            <a:extLst>
              <a:ext uri="{FF2B5EF4-FFF2-40B4-BE49-F238E27FC236}">
                <a16:creationId xmlns:a16="http://schemas.microsoft.com/office/drawing/2014/main" id="{46284D13-2A09-4A0B-212F-3C774B942CB9}"/>
              </a:ext>
            </a:extLst>
          </p:cNvPr>
          <p:cNvSpPr txBox="1">
            <a:spLocks noChangeArrowheads="1"/>
          </p:cNvSpPr>
          <p:nvPr/>
        </p:nvSpPr>
        <p:spPr bwMode="auto">
          <a:xfrm>
            <a:off x="2783633" y="4653385"/>
            <a:ext cx="5576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solidFill>
                  <a:schemeClr val="accent2"/>
                </a:solidFill>
                <a:latin typeface="Comic Sans MS" panose="030F0702030302020204" pitchFamily="66" charset="0"/>
              </a:rPr>
              <a:t>Glycolipides				      3%</a:t>
            </a:r>
          </a:p>
        </p:txBody>
      </p:sp>
      <p:sp>
        <p:nvSpPr>
          <p:cNvPr id="22536" name="Text Box 14">
            <a:extLst>
              <a:ext uri="{FF2B5EF4-FFF2-40B4-BE49-F238E27FC236}">
                <a16:creationId xmlns:a16="http://schemas.microsoft.com/office/drawing/2014/main" id="{A7BB4500-EA60-2F0C-675A-BF4D83A4EC48}"/>
              </a:ext>
            </a:extLst>
          </p:cNvPr>
          <p:cNvSpPr txBox="1">
            <a:spLocks noChangeArrowheads="1"/>
          </p:cNvSpPr>
          <p:nvPr/>
        </p:nvSpPr>
        <p:spPr bwMode="auto">
          <a:xfrm>
            <a:off x="2783632" y="5085185"/>
            <a:ext cx="5535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solidFill>
                  <a:schemeClr val="accent2"/>
                </a:solidFill>
                <a:latin typeface="Comic Sans MS" panose="030F0702030302020204" pitchFamily="66" charset="0"/>
              </a:rPr>
              <a:t>Acides gras				      1%</a:t>
            </a:r>
          </a:p>
        </p:txBody>
      </p:sp>
      <p:sp>
        <p:nvSpPr>
          <p:cNvPr id="3" name="Rectangle 2">
            <a:extLst>
              <a:ext uri="{FF2B5EF4-FFF2-40B4-BE49-F238E27FC236}">
                <a16:creationId xmlns:a16="http://schemas.microsoft.com/office/drawing/2014/main" id="{8E013DC3-3C89-C176-9084-55A7FE6F4CD8}"/>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I-Composition : exemple de la membrane plasmique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a:extLst>
              <a:ext uri="{FF2B5EF4-FFF2-40B4-BE49-F238E27FC236}">
                <a16:creationId xmlns:a16="http://schemas.microsoft.com/office/drawing/2014/main" id="{2A9350CF-C7CC-50EB-EBB6-79F630F1972B}"/>
              </a:ext>
            </a:extLst>
          </p:cNvPr>
          <p:cNvSpPr txBox="1">
            <a:spLocks noChangeArrowheads="1"/>
          </p:cNvSpPr>
          <p:nvPr/>
        </p:nvSpPr>
        <p:spPr bwMode="auto">
          <a:xfrm>
            <a:off x="2351088" y="1125539"/>
            <a:ext cx="4032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000" b="1">
                <a:solidFill>
                  <a:srgbClr val="0066FF"/>
                </a:solidFill>
                <a:latin typeface="Comic Sans MS" panose="030F0702030302020204" pitchFamily="66" charset="0"/>
              </a:rPr>
              <a:t>1. La bicouche lipidique</a:t>
            </a:r>
          </a:p>
        </p:txBody>
      </p:sp>
      <p:sp>
        <p:nvSpPr>
          <p:cNvPr id="24579" name="Text Box 6">
            <a:extLst>
              <a:ext uri="{FF2B5EF4-FFF2-40B4-BE49-F238E27FC236}">
                <a16:creationId xmlns:a16="http://schemas.microsoft.com/office/drawing/2014/main" id="{8B8ABD22-8527-CBE6-B386-C1F140129DE2}"/>
              </a:ext>
            </a:extLst>
          </p:cNvPr>
          <p:cNvSpPr txBox="1">
            <a:spLocks noChangeArrowheads="1"/>
          </p:cNvSpPr>
          <p:nvPr/>
        </p:nvSpPr>
        <p:spPr bwMode="auto">
          <a:xfrm>
            <a:off x="2424113" y="3429001"/>
            <a:ext cx="4032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000" b="1">
                <a:solidFill>
                  <a:srgbClr val="0066FF"/>
                </a:solidFill>
                <a:latin typeface="Comic Sans MS" panose="030F0702030302020204" pitchFamily="66" charset="0"/>
              </a:rPr>
              <a:t>2. Les protéines membranaires</a:t>
            </a:r>
          </a:p>
        </p:txBody>
      </p:sp>
      <p:sp>
        <p:nvSpPr>
          <p:cNvPr id="24580" name="Text Box 7">
            <a:extLst>
              <a:ext uri="{FF2B5EF4-FFF2-40B4-BE49-F238E27FC236}">
                <a16:creationId xmlns:a16="http://schemas.microsoft.com/office/drawing/2014/main" id="{9BC841D9-6C99-4947-0CA8-85845EE9BFF0}"/>
              </a:ext>
            </a:extLst>
          </p:cNvPr>
          <p:cNvSpPr txBox="1">
            <a:spLocks noChangeArrowheads="1"/>
          </p:cNvSpPr>
          <p:nvPr/>
        </p:nvSpPr>
        <p:spPr bwMode="auto">
          <a:xfrm>
            <a:off x="2424113" y="5084764"/>
            <a:ext cx="525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000" b="1">
                <a:solidFill>
                  <a:srgbClr val="0066FF"/>
                </a:solidFill>
                <a:latin typeface="Comic Sans MS" panose="030F0702030302020204" pitchFamily="66" charset="0"/>
              </a:rPr>
              <a:t>3. Glycoprotéines et glycolipides</a:t>
            </a:r>
          </a:p>
        </p:txBody>
      </p:sp>
      <p:sp>
        <p:nvSpPr>
          <p:cNvPr id="24581" name="Rectangle 8">
            <a:extLst>
              <a:ext uri="{FF2B5EF4-FFF2-40B4-BE49-F238E27FC236}">
                <a16:creationId xmlns:a16="http://schemas.microsoft.com/office/drawing/2014/main" id="{582AF6BD-B633-4E4C-FFDA-166C37FBC76B}"/>
              </a:ext>
            </a:extLst>
          </p:cNvPr>
          <p:cNvSpPr>
            <a:spLocks noChangeArrowheads="1"/>
          </p:cNvSpPr>
          <p:nvPr/>
        </p:nvSpPr>
        <p:spPr bwMode="auto">
          <a:xfrm>
            <a:off x="3575050" y="1628776"/>
            <a:ext cx="360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solidFill>
                  <a:srgbClr val="008000"/>
                </a:solidFill>
                <a:latin typeface="Comic Sans MS" panose="030F0702030302020204" pitchFamily="66" charset="0"/>
              </a:rPr>
              <a:t>a. Structure et composition</a:t>
            </a:r>
          </a:p>
        </p:txBody>
      </p:sp>
      <p:sp>
        <p:nvSpPr>
          <p:cNvPr id="24582" name="Rectangle 9">
            <a:extLst>
              <a:ext uri="{FF2B5EF4-FFF2-40B4-BE49-F238E27FC236}">
                <a16:creationId xmlns:a16="http://schemas.microsoft.com/office/drawing/2014/main" id="{267D4B5D-C5F1-288E-5DCA-18D29781D0A0}"/>
              </a:ext>
            </a:extLst>
          </p:cNvPr>
          <p:cNvSpPr>
            <a:spLocks noChangeArrowheads="1"/>
          </p:cNvSpPr>
          <p:nvPr/>
        </p:nvSpPr>
        <p:spPr bwMode="auto">
          <a:xfrm>
            <a:off x="3605213" y="2205038"/>
            <a:ext cx="36952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solidFill>
                  <a:srgbClr val="008000"/>
                </a:solidFill>
                <a:latin typeface="Comic Sans MS" panose="030F0702030302020204" pitchFamily="66" charset="0"/>
              </a:rPr>
              <a:t>b. Les glycérophospholipides</a:t>
            </a:r>
          </a:p>
        </p:txBody>
      </p:sp>
      <p:sp>
        <p:nvSpPr>
          <p:cNvPr id="3" name="Rectangle 2">
            <a:extLst>
              <a:ext uri="{FF2B5EF4-FFF2-40B4-BE49-F238E27FC236}">
                <a16:creationId xmlns:a16="http://schemas.microsoft.com/office/drawing/2014/main" id="{31FCCFE4-FFA4-5DA1-CD22-0B82CA938F3C}"/>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Composition : exemple de la membrane plasmique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a:extLst>
              <a:ext uri="{FF2B5EF4-FFF2-40B4-BE49-F238E27FC236}">
                <a16:creationId xmlns:a16="http://schemas.microsoft.com/office/drawing/2014/main" id="{A58A067C-6D31-5E32-DAD7-97E6567C9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114" y="1341438"/>
            <a:ext cx="8027987"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a:extLst>
              <a:ext uri="{FF2B5EF4-FFF2-40B4-BE49-F238E27FC236}">
                <a16:creationId xmlns:a16="http://schemas.microsoft.com/office/drawing/2014/main" id="{1A057BAA-A46B-1F01-C759-6F916BA1A158}"/>
              </a:ext>
            </a:extLst>
          </p:cNvPr>
          <p:cNvSpPr txBox="1">
            <a:spLocks noChangeArrowheads="1"/>
          </p:cNvSpPr>
          <p:nvPr/>
        </p:nvSpPr>
        <p:spPr bwMode="auto">
          <a:xfrm>
            <a:off x="2135188" y="6092825"/>
            <a:ext cx="763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dirty="0">
                <a:latin typeface="Comic Sans MS" panose="030F0702030302020204" pitchFamily="66" charset="0"/>
              </a:rPr>
              <a:t>Une barrière hydrophobe entre 2 espaces aqueux</a:t>
            </a:r>
          </a:p>
        </p:txBody>
      </p:sp>
      <p:sp>
        <p:nvSpPr>
          <p:cNvPr id="26629" name="Rectangle 7">
            <a:extLst>
              <a:ext uri="{FF2B5EF4-FFF2-40B4-BE49-F238E27FC236}">
                <a16:creationId xmlns:a16="http://schemas.microsoft.com/office/drawing/2014/main" id="{4BD906E6-342D-A065-2974-1EA9B58FEA0A}"/>
              </a:ext>
            </a:extLst>
          </p:cNvPr>
          <p:cNvSpPr>
            <a:spLocks noChangeArrowheads="1"/>
          </p:cNvSpPr>
          <p:nvPr/>
        </p:nvSpPr>
        <p:spPr bwMode="auto">
          <a:xfrm>
            <a:off x="2567609" y="344693"/>
            <a:ext cx="424827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600" b="1" dirty="0">
                <a:solidFill>
                  <a:srgbClr val="008000"/>
                </a:solidFill>
                <a:latin typeface="Comic Sans MS" panose="030F0702030302020204" pitchFamily="66" charset="0"/>
              </a:rPr>
              <a:t>Structure et composition</a:t>
            </a:r>
          </a:p>
        </p:txBody>
      </p:sp>
      <p:sp>
        <p:nvSpPr>
          <p:cNvPr id="2" name="Rectangle 1">
            <a:extLst>
              <a:ext uri="{FF2B5EF4-FFF2-40B4-BE49-F238E27FC236}">
                <a16:creationId xmlns:a16="http://schemas.microsoft.com/office/drawing/2014/main" id="{9D1C9937-3B5C-5EF6-9E87-400053DB7523}"/>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a. La bicouche lipidique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a:extLst>
              <a:ext uri="{FF2B5EF4-FFF2-40B4-BE49-F238E27FC236}">
                <a16:creationId xmlns:a16="http://schemas.microsoft.com/office/drawing/2014/main" id="{BD93D062-0FED-80B2-F745-4C73999B4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1131888"/>
            <a:ext cx="314166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9">
            <a:extLst>
              <a:ext uri="{FF2B5EF4-FFF2-40B4-BE49-F238E27FC236}">
                <a16:creationId xmlns:a16="http://schemas.microsoft.com/office/drawing/2014/main" id="{D8340826-3892-BD27-7065-662610257837}"/>
              </a:ext>
            </a:extLst>
          </p:cNvPr>
          <p:cNvSpPr>
            <a:spLocks noChangeArrowheads="1"/>
          </p:cNvSpPr>
          <p:nvPr/>
        </p:nvSpPr>
        <p:spPr bwMode="auto">
          <a:xfrm>
            <a:off x="2652713" y="1212851"/>
            <a:ext cx="322262" cy="14954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grpSp>
        <p:nvGrpSpPr>
          <p:cNvPr id="28676" name="Group 28">
            <a:extLst>
              <a:ext uri="{FF2B5EF4-FFF2-40B4-BE49-F238E27FC236}">
                <a16:creationId xmlns:a16="http://schemas.microsoft.com/office/drawing/2014/main" id="{22694C77-92BE-CA4C-0F8B-1622A4E78933}"/>
              </a:ext>
            </a:extLst>
          </p:cNvPr>
          <p:cNvGrpSpPr>
            <a:grpSpLocks/>
          </p:cNvGrpSpPr>
          <p:nvPr/>
        </p:nvGrpSpPr>
        <p:grpSpPr bwMode="auto">
          <a:xfrm>
            <a:off x="2566988" y="1270001"/>
            <a:ext cx="463550" cy="790575"/>
            <a:chOff x="3696" y="1661"/>
            <a:chExt cx="292" cy="717"/>
          </a:xfrm>
        </p:grpSpPr>
        <p:sp>
          <p:nvSpPr>
            <p:cNvPr id="28716" name="Freeform 12">
              <a:extLst>
                <a:ext uri="{FF2B5EF4-FFF2-40B4-BE49-F238E27FC236}">
                  <a16:creationId xmlns:a16="http://schemas.microsoft.com/office/drawing/2014/main" id="{30AA36F2-FEC1-0AFF-5AFA-DB8D1EE9AA06}"/>
                </a:ext>
              </a:extLst>
            </p:cNvPr>
            <p:cNvSpPr>
              <a:spLocks/>
            </p:cNvSpPr>
            <p:nvPr/>
          </p:nvSpPr>
          <p:spPr bwMode="auto">
            <a:xfrm>
              <a:off x="3696" y="1826"/>
              <a:ext cx="97" cy="136"/>
            </a:xfrm>
            <a:custGeom>
              <a:avLst/>
              <a:gdLst>
                <a:gd name="T0" fmla="*/ 5 w 168"/>
                <a:gd name="T1" fmla="*/ 34 h 192"/>
                <a:gd name="T2" fmla="*/ 0 w 168"/>
                <a:gd name="T3" fmla="*/ 26 h 192"/>
                <a:gd name="T4" fmla="*/ 0 w 168"/>
                <a:gd name="T5" fmla="*/ 9 h 192"/>
                <a:gd name="T6" fmla="*/ 5 w 168"/>
                <a:gd name="T7" fmla="*/ 0 h 192"/>
                <a:gd name="T8" fmla="*/ 10 w 168"/>
                <a:gd name="T9" fmla="*/ 9 h 192"/>
                <a:gd name="T10" fmla="*/ 10 w 168"/>
                <a:gd name="T11" fmla="*/ 26 h 192"/>
                <a:gd name="T12" fmla="*/ 5 w 168"/>
                <a:gd name="T13" fmla="*/ 34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92">
                  <a:moveTo>
                    <a:pt x="80" y="192"/>
                  </a:moveTo>
                  <a:lnTo>
                    <a:pt x="0" y="144"/>
                  </a:lnTo>
                  <a:lnTo>
                    <a:pt x="0" y="48"/>
                  </a:lnTo>
                  <a:lnTo>
                    <a:pt x="80" y="0"/>
                  </a:lnTo>
                  <a:lnTo>
                    <a:pt x="168" y="48"/>
                  </a:lnTo>
                  <a:lnTo>
                    <a:pt x="168" y="144"/>
                  </a:lnTo>
                  <a:lnTo>
                    <a:pt x="80" y="19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717" name="Group 19">
              <a:extLst>
                <a:ext uri="{FF2B5EF4-FFF2-40B4-BE49-F238E27FC236}">
                  <a16:creationId xmlns:a16="http://schemas.microsoft.com/office/drawing/2014/main" id="{627E733F-5ED6-9E5C-285D-52AE3DD0D49C}"/>
                </a:ext>
              </a:extLst>
            </p:cNvPr>
            <p:cNvGrpSpPr>
              <a:grpSpLocks/>
            </p:cNvGrpSpPr>
            <p:nvPr/>
          </p:nvGrpSpPr>
          <p:grpSpPr bwMode="auto">
            <a:xfrm>
              <a:off x="3752" y="1661"/>
              <a:ext cx="236" cy="717"/>
              <a:chOff x="3752" y="1661"/>
              <a:chExt cx="236" cy="717"/>
            </a:xfrm>
          </p:grpSpPr>
          <p:sp>
            <p:nvSpPr>
              <p:cNvPr id="28718" name="Freeform 11">
                <a:extLst>
                  <a:ext uri="{FF2B5EF4-FFF2-40B4-BE49-F238E27FC236}">
                    <a16:creationId xmlns:a16="http://schemas.microsoft.com/office/drawing/2014/main" id="{36815CBF-B95F-8189-8DA6-B1145AF9A937}"/>
                  </a:ext>
                </a:extLst>
              </p:cNvPr>
              <p:cNvSpPr>
                <a:spLocks/>
              </p:cNvSpPr>
              <p:nvPr/>
            </p:nvSpPr>
            <p:spPr bwMode="auto">
              <a:xfrm>
                <a:off x="3752" y="1725"/>
                <a:ext cx="97" cy="135"/>
              </a:xfrm>
              <a:custGeom>
                <a:avLst/>
                <a:gdLst>
                  <a:gd name="T0" fmla="*/ 6 w 168"/>
                  <a:gd name="T1" fmla="*/ 33 h 192"/>
                  <a:gd name="T2" fmla="*/ 0 w 168"/>
                  <a:gd name="T3" fmla="*/ 25 h 192"/>
                  <a:gd name="T4" fmla="*/ 0 w 168"/>
                  <a:gd name="T5" fmla="*/ 8 h 192"/>
                  <a:gd name="T6" fmla="*/ 6 w 168"/>
                  <a:gd name="T7" fmla="*/ 0 h 192"/>
                  <a:gd name="T8" fmla="*/ 10 w 168"/>
                  <a:gd name="T9" fmla="*/ 8 h 192"/>
                  <a:gd name="T10" fmla="*/ 10 w 168"/>
                  <a:gd name="T11" fmla="*/ 25 h 192"/>
                  <a:gd name="T12" fmla="*/ 6 w 168"/>
                  <a:gd name="T13" fmla="*/ 33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92">
                    <a:moveTo>
                      <a:pt x="88" y="192"/>
                    </a:moveTo>
                    <a:lnTo>
                      <a:pt x="0" y="144"/>
                    </a:lnTo>
                    <a:lnTo>
                      <a:pt x="0" y="48"/>
                    </a:lnTo>
                    <a:lnTo>
                      <a:pt x="88" y="0"/>
                    </a:lnTo>
                    <a:lnTo>
                      <a:pt x="168" y="48"/>
                    </a:lnTo>
                    <a:lnTo>
                      <a:pt x="168" y="144"/>
                    </a:lnTo>
                    <a:lnTo>
                      <a:pt x="88" y="19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9" name="Freeform 13">
                <a:extLst>
                  <a:ext uri="{FF2B5EF4-FFF2-40B4-BE49-F238E27FC236}">
                    <a16:creationId xmlns:a16="http://schemas.microsoft.com/office/drawing/2014/main" id="{36932298-2CB4-2F9C-810C-363F429C6A68}"/>
                  </a:ext>
                </a:extLst>
              </p:cNvPr>
              <p:cNvSpPr>
                <a:spLocks/>
              </p:cNvSpPr>
              <p:nvPr/>
            </p:nvSpPr>
            <p:spPr bwMode="auto">
              <a:xfrm>
                <a:off x="3752" y="1928"/>
                <a:ext cx="97" cy="135"/>
              </a:xfrm>
              <a:custGeom>
                <a:avLst/>
                <a:gdLst>
                  <a:gd name="T0" fmla="*/ 6 w 168"/>
                  <a:gd name="T1" fmla="*/ 33 h 192"/>
                  <a:gd name="T2" fmla="*/ 0 w 168"/>
                  <a:gd name="T3" fmla="*/ 25 h 192"/>
                  <a:gd name="T4" fmla="*/ 1 w 168"/>
                  <a:gd name="T5" fmla="*/ 8 h 192"/>
                  <a:gd name="T6" fmla="*/ 6 w 168"/>
                  <a:gd name="T7" fmla="*/ 0 h 192"/>
                  <a:gd name="T8" fmla="*/ 10 w 168"/>
                  <a:gd name="T9" fmla="*/ 8 h 192"/>
                  <a:gd name="T10" fmla="*/ 10 w 168"/>
                  <a:gd name="T11" fmla="*/ 25 h 192"/>
                  <a:gd name="T12" fmla="*/ 6 w 168"/>
                  <a:gd name="T13" fmla="*/ 33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92">
                    <a:moveTo>
                      <a:pt x="88" y="192"/>
                    </a:moveTo>
                    <a:lnTo>
                      <a:pt x="0" y="144"/>
                    </a:lnTo>
                    <a:lnTo>
                      <a:pt x="8" y="48"/>
                    </a:lnTo>
                    <a:lnTo>
                      <a:pt x="88" y="0"/>
                    </a:lnTo>
                    <a:lnTo>
                      <a:pt x="168" y="48"/>
                    </a:lnTo>
                    <a:lnTo>
                      <a:pt x="168" y="144"/>
                    </a:lnTo>
                    <a:lnTo>
                      <a:pt x="88" y="19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12700">
                    <a:solidFill>
                      <a:srgbClr val="003300"/>
                    </a:solidFill>
                    <a:prstDash val="solid"/>
                    <a:round/>
                    <a:headEnd/>
                    <a:tailEnd/>
                  </a14:hiddenLine>
                </a:ext>
              </a:extLst>
            </p:spPr>
            <p:txBody>
              <a:bodyPr/>
              <a:lstStyle/>
              <a:p>
                <a:endParaRPr lang="en-US"/>
              </a:p>
            </p:txBody>
          </p:sp>
          <p:sp>
            <p:nvSpPr>
              <p:cNvPr id="28720" name="Freeform 14">
                <a:extLst>
                  <a:ext uri="{FF2B5EF4-FFF2-40B4-BE49-F238E27FC236}">
                    <a16:creationId xmlns:a16="http://schemas.microsoft.com/office/drawing/2014/main" id="{6291F883-8A63-D3A8-2B97-8B2AE649C70D}"/>
                  </a:ext>
                </a:extLst>
              </p:cNvPr>
              <p:cNvSpPr>
                <a:spLocks/>
              </p:cNvSpPr>
              <p:nvPr/>
            </p:nvSpPr>
            <p:spPr bwMode="auto">
              <a:xfrm>
                <a:off x="3809" y="2029"/>
                <a:ext cx="96" cy="118"/>
              </a:xfrm>
              <a:custGeom>
                <a:avLst/>
                <a:gdLst>
                  <a:gd name="T0" fmla="*/ 2 w 168"/>
                  <a:gd name="T1" fmla="*/ 26 h 168"/>
                  <a:gd name="T2" fmla="*/ 0 w 168"/>
                  <a:gd name="T3" fmla="*/ 9 h 168"/>
                  <a:gd name="T4" fmla="*/ 6 w 168"/>
                  <a:gd name="T5" fmla="*/ 0 h 168"/>
                  <a:gd name="T6" fmla="*/ 10 w 168"/>
                  <a:gd name="T7" fmla="*/ 13 h 168"/>
                  <a:gd name="T8" fmla="*/ 8 w 168"/>
                  <a:gd name="T9" fmla="*/ 29 h 168"/>
                  <a:gd name="T10" fmla="*/ 2 w 168"/>
                  <a:gd name="T11" fmla="*/ 26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68">
                    <a:moveTo>
                      <a:pt x="24" y="152"/>
                    </a:moveTo>
                    <a:lnTo>
                      <a:pt x="0" y="56"/>
                    </a:lnTo>
                    <a:lnTo>
                      <a:pt x="88" y="0"/>
                    </a:lnTo>
                    <a:lnTo>
                      <a:pt x="168" y="72"/>
                    </a:lnTo>
                    <a:lnTo>
                      <a:pt x="128" y="168"/>
                    </a:lnTo>
                    <a:lnTo>
                      <a:pt x="24" y="15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1" name="Line 15">
                <a:extLst>
                  <a:ext uri="{FF2B5EF4-FFF2-40B4-BE49-F238E27FC236}">
                    <a16:creationId xmlns:a16="http://schemas.microsoft.com/office/drawing/2014/main" id="{30F30366-2D86-07F7-4327-EA4E0D3DEE68}"/>
                  </a:ext>
                </a:extLst>
              </p:cNvPr>
              <p:cNvSpPr>
                <a:spLocks noChangeShapeType="1"/>
              </p:cNvSpPr>
              <p:nvPr/>
            </p:nvSpPr>
            <p:spPr bwMode="auto">
              <a:xfrm>
                <a:off x="3926" y="2080"/>
                <a:ext cx="14" cy="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2" name="Line 16">
                <a:extLst>
                  <a:ext uri="{FF2B5EF4-FFF2-40B4-BE49-F238E27FC236}">
                    <a16:creationId xmlns:a16="http://schemas.microsoft.com/office/drawing/2014/main" id="{FF9B6E4F-FF80-3322-8852-23C64E375DE2}"/>
                  </a:ext>
                </a:extLst>
              </p:cNvPr>
              <p:cNvSpPr>
                <a:spLocks noChangeShapeType="1"/>
              </p:cNvSpPr>
              <p:nvPr/>
            </p:nvSpPr>
            <p:spPr bwMode="auto">
              <a:xfrm flipH="1" flipV="1">
                <a:off x="3955" y="2113"/>
                <a:ext cx="4" cy="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3" name="Freeform 17">
                <a:extLst>
                  <a:ext uri="{FF2B5EF4-FFF2-40B4-BE49-F238E27FC236}">
                    <a16:creationId xmlns:a16="http://schemas.microsoft.com/office/drawing/2014/main" id="{70279464-3C9B-1FE7-BE99-B7019A72C0F3}"/>
                  </a:ext>
                </a:extLst>
              </p:cNvPr>
              <p:cNvSpPr>
                <a:spLocks/>
              </p:cNvSpPr>
              <p:nvPr/>
            </p:nvSpPr>
            <p:spPr bwMode="auto">
              <a:xfrm>
                <a:off x="3786" y="2080"/>
                <a:ext cx="202" cy="298"/>
              </a:xfrm>
              <a:custGeom>
                <a:avLst/>
                <a:gdLst>
                  <a:gd name="T0" fmla="*/ 11 w 352"/>
                  <a:gd name="T1" fmla="*/ 3 h 424"/>
                  <a:gd name="T2" fmla="*/ 11 w 352"/>
                  <a:gd name="T3" fmla="*/ 0 h 424"/>
                  <a:gd name="T4" fmla="*/ 13 w 352"/>
                  <a:gd name="T5" fmla="*/ 0 h 424"/>
                  <a:gd name="T6" fmla="*/ 14 w 352"/>
                  <a:gd name="T7" fmla="*/ 1 h 424"/>
                  <a:gd name="T8" fmla="*/ 21 w 352"/>
                  <a:gd name="T9" fmla="*/ 13 h 424"/>
                  <a:gd name="T10" fmla="*/ 21 w 352"/>
                  <a:gd name="T11" fmla="*/ 13 h 424"/>
                  <a:gd name="T12" fmla="*/ 22 w 352"/>
                  <a:gd name="T13" fmla="*/ 16 h 424"/>
                  <a:gd name="T14" fmla="*/ 21 w 352"/>
                  <a:gd name="T15" fmla="*/ 19 h 424"/>
                  <a:gd name="T16" fmla="*/ 11 w 352"/>
                  <a:gd name="T17" fmla="*/ 68 h 424"/>
                  <a:gd name="T18" fmla="*/ 10 w 352"/>
                  <a:gd name="T19" fmla="*/ 71 h 424"/>
                  <a:gd name="T20" fmla="*/ 10 w 352"/>
                  <a:gd name="T21" fmla="*/ 72 h 424"/>
                  <a:gd name="T22" fmla="*/ 9 w 352"/>
                  <a:gd name="T23" fmla="*/ 71 h 424"/>
                  <a:gd name="T24" fmla="*/ 1 w 352"/>
                  <a:gd name="T25" fmla="*/ 60 h 424"/>
                  <a:gd name="T26" fmla="*/ 1 w 352"/>
                  <a:gd name="T27" fmla="*/ 59 h 424"/>
                  <a:gd name="T28" fmla="*/ 0 w 352"/>
                  <a:gd name="T29" fmla="*/ 55 h 424"/>
                  <a:gd name="T30" fmla="*/ 1 w 352"/>
                  <a:gd name="T31" fmla="*/ 52 h 424"/>
                  <a:gd name="T32" fmla="*/ 11 w 352"/>
                  <a:gd name="T33" fmla="*/ 3 h 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2" h="424">
                    <a:moveTo>
                      <a:pt x="176" y="16"/>
                    </a:moveTo>
                    <a:lnTo>
                      <a:pt x="184" y="0"/>
                    </a:lnTo>
                    <a:lnTo>
                      <a:pt x="200" y="0"/>
                    </a:lnTo>
                    <a:lnTo>
                      <a:pt x="216" y="8"/>
                    </a:lnTo>
                    <a:lnTo>
                      <a:pt x="336" y="72"/>
                    </a:lnTo>
                    <a:lnTo>
                      <a:pt x="344" y="80"/>
                    </a:lnTo>
                    <a:lnTo>
                      <a:pt x="352" y="96"/>
                    </a:lnTo>
                    <a:lnTo>
                      <a:pt x="344" y="112"/>
                    </a:lnTo>
                    <a:lnTo>
                      <a:pt x="176" y="400"/>
                    </a:lnTo>
                    <a:lnTo>
                      <a:pt x="168" y="416"/>
                    </a:lnTo>
                    <a:lnTo>
                      <a:pt x="152" y="424"/>
                    </a:lnTo>
                    <a:lnTo>
                      <a:pt x="136" y="416"/>
                    </a:lnTo>
                    <a:lnTo>
                      <a:pt x="16" y="352"/>
                    </a:lnTo>
                    <a:lnTo>
                      <a:pt x="8" y="344"/>
                    </a:lnTo>
                    <a:lnTo>
                      <a:pt x="0" y="320"/>
                    </a:lnTo>
                    <a:lnTo>
                      <a:pt x="8" y="304"/>
                    </a:lnTo>
                    <a:lnTo>
                      <a:pt x="176" y="16"/>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4" name="Oval 18">
                <a:extLst>
                  <a:ext uri="{FF2B5EF4-FFF2-40B4-BE49-F238E27FC236}">
                    <a16:creationId xmlns:a16="http://schemas.microsoft.com/office/drawing/2014/main" id="{B455D549-65C4-FDC2-DB15-E0BBB57932D2}"/>
                  </a:ext>
                </a:extLst>
              </p:cNvPr>
              <p:cNvSpPr>
                <a:spLocks noChangeArrowheads="1"/>
              </p:cNvSpPr>
              <p:nvPr/>
            </p:nvSpPr>
            <p:spPr bwMode="auto">
              <a:xfrm>
                <a:off x="3764" y="1661"/>
                <a:ext cx="114" cy="109"/>
              </a:xfrm>
              <a:prstGeom prst="ellipse">
                <a:avLst/>
              </a:prstGeom>
              <a:gradFill rotWithShape="1">
                <a:gsLst>
                  <a:gs pos="0">
                    <a:srgbClr val="FF91C8"/>
                  </a:gs>
                  <a:gs pos="100000">
                    <a:srgbClr val="FF3399"/>
                  </a:gs>
                </a:gsLst>
                <a:path path="shape">
                  <a:fillToRect l="50000" t="50000" r="50000" b="50000"/>
                </a:path>
              </a:gradFill>
              <a:ln w="12700">
                <a:solidFill>
                  <a:srgbClr val="CC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grpSp>
      </p:grpSp>
      <p:sp>
        <p:nvSpPr>
          <p:cNvPr id="28677" name="AutoShape 46">
            <a:extLst>
              <a:ext uri="{FF2B5EF4-FFF2-40B4-BE49-F238E27FC236}">
                <a16:creationId xmlns:a16="http://schemas.microsoft.com/office/drawing/2014/main" id="{10AB403A-88F5-F26D-E93C-C583CD7DFE4F}"/>
              </a:ext>
            </a:extLst>
          </p:cNvPr>
          <p:cNvSpPr>
            <a:spLocks/>
          </p:cNvSpPr>
          <p:nvPr/>
        </p:nvSpPr>
        <p:spPr bwMode="auto">
          <a:xfrm>
            <a:off x="4799014" y="1276350"/>
            <a:ext cx="73025" cy="361950"/>
          </a:xfrm>
          <a:prstGeom prst="rightBrace">
            <a:avLst>
              <a:gd name="adj1" fmla="val 4130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8678" name="AutoShape 47">
            <a:extLst>
              <a:ext uri="{FF2B5EF4-FFF2-40B4-BE49-F238E27FC236}">
                <a16:creationId xmlns:a16="http://schemas.microsoft.com/office/drawing/2014/main" id="{59901B3F-E014-3AFC-BF15-5D3F8DA8F641}"/>
              </a:ext>
            </a:extLst>
          </p:cNvPr>
          <p:cNvSpPr>
            <a:spLocks/>
          </p:cNvSpPr>
          <p:nvPr/>
        </p:nvSpPr>
        <p:spPr bwMode="auto">
          <a:xfrm>
            <a:off x="4656138" y="1638300"/>
            <a:ext cx="144462" cy="1943100"/>
          </a:xfrm>
          <a:prstGeom prst="rightBrace">
            <a:avLst>
              <a:gd name="adj1" fmla="val 11208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8679" name="AutoShape 51">
            <a:extLst>
              <a:ext uri="{FF2B5EF4-FFF2-40B4-BE49-F238E27FC236}">
                <a16:creationId xmlns:a16="http://schemas.microsoft.com/office/drawing/2014/main" id="{2D0FCD4C-2351-BE09-F8FD-ED211D58CA13}"/>
              </a:ext>
            </a:extLst>
          </p:cNvPr>
          <p:cNvSpPr>
            <a:spLocks/>
          </p:cNvSpPr>
          <p:nvPr/>
        </p:nvSpPr>
        <p:spPr bwMode="auto">
          <a:xfrm>
            <a:off x="4800601" y="3581400"/>
            <a:ext cx="73025" cy="361950"/>
          </a:xfrm>
          <a:prstGeom prst="rightBrace">
            <a:avLst>
              <a:gd name="adj1" fmla="val 4130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8680" name="Text Box 53">
            <a:extLst>
              <a:ext uri="{FF2B5EF4-FFF2-40B4-BE49-F238E27FC236}">
                <a16:creationId xmlns:a16="http://schemas.microsoft.com/office/drawing/2014/main" id="{097858B1-30C5-C6C5-DACD-D88EE73BEE86}"/>
              </a:ext>
            </a:extLst>
          </p:cNvPr>
          <p:cNvSpPr txBox="1">
            <a:spLocks noChangeArrowheads="1"/>
          </p:cNvSpPr>
          <p:nvPr/>
        </p:nvSpPr>
        <p:spPr bwMode="auto">
          <a:xfrm>
            <a:off x="4727576" y="1131889"/>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000">
                <a:solidFill>
                  <a:srgbClr val="FF0066"/>
                </a:solidFill>
                <a:latin typeface="Comic Sans MS" panose="030F0702030302020204" pitchFamily="66" charset="0"/>
              </a:rPr>
              <a:t>Région hydrophile</a:t>
            </a:r>
          </a:p>
        </p:txBody>
      </p:sp>
      <p:sp>
        <p:nvSpPr>
          <p:cNvPr id="28681" name="Text Box 54">
            <a:extLst>
              <a:ext uri="{FF2B5EF4-FFF2-40B4-BE49-F238E27FC236}">
                <a16:creationId xmlns:a16="http://schemas.microsoft.com/office/drawing/2014/main" id="{47684012-065C-0EAD-20F5-C913D8B48240}"/>
              </a:ext>
            </a:extLst>
          </p:cNvPr>
          <p:cNvSpPr txBox="1">
            <a:spLocks noChangeArrowheads="1"/>
          </p:cNvSpPr>
          <p:nvPr/>
        </p:nvSpPr>
        <p:spPr bwMode="auto">
          <a:xfrm>
            <a:off x="4727576" y="3429001"/>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000">
                <a:solidFill>
                  <a:srgbClr val="FF0066"/>
                </a:solidFill>
                <a:latin typeface="Comic Sans MS" panose="030F0702030302020204" pitchFamily="66" charset="0"/>
              </a:rPr>
              <a:t>Région hydrophile</a:t>
            </a:r>
          </a:p>
        </p:txBody>
      </p:sp>
      <p:sp>
        <p:nvSpPr>
          <p:cNvPr id="28682" name="Text Box 55">
            <a:extLst>
              <a:ext uri="{FF2B5EF4-FFF2-40B4-BE49-F238E27FC236}">
                <a16:creationId xmlns:a16="http://schemas.microsoft.com/office/drawing/2014/main" id="{8D5F0A97-0D6A-135B-77B5-A4F793CD82BE}"/>
              </a:ext>
            </a:extLst>
          </p:cNvPr>
          <p:cNvSpPr txBox="1">
            <a:spLocks noChangeArrowheads="1"/>
          </p:cNvSpPr>
          <p:nvPr/>
        </p:nvSpPr>
        <p:spPr bwMode="auto">
          <a:xfrm>
            <a:off x="4727576" y="2284414"/>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000">
                <a:solidFill>
                  <a:srgbClr val="008000"/>
                </a:solidFill>
                <a:latin typeface="Comic Sans MS" panose="030F0702030302020204" pitchFamily="66" charset="0"/>
              </a:rPr>
              <a:t>Région hydrophobe</a:t>
            </a:r>
          </a:p>
        </p:txBody>
      </p:sp>
      <p:pic>
        <p:nvPicPr>
          <p:cNvPr id="28683" name="Picture 8">
            <a:extLst>
              <a:ext uri="{FF2B5EF4-FFF2-40B4-BE49-F238E27FC236}">
                <a16:creationId xmlns:a16="http://schemas.microsoft.com/office/drawing/2014/main" id="{EC238E6C-0BB7-4DE2-2D5F-CCA8B295B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842" r="46260" b="19826"/>
          <a:stretch>
            <a:fillRect/>
          </a:stretch>
        </p:blipFill>
        <p:spPr bwMode="auto">
          <a:xfrm>
            <a:off x="6888163" y="1773238"/>
            <a:ext cx="70485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Freeform 30">
            <a:extLst>
              <a:ext uri="{FF2B5EF4-FFF2-40B4-BE49-F238E27FC236}">
                <a16:creationId xmlns:a16="http://schemas.microsoft.com/office/drawing/2014/main" id="{F668FB01-E02F-1912-A8D4-133565CF5B3B}"/>
              </a:ext>
            </a:extLst>
          </p:cNvPr>
          <p:cNvSpPr>
            <a:spLocks/>
          </p:cNvSpPr>
          <p:nvPr/>
        </p:nvSpPr>
        <p:spPr bwMode="auto">
          <a:xfrm>
            <a:off x="9263063" y="2476501"/>
            <a:ext cx="334962" cy="354013"/>
          </a:xfrm>
          <a:custGeom>
            <a:avLst/>
            <a:gdLst>
              <a:gd name="T0" fmla="*/ 2147483646 w 168"/>
              <a:gd name="T1" fmla="*/ 2147483646 h 192"/>
              <a:gd name="T2" fmla="*/ 0 w 168"/>
              <a:gd name="T3" fmla="*/ 2147483646 h 192"/>
              <a:gd name="T4" fmla="*/ 0 w 168"/>
              <a:gd name="T5" fmla="*/ 2147483646 h 192"/>
              <a:gd name="T6" fmla="*/ 2147483646 w 168"/>
              <a:gd name="T7" fmla="*/ 0 h 192"/>
              <a:gd name="T8" fmla="*/ 2147483646 w 168"/>
              <a:gd name="T9" fmla="*/ 2147483646 h 192"/>
              <a:gd name="T10" fmla="*/ 2147483646 w 168"/>
              <a:gd name="T11" fmla="*/ 2147483646 h 192"/>
              <a:gd name="T12" fmla="*/ 2147483646 w 168"/>
              <a:gd name="T13" fmla="*/ 2147483646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92">
                <a:moveTo>
                  <a:pt x="80" y="192"/>
                </a:moveTo>
                <a:lnTo>
                  <a:pt x="0" y="144"/>
                </a:lnTo>
                <a:lnTo>
                  <a:pt x="0" y="48"/>
                </a:lnTo>
                <a:lnTo>
                  <a:pt x="80" y="0"/>
                </a:lnTo>
                <a:lnTo>
                  <a:pt x="168" y="48"/>
                </a:lnTo>
                <a:lnTo>
                  <a:pt x="168" y="144"/>
                </a:lnTo>
                <a:lnTo>
                  <a:pt x="80" y="19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5" name="Freeform 32">
            <a:extLst>
              <a:ext uri="{FF2B5EF4-FFF2-40B4-BE49-F238E27FC236}">
                <a16:creationId xmlns:a16="http://schemas.microsoft.com/office/drawing/2014/main" id="{E9D9AA36-FB5D-D534-D0AD-081DD91787C4}"/>
              </a:ext>
            </a:extLst>
          </p:cNvPr>
          <p:cNvSpPr>
            <a:spLocks/>
          </p:cNvSpPr>
          <p:nvPr/>
        </p:nvSpPr>
        <p:spPr bwMode="auto">
          <a:xfrm>
            <a:off x="9456738" y="2211388"/>
            <a:ext cx="334962" cy="354012"/>
          </a:xfrm>
          <a:custGeom>
            <a:avLst/>
            <a:gdLst>
              <a:gd name="T0" fmla="*/ 2147483646 w 168"/>
              <a:gd name="T1" fmla="*/ 2147483646 h 192"/>
              <a:gd name="T2" fmla="*/ 0 w 168"/>
              <a:gd name="T3" fmla="*/ 2147483646 h 192"/>
              <a:gd name="T4" fmla="*/ 0 w 168"/>
              <a:gd name="T5" fmla="*/ 2147483646 h 192"/>
              <a:gd name="T6" fmla="*/ 2147483646 w 168"/>
              <a:gd name="T7" fmla="*/ 0 h 192"/>
              <a:gd name="T8" fmla="*/ 2147483646 w 168"/>
              <a:gd name="T9" fmla="*/ 2147483646 h 192"/>
              <a:gd name="T10" fmla="*/ 2147483646 w 168"/>
              <a:gd name="T11" fmla="*/ 2147483646 h 192"/>
              <a:gd name="T12" fmla="*/ 2147483646 w 168"/>
              <a:gd name="T13" fmla="*/ 2147483646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92">
                <a:moveTo>
                  <a:pt x="88" y="192"/>
                </a:moveTo>
                <a:lnTo>
                  <a:pt x="0" y="144"/>
                </a:lnTo>
                <a:lnTo>
                  <a:pt x="0" y="48"/>
                </a:lnTo>
                <a:lnTo>
                  <a:pt x="88" y="0"/>
                </a:lnTo>
                <a:lnTo>
                  <a:pt x="168" y="48"/>
                </a:lnTo>
                <a:lnTo>
                  <a:pt x="168" y="144"/>
                </a:lnTo>
                <a:lnTo>
                  <a:pt x="88" y="19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6" name="Freeform 33">
            <a:extLst>
              <a:ext uri="{FF2B5EF4-FFF2-40B4-BE49-F238E27FC236}">
                <a16:creationId xmlns:a16="http://schemas.microsoft.com/office/drawing/2014/main" id="{5B596CE9-0E4B-260A-1CC8-F15A0262569E}"/>
              </a:ext>
            </a:extLst>
          </p:cNvPr>
          <p:cNvSpPr>
            <a:spLocks/>
          </p:cNvSpPr>
          <p:nvPr/>
        </p:nvSpPr>
        <p:spPr bwMode="auto">
          <a:xfrm>
            <a:off x="9456738" y="2741613"/>
            <a:ext cx="334962" cy="354012"/>
          </a:xfrm>
          <a:custGeom>
            <a:avLst/>
            <a:gdLst>
              <a:gd name="T0" fmla="*/ 2147483646 w 168"/>
              <a:gd name="T1" fmla="*/ 2147483646 h 192"/>
              <a:gd name="T2" fmla="*/ 0 w 168"/>
              <a:gd name="T3" fmla="*/ 2147483646 h 192"/>
              <a:gd name="T4" fmla="*/ 2147483646 w 168"/>
              <a:gd name="T5" fmla="*/ 2147483646 h 192"/>
              <a:gd name="T6" fmla="*/ 2147483646 w 168"/>
              <a:gd name="T7" fmla="*/ 0 h 192"/>
              <a:gd name="T8" fmla="*/ 2147483646 w 168"/>
              <a:gd name="T9" fmla="*/ 2147483646 h 192"/>
              <a:gd name="T10" fmla="*/ 2147483646 w 168"/>
              <a:gd name="T11" fmla="*/ 2147483646 h 192"/>
              <a:gd name="T12" fmla="*/ 2147483646 w 168"/>
              <a:gd name="T13" fmla="*/ 2147483646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92">
                <a:moveTo>
                  <a:pt x="88" y="192"/>
                </a:moveTo>
                <a:lnTo>
                  <a:pt x="0" y="144"/>
                </a:lnTo>
                <a:lnTo>
                  <a:pt x="8" y="48"/>
                </a:lnTo>
                <a:lnTo>
                  <a:pt x="88" y="0"/>
                </a:lnTo>
                <a:lnTo>
                  <a:pt x="168" y="48"/>
                </a:lnTo>
                <a:lnTo>
                  <a:pt x="168" y="144"/>
                </a:lnTo>
                <a:lnTo>
                  <a:pt x="88" y="19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12700">
                <a:solidFill>
                  <a:srgbClr val="003300"/>
                </a:solidFill>
                <a:prstDash val="solid"/>
                <a:round/>
                <a:headEnd/>
                <a:tailEnd/>
              </a14:hiddenLine>
            </a:ext>
          </a:extLst>
        </p:spPr>
        <p:txBody>
          <a:bodyPr/>
          <a:lstStyle/>
          <a:p>
            <a:endParaRPr lang="en-US"/>
          </a:p>
        </p:txBody>
      </p:sp>
      <p:sp>
        <p:nvSpPr>
          <p:cNvPr id="28687" name="Freeform 34">
            <a:extLst>
              <a:ext uri="{FF2B5EF4-FFF2-40B4-BE49-F238E27FC236}">
                <a16:creationId xmlns:a16="http://schemas.microsoft.com/office/drawing/2014/main" id="{44DA77EA-BF5E-E1D3-DFDA-41D99A20D8AA}"/>
              </a:ext>
            </a:extLst>
          </p:cNvPr>
          <p:cNvSpPr>
            <a:spLocks/>
          </p:cNvSpPr>
          <p:nvPr/>
        </p:nvSpPr>
        <p:spPr bwMode="auto">
          <a:xfrm>
            <a:off x="9653589" y="3006726"/>
            <a:ext cx="331787" cy="307975"/>
          </a:xfrm>
          <a:custGeom>
            <a:avLst/>
            <a:gdLst>
              <a:gd name="T0" fmla="*/ 2147483646 w 168"/>
              <a:gd name="T1" fmla="*/ 2147483646 h 168"/>
              <a:gd name="T2" fmla="*/ 0 w 168"/>
              <a:gd name="T3" fmla="*/ 2147483646 h 168"/>
              <a:gd name="T4" fmla="*/ 2147483646 w 168"/>
              <a:gd name="T5" fmla="*/ 0 h 168"/>
              <a:gd name="T6" fmla="*/ 2147483646 w 168"/>
              <a:gd name="T7" fmla="*/ 2147483646 h 168"/>
              <a:gd name="T8" fmla="*/ 2147483646 w 168"/>
              <a:gd name="T9" fmla="*/ 2147483646 h 168"/>
              <a:gd name="T10" fmla="*/ 2147483646 w 168"/>
              <a:gd name="T11" fmla="*/ 2147483646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68">
                <a:moveTo>
                  <a:pt x="24" y="152"/>
                </a:moveTo>
                <a:lnTo>
                  <a:pt x="0" y="56"/>
                </a:lnTo>
                <a:lnTo>
                  <a:pt x="88" y="0"/>
                </a:lnTo>
                <a:lnTo>
                  <a:pt x="168" y="72"/>
                </a:lnTo>
                <a:lnTo>
                  <a:pt x="128" y="168"/>
                </a:lnTo>
                <a:lnTo>
                  <a:pt x="24" y="15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8" name="Line 35">
            <a:extLst>
              <a:ext uri="{FF2B5EF4-FFF2-40B4-BE49-F238E27FC236}">
                <a16:creationId xmlns:a16="http://schemas.microsoft.com/office/drawing/2014/main" id="{929107C8-93CA-C1AC-29D8-F6B93725BF5D}"/>
              </a:ext>
            </a:extLst>
          </p:cNvPr>
          <p:cNvSpPr>
            <a:spLocks noChangeShapeType="1"/>
          </p:cNvSpPr>
          <p:nvPr/>
        </p:nvSpPr>
        <p:spPr bwMode="auto">
          <a:xfrm>
            <a:off x="10058401" y="3140076"/>
            <a:ext cx="47625" cy="28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9" name="Line 36">
            <a:extLst>
              <a:ext uri="{FF2B5EF4-FFF2-40B4-BE49-F238E27FC236}">
                <a16:creationId xmlns:a16="http://schemas.microsoft.com/office/drawing/2014/main" id="{1AEC9AC8-8470-12B6-A3EB-DFF51A447206}"/>
              </a:ext>
            </a:extLst>
          </p:cNvPr>
          <p:cNvSpPr>
            <a:spLocks noChangeShapeType="1"/>
          </p:cNvSpPr>
          <p:nvPr/>
        </p:nvSpPr>
        <p:spPr bwMode="auto">
          <a:xfrm flipH="1" flipV="1">
            <a:off x="10158414" y="3225800"/>
            <a:ext cx="14287" cy="444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0" name="Freeform 37">
            <a:extLst>
              <a:ext uri="{FF2B5EF4-FFF2-40B4-BE49-F238E27FC236}">
                <a16:creationId xmlns:a16="http://schemas.microsoft.com/office/drawing/2014/main" id="{FA205D6E-0E86-84AF-8D63-BA2B4DE988D5}"/>
              </a:ext>
            </a:extLst>
          </p:cNvPr>
          <p:cNvSpPr>
            <a:spLocks/>
          </p:cNvSpPr>
          <p:nvPr/>
        </p:nvSpPr>
        <p:spPr bwMode="auto">
          <a:xfrm>
            <a:off x="9574213" y="3140076"/>
            <a:ext cx="698500" cy="777875"/>
          </a:xfrm>
          <a:custGeom>
            <a:avLst/>
            <a:gdLst>
              <a:gd name="T0" fmla="*/ 2147483646 w 352"/>
              <a:gd name="T1" fmla="*/ 2147483646 h 424"/>
              <a:gd name="T2" fmla="*/ 2147483646 w 352"/>
              <a:gd name="T3" fmla="*/ 0 h 424"/>
              <a:gd name="T4" fmla="*/ 2147483646 w 352"/>
              <a:gd name="T5" fmla="*/ 0 h 424"/>
              <a:gd name="T6" fmla="*/ 2147483646 w 352"/>
              <a:gd name="T7" fmla="*/ 2147483646 h 424"/>
              <a:gd name="T8" fmla="*/ 2147483646 w 352"/>
              <a:gd name="T9" fmla="*/ 2147483646 h 424"/>
              <a:gd name="T10" fmla="*/ 2147483646 w 352"/>
              <a:gd name="T11" fmla="*/ 2147483646 h 424"/>
              <a:gd name="T12" fmla="*/ 2147483646 w 352"/>
              <a:gd name="T13" fmla="*/ 2147483646 h 424"/>
              <a:gd name="T14" fmla="*/ 2147483646 w 352"/>
              <a:gd name="T15" fmla="*/ 2147483646 h 424"/>
              <a:gd name="T16" fmla="*/ 2147483646 w 352"/>
              <a:gd name="T17" fmla="*/ 2147483646 h 424"/>
              <a:gd name="T18" fmla="*/ 2147483646 w 352"/>
              <a:gd name="T19" fmla="*/ 2147483646 h 424"/>
              <a:gd name="T20" fmla="*/ 2147483646 w 352"/>
              <a:gd name="T21" fmla="*/ 2147483646 h 424"/>
              <a:gd name="T22" fmla="*/ 2147483646 w 352"/>
              <a:gd name="T23" fmla="*/ 2147483646 h 424"/>
              <a:gd name="T24" fmla="*/ 2147483646 w 352"/>
              <a:gd name="T25" fmla="*/ 2147483646 h 424"/>
              <a:gd name="T26" fmla="*/ 2147483646 w 352"/>
              <a:gd name="T27" fmla="*/ 2147483646 h 424"/>
              <a:gd name="T28" fmla="*/ 0 w 352"/>
              <a:gd name="T29" fmla="*/ 2147483646 h 424"/>
              <a:gd name="T30" fmla="*/ 2147483646 w 352"/>
              <a:gd name="T31" fmla="*/ 2147483646 h 424"/>
              <a:gd name="T32" fmla="*/ 2147483646 w 352"/>
              <a:gd name="T33" fmla="*/ 2147483646 h 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2" h="424">
                <a:moveTo>
                  <a:pt x="176" y="16"/>
                </a:moveTo>
                <a:lnTo>
                  <a:pt x="184" y="0"/>
                </a:lnTo>
                <a:lnTo>
                  <a:pt x="200" y="0"/>
                </a:lnTo>
                <a:lnTo>
                  <a:pt x="216" y="8"/>
                </a:lnTo>
                <a:lnTo>
                  <a:pt x="336" y="72"/>
                </a:lnTo>
                <a:lnTo>
                  <a:pt x="344" y="80"/>
                </a:lnTo>
                <a:lnTo>
                  <a:pt x="352" y="96"/>
                </a:lnTo>
                <a:lnTo>
                  <a:pt x="344" y="112"/>
                </a:lnTo>
                <a:lnTo>
                  <a:pt x="176" y="400"/>
                </a:lnTo>
                <a:lnTo>
                  <a:pt x="168" y="416"/>
                </a:lnTo>
                <a:lnTo>
                  <a:pt x="152" y="424"/>
                </a:lnTo>
                <a:lnTo>
                  <a:pt x="136" y="416"/>
                </a:lnTo>
                <a:lnTo>
                  <a:pt x="16" y="352"/>
                </a:lnTo>
                <a:lnTo>
                  <a:pt x="8" y="344"/>
                </a:lnTo>
                <a:lnTo>
                  <a:pt x="0" y="320"/>
                </a:lnTo>
                <a:lnTo>
                  <a:pt x="8" y="304"/>
                </a:lnTo>
                <a:lnTo>
                  <a:pt x="176" y="16"/>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1" name="Oval 38">
            <a:extLst>
              <a:ext uri="{FF2B5EF4-FFF2-40B4-BE49-F238E27FC236}">
                <a16:creationId xmlns:a16="http://schemas.microsoft.com/office/drawing/2014/main" id="{2998CADA-4A9F-6C11-5C7B-28F2AF787999}"/>
              </a:ext>
            </a:extLst>
          </p:cNvPr>
          <p:cNvSpPr>
            <a:spLocks noChangeArrowheads="1"/>
          </p:cNvSpPr>
          <p:nvPr/>
        </p:nvSpPr>
        <p:spPr bwMode="auto">
          <a:xfrm>
            <a:off x="9498013" y="2044701"/>
            <a:ext cx="393700" cy="284163"/>
          </a:xfrm>
          <a:prstGeom prst="ellipse">
            <a:avLst/>
          </a:prstGeom>
          <a:gradFill rotWithShape="1">
            <a:gsLst>
              <a:gs pos="0">
                <a:srgbClr val="FF91C8"/>
              </a:gs>
              <a:gs pos="100000">
                <a:srgbClr val="FF3399"/>
              </a:gs>
            </a:gsLst>
            <a:path path="shape">
              <a:fillToRect l="50000" t="50000" r="50000" b="50000"/>
            </a:path>
          </a:gradFill>
          <a:ln w="12700">
            <a:solidFill>
              <a:srgbClr val="CC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8692" name="Text Box 39">
            <a:extLst>
              <a:ext uri="{FF2B5EF4-FFF2-40B4-BE49-F238E27FC236}">
                <a16:creationId xmlns:a16="http://schemas.microsoft.com/office/drawing/2014/main" id="{9EE5DC0B-8A51-7123-F21B-AD19787B2F2C}"/>
              </a:ext>
            </a:extLst>
          </p:cNvPr>
          <p:cNvSpPr txBox="1">
            <a:spLocks noChangeArrowheads="1"/>
          </p:cNvSpPr>
          <p:nvPr/>
        </p:nvSpPr>
        <p:spPr bwMode="auto">
          <a:xfrm>
            <a:off x="5159376" y="4710114"/>
            <a:ext cx="3313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omic Sans MS" panose="030F0702030302020204" pitchFamily="66" charset="0"/>
              </a:defRPr>
            </a:lvl1pPr>
            <a:lvl2pPr marL="914400" indent="-457200">
              <a:defRPr>
                <a:solidFill>
                  <a:schemeClr val="tx1"/>
                </a:solidFill>
                <a:latin typeface="Comic Sans MS" panose="030F0702030302020204" pitchFamily="66" charset="0"/>
              </a:defRPr>
            </a:lvl2pPr>
            <a:lvl3pPr marL="1371600" indent="-457200">
              <a:defRPr>
                <a:solidFill>
                  <a:schemeClr val="tx1"/>
                </a:solidFill>
                <a:latin typeface="Comic Sans MS" panose="030F0702030302020204" pitchFamily="66" charset="0"/>
              </a:defRPr>
            </a:lvl3pPr>
            <a:lvl4pPr marL="1828800" indent="-457200">
              <a:defRPr>
                <a:solidFill>
                  <a:schemeClr val="tx1"/>
                </a:solidFill>
                <a:latin typeface="Comic Sans MS" panose="030F0702030302020204" pitchFamily="66" charset="0"/>
              </a:defRPr>
            </a:lvl4pPr>
            <a:lvl5pPr marL="2286000" indent="-457200">
              <a:defRPr>
                <a:solidFill>
                  <a:schemeClr val="tx1"/>
                </a:solidFill>
                <a:latin typeface="Comic Sans MS" panose="030F0702030302020204" pitchFamily="66" charset="0"/>
              </a:defRPr>
            </a:lvl5pPr>
            <a:lvl6pPr marL="2743200" indent="-457200" eaLnBrk="0" fontAlgn="base" hangingPunct="0">
              <a:spcBef>
                <a:spcPct val="0"/>
              </a:spcBef>
              <a:spcAft>
                <a:spcPct val="0"/>
              </a:spcAft>
              <a:defRPr>
                <a:solidFill>
                  <a:schemeClr val="tx1"/>
                </a:solidFill>
                <a:latin typeface="Comic Sans MS" panose="030F0702030302020204" pitchFamily="66" charset="0"/>
              </a:defRPr>
            </a:lvl6pPr>
            <a:lvl7pPr marL="3200400" indent="-457200" eaLnBrk="0" fontAlgn="base" hangingPunct="0">
              <a:spcBef>
                <a:spcPct val="0"/>
              </a:spcBef>
              <a:spcAft>
                <a:spcPct val="0"/>
              </a:spcAft>
              <a:defRPr>
                <a:solidFill>
                  <a:schemeClr val="tx1"/>
                </a:solidFill>
                <a:latin typeface="Comic Sans MS" panose="030F0702030302020204" pitchFamily="66" charset="0"/>
              </a:defRPr>
            </a:lvl7pPr>
            <a:lvl8pPr marL="3657600" indent="-457200" eaLnBrk="0" fontAlgn="base" hangingPunct="0">
              <a:spcBef>
                <a:spcPct val="0"/>
              </a:spcBef>
              <a:spcAft>
                <a:spcPct val="0"/>
              </a:spcAft>
              <a:defRPr>
                <a:solidFill>
                  <a:schemeClr val="tx1"/>
                </a:solidFill>
                <a:latin typeface="Comic Sans MS" panose="030F0702030302020204" pitchFamily="66" charset="0"/>
              </a:defRPr>
            </a:lvl8pPr>
            <a:lvl9pPr marL="4114800" indent="-4572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fr-FR" altLang="fr-FR" sz="2000" b="1"/>
              <a:t>les phospholipides</a:t>
            </a:r>
          </a:p>
        </p:txBody>
      </p:sp>
      <p:sp>
        <p:nvSpPr>
          <p:cNvPr id="28695" name="Text Box 43">
            <a:extLst>
              <a:ext uri="{FF2B5EF4-FFF2-40B4-BE49-F238E27FC236}">
                <a16:creationId xmlns:a16="http://schemas.microsoft.com/office/drawing/2014/main" id="{71E46839-A7DD-4DC8-A5FB-79911CCF81D8}"/>
              </a:ext>
            </a:extLst>
          </p:cNvPr>
          <p:cNvSpPr txBox="1">
            <a:spLocks noChangeArrowheads="1"/>
          </p:cNvSpPr>
          <p:nvPr/>
        </p:nvSpPr>
        <p:spPr bwMode="auto">
          <a:xfrm>
            <a:off x="8724900" y="4710114"/>
            <a:ext cx="1943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omic Sans MS" panose="030F0702030302020204" pitchFamily="66" charset="0"/>
              </a:defRPr>
            </a:lvl1pPr>
            <a:lvl2pPr marL="914400" indent="-457200">
              <a:defRPr>
                <a:solidFill>
                  <a:schemeClr val="tx1"/>
                </a:solidFill>
                <a:latin typeface="Comic Sans MS" panose="030F0702030302020204" pitchFamily="66" charset="0"/>
              </a:defRPr>
            </a:lvl2pPr>
            <a:lvl3pPr marL="1371600" indent="-457200">
              <a:defRPr>
                <a:solidFill>
                  <a:schemeClr val="tx1"/>
                </a:solidFill>
                <a:latin typeface="Comic Sans MS" panose="030F0702030302020204" pitchFamily="66" charset="0"/>
              </a:defRPr>
            </a:lvl3pPr>
            <a:lvl4pPr marL="1828800" indent="-457200">
              <a:defRPr>
                <a:solidFill>
                  <a:schemeClr val="tx1"/>
                </a:solidFill>
                <a:latin typeface="Comic Sans MS" panose="030F0702030302020204" pitchFamily="66" charset="0"/>
              </a:defRPr>
            </a:lvl4pPr>
            <a:lvl5pPr marL="2286000" indent="-457200">
              <a:defRPr>
                <a:solidFill>
                  <a:schemeClr val="tx1"/>
                </a:solidFill>
                <a:latin typeface="Comic Sans MS" panose="030F0702030302020204" pitchFamily="66" charset="0"/>
              </a:defRPr>
            </a:lvl5pPr>
            <a:lvl6pPr marL="2743200" indent="-457200" eaLnBrk="0" fontAlgn="base" hangingPunct="0">
              <a:spcBef>
                <a:spcPct val="0"/>
              </a:spcBef>
              <a:spcAft>
                <a:spcPct val="0"/>
              </a:spcAft>
              <a:defRPr>
                <a:solidFill>
                  <a:schemeClr val="tx1"/>
                </a:solidFill>
                <a:latin typeface="Comic Sans MS" panose="030F0702030302020204" pitchFamily="66" charset="0"/>
              </a:defRPr>
            </a:lvl6pPr>
            <a:lvl7pPr marL="3200400" indent="-457200" eaLnBrk="0" fontAlgn="base" hangingPunct="0">
              <a:spcBef>
                <a:spcPct val="0"/>
              </a:spcBef>
              <a:spcAft>
                <a:spcPct val="0"/>
              </a:spcAft>
              <a:defRPr>
                <a:solidFill>
                  <a:schemeClr val="tx1"/>
                </a:solidFill>
                <a:latin typeface="Comic Sans MS" panose="030F0702030302020204" pitchFamily="66" charset="0"/>
              </a:defRPr>
            </a:lvl7pPr>
            <a:lvl8pPr marL="3657600" indent="-457200" eaLnBrk="0" fontAlgn="base" hangingPunct="0">
              <a:spcBef>
                <a:spcPct val="0"/>
              </a:spcBef>
              <a:spcAft>
                <a:spcPct val="0"/>
              </a:spcAft>
              <a:defRPr>
                <a:solidFill>
                  <a:schemeClr val="tx1"/>
                </a:solidFill>
                <a:latin typeface="Comic Sans MS" panose="030F0702030302020204" pitchFamily="66" charset="0"/>
              </a:defRPr>
            </a:lvl8pPr>
            <a:lvl9pPr marL="4114800" indent="-4572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fr-FR" altLang="fr-FR" sz="2000" b="1"/>
              <a:t>Le cholestérol</a:t>
            </a:r>
          </a:p>
        </p:txBody>
      </p:sp>
      <p:sp>
        <p:nvSpPr>
          <p:cNvPr id="28696" name="AutoShape 48">
            <a:extLst>
              <a:ext uri="{FF2B5EF4-FFF2-40B4-BE49-F238E27FC236}">
                <a16:creationId xmlns:a16="http://schemas.microsoft.com/office/drawing/2014/main" id="{F7A7920E-F8AB-3D8A-DCAE-5D7C6A376817}"/>
              </a:ext>
            </a:extLst>
          </p:cNvPr>
          <p:cNvSpPr>
            <a:spLocks/>
          </p:cNvSpPr>
          <p:nvPr/>
        </p:nvSpPr>
        <p:spPr bwMode="auto">
          <a:xfrm>
            <a:off x="9191626" y="1973263"/>
            <a:ext cx="73025" cy="360362"/>
          </a:xfrm>
          <a:prstGeom prst="leftBrace">
            <a:avLst>
              <a:gd name="adj1" fmla="val 4112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8697" name="AutoShape 52">
            <a:extLst>
              <a:ext uri="{FF2B5EF4-FFF2-40B4-BE49-F238E27FC236}">
                <a16:creationId xmlns:a16="http://schemas.microsoft.com/office/drawing/2014/main" id="{F8002C6B-A6F8-A7AE-3C7F-6B30911DDAB6}"/>
              </a:ext>
            </a:extLst>
          </p:cNvPr>
          <p:cNvSpPr>
            <a:spLocks/>
          </p:cNvSpPr>
          <p:nvPr/>
        </p:nvSpPr>
        <p:spPr bwMode="auto">
          <a:xfrm>
            <a:off x="9191626" y="2333626"/>
            <a:ext cx="73025" cy="1527175"/>
          </a:xfrm>
          <a:prstGeom prst="leftBrace">
            <a:avLst>
              <a:gd name="adj1" fmla="val 17427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8698" name="AutoShape 57">
            <a:extLst>
              <a:ext uri="{FF2B5EF4-FFF2-40B4-BE49-F238E27FC236}">
                <a16:creationId xmlns:a16="http://schemas.microsoft.com/office/drawing/2014/main" id="{4904BDF6-C11E-BC52-9957-AB2F76D05DE8}"/>
              </a:ext>
            </a:extLst>
          </p:cNvPr>
          <p:cNvSpPr>
            <a:spLocks/>
          </p:cNvSpPr>
          <p:nvPr/>
        </p:nvSpPr>
        <p:spPr bwMode="auto">
          <a:xfrm>
            <a:off x="7608889" y="1827213"/>
            <a:ext cx="71437" cy="506412"/>
          </a:xfrm>
          <a:prstGeom prst="rightBrace">
            <a:avLst>
              <a:gd name="adj1" fmla="val 5907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8699" name="AutoShape 58">
            <a:extLst>
              <a:ext uri="{FF2B5EF4-FFF2-40B4-BE49-F238E27FC236}">
                <a16:creationId xmlns:a16="http://schemas.microsoft.com/office/drawing/2014/main" id="{8AE9E7BF-A8FA-252D-9F75-782003578A8C}"/>
              </a:ext>
            </a:extLst>
          </p:cNvPr>
          <p:cNvSpPr>
            <a:spLocks/>
          </p:cNvSpPr>
          <p:nvPr/>
        </p:nvSpPr>
        <p:spPr bwMode="auto">
          <a:xfrm>
            <a:off x="7680326" y="2333625"/>
            <a:ext cx="144463" cy="2376488"/>
          </a:xfrm>
          <a:prstGeom prst="rightBrace">
            <a:avLst>
              <a:gd name="adj1" fmla="val 13708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28700" name="Text Box 59">
            <a:extLst>
              <a:ext uri="{FF2B5EF4-FFF2-40B4-BE49-F238E27FC236}">
                <a16:creationId xmlns:a16="http://schemas.microsoft.com/office/drawing/2014/main" id="{9BF60318-A19D-0C36-3FBE-02E3E481F162}"/>
              </a:ext>
            </a:extLst>
          </p:cNvPr>
          <p:cNvSpPr txBox="1">
            <a:spLocks noChangeArrowheads="1"/>
          </p:cNvSpPr>
          <p:nvPr/>
        </p:nvSpPr>
        <p:spPr bwMode="auto">
          <a:xfrm>
            <a:off x="7751763" y="1901826"/>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800" b="1">
                <a:solidFill>
                  <a:srgbClr val="FF0066"/>
                </a:solidFill>
                <a:latin typeface="Comic Sans MS" panose="030F0702030302020204" pitchFamily="66" charset="0"/>
              </a:rPr>
              <a:t>hydrophile</a:t>
            </a:r>
          </a:p>
        </p:txBody>
      </p:sp>
      <p:sp>
        <p:nvSpPr>
          <p:cNvPr id="28701" name="Text Box 60">
            <a:extLst>
              <a:ext uri="{FF2B5EF4-FFF2-40B4-BE49-F238E27FC236}">
                <a16:creationId xmlns:a16="http://schemas.microsoft.com/office/drawing/2014/main" id="{7062561B-4C15-A3F6-B983-700DB10440F7}"/>
              </a:ext>
            </a:extLst>
          </p:cNvPr>
          <p:cNvSpPr txBox="1">
            <a:spLocks noChangeArrowheads="1"/>
          </p:cNvSpPr>
          <p:nvPr/>
        </p:nvSpPr>
        <p:spPr bwMode="auto">
          <a:xfrm>
            <a:off x="7751763" y="3048001"/>
            <a:ext cx="1655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800" b="1">
                <a:solidFill>
                  <a:srgbClr val="008000"/>
                </a:solidFill>
                <a:latin typeface="Comic Sans MS" panose="030F0702030302020204" pitchFamily="66" charset="0"/>
              </a:rPr>
              <a:t>hydrophobe</a:t>
            </a:r>
          </a:p>
        </p:txBody>
      </p:sp>
      <p:sp>
        <p:nvSpPr>
          <p:cNvPr id="155709" name="Text Box 61">
            <a:extLst>
              <a:ext uri="{FF2B5EF4-FFF2-40B4-BE49-F238E27FC236}">
                <a16:creationId xmlns:a16="http://schemas.microsoft.com/office/drawing/2014/main" id="{EB6D23FA-9BC9-1748-AA62-67BC0A3F7C2E}"/>
              </a:ext>
            </a:extLst>
          </p:cNvPr>
          <p:cNvSpPr txBox="1">
            <a:spLocks noChangeArrowheads="1"/>
          </p:cNvSpPr>
          <p:nvPr/>
        </p:nvSpPr>
        <p:spPr bwMode="auto">
          <a:xfrm>
            <a:off x="1703388" y="6149975"/>
            <a:ext cx="8964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a:latin typeface="Comic Sans MS" panose="030F0702030302020204" pitchFamily="66" charset="0"/>
              </a:rPr>
              <a:t>Les lipides membranaires sont des molécules </a:t>
            </a:r>
            <a:r>
              <a:rPr lang="fr-FR" altLang="fr-FR" sz="2400" b="1">
                <a:solidFill>
                  <a:srgbClr val="FF0000"/>
                </a:solidFill>
                <a:latin typeface="Comic Sans MS" panose="030F0702030302020204" pitchFamily="66" charset="0"/>
              </a:rPr>
              <a:t>amphiphiles</a:t>
            </a:r>
            <a:r>
              <a:rPr lang="fr-FR" altLang="fr-FR" sz="2400" b="1">
                <a:latin typeface="Comic Sans MS" panose="030F0702030302020204" pitchFamily="66" charset="0"/>
              </a:rPr>
              <a:t>.</a:t>
            </a:r>
          </a:p>
        </p:txBody>
      </p:sp>
      <p:sp>
        <p:nvSpPr>
          <p:cNvPr id="28704" name="Rectangle 63">
            <a:extLst>
              <a:ext uri="{FF2B5EF4-FFF2-40B4-BE49-F238E27FC236}">
                <a16:creationId xmlns:a16="http://schemas.microsoft.com/office/drawing/2014/main" id="{874FC66F-7868-E362-17F1-64A768D24031}"/>
              </a:ext>
            </a:extLst>
          </p:cNvPr>
          <p:cNvSpPr>
            <a:spLocks noChangeArrowheads="1"/>
          </p:cNvSpPr>
          <p:nvPr/>
        </p:nvSpPr>
        <p:spPr bwMode="auto">
          <a:xfrm>
            <a:off x="3633788" y="2593976"/>
            <a:ext cx="322262" cy="14954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grpSp>
        <p:nvGrpSpPr>
          <p:cNvPr id="28705" name="Group 64">
            <a:extLst>
              <a:ext uri="{FF2B5EF4-FFF2-40B4-BE49-F238E27FC236}">
                <a16:creationId xmlns:a16="http://schemas.microsoft.com/office/drawing/2014/main" id="{67866FF6-06CC-9509-7DBD-F812CEF4776D}"/>
              </a:ext>
            </a:extLst>
          </p:cNvPr>
          <p:cNvGrpSpPr>
            <a:grpSpLocks/>
          </p:cNvGrpSpPr>
          <p:nvPr/>
        </p:nvGrpSpPr>
        <p:grpSpPr bwMode="auto">
          <a:xfrm rot="10800000">
            <a:off x="3575050" y="2925764"/>
            <a:ext cx="463550" cy="790575"/>
            <a:chOff x="3696" y="1661"/>
            <a:chExt cx="292" cy="717"/>
          </a:xfrm>
        </p:grpSpPr>
        <p:sp>
          <p:nvSpPr>
            <p:cNvPr id="28707" name="Freeform 65">
              <a:extLst>
                <a:ext uri="{FF2B5EF4-FFF2-40B4-BE49-F238E27FC236}">
                  <a16:creationId xmlns:a16="http://schemas.microsoft.com/office/drawing/2014/main" id="{857A86E1-DA5E-0296-F23B-05F68B907796}"/>
                </a:ext>
              </a:extLst>
            </p:cNvPr>
            <p:cNvSpPr>
              <a:spLocks/>
            </p:cNvSpPr>
            <p:nvPr/>
          </p:nvSpPr>
          <p:spPr bwMode="auto">
            <a:xfrm>
              <a:off x="3696" y="1826"/>
              <a:ext cx="97" cy="136"/>
            </a:xfrm>
            <a:custGeom>
              <a:avLst/>
              <a:gdLst>
                <a:gd name="T0" fmla="*/ 5 w 168"/>
                <a:gd name="T1" fmla="*/ 34 h 192"/>
                <a:gd name="T2" fmla="*/ 0 w 168"/>
                <a:gd name="T3" fmla="*/ 26 h 192"/>
                <a:gd name="T4" fmla="*/ 0 w 168"/>
                <a:gd name="T5" fmla="*/ 9 h 192"/>
                <a:gd name="T6" fmla="*/ 5 w 168"/>
                <a:gd name="T7" fmla="*/ 0 h 192"/>
                <a:gd name="T8" fmla="*/ 10 w 168"/>
                <a:gd name="T9" fmla="*/ 9 h 192"/>
                <a:gd name="T10" fmla="*/ 10 w 168"/>
                <a:gd name="T11" fmla="*/ 26 h 192"/>
                <a:gd name="T12" fmla="*/ 5 w 168"/>
                <a:gd name="T13" fmla="*/ 34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92">
                  <a:moveTo>
                    <a:pt x="80" y="192"/>
                  </a:moveTo>
                  <a:lnTo>
                    <a:pt x="0" y="144"/>
                  </a:lnTo>
                  <a:lnTo>
                    <a:pt x="0" y="48"/>
                  </a:lnTo>
                  <a:lnTo>
                    <a:pt x="80" y="0"/>
                  </a:lnTo>
                  <a:lnTo>
                    <a:pt x="168" y="48"/>
                  </a:lnTo>
                  <a:lnTo>
                    <a:pt x="168" y="144"/>
                  </a:lnTo>
                  <a:lnTo>
                    <a:pt x="80" y="19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708" name="Group 66">
              <a:extLst>
                <a:ext uri="{FF2B5EF4-FFF2-40B4-BE49-F238E27FC236}">
                  <a16:creationId xmlns:a16="http://schemas.microsoft.com/office/drawing/2014/main" id="{8D78A761-5C16-8076-AB5B-96FC949C9592}"/>
                </a:ext>
              </a:extLst>
            </p:cNvPr>
            <p:cNvGrpSpPr>
              <a:grpSpLocks/>
            </p:cNvGrpSpPr>
            <p:nvPr/>
          </p:nvGrpSpPr>
          <p:grpSpPr bwMode="auto">
            <a:xfrm>
              <a:off x="3752" y="1661"/>
              <a:ext cx="236" cy="717"/>
              <a:chOff x="3752" y="1661"/>
              <a:chExt cx="236" cy="717"/>
            </a:xfrm>
          </p:grpSpPr>
          <p:sp>
            <p:nvSpPr>
              <p:cNvPr id="28709" name="Freeform 67">
                <a:extLst>
                  <a:ext uri="{FF2B5EF4-FFF2-40B4-BE49-F238E27FC236}">
                    <a16:creationId xmlns:a16="http://schemas.microsoft.com/office/drawing/2014/main" id="{357780C9-B124-8E11-64F1-74B4ACAEE917}"/>
                  </a:ext>
                </a:extLst>
              </p:cNvPr>
              <p:cNvSpPr>
                <a:spLocks/>
              </p:cNvSpPr>
              <p:nvPr/>
            </p:nvSpPr>
            <p:spPr bwMode="auto">
              <a:xfrm>
                <a:off x="3752" y="1725"/>
                <a:ext cx="97" cy="135"/>
              </a:xfrm>
              <a:custGeom>
                <a:avLst/>
                <a:gdLst>
                  <a:gd name="T0" fmla="*/ 6 w 168"/>
                  <a:gd name="T1" fmla="*/ 33 h 192"/>
                  <a:gd name="T2" fmla="*/ 0 w 168"/>
                  <a:gd name="T3" fmla="*/ 25 h 192"/>
                  <a:gd name="T4" fmla="*/ 0 w 168"/>
                  <a:gd name="T5" fmla="*/ 8 h 192"/>
                  <a:gd name="T6" fmla="*/ 6 w 168"/>
                  <a:gd name="T7" fmla="*/ 0 h 192"/>
                  <a:gd name="T8" fmla="*/ 10 w 168"/>
                  <a:gd name="T9" fmla="*/ 8 h 192"/>
                  <a:gd name="T10" fmla="*/ 10 w 168"/>
                  <a:gd name="T11" fmla="*/ 25 h 192"/>
                  <a:gd name="T12" fmla="*/ 6 w 168"/>
                  <a:gd name="T13" fmla="*/ 33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92">
                    <a:moveTo>
                      <a:pt x="88" y="192"/>
                    </a:moveTo>
                    <a:lnTo>
                      <a:pt x="0" y="144"/>
                    </a:lnTo>
                    <a:lnTo>
                      <a:pt x="0" y="48"/>
                    </a:lnTo>
                    <a:lnTo>
                      <a:pt x="88" y="0"/>
                    </a:lnTo>
                    <a:lnTo>
                      <a:pt x="168" y="48"/>
                    </a:lnTo>
                    <a:lnTo>
                      <a:pt x="168" y="144"/>
                    </a:lnTo>
                    <a:lnTo>
                      <a:pt x="88" y="19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0" name="Freeform 68">
                <a:extLst>
                  <a:ext uri="{FF2B5EF4-FFF2-40B4-BE49-F238E27FC236}">
                    <a16:creationId xmlns:a16="http://schemas.microsoft.com/office/drawing/2014/main" id="{BEF2860C-235D-A1AD-E7DA-C913AB5DB56F}"/>
                  </a:ext>
                </a:extLst>
              </p:cNvPr>
              <p:cNvSpPr>
                <a:spLocks/>
              </p:cNvSpPr>
              <p:nvPr/>
            </p:nvSpPr>
            <p:spPr bwMode="auto">
              <a:xfrm>
                <a:off x="3752" y="1928"/>
                <a:ext cx="97" cy="135"/>
              </a:xfrm>
              <a:custGeom>
                <a:avLst/>
                <a:gdLst>
                  <a:gd name="T0" fmla="*/ 6 w 168"/>
                  <a:gd name="T1" fmla="*/ 33 h 192"/>
                  <a:gd name="T2" fmla="*/ 0 w 168"/>
                  <a:gd name="T3" fmla="*/ 25 h 192"/>
                  <a:gd name="T4" fmla="*/ 1 w 168"/>
                  <a:gd name="T5" fmla="*/ 8 h 192"/>
                  <a:gd name="T6" fmla="*/ 6 w 168"/>
                  <a:gd name="T7" fmla="*/ 0 h 192"/>
                  <a:gd name="T8" fmla="*/ 10 w 168"/>
                  <a:gd name="T9" fmla="*/ 8 h 192"/>
                  <a:gd name="T10" fmla="*/ 10 w 168"/>
                  <a:gd name="T11" fmla="*/ 25 h 192"/>
                  <a:gd name="T12" fmla="*/ 6 w 168"/>
                  <a:gd name="T13" fmla="*/ 33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92">
                    <a:moveTo>
                      <a:pt x="88" y="192"/>
                    </a:moveTo>
                    <a:lnTo>
                      <a:pt x="0" y="144"/>
                    </a:lnTo>
                    <a:lnTo>
                      <a:pt x="8" y="48"/>
                    </a:lnTo>
                    <a:lnTo>
                      <a:pt x="88" y="0"/>
                    </a:lnTo>
                    <a:lnTo>
                      <a:pt x="168" y="48"/>
                    </a:lnTo>
                    <a:lnTo>
                      <a:pt x="168" y="144"/>
                    </a:lnTo>
                    <a:lnTo>
                      <a:pt x="88" y="19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12700">
                    <a:solidFill>
                      <a:srgbClr val="003300"/>
                    </a:solidFill>
                    <a:prstDash val="solid"/>
                    <a:round/>
                    <a:headEnd/>
                    <a:tailEnd/>
                  </a14:hiddenLine>
                </a:ext>
              </a:extLst>
            </p:spPr>
            <p:txBody>
              <a:bodyPr/>
              <a:lstStyle/>
              <a:p>
                <a:endParaRPr lang="en-US"/>
              </a:p>
            </p:txBody>
          </p:sp>
          <p:sp>
            <p:nvSpPr>
              <p:cNvPr id="28711" name="Freeform 69">
                <a:extLst>
                  <a:ext uri="{FF2B5EF4-FFF2-40B4-BE49-F238E27FC236}">
                    <a16:creationId xmlns:a16="http://schemas.microsoft.com/office/drawing/2014/main" id="{64449666-9B03-4D73-3CE0-96E07152DE93}"/>
                  </a:ext>
                </a:extLst>
              </p:cNvPr>
              <p:cNvSpPr>
                <a:spLocks/>
              </p:cNvSpPr>
              <p:nvPr/>
            </p:nvSpPr>
            <p:spPr bwMode="auto">
              <a:xfrm>
                <a:off x="3809" y="2029"/>
                <a:ext cx="96" cy="118"/>
              </a:xfrm>
              <a:custGeom>
                <a:avLst/>
                <a:gdLst>
                  <a:gd name="T0" fmla="*/ 2 w 168"/>
                  <a:gd name="T1" fmla="*/ 26 h 168"/>
                  <a:gd name="T2" fmla="*/ 0 w 168"/>
                  <a:gd name="T3" fmla="*/ 9 h 168"/>
                  <a:gd name="T4" fmla="*/ 6 w 168"/>
                  <a:gd name="T5" fmla="*/ 0 h 168"/>
                  <a:gd name="T6" fmla="*/ 10 w 168"/>
                  <a:gd name="T7" fmla="*/ 13 h 168"/>
                  <a:gd name="T8" fmla="*/ 8 w 168"/>
                  <a:gd name="T9" fmla="*/ 29 h 168"/>
                  <a:gd name="T10" fmla="*/ 2 w 168"/>
                  <a:gd name="T11" fmla="*/ 26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68">
                    <a:moveTo>
                      <a:pt x="24" y="152"/>
                    </a:moveTo>
                    <a:lnTo>
                      <a:pt x="0" y="56"/>
                    </a:lnTo>
                    <a:lnTo>
                      <a:pt x="88" y="0"/>
                    </a:lnTo>
                    <a:lnTo>
                      <a:pt x="168" y="72"/>
                    </a:lnTo>
                    <a:lnTo>
                      <a:pt x="128" y="168"/>
                    </a:lnTo>
                    <a:lnTo>
                      <a:pt x="24" y="15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2" name="Line 70">
                <a:extLst>
                  <a:ext uri="{FF2B5EF4-FFF2-40B4-BE49-F238E27FC236}">
                    <a16:creationId xmlns:a16="http://schemas.microsoft.com/office/drawing/2014/main" id="{7801C79B-43D7-B055-6801-349D43F8B4F9}"/>
                  </a:ext>
                </a:extLst>
              </p:cNvPr>
              <p:cNvSpPr>
                <a:spLocks noChangeShapeType="1"/>
              </p:cNvSpPr>
              <p:nvPr/>
            </p:nvSpPr>
            <p:spPr bwMode="auto">
              <a:xfrm>
                <a:off x="3926" y="2080"/>
                <a:ext cx="14" cy="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3" name="Line 71">
                <a:extLst>
                  <a:ext uri="{FF2B5EF4-FFF2-40B4-BE49-F238E27FC236}">
                    <a16:creationId xmlns:a16="http://schemas.microsoft.com/office/drawing/2014/main" id="{93320B2C-DFE1-C31F-00DD-B0EBD1F44AFF}"/>
                  </a:ext>
                </a:extLst>
              </p:cNvPr>
              <p:cNvSpPr>
                <a:spLocks noChangeShapeType="1"/>
              </p:cNvSpPr>
              <p:nvPr/>
            </p:nvSpPr>
            <p:spPr bwMode="auto">
              <a:xfrm flipH="1" flipV="1">
                <a:off x="3955" y="2113"/>
                <a:ext cx="4" cy="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4" name="Freeform 72">
                <a:extLst>
                  <a:ext uri="{FF2B5EF4-FFF2-40B4-BE49-F238E27FC236}">
                    <a16:creationId xmlns:a16="http://schemas.microsoft.com/office/drawing/2014/main" id="{44C75A63-6E9E-6C65-A9D3-A62E9CA72C2D}"/>
                  </a:ext>
                </a:extLst>
              </p:cNvPr>
              <p:cNvSpPr>
                <a:spLocks/>
              </p:cNvSpPr>
              <p:nvPr/>
            </p:nvSpPr>
            <p:spPr bwMode="auto">
              <a:xfrm>
                <a:off x="3786" y="2080"/>
                <a:ext cx="202" cy="298"/>
              </a:xfrm>
              <a:custGeom>
                <a:avLst/>
                <a:gdLst>
                  <a:gd name="T0" fmla="*/ 11 w 352"/>
                  <a:gd name="T1" fmla="*/ 3 h 424"/>
                  <a:gd name="T2" fmla="*/ 11 w 352"/>
                  <a:gd name="T3" fmla="*/ 0 h 424"/>
                  <a:gd name="T4" fmla="*/ 13 w 352"/>
                  <a:gd name="T5" fmla="*/ 0 h 424"/>
                  <a:gd name="T6" fmla="*/ 14 w 352"/>
                  <a:gd name="T7" fmla="*/ 1 h 424"/>
                  <a:gd name="T8" fmla="*/ 21 w 352"/>
                  <a:gd name="T9" fmla="*/ 13 h 424"/>
                  <a:gd name="T10" fmla="*/ 21 w 352"/>
                  <a:gd name="T11" fmla="*/ 13 h 424"/>
                  <a:gd name="T12" fmla="*/ 22 w 352"/>
                  <a:gd name="T13" fmla="*/ 16 h 424"/>
                  <a:gd name="T14" fmla="*/ 21 w 352"/>
                  <a:gd name="T15" fmla="*/ 19 h 424"/>
                  <a:gd name="T16" fmla="*/ 11 w 352"/>
                  <a:gd name="T17" fmla="*/ 68 h 424"/>
                  <a:gd name="T18" fmla="*/ 10 w 352"/>
                  <a:gd name="T19" fmla="*/ 71 h 424"/>
                  <a:gd name="T20" fmla="*/ 10 w 352"/>
                  <a:gd name="T21" fmla="*/ 72 h 424"/>
                  <a:gd name="T22" fmla="*/ 9 w 352"/>
                  <a:gd name="T23" fmla="*/ 71 h 424"/>
                  <a:gd name="T24" fmla="*/ 1 w 352"/>
                  <a:gd name="T25" fmla="*/ 60 h 424"/>
                  <a:gd name="T26" fmla="*/ 1 w 352"/>
                  <a:gd name="T27" fmla="*/ 59 h 424"/>
                  <a:gd name="T28" fmla="*/ 0 w 352"/>
                  <a:gd name="T29" fmla="*/ 55 h 424"/>
                  <a:gd name="T30" fmla="*/ 1 w 352"/>
                  <a:gd name="T31" fmla="*/ 52 h 424"/>
                  <a:gd name="T32" fmla="*/ 11 w 352"/>
                  <a:gd name="T33" fmla="*/ 3 h 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2" h="424">
                    <a:moveTo>
                      <a:pt x="176" y="16"/>
                    </a:moveTo>
                    <a:lnTo>
                      <a:pt x="184" y="0"/>
                    </a:lnTo>
                    <a:lnTo>
                      <a:pt x="200" y="0"/>
                    </a:lnTo>
                    <a:lnTo>
                      <a:pt x="216" y="8"/>
                    </a:lnTo>
                    <a:lnTo>
                      <a:pt x="336" y="72"/>
                    </a:lnTo>
                    <a:lnTo>
                      <a:pt x="344" y="80"/>
                    </a:lnTo>
                    <a:lnTo>
                      <a:pt x="352" y="96"/>
                    </a:lnTo>
                    <a:lnTo>
                      <a:pt x="344" y="112"/>
                    </a:lnTo>
                    <a:lnTo>
                      <a:pt x="176" y="400"/>
                    </a:lnTo>
                    <a:lnTo>
                      <a:pt x="168" y="416"/>
                    </a:lnTo>
                    <a:lnTo>
                      <a:pt x="152" y="424"/>
                    </a:lnTo>
                    <a:lnTo>
                      <a:pt x="136" y="416"/>
                    </a:lnTo>
                    <a:lnTo>
                      <a:pt x="16" y="352"/>
                    </a:lnTo>
                    <a:lnTo>
                      <a:pt x="8" y="344"/>
                    </a:lnTo>
                    <a:lnTo>
                      <a:pt x="0" y="320"/>
                    </a:lnTo>
                    <a:lnTo>
                      <a:pt x="8" y="304"/>
                    </a:lnTo>
                    <a:lnTo>
                      <a:pt x="176" y="16"/>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5" name="Oval 73">
                <a:extLst>
                  <a:ext uri="{FF2B5EF4-FFF2-40B4-BE49-F238E27FC236}">
                    <a16:creationId xmlns:a16="http://schemas.microsoft.com/office/drawing/2014/main" id="{0DA71223-214E-C8A3-F731-37E91CC141F6}"/>
                  </a:ext>
                </a:extLst>
              </p:cNvPr>
              <p:cNvSpPr>
                <a:spLocks noChangeArrowheads="1"/>
              </p:cNvSpPr>
              <p:nvPr/>
            </p:nvSpPr>
            <p:spPr bwMode="auto">
              <a:xfrm>
                <a:off x="3764" y="1661"/>
                <a:ext cx="114" cy="109"/>
              </a:xfrm>
              <a:prstGeom prst="ellipse">
                <a:avLst/>
              </a:prstGeom>
              <a:gradFill rotWithShape="1">
                <a:gsLst>
                  <a:gs pos="0">
                    <a:srgbClr val="FF91C8"/>
                  </a:gs>
                  <a:gs pos="100000">
                    <a:srgbClr val="FF3399"/>
                  </a:gs>
                </a:gsLst>
                <a:path path="shape">
                  <a:fillToRect l="50000" t="50000" r="50000" b="50000"/>
                </a:path>
              </a:gradFill>
              <a:ln w="12700">
                <a:solidFill>
                  <a:srgbClr val="CC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grpSp>
      </p:grpSp>
      <p:sp>
        <p:nvSpPr>
          <p:cNvPr id="2" name="Rectangle 1">
            <a:extLst>
              <a:ext uri="{FF2B5EF4-FFF2-40B4-BE49-F238E27FC236}">
                <a16:creationId xmlns:a16="http://schemas.microsoft.com/office/drawing/2014/main" id="{49724EFA-D001-F191-5FAA-697AEDFDAEEE}"/>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a. Structure et composition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0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7">
            <a:extLst>
              <a:ext uri="{FF2B5EF4-FFF2-40B4-BE49-F238E27FC236}">
                <a16:creationId xmlns:a16="http://schemas.microsoft.com/office/drawing/2014/main" id="{65412926-C89B-0FD4-D21F-BA788C7786FD}"/>
              </a:ext>
            </a:extLst>
          </p:cNvPr>
          <p:cNvGrpSpPr>
            <a:grpSpLocks/>
          </p:cNvGrpSpPr>
          <p:nvPr/>
        </p:nvGrpSpPr>
        <p:grpSpPr bwMode="auto">
          <a:xfrm>
            <a:off x="7177089" y="1268191"/>
            <a:ext cx="1982787" cy="5184775"/>
            <a:chOff x="340" y="935"/>
            <a:chExt cx="1249" cy="3088"/>
          </a:xfrm>
        </p:grpSpPr>
        <p:pic>
          <p:nvPicPr>
            <p:cNvPr id="30738" name="Picture 2" descr="figure 10-02">
              <a:extLst>
                <a:ext uri="{FF2B5EF4-FFF2-40B4-BE49-F238E27FC236}">
                  <a16:creationId xmlns:a16="http://schemas.microsoft.com/office/drawing/2014/main" id="{51185259-47E2-554F-F5D5-7E93558B3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764" t="7492" r="62007" b="5449"/>
            <a:stretch>
              <a:fillRect/>
            </a:stretch>
          </p:blipFill>
          <p:spPr bwMode="auto">
            <a:xfrm>
              <a:off x="340" y="1125"/>
              <a:ext cx="1249" cy="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9" name="AutoShape 5">
              <a:extLst>
                <a:ext uri="{FF2B5EF4-FFF2-40B4-BE49-F238E27FC236}">
                  <a16:creationId xmlns:a16="http://schemas.microsoft.com/office/drawing/2014/main" id="{15B82410-EBA9-ACDD-3306-2B6AE88C118F}"/>
                </a:ext>
              </a:extLst>
            </p:cNvPr>
            <p:cNvSpPr>
              <a:spLocks noChangeArrowheads="1"/>
            </p:cNvSpPr>
            <p:nvPr/>
          </p:nvSpPr>
          <p:spPr bwMode="auto">
            <a:xfrm>
              <a:off x="385" y="967"/>
              <a:ext cx="530" cy="170"/>
            </a:xfrm>
            <a:prstGeom prst="roundRect">
              <a:avLst>
                <a:gd name="adj" fmla="val 16667"/>
              </a:avLst>
            </a:prstGeom>
            <a:solidFill>
              <a:srgbClr val="AED9E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30740" name="Text Box 6">
              <a:extLst>
                <a:ext uri="{FF2B5EF4-FFF2-40B4-BE49-F238E27FC236}">
                  <a16:creationId xmlns:a16="http://schemas.microsoft.com/office/drawing/2014/main" id="{E579C1A0-AA46-93B3-4FE7-782FA76771AD}"/>
                </a:ext>
              </a:extLst>
            </p:cNvPr>
            <p:cNvSpPr txBox="1">
              <a:spLocks noChangeArrowheads="1"/>
            </p:cNvSpPr>
            <p:nvPr/>
          </p:nvSpPr>
          <p:spPr bwMode="auto">
            <a:xfrm>
              <a:off x="538" y="935"/>
              <a:ext cx="273"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X</a:t>
              </a:r>
            </a:p>
          </p:txBody>
        </p:sp>
      </p:grpSp>
      <p:pic>
        <p:nvPicPr>
          <p:cNvPr id="30723" name="Picture 18">
            <a:extLst>
              <a:ext uri="{FF2B5EF4-FFF2-40B4-BE49-F238E27FC236}">
                <a16:creationId xmlns:a16="http://schemas.microsoft.com/office/drawing/2014/main" id="{42B1EAA6-01A8-B222-24C2-831D74AD1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842" r="46260" b="19826"/>
          <a:stretch>
            <a:fillRect/>
          </a:stretch>
        </p:blipFill>
        <p:spPr bwMode="auto">
          <a:xfrm>
            <a:off x="8975726" y="1557116"/>
            <a:ext cx="122396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19">
            <a:extLst>
              <a:ext uri="{FF2B5EF4-FFF2-40B4-BE49-F238E27FC236}">
                <a16:creationId xmlns:a16="http://schemas.microsoft.com/office/drawing/2014/main" id="{DDD81AB5-ED7C-C02F-6077-7DB3C33670D7}"/>
              </a:ext>
            </a:extLst>
          </p:cNvPr>
          <p:cNvSpPr txBox="1">
            <a:spLocks noChangeArrowheads="1"/>
          </p:cNvSpPr>
          <p:nvPr/>
        </p:nvSpPr>
        <p:spPr bwMode="auto">
          <a:xfrm>
            <a:off x="3967163" y="1628552"/>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b="1">
                <a:solidFill>
                  <a:srgbClr val="FF0066"/>
                </a:solidFill>
                <a:latin typeface="Comic Sans MS" panose="030F0702030302020204" pitchFamily="66" charset="0"/>
              </a:rPr>
              <a:t>Région hydrophile</a:t>
            </a:r>
          </a:p>
        </p:txBody>
      </p:sp>
      <p:sp>
        <p:nvSpPr>
          <p:cNvPr id="30725" name="Text Box 20">
            <a:extLst>
              <a:ext uri="{FF2B5EF4-FFF2-40B4-BE49-F238E27FC236}">
                <a16:creationId xmlns:a16="http://schemas.microsoft.com/office/drawing/2014/main" id="{D1BD5BBC-8024-73DB-9D8F-CED8CDA2EB59}"/>
              </a:ext>
            </a:extLst>
          </p:cNvPr>
          <p:cNvSpPr txBox="1">
            <a:spLocks noChangeArrowheads="1"/>
          </p:cNvSpPr>
          <p:nvPr/>
        </p:nvSpPr>
        <p:spPr bwMode="auto">
          <a:xfrm>
            <a:off x="3863976" y="4005040"/>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b="1">
                <a:solidFill>
                  <a:srgbClr val="008000"/>
                </a:solidFill>
                <a:latin typeface="Comic Sans MS" panose="030F0702030302020204" pitchFamily="66" charset="0"/>
              </a:rPr>
              <a:t>Région hydrophobe</a:t>
            </a:r>
          </a:p>
        </p:txBody>
      </p:sp>
      <p:sp>
        <p:nvSpPr>
          <p:cNvPr id="30726" name="AutoShape 21">
            <a:extLst>
              <a:ext uri="{FF2B5EF4-FFF2-40B4-BE49-F238E27FC236}">
                <a16:creationId xmlns:a16="http://schemas.microsoft.com/office/drawing/2014/main" id="{6201DE85-3D91-3D4B-F101-CEE7E73084E3}"/>
              </a:ext>
            </a:extLst>
          </p:cNvPr>
          <p:cNvSpPr>
            <a:spLocks/>
          </p:cNvSpPr>
          <p:nvPr/>
        </p:nvSpPr>
        <p:spPr bwMode="auto">
          <a:xfrm>
            <a:off x="6888163" y="1196753"/>
            <a:ext cx="215900" cy="1368425"/>
          </a:xfrm>
          <a:prstGeom prst="leftBrace">
            <a:avLst>
              <a:gd name="adj1" fmla="val 5281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30727" name="AutoShape 22">
            <a:extLst>
              <a:ext uri="{FF2B5EF4-FFF2-40B4-BE49-F238E27FC236}">
                <a16:creationId xmlns:a16="http://schemas.microsoft.com/office/drawing/2014/main" id="{992CDCEB-CBFF-5B95-6FB0-6F20CB31CD7D}"/>
              </a:ext>
            </a:extLst>
          </p:cNvPr>
          <p:cNvSpPr>
            <a:spLocks/>
          </p:cNvSpPr>
          <p:nvPr/>
        </p:nvSpPr>
        <p:spPr bwMode="auto">
          <a:xfrm>
            <a:off x="6959601" y="2565178"/>
            <a:ext cx="144463" cy="3382963"/>
          </a:xfrm>
          <a:prstGeom prst="leftBrace">
            <a:avLst>
              <a:gd name="adj1" fmla="val 19514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30729" name="Text Box 31">
            <a:extLst>
              <a:ext uri="{FF2B5EF4-FFF2-40B4-BE49-F238E27FC236}">
                <a16:creationId xmlns:a16="http://schemas.microsoft.com/office/drawing/2014/main" id="{9292993B-3A69-1BAD-2C1D-0A5E1485FDC2}"/>
              </a:ext>
            </a:extLst>
          </p:cNvPr>
          <p:cNvSpPr txBox="1">
            <a:spLocks noChangeArrowheads="1"/>
          </p:cNvSpPr>
          <p:nvPr/>
        </p:nvSpPr>
        <p:spPr bwMode="auto">
          <a:xfrm>
            <a:off x="4295775" y="2255615"/>
            <a:ext cx="2376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Phosphatidylcholine</a:t>
            </a:r>
          </a:p>
        </p:txBody>
      </p:sp>
      <p:sp>
        <p:nvSpPr>
          <p:cNvPr id="30730" name="Text Box 32">
            <a:extLst>
              <a:ext uri="{FF2B5EF4-FFF2-40B4-BE49-F238E27FC236}">
                <a16:creationId xmlns:a16="http://schemas.microsoft.com/office/drawing/2014/main" id="{222896A3-A3F8-ABB1-3E03-3356090E82A2}"/>
              </a:ext>
            </a:extLst>
          </p:cNvPr>
          <p:cNvSpPr txBox="1">
            <a:spLocks noChangeArrowheads="1"/>
          </p:cNvSpPr>
          <p:nvPr/>
        </p:nvSpPr>
        <p:spPr bwMode="auto">
          <a:xfrm>
            <a:off x="1703388" y="2263553"/>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Ex : X= choline</a:t>
            </a:r>
          </a:p>
        </p:txBody>
      </p:sp>
      <p:sp>
        <p:nvSpPr>
          <p:cNvPr id="30731" name="Line 33">
            <a:extLst>
              <a:ext uri="{FF2B5EF4-FFF2-40B4-BE49-F238E27FC236}">
                <a16:creationId xmlns:a16="http://schemas.microsoft.com/office/drawing/2014/main" id="{B3F6C0B7-5683-97DF-798C-9874F2886DE8}"/>
              </a:ext>
            </a:extLst>
          </p:cNvPr>
          <p:cNvSpPr>
            <a:spLocks noChangeShapeType="1"/>
          </p:cNvSpPr>
          <p:nvPr/>
        </p:nvSpPr>
        <p:spPr bwMode="auto">
          <a:xfrm>
            <a:off x="3503613" y="2479452"/>
            <a:ext cx="722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2" name="Text Box 34">
            <a:extLst>
              <a:ext uri="{FF2B5EF4-FFF2-40B4-BE49-F238E27FC236}">
                <a16:creationId xmlns:a16="http://schemas.microsoft.com/office/drawing/2014/main" id="{4CFB13C1-90E6-5A48-02F6-4285A8FA09B7}"/>
              </a:ext>
            </a:extLst>
          </p:cNvPr>
          <p:cNvSpPr txBox="1">
            <a:spLocks noChangeArrowheads="1"/>
          </p:cNvSpPr>
          <p:nvPr/>
        </p:nvSpPr>
        <p:spPr bwMode="auto">
          <a:xfrm>
            <a:off x="1633538" y="1946053"/>
            <a:ext cx="345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000">
                <a:latin typeface="Comic Sans MS" panose="030F0702030302020204" pitchFamily="66" charset="0"/>
              </a:rPr>
              <a:t>X= groupement polaire</a:t>
            </a:r>
          </a:p>
        </p:txBody>
      </p:sp>
      <p:sp>
        <p:nvSpPr>
          <p:cNvPr id="30733" name="Text Box 36">
            <a:extLst>
              <a:ext uri="{FF2B5EF4-FFF2-40B4-BE49-F238E27FC236}">
                <a16:creationId xmlns:a16="http://schemas.microsoft.com/office/drawing/2014/main" id="{13F91116-B0EB-FE1D-6486-741A45E230D6}"/>
              </a:ext>
            </a:extLst>
          </p:cNvPr>
          <p:cNvSpPr txBox="1">
            <a:spLocks noChangeArrowheads="1"/>
          </p:cNvSpPr>
          <p:nvPr/>
        </p:nvSpPr>
        <p:spPr bwMode="auto">
          <a:xfrm>
            <a:off x="1631951" y="4436841"/>
            <a:ext cx="56165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000">
                <a:latin typeface="Comic Sans MS" panose="030F0702030302020204" pitchFamily="66" charset="0"/>
              </a:rPr>
              <a:t>2 acide gras: </a:t>
            </a:r>
          </a:p>
          <a:p>
            <a:pPr eaLnBrk="1" hangingPunct="1">
              <a:spcBef>
                <a:spcPct val="50000"/>
              </a:spcBef>
              <a:buFontTx/>
              <a:buNone/>
            </a:pPr>
            <a:r>
              <a:rPr lang="fr-FR" altLang="fr-FR" sz="2000">
                <a:latin typeface="Comic Sans MS" panose="030F0702030302020204" pitchFamily="66" charset="0"/>
              </a:rPr>
              <a:t>Saturé CH</a:t>
            </a:r>
            <a:r>
              <a:rPr lang="fr-FR" altLang="fr-FR" sz="2000" baseline="-25000">
                <a:latin typeface="Comic Sans MS" panose="030F0702030302020204" pitchFamily="66" charset="0"/>
              </a:rPr>
              <a:t>3</a:t>
            </a:r>
            <a:r>
              <a:rPr lang="fr-FR" altLang="fr-FR" sz="2000">
                <a:latin typeface="Comic Sans MS" panose="030F0702030302020204" pitchFamily="66" charset="0"/>
              </a:rPr>
              <a:t>(CH</a:t>
            </a:r>
            <a:r>
              <a:rPr lang="fr-FR" altLang="fr-FR" sz="2000" baseline="-25000">
                <a:latin typeface="Comic Sans MS" panose="030F0702030302020204" pitchFamily="66" charset="0"/>
              </a:rPr>
              <a:t>2</a:t>
            </a:r>
            <a:r>
              <a:rPr lang="fr-FR" altLang="fr-FR" sz="2000">
                <a:latin typeface="Comic Sans MS" panose="030F0702030302020204" pitchFamily="66" charset="0"/>
              </a:rPr>
              <a:t>)</a:t>
            </a:r>
            <a:r>
              <a:rPr lang="fr-FR" altLang="fr-FR" sz="2000" baseline="-25000">
                <a:latin typeface="Comic Sans MS" panose="030F0702030302020204" pitchFamily="66" charset="0"/>
              </a:rPr>
              <a:t>n</a:t>
            </a:r>
            <a:r>
              <a:rPr lang="fr-FR" altLang="fr-FR" sz="2000">
                <a:latin typeface="Comic Sans MS" panose="030F0702030302020204" pitchFamily="66" charset="0"/>
              </a:rPr>
              <a:t> COOH</a:t>
            </a:r>
          </a:p>
          <a:p>
            <a:pPr eaLnBrk="1" hangingPunct="1">
              <a:spcBef>
                <a:spcPct val="50000"/>
              </a:spcBef>
              <a:buFontTx/>
              <a:buNone/>
            </a:pPr>
            <a:r>
              <a:rPr lang="fr-FR" altLang="fr-FR" sz="2000">
                <a:latin typeface="Comic Sans MS" panose="030F0702030302020204" pitchFamily="66" charset="0"/>
              </a:rPr>
              <a:t>Ou insaturé CH3(CH2)</a:t>
            </a:r>
            <a:r>
              <a:rPr lang="fr-FR" altLang="fr-FR" sz="2000" baseline="-25000">
                <a:latin typeface="Comic Sans MS" panose="030F0702030302020204" pitchFamily="66" charset="0"/>
              </a:rPr>
              <a:t>n</a:t>
            </a:r>
            <a:r>
              <a:rPr lang="fr-FR" altLang="fr-FR" sz="2000">
                <a:latin typeface="Comic Sans MS" panose="030F0702030302020204" pitchFamily="66" charset="0"/>
              </a:rPr>
              <a:t>CH=CH(CH2)</a:t>
            </a:r>
            <a:r>
              <a:rPr lang="fr-FR" altLang="fr-FR" sz="2000" baseline="-25000">
                <a:latin typeface="Comic Sans MS" panose="030F0702030302020204" pitchFamily="66" charset="0"/>
              </a:rPr>
              <a:t>m</a:t>
            </a:r>
            <a:r>
              <a:rPr lang="fr-FR" altLang="fr-FR" sz="2000">
                <a:latin typeface="Comic Sans MS" panose="030F0702030302020204" pitchFamily="66" charset="0"/>
              </a:rPr>
              <a:t>COOH</a:t>
            </a:r>
          </a:p>
        </p:txBody>
      </p:sp>
      <p:sp>
        <p:nvSpPr>
          <p:cNvPr id="30734" name="Text Box 39">
            <a:extLst>
              <a:ext uri="{FF2B5EF4-FFF2-40B4-BE49-F238E27FC236}">
                <a16:creationId xmlns:a16="http://schemas.microsoft.com/office/drawing/2014/main" id="{57AEEF1D-3A1E-58F1-D677-66D9C8D700ED}"/>
              </a:ext>
            </a:extLst>
          </p:cNvPr>
          <p:cNvSpPr txBox="1">
            <a:spLocks noChangeArrowheads="1"/>
          </p:cNvSpPr>
          <p:nvPr/>
        </p:nvSpPr>
        <p:spPr bwMode="auto">
          <a:xfrm>
            <a:off x="2208214" y="2558828"/>
            <a:ext cx="129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X= sérine</a:t>
            </a:r>
          </a:p>
        </p:txBody>
      </p:sp>
      <p:sp>
        <p:nvSpPr>
          <p:cNvPr id="30735" name="Line 40">
            <a:extLst>
              <a:ext uri="{FF2B5EF4-FFF2-40B4-BE49-F238E27FC236}">
                <a16:creationId xmlns:a16="http://schemas.microsoft.com/office/drawing/2014/main" id="{7DDED8B2-5A3F-4EC1-8D09-8E8F5E46CBA7}"/>
              </a:ext>
            </a:extLst>
          </p:cNvPr>
          <p:cNvSpPr>
            <a:spLocks noChangeShapeType="1"/>
          </p:cNvSpPr>
          <p:nvPr/>
        </p:nvSpPr>
        <p:spPr bwMode="auto">
          <a:xfrm>
            <a:off x="3502026" y="2774727"/>
            <a:ext cx="7223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6" name="Text Box 41">
            <a:extLst>
              <a:ext uri="{FF2B5EF4-FFF2-40B4-BE49-F238E27FC236}">
                <a16:creationId xmlns:a16="http://schemas.microsoft.com/office/drawing/2014/main" id="{0504B7D8-3E35-D92E-2863-5C03B22C39F4}"/>
              </a:ext>
            </a:extLst>
          </p:cNvPr>
          <p:cNvSpPr txBox="1">
            <a:spLocks noChangeArrowheads="1"/>
          </p:cNvSpPr>
          <p:nvPr/>
        </p:nvSpPr>
        <p:spPr bwMode="auto">
          <a:xfrm>
            <a:off x="4295775" y="2550890"/>
            <a:ext cx="2376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Phosphatidylsérine</a:t>
            </a:r>
          </a:p>
        </p:txBody>
      </p:sp>
      <p:sp>
        <p:nvSpPr>
          <p:cNvPr id="2" name="Rectangle 1">
            <a:extLst>
              <a:ext uri="{FF2B5EF4-FFF2-40B4-BE49-F238E27FC236}">
                <a16:creationId xmlns:a16="http://schemas.microsoft.com/office/drawing/2014/main" id="{A203F397-E81C-16CB-1B50-5A687FDEA1C0}"/>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b. Glycérophospholipides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4">
            <a:extLst>
              <a:ext uri="{FF2B5EF4-FFF2-40B4-BE49-F238E27FC236}">
                <a16:creationId xmlns:a16="http://schemas.microsoft.com/office/drawing/2014/main" id="{6806EE82-BD30-516F-A130-026E82EC5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961" y="1295400"/>
            <a:ext cx="4487863" cy="37973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9" name="Text Box 16">
            <a:extLst>
              <a:ext uri="{FF2B5EF4-FFF2-40B4-BE49-F238E27FC236}">
                <a16:creationId xmlns:a16="http://schemas.microsoft.com/office/drawing/2014/main" id="{DDBCDB27-F049-7BF1-09FB-ABF083EA3836}"/>
              </a:ext>
            </a:extLst>
          </p:cNvPr>
          <p:cNvSpPr txBox="1">
            <a:spLocks noChangeArrowheads="1"/>
          </p:cNvSpPr>
          <p:nvPr/>
        </p:nvSpPr>
        <p:spPr bwMode="auto">
          <a:xfrm>
            <a:off x="7361336" y="2386013"/>
            <a:ext cx="1898277"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solidFill>
                  <a:srgbClr val="000000"/>
                </a:solidFill>
                <a:latin typeface="Comic Sans MS" panose="030F0702030302020204" pitchFamily="66" charset="0"/>
              </a:rPr>
              <a:t>Glycoprotéine</a:t>
            </a:r>
            <a:endParaRPr lang="fr-FR" altLang="fr-FR" sz="2000">
              <a:latin typeface="Comic Sans MS" panose="030F0702030302020204" pitchFamily="66" charset="0"/>
            </a:endParaRPr>
          </a:p>
        </p:txBody>
      </p:sp>
      <p:sp>
        <p:nvSpPr>
          <p:cNvPr id="34820" name="Text Box 17">
            <a:extLst>
              <a:ext uri="{FF2B5EF4-FFF2-40B4-BE49-F238E27FC236}">
                <a16:creationId xmlns:a16="http://schemas.microsoft.com/office/drawing/2014/main" id="{717544BA-DC9F-690B-B133-FEA0AEEFF620}"/>
              </a:ext>
            </a:extLst>
          </p:cNvPr>
          <p:cNvSpPr txBox="1">
            <a:spLocks noChangeArrowheads="1"/>
          </p:cNvSpPr>
          <p:nvPr/>
        </p:nvSpPr>
        <p:spPr bwMode="auto">
          <a:xfrm>
            <a:off x="7486749" y="4833939"/>
            <a:ext cx="2928937" cy="701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solidFill>
                  <a:srgbClr val="000000"/>
                </a:solidFill>
                <a:latin typeface="Comic Sans MS" panose="030F0702030302020204" pitchFamily="66" charset="0"/>
              </a:rPr>
              <a:t>Protéine périphérique (extrinsèque)</a:t>
            </a:r>
            <a:endParaRPr lang="fr-FR" altLang="fr-FR" sz="2000">
              <a:latin typeface="Comic Sans MS" panose="030F0702030302020204" pitchFamily="66" charset="0"/>
            </a:endParaRPr>
          </a:p>
        </p:txBody>
      </p:sp>
      <p:sp>
        <p:nvSpPr>
          <p:cNvPr id="34821" name="Text Box 18">
            <a:extLst>
              <a:ext uri="{FF2B5EF4-FFF2-40B4-BE49-F238E27FC236}">
                <a16:creationId xmlns:a16="http://schemas.microsoft.com/office/drawing/2014/main" id="{16286105-58A1-A35A-ADB8-1B8F7609E489}"/>
              </a:ext>
            </a:extLst>
          </p:cNvPr>
          <p:cNvSpPr txBox="1">
            <a:spLocks noChangeArrowheads="1"/>
          </p:cNvSpPr>
          <p:nvPr/>
        </p:nvSpPr>
        <p:spPr bwMode="auto">
          <a:xfrm>
            <a:off x="4559399" y="4445001"/>
            <a:ext cx="2327275" cy="1015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solidFill>
                  <a:srgbClr val="000000"/>
                </a:solidFill>
                <a:latin typeface="Comic Sans MS" panose="030F0702030302020204" pitchFamily="66" charset="0"/>
              </a:rPr>
              <a:t>Protéine intégrée (intrinsèque)</a:t>
            </a:r>
            <a:endParaRPr lang="fr-FR" altLang="fr-FR" sz="2000">
              <a:latin typeface="Comic Sans MS" panose="030F0702030302020204" pitchFamily="66" charset="0"/>
            </a:endParaRPr>
          </a:p>
        </p:txBody>
      </p:sp>
      <p:sp>
        <p:nvSpPr>
          <p:cNvPr id="34822" name="Text Box 19">
            <a:extLst>
              <a:ext uri="{FF2B5EF4-FFF2-40B4-BE49-F238E27FC236}">
                <a16:creationId xmlns:a16="http://schemas.microsoft.com/office/drawing/2014/main" id="{D1716590-C4B8-8D3E-AA6D-7CD3944D0332}"/>
              </a:ext>
            </a:extLst>
          </p:cNvPr>
          <p:cNvSpPr txBox="1">
            <a:spLocks noChangeArrowheads="1"/>
          </p:cNvSpPr>
          <p:nvPr/>
        </p:nvSpPr>
        <p:spPr bwMode="auto">
          <a:xfrm>
            <a:off x="2133698" y="2133600"/>
            <a:ext cx="2380780"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solidFill>
                  <a:srgbClr val="000000"/>
                </a:solidFill>
                <a:latin typeface="Comic Sans MS" panose="030F0702030302020204" pitchFamily="66" charset="0"/>
              </a:rPr>
              <a:t>Bicouche lipidique</a:t>
            </a:r>
            <a:endParaRPr lang="fr-FR" altLang="fr-FR" sz="2000">
              <a:latin typeface="Comic Sans MS" panose="030F0702030302020204" pitchFamily="66" charset="0"/>
            </a:endParaRPr>
          </a:p>
        </p:txBody>
      </p:sp>
      <p:sp>
        <p:nvSpPr>
          <p:cNvPr id="34823" name="Rectangle 20">
            <a:extLst>
              <a:ext uri="{FF2B5EF4-FFF2-40B4-BE49-F238E27FC236}">
                <a16:creationId xmlns:a16="http://schemas.microsoft.com/office/drawing/2014/main" id="{6391AA12-1B80-F2A3-97F0-0638EA4564BB}"/>
              </a:ext>
            </a:extLst>
          </p:cNvPr>
          <p:cNvSpPr>
            <a:spLocks noChangeArrowheads="1"/>
          </p:cNvSpPr>
          <p:nvPr/>
        </p:nvSpPr>
        <p:spPr bwMode="auto">
          <a:xfrm>
            <a:off x="4919761" y="1295400"/>
            <a:ext cx="288925" cy="2873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34824" name="Line 21">
            <a:extLst>
              <a:ext uri="{FF2B5EF4-FFF2-40B4-BE49-F238E27FC236}">
                <a16:creationId xmlns:a16="http://schemas.microsoft.com/office/drawing/2014/main" id="{DAB4B0DE-1BB9-34C2-E78F-11D7C193280A}"/>
              </a:ext>
            </a:extLst>
          </p:cNvPr>
          <p:cNvSpPr>
            <a:spLocks noChangeShapeType="1"/>
          </p:cNvSpPr>
          <p:nvPr/>
        </p:nvSpPr>
        <p:spPr bwMode="auto">
          <a:xfrm flipH="1">
            <a:off x="4787999" y="1524001"/>
            <a:ext cx="433387" cy="36036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Rectangle 22">
            <a:extLst>
              <a:ext uri="{FF2B5EF4-FFF2-40B4-BE49-F238E27FC236}">
                <a16:creationId xmlns:a16="http://schemas.microsoft.com/office/drawing/2014/main" id="{477A2332-A3DC-7374-CA36-0E6BD720C072}"/>
              </a:ext>
            </a:extLst>
          </p:cNvPr>
          <p:cNvSpPr>
            <a:spLocks noChangeArrowheads="1"/>
          </p:cNvSpPr>
          <p:nvPr/>
        </p:nvSpPr>
        <p:spPr bwMode="auto">
          <a:xfrm>
            <a:off x="7656611" y="2879726"/>
            <a:ext cx="1008063" cy="3603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34826" name="Rectangle 23">
            <a:extLst>
              <a:ext uri="{FF2B5EF4-FFF2-40B4-BE49-F238E27FC236}">
                <a16:creationId xmlns:a16="http://schemas.microsoft.com/office/drawing/2014/main" id="{55C073DB-689E-EB55-053D-37E295C3760B}"/>
              </a:ext>
            </a:extLst>
          </p:cNvPr>
          <p:cNvSpPr>
            <a:spLocks noChangeArrowheads="1"/>
          </p:cNvSpPr>
          <p:nvPr/>
        </p:nvSpPr>
        <p:spPr bwMode="auto">
          <a:xfrm>
            <a:off x="8231286" y="3022601"/>
            <a:ext cx="504825" cy="5762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34827" name="Text Box 26">
            <a:extLst>
              <a:ext uri="{FF2B5EF4-FFF2-40B4-BE49-F238E27FC236}">
                <a16:creationId xmlns:a16="http://schemas.microsoft.com/office/drawing/2014/main" id="{AC7CA03D-2D3D-3C47-4F8E-F595FF2245B1}"/>
              </a:ext>
            </a:extLst>
          </p:cNvPr>
          <p:cNvSpPr txBox="1">
            <a:spLocks noChangeArrowheads="1"/>
          </p:cNvSpPr>
          <p:nvPr/>
        </p:nvSpPr>
        <p:spPr bwMode="auto">
          <a:xfrm>
            <a:off x="2133699" y="3095626"/>
            <a:ext cx="280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000" b="1">
                <a:latin typeface="Comic Sans MS" panose="030F0702030302020204" pitchFamily="66" charset="0"/>
              </a:rPr>
              <a:t>Partie hydrophobe</a:t>
            </a:r>
          </a:p>
        </p:txBody>
      </p:sp>
      <p:sp>
        <p:nvSpPr>
          <p:cNvPr id="34828" name="Text Box 27">
            <a:extLst>
              <a:ext uri="{FF2B5EF4-FFF2-40B4-BE49-F238E27FC236}">
                <a16:creationId xmlns:a16="http://schemas.microsoft.com/office/drawing/2014/main" id="{55216C99-6D38-7FDA-C1F1-2C26ABE48396}"/>
              </a:ext>
            </a:extLst>
          </p:cNvPr>
          <p:cNvSpPr txBox="1">
            <a:spLocks noChangeArrowheads="1"/>
          </p:cNvSpPr>
          <p:nvPr/>
        </p:nvSpPr>
        <p:spPr bwMode="auto">
          <a:xfrm>
            <a:off x="2854423" y="3743326"/>
            <a:ext cx="2303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000" b="1">
                <a:latin typeface="Comic Sans MS" panose="030F0702030302020204" pitchFamily="66" charset="0"/>
              </a:rPr>
              <a:t>Partie hydrophile</a:t>
            </a:r>
          </a:p>
        </p:txBody>
      </p:sp>
      <p:sp>
        <p:nvSpPr>
          <p:cNvPr id="2" name="Rectangle 1">
            <a:extLst>
              <a:ext uri="{FF2B5EF4-FFF2-40B4-BE49-F238E27FC236}">
                <a16:creationId xmlns:a16="http://schemas.microsoft.com/office/drawing/2014/main" id="{99B165C3-6969-9B57-57F6-C93C08E124AC}"/>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2. Les protéines membranaires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figure 10-19">
            <a:extLst>
              <a:ext uri="{FF2B5EF4-FFF2-40B4-BE49-F238E27FC236}">
                <a16:creationId xmlns:a16="http://schemas.microsoft.com/office/drawing/2014/main" id="{938DBD87-2524-75C1-112C-84B2A167A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17" t="23575" r="70444" b="27112"/>
          <a:stretch>
            <a:fillRect/>
          </a:stretch>
        </p:blipFill>
        <p:spPr bwMode="auto">
          <a:xfrm>
            <a:off x="2495550" y="1267818"/>
            <a:ext cx="19177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867" name="Group 10">
            <a:extLst>
              <a:ext uri="{FF2B5EF4-FFF2-40B4-BE49-F238E27FC236}">
                <a16:creationId xmlns:a16="http://schemas.microsoft.com/office/drawing/2014/main" id="{1E9E087D-9288-2C28-F79D-5F58E7943BCF}"/>
              </a:ext>
            </a:extLst>
          </p:cNvPr>
          <p:cNvGrpSpPr>
            <a:grpSpLocks/>
          </p:cNvGrpSpPr>
          <p:nvPr/>
        </p:nvGrpSpPr>
        <p:grpSpPr bwMode="auto">
          <a:xfrm>
            <a:off x="5232400" y="1537693"/>
            <a:ext cx="1582738" cy="2735262"/>
            <a:chOff x="1837" y="2024"/>
            <a:chExt cx="860" cy="1542"/>
          </a:xfrm>
        </p:grpSpPr>
        <p:pic>
          <p:nvPicPr>
            <p:cNvPr id="36881" name="Picture 7" descr="figure 10-20">
              <a:extLst>
                <a:ext uri="{FF2B5EF4-FFF2-40B4-BE49-F238E27FC236}">
                  <a16:creationId xmlns:a16="http://schemas.microsoft.com/office/drawing/2014/main" id="{A87F7D57-6D11-0B0F-9FF0-ED387F2E3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869" t="16873" r="41339" b="26642"/>
            <a:stretch>
              <a:fillRect/>
            </a:stretch>
          </p:blipFill>
          <p:spPr bwMode="auto">
            <a:xfrm>
              <a:off x="1837" y="2024"/>
              <a:ext cx="850"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Rectangle 8">
              <a:extLst>
                <a:ext uri="{FF2B5EF4-FFF2-40B4-BE49-F238E27FC236}">
                  <a16:creationId xmlns:a16="http://schemas.microsoft.com/office/drawing/2014/main" id="{9CEB7771-DAD8-0F85-A2A4-B223AC40FC1C}"/>
                </a:ext>
              </a:extLst>
            </p:cNvPr>
            <p:cNvSpPr>
              <a:spLocks noChangeArrowheads="1"/>
            </p:cNvSpPr>
            <p:nvPr/>
          </p:nvSpPr>
          <p:spPr bwMode="auto">
            <a:xfrm>
              <a:off x="2276" y="2659"/>
              <a:ext cx="421" cy="28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36883" name="Rectangle 9">
              <a:extLst>
                <a:ext uri="{FF2B5EF4-FFF2-40B4-BE49-F238E27FC236}">
                  <a16:creationId xmlns:a16="http://schemas.microsoft.com/office/drawing/2014/main" id="{223AF085-A425-AB1A-90EF-18B4E84CD7CC}"/>
                </a:ext>
              </a:extLst>
            </p:cNvPr>
            <p:cNvSpPr>
              <a:spLocks noChangeArrowheads="1"/>
            </p:cNvSpPr>
            <p:nvPr/>
          </p:nvSpPr>
          <p:spPr bwMode="auto">
            <a:xfrm>
              <a:off x="2207" y="2833"/>
              <a:ext cx="90" cy="9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grpSp>
      <p:grpSp>
        <p:nvGrpSpPr>
          <p:cNvPr id="36868" name="Group 12">
            <a:extLst>
              <a:ext uri="{FF2B5EF4-FFF2-40B4-BE49-F238E27FC236}">
                <a16:creationId xmlns:a16="http://schemas.microsoft.com/office/drawing/2014/main" id="{96F3416E-0786-5720-B5CE-A143B8E3D871}"/>
              </a:ext>
            </a:extLst>
          </p:cNvPr>
          <p:cNvGrpSpPr>
            <a:grpSpLocks/>
          </p:cNvGrpSpPr>
          <p:nvPr/>
        </p:nvGrpSpPr>
        <p:grpSpPr bwMode="auto">
          <a:xfrm>
            <a:off x="7715250" y="909043"/>
            <a:ext cx="1873250" cy="2590800"/>
            <a:chOff x="4286" y="1117"/>
            <a:chExt cx="1146" cy="1633"/>
          </a:xfrm>
        </p:grpSpPr>
        <p:pic>
          <p:nvPicPr>
            <p:cNvPr id="36879" name="Picture 5" descr="figure 10-19">
              <a:extLst>
                <a:ext uri="{FF2B5EF4-FFF2-40B4-BE49-F238E27FC236}">
                  <a16:creationId xmlns:a16="http://schemas.microsoft.com/office/drawing/2014/main" id="{094B4E6F-B7EC-19DC-1975-95260EE21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364" t="9430" b="28290"/>
            <a:stretch>
              <a:fillRect/>
            </a:stretch>
          </p:blipFill>
          <p:spPr bwMode="auto">
            <a:xfrm>
              <a:off x="4286" y="1117"/>
              <a:ext cx="1146" cy="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80" name="Rectangle 11">
              <a:extLst>
                <a:ext uri="{FF2B5EF4-FFF2-40B4-BE49-F238E27FC236}">
                  <a16:creationId xmlns:a16="http://schemas.microsoft.com/office/drawing/2014/main" id="{E793B28A-7BD2-2899-CEFF-B279920A91D0}"/>
                </a:ext>
              </a:extLst>
            </p:cNvPr>
            <p:cNvSpPr>
              <a:spLocks noChangeArrowheads="1"/>
            </p:cNvSpPr>
            <p:nvPr/>
          </p:nvSpPr>
          <p:spPr bwMode="auto">
            <a:xfrm>
              <a:off x="4286" y="2432"/>
              <a:ext cx="363" cy="31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grpSp>
      <p:sp>
        <p:nvSpPr>
          <p:cNvPr id="36869" name="Text Box 14">
            <a:extLst>
              <a:ext uri="{FF2B5EF4-FFF2-40B4-BE49-F238E27FC236}">
                <a16:creationId xmlns:a16="http://schemas.microsoft.com/office/drawing/2014/main" id="{317A164D-7D4E-400B-9CD5-FFC376CA2A5C}"/>
              </a:ext>
            </a:extLst>
          </p:cNvPr>
          <p:cNvSpPr txBox="1">
            <a:spLocks noChangeArrowheads="1"/>
          </p:cNvSpPr>
          <p:nvPr/>
        </p:nvSpPr>
        <p:spPr bwMode="auto">
          <a:xfrm>
            <a:off x="1558926" y="4096743"/>
            <a:ext cx="3313113"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latin typeface="Comic Sans MS" panose="030F0702030302020204" pitchFamily="66" charset="0"/>
              </a:rPr>
              <a:t>Protéine transmembranaire</a:t>
            </a:r>
          </a:p>
          <a:p>
            <a:pPr algn="ctr" eaLnBrk="1" hangingPunct="1">
              <a:spcBef>
                <a:spcPct val="0"/>
              </a:spcBef>
              <a:buFontTx/>
              <a:buNone/>
            </a:pPr>
            <a:r>
              <a:rPr lang="fr-FR" altLang="fr-FR" sz="1800">
                <a:latin typeface="Comic Sans MS" panose="030F0702030302020204" pitchFamily="66" charset="0"/>
              </a:rPr>
              <a:t> (partie transmembranaire constituée d’aa hydrophobes)</a:t>
            </a:r>
          </a:p>
        </p:txBody>
      </p:sp>
      <p:sp>
        <p:nvSpPr>
          <p:cNvPr id="36870" name="Text Box 15">
            <a:extLst>
              <a:ext uri="{FF2B5EF4-FFF2-40B4-BE49-F238E27FC236}">
                <a16:creationId xmlns:a16="http://schemas.microsoft.com/office/drawing/2014/main" id="{B8B6C1E0-A69D-4755-92FE-07AE9C112BCA}"/>
              </a:ext>
            </a:extLst>
          </p:cNvPr>
          <p:cNvSpPr txBox="1">
            <a:spLocks noChangeArrowheads="1"/>
          </p:cNvSpPr>
          <p:nvPr/>
        </p:nvSpPr>
        <p:spPr bwMode="auto">
          <a:xfrm>
            <a:off x="4943475" y="4366619"/>
            <a:ext cx="23050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000" b="1">
                <a:latin typeface="Comic Sans MS" panose="030F0702030302020204" pitchFamily="66" charset="0"/>
              </a:rPr>
              <a:t>Protéine liée de façon covalente à la membrane</a:t>
            </a:r>
          </a:p>
        </p:txBody>
      </p:sp>
      <p:sp>
        <p:nvSpPr>
          <p:cNvPr id="36871" name="Text Box 16">
            <a:extLst>
              <a:ext uri="{FF2B5EF4-FFF2-40B4-BE49-F238E27FC236}">
                <a16:creationId xmlns:a16="http://schemas.microsoft.com/office/drawing/2014/main" id="{CD5894E7-E1A2-8F0F-EF1F-749D92CE55D9}"/>
              </a:ext>
            </a:extLst>
          </p:cNvPr>
          <p:cNvSpPr txBox="1">
            <a:spLocks noChangeArrowheads="1"/>
          </p:cNvSpPr>
          <p:nvPr/>
        </p:nvSpPr>
        <p:spPr bwMode="auto">
          <a:xfrm>
            <a:off x="7570789" y="3447456"/>
            <a:ext cx="2701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000" b="1">
                <a:latin typeface="Comic Sans MS" panose="030F0702030302020204" pitchFamily="66" charset="0"/>
              </a:rPr>
              <a:t>Protéine liée de façon non covalente à la membrane</a:t>
            </a:r>
          </a:p>
        </p:txBody>
      </p:sp>
      <p:sp>
        <p:nvSpPr>
          <p:cNvPr id="36873" name="Text Box 31">
            <a:extLst>
              <a:ext uri="{FF2B5EF4-FFF2-40B4-BE49-F238E27FC236}">
                <a16:creationId xmlns:a16="http://schemas.microsoft.com/office/drawing/2014/main" id="{C74A6D7F-A96B-F129-57E1-89F284AC9B91}"/>
              </a:ext>
            </a:extLst>
          </p:cNvPr>
          <p:cNvSpPr txBox="1">
            <a:spLocks noChangeArrowheads="1"/>
          </p:cNvSpPr>
          <p:nvPr/>
        </p:nvSpPr>
        <p:spPr bwMode="auto">
          <a:xfrm>
            <a:off x="1703388" y="548681"/>
            <a:ext cx="6481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000" b="1">
                <a:latin typeface="Comic Sans MS" panose="030F0702030302020204" pitchFamily="66" charset="0"/>
              </a:rPr>
              <a:t>Dispositions des protéines membranaires</a:t>
            </a:r>
          </a:p>
        </p:txBody>
      </p:sp>
      <p:sp>
        <p:nvSpPr>
          <p:cNvPr id="36874" name="Line 33">
            <a:extLst>
              <a:ext uri="{FF2B5EF4-FFF2-40B4-BE49-F238E27FC236}">
                <a16:creationId xmlns:a16="http://schemas.microsoft.com/office/drawing/2014/main" id="{B3E08E5B-AF14-2D0E-BBA7-2256EC1D2935}"/>
              </a:ext>
            </a:extLst>
          </p:cNvPr>
          <p:cNvSpPr>
            <a:spLocks noChangeShapeType="1"/>
          </p:cNvSpPr>
          <p:nvPr/>
        </p:nvSpPr>
        <p:spPr bwMode="auto">
          <a:xfrm>
            <a:off x="1774826" y="5517555"/>
            <a:ext cx="54006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5" name="Line 34">
            <a:extLst>
              <a:ext uri="{FF2B5EF4-FFF2-40B4-BE49-F238E27FC236}">
                <a16:creationId xmlns:a16="http://schemas.microsoft.com/office/drawing/2014/main" id="{670216BB-2E93-FC7A-EC64-B165787BAA0A}"/>
              </a:ext>
            </a:extLst>
          </p:cNvPr>
          <p:cNvSpPr>
            <a:spLocks noChangeShapeType="1"/>
          </p:cNvSpPr>
          <p:nvPr/>
        </p:nvSpPr>
        <p:spPr bwMode="auto">
          <a:xfrm>
            <a:off x="7859714" y="4652368"/>
            <a:ext cx="21605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6" name="Text Box 35">
            <a:extLst>
              <a:ext uri="{FF2B5EF4-FFF2-40B4-BE49-F238E27FC236}">
                <a16:creationId xmlns:a16="http://schemas.microsoft.com/office/drawing/2014/main" id="{1535B0CF-E5DF-CA92-4F1D-D7392B371CA5}"/>
              </a:ext>
            </a:extLst>
          </p:cNvPr>
          <p:cNvSpPr txBox="1">
            <a:spLocks noChangeArrowheads="1"/>
          </p:cNvSpPr>
          <p:nvPr/>
        </p:nvSpPr>
        <p:spPr bwMode="auto">
          <a:xfrm>
            <a:off x="3359150" y="5660430"/>
            <a:ext cx="353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a:solidFill>
                  <a:srgbClr val="FF0000"/>
                </a:solidFill>
                <a:latin typeface="Comic Sans MS" panose="030F0702030302020204" pitchFamily="66" charset="0"/>
              </a:rPr>
              <a:t>Protéine intrinsèque </a:t>
            </a:r>
          </a:p>
        </p:txBody>
      </p:sp>
      <p:sp>
        <p:nvSpPr>
          <p:cNvPr id="36877" name="Text Box 36">
            <a:extLst>
              <a:ext uri="{FF2B5EF4-FFF2-40B4-BE49-F238E27FC236}">
                <a16:creationId xmlns:a16="http://schemas.microsoft.com/office/drawing/2014/main" id="{132CF13E-D103-292B-B65A-3BFE50D42F96}"/>
              </a:ext>
            </a:extLst>
          </p:cNvPr>
          <p:cNvSpPr txBox="1">
            <a:spLocks noChangeArrowheads="1"/>
          </p:cNvSpPr>
          <p:nvPr/>
        </p:nvSpPr>
        <p:spPr bwMode="auto">
          <a:xfrm>
            <a:off x="7464426" y="4982569"/>
            <a:ext cx="32035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a:solidFill>
                  <a:srgbClr val="FF0000"/>
                </a:solidFill>
                <a:latin typeface="Comic Sans MS" panose="030F0702030302020204" pitchFamily="66" charset="0"/>
              </a:rPr>
              <a:t>Protéine extrinsèque (externe ou interne) </a:t>
            </a:r>
          </a:p>
        </p:txBody>
      </p:sp>
      <p:sp>
        <p:nvSpPr>
          <p:cNvPr id="2" name="Rectangle 1">
            <a:extLst>
              <a:ext uri="{FF2B5EF4-FFF2-40B4-BE49-F238E27FC236}">
                <a16:creationId xmlns:a16="http://schemas.microsoft.com/office/drawing/2014/main" id="{52A2F1AB-4367-5C13-7100-FACBF4D86C7F}"/>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2. Les différentes protéines membranaires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figure 10-28b">
            <a:extLst>
              <a:ext uri="{FF2B5EF4-FFF2-40B4-BE49-F238E27FC236}">
                <a16:creationId xmlns:a16="http://schemas.microsoft.com/office/drawing/2014/main" id="{52EFF739-13BE-7533-48A5-DD45D8E6B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4" y="1263650"/>
            <a:ext cx="8535987"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6">
            <a:extLst>
              <a:ext uri="{FF2B5EF4-FFF2-40B4-BE49-F238E27FC236}">
                <a16:creationId xmlns:a16="http://schemas.microsoft.com/office/drawing/2014/main" id="{6E11634A-B6CC-0E94-55C5-E8DA2F4E49E8}"/>
              </a:ext>
            </a:extLst>
          </p:cNvPr>
          <p:cNvSpPr>
            <a:spLocks noChangeArrowheads="1"/>
          </p:cNvSpPr>
          <p:nvPr/>
        </p:nvSpPr>
        <p:spPr bwMode="auto">
          <a:xfrm>
            <a:off x="1817627" y="458788"/>
            <a:ext cx="728821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600" b="1" dirty="0">
                <a:solidFill>
                  <a:srgbClr val="0066FF"/>
                </a:solidFill>
                <a:latin typeface="Comic Sans MS" panose="030F0702030302020204" pitchFamily="66" charset="0"/>
              </a:rPr>
              <a:t>Glycoprotéines et glycolipides membranaires</a:t>
            </a:r>
          </a:p>
        </p:txBody>
      </p:sp>
      <p:sp>
        <p:nvSpPr>
          <p:cNvPr id="38917" name="Text Box 9">
            <a:extLst>
              <a:ext uri="{FF2B5EF4-FFF2-40B4-BE49-F238E27FC236}">
                <a16:creationId xmlns:a16="http://schemas.microsoft.com/office/drawing/2014/main" id="{E4483BD3-9C79-4186-EF72-FE106C6FECCA}"/>
              </a:ext>
            </a:extLst>
          </p:cNvPr>
          <p:cNvSpPr txBox="1">
            <a:spLocks noChangeArrowheads="1"/>
          </p:cNvSpPr>
          <p:nvPr/>
        </p:nvSpPr>
        <p:spPr bwMode="auto">
          <a:xfrm>
            <a:off x="1558926" y="5937251"/>
            <a:ext cx="9109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b="1">
                <a:latin typeface="Comic Sans MS" panose="030F0702030302020204" pitchFamily="66" charset="0"/>
              </a:rPr>
              <a:t>La glycosylation est</a:t>
            </a:r>
            <a:r>
              <a:rPr lang="fr-FR" altLang="fr-FR" sz="2400" b="1">
                <a:solidFill>
                  <a:srgbClr val="FF0000"/>
                </a:solidFill>
                <a:latin typeface="Comic Sans MS" panose="030F0702030302020204" pitchFamily="66" charset="0"/>
              </a:rPr>
              <a:t> toujours </a:t>
            </a:r>
            <a:r>
              <a:rPr lang="fr-FR" altLang="fr-FR" sz="2400" b="1">
                <a:latin typeface="Comic Sans MS" panose="030F0702030302020204" pitchFamily="66" charset="0"/>
              </a:rPr>
              <a:t>du côté extracellulaire </a:t>
            </a:r>
          </a:p>
        </p:txBody>
      </p:sp>
      <p:sp>
        <p:nvSpPr>
          <p:cNvPr id="2" name="Rectangle 1">
            <a:extLst>
              <a:ext uri="{FF2B5EF4-FFF2-40B4-BE49-F238E27FC236}">
                <a16:creationId xmlns:a16="http://schemas.microsoft.com/office/drawing/2014/main" id="{EC647B57-0895-C6F5-D2C8-342FC5A52FAD}"/>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3. Glycoprotéines et glycolipides membranaires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9">
            <a:extLst>
              <a:ext uri="{FF2B5EF4-FFF2-40B4-BE49-F238E27FC236}">
                <a16:creationId xmlns:a16="http://schemas.microsoft.com/office/drawing/2014/main" id="{A098D363-803C-B204-51C0-9CC096260AD3}"/>
              </a:ext>
            </a:extLst>
          </p:cNvPr>
          <p:cNvSpPr txBox="1">
            <a:spLocks noChangeArrowheads="1"/>
          </p:cNvSpPr>
          <p:nvPr/>
        </p:nvSpPr>
        <p:spPr bwMode="auto">
          <a:xfrm>
            <a:off x="1595438" y="908720"/>
            <a:ext cx="514826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2400" dirty="0">
              <a:latin typeface="Comic Sans MS" panose="030F0702030302020204" pitchFamily="66" charset="0"/>
            </a:endParaRPr>
          </a:p>
          <a:p>
            <a:pPr eaLnBrk="1" hangingPunct="1">
              <a:spcBef>
                <a:spcPct val="0"/>
              </a:spcBef>
              <a:buFontTx/>
              <a:buNone/>
            </a:pPr>
            <a:r>
              <a:rPr lang="fr-FR" altLang="fr-FR" sz="2400" dirty="0">
                <a:latin typeface="Comic Sans MS" panose="030F0702030302020204" pitchFamily="66" charset="0"/>
              </a:rPr>
              <a:t>Une </a:t>
            </a:r>
            <a:r>
              <a:rPr lang="fr-FR" altLang="fr-FR" sz="2400" b="1" dirty="0">
                <a:solidFill>
                  <a:srgbClr val="FF0000"/>
                </a:solidFill>
                <a:latin typeface="Comic Sans MS" panose="030F0702030302020204" pitchFamily="66" charset="0"/>
              </a:rPr>
              <a:t>bicouche de lipides amphiphiles</a:t>
            </a:r>
            <a:r>
              <a:rPr lang="fr-FR" altLang="fr-FR" sz="2400" dirty="0">
                <a:solidFill>
                  <a:srgbClr val="FF0000"/>
                </a:solidFill>
                <a:latin typeface="Comic Sans MS" panose="030F0702030302020204" pitchFamily="66" charset="0"/>
              </a:rPr>
              <a:t> </a:t>
            </a:r>
            <a:r>
              <a:rPr lang="fr-FR" altLang="fr-FR" sz="2400" dirty="0">
                <a:latin typeface="Comic Sans MS" panose="030F0702030302020204" pitchFamily="66" charset="0"/>
              </a:rPr>
              <a:t>formant une barrière  hydrophobe</a:t>
            </a:r>
          </a:p>
          <a:p>
            <a:pPr eaLnBrk="1" hangingPunct="1">
              <a:spcBef>
                <a:spcPct val="0"/>
              </a:spcBef>
              <a:buFontTx/>
              <a:buNone/>
            </a:pPr>
            <a:endParaRPr lang="fr-FR" altLang="fr-FR" sz="2400" dirty="0">
              <a:latin typeface="Comic Sans MS" panose="030F0702030302020204" pitchFamily="66" charset="0"/>
            </a:endParaRPr>
          </a:p>
          <a:p>
            <a:pPr eaLnBrk="1" hangingPunct="1">
              <a:spcBef>
                <a:spcPct val="0"/>
              </a:spcBef>
              <a:buFontTx/>
              <a:buNone/>
            </a:pPr>
            <a:r>
              <a:rPr lang="fr-FR" altLang="fr-FR" sz="2400" dirty="0">
                <a:latin typeface="Comic Sans MS" panose="030F0702030302020204" pitchFamily="66" charset="0"/>
              </a:rPr>
              <a:t>Des </a:t>
            </a:r>
            <a:r>
              <a:rPr lang="fr-FR" altLang="fr-FR" sz="2400" b="1" dirty="0">
                <a:solidFill>
                  <a:srgbClr val="FF0000"/>
                </a:solidFill>
                <a:latin typeface="Comic Sans MS" panose="030F0702030302020204" pitchFamily="66" charset="0"/>
              </a:rPr>
              <a:t>protéines</a:t>
            </a:r>
            <a:r>
              <a:rPr lang="fr-FR" altLang="fr-FR" sz="2400" dirty="0">
                <a:latin typeface="Comic Sans MS" panose="030F0702030302020204" pitchFamily="66" charset="0"/>
              </a:rPr>
              <a:t> traversant la membrane ou liées de façon covalente ou non covalente</a:t>
            </a:r>
          </a:p>
        </p:txBody>
      </p:sp>
      <p:sp>
        <p:nvSpPr>
          <p:cNvPr id="40963" name="Text Box 10">
            <a:extLst>
              <a:ext uri="{FF2B5EF4-FFF2-40B4-BE49-F238E27FC236}">
                <a16:creationId xmlns:a16="http://schemas.microsoft.com/office/drawing/2014/main" id="{79D3FD9F-0EAB-841B-AE1F-C478AA55BC4F}"/>
              </a:ext>
            </a:extLst>
          </p:cNvPr>
          <p:cNvSpPr txBox="1">
            <a:spLocks noChangeArrowheads="1"/>
          </p:cNvSpPr>
          <p:nvPr/>
        </p:nvSpPr>
        <p:spPr bwMode="auto">
          <a:xfrm>
            <a:off x="1774825" y="4149081"/>
            <a:ext cx="864235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dirty="0">
                <a:latin typeface="Comic Sans MS" panose="030F0702030302020204" pitchFamily="66" charset="0"/>
              </a:rPr>
              <a:t>Cette structure et cette composition sont à l’origine des </a:t>
            </a:r>
            <a:r>
              <a:rPr lang="fr-FR" altLang="fr-FR" sz="2400" b="1" dirty="0">
                <a:solidFill>
                  <a:srgbClr val="FF0000"/>
                </a:solidFill>
                <a:latin typeface="Comic Sans MS" panose="030F0702030302020204" pitchFamily="66" charset="0"/>
              </a:rPr>
              <a:t>propriétés des membranes biologiques </a:t>
            </a:r>
            <a:r>
              <a:rPr lang="fr-FR" altLang="fr-FR" sz="2400" dirty="0">
                <a:latin typeface="Comic Sans MS" panose="030F0702030302020204" pitchFamily="66" charset="0"/>
              </a:rPr>
              <a:t>:</a:t>
            </a:r>
          </a:p>
          <a:p>
            <a:pPr eaLnBrk="1" hangingPunct="1">
              <a:spcBef>
                <a:spcPct val="0"/>
              </a:spcBef>
              <a:buFontTx/>
              <a:buNone/>
            </a:pPr>
            <a:endParaRPr lang="fr-FR" altLang="fr-FR" sz="2400" dirty="0">
              <a:latin typeface="Comic Sans MS" panose="030F0702030302020204" pitchFamily="66" charset="0"/>
            </a:endParaRPr>
          </a:p>
          <a:p>
            <a:pPr eaLnBrk="1" hangingPunct="1">
              <a:spcBef>
                <a:spcPct val="0"/>
              </a:spcBef>
              <a:buFontTx/>
              <a:buNone/>
            </a:pPr>
            <a:r>
              <a:rPr lang="fr-FR" altLang="fr-FR" sz="2400" b="1" dirty="0">
                <a:solidFill>
                  <a:srgbClr val="0066FF"/>
                </a:solidFill>
                <a:latin typeface="Comic Sans MS" panose="030F0702030302020204" pitchFamily="66" charset="0"/>
              </a:rPr>
              <a:t>1. La fluidité </a:t>
            </a:r>
          </a:p>
          <a:p>
            <a:pPr eaLnBrk="1" hangingPunct="1">
              <a:spcBef>
                <a:spcPct val="0"/>
              </a:spcBef>
              <a:buFontTx/>
              <a:buNone/>
            </a:pPr>
            <a:r>
              <a:rPr lang="fr-FR" altLang="fr-FR" sz="2400" b="1" dirty="0">
                <a:solidFill>
                  <a:srgbClr val="0066FF"/>
                </a:solidFill>
                <a:latin typeface="Comic Sans MS" panose="030F0702030302020204" pitchFamily="66" charset="0"/>
              </a:rPr>
              <a:t>2. L’asymétrie</a:t>
            </a:r>
          </a:p>
          <a:p>
            <a:pPr eaLnBrk="1" hangingPunct="1">
              <a:spcBef>
                <a:spcPct val="0"/>
              </a:spcBef>
              <a:buFontTx/>
              <a:buNone/>
            </a:pPr>
            <a:r>
              <a:rPr lang="fr-FR" altLang="fr-FR" sz="2400" b="1" dirty="0">
                <a:solidFill>
                  <a:srgbClr val="0066FF"/>
                </a:solidFill>
                <a:latin typeface="Comic Sans MS" panose="030F0702030302020204" pitchFamily="66" charset="0"/>
              </a:rPr>
              <a:t>3. La perméabilité sélective</a:t>
            </a:r>
          </a:p>
        </p:txBody>
      </p:sp>
      <p:pic>
        <p:nvPicPr>
          <p:cNvPr id="40964" name="Picture 11">
            <a:extLst>
              <a:ext uri="{FF2B5EF4-FFF2-40B4-BE49-F238E27FC236}">
                <a16:creationId xmlns:a16="http://schemas.microsoft.com/office/drawing/2014/main" id="{47D2F9DE-2FD1-11A7-C15A-E79F0606D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07" t="13182" r="4576" b="10985"/>
          <a:stretch>
            <a:fillRect/>
          </a:stretch>
        </p:blipFill>
        <p:spPr bwMode="auto">
          <a:xfrm>
            <a:off x="6637339" y="1113509"/>
            <a:ext cx="3995737" cy="28781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a:extLst>
              <a:ext uri="{FF2B5EF4-FFF2-40B4-BE49-F238E27FC236}">
                <a16:creationId xmlns:a16="http://schemas.microsoft.com/office/drawing/2014/main" id="{CDD7F1CF-5FAB-D4FA-2548-3D985F3B34E7}"/>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3. La composition de la membrane plasmique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a:extLst>
              <a:ext uri="{FF2B5EF4-FFF2-40B4-BE49-F238E27FC236}">
                <a16:creationId xmlns:a16="http://schemas.microsoft.com/office/drawing/2014/main" id="{D790000C-8905-8697-B589-62B13D47888F}"/>
              </a:ext>
            </a:extLst>
          </p:cNvPr>
          <p:cNvGrpSpPr/>
          <p:nvPr/>
        </p:nvGrpSpPr>
        <p:grpSpPr>
          <a:xfrm>
            <a:off x="294277" y="428172"/>
            <a:ext cx="7180580" cy="6429828"/>
            <a:chOff x="221706" y="232229"/>
            <a:chExt cx="7180580" cy="6429828"/>
          </a:xfrm>
        </p:grpSpPr>
        <p:pic>
          <p:nvPicPr>
            <p:cNvPr id="25" name="Image 24" descr="cellule03">
              <a:extLst>
                <a:ext uri="{FF2B5EF4-FFF2-40B4-BE49-F238E27FC236}">
                  <a16:creationId xmlns:a16="http://schemas.microsoft.com/office/drawing/2014/main" id="{7904E2F7-F573-EAF1-4264-57ECCDCD9E7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2" name="Group 8">
              <a:extLst>
                <a:ext uri="{FF2B5EF4-FFF2-40B4-BE49-F238E27FC236}">
                  <a16:creationId xmlns:a16="http://schemas.microsoft.com/office/drawing/2014/main" id="{1CA18DFE-89BB-453F-B5E7-4096A1AF3458}"/>
                </a:ext>
              </a:extLst>
            </p:cNvPr>
            <p:cNvGrpSpPr>
              <a:grpSpLocks/>
            </p:cNvGrpSpPr>
            <p:nvPr/>
          </p:nvGrpSpPr>
          <p:grpSpPr bwMode="auto">
            <a:xfrm>
              <a:off x="221706" y="232229"/>
              <a:ext cx="7180580" cy="6429828"/>
              <a:chOff x="124" y="1911"/>
              <a:chExt cx="8216" cy="7455"/>
            </a:xfrm>
          </p:grpSpPr>
          <p:grpSp>
            <p:nvGrpSpPr>
              <p:cNvPr id="3" name="Group 9">
                <a:extLst>
                  <a:ext uri="{FF2B5EF4-FFF2-40B4-BE49-F238E27FC236}">
                    <a16:creationId xmlns:a16="http://schemas.microsoft.com/office/drawing/2014/main" id="{2FBF850C-1200-E937-6BE9-1ACC7819611A}"/>
                  </a:ext>
                </a:extLst>
              </p:cNvPr>
              <p:cNvGrpSpPr>
                <a:grpSpLocks/>
              </p:cNvGrpSpPr>
              <p:nvPr/>
            </p:nvGrpSpPr>
            <p:grpSpPr bwMode="auto">
              <a:xfrm>
                <a:off x="124" y="1911"/>
                <a:ext cx="8216" cy="7455"/>
                <a:chOff x="1095" y="1920"/>
                <a:chExt cx="8216" cy="7455"/>
              </a:xfrm>
            </p:grpSpPr>
            <p:sp>
              <p:nvSpPr>
                <p:cNvPr id="5" name="Text Box 10">
                  <a:extLst>
                    <a:ext uri="{FF2B5EF4-FFF2-40B4-BE49-F238E27FC236}">
                      <a16:creationId xmlns:a16="http://schemas.microsoft.com/office/drawing/2014/main" id="{634DD855-A4B7-E088-A0BC-61BA39A0A299}"/>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11">
                  <a:extLst>
                    <a:ext uri="{FF2B5EF4-FFF2-40B4-BE49-F238E27FC236}">
                      <a16:creationId xmlns:a16="http://schemas.microsoft.com/office/drawing/2014/main" id="{4CB48B13-3739-B8C0-E746-6ED4B23191B1}"/>
                    </a:ext>
                  </a:extLst>
                </p:cNvPr>
                <p:cNvGrpSpPr>
                  <a:grpSpLocks/>
                </p:cNvGrpSpPr>
                <p:nvPr/>
              </p:nvGrpSpPr>
              <p:grpSpPr bwMode="auto">
                <a:xfrm>
                  <a:off x="1140" y="1920"/>
                  <a:ext cx="8171" cy="7455"/>
                  <a:chOff x="1140" y="1920"/>
                  <a:chExt cx="8171" cy="7455"/>
                </a:xfrm>
              </p:grpSpPr>
              <p:sp>
                <p:nvSpPr>
                  <p:cNvPr id="7" name="Text Box 12">
                    <a:extLst>
                      <a:ext uri="{FF2B5EF4-FFF2-40B4-BE49-F238E27FC236}">
                        <a16:creationId xmlns:a16="http://schemas.microsoft.com/office/drawing/2014/main" id="{FF1CB14D-04E7-CDB2-5398-5D7E2C857378}"/>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13">
                    <a:extLst>
                      <a:ext uri="{FF2B5EF4-FFF2-40B4-BE49-F238E27FC236}">
                        <a16:creationId xmlns:a16="http://schemas.microsoft.com/office/drawing/2014/main" id="{E8CBC0E0-CAA0-0F29-95DE-116C7ADDC3C0}"/>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14">
                    <a:extLst>
                      <a:ext uri="{FF2B5EF4-FFF2-40B4-BE49-F238E27FC236}">
                        <a16:creationId xmlns:a16="http://schemas.microsoft.com/office/drawing/2014/main" id="{D3522ABE-0BF5-1A01-D710-F4C23A1B99F6}"/>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15">
                    <a:extLst>
                      <a:ext uri="{FF2B5EF4-FFF2-40B4-BE49-F238E27FC236}">
                        <a16:creationId xmlns:a16="http://schemas.microsoft.com/office/drawing/2014/main" id="{B5A3CC2C-C671-1398-0E08-ED1DB9E00737}"/>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16">
                    <a:extLst>
                      <a:ext uri="{FF2B5EF4-FFF2-40B4-BE49-F238E27FC236}">
                        <a16:creationId xmlns:a16="http://schemas.microsoft.com/office/drawing/2014/main" id="{A08FD263-F25B-B101-C5A2-7C8EA230D421}"/>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17">
                    <a:extLst>
                      <a:ext uri="{FF2B5EF4-FFF2-40B4-BE49-F238E27FC236}">
                        <a16:creationId xmlns:a16="http://schemas.microsoft.com/office/drawing/2014/main" id="{E7E78792-424D-9DB5-69C1-BDD0CC0B464B}"/>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18">
                    <a:extLst>
                      <a:ext uri="{FF2B5EF4-FFF2-40B4-BE49-F238E27FC236}">
                        <a16:creationId xmlns:a16="http://schemas.microsoft.com/office/drawing/2014/main" id="{EBC27F2C-7763-432A-93FF-E27FEE248C76}"/>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19">
                    <a:extLst>
                      <a:ext uri="{FF2B5EF4-FFF2-40B4-BE49-F238E27FC236}">
                        <a16:creationId xmlns:a16="http://schemas.microsoft.com/office/drawing/2014/main" id="{7791D76F-2B5C-3739-C0CE-F7780278EDFC}"/>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0">
                    <a:extLst>
                      <a:ext uri="{FF2B5EF4-FFF2-40B4-BE49-F238E27FC236}">
                        <a16:creationId xmlns:a16="http://schemas.microsoft.com/office/drawing/2014/main" id="{0F1FF692-9083-27E1-4DFF-452AB7293237}"/>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1">
                    <a:extLst>
                      <a:ext uri="{FF2B5EF4-FFF2-40B4-BE49-F238E27FC236}">
                        <a16:creationId xmlns:a16="http://schemas.microsoft.com/office/drawing/2014/main" id="{051EC74E-C4F4-4612-98DF-8F319F700255}"/>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2">
                    <a:extLst>
                      <a:ext uri="{FF2B5EF4-FFF2-40B4-BE49-F238E27FC236}">
                        <a16:creationId xmlns:a16="http://schemas.microsoft.com/office/drawing/2014/main" id="{3B693A81-92B2-417C-6884-14188796339C}"/>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3">
                    <a:extLst>
                      <a:ext uri="{FF2B5EF4-FFF2-40B4-BE49-F238E27FC236}">
                        <a16:creationId xmlns:a16="http://schemas.microsoft.com/office/drawing/2014/main" id="{E19A33DC-07BA-E6F4-07E1-728A10A08230}"/>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AutoShape 24">
                    <a:extLst>
                      <a:ext uri="{FF2B5EF4-FFF2-40B4-BE49-F238E27FC236}">
                        <a16:creationId xmlns:a16="http://schemas.microsoft.com/office/drawing/2014/main" id="{45EF8467-5BCF-0F72-486E-5C71040C15D9}"/>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20" name="AutoShape 25">
                    <a:extLst>
                      <a:ext uri="{FF2B5EF4-FFF2-40B4-BE49-F238E27FC236}">
                        <a16:creationId xmlns:a16="http://schemas.microsoft.com/office/drawing/2014/main" id="{487019B6-6F32-5FBD-0D28-DB513087E447}"/>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21" name="Text Box 26">
                    <a:extLst>
                      <a:ext uri="{FF2B5EF4-FFF2-40B4-BE49-F238E27FC236}">
                        <a16:creationId xmlns:a16="http://schemas.microsoft.com/office/drawing/2014/main" id="{0BEDCD1B-0521-133D-3B94-00365611534F}"/>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7">
                    <a:extLst>
                      <a:ext uri="{FF2B5EF4-FFF2-40B4-BE49-F238E27FC236}">
                        <a16:creationId xmlns:a16="http://schemas.microsoft.com/office/drawing/2014/main" id="{453034C4-9E1A-0D7B-8B6A-D3D13387A4C4}"/>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8">
                    <a:extLst>
                      <a:ext uri="{FF2B5EF4-FFF2-40B4-BE49-F238E27FC236}">
                        <a16:creationId xmlns:a16="http://schemas.microsoft.com/office/drawing/2014/main" id="{515E9D17-5EED-7067-DC91-4CF88E2D68F3}"/>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9">
                    <a:extLst>
                      <a:ext uri="{FF2B5EF4-FFF2-40B4-BE49-F238E27FC236}">
                        <a16:creationId xmlns:a16="http://schemas.microsoft.com/office/drawing/2014/main" id="{D5755B95-050B-2825-02DC-8F020B5892A5}"/>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4" name="AutoShape 30">
                <a:extLst>
                  <a:ext uri="{FF2B5EF4-FFF2-40B4-BE49-F238E27FC236}">
                    <a16:creationId xmlns:a16="http://schemas.microsoft.com/office/drawing/2014/main" id="{2F460684-ADFE-4428-A6FB-DCDD0AEEB660}"/>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graphicFrame>
        <p:nvGraphicFramePr>
          <p:cNvPr id="28" name="Tableau 27">
            <a:extLst>
              <a:ext uri="{FF2B5EF4-FFF2-40B4-BE49-F238E27FC236}">
                <a16:creationId xmlns:a16="http://schemas.microsoft.com/office/drawing/2014/main" id="{36209E69-F68E-AFDF-942D-F72971F776EC}"/>
              </a:ext>
            </a:extLst>
          </p:cNvPr>
          <p:cNvGraphicFramePr>
            <a:graphicFrameLocks noGrp="1"/>
          </p:cNvGraphicFramePr>
          <p:nvPr>
            <p:extLst>
              <p:ext uri="{D42A27DB-BD31-4B8C-83A1-F6EECF244321}">
                <p14:modId xmlns:p14="http://schemas.microsoft.com/office/powerpoint/2010/main" val="1132439879"/>
              </p:ext>
            </p:extLst>
          </p:nvPr>
        </p:nvGraphicFramePr>
        <p:xfrm>
          <a:off x="8129303" y="259423"/>
          <a:ext cx="3584755" cy="593344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endParaRPr lang="fr-FR" dirty="0"/>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endParaRPr lang="fr-FR" dirty="0"/>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endParaRPr lang="fr-FR" dirty="0"/>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endParaRPr lang="fr-FR" dirty="0"/>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endParaRPr lang="fr-FR" dirty="0"/>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endParaRPr lang="fr-FR" dirty="0"/>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endParaRPr lang="fr-FR" dirty="0"/>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sp>
        <p:nvSpPr>
          <p:cNvPr id="29" name="ZoneTexte 28">
            <a:extLst>
              <a:ext uri="{FF2B5EF4-FFF2-40B4-BE49-F238E27FC236}">
                <a16:creationId xmlns:a16="http://schemas.microsoft.com/office/drawing/2014/main" id="{32A5FEAD-585A-3BE8-4C19-94B549505119}"/>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3559264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9" descr="figure 10-11b">
            <a:extLst>
              <a:ext uri="{FF2B5EF4-FFF2-40B4-BE49-F238E27FC236}">
                <a16:creationId xmlns:a16="http://schemas.microsoft.com/office/drawing/2014/main" id="{7945A967-5762-818A-E202-B44585B72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48" t="11810" r="25789" b="12993"/>
          <a:stretch>
            <a:fillRect/>
          </a:stretch>
        </p:blipFill>
        <p:spPr bwMode="auto">
          <a:xfrm>
            <a:off x="2279576" y="1114477"/>
            <a:ext cx="4618038"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10">
            <a:extLst>
              <a:ext uri="{FF2B5EF4-FFF2-40B4-BE49-F238E27FC236}">
                <a16:creationId xmlns:a16="http://schemas.microsoft.com/office/drawing/2014/main" id="{7A35448F-F804-05CD-E6DF-2352D330B799}"/>
              </a:ext>
            </a:extLst>
          </p:cNvPr>
          <p:cNvSpPr txBox="1">
            <a:spLocks noChangeArrowheads="1"/>
          </p:cNvSpPr>
          <p:nvPr/>
        </p:nvSpPr>
        <p:spPr bwMode="auto">
          <a:xfrm>
            <a:off x="2135115" y="4354564"/>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a:latin typeface="Comic Sans MS" panose="030F0702030302020204" pitchFamily="66" charset="0"/>
              </a:rPr>
              <a:t>Flexion</a:t>
            </a:r>
          </a:p>
        </p:txBody>
      </p:sp>
      <p:sp>
        <p:nvSpPr>
          <p:cNvPr id="43014" name="Text Box 11">
            <a:extLst>
              <a:ext uri="{FF2B5EF4-FFF2-40B4-BE49-F238E27FC236}">
                <a16:creationId xmlns:a16="http://schemas.microsoft.com/office/drawing/2014/main" id="{B48B666C-A306-6809-3D2F-08055134EEF8}"/>
              </a:ext>
            </a:extLst>
          </p:cNvPr>
          <p:cNvSpPr txBox="1">
            <a:spLocks noChangeArrowheads="1"/>
          </p:cNvSpPr>
          <p:nvPr/>
        </p:nvSpPr>
        <p:spPr bwMode="auto">
          <a:xfrm>
            <a:off x="4008364" y="4400601"/>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a:latin typeface="Comic Sans MS" panose="030F0702030302020204" pitchFamily="66" charset="0"/>
              </a:rPr>
              <a:t>Rotation</a:t>
            </a:r>
          </a:p>
        </p:txBody>
      </p:sp>
      <p:sp>
        <p:nvSpPr>
          <p:cNvPr id="43015" name="Text Box 12">
            <a:extLst>
              <a:ext uri="{FF2B5EF4-FFF2-40B4-BE49-F238E27FC236}">
                <a16:creationId xmlns:a16="http://schemas.microsoft.com/office/drawing/2014/main" id="{7062ED48-B442-F6D0-F93F-6A2DDE935BBE}"/>
              </a:ext>
            </a:extLst>
          </p:cNvPr>
          <p:cNvSpPr txBox="1">
            <a:spLocks noChangeArrowheads="1"/>
          </p:cNvSpPr>
          <p:nvPr/>
        </p:nvSpPr>
        <p:spPr bwMode="auto">
          <a:xfrm>
            <a:off x="3143177" y="657276"/>
            <a:ext cx="3241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a:latin typeface="Comic Sans MS" panose="030F0702030302020204" pitchFamily="66" charset="0"/>
              </a:rPr>
              <a:t>Diffusion latérale</a:t>
            </a:r>
          </a:p>
        </p:txBody>
      </p:sp>
      <p:sp>
        <p:nvSpPr>
          <p:cNvPr id="43016" name="Text Box 13">
            <a:extLst>
              <a:ext uri="{FF2B5EF4-FFF2-40B4-BE49-F238E27FC236}">
                <a16:creationId xmlns:a16="http://schemas.microsoft.com/office/drawing/2014/main" id="{F1B0DEAF-0BFD-0E7C-36D8-D8A2EC4F3D7A}"/>
              </a:ext>
            </a:extLst>
          </p:cNvPr>
          <p:cNvSpPr txBox="1">
            <a:spLocks noChangeArrowheads="1"/>
          </p:cNvSpPr>
          <p:nvPr/>
        </p:nvSpPr>
        <p:spPr bwMode="auto">
          <a:xfrm>
            <a:off x="6816652" y="2168577"/>
            <a:ext cx="22320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b="1">
                <a:latin typeface="Comic Sans MS" panose="030F0702030302020204" pitchFamily="66" charset="0"/>
              </a:rPr>
              <a:t>Diffusion transversale (flip flop)</a:t>
            </a:r>
          </a:p>
        </p:txBody>
      </p:sp>
      <p:sp>
        <p:nvSpPr>
          <p:cNvPr id="43017" name="AutoShape 15">
            <a:extLst>
              <a:ext uri="{FF2B5EF4-FFF2-40B4-BE49-F238E27FC236}">
                <a16:creationId xmlns:a16="http://schemas.microsoft.com/office/drawing/2014/main" id="{9AA90A26-0806-A599-6B76-0014A42B6DA1}"/>
              </a:ext>
            </a:extLst>
          </p:cNvPr>
          <p:cNvSpPr>
            <a:spLocks noChangeArrowheads="1"/>
          </p:cNvSpPr>
          <p:nvPr/>
        </p:nvSpPr>
        <p:spPr bwMode="auto">
          <a:xfrm>
            <a:off x="1631951" y="5373688"/>
            <a:ext cx="1008063" cy="431800"/>
          </a:xfrm>
          <a:prstGeom prst="rightArrow">
            <a:avLst>
              <a:gd name="adj1" fmla="val 50000"/>
              <a:gd name="adj2" fmla="val 58364"/>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3018" name="Text Box 16">
            <a:extLst>
              <a:ext uri="{FF2B5EF4-FFF2-40B4-BE49-F238E27FC236}">
                <a16:creationId xmlns:a16="http://schemas.microsoft.com/office/drawing/2014/main" id="{1009D31C-FB27-B28F-C67B-30578CC2B7B7}"/>
              </a:ext>
            </a:extLst>
          </p:cNvPr>
          <p:cNvSpPr txBox="1">
            <a:spLocks noChangeArrowheads="1"/>
          </p:cNvSpPr>
          <p:nvPr/>
        </p:nvSpPr>
        <p:spPr bwMode="auto">
          <a:xfrm>
            <a:off x="2566989" y="5373689"/>
            <a:ext cx="802798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000" b="1">
                <a:latin typeface="Comic Sans MS" panose="030F0702030302020204" pitchFamily="66" charset="0"/>
              </a:rPr>
              <a:t>Mobilité des protéines membranaires (probabilité de rencontre)</a:t>
            </a:r>
          </a:p>
          <a:p>
            <a:pPr algn="ctr" eaLnBrk="1" hangingPunct="1">
              <a:spcBef>
                <a:spcPct val="50000"/>
              </a:spcBef>
              <a:buFontTx/>
              <a:buNone/>
            </a:pPr>
            <a:r>
              <a:rPr lang="fr-FR" altLang="fr-FR" sz="2000" b="1">
                <a:latin typeface="Comic Sans MS" panose="030F0702030302020204" pitchFamily="66" charset="0"/>
              </a:rPr>
              <a:t> Déformabilité (motilité, résistance au choc et à l’étirement)</a:t>
            </a:r>
          </a:p>
        </p:txBody>
      </p:sp>
      <p:sp>
        <p:nvSpPr>
          <p:cNvPr id="43019" name="Text Box 17">
            <a:extLst>
              <a:ext uri="{FF2B5EF4-FFF2-40B4-BE49-F238E27FC236}">
                <a16:creationId xmlns:a16="http://schemas.microsoft.com/office/drawing/2014/main" id="{A5FA09AA-EA54-8A1B-B080-FD53CE8C653B}"/>
              </a:ext>
            </a:extLst>
          </p:cNvPr>
          <p:cNvSpPr txBox="1">
            <a:spLocks noChangeArrowheads="1"/>
          </p:cNvSpPr>
          <p:nvPr/>
        </p:nvSpPr>
        <p:spPr bwMode="auto">
          <a:xfrm>
            <a:off x="1919288" y="6370638"/>
            <a:ext cx="867568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dirty="0">
                <a:latin typeface="Comic Sans MS" panose="030F0702030302020204" pitchFamily="66" charset="0"/>
              </a:rPr>
              <a:t>Partie </a:t>
            </a:r>
            <a:r>
              <a:rPr lang="fr-FR" altLang="fr-FR" sz="1800" dirty="0" err="1">
                <a:latin typeface="Comic Sans MS" panose="030F0702030302020204" pitchFamily="66" charset="0"/>
              </a:rPr>
              <a:t>Video</a:t>
            </a:r>
            <a:r>
              <a:rPr lang="fr-FR" altLang="fr-FR" sz="1800" dirty="0">
                <a:latin typeface="Comic Sans MS" panose="030F0702030302020204" pitchFamily="66" charset="0"/>
              </a:rPr>
              <a:t> </a:t>
            </a:r>
            <a:r>
              <a:rPr lang="fr-FR" altLang="fr-FR" sz="1800" dirty="0" err="1">
                <a:latin typeface="Comic Sans MS" panose="030F0702030302020204" pitchFamily="66" charset="0"/>
              </a:rPr>
              <a:t>inner</a:t>
            </a:r>
            <a:r>
              <a:rPr lang="fr-FR" altLang="fr-FR" sz="1800" dirty="0">
                <a:latin typeface="Comic Sans MS" panose="030F0702030302020204" pitchFamily="66" charset="0"/>
              </a:rPr>
              <a:t> life </a:t>
            </a:r>
            <a:r>
              <a:rPr lang="fr-FR" altLang="fr-FR" sz="1800" dirty="0">
                <a:latin typeface="Comic Sans MS" panose="030F0702030302020204" pitchFamily="66" charset="0"/>
                <a:hlinkClick r:id="rId4"/>
              </a:rPr>
              <a:t>https://www.youtube.com/watch?v=yKW4F0Nu-UY</a:t>
            </a:r>
            <a:endParaRPr lang="fr-FR" altLang="fr-FR" sz="1800" dirty="0">
              <a:latin typeface="Comic Sans MS" panose="030F0702030302020204" pitchFamily="66" charset="0"/>
            </a:endParaRPr>
          </a:p>
          <a:p>
            <a:pPr eaLnBrk="1" hangingPunct="1">
              <a:spcBef>
                <a:spcPct val="50000"/>
              </a:spcBef>
              <a:buFontTx/>
              <a:buNone/>
            </a:pPr>
            <a:endParaRPr lang="fr-FR" altLang="fr-FR" sz="1800" dirty="0">
              <a:latin typeface="Comic Sans MS" panose="030F0702030302020204" pitchFamily="66" charset="0"/>
            </a:endParaRPr>
          </a:p>
        </p:txBody>
      </p:sp>
      <p:sp>
        <p:nvSpPr>
          <p:cNvPr id="2" name="Rectangle 1">
            <a:extLst>
              <a:ext uri="{FF2B5EF4-FFF2-40B4-BE49-F238E27FC236}">
                <a16:creationId xmlns:a16="http://schemas.microsoft.com/office/drawing/2014/main" id="{314B10B0-0601-91F9-C0C0-9E315E925FF7}"/>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3. Propriété des lipides membranaires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7">
            <a:extLst>
              <a:ext uri="{FF2B5EF4-FFF2-40B4-BE49-F238E27FC236}">
                <a16:creationId xmlns:a16="http://schemas.microsoft.com/office/drawing/2014/main" id="{6D84378F-CEAE-5852-9AFC-5A1B6517E068}"/>
              </a:ext>
            </a:extLst>
          </p:cNvPr>
          <p:cNvSpPr txBox="1">
            <a:spLocks noChangeArrowheads="1"/>
          </p:cNvSpPr>
          <p:nvPr/>
        </p:nvSpPr>
        <p:spPr bwMode="auto">
          <a:xfrm>
            <a:off x="1631951" y="2189424"/>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fr-FR" altLang="fr-FR" sz="2000" b="1">
                <a:latin typeface="Comic Sans MS" panose="030F0702030302020204" pitchFamily="66" charset="0"/>
              </a:rPr>
              <a:t> </a:t>
            </a:r>
            <a:r>
              <a:rPr lang="fr-FR" altLang="fr-FR" sz="2000" b="1">
                <a:solidFill>
                  <a:srgbClr val="FF0000"/>
                </a:solidFill>
                <a:latin typeface="Comic Sans MS" panose="030F0702030302020204" pitchFamily="66" charset="0"/>
              </a:rPr>
              <a:t>La longueur de la chaîne des acides gras des phospholipides :</a:t>
            </a:r>
            <a:r>
              <a:rPr lang="fr-FR" altLang="fr-FR" sz="2000">
                <a:latin typeface="Comic Sans MS" panose="030F0702030302020204" pitchFamily="66" charset="0"/>
              </a:rPr>
              <a:t> </a:t>
            </a:r>
          </a:p>
          <a:p>
            <a:pPr eaLnBrk="1" hangingPunct="1">
              <a:spcBef>
                <a:spcPct val="0"/>
              </a:spcBef>
              <a:buFontTx/>
              <a:buNone/>
            </a:pPr>
            <a:r>
              <a:rPr lang="fr-FR" altLang="fr-FR" sz="2000">
                <a:latin typeface="Comic Sans MS" panose="030F0702030302020204" pitchFamily="66" charset="0"/>
              </a:rPr>
              <a:t>  Plus la chaîne est longue, moins la structure est fluide.</a:t>
            </a:r>
          </a:p>
        </p:txBody>
      </p:sp>
      <p:sp>
        <p:nvSpPr>
          <p:cNvPr id="45060" name="Text Box 8">
            <a:extLst>
              <a:ext uri="{FF2B5EF4-FFF2-40B4-BE49-F238E27FC236}">
                <a16:creationId xmlns:a16="http://schemas.microsoft.com/office/drawing/2014/main" id="{240DC34C-82AE-332D-A73B-162B603AA6A9}"/>
              </a:ext>
            </a:extLst>
          </p:cNvPr>
          <p:cNvSpPr txBox="1">
            <a:spLocks noChangeArrowheads="1"/>
          </p:cNvSpPr>
          <p:nvPr/>
        </p:nvSpPr>
        <p:spPr bwMode="auto">
          <a:xfrm>
            <a:off x="1525588" y="3197486"/>
            <a:ext cx="8315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latin typeface="Comic Sans MS" panose="030F0702030302020204" pitchFamily="66" charset="0"/>
              </a:rPr>
              <a:t>- </a:t>
            </a:r>
            <a:r>
              <a:rPr lang="fr-FR" altLang="fr-FR" sz="2000" b="1">
                <a:solidFill>
                  <a:srgbClr val="FF0000"/>
                </a:solidFill>
                <a:latin typeface="Comic Sans MS" panose="030F0702030302020204" pitchFamily="66" charset="0"/>
              </a:rPr>
              <a:t>L’insaturation de la chaîne des acides gras des phospholipides :</a:t>
            </a:r>
            <a:r>
              <a:rPr lang="fr-FR" altLang="fr-FR" sz="2000">
                <a:latin typeface="Comic Sans MS" panose="030F0702030302020204" pitchFamily="66" charset="0"/>
              </a:rPr>
              <a:t> </a:t>
            </a:r>
          </a:p>
          <a:p>
            <a:pPr eaLnBrk="1" hangingPunct="1">
              <a:spcBef>
                <a:spcPct val="0"/>
              </a:spcBef>
              <a:buFontTx/>
              <a:buNone/>
            </a:pPr>
            <a:r>
              <a:rPr lang="fr-FR" altLang="fr-FR" sz="2000">
                <a:latin typeface="Comic Sans MS" panose="030F0702030302020204" pitchFamily="66" charset="0"/>
              </a:rPr>
              <a:t>   Plus il y a de doubles liaisons, plus la structure est fluide.</a:t>
            </a:r>
          </a:p>
        </p:txBody>
      </p:sp>
      <p:sp>
        <p:nvSpPr>
          <p:cNvPr id="45061" name="Text Box 13">
            <a:extLst>
              <a:ext uri="{FF2B5EF4-FFF2-40B4-BE49-F238E27FC236}">
                <a16:creationId xmlns:a16="http://schemas.microsoft.com/office/drawing/2014/main" id="{27E2369D-F0AF-C500-46D0-3F818F956ED0}"/>
              </a:ext>
            </a:extLst>
          </p:cNvPr>
          <p:cNvSpPr txBox="1">
            <a:spLocks noChangeArrowheads="1"/>
          </p:cNvSpPr>
          <p:nvPr/>
        </p:nvSpPr>
        <p:spPr bwMode="auto">
          <a:xfrm>
            <a:off x="1557337" y="4456373"/>
            <a:ext cx="792003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fr-FR" altLang="fr-FR" sz="2000" b="1">
                <a:latin typeface="Comic Sans MS" panose="030F0702030302020204" pitchFamily="66" charset="0"/>
              </a:rPr>
              <a:t> </a:t>
            </a:r>
            <a:r>
              <a:rPr lang="fr-FR" altLang="fr-FR" sz="2000" b="1">
                <a:solidFill>
                  <a:srgbClr val="FF0000"/>
                </a:solidFill>
                <a:latin typeface="Comic Sans MS" panose="030F0702030302020204" pitchFamily="66" charset="0"/>
              </a:rPr>
              <a:t>Richesse en cholestérol :</a:t>
            </a:r>
          </a:p>
          <a:p>
            <a:pPr eaLnBrk="1" hangingPunct="1">
              <a:spcBef>
                <a:spcPct val="0"/>
              </a:spcBef>
              <a:buFontTx/>
              <a:buNone/>
            </a:pPr>
            <a:r>
              <a:rPr lang="fr-FR" altLang="fr-FR" sz="2000" b="1">
                <a:latin typeface="Comic Sans MS" panose="030F0702030302020204" pitchFamily="66" charset="0"/>
              </a:rPr>
              <a:t> </a:t>
            </a:r>
            <a:r>
              <a:rPr lang="fr-FR" altLang="fr-FR" sz="2000">
                <a:latin typeface="Comic Sans MS" panose="030F0702030302020204" pitchFamily="66" charset="0"/>
              </a:rPr>
              <a:t>A 37°C, plus la membrane est riche en cholestérol, plus elle est rigide.</a:t>
            </a:r>
          </a:p>
        </p:txBody>
      </p:sp>
      <p:pic>
        <p:nvPicPr>
          <p:cNvPr id="45063" name="Picture 16">
            <a:extLst>
              <a:ext uri="{FF2B5EF4-FFF2-40B4-BE49-F238E27FC236}">
                <a16:creationId xmlns:a16="http://schemas.microsoft.com/office/drawing/2014/main" id="{E5B8F259-217C-03F4-2AB7-EE6F55B1B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42" r="46260" b="19826"/>
          <a:stretch>
            <a:fillRect/>
          </a:stretch>
        </p:blipFill>
        <p:spPr bwMode="auto">
          <a:xfrm>
            <a:off x="9686925" y="2636839"/>
            <a:ext cx="5857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4" name="Group 17">
            <a:extLst>
              <a:ext uri="{FF2B5EF4-FFF2-40B4-BE49-F238E27FC236}">
                <a16:creationId xmlns:a16="http://schemas.microsoft.com/office/drawing/2014/main" id="{934A330D-8FA8-0D05-076A-9F4D0FDA1A96}"/>
              </a:ext>
            </a:extLst>
          </p:cNvPr>
          <p:cNvGrpSpPr>
            <a:grpSpLocks/>
          </p:cNvGrpSpPr>
          <p:nvPr/>
        </p:nvGrpSpPr>
        <p:grpSpPr bwMode="auto">
          <a:xfrm>
            <a:off x="9334500" y="5157789"/>
            <a:ext cx="1009650" cy="1512887"/>
            <a:chOff x="3696" y="1661"/>
            <a:chExt cx="292" cy="717"/>
          </a:xfrm>
        </p:grpSpPr>
        <p:sp>
          <p:nvSpPr>
            <p:cNvPr id="45067" name="Freeform 18">
              <a:extLst>
                <a:ext uri="{FF2B5EF4-FFF2-40B4-BE49-F238E27FC236}">
                  <a16:creationId xmlns:a16="http://schemas.microsoft.com/office/drawing/2014/main" id="{1A772FAB-1E7B-7C4C-90A7-A93FCD09759D}"/>
                </a:ext>
              </a:extLst>
            </p:cNvPr>
            <p:cNvSpPr>
              <a:spLocks/>
            </p:cNvSpPr>
            <p:nvPr/>
          </p:nvSpPr>
          <p:spPr bwMode="auto">
            <a:xfrm>
              <a:off x="3696" y="1826"/>
              <a:ext cx="97" cy="136"/>
            </a:xfrm>
            <a:custGeom>
              <a:avLst/>
              <a:gdLst>
                <a:gd name="T0" fmla="*/ 5 w 168"/>
                <a:gd name="T1" fmla="*/ 34 h 192"/>
                <a:gd name="T2" fmla="*/ 0 w 168"/>
                <a:gd name="T3" fmla="*/ 26 h 192"/>
                <a:gd name="T4" fmla="*/ 0 w 168"/>
                <a:gd name="T5" fmla="*/ 9 h 192"/>
                <a:gd name="T6" fmla="*/ 5 w 168"/>
                <a:gd name="T7" fmla="*/ 0 h 192"/>
                <a:gd name="T8" fmla="*/ 10 w 168"/>
                <a:gd name="T9" fmla="*/ 9 h 192"/>
                <a:gd name="T10" fmla="*/ 10 w 168"/>
                <a:gd name="T11" fmla="*/ 26 h 192"/>
                <a:gd name="T12" fmla="*/ 5 w 168"/>
                <a:gd name="T13" fmla="*/ 34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92">
                  <a:moveTo>
                    <a:pt x="80" y="192"/>
                  </a:moveTo>
                  <a:lnTo>
                    <a:pt x="0" y="144"/>
                  </a:lnTo>
                  <a:lnTo>
                    <a:pt x="0" y="48"/>
                  </a:lnTo>
                  <a:lnTo>
                    <a:pt x="80" y="0"/>
                  </a:lnTo>
                  <a:lnTo>
                    <a:pt x="168" y="48"/>
                  </a:lnTo>
                  <a:lnTo>
                    <a:pt x="168" y="144"/>
                  </a:lnTo>
                  <a:lnTo>
                    <a:pt x="80" y="19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5068" name="Group 19">
              <a:extLst>
                <a:ext uri="{FF2B5EF4-FFF2-40B4-BE49-F238E27FC236}">
                  <a16:creationId xmlns:a16="http://schemas.microsoft.com/office/drawing/2014/main" id="{B66D7F74-42A9-8466-3E04-3A02B35BD519}"/>
                </a:ext>
              </a:extLst>
            </p:cNvPr>
            <p:cNvGrpSpPr>
              <a:grpSpLocks/>
            </p:cNvGrpSpPr>
            <p:nvPr/>
          </p:nvGrpSpPr>
          <p:grpSpPr bwMode="auto">
            <a:xfrm>
              <a:off x="3752" y="1661"/>
              <a:ext cx="236" cy="717"/>
              <a:chOff x="3752" y="1661"/>
              <a:chExt cx="236" cy="717"/>
            </a:xfrm>
          </p:grpSpPr>
          <p:sp>
            <p:nvSpPr>
              <p:cNvPr id="45069" name="Freeform 20">
                <a:extLst>
                  <a:ext uri="{FF2B5EF4-FFF2-40B4-BE49-F238E27FC236}">
                    <a16:creationId xmlns:a16="http://schemas.microsoft.com/office/drawing/2014/main" id="{0082FFF5-80AC-4C36-5D67-BFE275F70CBF}"/>
                  </a:ext>
                </a:extLst>
              </p:cNvPr>
              <p:cNvSpPr>
                <a:spLocks/>
              </p:cNvSpPr>
              <p:nvPr/>
            </p:nvSpPr>
            <p:spPr bwMode="auto">
              <a:xfrm>
                <a:off x="3752" y="1725"/>
                <a:ext cx="97" cy="135"/>
              </a:xfrm>
              <a:custGeom>
                <a:avLst/>
                <a:gdLst>
                  <a:gd name="T0" fmla="*/ 6 w 168"/>
                  <a:gd name="T1" fmla="*/ 33 h 192"/>
                  <a:gd name="T2" fmla="*/ 0 w 168"/>
                  <a:gd name="T3" fmla="*/ 25 h 192"/>
                  <a:gd name="T4" fmla="*/ 0 w 168"/>
                  <a:gd name="T5" fmla="*/ 8 h 192"/>
                  <a:gd name="T6" fmla="*/ 6 w 168"/>
                  <a:gd name="T7" fmla="*/ 0 h 192"/>
                  <a:gd name="T8" fmla="*/ 10 w 168"/>
                  <a:gd name="T9" fmla="*/ 8 h 192"/>
                  <a:gd name="T10" fmla="*/ 10 w 168"/>
                  <a:gd name="T11" fmla="*/ 25 h 192"/>
                  <a:gd name="T12" fmla="*/ 6 w 168"/>
                  <a:gd name="T13" fmla="*/ 33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92">
                    <a:moveTo>
                      <a:pt x="88" y="192"/>
                    </a:moveTo>
                    <a:lnTo>
                      <a:pt x="0" y="144"/>
                    </a:lnTo>
                    <a:lnTo>
                      <a:pt x="0" y="48"/>
                    </a:lnTo>
                    <a:lnTo>
                      <a:pt x="88" y="0"/>
                    </a:lnTo>
                    <a:lnTo>
                      <a:pt x="168" y="48"/>
                    </a:lnTo>
                    <a:lnTo>
                      <a:pt x="168" y="144"/>
                    </a:lnTo>
                    <a:lnTo>
                      <a:pt x="88" y="19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0" name="Freeform 21">
                <a:extLst>
                  <a:ext uri="{FF2B5EF4-FFF2-40B4-BE49-F238E27FC236}">
                    <a16:creationId xmlns:a16="http://schemas.microsoft.com/office/drawing/2014/main" id="{1CA0B6A9-09D7-4A4F-3E16-B38A945F6774}"/>
                  </a:ext>
                </a:extLst>
              </p:cNvPr>
              <p:cNvSpPr>
                <a:spLocks/>
              </p:cNvSpPr>
              <p:nvPr/>
            </p:nvSpPr>
            <p:spPr bwMode="auto">
              <a:xfrm>
                <a:off x="3752" y="1928"/>
                <a:ext cx="97" cy="135"/>
              </a:xfrm>
              <a:custGeom>
                <a:avLst/>
                <a:gdLst>
                  <a:gd name="T0" fmla="*/ 6 w 168"/>
                  <a:gd name="T1" fmla="*/ 33 h 192"/>
                  <a:gd name="T2" fmla="*/ 0 w 168"/>
                  <a:gd name="T3" fmla="*/ 25 h 192"/>
                  <a:gd name="T4" fmla="*/ 1 w 168"/>
                  <a:gd name="T5" fmla="*/ 8 h 192"/>
                  <a:gd name="T6" fmla="*/ 6 w 168"/>
                  <a:gd name="T7" fmla="*/ 0 h 192"/>
                  <a:gd name="T8" fmla="*/ 10 w 168"/>
                  <a:gd name="T9" fmla="*/ 8 h 192"/>
                  <a:gd name="T10" fmla="*/ 10 w 168"/>
                  <a:gd name="T11" fmla="*/ 25 h 192"/>
                  <a:gd name="T12" fmla="*/ 6 w 168"/>
                  <a:gd name="T13" fmla="*/ 33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92">
                    <a:moveTo>
                      <a:pt x="88" y="192"/>
                    </a:moveTo>
                    <a:lnTo>
                      <a:pt x="0" y="144"/>
                    </a:lnTo>
                    <a:lnTo>
                      <a:pt x="8" y="48"/>
                    </a:lnTo>
                    <a:lnTo>
                      <a:pt x="88" y="0"/>
                    </a:lnTo>
                    <a:lnTo>
                      <a:pt x="168" y="48"/>
                    </a:lnTo>
                    <a:lnTo>
                      <a:pt x="168" y="144"/>
                    </a:lnTo>
                    <a:lnTo>
                      <a:pt x="88" y="19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12700">
                    <a:solidFill>
                      <a:srgbClr val="003300"/>
                    </a:solidFill>
                    <a:prstDash val="solid"/>
                    <a:round/>
                    <a:headEnd/>
                    <a:tailEnd/>
                  </a14:hiddenLine>
                </a:ext>
              </a:extLst>
            </p:spPr>
            <p:txBody>
              <a:bodyPr/>
              <a:lstStyle/>
              <a:p>
                <a:endParaRPr lang="en-US"/>
              </a:p>
            </p:txBody>
          </p:sp>
          <p:sp>
            <p:nvSpPr>
              <p:cNvPr id="45071" name="Freeform 22">
                <a:extLst>
                  <a:ext uri="{FF2B5EF4-FFF2-40B4-BE49-F238E27FC236}">
                    <a16:creationId xmlns:a16="http://schemas.microsoft.com/office/drawing/2014/main" id="{31A6F101-F040-27FB-C30F-D8648E52E1FC}"/>
                  </a:ext>
                </a:extLst>
              </p:cNvPr>
              <p:cNvSpPr>
                <a:spLocks/>
              </p:cNvSpPr>
              <p:nvPr/>
            </p:nvSpPr>
            <p:spPr bwMode="auto">
              <a:xfrm>
                <a:off x="3809" y="2029"/>
                <a:ext cx="96" cy="118"/>
              </a:xfrm>
              <a:custGeom>
                <a:avLst/>
                <a:gdLst>
                  <a:gd name="T0" fmla="*/ 2 w 168"/>
                  <a:gd name="T1" fmla="*/ 26 h 168"/>
                  <a:gd name="T2" fmla="*/ 0 w 168"/>
                  <a:gd name="T3" fmla="*/ 9 h 168"/>
                  <a:gd name="T4" fmla="*/ 6 w 168"/>
                  <a:gd name="T5" fmla="*/ 0 h 168"/>
                  <a:gd name="T6" fmla="*/ 10 w 168"/>
                  <a:gd name="T7" fmla="*/ 13 h 168"/>
                  <a:gd name="T8" fmla="*/ 8 w 168"/>
                  <a:gd name="T9" fmla="*/ 29 h 168"/>
                  <a:gd name="T10" fmla="*/ 2 w 168"/>
                  <a:gd name="T11" fmla="*/ 26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68">
                    <a:moveTo>
                      <a:pt x="24" y="152"/>
                    </a:moveTo>
                    <a:lnTo>
                      <a:pt x="0" y="56"/>
                    </a:lnTo>
                    <a:lnTo>
                      <a:pt x="88" y="0"/>
                    </a:lnTo>
                    <a:lnTo>
                      <a:pt x="168" y="72"/>
                    </a:lnTo>
                    <a:lnTo>
                      <a:pt x="128" y="168"/>
                    </a:lnTo>
                    <a:lnTo>
                      <a:pt x="24" y="152"/>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2" name="Line 23">
                <a:extLst>
                  <a:ext uri="{FF2B5EF4-FFF2-40B4-BE49-F238E27FC236}">
                    <a16:creationId xmlns:a16="http://schemas.microsoft.com/office/drawing/2014/main" id="{B839BF8A-F180-0765-715B-80237AC98971}"/>
                  </a:ext>
                </a:extLst>
              </p:cNvPr>
              <p:cNvSpPr>
                <a:spLocks noChangeShapeType="1"/>
              </p:cNvSpPr>
              <p:nvPr/>
            </p:nvSpPr>
            <p:spPr bwMode="auto">
              <a:xfrm>
                <a:off x="3926" y="2080"/>
                <a:ext cx="14" cy="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3" name="Line 24">
                <a:extLst>
                  <a:ext uri="{FF2B5EF4-FFF2-40B4-BE49-F238E27FC236}">
                    <a16:creationId xmlns:a16="http://schemas.microsoft.com/office/drawing/2014/main" id="{4517416D-5C59-FEE7-B91F-C4A7391E6520}"/>
                  </a:ext>
                </a:extLst>
              </p:cNvPr>
              <p:cNvSpPr>
                <a:spLocks noChangeShapeType="1"/>
              </p:cNvSpPr>
              <p:nvPr/>
            </p:nvSpPr>
            <p:spPr bwMode="auto">
              <a:xfrm flipH="1" flipV="1">
                <a:off x="3955" y="2113"/>
                <a:ext cx="4" cy="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4" name="Freeform 25">
                <a:extLst>
                  <a:ext uri="{FF2B5EF4-FFF2-40B4-BE49-F238E27FC236}">
                    <a16:creationId xmlns:a16="http://schemas.microsoft.com/office/drawing/2014/main" id="{BA1FD15C-B7E0-7270-7007-9C44D36A7A1F}"/>
                  </a:ext>
                </a:extLst>
              </p:cNvPr>
              <p:cNvSpPr>
                <a:spLocks/>
              </p:cNvSpPr>
              <p:nvPr/>
            </p:nvSpPr>
            <p:spPr bwMode="auto">
              <a:xfrm>
                <a:off x="3786" y="2080"/>
                <a:ext cx="202" cy="298"/>
              </a:xfrm>
              <a:custGeom>
                <a:avLst/>
                <a:gdLst>
                  <a:gd name="T0" fmla="*/ 11 w 352"/>
                  <a:gd name="T1" fmla="*/ 3 h 424"/>
                  <a:gd name="T2" fmla="*/ 11 w 352"/>
                  <a:gd name="T3" fmla="*/ 0 h 424"/>
                  <a:gd name="T4" fmla="*/ 13 w 352"/>
                  <a:gd name="T5" fmla="*/ 0 h 424"/>
                  <a:gd name="T6" fmla="*/ 14 w 352"/>
                  <a:gd name="T7" fmla="*/ 1 h 424"/>
                  <a:gd name="T8" fmla="*/ 21 w 352"/>
                  <a:gd name="T9" fmla="*/ 13 h 424"/>
                  <a:gd name="T10" fmla="*/ 21 w 352"/>
                  <a:gd name="T11" fmla="*/ 13 h 424"/>
                  <a:gd name="T12" fmla="*/ 22 w 352"/>
                  <a:gd name="T13" fmla="*/ 16 h 424"/>
                  <a:gd name="T14" fmla="*/ 21 w 352"/>
                  <a:gd name="T15" fmla="*/ 19 h 424"/>
                  <a:gd name="T16" fmla="*/ 11 w 352"/>
                  <a:gd name="T17" fmla="*/ 68 h 424"/>
                  <a:gd name="T18" fmla="*/ 10 w 352"/>
                  <a:gd name="T19" fmla="*/ 71 h 424"/>
                  <a:gd name="T20" fmla="*/ 10 w 352"/>
                  <a:gd name="T21" fmla="*/ 72 h 424"/>
                  <a:gd name="T22" fmla="*/ 9 w 352"/>
                  <a:gd name="T23" fmla="*/ 71 h 424"/>
                  <a:gd name="T24" fmla="*/ 1 w 352"/>
                  <a:gd name="T25" fmla="*/ 60 h 424"/>
                  <a:gd name="T26" fmla="*/ 1 w 352"/>
                  <a:gd name="T27" fmla="*/ 59 h 424"/>
                  <a:gd name="T28" fmla="*/ 0 w 352"/>
                  <a:gd name="T29" fmla="*/ 55 h 424"/>
                  <a:gd name="T30" fmla="*/ 1 w 352"/>
                  <a:gd name="T31" fmla="*/ 52 h 424"/>
                  <a:gd name="T32" fmla="*/ 11 w 352"/>
                  <a:gd name="T33" fmla="*/ 3 h 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2" h="424">
                    <a:moveTo>
                      <a:pt x="176" y="16"/>
                    </a:moveTo>
                    <a:lnTo>
                      <a:pt x="184" y="0"/>
                    </a:lnTo>
                    <a:lnTo>
                      <a:pt x="200" y="0"/>
                    </a:lnTo>
                    <a:lnTo>
                      <a:pt x="216" y="8"/>
                    </a:lnTo>
                    <a:lnTo>
                      <a:pt x="336" y="72"/>
                    </a:lnTo>
                    <a:lnTo>
                      <a:pt x="344" y="80"/>
                    </a:lnTo>
                    <a:lnTo>
                      <a:pt x="352" y="96"/>
                    </a:lnTo>
                    <a:lnTo>
                      <a:pt x="344" y="112"/>
                    </a:lnTo>
                    <a:lnTo>
                      <a:pt x="176" y="400"/>
                    </a:lnTo>
                    <a:lnTo>
                      <a:pt x="168" y="416"/>
                    </a:lnTo>
                    <a:lnTo>
                      <a:pt x="152" y="424"/>
                    </a:lnTo>
                    <a:lnTo>
                      <a:pt x="136" y="416"/>
                    </a:lnTo>
                    <a:lnTo>
                      <a:pt x="16" y="352"/>
                    </a:lnTo>
                    <a:lnTo>
                      <a:pt x="8" y="344"/>
                    </a:lnTo>
                    <a:lnTo>
                      <a:pt x="0" y="320"/>
                    </a:lnTo>
                    <a:lnTo>
                      <a:pt x="8" y="304"/>
                    </a:lnTo>
                    <a:lnTo>
                      <a:pt x="176" y="16"/>
                    </a:lnTo>
                    <a:close/>
                  </a:path>
                </a:pathLst>
              </a:custGeom>
              <a:gradFill rotWithShape="1">
                <a:gsLst>
                  <a:gs pos="0">
                    <a:srgbClr val="00B800"/>
                  </a:gs>
                  <a:gs pos="100000">
                    <a:srgbClr val="006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5" name="Oval 26">
                <a:extLst>
                  <a:ext uri="{FF2B5EF4-FFF2-40B4-BE49-F238E27FC236}">
                    <a16:creationId xmlns:a16="http://schemas.microsoft.com/office/drawing/2014/main" id="{6D088873-3332-764C-E2C3-D2DE3876DD89}"/>
                  </a:ext>
                </a:extLst>
              </p:cNvPr>
              <p:cNvSpPr>
                <a:spLocks noChangeArrowheads="1"/>
              </p:cNvSpPr>
              <p:nvPr/>
            </p:nvSpPr>
            <p:spPr bwMode="auto">
              <a:xfrm>
                <a:off x="3764" y="1661"/>
                <a:ext cx="114" cy="109"/>
              </a:xfrm>
              <a:prstGeom prst="ellipse">
                <a:avLst/>
              </a:prstGeom>
              <a:gradFill rotWithShape="1">
                <a:gsLst>
                  <a:gs pos="0">
                    <a:srgbClr val="FF91C8"/>
                  </a:gs>
                  <a:gs pos="100000">
                    <a:srgbClr val="FF3399"/>
                  </a:gs>
                </a:gsLst>
                <a:path path="shape">
                  <a:fillToRect l="50000" t="50000" r="50000" b="50000"/>
                </a:path>
              </a:gradFill>
              <a:ln w="12700">
                <a:solidFill>
                  <a:srgbClr val="CC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grpSp>
      </p:grpSp>
      <p:sp>
        <p:nvSpPr>
          <p:cNvPr id="45065" name="Text Box 28">
            <a:extLst>
              <a:ext uri="{FF2B5EF4-FFF2-40B4-BE49-F238E27FC236}">
                <a16:creationId xmlns:a16="http://schemas.microsoft.com/office/drawing/2014/main" id="{B7B6370B-8A2A-7705-EFD3-571D43AD83D0}"/>
              </a:ext>
            </a:extLst>
          </p:cNvPr>
          <p:cNvSpPr txBox="1">
            <a:spLocks noChangeArrowheads="1"/>
          </p:cNvSpPr>
          <p:nvPr/>
        </p:nvSpPr>
        <p:spPr bwMode="auto">
          <a:xfrm>
            <a:off x="1524000" y="1092461"/>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fr-FR" altLang="fr-FR" sz="2000" b="1" dirty="0">
                <a:latin typeface="Comic Sans MS" panose="030F0702030302020204" pitchFamily="66" charset="0"/>
              </a:rPr>
              <a:t> </a:t>
            </a:r>
            <a:r>
              <a:rPr lang="fr-FR" altLang="fr-FR" sz="2000" b="1" dirty="0">
                <a:solidFill>
                  <a:srgbClr val="FF0000"/>
                </a:solidFill>
                <a:latin typeface="Comic Sans MS" panose="030F0702030302020204" pitchFamily="66" charset="0"/>
              </a:rPr>
              <a:t>La température :</a:t>
            </a:r>
            <a:r>
              <a:rPr lang="fr-FR" altLang="fr-FR" sz="2000" dirty="0">
                <a:latin typeface="Comic Sans MS" panose="030F0702030302020204" pitchFamily="66" charset="0"/>
              </a:rPr>
              <a:t> La vitesse de diffusion dépend de l’agitation moléculaire. Plus il fait froid moins la membrane est fluide (4°C fluidité quasi nulle)</a:t>
            </a:r>
            <a:endParaRPr lang="fr-FR" altLang="fr-FR" sz="2000" b="1" dirty="0">
              <a:latin typeface="Comic Sans MS" panose="030F0702030302020204" pitchFamily="66" charset="0"/>
            </a:endParaRPr>
          </a:p>
        </p:txBody>
      </p:sp>
      <p:sp>
        <p:nvSpPr>
          <p:cNvPr id="2" name="Rectangle 1">
            <a:extLst>
              <a:ext uri="{FF2B5EF4-FFF2-40B4-BE49-F238E27FC236}">
                <a16:creationId xmlns:a16="http://schemas.microsoft.com/office/drawing/2014/main" id="{3D16E7A1-EB14-057E-FD2A-C8FA35EF3E64}"/>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3. Facteurs influençant la fluidité de la bicouche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a:extLst>
              <a:ext uri="{FF2B5EF4-FFF2-40B4-BE49-F238E27FC236}">
                <a16:creationId xmlns:a16="http://schemas.microsoft.com/office/drawing/2014/main" id="{F8201DC0-9F1A-AF7A-F59E-701415794576}"/>
              </a:ext>
            </a:extLst>
          </p:cNvPr>
          <p:cNvSpPr txBox="1">
            <a:spLocks noChangeArrowheads="1"/>
          </p:cNvSpPr>
          <p:nvPr/>
        </p:nvSpPr>
        <p:spPr bwMode="auto">
          <a:xfrm>
            <a:off x="1604964" y="519113"/>
            <a:ext cx="4537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000" b="1" dirty="0">
                <a:latin typeface="Comic Sans MS" panose="030F0702030302020204" pitchFamily="66" charset="0"/>
              </a:rPr>
              <a:t>Les protéines et glycosylation</a:t>
            </a:r>
          </a:p>
        </p:txBody>
      </p:sp>
      <p:sp>
        <p:nvSpPr>
          <p:cNvPr id="47107" name="Text Box 4">
            <a:extLst>
              <a:ext uri="{FF2B5EF4-FFF2-40B4-BE49-F238E27FC236}">
                <a16:creationId xmlns:a16="http://schemas.microsoft.com/office/drawing/2014/main" id="{24DBA59F-A338-4AF8-E1AD-DF4E0801D716}"/>
              </a:ext>
            </a:extLst>
          </p:cNvPr>
          <p:cNvSpPr txBox="1">
            <a:spLocks noChangeArrowheads="1"/>
          </p:cNvSpPr>
          <p:nvPr/>
        </p:nvSpPr>
        <p:spPr bwMode="auto">
          <a:xfrm>
            <a:off x="1549401" y="1038226"/>
            <a:ext cx="4752975"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000">
                <a:latin typeface="Comic Sans MS" panose="030F0702030302020204" pitchFamily="66" charset="0"/>
              </a:rPr>
              <a:t>Composition en protéines différente de part et d’autre de la membrane</a:t>
            </a:r>
          </a:p>
          <a:p>
            <a:pPr eaLnBrk="1" hangingPunct="1">
              <a:spcBef>
                <a:spcPct val="50000"/>
              </a:spcBef>
              <a:buFontTx/>
              <a:buNone/>
            </a:pPr>
            <a:r>
              <a:rPr lang="fr-FR" altLang="fr-FR" sz="2000">
                <a:latin typeface="Comic Sans MS" panose="030F0702030302020204" pitchFamily="66" charset="0"/>
              </a:rPr>
              <a:t>La protéine, molécule asymétrique</a:t>
            </a:r>
            <a:endParaRPr lang="fr-FR" altLang="fr-FR" sz="1400">
              <a:latin typeface="Comic Sans MS" panose="030F0702030302020204" pitchFamily="66" charset="0"/>
            </a:endParaRPr>
          </a:p>
          <a:p>
            <a:pPr eaLnBrk="1" hangingPunct="1">
              <a:spcBef>
                <a:spcPct val="50000"/>
              </a:spcBef>
              <a:buFontTx/>
              <a:buNone/>
            </a:pPr>
            <a:r>
              <a:rPr lang="fr-FR" altLang="fr-FR" sz="2000">
                <a:latin typeface="Comic Sans MS" panose="030F0702030302020204" pitchFamily="66" charset="0"/>
              </a:rPr>
              <a:t>Glycosylation extracellulaire</a:t>
            </a:r>
          </a:p>
        </p:txBody>
      </p:sp>
      <p:pic>
        <p:nvPicPr>
          <p:cNvPr id="47108" name="Picture 8" descr="figure 10-28b">
            <a:extLst>
              <a:ext uri="{FF2B5EF4-FFF2-40B4-BE49-F238E27FC236}">
                <a16:creationId xmlns:a16="http://schemas.microsoft.com/office/drawing/2014/main" id="{C58E8AF0-EDC6-8BFF-A412-27AD3F4B0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38"/>
          <a:stretch>
            <a:fillRect/>
          </a:stretch>
        </p:blipFill>
        <p:spPr bwMode="auto">
          <a:xfrm>
            <a:off x="1920875" y="3062289"/>
            <a:ext cx="357028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AutoShape 11">
            <a:extLst>
              <a:ext uri="{FF2B5EF4-FFF2-40B4-BE49-F238E27FC236}">
                <a16:creationId xmlns:a16="http://schemas.microsoft.com/office/drawing/2014/main" id="{9E56131B-729B-8C1F-0A46-BD683E4E307A}"/>
              </a:ext>
            </a:extLst>
          </p:cNvPr>
          <p:cNvSpPr>
            <a:spLocks noChangeArrowheads="1"/>
          </p:cNvSpPr>
          <p:nvPr/>
        </p:nvSpPr>
        <p:spPr bwMode="auto">
          <a:xfrm>
            <a:off x="1920875" y="6235701"/>
            <a:ext cx="1295400" cy="288925"/>
          </a:xfrm>
          <a:prstGeom prst="rightArrow">
            <a:avLst>
              <a:gd name="adj1" fmla="val 50000"/>
              <a:gd name="adj2" fmla="val 112088"/>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7111" name="Text Box 12">
            <a:extLst>
              <a:ext uri="{FF2B5EF4-FFF2-40B4-BE49-F238E27FC236}">
                <a16:creationId xmlns:a16="http://schemas.microsoft.com/office/drawing/2014/main" id="{54EA4E09-B546-948D-45E9-11939B9DD3FC}"/>
              </a:ext>
            </a:extLst>
          </p:cNvPr>
          <p:cNvSpPr txBox="1">
            <a:spLocks noChangeArrowheads="1"/>
          </p:cNvSpPr>
          <p:nvPr/>
        </p:nvSpPr>
        <p:spPr bwMode="auto">
          <a:xfrm>
            <a:off x="3143251" y="5949951"/>
            <a:ext cx="6551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b="1">
                <a:latin typeface="Comic Sans MS" panose="030F0702030302020204" pitchFamily="66" charset="0"/>
              </a:rPr>
              <a:t>Propriétés et fonctions différentes de part et d’autre de la membrane</a:t>
            </a:r>
          </a:p>
        </p:txBody>
      </p:sp>
      <p:sp>
        <p:nvSpPr>
          <p:cNvPr id="47113" name="Rectangle 1">
            <a:extLst>
              <a:ext uri="{FF2B5EF4-FFF2-40B4-BE49-F238E27FC236}">
                <a16:creationId xmlns:a16="http://schemas.microsoft.com/office/drawing/2014/main" id="{5B241EFF-7518-CC71-3A14-BBEF18EFB085}"/>
              </a:ext>
            </a:extLst>
          </p:cNvPr>
          <p:cNvSpPr>
            <a:spLocks noChangeArrowheads="1"/>
          </p:cNvSpPr>
          <p:nvPr/>
        </p:nvSpPr>
        <p:spPr bwMode="auto">
          <a:xfrm>
            <a:off x="6704014" y="2465388"/>
            <a:ext cx="3394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b="1" dirty="0">
                <a:latin typeface="Comic Sans MS" panose="030F0702030302020204" pitchFamily="66" charset="0"/>
              </a:rPr>
              <a:t>Répartition des lipides dans la membrane plasmique </a:t>
            </a:r>
            <a:endParaRPr lang="fr-FR" altLang="en-US" sz="1800" dirty="0">
              <a:latin typeface="Comic Sans MS" panose="030F0702030302020204" pitchFamily="66" charset="0"/>
            </a:endParaRPr>
          </a:p>
        </p:txBody>
      </p:sp>
      <p:pic>
        <p:nvPicPr>
          <p:cNvPr id="47114" name="Image 9">
            <a:extLst>
              <a:ext uri="{FF2B5EF4-FFF2-40B4-BE49-F238E27FC236}">
                <a16:creationId xmlns:a16="http://schemas.microsoft.com/office/drawing/2014/main" id="{AF63B80B-510E-7C8C-37BF-98582902A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676" y="3213100"/>
            <a:ext cx="4926013" cy="2211388"/>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003E7AA-4A72-600C-4958-0B99F6873447}"/>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3. Asymétrie membranaire</a:t>
            </a:r>
          </a:p>
        </p:txBody>
      </p:sp>
      <p:sp>
        <p:nvSpPr>
          <p:cNvPr id="3" name="Text Box 3">
            <a:extLst>
              <a:ext uri="{FF2B5EF4-FFF2-40B4-BE49-F238E27FC236}">
                <a16:creationId xmlns:a16="http://schemas.microsoft.com/office/drawing/2014/main" id="{8250C7B2-4011-4452-DA8D-33F70AF5C8C1}"/>
              </a:ext>
            </a:extLst>
          </p:cNvPr>
          <p:cNvSpPr txBox="1">
            <a:spLocks noChangeArrowheads="1"/>
          </p:cNvSpPr>
          <p:nvPr/>
        </p:nvSpPr>
        <p:spPr bwMode="auto">
          <a:xfrm>
            <a:off x="6306701" y="575439"/>
            <a:ext cx="4537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000" b="1" dirty="0">
                <a:latin typeface="Comic Sans MS" panose="030F0702030302020204" pitchFamily="66" charset="0"/>
              </a:rPr>
              <a:t>Les protéines et glycosylation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a:extLst>
              <a:ext uri="{FF2B5EF4-FFF2-40B4-BE49-F238E27FC236}">
                <a16:creationId xmlns:a16="http://schemas.microsoft.com/office/drawing/2014/main" id="{7907D9DF-644F-DB29-9210-1BC186AF0257}"/>
              </a:ext>
            </a:extLst>
          </p:cNvPr>
          <p:cNvSpPr txBox="1">
            <a:spLocks noChangeArrowheads="1"/>
          </p:cNvSpPr>
          <p:nvPr/>
        </p:nvSpPr>
        <p:spPr bwMode="auto">
          <a:xfrm>
            <a:off x="4006851" y="1339851"/>
            <a:ext cx="4752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000" b="1">
                <a:latin typeface="Comic Sans MS" panose="030F0702030302020204" pitchFamily="66" charset="0"/>
              </a:rPr>
              <a:t>Une membrane semi-perméable</a:t>
            </a:r>
          </a:p>
        </p:txBody>
      </p:sp>
      <p:grpSp>
        <p:nvGrpSpPr>
          <p:cNvPr id="49155" name="Group 31">
            <a:extLst>
              <a:ext uri="{FF2B5EF4-FFF2-40B4-BE49-F238E27FC236}">
                <a16:creationId xmlns:a16="http://schemas.microsoft.com/office/drawing/2014/main" id="{88E6502E-4A52-FCF3-AE55-BDBA9712AC88}"/>
              </a:ext>
            </a:extLst>
          </p:cNvPr>
          <p:cNvGrpSpPr>
            <a:grpSpLocks/>
          </p:cNvGrpSpPr>
          <p:nvPr/>
        </p:nvGrpSpPr>
        <p:grpSpPr bwMode="auto">
          <a:xfrm>
            <a:off x="3502025" y="2636839"/>
            <a:ext cx="4033838" cy="2232025"/>
            <a:chOff x="1700" y="1979"/>
            <a:chExt cx="1996" cy="1089"/>
          </a:xfrm>
        </p:grpSpPr>
        <p:sp>
          <p:nvSpPr>
            <p:cNvPr id="49158" name="Oval 6">
              <a:extLst>
                <a:ext uri="{FF2B5EF4-FFF2-40B4-BE49-F238E27FC236}">
                  <a16:creationId xmlns:a16="http://schemas.microsoft.com/office/drawing/2014/main" id="{96CDA081-6CAC-896A-AD63-EC74E9D97162}"/>
                </a:ext>
              </a:extLst>
            </p:cNvPr>
            <p:cNvSpPr>
              <a:spLocks noChangeArrowheads="1"/>
            </p:cNvSpPr>
            <p:nvPr/>
          </p:nvSpPr>
          <p:spPr bwMode="auto">
            <a:xfrm>
              <a:off x="2290" y="1979"/>
              <a:ext cx="1360" cy="108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59" name="Oval 7">
              <a:extLst>
                <a:ext uri="{FF2B5EF4-FFF2-40B4-BE49-F238E27FC236}">
                  <a16:creationId xmlns:a16="http://schemas.microsoft.com/office/drawing/2014/main" id="{2DD10999-0D6F-ECCC-9FAF-EB35A15D7567}"/>
                </a:ext>
              </a:extLst>
            </p:cNvPr>
            <p:cNvSpPr>
              <a:spLocks noChangeArrowheads="1"/>
            </p:cNvSpPr>
            <p:nvPr/>
          </p:nvSpPr>
          <p:spPr bwMode="auto">
            <a:xfrm>
              <a:off x="3061" y="2750"/>
              <a:ext cx="91" cy="46"/>
            </a:xfrm>
            <a:prstGeom prst="ellipse">
              <a:avLst/>
            </a:prstGeom>
            <a:solidFill>
              <a:srgbClr val="F6330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60" name="Oval 8">
              <a:extLst>
                <a:ext uri="{FF2B5EF4-FFF2-40B4-BE49-F238E27FC236}">
                  <a16:creationId xmlns:a16="http://schemas.microsoft.com/office/drawing/2014/main" id="{2D93A9CF-7BB0-7763-C373-DEE1C7FC2F4E}"/>
                </a:ext>
              </a:extLst>
            </p:cNvPr>
            <p:cNvSpPr>
              <a:spLocks noChangeArrowheads="1"/>
            </p:cNvSpPr>
            <p:nvPr/>
          </p:nvSpPr>
          <p:spPr bwMode="auto">
            <a:xfrm>
              <a:off x="2925" y="2705"/>
              <a:ext cx="91" cy="46"/>
            </a:xfrm>
            <a:prstGeom prst="ellipse">
              <a:avLst/>
            </a:prstGeom>
            <a:solidFill>
              <a:srgbClr val="F6330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61" name="Oval 9">
              <a:extLst>
                <a:ext uri="{FF2B5EF4-FFF2-40B4-BE49-F238E27FC236}">
                  <a16:creationId xmlns:a16="http://schemas.microsoft.com/office/drawing/2014/main" id="{9253A96B-DCFD-BBF9-71AF-558290C702D3}"/>
                </a:ext>
              </a:extLst>
            </p:cNvPr>
            <p:cNvSpPr>
              <a:spLocks noChangeArrowheads="1"/>
            </p:cNvSpPr>
            <p:nvPr/>
          </p:nvSpPr>
          <p:spPr bwMode="auto">
            <a:xfrm>
              <a:off x="2880" y="2569"/>
              <a:ext cx="91" cy="46"/>
            </a:xfrm>
            <a:prstGeom prst="ellipse">
              <a:avLst/>
            </a:prstGeom>
            <a:solidFill>
              <a:srgbClr val="F6330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62" name="Oval 10">
              <a:extLst>
                <a:ext uri="{FF2B5EF4-FFF2-40B4-BE49-F238E27FC236}">
                  <a16:creationId xmlns:a16="http://schemas.microsoft.com/office/drawing/2014/main" id="{3D489E25-1057-B279-F559-E4E858775A96}"/>
                </a:ext>
              </a:extLst>
            </p:cNvPr>
            <p:cNvSpPr>
              <a:spLocks noChangeArrowheads="1"/>
            </p:cNvSpPr>
            <p:nvPr/>
          </p:nvSpPr>
          <p:spPr bwMode="auto">
            <a:xfrm>
              <a:off x="3016" y="2660"/>
              <a:ext cx="91" cy="46"/>
            </a:xfrm>
            <a:prstGeom prst="ellipse">
              <a:avLst/>
            </a:prstGeom>
            <a:solidFill>
              <a:srgbClr val="F6330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63" name="Oval 11">
              <a:extLst>
                <a:ext uri="{FF2B5EF4-FFF2-40B4-BE49-F238E27FC236}">
                  <a16:creationId xmlns:a16="http://schemas.microsoft.com/office/drawing/2014/main" id="{4A56D35F-0DC4-03C2-6D5D-0A664CCE7F46}"/>
                </a:ext>
              </a:extLst>
            </p:cNvPr>
            <p:cNvSpPr>
              <a:spLocks noChangeArrowheads="1"/>
            </p:cNvSpPr>
            <p:nvPr/>
          </p:nvSpPr>
          <p:spPr bwMode="auto">
            <a:xfrm>
              <a:off x="2970" y="2796"/>
              <a:ext cx="91" cy="46"/>
            </a:xfrm>
            <a:prstGeom prst="ellipse">
              <a:avLst/>
            </a:prstGeom>
            <a:solidFill>
              <a:srgbClr val="F6330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64" name="Oval 12">
              <a:extLst>
                <a:ext uri="{FF2B5EF4-FFF2-40B4-BE49-F238E27FC236}">
                  <a16:creationId xmlns:a16="http://schemas.microsoft.com/office/drawing/2014/main" id="{F47D8F26-C4A8-15E9-16FD-DD0ABFCA8980}"/>
                </a:ext>
              </a:extLst>
            </p:cNvPr>
            <p:cNvSpPr>
              <a:spLocks noChangeArrowheads="1"/>
            </p:cNvSpPr>
            <p:nvPr/>
          </p:nvSpPr>
          <p:spPr bwMode="auto">
            <a:xfrm>
              <a:off x="3152" y="2297"/>
              <a:ext cx="91" cy="46"/>
            </a:xfrm>
            <a:prstGeom prst="ellipse">
              <a:avLst/>
            </a:prstGeom>
            <a:solidFill>
              <a:srgbClr val="EEF30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65" name="Oval 13">
              <a:extLst>
                <a:ext uri="{FF2B5EF4-FFF2-40B4-BE49-F238E27FC236}">
                  <a16:creationId xmlns:a16="http://schemas.microsoft.com/office/drawing/2014/main" id="{385C3683-619C-C8E0-5195-440E48AF00AA}"/>
                </a:ext>
              </a:extLst>
            </p:cNvPr>
            <p:cNvSpPr>
              <a:spLocks noChangeArrowheads="1"/>
            </p:cNvSpPr>
            <p:nvPr/>
          </p:nvSpPr>
          <p:spPr bwMode="auto">
            <a:xfrm>
              <a:off x="3334" y="2479"/>
              <a:ext cx="91" cy="46"/>
            </a:xfrm>
            <a:prstGeom prst="ellipse">
              <a:avLst/>
            </a:prstGeom>
            <a:solidFill>
              <a:srgbClr val="EEF30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66" name="Oval 14">
              <a:extLst>
                <a:ext uri="{FF2B5EF4-FFF2-40B4-BE49-F238E27FC236}">
                  <a16:creationId xmlns:a16="http://schemas.microsoft.com/office/drawing/2014/main" id="{2264AEA9-C051-6399-12DE-31A1E8BBB88E}"/>
                </a:ext>
              </a:extLst>
            </p:cNvPr>
            <p:cNvSpPr>
              <a:spLocks noChangeArrowheads="1"/>
            </p:cNvSpPr>
            <p:nvPr/>
          </p:nvSpPr>
          <p:spPr bwMode="auto">
            <a:xfrm>
              <a:off x="3289" y="2388"/>
              <a:ext cx="91" cy="46"/>
            </a:xfrm>
            <a:prstGeom prst="ellipse">
              <a:avLst/>
            </a:prstGeom>
            <a:solidFill>
              <a:srgbClr val="EEF30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67" name="Oval 15">
              <a:extLst>
                <a:ext uri="{FF2B5EF4-FFF2-40B4-BE49-F238E27FC236}">
                  <a16:creationId xmlns:a16="http://schemas.microsoft.com/office/drawing/2014/main" id="{918F385A-20EF-F2D3-C44A-7507598BF140}"/>
                </a:ext>
              </a:extLst>
            </p:cNvPr>
            <p:cNvSpPr>
              <a:spLocks noChangeArrowheads="1"/>
            </p:cNvSpPr>
            <p:nvPr/>
          </p:nvSpPr>
          <p:spPr bwMode="auto">
            <a:xfrm>
              <a:off x="3152" y="2479"/>
              <a:ext cx="91" cy="46"/>
            </a:xfrm>
            <a:prstGeom prst="ellipse">
              <a:avLst/>
            </a:prstGeom>
            <a:solidFill>
              <a:srgbClr val="EEF30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68" name="Oval 16">
              <a:extLst>
                <a:ext uri="{FF2B5EF4-FFF2-40B4-BE49-F238E27FC236}">
                  <a16:creationId xmlns:a16="http://schemas.microsoft.com/office/drawing/2014/main" id="{ABB6E502-396C-DA2D-8133-275D512E22EB}"/>
                </a:ext>
              </a:extLst>
            </p:cNvPr>
            <p:cNvSpPr>
              <a:spLocks noChangeArrowheads="1"/>
            </p:cNvSpPr>
            <p:nvPr/>
          </p:nvSpPr>
          <p:spPr bwMode="auto">
            <a:xfrm>
              <a:off x="3289" y="2297"/>
              <a:ext cx="91" cy="46"/>
            </a:xfrm>
            <a:prstGeom prst="ellipse">
              <a:avLst/>
            </a:prstGeom>
            <a:solidFill>
              <a:srgbClr val="EEF30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69" name="AutoShape 17">
              <a:extLst>
                <a:ext uri="{FF2B5EF4-FFF2-40B4-BE49-F238E27FC236}">
                  <a16:creationId xmlns:a16="http://schemas.microsoft.com/office/drawing/2014/main" id="{B9A7C1B4-C32B-666E-6137-AA49CC9B596E}"/>
                </a:ext>
              </a:extLst>
            </p:cNvPr>
            <p:cNvSpPr>
              <a:spLocks noChangeArrowheads="1"/>
            </p:cNvSpPr>
            <p:nvPr/>
          </p:nvSpPr>
          <p:spPr bwMode="auto">
            <a:xfrm>
              <a:off x="3459" y="2328"/>
              <a:ext cx="181" cy="227"/>
            </a:xfrm>
            <a:prstGeom prst="curvedLeftArrow">
              <a:avLst>
                <a:gd name="adj1" fmla="val 25083"/>
                <a:gd name="adj2" fmla="val 50166"/>
                <a:gd name="adj3" fmla="val 3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70" name="Line 18">
              <a:extLst>
                <a:ext uri="{FF2B5EF4-FFF2-40B4-BE49-F238E27FC236}">
                  <a16:creationId xmlns:a16="http://schemas.microsoft.com/office/drawing/2014/main" id="{000ABFBC-463B-CBF4-F661-4410B1706A69}"/>
                </a:ext>
              </a:extLst>
            </p:cNvPr>
            <p:cNvSpPr>
              <a:spLocks noChangeShapeType="1"/>
            </p:cNvSpPr>
            <p:nvPr/>
          </p:nvSpPr>
          <p:spPr bwMode="auto">
            <a:xfrm>
              <a:off x="3197" y="2796"/>
              <a:ext cx="499" cy="22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1" name="Oval 19">
              <a:extLst>
                <a:ext uri="{FF2B5EF4-FFF2-40B4-BE49-F238E27FC236}">
                  <a16:creationId xmlns:a16="http://schemas.microsoft.com/office/drawing/2014/main" id="{1DE07789-AEC1-439F-198C-2D4B060C9930}"/>
                </a:ext>
              </a:extLst>
            </p:cNvPr>
            <p:cNvSpPr>
              <a:spLocks noChangeArrowheads="1"/>
            </p:cNvSpPr>
            <p:nvPr/>
          </p:nvSpPr>
          <p:spPr bwMode="auto">
            <a:xfrm>
              <a:off x="1700" y="2161"/>
              <a:ext cx="91" cy="4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72" name="Oval 20">
              <a:extLst>
                <a:ext uri="{FF2B5EF4-FFF2-40B4-BE49-F238E27FC236}">
                  <a16:creationId xmlns:a16="http://schemas.microsoft.com/office/drawing/2014/main" id="{15EAF6D7-4015-05EF-A6A4-DB3FC354D987}"/>
                </a:ext>
              </a:extLst>
            </p:cNvPr>
            <p:cNvSpPr>
              <a:spLocks noChangeArrowheads="1"/>
            </p:cNvSpPr>
            <p:nvPr/>
          </p:nvSpPr>
          <p:spPr bwMode="auto">
            <a:xfrm>
              <a:off x="1836" y="2206"/>
              <a:ext cx="91" cy="4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73" name="Oval 21">
              <a:extLst>
                <a:ext uri="{FF2B5EF4-FFF2-40B4-BE49-F238E27FC236}">
                  <a16:creationId xmlns:a16="http://schemas.microsoft.com/office/drawing/2014/main" id="{89025AAB-9129-1BA5-22B5-F1DE5001DCB9}"/>
                </a:ext>
              </a:extLst>
            </p:cNvPr>
            <p:cNvSpPr>
              <a:spLocks noChangeArrowheads="1"/>
            </p:cNvSpPr>
            <p:nvPr/>
          </p:nvSpPr>
          <p:spPr bwMode="auto">
            <a:xfrm>
              <a:off x="1836" y="2116"/>
              <a:ext cx="91" cy="4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74" name="Oval 22">
              <a:extLst>
                <a:ext uri="{FF2B5EF4-FFF2-40B4-BE49-F238E27FC236}">
                  <a16:creationId xmlns:a16="http://schemas.microsoft.com/office/drawing/2014/main" id="{C9D0AD84-AF25-D17A-87A9-A5294A549744}"/>
                </a:ext>
              </a:extLst>
            </p:cNvPr>
            <p:cNvSpPr>
              <a:spLocks noChangeArrowheads="1"/>
            </p:cNvSpPr>
            <p:nvPr/>
          </p:nvSpPr>
          <p:spPr bwMode="auto">
            <a:xfrm>
              <a:off x="1927" y="2297"/>
              <a:ext cx="91" cy="4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75" name="Oval 23">
              <a:extLst>
                <a:ext uri="{FF2B5EF4-FFF2-40B4-BE49-F238E27FC236}">
                  <a16:creationId xmlns:a16="http://schemas.microsoft.com/office/drawing/2014/main" id="{AF4EA1AF-998A-5C78-DB9B-EFC1A58D5BE8}"/>
                </a:ext>
              </a:extLst>
            </p:cNvPr>
            <p:cNvSpPr>
              <a:spLocks noChangeArrowheads="1"/>
            </p:cNvSpPr>
            <p:nvPr/>
          </p:nvSpPr>
          <p:spPr bwMode="auto">
            <a:xfrm>
              <a:off x="1927" y="2161"/>
              <a:ext cx="91" cy="4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76" name="AutoShape 24">
              <a:extLst>
                <a:ext uri="{FF2B5EF4-FFF2-40B4-BE49-F238E27FC236}">
                  <a16:creationId xmlns:a16="http://schemas.microsoft.com/office/drawing/2014/main" id="{C8FFB59E-00FA-53C7-D2D1-63A32D05097D}"/>
                </a:ext>
              </a:extLst>
            </p:cNvPr>
            <p:cNvSpPr>
              <a:spLocks noChangeArrowheads="1"/>
            </p:cNvSpPr>
            <p:nvPr/>
          </p:nvSpPr>
          <p:spPr bwMode="auto">
            <a:xfrm>
              <a:off x="2154" y="2206"/>
              <a:ext cx="181" cy="227"/>
            </a:xfrm>
            <a:prstGeom prst="curvedLeftArrow">
              <a:avLst>
                <a:gd name="adj1" fmla="val 25083"/>
                <a:gd name="adj2" fmla="val 50166"/>
                <a:gd name="adj3" fmla="val 3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77" name="Oval 25">
              <a:extLst>
                <a:ext uri="{FF2B5EF4-FFF2-40B4-BE49-F238E27FC236}">
                  <a16:creationId xmlns:a16="http://schemas.microsoft.com/office/drawing/2014/main" id="{8E541223-F248-6EA8-A3E8-92C81A073F97}"/>
                </a:ext>
              </a:extLst>
            </p:cNvPr>
            <p:cNvSpPr>
              <a:spLocks noChangeArrowheads="1"/>
            </p:cNvSpPr>
            <p:nvPr/>
          </p:nvSpPr>
          <p:spPr bwMode="auto">
            <a:xfrm>
              <a:off x="1882" y="2841"/>
              <a:ext cx="91" cy="4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78" name="Oval 26">
              <a:extLst>
                <a:ext uri="{FF2B5EF4-FFF2-40B4-BE49-F238E27FC236}">
                  <a16:creationId xmlns:a16="http://schemas.microsoft.com/office/drawing/2014/main" id="{6A89A863-4292-F2E8-F536-889B0F1C1044}"/>
                </a:ext>
              </a:extLst>
            </p:cNvPr>
            <p:cNvSpPr>
              <a:spLocks noChangeArrowheads="1"/>
            </p:cNvSpPr>
            <p:nvPr/>
          </p:nvSpPr>
          <p:spPr bwMode="auto">
            <a:xfrm>
              <a:off x="2018" y="2886"/>
              <a:ext cx="91" cy="4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79" name="Oval 27">
              <a:extLst>
                <a:ext uri="{FF2B5EF4-FFF2-40B4-BE49-F238E27FC236}">
                  <a16:creationId xmlns:a16="http://schemas.microsoft.com/office/drawing/2014/main" id="{A11572DE-70CD-3F48-B14C-CC43D019DAA9}"/>
                </a:ext>
              </a:extLst>
            </p:cNvPr>
            <p:cNvSpPr>
              <a:spLocks noChangeArrowheads="1"/>
            </p:cNvSpPr>
            <p:nvPr/>
          </p:nvSpPr>
          <p:spPr bwMode="auto">
            <a:xfrm>
              <a:off x="2018" y="2796"/>
              <a:ext cx="91" cy="4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80" name="Oval 28">
              <a:extLst>
                <a:ext uri="{FF2B5EF4-FFF2-40B4-BE49-F238E27FC236}">
                  <a16:creationId xmlns:a16="http://schemas.microsoft.com/office/drawing/2014/main" id="{7A4EFA14-BDCF-9F12-D92A-81A7D46F32A5}"/>
                </a:ext>
              </a:extLst>
            </p:cNvPr>
            <p:cNvSpPr>
              <a:spLocks noChangeArrowheads="1"/>
            </p:cNvSpPr>
            <p:nvPr/>
          </p:nvSpPr>
          <p:spPr bwMode="auto">
            <a:xfrm>
              <a:off x="2109" y="2977"/>
              <a:ext cx="91" cy="4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81" name="Oval 29">
              <a:extLst>
                <a:ext uri="{FF2B5EF4-FFF2-40B4-BE49-F238E27FC236}">
                  <a16:creationId xmlns:a16="http://schemas.microsoft.com/office/drawing/2014/main" id="{722E3321-5B4A-0D69-7993-05C7D97627A2}"/>
                </a:ext>
              </a:extLst>
            </p:cNvPr>
            <p:cNvSpPr>
              <a:spLocks noChangeArrowheads="1"/>
            </p:cNvSpPr>
            <p:nvPr/>
          </p:nvSpPr>
          <p:spPr bwMode="auto">
            <a:xfrm>
              <a:off x="2109" y="2841"/>
              <a:ext cx="91" cy="4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9182" name="Line 30">
              <a:extLst>
                <a:ext uri="{FF2B5EF4-FFF2-40B4-BE49-F238E27FC236}">
                  <a16:creationId xmlns:a16="http://schemas.microsoft.com/office/drawing/2014/main" id="{8FD8FC01-865B-BBF7-4B6E-073FE2D89D4F}"/>
                </a:ext>
              </a:extLst>
            </p:cNvPr>
            <p:cNvSpPr>
              <a:spLocks noChangeShapeType="1"/>
            </p:cNvSpPr>
            <p:nvPr/>
          </p:nvSpPr>
          <p:spPr bwMode="auto">
            <a:xfrm flipV="1">
              <a:off x="2200" y="2615"/>
              <a:ext cx="362" cy="31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Rectangle 1">
            <a:extLst>
              <a:ext uri="{FF2B5EF4-FFF2-40B4-BE49-F238E27FC236}">
                <a16:creationId xmlns:a16="http://schemas.microsoft.com/office/drawing/2014/main" id="{45685CB7-B672-5E35-EC7A-7C116F512AEF}"/>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altLang="fr-FR" sz="2400" b="1" dirty="0"/>
              <a:t>II/ </a:t>
            </a:r>
            <a:r>
              <a:rPr lang="fr-FR" altLang="fr-FR" sz="2400" b="1" dirty="0">
                <a:solidFill>
                  <a:schemeClr val="bg1"/>
                </a:solidFill>
                <a:ea typeface="SimSun" panose="02010600030101010101" pitchFamily="2" charset="-122"/>
              </a:rPr>
              <a:t>Perméabilité sélective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4">
            <a:extLst>
              <a:ext uri="{FF2B5EF4-FFF2-40B4-BE49-F238E27FC236}">
                <a16:creationId xmlns:a16="http://schemas.microsoft.com/office/drawing/2014/main" id="{A9CCDF5F-4BFA-8E5E-3295-7F94F9E21215}"/>
              </a:ext>
            </a:extLst>
          </p:cNvPr>
          <p:cNvGrpSpPr>
            <a:grpSpLocks/>
          </p:cNvGrpSpPr>
          <p:nvPr/>
        </p:nvGrpSpPr>
        <p:grpSpPr bwMode="auto">
          <a:xfrm>
            <a:off x="7535988" y="1279358"/>
            <a:ext cx="1800225" cy="4319588"/>
            <a:chOff x="318" y="893"/>
            <a:chExt cx="978" cy="2338"/>
          </a:xfrm>
        </p:grpSpPr>
        <p:pic>
          <p:nvPicPr>
            <p:cNvPr id="51221" name="Picture 21">
              <a:extLst>
                <a:ext uri="{FF2B5EF4-FFF2-40B4-BE49-F238E27FC236}">
                  <a16:creationId xmlns:a16="http://schemas.microsoft.com/office/drawing/2014/main" id="{FA7624C9-9430-528D-CF14-EBA9C4772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2" r="2953"/>
            <a:stretch>
              <a:fillRect/>
            </a:stretch>
          </p:blipFill>
          <p:spPr bwMode="auto">
            <a:xfrm rot="5400000">
              <a:off x="225" y="2160"/>
              <a:ext cx="1168"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2" name="Picture 23">
              <a:extLst>
                <a:ext uri="{FF2B5EF4-FFF2-40B4-BE49-F238E27FC236}">
                  <a16:creationId xmlns:a16="http://schemas.microsoft.com/office/drawing/2014/main" id="{0050FFC4-133B-FB93-C833-EA700097B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2" r="2953"/>
            <a:stretch>
              <a:fillRect/>
            </a:stretch>
          </p:blipFill>
          <p:spPr bwMode="auto">
            <a:xfrm rot="5400000">
              <a:off x="221" y="990"/>
              <a:ext cx="1168"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3" name="Text Box 3">
            <a:extLst>
              <a:ext uri="{FF2B5EF4-FFF2-40B4-BE49-F238E27FC236}">
                <a16:creationId xmlns:a16="http://schemas.microsoft.com/office/drawing/2014/main" id="{072D87A0-1640-FE5F-6AF9-89EA710444CB}"/>
              </a:ext>
            </a:extLst>
          </p:cNvPr>
          <p:cNvSpPr txBox="1">
            <a:spLocks noChangeArrowheads="1"/>
          </p:cNvSpPr>
          <p:nvPr/>
        </p:nvSpPr>
        <p:spPr bwMode="auto">
          <a:xfrm>
            <a:off x="1776537" y="1279359"/>
            <a:ext cx="32400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Molécules hydrophobes</a:t>
            </a:r>
            <a:endParaRPr lang="fr-FR" altLang="fr-FR" sz="1800">
              <a:latin typeface="Comic Sans MS" panose="030F0702030302020204" pitchFamily="66" charset="0"/>
            </a:endParaRPr>
          </a:p>
        </p:txBody>
      </p:sp>
      <p:sp>
        <p:nvSpPr>
          <p:cNvPr id="51204" name="Text Box 4">
            <a:extLst>
              <a:ext uri="{FF2B5EF4-FFF2-40B4-BE49-F238E27FC236}">
                <a16:creationId xmlns:a16="http://schemas.microsoft.com/office/drawing/2014/main" id="{F0ADF416-D1C0-6077-46A6-C42EB7792DC7}"/>
              </a:ext>
            </a:extLst>
          </p:cNvPr>
          <p:cNvSpPr txBox="1">
            <a:spLocks noChangeArrowheads="1"/>
          </p:cNvSpPr>
          <p:nvPr/>
        </p:nvSpPr>
        <p:spPr bwMode="auto">
          <a:xfrm>
            <a:off x="1847976" y="2285833"/>
            <a:ext cx="30956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Petites molécules polaires non chargées</a:t>
            </a:r>
            <a:endParaRPr lang="fr-FR" altLang="fr-FR" sz="1800">
              <a:latin typeface="Comic Sans MS" panose="030F0702030302020204" pitchFamily="66" charset="0"/>
            </a:endParaRPr>
          </a:p>
        </p:txBody>
      </p:sp>
      <p:sp>
        <p:nvSpPr>
          <p:cNvPr id="51205" name="Text Box 5">
            <a:extLst>
              <a:ext uri="{FF2B5EF4-FFF2-40B4-BE49-F238E27FC236}">
                <a16:creationId xmlns:a16="http://schemas.microsoft.com/office/drawing/2014/main" id="{FBA75183-FABD-E805-A134-94CEB88CCA39}"/>
              </a:ext>
            </a:extLst>
          </p:cNvPr>
          <p:cNvSpPr txBox="1">
            <a:spLocks noChangeArrowheads="1"/>
          </p:cNvSpPr>
          <p:nvPr/>
        </p:nvSpPr>
        <p:spPr bwMode="auto">
          <a:xfrm>
            <a:off x="2783012" y="4311484"/>
            <a:ext cx="19510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Ions</a:t>
            </a:r>
            <a:endParaRPr lang="fr-FR" altLang="fr-FR" sz="1800">
              <a:latin typeface="Comic Sans MS" panose="030F0702030302020204" pitchFamily="66" charset="0"/>
            </a:endParaRPr>
          </a:p>
        </p:txBody>
      </p:sp>
      <p:sp>
        <p:nvSpPr>
          <p:cNvPr id="51206" name="Text Box 6">
            <a:extLst>
              <a:ext uri="{FF2B5EF4-FFF2-40B4-BE49-F238E27FC236}">
                <a16:creationId xmlns:a16="http://schemas.microsoft.com/office/drawing/2014/main" id="{3D10B5E0-FDAF-7F26-B46B-F5947B824CDB}"/>
              </a:ext>
            </a:extLst>
          </p:cNvPr>
          <p:cNvSpPr txBox="1">
            <a:spLocks noChangeArrowheads="1"/>
          </p:cNvSpPr>
          <p:nvPr/>
        </p:nvSpPr>
        <p:spPr bwMode="auto">
          <a:xfrm>
            <a:off x="2135312" y="3295483"/>
            <a:ext cx="30241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Grosses molécules polaires non chargées</a:t>
            </a:r>
            <a:endParaRPr lang="fr-FR" altLang="fr-FR" sz="1800">
              <a:latin typeface="Comic Sans MS" panose="030F0702030302020204" pitchFamily="66" charset="0"/>
            </a:endParaRPr>
          </a:p>
        </p:txBody>
      </p:sp>
      <p:sp>
        <p:nvSpPr>
          <p:cNvPr id="51207" name="Text Box 7">
            <a:extLst>
              <a:ext uri="{FF2B5EF4-FFF2-40B4-BE49-F238E27FC236}">
                <a16:creationId xmlns:a16="http://schemas.microsoft.com/office/drawing/2014/main" id="{BDFC42E6-4FBC-3FAF-FB58-3CE7342B6E89}"/>
              </a:ext>
            </a:extLst>
          </p:cNvPr>
          <p:cNvSpPr txBox="1">
            <a:spLocks noChangeArrowheads="1"/>
          </p:cNvSpPr>
          <p:nvPr/>
        </p:nvSpPr>
        <p:spPr bwMode="auto">
          <a:xfrm>
            <a:off x="5303963" y="1111084"/>
            <a:ext cx="1871663" cy="815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a:latin typeface="Comic Sans MS" panose="030F0702030302020204" pitchFamily="66" charset="0"/>
              </a:rPr>
              <a:t>O2 CO2 N2</a:t>
            </a:r>
          </a:p>
          <a:p>
            <a:pPr algn="ctr" eaLnBrk="1" hangingPunct="1">
              <a:spcBef>
                <a:spcPct val="0"/>
              </a:spcBef>
              <a:buFontTx/>
              <a:buNone/>
            </a:pPr>
            <a:r>
              <a:rPr lang="fr-FR" altLang="fr-FR" sz="1600">
                <a:latin typeface="Comic Sans MS" panose="030F0702030302020204" pitchFamily="66" charset="0"/>
              </a:rPr>
              <a:t>Certaines hormones</a:t>
            </a:r>
          </a:p>
        </p:txBody>
      </p:sp>
      <p:sp>
        <p:nvSpPr>
          <p:cNvPr id="51208" name="Text Box 8">
            <a:extLst>
              <a:ext uri="{FF2B5EF4-FFF2-40B4-BE49-F238E27FC236}">
                <a16:creationId xmlns:a16="http://schemas.microsoft.com/office/drawing/2014/main" id="{315EE595-522F-9F4A-ED90-BB038E2B6469}"/>
              </a:ext>
            </a:extLst>
          </p:cNvPr>
          <p:cNvSpPr txBox="1">
            <a:spLocks noChangeArrowheads="1"/>
          </p:cNvSpPr>
          <p:nvPr/>
        </p:nvSpPr>
        <p:spPr bwMode="auto">
          <a:xfrm>
            <a:off x="5808788" y="2049297"/>
            <a:ext cx="1025525" cy="814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a:latin typeface="Comic Sans MS" panose="030F0702030302020204" pitchFamily="66" charset="0"/>
              </a:rPr>
              <a:t>H2O</a:t>
            </a:r>
          </a:p>
          <a:p>
            <a:pPr algn="ctr" eaLnBrk="1" hangingPunct="1">
              <a:spcBef>
                <a:spcPct val="0"/>
              </a:spcBef>
              <a:buFontTx/>
              <a:buNone/>
            </a:pPr>
            <a:r>
              <a:rPr lang="fr-FR" altLang="fr-FR" sz="1600">
                <a:latin typeface="Comic Sans MS" panose="030F0702030302020204" pitchFamily="66" charset="0"/>
              </a:rPr>
              <a:t>Urée</a:t>
            </a:r>
          </a:p>
          <a:p>
            <a:pPr algn="ctr" eaLnBrk="1" hangingPunct="1">
              <a:spcBef>
                <a:spcPct val="0"/>
              </a:spcBef>
              <a:buFontTx/>
              <a:buNone/>
            </a:pPr>
            <a:r>
              <a:rPr lang="fr-FR" altLang="fr-FR" sz="1600">
                <a:latin typeface="Comic Sans MS" panose="030F0702030302020204" pitchFamily="66" charset="0"/>
              </a:rPr>
              <a:t>glycérol</a:t>
            </a:r>
          </a:p>
        </p:txBody>
      </p:sp>
      <p:sp>
        <p:nvSpPr>
          <p:cNvPr id="51209" name="Text Box 9">
            <a:extLst>
              <a:ext uri="{FF2B5EF4-FFF2-40B4-BE49-F238E27FC236}">
                <a16:creationId xmlns:a16="http://schemas.microsoft.com/office/drawing/2014/main" id="{0ED04AE3-596D-8583-D390-DCFED1541F7F}"/>
              </a:ext>
            </a:extLst>
          </p:cNvPr>
          <p:cNvSpPr txBox="1">
            <a:spLocks noChangeArrowheads="1"/>
          </p:cNvSpPr>
          <p:nvPr/>
        </p:nvSpPr>
        <p:spPr bwMode="auto">
          <a:xfrm>
            <a:off x="5629400" y="3241509"/>
            <a:ext cx="1403350"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a:latin typeface="Comic Sans MS" panose="030F0702030302020204" pitchFamily="66" charset="0"/>
              </a:rPr>
              <a:t>Glucose</a:t>
            </a:r>
          </a:p>
          <a:p>
            <a:pPr algn="ctr" eaLnBrk="1" hangingPunct="1">
              <a:spcBef>
                <a:spcPct val="0"/>
              </a:spcBef>
              <a:buFontTx/>
              <a:buNone/>
            </a:pPr>
            <a:r>
              <a:rPr lang="fr-FR" altLang="fr-FR" sz="1600">
                <a:latin typeface="Comic Sans MS" panose="030F0702030302020204" pitchFamily="66" charset="0"/>
              </a:rPr>
              <a:t>Saccharose</a:t>
            </a:r>
          </a:p>
        </p:txBody>
      </p:sp>
      <p:sp>
        <p:nvSpPr>
          <p:cNvPr id="51210" name="Text Box 10">
            <a:extLst>
              <a:ext uri="{FF2B5EF4-FFF2-40B4-BE49-F238E27FC236}">
                <a16:creationId xmlns:a16="http://schemas.microsoft.com/office/drawing/2014/main" id="{709C3D70-3E2A-3153-86B9-9FE79945493B}"/>
              </a:ext>
            </a:extLst>
          </p:cNvPr>
          <p:cNvSpPr txBox="1">
            <a:spLocks noChangeArrowheads="1"/>
          </p:cNvSpPr>
          <p:nvPr/>
        </p:nvSpPr>
        <p:spPr bwMode="auto">
          <a:xfrm>
            <a:off x="5159500" y="4152734"/>
            <a:ext cx="1828800" cy="582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a:latin typeface="Comic Sans MS" panose="030F0702030302020204" pitchFamily="66" charset="0"/>
              </a:rPr>
              <a:t>H</a:t>
            </a:r>
            <a:r>
              <a:rPr lang="fr-FR" altLang="fr-FR" sz="1600" baseline="30000">
                <a:latin typeface="Comic Sans MS" panose="030F0702030302020204" pitchFamily="66" charset="0"/>
              </a:rPr>
              <a:t>+</a:t>
            </a:r>
            <a:r>
              <a:rPr lang="fr-FR" altLang="fr-FR" sz="1600">
                <a:latin typeface="Comic Sans MS" panose="030F0702030302020204" pitchFamily="66" charset="0"/>
              </a:rPr>
              <a:t>, Na</a:t>
            </a:r>
            <a:r>
              <a:rPr lang="fr-FR" altLang="fr-FR" sz="1600" baseline="30000">
                <a:latin typeface="Comic Sans MS" panose="030F0702030302020204" pitchFamily="66" charset="0"/>
              </a:rPr>
              <a:t>+</a:t>
            </a:r>
            <a:r>
              <a:rPr lang="fr-FR" altLang="fr-FR" sz="1600">
                <a:latin typeface="Comic Sans MS" panose="030F0702030302020204" pitchFamily="66" charset="0"/>
              </a:rPr>
              <a:t>, HCO3</a:t>
            </a:r>
            <a:r>
              <a:rPr lang="fr-FR" altLang="fr-FR" sz="1600" baseline="30000">
                <a:latin typeface="Comic Sans MS" panose="030F0702030302020204" pitchFamily="66" charset="0"/>
              </a:rPr>
              <a:t>-</a:t>
            </a:r>
            <a:r>
              <a:rPr lang="fr-FR" altLang="fr-FR" sz="1600">
                <a:latin typeface="Comic Sans MS" panose="030F0702030302020204" pitchFamily="66" charset="0"/>
              </a:rPr>
              <a:t>, K</a:t>
            </a:r>
            <a:r>
              <a:rPr lang="fr-FR" altLang="fr-FR" sz="1600" baseline="30000">
                <a:latin typeface="Comic Sans MS" panose="030F0702030302020204" pitchFamily="66" charset="0"/>
              </a:rPr>
              <a:t>+</a:t>
            </a:r>
            <a:r>
              <a:rPr lang="fr-FR" altLang="fr-FR" sz="1600">
                <a:latin typeface="Comic Sans MS" panose="030F0702030302020204" pitchFamily="66" charset="0"/>
              </a:rPr>
              <a:t>, Ca2</a:t>
            </a:r>
            <a:r>
              <a:rPr lang="fr-FR" altLang="fr-FR" sz="1600" baseline="30000">
                <a:latin typeface="Comic Sans MS" panose="030F0702030302020204" pitchFamily="66" charset="0"/>
              </a:rPr>
              <a:t>+</a:t>
            </a:r>
            <a:r>
              <a:rPr lang="fr-FR" altLang="fr-FR" sz="1600">
                <a:latin typeface="Comic Sans MS" panose="030F0702030302020204" pitchFamily="66" charset="0"/>
              </a:rPr>
              <a:t>, Cl</a:t>
            </a:r>
            <a:r>
              <a:rPr lang="fr-FR" altLang="fr-FR" sz="1600" baseline="30000">
                <a:latin typeface="Comic Sans MS" panose="030F0702030302020204" pitchFamily="66" charset="0"/>
              </a:rPr>
              <a:t>-</a:t>
            </a:r>
            <a:r>
              <a:rPr lang="fr-FR" altLang="fr-FR" sz="1600">
                <a:latin typeface="Comic Sans MS" panose="030F0702030302020204" pitchFamily="66" charset="0"/>
              </a:rPr>
              <a:t>, Mg</a:t>
            </a:r>
            <a:r>
              <a:rPr lang="fr-FR" altLang="fr-FR" sz="1600" baseline="30000">
                <a:latin typeface="Comic Sans MS" panose="030F0702030302020204" pitchFamily="66" charset="0"/>
              </a:rPr>
              <a:t>2+</a:t>
            </a:r>
            <a:endParaRPr lang="fr-FR" altLang="fr-FR" sz="1600">
              <a:latin typeface="Comic Sans MS" panose="030F0702030302020204" pitchFamily="66" charset="0"/>
            </a:endParaRPr>
          </a:p>
        </p:txBody>
      </p:sp>
      <p:sp>
        <p:nvSpPr>
          <p:cNvPr id="66571" name="AutoShape 11">
            <a:extLst>
              <a:ext uri="{FF2B5EF4-FFF2-40B4-BE49-F238E27FC236}">
                <a16:creationId xmlns:a16="http://schemas.microsoft.com/office/drawing/2014/main" id="{53BFE40E-EF8C-D8F6-F78F-84AB96BCF12E}"/>
              </a:ext>
            </a:extLst>
          </p:cNvPr>
          <p:cNvSpPr>
            <a:spLocks noChangeArrowheads="1"/>
          </p:cNvSpPr>
          <p:nvPr/>
        </p:nvSpPr>
        <p:spPr bwMode="auto">
          <a:xfrm>
            <a:off x="6996237" y="3125622"/>
            <a:ext cx="566738" cy="841375"/>
          </a:xfrm>
          <a:prstGeom prst="curvedLeftArrow">
            <a:avLst>
              <a:gd name="adj1" fmla="val 29692"/>
              <a:gd name="adj2" fmla="val 59384"/>
              <a:gd name="adj3" fmla="val 33333"/>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1212" name="Text Box 13">
            <a:extLst>
              <a:ext uri="{FF2B5EF4-FFF2-40B4-BE49-F238E27FC236}">
                <a16:creationId xmlns:a16="http://schemas.microsoft.com/office/drawing/2014/main" id="{159EFD5C-5A54-254C-B59E-BA3E5E2BF1F4}"/>
              </a:ext>
            </a:extLst>
          </p:cNvPr>
          <p:cNvSpPr txBox="1">
            <a:spLocks noChangeArrowheads="1"/>
          </p:cNvSpPr>
          <p:nvPr/>
        </p:nvSpPr>
        <p:spPr bwMode="auto">
          <a:xfrm>
            <a:off x="1703512" y="5071897"/>
            <a:ext cx="38163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Toutes molécules chargées</a:t>
            </a:r>
            <a:endParaRPr lang="fr-FR" altLang="fr-FR" sz="1800">
              <a:latin typeface="Comic Sans MS" panose="030F0702030302020204" pitchFamily="66" charset="0"/>
            </a:endParaRPr>
          </a:p>
        </p:txBody>
      </p:sp>
      <p:sp>
        <p:nvSpPr>
          <p:cNvPr id="66574" name="AutoShape 14">
            <a:extLst>
              <a:ext uri="{FF2B5EF4-FFF2-40B4-BE49-F238E27FC236}">
                <a16:creationId xmlns:a16="http://schemas.microsoft.com/office/drawing/2014/main" id="{BA699861-0336-6F9D-AB0A-14975D646DEA}"/>
              </a:ext>
            </a:extLst>
          </p:cNvPr>
          <p:cNvSpPr>
            <a:spLocks noChangeArrowheads="1"/>
          </p:cNvSpPr>
          <p:nvPr/>
        </p:nvSpPr>
        <p:spPr bwMode="auto">
          <a:xfrm>
            <a:off x="6997826" y="4027322"/>
            <a:ext cx="566737" cy="839787"/>
          </a:xfrm>
          <a:prstGeom prst="curvedLeftArrow">
            <a:avLst>
              <a:gd name="adj1" fmla="val 29636"/>
              <a:gd name="adj2" fmla="val 59272"/>
              <a:gd name="adj3" fmla="val 33333"/>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66575" name="AutoShape 15">
            <a:extLst>
              <a:ext uri="{FF2B5EF4-FFF2-40B4-BE49-F238E27FC236}">
                <a16:creationId xmlns:a16="http://schemas.microsoft.com/office/drawing/2014/main" id="{D64DE1DD-F8BA-21D7-C6D0-D26869569F3B}"/>
              </a:ext>
            </a:extLst>
          </p:cNvPr>
          <p:cNvSpPr>
            <a:spLocks noChangeArrowheads="1"/>
          </p:cNvSpPr>
          <p:nvPr/>
        </p:nvSpPr>
        <p:spPr bwMode="auto">
          <a:xfrm>
            <a:off x="6997826" y="4902034"/>
            <a:ext cx="566737" cy="841375"/>
          </a:xfrm>
          <a:prstGeom prst="curvedLeftArrow">
            <a:avLst>
              <a:gd name="adj1" fmla="val 29692"/>
              <a:gd name="adj2" fmla="val 59384"/>
              <a:gd name="adj3" fmla="val 33333"/>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66576" name="AutoShape 16">
            <a:extLst>
              <a:ext uri="{FF2B5EF4-FFF2-40B4-BE49-F238E27FC236}">
                <a16:creationId xmlns:a16="http://schemas.microsoft.com/office/drawing/2014/main" id="{E2EB71BB-C475-2A3E-8F69-9B95D48B7E73}"/>
              </a:ext>
            </a:extLst>
          </p:cNvPr>
          <p:cNvSpPr>
            <a:spLocks noChangeArrowheads="1"/>
          </p:cNvSpPr>
          <p:nvPr/>
        </p:nvSpPr>
        <p:spPr bwMode="auto">
          <a:xfrm>
            <a:off x="7031163" y="2268371"/>
            <a:ext cx="3025775" cy="334962"/>
          </a:xfrm>
          <a:prstGeom prst="rightArrow">
            <a:avLst>
              <a:gd name="adj1" fmla="val 50000"/>
              <a:gd name="adj2" fmla="val 225830"/>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66577" name="AutoShape 17">
            <a:extLst>
              <a:ext uri="{FF2B5EF4-FFF2-40B4-BE49-F238E27FC236}">
                <a16:creationId xmlns:a16="http://schemas.microsoft.com/office/drawing/2014/main" id="{0A70318A-4321-8B36-6A16-07108DC773EC}"/>
              </a:ext>
            </a:extLst>
          </p:cNvPr>
          <p:cNvSpPr>
            <a:spLocks noChangeArrowheads="1"/>
          </p:cNvSpPr>
          <p:nvPr/>
        </p:nvSpPr>
        <p:spPr bwMode="auto">
          <a:xfrm>
            <a:off x="7031163" y="1338096"/>
            <a:ext cx="3025775" cy="334962"/>
          </a:xfrm>
          <a:prstGeom prst="rightArrow">
            <a:avLst>
              <a:gd name="adj1" fmla="val 50000"/>
              <a:gd name="adj2" fmla="val 225830"/>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1218" name="Text Box 25">
            <a:extLst>
              <a:ext uri="{FF2B5EF4-FFF2-40B4-BE49-F238E27FC236}">
                <a16:creationId xmlns:a16="http://schemas.microsoft.com/office/drawing/2014/main" id="{0C136618-E856-AA28-B4C4-D5CC915DED36}"/>
              </a:ext>
            </a:extLst>
          </p:cNvPr>
          <p:cNvSpPr txBox="1">
            <a:spLocks noChangeArrowheads="1"/>
          </p:cNvSpPr>
          <p:nvPr/>
        </p:nvSpPr>
        <p:spPr bwMode="auto">
          <a:xfrm>
            <a:off x="5202362" y="5136984"/>
            <a:ext cx="18288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a:latin typeface="Comic Sans MS" panose="030F0702030302020204" pitchFamily="66" charset="0"/>
              </a:rPr>
              <a:t>Acides aminés</a:t>
            </a:r>
          </a:p>
        </p:txBody>
      </p:sp>
      <p:sp>
        <p:nvSpPr>
          <p:cNvPr id="3" name="Rectangle 2">
            <a:extLst>
              <a:ext uri="{FF2B5EF4-FFF2-40B4-BE49-F238E27FC236}">
                <a16:creationId xmlns:a16="http://schemas.microsoft.com/office/drawing/2014/main" id="{3B421ED3-59AD-9ACC-45BC-F554CC35C7B4}"/>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II/ Perméabilité sélective</a:t>
            </a:r>
          </a:p>
        </p:txBody>
      </p:sp>
      <p:sp>
        <p:nvSpPr>
          <p:cNvPr id="2" name="ZoneTexte 1">
            <a:extLst>
              <a:ext uri="{FF2B5EF4-FFF2-40B4-BE49-F238E27FC236}">
                <a16:creationId xmlns:a16="http://schemas.microsoft.com/office/drawing/2014/main" id="{4D6748D3-CA2B-C1EB-52E1-60B61626A135}"/>
              </a:ext>
            </a:extLst>
          </p:cNvPr>
          <p:cNvSpPr txBox="1"/>
          <p:nvPr/>
        </p:nvSpPr>
        <p:spPr>
          <a:xfrm>
            <a:off x="2639616" y="6021289"/>
            <a:ext cx="2759794" cy="461665"/>
          </a:xfrm>
          <a:prstGeom prst="rect">
            <a:avLst/>
          </a:prstGeom>
          <a:noFill/>
        </p:spPr>
        <p:txBody>
          <a:bodyPr wrap="none" rtlCol="0">
            <a:spAutoFit/>
          </a:bodyPr>
          <a:lstStyle/>
          <a:p>
            <a:r>
              <a:rPr lang="fr-FR" sz="2400" b="1" dirty="0"/>
              <a:t>Et l’ADN?! </a:t>
            </a:r>
            <a:r>
              <a:rPr lang="fr-FR" sz="2400" b="1" dirty="0">
                <a:sym typeface="Wingdings" panose="05000000000000000000" pitchFamily="2" charset="2"/>
              </a:rPr>
              <a:t> Cf TP</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5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65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65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6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3">
            <a:extLst>
              <a:ext uri="{FF2B5EF4-FFF2-40B4-BE49-F238E27FC236}">
                <a16:creationId xmlns:a16="http://schemas.microsoft.com/office/drawing/2014/main" id="{8F27513D-B94B-1F58-DA0A-9C2EE94CCBBB}"/>
              </a:ext>
            </a:extLst>
          </p:cNvPr>
          <p:cNvSpPr txBox="1">
            <a:spLocks noChangeArrowheads="1"/>
          </p:cNvSpPr>
          <p:nvPr/>
        </p:nvSpPr>
        <p:spPr bwMode="auto">
          <a:xfrm>
            <a:off x="2208214" y="800101"/>
            <a:ext cx="7991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000" b="1">
                <a:latin typeface="Comic Sans MS" panose="030F0702030302020204" pitchFamily="66" charset="0"/>
              </a:rPr>
              <a:t>Conséquences sur la perméabilité des membranes biologiques</a:t>
            </a:r>
          </a:p>
        </p:txBody>
      </p:sp>
      <p:sp>
        <p:nvSpPr>
          <p:cNvPr id="53251" name="Text Box 24">
            <a:extLst>
              <a:ext uri="{FF2B5EF4-FFF2-40B4-BE49-F238E27FC236}">
                <a16:creationId xmlns:a16="http://schemas.microsoft.com/office/drawing/2014/main" id="{FE08F203-E278-2F32-85FC-0C2CE8B773ED}"/>
              </a:ext>
            </a:extLst>
          </p:cNvPr>
          <p:cNvSpPr txBox="1">
            <a:spLocks noChangeArrowheads="1"/>
          </p:cNvSpPr>
          <p:nvPr/>
        </p:nvSpPr>
        <p:spPr bwMode="auto">
          <a:xfrm>
            <a:off x="1776414" y="1727201"/>
            <a:ext cx="324008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Molécules hydrophobes</a:t>
            </a:r>
            <a:endParaRPr lang="fr-FR" altLang="fr-FR" sz="1800">
              <a:latin typeface="Comic Sans MS" panose="030F0702030302020204" pitchFamily="66" charset="0"/>
            </a:endParaRPr>
          </a:p>
        </p:txBody>
      </p:sp>
      <p:sp>
        <p:nvSpPr>
          <p:cNvPr id="53252" name="Text Box 25">
            <a:extLst>
              <a:ext uri="{FF2B5EF4-FFF2-40B4-BE49-F238E27FC236}">
                <a16:creationId xmlns:a16="http://schemas.microsoft.com/office/drawing/2014/main" id="{2062A6E9-189D-C17E-7911-13B93DE809BC}"/>
              </a:ext>
            </a:extLst>
          </p:cNvPr>
          <p:cNvSpPr txBox="1">
            <a:spLocks noChangeArrowheads="1"/>
          </p:cNvSpPr>
          <p:nvPr/>
        </p:nvSpPr>
        <p:spPr bwMode="auto">
          <a:xfrm>
            <a:off x="1703389" y="2278064"/>
            <a:ext cx="30956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Petites molécules polaires non chargées</a:t>
            </a:r>
            <a:endParaRPr lang="fr-FR" altLang="fr-FR" sz="1800">
              <a:latin typeface="Comic Sans MS" panose="030F0702030302020204" pitchFamily="66" charset="0"/>
            </a:endParaRPr>
          </a:p>
        </p:txBody>
      </p:sp>
      <p:sp>
        <p:nvSpPr>
          <p:cNvPr id="53253" name="Text Box 26">
            <a:extLst>
              <a:ext uri="{FF2B5EF4-FFF2-40B4-BE49-F238E27FC236}">
                <a16:creationId xmlns:a16="http://schemas.microsoft.com/office/drawing/2014/main" id="{F15FC365-9353-5969-BF89-42B9BDAC4D9D}"/>
              </a:ext>
            </a:extLst>
          </p:cNvPr>
          <p:cNvSpPr txBox="1">
            <a:spLocks noChangeArrowheads="1"/>
          </p:cNvSpPr>
          <p:nvPr/>
        </p:nvSpPr>
        <p:spPr bwMode="auto">
          <a:xfrm>
            <a:off x="2205039" y="4294189"/>
            <a:ext cx="19510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Ions</a:t>
            </a:r>
            <a:endParaRPr lang="fr-FR" altLang="fr-FR" sz="1800">
              <a:latin typeface="Comic Sans MS" panose="030F0702030302020204" pitchFamily="66" charset="0"/>
            </a:endParaRPr>
          </a:p>
        </p:txBody>
      </p:sp>
      <p:sp>
        <p:nvSpPr>
          <p:cNvPr id="53254" name="Text Box 27">
            <a:extLst>
              <a:ext uri="{FF2B5EF4-FFF2-40B4-BE49-F238E27FC236}">
                <a16:creationId xmlns:a16="http://schemas.microsoft.com/office/drawing/2014/main" id="{5F92B048-A67A-BAF7-E606-7923FD1D5ACC}"/>
              </a:ext>
            </a:extLst>
          </p:cNvPr>
          <p:cNvSpPr txBox="1">
            <a:spLocks noChangeArrowheads="1"/>
          </p:cNvSpPr>
          <p:nvPr/>
        </p:nvSpPr>
        <p:spPr bwMode="auto">
          <a:xfrm>
            <a:off x="1846264" y="3503613"/>
            <a:ext cx="30241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Grosses molécules polaires non chargées</a:t>
            </a:r>
            <a:endParaRPr lang="fr-FR" altLang="fr-FR" sz="1800">
              <a:latin typeface="Comic Sans MS" panose="030F0702030302020204" pitchFamily="66" charset="0"/>
            </a:endParaRPr>
          </a:p>
        </p:txBody>
      </p:sp>
      <p:sp>
        <p:nvSpPr>
          <p:cNvPr id="53255" name="Text Box 28">
            <a:extLst>
              <a:ext uri="{FF2B5EF4-FFF2-40B4-BE49-F238E27FC236}">
                <a16:creationId xmlns:a16="http://schemas.microsoft.com/office/drawing/2014/main" id="{C74537DE-E16B-521C-9ABA-D4E934CC0AB1}"/>
              </a:ext>
            </a:extLst>
          </p:cNvPr>
          <p:cNvSpPr txBox="1">
            <a:spLocks noChangeArrowheads="1"/>
          </p:cNvSpPr>
          <p:nvPr/>
        </p:nvSpPr>
        <p:spPr bwMode="auto">
          <a:xfrm>
            <a:off x="1701800" y="4886325"/>
            <a:ext cx="31702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Toutes molécules chargées</a:t>
            </a:r>
            <a:endParaRPr lang="fr-FR" altLang="fr-FR" sz="1800">
              <a:latin typeface="Comic Sans MS" panose="030F0702030302020204" pitchFamily="66" charset="0"/>
            </a:endParaRPr>
          </a:p>
        </p:txBody>
      </p:sp>
      <p:grpSp>
        <p:nvGrpSpPr>
          <p:cNvPr id="53256" name="Group 29">
            <a:extLst>
              <a:ext uri="{FF2B5EF4-FFF2-40B4-BE49-F238E27FC236}">
                <a16:creationId xmlns:a16="http://schemas.microsoft.com/office/drawing/2014/main" id="{5FF6F0B9-EEDC-07EB-18A6-C6079836479B}"/>
              </a:ext>
            </a:extLst>
          </p:cNvPr>
          <p:cNvGrpSpPr>
            <a:grpSpLocks/>
          </p:cNvGrpSpPr>
          <p:nvPr/>
        </p:nvGrpSpPr>
        <p:grpSpPr bwMode="auto">
          <a:xfrm>
            <a:off x="5375275" y="1485900"/>
            <a:ext cx="1657350" cy="4319588"/>
            <a:chOff x="318" y="893"/>
            <a:chExt cx="978" cy="2338"/>
          </a:xfrm>
        </p:grpSpPr>
        <p:pic>
          <p:nvPicPr>
            <p:cNvPr id="53269" name="Picture 30">
              <a:extLst>
                <a:ext uri="{FF2B5EF4-FFF2-40B4-BE49-F238E27FC236}">
                  <a16:creationId xmlns:a16="http://schemas.microsoft.com/office/drawing/2014/main" id="{34E6F475-1E3E-8065-3008-11E431D55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2" r="2953"/>
            <a:stretch>
              <a:fillRect/>
            </a:stretch>
          </p:blipFill>
          <p:spPr bwMode="auto">
            <a:xfrm rot="5400000">
              <a:off x="225" y="2160"/>
              <a:ext cx="1168"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0" name="Picture 31">
              <a:extLst>
                <a:ext uri="{FF2B5EF4-FFF2-40B4-BE49-F238E27FC236}">
                  <a16:creationId xmlns:a16="http://schemas.microsoft.com/office/drawing/2014/main" id="{0DCDADE6-1973-9C60-8C84-C8F79E2E0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2" r="2953"/>
            <a:stretch>
              <a:fillRect/>
            </a:stretch>
          </p:blipFill>
          <p:spPr bwMode="auto">
            <a:xfrm rot="5400000">
              <a:off x="221" y="990"/>
              <a:ext cx="1168"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7" name="AutoShape 32">
            <a:extLst>
              <a:ext uri="{FF2B5EF4-FFF2-40B4-BE49-F238E27FC236}">
                <a16:creationId xmlns:a16="http://schemas.microsoft.com/office/drawing/2014/main" id="{994EBC08-CCD7-1297-81A5-1D18FEEE6A1B}"/>
              </a:ext>
            </a:extLst>
          </p:cNvPr>
          <p:cNvSpPr>
            <a:spLocks noChangeArrowheads="1"/>
          </p:cNvSpPr>
          <p:nvPr/>
        </p:nvSpPr>
        <p:spPr bwMode="auto">
          <a:xfrm>
            <a:off x="5159376" y="2159001"/>
            <a:ext cx="2593975" cy="334963"/>
          </a:xfrm>
          <a:prstGeom prst="rightArrow">
            <a:avLst>
              <a:gd name="adj1" fmla="val 50000"/>
              <a:gd name="adj2" fmla="val 193602"/>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3258" name="Text Box 34">
            <a:extLst>
              <a:ext uri="{FF2B5EF4-FFF2-40B4-BE49-F238E27FC236}">
                <a16:creationId xmlns:a16="http://schemas.microsoft.com/office/drawing/2014/main" id="{8E70D65A-4756-939B-FBD2-0D749A813291}"/>
              </a:ext>
            </a:extLst>
          </p:cNvPr>
          <p:cNvSpPr txBox="1">
            <a:spLocks noChangeArrowheads="1"/>
          </p:cNvSpPr>
          <p:nvPr/>
        </p:nvSpPr>
        <p:spPr bwMode="auto">
          <a:xfrm>
            <a:off x="8278814" y="2006601"/>
            <a:ext cx="1489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000" b="1">
                <a:latin typeface="Comic Sans MS" panose="030F0702030302020204" pitchFamily="66" charset="0"/>
              </a:rPr>
              <a:t>Diffusion simple</a:t>
            </a:r>
          </a:p>
        </p:txBody>
      </p:sp>
      <p:sp>
        <p:nvSpPr>
          <p:cNvPr id="53259" name="AutoShape 35">
            <a:extLst>
              <a:ext uri="{FF2B5EF4-FFF2-40B4-BE49-F238E27FC236}">
                <a16:creationId xmlns:a16="http://schemas.microsoft.com/office/drawing/2014/main" id="{68EFBB56-7D6C-CB2B-5AA2-145F1A28A80E}"/>
              </a:ext>
            </a:extLst>
          </p:cNvPr>
          <p:cNvSpPr>
            <a:spLocks/>
          </p:cNvSpPr>
          <p:nvPr/>
        </p:nvSpPr>
        <p:spPr bwMode="auto">
          <a:xfrm>
            <a:off x="4656139" y="1558925"/>
            <a:ext cx="287337" cy="1511300"/>
          </a:xfrm>
          <a:prstGeom prst="rightBrace">
            <a:avLst>
              <a:gd name="adj1" fmla="val 4383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3260" name="AutoShape 36">
            <a:extLst>
              <a:ext uri="{FF2B5EF4-FFF2-40B4-BE49-F238E27FC236}">
                <a16:creationId xmlns:a16="http://schemas.microsoft.com/office/drawing/2014/main" id="{DD1E9D1C-7C10-FA9A-573B-F71E58E3F715}"/>
              </a:ext>
            </a:extLst>
          </p:cNvPr>
          <p:cNvSpPr>
            <a:spLocks/>
          </p:cNvSpPr>
          <p:nvPr/>
        </p:nvSpPr>
        <p:spPr bwMode="auto">
          <a:xfrm>
            <a:off x="4727575" y="3430588"/>
            <a:ext cx="287338" cy="1943100"/>
          </a:xfrm>
          <a:prstGeom prst="rightBrace">
            <a:avLst>
              <a:gd name="adj1" fmla="val 5635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3261" name="Oval 37">
            <a:extLst>
              <a:ext uri="{FF2B5EF4-FFF2-40B4-BE49-F238E27FC236}">
                <a16:creationId xmlns:a16="http://schemas.microsoft.com/office/drawing/2014/main" id="{8409D345-B94E-283B-B414-34E9E6285BD7}"/>
              </a:ext>
            </a:extLst>
          </p:cNvPr>
          <p:cNvSpPr>
            <a:spLocks noChangeArrowheads="1"/>
          </p:cNvSpPr>
          <p:nvPr/>
        </p:nvSpPr>
        <p:spPr bwMode="auto">
          <a:xfrm>
            <a:off x="5303839" y="4006850"/>
            <a:ext cx="1944687" cy="863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3262" name="AutoShape 38">
            <a:extLst>
              <a:ext uri="{FF2B5EF4-FFF2-40B4-BE49-F238E27FC236}">
                <a16:creationId xmlns:a16="http://schemas.microsoft.com/office/drawing/2014/main" id="{4318FC0C-C7F3-B46B-E4D3-379DE4FD1BB7}"/>
              </a:ext>
            </a:extLst>
          </p:cNvPr>
          <p:cNvSpPr>
            <a:spLocks noChangeArrowheads="1"/>
          </p:cNvSpPr>
          <p:nvPr/>
        </p:nvSpPr>
        <p:spPr bwMode="auto">
          <a:xfrm>
            <a:off x="5108575" y="4268788"/>
            <a:ext cx="2952750" cy="334962"/>
          </a:xfrm>
          <a:prstGeom prst="rightArrow">
            <a:avLst>
              <a:gd name="adj1" fmla="val 50000"/>
              <a:gd name="adj2" fmla="val 22037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3263" name="Text Box 39">
            <a:extLst>
              <a:ext uri="{FF2B5EF4-FFF2-40B4-BE49-F238E27FC236}">
                <a16:creationId xmlns:a16="http://schemas.microsoft.com/office/drawing/2014/main" id="{5CB0C3EE-B632-F677-B804-2AF0E5010F57}"/>
              </a:ext>
            </a:extLst>
          </p:cNvPr>
          <p:cNvSpPr txBox="1">
            <a:spLocks noChangeArrowheads="1"/>
          </p:cNvSpPr>
          <p:nvPr/>
        </p:nvSpPr>
        <p:spPr bwMode="auto">
          <a:xfrm>
            <a:off x="8112126" y="4083051"/>
            <a:ext cx="2016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000" b="1">
                <a:latin typeface="Comic Sans MS" panose="030F0702030302020204" pitchFamily="66" charset="0"/>
              </a:rPr>
              <a:t>Transporteurs protéiques spécialisés</a:t>
            </a:r>
          </a:p>
        </p:txBody>
      </p:sp>
      <p:sp>
        <p:nvSpPr>
          <p:cNvPr id="53264" name="Text Box 41">
            <a:extLst>
              <a:ext uri="{FF2B5EF4-FFF2-40B4-BE49-F238E27FC236}">
                <a16:creationId xmlns:a16="http://schemas.microsoft.com/office/drawing/2014/main" id="{214E1836-8748-5453-3AC6-F17475F35B80}"/>
              </a:ext>
            </a:extLst>
          </p:cNvPr>
          <p:cNvSpPr txBox="1">
            <a:spLocks noChangeArrowheads="1"/>
          </p:cNvSpPr>
          <p:nvPr/>
        </p:nvSpPr>
        <p:spPr bwMode="auto">
          <a:xfrm>
            <a:off x="3070226" y="5949951"/>
            <a:ext cx="70580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a:latin typeface="Comic Sans MS" panose="030F0702030302020204" pitchFamily="66" charset="0"/>
              </a:rPr>
              <a:t>La composition en transporteurs de la membrane détermine quelle molécules peuvent passer.</a:t>
            </a:r>
          </a:p>
        </p:txBody>
      </p:sp>
      <p:sp>
        <p:nvSpPr>
          <p:cNvPr id="53266" name="AutoShape 43">
            <a:extLst>
              <a:ext uri="{FF2B5EF4-FFF2-40B4-BE49-F238E27FC236}">
                <a16:creationId xmlns:a16="http://schemas.microsoft.com/office/drawing/2014/main" id="{F25D5531-5026-C94B-F9B0-1E7A81F0EFA1}"/>
              </a:ext>
            </a:extLst>
          </p:cNvPr>
          <p:cNvSpPr>
            <a:spLocks noChangeArrowheads="1"/>
          </p:cNvSpPr>
          <p:nvPr/>
        </p:nvSpPr>
        <p:spPr bwMode="auto">
          <a:xfrm>
            <a:off x="1920875" y="6092825"/>
            <a:ext cx="935038" cy="431800"/>
          </a:xfrm>
          <a:prstGeom prst="rightArrow">
            <a:avLst>
              <a:gd name="adj1" fmla="val 50000"/>
              <a:gd name="adj2" fmla="val 54136"/>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48173" name="Freeform 45">
            <a:extLst>
              <a:ext uri="{FF2B5EF4-FFF2-40B4-BE49-F238E27FC236}">
                <a16:creationId xmlns:a16="http://schemas.microsoft.com/office/drawing/2014/main" id="{BEAEA8D0-F030-5D7B-947D-CF41711E1516}"/>
              </a:ext>
            </a:extLst>
          </p:cNvPr>
          <p:cNvSpPr>
            <a:spLocks/>
          </p:cNvSpPr>
          <p:nvPr/>
        </p:nvSpPr>
        <p:spPr bwMode="auto">
          <a:xfrm>
            <a:off x="4943475" y="2347913"/>
            <a:ext cx="2952750" cy="1847850"/>
          </a:xfrm>
          <a:custGeom>
            <a:avLst/>
            <a:gdLst>
              <a:gd name="T0" fmla="*/ 2147483646 w 1950"/>
              <a:gd name="T1" fmla="*/ 2147483646 h 1345"/>
              <a:gd name="T2" fmla="*/ 2147483646 w 1950"/>
              <a:gd name="T3" fmla="*/ 2147483646 h 1345"/>
              <a:gd name="T4" fmla="*/ 2147483646 w 1950"/>
              <a:gd name="T5" fmla="*/ 2147483646 h 1345"/>
              <a:gd name="T6" fmla="*/ 2147483646 w 1950"/>
              <a:gd name="T7" fmla="*/ 2147483646 h 1345"/>
              <a:gd name="T8" fmla="*/ 2147483646 w 1950"/>
              <a:gd name="T9" fmla="*/ 2147483646 h 1345"/>
              <a:gd name="T10" fmla="*/ 2147483646 w 1950"/>
              <a:gd name="T11" fmla="*/ 2147483646 h 13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50" h="1345">
                <a:moveTo>
                  <a:pt x="30" y="113"/>
                </a:moveTo>
                <a:cubicBezTo>
                  <a:pt x="22" y="56"/>
                  <a:pt x="15" y="0"/>
                  <a:pt x="30" y="159"/>
                </a:cubicBezTo>
                <a:cubicBezTo>
                  <a:pt x="45" y="318"/>
                  <a:pt x="0" y="877"/>
                  <a:pt x="121" y="1066"/>
                </a:cubicBezTo>
                <a:cubicBezTo>
                  <a:pt x="242" y="1255"/>
                  <a:pt x="484" y="1248"/>
                  <a:pt x="756" y="1293"/>
                </a:cubicBezTo>
                <a:cubicBezTo>
                  <a:pt x="1028" y="1338"/>
                  <a:pt x="1558" y="1331"/>
                  <a:pt x="1754" y="1338"/>
                </a:cubicBezTo>
                <a:cubicBezTo>
                  <a:pt x="1950" y="1345"/>
                  <a:pt x="1942" y="1341"/>
                  <a:pt x="1935" y="1338"/>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Rectangle 2">
            <a:extLst>
              <a:ext uri="{FF2B5EF4-FFF2-40B4-BE49-F238E27FC236}">
                <a16:creationId xmlns:a16="http://schemas.microsoft.com/office/drawing/2014/main" id="{39E7D6C4-1EB9-2244-EEBD-6F3F70FF58F8}"/>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II/ Perméabilité sélective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20">
            <a:extLst>
              <a:ext uri="{FF2B5EF4-FFF2-40B4-BE49-F238E27FC236}">
                <a16:creationId xmlns:a16="http://schemas.microsoft.com/office/drawing/2014/main" id="{171A0BF0-B2E0-616A-D6A6-D69E55440592}"/>
              </a:ext>
            </a:extLst>
          </p:cNvPr>
          <p:cNvSpPr txBox="1">
            <a:spLocks noChangeArrowheads="1"/>
          </p:cNvSpPr>
          <p:nvPr/>
        </p:nvSpPr>
        <p:spPr bwMode="auto">
          <a:xfrm>
            <a:off x="1703389" y="908051"/>
            <a:ext cx="87852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a:latin typeface="Comic Sans MS" panose="030F0702030302020204" pitchFamily="66" charset="0"/>
              </a:rPr>
              <a:t>1. </a:t>
            </a:r>
            <a:r>
              <a:rPr lang="fr-FR" altLang="fr-FR" sz="2400" b="1">
                <a:solidFill>
                  <a:srgbClr val="FF0000"/>
                </a:solidFill>
                <a:latin typeface="Comic Sans MS" panose="030F0702030302020204" pitchFamily="66" charset="0"/>
              </a:rPr>
              <a:t>Fluidité</a:t>
            </a:r>
            <a:r>
              <a:rPr lang="fr-FR" altLang="fr-FR" sz="2400">
                <a:latin typeface="Comic Sans MS" panose="030F0702030302020204" pitchFamily="66" charset="0"/>
              </a:rPr>
              <a:t> permettant mouvements et interactions dans la membranes</a:t>
            </a:r>
          </a:p>
        </p:txBody>
      </p:sp>
      <p:sp>
        <p:nvSpPr>
          <p:cNvPr id="55300" name="Text Box 21">
            <a:extLst>
              <a:ext uri="{FF2B5EF4-FFF2-40B4-BE49-F238E27FC236}">
                <a16:creationId xmlns:a16="http://schemas.microsoft.com/office/drawing/2014/main" id="{21B4D869-9ACF-39D7-C4A6-10C29852E7DF}"/>
              </a:ext>
            </a:extLst>
          </p:cNvPr>
          <p:cNvSpPr txBox="1">
            <a:spLocks noChangeArrowheads="1"/>
          </p:cNvSpPr>
          <p:nvPr/>
        </p:nvSpPr>
        <p:spPr bwMode="auto">
          <a:xfrm>
            <a:off x="1631950" y="1844676"/>
            <a:ext cx="9036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a:latin typeface="Comic Sans MS" panose="030F0702030302020204" pitchFamily="66" charset="0"/>
              </a:rPr>
              <a:t>2. </a:t>
            </a:r>
            <a:r>
              <a:rPr lang="fr-FR" altLang="fr-FR" sz="2400" b="1">
                <a:solidFill>
                  <a:srgbClr val="FF0000"/>
                </a:solidFill>
                <a:latin typeface="Comic Sans MS" panose="030F0702030302020204" pitchFamily="66" charset="0"/>
              </a:rPr>
              <a:t>Asymétrie</a:t>
            </a:r>
            <a:r>
              <a:rPr lang="fr-FR" altLang="fr-FR" sz="2400" b="1">
                <a:latin typeface="Comic Sans MS" panose="030F0702030302020204" pitchFamily="66" charset="0"/>
              </a:rPr>
              <a:t> </a:t>
            </a:r>
            <a:r>
              <a:rPr lang="fr-FR" altLang="fr-FR" sz="2400">
                <a:latin typeface="Comic Sans MS" panose="030F0702030302020204" pitchFamily="66" charset="0"/>
              </a:rPr>
              <a:t>donnant des propriétés et des fonctions différentes de part et d’autres de la membrane</a:t>
            </a:r>
          </a:p>
        </p:txBody>
      </p:sp>
      <p:sp>
        <p:nvSpPr>
          <p:cNvPr id="55301" name="Text Box 22">
            <a:extLst>
              <a:ext uri="{FF2B5EF4-FFF2-40B4-BE49-F238E27FC236}">
                <a16:creationId xmlns:a16="http://schemas.microsoft.com/office/drawing/2014/main" id="{E7413178-CD41-54A4-CBB0-65C4AE03D59D}"/>
              </a:ext>
            </a:extLst>
          </p:cNvPr>
          <p:cNvSpPr txBox="1">
            <a:spLocks noChangeArrowheads="1"/>
          </p:cNvSpPr>
          <p:nvPr/>
        </p:nvSpPr>
        <p:spPr bwMode="auto">
          <a:xfrm>
            <a:off x="1631951" y="3068639"/>
            <a:ext cx="8964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a:latin typeface="Comic Sans MS" panose="030F0702030302020204" pitchFamily="66" charset="0"/>
              </a:rPr>
              <a:t>3.</a:t>
            </a:r>
            <a:r>
              <a:rPr lang="fr-FR" altLang="fr-FR" sz="2400">
                <a:solidFill>
                  <a:srgbClr val="FF0000"/>
                </a:solidFill>
                <a:latin typeface="Comic Sans MS" panose="030F0702030302020204" pitchFamily="66" charset="0"/>
              </a:rPr>
              <a:t> </a:t>
            </a:r>
            <a:r>
              <a:rPr lang="fr-FR" altLang="fr-FR" sz="2400" b="1">
                <a:solidFill>
                  <a:srgbClr val="FF0000"/>
                </a:solidFill>
                <a:latin typeface="Comic Sans MS" panose="030F0702030302020204" pitchFamily="66" charset="0"/>
              </a:rPr>
              <a:t>semi-perméabilité </a:t>
            </a:r>
            <a:r>
              <a:rPr lang="fr-FR" altLang="fr-FR" sz="2400">
                <a:latin typeface="Comic Sans MS" panose="030F0702030302020204" pitchFamily="66" charset="0"/>
              </a:rPr>
              <a:t>déterminée par des transporteurs protéiques spécifiques</a:t>
            </a:r>
          </a:p>
        </p:txBody>
      </p:sp>
      <p:sp>
        <p:nvSpPr>
          <p:cNvPr id="55302" name="Text Box 23">
            <a:extLst>
              <a:ext uri="{FF2B5EF4-FFF2-40B4-BE49-F238E27FC236}">
                <a16:creationId xmlns:a16="http://schemas.microsoft.com/office/drawing/2014/main" id="{D6D1F9B3-DDD2-FE21-2B4D-D4C3518884E5}"/>
              </a:ext>
            </a:extLst>
          </p:cNvPr>
          <p:cNvSpPr txBox="1">
            <a:spLocks noChangeArrowheads="1"/>
          </p:cNvSpPr>
          <p:nvPr/>
        </p:nvSpPr>
        <p:spPr bwMode="auto">
          <a:xfrm>
            <a:off x="1847850" y="5157788"/>
            <a:ext cx="84978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dirty="0">
                <a:solidFill>
                  <a:srgbClr val="FF0000"/>
                </a:solidFill>
                <a:latin typeface="Comic Sans MS" panose="030F0702030302020204" pitchFamily="66" charset="0"/>
              </a:rPr>
              <a:t>Or, </a:t>
            </a:r>
            <a:r>
              <a:rPr lang="fr-FR" altLang="fr-FR" sz="2400" b="1" dirty="0">
                <a:solidFill>
                  <a:srgbClr val="FF0000"/>
                </a:solidFill>
                <a:latin typeface="Comic Sans MS" panose="030F0702030302020204" pitchFamily="66" charset="0"/>
              </a:rPr>
              <a:t>chaque membrane biologique a une composition différente</a:t>
            </a:r>
            <a:r>
              <a:rPr lang="fr-FR" altLang="fr-FR" sz="2400" dirty="0">
                <a:solidFill>
                  <a:srgbClr val="FF0000"/>
                </a:solidFill>
                <a:latin typeface="Comic Sans MS" panose="030F0702030302020204" pitchFamily="66" charset="0"/>
              </a:rPr>
              <a:t>. Elles ont donc des </a:t>
            </a:r>
            <a:r>
              <a:rPr lang="fr-FR" altLang="fr-FR" sz="2400" b="1" dirty="0">
                <a:solidFill>
                  <a:srgbClr val="FF0000"/>
                </a:solidFill>
                <a:latin typeface="Comic Sans MS" panose="030F0702030302020204" pitchFamily="66" charset="0"/>
              </a:rPr>
              <a:t>propriétés</a:t>
            </a:r>
            <a:r>
              <a:rPr lang="fr-FR" altLang="fr-FR" sz="2400" dirty="0">
                <a:solidFill>
                  <a:srgbClr val="FF0000"/>
                </a:solidFill>
                <a:latin typeface="Comic Sans MS" panose="030F0702030302020204" pitchFamily="66" charset="0"/>
              </a:rPr>
              <a:t>, des </a:t>
            </a:r>
            <a:r>
              <a:rPr lang="fr-FR" altLang="fr-FR" sz="2400" b="1" dirty="0">
                <a:solidFill>
                  <a:srgbClr val="FF0000"/>
                </a:solidFill>
                <a:latin typeface="Comic Sans MS" panose="030F0702030302020204" pitchFamily="66" charset="0"/>
              </a:rPr>
              <a:t>fonctions</a:t>
            </a:r>
            <a:r>
              <a:rPr lang="fr-FR" altLang="fr-FR" sz="2400" dirty="0">
                <a:solidFill>
                  <a:srgbClr val="FF0000"/>
                </a:solidFill>
                <a:latin typeface="Comic Sans MS" panose="030F0702030302020204" pitchFamily="66" charset="0"/>
              </a:rPr>
              <a:t> et une </a:t>
            </a:r>
            <a:r>
              <a:rPr lang="fr-FR" altLang="fr-FR" sz="2400" b="1" dirty="0">
                <a:solidFill>
                  <a:srgbClr val="FF0000"/>
                </a:solidFill>
                <a:latin typeface="Comic Sans MS" panose="030F0702030302020204" pitchFamily="66" charset="0"/>
              </a:rPr>
              <a:t>perméabilité propre à chacune</a:t>
            </a:r>
            <a:r>
              <a:rPr lang="fr-FR" altLang="fr-FR" sz="2400" dirty="0">
                <a:solidFill>
                  <a:srgbClr val="FF0000"/>
                </a:solidFill>
                <a:latin typeface="Comic Sans MS" panose="030F0702030302020204" pitchFamily="66" charset="0"/>
              </a:rPr>
              <a:t>.</a:t>
            </a:r>
          </a:p>
        </p:txBody>
      </p:sp>
      <p:sp>
        <p:nvSpPr>
          <p:cNvPr id="55303" name="Text Box 24">
            <a:extLst>
              <a:ext uri="{FF2B5EF4-FFF2-40B4-BE49-F238E27FC236}">
                <a16:creationId xmlns:a16="http://schemas.microsoft.com/office/drawing/2014/main" id="{4A7CB45F-377C-71C4-3FE7-A88C2DC35853}"/>
              </a:ext>
            </a:extLst>
          </p:cNvPr>
          <p:cNvSpPr txBox="1">
            <a:spLocks noChangeArrowheads="1"/>
          </p:cNvSpPr>
          <p:nvPr/>
        </p:nvSpPr>
        <p:spPr bwMode="auto">
          <a:xfrm>
            <a:off x="1631950" y="4292601"/>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000" b="1" dirty="0">
                <a:latin typeface="Comic Sans MS" panose="030F0702030302020204" pitchFamily="66" charset="0"/>
              </a:rPr>
              <a:t>Ces propriétés varient en fonction de la composition des membranes.</a:t>
            </a:r>
          </a:p>
        </p:txBody>
      </p:sp>
      <p:sp>
        <p:nvSpPr>
          <p:cNvPr id="2" name="Rectangle 1">
            <a:extLst>
              <a:ext uri="{FF2B5EF4-FFF2-40B4-BE49-F238E27FC236}">
                <a16:creationId xmlns:a16="http://schemas.microsoft.com/office/drawing/2014/main" id="{5EC67CDD-5F13-038B-FCE3-B39478387DF2}"/>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II/ Résumé des propriétés de la membrane plasmique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2">
            <a:extLst>
              <a:ext uri="{FF2B5EF4-FFF2-40B4-BE49-F238E27FC236}">
                <a16:creationId xmlns:a16="http://schemas.microsoft.com/office/drawing/2014/main" id="{EF56216B-AA54-891E-603A-15D84D2B81E0}"/>
              </a:ext>
            </a:extLst>
          </p:cNvPr>
          <p:cNvSpPr txBox="1">
            <a:spLocks noChangeArrowheads="1"/>
          </p:cNvSpPr>
          <p:nvPr/>
        </p:nvSpPr>
        <p:spPr bwMode="auto">
          <a:xfrm>
            <a:off x="6493499" y="2796143"/>
            <a:ext cx="3743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i="1" dirty="0">
                <a:latin typeface="Comic Sans MS" panose="030F0702030302020204" pitchFamily="66" charset="0"/>
              </a:rPr>
              <a:t>Ex : nutriments, solutés, eau, …</a:t>
            </a:r>
          </a:p>
        </p:txBody>
      </p:sp>
      <p:sp>
        <p:nvSpPr>
          <p:cNvPr id="57348" name="Text Box 9">
            <a:extLst>
              <a:ext uri="{FF2B5EF4-FFF2-40B4-BE49-F238E27FC236}">
                <a16:creationId xmlns:a16="http://schemas.microsoft.com/office/drawing/2014/main" id="{42A7193C-8D17-466C-03FB-3C05F4CB8FEC}"/>
              </a:ext>
            </a:extLst>
          </p:cNvPr>
          <p:cNvSpPr txBox="1">
            <a:spLocks noChangeArrowheads="1"/>
          </p:cNvSpPr>
          <p:nvPr/>
        </p:nvSpPr>
        <p:spPr bwMode="auto">
          <a:xfrm>
            <a:off x="1776413" y="1844675"/>
            <a:ext cx="482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a:solidFill>
                  <a:srgbClr val="FF0000"/>
                </a:solidFill>
                <a:latin typeface="Comic Sans MS" panose="030F0702030302020204" pitchFamily="66" charset="0"/>
              </a:rPr>
              <a:t>Echanges de matière</a:t>
            </a:r>
          </a:p>
        </p:txBody>
      </p:sp>
      <p:sp>
        <p:nvSpPr>
          <p:cNvPr id="57349" name="Text Box 10">
            <a:extLst>
              <a:ext uri="{FF2B5EF4-FFF2-40B4-BE49-F238E27FC236}">
                <a16:creationId xmlns:a16="http://schemas.microsoft.com/office/drawing/2014/main" id="{FCFBC745-98F7-12D4-1AC3-CB597031F881}"/>
              </a:ext>
            </a:extLst>
          </p:cNvPr>
          <p:cNvSpPr txBox="1">
            <a:spLocks noChangeArrowheads="1"/>
          </p:cNvSpPr>
          <p:nvPr/>
        </p:nvSpPr>
        <p:spPr bwMode="auto">
          <a:xfrm>
            <a:off x="1655705" y="4524375"/>
            <a:ext cx="482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400" b="1">
                <a:solidFill>
                  <a:srgbClr val="FF0000"/>
                </a:solidFill>
                <a:latin typeface="Comic Sans MS" panose="030F0702030302020204" pitchFamily="66" charset="0"/>
              </a:rPr>
              <a:t>Echanges d’informations</a:t>
            </a:r>
          </a:p>
        </p:txBody>
      </p:sp>
      <p:sp>
        <p:nvSpPr>
          <p:cNvPr id="57350" name="Oval 11">
            <a:extLst>
              <a:ext uri="{FF2B5EF4-FFF2-40B4-BE49-F238E27FC236}">
                <a16:creationId xmlns:a16="http://schemas.microsoft.com/office/drawing/2014/main" id="{6667E271-3AE7-E698-E14A-4FC6BD636F3D}"/>
              </a:ext>
            </a:extLst>
          </p:cNvPr>
          <p:cNvSpPr>
            <a:spLocks noChangeArrowheads="1"/>
          </p:cNvSpPr>
          <p:nvPr/>
        </p:nvSpPr>
        <p:spPr bwMode="auto">
          <a:xfrm>
            <a:off x="4081463" y="2347914"/>
            <a:ext cx="2159000" cy="172878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51" name="Oval 13">
            <a:extLst>
              <a:ext uri="{FF2B5EF4-FFF2-40B4-BE49-F238E27FC236}">
                <a16:creationId xmlns:a16="http://schemas.microsoft.com/office/drawing/2014/main" id="{E450D40F-16B4-BB62-54D5-DA1C204B9FE4}"/>
              </a:ext>
            </a:extLst>
          </p:cNvPr>
          <p:cNvSpPr>
            <a:spLocks noChangeArrowheads="1"/>
          </p:cNvSpPr>
          <p:nvPr/>
        </p:nvSpPr>
        <p:spPr bwMode="auto">
          <a:xfrm>
            <a:off x="5305426" y="3571876"/>
            <a:ext cx="144463" cy="73025"/>
          </a:xfrm>
          <a:prstGeom prst="ellipse">
            <a:avLst/>
          </a:prstGeom>
          <a:solidFill>
            <a:srgbClr val="F6330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52" name="Oval 14">
            <a:extLst>
              <a:ext uri="{FF2B5EF4-FFF2-40B4-BE49-F238E27FC236}">
                <a16:creationId xmlns:a16="http://schemas.microsoft.com/office/drawing/2014/main" id="{EE33DACA-52B3-6495-D3F1-D7DCCD0D8B26}"/>
              </a:ext>
            </a:extLst>
          </p:cNvPr>
          <p:cNvSpPr>
            <a:spLocks noChangeArrowheads="1"/>
          </p:cNvSpPr>
          <p:nvPr/>
        </p:nvSpPr>
        <p:spPr bwMode="auto">
          <a:xfrm>
            <a:off x="5089526" y="3500439"/>
            <a:ext cx="144463" cy="73025"/>
          </a:xfrm>
          <a:prstGeom prst="ellipse">
            <a:avLst/>
          </a:prstGeom>
          <a:solidFill>
            <a:srgbClr val="F6330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53" name="Oval 15">
            <a:extLst>
              <a:ext uri="{FF2B5EF4-FFF2-40B4-BE49-F238E27FC236}">
                <a16:creationId xmlns:a16="http://schemas.microsoft.com/office/drawing/2014/main" id="{59B5256A-B1D9-1C4E-0461-38CEFF89F080}"/>
              </a:ext>
            </a:extLst>
          </p:cNvPr>
          <p:cNvSpPr>
            <a:spLocks noChangeArrowheads="1"/>
          </p:cNvSpPr>
          <p:nvPr/>
        </p:nvSpPr>
        <p:spPr bwMode="auto">
          <a:xfrm>
            <a:off x="5018088" y="3284539"/>
            <a:ext cx="144462" cy="73025"/>
          </a:xfrm>
          <a:prstGeom prst="ellipse">
            <a:avLst/>
          </a:prstGeom>
          <a:solidFill>
            <a:srgbClr val="F6330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54" name="Oval 17">
            <a:extLst>
              <a:ext uri="{FF2B5EF4-FFF2-40B4-BE49-F238E27FC236}">
                <a16:creationId xmlns:a16="http://schemas.microsoft.com/office/drawing/2014/main" id="{46ECACE9-1F91-9446-0760-82A4F13F7419}"/>
              </a:ext>
            </a:extLst>
          </p:cNvPr>
          <p:cNvSpPr>
            <a:spLocks noChangeArrowheads="1"/>
          </p:cNvSpPr>
          <p:nvPr/>
        </p:nvSpPr>
        <p:spPr bwMode="auto">
          <a:xfrm>
            <a:off x="5233988" y="3429001"/>
            <a:ext cx="144462" cy="73025"/>
          </a:xfrm>
          <a:prstGeom prst="ellipse">
            <a:avLst/>
          </a:prstGeom>
          <a:solidFill>
            <a:srgbClr val="F6330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55" name="Oval 18">
            <a:extLst>
              <a:ext uri="{FF2B5EF4-FFF2-40B4-BE49-F238E27FC236}">
                <a16:creationId xmlns:a16="http://schemas.microsoft.com/office/drawing/2014/main" id="{C1E06A2F-FCC7-BA9D-5E2F-CBC8BD4B7EEB}"/>
              </a:ext>
            </a:extLst>
          </p:cNvPr>
          <p:cNvSpPr>
            <a:spLocks noChangeArrowheads="1"/>
          </p:cNvSpPr>
          <p:nvPr/>
        </p:nvSpPr>
        <p:spPr bwMode="auto">
          <a:xfrm>
            <a:off x="5160963" y="3644901"/>
            <a:ext cx="144462" cy="73025"/>
          </a:xfrm>
          <a:prstGeom prst="ellipse">
            <a:avLst/>
          </a:prstGeom>
          <a:solidFill>
            <a:srgbClr val="F6330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56" name="Oval 19">
            <a:extLst>
              <a:ext uri="{FF2B5EF4-FFF2-40B4-BE49-F238E27FC236}">
                <a16:creationId xmlns:a16="http://schemas.microsoft.com/office/drawing/2014/main" id="{38337BB3-E665-EED0-20BE-EF053261DD76}"/>
              </a:ext>
            </a:extLst>
          </p:cNvPr>
          <p:cNvSpPr>
            <a:spLocks noChangeArrowheads="1"/>
          </p:cNvSpPr>
          <p:nvPr/>
        </p:nvSpPr>
        <p:spPr bwMode="auto">
          <a:xfrm>
            <a:off x="5449888" y="2852739"/>
            <a:ext cx="144462" cy="73025"/>
          </a:xfrm>
          <a:prstGeom prst="ellipse">
            <a:avLst/>
          </a:prstGeom>
          <a:solidFill>
            <a:srgbClr val="EEF30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57" name="Oval 21">
            <a:extLst>
              <a:ext uri="{FF2B5EF4-FFF2-40B4-BE49-F238E27FC236}">
                <a16:creationId xmlns:a16="http://schemas.microsoft.com/office/drawing/2014/main" id="{031CF996-155A-38AE-6C84-4C110F334D86}"/>
              </a:ext>
            </a:extLst>
          </p:cNvPr>
          <p:cNvSpPr>
            <a:spLocks noChangeArrowheads="1"/>
          </p:cNvSpPr>
          <p:nvPr/>
        </p:nvSpPr>
        <p:spPr bwMode="auto">
          <a:xfrm>
            <a:off x="5738813" y="3141664"/>
            <a:ext cx="144462" cy="73025"/>
          </a:xfrm>
          <a:prstGeom prst="ellipse">
            <a:avLst/>
          </a:prstGeom>
          <a:solidFill>
            <a:srgbClr val="EEF30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58" name="Oval 23">
            <a:extLst>
              <a:ext uri="{FF2B5EF4-FFF2-40B4-BE49-F238E27FC236}">
                <a16:creationId xmlns:a16="http://schemas.microsoft.com/office/drawing/2014/main" id="{B40770FC-1A2F-A2E7-FEA6-E1E92D5FA163}"/>
              </a:ext>
            </a:extLst>
          </p:cNvPr>
          <p:cNvSpPr>
            <a:spLocks noChangeArrowheads="1"/>
          </p:cNvSpPr>
          <p:nvPr/>
        </p:nvSpPr>
        <p:spPr bwMode="auto">
          <a:xfrm>
            <a:off x="5667376" y="2997201"/>
            <a:ext cx="144463" cy="73025"/>
          </a:xfrm>
          <a:prstGeom prst="ellipse">
            <a:avLst/>
          </a:prstGeom>
          <a:solidFill>
            <a:srgbClr val="EEF30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59" name="Oval 24">
            <a:extLst>
              <a:ext uri="{FF2B5EF4-FFF2-40B4-BE49-F238E27FC236}">
                <a16:creationId xmlns:a16="http://schemas.microsoft.com/office/drawing/2014/main" id="{525CE5FF-3BBC-2868-CDB1-62411E3DF195}"/>
              </a:ext>
            </a:extLst>
          </p:cNvPr>
          <p:cNvSpPr>
            <a:spLocks noChangeArrowheads="1"/>
          </p:cNvSpPr>
          <p:nvPr/>
        </p:nvSpPr>
        <p:spPr bwMode="auto">
          <a:xfrm>
            <a:off x="5449888" y="3141664"/>
            <a:ext cx="144462" cy="73025"/>
          </a:xfrm>
          <a:prstGeom prst="ellipse">
            <a:avLst/>
          </a:prstGeom>
          <a:solidFill>
            <a:srgbClr val="EEF30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60" name="Oval 25">
            <a:extLst>
              <a:ext uri="{FF2B5EF4-FFF2-40B4-BE49-F238E27FC236}">
                <a16:creationId xmlns:a16="http://schemas.microsoft.com/office/drawing/2014/main" id="{180F74E7-B6E3-C70C-BFC5-7681001F57B7}"/>
              </a:ext>
            </a:extLst>
          </p:cNvPr>
          <p:cNvSpPr>
            <a:spLocks noChangeArrowheads="1"/>
          </p:cNvSpPr>
          <p:nvPr/>
        </p:nvSpPr>
        <p:spPr bwMode="auto">
          <a:xfrm>
            <a:off x="5667376" y="2852739"/>
            <a:ext cx="144463" cy="73025"/>
          </a:xfrm>
          <a:prstGeom prst="ellipse">
            <a:avLst/>
          </a:prstGeom>
          <a:solidFill>
            <a:srgbClr val="EEF30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61" name="AutoShape 27">
            <a:extLst>
              <a:ext uri="{FF2B5EF4-FFF2-40B4-BE49-F238E27FC236}">
                <a16:creationId xmlns:a16="http://schemas.microsoft.com/office/drawing/2014/main" id="{D11EA0FF-D956-4820-20A0-27D037953664}"/>
              </a:ext>
            </a:extLst>
          </p:cNvPr>
          <p:cNvSpPr>
            <a:spLocks noChangeArrowheads="1"/>
          </p:cNvSpPr>
          <p:nvPr/>
        </p:nvSpPr>
        <p:spPr bwMode="auto">
          <a:xfrm>
            <a:off x="5937250" y="2901951"/>
            <a:ext cx="287338" cy="360363"/>
          </a:xfrm>
          <a:prstGeom prst="curvedLeftArrow">
            <a:avLst>
              <a:gd name="adj1" fmla="val 25083"/>
              <a:gd name="adj2" fmla="val 50166"/>
              <a:gd name="adj3" fmla="val 3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62" name="Line 28">
            <a:extLst>
              <a:ext uri="{FF2B5EF4-FFF2-40B4-BE49-F238E27FC236}">
                <a16:creationId xmlns:a16="http://schemas.microsoft.com/office/drawing/2014/main" id="{4655F01C-BF74-5282-8DD6-17560870D392}"/>
              </a:ext>
            </a:extLst>
          </p:cNvPr>
          <p:cNvSpPr>
            <a:spLocks noChangeShapeType="1"/>
          </p:cNvSpPr>
          <p:nvPr/>
        </p:nvSpPr>
        <p:spPr bwMode="auto">
          <a:xfrm>
            <a:off x="5521326" y="3644901"/>
            <a:ext cx="792163" cy="3603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3" name="Oval 29">
            <a:extLst>
              <a:ext uri="{FF2B5EF4-FFF2-40B4-BE49-F238E27FC236}">
                <a16:creationId xmlns:a16="http://schemas.microsoft.com/office/drawing/2014/main" id="{DFFB81D3-E00D-3236-4874-2DF9EE1E495A}"/>
              </a:ext>
            </a:extLst>
          </p:cNvPr>
          <p:cNvSpPr>
            <a:spLocks noChangeArrowheads="1"/>
          </p:cNvSpPr>
          <p:nvPr/>
        </p:nvSpPr>
        <p:spPr bwMode="auto">
          <a:xfrm>
            <a:off x="3144838" y="2636839"/>
            <a:ext cx="144462" cy="7302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64" name="Oval 30">
            <a:extLst>
              <a:ext uri="{FF2B5EF4-FFF2-40B4-BE49-F238E27FC236}">
                <a16:creationId xmlns:a16="http://schemas.microsoft.com/office/drawing/2014/main" id="{AF25D79F-07AA-DF20-C19A-E43AB06E72D6}"/>
              </a:ext>
            </a:extLst>
          </p:cNvPr>
          <p:cNvSpPr>
            <a:spLocks noChangeArrowheads="1"/>
          </p:cNvSpPr>
          <p:nvPr/>
        </p:nvSpPr>
        <p:spPr bwMode="auto">
          <a:xfrm>
            <a:off x="3360738" y="2708276"/>
            <a:ext cx="144462" cy="7302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65" name="Oval 31">
            <a:extLst>
              <a:ext uri="{FF2B5EF4-FFF2-40B4-BE49-F238E27FC236}">
                <a16:creationId xmlns:a16="http://schemas.microsoft.com/office/drawing/2014/main" id="{094BAFA6-C951-A061-73AF-3C60F8249F98}"/>
              </a:ext>
            </a:extLst>
          </p:cNvPr>
          <p:cNvSpPr>
            <a:spLocks noChangeArrowheads="1"/>
          </p:cNvSpPr>
          <p:nvPr/>
        </p:nvSpPr>
        <p:spPr bwMode="auto">
          <a:xfrm>
            <a:off x="3360738" y="2565401"/>
            <a:ext cx="144462" cy="7302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66" name="Oval 32">
            <a:extLst>
              <a:ext uri="{FF2B5EF4-FFF2-40B4-BE49-F238E27FC236}">
                <a16:creationId xmlns:a16="http://schemas.microsoft.com/office/drawing/2014/main" id="{D6C1139E-662D-909E-3313-90F572D5485F}"/>
              </a:ext>
            </a:extLst>
          </p:cNvPr>
          <p:cNvSpPr>
            <a:spLocks noChangeArrowheads="1"/>
          </p:cNvSpPr>
          <p:nvPr/>
        </p:nvSpPr>
        <p:spPr bwMode="auto">
          <a:xfrm>
            <a:off x="3505201" y="2852739"/>
            <a:ext cx="144463" cy="7302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67" name="Oval 33">
            <a:extLst>
              <a:ext uri="{FF2B5EF4-FFF2-40B4-BE49-F238E27FC236}">
                <a16:creationId xmlns:a16="http://schemas.microsoft.com/office/drawing/2014/main" id="{B750AE3C-A82E-7272-233A-F72CF25D04E6}"/>
              </a:ext>
            </a:extLst>
          </p:cNvPr>
          <p:cNvSpPr>
            <a:spLocks noChangeArrowheads="1"/>
          </p:cNvSpPr>
          <p:nvPr/>
        </p:nvSpPr>
        <p:spPr bwMode="auto">
          <a:xfrm>
            <a:off x="3505201" y="2636839"/>
            <a:ext cx="144463" cy="7302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68" name="AutoShape 34">
            <a:extLst>
              <a:ext uri="{FF2B5EF4-FFF2-40B4-BE49-F238E27FC236}">
                <a16:creationId xmlns:a16="http://schemas.microsoft.com/office/drawing/2014/main" id="{631F9C41-4AF1-DF8C-47CB-698C258E3C8F}"/>
              </a:ext>
            </a:extLst>
          </p:cNvPr>
          <p:cNvSpPr>
            <a:spLocks noChangeArrowheads="1"/>
          </p:cNvSpPr>
          <p:nvPr/>
        </p:nvSpPr>
        <p:spPr bwMode="auto">
          <a:xfrm>
            <a:off x="3865564" y="2708276"/>
            <a:ext cx="287337" cy="360363"/>
          </a:xfrm>
          <a:prstGeom prst="curvedLeftArrow">
            <a:avLst>
              <a:gd name="adj1" fmla="val 25083"/>
              <a:gd name="adj2" fmla="val 50166"/>
              <a:gd name="adj3" fmla="val 3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69" name="Oval 35">
            <a:extLst>
              <a:ext uri="{FF2B5EF4-FFF2-40B4-BE49-F238E27FC236}">
                <a16:creationId xmlns:a16="http://schemas.microsoft.com/office/drawing/2014/main" id="{1B5BD85F-6B2B-2EF9-1DEE-1375C022F24A}"/>
              </a:ext>
            </a:extLst>
          </p:cNvPr>
          <p:cNvSpPr>
            <a:spLocks noChangeArrowheads="1"/>
          </p:cNvSpPr>
          <p:nvPr/>
        </p:nvSpPr>
        <p:spPr bwMode="auto">
          <a:xfrm>
            <a:off x="3433763" y="3716339"/>
            <a:ext cx="144462" cy="730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70" name="Oval 36">
            <a:extLst>
              <a:ext uri="{FF2B5EF4-FFF2-40B4-BE49-F238E27FC236}">
                <a16:creationId xmlns:a16="http://schemas.microsoft.com/office/drawing/2014/main" id="{B2B5E116-B7A7-4B75-C865-DAA15D9E4B99}"/>
              </a:ext>
            </a:extLst>
          </p:cNvPr>
          <p:cNvSpPr>
            <a:spLocks noChangeArrowheads="1"/>
          </p:cNvSpPr>
          <p:nvPr/>
        </p:nvSpPr>
        <p:spPr bwMode="auto">
          <a:xfrm>
            <a:off x="3649663" y="3787776"/>
            <a:ext cx="144462" cy="730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71" name="Oval 37">
            <a:extLst>
              <a:ext uri="{FF2B5EF4-FFF2-40B4-BE49-F238E27FC236}">
                <a16:creationId xmlns:a16="http://schemas.microsoft.com/office/drawing/2014/main" id="{A7A8733C-2024-F3BE-F5DA-75D735B2E440}"/>
              </a:ext>
            </a:extLst>
          </p:cNvPr>
          <p:cNvSpPr>
            <a:spLocks noChangeArrowheads="1"/>
          </p:cNvSpPr>
          <p:nvPr/>
        </p:nvSpPr>
        <p:spPr bwMode="auto">
          <a:xfrm>
            <a:off x="3649663" y="3644901"/>
            <a:ext cx="144462" cy="730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72" name="Oval 38">
            <a:extLst>
              <a:ext uri="{FF2B5EF4-FFF2-40B4-BE49-F238E27FC236}">
                <a16:creationId xmlns:a16="http://schemas.microsoft.com/office/drawing/2014/main" id="{BB9D56D2-F581-1ED4-88CA-E455C5A1241A}"/>
              </a:ext>
            </a:extLst>
          </p:cNvPr>
          <p:cNvSpPr>
            <a:spLocks noChangeArrowheads="1"/>
          </p:cNvSpPr>
          <p:nvPr/>
        </p:nvSpPr>
        <p:spPr bwMode="auto">
          <a:xfrm>
            <a:off x="3794126" y="3932239"/>
            <a:ext cx="144463" cy="730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73" name="Oval 39">
            <a:extLst>
              <a:ext uri="{FF2B5EF4-FFF2-40B4-BE49-F238E27FC236}">
                <a16:creationId xmlns:a16="http://schemas.microsoft.com/office/drawing/2014/main" id="{77CA7603-2C24-C675-68CC-53DBAB93670B}"/>
              </a:ext>
            </a:extLst>
          </p:cNvPr>
          <p:cNvSpPr>
            <a:spLocks noChangeArrowheads="1"/>
          </p:cNvSpPr>
          <p:nvPr/>
        </p:nvSpPr>
        <p:spPr bwMode="auto">
          <a:xfrm>
            <a:off x="3794126" y="3716339"/>
            <a:ext cx="144463" cy="730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74" name="Line 40">
            <a:extLst>
              <a:ext uri="{FF2B5EF4-FFF2-40B4-BE49-F238E27FC236}">
                <a16:creationId xmlns:a16="http://schemas.microsoft.com/office/drawing/2014/main" id="{5FB6C646-F08F-4035-BF5F-5EDF3BB5972B}"/>
              </a:ext>
            </a:extLst>
          </p:cNvPr>
          <p:cNvSpPr>
            <a:spLocks noChangeShapeType="1"/>
          </p:cNvSpPr>
          <p:nvPr/>
        </p:nvSpPr>
        <p:spPr bwMode="auto">
          <a:xfrm flipV="1">
            <a:off x="3938589" y="3357564"/>
            <a:ext cx="574675" cy="5032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5" name="Oval 41">
            <a:extLst>
              <a:ext uri="{FF2B5EF4-FFF2-40B4-BE49-F238E27FC236}">
                <a16:creationId xmlns:a16="http://schemas.microsoft.com/office/drawing/2014/main" id="{FFF61385-1050-54FD-9ABF-32067848FC33}"/>
              </a:ext>
            </a:extLst>
          </p:cNvPr>
          <p:cNvSpPr>
            <a:spLocks noChangeArrowheads="1"/>
          </p:cNvSpPr>
          <p:nvPr/>
        </p:nvSpPr>
        <p:spPr bwMode="auto">
          <a:xfrm>
            <a:off x="5113280" y="4956175"/>
            <a:ext cx="2159000" cy="172878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7376" name="Line 67">
            <a:extLst>
              <a:ext uri="{FF2B5EF4-FFF2-40B4-BE49-F238E27FC236}">
                <a16:creationId xmlns:a16="http://schemas.microsoft.com/office/drawing/2014/main" id="{9F457D2D-0687-D909-D55A-322905A54FB4}"/>
              </a:ext>
            </a:extLst>
          </p:cNvPr>
          <p:cNvSpPr>
            <a:spLocks noChangeShapeType="1"/>
          </p:cNvSpPr>
          <p:nvPr/>
        </p:nvSpPr>
        <p:spPr bwMode="auto">
          <a:xfrm>
            <a:off x="5162493" y="5918200"/>
            <a:ext cx="504825"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7" name="Text Box 68">
            <a:extLst>
              <a:ext uri="{FF2B5EF4-FFF2-40B4-BE49-F238E27FC236}">
                <a16:creationId xmlns:a16="http://schemas.microsoft.com/office/drawing/2014/main" id="{E92B81F9-3D02-29F3-DB90-E5A8BAE9E0FC}"/>
              </a:ext>
            </a:extLst>
          </p:cNvPr>
          <p:cNvSpPr txBox="1">
            <a:spLocks noChangeArrowheads="1"/>
          </p:cNvSpPr>
          <p:nvPr/>
        </p:nvSpPr>
        <p:spPr bwMode="auto">
          <a:xfrm>
            <a:off x="5616518" y="5748338"/>
            <a:ext cx="1655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Réaction</a:t>
            </a:r>
          </a:p>
        </p:txBody>
      </p:sp>
      <p:sp>
        <p:nvSpPr>
          <p:cNvPr id="57378" name="Freeform 70">
            <a:extLst>
              <a:ext uri="{FF2B5EF4-FFF2-40B4-BE49-F238E27FC236}">
                <a16:creationId xmlns:a16="http://schemas.microsoft.com/office/drawing/2014/main" id="{C7D5FC6D-246C-BD60-BDBE-B257F82EED95}"/>
              </a:ext>
            </a:extLst>
          </p:cNvPr>
          <p:cNvSpPr>
            <a:spLocks/>
          </p:cNvSpPr>
          <p:nvPr/>
        </p:nvSpPr>
        <p:spPr bwMode="auto">
          <a:xfrm>
            <a:off x="4105217" y="5146675"/>
            <a:ext cx="1009650" cy="755650"/>
          </a:xfrm>
          <a:custGeom>
            <a:avLst/>
            <a:gdLst>
              <a:gd name="T0" fmla="*/ 0 w 636"/>
              <a:gd name="T1" fmla="*/ 0 h 476"/>
              <a:gd name="T2" fmla="*/ 2147483646 w 636"/>
              <a:gd name="T3" fmla="*/ 2147483646 h 476"/>
              <a:gd name="T4" fmla="*/ 2147483646 w 636"/>
              <a:gd name="T5" fmla="*/ 2147483646 h 476"/>
              <a:gd name="T6" fmla="*/ 2147483646 w 636"/>
              <a:gd name="T7" fmla="*/ 2147483646 h 476"/>
              <a:gd name="T8" fmla="*/ 2147483646 w 636"/>
              <a:gd name="T9" fmla="*/ 2147483646 h 476"/>
              <a:gd name="T10" fmla="*/ 2147483646 w 636"/>
              <a:gd name="T11" fmla="*/ 2147483646 h 476"/>
              <a:gd name="T12" fmla="*/ 2147483646 w 636"/>
              <a:gd name="T13" fmla="*/ 2147483646 h 476"/>
              <a:gd name="T14" fmla="*/ 2147483646 w 636"/>
              <a:gd name="T15" fmla="*/ 2147483646 h 476"/>
              <a:gd name="T16" fmla="*/ 2147483646 w 636"/>
              <a:gd name="T17" fmla="*/ 2147483646 h 476"/>
              <a:gd name="T18" fmla="*/ 2147483646 w 636"/>
              <a:gd name="T19" fmla="*/ 2147483646 h 476"/>
              <a:gd name="T20" fmla="*/ 2147483646 w 636"/>
              <a:gd name="T21" fmla="*/ 2147483646 h 476"/>
              <a:gd name="T22" fmla="*/ 2147483646 w 636"/>
              <a:gd name="T23" fmla="*/ 2147483646 h 4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6" h="476">
                <a:moveTo>
                  <a:pt x="0" y="0"/>
                </a:moveTo>
                <a:cubicBezTo>
                  <a:pt x="21" y="16"/>
                  <a:pt x="104" y="66"/>
                  <a:pt x="128" y="96"/>
                </a:cubicBezTo>
                <a:cubicBezTo>
                  <a:pt x="152" y="126"/>
                  <a:pt x="135" y="166"/>
                  <a:pt x="145" y="180"/>
                </a:cubicBezTo>
                <a:cubicBezTo>
                  <a:pt x="155" y="194"/>
                  <a:pt x="172" y="183"/>
                  <a:pt x="190" y="180"/>
                </a:cubicBezTo>
                <a:cubicBezTo>
                  <a:pt x="208" y="177"/>
                  <a:pt x="244" y="145"/>
                  <a:pt x="252" y="160"/>
                </a:cubicBezTo>
                <a:cubicBezTo>
                  <a:pt x="260" y="175"/>
                  <a:pt x="224" y="260"/>
                  <a:pt x="236" y="271"/>
                </a:cubicBezTo>
                <a:cubicBezTo>
                  <a:pt x="248" y="282"/>
                  <a:pt x="311" y="218"/>
                  <a:pt x="326" y="225"/>
                </a:cubicBezTo>
                <a:cubicBezTo>
                  <a:pt x="341" y="232"/>
                  <a:pt x="311" y="308"/>
                  <a:pt x="326" y="316"/>
                </a:cubicBezTo>
                <a:cubicBezTo>
                  <a:pt x="341" y="324"/>
                  <a:pt x="402" y="256"/>
                  <a:pt x="417" y="271"/>
                </a:cubicBezTo>
                <a:cubicBezTo>
                  <a:pt x="432" y="286"/>
                  <a:pt x="404" y="387"/>
                  <a:pt x="417" y="407"/>
                </a:cubicBezTo>
                <a:cubicBezTo>
                  <a:pt x="430" y="427"/>
                  <a:pt x="460" y="377"/>
                  <a:pt x="496" y="388"/>
                </a:cubicBezTo>
                <a:cubicBezTo>
                  <a:pt x="532" y="399"/>
                  <a:pt x="607" y="458"/>
                  <a:pt x="636" y="476"/>
                </a:cubicBezTo>
              </a:path>
            </a:pathLst>
          </a:custGeom>
          <a:noFill/>
          <a:ln w="28575" cmpd="sng">
            <a:solidFill>
              <a:schemeClr val="tx1"/>
            </a:solidFill>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9" name="Freeform 72">
            <a:extLst>
              <a:ext uri="{FF2B5EF4-FFF2-40B4-BE49-F238E27FC236}">
                <a16:creationId xmlns:a16="http://schemas.microsoft.com/office/drawing/2014/main" id="{C4C4B4BE-B452-C711-1B78-4DF8A3E45453}"/>
              </a:ext>
            </a:extLst>
          </p:cNvPr>
          <p:cNvSpPr>
            <a:spLocks/>
          </p:cNvSpPr>
          <p:nvPr/>
        </p:nvSpPr>
        <p:spPr bwMode="auto">
          <a:xfrm rot="-3947647">
            <a:off x="6913505" y="4451350"/>
            <a:ext cx="1009650" cy="755650"/>
          </a:xfrm>
          <a:custGeom>
            <a:avLst/>
            <a:gdLst>
              <a:gd name="T0" fmla="*/ 0 w 636"/>
              <a:gd name="T1" fmla="*/ 0 h 476"/>
              <a:gd name="T2" fmla="*/ 2147483646 w 636"/>
              <a:gd name="T3" fmla="*/ 2147483646 h 476"/>
              <a:gd name="T4" fmla="*/ 2147483646 w 636"/>
              <a:gd name="T5" fmla="*/ 2147483646 h 476"/>
              <a:gd name="T6" fmla="*/ 2147483646 w 636"/>
              <a:gd name="T7" fmla="*/ 2147483646 h 476"/>
              <a:gd name="T8" fmla="*/ 2147483646 w 636"/>
              <a:gd name="T9" fmla="*/ 2147483646 h 476"/>
              <a:gd name="T10" fmla="*/ 2147483646 w 636"/>
              <a:gd name="T11" fmla="*/ 2147483646 h 476"/>
              <a:gd name="T12" fmla="*/ 2147483646 w 636"/>
              <a:gd name="T13" fmla="*/ 2147483646 h 476"/>
              <a:gd name="T14" fmla="*/ 2147483646 w 636"/>
              <a:gd name="T15" fmla="*/ 2147483646 h 476"/>
              <a:gd name="T16" fmla="*/ 2147483646 w 636"/>
              <a:gd name="T17" fmla="*/ 2147483646 h 476"/>
              <a:gd name="T18" fmla="*/ 2147483646 w 636"/>
              <a:gd name="T19" fmla="*/ 2147483646 h 476"/>
              <a:gd name="T20" fmla="*/ 2147483646 w 636"/>
              <a:gd name="T21" fmla="*/ 2147483646 h 476"/>
              <a:gd name="T22" fmla="*/ 2147483646 w 636"/>
              <a:gd name="T23" fmla="*/ 2147483646 h 4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6" h="476">
                <a:moveTo>
                  <a:pt x="0" y="0"/>
                </a:moveTo>
                <a:cubicBezTo>
                  <a:pt x="21" y="16"/>
                  <a:pt x="104" y="66"/>
                  <a:pt x="128" y="96"/>
                </a:cubicBezTo>
                <a:cubicBezTo>
                  <a:pt x="152" y="126"/>
                  <a:pt x="135" y="166"/>
                  <a:pt x="145" y="180"/>
                </a:cubicBezTo>
                <a:cubicBezTo>
                  <a:pt x="155" y="194"/>
                  <a:pt x="172" y="183"/>
                  <a:pt x="190" y="180"/>
                </a:cubicBezTo>
                <a:cubicBezTo>
                  <a:pt x="208" y="177"/>
                  <a:pt x="244" y="145"/>
                  <a:pt x="252" y="160"/>
                </a:cubicBezTo>
                <a:cubicBezTo>
                  <a:pt x="260" y="175"/>
                  <a:pt x="224" y="260"/>
                  <a:pt x="236" y="271"/>
                </a:cubicBezTo>
                <a:cubicBezTo>
                  <a:pt x="248" y="282"/>
                  <a:pt x="311" y="218"/>
                  <a:pt x="326" y="225"/>
                </a:cubicBezTo>
                <a:cubicBezTo>
                  <a:pt x="341" y="232"/>
                  <a:pt x="311" y="308"/>
                  <a:pt x="326" y="316"/>
                </a:cubicBezTo>
                <a:cubicBezTo>
                  <a:pt x="341" y="324"/>
                  <a:pt x="402" y="256"/>
                  <a:pt x="417" y="271"/>
                </a:cubicBezTo>
                <a:cubicBezTo>
                  <a:pt x="432" y="286"/>
                  <a:pt x="404" y="387"/>
                  <a:pt x="417" y="407"/>
                </a:cubicBezTo>
                <a:cubicBezTo>
                  <a:pt x="430" y="427"/>
                  <a:pt x="460" y="377"/>
                  <a:pt x="496" y="388"/>
                </a:cubicBezTo>
                <a:cubicBezTo>
                  <a:pt x="532" y="399"/>
                  <a:pt x="607" y="458"/>
                  <a:pt x="636" y="476"/>
                </a:cubicBezTo>
              </a:path>
            </a:pathLst>
          </a:custGeom>
          <a:noFill/>
          <a:ln w="28575" cmpd="sng">
            <a:solidFill>
              <a:schemeClr val="tx1"/>
            </a:solidFill>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0" name="Text Box 73">
            <a:extLst>
              <a:ext uri="{FF2B5EF4-FFF2-40B4-BE49-F238E27FC236}">
                <a16:creationId xmlns:a16="http://schemas.microsoft.com/office/drawing/2014/main" id="{B7481E4D-5CA1-CA28-A810-6ED9D552BBCE}"/>
              </a:ext>
            </a:extLst>
          </p:cNvPr>
          <p:cNvSpPr txBox="1">
            <a:spLocks noChangeArrowheads="1"/>
          </p:cNvSpPr>
          <p:nvPr/>
        </p:nvSpPr>
        <p:spPr bwMode="auto">
          <a:xfrm>
            <a:off x="3455930" y="5610225"/>
            <a:ext cx="1511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800">
                <a:latin typeface="Comic Sans MS" panose="030F0702030302020204" pitchFamily="66" charset="0"/>
              </a:rPr>
              <a:t>Réception signal</a:t>
            </a:r>
          </a:p>
        </p:txBody>
      </p:sp>
      <p:sp>
        <p:nvSpPr>
          <p:cNvPr id="57381" name="Text Box 74">
            <a:extLst>
              <a:ext uri="{FF2B5EF4-FFF2-40B4-BE49-F238E27FC236}">
                <a16:creationId xmlns:a16="http://schemas.microsoft.com/office/drawing/2014/main" id="{20615E4D-DE97-FCC6-14E7-88BC159809D1}"/>
              </a:ext>
            </a:extLst>
          </p:cNvPr>
          <p:cNvSpPr txBox="1">
            <a:spLocks noChangeArrowheads="1"/>
          </p:cNvSpPr>
          <p:nvPr/>
        </p:nvSpPr>
        <p:spPr bwMode="auto">
          <a:xfrm>
            <a:off x="7416742" y="4883150"/>
            <a:ext cx="12588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800">
                <a:latin typeface="Comic Sans MS" panose="030F0702030302020204" pitchFamily="66" charset="0"/>
              </a:rPr>
              <a:t>Emission signal</a:t>
            </a:r>
          </a:p>
        </p:txBody>
      </p:sp>
      <p:sp>
        <p:nvSpPr>
          <p:cNvPr id="57382" name="Text Box 75">
            <a:extLst>
              <a:ext uri="{FF2B5EF4-FFF2-40B4-BE49-F238E27FC236}">
                <a16:creationId xmlns:a16="http://schemas.microsoft.com/office/drawing/2014/main" id="{F978E578-5C77-7A59-4E36-EC11B9FF026D}"/>
              </a:ext>
            </a:extLst>
          </p:cNvPr>
          <p:cNvSpPr txBox="1">
            <a:spLocks noChangeArrowheads="1"/>
          </p:cNvSpPr>
          <p:nvPr/>
        </p:nvSpPr>
        <p:spPr bwMode="auto">
          <a:xfrm>
            <a:off x="1992314" y="1123951"/>
            <a:ext cx="34559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000">
                <a:latin typeface="Comic Sans MS" panose="030F0702030302020204" pitchFamily="66" charset="0"/>
              </a:rPr>
              <a:t>Un être vivant n’est pas isolé de son environnement </a:t>
            </a:r>
          </a:p>
        </p:txBody>
      </p:sp>
      <p:sp>
        <p:nvSpPr>
          <p:cNvPr id="57383" name="Line 76">
            <a:extLst>
              <a:ext uri="{FF2B5EF4-FFF2-40B4-BE49-F238E27FC236}">
                <a16:creationId xmlns:a16="http://schemas.microsoft.com/office/drawing/2014/main" id="{03904946-537F-56EA-B1CF-8384BCCB82EF}"/>
              </a:ext>
            </a:extLst>
          </p:cNvPr>
          <p:cNvSpPr>
            <a:spLocks noChangeShapeType="1"/>
          </p:cNvSpPr>
          <p:nvPr/>
        </p:nvSpPr>
        <p:spPr bwMode="auto">
          <a:xfrm>
            <a:off x="5737226" y="1484313"/>
            <a:ext cx="12239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4" name="Text Box 77">
            <a:extLst>
              <a:ext uri="{FF2B5EF4-FFF2-40B4-BE49-F238E27FC236}">
                <a16:creationId xmlns:a16="http://schemas.microsoft.com/office/drawing/2014/main" id="{EB1E5782-CFFB-76F2-A2B7-921709091639}"/>
              </a:ext>
            </a:extLst>
          </p:cNvPr>
          <p:cNvSpPr txBox="1">
            <a:spLocks noChangeArrowheads="1"/>
          </p:cNvSpPr>
          <p:nvPr/>
        </p:nvSpPr>
        <p:spPr bwMode="auto">
          <a:xfrm>
            <a:off x="7104063" y="1143001"/>
            <a:ext cx="2952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000">
                <a:latin typeface="Comic Sans MS" panose="030F0702030302020204" pitchFamily="66" charset="0"/>
              </a:rPr>
              <a:t>Echanges régulés à travers cette barrière</a:t>
            </a:r>
          </a:p>
        </p:txBody>
      </p:sp>
      <p:sp>
        <p:nvSpPr>
          <p:cNvPr id="2" name="Rectangle 1">
            <a:extLst>
              <a:ext uri="{FF2B5EF4-FFF2-40B4-BE49-F238E27FC236}">
                <a16:creationId xmlns:a16="http://schemas.microsoft.com/office/drawing/2014/main" id="{5093050D-9C0D-F31D-91CC-7A4BE090CB4D}"/>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III/ Échanges au travers d’une membrane</a:t>
            </a:r>
          </a:p>
        </p:txBody>
      </p:sp>
      <p:sp>
        <p:nvSpPr>
          <p:cNvPr id="4" name="Text Box 2">
            <a:extLst>
              <a:ext uri="{FF2B5EF4-FFF2-40B4-BE49-F238E27FC236}">
                <a16:creationId xmlns:a16="http://schemas.microsoft.com/office/drawing/2014/main" id="{ECE6DAB5-9D49-EF9B-A59D-4F6D0D6A78AE}"/>
              </a:ext>
            </a:extLst>
          </p:cNvPr>
          <p:cNvSpPr txBox="1">
            <a:spLocks noChangeArrowheads="1"/>
          </p:cNvSpPr>
          <p:nvPr/>
        </p:nvSpPr>
        <p:spPr bwMode="auto">
          <a:xfrm>
            <a:off x="8707801" y="5358904"/>
            <a:ext cx="20279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i="1" dirty="0">
                <a:latin typeface="Comic Sans MS" panose="030F0702030302020204" pitchFamily="66" charset="0"/>
              </a:rPr>
              <a:t>Ex : Lumière, signal de danger, attractant,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3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3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3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57375" grpId="0" animBg="1"/>
      <p:bldP spid="57376" grpId="0" animBg="1"/>
      <p:bldP spid="57377" grpId="0"/>
      <p:bldP spid="57378" grpId="0" animBg="1"/>
      <p:bldP spid="57379" grpId="0" animBg="1"/>
      <p:bldP spid="57380" grpId="0"/>
      <p:bldP spid="57381" grpId="0"/>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4">
            <a:extLst>
              <a:ext uri="{FF2B5EF4-FFF2-40B4-BE49-F238E27FC236}">
                <a16:creationId xmlns:a16="http://schemas.microsoft.com/office/drawing/2014/main" id="{A198E948-B433-4124-6533-05BA4541D3AD}"/>
              </a:ext>
            </a:extLst>
          </p:cNvPr>
          <p:cNvSpPr txBox="1">
            <a:spLocks noChangeArrowheads="1"/>
          </p:cNvSpPr>
          <p:nvPr/>
        </p:nvSpPr>
        <p:spPr bwMode="auto">
          <a:xfrm>
            <a:off x="1776414" y="1727201"/>
            <a:ext cx="324008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Molécules hydrophobes</a:t>
            </a:r>
            <a:endParaRPr lang="fr-FR" altLang="fr-FR" sz="1800">
              <a:latin typeface="Comic Sans MS" panose="030F0702030302020204" pitchFamily="66" charset="0"/>
            </a:endParaRPr>
          </a:p>
        </p:txBody>
      </p:sp>
      <p:sp>
        <p:nvSpPr>
          <p:cNvPr id="58371" name="Text Box 25">
            <a:extLst>
              <a:ext uri="{FF2B5EF4-FFF2-40B4-BE49-F238E27FC236}">
                <a16:creationId xmlns:a16="http://schemas.microsoft.com/office/drawing/2014/main" id="{3EC16EBA-60A3-FB1F-E64D-D873F2069E84}"/>
              </a:ext>
            </a:extLst>
          </p:cNvPr>
          <p:cNvSpPr txBox="1">
            <a:spLocks noChangeArrowheads="1"/>
          </p:cNvSpPr>
          <p:nvPr/>
        </p:nvSpPr>
        <p:spPr bwMode="auto">
          <a:xfrm>
            <a:off x="1703389" y="2278064"/>
            <a:ext cx="30956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Petites molécules polaires non chargées</a:t>
            </a:r>
            <a:endParaRPr lang="fr-FR" altLang="fr-FR" sz="1800">
              <a:latin typeface="Comic Sans MS" panose="030F0702030302020204" pitchFamily="66" charset="0"/>
            </a:endParaRPr>
          </a:p>
        </p:txBody>
      </p:sp>
      <p:sp>
        <p:nvSpPr>
          <p:cNvPr id="58372" name="Text Box 26">
            <a:extLst>
              <a:ext uri="{FF2B5EF4-FFF2-40B4-BE49-F238E27FC236}">
                <a16:creationId xmlns:a16="http://schemas.microsoft.com/office/drawing/2014/main" id="{B58E8AE4-A2B7-2E6E-6068-9F369BBA6C52}"/>
              </a:ext>
            </a:extLst>
          </p:cNvPr>
          <p:cNvSpPr txBox="1">
            <a:spLocks noChangeArrowheads="1"/>
          </p:cNvSpPr>
          <p:nvPr/>
        </p:nvSpPr>
        <p:spPr bwMode="auto">
          <a:xfrm>
            <a:off x="2205039" y="4294189"/>
            <a:ext cx="19510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Ions</a:t>
            </a:r>
            <a:endParaRPr lang="fr-FR" altLang="fr-FR" sz="1800">
              <a:latin typeface="Comic Sans MS" panose="030F0702030302020204" pitchFamily="66" charset="0"/>
            </a:endParaRPr>
          </a:p>
        </p:txBody>
      </p:sp>
      <p:sp>
        <p:nvSpPr>
          <p:cNvPr id="58373" name="Text Box 27">
            <a:extLst>
              <a:ext uri="{FF2B5EF4-FFF2-40B4-BE49-F238E27FC236}">
                <a16:creationId xmlns:a16="http://schemas.microsoft.com/office/drawing/2014/main" id="{D1DBCD7B-C3F3-0B43-7BE9-12DD634611F4}"/>
              </a:ext>
            </a:extLst>
          </p:cNvPr>
          <p:cNvSpPr txBox="1">
            <a:spLocks noChangeArrowheads="1"/>
          </p:cNvSpPr>
          <p:nvPr/>
        </p:nvSpPr>
        <p:spPr bwMode="auto">
          <a:xfrm>
            <a:off x="1846264" y="3503613"/>
            <a:ext cx="30241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Grosses molécules polaires non chargées</a:t>
            </a:r>
            <a:endParaRPr lang="fr-FR" altLang="fr-FR" sz="1800">
              <a:latin typeface="Comic Sans MS" panose="030F0702030302020204" pitchFamily="66" charset="0"/>
            </a:endParaRPr>
          </a:p>
        </p:txBody>
      </p:sp>
      <p:sp>
        <p:nvSpPr>
          <p:cNvPr id="58374" name="Text Box 28">
            <a:extLst>
              <a:ext uri="{FF2B5EF4-FFF2-40B4-BE49-F238E27FC236}">
                <a16:creationId xmlns:a16="http://schemas.microsoft.com/office/drawing/2014/main" id="{35AB6049-188D-D84B-B371-06F39615A628}"/>
              </a:ext>
            </a:extLst>
          </p:cNvPr>
          <p:cNvSpPr txBox="1">
            <a:spLocks noChangeArrowheads="1"/>
          </p:cNvSpPr>
          <p:nvPr/>
        </p:nvSpPr>
        <p:spPr bwMode="auto">
          <a:xfrm>
            <a:off x="1701800" y="4886325"/>
            <a:ext cx="31702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latin typeface="Comic Sans MS" panose="030F0702030302020204" pitchFamily="66" charset="0"/>
              </a:rPr>
              <a:t>Toutes molécules chargées</a:t>
            </a:r>
            <a:endParaRPr lang="fr-FR" altLang="fr-FR" sz="1800">
              <a:latin typeface="Comic Sans MS" panose="030F0702030302020204" pitchFamily="66" charset="0"/>
            </a:endParaRPr>
          </a:p>
        </p:txBody>
      </p:sp>
      <p:grpSp>
        <p:nvGrpSpPr>
          <p:cNvPr id="58375" name="Group 29">
            <a:extLst>
              <a:ext uri="{FF2B5EF4-FFF2-40B4-BE49-F238E27FC236}">
                <a16:creationId xmlns:a16="http://schemas.microsoft.com/office/drawing/2014/main" id="{42EDC3A4-8268-D8AB-A32B-CAC29C1B56D9}"/>
              </a:ext>
            </a:extLst>
          </p:cNvPr>
          <p:cNvGrpSpPr>
            <a:grpSpLocks/>
          </p:cNvGrpSpPr>
          <p:nvPr/>
        </p:nvGrpSpPr>
        <p:grpSpPr bwMode="auto">
          <a:xfrm>
            <a:off x="5375275" y="1485900"/>
            <a:ext cx="1657350" cy="4319588"/>
            <a:chOff x="318" y="893"/>
            <a:chExt cx="978" cy="2338"/>
          </a:xfrm>
        </p:grpSpPr>
        <p:pic>
          <p:nvPicPr>
            <p:cNvPr id="58386" name="Picture 30">
              <a:extLst>
                <a:ext uri="{FF2B5EF4-FFF2-40B4-BE49-F238E27FC236}">
                  <a16:creationId xmlns:a16="http://schemas.microsoft.com/office/drawing/2014/main" id="{B32CD9F3-61FF-98D6-E8B5-BE55920C7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2" r="2953"/>
            <a:stretch>
              <a:fillRect/>
            </a:stretch>
          </p:blipFill>
          <p:spPr bwMode="auto">
            <a:xfrm rot="5400000">
              <a:off x="225" y="2160"/>
              <a:ext cx="1168"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7" name="Picture 31">
              <a:extLst>
                <a:ext uri="{FF2B5EF4-FFF2-40B4-BE49-F238E27FC236}">
                  <a16:creationId xmlns:a16="http://schemas.microsoft.com/office/drawing/2014/main" id="{3871EA59-0B3E-69DA-BBED-D83A4F351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2" r="2953"/>
            <a:stretch>
              <a:fillRect/>
            </a:stretch>
          </p:blipFill>
          <p:spPr bwMode="auto">
            <a:xfrm rot="5400000">
              <a:off x="221" y="990"/>
              <a:ext cx="1168"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6" name="AutoShape 32">
            <a:extLst>
              <a:ext uri="{FF2B5EF4-FFF2-40B4-BE49-F238E27FC236}">
                <a16:creationId xmlns:a16="http://schemas.microsoft.com/office/drawing/2014/main" id="{2BDD2BD1-F2A9-C809-4137-2DB540885259}"/>
              </a:ext>
            </a:extLst>
          </p:cNvPr>
          <p:cNvSpPr>
            <a:spLocks noChangeArrowheads="1"/>
          </p:cNvSpPr>
          <p:nvPr/>
        </p:nvSpPr>
        <p:spPr bwMode="auto">
          <a:xfrm>
            <a:off x="5159376" y="2159001"/>
            <a:ext cx="2593975" cy="334963"/>
          </a:xfrm>
          <a:prstGeom prst="rightArrow">
            <a:avLst>
              <a:gd name="adj1" fmla="val 50000"/>
              <a:gd name="adj2" fmla="val 193602"/>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8377" name="Text Box 34">
            <a:extLst>
              <a:ext uri="{FF2B5EF4-FFF2-40B4-BE49-F238E27FC236}">
                <a16:creationId xmlns:a16="http://schemas.microsoft.com/office/drawing/2014/main" id="{0F52443A-17F5-0193-26D0-3DE8EAB953FD}"/>
              </a:ext>
            </a:extLst>
          </p:cNvPr>
          <p:cNvSpPr txBox="1">
            <a:spLocks noChangeArrowheads="1"/>
          </p:cNvSpPr>
          <p:nvPr/>
        </p:nvSpPr>
        <p:spPr bwMode="auto">
          <a:xfrm>
            <a:off x="8278814" y="2006601"/>
            <a:ext cx="1489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000" b="1">
                <a:latin typeface="Comic Sans MS" panose="030F0702030302020204" pitchFamily="66" charset="0"/>
              </a:rPr>
              <a:t>Diffusion simple</a:t>
            </a:r>
          </a:p>
        </p:txBody>
      </p:sp>
      <p:sp>
        <p:nvSpPr>
          <p:cNvPr id="58378" name="AutoShape 35">
            <a:extLst>
              <a:ext uri="{FF2B5EF4-FFF2-40B4-BE49-F238E27FC236}">
                <a16:creationId xmlns:a16="http://schemas.microsoft.com/office/drawing/2014/main" id="{C288B84C-2F18-7B6D-7632-B529DFAF6CEE}"/>
              </a:ext>
            </a:extLst>
          </p:cNvPr>
          <p:cNvSpPr>
            <a:spLocks/>
          </p:cNvSpPr>
          <p:nvPr/>
        </p:nvSpPr>
        <p:spPr bwMode="auto">
          <a:xfrm>
            <a:off x="4656139" y="1558925"/>
            <a:ext cx="287337" cy="1511300"/>
          </a:xfrm>
          <a:prstGeom prst="rightBrace">
            <a:avLst>
              <a:gd name="adj1" fmla="val 4383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8379" name="AutoShape 36">
            <a:extLst>
              <a:ext uri="{FF2B5EF4-FFF2-40B4-BE49-F238E27FC236}">
                <a16:creationId xmlns:a16="http://schemas.microsoft.com/office/drawing/2014/main" id="{1CF877C5-4E56-AF63-B309-6042FA28C197}"/>
              </a:ext>
            </a:extLst>
          </p:cNvPr>
          <p:cNvSpPr>
            <a:spLocks/>
          </p:cNvSpPr>
          <p:nvPr/>
        </p:nvSpPr>
        <p:spPr bwMode="auto">
          <a:xfrm>
            <a:off x="4727575" y="3430588"/>
            <a:ext cx="287338" cy="1943100"/>
          </a:xfrm>
          <a:prstGeom prst="rightBrace">
            <a:avLst>
              <a:gd name="adj1" fmla="val 5635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8380" name="Oval 37">
            <a:extLst>
              <a:ext uri="{FF2B5EF4-FFF2-40B4-BE49-F238E27FC236}">
                <a16:creationId xmlns:a16="http://schemas.microsoft.com/office/drawing/2014/main" id="{7B45E18B-A90C-3538-2F37-AF29B70F59A6}"/>
              </a:ext>
            </a:extLst>
          </p:cNvPr>
          <p:cNvSpPr>
            <a:spLocks noChangeArrowheads="1"/>
          </p:cNvSpPr>
          <p:nvPr/>
        </p:nvSpPr>
        <p:spPr bwMode="auto">
          <a:xfrm>
            <a:off x="5303839" y="4006850"/>
            <a:ext cx="1944687" cy="863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8381" name="AutoShape 38">
            <a:extLst>
              <a:ext uri="{FF2B5EF4-FFF2-40B4-BE49-F238E27FC236}">
                <a16:creationId xmlns:a16="http://schemas.microsoft.com/office/drawing/2014/main" id="{CD3990E1-1C70-010D-6BD0-EC8B911272B9}"/>
              </a:ext>
            </a:extLst>
          </p:cNvPr>
          <p:cNvSpPr>
            <a:spLocks noChangeArrowheads="1"/>
          </p:cNvSpPr>
          <p:nvPr/>
        </p:nvSpPr>
        <p:spPr bwMode="auto">
          <a:xfrm>
            <a:off x="5108575" y="4268788"/>
            <a:ext cx="2952750" cy="334962"/>
          </a:xfrm>
          <a:prstGeom prst="rightArrow">
            <a:avLst>
              <a:gd name="adj1" fmla="val 50000"/>
              <a:gd name="adj2" fmla="val 22037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58382" name="Text Box 39">
            <a:extLst>
              <a:ext uri="{FF2B5EF4-FFF2-40B4-BE49-F238E27FC236}">
                <a16:creationId xmlns:a16="http://schemas.microsoft.com/office/drawing/2014/main" id="{3C5A0D34-D83F-EAC0-9D22-081A6D7A48CD}"/>
              </a:ext>
            </a:extLst>
          </p:cNvPr>
          <p:cNvSpPr txBox="1">
            <a:spLocks noChangeArrowheads="1"/>
          </p:cNvSpPr>
          <p:nvPr/>
        </p:nvSpPr>
        <p:spPr bwMode="auto">
          <a:xfrm>
            <a:off x="8112126" y="4083051"/>
            <a:ext cx="2016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000" b="1">
                <a:latin typeface="Comic Sans MS" panose="030F0702030302020204" pitchFamily="66" charset="0"/>
              </a:rPr>
              <a:t>Transporteurs protéiques spécialisés</a:t>
            </a:r>
          </a:p>
        </p:txBody>
      </p:sp>
      <p:sp>
        <p:nvSpPr>
          <p:cNvPr id="48173" name="Freeform 45">
            <a:extLst>
              <a:ext uri="{FF2B5EF4-FFF2-40B4-BE49-F238E27FC236}">
                <a16:creationId xmlns:a16="http://schemas.microsoft.com/office/drawing/2014/main" id="{7610CC9F-64BA-ABAA-9CDE-942058962E39}"/>
              </a:ext>
            </a:extLst>
          </p:cNvPr>
          <p:cNvSpPr>
            <a:spLocks/>
          </p:cNvSpPr>
          <p:nvPr/>
        </p:nvSpPr>
        <p:spPr bwMode="auto">
          <a:xfrm>
            <a:off x="4943475" y="2347913"/>
            <a:ext cx="2952750" cy="1847850"/>
          </a:xfrm>
          <a:custGeom>
            <a:avLst/>
            <a:gdLst>
              <a:gd name="T0" fmla="*/ 2147483646 w 1950"/>
              <a:gd name="T1" fmla="*/ 2147483646 h 1345"/>
              <a:gd name="T2" fmla="*/ 2147483646 w 1950"/>
              <a:gd name="T3" fmla="*/ 2147483646 h 1345"/>
              <a:gd name="T4" fmla="*/ 2147483646 w 1950"/>
              <a:gd name="T5" fmla="*/ 2147483646 h 1345"/>
              <a:gd name="T6" fmla="*/ 2147483646 w 1950"/>
              <a:gd name="T7" fmla="*/ 2147483646 h 1345"/>
              <a:gd name="T8" fmla="*/ 2147483646 w 1950"/>
              <a:gd name="T9" fmla="*/ 2147483646 h 1345"/>
              <a:gd name="T10" fmla="*/ 2147483646 w 1950"/>
              <a:gd name="T11" fmla="*/ 2147483646 h 13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50" h="1345">
                <a:moveTo>
                  <a:pt x="30" y="113"/>
                </a:moveTo>
                <a:cubicBezTo>
                  <a:pt x="22" y="56"/>
                  <a:pt x="15" y="0"/>
                  <a:pt x="30" y="159"/>
                </a:cubicBezTo>
                <a:cubicBezTo>
                  <a:pt x="45" y="318"/>
                  <a:pt x="0" y="877"/>
                  <a:pt x="121" y="1066"/>
                </a:cubicBezTo>
                <a:cubicBezTo>
                  <a:pt x="242" y="1255"/>
                  <a:pt x="484" y="1248"/>
                  <a:pt x="756" y="1293"/>
                </a:cubicBezTo>
                <a:cubicBezTo>
                  <a:pt x="1028" y="1338"/>
                  <a:pt x="1558" y="1331"/>
                  <a:pt x="1754" y="1338"/>
                </a:cubicBezTo>
                <a:cubicBezTo>
                  <a:pt x="1950" y="1345"/>
                  <a:pt x="1942" y="1341"/>
                  <a:pt x="1935" y="1338"/>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a:extLst>
              <a:ext uri="{FF2B5EF4-FFF2-40B4-BE49-F238E27FC236}">
                <a16:creationId xmlns:a16="http://schemas.microsoft.com/office/drawing/2014/main" id="{7BEA3098-8763-4C4A-AB42-838A8365A94F}"/>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III/ Echange de matière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90">
            <a:extLst>
              <a:ext uri="{FF2B5EF4-FFF2-40B4-BE49-F238E27FC236}">
                <a16:creationId xmlns:a16="http://schemas.microsoft.com/office/drawing/2014/main" id="{E97278A2-E500-1003-6ECC-344B4D517D96}"/>
              </a:ext>
            </a:extLst>
          </p:cNvPr>
          <p:cNvGraphicFramePr>
            <a:graphicFrameLocks noChangeAspect="1"/>
          </p:cNvGraphicFramePr>
          <p:nvPr/>
        </p:nvGraphicFramePr>
        <p:xfrm>
          <a:off x="9013825" y="1698625"/>
          <a:ext cx="1371600" cy="1308100"/>
        </p:xfrm>
        <a:graphic>
          <a:graphicData uri="http://schemas.openxmlformats.org/presentationml/2006/ole">
            <mc:AlternateContent xmlns:mc="http://schemas.openxmlformats.org/markup-compatibility/2006">
              <mc:Choice xmlns:v="urn:schemas-microsoft-com:vml" Requires="v">
                <p:oleObj name="Image" r:id="rId3" imgW="1371429" imgH="1307937" progId="Photoshop.Image.7">
                  <p:embed/>
                </p:oleObj>
              </mc:Choice>
              <mc:Fallback>
                <p:oleObj name="Image" r:id="rId3" imgW="1371429" imgH="1307937" progId="Photoshop.Image.7">
                  <p:embed/>
                  <p:pic>
                    <p:nvPicPr>
                      <p:cNvPr id="60418" name="Object 90">
                        <a:extLst>
                          <a:ext uri="{FF2B5EF4-FFF2-40B4-BE49-F238E27FC236}">
                            <a16:creationId xmlns:a16="http://schemas.microsoft.com/office/drawing/2014/main" id="{E97278A2-E500-1003-6ECC-344B4D517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3825" y="1698625"/>
                        <a:ext cx="13716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19" name="Text Box 44">
            <a:extLst>
              <a:ext uri="{FF2B5EF4-FFF2-40B4-BE49-F238E27FC236}">
                <a16:creationId xmlns:a16="http://schemas.microsoft.com/office/drawing/2014/main" id="{A22669DC-128D-EB6C-E916-18BAE91F81F2}"/>
              </a:ext>
            </a:extLst>
          </p:cNvPr>
          <p:cNvSpPr txBox="1">
            <a:spLocks noChangeArrowheads="1"/>
          </p:cNvSpPr>
          <p:nvPr/>
        </p:nvSpPr>
        <p:spPr bwMode="auto">
          <a:xfrm>
            <a:off x="1919288" y="476250"/>
            <a:ext cx="67691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000" dirty="0">
                <a:latin typeface="Comic Sans MS" panose="030F0702030302020204" pitchFamily="66" charset="0"/>
              </a:rPr>
              <a:t>Ex. : aquaporine, Canaux ioniques</a:t>
            </a:r>
          </a:p>
        </p:txBody>
      </p:sp>
      <p:grpSp>
        <p:nvGrpSpPr>
          <p:cNvPr id="60420" name="Group 93">
            <a:extLst>
              <a:ext uri="{FF2B5EF4-FFF2-40B4-BE49-F238E27FC236}">
                <a16:creationId xmlns:a16="http://schemas.microsoft.com/office/drawing/2014/main" id="{45E1E9EC-85A7-A82E-841A-511AEBD2B653}"/>
              </a:ext>
            </a:extLst>
          </p:cNvPr>
          <p:cNvGrpSpPr>
            <a:grpSpLocks/>
          </p:cNvGrpSpPr>
          <p:nvPr/>
        </p:nvGrpSpPr>
        <p:grpSpPr bwMode="auto">
          <a:xfrm>
            <a:off x="7027863" y="1050925"/>
            <a:ext cx="939800" cy="577850"/>
            <a:chOff x="3218" y="754"/>
            <a:chExt cx="592" cy="364"/>
          </a:xfrm>
        </p:grpSpPr>
        <p:sp>
          <p:nvSpPr>
            <p:cNvPr id="60476" name="Oval 64">
              <a:extLst>
                <a:ext uri="{FF2B5EF4-FFF2-40B4-BE49-F238E27FC236}">
                  <a16:creationId xmlns:a16="http://schemas.microsoft.com/office/drawing/2014/main" id="{BBC66F71-4CA3-FF1F-F9AF-5C5495490C3A}"/>
                </a:ext>
              </a:extLst>
            </p:cNvPr>
            <p:cNvSpPr>
              <a:spLocks noChangeArrowheads="1"/>
            </p:cNvSpPr>
            <p:nvPr/>
          </p:nvSpPr>
          <p:spPr bwMode="auto">
            <a:xfrm>
              <a:off x="3453" y="890"/>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77" name="Oval 65">
              <a:extLst>
                <a:ext uri="{FF2B5EF4-FFF2-40B4-BE49-F238E27FC236}">
                  <a16:creationId xmlns:a16="http://schemas.microsoft.com/office/drawing/2014/main" id="{673AE169-6AC2-DBEC-7755-111CF6783FA1}"/>
                </a:ext>
              </a:extLst>
            </p:cNvPr>
            <p:cNvSpPr>
              <a:spLocks noChangeArrowheads="1"/>
            </p:cNvSpPr>
            <p:nvPr/>
          </p:nvSpPr>
          <p:spPr bwMode="auto">
            <a:xfrm>
              <a:off x="3626" y="948"/>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78" name="Oval 66">
              <a:extLst>
                <a:ext uri="{FF2B5EF4-FFF2-40B4-BE49-F238E27FC236}">
                  <a16:creationId xmlns:a16="http://schemas.microsoft.com/office/drawing/2014/main" id="{EB858EB4-6211-F332-37D9-27EC1781E660}"/>
                </a:ext>
              </a:extLst>
            </p:cNvPr>
            <p:cNvSpPr>
              <a:spLocks noChangeArrowheads="1"/>
            </p:cNvSpPr>
            <p:nvPr/>
          </p:nvSpPr>
          <p:spPr bwMode="auto">
            <a:xfrm>
              <a:off x="3626" y="832"/>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79" name="Oval 67">
              <a:extLst>
                <a:ext uri="{FF2B5EF4-FFF2-40B4-BE49-F238E27FC236}">
                  <a16:creationId xmlns:a16="http://schemas.microsoft.com/office/drawing/2014/main" id="{A4B6F332-6E85-B5C7-3715-431715A4743C}"/>
                </a:ext>
              </a:extLst>
            </p:cNvPr>
            <p:cNvSpPr>
              <a:spLocks noChangeArrowheads="1"/>
            </p:cNvSpPr>
            <p:nvPr/>
          </p:nvSpPr>
          <p:spPr bwMode="auto">
            <a:xfrm>
              <a:off x="3742" y="1066"/>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80" name="Oval 68">
              <a:extLst>
                <a:ext uri="{FF2B5EF4-FFF2-40B4-BE49-F238E27FC236}">
                  <a16:creationId xmlns:a16="http://schemas.microsoft.com/office/drawing/2014/main" id="{A3785E70-E8BD-371C-7109-28139D9DE9FE}"/>
                </a:ext>
              </a:extLst>
            </p:cNvPr>
            <p:cNvSpPr>
              <a:spLocks noChangeArrowheads="1"/>
            </p:cNvSpPr>
            <p:nvPr/>
          </p:nvSpPr>
          <p:spPr bwMode="auto">
            <a:xfrm>
              <a:off x="3742" y="890"/>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81" name="Oval 69">
              <a:extLst>
                <a:ext uri="{FF2B5EF4-FFF2-40B4-BE49-F238E27FC236}">
                  <a16:creationId xmlns:a16="http://schemas.microsoft.com/office/drawing/2014/main" id="{D63439CF-2B7E-E207-5ECE-61A21E4B41AB}"/>
                </a:ext>
              </a:extLst>
            </p:cNvPr>
            <p:cNvSpPr>
              <a:spLocks noChangeArrowheads="1"/>
            </p:cNvSpPr>
            <p:nvPr/>
          </p:nvSpPr>
          <p:spPr bwMode="auto">
            <a:xfrm>
              <a:off x="3515" y="981"/>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82" name="Oval 70">
              <a:extLst>
                <a:ext uri="{FF2B5EF4-FFF2-40B4-BE49-F238E27FC236}">
                  <a16:creationId xmlns:a16="http://schemas.microsoft.com/office/drawing/2014/main" id="{301BA6F3-7091-D598-7D9B-9E1FA558AE75}"/>
                </a:ext>
              </a:extLst>
            </p:cNvPr>
            <p:cNvSpPr>
              <a:spLocks noChangeArrowheads="1"/>
            </p:cNvSpPr>
            <p:nvPr/>
          </p:nvSpPr>
          <p:spPr bwMode="auto">
            <a:xfrm>
              <a:off x="3218" y="857"/>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83" name="Oval 71">
              <a:extLst>
                <a:ext uri="{FF2B5EF4-FFF2-40B4-BE49-F238E27FC236}">
                  <a16:creationId xmlns:a16="http://schemas.microsoft.com/office/drawing/2014/main" id="{3BFB4C10-5603-BAFA-E439-D45121174FDF}"/>
                </a:ext>
              </a:extLst>
            </p:cNvPr>
            <p:cNvSpPr>
              <a:spLocks noChangeArrowheads="1"/>
            </p:cNvSpPr>
            <p:nvPr/>
          </p:nvSpPr>
          <p:spPr bwMode="auto">
            <a:xfrm>
              <a:off x="3515" y="754"/>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84" name="Oval 72">
              <a:extLst>
                <a:ext uri="{FF2B5EF4-FFF2-40B4-BE49-F238E27FC236}">
                  <a16:creationId xmlns:a16="http://schemas.microsoft.com/office/drawing/2014/main" id="{17C3BE4D-EBF9-6127-421D-509F6CF96F00}"/>
                </a:ext>
              </a:extLst>
            </p:cNvPr>
            <p:cNvSpPr>
              <a:spLocks noChangeArrowheads="1"/>
            </p:cNvSpPr>
            <p:nvPr/>
          </p:nvSpPr>
          <p:spPr bwMode="auto">
            <a:xfrm>
              <a:off x="3334" y="975"/>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85" name="Oval 73">
              <a:extLst>
                <a:ext uri="{FF2B5EF4-FFF2-40B4-BE49-F238E27FC236}">
                  <a16:creationId xmlns:a16="http://schemas.microsoft.com/office/drawing/2014/main" id="{E63E539F-30B7-CA5D-ABB7-18BB3CE2359C}"/>
                </a:ext>
              </a:extLst>
            </p:cNvPr>
            <p:cNvSpPr>
              <a:spLocks noChangeArrowheads="1"/>
            </p:cNvSpPr>
            <p:nvPr/>
          </p:nvSpPr>
          <p:spPr bwMode="auto">
            <a:xfrm>
              <a:off x="3334" y="799"/>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grpSp>
      <p:sp>
        <p:nvSpPr>
          <p:cNvPr id="60421" name="Line 74">
            <a:extLst>
              <a:ext uri="{FF2B5EF4-FFF2-40B4-BE49-F238E27FC236}">
                <a16:creationId xmlns:a16="http://schemas.microsoft.com/office/drawing/2014/main" id="{4A9ED40B-D5FB-E361-D97F-45F1F2901975}"/>
              </a:ext>
            </a:extLst>
          </p:cNvPr>
          <p:cNvSpPr>
            <a:spLocks noChangeShapeType="1"/>
          </p:cNvSpPr>
          <p:nvPr/>
        </p:nvSpPr>
        <p:spPr bwMode="auto">
          <a:xfrm>
            <a:off x="9686925" y="1673225"/>
            <a:ext cx="0" cy="15128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0422" name="Object 34">
            <a:extLst>
              <a:ext uri="{FF2B5EF4-FFF2-40B4-BE49-F238E27FC236}">
                <a16:creationId xmlns:a16="http://schemas.microsoft.com/office/drawing/2014/main" id="{AEAC04AF-BD20-8B96-5CCD-6AF816CA1AE5}"/>
              </a:ext>
            </a:extLst>
          </p:cNvPr>
          <p:cNvGraphicFramePr>
            <a:graphicFrameLocks noChangeAspect="1"/>
          </p:cNvGraphicFramePr>
          <p:nvPr/>
        </p:nvGraphicFramePr>
        <p:xfrm>
          <a:off x="3038476" y="4005263"/>
          <a:ext cx="5362575" cy="2711450"/>
        </p:xfrm>
        <a:graphic>
          <a:graphicData uri="http://schemas.openxmlformats.org/presentationml/2006/ole">
            <mc:AlternateContent xmlns:mc="http://schemas.openxmlformats.org/markup-compatibility/2006">
              <mc:Choice xmlns:v="urn:schemas-microsoft-com:vml" Requires="v">
                <p:oleObj name="Image" r:id="rId5" imgW="7809524" imgH="3644444" progId="Photoshop.Image.7">
                  <p:embed/>
                </p:oleObj>
              </mc:Choice>
              <mc:Fallback>
                <p:oleObj name="Image" r:id="rId5" imgW="7809524" imgH="3644444" progId="Photoshop.Image.7">
                  <p:embed/>
                  <p:pic>
                    <p:nvPicPr>
                      <p:cNvPr id="60422" name="Object 34">
                        <a:extLst>
                          <a:ext uri="{FF2B5EF4-FFF2-40B4-BE49-F238E27FC236}">
                            <a16:creationId xmlns:a16="http://schemas.microsoft.com/office/drawing/2014/main" id="{AEAC04AF-BD20-8B96-5CCD-6AF816CA1A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8476" y="4005263"/>
                        <a:ext cx="5362575" cy="271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3" name="Rectangle 40">
            <a:extLst>
              <a:ext uri="{FF2B5EF4-FFF2-40B4-BE49-F238E27FC236}">
                <a16:creationId xmlns:a16="http://schemas.microsoft.com/office/drawing/2014/main" id="{D7E426E0-B4FC-AA79-5B7B-9DBA744D7BE1}"/>
              </a:ext>
            </a:extLst>
          </p:cNvPr>
          <p:cNvSpPr>
            <a:spLocks noChangeArrowheads="1"/>
          </p:cNvSpPr>
          <p:nvPr/>
        </p:nvSpPr>
        <p:spPr bwMode="auto">
          <a:xfrm>
            <a:off x="4151314" y="4105275"/>
            <a:ext cx="1768475" cy="2857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24" name="Text Box 41">
            <a:extLst>
              <a:ext uri="{FF2B5EF4-FFF2-40B4-BE49-F238E27FC236}">
                <a16:creationId xmlns:a16="http://schemas.microsoft.com/office/drawing/2014/main" id="{34674704-E9EE-8DFE-66B7-15379BB8B267}"/>
              </a:ext>
            </a:extLst>
          </p:cNvPr>
          <p:cNvSpPr txBox="1">
            <a:spLocks noChangeArrowheads="1"/>
          </p:cNvSpPr>
          <p:nvPr/>
        </p:nvSpPr>
        <p:spPr bwMode="auto">
          <a:xfrm>
            <a:off x="6526214" y="6167439"/>
            <a:ext cx="947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000" b="1">
                <a:latin typeface="Arial Narrow" panose="020B0606020202030204" pitchFamily="34" charset="0"/>
              </a:rPr>
              <a:t>Cytosol</a:t>
            </a:r>
          </a:p>
        </p:txBody>
      </p:sp>
      <p:sp>
        <p:nvSpPr>
          <p:cNvPr id="60425" name="Text Box 42">
            <a:extLst>
              <a:ext uri="{FF2B5EF4-FFF2-40B4-BE49-F238E27FC236}">
                <a16:creationId xmlns:a16="http://schemas.microsoft.com/office/drawing/2014/main" id="{1AEA5DF3-6B31-E72E-68AA-85897366A653}"/>
              </a:ext>
            </a:extLst>
          </p:cNvPr>
          <p:cNvSpPr txBox="1">
            <a:spLocks noChangeArrowheads="1"/>
          </p:cNvSpPr>
          <p:nvPr/>
        </p:nvSpPr>
        <p:spPr bwMode="auto">
          <a:xfrm>
            <a:off x="8948738" y="5114926"/>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fr-FR" altLang="fr-FR" sz="1800">
              <a:latin typeface="Arial Narrow" panose="020B0606020202030204" pitchFamily="34" charset="0"/>
            </a:endParaRPr>
          </a:p>
        </p:txBody>
      </p:sp>
      <p:sp>
        <p:nvSpPr>
          <p:cNvPr id="60426" name="Text Box 43">
            <a:extLst>
              <a:ext uri="{FF2B5EF4-FFF2-40B4-BE49-F238E27FC236}">
                <a16:creationId xmlns:a16="http://schemas.microsoft.com/office/drawing/2014/main" id="{A799E6C0-F41F-6DEE-169D-27D47BB938AC}"/>
              </a:ext>
            </a:extLst>
          </p:cNvPr>
          <p:cNvSpPr txBox="1">
            <a:spLocks noChangeArrowheads="1"/>
          </p:cNvSpPr>
          <p:nvPr/>
        </p:nvSpPr>
        <p:spPr bwMode="auto">
          <a:xfrm>
            <a:off x="7167564" y="5284789"/>
            <a:ext cx="3182937" cy="3762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b="1">
                <a:latin typeface="Comic Sans MS" panose="030F0702030302020204" pitchFamily="66" charset="0"/>
              </a:rPr>
              <a:t>Gradient de concentration</a:t>
            </a:r>
          </a:p>
        </p:txBody>
      </p:sp>
      <p:sp>
        <p:nvSpPr>
          <p:cNvPr id="60427" name="Rectangle 79">
            <a:extLst>
              <a:ext uri="{FF2B5EF4-FFF2-40B4-BE49-F238E27FC236}">
                <a16:creationId xmlns:a16="http://schemas.microsoft.com/office/drawing/2014/main" id="{ACEF273A-762F-C7BE-8D21-E2D55049EF83}"/>
              </a:ext>
            </a:extLst>
          </p:cNvPr>
          <p:cNvSpPr>
            <a:spLocks noChangeArrowheads="1"/>
          </p:cNvSpPr>
          <p:nvPr/>
        </p:nvSpPr>
        <p:spPr bwMode="auto">
          <a:xfrm>
            <a:off x="4456113" y="4365626"/>
            <a:ext cx="1943100" cy="3587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grpSp>
        <p:nvGrpSpPr>
          <p:cNvPr id="60428" name="Group 92">
            <a:extLst>
              <a:ext uri="{FF2B5EF4-FFF2-40B4-BE49-F238E27FC236}">
                <a16:creationId xmlns:a16="http://schemas.microsoft.com/office/drawing/2014/main" id="{5A26D0B6-9E6C-D8EF-08DD-3596BEDEBCB7}"/>
              </a:ext>
            </a:extLst>
          </p:cNvPr>
          <p:cNvGrpSpPr>
            <a:grpSpLocks/>
          </p:cNvGrpSpPr>
          <p:nvPr/>
        </p:nvGrpSpPr>
        <p:grpSpPr bwMode="auto">
          <a:xfrm>
            <a:off x="7069139" y="3067050"/>
            <a:ext cx="625475" cy="298450"/>
            <a:chOff x="2647" y="1252"/>
            <a:chExt cx="394" cy="188"/>
          </a:xfrm>
        </p:grpSpPr>
        <p:sp>
          <p:nvSpPr>
            <p:cNvPr id="60472" name="Oval 75">
              <a:extLst>
                <a:ext uri="{FF2B5EF4-FFF2-40B4-BE49-F238E27FC236}">
                  <a16:creationId xmlns:a16="http://schemas.microsoft.com/office/drawing/2014/main" id="{67DB9148-5B20-B44C-E89C-FA9C8A4A454B}"/>
                </a:ext>
              </a:extLst>
            </p:cNvPr>
            <p:cNvSpPr>
              <a:spLocks noChangeArrowheads="1"/>
            </p:cNvSpPr>
            <p:nvPr/>
          </p:nvSpPr>
          <p:spPr bwMode="auto">
            <a:xfrm>
              <a:off x="2882" y="1388"/>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73" name="Oval 76">
              <a:extLst>
                <a:ext uri="{FF2B5EF4-FFF2-40B4-BE49-F238E27FC236}">
                  <a16:creationId xmlns:a16="http://schemas.microsoft.com/office/drawing/2014/main" id="{ED6E8D94-C632-0A6B-9B89-59893EB7E309}"/>
                </a:ext>
              </a:extLst>
            </p:cNvPr>
            <p:cNvSpPr>
              <a:spLocks noChangeArrowheads="1"/>
            </p:cNvSpPr>
            <p:nvPr/>
          </p:nvSpPr>
          <p:spPr bwMode="auto">
            <a:xfrm>
              <a:off x="2647" y="1355"/>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74" name="Oval 78">
              <a:extLst>
                <a:ext uri="{FF2B5EF4-FFF2-40B4-BE49-F238E27FC236}">
                  <a16:creationId xmlns:a16="http://schemas.microsoft.com/office/drawing/2014/main" id="{D7116BB4-55C8-87B2-D005-126E216D1C35}"/>
                </a:ext>
              </a:extLst>
            </p:cNvPr>
            <p:cNvSpPr>
              <a:spLocks noChangeArrowheads="1"/>
            </p:cNvSpPr>
            <p:nvPr/>
          </p:nvSpPr>
          <p:spPr bwMode="auto">
            <a:xfrm>
              <a:off x="2763" y="1297"/>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75" name="Oval 84">
              <a:extLst>
                <a:ext uri="{FF2B5EF4-FFF2-40B4-BE49-F238E27FC236}">
                  <a16:creationId xmlns:a16="http://schemas.microsoft.com/office/drawing/2014/main" id="{5F323365-5627-A868-90D1-54C721508BAE}"/>
                </a:ext>
              </a:extLst>
            </p:cNvPr>
            <p:cNvSpPr>
              <a:spLocks noChangeArrowheads="1"/>
            </p:cNvSpPr>
            <p:nvPr/>
          </p:nvSpPr>
          <p:spPr bwMode="auto">
            <a:xfrm>
              <a:off x="2973" y="1252"/>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grpSp>
      <p:graphicFrame>
        <p:nvGraphicFramePr>
          <p:cNvPr id="60430" name="Object 89">
            <a:extLst>
              <a:ext uri="{FF2B5EF4-FFF2-40B4-BE49-F238E27FC236}">
                <a16:creationId xmlns:a16="http://schemas.microsoft.com/office/drawing/2014/main" id="{D0A2C3C4-E38E-0CC6-F99E-CFF28227156F}"/>
              </a:ext>
            </a:extLst>
          </p:cNvPr>
          <p:cNvGraphicFramePr>
            <a:graphicFrameLocks noChangeAspect="1"/>
          </p:cNvGraphicFramePr>
          <p:nvPr/>
        </p:nvGraphicFramePr>
        <p:xfrm>
          <a:off x="6884988" y="1698625"/>
          <a:ext cx="1371600" cy="1308100"/>
        </p:xfrm>
        <a:graphic>
          <a:graphicData uri="http://schemas.openxmlformats.org/presentationml/2006/ole">
            <mc:AlternateContent xmlns:mc="http://schemas.openxmlformats.org/markup-compatibility/2006">
              <mc:Choice xmlns:v="urn:schemas-microsoft-com:vml" Requires="v">
                <p:oleObj name="Image" r:id="rId7" imgW="1371429" imgH="1307937" progId="Photoshop.Image.7">
                  <p:embed/>
                </p:oleObj>
              </mc:Choice>
              <mc:Fallback>
                <p:oleObj name="Image" r:id="rId7" imgW="1371429" imgH="1307937" progId="Photoshop.Image.7">
                  <p:embed/>
                  <p:pic>
                    <p:nvPicPr>
                      <p:cNvPr id="60430" name="Object 89">
                        <a:extLst>
                          <a:ext uri="{FF2B5EF4-FFF2-40B4-BE49-F238E27FC236}">
                            <a16:creationId xmlns:a16="http://schemas.microsoft.com/office/drawing/2014/main" id="{D0A2C3C4-E38E-0CC6-F99E-CFF2822715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4988" y="1698625"/>
                        <a:ext cx="13716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31" name="AutoShape 91">
            <a:extLst>
              <a:ext uri="{FF2B5EF4-FFF2-40B4-BE49-F238E27FC236}">
                <a16:creationId xmlns:a16="http://schemas.microsoft.com/office/drawing/2014/main" id="{032519D8-5392-9B9E-615A-68FDBDCACB80}"/>
              </a:ext>
            </a:extLst>
          </p:cNvPr>
          <p:cNvSpPr>
            <a:spLocks noChangeArrowheads="1"/>
          </p:cNvSpPr>
          <p:nvPr/>
        </p:nvSpPr>
        <p:spPr bwMode="auto">
          <a:xfrm>
            <a:off x="8364538" y="2417763"/>
            <a:ext cx="615950" cy="215900"/>
          </a:xfrm>
          <a:prstGeom prst="rightArrow">
            <a:avLst>
              <a:gd name="adj1" fmla="val 50000"/>
              <a:gd name="adj2" fmla="val 7132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32" name="Oval 95">
            <a:extLst>
              <a:ext uri="{FF2B5EF4-FFF2-40B4-BE49-F238E27FC236}">
                <a16:creationId xmlns:a16="http://schemas.microsoft.com/office/drawing/2014/main" id="{093FF51A-24AF-DBC5-A666-8A984AEE2E82}"/>
              </a:ext>
            </a:extLst>
          </p:cNvPr>
          <p:cNvSpPr>
            <a:spLocks noChangeArrowheads="1"/>
          </p:cNvSpPr>
          <p:nvPr/>
        </p:nvSpPr>
        <p:spPr bwMode="auto">
          <a:xfrm>
            <a:off x="9458325" y="1268413"/>
            <a:ext cx="107950" cy="82550"/>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33" name="Oval 96">
            <a:extLst>
              <a:ext uri="{FF2B5EF4-FFF2-40B4-BE49-F238E27FC236}">
                <a16:creationId xmlns:a16="http://schemas.microsoft.com/office/drawing/2014/main" id="{102822B5-5929-9F62-2476-999DBB2C0F49}"/>
              </a:ext>
            </a:extLst>
          </p:cNvPr>
          <p:cNvSpPr>
            <a:spLocks noChangeArrowheads="1"/>
          </p:cNvSpPr>
          <p:nvPr/>
        </p:nvSpPr>
        <p:spPr bwMode="auto">
          <a:xfrm>
            <a:off x="9732963" y="1360488"/>
            <a:ext cx="107950" cy="82550"/>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34" name="Oval 97">
            <a:extLst>
              <a:ext uri="{FF2B5EF4-FFF2-40B4-BE49-F238E27FC236}">
                <a16:creationId xmlns:a16="http://schemas.microsoft.com/office/drawing/2014/main" id="{13D6E8AE-E58D-2950-F62D-2DFD360A0016}"/>
              </a:ext>
            </a:extLst>
          </p:cNvPr>
          <p:cNvSpPr>
            <a:spLocks noChangeArrowheads="1"/>
          </p:cNvSpPr>
          <p:nvPr/>
        </p:nvSpPr>
        <p:spPr bwMode="auto">
          <a:xfrm>
            <a:off x="9732963" y="1176338"/>
            <a:ext cx="107950" cy="82550"/>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35" name="Oval 100">
            <a:extLst>
              <a:ext uri="{FF2B5EF4-FFF2-40B4-BE49-F238E27FC236}">
                <a16:creationId xmlns:a16="http://schemas.microsoft.com/office/drawing/2014/main" id="{08B0BD7E-F4E7-84D2-5A97-DC52014F1C37}"/>
              </a:ext>
            </a:extLst>
          </p:cNvPr>
          <p:cNvSpPr>
            <a:spLocks noChangeArrowheads="1"/>
          </p:cNvSpPr>
          <p:nvPr/>
        </p:nvSpPr>
        <p:spPr bwMode="auto">
          <a:xfrm>
            <a:off x="9556750" y="1412875"/>
            <a:ext cx="107950" cy="82550"/>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36" name="Oval 101">
            <a:extLst>
              <a:ext uri="{FF2B5EF4-FFF2-40B4-BE49-F238E27FC236}">
                <a16:creationId xmlns:a16="http://schemas.microsoft.com/office/drawing/2014/main" id="{5B91BCC7-CA94-1D61-424B-B1B4E99C4E50}"/>
              </a:ext>
            </a:extLst>
          </p:cNvPr>
          <p:cNvSpPr>
            <a:spLocks noChangeArrowheads="1"/>
          </p:cNvSpPr>
          <p:nvPr/>
        </p:nvSpPr>
        <p:spPr bwMode="auto">
          <a:xfrm>
            <a:off x="9085263" y="1216025"/>
            <a:ext cx="107950" cy="82550"/>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37" name="Oval 102">
            <a:extLst>
              <a:ext uri="{FF2B5EF4-FFF2-40B4-BE49-F238E27FC236}">
                <a16:creationId xmlns:a16="http://schemas.microsoft.com/office/drawing/2014/main" id="{7DBF5E4D-CC34-2EC4-D544-5382B030F75E}"/>
              </a:ext>
            </a:extLst>
          </p:cNvPr>
          <p:cNvSpPr>
            <a:spLocks noChangeArrowheads="1"/>
          </p:cNvSpPr>
          <p:nvPr/>
        </p:nvSpPr>
        <p:spPr bwMode="auto">
          <a:xfrm>
            <a:off x="9556750" y="1052513"/>
            <a:ext cx="107950" cy="82550"/>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38" name="Oval 103">
            <a:extLst>
              <a:ext uri="{FF2B5EF4-FFF2-40B4-BE49-F238E27FC236}">
                <a16:creationId xmlns:a16="http://schemas.microsoft.com/office/drawing/2014/main" id="{A2B9F6F0-B820-89B9-F492-3B86EF5BC305}"/>
              </a:ext>
            </a:extLst>
          </p:cNvPr>
          <p:cNvSpPr>
            <a:spLocks noChangeArrowheads="1"/>
          </p:cNvSpPr>
          <p:nvPr/>
        </p:nvSpPr>
        <p:spPr bwMode="auto">
          <a:xfrm>
            <a:off x="9269413" y="1403350"/>
            <a:ext cx="107950" cy="82550"/>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39" name="Oval 104">
            <a:extLst>
              <a:ext uri="{FF2B5EF4-FFF2-40B4-BE49-F238E27FC236}">
                <a16:creationId xmlns:a16="http://schemas.microsoft.com/office/drawing/2014/main" id="{109FA9D4-0D69-8222-6461-869903AF96A7}"/>
              </a:ext>
            </a:extLst>
          </p:cNvPr>
          <p:cNvSpPr>
            <a:spLocks noChangeArrowheads="1"/>
          </p:cNvSpPr>
          <p:nvPr/>
        </p:nvSpPr>
        <p:spPr bwMode="auto">
          <a:xfrm>
            <a:off x="9269413" y="1123950"/>
            <a:ext cx="107950" cy="82550"/>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grpSp>
        <p:nvGrpSpPr>
          <p:cNvPr id="60440" name="Group 105">
            <a:extLst>
              <a:ext uri="{FF2B5EF4-FFF2-40B4-BE49-F238E27FC236}">
                <a16:creationId xmlns:a16="http://schemas.microsoft.com/office/drawing/2014/main" id="{7F3A5971-B4B9-665B-635F-EEFD67E6BB25}"/>
              </a:ext>
            </a:extLst>
          </p:cNvPr>
          <p:cNvGrpSpPr>
            <a:grpSpLocks/>
          </p:cNvGrpSpPr>
          <p:nvPr/>
        </p:nvGrpSpPr>
        <p:grpSpPr bwMode="auto">
          <a:xfrm>
            <a:off x="9445626" y="3211513"/>
            <a:ext cx="625475" cy="298450"/>
            <a:chOff x="2647" y="1252"/>
            <a:chExt cx="394" cy="188"/>
          </a:xfrm>
        </p:grpSpPr>
        <p:sp>
          <p:nvSpPr>
            <p:cNvPr id="60468" name="Oval 106">
              <a:extLst>
                <a:ext uri="{FF2B5EF4-FFF2-40B4-BE49-F238E27FC236}">
                  <a16:creationId xmlns:a16="http://schemas.microsoft.com/office/drawing/2014/main" id="{ABBE1FF7-0AB0-044E-CD03-BD31134CAB49}"/>
                </a:ext>
              </a:extLst>
            </p:cNvPr>
            <p:cNvSpPr>
              <a:spLocks noChangeArrowheads="1"/>
            </p:cNvSpPr>
            <p:nvPr/>
          </p:nvSpPr>
          <p:spPr bwMode="auto">
            <a:xfrm>
              <a:off x="2882" y="1388"/>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69" name="Oval 107">
              <a:extLst>
                <a:ext uri="{FF2B5EF4-FFF2-40B4-BE49-F238E27FC236}">
                  <a16:creationId xmlns:a16="http://schemas.microsoft.com/office/drawing/2014/main" id="{A678F4AF-425B-7C2F-FD50-18134278CCA2}"/>
                </a:ext>
              </a:extLst>
            </p:cNvPr>
            <p:cNvSpPr>
              <a:spLocks noChangeArrowheads="1"/>
            </p:cNvSpPr>
            <p:nvPr/>
          </p:nvSpPr>
          <p:spPr bwMode="auto">
            <a:xfrm>
              <a:off x="2647" y="1355"/>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70" name="Oval 108">
              <a:extLst>
                <a:ext uri="{FF2B5EF4-FFF2-40B4-BE49-F238E27FC236}">
                  <a16:creationId xmlns:a16="http://schemas.microsoft.com/office/drawing/2014/main" id="{073EE727-8075-2547-3ED5-2F316A682B6D}"/>
                </a:ext>
              </a:extLst>
            </p:cNvPr>
            <p:cNvSpPr>
              <a:spLocks noChangeArrowheads="1"/>
            </p:cNvSpPr>
            <p:nvPr/>
          </p:nvSpPr>
          <p:spPr bwMode="auto">
            <a:xfrm>
              <a:off x="2763" y="1297"/>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71" name="Oval 109">
              <a:extLst>
                <a:ext uri="{FF2B5EF4-FFF2-40B4-BE49-F238E27FC236}">
                  <a16:creationId xmlns:a16="http://schemas.microsoft.com/office/drawing/2014/main" id="{1D149022-4A60-BBD2-56FE-585ABBE6E01D}"/>
                </a:ext>
              </a:extLst>
            </p:cNvPr>
            <p:cNvSpPr>
              <a:spLocks noChangeArrowheads="1"/>
            </p:cNvSpPr>
            <p:nvPr/>
          </p:nvSpPr>
          <p:spPr bwMode="auto">
            <a:xfrm>
              <a:off x="2973" y="1252"/>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grpSp>
      <p:sp>
        <p:nvSpPr>
          <p:cNvPr id="60441" name="Oval 111">
            <a:extLst>
              <a:ext uri="{FF2B5EF4-FFF2-40B4-BE49-F238E27FC236}">
                <a16:creationId xmlns:a16="http://schemas.microsoft.com/office/drawing/2014/main" id="{68D51C50-403E-52CE-01BF-4ED8B9508896}"/>
              </a:ext>
            </a:extLst>
          </p:cNvPr>
          <p:cNvSpPr>
            <a:spLocks noChangeArrowheads="1"/>
          </p:cNvSpPr>
          <p:nvPr/>
        </p:nvSpPr>
        <p:spPr bwMode="auto">
          <a:xfrm>
            <a:off x="10309225" y="3355975"/>
            <a:ext cx="107950" cy="82550"/>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42" name="Oval 112">
            <a:extLst>
              <a:ext uri="{FF2B5EF4-FFF2-40B4-BE49-F238E27FC236}">
                <a16:creationId xmlns:a16="http://schemas.microsoft.com/office/drawing/2014/main" id="{FD8374F6-E87C-53C2-6C7B-FB0368FFF557}"/>
              </a:ext>
            </a:extLst>
          </p:cNvPr>
          <p:cNvSpPr>
            <a:spLocks noChangeArrowheads="1"/>
          </p:cNvSpPr>
          <p:nvPr/>
        </p:nvSpPr>
        <p:spPr bwMode="auto">
          <a:xfrm>
            <a:off x="9529763" y="3198813"/>
            <a:ext cx="107950" cy="82550"/>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43" name="Text Box 36">
            <a:extLst>
              <a:ext uri="{FF2B5EF4-FFF2-40B4-BE49-F238E27FC236}">
                <a16:creationId xmlns:a16="http://schemas.microsoft.com/office/drawing/2014/main" id="{D463E818-8598-5700-D004-C047CBA187C5}"/>
              </a:ext>
            </a:extLst>
          </p:cNvPr>
          <p:cNvSpPr txBox="1">
            <a:spLocks noChangeArrowheads="1"/>
          </p:cNvSpPr>
          <p:nvPr/>
        </p:nvSpPr>
        <p:spPr bwMode="auto">
          <a:xfrm>
            <a:off x="1631951" y="3514725"/>
            <a:ext cx="73437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b="1">
                <a:latin typeface="Comic Sans MS" panose="030F0702030302020204" pitchFamily="66" charset="0"/>
              </a:rPr>
              <a:t>Les transporteurs uniports :</a:t>
            </a:r>
          </a:p>
          <a:p>
            <a:pPr>
              <a:spcBef>
                <a:spcPct val="0"/>
              </a:spcBef>
              <a:buFontTx/>
              <a:buNone/>
            </a:pPr>
            <a:r>
              <a:rPr lang="fr-FR" altLang="fr-FR" sz="2000">
                <a:latin typeface="Comic Sans MS" panose="030F0702030302020204" pitchFamily="66" charset="0"/>
              </a:rPr>
              <a:t>Ex. : GLUT : transporteur du glucose</a:t>
            </a:r>
          </a:p>
          <a:p>
            <a:pPr>
              <a:spcBef>
                <a:spcPct val="0"/>
              </a:spcBef>
              <a:buFontTx/>
              <a:buNone/>
            </a:pPr>
            <a:endParaRPr lang="fr-FR" altLang="fr-FR" sz="2000" b="1">
              <a:latin typeface="Comic Sans MS" panose="030F0702030302020204" pitchFamily="66" charset="0"/>
            </a:endParaRPr>
          </a:p>
        </p:txBody>
      </p:sp>
      <p:grpSp>
        <p:nvGrpSpPr>
          <p:cNvPr id="60444" name="Group 117">
            <a:extLst>
              <a:ext uri="{FF2B5EF4-FFF2-40B4-BE49-F238E27FC236}">
                <a16:creationId xmlns:a16="http://schemas.microsoft.com/office/drawing/2014/main" id="{F7FBE25E-4F79-1412-29DE-4DB78C41003D}"/>
              </a:ext>
            </a:extLst>
          </p:cNvPr>
          <p:cNvGrpSpPr>
            <a:grpSpLocks/>
          </p:cNvGrpSpPr>
          <p:nvPr/>
        </p:nvGrpSpPr>
        <p:grpSpPr bwMode="auto">
          <a:xfrm>
            <a:off x="4800601" y="1844676"/>
            <a:ext cx="1243013" cy="1222375"/>
            <a:chOff x="2200" y="1071"/>
            <a:chExt cx="829" cy="861"/>
          </a:xfrm>
        </p:grpSpPr>
        <p:graphicFrame>
          <p:nvGraphicFramePr>
            <p:cNvPr id="60466" name="Object 113">
              <a:extLst>
                <a:ext uri="{FF2B5EF4-FFF2-40B4-BE49-F238E27FC236}">
                  <a16:creationId xmlns:a16="http://schemas.microsoft.com/office/drawing/2014/main" id="{786BCB6B-42C4-E505-2A7E-5EA97E317B24}"/>
                </a:ext>
              </a:extLst>
            </p:cNvPr>
            <p:cNvGraphicFramePr>
              <a:graphicFrameLocks noChangeAspect="1"/>
            </p:cNvGraphicFramePr>
            <p:nvPr/>
          </p:nvGraphicFramePr>
          <p:xfrm>
            <a:off x="2200" y="1071"/>
            <a:ext cx="829" cy="861"/>
          </p:xfrm>
          <a:graphic>
            <a:graphicData uri="http://schemas.openxmlformats.org/presentationml/2006/ole">
              <mc:AlternateContent xmlns:mc="http://schemas.openxmlformats.org/markup-compatibility/2006">
                <mc:Choice xmlns:v="urn:schemas-microsoft-com:vml" Requires="v">
                  <p:oleObj name="Image" r:id="rId9" imgW="1663492" imgH="1726984" progId="Photoshop.Image.7">
                    <p:embed/>
                  </p:oleObj>
                </mc:Choice>
                <mc:Fallback>
                  <p:oleObj name="Image" r:id="rId9" imgW="1663492" imgH="1726984" progId="Photoshop.Image.7">
                    <p:embed/>
                    <p:pic>
                      <p:nvPicPr>
                        <p:cNvPr id="60466" name="Object 113">
                          <a:extLst>
                            <a:ext uri="{FF2B5EF4-FFF2-40B4-BE49-F238E27FC236}">
                              <a16:creationId xmlns:a16="http://schemas.microsoft.com/office/drawing/2014/main" id="{786BCB6B-42C4-E505-2A7E-5EA97E317B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0" y="1071"/>
                          <a:ext cx="829"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67" name="Rectangle 115">
              <a:extLst>
                <a:ext uri="{FF2B5EF4-FFF2-40B4-BE49-F238E27FC236}">
                  <a16:creationId xmlns:a16="http://schemas.microsoft.com/office/drawing/2014/main" id="{3A883F7E-B968-3005-6868-9AFB8847DEF8}"/>
                </a:ext>
              </a:extLst>
            </p:cNvPr>
            <p:cNvSpPr>
              <a:spLocks noChangeArrowheads="1"/>
            </p:cNvSpPr>
            <p:nvPr/>
          </p:nvSpPr>
          <p:spPr bwMode="auto">
            <a:xfrm>
              <a:off x="2560" y="1111"/>
              <a:ext cx="55" cy="81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grpSp>
      <p:sp>
        <p:nvSpPr>
          <p:cNvPr id="60445" name="Line 114">
            <a:extLst>
              <a:ext uri="{FF2B5EF4-FFF2-40B4-BE49-F238E27FC236}">
                <a16:creationId xmlns:a16="http://schemas.microsoft.com/office/drawing/2014/main" id="{38D31291-F8DA-E8C3-7521-60AB48EA8AD3}"/>
              </a:ext>
            </a:extLst>
          </p:cNvPr>
          <p:cNvSpPr>
            <a:spLocks noChangeShapeType="1"/>
          </p:cNvSpPr>
          <p:nvPr/>
        </p:nvSpPr>
        <p:spPr bwMode="auto">
          <a:xfrm>
            <a:off x="5378450" y="1860550"/>
            <a:ext cx="1588" cy="13525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6" name="Line 86">
            <a:extLst>
              <a:ext uri="{FF2B5EF4-FFF2-40B4-BE49-F238E27FC236}">
                <a16:creationId xmlns:a16="http://schemas.microsoft.com/office/drawing/2014/main" id="{138DCD2B-C316-17A3-8C01-1DBDD01564AC}"/>
              </a:ext>
            </a:extLst>
          </p:cNvPr>
          <p:cNvSpPr>
            <a:spLocks noChangeShapeType="1"/>
          </p:cNvSpPr>
          <p:nvPr/>
        </p:nvSpPr>
        <p:spPr bwMode="auto">
          <a:xfrm>
            <a:off x="4943475" y="1844676"/>
            <a:ext cx="0" cy="136842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447" name="Group 118">
            <a:extLst>
              <a:ext uri="{FF2B5EF4-FFF2-40B4-BE49-F238E27FC236}">
                <a16:creationId xmlns:a16="http://schemas.microsoft.com/office/drawing/2014/main" id="{0A6EEDD3-F6AA-60A4-2B29-1A75B1EED5D7}"/>
              </a:ext>
            </a:extLst>
          </p:cNvPr>
          <p:cNvGrpSpPr>
            <a:grpSpLocks/>
          </p:cNvGrpSpPr>
          <p:nvPr/>
        </p:nvGrpSpPr>
        <p:grpSpPr bwMode="auto">
          <a:xfrm>
            <a:off x="4800600" y="1125538"/>
            <a:ext cx="939800" cy="577850"/>
            <a:chOff x="3218" y="754"/>
            <a:chExt cx="592" cy="364"/>
          </a:xfrm>
        </p:grpSpPr>
        <p:sp>
          <p:nvSpPr>
            <p:cNvPr id="60456" name="Oval 119">
              <a:extLst>
                <a:ext uri="{FF2B5EF4-FFF2-40B4-BE49-F238E27FC236}">
                  <a16:creationId xmlns:a16="http://schemas.microsoft.com/office/drawing/2014/main" id="{782F4AA9-31CA-7EC8-2BB6-A82D3628F5A7}"/>
                </a:ext>
              </a:extLst>
            </p:cNvPr>
            <p:cNvSpPr>
              <a:spLocks noChangeArrowheads="1"/>
            </p:cNvSpPr>
            <p:nvPr/>
          </p:nvSpPr>
          <p:spPr bwMode="auto">
            <a:xfrm>
              <a:off x="3453" y="890"/>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57" name="Oval 120">
              <a:extLst>
                <a:ext uri="{FF2B5EF4-FFF2-40B4-BE49-F238E27FC236}">
                  <a16:creationId xmlns:a16="http://schemas.microsoft.com/office/drawing/2014/main" id="{0AEB5C3F-FB32-9CF3-3A92-48E984FB220A}"/>
                </a:ext>
              </a:extLst>
            </p:cNvPr>
            <p:cNvSpPr>
              <a:spLocks noChangeArrowheads="1"/>
            </p:cNvSpPr>
            <p:nvPr/>
          </p:nvSpPr>
          <p:spPr bwMode="auto">
            <a:xfrm>
              <a:off x="3626" y="948"/>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58" name="Oval 121">
              <a:extLst>
                <a:ext uri="{FF2B5EF4-FFF2-40B4-BE49-F238E27FC236}">
                  <a16:creationId xmlns:a16="http://schemas.microsoft.com/office/drawing/2014/main" id="{1CBE4E05-4711-7B26-591E-E885FE594444}"/>
                </a:ext>
              </a:extLst>
            </p:cNvPr>
            <p:cNvSpPr>
              <a:spLocks noChangeArrowheads="1"/>
            </p:cNvSpPr>
            <p:nvPr/>
          </p:nvSpPr>
          <p:spPr bwMode="auto">
            <a:xfrm>
              <a:off x="3626" y="832"/>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59" name="Oval 122">
              <a:extLst>
                <a:ext uri="{FF2B5EF4-FFF2-40B4-BE49-F238E27FC236}">
                  <a16:creationId xmlns:a16="http://schemas.microsoft.com/office/drawing/2014/main" id="{0DCE9608-8078-10B3-EC72-A9129AA06E04}"/>
                </a:ext>
              </a:extLst>
            </p:cNvPr>
            <p:cNvSpPr>
              <a:spLocks noChangeArrowheads="1"/>
            </p:cNvSpPr>
            <p:nvPr/>
          </p:nvSpPr>
          <p:spPr bwMode="auto">
            <a:xfrm>
              <a:off x="3742" y="1066"/>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60" name="Oval 123">
              <a:extLst>
                <a:ext uri="{FF2B5EF4-FFF2-40B4-BE49-F238E27FC236}">
                  <a16:creationId xmlns:a16="http://schemas.microsoft.com/office/drawing/2014/main" id="{32E7A5B9-EF7E-0328-8F82-BA004BFDADA6}"/>
                </a:ext>
              </a:extLst>
            </p:cNvPr>
            <p:cNvSpPr>
              <a:spLocks noChangeArrowheads="1"/>
            </p:cNvSpPr>
            <p:nvPr/>
          </p:nvSpPr>
          <p:spPr bwMode="auto">
            <a:xfrm>
              <a:off x="3742" y="890"/>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61" name="Oval 124">
              <a:extLst>
                <a:ext uri="{FF2B5EF4-FFF2-40B4-BE49-F238E27FC236}">
                  <a16:creationId xmlns:a16="http://schemas.microsoft.com/office/drawing/2014/main" id="{C653C082-9FA7-DB23-8790-65266892D05A}"/>
                </a:ext>
              </a:extLst>
            </p:cNvPr>
            <p:cNvSpPr>
              <a:spLocks noChangeArrowheads="1"/>
            </p:cNvSpPr>
            <p:nvPr/>
          </p:nvSpPr>
          <p:spPr bwMode="auto">
            <a:xfrm>
              <a:off x="3515" y="981"/>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62" name="Oval 125">
              <a:extLst>
                <a:ext uri="{FF2B5EF4-FFF2-40B4-BE49-F238E27FC236}">
                  <a16:creationId xmlns:a16="http://schemas.microsoft.com/office/drawing/2014/main" id="{0120BF5A-32DD-E9B4-DD95-94E3AE0D8AA8}"/>
                </a:ext>
              </a:extLst>
            </p:cNvPr>
            <p:cNvSpPr>
              <a:spLocks noChangeArrowheads="1"/>
            </p:cNvSpPr>
            <p:nvPr/>
          </p:nvSpPr>
          <p:spPr bwMode="auto">
            <a:xfrm>
              <a:off x="3218" y="857"/>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63" name="Oval 126">
              <a:extLst>
                <a:ext uri="{FF2B5EF4-FFF2-40B4-BE49-F238E27FC236}">
                  <a16:creationId xmlns:a16="http://schemas.microsoft.com/office/drawing/2014/main" id="{BDA1E049-32D2-4B8B-1C4E-30E1CA874821}"/>
                </a:ext>
              </a:extLst>
            </p:cNvPr>
            <p:cNvSpPr>
              <a:spLocks noChangeArrowheads="1"/>
            </p:cNvSpPr>
            <p:nvPr/>
          </p:nvSpPr>
          <p:spPr bwMode="auto">
            <a:xfrm>
              <a:off x="3515" y="754"/>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64" name="Oval 127">
              <a:extLst>
                <a:ext uri="{FF2B5EF4-FFF2-40B4-BE49-F238E27FC236}">
                  <a16:creationId xmlns:a16="http://schemas.microsoft.com/office/drawing/2014/main" id="{B0EC1264-00D3-11AB-F47F-4E64CEA4E5BE}"/>
                </a:ext>
              </a:extLst>
            </p:cNvPr>
            <p:cNvSpPr>
              <a:spLocks noChangeArrowheads="1"/>
            </p:cNvSpPr>
            <p:nvPr/>
          </p:nvSpPr>
          <p:spPr bwMode="auto">
            <a:xfrm>
              <a:off x="3334" y="975"/>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65" name="Oval 128">
              <a:extLst>
                <a:ext uri="{FF2B5EF4-FFF2-40B4-BE49-F238E27FC236}">
                  <a16:creationId xmlns:a16="http://schemas.microsoft.com/office/drawing/2014/main" id="{8B01AF15-3150-9D4A-0304-6F8DE5496E26}"/>
                </a:ext>
              </a:extLst>
            </p:cNvPr>
            <p:cNvSpPr>
              <a:spLocks noChangeArrowheads="1"/>
            </p:cNvSpPr>
            <p:nvPr/>
          </p:nvSpPr>
          <p:spPr bwMode="auto">
            <a:xfrm>
              <a:off x="3334" y="799"/>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grpSp>
      <p:grpSp>
        <p:nvGrpSpPr>
          <p:cNvPr id="60448" name="Group 129">
            <a:extLst>
              <a:ext uri="{FF2B5EF4-FFF2-40B4-BE49-F238E27FC236}">
                <a16:creationId xmlns:a16="http://schemas.microsoft.com/office/drawing/2014/main" id="{62632454-54BC-E9B9-3ED9-87EB16A8A103}"/>
              </a:ext>
            </a:extLst>
          </p:cNvPr>
          <p:cNvGrpSpPr>
            <a:grpSpLocks/>
          </p:cNvGrpSpPr>
          <p:nvPr/>
        </p:nvGrpSpPr>
        <p:grpSpPr bwMode="auto">
          <a:xfrm>
            <a:off x="5016501" y="3213100"/>
            <a:ext cx="625475" cy="298450"/>
            <a:chOff x="2647" y="1252"/>
            <a:chExt cx="394" cy="188"/>
          </a:xfrm>
        </p:grpSpPr>
        <p:sp>
          <p:nvSpPr>
            <p:cNvPr id="60452" name="Oval 130">
              <a:extLst>
                <a:ext uri="{FF2B5EF4-FFF2-40B4-BE49-F238E27FC236}">
                  <a16:creationId xmlns:a16="http://schemas.microsoft.com/office/drawing/2014/main" id="{8018CDFD-05D0-A159-E5C8-20DA8D5EBFE5}"/>
                </a:ext>
              </a:extLst>
            </p:cNvPr>
            <p:cNvSpPr>
              <a:spLocks noChangeArrowheads="1"/>
            </p:cNvSpPr>
            <p:nvPr/>
          </p:nvSpPr>
          <p:spPr bwMode="auto">
            <a:xfrm>
              <a:off x="2882" y="1388"/>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53" name="Oval 131">
              <a:extLst>
                <a:ext uri="{FF2B5EF4-FFF2-40B4-BE49-F238E27FC236}">
                  <a16:creationId xmlns:a16="http://schemas.microsoft.com/office/drawing/2014/main" id="{1AAD481B-0BDC-51C2-6BC9-1B70312D21C4}"/>
                </a:ext>
              </a:extLst>
            </p:cNvPr>
            <p:cNvSpPr>
              <a:spLocks noChangeArrowheads="1"/>
            </p:cNvSpPr>
            <p:nvPr/>
          </p:nvSpPr>
          <p:spPr bwMode="auto">
            <a:xfrm>
              <a:off x="2647" y="1355"/>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54" name="Oval 132">
              <a:extLst>
                <a:ext uri="{FF2B5EF4-FFF2-40B4-BE49-F238E27FC236}">
                  <a16:creationId xmlns:a16="http://schemas.microsoft.com/office/drawing/2014/main" id="{265E21D1-39A2-0E45-062D-32316E5E53B8}"/>
                </a:ext>
              </a:extLst>
            </p:cNvPr>
            <p:cNvSpPr>
              <a:spLocks noChangeArrowheads="1"/>
            </p:cNvSpPr>
            <p:nvPr/>
          </p:nvSpPr>
          <p:spPr bwMode="auto">
            <a:xfrm>
              <a:off x="2763" y="1297"/>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sp>
          <p:nvSpPr>
            <p:cNvPr id="60455" name="Oval 133">
              <a:extLst>
                <a:ext uri="{FF2B5EF4-FFF2-40B4-BE49-F238E27FC236}">
                  <a16:creationId xmlns:a16="http://schemas.microsoft.com/office/drawing/2014/main" id="{0DC24D3B-C186-6C93-457F-282BDACFA8D5}"/>
                </a:ext>
              </a:extLst>
            </p:cNvPr>
            <p:cNvSpPr>
              <a:spLocks noChangeArrowheads="1"/>
            </p:cNvSpPr>
            <p:nvPr/>
          </p:nvSpPr>
          <p:spPr bwMode="auto">
            <a:xfrm>
              <a:off x="2973" y="1252"/>
              <a:ext cx="68" cy="52"/>
            </a:xfrm>
            <a:prstGeom prst="ellipse">
              <a:avLst/>
            </a:prstGeom>
            <a:solidFill>
              <a:srgbClr val="008000"/>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grpSp>
      <p:sp>
        <p:nvSpPr>
          <p:cNvPr id="60449" name="Line 134">
            <a:extLst>
              <a:ext uri="{FF2B5EF4-FFF2-40B4-BE49-F238E27FC236}">
                <a16:creationId xmlns:a16="http://schemas.microsoft.com/office/drawing/2014/main" id="{C2931011-E1D4-3CD8-8D78-D961CCEEC464}"/>
              </a:ext>
            </a:extLst>
          </p:cNvPr>
          <p:cNvSpPr>
            <a:spLocks noChangeShapeType="1"/>
          </p:cNvSpPr>
          <p:nvPr/>
        </p:nvSpPr>
        <p:spPr bwMode="auto">
          <a:xfrm>
            <a:off x="6959600" y="1844676"/>
            <a:ext cx="0" cy="136842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0" name="Line 135">
            <a:extLst>
              <a:ext uri="{FF2B5EF4-FFF2-40B4-BE49-F238E27FC236}">
                <a16:creationId xmlns:a16="http://schemas.microsoft.com/office/drawing/2014/main" id="{A93D1124-9474-69AE-CAC2-DD3C63F0A2B0}"/>
              </a:ext>
            </a:extLst>
          </p:cNvPr>
          <p:cNvSpPr>
            <a:spLocks noChangeShapeType="1"/>
          </p:cNvSpPr>
          <p:nvPr/>
        </p:nvSpPr>
        <p:spPr bwMode="auto">
          <a:xfrm>
            <a:off x="9120188" y="1916114"/>
            <a:ext cx="0" cy="136842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a:extLst>
              <a:ext uri="{FF2B5EF4-FFF2-40B4-BE49-F238E27FC236}">
                <a16:creationId xmlns:a16="http://schemas.microsoft.com/office/drawing/2014/main" id="{9FA5994C-219F-74DD-2B19-304000F8AE13}"/>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III/ Les </a:t>
            </a:r>
            <a:r>
              <a:rPr lang="fr-FR" altLang="fr-FR" sz="2400" b="1" dirty="0" err="1">
                <a:solidFill>
                  <a:schemeClr val="bg1"/>
                </a:solidFill>
                <a:ea typeface="SimSun" panose="02010600030101010101" pitchFamily="2" charset="-122"/>
              </a:rPr>
              <a:t>cannaux</a:t>
            </a:r>
            <a:endParaRPr lang="fr-FR" altLang="fr-FR" sz="2400" b="1" dirty="0">
              <a:solidFill>
                <a:schemeClr val="bg1"/>
              </a:solidFill>
              <a:ea typeface="SimSun"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5971-39E9-461B-906F-C935D17D2B5C}"/>
            </a:ext>
          </a:extLst>
        </p:cNvPr>
        <p:cNvGrpSpPr/>
        <p:nvPr/>
      </p:nvGrpSpPr>
      <p:grpSpPr>
        <a:xfrm>
          <a:off x="0" y="0"/>
          <a:ext cx="0" cy="0"/>
          <a:chOff x="0" y="0"/>
          <a:chExt cx="0" cy="0"/>
        </a:xfrm>
      </p:grpSpPr>
      <p:graphicFrame>
        <p:nvGraphicFramePr>
          <p:cNvPr id="28" name="Tableau 27">
            <a:extLst>
              <a:ext uri="{FF2B5EF4-FFF2-40B4-BE49-F238E27FC236}">
                <a16:creationId xmlns:a16="http://schemas.microsoft.com/office/drawing/2014/main" id="{D0FC8BF7-2ECC-BB0E-34C8-52DAA6B6178E}"/>
              </a:ext>
            </a:extLst>
          </p:cNvPr>
          <p:cNvGraphicFramePr>
            <a:graphicFrameLocks noGrp="1"/>
          </p:cNvGraphicFramePr>
          <p:nvPr>
            <p:extLst>
              <p:ext uri="{D42A27DB-BD31-4B8C-83A1-F6EECF244321}">
                <p14:modId xmlns:p14="http://schemas.microsoft.com/office/powerpoint/2010/main" val="1783764353"/>
              </p:ext>
            </p:extLst>
          </p:nvPr>
        </p:nvGraphicFramePr>
        <p:xfrm>
          <a:off x="8129303" y="259423"/>
          <a:ext cx="3584755" cy="593344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r>
                        <a:rPr lang="fr-FR" dirty="0"/>
                        <a:t>Chromatine</a:t>
                      </a:r>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endParaRPr lang="fr-FR" dirty="0"/>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endParaRPr lang="fr-FR" dirty="0"/>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endParaRPr lang="fr-FR" dirty="0"/>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endParaRPr lang="fr-FR" dirty="0"/>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endParaRPr lang="fr-FR" dirty="0"/>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endParaRPr lang="fr-FR" dirty="0"/>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grpSp>
        <p:nvGrpSpPr>
          <p:cNvPr id="27" name="Groupe 26">
            <a:extLst>
              <a:ext uri="{FF2B5EF4-FFF2-40B4-BE49-F238E27FC236}">
                <a16:creationId xmlns:a16="http://schemas.microsoft.com/office/drawing/2014/main" id="{3ADBA003-FA27-4F89-D6BD-682D7E9F102A}"/>
              </a:ext>
            </a:extLst>
          </p:cNvPr>
          <p:cNvGrpSpPr/>
          <p:nvPr/>
        </p:nvGrpSpPr>
        <p:grpSpPr>
          <a:xfrm>
            <a:off x="294277" y="428172"/>
            <a:ext cx="7180580" cy="6429828"/>
            <a:chOff x="221706" y="232229"/>
            <a:chExt cx="7180580" cy="6429828"/>
          </a:xfrm>
        </p:grpSpPr>
        <p:pic>
          <p:nvPicPr>
            <p:cNvPr id="29" name="Image 28" descr="cellule03">
              <a:extLst>
                <a:ext uri="{FF2B5EF4-FFF2-40B4-BE49-F238E27FC236}">
                  <a16:creationId xmlns:a16="http://schemas.microsoft.com/office/drawing/2014/main" id="{9A0F45C7-1879-6473-529F-AA35F338E70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30" name="Group 8">
              <a:extLst>
                <a:ext uri="{FF2B5EF4-FFF2-40B4-BE49-F238E27FC236}">
                  <a16:creationId xmlns:a16="http://schemas.microsoft.com/office/drawing/2014/main" id="{ABA224A7-2E67-4D93-D0F9-A9D2B834FE73}"/>
                </a:ext>
              </a:extLst>
            </p:cNvPr>
            <p:cNvGrpSpPr>
              <a:grpSpLocks/>
            </p:cNvGrpSpPr>
            <p:nvPr/>
          </p:nvGrpSpPr>
          <p:grpSpPr bwMode="auto">
            <a:xfrm>
              <a:off x="221706" y="232229"/>
              <a:ext cx="7180580" cy="6429828"/>
              <a:chOff x="124" y="1911"/>
              <a:chExt cx="8216" cy="7455"/>
            </a:xfrm>
          </p:grpSpPr>
          <p:grpSp>
            <p:nvGrpSpPr>
              <p:cNvPr id="31" name="Group 9">
                <a:extLst>
                  <a:ext uri="{FF2B5EF4-FFF2-40B4-BE49-F238E27FC236}">
                    <a16:creationId xmlns:a16="http://schemas.microsoft.com/office/drawing/2014/main" id="{84713DE1-022C-1D30-1C10-2E01C4BE1700}"/>
                  </a:ext>
                </a:extLst>
              </p:cNvPr>
              <p:cNvGrpSpPr>
                <a:grpSpLocks/>
              </p:cNvGrpSpPr>
              <p:nvPr/>
            </p:nvGrpSpPr>
            <p:grpSpPr bwMode="auto">
              <a:xfrm>
                <a:off x="124" y="1911"/>
                <a:ext cx="8216" cy="7455"/>
                <a:chOff x="1095" y="1920"/>
                <a:chExt cx="8216" cy="7455"/>
              </a:xfrm>
            </p:grpSpPr>
            <p:sp>
              <p:nvSpPr>
                <p:cNvPr id="33" name="Text Box 10">
                  <a:extLst>
                    <a:ext uri="{FF2B5EF4-FFF2-40B4-BE49-F238E27FC236}">
                      <a16:creationId xmlns:a16="http://schemas.microsoft.com/office/drawing/2014/main" id="{9FA126E5-90CA-D65B-2E46-3259F0E171E8}"/>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11">
                  <a:extLst>
                    <a:ext uri="{FF2B5EF4-FFF2-40B4-BE49-F238E27FC236}">
                      <a16:creationId xmlns:a16="http://schemas.microsoft.com/office/drawing/2014/main" id="{BEF4D957-F713-9A85-9205-33CF4F5F9778}"/>
                    </a:ext>
                  </a:extLst>
                </p:cNvPr>
                <p:cNvGrpSpPr>
                  <a:grpSpLocks/>
                </p:cNvGrpSpPr>
                <p:nvPr/>
              </p:nvGrpSpPr>
              <p:grpSpPr bwMode="auto">
                <a:xfrm>
                  <a:off x="1140" y="1920"/>
                  <a:ext cx="8171" cy="7455"/>
                  <a:chOff x="1140" y="1920"/>
                  <a:chExt cx="8171" cy="7455"/>
                </a:xfrm>
              </p:grpSpPr>
              <p:sp>
                <p:nvSpPr>
                  <p:cNvPr id="35" name="Text Box 12">
                    <a:extLst>
                      <a:ext uri="{FF2B5EF4-FFF2-40B4-BE49-F238E27FC236}">
                        <a16:creationId xmlns:a16="http://schemas.microsoft.com/office/drawing/2014/main" id="{BB0A10E4-4182-C518-8275-34C56EF24891}"/>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3">
                    <a:extLst>
                      <a:ext uri="{FF2B5EF4-FFF2-40B4-BE49-F238E27FC236}">
                        <a16:creationId xmlns:a16="http://schemas.microsoft.com/office/drawing/2014/main" id="{9832C563-F13C-C277-CE88-BD21255FB9CA}"/>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
                    <a:extLst>
                      <a:ext uri="{FF2B5EF4-FFF2-40B4-BE49-F238E27FC236}">
                        <a16:creationId xmlns:a16="http://schemas.microsoft.com/office/drawing/2014/main" id="{181FEDE7-3B16-DE26-CC5D-C7ADBC25F535}"/>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D1FC0A06-6FAB-619D-4C96-B910AA867EE1}"/>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71BDED3B-A56E-6E78-D798-9AF35DD43FB2}"/>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7">
                    <a:extLst>
                      <a:ext uri="{FF2B5EF4-FFF2-40B4-BE49-F238E27FC236}">
                        <a16:creationId xmlns:a16="http://schemas.microsoft.com/office/drawing/2014/main" id="{462EE6B8-30C2-6D5C-3B88-6995891CB54C}"/>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8">
                    <a:extLst>
                      <a:ext uri="{FF2B5EF4-FFF2-40B4-BE49-F238E27FC236}">
                        <a16:creationId xmlns:a16="http://schemas.microsoft.com/office/drawing/2014/main" id="{799B8E82-5BB0-1DD9-FBD3-2665961452CA}"/>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9">
                    <a:extLst>
                      <a:ext uri="{FF2B5EF4-FFF2-40B4-BE49-F238E27FC236}">
                        <a16:creationId xmlns:a16="http://schemas.microsoft.com/office/drawing/2014/main" id="{BD006E5E-0741-A30A-5151-28C5C1E0B684}"/>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0">
                    <a:extLst>
                      <a:ext uri="{FF2B5EF4-FFF2-40B4-BE49-F238E27FC236}">
                        <a16:creationId xmlns:a16="http://schemas.microsoft.com/office/drawing/2014/main" id="{0EE2D46A-C3EB-441F-1BCC-C4EAFE17CA10}"/>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1">
                    <a:extLst>
                      <a:ext uri="{FF2B5EF4-FFF2-40B4-BE49-F238E27FC236}">
                        <a16:creationId xmlns:a16="http://schemas.microsoft.com/office/drawing/2014/main" id="{27E9B05A-574F-64B8-F4B5-8DCBAD2E5C53}"/>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2">
                    <a:extLst>
                      <a:ext uri="{FF2B5EF4-FFF2-40B4-BE49-F238E27FC236}">
                        <a16:creationId xmlns:a16="http://schemas.microsoft.com/office/drawing/2014/main" id="{0ABEE929-2A2A-4BDE-F886-EC559BA8A743}"/>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3">
                    <a:extLst>
                      <a:ext uri="{FF2B5EF4-FFF2-40B4-BE49-F238E27FC236}">
                        <a16:creationId xmlns:a16="http://schemas.microsoft.com/office/drawing/2014/main" id="{3DC0EC6F-78FE-9F1B-2BFC-62319487784D}"/>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utoShape 24">
                    <a:extLst>
                      <a:ext uri="{FF2B5EF4-FFF2-40B4-BE49-F238E27FC236}">
                        <a16:creationId xmlns:a16="http://schemas.microsoft.com/office/drawing/2014/main" id="{A6A9CABA-62F6-5187-B020-CAD4B49DD06D}"/>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8" name="AutoShape 25">
                    <a:extLst>
                      <a:ext uri="{FF2B5EF4-FFF2-40B4-BE49-F238E27FC236}">
                        <a16:creationId xmlns:a16="http://schemas.microsoft.com/office/drawing/2014/main" id="{78D6C364-7C67-131E-1560-4CAEAE16CCBD}"/>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9" name="Text Box 26">
                    <a:extLst>
                      <a:ext uri="{FF2B5EF4-FFF2-40B4-BE49-F238E27FC236}">
                        <a16:creationId xmlns:a16="http://schemas.microsoft.com/office/drawing/2014/main" id="{59A120B5-F3F4-D02F-8C6A-613D91CF6633}"/>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7">
                    <a:extLst>
                      <a:ext uri="{FF2B5EF4-FFF2-40B4-BE49-F238E27FC236}">
                        <a16:creationId xmlns:a16="http://schemas.microsoft.com/office/drawing/2014/main" id="{16934759-2FDA-2B16-EE1F-83DDBE7837CD}"/>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8">
                    <a:extLst>
                      <a:ext uri="{FF2B5EF4-FFF2-40B4-BE49-F238E27FC236}">
                        <a16:creationId xmlns:a16="http://schemas.microsoft.com/office/drawing/2014/main" id="{778E984A-8FDE-677A-A207-B332C5B5D9BB}"/>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9">
                    <a:extLst>
                      <a:ext uri="{FF2B5EF4-FFF2-40B4-BE49-F238E27FC236}">
                        <a16:creationId xmlns:a16="http://schemas.microsoft.com/office/drawing/2014/main" id="{308A882E-658F-3B12-0493-2B35A2149C7A}"/>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32" name="AutoShape 30">
                <a:extLst>
                  <a:ext uri="{FF2B5EF4-FFF2-40B4-BE49-F238E27FC236}">
                    <a16:creationId xmlns:a16="http://schemas.microsoft.com/office/drawing/2014/main" id="{FB437D7C-E594-D0E2-FA3D-8A0C2815FD65}"/>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53" name="ZoneTexte 52">
            <a:extLst>
              <a:ext uri="{FF2B5EF4-FFF2-40B4-BE49-F238E27FC236}">
                <a16:creationId xmlns:a16="http://schemas.microsoft.com/office/drawing/2014/main" id="{DE4B19C5-0F48-AD7A-5E0F-9C2BEEB105F5}"/>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30955138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a:extLst>
              <a:ext uri="{FF2B5EF4-FFF2-40B4-BE49-F238E27FC236}">
                <a16:creationId xmlns:a16="http://schemas.microsoft.com/office/drawing/2014/main" id="{983DB02F-8ACB-B2B0-F7AB-2E0109EE10C6}"/>
              </a:ext>
            </a:extLst>
          </p:cNvPr>
          <p:cNvSpPr txBox="1">
            <a:spLocks noChangeArrowheads="1"/>
          </p:cNvSpPr>
          <p:nvPr/>
        </p:nvSpPr>
        <p:spPr bwMode="auto">
          <a:xfrm>
            <a:off x="4511676" y="2997200"/>
            <a:ext cx="55086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a:latin typeface="Comic Sans MS" panose="030F0702030302020204" pitchFamily="66" charset="0"/>
              </a:rPr>
              <a:t>Canal potassique : quand il est ouvert, il fait passer spécifiquement le K+ du milieu intracellulaire au milieu extracellulaire.</a:t>
            </a:r>
          </a:p>
        </p:txBody>
      </p:sp>
      <p:sp>
        <p:nvSpPr>
          <p:cNvPr id="62467" name="Rectangle 6">
            <a:extLst>
              <a:ext uri="{FF2B5EF4-FFF2-40B4-BE49-F238E27FC236}">
                <a16:creationId xmlns:a16="http://schemas.microsoft.com/office/drawing/2014/main" id="{B9EC3416-9C4B-06D2-BBAB-7913B5699A81}"/>
              </a:ext>
            </a:extLst>
          </p:cNvPr>
          <p:cNvSpPr>
            <a:spLocks noChangeArrowheads="1"/>
          </p:cNvSpPr>
          <p:nvPr/>
        </p:nvSpPr>
        <p:spPr bwMode="auto">
          <a:xfrm>
            <a:off x="1703388" y="3427414"/>
            <a:ext cx="2392362" cy="2447925"/>
          </a:xfrm>
          <a:prstGeom prst="rect">
            <a:avLst/>
          </a:prstGeom>
          <a:solidFill>
            <a:srgbClr val="DDDDDD"/>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2400">
              <a:latin typeface="Arial Narrow" panose="020B0606020202030204" pitchFamily="34" charset="0"/>
            </a:endParaRPr>
          </a:p>
        </p:txBody>
      </p:sp>
      <p:sp>
        <p:nvSpPr>
          <p:cNvPr id="62468" name="Text Box 7">
            <a:extLst>
              <a:ext uri="{FF2B5EF4-FFF2-40B4-BE49-F238E27FC236}">
                <a16:creationId xmlns:a16="http://schemas.microsoft.com/office/drawing/2014/main" id="{CEA53612-FE90-D6F4-BFFD-8A9648737CDB}"/>
              </a:ext>
            </a:extLst>
          </p:cNvPr>
          <p:cNvSpPr txBox="1">
            <a:spLocks noChangeArrowheads="1"/>
          </p:cNvSpPr>
          <p:nvPr/>
        </p:nvSpPr>
        <p:spPr bwMode="auto">
          <a:xfrm>
            <a:off x="2029025" y="4075114"/>
            <a:ext cx="17315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400" b="1">
                <a:solidFill>
                  <a:srgbClr val="FF0000"/>
                </a:solidFill>
                <a:latin typeface="Arial Narrow" panose="020B0606020202030204" pitchFamily="34" charset="0"/>
              </a:rPr>
              <a:t>Na+ = 10 mM</a:t>
            </a:r>
          </a:p>
          <a:p>
            <a:pPr algn="ctr" eaLnBrk="1" hangingPunct="1">
              <a:spcBef>
                <a:spcPct val="0"/>
              </a:spcBef>
              <a:buFontTx/>
              <a:buNone/>
            </a:pPr>
            <a:r>
              <a:rPr lang="fr-FR" altLang="fr-FR" sz="2400" b="1">
                <a:solidFill>
                  <a:schemeClr val="accent2"/>
                </a:solidFill>
                <a:latin typeface="Arial Narrow" panose="020B0606020202030204" pitchFamily="34" charset="0"/>
              </a:rPr>
              <a:t>K+ = 140 mM</a:t>
            </a:r>
          </a:p>
        </p:txBody>
      </p:sp>
      <p:sp>
        <p:nvSpPr>
          <p:cNvPr id="62469" name="Text Box 8">
            <a:extLst>
              <a:ext uri="{FF2B5EF4-FFF2-40B4-BE49-F238E27FC236}">
                <a16:creationId xmlns:a16="http://schemas.microsoft.com/office/drawing/2014/main" id="{9F9CA3AC-A74F-17E0-11B0-44AEF559F022}"/>
              </a:ext>
            </a:extLst>
          </p:cNvPr>
          <p:cNvSpPr txBox="1">
            <a:spLocks noChangeArrowheads="1"/>
          </p:cNvSpPr>
          <p:nvPr/>
        </p:nvSpPr>
        <p:spPr bwMode="auto">
          <a:xfrm>
            <a:off x="2141396" y="2078039"/>
            <a:ext cx="1802096" cy="83099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400" b="1">
                <a:solidFill>
                  <a:srgbClr val="FF0000"/>
                </a:solidFill>
                <a:latin typeface="Arial Narrow" panose="020B0606020202030204" pitchFamily="34" charset="0"/>
              </a:rPr>
              <a:t>Na+ = 145mM</a:t>
            </a:r>
          </a:p>
          <a:p>
            <a:pPr algn="ctr" eaLnBrk="1" hangingPunct="1">
              <a:spcBef>
                <a:spcPct val="0"/>
              </a:spcBef>
              <a:buFontTx/>
              <a:buNone/>
            </a:pPr>
            <a:r>
              <a:rPr lang="fr-FR" altLang="fr-FR" sz="2400" b="1">
                <a:solidFill>
                  <a:schemeClr val="accent2"/>
                </a:solidFill>
                <a:latin typeface="Arial Narrow" panose="020B0606020202030204" pitchFamily="34" charset="0"/>
              </a:rPr>
              <a:t>K+ = 5 mM</a:t>
            </a:r>
          </a:p>
        </p:txBody>
      </p:sp>
      <p:sp>
        <p:nvSpPr>
          <p:cNvPr id="62470" name="Text Box 9">
            <a:extLst>
              <a:ext uri="{FF2B5EF4-FFF2-40B4-BE49-F238E27FC236}">
                <a16:creationId xmlns:a16="http://schemas.microsoft.com/office/drawing/2014/main" id="{827A4ACE-3BCE-528D-F3E3-4F31A7A873ED}"/>
              </a:ext>
            </a:extLst>
          </p:cNvPr>
          <p:cNvSpPr txBox="1">
            <a:spLocks noChangeArrowheads="1"/>
          </p:cNvSpPr>
          <p:nvPr/>
        </p:nvSpPr>
        <p:spPr bwMode="auto">
          <a:xfrm>
            <a:off x="2466976" y="4938713"/>
            <a:ext cx="950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a:latin typeface="Arial Narrow" panose="020B0606020202030204" pitchFamily="34" charset="0"/>
              </a:rPr>
              <a:t>Cellule</a:t>
            </a:r>
          </a:p>
        </p:txBody>
      </p:sp>
      <p:sp>
        <p:nvSpPr>
          <p:cNvPr id="62471" name="AutoShape 10">
            <a:extLst>
              <a:ext uri="{FF2B5EF4-FFF2-40B4-BE49-F238E27FC236}">
                <a16:creationId xmlns:a16="http://schemas.microsoft.com/office/drawing/2014/main" id="{24B3BBA1-1D81-91A1-2D24-71F08270651A}"/>
              </a:ext>
            </a:extLst>
          </p:cNvPr>
          <p:cNvSpPr>
            <a:spLocks noChangeArrowheads="1"/>
          </p:cNvSpPr>
          <p:nvPr/>
        </p:nvSpPr>
        <p:spPr bwMode="auto">
          <a:xfrm rot="5400000">
            <a:off x="1984375" y="3348038"/>
            <a:ext cx="762000" cy="260350"/>
          </a:xfrm>
          <a:prstGeom prst="rightArrow">
            <a:avLst>
              <a:gd name="adj1" fmla="val 50000"/>
              <a:gd name="adj2" fmla="val 7317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62472" name="AutoShape 11">
            <a:extLst>
              <a:ext uri="{FF2B5EF4-FFF2-40B4-BE49-F238E27FC236}">
                <a16:creationId xmlns:a16="http://schemas.microsoft.com/office/drawing/2014/main" id="{5BF6E084-64B5-0478-B94D-C9FAADAFF6F7}"/>
              </a:ext>
            </a:extLst>
          </p:cNvPr>
          <p:cNvSpPr>
            <a:spLocks noChangeArrowheads="1"/>
          </p:cNvSpPr>
          <p:nvPr/>
        </p:nvSpPr>
        <p:spPr bwMode="auto">
          <a:xfrm rot="5400000" flipH="1">
            <a:off x="2981325" y="3316288"/>
            <a:ext cx="762000" cy="260350"/>
          </a:xfrm>
          <a:prstGeom prst="rightArrow">
            <a:avLst>
              <a:gd name="adj1" fmla="val 50000"/>
              <a:gd name="adj2" fmla="val 7317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latin typeface="Comic Sans MS" panose="030F0702030302020204" pitchFamily="66" charset="0"/>
            </a:endParaRPr>
          </a:p>
        </p:txBody>
      </p:sp>
      <p:sp>
        <p:nvSpPr>
          <p:cNvPr id="62473" name="Text Box 12">
            <a:extLst>
              <a:ext uri="{FF2B5EF4-FFF2-40B4-BE49-F238E27FC236}">
                <a16:creationId xmlns:a16="http://schemas.microsoft.com/office/drawing/2014/main" id="{45383DD2-EE42-3A56-8740-84B30A1FF6E1}"/>
              </a:ext>
            </a:extLst>
          </p:cNvPr>
          <p:cNvSpPr txBox="1">
            <a:spLocks noChangeArrowheads="1"/>
          </p:cNvSpPr>
          <p:nvPr/>
        </p:nvSpPr>
        <p:spPr bwMode="auto">
          <a:xfrm>
            <a:off x="1751013" y="2773363"/>
            <a:ext cx="1357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solidFill>
                  <a:srgbClr val="FF0000"/>
                </a:solidFill>
                <a:latin typeface="Arial Narrow" panose="020B0606020202030204" pitchFamily="34" charset="0"/>
              </a:rPr>
              <a:t>Gradient Na+</a:t>
            </a:r>
          </a:p>
        </p:txBody>
      </p:sp>
      <p:sp>
        <p:nvSpPr>
          <p:cNvPr id="62474" name="Text Box 13">
            <a:extLst>
              <a:ext uri="{FF2B5EF4-FFF2-40B4-BE49-F238E27FC236}">
                <a16:creationId xmlns:a16="http://schemas.microsoft.com/office/drawing/2014/main" id="{0A41A9C7-CA09-EE32-EBC6-BA5408FF54B3}"/>
              </a:ext>
            </a:extLst>
          </p:cNvPr>
          <p:cNvSpPr txBox="1">
            <a:spLocks noChangeArrowheads="1"/>
          </p:cNvSpPr>
          <p:nvPr/>
        </p:nvSpPr>
        <p:spPr bwMode="auto">
          <a:xfrm>
            <a:off x="3014664" y="2773363"/>
            <a:ext cx="1252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solidFill>
                  <a:schemeClr val="accent2"/>
                </a:solidFill>
                <a:latin typeface="Arial Narrow" panose="020B0606020202030204" pitchFamily="34" charset="0"/>
              </a:rPr>
              <a:t>Gradient K+</a:t>
            </a:r>
          </a:p>
        </p:txBody>
      </p:sp>
      <p:sp>
        <p:nvSpPr>
          <p:cNvPr id="62475" name="Text Box 14">
            <a:extLst>
              <a:ext uri="{FF2B5EF4-FFF2-40B4-BE49-F238E27FC236}">
                <a16:creationId xmlns:a16="http://schemas.microsoft.com/office/drawing/2014/main" id="{180540F8-EE4D-F67F-2658-0B4994203D8B}"/>
              </a:ext>
            </a:extLst>
          </p:cNvPr>
          <p:cNvSpPr txBox="1">
            <a:spLocks noChangeArrowheads="1"/>
          </p:cNvSpPr>
          <p:nvPr/>
        </p:nvSpPr>
        <p:spPr bwMode="auto">
          <a:xfrm>
            <a:off x="2149475" y="1090562"/>
            <a:ext cx="76327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a:latin typeface="Comic Sans MS" panose="030F0702030302020204" pitchFamily="66" charset="0"/>
              </a:rPr>
              <a:t>Dans les cellules il existe un gradient de K</a:t>
            </a:r>
            <a:r>
              <a:rPr lang="fr-FR" altLang="fr-FR" sz="1800" baseline="30000">
                <a:latin typeface="Comic Sans MS" panose="030F0702030302020204" pitchFamily="66" charset="0"/>
              </a:rPr>
              <a:t>+</a:t>
            </a:r>
            <a:r>
              <a:rPr lang="fr-FR" altLang="fr-FR" sz="1800">
                <a:latin typeface="Comic Sans MS" panose="030F0702030302020204" pitchFamily="66" charset="0"/>
              </a:rPr>
              <a:t> et de Na</a:t>
            </a:r>
            <a:r>
              <a:rPr lang="fr-FR" altLang="fr-FR" sz="1800" baseline="30000">
                <a:latin typeface="Comic Sans MS" panose="030F0702030302020204" pitchFamily="66" charset="0"/>
              </a:rPr>
              <a:t>+</a:t>
            </a:r>
            <a:r>
              <a:rPr lang="fr-FR" altLang="fr-FR" sz="1800">
                <a:latin typeface="Comic Sans MS" panose="030F0702030302020204" pitchFamily="66" charset="0"/>
              </a:rPr>
              <a:t> entre les milieux intracellulaire et extracellulaire.</a:t>
            </a:r>
          </a:p>
        </p:txBody>
      </p:sp>
      <p:sp>
        <p:nvSpPr>
          <p:cNvPr id="62476" name="Text Box 19">
            <a:extLst>
              <a:ext uri="{FF2B5EF4-FFF2-40B4-BE49-F238E27FC236}">
                <a16:creationId xmlns:a16="http://schemas.microsoft.com/office/drawing/2014/main" id="{E6375AE3-9014-D9CC-C489-43892936618E}"/>
              </a:ext>
            </a:extLst>
          </p:cNvPr>
          <p:cNvSpPr txBox="1">
            <a:spLocks noChangeArrowheads="1"/>
          </p:cNvSpPr>
          <p:nvPr/>
        </p:nvSpPr>
        <p:spPr bwMode="auto">
          <a:xfrm>
            <a:off x="5735638" y="4471988"/>
            <a:ext cx="33845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800" b="1">
                <a:solidFill>
                  <a:srgbClr val="FF3300"/>
                </a:solidFill>
                <a:latin typeface="Comic Sans MS" panose="030F0702030302020204" pitchFamily="66" charset="0"/>
              </a:rPr>
              <a:t>Et pourquoi pas le Na+ ?</a:t>
            </a:r>
          </a:p>
        </p:txBody>
      </p:sp>
      <p:sp>
        <p:nvSpPr>
          <p:cNvPr id="62477" name="Line 20">
            <a:extLst>
              <a:ext uri="{FF2B5EF4-FFF2-40B4-BE49-F238E27FC236}">
                <a16:creationId xmlns:a16="http://schemas.microsoft.com/office/drawing/2014/main" id="{BEB74AD7-E788-C019-1724-D5A67039A328}"/>
              </a:ext>
            </a:extLst>
          </p:cNvPr>
          <p:cNvSpPr>
            <a:spLocks noChangeShapeType="1"/>
          </p:cNvSpPr>
          <p:nvPr/>
        </p:nvSpPr>
        <p:spPr bwMode="auto">
          <a:xfrm>
            <a:off x="4656139" y="5589588"/>
            <a:ext cx="719137"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8" name="Text Box 21">
            <a:extLst>
              <a:ext uri="{FF2B5EF4-FFF2-40B4-BE49-F238E27FC236}">
                <a16:creationId xmlns:a16="http://schemas.microsoft.com/office/drawing/2014/main" id="{1D22A44F-E77B-A46D-1AC9-3ACF44944942}"/>
              </a:ext>
            </a:extLst>
          </p:cNvPr>
          <p:cNvSpPr txBox="1">
            <a:spLocks noChangeArrowheads="1"/>
          </p:cNvSpPr>
          <p:nvPr/>
        </p:nvSpPr>
        <p:spPr bwMode="auto">
          <a:xfrm>
            <a:off x="5446714" y="5300663"/>
            <a:ext cx="4752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800" b="1">
                <a:solidFill>
                  <a:srgbClr val="FF3300"/>
                </a:solidFill>
                <a:latin typeface="Comic Sans MS" panose="030F0702030302020204" pitchFamily="66" charset="0"/>
              </a:rPr>
              <a:t>A cause de sa structure !</a:t>
            </a:r>
          </a:p>
        </p:txBody>
      </p:sp>
      <p:sp>
        <p:nvSpPr>
          <p:cNvPr id="62479" name="Text Box 24">
            <a:extLst>
              <a:ext uri="{FF2B5EF4-FFF2-40B4-BE49-F238E27FC236}">
                <a16:creationId xmlns:a16="http://schemas.microsoft.com/office/drawing/2014/main" id="{6F7E15BB-1F95-5D1F-A5B0-17B500855ED1}"/>
              </a:ext>
            </a:extLst>
          </p:cNvPr>
          <p:cNvSpPr txBox="1">
            <a:spLocks noChangeArrowheads="1"/>
          </p:cNvSpPr>
          <p:nvPr/>
        </p:nvSpPr>
        <p:spPr bwMode="auto">
          <a:xfrm>
            <a:off x="2430464" y="350787"/>
            <a:ext cx="49879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600" b="1">
                <a:latin typeface="Comic Sans MS" panose="030F0702030302020204" pitchFamily="66" charset="0"/>
              </a:rPr>
              <a:t>Ex. : Le canal potassique</a:t>
            </a:r>
          </a:p>
        </p:txBody>
      </p:sp>
      <p:sp>
        <p:nvSpPr>
          <p:cNvPr id="2" name="Rectangle 1">
            <a:extLst>
              <a:ext uri="{FF2B5EF4-FFF2-40B4-BE49-F238E27FC236}">
                <a16:creationId xmlns:a16="http://schemas.microsoft.com/office/drawing/2014/main" id="{F90111A0-596C-26F7-3557-9B23433C6E89}"/>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III/ Transport sélectif au travers des membranes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figure 11-23a">
            <a:extLst>
              <a:ext uri="{FF2B5EF4-FFF2-40B4-BE49-F238E27FC236}">
                <a16:creationId xmlns:a16="http://schemas.microsoft.com/office/drawing/2014/main" id="{19DE48AE-75EA-9B85-72C3-E65D72887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556" y="621506"/>
            <a:ext cx="6592888" cy="5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C902EE48-5F92-4E8A-19C9-482C3C4B6379}"/>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III/ Le canal potassique </a:t>
            </a:r>
          </a:p>
        </p:txBody>
      </p:sp>
      <p:sp>
        <p:nvSpPr>
          <p:cNvPr id="3" name="ZoneTexte 2">
            <a:extLst>
              <a:ext uri="{FF2B5EF4-FFF2-40B4-BE49-F238E27FC236}">
                <a16:creationId xmlns:a16="http://schemas.microsoft.com/office/drawing/2014/main" id="{A4AD4C71-197B-786A-B1D4-33258C685DE4}"/>
              </a:ext>
            </a:extLst>
          </p:cNvPr>
          <p:cNvSpPr txBox="1"/>
          <p:nvPr/>
        </p:nvSpPr>
        <p:spPr>
          <a:xfrm>
            <a:off x="2495601" y="6093296"/>
            <a:ext cx="6536213" cy="369332"/>
          </a:xfrm>
          <a:prstGeom prst="rect">
            <a:avLst/>
          </a:prstGeom>
          <a:noFill/>
        </p:spPr>
        <p:txBody>
          <a:bodyPr wrap="none" rtlCol="0">
            <a:spAutoFit/>
          </a:bodyPr>
          <a:lstStyle/>
          <a:p>
            <a:r>
              <a:rPr lang="fr-FR" b="1" dirty="0"/>
              <a:t>Encore une fois : la structure d’une protéine dicte sa fonction</a:t>
            </a:r>
            <a:endParaRPr lang="en-US"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1" name="Group 5">
            <a:extLst>
              <a:ext uri="{FF2B5EF4-FFF2-40B4-BE49-F238E27FC236}">
                <a16:creationId xmlns:a16="http://schemas.microsoft.com/office/drawing/2014/main" id="{227D34CF-F096-D33F-B726-AADAFB86717E}"/>
              </a:ext>
            </a:extLst>
          </p:cNvPr>
          <p:cNvGrpSpPr>
            <a:grpSpLocks/>
          </p:cNvGrpSpPr>
          <p:nvPr/>
        </p:nvGrpSpPr>
        <p:grpSpPr bwMode="auto">
          <a:xfrm>
            <a:off x="6672263" y="754063"/>
            <a:ext cx="1274762" cy="3467100"/>
            <a:chOff x="318" y="893"/>
            <a:chExt cx="978" cy="2338"/>
          </a:xfrm>
        </p:grpSpPr>
        <p:pic>
          <p:nvPicPr>
            <p:cNvPr id="68624" name="Picture 6">
              <a:extLst>
                <a:ext uri="{FF2B5EF4-FFF2-40B4-BE49-F238E27FC236}">
                  <a16:creationId xmlns:a16="http://schemas.microsoft.com/office/drawing/2014/main" id="{28860E7E-24EC-F70A-DC58-5324D8B74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2" r="2953"/>
            <a:stretch>
              <a:fillRect/>
            </a:stretch>
          </p:blipFill>
          <p:spPr bwMode="auto">
            <a:xfrm rot="5400000">
              <a:off x="225" y="2160"/>
              <a:ext cx="1168"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5" name="Picture 7">
              <a:extLst>
                <a:ext uri="{FF2B5EF4-FFF2-40B4-BE49-F238E27FC236}">
                  <a16:creationId xmlns:a16="http://schemas.microsoft.com/office/drawing/2014/main" id="{9C34CC01-4573-A5FE-DC09-364B3C257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2" r="2953"/>
            <a:stretch>
              <a:fillRect/>
            </a:stretch>
          </p:blipFill>
          <p:spPr bwMode="auto">
            <a:xfrm rot="5400000">
              <a:off x="221" y="990"/>
              <a:ext cx="1168"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2" name="Text Box 8">
            <a:extLst>
              <a:ext uri="{FF2B5EF4-FFF2-40B4-BE49-F238E27FC236}">
                <a16:creationId xmlns:a16="http://schemas.microsoft.com/office/drawing/2014/main" id="{4C9DC9EE-9F7F-68B8-5D6B-CEDAAF467051}"/>
              </a:ext>
            </a:extLst>
          </p:cNvPr>
          <p:cNvSpPr txBox="1">
            <a:spLocks noChangeArrowheads="1"/>
          </p:cNvSpPr>
          <p:nvPr/>
        </p:nvSpPr>
        <p:spPr bwMode="auto">
          <a:xfrm>
            <a:off x="1860550" y="2062163"/>
            <a:ext cx="30241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800" b="1">
                <a:latin typeface="Comic Sans MS" panose="030F0702030302020204" pitchFamily="66" charset="0"/>
              </a:rPr>
              <a:t>Macromolécules</a:t>
            </a:r>
            <a:endParaRPr lang="fr-FR" altLang="fr-FR" sz="1800">
              <a:latin typeface="Comic Sans MS" panose="030F0702030302020204" pitchFamily="66" charset="0"/>
            </a:endParaRPr>
          </a:p>
        </p:txBody>
      </p:sp>
      <p:sp>
        <p:nvSpPr>
          <p:cNvPr id="68613" name="Text Box 9">
            <a:extLst>
              <a:ext uri="{FF2B5EF4-FFF2-40B4-BE49-F238E27FC236}">
                <a16:creationId xmlns:a16="http://schemas.microsoft.com/office/drawing/2014/main" id="{78ECE3B2-C25C-64BE-55F3-C179896B2850}"/>
              </a:ext>
            </a:extLst>
          </p:cNvPr>
          <p:cNvSpPr txBox="1">
            <a:spLocks noChangeArrowheads="1"/>
          </p:cNvSpPr>
          <p:nvPr/>
        </p:nvSpPr>
        <p:spPr bwMode="auto">
          <a:xfrm>
            <a:off x="4656139" y="1889126"/>
            <a:ext cx="1512887"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600">
                <a:latin typeface="Comic Sans MS" panose="030F0702030302020204" pitchFamily="66" charset="0"/>
              </a:rPr>
              <a:t>Protéine </a:t>
            </a:r>
          </a:p>
          <a:p>
            <a:pPr algn="ctr">
              <a:spcBef>
                <a:spcPct val="0"/>
              </a:spcBef>
              <a:buFontTx/>
              <a:buNone/>
            </a:pPr>
            <a:r>
              <a:rPr lang="fr-FR" altLang="fr-FR" sz="1600">
                <a:latin typeface="Comic Sans MS" panose="030F0702030302020204" pitchFamily="66" charset="0"/>
              </a:rPr>
              <a:t>ADN</a:t>
            </a:r>
          </a:p>
          <a:p>
            <a:pPr algn="ctr">
              <a:spcBef>
                <a:spcPct val="0"/>
              </a:spcBef>
              <a:buFontTx/>
              <a:buNone/>
            </a:pPr>
            <a:r>
              <a:rPr lang="fr-FR" altLang="fr-FR" sz="1600">
                <a:latin typeface="Comic Sans MS" panose="030F0702030302020204" pitchFamily="66" charset="0"/>
              </a:rPr>
              <a:t>Autre cellule</a:t>
            </a:r>
          </a:p>
        </p:txBody>
      </p:sp>
      <p:sp>
        <p:nvSpPr>
          <p:cNvPr id="68614" name="AutoShape 10">
            <a:extLst>
              <a:ext uri="{FF2B5EF4-FFF2-40B4-BE49-F238E27FC236}">
                <a16:creationId xmlns:a16="http://schemas.microsoft.com/office/drawing/2014/main" id="{C3FAB5F1-E2F6-4A8F-25E1-97B6F1F11645}"/>
              </a:ext>
            </a:extLst>
          </p:cNvPr>
          <p:cNvSpPr>
            <a:spLocks noChangeArrowheads="1"/>
          </p:cNvSpPr>
          <p:nvPr/>
        </p:nvSpPr>
        <p:spPr bwMode="auto">
          <a:xfrm>
            <a:off x="6132514" y="1773239"/>
            <a:ext cx="566737" cy="1514475"/>
          </a:xfrm>
          <a:prstGeom prst="curvedLeftArrow">
            <a:avLst>
              <a:gd name="adj1" fmla="val 53445"/>
              <a:gd name="adj2" fmla="val 106891"/>
              <a:gd name="adj3" fmla="val 33333"/>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latin typeface="Comic Sans MS" panose="030F0702030302020204" pitchFamily="66" charset="0"/>
            </a:endParaRPr>
          </a:p>
        </p:txBody>
      </p:sp>
      <p:grpSp>
        <p:nvGrpSpPr>
          <p:cNvPr id="68616" name="Group 9">
            <a:extLst>
              <a:ext uri="{FF2B5EF4-FFF2-40B4-BE49-F238E27FC236}">
                <a16:creationId xmlns:a16="http://schemas.microsoft.com/office/drawing/2014/main" id="{759226F3-382C-A712-374F-B60E86D52960}"/>
              </a:ext>
            </a:extLst>
          </p:cNvPr>
          <p:cNvGrpSpPr>
            <a:grpSpLocks/>
          </p:cNvGrpSpPr>
          <p:nvPr/>
        </p:nvGrpSpPr>
        <p:grpSpPr bwMode="auto">
          <a:xfrm>
            <a:off x="1606550" y="4437113"/>
            <a:ext cx="4344988" cy="1502777"/>
            <a:chOff x="864" y="432"/>
            <a:chExt cx="3809" cy="1718"/>
          </a:xfrm>
        </p:grpSpPr>
        <p:pic>
          <p:nvPicPr>
            <p:cNvPr id="68622" name="Picture 10" descr="endocyto">
              <a:extLst>
                <a:ext uri="{FF2B5EF4-FFF2-40B4-BE49-F238E27FC236}">
                  <a16:creationId xmlns:a16="http://schemas.microsoft.com/office/drawing/2014/main" id="{46ABCE19-8DD9-E586-27CB-BABA0020E1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432"/>
              <a:ext cx="3809"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3" name="Text Box 11">
              <a:extLst>
                <a:ext uri="{FF2B5EF4-FFF2-40B4-BE49-F238E27FC236}">
                  <a16:creationId xmlns:a16="http://schemas.microsoft.com/office/drawing/2014/main" id="{92DF0841-7396-D50E-4C2F-4EEAAE1BC6F1}"/>
                </a:ext>
              </a:extLst>
            </p:cNvPr>
            <p:cNvSpPr txBox="1">
              <a:spLocks noChangeArrowheads="1"/>
            </p:cNvSpPr>
            <p:nvPr/>
          </p:nvSpPr>
          <p:spPr bwMode="auto">
            <a:xfrm>
              <a:off x="864" y="1728"/>
              <a:ext cx="379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fr-CA" altLang="fr-FR" sz="1800"/>
                <a:t>Endocytose</a:t>
              </a:r>
              <a:endParaRPr lang="fr-CA" altLang="fr-FR" sz="1800">
                <a:solidFill>
                  <a:srgbClr val="FFFF00"/>
                </a:solidFill>
              </a:endParaRPr>
            </a:p>
          </p:txBody>
        </p:sp>
      </p:grpSp>
      <p:grpSp>
        <p:nvGrpSpPr>
          <p:cNvPr id="68617" name="Group 12">
            <a:extLst>
              <a:ext uri="{FF2B5EF4-FFF2-40B4-BE49-F238E27FC236}">
                <a16:creationId xmlns:a16="http://schemas.microsoft.com/office/drawing/2014/main" id="{509865B1-D173-7BD5-DA50-B7C0DE4BF859}"/>
              </a:ext>
            </a:extLst>
          </p:cNvPr>
          <p:cNvGrpSpPr>
            <a:grpSpLocks/>
          </p:cNvGrpSpPr>
          <p:nvPr/>
        </p:nvGrpSpPr>
        <p:grpSpPr bwMode="auto">
          <a:xfrm>
            <a:off x="6096000" y="4459338"/>
            <a:ext cx="4535488" cy="1491271"/>
            <a:chOff x="864" y="2208"/>
            <a:chExt cx="3888" cy="1853"/>
          </a:xfrm>
        </p:grpSpPr>
        <p:pic>
          <p:nvPicPr>
            <p:cNvPr id="68620" name="Picture 13" descr="exo">
              <a:extLst>
                <a:ext uri="{FF2B5EF4-FFF2-40B4-BE49-F238E27FC236}">
                  <a16:creationId xmlns:a16="http://schemas.microsoft.com/office/drawing/2014/main" id="{D7E357A0-FA38-E42F-3F1D-EF90484DB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208"/>
              <a:ext cx="3825" cy="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1" name="Text Box 14">
              <a:extLst>
                <a:ext uri="{FF2B5EF4-FFF2-40B4-BE49-F238E27FC236}">
                  <a16:creationId xmlns:a16="http://schemas.microsoft.com/office/drawing/2014/main" id="{F73BB5E4-7C4C-58A3-9F13-BE282DEA01DD}"/>
                </a:ext>
              </a:extLst>
            </p:cNvPr>
            <p:cNvSpPr txBox="1">
              <a:spLocks noChangeArrowheads="1"/>
            </p:cNvSpPr>
            <p:nvPr/>
          </p:nvSpPr>
          <p:spPr bwMode="auto">
            <a:xfrm>
              <a:off x="864" y="3602"/>
              <a:ext cx="3888" cy="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fr-CA" altLang="fr-FR" sz="1800"/>
                <a:t>Exocytose</a:t>
              </a:r>
              <a:endParaRPr lang="fr-CA" altLang="fr-FR" sz="1800">
                <a:solidFill>
                  <a:srgbClr val="FFFF00"/>
                </a:solidFill>
              </a:endParaRPr>
            </a:p>
          </p:txBody>
        </p:sp>
      </p:grpSp>
      <p:sp>
        <p:nvSpPr>
          <p:cNvPr id="68618" name="Line 20">
            <a:extLst>
              <a:ext uri="{FF2B5EF4-FFF2-40B4-BE49-F238E27FC236}">
                <a16:creationId xmlns:a16="http://schemas.microsoft.com/office/drawing/2014/main" id="{3A348D18-C5F5-BC47-59D0-4C0B2DC8813D}"/>
              </a:ext>
            </a:extLst>
          </p:cNvPr>
          <p:cNvSpPr>
            <a:spLocks noChangeShapeType="1"/>
          </p:cNvSpPr>
          <p:nvPr/>
        </p:nvSpPr>
        <p:spPr bwMode="auto">
          <a:xfrm>
            <a:off x="3505200" y="6210350"/>
            <a:ext cx="719138"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9" name="Text Box 21">
            <a:extLst>
              <a:ext uri="{FF2B5EF4-FFF2-40B4-BE49-F238E27FC236}">
                <a16:creationId xmlns:a16="http://schemas.microsoft.com/office/drawing/2014/main" id="{4E56DA6D-839A-DEED-9034-60242E03C231}"/>
              </a:ext>
            </a:extLst>
          </p:cNvPr>
          <p:cNvSpPr txBox="1">
            <a:spLocks noChangeArrowheads="1"/>
          </p:cNvSpPr>
          <p:nvPr/>
        </p:nvSpPr>
        <p:spPr bwMode="auto">
          <a:xfrm>
            <a:off x="4295776" y="5921425"/>
            <a:ext cx="4752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2800" b="1">
                <a:solidFill>
                  <a:srgbClr val="FF3300"/>
                </a:solidFill>
                <a:latin typeface="Comic Sans MS" panose="030F0702030302020204" pitchFamily="66" charset="0"/>
              </a:rPr>
              <a:t>A cause de sa structure !</a:t>
            </a:r>
          </a:p>
        </p:txBody>
      </p:sp>
      <p:sp>
        <p:nvSpPr>
          <p:cNvPr id="2" name="Rectangle 1">
            <a:extLst>
              <a:ext uri="{FF2B5EF4-FFF2-40B4-BE49-F238E27FC236}">
                <a16:creationId xmlns:a16="http://schemas.microsoft.com/office/drawing/2014/main" id="{D0E0F8EF-14CC-CECC-2C97-4765000FCBB2}"/>
              </a:ext>
            </a:extLst>
          </p:cNvPr>
          <p:cNvSpPr/>
          <p:nvPr/>
        </p:nvSpPr>
        <p:spPr>
          <a:xfrm>
            <a:off x="1524000" y="1"/>
            <a:ext cx="9144000" cy="34290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defRPr/>
            </a:pPr>
            <a:r>
              <a:rPr lang="fr-FR" altLang="fr-FR" sz="2400" b="1" dirty="0">
                <a:solidFill>
                  <a:schemeClr val="bg1"/>
                </a:solidFill>
                <a:ea typeface="SimSun" panose="02010600030101010101" pitchFamily="2" charset="-122"/>
              </a:rPr>
              <a:t>III/ Transport des autres macromolécules biologiques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oc-notes et crayon sur un bureau">
            <a:extLst>
              <a:ext uri="{FF2B5EF4-FFF2-40B4-BE49-F238E27FC236}">
                <a16:creationId xmlns:a16="http://schemas.microsoft.com/office/drawing/2014/main" id="{E98A946D-0852-456C-EC59-006213C22C08}"/>
              </a:ext>
            </a:extLst>
          </p:cNvPr>
          <p:cNvPicPr>
            <a:picLocks noChangeAspect="1"/>
          </p:cNvPicPr>
          <p:nvPr/>
        </p:nvPicPr>
        <p:blipFill>
          <a:blip r:embed="rId2"/>
          <a:srcRect l="45270" r="2070"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8B0FD206-7E26-EC03-D335-A8F3FC4D893D}"/>
              </a:ext>
            </a:extLst>
          </p:cNvPr>
          <p:cNvSpPr txBox="1"/>
          <p:nvPr/>
        </p:nvSpPr>
        <p:spPr>
          <a:xfrm>
            <a:off x="6115317" y="405685"/>
            <a:ext cx="5464968" cy="155930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u="sng">
                <a:latin typeface="+mj-lt"/>
                <a:ea typeface="+mj-ea"/>
                <a:cs typeface="+mj-cs"/>
              </a:rPr>
              <a:t>Prochain cours le 21/11/24</a:t>
            </a:r>
          </a:p>
        </p:txBody>
      </p:sp>
      <p:sp>
        <p:nvSpPr>
          <p:cNvPr id="3" name="ZoneTexte 2">
            <a:extLst>
              <a:ext uri="{FF2B5EF4-FFF2-40B4-BE49-F238E27FC236}">
                <a16:creationId xmlns:a16="http://schemas.microsoft.com/office/drawing/2014/main" id="{22A0D4A7-CEAD-C139-0116-9C2BA7FF2F7D}"/>
              </a:ext>
            </a:extLst>
          </p:cNvPr>
          <p:cNvSpPr txBox="1"/>
          <p:nvPr/>
        </p:nvSpPr>
        <p:spPr>
          <a:xfrm>
            <a:off x="6115317" y="2743200"/>
            <a:ext cx="5247340" cy="3496878"/>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a:t>Une petite interro au début du cours</a:t>
            </a:r>
          </a:p>
          <a:p>
            <a:pPr marL="342900" indent="-228600">
              <a:lnSpc>
                <a:spcPct val="90000"/>
              </a:lnSpc>
              <a:spcAft>
                <a:spcPts val="600"/>
              </a:spcAft>
              <a:buFont typeface="Arial" panose="020B0604020202020204" pitchFamily="34" charset="0"/>
              <a:buChar char="•"/>
            </a:pPr>
            <a:endParaRPr lang="en-US" sz="2000"/>
          </a:p>
          <a:p>
            <a:pPr marL="342900" indent="-228600">
              <a:lnSpc>
                <a:spcPct val="90000"/>
              </a:lnSpc>
              <a:spcAft>
                <a:spcPts val="600"/>
              </a:spcAft>
              <a:buFont typeface="Arial" panose="020B0604020202020204" pitchFamily="34" charset="0"/>
              <a:buChar char="•"/>
            </a:pPr>
            <a:r>
              <a:rPr lang="en-US" sz="2000"/>
              <a:t>Le cycle cellulaire</a:t>
            </a:r>
          </a:p>
          <a:p>
            <a:pPr marL="342900" indent="-228600">
              <a:lnSpc>
                <a:spcPct val="90000"/>
              </a:lnSpc>
              <a:spcAft>
                <a:spcPts val="600"/>
              </a:spcAft>
              <a:buFont typeface="Arial" panose="020B0604020202020204" pitchFamily="34" charset="0"/>
              <a:buChar char="•"/>
            </a:pPr>
            <a:r>
              <a:rPr lang="en-US" sz="2000"/>
              <a:t>Introduction à l’enzymologie</a:t>
            </a:r>
          </a:p>
          <a:p>
            <a:pPr marL="342900" indent="-228600">
              <a:lnSpc>
                <a:spcPct val="90000"/>
              </a:lnSpc>
              <a:spcAft>
                <a:spcPts val="600"/>
              </a:spcAft>
              <a:buFont typeface="Arial" panose="020B0604020202020204" pitchFamily="34" charset="0"/>
              <a:buChar char="•"/>
            </a:pPr>
            <a:r>
              <a:rPr lang="en-US" sz="2000"/>
              <a:t>La communication intercellulaire</a:t>
            </a:r>
          </a:p>
          <a:p>
            <a:pPr marL="342900" indent="-228600">
              <a:lnSpc>
                <a:spcPct val="90000"/>
              </a:lnSpc>
              <a:spcAft>
                <a:spcPts val="600"/>
              </a:spcAft>
              <a:buFont typeface="Arial" panose="020B0604020202020204" pitchFamily="34" charset="0"/>
              <a:buChar char="•"/>
            </a:pPr>
            <a:endParaRPr lang="en-US" sz="2000"/>
          </a:p>
          <a:p>
            <a:pPr marL="342900" indent="-228600">
              <a:lnSpc>
                <a:spcPct val="90000"/>
              </a:lnSpc>
              <a:spcAft>
                <a:spcPts val="600"/>
              </a:spcAft>
              <a:buFont typeface="Arial" panose="020B0604020202020204" pitchFamily="34" charset="0"/>
              <a:buChar char="•"/>
            </a:pPr>
            <a:r>
              <a:rPr lang="en-US" sz="2000"/>
              <a:t>Temps d’accompagnement sur les exposés</a:t>
            </a:r>
          </a:p>
        </p:txBody>
      </p:sp>
    </p:spTree>
    <p:extLst>
      <p:ext uri="{BB962C8B-B14F-4D97-AF65-F5344CB8AC3E}">
        <p14:creationId xmlns:p14="http://schemas.microsoft.com/office/powerpoint/2010/main" val="2504275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BB768-9484-314C-A0E6-075EE868AC1F}"/>
            </a:ext>
          </a:extLst>
        </p:cNvPr>
        <p:cNvGrpSpPr/>
        <p:nvPr/>
      </p:nvGrpSpPr>
      <p:grpSpPr>
        <a:xfrm>
          <a:off x="0" y="0"/>
          <a:ext cx="0" cy="0"/>
          <a:chOff x="0" y="0"/>
          <a:chExt cx="0" cy="0"/>
        </a:xfrm>
      </p:grpSpPr>
      <p:graphicFrame>
        <p:nvGraphicFramePr>
          <p:cNvPr id="28" name="Tableau 27">
            <a:extLst>
              <a:ext uri="{FF2B5EF4-FFF2-40B4-BE49-F238E27FC236}">
                <a16:creationId xmlns:a16="http://schemas.microsoft.com/office/drawing/2014/main" id="{53570DDF-E85F-0FA4-2858-88B9825D2548}"/>
              </a:ext>
            </a:extLst>
          </p:cNvPr>
          <p:cNvGraphicFramePr>
            <a:graphicFrameLocks noGrp="1"/>
          </p:cNvGraphicFramePr>
          <p:nvPr>
            <p:extLst>
              <p:ext uri="{D42A27DB-BD31-4B8C-83A1-F6EECF244321}">
                <p14:modId xmlns:p14="http://schemas.microsoft.com/office/powerpoint/2010/main" val="567629155"/>
              </p:ext>
            </p:extLst>
          </p:nvPr>
        </p:nvGraphicFramePr>
        <p:xfrm>
          <a:off x="8129303" y="259423"/>
          <a:ext cx="3584755" cy="593344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r>
                        <a:rPr lang="fr-FR" dirty="0"/>
                        <a:t>Chromatine</a:t>
                      </a:r>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r>
                        <a:rPr lang="fr-FR" dirty="0"/>
                        <a:t>Nucléoplasme</a:t>
                      </a:r>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endParaRPr lang="fr-FR" dirty="0"/>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endParaRPr lang="fr-FR" dirty="0"/>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endParaRPr lang="fr-FR" dirty="0"/>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endParaRPr lang="fr-FR" dirty="0"/>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endParaRPr lang="fr-FR" dirty="0"/>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grpSp>
        <p:nvGrpSpPr>
          <p:cNvPr id="27" name="Groupe 26">
            <a:extLst>
              <a:ext uri="{FF2B5EF4-FFF2-40B4-BE49-F238E27FC236}">
                <a16:creationId xmlns:a16="http://schemas.microsoft.com/office/drawing/2014/main" id="{869957EF-3FA1-6BFD-98F7-A60D2783D770}"/>
              </a:ext>
            </a:extLst>
          </p:cNvPr>
          <p:cNvGrpSpPr/>
          <p:nvPr/>
        </p:nvGrpSpPr>
        <p:grpSpPr>
          <a:xfrm>
            <a:off x="294277" y="428172"/>
            <a:ext cx="7180580" cy="6429828"/>
            <a:chOff x="221706" y="232229"/>
            <a:chExt cx="7180580" cy="6429828"/>
          </a:xfrm>
        </p:grpSpPr>
        <p:pic>
          <p:nvPicPr>
            <p:cNvPr id="29" name="Image 28" descr="cellule03">
              <a:extLst>
                <a:ext uri="{FF2B5EF4-FFF2-40B4-BE49-F238E27FC236}">
                  <a16:creationId xmlns:a16="http://schemas.microsoft.com/office/drawing/2014/main" id="{607FE45C-5829-E119-AD4C-C428E251ECA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30" name="Group 8">
              <a:extLst>
                <a:ext uri="{FF2B5EF4-FFF2-40B4-BE49-F238E27FC236}">
                  <a16:creationId xmlns:a16="http://schemas.microsoft.com/office/drawing/2014/main" id="{ED3A3291-38B8-2414-44E7-CE21ADD97A30}"/>
                </a:ext>
              </a:extLst>
            </p:cNvPr>
            <p:cNvGrpSpPr>
              <a:grpSpLocks/>
            </p:cNvGrpSpPr>
            <p:nvPr/>
          </p:nvGrpSpPr>
          <p:grpSpPr bwMode="auto">
            <a:xfrm>
              <a:off x="221706" y="232229"/>
              <a:ext cx="7180580" cy="6429828"/>
              <a:chOff x="124" y="1911"/>
              <a:chExt cx="8216" cy="7455"/>
            </a:xfrm>
          </p:grpSpPr>
          <p:grpSp>
            <p:nvGrpSpPr>
              <p:cNvPr id="31" name="Group 9">
                <a:extLst>
                  <a:ext uri="{FF2B5EF4-FFF2-40B4-BE49-F238E27FC236}">
                    <a16:creationId xmlns:a16="http://schemas.microsoft.com/office/drawing/2014/main" id="{5D681D6B-1740-CB3F-8842-5D485DF46D7A}"/>
                  </a:ext>
                </a:extLst>
              </p:cNvPr>
              <p:cNvGrpSpPr>
                <a:grpSpLocks/>
              </p:cNvGrpSpPr>
              <p:nvPr/>
            </p:nvGrpSpPr>
            <p:grpSpPr bwMode="auto">
              <a:xfrm>
                <a:off x="124" y="1911"/>
                <a:ext cx="8216" cy="7455"/>
                <a:chOff x="1095" y="1920"/>
                <a:chExt cx="8216" cy="7455"/>
              </a:xfrm>
            </p:grpSpPr>
            <p:sp>
              <p:nvSpPr>
                <p:cNvPr id="33" name="Text Box 10">
                  <a:extLst>
                    <a:ext uri="{FF2B5EF4-FFF2-40B4-BE49-F238E27FC236}">
                      <a16:creationId xmlns:a16="http://schemas.microsoft.com/office/drawing/2014/main" id="{95AE64D5-C7BF-2282-AB3D-B2429BF72AA9}"/>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11">
                  <a:extLst>
                    <a:ext uri="{FF2B5EF4-FFF2-40B4-BE49-F238E27FC236}">
                      <a16:creationId xmlns:a16="http://schemas.microsoft.com/office/drawing/2014/main" id="{050A2DFD-230B-591D-8E59-A35AFD4C84D3}"/>
                    </a:ext>
                  </a:extLst>
                </p:cNvPr>
                <p:cNvGrpSpPr>
                  <a:grpSpLocks/>
                </p:cNvGrpSpPr>
                <p:nvPr/>
              </p:nvGrpSpPr>
              <p:grpSpPr bwMode="auto">
                <a:xfrm>
                  <a:off x="1140" y="1920"/>
                  <a:ext cx="8171" cy="7455"/>
                  <a:chOff x="1140" y="1920"/>
                  <a:chExt cx="8171" cy="7455"/>
                </a:xfrm>
              </p:grpSpPr>
              <p:sp>
                <p:nvSpPr>
                  <p:cNvPr id="35" name="Text Box 12">
                    <a:extLst>
                      <a:ext uri="{FF2B5EF4-FFF2-40B4-BE49-F238E27FC236}">
                        <a16:creationId xmlns:a16="http://schemas.microsoft.com/office/drawing/2014/main" id="{A6458130-12EA-2785-206C-6490EBB787B8}"/>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3">
                    <a:extLst>
                      <a:ext uri="{FF2B5EF4-FFF2-40B4-BE49-F238E27FC236}">
                        <a16:creationId xmlns:a16="http://schemas.microsoft.com/office/drawing/2014/main" id="{9337CD10-85CA-461C-27EE-87760C8E1643}"/>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
                    <a:extLst>
                      <a:ext uri="{FF2B5EF4-FFF2-40B4-BE49-F238E27FC236}">
                        <a16:creationId xmlns:a16="http://schemas.microsoft.com/office/drawing/2014/main" id="{EB9AFAE9-288C-FDED-B59E-77E08F52E66C}"/>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F11311AB-7CF7-9D16-A6F1-5A8BCCFD5708}"/>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B4BAB334-3CE5-5BD0-BF2C-C033C72B1B7E}"/>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7">
                    <a:extLst>
                      <a:ext uri="{FF2B5EF4-FFF2-40B4-BE49-F238E27FC236}">
                        <a16:creationId xmlns:a16="http://schemas.microsoft.com/office/drawing/2014/main" id="{ABD31535-5474-C28F-E8F8-AF6E2F7DB997}"/>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8">
                    <a:extLst>
                      <a:ext uri="{FF2B5EF4-FFF2-40B4-BE49-F238E27FC236}">
                        <a16:creationId xmlns:a16="http://schemas.microsoft.com/office/drawing/2014/main" id="{F19719AD-28C9-50B4-191C-F30AD59CE844}"/>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9">
                    <a:extLst>
                      <a:ext uri="{FF2B5EF4-FFF2-40B4-BE49-F238E27FC236}">
                        <a16:creationId xmlns:a16="http://schemas.microsoft.com/office/drawing/2014/main" id="{AB0F9735-81CD-F2AF-79C6-46CC0523F401}"/>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0">
                    <a:extLst>
                      <a:ext uri="{FF2B5EF4-FFF2-40B4-BE49-F238E27FC236}">
                        <a16:creationId xmlns:a16="http://schemas.microsoft.com/office/drawing/2014/main" id="{CD9F270A-755F-C579-838C-78CF1509C09E}"/>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1">
                    <a:extLst>
                      <a:ext uri="{FF2B5EF4-FFF2-40B4-BE49-F238E27FC236}">
                        <a16:creationId xmlns:a16="http://schemas.microsoft.com/office/drawing/2014/main" id="{34663D47-A412-852A-9AEE-185C6B78B7C2}"/>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2">
                    <a:extLst>
                      <a:ext uri="{FF2B5EF4-FFF2-40B4-BE49-F238E27FC236}">
                        <a16:creationId xmlns:a16="http://schemas.microsoft.com/office/drawing/2014/main" id="{2DFFBCE5-F9A7-30D8-A14A-5139CD36163A}"/>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3">
                    <a:extLst>
                      <a:ext uri="{FF2B5EF4-FFF2-40B4-BE49-F238E27FC236}">
                        <a16:creationId xmlns:a16="http://schemas.microsoft.com/office/drawing/2014/main" id="{956EFEC7-6416-420B-76FC-E5EFAA795065}"/>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utoShape 24">
                    <a:extLst>
                      <a:ext uri="{FF2B5EF4-FFF2-40B4-BE49-F238E27FC236}">
                        <a16:creationId xmlns:a16="http://schemas.microsoft.com/office/drawing/2014/main" id="{0CEC4F8D-ACF8-10E7-8945-F6A7C75C0779}"/>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8" name="AutoShape 25">
                    <a:extLst>
                      <a:ext uri="{FF2B5EF4-FFF2-40B4-BE49-F238E27FC236}">
                        <a16:creationId xmlns:a16="http://schemas.microsoft.com/office/drawing/2014/main" id="{C6E05D81-8CCB-FD85-E401-59C187E0E6F5}"/>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9" name="Text Box 26">
                    <a:extLst>
                      <a:ext uri="{FF2B5EF4-FFF2-40B4-BE49-F238E27FC236}">
                        <a16:creationId xmlns:a16="http://schemas.microsoft.com/office/drawing/2014/main" id="{49AF6AAE-F7B2-AA1E-CDB5-64B3CA826F76}"/>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7">
                    <a:extLst>
                      <a:ext uri="{FF2B5EF4-FFF2-40B4-BE49-F238E27FC236}">
                        <a16:creationId xmlns:a16="http://schemas.microsoft.com/office/drawing/2014/main" id="{3C61591B-B2D3-7037-91D8-92C497698F5E}"/>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8">
                    <a:extLst>
                      <a:ext uri="{FF2B5EF4-FFF2-40B4-BE49-F238E27FC236}">
                        <a16:creationId xmlns:a16="http://schemas.microsoft.com/office/drawing/2014/main" id="{A470CAA0-2167-6876-4280-4C70BB594E60}"/>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9">
                    <a:extLst>
                      <a:ext uri="{FF2B5EF4-FFF2-40B4-BE49-F238E27FC236}">
                        <a16:creationId xmlns:a16="http://schemas.microsoft.com/office/drawing/2014/main" id="{C4F0CE9F-6CEB-0437-9C69-0D44181D2D1C}"/>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32" name="AutoShape 30">
                <a:extLst>
                  <a:ext uri="{FF2B5EF4-FFF2-40B4-BE49-F238E27FC236}">
                    <a16:creationId xmlns:a16="http://schemas.microsoft.com/office/drawing/2014/main" id="{5E4C3CF1-46EC-4F54-EFD9-1A66655B06D1}"/>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53" name="ZoneTexte 52">
            <a:extLst>
              <a:ext uri="{FF2B5EF4-FFF2-40B4-BE49-F238E27FC236}">
                <a16:creationId xmlns:a16="http://schemas.microsoft.com/office/drawing/2014/main" id="{B2AC0A23-2E20-4C94-3EC3-24941198E8EB}"/>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334535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20CB7-DDD2-8D40-590F-85F0F779E3D0}"/>
            </a:ext>
          </a:extLst>
        </p:cNvPr>
        <p:cNvGrpSpPr/>
        <p:nvPr/>
      </p:nvGrpSpPr>
      <p:grpSpPr>
        <a:xfrm>
          <a:off x="0" y="0"/>
          <a:ext cx="0" cy="0"/>
          <a:chOff x="0" y="0"/>
          <a:chExt cx="0" cy="0"/>
        </a:xfrm>
      </p:grpSpPr>
      <p:graphicFrame>
        <p:nvGraphicFramePr>
          <p:cNvPr id="28" name="Tableau 27">
            <a:extLst>
              <a:ext uri="{FF2B5EF4-FFF2-40B4-BE49-F238E27FC236}">
                <a16:creationId xmlns:a16="http://schemas.microsoft.com/office/drawing/2014/main" id="{5B5E36C6-855D-88F4-9BAC-70947A48BAC4}"/>
              </a:ext>
            </a:extLst>
          </p:cNvPr>
          <p:cNvGraphicFramePr>
            <a:graphicFrameLocks noGrp="1"/>
          </p:cNvGraphicFramePr>
          <p:nvPr>
            <p:extLst>
              <p:ext uri="{D42A27DB-BD31-4B8C-83A1-F6EECF244321}">
                <p14:modId xmlns:p14="http://schemas.microsoft.com/office/powerpoint/2010/main" val="3585770349"/>
              </p:ext>
            </p:extLst>
          </p:nvPr>
        </p:nvGraphicFramePr>
        <p:xfrm>
          <a:off x="8129303" y="259423"/>
          <a:ext cx="3584755" cy="5933440"/>
        </p:xfrm>
        <a:graphic>
          <a:graphicData uri="http://schemas.openxmlformats.org/drawingml/2006/table">
            <a:tbl>
              <a:tblPr bandRow="1">
                <a:tableStyleId>{00A15C55-8517-42AA-B614-E9B94910E393}</a:tableStyleId>
              </a:tblPr>
              <a:tblGrid>
                <a:gridCol w="658563">
                  <a:extLst>
                    <a:ext uri="{9D8B030D-6E8A-4147-A177-3AD203B41FA5}">
                      <a16:colId xmlns:a16="http://schemas.microsoft.com/office/drawing/2014/main" val="1479812018"/>
                    </a:ext>
                  </a:extLst>
                </a:gridCol>
                <a:gridCol w="2926192">
                  <a:extLst>
                    <a:ext uri="{9D8B030D-6E8A-4147-A177-3AD203B41FA5}">
                      <a16:colId xmlns:a16="http://schemas.microsoft.com/office/drawing/2014/main" val="166291000"/>
                    </a:ext>
                  </a:extLst>
                </a:gridCol>
              </a:tblGrid>
              <a:tr h="370840">
                <a:tc>
                  <a:txBody>
                    <a:bodyPr/>
                    <a:lstStyle/>
                    <a:p>
                      <a:r>
                        <a:rPr lang="fr-FR" dirty="0"/>
                        <a:t>1</a:t>
                      </a:r>
                    </a:p>
                  </a:txBody>
                  <a:tcPr/>
                </a:tc>
                <a:tc>
                  <a:txBody>
                    <a:bodyPr/>
                    <a:lstStyle/>
                    <a:p>
                      <a:r>
                        <a:rPr lang="fr-FR" dirty="0"/>
                        <a:t>Membrane plasmique</a:t>
                      </a:r>
                    </a:p>
                  </a:txBody>
                  <a:tcPr/>
                </a:tc>
                <a:extLst>
                  <a:ext uri="{0D108BD9-81ED-4DB2-BD59-A6C34878D82A}">
                    <a16:rowId xmlns:a16="http://schemas.microsoft.com/office/drawing/2014/main" val="1538343868"/>
                  </a:ext>
                </a:extLst>
              </a:tr>
              <a:tr h="370840">
                <a:tc>
                  <a:txBody>
                    <a:bodyPr/>
                    <a:lstStyle/>
                    <a:p>
                      <a:r>
                        <a:rPr lang="fr-FR" dirty="0"/>
                        <a:t>2</a:t>
                      </a:r>
                    </a:p>
                  </a:txBody>
                  <a:tcPr/>
                </a:tc>
                <a:tc>
                  <a:txBody>
                    <a:bodyPr/>
                    <a:lstStyle/>
                    <a:p>
                      <a:r>
                        <a:rPr lang="fr-FR" dirty="0"/>
                        <a:t>Chromatine</a:t>
                      </a:r>
                    </a:p>
                  </a:txBody>
                  <a:tcPr/>
                </a:tc>
                <a:extLst>
                  <a:ext uri="{0D108BD9-81ED-4DB2-BD59-A6C34878D82A}">
                    <a16:rowId xmlns:a16="http://schemas.microsoft.com/office/drawing/2014/main" val="2090750792"/>
                  </a:ext>
                </a:extLst>
              </a:tr>
              <a:tr h="370840">
                <a:tc>
                  <a:txBody>
                    <a:bodyPr/>
                    <a:lstStyle/>
                    <a:p>
                      <a:r>
                        <a:rPr lang="fr-FR" dirty="0"/>
                        <a:t>3</a:t>
                      </a:r>
                    </a:p>
                  </a:txBody>
                  <a:tcPr/>
                </a:tc>
                <a:tc>
                  <a:txBody>
                    <a:bodyPr/>
                    <a:lstStyle/>
                    <a:p>
                      <a:r>
                        <a:rPr lang="fr-FR" dirty="0"/>
                        <a:t>Nucléoplasme</a:t>
                      </a:r>
                    </a:p>
                  </a:txBody>
                  <a:tcPr/>
                </a:tc>
                <a:extLst>
                  <a:ext uri="{0D108BD9-81ED-4DB2-BD59-A6C34878D82A}">
                    <a16:rowId xmlns:a16="http://schemas.microsoft.com/office/drawing/2014/main" val="2811161161"/>
                  </a:ext>
                </a:extLst>
              </a:tr>
              <a:tr h="370840">
                <a:tc>
                  <a:txBody>
                    <a:bodyPr/>
                    <a:lstStyle/>
                    <a:p>
                      <a:r>
                        <a:rPr lang="fr-FR" dirty="0"/>
                        <a:t>4</a:t>
                      </a:r>
                    </a:p>
                  </a:txBody>
                  <a:tcPr/>
                </a:tc>
                <a:tc>
                  <a:txBody>
                    <a:bodyPr/>
                    <a:lstStyle/>
                    <a:p>
                      <a:r>
                        <a:rPr lang="fr-FR" dirty="0"/>
                        <a:t>Pores nucléaires</a:t>
                      </a:r>
                    </a:p>
                  </a:txBody>
                  <a:tcPr/>
                </a:tc>
                <a:extLst>
                  <a:ext uri="{0D108BD9-81ED-4DB2-BD59-A6C34878D82A}">
                    <a16:rowId xmlns:a16="http://schemas.microsoft.com/office/drawing/2014/main" val="1531405404"/>
                  </a:ext>
                </a:extLst>
              </a:tr>
              <a:tr h="370840">
                <a:tc>
                  <a:txBody>
                    <a:bodyPr/>
                    <a:lstStyle/>
                    <a:p>
                      <a:r>
                        <a:rPr lang="fr-FR" dirty="0"/>
                        <a:t>5</a:t>
                      </a:r>
                    </a:p>
                  </a:txBody>
                  <a:tcPr/>
                </a:tc>
                <a:tc>
                  <a:txBody>
                    <a:bodyPr/>
                    <a:lstStyle/>
                    <a:p>
                      <a:endParaRPr lang="fr-FR" dirty="0"/>
                    </a:p>
                  </a:txBody>
                  <a:tcPr/>
                </a:tc>
                <a:extLst>
                  <a:ext uri="{0D108BD9-81ED-4DB2-BD59-A6C34878D82A}">
                    <a16:rowId xmlns:a16="http://schemas.microsoft.com/office/drawing/2014/main" val="2520317902"/>
                  </a:ext>
                </a:extLst>
              </a:tr>
              <a:tr h="370840">
                <a:tc>
                  <a:txBody>
                    <a:bodyPr/>
                    <a:lstStyle/>
                    <a:p>
                      <a:r>
                        <a:rPr lang="fr-FR" dirty="0"/>
                        <a:t>6</a:t>
                      </a:r>
                    </a:p>
                  </a:txBody>
                  <a:tcPr/>
                </a:tc>
                <a:tc>
                  <a:txBody>
                    <a:bodyPr/>
                    <a:lstStyle/>
                    <a:p>
                      <a:endParaRPr lang="fr-FR" dirty="0"/>
                    </a:p>
                  </a:txBody>
                  <a:tcPr/>
                </a:tc>
                <a:extLst>
                  <a:ext uri="{0D108BD9-81ED-4DB2-BD59-A6C34878D82A}">
                    <a16:rowId xmlns:a16="http://schemas.microsoft.com/office/drawing/2014/main" val="1377886585"/>
                  </a:ext>
                </a:extLst>
              </a:tr>
              <a:tr h="370840">
                <a:tc>
                  <a:txBody>
                    <a:bodyPr/>
                    <a:lstStyle/>
                    <a:p>
                      <a:r>
                        <a:rPr lang="fr-FR" dirty="0"/>
                        <a:t>7</a:t>
                      </a:r>
                    </a:p>
                  </a:txBody>
                  <a:tcPr/>
                </a:tc>
                <a:tc>
                  <a:txBody>
                    <a:bodyPr/>
                    <a:lstStyle/>
                    <a:p>
                      <a:endParaRPr lang="fr-FR" dirty="0"/>
                    </a:p>
                  </a:txBody>
                  <a:tcPr/>
                </a:tc>
                <a:extLst>
                  <a:ext uri="{0D108BD9-81ED-4DB2-BD59-A6C34878D82A}">
                    <a16:rowId xmlns:a16="http://schemas.microsoft.com/office/drawing/2014/main" val="1279031776"/>
                  </a:ext>
                </a:extLst>
              </a:tr>
              <a:tr h="370840">
                <a:tc>
                  <a:txBody>
                    <a:bodyPr/>
                    <a:lstStyle/>
                    <a:p>
                      <a:r>
                        <a:rPr lang="fr-FR" dirty="0"/>
                        <a:t>8</a:t>
                      </a:r>
                    </a:p>
                  </a:txBody>
                  <a:tcPr/>
                </a:tc>
                <a:tc>
                  <a:txBody>
                    <a:bodyPr/>
                    <a:lstStyle/>
                    <a:p>
                      <a:endParaRPr lang="fr-FR" dirty="0"/>
                    </a:p>
                  </a:txBody>
                  <a:tcPr/>
                </a:tc>
                <a:extLst>
                  <a:ext uri="{0D108BD9-81ED-4DB2-BD59-A6C34878D82A}">
                    <a16:rowId xmlns:a16="http://schemas.microsoft.com/office/drawing/2014/main" val="1300056115"/>
                  </a:ext>
                </a:extLst>
              </a:tr>
              <a:tr h="370840">
                <a:tc>
                  <a:txBody>
                    <a:bodyPr/>
                    <a:lstStyle/>
                    <a:p>
                      <a:r>
                        <a:rPr lang="fr-FR" dirty="0"/>
                        <a:t>9</a:t>
                      </a:r>
                    </a:p>
                  </a:txBody>
                  <a:tcPr/>
                </a:tc>
                <a:tc>
                  <a:txBody>
                    <a:bodyPr/>
                    <a:lstStyle/>
                    <a:p>
                      <a:endParaRPr lang="fr-FR" dirty="0"/>
                    </a:p>
                  </a:txBody>
                  <a:tcPr/>
                </a:tc>
                <a:extLst>
                  <a:ext uri="{0D108BD9-81ED-4DB2-BD59-A6C34878D82A}">
                    <a16:rowId xmlns:a16="http://schemas.microsoft.com/office/drawing/2014/main" val="3449744024"/>
                  </a:ext>
                </a:extLst>
              </a:tr>
              <a:tr h="370840">
                <a:tc>
                  <a:txBody>
                    <a:bodyPr/>
                    <a:lstStyle/>
                    <a:p>
                      <a:r>
                        <a:rPr lang="fr-FR" dirty="0"/>
                        <a:t>10</a:t>
                      </a:r>
                    </a:p>
                  </a:txBody>
                  <a:tcPr/>
                </a:tc>
                <a:tc>
                  <a:txBody>
                    <a:bodyPr/>
                    <a:lstStyle/>
                    <a:p>
                      <a:endParaRPr lang="fr-FR" dirty="0"/>
                    </a:p>
                  </a:txBody>
                  <a:tcPr/>
                </a:tc>
                <a:extLst>
                  <a:ext uri="{0D108BD9-81ED-4DB2-BD59-A6C34878D82A}">
                    <a16:rowId xmlns:a16="http://schemas.microsoft.com/office/drawing/2014/main" val="4207005187"/>
                  </a:ext>
                </a:extLst>
              </a:tr>
              <a:tr h="370840">
                <a:tc>
                  <a:txBody>
                    <a:bodyPr/>
                    <a:lstStyle/>
                    <a:p>
                      <a:r>
                        <a:rPr lang="fr-FR" dirty="0"/>
                        <a:t>11</a:t>
                      </a:r>
                    </a:p>
                  </a:txBody>
                  <a:tcPr/>
                </a:tc>
                <a:tc>
                  <a:txBody>
                    <a:bodyPr/>
                    <a:lstStyle/>
                    <a:p>
                      <a:endParaRPr lang="fr-FR" dirty="0"/>
                    </a:p>
                  </a:txBody>
                  <a:tcPr/>
                </a:tc>
                <a:extLst>
                  <a:ext uri="{0D108BD9-81ED-4DB2-BD59-A6C34878D82A}">
                    <a16:rowId xmlns:a16="http://schemas.microsoft.com/office/drawing/2014/main" val="3952193242"/>
                  </a:ext>
                </a:extLst>
              </a:tr>
              <a:tr h="370840">
                <a:tc>
                  <a:txBody>
                    <a:bodyPr/>
                    <a:lstStyle/>
                    <a:p>
                      <a:r>
                        <a:rPr lang="fr-FR" dirty="0"/>
                        <a:t>12</a:t>
                      </a:r>
                    </a:p>
                  </a:txBody>
                  <a:tcPr/>
                </a:tc>
                <a:tc>
                  <a:txBody>
                    <a:bodyPr/>
                    <a:lstStyle/>
                    <a:p>
                      <a:endParaRPr lang="fr-FR" dirty="0"/>
                    </a:p>
                  </a:txBody>
                  <a:tcPr/>
                </a:tc>
                <a:extLst>
                  <a:ext uri="{0D108BD9-81ED-4DB2-BD59-A6C34878D82A}">
                    <a16:rowId xmlns:a16="http://schemas.microsoft.com/office/drawing/2014/main" val="3638389145"/>
                  </a:ext>
                </a:extLst>
              </a:tr>
              <a:tr h="370840">
                <a:tc>
                  <a:txBody>
                    <a:bodyPr/>
                    <a:lstStyle/>
                    <a:p>
                      <a:r>
                        <a:rPr lang="fr-FR" dirty="0"/>
                        <a:t>13</a:t>
                      </a:r>
                    </a:p>
                  </a:txBody>
                  <a:tcPr/>
                </a:tc>
                <a:tc>
                  <a:txBody>
                    <a:bodyPr/>
                    <a:lstStyle/>
                    <a:p>
                      <a:endParaRPr lang="fr-FR" dirty="0"/>
                    </a:p>
                  </a:txBody>
                  <a:tcPr/>
                </a:tc>
                <a:extLst>
                  <a:ext uri="{0D108BD9-81ED-4DB2-BD59-A6C34878D82A}">
                    <a16:rowId xmlns:a16="http://schemas.microsoft.com/office/drawing/2014/main" val="1729971258"/>
                  </a:ext>
                </a:extLst>
              </a:tr>
              <a:tr h="370840">
                <a:tc>
                  <a:txBody>
                    <a:bodyPr/>
                    <a:lstStyle/>
                    <a:p>
                      <a:r>
                        <a:rPr lang="fr-FR" dirty="0"/>
                        <a:t>14</a:t>
                      </a:r>
                    </a:p>
                  </a:txBody>
                  <a:tcPr/>
                </a:tc>
                <a:tc>
                  <a:txBody>
                    <a:bodyPr/>
                    <a:lstStyle/>
                    <a:p>
                      <a:endParaRPr lang="fr-FR" dirty="0"/>
                    </a:p>
                  </a:txBody>
                  <a:tcPr/>
                </a:tc>
                <a:extLst>
                  <a:ext uri="{0D108BD9-81ED-4DB2-BD59-A6C34878D82A}">
                    <a16:rowId xmlns:a16="http://schemas.microsoft.com/office/drawing/2014/main" val="2784529053"/>
                  </a:ext>
                </a:extLst>
              </a:tr>
              <a:tr h="370840">
                <a:tc>
                  <a:txBody>
                    <a:bodyPr/>
                    <a:lstStyle/>
                    <a:p>
                      <a:r>
                        <a:rPr lang="fr-FR" dirty="0"/>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051865817"/>
                  </a:ext>
                </a:extLst>
              </a:tr>
              <a:tr h="370840">
                <a:tc>
                  <a:txBody>
                    <a:bodyPr/>
                    <a:lstStyle/>
                    <a:p>
                      <a:r>
                        <a:rPr lang="fr-FR" dirty="0"/>
                        <a:t>16</a:t>
                      </a:r>
                    </a:p>
                  </a:txBody>
                  <a:tcPr/>
                </a:tc>
                <a:tc>
                  <a:txBody>
                    <a:bodyPr/>
                    <a:lstStyle/>
                    <a:p>
                      <a:endParaRPr lang="fr-FR" dirty="0"/>
                    </a:p>
                  </a:txBody>
                  <a:tcPr/>
                </a:tc>
                <a:extLst>
                  <a:ext uri="{0D108BD9-81ED-4DB2-BD59-A6C34878D82A}">
                    <a16:rowId xmlns:a16="http://schemas.microsoft.com/office/drawing/2014/main" val="3220470503"/>
                  </a:ext>
                </a:extLst>
              </a:tr>
            </a:tbl>
          </a:graphicData>
        </a:graphic>
      </p:graphicFrame>
      <p:grpSp>
        <p:nvGrpSpPr>
          <p:cNvPr id="27" name="Groupe 26">
            <a:extLst>
              <a:ext uri="{FF2B5EF4-FFF2-40B4-BE49-F238E27FC236}">
                <a16:creationId xmlns:a16="http://schemas.microsoft.com/office/drawing/2014/main" id="{B73A3015-D594-436B-6E81-5841A8E463C5}"/>
              </a:ext>
            </a:extLst>
          </p:cNvPr>
          <p:cNvGrpSpPr/>
          <p:nvPr/>
        </p:nvGrpSpPr>
        <p:grpSpPr>
          <a:xfrm>
            <a:off x="294277" y="428172"/>
            <a:ext cx="7180580" cy="6429828"/>
            <a:chOff x="221706" y="232229"/>
            <a:chExt cx="7180580" cy="6429828"/>
          </a:xfrm>
        </p:grpSpPr>
        <p:pic>
          <p:nvPicPr>
            <p:cNvPr id="29" name="Image 28" descr="cellule03">
              <a:extLst>
                <a:ext uri="{FF2B5EF4-FFF2-40B4-BE49-F238E27FC236}">
                  <a16:creationId xmlns:a16="http://schemas.microsoft.com/office/drawing/2014/main" id="{72A81A78-5644-A434-6CED-EED4A6FDB6E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5906" y="332569"/>
              <a:ext cx="5572466" cy="6228007"/>
            </a:xfrm>
            <a:prstGeom prst="rect">
              <a:avLst/>
            </a:prstGeom>
            <a:noFill/>
            <a:ln>
              <a:noFill/>
            </a:ln>
          </p:spPr>
        </p:pic>
        <p:grpSp>
          <p:nvGrpSpPr>
            <p:cNvPr id="30" name="Group 8">
              <a:extLst>
                <a:ext uri="{FF2B5EF4-FFF2-40B4-BE49-F238E27FC236}">
                  <a16:creationId xmlns:a16="http://schemas.microsoft.com/office/drawing/2014/main" id="{F618D658-853B-72D8-C1D6-BE685B8E45D4}"/>
                </a:ext>
              </a:extLst>
            </p:cNvPr>
            <p:cNvGrpSpPr>
              <a:grpSpLocks/>
            </p:cNvGrpSpPr>
            <p:nvPr/>
          </p:nvGrpSpPr>
          <p:grpSpPr bwMode="auto">
            <a:xfrm>
              <a:off x="221706" y="232229"/>
              <a:ext cx="7180580" cy="6429828"/>
              <a:chOff x="124" y="1911"/>
              <a:chExt cx="8216" cy="7455"/>
            </a:xfrm>
          </p:grpSpPr>
          <p:grpSp>
            <p:nvGrpSpPr>
              <p:cNvPr id="31" name="Group 9">
                <a:extLst>
                  <a:ext uri="{FF2B5EF4-FFF2-40B4-BE49-F238E27FC236}">
                    <a16:creationId xmlns:a16="http://schemas.microsoft.com/office/drawing/2014/main" id="{4E0A5949-AECE-D029-5FE6-C243E25640A8}"/>
                  </a:ext>
                </a:extLst>
              </p:cNvPr>
              <p:cNvGrpSpPr>
                <a:grpSpLocks/>
              </p:cNvGrpSpPr>
              <p:nvPr/>
            </p:nvGrpSpPr>
            <p:grpSpPr bwMode="auto">
              <a:xfrm>
                <a:off x="124" y="1911"/>
                <a:ext cx="8216" cy="7455"/>
                <a:chOff x="1095" y="1920"/>
                <a:chExt cx="8216" cy="7455"/>
              </a:xfrm>
            </p:grpSpPr>
            <p:sp>
              <p:nvSpPr>
                <p:cNvPr id="33" name="Text Box 10">
                  <a:extLst>
                    <a:ext uri="{FF2B5EF4-FFF2-40B4-BE49-F238E27FC236}">
                      <a16:creationId xmlns:a16="http://schemas.microsoft.com/office/drawing/2014/main" id="{07490EFD-EDDF-D4C9-57C2-D9364E27D212}"/>
                    </a:ext>
                  </a:extLst>
                </p:cNvPr>
                <p:cNvSpPr txBox="1">
                  <a:spLocks/>
                </p:cNvSpPr>
                <p:nvPr/>
              </p:nvSpPr>
              <p:spPr bwMode="auto">
                <a:xfrm>
                  <a:off x="1095" y="834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11">
                  <a:extLst>
                    <a:ext uri="{FF2B5EF4-FFF2-40B4-BE49-F238E27FC236}">
                      <a16:creationId xmlns:a16="http://schemas.microsoft.com/office/drawing/2014/main" id="{51E297EA-39DC-ABE6-728F-EF664AE0FF6F}"/>
                    </a:ext>
                  </a:extLst>
                </p:cNvPr>
                <p:cNvGrpSpPr>
                  <a:grpSpLocks/>
                </p:cNvGrpSpPr>
                <p:nvPr/>
              </p:nvGrpSpPr>
              <p:grpSpPr bwMode="auto">
                <a:xfrm>
                  <a:off x="1140" y="1920"/>
                  <a:ext cx="8171" cy="7455"/>
                  <a:chOff x="1140" y="1920"/>
                  <a:chExt cx="8171" cy="7455"/>
                </a:xfrm>
              </p:grpSpPr>
              <p:sp>
                <p:nvSpPr>
                  <p:cNvPr id="35" name="Text Box 12">
                    <a:extLst>
                      <a:ext uri="{FF2B5EF4-FFF2-40B4-BE49-F238E27FC236}">
                        <a16:creationId xmlns:a16="http://schemas.microsoft.com/office/drawing/2014/main" id="{88977FB0-1BDF-EE86-E338-0B999E7448E9}"/>
                      </a:ext>
                    </a:extLst>
                  </p:cNvPr>
                  <p:cNvSpPr txBox="1">
                    <a:spLocks/>
                  </p:cNvSpPr>
                  <p:nvPr/>
                </p:nvSpPr>
                <p:spPr bwMode="auto">
                  <a:xfrm>
                    <a:off x="8719" y="3936"/>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3">
                    <a:extLst>
                      <a:ext uri="{FF2B5EF4-FFF2-40B4-BE49-F238E27FC236}">
                        <a16:creationId xmlns:a16="http://schemas.microsoft.com/office/drawing/2014/main" id="{B2F38C5B-D0FA-9F3A-8250-E420BF91B50A}"/>
                      </a:ext>
                    </a:extLst>
                  </p:cNvPr>
                  <p:cNvSpPr txBox="1">
                    <a:spLocks/>
                  </p:cNvSpPr>
                  <p:nvPr/>
                </p:nvSpPr>
                <p:spPr bwMode="auto">
                  <a:xfrm>
                    <a:off x="8100" y="558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
                    <a:extLst>
                      <a:ext uri="{FF2B5EF4-FFF2-40B4-BE49-F238E27FC236}">
                        <a16:creationId xmlns:a16="http://schemas.microsoft.com/office/drawing/2014/main" id="{3A55FB06-1768-2F79-849B-FE101DE3C603}"/>
                      </a:ext>
                    </a:extLst>
                  </p:cNvPr>
                  <p:cNvSpPr txBox="1">
                    <a:spLocks/>
                  </p:cNvSpPr>
                  <p:nvPr/>
                </p:nvSpPr>
                <p:spPr bwMode="auto">
                  <a:xfrm>
                    <a:off x="1369" y="3366"/>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EC94A663-ACDE-F21D-3CED-6A8E19048AD1}"/>
                      </a:ext>
                    </a:extLst>
                  </p:cNvPr>
                  <p:cNvSpPr txBox="1">
                    <a:spLocks/>
                  </p:cNvSpPr>
                  <p:nvPr/>
                </p:nvSpPr>
                <p:spPr bwMode="auto">
                  <a:xfrm>
                    <a:off x="1369" y="2572"/>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5EB5A04C-0B4A-21CC-B564-9200B57B18F0}"/>
                      </a:ext>
                    </a:extLst>
                  </p:cNvPr>
                  <p:cNvSpPr txBox="1">
                    <a:spLocks/>
                  </p:cNvSpPr>
                  <p:nvPr/>
                </p:nvSpPr>
                <p:spPr bwMode="auto">
                  <a:xfrm>
                    <a:off x="1140" y="49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7">
                    <a:extLst>
                      <a:ext uri="{FF2B5EF4-FFF2-40B4-BE49-F238E27FC236}">
                        <a16:creationId xmlns:a16="http://schemas.microsoft.com/office/drawing/2014/main" id="{FF664FFE-7316-62FF-804B-0274F2E28318}"/>
                      </a:ext>
                    </a:extLst>
                  </p:cNvPr>
                  <p:cNvSpPr txBox="1">
                    <a:spLocks/>
                  </p:cNvSpPr>
                  <p:nvPr/>
                </p:nvSpPr>
                <p:spPr bwMode="auto">
                  <a:xfrm>
                    <a:off x="1721" y="2055"/>
                    <a:ext cx="6484" cy="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8">
                    <a:extLst>
                      <a:ext uri="{FF2B5EF4-FFF2-40B4-BE49-F238E27FC236}">
                        <a16:creationId xmlns:a16="http://schemas.microsoft.com/office/drawing/2014/main" id="{DB315183-D7EF-3F53-1388-43F22663F532}"/>
                      </a:ext>
                    </a:extLst>
                  </p:cNvPr>
                  <p:cNvSpPr txBox="1">
                    <a:spLocks/>
                  </p:cNvSpPr>
                  <p:nvPr/>
                </p:nvSpPr>
                <p:spPr bwMode="auto">
                  <a:xfrm>
                    <a:off x="7785" y="192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9">
                    <a:extLst>
                      <a:ext uri="{FF2B5EF4-FFF2-40B4-BE49-F238E27FC236}">
                        <a16:creationId xmlns:a16="http://schemas.microsoft.com/office/drawing/2014/main" id="{C5D2CC8B-688D-13D6-4BE2-F5AEAB103A3E}"/>
                      </a:ext>
                    </a:extLst>
                  </p:cNvPr>
                  <p:cNvSpPr txBox="1">
                    <a:spLocks/>
                  </p:cNvSpPr>
                  <p:nvPr/>
                </p:nvSpPr>
                <p:spPr bwMode="auto">
                  <a:xfrm>
                    <a:off x="7785" y="2677"/>
                    <a:ext cx="40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0">
                    <a:extLst>
                      <a:ext uri="{FF2B5EF4-FFF2-40B4-BE49-F238E27FC236}">
                        <a16:creationId xmlns:a16="http://schemas.microsoft.com/office/drawing/2014/main" id="{23B0F4A6-95F7-3147-4613-3A177E5513F9}"/>
                      </a:ext>
                    </a:extLst>
                  </p:cNvPr>
                  <p:cNvSpPr txBox="1">
                    <a:spLocks/>
                  </p:cNvSpPr>
                  <p:nvPr/>
                </p:nvSpPr>
                <p:spPr bwMode="auto">
                  <a:xfrm>
                    <a:off x="7785" y="30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1">
                    <a:extLst>
                      <a:ext uri="{FF2B5EF4-FFF2-40B4-BE49-F238E27FC236}">
                        <a16:creationId xmlns:a16="http://schemas.microsoft.com/office/drawing/2014/main" id="{7CD712D5-B911-7FA3-DE71-6041C91FF546}"/>
                      </a:ext>
                    </a:extLst>
                  </p:cNvPr>
                  <p:cNvSpPr txBox="1">
                    <a:spLocks/>
                  </p:cNvSpPr>
                  <p:nvPr/>
                </p:nvSpPr>
                <p:spPr bwMode="auto">
                  <a:xfrm>
                    <a:off x="8089" y="3290"/>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2">
                    <a:extLst>
                      <a:ext uri="{FF2B5EF4-FFF2-40B4-BE49-F238E27FC236}">
                        <a16:creationId xmlns:a16="http://schemas.microsoft.com/office/drawing/2014/main" id="{CB40FB31-314B-DBE3-148C-A233DB201C17}"/>
                      </a:ext>
                    </a:extLst>
                  </p:cNvPr>
                  <p:cNvSpPr txBox="1">
                    <a:spLocks/>
                  </p:cNvSpPr>
                  <p:nvPr/>
                </p:nvSpPr>
                <p:spPr bwMode="auto">
                  <a:xfrm>
                    <a:off x="8205" y="3846"/>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3">
                    <a:extLst>
                      <a:ext uri="{FF2B5EF4-FFF2-40B4-BE49-F238E27FC236}">
                        <a16:creationId xmlns:a16="http://schemas.microsoft.com/office/drawing/2014/main" id="{8E747371-9637-8D88-CEE9-8E96C73152FA}"/>
                      </a:ext>
                    </a:extLst>
                  </p:cNvPr>
                  <p:cNvSpPr txBox="1">
                    <a:spLocks/>
                  </p:cNvSpPr>
                  <p:nvPr/>
                </p:nvSpPr>
                <p:spPr bwMode="auto">
                  <a:xfrm>
                    <a:off x="8205" y="5055"/>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AutoShape 24">
                    <a:extLst>
                      <a:ext uri="{FF2B5EF4-FFF2-40B4-BE49-F238E27FC236}">
                        <a16:creationId xmlns:a16="http://schemas.microsoft.com/office/drawing/2014/main" id="{193BA6C0-5C33-FE7B-24CE-8196DADD8298}"/>
                      </a:ext>
                    </a:extLst>
                  </p:cNvPr>
                  <p:cNvSpPr>
                    <a:spLocks/>
                  </p:cNvSpPr>
                  <p:nvPr/>
                </p:nvSpPr>
                <p:spPr bwMode="auto">
                  <a:xfrm>
                    <a:off x="8625" y="2796"/>
                    <a:ext cx="135" cy="2664"/>
                  </a:xfrm>
                  <a:prstGeom prst="rightBrace">
                    <a:avLst>
                      <a:gd name="adj1" fmla="val 164444"/>
                      <a:gd name="adj2" fmla="val 500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8" name="AutoShape 25">
                    <a:extLst>
                      <a:ext uri="{FF2B5EF4-FFF2-40B4-BE49-F238E27FC236}">
                        <a16:creationId xmlns:a16="http://schemas.microsoft.com/office/drawing/2014/main" id="{7614A980-BCCF-8E8C-59CE-9F32EFBE9691}"/>
                      </a:ext>
                    </a:extLst>
                  </p:cNvPr>
                  <p:cNvCxnSpPr>
                    <a:cxnSpLocks/>
                  </p:cNvCxnSpPr>
                  <p:nvPr/>
                </p:nvCxnSpPr>
                <p:spPr bwMode="auto">
                  <a:xfrm flipH="1">
                    <a:off x="5426" y="5835"/>
                    <a:ext cx="2674" cy="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9" name="Text Box 26">
                    <a:extLst>
                      <a:ext uri="{FF2B5EF4-FFF2-40B4-BE49-F238E27FC236}">
                        <a16:creationId xmlns:a16="http://schemas.microsoft.com/office/drawing/2014/main" id="{B0B34DD7-4260-1233-2252-69A2370C0944}"/>
                      </a:ext>
                    </a:extLst>
                  </p:cNvPr>
                  <p:cNvSpPr txBox="1">
                    <a:spLocks/>
                  </p:cNvSpPr>
                  <p:nvPr/>
                </p:nvSpPr>
                <p:spPr bwMode="auto">
                  <a:xfrm>
                    <a:off x="7965" y="610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7">
                    <a:extLst>
                      <a:ext uri="{FF2B5EF4-FFF2-40B4-BE49-F238E27FC236}">
                        <a16:creationId xmlns:a16="http://schemas.microsoft.com/office/drawing/2014/main" id="{B230A830-EAF4-3ACD-321B-CF05412F2BE6}"/>
                      </a:ext>
                    </a:extLst>
                  </p:cNvPr>
                  <p:cNvSpPr txBox="1">
                    <a:spLocks/>
                  </p:cNvSpPr>
                  <p:nvPr/>
                </p:nvSpPr>
                <p:spPr bwMode="auto">
                  <a:xfrm>
                    <a:off x="7965" y="6735"/>
                    <a:ext cx="79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8">
                    <a:extLst>
                      <a:ext uri="{FF2B5EF4-FFF2-40B4-BE49-F238E27FC236}">
                        <a16:creationId xmlns:a16="http://schemas.microsoft.com/office/drawing/2014/main" id="{80DCC934-813B-DA80-7881-A8DD17D11704}"/>
                      </a:ext>
                    </a:extLst>
                  </p:cNvPr>
                  <p:cNvSpPr txBox="1">
                    <a:spLocks/>
                  </p:cNvSpPr>
                  <p:nvPr/>
                </p:nvSpPr>
                <p:spPr bwMode="auto">
                  <a:xfrm>
                    <a:off x="7830" y="8490"/>
                    <a:ext cx="795" cy="6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9">
                    <a:extLst>
                      <a:ext uri="{FF2B5EF4-FFF2-40B4-BE49-F238E27FC236}">
                        <a16:creationId xmlns:a16="http://schemas.microsoft.com/office/drawing/2014/main" id="{D22FECBE-6DA5-F38C-AF2B-05025253E9C3}"/>
                      </a:ext>
                    </a:extLst>
                  </p:cNvPr>
                  <p:cNvSpPr txBox="1">
                    <a:spLocks/>
                  </p:cNvSpPr>
                  <p:nvPr/>
                </p:nvSpPr>
                <p:spPr bwMode="auto">
                  <a:xfrm>
                    <a:off x="7785" y="8100"/>
                    <a:ext cx="79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fr-FR" sz="1100">
                        <a:effectLst/>
                        <a:latin typeface="Arial" panose="020B0604020202020204" pitchFamily="34" charset="0"/>
                        <a:ea typeface="Calibri" panose="020F0502020204030204" pitchFamily="34" charset="0"/>
                        <a:cs typeface="Times New Roman" panose="02020603050405020304" pitchFamily="18"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32" name="AutoShape 30">
                <a:extLst>
                  <a:ext uri="{FF2B5EF4-FFF2-40B4-BE49-F238E27FC236}">
                    <a16:creationId xmlns:a16="http://schemas.microsoft.com/office/drawing/2014/main" id="{1761B1C4-99CA-AEBA-748B-B3393F00C399}"/>
                  </a:ext>
                </a:extLst>
              </p:cNvPr>
              <p:cNvCxnSpPr>
                <a:cxnSpLocks/>
              </p:cNvCxnSpPr>
              <p:nvPr/>
            </p:nvCxnSpPr>
            <p:spPr bwMode="auto">
              <a:xfrm flipH="1">
                <a:off x="6053" y="3506"/>
                <a:ext cx="1095" cy="316"/>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53" name="ZoneTexte 52">
            <a:extLst>
              <a:ext uri="{FF2B5EF4-FFF2-40B4-BE49-F238E27FC236}">
                <a16:creationId xmlns:a16="http://schemas.microsoft.com/office/drawing/2014/main" id="{4722141D-E11F-7AD2-2E30-11E8FFA07570}"/>
              </a:ext>
            </a:extLst>
          </p:cNvPr>
          <p:cNvSpPr txBox="1"/>
          <p:nvPr/>
        </p:nvSpPr>
        <p:spPr>
          <a:xfrm>
            <a:off x="68354" y="41522"/>
            <a:ext cx="6577537" cy="461665"/>
          </a:xfrm>
          <a:prstGeom prst="rect">
            <a:avLst/>
          </a:prstGeom>
          <a:noFill/>
        </p:spPr>
        <p:txBody>
          <a:bodyPr wrap="square" rtlCol="0">
            <a:spAutoFit/>
          </a:bodyPr>
          <a:lstStyle/>
          <a:p>
            <a:r>
              <a:rPr lang="fr-FR" sz="2400" b="1" u="sng" dirty="0">
                <a:solidFill>
                  <a:srgbClr val="0070C0"/>
                </a:solidFill>
              </a:rPr>
              <a:t>Les ultrastructures de la cellule</a:t>
            </a:r>
          </a:p>
        </p:txBody>
      </p:sp>
    </p:spTree>
    <p:extLst>
      <p:ext uri="{BB962C8B-B14F-4D97-AF65-F5344CB8AC3E}">
        <p14:creationId xmlns:p14="http://schemas.microsoft.com/office/powerpoint/2010/main" val="274128769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10144</TotalTime>
  <Words>6258</Words>
  <Application>Microsoft Macintosh PowerPoint</Application>
  <PresentationFormat>Grand écran</PresentationFormat>
  <Paragraphs>1447</Paragraphs>
  <Slides>73</Slides>
  <Notes>27</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2</vt:i4>
      </vt:variant>
      <vt:variant>
        <vt:lpstr>Titres des diapositives</vt:lpstr>
      </vt:variant>
      <vt:variant>
        <vt:i4>73</vt:i4>
      </vt:variant>
    </vt:vector>
  </HeadingPairs>
  <TitlesOfParts>
    <vt:vector size="86" baseType="lpstr">
      <vt:lpstr>SimSun</vt:lpstr>
      <vt:lpstr>Aptos</vt:lpstr>
      <vt:lpstr>Aptos Display</vt:lpstr>
      <vt:lpstr>Arial</vt:lpstr>
      <vt:lpstr>Arial Narrow</vt:lpstr>
      <vt:lpstr>ArialMT</vt:lpstr>
      <vt:lpstr>Calibri</vt:lpstr>
      <vt:lpstr>Comic Sans MS</vt:lpstr>
      <vt:lpstr>Symbol</vt:lpstr>
      <vt:lpstr>Wingdings</vt:lpstr>
      <vt:lpstr>Thème Office</vt:lpstr>
      <vt:lpstr>CS ChemDraw Drawing</vt:lpstr>
      <vt:lpstr>Image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Ludivine Royer</dc:creator>
  <cp:lastModifiedBy>Ludivine Royer</cp:lastModifiedBy>
  <cp:revision>6</cp:revision>
  <cp:lastPrinted>2024-10-23T17:23:09Z</cp:lastPrinted>
  <dcterms:created xsi:type="dcterms:W3CDTF">2024-10-21T19:40:47Z</dcterms:created>
  <dcterms:modified xsi:type="dcterms:W3CDTF">2024-11-12T11:54:53Z</dcterms:modified>
</cp:coreProperties>
</file>