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77E6-6C70-4333-9475-388E2040C767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347-2EDE-4A69-9255-185989000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32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77E6-6C70-4333-9475-388E2040C767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347-2EDE-4A69-9255-185989000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750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77E6-6C70-4333-9475-388E2040C767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347-2EDE-4A69-9255-185989000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92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77E6-6C70-4333-9475-388E2040C767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347-2EDE-4A69-9255-185989000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48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77E6-6C70-4333-9475-388E2040C767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347-2EDE-4A69-9255-185989000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83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77E6-6C70-4333-9475-388E2040C767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347-2EDE-4A69-9255-185989000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31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77E6-6C70-4333-9475-388E2040C767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347-2EDE-4A69-9255-185989000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552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77E6-6C70-4333-9475-388E2040C767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347-2EDE-4A69-9255-185989000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84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77E6-6C70-4333-9475-388E2040C767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347-2EDE-4A69-9255-185989000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76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77E6-6C70-4333-9475-388E2040C767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347-2EDE-4A69-9255-185989000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7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77E6-6C70-4333-9475-388E2040C767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347-2EDE-4A69-9255-185989000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045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D77E6-6C70-4333-9475-388E2040C767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B0347-2EDE-4A69-9255-185989000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79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abien.jorrion@ac-versailles.fr" TargetMode="External"/><Relationship Id="rId2" Type="http://schemas.openxmlformats.org/officeDocument/2006/relationships/hyperlink" Target="mailto:benoit.le-mosquet@ac-versailles.fr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yriam.delebarre-gnemmi@ac-versailles.fr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66875" y="18796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dirty="0"/>
              <a:t>EC 242</a:t>
            </a:r>
            <a:br>
              <a:rPr lang="fr-FR" dirty="0"/>
            </a:br>
            <a:r>
              <a:rPr lang="fr-FR" dirty="0"/>
              <a:t>TD 6</a:t>
            </a:r>
            <a:br>
              <a:rPr lang="fr-FR" dirty="0"/>
            </a:br>
            <a:r>
              <a:rPr lang="fr-FR" sz="4000" dirty="0"/>
              <a:t>Le Boyer: aline.le-boyer</a:t>
            </a:r>
            <a:r>
              <a:rPr lang="fr-FR" sz="4000" dirty="0">
                <a:hlinkClick r:id="rId2"/>
              </a:rPr>
              <a:t>@ac-versailles.fr</a:t>
            </a:r>
            <a:br>
              <a:rPr lang="fr-FR" dirty="0"/>
            </a:br>
            <a:r>
              <a:rPr lang="fr-FR" sz="4000" dirty="0" err="1"/>
              <a:t>Jorrion</a:t>
            </a:r>
            <a:r>
              <a:rPr lang="fr-FR" sz="4000" dirty="0"/>
              <a:t>: </a:t>
            </a:r>
            <a:r>
              <a:rPr lang="fr-FR" sz="4000" dirty="0">
                <a:hlinkClick r:id="rId3"/>
              </a:rPr>
              <a:t>fabien.jorrion@ac-versailles.fr</a:t>
            </a:r>
            <a:r>
              <a:rPr lang="fr-FR" sz="4000" dirty="0"/>
              <a:t> </a:t>
            </a:r>
            <a:br>
              <a:rPr lang="fr-FR" sz="4000" dirty="0"/>
            </a:br>
            <a:r>
              <a:rPr lang="fr-FR" sz="4000" dirty="0" err="1"/>
              <a:t>delebarre-Gnemmi</a:t>
            </a:r>
            <a:r>
              <a:rPr lang="fr-FR" sz="4000" dirty="0"/>
              <a:t>: </a:t>
            </a:r>
            <a:r>
              <a:rPr lang="fr-FR" sz="4000" dirty="0">
                <a:hlinkClick r:id="rId4"/>
              </a:rPr>
              <a:t>myriam.delebarre-gnemmi@ac-versailles.fr</a:t>
            </a:r>
            <a:br>
              <a:rPr lang="fr-FR" sz="4000" dirty="0"/>
            </a:br>
            <a:r>
              <a:rPr lang="fr-FR" sz="4000" dirty="0" err="1"/>
              <a:t>Rouxel</a:t>
            </a:r>
            <a:r>
              <a:rPr lang="fr-FR" sz="4000" dirty="0"/>
              <a:t>: laure.rouxel1@ac-versailles.fr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52600" y="4627275"/>
            <a:ext cx="9144000" cy="1655762"/>
          </a:xfrm>
        </p:spPr>
        <p:txBody>
          <a:bodyPr>
            <a:normAutofit/>
          </a:bodyPr>
          <a:lstStyle/>
          <a:p>
            <a:r>
              <a:rPr lang="fr-FR" sz="6000" dirty="0"/>
              <a:t>La différenciation</a:t>
            </a:r>
          </a:p>
        </p:txBody>
      </p:sp>
    </p:spTree>
    <p:extLst>
      <p:ext uri="{BB962C8B-B14F-4D97-AF65-F5344CB8AC3E}">
        <p14:creationId xmlns:p14="http://schemas.microsoft.com/office/powerpoint/2010/main" val="4275214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productions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Varier les productions: écrites, orales, théâtrales, multimédia… (raconter une histoire avec des marionnettes ou  jouer la scène, faire une production d’écrit seul ou en dictée à l’adulte…).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8250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</a:t>
            </a:r>
            <a:r>
              <a:rPr lang="fr-FR" dirty="0"/>
              <a:t> </a:t>
            </a:r>
            <a:r>
              <a:rPr lang="fr-FR" b="1" dirty="0"/>
              <a:t>processus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Varier les formes de l’évaluation (QCM au lieu de réponses à rédiger, passer l’évaluation avec l’enseignant à l’oral…).</a:t>
            </a:r>
          </a:p>
          <a:p>
            <a:endParaRPr lang="fr-FR" dirty="0"/>
          </a:p>
          <a:p>
            <a:r>
              <a:rPr lang="fr-FR" dirty="0"/>
              <a:t>Varier le moment de l’évaluation.</a:t>
            </a:r>
          </a:p>
          <a:p>
            <a:endParaRPr lang="fr-FR" dirty="0"/>
          </a:p>
          <a:p>
            <a:r>
              <a:rPr lang="fr-FR" dirty="0"/>
              <a:t>Varier les démarches (sensitive, recherche d’informations, inductive, scientifique...).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Proposer différents critères de réalisation (cassage de la dizaine ou méthode classique, correspondance terme à terme ou dénombrement…).</a:t>
            </a:r>
          </a:p>
        </p:txBody>
      </p:sp>
    </p:spTree>
    <p:extLst>
      <p:ext uri="{BB962C8B-B14F-4D97-AF65-F5344CB8AC3E}">
        <p14:creationId xmlns:p14="http://schemas.microsoft.com/office/powerpoint/2010/main" val="3070307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Quand différencier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Avant les séances, lors des préparations pour choisir les démarches, les groupements, les supports…</a:t>
            </a:r>
          </a:p>
          <a:p>
            <a:endParaRPr lang="fr-FR" dirty="0"/>
          </a:p>
          <a:p>
            <a:r>
              <a:rPr lang="fr-FR" dirty="0"/>
              <a:t>Pendant les séances pour différencier sa présence, son aide, les outils à disposition…</a:t>
            </a:r>
          </a:p>
          <a:p>
            <a:endParaRPr lang="fr-FR" dirty="0"/>
          </a:p>
          <a:p>
            <a:r>
              <a:rPr lang="fr-FR" dirty="0"/>
              <a:t>Après les séances pour recueillir les données utiles.</a:t>
            </a:r>
          </a:p>
        </p:txBody>
      </p:sp>
    </p:spTree>
    <p:extLst>
      <p:ext uri="{BB962C8B-B14F-4D97-AF65-F5344CB8AC3E}">
        <p14:creationId xmlns:p14="http://schemas.microsoft.com/office/powerpoint/2010/main" val="857153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Rappel pour l’évaluation du TD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Envoyer son travail au 2 formateurs en précisant quel TD il doit vous évaluer (soit TP 1, 2 et 3, soit TP 7).</a:t>
            </a:r>
          </a:p>
          <a:p>
            <a:endParaRPr lang="fr-FR" dirty="0"/>
          </a:p>
          <a:p>
            <a:r>
              <a:rPr lang="fr-FR" dirty="0"/>
              <a:t>Pour le TD 7</a:t>
            </a:r>
          </a:p>
          <a:p>
            <a:pPr marL="0" indent="0">
              <a:buNone/>
            </a:pPr>
            <a:r>
              <a:rPr lang="fr-FR" dirty="0"/>
              <a:t>Lister les pratiques de différenciation observées et/ou pratiquées.</a:t>
            </a:r>
          </a:p>
          <a:p>
            <a:pPr marL="0" indent="0">
              <a:buNone/>
            </a:pPr>
            <a:r>
              <a:rPr lang="fr-FR" dirty="0"/>
              <a:t>Analyser leur mise en œuvre (difficultés, intérêts).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Pensez annexes pour illustrer </a:t>
            </a:r>
            <a:r>
              <a:rPr lang="fr-FR"/>
              <a:t>vos propos…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9932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Bibliographie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Dossier de veille de l’IFE n° 113 de novembre 2016 par Annie </a:t>
            </a:r>
            <a:r>
              <a:rPr lang="fr-FR" dirty="0" err="1"/>
              <a:t>Feyfant</a:t>
            </a:r>
            <a:r>
              <a:rPr lang="fr-FR" dirty="0"/>
              <a:t>: « La différenciation pédagogique en classe »</a:t>
            </a:r>
          </a:p>
          <a:p>
            <a:endParaRPr lang="fr-FR" dirty="0"/>
          </a:p>
          <a:p>
            <a:r>
              <a:rPr lang="fr-FR" dirty="0"/>
              <a:t>Conférence de consensus de mars 2017: « différenciation pédagogique: comment adapter l’enseignement pour la réussite de tous les élèves? »</a:t>
            </a:r>
          </a:p>
          <a:p>
            <a:endParaRPr lang="fr-FR" dirty="0"/>
          </a:p>
          <a:p>
            <a:r>
              <a:rPr lang="fr-FR" dirty="0"/>
              <a:t>Document EDUSCOL : « Mise en œuvre de la différenciation pédagogique »</a:t>
            </a:r>
          </a:p>
        </p:txBody>
      </p:sp>
    </p:spTree>
    <p:extLst>
      <p:ext uri="{BB962C8B-B14F-4D97-AF65-F5344CB8AC3E}">
        <p14:creationId xmlns:p14="http://schemas.microsoft.com/office/powerpoint/2010/main" val="1325740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5734"/>
          </a:xfrm>
        </p:spPr>
        <p:txBody>
          <a:bodyPr/>
          <a:lstStyle/>
          <a:p>
            <a:r>
              <a:rPr lang="fr-FR" b="1" dirty="0"/>
              <a:t>A vous de jouer 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862243"/>
            <a:ext cx="10515600" cy="917987"/>
          </a:xfrm>
        </p:spPr>
        <p:txBody>
          <a:bodyPr>
            <a:normAutofit/>
          </a:bodyPr>
          <a:lstStyle/>
          <a:p>
            <a:r>
              <a:rPr lang="fr-FR" dirty="0"/>
              <a:t>Lister les élèves de sa classe qui pourraient avoir l’utilité d’un sous-main et les outils que l’on pourrait mettre dedans.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551" y="1690688"/>
            <a:ext cx="10626249" cy="190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625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Pourquoi différencier?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Pour faire réussir tous les élèves.</a:t>
            </a:r>
          </a:p>
          <a:p>
            <a:r>
              <a:rPr lang="fr-FR" dirty="0"/>
              <a:t>Pour répondre à l’hétérogénéité des élèves:</a:t>
            </a:r>
          </a:p>
          <a:p>
            <a:pPr marL="457200" lvl="1" indent="0">
              <a:buNone/>
            </a:pPr>
            <a:r>
              <a:rPr lang="fr-FR" dirty="0"/>
              <a:t>Postulats de Burns (1971) :</a:t>
            </a:r>
          </a:p>
          <a:p>
            <a:pPr marL="457200" lvl="1" indent="0">
              <a:buNone/>
            </a:pPr>
            <a:r>
              <a:rPr lang="fr-FR" dirty="0"/>
              <a:t>-  Il n’y a pas deux apprenants qui progressent à la même vitesse.</a:t>
            </a:r>
          </a:p>
          <a:p>
            <a:pPr lvl="1">
              <a:buFontTx/>
              <a:buChar char="-"/>
            </a:pPr>
            <a:r>
              <a:rPr lang="fr-FR" dirty="0"/>
              <a:t>Qui soient prêts à apprendre en même temps.</a:t>
            </a:r>
          </a:p>
          <a:p>
            <a:pPr lvl="1">
              <a:buFontTx/>
              <a:buChar char="-"/>
            </a:pPr>
            <a:r>
              <a:rPr lang="fr-FR" dirty="0"/>
              <a:t>Qui utilisent les mêmes techniques d’étude.</a:t>
            </a:r>
          </a:p>
          <a:p>
            <a:pPr lvl="1">
              <a:buFontTx/>
              <a:buChar char="-"/>
            </a:pPr>
            <a:r>
              <a:rPr lang="fr-FR" dirty="0"/>
              <a:t>Qui résolvent  les problèmes exactement de la même manière.</a:t>
            </a:r>
          </a:p>
          <a:p>
            <a:pPr lvl="1">
              <a:buFontTx/>
              <a:buChar char="-"/>
            </a:pPr>
            <a:r>
              <a:rPr lang="fr-FR" dirty="0"/>
              <a:t>Qui possèdent le même répertoire de comportements.</a:t>
            </a:r>
          </a:p>
          <a:p>
            <a:pPr lvl="1">
              <a:buFontTx/>
              <a:buChar char="-"/>
            </a:pPr>
            <a:r>
              <a:rPr lang="fr-FR" dirty="0"/>
              <a:t>Qui possèdent le même profil d’intérêts.</a:t>
            </a:r>
          </a:p>
          <a:p>
            <a:pPr lvl="1">
              <a:buFontTx/>
              <a:buChar char="-"/>
            </a:pPr>
            <a:r>
              <a:rPr lang="fr-FR" dirty="0"/>
              <a:t>Qui soient motivés pour atteindre les mêmes buts.</a:t>
            </a:r>
          </a:p>
          <a:p>
            <a:pPr lvl="1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8382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Qu’est-ce que la différenciation?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 Le terme de pédagogie différenciée veut désigner « </a:t>
            </a:r>
            <a:r>
              <a:rPr lang="fr-FR" b="1" dirty="0"/>
              <a:t>un effort de diversification méthodologique susceptible de répondre à la diversité des élèves. </a:t>
            </a:r>
            <a:r>
              <a:rPr lang="fr-FR" dirty="0"/>
              <a:t>» (</a:t>
            </a:r>
            <a:r>
              <a:rPr lang="fr-FR" sz="2000" dirty="0"/>
              <a:t>Louis LEGRAND, La différenciation pédagogique, Scarabée, CEMEA, Paris 1984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dirty="0"/>
              <a:t> « </a:t>
            </a:r>
            <a:r>
              <a:rPr lang="fr-FR" b="1" dirty="0"/>
              <a:t>Différencier, c'est avoir le souci de la personne sans renoncer à celui de la collectivité. </a:t>
            </a:r>
            <a:r>
              <a:rPr lang="fr-FR" dirty="0"/>
              <a:t>» (</a:t>
            </a:r>
            <a:r>
              <a:rPr lang="fr-FR" sz="2000" dirty="0"/>
              <a:t>P. MEIRIEU, Enseigner, scénario pour un métier nouveau, ESF, 1989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26759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Qu’est-ce que la différenciation?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La différenciation institutionnelle : </a:t>
            </a:r>
            <a:r>
              <a:rPr lang="fr-FR" dirty="0"/>
              <a:t>Il s’agit de la prise en compte des différences entre enfants au niveau de l’organisation de l’institution scolaire: enseignement ordinaire et enseignement spécialisé.</a:t>
            </a:r>
          </a:p>
          <a:p>
            <a:endParaRPr lang="fr-FR" dirty="0"/>
          </a:p>
          <a:p>
            <a:r>
              <a:rPr lang="fr-FR" b="1" dirty="0"/>
              <a:t>La différenciation pédagogique : </a:t>
            </a:r>
            <a:r>
              <a:rPr lang="fr-FR" dirty="0"/>
              <a:t>Il s’agit de l’ensemble des moyens et procédures d’enseignement et d’apprentissage pensés et mis en œuvre par l’enseignant dans sa classe.</a:t>
            </a:r>
          </a:p>
        </p:txBody>
      </p:sp>
    </p:spTree>
    <p:extLst>
      <p:ext uri="{BB962C8B-B14F-4D97-AF65-F5344CB8AC3E}">
        <p14:creationId xmlns:p14="http://schemas.microsoft.com/office/powerpoint/2010/main" val="604443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Comment différencier?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Connaitre ses élèves</a:t>
            </a:r>
          </a:p>
          <a:p>
            <a:pPr marL="0" indent="0">
              <a:buNone/>
            </a:pPr>
            <a:r>
              <a:rPr lang="fr-FR" b="1" dirty="0"/>
              <a:t>« Evaluations diagnostique, formative et sommative sont des leviers essentiels pour mettre en place une pédagogie différenciée ; sans elles nous n’avons que peu de chances de répondre au défi de l’hétérogénéité avec elles, tout devient possible… » </a:t>
            </a:r>
            <a:r>
              <a:rPr lang="fr-FR" dirty="0"/>
              <a:t>P. </a:t>
            </a:r>
            <a:r>
              <a:rPr lang="fr-FR" dirty="0" err="1"/>
              <a:t>Meirieu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2338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Des exemples de différenciation pédagogique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Groupe de 2 ou 3 du même cycle.</a:t>
            </a:r>
          </a:p>
          <a:p>
            <a:endParaRPr lang="fr-FR" dirty="0"/>
          </a:p>
          <a:p>
            <a:r>
              <a:rPr lang="fr-FR" dirty="0"/>
              <a:t>Lister les propositions de différenciation observées et/ou pratiquées lors des stages.</a:t>
            </a:r>
          </a:p>
          <a:p>
            <a:endParaRPr lang="fr-FR" dirty="0"/>
          </a:p>
          <a:p>
            <a:r>
              <a:rPr lang="fr-FR" dirty="0"/>
              <a:t>Classer ces propositions.</a:t>
            </a:r>
          </a:p>
        </p:txBody>
      </p:sp>
    </p:spTree>
    <p:extLst>
      <p:ext uri="{BB962C8B-B14F-4D97-AF65-F5344CB8AC3E}">
        <p14:creationId xmlns:p14="http://schemas.microsoft.com/office/powerpoint/2010/main" val="2337752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2055" y="23236"/>
            <a:ext cx="10515600" cy="1325563"/>
          </a:xfrm>
        </p:spPr>
        <p:txBody>
          <a:bodyPr/>
          <a:lstStyle/>
          <a:p>
            <a:r>
              <a:rPr lang="fr-FR" b="1" dirty="0"/>
              <a:t>Les variables pour différencier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5274" y="44235"/>
            <a:ext cx="3453999" cy="1442459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305" y="1348799"/>
            <a:ext cx="9845100" cy="544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062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contenus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Varier la complexité de la tâche.</a:t>
            </a:r>
          </a:p>
          <a:p>
            <a:endParaRPr lang="fr-FR" dirty="0"/>
          </a:p>
          <a:p>
            <a:r>
              <a:rPr lang="fr-FR" dirty="0"/>
              <a:t>Varier la durée de la tâche.</a:t>
            </a:r>
          </a:p>
          <a:p>
            <a:endParaRPr lang="fr-FR" dirty="0"/>
          </a:p>
          <a:p>
            <a:r>
              <a:rPr lang="fr-FR" dirty="0"/>
              <a:t>Varier les outils à disposition (sous-main, calculatrice, tables, terminaisons en fonction des personnes, constellations, affichages collectifs à disposition…).</a:t>
            </a:r>
          </a:p>
          <a:p>
            <a:endParaRPr lang="fr-FR" dirty="0"/>
          </a:p>
          <a:p>
            <a:r>
              <a:rPr lang="fr-FR" dirty="0"/>
              <a:t>Varier les supports donnés (dictées à trous, taille des graphismes, graphisme à repasser ou à reproduire…).</a:t>
            </a:r>
          </a:p>
        </p:txBody>
      </p:sp>
    </p:spTree>
    <p:extLst>
      <p:ext uri="{BB962C8B-B14F-4D97-AF65-F5344CB8AC3E}">
        <p14:creationId xmlns:p14="http://schemas.microsoft.com/office/powerpoint/2010/main" val="1936796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structures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Varier le niveau d’aide et/ou de présence de l’enseignant.</a:t>
            </a:r>
          </a:p>
          <a:p>
            <a:endParaRPr lang="fr-FR" dirty="0"/>
          </a:p>
          <a:p>
            <a:r>
              <a:rPr lang="fr-FR" dirty="0"/>
              <a:t>Varier les formes de groupement/ la disposition de la classe:</a:t>
            </a:r>
          </a:p>
          <a:p>
            <a:pPr lvl="1"/>
            <a:r>
              <a:rPr lang="fr-FR" dirty="0"/>
              <a:t>Groupe homogène/hétérogène</a:t>
            </a:r>
          </a:p>
          <a:p>
            <a:pPr lvl="1"/>
            <a:r>
              <a:rPr lang="fr-FR" dirty="0"/>
              <a:t>Travail individuel</a:t>
            </a:r>
          </a:p>
          <a:p>
            <a:pPr lvl="1"/>
            <a:r>
              <a:rPr lang="fr-FR" dirty="0"/>
              <a:t>tutorat</a:t>
            </a:r>
          </a:p>
        </p:txBody>
      </p:sp>
    </p:spTree>
    <p:extLst>
      <p:ext uri="{BB962C8B-B14F-4D97-AF65-F5344CB8AC3E}">
        <p14:creationId xmlns:p14="http://schemas.microsoft.com/office/powerpoint/2010/main" val="3905656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751</Words>
  <Application>Microsoft Office PowerPoint</Application>
  <PresentationFormat>Grand écran</PresentationFormat>
  <Paragraphs>78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Thème Office</vt:lpstr>
      <vt:lpstr>EC 242 TD 6 Le Boyer: aline.le-boyer@ac-versailles.fr Jorrion: fabien.jorrion@ac-versailles.fr  delebarre-Gnemmi: myriam.delebarre-gnemmi@ac-versailles.fr Rouxel: laure.rouxel1@ac-versailles.fr</vt:lpstr>
      <vt:lpstr>Pourquoi différencier?</vt:lpstr>
      <vt:lpstr>Qu’est-ce que la différenciation?</vt:lpstr>
      <vt:lpstr>Qu’est-ce que la différenciation?</vt:lpstr>
      <vt:lpstr>Comment différencier?</vt:lpstr>
      <vt:lpstr>Des exemples de différenciation pédagogique</vt:lpstr>
      <vt:lpstr>Les variables pour différencier</vt:lpstr>
      <vt:lpstr>Les contenus</vt:lpstr>
      <vt:lpstr>Les structures</vt:lpstr>
      <vt:lpstr>Les productions</vt:lpstr>
      <vt:lpstr>Les processus</vt:lpstr>
      <vt:lpstr>Quand différencier ?</vt:lpstr>
      <vt:lpstr>Rappel pour l’évaluation du TD</vt:lpstr>
      <vt:lpstr>Bibliographie</vt:lpstr>
      <vt:lpstr>A vous de jouer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 242 TP 7</dc:title>
  <dc:creator>Utilisateur Windows</dc:creator>
  <cp:lastModifiedBy>fabien jorrion</cp:lastModifiedBy>
  <cp:revision>29</cp:revision>
  <dcterms:created xsi:type="dcterms:W3CDTF">2023-01-02T18:45:27Z</dcterms:created>
  <dcterms:modified xsi:type="dcterms:W3CDTF">2024-08-22T09:48:31Z</dcterms:modified>
</cp:coreProperties>
</file>