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79"/>
  </p:notesMasterIdLst>
  <p:handoutMasterIdLst>
    <p:handoutMasterId r:id="rId80"/>
  </p:handoutMasterIdLst>
  <p:sldIdLst>
    <p:sldId id="260" r:id="rId2"/>
    <p:sldId id="257" r:id="rId3"/>
    <p:sldId id="676" r:id="rId4"/>
    <p:sldId id="685" r:id="rId5"/>
    <p:sldId id="627" r:id="rId6"/>
    <p:sldId id="657" r:id="rId7"/>
    <p:sldId id="600" r:id="rId8"/>
    <p:sldId id="616" r:id="rId9"/>
    <p:sldId id="514" r:id="rId10"/>
    <p:sldId id="674" r:id="rId11"/>
    <p:sldId id="686" r:id="rId12"/>
    <p:sldId id="675" r:id="rId13"/>
    <p:sldId id="619" r:id="rId14"/>
    <p:sldId id="658" r:id="rId15"/>
    <p:sldId id="691" r:id="rId16"/>
    <p:sldId id="692" r:id="rId17"/>
    <p:sldId id="693" r:id="rId18"/>
    <p:sldId id="694" r:id="rId19"/>
    <p:sldId id="659" r:id="rId20"/>
    <p:sldId id="677" r:id="rId21"/>
    <p:sldId id="688" r:id="rId22"/>
    <p:sldId id="689" r:id="rId23"/>
    <p:sldId id="700" r:id="rId24"/>
    <p:sldId id="701" r:id="rId25"/>
    <p:sldId id="699" r:id="rId26"/>
    <p:sldId id="698" r:id="rId27"/>
    <p:sldId id="695" r:id="rId28"/>
    <p:sldId id="697" r:id="rId29"/>
    <p:sldId id="702" r:id="rId30"/>
    <p:sldId id="660" r:id="rId31"/>
    <p:sldId id="679" r:id="rId32"/>
    <p:sldId id="680" r:id="rId33"/>
    <p:sldId id="642" r:id="rId34"/>
    <p:sldId id="655" r:id="rId35"/>
    <p:sldId id="648" r:id="rId36"/>
    <p:sldId id="641" r:id="rId37"/>
    <p:sldId id="681" r:id="rId38"/>
    <p:sldId id="649" r:id="rId39"/>
    <p:sldId id="687" r:id="rId40"/>
    <p:sldId id="684" r:id="rId41"/>
    <p:sldId id="606" r:id="rId42"/>
    <p:sldId id="612" r:id="rId43"/>
    <p:sldId id="607" r:id="rId44"/>
    <p:sldId id="683" r:id="rId45"/>
    <p:sldId id="651" r:id="rId46"/>
    <p:sldId id="652" r:id="rId47"/>
    <p:sldId id="661" r:id="rId48"/>
    <p:sldId id="581" r:id="rId49"/>
    <p:sldId id="662" r:id="rId50"/>
    <p:sldId id="663" r:id="rId51"/>
    <p:sldId id="667" r:id="rId52"/>
    <p:sldId id="668" r:id="rId53"/>
    <p:sldId id="666" r:id="rId54"/>
    <p:sldId id="665" r:id="rId55"/>
    <p:sldId id="609" r:id="rId56"/>
    <p:sldId id="664" r:id="rId57"/>
    <p:sldId id="610" r:id="rId58"/>
    <p:sldId id="626" r:id="rId59"/>
    <p:sldId id="608" r:id="rId60"/>
    <p:sldId id="669" r:id="rId61"/>
    <p:sldId id="625" r:id="rId62"/>
    <p:sldId id="621" r:id="rId63"/>
    <p:sldId id="623" r:id="rId64"/>
    <p:sldId id="624" r:id="rId65"/>
    <p:sldId id="672" r:id="rId66"/>
    <p:sldId id="671" r:id="rId67"/>
    <p:sldId id="634" r:id="rId68"/>
    <p:sldId id="633" r:id="rId69"/>
    <p:sldId id="638" r:id="rId70"/>
    <p:sldId id="628" r:id="rId71"/>
    <p:sldId id="639" r:id="rId72"/>
    <p:sldId id="630" r:id="rId73"/>
    <p:sldId id="636" r:id="rId74"/>
    <p:sldId id="637" r:id="rId75"/>
    <p:sldId id="673" r:id="rId76"/>
    <p:sldId id="656" r:id="rId77"/>
    <p:sldId id="690"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initials="P" lastIdx="1" clrIdx="0">
    <p:extLst>
      <p:ext uri="{19B8F6BF-5375-455C-9EA6-DF929625EA0E}">
        <p15:presenceInfo xmlns:p15="http://schemas.microsoft.com/office/powerpoint/2012/main" userId="Pascal" providerId="None"/>
      </p:ext>
    </p:extLst>
  </p:cmAuthor>
  <p:cmAuthor id="2" name="Pascal Inconnu" initials="PI" lastIdx="1" clrIdx="1">
    <p:extLst>
      <p:ext uri="{19B8F6BF-5375-455C-9EA6-DF929625EA0E}">
        <p15:presenceInfo xmlns:p15="http://schemas.microsoft.com/office/powerpoint/2012/main" userId="e2a2ca2f3e9a5c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5107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snapToGrid="0">
      <p:cViewPr varScale="1">
        <p:scale>
          <a:sx n="75" d="100"/>
          <a:sy n="75" d="100"/>
        </p:scale>
        <p:origin x="77" y="91"/>
      </p:cViewPr>
      <p:guideLst>
        <p:guide orient="horz" pos="2160"/>
        <p:guide pos="3840"/>
      </p:guideLst>
    </p:cSldViewPr>
  </p:slideViewPr>
  <p:outlineViewPr>
    <p:cViewPr>
      <p:scale>
        <a:sx n="33" d="100"/>
        <a:sy n="33" d="100"/>
      </p:scale>
      <p:origin x="0" y="1926"/>
    </p:cViewPr>
  </p:outlineViewPr>
  <p:notesTextViewPr>
    <p:cViewPr>
      <p:scale>
        <a:sx n="3" d="2"/>
        <a:sy n="3" d="2"/>
      </p:scale>
      <p:origin x="0" y="0"/>
    </p:cViewPr>
  </p:notesTextViewPr>
  <p:sorterViewPr>
    <p:cViewPr>
      <p:scale>
        <a:sx n="70" d="100"/>
        <a:sy n="70" d="100"/>
      </p:scale>
      <p:origin x="0" y="6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39355E03-F5C0-424E-A1A5-4620A16C7C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ADA06349-AC13-43CC-9C2C-325ADE4DF6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3E14B-A5E1-4A2B-870E-4D0A4B482800}" type="datetimeFigureOut">
              <a:rPr lang="fr-FR" smtClean="0"/>
              <a:pPr/>
              <a:t>15/07/2024</a:t>
            </a:fld>
            <a:endParaRPr lang="fr-FR"/>
          </a:p>
        </p:txBody>
      </p:sp>
      <p:sp>
        <p:nvSpPr>
          <p:cNvPr id="4" name="Espace réservé du pied de page 3">
            <a:extLst>
              <a:ext uri="{FF2B5EF4-FFF2-40B4-BE49-F238E27FC236}">
                <a16:creationId xmlns="" xmlns:a16="http://schemas.microsoft.com/office/drawing/2014/main" id="{EA831406-ED38-4B07-9F0F-3CC46AD8F5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A1190DB0-1651-4815-83C3-C55E7023BC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8F57F-3171-4818-AFE1-A8DCD7FFB20B}" type="slidenum">
              <a:rPr lang="fr-FR" smtClean="0"/>
              <a:pPr/>
              <a:t>‹N°›</a:t>
            </a:fld>
            <a:endParaRPr lang="fr-FR"/>
          </a:p>
        </p:txBody>
      </p:sp>
    </p:spTree>
    <p:extLst>
      <p:ext uri="{BB962C8B-B14F-4D97-AF65-F5344CB8AC3E}">
        <p14:creationId xmlns:p14="http://schemas.microsoft.com/office/powerpoint/2010/main" val="33781817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AEB76-987C-44F3-9D87-3E62099A0907}" type="datetimeFigureOut">
              <a:rPr lang="fr-FR" smtClean="0"/>
              <a:pPr/>
              <a:t>15/07/2024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54D17-C0B2-4577-817A-F74E42F8D2B9}" type="slidenum">
              <a:rPr lang="fr-FR" smtClean="0"/>
              <a:pPr/>
              <a:t>‹N°›</a:t>
            </a:fld>
            <a:endParaRPr lang="fr-FR"/>
          </a:p>
        </p:txBody>
      </p:sp>
    </p:spTree>
    <p:extLst>
      <p:ext uri="{BB962C8B-B14F-4D97-AF65-F5344CB8AC3E}">
        <p14:creationId xmlns:p14="http://schemas.microsoft.com/office/powerpoint/2010/main" val="37874116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172370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1884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800" b="0" dirty="0">
              <a:latin typeface="Arial" pitchFamily="34" charset="0"/>
              <a:cs typeface="Arial" pitchFamily="34" charset="0"/>
            </a:endParaRPr>
          </a:p>
        </p:txBody>
      </p:sp>
    </p:spTree>
    <p:extLst>
      <p:ext uri="{BB962C8B-B14F-4D97-AF65-F5344CB8AC3E}">
        <p14:creationId xmlns:p14="http://schemas.microsoft.com/office/powerpoint/2010/main" val="192046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800" dirty="0">
                <a:latin typeface="Arial" pitchFamily="34" charset="0"/>
                <a:cs typeface="Arial" pitchFamily="34" charset="0"/>
              </a:rPr>
              <a:t>Exemples définitions afin d’éviter la confusion entre trouble et retard dans le développement langagier</a:t>
            </a:r>
          </a:p>
        </p:txBody>
      </p:sp>
    </p:spTree>
    <p:extLst>
      <p:ext uri="{BB962C8B-B14F-4D97-AF65-F5344CB8AC3E}">
        <p14:creationId xmlns:p14="http://schemas.microsoft.com/office/powerpoint/2010/main" val="256652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212263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360243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73479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0670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C28A47A-5AB5-43F2-ADF8-47D9B32EA11D}" type="datetime1">
              <a:rPr lang="en-US" smtClean="0"/>
              <a:pPr/>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5556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AC1328-1376-4319-A66F-D32F8A9CF692}" type="datetime1">
              <a:rPr lang="en-US" smtClean="0"/>
              <a:pPr/>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5234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1AFABF9-6D12-4511-BF3D-D3D3BE8E0935}" type="datetime1">
              <a:rPr lang="en-US" smtClean="0"/>
              <a:pPr/>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500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9396BE4-F84D-46B2-A6A2-BBB743FC6E92}" type="datetime1">
              <a:rPr lang="en-US" smtClean="0"/>
              <a:pPr/>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9195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370DCC7-2D9C-4DFD-9F3E-89E74225EF04}" type="datetime1">
              <a:rPr lang="en-US" smtClean="0"/>
              <a:pPr/>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224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FDA6B864-77F7-49BC-95AF-BA5CC0D6997C}" type="datetime1">
              <a:rPr lang="en-US" smtClean="0"/>
              <a:pPr/>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0211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B133EE-68F6-4137-9CC8-807C60F92165}" type="datetime1">
              <a:rPr lang="en-US" smtClean="0"/>
              <a:pPr/>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5008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D566E92-42C1-44A2-82E3-4391C0954C1F}" type="datetime1">
              <a:rPr lang="en-US" smtClean="0"/>
              <a:pPr/>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1291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CEF810-4F0A-4314-9CC9-73C2C63EC1D6}" type="datetime1">
              <a:rPr lang="en-US" smtClean="0"/>
              <a:pPr/>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618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2081FE4-A471-4958-90E1-2FD34BD3941F}" type="datetime1">
              <a:rPr lang="en-US" smtClean="0"/>
              <a:pPr/>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3731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6C249E-F4E0-4142-9678-9FBD5E0EBF5C}" type="datetime1">
              <a:rPr lang="en-US" smtClean="0"/>
              <a:pPr/>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9378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79A574-E6CA-4A84-AF76-F57891240121}" type="datetime1">
              <a:rPr lang="en-US" smtClean="0"/>
              <a:pPr/>
              <a:t>7/15/2024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0991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F35DFA9-801F-45AE-A2FE-2C6DD1827BF1}" type="datetime1">
              <a:rPr lang="en-US" smtClean="0"/>
              <a:pPr/>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3619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95B1B-50C9-4ABB-BBDF-D980C1DC0272}" type="datetime1">
              <a:rPr lang="en-US" smtClean="0"/>
              <a:pPr/>
              <a:t>7/15/2024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724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F5292E4-5471-4017-AF42-8276E22FF12F}" type="datetime1">
              <a:rPr lang="en-US" smtClean="0"/>
              <a:pPr/>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707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918D5F2-C5AB-417D-80A7-C1ABF815FC4C}" type="datetime1">
              <a:rPr lang="en-US" smtClean="0"/>
              <a:pPr/>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9833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6F4371-2F92-4505-9670-0F6B483E2731}" type="datetime1">
              <a:rPr lang="en-US" smtClean="0"/>
              <a:pPr/>
              <a:t>7/15/2024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142776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duscol.education.fr/document/5641/download?attach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88A7B21-18D6-42C6-82C6-3CA84F8B5B69}"/>
              </a:ext>
            </a:extLst>
          </p:cNvPr>
          <p:cNvSpPr>
            <a:spLocks noGrp="1"/>
          </p:cNvSpPr>
          <p:nvPr>
            <p:ph type="ctrTitle"/>
          </p:nvPr>
        </p:nvSpPr>
        <p:spPr>
          <a:xfrm>
            <a:off x="2933699" y="571500"/>
            <a:ext cx="8421487" cy="2075850"/>
          </a:xfrm>
        </p:spPr>
        <p:txBody>
          <a:bodyPr>
            <a:noAutofit/>
          </a:bodyPr>
          <a:lstStyle/>
          <a:p>
            <a:pPr algn="ctr"/>
            <a:r>
              <a:rPr lang="fr-FR" sz="4000" b="1" u="sng" dirty="0">
                <a:solidFill>
                  <a:schemeClr val="tx1"/>
                </a:solidFill>
                <a:latin typeface="Arial" panose="020B0604020202020204" pitchFamily="34" charset="0"/>
                <a:cs typeface="Arial" panose="020B0604020202020204" pitchFamily="34" charset="0"/>
              </a:rPr>
              <a:t>EC242</a:t>
            </a:r>
            <a:br>
              <a:rPr lang="fr-FR" sz="4000" b="1" u="sng" dirty="0">
                <a:solidFill>
                  <a:schemeClr val="tx1"/>
                </a:solidFill>
                <a:latin typeface="Arial" panose="020B0604020202020204" pitchFamily="34" charset="0"/>
                <a:cs typeface="Arial" panose="020B0604020202020204" pitchFamily="34" charset="0"/>
              </a:rPr>
            </a:br>
            <a:r>
              <a:rPr lang="fr-FR" sz="4000" b="1" dirty="0">
                <a:solidFill>
                  <a:schemeClr val="tx1"/>
                </a:solidFill>
                <a:latin typeface="Arial" panose="020B0604020202020204" pitchFamily="34" charset="0"/>
                <a:cs typeface="Arial" panose="020B0604020202020204" pitchFamily="34" charset="0"/>
              </a:rPr>
              <a:t> </a:t>
            </a:r>
            <a:br>
              <a:rPr lang="fr-FR" sz="4000" b="1" dirty="0">
                <a:solidFill>
                  <a:schemeClr val="tx1"/>
                </a:solidFill>
                <a:latin typeface="Arial" panose="020B0604020202020204" pitchFamily="34" charset="0"/>
                <a:cs typeface="Arial" panose="020B0604020202020204" pitchFamily="34" charset="0"/>
              </a:rPr>
            </a:br>
            <a:r>
              <a:rPr lang="fr-FR" sz="4000" b="1" dirty="0">
                <a:solidFill>
                  <a:schemeClr val="tx1"/>
                </a:solidFill>
                <a:latin typeface="Arial" panose="020B0604020202020204" pitchFamily="34" charset="0"/>
                <a:cs typeface="Arial" panose="020B0604020202020204" pitchFamily="34" charset="0"/>
              </a:rPr>
              <a:t>Construction et analyse de stage</a:t>
            </a:r>
          </a:p>
        </p:txBody>
      </p:sp>
      <p:sp>
        <p:nvSpPr>
          <p:cNvPr id="3" name="Sous-titre 2">
            <a:extLst>
              <a:ext uri="{FF2B5EF4-FFF2-40B4-BE49-F238E27FC236}">
                <a16:creationId xmlns="" xmlns:a16="http://schemas.microsoft.com/office/drawing/2014/main" id="{7BB259EB-948E-44AD-9D83-A8E6200485CE}"/>
              </a:ext>
            </a:extLst>
          </p:cNvPr>
          <p:cNvSpPr>
            <a:spLocks noGrp="1"/>
          </p:cNvSpPr>
          <p:nvPr>
            <p:ph type="subTitle" idx="1"/>
          </p:nvPr>
        </p:nvSpPr>
        <p:spPr>
          <a:xfrm>
            <a:off x="5443435" y="5582250"/>
            <a:ext cx="3402013" cy="875700"/>
          </a:xfrm>
        </p:spPr>
        <p:txBody>
          <a:bodyPr>
            <a:normAutofit/>
          </a:bodyPr>
          <a:lstStyle/>
          <a:p>
            <a:pPr algn="ctr"/>
            <a:r>
              <a:rPr lang="fr-FR" sz="2400" b="1" dirty="0">
                <a:solidFill>
                  <a:srgbClr val="FF0000"/>
                </a:solidFill>
                <a:latin typeface="Arial" panose="020B0604020202020204" pitchFamily="34" charset="0"/>
                <a:cs typeface="Arial" panose="020B0604020202020204" pitchFamily="34" charset="0"/>
              </a:rPr>
              <a:t>INSPÉ </a:t>
            </a:r>
            <a:r>
              <a:rPr lang="fr-FR" sz="2400" b="1" dirty="0" smtClean="0">
                <a:solidFill>
                  <a:srgbClr val="FF0000"/>
                </a:solidFill>
                <a:latin typeface="Arial" panose="020B0604020202020204" pitchFamily="34" charset="0"/>
                <a:cs typeface="Arial" panose="020B0604020202020204" pitchFamily="34" charset="0"/>
              </a:rPr>
              <a:t>Orsay</a:t>
            </a:r>
            <a:endParaRPr lang="fr-FR" sz="2400" b="1" dirty="0">
              <a:solidFill>
                <a:srgbClr val="FF0000"/>
              </a:solidFill>
              <a:latin typeface="Arial" panose="020B0604020202020204" pitchFamily="34" charset="0"/>
              <a:cs typeface="Arial" panose="020B0604020202020204" pitchFamily="34" charset="0"/>
            </a:endParaRPr>
          </a:p>
          <a:p>
            <a:endParaRPr lang="fr-FR" sz="3200" dirty="0"/>
          </a:p>
          <a:p>
            <a:endParaRPr lang="fr-FR" sz="3200" dirty="0"/>
          </a:p>
        </p:txBody>
      </p:sp>
      <p:sp>
        <p:nvSpPr>
          <p:cNvPr id="5" name="Espace réservé du numéro de diapositive 4">
            <a:extLst>
              <a:ext uri="{FF2B5EF4-FFF2-40B4-BE49-F238E27FC236}">
                <a16:creationId xmlns="" xmlns:a16="http://schemas.microsoft.com/office/drawing/2014/main" id="{A9D6E052-F3A6-4EC0-A76F-864A3AD7469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itre 1">
            <a:extLst>
              <a:ext uri="{FF2B5EF4-FFF2-40B4-BE49-F238E27FC236}">
                <a16:creationId xmlns="" xmlns:a16="http://schemas.microsoft.com/office/drawing/2014/main" id="{3275BE74-829D-4135-A4B6-D1B7B9F1ABD9}"/>
              </a:ext>
            </a:extLst>
          </p:cNvPr>
          <p:cNvSpPr txBox="1">
            <a:spLocks/>
          </p:cNvSpPr>
          <p:nvPr/>
        </p:nvSpPr>
        <p:spPr>
          <a:xfrm>
            <a:off x="3049140" y="3486150"/>
            <a:ext cx="8190604" cy="125730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u="sng" dirty="0" smtClean="0">
                <a:solidFill>
                  <a:schemeClr val="tx1"/>
                </a:solidFill>
                <a:latin typeface="Arial" panose="020B0604020202020204" pitchFamily="34" charset="0"/>
                <a:cs typeface="Arial" panose="020B0604020202020204" pitchFamily="34" charset="0"/>
              </a:rPr>
              <a:t>TP4</a:t>
            </a:r>
            <a:r>
              <a:rPr lang="fr-FR" sz="4000" b="1" dirty="0">
                <a:solidFill>
                  <a:schemeClr val="tx1"/>
                </a:solidFill>
                <a:latin typeface="Arial" panose="020B0604020202020204" pitchFamily="34" charset="0"/>
                <a:cs typeface="Arial" panose="020B0604020202020204" pitchFamily="34" charset="0"/>
              </a:rPr>
              <a:t/>
            </a:r>
            <a:br>
              <a:rPr lang="fr-FR" sz="4000" b="1" dirty="0">
                <a:solidFill>
                  <a:schemeClr val="tx1"/>
                </a:solidFill>
                <a:latin typeface="Arial" panose="020B0604020202020204" pitchFamily="34" charset="0"/>
                <a:cs typeface="Arial" panose="020B0604020202020204" pitchFamily="34" charset="0"/>
              </a:rPr>
            </a:br>
            <a:r>
              <a:rPr lang="fr-FR" sz="4000" b="1" dirty="0">
                <a:solidFill>
                  <a:schemeClr val="tx1"/>
                </a:solidFill>
                <a:latin typeface="Arial" panose="020B0604020202020204" pitchFamily="34" charset="0"/>
                <a:cs typeface="Arial" panose="020B0604020202020204" pitchFamily="34" charset="0"/>
              </a:rPr>
              <a:t>L’évaluation</a:t>
            </a:r>
          </a:p>
        </p:txBody>
      </p:sp>
    </p:spTree>
    <p:extLst>
      <p:ext uri="{BB962C8B-B14F-4D97-AF65-F5344CB8AC3E}">
        <p14:creationId xmlns:p14="http://schemas.microsoft.com/office/powerpoint/2010/main" val="149007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2120" y="579014"/>
            <a:ext cx="4511260" cy="782659"/>
          </a:xfrm>
        </p:spPr>
        <p:txBody>
          <a:bodyPr>
            <a:normAutofit/>
          </a:bodyPr>
          <a:lstStyle/>
          <a:p>
            <a:r>
              <a:rPr lang="fr-FR" b="1" dirty="0">
                <a:solidFill>
                  <a:srgbClr val="FF0000"/>
                </a:solidFill>
                <a:latin typeface="Arial" pitchFamily="34" charset="0"/>
                <a:cs typeface="Arial" pitchFamily="34" charset="0"/>
              </a:rPr>
              <a:t>Évaluation positive</a:t>
            </a:r>
          </a:p>
        </p:txBody>
      </p:sp>
      <p:sp>
        <p:nvSpPr>
          <p:cNvPr id="3" name="Espace réservé du contenu 2"/>
          <p:cNvSpPr>
            <a:spLocks noGrp="1"/>
          </p:cNvSpPr>
          <p:nvPr>
            <p:ph idx="1"/>
          </p:nvPr>
        </p:nvSpPr>
        <p:spPr>
          <a:xfrm>
            <a:off x="1901046" y="1744695"/>
            <a:ext cx="10290954" cy="2848820"/>
          </a:xfrm>
        </p:spPr>
        <p:txBody>
          <a:bodyPr>
            <a:normAutofit/>
          </a:bodyPr>
          <a:lstStyle/>
          <a:p>
            <a:pPr>
              <a:buFont typeface="Courier New" pitchFamily="49" charset="0"/>
              <a:buChar char="o"/>
            </a:pPr>
            <a:r>
              <a:rPr lang="fr-FR" sz="2400" dirty="0">
                <a:latin typeface="Arial" pitchFamily="34" charset="0"/>
                <a:cs typeface="Arial" pitchFamily="34" charset="0"/>
              </a:rPr>
              <a:t>L’évaluation est conduite avec bienveillance et exigence;</a:t>
            </a:r>
          </a:p>
          <a:p>
            <a:pPr>
              <a:buFont typeface="Courier New" pitchFamily="49" charset="0"/>
              <a:buChar char="o"/>
            </a:pPr>
            <a:r>
              <a:rPr lang="fr-FR" sz="2400" dirty="0">
                <a:latin typeface="Arial" pitchFamily="34" charset="0"/>
                <a:cs typeface="Arial" pitchFamily="34" charset="0"/>
              </a:rPr>
              <a:t>L’évaluation positive souligne les réussites, même les plus petites. </a:t>
            </a:r>
            <a:r>
              <a:rPr lang="fr-FR" sz="2000" dirty="0">
                <a:latin typeface="Arial" pitchFamily="34" charset="0"/>
                <a:cs typeface="Arial" pitchFamily="34" charset="0"/>
              </a:rPr>
              <a:t>Chaque enseignant s’attache à mettre en valeur, le cheminement de l’enfant et les progrès. Il permet à chacun d’identifier ses réussites, d’en garder des traces, de percevoir leur évolution.</a:t>
            </a:r>
          </a:p>
          <a:p>
            <a:pPr>
              <a:buFont typeface="Courier New" pitchFamily="49" charset="0"/>
              <a:buChar char="o"/>
            </a:pPr>
            <a:r>
              <a:rPr lang="fr-FR" sz="2400" dirty="0">
                <a:latin typeface="Arial" pitchFamily="34" charset="0"/>
                <a:cs typeface="Arial" pitchFamily="34" charset="0"/>
              </a:rPr>
              <a:t>L’évaluation positive ne doit pas être un rendez-vous avec les difficultés scolaires de l’élève mais elle ne doit pas les masquer.</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3861663" cy="656050"/>
          </a:xfrm>
        </p:spPr>
        <p:txBody>
          <a:bodyPr/>
          <a:lstStyle/>
          <a:p>
            <a:r>
              <a:rPr lang="fr-FR" b="1" dirty="0">
                <a:solidFill>
                  <a:srgbClr val="FF0000"/>
                </a:solidFill>
                <a:latin typeface="Arial" panose="020B0604020202020204" pitchFamily="34" charset="0"/>
                <a:cs typeface="Arial" panose="020B0604020202020204" pitchFamily="34" charset="0"/>
              </a:rPr>
              <a:t>Quand évaluer ?</a:t>
            </a:r>
            <a:endParaRPr lang="fr-FR" b="1" dirty="0"/>
          </a:p>
        </p:txBody>
      </p:sp>
      <p:sp>
        <p:nvSpPr>
          <p:cNvPr id="3" name="Espace réservé du contenu 2"/>
          <p:cNvSpPr>
            <a:spLocks noGrp="1"/>
          </p:cNvSpPr>
          <p:nvPr>
            <p:ph idx="1"/>
          </p:nvPr>
        </p:nvSpPr>
        <p:spPr>
          <a:xfrm>
            <a:off x="2537454" y="1483743"/>
            <a:ext cx="8915400" cy="4658265"/>
          </a:xfrm>
        </p:spPr>
        <p:txBody>
          <a:bodyPr>
            <a:normAutofit/>
          </a:bodyPr>
          <a:lstStyle/>
          <a:p>
            <a:r>
              <a:rPr lang="fr-FR" b="1" dirty="0">
                <a:latin typeface="Arial" pitchFamily="34" charset="0"/>
                <a:cs typeface="Arial" pitchFamily="34" charset="0"/>
              </a:rPr>
              <a:t>Ponctuellement</a:t>
            </a:r>
            <a:r>
              <a:rPr lang="fr-FR" dirty="0">
                <a:latin typeface="Arial" pitchFamily="34" charset="0"/>
                <a:cs typeface="Arial" pitchFamily="34" charset="0"/>
              </a:rPr>
              <a:t>, on peut avoir besoin de dédier un moment d’évaluation à un objectif précis.</a:t>
            </a:r>
            <a:br>
              <a:rPr lang="fr-FR" dirty="0">
                <a:latin typeface="Arial" pitchFamily="34" charset="0"/>
                <a:cs typeface="Arial" pitchFamily="34" charset="0"/>
              </a:rPr>
            </a:br>
            <a:r>
              <a:rPr lang="fr-FR" i="1" dirty="0">
                <a:solidFill>
                  <a:srgbClr val="00B050"/>
                </a:solidFill>
                <a:latin typeface="Arial" pitchFamily="34" charset="0"/>
                <a:cs typeface="Arial" pitchFamily="34" charset="0"/>
              </a:rPr>
              <a:t>Exemple : savoir si chacun sait écrire son prénom en formant correctement les lettres etc..</a:t>
            </a:r>
          </a:p>
          <a:p>
            <a:pPr>
              <a:buNone/>
            </a:pPr>
            <a:r>
              <a:rPr lang="fr-FR" dirty="0">
                <a:latin typeface="Arial" pitchFamily="34" charset="0"/>
                <a:cs typeface="Arial" pitchFamily="34" charset="0"/>
              </a:rPr>
              <a:t>	Ces moments d’évaluation s’adressent à l’ensemble du groupe ou uniquement à certains élèves pour lesquels « on ne sait pas ».</a:t>
            </a:r>
          </a:p>
          <a:p>
            <a:pPr>
              <a:buNone/>
            </a:pPr>
            <a:r>
              <a:rPr lang="fr-FR" dirty="0">
                <a:latin typeface="Arial" pitchFamily="34" charset="0"/>
                <a:cs typeface="Arial" pitchFamily="34" charset="0"/>
              </a:rPr>
              <a:t>	C’est ce que Viviane </a:t>
            </a:r>
            <a:r>
              <a:rPr lang="fr-FR" dirty="0" err="1">
                <a:latin typeface="Arial" pitchFamily="34" charset="0"/>
                <a:cs typeface="Arial" pitchFamily="34" charset="0"/>
              </a:rPr>
              <a:t>Bouysse</a:t>
            </a:r>
            <a:r>
              <a:rPr lang="fr-FR" dirty="0">
                <a:latin typeface="Arial" pitchFamily="34" charset="0"/>
                <a:cs typeface="Arial" pitchFamily="34" charset="0"/>
              </a:rPr>
              <a:t> appelle « l’observation préparée, planifiée ».</a:t>
            </a:r>
          </a:p>
          <a:p>
            <a:pPr>
              <a:buNone/>
            </a:pPr>
            <a:endParaRPr lang="fr-FR" dirty="0">
              <a:latin typeface="Arial" pitchFamily="34" charset="0"/>
              <a:cs typeface="Arial" pitchFamily="34" charset="0"/>
            </a:endParaRPr>
          </a:p>
          <a:p>
            <a:r>
              <a:rPr lang="fr-FR" b="1" dirty="0">
                <a:latin typeface="Arial" pitchFamily="34" charset="0"/>
                <a:cs typeface="Arial" pitchFamily="34" charset="0"/>
              </a:rPr>
              <a:t>Quotidiennement</a:t>
            </a:r>
            <a:r>
              <a:rPr lang="fr-FR" dirty="0">
                <a:latin typeface="Arial" pitchFamily="34" charset="0"/>
                <a:cs typeface="Arial" pitchFamily="34" charset="0"/>
              </a:rPr>
              <a:t>, au fur et à mesure des apprentissages</a:t>
            </a:r>
          </a:p>
          <a:p>
            <a:endParaRPr lang="fr-FR" dirty="0">
              <a:latin typeface="Arial" pitchFamily="34" charset="0"/>
              <a:cs typeface="Arial" pitchFamily="34" charset="0"/>
            </a:endParaRPr>
          </a:p>
          <a:p>
            <a:pPr>
              <a:buNone/>
            </a:pPr>
            <a:r>
              <a:rPr lang="fr-FR" b="1" dirty="0">
                <a:latin typeface="Arial" pitchFamily="34" charset="0"/>
                <a:cs typeface="Arial" pitchFamily="34" charset="0"/>
              </a:rPr>
              <a:t>L’idée est de permettre aux élèves de participer à leur évaluation et de prendre ainsi conscience de ce qu’ils savent et de ce qu’ils doivent encore apprendre</a:t>
            </a:r>
            <a:endParaRPr lang="fr-FR" b="1" dirty="0">
              <a:solidFill>
                <a:srgbClr val="00B050"/>
              </a:solidFill>
              <a:latin typeface="Arial" pitchFamily="34" charset="0"/>
              <a:cs typeface="Arial" pitchFamily="34" charset="0"/>
            </a:endParaRPr>
          </a:p>
          <a:p>
            <a:endParaRPr lang="fr-FR" b="1" dirty="0">
              <a:latin typeface="Arial" pitchFamily="34" charset="0"/>
              <a:cs typeface="Arial" pitchFamily="34" charset="0"/>
            </a:endParaRPr>
          </a:p>
          <a:p>
            <a:pPr>
              <a:buNone/>
            </a:pPr>
            <a:endParaRPr lang="fr-FR" dirty="0">
              <a:latin typeface="Arial" pitchFamily="34" charset="0"/>
              <a:cs typeface="Arial" pitchFamily="34" charset="0"/>
            </a:endParaRPr>
          </a:p>
          <a:p>
            <a:pPr>
              <a:buNone/>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Titre 1">
            <a:extLst>
              <a:ext uri="{FF2B5EF4-FFF2-40B4-BE49-F238E27FC236}">
                <a16:creationId xmlns="" xmlns:a16="http://schemas.microsoft.com/office/drawing/2014/main" id="{07FF0CE5-237A-8AB0-0C23-D5D0B8F28B4D}"/>
              </a:ext>
            </a:extLst>
          </p:cNvPr>
          <p:cNvSpPr txBox="1">
            <a:spLocks/>
          </p:cNvSpPr>
          <p:nvPr/>
        </p:nvSpPr>
        <p:spPr>
          <a:xfrm>
            <a:off x="168675" y="33060"/>
            <a:ext cx="6749709" cy="329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Enjeux et objectifs de l’évaluation des acquis scolaires.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43000" y="2692301"/>
            <a:ext cx="8915399" cy="1468800"/>
          </a:xfrm>
        </p:spPr>
        <p:txBody>
          <a:bodyPr>
            <a:noAutofit/>
          </a:bodyPr>
          <a:lstStyle/>
          <a:p>
            <a:pPr algn="ctr"/>
            <a:r>
              <a:rPr lang="fr-FR" sz="5400" b="1" dirty="0">
                <a:solidFill>
                  <a:srgbClr val="FF0000"/>
                </a:solidFill>
                <a:latin typeface="Arial" pitchFamily="34" charset="0"/>
                <a:cs typeface="Arial" pitchFamily="34" charset="0"/>
              </a:rPr>
              <a:t>Les différents types d’évaluation</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37952" y="1306902"/>
            <a:ext cx="9273946" cy="4244196"/>
          </a:xfrm>
        </p:spPr>
        <p:txBody>
          <a:bodyPr>
            <a:normAutofit fontScale="92500" lnSpcReduction="20000"/>
          </a:bodyPr>
          <a:lstStyle/>
          <a:p>
            <a:pPr marL="0" indent="0" defTabSz="914400" eaLnBrk="0" fontAlgn="base" hangingPunct="0">
              <a:spcBef>
                <a:spcPct val="0"/>
              </a:spcBef>
              <a:spcAft>
                <a:spcPct val="0"/>
              </a:spcAft>
              <a:buNone/>
            </a:pPr>
            <a:r>
              <a:rPr lang="fr-FR" sz="2400" b="1" u="sng" dirty="0">
                <a:solidFill>
                  <a:srgbClr val="FF0000"/>
                </a:solidFill>
                <a:latin typeface="Arial" charset="0"/>
                <a:cs typeface="Arial" charset="0"/>
              </a:rPr>
              <a:t>Évaluation initiale</a:t>
            </a:r>
          </a:p>
          <a:p>
            <a:pPr marL="0" lvl="0" indent="0" defTabSz="914400" eaLnBrk="0" fontAlgn="base" hangingPunct="0">
              <a:spcBef>
                <a:spcPct val="0"/>
              </a:spcBef>
              <a:spcAft>
                <a:spcPct val="0"/>
              </a:spcAft>
            </a:pPr>
            <a:endParaRPr lang="fr-FR" sz="2400" b="1" dirty="0">
              <a:solidFill>
                <a:schemeClr val="tx1"/>
              </a:solidFill>
              <a:latin typeface="Arial" charset="0"/>
              <a:cs typeface="Arial" charset="0"/>
            </a:endParaRPr>
          </a:p>
          <a:p>
            <a:pPr marL="0" lvl="0" indent="0" defTabSz="914400" eaLnBrk="0" fontAlgn="base" hangingPunct="0">
              <a:spcBef>
                <a:spcPct val="0"/>
              </a:spcBef>
              <a:spcAft>
                <a:spcPct val="0"/>
              </a:spcAft>
            </a:pPr>
            <a:r>
              <a:rPr lang="fr-FR" sz="2400" b="1" dirty="0">
                <a:solidFill>
                  <a:schemeClr val="tx1"/>
                </a:solidFill>
                <a:latin typeface="Arial" charset="0"/>
                <a:cs typeface="Arial" charset="0"/>
              </a:rPr>
              <a:t>L’évaluation diagnostique</a:t>
            </a:r>
          </a:p>
          <a:p>
            <a:pPr marL="0" lvl="0" indent="0" defTabSz="914400" eaLnBrk="0" fontAlgn="base" hangingPunct="0">
              <a:spcBef>
                <a:spcPct val="0"/>
              </a:spcBef>
              <a:spcAft>
                <a:spcPct val="0"/>
              </a:spcAft>
              <a:buNone/>
            </a:pPr>
            <a:endParaRPr lang="fr-FR" sz="2400" b="1" dirty="0">
              <a:solidFill>
                <a:schemeClr val="tx1"/>
              </a:solidFill>
              <a:latin typeface="Arial" charset="0"/>
              <a:cs typeface="Arial" charset="0"/>
            </a:endParaRPr>
          </a:p>
          <a:p>
            <a:pPr marL="0" lvl="0" indent="0" defTabSz="914400" eaLnBrk="0" fontAlgn="base" hangingPunct="0">
              <a:spcBef>
                <a:spcPct val="0"/>
              </a:spcBef>
              <a:spcAft>
                <a:spcPct val="0"/>
              </a:spcAft>
              <a:buNone/>
            </a:pPr>
            <a:r>
              <a:rPr lang="fr-FR" sz="2400" b="1" dirty="0">
                <a:solidFill>
                  <a:srgbClr val="FF0000"/>
                </a:solidFill>
                <a:latin typeface="Arial" charset="0"/>
                <a:cs typeface="Arial" charset="0"/>
              </a:rPr>
              <a:t>Évaluation en cours d’apprentissage</a:t>
            </a:r>
          </a:p>
          <a:p>
            <a:pPr marL="400050" lvl="1" indent="0" defTabSz="914400" eaLnBrk="0" fontAlgn="base" hangingPunct="0">
              <a:spcBef>
                <a:spcPct val="0"/>
              </a:spcBef>
              <a:spcAft>
                <a:spcPct val="0"/>
              </a:spcAft>
              <a:buNone/>
            </a:pPr>
            <a:endParaRPr lang="fr-FR" sz="2400" dirty="0">
              <a:solidFill>
                <a:schemeClr val="tx1"/>
              </a:solidFill>
              <a:latin typeface="Arial" charset="0"/>
              <a:cs typeface="Arial" charset="0"/>
            </a:endParaRPr>
          </a:p>
          <a:p>
            <a:pPr marL="0" lvl="0" indent="0" defTabSz="914400" eaLnBrk="0" fontAlgn="base" hangingPunct="0">
              <a:spcBef>
                <a:spcPct val="0"/>
              </a:spcBef>
              <a:spcAft>
                <a:spcPct val="0"/>
              </a:spcAft>
            </a:pPr>
            <a:r>
              <a:rPr lang="fr-FR" sz="2400" b="1" dirty="0">
                <a:solidFill>
                  <a:schemeClr val="tx1"/>
                </a:solidFill>
                <a:latin typeface="Arial" charset="0"/>
                <a:cs typeface="Arial" charset="0"/>
              </a:rPr>
              <a:t>L’évaluation formative </a:t>
            </a:r>
            <a:endParaRPr lang="fr-FR" sz="2400" dirty="0">
              <a:solidFill>
                <a:schemeClr val="tx1"/>
              </a:solidFill>
              <a:latin typeface="Arial" charset="0"/>
              <a:cs typeface="Arial" charset="0"/>
            </a:endParaRPr>
          </a:p>
          <a:p>
            <a:pPr marL="0" lvl="0" indent="0" defTabSz="914400" eaLnBrk="0" fontAlgn="base" hangingPunct="0">
              <a:spcBef>
                <a:spcPct val="0"/>
              </a:spcBef>
              <a:spcAft>
                <a:spcPct val="0"/>
              </a:spcAft>
              <a:buNone/>
            </a:pPr>
            <a:r>
              <a:rPr lang="fr-FR" sz="2400" dirty="0">
                <a:solidFill>
                  <a:schemeClr val="tx1"/>
                </a:solidFill>
                <a:latin typeface="Arial" charset="0"/>
                <a:cs typeface="Arial" charset="0"/>
              </a:rPr>
              <a:t>→ Elle permet à l’enseignant de relever des informations sur les élèves.</a:t>
            </a:r>
          </a:p>
          <a:p>
            <a:pPr marL="400050" lvl="1" indent="0" defTabSz="914400" eaLnBrk="0" fontAlgn="base" hangingPunct="0">
              <a:spcBef>
                <a:spcPct val="0"/>
              </a:spcBef>
              <a:spcAft>
                <a:spcPct val="0"/>
              </a:spcAft>
              <a:buNone/>
            </a:pPr>
            <a:endParaRPr lang="fr-FR" sz="2400" dirty="0">
              <a:solidFill>
                <a:schemeClr val="tx1"/>
              </a:solidFill>
              <a:latin typeface="Arial" charset="0"/>
              <a:cs typeface="Arial" charset="0"/>
            </a:endParaRPr>
          </a:p>
          <a:p>
            <a:pPr marL="0" lvl="0" indent="0" defTabSz="914400" eaLnBrk="0" fontAlgn="base" hangingPunct="0">
              <a:spcBef>
                <a:spcPct val="0"/>
              </a:spcBef>
              <a:spcAft>
                <a:spcPct val="0"/>
              </a:spcAft>
            </a:pPr>
            <a:r>
              <a:rPr lang="fr-FR" sz="2400" b="1" dirty="0">
                <a:solidFill>
                  <a:schemeClr val="tx1"/>
                </a:solidFill>
                <a:latin typeface="Arial" charset="0"/>
                <a:cs typeface="Arial" charset="0"/>
              </a:rPr>
              <a:t>L’évaluation formatrice</a:t>
            </a:r>
            <a:endParaRPr lang="fr-FR" sz="2400" dirty="0">
              <a:solidFill>
                <a:schemeClr val="tx1"/>
              </a:solidFill>
              <a:latin typeface="Arial" charset="0"/>
              <a:cs typeface="Arial" charset="0"/>
            </a:endParaRPr>
          </a:p>
          <a:p>
            <a:pPr marL="0" lvl="0" indent="0" defTabSz="914400" eaLnBrk="0" fontAlgn="base" hangingPunct="0">
              <a:spcBef>
                <a:spcPct val="0"/>
              </a:spcBef>
              <a:spcAft>
                <a:spcPct val="0"/>
              </a:spcAft>
              <a:buNone/>
            </a:pPr>
            <a:r>
              <a:rPr lang="fr-FR" sz="2400" dirty="0">
                <a:solidFill>
                  <a:schemeClr val="tx1"/>
                </a:solidFill>
                <a:latin typeface="Arial" charset="0"/>
                <a:cs typeface="Arial" charset="0"/>
              </a:rPr>
              <a:t>→ Elle permet à l’élève d’intégrer les critères de réussite.</a:t>
            </a:r>
          </a:p>
          <a:p>
            <a:pPr marL="400050" lvl="1" indent="0" defTabSz="914400" eaLnBrk="0" fontAlgn="base" hangingPunct="0">
              <a:spcBef>
                <a:spcPct val="0"/>
              </a:spcBef>
              <a:spcAft>
                <a:spcPct val="0"/>
              </a:spcAft>
              <a:buNone/>
            </a:pPr>
            <a:endParaRPr lang="fr-FR" sz="2400" dirty="0">
              <a:solidFill>
                <a:schemeClr val="tx1"/>
              </a:solidFill>
              <a:latin typeface="Arial" charset="0"/>
              <a:cs typeface="Arial" charset="0"/>
            </a:endParaRPr>
          </a:p>
          <a:p>
            <a:pPr marL="0" lvl="0" indent="0" defTabSz="914400" eaLnBrk="0" fontAlgn="base" hangingPunct="0">
              <a:spcBef>
                <a:spcPct val="0"/>
              </a:spcBef>
              <a:spcAft>
                <a:spcPct val="0"/>
              </a:spcAft>
              <a:buClr>
                <a:srgbClr val="E78712"/>
              </a:buClr>
              <a:buNone/>
            </a:pPr>
            <a:r>
              <a:rPr lang="fr-FR" sz="2400" b="1" dirty="0">
                <a:solidFill>
                  <a:srgbClr val="FF0000"/>
                </a:solidFill>
                <a:latin typeface="Arial" charset="0"/>
                <a:cs typeface="Arial" charset="0"/>
              </a:rPr>
              <a:t>Évaluation de l’acquisition des compétences</a:t>
            </a:r>
          </a:p>
          <a:p>
            <a:pPr marL="400050" lvl="1" indent="0" defTabSz="914400" eaLnBrk="0" fontAlgn="base" hangingPunct="0">
              <a:spcBef>
                <a:spcPct val="0"/>
              </a:spcBef>
              <a:spcAft>
                <a:spcPct val="0"/>
              </a:spcAft>
              <a:buNone/>
            </a:pPr>
            <a:endParaRPr lang="fr-FR" sz="2400" dirty="0">
              <a:solidFill>
                <a:schemeClr val="tx1"/>
              </a:solidFill>
              <a:latin typeface="Arial" charset="0"/>
              <a:cs typeface="Arial" charset="0"/>
            </a:endParaRPr>
          </a:p>
          <a:p>
            <a:pPr marL="0" lvl="0" indent="0" defTabSz="914400" eaLnBrk="0" fontAlgn="base" hangingPunct="0">
              <a:spcBef>
                <a:spcPct val="0"/>
              </a:spcBef>
              <a:spcAft>
                <a:spcPct val="0"/>
              </a:spcAft>
            </a:pPr>
            <a:r>
              <a:rPr lang="fr-FR" sz="2400" b="1" dirty="0">
                <a:solidFill>
                  <a:schemeClr val="tx1"/>
                </a:solidFill>
                <a:latin typeface="Arial" charset="0"/>
                <a:cs typeface="Arial" charset="0"/>
              </a:rPr>
              <a:t>L’évaluation sommative</a:t>
            </a:r>
            <a:endParaRPr lang="fr-FR" dirty="0">
              <a:solidFill>
                <a:schemeClr val="tx1"/>
              </a:solidFill>
              <a:latin typeface="Arial" charset="0"/>
              <a:cs typeface="Arial" charset="0"/>
            </a:endParaRPr>
          </a:p>
          <a:p>
            <a:pPr marL="0" indent="0" defTabSz="914400" eaLnBrk="0" fontAlgn="base" hangingPunct="0">
              <a:spcBef>
                <a:spcPct val="0"/>
              </a:spcBef>
              <a:spcAft>
                <a:spcPct val="0"/>
              </a:spcAft>
            </a:pPr>
            <a:endParaRPr lang="fr-FR" b="1" dirty="0">
              <a:solidFill>
                <a:schemeClr val="tx1"/>
              </a:solidFill>
              <a:latin typeface="Arial" charset="0"/>
              <a:cs typeface="Arial" charset="0"/>
            </a:endParaRPr>
          </a:p>
          <a:p>
            <a:pPr marL="0" indent="0" defTabSz="914400" eaLnBrk="0" fontAlgn="base" hangingPunct="0">
              <a:spcBef>
                <a:spcPct val="0"/>
              </a:spcBef>
              <a:spcAft>
                <a:spcPct val="0"/>
              </a:spcAft>
            </a:pPr>
            <a:endParaRPr lang="fr-FR" dirty="0">
              <a:solidFill>
                <a:schemeClr val="tx1"/>
              </a:solidFill>
              <a:latin typeface="Arial" charset="0"/>
              <a:cs typeface="Arial"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ZoneTexte 7">
            <a:extLst>
              <a:ext uri="{FF2B5EF4-FFF2-40B4-BE49-F238E27FC236}">
                <a16:creationId xmlns="" xmlns:a16="http://schemas.microsoft.com/office/drawing/2014/main" id="{70D2019F-6A10-23C5-EA3C-95F01F5479E1}"/>
              </a:ext>
            </a:extLst>
          </p:cNvPr>
          <p:cNvSpPr txBox="1"/>
          <p:nvPr/>
        </p:nvSpPr>
        <p:spPr>
          <a:xfrm>
            <a:off x="532680" y="224286"/>
            <a:ext cx="434987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1998" y="696490"/>
            <a:ext cx="5761105" cy="763626"/>
          </a:xfrm>
        </p:spPr>
        <p:txBody>
          <a:bodyPr/>
          <a:lstStyle/>
          <a:p>
            <a:r>
              <a:rPr lang="fr-FR" altLang="fr-FR" b="1" dirty="0">
                <a:solidFill>
                  <a:srgbClr val="FF0000"/>
                </a:solidFill>
                <a:latin typeface="Arial" panose="020B0604020202020204" pitchFamily="34" charset="0"/>
                <a:cs typeface="Arial" panose="020B0604020202020204" pitchFamily="34" charset="0"/>
              </a:rPr>
              <a:t>Évaluation Diagnostique</a:t>
            </a:r>
            <a:endParaRPr lang="fr-FR" b="1" dirty="0">
              <a:solidFill>
                <a:srgbClr val="FF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587261" y="1564256"/>
            <a:ext cx="10110158" cy="4215441"/>
          </a:xfrm>
        </p:spPr>
        <p:txBody>
          <a:bodyPr>
            <a:normAutofit lnSpcReduction="10000"/>
          </a:bodyPr>
          <a:lstStyle/>
          <a:p>
            <a:pPr marL="341313" indent="-334963">
              <a:buClrTx/>
              <a:buSzPct val="80000"/>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fr-FR" altLang="fr-FR" dirty="0"/>
          </a:p>
          <a:p>
            <a:pPr marL="400050" lvl="1" indent="0" defTabSz="914400" eaLnBrk="0" fontAlgn="base" hangingPunct="0">
              <a:spcBef>
                <a:spcPct val="0"/>
              </a:spcBef>
              <a:spcAft>
                <a:spcPct val="0"/>
              </a:spcAft>
              <a:buNone/>
            </a:pPr>
            <a:r>
              <a:rPr lang="fr-FR" sz="2400" dirty="0">
                <a:solidFill>
                  <a:schemeClr val="tx1"/>
                </a:solidFill>
                <a:latin typeface="Arial" pitchFamily="34" charset="0"/>
                <a:cs typeface="Arial" pitchFamily="34" charset="0"/>
              </a:rPr>
              <a:t>Évaluation  réalisée en début d’apprentissage, d’une séquence ou encore d’un cours</a:t>
            </a:r>
          </a:p>
          <a:p>
            <a:pPr marL="400050" lvl="1" indent="0" defTabSz="914400" eaLnBrk="0" fontAlgn="base" hangingPunct="0">
              <a:spcBef>
                <a:spcPct val="0"/>
              </a:spcBef>
              <a:spcAft>
                <a:spcPct val="0"/>
              </a:spcAft>
              <a:buNone/>
            </a:pPr>
            <a:endParaRPr lang="fr-FR" sz="2400" dirty="0">
              <a:solidFill>
                <a:schemeClr val="tx1"/>
              </a:solidFill>
              <a:latin typeface="Arial" pitchFamily="34" charset="0"/>
              <a:cs typeface="Arial" pitchFamily="34" charset="0"/>
            </a:endParaRPr>
          </a:p>
          <a:p>
            <a:pPr marL="400050" lvl="1" indent="0" defTabSz="914400" eaLnBrk="0" fontAlgn="base" hangingPunct="0">
              <a:spcBef>
                <a:spcPct val="0"/>
              </a:spcBef>
              <a:spcAft>
                <a:spcPct val="0"/>
              </a:spcAft>
            </a:pPr>
            <a:r>
              <a:rPr lang="fr-FR" altLang="fr-FR" sz="2400" b="1" dirty="0">
                <a:latin typeface="Arial" pitchFamily="34" charset="0"/>
                <a:cs typeface="Arial" pitchFamily="34" charset="0"/>
              </a:rPr>
              <a:t>Établir un diagnostic: </a:t>
            </a:r>
            <a:r>
              <a:rPr lang="fr-FR" sz="2400" dirty="0">
                <a:solidFill>
                  <a:schemeClr val="tx1"/>
                </a:solidFill>
                <a:latin typeface="Arial" pitchFamily="34" charset="0"/>
                <a:cs typeface="Arial" pitchFamily="34" charset="0"/>
              </a:rPr>
              <a:t>mesurer « les fondations » sur lesquelles on va élaborer le savoir.</a:t>
            </a:r>
          </a:p>
          <a:p>
            <a:pPr marL="400050" lvl="1" indent="0" defTabSz="914400" eaLnBrk="0" fontAlgn="base" hangingPunct="0">
              <a:spcBef>
                <a:spcPct val="0"/>
              </a:spcBef>
              <a:spcAft>
                <a:spcPct val="0"/>
              </a:spcAft>
            </a:pPr>
            <a:endParaRPr lang="fr-FR" sz="2400" dirty="0">
              <a:solidFill>
                <a:schemeClr val="tx1"/>
              </a:solidFill>
              <a:latin typeface="Arial" pitchFamily="34" charset="0"/>
              <a:cs typeface="Arial" pitchFamily="34" charset="0"/>
            </a:endParaRPr>
          </a:p>
          <a:p>
            <a:pPr marL="400050" lvl="1" indent="0" defTabSz="914400" eaLnBrk="0" fontAlgn="base" hangingPunct="0">
              <a:spcBef>
                <a:spcPct val="0"/>
              </a:spcBef>
              <a:spcAft>
                <a:spcPct val="0"/>
              </a:spcAft>
            </a:pPr>
            <a:r>
              <a:rPr lang="fr-FR" altLang="fr-FR" sz="2400" b="1" dirty="0">
                <a:latin typeface="Arial" pitchFamily="34" charset="0"/>
                <a:cs typeface="Arial" pitchFamily="34" charset="0"/>
              </a:rPr>
              <a:t> Analyser : </a:t>
            </a:r>
            <a:r>
              <a:rPr lang="fr-FR" sz="2400" dirty="0">
                <a:solidFill>
                  <a:schemeClr val="tx1"/>
                </a:solidFill>
                <a:latin typeface="Arial" pitchFamily="34" charset="0"/>
                <a:cs typeface="Arial" pitchFamily="34" charset="0"/>
              </a:rPr>
              <a:t>connaître  les principaux problèmes à résoudre pour les élèves (obstacles).</a:t>
            </a:r>
          </a:p>
          <a:p>
            <a:pPr marL="400050" lvl="1" indent="0" defTabSz="914400" eaLnBrk="0" fontAlgn="base" hangingPunct="0">
              <a:spcBef>
                <a:spcPct val="0"/>
              </a:spcBef>
              <a:spcAft>
                <a:spcPct val="0"/>
              </a:spcAft>
            </a:pPr>
            <a:endParaRPr lang="fr-FR" sz="2400" dirty="0">
              <a:solidFill>
                <a:schemeClr val="tx1"/>
              </a:solidFill>
              <a:latin typeface="Arial" pitchFamily="34" charset="0"/>
              <a:cs typeface="Arial" pitchFamily="34" charset="0"/>
            </a:endParaRPr>
          </a:p>
          <a:p>
            <a:pPr marL="400050" lvl="1" indent="0" defTabSz="914400" eaLnBrk="0" fontAlgn="base" hangingPunct="0">
              <a:spcBef>
                <a:spcPct val="0"/>
              </a:spcBef>
              <a:spcAft>
                <a:spcPct val="0"/>
              </a:spcAft>
            </a:pPr>
            <a:r>
              <a:rPr lang="fr-FR" sz="2400" dirty="0">
                <a:solidFill>
                  <a:schemeClr val="tx1"/>
                </a:solidFill>
                <a:latin typeface="Arial" pitchFamily="34" charset="0"/>
                <a:cs typeface="Arial" pitchFamily="34" charset="0"/>
              </a:rPr>
              <a:t> </a:t>
            </a:r>
            <a:r>
              <a:rPr lang="fr-FR" altLang="fr-FR" sz="2400" b="1" dirty="0">
                <a:latin typeface="Arial" pitchFamily="34" charset="0"/>
                <a:cs typeface="Arial" pitchFamily="34" charset="0"/>
              </a:rPr>
              <a:t>Pointer les objectifs:</a:t>
            </a:r>
            <a:r>
              <a:rPr lang="fr-FR" sz="2400" dirty="0">
                <a:solidFill>
                  <a:schemeClr val="tx1"/>
                </a:solidFill>
                <a:latin typeface="Arial" pitchFamily="34" charset="0"/>
                <a:cs typeface="Arial" pitchFamily="34" charset="0"/>
              </a:rPr>
              <a:t> identifier l’objectif intermédiaire suivant à atteindre pour compléter l’apprentissage en cours.</a:t>
            </a:r>
          </a:p>
          <a:p>
            <a:pPr>
              <a:buNone/>
            </a:pPr>
            <a:endParaRPr lang="fr-FR" sz="24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ZoneTexte 4">
            <a:extLst>
              <a:ext uri="{FF2B5EF4-FFF2-40B4-BE49-F238E27FC236}">
                <a16:creationId xmlns="" xmlns:a16="http://schemas.microsoft.com/office/drawing/2014/main" id="{70D2019F-6A10-23C5-EA3C-95F01F5479E1}"/>
              </a:ext>
            </a:extLst>
          </p:cNvPr>
          <p:cNvSpPr txBox="1"/>
          <p:nvPr/>
        </p:nvSpPr>
        <p:spPr>
          <a:xfrm>
            <a:off x="532680" y="224286"/>
            <a:ext cx="434987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2260" y="705003"/>
            <a:ext cx="8439579" cy="763626"/>
          </a:xfrm>
        </p:spPr>
        <p:txBody>
          <a:bodyPr>
            <a:noAutofit/>
          </a:bodyPr>
          <a:lstStyle/>
          <a:p>
            <a:r>
              <a:rPr lang="fr-FR" altLang="fr-FR" sz="4000" b="1" dirty="0">
                <a:solidFill>
                  <a:srgbClr val="FF0000"/>
                </a:solidFill>
                <a:latin typeface="Arial" panose="020B0604020202020204" pitchFamily="34" charset="0"/>
                <a:cs typeface="Arial" panose="020B0604020202020204" pitchFamily="34" charset="0"/>
              </a:rPr>
              <a:t>Évaluation diagnostique – </a:t>
            </a:r>
            <a:r>
              <a:rPr lang="fr-FR" altLang="fr-FR" sz="2400" b="1" dirty="0">
                <a:solidFill>
                  <a:srgbClr val="FF0000"/>
                </a:solidFill>
                <a:latin typeface="Arial" panose="020B0604020202020204" pitchFamily="34" charset="0"/>
                <a:cs typeface="Arial" panose="020B0604020202020204" pitchFamily="34" charset="0"/>
              </a:rPr>
              <a:t>un exemple</a:t>
            </a:r>
            <a:endParaRPr lang="fr-FR" sz="2400" b="1" dirty="0">
              <a:solidFill>
                <a:srgbClr val="FF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134328" y="4338272"/>
            <a:ext cx="8568505" cy="2326577"/>
          </a:xfrm>
        </p:spPr>
        <p:txBody>
          <a:bodyPr>
            <a:normAutofit fontScale="85000" lnSpcReduction="20000"/>
          </a:bodyPr>
          <a:lstStyle/>
          <a:p>
            <a:pPr marL="341313" indent="-334963">
              <a:buClrTx/>
              <a:buSzPct val="80000"/>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fr-FR" altLang="fr-FR" dirty="0"/>
          </a:p>
          <a:p>
            <a:pPr marL="400050" lvl="1" indent="0" defTabSz="914400" eaLnBrk="0" fontAlgn="base" hangingPunct="0">
              <a:spcBef>
                <a:spcPct val="0"/>
              </a:spcBef>
              <a:spcAft>
                <a:spcPct val="0"/>
              </a:spcAft>
            </a:pPr>
            <a:r>
              <a:rPr lang="fr-FR" altLang="fr-FR" sz="2800" b="1" dirty="0">
                <a:latin typeface="Arial" pitchFamily="34" charset="0"/>
                <a:cs typeface="Arial" pitchFamily="34" charset="0"/>
              </a:rPr>
              <a:t> élève A : </a:t>
            </a:r>
            <a:r>
              <a:rPr lang="fr-FR" sz="2800" dirty="0">
                <a:solidFill>
                  <a:schemeClr val="tx1"/>
                </a:solidFill>
                <a:latin typeface="Arial" pitchFamily="34" charset="0"/>
                <a:cs typeface="Arial" pitchFamily="34" charset="0"/>
              </a:rPr>
              <a:t>il pense qu’il faut toujours mettre une retenue.</a:t>
            </a:r>
          </a:p>
          <a:p>
            <a:pPr marL="400050" lvl="1" indent="0" defTabSz="914400" eaLnBrk="0" fontAlgn="base" hangingPunct="0">
              <a:spcBef>
                <a:spcPct val="0"/>
              </a:spcBef>
              <a:spcAft>
                <a:spcPct val="0"/>
              </a:spcAft>
            </a:pPr>
            <a:endParaRPr lang="fr-FR" sz="2800" dirty="0">
              <a:solidFill>
                <a:schemeClr val="tx1"/>
              </a:solidFill>
              <a:latin typeface="Arial" pitchFamily="34" charset="0"/>
              <a:cs typeface="Arial" pitchFamily="34" charset="0"/>
            </a:endParaRPr>
          </a:p>
          <a:p>
            <a:pPr marL="400050" lvl="1" indent="0" defTabSz="914400" eaLnBrk="0" fontAlgn="base" hangingPunct="0">
              <a:spcBef>
                <a:spcPct val="0"/>
              </a:spcBef>
              <a:spcAft>
                <a:spcPct val="0"/>
              </a:spcAft>
            </a:pPr>
            <a:r>
              <a:rPr lang="fr-FR" altLang="fr-FR" sz="2800" b="1" dirty="0">
                <a:latin typeface="Arial" pitchFamily="34" charset="0"/>
                <a:cs typeface="Arial" pitchFamily="34" charset="0"/>
              </a:rPr>
              <a:t> élève B : </a:t>
            </a:r>
            <a:r>
              <a:rPr lang="fr-FR" altLang="fr-FR" sz="2800" dirty="0">
                <a:latin typeface="Arial" pitchFamily="34" charset="0"/>
                <a:cs typeface="Arial" pitchFamily="34" charset="0"/>
              </a:rPr>
              <a:t>il n’aligne pas correctement les chiffres</a:t>
            </a:r>
            <a:r>
              <a:rPr lang="fr-FR" sz="2800" dirty="0">
                <a:solidFill>
                  <a:schemeClr val="tx1"/>
                </a:solidFill>
                <a:latin typeface="Arial" pitchFamily="34" charset="0"/>
                <a:cs typeface="Arial" pitchFamily="34" charset="0"/>
              </a:rPr>
              <a:t>.</a:t>
            </a:r>
          </a:p>
          <a:p>
            <a:pPr marL="400050" lvl="1" indent="0" defTabSz="914400" eaLnBrk="0" fontAlgn="base" hangingPunct="0">
              <a:spcBef>
                <a:spcPct val="0"/>
              </a:spcBef>
              <a:spcAft>
                <a:spcPct val="0"/>
              </a:spcAft>
            </a:pPr>
            <a:endParaRPr lang="fr-FR" sz="2800" dirty="0">
              <a:solidFill>
                <a:schemeClr val="tx1"/>
              </a:solidFill>
              <a:latin typeface="Arial" pitchFamily="34" charset="0"/>
              <a:cs typeface="Arial" pitchFamily="34" charset="0"/>
            </a:endParaRPr>
          </a:p>
          <a:p>
            <a:pPr marL="400050" lvl="1" indent="0" defTabSz="914400" eaLnBrk="0" fontAlgn="base" hangingPunct="0">
              <a:spcBef>
                <a:spcPct val="0"/>
              </a:spcBef>
              <a:spcAft>
                <a:spcPct val="0"/>
              </a:spcAft>
            </a:pPr>
            <a:r>
              <a:rPr lang="fr-FR" altLang="fr-FR" sz="2800" b="1" dirty="0">
                <a:solidFill>
                  <a:schemeClr val="tx1"/>
                </a:solidFill>
                <a:latin typeface="Arial" pitchFamily="34" charset="0"/>
                <a:cs typeface="Arial" pitchFamily="34" charset="0"/>
              </a:rPr>
              <a:t> </a:t>
            </a:r>
            <a:r>
              <a:rPr lang="fr-FR" altLang="fr-FR" sz="2800" b="1" dirty="0">
                <a:latin typeface="Arial" pitchFamily="34" charset="0"/>
                <a:cs typeface="Arial" pitchFamily="34" charset="0"/>
              </a:rPr>
              <a:t>élève C :</a:t>
            </a:r>
            <a:r>
              <a:rPr lang="fr-FR" sz="2800" dirty="0">
                <a:solidFill>
                  <a:schemeClr val="tx1"/>
                </a:solidFill>
                <a:latin typeface="Arial" pitchFamily="34" charset="0"/>
                <a:cs typeface="Arial" pitchFamily="34" charset="0"/>
              </a:rPr>
              <a:t> il a juste.</a:t>
            </a:r>
          </a:p>
          <a:p>
            <a:pPr marL="400050" lvl="1" indent="0" defTabSz="914400" eaLnBrk="0" fontAlgn="base" hangingPunct="0">
              <a:spcBef>
                <a:spcPct val="0"/>
              </a:spcBef>
              <a:spcAft>
                <a:spcPct val="0"/>
              </a:spcAft>
              <a:buNone/>
            </a:pPr>
            <a:endParaRPr lang="fr-FR" sz="2800" dirty="0">
              <a:solidFill>
                <a:schemeClr val="tx1"/>
              </a:solidFill>
              <a:latin typeface="Arial" pitchFamily="34" charset="0"/>
              <a:cs typeface="Arial" pitchFamily="34" charset="0"/>
            </a:endParaRPr>
          </a:p>
          <a:p>
            <a:pPr marL="400050" lvl="1" indent="0" defTabSz="914400" eaLnBrk="0" fontAlgn="base" hangingPunct="0">
              <a:spcBef>
                <a:spcPct val="0"/>
              </a:spcBef>
              <a:spcAft>
                <a:spcPct val="0"/>
              </a:spcAft>
            </a:pPr>
            <a:r>
              <a:rPr lang="fr-FR" sz="2800" dirty="0">
                <a:solidFill>
                  <a:schemeClr val="tx1"/>
                </a:solidFill>
                <a:latin typeface="Arial" pitchFamily="34" charset="0"/>
                <a:cs typeface="Arial" pitchFamily="34" charset="0"/>
              </a:rPr>
              <a:t> </a:t>
            </a:r>
            <a:r>
              <a:rPr lang="fr-FR" sz="2800" b="1" dirty="0">
                <a:solidFill>
                  <a:schemeClr val="tx1"/>
                </a:solidFill>
                <a:latin typeface="Arial" pitchFamily="34" charset="0"/>
                <a:cs typeface="Arial" pitchFamily="34" charset="0"/>
              </a:rPr>
              <a:t>élève D</a:t>
            </a:r>
            <a:r>
              <a:rPr lang="fr-FR" sz="2800" dirty="0">
                <a:solidFill>
                  <a:schemeClr val="tx1"/>
                </a:solidFill>
                <a:latin typeface="Arial" pitchFamily="34" charset="0"/>
                <a:cs typeface="Arial" pitchFamily="34" charset="0"/>
              </a:rPr>
              <a:t> </a:t>
            </a:r>
            <a:r>
              <a:rPr lang="fr-FR" sz="2800" b="1" dirty="0">
                <a:solidFill>
                  <a:schemeClr val="tx1"/>
                </a:solidFill>
                <a:latin typeface="Arial" pitchFamily="34" charset="0"/>
                <a:cs typeface="Arial" pitchFamily="34" charset="0"/>
              </a:rPr>
              <a:t>:</a:t>
            </a:r>
            <a:r>
              <a:rPr lang="fr-FR" sz="2800" dirty="0">
                <a:solidFill>
                  <a:schemeClr val="tx1"/>
                </a:solidFill>
                <a:latin typeface="Arial" pitchFamily="34" charset="0"/>
                <a:cs typeface="Arial" pitchFamily="34" charset="0"/>
              </a:rPr>
              <a:t> il ne tient pas compte de la retenue.</a:t>
            </a:r>
          </a:p>
          <a:p>
            <a:pPr>
              <a:buNone/>
            </a:pPr>
            <a:endParaRPr lang="fr-FR" sz="24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9" name="Image 8">
            <a:extLst>
              <a:ext uri="{FF2B5EF4-FFF2-40B4-BE49-F238E27FC236}">
                <a16:creationId xmlns="" xmlns:a16="http://schemas.microsoft.com/office/drawing/2014/main" id="{4C3A544F-0345-3C6A-EB21-4A620B755E18}"/>
              </a:ext>
            </a:extLst>
          </p:cNvPr>
          <p:cNvPicPr>
            <a:picLocks noChangeAspect="1"/>
          </p:cNvPicPr>
          <p:nvPr/>
        </p:nvPicPr>
        <p:blipFill>
          <a:blip r:embed="rId3"/>
          <a:stretch>
            <a:fillRect/>
          </a:stretch>
        </p:blipFill>
        <p:spPr>
          <a:xfrm>
            <a:off x="2595012" y="1603159"/>
            <a:ext cx="7218953" cy="2489870"/>
          </a:xfrm>
          <a:prstGeom prst="rect">
            <a:avLst/>
          </a:prstGeom>
        </p:spPr>
      </p:pic>
      <p:sp>
        <p:nvSpPr>
          <p:cNvPr id="10" name="ZoneTexte 9">
            <a:extLst>
              <a:ext uri="{FF2B5EF4-FFF2-40B4-BE49-F238E27FC236}">
                <a16:creationId xmlns="" xmlns:a16="http://schemas.microsoft.com/office/drawing/2014/main" id="{EC6F360D-0D64-EE41-B186-10C259D70F7A}"/>
              </a:ext>
            </a:extLst>
          </p:cNvPr>
          <p:cNvSpPr txBox="1"/>
          <p:nvPr/>
        </p:nvSpPr>
        <p:spPr>
          <a:xfrm>
            <a:off x="271423" y="106065"/>
            <a:ext cx="384773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2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ZoneTexte 5">
            <a:extLst>
              <a:ext uri="{FF2B5EF4-FFF2-40B4-BE49-F238E27FC236}">
                <a16:creationId xmlns="" xmlns:a16="http://schemas.microsoft.com/office/drawing/2014/main" id="{8FAF5F94-4314-8C64-5D7B-6FCABE3BBFD2}"/>
              </a:ext>
            </a:extLst>
          </p:cNvPr>
          <p:cNvSpPr txBox="1"/>
          <p:nvPr/>
        </p:nvSpPr>
        <p:spPr>
          <a:xfrm>
            <a:off x="271423" y="106065"/>
            <a:ext cx="384773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 xmlns:a16="http://schemas.microsoft.com/office/drawing/2014/main" id="{8FE1FED1-94FE-F857-1F76-B118B1CF43EA}"/>
              </a:ext>
            </a:extLst>
          </p:cNvPr>
          <p:cNvPicPr>
            <a:picLocks noChangeAspect="1"/>
          </p:cNvPicPr>
          <p:nvPr/>
        </p:nvPicPr>
        <p:blipFill>
          <a:blip r:embed="rId2"/>
          <a:stretch>
            <a:fillRect/>
          </a:stretch>
        </p:blipFill>
        <p:spPr>
          <a:xfrm>
            <a:off x="4234463" y="18854"/>
            <a:ext cx="5920919" cy="6834295"/>
          </a:xfrm>
          <a:prstGeom prst="rect">
            <a:avLst/>
          </a:prstGeom>
        </p:spPr>
      </p:pic>
    </p:spTree>
    <p:extLst>
      <p:ext uri="{BB962C8B-B14F-4D97-AF65-F5344CB8AC3E}">
        <p14:creationId xmlns:p14="http://schemas.microsoft.com/office/powerpoint/2010/main" val="2064731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6" name="ZoneTexte 5">
            <a:extLst>
              <a:ext uri="{FF2B5EF4-FFF2-40B4-BE49-F238E27FC236}">
                <a16:creationId xmlns="" xmlns:a16="http://schemas.microsoft.com/office/drawing/2014/main" id="{8FAF5F94-4314-8C64-5D7B-6FCABE3BBFD2}"/>
              </a:ext>
            </a:extLst>
          </p:cNvPr>
          <p:cNvSpPr txBox="1"/>
          <p:nvPr/>
        </p:nvSpPr>
        <p:spPr>
          <a:xfrm>
            <a:off x="271423" y="106065"/>
            <a:ext cx="384773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 xmlns:a16="http://schemas.microsoft.com/office/drawing/2014/main" id="{A8D103D6-5CAC-C7B1-0CF2-846539EDA10B}"/>
              </a:ext>
            </a:extLst>
          </p:cNvPr>
          <p:cNvPicPr>
            <a:picLocks noChangeAspect="1"/>
          </p:cNvPicPr>
          <p:nvPr/>
        </p:nvPicPr>
        <p:blipFill>
          <a:blip r:embed="rId2"/>
          <a:stretch>
            <a:fillRect/>
          </a:stretch>
        </p:blipFill>
        <p:spPr>
          <a:xfrm>
            <a:off x="4360350" y="1871925"/>
            <a:ext cx="5198995" cy="4876834"/>
          </a:xfrm>
          <a:prstGeom prst="rect">
            <a:avLst/>
          </a:prstGeom>
        </p:spPr>
      </p:pic>
      <p:pic>
        <p:nvPicPr>
          <p:cNvPr id="15" name="Image 14">
            <a:extLst>
              <a:ext uri="{FF2B5EF4-FFF2-40B4-BE49-F238E27FC236}">
                <a16:creationId xmlns="" xmlns:a16="http://schemas.microsoft.com/office/drawing/2014/main" id="{8D6058DD-5FAC-CD5F-CFC2-53BAC61C7C9C}"/>
              </a:ext>
            </a:extLst>
          </p:cNvPr>
          <p:cNvPicPr>
            <a:picLocks noChangeAspect="1"/>
          </p:cNvPicPr>
          <p:nvPr/>
        </p:nvPicPr>
        <p:blipFill>
          <a:blip r:embed="rId3"/>
          <a:stretch>
            <a:fillRect/>
          </a:stretch>
        </p:blipFill>
        <p:spPr>
          <a:xfrm>
            <a:off x="4506405" y="549833"/>
            <a:ext cx="5164068" cy="1322092"/>
          </a:xfrm>
          <a:prstGeom prst="rect">
            <a:avLst/>
          </a:prstGeom>
        </p:spPr>
      </p:pic>
    </p:spTree>
    <p:extLst>
      <p:ext uri="{BB962C8B-B14F-4D97-AF65-F5344CB8AC3E}">
        <p14:creationId xmlns:p14="http://schemas.microsoft.com/office/powerpoint/2010/main" val="86506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ZoneTexte 5">
            <a:extLst>
              <a:ext uri="{FF2B5EF4-FFF2-40B4-BE49-F238E27FC236}">
                <a16:creationId xmlns="" xmlns:a16="http://schemas.microsoft.com/office/drawing/2014/main" id="{8FAF5F94-4314-8C64-5D7B-6FCABE3BBFD2}"/>
              </a:ext>
            </a:extLst>
          </p:cNvPr>
          <p:cNvSpPr txBox="1"/>
          <p:nvPr/>
        </p:nvSpPr>
        <p:spPr>
          <a:xfrm>
            <a:off x="271423" y="106065"/>
            <a:ext cx="384773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 xmlns:a16="http://schemas.microsoft.com/office/drawing/2014/main" id="{378EE54E-5387-F996-6388-847C32E2AD37}"/>
              </a:ext>
            </a:extLst>
          </p:cNvPr>
          <p:cNvPicPr>
            <a:picLocks noChangeAspect="1"/>
          </p:cNvPicPr>
          <p:nvPr/>
        </p:nvPicPr>
        <p:blipFill>
          <a:blip r:embed="rId2"/>
          <a:stretch>
            <a:fillRect/>
          </a:stretch>
        </p:blipFill>
        <p:spPr>
          <a:xfrm>
            <a:off x="2654726" y="571284"/>
            <a:ext cx="8221091" cy="6286716"/>
          </a:xfrm>
          <a:prstGeom prst="rect">
            <a:avLst/>
          </a:prstGeom>
        </p:spPr>
      </p:pic>
    </p:spTree>
    <p:extLst>
      <p:ext uri="{BB962C8B-B14F-4D97-AF65-F5344CB8AC3E}">
        <p14:creationId xmlns:p14="http://schemas.microsoft.com/office/powerpoint/2010/main" val="162499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8759" y="688656"/>
            <a:ext cx="5507583" cy="774384"/>
          </a:xfrm>
        </p:spPr>
        <p:txBody>
          <a:bodyPr/>
          <a:lstStyle/>
          <a:p>
            <a:r>
              <a:rPr lang="fr-FR" b="1" dirty="0">
                <a:solidFill>
                  <a:srgbClr val="FF0000"/>
                </a:solidFill>
                <a:latin typeface="Arial" panose="020B0604020202020204" pitchFamily="34" charset="0"/>
                <a:cs typeface="Arial" panose="020B0604020202020204" pitchFamily="34" charset="0"/>
              </a:rPr>
              <a:t>L’évaluation formative</a:t>
            </a:r>
          </a:p>
        </p:txBody>
      </p:sp>
      <p:sp>
        <p:nvSpPr>
          <p:cNvPr id="3" name="Espace réservé du contenu 2"/>
          <p:cNvSpPr>
            <a:spLocks noGrp="1"/>
          </p:cNvSpPr>
          <p:nvPr>
            <p:ph idx="1"/>
          </p:nvPr>
        </p:nvSpPr>
        <p:spPr>
          <a:xfrm>
            <a:off x="2140638" y="1719532"/>
            <a:ext cx="9487770" cy="3042249"/>
          </a:xfrm>
        </p:spPr>
        <p:txBody>
          <a:bodyPr/>
          <a:lstStyle/>
          <a:p>
            <a:pPr marL="0" lvl="0" indent="0" defTabSz="914400" eaLnBrk="0" fontAlgn="base" hangingPunct="0">
              <a:spcBef>
                <a:spcPct val="0"/>
              </a:spcBef>
              <a:spcAft>
                <a:spcPct val="0"/>
              </a:spcAft>
              <a:buNone/>
            </a:pPr>
            <a:r>
              <a:rPr lang="fr-FR" sz="2800" dirty="0">
                <a:solidFill>
                  <a:schemeClr val="tx1"/>
                </a:solidFill>
                <a:latin typeface="Arial" charset="0"/>
                <a:cs typeface="Arial" charset="0"/>
              </a:rPr>
              <a:t>Évaluation en cours d’apprentissage</a:t>
            </a:r>
            <a:r>
              <a:rPr lang="fr-FR" sz="2800" dirty="0">
                <a:solidFill>
                  <a:schemeClr val="tx1"/>
                </a:solidFill>
                <a:latin typeface="Arial" pitchFamily="34" charset="0"/>
                <a:cs typeface="Arial" pitchFamily="34" charset="0"/>
              </a:rPr>
              <a:t>, </a:t>
            </a:r>
            <a:r>
              <a:rPr lang="fr-FR" altLang="fr-FR" sz="2800" dirty="0">
                <a:solidFill>
                  <a:schemeClr val="tx1"/>
                </a:solidFill>
                <a:latin typeface="Arial" pitchFamily="34" charset="0"/>
                <a:cs typeface="Arial" pitchFamily="34" charset="0"/>
              </a:rPr>
              <a:t>au cours du cycle</a:t>
            </a:r>
            <a:r>
              <a:rPr lang="fr-FR" altLang="fr-FR" sz="2400" dirty="0">
                <a:solidFill>
                  <a:schemeClr val="tx1"/>
                </a:solidFill>
                <a:latin typeface="Arial" pitchFamily="34" charset="0"/>
                <a:cs typeface="Arial" pitchFamily="34" charset="0"/>
              </a:rPr>
              <a:t>;</a:t>
            </a:r>
            <a:endParaRPr lang="fr-FR" sz="2400" dirty="0">
              <a:solidFill>
                <a:schemeClr val="tx1"/>
              </a:solidFill>
              <a:latin typeface="Arial" pitchFamily="34" charset="0"/>
              <a:cs typeface="Arial" pitchFamily="34" charset="0"/>
            </a:endParaRPr>
          </a:p>
          <a:p>
            <a:pPr marL="0" lvl="0" indent="0" defTabSz="914400" eaLnBrk="0" fontAlgn="base" hangingPunct="0">
              <a:spcBef>
                <a:spcPct val="0"/>
              </a:spcBef>
              <a:spcAft>
                <a:spcPct val="0"/>
              </a:spcAft>
            </a:pPr>
            <a:endParaRPr lang="fr-FR" sz="2400" dirty="0">
              <a:solidFill>
                <a:schemeClr val="tx1"/>
              </a:solidFill>
              <a:latin typeface="Arial" charset="0"/>
              <a:cs typeface="Arial" charset="0"/>
            </a:endParaRPr>
          </a:p>
          <a:p>
            <a:pPr marL="400050" lvl="1" indent="0" defTabSz="914400" eaLnBrk="0" fontAlgn="base" hangingPunct="0">
              <a:spcBef>
                <a:spcPct val="0"/>
              </a:spcBef>
              <a:spcAft>
                <a:spcPct val="0"/>
              </a:spcAft>
            </a:pPr>
            <a:r>
              <a:rPr lang="fr-FR" sz="2400" dirty="0">
                <a:solidFill>
                  <a:schemeClr val="tx1"/>
                </a:solidFill>
                <a:latin typeface="Arial" charset="0"/>
                <a:cs typeface="Arial" charset="0"/>
              </a:rPr>
              <a:t>Mettre en valeur ce qui a été compris.</a:t>
            </a:r>
          </a:p>
          <a:p>
            <a:pPr marL="400050" lvl="1" indent="0" defTabSz="914400" eaLnBrk="0" fontAlgn="base" hangingPunct="0">
              <a:spcBef>
                <a:spcPct val="0"/>
              </a:spcBef>
              <a:spcAft>
                <a:spcPct val="0"/>
              </a:spcAft>
            </a:pPr>
            <a:endParaRPr lang="fr-FR" sz="2400" dirty="0">
              <a:solidFill>
                <a:schemeClr val="tx1"/>
              </a:solidFill>
              <a:latin typeface="Arial" charset="0"/>
              <a:cs typeface="Arial" charset="0"/>
            </a:endParaRPr>
          </a:p>
          <a:p>
            <a:pPr marL="400050" lvl="1" indent="0" defTabSz="914400" eaLnBrk="0" fontAlgn="base" hangingPunct="0">
              <a:spcBef>
                <a:spcPct val="0"/>
              </a:spcBef>
              <a:spcAft>
                <a:spcPct val="0"/>
              </a:spcAft>
            </a:pPr>
            <a:r>
              <a:rPr lang="fr-FR" sz="2400" dirty="0">
                <a:solidFill>
                  <a:schemeClr val="tx1"/>
                </a:solidFill>
                <a:latin typeface="Arial" charset="0"/>
                <a:cs typeface="Arial" charset="0"/>
              </a:rPr>
              <a:t>Permettre d’insister davantage sur ce qui semble difficile, de revenir immédiatement sur une erreur.</a:t>
            </a: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ZoneTexte 4">
            <a:extLst>
              <a:ext uri="{FF2B5EF4-FFF2-40B4-BE49-F238E27FC236}">
                <a16:creationId xmlns="" xmlns:a16="http://schemas.microsoft.com/office/drawing/2014/main" id="{70D2019F-6A10-23C5-EA3C-95F01F5479E1}"/>
              </a:ext>
            </a:extLst>
          </p:cNvPr>
          <p:cNvSpPr txBox="1"/>
          <p:nvPr/>
        </p:nvSpPr>
        <p:spPr>
          <a:xfrm>
            <a:off x="532680" y="224286"/>
            <a:ext cx="434987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F116AF7-2309-4BCD-894D-3BE410D4BD02}"/>
              </a:ext>
            </a:extLst>
          </p:cNvPr>
          <p:cNvSpPr>
            <a:spLocks noGrp="1"/>
          </p:cNvSpPr>
          <p:nvPr>
            <p:ph type="title"/>
          </p:nvPr>
        </p:nvSpPr>
        <p:spPr>
          <a:xfrm>
            <a:off x="2911646" y="366203"/>
            <a:ext cx="4882073" cy="648478"/>
          </a:xfrm>
        </p:spPr>
        <p:txBody>
          <a:bodyPr>
            <a:normAutofit/>
          </a:bodyPr>
          <a:lstStyle/>
          <a:p>
            <a:r>
              <a:rPr lang="fr-FR" b="1" dirty="0">
                <a:solidFill>
                  <a:schemeClr val="tx1"/>
                </a:solidFill>
                <a:latin typeface="Arial" panose="020B0604020202020204" pitchFamily="34" charset="0"/>
                <a:cs typeface="Arial" panose="020B0604020202020204" pitchFamily="34" charset="0"/>
              </a:rPr>
              <a:t>Plan de l’intervention</a:t>
            </a:r>
          </a:p>
        </p:txBody>
      </p:sp>
      <p:sp>
        <p:nvSpPr>
          <p:cNvPr id="3" name="Espace réservé du numéro de diapositive 2">
            <a:extLst>
              <a:ext uri="{FF2B5EF4-FFF2-40B4-BE49-F238E27FC236}">
                <a16:creationId xmlns="" xmlns:a16="http://schemas.microsoft.com/office/drawing/2014/main" id="{10F11BA0-38BE-484A-87A2-05796465AA5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10" name="ZoneTexte 9">
            <a:extLst>
              <a:ext uri="{FF2B5EF4-FFF2-40B4-BE49-F238E27FC236}">
                <a16:creationId xmlns="" xmlns:a16="http://schemas.microsoft.com/office/drawing/2014/main" id="{C8518502-ACCB-1130-8F47-FE2960D144D4}"/>
              </a:ext>
            </a:extLst>
          </p:cNvPr>
          <p:cNvSpPr txBox="1"/>
          <p:nvPr/>
        </p:nvSpPr>
        <p:spPr>
          <a:xfrm>
            <a:off x="1242647" y="977423"/>
            <a:ext cx="10269414" cy="5078313"/>
          </a:xfrm>
          <a:prstGeom prst="rect">
            <a:avLst/>
          </a:prstGeom>
          <a:noFill/>
        </p:spPr>
        <p:txBody>
          <a:bodyPr wrap="square" rtlCol="0">
            <a:spAutoFit/>
          </a:bodyPr>
          <a:lstStyle/>
          <a:p>
            <a:r>
              <a:rPr lang="fr-FR" sz="3600" b="1" dirty="0">
                <a:solidFill>
                  <a:srgbClr val="FF0000"/>
                </a:solidFill>
                <a:latin typeface="Arial" panose="020B0604020202020204" pitchFamily="34" charset="0"/>
                <a:cs typeface="Arial" panose="020B0604020202020204" pitchFamily="34" charset="0"/>
              </a:rPr>
              <a:t>1 – Enjeux et objectifs de l’évaluation des acquis scolaires.</a:t>
            </a:r>
          </a:p>
          <a:p>
            <a:endParaRPr lang="fr-FR" sz="3600" b="1" dirty="0">
              <a:solidFill>
                <a:srgbClr val="FF0000"/>
              </a:solidFill>
              <a:latin typeface="Arial" panose="020B0604020202020204" pitchFamily="34" charset="0"/>
              <a:cs typeface="Arial" panose="020B0604020202020204" pitchFamily="34" charset="0"/>
            </a:endParaRPr>
          </a:p>
          <a:p>
            <a:endParaRPr lang="fr-FR" sz="3600" b="1" dirty="0">
              <a:solidFill>
                <a:srgbClr val="FF0000"/>
              </a:solidFill>
              <a:latin typeface="Arial" panose="020B0604020202020204" pitchFamily="34" charset="0"/>
              <a:cs typeface="Arial" panose="020B0604020202020204" pitchFamily="34" charset="0"/>
            </a:endParaRPr>
          </a:p>
          <a:p>
            <a:endParaRPr lang="fr-FR" sz="3600" b="1" dirty="0">
              <a:solidFill>
                <a:srgbClr val="FF0000"/>
              </a:solidFill>
              <a:latin typeface="Arial" panose="020B0604020202020204" pitchFamily="34" charset="0"/>
              <a:cs typeface="Arial" panose="020B0604020202020204" pitchFamily="34" charset="0"/>
            </a:endParaRPr>
          </a:p>
          <a:p>
            <a:endParaRPr lang="fr-FR" sz="3600" b="1" dirty="0">
              <a:solidFill>
                <a:srgbClr val="FF0000"/>
              </a:solidFill>
              <a:latin typeface="Arial" panose="020B0604020202020204" pitchFamily="34" charset="0"/>
              <a:cs typeface="Arial" panose="020B0604020202020204" pitchFamily="34" charset="0"/>
            </a:endParaRPr>
          </a:p>
          <a:p>
            <a:endParaRPr lang="fr-FR" sz="3600" b="1" dirty="0">
              <a:solidFill>
                <a:srgbClr val="FF0000"/>
              </a:solidFill>
              <a:latin typeface="Arial" panose="020B0604020202020204" pitchFamily="34" charset="0"/>
              <a:cs typeface="Arial" panose="020B0604020202020204" pitchFamily="34" charset="0"/>
            </a:endParaRPr>
          </a:p>
          <a:p>
            <a:endParaRPr lang="fr-FR" sz="3600" b="1" dirty="0">
              <a:solidFill>
                <a:srgbClr val="FF0000"/>
              </a:solidFill>
              <a:latin typeface="Arial" panose="020B0604020202020204" pitchFamily="34" charset="0"/>
              <a:cs typeface="Arial" panose="020B0604020202020204" pitchFamily="34" charset="0"/>
            </a:endParaRPr>
          </a:p>
          <a:p>
            <a:endParaRPr lang="fr-FR" sz="36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 xmlns:a16="http://schemas.microsoft.com/office/drawing/2014/main" id="{C9453D4F-F00C-FC0E-07DB-0E1F06024D6F}"/>
              </a:ext>
            </a:extLst>
          </p:cNvPr>
          <p:cNvSpPr txBox="1"/>
          <p:nvPr/>
        </p:nvSpPr>
        <p:spPr>
          <a:xfrm>
            <a:off x="1242204" y="2248612"/>
            <a:ext cx="9873472" cy="646331"/>
          </a:xfrm>
          <a:prstGeom prst="rect">
            <a:avLst/>
          </a:prstGeom>
          <a:noFill/>
        </p:spPr>
        <p:txBody>
          <a:bodyPr wrap="square">
            <a:spAutoFit/>
          </a:bodyPr>
          <a:lstStyle/>
          <a:p>
            <a:r>
              <a:rPr lang="fr-FR" sz="3600" b="1" dirty="0">
                <a:solidFill>
                  <a:srgbClr val="FF0000"/>
                </a:solidFill>
                <a:latin typeface="Arial" panose="020B0604020202020204" pitchFamily="34" charset="0"/>
                <a:cs typeface="Arial" panose="020B0604020202020204" pitchFamily="34" charset="0"/>
              </a:rPr>
              <a:t>2 – Les types d’évaluation.</a:t>
            </a:r>
            <a:endParaRPr lang="fr-FR" sz="36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 xmlns:a16="http://schemas.microsoft.com/office/drawing/2014/main" id="{0DC5370F-0363-25DE-90BD-10C16E2FDA9A}"/>
              </a:ext>
            </a:extLst>
          </p:cNvPr>
          <p:cNvSpPr txBox="1"/>
          <p:nvPr/>
        </p:nvSpPr>
        <p:spPr>
          <a:xfrm>
            <a:off x="1207698" y="3050877"/>
            <a:ext cx="10437962" cy="646331"/>
          </a:xfrm>
          <a:prstGeom prst="rect">
            <a:avLst/>
          </a:prstGeom>
          <a:noFill/>
        </p:spPr>
        <p:txBody>
          <a:bodyPr wrap="square" rtlCol="0">
            <a:spAutoFit/>
          </a:bodyPr>
          <a:lstStyle/>
          <a:p>
            <a:r>
              <a:rPr lang="fr-FR" sz="3600" b="1" dirty="0">
                <a:solidFill>
                  <a:srgbClr val="FF0000"/>
                </a:solidFill>
                <a:latin typeface="Arial" panose="020B0604020202020204" pitchFamily="34" charset="0"/>
                <a:cs typeface="Arial" panose="020B0604020202020204" pitchFamily="34" charset="0"/>
              </a:rPr>
              <a:t>3 – Démarche d’évaluation aux cycles 2 et 3.</a:t>
            </a:r>
            <a:endParaRPr lang="fr-FR" sz="3600"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 xmlns:a16="http://schemas.microsoft.com/office/drawing/2014/main" id="{BB12C61B-710B-80FD-2926-282575551EE3}"/>
              </a:ext>
            </a:extLst>
          </p:cNvPr>
          <p:cNvSpPr txBox="1"/>
          <p:nvPr/>
        </p:nvSpPr>
        <p:spPr>
          <a:xfrm>
            <a:off x="1224951" y="4765322"/>
            <a:ext cx="9644332" cy="646331"/>
          </a:xfrm>
          <a:prstGeom prst="rect">
            <a:avLst/>
          </a:prstGeom>
          <a:noFill/>
        </p:spPr>
        <p:txBody>
          <a:bodyPr wrap="square" rtlCol="0">
            <a:spAutoFit/>
          </a:bodyPr>
          <a:lstStyle/>
          <a:p>
            <a:r>
              <a:rPr lang="fr-FR" sz="3600" b="1" dirty="0">
                <a:solidFill>
                  <a:srgbClr val="FF0000"/>
                </a:solidFill>
                <a:latin typeface="Arial" panose="020B0604020202020204" pitchFamily="34" charset="0"/>
                <a:cs typeface="Arial" panose="020B0604020202020204" pitchFamily="34" charset="0"/>
              </a:rPr>
              <a:t>5 – Les outils pour communiquer.</a:t>
            </a:r>
            <a:endParaRPr lang="fr-FR" sz="36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 xmlns:a16="http://schemas.microsoft.com/office/drawing/2014/main" id="{753476EE-730B-5E59-E607-D796FE82EF0D}"/>
              </a:ext>
            </a:extLst>
          </p:cNvPr>
          <p:cNvSpPr txBox="1"/>
          <p:nvPr/>
        </p:nvSpPr>
        <p:spPr>
          <a:xfrm>
            <a:off x="1259458" y="3866775"/>
            <a:ext cx="10213674" cy="646331"/>
          </a:xfrm>
          <a:prstGeom prst="rect">
            <a:avLst/>
          </a:prstGeom>
          <a:noFill/>
        </p:spPr>
        <p:txBody>
          <a:bodyPr wrap="square" rtlCol="0">
            <a:spAutoFit/>
          </a:bodyPr>
          <a:lstStyle/>
          <a:p>
            <a:r>
              <a:rPr lang="fr-FR" sz="3600" b="1" dirty="0">
                <a:solidFill>
                  <a:srgbClr val="FF0000"/>
                </a:solidFill>
                <a:latin typeface="Arial" panose="020B0604020202020204" pitchFamily="34" charset="0"/>
                <a:cs typeface="Arial" panose="020B0604020202020204" pitchFamily="34" charset="0"/>
              </a:rPr>
              <a:t>4 – Démarche d’évaluation  au  cycle  1.</a:t>
            </a:r>
            <a:endParaRPr lang="fr-FR" sz="36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 xmlns:a16="http://schemas.microsoft.com/office/drawing/2014/main" id="{E6DD1CC1-019A-B696-8E3D-F3F292BAA97B}"/>
              </a:ext>
            </a:extLst>
          </p:cNvPr>
          <p:cNvSpPr txBox="1"/>
          <p:nvPr/>
        </p:nvSpPr>
        <p:spPr>
          <a:xfrm>
            <a:off x="1207698" y="5567587"/>
            <a:ext cx="8412553" cy="646331"/>
          </a:xfrm>
          <a:prstGeom prst="rect">
            <a:avLst/>
          </a:prstGeom>
          <a:noFill/>
        </p:spPr>
        <p:txBody>
          <a:bodyPr wrap="square" rtlCol="0">
            <a:spAutoFit/>
          </a:bodyPr>
          <a:lstStyle/>
          <a:p>
            <a:r>
              <a:rPr lang="fr-FR" sz="3600" b="1" dirty="0">
                <a:solidFill>
                  <a:srgbClr val="FF0000"/>
                </a:solidFill>
                <a:latin typeface="Arial" panose="020B0604020202020204" pitchFamily="34" charset="0"/>
                <a:cs typeface="Arial" panose="020B0604020202020204" pitchFamily="34" charset="0"/>
              </a:rPr>
              <a:t>6 – Les évaluations nationales. </a:t>
            </a: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3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2"/>
          <p:cNvPicPr>
            <a:picLocks noChangeAspect="1" noChangeArrowheads="1"/>
          </p:cNvPicPr>
          <p:nvPr/>
        </p:nvPicPr>
        <p:blipFill>
          <a:blip r:embed="rId2"/>
          <a:srcRect/>
          <a:stretch>
            <a:fillRect/>
          </a:stretch>
        </p:blipFill>
        <p:spPr bwMode="auto">
          <a:xfrm>
            <a:off x="1863306" y="1129846"/>
            <a:ext cx="7729268" cy="5680964"/>
          </a:xfrm>
          <a:prstGeom prst="rect">
            <a:avLst/>
          </a:prstGeom>
          <a:noFill/>
          <a:ln w="9525">
            <a:noFill/>
            <a:round/>
            <a:headEnd/>
            <a:tailEnd/>
          </a:ln>
          <a:effectLst/>
        </p:spPr>
      </p:pic>
      <p:sp>
        <p:nvSpPr>
          <p:cNvPr id="6" name="ZoneTexte 5">
            <a:extLst>
              <a:ext uri="{FF2B5EF4-FFF2-40B4-BE49-F238E27FC236}">
                <a16:creationId xmlns="" xmlns:a16="http://schemas.microsoft.com/office/drawing/2014/main" id="{70D2019F-6A10-23C5-EA3C-95F01F5479E1}"/>
              </a:ext>
            </a:extLst>
          </p:cNvPr>
          <p:cNvSpPr txBox="1"/>
          <p:nvPr/>
        </p:nvSpPr>
        <p:spPr>
          <a:xfrm>
            <a:off x="342899" y="0"/>
            <a:ext cx="434987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949570" y="433517"/>
            <a:ext cx="9851366" cy="954107"/>
          </a:xfrm>
          <a:prstGeom prst="rect">
            <a:avLst/>
          </a:prstGeom>
        </p:spPr>
        <p:txBody>
          <a:bodyPr wrap="square">
            <a:spAutoFit/>
          </a:bodyPr>
          <a:lstStyle/>
          <a:p>
            <a:r>
              <a:rPr lang="fr-FR" sz="2000" dirty="0">
                <a:solidFill>
                  <a:srgbClr val="FF0000"/>
                </a:solidFill>
                <a:latin typeface="Arial" pitchFamily="34" charset="0"/>
                <a:cs typeface="Arial" pitchFamily="34" charset="0"/>
              </a:rPr>
              <a:t>Exemple d’évaluation formative : constats, Analyse, régulation</a:t>
            </a:r>
          </a:p>
          <a:p>
            <a:r>
              <a:rPr lang="fr-FR" dirty="0">
                <a:latin typeface="Arial" pitchFamily="34" charset="0"/>
                <a:cs typeface="Arial" pitchFamily="34" charset="0"/>
              </a:rPr>
              <a:t>Situation enchainement: , roulade arrière, saut demi-tour, roulade avant, poutre, saut </a:t>
            </a:r>
            <a:br>
              <a:rPr lang="fr-FR" dirty="0">
                <a:latin typeface="Arial" pitchFamily="34" charset="0"/>
                <a:cs typeface="Arial" pitchFamily="34" charset="0"/>
              </a:rPr>
            </a:b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CAFB400A-141D-0418-4592-93990FBD386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ZoneTexte 5">
            <a:extLst>
              <a:ext uri="{FF2B5EF4-FFF2-40B4-BE49-F238E27FC236}">
                <a16:creationId xmlns="" xmlns:a16="http://schemas.microsoft.com/office/drawing/2014/main" id="{DB6FADBF-C81C-970C-492A-F02698A4B32E}"/>
              </a:ext>
            </a:extLst>
          </p:cNvPr>
          <p:cNvSpPr txBox="1"/>
          <p:nvPr/>
        </p:nvSpPr>
        <p:spPr>
          <a:xfrm>
            <a:off x="2681344" y="647178"/>
            <a:ext cx="6094206" cy="646331"/>
          </a:xfrm>
          <a:prstGeom prst="rect">
            <a:avLst/>
          </a:prstGeom>
          <a:noFill/>
        </p:spPr>
        <p:txBody>
          <a:bodyPr wrap="square">
            <a:spAutoFit/>
          </a:bodyPr>
          <a:lstStyle/>
          <a:p>
            <a:r>
              <a:rPr lang="fr-FR" sz="3600" b="1" dirty="0">
                <a:solidFill>
                  <a:srgbClr val="FF0000"/>
                </a:solidFill>
                <a:latin typeface="Arial" panose="020B0604020202020204" pitchFamily="34" charset="0"/>
                <a:ea typeface="+mj-ea"/>
                <a:cs typeface="Arial" panose="020B0604020202020204" pitchFamily="34" charset="0"/>
              </a:rPr>
              <a:t>L’évaluation formatrice</a:t>
            </a:r>
          </a:p>
        </p:txBody>
      </p:sp>
      <p:sp>
        <p:nvSpPr>
          <p:cNvPr id="11" name="ZoneTexte 10">
            <a:extLst>
              <a:ext uri="{FF2B5EF4-FFF2-40B4-BE49-F238E27FC236}">
                <a16:creationId xmlns="" xmlns:a16="http://schemas.microsoft.com/office/drawing/2014/main" id="{E8B9BF3C-8E9B-4525-FA58-3A35567CC8A5}"/>
              </a:ext>
            </a:extLst>
          </p:cNvPr>
          <p:cNvSpPr txBox="1"/>
          <p:nvPr/>
        </p:nvSpPr>
        <p:spPr>
          <a:xfrm>
            <a:off x="5195944" y="1947134"/>
            <a:ext cx="2322456" cy="461665"/>
          </a:xfrm>
          <a:prstGeom prst="rect">
            <a:avLst/>
          </a:prstGeom>
          <a:noFill/>
        </p:spPr>
        <p:txBody>
          <a:bodyPr wrap="square" rtlCol="0">
            <a:spAutoFit/>
          </a:bodyPr>
          <a:lstStyle/>
          <a:p>
            <a:r>
              <a:rPr lang="fr-FR" sz="2400" b="1" u="sng" dirty="0"/>
              <a:t>Exemple :</a:t>
            </a:r>
          </a:p>
        </p:txBody>
      </p:sp>
      <p:sp>
        <p:nvSpPr>
          <p:cNvPr id="7" name="ZoneTexte 6">
            <a:extLst>
              <a:ext uri="{FF2B5EF4-FFF2-40B4-BE49-F238E27FC236}">
                <a16:creationId xmlns="" xmlns:a16="http://schemas.microsoft.com/office/drawing/2014/main" id="{D5E6DB91-42C1-C107-7AAC-DB8D78886FF2}"/>
              </a:ext>
            </a:extLst>
          </p:cNvPr>
          <p:cNvSpPr txBox="1"/>
          <p:nvPr/>
        </p:nvSpPr>
        <p:spPr>
          <a:xfrm>
            <a:off x="2366384" y="2831591"/>
            <a:ext cx="8300165" cy="461665"/>
          </a:xfrm>
          <a:prstGeom prst="rect">
            <a:avLst/>
          </a:prstGeom>
          <a:noFill/>
        </p:spPr>
        <p:txBody>
          <a:bodyPr wrap="square">
            <a:spAutoFit/>
          </a:bodyPr>
          <a:lstStyle/>
          <a:p>
            <a:r>
              <a:rPr lang="fr-FR" sz="2400" dirty="0">
                <a:latin typeface="Arial" charset="0"/>
                <a:cs typeface="Arial" charset="0"/>
              </a:rPr>
              <a:t>Elle permet à l’élève </a:t>
            </a:r>
            <a:r>
              <a:rPr lang="fr-FR" sz="2400" b="1" dirty="0">
                <a:latin typeface="Arial" charset="0"/>
                <a:cs typeface="Arial" charset="0"/>
              </a:rPr>
              <a:t>d’intégrer les critères de réussites</a:t>
            </a:r>
            <a:r>
              <a:rPr lang="fr-FR" sz="2400" dirty="0">
                <a:latin typeface="Arial" charset="0"/>
                <a:cs typeface="Arial" charset="0"/>
              </a:rPr>
              <a:t>.</a:t>
            </a:r>
            <a:endParaRPr lang="fr-FR" sz="2400" dirty="0"/>
          </a:p>
        </p:txBody>
      </p:sp>
    </p:spTree>
    <p:extLst>
      <p:ext uri="{BB962C8B-B14F-4D97-AF65-F5344CB8AC3E}">
        <p14:creationId xmlns:p14="http://schemas.microsoft.com/office/powerpoint/2010/main" val="799593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71573ADB-7225-A710-2C0A-9B3DBC826CF8}"/>
              </a:ext>
            </a:extLst>
          </p:cNvPr>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2" name="Tableau 1"/>
          <p:cNvGraphicFramePr>
            <a:graphicFrameLocks noGrp="1"/>
          </p:cNvGraphicFramePr>
          <p:nvPr>
            <p:extLst>
              <p:ext uri="{D42A27DB-BD31-4B8C-83A1-F6EECF244321}">
                <p14:modId xmlns:p14="http://schemas.microsoft.com/office/powerpoint/2010/main" val="3241390334"/>
              </p:ext>
            </p:extLst>
          </p:nvPr>
        </p:nvGraphicFramePr>
        <p:xfrm>
          <a:off x="1740851" y="970344"/>
          <a:ext cx="9496108" cy="5369494"/>
        </p:xfrm>
        <a:graphic>
          <a:graphicData uri="http://schemas.openxmlformats.org/drawingml/2006/table">
            <a:tbl>
              <a:tblPr firstRow="1" firstCol="1" bandRow="1">
                <a:tableStyleId>{5C22544A-7EE6-4342-B048-85BDC9FD1C3A}</a:tableStyleId>
              </a:tblPr>
              <a:tblGrid>
                <a:gridCol w="1129193"/>
                <a:gridCol w="884308"/>
                <a:gridCol w="3265137"/>
                <a:gridCol w="421747"/>
                <a:gridCol w="421747"/>
                <a:gridCol w="421747"/>
                <a:gridCol w="421747"/>
                <a:gridCol w="421747"/>
                <a:gridCol w="421747"/>
                <a:gridCol w="421747"/>
                <a:gridCol w="421747"/>
                <a:gridCol w="421747"/>
                <a:gridCol w="421747"/>
              </a:tblGrid>
              <a:tr h="226428">
                <a:tc>
                  <a:txBody>
                    <a:bodyPr/>
                    <a:lstStyle/>
                    <a:p>
                      <a:pPr algn="l">
                        <a:lnSpc>
                          <a:spcPct val="107000"/>
                        </a:lnSpc>
                        <a:spcAft>
                          <a:spcPts val="0"/>
                        </a:spcAft>
                      </a:pPr>
                      <a:r>
                        <a:rPr lang="fr-FR" sz="1100">
                          <a:effectLst/>
                        </a:rPr>
                        <a:t>Français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dirty="0">
                          <a:effectLst/>
                        </a:rPr>
                        <a:t>Période 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Langage oral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O1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Réciter une poésie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54755">
                <a:tc>
                  <a:txBody>
                    <a:bodyPr/>
                    <a:lstStyle/>
                    <a:p>
                      <a:pPr algn="l">
                        <a:lnSpc>
                          <a:spcPct val="107000"/>
                        </a:lnSpc>
                        <a:spcAft>
                          <a:spcPts val="0"/>
                        </a:spcAft>
                      </a:pPr>
                      <a:r>
                        <a:rPr lang="fr-FR" sz="1100">
                          <a:effectLst/>
                        </a:rPr>
                        <a:t>Lecture et compréhension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L1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j'entends, je vois, je lis le son étudié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L2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Lire à voix haute (syllabes, mots, phrases)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L3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Je comprends ce que je lis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Ecriture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E1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les lettres cursives / Copie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E2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Écrire des syllabes, mots, des phrases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Grammaire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GR1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Orthographe des mots outils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809">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GR2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Identifier les déterminants, les noms, les verbes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GR3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Vocabulaire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r>
              <a:tr h="432652">
                <a:tc>
                  <a:txBody>
                    <a:bodyPr/>
                    <a:lstStyle/>
                    <a:p>
                      <a:pPr algn="l">
                        <a:lnSpc>
                          <a:spcPct val="107000"/>
                        </a:lnSpc>
                        <a:spcAft>
                          <a:spcPts val="0"/>
                        </a:spcAft>
                      </a:pPr>
                      <a:r>
                        <a:rPr lang="fr-FR" sz="1100">
                          <a:effectLst/>
                        </a:rPr>
                        <a:t>Mathématiques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Période 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r>
              <a:tr h="452857">
                <a:tc>
                  <a:txBody>
                    <a:bodyPr/>
                    <a:lstStyle/>
                    <a:p>
                      <a:pPr algn="l">
                        <a:lnSpc>
                          <a:spcPct val="107000"/>
                        </a:lnSpc>
                        <a:spcAft>
                          <a:spcPts val="0"/>
                        </a:spcAft>
                      </a:pPr>
                      <a:r>
                        <a:rPr lang="fr-FR" sz="1100">
                          <a:effectLst/>
                        </a:rPr>
                        <a:t>Nombres et calculs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N1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Connaître les nombres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N2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Résoudre des problèmes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C1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Calculs mémorisés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C2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calcul en ligne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26428">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C3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calcul posé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52857">
                <a:tc>
                  <a:txBody>
                    <a:bodyPr/>
                    <a:lstStyle/>
                    <a:p>
                      <a:pPr algn="l">
                        <a:lnSpc>
                          <a:spcPct val="107000"/>
                        </a:lnSpc>
                        <a:spcAft>
                          <a:spcPts val="0"/>
                        </a:spcAft>
                      </a:pPr>
                      <a:r>
                        <a:rPr lang="fr-FR" sz="1100">
                          <a:effectLst/>
                        </a:rPr>
                        <a:t>Grandeurs et Mesures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GM1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les longueurs, les masses, les contenances, les durées, la monnaie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12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3" name="Image 2"/>
          <p:cNvPicPr>
            <a:picLocks noChangeAspect="1"/>
          </p:cNvPicPr>
          <p:nvPr/>
        </p:nvPicPr>
        <p:blipFill>
          <a:blip r:embed="rId2"/>
          <a:stretch>
            <a:fillRect/>
          </a:stretch>
        </p:blipFill>
        <p:spPr>
          <a:xfrm rot="16200000">
            <a:off x="2872915" y="-478587"/>
            <a:ext cx="5943249" cy="7980680"/>
          </a:xfrm>
          <a:prstGeom prst="rect">
            <a:avLst/>
          </a:prstGeom>
        </p:spPr>
      </p:pic>
    </p:spTree>
    <p:extLst>
      <p:ext uri="{BB962C8B-B14F-4D97-AF65-F5344CB8AC3E}">
        <p14:creationId xmlns:p14="http://schemas.microsoft.com/office/powerpoint/2010/main" val="3929483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3" name="Image 2"/>
          <p:cNvPicPr>
            <a:picLocks noChangeAspect="1"/>
          </p:cNvPicPr>
          <p:nvPr/>
        </p:nvPicPr>
        <p:blipFill>
          <a:blip r:embed="rId2"/>
          <a:stretch>
            <a:fillRect/>
          </a:stretch>
        </p:blipFill>
        <p:spPr>
          <a:xfrm>
            <a:off x="3548244" y="0"/>
            <a:ext cx="5095511" cy="6858000"/>
          </a:xfrm>
          <a:prstGeom prst="rect">
            <a:avLst/>
          </a:prstGeom>
        </p:spPr>
      </p:pic>
    </p:spTree>
    <p:extLst>
      <p:ext uri="{BB962C8B-B14F-4D97-AF65-F5344CB8AC3E}">
        <p14:creationId xmlns:p14="http://schemas.microsoft.com/office/powerpoint/2010/main" val="1390505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3" name="Image 2"/>
          <p:cNvPicPr>
            <a:picLocks noChangeAspect="1"/>
          </p:cNvPicPr>
          <p:nvPr/>
        </p:nvPicPr>
        <p:blipFill>
          <a:blip r:embed="rId2"/>
          <a:stretch>
            <a:fillRect/>
          </a:stretch>
        </p:blipFill>
        <p:spPr>
          <a:xfrm>
            <a:off x="3067050" y="371475"/>
            <a:ext cx="6057900" cy="6115050"/>
          </a:xfrm>
          <a:prstGeom prst="rect">
            <a:avLst/>
          </a:prstGeom>
        </p:spPr>
      </p:pic>
    </p:spTree>
    <p:extLst>
      <p:ext uri="{BB962C8B-B14F-4D97-AF65-F5344CB8AC3E}">
        <p14:creationId xmlns:p14="http://schemas.microsoft.com/office/powerpoint/2010/main" val="263801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3" name="Image 2"/>
          <p:cNvPicPr>
            <a:picLocks noChangeAspect="1"/>
          </p:cNvPicPr>
          <p:nvPr/>
        </p:nvPicPr>
        <p:blipFill>
          <a:blip r:embed="rId2"/>
          <a:stretch>
            <a:fillRect/>
          </a:stretch>
        </p:blipFill>
        <p:spPr>
          <a:xfrm>
            <a:off x="1885314" y="681037"/>
            <a:ext cx="8985885" cy="5635402"/>
          </a:xfrm>
          <a:prstGeom prst="rect">
            <a:avLst/>
          </a:prstGeom>
        </p:spPr>
      </p:pic>
    </p:spTree>
    <p:extLst>
      <p:ext uri="{BB962C8B-B14F-4D97-AF65-F5344CB8AC3E}">
        <p14:creationId xmlns:p14="http://schemas.microsoft.com/office/powerpoint/2010/main" val="249483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CAFB400A-141D-0418-4592-93990FBD386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ZoneTexte 5">
            <a:extLst>
              <a:ext uri="{FF2B5EF4-FFF2-40B4-BE49-F238E27FC236}">
                <a16:creationId xmlns="" xmlns:a16="http://schemas.microsoft.com/office/drawing/2014/main" id="{DB6FADBF-C81C-970C-492A-F02698A4B32E}"/>
              </a:ext>
            </a:extLst>
          </p:cNvPr>
          <p:cNvSpPr txBox="1"/>
          <p:nvPr/>
        </p:nvSpPr>
        <p:spPr>
          <a:xfrm>
            <a:off x="2681343" y="647178"/>
            <a:ext cx="7890863" cy="707886"/>
          </a:xfrm>
          <a:prstGeom prst="rect">
            <a:avLst/>
          </a:prstGeom>
          <a:noFill/>
        </p:spPr>
        <p:txBody>
          <a:bodyPr wrap="square">
            <a:spAutoFit/>
          </a:bodyPr>
          <a:lstStyle/>
          <a:p>
            <a:r>
              <a:rPr lang="fr-FR" sz="4000" b="1" dirty="0">
                <a:solidFill>
                  <a:srgbClr val="FF0000"/>
                </a:solidFill>
                <a:latin typeface="Arial" panose="020B0604020202020204" pitchFamily="34" charset="0"/>
                <a:ea typeface="+mj-ea"/>
                <a:cs typeface="Arial" panose="020B0604020202020204" pitchFamily="34" charset="0"/>
              </a:rPr>
              <a:t>Évaluation formatrice – </a:t>
            </a:r>
            <a:r>
              <a:rPr lang="fr-FR" sz="2400" b="1" dirty="0">
                <a:solidFill>
                  <a:srgbClr val="FF0000"/>
                </a:solidFill>
                <a:latin typeface="Arial" panose="020B0604020202020204" pitchFamily="34" charset="0"/>
                <a:ea typeface="+mj-ea"/>
                <a:cs typeface="Arial" panose="020B0604020202020204" pitchFamily="34" charset="0"/>
              </a:rPr>
              <a:t>un exemple</a:t>
            </a:r>
          </a:p>
        </p:txBody>
      </p:sp>
      <p:sp>
        <p:nvSpPr>
          <p:cNvPr id="8" name="ZoneTexte 7">
            <a:extLst>
              <a:ext uri="{FF2B5EF4-FFF2-40B4-BE49-F238E27FC236}">
                <a16:creationId xmlns="" xmlns:a16="http://schemas.microsoft.com/office/drawing/2014/main" id="{D5E6DB91-42C1-C107-7AAC-DB8D78886FF2}"/>
              </a:ext>
            </a:extLst>
          </p:cNvPr>
          <p:cNvSpPr txBox="1"/>
          <p:nvPr/>
        </p:nvSpPr>
        <p:spPr>
          <a:xfrm>
            <a:off x="2786743" y="2585191"/>
            <a:ext cx="5931433" cy="461665"/>
          </a:xfrm>
          <a:prstGeom prst="rect">
            <a:avLst/>
          </a:prstGeom>
          <a:noFill/>
        </p:spPr>
        <p:txBody>
          <a:bodyPr wrap="square">
            <a:spAutoFit/>
          </a:bodyPr>
          <a:lstStyle/>
          <a:p>
            <a:r>
              <a:rPr lang="fr-FR" sz="2400" dirty="0">
                <a:latin typeface="Arial" charset="0"/>
                <a:cs typeface="Arial" charset="0"/>
              </a:rPr>
              <a:t>Sur quoi les élèves vont-ils être évalués ?</a:t>
            </a:r>
            <a:endParaRPr lang="fr-FR" sz="2400" dirty="0"/>
          </a:p>
        </p:txBody>
      </p:sp>
      <p:sp>
        <p:nvSpPr>
          <p:cNvPr id="7" name="ZoneTexte 6">
            <a:extLst>
              <a:ext uri="{FF2B5EF4-FFF2-40B4-BE49-F238E27FC236}">
                <a16:creationId xmlns="" xmlns:a16="http://schemas.microsoft.com/office/drawing/2014/main" id="{1BEDD3C9-03AF-649B-9DA2-9F2A1974AF12}"/>
              </a:ext>
            </a:extLst>
          </p:cNvPr>
          <p:cNvSpPr txBox="1"/>
          <p:nvPr/>
        </p:nvSpPr>
        <p:spPr>
          <a:xfrm>
            <a:off x="2786743" y="1667580"/>
            <a:ext cx="8691154" cy="461665"/>
          </a:xfrm>
          <a:prstGeom prst="rect">
            <a:avLst/>
          </a:prstGeom>
          <a:noFill/>
        </p:spPr>
        <p:txBody>
          <a:bodyPr wrap="square">
            <a:spAutoFit/>
          </a:bodyPr>
          <a:lstStyle/>
          <a:p>
            <a:r>
              <a:rPr lang="fr-FR" sz="2400" b="1" u="sng" dirty="0">
                <a:latin typeface="Arial" pitchFamily="34" charset="0"/>
                <a:cs typeface="Arial" pitchFamily="34" charset="0"/>
              </a:rPr>
              <a:t>Réciter un texte en vers ou en prose</a:t>
            </a:r>
            <a:r>
              <a:rPr lang="fr-FR" sz="2400" b="1" dirty="0">
                <a:latin typeface="Arial" pitchFamily="34" charset="0"/>
                <a:cs typeface="Arial" pitchFamily="34" charset="0"/>
              </a:rPr>
              <a:t>.</a:t>
            </a:r>
            <a:endParaRPr lang="fr-FR" sz="2400" dirty="0"/>
          </a:p>
        </p:txBody>
      </p:sp>
      <p:sp>
        <p:nvSpPr>
          <p:cNvPr id="9" name="ZoneTexte 8">
            <a:extLst>
              <a:ext uri="{FF2B5EF4-FFF2-40B4-BE49-F238E27FC236}">
                <a16:creationId xmlns="" xmlns:a16="http://schemas.microsoft.com/office/drawing/2014/main" id="{8B0643BA-7E75-0D23-C5BF-10A9200EE8A0}"/>
              </a:ext>
            </a:extLst>
          </p:cNvPr>
          <p:cNvSpPr txBox="1"/>
          <p:nvPr/>
        </p:nvSpPr>
        <p:spPr>
          <a:xfrm>
            <a:off x="2786743" y="3502802"/>
            <a:ext cx="6958148" cy="830997"/>
          </a:xfrm>
          <a:prstGeom prst="rect">
            <a:avLst/>
          </a:prstGeom>
          <a:noFill/>
        </p:spPr>
        <p:txBody>
          <a:bodyPr wrap="square">
            <a:spAutoFit/>
          </a:bodyPr>
          <a:lstStyle/>
          <a:p>
            <a:r>
              <a:rPr lang="fr-FR" sz="2400" dirty="0">
                <a:latin typeface="Arial" charset="0"/>
                <a:cs typeface="Arial" charset="0"/>
              </a:rPr>
              <a:t>Comment les aider à intégrer ces éléments ?</a:t>
            </a:r>
          </a:p>
          <a:p>
            <a:r>
              <a:rPr lang="fr-FR" sz="2400" dirty="0">
                <a:latin typeface="Arial" charset="0"/>
                <a:cs typeface="Arial" charset="0"/>
              </a:rPr>
              <a:t>(quels seront leurs critères de réussite)</a:t>
            </a:r>
            <a:endParaRPr lang="fr-FR" sz="2400" dirty="0"/>
          </a:p>
        </p:txBody>
      </p:sp>
      <p:sp>
        <p:nvSpPr>
          <p:cNvPr id="12" name="ZoneTexte 11">
            <a:extLst>
              <a:ext uri="{FF2B5EF4-FFF2-40B4-BE49-F238E27FC236}">
                <a16:creationId xmlns="" xmlns:a16="http://schemas.microsoft.com/office/drawing/2014/main" id="{079EE8B8-1014-87AA-62D0-E7321BC1AE13}"/>
              </a:ext>
            </a:extLst>
          </p:cNvPr>
          <p:cNvSpPr txBox="1"/>
          <p:nvPr/>
        </p:nvSpPr>
        <p:spPr>
          <a:xfrm>
            <a:off x="271423" y="106065"/>
            <a:ext cx="384773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91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CAFB400A-141D-0418-4592-93990FBD3865}"/>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ZoneTexte 5">
            <a:extLst>
              <a:ext uri="{FF2B5EF4-FFF2-40B4-BE49-F238E27FC236}">
                <a16:creationId xmlns="" xmlns:a16="http://schemas.microsoft.com/office/drawing/2014/main" id="{DB6FADBF-C81C-970C-492A-F02698A4B32E}"/>
              </a:ext>
            </a:extLst>
          </p:cNvPr>
          <p:cNvSpPr txBox="1"/>
          <p:nvPr/>
        </p:nvSpPr>
        <p:spPr>
          <a:xfrm>
            <a:off x="2681343" y="647178"/>
            <a:ext cx="7890863" cy="707886"/>
          </a:xfrm>
          <a:prstGeom prst="rect">
            <a:avLst/>
          </a:prstGeom>
          <a:noFill/>
        </p:spPr>
        <p:txBody>
          <a:bodyPr wrap="square">
            <a:spAutoFit/>
          </a:bodyPr>
          <a:lstStyle/>
          <a:p>
            <a:r>
              <a:rPr lang="fr-FR" sz="4000" b="1" dirty="0">
                <a:solidFill>
                  <a:srgbClr val="FF0000"/>
                </a:solidFill>
                <a:latin typeface="Arial" panose="020B0604020202020204" pitchFamily="34" charset="0"/>
                <a:ea typeface="+mj-ea"/>
                <a:cs typeface="Arial" panose="020B0604020202020204" pitchFamily="34" charset="0"/>
              </a:rPr>
              <a:t>Évaluation formatrice – </a:t>
            </a:r>
            <a:r>
              <a:rPr lang="fr-FR" sz="2400" b="1" dirty="0">
                <a:solidFill>
                  <a:srgbClr val="FF0000"/>
                </a:solidFill>
                <a:latin typeface="Arial" panose="020B0604020202020204" pitchFamily="34" charset="0"/>
                <a:ea typeface="+mj-ea"/>
                <a:cs typeface="Arial" panose="020B0604020202020204" pitchFamily="34" charset="0"/>
              </a:rPr>
              <a:t>un exemple</a:t>
            </a:r>
          </a:p>
        </p:txBody>
      </p:sp>
      <p:pic>
        <p:nvPicPr>
          <p:cNvPr id="7" name="Image 6">
            <a:extLst>
              <a:ext uri="{FF2B5EF4-FFF2-40B4-BE49-F238E27FC236}">
                <a16:creationId xmlns="" xmlns:a16="http://schemas.microsoft.com/office/drawing/2014/main" id="{69B33968-A821-8C5A-B77B-F9182CB755B7}"/>
              </a:ext>
            </a:extLst>
          </p:cNvPr>
          <p:cNvPicPr>
            <a:picLocks noChangeAspect="1"/>
          </p:cNvPicPr>
          <p:nvPr/>
        </p:nvPicPr>
        <p:blipFill>
          <a:blip r:embed="rId2"/>
          <a:stretch>
            <a:fillRect/>
          </a:stretch>
        </p:blipFill>
        <p:spPr>
          <a:xfrm>
            <a:off x="4402192" y="1572778"/>
            <a:ext cx="4449164" cy="4079085"/>
          </a:xfrm>
          <a:prstGeom prst="rect">
            <a:avLst/>
          </a:prstGeom>
        </p:spPr>
      </p:pic>
      <p:sp>
        <p:nvSpPr>
          <p:cNvPr id="8" name="ZoneTexte 7">
            <a:extLst>
              <a:ext uri="{FF2B5EF4-FFF2-40B4-BE49-F238E27FC236}">
                <a16:creationId xmlns="" xmlns:a16="http://schemas.microsoft.com/office/drawing/2014/main" id="{DEE5A31B-8A0C-F9C6-D2D3-56D869E883A5}"/>
              </a:ext>
            </a:extLst>
          </p:cNvPr>
          <p:cNvSpPr txBox="1"/>
          <p:nvPr/>
        </p:nvSpPr>
        <p:spPr>
          <a:xfrm>
            <a:off x="3021876" y="6058366"/>
            <a:ext cx="7550330" cy="461665"/>
          </a:xfrm>
          <a:prstGeom prst="rect">
            <a:avLst/>
          </a:prstGeom>
          <a:noFill/>
        </p:spPr>
        <p:txBody>
          <a:bodyPr wrap="square">
            <a:spAutoFit/>
          </a:bodyPr>
          <a:lstStyle/>
          <a:p>
            <a:r>
              <a:rPr lang="fr-FR" sz="2400" dirty="0">
                <a:latin typeface="Arial" charset="0"/>
                <a:cs typeface="Arial" charset="0"/>
              </a:rPr>
              <a:t>Grille d’évaluation </a:t>
            </a:r>
            <a:r>
              <a:rPr lang="fr-FR" sz="2400" u="sng" dirty="0">
                <a:latin typeface="Arial" charset="0"/>
                <a:cs typeface="Arial" charset="0"/>
              </a:rPr>
              <a:t>sommative</a:t>
            </a:r>
            <a:r>
              <a:rPr lang="fr-FR" sz="2400" dirty="0">
                <a:latin typeface="Arial" charset="0"/>
                <a:cs typeface="Arial" charset="0"/>
              </a:rPr>
              <a:t> sur le cahier de poésie.</a:t>
            </a:r>
            <a:endParaRPr lang="fr-FR" sz="2400" dirty="0"/>
          </a:p>
        </p:txBody>
      </p:sp>
      <p:sp>
        <p:nvSpPr>
          <p:cNvPr id="9" name="ZoneTexte 8">
            <a:extLst>
              <a:ext uri="{FF2B5EF4-FFF2-40B4-BE49-F238E27FC236}">
                <a16:creationId xmlns="" xmlns:a16="http://schemas.microsoft.com/office/drawing/2014/main" id="{D48C9461-F36C-7A12-0C49-7810C8B06617}"/>
              </a:ext>
            </a:extLst>
          </p:cNvPr>
          <p:cNvSpPr txBox="1"/>
          <p:nvPr/>
        </p:nvSpPr>
        <p:spPr>
          <a:xfrm>
            <a:off x="271423" y="106065"/>
            <a:ext cx="384773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30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29</a:t>
            </a:fld>
            <a:endParaRPr lang="en-US" dirty="0"/>
          </a:p>
        </p:txBody>
      </p:sp>
      <p:sp>
        <p:nvSpPr>
          <p:cNvPr id="4" name="ZoneTexte 3">
            <a:extLst>
              <a:ext uri="{FF2B5EF4-FFF2-40B4-BE49-F238E27FC236}">
                <a16:creationId xmlns="" xmlns:a16="http://schemas.microsoft.com/office/drawing/2014/main" id="{DB6FADBF-C81C-970C-492A-F02698A4B32E}"/>
              </a:ext>
            </a:extLst>
          </p:cNvPr>
          <p:cNvSpPr txBox="1"/>
          <p:nvPr/>
        </p:nvSpPr>
        <p:spPr>
          <a:xfrm>
            <a:off x="2711823" y="259856"/>
            <a:ext cx="7890863" cy="707886"/>
          </a:xfrm>
          <a:prstGeom prst="rect">
            <a:avLst/>
          </a:prstGeom>
          <a:noFill/>
        </p:spPr>
        <p:txBody>
          <a:bodyPr wrap="square">
            <a:spAutoFit/>
          </a:bodyPr>
          <a:lstStyle/>
          <a:p>
            <a:r>
              <a:rPr lang="fr-FR" sz="4000" b="1" dirty="0">
                <a:solidFill>
                  <a:srgbClr val="FF0000"/>
                </a:solidFill>
                <a:latin typeface="Arial" panose="020B0604020202020204" pitchFamily="34" charset="0"/>
                <a:ea typeface="+mj-ea"/>
                <a:cs typeface="Arial" panose="020B0604020202020204" pitchFamily="34" charset="0"/>
              </a:rPr>
              <a:t>Évaluation formatrice – </a:t>
            </a:r>
            <a:r>
              <a:rPr lang="fr-FR" sz="2400" b="1" dirty="0">
                <a:solidFill>
                  <a:srgbClr val="FF0000"/>
                </a:solidFill>
                <a:latin typeface="Arial" panose="020B0604020202020204" pitchFamily="34" charset="0"/>
                <a:ea typeface="+mj-ea"/>
                <a:cs typeface="Arial" panose="020B0604020202020204" pitchFamily="34" charset="0"/>
              </a:rPr>
              <a:t>un exemple</a:t>
            </a:r>
          </a:p>
        </p:txBody>
      </p:sp>
      <p:pic>
        <p:nvPicPr>
          <p:cNvPr id="5" name="Image 4"/>
          <p:cNvPicPr>
            <a:picLocks noChangeAspect="1"/>
          </p:cNvPicPr>
          <p:nvPr/>
        </p:nvPicPr>
        <p:blipFill>
          <a:blip r:embed="rId2"/>
          <a:stretch>
            <a:fillRect/>
          </a:stretch>
        </p:blipFill>
        <p:spPr>
          <a:xfrm>
            <a:off x="739457" y="1152907"/>
            <a:ext cx="7439343" cy="2858232"/>
          </a:xfrm>
          <a:prstGeom prst="rect">
            <a:avLst/>
          </a:prstGeom>
        </p:spPr>
      </p:pic>
      <p:pic>
        <p:nvPicPr>
          <p:cNvPr id="6" name="Image 5"/>
          <p:cNvPicPr>
            <a:picLocks noChangeAspect="1"/>
          </p:cNvPicPr>
          <p:nvPr/>
        </p:nvPicPr>
        <p:blipFill>
          <a:blip r:embed="rId3"/>
          <a:stretch>
            <a:fillRect/>
          </a:stretch>
        </p:blipFill>
        <p:spPr>
          <a:xfrm>
            <a:off x="3850640" y="3682682"/>
            <a:ext cx="8188960" cy="3095308"/>
          </a:xfrm>
          <a:prstGeom prst="rect">
            <a:avLst/>
          </a:prstGeom>
        </p:spPr>
      </p:pic>
    </p:spTree>
    <p:extLst>
      <p:ext uri="{BB962C8B-B14F-4D97-AF65-F5344CB8AC3E}">
        <p14:creationId xmlns:p14="http://schemas.microsoft.com/office/powerpoint/2010/main" val="87171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1452245"/>
            <a:ext cx="8911687" cy="2929973"/>
          </a:xfrm>
        </p:spPr>
        <p:txBody>
          <a:bodyPr>
            <a:noAutofit/>
          </a:bodyPr>
          <a:lstStyle/>
          <a:p>
            <a:pPr algn="ctr"/>
            <a:r>
              <a:rPr lang="fr-FR" sz="5400" b="1" dirty="0">
                <a:solidFill>
                  <a:srgbClr val="FF0000"/>
                </a:solidFill>
                <a:latin typeface="Arial" panose="020B0604020202020204" pitchFamily="34" charset="0"/>
                <a:cs typeface="Arial" panose="020B0604020202020204" pitchFamily="34" charset="0"/>
              </a:rPr>
              <a:t>Enjeux et objectifs </a:t>
            </a:r>
            <a:br>
              <a:rPr lang="fr-FR" sz="5400" b="1" dirty="0">
                <a:solidFill>
                  <a:srgbClr val="FF0000"/>
                </a:solidFill>
                <a:latin typeface="Arial" panose="020B0604020202020204" pitchFamily="34" charset="0"/>
                <a:cs typeface="Arial" panose="020B0604020202020204" pitchFamily="34" charset="0"/>
              </a:rPr>
            </a:br>
            <a:r>
              <a:rPr lang="fr-FR" sz="5400" b="1" dirty="0">
                <a:solidFill>
                  <a:srgbClr val="FF0000"/>
                </a:solidFill>
                <a:latin typeface="Arial" panose="020B0604020202020204" pitchFamily="34" charset="0"/>
                <a:cs typeface="Arial" panose="020B0604020202020204" pitchFamily="34" charset="0"/>
              </a:rPr>
              <a:t>de l’évaluation </a:t>
            </a:r>
            <a:br>
              <a:rPr lang="fr-FR" sz="5400" b="1" dirty="0">
                <a:solidFill>
                  <a:srgbClr val="FF0000"/>
                </a:solidFill>
                <a:latin typeface="Arial" panose="020B0604020202020204" pitchFamily="34" charset="0"/>
                <a:cs typeface="Arial" panose="020B0604020202020204" pitchFamily="34" charset="0"/>
              </a:rPr>
            </a:br>
            <a:r>
              <a:rPr lang="fr-FR" sz="5400" b="1" dirty="0">
                <a:solidFill>
                  <a:srgbClr val="FF0000"/>
                </a:solidFill>
                <a:latin typeface="Arial" panose="020B0604020202020204" pitchFamily="34" charset="0"/>
                <a:cs typeface="Arial" panose="020B0604020202020204" pitchFamily="34" charset="0"/>
              </a:rPr>
              <a:t>des acquis scolaires.</a:t>
            </a:r>
            <a:endParaRPr lang="fr-FR" sz="5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3714" y="604667"/>
            <a:ext cx="5529099" cy="731354"/>
          </a:xfrm>
        </p:spPr>
        <p:txBody>
          <a:bodyPr/>
          <a:lstStyle/>
          <a:p>
            <a:r>
              <a:rPr lang="fr-FR" b="1" dirty="0">
                <a:solidFill>
                  <a:srgbClr val="FF0000"/>
                </a:solidFill>
                <a:latin typeface="Arial" panose="020B0604020202020204" pitchFamily="34" charset="0"/>
                <a:cs typeface="Arial" panose="020B0604020202020204" pitchFamily="34" charset="0"/>
              </a:rPr>
              <a:t>L’évaluation sommative</a:t>
            </a:r>
          </a:p>
        </p:txBody>
      </p:sp>
      <p:sp>
        <p:nvSpPr>
          <p:cNvPr id="3" name="Espace réservé du contenu 2"/>
          <p:cNvSpPr>
            <a:spLocks noGrp="1"/>
          </p:cNvSpPr>
          <p:nvPr>
            <p:ph idx="1"/>
          </p:nvPr>
        </p:nvSpPr>
        <p:spPr>
          <a:xfrm>
            <a:off x="2057824" y="1963304"/>
            <a:ext cx="9746561" cy="3777622"/>
          </a:xfrm>
        </p:spPr>
        <p:txBody>
          <a:bodyPr>
            <a:normAutofit/>
          </a:bodyPr>
          <a:lstStyle/>
          <a:p>
            <a:pPr marL="0" indent="0" defTabSz="914400" eaLnBrk="0" fontAlgn="base" hangingPunct="0">
              <a:spcBef>
                <a:spcPct val="0"/>
              </a:spcBef>
              <a:spcAft>
                <a:spcPct val="0"/>
              </a:spcAft>
              <a:buNone/>
            </a:pPr>
            <a:r>
              <a:rPr lang="fr-FR" sz="2800" dirty="0">
                <a:solidFill>
                  <a:schemeClr val="tx1"/>
                </a:solidFill>
                <a:latin typeface="Arial" pitchFamily="34" charset="0"/>
                <a:cs typeface="Arial" pitchFamily="34" charset="0"/>
              </a:rPr>
              <a:t>Évaluation de l’acquisition des compétences, se</a:t>
            </a:r>
            <a:r>
              <a:rPr lang="fr-FR" altLang="fr-FR" sz="2800" dirty="0">
                <a:solidFill>
                  <a:schemeClr val="tx1"/>
                </a:solidFill>
                <a:latin typeface="Arial" pitchFamily="34" charset="0"/>
                <a:cs typeface="Arial" pitchFamily="34" charset="0"/>
              </a:rPr>
              <a:t> situe à la fin  de l’unité d’enseignement;</a:t>
            </a:r>
          </a:p>
          <a:p>
            <a:pPr marL="0" lvl="0" indent="0" defTabSz="914400" eaLnBrk="0" fontAlgn="base" hangingPunct="0">
              <a:spcBef>
                <a:spcPct val="0"/>
              </a:spcBef>
              <a:spcAft>
                <a:spcPct val="0"/>
              </a:spcAft>
              <a:buNone/>
            </a:pPr>
            <a:endParaRPr lang="fr-FR" dirty="0">
              <a:solidFill>
                <a:schemeClr val="tx1"/>
              </a:solidFill>
              <a:latin typeface="Arial" charset="0"/>
              <a:cs typeface="Arial" charset="0"/>
            </a:endParaRPr>
          </a:p>
          <a:p>
            <a:pPr marL="400050" lvl="1" indent="0" defTabSz="914400" eaLnBrk="0" fontAlgn="base" hangingPunct="0">
              <a:spcBef>
                <a:spcPct val="0"/>
              </a:spcBef>
              <a:spcAft>
                <a:spcPct val="0"/>
              </a:spcAft>
            </a:pPr>
            <a:r>
              <a:rPr lang="fr-FR" sz="2400" dirty="0">
                <a:solidFill>
                  <a:schemeClr val="tx1"/>
                </a:solidFill>
                <a:latin typeface="Arial" charset="0"/>
                <a:cs typeface="Arial" charset="0"/>
              </a:rPr>
              <a:t> Permettre d’évaluer ce qui a été fait en classe, une fois que le travail d’apprentissage est terminé.</a:t>
            </a:r>
          </a:p>
          <a:p>
            <a:pPr marL="400050" lvl="1" indent="0" defTabSz="914400" eaLnBrk="0" fontAlgn="base" hangingPunct="0">
              <a:spcBef>
                <a:spcPct val="0"/>
              </a:spcBef>
              <a:spcAft>
                <a:spcPct val="0"/>
              </a:spcAft>
            </a:pPr>
            <a:endParaRPr lang="fr-FR" sz="2400" dirty="0">
              <a:solidFill>
                <a:schemeClr val="tx1"/>
              </a:solidFill>
              <a:latin typeface="Arial" charset="0"/>
              <a:cs typeface="Arial" charset="0"/>
            </a:endParaRPr>
          </a:p>
          <a:p>
            <a:pPr marL="400050" lvl="1" indent="0" defTabSz="914400" eaLnBrk="0" fontAlgn="base" hangingPunct="0">
              <a:spcBef>
                <a:spcPct val="0"/>
              </a:spcBef>
              <a:spcAft>
                <a:spcPct val="0"/>
              </a:spcAft>
            </a:pPr>
            <a:r>
              <a:rPr lang="fr-FR" sz="2400" dirty="0">
                <a:solidFill>
                  <a:schemeClr val="tx1"/>
                </a:solidFill>
                <a:latin typeface="Arial" charset="0"/>
                <a:cs typeface="Arial" charset="0"/>
              </a:rPr>
              <a:t> Repérer les réussites et les progrès.</a:t>
            </a:r>
          </a:p>
          <a:p>
            <a:pPr marL="400050" lvl="1" indent="0" defTabSz="914400" eaLnBrk="0" fontAlgn="base" hangingPunct="0">
              <a:spcBef>
                <a:spcPct val="0"/>
              </a:spcBef>
              <a:spcAft>
                <a:spcPct val="0"/>
              </a:spcAft>
            </a:pPr>
            <a:endParaRPr lang="fr-FR" sz="2400" dirty="0">
              <a:solidFill>
                <a:schemeClr val="tx1"/>
              </a:solidFill>
              <a:latin typeface="Arial" charset="0"/>
              <a:cs typeface="Arial" charset="0"/>
            </a:endParaRPr>
          </a:p>
          <a:p>
            <a:pPr marL="400050" lvl="1" indent="0" defTabSz="914400" eaLnBrk="0" fontAlgn="base" hangingPunct="0">
              <a:spcBef>
                <a:spcPct val="0"/>
              </a:spcBef>
              <a:spcAft>
                <a:spcPct val="0"/>
              </a:spcAft>
            </a:pPr>
            <a:r>
              <a:rPr lang="fr-FR" sz="2400" dirty="0">
                <a:solidFill>
                  <a:schemeClr val="tx1"/>
                </a:solidFill>
                <a:latin typeface="Arial" charset="0"/>
                <a:cs typeface="Arial" charset="0"/>
              </a:rPr>
              <a:t> Passer à un nouvel apprentissage.</a:t>
            </a:r>
          </a:p>
          <a:p>
            <a:pPr marL="341313" indent="-334963">
              <a:spcBef>
                <a:spcPts val="700"/>
              </a:spcBef>
              <a:buClrTx/>
              <a:buSzPct val="80000"/>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fr-FR" altLang="fr-FR" dirty="0"/>
          </a:p>
          <a:p>
            <a:pPr marL="334963" indent="-334963">
              <a:spcBef>
                <a:spcPts val="700"/>
              </a:spcBef>
              <a:buClr>
                <a:srgbClr val="0099CC"/>
              </a:buClr>
              <a:buSzPct val="8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ZoneTexte 4">
            <a:extLst>
              <a:ext uri="{FF2B5EF4-FFF2-40B4-BE49-F238E27FC236}">
                <a16:creationId xmlns="" xmlns:a16="http://schemas.microsoft.com/office/drawing/2014/main" id="{70D2019F-6A10-23C5-EA3C-95F01F5479E1}"/>
              </a:ext>
            </a:extLst>
          </p:cNvPr>
          <p:cNvSpPr txBox="1"/>
          <p:nvPr/>
        </p:nvSpPr>
        <p:spPr>
          <a:xfrm>
            <a:off x="308393" y="0"/>
            <a:ext cx="434987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 xmlns:a16="http://schemas.microsoft.com/office/drawing/2014/main" id="{52B0B7ED-93E8-F817-788A-F5C7C9F8028E}"/>
              </a:ext>
            </a:extLst>
          </p:cNvPr>
          <p:cNvSpPr txBox="1"/>
          <p:nvPr/>
        </p:nvSpPr>
        <p:spPr>
          <a:xfrm>
            <a:off x="1692064" y="5587559"/>
            <a:ext cx="10112321" cy="646331"/>
          </a:xfrm>
          <a:prstGeom prst="rect">
            <a:avLst/>
          </a:prstGeom>
          <a:noFill/>
        </p:spPr>
        <p:txBody>
          <a:bodyPr wrap="square" rtlCol="0">
            <a:spAutoFit/>
          </a:bodyPr>
          <a:lstStyle/>
          <a:p>
            <a:pPr algn="ctr"/>
            <a:r>
              <a:rPr lang="fr-FR" b="1" u="sng" dirty="0"/>
              <a:t>ATTENTION</a:t>
            </a:r>
            <a:r>
              <a:rPr lang="fr-FR" b="1" dirty="0"/>
              <a:t> </a:t>
            </a:r>
          </a:p>
          <a:p>
            <a:r>
              <a:rPr lang="fr-FR" b="1" dirty="0"/>
              <a:t>Les exercices de l’évaluation ont obligatoirement été travaillés au cours de la séquence.</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4075" y="603850"/>
            <a:ext cx="9520537" cy="983410"/>
          </a:xfrm>
        </p:spPr>
        <p:txBody>
          <a:bodyPr>
            <a:normAutofit fontScale="90000"/>
          </a:bodyPr>
          <a:lstStyle/>
          <a:p>
            <a:r>
              <a:rPr lang="fr-FR" sz="2400" dirty="0">
                <a:solidFill>
                  <a:srgbClr val="FF0000"/>
                </a:solidFill>
                <a:latin typeface="Arial" pitchFamily="34" charset="0"/>
                <a:cs typeface="Arial" pitchFamily="34" charset="0"/>
              </a:rPr>
              <a:t>Exemple d’évaluation sommative</a:t>
            </a:r>
            <a:r>
              <a:rPr lang="fr-FR" sz="2000" dirty="0">
                <a:latin typeface="Arial" pitchFamily="34" charset="0"/>
                <a:cs typeface="Arial" pitchFamily="34" charset="0"/>
              </a:rPr>
              <a:t/>
            </a:r>
            <a:br>
              <a:rPr lang="fr-FR" sz="2000" dirty="0">
                <a:latin typeface="Arial" pitchFamily="34" charset="0"/>
                <a:cs typeface="Arial" pitchFamily="34" charset="0"/>
              </a:rPr>
            </a:br>
            <a:r>
              <a:rPr lang="fr-FR" sz="2000" dirty="0">
                <a:latin typeface="Arial" pitchFamily="34" charset="0"/>
                <a:cs typeface="Arial" pitchFamily="34" charset="0"/>
              </a:rPr>
              <a:t>Activités gymniques </a:t>
            </a:r>
            <a:r>
              <a:rPr lang="fr-FR" sz="2000" dirty="0" smtClean="0">
                <a:latin typeface="Arial" pitchFamily="34" charset="0"/>
                <a:cs typeface="Arial" pitchFamily="34" charset="0"/>
              </a:rPr>
              <a:t>: </a:t>
            </a:r>
            <a:r>
              <a:rPr lang="fr-FR" sz="2000" dirty="0">
                <a:latin typeface="Arial" pitchFamily="34" charset="0"/>
                <a:cs typeface="Arial" pitchFamily="34" charset="0"/>
              </a:rPr>
              <a:t>ensemble, libre ou imposé, d’éléments dont ils connaissent les critères de réussite </a:t>
            </a:r>
            <a:br>
              <a:rPr lang="fr-FR" sz="2000" dirty="0">
                <a:latin typeface="Arial" pitchFamily="34" charset="0"/>
                <a:cs typeface="Arial" pitchFamily="34" charset="0"/>
              </a:rPr>
            </a:br>
            <a:endParaRPr lang="fr-FR" sz="20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31</a:t>
            </a:fld>
            <a:endParaRPr lang="en-US" dirty="0"/>
          </a:p>
        </p:txBody>
      </p:sp>
      <p:sp>
        <p:nvSpPr>
          <p:cNvPr id="10" name="ZoneTexte 9">
            <a:extLst>
              <a:ext uri="{FF2B5EF4-FFF2-40B4-BE49-F238E27FC236}">
                <a16:creationId xmlns="" xmlns:a16="http://schemas.microsoft.com/office/drawing/2014/main" id="{70D2019F-6A10-23C5-EA3C-95F01F5479E1}"/>
              </a:ext>
            </a:extLst>
          </p:cNvPr>
          <p:cNvSpPr txBox="1"/>
          <p:nvPr/>
        </p:nvSpPr>
        <p:spPr>
          <a:xfrm>
            <a:off x="342899" y="0"/>
            <a:ext cx="434987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srcRect/>
          <a:stretch>
            <a:fillRect/>
          </a:stretch>
        </p:blipFill>
        <p:spPr bwMode="auto">
          <a:xfrm>
            <a:off x="2076678" y="1639019"/>
            <a:ext cx="9336447" cy="415793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ZoneTexte 5">
            <a:extLst>
              <a:ext uri="{FF2B5EF4-FFF2-40B4-BE49-F238E27FC236}">
                <a16:creationId xmlns="" xmlns:a16="http://schemas.microsoft.com/office/drawing/2014/main" id="{70D2019F-6A10-23C5-EA3C-95F01F5479E1}"/>
              </a:ext>
            </a:extLst>
          </p:cNvPr>
          <p:cNvSpPr txBox="1"/>
          <p:nvPr/>
        </p:nvSpPr>
        <p:spPr>
          <a:xfrm>
            <a:off x="342899" y="0"/>
            <a:ext cx="4349871" cy="369331"/>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Les différents types d’évaluation</a:t>
            </a:r>
            <a:endParaRPr lang="fr-FR" sz="18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678452" y="647178"/>
            <a:ext cx="4593718" cy="646331"/>
          </a:xfrm>
          <a:prstGeom prst="rect">
            <a:avLst/>
          </a:prstGeom>
        </p:spPr>
        <p:txBody>
          <a:bodyPr wrap="square">
            <a:spAutoFit/>
          </a:bodyPr>
          <a:lstStyle/>
          <a:p>
            <a:r>
              <a:rPr lang="fr-FR" sz="2000" b="1" dirty="0">
                <a:solidFill>
                  <a:srgbClr val="FF0000"/>
                </a:solidFill>
                <a:latin typeface="Arial" pitchFamily="34" charset="0"/>
                <a:cs typeface="Arial" pitchFamily="34" charset="0"/>
              </a:rPr>
              <a:t>Constats, Appréciation sur, Analyse</a:t>
            </a:r>
            <a:r>
              <a:rPr lang="fr-FR" b="1" dirty="0">
                <a:latin typeface="Arial" pitchFamily="34" charset="0"/>
                <a:cs typeface="Arial" pitchFamily="34" charset="0"/>
              </a:rPr>
              <a:t/>
            </a:r>
            <a:br>
              <a:rPr lang="fr-FR" b="1" dirty="0">
                <a:latin typeface="Arial" pitchFamily="34" charset="0"/>
                <a:cs typeface="Arial" pitchFamily="34" charset="0"/>
              </a:rPr>
            </a:br>
            <a:endParaRPr lang="fr-FR" sz="1600" b="1" dirty="0"/>
          </a:p>
        </p:txBody>
      </p:sp>
      <p:pic>
        <p:nvPicPr>
          <p:cNvPr id="1026" name="Picture 2"/>
          <p:cNvPicPr>
            <a:picLocks noChangeAspect="1" noChangeArrowheads="1"/>
          </p:cNvPicPr>
          <p:nvPr/>
        </p:nvPicPr>
        <p:blipFill>
          <a:blip r:embed="rId2"/>
          <a:srcRect/>
          <a:stretch>
            <a:fillRect/>
          </a:stretch>
        </p:blipFill>
        <p:spPr bwMode="auto">
          <a:xfrm>
            <a:off x="2760364" y="1184112"/>
            <a:ext cx="8101254" cy="506141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111434" y="2058749"/>
            <a:ext cx="9393178" cy="2495997"/>
          </a:xfrm>
        </p:spPr>
        <p:txBody>
          <a:bodyPr>
            <a:normAutofit/>
          </a:bodyPr>
          <a:lstStyle/>
          <a:p>
            <a:pPr algn="ctr"/>
            <a:r>
              <a:rPr lang="fr-FR" sz="5400" b="1" dirty="0">
                <a:solidFill>
                  <a:srgbClr val="FF0000"/>
                </a:solidFill>
                <a:latin typeface="Arial" pitchFamily="34" charset="0"/>
                <a:cs typeface="Arial" pitchFamily="34" charset="0"/>
              </a:rPr>
              <a:t>Démarche d’évaluation  </a:t>
            </a:r>
            <a:br>
              <a:rPr lang="fr-FR" sz="5400" b="1" dirty="0">
                <a:solidFill>
                  <a:srgbClr val="FF0000"/>
                </a:solidFill>
                <a:latin typeface="Arial" pitchFamily="34" charset="0"/>
                <a:cs typeface="Arial" pitchFamily="34" charset="0"/>
              </a:rPr>
            </a:br>
            <a:r>
              <a:rPr lang="fr-FR" sz="5400" b="1" dirty="0">
                <a:solidFill>
                  <a:srgbClr val="FF0000"/>
                </a:solidFill>
                <a:latin typeface="Arial" pitchFamily="34" charset="0"/>
                <a:cs typeface="Arial" pitchFamily="34" charset="0"/>
              </a:rPr>
              <a:t>aux cycles 2 et 3</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A330852-5F62-48A1-B598-3B4DFEB29017}"/>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9" name="Titre 1">
            <a:extLst>
              <a:ext uri="{FF2B5EF4-FFF2-40B4-BE49-F238E27FC236}">
                <a16:creationId xmlns="" xmlns:a16="http://schemas.microsoft.com/office/drawing/2014/main" id="{52780ABD-5B53-44B5-B747-8DB6709C28A3}"/>
              </a:ext>
            </a:extLst>
          </p:cNvPr>
          <p:cNvSpPr>
            <a:spLocks noGrp="1"/>
          </p:cNvSpPr>
          <p:nvPr>
            <p:ph type="title"/>
          </p:nvPr>
        </p:nvSpPr>
        <p:spPr>
          <a:xfrm>
            <a:off x="2234344" y="621297"/>
            <a:ext cx="7017233" cy="755060"/>
          </a:xfrm>
        </p:spPr>
        <p:txBody>
          <a:bodyPr>
            <a:noAutofit/>
          </a:bodyPr>
          <a:lstStyle/>
          <a:p>
            <a:r>
              <a:rPr lang="fr-FR" sz="2800" b="1" dirty="0">
                <a:solidFill>
                  <a:srgbClr val="FF0000"/>
                </a:solidFill>
                <a:latin typeface="Arial" pitchFamily="34" charset="0"/>
                <a:cs typeface="Arial" pitchFamily="34" charset="0"/>
              </a:rPr>
              <a:t>Les outils: </a:t>
            </a:r>
            <a:r>
              <a:rPr lang="fr-FR" sz="2800" b="1" dirty="0">
                <a:solidFill>
                  <a:schemeClr val="tx1"/>
                </a:solidFill>
                <a:latin typeface="Arial" panose="020B0604020202020204" pitchFamily="34" charset="0"/>
                <a:cs typeface="Arial" panose="020B0604020202020204" pitchFamily="34" charset="0"/>
              </a:rPr>
              <a:t>Les attendus de fin d’année</a:t>
            </a:r>
          </a:p>
        </p:txBody>
      </p:sp>
      <p:sp>
        <p:nvSpPr>
          <p:cNvPr id="6" name="Espace réservé du contenu 2">
            <a:extLst>
              <a:ext uri="{FF2B5EF4-FFF2-40B4-BE49-F238E27FC236}">
                <a16:creationId xmlns="" xmlns:a16="http://schemas.microsoft.com/office/drawing/2014/main" id="{B5251C6F-C217-B318-FF51-E4101617C10C}"/>
              </a:ext>
            </a:extLst>
          </p:cNvPr>
          <p:cNvSpPr txBox="1">
            <a:spLocks/>
          </p:cNvSpPr>
          <p:nvPr/>
        </p:nvSpPr>
        <p:spPr>
          <a:xfrm>
            <a:off x="3048000" y="4815290"/>
            <a:ext cx="8951813" cy="1795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sz="2800" b="1" dirty="0">
              <a:solidFill>
                <a:srgbClr val="FF0000"/>
              </a:solidFill>
            </a:endParaRPr>
          </a:p>
        </p:txBody>
      </p:sp>
      <p:sp>
        <p:nvSpPr>
          <p:cNvPr id="8" name="ZoneTexte 7">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aux C2, C3</a:t>
            </a:r>
            <a:endParaRPr lang="fr-FR" sz="1800" b="1" dirty="0">
              <a:solidFill>
                <a:srgbClr val="FF0000"/>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 xmlns:a16="http://schemas.microsoft.com/office/drawing/2014/main" id="{4D8D3B76-5A0D-EAFC-DD26-F34AA0EFB856}"/>
              </a:ext>
            </a:extLst>
          </p:cNvPr>
          <p:cNvPicPr>
            <a:picLocks noChangeAspect="1"/>
          </p:cNvPicPr>
          <p:nvPr/>
        </p:nvPicPr>
        <p:blipFill>
          <a:blip r:embed="rId2"/>
          <a:stretch>
            <a:fillRect/>
          </a:stretch>
        </p:blipFill>
        <p:spPr>
          <a:xfrm>
            <a:off x="4905375" y="1573123"/>
            <a:ext cx="3933825" cy="2340831"/>
          </a:xfrm>
          <a:prstGeom prst="rect">
            <a:avLst/>
          </a:prstGeom>
        </p:spPr>
      </p:pic>
      <p:sp>
        <p:nvSpPr>
          <p:cNvPr id="11" name="Espace réservé du contenu 2">
            <a:extLst>
              <a:ext uri="{FF2B5EF4-FFF2-40B4-BE49-F238E27FC236}">
                <a16:creationId xmlns="" xmlns:a16="http://schemas.microsoft.com/office/drawing/2014/main" id="{5C7E7F84-744B-39E2-98A2-4ADA0C424F42}"/>
              </a:ext>
            </a:extLst>
          </p:cNvPr>
          <p:cNvSpPr>
            <a:spLocks noGrp="1"/>
          </p:cNvSpPr>
          <p:nvPr>
            <p:ph idx="1"/>
          </p:nvPr>
        </p:nvSpPr>
        <p:spPr>
          <a:xfrm>
            <a:off x="3514030" y="2319167"/>
            <a:ext cx="946944" cy="600076"/>
          </a:xfrm>
        </p:spPr>
        <p:txBody>
          <a:bodyPr>
            <a:normAutofit/>
          </a:bodyPr>
          <a:lstStyle/>
          <a:p>
            <a:pPr marL="0" indent="0" algn="ctr">
              <a:buNone/>
            </a:pPr>
            <a:r>
              <a:rPr lang="fr-FR" sz="2800" b="1" dirty="0">
                <a:solidFill>
                  <a:srgbClr val="FF0000"/>
                </a:solidFill>
                <a:latin typeface="Arial" panose="020B0604020202020204" pitchFamily="34" charset="0"/>
                <a:cs typeface="Arial" panose="020B0604020202020204" pitchFamily="34" charset="0"/>
              </a:rPr>
              <a:t>du</a:t>
            </a:r>
          </a:p>
        </p:txBody>
      </p:sp>
      <p:sp>
        <p:nvSpPr>
          <p:cNvPr id="12" name="Espace réservé du contenu 2">
            <a:extLst>
              <a:ext uri="{FF2B5EF4-FFF2-40B4-BE49-F238E27FC236}">
                <a16:creationId xmlns="" xmlns:a16="http://schemas.microsoft.com/office/drawing/2014/main" id="{7A6076ED-2808-198F-D1D6-3F8090DC77E6}"/>
              </a:ext>
            </a:extLst>
          </p:cNvPr>
          <p:cNvSpPr txBox="1">
            <a:spLocks/>
          </p:cNvSpPr>
          <p:nvPr/>
        </p:nvSpPr>
        <p:spPr>
          <a:xfrm>
            <a:off x="3514030" y="5371602"/>
            <a:ext cx="946944" cy="6000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r-FR" sz="2800" b="1" dirty="0">
                <a:solidFill>
                  <a:srgbClr val="FF0000"/>
                </a:solidFill>
                <a:latin typeface="Arial" panose="020B0604020202020204" pitchFamily="34" charset="0"/>
                <a:cs typeface="Arial" panose="020B0604020202020204" pitchFamily="34" charset="0"/>
              </a:rPr>
              <a:t>à la</a:t>
            </a:r>
          </a:p>
        </p:txBody>
      </p:sp>
      <p:pic>
        <p:nvPicPr>
          <p:cNvPr id="14" name="Image 13">
            <a:extLst>
              <a:ext uri="{FF2B5EF4-FFF2-40B4-BE49-F238E27FC236}">
                <a16:creationId xmlns="" xmlns:a16="http://schemas.microsoft.com/office/drawing/2014/main" id="{0D1447AC-89EF-B211-7CA7-AFE5A63A8CE9}"/>
              </a:ext>
            </a:extLst>
          </p:cNvPr>
          <p:cNvPicPr>
            <a:picLocks noChangeAspect="1"/>
          </p:cNvPicPr>
          <p:nvPr/>
        </p:nvPicPr>
        <p:blipFill>
          <a:blip r:embed="rId3"/>
          <a:stretch>
            <a:fillRect/>
          </a:stretch>
        </p:blipFill>
        <p:spPr>
          <a:xfrm>
            <a:off x="4905375" y="4197180"/>
            <a:ext cx="4086225" cy="2446250"/>
          </a:xfrm>
          <a:prstGeom prst="rect">
            <a:avLst/>
          </a:prstGeom>
        </p:spPr>
      </p:pic>
    </p:spTree>
    <p:extLst>
      <p:ext uri="{BB962C8B-B14F-4D97-AF65-F5344CB8AC3E}">
        <p14:creationId xmlns:p14="http://schemas.microsoft.com/office/powerpoint/2010/main" val="254559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A330852-5F62-48A1-B598-3B4DFEB29017}"/>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9" name="Titre 1">
            <a:extLst>
              <a:ext uri="{FF2B5EF4-FFF2-40B4-BE49-F238E27FC236}">
                <a16:creationId xmlns="" xmlns:a16="http://schemas.microsoft.com/office/drawing/2014/main" id="{52780ABD-5B53-44B5-B747-8DB6709C28A3}"/>
              </a:ext>
            </a:extLst>
          </p:cNvPr>
          <p:cNvSpPr>
            <a:spLocks noGrp="1"/>
          </p:cNvSpPr>
          <p:nvPr>
            <p:ph type="title"/>
          </p:nvPr>
        </p:nvSpPr>
        <p:spPr>
          <a:xfrm>
            <a:off x="2499834" y="627856"/>
            <a:ext cx="8429936" cy="718915"/>
          </a:xfrm>
        </p:spPr>
        <p:txBody>
          <a:bodyPr>
            <a:noAutofit/>
          </a:bodyPr>
          <a:lstStyle/>
          <a:p>
            <a:r>
              <a:rPr lang="fr-FR" sz="2800" b="1" dirty="0">
                <a:solidFill>
                  <a:srgbClr val="FF0000"/>
                </a:solidFill>
                <a:latin typeface="Arial" pitchFamily="34" charset="0"/>
                <a:cs typeface="Arial" pitchFamily="34" charset="0"/>
              </a:rPr>
              <a:t>Les outils : </a:t>
            </a:r>
            <a:r>
              <a:rPr lang="fr-FR" sz="2800" b="1" dirty="0">
                <a:solidFill>
                  <a:schemeClr val="tx1"/>
                </a:solidFill>
                <a:latin typeface="Arial" panose="020B0604020202020204" pitchFamily="34" charset="0"/>
                <a:cs typeface="Arial" panose="020B0604020202020204" pitchFamily="34" charset="0"/>
              </a:rPr>
              <a:t>Les repères annuels de progression</a:t>
            </a:r>
          </a:p>
        </p:txBody>
      </p:sp>
      <p:sp>
        <p:nvSpPr>
          <p:cNvPr id="6" name="Espace réservé du contenu 2">
            <a:extLst>
              <a:ext uri="{FF2B5EF4-FFF2-40B4-BE49-F238E27FC236}">
                <a16:creationId xmlns="" xmlns:a16="http://schemas.microsoft.com/office/drawing/2014/main" id="{B5251C6F-C217-B318-FF51-E4101617C10C}"/>
              </a:ext>
            </a:extLst>
          </p:cNvPr>
          <p:cNvSpPr txBox="1">
            <a:spLocks/>
          </p:cNvSpPr>
          <p:nvPr/>
        </p:nvSpPr>
        <p:spPr>
          <a:xfrm>
            <a:off x="3048000" y="4815290"/>
            <a:ext cx="8951813" cy="1795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sz="2800" b="1" dirty="0">
              <a:solidFill>
                <a:srgbClr val="FF0000"/>
              </a:solidFill>
            </a:endParaRPr>
          </a:p>
        </p:txBody>
      </p:sp>
      <p:sp>
        <p:nvSpPr>
          <p:cNvPr id="8" name="ZoneTexte 7">
            <a:extLst>
              <a:ext uri="{FF2B5EF4-FFF2-40B4-BE49-F238E27FC236}">
                <a16:creationId xmlns="" xmlns:a16="http://schemas.microsoft.com/office/drawing/2014/main" id="{70D2019F-6A10-23C5-EA3C-95F01F5479E1}"/>
              </a:ext>
            </a:extLst>
          </p:cNvPr>
          <p:cNvSpPr txBox="1"/>
          <p:nvPr/>
        </p:nvSpPr>
        <p:spPr>
          <a:xfrm>
            <a:off x="190500" y="64216"/>
            <a:ext cx="4248150" cy="369332"/>
          </a:xfrm>
          <a:prstGeom prst="rect">
            <a:avLst/>
          </a:prstGeom>
          <a:noFill/>
        </p:spPr>
        <p:txBody>
          <a:bodyPr wrap="square">
            <a:spAutoFit/>
          </a:bodyPr>
          <a:lstStyle/>
          <a:p>
            <a:r>
              <a:rPr lang="fr-FR" sz="1800" b="1" dirty="0">
                <a:solidFill>
                  <a:srgbClr val="FF0000"/>
                </a:solidFill>
                <a:latin typeface="Arial" panose="020B0604020202020204" pitchFamily="34" charset="0"/>
                <a:cs typeface="Arial" panose="020B0604020202020204" pitchFamily="34" charset="0"/>
              </a:rPr>
              <a:t> Evaluations aux C2, C3</a:t>
            </a:r>
          </a:p>
        </p:txBody>
      </p:sp>
      <p:pic>
        <p:nvPicPr>
          <p:cNvPr id="5" name="Image 4">
            <a:extLst>
              <a:ext uri="{FF2B5EF4-FFF2-40B4-BE49-F238E27FC236}">
                <a16:creationId xmlns="" xmlns:a16="http://schemas.microsoft.com/office/drawing/2014/main" id="{B8986365-D023-6B98-CA55-AEB91626BFFA}"/>
              </a:ext>
            </a:extLst>
          </p:cNvPr>
          <p:cNvPicPr>
            <a:picLocks noChangeAspect="1"/>
          </p:cNvPicPr>
          <p:nvPr/>
        </p:nvPicPr>
        <p:blipFill>
          <a:blip r:embed="rId2"/>
          <a:stretch>
            <a:fillRect/>
          </a:stretch>
        </p:blipFill>
        <p:spPr>
          <a:xfrm>
            <a:off x="2918729" y="1380993"/>
            <a:ext cx="6354541" cy="2532260"/>
          </a:xfrm>
          <a:prstGeom prst="rect">
            <a:avLst/>
          </a:prstGeom>
        </p:spPr>
      </p:pic>
      <p:pic>
        <p:nvPicPr>
          <p:cNvPr id="10" name="Image 9">
            <a:extLst>
              <a:ext uri="{FF2B5EF4-FFF2-40B4-BE49-F238E27FC236}">
                <a16:creationId xmlns="" xmlns:a16="http://schemas.microsoft.com/office/drawing/2014/main" id="{4BE9884F-AED8-8870-9CCF-C4A4E652C504}"/>
              </a:ext>
            </a:extLst>
          </p:cNvPr>
          <p:cNvPicPr>
            <a:picLocks noChangeAspect="1"/>
          </p:cNvPicPr>
          <p:nvPr/>
        </p:nvPicPr>
        <p:blipFill>
          <a:blip r:embed="rId3"/>
          <a:stretch>
            <a:fillRect/>
          </a:stretch>
        </p:blipFill>
        <p:spPr>
          <a:xfrm>
            <a:off x="2918729" y="4261524"/>
            <a:ext cx="6357589" cy="2532260"/>
          </a:xfrm>
          <a:prstGeom prst="rect">
            <a:avLst/>
          </a:prstGeom>
        </p:spPr>
      </p:pic>
    </p:spTree>
    <p:extLst>
      <p:ext uri="{BB962C8B-B14F-4D97-AF65-F5344CB8AC3E}">
        <p14:creationId xmlns:p14="http://schemas.microsoft.com/office/powerpoint/2010/main" val="3922627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038435"/>
          </a:xfrm>
        </p:spPr>
        <p:txBody>
          <a:bodyPr>
            <a:normAutofit fontScale="90000"/>
          </a:bodyPr>
          <a:lstStyle/>
          <a:p>
            <a:r>
              <a:rPr lang="fr-FR" b="1" dirty="0">
                <a:solidFill>
                  <a:srgbClr val="FF0000"/>
                </a:solidFill>
                <a:latin typeface="Arial" pitchFamily="34" charset="0"/>
                <a:cs typeface="Arial" pitchFamily="34" charset="0"/>
              </a:rPr>
              <a:t>Repères annuels de progression CM2</a:t>
            </a:r>
            <a:r>
              <a:rPr lang="fr-FR" dirty="0">
                <a:solidFill>
                  <a:srgbClr val="FF0000"/>
                </a:solidFill>
                <a:latin typeface="Arial" pitchFamily="34" charset="0"/>
                <a:cs typeface="Arial" pitchFamily="34" charset="0"/>
              </a:rPr>
              <a:t/>
            </a:r>
            <a:br>
              <a:rPr lang="fr-FR" dirty="0">
                <a:solidFill>
                  <a:srgbClr val="FF0000"/>
                </a:solidFill>
                <a:latin typeface="Arial" pitchFamily="34" charset="0"/>
                <a:cs typeface="Arial" pitchFamily="34" charset="0"/>
              </a:rPr>
            </a:br>
            <a:r>
              <a:rPr lang="fr-FR" sz="2700" u="sng" dirty="0">
                <a:solidFill>
                  <a:schemeClr val="tx1"/>
                </a:solidFill>
                <a:latin typeface="Arial" pitchFamily="34" charset="0"/>
                <a:cs typeface="Arial" pitchFamily="34" charset="0"/>
              </a:rPr>
              <a:t>Exemple</a:t>
            </a:r>
            <a:r>
              <a:rPr lang="fr-FR" sz="2700" dirty="0">
                <a:solidFill>
                  <a:schemeClr val="tx1"/>
                </a:solidFill>
                <a:latin typeface="Arial" pitchFamily="34" charset="0"/>
                <a:cs typeface="Arial" pitchFamily="34" charset="0"/>
              </a:rPr>
              <a:t>:</a:t>
            </a:r>
            <a:r>
              <a:rPr lang="fr-FR" dirty="0">
                <a:solidFill>
                  <a:srgbClr val="FF0000"/>
                </a:solidFill>
                <a:latin typeface="Arial" pitchFamily="34" charset="0"/>
                <a:cs typeface="Arial" pitchFamily="34" charset="0"/>
              </a:rPr>
              <a:t> </a:t>
            </a:r>
            <a:r>
              <a:rPr lang="fr-FR" sz="2400" dirty="0">
                <a:latin typeface="Arial" pitchFamily="34" charset="0"/>
                <a:cs typeface="Arial" pitchFamily="34" charset="0"/>
              </a:rPr>
              <a:t>Fractions / Nombres décimaux</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Espace réservé du contenu 5"/>
          <p:cNvSpPr>
            <a:spLocks noGrp="1"/>
          </p:cNvSpPr>
          <p:nvPr>
            <p:ph idx="1"/>
          </p:nvPr>
        </p:nvSpPr>
        <p:spPr>
          <a:xfrm>
            <a:off x="2211185" y="1911928"/>
            <a:ext cx="9293427" cy="3773978"/>
          </a:xfrm>
        </p:spPr>
        <p:txBody>
          <a:bodyPr>
            <a:normAutofit/>
          </a:bodyPr>
          <a:lstStyle/>
          <a:p>
            <a:r>
              <a:rPr lang="fr-FR" sz="2000" dirty="0">
                <a:latin typeface="Arial" pitchFamily="34" charset="0"/>
                <a:cs typeface="Arial" pitchFamily="34" charset="0"/>
              </a:rPr>
              <a:t>Dès la période 1, dans la continuité du CM1, les élèves étendent le registre des fractions qu’ils manipulent (en particulier  1/1000 ) ; ils apprennent à</a:t>
            </a:r>
            <a:br>
              <a:rPr lang="fr-FR" sz="2000" dirty="0">
                <a:latin typeface="Arial" pitchFamily="34" charset="0"/>
                <a:cs typeface="Arial" pitchFamily="34" charset="0"/>
              </a:rPr>
            </a:br>
            <a:r>
              <a:rPr lang="fr-FR" sz="2000" dirty="0">
                <a:latin typeface="Arial" pitchFamily="34" charset="0"/>
                <a:cs typeface="Arial" pitchFamily="34" charset="0"/>
              </a:rPr>
              <a:t>écrire des fractions sous forme de somme d’un nombre entier et d’une fraction inférieure à 1.</a:t>
            </a:r>
          </a:p>
          <a:p>
            <a:pPr>
              <a:buNone/>
            </a:pPr>
            <a:endParaRPr lang="fr-FR" sz="2000" dirty="0">
              <a:latin typeface="Arial" pitchFamily="34" charset="0"/>
              <a:cs typeface="Arial" pitchFamily="34" charset="0"/>
            </a:endParaRPr>
          </a:p>
          <a:p>
            <a:r>
              <a:rPr lang="fr-FR" sz="2000" dirty="0">
                <a:latin typeface="Arial" pitchFamily="34" charset="0"/>
                <a:cs typeface="Arial" pitchFamily="34" charset="0"/>
              </a:rPr>
              <a:t>Dès la période 1, les élèves rencontrent et utilisent des nombres décimaux ayant une, deux ou trois décimales.</a:t>
            </a:r>
            <a:br>
              <a:rPr lang="fr-FR" sz="2000" dirty="0">
                <a:latin typeface="Arial" pitchFamily="34" charset="0"/>
                <a:cs typeface="Arial" pitchFamily="34" charset="0"/>
              </a:rPr>
            </a:br>
            <a:r>
              <a:rPr lang="fr-FR" sz="2000" dirty="0">
                <a:latin typeface="Arial" pitchFamily="34" charset="0"/>
                <a:cs typeface="Arial" pitchFamily="34" charset="0"/>
              </a:rPr>
              <a:t>Ils connaissent des écritures décimales de fractions simples </a:t>
            </a:r>
          </a:p>
          <a:p>
            <a:pPr algn="ctr">
              <a:buNone/>
            </a:pPr>
            <a:r>
              <a:rPr lang="fr-FR" sz="2000" dirty="0">
                <a:latin typeface="Arial" pitchFamily="34" charset="0"/>
                <a:cs typeface="Arial" pitchFamily="34" charset="0"/>
              </a:rPr>
              <a:t>(1/5= 0,2 = 2/10;   3/4 = 75/100 = 0,75 ;    la moitié d’un entier )</a:t>
            </a:r>
            <a:r>
              <a:rPr lang="fr-FR" dirty="0"/>
              <a:t/>
            </a:r>
            <a:br>
              <a:rPr lang="fr-FR" dirty="0"/>
            </a:br>
            <a:endParaRPr lang="fr-FR" dirty="0"/>
          </a:p>
        </p:txBody>
      </p:sp>
      <p:sp>
        <p:nvSpPr>
          <p:cNvPr id="8" name="ZoneTexte 7">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aux C2, C3</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21611"/>
          </a:xfrm>
        </p:spPr>
        <p:txBody>
          <a:bodyPr>
            <a:normAutofit/>
          </a:bodyPr>
          <a:lstStyle/>
          <a:p>
            <a:r>
              <a:rPr lang="fr-FR" sz="2800" b="1" dirty="0">
                <a:solidFill>
                  <a:srgbClr val="FF0000"/>
                </a:solidFill>
                <a:latin typeface="Arial" pitchFamily="34" charset="0"/>
                <a:cs typeface="Arial" pitchFamily="34" charset="0"/>
              </a:rPr>
              <a:t>Les outils:  </a:t>
            </a:r>
            <a:r>
              <a:rPr lang="fr-FR" sz="2800" b="1" dirty="0">
                <a:solidFill>
                  <a:schemeClr val="tx1"/>
                </a:solidFill>
                <a:latin typeface="Arial" pitchFamily="34" charset="0"/>
                <a:cs typeface="Arial" pitchFamily="34" charset="0"/>
              </a:rPr>
              <a:t>Tableau «</a:t>
            </a:r>
            <a:r>
              <a:rPr lang="fr-FR" sz="2800" b="1" dirty="0">
                <a:solidFill>
                  <a:srgbClr val="FF0000"/>
                </a:solidFill>
                <a:latin typeface="Arial" pitchFamily="34" charset="0"/>
                <a:cs typeface="Arial" pitchFamily="34" charset="0"/>
              </a:rPr>
              <a:t> </a:t>
            </a:r>
            <a:r>
              <a:rPr lang="fr-FR" sz="2800" b="1" dirty="0">
                <a:solidFill>
                  <a:schemeClr val="tx1"/>
                </a:solidFill>
                <a:latin typeface="Arial" pitchFamily="34" charset="0"/>
                <a:cs typeface="Arial" pitchFamily="34" charset="0"/>
              </a:rPr>
              <a:t>Comment évaluer ?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37</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964892816"/>
              </p:ext>
            </p:extLst>
          </p:nvPr>
        </p:nvGraphicFramePr>
        <p:xfrm>
          <a:off x="1483744" y="1726501"/>
          <a:ext cx="10472467" cy="3778370"/>
        </p:xfrm>
        <a:graphic>
          <a:graphicData uri="http://schemas.openxmlformats.org/drawingml/2006/table">
            <a:tbl>
              <a:tblPr/>
              <a:tblGrid>
                <a:gridCol w="3514017">
                  <a:extLst>
                    <a:ext uri="{9D8B030D-6E8A-4147-A177-3AD203B41FA5}">
                      <a16:colId xmlns="" xmlns:a16="http://schemas.microsoft.com/office/drawing/2014/main" val="20000"/>
                    </a:ext>
                  </a:extLst>
                </a:gridCol>
                <a:gridCol w="3479225">
                  <a:extLst>
                    <a:ext uri="{9D8B030D-6E8A-4147-A177-3AD203B41FA5}">
                      <a16:colId xmlns="" xmlns:a16="http://schemas.microsoft.com/office/drawing/2014/main" val="20001"/>
                    </a:ext>
                  </a:extLst>
                </a:gridCol>
                <a:gridCol w="3479225">
                  <a:extLst>
                    <a:ext uri="{9D8B030D-6E8A-4147-A177-3AD203B41FA5}">
                      <a16:colId xmlns="" xmlns:a16="http://schemas.microsoft.com/office/drawing/2014/main" val="20002"/>
                    </a:ext>
                  </a:extLst>
                </a:gridCol>
              </a:tblGrid>
              <a:tr h="251239">
                <a:tc>
                  <a:txBody>
                    <a:bodyPr/>
                    <a:lstStyle/>
                    <a:p>
                      <a:pPr>
                        <a:spcAft>
                          <a:spcPts val="0"/>
                        </a:spcAft>
                      </a:pPr>
                      <a:r>
                        <a:rPr lang="fr-FR" sz="1400" b="1" dirty="0">
                          <a:solidFill>
                            <a:srgbClr val="000000"/>
                          </a:solidFill>
                          <a:latin typeface="Times New Roman"/>
                          <a:ea typeface="Times New Roman"/>
                        </a:rPr>
                        <a:t>Evaluer avant : l’évaluation diagnostique</a:t>
                      </a:r>
                      <a:endParaRPr lang="fr-FR"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b="1" dirty="0">
                          <a:solidFill>
                            <a:srgbClr val="000000"/>
                          </a:solidFill>
                          <a:latin typeface="Times New Roman"/>
                          <a:ea typeface="Times New Roman"/>
                        </a:rPr>
                        <a:t>Evaluer pendant : l’évaluation formative</a:t>
                      </a:r>
                      <a:endParaRPr lang="fr-FR"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b="1" dirty="0">
                          <a:solidFill>
                            <a:srgbClr val="000000"/>
                          </a:solidFill>
                          <a:latin typeface="Times New Roman"/>
                          <a:ea typeface="Times New Roman"/>
                        </a:rPr>
                        <a:t>Evaluer après : l’évaluation sommative</a:t>
                      </a:r>
                      <a:endParaRPr lang="fr-FR"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27131">
                <a:tc>
                  <a:txBody>
                    <a:bodyPr/>
                    <a:lstStyle/>
                    <a:p>
                      <a:pPr>
                        <a:spcAft>
                          <a:spcPts val="0"/>
                        </a:spcAft>
                      </a:pPr>
                      <a:r>
                        <a:rPr lang="fr-FR" sz="2000" dirty="0">
                          <a:solidFill>
                            <a:srgbClr val="000000"/>
                          </a:solidFill>
                          <a:latin typeface="Arial" pitchFamily="34" charset="0"/>
                          <a:ea typeface="Times New Roman"/>
                          <a:cs typeface="Arial" pitchFamily="34" charset="0"/>
                        </a:rPr>
                        <a:t>En faisant un inventaire, des mesures, en observant avec précision à l’aide de barèmes, de tableaux…, en référence à des critères d’exécution représentatifs de l’activité.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2000" dirty="0">
                          <a:solidFill>
                            <a:srgbClr val="000000"/>
                          </a:solidFill>
                          <a:latin typeface="Arial" pitchFamily="34" charset="0"/>
                          <a:ea typeface="Times New Roman"/>
                          <a:cs typeface="Arial" pitchFamily="34" charset="0"/>
                        </a:rPr>
                        <a:t>A partir de productions individuelles ou collectives (exercices nouveaux ou d’application) qui permettent l’expression de compétences diverses (analyse).</a:t>
                      </a:r>
                    </a:p>
                    <a:p>
                      <a:pPr>
                        <a:spcAft>
                          <a:spcPts val="0"/>
                        </a:spcAft>
                      </a:pPr>
                      <a:r>
                        <a:rPr lang="fr-FR" sz="2000" dirty="0">
                          <a:solidFill>
                            <a:srgbClr val="000000"/>
                          </a:solidFill>
                          <a:latin typeface="Arial" pitchFamily="34" charset="0"/>
                          <a:ea typeface="Times New Roman"/>
                          <a:cs typeface="Arial" pitchFamily="34" charset="0"/>
                        </a:rPr>
                        <a:t>Par le recours à des critères (éventuellement élaborés par et avec les élèves).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latin typeface="Arial" pitchFamily="34" charset="0"/>
                          <a:ea typeface="Times New Roman"/>
                          <a:cs typeface="Arial" pitchFamily="34" charset="0"/>
                        </a:rPr>
                        <a:t>En mesurant, en comparant, en appréciant à l’aide de barèmes, de normes, de codes, de tableaux… à partir d’exercices correspondant aux compétences travaillées et basés sur des critères clairement définis et connus.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7" name="ZoneTexte 6">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aux C2, C3</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111434" y="2058750"/>
            <a:ext cx="9393178" cy="1926654"/>
          </a:xfrm>
        </p:spPr>
        <p:txBody>
          <a:bodyPr>
            <a:normAutofit/>
          </a:bodyPr>
          <a:lstStyle/>
          <a:p>
            <a:pPr algn="ctr"/>
            <a:r>
              <a:rPr lang="fr-FR" sz="5400" b="1" dirty="0">
                <a:solidFill>
                  <a:srgbClr val="FF0000"/>
                </a:solidFill>
                <a:latin typeface="Arial" pitchFamily="34" charset="0"/>
                <a:cs typeface="Arial" pitchFamily="34" charset="0"/>
              </a:rPr>
              <a:t>Démarche d’évaluation  </a:t>
            </a:r>
            <a:br>
              <a:rPr lang="fr-FR" sz="5400" b="1" dirty="0">
                <a:solidFill>
                  <a:srgbClr val="FF0000"/>
                </a:solidFill>
                <a:latin typeface="Arial" pitchFamily="34" charset="0"/>
                <a:cs typeface="Arial" pitchFamily="34" charset="0"/>
              </a:rPr>
            </a:br>
            <a:r>
              <a:rPr lang="fr-FR" sz="5400" b="1" dirty="0">
                <a:solidFill>
                  <a:srgbClr val="FF0000"/>
                </a:solidFill>
                <a:latin typeface="Arial" pitchFamily="34" charset="0"/>
                <a:cs typeface="Arial" pitchFamily="34" charset="0"/>
              </a:rPr>
              <a:t>au cycle 1</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6709" y="574250"/>
            <a:ext cx="7691385" cy="699780"/>
          </a:xfrm>
        </p:spPr>
        <p:txBody>
          <a:bodyPr/>
          <a:lstStyle/>
          <a:p>
            <a:r>
              <a:rPr lang="fr-FR" b="1" dirty="0">
                <a:solidFill>
                  <a:srgbClr val="FF0000"/>
                </a:solidFill>
                <a:latin typeface="Arial" pitchFamily="34" charset="0"/>
                <a:cs typeface="Arial" pitchFamily="34" charset="0"/>
              </a:rPr>
              <a:t>Comment évaluer en maternelle? </a:t>
            </a:r>
            <a:endParaRPr lang="fr-FR" b="1" dirty="0"/>
          </a:p>
        </p:txBody>
      </p:sp>
      <p:sp>
        <p:nvSpPr>
          <p:cNvPr id="3" name="Espace réservé du contenu 2"/>
          <p:cNvSpPr>
            <a:spLocks noGrp="1"/>
          </p:cNvSpPr>
          <p:nvPr>
            <p:ph idx="1"/>
          </p:nvPr>
        </p:nvSpPr>
        <p:spPr>
          <a:xfrm>
            <a:off x="1759789" y="1414732"/>
            <a:ext cx="10432211" cy="5020574"/>
          </a:xfrm>
        </p:spPr>
        <p:txBody>
          <a:bodyPr>
            <a:normAutofit/>
          </a:bodyPr>
          <a:lstStyle/>
          <a:p>
            <a:pPr algn="ctr">
              <a:buNone/>
            </a:pPr>
            <a:r>
              <a:rPr lang="fr-FR" sz="2400" dirty="0">
                <a:latin typeface="Arial" pitchFamily="34" charset="0"/>
                <a:cs typeface="Arial" pitchFamily="34" charset="0"/>
              </a:rPr>
              <a:t>« L’évaluation repose sur une </a:t>
            </a:r>
            <a:r>
              <a:rPr lang="fr-FR" sz="2400" b="1" dirty="0">
                <a:latin typeface="Arial" pitchFamily="34" charset="0"/>
                <a:cs typeface="Arial" pitchFamily="34" charset="0"/>
              </a:rPr>
              <a:t>observation attentive </a:t>
            </a:r>
            <a:r>
              <a:rPr lang="fr-FR" sz="2400" dirty="0">
                <a:latin typeface="Arial" pitchFamily="34" charset="0"/>
                <a:cs typeface="Arial" pitchFamily="34" charset="0"/>
              </a:rPr>
              <a:t>et</a:t>
            </a:r>
            <a:br>
              <a:rPr lang="fr-FR" sz="2400" dirty="0">
                <a:latin typeface="Arial" pitchFamily="34" charset="0"/>
                <a:cs typeface="Arial" pitchFamily="34" charset="0"/>
              </a:rPr>
            </a:br>
            <a:r>
              <a:rPr lang="fr-FR" sz="2400" dirty="0">
                <a:latin typeface="Arial" pitchFamily="34" charset="0"/>
                <a:cs typeface="Arial" pitchFamily="34" charset="0"/>
              </a:rPr>
              <a:t>une </a:t>
            </a:r>
            <a:r>
              <a:rPr lang="fr-FR" sz="2400" b="1" dirty="0">
                <a:latin typeface="Arial" pitchFamily="34" charset="0"/>
                <a:cs typeface="Arial" pitchFamily="34" charset="0"/>
              </a:rPr>
              <a:t>interprétation</a:t>
            </a:r>
            <a:r>
              <a:rPr lang="fr-FR" sz="2400" dirty="0">
                <a:latin typeface="Arial" pitchFamily="34" charset="0"/>
                <a:cs typeface="Arial" pitchFamily="34" charset="0"/>
              </a:rPr>
              <a:t> de ce que chaque enfant dit ou fait » </a:t>
            </a:r>
            <a:r>
              <a:rPr lang="fr-FR" sz="1200" dirty="0">
                <a:latin typeface="Arial" pitchFamily="34" charset="0"/>
                <a:cs typeface="Arial" pitchFamily="34" charset="0"/>
              </a:rPr>
              <a:t>(MEN ressources maternelle.)</a:t>
            </a:r>
          </a:p>
          <a:p>
            <a:r>
              <a:rPr lang="fr-FR" sz="2400" b="1" dirty="0">
                <a:latin typeface="Arial" pitchFamily="34" charset="0"/>
                <a:cs typeface="Arial" pitchFamily="34" charset="0"/>
              </a:rPr>
              <a:t>Observer comment ?</a:t>
            </a:r>
            <a:r>
              <a:rPr lang="fr-FR" sz="2400" dirty="0">
                <a:latin typeface="Arial" pitchFamily="34" charset="0"/>
                <a:cs typeface="Arial" pitchFamily="34" charset="0"/>
              </a:rPr>
              <a:t/>
            </a:r>
            <a:br>
              <a:rPr lang="fr-FR" sz="2400" dirty="0">
                <a:latin typeface="Arial" pitchFamily="34" charset="0"/>
                <a:cs typeface="Arial" pitchFamily="34" charset="0"/>
              </a:rPr>
            </a:br>
            <a:r>
              <a:rPr lang="fr-FR" sz="2400" dirty="0">
                <a:latin typeface="Arial" pitchFamily="34" charset="0"/>
                <a:cs typeface="Arial" pitchFamily="34" charset="0"/>
              </a:rPr>
              <a:t>En se référant à des observables « balises », jalonnant le parcours scolaire de l’enfant  afin de rendre sa progression lisible.</a:t>
            </a:r>
            <a:r>
              <a:rPr lang="fr-FR" sz="2400" b="1" dirty="0">
                <a:latin typeface="Arial" pitchFamily="34" charset="0"/>
                <a:cs typeface="Arial" pitchFamily="34" charset="0"/>
              </a:rPr>
              <a:t> </a:t>
            </a:r>
          </a:p>
          <a:p>
            <a:r>
              <a:rPr lang="fr-FR" sz="2400" b="1" dirty="0">
                <a:latin typeface="Arial" pitchFamily="34" charset="0"/>
                <a:cs typeface="Arial" pitchFamily="34" charset="0"/>
              </a:rPr>
              <a:t>Observer quoi ?</a:t>
            </a:r>
            <a:r>
              <a:rPr lang="fr-FR" sz="2400" dirty="0">
                <a:latin typeface="Arial" pitchFamily="34" charset="0"/>
                <a:cs typeface="Arial" pitchFamily="34" charset="0"/>
              </a:rPr>
              <a:t/>
            </a:r>
            <a:br>
              <a:rPr lang="fr-FR" sz="2400" dirty="0">
                <a:latin typeface="Arial" pitchFamily="34" charset="0"/>
                <a:cs typeface="Arial" pitchFamily="34" charset="0"/>
              </a:rPr>
            </a:br>
            <a:r>
              <a:rPr lang="fr-FR" sz="2400" dirty="0">
                <a:latin typeface="Arial" pitchFamily="34" charset="0"/>
                <a:cs typeface="Arial" pitchFamily="34" charset="0"/>
              </a:rPr>
              <a:t>	- des comportements</a:t>
            </a:r>
            <a:br>
              <a:rPr lang="fr-FR" sz="2400" dirty="0">
                <a:latin typeface="Arial" pitchFamily="34" charset="0"/>
                <a:cs typeface="Arial" pitchFamily="34" charset="0"/>
              </a:rPr>
            </a:br>
            <a:r>
              <a:rPr lang="fr-FR" sz="2400" dirty="0">
                <a:latin typeface="Arial" pitchFamily="34" charset="0"/>
                <a:cs typeface="Arial" pitchFamily="34" charset="0"/>
              </a:rPr>
              <a:t>	- des attitudes</a:t>
            </a:r>
            <a:br>
              <a:rPr lang="fr-FR" sz="2400" dirty="0">
                <a:latin typeface="Arial" pitchFamily="34" charset="0"/>
                <a:cs typeface="Arial" pitchFamily="34" charset="0"/>
              </a:rPr>
            </a:br>
            <a:r>
              <a:rPr lang="fr-FR" sz="2400" dirty="0">
                <a:latin typeface="Arial" pitchFamily="34" charset="0"/>
                <a:cs typeface="Arial" pitchFamily="34" charset="0"/>
              </a:rPr>
              <a:t>	- des démarches</a:t>
            </a:r>
            <a:br>
              <a:rPr lang="fr-FR" sz="2400" dirty="0">
                <a:latin typeface="Arial" pitchFamily="34" charset="0"/>
                <a:cs typeface="Arial" pitchFamily="34" charset="0"/>
              </a:rPr>
            </a:br>
            <a:r>
              <a:rPr lang="fr-FR" sz="2400" dirty="0">
                <a:latin typeface="Arial" pitchFamily="34" charset="0"/>
                <a:cs typeface="Arial" pitchFamily="34" charset="0"/>
              </a:rPr>
              <a:t>	- des procédures</a:t>
            </a:r>
            <a:br>
              <a:rPr lang="fr-FR" sz="2400" dirty="0">
                <a:latin typeface="Arial" pitchFamily="34" charset="0"/>
                <a:cs typeface="Arial" pitchFamily="34" charset="0"/>
              </a:rPr>
            </a:br>
            <a:r>
              <a:rPr lang="fr-FR" sz="2400" dirty="0">
                <a:latin typeface="Arial" pitchFamily="34" charset="0"/>
                <a:cs typeface="Arial" pitchFamily="34" charset="0"/>
              </a:rPr>
              <a:t>	- des réalisations ...</a:t>
            </a:r>
          </a:p>
          <a:p>
            <a:endParaRPr lang="fr-FR" sz="1100" dirty="0">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ZoneTexte 5">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3377569" cy="914234"/>
          </a:xfrm>
        </p:spPr>
        <p:txBody>
          <a:bodyPr>
            <a:normAutofit/>
          </a:bodyPr>
          <a:lstStyle/>
          <a:p>
            <a:r>
              <a:rPr lang="fr-FR" sz="4800" b="1" dirty="0">
                <a:solidFill>
                  <a:srgbClr val="FF0000"/>
                </a:solidFill>
                <a:latin typeface="Arial" panose="020B0604020202020204" pitchFamily="34" charset="0"/>
                <a:cs typeface="Arial" panose="020B0604020202020204" pitchFamily="34" charset="0"/>
              </a:rPr>
              <a:t>Définition</a:t>
            </a:r>
            <a:endParaRPr lang="fr-FR" sz="4800" b="1" dirty="0"/>
          </a:p>
        </p:txBody>
      </p:sp>
      <p:sp>
        <p:nvSpPr>
          <p:cNvPr id="3" name="Espace réservé du contenu 2"/>
          <p:cNvSpPr>
            <a:spLocks noGrp="1"/>
          </p:cNvSpPr>
          <p:nvPr>
            <p:ph idx="1"/>
          </p:nvPr>
        </p:nvSpPr>
        <p:spPr>
          <a:xfrm>
            <a:off x="2589212" y="1742536"/>
            <a:ext cx="8915400" cy="4168686"/>
          </a:xfrm>
        </p:spPr>
        <p:txBody>
          <a:bodyPr/>
          <a:lstStyle/>
          <a:p>
            <a:pPr>
              <a:buNone/>
            </a:pPr>
            <a:r>
              <a:rPr lang="fr-FR" sz="3600" dirty="0">
                <a:latin typeface="Arial" pitchFamily="34" charset="0"/>
                <a:cs typeface="Arial" pitchFamily="34" charset="0"/>
              </a:rPr>
              <a:t>Évaluer c’est:</a:t>
            </a:r>
          </a:p>
          <a:p>
            <a:r>
              <a:rPr lang="fr-FR" sz="3600" dirty="0">
                <a:latin typeface="Arial" pitchFamily="34" charset="0"/>
                <a:cs typeface="Arial" pitchFamily="34" charset="0"/>
              </a:rPr>
              <a:t>Donner de la valeur à ....</a:t>
            </a:r>
          </a:p>
          <a:p>
            <a:pPr>
              <a:buNone/>
            </a:pPr>
            <a:endParaRPr lang="fr-FR" sz="3600" dirty="0">
              <a:latin typeface="Arial" pitchFamily="34" charset="0"/>
              <a:cs typeface="Arial" pitchFamily="34" charset="0"/>
            </a:endParaRPr>
          </a:p>
          <a:p>
            <a:r>
              <a:rPr lang="fr-FR" sz="3600" dirty="0">
                <a:latin typeface="Arial" pitchFamily="34" charset="0"/>
                <a:cs typeface="Arial" pitchFamily="34" charset="0"/>
              </a:rPr>
              <a:t>Déterminer la valeur de...</a:t>
            </a:r>
          </a:p>
          <a:p>
            <a:pPr>
              <a:buNone/>
            </a:pPr>
            <a:endParaRPr lang="fr-FR" sz="3600" dirty="0">
              <a:latin typeface="Arial" pitchFamily="34" charset="0"/>
              <a:cs typeface="Arial" pitchFamily="34" charset="0"/>
            </a:endParaRPr>
          </a:p>
          <a:p>
            <a:r>
              <a:rPr lang="fr-FR" sz="3600" dirty="0">
                <a:latin typeface="Arial" pitchFamily="34" charset="0"/>
                <a:cs typeface="Arial" pitchFamily="34" charset="0"/>
              </a:rPr>
              <a:t>Estimer la valeur de...</a:t>
            </a:r>
            <a:endParaRPr lang="fr-FR" sz="3600" b="1" dirty="0">
              <a:solidFill>
                <a:srgbClr val="00B050"/>
              </a:solidFill>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600841"/>
          </a:xfrm>
        </p:spPr>
        <p:txBody>
          <a:bodyPr>
            <a:normAutofit fontScale="90000"/>
          </a:bodyPr>
          <a:lstStyle/>
          <a:p>
            <a:r>
              <a:rPr lang="fr-FR" b="1" dirty="0">
                <a:solidFill>
                  <a:srgbClr val="FF0000"/>
                </a:solidFill>
                <a:latin typeface="Arial" pitchFamily="34" charset="0"/>
                <a:cs typeface="Arial" pitchFamily="34" charset="0"/>
              </a:rPr>
              <a:t>Les modalités d’évaluation en maternelle</a:t>
            </a:r>
          </a:p>
        </p:txBody>
      </p:sp>
      <p:sp>
        <p:nvSpPr>
          <p:cNvPr id="3" name="Espace réservé du contenu 2"/>
          <p:cNvSpPr>
            <a:spLocks noGrp="1"/>
          </p:cNvSpPr>
          <p:nvPr>
            <p:ph idx="1"/>
          </p:nvPr>
        </p:nvSpPr>
        <p:spPr>
          <a:xfrm>
            <a:off x="2485695" y="1374474"/>
            <a:ext cx="8915400" cy="4560499"/>
          </a:xfrm>
        </p:spPr>
        <p:txBody>
          <a:bodyPr>
            <a:normAutofit lnSpcReduction="10000"/>
          </a:bodyPr>
          <a:lstStyle/>
          <a:p>
            <a:r>
              <a:rPr lang="fr-FR" sz="2400" dirty="0">
                <a:solidFill>
                  <a:schemeClr val="tx1"/>
                </a:solidFill>
                <a:latin typeface="Arial" pitchFamily="34" charset="0"/>
                <a:cs typeface="Arial" pitchFamily="34" charset="0"/>
              </a:rPr>
              <a:t>Les modalités de l'évaluation sont laissées à l'appréciation des équipes</a:t>
            </a:r>
          </a:p>
          <a:p>
            <a:endParaRPr lang="fr-FR" sz="2400" dirty="0">
              <a:solidFill>
                <a:schemeClr val="tx1"/>
              </a:solidFill>
              <a:latin typeface="Arial" pitchFamily="34" charset="0"/>
              <a:cs typeface="Arial" pitchFamily="34" charset="0"/>
            </a:endParaRPr>
          </a:p>
          <a:p>
            <a:r>
              <a:rPr lang="fr-FR" sz="2400" dirty="0">
                <a:solidFill>
                  <a:schemeClr val="tx1"/>
                </a:solidFill>
                <a:latin typeface="Arial" pitchFamily="34" charset="0"/>
                <a:cs typeface="Arial" pitchFamily="34" charset="0"/>
              </a:rPr>
              <a:t>Les modalités d'évaluation constituent un objet de travail pour les conseils de cycle</a:t>
            </a:r>
          </a:p>
          <a:p>
            <a:endParaRPr lang="fr-FR" sz="2400" dirty="0">
              <a:solidFill>
                <a:schemeClr val="tx1"/>
              </a:solidFill>
              <a:latin typeface="Arial" pitchFamily="34" charset="0"/>
              <a:cs typeface="Arial" pitchFamily="34" charset="0"/>
            </a:endParaRPr>
          </a:p>
          <a:p>
            <a:r>
              <a:rPr lang="fr-FR" sz="2400" dirty="0">
                <a:solidFill>
                  <a:schemeClr val="tx1"/>
                </a:solidFill>
                <a:latin typeface="Arial" pitchFamily="34" charset="0"/>
                <a:cs typeface="Arial" pitchFamily="34" charset="0"/>
              </a:rPr>
              <a:t>Pour chaque domaine d’apprentissage, des propositions d’«observables» permettent d’objectiver les progrès significatifs réalisés par les élèves.</a:t>
            </a:r>
          </a:p>
          <a:p>
            <a:endParaRPr lang="fr-FR" sz="2400" dirty="0">
              <a:solidFill>
                <a:schemeClr val="tx1"/>
              </a:solidFill>
              <a:latin typeface="Arial" pitchFamily="34" charset="0"/>
              <a:cs typeface="Arial" pitchFamily="34" charset="0"/>
            </a:endParaRPr>
          </a:p>
          <a:p>
            <a:pPr>
              <a:buClr>
                <a:schemeClr val="accent1"/>
              </a:buClr>
            </a:pPr>
            <a:r>
              <a:rPr lang="fr-FR" sz="2400" dirty="0">
                <a:solidFill>
                  <a:schemeClr val="tx1"/>
                </a:solidFill>
                <a:latin typeface="Arial" pitchFamily="34" charset="0"/>
                <a:cs typeface="Arial" pitchFamily="34" charset="0"/>
              </a:rPr>
              <a:t>En complément des points de vigilance sont proposés</a:t>
            </a: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ZoneTexte 4">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44535" y="0"/>
            <a:ext cx="7735300" cy="575103"/>
          </a:xfrm>
        </p:spPr>
        <p:txBody>
          <a:bodyPr>
            <a:normAutofit fontScale="90000"/>
          </a:bodyPr>
          <a:lstStyle/>
          <a:p>
            <a:r>
              <a:rPr lang="fr-FR" sz="2000" dirty="0">
                <a:latin typeface="Arial" pitchFamily="34" charset="0"/>
                <a:cs typeface="Arial" pitchFamily="34" charset="0"/>
              </a:rPr>
              <a:t>Ressources maternelle  / </a:t>
            </a:r>
            <a:r>
              <a:rPr lang="fr-FR" sz="2000" dirty="0">
                <a:solidFill>
                  <a:srgbClr val="FF0000"/>
                </a:solidFill>
                <a:latin typeface="Arial" pitchFamily="34" charset="0"/>
                <a:cs typeface="Arial" pitchFamily="34" charset="0"/>
              </a:rPr>
              <a:t>Propositions d’observables d’indicateurs de progrès- </a:t>
            </a:r>
            <a:r>
              <a:rPr lang="fr-FR" sz="2000" dirty="0" err="1">
                <a:solidFill>
                  <a:srgbClr val="FF0000"/>
                </a:solidFill>
                <a:latin typeface="Arial" pitchFamily="34" charset="0"/>
                <a:cs typeface="Arial" pitchFamily="34" charset="0"/>
              </a:rPr>
              <a:t>Eduscol</a:t>
            </a:r>
            <a:r>
              <a:rPr lang="fr-FR" sz="2000" dirty="0">
                <a:solidFill>
                  <a:srgbClr val="FF0000"/>
                </a:solidFill>
                <a:latin typeface="Arial" pitchFamily="34" charset="0"/>
                <a:cs typeface="Arial" pitchFamily="34" charset="0"/>
              </a:rPr>
              <a:t> - </a:t>
            </a:r>
            <a:r>
              <a:rPr lang="fr-FR" sz="1600" dirty="0">
                <a:solidFill>
                  <a:srgbClr val="0070C0"/>
                </a:solidFill>
                <a:latin typeface="Arial" pitchFamily="34" charset="0"/>
                <a:cs typeface="Arial" pitchFamily="34" charset="0"/>
                <a:hlinkClick r:id="rId3"/>
              </a:rPr>
              <a:t>https://eduscol.education.fr/document/5641/download?attachment</a:t>
            </a:r>
            <a:r>
              <a:rPr lang="fr-FR" sz="1400" dirty="0">
                <a:solidFill>
                  <a:srgbClr val="0070C0"/>
                </a:solidFill>
                <a:latin typeface="Arial" pitchFamily="34" charset="0"/>
                <a:cs typeface="Arial" pitchFamily="34" charset="0"/>
              </a:rPr>
              <a:t/>
            </a:r>
            <a:br>
              <a:rPr lang="fr-FR" sz="1400" dirty="0">
                <a:solidFill>
                  <a:srgbClr val="0070C0"/>
                </a:solidFill>
                <a:latin typeface="Arial" pitchFamily="34" charset="0"/>
                <a:cs typeface="Arial" pitchFamily="34" charset="0"/>
              </a:rPr>
            </a:br>
            <a:r>
              <a:rPr lang="fr-FR" sz="2000" dirty="0">
                <a:latin typeface="Arial" pitchFamily="34" charset="0"/>
                <a:cs typeface="Arial" pitchFamily="34" charset="0"/>
              </a:rPr>
              <a:t/>
            </a:r>
            <a:br>
              <a:rPr lang="fr-FR" sz="2000" dirty="0">
                <a:latin typeface="Arial" pitchFamily="34" charset="0"/>
                <a:cs typeface="Arial" pitchFamily="34" charset="0"/>
              </a:rPr>
            </a:br>
            <a:endParaRPr lang="fr-FR" sz="2000" dirty="0">
              <a:solidFill>
                <a:srgbClr val="0070C0"/>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2050" name="Picture 2"/>
          <p:cNvPicPr>
            <a:picLocks noChangeAspect="1" noChangeArrowheads="1"/>
          </p:cNvPicPr>
          <p:nvPr/>
        </p:nvPicPr>
        <p:blipFill>
          <a:blip r:embed="rId4"/>
          <a:srcRect/>
          <a:stretch>
            <a:fillRect/>
          </a:stretch>
        </p:blipFill>
        <p:spPr bwMode="auto">
          <a:xfrm>
            <a:off x="345242" y="1358719"/>
            <a:ext cx="2641965" cy="4247602"/>
          </a:xfrm>
          <a:prstGeom prst="rect">
            <a:avLst/>
          </a:prstGeom>
          <a:noFill/>
          <a:ln w="9525">
            <a:noFill/>
            <a:miter lim="800000"/>
            <a:headEnd/>
            <a:tailEnd/>
          </a:ln>
          <a:effectLst/>
        </p:spPr>
      </p:pic>
      <p:sp>
        <p:nvSpPr>
          <p:cNvPr id="6" name="ZoneTexte 5">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a:srcRect/>
          <a:stretch>
            <a:fillRect/>
          </a:stretch>
        </p:blipFill>
        <p:spPr bwMode="auto">
          <a:xfrm>
            <a:off x="3652838" y="871538"/>
            <a:ext cx="5473909" cy="572999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00800" y="429237"/>
            <a:ext cx="5434642" cy="692197"/>
          </a:xfrm>
        </p:spPr>
        <p:txBody>
          <a:bodyPr>
            <a:noAutofit/>
          </a:bodyPr>
          <a:lstStyle/>
          <a:p>
            <a:r>
              <a:rPr lang="fr-FR" sz="1800" dirty="0">
                <a:latin typeface="Arial" pitchFamily="34" charset="0"/>
                <a:cs typeface="Arial" pitchFamily="34" charset="0"/>
              </a:rPr>
              <a:t>Ressources maternelle  / </a:t>
            </a:r>
            <a:r>
              <a:rPr lang="fr-FR" sz="1800" dirty="0">
                <a:solidFill>
                  <a:srgbClr val="FF0000"/>
                </a:solidFill>
                <a:latin typeface="Arial" pitchFamily="34" charset="0"/>
                <a:cs typeface="Arial" pitchFamily="34" charset="0"/>
              </a:rPr>
              <a:t>Points de vigilance </a:t>
            </a:r>
            <a:r>
              <a:rPr lang="fr-FR" sz="1400" u="sng" dirty="0">
                <a:solidFill>
                  <a:srgbClr val="FFC000"/>
                </a:solidFill>
                <a:latin typeface="Arial" pitchFamily="34" charset="0"/>
                <a:cs typeface="Arial" pitchFamily="34" charset="0"/>
              </a:rPr>
              <a:t>https://eduscol.education.fr/document/5643/download?attachment</a:t>
            </a:r>
            <a:endParaRPr lang="fr-FR" sz="1400" dirty="0">
              <a:solidFill>
                <a:srgbClr val="FF0000"/>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47106" name="Picture 2"/>
          <p:cNvPicPr>
            <a:picLocks noGrp="1" noChangeAspect="1" noChangeArrowheads="1"/>
          </p:cNvPicPr>
          <p:nvPr>
            <p:ph idx="1"/>
          </p:nvPr>
        </p:nvPicPr>
        <p:blipFill>
          <a:blip r:embed="rId3"/>
          <a:srcRect/>
          <a:stretch>
            <a:fillRect/>
          </a:stretch>
        </p:blipFill>
        <p:spPr bwMode="auto">
          <a:xfrm>
            <a:off x="1207533" y="557399"/>
            <a:ext cx="5365795" cy="5683971"/>
          </a:xfrm>
          <a:prstGeom prst="rect">
            <a:avLst/>
          </a:prstGeom>
          <a:noFill/>
          <a:ln w="9525">
            <a:noFill/>
            <a:miter lim="800000"/>
            <a:headEnd/>
            <a:tailEnd/>
          </a:ln>
          <a:effectLst/>
        </p:spPr>
      </p:pic>
      <p:sp>
        <p:nvSpPr>
          <p:cNvPr id="5" name="ZoneTexte 4"/>
          <p:cNvSpPr txBox="1"/>
          <p:nvPr/>
        </p:nvSpPr>
        <p:spPr>
          <a:xfrm>
            <a:off x="6630650" y="2096359"/>
            <a:ext cx="5561350" cy="3600986"/>
          </a:xfrm>
          <a:prstGeom prst="rect">
            <a:avLst/>
          </a:prstGeom>
          <a:noFill/>
        </p:spPr>
        <p:txBody>
          <a:bodyPr wrap="square" rtlCol="0">
            <a:spAutoFit/>
          </a:bodyPr>
          <a:lstStyle/>
          <a:p>
            <a:pPr>
              <a:buClr>
                <a:schemeClr val="accent1"/>
              </a:buClr>
              <a:buFont typeface="Courier New" pitchFamily="49" charset="0"/>
              <a:buChar char="o"/>
            </a:pPr>
            <a:r>
              <a:rPr lang="fr-FR" sz="2400" dirty="0">
                <a:latin typeface="Arial" pitchFamily="34" charset="0"/>
                <a:cs typeface="Arial" pitchFamily="34" charset="0"/>
              </a:rPr>
              <a:t>Concernant le développement langagier </a:t>
            </a:r>
          </a:p>
          <a:p>
            <a:pPr>
              <a:buClr>
                <a:schemeClr val="accent1"/>
              </a:buClr>
            </a:pPr>
            <a:endParaRPr lang="fr-FR" sz="2400" dirty="0">
              <a:latin typeface="Arial" pitchFamily="34" charset="0"/>
              <a:cs typeface="Arial" pitchFamily="34" charset="0"/>
            </a:endParaRPr>
          </a:p>
          <a:p>
            <a:pPr>
              <a:buClr>
                <a:schemeClr val="accent1"/>
              </a:buClr>
              <a:buFont typeface="Courier New" pitchFamily="49" charset="0"/>
              <a:buChar char="o"/>
            </a:pPr>
            <a:r>
              <a:rPr lang="fr-FR" sz="2400" dirty="0">
                <a:latin typeface="Arial" pitchFamily="34" charset="0"/>
                <a:cs typeface="Arial" pitchFamily="34" charset="0"/>
              </a:rPr>
              <a:t>Concernant le développement moteur de l’enfant</a:t>
            </a:r>
          </a:p>
          <a:p>
            <a:pPr>
              <a:buClr>
                <a:schemeClr val="accent1"/>
              </a:buClr>
            </a:pPr>
            <a:endParaRPr lang="fr-FR" sz="2400" dirty="0">
              <a:latin typeface="Arial" pitchFamily="34" charset="0"/>
              <a:cs typeface="Arial" pitchFamily="34" charset="0"/>
            </a:endParaRPr>
          </a:p>
          <a:p>
            <a:pPr>
              <a:buClr>
                <a:schemeClr val="accent1"/>
              </a:buClr>
              <a:buFont typeface="Courier New" pitchFamily="49" charset="0"/>
              <a:buChar char="o"/>
            </a:pPr>
            <a:r>
              <a:rPr lang="fr-FR" sz="2400" dirty="0">
                <a:latin typeface="Arial" pitchFamily="34" charset="0"/>
                <a:cs typeface="Arial" pitchFamily="34" charset="0"/>
              </a:rPr>
              <a:t>Concernant l’apprentissage du nombre et des quantités</a:t>
            </a:r>
          </a:p>
          <a:p>
            <a:pPr>
              <a:buClr>
                <a:schemeClr val="accent1"/>
              </a:buClr>
              <a:buFont typeface="Courier New" pitchFamily="49" charset="0"/>
              <a:buChar char="o"/>
            </a:pPr>
            <a:endParaRPr lang="fr-FR" dirty="0"/>
          </a:p>
          <a:p>
            <a:endParaRPr lang="fr-FR" dirty="0"/>
          </a:p>
        </p:txBody>
      </p:sp>
      <p:sp>
        <p:nvSpPr>
          <p:cNvPr id="6" name="ZoneTexte 5">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2188563" y="360041"/>
            <a:ext cx="9114020" cy="6213145"/>
          </a:xfrm>
          <a:prstGeom prst="rect">
            <a:avLst/>
          </a:prstGeom>
          <a:noFill/>
          <a:ln w="9525">
            <a:noFill/>
            <a:miter lim="800000"/>
            <a:headEnd/>
            <a:tailEnd/>
          </a:ln>
          <a:effectLst/>
        </p:spPr>
      </p:pic>
      <p:sp>
        <p:nvSpPr>
          <p:cNvPr id="5" name="ZoneTexte 4">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8231121" y="327804"/>
            <a:ext cx="3544560" cy="307777"/>
          </a:xfrm>
          <a:prstGeom prst="rect">
            <a:avLst/>
          </a:prstGeom>
        </p:spPr>
        <p:txBody>
          <a:bodyPr wrap="none">
            <a:spAutoFit/>
          </a:bodyPr>
          <a:lstStyle/>
          <a:p>
            <a:r>
              <a:rPr lang="fr-FR" sz="1400" dirty="0">
                <a:solidFill>
                  <a:srgbClr val="0070C0"/>
                </a:solidFill>
                <a:latin typeface="Arial" pitchFamily="34" charset="0"/>
                <a:cs typeface="Arial" pitchFamily="34" charset="0"/>
              </a:rPr>
              <a:t>https://readymag.com/u80204205/482814/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EDF89AF-AE4A-466A-A2B1-4CB23FC50FB8}"/>
              </a:ext>
            </a:extLst>
          </p:cNvPr>
          <p:cNvSpPr>
            <a:spLocks noGrp="1"/>
          </p:cNvSpPr>
          <p:nvPr>
            <p:ph type="title"/>
          </p:nvPr>
        </p:nvSpPr>
        <p:spPr>
          <a:xfrm>
            <a:off x="2959392" y="1184387"/>
            <a:ext cx="7411228" cy="1188358"/>
          </a:xfrm>
        </p:spPr>
        <p:txBody>
          <a:bodyPr>
            <a:noAutofit/>
          </a:bodyPr>
          <a:lstStyle/>
          <a:p>
            <a:pPr algn="ctr"/>
            <a:r>
              <a:rPr lang="fr-FR" b="1" dirty="0">
                <a:solidFill>
                  <a:schemeClr val="tx1"/>
                </a:solidFill>
                <a:latin typeface="Arial" panose="020B0604020202020204" pitchFamily="34" charset="0"/>
                <a:cs typeface="Arial" panose="020B0604020202020204" pitchFamily="34" charset="0"/>
              </a:rPr>
              <a:t>« Quelle évaluation sommative</a:t>
            </a:r>
            <a:br>
              <a:rPr lang="fr-FR" b="1" dirty="0">
                <a:solidFill>
                  <a:schemeClr val="tx1"/>
                </a:solidFill>
                <a:latin typeface="Arial" panose="020B0604020202020204" pitchFamily="34" charset="0"/>
                <a:cs typeface="Arial" panose="020B0604020202020204" pitchFamily="34" charset="0"/>
              </a:rPr>
            </a:br>
            <a:r>
              <a:rPr lang="fr-FR" b="1" dirty="0">
                <a:solidFill>
                  <a:schemeClr val="tx1"/>
                </a:solidFill>
                <a:latin typeface="Arial" panose="020B0604020202020204" pitchFamily="34" charset="0"/>
                <a:cs typeface="Arial" panose="020B0604020202020204" pitchFamily="34" charset="0"/>
              </a:rPr>
              <a:t> pour  la séquence ? »</a:t>
            </a:r>
          </a:p>
        </p:txBody>
      </p:sp>
      <p:sp>
        <p:nvSpPr>
          <p:cNvPr id="4" name="Espace réservé du numéro de diapositive 3">
            <a:extLst>
              <a:ext uri="{FF2B5EF4-FFF2-40B4-BE49-F238E27FC236}">
                <a16:creationId xmlns="" xmlns:a16="http://schemas.microsoft.com/office/drawing/2014/main" id="{E92095A5-52A9-43DD-B4C2-3F5ECE63EE9A}"/>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5" name="Image 4">
            <a:extLst>
              <a:ext uri="{FF2B5EF4-FFF2-40B4-BE49-F238E27FC236}">
                <a16:creationId xmlns="" xmlns:a16="http://schemas.microsoft.com/office/drawing/2014/main" id="{65B7FF07-394F-4F19-8D99-F39AFF8AE7E5}"/>
              </a:ext>
            </a:extLst>
          </p:cNvPr>
          <p:cNvPicPr>
            <a:picLocks noChangeAspect="1"/>
          </p:cNvPicPr>
          <p:nvPr/>
        </p:nvPicPr>
        <p:blipFill>
          <a:blip r:embed="rId2"/>
          <a:stretch>
            <a:fillRect/>
          </a:stretch>
        </p:blipFill>
        <p:spPr>
          <a:xfrm>
            <a:off x="6079332" y="2540627"/>
            <a:ext cx="1171348" cy="2284773"/>
          </a:xfrm>
          <a:prstGeom prst="rect">
            <a:avLst/>
          </a:prstGeom>
        </p:spPr>
      </p:pic>
      <p:sp>
        <p:nvSpPr>
          <p:cNvPr id="6" name="Titre 4"/>
          <p:cNvSpPr txBox="1">
            <a:spLocks/>
          </p:cNvSpPr>
          <p:nvPr/>
        </p:nvSpPr>
        <p:spPr>
          <a:xfrm>
            <a:off x="2447428" y="4993282"/>
            <a:ext cx="8508120" cy="924438"/>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FF0000"/>
                </a:solidFill>
                <a:effectLst/>
                <a:uLnTx/>
                <a:uFillTx/>
                <a:latin typeface="Arial" pitchFamily="34" charset="0"/>
                <a:ea typeface="+mj-ea"/>
                <a:cs typeface="Arial" pitchFamily="34" charset="0"/>
              </a:rPr>
              <a:t>Vidéo Séquence « Danse le jardin » </a:t>
            </a:r>
          </a:p>
        </p:txBody>
      </p:sp>
      <p:sp>
        <p:nvSpPr>
          <p:cNvPr id="9" name="ZoneTexte 8">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925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79874" name="Picture 2"/>
          <p:cNvPicPr>
            <a:picLocks noChangeAspect="1" noChangeArrowheads="1"/>
          </p:cNvPicPr>
          <p:nvPr/>
        </p:nvPicPr>
        <p:blipFill>
          <a:blip r:embed="rId2"/>
          <a:srcRect/>
          <a:stretch>
            <a:fillRect/>
          </a:stretch>
        </p:blipFill>
        <p:spPr bwMode="auto">
          <a:xfrm>
            <a:off x="1380631" y="299258"/>
            <a:ext cx="9941303" cy="6598365"/>
          </a:xfrm>
          <a:prstGeom prst="rect">
            <a:avLst/>
          </a:prstGeom>
          <a:noFill/>
          <a:ln w="9525">
            <a:noFill/>
            <a:miter lim="800000"/>
            <a:headEnd/>
            <a:tailEnd/>
          </a:ln>
          <a:effectLst/>
        </p:spPr>
      </p:pic>
      <p:sp>
        <p:nvSpPr>
          <p:cNvPr id="5" name="ZoneTexte 4">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80898" name="Picture 2"/>
          <p:cNvPicPr>
            <a:picLocks noChangeAspect="1" noChangeArrowheads="1"/>
          </p:cNvPicPr>
          <p:nvPr/>
        </p:nvPicPr>
        <p:blipFill>
          <a:blip r:embed="rId3"/>
          <a:srcRect/>
          <a:stretch>
            <a:fillRect/>
          </a:stretch>
        </p:blipFill>
        <p:spPr bwMode="auto">
          <a:xfrm>
            <a:off x="1395576" y="210485"/>
            <a:ext cx="9724970" cy="6408275"/>
          </a:xfrm>
          <a:prstGeom prst="rect">
            <a:avLst/>
          </a:prstGeom>
          <a:noFill/>
          <a:ln w="9525">
            <a:noFill/>
            <a:miter lim="800000"/>
            <a:headEnd/>
            <a:tailEnd/>
          </a:ln>
          <a:effectLst/>
        </p:spPr>
      </p:pic>
      <p:cxnSp>
        <p:nvCxnSpPr>
          <p:cNvPr id="6" name="Connecteur droit avec flèche 5"/>
          <p:cNvCxnSpPr/>
          <p:nvPr/>
        </p:nvCxnSpPr>
        <p:spPr>
          <a:xfrm rot="16200000" flipH="1">
            <a:off x="3838755" y="3700731"/>
            <a:ext cx="4675517" cy="34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 xmlns:a16="http://schemas.microsoft.com/office/drawing/2014/main" id="{70D2019F-6A10-23C5-EA3C-95F01F5479E1}"/>
              </a:ext>
            </a:extLst>
          </p:cNvPr>
          <p:cNvSpPr txBox="1"/>
          <p:nvPr/>
        </p:nvSpPr>
        <p:spPr>
          <a:xfrm>
            <a:off x="190499" y="64216"/>
            <a:ext cx="4371975"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Evaluations au C1</a:t>
            </a:r>
            <a:endParaRPr lang="fr-FR" sz="1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466491" y="979098"/>
            <a:ext cx="9865593" cy="2262781"/>
          </a:xfrm>
        </p:spPr>
        <p:txBody>
          <a:bodyPr/>
          <a:lstStyle/>
          <a:p>
            <a:r>
              <a:rPr lang="fr-FR" b="1" dirty="0">
                <a:solidFill>
                  <a:srgbClr val="FF0000"/>
                </a:solidFill>
                <a:latin typeface="Arial" pitchFamily="34" charset="0"/>
                <a:cs typeface="Arial" pitchFamily="34" charset="0"/>
              </a:rPr>
              <a:t>Les outils pour communiquer</a:t>
            </a:r>
          </a:p>
        </p:txBody>
      </p:sp>
      <p:sp>
        <p:nvSpPr>
          <p:cNvPr id="4" name="Sous-titre 3"/>
          <p:cNvSpPr>
            <a:spLocks noGrp="1"/>
          </p:cNvSpPr>
          <p:nvPr>
            <p:ph type="subTitle" idx="1"/>
          </p:nvPr>
        </p:nvSpPr>
        <p:spPr>
          <a:xfrm>
            <a:off x="2464430" y="3310888"/>
            <a:ext cx="9129472" cy="1606168"/>
          </a:xfrm>
        </p:spPr>
        <p:txBody>
          <a:bodyPr>
            <a:noAutofit/>
          </a:bodyPr>
          <a:lstStyle/>
          <a:p>
            <a:pPr>
              <a:buFont typeface="Arial" pitchFamily="34" charset="0"/>
              <a:buChar char="•"/>
            </a:pPr>
            <a:r>
              <a:rPr lang="fr-FR" sz="4000" dirty="0">
                <a:solidFill>
                  <a:srgbClr val="FF0000"/>
                </a:solidFill>
                <a:latin typeface="Arial" pitchFamily="34" charset="0"/>
                <a:cs typeface="Arial" pitchFamily="34" charset="0"/>
              </a:rPr>
              <a:t>Le carnet de suivi des apprentissages</a:t>
            </a:r>
          </a:p>
          <a:p>
            <a:pPr>
              <a:buFont typeface="Arial" pitchFamily="34" charset="0"/>
              <a:buChar char="•"/>
            </a:pPr>
            <a:r>
              <a:rPr lang="fr-FR" sz="4000" dirty="0">
                <a:solidFill>
                  <a:srgbClr val="FF0000"/>
                </a:solidFill>
                <a:latin typeface="Arial" pitchFamily="34" charset="0"/>
                <a:cs typeface="Arial" pitchFamily="34" charset="0"/>
              </a:rPr>
              <a:t>Le LSU</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29048" y="624110"/>
            <a:ext cx="1346661" cy="306915"/>
          </a:xfrm>
        </p:spPr>
        <p:txBody>
          <a:bodyPr>
            <a:noAutofit/>
          </a:bodyPr>
          <a:lstStyle/>
          <a:p>
            <a:r>
              <a:rPr lang="fr-FR" sz="1800" b="1" dirty="0">
                <a:solidFill>
                  <a:srgbClr val="FF0000"/>
                </a:solidFill>
                <a:latin typeface="Arial" pitchFamily="34" charset="0"/>
                <a:cs typeface="Arial" pitchFamily="34" charset="0"/>
              </a:rPr>
              <a:t>Maternelle</a:t>
            </a:r>
          </a:p>
        </p:txBody>
      </p:sp>
      <p:sp>
        <p:nvSpPr>
          <p:cNvPr id="4" name="Espace réservé du numéro de diapositive 3">
            <a:extLst>
              <a:ext uri="{FF2B5EF4-FFF2-40B4-BE49-F238E27FC236}">
                <a16:creationId xmlns="" xmlns:a16="http://schemas.microsoft.com/office/drawing/2014/main" id="{5FC0B318-F57C-4CDC-8DE6-45E669C07BC0}"/>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3" name="Espace réservé du contenu 2">
            <a:extLst>
              <a:ext uri="{FF2B5EF4-FFF2-40B4-BE49-F238E27FC236}">
                <a16:creationId xmlns="" xmlns:a16="http://schemas.microsoft.com/office/drawing/2014/main" id="{4CD54B1F-0BD7-49B8-8B6F-655E0B463E6D}"/>
              </a:ext>
            </a:extLst>
          </p:cNvPr>
          <p:cNvSpPr>
            <a:spLocks noGrp="1"/>
          </p:cNvSpPr>
          <p:nvPr>
            <p:ph idx="4294967295"/>
          </p:nvPr>
        </p:nvSpPr>
        <p:spPr>
          <a:xfrm>
            <a:off x="3366164" y="2778899"/>
            <a:ext cx="7099070" cy="2068887"/>
          </a:xfrm>
        </p:spPr>
        <p:txBody>
          <a:bodyPr>
            <a:noAutofit/>
          </a:bodyPr>
          <a:lstStyle/>
          <a:p>
            <a:pPr marL="0" indent="0" algn="ctr">
              <a:buNone/>
            </a:pPr>
            <a:r>
              <a:rPr lang="fr-FR" sz="4800" b="1" dirty="0">
                <a:solidFill>
                  <a:srgbClr val="FF0000"/>
                </a:solidFill>
                <a:latin typeface="Arial" panose="020B0604020202020204" pitchFamily="34" charset="0"/>
                <a:cs typeface="Arial" panose="020B0604020202020204" pitchFamily="34" charset="0"/>
              </a:rPr>
              <a:t>Le carnet de suivi des apprentissages</a:t>
            </a:r>
          </a:p>
        </p:txBody>
      </p:sp>
    </p:spTree>
    <p:extLst>
      <p:ext uri="{BB962C8B-B14F-4D97-AF65-F5344CB8AC3E}">
        <p14:creationId xmlns:p14="http://schemas.microsoft.com/office/powerpoint/2010/main" val="1615204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7537" y="1400488"/>
            <a:ext cx="8911687" cy="1280890"/>
          </a:xfrm>
        </p:spPr>
        <p:txBody>
          <a:bodyPr/>
          <a:lstStyle/>
          <a:p>
            <a:r>
              <a:rPr lang="fr-FR" dirty="0"/>
              <a:t>Il peut être</a:t>
            </a:r>
          </a:p>
        </p:txBody>
      </p:sp>
      <p:sp>
        <p:nvSpPr>
          <p:cNvPr id="3" name="Espace réservé du contenu 2"/>
          <p:cNvSpPr>
            <a:spLocks noGrp="1"/>
          </p:cNvSpPr>
          <p:nvPr>
            <p:ph idx="1"/>
          </p:nvPr>
        </p:nvSpPr>
        <p:spPr>
          <a:xfrm>
            <a:off x="1639018" y="2237116"/>
            <a:ext cx="9816861" cy="3777622"/>
          </a:xfrm>
        </p:spPr>
        <p:txBody>
          <a:bodyPr>
            <a:normAutofit/>
          </a:bodyPr>
          <a:lstStyle/>
          <a:p>
            <a:r>
              <a:rPr lang="fr-FR" sz="2800" dirty="0">
                <a:latin typeface="Arial" pitchFamily="34" charset="0"/>
                <a:cs typeface="Arial" pitchFamily="34" charset="0"/>
              </a:rPr>
              <a:t>Un carnet d’observation au long court</a:t>
            </a:r>
          </a:p>
          <a:p>
            <a:r>
              <a:rPr lang="fr-FR" sz="2800" dirty="0">
                <a:latin typeface="Arial" pitchFamily="34" charset="0"/>
                <a:cs typeface="Arial" pitchFamily="34" charset="0"/>
              </a:rPr>
              <a:t>Un recueil d’observations régulières sur tout le temps de l’apprentissage</a:t>
            </a:r>
          </a:p>
          <a:p>
            <a:r>
              <a:rPr lang="fr-FR" sz="2800" dirty="0">
                <a:latin typeface="Arial" pitchFamily="34" charset="0"/>
                <a:cs typeface="Arial" pitchFamily="34" charset="0"/>
              </a:rPr>
              <a:t>Un carnet de traces et une interprétation synthétique de l’enseignant</a:t>
            </a:r>
          </a:p>
          <a:p>
            <a:r>
              <a:rPr lang="fr-FR" sz="2800" dirty="0">
                <a:latin typeface="Arial" pitchFamily="34" charset="0"/>
                <a:cs typeface="Arial" pitchFamily="34" charset="0"/>
              </a:rPr>
              <a:t>Un carnet de communication pour les parents et les enseignants</a:t>
            </a:r>
          </a:p>
          <a:p>
            <a:endParaRPr lang="fr-FR" sz="28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49</a:t>
            </a:fld>
            <a:endParaRPr lang="en-US" dirty="0"/>
          </a:p>
        </p:txBody>
      </p:sp>
      <p:sp>
        <p:nvSpPr>
          <p:cNvPr id="6" name="Espace réservé du contenu 2"/>
          <p:cNvSpPr txBox="1">
            <a:spLocks/>
          </p:cNvSpPr>
          <p:nvPr/>
        </p:nvSpPr>
        <p:spPr>
          <a:xfrm>
            <a:off x="1809912" y="603849"/>
            <a:ext cx="10002526" cy="73065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fr-FR" sz="1800" b="0" i="0" u="none" strike="noStrike" kern="1200" cap="none" spc="0" normalizeH="0" baseline="0" noProof="0" dirty="0">
                <a:ln>
                  <a:noFill/>
                </a:ln>
                <a:solidFill>
                  <a:schemeClr val="tx1">
                    <a:lumMod val="75000"/>
                    <a:lumOff val="25000"/>
                  </a:schemeClr>
                </a:solidFill>
                <a:effectLst/>
                <a:uLnTx/>
                <a:uFillTx/>
                <a:latin typeface="Arial" pitchFamily="34" charset="0"/>
                <a:ea typeface="+mn-ea"/>
                <a:cs typeface="Arial" pitchFamily="34" charset="0"/>
              </a:rPr>
              <a:t>Le carnet de suivi des apprentissages est communiqué aux parents ou au responsable légal de l'élève selon une fréquence adaptée à l'âge de l'enfant.     </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fr-FR"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7"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92925" y="624110"/>
            <a:ext cx="9401851" cy="978779"/>
          </a:xfrm>
        </p:spPr>
        <p:txBody>
          <a:bodyPr>
            <a:normAutofit/>
          </a:bodyPr>
          <a:lstStyle/>
          <a:p>
            <a:r>
              <a:rPr lang="fr-FR" sz="4800" b="1" dirty="0">
                <a:solidFill>
                  <a:srgbClr val="FF0000"/>
                </a:solidFill>
                <a:latin typeface="Arial" pitchFamily="34" charset="0"/>
                <a:cs typeface="Arial" pitchFamily="34" charset="0"/>
              </a:rPr>
              <a:t>Enseigner/Évaluer </a:t>
            </a:r>
            <a:r>
              <a:rPr lang="fr-FR" sz="2000" b="1" dirty="0">
                <a:solidFill>
                  <a:schemeClr val="tx1"/>
                </a:solidFill>
                <a:latin typeface="Arial" pitchFamily="34" charset="0"/>
                <a:cs typeface="Arial" pitchFamily="34" charset="0"/>
              </a:rPr>
              <a:t>= une cohérence nécessaire</a:t>
            </a:r>
          </a:p>
        </p:txBody>
      </p:sp>
      <p:sp>
        <p:nvSpPr>
          <p:cNvPr id="4" name="Espace réservé du contenu 3"/>
          <p:cNvSpPr>
            <a:spLocks noGrp="1"/>
          </p:cNvSpPr>
          <p:nvPr>
            <p:ph idx="1"/>
          </p:nvPr>
        </p:nvSpPr>
        <p:spPr/>
        <p:txBody>
          <a:bodyPr>
            <a:normAutofit lnSpcReduction="10000"/>
          </a:bodyPr>
          <a:lstStyle/>
          <a:p>
            <a:r>
              <a:rPr lang="fr-FR" sz="2400" dirty="0">
                <a:latin typeface="Arial" pitchFamily="34" charset="0"/>
                <a:cs typeface="Arial" pitchFamily="34" charset="0"/>
              </a:rPr>
              <a:t>les textes règlementaires</a:t>
            </a:r>
          </a:p>
          <a:p>
            <a:pPr lvl="1"/>
            <a:r>
              <a:rPr lang="fr-FR" dirty="0">
                <a:latin typeface="Arial" pitchFamily="34" charset="0"/>
                <a:cs typeface="Arial" pitchFamily="34" charset="0"/>
              </a:rPr>
              <a:t>Décret n° 2015-1929 du 31 décembre 2015 relatif à l’évaluation des acquis scolaires des élèves et au livret scolaire, à l’école et au collège (Article 8) </a:t>
            </a:r>
          </a:p>
          <a:p>
            <a:pPr lvl="1"/>
            <a:r>
              <a:rPr lang="fr-FR" dirty="0">
                <a:solidFill>
                  <a:schemeClr val="tx1"/>
                </a:solidFill>
                <a:latin typeface="Arial" pitchFamily="34" charset="0"/>
                <a:cs typeface="Arial" pitchFamily="34" charset="0"/>
              </a:rPr>
              <a:t>Livret scolaire unique numérique (arrêté du 24-10-2017 relatif à la création d’un traitement automatise de données à caractère personnel dénommé «  livret scolaire unique numérique » BO n° 39 du 16-11-2017)</a:t>
            </a:r>
          </a:p>
          <a:p>
            <a:pPr lvl="1"/>
            <a:r>
              <a:rPr lang="fr-FR" b="1" dirty="0">
                <a:latin typeface="Arial" pitchFamily="34" charset="0"/>
                <a:cs typeface="Arial" pitchFamily="34" charset="0"/>
              </a:rPr>
              <a:t>L'évaluation des acquis des élèves du CP au lycée</a:t>
            </a:r>
          </a:p>
          <a:p>
            <a:pPr lvl="1">
              <a:buNone/>
            </a:pPr>
            <a:r>
              <a:rPr lang="fr-FR" dirty="0">
                <a:solidFill>
                  <a:schemeClr val="tx1"/>
                </a:solidFill>
                <a:latin typeface="Arial" pitchFamily="34" charset="0"/>
                <a:cs typeface="Arial" pitchFamily="34" charset="0"/>
              </a:rPr>
              <a:t>https://www.education.gouv.fr/l-evaluation-des-acquis-des-eleves-du-cp-au-lycee-12089</a:t>
            </a:r>
          </a:p>
          <a:p>
            <a:pPr>
              <a:buNone/>
            </a:pPr>
            <a:endParaRPr lang="fr-FR" dirty="0">
              <a:latin typeface="Arial" pitchFamily="34" charset="0"/>
              <a:cs typeface="Arial" pitchFamily="34" charset="0"/>
            </a:endParaRPr>
          </a:p>
          <a:p>
            <a:r>
              <a:rPr lang="fr-FR" sz="2400" dirty="0">
                <a:latin typeface="Arial" pitchFamily="34" charset="0"/>
                <a:cs typeface="Arial" pitchFamily="34" charset="0"/>
              </a:rPr>
              <a:t>Des ressources</a:t>
            </a:r>
            <a:r>
              <a:rPr lang="fr-FR" dirty="0">
                <a:latin typeface="Arial" pitchFamily="34" charset="0"/>
                <a:cs typeface="Arial" pitchFamily="34" charset="0"/>
              </a:rPr>
              <a:t>:</a:t>
            </a:r>
          </a:p>
          <a:p>
            <a:pPr lvl="1"/>
            <a:r>
              <a:rPr lang="fr-FR" dirty="0">
                <a:latin typeface="Arial" pitchFamily="34" charset="0"/>
                <a:cs typeface="Arial" pitchFamily="34" charset="0"/>
              </a:rPr>
              <a:t>https://eduscol.education.fr/141/modalites-d-evaluation-des-acquis-scolaires-des-eleves</a:t>
            </a:r>
          </a:p>
          <a:p>
            <a:endParaRPr lang="fr-FR" dirty="0">
              <a:latin typeface="Arial" pitchFamily="34" charset="0"/>
              <a:cs typeface="Arial" pitchFamily="34" charset="0"/>
            </a:endParaRPr>
          </a:p>
          <a:p>
            <a:endParaRPr lang="fr-FR" dirty="0">
              <a:latin typeface="Arial" pitchFamily="34" charset="0"/>
              <a:cs typeface="Arial" pitchFamily="34" charset="0"/>
            </a:endParaRP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itre 1">
            <a:extLst>
              <a:ext uri="{FF2B5EF4-FFF2-40B4-BE49-F238E27FC236}">
                <a16:creationId xmlns="" xmlns:a16="http://schemas.microsoft.com/office/drawing/2014/main" id="{07FF0CE5-237A-8AB0-0C23-D5D0B8F28B4D}"/>
              </a:ext>
            </a:extLst>
          </p:cNvPr>
          <p:cNvSpPr txBox="1">
            <a:spLocks/>
          </p:cNvSpPr>
          <p:nvPr/>
        </p:nvSpPr>
        <p:spPr>
          <a:xfrm>
            <a:off x="168675" y="33060"/>
            <a:ext cx="6749709" cy="329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Enjeux et objectifs de l’évaluation des acquis scolaires.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73369"/>
          </a:xfrm>
        </p:spPr>
        <p:txBody>
          <a:bodyPr/>
          <a:lstStyle/>
          <a:p>
            <a:r>
              <a:rPr lang="fr-FR" dirty="0"/>
              <a:t>Il n’est pas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50</a:t>
            </a:fld>
            <a:endParaRPr lang="en-US" dirty="0"/>
          </a:p>
        </p:txBody>
      </p:sp>
      <p:sp>
        <p:nvSpPr>
          <p:cNvPr id="6" name="Espace réservé du contenu 5"/>
          <p:cNvSpPr>
            <a:spLocks noGrp="1"/>
          </p:cNvSpPr>
          <p:nvPr>
            <p:ph idx="1"/>
          </p:nvPr>
        </p:nvSpPr>
        <p:spPr>
          <a:xfrm>
            <a:off x="2123386" y="1512498"/>
            <a:ext cx="8915400" cy="3777622"/>
          </a:xfrm>
        </p:spPr>
        <p:txBody>
          <a:bodyPr>
            <a:normAutofit/>
          </a:bodyPr>
          <a:lstStyle/>
          <a:p>
            <a:r>
              <a:rPr lang="fr-FR" sz="2800" dirty="0">
                <a:latin typeface="Arial" pitchFamily="34" charset="0"/>
                <a:cs typeface="Arial" pitchFamily="34" charset="0"/>
              </a:rPr>
              <a:t>Un livret de compétences décliné en sous compétences</a:t>
            </a:r>
          </a:p>
          <a:p>
            <a:r>
              <a:rPr lang="fr-FR" sz="2800" dirty="0">
                <a:latin typeface="Arial" pitchFamily="34" charset="0"/>
                <a:cs typeface="Arial" pitchFamily="34" charset="0"/>
              </a:rPr>
              <a:t>Un tableau d’items cochés</a:t>
            </a:r>
          </a:p>
          <a:p>
            <a:r>
              <a:rPr lang="fr-FR" sz="2800" dirty="0">
                <a:latin typeface="Arial" pitchFamily="34" charset="0"/>
                <a:cs typeface="Arial" pitchFamily="34" charset="0"/>
              </a:rPr>
              <a:t>Un catalogue de fiches d’évaluations, d’exercices réalisés</a:t>
            </a:r>
          </a:p>
          <a:p>
            <a:r>
              <a:rPr lang="fr-FR" sz="2800" dirty="0">
                <a:latin typeface="Arial" pitchFamily="34" charset="0"/>
                <a:cs typeface="Arial" pitchFamily="34" charset="0"/>
              </a:rPr>
              <a:t>Un cahier d’élève</a:t>
            </a:r>
          </a:p>
        </p:txBody>
      </p:sp>
      <p:sp>
        <p:nvSpPr>
          <p:cNvPr id="8"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7811" y="624110"/>
            <a:ext cx="9606801" cy="876886"/>
          </a:xfrm>
        </p:spPr>
        <p:txBody>
          <a:bodyPr>
            <a:normAutofit fontScale="90000"/>
          </a:bodyPr>
          <a:lstStyle/>
          <a:p>
            <a:r>
              <a:rPr lang="fr-FR" b="1" dirty="0">
                <a:solidFill>
                  <a:srgbClr val="FF0000"/>
                </a:solidFill>
                <a:latin typeface="Arial" pitchFamily="34" charset="0"/>
                <a:cs typeface="Arial" pitchFamily="34" charset="0"/>
              </a:rPr>
              <a:t>Les rubriques par domaines d’apprentissages</a:t>
            </a:r>
            <a:endParaRPr lang="fr-FR" b="1" dirty="0"/>
          </a:p>
        </p:txBody>
      </p:sp>
      <p:sp>
        <p:nvSpPr>
          <p:cNvPr id="3" name="Espace réservé du contenu 2"/>
          <p:cNvSpPr>
            <a:spLocks noGrp="1"/>
          </p:cNvSpPr>
          <p:nvPr>
            <p:ph idx="1"/>
          </p:nvPr>
        </p:nvSpPr>
        <p:spPr/>
        <p:txBody>
          <a:bodyPr>
            <a:normAutofit fontScale="92500"/>
          </a:bodyPr>
          <a:lstStyle/>
          <a:p>
            <a:r>
              <a:rPr lang="fr-FR" sz="2800" dirty="0">
                <a:latin typeface="Arial" pitchFamily="34" charset="0"/>
                <a:cs typeface="Arial" pitchFamily="34" charset="0"/>
              </a:rPr>
              <a:t>Les attendus des programmes</a:t>
            </a:r>
          </a:p>
          <a:p>
            <a:endParaRPr lang="fr-FR" sz="2800" dirty="0">
              <a:latin typeface="Arial" pitchFamily="34" charset="0"/>
              <a:cs typeface="Arial" pitchFamily="34" charset="0"/>
            </a:endParaRPr>
          </a:p>
          <a:p>
            <a:r>
              <a:rPr lang="fr-FR" sz="2800" dirty="0">
                <a:solidFill>
                  <a:schemeClr val="tx1"/>
                </a:solidFill>
                <a:latin typeface="Arial" pitchFamily="34" charset="0"/>
                <a:cs typeface="Arial" pitchFamily="34" charset="0"/>
              </a:rPr>
              <a:t>Des perspectives de progrès sur le cycle 1 pour montrer que chaque attendu est abordé  de manière progressive</a:t>
            </a:r>
            <a:endParaRPr lang="fr-FR" sz="2800" dirty="0">
              <a:latin typeface="Arial" pitchFamily="34" charset="0"/>
              <a:cs typeface="Arial" pitchFamily="34" charset="0"/>
            </a:endParaRPr>
          </a:p>
          <a:p>
            <a:endParaRPr lang="fr-FR" sz="2800" dirty="0">
              <a:latin typeface="Arial" pitchFamily="34" charset="0"/>
              <a:cs typeface="Arial" pitchFamily="34" charset="0"/>
            </a:endParaRPr>
          </a:p>
          <a:p>
            <a:r>
              <a:rPr lang="fr-FR" sz="2800" dirty="0">
                <a:latin typeface="Arial" pitchFamily="34" charset="0"/>
                <a:cs typeface="Arial" pitchFamily="34" charset="0"/>
              </a:rPr>
              <a:t>Des photos, des traces …qui donnent à parler , à voir les réussites des élèves dans chaque domaine…</a:t>
            </a:r>
          </a:p>
          <a:p>
            <a:endParaRPr lang="fr-FR" sz="28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51</a:t>
            </a:fld>
            <a:endParaRPr lang="en-US" dirty="0"/>
          </a:p>
        </p:txBody>
      </p:sp>
      <p:sp>
        <p:nvSpPr>
          <p:cNvPr id="6"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80404"/>
          </a:xfrm>
        </p:spPr>
        <p:txBody>
          <a:bodyPr>
            <a:normAutofit/>
          </a:bodyPr>
          <a:lstStyle/>
          <a:p>
            <a:r>
              <a:rPr lang="fr-FR" sz="2800" b="1" dirty="0">
                <a:solidFill>
                  <a:srgbClr val="FF0000"/>
                </a:solidFill>
                <a:latin typeface="Arial" pitchFamily="34" charset="0"/>
                <a:cs typeface="Arial" pitchFamily="34" charset="0"/>
              </a:rPr>
              <a:t>Des attendus </a:t>
            </a:r>
            <a:r>
              <a:rPr lang="fr-FR" sz="2800" dirty="0">
                <a:latin typeface="Arial" pitchFamily="34" charset="0"/>
                <a:cs typeface="Arial" pitchFamily="34" charset="0"/>
              </a:rPr>
              <a:t/>
            </a:r>
            <a:br>
              <a:rPr lang="fr-FR" sz="2800" dirty="0">
                <a:latin typeface="Arial" pitchFamily="34" charset="0"/>
                <a:cs typeface="Arial" pitchFamily="34" charset="0"/>
              </a:rPr>
            </a:br>
            <a:r>
              <a:rPr lang="fr-FR" sz="2000" u="sng" dirty="0">
                <a:latin typeface="Arial" pitchFamily="34" charset="0"/>
                <a:cs typeface="Arial" pitchFamily="34" charset="0"/>
              </a:rPr>
              <a:t>Exemple</a:t>
            </a:r>
            <a:r>
              <a:rPr lang="fr-FR" sz="2000" dirty="0">
                <a:latin typeface="Arial" pitchFamily="34" charset="0"/>
                <a:cs typeface="Arial" pitchFamily="34" charset="0"/>
              </a:rPr>
              <a:t>: Mobiliser le langage dans toutes ses dimensions - écrit</a:t>
            </a:r>
          </a:p>
        </p:txBody>
      </p:sp>
      <p:sp>
        <p:nvSpPr>
          <p:cNvPr id="3" name="Espace réservé du contenu 2"/>
          <p:cNvSpPr>
            <a:spLocks noGrp="1"/>
          </p:cNvSpPr>
          <p:nvPr>
            <p:ph idx="1"/>
          </p:nvPr>
        </p:nvSpPr>
        <p:spPr>
          <a:xfrm>
            <a:off x="1518249" y="1449238"/>
            <a:ext cx="10161917" cy="5408762"/>
          </a:xfrm>
        </p:spPr>
        <p:txBody>
          <a:bodyPr>
            <a:normAutofit fontScale="55000" lnSpcReduction="20000"/>
          </a:bodyPr>
          <a:lstStyle/>
          <a:p>
            <a:endParaRPr lang="fr-FR" dirty="0"/>
          </a:p>
          <a:p>
            <a:r>
              <a:rPr lang="fr-FR" sz="2500" dirty="0">
                <a:latin typeface="Arial" pitchFamily="34" charset="0"/>
                <a:cs typeface="Arial" pitchFamily="34" charset="0"/>
              </a:rPr>
              <a:t>Manifester de la curiosité par rapport à la compréhension et à la production de l’écrit. </a:t>
            </a:r>
          </a:p>
          <a:p>
            <a:r>
              <a:rPr lang="fr-FR" sz="2500" dirty="0">
                <a:latin typeface="Arial" pitchFamily="34" charset="0"/>
                <a:cs typeface="Arial" pitchFamily="34" charset="0"/>
              </a:rPr>
              <a:t>Pouvoir redire les mots d’une phrase écrite après sa lecture par l’adulte, les mots du titre connu d’un livre ou d’un texte. </a:t>
            </a:r>
          </a:p>
          <a:p>
            <a:r>
              <a:rPr lang="fr-FR" sz="2500" dirty="0">
                <a:latin typeface="Arial" pitchFamily="34" charset="0"/>
                <a:cs typeface="Arial" pitchFamily="34" charset="0"/>
              </a:rPr>
              <a:t>Participer verbalement à la production d’un écrit. Savoir qu’on n’écrit pas comme on parle. </a:t>
            </a:r>
          </a:p>
          <a:p>
            <a:r>
              <a:rPr lang="fr-FR" sz="2500" dirty="0">
                <a:latin typeface="Arial" pitchFamily="34" charset="0"/>
                <a:cs typeface="Arial" pitchFamily="34" charset="0"/>
              </a:rPr>
              <a:t>Repérer des régularités dans la langue à l’oral en français (éventuellement dans une autre langue). </a:t>
            </a:r>
          </a:p>
          <a:p>
            <a:r>
              <a:rPr lang="fr-FR" sz="2500" dirty="0">
                <a:latin typeface="Arial" pitchFamily="34" charset="0"/>
                <a:cs typeface="Arial" pitchFamily="34" charset="0"/>
              </a:rPr>
              <a:t>Distinguer et manipuler des syllabes : scander les syllabes constitutives d'un mot, comprendre qu’on peut en supprimer, en ajouter, en inverser. </a:t>
            </a:r>
          </a:p>
          <a:p>
            <a:r>
              <a:rPr lang="fr-FR" sz="2500" dirty="0">
                <a:latin typeface="Arial" pitchFamily="34" charset="0"/>
                <a:cs typeface="Arial" pitchFamily="34" charset="0"/>
              </a:rPr>
              <a:t>Repérer et produire des rimes, des assonances. </a:t>
            </a:r>
          </a:p>
          <a:p>
            <a:r>
              <a:rPr lang="fr-FR" sz="2500" dirty="0">
                <a:latin typeface="Arial" pitchFamily="34" charset="0"/>
                <a:cs typeface="Arial" pitchFamily="34" charset="0"/>
              </a:rPr>
              <a:t>Discriminer des sons (syllabes, sons-voyelles ; quelques sons-consonnes hors des consonnes occlusives).) dans des mots ou dans des syllabes. </a:t>
            </a:r>
          </a:p>
          <a:p>
            <a:r>
              <a:rPr lang="fr-FR" sz="2500" dirty="0">
                <a:latin typeface="Arial" pitchFamily="34" charset="0"/>
                <a:cs typeface="Arial" pitchFamily="34" charset="0"/>
              </a:rPr>
              <a:t>Reconnaître les lettres de l’alphabet et , connaître leur nom, savoir que le nom d'une lettre peut être différent du son qu'elle transcrit. </a:t>
            </a:r>
          </a:p>
          <a:p>
            <a:r>
              <a:rPr lang="fr-FR" sz="2500" dirty="0">
                <a:latin typeface="Arial" pitchFamily="34" charset="0"/>
                <a:cs typeface="Arial" pitchFamily="34" charset="0"/>
              </a:rPr>
              <a:t>Connaître les correspondances entre les trois manières de les écrire d’écrire les lettres : cursive, script, capitales d’imprimerie., et commencer à faire le lien avec le son qu’elles codent. Copier à l’aide d’un clavier. </a:t>
            </a:r>
          </a:p>
          <a:p>
            <a:r>
              <a:rPr lang="fr-FR" sz="2500" dirty="0">
                <a:latin typeface="Arial" pitchFamily="34" charset="0"/>
                <a:cs typeface="Arial" pitchFamily="34" charset="0"/>
              </a:rPr>
              <a:t>Reconnaître son prénom écrit en lettres capitales, en script ou en cursive. Connaître le nom des lettres qui le composent. </a:t>
            </a:r>
          </a:p>
          <a:p>
            <a:r>
              <a:rPr lang="fr-FR" sz="2500" dirty="0">
                <a:latin typeface="Arial" pitchFamily="34" charset="0"/>
                <a:cs typeface="Arial" pitchFamily="34" charset="0"/>
              </a:rPr>
              <a:t>Copier en cursive un mot ou une très courte phrase dont le sens est connu. </a:t>
            </a:r>
          </a:p>
          <a:p>
            <a:r>
              <a:rPr lang="fr-FR" sz="2500" dirty="0">
                <a:latin typeface="Arial" pitchFamily="34" charset="0"/>
                <a:cs typeface="Arial" pitchFamily="34" charset="0"/>
              </a:rPr>
              <a:t>Écrire son prénom en écriture cursive, sans modèle.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52</a:t>
            </a:fld>
            <a:endParaRPr lang="en-US" dirty="0"/>
          </a:p>
        </p:txBody>
      </p:sp>
      <p:sp>
        <p:nvSpPr>
          <p:cNvPr id="5"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30902" y="266609"/>
            <a:ext cx="3177991" cy="566738"/>
          </a:xfrm>
        </p:spPr>
        <p:txBody>
          <a:bodyPr>
            <a:normAutofit/>
          </a:bodyPr>
          <a:lstStyle/>
          <a:p>
            <a:pPr algn="ctr"/>
            <a:r>
              <a:rPr lang="fr-FR" sz="2800" b="1" dirty="0">
                <a:solidFill>
                  <a:srgbClr val="FF0000"/>
                </a:solidFill>
                <a:latin typeface="Arial" pitchFamily="34" charset="0"/>
                <a:cs typeface="Arial" pitchFamily="34" charset="0"/>
              </a:rPr>
              <a:t>Des repères</a:t>
            </a:r>
          </a:p>
        </p:txBody>
      </p:sp>
      <p:sp>
        <p:nvSpPr>
          <p:cNvPr id="8" name="Espace réservé du texte 7"/>
          <p:cNvSpPr>
            <a:spLocks noGrp="1"/>
          </p:cNvSpPr>
          <p:nvPr>
            <p:ph type="body" sz="half" idx="2"/>
          </p:nvPr>
        </p:nvSpPr>
        <p:spPr>
          <a:xfrm>
            <a:off x="2451190" y="3348757"/>
            <a:ext cx="3069716" cy="493712"/>
          </a:xfrm>
        </p:spPr>
        <p:txBody>
          <a:bodyPr/>
          <a:lstStyle/>
          <a:p>
            <a:r>
              <a:rPr lang="fr-FR" dirty="0"/>
              <a:t>Etape 1</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53</a:t>
            </a:fld>
            <a:endParaRPr lang="en-US" dirty="0"/>
          </a:p>
        </p:txBody>
      </p:sp>
      <p:pic>
        <p:nvPicPr>
          <p:cNvPr id="2051" name="Picture 3"/>
          <p:cNvPicPr>
            <a:picLocks noChangeAspect="1" noChangeArrowheads="1"/>
          </p:cNvPicPr>
          <p:nvPr/>
        </p:nvPicPr>
        <p:blipFill>
          <a:blip r:embed="rId2"/>
          <a:srcRect/>
          <a:stretch>
            <a:fillRect/>
          </a:stretch>
        </p:blipFill>
        <p:spPr bwMode="auto">
          <a:xfrm>
            <a:off x="1551316" y="917367"/>
            <a:ext cx="3413507" cy="241243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6117026" y="872704"/>
            <a:ext cx="4821268" cy="2425795"/>
          </a:xfrm>
          <a:prstGeom prst="rect">
            <a:avLst/>
          </a:prstGeom>
          <a:noFill/>
          <a:ln w="9525">
            <a:noFill/>
            <a:miter lim="800000"/>
            <a:headEnd/>
            <a:tailEnd/>
          </a:ln>
          <a:effectLst/>
        </p:spPr>
      </p:pic>
      <p:sp>
        <p:nvSpPr>
          <p:cNvPr id="11" name="Espace réservé du texte 7"/>
          <p:cNvSpPr txBox="1">
            <a:spLocks/>
          </p:cNvSpPr>
          <p:nvPr/>
        </p:nvSpPr>
        <p:spPr>
          <a:xfrm>
            <a:off x="6261190" y="3259618"/>
            <a:ext cx="3069716" cy="49371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fr-FR" sz="1200" b="0" i="0" u="none" strike="noStrike" kern="1200" cap="none" spc="0" normalizeH="0" baseline="0" noProof="0" dirty="0">
                <a:ln>
                  <a:noFill/>
                </a:ln>
                <a:solidFill>
                  <a:schemeClr val="tx1">
                    <a:lumMod val="75000"/>
                    <a:lumOff val="25000"/>
                  </a:schemeClr>
                </a:solidFill>
                <a:effectLst/>
                <a:uLnTx/>
                <a:uFillTx/>
                <a:latin typeface="+mn-lt"/>
                <a:ea typeface="+mn-ea"/>
                <a:cs typeface="+mn-cs"/>
              </a:rPr>
              <a:t>Etape 2</a:t>
            </a:r>
          </a:p>
        </p:txBody>
      </p:sp>
      <p:pic>
        <p:nvPicPr>
          <p:cNvPr id="2053" name="Picture 5"/>
          <p:cNvPicPr>
            <a:picLocks noChangeAspect="1" noChangeArrowheads="1"/>
          </p:cNvPicPr>
          <p:nvPr/>
        </p:nvPicPr>
        <p:blipFill>
          <a:blip r:embed="rId4"/>
          <a:srcRect/>
          <a:stretch>
            <a:fillRect/>
          </a:stretch>
        </p:blipFill>
        <p:spPr bwMode="auto">
          <a:xfrm>
            <a:off x="1770482" y="3975250"/>
            <a:ext cx="4613065" cy="2228465"/>
          </a:xfrm>
          <a:prstGeom prst="rect">
            <a:avLst/>
          </a:prstGeom>
          <a:noFill/>
          <a:ln w="9525">
            <a:noFill/>
            <a:miter lim="800000"/>
            <a:headEnd/>
            <a:tailEnd/>
          </a:ln>
          <a:effectLst/>
        </p:spPr>
      </p:pic>
      <p:sp>
        <p:nvSpPr>
          <p:cNvPr id="13" name="Espace réservé du texte 7"/>
          <p:cNvSpPr txBox="1">
            <a:spLocks/>
          </p:cNvSpPr>
          <p:nvPr/>
        </p:nvSpPr>
        <p:spPr>
          <a:xfrm>
            <a:off x="1824337" y="6155218"/>
            <a:ext cx="3069716" cy="49371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fr-FR" sz="1200" b="0" i="0" u="none" strike="noStrike" kern="1200" cap="none" spc="0" normalizeH="0" baseline="0" noProof="0" dirty="0">
                <a:ln>
                  <a:noFill/>
                </a:ln>
                <a:solidFill>
                  <a:schemeClr val="tx1">
                    <a:lumMod val="75000"/>
                    <a:lumOff val="25000"/>
                  </a:schemeClr>
                </a:solidFill>
                <a:effectLst/>
                <a:uLnTx/>
                <a:uFillTx/>
                <a:latin typeface="+mn-lt"/>
                <a:ea typeface="+mn-ea"/>
                <a:cs typeface="+mn-cs"/>
              </a:rPr>
              <a:t>Etape 3</a:t>
            </a:r>
          </a:p>
        </p:txBody>
      </p:sp>
      <p:sp>
        <p:nvSpPr>
          <p:cNvPr id="14"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1029" name="Picture 5"/>
          <p:cNvPicPr>
            <a:picLocks noChangeAspect="1" noChangeArrowheads="1"/>
          </p:cNvPicPr>
          <p:nvPr/>
        </p:nvPicPr>
        <p:blipFill>
          <a:blip r:embed="rId2"/>
          <a:srcRect/>
          <a:stretch>
            <a:fillRect/>
          </a:stretch>
        </p:blipFill>
        <p:spPr bwMode="auto">
          <a:xfrm>
            <a:off x="881513" y="1623294"/>
            <a:ext cx="4517116" cy="2741672"/>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6223689" y="1660676"/>
            <a:ext cx="5175107" cy="2945830"/>
          </a:xfrm>
          <a:prstGeom prst="rect">
            <a:avLst/>
          </a:prstGeom>
          <a:noFill/>
          <a:ln w="9525">
            <a:noFill/>
            <a:miter lim="800000"/>
            <a:headEnd/>
            <a:tailEnd/>
          </a:ln>
          <a:effectLst/>
        </p:spPr>
      </p:pic>
      <p:sp>
        <p:nvSpPr>
          <p:cNvPr id="11" name="Titre 7"/>
          <p:cNvSpPr txBox="1">
            <a:spLocks/>
          </p:cNvSpPr>
          <p:nvPr/>
        </p:nvSpPr>
        <p:spPr>
          <a:xfrm>
            <a:off x="3766629" y="744601"/>
            <a:ext cx="4914120" cy="643499"/>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Des traces des réussites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5121" name="Picture 1"/>
          <p:cNvPicPr>
            <a:picLocks noGrp="1" noChangeAspect="1" noChangeArrowheads="1"/>
          </p:cNvPicPr>
          <p:nvPr>
            <p:ph idx="1"/>
          </p:nvPr>
        </p:nvPicPr>
        <p:blipFill>
          <a:blip r:embed="rId2"/>
          <a:srcRect/>
          <a:stretch>
            <a:fillRect/>
          </a:stretch>
        </p:blipFill>
        <p:spPr bwMode="auto">
          <a:xfrm>
            <a:off x="718326" y="1638924"/>
            <a:ext cx="5671758" cy="377825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643689" y="1560774"/>
            <a:ext cx="5208796" cy="3400971"/>
          </a:xfrm>
          <a:prstGeom prst="rect">
            <a:avLst/>
          </a:prstGeom>
          <a:noFill/>
          <a:ln w="9525">
            <a:noFill/>
            <a:miter lim="800000"/>
            <a:headEnd/>
            <a:tailEnd/>
          </a:ln>
          <a:effectLst/>
        </p:spPr>
      </p:pic>
      <p:sp>
        <p:nvSpPr>
          <p:cNvPr id="6"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
        <p:nvSpPr>
          <p:cNvPr id="8" name="Titre 7"/>
          <p:cNvSpPr>
            <a:spLocks noGrp="1"/>
          </p:cNvSpPr>
          <p:nvPr>
            <p:ph type="title"/>
          </p:nvPr>
        </p:nvSpPr>
        <p:spPr>
          <a:xfrm>
            <a:off x="2592925" y="624110"/>
            <a:ext cx="8911687" cy="721611"/>
          </a:xfrm>
        </p:spPr>
        <p:txBody>
          <a:bodyPr>
            <a:normAutofit/>
          </a:bodyPr>
          <a:lstStyle/>
          <a:p>
            <a:pPr algn="ctr"/>
            <a:r>
              <a:rPr lang="fr-FR" sz="2800" b="1" u="sng" dirty="0">
                <a:solidFill>
                  <a:srgbClr val="FF0000"/>
                </a:solidFill>
                <a:latin typeface="Arial" pitchFamily="34" charset="0"/>
                <a:cs typeface="Arial" pitchFamily="34" charset="0"/>
              </a:rPr>
              <a:t>Exemples</a:t>
            </a:r>
            <a:r>
              <a:rPr lang="fr-FR" sz="2800" b="1" dirty="0">
                <a:solidFill>
                  <a:srgbClr val="FF0000"/>
                </a:solidFill>
                <a:latin typeface="Arial" pitchFamily="34" charset="0"/>
                <a:cs typeface="Arial" pitchFamily="34" charset="0"/>
              </a:rPr>
              <a:t> : pages de carnet de suivi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2133600"/>
            <a:ext cx="8915400" cy="2041585"/>
          </a:xfrm>
        </p:spPr>
        <p:txBody>
          <a:bodyPr/>
          <a:lstStyle/>
          <a:p>
            <a:r>
              <a:rPr lang="fr-FR" sz="2800" dirty="0">
                <a:latin typeface="Arial" pitchFamily="34" charset="0"/>
                <a:cs typeface="Arial" pitchFamily="34" charset="0"/>
              </a:rPr>
              <a:t>Le carnet de suivi des apprentissages rend compte du cheminement de l’élève pour renseigner la synthèse des acquis à la fin de la GS</a:t>
            </a:r>
          </a:p>
          <a:p>
            <a:pPr>
              <a:buNone/>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56</a:t>
            </a:fld>
            <a:endParaRPr lang="en-US" dirty="0"/>
          </a:p>
        </p:txBody>
      </p:sp>
      <p:sp>
        <p:nvSpPr>
          <p:cNvPr id="5" name="Titre 1"/>
          <p:cNvSpPr>
            <a:spLocks noGrp="1"/>
          </p:cNvSpPr>
          <p:nvPr>
            <p:ph type="title"/>
          </p:nvPr>
        </p:nvSpPr>
        <p:spPr>
          <a:xfrm>
            <a:off x="2592925" y="624110"/>
            <a:ext cx="8911687" cy="876886"/>
          </a:xfrm>
        </p:spPr>
        <p:txBody>
          <a:bodyPr>
            <a:normAutofit/>
          </a:bodyPr>
          <a:lstStyle/>
          <a:p>
            <a:r>
              <a:rPr lang="fr-FR" b="1" dirty="0">
                <a:solidFill>
                  <a:srgbClr val="FF0000"/>
                </a:solidFill>
                <a:latin typeface="Arial" pitchFamily="34" charset="0"/>
                <a:cs typeface="Arial" pitchFamily="34" charset="0"/>
              </a:rPr>
              <a:t>La synthèse des acquis de l’élève</a:t>
            </a:r>
          </a:p>
        </p:txBody>
      </p:sp>
      <p:sp>
        <p:nvSpPr>
          <p:cNvPr id="6" name="Titre 1">
            <a:extLst>
              <a:ext uri="{FF2B5EF4-FFF2-40B4-BE49-F238E27FC236}">
                <a16:creationId xmlns="" xmlns:a16="http://schemas.microsoft.com/office/drawing/2014/main" id="{C68AA8A9-0FFF-EB16-F5F5-02587BCA401E}"/>
              </a:ext>
            </a:extLst>
          </p:cNvPr>
          <p:cNvSpPr txBox="1">
            <a:spLocks/>
          </p:cNvSpPr>
          <p:nvPr/>
        </p:nvSpPr>
        <p:spPr>
          <a:xfrm>
            <a:off x="168676" y="33059"/>
            <a:ext cx="5251222" cy="4135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Le carnet de suivi des apprentissages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57</a:t>
            </a:fld>
            <a:endParaRPr lang="en-US" dirty="0"/>
          </a:p>
        </p:txBody>
      </p:sp>
      <p:graphicFrame>
        <p:nvGraphicFramePr>
          <p:cNvPr id="5" name="Tableau 4"/>
          <p:cNvGraphicFramePr>
            <a:graphicFrameLocks noGrp="1"/>
          </p:cNvGraphicFramePr>
          <p:nvPr/>
        </p:nvGraphicFramePr>
        <p:xfrm>
          <a:off x="1725282" y="0"/>
          <a:ext cx="9282023" cy="6858004"/>
        </p:xfrm>
        <a:graphic>
          <a:graphicData uri="http://schemas.openxmlformats.org/drawingml/2006/table">
            <a:tbl>
              <a:tblPr/>
              <a:tblGrid>
                <a:gridCol w="4639842">
                  <a:extLst>
                    <a:ext uri="{9D8B030D-6E8A-4147-A177-3AD203B41FA5}">
                      <a16:colId xmlns="" xmlns:a16="http://schemas.microsoft.com/office/drawing/2014/main" val="20000"/>
                    </a:ext>
                  </a:extLst>
                </a:gridCol>
                <a:gridCol w="827770">
                  <a:extLst>
                    <a:ext uri="{9D8B030D-6E8A-4147-A177-3AD203B41FA5}">
                      <a16:colId xmlns="" xmlns:a16="http://schemas.microsoft.com/office/drawing/2014/main" val="20001"/>
                    </a:ext>
                  </a:extLst>
                </a:gridCol>
                <a:gridCol w="828357">
                  <a:extLst>
                    <a:ext uri="{9D8B030D-6E8A-4147-A177-3AD203B41FA5}">
                      <a16:colId xmlns="" xmlns:a16="http://schemas.microsoft.com/office/drawing/2014/main" val="20002"/>
                    </a:ext>
                  </a:extLst>
                </a:gridCol>
                <a:gridCol w="827770">
                  <a:extLst>
                    <a:ext uri="{9D8B030D-6E8A-4147-A177-3AD203B41FA5}">
                      <a16:colId xmlns="" xmlns:a16="http://schemas.microsoft.com/office/drawing/2014/main" val="20003"/>
                    </a:ext>
                  </a:extLst>
                </a:gridCol>
                <a:gridCol w="2158284">
                  <a:extLst>
                    <a:ext uri="{9D8B030D-6E8A-4147-A177-3AD203B41FA5}">
                      <a16:colId xmlns="" xmlns:a16="http://schemas.microsoft.com/office/drawing/2014/main" val="20004"/>
                    </a:ext>
                  </a:extLst>
                </a:gridCol>
              </a:tblGrid>
              <a:tr h="391608">
                <a:tc rowSpan="2">
                  <a:txBody>
                    <a:bodyPr/>
                    <a:lstStyle/>
                    <a:p>
                      <a:pPr>
                        <a:spcBef>
                          <a:spcPts val="1400"/>
                        </a:spcBef>
                        <a:spcAft>
                          <a:spcPts val="0"/>
                        </a:spcAft>
                      </a:pPr>
                      <a:r>
                        <a:rPr lang="fr-FR" sz="600" b="1" kern="100" dirty="0">
                          <a:solidFill>
                            <a:srgbClr val="00000A"/>
                          </a:solidFill>
                          <a:latin typeface="Arial"/>
                          <a:ea typeface="Arial"/>
                          <a:cs typeface="Times New Roman"/>
                        </a:rPr>
                        <a:t>École :</a:t>
                      </a:r>
                      <a:endParaRPr lang="fr-FR" sz="600" kern="100" dirty="0">
                        <a:solidFill>
                          <a:srgbClr val="AC1D72"/>
                        </a:solidFill>
                        <a:latin typeface="Arial"/>
                        <a:ea typeface="Arial"/>
                        <a:cs typeface="Times New Roman"/>
                      </a:endParaRPr>
                    </a:p>
                    <a:p>
                      <a:pPr>
                        <a:spcAft>
                          <a:spcPts val="0"/>
                        </a:spcAft>
                      </a:pPr>
                      <a:r>
                        <a:rPr lang="fr-FR" sz="600" b="1" kern="100" dirty="0">
                          <a:latin typeface="Arial"/>
                          <a:ea typeface="Times New Roman"/>
                          <a:cs typeface="Times New Roman"/>
                        </a:rPr>
                        <a:t>Prénom et nom de l’enfant :</a:t>
                      </a:r>
                      <a:endParaRPr lang="fr-FR" sz="800" kern="100" dirty="0">
                        <a:latin typeface="Times New Roman"/>
                        <a:ea typeface="Times New Roman"/>
                        <a:cs typeface="Times New Roman"/>
                      </a:endParaRPr>
                    </a:p>
                  </a:txBody>
                  <a:tcPr marL="44241" marR="44241" marT="0" marB="0">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a:spcBef>
                          <a:spcPts val="1400"/>
                        </a:spcBef>
                        <a:spcAft>
                          <a:spcPts val="0"/>
                        </a:spcAft>
                      </a:pPr>
                      <a:r>
                        <a:rPr lang="fr-FR" sz="600" b="1" i="1" kern="100">
                          <a:latin typeface="Arial"/>
                          <a:ea typeface="Times New Roman"/>
                          <a:cs typeface="Times New Roman"/>
                        </a:rPr>
                        <a:t>[Prénom] </a:t>
                      </a:r>
                      <a:r>
                        <a:rPr lang="fr-FR" sz="600" b="1" kern="100">
                          <a:latin typeface="Arial"/>
                          <a:ea typeface="Times New Roman"/>
                          <a:cs typeface="Times New Roman"/>
                        </a:rPr>
                        <a:t>ne réussit pas encore</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7E1F5"/>
                    </a:solidFill>
                  </a:tcPr>
                </a:tc>
                <a:tc>
                  <a:txBody>
                    <a:bodyPr/>
                    <a:lstStyle/>
                    <a:p>
                      <a:pPr algn="ctr">
                        <a:spcBef>
                          <a:spcPts val="1400"/>
                        </a:spcBef>
                        <a:spcAft>
                          <a:spcPts val="0"/>
                        </a:spcAft>
                      </a:pPr>
                      <a:r>
                        <a:rPr lang="fr-FR" sz="600" b="1" i="1" kern="100">
                          <a:latin typeface="Arial"/>
                          <a:ea typeface="Times New Roman"/>
                          <a:cs typeface="Times New Roman"/>
                        </a:rPr>
                        <a:t>[Prénom]</a:t>
                      </a:r>
                      <a:r>
                        <a:rPr lang="fr-FR" sz="600" b="1" kern="100">
                          <a:latin typeface="Arial"/>
                          <a:ea typeface="Times New Roman"/>
                          <a:cs typeface="Times New Roman"/>
                        </a:rPr>
                        <a:t> est en voie de réussite</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CD4F1"/>
                    </a:solidFill>
                  </a:tcPr>
                </a:tc>
                <a:tc>
                  <a:txBody>
                    <a:bodyPr/>
                    <a:lstStyle/>
                    <a:p>
                      <a:pPr algn="ctr">
                        <a:spcBef>
                          <a:spcPts val="1400"/>
                        </a:spcBef>
                        <a:spcAft>
                          <a:spcPts val="0"/>
                        </a:spcAft>
                      </a:pPr>
                      <a:r>
                        <a:rPr lang="fr-FR" sz="600" b="1" kern="100">
                          <a:latin typeface="Arial"/>
                          <a:ea typeface="Times New Roman"/>
                          <a:cs typeface="Times New Roman"/>
                        </a:rPr>
                        <a:t>[</a:t>
                      </a:r>
                      <a:r>
                        <a:rPr lang="fr-FR" sz="600" b="1" i="1" kern="100">
                          <a:latin typeface="Arial"/>
                          <a:ea typeface="Times New Roman"/>
                          <a:cs typeface="Times New Roman"/>
                        </a:rPr>
                        <a:t>Prénom]</a:t>
                      </a:r>
                      <a:r>
                        <a:rPr lang="fr-FR" sz="600" b="1" kern="100">
                          <a:latin typeface="Arial"/>
                          <a:ea typeface="Times New Roman"/>
                          <a:cs typeface="Times New Roman"/>
                        </a:rPr>
                        <a:t> réussit souvent</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1C9ED"/>
                    </a:solidFill>
                  </a:tcPr>
                </a:tc>
                <a:tc>
                  <a:txBody>
                    <a:bodyPr/>
                    <a:lstStyle/>
                    <a:p>
                      <a:pPr marL="206375" algn="ctr">
                        <a:spcBef>
                          <a:spcPts val="1400"/>
                        </a:spcBef>
                        <a:spcAft>
                          <a:spcPts val="0"/>
                        </a:spcAft>
                      </a:pPr>
                      <a:r>
                        <a:rPr lang="fr-FR" sz="600" b="1" kern="100">
                          <a:latin typeface="Arial"/>
                          <a:ea typeface="Times New Roman"/>
                          <a:cs typeface="Times New Roman"/>
                        </a:rPr>
                        <a:t>Les réussites observées par l’enseignant</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0"/>
                  </a:ext>
                </a:extLst>
              </a:tr>
              <a:tr h="124673">
                <a:tc vMerge="1">
                  <a:txBody>
                    <a:bodyPr/>
                    <a:lstStyle/>
                    <a:p>
                      <a:endParaRPr lang="fr-FR"/>
                    </a:p>
                  </a:txBody>
                  <a:tcPr/>
                </a:tc>
                <a:tc gridSpan="4">
                  <a:txBody>
                    <a:bodyPr/>
                    <a:lstStyle/>
                    <a:p>
                      <a:pPr>
                        <a:spcBef>
                          <a:spcPts val="200"/>
                        </a:spcBef>
                        <a:spcAft>
                          <a:spcPts val="200"/>
                        </a:spcAft>
                      </a:pPr>
                      <a:r>
                        <a:rPr lang="fr-FR" sz="600" b="1" kern="100">
                          <a:solidFill>
                            <a:srgbClr val="0000FF"/>
                          </a:solidFill>
                          <a:latin typeface="Arial"/>
                          <a:ea typeface="Times New Roman"/>
                          <a:cs typeface="Times New Roman"/>
                        </a:rPr>
                        <a:t>1. Mobiliser le langage dans toutes ses dimensions</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1"/>
                  </a:ext>
                </a:extLst>
              </a:tr>
              <a:tr h="521453">
                <a:tc>
                  <a:txBody>
                    <a:bodyPr/>
                    <a:lstStyle/>
                    <a:p>
                      <a:pPr algn="just">
                        <a:spcAft>
                          <a:spcPts val="0"/>
                        </a:spcAft>
                      </a:pPr>
                      <a:r>
                        <a:rPr lang="fr-FR" sz="600" b="1" kern="100">
                          <a:latin typeface="Arial"/>
                          <a:ea typeface="Times New Roman"/>
                          <a:cs typeface="Times New Roman"/>
                        </a:rPr>
                        <a:t>Langue orale</a:t>
                      </a:r>
                      <a:r>
                        <a:rPr lang="fr-FR" sz="600" kern="100">
                          <a:latin typeface="Arial"/>
                          <a:ea typeface="Times New Roman"/>
                          <a:cs typeface="Times New Roman"/>
                        </a:rPr>
                        <a:t> : communiquer, raconter, décrire. Communiqueren se faisant comprendre. Reformuler le propos d’autrui</a:t>
                      </a:r>
                      <a:r>
                        <a:rPr lang="fr-FR" sz="800" kern="100">
                          <a:latin typeface="Times New Roman"/>
                          <a:ea typeface="Cambria"/>
                          <a:cs typeface="Times New Roman"/>
                        </a:rPr>
                        <a:t>.</a:t>
                      </a:r>
                      <a:r>
                        <a:rPr lang="fr-FR" sz="600" kern="100">
                          <a:latin typeface="Arial"/>
                          <a:ea typeface="Cambria"/>
                          <a:cs typeface="Times New Roman"/>
                        </a:rPr>
                        <a:t>S’exprimer dans un oral syntaxiquement correct et lexicalement précis en utilisant notamment, de manière appropriée le lexique appris en classe.</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dirty="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rowSpan="7">
                  <a:txBody>
                    <a:bodyPr/>
                    <a:lstStyle/>
                    <a:p>
                      <a:pPr>
                        <a:spcAft>
                          <a:spcPts val="0"/>
                        </a:spcAft>
                      </a:pPr>
                      <a:endParaRPr lang="fr-FR" sz="600" kern="100" dirty="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 xmlns:a16="http://schemas.microsoft.com/office/drawing/2014/main" val="10002"/>
                  </a:ext>
                </a:extLst>
              </a:tr>
              <a:tr h="248311">
                <a:tc>
                  <a:txBody>
                    <a:bodyPr/>
                    <a:lstStyle/>
                    <a:p>
                      <a:pPr algn="just">
                        <a:spcAft>
                          <a:spcPts val="0"/>
                        </a:spcAft>
                      </a:pPr>
                      <a:r>
                        <a:rPr lang="fr-FR" sz="600" b="1" kern="100">
                          <a:latin typeface="Arial"/>
                          <a:ea typeface="Times New Roman"/>
                          <a:cs typeface="Times New Roman"/>
                        </a:rPr>
                        <a:t>Compréhension </a:t>
                      </a:r>
                      <a:r>
                        <a:rPr lang="fr-FR" sz="600" kern="100">
                          <a:latin typeface="Arial"/>
                          <a:ea typeface="Times New Roman"/>
                          <a:cs typeface="Times New Roman"/>
                        </a:rPr>
                        <a:t>: d’un texte lu par l’adulte. Être autonome dans la compréhension des consignes.</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03"/>
                  </a:ext>
                </a:extLst>
              </a:tr>
              <a:tr h="372467">
                <a:tc>
                  <a:txBody>
                    <a:bodyPr/>
                    <a:lstStyle/>
                    <a:p>
                      <a:pPr algn="just">
                        <a:spcAft>
                          <a:spcPts val="0"/>
                        </a:spcAft>
                      </a:pPr>
                      <a:r>
                        <a:rPr lang="fr-FR" sz="600" b="1" kern="100" dirty="0">
                          <a:latin typeface="Arial"/>
                          <a:ea typeface="Times New Roman"/>
                          <a:cs typeface="Times New Roman"/>
                        </a:rPr>
                        <a:t>Langue écrite</a:t>
                      </a:r>
                      <a:r>
                        <a:rPr lang="fr-FR" sz="600" kern="100" dirty="0">
                          <a:latin typeface="Arial"/>
                          <a:ea typeface="Times New Roman"/>
                          <a:cs typeface="Times New Roman"/>
                        </a:rPr>
                        <a:t> : comprendre ses usages. Comprendre les relations entre l’oral et l’écrit. Encoder un mot. Connaître la correspondance entre les trois graphies. Produire des écrits autonomes.</a:t>
                      </a:r>
                      <a:endParaRPr lang="fr-FR" sz="800" kern="100" dirty="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04"/>
                  </a:ext>
                </a:extLst>
              </a:tr>
              <a:tr h="620777">
                <a:tc>
                  <a:txBody>
                    <a:bodyPr/>
                    <a:lstStyle/>
                    <a:p>
                      <a:pPr algn="just">
                        <a:spcAft>
                          <a:spcPts val="0"/>
                        </a:spcAft>
                      </a:pPr>
                      <a:r>
                        <a:rPr lang="fr-FR" sz="600" b="1" kern="100">
                          <a:latin typeface="Arial"/>
                          <a:ea typeface="Times New Roman"/>
                          <a:cs typeface="Times New Roman"/>
                        </a:rPr>
                        <a:t>Phonologie et principe alphabétique</a:t>
                      </a:r>
                      <a:r>
                        <a:rPr lang="fr-FR" sz="600" kern="100">
                          <a:latin typeface="Arial"/>
                          <a:ea typeface="Times New Roman"/>
                          <a:cs typeface="Times New Roman"/>
                        </a:rPr>
                        <a:t> : discriminer des sons. Distinguer et manipuler des syllabes Repérer et produire des rimes et assonances. </a:t>
                      </a:r>
                      <a:endParaRPr lang="fr-FR" sz="800" kern="100">
                        <a:latin typeface="Times New Roman"/>
                        <a:ea typeface="Times New Roman"/>
                        <a:cs typeface="Times New Roman"/>
                      </a:endParaRPr>
                    </a:p>
                    <a:p>
                      <a:pPr algn="just">
                        <a:spcAft>
                          <a:spcPts val="0"/>
                        </a:spcAft>
                      </a:pPr>
                      <a:r>
                        <a:rPr lang="fr-FR" sz="600" kern="100">
                          <a:latin typeface="Arial"/>
                          <a:ea typeface="Times New Roman"/>
                          <a:cs typeface="Times New Roman"/>
                        </a:rPr>
                        <a:t>Connaître le nom des lettres, savoir que leur nom peut être différent du son qu’elles transcrivent. Commencer à faire du lien avec le son que codent les lettres. Reconnaître son prénom dans les trois graphies et identifier les lettres qui le composent.</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05"/>
                  </a:ext>
                </a:extLst>
              </a:tr>
              <a:tr h="248311">
                <a:tc>
                  <a:txBody>
                    <a:bodyPr/>
                    <a:lstStyle/>
                    <a:p>
                      <a:pPr algn="just">
                        <a:spcAft>
                          <a:spcPts val="0"/>
                        </a:spcAft>
                      </a:pPr>
                      <a:r>
                        <a:rPr lang="fr-FR" sz="600" b="1" kern="100">
                          <a:latin typeface="Arial"/>
                          <a:ea typeface="Times New Roman"/>
                          <a:cs typeface="Times New Roman"/>
                        </a:rPr>
                        <a:t>Geste scriptural </a:t>
                      </a:r>
                      <a:r>
                        <a:rPr lang="fr-FR" sz="600" kern="100">
                          <a:latin typeface="Arial"/>
                          <a:ea typeface="Times New Roman"/>
                          <a:cs typeface="Times New Roman"/>
                        </a:rPr>
                        <a:t>:copier un mot en cursive ou une courte phrase dont le sens est connu.</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06"/>
                  </a:ext>
                </a:extLst>
              </a:tr>
              <a:tr h="248311">
                <a:tc>
                  <a:txBody>
                    <a:bodyPr/>
                    <a:lstStyle/>
                    <a:p>
                      <a:pPr algn="just">
                        <a:spcAft>
                          <a:spcPts val="0"/>
                        </a:spcAft>
                      </a:pPr>
                      <a:r>
                        <a:rPr lang="fr-FR" sz="600" b="1" kern="100">
                          <a:latin typeface="Arial"/>
                          <a:ea typeface="Times New Roman"/>
                          <a:cs typeface="Times New Roman"/>
                        </a:rPr>
                        <a:t>Diversité linguistique : </a:t>
                      </a:r>
                      <a:r>
                        <a:rPr lang="fr-FR" sz="600" kern="100">
                          <a:latin typeface="Arial"/>
                          <a:ea typeface="Times New Roman"/>
                          <a:cs typeface="Times New Roman"/>
                        </a:rPr>
                        <a:t>distinguer, comparer une langue autre au regard de celle pratiquée, répéter certains éléments</a:t>
                      </a:r>
                      <a:r>
                        <a:rPr lang="fr-FR" sz="600" i="1" kern="100">
                          <a:latin typeface="Arial"/>
                          <a:ea typeface="Times New Roman"/>
                          <a:cs typeface="Times New Roman"/>
                        </a:rPr>
                        <a:t>.</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07"/>
                  </a:ext>
                </a:extLst>
              </a:tr>
              <a:tr h="124157">
                <a:tc>
                  <a:txBody>
                    <a:bodyPr/>
                    <a:lstStyle/>
                    <a:p>
                      <a:pPr algn="just">
                        <a:spcAft>
                          <a:spcPts val="0"/>
                        </a:spcAft>
                      </a:pPr>
                      <a:r>
                        <a:rPr lang="fr-FR" sz="600" b="1" kern="0">
                          <a:latin typeface="Arial"/>
                          <a:ea typeface="Times New Roman"/>
                          <a:cs typeface="Times New Roman"/>
                        </a:rPr>
                        <a:t>Mémorisation </a:t>
                      </a:r>
                      <a:r>
                        <a:rPr lang="fr-FR" sz="600" kern="0">
                          <a:latin typeface="Arial"/>
                          <a:ea typeface="Times New Roman"/>
                          <a:cs typeface="Times New Roman"/>
                        </a:rPr>
                        <a:t>:mémoriser. Restituer avec aisance.</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08"/>
                  </a:ext>
                </a:extLst>
              </a:tr>
              <a:tr h="153969">
                <a:tc>
                  <a:txBody>
                    <a:bodyPr/>
                    <a:lstStyle/>
                    <a:p>
                      <a:pPr>
                        <a:spcBef>
                          <a:spcPts val="200"/>
                        </a:spcBef>
                        <a:spcAft>
                          <a:spcPts val="200"/>
                        </a:spcAft>
                      </a:pP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gridSpan="4">
                  <a:txBody>
                    <a:bodyPr/>
                    <a:lstStyle/>
                    <a:p>
                      <a:pPr>
                        <a:spcBef>
                          <a:spcPts val="200"/>
                        </a:spcBef>
                        <a:spcAft>
                          <a:spcPts val="200"/>
                        </a:spcAft>
                      </a:pPr>
                      <a:r>
                        <a:rPr lang="fr-FR" sz="600" b="1" kern="100">
                          <a:solidFill>
                            <a:srgbClr val="0000FF"/>
                          </a:solidFill>
                          <a:latin typeface="Arial"/>
                          <a:ea typeface="Times New Roman"/>
                          <a:cs typeface="Times New Roman"/>
                        </a:rPr>
                        <a:t>2. Agir, s’exprimer, comprendre à travers l’activité physique</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9"/>
                  </a:ext>
                </a:extLst>
              </a:tr>
              <a:tr h="124157">
                <a:tc>
                  <a:txBody>
                    <a:bodyPr/>
                    <a:lstStyle/>
                    <a:p>
                      <a:pPr algn="just">
                        <a:spcAft>
                          <a:spcPts val="0"/>
                        </a:spcAft>
                      </a:pPr>
                      <a:r>
                        <a:rPr lang="fr-FR" sz="600" kern="100">
                          <a:latin typeface="Arial"/>
                          <a:ea typeface="Times New Roman"/>
                          <a:cs typeface="Times New Roman"/>
                        </a:rPr>
                        <a:t>S’engager avec aisance et créativité dans les actions ou déplacements.</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rowSpan="2">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 xmlns:a16="http://schemas.microsoft.com/office/drawing/2014/main" val="10010"/>
                  </a:ext>
                </a:extLst>
              </a:tr>
              <a:tr h="124157">
                <a:tc>
                  <a:txBody>
                    <a:bodyPr/>
                    <a:lstStyle/>
                    <a:p>
                      <a:pPr algn="just">
                        <a:spcAft>
                          <a:spcPts val="0"/>
                        </a:spcAft>
                      </a:pPr>
                      <a:r>
                        <a:rPr lang="fr-FR" sz="600" kern="100">
                          <a:latin typeface="Arial"/>
                          <a:ea typeface="Times New Roman"/>
                          <a:cs typeface="Times New Roman"/>
                        </a:rPr>
                        <a:t>Coopérer. Interagir. Respecter les rôles de chacun.</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11"/>
                  </a:ext>
                </a:extLst>
              </a:tr>
              <a:tr h="153969">
                <a:tc>
                  <a:txBody>
                    <a:bodyPr/>
                    <a:lstStyle/>
                    <a:p>
                      <a:pPr>
                        <a:spcBef>
                          <a:spcPts val="200"/>
                        </a:spcBef>
                        <a:spcAft>
                          <a:spcPts val="200"/>
                        </a:spcAft>
                      </a:pPr>
                      <a:endParaRPr lang="fr-FR" sz="800" kern="100">
                        <a:latin typeface="Times New Roman"/>
                        <a:ea typeface="Times New Roman"/>
                        <a:cs typeface="Times New Roman"/>
                      </a:endParaRPr>
                    </a:p>
                  </a:txBody>
                  <a:tcPr marL="44241" marR="44241"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gridSpan="4">
                  <a:txBody>
                    <a:bodyPr/>
                    <a:lstStyle/>
                    <a:p>
                      <a:pPr>
                        <a:spcBef>
                          <a:spcPts val="200"/>
                        </a:spcBef>
                        <a:spcAft>
                          <a:spcPts val="200"/>
                        </a:spcAft>
                      </a:pPr>
                      <a:r>
                        <a:rPr lang="fr-FR" sz="600" b="1" kern="100">
                          <a:solidFill>
                            <a:srgbClr val="0000FF"/>
                          </a:solidFill>
                          <a:latin typeface="Arial"/>
                          <a:ea typeface="Times New Roman"/>
                          <a:cs typeface="Times New Roman"/>
                        </a:rPr>
                        <a:t>3. Agir, s’exprimer, comprendre à travers les activités artistiques</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12"/>
                  </a:ext>
                </a:extLst>
              </a:tr>
              <a:tr h="372467">
                <a:tc>
                  <a:txBody>
                    <a:bodyPr/>
                    <a:lstStyle/>
                    <a:p>
                      <a:pPr algn="just">
                        <a:spcAft>
                          <a:spcPts val="0"/>
                        </a:spcAft>
                      </a:pPr>
                      <a:r>
                        <a:rPr lang="fr-FR" sz="600" kern="100">
                          <a:latin typeface="Arial"/>
                          <a:ea typeface="Times New Roman"/>
                          <a:cs typeface="Times New Roman"/>
                        </a:rPr>
                        <a:t>S’engager dans les activités. Réaliser des productions personnelles : dessin, compositions graphiques, compositions plastiques, voix, chant, pratiques rythmiques et corporelles.</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 xmlns:a16="http://schemas.microsoft.com/office/drawing/2014/main" val="10013"/>
                  </a:ext>
                </a:extLst>
              </a:tr>
              <a:tr h="124157">
                <a:tc>
                  <a:txBody>
                    <a:bodyPr/>
                    <a:lstStyle/>
                    <a:p>
                      <a:pPr>
                        <a:spcBef>
                          <a:spcPts val="200"/>
                        </a:spcBef>
                        <a:spcAft>
                          <a:spcPts val="200"/>
                        </a:spcAft>
                      </a:pPr>
                      <a:endParaRPr lang="fr-FR" sz="600" b="1" kern="100">
                        <a:solidFill>
                          <a:srgbClr val="00000A"/>
                        </a:solidFill>
                        <a:latin typeface="Arial"/>
                        <a:ea typeface="Arial"/>
                        <a:cs typeface="Times New Roman"/>
                      </a:endParaRPr>
                    </a:p>
                  </a:txBody>
                  <a:tcPr marL="44241" marR="44241"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gridSpan="4">
                  <a:txBody>
                    <a:bodyPr/>
                    <a:lstStyle/>
                    <a:p>
                      <a:pPr>
                        <a:spcBef>
                          <a:spcPts val="200"/>
                        </a:spcBef>
                        <a:spcAft>
                          <a:spcPts val="200"/>
                        </a:spcAft>
                      </a:pPr>
                      <a:r>
                        <a:rPr lang="fr-FR" sz="600" b="1" kern="100">
                          <a:solidFill>
                            <a:srgbClr val="0000FF"/>
                          </a:solidFill>
                          <a:latin typeface="Arial"/>
                          <a:ea typeface="Times New Roman"/>
                          <a:cs typeface="Times New Roman"/>
                        </a:rPr>
                        <a:t>4 – Acquérir les premiers outils mathématiques</a:t>
                      </a:r>
                      <a:endParaRPr lang="fr-FR" sz="800" kern="100">
                        <a:latin typeface="Times New Roman"/>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14"/>
                  </a:ext>
                </a:extLst>
              </a:tr>
              <a:tr h="248311">
                <a:tc>
                  <a:txBody>
                    <a:bodyPr/>
                    <a:lstStyle/>
                    <a:p>
                      <a:pPr algn="just">
                        <a:spcAft>
                          <a:spcPts val="0"/>
                        </a:spcAft>
                      </a:pPr>
                      <a:r>
                        <a:rPr lang="fr-FR" sz="600" b="1" kern="100">
                          <a:latin typeface="Arial"/>
                          <a:ea typeface="Times New Roman"/>
                          <a:cs typeface="Times New Roman"/>
                        </a:rPr>
                        <a:t>Principe cardinal</a:t>
                      </a:r>
                      <a:r>
                        <a:rPr lang="fr-FR" sz="600" kern="100">
                          <a:latin typeface="Arial"/>
                          <a:ea typeface="Times New Roman"/>
                          <a:cs typeface="Times New Roman"/>
                        </a:rPr>
                        <a:t>: dénombrer, exprimer une quantité, produire une collection d’un cardinal donné.</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rowSpan="8">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 xmlns:a16="http://schemas.microsoft.com/office/drawing/2014/main" val="10015"/>
                  </a:ext>
                </a:extLst>
              </a:tr>
              <a:tr h="372467">
                <a:tc>
                  <a:txBody>
                    <a:bodyPr/>
                    <a:lstStyle/>
                    <a:p>
                      <a:pPr algn="just">
                        <a:spcAft>
                          <a:spcPts val="0"/>
                        </a:spcAft>
                      </a:pPr>
                      <a:r>
                        <a:rPr lang="fr-FR" sz="600" b="1" kern="100" dirty="0">
                          <a:latin typeface="Arial"/>
                          <a:ea typeface="Times New Roman"/>
                          <a:cs typeface="Times New Roman"/>
                        </a:rPr>
                        <a:t>Compréhension et utilisation des nombres </a:t>
                      </a:r>
                      <a:r>
                        <a:rPr lang="fr-FR" sz="600" kern="100" dirty="0">
                          <a:latin typeface="Arial"/>
                          <a:ea typeface="Times New Roman"/>
                          <a:cs typeface="Times New Roman"/>
                        </a:rPr>
                        <a:t>: composer et décomposer. Comprendre les relations entre les nombres. Utiliser les nombres pour garder en mémoire, évaluer, comparer, exprimer une quantité.</a:t>
                      </a:r>
                      <a:endParaRPr lang="fr-FR" sz="800" kern="100" dirty="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16"/>
                  </a:ext>
                </a:extLst>
              </a:tr>
              <a:tr h="124157">
                <a:tc>
                  <a:txBody>
                    <a:bodyPr/>
                    <a:lstStyle/>
                    <a:p>
                      <a:pPr algn="just">
                        <a:spcAft>
                          <a:spcPts val="0"/>
                        </a:spcAft>
                      </a:pPr>
                      <a:r>
                        <a:rPr lang="fr-FR" sz="600" b="1" kern="100">
                          <a:latin typeface="Arial"/>
                          <a:ea typeface="Times New Roman"/>
                          <a:cs typeface="Times New Roman"/>
                        </a:rPr>
                        <a:t>Comptine numérique</a:t>
                      </a:r>
                      <a:r>
                        <a:rPr lang="fr-FR" sz="600" kern="100">
                          <a:latin typeface="Arial"/>
                          <a:ea typeface="Times New Roman"/>
                          <a:cs typeface="Times New Roman"/>
                        </a:rPr>
                        <a:t>: connaître la comptine numérique jusqu’à 30.</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17"/>
                  </a:ext>
                </a:extLst>
              </a:tr>
              <a:tr h="248311">
                <a:tc>
                  <a:txBody>
                    <a:bodyPr/>
                    <a:lstStyle/>
                    <a:p>
                      <a:pPr>
                        <a:spcBef>
                          <a:spcPts val="200"/>
                        </a:spcBef>
                        <a:spcAft>
                          <a:spcPts val="200"/>
                        </a:spcAft>
                      </a:pPr>
                      <a:r>
                        <a:rPr lang="fr-FR" sz="600" b="1" kern="100">
                          <a:solidFill>
                            <a:srgbClr val="AC1D72"/>
                          </a:solidFill>
                          <a:latin typeface="Arial"/>
                          <a:ea typeface="Arial"/>
                          <a:cs typeface="Times New Roman"/>
                        </a:rPr>
                        <a:t>Rang et position</a:t>
                      </a:r>
                      <a:r>
                        <a:rPr lang="fr-FR" sz="600" b="0" kern="100">
                          <a:solidFill>
                            <a:srgbClr val="AC1D72"/>
                          </a:solidFill>
                          <a:latin typeface="Arial"/>
                          <a:ea typeface="Arial"/>
                          <a:cs typeface="Times New Roman"/>
                        </a:rPr>
                        <a:t>: utiliser le nombre pour </a:t>
                      </a:r>
                      <a:r>
                        <a:rPr lang="fr-FR" sz="600" b="0" kern="100">
                          <a:solidFill>
                            <a:srgbClr val="AC1D72"/>
                          </a:solidFill>
                          <a:latin typeface="Arial"/>
                          <a:ea typeface="Cambria"/>
                          <a:cs typeface="Times New Roman"/>
                        </a:rPr>
                        <a:t>exprimer</a:t>
                      </a:r>
                      <a:r>
                        <a:rPr lang="fr-FR" sz="600" b="0" kern="100">
                          <a:solidFill>
                            <a:srgbClr val="AC1D72"/>
                          </a:solidFill>
                          <a:latin typeface="Arial"/>
                          <a:ea typeface="Arial"/>
                          <a:cs typeface="Times New Roman"/>
                        </a:rPr>
                        <a:t> le rang et la position des objets</a:t>
                      </a:r>
                      <a:r>
                        <a:rPr lang="fr-FR" sz="600" b="0" kern="100">
                          <a:solidFill>
                            <a:srgbClr val="AC1D72"/>
                          </a:solidFill>
                          <a:latin typeface="Arial"/>
                          <a:ea typeface="Cambria"/>
                          <a:cs typeface="Times New Roman"/>
                        </a:rPr>
                        <a:t>. Commencer à positionner des nombres les uns par rapport aux autres.</a:t>
                      </a:r>
                      <a:endParaRPr lang="fr-FR" sz="800" b="1" kern="100">
                        <a:solidFill>
                          <a:srgbClr val="AC1D72"/>
                        </a:solidFill>
                        <a:latin typeface="Arial"/>
                        <a:ea typeface="Arial"/>
                        <a:cs typeface="Times New Roman"/>
                      </a:endParaRPr>
                    </a:p>
                  </a:txBody>
                  <a:tcPr marL="44241" marR="44241"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18"/>
                  </a:ext>
                </a:extLst>
              </a:tr>
              <a:tr h="143813">
                <a:tc>
                  <a:txBody>
                    <a:bodyPr/>
                    <a:lstStyle/>
                    <a:p>
                      <a:pPr>
                        <a:spcBef>
                          <a:spcPts val="200"/>
                        </a:spcBef>
                        <a:spcAft>
                          <a:spcPts val="200"/>
                        </a:spcAft>
                      </a:pPr>
                      <a:r>
                        <a:rPr lang="fr-FR" sz="600" b="1" kern="100">
                          <a:solidFill>
                            <a:srgbClr val="AC1D72"/>
                          </a:solidFill>
                          <a:latin typeface="Arial"/>
                          <a:ea typeface="Arial"/>
                          <a:cs typeface="Times New Roman"/>
                        </a:rPr>
                        <a:t>Les problèmes</a:t>
                      </a:r>
                      <a:r>
                        <a:rPr lang="fr-FR" sz="600" b="0" kern="100">
                          <a:solidFill>
                            <a:srgbClr val="AC1D72"/>
                          </a:solidFill>
                          <a:latin typeface="Arial"/>
                          <a:ea typeface="Arial"/>
                          <a:cs typeface="Times New Roman"/>
                        </a:rPr>
                        <a:t> : résoudre des problèmes simples.</a:t>
                      </a:r>
                      <a:endParaRPr lang="fr-FR" sz="800" b="1" kern="100">
                        <a:solidFill>
                          <a:srgbClr val="AC1D72"/>
                        </a:solidFill>
                        <a:latin typeface="Arial"/>
                        <a:ea typeface="Arial"/>
                        <a:cs typeface="Times New Roman"/>
                      </a:endParaRPr>
                    </a:p>
                  </a:txBody>
                  <a:tcPr marL="44241" marR="44241"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19"/>
                  </a:ext>
                </a:extLst>
              </a:tr>
              <a:tr h="248311">
                <a:tc>
                  <a:txBody>
                    <a:bodyPr/>
                    <a:lstStyle/>
                    <a:p>
                      <a:pPr algn="just">
                        <a:spcAft>
                          <a:spcPts val="0"/>
                        </a:spcAft>
                      </a:pPr>
                      <a:r>
                        <a:rPr lang="fr-FR" sz="600" b="1" kern="100">
                          <a:latin typeface="Arial"/>
                          <a:ea typeface="Times New Roman"/>
                          <a:cs typeface="Times New Roman"/>
                        </a:rPr>
                        <a:t>Les formes (solides et formes planes) </a:t>
                      </a:r>
                      <a:r>
                        <a:rPr lang="fr-FR" sz="600" kern="100">
                          <a:latin typeface="Arial"/>
                          <a:ea typeface="Times New Roman"/>
                          <a:cs typeface="Times New Roman"/>
                        </a:rPr>
                        <a:t>:reconnaître. Nommer. Classer. Ranger. Reproduire.</a:t>
                      </a:r>
                      <a:endParaRPr lang="fr-FR" sz="800" kern="100">
                        <a:latin typeface="Times New Roman"/>
                        <a:ea typeface="Times New Roman"/>
                        <a:cs typeface="Times New Roman"/>
                      </a:endParaRPr>
                    </a:p>
                  </a:txBody>
                  <a:tcPr marL="44241" marR="44241"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20"/>
                  </a:ext>
                </a:extLst>
              </a:tr>
              <a:tr h="124157">
                <a:tc>
                  <a:txBody>
                    <a:bodyPr/>
                    <a:lstStyle/>
                    <a:p>
                      <a:pPr algn="just">
                        <a:spcAft>
                          <a:spcPts val="0"/>
                        </a:spcAft>
                      </a:pPr>
                      <a:r>
                        <a:rPr lang="fr-FR" sz="600" b="1" kern="100">
                          <a:latin typeface="Arial"/>
                          <a:ea typeface="Times New Roman"/>
                          <a:cs typeface="Times New Roman"/>
                        </a:rPr>
                        <a:t>Les grandeurs</a:t>
                      </a:r>
                      <a:r>
                        <a:rPr lang="fr-FR" sz="600" kern="100">
                          <a:latin typeface="Arial"/>
                          <a:ea typeface="Times New Roman"/>
                          <a:cs typeface="Times New Roman"/>
                        </a:rPr>
                        <a:t> : classer ou ranger en fonction de la longueur ou la masse.</a:t>
                      </a:r>
                      <a:endParaRPr lang="fr-FR" sz="800" kern="100">
                        <a:latin typeface="Times New Roman"/>
                        <a:ea typeface="Times New Roman"/>
                        <a:cs typeface="Times New Roman"/>
                      </a:endParaRPr>
                    </a:p>
                  </a:txBody>
                  <a:tcPr marL="44241" marR="44241"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21"/>
                  </a:ext>
                </a:extLst>
              </a:tr>
              <a:tr h="124157">
                <a:tc>
                  <a:txBody>
                    <a:bodyPr/>
                    <a:lstStyle/>
                    <a:p>
                      <a:pPr algn="just">
                        <a:spcAft>
                          <a:spcPts val="0"/>
                        </a:spcAft>
                      </a:pPr>
                      <a:r>
                        <a:rPr lang="fr-FR" sz="600" b="1" kern="100">
                          <a:latin typeface="Arial"/>
                          <a:ea typeface="Times New Roman"/>
                          <a:cs typeface="Times New Roman"/>
                        </a:rPr>
                        <a:t>Les suites organisées </a:t>
                      </a:r>
                      <a:r>
                        <a:rPr lang="fr-FR" sz="600" kern="100">
                          <a:latin typeface="Arial"/>
                          <a:ea typeface="Times New Roman"/>
                          <a:cs typeface="Times New Roman"/>
                        </a:rPr>
                        <a:t>:identifier. Continuer. Compléter un rythme.</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vMerge="1">
                  <a:txBody>
                    <a:bodyPr/>
                    <a:lstStyle/>
                    <a:p>
                      <a:endParaRPr lang="fr-FR"/>
                    </a:p>
                  </a:txBody>
                  <a:tcPr/>
                </a:tc>
                <a:extLst>
                  <a:ext uri="{0D108BD9-81ED-4DB2-BD59-A6C34878D82A}">
                    <a16:rowId xmlns="" xmlns:a16="http://schemas.microsoft.com/office/drawing/2014/main" val="10022"/>
                  </a:ext>
                </a:extLst>
              </a:tr>
              <a:tr h="153969">
                <a:tc>
                  <a:txBody>
                    <a:bodyPr/>
                    <a:lstStyle/>
                    <a:p>
                      <a:pPr algn="just">
                        <a:spcAft>
                          <a:spcPts val="0"/>
                        </a:spcAft>
                      </a:pP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gridSpan="4">
                  <a:txBody>
                    <a:bodyPr/>
                    <a:lstStyle/>
                    <a:p>
                      <a:pPr>
                        <a:spcAft>
                          <a:spcPts val="0"/>
                        </a:spcAft>
                      </a:pPr>
                      <a:r>
                        <a:rPr lang="fr-FR" sz="600" b="1" kern="100">
                          <a:solidFill>
                            <a:srgbClr val="0000FF"/>
                          </a:solidFill>
                          <a:latin typeface="Arial"/>
                          <a:ea typeface="Times New Roman"/>
                          <a:cs typeface="Times New Roman"/>
                        </a:rPr>
                        <a:t>5. Explorer le monde</a:t>
                      </a:r>
                      <a:endParaRPr lang="fr-FR" sz="800" kern="100">
                        <a:latin typeface="Times New Roman"/>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23"/>
                  </a:ext>
                </a:extLst>
              </a:tr>
              <a:tr h="124157">
                <a:tc>
                  <a:txBody>
                    <a:bodyPr/>
                    <a:lstStyle/>
                    <a:p>
                      <a:pPr algn="just">
                        <a:spcAft>
                          <a:spcPts val="0"/>
                        </a:spcAft>
                      </a:pPr>
                      <a:r>
                        <a:rPr lang="fr-FR" sz="600" b="1" kern="100">
                          <a:latin typeface="Arial"/>
                          <a:ea typeface="Times New Roman"/>
                          <a:cs typeface="Times New Roman"/>
                        </a:rPr>
                        <a:t>Le temps </a:t>
                      </a:r>
                      <a:r>
                        <a:rPr lang="fr-FR" sz="600" kern="100">
                          <a:latin typeface="Arial"/>
                          <a:ea typeface="Times New Roman"/>
                          <a:cs typeface="Times New Roman"/>
                        </a:rPr>
                        <a:t>:repérer. Situer. Ordonner. Représenter.</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 xmlns:a16="http://schemas.microsoft.com/office/drawing/2014/main" val="10024"/>
                  </a:ext>
                </a:extLst>
              </a:tr>
              <a:tr h="124157">
                <a:tc>
                  <a:txBody>
                    <a:bodyPr/>
                    <a:lstStyle/>
                    <a:p>
                      <a:pPr algn="just">
                        <a:spcAft>
                          <a:spcPts val="0"/>
                        </a:spcAft>
                      </a:pPr>
                      <a:r>
                        <a:rPr lang="fr-FR" sz="600" b="1" kern="100">
                          <a:latin typeface="Arial"/>
                          <a:ea typeface="Times New Roman"/>
                          <a:cs typeface="Times New Roman"/>
                        </a:rPr>
                        <a:t>L’espace </a:t>
                      </a:r>
                      <a:r>
                        <a:rPr lang="fr-FR" sz="600" kern="100">
                          <a:latin typeface="Arial"/>
                          <a:ea typeface="Times New Roman"/>
                          <a:cs typeface="Times New Roman"/>
                        </a:rPr>
                        <a:t>:repérer. Situer. Orienter. Représenter.</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25"/>
                  </a:ext>
                </a:extLst>
              </a:tr>
              <a:tr h="248311">
                <a:tc>
                  <a:txBody>
                    <a:bodyPr/>
                    <a:lstStyle/>
                    <a:p>
                      <a:pPr algn="just">
                        <a:spcAft>
                          <a:spcPts val="0"/>
                        </a:spcAft>
                      </a:pPr>
                      <a:r>
                        <a:rPr lang="fr-FR" sz="600" b="1" kern="100">
                          <a:latin typeface="Arial"/>
                          <a:ea typeface="Times New Roman"/>
                          <a:cs typeface="Times New Roman"/>
                        </a:rPr>
                        <a:t>Le vivant </a:t>
                      </a:r>
                      <a:r>
                        <a:rPr lang="fr-FR" sz="600" kern="100">
                          <a:latin typeface="Arial"/>
                          <a:ea typeface="Times New Roman"/>
                          <a:cs typeface="Times New Roman"/>
                        </a:rPr>
                        <a:t>: identifier. Catégoriser. Adopter une attitude respectueuse des lieux et du vivant.</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26"/>
                  </a:ext>
                </a:extLst>
              </a:tr>
              <a:tr h="124157">
                <a:tc>
                  <a:txBody>
                    <a:bodyPr/>
                    <a:lstStyle/>
                    <a:p>
                      <a:pPr algn="just">
                        <a:spcAft>
                          <a:spcPts val="0"/>
                        </a:spcAft>
                      </a:pPr>
                      <a:r>
                        <a:rPr lang="fr-FR" sz="600" b="1" kern="100">
                          <a:latin typeface="Arial"/>
                          <a:ea typeface="Times New Roman"/>
                          <a:cs typeface="Times New Roman"/>
                        </a:rPr>
                        <a:t>La matière </a:t>
                      </a:r>
                      <a:r>
                        <a:rPr lang="fr-FR" sz="600" kern="100">
                          <a:latin typeface="Arial"/>
                          <a:ea typeface="Times New Roman"/>
                          <a:cs typeface="Times New Roman"/>
                        </a:rPr>
                        <a:t>:utiliser. Classer. Fabriquer.</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27"/>
                  </a:ext>
                </a:extLst>
              </a:tr>
              <a:tr h="124157">
                <a:tc>
                  <a:txBody>
                    <a:bodyPr/>
                    <a:lstStyle/>
                    <a:p>
                      <a:pPr algn="just">
                        <a:spcAft>
                          <a:spcPts val="0"/>
                        </a:spcAft>
                      </a:pPr>
                      <a:r>
                        <a:rPr lang="fr-FR" sz="600" b="1" kern="100">
                          <a:latin typeface="Arial"/>
                          <a:ea typeface="Times New Roman"/>
                          <a:cs typeface="Times New Roman"/>
                        </a:rPr>
                        <a:t>Les objets </a:t>
                      </a:r>
                      <a:r>
                        <a:rPr lang="fr-FR" sz="600" kern="100">
                          <a:latin typeface="Arial"/>
                          <a:ea typeface="Times New Roman"/>
                          <a:cs typeface="Times New Roman"/>
                        </a:rPr>
                        <a:t>:utiliser. Fabriquer. Construire.</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28"/>
                  </a:ext>
                </a:extLst>
              </a:tr>
              <a:tr h="248311">
                <a:tc>
                  <a:txBody>
                    <a:bodyPr/>
                    <a:lstStyle/>
                    <a:p>
                      <a:pPr algn="just">
                        <a:spcAft>
                          <a:spcPts val="0"/>
                        </a:spcAft>
                      </a:pPr>
                      <a:r>
                        <a:rPr lang="fr-FR" sz="600" b="1" kern="100">
                          <a:latin typeface="Arial"/>
                          <a:ea typeface="Times New Roman"/>
                          <a:cs typeface="Times New Roman"/>
                        </a:rPr>
                        <a:t>Les règles de sécurité et d’hygiène</a:t>
                      </a:r>
                      <a:r>
                        <a:rPr lang="fr-FR" sz="600" kern="100">
                          <a:latin typeface="Arial"/>
                          <a:ea typeface="Times New Roman"/>
                          <a:cs typeface="Times New Roman"/>
                        </a:rPr>
                        <a:t>:comprendre et </a:t>
                      </a:r>
                      <a:r>
                        <a:rPr lang="fr-FR" sz="600" kern="100">
                          <a:latin typeface="Arial"/>
                          <a:ea typeface="Cambria"/>
                          <a:cs typeface="Times New Roman"/>
                        </a:rPr>
                        <a:t>avoir conscience des risques liés à l’usage des objets. Appliquer des règles d’hygiène.</a:t>
                      </a:r>
                      <a:endParaRPr lang="fr-FR" sz="800" kern="10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29"/>
                  </a:ext>
                </a:extLst>
              </a:tr>
              <a:tr h="124157">
                <a:tc>
                  <a:txBody>
                    <a:bodyPr/>
                    <a:lstStyle/>
                    <a:p>
                      <a:pPr algn="just">
                        <a:spcAft>
                          <a:spcPts val="0"/>
                        </a:spcAft>
                      </a:pPr>
                      <a:r>
                        <a:rPr lang="fr-FR" sz="600" b="1" kern="100" dirty="0">
                          <a:latin typeface="Arial"/>
                          <a:ea typeface="Times New Roman"/>
                          <a:cs typeface="Times New Roman"/>
                        </a:rPr>
                        <a:t>Les outils numériques </a:t>
                      </a:r>
                      <a:r>
                        <a:rPr lang="fr-FR" sz="600" kern="100" dirty="0">
                          <a:latin typeface="Arial"/>
                          <a:ea typeface="Times New Roman"/>
                          <a:cs typeface="Times New Roman"/>
                        </a:rPr>
                        <a:t>:les utiliser de manière adaptée.</a:t>
                      </a:r>
                      <a:endParaRPr lang="fr-FR" sz="800" kern="100" dirty="0">
                        <a:latin typeface="Times New Roman"/>
                        <a:ea typeface="Times New Roman"/>
                        <a:cs typeface="Times New Roman"/>
                      </a:endParaRPr>
                    </a:p>
                  </a:txBody>
                  <a:tcPr marL="44241" marR="44241"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1F5"/>
                    </a:solidFill>
                  </a:tcPr>
                </a:tc>
                <a:tc>
                  <a:txBody>
                    <a:bodyPr/>
                    <a:lstStyle/>
                    <a:p>
                      <a:pPr>
                        <a:spcAft>
                          <a:spcPts val="0"/>
                        </a:spcAft>
                      </a:pPr>
                      <a:endParaRPr lang="fr-FR" sz="600" kern="100">
                        <a:latin typeface="Arial"/>
                        <a:ea typeface="Times New Roman"/>
                        <a:cs typeface="Times New Roman"/>
                      </a:endParaRPr>
                    </a:p>
                  </a:txBody>
                  <a:tcPr marL="44241" marR="442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D4F1"/>
                    </a:solidFill>
                  </a:tcPr>
                </a:tc>
                <a:tc>
                  <a:txBody>
                    <a:bodyPr/>
                    <a:lstStyle/>
                    <a:p>
                      <a:pPr>
                        <a:spcAft>
                          <a:spcPts val="0"/>
                        </a:spcAft>
                      </a:pPr>
                      <a:endParaRPr lang="fr-FR" sz="600" kern="10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1C9ED"/>
                    </a:solidFill>
                  </a:tcPr>
                </a:tc>
                <a:tc>
                  <a:txBody>
                    <a:bodyPr/>
                    <a:lstStyle/>
                    <a:p>
                      <a:pPr>
                        <a:spcAft>
                          <a:spcPts val="0"/>
                        </a:spcAft>
                      </a:pPr>
                      <a:endParaRPr lang="fr-FR" sz="600" kern="100" dirty="0">
                        <a:latin typeface="Arial"/>
                        <a:ea typeface="Times New Roman"/>
                        <a:cs typeface="Times New Roman"/>
                      </a:endParaRPr>
                    </a:p>
                  </a:txBody>
                  <a:tcPr marL="44241" marR="4424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3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0416" y="2286655"/>
            <a:ext cx="8911687" cy="1055061"/>
          </a:xfrm>
        </p:spPr>
        <p:txBody>
          <a:bodyPr>
            <a:normAutofit fontScale="90000"/>
          </a:bodyPr>
          <a:lstStyle/>
          <a:p>
            <a:pPr algn="ctr"/>
            <a:r>
              <a:rPr lang="fr-FR" dirty="0">
                <a:latin typeface="Arial" pitchFamily="34" charset="0"/>
                <a:cs typeface="Arial" pitchFamily="34" charset="0"/>
              </a:rPr>
              <a:t> </a:t>
            </a:r>
            <a:r>
              <a:rPr lang="fr-FR" sz="5300" b="1" dirty="0">
                <a:solidFill>
                  <a:srgbClr val="FF0000"/>
                </a:solidFill>
                <a:latin typeface="Arial" pitchFamily="34" charset="0"/>
                <a:cs typeface="Arial" pitchFamily="34" charset="0"/>
              </a:rPr>
              <a:t>LE LSU </a:t>
            </a:r>
            <a:r>
              <a:rPr lang="fr-FR" sz="1400" dirty="0">
                <a:solidFill>
                  <a:schemeClr val="tx1"/>
                </a:solidFill>
                <a:latin typeface="Arial" pitchFamily="34" charset="0"/>
                <a:cs typeface="Arial" pitchFamily="34" charset="0"/>
              </a:rPr>
              <a:t>(Le Livret Scolaire Unique )</a:t>
            </a:r>
            <a:r>
              <a:rPr lang="fr-FR" dirty="0">
                <a:solidFill>
                  <a:srgbClr val="FF0000"/>
                </a:solidFill>
                <a:latin typeface="Arial" pitchFamily="34" charset="0"/>
                <a:cs typeface="Arial" pitchFamily="34" charset="0"/>
              </a:rPr>
              <a:t/>
            </a:r>
            <a:br>
              <a:rPr lang="fr-FR" dirty="0">
                <a:solidFill>
                  <a:srgbClr val="FF0000"/>
                </a:solidFill>
                <a:latin typeface="Arial" pitchFamily="34" charset="0"/>
                <a:cs typeface="Arial" pitchFamily="34" charset="0"/>
              </a:rPr>
            </a:br>
            <a:r>
              <a:rPr lang="fr-FR" sz="2000" dirty="0">
                <a:solidFill>
                  <a:schemeClr val="tx1"/>
                </a:solidFill>
                <a:latin typeface="Arial" pitchFamily="34" charset="0"/>
                <a:cs typeface="Arial" pitchFamily="34" charset="0"/>
              </a:rPr>
              <a:t>D</a:t>
            </a:r>
            <a:r>
              <a:rPr lang="fr-FR" sz="2000" dirty="0">
                <a:latin typeface="Arial" pitchFamily="34" charset="0"/>
                <a:cs typeface="Arial" pitchFamily="34" charset="0"/>
              </a:rPr>
              <a:t>ocument unique pour toute la scolarité obligatoire  du C.P. à la Troisième </a:t>
            </a:r>
            <a:r>
              <a:rPr lang="fr-FR" dirty="0">
                <a:latin typeface="Arial" pitchFamily="34" charset="0"/>
                <a:cs typeface="Arial" pitchFamily="34" charset="0"/>
              </a:rPr>
              <a:t/>
            </a:r>
            <a:br>
              <a:rPr lang="fr-FR" dirty="0">
                <a:latin typeface="Arial" pitchFamily="34" charset="0"/>
                <a:cs typeface="Arial" pitchFamily="34" charset="0"/>
              </a:rPr>
            </a:br>
            <a:endParaRPr lang="fr-FR" dirty="0">
              <a:solidFill>
                <a:srgbClr val="FF0000"/>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2728" y="257225"/>
            <a:ext cx="1097280" cy="365760"/>
          </a:xfrm>
        </p:spPr>
        <p:txBody>
          <a:bodyPr>
            <a:normAutofit/>
          </a:bodyPr>
          <a:lstStyle/>
          <a:p>
            <a:r>
              <a:rPr lang="fr-FR" sz="1800" b="1" dirty="0">
                <a:solidFill>
                  <a:srgbClr val="FF0000"/>
                </a:solidFill>
                <a:latin typeface="Arial" pitchFamily="34" charset="0"/>
                <a:cs typeface="Arial" pitchFamily="34" charset="0"/>
              </a:rPr>
              <a:t>Le LSU</a:t>
            </a:r>
          </a:p>
        </p:txBody>
      </p:sp>
      <p:sp>
        <p:nvSpPr>
          <p:cNvPr id="3" name="Espace réservé du contenu 2"/>
          <p:cNvSpPr>
            <a:spLocks noGrp="1"/>
          </p:cNvSpPr>
          <p:nvPr>
            <p:ph idx="1"/>
          </p:nvPr>
        </p:nvSpPr>
        <p:spPr>
          <a:xfrm>
            <a:off x="1645920" y="997527"/>
            <a:ext cx="9858692" cy="4913695"/>
          </a:xfrm>
        </p:spPr>
        <p:txBody>
          <a:bodyPr>
            <a:normAutofit/>
          </a:bodyPr>
          <a:lstStyle/>
          <a:p>
            <a:pPr>
              <a:buNone/>
            </a:pPr>
            <a:r>
              <a:rPr lang="fr-FR" sz="2400" dirty="0">
                <a:latin typeface="Arial" pitchFamily="34" charset="0"/>
                <a:cs typeface="Arial" pitchFamily="34" charset="0"/>
              </a:rPr>
              <a:t>Le livret rassemble différentes informations règlementaires</a:t>
            </a:r>
          </a:p>
          <a:p>
            <a:pPr>
              <a:buNone/>
            </a:pPr>
            <a:r>
              <a:rPr lang="fr-FR" sz="2400" dirty="0">
                <a:latin typeface="Arial" pitchFamily="34" charset="0"/>
                <a:cs typeface="Arial" pitchFamily="34" charset="0"/>
              </a:rPr>
              <a:t>(arrêté du 31 décembre 2015) </a:t>
            </a:r>
          </a:p>
          <a:p>
            <a:pPr>
              <a:buNone/>
            </a:pPr>
            <a:endParaRPr lang="fr-FR" sz="2400" dirty="0">
              <a:latin typeface="Arial" pitchFamily="34" charset="0"/>
              <a:cs typeface="Arial" pitchFamily="34" charset="0"/>
            </a:endParaRPr>
          </a:p>
          <a:p>
            <a:pPr>
              <a:lnSpc>
                <a:spcPct val="150000"/>
              </a:lnSpc>
            </a:pPr>
            <a:r>
              <a:rPr lang="fr-FR" sz="2800" dirty="0">
                <a:latin typeface="Arial" pitchFamily="34" charset="0"/>
                <a:cs typeface="Arial" pitchFamily="34" charset="0"/>
              </a:rPr>
              <a:t>Des bilans périodiques</a:t>
            </a:r>
          </a:p>
          <a:p>
            <a:pPr>
              <a:lnSpc>
                <a:spcPct val="150000"/>
              </a:lnSpc>
            </a:pPr>
            <a:r>
              <a:rPr lang="fr-FR" sz="2800" dirty="0">
                <a:latin typeface="Arial" pitchFamily="34" charset="0"/>
                <a:cs typeface="Arial" pitchFamily="34" charset="0"/>
              </a:rPr>
              <a:t>Des bilans de fin des cycles d'enseignement 2, 3 et 4</a:t>
            </a:r>
          </a:p>
          <a:p>
            <a:pPr marL="342900" lvl="2" indent="-342900">
              <a:lnSpc>
                <a:spcPct val="150000"/>
              </a:lnSpc>
            </a:pPr>
            <a:r>
              <a:rPr lang="fr-FR" sz="2800" dirty="0">
                <a:latin typeface="Arial" pitchFamily="34" charset="0"/>
                <a:cs typeface="Arial" pitchFamily="34" charset="0"/>
              </a:rPr>
              <a:t>Des attestations délivrées par l’école ou le collège</a:t>
            </a:r>
          </a:p>
          <a:p>
            <a:endParaRPr lang="fr-FR" sz="2400" b="1" dirty="0">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A330852-5F62-48A1-B598-3B4DFEB2901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Espace réservé du contenu 2">
            <a:extLst>
              <a:ext uri="{FF2B5EF4-FFF2-40B4-BE49-F238E27FC236}">
                <a16:creationId xmlns="" xmlns:a16="http://schemas.microsoft.com/office/drawing/2014/main" id="{50229956-11EF-F53D-800D-732AE22963B7}"/>
              </a:ext>
            </a:extLst>
          </p:cNvPr>
          <p:cNvSpPr txBox="1">
            <a:spLocks/>
          </p:cNvSpPr>
          <p:nvPr/>
        </p:nvSpPr>
        <p:spPr>
          <a:xfrm>
            <a:off x="1790941" y="1752576"/>
            <a:ext cx="10021688" cy="454064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fr-FR" sz="2800" dirty="0">
                <a:latin typeface="Arial" pitchFamily="34" charset="0"/>
                <a:cs typeface="Arial" pitchFamily="34" charset="0"/>
              </a:rPr>
              <a:t>La maîtrise des compétences du socle commun s'évalue sur la base des </a:t>
            </a:r>
            <a:r>
              <a:rPr lang="fr-FR" sz="2800" b="1" dirty="0">
                <a:latin typeface="Arial" pitchFamily="34" charset="0"/>
                <a:cs typeface="Arial" pitchFamily="34" charset="0"/>
              </a:rPr>
              <a:t>connaissances et compétences fixées par les programmes d'enseignement.</a:t>
            </a:r>
            <a:r>
              <a:rPr lang="fr-FR" sz="2800" dirty="0">
                <a:latin typeface="Arial" pitchFamily="34" charset="0"/>
                <a:cs typeface="Arial" pitchFamily="34" charset="0"/>
              </a:rPr>
              <a:t> </a:t>
            </a:r>
          </a:p>
          <a:p>
            <a:pPr algn="just">
              <a:buNone/>
            </a:pPr>
            <a:endParaRPr lang="fr-FR" sz="2800" dirty="0">
              <a:latin typeface="Arial" pitchFamily="34" charset="0"/>
              <a:cs typeface="Arial" pitchFamily="34" charset="0"/>
            </a:endParaRPr>
          </a:p>
          <a:p>
            <a:pPr algn="just"/>
            <a:r>
              <a:rPr lang="fr-FR" sz="2800" b="1" dirty="0">
                <a:latin typeface="Arial" pitchFamily="34" charset="0"/>
                <a:cs typeface="Arial" pitchFamily="34" charset="0"/>
              </a:rPr>
              <a:t>Les attendus de fin de cycle précisés dans les programmes</a:t>
            </a:r>
            <a:r>
              <a:rPr lang="fr-FR" sz="2800" dirty="0"/>
              <a:t> </a:t>
            </a:r>
            <a:r>
              <a:rPr lang="fr-FR" sz="2800" dirty="0">
                <a:latin typeface="Arial" pitchFamily="34" charset="0"/>
                <a:cs typeface="Arial" pitchFamily="34" charset="0"/>
              </a:rPr>
              <a:t>donnent aux équipes enseignantes, aux élèves et à leurs familles, </a:t>
            </a:r>
            <a:r>
              <a:rPr lang="fr-FR" sz="2800" b="1" dirty="0">
                <a:latin typeface="Arial" pitchFamily="34" charset="0"/>
                <a:cs typeface="Arial" pitchFamily="34" charset="0"/>
              </a:rPr>
              <a:t>les repères </a:t>
            </a:r>
            <a:r>
              <a:rPr lang="fr-FR" sz="2800" dirty="0">
                <a:latin typeface="Arial" pitchFamily="34" charset="0"/>
                <a:cs typeface="Arial" pitchFamily="34" charset="0"/>
              </a:rPr>
              <a:t>pour apprécier le degré d'acquisition des connaissances et des compétences ainsi que la progression de chaque élève au cours du cycle.</a:t>
            </a:r>
            <a:endParaRPr lang="fr-FR" sz="2800" b="1" dirty="0">
              <a:solidFill>
                <a:srgbClr val="00B050"/>
              </a:solidFill>
              <a:latin typeface="Arial" pitchFamily="34" charset="0"/>
              <a:cs typeface="Arial" pitchFamily="34" charset="0"/>
            </a:endParaRPr>
          </a:p>
        </p:txBody>
      </p:sp>
      <p:sp>
        <p:nvSpPr>
          <p:cNvPr id="5" name="Titre 1">
            <a:extLst>
              <a:ext uri="{FF2B5EF4-FFF2-40B4-BE49-F238E27FC236}">
                <a16:creationId xmlns="" xmlns:a16="http://schemas.microsoft.com/office/drawing/2014/main" id="{07FF0CE5-237A-8AB0-0C23-D5D0B8F28B4D}"/>
              </a:ext>
            </a:extLst>
          </p:cNvPr>
          <p:cNvSpPr txBox="1">
            <a:spLocks/>
          </p:cNvSpPr>
          <p:nvPr/>
        </p:nvSpPr>
        <p:spPr>
          <a:xfrm>
            <a:off x="168675" y="33060"/>
            <a:ext cx="6749709" cy="329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Enjeux et objectifs de l’évaluation des acquis scolaires.</a:t>
            </a:r>
          </a:p>
        </p:txBody>
      </p:sp>
    </p:spTree>
    <p:extLst>
      <p:ext uri="{BB962C8B-B14F-4D97-AF65-F5344CB8AC3E}">
        <p14:creationId xmlns:p14="http://schemas.microsoft.com/office/powerpoint/2010/main" val="169034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64925" y="624110"/>
            <a:ext cx="4205908" cy="528797"/>
          </a:xfrm>
        </p:spPr>
        <p:txBody>
          <a:bodyPr>
            <a:normAutofit/>
          </a:bodyPr>
          <a:lstStyle/>
          <a:p>
            <a:r>
              <a:rPr lang="fr-FR" sz="2800" b="1" dirty="0">
                <a:solidFill>
                  <a:srgbClr val="FF0000"/>
                </a:solidFill>
                <a:latin typeface="Arial" pitchFamily="34" charset="0"/>
                <a:cs typeface="Arial" pitchFamily="34" charset="0"/>
              </a:rPr>
              <a:t>Des bilans périodiques</a:t>
            </a:r>
            <a:endParaRPr lang="fr-FR" sz="2800" b="1" dirty="0">
              <a:solidFill>
                <a:srgbClr val="FF0000"/>
              </a:solidFill>
            </a:endParaRPr>
          </a:p>
        </p:txBody>
      </p:sp>
      <p:sp>
        <p:nvSpPr>
          <p:cNvPr id="3" name="Espace réservé du contenu 2"/>
          <p:cNvSpPr>
            <a:spLocks noGrp="1"/>
          </p:cNvSpPr>
          <p:nvPr>
            <p:ph idx="1"/>
          </p:nvPr>
        </p:nvSpPr>
        <p:spPr>
          <a:xfrm>
            <a:off x="2364925" y="1426233"/>
            <a:ext cx="8915400" cy="4698521"/>
          </a:xfrm>
        </p:spPr>
        <p:txBody>
          <a:bodyPr/>
          <a:lstStyle/>
          <a:p>
            <a:pPr>
              <a:buNone/>
            </a:pPr>
            <a:r>
              <a:rPr lang="fr-FR" sz="2800" dirty="0">
                <a:latin typeface="Arial" pitchFamily="34" charset="0"/>
                <a:cs typeface="Arial" pitchFamily="34" charset="0"/>
              </a:rPr>
              <a:t>renseignent sur:</a:t>
            </a:r>
          </a:p>
          <a:p>
            <a:r>
              <a:rPr lang="fr-FR" sz="2800" dirty="0">
                <a:latin typeface="Arial" pitchFamily="34" charset="0"/>
                <a:cs typeface="Arial" pitchFamily="34" charset="0"/>
              </a:rPr>
              <a:t>les acquis, les progrès et difficultés éventuelles. On précise les éléments du programme travaillés et un positionnement de l’élève au regard des objectifs d’apprentissage « non atteints », « partiellement atteints », « atteints » ou « dépassés  » </a:t>
            </a:r>
          </a:p>
          <a:p>
            <a:r>
              <a:rPr lang="fr-FR" sz="2800" dirty="0">
                <a:latin typeface="Arial" pitchFamily="34" charset="0"/>
                <a:cs typeface="Arial" pitchFamily="34" charset="0"/>
              </a:rPr>
              <a:t>les projets mis en place dans le cadre des parcours éducatifs</a:t>
            </a:r>
            <a:endParaRPr lang="fr-FR" sz="28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60</a:t>
            </a:fld>
            <a:endParaRPr lang="en-US" dirty="0"/>
          </a:p>
        </p:txBody>
      </p:sp>
      <p:sp>
        <p:nvSpPr>
          <p:cNvPr id="5" name="Titre 1"/>
          <p:cNvSpPr txBox="1">
            <a:spLocks/>
          </p:cNvSpPr>
          <p:nvPr/>
        </p:nvSpPr>
        <p:spPr>
          <a:xfrm>
            <a:off x="1132728" y="257225"/>
            <a:ext cx="1097280" cy="36576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a:ln>
                  <a:noFill/>
                </a:ln>
                <a:solidFill>
                  <a:srgbClr val="FF0000"/>
                </a:solidFill>
                <a:effectLst/>
                <a:uLnTx/>
                <a:uFillTx/>
                <a:latin typeface="Arial" pitchFamily="34" charset="0"/>
                <a:ea typeface="+mj-ea"/>
                <a:cs typeface="Arial" pitchFamily="34" charset="0"/>
              </a:rPr>
              <a:t>Le LSU</a:t>
            </a:r>
            <a:endPar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61</a:t>
            </a:fld>
            <a:endParaRPr lang="en-US" dirty="0"/>
          </a:p>
        </p:txBody>
      </p:sp>
      <p:pic>
        <p:nvPicPr>
          <p:cNvPr id="3074" name="Picture 2"/>
          <p:cNvPicPr>
            <a:picLocks noChangeAspect="1" noChangeArrowheads="1"/>
          </p:cNvPicPr>
          <p:nvPr/>
        </p:nvPicPr>
        <p:blipFill>
          <a:blip r:embed="rId2"/>
          <a:srcRect/>
          <a:stretch>
            <a:fillRect/>
          </a:stretch>
        </p:blipFill>
        <p:spPr bwMode="auto">
          <a:xfrm>
            <a:off x="3609974" y="98634"/>
            <a:ext cx="5916411" cy="6721134"/>
          </a:xfrm>
          <a:prstGeom prst="rect">
            <a:avLst/>
          </a:prstGeom>
          <a:noFill/>
          <a:ln w="9525">
            <a:noFill/>
            <a:miter lim="800000"/>
            <a:headEnd/>
            <a:tailEnd/>
          </a:ln>
          <a:effectLst/>
        </p:spPr>
      </p:pic>
      <p:sp>
        <p:nvSpPr>
          <p:cNvPr id="6" name="Titre 1"/>
          <p:cNvSpPr txBox="1">
            <a:spLocks/>
          </p:cNvSpPr>
          <p:nvPr/>
        </p:nvSpPr>
        <p:spPr>
          <a:xfrm>
            <a:off x="1147157" y="199505"/>
            <a:ext cx="1097280" cy="365760"/>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a:ln>
                  <a:noFill/>
                </a:ln>
                <a:solidFill>
                  <a:srgbClr val="FF0000"/>
                </a:solidFill>
                <a:effectLst/>
                <a:uLnTx/>
                <a:uFillTx/>
                <a:latin typeface="Arial" pitchFamily="34" charset="0"/>
                <a:ea typeface="+mj-ea"/>
                <a:cs typeface="Arial" pitchFamily="34" charset="0"/>
              </a:rPr>
              <a:t>Le LSU</a:t>
            </a:r>
            <a:endPar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62</a:t>
            </a:fld>
            <a:endParaRPr lang="en-US" dirty="0"/>
          </a:p>
        </p:txBody>
      </p:sp>
      <p:sp>
        <p:nvSpPr>
          <p:cNvPr id="6" name="Rectangle 5"/>
          <p:cNvSpPr/>
          <p:nvPr/>
        </p:nvSpPr>
        <p:spPr>
          <a:xfrm>
            <a:off x="3048000" y="2690336"/>
            <a:ext cx="6096000" cy="646331"/>
          </a:xfrm>
          <a:prstGeom prst="rect">
            <a:avLst/>
          </a:prstGeom>
        </p:spPr>
        <p:txBody>
          <a:bodyPr>
            <a:spAutoFit/>
          </a:bodyPr>
          <a:lstStyle/>
          <a:p>
            <a:endParaRPr lang="fr-FR" dirty="0"/>
          </a:p>
          <a:p>
            <a:r>
              <a:rPr lang="fr-FR" dirty="0"/>
              <a:t> </a:t>
            </a:r>
          </a:p>
        </p:txBody>
      </p:sp>
      <p:sp>
        <p:nvSpPr>
          <p:cNvPr id="7" name="Rectangle 6"/>
          <p:cNvSpPr/>
          <p:nvPr/>
        </p:nvSpPr>
        <p:spPr>
          <a:xfrm>
            <a:off x="1895931" y="1860921"/>
            <a:ext cx="9742516" cy="4493538"/>
          </a:xfrm>
          <a:prstGeom prst="rect">
            <a:avLst/>
          </a:prstGeom>
        </p:spPr>
        <p:txBody>
          <a:bodyPr wrap="square">
            <a:spAutoFit/>
          </a:bodyPr>
          <a:lstStyle/>
          <a:p>
            <a:pPr>
              <a:buClr>
                <a:schemeClr val="accent1"/>
              </a:buClr>
            </a:pPr>
            <a:r>
              <a:rPr lang="fr-FR" sz="2400" b="1" dirty="0">
                <a:latin typeface="Arial" pitchFamily="34" charset="0"/>
                <a:cs typeface="Arial" pitchFamily="34" charset="0"/>
              </a:rPr>
              <a:t>8 composantes du socle</a:t>
            </a:r>
            <a:r>
              <a:rPr lang="fr-FR" sz="2400" dirty="0">
                <a:latin typeface="Arial" pitchFamily="34" charset="0"/>
                <a:cs typeface="Arial" pitchFamily="34" charset="0"/>
              </a:rPr>
              <a:t> via une échelle de quatre niveaux:</a:t>
            </a:r>
          </a:p>
          <a:p>
            <a:r>
              <a:rPr lang="fr-FR" sz="2400" dirty="0">
                <a:latin typeface="Arial" pitchFamily="34" charset="0"/>
                <a:cs typeface="Arial" pitchFamily="34" charset="0"/>
              </a:rPr>
              <a:t> </a:t>
            </a:r>
          </a:p>
          <a:p>
            <a:r>
              <a:rPr lang="fr-FR" sz="2400" dirty="0">
                <a:latin typeface="Arial" pitchFamily="34" charset="0"/>
                <a:cs typeface="Arial" pitchFamily="34" charset="0"/>
              </a:rPr>
              <a:t> le niveau 1 de l'échelle (« maîtrise insuffisante »)</a:t>
            </a:r>
          </a:p>
          <a:p>
            <a:r>
              <a:rPr lang="fr-FR" sz="2400" dirty="0">
                <a:latin typeface="Arial" pitchFamily="34" charset="0"/>
                <a:cs typeface="Arial" pitchFamily="34" charset="0"/>
              </a:rPr>
              <a:t> le niveau 2 (« maîtrise fragile »)</a:t>
            </a:r>
          </a:p>
          <a:p>
            <a:r>
              <a:rPr lang="fr-FR" sz="2400" dirty="0">
                <a:latin typeface="Arial" pitchFamily="34" charset="0"/>
                <a:cs typeface="Arial" pitchFamily="34" charset="0"/>
              </a:rPr>
              <a:t> le </a:t>
            </a:r>
            <a:r>
              <a:rPr lang="fr-FR" sz="2400" b="1" dirty="0">
                <a:latin typeface="Arial" pitchFamily="34" charset="0"/>
                <a:cs typeface="Arial" pitchFamily="34" charset="0"/>
              </a:rPr>
              <a:t>niveau 3 (« maîtrise satisfaisante ») est le niveau attendu en fin de cycle</a:t>
            </a:r>
          </a:p>
          <a:p>
            <a:r>
              <a:rPr lang="fr-FR" sz="2400" dirty="0">
                <a:latin typeface="Arial" pitchFamily="34" charset="0"/>
                <a:cs typeface="Arial" pitchFamily="34" charset="0"/>
              </a:rPr>
              <a:t> le niveau 4 (« très bonne maîtrise ») au-delà des attentes.</a:t>
            </a:r>
          </a:p>
          <a:p>
            <a:endParaRPr lang="fr-FR" sz="2000" dirty="0">
              <a:latin typeface="Arial" pitchFamily="34" charset="0"/>
              <a:cs typeface="Arial" pitchFamily="34" charset="0"/>
            </a:endParaRPr>
          </a:p>
          <a:p>
            <a:endParaRPr lang="fr-FR" sz="2000" b="1" dirty="0">
              <a:latin typeface="Arial" pitchFamily="34" charset="0"/>
              <a:cs typeface="Arial" pitchFamily="34" charset="0"/>
            </a:endParaRPr>
          </a:p>
          <a:p>
            <a:pPr marL="0" lvl="2">
              <a:buClr>
                <a:schemeClr val="accent1"/>
              </a:buClr>
              <a:buFont typeface="Wingdings" pitchFamily="2" charset="2"/>
              <a:buChar char="v"/>
            </a:pPr>
            <a:r>
              <a:rPr lang="fr-FR" dirty="0"/>
              <a:t> </a:t>
            </a:r>
          </a:p>
          <a:p>
            <a:endParaRPr lang="fr-FR" sz="2000" b="1" dirty="0">
              <a:latin typeface="Arial" pitchFamily="34" charset="0"/>
              <a:cs typeface="Arial" pitchFamily="34" charset="0"/>
            </a:endParaRPr>
          </a:p>
          <a:p>
            <a:endParaRPr lang="fr-FR" sz="2000" b="1" dirty="0">
              <a:latin typeface="Arial" pitchFamily="34" charset="0"/>
              <a:cs typeface="Arial" pitchFamily="34" charset="0"/>
            </a:endParaRPr>
          </a:p>
          <a:p>
            <a:endParaRPr lang="fr-FR" sz="2000" dirty="0">
              <a:latin typeface="Arial" pitchFamily="34" charset="0"/>
              <a:cs typeface="Arial" pitchFamily="34" charset="0"/>
            </a:endParaRPr>
          </a:p>
        </p:txBody>
      </p:sp>
      <p:sp>
        <p:nvSpPr>
          <p:cNvPr id="8" name="Titre 1"/>
          <p:cNvSpPr txBox="1">
            <a:spLocks/>
          </p:cNvSpPr>
          <p:nvPr/>
        </p:nvSpPr>
        <p:spPr>
          <a:xfrm>
            <a:off x="831274" y="232757"/>
            <a:ext cx="1097280" cy="365760"/>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a:ln>
                  <a:noFill/>
                </a:ln>
                <a:solidFill>
                  <a:srgbClr val="FF0000"/>
                </a:solidFill>
                <a:effectLst/>
                <a:uLnTx/>
                <a:uFillTx/>
                <a:latin typeface="Arial" pitchFamily="34" charset="0"/>
                <a:ea typeface="+mj-ea"/>
                <a:cs typeface="Arial" pitchFamily="34" charset="0"/>
              </a:rPr>
              <a:t>Le LSU</a:t>
            </a:r>
            <a:endPar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9" name="Titre 1"/>
          <p:cNvSpPr txBox="1">
            <a:spLocks/>
          </p:cNvSpPr>
          <p:nvPr/>
        </p:nvSpPr>
        <p:spPr>
          <a:xfrm>
            <a:off x="1885559" y="486087"/>
            <a:ext cx="9829113" cy="1032161"/>
          </a:xfrm>
          <a:prstGeom prst="rect">
            <a:avLst/>
          </a:prstGeom>
        </p:spPr>
        <p:txBody>
          <a:bodyPr/>
          <a:lstStyle/>
          <a:p>
            <a:pPr lvl="0">
              <a:spcBef>
                <a:spcPct val="0"/>
              </a:spcBef>
            </a:pPr>
            <a:r>
              <a:rPr kumimoji="0" lang="fr-FR" sz="2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Des bilans </a:t>
            </a:r>
            <a:r>
              <a:rPr lang="fr-FR" sz="2800" b="1" dirty="0">
                <a:solidFill>
                  <a:srgbClr val="FF0000"/>
                </a:solidFill>
                <a:latin typeface="Arial" pitchFamily="34" charset="0"/>
                <a:cs typeface="Arial" pitchFamily="34" charset="0"/>
              </a:rPr>
              <a:t>fin des cycles d'enseignement 2, 3 et 4</a:t>
            </a:r>
          </a:p>
          <a:p>
            <a:pPr>
              <a:spcBef>
                <a:spcPct val="0"/>
              </a:spcBef>
            </a:pPr>
            <a:r>
              <a:rPr lang="fr-FR" dirty="0">
                <a:latin typeface="Arial" pitchFamily="34" charset="0"/>
                <a:cs typeface="Arial" pitchFamily="34" charset="0"/>
              </a:rPr>
              <a:t>À la fin de chaque cycle, l'équipe pédagogique détermine la position de l'élève dans chaque composante du socle commun.</a:t>
            </a:r>
          </a:p>
          <a:p>
            <a:pPr lvl="0">
              <a:spcBef>
                <a:spcPct val="0"/>
              </a:spcBef>
            </a:pPr>
            <a:r>
              <a:rPr lang="fr-FR" sz="3200" b="1" dirty="0">
                <a:latin typeface="Arial" pitchFamily="34" charset="0"/>
                <a:cs typeface="Arial" pitchFamily="34" charset="0"/>
              </a:rPr>
              <a:t> </a:t>
            </a:r>
            <a:endParaRPr kumimoji="0" lang="fr-FR" sz="3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07478" y="607485"/>
            <a:ext cx="5350258" cy="439919"/>
          </a:xfrm>
        </p:spPr>
        <p:txBody>
          <a:bodyPr>
            <a:noAutofit/>
          </a:bodyPr>
          <a:lstStyle/>
          <a:p>
            <a:pPr algn="ctr"/>
            <a:r>
              <a:rPr lang="fr-FR" sz="2400" b="1" dirty="0">
                <a:solidFill>
                  <a:schemeClr val="tx1"/>
                </a:solidFill>
                <a:latin typeface="Arial" pitchFamily="34" charset="0"/>
                <a:cs typeface="Arial" pitchFamily="34" charset="0"/>
              </a:rPr>
              <a:t>Les huit composantes du socle</a:t>
            </a:r>
            <a:r>
              <a:rPr lang="fr-FR" sz="2400" dirty="0">
                <a:solidFill>
                  <a:srgbClr val="FF0000"/>
                </a:solidFill>
                <a:latin typeface="Arial" pitchFamily="34" charset="0"/>
                <a:cs typeface="Arial" pitchFamily="34" charset="0"/>
              </a:rPr>
              <a:t/>
            </a:r>
            <a:br>
              <a:rPr lang="fr-FR" sz="2400" dirty="0">
                <a:solidFill>
                  <a:srgbClr val="FF0000"/>
                </a:solidFill>
                <a:latin typeface="Arial" pitchFamily="34" charset="0"/>
                <a:cs typeface="Arial" pitchFamily="34" charset="0"/>
              </a:rPr>
            </a:br>
            <a:endParaRPr lang="fr-FR" sz="2400" dirty="0">
              <a:solidFill>
                <a:srgbClr val="FF0000"/>
              </a:solidFill>
              <a:latin typeface="Arial" pitchFamily="34" charset="0"/>
              <a:cs typeface="Arial" pitchFamily="34" charset="0"/>
            </a:endParaRPr>
          </a:p>
        </p:txBody>
      </p:sp>
      <p:sp>
        <p:nvSpPr>
          <p:cNvPr id="4" name="Espace réservé du contenu 3"/>
          <p:cNvSpPr>
            <a:spLocks noGrp="1"/>
          </p:cNvSpPr>
          <p:nvPr>
            <p:ph idx="1"/>
          </p:nvPr>
        </p:nvSpPr>
        <p:spPr>
          <a:xfrm>
            <a:off x="1596044" y="1147156"/>
            <a:ext cx="9908568" cy="4764066"/>
          </a:xfrm>
        </p:spPr>
        <p:txBody>
          <a:bodyPr>
            <a:normAutofit fontScale="92500" lnSpcReduction="20000"/>
          </a:bodyPr>
          <a:lstStyle/>
          <a:p>
            <a:pPr>
              <a:buNone/>
            </a:pPr>
            <a:r>
              <a:rPr lang="fr-FR" sz="2000" dirty="0"/>
              <a:t>Quatre composantes du domaine 1 et quatre autres domaines de formation</a:t>
            </a:r>
          </a:p>
          <a:p>
            <a:pPr>
              <a:buNone/>
            </a:pPr>
            <a:endParaRPr lang="fr-FR" sz="2000" dirty="0"/>
          </a:p>
          <a:p>
            <a:r>
              <a:rPr lang="fr-FR" sz="2000" dirty="0">
                <a:latin typeface="Arial" pitchFamily="34" charset="0"/>
                <a:cs typeface="Arial" pitchFamily="34" charset="0"/>
              </a:rPr>
              <a:t>Les langages pour penser et communiquer:</a:t>
            </a:r>
          </a:p>
          <a:p>
            <a:pPr lvl="1"/>
            <a:r>
              <a:rPr lang="fr-FR" sz="2000" dirty="0">
                <a:latin typeface="Arial" pitchFamily="34" charset="0"/>
                <a:cs typeface="Arial" pitchFamily="34" charset="0"/>
              </a:rPr>
              <a:t>Comprendre, s’exprimer en utilisant la langue française à l’oral et à l’écrit</a:t>
            </a:r>
          </a:p>
          <a:p>
            <a:pPr lvl="1"/>
            <a:r>
              <a:rPr lang="fr-FR" sz="2000" dirty="0">
                <a:latin typeface="Arial" pitchFamily="34" charset="0"/>
                <a:cs typeface="Arial" pitchFamily="34" charset="0"/>
              </a:rPr>
              <a:t>Comprendre, s’exprimer en utilisant une langue étrangère et, le cas échéant une langue régionale</a:t>
            </a:r>
          </a:p>
          <a:p>
            <a:pPr lvl="1"/>
            <a:r>
              <a:rPr lang="fr-FR" sz="2000" dirty="0">
                <a:latin typeface="Arial" pitchFamily="34" charset="0"/>
                <a:cs typeface="Arial" pitchFamily="34" charset="0"/>
              </a:rPr>
              <a:t>Comprendre, s’exprimer en utilisant les langages mathématiques, scientifiques et informatiques</a:t>
            </a:r>
          </a:p>
          <a:p>
            <a:pPr lvl="1"/>
            <a:r>
              <a:rPr lang="fr-FR" sz="2000" dirty="0">
                <a:latin typeface="Arial" pitchFamily="34" charset="0"/>
                <a:cs typeface="Arial" pitchFamily="34" charset="0"/>
              </a:rPr>
              <a:t>Comprendre, s’exprimer en utilisant les langages des arts et du corps</a:t>
            </a:r>
          </a:p>
          <a:p>
            <a:pPr lvl="1">
              <a:buNone/>
            </a:pPr>
            <a:endParaRPr lang="fr-FR" sz="2000" dirty="0">
              <a:latin typeface="Arial" pitchFamily="34" charset="0"/>
              <a:cs typeface="Arial" pitchFamily="34" charset="0"/>
            </a:endParaRPr>
          </a:p>
          <a:p>
            <a:r>
              <a:rPr lang="fr-FR" sz="2000" dirty="0">
                <a:latin typeface="Arial" pitchFamily="34" charset="0"/>
                <a:cs typeface="Arial" pitchFamily="34" charset="0"/>
              </a:rPr>
              <a:t>Les méthodes et outils pour apprendre</a:t>
            </a:r>
          </a:p>
          <a:p>
            <a:r>
              <a:rPr lang="fr-FR" sz="2000" dirty="0">
                <a:latin typeface="Arial" pitchFamily="34" charset="0"/>
                <a:cs typeface="Arial" pitchFamily="34" charset="0"/>
              </a:rPr>
              <a:t>La formation de la personne et du citoyen</a:t>
            </a:r>
          </a:p>
          <a:p>
            <a:r>
              <a:rPr lang="fr-FR" sz="2000" dirty="0">
                <a:latin typeface="Arial" pitchFamily="34" charset="0"/>
                <a:cs typeface="Arial" pitchFamily="34" charset="0"/>
              </a:rPr>
              <a:t>Les systèmes naturels et les systèmes techniques</a:t>
            </a:r>
          </a:p>
          <a:p>
            <a:r>
              <a:rPr lang="fr-FR" sz="2000" dirty="0">
                <a:latin typeface="Arial" pitchFamily="34" charset="0"/>
                <a:cs typeface="Arial" pitchFamily="34" charset="0"/>
              </a:rPr>
              <a:t>Les représentations du monde et l'activité humaine</a:t>
            </a:r>
          </a:p>
          <a:p>
            <a:endParaRPr lang="fr-FR" dirty="0"/>
          </a:p>
          <a:p>
            <a:endParaRPr lang="fr-FR" dirty="0"/>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63</a:t>
            </a:fld>
            <a:endParaRPr lang="en-US" dirty="0"/>
          </a:p>
        </p:txBody>
      </p:sp>
      <p:sp>
        <p:nvSpPr>
          <p:cNvPr id="5" name="Titre 1"/>
          <p:cNvSpPr txBox="1">
            <a:spLocks/>
          </p:cNvSpPr>
          <p:nvPr/>
        </p:nvSpPr>
        <p:spPr>
          <a:xfrm>
            <a:off x="432263" y="299258"/>
            <a:ext cx="1097280" cy="36576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a:ln>
                  <a:noFill/>
                </a:ln>
                <a:solidFill>
                  <a:srgbClr val="FF0000"/>
                </a:solidFill>
                <a:effectLst/>
                <a:uLnTx/>
                <a:uFillTx/>
                <a:latin typeface="Arial" pitchFamily="34" charset="0"/>
                <a:ea typeface="+mj-ea"/>
                <a:cs typeface="Arial" pitchFamily="34" charset="0"/>
              </a:rPr>
              <a:t>Le LSU</a:t>
            </a:r>
            <a:endPar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64</a:t>
            </a:fld>
            <a:endParaRPr lang="en-US" dirty="0"/>
          </a:p>
        </p:txBody>
      </p:sp>
      <p:pic>
        <p:nvPicPr>
          <p:cNvPr id="2051" name="Picture 3"/>
          <p:cNvPicPr>
            <a:picLocks noChangeAspect="1" noChangeArrowheads="1"/>
          </p:cNvPicPr>
          <p:nvPr/>
        </p:nvPicPr>
        <p:blipFill>
          <a:blip r:embed="rId2"/>
          <a:srcRect/>
          <a:stretch>
            <a:fillRect/>
          </a:stretch>
        </p:blipFill>
        <p:spPr bwMode="auto">
          <a:xfrm>
            <a:off x="3109913" y="0"/>
            <a:ext cx="7832360" cy="6858000"/>
          </a:xfrm>
          <a:prstGeom prst="rect">
            <a:avLst/>
          </a:prstGeom>
          <a:noFill/>
          <a:ln w="9525">
            <a:noFill/>
            <a:miter lim="800000"/>
            <a:headEnd/>
            <a:tailEnd/>
          </a:ln>
          <a:effectLst/>
        </p:spPr>
      </p:pic>
      <p:sp>
        <p:nvSpPr>
          <p:cNvPr id="7" name="Titre 1"/>
          <p:cNvSpPr txBox="1">
            <a:spLocks/>
          </p:cNvSpPr>
          <p:nvPr/>
        </p:nvSpPr>
        <p:spPr>
          <a:xfrm>
            <a:off x="798023" y="249382"/>
            <a:ext cx="1097280" cy="365760"/>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 LSU</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842381"/>
          </a:xfrm>
        </p:spPr>
        <p:txBody>
          <a:bodyPr>
            <a:normAutofit fontScale="90000"/>
          </a:bodyPr>
          <a:lstStyle/>
          <a:p>
            <a:r>
              <a:rPr lang="fr-FR" sz="3100" b="1" dirty="0">
                <a:solidFill>
                  <a:srgbClr val="FF0000"/>
                </a:solidFill>
                <a:latin typeface="Arial" pitchFamily="34" charset="0"/>
                <a:cs typeface="Arial" pitchFamily="34" charset="0"/>
              </a:rPr>
              <a:t>Des attestations </a:t>
            </a:r>
            <a:r>
              <a:rPr lang="fr-FR" b="1" dirty="0">
                <a:latin typeface="Arial" pitchFamily="34" charset="0"/>
                <a:cs typeface="Arial" pitchFamily="34" charset="0"/>
              </a:rPr>
              <a:t/>
            </a:r>
            <a:br>
              <a:rPr lang="fr-FR" b="1" dirty="0">
                <a:latin typeface="Arial" pitchFamily="34" charset="0"/>
                <a:cs typeface="Arial" pitchFamily="34" charset="0"/>
              </a:rPr>
            </a:br>
            <a:r>
              <a:rPr lang="fr-FR" sz="2000" dirty="0">
                <a:latin typeface="Arial" pitchFamily="34" charset="0"/>
                <a:cs typeface="Arial" pitchFamily="34" charset="0"/>
              </a:rPr>
              <a:t>délivrées par l’école ou le collège</a:t>
            </a:r>
            <a:endParaRPr lang="fr-FR" sz="2000" dirty="0"/>
          </a:p>
        </p:txBody>
      </p:sp>
      <p:sp>
        <p:nvSpPr>
          <p:cNvPr id="3" name="Espace réservé du contenu 2"/>
          <p:cNvSpPr>
            <a:spLocks noGrp="1"/>
          </p:cNvSpPr>
          <p:nvPr>
            <p:ph idx="1"/>
          </p:nvPr>
        </p:nvSpPr>
        <p:spPr>
          <a:xfrm>
            <a:off x="1895303" y="2099878"/>
            <a:ext cx="9885872" cy="4508740"/>
          </a:xfrm>
        </p:spPr>
        <p:txBody>
          <a:bodyPr>
            <a:normAutofit/>
          </a:bodyPr>
          <a:lstStyle/>
          <a:p>
            <a:r>
              <a:rPr lang="fr-FR" sz="2800" b="1" dirty="0">
                <a:latin typeface="Arial" pitchFamily="34" charset="0"/>
                <a:cs typeface="Arial" pitchFamily="34" charset="0"/>
              </a:rPr>
              <a:t>Attestations scolaires de sécurité routière </a:t>
            </a:r>
            <a:r>
              <a:rPr lang="fr-FR" sz="2800" dirty="0">
                <a:latin typeface="Arial" pitchFamily="34" charset="0"/>
                <a:cs typeface="Arial" pitchFamily="34" charset="0"/>
              </a:rPr>
              <a:t>ASSR 1 et ASSR 2, délivrées au collège classes de 5</a:t>
            </a:r>
            <a:r>
              <a:rPr lang="fr-FR" sz="2400" baseline="30000" dirty="0">
                <a:latin typeface="Arial" pitchFamily="34" charset="0"/>
                <a:cs typeface="Arial" pitchFamily="34" charset="0"/>
              </a:rPr>
              <a:t>ème</a:t>
            </a:r>
            <a:r>
              <a:rPr lang="fr-FR" sz="2800" dirty="0">
                <a:latin typeface="Arial" pitchFamily="34" charset="0"/>
                <a:cs typeface="Arial" pitchFamily="34" charset="0"/>
              </a:rPr>
              <a:t> et de 3</a:t>
            </a:r>
            <a:r>
              <a:rPr lang="fr-FR" sz="2800" baseline="30000" dirty="0">
                <a:latin typeface="Arial" pitchFamily="34" charset="0"/>
                <a:cs typeface="Arial" pitchFamily="34" charset="0"/>
              </a:rPr>
              <a:t>ème</a:t>
            </a:r>
          </a:p>
          <a:p>
            <a:endParaRPr lang="fr-FR" sz="2800" baseline="30000" dirty="0">
              <a:latin typeface="Arial" pitchFamily="34" charset="0"/>
              <a:cs typeface="Arial" pitchFamily="34" charset="0"/>
            </a:endParaRPr>
          </a:p>
          <a:p>
            <a:r>
              <a:rPr lang="fr-FR" sz="2800" dirty="0">
                <a:latin typeface="Arial" pitchFamily="34" charset="0"/>
                <a:cs typeface="Arial" pitchFamily="34" charset="0"/>
              </a:rPr>
              <a:t>Attestation "apprendre à porter secours » (APS) des cycles 1 à 3</a:t>
            </a:r>
          </a:p>
          <a:p>
            <a:pPr>
              <a:buNone/>
            </a:pPr>
            <a:endParaRPr lang="fr-FR" sz="2800" dirty="0">
              <a:latin typeface="Arial" pitchFamily="34" charset="0"/>
              <a:cs typeface="Arial" pitchFamily="34" charset="0"/>
            </a:endParaRPr>
          </a:p>
          <a:p>
            <a:pPr>
              <a:spcBef>
                <a:spcPts val="0"/>
              </a:spcBef>
            </a:pPr>
            <a:r>
              <a:rPr lang="fr-FR" sz="2800" dirty="0">
                <a:latin typeface="Arial" pitchFamily="34" charset="0"/>
                <a:cs typeface="Arial" pitchFamily="34" charset="0"/>
              </a:rPr>
              <a:t>Attestation scolaire « savoir-nager »  ASSN </a:t>
            </a:r>
          </a:p>
          <a:p>
            <a:pPr>
              <a:spcBef>
                <a:spcPts val="0"/>
              </a:spcBef>
              <a:buNone/>
            </a:pPr>
            <a:r>
              <a:rPr lang="fr-FR" sz="2800" dirty="0">
                <a:latin typeface="Arial" pitchFamily="34" charset="0"/>
                <a:cs typeface="Arial" pitchFamily="34" charset="0"/>
              </a:rPr>
              <a:t>	objectif d’acquisition des classes de CM1, CM2 et sixième </a:t>
            </a:r>
          </a:p>
          <a:p>
            <a:endParaRPr lang="fr-FR" sz="28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65</a:t>
            </a:fld>
            <a:endParaRPr lang="en-US" dirty="0"/>
          </a:p>
        </p:txBody>
      </p:sp>
      <p:sp>
        <p:nvSpPr>
          <p:cNvPr id="5" name="Titre 1"/>
          <p:cNvSpPr txBox="1">
            <a:spLocks/>
          </p:cNvSpPr>
          <p:nvPr/>
        </p:nvSpPr>
        <p:spPr>
          <a:xfrm>
            <a:off x="798023" y="249382"/>
            <a:ext cx="1097280" cy="365760"/>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 LSU</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66</a:t>
            </a:fld>
            <a:endParaRPr lang="en-US" dirty="0"/>
          </a:p>
        </p:txBody>
      </p:sp>
      <p:pic>
        <p:nvPicPr>
          <p:cNvPr id="5" name="Picture 2"/>
          <p:cNvPicPr>
            <a:picLocks noChangeAspect="1" noChangeArrowheads="1"/>
          </p:cNvPicPr>
          <p:nvPr/>
        </p:nvPicPr>
        <p:blipFill>
          <a:blip r:embed="rId3"/>
          <a:stretch>
            <a:fillRect/>
          </a:stretch>
        </p:blipFill>
        <p:spPr bwMode="auto">
          <a:xfrm>
            <a:off x="2458169" y="535899"/>
            <a:ext cx="8290346" cy="5217919"/>
          </a:xfrm>
          <a:prstGeom prst="rect">
            <a:avLst/>
          </a:prstGeom>
          <a:noFill/>
          <a:ln w="9525">
            <a:noFill/>
            <a:miter lim="800000"/>
            <a:headEnd/>
            <a:tailEnd/>
          </a:ln>
          <a:effectLst/>
        </p:spPr>
      </p:pic>
      <p:sp>
        <p:nvSpPr>
          <p:cNvPr id="6" name="Titre 1"/>
          <p:cNvSpPr txBox="1">
            <a:spLocks/>
          </p:cNvSpPr>
          <p:nvPr/>
        </p:nvSpPr>
        <p:spPr>
          <a:xfrm>
            <a:off x="798023" y="249382"/>
            <a:ext cx="1097280" cy="365760"/>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 LSU</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4668" y="2985902"/>
            <a:ext cx="10573790" cy="1055061"/>
          </a:xfrm>
        </p:spPr>
        <p:txBody>
          <a:bodyPr>
            <a:normAutofit fontScale="90000"/>
          </a:bodyPr>
          <a:lstStyle/>
          <a:p>
            <a:pPr algn="ctr"/>
            <a:r>
              <a:rPr lang="fr-FR" sz="5300" b="1" dirty="0">
                <a:solidFill>
                  <a:srgbClr val="FF0000"/>
                </a:solidFill>
                <a:latin typeface="Arial" pitchFamily="34" charset="0"/>
                <a:cs typeface="Arial" pitchFamily="34" charset="0"/>
              </a:rPr>
              <a:t>LES ÉVALUATIONS NATIONALES </a:t>
            </a:r>
            <a:r>
              <a:rPr lang="fr-FR" dirty="0">
                <a:latin typeface="Arial" pitchFamily="34" charset="0"/>
                <a:cs typeface="Arial" pitchFamily="34" charset="0"/>
              </a:rPr>
              <a:t/>
            </a:r>
            <a:br>
              <a:rPr lang="fr-FR" dirty="0">
                <a:latin typeface="Arial" pitchFamily="34" charset="0"/>
                <a:cs typeface="Arial" pitchFamily="34" charset="0"/>
              </a:rPr>
            </a:br>
            <a:endParaRPr lang="fr-FR" dirty="0">
              <a:solidFill>
                <a:srgbClr val="FF0000"/>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1168" y="655607"/>
            <a:ext cx="8270268" cy="656050"/>
          </a:xfrm>
        </p:spPr>
        <p:txBody>
          <a:bodyPr>
            <a:normAutofit/>
          </a:bodyPr>
          <a:lstStyle/>
          <a:p>
            <a:r>
              <a:rPr lang="fr-FR" sz="2800" b="1" dirty="0">
                <a:solidFill>
                  <a:srgbClr val="FF0000"/>
                </a:solidFill>
                <a:latin typeface="Arial" pitchFamily="34" charset="0"/>
                <a:cs typeface="Arial" pitchFamily="34" charset="0"/>
              </a:rPr>
              <a:t>OBJECTIFS DES ÉVALUATIONS NATIONALES</a:t>
            </a:r>
            <a:endParaRPr lang="fr-FR" sz="2800" b="1" dirty="0">
              <a:solidFill>
                <a:srgbClr val="FF0000"/>
              </a:solidFill>
            </a:endParaRPr>
          </a:p>
        </p:txBody>
      </p:sp>
      <p:sp>
        <p:nvSpPr>
          <p:cNvPr id="3" name="Espace réservé du contenu 2"/>
          <p:cNvSpPr>
            <a:spLocks noGrp="1"/>
          </p:cNvSpPr>
          <p:nvPr>
            <p:ph idx="1"/>
          </p:nvPr>
        </p:nvSpPr>
        <p:spPr>
          <a:xfrm>
            <a:off x="2537454" y="1719531"/>
            <a:ext cx="8915400" cy="3784121"/>
          </a:xfrm>
        </p:spPr>
        <p:txBody>
          <a:bodyPr>
            <a:normAutofit/>
          </a:bodyPr>
          <a:lstStyle/>
          <a:p>
            <a:r>
              <a:rPr lang="fr-FR" sz="2400" dirty="0">
                <a:latin typeface="Arial" pitchFamily="34" charset="0"/>
                <a:cs typeface="Arial" pitchFamily="34" charset="0"/>
              </a:rPr>
              <a:t>Les résultats des évaluations sont un point d’appui pour mener, </a:t>
            </a:r>
            <a:r>
              <a:rPr lang="fr-FR" sz="2400" b="1" dirty="0">
                <a:latin typeface="Arial" pitchFamily="34" charset="0"/>
                <a:cs typeface="Arial" pitchFamily="34" charset="0"/>
              </a:rPr>
              <a:t>une réflexion sur leur action pédagogique et les modalités d’enseignement</a:t>
            </a:r>
            <a:r>
              <a:rPr lang="fr-FR" sz="2400" dirty="0">
                <a:latin typeface="Arial" pitchFamily="34" charset="0"/>
                <a:cs typeface="Arial" pitchFamily="34" charset="0"/>
              </a:rPr>
              <a:t>. </a:t>
            </a:r>
          </a:p>
          <a:p>
            <a:pPr>
              <a:buNone/>
            </a:pPr>
            <a:endParaRPr lang="fr-FR" sz="2400" dirty="0">
              <a:latin typeface="Arial" pitchFamily="34" charset="0"/>
              <a:cs typeface="Arial" pitchFamily="34" charset="0"/>
            </a:endParaRPr>
          </a:p>
          <a:p>
            <a:r>
              <a:rPr lang="fr-FR" sz="2400" dirty="0">
                <a:latin typeface="Arial" pitchFamily="34" charset="0"/>
                <a:cs typeface="Arial" pitchFamily="34" charset="0"/>
              </a:rPr>
              <a:t>C’est aussi </a:t>
            </a:r>
            <a:r>
              <a:rPr lang="fr-FR" sz="2400" b="1" dirty="0">
                <a:latin typeface="Arial" pitchFamily="34" charset="0"/>
                <a:cs typeface="Arial" pitchFamily="34" charset="0"/>
              </a:rPr>
              <a:t>un moyen de pilotage pour les Inspecteurs de l’éducation nationale et les formateurs </a:t>
            </a:r>
            <a:r>
              <a:rPr lang="fr-FR" sz="2400" dirty="0">
                <a:latin typeface="Arial" pitchFamily="34" charset="0"/>
                <a:cs typeface="Arial" pitchFamily="34" charset="0"/>
              </a:rPr>
              <a:t>dans le cadre des formations des équipes, en fonction des besoins repérés chez les élèves.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68</a:t>
            </a:fld>
            <a:endParaRPr lang="en-US" dirty="0"/>
          </a:p>
        </p:txBody>
      </p:sp>
      <p:sp>
        <p:nvSpPr>
          <p:cNvPr id="6" name="Titre 1"/>
          <p:cNvSpPr txBox="1">
            <a:spLocks/>
          </p:cNvSpPr>
          <p:nvPr/>
        </p:nvSpPr>
        <p:spPr>
          <a:xfrm>
            <a:off x="79802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280" y="676513"/>
            <a:ext cx="10397705" cy="859634"/>
          </a:xfrm>
        </p:spPr>
        <p:txBody>
          <a:bodyPr>
            <a:noAutofit/>
          </a:bodyPr>
          <a:lstStyle/>
          <a:p>
            <a:pPr algn="ctr"/>
            <a:r>
              <a:rPr lang="fr-FR" sz="2800" b="1" dirty="0">
                <a:solidFill>
                  <a:srgbClr val="FF0000"/>
                </a:solidFill>
                <a:latin typeface="Arial" pitchFamily="34" charset="0"/>
                <a:cs typeface="Arial" pitchFamily="34" charset="0"/>
              </a:rPr>
              <a:t>OBJECTIFS DES ÉVALUATIONS NATIONALES </a:t>
            </a:r>
            <a:r>
              <a:rPr lang="fr-FR" sz="2800" dirty="0">
                <a:solidFill>
                  <a:srgbClr val="FF0000"/>
                </a:solidFill>
                <a:latin typeface="Arial" pitchFamily="34" charset="0"/>
                <a:cs typeface="Arial" pitchFamily="34" charset="0"/>
              </a:rPr>
              <a:t/>
            </a:r>
            <a:br>
              <a:rPr lang="fr-FR" sz="2800" dirty="0">
                <a:solidFill>
                  <a:srgbClr val="FF0000"/>
                </a:solidFill>
                <a:latin typeface="Arial" pitchFamily="34" charset="0"/>
                <a:cs typeface="Arial" pitchFamily="34" charset="0"/>
              </a:rPr>
            </a:br>
            <a:r>
              <a:rPr lang="fr-FR" sz="2000" dirty="0">
                <a:latin typeface="Arial" pitchFamily="34" charset="0"/>
                <a:cs typeface="Arial" pitchFamily="34" charset="0"/>
              </a:rPr>
              <a:t> </a:t>
            </a:r>
            <a:r>
              <a:rPr lang="fr-FR" sz="2000" dirty="0" err="1">
                <a:latin typeface="Arial" pitchFamily="34" charset="0"/>
                <a:cs typeface="Arial" pitchFamily="34" charset="0"/>
              </a:rPr>
              <a:t>EvalAide</a:t>
            </a:r>
            <a:r>
              <a:rPr lang="fr-FR" sz="2000" dirty="0">
                <a:latin typeface="Arial" pitchFamily="34" charset="0"/>
                <a:cs typeface="Arial" pitchFamily="34" charset="0"/>
              </a:rPr>
              <a:t>: « Evaluer pour mieux Aider » </a:t>
            </a:r>
            <a:r>
              <a:rPr lang="fr-FR" sz="2800" dirty="0"/>
              <a:t/>
            </a:r>
            <a:br>
              <a:rPr lang="fr-FR" sz="2800" dirty="0"/>
            </a:br>
            <a:endParaRPr lang="fr-FR" sz="2800" dirty="0">
              <a:solidFill>
                <a:srgbClr val="FF0000"/>
              </a:solidFill>
            </a:endParaRPr>
          </a:p>
        </p:txBody>
      </p:sp>
      <p:sp>
        <p:nvSpPr>
          <p:cNvPr id="3" name="Espace réservé du contenu 2"/>
          <p:cNvSpPr>
            <a:spLocks noGrp="1"/>
          </p:cNvSpPr>
          <p:nvPr>
            <p:ph idx="1"/>
          </p:nvPr>
        </p:nvSpPr>
        <p:spPr>
          <a:xfrm>
            <a:off x="1851104" y="1832720"/>
            <a:ext cx="8915400" cy="4067747"/>
          </a:xfrm>
        </p:spPr>
        <p:txBody>
          <a:bodyPr>
            <a:normAutofit/>
          </a:bodyPr>
          <a:lstStyle/>
          <a:p>
            <a:pPr>
              <a:buNone/>
            </a:pPr>
            <a:endParaRPr lang="fr-FR" sz="2000" dirty="0"/>
          </a:p>
          <a:p>
            <a:pPr>
              <a:buNone/>
            </a:pPr>
            <a:r>
              <a:rPr lang="fr-FR" sz="2400" dirty="0">
                <a:latin typeface="Arial" pitchFamily="34" charset="0"/>
                <a:cs typeface="Arial" pitchFamily="34" charset="0"/>
              </a:rPr>
              <a:t>Ce type d’évaluation, vise à :</a:t>
            </a:r>
          </a:p>
          <a:p>
            <a:pPr lvl="1"/>
            <a:r>
              <a:rPr lang="fr-FR" sz="2400" dirty="0">
                <a:latin typeface="Arial" pitchFamily="34" charset="0"/>
                <a:cs typeface="Arial" pitchFamily="34" charset="0"/>
              </a:rPr>
              <a:t>raccourcir le délai entre la détection d’un besoin de l’élève et l’intervention pédagogique correspondante</a:t>
            </a:r>
          </a:p>
          <a:p>
            <a:pPr lvl="1"/>
            <a:r>
              <a:rPr lang="fr-FR" sz="2400" dirty="0">
                <a:latin typeface="Arial" pitchFamily="34" charset="0"/>
                <a:cs typeface="Arial" pitchFamily="34" charset="0"/>
              </a:rPr>
              <a:t>vérifier si l’élève répond bien à cette intervention pédagogique, ou s’il faut l’intensifier</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69</a:t>
            </a:fld>
            <a:endParaRPr lang="en-US" dirty="0"/>
          </a:p>
        </p:txBody>
      </p:sp>
      <p:sp>
        <p:nvSpPr>
          <p:cNvPr id="6" name="Titre 1"/>
          <p:cNvSpPr txBox="1">
            <a:spLocks/>
          </p:cNvSpPr>
          <p:nvPr/>
        </p:nvSpPr>
        <p:spPr>
          <a:xfrm>
            <a:off x="79802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478" y="614183"/>
            <a:ext cx="4062197" cy="712321"/>
          </a:xfrm>
        </p:spPr>
        <p:txBody>
          <a:bodyPr>
            <a:normAutofit fontScale="90000"/>
          </a:bodyPr>
          <a:lstStyle/>
          <a:p>
            <a:r>
              <a:rPr lang="fr-FR" b="1" dirty="0">
                <a:solidFill>
                  <a:srgbClr val="FF0000"/>
                </a:solidFill>
                <a:latin typeface="Arial" pitchFamily="34" charset="0"/>
                <a:cs typeface="Arial" pitchFamily="34" charset="0"/>
              </a:rPr>
              <a:t>Pourquoi évaluer ?</a:t>
            </a:r>
            <a:br>
              <a:rPr lang="fr-FR" b="1" dirty="0">
                <a:solidFill>
                  <a:srgbClr val="FF0000"/>
                </a:solidFill>
                <a:latin typeface="Arial" pitchFamily="34" charset="0"/>
                <a:cs typeface="Arial" pitchFamily="34" charset="0"/>
              </a:rPr>
            </a:br>
            <a:endParaRPr lang="fr-FR" b="1"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1811478" y="1578377"/>
            <a:ext cx="10075721" cy="4986068"/>
          </a:xfrm>
        </p:spPr>
        <p:txBody>
          <a:bodyPr>
            <a:normAutofit fontScale="92500" lnSpcReduction="20000"/>
          </a:bodyPr>
          <a:lstStyle/>
          <a:p>
            <a:pPr>
              <a:buNone/>
            </a:pPr>
            <a:r>
              <a:rPr lang="fr-FR" sz="2800" b="1" dirty="0">
                <a:latin typeface="Arial" pitchFamily="34" charset="0"/>
                <a:cs typeface="Arial" pitchFamily="34" charset="0"/>
              </a:rPr>
              <a:t>Pour rendre compte</a:t>
            </a:r>
          </a:p>
          <a:p>
            <a:pPr>
              <a:buFont typeface="Courier New" pitchFamily="49" charset="0"/>
              <a:buChar char="o"/>
            </a:pPr>
            <a:r>
              <a:rPr lang="fr-FR" sz="2800" dirty="0">
                <a:latin typeface="Arial" pitchFamily="34" charset="0"/>
                <a:cs typeface="Arial" pitchFamily="34" charset="0"/>
              </a:rPr>
              <a:t>À l’institution et à la société</a:t>
            </a:r>
          </a:p>
          <a:p>
            <a:pPr>
              <a:buFont typeface="Courier New" pitchFamily="49" charset="0"/>
              <a:buChar char="o"/>
            </a:pPr>
            <a:r>
              <a:rPr lang="fr-FR" sz="2800" dirty="0">
                <a:latin typeface="Arial" pitchFamily="34" charset="0"/>
                <a:cs typeface="Arial" pitchFamily="34" charset="0"/>
              </a:rPr>
              <a:t>Aux parents (à qui ont doit des informations)</a:t>
            </a:r>
          </a:p>
          <a:p>
            <a:pPr>
              <a:buFont typeface="Courier New" pitchFamily="49" charset="0"/>
              <a:buChar char="o"/>
            </a:pPr>
            <a:r>
              <a:rPr lang="fr-FR" sz="2800" dirty="0">
                <a:latin typeface="Arial" pitchFamily="34" charset="0"/>
                <a:cs typeface="Arial" pitchFamily="34" charset="0"/>
              </a:rPr>
              <a:t>À l’élève (de manière interactive)</a:t>
            </a:r>
          </a:p>
          <a:p>
            <a:pPr algn="ctr">
              <a:buNone/>
            </a:pPr>
            <a:r>
              <a:rPr lang="fr-FR" sz="3100" b="1" dirty="0">
                <a:latin typeface="Arial" pitchFamily="34" charset="0"/>
                <a:cs typeface="Arial" pitchFamily="34" charset="0"/>
              </a:rPr>
              <a:t>Rendre compte </a:t>
            </a:r>
          </a:p>
          <a:p>
            <a:pPr algn="ctr">
              <a:buNone/>
            </a:pPr>
            <a:r>
              <a:rPr lang="fr-FR" sz="3100" b="1" dirty="0">
                <a:latin typeface="Arial" pitchFamily="34" charset="0"/>
                <a:cs typeface="Arial" pitchFamily="34" charset="0"/>
              </a:rPr>
              <a:t>= Rendre des comptes </a:t>
            </a:r>
            <a:r>
              <a:rPr lang="fr-FR" sz="4100" b="1" u="sng" dirty="0">
                <a:latin typeface="Arial" pitchFamily="34" charset="0"/>
                <a:cs typeface="Arial" pitchFamily="34" charset="0"/>
              </a:rPr>
              <a:t>ET</a:t>
            </a:r>
            <a:r>
              <a:rPr lang="fr-FR" sz="3100" b="1" dirty="0">
                <a:latin typeface="Arial" pitchFamily="34" charset="0"/>
                <a:cs typeface="Arial" pitchFamily="34" charset="0"/>
              </a:rPr>
              <a:t> mettre en valeur</a:t>
            </a:r>
          </a:p>
          <a:p>
            <a:pPr>
              <a:buNone/>
            </a:pPr>
            <a:r>
              <a:rPr lang="fr-FR" sz="2800" b="1" dirty="0">
                <a:latin typeface="Arial" pitchFamily="34" charset="0"/>
                <a:cs typeface="Arial" pitchFamily="34" charset="0"/>
              </a:rPr>
              <a:t>Pour </a:t>
            </a:r>
            <a:r>
              <a:rPr lang="fr-FR" sz="2800" b="1" u="sng" dirty="0">
                <a:latin typeface="Arial" pitchFamily="34" charset="0"/>
                <a:cs typeface="Arial" pitchFamily="34" charset="0"/>
              </a:rPr>
              <a:t>se</a:t>
            </a:r>
            <a:r>
              <a:rPr lang="fr-FR" sz="2800" b="1" dirty="0">
                <a:latin typeface="Arial" pitchFamily="34" charset="0"/>
                <a:cs typeface="Arial" pitchFamily="34" charset="0"/>
              </a:rPr>
              <a:t> rendre compte</a:t>
            </a:r>
          </a:p>
          <a:p>
            <a:pPr>
              <a:buFont typeface="Courier New" pitchFamily="49" charset="0"/>
              <a:buChar char="o"/>
            </a:pPr>
            <a:r>
              <a:rPr lang="fr-FR" sz="2800" dirty="0">
                <a:latin typeface="Arial" pitchFamily="34" charset="0"/>
                <a:cs typeface="Arial" pitchFamily="34" charset="0"/>
              </a:rPr>
              <a:t>Pour dépasser une vision globale, souvent imprécise</a:t>
            </a:r>
          </a:p>
          <a:p>
            <a:pPr>
              <a:buFont typeface="Courier New" pitchFamily="49" charset="0"/>
              <a:buChar char="o"/>
            </a:pPr>
            <a:r>
              <a:rPr lang="fr-FR" sz="2800" dirty="0">
                <a:latin typeface="Arial" pitchFamily="34" charset="0"/>
                <a:cs typeface="Arial" pitchFamily="34" charset="0"/>
              </a:rPr>
              <a:t>Pour identifier les étayages nécessaires</a:t>
            </a:r>
          </a:p>
          <a:p>
            <a:pPr>
              <a:buFont typeface="Courier New" pitchFamily="49" charset="0"/>
              <a:buChar char="o"/>
            </a:pPr>
            <a:r>
              <a:rPr lang="fr-FR" sz="2800" dirty="0">
                <a:latin typeface="Arial" pitchFamily="34" charset="0"/>
                <a:cs typeface="Arial" pitchFamily="34" charset="0"/>
              </a:rPr>
              <a:t>Pour ajuster ses pratiques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itre 1">
            <a:extLst>
              <a:ext uri="{FF2B5EF4-FFF2-40B4-BE49-F238E27FC236}">
                <a16:creationId xmlns="" xmlns:a16="http://schemas.microsoft.com/office/drawing/2014/main" id="{07FF0CE5-237A-8AB0-0C23-D5D0B8F28B4D}"/>
              </a:ext>
            </a:extLst>
          </p:cNvPr>
          <p:cNvSpPr txBox="1">
            <a:spLocks/>
          </p:cNvSpPr>
          <p:nvPr/>
        </p:nvSpPr>
        <p:spPr>
          <a:xfrm>
            <a:off x="168675" y="33060"/>
            <a:ext cx="6749709" cy="329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Enjeux et objectifs de l’évaluation des acquis scolaires.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94560" y="654606"/>
            <a:ext cx="9626138" cy="971934"/>
          </a:xfrm>
        </p:spPr>
        <p:txBody>
          <a:bodyPr>
            <a:normAutofit fontScale="90000"/>
          </a:bodyPr>
          <a:lstStyle/>
          <a:p>
            <a:r>
              <a:rPr lang="fr-FR" sz="3100" b="1" dirty="0">
                <a:solidFill>
                  <a:srgbClr val="FF0000"/>
                </a:solidFill>
                <a:latin typeface="Arial" pitchFamily="34" charset="0"/>
                <a:cs typeface="Arial" pitchFamily="34" charset="0"/>
              </a:rPr>
              <a:t>ÉVALUATIONS NATIONALES REPÈRES CP ET CE1 </a:t>
            </a:r>
            <a:r>
              <a:rPr lang="fr-FR" b="1" dirty="0">
                <a:latin typeface="Arial" pitchFamily="34" charset="0"/>
                <a:cs typeface="Arial" pitchFamily="34" charset="0"/>
              </a:rPr>
              <a:t/>
            </a:r>
            <a:br>
              <a:rPr lang="fr-FR" b="1" dirty="0">
                <a:latin typeface="Arial" pitchFamily="34" charset="0"/>
                <a:cs typeface="Arial" pitchFamily="34" charset="0"/>
              </a:rPr>
            </a:br>
            <a:r>
              <a:rPr lang="fr-FR" sz="2200" b="1" dirty="0">
                <a:solidFill>
                  <a:srgbClr val="FF0000"/>
                </a:solidFill>
                <a:latin typeface="Arial" pitchFamily="34" charset="0"/>
                <a:cs typeface="Arial" pitchFamily="34" charset="0"/>
              </a:rPr>
              <a:t>OBJECTIFS DES DIFFÉRENTES OPÉRATIONS D’ÉVALUATION DES ÉLÈVES</a:t>
            </a:r>
            <a:r>
              <a:rPr lang="fr-FR" b="1" dirty="0"/>
              <a:t/>
            </a:r>
            <a:br>
              <a:rPr lang="fr-FR" b="1" dirty="0"/>
            </a:br>
            <a:endParaRPr lang="fr-FR" dirty="0"/>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194560" y="2101509"/>
            <a:ext cx="9127375" cy="4101885"/>
          </a:xfrm>
          <a:prstGeom prst="rect">
            <a:avLst/>
          </a:prstGeom>
          <a:noFill/>
          <a:ln w="9525">
            <a:noFill/>
            <a:miter lim="800000"/>
            <a:headEnd/>
            <a:tailEnd/>
          </a:ln>
          <a:effectLst/>
        </p:spPr>
      </p:pic>
      <p:sp>
        <p:nvSpPr>
          <p:cNvPr id="7" name="Titre 1"/>
          <p:cNvSpPr txBox="1">
            <a:spLocks/>
          </p:cNvSpPr>
          <p:nvPr/>
        </p:nvSpPr>
        <p:spPr>
          <a:xfrm>
            <a:off x="79802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2429" y="1195021"/>
            <a:ext cx="8911687" cy="523047"/>
          </a:xfrm>
        </p:spPr>
        <p:txBody>
          <a:bodyPr>
            <a:normAutofit/>
          </a:bodyPr>
          <a:lstStyle/>
          <a:p>
            <a:pPr algn="ctr"/>
            <a:r>
              <a:rPr lang="fr-FR" sz="2800" dirty="0">
                <a:latin typeface="Arial" pitchFamily="34" charset="0"/>
                <a:cs typeface="Arial" pitchFamily="34" charset="0"/>
              </a:rPr>
              <a:t>Portail de saisie et de restitution</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71</a:t>
            </a:fld>
            <a:endParaRPr lang="en-US" dirty="0"/>
          </a:p>
        </p:txBody>
      </p:sp>
      <p:pic>
        <p:nvPicPr>
          <p:cNvPr id="8196" name="Picture 4"/>
          <p:cNvPicPr>
            <a:picLocks noGrp="1" noChangeAspect="1" noChangeArrowheads="1"/>
          </p:cNvPicPr>
          <p:nvPr>
            <p:ph sz="half" idx="1"/>
          </p:nvPr>
        </p:nvPicPr>
        <p:blipFill>
          <a:blip r:embed="rId2"/>
          <a:srcRect/>
          <a:stretch>
            <a:fillRect/>
          </a:stretch>
        </p:blipFill>
        <p:spPr bwMode="auto">
          <a:xfrm>
            <a:off x="485260" y="1729048"/>
            <a:ext cx="6350689" cy="3598973"/>
          </a:xfrm>
          <a:prstGeom prst="rect">
            <a:avLst/>
          </a:prstGeom>
          <a:noFill/>
          <a:ln w="9525">
            <a:noFill/>
            <a:miter lim="800000"/>
            <a:headEnd/>
            <a:tailEnd/>
          </a:ln>
          <a:effectLst/>
        </p:spPr>
      </p:pic>
      <p:pic>
        <p:nvPicPr>
          <p:cNvPr id="8197" name="Picture 5"/>
          <p:cNvPicPr>
            <a:picLocks noGrp="1" noChangeAspect="1" noChangeArrowheads="1"/>
          </p:cNvPicPr>
          <p:nvPr>
            <p:ph sz="half" idx="2"/>
          </p:nvPr>
        </p:nvPicPr>
        <p:blipFill>
          <a:blip r:embed="rId3"/>
          <a:srcRect/>
          <a:stretch>
            <a:fillRect/>
          </a:stretch>
        </p:blipFill>
        <p:spPr bwMode="auto">
          <a:xfrm>
            <a:off x="6842241" y="3192086"/>
            <a:ext cx="5349759" cy="3129321"/>
          </a:xfrm>
          <a:prstGeom prst="rect">
            <a:avLst/>
          </a:prstGeom>
          <a:noFill/>
          <a:ln w="9525">
            <a:noFill/>
            <a:miter lim="800000"/>
            <a:headEnd/>
            <a:tailEnd/>
          </a:ln>
          <a:effectLst/>
        </p:spPr>
      </p:pic>
      <p:sp>
        <p:nvSpPr>
          <p:cNvPr id="11" name="Titre 5"/>
          <p:cNvSpPr txBox="1">
            <a:spLocks/>
          </p:cNvSpPr>
          <p:nvPr/>
        </p:nvSpPr>
        <p:spPr>
          <a:xfrm>
            <a:off x="2797155" y="485405"/>
            <a:ext cx="7730835" cy="648392"/>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Restitution à destination des parents</a:t>
            </a:r>
          </a:p>
        </p:txBody>
      </p:sp>
      <p:sp>
        <p:nvSpPr>
          <p:cNvPr id="7" name="Titre 1"/>
          <p:cNvSpPr txBox="1">
            <a:spLocks/>
          </p:cNvSpPr>
          <p:nvPr/>
        </p:nvSpPr>
        <p:spPr>
          <a:xfrm>
            <a:off x="349449" y="232129"/>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pPr/>
              <a:t>72</a:t>
            </a:fld>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600095" y="798023"/>
            <a:ext cx="10078200" cy="5735781"/>
          </a:xfrm>
          <a:prstGeom prst="rect">
            <a:avLst/>
          </a:prstGeom>
          <a:noFill/>
          <a:ln w="9525">
            <a:noFill/>
            <a:miter lim="800000"/>
            <a:headEnd/>
            <a:tailEnd/>
          </a:ln>
          <a:effectLst/>
        </p:spPr>
      </p:pic>
      <p:sp>
        <p:nvSpPr>
          <p:cNvPr id="5" name="Titre 1"/>
          <p:cNvSpPr txBox="1">
            <a:spLocks/>
          </p:cNvSpPr>
          <p:nvPr/>
        </p:nvSpPr>
        <p:spPr>
          <a:xfrm>
            <a:off x="24593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9586" y="831272"/>
            <a:ext cx="4871905" cy="415637"/>
          </a:xfrm>
        </p:spPr>
        <p:txBody>
          <a:bodyPr>
            <a:normAutofit/>
          </a:bodyPr>
          <a:lstStyle/>
          <a:p>
            <a:r>
              <a:rPr lang="fr-FR" sz="2000" b="1" dirty="0">
                <a:latin typeface="Arial" pitchFamily="34" charset="0"/>
                <a:cs typeface="Arial" pitchFamily="34" charset="0"/>
              </a:rPr>
              <a:t>LES TABLEAUX TÉLÉCHARGEABLES </a:t>
            </a:r>
            <a:endParaRPr lang="fr-FR" sz="20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73</a:t>
            </a:fld>
            <a:endParaRPr lang="en-US" dirty="0"/>
          </a:p>
        </p:txBody>
      </p:sp>
      <p:sp>
        <p:nvSpPr>
          <p:cNvPr id="5" name="Titre 5"/>
          <p:cNvSpPr txBox="1">
            <a:spLocks/>
          </p:cNvSpPr>
          <p:nvPr/>
        </p:nvSpPr>
        <p:spPr>
          <a:xfrm>
            <a:off x="3789663" y="384895"/>
            <a:ext cx="7730835" cy="647839"/>
          </a:xfrm>
          <a:prstGeom prst="rect">
            <a:avLst/>
          </a:prstGeom>
        </p:spPr>
        <p:txBody>
          <a:bodyPr vert="horz" lIns="91440" tIns="45720" rIns="91440" bIns="45720" rtlCol="0" anchor="t">
            <a:normAutofit fontScale="77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Restitution à destination des enseignants</a:t>
            </a:r>
          </a:p>
        </p:txBody>
      </p:sp>
      <p:pic>
        <p:nvPicPr>
          <p:cNvPr id="7170" name="Picture 2"/>
          <p:cNvPicPr>
            <a:picLocks noGrp="1" noChangeAspect="1" noChangeArrowheads="1"/>
          </p:cNvPicPr>
          <p:nvPr>
            <p:ph idx="1"/>
          </p:nvPr>
        </p:nvPicPr>
        <p:blipFill>
          <a:blip r:embed="rId2"/>
          <a:srcRect/>
          <a:stretch>
            <a:fillRect/>
          </a:stretch>
        </p:blipFill>
        <p:spPr bwMode="auto">
          <a:xfrm>
            <a:off x="330614" y="1313412"/>
            <a:ext cx="8514128" cy="234043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313392" y="3757786"/>
            <a:ext cx="6419850" cy="2867025"/>
          </a:xfrm>
          <a:prstGeom prst="rect">
            <a:avLst/>
          </a:prstGeom>
          <a:noFill/>
          <a:ln w="9525">
            <a:noFill/>
            <a:miter lim="800000"/>
            <a:headEnd/>
            <a:tailEnd/>
          </a:ln>
          <a:effectLst/>
        </p:spPr>
      </p:pic>
      <p:sp>
        <p:nvSpPr>
          <p:cNvPr id="8" name="Titre 1"/>
          <p:cNvSpPr txBox="1">
            <a:spLocks/>
          </p:cNvSpPr>
          <p:nvPr/>
        </p:nvSpPr>
        <p:spPr>
          <a:xfrm>
            <a:off x="1914052" y="6018415"/>
            <a:ext cx="3289715" cy="399010"/>
          </a:xfrm>
          <a:prstGeom prst="rect">
            <a:avLst/>
          </a:prstGeom>
        </p:spPr>
        <p:txBody>
          <a:bodyPr vert="horz" lIns="91440" tIns="45720" rIns="91440" bIns="45720" rtlCol="0" anchor="t">
            <a:normAutofit/>
          </a:bodyPr>
          <a:lstStyle/>
          <a:p>
            <a:pPr lvl="0">
              <a:spcBef>
                <a:spcPct val="0"/>
              </a:spcBef>
            </a:pPr>
            <a:r>
              <a:rPr lang="fr-FR" sz="1400" b="1" dirty="0">
                <a:latin typeface="Arial" pitchFamily="34" charset="0"/>
                <a:cs typeface="Arial" pitchFamily="34" charset="0"/>
              </a:rPr>
              <a:t>le score des élèves par compétence </a:t>
            </a:r>
            <a:endParaRPr kumimoji="0" lang="fr-FR" sz="1400" b="0" i="0" u="none" strike="noStrike" kern="1200" cap="none" spc="0" normalizeH="0" baseline="0" noProof="0" dirty="0">
              <a:ln>
                <a:noFill/>
              </a:ln>
              <a:solidFill>
                <a:schemeClr val="tx1">
                  <a:lumMod val="85000"/>
                  <a:lumOff val="15000"/>
                </a:schemeClr>
              </a:solidFill>
              <a:effectLst/>
              <a:uLnTx/>
              <a:uFillTx/>
              <a:latin typeface="Arial" pitchFamily="34" charset="0"/>
              <a:ea typeface="+mj-ea"/>
              <a:cs typeface="Arial" pitchFamily="34" charset="0"/>
            </a:endParaRPr>
          </a:p>
        </p:txBody>
      </p:sp>
      <p:sp>
        <p:nvSpPr>
          <p:cNvPr id="9" name="Titre 1"/>
          <p:cNvSpPr txBox="1">
            <a:spLocks/>
          </p:cNvSpPr>
          <p:nvPr/>
        </p:nvSpPr>
        <p:spPr>
          <a:xfrm>
            <a:off x="8902286" y="2044931"/>
            <a:ext cx="2951664" cy="435032"/>
          </a:xfrm>
          <a:prstGeom prst="rect">
            <a:avLst/>
          </a:prstGeom>
        </p:spPr>
        <p:txBody>
          <a:bodyPr vert="horz" lIns="91440" tIns="45720" rIns="91440" bIns="45720" rtlCol="0" anchor="t">
            <a:normAutofit fontScale="85000" lnSpcReduction="10000"/>
          </a:bodyPr>
          <a:lstStyle/>
          <a:p>
            <a:pPr lvl="0">
              <a:spcBef>
                <a:spcPct val="0"/>
              </a:spcBef>
            </a:pPr>
            <a:r>
              <a:rPr lang="fr-FR" sz="1400" b="1" dirty="0"/>
              <a:t>le positionnement des élèves dans les groupes, par compétence </a:t>
            </a:r>
            <a:endParaRPr kumimoji="0" lang="fr-FR" sz="1400" b="0" i="0" u="none" strike="noStrike" kern="1200" cap="none" spc="0" normalizeH="0" baseline="0" noProof="0" dirty="0">
              <a:ln>
                <a:noFill/>
              </a:ln>
              <a:solidFill>
                <a:schemeClr val="tx1">
                  <a:lumMod val="85000"/>
                  <a:lumOff val="15000"/>
                </a:schemeClr>
              </a:solidFill>
              <a:effectLst/>
              <a:uLnTx/>
              <a:uFillTx/>
              <a:latin typeface="Arial" pitchFamily="34" charset="0"/>
              <a:ea typeface="+mj-ea"/>
              <a:cs typeface="Arial" pitchFamily="34" charset="0"/>
            </a:endParaRPr>
          </a:p>
        </p:txBody>
      </p:sp>
      <p:sp>
        <p:nvSpPr>
          <p:cNvPr id="10" name="Titre 1"/>
          <p:cNvSpPr txBox="1">
            <a:spLocks/>
          </p:cNvSpPr>
          <p:nvPr/>
        </p:nvSpPr>
        <p:spPr>
          <a:xfrm>
            <a:off x="24593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2793" y="655607"/>
            <a:ext cx="10446325" cy="572923"/>
          </a:xfrm>
        </p:spPr>
        <p:txBody>
          <a:bodyPr>
            <a:noAutofit/>
          </a:bodyPr>
          <a:lstStyle/>
          <a:p>
            <a:r>
              <a:rPr lang="fr-FR" sz="2400" b="1" dirty="0">
                <a:solidFill>
                  <a:srgbClr val="FF0000"/>
                </a:solidFill>
                <a:latin typeface="Arial" pitchFamily="34" charset="0"/>
                <a:cs typeface="Arial" pitchFamily="34" charset="0"/>
              </a:rPr>
              <a:t>Ressources, suggestions d‘activités à destination des  enseignants</a:t>
            </a:r>
          </a:p>
        </p:txBody>
      </p:sp>
      <p:sp>
        <p:nvSpPr>
          <p:cNvPr id="3" name="Espace réservé du contenu 2"/>
          <p:cNvSpPr>
            <a:spLocks noGrp="1"/>
          </p:cNvSpPr>
          <p:nvPr>
            <p:ph idx="1"/>
          </p:nvPr>
        </p:nvSpPr>
        <p:spPr>
          <a:xfrm>
            <a:off x="1562793" y="1313411"/>
            <a:ext cx="9941819" cy="4597811"/>
          </a:xfrm>
        </p:spPr>
        <p:txBody>
          <a:bodyPr>
            <a:noAutofit/>
          </a:bodyPr>
          <a:lstStyle/>
          <a:p>
            <a:r>
              <a:rPr lang="fr-FR" sz="2000" dirty="0">
                <a:latin typeface="Arial" pitchFamily="34" charset="0"/>
                <a:cs typeface="Arial" pitchFamily="34" charset="0"/>
              </a:rPr>
              <a:t>•</a:t>
            </a:r>
            <a:r>
              <a:rPr lang="fr-FR" sz="1400" dirty="0">
                <a:latin typeface="Arial" pitchFamily="34" charset="0"/>
                <a:cs typeface="Arial" pitchFamily="34" charset="0"/>
              </a:rPr>
              <a:t>Mise en </a:t>
            </a:r>
            <a:r>
              <a:rPr lang="fr-FR" sz="1400" dirty="0" err="1">
                <a:latin typeface="Arial" pitchFamily="34" charset="0"/>
                <a:cs typeface="Arial" pitchFamily="34" charset="0"/>
              </a:rPr>
              <a:t>oeuvre</a:t>
            </a:r>
            <a:r>
              <a:rPr lang="fr-FR" sz="1400" dirty="0">
                <a:latin typeface="Arial" pitchFamily="34" charset="0"/>
                <a:cs typeface="Arial" pitchFamily="34" charset="0"/>
              </a:rPr>
              <a:t> de l’objectif CP 100% réussite :https://eduscol.education.fr/cid117919/100-de-reussite-en-cp.html</a:t>
            </a:r>
          </a:p>
          <a:p>
            <a:r>
              <a:rPr lang="fr-FR" sz="1400" dirty="0">
                <a:latin typeface="Arial" pitchFamily="34" charset="0"/>
                <a:cs typeface="Arial" pitchFamily="34" charset="0"/>
              </a:rPr>
              <a:t>•Guide de références pour l’enseignement d e l’écriture et de la lecture au CP:https://cache.media.eduscol.education.fr/file/Actualites/23/2/Lecture_ecriture_versionWEB_939232.pdf</a:t>
            </a:r>
          </a:p>
          <a:p>
            <a:r>
              <a:rPr lang="fr-FR" sz="1400" dirty="0">
                <a:latin typeface="Arial" pitchFamily="34" charset="0"/>
                <a:cs typeface="Arial" pitchFamily="34" charset="0"/>
              </a:rPr>
              <a:t>•Programmes pour le cycle 2 :https://cache.media.eduscol.education.fr/file/programmes_2018/20/0/Cycle_2_programme_consolide_1038200.pdf</a:t>
            </a:r>
          </a:p>
          <a:p>
            <a:r>
              <a:rPr lang="fr-FR" sz="1400" dirty="0">
                <a:latin typeface="Arial" pitchFamily="34" charset="0"/>
                <a:cs typeface="Arial" pitchFamily="34" charset="0"/>
              </a:rPr>
              <a:t>•Les repères annuels de progression :https://eduscol.education.fr/cid152614/attendus-fin-annee-reperes-annuels-</a:t>
            </a:r>
            <a:r>
              <a:rPr lang="fr-FR" sz="1400" u="sng" dirty="0">
                <a:latin typeface="Arial" pitchFamily="34" charset="0"/>
                <a:cs typeface="Arial" pitchFamily="34" charset="0"/>
              </a:rPr>
              <a:t>progression-la.html</a:t>
            </a:r>
          </a:p>
          <a:p>
            <a:r>
              <a:rPr lang="fr-FR" sz="1400" dirty="0">
                <a:latin typeface="Arial" pitchFamily="34" charset="0"/>
                <a:cs typeface="Arial" pitchFamily="34" charset="0"/>
              </a:rPr>
              <a:t>•Je rentre au CP :https://eduscol.education.fr/pid39448/je-rentre-au-cp.html</a:t>
            </a:r>
          </a:p>
          <a:p>
            <a:r>
              <a:rPr lang="fr-FR" sz="1400" dirty="0">
                <a:latin typeface="Arial" pitchFamily="34" charset="0"/>
                <a:cs typeface="Arial" pitchFamily="34" charset="0"/>
              </a:rPr>
              <a:t>•Le guide Pour enseigner le vocabulaire à l’école maternelle :https://cache.media.eduscol.education.fr/file/maternelle/63/7/Les_mots_de_la_maternelle_1171637.pdf</a:t>
            </a:r>
          </a:p>
          <a:p>
            <a:r>
              <a:rPr lang="fr-FR" sz="1400" dirty="0">
                <a:latin typeface="Arial" pitchFamily="34" charset="0"/>
                <a:cs typeface="Arial" pitchFamily="34" charset="0"/>
              </a:rPr>
              <a:t>•Le guide Pour préparer l’apprentissage de la lecture et de l’écriture à l’école maternelle :https://cache.media.eduscol.education.fr/file/maternelle/41/4/Guide_phonologie_1172414.pdf</a:t>
            </a:r>
          </a:p>
          <a:p>
            <a:r>
              <a:rPr lang="fr-FR" sz="1400" dirty="0">
                <a:latin typeface="Arial" pitchFamily="34" charset="0"/>
                <a:cs typeface="Arial" pitchFamily="34" charset="0"/>
              </a:rPr>
              <a:t>•Un guide des scores, qui indique, pour chaque type d’exercice, sa consigne, une justification didactique, le nombre d’items passés, les critères de réussite, la tâche de l’élève, le niveau auquel ont été fixés les deux seuils, les difficultés généralement rencontrées par les élèves et une caractérisation des groupes.</a:t>
            </a:r>
          </a:p>
          <a:p>
            <a:r>
              <a:rPr lang="fr-FR" sz="1400" b="1" dirty="0">
                <a:latin typeface="Arial" pitchFamily="34" charset="0"/>
                <a:cs typeface="Arial" pitchFamily="34" charset="0"/>
              </a:rPr>
              <a:t>DEPP33• Un guide des scores, qui indique, pour chaque type d’exercice, sa consigne, une justification didactique, le nombre d’items passés, les critères de réussite, la tâche de l’élève, le niveau auquel ont été fixés les deux seuils, les difficultés généralement rencontrées par les élèves et une caractérisation des groupes. </a:t>
            </a:r>
            <a:endParaRPr lang="fr-FR" sz="14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74</a:t>
            </a:fld>
            <a:endParaRPr lang="en-US" dirty="0"/>
          </a:p>
        </p:txBody>
      </p:sp>
      <p:sp>
        <p:nvSpPr>
          <p:cNvPr id="7" name="Titre 1"/>
          <p:cNvSpPr txBox="1">
            <a:spLocks/>
          </p:cNvSpPr>
          <p:nvPr/>
        </p:nvSpPr>
        <p:spPr>
          <a:xfrm>
            <a:off x="79802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3072" y="719067"/>
            <a:ext cx="9150097" cy="1170184"/>
          </a:xfrm>
        </p:spPr>
        <p:txBody>
          <a:bodyPr>
            <a:noAutofit/>
          </a:bodyPr>
          <a:lstStyle/>
          <a:p>
            <a:r>
              <a:rPr lang="fr-FR" sz="2400" b="1" dirty="0">
                <a:solidFill>
                  <a:srgbClr val="FF0000"/>
                </a:solidFill>
                <a:latin typeface="Arial" pitchFamily="34" charset="0"/>
                <a:cs typeface="Arial" pitchFamily="34" charset="0"/>
              </a:rPr>
              <a:t>Des ressources d'accompagnement à l'issue des évaluations</a:t>
            </a:r>
            <a:r>
              <a:rPr lang="fr-FR" sz="2400" b="1" dirty="0"/>
              <a:t/>
            </a:r>
            <a:br>
              <a:rPr lang="fr-FR" sz="2400" b="1" dirty="0"/>
            </a:br>
            <a:r>
              <a:rPr lang="fr-FR" sz="2400" dirty="0">
                <a:latin typeface="Arial" pitchFamily="34" charset="0"/>
                <a:cs typeface="Arial" pitchFamily="34" charset="0"/>
              </a:rPr>
              <a:t>Des pistes d'analyse des résultats des élèves aux évaluations et différentes activités à mettre en place en classe.</a:t>
            </a:r>
            <a:r>
              <a:rPr lang="fr-FR" sz="2400" dirty="0"/>
              <a:t/>
            </a:r>
            <a:br>
              <a:rPr lang="fr-FR" sz="2400" dirty="0"/>
            </a:br>
            <a:r>
              <a:rPr lang="fr-FR" sz="2400" b="1" dirty="0"/>
              <a:t/>
            </a:r>
            <a:br>
              <a:rPr lang="fr-FR" sz="2400" b="1" dirty="0"/>
            </a:br>
            <a:endParaRPr lang="fr-FR" sz="2400" dirty="0"/>
          </a:p>
        </p:txBody>
      </p:sp>
      <p:sp>
        <p:nvSpPr>
          <p:cNvPr id="3" name="Espace réservé du contenu 2"/>
          <p:cNvSpPr>
            <a:spLocks noGrp="1"/>
          </p:cNvSpPr>
          <p:nvPr>
            <p:ph idx="1"/>
          </p:nvPr>
        </p:nvSpPr>
        <p:spPr>
          <a:xfrm>
            <a:off x="2589212" y="2133600"/>
            <a:ext cx="8915400" cy="333555"/>
          </a:xfrm>
        </p:spPr>
        <p:txBody>
          <a:bodyPr>
            <a:normAutofit fontScale="92500" lnSpcReduction="10000"/>
          </a:bodyPr>
          <a:lstStyle/>
          <a:p>
            <a:r>
              <a:rPr lang="fr-FR" dirty="0"/>
              <a:t>Exemples de ressources en français, évaluation mi-CP (document </a:t>
            </a:r>
            <a:r>
              <a:rPr lang="fr-FR" dirty="0" err="1"/>
              <a:t>éduscol</a:t>
            </a:r>
            <a:r>
              <a:rPr lang="fr-FR" dirty="0"/>
              <a:t>)</a:t>
            </a: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6147" name="Picture 3"/>
          <p:cNvPicPr>
            <a:picLocks noChangeAspect="1" noChangeArrowheads="1"/>
          </p:cNvPicPr>
          <p:nvPr/>
        </p:nvPicPr>
        <p:blipFill>
          <a:blip r:embed="rId2"/>
          <a:srcRect/>
          <a:stretch>
            <a:fillRect/>
          </a:stretch>
        </p:blipFill>
        <p:spPr bwMode="auto">
          <a:xfrm>
            <a:off x="2303072" y="2531224"/>
            <a:ext cx="9049289" cy="4166048"/>
          </a:xfrm>
          <a:prstGeom prst="rect">
            <a:avLst/>
          </a:prstGeom>
          <a:noFill/>
          <a:ln w="9525">
            <a:noFill/>
            <a:miter lim="800000"/>
            <a:headEnd/>
            <a:tailEnd/>
          </a:ln>
          <a:effectLst/>
        </p:spPr>
      </p:pic>
      <p:sp>
        <p:nvSpPr>
          <p:cNvPr id="7" name="Titre 1"/>
          <p:cNvSpPr txBox="1">
            <a:spLocks/>
          </p:cNvSpPr>
          <p:nvPr/>
        </p:nvSpPr>
        <p:spPr>
          <a:xfrm>
            <a:off x="79802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460567" y="687270"/>
            <a:ext cx="8911687" cy="772428"/>
          </a:xfrm>
        </p:spPr>
        <p:txBody>
          <a:bodyPr/>
          <a:lstStyle/>
          <a:p>
            <a:r>
              <a:rPr lang="fr-FR" dirty="0"/>
              <a:t>Exemple de ressource : les fiches focus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76</a:t>
            </a:fld>
            <a:endParaRPr lang="en-US" dirty="0"/>
          </a:p>
        </p:txBody>
      </p:sp>
      <p:pic>
        <p:nvPicPr>
          <p:cNvPr id="81922" name="Picture 2"/>
          <p:cNvPicPr>
            <a:picLocks noGrp="1" noChangeAspect="1" noChangeArrowheads="1"/>
          </p:cNvPicPr>
          <p:nvPr>
            <p:ph sz="half" idx="2"/>
          </p:nvPr>
        </p:nvPicPr>
        <p:blipFill>
          <a:blip r:embed="rId2"/>
          <a:srcRect/>
          <a:stretch>
            <a:fillRect/>
          </a:stretch>
        </p:blipFill>
        <p:spPr bwMode="auto">
          <a:xfrm>
            <a:off x="2460567" y="1671204"/>
            <a:ext cx="3633535" cy="4746510"/>
          </a:xfrm>
          <a:prstGeom prst="rect">
            <a:avLst/>
          </a:prstGeom>
          <a:noFill/>
          <a:ln w="9525">
            <a:noFill/>
            <a:miter lim="800000"/>
            <a:headEnd/>
            <a:tailEnd/>
          </a:ln>
          <a:effectLst/>
        </p:spPr>
      </p:pic>
      <p:pic>
        <p:nvPicPr>
          <p:cNvPr id="81923" name="Picture 3"/>
          <p:cNvPicPr>
            <a:picLocks noGrp="1" noChangeAspect="1" noChangeArrowheads="1"/>
          </p:cNvPicPr>
          <p:nvPr>
            <p:ph sz="quarter" idx="4"/>
          </p:nvPr>
        </p:nvPicPr>
        <p:blipFill>
          <a:blip r:embed="rId3"/>
          <a:srcRect/>
          <a:stretch>
            <a:fillRect/>
          </a:stretch>
        </p:blipFill>
        <p:spPr bwMode="auto">
          <a:xfrm>
            <a:off x="7448204" y="1534363"/>
            <a:ext cx="3391592" cy="4827671"/>
          </a:xfrm>
          <a:prstGeom prst="rect">
            <a:avLst/>
          </a:prstGeom>
          <a:noFill/>
          <a:ln w="9525">
            <a:noFill/>
            <a:miter lim="800000"/>
            <a:headEnd/>
            <a:tailEnd/>
          </a:ln>
          <a:effectLst/>
        </p:spPr>
      </p:pic>
      <p:sp>
        <p:nvSpPr>
          <p:cNvPr id="7" name="Titre 1"/>
          <p:cNvSpPr txBox="1">
            <a:spLocks/>
          </p:cNvSpPr>
          <p:nvPr/>
        </p:nvSpPr>
        <p:spPr>
          <a:xfrm>
            <a:off x="798023" y="249382"/>
            <a:ext cx="3722219" cy="406225"/>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Les évaluations nationales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CC9C56E2-0E6D-45F3-A749-D671C3AD2A51}"/>
              </a:ext>
            </a:extLst>
          </p:cNvPr>
          <p:cNvPicPr>
            <a:picLocks noChangeAspect="1"/>
          </p:cNvPicPr>
          <p:nvPr/>
        </p:nvPicPr>
        <p:blipFill>
          <a:blip r:embed="rId3"/>
          <a:stretch>
            <a:fillRect/>
          </a:stretch>
        </p:blipFill>
        <p:spPr>
          <a:xfrm>
            <a:off x="4926506" y="410681"/>
            <a:ext cx="1800866" cy="1741333"/>
          </a:xfrm>
          <a:prstGeom prst="rect">
            <a:avLst/>
          </a:prstGeom>
        </p:spPr>
      </p:pic>
      <p:sp>
        <p:nvSpPr>
          <p:cNvPr id="4" name="Titre 3">
            <a:extLst>
              <a:ext uri="{FF2B5EF4-FFF2-40B4-BE49-F238E27FC236}">
                <a16:creationId xmlns="" xmlns:a16="http://schemas.microsoft.com/office/drawing/2014/main" id="{576A98ED-C8EB-4FC8-8ECB-2B2A71C36003}"/>
              </a:ext>
            </a:extLst>
          </p:cNvPr>
          <p:cNvSpPr>
            <a:spLocks noGrp="1"/>
          </p:cNvSpPr>
          <p:nvPr>
            <p:ph type="title"/>
          </p:nvPr>
        </p:nvSpPr>
        <p:spPr>
          <a:xfrm>
            <a:off x="2956911" y="4864190"/>
            <a:ext cx="7536496" cy="672030"/>
          </a:xfrm>
        </p:spPr>
        <p:txBody>
          <a:bodyPr>
            <a:normAutofit/>
          </a:bodyPr>
          <a:lstStyle/>
          <a:p>
            <a:r>
              <a:rPr lang="fr-FR" sz="2800" b="1" u="sng" dirty="0">
                <a:solidFill>
                  <a:srgbClr val="FF0000"/>
                </a:solidFill>
              </a:rPr>
              <a:t>Contact</a:t>
            </a:r>
            <a:r>
              <a:rPr lang="fr-FR" sz="2800" dirty="0"/>
              <a:t>: pascal.baeyaert@ac-versailles.fr</a:t>
            </a:r>
          </a:p>
        </p:txBody>
      </p:sp>
      <p:sp>
        <p:nvSpPr>
          <p:cNvPr id="3" name="Espace réservé du numéro de diapositive 2">
            <a:extLst>
              <a:ext uri="{FF2B5EF4-FFF2-40B4-BE49-F238E27FC236}">
                <a16:creationId xmlns="" xmlns:a16="http://schemas.microsoft.com/office/drawing/2014/main" id="{972FA2B8-D247-4DC7-81AA-A51BD7C969D8}"/>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
        <p:nvSpPr>
          <p:cNvPr id="6" name="ZoneTexte 5">
            <a:extLst>
              <a:ext uri="{FF2B5EF4-FFF2-40B4-BE49-F238E27FC236}">
                <a16:creationId xmlns="" xmlns:a16="http://schemas.microsoft.com/office/drawing/2014/main" id="{F63DD169-B601-B727-7FE6-5E4DD233732D}"/>
              </a:ext>
            </a:extLst>
          </p:cNvPr>
          <p:cNvSpPr txBox="1"/>
          <p:nvPr/>
        </p:nvSpPr>
        <p:spPr>
          <a:xfrm>
            <a:off x="2956911" y="5627350"/>
            <a:ext cx="7829277" cy="523220"/>
          </a:xfrm>
          <a:prstGeom prst="rect">
            <a:avLst/>
          </a:prstGeom>
          <a:noFill/>
        </p:spPr>
        <p:txBody>
          <a:bodyPr wrap="square">
            <a:spAutoFit/>
          </a:bodyPr>
          <a:lstStyle/>
          <a:p>
            <a:r>
              <a:rPr lang="fr-FR" sz="2800" b="1" u="sng" dirty="0">
                <a:solidFill>
                  <a:srgbClr val="FF0000"/>
                </a:solidFill>
              </a:rPr>
              <a:t>Contact</a:t>
            </a:r>
            <a:r>
              <a:rPr lang="fr-FR" sz="2800" dirty="0"/>
              <a:t>: </a:t>
            </a:r>
            <a:r>
              <a:rPr lang="fr-FR" sz="2800" dirty="0" smtClean="0"/>
              <a:t>aline.le-boyer@ac-versailles.fr</a:t>
            </a:r>
            <a:endParaRPr lang="fr-FR" sz="2800" dirty="0"/>
          </a:p>
        </p:txBody>
      </p:sp>
      <p:sp>
        <p:nvSpPr>
          <p:cNvPr id="7" name="Titre 3">
            <a:extLst>
              <a:ext uri="{FF2B5EF4-FFF2-40B4-BE49-F238E27FC236}">
                <a16:creationId xmlns="" xmlns:a16="http://schemas.microsoft.com/office/drawing/2014/main" id="{39AF6A5D-8CC6-ACCD-FBBD-15B9A3CA3FAB}"/>
              </a:ext>
            </a:extLst>
          </p:cNvPr>
          <p:cNvSpPr txBox="1">
            <a:spLocks/>
          </p:cNvSpPr>
          <p:nvPr/>
        </p:nvSpPr>
        <p:spPr>
          <a:xfrm>
            <a:off x="2887044" y="4192160"/>
            <a:ext cx="7536496" cy="672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u="sng" dirty="0">
                <a:solidFill>
                  <a:srgbClr val="FF0000"/>
                </a:solidFill>
              </a:rPr>
              <a:t>Contact</a:t>
            </a:r>
            <a:r>
              <a:rPr lang="fr-FR" sz="2800" dirty="0"/>
              <a:t>: fabien.jorrion@ac-versailles.fr</a:t>
            </a:r>
          </a:p>
        </p:txBody>
      </p:sp>
      <p:sp>
        <p:nvSpPr>
          <p:cNvPr id="8" name="Titre 3">
            <a:extLst>
              <a:ext uri="{FF2B5EF4-FFF2-40B4-BE49-F238E27FC236}">
                <a16:creationId xmlns="" xmlns:a16="http://schemas.microsoft.com/office/drawing/2014/main" id="{D6B7AA20-4A81-24DA-14F2-7F4997894BEF}"/>
              </a:ext>
            </a:extLst>
          </p:cNvPr>
          <p:cNvSpPr txBox="1">
            <a:spLocks/>
          </p:cNvSpPr>
          <p:nvPr/>
        </p:nvSpPr>
        <p:spPr>
          <a:xfrm>
            <a:off x="2887044" y="3429000"/>
            <a:ext cx="8883412" cy="80782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u="sng" dirty="0">
                <a:solidFill>
                  <a:srgbClr val="FF0000"/>
                </a:solidFill>
              </a:rPr>
              <a:t>Contact</a:t>
            </a:r>
            <a:r>
              <a:rPr lang="fr-FR" sz="2800" dirty="0"/>
              <a:t>: myriam.delebarre-gnemmi@ac-versailles.fr</a:t>
            </a:r>
          </a:p>
        </p:txBody>
      </p:sp>
      <p:sp>
        <p:nvSpPr>
          <p:cNvPr id="9" name="Titre 3">
            <a:extLst>
              <a:ext uri="{FF2B5EF4-FFF2-40B4-BE49-F238E27FC236}">
                <a16:creationId xmlns="" xmlns:a16="http://schemas.microsoft.com/office/drawing/2014/main" id="{9DBF0165-05AC-95A6-3128-5F3EB399E22F}"/>
              </a:ext>
            </a:extLst>
          </p:cNvPr>
          <p:cNvSpPr txBox="1">
            <a:spLocks/>
          </p:cNvSpPr>
          <p:nvPr/>
        </p:nvSpPr>
        <p:spPr>
          <a:xfrm>
            <a:off x="2612571" y="2665840"/>
            <a:ext cx="6923316" cy="6720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2800" b="1" u="sng" dirty="0">
                <a:solidFill>
                  <a:srgbClr val="FF0000"/>
                </a:solidFill>
              </a:rPr>
              <a:t>Contact</a:t>
            </a:r>
            <a:r>
              <a:rPr lang="fr-FR" sz="2800" dirty="0"/>
              <a:t>: laure.rouxel1@ac-versailles.fr</a:t>
            </a:r>
          </a:p>
        </p:txBody>
      </p:sp>
    </p:spTree>
    <p:extLst>
      <p:ext uri="{BB962C8B-B14F-4D97-AF65-F5344CB8AC3E}">
        <p14:creationId xmlns:p14="http://schemas.microsoft.com/office/powerpoint/2010/main" val="222093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4267" y="614183"/>
            <a:ext cx="4453334" cy="712321"/>
          </a:xfrm>
        </p:spPr>
        <p:txBody>
          <a:bodyPr/>
          <a:lstStyle/>
          <a:p>
            <a:r>
              <a:rPr lang="fr-FR" b="1" dirty="0">
                <a:solidFill>
                  <a:srgbClr val="FF0000"/>
                </a:solidFill>
                <a:latin typeface="Arial" pitchFamily="34" charset="0"/>
                <a:cs typeface="Arial" pitchFamily="34" charset="0"/>
              </a:rPr>
              <a:t>Pourquoi évaluer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Titre 1"/>
          <p:cNvSpPr txBox="1">
            <a:spLocks/>
          </p:cNvSpPr>
          <p:nvPr/>
        </p:nvSpPr>
        <p:spPr>
          <a:xfrm>
            <a:off x="2014267" y="1578377"/>
            <a:ext cx="10337628" cy="1621765"/>
          </a:xfrm>
          <a:prstGeom prst="rect">
            <a:avLst/>
          </a:prstGeom>
        </p:spPr>
        <p:txBody>
          <a:bodyPr vert="horz" lIns="91440" tIns="45720" rIns="91440" bIns="45720" rtlCol="0" anchor="t">
            <a:noAutofit/>
          </a:bodyPr>
          <a:lstStyle/>
          <a:p>
            <a:pPr lvl="0">
              <a:lnSpc>
                <a:spcPct val="120000"/>
              </a:lnSpc>
              <a:spcBef>
                <a:spcPct val="0"/>
              </a:spcBef>
            </a:pPr>
            <a:r>
              <a:rPr lang="fr-FR" sz="2800" dirty="0">
                <a:latin typeface="Arial" pitchFamily="34" charset="0"/>
                <a:cs typeface="Arial" pitchFamily="34" charset="0"/>
              </a:rPr>
              <a:t>L'évaluation des acquis scolaires des élèves vise à </a:t>
            </a:r>
            <a:r>
              <a:rPr lang="fr-FR" sz="2800" b="1" dirty="0">
                <a:latin typeface="Arial" pitchFamily="34" charset="0"/>
                <a:cs typeface="Arial" pitchFamily="34" charset="0"/>
              </a:rPr>
              <a:t>améliorer l'efficacité des apprentissages</a:t>
            </a:r>
            <a:r>
              <a:rPr lang="fr-FR" sz="2800" dirty="0">
                <a:latin typeface="Arial" pitchFamily="34" charset="0"/>
                <a:cs typeface="Arial" pitchFamily="34" charset="0"/>
              </a:rPr>
              <a:t> en permettant à chaque élève </a:t>
            </a:r>
            <a:r>
              <a:rPr lang="fr-FR" sz="2800" b="1" dirty="0">
                <a:latin typeface="Arial" pitchFamily="34" charset="0"/>
                <a:cs typeface="Arial" pitchFamily="34" charset="0"/>
              </a:rPr>
              <a:t>d'identifier ses acquis et ses difficultés</a:t>
            </a:r>
            <a:r>
              <a:rPr lang="fr-FR" sz="2800" dirty="0">
                <a:latin typeface="Arial" pitchFamily="34" charset="0"/>
                <a:cs typeface="Arial" pitchFamily="34" charset="0"/>
              </a:rPr>
              <a:t> afin de pouvoir progresser. </a:t>
            </a:r>
            <a:r>
              <a:rPr kumimoji="0" lang="fr-FR" sz="2800" b="0" i="0" u="none" strike="noStrike" kern="1200" cap="none" spc="0" normalizeH="0" baseline="0" noProof="0" dirty="0">
                <a:ln>
                  <a:noFill/>
                </a:ln>
                <a:solidFill>
                  <a:srgbClr val="FF0000"/>
                </a:solidFill>
                <a:effectLst/>
                <a:uLnTx/>
                <a:uFillTx/>
                <a:latin typeface="Arial" pitchFamily="34" charset="0"/>
                <a:ea typeface="+mj-ea"/>
                <a:cs typeface="Arial" pitchFamily="34" charset="0"/>
              </a:rPr>
              <a:t/>
            </a:r>
            <a:br>
              <a:rPr kumimoji="0" lang="fr-FR" sz="2800" b="0" i="0" u="none" strike="noStrike" kern="1200" cap="none" spc="0" normalizeH="0" baseline="0" noProof="0" dirty="0">
                <a:ln>
                  <a:noFill/>
                </a:ln>
                <a:solidFill>
                  <a:srgbClr val="FF0000"/>
                </a:solidFill>
                <a:effectLst/>
                <a:uLnTx/>
                <a:uFillTx/>
                <a:latin typeface="Arial" pitchFamily="34" charset="0"/>
                <a:ea typeface="+mj-ea"/>
                <a:cs typeface="Arial" pitchFamily="34" charset="0"/>
              </a:rPr>
            </a:br>
            <a:endParaRPr kumimoji="0" lang="fr-FR" sz="28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Espace réservé du contenu 2">
            <a:extLst>
              <a:ext uri="{FF2B5EF4-FFF2-40B4-BE49-F238E27FC236}">
                <a16:creationId xmlns="" xmlns:a16="http://schemas.microsoft.com/office/drawing/2014/main" id="{4CD54B1F-0BD7-49B8-8B6F-655E0B463E6D}"/>
              </a:ext>
            </a:extLst>
          </p:cNvPr>
          <p:cNvSpPr txBox="1">
            <a:spLocks/>
          </p:cNvSpPr>
          <p:nvPr/>
        </p:nvSpPr>
        <p:spPr>
          <a:xfrm>
            <a:off x="2014267" y="4035690"/>
            <a:ext cx="10199076" cy="1040675"/>
          </a:xfrm>
          <a:prstGeom prst="rect">
            <a:avLst/>
          </a:prstGeom>
        </p:spPr>
        <p:txBody>
          <a:bodyPr vert="horz" lIns="91440" tIns="45720" rIns="91440" bIns="45720" rtlCol="0">
            <a:noAutofit/>
          </a:bodyPr>
          <a:lstStyle/>
          <a:p>
            <a:pPr lvl="0">
              <a:spcBef>
                <a:spcPts val="1000"/>
              </a:spcBef>
              <a:buClr>
                <a:schemeClr val="accent1"/>
              </a:buClr>
            </a:pPr>
            <a:r>
              <a:rPr lang="fr-FR" sz="2800" dirty="0">
                <a:latin typeface="Arial" pitchFamily="34" charset="0"/>
                <a:cs typeface="Arial" pitchFamily="34" charset="0"/>
              </a:rPr>
              <a:t>L'évaluation des acquis des élèves est </a:t>
            </a:r>
            <a:r>
              <a:rPr lang="fr-FR" sz="2800" b="1" dirty="0">
                <a:latin typeface="Arial" pitchFamily="34" charset="0"/>
                <a:cs typeface="Arial" pitchFamily="34" charset="0"/>
              </a:rPr>
              <a:t>un acte pédagogique constitutif de l'acte d'enseignement</a:t>
            </a:r>
            <a:r>
              <a:rPr lang="fr-FR" sz="2800" dirty="0">
                <a:latin typeface="Arial" pitchFamily="34" charset="0"/>
                <a:cs typeface="Arial" pitchFamily="34" charset="0"/>
              </a:rPr>
              <a:t>. </a:t>
            </a:r>
            <a:endParaRPr kumimoji="0" lang="fr-FR" sz="28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 name="Titre 1">
            <a:extLst>
              <a:ext uri="{FF2B5EF4-FFF2-40B4-BE49-F238E27FC236}">
                <a16:creationId xmlns="" xmlns:a16="http://schemas.microsoft.com/office/drawing/2014/main" id="{07FF0CE5-237A-8AB0-0C23-D5D0B8F28B4D}"/>
              </a:ext>
            </a:extLst>
          </p:cNvPr>
          <p:cNvSpPr txBox="1">
            <a:spLocks/>
          </p:cNvSpPr>
          <p:nvPr/>
        </p:nvSpPr>
        <p:spPr>
          <a:xfrm>
            <a:off x="168675" y="33060"/>
            <a:ext cx="6749709" cy="329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Enjeux et objectifs de l’évaluation des acquis scolaires.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5FC0B318-F57C-4CDC-8DE6-45E669C07BC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Espace réservé du contenu 2">
            <a:extLst>
              <a:ext uri="{FF2B5EF4-FFF2-40B4-BE49-F238E27FC236}">
                <a16:creationId xmlns="" xmlns:a16="http://schemas.microsoft.com/office/drawing/2014/main" id="{4CD54B1F-0BD7-49B8-8B6F-655E0B463E6D}"/>
              </a:ext>
            </a:extLst>
          </p:cNvPr>
          <p:cNvSpPr txBox="1">
            <a:spLocks/>
          </p:cNvSpPr>
          <p:nvPr/>
        </p:nvSpPr>
        <p:spPr>
          <a:xfrm>
            <a:off x="2088881" y="640453"/>
            <a:ext cx="6339011" cy="683895"/>
          </a:xfrm>
          <a:prstGeom prst="rect">
            <a:avLst/>
          </a:prstGeom>
        </p:spPr>
        <p:txBody>
          <a:bodyPr vert="horz" lIns="91440" tIns="45720" rIns="91440" bIns="45720" rtlCol="0">
            <a:noAutofit/>
          </a:bodyPr>
          <a:lstStyle/>
          <a:p>
            <a:pPr lvl="0">
              <a:spcBef>
                <a:spcPts val="1000"/>
              </a:spcBef>
              <a:buClr>
                <a:schemeClr val="accent1"/>
              </a:buClr>
            </a:pPr>
            <a:r>
              <a:rPr lang="fr-FR" sz="3600" b="1" dirty="0">
                <a:solidFill>
                  <a:srgbClr val="FF0000"/>
                </a:solidFill>
                <a:latin typeface="Arial" pitchFamily="34" charset="0"/>
                <a:ea typeface="+mj-ea"/>
                <a:cs typeface="Arial" pitchFamily="34" charset="0"/>
              </a:rPr>
              <a:t>Les modalités d'évaluation</a:t>
            </a:r>
          </a:p>
        </p:txBody>
      </p:sp>
      <p:sp>
        <p:nvSpPr>
          <p:cNvPr id="6" name="Espace réservé du contenu 5"/>
          <p:cNvSpPr>
            <a:spLocks noGrp="1"/>
          </p:cNvSpPr>
          <p:nvPr>
            <p:ph idx="1"/>
          </p:nvPr>
        </p:nvSpPr>
        <p:spPr>
          <a:xfrm>
            <a:off x="2088881" y="1823050"/>
            <a:ext cx="8915400" cy="3777622"/>
          </a:xfrm>
        </p:spPr>
        <p:txBody>
          <a:bodyPr/>
          <a:lstStyle/>
          <a:p>
            <a:pPr lvl="0"/>
            <a:r>
              <a:rPr lang="fr-FR" sz="2000" dirty="0">
                <a:latin typeface="Arial" pitchFamily="34" charset="0"/>
                <a:cs typeface="Arial" pitchFamily="34" charset="0"/>
              </a:rPr>
              <a:t>Les modalités d'évaluation privilégient </a:t>
            </a:r>
            <a:r>
              <a:rPr lang="fr-FR" sz="2000" b="1" dirty="0">
                <a:latin typeface="Arial" pitchFamily="34" charset="0"/>
                <a:cs typeface="Arial" pitchFamily="34" charset="0"/>
              </a:rPr>
              <a:t>une évaluation positive, simple et lisible, qui valorise les progrès</a:t>
            </a:r>
            <a:r>
              <a:rPr lang="fr-FR" sz="2000" dirty="0">
                <a:latin typeface="Arial" pitchFamily="34" charset="0"/>
                <a:cs typeface="Arial" pitchFamily="34" charset="0"/>
              </a:rPr>
              <a:t>, soutient la motivation et encourage les initiatives des élèves.</a:t>
            </a:r>
          </a:p>
          <a:p>
            <a:pPr lvl="0"/>
            <a:endParaRPr lang="fr-FR" sz="2000" b="1" dirty="0">
              <a:solidFill>
                <a:schemeClr val="tx1"/>
              </a:solidFill>
              <a:latin typeface="Arial" pitchFamily="34" charset="0"/>
              <a:cs typeface="Arial" pitchFamily="34" charset="0"/>
            </a:endParaRPr>
          </a:p>
          <a:p>
            <a:r>
              <a:rPr lang="fr-FR" sz="2000" dirty="0">
                <a:latin typeface="Arial" pitchFamily="34" charset="0"/>
                <a:cs typeface="Arial" pitchFamily="34" charset="0"/>
              </a:rPr>
              <a:t>L'évaluation des acquis des élèves </a:t>
            </a:r>
            <a:r>
              <a:rPr lang="fr-FR" sz="2000" b="1" dirty="0">
                <a:latin typeface="Arial" pitchFamily="34" charset="0"/>
                <a:cs typeface="Arial" pitchFamily="34" charset="0"/>
              </a:rPr>
              <a:t>doit partir du quotidien de la classe </a:t>
            </a:r>
            <a:r>
              <a:rPr lang="fr-FR" sz="2000" dirty="0">
                <a:latin typeface="Arial" pitchFamily="34" charset="0"/>
                <a:cs typeface="Arial" pitchFamily="34" charset="0"/>
              </a:rPr>
              <a:t>pour observer et évaluer les progrès des élèves tout en fixant des situations d'évaluation à certains moments précis et en gardant toujours la perspective d'une évaluation constructive.</a:t>
            </a:r>
          </a:p>
          <a:p>
            <a:pPr lvl="0"/>
            <a:endParaRPr lang="fr-FR" b="1" dirty="0">
              <a:solidFill>
                <a:schemeClr val="tx1"/>
              </a:solidFill>
              <a:latin typeface="Arial" pitchFamily="34" charset="0"/>
              <a:cs typeface="Arial" pitchFamily="34" charset="0"/>
            </a:endParaRPr>
          </a:p>
          <a:p>
            <a:endParaRPr lang="fr-FR" dirty="0"/>
          </a:p>
        </p:txBody>
      </p:sp>
      <p:sp>
        <p:nvSpPr>
          <p:cNvPr id="8" name="Titre 1">
            <a:extLst>
              <a:ext uri="{FF2B5EF4-FFF2-40B4-BE49-F238E27FC236}">
                <a16:creationId xmlns="" xmlns:a16="http://schemas.microsoft.com/office/drawing/2014/main" id="{07FF0CE5-237A-8AB0-0C23-D5D0B8F28B4D}"/>
              </a:ext>
            </a:extLst>
          </p:cNvPr>
          <p:cNvSpPr txBox="1">
            <a:spLocks/>
          </p:cNvSpPr>
          <p:nvPr/>
        </p:nvSpPr>
        <p:spPr>
          <a:xfrm>
            <a:off x="168675" y="33060"/>
            <a:ext cx="6749709" cy="329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FF0000"/>
                </a:solidFill>
                <a:latin typeface="Arial" panose="020B0604020202020204" pitchFamily="34" charset="0"/>
                <a:cs typeface="Arial" panose="020B0604020202020204" pitchFamily="34" charset="0"/>
              </a:rPr>
              <a:t>Enjeux et objectifs de l’évaluation des acquis scolaires.</a:t>
            </a:r>
          </a:p>
        </p:txBody>
      </p:sp>
    </p:spTree>
    <p:extLst>
      <p:ext uri="{BB962C8B-B14F-4D97-AF65-F5344CB8AC3E}">
        <p14:creationId xmlns:p14="http://schemas.microsoft.com/office/powerpoint/2010/main" val="37239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14972</TotalTime>
  <Words>2764</Words>
  <Application>Microsoft Office PowerPoint</Application>
  <PresentationFormat>Grand écran</PresentationFormat>
  <Paragraphs>667</Paragraphs>
  <Slides>77</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77</vt:i4>
      </vt:variant>
    </vt:vector>
  </HeadingPairs>
  <TitlesOfParts>
    <vt:vector size="86" baseType="lpstr">
      <vt:lpstr>Arial</vt:lpstr>
      <vt:lpstr>Calibri</vt:lpstr>
      <vt:lpstr>Cambria</vt:lpstr>
      <vt:lpstr>Century Gothic</vt:lpstr>
      <vt:lpstr>Courier New</vt:lpstr>
      <vt:lpstr>Times New Roman</vt:lpstr>
      <vt:lpstr>Wingdings</vt:lpstr>
      <vt:lpstr>Wingdings 3</vt:lpstr>
      <vt:lpstr>Brin</vt:lpstr>
      <vt:lpstr>EC242   Construction et analyse de stage</vt:lpstr>
      <vt:lpstr>Plan de l’intervention</vt:lpstr>
      <vt:lpstr>Enjeux et objectifs  de l’évaluation  des acquis scolaires.</vt:lpstr>
      <vt:lpstr>Définition</vt:lpstr>
      <vt:lpstr>Enseigner/Évaluer = une cohérence nécessaire</vt:lpstr>
      <vt:lpstr>Présentation PowerPoint</vt:lpstr>
      <vt:lpstr>Pourquoi évaluer ? </vt:lpstr>
      <vt:lpstr>Pourquoi évaluer ?</vt:lpstr>
      <vt:lpstr>Présentation PowerPoint</vt:lpstr>
      <vt:lpstr>Évaluation positive</vt:lpstr>
      <vt:lpstr>Quand évaluer ?</vt:lpstr>
      <vt:lpstr>Les différents types d’évaluation</vt:lpstr>
      <vt:lpstr>Présentation PowerPoint</vt:lpstr>
      <vt:lpstr>Évaluation Diagnostique</vt:lpstr>
      <vt:lpstr>Évaluation diagnostique – un exemple</vt:lpstr>
      <vt:lpstr>Présentation PowerPoint</vt:lpstr>
      <vt:lpstr>Présentation PowerPoint</vt:lpstr>
      <vt:lpstr>Présentation PowerPoint</vt:lpstr>
      <vt:lpstr>L’évaluation formative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L’évaluation sommative</vt:lpstr>
      <vt:lpstr>Exemple d’évaluation sommative Activités gymniques : ensemble, libre ou imposé, d’éléments dont ils connaissent les critères de réussite  </vt:lpstr>
      <vt:lpstr>Présentation PowerPoint</vt:lpstr>
      <vt:lpstr>Démarche d’évaluation   aux cycles 2 et 3</vt:lpstr>
      <vt:lpstr>Les outils: Les attendus de fin d’année</vt:lpstr>
      <vt:lpstr>Les outils : Les repères annuels de progression</vt:lpstr>
      <vt:lpstr>Repères annuels de progression CM2 Exemple: Fractions / Nombres décimaux</vt:lpstr>
      <vt:lpstr>Les outils:  Tableau « Comment évaluer ? »</vt:lpstr>
      <vt:lpstr>Démarche d’évaluation   au cycle 1</vt:lpstr>
      <vt:lpstr>Comment évaluer en maternelle? </vt:lpstr>
      <vt:lpstr>Les modalités d’évaluation en maternelle</vt:lpstr>
      <vt:lpstr>Ressources maternelle  / Propositions d’observables d’indicateurs de progrès- Eduscol - https://eduscol.education.fr/document/5641/download?attachment  </vt:lpstr>
      <vt:lpstr>Ressources maternelle  / Points de vigilance https://eduscol.education.fr/document/5643/download?attachment</vt:lpstr>
      <vt:lpstr>Présentation PowerPoint</vt:lpstr>
      <vt:lpstr>« Quelle évaluation sommative  pour  la séquence ? »</vt:lpstr>
      <vt:lpstr>Présentation PowerPoint</vt:lpstr>
      <vt:lpstr>Présentation PowerPoint</vt:lpstr>
      <vt:lpstr>Les outils pour communiquer</vt:lpstr>
      <vt:lpstr>Maternelle</vt:lpstr>
      <vt:lpstr>Il peut être</vt:lpstr>
      <vt:lpstr>Il n’est pas</vt:lpstr>
      <vt:lpstr>Les rubriques par domaines d’apprentissages</vt:lpstr>
      <vt:lpstr>Des attendus  Exemple: Mobiliser le langage dans toutes ses dimensions - écrit</vt:lpstr>
      <vt:lpstr>Des repères</vt:lpstr>
      <vt:lpstr>Présentation PowerPoint</vt:lpstr>
      <vt:lpstr>Exemples : pages de carnet de suivi</vt:lpstr>
      <vt:lpstr>La synthèse des acquis de l’élève</vt:lpstr>
      <vt:lpstr>Présentation PowerPoint</vt:lpstr>
      <vt:lpstr> LE LSU (Le Livret Scolaire Unique ) Document unique pour toute la scolarité obligatoire  du C.P. à la Troisième  </vt:lpstr>
      <vt:lpstr>Le LSU</vt:lpstr>
      <vt:lpstr>Des bilans périodiques</vt:lpstr>
      <vt:lpstr>Présentation PowerPoint</vt:lpstr>
      <vt:lpstr>Présentation PowerPoint</vt:lpstr>
      <vt:lpstr>Les huit composantes du socle </vt:lpstr>
      <vt:lpstr>Présentation PowerPoint</vt:lpstr>
      <vt:lpstr>Des attestations  délivrées par l’école ou le collège</vt:lpstr>
      <vt:lpstr>Présentation PowerPoint</vt:lpstr>
      <vt:lpstr>LES ÉVALUATIONS NATIONALES  </vt:lpstr>
      <vt:lpstr>OBJECTIFS DES ÉVALUATIONS NATIONALES</vt:lpstr>
      <vt:lpstr>OBJECTIFS DES ÉVALUATIONS NATIONALES   EvalAide: « Evaluer pour mieux Aider »  </vt:lpstr>
      <vt:lpstr>ÉVALUATIONS NATIONALES REPÈRES CP ET CE1  OBJECTIFS DES DIFFÉRENTES OPÉRATIONS D’ÉVALUATION DES ÉLÈVES </vt:lpstr>
      <vt:lpstr>Portail de saisie et de restitution</vt:lpstr>
      <vt:lpstr>Présentation PowerPoint</vt:lpstr>
      <vt:lpstr>LES TABLEAUX TÉLÉCHARGEABLES </vt:lpstr>
      <vt:lpstr>Ressources, suggestions d‘activités à destination des  enseignants</vt:lpstr>
      <vt:lpstr>Des ressources d'accompagnement à l'issue des évaluations Des pistes d'analyse des résultats des élèves aux évaluations et différentes activités à mettre en place en classe.  </vt:lpstr>
      <vt:lpstr>Exemple de ressource : les fiches focus</vt:lpstr>
      <vt:lpstr>Contact: pascal.baeyaert@ac-versailles.fr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Orthographe lexicale et mémoire</dc:title>
  <dc:creator>Pascal</dc:creator>
  <cp:lastModifiedBy>LE BOYER Aline</cp:lastModifiedBy>
  <cp:revision>736</cp:revision>
  <dcterms:created xsi:type="dcterms:W3CDTF">2019-02-12T06:56:18Z</dcterms:created>
  <dcterms:modified xsi:type="dcterms:W3CDTF">2024-07-15T19:36:11Z</dcterms:modified>
</cp:coreProperties>
</file>