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74"/>
  </p:notesMasterIdLst>
  <p:handoutMasterIdLst>
    <p:handoutMasterId r:id="rId75"/>
  </p:handoutMasterIdLst>
  <p:sldIdLst>
    <p:sldId id="260" r:id="rId2"/>
    <p:sldId id="556" r:id="rId3"/>
    <p:sldId id="557" r:id="rId4"/>
    <p:sldId id="369" r:id="rId5"/>
    <p:sldId id="559" r:id="rId6"/>
    <p:sldId id="560" r:id="rId7"/>
    <p:sldId id="561" r:id="rId8"/>
    <p:sldId id="562" r:id="rId9"/>
    <p:sldId id="563" r:id="rId10"/>
    <p:sldId id="565" r:id="rId11"/>
    <p:sldId id="567" r:id="rId12"/>
    <p:sldId id="570" r:id="rId13"/>
    <p:sldId id="568" r:id="rId14"/>
    <p:sldId id="396" r:id="rId15"/>
    <p:sldId id="595" r:id="rId16"/>
    <p:sldId id="591" r:id="rId17"/>
    <p:sldId id="592" r:id="rId18"/>
    <p:sldId id="590" r:id="rId19"/>
    <p:sldId id="596" r:id="rId20"/>
    <p:sldId id="594" r:id="rId21"/>
    <p:sldId id="617" r:id="rId22"/>
    <p:sldId id="589" r:id="rId23"/>
    <p:sldId id="588" r:id="rId24"/>
    <p:sldId id="618" r:id="rId25"/>
    <p:sldId id="619" r:id="rId26"/>
    <p:sldId id="624" r:id="rId27"/>
    <p:sldId id="625" r:id="rId28"/>
    <p:sldId id="399" r:id="rId29"/>
    <p:sldId id="483" r:id="rId30"/>
    <p:sldId id="598" r:id="rId31"/>
    <p:sldId id="599" r:id="rId32"/>
    <p:sldId id="601" r:id="rId33"/>
    <p:sldId id="602" r:id="rId34"/>
    <p:sldId id="611" r:id="rId35"/>
    <p:sldId id="605" r:id="rId36"/>
    <p:sldId id="612" r:id="rId37"/>
    <p:sldId id="603" r:id="rId38"/>
    <p:sldId id="613" r:id="rId39"/>
    <p:sldId id="606" r:id="rId40"/>
    <p:sldId id="614" r:id="rId41"/>
    <p:sldId id="604" r:id="rId42"/>
    <p:sldId id="608" r:id="rId43"/>
    <p:sldId id="622" r:id="rId44"/>
    <p:sldId id="623" r:id="rId45"/>
    <p:sldId id="621" r:id="rId46"/>
    <p:sldId id="607" r:id="rId47"/>
    <p:sldId id="609" r:id="rId48"/>
    <p:sldId id="610" r:id="rId49"/>
    <p:sldId id="400" r:id="rId50"/>
    <p:sldId id="620" r:id="rId51"/>
    <p:sldId id="402" r:id="rId52"/>
    <p:sldId id="508" r:id="rId53"/>
    <p:sldId id="549" r:id="rId54"/>
    <p:sldId id="580" r:id="rId55"/>
    <p:sldId id="581" r:id="rId56"/>
    <p:sldId id="582" r:id="rId57"/>
    <p:sldId id="583" r:id="rId58"/>
    <p:sldId id="584" r:id="rId59"/>
    <p:sldId id="585" r:id="rId60"/>
    <p:sldId id="586" r:id="rId61"/>
    <p:sldId id="587" r:id="rId62"/>
    <p:sldId id="550" r:id="rId63"/>
    <p:sldId id="517" r:id="rId64"/>
    <p:sldId id="551" r:id="rId65"/>
    <p:sldId id="552" r:id="rId66"/>
    <p:sldId id="511" r:id="rId67"/>
    <p:sldId id="513" r:id="rId68"/>
    <p:sldId id="553" r:id="rId69"/>
    <p:sldId id="554" r:id="rId70"/>
    <p:sldId id="518" r:id="rId71"/>
    <p:sldId id="519" r:id="rId72"/>
    <p:sldId id="384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" initials="P" lastIdx="1" clrIdx="0">
    <p:extLst>
      <p:ext uri="{19B8F6BF-5375-455C-9EA6-DF929625EA0E}">
        <p15:presenceInfo xmlns:p15="http://schemas.microsoft.com/office/powerpoint/2012/main" userId="Pasc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07B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9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39355E03-F5C0-424E-A1A5-4620A16C7C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DA06349-AC13-43CC-9C2C-325ADE4DF6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E14B-A5E1-4A2B-870E-4D0A4B482800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A831406-ED38-4B07-9F0F-3CC46AD8F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1190DB0-1651-4815-83C3-C55E7023BC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8F57F-3171-4818-AFE1-A8DCD7FFB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1817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AEB76-987C-44F3-9D87-3E62099A0907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54D17-C0B2-4577-817A-F74E42F8D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4116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A47A-5AB5-43F2-ADF8-47D9B32EA11D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6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1328-1376-4319-A66F-D32F8A9CF692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4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ABF9-6D12-4511-BF3D-D3D3BE8E0935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00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6BE4-F84D-46B2-A6A2-BBB743FC6E92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52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DCC7-2D9C-4DFD-9F3E-89E74225EF04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241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B864-77F7-49BC-95AF-BA5CC0D6997C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17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33EE-68F6-4137-9CC8-807C60F92165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8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E92-42C1-44A2-82E3-4391C0954C1F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1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F810-4F0A-4314-9CC9-73C2C63EC1D6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8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1FE4-A471-4958-90E1-2FD34BD3941F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1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249E-F4E0-4142-9678-9FBD5E0EBF5C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8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A574-E6CA-4A84-AF76-F57891240121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1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FA9-801F-45AE-A2FE-2C6DD1827BF1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5B1B-50C9-4ABB-BBDF-D980C1DC0272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4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92E4-5471-4017-AF42-8276E22FF12F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D5F2-C5AB-417D-80A7-C1ABF815FC4C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4371-2F92-4505-9670-0F6B483E2731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7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8A7B21-18D6-42C6-82C6-3CA84F8B5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2274" y="571500"/>
            <a:ext cx="8421487" cy="2075850"/>
          </a:xfrm>
        </p:spPr>
        <p:txBody>
          <a:bodyPr>
            <a:noAutofit/>
          </a:bodyPr>
          <a:lstStyle/>
          <a:p>
            <a:pPr algn="ctr"/>
            <a:r>
              <a:rPr lang="fr-FR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EC242</a:t>
            </a:r>
            <a:r>
              <a:rPr lang="fr-FR" sz="4000" b="1" u="sng" dirty="0">
                <a:solidFill>
                  <a:schemeClr val="tx1"/>
                </a:solidFill>
              </a:rPr>
              <a:t/>
            </a:r>
            <a:br>
              <a:rPr lang="fr-FR" sz="4000" b="1" u="sng" dirty="0">
                <a:solidFill>
                  <a:schemeClr val="tx1"/>
                </a:solidFill>
              </a:rPr>
            </a:br>
            <a:r>
              <a:rPr lang="fr-FR" sz="4000" b="1" dirty="0">
                <a:solidFill>
                  <a:schemeClr val="tx1"/>
                </a:solidFill>
              </a:rPr>
              <a:t> </a:t>
            </a:r>
            <a:br>
              <a:rPr lang="fr-FR" sz="4000" b="1" dirty="0">
                <a:solidFill>
                  <a:schemeClr val="tx1"/>
                </a:solidFill>
              </a:rPr>
            </a:b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et analyse de stage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BB259EB-948E-44AD-9D83-A8E620048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5582250"/>
            <a:ext cx="8915399" cy="87570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INSPÉ Orsay</a:t>
            </a:r>
          </a:p>
          <a:p>
            <a:pPr algn="ctr"/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/>
          </a:p>
          <a:p>
            <a:endParaRPr lang="fr-FR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9D6E052-F3A6-4EC0-A76F-864A3AD7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3275BE74-829D-4135-A4B6-D1B7B9F1ABD9}"/>
              </a:ext>
            </a:extLst>
          </p:cNvPr>
          <p:cNvSpPr txBox="1">
            <a:spLocks/>
          </p:cNvSpPr>
          <p:nvPr/>
        </p:nvSpPr>
        <p:spPr>
          <a:xfrm>
            <a:off x="3048000" y="3637365"/>
            <a:ext cx="8190604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TP2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 de classe</a:t>
            </a:r>
          </a:p>
        </p:txBody>
      </p:sp>
    </p:spTree>
    <p:extLst>
      <p:ext uri="{BB962C8B-B14F-4D97-AF65-F5344CB8AC3E}">
        <p14:creationId xmlns:p14="http://schemas.microsoft.com/office/powerpoint/2010/main" val="149007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4AB62AB-03AD-387E-BA35-C0A409F8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3C86C53-D60B-604C-DC69-ABC2E451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379906"/>
            <a:ext cx="8262938" cy="634523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34685D01-BC87-AEC0-A8D5-474C3A7A6A9B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574649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Le contexte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27903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4AB62AB-03AD-387E-BA35-C0A409F8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18C1F01-591C-F9EA-1E93-2F36A175AC33}"/>
              </a:ext>
            </a:extLst>
          </p:cNvPr>
          <p:cNvSpPr txBox="1"/>
          <p:nvPr/>
        </p:nvSpPr>
        <p:spPr>
          <a:xfrm>
            <a:off x="2943224" y="2542932"/>
            <a:ext cx="8582026" cy="2210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Utiliser son adresse académique sur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http://neo.ens-lyon.fr/neopass/inscription.php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vous êtes déjà inscrit(e), connectez-vous sur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http://neo.ens-lyon.fr/neopass/connexion.php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1B7EC1D4-8762-765F-E9ED-6B5C084B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224" y="610886"/>
            <a:ext cx="7915276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INSCRIPTION À NÉOPASS@CTION</a:t>
            </a:r>
            <a:endParaRPr lang="fr-FR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142D542-A234-D7CE-3B90-89F8D5F70FCC}"/>
              </a:ext>
            </a:extLst>
          </p:cNvPr>
          <p:cNvSpPr txBox="1"/>
          <p:nvPr/>
        </p:nvSpPr>
        <p:spPr>
          <a:xfrm>
            <a:off x="3048000" y="1454564"/>
            <a:ext cx="8477250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(Plateforme en ligne de l'Institut Français de l'Éducation)</a:t>
            </a:r>
            <a:endParaRPr lang="fr-F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1E18B757-7D99-B287-5101-D795D627AA92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574649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Le contexte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40354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795" y="2067222"/>
            <a:ext cx="7889330" cy="2723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 DE CLASSE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L’AUTORITÉ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1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465E470-1867-A172-C694-C78D44BA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501" y="625174"/>
            <a:ext cx="8911687" cy="690340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Hélène dans sa classe de CM1.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8E8154D-20D2-B5AA-11F7-38518F03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7343C897-B77E-B213-DFCF-F4B2460464A6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4067745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3D81CD-EDCC-4458-9104-38648C2B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775" y="610886"/>
            <a:ext cx="6280676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ACCEPTER UN POSTULAT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695572" y="1649587"/>
            <a:ext cx="9610729" cy="718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Il n’y a pas de situations que l’on ne peut améliorer. »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AD5E548-05EB-4F34-BF81-3CE273AE32F9}"/>
              </a:ext>
            </a:extLst>
          </p:cNvPr>
          <p:cNvSpPr txBox="1"/>
          <p:nvPr/>
        </p:nvSpPr>
        <p:spPr>
          <a:xfrm>
            <a:off x="2695572" y="2688288"/>
            <a:ext cx="9210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→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travail de l’enseignant est de savoir ce qui</a:t>
            </a:r>
          </a:p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   fonctionne / ne fonctionne pas pour pouvoir</a:t>
            </a:r>
          </a:p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   améliorer la situation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67210F19-40A1-7872-2164-4793B84F86CC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6660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1863CE7-C8D5-22CA-189F-33744D7D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214" y="540133"/>
            <a:ext cx="9590532" cy="598449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xmlns="" id="{387AED3E-6C2B-C16C-CC17-877ABD789D10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392769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96C9D66-F47E-5A46-1169-287CB77B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548" y="787782"/>
            <a:ext cx="9872738" cy="5784468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2DCAB3B4-38DD-A6FA-A031-84EE9B6E17BC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156839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8B9143D-0586-A809-9F85-090B6828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4" y="633412"/>
            <a:ext cx="2076449" cy="5942469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3FA19989-5F27-C68B-8B7F-94C763A17831}"/>
              </a:ext>
            </a:extLst>
          </p:cNvPr>
          <p:cNvCxnSpPr>
            <a:cxnSpLocks/>
          </p:cNvCxnSpPr>
          <p:nvPr/>
        </p:nvCxnSpPr>
        <p:spPr>
          <a:xfrm>
            <a:off x="5133975" y="1291952"/>
            <a:ext cx="14668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9D0EFD42-B7E1-FE15-BC8B-C931E53C51E0}"/>
              </a:ext>
            </a:extLst>
          </p:cNvPr>
          <p:cNvSpPr txBox="1"/>
          <p:nvPr/>
        </p:nvSpPr>
        <p:spPr>
          <a:xfrm>
            <a:off x="6829426" y="1024701"/>
            <a:ext cx="28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Ceinture rouge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F3E77CCA-F8D7-5F33-034A-1BBFC536A4B5}"/>
              </a:ext>
            </a:extLst>
          </p:cNvPr>
          <p:cNvCxnSpPr>
            <a:cxnSpLocks/>
          </p:cNvCxnSpPr>
          <p:nvPr/>
        </p:nvCxnSpPr>
        <p:spPr>
          <a:xfrm>
            <a:off x="5133975" y="2190750"/>
            <a:ext cx="14668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6BC20F85-B0EB-00EE-3199-A83088A08053}"/>
              </a:ext>
            </a:extLst>
          </p:cNvPr>
          <p:cNvSpPr txBox="1"/>
          <p:nvPr/>
        </p:nvSpPr>
        <p:spPr>
          <a:xfrm>
            <a:off x="6829427" y="184678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perdu tous mes droits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E73587C4-3EBC-2D30-5DF8-1EA7A2DDF0C4}"/>
              </a:ext>
            </a:extLst>
          </p:cNvPr>
          <p:cNvCxnSpPr>
            <a:cxnSpLocks/>
          </p:cNvCxnSpPr>
          <p:nvPr/>
        </p:nvCxnSpPr>
        <p:spPr>
          <a:xfrm>
            <a:off x="5067300" y="4772025"/>
            <a:ext cx="14668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76AD90C2-FAC0-7838-E638-4AEE160EACBF}"/>
              </a:ext>
            </a:extLst>
          </p:cNvPr>
          <p:cNvSpPr txBox="1"/>
          <p:nvPr/>
        </p:nvSpPr>
        <p:spPr>
          <a:xfrm>
            <a:off x="6696077" y="3984843"/>
            <a:ext cx="4972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Aucun déplacement seul, c’est le maître qui organise toutes mes journées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67A7C585-0B9D-C834-E69C-7C426F62CAA0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25695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24A600B-4242-1703-6A8A-DEB63B93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023" y="695325"/>
            <a:ext cx="9416851" cy="607009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E25AA5B0-ECC2-2122-BEC1-15A8F6B0C465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377686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3FA19989-5F27-C68B-8B7F-94C763A17831}"/>
              </a:ext>
            </a:extLst>
          </p:cNvPr>
          <p:cNvCxnSpPr>
            <a:cxnSpLocks/>
          </p:cNvCxnSpPr>
          <p:nvPr/>
        </p:nvCxnSpPr>
        <p:spPr>
          <a:xfrm>
            <a:off x="5133975" y="1291952"/>
            <a:ext cx="14668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9D0EFD42-B7E1-FE15-BC8B-C931E53C51E0}"/>
              </a:ext>
            </a:extLst>
          </p:cNvPr>
          <p:cNvSpPr txBox="1"/>
          <p:nvPr/>
        </p:nvSpPr>
        <p:spPr>
          <a:xfrm>
            <a:off x="6829426" y="1024701"/>
            <a:ext cx="28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Ceinture rouge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F3E77CCA-F8D7-5F33-034A-1BBFC536A4B5}"/>
              </a:ext>
            </a:extLst>
          </p:cNvPr>
          <p:cNvCxnSpPr>
            <a:cxnSpLocks/>
          </p:cNvCxnSpPr>
          <p:nvPr/>
        </p:nvCxnSpPr>
        <p:spPr>
          <a:xfrm>
            <a:off x="5133975" y="2190750"/>
            <a:ext cx="14668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6BC20F85-B0EB-00EE-3199-A83088A08053}"/>
              </a:ext>
            </a:extLst>
          </p:cNvPr>
          <p:cNvSpPr txBox="1"/>
          <p:nvPr/>
        </p:nvSpPr>
        <p:spPr>
          <a:xfrm>
            <a:off x="6829427" y="184678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perdu tous mes droits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E73587C4-3EBC-2D30-5DF8-1EA7A2DDF0C4}"/>
              </a:ext>
            </a:extLst>
          </p:cNvPr>
          <p:cNvCxnSpPr>
            <a:cxnSpLocks/>
          </p:cNvCxnSpPr>
          <p:nvPr/>
        </p:nvCxnSpPr>
        <p:spPr>
          <a:xfrm>
            <a:off x="5133975" y="3429000"/>
            <a:ext cx="14668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76AD90C2-FAC0-7838-E638-4AEE160EACBF}"/>
              </a:ext>
            </a:extLst>
          </p:cNvPr>
          <p:cNvSpPr txBox="1"/>
          <p:nvPr/>
        </p:nvSpPr>
        <p:spPr>
          <a:xfrm>
            <a:off x="6829426" y="3099748"/>
            <a:ext cx="4972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Aucun déplacement seul, c’est le maître qui organise toutes mes journées.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A688B27-DA23-88AA-3F90-2048758B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7" y="633412"/>
            <a:ext cx="2155498" cy="3509967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xmlns="" id="{135F782D-DEBD-51D8-2A5C-FD44E56C0F6F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28052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116AF7-2309-4BCD-894D-3BE410D4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200" y="624111"/>
            <a:ext cx="4882073" cy="648478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l’intervention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10F11BA0-38BE-484A-87A2-05796465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B815A73-9367-4979-BEC4-C6FDAC93ED12}"/>
              </a:ext>
            </a:extLst>
          </p:cNvPr>
          <p:cNvSpPr txBox="1"/>
          <p:nvPr/>
        </p:nvSpPr>
        <p:spPr>
          <a:xfrm>
            <a:off x="2885564" y="1728634"/>
            <a:ext cx="753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Le contexte de la formation.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8518502-ACCB-1130-8F47-FE2960D144D4}"/>
              </a:ext>
            </a:extLst>
          </p:cNvPr>
          <p:cNvSpPr txBox="1"/>
          <p:nvPr/>
        </p:nvSpPr>
        <p:spPr>
          <a:xfrm>
            <a:off x="2885563" y="4328959"/>
            <a:ext cx="8658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L’accessibilité pédagogique.</a:t>
            </a:r>
          </a:p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Aider les élèves à besoins éducatifs particuliers.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5832087-5F3E-8969-3B3D-3343A24C12D2}"/>
              </a:ext>
            </a:extLst>
          </p:cNvPr>
          <p:cNvSpPr txBox="1"/>
          <p:nvPr/>
        </p:nvSpPr>
        <p:spPr>
          <a:xfrm>
            <a:off x="2885563" y="3028796"/>
            <a:ext cx="8420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La gestion de classe et l’autorité.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3D81CD-EDCC-4458-9104-38648C2B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7" y="640181"/>
            <a:ext cx="6265325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système est-il efficace ?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963337" y="1440211"/>
            <a:ext cx="8837074" cy="963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Pourra-t-on aider l’élève qui est dans le rouge à améliorer son comportement ?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BA2FCA5-1EE8-08B8-394E-9D07A6649C9F}"/>
              </a:ext>
            </a:extLst>
          </p:cNvPr>
          <p:cNvSpPr txBox="1">
            <a:spLocks/>
          </p:cNvSpPr>
          <p:nvPr/>
        </p:nvSpPr>
        <p:spPr>
          <a:xfrm>
            <a:off x="2963337" y="2643213"/>
            <a:ext cx="9027574" cy="1353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fait de savoir qu’il aura de nouveaux droits s’il change de couleur / ceinture aide-t-il l’élève à changer de comportement ?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543DEF89-ED94-FB3C-4F00-BC43DB418DEE}"/>
              </a:ext>
            </a:extLst>
          </p:cNvPr>
          <p:cNvSpPr txBox="1">
            <a:spLocks/>
          </p:cNvSpPr>
          <p:nvPr/>
        </p:nvSpPr>
        <p:spPr>
          <a:xfrm>
            <a:off x="2953812" y="4236173"/>
            <a:ext cx="8846599" cy="1038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que tous les élèves vont changer de couleur / ceinture pour les mêmes raisons ?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18F51CEF-DCDC-B526-DAC5-8963E5AAAE23}"/>
              </a:ext>
            </a:extLst>
          </p:cNvPr>
          <p:cNvSpPr txBox="1">
            <a:spLocks/>
          </p:cNvSpPr>
          <p:nvPr/>
        </p:nvSpPr>
        <p:spPr>
          <a:xfrm>
            <a:off x="2953812" y="5513611"/>
            <a:ext cx="9160924" cy="542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L’élève </a:t>
            </a:r>
            <a:r>
              <a:rPr lang="fr-F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sait-il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toujours pourquoi il est sanctionné ?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9664DBBD-39D3-811B-3F15-6B67659C281D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34735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0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973927" y="2020311"/>
            <a:ext cx="8903748" cy="116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n’y a pas UN élève contre la classe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fr-FR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somme d’individualités dans la classe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9FBD7B9E-B13E-1097-FB5A-3791EF11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77" y="610886"/>
            <a:ext cx="8603711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traiter l’autorité collectivement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F5EF3D70-5B8F-9E6B-1810-A40EF640DA45}"/>
              </a:ext>
            </a:extLst>
          </p:cNvPr>
          <p:cNvSpPr txBox="1">
            <a:spLocks/>
          </p:cNvSpPr>
          <p:nvPr/>
        </p:nvSpPr>
        <p:spPr>
          <a:xfrm>
            <a:off x="2935827" y="3594041"/>
            <a:ext cx="8208423" cy="116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ne peut y avoir de sanctions préétablies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une somme de sanctions individuelles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FFE55AF0-D3AA-B5B9-E70A-D6BA55128AAA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14727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3D81CD-EDCC-4458-9104-38648C2B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9143354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quoi dépend la gestion de classe ?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592926" y="1810322"/>
            <a:ext cx="5419727" cy="538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dépend de l’enfant ;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BA2FCA5-1EE8-08B8-394E-9D07A6649C9F}"/>
              </a:ext>
            </a:extLst>
          </p:cNvPr>
          <p:cNvSpPr txBox="1">
            <a:spLocks/>
          </p:cNvSpPr>
          <p:nvPr/>
        </p:nvSpPr>
        <p:spPr>
          <a:xfrm>
            <a:off x="2583401" y="2872458"/>
            <a:ext cx="7515227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dépend de ce qu’on attend de lui.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75C3E1E-E963-5683-8737-E0227E2869FC}"/>
              </a:ext>
            </a:extLst>
          </p:cNvPr>
          <p:cNvSpPr txBox="1"/>
          <p:nvPr/>
        </p:nvSpPr>
        <p:spPr>
          <a:xfrm>
            <a:off x="5368812" y="3741889"/>
            <a:ext cx="198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…mais…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7D032CA5-DE0A-F703-EA68-EFDDCB87EA1D}"/>
              </a:ext>
            </a:extLst>
          </p:cNvPr>
          <p:cNvSpPr txBox="1">
            <a:spLocks/>
          </p:cNvSpPr>
          <p:nvPr/>
        </p:nvSpPr>
        <p:spPr>
          <a:xfrm>
            <a:off x="2592926" y="4505890"/>
            <a:ext cx="9027574" cy="1421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Peut-il acquérir en une seule fois le comportement attendu ?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DDC1859F-6CCC-CE19-002A-F2BD047490CA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75621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3D81CD-EDCC-4458-9104-38648C2B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20" y="554694"/>
            <a:ext cx="9085580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Quelles conséquences pédagogiques 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865809" y="1273609"/>
            <a:ext cx="8878781" cy="718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Instaurer un contrat simple avec l’élève.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AD5E548-05EB-4F34-BF81-3CE273AE32F9}"/>
              </a:ext>
            </a:extLst>
          </p:cNvPr>
          <p:cNvSpPr txBox="1"/>
          <p:nvPr/>
        </p:nvSpPr>
        <p:spPr>
          <a:xfrm>
            <a:off x="2523176" y="1895618"/>
            <a:ext cx="8040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seul objectif, explicité et répété à l’élève.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« Est resté assis à sa place »…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38336B5-CDAA-4DEC-8FF6-A29E946A5735}"/>
              </a:ext>
            </a:extLst>
          </p:cNvPr>
          <p:cNvSpPr txBox="1"/>
          <p:nvPr/>
        </p:nvSpPr>
        <p:spPr>
          <a:xfrm>
            <a:off x="2523176" y="3023246"/>
            <a:ext cx="9564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repères pour prendre conscience de l’évolution.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On évite le sentiment de rejet : l’élève peut se voir</a:t>
            </a:r>
          </a:p>
          <a:p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progresser.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85437C4-C836-CE00-815F-49BE5F862B4D}"/>
              </a:ext>
            </a:extLst>
          </p:cNvPr>
          <p:cNvSpPr txBox="1"/>
          <p:nvPr/>
        </p:nvSpPr>
        <p:spPr>
          <a:xfrm>
            <a:off x="2512968" y="4554083"/>
            <a:ext cx="9231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800" b="1" dirty="0">
                <a:solidFill>
                  <a:srgbClr val="002060"/>
                </a:solidFill>
              </a:rPr>
              <a:t>Une mise en place concertée avec le titulaire de la classe ET les parents de l’élève.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A9FABA1-18CF-EF65-EB3A-FE7FAC80A336}"/>
              </a:ext>
            </a:extLst>
          </p:cNvPr>
          <p:cNvSpPr txBox="1"/>
          <p:nvPr/>
        </p:nvSpPr>
        <p:spPr>
          <a:xfrm>
            <a:off x="2523176" y="5838416"/>
            <a:ext cx="853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L’enseignant peut ainsi relativiser la situation.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123A2EA4-0ABB-2A2B-547C-6281829E52C9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14363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A6F4BDC-4B31-6266-98E0-31EF40753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785" y="352425"/>
            <a:ext cx="9428265" cy="6357991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xmlns="" id="{6818AA87-9BCA-AC5B-1AB8-E61748940CC5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2094954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0A1F30D-C137-90A3-8507-06E3F3C3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9" y="446580"/>
            <a:ext cx="4505325" cy="6379221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xmlns="" id="{74AFBEB0-5409-E6C2-9015-0C084336CC47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3811269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5F6B709-69B4-85CA-F065-70F13F20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2545812-A0CC-19DF-69B1-14533DB99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697" y="187036"/>
            <a:ext cx="4595844" cy="648392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="" xmlns:a16="http://schemas.microsoft.com/office/drawing/2014/main" id="{E273D64F-8ACA-DCFA-70D1-30FAAE9C2BDB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123712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5F6B709-69B4-85CA-F065-70F13F20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E273D64F-8ACA-DCFA-70D1-30FAAE9C2BDB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7CCADDC-503E-2BF2-9422-1FB37F0A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645" y="104604"/>
            <a:ext cx="4362674" cy="66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40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721085" y="1702909"/>
            <a:ext cx="9359680" cy="718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Instaurer un conseil de classe en fin de semaine.</a:t>
            </a:r>
          </a:p>
          <a:p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50FDF57-8A04-416B-807D-FEF764DEFADB}"/>
              </a:ext>
            </a:extLst>
          </p:cNvPr>
          <p:cNvSpPr txBox="1"/>
          <p:nvPr/>
        </p:nvSpPr>
        <p:spPr>
          <a:xfrm>
            <a:off x="2797285" y="2352585"/>
            <a:ext cx="9089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aide à l’auto-régulation par une relation entre pairs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et non une relation « enseignant-élève ».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4CF55AF-FE21-40B2-8DDA-3888E9D0B258}"/>
              </a:ext>
            </a:extLst>
          </p:cNvPr>
          <p:cNvSpPr txBox="1"/>
          <p:nvPr/>
        </p:nvSpPr>
        <p:spPr>
          <a:xfrm>
            <a:off x="2797284" y="3648075"/>
            <a:ext cx="916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motive à respecter le cadre qu’on participe à bâtir.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E2DF4DBF-5A5E-DFE2-B829-FE4B36A4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970" y="576983"/>
            <a:ext cx="4701955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conseil de classe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542EFDC0-435C-3978-B052-4B3FB883B30A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6576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924175" y="633969"/>
            <a:ext cx="5734050" cy="646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documents pour aider.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DC25134-DBA6-42F0-8152-9D489560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1280301"/>
            <a:ext cx="4438650" cy="26471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8B8C060-E8B5-453A-A410-AC4E68561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4" y="4427932"/>
            <a:ext cx="4981576" cy="204030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186D6A87-FADA-B9D2-423D-544EFB0A3532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25863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932" y="2562225"/>
            <a:ext cx="6478985" cy="17335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CONTEXTE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81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698970" y="1628212"/>
            <a:ext cx="7416580" cy="5108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Instaurer des règles de fonctionnement.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AD5E548-05EB-4F34-BF81-3CE273AE32F9}"/>
              </a:ext>
            </a:extLst>
          </p:cNvPr>
          <p:cNvSpPr txBox="1"/>
          <p:nvPr/>
        </p:nvSpPr>
        <p:spPr>
          <a:xfrm>
            <a:off x="2592925" y="3611251"/>
            <a:ext cx="9256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À chaque fois, les élèves doivent rappeler ces règles de fonctionnement pour chaque situation.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85437C4-C836-CE00-815F-49BE5F862B4D}"/>
              </a:ext>
            </a:extLst>
          </p:cNvPr>
          <p:cNvSpPr txBox="1"/>
          <p:nvPr/>
        </p:nvSpPr>
        <p:spPr>
          <a:xfrm>
            <a:off x="2592925" y="4822094"/>
            <a:ext cx="777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Ces règles doivent être mises en place en concertation avec le titulaire de la classe.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5356A41-9DD0-6583-23BB-492AFFE6DB84}"/>
              </a:ext>
            </a:extLst>
          </p:cNvPr>
          <p:cNvSpPr txBox="1"/>
          <p:nvPr/>
        </p:nvSpPr>
        <p:spPr>
          <a:xfrm>
            <a:off x="2592925" y="2395811"/>
            <a:ext cx="94561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Pour chaque situation, les comportements attendus doivent être explicités en amont.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9FBD7B9E-B13E-1097-FB5A-3791EF11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970" y="576983"/>
            <a:ext cx="9350153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conséquences pédagogiques ?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836E6CBD-8C48-D675-351C-39BD0A1B19B0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319248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8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945" y="2706290"/>
            <a:ext cx="7587159" cy="15787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RÈGLES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FONCTIONNEMENT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3E4B1782-14B3-E1DA-F6DE-2173E91A2823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3375332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DF89AF-AE4A-466A-A2B1-4CB23FC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938" y="2238632"/>
            <a:ext cx="7149476" cy="125900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Quelles règles pour un travail </a:t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 recherche en groupe ?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5B7FF07-394F-4F19-8D99-F39AFF8A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676" y="3989865"/>
            <a:ext cx="1171348" cy="228477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A54D20C8-D410-146F-AD68-82973ADEB571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571531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4C7FA584-5C4F-D704-187F-3BD41796C7B1}"/>
              </a:ext>
            </a:extLst>
          </p:cNvPr>
          <p:cNvSpPr txBox="1">
            <a:spLocks/>
          </p:cNvSpPr>
          <p:nvPr/>
        </p:nvSpPr>
        <p:spPr>
          <a:xfrm>
            <a:off x="2889449" y="610886"/>
            <a:ext cx="8030963" cy="718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Le travail de recherche en groupe</a:t>
            </a:r>
            <a:endParaRPr lang="fr-FR" sz="2800" b="1" u="sng" dirty="0">
              <a:solidFill>
                <a:schemeClr val="tx1"/>
              </a:solidFill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C883A2C7-8DA4-A568-0DDE-D36587902102}"/>
              </a:ext>
            </a:extLst>
          </p:cNvPr>
          <p:cNvSpPr txBox="1">
            <a:spLocks/>
          </p:cNvSpPr>
          <p:nvPr/>
        </p:nvSpPr>
        <p:spPr>
          <a:xfrm>
            <a:off x="2889449" y="2562223"/>
            <a:ext cx="8259563" cy="11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 de discuter à voix basse avec les camarades de son groupe ;</a:t>
            </a:r>
          </a:p>
          <a:p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C4A6518-DE0F-F2A2-5F41-EC8BB4603BAD}"/>
              </a:ext>
            </a:extLst>
          </p:cNvPr>
          <p:cNvSpPr txBox="1"/>
          <p:nvPr/>
        </p:nvSpPr>
        <p:spPr>
          <a:xfrm>
            <a:off x="2889449" y="1729468"/>
            <a:ext cx="7492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Ce type de travail nécessite de communiquer.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C7B3894C-E6C5-B4A0-CB40-D095F47BEE3D}"/>
              </a:ext>
            </a:extLst>
          </p:cNvPr>
          <p:cNvSpPr txBox="1">
            <a:spLocks/>
          </p:cNvSpPr>
          <p:nvPr/>
        </p:nvSpPr>
        <p:spPr>
          <a:xfrm>
            <a:off x="2889449" y="3943352"/>
            <a:ext cx="8669138" cy="11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déplacements sont possibles - à condition de ne pas déranger les autres groupes.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B9C1F9FA-5F20-A37F-3C0B-85C29F3A4B20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4677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DF89AF-AE4A-466A-A2B1-4CB23FC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413" y="2419607"/>
            <a:ext cx="8822787" cy="125900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«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Quelles règles pour un débat,</a:t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une discussion en groupe-classe ?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5B7FF07-394F-4F19-8D99-F39AFF8A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676" y="3989865"/>
            <a:ext cx="1171348" cy="2284773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xmlns="" id="{8BF57D52-A392-F1D6-8F5A-5B513D75933D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2268876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4C7FA584-5C4F-D704-187F-3BD41796C7B1}"/>
              </a:ext>
            </a:extLst>
          </p:cNvPr>
          <p:cNvSpPr txBox="1">
            <a:spLocks/>
          </p:cNvSpPr>
          <p:nvPr/>
        </p:nvSpPr>
        <p:spPr>
          <a:xfrm>
            <a:off x="2475112" y="624119"/>
            <a:ext cx="8759625" cy="718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Débat, discussions, leçons en collectif</a:t>
            </a:r>
            <a:endParaRPr lang="fr-FR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C883A2C7-8DA4-A568-0DDE-D36587902102}"/>
              </a:ext>
            </a:extLst>
          </p:cNvPr>
          <p:cNvSpPr txBox="1">
            <a:spLocks/>
          </p:cNvSpPr>
          <p:nvPr/>
        </p:nvSpPr>
        <p:spPr>
          <a:xfrm>
            <a:off x="2475112" y="2958402"/>
            <a:ext cx="7049888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 la main pour prendre la parole ;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C4A6518-DE0F-F2A2-5F41-EC8BB4603BAD}"/>
              </a:ext>
            </a:extLst>
          </p:cNvPr>
          <p:cNvSpPr txBox="1"/>
          <p:nvPr/>
        </p:nvSpPr>
        <p:spPr>
          <a:xfrm>
            <a:off x="2475112" y="1595929"/>
            <a:ext cx="9456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La participation et l’écoute de chacun sont primordiales car</a:t>
            </a:r>
          </a:p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l’objectif est de comprendre ce qui est dit.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03610478-0FF1-1783-4F84-10305C58F10E}"/>
              </a:ext>
            </a:extLst>
          </p:cNvPr>
          <p:cNvSpPr txBox="1">
            <a:spLocks/>
          </p:cNvSpPr>
          <p:nvPr/>
        </p:nvSpPr>
        <p:spPr>
          <a:xfrm>
            <a:off x="2475112" y="4051853"/>
            <a:ext cx="5964038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Écouter la camarade qui parle.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D5A8F5C9-5CDD-63B5-A18A-6C297B582C56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32488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DF89AF-AE4A-466A-A2B1-4CB23FC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395" y="2629157"/>
            <a:ext cx="9022812" cy="799843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Quelles règles pour la lecture orale ?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5B7FF07-394F-4F19-8D99-F39AFF8A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676" y="3989865"/>
            <a:ext cx="1171348" cy="228477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2C53FB79-19D8-FFB1-0271-9B9FEF8E88C5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3563704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4C7FA584-5C4F-D704-187F-3BD41796C7B1}"/>
              </a:ext>
            </a:extLst>
          </p:cNvPr>
          <p:cNvSpPr txBox="1">
            <a:spLocks/>
          </p:cNvSpPr>
          <p:nvPr/>
        </p:nvSpPr>
        <p:spPr>
          <a:xfrm>
            <a:off x="2627512" y="610886"/>
            <a:ext cx="5897363" cy="718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lecture à voix haute</a:t>
            </a:r>
            <a:endParaRPr lang="fr-FR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C883A2C7-8DA4-A568-0DDE-D36587902102}"/>
              </a:ext>
            </a:extLst>
          </p:cNvPr>
          <p:cNvSpPr txBox="1">
            <a:spLocks/>
          </p:cNvSpPr>
          <p:nvPr/>
        </p:nvSpPr>
        <p:spPr>
          <a:xfrm>
            <a:off x="2703712" y="4173403"/>
            <a:ext cx="9107288" cy="11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Suivre la lecture car on peut être interrogé à tout moment.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C7B3894C-E6C5-B4A0-CB40-D095F47BEE3D}"/>
              </a:ext>
            </a:extLst>
          </p:cNvPr>
          <p:cNvSpPr txBox="1">
            <a:spLocks/>
          </p:cNvSpPr>
          <p:nvPr/>
        </p:nvSpPr>
        <p:spPr>
          <a:xfrm>
            <a:off x="2627512" y="1560647"/>
            <a:ext cx="9107288" cy="2171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d’éviter les bruits dérangeants :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aucun matériel sur la table ;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être assis correctement, et replacer sa chaise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avant la lecture.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7CF89E93-F7AD-90FF-5F74-DF7073A563F3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39013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DF89AF-AE4A-466A-A2B1-4CB23FC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312" y="2352933"/>
            <a:ext cx="9870538" cy="714118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Quelles règles pour un travail de copie ?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5B7FF07-394F-4F19-8D99-F39AFF8A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676" y="3989865"/>
            <a:ext cx="1171348" cy="228477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9FA1AFFE-890E-2EF4-1B27-BD8C621281B6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3694925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4C7FA584-5C4F-D704-187F-3BD41796C7B1}"/>
              </a:ext>
            </a:extLst>
          </p:cNvPr>
          <p:cNvSpPr txBox="1">
            <a:spLocks/>
          </p:cNvSpPr>
          <p:nvPr/>
        </p:nvSpPr>
        <p:spPr>
          <a:xfrm>
            <a:off x="2620298" y="620771"/>
            <a:ext cx="4582913" cy="718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travail de copie</a:t>
            </a:r>
            <a:endParaRPr lang="fr-FR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C7B3894C-E6C5-B4A0-CB40-D095F47BEE3D}"/>
              </a:ext>
            </a:extLst>
          </p:cNvPr>
          <p:cNvSpPr txBox="1">
            <a:spLocks/>
          </p:cNvSpPr>
          <p:nvPr/>
        </p:nvSpPr>
        <p:spPr>
          <a:xfrm>
            <a:off x="2617987" y="2305049"/>
            <a:ext cx="9107288" cy="1123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Toute autre activité est interdite tant que la totalité du travail n’a pas été réalisé ;</a:t>
            </a:r>
            <a:endPara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D1ADD52-807C-85B7-DBE5-C878122F654A}"/>
              </a:ext>
            </a:extLst>
          </p:cNvPr>
          <p:cNvSpPr txBox="1"/>
          <p:nvPr/>
        </p:nvSpPr>
        <p:spPr>
          <a:xfrm>
            <a:off x="2620298" y="1378031"/>
            <a:ext cx="9456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Le travail de copie doit se faire le plus rapidement possible,</a:t>
            </a:r>
          </a:p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sans faute d’orthographe.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4025E400-CBD9-FBD2-A79E-2487212D2642}"/>
              </a:ext>
            </a:extLst>
          </p:cNvPr>
          <p:cNvSpPr txBox="1">
            <a:spLocks/>
          </p:cNvSpPr>
          <p:nvPr/>
        </p:nvSpPr>
        <p:spPr>
          <a:xfrm>
            <a:off x="2617987" y="3511386"/>
            <a:ext cx="9456198" cy="1718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Afin d’éviter les bruits dérangeants quand j’ai fini :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je fais un travail en autonomie en silence;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- je lis un livre.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59313A35-C05E-08C8-5723-1C2662C09F04}"/>
              </a:ext>
            </a:extLst>
          </p:cNvPr>
          <p:cNvSpPr txBox="1">
            <a:spLocks/>
          </p:cNvSpPr>
          <p:nvPr/>
        </p:nvSpPr>
        <p:spPr>
          <a:xfrm>
            <a:off x="2617987" y="5408757"/>
            <a:ext cx="8669138" cy="11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déplacements sont possibles - à condition de ne pas déranger ceux qui copient.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9239299A-5556-D0A2-A0FF-EDB06A839B11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7349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DF89AF-AE4A-466A-A2B1-4CB23FC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49" y="988895"/>
            <a:ext cx="9165201" cy="245865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Qu’est-ce qu’un élève qui n’a pas</a:t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un comportement scolaire attendu ? »</a:t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Quelles en sont les raisons ? »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EE288362-F894-4B7D-BDBA-00F22D61A3FA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574649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Le contexte de la 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5B7FF07-394F-4F19-8D99-F39AFF8A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676" y="3989865"/>
            <a:ext cx="1171348" cy="22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21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DF89AF-AE4A-466A-A2B1-4CB23FC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231" y="2449163"/>
            <a:ext cx="7632162" cy="837943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Quelles règles pour le rang ?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5B7FF07-394F-4F19-8D99-F39AFF8A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676" y="3989865"/>
            <a:ext cx="1171348" cy="228477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53E1A24E-A2C9-7B44-080D-8A1F43DF08B7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1000000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4C7FA584-5C4F-D704-187F-3BD41796C7B1}"/>
              </a:ext>
            </a:extLst>
          </p:cNvPr>
          <p:cNvSpPr txBox="1">
            <a:spLocks/>
          </p:cNvSpPr>
          <p:nvPr/>
        </p:nvSpPr>
        <p:spPr>
          <a:xfrm>
            <a:off x="2798962" y="578430"/>
            <a:ext cx="2354063" cy="718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RANG</a:t>
            </a:r>
            <a:endParaRPr lang="fr-FR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C883A2C7-8DA4-A568-0DDE-D36587902102}"/>
              </a:ext>
            </a:extLst>
          </p:cNvPr>
          <p:cNvSpPr txBox="1">
            <a:spLocks/>
          </p:cNvSpPr>
          <p:nvPr/>
        </p:nvSpPr>
        <p:spPr>
          <a:xfrm>
            <a:off x="2808487" y="1941445"/>
            <a:ext cx="8335763" cy="533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élèves doivent se ranger dès la sonnerie ;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C7B3894C-E6C5-B4A0-CB40-D095F47BEE3D}"/>
              </a:ext>
            </a:extLst>
          </p:cNvPr>
          <p:cNvSpPr txBox="1">
            <a:spLocks/>
          </p:cNvSpPr>
          <p:nvPr/>
        </p:nvSpPr>
        <p:spPr>
          <a:xfrm>
            <a:off x="2808487" y="3259209"/>
            <a:ext cx="8935838" cy="112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les escaliers et les couloirs, les élèves sont deux par deux et chuchotent.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763F7E2-04BD-BAD2-E083-88844DE09A66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7369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0" y="2972395"/>
            <a:ext cx="6117823" cy="9132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MATERNELLE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8FA734F9-8065-7FEE-45FD-2189BF1A8079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137885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53E1A24E-A2C9-7B44-080D-8A1F43DF08B7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6DFF02B8-08C4-C81E-E03C-E9A737C452C3}"/>
              </a:ext>
            </a:extLst>
          </p:cNvPr>
          <p:cNvSpPr txBox="1">
            <a:spLocks/>
          </p:cNvSpPr>
          <p:nvPr/>
        </p:nvSpPr>
        <p:spPr>
          <a:xfrm>
            <a:off x="2452914" y="787781"/>
            <a:ext cx="8391524" cy="3202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L’ACCUEIL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doit être structuré avec des règles de fonctionnement précises.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accompagner les élèves pour les activités-repères, travailler avec un groupe d’élèves sur un objectif ciblé (activité de réinvestissement ou de remédiation dans le domaine du nombre, de l’écrit…selon les besoin identifiés).</a:t>
            </a:r>
            <a:endParaRPr lang="fr-F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31B777E6-1AF4-9109-8D4D-A64BADAAC3CF}"/>
              </a:ext>
            </a:extLst>
          </p:cNvPr>
          <p:cNvSpPr txBox="1">
            <a:spLocks/>
          </p:cNvSpPr>
          <p:nvPr/>
        </p:nvSpPr>
        <p:spPr>
          <a:xfrm>
            <a:off x="2452914" y="4588239"/>
            <a:ext cx="8391524" cy="119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RANGEMENT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doit être signalé aux élèves.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petite musique, tambourin…</a:t>
            </a:r>
          </a:p>
        </p:txBody>
      </p:sp>
    </p:spTree>
    <p:extLst>
      <p:ext uri="{BB962C8B-B14F-4D97-AF65-F5344CB8AC3E}">
        <p14:creationId xmlns:p14="http://schemas.microsoft.com/office/powerpoint/2010/main" val="33035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92095A5-52A9-43DD-B4C2-3F5ECE63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53E1A24E-A2C9-7B44-080D-8A1F43DF08B7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6DFF02B8-08C4-C81E-E03C-E9A737C452C3}"/>
              </a:ext>
            </a:extLst>
          </p:cNvPr>
          <p:cNvSpPr txBox="1">
            <a:spLocks/>
          </p:cNvSpPr>
          <p:nvPr/>
        </p:nvSpPr>
        <p:spPr>
          <a:xfrm>
            <a:off x="2311626" y="765938"/>
            <a:ext cx="9348562" cy="3396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REGROUPEMENT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doit mobiliser les élèves.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L’enseignant doit avoir des exigences.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« Quand on vient s’asseoir, on vient en silence ! » ;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lang="fr-FR" sz="2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Instaurer et faire respecter les prise de parole.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Comptines et chansons pour mobiliser les élèves.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Moduler sa voix, théâtraliser.</a:t>
            </a:r>
            <a:endParaRPr lang="fr-FR" sz="28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69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3009898" y="1547099"/>
            <a:ext cx="8391524" cy="1777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Anticiper les débordements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l’important est que l’adulte montre son désaccord.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→ Regard, geste de la main, déplacement.</a:t>
            </a:r>
          </a:p>
          <a:p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3D1115A5-9B09-3645-46D2-40940F15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898" y="592166"/>
            <a:ext cx="7951250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sanction pour les cas « graves »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2EFED939-6AF2-BE70-EEE0-1F3224E0147F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49001561-B844-E2A7-8F75-EC9EBB15258D}"/>
              </a:ext>
            </a:extLst>
          </p:cNvPr>
          <p:cNvSpPr txBox="1">
            <a:spLocks/>
          </p:cNvSpPr>
          <p:nvPr/>
        </p:nvSpPr>
        <p:spPr>
          <a:xfrm>
            <a:off x="3009898" y="3871199"/>
            <a:ext cx="8391524" cy="1777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Adapter les sanctions aux situations</a:t>
            </a:r>
          </a:p>
          <a:p>
            <a:pPr marL="0" indent="0">
              <a:buNone/>
            </a:pPr>
            <a:r>
              <a:rPr lang="fr-FR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respecte de la sécurité&amp; des élèves, des textes.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464" y="2972394"/>
            <a:ext cx="7587159" cy="16567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POINT SUR L’AUTORITÉ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4DBED116-A338-F128-6B3B-FC7B0D89ED4E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1186190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592926" y="1674379"/>
            <a:ext cx="9456197" cy="481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L’autorité n’est rien d’autre que le pouvoir de se faire obéir.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5356A41-9DD0-6583-23BB-492AFFE6DB84}"/>
              </a:ext>
            </a:extLst>
          </p:cNvPr>
          <p:cNvSpPr txBox="1"/>
          <p:nvPr/>
        </p:nvSpPr>
        <p:spPr>
          <a:xfrm>
            <a:off x="2592925" y="2202519"/>
            <a:ext cx="9456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Elle est donc un pouvoir « moral » - c’est-à-dire un pouvoir d’être obéi – </a:t>
            </a:r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recourir à la force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9FBD7B9E-B13E-1097-FB5A-3791EF11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98164"/>
            <a:ext cx="6074825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 que l’autorité ?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F7B45A63-C8E8-F7EC-F2E7-C643FB5A58EE}"/>
              </a:ext>
            </a:extLst>
          </p:cNvPr>
          <p:cNvSpPr txBox="1">
            <a:spLocks/>
          </p:cNvSpPr>
          <p:nvPr/>
        </p:nvSpPr>
        <p:spPr>
          <a:xfrm>
            <a:off x="2592926" y="3337788"/>
            <a:ext cx="9456197" cy="912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n’existe donc que si elle est reconnue par ceux sur qui elle s’exerce.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EEBE7B8-DF4F-DF38-2894-89E1C7511F9D}"/>
              </a:ext>
            </a:extLst>
          </p:cNvPr>
          <p:cNvSpPr txBox="1"/>
          <p:nvPr/>
        </p:nvSpPr>
        <p:spPr>
          <a:xfrm>
            <a:off x="2592925" y="4250736"/>
            <a:ext cx="785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L’objectif visée est une « obéissance consentie ».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55041E19-CA3C-E56B-3DCD-A0DE414D7CEA}"/>
              </a:ext>
            </a:extLst>
          </p:cNvPr>
          <p:cNvSpPr txBox="1"/>
          <p:nvPr/>
        </p:nvSpPr>
        <p:spPr>
          <a:xfrm>
            <a:off x="1523995" y="4969501"/>
            <a:ext cx="10668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Exclure de la classe un élève perturbateur, c’est recourir à la contrainte.</a:t>
            </a:r>
          </a:p>
          <a:p>
            <a:endParaRPr lang="fr-FR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Obtenir sur simple demande qu’une classe se mette au travail, </a:t>
            </a:r>
          </a:p>
          <a:p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utiliser son autorité. 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7B034878-91E4-261B-0B3B-D21215FD8161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11416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1" grpId="0"/>
      <p:bldP spid="13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678652" y="1471867"/>
            <a:ext cx="7427373" cy="48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s’acquiert de différentes manières :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9FBD7B9E-B13E-1097-FB5A-3791EF11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98164"/>
            <a:ext cx="7351175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s’acquiert l’autorité ?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954D8D9-8C89-C267-8ADA-6207DB909A97}"/>
              </a:ext>
            </a:extLst>
          </p:cNvPr>
          <p:cNvSpPr txBox="1"/>
          <p:nvPr/>
        </p:nvSpPr>
        <p:spPr>
          <a:xfrm>
            <a:off x="2754851" y="2141130"/>
            <a:ext cx="86465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L’autorité de pouvoir.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→ Respect du règlement = même loi pour tous.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C5DC911-5B76-AC16-38AD-C7A27D276636}"/>
              </a:ext>
            </a:extLst>
          </p:cNvPr>
          <p:cNvSpPr txBox="1"/>
          <p:nvPr/>
        </p:nvSpPr>
        <p:spPr>
          <a:xfrm>
            <a:off x="2754851" y="3262670"/>
            <a:ext cx="9227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L’autorité de fonction.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→ L’élève doit être capable de faire la distinction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entre l’adresse à un camarade et celle au maître.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3370FACF-0FF9-D97B-C991-51B8EEEA830E}"/>
              </a:ext>
            </a:extLst>
          </p:cNvPr>
          <p:cNvSpPr txBox="1"/>
          <p:nvPr/>
        </p:nvSpPr>
        <p:spPr>
          <a:xfrm>
            <a:off x="2754851" y="4774841"/>
            <a:ext cx="87227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L’autorité de compétence.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→ présentation au tableau, langage,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orthographe, maîtrise des connaissances…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xmlns="" id="{6B01E3B3-71CB-971C-79FE-01B01858FC06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6104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6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3171825" y="2690845"/>
            <a:ext cx="7515226" cy="1081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Juste (tout au long de la journée).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→ </a:t>
            </a: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 égal pour tous les élèves.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BAEB7483-D70F-CC74-B9D2-A67649B6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98164"/>
            <a:ext cx="9522875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L’importance de l’attitude de l’enseignant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23356FE8-F0C5-9FD2-E6AD-778CEED4272A}"/>
              </a:ext>
            </a:extLst>
          </p:cNvPr>
          <p:cNvSpPr txBox="1">
            <a:spLocks/>
          </p:cNvSpPr>
          <p:nvPr/>
        </p:nvSpPr>
        <p:spPr>
          <a:xfrm>
            <a:off x="3171824" y="1918602"/>
            <a:ext cx="8599411" cy="699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Assuré, disponible, </a:t>
            </a:r>
            <a:r>
              <a:rPr lang="fr-F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rigoureux, calme.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88C8931D-9E63-4686-C42E-E45140524E91}"/>
              </a:ext>
            </a:extLst>
          </p:cNvPr>
          <p:cNvSpPr txBox="1">
            <a:spLocks/>
          </p:cNvSpPr>
          <p:nvPr/>
        </p:nvSpPr>
        <p:spPr>
          <a:xfrm>
            <a:off x="3178251" y="3945983"/>
            <a:ext cx="7515226" cy="1081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Moduler sa voix.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→ Ne pas crier pour obtenir le silence.</a:t>
            </a:r>
            <a:endPara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A8A1DFAD-C5BC-8A46-CD68-DB6B98ADE0C1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36119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035" y="2977753"/>
            <a:ext cx="3545930" cy="9024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0EF34202-EEC7-4610-4C6C-9B561F251859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574649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Le contexte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128106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690" y="1819974"/>
            <a:ext cx="6041336" cy="16567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PRÉPARER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 CLASSE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61BF855A-DDC7-74A0-93CF-6AE286C0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519" y="4131207"/>
            <a:ext cx="9513348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enfant a besoin de sens dans l’activité.</a:t>
            </a:r>
            <a:b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8F651DB4-E1F7-3BF5-C7D6-DF7CB8506663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3320164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859626" y="3465116"/>
            <a:ext cx="8780386" cy="117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 au clair sur ses séances.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objectifs, mise en œuvre, matériel, consigne…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5E8D4709-57BA-2985-EE95-3B43F178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625" y="737591"/>
            <a:ext cx="8637049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Préparer minutieusement sa journée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CB80DFD7-BD61-F521-A67C-183DD18E26F8}"/>
              </a:ext>
            </a:extLst>
          </p:cNvPr>
          <p:cNvSpPr txBox="1">
            <a:spLocks/>
          </p:cNvSpPr>
          <p:nvPr/>
        </p:nvSpPr>
        <p:spPr>
          <a:xfrm>
            <a:off x="2859626" y="2131968"/>
            <a:ext cx="7218286" cy="67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Présenter le programme de la journée.</a:t>
            </a:r>
            <a:endParaRPr lang="fr-F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B47DBA82-2D35-77F8-8995-CB83FBA49CAC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406042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La gestion de classe – L’autorité</a:t>
            </a:r>
          </a:p>
        </p:txBody>
      </p:sp>
    </p:spTree>
    <p:extLst>
      <p:ext uri="{BB962C8B-B14F-4D97-AF65-F5344CB8AC3E}">
        <p14:creationId xmlns:p14="http://schemas.microsoft.com/office/powerpoint/2010/main" val="41300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894" y="2562225"/>
            <a:ext cx="5644555" cy="17335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L’ACCESSIBILITÉ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PÉDAGOGIQUE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208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xmlns="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12" y="531498"/>
            <a:ext cx="6506963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L’accessibilité pédagogique</a:t>
            </a:r>
            <a:endParaRPr lang="fr-FR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B9F72BE9-B891-4479-90E9-B156B9FFCC76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DF5F4F8-B0B5-44B6-88F3-7EFE825750C7}"/>
              </a:ext>
            </a:extLst>
          </p:cNvPr>
          <p:cNvSpPr txBox="1"/>
          <p:nvPr/>
        </p:nvSpPr>
        <p:spPr>
          <a:xfrm>
            <a:off x="2179837" y="3049830"/>
            <a:ext cx="8726288" cy="108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Référentiel PE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Prise en compte de la diversité des élèves. »</a:t>
            </a:r>
          </a:p>
        </p:txBody>
      </p:sp>
    </p:spTree>
    <p:extLst>
      <p:ext uri="{BB962C8B-B14F-4D97-AF65-F5344CB8AC3E}">
        <p14:creationId xmlns:p14="http://schemas.microsoft.com/office/powerpoint/2010/main" val="19589272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9E07406-BFFA-5821-8EBC-BDA4A261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712" y="2952750"/>
            <a:ext cx="6821488" cy="95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 ÉCOLE INCLUSIVE</a:t>
            </a:r>
            <a:endParaRPr lang="fr-FR" sz="4800" b="1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D3BCAA-B6AA-B543-F05A-2717E1DA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3B982C0E-F16D-A195-D494-160F2D55DC36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</p:spTree>
    <p:extLst>
      <p:ext uri="{BB962C8B-B14F-4D97-AF65-F5344CB8AC3E}">
        <p14:creationId xmlns:p14="http://schemas.microsoft.com/office/powerpoint/2010/main" val="6169462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105511E-E5A1-9720-41D9-2552F09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8B721EC6-C488-6573-C94A-2950933A3E5F}"/>
              </a:ext>
            </a:extLst>
          </p:cNvPr>
          <p:cNvSpPr txBox="1">
            <a:spLocks/>
          </p:cNvSpPr>
          <p:nvPr/>
        </p:nvSpPr>
        <p:spPr>
          <a:xfrm>
            <a:off x="3747526" y="812410"/>
            <a:ext cx="6070199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fr-FR" sz="1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Créer un compte avec son adresse académique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15C10B3E-EA08-2DE3-2705-9062EF0CB76F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D0662CF-E420-3E67-8A89-694B664F3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53" y="1225932"/>
            <a:ext cx="10818747" cy="52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228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105511E-E5A1-9720-41D9-2552F09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7C9780D4-D28C-9C91-29B5-0D81C3473A64}"/>
              </a:ext>
            </a:extLst>
          </p:cNvPr>
          <p:cNvSpPr txBox="1">
            <a:spLocks/>
          </p:cNvSpPr>
          <p:nvPr/>
        </p:nvSpPr>
        <p:spPr>
          <a:xfrm>
            <a:off x="2384576" y="763583"/>
            <a:ext cx="8820150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fr-FR" sz="1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Créer sa grille d’observation en fonction des domaines et sous-domaines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FE7F40DB-1692-C644-0879-D4547A6B1971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330368C-8162-B578-E07D-BD9F7AA8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273625"/>
            <a:ext cx="10636553" cy="52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32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105511E-E5A1-9720-41D9-2552F09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7C9780D4-D28C-9C91-29B5-0D81C3473A64}"/>
              </a:ext>
            </a:extLst>
          </p:cNvPr>
          <p:cNvSpPr txBox="1">
            <a:spLocks/>
          </p:cNvSpPr>
          <p:nvPr/>
        </p:nvSpPr>
        <p:spPr>
          <a:xfrm>
            <a:off x="3897142" y="651050"/>
            <a:ext cx="5829300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fr-FR" sz="1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Répondre aux questions domaine par domaine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3A8EB64F-4972-F1C5-E95E-3586078B3A8C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107B43C-172F-D8AD-02F7-D53DE5E21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90" y="1269042"/>
            <a:ext cx="10775005" cy="51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440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105511E-E5A1-9720-41D9-2552F09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7C9780D4-D28C-9C91-29B5-0D81C3473A64}"/>
              </a:ext>
            </a:extLst>
          </p:cNvPr>
          <p:cNvSpPr txBox="1">
            <a:spLocks/>
          </p:cNvSpPr>
          <p:nvPr/>
        </p:nvSpPr>
        <p:spPr>
          <a:xfrm>
            <a:off x="3445495" y="739385"/>
            <a:ext cx="6654196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fr-FR" sz="1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Répondre aux questions domaine par domaine</a:t>
            </a:r>
            <a:r>
              <a:rPr lang="fr-FR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(suite)</a:t>
            </a:r>
            <a:endParaRPr lang="fr-FR" sz="18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097A8585-E421-668C-07A9-7114FBB9B32E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7422120-6E76-A2E1-62E7-7106952A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4" y="1259724"/>
            <a:ext cx="10706738" cy="51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034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105511E-E5A1-9720-41D9-2552F09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7C9780D4-D28C-9C91-29B5-0D81C3473A64}"/>
              </a:ext>
            </a:extLst>
          </p:cNvPr>
          <p:cNvSpPr txBox="1">
            <a:spLocks/>
          </p:cNvSpPr>
          <p:nvPr/>
        </p:nvSpPr>
        <p:spPr>
          <a:xfrm>
            <a:off x="5037324" y="629118"/>
            <a:ext cx="3520471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fr-FR" sz="1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Propositions d’adaptations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846EFEFE-8E40-B0EB-148A-9109113165EC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C28D439-E931-2B5A-2218-18767E06A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4" y="1225176"/>
            <a:ext cx="10642373" cy="50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6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xmlns="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337" y="610886"/>
            <a:ext cx="9431138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est l’explication la plus courante ?</a:t>
            </a:r>
            <a:endParaRPr lang="fr-FR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04BB1F81-5C6B-52B0-92A1-ADF1525671FC}"/>
              </a:ext>
            </a:extLst>
          </p:cNvPr>
          <p:cNvSpPr txBox="1">
            <a:spLocks/>
          </p:cNvSpPr>
          <p:nvPr/>
        </p:nvSpPr>
        <p:spPr>
          <a:xfrm>
            <a:off x="2275087" y="1706805"/>
            <a:ext cx="9802613" cy="1931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L’origine de la perturbation 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vient de l’extérieur 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est dans les caractéristiques personnelles de l’élève.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ABED8C4C-8379-5F7E-3488-66D52A937124}"/>
              </a:ext>
            </a:extLst>
          </p:cNvPr>
          <p:cNvSpPr txBox="1">
            <a:spLocks/>
          </p:cNvSpPr>
          <p:nvPr/>
        </p:nvSpPr>
        <p:spPr>
          <a:xfrm>
            <a:off x="2275087" y="4167095"/>
            <a:ext cx="7640438" cy="1166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que favorise cette explication 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Elle permet de préserver l’estime de soi.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EB02BCC4-C18B-3274-BDBC-74421E24E07C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574649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Le contexte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21154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105511E-E5A1-9720-41D9-2552F09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7C9780D4-D28C-9C91-29B5-0D81C3473A64}"/>
              </a:ext>
            </a:extLst>
          </p:cNvPr>
          <p:cNvSpPr txBox="1">
            <a:spLocks/>
          </p:cNvSpPr>
          <p:nvPr/>
        </p:nvSpPr>
        <p:spPr>
          <a:xfrm>
            <a:off x="4667475" y="636898"/>
            <a:ext cx="4390573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fr-FR" sz="1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Propositions d’adaptations</a:t>
            </a:r>
            <a:r>
              <a:rPr lang="fr-FR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(suite)</a:t>
            </a:r>
            <a:endParaRPr lang="fr-FR" sz="18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0B72A2EC-4A4C-8C51-2ABD-92432C003D5D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C2AAEA4-7B37-4F5A-30F7-383D470E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240736"/>
            <a:ext cx="10772775" cy="51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897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105511E-E5A1-9720-41D9-2552F09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7C9780D4-D28C-9C91-29B5-0D81C3473A64}"/>
              </a:ext>
            </a:extLst>
          </p:cNvPr>
          <p:cNvSpPr txBox="1">
            <a:spLocks/>
          </p:cNvSpPr>
          <p:nvPr/>
        </p:nvSpPr>
        <p:spPr>
          <a:xfrm>
            <a:off x="4565402" y="636442"/>
            <a:ext cx="4390573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fr-FR" sz="1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Propositions d’adaptations</a:t>
            </a:r>
            <a:r>
              <a:rPr lang="fr-FR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(suite)</a:t>
            </a:r>
            <a:endParaRPr lang="fr-FR" sz="18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E8AE4A06-E9BD-1B3E-DFBD-7BCB077942BF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F81460F-BBDA-04A4-DA7D-B8A754F8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58530"/>
            <a:ext cx="10625778" cy="51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477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xmlns="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12" y="531498"/>
            <a:ext cx="6506963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L’accessibilité pédagogique</a:t>
            </a:r>
            <a:endParaRPr lang="fr-FR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DF5F4F8-B0B5-44B6-88F3-7EFE825750C7}"/>
              </a:ext>
            </a:extLst>
          </p:cNvPr>
          <p:cNvSpPr txBox="1"/>
          <p:nvPr/>
        </p:nvSpPr>
        <p:spPr>
          <a:xfrm>
            <a:off x="2475112" y="1335330"/>
            <a:ext cx="8726288" cy="388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Penser à la tâche ET à l’objectif pédagogique.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Repérer les obstacles.</a:t>
            </a:r>
            <a:r>
              <a:rPr lang="fr-FR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(= à quel moment un élève va être en difficulté).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L’élève ne supporte pas le bruit.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Définir le besoin.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Il faut réduire le bruit.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Trouver et apporter une réponse.</a:t>
            </a: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(pédagogie)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Fournir à l’élève un casque anti-bruit.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3E1158A9-968E-4416-9145-D1EFC8DB92A0}"/>
              </a:ext>
            </a:extLst>
          </p:cNvPr>
          <p:cNvSpPr txBox="1">
            <a:spLocks/>
          </p:cNvSpPr>
          <p:nvPr/>
        </p:nvSpPr>
        <p:spPr>
          <a:xfrm>
            <a:off x="2475112" y="5755003"/>
            <a:ext cx="9421613" cy="57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L’important est de bien cibler la compétence visée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CFB3315D-2598-026A-2808-658A164D84AE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</p:spTree>
    <p:extLst>
      <p:ext uri="{BB962C8B-B14F-4D97-AF65-F5344CB8AC3E}">
        <p14:creationId xmlns:p14="http://schemas.microsoft.com/office/powerpoint/2010/main" val="14235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xmlns="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12" y="531498"/>
            <a:ext cx="6506963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Cibler la compétence visée</a:t>
            </a:r>
            <a:endParaRPr lang="fr-FR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DF5F4F8-B0B5-44B6-88F3-7EFE825750C7}"/>
              </a:ext>
            </a:extLst>
          </p:cNvPr>
          <p:cNvSpPr txBox="1"/>
          <p:nvPr/>
        </p:nvSpPr>
        <p:spPr>
          <a:xfrm>
            <a:off x="2217937" y="1413647"/>
            <a:ext cx="9840713" cy="383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u="sng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un élève non-lecteur ou mauvais lecteur</a:t>
            </a:r>
            <a:r>
              <a:rPr lang="fr-FR" sz="2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compréhension - l’obstacle est la lecture.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Lire les questions de lecture, d’un énoncé AVANT le texte de lecture, l’énoncé.</a:t>
            </a:r>
          </a:p>
          <a:p>
            <a:pPr lvl="0">
              <a:lnSpc>
                <a:spcPct val="107000"/>
              </a:lnSpc>
            </a:pPr>
            <a:endParaRPr lang="fr-FR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Lire le texte à l’élève (AESH).</a:t>
            </a:r>
          </a:p>
          <a:p>
            <a:pPr lvl="0">
              <a:lnSpc>
                <a:spcPct val="107000"/>
              </a:lnSpc>
            </a:pPr>
            <a:endParaRPr lang="fr-FR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Fournir un support enregistré.</a:t>
            </a:r>
          </a:p>
          <a:p>
            <a:pPr lvl="0">
              <a:lnSpc>
                <a:spcPct val="107000"/>
              </a:lnSpc>
            </a:pPr>
            <a:r>
              <a:rPr lang="fr-FR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fr-FR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l’élève écoute le texte au casque puis répond aux questions.</a:t>
            </a:r>
          </a:p>
          <a:p>
            <a:pPr marL="457200">
              <a:lnSpc>
                <a:spcPct val="107000"/>
              </a:lnSpc>
            </a:pPr>
            <a:endParaRPr lang="fr-FR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Montrer la vidéo de l’histoire s’il a du mal à se créer des images mentales.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7343577F-8DB8-3903-8C78-B71435351F79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</p:spTree>
    <p:extLst>
      <p:ext uri="{BB962C8B-B14F-4D97-AF65-F5344CB8AC3E}">
        <p14:creationId xmlns:p14="http://schemas.microsoft.com/office/powerpoint/2010/main" val="286741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xmlns="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912" y="610886"/>
            <a:ext cx="6506963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Cibler la compétence visée</a:t>
            </a:r>
            <a:endParaRPr lang="fr-FR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E47A3A7-3092-46AD-A171-801D221BC8A6}"/>
              </a:ext>
            </a:extLst>
          </p:cNvPr>
          <p:cNvSpPr txBox="1"/>
          <p:nvPr/>
        </p:nvSpPr>
        <p:spPr>
          <a:xfrm>
            <a:off x="2332236" y="1250413"/>
            <a:ext cx="9859764" cy="4788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un élève en difficultés en résolution de problèmes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Pas de données inutiles (contrairement à un élève ordinaire).</a:t>
            </a:r>
          </a:p>
          <a:p>
            <a:pPr lvl="0">
              <a:lnSpc>
                <a:spcPct val="107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Proposer l’utilisation de la calculatrice.</a:t>
            </a:r>
          </a:p>
          <a:p>
            <a:pPr lvl="0">
              <a:lnSpc>
                <a:spcPct val="107000"/>
              </a:lnSpc>
            </a:pPr>
            <a:r>
              <a:rPr lang="fr-FR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fr-FR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travaille le sens des opérations et non pas la technique opératoire.</a:t>
            </a:r>
          </a:p>
          <a:p>
            <a:pPr lvl="0">
              <a:lnSpc>
                <a:spcPct val="107000"/>
              </a:lnSpc>
            </a:pPr>
            <a:endParaRPr lang="fr-FR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Simplifier le vocabulaire.</a:t>
            </a:r>
          </a:p>
          <a:p>
            <a:pPr lvl="0">
              <a:lnSpc>
                <a:spcPct val="107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Réduire la longueur de l’énoncé.</a:t>
            </a:r>
          </a:p>
          <a:p>
            <a:pPr lvl="0">
              <a:lnSpc>
                <a:spcPct val="107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Fournir une image pour modéliser le problème (aide visuelle).</a:t>
            </a:r>
          </a:p>
          <a:p>
            <a:pPr lvl="0">
              <a:lnSpc>
                <a:spcPct val="107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Pas de problèmes à résoudre en plusieurs étapes.</a:t>
            </a: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813D5638-5BAE-211F-EC45-DD5618252046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</p:spTree>
    <p:extLst>
      <p:ext uri="{BB962C8B-B14F-4D97-AF65-F5344CB8AC3E}">
        <p14:creationId xmlns:p14="http://schemas.microsoft.com/office/powerpoint/2010/main" val="18992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627512" y="2051576"/>
            <a:ext cx="8505624" cy="103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Cela évite beaucoup de tâtonnements chronophages pour adapter les supports.</a:t>
            </a:r>
          </a:p>
          <a:p>
            <a:pPr marL="0" indent="0">
              <a:buNone/>
            </a:pP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12" y="646021"/>
            <a:ext cx="8505624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Contacter les professionnels du suivi</a:t>
            </a:r>
            <a:endParaRPr lang="fr-FR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87F6E9FB-19F0-FCDA-A173-1ED032B9BBD3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xmlns="" id="{B8B480FD-CB2C-3A90-D092-7CABA424A37A}"/>
              </a:ext>
            </a:extLst>
          </p:cNvPr>
          <p:cNvSpPr txBox="1">
            <a:spLocks/>
          </p:cNvSpPr>
          <p:nvPr/>
        </p:nvSpPr>
        <p:spPr>
          <a:xfrm>
            <a:off x="2627512" y="3770029"/>
            <a:ext cx="8505624" cy="2019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Penser à demander le projet d’inclusion à l’enseignant de l’ULIS (si vous avez des élèves en inclusion) ou/et de l’UPE2A (si vous avez des élèves allophones).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661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475112" y="1335330"/>
            <a:ext cx="8505624" cy="1112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Privilégier les écritures sans </a:t>
            </a:r>
            <a:r>
              <a:rPr lang="fr-F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serif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2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Tahoma</a:t>
            </a: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Comic</a:t>
            </a: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Sans MS, Verdana, Calibri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12" y="531498"/>
            <a:ext cx="9078713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Adapter les supports – </a:t>
            </a:r>
            <a:r>
              <a:rPr lang="fr-FR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Polices de caractères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DED2CDCC-70FE-4378-8307-1700D0F410D5}"/>
              </a:ext>
            </a:extLst>
          </p:cNvPr>
          <p:cNvSpPr txBox="1">
            <a:spLocks/>
          </p:cNvSpPr>
          <p:nvPr/>
        </p:nvSpPr>
        <p:spPr>
          <a:xfrm>
            <a:off x="2475112" y="3316653"/>
            <a:ext cx="9002513" cy="2125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Éviter les supports en écriture cursive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Plus personne ne lit en cursive.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utiliser la cursive pour travailler l’écriture.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belleallure</a:t>
            </a: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cursive</a:t>
            </a:r>
            <a:r>
              <a:rPr lang="fr-F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(dafont.com)</a:t>
            </a:r>
            <a:endParaRPr lang="fr-F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F6469FF0-02E0-4468-AD73-80EB79EF5EE8}"/>
              </a:ext>
            </a:extLst>
          </p:cNvPr>
          <p:cNvSpPr txBox="1">
            <a:spLocks/>
          </p:cNvSpPr>
          <p:nvPr/>
        </p:nvSpPr>
        <p:spPr>
          <a:xfrm>
            <a:off x="2475112" y="5491457"/>
            <a:ext cx="8354814" cy="654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seule police d’écriture sur un document.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3964F49B-4487-4B17-94A1-7CE13BB206E5}"/>
              </a:ext>
            </a:extLst>
          </p:cNvPr>
          <p:cNvSpPr txBox="1">
            <a:spLocks/>
          </p:cNvSpPr>
          <p:nvPr/>
        </p:nvSpPr>
        <p:spPr>
          <a:xfrm>
            <a:off x="2475112" y="6145988"/>
            <a:ext cx="5563988" cy="531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Éviter l’écriture en italique.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D596189A-FE18-4B17-B8E0-89071555E39F}"/>
              </a:ext>
            </a:extLst>
          </p:cNvPr>
          <p:cNvSpPr txBox="1">
            <a:spLocks/>
          </p:cNvSpPr>
          <p:nvPr/>
        </p:nvSpPr>
        <p:spPr>
          <a:xfrm>
            <a:off x="2475112" y="2541230"/>
            <a:ext cx="6868913" cy="582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Taille de la police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mini 12 – maxi 16</a:t>
            </a:r>
            <a:endParaRPr lang="fr-F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xmlns="" id="{106F751A-348B-44F0-AB13-11D65B292A1E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</p:spTree>
    <p:extLst>
      <p:ext uri="{BB962C8B-B14F-4D97-AF65-F5344CB8AC3E}">
        <p14:creationId xmlns:p14="http://schemas.microsoft.com/office/powerpoint/2010/main" val="23335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  <p:bldP spid="8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475112" y="1335330"/>
            <a:ext cx="8505624" cy="1036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Privilégier les documents de bonne qualité.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Pour faciliter la lecture.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</a:rPr>
              <a:t>   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12" y="531498"/>
            <a:ext cx="9335888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Adapter les supports – </a:t>
            </a:r>
            <a:r>
              <a:rPr lang="fr-FR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page générale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DED2CDCC-70FE-4378-8307-1700D0F410D5}"/>
              </a:ext>
            </a:extLst>
          </p:cNvPr>
          <p:cNvSpPr txBox="1">
            <a:spLocks/>
          </p:cNvSpPr>
          <p:nvPr/>
        </p:nvSpPr>
        <p:spPr>
          <a:xfrm>
            <a:off x="2475112" y="2366069"/>
            <a:ext cx="8583413" cy="654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Éviter d’écrire sur des fonds de page colorés.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60B826A7-9F1B-452A-8BBA-BE85169CD9F2}"/>
              </a:ext>
            </a:extLst>
          </p:cNvPr>
          <p:cNvSpPr txBox="1">
            <a:spLocks/>
          </p:cNvSpPr>
          <p:nvPr/>
        </p:nvSpPr>
        <p:spPr>
          <a:xfrm>
            <a:off x="2475111" y="3104029"/>
            <a:ext cx="9002513" cy="1612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un format facile à lire (A4 ou A5)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ET adapté au collage dans le cahier /classeur.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Il ne faut pas à avoir à plier le document.</a:t>
            </a: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xmlns="" id="{4E224522-6393-413C-8655-BDF42B915CE8}"/>
              </a:ext>
            </a:extLst>
          </p:cNvPr>
          <p:cNvSpPr txBox="1">
            <a:spLocks/>
          </p:cNvSpPr>
          <p:nvPr/>
        </p:nvSpPr>
        <p:spPr>
          <a:xfrm>
            <a:off x="2475110" y="4714075"/>
            <a:ext cx="6840340" cy="1036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Éviter le recto-verso.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Il rend plus difficile la gestion de la tâche.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xmlns="" id="{7BB3AB3D-5C95-4E0B-9F20-81A486BFBC59}"/>
              </a:ext>
            </a:extLst>
          </p:cNvPr>
          <p:cNvSpPr txBox="1">
            <a:spLocks/>
          </p:cNvSpPr>
          <p:nvPr/>
        </p:nvSpPr>
        <p:spPr>
          <a:xfrm>
            <a:off x="2475110" y="5734134"/>
            <a:ext cx="9640690" cy="1036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Éviter les photomontages.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La multiplication des informations rend plus difficile la lecture.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489D6C25-482E-E033-4158-F13E6D2CAA79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</p:spTree>
    <p:extLst>
      <p:ext uri="{BB962C8B-B14F-4D97-AF65-F5344CB8AC3E}">
        <p14:creationId xmlns:p14="http://schemas.microsoft.com/office/powerpoint/2010/main" val="83244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5" grpId="0"/>
      <p:bldP spid="17" grpId="0"/>
      <p:bldP spid="1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475112" y="1335330"/>
            <a:ext cx="8505624" cy="1612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Éviter les illustrations qui ne rentrent pas au service de la tâche demandée.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Éviter les « distracteurs ».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</a:rPr>
              <a:t>   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12" y="531498"/>
            <a:ext cx="9335888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Adapter les supports – </a:t>
            </a:r>
            <a:r>
              <a:rPr lang="fr-FR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page générale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60B826A7-9F1B-452A-8BBA-BE85169CD9F2}"/>
              </a:ext>
            </a:extLst>
          </p:cNvPr>
          <p:cNvSpPr txBox="1">
            <a:spLocks/>
          </p:cNvSpPr>
          <p:nvPr/>
        </p:nvSpPr>
        <p:spPr>
          <a:xfrm>
            <a:off x="2475110" y="3024703"/>
            <a:ext cx="7983339" cy="103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Éviter le double-colonage d’un texte.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La lecture est plus difficile, l’écriture plus petite.</a:t>
            </a: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xmlns="" id="{4E224522-6393-413C-8655-BDF42B915CE8}"/>
              </a:ext>
            </a:extLst>
          </p:cNvPr>
          <p:cNvSpPr txBox="1">
            <a:spLocks/>
          </p:cNvSpPr>
          <p:nvPr/>
        </p:nvSpPr>
        <p:spPr>
          <a:xfrm>
            <a:off x="2475110" y="4203849"/>
            <a:ext cx="5125840" cy="1036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Interligne de 1,5 (voire 2).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Cela facilite la lecture.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xmlns="" id="{7BB3AB3D-5C95-4E0B-9F20-81A486BFBC59}"/>
              </a:ext>
            </a:extLst>
          </p:cNvPr>
          <p:cNvSpPr txBox="1">
            <a:spLocks/>
          </p:cNvSpPr>
          <p:nvPr/>
        </p:nvSpPr>
        <p:spPr>
          <a:xfrm>
            <a:off x="2475110" y="5382994"/>
            <a:ext cx="7735690" cy="1036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jamais justifier un texte.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Les espacements entre les mots sont faussés.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B06AEF55-FC5F-708A-57EE-7D1B5BA0EFB1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</p:spTree>
    <p:extLst>
      <p:ext uri="{BB962C8B-B14F-4D97-AF65-F5344CB8AC3E}">
        <p14:creationId xmlns:p14="http://schemas.microsoft.com/office/powerpoint/2010/main" val="8923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475111" y="1335330"/>
            <a:ext cx="6678413" cy="1036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Numéroter les lignes.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Pour faciliter le repérage dans la lecture.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</a:rPr>
              <a:t>   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12" y="531498"/>
            <a:ext cx="9335888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Adapter les supports – </a:t>
            </a:r>
            <a:r>
              <a:rPr lang="fr-FR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page générale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60B826A7-9F1B-452A-8BBA-BE85169CD9F2}"/>
              </a:ext>
            </a:extLst>
          </p:cNvPr>
          <p:cNvSpPr txBox="1">
            <a:spLocks/>
          </p:cNvSpPr>
          <p:nvPr/>
        </p:nvSpPr>
        <p:spPr>
          <a:xfrm>
            <a:off x="2475109" y="2456644"/>
            <a:ext cx="9593065" cy="610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Alterner une phrase / une phrase avec une couleur.</a:t>
            </a: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xmlns="" id="{4E224522-6393-413C-8655-BDF42B915CE8}"/>
              </a:ext>
            </a:extLst>
          </p:cNvPr>
          <p:cNvSpPr txBox="1">
            <a:spLocks/>
          </p:cNvSpPr>
          <p:nvPr/>
        </p:nvSpPr>
        <p:spPr>
          <a:xfrm>
            <a:off x="2475109" y="3260476"/>
            <a:ext cx="7573766" cy="610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séparer un mot sur deux lignes.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xmlns="" id="{7BB3AB3D-5C95-4E0B-9F20-81A486BFBC59}"/>
              </a:ext>
            </a:extLst>
          </p:cNvPr>
          <p:cNvSpPr txBox="1">
            <a:spLocks/>
          </p:cNvSpPr>
          <p:nvPr/>
        </p:nvSpPr>
        <p:spPr>
          <a:xfrm>
            <a:off x="2475109" y="4064309"/>
            <a:ext cx="6602216" cy="610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les majuscules en couleur.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BE62A51A-DE81-407B-8484-5FF3FAF38EFB}"/>
              </a:ext>
            </a:extLst>
          </p:cNvPr>
          <p:cNvSpPr txBox="1">
            <a:spLocks/>
          </p:cNvSpPr>
          <p:nvPr/>
        </p:nvSpPr>
        <p:spPr>
          <a:xfrm>
            <a:off x="2475109" y="4868142"/>
            <a:ext cx="4992491" cy="610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Numéroter les exercices.</a:t>
            </a:r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3B22501A-8EF0-723D-A214-FA62CE3B0EE5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</p:spTree>
    <p:extLst>
      <p:ext uri="{BB962C8B-B14F-4D97-AF65-F5344CB8AC3E}">
        <p14:creationId xmlns:p14="http://schemas.microsoft.com/office/powerpoint/2010/main" val="7801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4C7FA584-5C4F-D704-187F-3BD41796C7B1}"/>
              </a:ext>
            </a:extLst>
          </p:cNvPr>
          <p:cNvSpPr txBox="1">
            <a:spLocks/>
          </p:cNvSpPr>
          <p:nvPr/>
        </p:nvSpPr>
        <p:spPr>
          <a:xfrm>
            <a:off x="2542481" y="610886"/>
            <a:ext cx="7107038" cy="718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difficultés qu’elle engendre</a:t>
            </a:r>
            <a:endParaRPr lang="fr-FR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C883A2C7-8DA4-A568-0DDE-D36587902102}"/>
              </a:ext>
            </a:extLst>
          </p:cNvPr>
          <p:cNvSpPr txBox="1">
            <a:spLocks/>
          </p:cNvSpPr>
          <p:nvPr/>
        </p:nvSpPr>
        <p:spPr>
          <a:xfrm>
            <a:off x="2475113" y="2342550"/>
            <a:ext cx="9421613" cy="261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risque de surenchère des sanctions pour tenter de « contenir » les perturbations ;</a:t>
            </a:r>
          </a:p>
          <a:p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impuissance à agir sur les comportements      perturbateurs sur la durée.</a:t>
            </a:r>
          </a:p>
          <a:p>
            <a:pPr marL="0" indent="0">
              <a:buNone/>
            </a:pP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83F6D037-705E-1DF4-F9C4-9707A2D3D27D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574649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Le contexte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40675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475112" y="1335330"/>
            <a:ext cx="8505624" cy="1612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les mots simples, toujours les mêmes, dans les consignes.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Utiliser un jeu de pictogrammes pour aider l’enfant.  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62" y="589331"/>
            <a:ext cx="9450188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Varier les moyens de donner une réponse</a:t>
            </a:r>
            <a:endParaRPr lang="fr-FR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349EE2-CA55-4FC1-91FD-BE772CEF6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462" y="3324225"/>
            <a:ext cx="2195513" cy="3209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11F4FB8-0D6B-43D1-9030-9149DAABC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686" y="3236609"/>
            <a:ext cx="2276475" cy="33267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F412384-B626-4EF3-8631-A77E57F01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872" y="3283664"/>
            <a:ext cx="2302326" cy="326833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="" id="{7E4DB939-E184-7ADC-BEE1-88CBFD87E5AD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</p:spTree>
    <p:extLst>
      <p:ext uri="{BB962C8B-B14F-4D97-AF65-F5344CB8AC3E}">
        <p14:creationId xmlns:p14="http://schemas.microsoft.com/office/powerpoint/2010/main" val="29641620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B2A0E71-210B-4B4F-82AF-ED08874C87ED}"/>
              </a:ext>
            </a:extLst>
          </p:cNvPr>
          <p:cNvSpPr txBox="1">
            <a:spLocks/>
          </p:cNvSpPr>
          <p:nvPr/>
        </p:nvSpPr>
        <p:spPr>
          <a:xfrm>
            <a:off x="2313186" y="1336136"/>
            <a:ext cx="8459588" cy="1779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Éviter les questions ouvertes.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fr-F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Cocher OU entourer la bonne réponse (QCM).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Vrai / Faux.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Relier une proposition à sa réponse.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D7A4CAFE-9590-4172-8268-06067E2F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674" y="605394"/>
            <a:ext cx="9450188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Varier les moyens de donner une réponse</a:t>
            </a:r>
            <a:endParaRPr lang="fr-FR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B932A1CB-C25A-4AFB-A392-3F415CBC4E3B}"/>
              </a:ext>
            </a:extLst>
          </p:cNvPr>
          <p:cNvSpPr txBox="1">
            <a:spLocks/>
          </p:cNvSpPr>
          <p:nvPr/>
        </p:nvSpPr>
        <p:spPr>
          <a:xfrm>
            <a:off x="2313186" y="3228573"/>
            <a:ext cx="9269214" cy="1029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Surligner des mots dans un texte au lieu de justifier à l’écrit.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B102F1BC-AE12-4173-A6EF-F35728B6B918}"/>
              </a:ext>
            </a:extLst>
          </p:cNvPr>
          <p:cNvSpPr txBox="1">
            <a:spLocks/>
          </p:cNvSpPr>
          <p:nvPr/>
        </p:nvSpPr>
        <p:spPr>
          <a:xfrm>
            <a:off x="2313186" y="4371171"/>
            <a:ext cx="9631164" cy="648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Privilégier les textes à trous avec les mots à replacer.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xmlns="" id="{28CAE464-186C-4DC4-AB18-FE21830A3000}"/>
              </a:ext>
            </a:extLst>
          </p:cNvPr>
          <p:cNvSpPr txBox="1">
            <a:spLocks/>
          </p:cNvSpPr>
          <p:nvPr/>
        </p:nvSpPr>
        <p:spPr>
          <a:xfrm>
            <a:off x="2313185" y="5132836"/>
            <a:ext cx="9774039" cy="1029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Réécrire un texte en allégeant le lexique (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mots + simples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ET la structures (phrases).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E5618206-CE5D-4EC8-E2D6-781A5CC54192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812774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L’accessibilité pédagogique</a:t>
            </a:r>
          </a:p>
        </p:txBody>
      </p:sp>
    </p:spTree>
    <p:extLst>
      <p:ext uri="{BB962C8B-B14F-4D97-AF65-F5344CB8AC3E}">
        <p14:creationId xmlns:p14="http://schemas.microsoft.com/office/powerpoint/2010/main" val="4552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C9C56E2-0E6D-45F3-A749-D671C3AD2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506" y="410681"/>
            <a:ext cx="1800866" cy="1741333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576A98ED-C8EB-4FC8-8ECB-2B2A71C3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911" y="4864190"/>
            <a:ext cx="7536496" cy="672030"/>
          </a:xfrm>
        </p:spPr>
        <p:txBody>
          <a:bodyPr>
            <a:normAutofit/>
          </a:bodyPr>
          <a:lstStyle/>
          <a:p>
            <a:r>
              <a:rPr lang="fr-FR" sz="2800" b="1" u="sng" dirty="0">
                <a:solidFill>
                  <a:srgbClr val="FF0000"/>
                </a:solidFill>
              </a:rPr>
              <a:t>Contact</a:t>
            </a:r>
            <a:r>
              <a:rPr lang="fr-FR" sz="2800" dirty="0"/>
              <a:t>: pascal.baeyaert@ac-versailles.fr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72FA2B8-D247-4DC7-81AA-A51BD7C9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63DD169-B601-B727-7FE6-5E4DD233732D}"/>
              </a:ext>
            </a:extLst>
          </p:cNvPr>
          <p:cNvSpPr txBox="1"/>
          <p:nvPr/>
        </p:nvSpPr>
        <p:spPr>
          <a:xfrm>
            <a:off x="2956911" y="5627350"/>
            <a:ext cx="7829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FF0000"/>
                </a:solidFill>
              </a:rPr>
              <a:t>Contact</a:t>
            </a:r>
            <a:r>
              <a:rPr lang="fr-FR" sz="2800" dirty="0"/>
              <a:t>: </a:t>
            </a:r>
            <a:r>
              <a:rPr lang="fr-FR" sz="2800" dirty="0" smtClean="0"/>
              <a:t>aline.le-boyer</a:t>
            </a:r>
            <a:r>
              <a:rPr lang="fr-FR" sz="2800" dirty="0" smtClean="0"/>
              <a:t>@ac-versailles.fr</a:t>
            </a:r>
            <a:endParaRPr lang="fr-FR" sz="2800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xmlns="" id="{39AF6A5D-8CC6-ACCD-FBBD-15B9A3CA3FAB}"/>
              </a:ext>
            </a:extLst>
          </p:cNvPr>
          <p:cNvSpPr txBox="1">
            <a:spLocks/>
          </p:cNvSpPr>
          <p:nvPr/>
        </p:nvSpPr>
        <p:spPr>
          <a:xfrm>
            <a:off x="2887044" y="4192160"/>
            <a:ext cx="7536496" cy="672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u="sng" dirty="0">
                <a:solidFill>
                  <a:srgbClr val="FF0000"/>
                </a:solidFill>
              </a:rPr>
              <a:t>Contact</a:t>
            </a:r>
            <a:r>
              <a:rPr lang="fr-FR" sz="2800" dirty="0"/>
              <a:t>: fabien.jorrion@ac-versailles.fr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D6B7AA20-4A81-24DA-14F2-7F4997894BEF}"/>
              </a:ext>
            </a:extLst>
          </p:cNvPr>
          <p:cNvSpPr txBox="1">
            <a:spLocks/>
          </p:cNvSpPr>
          <p:nvPr/>
        </p:nvSpPr>
        <p:spPr>
          <a:xfrm>
            <a:off x="2887044" y="3429000"/>
            <a:ext cx="8883412" cy="8078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u="sng" dirty="0">
                <a:solidFill>
                  <a:srgbClr val="FF0000"/>
                </a:solidFill>
              </a:rPr>
              <a:t>Contact</a:t>
            </a:r>
            <a:r>
              <a:rPr lang="fr-FR" sz="2800" dirty="0"/>
              <a:t>: myriam.delebarre-gnemmi@ac-versailles.fr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xmlns="" id="{9DBF0165-05AC-95A6-3128-5F3EB399E22F}"/>
              </a:ext>
            </a:extLst>
          </p:cNvPr>
          <p:cNvSpPr txBox="1">
            <a:spLocks/>
          </p:cNvSpPr>
          <p:nvPr/>
        </p:nvSpPr>
        <p:spPr>
          <a:xfrm>
            <a:off x="2612571" y="2665840"/>
            <a:ext cx="6923316" cy="672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sz="2800" b="1" u="sng" dirty="0">
                <a:solidFill>
                  <a:srgbClr val="FF0000"/>
                </a:solidFill>
              </a:rPr>
              <a:t>Contact</a:t>
            </a:r>
            <a:r>
              <a:rPr lang="fr-FR" sz="2800" dirty="0"/>
              <a:t>: laure.rouxel1@ac-versailles.fr</a:t>
            </a:r>
          </a:p>
        </p:txBody>
      </p:sp>
    </p:spTree>
    <p:extLst>
      <p:ext uri="{BB962C8B-B14F-4D97-AF65-F5344CB8AC3E}">
        <p14:creationId xmlns:p14="http://schemas.microsoft.com/office/powerpoint/2010/main" val="386699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D54B1F-0BD7-49B8-8B6F-655E0B46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498" y="2639615"/>
            <a:ext cx="6051004" cy="15787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SORTIR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L’IMPASSE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FC0B318-F57C-4CDC-8DE6-45E669C0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D2C26DE6-744C-88BF-9622-73303EFB7D81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574649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Le contexte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83993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xmlns="" id="{52780ABD-5B53-44B5-B747-8DB6709C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11" y="531498"/>
            <a:ext cx="6840339" cy="71891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Adopter un autre point de vue</a:t>
            </a:r>
            <a:endParaRPr lang="fr-FR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A330852-5F62-48A1-B598-3B4DFEB2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3E1158A9-968E-4416-9145-D1EFC8DB92A0}"/>
              </a:ext>
            </a:extLst>
          </p:cNvPr>
          <p:cNvSpPr txBox="1">
            <a:spLocks/>
          </p:cNvSpPr>
          <p:nvPr/>
        </p:nvSpPr>
        <p:spPr>
          <a:xfrm>
            <a:off x="2475112" y="1335330"/>
            <a:ext cx="9421613" cy="2884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du recul sur la nature des difficultés d’un élève qui n’adopte pas un comportement scolaire attendu.</a:t>
            </a:r>
          </a:p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décentrer de sa propre activité de classe pour pouvoir se centrer sur l’observation de l’élève et de l’enseignant.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3359F2DB-783E-881E-13A5-D843EE1539A3}"/>
              </a:ext>
            </a:extLst>
          </p:cNvPr>
          <p:cNvSpPr txBox="1">
            <a:spLocks/>
          </p:cNvSpPr>
          <p:nvPr/>
        </p:nvSpPr>
        <p:spPr>
          <a:xfrm>
            <a:off x="2379861" y="4392565"/>
            <a:ext cx="9631164" cy="718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…à partir d’une situation concrète (vidéo).</a:t>
            </a:r>
            <a:endParaRPr lang="fr-FR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757D7ED4-B885-37F4-2A02-AB0AC061DD9F}"/>
              </a:ext>
            </a:extLst>
          </p:cNvPr>
          <p:cNvSpPr txBox="1">
            <a:spLocks/>
          </p:cNvSpPr>
          <p:nvPr/>
        </p:nvSpPr>
        <p:spPr>
          <a:xfrm>
            <a:off x="168676" y="33059"/>
            <a:ext cx="3574649" cy="413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Le contexte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41005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13549</TotalTime>
  <Words>2386</Words>
  <Application>Microsoft Office PowerPoint</Application>
  <PresentationFormat>Grand écran</PresentationFormat>
  <Paragraphs>414</Paragraphs>
  <Slides>72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8" baseType="lpstr">
      <vt:lpstr>Arial</vt:lpstr>
      <vt:lpstr>Calibri</vt:lpstr>
      <vt:lpstr>Century Gothic</vt:lpstr>
      <vt:lpstr>Times New Roman</vt:lpstr>
      <vt:lpstr>Wingdings 3</vt:lpstr>
      <vt:lpstr>Brin</vt:lpstr>
      <vt:lpstr>EC242   Construction et analyse de stage</vt:lpstr>
      <vt:lpstr>Plan de l’intervention</vt:lpstr>
      <vt:lpstr>Présentation PowerPoint</vt:lpstr>
      <vt:lpstr>« Qu’est-ce qu’un élève qui n’a pas    un comportement scolaire attendu ? »  « Quelles en sont les raisons ? »</vt:lpstr>
      <vt:lpstr>Présentation PowerPoint</vt:lpstr>
      <vt:lpstr>Quelle est l’explication la plus courante ?</vt:lpstr>
      <vt:lpstr>Présentation PowerPoint</vt:lpstr>
      <vt:lpstr>Présentation PowerPoint</vt:lpstr>
      <vt:lpstr>Adopter un autre point de vue</vt:lpstr>
      <vt:lpstr>Présentation PowerPoint</vt:lpstr>
      <vt:lpstr>INSCRIPTION À NÉOPASS@CTION</vt:lpstr>
      <vt:lpstr>Présentation PowerPoint</vt:lpstr>
      <vt:lpstr>Vidéo : Hélène dans sa classe de CM1.</vt:lpstr>
      <vt:lpstr>ACCEPTER UN POSTULAT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 système est-il efficace ?</vt:lpstr>
      <vt:lpstr>Ne pas traiter l’autorité collectivement</vt:lpstr>
      <vt:lpstr>De quoi dépend la gestion de classe ?</vt:lpstr>
      <vt:lpstr>Quelles conséquences pédagogiques ?</vt:lpstr>
      <vt:lpstr>Présentation PowerPoint</vt:lpstr>
      <vt:lpstr>Présentation PowerPoint</vt:lpstr>
      <vt:lpstr>Présentation PowerPoint</vt:lpstr>
      <vt:lpstr>Présentation PowerPoint</vt:lpstr>
      <vt:lpstr>Le conseil de classe</vt:lpstr>
      <vt:lpstr>Présentation PowerPoint</vt:lpstr>
      <vt:lpstr>Quelles conséquences pédagogiques ?</vt:lpstr>
      <vt:lpstr>Présentation PowerPoint</vt:lpstr>
      <vt:lpstr>« Quelles règles pour un travail     de recherche en groupe ? »</vt:lpstr>
      <vt:lpstr>Présentation PowerPoint</vt:lpstr>
      <vt:lpstr>« Quelles règles pour un débat,    une discussion en groupe-classe ? »</vt:lpstr>
      <vt:lpstr>Présentation PowerPoint</vt:lpstr>
      <vt:lpstr>« Quelles règles pour la lecture orale ? »</vt:lpstr>
      <vt:lpstr>Présentation PowerPoint</vt:lpstr>
      <vt:lpstr>« Quelles règles pour un travail de copie ? »</vt:lpstr>
      <vt:lpstr>Présentation PowerPoint</vt:lpstr>
      <vt:lpstr>« Quelles règles pour le rang ? »</vt:lpstr>
      <vt:lpstr>Présentation PowerPoint</vt:lpstr>
      <vt:lpstr>Présentation PowerPoint</vt:lpstr>
      <vt:lpstr>Présentation PowerPoint</vt:lpstr>
      <vt:lpstr>Présentation PowerPoint</vt:lpstr>
      <vt:lpstr>La sanction pour les cas « graves »</vt:lpstr>
      <vt:lpstr>Présentation PowerPoint</vt:lpstr>
      <vt:lpstr>Qu’est-ce que l’autorité ?</vt:lpstr>
      <vt:lpstr>Comment s’acquiert l’autorité ?</vt:lpstr>
      <vt:lpstr>L’importance de l’attitude de l’enseignant</vt:lpstr>
      <vt:lpstr>Un enfant a besoin de sens dans l’activité. </vt:lpstr>
      <vt:lpstr>Préparer minutieusement sa journée</vt:lpstr>
      <vt:lpstr>Présentation PowerPoint</vt:lpstr>
      <vt:lpstr>L’accessibilité pédagogique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L’accessibilité pédagogique</vt:lpstr>
      <vt:lpstr>Cibler la compétence visée</vt:lpstr>
      <vt:lpstr>Cibler la compétence visée</vt:lpstr>
      <vt:lpstr>Contacter les professionnels du suivi</vt:lpstr>
      <vt:lpstr>Adapter les supports – Polices de caractères</vt:lpstr>
      <vt:lpstr>Adapter les supports – Mise en page générale</vt:lpstr>
      <vt:lpstr>Adapter les supports – Mise en page générale</vt:lpstr>
      <vt:lpstr>Adapter les supports – Mise en page générale</vt:lpstr>
      <vt:lpstr>Varier les moyens de donner une réponse</vt:lpstr>
      <vt:lpstr>Varier les moyens de donner une réponse</vt:lpstr>
      <vt:lpstr>Contact: pascal.baeyaert@ac-versailles.fr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Orthographe lexicale et mémoire</dc:title>
  <dc:creator>Pascal</dc:creator>
  <cp:lastModifiedBy>LE BOYER Aline</cp:lastModifiedBy>
  <cp:revision>531</cp:revision>
  <dcterms:created xsi:type="dcterms:W3CDTF">2019-02-12T06:56:18Z</dcterms:created>
  <dcterms:modified xsi:type="dcterms:W3CDTF">2024-07-15T19:23:58Z</dcterms:modified>
</cp:coreProperties>
</file>