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70"/>
  </p:notesMasterIdLst>
  <p:handoutMasterIdLst>
    <p:handoutMasterId r:id="rId71"/>
  </p:handoutMasterIdLst>
  <p:sldIdLst>
    <p:sldId id="260" r:id="rId2"/>
    <p:sldId id="257" r:id="rId3"/>
    <p:sldId id="514" r:id="rId4"/>
    <p:sldId id="545" r:id="rId5"/>
    <p:sldId id="557" r:id="rId6"/>
    <p:sldId id="548" r:id="rId7"/>
    <p:sldId id="586" r:id="rId8"/>
    <p:sldId id="588" r:id="rId9"/>
    <p:sldId id="558" r:id="rId10"/>
    <p:sldId id="559" r:id="rId11"/>
    <p:sldId id="524" r:id="rId12"/>
    <p:sldId id="565" r:id="rId13"/>
    <p:sldId id="589" r:id="rId14"/>
    <p:sldId id="560" r:id="rId15"/>
    <p:sldId id="516" r:id="rId16"/>
    <p:sldId id="369" r:id="rId17"/>
    <p:sldId id="504" r:id="rId18"/>
    <p:sldId id="549" r:id="rId19"/>
    <p:sldId id="563" r:id="rId20"/>
    <p:sldId id="564" r:id="rId21"/>
    <p:sldId id="520" r:id="rId22"/>
    <p:sldId id="534" r:id="rId23"/>
    <p:sldId id="522" r:id="rId24"/>
    <p:sldId id="523" r:id="rId25"/>
    <p:sldId id="608" r:id="rId26"/>
    <p:sldId id="609" r:id="rId27"/>
    <p:sldId id="610" r:id="rId28"/>
    <p:sldId id="535" r:id="rId29"/>
    <p:sldId id="550" r:id="rId30"/>
    <p:sldId id="530" r:id="rId31"/>
    <p:sldId id="599" r:id="rId32"/>
    <p:sldId id="600" r:id="rId33"/>
    <p:sldId id="607" r:id="rId34"/>
    <p:sldId id="531" r:id="rId35"/>
    <p:sldId id="590" r:id="rId36"/>
    <p:sldId id="591" r:id="rId37"/>
    <p:sldId id="532" r:id="rId38"/>
    <p:sldId id="611" r:id="rId39"/>
    <p:sldId id="536" r:id="rId40"/>
    <p:sldId id="551" r:id="rId41"/>
    <p:sldId id="539" r:id="rId42"/>
    <p:sldId id="605" r:id="rId43"/>
    <p:sldId id="603" r:id="rId44"/>
    <p:sldId id="606" r:id="rId45"/>
    <p:sldId id="604" r:id="rId46"/>
    <p:sldId id="552" r:id="rId47"/>
    <p:sldId id="541" r:id="rId48"/>
    <p:sldId id="542" r:id="rId49"/>
    <p:sldId id="592" r:id="rId50"/>
    <p:sldId id="547" r:id="rId51"/>
    <p:sldId id="553" r:id="rId52"/>
    <p:sldId id="554" r:id="rId53"/>
    <p:sldId id="555" r:id="rId54"/>
    <p:sldId id="556" r:id="rId55"/>
    <p:sldId id="567" r:id="rId56"/>
    <p:sldId id="566" r:id="rId57"/>
    <p:sldId id="568" r:id="rId58"/>
    <p:sldId id="593" r:id="rId59"/>
    <p:sldId id="581" r:id="rId60"/>
    <p:sldId id="594" r:id="rId61"/>
    <p:sldId id="569" r:id="rId62"/>
    <p:sldId id="582" r:id="rId63"/>
    <p:sldId id="595" r:id="rId64"/>
    <p:sldId id="584" r:id="rId65"/>
    <p:sldId id="596" r:id="rId66"/>
    <p:sldId id="597" r:id="rId67"/>
    <p:sldId id="598" r:id="rId68"/>
    <p:sldId id="384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" initials="P" lastIdx="1" clrIdx="0">
    <p:extLst>
      <p:ext uri="{19B8F6BF-5375-455C-9EA6-DF929625EA0E}">
        <p15:presenceInfo xmlns:p15="http://schemas.microsoft.com/office/powerpoint/2012/main" userId="Pascal" providerId="None"/>
      </p:ext>
    </p:extLst>
  </p:cmAuthor>
  <p:cmAuthor id="2" name="Pascal Inconnu" initials="PI" lastIdx="1" clrIdx="1">
    <p:extLst>
      <p:ext uri="{19B8F6BF-5375-455C-9EA6-DF929625EA0E}">
        <p15:presenceInfo xmlns:p15="http://schemas.microsoft.com/office/powerpoint/2012/main" userId="e2a2ca2f3e9a5c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07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355E03-F5C0-424E-A1A5-4620A16C7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A06349-AC13-43CC-9C2C-325ADE4DF6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E14B-A5E1-4A2B-870E-4D0A4B48280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831406-ED38-4B07-9F0F-3CC46AD8F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190DB0-1651-4815-83C3-C55E7023B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8F57F-3171-4818-AFE1-A8DCD7FFB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81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EB76-987C-44F3-9D87-3E62099A0907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4D17-C0B2-4577-817A-F74E42F8D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116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A47A-5AB5-43F2-ADF8-47D9B32EA11D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1328-1376-4319-A66F-D32F8A9CF692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ABF9-6D12-4511-BF3D-D3D3BE8E0935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00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6BE4-F84D-46B2-A6A2-BBB743FC6E92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5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DCC7-2D9C-4DFD-9F3E-89E74225EF04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24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864-77F7-49BC-95AF-BA5CC0D6997C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1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33EE-68F6-4137-9CC8-807C60F92165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E92-42C1-44A2-82E3-4391C0954C1F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F810-4F0A-4314-9CC9-73C2C63EC1D6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1FE4-A471-4958-90E1-2FD34BD3941F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249E-F4E0-4142-9678-9FBD5E0EBF5C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A574-E6CA-4A84-AF76-F57891240121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FA9-801F-45AE-A2FE-2C6DD1827BF1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5B1B-50C9-4ABB-BBDF-D980C1DC0272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2E4-5471-4017-AF42-8276E22FF12F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D5F2-C5AB-417D-80A7-C1ABF815FC4C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4371-2F92-4505-9670-0F6B483E2731}" type="datetime1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A7B21-18D6-42C6-82C6-3CA84F8B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699" y="571500"/>
            <a:ext cx="8421487" cy="2075850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EC242</a:t>
            </a:r>
            <a:br>
              <a:rPr lang="fr-FR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et analyse de stage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B259EB-948E-44AD-9D83-A8E62004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3435" y="5582250"/>
            <a:ext cx="3402013" cy="8757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INSPÉ Orsay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D6E052-F3A6-4EC0-A76F-864A3AD7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275BE74-829D-4135-A4B6-D1B7B9F1ABD9}"/>
              </a:ext>
            </a:extLst>
          </p:cNvPr>
          <p:cNvSpPr txBox="1">
            <a:spLocks/>
          </p:cNvSpPr>
          <p:nvPr/>
        </p:nvSpPr>
        <p:spPr>
          <a:xfrm>
            <a:off x="3049140" y="3486150"/>
            <a:ext cx="8190604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TD1</a:t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prise en main de la classe</a:t>
            </a:r>
          </a:p>
        </p:txBody>
      </p:sp>
    </p:spTree>
    <p:extLst>
      <p:ext uri="{BB962C8B-B14F-4D97-AF65-F5344CB8AC3E}">
        <p14:creationId xmlns:p14="http://schemas.microsoft.com/office/powerpoint/2010/main" val="149007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748913" y="548775"/>
            <a:ext cx="9290687" cy="601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enseignant fonctionnaire d’État, c’est :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être au clair avec les valeurs de la République ;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avoir choisi d’être au service du public (et pas l’inverse)  ;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 pas dénigrer le service public ;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respecter ses obligations professionnelles :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être ponctuel et assidu ;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assurer la sécurité des élèves ;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PAI / PPMS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avoir un comportement modélisant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→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tenue vestimentaire correcte, langage, attitude…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remplir rigoureusement le registre d’appel ;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anticiper sa classe (préparation).</a:t>
            </a:r>
          </a:p>
          <a:p>
            <a:pPr marL="0" indent="0">
              <a:buNone/>
            </a:pP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9389F7-2825-7909-BB53-83B9D8E42D57}"/>
              </a:ext>
            </a:extLst>
          </p:cNvPr>
          <p:cNvSpPr txBox="1"/>
          <p:nvPr/>
        </p:nvSpPr>
        <p:spPr>
          <a:xfrm>
            <a:off x="190500" y="64216"/>
            <a:ext cx="432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491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603" y="2938462"/>
            <a:ext cx="5842793" cy="847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registre d’appel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8B727A-BE71-4CE2-DA69-57E5AFDC79BC}"/>
              </a:ext>
            </a:extLst>
          </p:cNvPr>
          <p:cNvSpPr txBox="1"/>
          <p:nvPr/>
        </p:nvSpPr>
        <p:spPr>
          <a:xfrm>
            <a:off x="190499" y="64216"/>
            <a:ext cx="4486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04988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4209C-C6D9-34DE-E8D4-59457FFB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0BCD6C-8325-A627-25AE-1FC5C12C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62" y="519273"/>
            <a:ext cx="7972426" cy="61326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F79273-42B7-D093-F3A0-0F327F97C8C2}"/>
              </a:ext>
            </a:extLst>
          </p:cNvPr>
          <p:cNvSpPr txBox="1"/>
          <p:nvPr/>
        </p:nvSpPr>
        <p:spPr>
          <a:xfrm>
            <a:off x="531810" y="1280445"/>
            <a:ext cx="311467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Remplir le cahier-journal 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 demi-journée ;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 stylo.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70AEDB-77CC-91E7-B030-41ABD3C3F7F9}"/>
              </a:ext>
            </a:extLst>
          </p:cNvPr>
          <p:cNvSpPr txBox="1"/>
          <p:nvPr/>
        </p:nvSpPr>
        <p:spPr>
          <a:xfrm>
            <a:off x="531810" y="2493243"/>
            <a:ext cx="311467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un point pour chaque élève présent par demi-journée.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20B12B-1F8B-C109-74C3-722AC0BC2379}"/>
              </a:ext>
            </a:extLst>
          </p:cNvPr>
          <p:cNvSpPr txBox="1"/>
          <p:nvPr/>
        </p:nvSpPr>
        <p:spPr>
          <a:xfrm>
            <a:off x="531809" y="3696642"/>
            <a:ext cx="311467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Indiquer le nombre de présents et d’absents pour chaque demi-journée.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BED391-3316-5135-F35C-254C71B089F7}"/>
              </a:ext>
            </a:extLst>
          </p:cNvPr>
          <p:cNvSpPr txBox="1"/>
          <p:nvPr/>
        </p:nvSpPr>
        <p:spPr>
          <a:xfrm>
            <a:off x="190500" y="64216"/>
            <a:ext cx="432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2E315D-8FC0-52CD-2A13-8B074C10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5" y="4962599"/>
            <a:ext cx="5160055" cy="175306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584A3DB-DCDB-4A8D-6719-886ACD318312}"/>
              </a:ext>
            </a:extLst>
          </p:cNvPr>
          <p:cNvCxnSpPr>
            <a:cxnSpLocks/>
          </p:cNvCxnSpPr>
          <p:nvPr/>
        </p:nvCxnSpPr>
        <p:spPr>
          <a:xfrm>
            <a:off x="1562100" y="4581525"/>
            <a:ext cx="0" cy="1257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7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B430F9-A313-FCFC-67F8-2ED444C8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485775"/>
            <a:ext cx="7510231" cy="61150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0AE507-771F-68A2-9FFF-A406B1DBA05B}"/>
              </a:ext>
            </a:extLst>
          </p:cNvPr>
          <p:cNvSpPr txBox="1"/>
          <p:nvPr/>
        </p:nvSpPr>
        <p:spPr>
          <a:xfrm>
            <a:off x="419332" y="2804636"/>
            <a:ext cx="311467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à télécharger, avec un exemple de calcul des pourcentages pour le mois de septembre.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BEF784-685E-D735-29BA-31698019A33E}"/>
              </a:ext>
            </a:extLst>
          </p:cNvPr>
          <p:cNvSpPr txBox="1"/>
          <p:nvPr/>
        </p:nvSpPr>
        <p:spPr>
          <a:xfrm>
            <a:off x="261936" y="87868"/>
            <a:ext cx="421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82991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406" y="3005137"/>
            <a:ext cx="8008937" cy="847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L’anticipation de la classe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4BA111-94FA-D243-DC8E-3707F8D89D8B}"/>
              </a:ext>
            </a:extLst>
          </p:cNvPr>
          <p:cNvSpPr txBox="1"/>
          <p:nvPr/>
        </p:nvSpPr>
        <p:spPr>
          <a:xfrm>
            <a:off x="190499" y="64216"/>
            <a:ext cx="4143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53078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68B8BB-37FE-5996-4B7A-BB6B1AA70CB4}"/>
              </a:ext>
            </a:extLst>
          </p:cNvPr>
          <p:cNvSpPr txBox="1">
            <a:spLocks/>
          </p:cNvSpPr>
          <p:nvPr/>
        </p:nvSpPr>
        <p:spPr>
          <a:xfrm>
            <a:off x="3614733" y="1510449"/>
            <a:ext cx="7058025" cy="170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geste professionnel FONDAMENTAL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1012614-7A82-48C7-6C05-07FD6FB611AD}"/>
              </a:ext>
            </a:extLst>
          </p:cNvPr>
          <p:cNvSpPr txBox="1">
            <a:spLocks/>
          </p:cNvSpPr>
          <p:nvPr/>
        </p:nvSpPr>
        <p:spPr>
          <a:xfrm>
            <a:off x="4419600" y="3641087"/>
            <a:ext cx="5014908" cy="170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obligation</a:t>
            </a:r>
          </a:p>
          <a:p>
            <a:pPr marL="0" indent="0" algn="ctr">
              <a:buFont typeface="Wingdings 3" charset="2"/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l’enseignant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BF0539-0F3D-DD1C-0117-DEC9F43D6D57}"/>
              </a:ext>
            </a:extLst>
          </p:cNvPr>
          <p:cNvSpPr txBox="1"/>
          <p:nvPr/>
        </p:nvSpPr>
        <p:spPr>
          <a:xfrm>
            <a:off x="190499" y="64216"/>
            <a:ext cx="401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6131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623" y="2692821"/>
            <a:ext cx="7748355" cy="736179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Pourquoi anticiper sa classe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F8D984-DD21-DA19-3859-41416D529984}"/>
              </a:ext>
            </a:extLst>
          </p:cNvPr>
          <p:cNvSpPr txBox="1"/>
          <p:nvPr/>
        </p:nvSpPr>
        <p:spPr>
          <a:xfrm>
            <a:off x="190499" y="64216"/>
            <a:ext cx="418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57112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94162" y="3245530"/>
            <a:ext cx="9583538" cy="1806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cohérence et continuité des enseignements.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Progressions et programmations.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Séquences et séances.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838" y="599737"/>
            <a:ext cx="57925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Anticiper sa classe pour : 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560837" y="1748155"/>
            <a:ext cx="9154913" cy="1282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Structurer de manière effective son enseignement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Mise en œuvre des séances.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2543E0-75CB-AA1A-F6AA-499D0F1D897B}"/>
              </a:ext>
            </a:extLst>
          </p:cNvPr>
          <p:cNvSpPr txBox="1"/>
          <p:nvPr/>
        </p:nvSpPr>
        <p:spPr>
          <a:xfrm>
            <a:off x="190499" y="64216"/>
            <a:ext cx="4314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816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075" y="1949871"/>
            <a:ext cx="9824925" cy="736179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Comment anticiper son enseignement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164DF85-1453-A81F-7CED-BA17FAD01DD9}"/>
              </a:ext>
            </a:extLst>
          </p:cNvPr>
          <p:cNvSpPr txBox="1">
            <a:spLocks/>
          </p:cNvSpPr>
          <p:nvPr/>
        </p:nvSpPr>
        <p:spPr>
          <a:xfrm>
            <a:off x="5417512" y="2842945"/>
            <a:ext cx="3976575" cy="736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Quels outils ?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FC6DFD-5FE2-B1F0-0A8A-BE7818262E34}"/>
              </a:ext>
            </a:extLst>
          </p:cNvPr>
          <p:cNvSpPr txBox="1"/>
          <p:nvPr/>
        </p:nvSpPr>
        <p:spPr>
          <a:xfrm>
            <a:off x="190499" y="64216"/>
            <a:ext cx="420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15555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AEE01A-B356-A70A-1AB2-10C70638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D102CD4-0A62-90AB-A90D-97D66648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836" y="599737"/>
            <a:ext cx="787856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dimensions à envisager :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9D47691-36D9-2B18-726F-A86802C066B1}"/>
              </a:ext>
            </a:extLst>
          </p:cNvPr>
          <p:cNvSpPr txBox="1">
            <a:spLocks/>
          </p:cNvSpPr>
          <p:nvPr/>
        </p:nvSpPr>
        <p:spPr>
          <a:xfrm>
            <a:off x="2627512" y="1318652"/>
            <a:ext cx="9631163" cy="1143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Anticiper sa journée de classe avec un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quotidien de préparation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2ECE56C-B112-ED72-82D8-BE7D33931131}"/>
              </a:ext>
            </a:extLst>
          </p:cNvPr>
          <p:cNvSpPr txBox="1">
            <a:spLocks/>
          </p:cNvSpPr>
          <p:nvPr/>
        </p:nvSpPr>
        <p:spPr>
          <a:xfrm>
            <a:off x="2560836" y="2524961"/>
            <a:ext cx="9402564" cy="2189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Anticiper les apprentissages au sein d’un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domaine disciplinaire par le biais de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séquences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d’enseignement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articulent un ensemble de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séances ;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5A1A8D9-349A-F7B1-A30B-04468ED9FD47}"/>
              </a:ext>
            </a:extLst>
          </p:cNvPr>
          <p:cNvSpPr txBox="1">
            <a:spLocks/>
          </p:cNvSpPr>
          <p:nvPr/>
        </p:nvSpPr>
        <p:spPr>
          <a:xfrm>
            <a:off x="2560836" y="4905132"/>
            <a:ext cx="9154913" cy="976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Suivre les acquisitions des élèves en élaborant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des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grilles de suivi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71D014-C920-F08F-BA61-D3EB6179EC69}"/>
              </a:ext>
            </a:extLst>
          </p:cNvPr>
          <p:cNvSpPr txBox="1"/>
          <p:nvPr/>
        </p:nvSpPr>
        <p:spPr>
          <a:xfrm>
            <a:off x="190500" y="64216"/>
            <a:ext cx="421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3360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16AF7-2309-4BCD-894D-3BE410D4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200" y="624111"/>
            <a:ext cx="4882073" cy="64847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l’intervention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F11BA0-38BE-484A-87A2-05796465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518502-ACCB-1130-8F47-FE2960D144D4}"/>
              </a:ext>
            </a:extLst>
          </p:cNvPr>
          <p:cNvSpPr txBox="1"/>
          <p:nvPr/>
        </p:nvSpPr>
        <p:spPr>
          <a:xfrm>
            <a:off x="2885563" y="1446347"/>
            <a:ext cx="711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La présentation de l’EC242.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453D4F-F00C-FC0E-07DB-0E1F06024D6F}"/>
              </a:ext>
            </a:extLst>
          </p:cNvPr>
          <p:cNvSpPr txBox="1"/>
          <p:nvPr/>
        </p:nvSpPr>
        <p:spPr>
          <a:xfrm>
            <a:off x="2885562" y="2248612"/>
            <a:ext cx="8230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Les obligations professionnelles.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C5370F-0363-25DE-90BD-10C16E2FDA9A}"/>
              </a:ext>
            </a:extLst>
          </p:cNvPr>
          <p:cNvSpPr txBox="1"/>
          <p:nvPr/>
        </p:nvSpPr>
        <p:spPr>
          <a:xfrm>
            <a:off x="2885562" y="3050877"/>
            <a:ext cx="769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L’aménagement de la classe.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12C61B-710B-80FD-2926-282575551EE3}"/>
              </a:ext>
            </a:extLst>
          </p:cNvPr>
          <p:cNvSpPr txBox="1"/>
          <p:nvPr/>
        </p:nvSpPr>
        <p:spPr>
          <a:xfrm>
            <a:off x="2885561" y="4765322"/>
            <a:ext cx="591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La réunion de rentrée.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3476EE-730B-5E59-E607-D796FE82EF0D}"/>
              </a:ext>
            </a:extLst>
          </p:cNvPr>
          <p:cNvSpPr txBox="1"/>
          <p:nvPr/>
        </p:nvSpPr>
        <p:spPr>
          <a:xfrm>
            <a:off x="2885562" y="3866775"/>
            <a:ext cx="614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Les outils de l’élève.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DD1CC1-019A-B696-8E3D-F3F292BAA97B}"/>
              </a:ext>
            </a:extLst>
          </p:cNvPr>
          <p:cNvSpPr txBox="1"/>
          <p:nvPr/>
        </p:nvSpPr>
        <p:spPr>
          <a:xfrm>
            <a:off x="2885561" y="5567587"/>
            <a:ext cx="673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Autres points importants.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BB2089-C9B1-2004-006F-04D63299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B2EE5EA-B8C3-15E2-0398-3BE95CE87C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3" y="2133600"/>
            <a:ext cx="8915400" cy="212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deux premiers niveaux d’anticipation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à investir dès la rentrée scolaire ;</a:t>
            </a: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niveau 3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les vacances de la Toussaint.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7D3CC75-EF69-AF36-B8B7-9A0E7746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837" y="599737"/>
            <a:ext cx="290651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7C68B6-4184-5267-66E7-AE2DB2E8CEF1}"/>
              </a:ext>
            </a:extLst>
          </p:cNvPr>
          <p:cNvSpPr txBox="1"/>
          <p:nvPr/>
        </p:nvSpPr>
        <p:spPr>
          <a:xfrm>
            <a:off x="190500" y="64216"/>
            <a:ext cx="422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42418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594174" y="1559704"/>
            <a:ext cx="7592814" cy="64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et emploi du temps.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594173" y="4385565"/>
            <a:ext cx="3578026" cy="64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cahier-journal.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6AC5268-12D3-099B-62E5-235E983CA605}"/>
              </a:ext>
            </a:extLst>
          </p:cNvPr>
          <p:cNvSpPr txBox="1">
            <a:spLocks/>
          </p:cNvSpPr>
          <p:nvPr/>
        </p:nvSpPr>
        <p:spPr>
          <a:xfrm>
            <a:off x="2594173" y="3522691"/>
            <a:ext cx="4663878" cy="64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Séquences et séances.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8761827-0661-1155-F8C7-240D39E710B0}"/>
              </a:ext>
            </a:extLst>
          </p:cNvPr>
          <p:cNvSpPr txBox="1">
            <a:spLocks/>
          </p:cNvSpPr>
          <p:nvPr/>
        </p:nvSpPr>
        <p:spPr>
          <a:xfrm>
            <a:off x="2594174" y="2297624"/>
            <a:ext cx="8340526" cy="1198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Programmes, progressions, programmations.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Repères de progressivité.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040F9EB-7AA7-A09A-7F04-9AB3AF6E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837" y="599737"/>
            <a:ext cx="9099351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essentiels pour anticiper sa classe :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DF4FAD-5F53-0316-870D-8F31E8FAD5B4}"/>
              </a:ext>
            </a:extLst>
          </p:cNvPr>
          <p:cNvSpPr txBox="1"/>
          <p:nvPr/>
        </p:nvSpPr>
        <p:spPr>
          <a:xfrm>
            <a:off x="190499" y="64216"/>
            <a:ext cx="437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9887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381" y="2481857"/>
            <a:ext cx="8008937" cy="1894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emploi du temps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0FAE12-4FDA-CB33-BF21-2D5326CBD22C}"/>
              </a:ext>
            </a:extLst>
          </p:cNvPr>
          <p:cNvSpPr txBox="1"/>
          <p:nvPr/>
        </p:nvSpPr>
        <p:spPr>
          <a:xfrm>
            <a:off x="190500" y="64216"/>
            <a:ext cx="417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43679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354" y="564467"/>
            <a:ext cx="398283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programmes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3BEC69-CB9B-7C90-2267-5EFFC475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1657351"/>
            <a:ext cx="8553448" cy="4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B6D489-A739-0C59-C33C-D18C4546F453}"/>
              </a:ext>
            </a:extLst>
          </p:cNvPr>
          <p:cNvSpPr txBox="1"/>
          <p:nvPr/>
        </p:nvSpPr>
        <p:spPr>
          <a:xfrm>
            <a:off x="190500" y="64216"/>
            <a:ext cx="428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0059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560837" y="3358314"/>
            <a:ext cx="8278613" cy="119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 les quotas horaires inscrits dans les programmes de l’école.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288" y="610886"/>
            <a:ext cx="4487662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L’emploi du temps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560837" y="1986280"/>
            <a:ext cx="9154913" cy="1023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 la répartition pertinente de l’ensemble des champs disciplinaires.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D7D080-871C-11FF-DAB6-8A1016CFAB21}"/>
              </a:ext>
            </a:extLst>
          </p:cNvPr>
          <p:cNvSpPr txBox="1"/>
          <p:nvPr/>
        </p:nvSpPr>
        <p:spPr>
          <a:xfrm>
            <a:off x="190499" y="64216"/>
            <a:ext cx="408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5060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20" y="366302"/>
            <a:ext cx="9574778" cy="58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92" y="348171"/>
            <a:ext cx="9548979" cy="60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339087" y="2562045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Emploi du temps exemple</a:t>
            </a:r>
          </a:p>
        </p:txBody>
      </p:sp>
    </p:spTree>
    <p:extLst>
      <p:ext uri="{BB962C8B-B14F-4D97-AF65-F5344CB8AC3E}">
        <p14:creationId xmlns:p14="http://schemas.microsoft.com/office/powerpoint/2010/main" val="427877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381" y="2481857"/>
            <a:ext cx="8008937" cy="2499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Programmes, progressions, programmations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02133E-4E7B-AF96-A328-26D3DD6FB339}"/>
              </a:ext>
            </a:extLst>
          </p:cNvPr>
          <p:cNvSpPr txBox="1"/>
          <p:nvPr/>
        </p:nvSpPr>
        <p:spPr>
          <a:xfrm>
            <a:off x="190499" y="64216"/>
            <a:ext cx="4410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72977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198" y="2378496"/>
            <a:ext cx="8765152" cy="1470714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différence entre programme,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progression, et programmation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AF7934-7124-E243-9600-5176C82E68E1}"/>
              </a:ext>
            </a:extLst>
          </p:cNvPr>
          <p:cNvSpPr txBox="1"/>
          <p:nvPr/>
        </p:nvSpPr>
        <p:spPr>
          <a:xfrm>
            <a:off x="190499" y="64216"/>
            <a:ext cx="416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66145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0" y="3050678"/>
            <a:ext cx="4909343" cy="947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calendrier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E9C7F6-49D3-1DC1-4430-E833A3F9B006}"/>
              </a:ext>
            </a:extLst>
          </p:cNvPr>
          <p:cNvSpPr txBox="1"/>
          <p:nvPr/>
        </p:nvSpPr>
        <p:spPr>
          <a:xfrm>
            <a:off x="3047999" y="1867971"/>
            <a:ext cx="8181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présentation de l’EC242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AA96D7E-A11A-B267-0418-5544B47694F8}"/>
              </a:ext>
            </a:extLst>
          </p:cNvPr>
          <p:cNvSpPr txBox="1">
            <a:spLocks/>
          </p:cNvSpPr>
          <p:nvPr/>
        </p:nvSpPr>
        <p:spPr>
          <a:xfrm>
            <a:off x="4495800" y="3995142"/>
            <a:ext cx="4252118" cy="94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L’évaluation</a:t>
            </a:r>
          </a:p>
        </p:txBody>
      </p:sp>
    </p:spTree>
    <p:extLst>
      <p:ext uri="{BB962C8B-B14F-4D97-AF65-F5344CB8AC3E}">
        <p14:creationId xmlns:p14="http://schemas.microsoft.com/office/powerpoint/2010/main" val="3723963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288" y="610886"/>
            <a:ext cx="4489606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251C6F-C217-B318-FF51-E4101617C10C}"/>
              </a:ext>
            </a:extLst>
          </p:cNvPr>
          <p:cNvSpPr txBox="1">
            <a:spLocks/>
          </p:cNvSpPr>
          <p:nvPr/>
        </p:nvSpPr>
        <p:spPr>
          <a:xfrm>
            <a:off x="2954434" y="2152650"/>
            <a:ext cx="8951813" cy="106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de notions (connaissances, compétences) à faire étudier.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6F06DB-729C-40A9-F9D4-5BAE36AF0BFB}"/>
              </a:ext>
            </a:extLst>
          </p:cNvPr>
          <p:cNvSpPr txBox="1">
            <a:spLocks/>
          </p:cNvSpPr>
          <p:nvPr/>
        </p:nvSpPr>
        <p:spPr>
          <a:xfrm>
            <a:off x="2954434" y="3633760"/>
            <a:ext cx="8951813" cy="106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se soucient pas de l’ordre selon lequel les activités sont menées en classe.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A9C396-71C3-3523-BD74-4CE53507CEBA}"/>
              </a:ext>
            </a:extLst>
          </p:cNvPr>
          <p:cNvSpPr txBox="1"/>
          <p:nvPr/>
        </p:nvSpPr>
        <p:spPr>
          <a:xfrm>
            <a:off x="190499" y="64216"/>
            <a:ext cx="420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8078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29F33-CC6A-7B00-8461-BD36C643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D281F2-165C-509E-FCA5-12C5C56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34" y="2071397"/>
            <a:ext cx="9254643" cy="30033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B15668-4F03-5506-44A7-6A23FDF93088}"/>
              </a:ext>
            </a:extLst>
          </p:cNvPr>
          <p:cNvSpPr txBox="1"/>
          <p:nvPr/>
        </p:nvSpPr>
        <p:spPr>
          <a:xfrm>
            <a:off x="2267339" y="531845"/>
            <a:ext cx="925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Copier-coller une compétence ou un attendu de fin de cycle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06C038-A57F-4E11-7BE2-199E58D8720B}"/>
              </a:ext>
            </a:extLst>
          </p:cNvPr>
          <p:cNvSpPr txBox="1"/>
          <p:nvPr/>
        </p:nvSpPr>
        <p:spPr>
          <a:xfrm>
            <a:off x="2565918" y="1362269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Exemple cycle 1</a:t>
            </a:r>
          </a:p>
        </p:txBody>
      </p:sp>
    </p:spTree>
    <p:extLst>
      <p:ext uri="{BB962C8B-B14F-4D97-AF65-F5344CB8AC3E}">
        <p14:creationId xmlns:p14="http://schemas.microsoft.com/office/powerpoint/2010/main" val="2853490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3BE4D2-3F11-A4B3-A0AF-0ECDC2C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386401-EEC4-637F-8DB1-A28640A6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90" y="787782"/>
            <a:ext cx="8321761" cy="24233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133596-E781-8073-6C33-679CD61C6003}"/>
              </a:ext>
            </a:extLst>
          </p:cNvPr>
          <p:cNvSpPr txBox="1"/>
          <p:nvPr/>
        </p:nvSpPr>
        <p:spPr>
          <a:xfrm>
            <a:off x="2718890" y="335706"/>
            <a:ext cx="22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Exemple cycle 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DD7511-42D6-C8F8-7E81-2F606E13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890" y="3641071"/>
            <a:ext cx="8321760" cy="31572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D4AA01-54B6-3A0D-D1FB-0CF2276BB623}"/>
              </a:ext>
            </a:extLst>
          </p:cNvPr>
          <p:cNvSpPr txBox="1"/>
          <p:nvPr/>
        </p:nvSpPr>
        <p:spPr>
          <a:xfrm>
            <a:off x="6287000" y="3211152"/>
            <a:ext cx="10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965286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3BE4D2-3F11-A4B3-A0AF-0ECDC2C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133596-E781-8073-6C33-679CD61C6003}"/>
              </a:ext>
            </a:extLst>
          </p:cNvPr>
          <p:cNvSpPr txBox="1"/>
          <p:nvPr/>
        </p:nvSpPr>
        <p:spPr>
          <a:xfrm>
            <a:off x="2718890" y="335706"/>
            <a:ext cx="22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Exemple cycle 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D4AA01-54B6-3A0D-D1FB-0CF2276BB623}"/>
              </a:ext>
            </a:extLst>
          </p:cNvPr>
          <p:cNvSpPr txBox="1"/>
          <p:nvPr/>
        </p:nvSpPr>
        <p:spPr>
          <a:xfrm>
            <a:off x="6414993" y="2199892"/>
            <a:ext cx="10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EB5863-A05E-33B1-727D-B85EF1DB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90" y="895382"/>
            <a:ext cx="8409243" cy="12693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4B12AA-121E-C317-F66C-9ABFFD26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890" y="2816741"/>
            <a:ext cx="8496772" cy="27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288" y="610886"/>
            <a:ext cx="3592312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progression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251C6F-C217-B318-FF51-E4101617C10C}"/>
              </a:ext>
            </a:extLst>
          </p:cNvPr>
          <p:cNvSpPr txBox="1">
            <a:spLocks/>
          </p:cNvSpPr>
          <p:nvPr/>
        </p:nvSpPr>
        <p:spPr>
          <a:xfrm>
            <a:off x="3048000" y="4815290"/>
            <a:ext cx="8951813" cy="179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6F06DB-729C-40A9-F9D4-5BAE36AF0BFB}"/>
              </a:ext>
            </a:extLst>
          </p:cNvPr>
          <p:cNvSpPr txBox="1">
            <a:spLocks/>
          </p:cNvSpPr>
          <p:nvPr/>
        </p:nvSpPr>
        <p:spPr>
          <a:xfrm>
            <a:off x="3048000" y="2000477"/>
            <a:ext cx="8951813" cy="135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Établit un ordre dans les apprentissages, un itinéraire et des étapes pour accéder à la notion travaillée.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61EF1EF-FD8D-E932-DB9D-14E4538DD60B}"/>
              </a:ext>
            </a:extLst>
          </p:cNvPr>
          <p:cNvSpPr txBox="1">
            <a:spLocks/>
          </p:cNvSpPr>
          <p:nvPr/>
        </p:nvSpPr>
        <p:spPr>
          <a:xfrm>
            <a:off x="3048001" y="3721299"/>
            <a:ext cx="8951812" cy="1578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Détermine un enchaînement précis des séquences.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Pour éviter l’empilement et la juxtaposition des notions.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E183A3-CF02-AB5E-0722-5A2396D41271}"/>
              </a:ext>
            </a:extLst>
          </p:cNvPr>
          <p:cNvSpPr txBox="1"/>
          <p:nvPr/>
        </p:nvSpPr>
        <p:spPr>
          <a:xfrm>
            <a:off x="190499" y="64216"/>
            <a:ext cx="4191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A4E6F41-690B-16E9-BE2A-8928CB70EF07}"/>
              </a:ext>
            </a:extLst>
          </p:cNvPr>
          <p:cNvSpPr txBox="1">
            <a:spLocks/>
          </p:cNvSpPr>
          <p:nvPr/>
        </p:nvSpPr>
        <p:spPr>
          <a:xfrm>
            <a:off x="3047999" y="5380209"/>
            <a:ext cx="8951813" cy="135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vigilant sur le type de progressions avec lesquelles vous travaillez (cas des progressions spiralaires).</a:t>
            </a:r>
          </a:p>
        </p:txBody>
      </p:sp>
    </p:spTree>
    <p:extLst>
      <p:ext uri="{BB962C8B-B14F-4D97-AF65-F5344CB8AC3E}">
        <p14:creationId xmlns:p14="http://schemas.microsoft.com/office/powerpoint/2010/main" val="10412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29" y="487942"/>
            <a:ext cx="855414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repères annuels de progression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251C6F-C217-B318-FF51-E4101617C10C}"/>
              </a:ext>
            </a:extLst>
          </p:cNvPr>
          <p:cNvSpPr txBox="1">
            <a:spLocks/>
          </p:cNvSpPr>
          <p:nvPr/>
        </p:nvSpPr>
        <p:spPr>
          <a:xfrm>
            <a:off x="3048000" y="4815290"/>
            <a:ext cx="8951813" cy="179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D2019F-6A10-23C5-EA3C-95F01F5479E1}"/>
              </a:ext>
            </a:extLst>
          </p:cNvPr>
          <p:cNvSpPr txBox="1"/>
          <p:nvPr/>
        </p:nvSpPr>
        <p:spPr>
          <a:xfrm>
            <a:off x="190500" y="64216"/>
            <a:ext cx="42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986365-D023-6B98-CA55-AEB91626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9" y="1380993"/>
            <a:ext cx="6354541" cy="25322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E9884F-AED8-8870-9CCF-C4A4E652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29" y="4261524"/>
            <a:ext cx="6357589" cy="25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030" y="570983"/>
            <a:ext cx="6354541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 fin d’année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251C6F-C217-B318-FF51-E4101617C10C}"/>
              </a:ext>
            </a:extLst>
          </p:cNvPr>
          <p:cNvSpPr txBox="1">
            <a:spLocks/>
          </p:cNvSpPr>
          <p:nvPr/>
        </p:nvSpPr>
        <p:spPr>
          <a:xfrm>
            <a:off x="3048000" y="4815290"/>
            <a:ext cx="8951813" cy="179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D2019F-6A10-23C5-EA3C-95F01F5479E1}"/>
              </a:ext>
            </a:extLst>
          </p:cNvPr>
          <p:cNvSpPr txBox="1"/>
          <p:nvPr/>
        </p:nvSpPr>
        <p:spPr>
          <a:xfrm>
            <a:off x="190499" y="64216"/>
            <a:ext cx="437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8D3B76-5A0D-EAFC-DD26-F34AA0EF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1573123"/>
            <a:ext cx="3933825" cy="2340831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C7E7F84-744B-39E2-98A2-4ADA0C42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030" y="2319167"/>
            <a:ext cx="946944" cy="600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A6076ED-2808-198F-D1D6-3F8090DC77E6}"/>
              </a:ext>
            </a:extLst>
          </p:cNvPr>
          <p:cNvSpPr txBox="1">
            <a:spLocks/>
          </p:cNvSpPr>
          <p:nvPr/>
        </p:nvSpPr>
        <p:spPr>
          <a:xfrm>
            <a:off x="3514030" y="5371602"/>
            <a:ext cx="946944" cy="60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D1447AC-89EF-B211-7CA7-AFE5A63A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4197180"/>
            <a:ext cx="4086225" cy="24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387" y="610886"/>
            <a:ext cx="4763887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programmation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251C6F-C217-B318-FF51-E4101617C10C}"/>
              </a:ext>
            </a:extLst>
          </p:cNvPr>
          <p:cNvSpPr txBox="1">
            <a:spLocks/>
          </p:cNvSpPr>
          <p:nvPr/>
        </p:nvSpPr>
        <p:spPr>
          <a:xfrm>
            <a:off x="3048000" y="4815290"/>
            <a:ext cx="8951813" cy="179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6F06DB-729C-40A9-F9D4-5BAE36AF0BFB}"/>
              </a:ext>
            </a:extLst>
          </p:cNvPr>
          <p:cNvSpPr txBox="1">
            <a:spLocks/>
          </p:cNvSpPr>
          <p:nvPr/>
        </p:nvSpPr>
        <p:spPr>
          <a:xfrm>
            <a:off x="2924323" y="2321036"/>
            <a:ext cx="8951813" cy="198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préoccupe de la répartition chronologique des séquences retenues dans le cadre de la progression.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En tenant compte du calendrier scolaire.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C62B1D-57A2-DCC7-3D7D-F4B96E98191A}"/>
              </a:ext>
            </a:extLst>
          </p:cNvPr>
          <p:cNvSpPr txBox="1"/>
          <p:nvPr/>
        </p:nvSpPr>
        <p:spPr>
          <a:xfrm>
            <a:off x="190500" y="64216"/>
            <a:ext cx="421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6749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A0D08-F715-B708-7EF1-8C9F6BF8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exemple concret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6499381-8AD0-EBF6-532C-0BAE6213E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045" y="4797652"/>
            <a:ext cx="10193338" cy="657061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0349C-5F70-8FC3-33BA-FDBF3D74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B34288-36B7-793E-1E5E-B801DD11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78" y="1374617"/>
            <a:ext cx="8838776" cy="5473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CC9F9-FC2D-F392-0EC1-C354AA0DF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454" y="2060348"/>
            <a:ext cx="5915025" cy="24193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854C4FD-22ED-A9CD-6627-2F16EF5CF7CE}"/>
              </a:ext>
            </a:extLst>
          </p:cNvPr>
          <p:cNvSpPr txBox="1"/>
          <p:nvPr/>
        </p:nvSpPr>
        <p:spPr>
          <a:xfrm>
            <a:off x="2978046" y="2393046"/>
            <a:ext cx="94156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- Décrire, reproduire sur papier quadrillé ou uni des figures ou des assemblages de figures</a:t>
            </a:r>
          </a:p>
          <a:p>
            <a:r>
              <a:rPr lang="fr-FR" sz="1100" dirty="0"/>
              <a:t>planes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DF8716-813E-1A9C-0F8B-BB1E0A623A57}"/>
              </a:ext>
            </a:extLst>
          </p:cNvPr>
          <p:cNvSpPr txBox="1"/>
          <p:nvPr/>
        </p:nvSpPr>
        <p:spPr>
          <a:xfrm>
            <a:off x="4069776" y="2420055"/>
            <a:ext cx="94156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- Décrire, reproduire sur papier quadrillé ou uni des figures ou des assemblages de figures</a:t>
            </a:r>
          </a:p>
          <a:p>
            <a:r>
              <a:rPr lang="fr-FR" sz="1100" dirty="0"/>
              <a:t>planes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ECB7F4-9863-5FD6-36C8-46FCF7F6F402}"/>
              </a:ext>
            </a:extLst>
          </p:cNvPr>
          <p:cNvSpPr txBox="1"/>
          <p:nvPr/>
        </p:nvSpPr>
        <p:spPr>
          <a:xfrm>
            <a:off x="2934542" y="2293447"/>
            <a:ext cx="941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Reconnaître, nommer les figures usuelles : carré, rectangle, triangle[…]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244D08C-5FD6-0213-0DCB-E0734E5F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45" y="5605647"/>
            <a:ext cx="8867775" cy="3524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427ADA9-0107-A9AB-23B1-C43A490CE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045" y="6317621"/>
            <a:ext cx="5676900" cy="342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E160E59-27D8-46B0-53A4-81D8DA6D5F73}"/>
              </a:ext>
            </a:extLst>
          </p:cNvPr>
          <p:cNvSpPr txBox="1"/>
          <p:nvPr/>
        </p:nvSpPr>
        <p:spPr>
          <a:xfrm>
            <a:off x="3006465" y="2519162"/>
            <a:ext cx="8871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- Utiliser la règle […] comme instrument de tracé.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7DCF356-32B6-2221-3EC8-A7D40C3C0456}"/>
              </a:ext>
            </a:extLst>
          </p:cNvPr>
          <p:cNvSpPr txBox="1"/>
          <p:nvPr/>
        </p:nvSpPr>
        <p:spPr>
          <a:xfrm>
            <a:off x="5222510" y="2433826"/>
            <a:ext cx="94156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- Décrire, reproduire sur papier quadrillé ou uni des figures ou des assemblages de figures</a:t>
            </a:r>
          </a:p>
          <a:p>
            <a:r>
              <a:rPr lang="fr-FR" sz="1100" dirty="0"/>
              <a:t>planes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5FCE0E4-6EA9-B498-0427-54EE84DDF4CD}"/>
              </a:ext>
            </a:extLst>
          </p:cNvPr>
          <p:cNvSpPr txBox="1"/>
          <p:nvPr/>
        </p:nvSpPr>
        <p:spPr>
          <a:xfrm>
            <a:off x="4087276" y="2319107"/>
            <a:ext cx="941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Reconnaître, nommer les figures usuelles : carré, rectangle, triangle[…]</a:t>
            </a:r>
          </a:p>
        </p:txBody>
      </p:sp>
    </p:spTree>
    <p:extLst>
      <p:ext uri="{BB962C8B-B14F-4D97-AF65-F5344CB8AC3E}">
        <p14:creationId xmlns:p14="http://schemas.microsoft.com/office/powerpoint/2010/main" val="20761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0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925" y="2955428"/>
            <a:ext cx="6519068" cy="947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Séquences, séances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D1E174-1897-400A-E4A2-3658B2F05D13}"/>
              </a:ext>
            </a:extLst>
          </p:cNvPr>
          <p:cNvSpPr txBox="1"/>
          <p:nvPr/>
        </p:nvSpPr>
        <p:spPr>
          <a:xfrm>
            <a:off x="190500" y="64216"/>
            <a:ext cx="421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40811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4209C-C6D9-34DE-E8D4-59457FFB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8ADC753-DC95-5418-E998-26DD5E37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405" y="3122838"/>
            <a:ext cx="7297538" cy="600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du 07/10/24 au 11/10/2024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7FF0CE5-237A-8AB0-0C23-D5D0B8F28B4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84147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présentation de l’EC242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45011FA-D80D-89AE-8847-19FA990E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062" y="610886"/>
            <a:ext cx="7614779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stage massé d’une semaine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17787B0-F343-B511-BC11-745F50764B05}"/>
              </a:ext>
            </a:extLst>
          </p:cNvPr>
          <p:cNvSpPr txBox="1">
            <a:spLocks/>
          </p:cNvSpPr>
          <p:nvPr/>
        </p:nvSpPr>
        <p:spPr>
          <a:xfrm>
            <a:off x="3514725" y="3735162"/>
            <a:ext cx="6916899" cy="60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du 25/11/2024 au 29/11/2024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2B8EF-27A4-3BC5-1B25-1CE3D81F0464}"/>
              </a:ext>
            </a:extLst>
          </p:cNvPr>
          <p:cNvSpPr txBox="1">
            <a:spLocks/>
          </p:cNvSpPr>
          <p:nvPr/>
        </p:nvSpPr>
        <p:spPr>
          <a:xfrm>
            <a:off x="3514725" y="4353320"/>
            <a:ext cx="6916899" cy="60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du 27/01/2025 au 31/01/2025</a:t>
            </a:r>
          </a:p>
        </p:txBody>
      </p:sp>
    </p:spTree>
    <p:extLst>
      <p:ext uri="{BB962C8B-B14F-4D97-AF65-F5344CB8AC3E}">
        <p14:creationId xmlns:p14="http://schemas.microsoft.com/office/powerpoint/2010/main" val="161715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72" y="1579773"/>
            <a:ext cx="9079477" cy="1926804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 différence entre une séquence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et une séance ? »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Quels liens entre les deux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AB4D8C6-27E4-52C1-8529-42915C45BFE3}"/>
              </a:ext>
            </a:extLst>
          </p:cNvPr>
          <p:cNvSpPr txBox="1"/>
          <p:nvPr/>
        </p:nvSpPr>
        <p:spPr>
          <a:xfrm>
            <a:off x="190499" y="64216"/>
            <a:ext cx="4333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872670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ABE1B64-938B-4C29-97B6-8E2B3C7F9767}"/>
              </a:ext>
            </a:extLst>
          </p:cNvPr>
          <p:cNvSpPr txBox="1">
            <a:spLocks/>
          </p:cNvSpPr>
          <p:nvPr/>
        </p:nvSpPr>
        <p:spPr>
          <a:xfrm>
            <a:off x="3035375" y="1399226"/>
            <a:ext cx="7101402" cy="577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continu ou discontinu de séances :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29CE77-3E3E-4E69-AE0F-21589CED1844}"/>
              </a:ext>
            </a:extLst>
          </p:cNvPr>
          <p:cNvSpPr txBox="1">
            <a:spLocks/>
          </p:cNvSpPr>
          <p:nvPr/>
        </p:nvSpPr>
        <p:spPr>
          <a:xfrm>
            <a:off x="3035375" y="4437435"/>
            <a:ext cx="8794675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séquence doit être anticipée.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de la situation de départ à l’évaluation, en passant par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l’entraînement. </a:t>
            </a: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4747D7-8714-439B-B4D7-0A38BBC3B26A}"/>
              </a:ext>
            </a:extLst>
          </p:cNvPr>
          <p:cNvSpPr txBox="1"/>
          <p:nvPr/>
        </p:nvSpPr>
        <p:spPr>
          <a:xfrm>
            <a:off x="2987750" y="2105412"/>
            <a:ext cx="600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articulées entre elles dans le temps.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43AA99-CB12-43BB-9825-B7CCF24578C9}"/>
              </a:ext>
            </a:extLst>
          </p:cNvPr>
          <p:cNvSpPr txBox="1"/>
          <p:nvPr/>
        </p:nvSpPr>
        <p:spPr>
          <a:xfrm>
            <a:off x="3035375" y="2582860"/>
            <a:ext cx="810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organisées autour d’activités qui conduisent à l’objectif final donné dans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programmes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F289A5-1DBE-4253-8A28-8A63C01464EB}"/>
              </a:ext>
            </a:extLst>
          </p:cNvPr>
          <p:cNvSpPr txBox="1"/>
          <p:nvPr/>
        </p:nvSpPr>
        <p:spPr>
          <a:xfrm>
            <a:off x="3035375" y="3542886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conçues autour d’un objectif d’apprentissage précis.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E2E1C50-49B0-763F-5BDA-EF69C00E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75" y="610886"/>
            <a:ext cx="721201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séquence d’enseignement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802D0D-311C-AA91-187C-6892766B47BB}"/>
              </a:ext>
            </a:extLst>
          </p:cNvPr>
          <p:cNvSpPr txBox="1"/>
          <p:nvPr/>
        </p:nvSpPr>
        <p:spPr>
          <a:xfrm>
            <a:off x="190499" y="64216"/>
            <a:ext cx="4352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9670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4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223B0-D7C0-E251-42C8-05A8E351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805C82-42C3-851E-D9F0-EB8DF04D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63" y="503132"/>
            <a:ext cx="9636717" cy="78449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la fiche de séquence efficacement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0395F72-14B9-3636-DB2D-0521AD3D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fr-FR" dirty="0"/>
              <a:t>1 – Copier – Coller la compétence des programmes dans ta séquence</a:t>
            </a:r>
          </a:p>
          <a:p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643F64-3CC7-0D4C-F279-3BB6D8F0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84" y="2614224"/>
            <a:ext cx="9774291" cy="13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4430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7AFEE-6C21-C223-A462-4FACB83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08" y="512462"/>
            <a:ext cx="10025491" cy="78449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la fiche de séquence efficacement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3D889F-CE70-304C-8E7B-3FF8365A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1F5655-33D5-E238-7542-816FFC87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08" y="2747069"/>
            <a:ext cx="8216620" cy="39989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CFBE2-EF44-6291-D84A-2DC125E087BB}"/>
              </a:ext>
            </a:extLst>
          </p:cNvPr>
          <p:cNvSpPr txBox="1">
            <a:spLocks/>
          </p:cNvSpPr>
          <p:nvPr/>
        </p:nvSpPr>
        <p:spPr>
          <a:xfrm>
            <a:off x="2166508" y="1156277"/>
            <a:ext cx="9147359" cy="577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Copier-coller la compétence des programmes en ajoutant « Eduscol » + le cycle dans un moteur de recherche.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mathématiques et le Français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copier directement les compétences dans les attendus de fin de niveau.</a:t>
            </a:r>
          </a:p>
        </p:txBody>
      </p:sp>
    </p:spTree>
    <p:extLst>
      <p:ext uri="{BB962C8B-B14F-4D97-AF65-F5344CB8AC3E}">
        <p14:creationId xmlns:p14="http://schemas.microsoft.com/office/powerpoint/2010/main" val="11494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CF5BB9-41CB-42C3-D4C7-A4733473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A657A4-FB9A-E6D0-275F-3383CEA3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76" y="60649"/>
            <a:ext cx="7633082" cy="67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5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AC92E-E0C0-7970-8B88-FF3BCFDA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192FF7-0178-19DC-17AE-0EF80E1D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08" y="512462"/>
            <a:ext cx="10025491" cy="78449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la fiche de séquence efficacement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8B34F83-1CBF-A4F1-1C34-5E06234A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48" y="1540189"/>
            <a:ext cx="8915400" cy="3777622"/>
          </a:xfrm>
        </p:spPr>
        <p:txBody>
          <a:bodyPr/>
          <a:lstStyle/>
          <a:p>
            <a:r>
              <a:rPr lang="fr-FR" dirty="0"/>
              <a:t>3 – Récupérer les objectifs sous-jacents à la compétence travaillée, les répartir dans le temps (envisager au moins deux séances pour chaque objectif)</a:t>
            </a:r>
          </a:p>
          <a:p>
            <a:endParaRPr lang="fr-FR" dirty="0"/>
          </a:p>
          <a:p>
            <a:r>
              <a:rPr lang="fr-FR" dirty="0"/>
              <a:t>4 – Ajouter l’évaluation (sommative, continue, fiche de suivi)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546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86" y="2357170"/>
            <a:ext cx="7003027" cy="128979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Quid des différentes phases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d’une séance ? 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B83F5D-631E-2E93-CCCB-5CF1BD262CD6}"/>
              </a:ext>
            </a:extLst>
          </p:cNvPr>
          <p:cNvSpPr txBox="1"/>
          <p:nvPr/>
        </p:nvSpPr>
        <p:spPr>
          <a:xfrm>
            <a:off x="190500" y="64216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258150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727522" y="1258704"/>
            <a:ext cx="8788201" cy="165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lancement (mise en route et rappel).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rappel de la séance précédente.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présentation de l’objectif d’apprentissage.</a:t>
            </a: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1A9478F-251D-41E4-94CF-B7D58B7DC62F}"/>
              </a:ext>
            </a:extLst>
          </p:cNvPr>
          <p:cNvSpPr txBox="1">
            <a:spLocks/>
          </p:cNvSpPr>
          <p:nvPr/>
        </p:nvSpPr>
        <p:spPr>
          <a:xfrm>
            <a:off x="2727522" y="2877476"/>
            <a:ext cx="9331127" cy="165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recherche / manipulatoire (activité 1).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but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comprendre la notion OU la (re)découvrir.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peut se faire en binôme / groupe.</a:t>
            </a:r>
            <a:endParaRPr lang="fr-F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727522" y="4587788"/>
            <a:ext cx="7521378" cy="774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mise en commun (synthèse).</a:t>
            </a: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E88B92C-0112-2D25-CFE5-D69F04D4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76" y="610886"/>
            <a:ext cx="6019800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phases d’une séance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1DAC6A-E29C-F3A8-2C4F-EB280BDDC09D}"/>
              </a:ext>
            </a:extLst>
          </p:cNvPr>
          <p:cNvSpPr txBox="1"/>
          <p:nvPr/>
        </p:nvSpPr>
        <p:spPr>
          <a:xfrm>
            <a:off x="190499" y="64216"/>
            <a:ext cx="4352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1746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795786" y="2382724"/>
            <a:ext cx="8845351" cy="1762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d’entraînement / application (activité 2).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 individuelle.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sert d’exercice d’application pour voir si l’élève a retenu ce qui a été institutionnalisé.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848968" y="4145484"/>
            <a:ext cx="8738988" cy="2426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bilan (synthèse + prolongement).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bilan doit être fait par les élèves.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Qu’est-ce que nous avons appris aujourd’hui ? 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Comment avons-nous fait ? »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La prochaine fois on fera… »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849470" y="628573"/>
            <a:ext cx="8810718" cy="165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structuration et d’institutionnalisation.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institutionnalisation de la notion à partir des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recherches des élèves OU formalisation d’une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méthode, d’un apprentissage.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E1DD65-2C17-0010-E2F1-848CBA248A70}"/>
              </a:ext>
            </a:extLst>
          </p:cNvPr>
          <p:cNvSpPr txBox="1"/>
          <p:nvPr/>
        </p:nvSpPr>
        <p:spPr>
          <a:xfrm>
            <a:off x="190500" y="64216"/>
            <a:ext cx="422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8429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ABE1B64-938B-4C29-97B6-8E2B3C7F9767}"/>
              </a:ext>
            </a:extLst>
          </p:cNvPr>
          <p:cNvSpPr txBox="1">
            <a:spLocks/>
          </p:cNvSpPr>
          <p:nvPr/>
        </p:nvSpPr>
        <p:spPr>
          <a:xfrm>
            <a:off x="2730575" y="1964790"/>
            <a:ext cx="8622507" cy="206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Structuration de la temporalité.</a:t>
            </a:r>
          </a:p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→ Importance du tissage (rappel, bilan) : comprendre le lien entre ce qui a été fait avant et ce qui sera fait ensuite.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29CE77-3E3E-4E69-AE0F-21589CED1844}"/>
              </a:ext>
            </a:extLst>
          </p:cNvPr>
          <p:cNvSpPr txBox="1">
            <a:spLocks/>
          </p:cNvSpPr>
          <p:nvPr/>
        </p:nvSpPr>
        <p:spPr>
          <a:xfrm>
            <a:off x="2730575" y="4208199"/>
            <a:ext cx="9251517" cy="194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conscience.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prendre du recul et verbaliser ce qu’on a appris (faire verbaliser les contenus d’apprentissage et les critères de réalisation et non pas ce qu’on a fait).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E2E1C50-49B0-763F-5BDA-EF69C00E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75" y="626346"/>
            <a:ext cx="776597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donner du sens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802D0D-311C-AA91-187C-6892766B47BB}"/>
              </a:ext>
            </a:extLst>
          </p:cNvPr>
          <p:cNvSpPr txBox="1"/>
          <p:nvPr/>
        </p:nvSpPr>
        <p:spPr>
          <a:xfrm>
            <a:off x="190500" y="64216"/>
            <a:ext cx="428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FCB1FF-8615-4C96-16AA-8887A72D2CA0}"/>
              </a:ext>
            </a:extLst>
          </p:cNvPr>
          <p:cNvSpPr txBox="1"/>
          <p:nvPr/>
        </p:nvSpPr>
        <p:spPr>
          <a:xfrm>
            <a:off x="2678912" y="1319687"/>
            <a:ext cx="935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 J. </a:t>
            </a:r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MÉART – S. BERTONE (autonomie des élèves et intégration des règles en EPS)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13" y="367188"/>
            <a:ext cx="680223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module constitué de 7 TP :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627513" y="1044114"/>
            <a:ext cx="6802238" cy="78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TP1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prise en main du groupe-classe.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18/09 de 13h30 à 16h30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8F48B9D-6900-735B-D664-C0BD845964A5}"/>
              </a:ext>
            </a:extLst>
          </p:cNvPr>
          <p:cNvSpPr txBox="1">
            <a:spLocks/>
          </p:cNvSpPr>
          <p:nvPr/>
        </p:nvSpPr>
        <p:spPr>
          <a:xfrm>
            <a:off x="2627513" y="2679237"/>
            <a:ext cx="6713786" cy="74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TP3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du stage massé.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02/10 de 9h à 12h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243A084-4838-0E77-6728-228CBC9F7077}"/>
              </a:ext>
            </a:extLst>
          </p:cNvPr>
          <p:cNvSpPr txBox="1">
            <a:spLocks/>
          </p:cNvSpPr>
          <p:nvPr/>
        </p:nvSpPr>
        <p:spPr>
          <a:xfrm>
            <a:off x="2627513" y="1821967"/>
            <a:ext cx="7594362" cy="74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TP2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 classe et les élèves à BEP.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25/09 de 9h à 12h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91AA6E6-84CB-C0A2-9893-595BC5794A47}"/>
              </a:ext>
            </a:extLst>
          </p:cNvPr>
          <p:cNvSpPr txBox="1">
            <a:spLocks/>
          </p:cNvSpPr>
          <p:nvPr/>
        </p:nvSpPr>
        <p:spPr>
          <a:xfrm>
            <a:off x="2627513" y="4393777"/>
            <a:ext cx="6237925" cy="74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TP5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préparation du stage massé.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20/11 de 13h30 à 16h30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7EF48EC-EB54-0E7C-0A3E-334E5F8753A7}"/>
              </a:ext>
            </a:extLst>
          </p:cNvPr>
          <p:cNvSpPr txBox="1">
            <a:spLocks/>
          </p:cNvSpPr>
          <p:nvPr/>
        </p:nvSpPr>
        <p:spPr>
          <a:xfrm>
            <a:off x="2627513" y="3536507"/>
            <a:ext cx="9044026" cy="97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TP4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du groupe classe et suivi des élèves.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→ le 13/11 de 13h30 à 16h30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0A2F04E-0F3D-4F76-ADCE-AB969DB5F8EA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32056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présentation de l’EC242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F5A333F-659F-40A1-B78B-11CFF3A521D1}"/>
              </a:ext>
            </a:extLst>
          </p:cNvPr>
          <p:cNvSpPr txBox="1">
            <a:spLocks/>
          </p:cNvSpPr>
          <p:nvPr/>
        </p:nvSpPr>
        <p:spPr>
          <a:xfrm>
            <a:off x="2627512" y="5247297"/>
            <a:ext cx="9279705" cy="74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TP6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différenciation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15/01 de 9h à 12h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F5A333F-659F-40A1-B78B-11CFF3A521D1}"/>
              </a:ext>
            </a:extLst>
          </p:cNvPr>
          <p:cNvSpPr txBox="1">
            <a:spLocks/>
          </p:cNvSpPr>
          <p:nvPr/>
        </p:nvSpPr>
        <p:spPr>
          <a:xfrm>
            <a:off x="2627513" y="5995461"/>
            <a:ext cx="9279705" cy="74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TP7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préparation du stage massé.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22/01 de 9h à 12h</a:t>
            </a:r>
          </a:p>
        </p:txBody>
      </p:sp>
    </p:spTree>
    <p:extLst>
      <p:ext uri="{BB962C8B-B14F-4D97-AF65-F5344CB8AC3E}">
        <p14:creationId xmlns:p14="http://schemas.microsoft.com/office/powerpoint/2010/main" val="7969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3" grpId="0"/>
      <p:bldP spid="2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016" y="2968376"/>
            <a:ext cx="5337968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cahier-journal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724E42-F8A7-6F6E-226C-45FED5D6FEF3}"/>
              </a:ext>
            </a:extLst>
          </p:cNvPr>
          <p:cNvSpPr txBox="1"/>
          <p:nvPr/>
        </p:nvSpPr>
        <p:spPr>
          <a:xfrm>
            <a:off x="190500" y="64216"/>
            <a:ext cx="417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7608B7-BE9B-34A3-ECE0-383F6F4D3581}"/>
              </a:ext>
            </a:extLst>
          </p:cNvPr>
          <p:cNvSpPr txBox="1"/>
          <p:nvPr/>
        </p:nvSpPr>
        <p:spPr>
          <a:xfrm>
            <a:off x="4229877" y="4226767"/>
            <a:ext cx="399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Assurer la continuité du service.</a:t>
            </a:r>
          </a:p>
        </p:txBody>
      </p:sp>
    </p:spTree>
    <p:extLst>
      <p:ext uri="{BB962C8B-B14F-4D97-AF65-F5344CB8AC3E}">
        <p14:creationId xmlns:p14="http://schemas.microsoft.com/office/powerpoint/2010/main" val="2371704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9D0D8F-965D-DD35-47D7-A49A63F3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EBDB7F-654E-0FC4-771C-2E0452A8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571500"/>
            <a:ext cx="8024813" cy="59187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6141A5-9C58-8D3E-98B3-19B81C9858E9}"/>
              </a:ext>
            </a:extLst>
          </p:cNvPr>
          <p:cNvSpPr txBox="1"/>
          <p:nvPr/>
        </p:nvSpPr>
        <p:spPr>
          <a:xfrm>
            <a:off x="190500" y="64216"/>
            <a:ext cx="417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2238478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9D0D8F-965D-DD35-47D7-A49A63F3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99F4D0-EE43-FCE6-AD4F-817724BA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6447"/>
            <a:ext cx="10364788" cy="59379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68847F-3600-1231-82A6-47FB0A8E3AF4}"/>
              </a:ext>
            </a:extLst>
          </p:cNvPr>
          <p:cNvSpPr txBox="1"/>
          <p:nvPr/>
        </p:nvSpPr>
        <p:spPr>
          <a:xfrm>
            <a:off x="247649" y="0"/>
            <a:ext cx="420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3906657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098" y="2357170"/>
            <a:ext cx="9069952" cy="128979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sont les incontournables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à retrouver dans le cahier-journal ? 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6" y="3646965"/>
            <a:ext cx="1171348" cy="2284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EC82F7-AEBF-CA7C-7D1F-9DF79CB15F0D}"/>
              </a:ext>
            </a:extLst>
          </p:cNvPr>
          <p:cNvSpPr txBox="1"/>
          <p:nvPr/>
        </p:nvSpPr>
        <p:spPr>
          <a:xfrm>
            <a:off x="190500" y="64216"/>
            <a:ext cx="468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49223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958213" y="4486275"/>
            <a:ext cx="8738988" cy="219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je n’ai pas de fiche de séance…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déroulé succinct (nommer les phases)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les formes de regroupement (</a:t>
            </a:r>
            <a:r>
              <a:rPr lang="fr-F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binôme, groupe)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les modalités de travail (écrit, oral). </a:t>
            </a: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958213" y="664005"/>
            <a:ext cx="8810718" cy="382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incontournables :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 date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le domaine d’apprentissage / disciplinaire ;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sous-domaine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les compétences du BO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le(s) objectif(s) de la séance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horaires / le temps ;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2F589C-C9D2-B2C0-D5C7-9E7A798D0737}"/>
              </a:ext>
            </a:extLst>
          </p:cNvPr>
          <p:cNvSpPr txBox="1"/>
          <p:nvPr/>
        </p:nvSpPr>
        <p:spPr>
          <a:xfrm>
            <a:off x="190500" y="64216"/>
            <a:ext cx="430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1686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31" y="2968376"/>
            <a:ext cx="8881269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L’aménagement de la classe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05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701037" y="651090"/>
            <a:ext cx="8890887" cy="5555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existants :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l’espace regroupement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concevoir autour d’un tableau (MS /GS).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penser la place de chaque enfant.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l’espace « ateliers » polyvalents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activités liées au projet de la classe :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(espace bibliothèque, espace graphique…)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les coins jeux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jeux à règles, jeux de construction, jeux symboliques…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les tables pour les ateliers 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68AA8A9-0FFF-EB16-F5F5-02587BCA401E}"/>
              </a:ext>
            </a:extLst>
          </p:cNvPr>
          <p:cNvSpPr txBox="1">
            <a:spLocks/>
          </p:cNvSpPr>
          <p:nvPr/>
        </p:nvSpPr>
        <p:spPr>
          <a:xfrm>
            <a:off x="168675" y="33059"/>
            <a:ext cx="40699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L’aménagement de la classe</a:t>
            </a:r>
          </a:p>
        </p:txBody>
      </p:sp>
    </p:spTree>
    <p:extLst>
      <p:ext uri="{BB962C8B-B14F-4D97-AF65-F5344CB8AC3E}">
        <p14:creationId xmlns:p14="http://schemas.microsoft.com/office/powerpoint/2010/main" val="297353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409826" y="1078622"/>
            <a:ext cx="9572624" cy="5293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  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tables des élèves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en ligne, en colonne, en U…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 bureau de l’enseignant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devant, derrière, sur le côté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un espace bibliothèque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un espace pour un petit groupe d’élèves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une table et 4/5 chaises.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les murs de la classe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identifier une fonction à chacun des espaces d’affichages…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affichages didactiques et fonctionnels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70ED0D6-92C5-B654-F4F2-A5BB8073A6C5}"/>
              </a:ext>
            </a:extLst>
          </p:cNvPr>
          <p:cNvSpPr txBox="1">
            <a:spLocks/>
          </p:cNvSpPr>
          <p:nvPr/>
        </p:nvSpPr>
        <p:spPr>
          <a:xfrm>
            <a:off x="168675" y="33059"/>
            <a:ext cx="40699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L’aménagement de la classe</a:t>
            </a:r>
          </a:p>
        </p:txBody>
      </p:sp>
    </p:spTree>
    <p:extLst>
      <p:ext uri="{BB962C8B-B14F-4D97-AF65-F5344CB8AC3E}">
        <p14:creationId xmlns:p14="http://schemas.microsoft.com/office/powerpoint/2010/main" val="2132297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901606" y="2938620"/>
            <a:ext cx="8995662" cy="1192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aménagements à choisir selon les besoins.</a:t>
            </a:r>
          </a:p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→ il doit permettre de transmettre l’apprentissage.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901606" y="1656359"/>
            <a:ext cx="8810718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nombreux aménagements possibles.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BDADB8-1F38-C682-749F-82BA6E47FB9A}"/>
              </a:ext>
            </a:extLst>
          </p:cNvPr>
          <p:cNvSpPr txBox="1">
            <a:spLocks/>
          </p:cNvSpPr>
          <p:nvPr/>
        </p:nvSpPr>
        <p:spPr>
          <a:xfrm>
            <a:off x="2872488" y="4547258"/>
            <a:ext cx="8738988" cy="1054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aménagements qui permettent de gérer le groupe-classe et le groupe de travail.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AB62F10-2EEC-53A9-35C3-CDC8EE1C3A94}"/>
              </a:ext>
            </a:extLst>
          </p:cNvPr>
          <p:cNvSpPr txBox="1">
            <a:spLocks/>
          </p:cNvSpPr>
          <p:nvPr/>
        </p:nvSpPr>
        <p:spPr>
          <a:xfrm>
            <a:off x="168675" y="33059"/>
            <a:ext cx="40699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L’aménagement de la classe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7E0858-3D39-13D2-6F04-D171BBC0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488" y="614228"/>
            <a:ext cx="2965374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RETENIR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100" y="2968376"/>
            <a:ext cx="6781800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de l’élève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D4209C-C6D9-34DE-E8D4-59457FFB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5CAFB2F-3D1A-07D7-1631-F1B31137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81" y="610886"/>
            <a:ext cx="695463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protocole d’évaluation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302B38B-18EC-9F23-06E2-6670D4CA8903}"/>
              </a:ext>
            </a:extLst>
          </p:cNvPr>
          <p:cNvSpPr txBox="1">
            <a:spLocks/>
          </p:cNvSpPr>
          <p:nvPr/>
        </p:nvSpPr>
        <p:spPr>
          <a:xfrm>
            <a:off x="2245456" y="1438415"/>
            <a:ext cx="8211938" cy="1222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Rendre 1 feuille recto par TP.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TP1, TP2, TP4, TP6.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615EC8-5A61-41DE-BE52-006D84596506}"/>
              </a:ext>
            </a:extLst>
          </p:cNvPr>
          <p:cNvSpPr txBox="1"/>
          <p:nvPr/>
        </p:nvSpPr>
        <p:spPr>
          <a:xfrm>
            <a:off x="2245456" y="2932644"/>
            <a:ext cx="108080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Notation :</a:t>
            </a:r>
          </a:p>
          <a:p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 5 points par feuille recto dont 2,5 points pour l’analyse et 0,5 points pour orthographe / syntaxe.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F447AB1-1BFF-B9CD-BC53-6FA6D1D474C0}"/>
              </a:ext>
            </a:extLst>
          </p:cNvPr>
          <p:cNvSpPr txBox="1">
            <a:spLocks/>
          </p:cNvSpPr>
          <p:nvPr/>
        </p:nvSpPr>
        <p:spPr>
          <a:xfrm>
            <a:off x="2245456" y="4897627"/>
            <a:ext cx="4191694" cy="1222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Date butoir.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16/02/25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78662CD-657D-788B-C054-2A3049C0C05B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799475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présentation de l’EC242</a:t>
            </a:r>
          </a:p>
        </p:txBody>
      </p:sp>
    </p:spTree>
    <p:extLst>
      <p:ext uri="{BB962C8B-B14F-4D97-AF65-F5344CB8AC3E}">
        <p14:creationId xmlns:p14="http://schemas.microsoft.com/office/powerpoint/2010/main" val="16268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781840" y="2703341"/>
            <a:ext cx="4689819" cy="1192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supports.</a:t>
            </a:r>
          </a:p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→ cahiers, classeurs…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BDADB8-1F38-C682-749F-82BA6E47FB9A}"/>
              </a:ext>
            </a:extLst>
          </p:cNvPr>
          <p:cNvSpPr txBox="1">
            <a:spLocks/>
          </p:cNvSpPr>
          <p:nvPr/>
        </p:nvSpPr>
        <p:spPr>
          <a:xfrm>
            <a:off x="2781840" y="4752750"/>
            <a:ext cx="2847435" cy="561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rituels.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AB62F10-2EEC-53A9-35C3-CDC8EE1C3A94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27555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Les outils de l’élève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369C99-7373-7ECD-3C12-5D3E9AD1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74" y="626346"/>
            <a:ext cx="892961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LA CONTINUITÉ ÉDUCATIVE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03F33AA-F853-A995-AC0E-24D162552468}"/>
              </a:ext>
            </a:extLst>
          </p:cNvPr>
          <p:cNvSpPr txBox="1">
            <a:spLocks/>
          </p:cNvSpPr>
          <p:nvPr/>
        </p:nvSpPr>
        <p:spPr>
          <a:xfrm>
            <a:off x="2781840" y="1491230"/>
            <a:ext cx="9182103" cy="112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bien connaître et utiliser ce qui est en place :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et modes de fonctionnement.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ABE2792-15CF-F707-2F95-12FA272B46F2}"/>
              </a:ext>
            </a:extLst>
          </p:cNvPr>
          <p:cNvSpPr txBox="1">
            <a:spLocks/>
          </p:cNvSpPr>
          <p:nvPr/>
        </p:nvSpPr>
        <p:spPr>
          <a:xfrm>
            <a:off x="2781840" y="3864879"/>
            <a:ext cx="4447635" cy="731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affichages utilisés.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80715B0-6C85-A51D-3F33-18F755F10D2F}"/>
              </a:ext>
            </a:extLst>
          </p:cNvPr>
          <p:cNvSpPr txBox="1">
            <a:spLocks/>
          </p:cNvSpPr>
          <p:nvPr/>
        </p:nvSpPr>
        <p:spPr>
          <a:xfrm>
            <a:off x="2781840" y="5757511"/>
            <a:ext cx="8574261" cy="708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code de présentation et de mise en page…</a:t>
            </a:r>
          </a:p>
        </p:txBody>
      </p:sp>
    </p:spTree>
    <p:extLst>
      <p:ext uri="{BB962C8B-B14F-4D97-AF65-F5344CB8AC3E}">
        <p14:creationId xmlns:p14="http://schemas.microsoft.com/office/powerpoint/2010/main" val="18108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5" y="2968376"/>
            <a:ext cx="6629400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réunion de rentrée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13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377187" y="787783"/>
            <a:ext cx="9548113" cy="4831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AMONT   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 mettre d’accord avec le titulaire </a:t>
            </a: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ce qu’on va dire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Être au clair sur le programme, les progressions…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Préparer des supports visuels à présenter au fur et à mesure de la réunion :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albums de jeunesse, exemples de jeux maths, puzzles, jeux symboliques ; romans…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supports d’écrits individuels (cahier de vie, de comptines), supports d’écrits collectifs (expériences et recherches scientifiques, journal des projets et apprentissages avec photographies…); </a:t>
            </a: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cahiers, manuels, romans…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68AA8A9-0FFF-EB16-F5F5-02587BCA401E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290789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La réunion de rentrée</a:t>
            </a:r>
          </a:p>
        </p:txBody>
      </p:sp>
    </p:spTree>
    <p:extLst>
      <p:ext uri="{BB962C8B-B14F-4D97-AF65-F5344CB8AC3E}">
        <p14:creationId xmlns:p14="http://schemas.microsoft.com/office/powerpoint/2010/main" val="4820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2968376"/>
            <a:ext cx="7724775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points importants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35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425" y="2968376"/>
            <a:ext cx="7010400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transferts d’élèves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3A78A34-2991-F19D-AB3A-D88B0105B80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4413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Autres points importants</a:t>
            </a:r>
          </a:p>
        </p:txBody>
      </p:sp>
    </p:spTree>
    <p:extLst>
      <p:ext uri="{BB962C8B-B14F-4D97-AF65-F5344CB8AC3E}">
        <p14:creationId xmlns:p14="http://schemas.microsoft.com/office/powerpoint/2010/main" val="866744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771608" y="2007819"/>
            <a:ext cx="8995662" cy="1054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renseigner s‘il y a des situations particulières.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→ décision de justice…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771608" y="1058081"/>
            <a:ext cx="9112197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Visualiser les parents le plus rapidement possible.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BDADB8-1F38-C682-749F-82BA6E47FB9A}"/>
              </a:ext>
            </a:extLst>
          </p:cNvPr>
          <p:cNvSpPr txBox="1">
            <a:spLocks/>
          </p:cNvSpPr>
          <p:nvPr/>
        </p:nvSpPr>
        <p:spPr>
          <a:xfrm>
            <a:off x="2771608" y="3062349"/>
            <a:ext cx="8738988" cy="1054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Dresser rapidement la liste des élèves qui ont droit de sortir seuls.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EA96045-B4E9-54D3-66EE-3D2F52BA403B}"/>
              </a:ext>
            </a:extLst>
          </p:cNvPr>
          <p:cNvSpPr txBox="1">
            <a:spLocks/>
          </p:cNvSpPr>
          <p:nvPr/>
        </p:nvSpPr>
        <p:spPr>
          <a:xfrm>
            <a:off x="2701038" y="4249934"/>
            <a:ext cx="8738988" cy="979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maternelle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remettre l’enfant à un adulte seulement.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345C32B-7669-8BC7-6AB3-D6EAAA39448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4413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Autres points importants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7DB5929-049E-B771-71E7-61441C9656DA}"/>
              </a:ext>
            </a:extLst>
          </p:cNvPr>
          <p:cNvSpPr txBox="1">
            <a:spLocks/>
          </p:cNvSpPr>
          <p:nvPr/>
        </p:nvSpPr>
        <p:spPr>
          <a:xfrm>
            <a:off x="2701038" y="5437519"/>
            <a:ext cx="9348088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Compter les élèves à chaque changement de lieu.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0" y="2968376"/>
            <a:ext cx="4495800" cy="921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ponctuel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3A78A34-2991-F19D-AB3A-D88B0105B80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4413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Autres points importants</a:t>
            </a:r>
          </a:p>
        </p:txBody>
      </p:sp>
    </p:spTree>
    <p:extLst>
      <p:ext uri="{BB962C8B-B14F-4D97-AF65-F5344CB8AC3E}">
        <p14:creationId xmlns:p14="http://schemas.microsoft.com/office/powerpoint/2010/main" val="1362187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B3E29CC-7B98-4DF7-A8E0-383AD3455B16}"/>
              </a:ext>
            </a:extLst>
          </p:cNvPr>
          <p:cNvSpPr txBox="1">
            <a:spLocks/>
          </p:cNvSpPr>
          <p:nvPr/>
        </p:nvSpPr>
        <p:spPr>
          <a:xfrm>
            <a:off x="2657308" y="3523907"/>
            <a:ext cx="6667667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à l’heure à son service de cour.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F4E05-28E5-C697-9280-E9E76FFDE553}"/>
              </a:ext>
            </a:extLst>
          </p:cNvPr>
          <p:cNvSpPr txBox="1">
            <a:spLocks/>
          </p:cNvSpPr>
          <p:nvPr/>
        </p:nvSpPr>
        <p:spPr>
          <a:xfrm>
            <a:off x="2762084" y="1679071"/>
            <a:ext cx="4524542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à l’heure le matin.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BDADB8-1F38-C682-749F-82BA6E47FB9A}"/>
              </a:ext>
            </a:extLst>
          </p:cNvPr>
          <p:cNvSpPr txBox="1">
            <a:spLocks/>
          </p:cNvSpPr>
          <p:nvPr/>
        </p:nvSpPr>
        <p:spPr>
          <a:xfrm>
            <a:off x="2657308" y="5249807"/>
            <a:ext cx="7343942" cy="61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à l’heure pour la sortie des élèves.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345C32B-7669-8BC7-6AB3-D6EAAA39448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4413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Autres points importants</a:t>
            </a:r>
          </a:p>
        </p:txBody>
      </p:sp>
    </p:spTree>
    <p:extLst>
      <p:ext uri="{BB962C8B-B14F-4D97-AF65-F5344CB8AC3E}">
        <p14:creationId xmlns:p14="http://schemas.microsoft.com/office/powerpoint/2010/main" val="10140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9C56E2-0E6D-45F3-A749-D671C3AD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06" y="410681"/>
            <a:ext cx="1800866" cy="174133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76A98ED-C8EB-4FC8-8ECB-2B2A71C3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11" y="4864190"/>
            <a:ext cx="7536496" cy="67203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pascal.baeyaert@ac-versailles.fr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2FA2B8-D247-4DC7-81AA-A51BD7C9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3DD169-B601-B727-7FE6-5E4DD233732D}"/>
              </a:ext>
            </a:extLst>
          </p:cNvPr>
          <p:cNvSpPr txBox="1"/>
          <p:nvPr/>
        </p:nvSpPr>
        <p:spPr>
          <a:xfrm>
            <a:off x="2956911" y="5627350"/>
            <a:ext cx="7829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/>
              <a:t>: aline.le-boyer@ac-versailles.fr</a:t>
            </a:r>
            <a:endParaRPr lang="fr-FR" sz="2800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39AF6A5D-8CC6-ACCD-FBBD-15B9A3CA3FAB}"/>
              </a:ext>
            </a:extLst>
          </p:cNvPr>
          <p:cNvSpPr txBox="1">
            <a:spLocks/>
          </p:cNvSpPr>
          <p:nvPr/>
        </p:nvSpPr>
        <p:spPr>
          <a:xfrm>
            <a:off x="2887044" y="4192160"/>
            <a:ext cx="7536496" cy="672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fabien</a:t>
            </a:r>
            <a:r>
              <a:rPr lang="fr-FR" sz="2800"/>
              <a:t>.jorrion1@</a:t>
            </a:r>
            <a:r>
              <a:rPr lang="fr-FR" sz="2800" dirty="0"/>
              <a:t>ac-versailles.fr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D6B7AA20-4A81-24DA-14F2-7F4997894BEF}"/>
              </a:ext>
            </a:extLst>
          </p:cNvPr>
          <p:cNvSpPr txBox="1">
            <a:spLocks/>
          </p:cNvSpPr>
          <p:nvPr/>
        </p:nvSpPr>
        <p:spPr>
          <a:xfrm>
            <a:off x="2887044" y="3429000"/>
            <a:ext cx="8883412" cy="8078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myriam.delebarre-gnemmi@ac-versailles.fr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9DBF0165-05AC-95A6-3128-5F3EB399E22F}"/>
              </a:ext>
            </a:extLst>
          </p:cNvPr>
          <p:cNvSpPr txBox="1">
            <a:spLocks/>
          </p:cNvSpPr>
          <p:nvPr/>
        </p:nvSpPr>
        <p:spPr>
          <a:xfrm>
            <a:off x="2612571" y="2665840"/>
            <a:ext cx="6923316" cy="672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laure.rouxel1@ac-versailles.fr</a:t>
            </a:r>
          </a:p>
        </p:txBody>
      </p:sp>
    </p:spTree>
    <p:extLst>
      <p:ext uri="{BB962C8B-B14F-4D97-AF65-F5344CB8AC3E}">
        <p14:creationId xmlns:p14="http://schemas.microsoft.com/office/powerpoint/2010/main" val="386699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159231" y="463954"/>
            <a:ext cx="9431137" cy="2955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TP1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* les outils des élèves observés ou utilisés.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changeriez-vous ou garderiez-vous ? Pourquoi ?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les différents aménagements de la classe.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Intérêts et limites / inconvénients de chacun.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changeriez-vous ou garderiez-vous ? Pourquoi ?</a:t>
            </a:r>
          </a:p>
          <a:p>
            <a:pPr marL="0" indent="0">
              <a:buNone/>
            </a:pP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49EF5A8-DFC4-16BD-AD88-43174D7D1FEB}"/>
              </a:ext>
            </a:extLst>
          </p:cNvPr>
          <p:cNvSpPr txBox="1">
            <a:spLocks/>
          </p:cNvSpPr>
          <p:nvPr/>
        </p:nvSpPr>
        <p:spPr>
          <a:xfrm>
            <a:off x="2159231" y="3284114"/>
            <a:ext cx="9765874" cy="330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TP2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* les outils envisagés dans la gestion de classe.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changeriez-vous ou garderiez-vous ? Pourquoi ?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les élèves à BEP de la classe.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mis en place.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Intérêts et inconvénients de chacun.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changeriez-vous ou garderiez-vous ? Pourquoi ?</a:t>
            </a:r>
          </a:p>
          <a:p>
            <a:pPr marL="0" indent="0">
              <a:buNone/>
            </a:pP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26448DB-F4A6-905C-75DD-CBAB6BAEE795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5986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présentation de l’EC242</a:t>
            </a:r>
          </a:p>
        </p:txBody>
      </p:sp>
    </p:spTree>
    <p:extLst>
      <p:ext uri="{BB962C8B-B14F-4D97-AF65-F5344CB8AC3E}">
        <p14:creationId xmlns:p14="http://schemas.microsoft.com/office/powerpoint/2010/main" val="40266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0229956-11EF-F53D-800D-732AE22963B7}"/>
              </a:ext>
            </a:extLst>
          </p:cNvPr>
          <p:cNvSpPr txBox="1">
            <a:spLocks/>
          </p:cNvSpPr>
          <p:nvPr/>
        </p:nvSpPr>
        <p:spPr>
          <a:xfrm>
            <a:off x="2217937" y="569236"/>
            <a:ext cx="10021688" cy="1764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TP4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* les types d’évaluation.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 une évaluation formatrice. Analyse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49EF5A8-DFC4-16BD-AD88-43174D7D1FEB}"/>
              </a:ext>
            </a:extLst>
          </p:cNvPr>
          <p:cNvSpPr txBox="1">
            <a:spLocks/>
          </p:cNvSpPr>
          <p:nvPr/>
        </p:nvSpPr>
        <p:spPr>
          <a:xfrm>
            <a:off x="2217937" y="2546805"/>
            <a:ext cx="10021688" cy="1764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TP6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* les modalités et outils de différenciation utilisés.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Intérêts et limites.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changeriez-vous ou garderiez-vous ? Pourquoi ?</a:t>
            </a:r>
          </a:p>
          <a:p>
            <a:pPr marL="0" indent="0">
              <a:buNone/>
            </a:pP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11009E7-645E-E3F3-1DC8-602EF4CC5958}"/>
              </a:ext>
            </a:extLst>
          </p:cNvPr>
          <p:cNvSpPr txBox="1">
            <a:spLocks/>
          </p:cNvSpPr>
          <p:nvPr/>
        </p:nvSpPr>
        <p:spPr>
          <a:xfrm>
            <a:off x="254940" y="49125"/>
            <a:ext cx="3799475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présentation de l’EC242</a:t>
            </a:r>
          </a:p>
        </p:txBody>
      </p:sp>
    </p:spTree>
    <p:extLst>
      <p:ext uri="{BB962C8B-B14F-4D97-AF65-F5344CB8AC3E}">
        <p14:creationId xmlns:p14="http://schemas.microsoft.com/office/powerpoint/2010/main" val="16903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BDF56F-CCF9-9B3A-C6CB-8EE8DF52D8AC}"/>
              </a:ext>
            </a:extLst>
          </p:cNvPr>
          <p:cNvSpPr txBox="1"/>
          <p:nvPr/>
        </p:nvSpPr>
        <p:spPr>
          <a:xfrm>
            <a:off x="2314574" y="3013501"/>
            <a:ext cx="979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obligations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75634314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13741</TotalTime>
  <Words>2408</Words>
  <Application>Microsoft Office PowerPoint</Application>
  <PresentationFormat>Grand écran</PresentationFormat>
  <Paragraphs>385</Paragraphs>
  <Slides>68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Century Gothic</vt:lpstr>
      <vt:lpstr>Wingdings 3</vt:lpstr>
      <vt:lpstr>Brin</vt:lpstr>
      <vt:lpstr>EC242   Construction et analyse de stage</vt:lpstr>
      <vt:lpstr>Plan de l’intervention</vt:lpstr>
      <vt:lpstr>Présentation PowerPoint</vt:lpstr>
      <vt:lpstr>Trois stage massé d’une semaine</vt:lpstr>
      <vt:lpstr>Un module constitué de 7 TP :</vt:lpstr>
      <vt:lpstr>Le protocole d’évaluation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Pourquoi anticiper sa classe ? »</vt:lpstr>
      <vt:lpstr>Anticiper sa classe pour : </vt:lpstr>
      <vt:lpstr>« Comment anticiper son enseignement ? »</vt:lpstr>
      <vt:lpstr>Plusieurs dimensions à envisager :</vt:lpstr>
      <vt:lpstr>IMPORTANT</vt:lpstr>
      <vt:lpstr>Les essentiels pour anticiper sa classe : </vt:lpstr>
      <vt:lpstr>Présentation PowerPoint</vt:lpstr>
      <vt:lpstr>Les programmes</vt:lpstr>
      <vt:lpstr>L’emploi du temps</vt:lpstr>
      <vt:lpstr>Présentation PowerPoint</vt:lpstr>
      <vt:lpstr>Présentation PowerPoint</vt:lpstr>
      <vt:lpstr>Présentation PowerPoint</vt:lpstr>
      <vt:lpstr>Présentation PowerPoint</vt:lpstr>
      <vt:lpstr>« Quelles différence entre programme,    progression, et programmation ? »</vt:lpstr>
      <vt:lpstr>Le programme</vt:lpstr>
      <vt:lpstr>Présentation PowerPoint</vt:lpstr>
      <vt:lpstr>Présentation PowerPoint</vt:lpstr>
      <vt:lpstr>Présentation PowerPoint</vt:lpstr>
      <vt:lpstr>La progression</vt:lpstr>
      <vt:lpstr>Les repères annuels de progression</vt:lpstr>
      <vt:lpstr>Les attendus de fin d’année</vt:lpstr>
      <vt:lpstr>La programmation</vt:lpstr>
      <vt:lpstr>Un exemple concret</vt:lpstr>
      <vt:lpstr>Présentation PowerPoint</vt:lpstr>
      <vt:lpstr>« Quelle différence entre une séquence    et une séance ? » « Quels liens entre les deux ? »</vt:lpstr>
      <vt:lpstr>La séquence d’enseignement</vt:lpstr>
      <vt:lpstr>Rédiger la fiche de séquence efficacement</vt:lpstr>
      <vt:lpstr>Rédiger la fiche de séquence efficacement</vt:lpstr>
      <vt:lpstr>Présentation PowerPoint</vt:lpstr>
      <vt:lpstr>Rédiger la fiche de séquence efficacement</vt:lpstr>
      <vt:lpstr>« Quid des différentes phases    d’une séance ? »</vt:lpstr>
      <vt:lpstr>Les phases d’une séance</vt:lpstr>
      <vt:lpstr>Présentation PowerPoint</vt:lpstr>
      <vt:lpstr>Qu’est-ce que donner du sens ?</vt:lpstr>
      <vt:lpstr>Présentation PowerPoint</vt:lpstr>
      <vt:lpstr>Présentation PowerPoint</vt:lpstr>
      <vt:lpstr>Présentation PowerPoint</vt:lpstr>
      <vt:lpstr>« Quelles sont les incontournables    à retrouver dans le cahier-journal ? »</vt:lpstr>
      <vt:lpstr>Présentation PowerPoint</vt:lpstr>
      <vt:lpstr>Présentation PowerPoint</vt:lpstr>
      <vt:lpstr>Présentation PowerPoint</vt:lpstr>
      <vt:lpstr>Présentation PowerPoint</vt:lpstr>
      <vt:lpstr>À RETENIR</vt:lpstr>
      <vt:lpstr>Présentation PowerPoint</vt:lpstr>
      <vt:lpstr>ASSURER LA CONTINUITÉ ÉDUCATIVE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Contact: pascal.baeyaert@ac-versailles.fr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Orthographe lexicale et mémoire</dc:title>
  <dc:creator>Pascal</dc:creator>
  <cp:lastModifiedBy>fabien jorrion</cp:lastModifiedBy>
  <cp:revision>542</cp:revision>
  <dcterms:created xsi:type="dcterms:W3CDTF">2019-02-12T06:56:18Z</dcterms:created>
  <dcterms:modified xsi:type="dcterms:W3CDTF">2024-09-15T08:55:15Z</dcterms:modified>
</cp:coreProperties>
</file>