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4" ContentType="video/unknown"/>
  <Override PartName="/ppt/media/media2.mp4" ContentType="video/unknown"/>
  <Override PartName="/ppt/media/media3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838383"/>
              </a:solidFill>
              <a:prstDash val="solid"/>
              <a:miter lim="400000"/>
            </a:ln>
          </a:left>
          <a:right>
            <a:ln w="3175" cap="flat">
              <a:solidFill>
                <a:srgbClr val="838383"/>
              </a:solidFill>
              <a:prstDash val="solid"/>
              <a:miter lim="400000"/>
            </a:ln>
          </a:right>
          <a:top>
            <a:ln w="3175" cap="flat">
              <a:solidFill>
                <a:srgbClr val="838383"/>
              </a:solidFill>
              <a:prstDash val="solid"/>
              <a:miter lim="400000"/>
            </a:ln>
          </a:top>
          <a:bottom>
            <a:ln w="3175" cap="flat">
              <a:solidFill>
                <a:srgbClr val="838383"/>
              </a:solidFill>
              <a:prstDash val="solid"/>
              <a:miter lim="400000"/>
            </a:ln>
          </a:bottom>
          <a:insideH>
            <a:ln w="3175" cap="flat">
              <a:solidFill>
                <a:srgbClr val="838383"/>
              </a:solidFill>
              <a:prstDash val="solid"/>
              <a:miter lim="400000"/>
            </a:ln>
          </a:insideH>
          <a:insideV>
            <a:ln w="3175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808080"/>
              </a:solidFill>
              <a:prstDash val="solid"/>
              <a:miter lim="400000"/>
            </a:ln>
          </a:right>
          <a:top>
            <a:ln w="3175" cap="flat">
              <a:solidFill>
                <a:srgbClr val="808080"/>
              </a:solidFill>
              <a:prstDash val="solid"/>
              <a:miter lim="400000"/>
            </a:ln>
          </a:top>
          <a:bottom>
            <a:ln w="3175" cap="flat">
              <a:solidFill>
                <a:srgbClr val="808080"/>
              </a:solidFill>
              <a:prstDash val="solid"/>
              <a:miter lim="400000"/>
            </a:ln>
          </a:bottom>
          <a:insideH>
            <a:ln w="3175" cap="flat">
              <a:solidFill>
                <a:srgbClr val="808080"/>
              </a:solidFill>
              <a:prstDash val="solid"/>
              <a:miter lim="400000"/>
            </a:ln>
          </a:insideH>
          <a:insideV>
            <a:ln w="3175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4D4D4D"/>
              </a:solidFill>
              <a:prstDash val="solid"/>
              <a:miter lim="400000"/>
            </a:ln>
          </a:right>
          <a:top>
            <a:ln w="3175" cap="flat">
              <a:solidFill>
                <a:srgbClr val="4D4D4D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4D4D4D"/>
              </a:solidFill>
              <a:prstDash val="solid"/>
              <a:miter lim="400000"/>
            </a:ln>
          </a:insideH>
          <a:insideV>
            <a:ln w="3175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F8BA00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464646"/>
              </a:solidFill>
              <a:prstDash val="solid"/>
              <a:miter lim="400000"/>
            </a:ln>
          </a:left>
          <a:right>
            <a:ln w="3175" cap="flat">
              <a:solidFill>
                <a:srgbClr val="464646"/>
              </a:solidFill>
              <a:prstDash val="solid"/>
              <a:miter lim="400000"/>
            </a:ln>
          </a:right>
          <a:top>
            <a:ln w="3175" cap="flat">
              <a:solidFill>
                <a:srgbClr val="464646"/>
              </a:solidFill>
              <a:prstDash val="solid"/>
              <a:miter lim="400000"/>
            </a:ln>
          </a:top>
          <a:bottom>
            <a:ln w="3175" cap="flat">
              <a:solidFill>
                <a:srgbClr val="464646"/>
              </a:solidFill>
              <a:prstDash val="solid"/>
              <a:miter lim="400000"/>
            </a:ln>
          </a:bottom>
          <a:insideH>
            <a:ln w="3175" cap="flat">
              <a:solidFill>
                <a:srgbClr val="464646"/>
              </a:solidFill>
              <a:prstDash val="solid"/>
              <a:miter lim="400000"/>
            </a:ln>
          </a:insideH>
          <a:insideV>
            <a:ln w="3175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E5E5E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C3C3C3"/>
              </a:solidFill>
              <a:prstDash val="solid"/>
              <a:miter lim="400000"/>
            </a:ln>
          </a:top>
          <a:bottom>
            <a:ln w="3175" cap="flat">
              <a:solidFill>
                <a:srgbClr val="C3C3C3"/>
              </a:solidFill>
              <a:prstDash val="solid"/>
              <a:miter lim="400000"/>
            </a:ln>
          </a:bottom>
          <a:insideH>
            <a:ln w="3175" cap="flat">
              <a:solidFill>
                <a:srgbClr val="C3C3C3"/>
              </a:solidFill>
              <a:prstDash val="solid"/>
              <a:miter lim="400000"/>
            </a:ln>
          </a:insideH>
          <a:insideV>
            <a:ln w="3175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E5E5E"/>
              </a:solidFill>
              <a:prstDash val="solid"/>
              <a:miter lim="400000"/>
            </a:ln>
          </a:left>
          <a:right>
            <a:ln w="3175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CB297B"/>
              </a:solidFill>
              <a:prstDash val="solid"/>
              <a:miter lim="400000"/>
            </a:ln>
          </a:top>
          <a:bottom>
            <a:ln w="3175" cap="flat">
              <a:solidFill>
                <a:srgbClr val="5E5E5E"/>
              </a:solidFill>
              <a:prstDash val="solid"/>
              <a:miter lim="400000"/>
            </a:ln>
          </a:bottom>
          <a:insideH>
            <a:ln w="3175" cap="flat">
              <a:solidFill>
                <a:srgbClr val="5E5E5E"/>
              </a:solidFill>
              <a:prstDash val="solid"/>
              <a:miter lim="400000"/>
            </a:ln>
          </a:insideH>
          <a:insideV>
            <a:ln w="3175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5E5E5E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6C6C6C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6C6C6C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6C6C6C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t date"/>
          <p:cNvSpPr txBox="1"/>
          <p:nvPr>
            <p:ph type="body" sz="quarter" idx="21" hasCustomPrompt="1"/>
          </p:nvPr>
        </p:nvSpPr>
        <p:spPr>
          <a:xfrm>
            <a:off x="640714" y="7544460"/>
            <a:ext cx="11717870" cy="339723"/>
          </a:xfrm>
          <a:prstGeom prst="rect">
            <a:avLst/>
          </a:prstGeom>
        </p:spPr>
        <p:txBody>
          <a:bodyPr lIns="24383" tIns="24383" rIns="24383" bIns="24383"/>
          <a:lstStyle>
            <a:lvl1pPr defTabSz="487228">
              <a:defRPr sz="1992"/>
            </a:lvl1pPr>
          </a:lstStyle>
          <a:p>
            <a:pPr/>
            <a:r>
              <a:t>Auteur et date</a:t>
            </a:r>
          </a:p>
        </p:txBody>
      </p:sp>
      <p:sp>
        <p:nvSpPr>
          <p:cNvPr id="12" name="Titre de la présentation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la présentation</a:t>
            </a:r>
          </a:p>
        </p:txBody>
      </p:sp>
      <p:sp>
        <p:nvSpPr>
          <p:cNvPr id="13" name="Texte niveau 1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Sous-titre de la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écl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 niveau 1…"/>
          <p:cNvSpPr txBox="1"/>
          <p:nvPr>
            <p:ph type="body" sz="quarter" idx="1" hasCustomPrompt="1"/>
          </p:nvPr>
        </p:nvSpPr>
        <p:spPr>
          <a:xfrm>
            <a:off x="643466" y="3843649"/>
            <a:ext cx="11717868" cy="2066302"/>
          </a:xfrm>
          <a:prstGeom prst="rect">
            <a:avLst/>
          </a:prstGeom>
        </p:spPr>
        <p:txBody>
          <a:bodyPr anchor="ctr"/>
          <a:lstStyle>
            <a:lvl1pPr algn="ctr" defTabSz="1733930">
              <a:lnSpc>
                <a:spcPct val="80000"/>
              </a:lnSpc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algn="ctr" defTabSz="1733930">
              <a:lnSpc>
                <a:spcPct val="80000"/>
              </a:lnSpc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algn="ctr" defTabSz="1733930">
              <a:lnSpc>
                <a:spcPct val="80000"/>
              </a:lnSpc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algn="ctr" defTabSz="1733930">
              <a:lnSpc>
                <a:spcPct val="80000"/>
              </a:lnSpc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algn="ctr" defTabSz="1733930">
              <a:lnSpc>
                <a:spcPct val="80000"/>
              </a:lnSpc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Déclaration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it 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e niveau 1…"/>
          <p:cNvSpPr txBox="1"/>
          <p:nvPr>
            <p:ph type="body" sz="half" idx="1" hasCustomPrompt="1"/>
          </p:nvPr>
        </p:nvSpPr>
        <p:spPr>
          <a:xfrm>
            <a:off x="643466" y="1793027"/>
            <a:ext cx="11717868" cy="3862179"/>
          </a:xfrm>
          <a:prstGeom prst="rect">
            <a:avLst/>
          </a:prstGeom>
        </p:spPr>
        <p:txBody>
          <a:bodyPr anchor="b"/>
          <a:lstStyle>
            <a:lvl1pPr algn="ctr" defTabSz="1733930">
              <a:lnSpc>
                <a:spcPct val="80000"/>
              </a:lnSpc>
              <a:defRPr spc="-176" sz="17600"/>
            </a:lvl1pPr>
            <a:lvl2pPr algn="ctr" defTabSz="1733930">
              <a:lnSpc>
                <a:spcPct val="80000"/>
              </a:lnSpc>
              <a:defRPr spc="-176" sz="17600"/>
            </a:lvl2pPr>
            <a:lvl3pPr algn="ctr" defTabSz="1733930">
              <a:lnSpc>
                <a:spcPct val="80000"/>
              </a:lnSpc>
              <a:defRPr spc="-176" sz="17600"/>
            </a:lvl3pPr>
            <a:lvl4pPr algn="ctr" defTabSz="1733930">
              <a:lnSpc>
                <a:spcPct val="80000"/>
              </a:lnSpc>
              <a:defRPr spc="-176" sz="17600"/>
            </a:lvl4pPr>
            <a:lvl5pPr algn="ctr" defTabSz="1733930">
              <a:lnSpc>
                <a:spcPct val="80000"/>
              </a:lnSpc>
              <a:defRPr spc="-176" sz="176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Données clés"/>
          <p:cNvSpPr txBox="1"/>
          <p:nvPr>
            <p:ph type="body" sz="quarter" idx="21" hasCustomPrompt="1"/>
          </p:nvPr>
        </p:nvSpPr>
        <p:spPr>
          <a:xfrm>
            <a:off x="643466" y="5625696"/>
            <a:ext cx="11717868" cy="498550"/>
          </a:xfrm>
          <a:prstGeom prst="rect">
            <a:avLst/>
          </a:prstGeom>
        </p:spPr>
        <p:txBody>
          <a:bodyPr lIns="24383" tIns="24383" rIns="24383" bIns="24383"/>
          <a:lstStyle>
            <a:lvl1pPr algn="ctr" defTabSz="457877">
              <a:defRPr sz="2964"/>
            </a:lvl1pPr>
          </a:lstStyle>
          <a:p>
            <a:pPr/>
            <a:r>
              <a:t>Données clés</a:t>
            </a:r>
          </a:p>
        </p:txBody>
      </p:sp>
      <p:sp>
        <p:nvSpPr>
          <p:cNvPr id="10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1296013" y="6912775"/>
            <a:ext cx="10773362" cy="339723"/>
          </a:xfrm>
          <a:prstGeom prst="rect">
            <a:avLst/>
          </a:prstGeom>
        </p:spPr>
        <p:txBody>
          <a:bodyPr lIns="24383" tIns="24383" rIns="24383" bIns="24383"/>
          <a:lstStyle>
            <a:lvl1pPr defTabSz="487228">
              <a:defRPr sz="1992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Texte niveau 1…"/>
          <p:cNvSpPr txBox="1"/>
          <p:nvPr>
            <p:ph type="body" sz="quarter" idx="1" hasCustomPrompt="1"/>
          </p:nvPr>
        </p:nvSpPr>
        <p:spPr>
          <a:xfrm>
            <a:off x="935425" y="3853792"/>
            <a:ext cx="11133950" cy="2046016"/>
          </a:xfrm>
          <a:prstGeom prst="rect">
            <a:avLst/>
          </a:prstGeom>
        </p:spPr>
        <p:txBody>
          <a:bodyPr/>
          <a:lstStyle>
            <a:lvl1pPr marL="454345" indent="-334151" defTabSz="1733930">
              <a:lnSpc>
                <a:spcPct val="90000"/>
              </a:lnSpc>
              <a:defRPr b="0"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4345" indent="123048" defTabSz="1733930">
              <a:lnSpc>
                <a:spcPct val="90000"/>
              </a:lnSpc>
              <a:defRPr b="0"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4345" indent="580248" defTabSz="1733930">
              <a:lnSpc>
                <a:spcPct val="90000"/>
              </a:lnSpc>
              <a:defRPr b="0"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4345" indent="1037448" defTabSz="1733930">
              <a:lnSpc>
                <a:spcPct val="90000"/>
              </a:lnSpc>
              <a:defRPr b="0"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4345" indent="1494648" defTabSz="1733930">
              <a:lnSpc>
                <a:spcPct val="90000"/>
              </a:lnSpc>
              <a:defRPr b="0"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« Citation notable 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8405707" y="1761066"/>
            <a:ext cx="3967520" cy="31731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7200053" y="3340946"/>
            <a:ext cx="5567681" cy="64800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74508" y="1483359"/>
            <a:ext cx="8859522" cy="66446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711201" y="-1727201"/>
            <a:ext cx="14427201" cy="115417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616374" y="528319"/>
            <a:ext cx="14264642" cy="85434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re de la présentation"/>
          <p:cNvSpPr txBox="1"/>
          <p:nvPr>
            <p:ph type="title" hasCustomPrompt="1"/>
          </p:nvPr>
        </p:nvSpPr>
        <p:spPr>
          <a:xfrm>
            <a:off x="643466" y="5019040"/>
            <a:ext cx="11717868" cy="2479041"/>
          </a:xfrm>
          <a:prstGeom prst="rect">
            <a:avLst/>
          </a:prstGeom>
        </p:spPr>
        <p:txBody>
          <a:bodyPr/>
          <a:lstStyle/>
          <a:p>
            <a:pPr/>
            <a:r>
              <a:t>Titre de la présentation</a:t>
            </a:r>
          </a:p>
        </p:txBody>
      </p:sp>
      <p:sp>
        <p:nvSpPr>
          <p:cNvPr id="23" name="Auteur et date"/>
          <p:cNvSpPr txBox="1"/>
          <p:nvPr>
            <p:ph type="body" sz="quarter" idx="22" hasCustomPrompt="1"/>
          </p:nvPr>
        </p:nvSpPr>
        <p:spPr>
          <a:xfrm>
            <a:off x="644101" y="1809140"/>
            <a:ext cx="11716599" cy="339722"/>
          </a:xfrm>
          <a:prstGeom prst="rect">
            <a:avLst/>
          </a:prstGeom>
        </p:spPr>
        <p:txBody>
          <a:bodyPr lIns="24383" tIns="24383" rIns="24383" bIns="24383"/>
          <a:lstStyle>
            <a:lvl1pPr defTabSz="487228">
              <a:defRPr sz="1992"/>
            </a:lvl1pPr>
          </a:lstStyle>
          <a:p>
            <a:pPr/>
            <a:r>
              <a:t>Auteur et date</a:t>
            </a:r>
          </a:p>
        </p:txBody>
      </p:sp>
      <p:sp>
        <p:nvSpPr>
          <p:cNvPr id="24" name="Texte niveau 1…"/>
          <p:cNvSpPr txBox="1"/>
          <p:nvPr>
            <p:ph type="body" sz="quarter" idx="1" hasCustomPrompt="1"/>
          </p:nvPr>
        </p:nvSpPr>
        <p:spPr>
          <a:xfrm>
            <a:off x="643466" y="7411152"/>
            <a:ext cx="11717868" cy="595708"/>
          </a:xfrm>
          <a:prstGeom prst="rect">
            <a:avLst/>
          </a:prstGeom>
        </p:spPr>
        <p:txBody>
          <a:bodyPr/>
          <a:lstStyle/>
          <a:p>
            <a:pPr/>
            <a:r>
              <a:t>Sous-titre de la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tre 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sz="half" idx="21"/>
          </p:nvPr>
        </p:nvSpPr>
        <p:spPr>
          <a:xfrm>
            <a:off x="5852159" y="1110826"/>
            <a:ext cx="6477248" cy="75387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itre de diapositive"/>
          <p:cNvSpPr txBox="1"/>
          <p:nvPr>
            <p:ph type="title" hasCustomPrompt="1"/>
          </p:nvPr>
        </p:nvSpPr>
        <p:spPr>
          <a:xfrm>
            <a:off x="643466" y="1896533"/>
            <a:ext cx="5215468" cy="3137213"/>
          </a:xfrm>
          <a:prstGeom prst="rect">
            <a:avLst/>
          </a:prstGeom>
        </p:spPr>
        <p:txBody>
          <a:bodyPr/>
          <a:lstStyle>
            <a:lvl1pPr>
              <a:defRPr spc="-119" sz="6000"/>
            </a:lvl1pPr>
          </a:lstStyle>
          <a:p>
            <a:pPr/>
            <a:r>
              <a:t>Titre de diapositive</a:t>
            </a:r>
          </a:p>
        </p:txBody>
      </p:sp>
      <p:sp>
        <p:nvSpPr>
          <p:cNvPr id="34" name="Texte niveau 1…"/>
          <p:cNvSpPr txBox="1"/>
          <p:nvPr>
            <p:ph type="body" sz="quarter" idx="1" hasCustomPrompt="1"/>
          </p:nvPr>
        </p:nvSpPr>
        <p:spPr>
          <a:xfrm>
            <a:off x="643466" y="4984841"/>
            <a:ext cx="5215468" cy="2872226"/>
          </a:xfrm>
          <a:prstGeom prst="rect">
            <a:avLst/>
          </a:prstGeom>
        </p:spPr>
        <p:txBody>
          <a:bodyPr/>
          <a:lstStyle/>
          <a:p>
            <a:pPr/>
            <a:r>
              <a:t>Sous-titre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uméro de diapositive"/>
          <p:cNvSpPr txBox="1"/>
          <p:nvPr>
            <p:ph type="sldNum" sz="quarter" idx="2"/>
          </p:nvPr>
        </p:nvSpPr>
        <p:spPr>
          <a:xfrm>
            <a:off x="6380889" y="8170057"/>
            <a:ext cx="236357" cy="22772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re de diapositive"/>
          <p:cNvSpPr txBox="1"/>
          <p:nvPr>
            <p:ph type="title" hasCustomPrompt="1"/>
          </p:nvPr>
        </p:nvSpPr>
        <p:spPr>
          <a:xfrm>
            <a:off x="643466" y="1794933"/>
            <a:ext cx="11717868" cy="764354"/>
          </a:xfrm>
          <a:prstGeom prst="rect">
            <a:avLst/>
          </a:prstGeom>
        </p:spPr>
        <p:txBody>
          <a:bodyPr anchor="t"/>
          <a:lstStyle>
            <a:lvl1pPr>
              <a:defRPr spc="-119" sz="6000"/>
            </a:lvl1pPr>
          </a:lstStyle>
          <a:p>
            <a:pPr/>
            <a:r>
              <a:t>Titre de diapositive</a:t>
            </a:r>
          </a:p>
        </p:txBody>
      </p:sp>
      <p:sp>
        <p:nvSpPr>
          <p:cNvPr id="43" name="Sous-titre de diapositive"/>
          <p:cNvSpPr txBox="1"/>
          <p:nvPr>
            <p:ph type="body" sz="quarter" idx="21" hasCustomPrompt="1"/>
          </p:nvPr>
        </p:nvSpPr>
        <p:spPr>
          <a:xfrm>
            <a:off x="643466" y="2484779"/>
            <a:ext cx="11717868" cy="498550"/>
          </a:xfrm>
          <a:prstGeom prst="rect">
            <a:avLst/>
          </a:prstGeom>
        </p:spPr>
        <p:txBody>
          <a:bodyPr lIns="24383" tIns="24383" rIns="24383" bIns="24383"/>
          <a:lstStyle>
            <a:lvl1pPr defTabSz="457877">
              <a:defRPr sz="2964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44" name="Texte niveau 1…"/>
          <p:cNvSpPr txBox="1"/>
          <p:nvPr>
            <p:ph type="body" idx="1" hasCustomPrompt="1"/>
          </p:nvPr>
        </p:nvSpPr>
        <p:spPr>
          <a:xfrm>
            <a:off x="643466" y="3485069"/>
            <a:ext cx="11717868" cy="4403207"/>
          </a:xfrm>
          <a:prstGeom prst="rect">
            <a:avLst/>
          </a:prstGeom>
        </p:spPr>
        <p:txBody>
          <a:bodyPr/>
          <a:lstStyle>
            <a:lvl1pPr marL="4318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1pPr>
            <a:lvl2pPr marL="10414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2pPr>
            <a:lvl3pPr marL="16510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3pPr>
            <a:lvl4pPr marL="22606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4pPr>
            <a:lvl5pPr marL="28702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5pPr>
          </a:lstStyle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 niveau 1…"/>
          <p:cNvSpPr txBox="1"/>
          <p:nvPr>
            <p:ph type="body" idx="1" hasCustomPrompt="1"/>
          </p:nvPr>
        </p:nvSpPr>
        <p:spPr>
          <a:xfrm>
            <a:off x="643466" y="3485069"/>
            <a:ext cx="11717868" cy="4403207"/>
          </a:xfrm>
          <a:prstGeom prst="rect">
            <a:avLst/>
          </a:prstGeom>
        </p:spPr>
        <p:txBody>
          <a:bodyPr numCol="2" spcCol="585893"/>
          <a:lstStyle>
            <a:lvl1pPr marL="4318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1pPr>
            <a:lvl2pPr marL="10414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2pPr>
            <a:lvl3pPr marL="16510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3pPr>
            <a:lvl4pPr marL="22606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4pPr>
            <a:lvl5pPr marL="28702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5pPr>
          </a:lstStyle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us-titre de diapositive"/>
          <p:cNvSpPr txBox="1"/>
          <p:nvPr>
            <p:ph type="body" sz="quarter" idx="21" hasCustomPrompt="1"/>
          </p:nvPr>
        </p:nvSpPr>
        <p:spPr>
          <a:xfrm>
            <a:off x="643466" y="2484779"/>
            <a:ext cx="5215468" cy="498550"/>
          </a:xfrm>
          <a:prstGeom prst="rect">
            <a:avLst/>
          </a:prstGeom>
        </p:spPr>
        <p:txBody>
          <a:bodyPr lIns="24383" tIns="24383" rIns="24383" bIns="24383"/>
          <a:lstStyle>
            <a:lvl1pPr defTabSz="457877">
              <a:defRPr sz="2964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61" name="Texte niveau 1…"/>
          <p:cNvSpPr txBox="1"/>
          <p:nvPr>
            <p:ph type="body" sz="quarter" idx="1" hasCustomPrompt="1"/>
          </p:nvPr>
        </p:nvSpPr>
        <p:spPr>
          <a:xfrm>
            <a:off x="643466" y="3485069"/>
            <a:ext cx="5215468" cy="4403536"/>
          </a:xfrm>
          <a:prstGeom prst="rect">
            <a:avLst/>
          </a:prstGeom>
        </p:spPr>
        <p:txBody>
          <a:bodyPr/>
          <a:lstStyle>
            <a:lvl1pPr marL="4318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1pPr>
            <a:lvl2pPr marL="10414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2pPr>
            <a:lvl3pPr marL="16510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3pPr>
            <a:lvl4pPr marL="22606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4pPr>
            <a:lvl5pPr marL="28702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5pPr>
          </a:lstStyle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sz="half" idx="22"/>
          </p:nvPr>
        </p:nvSpPr>
        <p:spPr>
          <a:xfrm>
            <a:off x="6502400" y="1001991"/>
            <a:ext cx="5822333" cy="77631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itre de diapositive"/>
          <p:cNvSpPr txBox="1"/>
          <p:nvPr>
            <p:ph type="title" hasCustomPrompt="1"/>
          </p:nvPr>
        </p:nvSpPr>
        <p:spPr>
          <a:xfrm>
            <a:off x="643466" y="1794933"/>
            <a:ext cx="5215468" cy="765387"/>
          </a:xfrm>
          <a:prstGeom prst="rect">
            <a:avLst/>
          </a:prstGeom>
        </p:spPr>
        <p:txBody>
          <a:bodyPr anchor="t"/>
          <a:lstStyle>
            <a:lvl1pPr>
              <a:defRPr spc="-119" sz="6000"/>
            </a:lvl1pPr>
          </a:lstStyle>
          <a:p>
            <a:pPr/>
            <a:r>
              <a:t>Titre de diapositive</a:t>
            </a:r>
          </a:p>
        </p:txBody>
      </p:sp>
      <p:sp>
        <p:nvSpPr>
          <p:cNvPr id="6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re de section"/>
          <p:cNvSpPr txBox="1"/>
          <p:nvPr>
            <p:ph type="title" hasCustomPrompt="1"/>
          </p:nvPr>
        </p:nvSpPr>
        <p:spPr>
          <a:xfrm>
            <a:off x="643464" y="3637279"/>
            <a:ext cx="11717870" cy="2479042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Titre de section</a:t>
            </a:r>
          </a:p>
        </p:txBody>
      </p:sp>
      <p:sp>
        <p:nvSpPr>
          <p:cNvPr id="72" name="Numéro de diapositive"/>
          <p:cNvSpPr txBox="1"/>
          <p:nvPr>
            <p:ph type="sldNum" sz="quarter" idx="2"/>
          </p:nvPr>
        </p:nvSpPr>
        <p:spPr>
          <a:xfrm>
            <a:off x="6380889" y="8170057"/>
            <a:ext cx="236357" cy="22772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re de diapositive"/>
          <p:cNvSpPr txBox="1"/>
          <p:nvPr>
            <p:ph type="title" hasCustomPrompt="1"/>
          </p:nvPr>
        </p:nvSpPr>
        <p:spPr>
          <a:xfrm>
            <a:off x="643466" y="1794933"/>
            <a:ext cx="11717868" cy="765307"/>
          </a:xfrm>
          <a:prstGeom prst="rect">
            <a:avLst/>
          </a:prstGeom>
        </p:spPr>
        <p:txBody>
          <a:bodyPr anchor="t"/>
          <a:lstStyle>
            <a:lvl1pPr>
              <a:defRPr spc="-119" sz="6000"/>
            </a:lvl1pPr>
          </a:lstStyle>
          <a:p>
            <a:pPr/>
            <a:r>
              <a:t>Titre de diapositive</a:t>
            </a:r>
          </a:p>
        </p:txBody>
      </p:sp>
      <p:sp>
        <p:nvSpPr>
          <p:cNvPr id="80" name="Sous-titre de diapositive"/>
          <p:cNvSpPr txBox="1"/>
          <p:nvPr>
            <p:ph type="body" sz="quarter" idx="21" hasCustomPrompt="1"/>
          </p:nvPr>
        </p:nvSpPr>
        <p:spPr>
          <a:xfrm>
            <a:off x="643466" y="2484779"/>
            <a:ext cx="11717868" cy="498550"/>
          </a:xfrm>
          <a:prstGeom prst="rect">
            <a:avLst/>
          </a:prstGeom>
        </p:spPr>
        <p:txBody>
          <a:bodyPr lIns="24383" tIns="24383" rIns="24383" bIns="24383"/>
          <a:lstStyle>
            <a:lvl1pPr defTabSz="457877">
              <a:defRPr sz="2964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8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re de l’ordre du jour"/>
          <p:cNvSpPr txBox="1"/>
          <p:nvPr>
            <p:ph type="title" hasCustomPrompt="1"/>
          </p:nvPr>
        </p:nvSpPr>
        <p:spPr>
          <a:xfrm>
            <a:off x="643466" y="1794933"/>
            <a:ext cx="11717868" cy="765387"/>
          </a:xfrm>
          <a:prstGeom prst="rect">
            <a:avLst/>
          </a:prstGeom>
        </p:spPr>
        <p:txBody>
          <a:bodyPr anchor="t"/>
          <a:lstStyle>
            <a:lvl1pPr>
              <a:defRPr spc="-119" sz="6000"/>
            </a:lvl1pPr>
          </a:lstStyle>
          <a:p>
            <a:pPr/>
            <a:r>
              <a:t>Titre de l’ordre du jour</a:t>
            </a:r>
          </a:p>
        </p:txBody>
      </p:sp>
      <p:sp>
        <p:nvSpPr>
          <p:cNvPr id="89" name="Sous-titre de l’ordre du jour"/>
          <p:cNvSpPr txBox="1"/>
          <p:nvPr>
            <p:ph type="body" sz="quarter" idx="21" hasCustomPrompt="1"/>
          </p:nvPr>
        </p:nvSpPr>
        <p:spPr>
          <a:xfrm>
            <a:off x="643466" y="2484779"/>
            <a:ext cx="11717868" cy="498550"/>
          </a:xfrm>
          <a:prstGeom prst="rect">
            <a:avLst/>
          </a:prstGeom>
        </p:spPr>
        <p:txBody>
          <a:bodyPr lIns="24383" tIns="24383" rIns="24383" bIns="24383"/>
          <a:lstStyle>
            <a:lvl1pPr defTabSz="457877">
              <a:defRPr sz="2964"/>
            </a:lvl1pPr>
          </a:lstStyle>
          <a:p>
            <a:pPr/>
            <a:r>
              <a:t>Sous-titre de l’ordre du jour</a:t>
            </a:r>
          </a:p>
        </p:txBody>
      </p:sp>
      <p:sp>
        <p:nvSpPr>
          <p:cNvPr id="90" name="Texte niveau 1…"/>
          <p:cNvSpPr txBox="1"/>
          <p:nvPr>
            <p:ph type="body" idx="1" hasCustomPrompt="1"/>
          </p:nvPr>
        </p:nvSpPr>
        <p:spPr>
          <a:xfrm>
            <a:off x="643466" y="3485069"/>
            <a:ext cx="11717868" cy="440320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b="0" spc="-38"/>
            </a:lvl1pPr>
            <a:lvl2pPr>
              <a:spcBef>
                <a:spcPts val="1200"/>
              </a:spcBef>
              <a:defRPr b="0" spc="-38"/>
            </a:lvl2pPr>
            <a:lvl3pPr>
              <a:spcBef>
                <a:spcPts val="1200"/>
              </a:spcBef>
              <a:defRPr b="0" spc="-38"/>
            </a:lvl3pPr>
            <a:lvl4pPr>
              <a:spcBef>
                <a:spcPts val="1200"/>
              </a:spcBef>
              <a:defRPr b="0" spc="-38"/>
            </a:lvl4pPr>
            <a:lvl5pPr>
              <a:spcBef>
                <a:spcPts val="1200"/>
              </a:spcBef>
              <a:defRPr b="0" spc="-38"/>
            </a:lvl5pPr>
          </a:lstStyle>
          <a:p>
            <a:pPr/>
            <a:r>
              <a:t>Rubriques de l’ordre du jour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de la présentation"/>
          <p:cNvSpPr txBox="1"/>
          <p:nvPr>
            <p:ph type="title" hasCustomPrompt="1"/>
          </p:nvPr>
        </p:nvSpPr>
        <p:spPr>
          <a:xfrm>
            <a:off x="643464" y="2592528"/>
            <a:ext cx="11717870" cy="24790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b">
            <a:normAutofit fontScale="100000" lnSpcReduction="0"/>
          </a:bodyPr>
          <a:lstStyle/>
          <a:p>
            <a:pPr/>
            <a:r>
              <a:t>Titre de la présentation</a:t>
            </a:r>
          </a:p>
        </p:txBody>
      </p:sp>
      <p:sp>
        <p:nvSpPr>
          <p:cNvPr id="3" name="Texte niveau 1…"/>
          <p:cNvSpPr txBox="1"/>
          <p:nvPr>
            <p:ph type="body" idx="1" hasCustomPrompt="1"/>
          </p:nvPr>
        </p:nvSpPr>
        <p:spPr>
          <a:xfrm>
            <a:off x="640715" y="5071568"/>
            <a:ext cx="11717868" cy="1016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>
            <a:normAutofit fontScale="100000" lnSpcReduction="0"/>
          </a:bodyPr>
          <a:lstStyle/>
          <a:p>
            <a:pPr/>
            <a:r>
              <a:t>Sous-titre de la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6380889" y="8167799"/>
            <a:ext cx="236357" cy="227721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 anchor="b">
            <a:spAutoFit/>
          </a:bodyPr>
          <a:lstStyle>
            <a:lvl1pPr defTabSz="415431"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23.png"/><Relationship Id="rId4" Type="http://schemas.openxmlformats.org/officeDocument/2006/relationships/image" Target="../media/image2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4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3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44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46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Evolution des conceptions…"/>
          <p:cNvSpPr txBox="1"/>
          <p:nvPr>
            <p:ph type="ctrTitle"/>
          </p:nvPr>
        </p:nvSpPr>
        <p:spPr>
          <a:xfrm>
            <a:off x="643464" y="2592528"/>
            <a:ext cx="11717870" cy="3348746"/>
          </a:xfrm>
          <a:prstGeom prst="rect">
            <a:avLst/>
          </a:prstGeom>
        </p:spPr>
        <p:txBody>
          <a:bodyPr/>
          <a:lstStyle/>
          <a:p>
            <a:pPr algn="ctr" defTabSz="325120">
              <a:lnSpc>
                <a:spcPct val="100000"/>
              </a:lnSpc>
              <a:spcBef>
                <a:spcPts val="800"/>
              </a:spcBef>
              <a:defRPr b="0" spc="0" sz="5200"/>
            </a:pPr>
            <a:r>
              <a:rPr b="1"/>
              <a:t>Evolution des conceptions</a:t>
            </a:r>
            <a:endParaRPr b="1"/>
          </a:p>
          <a:p>
            <a:pPr algn="ctr" defTabSz="325120">
              <a:lnSpc>
                <a:spcPct val="100000"/>
              </a:lnSpc>
              <a:spcBef>
                <a:spcPts val="800"/>
              </a:spcBef>
              <a:defRPr b="0" spc="0" sz="5200"/>
            </a:pPr>
            <a:r>
              <a:rPr b="1"/>
              <a:t>de l’univers</a:t>
            </a:r>
            <a:endParaRPr b="1"/>
          </a:p>
          <a:p>
            <a:pPr algn="ctr" defTabSz="325120">
              <a:lnSpc>
                <a:spcPct val="100000"/>
              </a:lnSpc>
              <a:spcBef>
                <a:spcPts val="800"/>
              </a:spcBef>
              <a:defRPr b="0" spc="0" sz="5200"/>
            </a:pPr>
            <a:r>
              <a:rPr b="1"/>
              <a:t>(aka Phys 137)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'où viennent ces idées ?"/>
          <p:cNvSpPr txBox="1"/>
          <p:nvPr>
            <p:ph type="body" idx="1"/>
          </p:nvPr>
        </p:nvSpPr>
        <p:spPr>
          <a:xfrm>
            <a:off x="370320" y="3409195"/>
            <a:ext cx="12264160" cy="4403207"/>
          </a:xfrm>
          <a:prstGeom prst="rect">
            <a:avLst/>
          </a:prstGeom>
        </p:spPr>
        <p:txBody>
          <a:bodyPr anchor="ctr"/>
          <a:lstStyle>
            <a:lvl1pPr marL="0" indent="0" algn="ctr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lvl1pPr>
          </a:lstStyle>
          <a:p>
            <a:pPr/>
            <a:r>
              <a:t>D'où viennent ces idées ?</a:t>
            </a:r>
          </a:p>
        </p:txBody>
      </p:sp>
      <p:sp>
        <p:nvSpPr>
          <p:cNvPr id="182" name="Introduction à la mécanique quantiqu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Introduction à la mécanique quantique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Introduction à la mécanique quantiqu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Introduction à la mécanique quantique</a:t>
            </a:r>
          </a:p>
        </p:txBody>
      </p:sp>
      <p:pic>
        <p:nvPicPr>
          <p:cNvPr id="185" name="Capture d’écran 2023-07-27 à 10.57.28.png" descr="Capture d’écran 2023-07-27 à 10.57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59889" y="4643811"/>
            <a:ext cx="4732866" cy="4005923"/>
          </a:xfrm>
          <a:prstGeom prst="rect">
            <a:avLst/>
          </a:prstGeom>
          <a:ln w="3175">
            <a:miter lim="400000"/>
          </a:ln>
        </p:spPr>
      </p:pic>
      <p:sp>
        <p:nvSpPr>
          <p:cNvPr id="186" name="Energie d'un rayonnement de fréquence   en physique classique"/>
          <p:cNvSpPr txBox="1"/>
          <p:nvPr/>
        </p:nvSpPr>
        <p:spPr>
          <a:xfrm>
            <a:off x="405264" y="2270284"/>
            <a:ext cx="12194273" cy="64396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sz="3300"/>
            </a:pPr>
            <a:r>
              <a:t>Energie d'un rayonnement de fréquence </a:t>
            </a:r>
            <a14:m>
              <m:oMath>
                <m:r>
                  <a:rPr xmlns:a="http://schemas.openxmlformats.org/drawingml/2006/main" sz="395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ν</m:t>
                </m:r>
              </m:oMath>
            </a14:m>
            <a:r>
              <a:t> en physique classique</a:t>
            </a:r>
          </a:p>
        </p:txBody>
      </p:sp>
      <p:pic>
        <p:nvPicPr>
          <p:cNvPr id="187" name="Capture d’écran 2023-08-07 à 18.19.56.png" descr="Capture d’écran 2023-08-07 à 18.19.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460" y="4449705"/>
            <a:ext cx="6359703" cy="439413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Introduction à la mécanique quantiqu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Introduction à la mécanique quantique</a:t>
            </a:r>
          </a:p>
        </p:txBody>
      </p:sp>
      <p:pic>
        <p:nvPicPr>
          <p:cNvPr id="190" name="Capture d’écran 2023-07-27 à 10.57.28.png" descr="Capture d’écran 2023-07-27 à 10.57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59889" y="4643811"/>
            <a:ext cx="4732866" cy="4005923"/>
          </a:xfrm>
          <a:prstGeom prst="rect">
            <a:avLst/>
          </a:prstGeom>
          <a:ln w="3175">
            <a:miter lim="400000"/>
          </a:ln>
        </p:spPr>
      </p:pic>
      <p:sp>
        <p:nvSpPr>
          <p:cNvPr id="191" name="Energie d'un rayonnement de fréquence   en physique classique"/>
          <p:cNvSpPr txBox="1"/>
          <p:nvPr/>
        </p:nvSpPr>
        <p:spPr>
          <a:xfrm>
            <a:off x="405264" y="2270284"/>
            <a:ext cx="12194273" cy="64396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sz="3300"/>
            </a:pPr>
            <a:r>
              <a:t>Energie d'un rayonnement de fréquence </a:t>
            </a:r>
            <a14:m>
              <m:oMath>
                <m:r>
                  <a:rPr xmlns:a="http://schemas.openxmlformats.org/drawingml/2006/main" sz="395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ν</m:t>
                </m:r>
              </m:oMath>
            </a14:m>
            <a:r>
              <a:t> en physique classique</a:t>
            </a:r>
          </a:p>
        </p:txBody>
      </p:sp>
      <p:pic>
        <p:nvPicPr>
          <p:cNvPr id="192" name="Capture d’écran 2023-08-07 à 18.19.56.png" descr="Capture d’écran 2023-08-07 à 18.19.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460" y="4449705"/>
            <a:ext cx="6359703" cy="4394135"/>
          </a:xfrm>
          <a:prstGeom prst="rect">
            <a:avLst/>
          </a:prstGeom>
          <a:ln w="3175">
            <a:miter lim="400000"/>
          </a:ln>
        </p:spPr>
      </p:pic>
      <p:sp>
        <p:nvSpPr>
          <p:cNvPr id="193" name="Ovale"/>
          <p:cNvSpPr/>
          <p:nvPr/>
        </p:nvSpPr>
        <p:spPr>
          <a:xfrm>
            <a:off x="9960635" y="6999120"/>
            <a:ext cx="1622640" cy="1270001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Introduction à la mécanique quantiqu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Introduction à la mécanique quantique</a:t>
            </a:r>
          </a:p>
        </p:txBody>
      </p:sp>
      <p:sp>
        <p:nvSpPr>
          <p:cNvPr id="196" name="Effet photo-électrique"/>
          <p:cNvSpPr txBox="1"/>
          <p:nvPr/>
        </p:nvSpPr>
        <p:spPr>
          <a:xfrm>
            <a:off x="4548227" y="2025204"/>
            <a:ext cx="4135510" cy="5377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300">
                <a:solidFill>
                  <a:srgbClr val="000000"/>
                </a:solidFill>
              </a:defRPr>
            </a:lvl1pPr>
          </a:lstStyle>
          <a:p>
            <a:pPr/>
            <a:r>
              <a:t>Effet photo-électrique</a:t>
            </a:r>
          </a:p>
        </p:txBody>
      </p:sp>
      <p:pic>
        <p:nvPicPr>
          <p:cNvPr id="197" name="Capture d’écran 2023-07-27 à 11.55.22.png" descr="Capture d’écran 2023-07-27 à 11.55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7385" y="3267812"/>
            <a:ext cx="4545015" cy="4505607"/>
          </a:xfrm>
          <a:prstGeom prst="rect">
            <a:avLst/>
          </a:prstGeom>
          <a:ln w="3175">
            <a:miter lim="400000"/>
          </a:ln>
        </p:spPr>
      </p:pic>
      <p:sp>
        <p:nvSpPr>
          <p:cNvPr id="198" name="© wikipedia"/>
          <p:cNvSpPr txBox="1"/>
          <p:nvPr/>
        </p:nvSpPr>
        <p:spPr>
          <a:xfrm>
            <a:off x="1638745" y="7982076"/>
            <a:ext cx="1139987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/>
            <a:r>
              <a:t>© wikipedia</a:t>
            </a:r>
          </a:p>
        </p:txBody>
      </p:sp>
      <p:sp>
        <p:nvSpPr>
          <p:cNvPr id="199" name="Théorie classique :…"/>
          <p:cNvSpPr txBox="1"/>
          <p:nvPr/>
        </p:nvSpPr>
        <p:spPr>
          <a:xfrm>
            <a:off x="6428952" y="3832049"/>
            <a:ext cx="6185976" cy="40048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l">
              <a:defRPr sz="3300">
                <a:solidFill>
                  <a:srgbClr val="000000"/>
                </a:solidFill>
              </a:defRPr>
            </a:pPr>
            <a:r>
              <a:t>Théorie classique :</a:t>
            </a:r>
          </a:p>
          <a:p>
            <a:pPr algn="l">
              <a:defRPr sz="3300">
                <a:solidFill>
                  <a:srgbClr val="000000"/>
                </a:solidFill>
              </a:defRPr>
            </a:pPr>
            <a:r>
              <a:t>augmenter l'intensité lumineuse devrait augmenter le flux de particules éjectées</a:t>
            </a:r>
          </a:p>
          <a:p>
            <a:pPr algn="l">
              <a:defRPr sz="3300">
                <a:solidFill>
                  <a:srgbClr val="000000"/>
                </a:solidFill>
              </a:defRPr>
            </a:pPr>
          </a:p>
          <a:p>
            <a:pPr algn="l">
              <a:defRPr sz="3300">
                <a:solidFill>
                  <a:srgbClr val="000000"/>
                </a:solidFill>
              </a:defRPr>
            </a:pPr>
            <a:r>
              <a:t>Ce que l'expérimentation ne vérifie pas...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Introduction à la mécanique quantiqu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Introduction à la mécanique quantique</a:t>
            </a:r>
          </a:p>
        </p:txBody>
      </p:sp>
      <p:sp>
        <p:nvSpPr>
          <p:cNvPr id="202" name="Interférences d'ondes en physique classique"/>
          <p:cNvSpPr txBox="1"/>
          <p:nvPr/>
        </p:nvSpPr>
        <p:spPr>
          <a:xfrm>
            <a:off x="2516203" y="1951904"/>
            <a:ext cx="8412006" cy="5377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300">
                <a:solidFill>
                  <a:srgbClr val="000000"/>
                </a:solidFill>
              </a:defRPr>
            </a:lvl1pPr>
          </a:lstStyle>
          <a:p>
            <a:pPr/>
            <a:r>
              <a:t>Interférences d'ondes en physique classique</a:t>
            </a:r>
          </a:p>
        </p:txBody>
      </p:sp>
      <p:pic>
        <p:nvPicPr>
          <p:cNvPr id="203" name="Capture d’écran 2023-07-27 à 11.10.28.png" descr="Capture d’écran 2023-07-27 à 11.10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6725" y="3193058"/>
            <a:ext cx="9530962" cy="592973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Young1.png" descr="Young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1904" y="3287062"/>
            <a:ext cx="9940603" cy="5779920"/>
          </a:xfrm>
          <a:prstGeom prst="rect">
            <a:avLst/>
          </a:prstGeom>
          <a:ln w="3175">
            <a:miter lim="400000"/>
          </a:ln>
        </p:spPr>
      </p:pic>
      <p:sp>
        <p:nvSpPr>
          <p:cNvPr id="206" name="Introduction à la mécanique quantiqu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Introduction à la mécanique quantique</a:t>
            </a:r>
          </a:p>
        </p:txBody>
      </p:sp>
      <p:sp>
        <p:nvSpPr>
          <p:cNvPr id="207" name="Expérience de Young"/>
          <p:cNvSpPr txBox="1"/>
          <p:nvPr/>
        </p:nvSpPr>
        <p:spPr>
          <a:xfrm>
            <a:off x="4705581" y="1951904"/>
            <a:ext cx="4033250" cy="5377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300"/>
            </a:lvl1pPr>
          </a:lstStyle>
          <a:p>
            <a:pPr/>
            <a:r>
              <a:t>Expérience de Young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Introduction à la mécanique quantiqu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Introduction à la mécanique quantique</a:t>
            </a:r>
          </a:p>
        </p:txBody>
      </p:sp>
      <p:sp>
        <p:nvSpPr>
          <p:cNvPr id="210" name="Expérience de Young"/>
          <p:cNvSpPr txBox="1"/>
          <p:nvPr/>
        </p:nvSpPr>
        <p:spPr>
          <a:xfrm>
            <a:off x="4705581" y="1951904"/>
            <a:ext cx="4033250" cy="5377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300"/>
            </a:lvl1pPr>
          </a:lstStyle>
          <a:p>
            <a:pPr/>
            <a:r>
              <a:t>Expérience de Young</a:t>
            </a:r>
          </a:p>
        </p:txBody>
      </p:sp>
      <p:pic>
        <p:nvPicPr>
          <p:cNvPr id="211" name="Capture d’écran 2023-07-19 à 16.04.11.png" descr="Capture d’écran 2023-07-19 à 16.04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6601" y="2666186"/>
            <a:ext cx="7751209" cy="5881748"/>
          </a:xfrm>
          <a:prstGeom prst="rect">
            <a:avLst/>
          </a:prstGeom>
          <a:ln w="3175">
            <a:miter lim="400000"/>
          </a:ln>
        </p:spPr>
      </p:pic>
      <p:sp>
        <p:nvSpPr>
          <p:cNvPr id="212" name="=&gt; électron = onde ?! =&gt; dualité onde-corpuscule"/>
          <p:cNvSpPr txBox="1"/>
          <p:nvPr/>
        </p:nvSpPr>
        <p:spPr>
          <a:xfrm>
            <a:off x="1428299" y="8925761"/>
            <a:ext cx="10587813" cy="6124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457200">
              <a:spcBef>
                <a:spcPts val="1200"/>
              </a:spcBef>
              <a:defRPr sz="3733">
                <a:solidFill>
                  <a:srgbClr val="000000"/>
                </a:solidFill>
              </a:defRPr>
            </a:lvl1pPr>
          </a:lstStyle>
          <a:p>
            <a:pPr/>
            <a:r>
              <a:t>=&gt; électron = onde ?! =&gt; dualité onde-corpuscule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ropriétés d'un objet en physique classique :…"/>
          <p:cNvSpPr txBox="1"/>
          <p:nvPr>
            <p:ph type="body" idx="1"/>
          </p:nvPr>
        </p:nvSpPr>
        <p:spPr>
          <a:xfrm>
            <a:off x="370320" y="3409195"/>
            <a:ext cx="12264160" cy="4403207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  <a:r>
              <a:t>Propriétés d'un objet en physique classique :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  <a:r>
              <a:t>position, vitesse, masse OU fréquence, longueur d'onde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</a:p>
        </p:txBody>
      </p:sp>
      <p:sp>
        <p:nvSpPr>
          <p:cNvPr id="215" name="Introduction à la mécanique quantiqu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Introduction à la mécanique quantique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ropriétés d'un objet en physique classique :…"/>
          <p:cNvSpPr txBox="1"/>
          <p:nvPr>
            <p:ph type="body" idx="1"/>
          </p:nvPr>
        </p:nvSpPr>
        <p:spPr>
          <a:xfrm>
            <a:off x="370320" y="3409195"/>
            <a:ext cx="12264160" cy="5798185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  <a:r>
              <a:t>Propriétés d'un objet en physique classique :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  <a:r>
              <a:t>position, vitesse, masse OU fréquence, longueur d'onde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  <a:r>
              <a:t>Propriétés d'un objet en mécanique quantique :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  <a:r>
              <a:t>position, vitesse, masse ET fréquence, longueur d'onde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  <a:r>
              <a:t>avec énergie discrétisée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</a:p>
        </p:txBody>
      </p:sp>
      <p:sp>
        <p:nvSpPr>
          <p:cNvPr id="218" name="Introduction à la mécanique quantiqu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Introduction à la mécanique quantique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ntative d'interprétation (dite de Copenhague) :…"/>
          <p:cNvSpPr txBox="1"/>
          <p:nvPr>
            <p:ph type="body" idx="1"/>
          </p:nvPr>
        </p:nvSpPr>
        <p:spPr>
          <a:xfrm>
            <a:off x="370320" y="3409195"/>
            <a:ext cx="12264160" cy="5798185"/>
          </a:xfrm>
          <a:prstGeom prst="rect">
            <a:avLst/>
          </a:prstGeom>
        </p:spPr>
        <p:txBody>
          <a:bodyPr/>
          <a:lstStyle/>
          <a:p>
            <a:pPr marL="0" indent="0" defTabSz="429768">
              <a:lnSpc>
                <a:spcPct val="100000"/>
              </a:lnSpc>
              <a:spcBef>
                <a:spcPts val="1100"/>
              </a:spcBef>
              <a:buSzTx/>
              <a:buNone/>
              <a:defRPr sz="3509"/>
            </a:pPr>
            <a:r>
              <a:t>Tentative d'interprétation (dite de Copenhague) :</a:t>
            </a:r>
          </a:p>
          <a:p>
            <a:pPr marL="0" indent="0" defTabSz="429768">
              <a:lnSpc>
                <a:spcPct val="100000"/>
              </a:lnSpc>
              <a:spcBef>
                <a:spcPts val="1100"/>
              </a:spcBef>
              <a:buSzTx/>
              <a:buNone/>
              <a:defRPr sz="3509"/>
            </a:pPr>
          </a:p>
          <a:p>
            <a:pPr marL="429768" indent="-429768" defTabSz="429768">
              <a:lnSpc>
                <a:spcPct val="100000"/>
              </a:lnSpc>
              <a:spcBef>
                <a:spcPts val="1100"/>
              </a:spcBef>
              <a:defRPr sz="3384"/>
            </a:pPr>
            <a:r>
              <a:t>On accède à des informations sur le monde par des mesures</a:t>
            </a:r>
            <a:br/>
          </a:p>
          <a:p>
            <a:pPr marL="429768" indent="-429768" defTabSz="429768">
              <a:lnSpc>
                <a:spcPct val="100000"/>
              </a:lnSpc>
              <a:spcBef>
                <a:spcPts val="1100"/>
              </a:spcBef>
              <a:defRPr sz="3384"/>
            </a:pPr>
            <a:r>
              <a:t>La mécanique quantique permet de déterminer les résultats possibles d’une mesure, avec leur probabilité</a:t>
            </a:r>
            <a:br/>
          </a:p>
          <a:p>
            <a:pPr marL="429768" indent="-429768" defTabSz="429768">
              <a:lnSpc>
                <a:spcPct val="100000"/>
              </a:lnSpc>
              <a:spcBef>
                <a:spcPts val="1100"/>
              </a:spcBef>
              <a:defRPr sz="3384"/>
            </a:pPr>
            <a:r>
              <a:t>Les mesures modifient l'objet observé</a:t>
            </a:r>
          </a:p>
        </p:txBody>
      </p:sp>
      <p:sp>
        <p:nvSpPr>
          <p:cNvPr id="221" name="Introduction à la mécanique quantiqu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Introduction à la mécanique quantique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Evolution des conceptions de l’univers"/>
          <p:cNvSpPr txBox="1"/>
          <p:nvPr>
            <p:ph type="title"/>
          </p:nvPr>
        </p:nvSpPr>
        <p:spPr>
          <a:xfrm>
            <a:off x="825563" y="429201"/>
            <a:ext cx="11717868" cy="765307"/>
          </a:xfrm>
          <a:prstGeom prst="rect">
            <a:avLst/>
          </a:prstGeom>
        </p:spPr>
        <p:txBody>
          <a:bodyPr/>
          <a:lstStyle>
            <a:lvl1pPr algn="ctr" defTabSz="295859">
              <a:lnSpc>
                <a:spcPct val="100000"/>
              </a:lnSpc>
              <a:spcBef>
                <a:spcPts val="700"/>
              </a:spcBef>
              <a:defRPr spc="0" sz="4732"/>
            </a:lvl1pPr>
          </a:lstStyle>
          <a:p>
            <a:pPr>
              <a:defRPr b="0"/>
            </a:pPr>
            <a:r>
              <a:rPr b="1"/>
              <a:t>Evolution des conceptions de l’univers</a:t>
            </a:r>
          </a:p>
        </p:txBody>
      </p:sp>
      <p:sp>
        <p:nvSpPr>
          <p:cNvPr id="154" name="Séance 6 :…"/>
          <p:cNvSpPr txBox="1"/>
          <p:nvPr/>
        </p:nvSpPr>
        <p:spPr>
          <a:xfrm>
            <a:off x="1222582" y="3267903"/>
            <a:ext cx="10923832" cy="415768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l">
              <a:defRPr b="1" sz="3400">
                <a:solidFill>
                  <a:srgbClr val="000000"/>
                </a:solidFill>
              </a:defRPr>
            </a:pPr>
            <a:r>
              <a:t>Séance 6 :</a:t>
            </a:r>
          </a:p>
          <a:p>
            <a:pPr algn="l">
              <a:defRPr b="1" sz="3400">
                <a:solidFill>
                  <a:srgbClr val="000000"/>
                </a:solidFill>
              </a:defRPr>
            </a:pPr>
          </a:p>
          <a:p>
            <a:pPr algn="l">
              <a:lnSpc>
                <a:spcPct val="80000"/>
              </a:lnSpc>
              <a:defRPr b="1" spc="-119" sz="6000">
                <a:solidFill>
                  <a:srgbClr val="000000"/>
                </a:solidFill>
              </a:defRPr>
            </a:pPr>
            <a:r>
              <a:t>Introduction à la mécanique quantique</a:t>
            </a:r>
          </a:p>
          <a:p>
            <a:pPr algn="l">
              <a:defRPr b="1" sz="3400">
                <a:solidFill>
                  <a:srgbClr val="000000"/>
                </a:solidFill>
              </a:defRPr>
            </a:pPr>
          </a:p>
          <a:p>
            <a:pPr algn="l">
              <a:defRPr b="1" sz="3400">
                <a:solidFill>
                  <a:srgbClr val="000000"/>
                </a:solidFill>
              </a:defRPr>
            </a:pPr>
          </a:p>
        </p:txBody>
      </p:sp>
      <p:sp>
        <p:nvSpPr>
          <p:cNvPr id="155" name="Numéro de diapositive"/>
          <p:cNvSpPr txBox="1"/>
          <p:nvPr>
            <p:ph type="sldNum" sz="quarter" idx="4294967295"/>
          </p:nvPr>
        </p:nvSpPr>
        <p:spPr>
          <a:xfrm>
            <a:off x="12383047" y="8960889"/>
            <a:ext cx="250479" cy="45134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2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Energie (d'un quanta) :"/>
          <p:cNvSpPr txBox="1"/>
          <p:nvPr>
            <p:ph type="body" sz="half" idx="1"/>
          </p:nvPr>
        </p:nvSpPr>
        <p:spPr>
          <a:xfrm>
            <a:off x="370320" y="3409195"/>
            <a:ext cx="12264160" cy="2407446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  <a:r>
              <a:t>Energie (d'un quanta) :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</a:p>
        </p:txBody>
      </p:sp>
      <p:sp>
        <p:nvSpPr>
          <p:cNvPr id="224" name="Grandeurs de bas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Grandeurs de base</a:t>
            </a:r>
          </a:p>
        </p:txBody>
      </p:sp>
      <p:pic>
        <p:nvPicPr>
          <p:cNvPr id="225" name="Capture d’écran 2023-07-27 à 14.57.02.png" descr="Capture d’écran 2023-07-27 à 14.57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6148" y="4417125"/>
            <a:ext cx="2869720" cy="1366534"/>
          </a:xfrm>
          <a:prstGeom prst="rect">
            <a:avLst/>
          </a:prstGeom>
          <a:ln w="3175">
            <a:miter lim="400000"/>
          </a:ln>
        </p:spPr>
      </p:pic>
      <p:sp>
        <p:nvSpPr>
          <p:cNvPr id="226" name="Constante de Planck…"/>
          <p:cNvSpPr txBox="1"/>
          <p:nvPr/>
        </p:nvSpPr>
        <p:spPr>
          <a:xfrm>
            <a:off x="1249389" y="6977556"/>
            <a:ext cx="3616665" cy="95791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sz="3000">
                <a:solidFill>
                  <a:srgbClr val="000000"/>
                </a:solidFill>
              </a:defRPr>
            </a:pPr>
            <a:r>
              <a:t>Constante de Planck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h = 6,62.10</a:t>
            </a:r>
            <a:r>
              <a:rPr baseline="31999"/>
              <a:t>-34</a:t>
            </a:r>
            <a:r>
              <a:t> J.s</a:t>
            </a:r>
          </a:p>
        </p:txBody>
      </p:sp>
      <p:sp>
        <p:nvSpPr>
          <p:cNvPr id="227" name="Fréquence…"/>
          <p:cNvSpPr txBox="1"/>
          <p:nvPr/>
        </p:nvSpPr>
        <p:spPr>
          <a:xfrm>
            <a:off x="6091358" y="5849287"/>
            <a:ext cx="6083767" cy="12225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sz="3000">
                <a:solidFill>
                  <a:srgbClr val="000000"/>
                </a:solidFill>
              </a:defRPr>
            </a:pPr>
            <a:r>
              <a:t>Fréquence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rPr sz="4000">
                <a:latin typeface="Chalkboard"/>
                <a:ea typeface="Chalkboard"/>
                <a:cs typeface="Chalkboard"/>
                <a:sym typeface="Chalkboard"/>
              </a:rPr>
              <a:t>ν</a:t>
            </a:r>
            <a:r>
              <a:t> ~ 5.10</a:t>
            </a:r>
            <a:r>
              <a:rPr baseline="31999"/>
              <a:t>14</a:t>
            </a:r>
            <a:r>
              <a:t> Hz pour la lumière visible</a:t>
            </a:r>
          </a:p>
        </p:txBody>
      </p:sp>
      <p:sp>
        <p:nvSpPr>
          <p:cNvPr id="228" name="Ligne"/>
          <p:cNvSpPr/>
          <p:nvPr/>
        </p:nvSpPr>
        <p:spPr>
          <a:xfrm flipV="1">
            <a:off x="4349920" y="5428375"/>
            <a:ext cx="2088552" cy="1715778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/>
          </a:p>
        </p:txBody>
      </p:sp>
      <p:sp>
        <p:nvSpPr>
          <p:cNvPr id="229" name="Ligne"/>
          <p:cNvSpPr/>
          <p:nvPr/>
        </p:nvSpPr>
        <p:spPr>
          <a:xfrm flipH="1" flipV="1">
            <a:off x="7772527" y="5206355"/>
            <a:ext cx="1246193" cy="793892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Energie (d'un quanta) :"/>
          <p:cNvSpPr txBox="1"/>
          <p:nvPr>
            <p:ph type="body" sz="half" idx="1"/>
          </p:nvPr>
        </p:nvSpPr>
        <p:spPr>
          <a:xfrm>
            <a:off x="370320" y="3409195"/>
            <a:ext cx="12264160" cy="2407446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  <a:r>
              <a:t>Energie (d'un quanta) :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</a:p>
        </p:txBody>
      </p:sp>
      <p:sp>
        <p:nvSpPr>
          <p:cNvPr id="232" name="Grandeurs de bas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Grandeurs de base</a:t>
            </a:r>
          </a:p>
        </p:txBody>
      </p:sp>
      <p:pic>
        <p:nvPicPr>
          <p:cNvPr id="233" name="Capture d’écran 2023-07-27 à 14.57.02.png" descr="Capture d’écran 2023-07-27 à 14.57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6148" y="4417125"/>
            <a:ext cx="2869720" cy="1366534"/>
          </a:xfrm>
          <a:prstGeom prst="rect">
            <a:avLst/>
          </a:prstGeom>
          <a:ln w="3175">
            <a:miter lim="400000"/>
          </a:ln>
        </p:spPr>
      </p:pic>
      <p:sp>
        <p:nvSpPr>
          <p:cNvPr id="234" name="ν ~ 5.1014 Hz pour la lumière visible…"/>
          <p:cNvSpPr txBox="1"/>
          <p:nvPr/>
        </p:nvSpPr>
        <p:spPr>
          <a:xfrm>
            <a:off x="874892" y="5530616"/>
            <a:ext cx="6083767" cy="12225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sz="3000">
                <a:solidFill>
                  <a:srgbClr val="000000"/>
                </a:solidFill>
              </a:defRPr>
            </a:pPr>
            <a:r>
              <a:rPr sz="4000">
                <a:latin typeface="Chalkboard"/>
                <a:ea typeface="Chalkboard"/>
                <a:cs typeface="Chalkboard"/>
                <a:sym typeface="Chalkboard"/>
              </a:rPr>
              <a:t>ν</a:t>
            </a:r>
            <a:r>
              <a:t> ~ 5.10</a:t>
            </a:r>
            <a:r>
              <a:rPr baseline="31999"/>
              <a:t>14</a:t>
            </a:r>
            <a:r>
              <a:t> Hz pour la lumière visible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h = 6,62.10</a:t>
            </a:r>
            <a:r>
              <a:rPr baseline="31999"/>
              <a:t>-34</a:t>
            </a:r>
            <a:r>
              <a:t> J.s</a:t>
            </a:r>
          </a:p>
        </p:txBody>
      </p:sp>
      <p:sp>
        <p:nvSpPr>
          <p:cNvPr id="235" name="E ~ 3.10-19 J =&gt; le Joule pas très adapté... =&gt; electron-Volt (eV)…"/>
          <p:cNvSpPr txBox="1"/>
          <p:nvPr/>
        </p:nvSpPr>
        <p:spPr>
          <a:xfrm>
            <a:off x="1105302" y="7668950"/>
            <a:ext cx="10794196" cy="141511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>
              <a:defRPr sz="3000">
                <a:solidFill>
                  <a:srgbClr val="000000"/>
                </a:solidFill>
              </a:defRPr>
            </a:pPr>
            <a:r>
              <a:t>E ~ 3.10</a:t>
            </a:r>
            <a:r>
              <a:rPr baseline="31999"/>
              <a:t>-19</a:t>
            </a:r>
            <a:r>
              <a:t> J =&gt; le Joule pas très adapté... =&gt; electron-Volt (eV)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1 eV = 1q</a:t>
            </a:r>
            <a:r>
              <a:rPr baseline="-5999"/>
              <a:t>e</a:t>
            </a:r>
            <a:r>
              <a:t> x 1V = 1,6.10</a:t>
            </a:r>
            <a:r>
              <a:rPr baseline="31999"/>
              <a:t>-19</a:t>
            </a:r>
            <a:r>
              <a:t> J =&gt; E ~ 2 eV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Capture d’écran 2023-07-27 à 15.12.46.png" descr="Capture d’écran 2023-07-27 à 15.12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61118" y="4025121"/>
            <a:ext cx="2116784" cy="2010945"/>
          </a:xfrm>
          <a:prstGeom prst="rect">
            <a:avLst/>
          </a:prstGeom>
          <a:ln w="3175">
            <a:miter lim="400000"/>
          </a:ln>
        </p:spPr>
      </p:pic>
      <p:sp>
        <p:nvSpPr>
          <p:cNvPr id="238" name="Longueur d'onde (de de Broglie) :"/>
          <p:cNvSpPr txBox="1"/>
          <p:nvPr>
            <p:ph type="body" sz="half" idx="1"/>
          </p:nvPr>
        </p:nvSpPr>
        <p:spPr>
          <a:xfrm>
            <a:off x="370320" y="3409195"/>
            <a:ext cx="12264160" cy="2407446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  <a:r>
              <a:t>Longueur d'onde (de de Broglie) :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</a:p>
        </p:txBody>
      </p:sp>
      <p:sp>
        <p:nvSpPr>
          <p:cNvPr id="239" name="Grandeurs de bas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Grandeurs de base</a:t>
            </a:r>
          </a:p>
        </p:txBody>
      </p:sp>
      <p:sp>
        <p:nvSpPr>
          <p:cNvPr id="240" name="Quantité de mouvement…"/>
          <p:cNvSpPr txBox="1"/>
          <p:nvPr/>
        </p:nvSpPr>
        <p:spPr>
          <a:xfrm>
            <a:off x="7489135" y="6846584"/>
            <a:ext cx="4168352" cy="95791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sz="3000">
                <a:solidFill>
                  <a:srgbClr val="000000"/>
                </a:solidFill>
              </a:defRPr>
            </a:pPr>
            <a:r>
              <a:t>Quantité de mouvement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p = mv</a:t>
            </a:r>
          </a:p>
        </p:txBody>
      </p:sp>
      <p:sp>
        <p:nvSpPr>
          <p:cNvPr id="241" name="Ligne"/>
          <p:cNvSpPr/>
          <p:nvPr/>
        </p:nvSpPr>
        <p:spPr>
          <a:xfrm flipH="1" flipV="1">
            <a:off x="7681479" y="5729361"/>
            <a:ext cx="1139323" cy="1139323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Capture d’écran 2023-07-27 à 15.12.46.png" descr="Capture d’écran 2023-07-27 à 15.12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61118" y="4025121"/>
            <a:ext cx="2116784" cy="2010945"/>
          </a:xfrm>
          <a:prstGeom prst="rect">
            <a:avLst/>
          </a:prstGeom>
          <a:ln w="3175">
            <a:miter lim="400000"/>
          </a:ln>
        </p:spPr>
      </p:pic>
      <p:sp>
        <p:nvSpPr>
          <p:cNvPr id="244" name="Longueur d'onde (de de Broglie) :"/>
          <p:cNvSpPr txBox="1"/>
          <p:nvPr>
            <p:ph type="body" sz="half" idx="1"/>
          </p:nvPr>
        </p:nvSpPr>
        <p:spPr>
          <a:xfrm>
            <a:off x="370320" y="3409195"/>
            <a:ext cx="12264160" cy="2407446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  <a:r>
              <a:t>Longueur d'onde (de de Broglie) :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</a:p>
        </p:txBody>
      </p:sp>
      <p:sp>
        <p:nvSpPr>
          <p:cNvPr id="245" name="Grandeurs de bas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Grandeurs de base</a:t>
            </a:r>
          </a:p>
        </p:txBody>
      </p:sp>
      <p:sp>
        <p:nvSpPr>
          <p:cNvPr id="246" name="Si on considère les dimensions :   et"/>
          <p:cNvSpPr txBox="1"/>
          <p:nvPr/>
        </p:nvSpPr>
        <p:spPr>
          <a:xfrm>
            <a:off x="587607" y="6137214"/>
            <a:ext cx="8078288" cy="258910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>
              <a:defRPr sz="3000">
                <a:solidFill>
                  <a:srgbClr val="000000"/>
                </a:solidFill>
              </a:defRPr>
            </a:pPr>
            <a:r>
              <a:t>Si on considère les dimensions :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E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h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ν</m:t>
                </m:r>
              </m:oMath>
            </a14:m>
            <a:r>
              <a:t> et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[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h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]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M</m:t>
                </m:r>
                <m:sSup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</m:t>
                    </m:r>
                  </m:e>
                  <m:sup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  <m:sSup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e>
                  <m:sup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p>
                </m:sSup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⇒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[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]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M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L</m:t>
                </m:r>
                <m:sSup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e>
                  <m:sup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p>
                </m:sSup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f>
                  <m:fPr>
                    <m:ctrlP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  <m:sSup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p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num>
                  <m:den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</m:t>
                    </m:r>
                  </m:den>
                </m:f>
              </m:oMath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Capture d’écran 2023-07-27 à 15.12.46.png" descr="Capture d’écran 2023-07-27 à 15.12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32728" y="1976524"/>
            <a:ext cx="1535825" cy="1459033"/>
          </a:xfrm>
          <a:prstGeom prst="rect">
            <a:avLst/>
          </a:prstGeom>
          <a:ln w="3175">
            <a:miter lim="400000"/>
          </a:ln>
        </p:spPr>
      </p:pic>
      <p:sp>
        <p:nvSpPr>
          <p:cNvPr id="249" name="Petite application :"/>
          <p:cNvSpPr txBox="1"/>
          <p:nvPr>
            <p:ph type="body" sz="quarter" idx="1"/>
          </p:nvPr>
        </p:nvSpPr>
        <p:spPr>
          <a:xfrm>
            <a:off x="590125" y="2335865"/>
            <a:ext cx="12264161" cy="1459033"/>
          </a:xfrm>
          <a:prstGeom prst="rect">
            <a:avLst/>
          </a:prstGeom>
        </p:spPr>
        <p:txBody>
          <a:bodyPr/>
          <a:lstStyle>
            <a:lvl1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lvl1pPr>
          </a:lstStyle>
          <a:p>
            <a:pPr/>
            <a:r>
              <a:t>Petite application :</a:t>
            </a:r>
          </a:p>
        </p:txBody>
      </p:sp>
      <p:sp>
        <p:nvSpPr>
          <p:cNvPr id="250" name="Grandeurs de bas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Grandeurs de base</a:t>
            </a:r>
          </a:p>
        </p:txBody>
      </p:sp>
      <p:sp>
        <p:nvSpPr>
          <p:cNvPr id="251" name="Pour un électron se déplaçant à c/100 ?…"/>
          <p:cNvSpPr txBox="1"/>
          <p:nvPr/>
        </p:nvSpPr>
        <p:spPr>
          <a:xfrm>
            <a:off x="476514" y="3638684"/>
            <a:ext cx="7224354" cy="55299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>
              <a:defRPr sz="3000">
                <a:solidFill>
                  <a:srgbClr val="000000"/>
                </a:solidFill>
              </a:defRPr>
            </a:pPr>
            <a:r>
              <a:t>Pour un électron se déplaçant à c/100 ?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Pour une moto se déplaçant à 130 km/h ?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p = mv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m</a:t>
            </a:r>
            <a:r>
              <a:rPr baseline="-5999"/>
              <a:t>e</a:t>
            </a:r>
            <a:r>
              <a:t> = 9,1.10</a:t>
            </a:r>
            <a:r>
              <a:rPr baseline="31999"/>
              <a:t>-31</a:t>
            </a:r>
            <a:r>
              <a:t>kg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m</a:t>
            </a:r>
            <a:r>
              <a:rPr baseline="-5999"/>
              <a:t>moto</a:t>
            </a:r>
            <a:r>
              <a:t> = 200 kg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c = 3.10</a:t>
            </a:r>
            <a:r>
              <a:rPr baseline="31999"/>
              <a:t>8</a:t>
            </a:r>
            <a:r>
              <a:t> m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h = 6,62.10</a:t>
            </a:r>
            <a:r>
              <a:rPr baseline="31999"/>
              <a:t>-34</a:t>
            </a:r>
            <a:r>
              <a:t> J.s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λ</a:t>
            </a:r>
            <a:r>
              <a:rPr baseline="-5999"/>
              <a:t>e</a:t>
            </a:r>
            <a:r>
              <a:t> = 2,42.10</a:t>
            </a:r>
            <a:r>
              <a:rPr baseline="31999"/>
              <a:t>-10</a:t>
            </a:r>
            <a:r>
              <a:t> m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λ</a:t>
            </a:r>
            <a:r>
              <a:rPr baseline="-5999"/>
              <a:t>moto</a:t>
            </a:r>
            <a:r>
              <a:t> = 9,17.10</a:t>
            </a:r>
            <a:r>
              <a:rPr baseline="31999"/>
              <a:t>-41</a:t>
            </a:r>
            <a:r>
              <a:t> 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Capture d’écran 2023-07-27 à 15.12.46.png" descr="Capture d’écran 2023-07-27 à 15.12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32728" y="1976524"/>
            <a:ext cx="1535825" cy="1459033"/>
          </a:xfrm>
          <a:prstGeom prst="rect">
            <a:avLst/>
          </a:prstGeom>
          <a:ln w="3175">
            <a:miter lim="400000"/>
          </a:ln>
        </p:spPr>
      </p:pic>
      <p:sp>
        <p:nvSpPr>
          <p:cNvPr id="254" name="Petite application :"/>
          <p:cNvSpPr txBox="1"/>
          <p:nvPr>
            <p:ph type="body" sz="quarter" idx="1"/>
          </p:nvPr>
        </p:nvSpPr>
        <p:spPr>
          <a:xfrm>
            <a:off x="590125" y="2335865"/>
            <a:ext cx="12264161" cy="1459033"/>
          </a:xfrm>
          <a:prstGeom prst="rect">
            <a:avLst/>
          </a:prstGeom>
        </p:spPr>
        <p:txBody>
          <a:bodyPr/>
          <a:lstStyle>
            <a:lvl1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lvl1pPr>
          </a:lstStyle>
          <a:p>
            <a:pPr/>
            <a:r>
              <a:t>Petite application :</a:t>
            </a:r>
          </a:p>
        </p:txBody>
      </p:sp>
      <p:sp>
        <p:nvSpPr>
          <p:cNvPr id="255" name="Grandeurs de bas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Grandeurs de base</a:t>
            </a:r>
          </a:p>
        </p:txBody>
      </p:sp>
      <p:sp>
        <p:nvSpPr>
          <p:cNvPr id="256" name="Pour un électron se déplaçant à c/100 ?…"/>
          <p:cNvSpPr txBox="1"/>
          <p:nvPr/>
        </p:nvSpPr>
        <p:spPr>
          <a:xfrm>
            <a:off x="476514" y="3638684"/>
            <a:ext cx="11364935" cy="55299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>
              <a:defRPr sz="3000">
                <a:solidFill>
                  <a:srgbClr val="000000"/>
                </a:solidFill>
              </a:defRPr>
            </a:pPr>
            <a:r>
              <a:t>Pour un électron se déplaçant à c/100 ?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Pour une moto se déplaçant à 130 km/h ?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p = mv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m</a:t>
            </a:r>
            <a:r>
              <a:rPr baseline="-5999"/>
              <a:t>e</a:t>
            </a:r>
            <a:r>
              <a:t> = 9,1.10</a:t>
            </a:r>
            <a:r>
              <a:rPr baseline="31999"/>
              <a:t>-31</a:t>
            </a:r>
            <a:r>
              <a:t>kg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m</a:t>
            </a:r>
            <a:r>
              <a:rPr baseline="-5999"/>
              <a:t>moto</a:t>
            </a:r>
            <a:r>
              <a:t> = 200 kg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c = 3.10</a:t>
            </a:r>
            <a:r>
              <a:rPr baseline="31999"/>
              <a:t>8</a:t>
            </a:r>
            <a:r>
              <a:t> m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h = 6,62.10</a:t>
            </a:r>
            <a:r>
              <a:rPr baseline="31999"/>
              <a:t>-34</a:t>
            </a:r>
            <a:r>
              <a:t> J.s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λ</a:t>
            </a:r>
            <a:r>
              <a:rPr baseline="-5999"/>
              <a:t>e</a:t>
            </a:r>
            <a:r>
              <a:t> = 2,42.10</a:t>
            </a:r>
            <a:r>
              <a:rPr baseline="31999"/>
              <a:t>-10</a:t>
            </a:r>
            <a:r>
              <a:t> m =&gt; ~taille de l'électron =&gt; mécanique quantique !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λ</a:t>
            </a:r>
            <a:r>
              <a:rPr baseline="-5999"/>
              <a:t>moto</a:t>
            </a:r>
            <a:r>
              <a:t> = 9,17.10</a:t>
            </a:r>
            <a:r>
              <a:rPr baseline="31999"/>
              <a:t>-41</a:t>
            </a:r>
            <a:r>
              <a:t> m =&gt; &lt;&lt; taille de la moto =&gt; physique classique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randeurs de bas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Grandeurs de base</a:t>
            </a:r>
          </a:p>
        </p:txBody>
      </p:sp>
      <p:sp>
        <p:nvSpPr>
          <p:cNvPr id="259" name="et…"/>
          <p:cNvSpPr txBox="1"/>
          <p:nvPr/>
        </p:nvSpPr>
        <p:spPr>
          <a:xfrm>
            <a:off x="3217467" y="2895243"/>
            <a:ext cx="8157136" cy="48571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l">
              <a:defRPr sz="3600"/>
            </a:pPr>
            <a14:m>
              <m:oMath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ν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T</m:t>
                </m:r>
              </m:oMath>
            </a14:m>
            <a:r>
              <a:t> et </a:t>
            </a:r>
            <a14:m>
              <m:oMath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ω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2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π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ν</m:t>
                </m:r>
              </m:oMath>
            </a14:m>
          </a:p>
          <a:p>
            <a:pPr algn="l">
              <a:defRPr sz="3600"/>
            </a:pPr>
          </a:p>
          <a:p>
            <a:pPr algn="l">
              <a:defRPr sz="3600"/>
            </a:pPr>
            <a:r>
              <a:t>=&gt; </a:t>
            </a:r>
            <a14:m>
              <m:oMath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E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h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ν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=</m:t>
                </m:r>
                <m:r>
                  <m:rPr>
                    <m:sty m:val="p"/>
                  </m:rP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ℏ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ω</m:t>
                </m:r>
              </m:oMath>
            </a14:m>
          </a:p>
          <a:p>
            <a:pPr algn="l">
              <a:defRPr sz="3600"/>
            </a:pPr>
          </a:p>
          <a:p>
            <a:pPr algn="l">
              <a:defRPr sz="3600"/>
            </a:pPr>
            <a14:m>
              <m:oMath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k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2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π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λ</m:t>
                </m:r>
              </m:oMath>
            </a14:m>
            <a:r>
              <a:t> et </a:t>
            </a:r>
            <a14:m>
              <m:oMath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λ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h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p</m:t>
                </m:r>
              </m:oMath>
            </a14:m>
          </a:p>
          <a:p>
            <a:pPr algn="l">
              <a:defRPr sz="3600"/>
            </a:pPr>
          </a:p>
          <a:p>
            <a:pPr algn="l">
              <a:defRPr sz="3600"/>
            </a:pPr>
            <a:r>
              <a:t>=&gt; </a:t>
            </a:r>
            <a14:m>
              <m:oMath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h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k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2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π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=</m:t>
                </m:r>
                <m:r>
                  <m:rPr>
                    <m:sty m:val="p"/>
                  </m:rP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ℏ</m:t>
                </m:r>
                <m:r>
                  <a:rPr xmlns:a="http://schemas.openxmlformats.org/drawingml/2006/main" sz="430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k</m:t>
                </m:r>
              </m:oMath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randeurs de bas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Grandeurs de base</a:t>
            </a:r>
          </a:p>
        </p:txBody>
      </p:sp>
      <p:sp>
        <p:nvSpPr>
          <p:cNvPr id="262" name="La fonction d'onde :…"/>
          <p:cNvSpPr txBox="1"/>
          <p:nvPr/>
        </p:nvSpPr>
        <p:spPr>
          <a:xfrm>
            <a:off x="903478" y="2772090"/>
            <a:ext cx="11197844" cy="50727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l">
              <a:defRPr sz="3000">
                <a:solidFill>
                  <a:srgbClr val="000000"/>
                </a:solidFill>
              </a:defRPr>
            </a:pPr>
            <a:r>
              <a:t>La fonction d'onde :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Probabilité d'observer l'objet en x à l'instant t :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</a:p>
        </p:txBody>
      </p:sp>
      <p:pic>
        <p:nvPicPr>
          <p:cNvPr id="263" name="Capture d’écran 2023-07-27 à 15.30.57.png" descr="Capture d’écran 2023-07-27 à 15.30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01446" y="2394996"/>
            <a:ext cx="4460025" cy="1248074"/>
          </a:xfrm>
          <a:prstGeom prst="rect">
            <a:avLst/>
          </a:prstGeom>
          <a:ln w="3175">
            <a:miter lim="400000"/>
          </a:ln>
        </p:spPr>
      </p:pic>
      <p:pic>
        <p:nvPicPr>
          <p:cNvPr id="264" name="Capture d’écran 2023-07-27 à 15.32.11.png" descr="Capture d’écran 2023-07-27 à 15.32.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0058" y="5868259"/>
            <a:ext cx="4622801" cy="2171701"/>
          </a:xfrm>
          <a:prstGeom prst="rect">
            <a:avLst/>
          </a:prstGeom>
          <a:ln w="3175">
            <a:miter lim="400000"/>
          </a:ln>
        </p:spPr>
      </p:pic>
      <p:sp>
        <p:nvSpPr>
          <p:cNvPr id="265" name="Rectangle aux angles arrondis"/>
          <p:cNvSpPr/>
          <p:nvPr/>
        </p:nvSpPr>
        <p:spPr>
          <a:xfrm>
            <a:off x="4211320" y="5623560"/>
            <a:ext cx="5233877" cy="1352475"/>
          </a:xfrm>
          <a:prstGeom prst="roundRect">
            <a:avLst>
              <a:gd name="adj" fmla="val 15000"/>
            </a:avLst>
          </a:prstGeom>
          <a:ln w="63500">
            <a:solidFill>
              <a:srgbClr val="FF2600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randeurs de bas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Grandeurs de base</a:t>
            </a:r>
          </a:p>
        </p:txBody>
      </p:sp>
      <p:sp>
        <p:nvSpPr>
          <p:cNvPr id="268" name="La fonction d'onde :…"/>
          <p:cNvSpPr txBox="1"/>
          <p:nvPr/>
        </p:nvSpPr>
        <p:spPr>
          <a:xfrm>
            <a:off x="819933" y="2759524"/>
            <a:ext cx="6001343" cy="50727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>
              <a:defRPr sz="3000">
                <a:solidFill>
                  <a:srgbClr val="000000"/>
                </a:solidFill>
              </a:defRPr>
            </a:pPr>
            <a:r>
              <a:t>La fonction d'onde :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Probabilité d'observer l'objet en x :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</a:p>
          <a:p>
            <a:pPr algn="l">
              <a:defRPr sz="3000">
                <a:solidFill>
                  <a:srgbClr val="000000"/>
                </a:solidFill>
              </a:defRPr>
            </a:pPr>
          </a:p>
        </p:txBody>
      </p:sp>
      <p:pic>
        <p:nvPicPr>
          <p:cNvPr id="269" name="Capture d’écran 2023-07-27 à 15.30.57.png" descr="Capture d’écran 2023-07-27 à 15.30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01446" y="2698492"/>
            <a:ext cx="4460025" cy="1248074"/>
          </a:xfrm>
          <a:prstGeom prst="rect">
            <a:avLst/>
          </a:prstGeom>
          <a:ln w="3175">
            <a:miter lim="400000"/>
          </a:ln>
        </p:spPr>
      </p:pic>
      <p:pic>
        <p:nvPicPr>
          <p:cNvPr id="270" name="Capture d’écran 2023-07-27 à 16.32.37.png" descr="Capture d’écran 2023-07-27 à 16.32.3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197321">
            <a:off x="-304567" y="7266775"/>
            <a:ext cx="2692401" cy="711201"/>
          </a:xfrm>
          <a:prstGeom prst="rect">
            <a:avLst/>
          </a:prstGeom>
          <a:ln w="3175">
            <a:miter lim="400000"/>
          </a:ln>
        </p:spPr>
      </p:pic>
      <p:pic>
        <p:nvPicPr>
          <p:cNvPr id="271" name="Capture d’écran 2023-07-27 à 16.33.21.png" descr="Capture d’écran 2023-07-27 à 16.33.2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00440" y="9011409"/>
            <a:ext cx="431801" cy="520701"/>
          </a:xfrm>
          <a:prstGeom prst="rect">
            <a:avLst/>
          </a:prstGeom>
          <a:ln w="3175">
            <a:miter lim="400000"/>
          </a:ln>
        </p:spPr>
      </p:pic>
      <p:pic>
        <p:nvPicPr>
          <p:cNvPr id="272" name="Capture d’écran 2023-07-27 à 16.33.33.png" descr="Capture d’écran 2023-07-27 à 16.33.3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61469" y="5401414"/>
            <a:ext cx="9948778" cy="3670200"/>
          </a:xfrm>
          <a:prstGeom prst="rect">
            <a:avLst/>
          </a:prstGeom>
          <a:ln w="3175">
            <a:miter lim="400000"/>
          </a:ln>
        </p:spPr>
      </p:pic>
      <p:sp>
        <p:nvSpPr>
          <p:cNvPr id="273" name="Peut-être là"/>
          <p:cNvSpPr txBox="1"/>
          <p:nvPr/>
        </p:nvSpPr>
        <p:spPr>
          <a:xfrm>
            <a:off x="6816719" y="5656185"/>
            <a:ext cx="1647581" cy="4139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Peut-être là</a:t>
            </a:r>
          </a:p>
        </p:txBody>
      </p:sp>
      <p:sp>
        <p:nvSpPr>
          <p:cNvPr id="274" name="Ligne"/>
          <p:cNvSpPr/>
          <p:nvPr/>
        </p:nvSpPr>
        <p:spPr>
          <a:xfrm flipH="1">
            <a:off x="5887197" y="6056521"/>
            <a:ext cx="956896" cy="236237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/>
          </a:p>
        </p:txBody>
      </p:sp>
      <p:sp>
        <p:nvSpPr>
          <p:cNvPr id="275" name="ou là"/>
          <p:cNvSpPr txBox="1"/>
          <p:nvPr/>
        </p:nvSpPr>
        <p:spPr>
          <a:xfrm>
            <a:off x="3456910" y="6025982"/>
            <a:ext cx="727389" cy="4139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ou là</a:t>
            </a:r>
          </a:p>
        </p:txBody>
      </p:sp>
      <p:sp>
        <p:nvSpPr>
          <p:cNvPr id="276" name="ou là"/>
          <p:cNvSpPr txBox="1"/>
          <p:nvPr/>
        </p:nvSpPr>
        <p:spPr>
          <a:xfrm>
            <a:off x="7403815" y="6744799"/>
            <a:ext cx="727389" cy="4139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ou là</a:t>
            </a:r>
          </a:p>
        </p:txBody>
      </p:sp>
      <p:sp>
        <p:nvSpPr>
          <p:cNvPr id="277" name="probablement pas là"/>
          <p:cNvSpPr txBox="1"/>
          <p:nvPr/>
        </p:nvSpPr>
        <p:spPr>
          <a:xfrm>
            <a:off x="8988176" y="6871799"/>
            <a:ext cx="2861903" cy="4139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probablement pas là</a:t>
            </a:r>
          </a:p>
        </p:txBody>
      </p:sp>
      <p:sp>
        <p:nvSpPr>
          <p:cNvPr id="278" name="Ligne"/>
          <p:cNvSpPr/>
          <p:nvPr/>
        </p:nvSpPr>
        <p:spPr>
          <a:xfrm>
            <a:off x="4421726" y="6229045"/>
            <a:ext cx="267874" cy="224714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/>
          </a:p>
        </p:txBody>
      </p:sp>
      <p:sp>
        <p:nvSpPr>
          <p:cNvPr id="279" name="Ligne"/>
          <p:cNvSpPr/>
          <p:nvPr/>
        </p:nvSpPr>
        <p:spPr>
          <a:xfrm flipH="1">
            <a:off x="6889669" y="7118192"/>
            <a:ext cx="535464" cy="129629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/>
          </a:p>
        </p:txBody>
      </p:sp>
      <p:sp>
        <p:nvSpPr>
          <p:cNvPr id="280" name="Ligne"/>
          <p:cNvSpPr/>
          <p:nvPr/>
        </p:nvSpPr>
        <p:spPr>
          <a:xfrm flipH="1">
            <a:off x="10012276" y="7210783"/>
            <a:ext cx="414699" cy="111074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/>
          </a:p>
        </p:txBody>
      </p:sp>
      <p:sp>
        <p:nvSpPr>
          <p:cNvPr id="281" name="Ligne"/>
          <p:cNvSpPr/>
          <p:nvPr/>
        </p:nvSpPr>
        <p:spPr>
          <a:xfrm flipV="1">
            <a:off x="5857174" y="6329204"/>
            <a:ext cx="1" cy="2265586"/>
          </a:xfrm>
          <a:prstGeom prst="line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  <p:sp>
        <p:nvSpPr>
          <p:cNvPr id="282" name="Ligne"/>
          <p:cNvSpPr/>
          <p:nvPr/>
        </p:nvSpPr>
        <p:spPr>
          <a:xfrm flipV="1">
            <a:off x="4735984" y="7196179"/>
            <a:ext cx="1" cy="1398611"/>
          </a:xfrm>
          <a:prstGeom prst="line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  <p:sp>
        <p:nvSpPr>
          <p:cNvPr id="283" name="Ligne"/>
          <p:cNvSpPr/>
          <p:nvPr/>
        </p:nvSpPr>
        <p:spPr>
          <a:xfrm flipV="1">
            <a:off x="10026272" y="8423650"/>
            <a:ext cx="1" cy="171140"/>
          </a:xfrm>
          <a:prstGeom prst="line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  <p:sp>
        <p:nvSpPr>
          <p:cNvPr id="284" name="Ligne"/>
          <p:cNvSpPr/>
          <p:nvPr/>
        </p:nvSpPr>
        <p:spPr>
          <a:xfrm flipV="1">
            <a:off x="6785705" y="7196179"/>
            <a:ext cx="1" cy="1398611"/>
          </a:xfrm>
          <a:prstGeom prst="line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randeurs de bas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Grandeurs de base</a:t>
            </a:r>
          </a:p>
        </p:txBody>
      </p:sp>
      <p:pic>
        <p:nvPicPr>
          <p:cNvPr id="287" name="pe-_Bohr.png" descr="pe-_Boh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760" y="1855977"/>
            <a:ext cx="4731693" cy="4420024"/>
          </a:xfrm>
          <a:prstGeom prst="rect">
            <a:avLst/>
          </a:prstGeom>
          <a:ln w="3175">
            <a:miter lim="400000"/>
          </a:ln>
        </p:spPr>
      </p:pic>
      <p:pic>
        <p:nvPicPr>
          <p:cNvPr id="288" name="pe-.png" descr="pe-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89618" y="1859508"/>
            <a:ext cx="5243562" cy="4412961"/>
          </a:xfrm>
          <a:prstGeom prst="rect">
            <a:avLst/>
          </a:prstGeom>
          <a:ln w="3175">
            <a:miter lim="400000"/>
          </a:ln>
        </p:spPr>
      </p:pic>
      <p:sp>
        <p:nvSpPr>
          <p:cNvPr id="289" name="Localisation de l'électron…"/>
          <p:cNvSpPr txBox="1"/>
          <p:nvPr/>
        </p:nvSpPr>
        <p:spPr>
          <a:xfrm>
            <a:off x="1301434" y="6703449"/>
            <a:ext cx="3742344" cy="8577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sz="2600">
                <a:solidFill>
                  <a:srgbClr val="000000"/>
                </a:solidFill>
              </a:defRPr>
            </a:pPr>
            <a:r>
              <a:t>Localisation de l'électron</a:t>
            </a:r>
          </a:p>
          <a:p>
            <a:pPr>
              <a:defRPr sz="2600">
                <a:solidFill>
                  <a:srgbClr val="000000"/>
                </a:solidFill>
              </a:defRPr>
            </a:pPr>
            <a:r>
              <a:t>en physique classique</a:t>
            </a:r>
          </a:p>
        </p:txBody>
      </p:sp>
      <p:sp>
        <p:nvSpPr>
          <p:cNvPr id="290" name="(dé)Localisation de l'électron…"/>
          <p:cNvSpPr txBox="1"/>
          <p:nvPr/>
        </p:nvSpPr>
        <p:spPr>
          <a:xfrm>
            <a:off x="7268142" y="6703449"/>
            <a:ext cx="4286513" cy="8577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sz="2600">
                <a:solidFill>
                  <a:srgbClr val="000000"/>
                </a:solidFill>
              </a:defRPr>
            </a:pPr>
            <a:r>
              <a:t>(dé)Localisation de l'électron</a:t>
            </a:r>
          </a:p>
          <a:p>
            <a:pPr>
              <a:defRPr sz="2600">
                <a:solidFill>
                  <a:srgbClr val="000000"/>
                </a:solidFill>
              </a:defRPr>
            </a:pPr>
            <a:r>
              <a:t>en physique quantique</a:t>
            </a:r>
          </a:p>
        </p:txBody>
      </p:sp>
      <p:sp>
        <p:nvSpPr>
          <p:cNvPr id="291" name="Probabilité =&gt; comportement intrinsèquement aléatoire !…"/>
          <p:cNvSpPr txBox="1"/>
          <p:nvPr/>
        </p:nvSpPr>
        <p:spPr>
          <a:xfrm>
            <a:off x="1731935" y="8144570"/>
            <a:ext cx="9980541" cy="85741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defRPr b="1" sz="2600">
                <a:solidFill>
                  <a:srgbClr val="000000"/>
                </a:solidFill>
              </a:defRPr>
            </a:pPr>
            <a:r>
              <a:t>Probabilité =&gt; comportement intrinsèquement aléatoire !</a:t>
            </a:r>
          </a:p>
          <a:p>
            <a:pPr>
              <a:defRPr b="1" sz="2600">
                <a:solidFill>
                  <a:srgbClr val="000000"/>
                </a:solidFill>
              </a:defRPr>
            </a:pPr>
            <a:r>
              <a:t>Localisation au moment de la mesure !!!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Où en est on…"/>
          <p:cNvSpPr txBox="1"/>
          <p:nvPr>
            <p:ph type="body" idx="1"/>
          </p:nvPr>
        </p:nvSpPr>
        <p:spPr>
          <a:xfrm>
            <a:off x="643466" y="2336989"/>
            <a:ext cx="11717868" cy="4403207"/>
          </a:xfrm>
          <a:prstGeom prst="rect">
            <a:avLst/>
          </a:prstGeom>
        </p:spPr>
        <p:txBody>
          <a:bodyPr/>
          <a:lstStyle/>
          <a:p>
            <a:pPr marL="0" indent="0" algn="ctr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  <a:r>
              <a:t>Où en est on</a:t>
            </a:r>
          </a:p>
          <a:p>
            <a:pPr marL="0" indent="0" algn="ctr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  <a:r>
              <a:t>de la compréhension/description</a:t>
            </a:r>
          </a:p>
          <a:p>
            <a:pPr marL="0" indent="0" algn="ctr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  <a:r>
              <a:t>du monde ?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  <a:r>
              <a:t>- la gravitation, la mécanique est comprise (Newton, découverte de Neptune...)</a:t>
            </a:r>
          </a:p>
        </p:txBody>
      </p:sp>
      <p:sp>
        <p:nvSpPr>
          <p:cNvPr id="158" name="Introduction à la mécanique quantiqu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Introduction à la mécanique quantique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randeurs de bas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Grandeurs de base</a:t>
            </a:r>
          </a:p>
        </p:txBody>
      </p:sp>
      <p:pic>
        <p:nvPicPr>
          <p:cNvPr id="294" name="Capture d’écran 2023-07-27 à 16.59.16.png" descr="Capture d’écran 2023-07-27 à 16.59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466" y="2204704"/>
            <a:ext cx="12934028" cy="6668062"/>
          </a:xfrm>
          <a:prstGeom prst="rect">
            <a:avLst/>
          </a:prstGeom>
          <a:ln w="3175">
            <a:miter lim="400000"/>
          </a:ln>
        </p:spPr>
      </p:pic>
      <p:sp>
        <p:nvSpPr>
          <p:cNvPr id="295" name="Rectangle"/>
          <p:cNvSpPr/>
          <p:nvPr/>
        </p:nvSpPr>
        <p:spPr>
          <a:xfrm>
            <a:off x="396657" y="6030703"/>
            <a:ext cx="12651097" cy="3288798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randeurs de bas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Grandeurs de base</a:t>
            </a:r>
          </a:p>
        </p:txBody>
      </p:sp>
      <p:pic>
        <p:nvPicPr>
          <p:cNvPr id="298" name="Capture d’écran 2023-07-27 à 16.59.16.png" descr="Capture d’écran 2023-07-27 à 16.59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86" y="2123424"/>
            <a:ext cx="12934028" cy="6668062"/>
          </a:xfrm>
          <a:prstGeom prst="rect">
            <a:avLst/>
          </a:prstGeom>
          <a:ln w="3175">
            <a:miter lim="400000"/>
          </a:ln>
        </p:spPr>
      </p:pic>
      <p:sp>
        <p:nvSpPr>
          <p:cNvPr id="299" name="Carré"/>
          <p:cNvSpPr/>
          <p:nvPr/>
        </p:nvSpPr>
        <p:spPr>
          <a:xfrm>
            <a:off x="11557948" y="8323819"/>
            <a:ext cx="1270001" cy="127000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randeurs de bas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Grandeurs de base</a:t>
            </a:r>
          </a:p>
        </p:txBody>
      </p:sp>
      <p:sp>
        <p:nvSpPr>
          <p:cNvPr id="302" name="Carré"/>
          <p:cNvSpPr/>
          <p:nvPr/>
        </p:nvSpPr>
        <p:spPr>
          <a:xfrm>
            <a:off x="11557948" y="8323819"/>
            <a:ext cx="1270001" cy="127000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03" name="Capture d’écran 2023-07-27 à 17.03.15.png" descr="Capture d’écran 2023-07-27 à 17.03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137" y="2416175"/>
            <a:ext cx="11542526" cy="970725"/>
          </a:xfrm>
          <a:prstGeom prst="rect">
            <a:avLst/>
          </a:prstGeom>
          <a:ln w="3175">
            <a:miter lim="400000"/>
          </a:ln>
        </p:spPr>
      </p:pic>
      <p:sp>
        <p:nvSpPr>
          <p:cNvPr id="304" name="CustomShape 6"/>
          <p:cNvSpPr/>
          <p:nvPr/>
        </p:nvSpPr>
        <p:spPr>
          <a:xfrm>
            <a:off x="6882668" y="3652135"/>
            <a:ext cx="1339921" cy="521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11" fill="norm" stroke="1" extrusionOk="0">
                <a:moveTo>
                  <a:pt x="0" y="12692"/>
                </a:moveTo>
                <a:cubicBezTo>
                  <a:pt x="2177" y="13741"/>
                  <a:pt x="4353" y="14791"/>
                  <a:pt x="5526" y="12692"/>
                </a:cubicBezTo>
                <a:cubicBezTo>
                  <a:pt x="6698" y="10593"/>
                  <a:pt x="6586" y="-1189"/>
                  <a:pt x="7033" y="98"/>
                </a:cubicBezTo>
                <a:cubicBezTo>
                  <a:pt x="7479" y="1384"/>
                  <a:pt x="7730" y="20411"/>
                  <a:pt x="8205" y="20411"/>
                </a:cubicBezTo>
                <a:cubicBezTo>
                  <a:pt x="8679" y="20411"/>
                  <a:pt x="9377" y="233"/>
                  <a:pt x="9879" y="98"/>
                </a:cubicBezTo>
                <a:cubicBezTo>
                  <a:pt x="10381" y="-38"/>
                  <a:pt x="10744" y="19531"/>
                  <a:pt x="11219" y="19598"/>
                </a:cubicBezTo>
                <a:cubicBezTo>
                  <a:pt x="11693" y="19666"/>
                  <a:pt x="12251" y="504"/>
                  <a:pt x="12726" y="504"/>
                </a:cubicBezTo>
                <a:cubicBezTo>
                  <a:pt x="13200" y="504"/>
                  <a:pt x="13563" y="19666"/>
                  <a:pt x="14065" y="19598"/>
                </a:cubicBezTo>
                <a:cubicBezTo>
                  <a:pt x="14567" y="19531"/>
                  <a:pt x="15237" y="1113"/>
                  <a:pt x="15740" y="98"/>
                </a:cubicBezTo>
                <a:cubicBezTo>
                  <a:pt x="16242" y="-918"/>
                  <a:pt x="16102" y="11202"/>
                  <a:pt x="17079" y="13504"/>
                </a:cubicBezTo>
                <a:cubicBezTo>
                  <a:pt x="18056" y="15807"/>
                  <a:pt x="19828" y="14859"/>
                  <a:pt x="21600" y="13911"/>
                </a:cubicBezTo>
              </a:path>
            </a:pathLst>
          </a:custGeom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algn="l"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5" name="CustomShape 6"/>
          <p:cNvSpPr/>
          <p:nvPr/>
        </p:nvSpPr>
        <p:spPr>
          <a:xfrm>
            <a:off x="9638744" y="3652135"/>
            <a:ext cx="1339921" cy="521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11" fill="norm" stroke="1" extrusionOk="0">
                <a:moveTo>
                  <a:pt x="0" y="12692"/>
                </a:moveTo>
                <a:cubicBezTo>
                  <a:pt x="2177" y="13741"/>
                  <a:pt x="4353" y="14791"/>
                  <a:pt x="5526" y="12692"/>
                </a:cubicBezTo>
                <a:cubicBezTo>
                  <a:pt x="6698" y="10593"/>
                  <a:pt x="6586" y="-1189"/>
                  <a:pt x="7033" y="98"/>
                </a:cubicBezTo>
                <a:cubicBezTo>
                  <a:pt x="7479" y="1384"/>
                  <a:pt x="7730" y="20411"/>
                  <a:pt x="8205" y="20411"/>
                </a:cubicBezTo>
                <a:cubicBezTo>
                  <a:pt x="8679" y="20411"/>
                  <a:pt x="9377" y="233"/>
                  <a:pt x="9879" y="98"/>
                </a:cubicBezTo>
                <a:cubicBezTo>
                  <a:pt x="10381" y="-38"/>
                  <a:pt x="10744" y="19531"/>
                  <a:pt x="11219" y="19598"/>
                </a:cubicBezTo>
                <a:cubicBezTo>
                  <a:pt x="11693" y="19666"/>
                  <a:pt x="12251" y="504"/>
                  <a:pt x="12726" y="504"/>
                </a:cubicBezTo>
                <a:cubicBezTo>
                  <a:pt x="13200" y="504"/>
                  <a:pt x="13563" y="19666"/>
                  <a:pt x="14065" y="19598"/>
                </a:cubicBezTo>
                <a:cubicBezTo>
                  <a:pt x="14567" y="19531"/>
                  <a:pt x="15237" y="1113"/>
                  <a:pt x="15740" y="98"/>
                </a:cubicBezTo>
                <a:cubicBezTo>
                  <a:pt x="16242" y="-918"/>
                  <a:pt x="16102" y="11202"/>
                  <a:pt x="17079" y="13504"/>
                </a:cubicBezTo>
                <a:cubicBezTo>
                  <a:pt x="18056" y="15807"/>
                  <a:pt x="19828" y="14859"/>
                  <a:pt x="21600" y="13911"/>
                </a:cubicBezTo>
              </a:path>
            </a:pathLst>
          </a:custGeom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algn="l"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14" name="Ligne de connexion"/>
          <p:cNvSpPr/>
          <p:nvPr/>
        </p:nvSpPr>
        <p:spPr>
          <a:xfrm>
            <a:off x="1816247" y="3558128"/>
            <a:ext cx="1569209" cy="546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fill="norm" stroke="1" extrusionOk="0">
                <a:moveTo>
                  <a:pt x="0" y="15770"/>
                </a:moveTo>
                <a:cubicBezTo>
                  <a:pt x="7292" y="-5399"/>
                  <a:pt x="14492" y="-5255"/>
                  <a:pt x="21600" y="16201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15" name="Ligne de connexion"/>
          <p:cNvSpPr/>
          <p:nvPr/>
        </p:nvSpPr>
        <p:spPr>
          <a:xfrm>
            <a:off x="4064115" y="3528276"/>
            <a:ext cx="1569209" cy="546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fill="norm" stroke="1" extrusionOk="0">
                <a:moveTo>
                  <a:pt x="0" y="15770"/>
                </a:moveTo>
                <a:cubicBezTo>
                  <a:pt x="7292" y="-5399"/>
                  <a:pt x="14492" y="-5255"/>
                  <a:pt x="21600" y="16201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308" name="Capture d’écran 2023-07-27 à 17.05.39.png" descr="Capture d’écran 2023-07-27 à 17.05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36798" y="3799216"/>
            <a:ext cx="376113" cy="465662"/>
          </a:xfrm>
          <a:prstGeom prst="rect">
            <a:avLst/>
          </a:prstGeom>
          <a:ln w="3175">
            <a:miter lim="400000"/>
          </a:ln>
        </p:spPr>
      </p:pic>
      <p:pic>
        <p:nvPicPr>
          <p:cNvPr id="309" name="Capture d’écran 2023-07-27 à 17.05.39.png" descr="Capture d’écran 2023-07-27 à 17.05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16360" y="3760776"/>
            <a:ext cx="376113" cy="465663"/>
          </a:xfrm>
          <a:prstGeom prst="rect">
            <a:avLst/>
          </a:prstGeom>
          <a:ln w="3175">
            <a:miter lim="400000"/>
          </a:ln>
        </p:spPr>
      </p:pic>
      <p:pic>
        <p:nvPicPr>
          <p:cNvPr id="310" name="Capture d’écran 2023-07-27 à 17.05.39.png" descr="Capture d’écran 2023-07-27 à 17.05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13043" y="3760776"/>
            <a:ext cx="376112" cy="465663"/>
          </a:xfrm>
          <a:prstGeom prst="rect">
            <a:avLst/>
          </a:prstGeom>
          <a:ln w="3175">
            <a:miter lim="400000"/>
          </a:ln>
        </p:spPr>
      </p:pic>
      <p:sp>
        <p:nvSpPr>
          <p:cNvPr id="311" name="CustomShape 11"/>
          <p:cNvSpPr/>
          <p:nvPr/>
        </p:nvSpPr>
        <p:spPr>
          <a:xfrm>
            <a:off x="5113180" y="5780806"/>
            <a:ext cx="3217912" cy="1538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86" fill="norm" stroke="1" extrusionOk="0">
                <a:moveTo>
                  <a:pt x="0" y="21016"/>
                </a:moveTo>
                <a:cubicBezTo>
                  <a:pt x="925" y="21286"/>
                  <a:pt x="1851" y="21555"/>
                  <a:pt x="2445" y="20747"/>
                </a:cubicBezTo>
                <a:cubicBezTo>
                  <a:pt x="3040" y="19938"/>
                  <a:pt x="3277" y="16166"/>
                  <a:pt x="3566" y="16166"/>
                </a:cubicBezTo>
                <a:cubicBezTo>
                  <a:pt x="3855" y="16166"/>
                  <a:pt x="3906" y="21420"/>
                  <a:pt x="4177" y="20747"/>
                </a:cubicBezTo>
                <a:cubicBezTo>
                  <a:pt x="4449" y="20073"/>
                  <a:pt x="4891" y="12214"/>
                  <a:pt x="5196" y="12125"/>
                </a:cubicBezTo>
                <a:cubicBezTo>
                  <a:pt x="5502" y="12035"/>
                  <a:pt x="5740" y="20971"/>
                  <a:pt x="6011" y="20208"/>
                </a:cubicBezTo>
                <a:cubicBezTo>
                  <a:pt x="6283" y="19444"/>
                  <a:pt x="6538" y="7589"/>
                  <a:pt x="6826" y="7544"/>
                </a:cubicBezTo>
                <a:cubicBezTo>
                  <a:pt x="7115" y="7499"/>
                  <a:pt x="7506" y="20567"/>
                  <a:pt x="7743" y="19938"/>
                </a:cubicBezTo>
                <a:cubicBezTo>
                  <a:pt x="7981" y="19310"/>
                  <a:pt x="7981" y="3727"/>
                  <a:pt x="8253" y="3772"/>
                </a:cubicBezTo>
                <a:cubicBezTo>
                  <a:pt x="8525" y="3817"/>
                  <a:pt x="9102" y="20836"/>
                  <a:pt x="9374" y="20208"/>
                </a:cubicBezTo>
                <a:cubicBezTo>
                  <a:pt x="9645" y="19579"/>
                  <a:pt x="9611" y="45"/>
                  <a:pt x="9883" y="0"/>
                </a:cubicBezTo>
                <a:cubicBezTo>
                  <a:pt x="10155" y="-45"/>
                  <a:pt x="10681" y="19310"/>
                  <a:pt x="11004" y="19938"/>
                </a:cubicBezTo>
                <a:cubicBezTo>
                  <a:pt x="11326" y="20567"/>
                  <a:pt x="11530" y="3862"/>
                  <a:pt x="11819" y="3772"/>
                </a:cubicBezTo>
                <a:cubicBezTo>
                  <a:pt x="12108" y="3682"/>
                  <a:pt x="12413" y="18681"/>
                  <a:pt x="12736" y="19399"/>
                </a:cubicBezTo>
                <a:cubicBezTo>
                  <a:pt x="13058" y="20118"/>
                  <a:pt x="13415" y="8083"/>
                  <a:pt x="13755" y="8083"/>
                </a:cubicBezTo>
                <a:cubicBezTo>
                  <a:pt x="14094" y="8083"/>
                  <a:pt x="14468" y="18636"/>
                  <a:pt x="14774" y="19399"/>
                </a:cubicBezTo>
                <a:cubicBezTo>
                  <a:pt x="15079" y="20163"/>
                  <a:pt x="15317" y="12664"/>
                  <a:pt x="15589" y="12664"/>
                </a:cubicBezTo>
                <a:cubicBezTo>
                  <a:pt x="15860" y="12664"/>
                  <a:pt x="16132" y="18950"/>
                  <a:pt x="16404" y="19399"/>
                </a:cubicBezTo>
                <a:cubicBezTo>
                  <a:pt x="16675" y="19849"/>
                  <a:pt x="16998" y="15268"/>
                  <a:pt x="17219" y="15358"/>
                </a:cubicBezTo>
                <a:cubicBezTo>
                  <a:pt x="17440" y="15448"/>
                  <a:pt x="16998" y="19220"/>
                  <a:pt x="17728" y="19938"/>
                </a:cubicBezTo>
                <a:cubicBezTo>
                  <a:pt x="18458" y="20657"/>
                  <a:pt x="20029" y="20163"/>
                  <a:pt x="21600" y="19669"/>
                </a:cubicBezTo>
              </a:path>
            </a:pathLst>
          </a:custGeom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algn="l"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12" name="=&gt;"/>
          <p:cNvSpPr txBox="1"/>
          <p:nvPr/>
        </p:nvSpPr>
        <p:spPr>
          <a:xfrm>
            <a:off x="3650402" y="6462510"/>
            <a:ext cx="817712" cy="6495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4000"/>
            </a:lvl1pPr>
          </a:lstStyle>
          <a:p>
            <a:pPr/>
            <a:r>
              <a:t>=&gt; </a:t>
            </a:r>
          </a:p>
        </p:txBody>
      </p:sp>
      <p:sp>
        <p:nvSpPr>
          <p:cNvPr id="313" name="la figure d'interférences !"/>
          <p:cNvSpPr txBox="1"/>
          <p:nvPr/>
        </p:nvSpPr>
        <p:spPr>
          <a:xfrm>
            <a:off x="3823895" y="8051728"/>
            <a:ext cx="5796620" cy="64956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la figure d'interférences !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Relations de bas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Relations de base</a:t>
            </a:r>
          </a:p>
        </p:txBody>
      </p:sp>
      <p:sp>
        <p:nvSpPr>
          <p:cNvPr id="318" name="Carré"/>
          <p:cNvSpPr/>
          <p:nvPr/>
        </p:nvSpPr>
        <p:spPr>
          <a:xfrm>
            <a:off x="11557948" y="8323819"/>
            <a:ext cx="1270001" cy="127000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9" name="Équation de Schrödinger :"/>
          <p:cNvSpPr txBox="1"/>
          <p:nvPr/>
        </p:nvSpPr>
        <p:spPr>
          <a:xfrm>
            <a:off x="1190644" y="2679850"/>
            <a:ext cx="5994740" cy="6495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Équation de Schrödinger :</a:t>
            </a:r>
          </a:p>
        </p:txBody>
      </p:sp>
      <p:pic>
        <p:nvPicPr>
          <p:cNvPr id="320" name="Capture d’écran 2023-07-27 à 17.16.16.png" descr="Capture d’écran 2023-07-27 à 17.16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1728" y="4041951"/>
            <a:ext cx="10693401" cy="1841501"/>
          </a:xfrm>
          <a:prstGeom prst="rect">
            <a:avLst/>
          </a:prstGeom>
          <a:ln w="3175">
            <a:miter lim="400000"/>
          </a:ln>
        </p:spPr>
      </p:pic>
      <p:sp>
        <p:nvSpPr>
          <p:cNvPr id="321" name="Mais d'où vient-elle ???"/>
          <p:cNvSpPr txBox="1"/>
          <p:nvPr/>
        </p:nvSpPr>
        <p:spPr>
          <a:xfrm>
            <a:off x="3978581" y="7192366"/>
            <a:ext cx="5487248" cy="6495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Mais d'où vient-elle ???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elations de bas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Relations de base</a:t>
            </a:r>
          </a:p>
        </p:txBody>
      </p:sp>
      <p:sp>
        <p:nvSpPr>
          <p:cNvPr id="324" name="Mécanique classique :"/>
          <p:cNvSpPr txBox="1"/>
          <p:nvPr/>
        </p:nvSpPr>
        <p:spPr>
          <a:xfrm>
            <a:off x="1163390" y="2679850"/>
            <a:ext cx="5138760" cy="6495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Mécanique classique :</a:t>
            </a:r>
          </a:p>
        </p:txBody>
      </p:sp>
      <p:pic>
        <p:nvPicPr>
          <p:cNvPr id="325" name="Etot.png" descr="Et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8847" y="3385746"/>
            <a:ext cx="6426717" cy="1040357"/>
          </a:xfrm>
          <a:prstGeom prst="rect">
            <a:avLst/>
          </a:prstGeom>
          <a:ln w="3175">
            <a:miter lim="400000"/>
          </a:ln>
        </p:spPr>
      </p:pic>
      <p:pic>
        <p:nvPicPr>
          <p:cNvPr id="326" name="Capture d’écran 2023-07-28 à 15.51.13.png" descr="Capture d’écran 2023-07-28 à 15.51.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87028" y="4471566"/>
            <a:ext cx="1709350" cy="810468"/>
          </a:xfrm>
          <a:prstGeom prst="rect">
            <a:avLst/>
          </a:prstGeom>
          <a:ln w="3175">
            <a:miter lim="400000"/>
          </a:ln>
        </p:spPr>
      </p:pic>
      <p:sp>
        <p:nvSpPr>
          <p:cNvPr id="327" name="Avec               :"/>
          <p:cNvSpPr txBox="1"/>
          <p:nvPr/>
        </p:nvSpPr>
        <p:spPr>
          <a:xfrm>
            <a:off x="1245749" y="4552018"/>
            <a:ext cx="3587327" cy="6495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Avec               : </a:t>
            </a:r>
          </a:p>
        </p:txBody>
      </p:sp>
      <p:pic>
        <p:nvPicPr>
          <p:cNvPr id="328" name="Capture d’écran 2023-07-28 à 15.52.01.png" descr="Capture d’écran 2023-07-28 à 15.52.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22533" y="4241800"/>
            <a:ext cx="2225234" cy="1131160"/>
          </a:xfrm>
          <a:prstGeom prst="rect">
            <a:avLst/>
          </a:prstGeom>
          <a:ln w="3175">
            <a:miter lim="400000"/>
          </a:ln>
        </p:spPr>
      </p:pic>
      <p:sp>
        <p:nvSpPr>
          <p:cNvPr id="329" name="Relation d'Einstein :"/>
          <p:cNvSpPr txBox="1"/>
          <p:nvPr/>
        </p:nvSpPr>
        <p:spPr>
          <a:xfrm>
            <a:off x="1254771" y="5750760"/>
            <a:ext cx="4573863" cy="6495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Relation d'Einstein :</a:t>
            </a:r>
          </a:p>
        </p:txBody>
      </p:sp>
      <p:sp>
        <p:nvSpPr>
          <p:cNvPr id="330" name="Relation de de Broglie :"/>
          <p:cNvSpPr txBox="1"/>
          <p:nvPr/>
        </p:nvSpPr>
        <p:spPr>
          <a:xfrm>
            <a:off x="1254771" y="6949503"/>
            <a:ext cx="5363803" cy="6495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Relation de de Broglie :</a:t>
            </a:r>
          </a:p>
        </p:txBody>
      </p:sp>
      <p:pic>
        <p:nvPicPr>
          <p:cNvPr id="331" name="Capture d’écran 2023-07-28 à 15.54.57.png" descr="Capture d’écran 2023-07-28 à 15.54.5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08679" y="5766206"/>
            <a:ext cx="3498791" cy="790051"/>
          </a:xfrm>
          <a:prstGeom prst="rect">
            <a:avLst/>
          </a:prstGeom>
          <a:ln w="3175">
            <a:miter lim="400000"/>
          </a:ln>
        </p:spPr>
      </p:pic>
      <p:pic>
        <p:nvPicPr>
          <p:cNvPr id="332" name="Capture d’écran 2023-07-28 à 16.09.11.png" descr="Capture d’écran 2023-07-28 à 16.09.1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94562" y="6778773"/>
            <a:ext cx="4269020" cy="99102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lations de bas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Relations de base</a:t>
            </a:r>
          </a:p>
        </p:txBody>
      </p:sp>
      <p:sp>
        <p:nvSpPr>
          <p:cNvPr id="335" name="Remarque mathématique :"/>
          <p:cNvSpPr txBox="1"/>
          <p:nvPr/>
        </p:nvSpPr>
        <p:spPr>
          <a:xfrm>
            <a:off x="687394" y="2679850"/>
            <a:ext cx="6090752" cy="6495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Remarque mathématique :</a:t>
            </a:r>
          </a:p>
        </p:txBody>
      </p:sp>
      <p:pic>
        <p:nvPicPr>
          <p:cNvPr id="336" name="Capture d’écran 2023-07-28 à 16.04.01.png" descr="Capture d’écran 2023-07-28 à 16.04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8281" y="5523667"/>
            <a:ext cx="9315206" cy="1349487"/>
          </a:xfrm>
          <a:prstGeom prst="rect">
            <a:avLst/>
          </a:prstGeom>
          <a:ln w="3175">
            <a:miter lim="400000"/>
          </a:ln>
        </p:spPr>
      </p:pic>
      <p:pic>
        <p:nvPicPr>
          <p:cNvPr id="337" name="Capture d’écran 2023-07-28 à 16.06.11.png" descr="Capture d’écran 2023-07-28 à 16.06.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28871" y="7406102"/>
            <a:ext cx="8386669" cy="1375491"/>
          </a:xfrm>
          <a:prstGeom prst="rect">
            <a:avLst/>
          </a:prstGeom>
          <a:ln w="3175">
            <a:miter lim="400000"/>
          </a:ln>
        </p:spPr>
      </p:pic>
      <p:pic>
        <p:nvPicPr>
          <p:cNvPr id="338" name="psi.png" descr="ps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73103" y="3834086"/>
            <a:ext cx="6087092" cy="124807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Relations de bas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Relations de base</a:t>
            </a:r>
          </a:p>
        </p:txBody>
      </p:sp>
      <p:sp>
        <p:nvSpPr>
          <p:cNvPr id="341" name="Remarque mathématique :"/>
          <p:cNvSpPr txBox="1"/>
          <p:nvPr/>
        </p:nvSpPr>
        <p:spPr>
          <a:xfrm>
            <a:off x="687394" y="2679850"/>
            <a:ext cx="6090752" cy="6495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Remarque mathématique :</a:t>
            </a:r>
          </a:p>
        </p:txBody>
      </p:sp>
      <p:pic>
        <p:nvPicPr>
          <p:cNvPr id="342" name="Capture d’écran 2023-07-28 à 16.07.17.png" descr="Capture d’écran 2023-07-28 à 16.07.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01432" y="7402156"/>
            <a:ext cx="5918201" cy="1524001"/>
          </a:xfrm>
          <a:prstGeom prst="rect">
            <a:avLst/>
          </a:prstGeom>
          <a:ln w="3175">
            <a:miter lim="400000"/>
          </a:ln>
        </p:spPr>
      </p:pic>
      <p:sp>
        <p:nvSpPr>
          <p:cNvPr id="343" name="=&gt;"/>
          <p:cNvSpPr txBox="1"/>
          <p:nvPr/>
        </p:nvSpPr>
        <p:spPr>
          <a:xfrm>
            <a:off x="4759512" y="7839375"/>
            <a:ext cx="817711" cy="6495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=&gt; </a:t>
            </a:r>
          </a:p>
        </p:txBody>
      </p:sp>
      <p:pic>
        <p:nvPicPr>
          <p:cNvPr id="344" name="Capture d’écran 2023-07-28 à 15.52.01.png" descr="Capture d’écran 2023-07-28 à 15.52.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5833" y="7526332"/>
            <a:ext cx="2509470" cy="1275648"/>
          </a:xfrm>
          <a:prstGeom prst="rect">
            <a:avLst/>
          </a:prstGeom>
          <a:ln w="3175">
            <a:miter lim="400000"/>
          </a:ln>
        </p:spPr>
      </p:pic>
      <p:sp>
        <p:nvSpPr>
          <p:cNvPr id="345" name="Équation"/>
          <p:cNvSpPr txBox="1"/>
          <p:nvPr/>
        </p:nvSpPr>
        <p:spPr>
          <a:xfrm>
            <a:off x="3520413" y="3728117"/>
            <a:ext cx="2020219" cy="105697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3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3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3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a:rPr xmlns:a="http://schemas.openxmlformats.org/drawingml/2006/main" sz="3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r>
                    <a:rPr xmlns:a="http://schemas.openxmlformats.org/drawingml/2006/main" sz="3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≃</m:t>
                  </m:r>
                  <m:r>
                    <a:rPr xmlns:a="http://schemas.openxmlformats.org/drawingml/2006/main" sz="3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3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3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ω</m:t>
                  </m:r>
                </m:oMath>
              </m:oMathPara>
            </a14:m>
            <a:endParaRPr sz="3900">
              <a:solidFill>
                <a:srgbClr val="5E5E5E"/>
              </a:solidFill>
            </a:endParaRPr>
          </a:p>
        </p:txBody>
      </p:sp>
      <p:sp>
        <p:nvSpPr>
          <p:cNvPr id="346" name="Équation"/>
          <p:cNvSpPr txBox="1"/>
          <p:nvPr/>
        </p:nvSpPr>
        <p:spPr>
          <a:xfrm>
            <a:off x="7294853" y="3728117"/>
            <a:ext cx="1557499" cy="105697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3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3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3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a:rPr xmlns:a="http://schemas.openxmlformats.org/drawingml/2006/main" sz="3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den>
                  </m:f>
                  <m:r>
                    <a:rPr xmlns:a="http://schemas.openxmlformats.org/drawingml/2006/main" sz="3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≃</m:t>
                  </m:r>
                  <m:r>
                    <a:rPr xmlns:a="http://schemas.openxmlformats.org/drawingml/2006/main" sz="3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3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k</m:t>
                  </m:r>
                </m:oMath>
              </m:oMathPara>
            </a14:m>
            <a:endParaRPr sz="3900">
              <a:solidFill>
                <a:srgbClr val="5E5E5E"/>
              </a:solidFill>
            </a:endParaRPr>
          </a:p>
        </p:txBody>
      </p:sp>
      <p:pic>
        <p:nvPicPr>
          <p:cNvPr id="347" name="Capture d’écran 2023-07-27 à 17.16.16.png" descr="Capture d’écran 2023-07-27 à 17.16.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3223" y="5183792"/>
            <a:ext cx="9198354" cy="158404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lations de bas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Relations de base</a:t>
            </a:r>
          </a:p>
        </p:txBody>
      </p:sp>
      <p:sp>
        <p:nvSpPr>
          <p:cNvPr id="350" name="Relation de Heisenberg (incertitude)…"/>
          <p:cNvSpPr txBox="1"/>
          <p:nvPr/>
        </p:nvSpPr>
        <p:spPr>
          <a:xfrm>
            <a:off x="666422" y="2431837"/>
            <a:ext cx="12111567" cy="67455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>
            <a:spAutoFit/>
          </a:bodyPr>
          <a:lstStyle/>
          <a:p>
            <a:pPr algn="l">
              <a:defRPr sz="4000">
                <a:solidFill>
                  <a:srgbClr val="000000"/>
                </a:solidFill>
              </a:defRPr>
            </a:pPr>
            <a:r>
              <a:t>Relation de Heisenberg (incertitude)</a:t>
            </a:r>
          </a:p>
          <a:p>
            <a:pPr algn="l">
              <a:defRPr sz="4000">
                <a:solidFill>
                  <a:srgbClr val="000000"/>
                </a:solidFill>
              </a:defRPr>
            </a:pPr>
          </a:p>
          <a:p>
            <a:pPr algn="l">
              <a:defRPr sz="4000">
                <a:solidFill>
                  <a:srgbClr val="000000"/>
                </a:solidFill>
              </a:defRPr>
            </a:pPr>
            <a:r>
              <a:t>Si on mesure la position x d'une particule avec une incertitude Δx, on ne pourra pas mesurer p avec une meilleure incertitude Δp telle que</a:t>
            </a:r>
          </a:p>
          <a:p>
            <a:pPr algn="l">
              <a:defRPr sz="4000">
                <a:solidFill>
                  <a:srgbClr val="000000"/>
                </a:solidFill>
              </a:defRPr>
            </a:pPr>
          </a:p>
          <a:p>
            <a:pPr algn="l">
              <a:defRPr sz="4000">
                <a:solidFill>
                  <a:srgbClr val="000000"/>
                </a:solidFill>
              </a:defRPr>
            </a:pPr>
          </a:p>
          <a:p>
            <a:pPr algn="l">
              <a:defRPr sz="4000">
                <a:solidFill>
                  <a:srgbClr val="000000"/>
                </a:solidFill>
              </a:defRPr>
            </a:pPr>
          </a:p>
          <a:p>
            <a:pPr algn="l">
              <a:defRPr sz="4000">
                <a:solidFill>
                  <a:srgbClr val="000000"/>
                </a:solidFill>
              </a:defRPr>
            </a:pPr>
          </a:p>
          <a:p>
            <a:pPr>
              <a:defRPr i="1" sz="4000">
                <a:solidFill>
                  <a:srgbClr val="000000"/>
                </a:solidFill>
              </a:defRPr>
            </a:pPr>
            <a:r>
              <a:t>(NB : rien à voir avec un défaut d'instrumentation,</a:t>
            </a:r>
          </a:p>
          <a:p>
            <a:pPr>
              <a:defRPr sz="4000">
                <a:solidFill>
                  <a:srgbClr val="000000"/>
                </a:solidFill>
              </a:defRPr>
            </a:pPr>
            <a:r>
              <a:rPr i="1"/>
              <a:t>c'est intrinsèque à la nature quantique)</a:t>
            </a:r>
            <a:r>
              <a:t> </a:t>
            </a:r>
          </a:p>
        </p:txBody>
      </p:sp>
      <p:pic>
        <p:nvPicPr>
          <p:cNvPr id="351" name="Capture d’écran 2023-07-28 à 16.22.01.png" descr="Capture d’écran 2023-07-28 à 16.22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6537" y="6092082"/>
            <a:ext cx="4431726" cy="132951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Relations de bas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Relations de base</a:t>
            </a:r>
          </a:p>
        </p:txBody>
      </p:sp>
      <p:sp>
        <p:nvSpPr>
          <p:cNvPr id="354" name="Variante de la relation de Heisenberg (incertitude)…"/>
          <p:cNvSpPr txBox="1"/>
          <p:nvPr/>
        </p:nvSpPr>
        <p:spPr>
          <a:xfrm>
            <a:off x="666422" y="2431837"/>
            <a:ext cx="11182943" cy="67455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>
            <a:spAutoFit/>
          </a:bodyPr>
          <a:lstStyle/>
          <a:p>
            <a:pPr algn="l">
              <a:defRPr sz="4000">
                <a:solidFill>
                  <a:srgbClr val="000000"/>
                </a:solidFill>
              </a:defRPr>
            </a:pPr>
            <a:r>
              <a:t>Variante de la relation de Heisenberg (incertitude)</a:t>
            </a:r>
          </a:p>
          <a:p>
            <a:pPr algn="l">
              <a:defRPr sz="4000">
                <a:solidFill>
                  <a:srgbClr val="000000"/>
                </a:solidFill>
              </a:defRPr>
            </a:pPr>
          </a:p>
          <a:p>
            <a:pPr algn="l">
              <a:defRPr sz="4000">
                <a:solidFill>
                  <a:srgbClr val="000000"/>
                </a:solidFill>
              </a:defRPr>
            </a:pPr>
          </a:p>
          <a:p>
            <a:pPr algn="l">
              <a:defRPr sz="4000">
                <a:solidFill>
                  <a:srgbClr val="000000"/>
                </a:solidFill>
              </a:defRPr>
            </a:pPr>
          </a:p>
          <a:p>
            <a:pPr algn="l">
              <a:defRPr sz="4000">
                <a:solidFill>
                  <a:srgbClr val="000000"/>
                </a:solidFill>
              </a:defRPr>
            </a:pPr>
          </a:p>
          <a:p>
            <a:pPr algn="l">
              <a:defRPr sz="4000">
                <a:solidFill>
                  <a:srgbClr val="000000"/>
                </a:solidFill>
              </a:defRPr>
            </a:pPr>
          </a:p>
          <a:p>
            <a:pPr>
              <a:defRPr sz="4000">
                <a:solidFill>
                  <a:srgbClr val="000000"/>
                </a:solidFill>
              </a:defRPr>
            </a:pPr>
            <a:r>
              <a:t>(et cela s'applique aussi à d'autres</a:t>
            </a:r>
          </a:p>
          <a:p>
            <a:pPr>
              <a:defRPr sz="4000">
                <a:solidFill>
                  <a:srgbClr val="000000"/>
                </a:solidFill>
              </a:defRPr>
            </a:pPr>
            <a:r>
              <a:t>paires de grandeurs physiques)</a:t>
            </a:r>
          </a:p>
          <a:p>
            <a:pPr algn="l">
              <a:defRPr sz="4000">
                <a:solidFill>
                  <a:srgbClr val="000000"/>
                </a:solidFill>
              </a:defRPr>
            </a:pPr>
          </a:p>
          <a:p>
            <a:pPr>
              <a:defRPr i="1" sz="4000">
                <a:solidFill>
                  <a:srgbClr val="000000"/>
                </a:solidFill>
              </a:defRPr>
            </a:pPr>
          </a:p>
        </p:txBody>
      </p:sp>
      <p:pic>
        <p:nvPicPr>
          <p:cNvPr id="355" name="Capture d’écran 2023-07-28 à 17.18.46.png" descr="Capture d’écran 2023-07-28 à 17.18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8807" y="3652465"/>
            <a:ext cx="4006797" cy="181532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Un concept fondamental"/>
          <p:cNvSpPr txBox="1"/>
          <p:nvPr/>
        </p:nvSpPr>
        <p:spPr>
          <a:xfrm>
            <a:off x="933867" y="806291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Un concept fondamental</a:t>
            </a:r>
          </a:p>
        </p:txBody>
      </p:sp>
      <p:sp>
        <p:nvSpPr>
          <p:cNvPr id="358" name="Le chat de Schrödinger, ou le pile ou face quantique"/>
          <p:cNvSpPr txBox="1"/>
          <p:nvPr/>
        </p:nvSpPr>
        <p:spPr>
          <a:xfrm>
            <a:off x="468738" y="2355311"/>
            <a:ext cx="11895160" cy="12591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Le chat de Schrödinger, ou le pile ou face quantique</a:t>
            </a:r>
          </a:p>
        </p:txBody>
      </p:sp>
      <p:pic>
        <p:nvPicPr>
          <p:cNvPr id="359" name="Image 4" descr="Imag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5920" y="3362800"/>
            <a:ext cx="4441267" cy="5757237"/>
          </a:xfrm>
          <a:prstGeom prst="rect">
            <a:avLst/>
          </a:prstGeom>
          <a:ln w="3175">
            <a:miter lim="400000"/>
          </a:ln>
        </p:spPr>
      </p:pic>
      <p:sp>
        <p:nvSpPr>
          <p:cNvPr id="360" name="la superposition d'états…"/>
          <p:cNvSpPr txBox="1"/>
          <p:nvPr/>
        </p:nvSpPr>
        <p:spPr>
          <a:xfrm>
            <a:off x="6602415" y="5002236"/>
            <a:ext cx="5938306" cy="31006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>
            <a:spAutoFit/>
          </a:bodyPr>
          <a:lstStyle/>
          <a:p>
            <a:pPr>
              <a:defRPr sz="4000">
                <a:solidFill>
                  <a:srgbClr val="000000"/>
                </a:solidFill>
              </a:defRPr>
            </a:pPr>
            <a:r>
              <a:t>la </a:t>
            </a:r>
            <a:r>
              <a:rPr b="1"/>
              <a:t>superposition d'états</a:t>
            </a:r>
          </a:p>
          <a:p>
            <a:pPr>
              <a:defRPr sz="4000">
                <a:solidFill>
                  <a:srgbClr val="000000"/>
                </a:solidFill>
              </a:defRPr>
            </a:pPr>
          </a:p>
          <a:p>
            <a:pPr>
              <a:defRPr sz="4000">
                <a:solidFill>
                  <a:srgbClr val="000000"/>
                </a:solidFill>
              </a:defRPr>
            </a:pPr>
            <a:r>
              <a:t>(tant qu'on n'a pas</a:t>
            </a:r>
          </a:p>
          <a:p>
            <a:pPr>
              <a:defRPr sz="4000">
                <a:solidFill>
                  <a:srgbClr val="000000"/>
                </a:solidFill>
              </a:defRPr>
            </a:pPr>
            <a:r>
              <a:t>fait de mesure !)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Où en est on…"/>
          <p:cNvSpPr txBox="1"/>
          <p:nvPr>
            <p:ph type="body" idx="1"/>
          </p:nvPr>
        </p:nvSpPr>
        <p:spPr>
          <a:xfrm>
            <a:off x="643466" y="2336989"/>
            <a:ext cx="11717868" cy="4403207"/>
          </a:xfrm>
          <a:prstGeom prst="rect">
            <a:avLst/>
          </a:prstGeom>
        </p:spPr>
        <p:txBody>
          <a:bodyPr/>
          <a:lstStyle/>
          <a:p>
            <a:pPr marL="0" indent="0" algn="ctr" defTabSz="429768">
              <a:lnSpc>
                <a:spcPct val="100000"/>
              </a:lnSpc>
              <a:spcBef>
                <a:spcPts val="1100"/>
              </a:spcBef>
              <a:buSzTx/>
              <a:buNone/>
              <a:defRPr sz="3509"/>
            </a:pPr>
            <a:r>
              <a:t>Où en est on</a:t>
            </a:r>
          </a:p>
          <a:p>
            <a:pPr marL="0" indent="0" algn="ctr" defTabSz="429768">
              <a:lnSpc>
                <a:spcPct val="100000"/>
              </a:lnSpc>
              <a:spcBef>
                <a:spcPts val="1100"/>
              </a:spcBef>
              <a:buSzTx/>
              <a:buNone/>
              <a:defRPr sz="3509"/>
            </a:pPr>
            <a:r>
              <a:t>de la compréhension/description</a:t>
            </a:r>
          </a:p>
          <a:p>
            <a:pPr marL="0" indent="0" algn="ctr" defTabSz="429768">
              <a:lnSpc>
                <a:spcPct val="100000"/>
              </a:lnSpc>
              <a:spcBef>
                <a:spcPts val="1100"/>
              </a:spcBef>
              <a:buSzTx/>
              <a:buNone/>
              <a:defRPr sz="3509"/>
            </a:pPr>
            <a:r>
              <a:t>du monde ?</a:t>
            </a:r>
          </a:p>
          <a:p>
            <a:pPr marL="0" indent="0" defTabSz="429768">
              <a:lnSpc>
                <a:spcPct val="100000"/>
              </a:lnSpc>
              <a:spcBef>
                <a:spcPts val="1100"/>
              </a:spcBef>
              <a:buSzTx/>
              <a:buNone/>
              <a:defRPr sz="3509"/>
            </a:pPr>
          </a:p>
          <a:p>
            <a:pPr marL="0" indent="0" defTabSz="429768">
              <a:lnSpc>
                <a:spcPct val="100000"/>
              </a:lnSpc>
              <a:spcBef>
                <a:spcPts val="1100"/>
              </a:spcBef>
              <a:buSzTx/>
              <a:buNone/>
              <a:defRPr sz="3509"/>
            </a:pPr>
            <a:r>
              <a:t>- la gravitation, la mécanique est comprise (Newton, découverte de Neptune...)</a:t>
            </a:r>
            <a:br/>
            <a:r>
              <a:t>- l'électromagnétisme est compris (Maxwell...)</a:t>
            </a:r>
          </a:p>
        </p:txBody>
      </p:sp>
      <p:sp>
        <p:nvSpPr>
          <p:cNvPr id="161" name="Introduction à la mécanique quantiqu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Introduction à la mécanique quantique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Le chat de Schrödinger, ou le pile ou face quantique"/>
          <p:cNvSpPr txBox="1"/>
          <p:nvPr/>
        </p:nvSpPr>
        <p:spPr>
          <a:xfrm>
            <a:off x="468738" y="2355311"/>
            <a:ext cx="11895160" cy="12591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Le chat de Schrödinger, ou le pile ou face quantique</a:t>
            </a:r>
          </a:p>
        </p:txBody>
      </p:sp>
      <p:pic>
        <p:nvPicPr>
          <p:cNvPr id="363" name="Image 4" descr="Imag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5920" y="3362800"/>
            <a:ext cx="4441267" cy="5757237"/>
          </a:xfrm>
          <a:prstGeom prst="rect">
            <a:avLst/>
          </a:prstGeom>
          <a:ln w="3175">
            <a:miter lim="400000"/>
          </a:ln>
        </p:spPr>
      </p:pic>
      <p:sp>
        <p:nvSpPr>
          <p:cNvPr id="364" name="=&gt; superposition d'états…"/>
          <p:cNvSpPr txBox="1"/>
          <p:nvPr/>
        </p:nvSpPr>
        <p:spPr>
          <a:xfrm>
            <a:off x="6602415" y="5002236"/>
            <a:ext cx="5938306" cy="30879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>
            <a:spAutoFit/>
          </a:bodyPr>
          <a:lstStyle/>
          <a:p>
            <a:pPr>
              <a:defRPr sz="4000">
                <a:solidFill>
                  <a:srgbClr val="000000"/>
                </a:solidFill>
              </a:defRPr>
            </a:pPr>
            <a:r>
              <a:t>=&gt; superposition d'états</a:t>
            </a:r>
          </a:p>
          <a:p>
            <a:pPr>
              <a:defRPr sz="4000">
                <a:solidFill>
                  <a:srgbClr val="000000"/>
                </a:solidFill>
              </a:defRPr>
            </a:pPr>
          </a:p>
          <a:p>
            <a:pPr>
              <a:defRPr sz="4000">
                <a:solidFill>
                  <a:srgbClr val="000000"/>
                </a:solidFill>
              </a:defRPr>
            </a:pPr>
            <a:r>
              <a:t>(tant qu'on n'a pas</a:t>
            </a:r>
          </a:p>
          <a:p>
            <a:pPr>
              <a:defRPr sz="4000">
                <a:solidFill>
                  <a:srgbClr val="000000"/>
                </a:solidFill>
              </a:defRPr>
            </a:pPr>
            <a:r>
              <a:t>fait de mesure !)</a:t>
            </a:r>
          </a:p>
        </p:txBody>
      </p:sp>
      <p:sp>
        <p:nvSpPr>
          <p:cNvPr id="365" name="Rectangle aux angles arrondis"/>
          <p:cNvSpPr/>
          <p:nvPr/>
        </p:nvSpPr>
        <p:spPr>
          <a:xfrm>
            <a:off x="2011679" y="7210852"/>
            <a:ext cx="1607817" cy="810469"/>
          </a:xfrm>
          <a:prstGeom prst="roundRect">
            <a:avLst>
              <a:gd name="adj" fmla="val 23505"/>
            </a:avLst>
          </a:prstGeom>
          <a:ln w="38100">
            <a:solidFill>
              <a:srgbClr val="FF2600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6" name="Rectangle aux angles arrondis"/>
          <p:cNvSpPr/>
          <p:nvPr/>
        </p:nvSpPr>
        <p:spPr>
          <a:xfrm>
            <a:off x="1905000" y="8084612"/>
            <a:ext cx="3824136" cy="810469"/>
          </a:xfrm>
          <a:prstGeom prst="roundRect">
            <a:avLst>
              <a:gd name="adj" fmla="val 23505"/>
            </a:avLst>
          </a:prstGeom>
          <a:ln w="38100">
            <a:solidFill>
              <a:srgbClr val="FF2600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7" name="Rectangle aux angles arrondis"/>
          <p:cNvSpPr/>
          <p:nvPr/>
        </p:nvSpPr>
        <p:spPr>
          <a:xfrm>
            <a:off x="3970020" y="7210852"/>
            <a:ext cx="1607816" cy="810469"/>
          </a:xfrm>
          <a:prstGeom prst="roundRect">
            <a:avLst>
              <a:gd name="adj" fmla="val 23505"/>
            </a:avLst>
          </a:prstGeom>
          <a:ln w="38100">
            <a:solidFill>
              <a:srgbClr val="FF2600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8" name="Ligne"/>
          <p:cNvSpPr/>
          <p:nvPr/>
        </p:nvSpPr>
        <p:spPr>
          <a:xfrm flipV="1">
            <a:off x="5633720" y="5608843"/>
            <a:ext cx="5603264" cy="168095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27093" tIns="27093" rIns="27093" bIns="27093" anchor="ctr"/>
          <a:lstStyle/>
          <a:p>
            <a:pPr/>
          </a:p>
        </p:txBody>
      </p:sp>
      <p:sp>
        <p:nvSpPr>
          <p:cNvPr id="369" name="Ligne"/>
          <p:cNvSpPr/>
          <p:nvPr/>
        </p:nvSpPr>
        <p:spPr>
          <a:xfrm flipV="1">
            <a:off x="3717668" y="5532643"/>
            <a:ext cx="7092399" cy="183335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27093" tIns="27093" rIns="27093" bIns="27093" anchor="ctr"/>
          <a:lstStyle/>
          <a:p>
            <a:pPr/>
          </a:p>
        </p:txBody>
      </p:sp>
      <p:sp>
        <p:nvSpPr>
          <p:cNvPr id="370" name="Ligne"/>
          <p:cNvSpPr/>
          <p:nvPr/>
        </p:nvSpPr>
        <p:spPr>
          <a:xfrm flipV="1">
            <a:off x="5763014" y="5688448"/>
            <a:ext cx="5938306" cy="242259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27093" tIns="27093" rIns="27093" bIns="27093" anchor="ctr"/>
          <a:lstStyle/>
          <a:p>
            <a:pPr/>
          </a:p>
        </p:txBody>
      </p:sp>
      <p:sp>
        <p:nvSpPr>
          <p:cNvPr id="371" name="Un concept fondamental"/>
          <p:cNvSpPr txBox="1"/>
          <p:nvPr/>
        </p:nvSpPr>
        <p:spPr>
          <a:xfrm>
            <a:off x="933867" y="806291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Un concept fondamental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Le chat de Schrödinger, ou le pile ou face quantique"/>
          <p:cNvSpPr txBox="1"/>
          <p:nvPr/>
        </p:nvSpPr>
        <p:spPr>
          <a:xfrm>
            <a:off x="468738" y="2355311"/>
            <a:ext cx="11895160" cy="6495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Le chat de Schrödinger, ou le pile ou face quantique</a:t>
            </a:r>
          </a:p>
        </p:txBody>
      </p:sp>
      <p:pic>
        <p:nvPicPr>
          <p:cNvPr id="374" name="Capture d’écran 2023-08-01 à 16.09.05.png" descr="Capture d’écran 2023-08-01 à 16.09.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5464" y="3720481"/>
            <a:ext cx="4084419" cy="3614530"/>
          </a:xfrm>
          <a:prstGeom prst="rect">
            <a:avLst/>
          </a:prstGeom>
          <a:ln w="3175">
            <a:miter lim="400000"/>
          </a:ln>
        </p:spPr>
      </p:pic>
      <p:pic>
        <p:nvPicPr>
          <p:cNvPr id="375" name="Capture d’écran 2023-08-01 à 16.07.58.png" descr="Capture d’écran 2023-08-01 à 16.07.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19341" y="3722999"/>
            <a:ext cx="5360917" cy="3547405"/>
          </a:xfrm>
          <a:prstGeom prst="rect">
            <a:avLst/>
          </a:prstGeom>
          <a:ln w="3175">
            <a:miter lim="400000"/>
          </a:ln>
        </p:spPr>
      </p:pic>
      <p:sp>
        <p:nvSpPr>
          <p:cNvPr id="376" name="© Science étonnante (chaine YouTube de David Louapre)"/>
          <p:cNvSpPr txBox="1"/>
          <p:nvPr/>
        </p:nvSpPr>
        <p:spPr>
          <a:xfrm>
            <a:off x="7235528" y="7461131"/>
            <a:ext cx="5239344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© Science étonnante (chaine YouTube de David Louapre)</a:t>
            </a:r>
          </a:p>
        </p:txBody>
      </p:sp>
      <p:sp>
        <p:nvSpPr>
          <p:cNvPr id="377" name="Soulever le gobelet = mesure…"/>
          <p:cNvSpPr txBox="1"/>
          <p:nvPr/>
        </p:nvSpPr>
        <p:spPr>
          <a:xfrm>
            <a:off x="1018930" y="8050617"/>
            <a:ext cx="11406552" cy="12713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>
            <a:spAutoFit/>
          </a:bodyPr>
          <a:lstStyle/>
          <a:p>
            <a:pPr>
              <a:defRPr sz="4000">
                <a:solidFill>
                  <a:srgbClr val="000000"/>
                </a:solidFill>
              </a:defRPr>
            </a:pPr>
            <a:r>
              <a:t>Soulever le gobelet = mesure</a:t>
            </a:r>
          </a:p>
          <a:p>
            <a:pPr>
              <a:defRPr sz="4000">
                <a:solidFill>
                  <a:srgbClr val="000000"/>
                </a:solidFill>
              </a:defRPr>
            </a:pPr>
            <a:r>
              <a:t>=&gt; projection </a:t>
            </a:r>
            <a:r>
              <a:rPr b="1"/>
              <a:t>aléatoire</a:t>
            </a:r>
            <a:r>
              <a:t> sur un des états possible</a:t>
            </a:r>
          </a:p>
        </p:txBody>
      </p:sp>
      <p:sp>
        <p:nvSpPr>
          <p:cNvPr id="378" name="Un concept fondamental"/>
          <p:cNvSpPr txBox="1"/>
          <p:nvPr/>
        </p:nvSpPr>
        <p:spPr>
          <a:xfrm>
            <a:off x="933867" y="806291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Un concept fondamental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Introduction à la mécanique quantiqu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Introduction à la mécanique quantique</a:t>
            </a:r>
          </a:p>
        </p:txBody>
      </p:sp>
      <p:pic>
        <p:nvPicPr>
          <p:cNvPr id="381" name="Capture d’écran 2023-07-27 à 10.57.28.png" descr="Capture d’écran 2023-07-27 à 10.57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59889" y="4643811"/>
            <a:ext cx="4732866" cy="4005923"/>
          </a:xfrm>
          <a:prstGeom prst="rect">
            <a:avLst/>
          </a:prstGeom>
          <a:ln w="3175">
            <a:miter lim="400000"/>
          </a:ln>
        </p:spPr>
      </p:pic>
      <p:sp>
        <p:nvSpPr>
          <p:cNvPr id="382" name="Energie d'un rayonnement de fréquence   en physique classique"/>
          <p:cNvSpPr txBox="1"/>
          <p:nvPr/>
        </p:nvSpPr>
        <p:spPr>
          <a:xfrm>
            <a:off x="405264" y="2270284"/>
            <a:ext cx="12194273" cy="64396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sz="3300"/>
            </a:pPr>
            <a:r>
              <a:t>Energie d'un rayonnement de fréquence </a:t>
            </a:r>
            <a14:m>
              <m:oMath>
                <m:r>
                  <a:rPr xmlns:a="http://schemas.openxmlformats.org/drawingml/2006/main" sz="395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ν</m:t>
                </m:r>
              </m:oMath>
            </a14:m>
            <a:r>
              <a:t> en physique classique</a:t>
            </a:r>
          </a:p>
        </p:txBody>
      </p:sp>
      <p:pic>
        <p:nvPicPr>
          <p:cNvPr id="383" name="Capture d’écran 2023-08-07 à 18.19.56.png" descr="Capture d’écran 2023-08-07 à 18.19.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460" y="4449705"/>
            <a:ext cx="6359703" cy="4394135"/>
          </a:xfrm>
          <a:prstGeom prst="rect">
            <a:avLst/>
          </a:prstGeom>
          <a:ln w="3175">
            <a:miter lim="400000"/>
          </a:ln>
        </p:spPr>
      </p:pic>
      <p:sp>
        <p:nvSpPr>
          <p:cNvPr id="384" name="Ovale"/>
          <p:cNvSpPr/>
          <p:nvPr/>
        </p:nvSpPr>
        <p:spPr>
          <a:xfrm>
            <a:off x="9960635" y="6999120"/>
            <a:ext cx="1622640" cy="1270001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Introduction à la mécanique quantiqu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Introduction à la mécanique quantique</a:t>
            </a:r>
          </a:p>
        </p:txBody>
      </p:sp>
      <p:pic>
        <p:nvPicPr>
          <p:cNvPr id="387" name="Capture d’écran 2023-08-07 à 18.19.56.png" descr="Capture d’écran 2023-08-07 à 18.19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460" y="4449705"/>
            <a:ext cx="6359703" cy="4394135"/>
          </a:xfrm>
          <a:prstGeom prst="rect">
            <a:avLst/>
          </a:prstGeom>
          <a:ln w="3175">
            <a:miter lim="400000"/>
          </a:ln>
        </p:spPr>
      </p:pic>
      <p:pic>
        <p:nvPicPr>
          <p:cNvPr id="388" name="Capture d’écran 2023-07-27 à 11.00.54.png" descr="Capture d’écran 2023-07-27 à 11.00.5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8076" y="4963057"/>
            <a:ext cx="5978909" cy="3367431"/>
          </a:xfrm>
          <a:prstGeom prst="rect">
            <a:avLst/>
          </a:prstGeom>
          <a:ln w="3175">
            <a:miter lim="400000"/>
          </a:ln>
        </p:spPr>
      </p:pic>
      <p:sp>
        <p:nvSpPr>
          <p:cNvPr id="389" name="Quantification de l'énergie (Planck)"/>
          <p:cNvSpPr txBox="1"/>
          <p:nvPr/>
        </p:nvSpPr>
        <p:spPr>
          <a:xfrm>
            <a:off x="3446185" y="2495622"/>
            <a:ext cx="6552041" cy="5377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300">
                <a:solidFill>
                  <a:srgbClr val="000000"/>
                </a:solidFill>
              </a:defRPr>
            </a:lvl1pPr>
          </a:lstStyle>
          <a:p>
            <a:pPr/>
            <a:r>
              <a:t>Quantification de l'énergie (Planck)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L'atome de Bohr"/>
          <p:cNvSpPr txBox="1"/>
          <p:nvPr/>
        </p:nvSpPr>
        <p:spPr>
          <a:xfrm>
            <a:off x="933867" y="806291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L'atome de Bohr</a:t>
            </a:r>
          </a:p>
        </p:txBody>
      </p:sp>
      <p:sp>
        <p:nvSpPr>
          <p:cNvPr id="392" name="Niveaux d'énergie discrets :"/>
          <p:cNvSpPr txBox="1"/>
          <p:nvPr/>
        </p:nvSpPr>
        <p:spPr>
          <a:xfrm>
            <a:off x="724726" y="2573425"/>
            <a:ext cx="6488008" cy="12591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Niveaux d'énergie discrets : </a:t>
            </a:r>
          </a:p>
        </p:txBody>
      </p:sp>
      <p:pic>
        <p:nvPicPr>
          <p:cNvPr id="393" name="bohr.png" descr="boh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6322" y="3969082"/>
            <a:ext cx="5283201" cy="4762501"/>
          </a:xfrm>
          <a:prstGeom prst="rect">
            <a:avLst/>
          </a:prstGeom>
          <a:ln w="3175">
            <a:miter lim="400000"/>
          </a:ln>
        </p:spPr>
      </p:pic>
      <p:sp>
        <p:nvSpPr>
          <p:cNvPr id="394" name="Équation"/>
          <p:cNvSpPr txBox="1"/>
          <p:nvPr/>
        </p:nvSpPr>
        <p:spPr>
          <a:xfrm>
            <a:off x="8419527" y="5577147"/>
            <a:ext cx="3497092" cy="9196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sSub>
                    <m:e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sub>
                  </m:sSub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f>
                    <m:fPr>
                      <m:ctrlP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f>
                    <m:fPr>
                      <m:ctrlP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1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L'effet photo-électrique"/>
          <p:cNvSpPr txBox="1"/>
          <p:nvPr/>
        </p:nvSpPr>
        <p:spPr>
          <a:xfrm>
            <a:off x="933867" y="806291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L'effet photo-électrique</a:t>
            </a:r>
          </a:p>
        </p:txBody>
      </p:sp>
      <p:sp>
        <p:nvSpPr>
          <p:cNvPr id="397" name="Lumière = photons, d'énergie…"/>
          <p:cNvSpPr txBox="1"/>
          <p:nvPr/>
        </p:nvSpPr>
        <p:spPr>
          <a:xfrm>
            <a:off x="3947277" y="8036210"/>
            <a:ext cx="5549858" cy="13316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sz="2600">
                <a:solidFill>
                  <a:srgbClr val="000000"/>
                </a:solidFill>
              </a:defRPr>
            </a:pPr>
            <a:r>
              <a:t>Lumière = photons, d'énergie </a:t>
            </a:r>
            <a14:m>
              <m:oMath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h</m:t>
                </m:r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ν</m:t>
                </m:r>
              </m:oMath>
            </a14:m>
          </a:p>
          <a:p>
            <a:pPr>
              <a:defRPr sz="2600">
                <a:solidFill>
                  <a:srgbClr val="000000"/>
                </a:solidFill>
              </a:defRPr>
            </a:pPr>
            <a:r>
              <a:t>+</a:t>
            </a:r>
          </a:p>
          <a:p>
            <a:pPr>
              <a:defRPr sz="2600">
                <a:solidFill>
                  <a:srgbClr val="000000"/>
                </a:solidFill>
              </a:defRPr>
            </a:pPr>
            <a:r>
              <a:t>niveaux atomiques d'énergie discrets</a:t>
            </a:r>
          </a:p>
        </p:txBody>
      </p:sp>
      <p:pic>
        <p:nvPicPr>
          <p:cNvPr id="398" name="effet-photo-elec.svg.png" descr="effet-photo-elec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8205" y="2368492"/>
            <a:ext cx="5588001" cy="55880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L'effet photo-électrique"/>
          <p:cNvSpPr txBox="1"/>
          <p:nvPr/>
        </p:nvSpPr>
        <p:spPr>
          <a:xfrm>
            <a:off x="933867" y="806291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L'effet photo-électrique</a:t>
            </a:r>
          </a:p>
        </p:txBody>
      </p:sp>
      <p:sp>
        <p:nvSpPr>
          <p:cNvPr id="401" name="Expérimentalement, on note que :…"/>
          <p:cNvSpPr txBox="1"/>
          <p:nvPr/>
        </p:nvSpPr>
        <p:spPr>
          <a:xfrm>
            <a:off x="765716" y="3650369"/>
            <a:ext cx="6739089" cy="41089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l">
              <a:defRPr sz="2600">
                <a:solidFill>
                  <a:srgbClr val="000000"/>
                </a:solidFill>
              </a:defRPr>
            </a:pPr>
            <a:r>
              <a:t>Expérimentalement, on note que :</a:t>
            </a:r>
          </a:p>
          <a:p>
            <a:pPr algn="l">
              <a:defRPr sz="2600">
                <a:solidFill>
                  <a:srgbClr val="000000"/>
                </a:solidFill>
              </a:defRPr>
            </a:pPr>
          </a:p>
          <a:p>
            <a:pPr algn="l">
              <a:defRPr sz="2600">
                <a:solidFill>
                  <a:srgbClr val="000000"/>
                </a:solidFill>
              </a:defRPr>
            </a:pPr>
            <a:r>
              <a:t>- aucun électrons n'est produit si la fréquence du rayonnement est inférieure à une fréquence seuil</a:t>
            </a:r>
          </a:p>
          <a:p>
            <a:pPr algn="l">
              <a:defRPr sz="2600">
                <a:solidFill>
                  <a:srgbClr val="000000"/>
                </a:solidFill>
              </a:defRPr>
            </a:pPr>
          </a:p>
          <a:p>
            <a:pPr algn="l">
              <a:defRPr sz="2600">
                <a:solidFill>
                  <a:srgbClr val="000000"/>
                </a:solidFill>
              </a:defRPr>
            </a:pPr>
            <a:r>
              <a:t>- l'énergie cinétique maximale des électrons ne dépend pas de l'intensité lumineuse mais varie avec la fréquence</a:t>
            </a:r>
          </a:p>
        </p:txBody>
      </p:sp>
      <p:pic>
        <p:nvPicPr>
          <p:cNvPr id="402" name="effet-photo-elec.svg.png" descr="effet-photo-elec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31377" y="2398972"/>
            <a:ext cx="3526766" cy="3526766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L'effet photo-électrique"/>
          <p:cNvSpPr txBox="1"/>
          <p:nvPr/>
        </p:nvSpPr>
        <p:spPr>
          <a:xfrm>
            <a:off x="933867" y="806291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L'effet photo-électrique</a:t>
            </a:r>
          </a:p>
        </p:txBody>
      </p:sp>
      <p:sp>
        <p:nvSpPr>
          <p:cNvPr id="405" name="Expérimentalement, on note que :…"/>
          <p:cNvSpPr txBox="1"/>
          <p:nvPr/>
        </p:nvSpPr>
        <p:spPr>
          <a:xfrm>
            <a:off x="765716" y="3169402"/>
            <a:ext cx="6739089" cy="50708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l">
              <a:defRPr sz="2600">
                <a:solidFill>
                  <a:srgbClr val="000000"/>
                </a:solidFill>
              </a:defRPr>
            </a:pPr>
            <a:r>
              <a:t>Expérimentalement, on note que :</a:t>
            </a:r>
          </a:p>
          <a:p>
            <a:pPr algn="l">
              <a:defRPr sz="2600">
                <a:solidFill>
                  <a:srgbClr val="000000"/>
                </a:solidFill>
              </a:defRPr>
            </a:pPr>
          </a:p>
          <a:p>
            <a:pPr algn="l">
              <a:defRPr sz="2600">
                <a:solidFill>
                  <a:srgbClr val="000000"/>
                </a:solidFill>
              </a:defRPr>
            </a:pPr>
            <a:r>
              <a:t>- aucun électrons n'est produit si la fréquence du rayonnement est inférieure à une fréquence seuil ( </a:t>
            </a:r>
            <a14:m>
              <m:oMath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h</m:t>
                </m:r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ν</m:t>
                </m:r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&lt;</m:t>
                </m:r>
                <m:sSub>
                  <m:e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</m:oMath>
            </a14:m>
            <a:r>
              <a:t> )</a:t>
            </a:r>
          </a:p>
          <a:p>
            <a:pPr algn="l">
              <a:defRPr sz="2600">
                <a:solidFill>
                  <a:srgbClr val="000000"/>
                </a:solidFill>
              </a:defRPr>
            </a:pPr>
          </a:p>
          <a:p>
            <a:pPr algn="l">
              <a:defRPr sz="2600">
                <a:solidFill>
                  <a:srgbClr val="000000"/>
                </a:solidFill>
              </a:defRPr>
            </a:pPr>
            <a:r>
              <a:t>- l'énergie cinétique maximale des électrons ne dépend pas de l'intensité lumineuse mais varie avec la fréquence ( </a:t>
            </a:r>
            <a14:m>
              <m:oMath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h</m:t>
                </m:r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ν</m:t>
                </m:r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+</m:t>
                </m:r>
                <m:f>
                  <m:fPr>
                    <m:ctrlP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num>
                  <m:den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den>
                </m:f>
                <m:r>
                  <a:rPr xmlns:a="http://schemas.openxmlformats.org/drawingml/2006/main" sz="3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m</m:t>
                </m:r>
                <m:sSubSup>
                  <m:e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v</m:t>
                    </m:r>
                  </m:e>
                  <m:sub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sub>
                  <m:sup>
                    <m:r>
                      <a:rPr xmlns:a="http://schemas.openxmlformats.org/drawingml/2006/main"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bSup>
              </m:oMath>
            </a14:m>
            <a:r>
              <a:t> )</a:t>
            </a:r>
          </a:p>
        </p:txBody>
      </p:sp>
      <p:pic>
        <p:nvPicPr>
          <p:cNvPr id="406" name="effet-photo-elec.svg.png" descr="effet-photo-elec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31377" y="2398972"/>
            <a:ext cx="3526766" cy="3526766"/>
          </a:xfrm>
          <a:prstGeom prst="rect">
            <a:avLst/>
          </a:prstGeom>
          <a:ln w="3175">
            <a:miter lim="400000"/>
          </a:ln>
        </p:spPr>
      </p:pic>
      <p:pic>
        <p:nvPicPr>
          <p:cNvPr id="407" name="effet-photo-elec2.png" descr="effet-photo-elec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3964" y="6375425"/>
            <a:ext cx="5187992" cy="258059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Une application fondamentale :…"/>
          <p:cNvSpPr txBox="1"/>
          <p:nvPr/>
        </p:nvSpPr>
        <p:spPr>
          <a:xfrm>
            <a:off x="933867" y="494569"/>
            <a:ext cx="11576678" cy="14339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  <a:r>
              <a:t>Une application fondamentale :</a:t>
            </a:r>
          </a:p>
          <a:p>
            <a: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  <a:r>
              <a:t>la spectroscopie</a:t>
            </a:r>
          </a:p>
        </p:txBody>
      </p:sp>
      <p:sp>
        <p:nvSpPr>
          <p:cNvPr id="410" name="Modèle atomique de Bohr:"/>
          <p:cNvSpPr txBox="1"/>
          <p:nvPr/>
        </p:nvSpPr>
        <p:spPr>
          <a:xfrm>
            <a:off x="1012001" y="2583585"/>
            <a:ext cx="6258899" cy="12591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Modèle atomique de Bohr: </a:t>
            </a:r>
          </a:p>
        </p:txBody>
      </p:sp>
      <p:pic>
        <p:nvPicPr>
          <p:cNvPr id="411" name="bohr.png" descr="boh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6322" y="3969082"/>
            <a:ext cx="5283201" cy="4762501"/>
          </a:xfrm>
          <a:prstGeom prst="rect">
            <a:avLst/>
          </a:prstGeom>
          <a:ln w="3175">
            <a:miter lim="400000"/>
          </a:ln>
        </p:spPr>
      </p:pic>
      <p:sp>
        <p:nvSpPr>
          <p:cNvPr id="412" name="Équation"/>
          <p:cNvSpPr txBox="1"/>
          <p:nvPr/>
        </p:nvSpPr>
        <p:spPr>
          <a:xfrm>
            <a:off x="8419527" y="5577147"/>
            <a:ext cx="3497092" cy="9196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sSub>
                    <m:e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sub>
                  </m:sSub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f>
                    <m:fPr>
                      <m:ctrlP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f>
                    <m:fPr>
                      <m:ctrlP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1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Une application fondamentale :…"/>
          <p:cNvSpPr txBox="1"/>
          <p:nvPr/>
        </p:nvSpPr>
        <p:spPr>
          <a:xfrm>
            <a:off x="933867" y="494569"/>
            <a:ext cx="11576678" cy="14339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  <a:r>
              <a:t>Une application fondamentale :</a:t>
            </a:r>
          </a:p>
          <a:p>
            <a: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  <a:r>
              <a:t>la spectroscopie</a:t>
            </a:r>
          </a:p>
        </p:txBody>
      </p:sp>
      <p:sp>
        <p:nvSpPr>
          <p:cNvPr id="415" name="Spectre d'éléments"/>
          <p:cNvSpPr txBox="1"/>
          <p:nvPr/>
        </p:nvSpPr>
        <p:spPr>
          <a:xfrm>
            <a:off x="1830642" y="2583585"/>
            <a:ext cx="4621616" cy="12591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Spectre d'éléments </a:t>
            </a:r>
          </a:p>
        </p:txBody>
      </p:sp>
      <p:pic>
        <p:nvPicPr>
          <p:cNvPr id="416" name="Image 4" descr="Imag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9639" y="3884640"/>
            <a:ext cx="8173082" cy="440568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Où en est on…"/>
          <p:cNvSpPr txBox="1"/>
          <p:nvPr>
            <p:ph type="body" idx="1"/>
          </p:nvPr>
        </p:nvSpPr>
        <p:spPr>
          <a:xfrm>
            <a:off x="643466" y="2336989"/>
            <a:ext cx="11717868" cy="6944789"/>
          </a:xfrm>
          <a:prstGeom prst="rect">
            <a:avLst/>
          </a:prstGeom>
        </p:spPr>
        <p:txBody>
          <a:bodyPr/>
          <a:lstStyle/>
          <a:p>
            <a:pPr marL="0" indent="0" algn="ctr" defTabSz="438911">
              <a:lnSpc>
                <a:spcPct val="100000"/>
              </a:lnSpc>
              <a:spcBef>
                <a:spcPts val="1100"/>
              </a:spcBef>
              <a:buSzTx/>
              <a:buNone/>
              <a:defRPr sz="3583"/>
            </a:pPr>
            <a:r>
              <a:t>Où en est on</a:t>
            </a:r>
          </a:p>
          <a:p>
            <a:pPr marL="0" indent="0" algn="ctr" defTabSz="438911">
              <a:lnSpc>
                <a:spcPct val="100000"/>
              </a:lnSpc>
              <a:spcBef>
                <a:spcPts val="1100"/>
              </a:spcBef>
              <a:buSzTx/>
              <a:buNone/>
              <a:defRPr sz="3583"/>
            </a:pPr>
            <a:r>
              <a:t>de la compréhension/description</a:t>
            </a:r>
          </a:p>
          <a:p>
            <a:pPr marL="0" indent="0" algn="ctr" defTabSz="438911">
              <a:lnSpc>
                <a:spcPct val="100000"/>
              </a:lnSpc>
              <a:spcBef>
                <a:spcPts val="1100"/>
              </a:spcBef>
              <a:buSzTx/>
              <a:buNone/>
              <a:defRPr sz="3583"/>
            </a:pPr>
            <a:r>
              <a:t>du monde ?</a:t>
            </a:r>
          </a:p>
          <a:p>
            <a:pPr marL="0" indent="0" defTabSz="438911">
              <a:lnSpc>
                <a:spcPct val="100000"/>
              </a:lnSpc>
              <a:spcBef>
                <a:spcPts val="1100"/>
              </a:spcBef>
              <a:buSzTx/>
              <a:buNone/>
              <a:defRPr sz="3583"/>
            </a:pPr>
          </a:p>
          <a:p>
            <a:pPr marL="0" indent="0" algn="just" defTabSz="438911">
              <a:lnSpc>
                <a:spcPct val="100000"/>
              </a:lnSpc>
              <a:spcBef>
                <a:spcPts val="1100"/>
              </a:spcBef>
              <a:buSzTx/>
              <a:buNone/>
              <a:defRPr sz="2560">
                <a:latin typeface="Calibri"/>
                <a:ea typeface="Calibri"/>
                <a:cs typeface="Calibri"/>
                <a:sym typeface="Calibri"/>
              </a:defRPr>
            </a:pPr>
            <a:r>
              <a:rPr i="1"/>
              <a:t>« On peut considérer qu’aujourd’hui </a:t>
            </a:r>
            <a:r>
              <a:rPr b="1" i="1"/>
              <a:t>les physiciens comprennent la quasi-totalité du monde qui nous entoure</a:t>
            </a:r>
            <a:r>
              <a:rPr i="1"/>
              <a:t>. Certes il reste bien quelques petits nuages qui flottent dans le grand ciel bleu de la physique : le </a:t>
            </a:r>
            <a:r>
              <a:rPr b="1" i="1"/>
              <a:t>problème de l’éther </a:t>
            </a:r>
            <a:r>
              <a:rPr i="1"/>
              <a:t>et celui du </a:t>
            </a:r>
            <a:r>
              <a:rPr b="1" i="1"/>
              <a:t>rayonnement du corps noir</a:t>
            </a:r>
            <a:r>
              <a:rPr i="1"/>
              <a:t>, mais à n’en pas douter, ils seront rapidement dispersés à l’orée de ce nouveau siècle et alors le travail du physicien ne consistera qu’à faire des mesures et des prédictions de plus en plus précises. »</a:t>
            </a:r>
            <a:r>
              <a:t> </a:t>
            </a:r>
          </a:p>
          <a:p>
            <a:pPr marL="0" indent="0" defTabSz="438911">
              <a:lnSpc>
                <a:spcPct val="100000"/>
              </a:lnSpc>
              <a:spcBef>
                <a:spcPts val="1100"/>
              </a:spcBef>
              <a:buSzTx/>
              <a:buNone/>
              <a:defRPr sz="2560"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3" marL="0" indent="1316736" defTabSz="438911">
              <a:lnSpc>
                <a:spcPct val="100000"/>
              </a:lnSpc>
              <a:spcBef>
                <a:spcPts val="1100"/>
              </a:spcBef>
              <a:buSzTx/>
              <a:buNone/>
              <a:defRPr sz="2560"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William Thomson - Lord Kelvin </a:t>
            </a:r>
            <a:r>
              <a:t>(Royal Institution, Londres 1900) </a:t>
            </a:r>
            <a:endParaRPr sz="1152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38911">
              <a:lnSpc>
                <a:spcPct val="100000"/>
              </a:lnSpc>
              <a:spcBef>
                <a:spcPts val="1100"/>
              </a:spcBef>
              <a:buSzTx/>
              <a:buNone/>
              <a:defRPr sz="2560">
                <a:latin typeface="Calibri"/>
                <a:ea typeface="Calibri"/>
                <a:cs typeface="Calibri"/>
                <a:sym typeface="Calibri"/>
              </a:defRPr>
            </a:pPr>
            <a:endParaRPr sz="1152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64" name="Introduction à la mécanique quantiqu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Introduction à la mécanique quantique</a:t>
            </a:r>
          </a:p>
        </p:txBody>
      </p:sp>
      <p:pic>
        <p:nvPicPr>
          <p:cNvPr id="165" name="Capture d’écran 2023-08-07 à 17.41.48.png" descr="Capture d’écran 2023-08-07 à 17.41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92387" y="7474177"/>
            <a:ext cx="1651223" cy="207094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Une application fondamentale :…"/>
          <p:cNvSpPr txBox="1"/>
          <p:nvPr/>
        </p:nvSpPr>
        <p:spPr>
          <a:xfrm>
            <a:off x="933867" y="494569"/>
            <a:ext cx="11576678" cy="14339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  <a:r>
              <a:t>Une application fondamentale :</a:t>
            </a:r>
          </a:p>
          <a:p>
            <a: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  <a:r>
              <a:t>la spectroscopie</a:t>
            </a:r>
          </a:p>
        </p:txBody>
      </p:sp>
      <p:sp>
        <p:nvSpPr>
          <p:cNvPr id="419" name="Spectre solaire"/>
          <p:cNvSpPr txBox="1"/>
          <p:nvPr/>
        </p:nvSpPr>
        <p:spPr>
          <a:xfrm>
            <a:off x="2343976" y="2583585"/>
            <a:ext cx="3594948" cy="12591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Spectre solaire </a:t>
            </a:r>
          </a:p>
        </p:txBody>
      </p:sp>
      <p:pic>
        <p:nvPicPr>
          <p:cNvPr id="420" name="spectre_solaire2.png" descr="spectre_solair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9725" y="6570845"/>
            <a:ext cx="8704962" cy="2647986"/>
          </a:xfrm>
          <a:prstGeom prst="rect">
            <a:avLst/>
          </a:prstGeom>
          <a:ln w="3175">
            <a:miter lim="400000"/>
          </a:ln>
        </p:spPr>
      </p:pic>
      <p:pic>
        <p:nvPicPr>
          <p:cNvPr id="421" name="spectre_solaire1.png" descr="spectre_solair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3144" y="3512148"/>
            <a:ext cx="9058123" cy="272930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Une curiosité"/>
          <p:cNvSpPr txBox="1"/>
          <p:nvPr/>
        </p:nvSpPr>
        <p:spPr>
          <a:xfrm>
            <a:off x="933867" y="785971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Une curiosité</a:t>
            </a:r>
          </a:p>
        </p:txBody>
      </p:sp>
      <p:sp>
        <p:nvSpPr>
          <p:cNvPr id="424" name="L'effet tunnel"/>
          <p:cNvSpPr txBox="1"/>
          <p:nvPr/>
        </p:nvSpPr>
        <p:spPr>
          <a:xfrm>
            <a:off x="1673714" y="2507711"/>
            <a:ext cx="3023448" cy="12591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L'effet tunnel</a:t>
            </a:r>
          </a:p>
        </p:txBody>
      </p:sp>
      <p:pic>
        <p:nvPicPr>
          <p:cNvPr id="425" name="Capture d’écran 2023-08-01 à 16.25.38.png" descr="Capture d’écran 2023-08-01 à 16.25.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400" y="4441295"/>
            <a:ext cx="6389676" cy="2292538"/>
          </a:xfrm>
          <a:prstGeom prst="rect">
            <a:avLst/>
          </a:prstGeom>
          <a:ln w="3175">
            <a:miter lim="400000"/>
          </a:ln>
        </p:spPr>
      </p:pic>
      <p:pic>
        <p:nvPicPr>
          <p:cNvPr id="426" name="Capture d’écran 2023-08-01 à 16.25.50.png" descr="Capture d’écran 2023-08-01 à 16.25.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5579" y="4295894"/>
            <a:ext cx="6848666" cy="2583340"/>
          </a:xfrm>
          <a:prstGeom prst="rect">
            <a:avLst/>
          </a:prstGeom>
          <a:ln w="3175">
            <a:miter lim="400000"/>
          </a:ln>
        </p:spPr>
      </p:pic>
      <p:sp>
        <p:nvSpPr>
          <p:cNvPr id="427" name="Physique classique"/>
          <p:cNvSpPr txBox="1"/>
          <p:nvPr/>
        </p:nvSpPr>
        <p:spPr>
          <a:xfrm>
            <a:off x="1964133" y="7292729"/>
            <a:ext cx="2904627" cy="4513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2600">
                <a:solidFill>
                  <a:srgbClr val="000000"/>
                </a:solidFill>
              </a:defRPr>
            </a:lvl1pPr>
          </a:lstStyle>
          <a:p>
            <a:pPr/>
            <a:r>
              <a:t>Physique classique</a:t>
            </a:r>
          </a:p>
        </p:txBody>
      </p:sp>
      <p:sp>
        <p:nvSpPr>
          <p:cNvPr id="428" name="Physique quantique"/>
          <p:cNvSpPr txBox="1"/>
          <p:nvPr/>
        </p:nvSpPr>
        <p:spPr>
          <a:xfrm>
            <a:off x="8364508" y="7292729"/>
            <a:ext cx="2990808" cy="4513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2600">
                <a:solidFill>
                  <a:srgbClr val="000000"/>
                </a:solidFill>
              </a:defRPr>
            </a:lvl1pPr>
          </a:lstStyle>
          <a:p>
            <a:pPr/>
            <a:r>
              <a:t>Physique quantique</a:t>
            </a:r>
          </a:p>
        </p:txBody>
      </p:sp>
      <p:sp>
        <p:nvSpPr>
          <p:cNvPr id="429" name="Fonction d'onde évanescente dans la barrière…"/>
          <p:cNvSpPr txBox="1"/>
          <p:nvPr/>
        </p:nvSpPr>
        <p:spPr>
          <a:xfrm>
            <a:off x="1600876" y="8273169"/>
            <a:ext cx="10242661" cy="8577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sz="2600">
                <a:solidFill>
                  <a:srgbClr val="000000"/>
                </a:solidFill>
              </a:defRPr>
            </a:pPr>
            <a:r>
              <a:t>Fonction d'onde évanescente dans la barrière</a:t>
            </a:r>
          </a:p>
          <a:p>
            <a:pPr>
              <a:defRPr sz="2600">
                <a:solidFill>
                  <a:srgbClr val="000000"/>
                </a:solidFill>
              </a:defRPr>
            </a:pPr>
            <a:r>
              <a:t>=&gt; Probabilité non nulle de passer par-dessus la barrière de potentiel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Une curiosité"/>
          <p:cNvSpPr txBox="1"/>
          <p:nvPr/>
        </p:nvSpPr>
        <p:spPr>
          <a:xfrm>
            <a:off x="933867" y="806291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Une curiosité</a:t>
            </a:r>
          </a:p>
        </p:txBody>
      </p:sp>
      <p:sp>
        <p:nvSpPr>
          <p:cNvPr id="432" name="L'effet tunnel"/>
          <p:cNvSpPr txBox="1"/>
          <p:nvPr/>
        </p:nvSpPr>
        <p:spPr>
          <a:xfrm>
            <a:off x="1673714" y="2507711"/>
            <a:ext cx="3023448" cy="12591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/>
            <a:r>
              <a:t>L'effet tunnel</a:t>
            </a:r>
          </a:p>
        </p:txBody>
      </p:sp>
      <p:sp>
        <p:nvSpPr>
          <p:cNvPr id="433" name="Permet la fusion et autres phénomènes nucléaires…"/>
          <p:cNvSpPr txBox="1"/>
          <p:nvPr/>
        </p:nvSpPr>
        <p:spPr>
          <a:xfrm>
            <a:off x="1919353" y="8496689"/>
            <a:ext cx="9605706" cy="8577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sz="2600">
                <a:solidFill>
                  <a:srgbClr val="000000"/>
                </a:solidFill>
              </a:defRPr>
            </a:pPr>
            <a:r>
              <a:t>Permet la fusion et autres phénomènes nucléaires</a:t>
            </a:r>
          </a:p>
          <a:p>
            <a:pPr>
              <a:defRPr sz="2600">
                <a:solidFill>
                  <a:srgbClr val="000000"/>
                </a:solidFill>
              </a:defRPr>
            </a:pPr>
            <a:r>
              <a:t>(très peu probable dans le Soleil =&gt; le Soleil va briller longtemps)</a:t>
            </a:r>
          </a:p>
        </p:txBody>
      </p:sp>
      <p:pic>
        <p:nvPicPr>
          <p:cNvPr id="434" name="Capture d’écran 2023-08-01 à 16.34.14.png" descr="Capture d’écran 2023-08-01 à 16.34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0972" y="3513006"/>
            <a:ext cx="5932352" cy="484551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Considérons des photons polarisés (verticalement [V] ou horizontalement [H]) :"/>
          <p:cNvSpPr txBox="1"/>
          <p:nvPr/>
        </p:nvSpPr>
        <p:spPr>
          <a:xfrm>
            <a:off x="461815" y="1719855"/>
            <a:ext cx="12044385" cy="4636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>
            <a:spAutoFit/>
          </a:bodyPr>
          <a:lstStyle>
            <a:lvl1pPr algn="l">
              <a:defRPr sz="2700">
                <a:solidFill>
                  <a:srgbClr val="000000"/>
                </a:solidFill>
              </a:defRPr>
            </a:lvl1pPr>
          </a:lstStyle>
          <a:p>
            <a:pPr/>
            <a:r>
              <a:t>Considérons des photons polarisés (verticalement [V] ou horizontalement [H]) :</a:t>
            </a:r>
          </a:p>
        </p:txBody>
      </p:sp>
      <p:sp>
        <p:nvSpPr>
          <p:cNvPr id="437" name="(4:00-4:14)"/>
          <p:cNvSpPr txBox="1"/>
          <p:nvPr/>
        </p:nvSpPr>
        <p:spPr>
          <a:xfrm>
            <a:off x="11152818" y="9086731"/>
            <a:ext cx="1042044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/>
            <a:r>
              <a:t>(4:00-4:14)</a:t>
            </a:r>
          </a:p>
        </p:txBody>
      </p:sp>
      <p:sp>
        <p:nvSpPr>
          <p:cNvPr id="438" name="https://youtu.be/xduUcFflYX0"/>
          <p:cNvSpPr txBox="1"/>
          <p:nvPr/>
        </p:nvSpPr>
        <p:spPr>
          <a:xfrm>
            <a:off x="8094760" y="9086731"/>
            <a:ext cx="2769041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https://youtu.be/xduUcFflYX0</a:t>
            </a:r>
          </a:p>
        </p:txBody>
      </p:sp>
      <p:pic>
        <p:nvPicPr>
          <p:cNvPr id="439" name="Intrication1.mp4" descr="Intrication1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01104" y="2428157"/>
            <a:ext cx="11402592" cy="6413958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L'intrication"/>
          <p:cNvSpPr txBox="1"/>
          <p:nvPr/>
        </p:nvSpPr>
        <p:spPr>
          <a:xfrm>
            <a:off x="933867" y="806291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L'intrication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8" fill="hold"/>
                                        <p:tgtEl>
                                          <p:spTgt spid="4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3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3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39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L'intrication"/>
          <p:cNvSpPr txBox="1"/>
          <p:nvPr/>
        </p:nvSpPr>
        <p:spPr>
          <a:xfrm>
            <a:off x="933867" y="806291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L'intrication</a:t>
            </a:r>
          </a:p>
        </p:txBody>
      </p:sp>
      <p:sp>
        <p:nvSpPr>
          <p:cNvPr id="443" name="Considérons des paires jumelles de photons polarisées…"/>
          <p:cNvSpPr txBox="1"/>
          <p:nvPr/>
        </p:nvSpPr>
        <p:spPr>
          <a:xfrm>
            <a:off x="207094" y="1760495"/>
            <a:ext cx="9459681" cy="141511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>
            <a:spAutoFit/>
          </a:bodyPr>
          <a:lstStyle/>
          <a:p>
            <a:pPr algn="l">
              <a:defRPr sz="3000">
                <a:solidFill>
                  <a:srgbClr val="000000"/>
                </a:solidFill>
              </a:defRPr>
            </a:pPr>
            <a:r>
              <a:t>Considérons des paires jumelles de photons polarisées</a:t>
            </a:r>
          </a:p>
          <a:p>
            <a:pPr algn="l">
              <a:defRPr sz="3000">
                <a:solidFill>
                  <a:srgbClr val="000000"/>
                </a:solidFill>
              </a:defRPr>
            </a:pPr>
            <a:r>
              <a:t>(verticalement [VV] ou horizontalement [HH]) :</a:t>
            </a:r>
          </a:p>
        </p:txBody>
      </p:sp>
      <p:sp>
        <p:nvSpPr>
          <p:cNvPr id="444" name="(6:23-6:53)"/>
          <p:cNvSpPr txBox="1"/>
          <p:nvPr/>
        </p:nvSpPr>
        <p:spPr>
          <a:xfrm>
            <a:off x="10990258" y="9086731"/>
            <a:ext cx="1042045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/>
            <a:r>
              <a:t>(6:23-6:53)</a:t>
            </a:r>
          </a:p>
        </p:txBody>
      </p:sp>
      <p:sp>
        <p:nvSpPr>
          <p:cNvPr id="445" name="https://youtu.be/xduUcFflYX0"/>
          <p:cNvSpPr txBox="1"/>
          <p:nvPr/>
        </p:nvSpPr>
        <p:spPr>
          <a:xfrm>
            <a:off x="8094760" y="9086731"/>
            <a:ext cx="2769041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https://youtu.be/xduUcFflYX0</a:t>
            </a:r>
          </a:p>
        </p:txBody>
      </p:sp>
      <p:pic>
        <p:nvPicPr>
          <p:cNvPr id="446" name="Intrication2.mp4" descr="Intrication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19259" y="2805872"/>
            <a:ext cx="10966282" cy="6168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13" fill="hold"/>
                                        <p:tgtEl>
                                          <p:spTgt spid="4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4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46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Capture d’écran 2023-08-02 à 15.56.18.png" descr="Capture d’écran 2023-08-02 à 15.56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9108" y="3685462"/>
            <a:ext cx="11949133" cy="3375990"/>
          </a:xfrm>
          <a:prstGeom prst="rect">
            <a:avLst/>
          </a:prstGeom>
          <a:ln w="3175">
            <a:miter lim="400000"/>
          </a:ln>
        </p:spPr>
      </p:pic>
      <p:sp>
        <p:nvSpPr>
          <p:cNvPr id="449" name="https://youtu.be/xduUcFflYX0"/>
          <p:cNvSpPr txBox="1"/>
          <p:nvPr/>
        </p:nvSpPr>
        <p:spPr>
          <a:xfrm>
            <a:off x="8094760" y="9086731"/>
            <a:ext cx="2769041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https://youtu.be/xduUcFflYX0</a:t>
            </a:r>
          </a:p>
        </p:txBody>
      </p:sp>
      <p:sp>
        <p:nvSpPr>
          <p:cNvPr id="450" name="L'intrication"/>
          <p:cNvSpPr txBox="1"/>
          <p:nvPr/>
        </p:nvSpPr>
        <p:spPr>
          <a:xfrm>
            <a:off x="933867" y="806291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L'intrication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Idée : tourner les polariseurs"/>
          <p:cNvSpPr txBox="1"/>
          <p:nvPr/>
        </p:nvSpPr>
        <p:spPr>
          <a:xfrm>
            <a:off x="207094" y="1760495"/>
            <a:ext cx="4907112" cy="95791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pPr/>
            <a:r>
              <a:t>Idée : tourner les polariseurs</a:t>
            </a:r>
          </a:p>
        </p:txBody>
      </p:sp>
      <p:sp>
        <p:nvSpPr>
          <p:cNvPr id="453" name="(14:03-14:56)"/>
          <p:cNvSpPr txBox="1"/>
          <p:nvPr/>
        </p:nvSpPr>
        <p:spPr>
          <a:xfrm>
            <a:off x="11253199" y="9289931"/>
            <a:ext cx="1268002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/>
            <a:r>
              <a:t>(14:03-14:56)</a:t>
            </a:r>
          </a:p>
        </p:txBody>
      </p:sp>
      <p:sp>
        <p:nvSpPr>
          <p:cNvPr id="454" name="https://youtu.be/xduUcFflYX0"/>
          <p:cNvSpPr txBox="1"/>
          <p:nvPr/>
        </p:nvSpPr>
        <p:spPr>
          <a:xfrm>
            <a:off x="8389400" y="9289931"/>
            <a:ext cx="2769041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https://youtu.be/xduUcFflYX0</a:t>
            </a:r>
          </a:p>
        </p:txBody>
      </p:sp>
      <p:sp>
        <p:nvSpPr>
          <p:cNvPr id="455" name="L'intrication"/>
          <p:cNvSpPr txBox="1"/>
          <p:nvPr/>
        </p:nvSpPr>
        <p:spPr>
          <a:xfrm>
            <a:off x="933867" y="806291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L'intrication</a:t>
            </a:r>
          </a:p>
        </p:txBody>
      </p:sp>
      <p:pic>
        <p:nvPicPr>
          <p:cNvPr id="456" name="Mon film.mp4" descr="Mon film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70193" y="2351844"/>
            <a:ext cx="11904025" cy="6696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36" fill="hold"/>
                                        <p:tgtEl>
                                          <p:spTgt spid="4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5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5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56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On considère une paire de photons polarisés ( |H&gt;|V&gt; )"/>
          <p:cNvSpPr txBox="1"/>
          <p:nvPr/>
        </p:nvSpPr>
        <p:spPr>
          <a:xfrm>
            <a:off x="149436" y="2230738"/>
            <a:ext cx="11819646" cy="11836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>
              <a:defRPr sz="3800">
                <a:solidFill>
                  <a:srgbClr val="000000"/>
                </a:solidFill>
              </a:defRPr>
            </a:lvl1pPr>
          </a:lstStyle>
          <a:p>
            <a:pPr/>
            <a:r>
              <a:t>On considère une paire de photons polarisés ( |H&gt;|V&gt; )</a:t>
            </a:r>
          </a:p>
        </p:txBody>
      </p:sp>
      <p:sp>
        <p:nvSpPr>
          <p:cNvPr id="459" name="© Science étonnante"/>
          <p:cNvSpPr txBox="1"/>
          <p:nvPr/>
        </p:nvSpPr>
        <p:spPr>
          <a:xfrm>
            <a:off x="9129555" y="9005451"/>
            <a:ext cx="1979609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© Science étonnante</a:t>
            </a:r>
          </a:p>
        </p:txBody>
      </p:sp>
      <p:pic>
        <p:nvPicPr>
          <p:cNvPr id="460" name="Capture d’écran 2023-08-01 à 18.25.21.png" descr="Capture d’écran 2023-08-01 à 18.25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75793" y="3107600"/>
            <a:ext cx="7814582" cy="5635217"/>
          </a:xfrm>
          <a:prstGeom prst="rect">
            <a:avLst/>
          </a:prstGeom>
          <a:ln w="3175">
            <a:miter lim="400000"/>
          </a:ln>
        </p:spPr>
      </p:pic>
      <p:sp>
        <p:nvSpPr>
          <p:cNvPr id="461" name="L'intrication"/>
          <p:cNvSpPr txBox="1"/>
          <p:nvPr/>
        </p:nvSpPr>
        <p:spPr>
          <a:xfrm>
            <a:off x="933867" y="806291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L'intrication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L'intrication mène à... ce que la réalité est non-locale !!!"/>
          <p:cNvSpPr txBox="1"/>
          <p:nvPr/>
        </p:nvSpPr>
        <p:spPr>
          <a:xfrm>
            <a:off x="744578" y="2232007"/>
            <a:ext cx="11955256" cy="6121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>
              <a:defRPr sz="3800">
                <a:solidFill>
                  <a:srgbClr val="000000"/>
                </a:solidFill>
              </a:defRPr>
            </a:lvl1pPr>
          </a:lstStyle>
          <a:p>
            <a:pPr/>
            <a:r>
              <a:t>L'intrication mène à... ce que la réalité est non-locale !!!</a:t>
            </a:r>
          </a:p>
        </p:txBody>
      </p:sp>
      <p:sp>
        <p:nvSpPr>
          <p:cNvPr id="464" name="L'intrication"/>
          <p:cNvSpPr txBox="1"/>
          <p:nvPr/>
        </p:nvSpPr>
        <p:spPr>
          <a:xfrm>
            <a:off x="933867" y="806291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L'intrication</a:t>
            </a:r>
          </a:p>
        </p:txBody>
      </p:sp>
      <p:pic>
        <p:nvPicPr>
          <p:cNvPr id="465" name="Capture d’écran 2024-11-06 à 15.01.33.png" descr="Capture d’écran 2024-11-06 à 15.01.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4578" y="2976645"/>
            <a:ext cx="11955255" cy="625731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our en savoir plus :…"/>
          <p:cNvSpPr txBox="1"/>
          <p:nvPr/>
        </p:nvSpPr>
        <p:spPr>
          <a:xfrm>
            <a:off x="698076" y="3441606"/>
            <a:ext cx="11887682" cy="2582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l">
              <a:defRPr sz="3400">
                <a:solidFill>
                  <a:srgbClr val="000000"/>
                </a:solidFill>
              </a:defRPr>
            </a:pPr>
            <a:r>
              <a:t>Pour en savoir plus :</a:t>
            </a:r>
          </a:p>
          <a:p>
            <a:pPr algn="l">
              <a:defRPr sz="3400">
                <a:solidFill>
                  <a:srgbClr val="000000"/>
                </a:solidFill>
              </a:defRPr>
            </a:pPr>
          </a:p>
          <a:p>
            <a:pPr algn="l">
              <a:defRPr sz="3400">
                <a:solidFill>
                  <a:srgbClr val="000000"/>
                </a:solidFill>
              </a:defRPr>
            </a:pPr>
            <a:r>
              <a:t>https://www.youtube.com/watch?v=5R6k2mEacZo</a:t>
            </a:r>
          </a:p>
          <a:p>
            <a:pPr algn="l">
              <a:defRPr sz="3400">
                <a:solidFill>
                  <a:srgbClr val="000000"/>
                </a:solidFill>
              </a:defRPr>
            </a:pPr>
            <a:r>
              <a:t>https://www.youtube.com/watch?v=28UN70790Do&amp;t=1591s</a:t>
            </a:r>
          </a:p>
          <a:p>
            <a:pPr algn="l">
              <a:defRPr sz="3400">
                <a:solidFill>
                  <a:srgbClr val="000000"/>
                </a:solidFill>
              </a:defRPr>
            </a:pPr>
            <a:r>
              <a:t>https://www.youtube.com/watch?v=gOQGkIVxv3w</a:t>
            </a:r>
          </a:p>
        </p:txBody>
      </p:sp>
      <p:sp>
        <p:nvSpPr>
          <p:cNvPr id="468" name="L'intrication"/>
          <p:cNvSpPr txBox="1"/>
          <p:nvPr/>
        </p:nvSpPr>
        <p:spPr>
          <a:xfrm>
            <a:off x="933867" y="806291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L'intrication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« On peut considérer qu’aujourd’hui les physiciens comprennent la quasi-totalité du monde qui nous entoure. Certes il reste bien quelques petits nuages qui flottent dans le grand ciel bleu de la physique : le problème de l’éther et celui du rayonnement d"/>
          <p:cNvSpPr txBox="1"/>
          <p:nvPr>
            <p:ph type="body" idx="1"/>
          </p:nvPr>
        </p:nvSpPr>
        <p:spPr>
          <a:xfrm>
            <a:off x="643466" y="2336989"/>
            <a:ext cx="11717868" cy="6944789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2666">
                <a:latin typeface="Calibri"/>
                <a:ea typeface="Calibri"/>
                <a:cs typeface="Calibri"/>
                <a:sym typeface="Calibri"/>
              </a:defRPr>
            </a:pPr>
            <a:r>
              <a:rPr i="1"/>
              <a:t>« On peut considérer qu’aujourd’hui </a:t>
            </a:r>
            <a:r>
              <a:rPr b="1" i="1"/>
              <a:t>les physiciens comprennent la quasi-totalité du monde qui nous entoure</a:t>
            </a:r>
            <a:r>
              <a:rPr i="1"/>
              <a:t>. Certes il reste bien quelques petits nuages qui flottent dans le grand ciel bleu de la physique : le </a:t>
            </a:r>
            <a:r>
              <a:rPr b="1" i="1"/>
              <a:t>problème de l’éther </a:t>
            </a:r>
            <a:r>
              <a:rPr i="1"/>
              <a:t>et celui du </a:t>
            </a:r>
            <a:r>
              <a:rPr b="1" i="1"/>
              <a:t>rayonnement du corps noir</a:t>
            </a:r>
            <a:r>
              <a:rPr i="1"/>
              <a:t>, mais à n’en pas douter, ils seront rapidement dispersés à l’orée de ce nouveau siècle et alors le travail du physicien ne consistera qu’à faire des mesures et des prédictions de plus en plus précises. »</a:t>
            </a:r>
            <a:r>
              <a:t> 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266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2666">
                <a:latin typeface="Calibri"/>
                <a:ea typeface="Calibri"/>
                <a:cs typeface="Calibri"/>
                <a:sym typeface="Calibri"/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68" name="Introduction à la mécanique quantiqu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Introduction à la mécanique quantique</a:t>
            </a:r>
          </a:p>
        </p:txBody>
      </p:sp>
      <p:pic>
        <p:nvPicPr>
          <p:cNvPr id="169" name="Capture d’écran 2023-08-07 à 18.19.56.png" descr="Capture d’écran 2023-08-07 à 18.19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3831" y="5255272"/>
            <a:ext cx="6083039" cy="4202978"/>
          </a:xfrm>
          <a:prstGeom prst="rect">
            <a:avLst/>
          </a:prstGeom>
          <a:ln w="3175">
            <a:miter lim="400000"/>
          </a:ln>
        </p:spPr>
      </p:pic>
      <p:sp>
        <p:nvSpPr>
          <p:cNvPr id="170" name="Ligne"/>
          <p:cNvSpPr/>
          <p:nvPr/>
        </p:nvSpPr>
        <p:spPr>
          <a:xfrm>
            <a:off x="1599353" y="4024515"/>
            <a:ext cx="3846232" cy="2141605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On considère une paire de photons polarisés…"/>
          <p:cNvSpPr txBox="1"/>
          <p:nvPr/>
        </p:nvSpPr>
        <p:spPr>
          <a:xfrm>
            <a:off x="149436" y="1944988"/>
            <a:ext cx="9730470" cy="17551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>
              <a:defRPr sz="3800">
                <a:solidFill>
                  <a:srgbClr val="000000"/>
                </a:solidFill>
              </a:defRPr>
            </a:pPr>
            <a:r>
              <a:t>On considère une paire de photons polarisés</a:t>
            </a:r>
          </a:p>
          <a:p>
            <a:pPr algn="l">
              <a:defRPr sz="3800">
                <a:solidFill>
                  <a:srgbClr val="000000"/>
                </a:solidFill>
              </a:defRPr>
            </a:pPr>
            <a:r>
              <a:t>( |H&gt;|V&gt; ou |+&gt;|-&gt;)</a:t>
            </a:r>
          </a:p>
        </p:txBody>
      </p:sp>
      <p:sp>
        <p:nvSpPr>
          <p:cNvPr id="472" name="© Science étonnante"/>
          <p:cNvSpPr txBox="1"/>
          <p:nvPr/>
        </p:nvSpPr>
        <p:spPr>
          <a:xfrm>
            <a:off x="9129555" y="9005451"/>
            <a:ext cx="1979609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© Science étonnante</a:t>
            </a:r>
          </a:p>
        </p:txBody>
      </p:sp>
      <p:pic>
        <p:nvPicPr>
          <p:cNvPr id="473" name="Capture d’écran 2023-08-01 à 16.55.24.png" descr="Capture d’écran 2023-08-01 à 16.55.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122" y="3532954"/>
            <a:ext cx="11576678" cy="4590052"/>
          </a:xfrm>
          <a:prstGeom prst="rect">
            <a:avLst/>
          </a:prstGeom>
          <a:ln w="3175">
            <a:miter lim="400000"/>
          </a:ln>
        </p:spPr>
      </p:pic>
      <p:sp>
        <p:nvSpPr>
          <p:cNvPr id="474" name="L'intrication"/>
          <p:cNvSpPr txBox="1"/>
          <p:nvPr/>
        </p:nvSpPr>
        <p:spPr>
          <a:xfrm>
            <a:off x="933867" y="806291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L'intrication</a:t>
            </a:r>
          </a:p>
        </p:txBody>
      </p:sp>
      <p:sp>
        <p:nvSpPr>
          <p:cNvPr id="475" name="Si &quot;variables cachées&quot; :"/>
          <p:cNvSpPr txBox="1"/>
          <p:nvPr/>
        </p:nvSpPr>
        <p:spPr>
          <a:xfrm>
            <a:off x="7455365" y="3875560"/>
            <a:ext cx="4759030" cy="562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500">
                <a:solidFill>
                  <a:srgbClr val="FF2600"/>
                </a:solidFill>
              </a:defRPr>
            </a:lvl1pPr>
          </a:lstStyle>
          <a:p>
            <a:pPr/>
            <a:r>
              <a:t>Si "variables cachées" 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On considère une paire de photons polarisés…"/>
          <p:cNvSpPr txBox="1"/>
          <p:nvPr/>
        </p:nvSpPr>
        <p:spPr>
          <a:xfrm>
            <a:off x="149436" y="1944988"/>
            <a:ext cx="9730470" cy="17551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>
              <a:defRPr sz="3800">
                <a:solidFill>
                  <a:srgbClr val="000000"/>
                </a:solidFill>
              </a:defRPr>
            </a:pPr>
            <a:r>
              <a:t>On considère une paire de photons polarisés</a:t>
            </a:r>
          </a:p>
          <a:p>
            <a:pPr algn="l">
              <a:defRPr sz="3800">
                <a:solidFill>
                  <a:srgbClr val="000000"/>
                </a:solidFill>
              </a:defRPr>
            </a:pPr>
            <a:r>
              <a:t>( |H&gt; et |V&gt; ou |+&gt; et |-&gt; : |++&gt; |--&gt; |+-&gt; |-+&gt;)</a:t>
            </a:r>
          </a:p>
        </p:txBody>
      </p:sp>
      <p:sp>
        <p:nvSpPr>
          <p:cNvPr id="478" name="© Science étonnante"/>
          <p:cNvSpPr txBox="1"/>
          <p:nvPr/>
        </p:nvSpPr>
        <p:spPr>
          <a:xfrm>
            <a:off x="9129555" y="9005451"/>
            <a:ext cx="1979609" cy="277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© Science étonnante</a:t>
            </a:r>
          </a:p>
        </p:txBody>
      </p:sp>
      <p:sp>
        <p:nvSpPr>
          <p:cNvPr id="479" name="L'intrication"/>
          <p:cNvSpPr txBox="1"/>
          <p:nvPr/>
        </p:nvSpPr>
        <p:spPr>
          <a:xfrm>
            <a:off x="933867" y="806291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L'intrication</a:t>
            </a:r>
          </a:p>
        </p:txBody>
      </p:sp>
      <p:sp>
        <p:nvSpPr>
          <p:cNvPr id="480" name="Résultat de la mécanique quantique :…"/>
          <p:cNvSpPr txBox="1"/>
          <p:nvPr/>
        </p:nvSpPr>
        <p:spPr>
          <a:xfrm>
            <a:off x="8377966" y="4082499"/>
            <a:ext cx="4247116" cy="26452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defRPr sz="3500">
                <a:solidFill>
                  <a:srgbClr val="000000"/>
                </a:solidFill>
              </a:defRPr>
            </a:pPr>
            <a:r>
              <a:t>Résultat de la mécanique quantique :</a:t>
            </a:r>
          </a:p>
          <a:p>
            <a:pPr>
              <a:defRPr sz="3500">
                <a:solidFill>
                  <a:srgbClr val="000000"/>
                </a:solidFill>
              </a:defRPr>
            </a:pPr>
          </a:p>
          <a:p>
            <a:pPr>
              <a:defRPr sz="3500">
                <a:solidFill>
                  <a:srgbClr val="000000"/>
                </a:solidFill>
              </a:defRPr>
            </a:pPr>
            <a:r>
              <a:t>B + C &lt; A !!!</a:t>
            </a:r>
          </a:p>
        </p:txBody>
      </p:sp>
      <p:pic>
        <p:nvPicPr>
          <p:cNvPr id="481" name="Capture d’écran 2024-10-02 à 12.20.10.png" descr="Capture d’écran 2024-10-02 à 12.20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3597" y="3600649"/>
            <a:ext cx="7403834" cy="511136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Quantum 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  <a:r>
              <a:t>Quantum ?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  <a:r>
              <a:t>=&gt; </a:t>
            </a:r>
            <a:r>
              <a:rPr b="1"/>
              <a:t>petite</a:t>
            </a:r>
            <a:r>
              <a:t> quantité </a:t>
            </a:r>
            <a:r>
              <a:rPr b="1"/>
              <a:t>discrète</a:t>
            </a:r>
            <a:r>
              <a:t> (discontinue)</a:t>
            </a:r>
          </a:p>
        </p:txBody>
      </p:sp>
      <p:sp>
        <p:nvSpPr>
          <p:cNvPr id="173" name="Introduction à la mécanique quantiqu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Introduction à la mécanique quantique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Définition (une parmi d'autres) 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  <a:r>
              <a:t>Définition (une parmi d'autres) :</a:t>
            </a:r>
          </a:p>
          <a:p>
            <a:pPr marL="0" indent="0" algn="ctr" defTabSz="457200">
              <a:lnSpc>
                <a:spcPct val="100000"/>
              </a:lnSpc>
              <a:spcBef>
                <a:spcPts val="1200"/>
              </a:spcBef>
              <a:buSzTx/>
              <a:buNone/>
              <a:defRPr i="1" sz="3733"/>
            </a:pPr>
          </a:p>
          <a:p>
            <a:pPr marL="0" indent="0" algn="ctr" defTabSz="457200">
              <a:lnSpc>
                <a:spcPct val="100000"/>
              </a:lnSpc>
              <a:spcBef>
                <a:spcPts val="1200"/>
              </a:spcBef>
              <a:buSzTx/>
              <a:buNone/>
              <a:defRPr i="1" sz="3733"/>
            </a:pPr>
            <a:r>
              <a:t>Théorie physique modélisant le comportement de la matière </a:t>
            </a:r>
            <a:r>
              <a:rPr b="1"/>
              <a:t>à très petite échelle</a:t>
            </a:r>
            <a:r>
              <a:t> en introduisant</a:t>
            </a:r>
            <a:br/>
            <a:r>
              <a:rPr b="1"/>
              <a:t>des quantités discontinues</a:t>
            </a:r>
            <a:r>
              <a:t>.</a:t>
            </a:r>
          </a:p>
        </p:txBody>
      </p:sp>
      <p:sp>
        <p:nvSpPr>
          <p:cNvPr id="176" name="Introduction à la mécanique quantiqu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Introduction à la mécanique quantique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=&gt; décrit le monde de l'infiniment petit…"/>
          <p:cNvSpPr txBox="1"/>
          <p:nvPr>
            <p:ph type="body" idx="1"/>
          </p:nvPr>
        </p:nvSpPr>
        <p:spPr>
          <a:xfrm>
            <a:off x="643466" y="3454719"/>
            <a:ext cx="11717868" cy="4403207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  <a:r>
              <a:t>=&gt; décrit le monde de l'infiniment petit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733"/>
            </a:pPr>
            <a:r>
              <a:t>=&gt; autres descriptions pour des échelles plus humaines (mécanique classique, optique ondulatoire...) ou pour l'infiniment grand et les hautes énergies (relativité restreinte ou générale)</a:t>
            </a:r>
          </a:p>
        </p:txBody>
      </p:sp>
      <p:sp>
        <p:nvSpPr>
          <p:cNvPr id="179" name="Introduction à la mécanique quantique"/>
          <p:cNvSpPr txBox="1"/>
          <p:nvPr/>
        </p:nvSpPr>
        <p:spPr>
          <a:xfrm>
            <a:off x="933867" y="791116"/>
            <a:ext cx="11576678" cy="81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lvl1pPr>
          </a:lstStyle>
          <a:p>
            <a:pPr/>
            <a:r>
              <a:t>Introduction à la mécanique quantique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