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notesSlides/notesSlide1.xml" ContentType="application/vnd.openxmlformats-officedocument.presentationml.notesSlide+xml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notesSlides/notesSlide2.xml" ContentType="application/vnd.openxmlformats-officedocument.presentationml.notesSlide+xml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notesSlides/notesSlide3.xml" ContentType="application/vnd.openxmlformats-officedocument.presentationml.notesSlide+xml"/>
  <Override PartName="/ppt/embeddings/oleObject14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64" r:id="rId4"/>
  </p:sldMasterIdLst>
  <p:notesMasterIdLst>
    <p:notesMasterId r:id="rId34"/>
  </p:notesMasterIdLst>
  <p:handoutMasterIdLst>
    <p:handoutMasterId r:id="rId35"/>
  </p:handoutMasterIdLst>
  <p:sldIdLst>
    <p:sldId id="260" r:id="rId5"/>
    <p:sldId id="317" r:id="rId6"/>
    <p:sldId id="300" r:id="rId7"/>
    <p:sldId id="308" r:id="rId8"/>
    <p:sldId id="309" r:id="rId9"/>
    <p:sldId id="310" r:id="rId10"/>
    <p:sldId id="311" r:id="rId11"/>
    <p:sldId id="312" r:id="rId12"/>
    <p:sldId id="313" r:id="rId13"/>
    <p:sldId id="307" r:id="rId14"/>
    <p:sldId id="256" r:id="rId15"/>
    <p:sldId id="257" r:id="rId16"/>
    <p:sldId id="259" r:id="rId17"/>
    <p:sldId id="271" r:id="rId18"/>
    <p:sldId id="263" r:id="rId19"/>
    <p:sldId id="264" r:id="rId20"/>
    <p:sldId id="265" r:id="rId21"/>
    <p:sldId id="266" r:id="rId22"/>
    <p:sldId id="272" r:id="rId23"/>
    <p:sldId id="267" r:id="rId24"/>
    <p:sldId id="268" r:id="rId25"/>
    <p:sldId id="269" r:id="rId26"/>
    <p:sldId id="274" r:id="rId27"/>
    <p:sldId id="273" r:id="rId28"/>
    <p:sldId id="275" r:id="rId29"/>
    <p:sldId id="276" r:id="rId30"/>
    <p:sldId id="277" r:id="rId31"/>
    <p:sldId id="279" r:id="rId32"/>
    <p:sldId id="281" r:id="rId33"/>
  </p:sldIdLst>
  <p:sldSz cx="9144000" cy="5143500" type="screen16x9"/>
  <p:notesSz cx="6805613" cy="9944100"/>
  <p:custDataLst>
    <p:tags r:id="rId37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669" autoAdjust="0"/>
  </p:normalViewPr>
  <p:slideViewPr>
    <p:cSldViewPr>
      <p:cViewPr varScale="1">
        <p:scale>
          <a:sx n="94" d="100"/>
          <a:sy n="94" d="100"/>
        </p:scale>
        <p:origin x="-920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slide" Target="slides/slide29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tags" Target="tags/tag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openxmlformats.org/officeDocument/2006/relationships/image" Target="../media/image3.png"/><Relationship Id="rId2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BE00A6-5214-43C5-BEEB-C22ACB7CECC4}" type="datetimeFigureOut">
              <a:rPr lang="fr-FR" smtClean="0"/>
              <a:pPr/>
              <a:t>11/09/13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4450" y="9445625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E4F0C9-D6A6-413D-80ED-C9EADC44C567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9465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705966-76A0-4BAE-9B17-E7394F97D4D4}" type="datetimeFigureOut">
              <a:rPr lang="fr-FR" smtClean="0"/>
              <a:pPr/>
              <a:t>11/09/13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6125"/>
            <a:ext cx="662781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D957CD-87D8-455C-9A98-DF96779C826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7869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Il 1 et IL 6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sécrétées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par les macrophages pendant la phase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aigue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de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l’inflammation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;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Ces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2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protéines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appartiennent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à la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famille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des cytokines qui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est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une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famille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de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protéines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qui a un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rôle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de signal et qui 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sont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synthétisées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et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excrétées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par les cellules du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système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immunitaire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(ex: macrophage) et par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d’autres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cellules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lors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de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l’inflammation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957CD-87D8-455C-9A98-DF96779C8264}" type="slidenum">
              <a:rPr lang="fr-FR" smtClean="0"/>
              <a:pPr/>
              <a:t>5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957CD-87D8-455C-9A98-DF96779C8264}" type="slidenum">
              <a:rPr lang="fr-FR" smtClean="0"/>
              <a:pPr/>
              <a:t>19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Il 1 et IL 6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sécrétées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par les macrophages pendant la phase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aigue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de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l’inflammation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;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Ces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2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protéinees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appartiennent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à la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famille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des cytokines qui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est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une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famille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de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protéines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qui a un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rôle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de signal et qui 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sont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synthétisées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et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excrétées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par les cellules du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système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immunitaire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(ex: macrophage) et par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d’autres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cellules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lors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de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l’inflammation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957CD-87D8-455C-9A98-DF96779C8264}" type="slidenum">
              <a:rPr lang="fr-FR" smtClean="0"/>
              <a:pPr/>
              <a:t>6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Il 1 et IL 6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sécrétées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par les macrophages pendant la phase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aigue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de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l’inflammation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;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Ces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2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protéinees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appartiennent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à la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famille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des cytokines qui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est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une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famille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de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protéines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qui a un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rôle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de signal et qui 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sont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synthétisées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et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excrétées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par les cellules du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système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immunitaire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(ex: macrophage) et par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d’autres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cellules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lors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de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l’inflammation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957CD-87D8-455C-9A98-DF96779C8264}" type="slidenum">
              <a:rPr lang="fr-FR" smtClean="0"/>
              <a:pPr/>
              <a:t>7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Il 1 et IL 6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sécrétées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par les macrophages pendant la phase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aigue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de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l’inflammation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;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Ces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2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protéinees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appartiennent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à la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famille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des cytokines qui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est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une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famille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de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protéines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qui a un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rôle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de signal et qui 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sont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synthétisées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et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excrétées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par les cellules du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système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immunitaire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(ex: macrophage) et par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d’autres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cellules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lors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de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l’inflammation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957CD-87D8-455C-9A98-DF96779C8264}" type="slidenum">
              <a:rPr lang="fr-FR" smtClean="0"/>
              <a:pPr/>
              <a:t>8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Il 1 et IL 6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sécrétées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par les macrophages pendant la phase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aigue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de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l’inflammation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;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Ces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2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protéinees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appartiennent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à la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famille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des cytokines qui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est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une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famille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de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protéines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qui a un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rôle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de signal et qui 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sont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synthétisées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et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excrétées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par les cellules du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système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immunitaire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(ex: macrophage) et par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d’autres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cellules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lors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 de </a:t>
            </a:r>
            <a:r>
              <a:rPr lang="en-US" sz="1200" dirty="0" err="1" smtClean="0">
                <a:solidFill>
                  <a:srgbClr val="FF0066"/>
                </a:solidFill>
                <a:latin typeface="Arial" charset="0"/>
              </a:rPr>
              <a:t>l’inflammation</a:t>
            </a:r>
            <a:r>
              <a:rPr lang="en-US" sz="1200" dirty="0" smtClean="0">
                <a:solidFill>
                  <a:srgbClr val="FF0066"/>
                </a:solidFill>
                <a:latin typeface="Arial" charset="0"/>
              </a:rPr>
              <a:t>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957CD-87D8-455C-9A98-DF96779C8264}" type="slidenum">
              <a:rPr lang="fr-FR" smtClean="0"/>
              <a:pPr/>
              <a:t>9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957CD-87D8-455C-9A98-DF96779C8264}" type="slidenum">
              <a:rPr lang="fr-FR" smtClean="0"/>
              <a:pPr/>
              <a:t>15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957CD-87D8-455C-9A98-DF96779C8264}" type="slidenum">
              <a:rPr lang="fr-FR" smtClean="0"/>
              <a:pPr/>
              <a:t>16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957CD-87D8-455C-9A98-DF96779C8264}" type="slidenum">
              <a:rPr lang="fr-FR" smtClean="0"/>
              <a:pPr/>
              <a:t>17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88900" y="746125"/>
            <a:ext cx="6627813" cy="37290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957CD-87D8-455C-9A98-DF96779C8264}" type="slidenum">
              <a:rPr lang="fr-FR" smtClean="0"/>
              <a:pPr/>
              <a:t>18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>
            <a:lvl1pPr>
              <a:defRPr>
                <a:solidFill>
                  <a:srgbClr val="006600"/>
                </a:solidFill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rgbClr val="0066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smtClean="0"/>
              <a:t>Cliquez pour modifier le style des sous-titres du masque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3A8B1-6040-470B-867D-F5C34941B4B3}" type="datetimeFigureOut">
              <a:rPr lang="fr-FR" smtClean="0"/>
              <a:pPr/>
              <a:t>11/09/13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CC05B-0B77-4348-93EA-183588ED4EDB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3A8B1-6040-470B-867D-F5C34941B4B3}" type="datetimeFigureOut">
              <a:rPr lang="fr-FR" smtClean="0"/>
              <a:pPr/>
              <a:t>11/09/13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CC05B-0B77-4348-93EA-183588ED4EDB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3A8B1-6040-470B-867D-F5C34941B4B3}" type="datetimeFigureOut">
              <a:rPr lang="fr-FR" smtClean="0"/>
              <a:pPr/>
              <a:t>11/09/13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CC05B-0B77-4348-93EA-183588ED4EDB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6600"/>
                </a:solidFill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6600"/>
                </a:solidFill>
              </a:defRPr>
            </a:lvl1pPr>
            <a:lvl2pPr>
              <a:defRPr>
                <a:solidFill>
                  <a:srgbClr val="006600"/>
                </a:solidFill>
              </a:defRPr>
            </a:lvl2pPr>
            <a:lvl3pPr>
              <a:defRPr>
                <a:solidFill>
                  <a:srgbClr val="006600"/>
                </a:solidFill>
              </a:defRPr>
            </a:lvl3pPr>
            <a:lvl4pPr>
              <a:defRPr>
                <a:solidFill>
                  <a:srgbClr val="006600"/>
                </a:solidFill>
              </a:defRPr>
            </a:lvl4pPr>
            <a:lvl5pPr>
              <a:defRPr>
                <a:solidFill>
                  <a:srgbClr val="006600"/>
                </a:solidFill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3A8B1-6040-470B-867D-F5C34941B4B3}" type="datetimeFigureOut">
              <a:rPr lang="fr-FR" smtClean="0"/>
              <a:pPr/>
              <a:t>11/09/13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CC05B-0B77-4348-93EA-183588ED4EDB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3A8B1-6040-470B-867D-F5C34941B4B3}" type="datetimeFigureOut">
              <a:rPr lang="fr-FR" smtClean="0"/>
              <a:pPr/>
              <a:t>11/09/13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CC05B-0B77-4348-93EA-183588ED4EDB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3A8B1-6040-470B-867D-F5C34941B4B3}" type="datetimeFigureOut">
              <a:rPr lang="fr-FR" smtClean="0"/>
              <a:pPr/>
              <a:t>11/09/13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CC05B-0B77-4348-93EA-183588ED4EDB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3A8B1-6040-470B-867D-F5C34941B4B3}" type="datetimeFigureOut">
              <a:rPr lang="fr-FR" smtClean="0"/>
              <a:pPr/>
              <a:t>11/09/13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CC05B-0B77-4348-93EA-183588ED4EDB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3A8B1-6040-470B-867D-F5C34941B4B3}" type="datetimeFigureOut">
              <a:rPr lang="fr-FR" smtClean="0"/>
              <a:pPr/>
              <a:t>11/09/13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CC05B-0B77-4348-93EA-183588ED4EDB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3A8B1-6040-470B-867D-F5C34941B4B3}" type="datetimeFigureOut">
              <a:rPr lang="fr-FR" smtClean="0"/>
              <a:pPr/>
              <a:t>11/09/13</a:t>
            </a:fld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CC05B-0B77-4348-93EA-183588ED4EDB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3A8B1-6040-470B-867D-F5C34941B4B3}" type="datetimeFigureOut">
              <a:rPr lang="fr-FR" smtClean="0"/>
              <a:pPr/>
              <a:t>11/09/13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CC05B-0B77-4348-93EA-183588ED4EDB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3A8B1-6040-470B-867D-F5C34941B4B3}" type="datetimeFigureOut">
              <a:rPr lang="fr-FR" smtClean="0"/>
              <a:pPr/>
              <a:t>11/09/13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CC05B-0B77-4348-93EA-183588ED4EDB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3A8B1-6040-470B-867D-F5C34941B4B3}" type="datetimeFigureOut">
              <a:rPr lang="fr-FR" smtClean="0"/>
              <a:pPr/>
              <a:t>11/09/13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ACC05B-0B77-4348-93EA-183588ED4EDB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04838"/>
            <a:ext cx="8231188" cy="857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>
                <a:sym typeface="Arial" pitchFamily="34" charset="0"/>
              </a:rPr>
              <a:t>Cliquez pour modifier le style du titre</a:t>
            </a:r>
            <a:endParaRPr lang="en-US" smtClean="0">
              <a:sym typeface="Arial" pitchFamily="34" charset="0"/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53745"/>
            <a:ext cx="8231188" cy="32789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>
                <a:sym typeface="Arial" pitchFamily="34" charset="0"/>
              </a:rPr>
              <a:t>Cliquez pour modifier les styles du texte du masque</a:t>
            </a:r>
          </a:p>
          <a:p>
            <a:pPr lvl="1"/>
            <a:r>
              <a:rPr lang="fr-FR" smtClean="0">
                <a:sym typeface="Arial" pitchFamily="34" charset="0"/>
              </a:rPr>
              <a:t>Deuxième niveau</a:t>
            </a:r>
          </a:p>
          <a:p>
            <a:pPr lvl="2"/>
            <a:r>
              <a:rPr lang="fr-FR" smtClean="0">
                <a:sym typeface="Arial" pitchFamily="34" charset="0"/>
              </a:rPr>
              <a:t>Troisième niveau</a:t>
            </a:r>
          </a:p>
          <a:p>
            <a:pPr lvl="3"/>
            <a:r>
              <a:rPr lang="fr-FR" smtClean="0">
                <a:sym typeface="Arial" pitchFamily="34" charset="0"/>
              </a:rPr>
              <a:t>Quatrième niveau</a:t>
            </a:r>
          </a:p>
          <a:p>
            <a:pPr lvl="4"/>
            <a:r>
              <a:rPr lang="fr-FR" smtClean="0">
                <a:sym typeface="Arial" pitchFamily="34" charset="0"/>
              </a:rPr>
              <a:t>Cinquième niveau</a:t>
            </a:r>
            <a:endParaRPr lang="en-US" smtClean="0">
              <a:sym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235744"/>
            <a:ext cx="8231188" cy="16430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3061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48670" y="4725594"/>
            <a:ext cx="331787" cy="416719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F5773A6-AD9F-430C-80E8-52430C9F06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1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432" y="4787504"/>
            <a:ext cx="3141663" cy="303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noFill/>
          <a:ln w="101600" algn="ctr">
            <a:solidFill>
              <a:srgbClr val="0033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3200">
              <a:solidFill>
                <a:srgbClr val="777777"/>
              </a:solidFill>
              <a:sym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30617"/>
          </a:solidFill>
          <a:latin typeface="Georgia"/>
          <a:ea typeface="+mj-ea"/>
          <a:cs typeface="Georgia"/>
          <a:sym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30617"/>
          </a:solidFill>
          <a:latin typeface="Georgia" pitchFamily="-110" charset="0"/>
          <a:ea typeface="ヒラギノ角ゴ ProN W6" pitchFamily="-110" charset="-128"/>
          <a:cs typeface="Georgia" pitchFamily="18" charset="0"/>
          <a:sym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30617"/>
          </a:solidFill>
          <a:latin typeface="Georgia" pitchFamily="-110" charset="0"/>
          <a:ea typeface="ヒラギノ角ゴ ProN W6" pitchFamily="-110" charset="-128"/>
          <a:cs typeface="Georgia" pitchFamily="18" charset="0"/>
          <a:sym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30617"/>
          </a:solidFill>
          <a:latin typeface="Georgia" pitchFamily="-110" charset="0"/>
          <a:ea typeface="ヒラギノ角ゴ ProN W6" pitchFamily="-110" charset="-128"/>
          <a:cs typeface="Georgia" pitchFamily="18" charset="0"/>
          <a:sym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30617"/>
          </a:solidFill>
          <a:latin typeface="Georgia" pitchFamily="-110" charset="0"/>
          <a:ea typeface="ヒラギノ角ゴ ProN W6" pitchFamily="-110" charset="-128"/>
          <a:cs typeface="Georgia" pitchFamily="18" charset="0"/>
          <a:sym typeface="Arial" pitchFamily="34" charset="0"/>
        </a:defRPr>
      </a:lvl5pPr>
      <a:lvl6pPr marL="287979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6pPr>
      <a:lvl7pPr marL="575957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7pPr>
      <a:lvl8pPr marL="863936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8pPr>
      <a:lvl9pPr marL="1151914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9pPr>
    </p:titleStyle>
    <p:bodyStyle>
      <a:lvl1pPr marL="200025" indent="-236538" algn="l" rtl="0" eaLnBrk="0" fontAlgn="base" hangingPunct="0">
        <a:spcBef>
          <a:spcPts val="563"/>
        </a:spcBef>
        <a:spcAft>
          <a:spcPct val="0"/>
        </a:spcAft>
        <a:buClr>
          <a:schemeClr val="tx1"/>
        </a:buClr>
        <a:buSzPct val="100000"/>
        <a:buFont typeface="Arial" pitchFamily="34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457200" indent="-228600" algn="l" rtl="0" eaLnBrk="0" fontAlgn="base" hangingPunct="0">
        <a:spcBef>
          <a:spcPts val="450"/>
        </a:spcBef>
        <a:spcAft>
          <a:spcPct val="0"/>
        </a:spcAft>
        <a:buClr>
          <a:schemeClr val="tx1"/>
        </a:buClr>
        <a:buSzPct val="100000"/>
        <a:buFont typeface="Arial" pitchFamily="34" charset="0"/>
        <a:buChar char="–"/>
        <a:defRPr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2pPr>
      <a:lvl3pPr marL="766763" indent="-188913" algn="l" rtl="0" eaLnBrk="0" fontAlgn="base" hangingPunct="0">
        <a:spcBef>
          <a:spcPts val="375"/>
        </a:spcBef>
        <a:spcAft>
          <a:spcPct val="0"/>
        </a:spcAft>
        <a:buClr>
          <a:schemeClr val="tx1"/>
        </a:buClr>
        <a:buSzPct val="100000"/>
        <a:buFont typeface="Arial" pitchFamily="34" charset="0"/>
        <a:buChar char="•"/>
        <a:defRPr sz="1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3pPr>
      <a:lvl4pPr marL="1022350" indent="-188913" algn="l" rtl="0" eaLnBrk="0" fontAlgn="base" hangingPunct="0">
        <a:spcBef>
          <a:spcPts val="375"/>
        </a:spcBef>
        <a:spcAft>
          <a:spcPct val="0"/>
        </a:spcAft>
        <a:buClr>
          <a:schemeClr val="tx1"/>
        </a:buClr>
        <a:buSzPct val="100000"/>
        <a:buFont typeface="Arial" pitchFamily="34" charset="0"/>
        <a:buChar char="–"/>
        <a:defRPr sz="11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4pPr>
      <a:lvl5pPr marL="1279525" indent="-188913" algn="l" rtl="0" eaLnBrk="0" fontAlgn="base" hangingPunct="0">
        <a:spcBef>
          <a:spcPts val="375"/>
        </a:spcBef>
        <a:spcAft>
          <a:spcPct val="0"/>
        </a:spcAft>
        <a:buClr>
          <a:schemeClr val="tx1"/>
        </a:buClr>
        <a:buSzPct val="100000"/>
        <a:buFont typeface="Arial" pitchFamily="34" charset="0"/>
        <a:buChar char="»"/>
        <a:defRPr sz="9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5pPr>
      <a:lvl6pPr marL="1775869" indent="-191986" algn="l" rtl="0" eaLnBrk="1" fontAlgn="base" hangingPunct="1">
        <a:spcBef>
          <a:spcPts val="379"/>
        </a:spcBef>
        <a:spcAft>
          <a:spcPct val="0"/>
        </a:spcAft>
        <a:buSzPct val="100000"/>
        <a:buFont typeface="Arial" pitchFamily="-110" charset="0"/>
        <a:buChar char="»"/>
        <a:defRPr sz="170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6pPr>
      <a:lvl7pPr marL="2063847" indent="-191986" algn="l" rtl="0" eaLnBrk="1" fontAlgn="base" hangingPunct="1">
        <a:spcBef>
          <a:spcPts val="379"/>
        </a:spcBef>
        <a:spcAft>
          <a:spcPct val="0"/>
        </a:spcAft>
        <a:buSzPct val="100000"/>
        <a:buFont typeface="Arial" pitchFamily="-110" charset="0"/>
        <a:buChar char="»"/>
        <a:defRPr sz="170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7pPr>
      <a:lvl8pPr marL="2351826" indent="-191986" algn="l" rtl="0" eaLnBrk="1" fontAlgn="base" hangingPunct="1">
        <a:spcBef>
          <a:spcPts val="379"/>
        </a:spcBef>
        <a:spcAft>
          <a:spcPct val="0"/>
        </a:spcAft>
        <a:buSzPct val="100000"/>
        <a:buFont typeface="Arial" pitchFamily="-110" charset="0"/>
        <a:buChar char="»"/>
        <a:defRPr sz="170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8pPr>
      <a:lvl9pPr marL="2639803" indent="-191986" algn="l" rtl="0" eaLnBrk="1" fontAlgn="base" hangingPunct="1">
        <a:spcBef>
          <a:spcPts val="379"/>
        </a:spcBef>
        <a:spcAft>
          <a:spcPct val="0"/>
        </a:spcAft>
        <a:buSzPct val="100000"/>
        <a:buFont typeface="Arial" pitchFamily="-110" charset="0"/>
        <a:buChar char="»"/>
        <a:defRPr sz="170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9pPr>
    </p:bodyStyle>
    <p:otherStyle>
      <a:defPPr>
        <a:defRPr lang="en-US"/>
      </a:defPPr>
      <a:lvl1pPr marL="0" algn="l" defTabSz="28797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79" algn="l" defTabSz="28797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57" algn="l" defTabSz="28797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936" algn="l" defTabSz="28797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914" algn="l" defTabSz="28797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892" algn="l" defTabSz="28797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872" algn="l" defTabSz="28797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848" algn="l" defTabSz="28797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828" algn="l" defTabSz="28797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04838"/>
            <a:ext cx="8231188" cy="857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>
                <a:sym typeface="Arial" pitchFamily="34" charset="0"/>
              </a:rPr>
              <a:t>Cliquez pour modifier le style du titre</a:t>
            </a:r>
            <a:endParaRPr lang="en-US" smtClean="0">
              <a:sym typeface="Arial" pitchFamily="34" charset="0"/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53745"/>
            <a:ext cx="8231188" cy="32789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>
                <a:sym typeface="Arial" pitchFamily="34" charset="0"/>
              </a:rPr>
              <a:t>Cliquez pour modifier les styles du texte du masque</a:t>
            </a:r>
          </a:p>
          <a:p>
            <a:pPr lvl="1"/>
            <a:r>
              <a:rPr lang="fr-FR" smtClean="0">
                <a:sym typeface="Arial" pitchFamily="34" charset="0"/>
              </a:rPr>
              <a:t>Deuxième niveau</a:t>
            </a:r>
          </a:p>
          <a:p>
            <a:pPr lvl="2"/>
            <a:r>
              <a:rPr lang="fr-FR" smtClean="0">
                <a:sym typeface="Arial" pitchFamily="34" charset="0"/>
              </a:rPr>
              <a:t>Troisième niveau</a:t>
            </a:r>
          </a:p>
          <a:p>
            <a:pPr lvl="3"/>
            <a:r>
              <a:rPr lang="fr-FR" smtClean="0">
                <a:sym typeface="Arial" pitchFamily="34" charset="0"/>
              </a:rPr>
              <a:t>Quatrième niveau</a:t>
            </a:r>
          </a:p>
          <a:p>
            <a:pPr lvl="4"/>
            <a:r>
              <a:rPr lang="fr-FR" smtClean="0">
                <a:sym typeface="Arial" pitchFamily="34" charset="0"/>
              </a:rPr>
              <a:t>Cinquième niveau</a:t>
            </a:r>
            <a:endParaRPr lang="en-US" smtClean="0">
              <a:sym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235744"/>
            <a:ext cx="8231188" cy="16430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3061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48670" y="4725594"/>
            <a:ext cx="331787" cy="416719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F5773A6-AD9F-430C-80E8-52430C9F06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1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432" y="4787504"/>
            <a:ext cx="3141663" cy="303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noFill/>
          <a:ln w="101600" algn="ctr">
            <a:solidFill>
              <a:srgbClr val="0033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3200">
              <a:solidFill>
                <a:srgbClr val="777777"/>
              </a:solidFill>
              <a:sym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30617"/>
          </a:solidFill>
          <a:latin typeface="Georgia"/>
          <a:ea typeface="+mj-ea"/>
          <a:cs typeface="Georgia"/>
          <a:sym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30617"/>
          </a:solidFill>
          <a:latin typeface="Georgia" pitchFamily="-110" charset="0"/>
          <a:ea typeface="ヒラギノ角ゴ ProN W6" pitchFamily="-110" charset="-128"/>
          <a:cs typeface="Georgia" pitchFamily="18" charset="0"/>
          <a:sym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30617"/>
          </a:solidFill>
          <a:latin typeface="Georgia" pitchFamily="-110" charset="0"/>
          <a:ea typeface="ヒラギノ角ゴ ProN W6" pitchFamily="-110" charset="-128"/>
          <a:cs typeface="Georgia" pitchFamily="18" charset="0"/>
          <a:sym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30617"/>
          </a:solidFill>
          <a:latin typeface="Georgia" pitchFamily="-110" charset="0"/>
          <a:ea typeface="ヒラギノ角ゴ ProN W6" pitchFamily="-110" charset="-128"/>
          <a:cs typeface="Georgia" pitchFamily="18" charset="0"/>
          <a:sym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30617"/>
          </a:solidFill>
          <a:latin typeface="Georgia" pitchFamily="-110" charset="0"/>
          <a:ea typeface="ヒラギノ角ゴ ProN W6" pitchFamily="-110" charset="-128"/>
          <a:cs typeface="Georgia" pitchFamily="18" charset="0"/>
          <a:sym typeface="Arial" pitchFamily="34" charset="0"/>
        </a:defRPr>
      </a:lvl5pPr>
      <a:lvl6pPr marL="287979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6pPr>
      <a:lvl7pPr marL="575957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7pPr>
      <a:lvl8pPr marL="863936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8pPr>
      <a:lvl9pPr marL="1151914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9pPr>
    </p:titleStyle>
    <p:bodyStyle>
      <a:lvl1pPr marL="200025" indent="-236538" algn="l" rtl="0" eaLnBrk="0" fontAlgn="base" hangingPunct="0">
        <a:spcBef>
          <a:spcPts val="563"/>
        </a:spcBef>
        <a:spcAft>
          <a:spcPct val="0"/>
        </a:spcAft>
        <a:buClr>
          <a:schemeClr val="tx1"/>
        </a:buClr>
        <a:buSzPct val="100000"/>
        <a:buFont typeface="Arial" pitchFamily="34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457200" indent="-228600" algn="l" rtl="0" eaLnBrk="0" fontAlgn="base" hangingPunct="0">
        <a:spcBef>
          <a:spcPts val="450"/>
        </a:spcBef>
        <a:spcAft>
          <a:spcPct val="0"/>
        </a:spcAft>
        <a:buClr>
          <a:schemeClr val="tx1"/>
        </a:buClr>
        <a:buSzPct val="100000"/>
        <a:buFont typeface="Arial" pitchFamily="34" charset="0"/>
        <a:buChar char="–"/>
        <a:defRPr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2pPr>
      <a:lvl3pPr marL="766763" indent="-188913" algn="l" rtl="0" eaLnBrk="0" fontAlgn="base" hangingPunct="0">
        <a:spcBef>
          <a:spcPts val="375"/>
        </a:spcBef>
        <a:spcAft>
          <a:spcPct val="0"/>
        </a:spcAft>
        <a:buClr>
          <a:schemeClr val="tx1"/>
        </a:buClr>
        <a:buSzPct val="100000"/>
        <a:buFont typeface="Arial" pitchFamily="34" charset="0"/>
        <a:buChar char="•"/>
        <a:defRPr sz="1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3pPr>
      <a:lvl4pPr marL="1022350" indent="-188913" algn="l" rtl="0" eaLnBrk="0" fontAlgn="base" hangingPunct="0">
        <a:spcBef>
          <a:spcPts val="375"/>
        </a:spcBef>
        <a:spcAft>
          <a:spcPct val="0"/>
        </a:spcAft>
        <a:buClr>
          <a:schemeClr val="tx1"/>
        </a:buClr>
        <a:buSzPct val="100000"/>
        <a:buFont typeface="Arial" pitchFamily="34" charset="0"/>
        <a:buChar char="–"/>
        <a:defRPr sz="11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4pPr>
      <a:lvl5pPr marL="1279525" indent="-188913" algn="l" rtl="0" eaLnBrk="0" fontAlgn="base" hangingPunct="0">
        <a:spcBef>
          <a:spcPts val="375"/>
        </a:spcBef>
        <a:spcAft>
          <a:spcPct val="0"/>
        </a:spcAft>
        <a:buClr>
          <a:schemeClr val="tx1"/>
        </a:buClr>
        <a:buSzPct val="100000"/>
        <a:buFont typeface="Arial" pitchFamily="34" charset="0"/>
        <a:buChar char="»"/>
        <a:defRPr sz="9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5pPr>
      <a:lvl6pPr marL="1775869" indent="-191986" algn="l" rtl="0" eaLnBrk="1" fontAlgn="base" hangingPunct="1">
        <a:spcBef>
          <a:spcPts val="379"/>
        </a:spcBef>
        <a:spcAft>
          <a:spcPct val="0"/>
        </a:spcAft>
        <a:buSzPct val="100000"/>
        <a:buFont typeface="Arial" pitchFamily="-110" charset="0"/>
        <a:buChar char="»"/>
        <a:defRPr sz="170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6pPr>
      <a:lvl7pPr marL="2063847" indent="-191986" algn="l" rtl="0" eaLnBrk="1" fontAlgn="base" hangingPunct="1">
        <a:spcBef>
          <a:spcPts val="379"/>
        </a:spcBef>
        <a:spcAft>
          <a:spcPct val="0"/>
        </a:spcAft>
        <a:buSzPct val="100000"/>
        <a:buFont typeface="Arial" pitchFamily="-110" charset="0"/>
        <a:buChar char="»"/>
        <a:defRPr sz="170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7pPr>
      <a:lvl8pPr marL="2351826" indent="-191986" algn="l" rtl="0" eaLnBrk="1" fontAlgn="base" hangingPunct="1">
        <a:spcBef>
          <a:spcPts val="379"/>
        </a:spcBef>
        <a:spcAft>
          <a:spcPct val="0"/>
        </a:spcAft>
        <a:buSzPct val="100000"/>
        <a:buFont typeface="Arial" pitchFamily="-110" charset="0"/>
        <a:buChar char="»"/>
        <a:defRPr sz="170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8pPr>
      <a:lvl9pPr marL="2639803" indent="-191986" algn="l" rtl="0" eaLnBrk="1" fontAlgn="base" hangingPunct="1">
        <a:spcBef>
          <a:spcPts val="379"/>
        </a:spcBef>
        <a:spcAft>
          <a:spcPct val="0"/>
        </a:spcAft>
        <a:buSzPct val="100000"/>
        <a:buFont typeface="Arial" pitchFamily="-110" charset="0"/>
        <a:buChar char="»"/>
        <a:defRPr sz="170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9pPr>
    </p:bodyStyle>
    <p:otherStyle>
      <a:defPPr>
        <a:defRPr lang="en-US"/>
      </a:defPPr>
      <a:lvl1pPr marL="0" algn="l" defTabSz="28797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79" algn="l" defTabSz="28797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57" algn="l" defTabSz="28797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936" algn="l" defTabSz="28797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914" algn="l" defTabSz="28797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892" algn="l" defTabSz="28797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872" algn="l" defTabSz="28797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848" algn="l" defTabSz="28797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828" algn="l" defTabSz="28797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04838"/>
            <a:ext cx="8231188" cy="857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>
                <a:sym typeface="Arial" pitchFamily="34" charset="0"/>
              </a:rPr>
              <a:t>Cliquez pour modifier le style du titre</a:t>
            </a:r>
            <a:endParaRPr lang="en-US" smtClean="0">
              <a:sym typeface="Arial" pitchFamily="34" charset="0"/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53744"/>
            <a:ext cx="8231188" cy="32789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>
                <a:sym typeface="Arial" pitchFamily="34" charset="0"/>
              </a:rPr>
              <a:t>Cliquez pour modifier les styles du texte du masque</a:t>
            </a:r>
          </a:p>
          <a:p>
            <a:pPr lvl="1"/>
            <a:r>
              <a:rPr lang="fr-FR" smtClean="0">
                <a:sym typeface="Arial" pitchFamily="34" charset="0"/>
              </a:rPr>
              <a:t>Deuxième niveau</a:t>
            </a:r>
          </a:p>
          <a:p>
            <a:pPr lvl="2"/>
            <a:r>
              <a:rPr lang="fr-FR" smtClean="0">
                <a:sym typeface="Arial" pitchFamily="34" charset="0"/>
              </a:rPr>
              <a:t>Troisième niveau</a:t>
            </a:r>
          </a:p>
          <a:p>
            <a:pPr lvl="3"/>
            <a:r>
              <a:rPr lang="fr-FR" smtClean="0">
                <a:sym typeface="Arial" pitchFamily="34" charset="0"/>
              </a:rPr>
              <a:t>Quatrième niveau</a:t>
            </a:r>
          </a:p>
          <a:p>
            <a:pPr lvl="4"/>
            <a:r>
              <a:rPr lang="fr-FR" smtClean="0">
                <a:sym typeface="Arial" pitchFamily="34" charset="0"/>
              </a:rPr>
              <a:t>Cinquième niveau</a:t>
            </a:r>
            <a:endParaRPr lang="en-US" smtClean="0">
              <a:sym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235744"/>
            <a:ext cx="8231188" cy="164306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3061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48668" y="4725593"/>
            <a:ext cx="331787" cy="416719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F5773A6-AD9F-430C-80E8-52430C9F06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1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430" y="4787504"/>
            <a:ext cx="3141663" cy="303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noFill/>
          <a:ln w="101600" algn="ctr">
            <a:solidFill>
              <a:srgbClr val="0033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3200">
              <a:solidFill>
                <a:srgbClr val="777777"/>
              </a:solidFill>
              <a:sym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30617"/>
          </a:solidFill>
          <a:latin typeface="Georgia"/>
          <a:ea typeface="+mj-ea"/>
          <a:cs typeface="Georgia"/>
          <a:sym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30617"/>
          </a:solidFill>
          <a:latin typeface="Georgia" pitchFamily="-110" charset="0"/>
          <a:ea typeface="ヒラギノ角ゴ ProN W6" pitchFamily="-110" charset="-128"/>
          <a:cs typeface="Georgia" pitchFamily="18" charset="0"/>
          <a:sym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30617"/>
          </a:solidFill>
          <a:latin typeface="Georgia" pitchFamily="-110" charset="0"/>
          <a:ea typeface="ヒラギノ角ゴ ProN W6" pitchFamily="-110" charset="-128"/>
          <a:cs typeface="Georgia" pitchFamily="18" charset="0"/>
          <a:sym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30617"/>
          </a:solidFill>
          <a:latin typeface="Georgia" pitchFamily="-110" charset="0"/>
          <a:ea typeface="ヒラギノ角ゴ ProN W6" pitchFamily="-110" charset="-128"/>
          <a:cs typeface="Georgia" pitchFamily="18" charset="0"/>
          <a:sym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30617"/>
          </a:solidFill>
          <a:latin typeface="Georgia" pitchFamily="-110" charset="0"/>
          <a:ea typeface="ヒラギノ角ゴ ProN W6" pitchFamily="-110" charset="-128"/>
          <a:cs typeface="Georgia" pitchFamily="18" charset="0"/>
          <a:sym typeface="Arial" pitchFamily="34" charset="0"/>
        </a:defRPr>
      </a:lvl5pPr>
      <a:lvl6pPr marL="287979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6pPr>
      <a:lvl7pPr marL="575957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7pPr>
      <a:lvl8pPr marL="863936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8pPr>
      <a:lvl9pPr marL="1151914" algn="l" rtl="0" eaLnBrk="1" fontAlgn="base" hangingPunct="1">
        <a:spcBef>
          <a:spcPct val="0"/>
        </a:spcBef>
        <a:spcAft>
          <a:spcPct val="0"/>
        </a:spcAft>
        <a:defRPr sz="2600" b="1">
          <a:solidFill>
            <a:srgbClr val="F30617"/>
          </a:solidFill>
          <a:latin typeface="Arial" pitchFamily="-110" charset="0"/>
          <a:ea typeface="ヒラギノ角ゴ ProN W6" pitchFamily="-110" charset="-128"/>
          <a:cs typeface="ヒラギノ角ゴ ProN W6" pitchFamily="-110" charset="-128"/>
          <a:sym typeface="Arial" pitchFamily="-110" charset="0"/>
        </a:defRPr>
      </a:lvl9pPr>
    </p:titleStyle>
    <p:bodyStyle>
      <a:lvl1pPr marL="200025" indent="-236538" algn="l" rtl="0" eaLnBrk="0" fontAlgn="base" hangingPunct="0">
        <a:spcBef>
          <a:spcPts val="563"/>
        </a:spcBef>
        <a:spcAft>
          <a:spcPct val="0"/>
        </a:spcAft>
        <a:buClr>
          <a:schemeClr val="tx1"/>
        </a:buClr>
        <a:buSzPct val="100000"/>
        <a:buFont typeface="Arial" pitchFamily="34" charset="0"/>
        <a:buChar char="•"/>
        <a:defRPr sz="21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1pPr>
      <a:lvl2pPr marL="457200" indent="-228600" algn="l" rtl="0" eaLnBrk="0" fontAlgn="base" hangingPunct="0">
        <a:spcBef>
          <a:spcPts val="450"/>
        </a:spcBef>
        <a:spcAft>
          <a:spcPct val="0"/>
        </a:spcAft>
        <a:buClr>
          <a:schemeClr val="tx1"/>
        </a:buClr>
        <a:buSzPct val="100000"/>
        <a:buFont typeface="Arial" pitchFamily="34" charset="0"/>
        <a:buChar char="–"/>
        <a:defRPr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2pPr>
      <a:lvl3pPr marL="766763" indent="-188913" algn="l" rtl="0" eaLnBrk="0" fontAlgn="base" hangingPunct="0">
        <a:spcBef>
          <a:spcPts val="375"/>
        </a:spcBef>
        <a:spcAft>
          <a:spcPct val="0"/>
        </a:spcAft>
        <a:buClr>
          <a:schemeClr val="tx1"/>
        </a:buClr>
        <a:buSzPct val="100000"/>
        <a:buFont typeface="Arial" pitchFamily="34" charset="0"/>
        <a:buChar char="•"/>
        <a:defRPr sz="14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3pPr>
      <a:lvl4pPr marL="1022350" indent="-188913" algn="l" rtl="0" eaLnBrk="0" fontAlgn="base" hangingPunct="0">
        <a:spcBef>
          <a:spcPts val="375"/>
        </a:spcBef>
        <a:spcAft>
          <a:spcPct val="0"/>
        </a:spcAft>
        <a:buClr>
          <a:schemeClr val="tx1"/>
        </a:buClr>
        <a:buSzPct val="100000"/>
        <a:buFont typeface="Arial" pitchFamily="34" charset="0"/>
        <a:buChar char="–"/>
        <a:defRPr sz="11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4pPr>
      <a:lvl5pPr marL="1279525" indent="-188913" algn="l" rtl="0" eaLnBrk="0" fontAlgn="base" hangingPunct="0">
        <a:spcBef>
          <a:spcPts val="375"/>
        </a:spcBef>
        <a:spcAft>
          <a:spcPct val="0"/>
        </a:spcAft>
        <a:buClr>
          <a:schemeClr val="tx1"/>
        </a:buClr>
        <a:buSzPct val="100000"/>
        <a:buFont typeface="Arial" pitchFamily="34" charset="0"/>
        <a:buChar char="»"/>
        <a:defRPr sz="900">
          <a:solidFill>
            <a:schemeClr val="tx1"/>
          </a:solidFill>
          <a:latin typeface="+mn-lt"/>
          <a:ea typeface="+mn-ea"/>
          <a:cs typeface="+mn-cs"/>
          <a:sym typeface="Arial" pitchFamily="34" charset="0"/>
        </a:defRPr>
      </a:lvl5pPr>
      <a:lvl6pPr marL="1775869" indent="-191986" algn="l" rtl="0" eaLnBrk="1" fontAlgn="base" hangingPunct="1">
        <a:spcBef>
          <a:spcPts val="379"/>
        </a:spcBef>
        <a:spcAft>
          <a:spcPct val="0"/>
        </a:spcAft>
        <a:buSzPct val="100000"/>
        <a:buFont typeface="Arial" pitchFamily="-110" charset="0"/>
        <a:buChar char="»"/>
        <a:defRPr sz="170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6pPr>
      <a:lvl7pPr marL="2063847" indent="-191986" algn="l" rtl="0" eaLnBrk="1" fontAlgn="base" hangingPunct="1">
        <a:spcBef>
          <a:spcPts val="379"/>
        </a:spcBef>
        <a:spcAft>
          <a:spcPct val="0"/>
        </a:spcAft>
        <a:buSzPct val="100000"/>
        <a:buFont typeface="Arial" pitchFamily="-110" charset="0"/>
        <a:buChar char="»"/>
        <a:defRPr sz="170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7pPr>
      <a:lvl8pPr marL="2351826" indent="-191986" algn="l" rtl="0" eaLnBrk="1" fontAlgn="base" hangingPunct="1">
        <a:spcBef>
          <a:spcPts val="379"/>
        </a:spcBef>
        <a:spcAft>
          <a:spcPct val="0"/>
        </a:spcAft>
        <a:buSzPct val="100000"/>
        <a:buFont typeface="Arial" pitchFamily="-110" charset="0"/>
        <a:buChar char="»"/>
        <a:defRPr sz="170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8pPr>
      <a:lvl9pPr marL="2639803" indent="-191986" algn="l" rtl="0" eaLnBrk="1" fontAlgn="base" hangingPunct="1">
        <a:spcBef>
          <a:spcPts val="379"/>
        </a:spcBef>
        <a:spcAft>
          <a:spcPct val="0"/>
        </a:spcAft>
        <a:buSzPct val="100000"/>
        <a:buFont typeface="Arial" pitchFamily="-110" charset="0"/>
        <a:buChar char="»"/>
        <a:defRPr sz="1700">
          <a:solidFill>
            <a:schemeClr val="tx1"/>
          </a:solidFill>
          <a:latin typeface="+mn-lt"/>
          <a:ea typeface="+mn-ea"/>
          <a:cs typeface="+mn-cs"/>
          <a:sym typeface="Arial" pitchFamily="-110" charset="0"/>
        </a:defRPr>
      </a:lvl9pPr>
    </p:bodyStyle>
    <p:otherStyle>
      <a:defPPr>
        <a:defRPr lang="en-US"/>
      </a:defPPr>
      <a:lvl1pPr marL="0" algn="l" defTabSz="28797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87979" algn="l" defTabSz="28797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75957" algn="l" defTabSz="28797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63936" algn="l" defTabSz="28797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1914" algn="l" defTabSz="28797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39892" algn="l" defTabSz="28797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27872" algn="l" defTabSz="28797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15848" algn="l" defTabSz="28797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03828" algn="l" defTabSz="287979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wmf"/><Relationship Id="rId6" Type="http://schemas.openxmlformats.org/officeDocument/2006/relationships/image" Target="../media/image18.jpeg"/><Relationship Id="rId7" Type="http://schemas.openxmlformats.org/officeDocument/2006/relationships/image" Target="../media/image19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hyperlink" Target="http://images.google.fr/imgres?imgurl=http://www.inventeursfous.com/images/croustine/solpax2.jpg&amp;imgrefurl=http://www.inventeursfous.com/invention.php?invention=191&amp;h=297&amp;w=300&amp;sz=51&amp;hl=fr&amp;start=7&amp;sig2=f8A73Nbr5qmG6iAPG0VYhw&amp;um=1&amp;tbnid=ZxBKr4gcd3LR0M:&amp;tbnh=115&amp;tbnw=116&amp;ei=WMhNRrWnCpe8-AKmma2IDQ&amp;prev=/images?q=coup+de+soleil&amp;svnum=10&amp;um=1&amp;hl=fr&amp;rlz=1T4GFRD_frFR223&amp;sa=N" TargetMode="External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8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gif"/><Relationship Id="rId7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9.jpeg"/><Relationship Id="rId5" Type="http://schemas.openxmlformats.org/officeDocument/2006/relationships/image" Target="../media/image28.gif"/><Relationship Id="rId6" Type="http://schemas.openxmlformats.org/officeDocument/2006/relationships/image" Target="../media/image30.jpeg"/><Relationship Id="rId7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32.jpeg"/><Relationship Id="rId5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25.jpeg"/><Relationship Id="rId5" Type="http://schemas.openxmlformats.org/officeDocument/2006/relationships/image" Target="../media/image28.gif"/><Relationship Id="rId6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4" Type="http://schemas.openxmlformats.org/officeDocument/2006/relationships/image" Target="../media/image30.jpeg"/><Relationship Id="rId5" Type="http://schemas.openxmlformats.org/officeDocument/2006/relationships/hyperlink" Target="http://www.ateliermagique.com/medias/lesson/Proportions_main/main_5_paume.jpg" TargetMode="External"/><Relationship Id="rId6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3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hyperlink" Target="http://stud.eao.chups.jussieu.fr/polys/histo/histoP2/POLY.Chp.5.6.html" TargetMode="External"/><Relationship Id="rId12" Type="http://schemas.openxmlformats.org/officeDocument/2006/relationships/image" Target="../media/image10.jpeg"/><Relationship Id="rId13" Type="http://schemas.openxmlformats.org/officeDocument/2006/relationships/oleObject" Target="../embeddings/oleObject5.bin"/><Relationship Id="rId14" Type="http://schemas.openxmlformats.org/officeDocument/2006/relationships/image" Target="../media/image7.png"/><Relationship Id="rId15" Type="http://schemas.openxmlformats.org/officeDocument/2006/relationships/oleObject" Target="../embeddings/oleObject6.bin"/><Relationship Id="rId16" Type="http://schemas.openxmlformats.org/officeDocument/2006/relationships/image" Target="../media/image8.png"/><Relationship Id="rId17" Type="http://schemas.openxmlformats.org/officeDocument/2006/relationships/oleObject" Target="../embeddings/oleObject7.bin"/><Relationship Id="rId18" Type="http://schemas.openxmlformats.org/officeDocument/2006/relationships/image" Target="../media/image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.bin"/><Relationship Id="rId4" Type="http://schemas.openxmlformats.org/officeDocument/2006/relationships/image" Target="../media/image3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4.png"/><Relationship Id="rId7" Type="http://schemas.openxmlformats.org/officeDocument/2006/relationships/oleObject" Target="../embeddings/oleObject3.bin"/><Relationship Id="rId8" Type="http://schemas.openxmlformats.org/officeDocument/2006/relationships/image" Target="../media/image5.png"/><Relationship Id="rId9" Type="http://schemas.openxmlformats.org/officeDocument/2006/relationships/oleObject" Target="../embeddings/oleObject4.bin"/><Relationship Id="rId10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4" Type="http://schemas.openxmlformats.org/officeDocument/2006/relationships/image" Target="../media/image4.png"/><Relationship Id="rId5" Type="http://schemas.openxmlformats.org/officeDocument/2006/relationships/oleObject" Target="../embeddings/oleObject9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10.bin"/><Relationship Id="rId5" Type="http://schemas.openxmlformats.org/officeDocument/2006/relationships/image" Target="../media/image5.png"/><Relationship Id="rId6" Type="http://schemas.openxmlformats.org/officeDocument/2006/relationships/oleObject" Target="../embeddings/oleObject11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12.bin"/><Relationship Id="rId5" Type="http://schemas.openxmlformats.org/officeDocument/2006/relationships/image" Target="../media/image6.png"/><Relationship Id="rId6" Type="http://schemas.openxmlformats.org/officeDocument/2006/relationships/oleObject" Target="../embeddings/oleObject13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14.bin"/><Relationship Id="rId5" Type="http://schemas.openxmlformats.org/officeDocument/2006/relationships/image" Target="../media/image7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stud.eao.chups.jussieu.fr/polys/histo/histoP2/POLY.Chp.5.6.html" TargetMode="External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15.bin"/><Relationship Id="rId5" Type="http://schemas.openxmlformats.org/officeDocument/2006/relationships/image" Target="../media/image9.png"/><Relationship Id="rId6" Type="http://schemas.openxmlformats.org/officeDocument/2006/relationships/oleObject" Target="../embeddings/oleObject16.bin"/><Relationship Id="rId7" Type="http://schemas.openxmlformats.org/officeDocument/2006/relationships/image" Target="../media/image8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67544" y="1203598"/>
            <a:ext cx="7448872" cy="2664296"/>
          </a:xfrm>
        </p:spPr>
        <p:txBody>
          <a:bodyPr>
            <a:noAutofit/>
          </a:bodyPr>
          <a:lstStyle/>
          <a:p>
            <a:pPr algn="l">
              <a:buFont typeface="Wingdings" pitchFamily="2" charset="2"/>
              <a:buChar char="v"/>
            </a:pPr>
            <a:r>
              <a:rPr lang="fr-FR" sz="3600" b="1" dirty="0" smtClean="0"/>
              <a:t>La </a:t>
            </a:r>
            <a:r>
              <a:rPr lang="fr-FR" sz="3600" b="1" dirty="0" smtClean="0"/>
              <a:t>cicatrisation</a:t>
            </a:r>
          </a:p>
          <a:p>
            <a:pPr algn="l">
              <a:buFont typeface="Wingdings" pitchFamily="2" charset="2"/>
              <a:buChar char="v"/>
            </a:pPr>
            <a:r>
              <a:rPr lang="fr-FR" sz="3600" b="1" dirty="0" smtClean="0"/>
              <a:t> Les brûlures</a:t>
            </a:r>
          </a:p>
          <a:p>
            <a:pPr algn="l">
              <a:buFont typeface="Wingdings" pitchFamily="2" charset="2"/>
              <a:buChar char="v"/>
            </a:pPr>
            <a:r>
              <a:rPr lang="fr-FR" sz="3600" b="1" dirty="0" smtClean="0"/>
              <a:t> Les bons gestes et les bons conseils</a:t>
            </a:r>
          </a:p>
          <a:p>
            <a:pPr algn="l">
              <a:buFont typeface="Wingdings" pitchFamily="2" charset="2"/>
              <a:buChar char="v"/>
            </a:pPr>
            <a:r>
              <a:rPr lang="fr-FR" sz="3600" b="1" dirty="0" smtClean="0"/>
              <a:t> Les produits</a:t>
            </a:r>
            <a:endParaRPr lang="fr-FR" sz="3600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1691680" y="411510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/>
              <a:t>Cicatrisation et br</a:t>
            </a:r>
            <a:r>
              <a:rPr lang="fr-FR" sz="3600" b="1" dirty="0" smtClean="0"/>
              <a:t>û</a:t>
            </a:r>
            <a:r>
              <a:rPr lang="fr-FR" sz="3600" b="1" dirty="0" smtClean="0"/>
              <a:t>lures</a:t>
            </a:r>
            <a:endParaRPr lang="fr-FR" sz="36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67496"/>
            <a:ext cx="8686800" cy="865262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  <a:buNone/>
            </a:pPr>
            <a:r>
              <a:rPr lang="fr-FR" sz="2400" b="1" dirty="0" smtClean="0"/>
              <a:t>3 phases de cicatrisation: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1800" dirty="0" smtClean="0"/>
              <a:t>Phase vasculaire et inflammatoire dite de détersion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1800" dirty="0" smtClean="0"/>
              <a:t>Phase de réparation tissulaire</a:t>
            </a:r>
          </a:p>
          <a:p>
            <a:pPr lvl="1" eaLnBrk="1" hangingPunct="1">
              <a:lnSpc>
                <a:spcPct val="90000"/>
              </a:lnSpc>
            </a:pPr>
            <a:r>
              <a:rPr lang="fr-FR" sz="1800" dirty="0" smtClean="0"/>
              <a:t>Phase de maturation et remodelage 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fr-FR" sz="1000" dirty="0" smtClean="0"/>
          </a:p>
          <a:p>
            <a:pPr eaLnBrk="1" hangingPunct="1">
              <a:lnSpc>
                <a:spcPct val="90000"/>
              </a:lnSpc>
              <a:buNone/>
            </a:pPr>
            <a:r>
              <a:rPr lang="fr-FR" sz="2000" b="1" dirty="0" smtClean="0"/>
              <a:t>Rôle fondamental des macrophages</a:t>
            </a:r>
            <a:r>
              <a:rPr lang="fr-FR" sz="2000" dirty="0" smtClean="0"/>
              <a:t> </a:t>
            </a:r>
            <a:r>
              <a:rPr lang="fr-FR" sz="1800" dirty="0" smtClean="0"/>
              <a:t>à plusieurs niveaux:</a:t>
            </a:r>
            <a:endParaRPr lang="fr-FR" sz="1600" dirty="0" smtClean="0"/>
          </a:p>
        </p:txBody>
      </p:sp>
      <p:sp>
        <p:nvSpPr>
          <p:cNvPr id="18437" name="Line 6"/>
          <p:cNvSpPr>
            <a:spLocks noChangeShapeType="1"/>
          </p:cNvSpPr>
          <p:nvPr/>
        </p:nvSpPr>
        <p:spPr bwMode="auto">
          <a:xfrm flipH="1">
            <a:off x="1798638" y="2628900"/>
            <a:ext cx="2011362" cy="10287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8438" name="Text Box 7"/>
          <p:cNvSpPr txBox="1">
            <a:spLocks noChangeArrowheads="1"/>
          </p:cNvSpPr>
          <p:nvPr/>
        </p:nvSpPr>
        <p:spPr bwMode="auto">
          <a:xfrm>
            <a:off x="595864" y="3723084"/>
            <a:ext cx="2165849" cy="86177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b="1">
                <a:solidFill>
                  <a:srgbClr val="006600"/>
                </a:solidFill>
              </a:rPr>
              <a:t>Phase inflammatoire</a:t>
            </a:r>
          </a:p>
          <a:p>
            <a:pPr algn="ctr"/>
            <a:r>
              <a:rPr lang="fr-FR" sz="1600">
                <a:solidFill>
                  <a:srgbClr val="006600"/>
                </a:solidFill>
              </a:rPr>
              <a:t>Favorise la détersion </a:t>
            </a:r>
          </a:p>
          <a:p>
            <a:pPr algn="ctr"/>
            <a:r>
              <a:rPr lang="fr-FR" sz="1600">
                <a:solidFill>
                  <a:srgbClr val="006600"/>
                </a:solidFill>
              </a:rPr>
              <a:t>des tissus nécrosés</a:t>
            </a:r>
            <a:endParaRPr lang="en-US" sz="1600">
              <a:solidFill>
                <a:srgbClr val="006600"/>
              </a:solidFill>
            </a:endParaRPr>
          </a:p>
        </p:txBody>
      </p:sp>
      <p:sp>
        <p:nvSpPr>
          <p:cNvPr id="18439" name="Text Box 8"/>
          <p:cNvSpPr txBox="1">
            <a:spLocks noChangeArrowheads="1"/>
          </p:cNvSpPr>
          <p:nvPr/>
        </p:nvSpPr>
        <p:spPr bwMode="auto">
          <a:xfrm>
            <a:off x="3048000" y="3657603"/>
            <a:ext cx="2895600" cy="113877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b="1">
                <a:solidFill>
                  <a:srgbClr val="006600"/>
                </a:solidFill>
              </a:rPr>
              <a:t>Phases de réparation tissulaire et de remodelage</a:t>
            </a:r>
          </a:p>
          <a:p>
            <a:pPr algn="ctr"/>
            <a:r>
              <a:rPr lang="fr-FR" sz="1600">
                <a:solidFill>
                  <a:srgbClr val="006600"/>
                </a:solidFill>
              </a:rPr>
              <a:t>Stimule les fibroblastes</a:t>
            </a:r>
          </a:p>
          <a:p>
            <a:pPr algn="ctr"/>
            <a:r>
              <a:rPr lang="fr-FR" sz="1600">
                <a:solidFill>
                  <a:srgbClr val="006600"/>
                </a:solidFill>
              </a:rPr>
              <a:t>Production de cytokines</a:t>
            </a:r>
            <a:endParaRPr lang="en-US" sz="1600">
              <a:solidFill>
                <a:srgbClr val="006600"/>
              </a:solidFill>
            </a:endParaRPr>
          </a:p>
        </p:txBody>
      </p:sp>
      <p:sp>
        <p:nvSpPr>
          <p:cNvPr id="18440" name="Line 9"/>
          <p:cNvSpPr>
            <a:spLocks noChangeShapeType="1"/>
          </p:cNvSpPr>
          <p:nvPr/>
        </p:nvSpPr>
        <p:spPr bwMode="auto">
          <a:xfrm>
            <a:off x="4419600" y="3126585"/>
            <a:ext cx="0" cy="531019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8441" name="Line 12"/>
          <p:cNvSpPr>
            <a:spLocks noChangeShapeType="1"/>
          </p:cNvSpPr>
          <p:nvPr/>
        </p:nvSpPr>
        <p:spPr bwMode="auto">
          <a:xfrm>
            <a:off x="5984396" y="4214918"/>
            <a:ext cx="792088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8442" name="Text Box 13"/>
          <p:cNvSpPr txBox="1">
            <a:spLocks noChangeArrowheads="1"/>
          </p:cNvSpPr>
          <p:nvPr/>
        </p:nvSpPr>
        <p:spPr bwMode="auto">
          <a:xfrm>
            <a:off x="6784982" y="3902872"/>
            <a:ext cx="2156937" cy="83099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600">
                <a:solidFill>
                  <a:srgbClr val="006600"/>
                </a:solidFill>
              </a:rPr>
              <a:t>Formation des fibres de</a:t>
            </a:r>
          </a:p>
          <a:p>
            <a:r>
              <a:rPr lang="fr-FR" sz="1600">
                <a:solidFill>
                  <a:srgbClr val="006600"/>
                </a:solidFill>
              </a:rPr>
              <a:t>collagène</a:t>
            </a:r>
          </a:p>
          <a:p>
            <a:r>
              <a:rPr lang="fr-FR" sz="1600">
                <a:solidFill>
                  <a:srgbClr val="006600"/>
                </a:solidFill>
              </a:rPr>
              <a:t>Favorise la cicatrisation</a:t>
            </a:r>
            <a:endParaRPr lang="en-US" sz="1600">
              <a:solidFill>
                <a:srgbClr val="006600"/>
              </a:solidFill>
            </a:endParaRPr>
          </a:p>
        </p:txBody>
      </p:sp>
      <p:sp>
        <p:nvSpPr>
          <p:cNvPr id="18443" name="Text Box 14"/>
          <p:cNvSpPr txBox="1">
            <a:spLocks noChangeArrowheads="1"/>
          </p:cNvSpPr>
          <p:nvPr/>
        </p:nvSpPr>
        <p:spPr bwMode="auto">
          <a:xfrm>
            <a:off x="5436102" y="2499743"/>
            <a:ext cx="10679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rgbClr val="006600"/>
                </a:solidFill>
              </a:rPr>
              <a:t>IL1, IL6</a:t>
            </a:r>
            <a:endParaRPr lang="en-US" sz="2400" b="1" dirty="0">
              <a:solidFill>
                <a:srgbClr val="006600"/>
              </a:solidFill>
            </a:endParaRPr>
          </a:p>
        </p:txBody>
      </p:sp>
      <p:pic>
        <p:nvPicPr>
          <p:cNvPr id="18444" name="Picture 16"/>
          <p:cNvPicPr>
            <a:picLocks noChangeAspect="1" noChangeArrowheads="1"/>
          </p:cNvPicPr>
          <p:nvPr/>
        </p:nvPicPr>
        <p:blipFill>
          <a:blip r:embed="rId2" cstate="print"/>
          <a:srcRect l="60982" t="46753" r="26800" b="37500"/>
          <a:stretch>
            <a:fillRect/>
          </a:stretch>
        </p:blipFill>
        <p:spPr bwMode="auto">
          <a:xfrm>
            <a:off x="3886200" y="2286000"/>
            <a:ext cx="1261864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6000" b="1" dirty="0" smtClean="0"/>
              <a:t>LES BR</a:t>
            </a:r>
            <a:r>
              <a:rPr lang="fr-FR" sz="6000" b="1" dirty="0" smtClean="0">
                <a:latin typeface="Calibri"/>
              </a:rPr>
              <a:t>Û</a:t>
            </a:r>
            <a:r>
              <a:rPr lang="fr-FR" sz="6000" b="1" dirty="0" smtClean="0"/>
              <a:t>LURES</a:t>
            </a:r>
            <a:endParaRPr lang="fr-FR" sz="60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b="1" dirty="0" smtClean="0"/>
              <a:t>Savoir évaluer sa gravité  et connaître les bons gestes </a:t>
            </a:r>
            <a:endParaRPr lang="fr-FR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Qu’est ce qu’une br</a:t>
            </a:r>
            <a:r>
              <a:rPr lang="fr-FR" dirty="0" smtClean="0">
                <a:latin typeface="Calibri"/>
              </a:rPr>
              <a:t>ûlure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07904" y="1200151"/>
            <a:ext cx="4978896" cy="339447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FR" sz="2400" dirty="0" smtClean="0"/>
              <a:t>	</a:t>
            </a:r>
          </a:p>
          <a:p>
            <a:pPr>
              <a:buNone/>
            </a:pPr>
            <a:endParaRPr lang="fr-FR" sz="3600" b="1" dirty="0" smtClean="0"/>
          </a:p>
          <a:p>
            <a:pPr>
              <a:buNone/>
            </a:pPr>
            <a:r>
              <a:rPr lang="fr-FR" sz="3600" b="1" dirty="0" smtClean="0"/>
              <a:t>Agression thermique </a:t>
            </a:r>
          </a:p>
          <a:p>
            <a:pPr>
              <a:buNone/>
            </a:pPr>
            <a:r>
              <a:rPr lang="fr-FR" sz="3600" b="1" dirty="0" smtClean="0"/>
              <a:t>du revêtement cutané </a:t>
            </a:r>
            <a:endParaRPr lang="fr-FR" sz="2400" b="1" dirty="0"/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251520" y="1347614"/>
            <a:ext cx="3048000" cy="3028950"/>
            <a:chOff x="3504" y="1020"/>
            <a:chExt cx="2064" cy="1908"/>
          </a:xfrm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648" y="1020"/>
              <a:ext cx="1920" cy="1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Oval 6"/>
            <p:cNvSpPr>
              <a:spLocks noChangeArrowheads="1"/>
            </p:cNvSpPr>
            <p:nvPr/>
          </p:nvSpPr>
          <p:spPr bwMode="auto">
            <a:xfrm rot="-2179434">
              <a:off x="3504" y="1200"/>
              <a:ext cx="1630" cy="528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82"/>
            <a:ext cx="8229600" cy="781595"/>
          </a:xfrm>
        </p:spPr>
        <p:txBody>
          <a:bodyPr/>
          <a:lstStyle/>
          <a:p>
            <a:r>
              <a:rPr lang="fr-FR" dirty="0" smtClean="0"/>
              <a:t>Causes d’une br</a:t>
            </a:r>
            <a:r>
              <a:rPr lang="fr-FR" dirty="0" smtClean="0">
                <a:latin typeface="Calibri"/>
              </a:rPr>
              <a:t>ûlure ?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395542" y="987577"/>
            <a:ext cx="4162871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u="sng" dirty="0" smtClean="0">
                <a:solidFill>
                  <a:srgbClr val="006600"/>
                </a:solidFill>
              </a:rPr>
              <a:t>Contacts directs</a:t>
            </a:r>
            <a:r>
              <a:rPr lang="fr-FR" dirty="0" smtClean="0">
                <a:solidFill>
                  <a:srgbClr val="006600"/>
                </a:solidFill>
              </a:rPr>
              <a:t> :  </a:t>
            </a:r>
          </a:p>
          <a:p>
            <a:pPr>
              <a:buFont typeface="Wingdings" pitchFamily="2" charset="2"/>
              <a:buChar char="Ø"/>
            </a:pPr>
            <a:r>
              <a:rPr lang="fr-FR" sz="1600" dirty="0" smtClean="0">
                <a:solidFill>
                  <a:srgbClr val="006600"/>
                </a:solidFill>
              </a:rPr>
              <a:t> Liquide (eau bouillante …)</a:t>
            </a:r>
          </a:p>
          <a:p>
            <a:pPr>
              <a:buFont typeface="Wingdings" pitchFamily="2" charset="2"/>
              <a:buChar char="Ø"/>
            </a:pPr>
            <a:r>
              <a:rPr lang="fr-FR" sz="1600" dirty="0" smtClean="0">
                <a:solidFill>
                  <a:srgbClr val="006600"/>
                </a:solidFill>
              </a:rPr>
              <a:t> Solides incandescents (barbecue, flammes …)</a:t>
            </a:r>
          </a:p>
          <a:p>
            <a:pPr>
              <a:buFont typeface="Wingdings" pitchFamily="2" charset="2"/>
              <a:buChar char="Ø"/>
            </a:pPr>
            <a:endParaRPr lang="fr-FR" dirty="0" smtClean="0">
              <a:solidFill>
                <a:srgbClr val="006600"/>
              </a:solidFill>
            </a:endParaRPr>
          </a:p>
          <a:p>
            <a:r>
              <a:rPr lang="fr-FR" b="1" u="sng" dirty="0" smtClean="0">
                <a:solidFill>
                  <a:srgbClr val="006600"/>
                </a:solidFill>
              </a:rPr>
              <a:t>Rayonnement</a:t>
            </a:r>
            <a:r>
              <a:rPr lang="fr-FR" dirty="0" smtClean="0">
                <a:solidFill>
                  <a:srgbClr val="006600"/>
                </a:solidFill>
              </a:rPr>
              <a:t> :</a:t>
            </a:r>
          </a:p>
          <a:p>
            <a:pPr>
              <a:buFont typeface="Wingdings" pitchFamily="2" charset="2"/>
              <a:buChar char="Ø"/>
            </a:pPr>
            <a:r>
              <a:rPr lang="fr-FR" sz="1600" dirty="0" smtClean="0">
                <a:solidFill>
                  <a:srgbClr val="006600"/>
                </a:solidFill>
              </a:rPr>
              <a:t> Solaire</a:t>
            </a:r>
          </a:p>
          <a:p>
            <a:pPr>
              <a:buFont typeface="Wingdings" pitchFamily="2" charset="2"/>
              <a:buChar char="Ø"/>
            </a:pPr>
            <a:r>
              <a:rPr lang="fr-FR" sz="1600" dirty="0" smtClean="0">
                <a:solidFill>
                  <a:srgbClr val="006600"/>
                </a:solidFill>
              </a:rPr>
              <a:t> Radiothérapie</a:t>
            </a:r>
          </a:p>
          <a:p>
            <a:pPr>
              <a:buFont typeface="Wingdings" pitchFamily="2" charset="2"/>
              <a:buChar char="Ø"/>
            </a:pPr>
            <a:endParaRPr lang="fr-FR" dirty="0" smtClean="0">
              <a:solidFill>
                <a:srgbClr val="006600"/>
              </a:solidFill>
            </a:endParaRPr>
          </a:p>
          <a:p>
            <a:r>
              <a:rPr lang="fr-FR" b="1" u="sng" dirty="0" smtClean="0">
                <a:solidFill>
                  <a:srgbClr val="006600"/>
                </a:solidFill>
              </a:rPr>
              <a:t>Contacts produits chimique </a:t>
            </a:r>
            <a:r>
              <a:rPr lang="fr-FR" dirty="0" smtClean="0">
                <a:solidFill>
                  <a:srgbClr val="006600"/>
                </a:solidFill>
              </a:rPr>
              <a:t>: </a:t>
            </a:r>
            <a:r>
              <a:rPr lang="fr-FR" sz="1600" dirty="0" smtClean="0">
                <a:solidFill>
                  <a:srgbClr val="006600"/>
                </a:solidFill>
              </a:rPr>
              <a:t>Acide……</a:t>
            </a:r>
            <a:endParaRPr lang="fr-FR" dirty="0" smtClean="0">
              <a:solidFill>
                <a:srgbClr val="006600"/>
              </a:solidFill>
            </a:endParaRPr>
          </a:p>
          <a:p>
            <a:endParaRPr lang="fr-FR" dirty="0" smtClean="0">
              <a:solidFill>
                <a:srgbClr val="006600"/>
              </a:solidFill>
            </a:endParaRPr>
          </a:p>
          <a:p>
            <a:r>
              <a:rPr lang="fr-FR" b="1" u="sng" dirty="0" smtClean="0">
                <a:solidFill>
                  <a:srgbClr val="006600"/>
                </a:solidFill>
              </a:rPr>
              <a:t>Chocs électriques</a:t>
            </a:r>
            <a:r>
              <a:rPr lang="fr-FR" dirty="0" smtClean="0">
                <a:solidFill>
                  <a:srgbClr val="006600"/>
                </a:solidFill>
              </a:rPr>
              <a:t> :</a:t>
            </a:r>
          </a:p>
          <a:p>
            <a:endParaRPr lang="fr-FR" dirty="0" smtClean="0">
              <a:solidFill>
                <a:srgbClr val="006600"/>
              </a:solidFill>
            </a:endParaRPr>
          </a:p>
          <a:p>
            <a:r>
              <a:rPr lang="fr-FR" b="1" u="sng" dirty="0" smtClean="0">
                <a:solidFill>
                  <a:srgbClr val="006600"/>
                </a:solidFill>
              </a:rPr>
              <a:t>Froid</a:t>
            </a:r>
            <a:r>
              <a:rPr lang="fr-FR" dirty="0" smtClean="0">
                <a:solidFill>
                  <a:srgbClr val="006600"/>
                </a:solidFill>
              </a:rPr>
              <a:t> :</a:t>
            </a:r>
          </a:p>
          <a:p>
            <a:pPr>
              <a:buFont typeface="Wingdings" pitchFamily="2" charset="2"/>
              <a:buChar char="Ø"/>
            </a:pPr>
            <a:r>
              <a:rPr lang="fr-FR" sz="1600" dirty="0" smtClean="0">
                <a:solidFill>
                  <a:srgbClr val="006600"/>
                </a:solidFill>
              </a:rPr>
              <a:t> Gerçures</a:t>
            </a:r>
          </a:p>
          <a:p>
            <a:pPr>
              <a:buFont typeface="Wingdings" pitchFamily="2" charset="2"/>
              <a:buChar char="Ø"/>
            </a:pPr>
            <a:r>
              <a:rPr lang="fr-FR" sz="1600" dirty="0" smtClean="0">
                <a:solidFill>
                  <a:srgbClr val="006600"/>
                </a:solidFill>
              </a:rPr>
              <a:t> Engelures</a:t>
            </a:r>
          </a:p>
        </p:txBody>
      </p:sp>
      <p:pic>
        <p:nvPicPr>
          <p:cNvPr id="5" name="Picture 7" descr="0337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771550"/>
            <a:ext cx="1368872" cy="912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barbecu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131590"/>
            <a:ext cx="1368152" cy="1023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17154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42" y="1851672"/>
            <a:ext cx="671729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2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8" y="1995689"/>
            <a:ext cx="1080120" cy="947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://fr.electronmicroscopysciences.com/images600/image_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76068" y="2909789"/>
            <a:ext cx="2060228" cy="1030114"/>
          </a:xfrm>
          <a:prstGeom prst="rect">
            <a:avLst/>
          </a:prstGeom>
          <a:noFill/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7" cstate="print"/>
          <a:srcRect l="21606" t="62162" r="50851" b="9601"/>
          <a:stretch>
            <a:fillRect/>
          </a:stretch>
        </p:blipFill>
        <p:spPr bwMode="auto">
          <a:xfrm>
            <a:off x="2878158" y="3651870"/>
            <a:ext cx="1477818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fr-FR" sz="3500" b="1" dirty="0" smtClean="0"/>
              <a:t>LA PROFONDEUR</a:t>
            </a:r>
          </a:p>
          <a:p>
            <a:pPr algn="ctr">
              <a:buNone/>
            </a:pPr>
            <a:r>
              <a:rPr lang="fr-FR" sz="3500" b="1" dirty="0" smtClean="0"/>
              <a:t>  </a:t>
            </a:r>
          </a:p>
          <a:p>
            <a:pPr>
              <a:buFont typeface="Wingdings" pitchFamily="2" charset="2"/>
              <a:buChar char="Ø"/>
            </a:pPr>
            <a:r>
              <a:rPr lang="fr-FR" sz="2400" dirty="0" smtClean="0"/>
              <a:t> 1</a:t>
            </a:r>
            <a:r>
              <a:rPr lang="fr-FR" sz="2400" baseline="30000" dirty="0" smtClean="0"/>
              <a:t>er</a:t>
            </a:r>
            <a:r>
              <a:rPr lang="fr-FR" sz="2400" dirty="0" smtClean="0"/>
              <a:t> DEGRE</a:t>
            </a:r>
          </a:p>
          <a:p>
            <a:pPr>
              <a:buNone/>
            </a:pPr>
            <a:endParaRPr lang="fr-FR" sz="2400" dirty="0" smtClean="0"/>
          </a:p>
          <a:p>
            <a:pPr>
              <a:buFont typeface="Wingdings" pitchFamily="2" charset="2"/>
              <a:buChar char="Ø"/>
            </a:pPr>
            <a:r>
              <a:rPr lang="fr-FR" sz="2400" dirty="0" smtClean="0"/>
              <a:t> 2</a:t>
            </a:r>
            <a:r>
              <a:rPr lang="fr-FR" sz="2400" baseline="30000" dirty="0" smtClean="0"/>
              <a:t>ème</a:t>
            </a:r>
            <a:r>
              <a:rPr lang="fr-FR" sz="2400" dirty="0" smtClean="0"/>
              <a:t> DEGRE SUPERFICIEL</a:t>
            </a:r>
          </a:p>
          <a:p>
            <a:pPr>
              <a:buNone/>
            </a:pPr>
            <a:endParaRPr lang="fr-FR" sz="2400" dirty="0" smtClean="0"/>
          </a:p>
          <a:p>
            <a:pPr>
              <a:buFont typeface="Wingdings" pitchFamily="2" charset="2"/>
              <a:buChar char="Ø"/>
            </a:pPr>
            <a:r>
              <a:rPr lang="fr-FR" sz="2400" dirty="0" smtClean="0"/>
              <a:t> 2</a:t>
            </a:r>
            <a:r>
              <a:rPr lang="fr-FR" sz="2400" baseline="30000" dirty="0" smtClean="0"/>
              <a:t>ème</a:t>
            </a:r>
            <a:r>
              <a:rPr lang="fr-FR" sz="2400" dirty="0" smtClean="0"/>
              <a:t> DEGRE PROFOND</a:t>
            </a:r>
          </a:p>
          <a:p>
            <a:pPr>
              <a:buNone/>
            </a:pPr>
            <a:endParaRPr lang="fr-FR" sz="2400" dirty="0" smtClean="0"/>
          </a:p>
          <a:p>
            <a:pPr>
              <a:buFont typeface="Wingdings" pitchFamily="2" charset="2"/>
              <a:buChar char="Ø"/>
            </a:pPr>
            <a:r>
              <a:rPr lang="fr-FR" sz="2400" dirty="0" smtClean="0"/>
              <a:t> 3</a:t>
            </a:r>
            <a:r>
              <a:rPr lang="fr-FR" sz="2400" baseline="30000" dirty="0" smtClean="0"/>
              <a:t>ème</a:t>
            </a:r>
            <a:r>
              <a:rPr lang="fr-FR" sz="2400" dirty="0" smtClean="0"/>
              <a:t> DEGRE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endParaRPr lang="fr-FR" sz="1600" dirty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205982"/>
            <a:ext cx="8229600" cy="781595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Critères d’évaluation d’une brûlure</a:t>
            </a:r>
            <a:r>
              <a:rPr lang="fr-FR" dirty="0" smtClean="0">
                <a:latin typeface="Calibri"/>
              </a:rPr>
              <a:t> ?</a:t>
            </a:r>
            <a:endParaRPr lang="fr-FR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286650" y="1365083"/>
            <a:ext cx="3119241" cy="394840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Connecteur droit avec flèche 7"/>
          <p:cNvCxnSpPr/>
          <p:nvPr/>
        </p:nvCxnSpPr>
        <p:spPr>
          <a:xfrm>
            <a:off x="2123728" y="2355726"/>
            <a:ext cx="4464496" cy="216024"/>
          </a:xfrm>
          <a:prstGeom prst="straightConnector1">
            <a:avLst/>
          </a:prstGeom>
          <a:ln w="1905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V="1">
            <a:off x="3851920" y="2859783"/>
            <a:ext cx="2592288" cy="144016"/>
          </a:xfrm>
          <a:prstGeom prst="straightConnector1">
            <a:avLst/>
          </a:prstGeom>
          <a:ln w="1905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V="1">
            <a:off x="3563888" y="3507855"/>
            <a:ext cx="2232248" cy="144016"/>
          </a:xfrm>
          <a:prstGeom prst="straightConnector1">
            <a:avLst/>
          </a:prstGeom>
          <a:ln w="1905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flipV="1">
            <a:off x="2411760" y="4011912"/>
            <a:ext cx="3384376" cy="360040"/>
          </a:xfrm>
          <a:prstGeom prst="straightConnector1">
            <a:avLst/>
          </a:prstGeom>
          <a:ln w="19050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95487"/>
            <a:ext cx="8229600" cy="65151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fr-FR" sz="3500" b="1" dirty="0" smtClean="0"/>
              <a:t>1</a:t>
            </a:r>
            <a:r>
              <a:rPr lang="fr-FR" sz="3500" b="1" baseline="30000" dirty="0" smtClean="0"/>
              <a:t>er</a:t>
            </a:r>
            <a:r>
              <a:rPr lang="fr-FR" sz="3500" b="1" dirty="0" smtClean="0"/>
              <a:t> DEGRE  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endParaRPr lang="fr-FR" sz="1600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-252536" y="1635649"/>
            <a:ext cx="939653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>
              <a:buFontTx/>
              <a:buBlip>
                <a:blip r:embed="rId3"/>
              </a:buBlip>
            </a:pPr>
            <a:r>
              <a:rPr lang="fr-FR" sz="2000" dirty="0">
                <a:solidFill>
                  <a:srgbClr val="006600"/>
                </a:solidFill>
              </a:rPr>
              <a:t> Atteinte </a:t>
            </a:r>
            <a:r>
              <a:rPr lang="fr-FR" sz="2000" dirty="0" smtClean="0">
                <a:solidFill>
                  <a:srgbClr val="006600"/>
                </a:solidFill>
              </a:rPr>
              <a:t>des couches superficielles de l’épiderme </a:t>
            </a:r>
            <a:r>
              <a:rPr lang="fr-FR" sz="2000" dirty="0">
                <a:solidFill>
                  <a:srgbClr val="006600"/>
                </a:solidFill>
              </a:rPr>
              <a:t>sans atteinte de la </a:t>
            </a:r>
            <a:r>
              <a:rPr lang="fr-FR" sz="2000" dirty="0" smtClean="0">
                <a:solidFill>
                  <a:srgbClr val="006600"/>
                </a:solidFill>
              </a:rPr>
              <a:t>couche basale.</a:t>
            </a:r>
          </a:p>
          <a:p>
            <a:pPr lvl="1"/>
            <a:endParaRPr lang="fr-FR" sz="2000" dirty="0">
              <a:solidFill>
                <a:srgbClr val="006600"/>
              </a:solidFill>
            </a:endParaRPr>
          </a:p>
          <a:p>
            <a:pPr lvl="1"/>
            <a:endParaRPr lang="fr-FR" sz="2000" dirty="0">
              <a:solidFill>
                <a:srgbClr val="006600"/>
              </a:solidFill>
            </a:endParaRPr>
          </a:p>
          <a:p>
            <a:pPr lvl="1">
              <a:buFontTx/>
              <a:buBlip>
                <a:blip r:embed="rId3"/>
              </a:buBlip>
            </a:pPr>
            <a:r>
              <a:rPr lang="fr-FR" sz="2000" dirty="0">
                <a:solidFill>
                  <a:srgbClr val="006600"/>
                </a:solidFill>
              </a:rPr>
              <a:t> </a:t>
            </a:r>
            <a:r>
              <a:rPr lang="fr-FR" sz="2000" dirty="0" smtClean="0">
                <a:solidFill>
                  <a:srgbClr val="006600"/>
                </a:solidFill>
              </a:rPr>
              <a:t>Érythème douloureux et persistant pendant 24-48h (coup de soleil superficiel)</a:t>
            </a:r>
          </a:p>
          <a:p>
            <a:pPr lvl="1"/>
            <a:r>
              <a:rPr lang="fr-FR" sz="2000" dirty="0" smtClean="0">
                <a:solidFill>
                  <a:srgbClr val="006600"/>
                </a:solidFill>
              </a:rPr>
              <a:t>    sensation de chaleur, pas de phlyctène.</a:t>
            </a:r>
          </a:p>
          <a:p>
            <a:pPr lvl="1"/>
            <a:endParaRPr lang="fr-FR" sz="2000" dirty="0" smtClean="0">
              <a:solidFill>
                <a:srgbClr val="006600"/>
              </a:solidFill>
            </a:endParaRPr>
          </a:p>
          <a:p>
            <a:pPr lvl="1"/>
            <a:endParaRPr lang="fr-FR" sz="2000" dirty="0">
              <a:solidFill>
                <a:srgbClr val="006600"/>
              </a:solidFill>
            </a:endParaRPr>
          </a:p>
          <a:p>
            <a:pPr lvl="1">
              <a:buFontTx/>
              <a:buBlip>
                <a:blip r:embed="rId3"/>
              </a:buBlip>
            </a:pPr>
            <a:r>
              <a:rPr lang="fr-FR" sz="2000" dirty="0">
                <a:solidFill>
                  <a:srgbClr val="006600"/>
                </a:solidFill>
              </a:rPr>
              <a:t> Cicatrisation </a:t>
            </a:r>
            <a:r>
              <a:rPr lang="fr-FR" sz="2000" dirty="0" smtClean="0">
                <a:solidFill>
                  <a:srgbClr val="006600"/>
                </a:solidFill>
              </a:rPr>
              <a:t>spontanée en 3 à 6 jours, sans aucune séquelle.</a:t>
            </a:r>
            <a:endParaRPr lang="fr-FR" sz="2000" dirty="0">
              <a:solidFill>
                <a:srgbClr val="006600"/>
              </a:solidFill>
            </a:endParaRPr>
          </a:p>
        </p:txBody>
      </p:sp>
      <p:pic>
        <p:nvPicPr>
          <p:cNvPr id="6" name="Picture 4" descr="brulure repassa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95487"/>
            <a:ext cx="1728192" cy="1292144"/>
          </a:xfrm>
          <a:prstGeom prst="roundRect">
            <a:avLst/>
          </a:prstGeom>
          <a:noFill/>
          <a:ln w="28575">
            <a:solidFill>
              <a:srgbClr val="006600"/>
            </a:solidFill>
            <a:miter lim="800000"/>
            <a:headEnd/>
            <a:tailEnd/>
          </a:ln>
        </p:spPr>
      </p:pic>
      <p:pic>
        <p:nvPicPr>
          <p:cNvPr id="7" name="Picture 3" descr="solpax2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6296" y="123480"/>
            <a:ext cx="1512168" cy="1499566"/>
          </a:xfrm>
          <a:prstGeom prst="roundRect">
            <a:avLst/>
          </a:prstGeom>
          <a:noFill/>
          <a:ln w="28575">
            <a:solidFill>
              <a:srgbClr val="006600"/>
            </a:solidFill>
            <a:miter lim="800000"/>
            <a:headEnd/>
            <a:tailEnd/>
          </a:ln>
        </p:spPr>
      </p:pic>
      <p:grpSp>
        <p:nvGrpSpPr>
          <p:cNvPr id="17" name="Groupe 16"/>
          <p:cNvGrpSpPr/>
          <p:nvPr/>
        </p:nvGrpSpPr>
        <p:grpSpPr>
          <a:xfrm>
            <a:off x="5148064" y="3423198"/>
            <a:ext cx="3888432" cy="1596827"/>
            <a:chOff x="5148064" y="3423195"/>
            <a:chExt cx="3888432" cy="1596827"/>
          </a:xfrm>
        </p:grpSpPr>
        <p:pic>
          <p:nvPicPr>
            <p:cNvPr id="10" name="Picture 6" descr="brulure, brulé, biafine, coup de soleil, brulure chimique, gelure, bronzage, gercure, crevasse, fissure, bronzé, ecran solaire, ultra-violet, radiotherapie, soleil, melanine, melanocyte, erytheme, protection solaire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020272" y="3423195"/>
              <a:ext cx="2016224" cy="1596827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ZoneTexte 13"/>
            <p:cNvSpPr txBox="1"/>
            <p:nvPr/>
          </p:nvSpPr>
          <p:spPr>
            <a:xfrm>
              <a:off x="5148064" y="4659982"/>
              <a:ext cx="14468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 smtClean="0">
                  <a:solidFill>
                    <a:schemeClr val="bg1"/>
                  </a:solidFill>
                </a:rPr>
                <a:t>Couche cornée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6" name="Connecteur droit avec flèche 15"/>
            <p:cNvCxnSpPr/>
            <p:nvPr/>
          </p:nvCxnSpPr>
          <p:spPr>
            <a:xfrm flipV="1">
              <a:off x="6660232" y="4587974"/>
              <a:ext cx="792088" cy="216024"/>
            </a:xfrm>
            <a:prstGeom prst="straightConnector1">
              <a:avLst/>
            </a:prstGeom>
            <a:ln w="19050">
              <a:solidFill>
                <a:srgbClr val="00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342" name="Picture 6" descr="http://www.colmar.fr/publicmedia/formatted/399/7/fr/caducee-pharmacie%3Bmaxh=216,maxw=200,h=270,w=25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4227934"/>
            <a:ext cx="813424" cy="878498"/>
          </a:xfrm>
          <a:prstGeom prst="roundRect">
            <a:avLst/>
          </a:prstGeom>
          <a:noFill/>
          <a:ln w="28575">
            <a:solidFill>
              <a:srgbClr val="006600"/>
            </a:solidFill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95487"/>
            <a:ext cx="8229600" cy="65151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fr-FR" sz="3500" b="1" dirty="0" smtClean="0"/>
              <a:t> 2</a:t>
            </a:r>
            <a:r>
              <a:rPr lang="fr-FR" sz="3500" b="1" baseline="30000" dirty="0" smtClean="0"/>
              <a:t>ème</a:t>
            </a:r>
            <a:r>
              <a:rPr lang="fr-FR" sz="3500" b="1" dirty="0" smtClean="0"/>
              <a:t> DEGRE SUPERFICIEL  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endParaRPr lang="fr-FR" sz="1600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-252536" y="1635649"/>
            <a:ext cx="9396536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>
              <a:buFontTx/>
              <a:buBlip>
                <a:blip r:embed="rId3"/>
              </a:buBlip>
            </a:pPr>
            <a:r>
              <a:rPr lang="fr-FR" sz="2000" dirty="0">
                <a:solidFill>
                  <a:srgbClr val="006600"/>
                </a:solidFill>
              </a:rPr>
              <a:t> </a:t>
            </a:r>
            <a:r>
              <a:rPr lang="fr-FR" sz="2000" dirty="0" smtClean="0">
                <a:solidFill>
                  <a:srgbClr val="006600"/>
                </a:solidFill>
              </a:rPr>
              <a:t>Destruction de l’épiderme avec conservation de </a:t>
            </a:r>
            <a:r>
              <a:rPr lang="fr-FR" sz="2000" dirty="0">
                <a:solidFill>
                  <a:srgbClr val="006600"/>
                </a:solidFill>
              </a:rPr>
              <a:t>la </a:t>
            </a:r>
            <a:r>
              <a:rPr lang="fr-FR" sz="2000" dirty="0" smtClean="0">
                <a:solidFill>
                  <a:srgbClr val="006600"/>
                </a:solidFill>
              </a:rPr>
              <a:t>couche basale.</a:t>
            </a:r>
          </a:p>
          <a:p>
            <a:pPr lvl="1"/>
            <a:endParaRPr lang="fr-FR" sz="2000" dirty="0" smtClean="0">
              <a:solidFill>
                <a:srgbClr val="006600"/>
              </a:solidFill>
            </a:endParaRPr>
          </a:p>
          <a:p>
            <a:pPr lvl="1">
              <a:buFontTx/>
              <a:buBlip>
                <a:blip r:embed="rId3"/>
              </a:buBlip>
            </a:pPr>
            <a:endParaRPr lang="fr-FR" sz="2000" dirty="0" smtClean="0">
              <a:solidFill>
                <a:srgbClr val="006600"/>
              </a:solidFill>
            </a:endParaRPr>
          </a:p>
          <a:p>
            <a:pPr lvl="1">
              <a:buFontTx/>
              <a:buBlip>
                <a:blip r:embed="rId3"/>
              </a:buBlip>
            </a:pPr>
            <a:r>
              <a:rPr lang="fr-FR" sz="2000" dirty="0" smtClean="0">
                <a:solidFill>
                  <a:srgbClr val="006600"/>
                </a:solidFill>
              </a:rPr>
              <a:t> Phlyctènes immédiates ou dans les heures suivant la brûlure, entourées d’un</a:t>
            </a:r>
          </a:p>
          <a:p>
            <a:pPr lvl="1"/>
            <a:r>
              <a:rPr lang="fr-FR" sz="2000" dirty="0" smtClean="0">
                <a:solidFill>
                  <a:srgbClr val="006600"/>
                </a:solidFill>
              </a:rPr>
              <a:t>    érythème douloureux (les terminaisons nerveuses sont intactes).</a:t>
            </a:r>
          </a:p>
          <a:p>
            <a:pPr lvl="1"/>
            <a:endParaRPr lang="fr-FR" sz="2000" dirty="0" smtClean="0">
              <a:solidFill>
                <a:srgbClr val="006600"/>
              </a:solidFill>
            </a:endParaRPr>
          </a:p>
          <a:p>
            <a:pPr lvl="1"/>
            <a:endParaRPr lang="fr-FR" sz="2000" dirty="0">
              <a:solidFill>
                <a:srgbClr val="006600"/>
              </a:solidFill>
            </a:endParaRPr>
          </a:p>
          <a:p>
            <a:pPr lvl="1">
              <a:buFontTx/>
              <a:buBlip>
                <a:blip r:embed="rId3"/>
              </a:buBlip>
            </a:pPr>
            <a:r>
              <a:rPr lang="fr-FR" sz="2000" dirty="0">
                <a:solidFill>
                  <a:srgbClr val="006600"/>
                </a:solidFill>
              </a:rPr>
              <a:t> Cicatrisation </a:t>
            </a:r>
            <a:r>
              <a:rPr lang="fr-FR" sz="2000" dirty="0" smtClean="0">
                <a:solidFill>
                  <a:srgbClr val="006600"/>
                </a:solidFill>
              </a:rPr>
              <a:t>spontanée en 1 à 2 semaines, sans séquelle,</a:t>
            </a:r>
          </a:p>
          <a:p>
            <a:pPr lvl="1"/>
            <a:r>
              <a:rPr lang="fr-FR" sz="2000" dirty="0" smtClean="0">
                <a:solidFill>
                  <a:srgbClr val="006600"/>
                </a:solidFill>
              </a:rPr>
              <a:t>    risque de cicatrice indélébile chez les enfants et en cas </a:t>
            </a:r>
          </a:p>
          <a:p>
            <a:pPr lvl="1"/>
            <a:r>
              <a:rPr lang="fr-FR" sz="2000" dirty="0" smtClean="0">
                <a:solidFill>
                  <a:srgbClr val="006600"/>
                </a:solidFill>
              </a:rPr>
              <a:t>    retard de cicatrisation liée à une infection locale. </a:t>
            </a:r>
            <a:endParaRPr lang="fr-FR" sz="2000" dirty="0">
              <a:solidFill>
                <a:srgbClr val="006600"/>
              </a:solidFill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267497"/>
            <a:ext cx="1944216" cy="1259497"/>
          </a:xfrm>
          <a:prstGeom prst="roundRect">
            <a:avLst/>
          </a:prstGeom>
          <a:noFill/>
          <a:ln w="28575">
            <a:solidFill>
              <a:srgbClr val="006600"/>
            </a:solidFill>
            <a:miter lim="800000"/>
            <a:headEnd/>
            <a:tailEnd/>
          </a:ln>
        </p:spPr>
      </p:pic>
      <p:pic>
        <p:nvPicPr>
          <p:cNvPr id="11" name="Picture 7" descr="brulure, brulé, biafine, coup de soleil, brulure chimique, gelure, bronzage, gercure, crevasse, fissure, bronzé, ecran solaire, ultra-violet, radiotherapie, soleil, melanine, melanocyte, erytheme, protection solair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8430" y="3363840"/>
            <a:ext cx="2028066" cy="165618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http://gfx.uitsem.net/UserFiles/Image/caducee-rouge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4083918"/>
            <a:ext cx="309114" cy="913450"/>
          </a:xfrm>
          <a:prstGeom prst="rect">
            <a:avLst/>
          </a:prstGeom>
          <a:noFill/>
        </p:spPr>
      </p:pic>
      <p:pic>
        <p:nvPicPr>
          <p:cNvPr id="14" name="Picture 6" descr="http://www.colmar.fr/publicmedia/formatted/399/7/fr/caducee-pharmacie%3Bmaxh=216,maxw=200,h=270,w=25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2360" y="339502"/>
            <a:ext cx="813424" cy="878498"/>
          </a:xfrm>
          <a:prstGeom prst="roundRect">
            <a:avLst/>
          </a:prstGeom>
          <a:noFill/>
          <a:ln w="28575">
            <a:solidFill>
              <a:srgbClr val="006600"/>
            </a:solidFill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95487"/>
            <a:ext cx="8229600" cy="65151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fr-FR" sz="3500" b="1" dirty="0" smtClean="0"/>
              <a:t> 2</a:t>
            </a:r>
            <a:r>
              <a:rPr lang="fr-FR" sz="3500" b="1" baseline="30000" dirty="0" smtClean="0"/>
              <a:t>ème</a:t>
            </a:r>
            <a:r>
              <a:rPr lang="fr-FR" sz="3500" b="1" dirty="0" smtClean="0"/>
              <a:t> DEGRE PROFOND  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endParaRPr lang="fr-FR" sz="1600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-252536" y="1635649"/>
            <a:ext cx="9396536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>
              <a:buFontTx/>
              <a:buBlip>
                <a:blip r:embed="rId3"/>
              </a:buBlip>
            </a:pPr>
            <a:r>
              <a:rPr lang="fr-FR" sz="2000" dirty="0">
                <a:solidFill>
                  <a:srgbClr val="006600"/>
                </a:solidFill>
              </a:rPr>
              <a:t> </a:t>
            </a:r>
            <a:r>
              <a:rPr lang="fr-FR" sz="2000" dirty="0" smtClean="0">
                <a:solidFill>
                  <a:srgbClr val="006600"/>
                </a:solidFill>
              </a:rPr>
              <a:t>Destruction de l’épiderme, y compris une partie de </a:t>
            </a:r>
            <a:r>
              <a:rPr lang="fr-FR" sz="2000" dirty="0">
                <a:solidFill>
                  <a:srgbClr val="006600"/>
                </a:solidFill>
              </a:rPr>
              <a:t>la </a:t>
            </a:r>
            <a:r>
              <a:rPr lang="fr-FR" sz="2000" dirty="0" smtClean="0">
                <a:solidFill>
                  <a:srgbClr val="006600"/>
                </a:solidFill>
              </a:rPr>
              <a:t>couche basale et </a:t>
            </a:r>
          </a:p>
          <a:p>
            <a:pPr lvl="1"/>
            <a:r>
              <a:rPr lang="fr-FR" sz="2000" dirty="0" smtClean="0">
                <a:solidFill>
                  <a:srgbClr val="006600"/>
                </a:solidFill>
              </a:rPr>
              <a:t>   des cellules de Malpighi.</a:t>
            </a:r>
          </a:p>
          <a:p>
            <a:pPr lvl="1">
              <a:buFontTx/>
              <a:buBlip>
                <a:blip r:embed="rId3"/>
              </a:buBlip>
            </a:pPr>
            <a:endParaRPr lang="fr-FR" sz="2000" dirty="0" smtClean="0">
              <a:solidFill>
                <a:srgbClr val="006600"/>
              </a:solidFill>
            </a:endParaRPr>
          </a:p>
          <a:p>
            <a:pPr lvl="1"/>
            <a:endParaRPr lang="fr-FR" sz="2000" dirty="0" smtClean="0">
              <a:solidFill>
                <a:srgbClr val="006600"/>
              </a:solidFill>
            </a:endParaRPr>
          </a:p>
          <a:p>
            <a:pPr lvl="1">
              <a:buFontTx/>
              <a:buBlip>
                <a:blip r:embed="rId3"/>
              </a:buBlip>
            </a:pPr>
            <a:r>
              <a:rPr lang="fr-FR" sz="2000" dirty="0" smtClean="0">
                <a:solidFill>
                  <a:srgbClr val="006600"/>
                </a:solidFill>
              </a:rPr>
              <a:t> Phlyctènes souvent rompues mais aussi lésions blanches-rosées mal vascularisées</a:t>
            </a:r>
          </a:p>
          <a:p>
            <a:pPr lvl="1"/>
            <a:r>
              <a:rPr lang="fr-FR" sz="2000" dirty="0" smtClean="0">
                <a:solidFill>
                  <a:srgbClr val="006600"/>
                </a:solidFill>
              </a:rPr>
              <a:t>   (destruction partielle des capillaires sanguins), et peu douloureuses </a:t>
            </a:r>
          </a:p>
          <a:p>
            <a:pPr lvl="1"/>
            <a:r>
              <a:rPr lang="fr-FR" sz="2000" dirty="0" smtClean="0">
                <a:solidFill>
                  <a:srgbClr val="006600"/>
                </a:solidFill>
              </a:rPr>
              <a:t>   (les terminaisons nerveuses sont détruites).</a:t>
            </a:r>
          </a:p>
          <a:p>
            <a:pPr lvl="1"/>
            <a:endParaRPr lang="fr-FR" sz="2000" dirty="0" smtClean="0">
              <a:solidFill>
                <a:srgbClr val="006600"/>
              </a:solidFill>
            </a:endParaRPr>
          </a:p>
          <a:p>
            <a:pPr lvl="1"/>
            <a:endParaRPr lang="fr-FR" sz="2000" dirty="0">
              <a:solidFill>
                <a:srgbClr val="006600"/>
              </a:solidFill>
            </a:endParaRPr>
          </a:p>
          <a:p>
            <a:pPr lvl="1">
              <a:buFontTx/>
              <a:buBlip>
                <a:blip r:embed="rId3"/>
              </a:buBlip>
            </a:pPr>
            <a:r>
              <a:rPr lang="fr-FR" sz="2000" dirty="0">
                <a:solidFill>
                  <a:srgbClr val="006600"/>
                </a:solidFill>
              </a:rPr>
              <a:t> Cicatrisation </a:t>
            </a:r>
            <a:r>
              <a:rPr lang="fr-FR" sz="2000" dirty="0" smtClean="0">
                <a:solidFill>
                  <a:srgbClr val="006600"/>
                </a:solidFill>
              </a:rPr>
              <a:t>spontanée possible mais longue(3 à 6 semaines),</a:t>
            </a:r>
          </a:p>
          <a:p>
            <a:pPr lvl="1"/>
            <a:r>
              <a:rPr lang="fr-FR" sz="2000" dirty="0" smtClean="0">
                <a:solidFill>
                  <a:srgbClr val="006600"/>
                </a:solidFill>
              </a:rPr>
              <a:t>   la plupart du temps nécessite une greffe</a:t>
            </a:r>
          </a:p>
        </p:txBody>
      </p:sp>
      <p:pic>
        <p:nvPicPr>
          <p:cNvPr id="6" name="Picture 4" descr="&#10;brulaig34.jpg                                                  0000CC3DMacintosh HD                   B289B1EC: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23478"/>
            <a:ext cx="2016224" cy="1512168"/>
          </a:xfrm>
          <a:prstGeom prst="roundRect">
            <a:avLst/>
          </a:prstGeom>
          <a:noFill/>
          <a:ln w="28575">
            <a:solidFill>
              <a:srgbClr val="006600"/>
            </a:solidFill>
            <a:miter lim="800000"/>
            <a:headEnd/>
            <a:tailEnd/>
          </a:ln>
        </p:spPr>
      </p:pic>
      <p:grpSp>
        <p:nvGrpSpPr>
          <p:cNvPr id="10" name="Groupe 9"/>
          <p:cNvGrpSpPr/>
          <p:nvPr/>
        </p:nvGrpSpPr>
        <p:grpSpPr>
          <a:xfrm>
            <a:off x="7308304" y="218140"/>
            <a:ext cx="1656184" cy="1489514"/>
            <a:chOff x="7308304" y="218140"/>
            <a:chExt cx="1656184" cy="1489514"/>
          </a:xfrm>
        </p:grpSpPr>
        <p:pic>
          <p:nvPicPr>
            <p:cNvPr id="23556" name="Picture 4" descr="http://gfx.uitsem.net/UserFiles/Image/caducee-rouge.gif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460432" y="218140"/>
              <a:ext cx="504056" cy="1489514"/>
            </a:xfrm>
            <a:prstGeom prst="rect">
              <a:avLst/>
            </a:prstGeom>
            <a:noFill/>
          </p:spPr>
        </p:pic>
        <p:pic>
          <p:nvPicPr>
            <p:cNvPr id="23558" name="Picture 6" descr="http://www.pointsdactu.org/IMG/jpg/H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308304" y="555526"/>
              <a:ext cx="792088" cy="829363"/>
            </a:xfrm>
            <a:prstGeom prst="rect">
              <a:avLst/>
            </a:prstGeom>
            <a:noFill/>
          </p:spPr>
        </p:pic>
      </p:grpSp>
      <p:pic>
        <p:nvPicPr>
          <p:cNvPr id="8" name="Picture 15" descr="brulure, brulé, biafine, coup de soleil, brulure chimique, gelure, bronzage, gercure, crevasse, fissure, bronzé, ecran solaire, ultra-violet, radiotherapie, soleil, melanine, melanocyte, erytheme, protection solair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53240" y="3507857"/>
            <a:ext cx="1983256" cy="151216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95487"/>
            <a:ext cx="8229600" cy="65151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fr-FR" sz="3500" b="1" dirty="0" smtClean="0"/>
              <a:t> 3</a:t>
            </a:r>
            <a:r>
              <a:rPr lang="fr-FR" sz="3500" b="1" baseline="30000" dirty="0" smtClean="0"/>
              <a:t>ème</a:t>
            </a:r>
            <a:r>
              <a:rPr lang="fr-FR" sz="3500" b="1" dirty="0" smtClean="0"/>
              <a:t> DEGRE   </a:t>
            </a:r>
          </a:p>
          <a:p>
            <a:pPr>
              <a:buNone/>
            </a:pPr>
            <a:endParaRPr lang="fr-FR" dirty="0" smtClean="0"/>
          </a:p>
          <a:p>
            <a:pPr>
              <a:buNone/>
            </a:pPr>
            <a:endParaRPr lang="fr-FR" sz="1600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-540568" y="1635646"/>
            <a:ext cx="979308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>
              <a:buFontTx/>
              <a:buBlip>
                <a:blip r:embed="rId3"/>
              </a:buBlip>
            </a:pPr>
            <a:r>
              <a:rPr lang="fr-FR" sz="2000" dirty="0">
                <a:solidFill>
                  <a:srgbClr val="006600"/>
                </a:solidFill>
              </a:rPr>
              <a:t> </a:t>
            </a:r>
            <a:r>
              <a:rPr lang="fr-FR" sz="2000" dirty="0" smtClean="0">
                <a:solidFill>
                  <a:srgbClr val="006600"/>
                </a:solidFill>
              </a:rPr>
              <a:t>Destruction totale de la peau incluant l’épiderme et le derme, voir de l’hypoderme.</a:t>
            </a:r>
          </a:p>
          <a:p>
            <a:pPr lvl="1"/>
            <a:endParaRPr lang="fr-FR" sz="2000" dirty="0" smtClean="0">
              <a:solidFill>
                <a:srgbClr val="006600"/>
              </a:solidFill>
            </a:endParaRPr>
          </a:p>
          <a:p>
            <a:pPr lvl="1"/>
            <a:endParaRPr lang="fr-FR" sz="2000" dirty="0" smtClean="0">
              <a:solidFill>
                <a:srgbClr val="006600"/>
              </a:solidFill>
            </a:endParaRPr>
          </a:p>
          <a:p>
            <a:pPr lvl="1">
              <a:buFontTx/>
              <a:buBlip>
                <a:blip r:embed="rId3"/>
              </a:buBlip>
            </a:pPr>
            <a:r>
              <a:rPr lang="fr-FR" sz="2000" dirty="0" smtClean="0">
                <a:solidFill>
                  <a:srgbClr val="006600"/>
                </a:solidFill>
              </a:rPr>
              <a:t> Peau cartonnée sans phlyctènes, de couleur blanche(destruction de la vascularisation)</a:t>
            </a:r>
          </a:p>
          <a:p>
            <a:pPr lvl="1"/>
            <a:r>
              <a:rPr lang="fr-FR" sz="2000" dirty="0" smtClean="0">
                <a:solidFill>
                  <a:srgbClr val="006600"/>
                </a:solidFill>
              </a:rPr>
              <a:t>    à noire(plus c’est profond plus c’est foncé), perte de sensibilité.</a:t>
            </a:r>
          </a:p>
          <a:p>
            <a:pPr lvl="1"/>
            <a:endParaRPr lang="fr-FR" sz="2000" dirty="0" smtClean="0">
              <a:solidFill>
                <a:srgbClr val="006600"/>
              </a:solidFill>
            </a:endParaRPr>
          </a:p>
          <a:p>
            <a:pPr lvl="1"/>
            <a:endParaRPr lang="fr-FR" sz="2000" dirty="0">
              <a:solidFill>
                <a:srgbClr val="006600"/>
              </a:solidFill>
            </a:endParaRPr>
          </a:p>
          <a:p>
            <a:pPr lvl="1">
              <a:buFontTx/>
              <a:buBlip>
                <a:blip r:embed="rId3"/>
              </a:buBlip>
            </a:pPr>
            <a:r>
              <a:rPr lang="fr-FR" sz="2000" dirty="0">
                <a:solidFill>
                  <a:srgbClr val="006600"/>
                </a:solidFill>
              </a:rPr>
              <a:t> Cicatrisation </a:t>
            </a:r>
            <a:r>
              <a:rPr lang="fr-FR" sz="2000" dirty="0" smtClean="0">
                <a:solidFill>
                  <a:srgbClr val="006600"/>
                </a:solidFill>
              </a:rPr>
              <a:t>spontanée impossible, recours à la greffe après une détersion des zones </a:t>
            </a:r>
          </a:p>
          <a:p>
            <a:pPr lvl="1"/>
            <a:r>
              <a:rPr lang="fr-FR" sz="2000" dirty="0" smtClean="0">
                <a:solidFill>
                  <a:srgbClr val="006600"/>
                </a:solidFill>
              </a:rPr>
              <a:t>    nécrosées. </a:t>
            </a:r>
            <a:endParaRPr lang="fr-FR" sz="2000" dirty="0">
              <a:solidFill>
                <a:srgbClr val="006600"/>
              </a:solidFill>
            </a:endParaRPr>
          </a:p>
        </p:txBody>
      </p:sp>
      <p:pic>
        <p:nvPicPr>
          <p:cNvPr id="7" name="Picture 4" descr="3ème                                                           0000B5DEMacintosh HD                   B289B1EC: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23481"/>
            <a:ext cx="1872208" cy="1504025"/>
          </a:xfrm>
          <a:prstGeom prst="roundRect">
            <a:avLst/>
          </a:prstGeom>
          <a:noFill/>
          <a:ln w="28575">
            <a:solidFill>
              <a:srgbClr val="006600"/>
            </a:solidFill>
            <a:miter lim="800000"/>
            <a:headEnd/>
            <a:tailEnd/>
          </a:ln>
        </p:spPr>
      </p:pic>
      <p:pic>
        <p:nvPicPr>
          <p:cNvPr id="15366" name="Picture 6" descr="http://www.pointsdactu.org/IMG/jpg/H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331" y="267496"/>
            <a:ext cx="1274613" cy="13345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/>
          <p:cNvSpPr txBox="1">
            <a:spLocks/>
          </p:cNvSpPr>
          <p:nvPr/>
        </p:nvSpPr>
        <p:spPr>
          <a:xfrm>
            <a:off x="467544" y="483521"/>
            <a:ext cx="8229600" cy="5711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FR" sz="3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 PROFONDEUR  </a:t>
            </a:r>
            <a:endParaRPr kumimoji="0" lang="fr-FR" sz="3200" b="0" i="0" u="none" strike="noStrike" kern="120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 l="-222" t="10502" r="832"/>
          <a:stretch>
            <a:fillRect/>
          </a:stretch>
        </p:blipFill>
        <p:spPr bwMode="auto">
          <a:xfrm>
            <a:off x="72008" y="1635646"/>
            <a:ext cx="7956376" cy="2448272"/>
          </a:xfrm>
          <a:prstGeom prst="rect">
            <a:avLst/>
          </a:prstGeom>
          <a:noFill/>
          <a:ln w="28575">
            <a:solidFill>
              <a:srgbClr val="006600"/>
            </a:solidFill>
            <a:miter lim="800000"/>
            <a:headEnd/>
            <a:tailEnd/>
          </a:ln>
        </p:spPr>
      </p:pic>
      <p:pic>
        <p:nvPicPr>
          <p:cNvPr id="7" name="Picture 6" descr="http://www.colmar.fr/publicmedia/formatted/399/7/fr/caducee-pharmacie%3Bmaxh=216,maxw=200,h=270,w=2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6417" y="1347614"/>
            <a:ext cx="576064" cy="622149"/>
          </a:xfrm>
          <a:prstGeom prst="roundRect">
            <a:avLst/>
          </a:prstGeom>
          <a:noFill/>
          <a:ln w="28575">
            <a:solidFill>
              <a:srgbClr val="006600"/>
            </a:solidFill>
          </a:ln>
        </p:spPr>
      </p:pic>
      <p:pic>
        <p:nvPicPr>
          <p:cNvPr id="8" name="Picture 4" descr="http://gfx.uitsem.net/UserFiles/Image/caducee-rouge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04793" y="2067694"/>
            <a:ext cx="219309" cy="648072"/>
          </a:xfrm>
          <a:prstGeom prst="rect">
            <a:avLst/>
          </a:prstGeom>
          <a:noFill/>
        </p:spPr>
      </p:pic>
      <p:pic>
        <p:nvPicPr>
          <p:cNvPr id="10" name="Picture 4" descr="http://gfx.uitsem.net/UserFiles/Image/caducee-rouge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29161" y="2787774"/>
            <a:ext cx="219309" cy="648072"/>
          </a:xfrm>
          <a:prstGeom prst="rect">
            <a:avLst/>
          </a:prstGeom>
          <a:noFill/>
        </p:spPr>
      </p:pic>
      <p:pic>
        <p:nvPicPr>
          <p:cNvPr id="11" name="Picture 6" descr="http://www.pointsdactu.org/IMG/jpg/H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37953" y="3571910"/>
            <a:ext cx="626541" cy="656025"/>
          </a:xfrm>
          <a:prstGeom prst="rect">
            <a:avLst/>
          </a:prstGeom>
          <a:noFill/>
        </p:spPr>
      </p:pic>
      <p:sp>
        <p:nvSpPr>
          <p:cNvPr id="14" name="Parenthèse fermante 13"/>
          <p:cNvSpPr/>
          <p:nvPr/>
        </p:nvSpPr>
        <p:spPr>
          <a:xfrm>
            <a:off x="8100392" y="1563639"/>
            <a:ext cx="144016" cy="1224136"/>
          </a:xfrm>
          <a:prstGeom prst="rightBracket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Parenthèse fermante 14"/>
          <p:cNvSpPr/>
          <p:nvPr/>
        </p:nvSpPr>
        <p:spPr>
          <a:xfrm>
            <a:off x="8100392" y="2859783"/>
            <a:ext cx="144016" cy="1224136"/>
          </a:xfrm>
          <a:prstGeom prst="rightBracket">
            <a:avLst/>
          </a:prstGeom>
          <a:ln w="1905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07504" y="947936"/>
            <a:ext cx="8839200" cy="32799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2400" b="1" i="0" u="none" strike="noStrike" kern="120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+mn-ea"/>
                <a:cs typeface="+mn-cs"/>
              </a:rPr>
              <a:t>Ensemble des mécanismes qui entraînent un remplacement des tissus nécrosés par un nouveau tissu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2400" b="0" i="0" u="none" strike="noStrike" kern="120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fr-FR" sz="2400" dirty="0" smtClean="0">
                <a:solidFill>
                  <a:srgbClr val="006600"/>
                </a:solidFill>
              </a:rPr>
              <a:t> </a:t>
            </a: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+mn-ea"/>
                <a:cs typeface="+mn-cs"/>
              </a:rPr>
              <a:t>Phénomène complexe impliquant de nombreux processus vasculaires, cellulaires et moléculaires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lang="fr-FR" sz="2400" dirty="0" smtClean="0">
              <a:solidFill>
                <a:srgbClr val="006600"/>
              </a:solidFill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fr-FR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+mn-ea"/>
                <a:cs typeface="+mn-cs"/>
              </a:rPr>
              <a:t> Important de maintenir un milieu humide pour favoriser la cicatrisation (corps constitué à 65% d’eau)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685800" y="173087"/>
            <a:ext cx="7772400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</a:t>
            </a:r>
            <a:r>
              <a:rPr kumimoji="0" lang="fr-FR" sz="6000" b="1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CICATRISATION</a:t>
            </a:r>
            <a:endParaRPr kumimoji="0" lang="fr-FR" sz="60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843560"/>
            <a:ext cx="8229600" cy="65151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fr-FR" sz="3500" b="1" dirty="0" smtClean="0"/>
              <a:t>LA SURFACE  </a:t>
            </a:r>
            <a:endParaRPr lang="fr-FR" dirty="0" smtClean="0"/>
          </a:p>
          <a:p>
            <a:pPr>
              <a:buNone/>
            </a:pPr>
            <a:endParaRPr lang="fr-FR" sz="1600" dirty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205982"/>
            <a:ext cx="8229600" cy="781595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Critères d’évaluation d’une brûlure</a:t>
            </a:r>
            <a:r>
              <a:rPr lang="fr-FR" dirty="0" smtClean="0">
                <a:latin typeface="Calibri"/>
              </a:rPr>
              <a:t> ?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323528" y="1491633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6600"/>
                </a:solidFill>
              </a:rPr>
              <a:t>Elle est évaluée en % de la surface cutanée atteinte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55582" y="1995686"/>
            <a:ext cx="594932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u="sng" dirty="0" smtClean="0">
                <a:solidFill>
                  <a:srgbClr val="006600"/>
                </a:solidFill>
              </a:rPr>
              <a:t>Brûlures peu étendues </a:t>
            </a:r>
            <a:r>
              <a:rPr lang="fr-FR" sz="2000" dirty="0" smtClean="0">
                <a:solidFill>
                  <a:srgbClr val="006600"/>
                </a:solidFill>
              </a:rPr>
              <a:t>: </a:t>
            </a:r>
          </a:p>
          <a:p>
            <a:r>
              <a:rPr lang="fr-FR" sz="2000" dirty="0" smtClean="0">
                <a:solidFill>
                  <a:srgbClr val="006600"/>
                </a:solidFill>
              </a:rPr>
              <a:t>	- de 10 % de surface corporelle chez un adulte</a:t>
            </a:r>
          </a:p>
          <a:p>
            <a:endParaRPr lang="fr-FR" sz="2000" dirty="0" smtClean="0">
              <a:solidFill>
                <a:srgbClr val="006600"/>
              </a:solidFill>
            </a:endParaRPr>
          </a:p>
          <a:p>
            <a:endParaRPr lang="fr-FR" sz="2000" dirty="0" smtClean="0">
              <a:solidFill>
                <a:srgbClr val="006600"/>
              </a:solidFill>
            </a:endParaRPr>
          </a:p>
          <a:p>
            <a:r>
              <a:rPr lang="fr-FR" sz="2000" u="sng" dirty="0" smtClean="0">
                <a:solidFill>
                  <a:srgbClr val="006600"/>
                </a:solidFill>
              </a:rPr>
              <a:t>Brûlures étendues </a:t>
            </a:r>
            <a:r>
              <a:rPr lang="fr-FR" sz="2000" dirty="0" smtClean="0">
                <a:solidFill>
                  <a:srgbClr val="006600"/>
                </a:solidFill>
              </a:rPr>
              <a:t>:</a:t>
            </a:r>
          </a:p>
          <a:p>
            <a:r>
              <a:rPr lang="fr-FR" sz="2000" dirty="0" smtClean="0">
                <a:solidFill>
                  <a:srgbClr val="006600"/>
                </a:solidFill>
              </a:rPr>
              <a:t>	+ de 10 % de surface corporelle chez un adulte</a:t>
            </a:r>
            <a:endParaRPr lang="fr-FR" sz="2000" dirty="0">
              <a:solidFill>
                <a:srgbClr val="0066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280528" y="4650690"/>
            <a:ext cx="5822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6600"/>
                </a:solidFill>
              </a:rPr>
              <a:t>Une paume de main représente 1% de la surface corporelle</a:t>
            </a:r>
            <a:endParaRPr lang="fr-FR" b="1" dirty="0">
              <a:solidFill>
                <a:srgbClr val="006600"/>
              </a:solidFill>
            </a:endParaRPr>
          </a:p>
        </p:txBody>
      </p:sp>
      <p:pic>
        <p:nvPicPr>
          <p:cNvPr id="9" name="Picture 6" descr="http://www.colmar.fr/publicmedia/formatted/399/7/fr/caducee-pharmacie%3Bmaxh=216,maxw=200,h=270,w=2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2139703"/>
            <a:ext cx="813424" cy="878498"/>
          </a:xfrm>
          <a:prstGeom prst="roundRect">
            <a:avLst/>
          </a:prstGeom>
          <a:noFill/>
          <a:ln w="28575">
            <a:solidFill>
              <a:srgbClr val="006600"/>
            </a:solidFill>
          </a:ln>
        </p:spPr>
      </p:pic>
      <p:grpSp>
        <p:nvGrpSpPr>
          <p:cNvPr id="10" name="Groupe 9"/>
          <p:cNvGrpSpPr/>
          <p:nvPr/>
        </p:nvGrpSpPr>
        <p:grpSpPr>
          <a:xfrm>
            <a:off x="7164288" y="3291831"/>
            <a:ext cx="1512168" cy="1129474"/>
            <a:chOff x="7308304" y="218140"/>
            <a:chExt cx="1656184" cy="1489514"/>
          </a:xfrm>
        </p:grpSpPr>
        <p:pic>
          <p:nvPicPr>
            <p:cNvPr id="11" name="Picture 4" descr="http://gfx.uitsem.net/UserFiles/Image/caducee-rouge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460432" y="218140"/>
              <a:ext cx="504056" cy="1489514"/>
            </a:xfrm>
            <a:prstGeom prst="rect">
              <a:avLst/>
            </a:prstGeom>
            <a:noFill/>
          </p:spPr>
        </p:pic>
        <p:pic>
          <p:nvPicPr>
            <p:cNvPr id="12" name="Picture 6" descr="http://www.pointsdactu.org/IMG/jpg/H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308304" y="555526"/>
              <a:ext cx="792088" cy="829363"/>
            </a:xfrm>
            <a:prstGeom prst="rect">
              <a:avLst/>
            </a:prstGeom>
            <a:noFill/>
          </p:spPr>
        </p:pic>
      </p:grpSp>
      <p:pic>
        <p:nvPicPr>
          <p:cNvPr id="17412" name="Picture 4" descr="Afficher l'image en taille réelle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3860317"/>
            <a:ext cx="1152128" cy="1212767"/>
          </a:xfrm>
          <a:prstGeom prst="roundRect">
            <a:avLst/>
          </a:prstGeom>
          <a:noFill/>
          <a:ln w="28575">
            <a:solidFill>
              <a:srgbClr val="006600"/>
            </a:solidFill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15569"/>
            <a:ext cx="8229600" cy="72352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fr-FR" sz="3500" b="1" dirty="0" smtClean="0"/>
              <a:t>LA LOCALISATION  </a:t>
            </a:r>
            <a:endParaRPr lang="fr-FR" dirty="0" smtClean="0"/>
          </a:p>
          <a:p>
            <a:pPr>
              <a:buNone/>
            </a:pPr>
            <a:endParaRPr lang="fr-FR" sz="1600" dirty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205982"/>
            <a:ext cx="8229600" cy="781595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Critères d’évaluation d’une brûlure</a:t>
            </a:r>
            <a:r>
              <a:rPr lang="fr-FR" dirty="0" smtClean="0">
                <a:latin typeface="Calibri"/>
              </a:rPr>
              <a:t> ?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323528" y="1491633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6600"/>
                </a:solidFill>
              </a:rPr>
              <a:t>Certaines localisations peuvent aggraver le pronostic car compliquent les traitements et augmentent les risques vitaux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012705" y="2485224"/>
            <a:ext cx="399134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u="sng" dirty="0" smtClean="0">
                <a:solidFill>
                  <a:srgbClr val="006600"/>
                </a:solidFill>
              </a:rPr>
              <a:t>Brûlures du visage</a:t>
            </a:r>
            <a:endParaRPr lang="fr-FR" sz="2000" dirty="0" smtClean="0">
              <a:solidFill>
                <a:srgbClr val="006600"/>
              </a:solidFill>
            </a:endParaRPr>
          </a:p>
          <a:p>
            <a:endParaRPr lang="fr-FR" sz="2000" dirty="0" smtClean="0">
              <a:solidFill>
                <a:srgbClr val="006600"/>
              </a:solidFill>
            </a:endParaRPr>
          </a:p>
          <a:p>
            <a:endParaRPr lang="fr-FR" sz="2000" dirty="0" smtClean="0">
              <a:solidFill>
                <a:srgbClr val="006600"/>
              </a:solidFill>
            </a:endParaRPr>
          </a:p>
          <a:p>
            <a:r>
              <a:rPr lang="fr-FR" sz="2000" u="sng" dirty="0" smtClean="0">
                <a:solidFill>
                  <a:srgbClr val="006600"/>
                </a:solidFill>
              </a:rPr>
              <a:t>Brûlures des mains</a:t>
            </a:r>
          </a:p>
          <a:p>
            <a:endParaRPr lang="fr-FR" sz="2000" u="sng" dirty="0" smtClean="0">
              <a:solidFill>
                <a:srgbClr val="006600"/>
              </a:solidFill>
            </a:endParaRPr>
          </a:p>
          <a:p>
            <a:endParaRPr lang="fr-FR" sz="2000" u="sng" dirty="0" smtClean="0">
              <a:solidFill>
                <a:srgbClr val="006600"/>
              </a:solidFill>
            </a:endParaRPr>
          </a:p>
          <a:p>
            <a:r>
              <a:rPr lang="fr-FR" sz="2000" u="sng" dirty="0" smtClean="0">
                <a:solidFill>
                  <a:srgbClr val="006600"/>
                </a:solidFill>
              </a:rPr>
              <a:t>Brûlure proches des orifices naturels</a:t>
            </a:r>
            <a:endParaRPr lang="fr-FR" sz="2000" dirty="0" smtClean="0">
              <a:solidFill>
                <a:srgbClr val="006600"/>
              </a:solidFill>
            </a:endParaRPr>
          </a:p>
        </p:txBody>
      </p:sp>
      <p:pic>
        <p:nvPicPr>
          <p:cNvPr id="10" name="Picture 6" descr="localisation-lesion"/>
          <p:cNvPicPr>
            <a:picLocks noChangeAspect="1" noChangeArrowheads="1"/>
          </p:cNvPicPr>
          <p:nvPr/>
        </p:nvPicPr>
        <p:blipFill>
          <a:blip r:embed="rId2" cstate="print"/>
          <a:srcRect r="31440"/>
          <a:stretch>
            <a:fillRect/>
          </a:stretch>
        </p:blipFill>
        <p:spPr bwMode="auto">
          <a:xfrm>
            <a:off x="5580112" y="2427736"/>
            <a:ext cx="1944216" cy="257346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e 8"/>
          <p:cNvGrpSpPr/>
          <p:nvPr/>
        </p:nvGrpSpPr>
        <p:grpSpPr>
          <a:xfrm>
            <a:off x="7480084" y="2283718"/>
            <a:ext cx="1505486" cy="985458"/>
            <a:chOff x="7480084" y="2283718"/>
            <a:chExt cx="1505486" cy="985458"/>
          </a:xfrm>
        </p:grpSpPr>
        <p:pic>
          <p:nvPicPr>
            <p:cNvPr id="11" name="Image 2" descr="Afficher l'image en taille réel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480084" y="2283718"/>
              <a:ext cx="1052611" cy="884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4" descr="http://gfx.uitsem.net/UserFiles/Image/caducee-rouge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676456" y="2355726"/>
              <a:ext cx="309114" cy="91345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15569"/>
            <a:ext cx="8229600" cy="723527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fr-FR" sz="3500" b="1" dirty="0" smtClean="0"/>
              <a:t>L’ÂGE DU PATIENT  </a:t>
            </a:r>
            <a:endParaRPr lang="fr-FR" dirty="0" smtClean="0"/>
          </a:p>
          <a:p>
            <a:pPr>
              <a:buNone/>
            </a:pPr>
            <a:endParaRPr lang="fr-FR" sz="1600" dirty="0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205982"/>
            <a:ext cx="8229600" cy="781595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Critères d’évaluation d’une brûlure</a:t>
            </a:r>
            <a:r>
              <a:rPr lang="fr-FR" dirty="0" smtClean="0">
                <a:latin typeface="Calibri"/>
              </a:rPr>
              <a:t> ?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323528" y="1491633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6600"/>
                </a:solidFill>
              </a:rPr>
              <a:t>Les brûlures sont plus graves aux âges extrêmes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012699" y="2211710"/>
            <a:ext cx="191712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u="sng" dirty="0" smtClean="0">
                <a:solidFill>
                  <a:srgbClr val="006600"/>
                </a:solidFill>
              </a:rPr>
              <a:t>Nourrissons</a:t>
            </a:r>
            <a:endParaRPr lang="fr-FR" sz="2000" dirty="0" smtClean="0">
              <a:solidFill>
                <a:srgbClr val="006600"/>
              </a:solidFill>
            </a:endParaRPr>
          </a:p>
          <a:p>
            <a:endParaRPr lang="fr-FR" sz="2000" dirty="0" smtClean="0">
              <a:solidFill>
                <a:srgbClr val="006600"/>
              </a:solidFill>
            </a:endParaRPr>
          </a:p>
          <a:p>
            <a:endParaRPr lang="fr-FR" sz="2000" dirty="0" smtClean="0">
              <a:solidFill>
                <a:srgbClr val="006600"/>
              </a:solidFill>
            </a:endParaRPr>
          </a:p>
          <a:p>
            <a:endParaRPr lang="fr-FR" sz="2000" dirty="0" smtClean="0">
              <a:solidFill>
                <a:srgbClr val="006600"/>
              </a:solidFill>
            </a:endParaRPr>
          </a:p>
          <a:p>
            <a:r>
              <a:rPr lang="fr-FR" sz="2000" u="sng" dirty="0" smtClean="0">
                <a:solidFill>
                  <a:srgbClr val="006600"/>
                </a:solidFill>
              </a:rPr>
              <a:t>Personnes âgées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611561" y="4515966"/>
            <a:ext cx="8141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6600"/>
                </a:solidFill>
              </a:rPr>
              <a:t>Leur capacité de cicatrisation et de défense contre les infections est limitée</a:t>
            </a:r>
            <a:endParaRPr lang="fr-FR" sz="2000" b="1" dirty="0">
              <a:solidFill>
                <a:srgbClr val="006600"/>
              </a:solidFill>
            </a:endParaRPr>
          </a:p>
        </p:txBody>
      </p:sp>
      <p:pic>
        <p:nvPicPr>
          <p:cNvPr id="8" name="Picture 4" descr="\\eu.jnj.com\jnjfrdfsroot\JNJFR\All\JJCF\QU\VEN\Zone de partage\Chloé\images primage\_MG_42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902" y="1923680"/>
            <a:ext cx="1026425" cy="1538883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 descr="http://www.tv5.org/TV5Site/upload_image/publication/publi_media/1583_file_vieil_homme_et_enfa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2715769"/>
            <a:ext cx="2430854" cy="1772171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685800" y="1203599"/>
            <a:ext cx="7772400" cy="2198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Les</a:t>
            </a:r>
            <a:r>
              <a:rPr kumimoji="0" lang="fr-FR" sz="6000" b="1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bons gestes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6000" b="1" baseline="0" dirty="0" smtClean="0">
                <a:solidFill>
                  <a:srgbClr val="006600"/>
                </a:solidFill>
                <a:latin typeface="+mj-lt"/>
                <a:ea typeface="+mj-ea"/>
                <a:cs typeface="+mj-cs"/>
              </a:rPr>
              <a:t>Les</a:t>
            </a:r>
            <a:r>
              <a:rPr lang="fr-FR" sz="6000" b="1" dirty="0" smtClean="0">
                <a:solidFill>
                  <a:srgbClr val="006600"/>
                </a:solidFill>
                <a:latin typeface="+mj-lt"/>
                <a:ea typeface="+mj-ea"/>
                <a:cs typeface="+mj-cs"/>
              </a:rPr>
              <a:t> bons conseils</a:t>
            </a:r>
            <a:endParaRPr kumimoji="0" lang="fr-FR" sz="60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205982"/>
            <a:ext cx="8229600" cy="1213643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Les bons gestes en cas de brûlure du 1</a:t>
            </a:r>
            <a:r>
              <a:rPr lang="fr-FR" b="1" baseline="30000" dirty="0" smtClean="0"/>
              <a:t>er</a:t>
            </a:r>
            <a:r>
              <a:rPr lang="fr-FR" b="1" dirty="0" smtClean="0"/>
              <a:t> et 2</a:t>
            </a:r>
            <a:r>
              <a:rPr lang="fr-FR" b="1" baseline="30000" dirty="0" smtClean="0"/>
              <a:t>ème</a:t>
            </a:r>
            <a:r>
              <a:rPr lang="fr-FR" b="1" dirty="0" smtClean="0"/>
              <a:t> degré superficiel</a:t>
            </a:r>
            <a:endParaRPr lang="fr-FR" b="1" dirty="0"/>
          </a:p>
        </p:txBody>
      </p:sp>
      <p:pic>
        <p:nvPicPr>
          <p:cNvPr id="12" name="Picture 4" descr="Refroidissement"/>
          <p:cNvPicPr>
            <a:picLocks noChangeAspect="1" noChangeArrowheads="1"/>
          </p:cNvPicPr>
          <p:nvPr/>
        </p:nvPicPr>
        <p:blipFill>
          <a:blip r:embed="rId2" cstate="print">
            <a:lum contrast="12000"/>
          </a:blip>
          <a:srcRect l="23587" t="61256" r="44963" b="20226"/>
          <a:stretch>
            <a:fillRect/>
          </a:stretch>
        </p:blipFill>
        <p:spPr bwMode="auto">
          <a:xfrm>
            <a:off x="6516216" y="2953276"/>
            <a:ext cx="2438400" cy="19812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2" name="Groupe 41"/>
          <p:cNvGrpSpPr/>
          <p:nvPr/>
        </p:nvGrpSpPr>
        <p:grpSpPr>
          <a:xfrm>
            <a:off x="6588224" y="2377212"/>
            <a:ext cx="936104" cy="792088"/>
            <a:chOff x="6588224" y="2377212"/>
            <a:chExt cx="936104" cy="792088"/>
          </a:xfrm>
        </p:grpSpPr>
        <p:sp>
          <p:nvSpPr>
            <p:cNvPr id="13" name="Ellipse 12"/>
            <p:cNvSpPr/>
            <p:nvPr/>
          </p:nvSpPr>
          <p:spPr>
            <a:xfrm>
              <a:off x="6588224" y="2377212"/>
              <a:ext cx="936104" cy="792088"/>
            </a:xfrm>
            <a:prstGeom prst="ellipse">
              <a:avLst/>
            </a:prstGeom>
            <a:noFill/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400" b="1" dirty="0" smtClean="0">
                <a:solidFill>
                  <a:srgbClr val="FF0000"/>
                </a:solidFill>
              </a:endParaRPr>
            </a:p>
            <a:p>
              <a:pPr algn="ctr"/>
              <a:endParaRPr lang="fr-FR" sz="1400" b="1" dirty="0" smtClean="0">
                <a:solidFill>
                  <a:srgbClr val="FF0000"/>
                </a:solidFill>
              </a:endParaRPr>
            </a:p>
            <a:p>
              <a:pPr algn="ctr"/>
              <a:r>
                <a:rPr lang="fr-FR" sz="1400" b="1" dirty="0" smtClean="0">
                  <a:solidFill>
                    <a:srgbClr val="FF0000"/>
                  </a:solidFill>
                </a:rPr>
                <a:t>15min</a:t>
              </a:r>
              <a:endParaRPr lang="fr-FR" sz="1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4" name="Connecteur droit avec flèche 23"/>
            <p:cNvCxnSpPr>
              <a:endCxn id="13" idx="6"/>
            </p:cNvCxnSpPr>
            <p:nvPr/>
          </p:nvCxnSpPr>
          <p:spPr>
            <a:xfrm flipV="1">
              <a:off x="7020272" y="2773256"/>
              <a:ext cx="504056" cy="3600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/>
            <p:cNvCxnSpPr/>
            <p:nvPr/>
          </p:nvCxnSpPr>
          <p:spPr>
            <a:xfrm flipV="1">
              <a:off x="7020272" y="2377212"/>
              <a:ext cx="0" cy="43204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e 42"/>
          <p:cNvGrpSpPr/>
          <p:nvPr/>
        </p:nvGrpSpPr>
        <p:grpSpPr>
          <a:xfrm>
            <a:off x="7812360" y="3097292"/>
            <a:ext cx="692818" cy="864096"/>
            <a:chOff x="7812360" y="3097292"/>
            <a:chExt cx="692818" cy="864096"/>
          </a:xfrm>
        </p:grpSpPr>
        <p:sp>
          <p:nvSpPr>
            <p:cNvPr id="19" name="ZoneTexte 18"/>
            <p:cNvSpPr txBox="1"/>
            <p:nvPr/>
          </p:nvSpPr>
          <p:spPr>
            <a:xfrm>
              <a:off x="7812360" y="3385324"/>
              <a:ext cx="6928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 smtClean="0">
                  <a:solidFill>
                    <a:srgbClr val="FF0000"/>
                  </a:solidFill>
                </a:rPr>
                <a:t>15 cm</a:t>
              </a:r>
              <a:endParaRPr lang="fr-FR" sz="16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35" name="Connecteur droit avec flèche 34"/>
            <p:cNvCxnSpPr/>
            <p:nvPr/>
          </p:nvCxnSpPr>
          <p:spPr>
            <a:xfrm flipH="1">
              <a:off x="7812360" y="3097292"/>
              <a:ext cx="72008" cy="864096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ZoneTexte 35"/>
          <p:cNvSpPr txBox="1"/>
          <p:nvPr/>
        </p:nvSpPr>
        <p:spPr>
          <a:xfrm>
            <a:off x="7339105" y="4609460"/>
            <a:ext cx="1121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</a:rPr>
              <a:t>Eau à 15° C</a:t>
            </a:r>
            <a:endParaRPr lang="fr-FR" sz="1600" b="1" dirty="0">
              <a:solidFill>
                <a:srgbClr val="FF0000"/>
              </a:solidFill>
            </a:endParaRPr>
          </a:p>
        </p:txBody>
      </p:sp>
      <p:sp>
        <p:nvSpPr>
          <p:cNvPr id="38" name="Ellipse 37"/>
          <p:cNvSpPr/>
          <p:nvPr/>
        </p:nvSpPr>
        <p:spPr>
          <a:xfrm>
            <a:off x="251520" y="1563638"/>
            <a:ext cx="792088" cy="648072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/>
              <a:t>1</a:t>
            </a:r>
            <a:endParaRPr lang="fr-FR" sz="3200" b="1" dirty="0"/>
          </a:p>
        </p:txBody>
      </p:sp>
      <p:sp>
        <p:nvSpPr>
          <p:cNvPr id="39" name="ZoneTexte 38"/>
          <p:cNvSpPr txBox="1"/>
          <p:nvPr/>
        </p:nvSpPr>
        <p:spPr>
          <a:xfrm>
            <a:off x="1403654" y="1563641"/>
            <a:ext cx="49037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006600"/>
                </a:solidFill>
              </a:rPr>
              <a:t>Refroidir la brûlure</a:t>
            </a:r>
          </a:p>
          <a:p>
            <a:r>
              <a:rPr lang="fr-FR" sz="2400" dirty="0" smtClean="0">
                <a:solidFill>
                  <a:srgbClr val="006600"/>
                </a:solidFill>
              </a:rPr>
              <a:t>Pour éviter que la brûlure s’étende et </a:t>
            </a:r>
          </a:p>
          <a:p>
            <a:r>
              <a:rPr lang="fr-FR" sz="2400" dirty="0" smtClean="0">
                <a:solidFill>
                  <a:srgbClr val="006600"/>
                </a:solidFill>
              </a:rPr>
              <a:t>apaiser la sensation de « cuisson »</a:t>
            </a:r>
            <a:endParaRPr lang="fr-FR" sz="2400" dirty="0">
              <a:solidFill>
                <a:srgbClr val="006600"/>
              </a:solidFill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827584" y="2787774"/>
            <a:ext cx="50405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6600"/>
                </a:solidFill>
              </a:rPr>
              <a:t>Faire appliquer la règle des « 3 x 15 »</a:t>
            </a:r>
          </a:p>
          <a:p>
            <a:pPr>
              <a:buFont typeface="Arial" pitchFamily="34" charset="0"/>
              <a:buChar char="•"/>
            </a:pPr>
            <a:r>
              <a:rPr lang="fr-FR" sz="2400" dirty="0" smtClean="0">
                <a:solidFill>
                  <a:srgbClr val="006600"/>
                </a:solidFill>
              </a:rPr>
              <a:t> eau à 15°C</a:t>
            </a:r>
          </a:p>
          <a:p>
            <a:pPr>
              <a:buFont typeface="Arial" pitchFamily="34" charset="0"/>
              <a:buChar char="•"/>
            </a:pPr>
            <a:r>
              <a:rPr lang="fr-FR" sz="2400" dirty="0" smtClean="0">
                <a:solidFill>
                  <a:srgbClr val="006600"/>
                </a:solidFill>
              </a:rPr>
              <a:t> à 15 cm de distance</a:t>
            </a:r>
          </a:p>
          <a:p>
            <a:pPr>
              <a:buFont typeface="Arial" pitchFamily="34" charset="0"/>
              <a:buChar char="•"/>
            </a:pPr>
            <a:r>
              <a:rPr lang="fr-FR" sz="2400" dirty="0" smtClean="0">
                <a:solidFill>
                  <a:srgbClr val="006600"/>
                </a:solidFill>
              </a:rPr>
              <a:t> pendant 15 minutes environ</a:t>
            </a:r>
            <a:endParaRPr lang="fr-FR" sz="2400" dirty="0">
              <a:solidFill>
                <a:srgbClr val="006600"/>
              </a:solidFill>
            </a:endParaRPr>
          </a:p>
        </p:txBody>
      </p:sp>
      <p:grpSp>
        <p:nvGrpSpPr>
          <p:cNvPr id="46" name="Groupe 45"/>
          <p:cNvGrpSpPr/>
          <p:nvPr/>
        </p:nvGrpSpPr>
        <p:grpSpPr>
          <a:xfrm>
            <a:off x="395541" y="4587975"/>
            <a:ext cx="5763961" cy="441340"/>
            <a:chOff x="395536" y="4587974"/>
            <a:chExt cx="5763961" cy="441340"/>
          </a:xfrm>
        </p:grpSpPr>
        <p:pic>
          <p:nvPicPr>
            <p:cNvPr id="44" name="Image 2" descr="Afficher l'image en taille réell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5536" y="4587974"/>
              <a:ext cx="504311" cy="423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" name="ZoneTexte 44"/>
            <p:cNvSpPr txBox="1"/>
            <p:nvPr/>
          </p:nvSpPr>
          <p:spPr>
            <a:xfrm>
              <a:off x="1115616" y="4659982"/>
              <a:ext cx="50438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rgbClr val="006600"/>
                  </a:solidFill>
                </a:rPr>
                <a:t>Ne jamais appliquer de la glace car vasoconstricteur</a:t>
              </a:r>
              <a:endParaRPr lang="fr-FR" dirty="0">
                <a:solidFill>
                  <a:srgbClr val="0066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205982"/>
            <a:ext cx="8229600" cy="1213643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Les bons gestes en cas de brûlure du 1</a:t>
            </a:r>
            <a:r>
              <a:rPr lang="fr-FR" b="1" baseline="30000" dirty="0" smtClean="0"/>
              <a:t>er</a:t>
            </a:r>
            <a:r>
              <a:rPr lang="fr-FR" b="1" dirty="0" smtClean="0"/>
              <a:t> et 2</a:t>
            </a:r>
            <a:r>
              <a:rPr lang="fr-FR" b="1" baseline="30000" dirty="0" smtClean="0"/>
              <a:t>ème</a:t>
            </a:r>
            <a:r>
              <a:rPr lang="fr-FR" b="1" dirty="0" smtClean="0"/>
              <a:t> degré superficiel</a:t>
            </a:r>
            <a:endParaRPr lang="fr-FR" b="1" dirty="0"/>
          </a:p>
        </p:txBody>
      </p:sp>
      <p:sp>
        <p:nvSpPr>
          <p:cNvPr id="38" name="Ellipse 37"/>
          <p:cNvSpPr/>
          <p:nvPr/>
        </p:nvSpPr>
        <p:spPr>
          <a:xfrm>
            <a:off x="251520" y="1563638"/>
            <a:ext cx="792088" cy="648072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/>
              <a:t>2</a:t>
            </a:r>
            <a:endParaRPr lang="fr-FR" sz="3200" b="1" dirty="0"/>
          </a:p>
        </p:txBody>
      </p:sp>
      <p:sp>
        <p:nvSpPr>
          <p:cNvPr id="39" name="ZoneTexte 38"/>
          <p:cNvSpPr txBox="1"/>
          <p:nvPr/>
        </p:nvSpPr>
        <p:spPr>
          <a:xfrm>
            <a:off x="1403650" y="1640870"/>
            <a:ext cx="508196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006600"/>
                </a:solidFill>
              </a:rPr>
              <a:t>Nettoyer avec du sérum physiologique</a:t>
            </a:r>
          </a:p>
          <a:p>
            <a:endParaRPr lang="fr-FR" sz="2400" b="1" dirty="0" smtClean="0">
              <a:solidFill>
                <a:srgbClr val="0066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fr-FR" sz="2400" dirty="0" smtClean="0">
                <a:solidFill>
                  <a:srgbClr val="006600"/>
                </a:solidFill>
              </a:rPr>
              <a:t> le pourtour de la brûlure</a:t>
            </a:r>
          </a:p>
          <a:p>
            <a:endParaRPr lang="fr-FR" sz="2400" dirty="0" smtClean="0">
              <a:solidFill>
                <a:srgbClr val="0066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fr-FR" sz="2400" dirty="0" smtClean="0">
                <a:solidFill>
                  <a:srgbClr val="006600"/>
                </a:solidFill>
              </a:rPr>
              <a:t> l’intérieur de la brulure</a:t>
            </a:r>
          </a:p>
        </p:txBody>
      </p:sp>
      <p:grpSp>
        <p:nvGrpSpPr>
          <p:cNvPr id="23" name="Groupe 22"/>
          <p:cNvGrpSpPr/>
          <p:nvPr/>
        </p:nvGrpSpPr>
        <p:grpSpPr>
          <a:xfrm>
            <a:off x="5916525" y="2824884"/>
            <a:ext cx="2522600" cy="1691082"/>
            <a:chOff x="5916525" y="2824884"/>
            <a:chExt cx="2522600" cy="1691082"/>
          </a:xfrm>
        </p:grpSpPr>
        <p:pic>
          <p:nvPicPr>
            <p:cNvPr id="21" name="Picture 4" descr="brulure repassage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372200" y="2859782"/>
              <a:ext cx="2066925" cy="1656184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1" name="Picture 9" descr="http://www.ambulance-materiel-medical.com/386-933-large/commande-serum-physiologique-en-dosette-de-50-ml-boutique-en-ligne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6367666">
              <a:off x="6042157" y="2699252"/>
              <a:ext cx="1152128" cy="1403392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205982"/>
            <a:ext cx="8229600" cy="1213643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Les bons gestes en cas de brûlure du 1</a:t>
            </a:r>
            <a:r>
              <a:rPr lang="fr-FR" b="1" baseline="30000" dirty="0" smtClean="0"/>
              <a:t>er</a:t>
            </a:r>
            <a:r>
              <a:rPr lang="fr-FR" b="1" dirty="0" smtClean="0"/>
              <a:t> et 2</a:t>
            </a:r>
            <a:r>
              <a:rPr lang="fr-FR" b="1" baseline="30000" dirty="0" smtClean="0"/>
              <a:t>ème</a:t>
            </a:r>
            <a:r>
              <a:rPr lang="fr-FR" b="1" dirty="0" smtClean="0"/>
              <a:t> degré superficiel</a:t>
            </a:r>
            <a:endParaRPr lang="fr-FR" b="1" dirty="0"/>
          </a:p>
        </p:txBody>
      </p:sp>
      <p:sp>
        <p:nvSpPr>
          <p:cNvPr id="38" name="Ellipse 37"/>
          <p:cNvSpPr/>
          <p:nvPr/>
        </p:nvSpPr>
        <p:spPr>
          <a:xfrm>
            <a:off x="251520" y="1563638"/>
            <a:ext cx="792088" cy="648072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/>
              <a:t>3</a:t>
            </a:r>
            <a:endParaRPr lang="fr-FR" sz="3200" b="1" dirty="0"/>
          </a:p>
        </p:txBody>
      </p:sp>
      <p:sp>
        <p:nvSpPr>
          <p:cNvPr id="39" name="ZoneTexte 38"/>
          <p:cNvSpPr txBox="1"/>
          <p:nvPr/>
        </p:nvSpPr>
        <p:spPr>
          <a:xfrm>
            <a:off x="1403654" y="1640870"/>
            <a:ext cx="60623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006600"/>
                </a:solidFill>
              </a:rPr>
              <a:t>Appliquer un topique en couche épaisse</a:t>
            </a:r>
          </a:p>
          <a:p>
            <a:endParaRPr lang="fr-FR" sz="2400" b="1" dirty="0" smtClean="0">
              <a:solidFill>
                <a:srgbClr val="006600"/>
              </a:solidFill>
            </a:endParaRPr>
          </a:p>
          <a:p>
            <a:r>
              <a:rPr lang="fr-FR" sz="2400" dirty="0" smtClean="0">
                <a:solidFill>
                  <a:srgbClr val="006600"/>
                </a:solidFill>
              </a:rPr>
              <a:t>0,5 à 1cm d’épaisseur sur toute la surface lésée</a:t>
            </a:r>
          </a:p>
          <a:p>
            <a:r>
              <a:rPr lang="fr-FR" sz="2400" dirty="0" smtClean="0">
                <a:solidFill>
                  <a:srgbClr val="006600"/>
                </a:solidFill>
              </a:rPr>
              <a:t>et sur son pourtour</a:t>
            </a:r>
          </a:p>
        </p:txBody>
      </p:sp>
      <p:grpSp>
        <p:nvGrpSpPr>
          <p:cNvPr id="15" name="Groupe 14"/>
          <p:cNvGrpSpPr/>
          <p:nvPr/>
        </p:nvGrpSpPr>
        <p:grpSpPr>
          <a:xfrm>
            <a:off x="4499992" y="3168352"/>
            <a:ext cx="3409098" cy="1779662"/>
            <a:chOff x="4499992" y="3168352"/>
            <a:chExt cx="3409098" cy="1779662"/>
          </a:xfrm>
        </p:grpSpPr>
        <p:pic>
          <p:nvPicPr>
            <p:cNvPr id="13" name="Picture 7" descr="brulure, brulé, biafine, coup de soleil, brulure chimique, gelure, bronzage, gercure, crevasse, fissure, bronzé, ecran solaire, ultra-violet, radiotherapie, soleil, melanine, melanocyte, erytheme, protection solaire"/>
            <p:cNvPicPr>
              <a:picLocks noChangeAspect="1" noChangeArrowheads="1"/>
            </p:cNvPicPr>
            <p:nvPr/>
          </p:nvPicPr>
          <p:blipFill>
            <a:blip r:embed="rId2" cstate="print"/>
            <a:srcRect t="48377"/>
            <a:stretch>
              <a:fillRect/>
            </a:stretch>
          </p:blipFill>
          <p:spPr bwMode="auto">
            <a:xfrm>
              <a:off x="4499992" y="3168352"/>
              <a:ext cx="3409098" cy="1779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ZoneTexte 13"/>
            <p:cNvSpPr txBox="1"/>
            <p:nvPr/>
          </p:nvSpPr>
          <p:spPr>
            <a:xfrm rot="1556712">
              <a:off x="4860032" y="3667258"/>
              <a:ext cx="9252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fr-FR" sz="16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205982"/>
            <a:ext cx="8229600" cy="1213643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Les bons gestes en cas de brûlure du 1</a:t>
            </a:r>
            <a:r>
              <a:rPr lang="fr-FR" b="1" baseline="30000" dirty="0" smtClean="0"/>
              <a:t>er</a:t>
            </a:r>
            <a:r>
              <a:rPr lang="fr-FR" b="1" dirty="0" smtClean="0"/>
              <a:t> et 2</a:t>
            </a:r>
            <a:r>
              <a:rPr lang="fr-FR" b="1" baseline="30000" dirty="0" smtClean="0"/>
              <a:t>ème</a:t>
            </a:r>
            <a:r>
              <a:rPr lang="fr-FR" b="1" dirty="0" smtClean="0"/>
              <a:t> degré superficiel</a:t>
            </a:r>
            <a:endParaRPr lang="fr-FR" b="1" dirty="0"/>
          </a:p>
        </p:txBody>
      </p:sp>
      <p:sp>
        <p:nvSpPr>
          <p:cNvPr id="38" name="Ellipse 37"/>
          <p:cNvSpPr/>
          <p:nvPr/>
        </p:nvSpPr>
        <p:spPr>
          <a:xfrm>
            <a:off x="251520" y="1563638"/>
            <a:ext cx="792088" cy="648072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/>
              <a:t>4</a:t>
            </a:r>
            <a:endParaRPr lang="fr-FR" sz="3200" b="1" dirty="0"/>
          </a:p>
        </p:txBody>
      </p:sp>
      <p:sp>
        <p:nvSpPr>
          <p:cNvPr id="39" name="ZoneTexte 38"/>
          <p:cNvSpPr txBox="1"/>
          <p:nvPr/>
        </p:nvSpPr>
        <p:spPr>
          <a:xfrm>
            <a:off x="1115616" y="1491633"/>
            <a:ext cx="8028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6600"/>
                </a:solidFill>
              </a:rPr>
              <a:t>Humecter une compresse stérile avec </a:t>
            </a:r>
            <a:r>
              <a:rPr lang="fr-FR" sz="2400" dirty="0" smtClean="0">
                <a:solidFill>
                  <a:srgbClr val="006600"/>
                </a:solidFill>
              </a:rPr>
              <a:t>du sérum physiologique</a:t>
            </a:r>
          </a:p>
          <a:p>
            <a:r>
              <a:rPr lang="fr-FR" sz="2400" b="1" dirty="0" smtClean="0">
                <a:solidFill>
                  <a:srgbClr val="006600"/>
                </a:solidFill>
              </a:rPr>
              <a:t>Appliquer</a:t>
            </a:r>
            <a:r>
              <a:rPr lang="fr-FR" sz="2400" dirty="0" smtClean="0">
                <a:solidFill>
                  <a:srgbClr val="006600"/>
                </a:solidFill>
              </a:rPr>
              <a:t> sur la couche épaisse de topique et </a:t>
            </a:r>
            <a:r>
              <a:rPr lang="fr-FR" sz="2400" b="1" dirty="0" smtClean="0">
                <a:solidFill>
                  <a:srgbClr val="006600"/>
                </a:solidFill>
              </a:rPr>
              <a:t>fermer</a:t>
            </a:r>
            <a:r>
              <a:rPr lang="fr-FR" sz="2400" dirty="0" smtClean="0">
                <a:solidFill>
                  <a:srgbClr val="006600"/>
                </a:solidFill>
              </a:rPr>
              <a:t> le pansement</a:t>
            </a:r>
          </a:p>
        </p:txBody>
      </p:sp>
      <p:grpSp>
        <p:nvGrpSpPr>
          <p:cNvPr id="10" name="Groupe 9"/>
          <p:cNvGrpSpPr/>
          <p:nvPr/>
        </p:nvGrpSpPr>
        <p:grpSpPr>
          <a:xfrm>
            <a:off x="971600" y="2633866"/>
            <a:ext cx="2304256" cy="1882100"/>
            <a:chOff x="5136453" y="2527972"/>
            <a:chExt cx="2531891" cy="2170132"/>
          </a:xfrm>
        </p:grpSpPr>
        <p:pic>
          <p:nvPicPr>
            <p:cNvPr id="38914" name="Picture 2" descr="http://www.zoelia.com/fichiers/boutique/compresses-de-gaze-sterile-75-x-75-cm/compresse-gaze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652120" y="2859782"/>
              <a:ext cx="2016224" cy="1838322"/>
            </a:xfrm>
            <a:prstGeom prst="roundRect">
              <a:avLst/>
            </a:prstGeom>
            <a:noFill/>
          </p:spPr>
        </p:pic>
        <p:pic>
          <p:nvPicPr>
            <p:cNvPr id="9" name="Picture 9" descr="http://www.ambulance-materiel-medical.com/386-933-large/commande-serum-physiologique-en-dosette-de-50-ml-boutique-en-ligne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6367666">
              <a:off x="5262085" y="2402340"/>
              <a:ext cx="1152128" cy="1403392"/>
            </a:xfrm>
            <a:prstGeom prst="rect">
              <a:avLst/>
            </a:prstGeom>
            <a:noFill/>
          </p:spPr>
        </p:pic>
      </p:grpSp>
      <p:pic>
        <p:nvPicPr>
          <p:cNvPr id="8" name="Picture 10" descr="Cicaplaie*Stéri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2810658"/>
            <a:ext cx="1656184" cy="1705308"/>
          </a:xfrm>
          <a:prstGeom prst="roundRect">
            <a:avLst/>
          </a:prstGeom>
          <a:noFill/>
        </p:spPr>
      </p:pic>
      <p:sp>
        <p:nvSpPr>
          <p:cNvPr id="11" name="ZoneTexte 10"/>
          <p:cNvSpPr txBox="1"/>
          <p:nvPr/>
        </p:nvSpPr>
        <p:spPr>
          <a:xfrm>
            <a:off x="395536" y="4659982"/>
            <a:ext cx="8568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006600"/>
                </a:solidFill>
              </a:rPr>
              <a:t>Le but est de créer un microclimat propice à la cicatrisation en milieu humide </a:t>
            </a:r>
            <a:endParaRPr lang="fr-FR" sz="2000" b="1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205982"/>
            <a:ext cx="8229600" cy="1213643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Les bons gestes en cas de brûlure du 1</a:t>
            </a:r>
            <a:r>
              <a:rPr lang="fr-FR" b="1" baseline="30000" dirty="0" smtClean="0"/>
              <a:t>er</a:t>
            </a:r>
            <a:r>
              <a:rPr lang="fr-FR" b="1" dirty="0" smtClean="0"/>
              <a:t> et 2</a:t>
            </a:r>
            <a:r>
              <a:rPr lang="fr-FR" b="1" baseline="30000" dirty="0" smtClean="0"/>
              <a:t>ème</a:t>
            </a:r>
            <a:r>
              <a:rPr lang="fr-FR" b="1" dirty="0" smtClean="0"/>
              <a:t> degré superficiel</a:t>
            </a:r>
            <a:endParaRPr lang="fr-FR" b="1" dirty="0"/>
          </a:p>
        </p:txBody>
      </p:sp>
      <p:sp>
        <p:nvSpPr>
          <p:cNvPr id="38" name="Ellipse 37"/>
          <p:cNvSpPr/>
          <p:nvPr/>
        </p:nvSpPr>
        <p:spPr>
          <a:xfrm>
            <a:off x="251520" y="1563638"/>
            <a:ext cx="792088" cy="648072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/>
              <a:t>5</a:t>
            </a:r>
            <a:endParaRPr lang="fr-FR" sz="3200" b="1" dirty="0"/>
          </a:p>
        </p:txBody>
      </p:sp>
      <p:sp>
        <p:nvSpPr>
          <p:cNvPr id="39" name="ZoneTexte 38"/>
          <p:cNvSpPr txBox="1"/>
          <p:nvPr/>
        </p:nvSpPr>
        <p:spPr>
          <a:xfrm>
            <a:off x="1259632" y="1640870"/>
            <a:ext cx="77048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006600"/>
                </a:solidFill>
              </a:rPr>
              <a:t>Renouveler tous les jours l’application du topique et</a:t>
            </a:r>
          </a:p>
          <a:p>
            <a:r>
              <a:rPr lang="fr-FR" sz="2400" b="1" dirty="0" smtClean="0">
                <a:solidFill>
                  <a:srgbClr val="006600"/>
                </a:solidFill>
              </a:rPr>
              <a:t>refaire le pansement  </a:t>
            </a:r>
            <a:r>
              <a:rPr lang="fr-FR" sz="2400" dirty="0" smtClean="0">
                <a:solidFill>
                  <a:srgbClr val="006600"/>
                </a:solidFill>
              </a:rPr>
              <a:t>puis</a:t>
            </a:r>
          </a:p>
          <a:p>
            <a:r>
              <a:rPr lang="fr-FR" sz="2400" dirty="0" smtClean="0">
                <a:solidFill>
                  <a:srgbClr val="006600"/>
                </a:solidFill>
              </a:rPr>
              <a:t>en phase d’</a:t>
            </a:r>
            <a:r>
              <a:rPr lang="fr-FR" sz="2400" dirty="0" err="1" smtClean="0">
                <a:solidFill>
                  <a:srgbClr val="006600"/>
                </a:solidFill>
              </a:rPr>
              <a:t>épidermisation</a:t>
            </a:r>
            <a:r>
              <a:rPr lang="fr-FR" sz="2400" dirty="0" smtClean="0">
                <a:solidFill>
                  <a:srgbClr val="006600"/>
                </a:solidFill>
              </a:rPr>
              <a:t>, espacer tous les 2 à 3 jours selon l’aspect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3003798"/>
            <a:ext cx="2692312" cy="197654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57200" y="205982"/>
            <a:ext cx="8229600" cy="1213643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Les bons gestes en cas de brûlure du 1</a:t>
            </a:r>
            <a:r>
              <a:rPr lang="fr-FR" b="1" baseline="30000" dirty="0" smtClean="0"/>
              <a:t>er</a:t>
            </a:r>
            <a:r>
              <a:rPr lang="fr-FR" b="1" dirty="0" smtClean="0"/>
              <a:t> et 2</a:t>
            </a:r>
            <a:r>
              <a:rPr lang="fr-FR" b="1" baseline="30000" dirty="0" smtClean="0"/>
              <a:t>ème</a:t>
            </a:r>
            <a:r>
              <a:rPr lang="fr-FR" b="1" dirty="0" smtClean="0"/>
              <a:t> degré superficiel</a:t>
            </a:r>
            <a:endParaRPr lang="fr-FR" b="1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74" y="1779662"/>
            <a:ext cx="7648575" cy="246697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3480"/>
            <a:ext cx="8229600" cy="4876006"/>
          </a:xfrm>
        </p:spPr>
        <p:txBody>
          <a:bodyPr>
            <a:normAutofit/>
          </a:bodyPr>
          <a:lstStyle/>
          <a:p>
            <a:r>
              <a:rPr lang="fr-FR" b="1" dirty="0" smtClean="0"/>
              <a:t>PHASE VASCULAIRE ET INFLAMMATOIRE</a:t>
            </a:r>
          </a:p>
          <a:p>
            <a:pPr>
              <a:buNone/>
            </a:pPr>
            <a:endParaRPr lang="fr-FR" b="1" dirty="0" smtClean="0"/>
          </a:p>
          <a:p>
            <a:pPr>
              <a:buNone/>
            </a:pPr>
            <a:endParaRPr lang="fr-FR" dirty="0" smtClean="0"/>
          </a:p>
          <a:p>
            <a:r>
              <a:rPr lang="fr-FR" dirty="0" smtClean="0"/>
              <a:t> </a:t>
            </a:r>
            <a:r>
              <a:rPr lang="fr-FR" b="1" dirty="0" smtClean="0"/>
              <a:t>PHASE DE RÉPARATION TISSULAIRE</a:t>
            </a:r>
          </a:p>
          <a:p>
            <a:pPr>
              <a:buNone/>
            </a:pPr>
            <a:endParaRPr lang="fr-FR" b="1" dirty="0" smtClean="0"/>
          </a:p>
          <a:p>
            <a:pPr>
              <a:buNone/>
            </a:pPr>
            <a:endParaRPr lang="fr-FR" dirty="0" smtClean="0"/>
          </a:p>
          <a:p>
            <a:r>
              <a:rPr lang="fr-FR" dirty="0" smtClean="0"/>
              <a:t> </a:t>
            </a:r>
            <a:r>
              <a:rPr lang="fr-FR" b="1" dirty="0" smtClean="0"/>
              <a:t>PHASE DE MATURATION</a:t>
            </a:r>
            <a:endParaRPr lang="fr-FR" b="1" dirty="0"/>
          </a:p>
        </p:txBody>
      </p:sp>
      <p:grpSp>
        <p:nvGrpSpPr>
          <p:cNvPr id="4" name="Group 1054"/>
          <p:cNvGrpSpPr>
            <a:grpSpLocks/>
          </p:cNvGrpSpPr>
          <p:nvPr/>
        </p:nvGrpSpPr>
        <p:grpSpPr bwMode="auto">
          <a:xfrm>
            <a:off x="182804" y="771553"/>
            <a:ext cx="8673164" cy="1057835"/>
            <a:chOff x="-46" y="1404"/>
            <a:chExt cx="5806" cy="807"/>
          </a:xfrm>
        </p:grpSpPr>
        <p:graphicFrame>
          <p:nvGraphicFramePr>
            <p:cNvPr id="5" name="Object 1028"/>
            <p:cNvGraphicFramePr>
              <a:graphicFrameLocks noChangeAspect="1"/>
            </p:cNvGraphicFramePr>
            <p:nvPr/>
          </p:nvGraphicFramePr>
          <p:xfrm>
            <a:off x="-46" y="1404"/>
            <a:ext cx="1006" cy="8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32" name="Photo Editor Photo" r:id="rId3" imgW="4285714" imgH="3419952" progId="">
                    <p:embed/>
                  </p:oleObj>
                </mc:Choice>
                <mc:Fallback>
                  <p:oleObj name="Photo Editor Photo" r:id="rId3" imgW="4285714" imgH="3419952" progId="">
                    <p:embed/>
                    <p:pic>
                      <p:nvPicPr>
                        <p:cNvPr id="0" name="Object 102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46" y="1404"/>
                          <a:ext cx="1006" cy="80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Rectangle 1029"/>
            <p:cNvSpPr>
              <a:spLocks noChangeArrowheads="1"/>
            </p:cNvSpPr>
            <p:nvPr/>
          </p:nvSpPr>
          <p:spPr bwMode="auto">
            <a:xfrm>
              <a:off x="2880" y="1536"/>
              <a:ext cx="2880" cy="527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fr-FR" sz="2000" b="1" dirty="0">
                  <a:solidFill>
                    <a:schemeClr val="bg1"/>
                  </a:solidFill>
                </a:rPr>
                <a:t>Phase 1</a:t>
              </a:r>
              <a:r>
                <a:rPr lang="fr-FR" sz="2000" dirty="0">
                  <a:solidFill>
                    <a:schemeClr val="bg1"/>
                  </a:solidFill>
                </a:rPr>
                <a:t> vasculaire et inflammatoire</a:t>
              </a:r>
              <a:br>
                <a:rPr lang="fr-FR" sz="2000" dirty="0">
                  <a:solidFill>
                    <a:schemeClr val="bg1"/>
                  </a:solidFill>
                </a:rPr>
              </a:br>
              <a:r>
                <a:rPr lang="fr-FR" sz="1800" dirty="0">
                  <a:solidFill>
                    <a:schemeClr val="bg1"/>
                  </a:solidFill>
                </a:rPr>
                <a:t>(dite phase de détersion</a:t>
              </a:r>
              <a:r>
                <a:rPr lang="fr-FR" sz="1800" dirty="0" smtClean="0">
                  <a:solidFill>
                    <a:schemeClr val="bg1"/>
                  </a:solidFill>
                </a:rPr>
                <a:t>) 1 à 4 jours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graphicFrame>
          <p:nvGraphicFramePr>
            <p:cNvPr id="7" name="Object 1033"/>
            <p:cNvGraphicFramePr>
              <a:graphicFrameLocks noChangeAspect="1"/>
            </p:cNvGraphicFramePr>
            <p:nvPr/>
          </p:nvGraphicFramePr>
          <p:xfrm>
            <a:off x="912" y="1404"/>
            <a:ext cx="960" cy="8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33" name="Photo Editor Photo" r:id="rId5" imgW="4285714" imgH="3591426" progId="">
                    <p:embed/>
                  </p:oleObj>
                </mc:Choice>
                <mc:Fallback>
                  <p:oleObj name="Photo Editor Photo" r:id="rId5" imgW="4285714" imgH="3591426" progId="">
                    <p:embed/>
                    <p:pic>
                      <p:nvPicPr>
                        <p:cNvPr id="0" name="Object 103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2" y="1404"/>
                          <a:ext cx="960" cy="80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1035"/>
            <p:cNvGraphicFramePr>
              <a:graphicFrameLocks noChangeAspect="1"/>
            </p:cNvGraphicFramePr>
            <p:nvPr/>
          </p:nvGraphicFramePr>
          <p:xfrm>
            <a:off x="1755" y="1404"/>
            <a:ext cx="964" cy="8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34" name="Photo Editor Photo" r:id="rId7" imgW="4285714" imgH="3591426" progId="">
                    <p:embed/>
                  </p:oleObj>
                </mc:Choice>
                <mc:Fallback>
                  <p:oleObj name="Photo Editor Photo" r:id="rId7" imgW="4285714" imgH="3591426" progId="">
                    <p:embed/>
                    <p:pic>
                      <p:nvPicPr>
                        <p:cNvPr id="0" name="Object 103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55" y="1404"/>
                          <a:ext cx="964" cy="80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" name="Group 1055"/>
          <p:cNvGrpSpPr>
            <a:grpSpLocks/>
          </p:cNvGrpSpPr>
          <p:nvPr/>
        </p:nvGrpSpPr>
        <p:grpSpPr bwMode="auto">
          <a:xfrm>
            <a:off x="251526" y="2500069"/>
            <a:ext cx="8367713" cy="1128713"/>
            <a:chOff x="35" y="2409"/>
            <a:chExt cx="5271" cy="711"/>
          </a:xfrm>
        </p:grpSpPr>
        <p:graphicFrame>
          <p:nvGraphicFramePr>
            <p:cNvPr id="12" name="Object 1041"/>
            <p:cNvGraphicFramePr>
              <a:graphicFrameLocks noChangeAspect="1"/>
            </p:cNvGraphicFramePr>
            <p:nvPr/>
          </p:nvGraphicFramePr>
          <p:xfrm>
            <a:off x="35" y="2409"/>
            <a:ext cx="917" cy="7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35" name="Photo Editor Photo" r:id="rId9" imgW="4285714" imgH="3885714" progId="">
                    <p:embed/>
                  </p:oleObj>
                </mc:Choice>
                <mc:Fallback>
                  <p:oleObj name="Photo Editor Photo" r:id="rId9" imgW="4285714" imgH="3885714" progId="">
                    <p:embed/>
                    <p:pic>
                      <p:nvPicPr>
                        <p:cNvPr id="0" name="Object 104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" y="2409"/>
                          <a:ext cx="917" cy="70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Rectangle 1042"/>
            <p:cNvSpPr>
              <a:spLocks noChangeArrowheads="1"/>
            </p:cNvSpPr>
            <p:nvPr/>
          </p:nvSpPr>
          <p:spPr bwMode="auto">
            <a:xfrm>
              <a:off x="2880" y="2496"/>
              <a:ext cx="2426" cy="412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fr-FR" sz="2000" b="1" dirty="0">
                  <a:solidFill>
                    <a:schemeClr val="bg1"/>
                  </a:solidFill>
                </a:rPr>
                <a:t>Phase 2</a:t>
              </a:r>
              <a:r>
                <a:rPr lang="fr-FR" sz="2000" dirty="0">
                  <a:solidFill>
                    <a:schemeClr val="bg1"/>
                  </a:solidFill>
                </a:rPr>
                <a:t> de réparation </a:t>
              </a:r>
              <a:r>
                <a:rPr lang="fr-FR" sz="2000" dirty="0" smtClean="0">
                  <a:solidFill>
                    <a:schemeClr val="bg1"/>
                  </a:solidFill>
                </a:rPr>
                <a:t>tissulaire</a:t>
              </a:r>
            </a:p>
            <a:p>
              <a:pPr algn="ctr"/>
              <a:r>
                <a:rPr lang="fr-FR" sz="2000" dirty="0" smtClean="0">
                  <a:solidFill>
                    <a:schemeClr val="bg1"/>
                  </a:solidFill>
                </a:rPr>
                <a:t>5 à 21 jours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pic>
          <p:nvPicPr>
            <p:cNvPr id="14" name="Picture 1043" descr="Retour - Image PEA19.JPG">
              <a:hlinkClick r:id="rId11"/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746" y="2409"/>
              <a:ext cx="854" cy="7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11" name="Object 1040"/>
            <p:cNvGraphicFramePr>
              <a:graphicFrameLocks noChangeAspect="1"/>
            </p:cNvGraphicFramePr>
            <p:nvPr/>
          </p:nvGraphicFramePr>
          <p:xfrm>
            <a:off x="937" y="2409"/>
            <a:ext cx="831" cy="71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36" name="Photo Editor Photo" r:id="rId13" imgW="4285714" imgH="3895238" progId="">
                    <p:embed/>
                  </p:oleObj>
                </mc:Choice>
                <mc:Fallback>
                  <p:oleObj name="Photo Editor Photo" r:id="rId13" imgW="4285714" imgH="3895238" progId="">
                    <p:embed/>
                    <p:pic>
                      <p:nvPicPr>
                        <p:cNvPr id="0" name="Object 104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37" y="2409"/>
                          <a:ext cx="831" cy="71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6" name="Group 1056"/>
          <p:cNvGrpSpPr>
            <a:grpSpLocks/>
          </p:cNvGrpSpPr>
          <p:nvPr/>
        </p:nvGrpSpPr>
        <p:grpSpPr bwMode="auto">
          <a:xfrm>
            <a:off x="329759" y="4206480"/>
            <a:ext cx="8418513" cy="820738"/>
            <a:chOff x="94" y="3472"/>
            <a:chExt cx="5303" cy="517"/>
          </a:xfrm>
        </p:grpSpPr>
        <p:graphicFrame>
          <p:nvGraphicFramePr>
            <p:cNvPr id="17" name="Object 1045"/>
            <p:cNvGraphicFramePr>
              <a:graphicFrameLocks noChangeAspect="1"/>
            </p:cNvGraphicFramePr>
            <p:nvPr/>
          </p:nvGraphicFramePr>
          <p:xfrm>
            <a:off x="1824" y="3492"/>
            <a:ext cx="761" cy="4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37" name="Photo Editor Photo" r:id="rId15" imgW="4285714" imgH="3895238" progId="">
                    <p:embed/>
                  </p:oleObj>
                </mc:Choice>
                <mc:Fallback>
                  <p:oleObj name="Photo Editor Photo" r:id="rId15" imgW="4285714" imgH="3895238" progId="">
                    <p:embed/>
                    <p:pic>
                      <p:nvPicPr>
                        <p:cNvPr id="0" name="Object 104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19807"/>
                        <a:stretch>
                          <a:fillRect/>
                        </a:stretch>
                      </p:blipFill>
                      <p:spPr bwMode="auto">
                        <a:xfrm>
                          <a:off x="1824" y="3492"/>
                          <a:ext cx="761" cy="49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1046"/>
            <p:cNvGraphicFramePr>
              <a:graphicFrameLocks noChangeAspect="1"/>
            </p:cNvGraphicFramePr>
            <p:nvPr/>
          </p:nvGraphicFramePr>
          <p:xfrm>
            <a:off x="94" y="3486"/>
            <a:ext cx="722" cy="5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38" name="Photo Editor Photo" r:id="rId17" imgW="4285714" imgH="3895238" progId="">
                    <p:embed/>
                  </p:oleObj>
                </mc:Choice>
                <mc:Fallback>
                  <p:oleObj name="Photo Editor Photo" r:id="rId17" imgW="4285714" imgH="3895238" progId="">
                    <p:embed/>
                    <p:pic>
                      <p:nvPicPr>
                        <p:cNvPr id="0" name="Object 104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4" y="3486"/>
                          <a:ext cx="722" cy="50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Line 1047"/>
            <p:cNvSpPr>
              <a:spLocks noChangeShapeType="1"/>
            </p:cNvSpPr>
            <p:nvPr/>
          </p:nvSpPr>
          <p:spPr bwMode="auto">
            <a:xfrm>
              <a:off x="1043" y="3667"/>
              <a:ext cx="593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Line 1048"/>
            <p:cNvSpPr>
              <a:spLocks noChangeShapeType="1"/>
            </p:cNvSpPr>
            <p:nvPr/>
          </p:nvSpPr>
          <p:spPr bwMode="auto">
            <a:xfrm flipH="1">
              <a:off x="1043" y="3894"/>
              <a:ext cx="562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Rectangle 1049"/>
            <p:cNvSpPr>
              <a:spLocks noChangeArrowheads="1"/>
            </p:cNvSpPr>
            <p:nvPr/>
          </p:nvSpPr>
          <p:spPr bwMode="auto">
            <a:xfrm>
              <a:off x="2789" y="3472"/>
              <a:ext cx="2608" cy="421"/>
            </a:xfrm>
            <a:prstGeom prst="rect">
              <a:avLst/>
            </a:prstGeom>
            <a:solidFill>
              <a:srgbClr val="006600"/>
            </a:solidFill>
            <a:ln w="9525">
              <a:solidFill>
                <a:srgbClr val="0066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fr-FR" sz="2000" b="1" dirty="0">
                  <a:solidFill>
                    <a:schemeClr val="bg1"/>
                  </a:solidFill>
                </a:rPr>
                <a:t>Phase 3</a:t>
              </a:r>
              <a:r>
                <a:rPr lang="fr-FR" sz="2000" dirty="0">
                  <a:solidFill>
                    <a:schemeClr val="bg1"/>
                  </a:solidFill>
                </a:rPr>
                <a:t> de maturation et </a:t>
              </a:r>
              <a:r>
                <a:rPr lang="fr-FR" sz="2000" dirty="0" smtClean="0">
                  <a:solidFill>
                    <a:schemeClr val="bg1"/>
                  </a:solidFill>
                </a:rPr>
                <a:t>remodelage</a:t>
              </a:r>
            </a:p>
            <a:p>
              <a:pPr algn="ctr"/>
              <a:r>
                <a:rPr lang="fr-FR" sz="2000" dirty="0" smtClean="0">
                  <a:solidFill>
                    <a:schemeClr val="bg1"/>
                  </a:solidFill>
                </a:rPr>
                <a:t>22 jours à 2 ans</a:t>
              </a:r>
            </a:p>
            <a:p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 Box 1053"/>
            <p:cNvSpPr txBox="1">
              <a:spLocks noChangeArrowheads="1"/>
            </p:cNvSpPr>
            <p:nvPr/>
          </p:nvSpPr>
          <p:spPr bwMode="auto">
            <a:xfrm>
              <a:off x="1056" y="3667"/>
              <a:ext cx="66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fr-FR" sz="1600" b="1" dirty="0">
                  <a:solidFill>
                    <a:schemeClr val="bg1"/>
                  </a:solidFill>
                </a:rPr>
                <a:t>Équilibre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1470"/>
            <a:ext cx="8229600" cy="857250"/>
          </a:xfrm>
        </p:spPr>
        <p:txBody>
          <a:bodyPr/>
          <a:lstStyle/>
          <a:p>
            <a:r>
              <a:rPr lang="fr-FR" b="1" dirty="0" smtClean="0"/>
              <a:t>Phase vasculaire et inflammatoire</a:t>
            </a:r>
            <a:endParaRPr lang="fr-FR" b="1" dirty="0"/>
          </a:p>
        </p:txBody>
      </p:sp>
      <p:sp>
        <p:nvSpPr>
          <p:cNvPr id="4" name="Rectangle 28"/>
          <p:cNvSpPr>
            <a:spLocks noChangeArrowheads="1"/>
          </p:cNvSpPr>
          <p:nvPr/>
        </p:nvSpPr>
        <p:spPr bwMode="auto">
          <a:xfrm>
            <a:off x="76200" y="771553"/>
            <a:ext cx="449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fr-FR" sz="2400" b="1" dirty="0">
                <a:solidFill>
                  <a:srgbClr val="006600"/>
                </a:solidFill>
              </a:rPr>
              <a:t>Étape 1 : d’une étape vasculaire…</a:t>
            </a:r>
            <a:r>
              <a:rPr lang="fr-FR" sz="2000" dirty="0">
                <a:solidFill>
                  <a:srgbClr val="006600"/>
                </a:solidFill>
              </a:rPr>
              <a:t> </a:t>
            </a:r>
          </a:p>
        </p:txBody>
      </p:sp>
      <p:grpSp>
        <p:nvGrpSpPr>
          <p:cNvPr id="5" name="Group 35"/>
          <p:cNvGrpSpPr>
            <a:grpSpLocks/>
          </p:cNvGrpSpPr>
          <p:nvPr/>
        </p:nvGrpSpPr>
        <p:grpSpPr bwMode="auto">
          <a:xfrm>
            <a:off x="179512" y="1717579"/>
            <a:ext cx="3240982" cy="2858136"/>
            <a:chOff x="240" y="1109"/>
            <a:chExt cx="2694" cy="3253"/>
          </a:xfrm>
        </p:grpSpPr>
        <p:graphicFrame>
          <p:nvGraphicFramePr>
            <p:cNvPr id="6" name="Object 19"/>
            <p:cNvGraphicFramePr>
              <a:graphicFrameLocks noChangeAspect="1"/>
            </p:cNvGraphicFramePr>
            <p:nvPr/>
          </p:nvGraphicFramePr>
          <p:xfrm>
            <a:off x="240" y="1109"/>
            <a:ext cx="2400" cy="201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585" name="Photo Editor Photo" r:id="rId3" imgW="4285714" imgH="3591426" progId="">
                    <p:embed/>
                  </p:oleObj>
                </mc:Choice>
                <mc:Fallback>
                  <p:oleObj name="Photo Editor Photo" r:id="rId3" imgW="4285714" imgH="3591426" progId="">
                    <p:embed/>
                    <p:pic>
                      <p:nvPicPr>
                        <p:cNvPr id="0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" y="1109"/>
                          <a:ext cx="2400" cy="201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Text Box 25"/>
            <p:cNvSpPr txBox="1">
              <a:spLocks noChangeArrowheads="1"/>
            </p:cNvSpPr>
            <p:nvPr/>
          </p:nvSpPr>
          <p:spPr bwMode="auto">
            <a:xfrm>
              <a:off x="564" y="3311"/>
              <a:ext cx="2370" cy="10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800" dirty="0"/>
                <a:t>   </a:t>
              </a:r>
              <a:r>
                <a:rPr lang="fr-FR" sz="1800" dirty="0">
                  <a:solidFill>
                    <a:schemeClr val="bg1"/>
                  </a:solidFill>
                </a:rPr>
                <a:t>Caillot sanguin</a:t>
              </a:r>
            </a:p>
            <a:p>
              <a:r>
                <a:rPr lang="en-US" sz="1800" dirty="0">
                  <a:solidFill>
                    <a:schemeClr val="bg1"/>
                  </a:solidFill>
                </a:rPr>
                <a:t>   </a:t>
              </a:r>
              <a:r>
                <a:rPr lang="en-US" sz="1800" dirty="0" err="1">
                  <a:solidFill>
                    <a:schemeClr val="bg1"/>
                  </a:solidFill>
                </a:rPr>
                <a:t>Plaquettes</a:t>
              </a:r>
              <a:r>
                <a:rPr lang="en-US" sz="1800" dirty="0">
                  <a:solidFill>
                    <a:schemeClr val="bg1"/>
                  </a:solidFill>
                </a:rPr>
                <a:t> qui </a:t>
              </a:r>
              <a:r>
                <a:rPr lang="en-US" sz="1800" dirty="0" err="1">
                  <a:solidFill>
                    <a:schemeClr val="bg1"/>
                  </a:solidFill>
                </a:rPr>
                <a:t>libèrent</a:t>
              </a:r>
              <a:r>
                <a:rPr lang="en-US" sz="1800" dirty="0">
                  <a:solidFill>
                    <a:schemeClr val="bg1"/>
                  </a:solidFill>
                </a:rPr>
                <a:t> des</a:t>
              </a:r>
            </a:p>
            <a:p>
              <a:r>
                <a:rPr lang="en-US" sz="1800" dirty="0">
                  <a:solidFill>
                    <a:schemeClr val="bg1"/>
                  </a:solidFill>
                </a:rPr>
                <a:t>   </a:t>
              </a:r>
              <a:r>
                <a:rPr lang="en-US" sz="1800" dirty="0" err="1">
                  <a:solidFill>
                    <a:schemeClr val="bg1"/>
                  </a:solidFill>
                </a:rPr>
                <a:t>facteurs</a:t>
              </a:r>
              <a:r>
                <a:rPr lang="en-US" sz="1800" dirty="0">
                  <a:solidFill>
                    <a:schemeClr val="bg1"/>
                  </a:solidFill>
                </a:rPr>
                <a:t> de </a:t>
              </a:r>
              <a:r>
                <a:rPr lang="en-US" sz="1800" dirty="0" err="1">
                  <a:solidFill>
                    <a:schemeClr val="bg1"/>
                  </a:solidFill>
                </a:rPr>
                <a:t>croissance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8" name="Oval 27"/>
            <p:cNvSpPr>
              <a:spLocks noChangeArrowheads="1"/>
            </p:cNvSpPr>
            <p:nvPr/>
          </p:nvSpPr>
          <p:spPr bwMode="auto">
            <a:xfrm>
              <a:off x="564" y="3761"/>
              <a:ext cx="96" cy="96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graphicFrame>
          <p:nvGraphicFramePr>
            <p:cNvPr id="10" name="Object 34"/>
            <p:cNvGraphicFramePr>
              <a:graphicFrameLocks noChangeAspect="1"/>
            </p:cNvGraphicFramePr>
            <p:nvPr/>
          </p:nvGraphicFramePr>
          <p:xfrm>
            <a:off x="576" y="3474"/>
            <a:ext cx="96" cy="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586" name="Photo Editor Photo" r:id="rId5" imgW="4285714" imgH="3591426" progId="">
                    <p:embed/>
                  </p:oleObj>
                </mc:Choice>
                <mc:Fallback>
                  <p:oleObj name="Photo Editor Photo" r:id="rId5" imgW="4285714" imgH="3591426" progId="">
                    <p:embed/>
                    <p:pic>
                      <p:nvPicPr>
                        <p:cNvPr id="0" name="Object 3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53714" t="21233" r="39429" b="73653"/>
                        <a:stretch>
                          <a:fillRect/>
                        </a:stretch>
                      </p:blipFill>
                      <p:spPr bwMode="auto">
                        <a:xfrm>
                          <a:off x="576" y="3474"/>
                          <a:ext cx="96" cy="9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" name="Rectangle 5"/>
          <p:cNvSpPr txBox="1">
            <a:spLocks noChangeArrowheads="1"/>
          </p:cNvSpPr>
          <p:nvPr/>
        </p:nvSpPr>
        <p:spPr>
          <a:xfrm>
            <a:off x="3491880" y="1275606"/>
            <a:ext cx="5652120" cy="3456384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+mn-ea"/>
                <a:cs typeface="+mn-cs"/>
              </a:rPr>
              <a:t>Saignement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fr-FR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+mn-ea"/>
                <a:cs typeface="+mn-cs"/>
              </a:rPr>
              <a:t>et afflux de plaquettes sur le site de la lésion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100" b="0" i="0" u="none" strike="noStrike" kern="120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+mn-ea"/>
                <a:cs typeface="+mn-cs"/>
              </a:rPr>
              <a:t>Vasoconstriction rapide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fr-FR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+mn-ea"/>
                <a:cs typeface="+mn-cs"/>
              </a:rPr>
              <a:t>pour une hémostase immédiate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100" b="0" i="0" u="none" strike="noStrike" kern="120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+mn-ea"/>
                <a:cs typeface="+mn-cs"/>
              </a:rPr>
              <a:t>Formation d’un caillot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fr-FR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+mn-ea"/>
                <a:cs typeface="+mn-cs"/>
              </a:rPr>
              <a:t>grâce à l’agrégation plaquettaire et à un dépôt de fibrine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100" b="0" i="0" u="none" strike="noStrike" kern="120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+mn-ea"/>
                <a:cs typeface="+mn-cs"/>
              </a:rPr>
              <a:t>Sécrétion de nouvelles molécules </a:t>
            </a:r>
            <a:r>
              <a:rPr kumimoji="0" lang="fr-FR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+mn-ea"/>
                <a:cs typeface="+mn-cs"/>
              </a:rPr>
              <a:t>(les facteurs de croissance) par les plaquettes</a:t>
            </a:r>
            <a:r>
              <a:rPr kumimoji="0" lang="fr-FR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kumimoji="0" lang="fr-FR" sz="2000" b="0" i="0" u="none" strike="noStrike" kern="120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100" b="0" i="0" u="none" strike="noStrike" kern="120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179517" y="1779665"/>
            <a:ext cx="2740895" cy="3040547"/>
            <a:chOff x="240" y="1055"/>
            <a:chExt cx="2469" cy="3033"/>
          </a:xfrm>
        </p:grpSpPr>
        <p:graphicFrame>
          <p:nvGraphicFramePr>
            <p:cNvPr id="5" name="Object 13"/>
            <p:cNvGraphicFramePr>
              <a:graphicFrameLocks noChangeAspect="1"/>
            </p:cNvGraphicFramePr>
            <p:nvPr/>
          </p:nvGraphicFramePr>
          <p:xfrm>
            <a:off x="240" y="1055"/>
            <a:ext cx="2400" cy="201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09" name="Photo Editor Photo" r:id="rId4" imgW="4285714" imgH="3591426" progId="">
                    <p:embed/>
                  </p:oleObj>
                </mc:Choice>
                <mc:Fallback>
                  <p:oleObj name="Photo Editor Photo" r:id="rId4" imgW="4285714" imgH="3591426" progId="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" y="1055"/>
                          <a:ext cx="2400" cy="201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240" y="3167"/>
              <a:ext cx="2469" cy="921"/>
              <a:chOff x="528" y="3552"/>
              <a:chExt cx="2469" cy="921"/>
            </a:xfrm>
          </p:grpSpPr>
          <p:sp>
            <p:nvSpPr>
              <p:cNvPr id="8" name="Text Box 15"/>
              <p:cNvSpPr txBox="1">
                <a:spLocks noChangeArrowheads="1"/>
              </p:cNvSpPr>
              <p:nvPr/>
            </p:nvSpPr>
            <p:spPr bwMode="auto">
              <a:xfrm>
                <a:off x="720" y="3552"/>
                <a:ext cx="2277" cy="9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 sz="1800" dirty="0" smtClean="0">
                    <a:solidFill>
                      <a:schemeClr val="bg1"/>
                    </a:solidFill>
                  </a:rPr>
                  <a:t>Macrophages </a:t>
                </a:r>
                <a:endParaRPr lang="fr-FR" sz="1800" dirty="0">
                  <a:solidFill>
                    <a:schemeClr val="bg1"/>
                  </a:solidFill>
                </a:endParaRPr>
              </a:p>
              <a:p>
                <a:r>
                  <a:rPr lang="fr-FR" sz="1800" dirty="0">
                    <a:solidFill>
                      <a:schemeClr val="bg1"/>
                    </a:solidFill>
                  </a:rPr>
                  <a:t>Libération de facteur de </a:t>
                </a:r>
                <a:endParaRPr lang="fr-FR" sz="1800" dirty="0" smtClean="0">
                  <a:solidFill>
                    <a:schemeClr val="bg1"/>
                  </a:solidFill>
                </a:endParaRPr>
              </a:p>
              <a:p>
                <a:r>
                  <a:rPr lang="fr-FR" sz="1800" dirty="0" smtClean="0">
                    <a:solidFill>
                      <a:schemeClr val="bg1"/>
                    </a:solidFill>
                  </a:rPr>
                  <a:t>Croissance (dont </a:t>
                </a:r>
                <a:r>
                  <a:rPr lang="fr-FR" sz="1800" dirty="0">
                    <a:solidFill>
                      <a:schemeClr val="bg1"/>
                    </a:solidFill>
                  </a:rPr>
                  <a:t>IL1, IL6)</a:t>
                </a:r>
                <a:endParaRPr lang="en-US" sz="1800" dirty="0">
                  <a:solidFill>
                    <a:schemeClr val="bg1"/>
                  </a:solidFill>
                </a:endParaRPr>
              </a:p>
            </p:txBody>
          </p:sp>
          <p:graphicFrame>
            <p:nvGraphicFramePr>
              <p:cNvPr id="9" name="Object 16"/>
              <p:cNvGraphicFramePr>
                <a:graphicFrameLocks noChangeAspect="1"/>
              </p:cNvGraphicFramePr>
              <p:nvPr/>
            </p:nvGraphicFramePr>
            <p:xfrm>
              <a:off x="528" y="3583"/>
              <a:ext cx="179" cy="19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5610" name="Photo Editor Photo" r:id="rId6" imgW="4285714" imgH="3591426" progId="">
                      <p:embed/>
                    </p:oleObj>
                  </mc:Choice>
                  <mc:Fallback>
                    <p:oleObj name="Photo Editor Photo" r:id="rId6" imgW="4285714" imgH="3591426" progId="">
                      <p:embed/>
                      <p:pic>
                        <p:nvPicPr>
                          <p:cNvPr id="0" name="Object 1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28535" t="53159" r="62000" b="34695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8" y="3583"/>
                            <a:ext cx="179" cy="19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1" name="Rectangle 28"/>
          <p:cNvSpPr>
            <a:spLocks noChangeArrowheads="1"/>
          </p:cNvSpPr>
          <p:nvPr/>
        </p:nvSpPr>
        <p:spPr bwMode="auto">
          <a:xfrm>
            <a:off x="76200" y="771553"/>
            <a:ext cx="47118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fr-FR" sz="2400" b="1" dirty="0">
                <a:solidFill>
                  <a:srgbClr val="006600"/>
                </a:solidFill>
              </a:rPr>
              <a:t>Étape </a:t>
            </a:r>
            <a:r>
              <a:rPr lang="fr-FR" sz="2400" b="1" dirty="0" smtClean="0">
                <a:solidFill>
                  <a:srgbClr val="006600"/>
                </a:solidFill>
              </a:rPr>
              <a:t>2 : à une étape inflammatoire </a:t>
            </a:r>
            <a:r>
              <a:rPr lang="fr-FR" sz="2000" dirty="0" smtClean="0">
                <a:solidFill>
                  <a:srgbClr val="006600"/>
                </a:solidFill>
              </a:rPr>
              <a:t> </a:t>
            </a:r>
            <a:endParaRPr lang="fr-FR" sz="2000" dirty="0">
              <a:solidFill>
                <a:srgbClr val="006600"/>
              </a:solidFill>
            </a:endParaRP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457200" y="51470"/>
            <a:ext cx="8229600" cy="857250"/>
          </a:xfrm>
        </p:spPr>
        <p:txBody>
          <a:bodyPr/>
          <a:lstStyle/>
          <a:p>
            <a:r>
              <a:rPr lang="fr-FR" b="1" dirty="0" smtClean="0"/>
              <a:t>Phase vasculaire et inflammatoire</a:t>
            </a:r>
            <a:endParaRPr lang="fr-FR" b="1" dirty="0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3275862" y="1348656"/>
            <a:ext cx="5868145" cy="3794844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+mn-ea"/>
                <a:cs typeface="+mn-cs"/>
              </a:rPr>
              <a:t>Inflammation du tissu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+mn-ea"/>
                <a:cs typeface="+mn-cs"/>
              </a:rPr>
              <a:t>: </a:t>
            </a:r>
            <a:r>
              <a:rPr kumimoji="0" lang="fr-FR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+mn-ea"/>
                <a:cs typeface="+mn-cs"/>
              </a:rPr>
              <a:t>Rougeur, Chaleur,</a:t>
            </a:r>
            <a:r>
              <a:rPr kumimoji="0" lang="fr-FR" b="0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fr-FR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+mn-ea"/>
                <a:cs typeface="+mn-cs"/>
              </a:rPr>
              <a:t>Douleur, Œdème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120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+mn-ea"/>
                <a:cs typeface="+mn-cs"/>
              </a:rPr>
              <a:t>Vasodilatation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fr-FR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+mn-ea"/>
                <a:cs typeface="+mn-cs"/>
              </a:rPr>
              <a:t>permettant aux cellules  du système immunitaire d’affluer sur le site de la plaie </a:t>
            </a:r>
            <a:endParaRPr kumimoji="0" lang="fr-FR" sz="700" b="0" i="0" u="none" strike="noStrike" kern="120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120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+mn-ea"/>
                <a:cs typeface="+mn-cs"/>
              </a:rPr>
              <a:t>Rôle prédominant </a:t>
            </a:r>
            <a:r>
              <a:rPr lang="fr-FR" sz="2000" b="1" dirty="0" smtClean="0">
                <a:solidFill>
                  <a:srgbClr val="006600"/>
                </a:solidFill>
              </a:rPr>
              <a:t>des 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+mn-ea"/>
                <a:cs typeface="+mn-cs"/>
              </a:rPr>
              <a:t>macrophages lors de l’inflammation:</a:t>
            </a:r>
            <a:r>
              <a:rPr lang="fr-FR" dirty="0" smtClean="0">
                <a:solidFill>
                  <a:srgbClr val="006600"/>
                </a:solidFill>
              </a:rPr>
              <a:t> </a:t>
            </a:r>
            <a:r>
              <a:rPr kumimoji="0" lang="fr-FR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+mn-ea"/>
                <a:cs typeface="+mn-cs"/>
              </a:rPr>
              <a:t>action de détersion locale des débris tissulaires nécrosés et des micro-organismes</a:t>
            </a:r>
            <a:endParaRPr kumimoji="0" lang="fr-FR" sz="1400" b="0" i="0" u="none" strike="noStrike" kern="120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1" i="0" u="none" strike="noStrike" kern="120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+mn-ea"/>
                <a:cs typeface="+mn-cs"/>
              </a:rPr>
              <a:t>Fixation des macrophages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fr-FR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+mn-ea"/>
                <a:cs typeface="+mn-cs"/>
              </a:rPr>
              <a:t>sur les protéines au niveau du tissu lésé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120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+mn-ea"/>
                <a:cs typeface="+mn-cs"/>
              </a:rPr>
              <a:t>Libération de facteurs de croissance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fr-FR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+mn-ea"/>
                <a:cs typeface="+mn-cs"/>
              </a:rPr>
              <a:t>dont les interleukines 1 et 6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8"/>
          <p:cNvSpPr>
            <a:spLocks noChangeArrowheads="1"/>
          </p:cNvSpPr>
          <p:nvPr/>
        </p:nvSpPr>
        <p:spPr bwMode="auto">
          <a:xfrm>
            <a:off x="76200" y="771553"/>
            <a:ext cx="70160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fr-FR" sz="2400" b="1" dirty="0">
                <a:solidFill>
                  <a:srgbClr val="006600"/>
                </a:solidFill>
              </a:rPr>
              <a:t>Étape </a:t>
            </a:r>
            <a:r>
              <a:rPr lang="fr-FR" sz="2400" b="1" dirty="0" smtClean="0">
                <a:solidFill>
                  <a:srgbClr val="006600"/>
                </a:solidFill>
              </a:rPr>
              <a:t>1 : de la formation d’un tissu de granulation …   </a:t>
            </a:r>
            <a:r>
              <a:rPr lang="fr-FR" sz="2000" dirty="0" smtClean="0">
                <a:solidFill>
                  <a:srgbClr val="006600"/>
                </a:solidFill>
              </a:rPr>
              <a:t> </a:t>
            </a:r>
            <a:endParaRPr lang="fr-FR" sz="2000" dirty="0">
              <a:solidFill>
                <a:srgbClr val="006600"/>
              </a:solidFill>
            </a:endParaRP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457200" y="51470"/>
            <a:ext cx="8229600" cy="857250"/>
          </a:xfrm>
        </p:spPr>
        <p:txBody>
          <a:bodyPr/>
          <a:lstStyle/>
          <a:p>
            <a:r>
              <a:rPr lang="fr-FR" b="1" dirty="0" smtClean="0"/>
              <a:t>Phase de réparation tissulaire</a:t>
            </a:r>
            <a:endParaRPr lang="fr-FR" b="1" dirty="0"/>
          </a:p>
        </p:txBody>
      </p:sp>
      <p:grpSp>
        <p:nvGrpSpPr>
          <p:cNvPr id="10" name="Group 22"/>
          <p:cNvGrpSpPr>
            <a:grpSpLocks/>
          </p:cNvGrpSpPr>
          <p:nvPr/>
        </p:nvGrpSpPr>
        <p:grpSpPr bwMode="auto">
          <a:xfrm>
            <a:off x="76200" y="1923647"/>
            <a:ext cx="2839616" cy="2899150"/>
            <a:chOff x="48" y="916"/>
            <a:chExt cx="2496" cy="3167"/>
          </a:xfrm>
        </p:grpSpPr>
        <p:graphicFrame>
          <p:nvGraphicFramePr>
            <p:cNvPr id="14" name="Object 15"/>
            <p:cNvGraphicFramePr>
              <a:graphicFrameLocks noChangeAspect="1"/>
            </p:cNvGraphicFramePr>
            <p:nvPr/>
          </p:nvGraphicFramePr>
          <p:xfrm>
            <a:off x="48" y="916"/>
            <a:ext cx="2496" cy="21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635" name="Photo Editor Photo" r:id="rId4" imgW="4285714" imgH="3885714" progId="">
                    <p:embed/>
                  </p:oleObj>
                </mc:Choice>
                <mc:Fallback>
                  <p:oleObj name="Photo Editor Photo" r:id="rId4" imgW="4285714" imgH="3885714" progId="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" y="916"/>
                          <a:ext cx="2496" cy="21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6" name="Group 20"/>
            <p:cNvGrpSpPr>
              <a:grpSpLocks/>
            </p:cNvGrpSpPr>
            <p:nvPr/>
          </p:nvGrpSpPr>
          <p:grpSpPr bwMode="auto">
            <a:xfrm>
              <a:off x="455" y="3276"/>
              <a:ext cx="1486" cy="807"/>
              <a:chOff x="455" y="3276"/>
              <a:chExt cx="1486" cy="807"/>
            </a:xfrm>
          </p:grpSpPr>
          <p:sp>
            <p:nvSpPr>
              <p:cNvPr id="17" name="Text Box 18"/>
              <p:cNvSpPr txBox="1">
                <a:spLocks noChangeArrowheads="1"/>
              </p:cNvSpPr>
              <p:nvPr/>
            </p:nvSpPr>
            <p:spPr bwMode="auto">
              <a:xfrm>
                <a:off x="519" y="3276"/>
                <a:ext cx="1422" cy="8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fr-FR" sz="1400" dirty="0">
                    <a:solidFill>
                      <a:schemeClr val="bg1"/>
                    </a:solidFill>
                  </a:rPr>
                  <a:t>    Formation de nouveaux </a:t>
                </a:r>
              </a:p>
              <a:p>
                <a:pPr algn="ctr"/>
                <a:r>
                  <a:rPr lang="fr-FR" sz="1400" dirty="0">
                    <a:solidFill>
                      <a:schemeClr val="bg1"/>
                    </a:solidFill>
                  </a:rPr>
                  <a:t>vaisseaux sanguins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graphicFrame>
            <p:nvGraphicFramePr>
              <p:cNvPr id="18" name="Object 17"/>
              <p:cNvGraphicFramePr>
                <a:graphicFrameLocks noChangeAspect="1"/>
              </p:cNvGraphicFramePr>
              <p:nvPr/>
            </p:nvGraphicFramePr>
            <p:xfrm>
              <a:off x="455" y="3355"/>
              <a:ext cx="294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6636" name="Photo Editor Photo" r:id="rId6" imgW="4285714" imgH="3885714" progId="">
                      <p:embed/>
                    </p:oleObj>
                  </mc:Choice>
                  <mc:Fallback>
                    <p:oleObj name="Photo Editor Photo" r:id="rId6" imgW="4285714" imgH="3885714" progId="">
                      <p:embed/>
                      <p:pic>
                        <p:nvPicPr>
                          <p:cNvPr id="0" name="Object 1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49451" t="53239" r="45055" b="41911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5" y="3355"/>
                            <a:ext cx="294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chemeClr val="bg2">
                                      <a:alpha val="74998"/>
                                    </a:scheme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9" name="Text Box 12"/>
          <p:cNvSpPr txBox="1">
            <a:spLocks noChangeArrowheads="1"/>
          </p:cNvSpPr>
          <p:nvPr/>
        </p:nvSpPr>
        <p:spPr bwMode="auto">
          <a:xfrm>
            <a:off x="3059832" y="1203598"/>
            <a:ext cx="5832648" cy="39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fr-FR" sz="1800" dirty="0">
              <a:solidFill>
                <a:srgbClr val="006600"/>
              </a:solidFill>
            </a:endParaRPr>
          </a:p>
          <a:p>
            <a:pPr>
              <a:buClr>
                <a:srgbClr val="FF6600"/>
              </a:buClr>
            </a:pPr>
            <a:r>
              <a:rPr lang="fr-FR" sz="2000" b="1" dirty="0" smtClean="0">
                <a:solidFill>
                  <a:srgbClr val="006600"/>
                </a:solidFill>
              </a:rPr>
              <a:t>Prolifération </a:t>
            </a:r>
            <a:r>
              <a:rPr lang="fr-FR" sz="2000" b="1" dirty="0">
                <a:solidFill>
                  <a:srgbClr val="006600"/>
                </a:solidFill>
              </a:rPr>
              <a:t>de </a:t>
            </a:r>
            <a:r>
              <a:rPr lang="fr-FR" sz="2000" b="1" dirty="0" smtClean="0">
                <a:solidFill>
                  <a:srgbClr val="006600"/>
                </a:solidFill>
              </a:rPr>
              <a:t>fibroblastes</a:t>
            </a:r>
            <a:r>
              <a:rPr lang="fr-FR" sz="2000" dirty="0" smtClean="0">
                <a:solidFill>
                  <a:srgbClr val="006600"/>
                </a:solidFill>
              </a:rPr>
              <a:t> </a:t>
            </a:r>
            <a:r>
              <a:rPr lang="fr-FR" dirty="0">
                <a:solidFill>
                  <a:srgbClr val="006600"/>
                </a:solidFill>
              </a:rPr>
              <a:t>cellules stimulées par les facteurs de croissance</a:t>
            </a:r>
          </a:p>
          <a:p>
            <a:pPr lvl="1">
              <a:buClr>
                <a:srgbClr val="FF6600"/>
              </a:buClr>
            </a:pPr>
            <a:r>
              <a:rPr lang="fr-FR" dirty="0" smtClean="0">
                <a:solidFill>
                  <a:srgbClr val="006600"/>
                </a:solidFill>
              </a:rPr>
              <a:t>  Production </a:t>
            </a:r>
            <a:r>
              <a:rPr lang="fr-FR" dirty="0">
                <a:solidFill>
                  <a:srgbClr val="006600"/>
                </a:solidFill>
              </a:rPr>
              <a:t>de </a:t>
            </a:r>
            <a:r>
              <a:rPr lang="fr-FR" dirty="0" smtClean="0">
                <a:solidFill>
                  <a:srgbClr val="006600"/>
                </a:solidFill>
              </a:rPr>
              <a:t>collagène</a:t>
            </a:r>
          </a:p>
          <a:p>
            <a:pPr lvl="1">
              <a:buClr>
                <a:srgbClr val="FF6600"/>
              </a:buClr>
            </a:pPr>
            <a:r>
              <a:rPr lang="fr-FR" dirty="0" smtClean="0">
                <a:solidFill>
                  <a:srgbClr val="006600"/>
                </a:solidFill>
              </a:rPr>
              <a:t>  </a:t>
            </a:r>
            <a:r>
              <a:rPr lang="fr-FR" dirty="0">
                <a:solidFill>
                  <a:srgbClr val="006600"/>
                </a:solidFill>
              </a:rPr>
              <a:t>Synthèse d’une nouvelle matrice extracellulaire</a:t>
            </a:r>
            <a:r>
              <a:rPr lang="fr-FR" sz="1600" dirty="0">
                <a:solidFill>
                  <a:srgbClr val="006600"/>
                </a:solidFill>
              </a:rPr>
              <a:t> </a:t>
            </a:r>
            <a:endParaRPr lang="fr-FR" sz="1400" dirty="0">
              <a:solidFill>
                <a:srgbClr val="006600"/>
              </a:solidFill>
            </a:endParaRPr>
          </a:p>
          <a:p>
            <a:pPr>
              <a:buClr>
                <a:srgbClr val="FF6600"/>
              </a:buClr>
              <a:buFontTx/>
              <a:buChar char="•"/>
            </a:pPr>
            <a:endParaRPr lang="fr-FR" sz="1000" dirty="0">
              <a:solidFill>
                <a:srgbClr val="006600"/>
              </a:solidFill>
            </a:endParaRPr>
          </a:p>
          <a:p>
            <a:pPr>
              <a:buClr>
                <a:srgbClr val="FF6600"/>
              </a:buClr>
            </a:pPr>
            <a:r>
              <a:rPr lang="fr-FR" sz="2000" b="1" dirty="0" err="1" smtClean="0">
                <a:solidFill>
                  <a:srgbClr val="006600"/>
                </a:solidFill>
              </a:rPr>
              <a:t>Angiogénèse</a:t>
            </a:r>
            <a:r>
              <a:rPr lang="fr-FR" sz="2000" b="1" dirty="0" smtClean="0">
                <a:solidFill>
                  <a:srgbClr val="006600"/>
                </a:solidFill>
              </a:rPr>
              <a:t> </a:t>
            </a:r>
            <a:r>
              <a:rPr lang="fr-FR" sz="2000" dirty="0">
                <a:solidFill>
                  <a:srgbClr val="006600"/>
                </a:solidFill>
              </a:rPr>
              <a:t>: </a:t>
            </a:r>
            <a:r>
              <a:rPr lang="fr-FR" dirty="0">
                <a:solidFill>
                  <a:srgbClr val="006600"/>
                </a:solidFill>
              </a:rPr>
              <a:t>reformation des vaisseaux endommagés </a:t>
            </a:r>
            <a:endParaRPr lang="fr-FR" sz="1600" dirty="0">
              <a:solidFill>
                <a:srgbClr val="006600"/>
              </a:solidFill>
            </a:endParaRPr>
          </a:p>
          <a:p>
            <a:pPr>
              <a:buClr>
                <a:srgbClr val="FF6600"/>
              </a:buClr>
              <a:buFontTx/>
              <a:buChar char="•"/>
            </a:pPr>
            <a:endParaRPr lang="fr-FR" sz="1000" dirty="0">
              <a:solidFill>
                <a:srgbClr val="006600"/>
              </a:solidFill>
            </a:endParaRPr>
          </a:p>
          <a:p>
            <a:pPr>
              <a:buClr>
                <a:srgbClr val="FF6600"/>
              </a:buClr>
            </a:pPr>
            <a:r>
              <a:rPr lang="fr-FR" sz="2000" b="1" dirty="0" smtClean="0">
                <a:solidFill>
                  <a:srgbClr val="006600"/>
                </a:solidFill>
              </a:rPr>
              <a:t>Comblement </a:t>
            </a:r>
            <a:r>
              <a:rPr lang="fr-FR" sz="2000" b="1" dirty="0">
                <a:solidFill>
                  <a:srgbClr val="006600"/>
                </a:solidFill>
              </a:rPr>
              <a:t>de la perte de substance</a:t>
            </a:r>
            <a:r>
              <a:rPr lang="fr-FR" sz="2000" dirty="0">
                <a:solidFill>
                  <a:srgbClr val="006600"/>
                </a:solidFill>
              </a:rPr>
              <a:t> </a:t>
            </a:r>
            <a:r>
              <a:rPr lang="fr-FR" dirty="0">
                <a:solidFill>
                  <a:srgbClr val="006600"/>
                </a:solidFill>
              </a:rPr>
              <a:t>au niveau de la plaie</a:t>
            </a:r>
            <a:endParaRPr lang="fr-FR" sz="1600" dirty="0">
              <a:solidFill>
                <a:srgbClr val="006600"/>
              </a:solidFill>
            </a:endParaRPr>
          </a:p>
          <a:p>
            <a:pPr>
              <a:buClr>
                <a:srgbClr val="FF6600"/>
              </a:buClr>
            </a:pPr>
            <a:endParaRPr lang="fr-FR" sz="1000" dirty="0">
              <a:solidFill>
                <a:srgbClr val="006600"/>
              </a:solidFill>
            </a:endParaRPr>
          </a:p>
          <a:p>
            <a:pPr>
              <a:buClr>
                <a:srgbClr val="FF6600"/>
              </a:buClr>
            </a:pPr>
            <a:r>
              <a:rPr lang="fr-FR" sz="2000" b="1" dirty="0" smtClean="0">
                <a:solidFill>
                  <a:srgbClr val="006600"/>
                </a:solidFill>
              </a:rPr>
              <a:t>Apparition </a:t>
            </a:r>
            <a:r>
              <a:rPr lang="fr-FR" sz="2000" b="1" dirty="0">
                <a:solidFill>
                  <a:srgbClr val="006600"/>
                </a:solidFill>
              </a:rPr>
              <a:t>du tissu de granulation</a:t>
            </a:r>
            <a:r>
              <a:rPr lang="fr-FR" sz="2000" dirty="0">
                <a:solidFill>
                  <a:srgbClr val="006600"/>
                </a:solidFill>
              </a:rPr>
              <a:t> </a:t>
            </a:r>
            <a:r>
              <a:rPr lang="fr-FR" dirty="0">
                <a:solidFill>
                  <a:srgbClr val="006600"/>
                </a:solidFill>
              </a:rPr>
              <a:t>principalement formé de fibroblastes et de macrophages </a:t>
            </a:r>
          </a:p>
          <a:p>
            <a:pPr>
              <a:buClr>
                <a:srgbClr val="FF6600"/>
              </a:buClr>
            </a:pPr>
            <a:endParaRPr lang="fr-FR" sz="1600" dirty="0">
              <a:solidFill>
                <a:srgbClr val="006600"/>
              </a:solidFill>
            </a:endParaRPr>
          </a:p>
          <a:p>
            <a:pPr>
              <a:buClr>
                <a:srgbClr val="FF6600"/>
              </a:buClr>
            </a:pPr>
            <a:endParaRPr lang="fr-FR" sz="1600" b="1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8"/>
          <p:cNvSpPr>
            <a:spLocks noChangeArrowheads="1"/>
          </p:cNvSpPr>
          <p:nvPr/>
        </p:nvSpPr>
        <p:spPr bwMode="auto">
          <a:xfrm>
            <a:off x="76200" y="771553"/>
            <a:ext cx="70160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fr-FR" sz="2400" b="1" dirty="0">
                <a:solidFill>
                  <a:srgbClr val="006600"/>
                </a:solidFill>
              </a:rPr>
              <a:t>Étape </a:t>
            </a:r>
            <a:r>
              <a:rPr lang="fr-FR" sz="2400" b="1" dirty="0" smtClean="0">
                <a:solidFill>
                  <a:srgbClr val="006600"/>
                </a:solidFill>
              </a:rPr>
              <a:t>2 : au rapprochement des berges de la plaie    </a:t>
            </a:r>
            <a:r>
              <a:rPr lang="fr-FR" sz="2000" dirty="0" smtClean="0">
                <a:solidFill>
                  <a:srgbClr val="006600"/>
                </a:solidFill>
              </a:rPr>
              <a:t> </a:t>
            </a:r>
            <a:endParaRPr lang="fr-FR" sz="2000" dirty="0">
              <a:solidFill>
                <a:srgbClr val="006600"/>
              </a:solidFill>
            </a:endParaRP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457200" y="51470"/>
            <a:ext cx="8229600" cy="857250"/>
          </a:xfrm>
        </p:spPr>
        <p:txBody>
          <a:bodyPr/>
          <a:lstStyle/>
          <a:p>
            <a:r>
              <a:rPr lang="fr-FR" b="1" dirty="0" smtClean="0"/>
              <a:t>Phase de réparation tissulaire</a:t>
            </a:r>
            <a:endParaRPr lang="fr-FR" b="1" dirty="0"/>
          </a:p>
        </p:txBody>
      </p:sp>
      <p:grpSp>
        <p:nvGrpSpPr>
          <p:cNvPr id="10" name="Group 14"/>
          <p:cNvGrpSpPr>
            <a:grpSpLocks/>
          </p:cNvGrpSpPr>
          <p:nvPr/>
        </p:nvGrpSpPr>
        <p:grpSpPr bwMode="auto">
          <a:xfrm>
            <a:off x="251550" y="1563647"/>
            <a:ext cx="2299194" cy="3168225"/>
            <a:chOff x="151" y="-258"/>
            <a:chExt cx="2712" cy="4337"/>
          </a:xfrm>
        </p:grpSpPr>
        <p:graphicFrame>
          <p:nvGraphicFramePr>
            <p:cNvPr id="13" name="Object 3"/>
            <p:cNvGraphicFramePr>
              <a:graphicFrameLocks noChangeAspect="1"/>
            </p:cNvGraphicFramePr>
            <p:nvPr/>
          </p:nvGraphicFramePr>
          <p:xfrm>
            <a:off x="167" y="-258"/>
            <a:ext cx="2617" cy="30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680" name="Photo Editor Photo" r:id="rId4" imgW="4285714" imgH="3895238" progId="">
                    <p:embed/>
                  </p:oleObj>
                </mc:Choice>
                <mc:Fallback>
                  <p:oleObj name="Photo Editor Photo" r:id="rId4" imgW="4285714" imgH="3895238" progId="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7" y="-258"/>
                          <a:ext cx="2617" cy="303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Text Box 6"/>
            <p:cNvSpPr txBox="1">
              <a:spLocks noChangeArrowheads="1"/>
            </p:cNvSpPr>
            <p:nvPr/>
          </p:nvSpPr>
          <p:spPr bwMode="auto">
            <a:xfrm>
              <a:off x="151" y="3658"/>
              <a:ext cx="2712" cy="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400" dirty="0">
                  <a:solidFill>
                    <a:schemeClr val="bg1"/>
                  </a:solidFill>
                  <a:latin typeface="Times New Roman" pitchFamily="18" charset="0"/>
                </a:rPr>
                <a:t>Rapprochement des 2 berges </a:t>
              </a:r>
              <a:endParaRPr lang="en-US" sz="1400" dirty="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16" name="Text Box 11"/>
            <p:cNvSpPr txBox="1">
              <a:spLocks noChangeArrowheads="1"/>
            </p:cNvSpPr>
            <p:nvPr/>
          </p:nvSpPr>
          <p:spPr bwMode="auto">
            <a:xfrm>
              <a:off x="652" y="2798"/>
              <a:ext cx="1524" cy="10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400" dirty="0">
                  <a:solidFill>
                    <a:schemeClr val="bg1"/>
                  </a:solidFill>
                  <a:latin typeface="Times New Roman" pitchFamily="18" charset="0"/>
                </a:rPr>
                <a:t>Fibroblastes et </a:t>
              </a:r>
            </a:p>
            <a:p>
              <a:pPr algn="ctr"/>
              <a:r>
                <a:rPr lang="fr-FR" sz="1400" dirty="0" err="1" smtClean="0">
                  <a:solidFill>
                    <a:schemeClr val="bg1"/>
                  </a:solidFill>
                  <a:latin typeface="Times New Roman" pitchFamily="18" charset="0"/>
                </a:rPr>
                <a:t>Myofibroblaste</a:t>
              </a:r>
              <a:endParaRPr lang="fr-FR" sz="1400" dirty="0" smtClean="0">
                <a:solidFill>
                  <a:schemeClr val="bg1"/>
                </a:solidFill>
                <a:latin typeface="Times New Roman" pitchFamily="18" charset="0"/>
              </a:endParaRPr>
            </a:p>
            <a:p>
              <a:pPr algn="ctr"/>
              <a:r>
                <a:rPr lang="fr-FR" sz="1400" dirty="0" smtClean="0">
                  <a:solidFill>
                    <a:schemeClr val="bg1"/>
                  </a:solidFill>
                  <a:latin typeface="Times New Roman" pitchFamily="18" charset="0"/>
                  <a:sym typeface="Symbol"/>
                </a:rPr>
                <a:t></a:t>
              </a:r>
              <a:endParaRPr lang="en-US" sz="1400" dirty="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</p:grp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2699792" y="1709737"/>
            <a:ext cx="6444208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fr-FR" sz="1000" dirty="0">
              <a:solidFill>
                <a:srgbClr val="006600"/>
              </a:solidFill>
            </a:endParaRPr>
          </a:p>
          <a:p>
            <a:r>
              <a:rPr lang="fr-FR" sz="2000" b="1" dirty="0" smtClean="0">
                <a:solidFill>
                  <a:srgbClr val="006600"/>
                </a:solidFill>
              </a:rPr>
              <a:t>Transformation </a:t>
            </a:r>
            <a:r>
              <a:rPr lang="fr-FR" sz="2000" b="1" dirty="0">
                <a:solidFill>
                  <a:srgbClr val="006600"/>
                </a:solidFill>
              </a:rPr>
              <a:t>de certains </a:t>
            </a:r>
            <a:r>
              <a:rPr lang="fr-FR" sz="2000" b="1" dirty="0" err="1">
                <a:solidFill>
                  <a:srgbClr val="006600"/>
                </a:solidFill>
              </a:rPr>
              <a:t>fibroblates</a:t>
            </a:r>
            <a:r>
              <a:rPr lang="fr-FR" sz="2000" b="1" dirty="0">
                <a:solidFill>
                  <a:srgbClr val="006600"/>
                </a:solidFill>
              </a:rPr>
              <a:t> en </a:t>
            </a:r>
            <a:r>
              <a:rPr lang="fr-FR" sz="2000" b="1" dirty="0" err="1">
                <a:solidFill>
                  <a:srgbClr val="006600"/>
                </a:solidFill>
              </a:rPr>
              <a:t>myofibroblastes</a:t>
            </a:r>
            <a:r>
              <a:rPr lang="fr-FR" sz="2000" dirty="0">
                <a:solidFill>
                  <a:srgbClr val="006600"/>
                </a:solidFill>
              </a:rPr>
              <a:t> </a:t>
            </a:r>
            <a:r>
              <a:rPr lang="fr-FR" dirty="0">
                <a:solidFill>
                  <a:srgbClr val="006600"/>
                </a:solidFill>
              </a:rPr>
              <a:t>capables de :</a:t>
            </a:r>
          </a:p>
          <a:p>
            <a:pPr lvl="1">
              <a:buFontTx/>
              <a:buChar char="-"/>
            </a:pPr>
            <a:r>
              <a:rPr lang="fr-FR" dirty="0">
                <a:solidFill>
                  <a:srgbClr val="006600"/>
                </a:solidFill>
              </a:rPr>
              <a:t> se contracter</a:t>
            </a:r>
          </a:p>
          <a:p>
            <a:pPr lvl="1">
              <a:buFontTx/>
              <a:buChar char="-"/>
            </a:pPr>
            <a:r>
              <a:rPr lang="fr-FR" dirty="0">
                <a:solidFill>
                  <a:srgbClr val="006600"/>
                </a:solidFill>
              </a:rPr>
              <a:t> transmettre cette action contractile au tissu </a:t>
            </a:r>
          </a:p>
          <a:p>
            <a:pPr>
              <a:buFontTx/>
              <a:buChar char="-"/>
            </a:pPr>
            <a:endParaRPr lang="fr-FR" sz="1600" dirty="0">
              <a:solidFill>
                <a:srgbClr val="006600"/>
              </a:solidFill>
            </a:endParaRPr>
          </a:p>
          <a:p>
            <a:pPr>
              <a:buFontTx/>
              <a:buChar char="-"/>
            </a:pPr>
            <a:endParaRPr lang="fr-FR" sz="1600" dirty="0">
              <a:solidFill>
                <a:srgbClr val="006600"/>
              </a:solidFill>
            </a:endParaRPr>
          </a:p>
          <a:p>
            <a:pPr>
              <a:buFontTx/>
              <a:buChar char="-"/>
            </a:pPr>
            <a:endParaRPr lang="fr-FR" sz="1600" dirty="0">
              <a:solidFill>
                <a:srgbClr val="006600"/>
              </a:solidFill>
            </a:endParaRPr>
          </a:p>
          <a:p>
            <a:pPr>
              <a:buClr>
                <a:srgbClr val="FF6600"/>
              </a:buClr>
            </a:pPr>
            <a:r>
              <a:rPr lang="fr-FR" sz="1600" b="1" dirty="0">
                <a:solidFill>
                  <a:srgbClr val="006600"/>
                </a:solidFill>
              </a:rPr>
              <a:t> </a:t>
            </a:r>
            <a:r>
              <a:rPr lang="fr-FR" sz="2000" b="1" dirty="0">
                <a:solidFill>
                  <a:srgbClr val="006600"/>
                </a:solidFill>
              </a:rPr>
              <a:t>Contraction de la lésion</a:t>
            </a:r>
            <a:r>
              <a:rPr lang="fr-FR" sz="2000" dirty="0">
                <a:solidFill>
                  <a:srgbClr val="006600"/>
                </a:solidFill>
              </a:rPr>
              <a:t> </a:t>
            </a:r>
            <a:endParaRPr lang="fr-FR" sz="2000" dirty="0" smtClean="0">
              <a:solidFill>
                <a:srgbClr val="006600"/>
              </a:solidFill>
            </a:endParaRPr>
          </a:p>
          <a:p>
            <a:pPr>
              <a:buClr>
                <a:srgbClr val="FF6600"/>
              </a:buClr>
            </a:pPr>
            <a:r>
              <a:rPr lang="fr-FR" dirty="0" smtClean="0">
                <a:solidFill>
                  <a:srgbClr val="006600"/>
                </a:solidFill>
              </a:rPr>
              <a:t>qui permet un rapprochement des 2 berges</a:t>
            </a:r>
            <a:endParaRPr lang="fr-FR" sz="1600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8"/>
          <p:cNvSpPr>
            <a:spLocks noChangeArrowheads="1"/>
          </p:cNvSpPr>
          <p:nvPr/>
        </p:nvSpPr>
        <p:spPr bwMode="auto">
          <a:xfrm>
            <a:off x="76200" y="771553"/>
            <a:ext cx="70160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fr-FR" sz="2400" b="1" dirty="0">
                <a:solidFill>
                  <a:srgbClr val="006600"/>
                </a:solidFill>
              </a:rPr>
              <a:t>Étape </a:t>
            </a:r>
            <a:r>
              <a:rPr lang="fr-FR" sz="2400" b="1" dirty="0" smtClean="0">
                <a:solidFill>
                  <a:srgbClr val="006600"/>
                </a:solidFill>
              </a:rPr>
              <a:t> 3 …. à la ré-</a:t>
            </a:r>
            <a:r>
              <a:rPr lang="fr-FR" sz="2400" b="1" dirty="0" err="1" smtClean="0">
                <a:solidFill>
                  <a:srgbClr val="006600"/>
                </a:solidFill>
              </a:rPr>
              <a:t>épithélisalisation</a:t>
            </a:r>
            <a:r>
              <a:rPr lang="fr-FR" sz="2400" b="1" dirty="0" smtClean="0">
                <a:solidFill>
                  <a:srgbClr val="006600"/>
                </a:solidFill>
              </a:rPr>
              <a:t>     </a:t>
            </a:r>
            <a:r>
              <a:rPr lang="fr-FR" sz="2000" dirty="0" smtClean="0">
                <a:solidFill>
                  <a:srgbClr val="006600"/>
                </a:solidFill>
              </a:rPr>
              <a:t> </a:t>
            </a:r>
            <a:endParaRPr lang="fr-FR" sz="2000" dirty="0">
              <a:solidFill>
                <a:srgbClr val="006600"/>
              </a:solidFill>
            </a:endParaRPr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457200" y="51470"/>
            <a:ext cx="8229600" cy="857250"/>
          </a:xfrm>
        </p:spPr>
        <p:txBody>
          <a:bodyPr/>
          <a:lstStyle/>
          <a:p>
            <a:r>
              <a:rPr lang="fr-FR" b="1" dirty="0" smtClean="0"/>
              <a:t>Phase de réparation tissulaire</a:t>
            </a:r>
            <a:endParaRPr lang="fr-FR" b="1" dirty="0"/>
          </a:p>
        </p:txBody>
      </p:sp>
      <p:pic>
        <p:nvPicPr>
          <p:cNvPr id="9" name="Picture 5" descr="Retour - Image PEA19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923678"/>
            <a:ext cx="296309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 txBox="1">
            <a:spLocks noChangeArrowheads="1"/>
          </p:cNvSpPr>
          <p:nvPr/>
        </p:nvSpPr>
        <p:spPr>
          <a:xfrm>
            <a:off x="3347864" y="1563639"/>
            <a:ext cx="5796136" cy="329411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+mn-ea"/>
                <a:cs typeface="+mn-cs"/>
              </a:rPr>
              <a:t>Migration puis multiplication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fr-FR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+mn-ea"/>
                <a:cs typeface="+mn-cs"/>
              </a:rPr>
              <a:t>des cellules épithéliales à partir des berges</a:t>
            </a: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sz="1000" b="0" i="0" u="none" strike="noStrike" kern="120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+mn-ea"/>
                <a:cs typeface="+mn-cs"/>
              </a:rPr>
              <a:t>Sous le contrôle des facteurs de croissance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fr-FR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+mn-ea"/>
                <a:cs typeface="+mn-cs"/>
              </a:rPr>
              <a:t>produits par les fibroblastes et les </a:t>
            </a:r>
            <a:r>
              <a:rPr kumimoji="0" lang="fr-FR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+mn-ea"/>
                <a:cs typeface="+mn-cs"/>
              </a:rPr>
              <a:t>kératinocytes</a:t>
            </a:r>
            <a:endParaRPr kumimoji="0" lang="fr-FR" sz="1600" b="0" i="0" u="none" strike="noStrike" kern="120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120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+mn-ea"/>
                <a:cs typeface="+mn-cs"/>
              </a:rPr>
              <a:t>Lorsque la lésion est fermée par une monocouche de </a:t>
            </a:r>
            <a:r>
              <a:rPr kumimoji="0" lang="fr-FR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+mn-ea"/>
                <a:cs typeface="+mn-cs"/>
              </a:rPr>
              <a:t>kératinocytes</a:t>
            </a:r>
            <a:r>
              <a:rPr kumimoji="0" lang="fr-FR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+mn-ea"/>
                <a:cs typeface="+mn-cs"/>
              </a:rPr>
              <a:t>, la migration des cellules s’arrêtent, cédant la place à une </a:t>
            </a:r>
            <a:r>
              <a:rPr kumimoji="0" lang="fr-F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+mn-ea"/>
                <a:cs typeface="+mn-cs"/>
              </a:rPr>
              <a:t>phase de différenciation</a:t>
            </a:r>
            <a:r>
              <a:rPr kumimoji="0" lang="fr-FR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fr-FR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+mn-ea"/>
                <a:cs typeface="+mn-cs"/>
              </a:rPr>
              <a:t>des cellules.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fr-FR" sz="1000" b="0" i="0" u="none" strike="noStrike" kern="120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457200" y="51470"/>
            <a:ext cx="8229600" cy="857250"/>
          </a:xfrm>
        </p:spPr>
        <p:txBody>
          <a:bodyPr/>
          <a:lstStyle/>
          <a:p>
            <a:r>
              <a:rPr lang="fr-FR" b="1" dirty="0" smtClean="0"/>
              <a:t>Phase de maturation</a:t>
            </a:r>
            <a:endParaRPr lang="fr-FR" b="1" dirty="0"/>
          </a:p>
        </p:txBody>
      </p: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1543050" y="971550"/>
            <a:ext cx="6153150" cy="1714500"/>
            <a:chOff x="972" y="816"/>
            <a:chExt cx="3876" cy="1440"/>
          </a:xfrm>
        </p:grpSpPr>
        <p:grpSp>
          <p:nvGrpSpPr>
            <p:cNvPr id="7" name="Group 14"/>
            <p:cNvGrpSpPr>
              <a:grpSpLocks/>
            </p:cNvGrpSpPr>
            <p:nvPr/>
          </p:nvGrpSpPr>
          <p:grpSpPr bwMode="auto">
            <a:xfrm>
              <a:off x="972" y="816"/>
              <a:ext cx="3876" cy="1440"/>
              <a:chOff x="972" y="864"/>
              <a:chExt cx="3876" cy="1440"/>
            </a:xfrm>
          </p:grpSpPr>
          <p:graphicFrame>
            <p:nvGraphicFramePr>
              <p:cNvPr id="13" name="Object 8"/>
              <p:cNvGraphicFramePr>
                <a:graphicFrameLocks noChangeAspect="1"/>
              </p:cNvGraphicFramePr>
              <p:nvPr/>
            </p:nvGraphicFramePr>
            <p:xfrm>
              <a:off x="972" y="864"/>
              <a:ext cx="1425" cy="144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729" name="Photo Editor Photo" r:id="rId4" imgW="4285714" imgH="3895238" progId="">
                      <p:embed/>
                    </p:oleObj>
                  </mc:Choice>
                  <mc:Fallback>
                    <p:oleObj name="Photo Editor Photo" r:id="rId4" imgW="4285714" imgH="3895238" progId="">
                      <p:embed/>
                      <p:pic>
                        <p:nvPicPr>
                          <p:cNvPr id="0" name="Object 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72" y="864"/>
                            <a:ext cx="1425" cy="144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4" name="Group 13"/>
              <p:cNvGrpSpPr>
                <a:grpSpLocks/>
              </p:cNvGrpSpPr>
              <p:nvPr/>
            </p:nvGrpSpPr>
            <p:grpSpPr bwMode="auto">
              <a:xfrm>
                <a:off x="2397" y="911"/>
                <a:ext cx="2451" cy="1357"/>
                <a:chOff x="2397" y="911"/>
                <a:chExt cx="2451" cy="1357"/>
              </a:xfrm>
            </p:grpSpPr>
            <p:graphicFrame>
              <p:nvGraphicFramePr>
                <p:cNvPr id="15" name="Object 5"/>
                <p:cNvGraphicFramePr>
                  <a:graphicFrameLocks noChangeAspect="1"/>
                </p:cNvGraphicFramePr>
                <p:nvPr/>
              </p:nvGraphicFramePr>
              <p:xfrm>
                <a:off x="3300" y="911"/>
                <a:ext cx="1548" cy="135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30730" name="Photo Editor Photo" r:id="rId6" imgW="4285714" imgH="3895238" progId="">
                        <p:embed/>
                      </p:oleObj>
                    </mc:Choice>
                    <mc:Fallback>
                      <p:oleObj name="Photo Editor Photo" r:id="rId6" imgW="4285714" imgH="3895238" progId="">
                        <p:embed/>
                        <p:pic>
                          <p:nvPicPr>
                            <p:cNvPr id="0" name="Object 5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 t="19807"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300" y="911"/>
                              <a:ext cx="1548" cy="1357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6" name="Line 9"/>
                <p:cNvSpPr>
                  <a:spLocks noChangeShapeType="1"/>
                </p:cNvSpPr>
                <p:nvPr/>
              </p:nvSpPr>
              <p:spPr bwMode="auto">
                <a:xfrm>
                  <a:off x="2433" y="1684"/>
                  <a:ext cx="867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2397" y="1891"/>
                  <a:ext cx="867" cy="0"/>
                </a:xfrm>
                <a:prstGeom prst="line">
                  <a:avLst/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  <p:sp>
          <p:nvSpPr>
            <p:cNvPr id="8" name="Line 18"/>
            <p:cNvSpPr>
              <a:spLocks noChangeShapeType="1"/>
            </p:cNvSpPr>
            <p:nvPr/>
          </p:nvSpPr>
          <p:spPr bwMode="auto">
            <a:xfrm>
              <a:off x="3360" y="2118"/>
              <a:ext cx="1392" cy="0"/>
            </a:xfrm>
            <a:prstGeom prst="line">
              <a:avLst/>
            </a:prstGeom>
            <a:noFill/>
            <a:ln w="12700">
              <a:solidFill>
                <a:srgbClr val="333333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8" name="Group 24"/>
          <p:cNvGrpSpPr>
            <a:grpSpLocks/>
          </p:cNvGrpSpPr>
          <p:nvPr/>
        </p:nvGrpSpPr>
        <p:grpSpPr bwMode="auto">
          <a:xfrm>
            <a:off x="1320502" y="2639608"/>
            <a:ext cx="6419850" cy="651272"/>
            <a:chOff x="720" y="2217"/>
            <a:chExt cx="4044" cy="547"/>
          </a:xfrm>
        </p:grpSpPr>
        <p:sp>
          <p:nvSpPr>
            <p:cNvPr id="19" name="Text Box 15"/>
            <p:cNvSpPr txBox="1">
              <a:spLocks noChangeArrowheads="1"/>
            </p:cNvSpPr>
            <p:nvPr/>
          </p:nvSpPr>
          <p:spPr bwMode="auto">
            <a:xfrm>
              <a:off x="720" y="2454"/>
              <a:ext cx="1436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800" b="1" u="sng">
                  <a:solidFill>
                    <a:srgbClr val="006600"/>
                  </a:solidFill>
                </a:rPr>
                <a:t>Dégradation tissulaire</a:t>
              </a:r>
              <a:endParaRPr lang="en-US" sz="1800" b="1" u="sng">
                <a:solidFill>
                  <a:srgbClr val="006600"/>
                </a:solidFill>
              </a:endParaRPr>
            </a:p>
          </p:txBody>
        </p:sp>
        <p:sp>
          <p:nvSpPr>
            <p:cNvPr id="20" name="Text Box 16"/>
            <p:cNvSpPr txBox="1">
              <a:spLocks noChangeArrowheads="1"/>
            </p:cNvSpPr>
            <p:nvPr/>
          </p:nvSpPr>
          <p:spPr bwMode="auto">
            <a:xfrm>
              <a:off x="3408" y="2454"/>
              <a:ext cx="1356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800" b="1" u="sng">
                  <a:solidFill>
                    <a:srgbClr val="006600"/>
                  </a:solidFill>
                </a:rPr>
                <a:t>Production tissulaire</a:t>
              </a:r>
              <a:endParaRPr lang="en-US" sz="1800" b="1" u="sng">
                <a:solidFill>
                  <a:srgbClr val="006600"/>
                </a:solidFill>
              </a:endParaRPr>
            </a:p>
          </p:txBody>
        </p:sp>
        <p:sp>
          <p:nvSpPr>
            <p:cNvPr id="21" name="Text Box 17"/>
            <p:cNvSpPr txBox="1">
              <a:spLocks noChangeArrowheads="1"/>
            </p:cNvSpPr>
            <p:nvPr/>
          </p:nvSpPr>
          <p:spPr bwMode="auto">
            <a:xfrm>
              <a:off x="2736" y="2448"/>
              <a:ext cx="259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800" b="1">
                  <a:solidFill>
                    <a:srgbClr val="006600"/>
                  </a:solidFill>
                </a:rPr>
                <a:t>ET</a:t>
              </a:r>
              <a:endParaRPr lang="en-US" sz="1800" b="1">
                <a:solidFill>
                  <a:srgbClr val="006600"/>
                </a:solidFill>
              </a:endParaRPr>
            </a:p>
          </p:txBody>
        </p:sp>
        <p:sp>
          <p:nvSpPr>
            <p:cNvPr id="22" name="Text Box 23"/>
            <p:cNvSpPr txBox="1">
              <a:spLocks noChangeArrowheads="1"/>
            </p:cNvSpPr>
            <p:nvPr/>
          </p:nvSpPr>
          <p:spPr bwMode="auto">
            <a:xfrm>
              <a:off x="2020" y="2217"/>
              <a:ext cx="1684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fr-FR" sz="1800" b="1">
                  <a:solidFill>
                    <a:srgbClr val="006600"/>
                  </a:solidFill>
                </a:rPr>
                <a:t>Équilibre complexe entre: </a:t>
              </a:r>
              <a:endParaRPr lang="en-US" sz="2000">
                <a:solidFill>
                  <a:srgbClr val="006600"/>
                </a:solidFill>
              </a:endParaRPr>
            </a:p>
          </p:txBody>
        </p:sp>
      </p:grp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179512" y="3377530"/>
            <a:ext cx="8686800" cy="176597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0" u="none" strike="noStrike" kern="120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FF6600"/>
              </a:buClr>
              <a:buSzTx/>
              <a:tabLst/>
              <a:defRPr/>
            </a:pPr>
            <a: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+mn-ea"/>
                <a:cs typeface="+mn-cs"/>
              </a:rPr>
              <a:t>Remodelage progressif de la matrice extracellulaire </a:t>
            </a: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+mn-ea"/>
                <a:cs typeface="+mn-cs"/>
              </a:rPr>
              <a:t>après fermeture de la plaie avec  : 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+mn-ea"/>
                <a:cs typeface="+mn-cs"/>
              </a:rPr>
              <a:t>une diminution progressive des éléments du tissu de granulation 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+mn-ea"/>
                <a:cs typeface="+mn-cs"/>
              </a:rPr>
              <a:t>Production de collagène, de fibres élastiques et de </a:t>
            </a:r>
            <a:r>
              <a:rPr kumimoji="0" lang="fr-FR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+mn-ea"/>
                <a:cs typeface="+mn-cs"/>
              </a:rPr>
              <a:t>glycoaminoglycanes</a:t>
            </a: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+mn-ea"/>
                <a:cs typeface="+mn-cs"/>
              </a:rPr>
              <a:t> pour une matrice plus résistante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ea typeface="+mn-ea"/>
                <a:cs typeface="+mn-cs"/>
              </a:rPr>
              <a:t>Réorganisation du réseau vasculaire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Diapositive 1&quot;/&gt;&lt;property id=&quot;20307&quot; value=&quot;256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le &amp; Bullets">
  <a:themeElements>
    <a:clrScheme name="JJConsumer">
      <a:dk1>
        <a:srgbClr val="7E7E7E"/>
      </a:dk1>
      <a:lt1>
        <a:srgbClr val="FFFFFF"/>
      </a:lt1>
      <a:dk2>
        <a:srgbClr val="000000"/>
      </a:dk2>
      <a:lt2>
        <a:srgbClr val="14B9B9"/>
      </a:lt2>
      <a:accent1>
        <a:srgbClr val="005A78"/>
      </a:accent1>
      <a:accent2>
        <a:srgbClr val="FF7832"/>
      </a:accent2>
      <a:accent3>
        <a:srgbClr val="6E2873"/>
      </a:accent3>
      <a:accent4>
        <a:srgbClr val="F30617"/>
      </a:accent4>
      <a:accent5>
        <a:srgbClr val="73B432"/>
      </a:accent5>
      <a:accent6>
        <a:srgbClr val="414141"/>
      </a:accent6>
      <a:hlink>
        <a:srgbClr val="14B9B9"/>
      </a:hlink>
      <a:folHlink>
        <a:srgbClr val="818181"/>
      </a:folHlink>
    </a:clrScheme>
    <a:fontScheme name="Title &amp; Bullets">
      <a:majorFont>
        <a:latin typeface="Arial"/>
        <a:ea typeface="ヒラギノ角ゴ ProN W6"/>
        <a:cs typeface="ヒラギノ角ゴ ProN W6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12700" cap="flat" cmpd="sng" algn="ctr">
          <a:solidFill>
            <a:srgbClr val="77777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777777"/>
            </a:solidFill>
            <a:effectLst/>
            <a:latin typeface="Arial" pitchFamily="-110" charset="0"/>
            <a:ea typeface="ヒラギノ角ゴ ProN W3" pitchFamily="-110" charset="-128"/>
            <a:cs typeface="ヒラギノ角ゴ ProN W3" pitchFamily="-110" charset="-128"/>
            <a:sym typeface="Arial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12700" cap="flat" cmpd="sng" algn="ctr">
          <a:solidFill>
            <a:srgbClr val="77777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777777"/>
            </a:solidFill>
            <a:effectLst/>
            <a:latin typeface="Arial" pitchFamily="-110" charset="0"/>
            <a:ea typeface="ヒラギノ角ゴ ProN W3" pitchFamily="-110" charset="-128"/>
            <a:cs typeface="ヒラギノ角ゴ ProN W3" pitchFamily="-110" charset="-128"/>
            <a:sym typeface="Arial" pitchFamily="-110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itle &amp; Bullets">
  <a:themeElements>
    <a:clrScheme name="JJConsumer">
      <a:dk1>
        <a:srgbClr val="7E7E7E"/>
      </a:dk1>
      <a:lt1>
        <a:srgbClr val="FFFFFF"/>
      </a:lt1>
      <a:dk2>
        <a:srgbClr val="000000"/>
      </a:dk2>
      <a:lt2>
        <a:srgbClr val="14B9B9"/>
      </a:lt2>
      <a:accent1>
        <a:srgbClr val="005A78"/>
      </a:accent1>
      <a:accent2>
        <a:srgbClr val="FF7832"/>
      </a:accent2>
      <a:accent3>
        <a:srgbClr val="6E2873"/>
      </a:accent3>
      <a:accent4>
        <a:srgbClr val="F30617"/>
      </a:accent4>
      <a:accent5>
        <a:srgbClr val="73B432"/>
      </a:accent5>
      <a:accent6>
        <a:srgbClr val="414141"/>
      </a:accent6>
      <a:hlink>
        <a:srgbClr val="14B9B9"/>
      </a:hlink>
      <a:folHlink>
        <a:srgbClr val="818181"/>
      </a:folHlink>
    </a:clrScheme>
    <a:fontScheme name="Title &amp; Bullets">
      <a:majorFont>
        <a:latin typeface="Arial"/>
        <a:ea typeface="ヒラギノ角ゴ ProN W6"/>
        <a:cs typeface="ヒラギノ角ゴ ProN W6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12700" cap="flat" cmpd="sng" algn="ctr">
          <a:solidFill>
            <a:srgbClr val="77777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777777"/>
            </a:solidFill>
            <a:effectLst/>
            <a:latin typeface="Arial" pitchFamily="-110" charset="0"/>
            <a:ea typeface="ヒラギノ角ゴ ProN W3" pitchFamily="-110" charset="-128"/>
            <a:cs typeface="ヒラギノ角ゴ ProN W3" pitchFamily="-110" charset="-128"/>
            <a:sym typeface="Arial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12700" cap="flat" cmpd="sng" algn="ctr">
          <a:solidFill>
            <a:srgbClr val="77777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777777"/>
            </a:solidFill>
            <a:effectLst/>
            <a:latin typeface="Arial" pitchFamily="-110" charset="0"/>
            <a:ea typeface="ヒラギノ角ゴ ProN W3" pitchFamily="-110" charset="-128"/>
            <a:cs typeface="ヒラギノ角ゴ ProN W3" pitchFamily="-110" charset="-128"/>
            <a:sym typeface="Arial" pitchFamily="-110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Title &amp; Bullets">
  <a:themeElements>
    <a:clrScheme name="JJConsumer">
      <a:dk1>
        <a:srgbClr val="7E7E7E"/>
      </a:dk1>
      <a:lt1>
        <a:srgbClr val="FFFFFF"/>
      </a:lt1>
      <a:dk2>
        <a:srgbClr val="000000"/>
      </a:dk2>
      <a:lt2>
        <a:srgbClr val="14B9B9"/>
      </a:lt2>
      <a:accent1>
        <a:srgbClr val="005A78"/>
      </a:accent1>
      <a:accent2>
        <a:srgbClr val="FF7832"/>
      </a:accent2>
      <a:accent3>
        <a:srgbClr val="6E2873"/>
      </a:accent3>
      <a:accent4>
        <a:srgbClr val="F30617"/>
      </a:accent4>
      <a:accent5>
        <a:srgbClr val="73B432"/>
      </a:accent5>
      <a:accent6>
        <a:srgbClr val="414141"/>
      </a:accent6>
      <a:hlink>
        <a:srgbClr val="14B9B9"/>
      </a:hlink>
      <a:folHlink>
        <a:srgbClr val="818181"/>
      </a:folHlink>
    </a:clrScheme>
    <a:fontScheme name="Title &amp; Bullets">
      <a:majorFont>
        <a:latin typeface="Arial"/>
        <a:ea typeface="ヒラギノ角ゴ ProN W6"/>
        <a:cs typeface="ヒラギノ角ゴ ProN W6"/>
      </a:majorFont>
      <a:minorFont>
        <a:latin typeface="Arial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12700" cap="flat" cmpd="sng" algn="ctr">
          <a:solidFill>
            <a:srgbClr val="77777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777777"/>
            </a:solidFill>
            <a:effectLst/>
            <a:latin typeface="Arial" pitchFamily="-110" charset="0"/>
            <a:ea typeface="ヒラギノ角ゴ ProN W3" pitchFamily="-110" charset="-128"/>
            <a:cs typeface="ヒラギノ角ゴ ProN W3" pitchFamily="-110" charset="-128"/>
            <a:sym typeface="Arial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12700" cap="flat" cmpd="sng" algn="ctr">
          <a:solidFill>
            <a:srgbClr val="777777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>
            <a:ln>
              <a:noFill/>
            </a:ln>
            <a:solidFill>
              <a:srgbClr val="777777"/>
            </a:solidFill>
            <a:effectLst/>
            <a:latin typeface="Arial" pitchFamily="-110" charset="0"/>
            <a:ea typeface="ヒラギノ角ゴ ProN W3" pitchFamily="-110" charset="-128"/>
            <a:cs typeface="ヒラギノ角ゴ ProN W3" pitchFamily="-110" charset="-128"/>
            <a:sym typeface="Arial" pitchFamily="-110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1226</TotalTime>
  <Words>1556</Words>
  <Application>Microsoft Macintosh PowerPoint</Application>
  <PresentationFormat>Présentation à l'écran (16:9)</PresentationFormat>
  <Paragraphs>276</Paragraphs>
  <Slides>29</Slides>
  <Notes>10</Notes>
  <HiddenSlides>0</HiddenSlides>
  <MMClips>0</MMClips>
  <ScaleCrop>false</ScaleCrop>
  <HeadingPairs>
    <vt:vector size="6" baseType="variant">
      <vt:variant>
        <vt:lpstr>Thème</vt:lpstr>
      </vt:variant>
      <vt:variant>
        <vt:i4>4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4" baseType="lpstr">
      <vt:lpstr>Thème Office</vt:lpstr>
      <vt:lpstr>Title &amp; Bullets</vt:lpstr>
      <vt:lpstr>1_Title &amp; Bullets</vt:lpstr>
      <vt:lpstr>2_Title &amp; Bullets</vt:lpstr>
      <vt:lpstr>Photo Editor Photo</vt:lpstr>
      <vt:lpstr>Présentation PowerPoint</vt:lpstr>
      <vt:lpstr>Présentation PowerPoint</vt:lpstr>
      <vt:lpstr>Présentation PowerPoint</vt:lpstr>
      <vt:lpstr>Phase vasculaire et inflammatoire</vt:lpstr>
      <vt:lpstr>Phase vasculaire et inflammatoire</vt:lpstr>
      <vt:lpstr>Phase de réparation tissulaire</vt:lpstr>
      <vt:lpstr>Phase de réparation tissulaire</vt:lpstr>
      <vt:lpstr>Phase de réparation tissulaire</vt:lpstr>
      <vt:lpstr>Phase de maturation</vt:lpstr>
      <vt:lpstr>Présentation PowerPoint</vt:lpstr>
      <vt:lpstr>LES BRÛLURES</vt:lpstr>
      <vt:lpstr>Qu’est ce qu’une brûlure ?</vt:lpstr>
      <vt:lpstr>Causes d’une brûlure ?</vt:lpstr>
      <vt:lpstr>Critères d’évaluation d’une brûlure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Critères d’évaluation d’une brûlure ?</vt:lpstr>
      <vt:lpstr>Critères d’évaluation d’une brûlure ?</vt:lpstr>
      <vt:lpstr>Critères d’évaluation d’une brûlure ?</vt:lpstr>
      <vt:lpstr>Présentation PowerPoint</vt:lpstr>
      <vt:lpstr>Les bons gestes en cas de brûlure du 1er et 2ème degré superficiel</vt:lpstr>
      <vt:lpstr>Les bons gestes en cas de brûlure du 1er et 2ème degré superficiel</vt:lpstr>
      <vt:lpstr>Les bons gestes en cas de brûlure du 1er et 2ème degré superficiel</vt:lpstr>
      <vt:lpstr>Les bons gestes en cas de brûlure du 1er et 2ème degré superficiel</vt:lpstr>
      <vt:lpstr>Les bons gestes en cas de brûlure du 1er et 2ème degré superficiel</vt:lpstr>
      <vt:lpstr>Les bons gestes en cas de brûlure du 1er et 2ème degré superficiel</vt:lpstr>
    </vt:vector>
  </TitlesOfParts>
  <Company>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Cdm</dc:creator>
  <cp:lastModifiedBy>cecile</cp:lastModifiedBy>
  <cp:revision>141</cp:revision>
  <dcterms:created xsi:type="dcterms:W3CDTF">2012-02-17T10:36:07Z</dcterms:created>
  <dcterms:modified xsi:type="dcterms:W3CDTF">2013-09-11T09:40:01Z</dcterms:modified>
</cp:coreProperties>
</file>