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Lst>
  <p:notesMasterIdLst>
    <p:notesMasterId r:id="rId7"/>
  </p:notesMasterIdLst>
  <p:handoutMasterIdLst>
    <p:handoutMasterId r:id="rId8"/>
  </p:handoutMasterIdLst>
  <p:sldIdLst>
    <p:sldId id="261" r:id="rId3"/>
    <p:sldId id="281" r:id="rId4"/>
    <p:sldId id="280" r:id="rId5"/>
    <p:sldId id="282"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2183" autoAdjust="0"/>
  </p:normalViewPr>
  <p:slideViewPr>
    <p:cSldViewPr snapToGrid="0" showGuides="1">
      <p:cViewPr varScale="1">
        <p:scale>
          <a:sx n="100" d="100"/>
          <a:sy n="100" d="100"/>
        </p:scale>
        <p:origin x="30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24DC60-114A-8C4B-819E-8141F76ABD3B}" type="datetimeFigureOut">
              <a:rPr lang="fr-FR" smtClean="0"/>
              <a:t>04/11/2024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26998F-6C2A-AD4F-9A59-83386B90C695}" type="slidenum">
              <a:rPr lang="fr-FR" smtClean="0"/>
              <a:t>‹N°›</a:t>
            </a:fld>
            <a:endParaRPr lang="fr-FR"/>
          </a:p>
        </p:txBody>
      </p:sp>
    </p:spTree>
    <p:extLst>
      <p:ext uri="{BB962C8B-B14F-4D97-AF65-F5344CB8AC3E}">
        <p14:creationId xmlns:p14="http://schemas.microsoft.com/office/powerpoint/2010/main" val="2674434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DECBC-03FB-4693-9BD2-BA34292CC161}" type="datetimeFigureOut">
              <a:rPr lang="fr-FR" smtClean="0"/>
              <a:t>04/11/2024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70302-0E60-4499-95C2-20FA5E9DD9E3}" type="slidenum">
              <a:rPr lang="fr-FR" smtClean="0"/>
              <a:t>‹N°›</a:t>
            </a:fld>
            <a:endParaRPr lang="fr-FR"/>
          </a:p>
        </p:txBody>
      </p:sp>
    </p:spTree>
    <p:extLst>
      <p:ext uri="{BB962C8B-B14F-4D97-AF65-F5344CB8AC3E}">
        <p14:creationId xmlns:p14="http://schemas.microsoft.com/office/powerpoint/2010/main" val="1588679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8A609A9-3E4C-A444-B4C4-F2AFD2729115}"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774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7D35A3-DB8A-4046-A1A9-884D3913A537}"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5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4EB17-FF0F-2441-9E03-3ABC4055F46B}"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1850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defRPr/>
            </a:pPr>
            <a:fld id="{0196AE1E-969E-7C42-9723-2F45BC5F9B0F}" type="datetime1">
              <a:rPr lang="fr-FR" smtClean="0">
                <a:solidFill>
                  <a:prstClr val="black">
                    <a:tint val="75000"/>
                  </a:prstClr>
                </a:solidFill>
              </a:rPr>
              <a:t>04/11/2024</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079369" y="5363669"/>
            <a:ext cx="4114800" cy="365125"/>
          </a:xfrm>
          <a:prstGeom prst="rect">
            <a:avLst/>
          </a:prstGeom>
        </p:spPr>
        <p:txBody>
          <a:body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89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Diapositive de titre">
    <p:spTree>
      <p:nvGrpSpPr>
        <p:cNvPr id="1" name=""/>
        <p:cNvGrpSpPr/>
        <p:nvPr/>
      </p:nvGrpSpPr>
      <p:grpSpPr>
        <a:xfrm>
          <a:off x="0" y="0"/>
          <a:ext cx="0" cy="0"/>
          <a:chOff x="0" y="0"/>
          <a:chExt cx="0" cy="0"/>
        </a:xfrm>
      </p:grpSpPr>
      <p:sp>
        <p:nvSpPr>
          <p:cNvPr id="5" name="Rectangle 4"/>
          <p:cNvSpPr/>
          <p:nvPr/>
        </p:nvSpPr>
        <p:spPr>
          <a:xfrm>
            <a:off x="4862672" y="6260439"/>
            <a:ext cx="2472128" cy="59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2" name="Rectangle 11"/>
          <p:cNvSpPr/>
          <p:nvPr/>
        </p:nvSpPr>
        <p:spPr>
          <a:xfrm>
            <a:off x="0" y="0"/>
            <a:ext cx="12192000" cy="5584032"/>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9" name="Espace réservé du titre 1"/>
          <p:cNvSpPr>
            <a:spLocks noGrp="1"/>
          </p:cNvSpPr>
          <p:nvPr>
            <p:ph type="title"/>
          </p:nvPr>
        </p:nvSpPr>
        <p:spPr>
          <a:xfrm>
            <a:off x="4228756" y="1935415"/>
            <a:ext cx="7182419" cy="2006572"/>
          </a:xfrm>
          <a:prstGeom prst="rect">
            <a:avLst/>
          </a:prstGeom>
        </p:spPr>
        <p:txBody>
          <a:bodyPr vert="horz" lIns="91440" tIns="45720" rIns="91440" bIns="45720" rtlCol="0" anchor="ctr">
            <a:noAutofit/>
          </a:bodyPr>
          <a:lstStyle>
            <a:lvl1pPr>
              <a:defRPr b="1"/>
            </a:lvl1pPr>
          </a:lstStyle>
          <a:p>
            <a:r>
              <a:rPr lang="fr-FR"/>
              <a:t>Modifiez le style du titre</a:t>
            </a:r>
            <a:endParaRPr lang="fr-FR" dirty="0"/>
          </a:p>
        </p:txBody>
      </p:sp>
      <p:sp>
        <p:nvSpPr>
          <p:cNvPr id="11" name="Sous-titre 2"/>
          <p:cNvSpPr>
            <a:spLocks noGrp="1"/>
          </p:cNvSpPr>
          <p:nvPr>
            <p:ph type="subTitle" idx="1"/>
          </p:nvPr>
        </p:nvSpPr>
        <p:spPr>
          <a:xfrm>
            <a:off x="4228756" y="4031704"/>
            <a:ext cx="7182419" cy="860780"/>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13" name="Ellipse 12"/>
          <p:cNvSpPr/>
          <p:nvPr/>
        </p:nvSpPr>
        <p:spPr>
          <a:xfrm>
            <a:off x="926128" y="1358281"/>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t="-4382"/>
          <a:stretch/>
        </p:blipFill>
        <p:spPr>
          <a:xfrm>
            <a:off x="996067" y="2752364"/>
            <a:ext cx="2830351" cy="660620"/>
          </a:xfrm>
          <a:prstGeom prst="rect">
            <a:avLst/>
          </a:prstGeom>
        </p:spPr>
      </p:pic>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4869" y="1815888"/>
            <a:ext cx="840611" cy="746151"/>
          </a:xfrm>
          <a:prstGeom prst="rect">
            <a:avLst/>
          </a:prstGeom>
        </p:spPr>
      </p:pic>
      <p:pic>
        <p:nvPicPr>
          <p:cNvPr id="26" name="Image 25">
            <a:extLst>
              <a:ext uri="{FF2B5EF4-FFF2-40B4-BE49-F238E27FC236}">
                <a16:creationId xmlns:a16="http://schemas.microsoft.com/office/drawing/2014/main" id="{124CDB4C-1716-4D4A-8171-988B9DA3D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1118" y="1145462"/>
            <a:ext cx="1151604" cy="1151604"/>
          </a:xfrm>
          <a:prstGeom prst="rect">
            <a:avLst/>
          </a:prstGeom>
        </p:spPr>
      </p:pic>
      <p:sp>
        <p:nvSpPr>
          <p:cNvPr id="27" name="Rectangle 26">
            <a:extLst>
              <a:ext uri="{FF2B5EF4-FFF2-40B4-BE49-F238E27FC236}">
                <a16:creationId xmlns:a16="http://schemas.microsoft.com/office/drawing/2014/main" id="{F02B6A54-AFC6-4ABF-9B7F-01F88F08AD37}"/>
              </a:ext>
            </a:extLst>
          </p:cNvPr>
          <p:cNvSpPr/>
          <p:nvPr/>
        </p:nvSpPr>
        <p:spPr>
          <a:xfrm>
            <a:off x="4845739" y="6356682"/>
            <a:ext cx="2752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pic>
        <p:nvPicPr>
          <p:cNvPr id="29" name="Image 28">
            <a:extLst>
              <a:ext uri="{FF2B5EF4-FFF2-40B4-BE49-F238E27FC236}">
                <a16:creationId xmlns:a16="http://schemas.microsoft.com/office/drawing/2014/main" id="{DFBE2822-2A60-41A4-A033-C70EEAABF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7659" y="5858075"/>
            <a:ext cx="1243731" cy="749361"/>
          </a:xfrm>
          <a:prstGeom prst="rect">
            <a:avLst/>
          </a:prstGeom>
        </p:spPr>
      </p:pic>
      <p:pic>
        <p:nvPicPr>
          <p:cNvPr id="33" name="Image 32">
            <a:extLst>
              <a:ext uri="{FF2B5EF4-FFF2-40B4-BE49-F238E27FC236}">
                <a16:creationId xmlns:a16="http://schemas.microsoft.com/office/drawing/2014/main" id="{DC862756-DF4B-402F-A744-5DCA6D69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9154" y="5942171"/>
            <a:ext cx="1560523" cy="602850"/>
          </a:xfrm>
          <a:prstGeom prst="rect">
            <a:avLst/>
          </a:prstGeom>
        </p:spPr>
      </p:pic>
      <p:pic>
        <p:nvPicPr>
          <p:cNvPr id="37" name="Image 36">
            <a:extLst>
              <a:ext uri="{FF2B5EF4-FFF2-40B4-BE49-F238E27FC236}">
                <a16:creationId xmlns:a16="http://schemas.microsoft.com/office/drawing/2014/main" id="{8B9FAD2A-F2FB-42AF-9AD6-EAAACF8A9D8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97382" y="5796851"/>
            <a:ext cx="858047" cy="840340"/>
          </a:xfrm>
          <a:prstGeom prst="rect">
            <a:avLst/>
          </a:prstGeom>
        </p:spPr>
      </p:pic>
      <p:pic>
        <p:nvPicPr>
          <p:cNvPr id="41" name="Image 40">
            <a:extLst>
              <a:ext uri="{FF2B5EF4-FFF2-40B4-BE49-F238E27FC236}">
                <a16:creationId xmlns:a16="http://schemas.microsoft.com/office/drawing/2014/main" id="{DC781ECE-AF71-48DB-9915-435B726C4E4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0301" y="5915625"/>
            <a:ext cx="1572148" cy="531655"/>
          </a:xfrm>
          <a:prstGeom prst="rect">
            <a:avLst/>
          </a:prstGeom>
        </p:spPr>
      </p:pic>
      <p:pic>
        <p:nvPicPr>
          <p:cNvPr id="22" name="Image 21">
            <a:extLst>
              <a:ext uri="{FF2B5EF4-FFF2-40B4-BE49-F238E27FC236}">
                <a16:creationId xmlns:a16="http://schemas.microsoft.com/office/drawing/2014/main" id="{9716AF3E-4B59-4CA0-9A95-2E54F844BB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7957" y="5991951"/>
            <a:ext cx="1597371" cy="489195"/>
          </a:xfrm>
          <a:prstGeom prst="rect">
            <a:avLst/>
          </a:prstGeom>
        </p:spPr>
      </p:pic>
      <p:pic>
        <p:nvPicPr>
          <p:cNvPr id="20" name="Image 19">
            <a:extLst>
              <a:ext uri="{FF2B5EF4-FFF2-40B4-BE49-F238E27FC236}">
                <a16:creationId xmlns:a16="http://schemas.microsoft.com/office/drawing/2014/main" id="{01ED7821-3CAB-45B0-AE81-AD6483CACA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70533" y="5912931"/>
            <a:ext cx="1577059" cy="682923"/>
          </a:xfrm>
          <a:prstGeom prst="rect">
            <a:avLst/>
          </a:prstGeom>
        </p:spPr>
      </p:pic>
      <p:pic>
        <p:nvPicPr>
          <p:cNvPr id="1026" name="Picture 2" descr="RÃ©sultat de recherche d'images pour &quot;logo fondation paris tech&quot;"/>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173446" y="5741402"/>
            <a:ext cx="1903757" cy="854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116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17DCDBA8-439B-ED49-B8C2-645D8AE719D7}"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0B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61358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1638728B-34E7-DD44-8412-7C70AB0D1416}"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D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88962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B7AAD93D-E0A7-924C-BD91-F6DD00FDEC5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3413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20C80076-7A04-0D46-A11A-D99E356206B5}"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002060"/>
                </a:solidFill>
                <a:latin typeface="+mn-lt"/>
                <a:ea typeface="+mj-ea"/>
                <a:cs typeface="+mj-cs"/>
              </a:defRPr>
            </a:lvl1pPr>
          </a:lstStyle>
          <a:p>
            <a:r>
              <a:rPr lang="fr-FR" dirty="0"/>
              <a:t>VOTRE TITRE</a:t>
            </a:r>
          </a:p>
        </p:txBody>
      </p:sp>
      <p:sp>
        <p:nvSpPr>
          <p:cNvPr id="9" name="Ellipse 8"/>
          <p:cNvSpPr/>
          <p:nvPr/>
        </p:nvSpPr>
        <p:spPr>
          <a:xfrm>
            <a:off x="4352974"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423903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3E052885-0E10-094E-8ABD-792E82FB4BAF}"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62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E0F63D24-B4A4-0747-80EC-8C11AC1FD639}"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38805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C130C8-FF6E-7140-A382-F51BCBA133A3}"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234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EF661B80-7BA7-E74A-B9D1-9E48ED9C015B}"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3411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4" name="Espace réservé de la date 3"/>
          <p:cNvSpPr>
            <a:spLocks noGrp="1"/>
          </p:cNvSpPr>
          <p:nvPr>
            <p:ph type="dt" sz="half" idx="10"/>
          </p:nvPr>
        </p:nvSpPr>
        <p:spPr/>
        <p:txBody>
          <a:bodyPr/>
          <a:lstStyle/>
          <a:p>
            <a:pPr>
              <a:defRPr/>
            </a:pPr>
            <a:fld id="{9CA70D13-B253-134C-8B19-B6F44A371C6F}"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a:ln>
            <a:noFill/>
          </a:ln>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93874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348B39E-5E0A-CA4E-92C9-6F5991592EDE}"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64793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23FCBCD0-0046-024C-9137-D751495C7C5B}"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462793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AF58C602-BB45-1243-BD58-97DD682D33B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823629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 y="723902"/>
            <a:ext cx="12197047" cy="5410201"/>
          </a:xfrm>
          <a:prstGeom prst="rect">
            <a:avLst/>
          </a:prstGeom>
        </p:spPr>
      </p:pic>
      <p:sp>
        <p:nvSpPr>
          <p:cNvPr id="4" name="Espace réservé de la date 3"/>
          <p:cNvSpPr>
            <a:spLocks noGrp="1"/>
          </p:cNvSpPr>
          <p:nvPr>
            <p:ph type="dt" sz="half" idx="10"/>
          </p:nvPr>
        </p:nvSpPr>
        <p:spPr/>
        <p:txBody>
          <a:bodyPr/>
          <a:lstStyle/>
          <a:p>
            <a:pPr>
              <a:defRPr/>
            </a:pPr>
            <a:fld id="{F997F46D-CF9A-6E4B-A5ED-D8E8BED8188A}"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723955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697832"/>
            <a:ext cx="12444663" cy="5414210"/>
          </a:xfrm>
          <a:prstGeom prst="rect">
            <a:avLst/>
          </a:prstGeom>
        </p:spPr>
      </p:pic>
      <p:sp>
        <p:nvSpPr>
          <p:cNvPr id="4" name="Espace réservé de la date 3"/>
          <p:cNvSpPr>
            <a:spLocks noGrp="1"/>
          </p:cNvSpPr>
          <p:nvPr>
            <p:ph type="dt" sz="half" idx="10"/>
          </p:nvPr>
        </p:nvSpPr>
        <p:spPr/>
        <p:txBody>
          <a:bodyPr/>
          <a:lstStyle/>
          <a:p>
            <a:pPr>
              <a:defRPr/>
            </a:pPr>
            <a:fld id="{9AB6727C-9B9F-0D46-A8C2-3855FBC0A54C}"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59515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l="-191"/>
          <a:stretch/>
        </p:blipFill>
        <p:spPr>
          <a:xfrm>
            <a:off x="-201566" y="673768"/>
            <a:ext cx="12570028" cy="5438274"/>
          </a:xfrm>
          <a:prstGeom prst="rect">
            <a:avLst/>
          </a:prstGeom>
        </p:spPr>
      </p:pic>
      <p:sp>
        <p:nvSpPr>
          <p:cNvPr id="4" name="Espace réservé de la date 3"/>
          <p:cNvSpPr>
            <a:spLocks noGrp="1"/>
          </p:cNvSpPr>
          <p:nvPr>
            <p:ph type="dt" sz="half" idx="10"/>
          </p:nvPr>
        </p:nvSpPr>
        <p:spPr/>
        <p:txBody>
          <a:bodyPr/>
          <a:lstStyle/>
          <a:p>
            <a:pPr>
              <a:defRPr/>
            </a:pPr>
            <a:fld id="{16F114E5-4547-7C49-9E7F-09BE01CF3CBE}"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5728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93"/>
          <a:stretch/>
        </p:blipFill>
        <p:spPr>
          <a:xfrm>
            <a:off x="-76200" y="721895"/>
            <a:ext cx="12268200" cy="5438274"/>
          </a:xfrm>
          <a:prstGeom prst="rect">
            <a:avLst/>
          </a:prstGeom>
        </p:spPr>
      </p:pic>
      <p:sp>
        <p:nvSpPr>
          <p:cNvPr id="4" name="Espace réservé de la date 3"/>
          <p:cNvSpPr>
            <a:spLocks noGrp="1"/>
          </p:cNvSpPr>
          <p:nvPr>
            <p:ph type="dt" sz="half" idx="10"/>
          </p:nvPr>
        </p:nvSpPr>
        <p:spPr/>
        <p:txBody>
          <a:bodyPr/>
          <a:lstStyle/>
          <a:p>
            <a:pPr>
              <a:defRPr/>
            </a:pPr>
            <a:fld id="{226FCEC7-AB2C-FD40-BC8A-145ED018D5FC}"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0038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6_Diapositive de titre">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screen">
            <a:extLst>
              <a:ext uri="{28A0092B-C50C-407E-A947-70E740481C1C}">
                <a14:useLocalDpi xmlns:a14="http://schemas.microsoft.com/office/drawing/2010/main"/>
              </a:ext>
            </a:extLst>
          </a:blip>
          <a:srcRect l="-391"/>
          <a:stretch/>
        </p:blipFill>
        <p:spPr>
          <a:xfrm>
            <a:off x="-71459" y="721897"/>
            <a:ext cx="12362235" cy="5438273"/>
          </a:xfrm>
          <a:prstGeom prst="rect">
            <a:avLst/>
          </a:prstGeom>
        </p:spPr>
      </p:pic>
      <p:sp>
        <p:nvSpPr>
          <p:cNvPr id="4" name="Espace réservé de la date 3"/>
          <p:cNvSpPr>
            <a:spLocks noGrp="1"/>
          </p:cNvSpPr>
          <p:nvPr>
            <p:ph type="dt" sz="half" idx="10"/>
          </p:nvPr>
        </p:nvSpPr>
        <p:spPr/>
        <p:txBody>
          <a:bodyPr/>
          <a:lstStyle/>
          <a:p>
            <a:pPr>
              <a:defRPr/>
            </a:pPr>
            <a:fld id="{78B88A74-9BC6-D44E-9C28-36F6BF52EBB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1245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36C1143-687C-A448-9603-79DE0A17CA57}"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3989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2_Diapositive de titre">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18458"/>
            <a:ext cx="12213772" cy="5421086"/>
          </a:xfrm>
          <a:prstGeom prst="rect">
            <a:avLst/>
          </a:prstGeom>
        </p:spPr>
      </p:pic>
      <p:sp>
        <p:nvSpPr>
          <p:cNvPr id="4" name="Espace réservé de la date 3"/>
          <p:cNvSpPr>
            <a:spLocks noGrp="1"/>
          </p:cNvSpPr>
          <p:nvPr>
            <p:ph type="dt" sz="half" idx="10"/>
          </p:nvPr>
        </p:nvSpPr>
        <p:spPr/>
        <p:txBody>
          <a:bodyPr/>
          <a:lstStyle/>
          <a:p>
            <a:pPr>
              <a:defRPr/>
            </a:pPr>
            <a:fld id="{E3D86904-514B-B54A-B6A8-3C9EC8DDBC80}"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979323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DFB13740-8629-454E-ABD4-4BE8F02A600E}"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049907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4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27B2F84C-079C-794A-935B-1D3A92B052AC}"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rm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204165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04"/>
          <a:stretch/>
        </p:blipFill>
        <p:spPr>
          <a:xfrm>
            <a:off x="-21572" y="695325"/>
            <a:ext cx="12197047" cy="5467350"/>
          </a:xfrm>
          <a:prstGeom prst="rect">
            <a:avLst/>
          </a:prstGeom>
        </p:spPr>
      </p:pic>
      <p:sp>
        <p:nvSpPr>
          <p:cNvPr id="4" name="Espace réservé de la date 3"/>
          <p:cNvSpPr>
            <a:spLocks noGrp="1"/>
          </p:cNvSpPr>
          <p:nvPr>
            <p:ph type="dt" sz="half" idx="10"/>
          </p:nvPr>
        </p:nvSpPr>
        <p:spPr/>
        <p:txBody>
          <a:bodyPr/>
          <a:lstStyle/>
          <a:p>
            <a:pPr>
              <a:defRPr/>
            </a:pPr>
            <a:fld id="{16ED51AF-5356-4D4A-B5D8-1049249CB454}"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DCE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538886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Diapositive de titre">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99448"/>
            <a:ext cx="12246627" cy="5459104"/>
          </a:xfrm>
          <a:prstGeom prst="rect">
            <a:avLst/>
          </a:prstGeom>
        </p:spPr>
      </p:pic>
      <p:sp>
        <p:nvSpPr>
          <p:cNvPr id="4" name="Espace réservé de la date 3"/>
          <p:cNvSpPr>
            <a:spLocks noGrp="1"/>
          </p:cNvSpPr>
          <p:nvPr>
            <p:ph type="dt" sz="half" idx="10"/>
          </p:nvPr>
        </p:nvSpPr>
        <p:spPr/>
        <p:txBody>
          <a:bodyPr/>
          <a:lstStyle/>
          <a:p>
            <a:pPr>
              <a:defRPr/>
            </a:pPr>
            <a:fld id="{1AF780B0-290B-9C4E-8647-3F4ED055E7D5}"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026717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B7B5F24E-2549-5243-9E20-EE298C4AA21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906125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5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FE705DBD-626B-F14B-8DA1-BF74F251F1B5}"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A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78315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9" y="647701"/>
            <a:ext cx="12362149" cy="5511800"/>
          </a:xfrm>
          <a:prstGeom prst="rect">
            <a:avLst/>
          </a:prstGeom>
        </p:spPr>
      </p:pic>
      <p:sp>
        <p:nvSpPr>
          <p:cNvPr id="4" name="Espace réservé de la date 3"/>
          <p:cNvSpPr>
            <a:spLocks noGrp="1"/>
          </p:cNvSpPr>
          <p:nvPr>
            <p:ph type="dt" sz="half" idx="10"/>
          </p:nvPr>
        </p:nvSpPr>
        <p:spPr/>
        <p:txBody>
          <a:bodyPr/>
          <a:lstStyle/>
          <a:p>
            <a:pPr>
              <a:defRPr/>
            </a:pPr>
            <a:fld id="{7EE4ECF4-1E52-5040-94C3-C9F8A9196F5A}"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715821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a:noFill/>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1" name="Espace réservé de la date 2">
            <a:extLst>
              <a:ext uri="{FF2B5EF4-FFF2-40B4-BE49-F238E27FC236}">
                <a16:creationId xmlns:a16="http://schemas.microsoft.com/office/drawing/2014/main" id="{CFFAB30C-503B-4D7F-9DC5-D2501C510F6C}"/>
              </a:ext>
            </a:extLst>
          </p:cNvPr>
          <p:cNvSpPr>
            <a:spLocks noGrp="1"/>
          </p:cNvSpPr>
          <p:nvPr>
            <p:ph type="dt" sz="half" idx="10"/>
          </p:nvPr>
        </p:nvSpPr>
        <p:spPr>
          <a:xfrm>
            <a:off x="0" y="6461860"/>
            <a:ext cx="2743200" cy="365125"/>
          </a:xfrm>
        </p:spPr>
        <p:txBody>
          <a:bodyPr/>
          <a:lstStyle/>
          <a:p>
            <a:pPr>
              <a:defRPr/>
            </a:pPr>
            <a:fld id="{4BB43892-E15D-F243-9DAD-7FCC52F59FBD}" type="datetime1">
              <a:rPr lang="fr-FR" smtClean="0">
                <a:solidFill>
                  <a:prstClr val="black">
                    <a:tint val="75000"/>
                  </a:prstClr>
                </a:solidFill>
              </a:rPr>
              <a:t>04/11/2024</a:t>
            </a:fld>
            <a:endParaRPr lang="fr-FR">
              <a:solidFill>
                <a:prstClr val="black">
                  <a:tint val="75000"/>
                </a:prstClr>
              </a:solidFill>
            </a:endParaRPr>
          </a:p>
        </p:txBody>
      </p:sp>
      <p:sp>
        <p:nvSpPr>
          <p:cNvPr id="14" name="Espace réservé du numéro de diapositive 3">
            <a:extLst>
              <a:ext uri="{FF2B5EF4-FFF2-40B4-BE49-F238E27FC236}">
                <a16:creationId xmlns:a16="http://schemas.microsoft.com/office/drawing/2014/main" id="{788D449D-B93A-4C65-8F6F-A208EB8D993F}"/>
              </a:ext>
            </a:extLst>
          </p:cNvPr>
          <p:cNvSpPr>
            <a:spLocks noGrp="1"/>
          </p:cNvSpPr>
          <p:nvPr>
            <p:ph type="sldNum" sz="quarter" idx="12"/>
          </p:nvPr>
        </p:nvSpPr>
        <p:spPr>
          <a:xfrm>
            <a:off x="9468727"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9547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4" name="Espace réservé de la date 2">
            <a:extLst>
              <a:ext uri="{FF2B5EF4-FFF2-40B4-BE49-F238E27FC236}">
                <a16:creationId xmlns:a16="http://schemas.microsoft.com/office/drawing/2014/main" id="{2359786E-6EC7-4A13-98D0-6D33559C96F4}"/>
              </a:ext>
            </a:extLst>
          </p:cNvPr>
          <p:cNvSpPr>
            <a:spLocks noGrp="1"/>
          </p:cNvSpPr>
          <p:nvPr>
            <p:ph type="dt" sz="half" idx="10"/>
          </p:nvPr>
        </p:nvSpPr>
        <p:spPr>
          <a:xfrm>
            <a:off x="0" y="6475927"/>
            <a:ext cx="2743200" cy="365125"/>
          </a:xfrm>
        </p:spPr>
        <p:txBody>
          <a:bodyPr/>
          <a:lstStyle/>
          <a:p>
            <a:pPr>
              <a:defRPr/>
            </a:pPr>
            <a:fld id="{836CB866-9033-0E42-B783-53D0EDA3CB3D}" type="datetime1">
              <a:rPr lang="fr-FR" smtClean="0">
                <a:solidFill>
                  <a:prstClr val="black">
                    <a:tint val="75000"/>
                  </a:prstClr>
                </a:solidFill>
              </a:rPr>
              <a:t>04/11/2024</a:t>
            </a:fld>
            <a:endParaRPr lang="fr-FR">
              <a:solidFill>
                <a:prstClr val="black">
                  <a:tint val="75000"/>
                </a:prstClr>
              </a:solidFill>
            </a:endParaRPr>
          </a:p>
        </p:txBody>
      </p:sp>
      <p:sp>
        <p:nvSpPr>
          <p:cNvPr id="15" name="Espace réservé du numéro de diapositive 3">
            <a:extLst>
              <a:ext uri="{FF2B5EF4-FFF2-40B4-BE49-F238E27FC236}">
                <a16:creationId xmlns:a16="http://schemas.microsoft.com/office/drawing/2014/main" id="{F5C3E972-49DF-477B-95FB-10827014A26E}"/>
              </a:ext>
            </a:extLst>
          </p:cNvPr>
          <p:cNvSpPr>
            <a:spLocks noGrp="1"/>
          </p:cNvSpPr>
          <p:nvPr>
            <p:ph type="sldNum" sz="quarter" idx="12"/>
          </p:nvPr>
        </p:nvSpPr>
        <p:spPr>
          <a:xfrm>
            <a:off x="942652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9158177" y="49619"/>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Tree>
    <p:extLst>
      <p:ext uri="{BB962C8B-B14F-4D97-AF65-F5344CB8AC3E}">
        <p14:creationId xmlns:p14="http://schemas.microsoft.com/office/powerpoint/2010/main" val="237644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A1B22C-0418-8A43-B074-677DED070C6B}" type="datetime1">
              <a:rPr lang="fr-FR" smtClean="0">
                <a:solidFill>
                  <a:prstClr val="black">
                    <a:tint val="75000"/>
                  </a:prstClr>
                </a:solidFill>
              </a:rPr>
              <a:t>04/11/2024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7796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705" y="366099"/>
            <a:ext cx="7697969" cy="600075"/>
          </a:xfrm>
          <a:prstGeom prst="rect">
            <a:avLst/>
          </a:prstGeom>
          <a:noFill/>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976F1B48-3091-4777-9671-87DB32C6B43C}"/>
              </a:ext>
            </a:extLst>
          </p:cNvPr>
          <p:cNvSpPr>
            <a:spLocks noGrp="1"/>
          </p:cNvSpPr>
          <p:nvPr>
            <p:ph type="dt" sz="half" idx="10"/>
          </p:nvPr>
        </p:nvSpPr>
        <p:spPr>
          <a:xfrm>
            <a:off x="0" y="6492877"/>
            <a:ext cx="2743200" cy="365125"/>
          </a:xfrm>
        </p:spPr>
        <p:txBody>
          <a:bodyPr/>
          <a:lstStyle/>
          <a:p>
            <a:pPr>
              <a:defRPr/>
            </a:pPr>
            <a:fld id="{EEBFE3CA-CCDE-994E-93B1-6BFC9B2886BC}"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7A53E273-9E31-433B-ABE2-0D9D2860CC98}"/>
              </a:ext>
            </a:extLst>
          </p:cNvPr>
          <p:cNvSpPr>
            <a:spLocks noGrp="1"/>
          </p:cNvSpPr>
          <p:nvPr>
            <p:ph type="sldNum" sz="quarter" idx="12"/>
          </p:nvPr>
        </p:nvSpPr>
        <p:spPr>
          <a:xfrm>
            <a:off x="9426525" y="6511099"/>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3226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09941" y="366099"/>
            <a:ext cx="7570379" cy="600075"/>
          </a:xfrm>
          <a:prstGeom prst="rect">
            <a:avLst/>
          </a:prstGeom>
          <a:noFill/>
        </p:spPr>
        <p:txBody>
          <a:bodyPr lIns="0" rIns="360000" anchor="b">
            <a:noAutofit/>
          </a:bodyPr>
          <a:lstStyle>
            <a:lvl1pPr algn="l">
              <a:defRPr sz="2400" b="1" baseline="0">
                <a:solidFill>
                  <a:srgbClr val="C92C17"/>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92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ABDD6B0D-6FF4-4AC2-A6BD-5B9DF5E8D94D}"/>
              </a:ext>
            </a:extLst>
          </p:cNvPr>
          <p:cNvSpPr>
            <a:spLocks noGrp="1"/>
          </p:cNvSpPr>
          <p:nvPr>
            <p:ph type="dt" sz="half" idx="10"/>
          </p:nvPr>
        </p:nvSpPr>
        <p:spPr>
          <a:xfrm>
            <a:off x="0" y="6492877"/>
            <a:ext cx="2743200" cy="365125"/>
          </a:xfrm>
        </p:spPr>
        <p:txBody>
          <a:bodyPr/>
          <a:lstStyle/>
          <a:p>
            <a:pPr>
              <a:defRPr/>
            </a:pPr>
            <a:fld id="{F2BDBBED-792D-8A4D-B5BD-208B56E54287}"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9081C2DC-1E62-45F9-9526-546C7647AC47}"/>
              </a:ext>
            </a:extLst>
          </p:cNvPr>
          <p:cNvSpPr>
            <a:spLocks noGrp="1"/>
          </p:cNvSpPr>
          <p:nvPr>
            <p:ph type="sldNum" sz="quarter" idx="12"/>
          </p:nvPr>
        </p:nvSpPr>
        <p:spPr>
          <a:xfrm>
            <a:off x="944059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2591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0279" y="366099"/>
            <a:ext cx="7690880" cy="600075"/>
          </a:xfrm>
          <a:prstGeom prst="rect">
            <a:avLst/>
          </a:prstGeom>
          <a:noFill/>
        </p:spPr>
        <p:txBody>
          <a:bodyPr lIns="0" rIns="360000" anchor="b">
            <a:noAutofit/>
          </a:bodyPr>
          <a:lstStyle>
            <a:lvl1pPr algn="l">
              <a:defRPr sz="2400" b="1" baseline="0">
                <a:solidFill>
                  <a:srgbClr val="C6E3ED"/>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6F5A2723-DF1B-4047-8650-DF7562E98608}"/>
              </a:ext>
            </a:extLst>
          </p:cNvPr>
          <p:cNvSpPr>
            <a:spLocks noGrp="1"/>
          </p:cNvSpPr>
          <p:nvPr>
            <p:ph type="dt" sz="half" idx="10"/>
          </p:nvPr>
        </p:nvSpPr>
        <p:spPr>
          <a:xfrm>
            <a:off x="0" y="6490630"/>
            <a:ext cx="2743200" cy="365125"/>
          </a:xfrm>
        </p:spPr>
        <p:txBody>
          <a:bodyPr/>
          <a:lstStyle/>
          <a:p>
            <a:pPr>
              <a:defRPr/>
            </a:pPr>
            <a:fld id="{F59F0206-EC22-7141-9636-56DCBAD461D1}"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C9EA012A-4DA8-4914-A890-C4134828017B}"/>
              </a:ext>
            </a:extLst>
          </p:cNvPr>
          <p:cNvSpPr>
            <a:spLocks noGrp="1"/>
          </p:cNvSpPr>
          <p:nvPr>
            <p:ph type="sldNum" sz="quarter" idx="12"/>
          </p:nvPr>
        </p:nvSpPr>
        <p:spPr>
          <a:xfrm>
            <a:off x="9426525" y="651109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14198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387368" y="366099"/>
            <a:ext cx="7350641" cy="600075"/>
          </a:xfrm>
          <a:prstGeom prst="rect">
            <a:avLst/>
          </a:prstGeom>
        </p:spPr>
        <p:txBody>
          <a:bodyPr lIns="0" rIns="360000" anchor="b">
            <a:noAutofit/>
          </a:bodyPr>
          <a:lstStyle>
            <a:lvl1pPr algn="l">
              <a:defRPr sz="2400" b="1" baseline="0">
                <a:solidFill>
                  <a:srgbClr val="C000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F969B8BC-447C-476C-BFF8-28B74808C18B}"/>
              </a:ext>
            </a:extLst>
          </p:cNvPr>
          <p:cNvSpPr>
            <a:spLocks noGrp="1"/>
          </p:cNvSpPr>
          <p:nvPr>
            <p:ph type="dt" sz="half" idx="11"/>
          </p:nvPr>
        </p:nvSpPr>
        <p:spPr>
          <a:xfrm>
            <a:off x="8209" y="6482964"/>
            <a:ext cx="2743200" cy="365125"/>
          </a:xfrm>
        </p:spPr>
        <p:txBody>
          <a:bodyPr/>
          <a:lstStyle/>
          <a:p>
            <a:pPr>
              <a:defRPr/>
            </a:pPr>
            <a:fld id="{FE6B45E7-CD9C-A34B-A8BA-54EC706F2A90}"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FA69E16-043C-4DDE-A410-FBB5F4A22CF1}"/>
              </a:ext>
            </a:extLst>
          </p:cNvPr>
          <p:cNvSpPr>
            <a:spLocks noGrp="1"/>
          </p:cNvSpPr>
          <p:nvPr>
            <p:ph type="sldNum" sz="quarter" idx="12"/>
          </p:nvPr>
        </p:nvSpPr>
        <p:spPr>
          <a:xfrm>
            <a:off x="9454664" y="646889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3114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1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8D9E6A8A-DE2A-4F67-BE64-189E3C85DE20}"/>
              </a:ext>
            </a:extLst>
          </p:cNvPr>
          <p:cNvSpPr>
            <a:spLocks noGrp="1"/>
          </p:cNvSpPr>
          <p:nvPr>
            <p:ph type="dt" sz="half" idx="11"/>
          </p:nvPr>
        </p:nvSpPr>
        <p:spPr>
          <a:xfrm>
            <a:off x="0" y="6490630"/>
            <a:ext cx="2743200" cy="365125"/>
          </a:xfrm>
        </p:spPr>
        <p:txBody>
          <a:bodyPr/>
          <a:lstStyle/>
          <a:p>
            <a:pPr>
              <a:defRPr/>
            </a:pPr>
            <a:fld id="{EDE1929E-812E-0E48-9942-10E3F8F03B22}"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246A9E58-8A5B-4E1A-81D6-A671E3701B8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2732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2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4" y="366099"/>
            <a:ext cx="7350641" cy="600075"/>
          </a:xfrm>
          <a:prstGeom prst="rect">
            <a:avLst/>
          </a:prstGeom>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26098DAA-1AAA-4DE3-81AD-0BE324C16CEA}"/>
              </a:ext>
            </a:extLst>
          </p:cNvPr>
          <p:cNvSpPr>
            <a:spLocks noGrp="1"/>
          </p:cNvSpPr>
          <p:nvPr>
            <p:ph type="dt" sz="half" idx="11"/>
          </p:nvPr>
        </p:nvSpPr>
        <p:spPr>
          <a:xfrm>
            <a:off x="0" y="6518765"/>
            <a:ext cx="2743200" cy="365125"/>
          </a:xfrm>
        </p:spPr>
        <p:txBody>
          <a:bodyPr/>
          <a:lstStyle/>
          <a:p>
            <a:pPr>
              <a:defRPr/>
            </a:pPr>
            <a:fld id="{9E8E4533-1A1C-4144-8571-89C4504F8103}"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EEA89B2-7722-44EA-958C-3D909CC0C4A7}"/>
              </a:ext>
            </a:extLst>
          </p:cNvPr>
          <p:cNvSpPr>
            <a:spLocks noGrp="1"/>
          </p:cNvSpPr>
          <p:nvPr>
            <p:ph type="sldNum" sz="quarter" idx="12"/>
          </p:nvPr>
        </p:nvSpPr>
        <p:spPr>
          <a:xfrm>
            <a:off x="9448800" y="6518764"/>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8605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3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1" y="6492877"/>
            <a:ext cx="2743200" cy="365125"/>
          </a:xfrm>
        </p:spPr>
        <p:txBody>
          <a:bodyPr/>
          <a:lstStyle/>
          <a:p>
            <a:pPr>
              <a:defRPr/>
            </a:pPr>
            <a:fld id="{962158A6-5738-424C-8863-9C1261E4F607}"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5208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5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C7E4EE"/>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A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0" y="6492877"/>
            <a:ext cx="2743200" cy="365125"/>
          </a:xfrm>
        </p:spPr>
        <p:txBody>
          <a:bodyPr/>
          <a:lstStyle/>
          <a:p>
            <a:pPr>
              <a:defRPr/>
            </a:pPr>
            <a:fld id="{1C4B83DE-5174-3046-80F1-1201C5DCB443}"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69150"/>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29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6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7" name="Espace réservé de la date 2">
            <a:extLst>
              <a:ext uri="{FF2B5EF4-FFF2-40B4-BE49-F238E27FC236}">
                <a16:creationId xmlns:a16="http://schemas.microsoft.com/office/drawing/2014/main" id="{29956547-166C-4DCD-9EAD-8B33FD871FB2}"/>
              </a:ext>
            </a:extLst>
          </p:cNvPr>
          <p:cNvSpPr>
            <a:spLocks noGrp="1"/>
          </p:cNvSpPr>
          <p:nvPr>
            <p:ph type="dt" sz="half" idx="10"/>
          </p:nvPr>
        </p:nvSpPr>
        <p:spPr>
          <a:xfrm>
            <a:off x="0" y="6475927"/>
            <a:ext cx="2743200" cy="365125"/>
          </a:xfrm>
        </p:spPr>
        <p:txBody>
          <a:bodyPr/>
          <a:lstStyle/>
          <a:p>
            <a:pPr>
              <a:defRPr/>
            </a:pPr>
            <a:fld id="{A0B61F4F-D56F-8543-866A-01CE0A1E2472}"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EDCA9583-7F5B-48F6-B9E6-B3BF5B2EBF4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68529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7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ED251A4F-1B14-4C2D-8390-D215B46D7344}"/>
              </a:ext>
            </a:extLst>
          </p:cNvPr>
          <p:cNvSpPr>
            <a:spLocks noGrp="1"/>
          </p:cNvSpPr>
          <p:nvPr>
            <p:ph type="dt" sz="half" idx="10"/>
          </p:nvPr>
        </p:nvSpPr>
        <p:spPr>
          <a:xfrm>
            <a:off x="0" y="6492877"/>
            <a:ext cx="2743200" cy="365125"/>
          </a:xfrm>
        </p:spPr>
        <p:txBody>
          <a:bodyPr/>
          <a:lstStyle/>
          <a:p>
            <a:pPr>
              <a:defRPr/>
            </a:pPr>
            <a:fld id="{F76DFAD8-2DDF-034E-A9F9-C7813B415BE5}"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435B3DDA-ED4A-4692-A426-BCFC2833FA8C}"/>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6607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CC2A8F-2BE9-4444-ADA4-32302DADDA0A}" type="datetime1">
              <a:rPr lang="fr-FR" smtClean="0">
                <a:solidFill>
                  <a:prstClr val="black">
                    <a:tint val="75000"/>
                  </a:prstClr>
                </a:solidFill>
              </a:rPr>
              <a:t>04/11/2024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8491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8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C9E0A17E-E869-4263-A49E-555F15E6E554}"/>
              </a:ext>
            </a:extLst>
          </p:cNvPr>
          <p:cNvSpPr>
            <a:spLocks noGrp="1"/>
          </p:cNvSpPr>
          <p:nvPr>
            <p:ph type="dt" sz="half" idx="10"/>
          </p:nvPr>
        </p:nvSpPr>
        <p:spPr>
          <a:xfrm>
            <a:off x="0" y="6492877"/>
            <a:ext cx="2743200" cy="365125"/>
          </a:xfrm>
        </p:spPr>
        <p:txBody>
          <a:bodyPr/>
          <a:lstStyle/>
          <a:p>
            <a:pPr>
              <a:defRPr/>
            </a:pPr>
            <a:fld id="{664A41F7-22B5-5C45-BAFB-2250A09A19D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0F231023-05B2-4E57-BA9F-76B9D4E8E272}"/>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99346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9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475927"/>
            <a:ext cx="2743200" cy="365125"/>
          </a:xfrm>
        </p:spPr>
        <p:txBody>
          <a:bodyPr/>
          <a:lstStyle/>
          <a:p>
            <a:pPr>
              <a:defRPr/>
            </a:pPr>
            <a:fld id="{F660B56A-04B2-9247-84CA-5F641C148BC3}"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47592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2288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00206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502841"/>
            <a:ext cx="2743200" cy="365125"/>
          </a:xfrm>
        </p:spPr>
        <p:txBody>
          <a:bodyPr/>
          <a:lstStyle/>
          <a:p>
            <a:pPr>
              <a:defRPr/>
            </a:pPr>
            <a:fld id="{2F82314A-9FDB-004D-B1EA-363FC88A8C90}"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502841"/>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47636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5" y="366099"/>
            <a:ext cx="11427461" cy="600075"/>
          </a:xfrm>
          <a:prstGeom prst="rect">
            <a:avLst/>
          </a:prstGeom>
        </p:spPr>
        <p:txBody>
          <a:bodyPr rIns="324000" anchor="b">
            <a:noAutofit/>
          </a:bodyPr>
          <a:lstStyle>
            <a:lvl1pPr algn="l">
              <a:defRPr sz="2400" b="1" baseline="0">
                <a:solidFill>
                  <a:srgbClr val="42B99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601EA384-7F79-494B-9BF6-8D03FC9805E2}"/>
              </a:ext>
            </a:extLst>
          </p:cNvPr>
          <p:cNvSpPr>
            <a:spLocks noGrp="1"/>
          </p:cNvSpPr>
          <p:nvPr>
            <p:ph type="dt" sz="half" idx="10"/>
          </p:nvPr>
        </p:nvSpPr>
        <p:spPr>
          <a:xfrm>
            <a:off x="0" y="6475927"/>
            <a:ext cx="2743200" cy="365125"/>
          </a:xfrm>
        </p:spPr>
        <p:txBody>
          <a:bodyPr/>
          <a:lstStyle/>
          <a:p>
            <a:pPr>
              <a:defRPr/>
            </a:pPr>
            <a:fld id="{6A2A59C3-258C-F74C-86BB-7A85C8A1567F}"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D38D2EA9-217A-4D39-8FE7-A32E049F74D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5848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7" y="366099"/>
            <a:ext cx="11427460" cy="600075"/>
          </a:xfrm>
          <a:prstGeom prst="rect">
            <a:avLst/>
          </a:prstGeom>
        </p:spPr>
        <p:txBody>
          <a:bodyPr rIns="324000" anchor="b">
            <a:noAutofit/>
          </a:bodyPr>
          <a:lstStyle>
            <a:lvl1pPr algn="l">
              <a:defRPr sz="2400" b="1" baseline="0">
                <a:solidFill>
                  <a:srgbClr val="FFC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BBB6D980-AD0C-4155-A587-7F7703DD9BE8}"/>
              </a:ext>
            </a:extLst>
          </p:cNvPr>
          <p:cNvSpPr>
            <a:spLocks noGrp="1"/>
          </p:cNvSpPr>
          <p:nvPr>
            <p:ph type="dt" sz="half" idx="10"/>
          </p:nvPr>
        </p:nvSpPr>
        <p:spPr>
          <a:xfrm>
            <a:off x="0" y="6475927"/>
            <a:ext cx="2743200" cy="365125"/>
          </a:xfrm>
        </p:spPr>
        <p:txBody>
          <a:bodyPr/>
          <a:lstStyle/>
          <a:p>
            <a:pPr>
              <a:defRPr/>
            </a:pPr>
            <a:fld id="{74BF2CB8-76C3-BA43-B8DD-CE894796203B}"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F20DA70-0888-4275-B0F8-8CDC299BAC81}"/>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6395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8381" y="430643"/>
            <a:ext cx="11265191" cy="535531"/>
          </a:xfrm>
          <a:prstGeom prst="rect">
            <a:avLst/>
          </a:prstGeom>
        </p:spPr>
        <p:txBody>
          <a:bodyPr rIns="288000" anchor="b">
            <a:noAutofit/>
          </a:bodyPr>
          <a:lstStyle>
            <a:lvl1pPr algn="l">
              <a:defRPr sz="2400" b="1" baseline="0">
                <a:solidFill>
                  <a:srgbClr val="1A3359"/>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ECBC4A7D-0AE3-4F28-AC62-A32A05DED56A}"/>
              </a:ext>
            </a:extLst>
          </p:cNvPr>
          <p:cNvSpPr>
            <a:spLocks noGrp="1"/>
          </p:cNvSpPr>
          <p:nvPr>
            <p:ph type="dt" sz="half" idx="10"/>
          </p:nvPr>
        </p:nvSpPr>
        <p:spPr>
          <a:xfrm>
            <a:off x="0" y="6492877"/>
            <a:ext cx="2743200" cy="365125"/>
          </a:xfrm>
        </p:spPr>
        <p:txBody>
          <a:bodyPr/>
          <a:lstStyle/>
          <a:p>
            <a:pPr>
              <a:defRPr/>
            </a:pPr>
            <a:fld id="{F81D0E33-A5FD-694D-8716-6AEDCAB84CCB}"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4012E9DF-2ABF-48A9-8960-D42167A45E66}"/>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5464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7029" y="366099"/>
            <a:ext cx="11208487"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563542E3-C5AC-44CA-97B3-9A6560D085C9}"/>
              </a:ext>
            </a:extLst>
          </p:cNvPr>
          <p:cNvSpPr>
            <a:spLocks noGrp="1"/>
          </p:cNvSpPr>
          <p:nvPr>
            <p:ph type="dt" sz="half" idx="10"/>
          </p:nvPr>
        </p:nvSpPr>
        <p:spPr>
          <a:xfrm>
            <a:off x="0" y="6455083"/>
            <a:ext cx="2743200" cy="365125"/>
          </a:xfrm>
        </p:spPr>
        <p:txBody>
          <a:bodyPr/>
          <a:lstStyle/>
          <a:p>
            <a:pPr>
              <a:defRPr/>
            </a:pPr>
            <a:fld id="{3466FA1E-6DAD-7B42-A427-FEBE61C5E1F4}"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1670F82-ECF9-4875-8DD8-89FCF52F7A23}"/>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37055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2643" y="366099"/>
            <a:ext cx="11328984"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97E7DDB2-AF42-450E-AA5B-8BB121227F39}"/>
              </a:ext>
            </a:extLst>
          </p:cNvPr>
          <p:cNvSpPr>
            <a:spLocks noGrp="1"/>
          </p:cNvSpPr>
          <p:nvPr>
            <p:ph type="dt" sz="half" idx="10"/>
          </p:nvPr>
        </p:nvSpPr>
        <p:spPr>
          <a:xfrm>
            <a:off x="0" y="6490630"/>
            <a:ext cx="2743200" cy="365125"/>
          </a:xfrm>
        </p:spPr>
        <p:txBody>
          <a:bodyPr/>
          <a:lstStyle/>
          <a:p>
            <a:pPr>
              <a:defRPr/>
            </a:pPr>
            <a:fld id="{62A337D2-36BC-5E41-9E57-ED5E33DDFCBD}"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036583E3-2F2C-480E-85A6-569ECE31AF02}"/>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4496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0_Titre et contenu">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C35083FF-EF45-42F2-A74E-15B41068D3D6}"/>
              </a:ext>
            </a:extLst>
          </p:cNvPr>
          <p:cNvSpPr>
            <a:spLocks noGrp="1"/>
          </p:cNvSpPr>
          <p:nvPr>
            <p:ph type="dt" sz="half" idx="10"/>
          </p:nvPr>
        </p:nvSpPr>
        <p:spPr>
          <a:xfrm>
            <a:off x="0" y="6492877"/>
            <a:ext cx="2743200" cy="365125"/>
          </a:xfrm>
        </p:spPr>
        <p:txBody>
          <a:bodyPr/>
          <a:lstStyle/>
          <a:p>
            <a:pPr>
              <a:defRPr/>
            </a:pPr>
            <a:fld id="{0985D2F1-0E64-1E48-8CAF-A0DBA09D0B0C}" type="datetime1">
              <a:rPr lang="fr-FR" smtClean="0">
                <a:solidFill>
                  <a:prstClr val="black">
                    <a:tint val="75000"/>
                  </a:prstClr>
                </a:solidFill>
              </a:rPr>
              <a:t>04/11/2024</a:t>
            </a:fld>
            <a:endParaRPr lang="fr-FR">
              <a:solidFill>
                <a:prstClr val="black">
                  <a:tint val="75000"/>
                </a:prstClr>
              </a:solidFill>
            </a:endParaRPr>
          </a:p>
        </p:txBody>
      </p:sp>
      <p:sp>
        <p:nvSpPr>
          <p:cNvPr id="3" name="Espace réservé du numéro de diapositive 3">
            <a:extLst>
              <a:ext uri="{FF2B5EF4-FFF2-40B4-BE49-F238E27FC236}">
                <a16:creationId xmlns:a16="http://schemas.microsoft.com/office/drawing/2014/main" id="{B7E0700F-7BE6-4991-BFB1-38D6A0A9E6B3}"/>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8385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6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355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D560CAE-004E-3240-BCBC-B72F2E7B8F44}" type="datetime1">
              <a:rPr lang="fr-FR" smtClean="0">
                <a:solidFill>
                  <a:prstClr val="black">
                    <a:tint val="75000"/>
                  </a:prstClr>
                </a:solidFill>
              </a:rPr>
              <a:t>04/11/2024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721069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4"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85710" y="0"/>
            <a:ext cx="8858269" cy="764704"/>
          </a:xfrm>
        </p:spPr>
        <p:txBody>
          <a:bodyPr>
            <a:normAutofit/>
          </a:bodyPr>
          <a:lstStyle>
            <a:lvl1pPr algn="l">
              <a:defRPr sz="2400">
                <a:solidFill>
                  <a:srgbClr val="C00000"/>
                </a:solidFill>
                <a:latin typeface="Arial" pitchFamily="34" charset="0"/>
                <a:cs typeface="Arial" pitchFamily="34" charset="0"/>
              </a:defRPr>
            </a:lvl1pPr>
          </a:lstStyle>
          <a:p>
            <a:r>
              <a:rPr lang="fr-FR" dirty="0"/>
              <a:t>Cliquez pour modifier le style du titre</a:t>
            </a:r>
          </a:p>
        </p:txBody>
      </p:sp>
      <p:sp>
        <p:nvSpPr>
          <p:cNvPr id="3" name="Espace réservé du contenu 2"/>
          <p:cNvSpPr>
            <a:spLocks noGrp="1"/>
          </p:cNvSpPr>
          <p:nvPr>
            <p:ph idx="1"/>
          </p:nvPr>
        </p:nvSpPr>
        <p:spPr>
          <a:xfrm>
            <a:off x="609600" y="1124744"/>
            <a:ext cx="10972800" cy="5112568"/>
          </a:xfrm>
        </p:spPr>
        <p:txBody>
          <a:bodyPr/>
          <a:lstStyle>
            <a:lvl1pPr>
              <a:buClr>
                <a:srgbClr val="C00000"/>
              </a:buClr>
              <a:buSzPct val="150000"/>
              <a:defRPr sz="2400">
                <a:latin typeface="Arial" pitchFamily="34" charset="0"/>
                <a:cs typeface="Arial" pitchFamily="34" charset="0"/>
              </a:defRPr>
            </a:lvl1pPr>
            <a:lvl2pPr>
              <a:buClr>
                <a:schemeClr val="tx2"/>
              </a:buClr>
              <a:buFont typeface="Wingdings" pitchFamily="2" charset="2"/>
              <a:buChar char="§"/>
              <a:defRPr sz="2000">
                <a:solidFill>
                  <a:schemeClr val="tx2"/>
                </a:solidFill>
                <a:latin typeface="Arial" pitchFamily="34" charset="0"/>
                <a:cs typeface="Arial" pitchFamily="34" charset="0"/>
              </a:defRPr>
            </a:lvl2pPr>
            <a:lvl3pPr>
              <a:buClr>
                <a:srgbClr val="02C282"/>
              </a:buClr>
              <a:buFont typeface="Arial" pitchFamily="34" charset="0"/>
              <a:buChar char="•"/>
              <a:defRPr sz="2000">
                <a:latin typeface="Arial" pitchFamily="34" charset="0"/>
                <a:cs typeface="Arial" pitchFamily="34" charset="0"/>
              </a:defRPr>
            </a:lvl3pPr>
            <a:lvl4pPr>
              <a:buClr>
                <a:srgbClr val="FFCC00"/>
              </a:buCl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10"/>
          </p:nvPr>
        </p:nvSpPr>
        <p:spPr/>
        <p:txBody>
          <a:bodyPr/>
          <a:lstStyle>
            <a:lvl1pPr>
              <a:defRPr smtClean="0"/>
            </a:lvl1pPr>
          </a:lstStyle>
          <a:p>
            <a:pPr>
              <a:defRPr/>
            </a:pPr>
            <a:fld id="{88386E12-EF12-E64F-A81E-3226037EAFE4}" type="datetime1">
              <a:rPr lang="fr-FR" smtClean="0">
                <a:solidFill>
                  <a:prstClr val="black">
                    <a:tint val="75000"/>
                  </a:prstClr>
                </a:solidFill>
              </a:rPr>
              <a:t>04/11/2024</a:t>
            </a:fld>
            <a:endParaRPr lang="fr-FR">
              <a:solidFill>
                <a:prstClr val="black">
                  <a:tint val="75000"/>
                </a:prstClr>
              </a:solidFill>
            </a:endParaRPr>
          </a:p>
        </p:txBody>
      </p:sp>
      <p:sp>
        <p:nvSpPr>
          <p:cNvPr id="7" name="Espace réservé du pied de page 4"/>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8" name="Espace réservé du numéro de diapositive 5"/>
          <p:cNvSpPr>
            <a:spLocks noGrp="1"/>
          </p:cNvSpPr>
          <p:nvPr>
            <p:ph type="sldNum" sz="quarter" idx="12"/>
          </p:nvPr>
        </p:nvSpPr>
        <p:spPr/>
        <p:txBody>
          <a:bodyPr/>
          <a:lstStyle>
            <a:lvl1pPr>
              <a:defRPr sz="1600" b="1"/>
            </a:lvl1pPr>
          </a:lstStyle>
          <a:p>
            <a:pPr>
              <a:defRPr/>
            </a:pPr>
            <a:fld id="{451CD413-4E2A-4804-AE86-436350F28EF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49964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4213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8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7021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0605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half" idx="1"/>
          </p:nvPr>
        </p:nvSpPr>
        <p:spPr>
          <a:xfrm>
            <a:off x="609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Titre 1"/>
          <p:cNvSpPr>
            <a:spLocks noGrp="1"/>
          </p:cNvSpPr>
          <p:nvPr>
            <p:ph type="title"/>
          </p:nvPr>
        </p:nvSpPr>
        <p:spPr>
          <a:xfrm>
            <a:off x="172261" y="152282"/>
            <a:ext cx="8400256" cy="562074"/>
          </a:xfrm>
        </p:spPr>
        <p:txBody>
          <a:bodyPr>
            <a:normAutofit/>
          </a:bodyPr>
          <a:lstStyle>
            <a:lvl1pPr algn="l">
              <a:defRPr sz="2400">
                <a:solidFill>
                  <a:srgbClr val="C00000"/>
                </a:solidFill>
                <a:latin typeface="Arial" pitchFamily="34" charset="0"/>
                <a:cs typeface="Arial" pitchFamily="34" charset="0"/>
              </a:defRPr>
            </a:lvl1pPr>
          </a:lstStyle>
          <a:p>
            <a:r>
              <a:rPr lang="fr-FR" dirty="0"/>
              <a:t>Cliquez pour modifier le style du titre</a:t>
            </a:r>
          </a:p>
        </p:txBody>
      </p:sp>
      <p:sp>
        <p:nvSpPr>
          <p:cNvPr id="7" name="Espace réservé de la date 4"/>
          <p:cNvSpPr>
            <a:spLocks noGrp="1"/>
          </p:cNvSpPr>
          <p:nvPr>
            <p:ph type="dt" sz="half" idx="10"/>
          </p:nvPr>
        </p:nvSpPr>
        <p:spPr/>
        <p:txBody>
          <a:bodyPr/>
          <a:lstStyle>
            <a:lvl1pPr>
              <a:defRPr smtClean="0"/>
            </a:lvl1pPr>
          </a:lstStyle>
          <a:p>
            <a:pPr>
              <a:defRPr/>
            </a:pPr>
            <a:fld id="{D2454249-5973-7C49-9553-C670628173A7}" type="datetime1">
              <a:rPr lang="fr-FR" smtClean="0">
                <a:solidFill>
                  <a:prstClr val="black">
                    <a:tint val="75000"/>
                  </a:prstClr>
                </a:solidFill>
              </a:rPr>
              <a:t>04/11/2024</a:t>
            </a:fld>
            <a:endParaRPr lang="fr-FR">
              <a:solidFill>
                <a:prstClr val="black">
                  <a:tint val="75000"/>
                </a:prstClr>
              </a:solidFill>
            </a:endParaRPr>
          </a:p>
        </p:txBody>
      </p:sp>
      <p:sp>
        <p:nvSpPr>
          <p:cNvPr id="8" name="Espace réservé du pied de page 5"/>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9" name="Espace réservé du numéro de diapositive 6"/>
          <p:cNvSpPr>
            <a:spLocks noGrp="1"/>
          </p:cNvSpPr>
          <p:nvPr>
            <p:ph type="sldNum" sz="quarter" idx="12"/>
          </p:nvPr>
        </p:nvSpPr>
        <p:spPr/>
        <p:txBody>
          <a:bodyPr/>
          <a:lstStyle>
            <a:lvl1pPr>
              <a:defRPr sz="1600" b="1"/>
            </a:lvl1pPr>
          </a:lstStyle>
          <a:p>
            <a:pPr>
              <a:defRPr/>
            </a:pPr>
            <a:fld id="{27A819C8-1ABD-4739-8DE7-47BCB09B13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4587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 name="Connecteur droit 2"/>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0" y="0"/>
            <a:ext cx="8304245" cy="836712"/>
          </a:xfrm>
        </p:spPr>
        <p:txBody>
          <a:bodyPr>
            <a:normAutofit/>
          </a:bodyPr>
          <a:lstStyle>
            <a:lvl1pPr algn="l">
              <a:defRPr sz="2400">
                <a:solidFill>
                  <a:srgbClr val="C00000"/>
                </a:solidFill>
                <a:latin typeface="Arial" pitchFamily="34" charset="0"/>
                <a:cs typeface="Arial" pitchFamily="34" charset="0"/>
              </a:defRPr>
            </a:lvl1pPr>
          </a:lstStyle>
          <a:p>
            <a:r>
              <a:rPr lang="fr-FR"/>
              <a:t>Cliquez pour modifier le style du titre</a:t>
            </a:r>
            <a:endParaRPr lang="fr-FR" dirty="0"/>
          </a:p>
        </p:txBody>
      </p:sp>
      <p:sp>
        <p:nvSpPr>
          <p:cNvPr id="5" name="Espace réservé de la date 2"/>
          <p:cNvSpPr>
            <a:spLocks noGrp="1"/>
          </p:cNvSpPr>
          <p:nvPr>
            <p:ph type="dt" sz="half" idx="10"/>
          </p:nvPr>
        </p:nvSpPr>
        <p:spPr/>
        <p:txBody>
          <a:bodyPr/>
          <a:lstStyle>
            <a:lvl1pPr>
              <a:defRPr smtClean="0"/>
            </a:lvl1pPr>
          </a:lstStyle>
          <a:p>
            <a:pPr>
              <a:defRPr/>
            </a:pPr>
            <a:fld id="{17BB466B-197B-C446-ADE8-0141B7BAB8A6}" type="datetime1">
              <a:rPr lang="fr-FR" smtClean="0">
                <a:solidFill>
                  <a:prstClr val="black">
                    <a:tint val="75000"/>
                  </a:prstClr>
                </a:solidFill>
              </a:rPr>
              <a:t>04/11/2024</a:t>
            </a:fld>
            <a:endParaRPr lang="fr-FR">
              <a:solidFill>
                <a:prstClr val="black">
                  <a:tint val="75000"/>
                </a:prstClr>
              </a:solidFill>
            </a:endParaRPr>
          </a:p>
        </p:txBody>
      </p:sp>
      <p:sp>
        <p:nvSpPr>
          <p:cNvPr id="6" name="Espace réservé du pied de page 3"/>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7" name="Espace réservé du numéro de diapositive 4"/>
          <p:cNvSpPr>
            <a:spLocks noGrp="1"/>
          </p:cNvSpPr>
          <p:nvPr>
            <p:ph type="sldNum" sz="quarter" idx="12"/>
          </p:nvPr>
        </p:nvSpPr>
        <p:spPr/>
        <p:txBody>
          <a:bodyPr/>
          <a:lstStyle>
            <a:lvl1pPr>
              <a:defRPr sz="1600" b="1"/>
            </a:lvl1pPr>
          </a:lstStyle>
          <a:p>
            <a:pPr>
              <a:defRPr/>
            </a:pPr>
            <a:fld id="{CA725E97-05DF-487A-A561-F8428AB1DDB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5127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F2DF049-3F71-4D2E-A931-CCFD27881EB4}"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1525321127"/>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D3136F0A-6D0E-4E54-82D7-17F39C8BD91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20567020"/>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47575F4-38A1-4952-9722-6AD5FDBBEA77}"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657221479"/>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C5281F5-7525-4280-9AA7-9CE1DD6B25A0}"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83552574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13C0F-67A7-7D45-B3C9-A57CF0FB7880}" type="datetime1">
              <a:rPr lang="fr-FR" smtClean="0">
                <a:solidFill>
                  <a:prstClr val="black">
                    <a:tint val="75000"/>
                  </a:prstClr>
                </a:solidFill>
              </a:rPr>
              <a:t>04/11/2024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51945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6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5C520AC-7BD7-4C13-9BDE-1396E5A26D3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372716148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0FDF022-AE10-EC43-A8C9-CA18A4D1A292}" type="datetime1">
              <a:rPr lang="fr-FR" smtClean="0">
                <a:solidFill>
                  <a:prstClr val="black">
                    <a:tint val="75000"/>
                  </a:prstClr>
                </a:solidFill>
              </a:rPr>
              <a:t>04/11/2024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220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150F3A8-D57F-7648-AF2B-BD647405BFD2}" type="datetime1">
              <a:rPr lang="fr-FR" smtClean="0">
                <a:solidFill>
                  <a:prstClr val="black">
                    <a:tint val="75000"/>
                  </a:prstClr>
                </a:solidFill>
              </a:rPr>
              <a:t>04/11/2024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299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image" Target="../media/image1.png"/><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2CDC3-7FC7-154B-9271-CF3AB2CF9440}" type="datetime1">
              <a:rPr lang="fr-FR" smtClean="0">
                <a:solidFill>
                  <a:prstClr val="black">
                    <a:tint val="75000"/>
                  </a:prstClr>
                </a:solidFill>
              </a:rPr>
              <a:t>04/11/2024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C0424-ACB2-4317-9B56-F3850BE26C4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0037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0" y="6492877"/>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7253E71D-1A6D-FC42-874D-80E3170E0316}" type="datetime1">
              <a:rPr lang="fr-FR" smtClean="0">
                <a:solidFill>
                  <a:prstClr val="black">
                    <a:tint val="75000"/>
                  </a:prstClr>
                </a:solidFill>
                <a:latin typeface="Arial" panose="020B0604020202020204" pitchFamily="34" charset="0"/>
                <a:cs typeface="Arial" panose="020B0604020202020204" pitchFamily="34" charset="0"/>
              </a:rPr>
              <a:t>04/11/2024</a:t>
            </a:fld>
            <a:endParaRPr lang="fr-FR">
              <a:solidFill>
                <a:prstClr val="black">
                  <a:tint val="75000"/>
                </a:prstClr>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4"/>
          </p:nvPr>
        </p:nvSpPr>
        <p:spPr>
          <a:xfrm>
            <a:off x="9448800" y="6475927"/>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9AD3EA91-C883-4AAF-B0CE-2BE130EAE77A}" type="slidenum">
              <a:rPr lang="fr-FR" smtClean="0">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‹N°›</a:t>
            </a:fld>
            <a:endParaRPr lang="fr-FR">
              <a:solidFill>
                <a:prstClr val="black">
                  <a:tint val="75000"/>
                </a:prstClr>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rotWithShape="1">
          <a:blip r:embed="rId61" cstate="screen">
            <a:extLst>
              <a:ext uri="{28A0092B-C50C-407E-A947-70E740481C1C}">
                <a14:useLocalDpi xmlns:a14="http://schemas.microsoft.com/office/drawing/2010/main"/>
              </a:ext>
            </a:extLst>
          </a:blip>
          <a:srcRect/>
          <a:stretch/>
        </p:blipFill>
        <p:spPr>
          <a:xfrm>
            <a:off x="5081699" y="6383527"/>
            <a:ext cx="2028604" cy="399410"/>
          </a:xfrm>
          <a:prstGeom prst="rect">
            <a:avLst/>
          </a:prstGeom>
        </p:spPr>
      </p:pic>
    </p:spTree>
    <p:extLst>
      <p:ext uri="{BB962C8B-B14F-4D97-AF65-F5344CB8AC3E}">
        <p14:creationId xmlns:p14="http://schemas.microsoft.com/office/powerpoint/2010/main" val="40954417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0491" y="1935415"/>
            <a:ext cx="7182419" cy="2006572"/>
          </a:xfrm>
        </p:spPr>
        <p:txBody>
          <a:bodyPr/>
          <a:lstStyle/>
          <a:p>
            <a:r>
              <a:rPr lang="fr-FR" sz="4800" dirty="0"/>
              <a:t>Bilan et Perspectives L3</a:t>
            </a:r>
          </a:p>
        </p:txBody>
      </p:sp>
      <p:sp>
        <p:nvSpPr>
          <p:cNvPr id="5" name="Sous-titre 4"/>
          <p:cNvSpPr>
            <a:spLocks noGrp="1"/>
          </p:cNvSpPr>
          <p:nvPr>
            <p:ph type="subTitle" idx="1"/>
          </p:nvPr>
        </p:nvSpPr>
        <p:spPr>
          <a:xfrm>
            <a:off x="4626498" y="3941987"/>
            <a:ext cx="3375202" cy="860780"/>
          </a:xfrm>
        </p:spPr>
        <p:txBody>
          <a:bodyPr/>
          <a:lstStyle/>
          <a:p>
            <a:r>
              <a:rPr lang="fr-FR" sz="2400" dirty="0">
                <a:solidFill>
                  <a:schemeClr val="tx1">
                    <a:lumMod val="65000"/>
                    <a:lumOff val="35000"/>
                  </a:schemeClr>
                </a:solidFill>
              </a:rPr>
              <a:t>5 novembre 2024</a:t>
            </a:r>
          </a:p>
        </p:txBody>
      </p:sp>
      <p:sp>
        <p:nvSpPr>
          <p:cNvPr id="3" name="Rectangle 2">
            <a:extLst>
              <a:ext uri="{FF2B5EF4-FFF2-40B4-BE49-F238E27FC236}">
                <a16:creationId xmlns:a16="http://schemas.microsoft.com/office/drawing/2014/main" id="{893507C0-D1B5-E29F-EE5C-5029379D76AC}"/>
              </a:ext>
            </a:extLst>
          </p:cNvPr>
          <p:cNvSpPr/>
          <p:nvPr/>
        </p:nvSpPr>
        <p:spPr>
          <a:xfrm>
            <a:off x="0" y="5660160"/>
            <a:ext cx="12192000" cy="103796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0000"/>
                </a:solidFill>
              </a:rPr>
              <a:t>Présentation des UE de Biologie</a:t>
            </a:r>
          </a:p>
        </p:txBody>
      </p:sp>
    </p:spTree>
    <p:extLst>
      <p:ext uri="{BB962C8B-B14F-4D97-AF65-F5344CB8AC3E}">
        <p14:creationId xmlns:p14="http://schemas.microsoft.com/office/powerpoint/2010/main" val="65842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916" y="192646"/>
            <a:ext cx="11353800" cy="622709"/>
          </a:xfrm>
        </p:spPr>
        <p:txBody>
          <a:bodyPr>
            <a:noAutofit/>
          </a:bodyPr>
          <a:lstStyle/>
          <a:p>
            <a:r>
              <a:rPr lang="fr-FR" sz="2400" b="1" dirty="0">
                <a:solidFill>
                  <a:srgbClr val="2E75B6"/>
                </a:solidFill>
              </a:rPr>
              <a:t>Pathogénie des microorganismes : </a:t>
            </a:r>
            <a:br>
              <a:rPr lang="fr-FR" sz="2400" b="1" dirty="0">
                <a:solidFill>
                  <a:srgbClr val="2E75B6"/>
                </a:solidFill>
              </a:rPr>
            </a:br>
            <a:r>
              <a:rPr lang="fr-FR" sz="2000" b="1" dirty="0">
                <a:solidFill>
                  <a:srgbClr val="2E75B6"/>
                </a:solidFill>
              </a:rPr>
              <a:t>bases moléculaires et aspects cliniques (5 ECTS, L3 Bio), UE mutualisée</a:t>
            </a:r>
            <a:br>
              <a:rPr lang="fr-FR" sz="2000" b="1" dirty="0">
                <a:solidFill>
                  <a:srgbClr val="2E75B6"/>
                </a:solidFill>
              </a:rPr>
            </a:br>
            <a:r>
              <a:rPr lang="fr-FR" sz="2400" b="1" dirty="0">
                <a:solidFill>
                  <a:srgbClr val="2E75B6"/>
                </a:solidFill>
              </a:rPr>
              <a:t> </a:t>
            </a:r>
          </a:p>
        </p:txBody>
      </p:sp>
      <p:sp>
        <p:nvSpPr>
          <p:cNvPr id="3" name="Espace réservé du contenu 2"/>
          <p:cNvSpPr>
            <a:spLocks noGrp="1"/>
          </p:cNvSpPr>
          <p:nvPr>
            <p:ph idx="1"/>
          </p:nvPr>
        </p:nvSpPr>
        <p:spPr>
          <a:xfrm>
            <a:off x="266535" y="616192"/>
            <a:ext cx="11586417" cy="6146523"/>
          </a:xfrm>
        </p:spPr>
        <p:txBody>
          <a:bodyPr>
            <a:normAutofit fontScale="55000" lnSpcReduction="20000"/>
          </a:bodyPr>
          <a:lstStyle/>
          <a:p>
            <a:pPr marL="0" indent="0">
              <a:buNone/>
            </a:pPr>
            <a:r>
              <a:rPr lang="fr-FR" dirty="0"/>
              <a:t> </a:t>
            </a:r>
          </a:p>
          <a:p>
            <a:r>
              <a:rPr lang="fr-FR" sz="3300" b="1" dirty="0"/>
              <a:t>Description :</a:t>
            </a:r>
            <a:r>
              <a:rPr lang="fr-FR" sz="3300" dirty="0"/>
              <a:t> </a:t>
            </a:r>
            <a:r>
              <a:rPr lang="fr-FR" sz="2900" b="1" dirty="0">
                <a:solidFill>
                  <a:srgbClr val="800000"/>
                </a:solidFill>
              </a:rPr>
              <a:t>La pathogénie racontée par des pharmaciens, des physiopathologiques et par des biochimistes et biologistes moléculaire: regards croisés à partir de quelques exemples </a:t>
            </a:r>
          </a:p>
          <a:p>
            <a:pPr marL="0" indent="0">
              <a:buNone/>
            </a:pPr>
            <a:r>
              <a:rPr lang="fr-FR" sz="2900" dirty="0"/>
              <a:t>Le but de cet enseignement est d'accéder à la compréhension des phénomènes observés sur l'organisme entier à partir des processus moléculaires et cellulaires. Cet enseignement doit mener à une réflexion combinant différentes échelles d'analyse, de la molécule à l'organisme en passant par la cellule. </a:t>
            </a:r>
          </a:p>
          <a:p>
            <a:pPr marL="0" indent="0">
              <a:buNone/>
            </a:pPr>
            <a:endParaRPr lang="fr-FR" sz="2900" dirty="0"/>
          </a:p>
          <a:p>
            <a:pPr marL="0" indent="0">
              <a:buNone/>
            </a:pPr>
            <a:r>
              <a:rPr lang="fr-FR" sz="2900" dirty="0"/>
              <a:t>- Au niveau moléculaire, le cours fera une présentation générale des bases moléculaires de la pathogénie et de la défense </a:t>
            </a:r>
            <a:r>
              <a:rPr lang="fr-FR" sz="2900" dirty="0" err="1"/>
              <a:t>anti-bactérienne</a:t>
            </a:r>
            <a:r>
              <a:rPr lang="fr-FR" sz="2900" dirty="0"/>
              <a:t> de l'hôte. Ce cours sera illustré par des analyses de documents sur différentes bactéries pathogènes impliquées dans des infections respiratoires ou du tube digestif. </a:t>
            </a:r>
          </a:p>
          <a:p>
            <a:pPr marL="0" indent="0">
              <a:buNone/>
            </a:pPr>
            <a:r>
              <a:rPr lang="fr-FR" sz="2900" dirty="0"/>
              <a:t>- Sur le plan clinique, des cours et des études de cas se focaliseront également sur les infections respiratoires et du tube digestif ou de l'appareil génital mais aussi sur les infections virales, y compris les infections à VIH. </a:t>
            </a:r>
          </a:p>
          <a:p>
            <a:pPr marL="0" indent="0">
              <a:buNone/>
            </a:pPr>
            <a:endParaRPr lang="fr-FR" sz="2900" dirty="0"/>
          </a:p>
          <a:p>
            <a:pPr marL="0" indent="0">
              <a:buNone/>
            </a:pPr>
            <a:r>
              <a:rPr lang="fr-FR" sz="2900" b="1" i="1" dirty="0">
                <a:solidFill>
                  <a:srgbClr val="C00000"/>
                </a:solidFill>
              </a:rPr>
              <a:t>Cet enseignement est une bonne préparation aux Masters à orientation "Santé" et/ou "Microbiologie". </a:t>
            </a:r>
          </a:p>
          <a:p>
            <a:pPr marL="0" indent="0">
              <a:buNone/>
            </a:pPr>
            <a:endParaRPr lang="fr-FR" sz="2500" dirty="0"/>
          </a:p>
          <a:p>
            <a:r>
              <a:rPr lang="fr-FR" dirty="0"/>
              <a:t> </a:t>
            </a:r>
            <a:r>
              <a:rPr lang="fr-FR" sz="3300" b="1" dirty="0"/>
              <a:t>Compétences :</a:t>
            </a:r>
            <a:r>
              <a:rPr lang="fr-FR" sz="3300" dirty="0"/>
              <a:t> </a:t>
            </a:r>
          </a:p>
          <a:p>
            <a:pPr marL="0" indent="0">
              <a:buNone/>
            </a:pPr>
            <a:r>
              <a:rPr lang="fr-FR" dirty="0"/>
              <a:t>- Connaissances générales sur les micro-organismes pathogènes et les facteurs de virulence: connaissances moléculaires et tableaux cliniques. </a:t>
            </a:r>
          </a:p>
          <a:p>
            <a:pPr marL="0" indent="0">
              <a:buNone/>
            </a:pPr>
            <a:r>
              <a:rPr lang="fr-FR" dirty="0"/>
              <a:t>- Capacité d'analyse de documents sur la caractérisation des bactéries pathogènes et l'identification de facteurs de virulence. Mécanismes d'interactions entre un pathogène et son hôte. </a:t>
            </a:r>
          </a:p>
          <a:p>
            <a:pPr marL="0" indent="0">
              <a:buNone/>
            </a:pPr>
            <a:endParaRPr lang="fr-FR" dirty="0"/>
          </a:p>
          <a:p>
            <a:r>
              <a:rPr lang="fr-FR" b="1" dirty="0"/>
              <a:t>Volume Horaire :</a:t>
            </a:r>
            <a:r>
              <a:rPr lang="fr-FR" dirty="0"/>
              <a:t> Cours : 20h , TD : 30h </a:t>
            </a:r>
          </a:p>
          <a:p>
            <a:r>
              <a:rPr lang="fr-FR" b="1" dirty="0"/>
              <a:t>Lieu de l’enseignement </a:t>
            </a:r>
            <a:r>
              <a:rPr lang="fr-FR" dirty="0"/>
              <a:t>: bât? (campus Orsay)</a:t>
            </a:r>
          </a:p>
          <a:p>
            <a:r>
              <a:rPr lang="fr-FR" b="1" dirty="0"/>
              <a:t>Modalités de contrôle : </a:t>
            </a:r>
            <a:r>
              <a:rPr lang="fr-FR" dirty="0"/>
              <a:t>(F : note finale , P: partiel , EE : examen final écrit)</a:t>
            </a:r>
          </a:p>
          <a:p>
            <a:pPr marL="0" indent="0">
              <a:buNone/>
            </a:pPr>
            <a:r>
              <a:rPr lang="fr-FR" sz="2500" dirty="0"/>
              <a:t>	Session 1: F= 0,25 P + 0,75 EE , Session 2: F = EE </a:t>
            </a:r>
          </a:p>
        </p:txBody>
      </p:sp>
    </p:spTree>
    <p:extLst>
      <p:ext uri="{BB962C8B-B14F-4D97-AF65-F5344CB8AC3E}">
        <p14:creationId xmlns:p14="http://schemas.microsoft.com/office/powerpoint/2010/main" val="130791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1461"/>
            <a:ext cx="10515600" cy="622709"/>
          </a:xfrm>
        </p:spPr>
        <p:txBody>
          <a:bodyPr>
            <a:normAutofit fontScale="90000"/>
          </a:bodyPr>
          <a:lstStyle/>
          <a:p>
            <a:r>
              <a:rPr lang="fr-FR" sz="2800" b="1" dirty="0">
                <a:solidFill>
                  <a:schemeClr val="accent1">
                    <a:lumMod val="75000"/>
                  </a:schemeClr>
                </a:solidFill>
              </a:rPr>
              <a:t>Réponses des Plantes aux Contraintes de l'Environnement </a:t>
            </a:r>
            <a:br>
              <a:rPr lang="fr-FR" sz="2800" b="1" dirty="0">
                <a:solidFill>
                  <a:schemeClr val="accent1">
                    <a:lumMod val="75000"/>
                  </a:schemeClr>
                </a:solidFill>
              </a:rPr>
            </a:br>
            <a:r>
              <a:rPr lang="fr-FR" sz="2800" b="1" dirty="0">
                <a:solidFill>
                  <a:schemeClr val="accent1">
                    <a:lumMod val="75000"/>
                  </a:schemeClr>
                </a:solidFill>
              </a:rPr>
              <a:t>(5 ECTS, L3 Bio), UE mutualisée </a:t>
            </a:r>
          </a:p>
        </p:txBody>
      </p:sp>
      <p:sp>
        <p:nvSpPr>
          <p:cNvPr id="3" name="Espace réservé du contenu 2"/>
          <p:cNvSpPr>
            <a:spLocks noGrp="1"/>
          </p:cNvSpPr>
          <p:nvPr>
            <p:ph idx="1"/>
          </p:nvPr>
        </p:nvSpPr>
        <p:spPr>
          <a:xfrm>
            <a:off x="266535" y="1051858"/>
            <a:ext cx="11586417" cy="5806142"/>
          </a:xfrm>
        </p:spPr>
        <p:txBody>
          <a:bodyPr>
            <a:normAutofit fontScale="55000" lnSpcReduction="20000"/>
          </a:bodyPr>
          <a:lstStyle/>
          <a:p>
            <a:pPr marL="0" indent="0">
              <a:buNone/>
            </a:pPr>
            <a:r>
              <a:rPr lang="fr-FR" b="1" dirty="0"/>
              <a:t>Les plantes sont au centre des enjeux de demain</a:t>
            </a:r>
            <a:r>
              <a:rPr lang="fr-FR" dirty="0"/>
              <a:t>: </a:t>
            </a:r>
          </a:p>
          <a:p>
            <a:pPr>
              <a:buFontTx/>
              <a:buChar char="-"/>
            </a:pPr>
            <a:r>
              <a:rPr lang="fr-FR" dirty="0"/>
              <a:t>assurer une production agricole pour la consommation et la santé alors que la démographie augmente et que les surfaces cultivées diminuent, </a:t>
            </a:r>
          </a:p>
          <a:p>
            <a:pPr marL="0" indent="0">
              <a:buNone/>
            </a:pPr>
            <a:r>
              <a:rPr lang="fr-FR" dirty="0"/>
              <a:t>-  identifier et développer de nouveaux usages pour remplacer les ressources fossiles, </a:t>
            </a:r>
          </a:p>
          <a:p>
            <a:pPr>
              <a:buFontTx/>
              <a:buChar char="-"/>
            </a:pPr>
            <a:r>
              <a:rPr lang="fr-FR" dirty="0"/>
              <a:t>enfin produire dans le respect de l'environnement et dans un contexte de changement climatique. </a:t>
            </a:r>
          </a:p>
          <a:p>
            <a:pPr marL="0" indent="0">
              <a:buNone/>
            </a:pPr>
            <a:r>
              <a:rPr lang="fr-FR" b="1" dirty="0"/>
              <a:t>Répondre à ces enjeux nécessite de comprendre le fonctionnement des plantes en interaction avec un environnement toujours changeant. </a:t>
            </a:r>
          </a:p>
          <a:p>
            <a:pPr marL="0" indent="0">
              <a:buNone/>
            </a:pPr>
            <a:endParaRPr lang="fr-FR" b="1" dirty="0"/>
          </a:p>
          <a:p>
            <a:pPr marL="0" indent="0">
              <a:buNone/>
            </a:pPr>
            <a:r>
              <a:rPr lang="fr-FR" b="1" dirty="0">
                <a:solidFill>
                  <a:srgbClr val="800000"/>
                </a:solidFill>
              </a:rPr>
              <a:t>Cette UE a pour objectif de donner aux étudiants une vision intégrée des réponses des plantes aux contraintes de l'environnement (aspects moléculaires et cellulaires, génétique, métabolisme, écophysiologie, développement, évolution). </a:t>
            </a:r>
          </a:p>
          <a:p>
            <a:pPr marL="0" indent="0">
              <a:buNone/>
            </a:pPr>
            <a:endParaRPr lang="fr-FR" dirty="0"/>
          </a:p>
          <a:p>
            <a:r>
              <a:rPr lang="fr-FR" dirty="0"/>
              <a:t> </a:t>
            </a:r>
            <a:r>
              <a:rPr lang="fr-FR" b="1" dirty="0"/>
              <a:t>Cours</a:t>
            </a:r>
            <a:r>
              <a:rPr lang="fr-FR" dirty="0"/>
              <a:t> (15h) : 1. Adaptation des plantes au milieu terrestre (appareil végétatif / appareil reproducteur), 2. Réponses des plantes aux contraintes abiotiques (eau, sel, température, métaux), 3. Réponses des plantes aux contraintes biotiques (micro-organismes pathogènes / symbiotiques) </a:t>
            </a:r>
          </a:p>
          <a:p>
            <a:r>
              <a:rPr lang="fr-FR" b="1" dirty="0"/>
              <a:t>TD</a:t>
            </a:r>
            <a:r>
              <a:rPr lang="fr-FR" dirty="0"/>
              <a:t> (3h) : Analyse dirigée d'articles sous forme de synthèse en conclusion de chaque partie de cours traitée et illustrée en TP. </a:t>
            </a:r>
          </a:p>
          <a:p>
            <a:r>
              <a:rPr lang="fr-FR" b="1" dirty="0"/>
              <a:t>TP</a:t>
            </a:r>
            <a:r>
              <a:rPr lang="fr-FR" dirty="0"/>
              <a:t> (32h) : 1. Evolution de l'appareil végétatif, 2. Evolution de l'appareil reproducteur, 3. Réponses moléculaires, cellulaires et métaboliques de plantes soumises à un stress salin et un stress sécheresse, 4. Mécanismes de défense des plantes contre les micro-organismes pathogènes et stress oxydatif, 5. Interactions symbiotiques plantes-microorganismes.</a:t>
            </a:r>
          </a:p>
          <a:p>
            <a:endParaRPr lang="fr-FR" dirty="0"/>
          </a:p>
          <a:p>
            <a:r>
              <a:rPr lang="fr-FR" b="1" dirty="0"/>
              <a:t>Compétences</a:t>
            </a:r>
            <a:r>
              <a:rPr lang="fr-FR" dirty="0"/>
              <a:t> : Connaissance des mécanismes immédiats et évolutifs d'adaptation à l'environnement (échelles moléculaire/cellulaire jusqu'aux populations), acquisition des outils de génétique, biologie moléculaire, physiologie, microbiologie </a:t>
            </a:r>
          </a:p>
          <a:p>
            <a:r>
              <a:rPr lang="fr-FR" sz="2800" b="1" i="1" dirty="0">
                <a:solidFill>
                  <a:srgbClr val="C00000"/>
                </a:solidFill>
              </a:rPr>
              <a:t>Cet enseignement est une bonne préparation pour le concours </a:t>
            </a:r>
            <a:r>
              <a:rPr lang="fr-FR" b="1" i="1" dirty="0">
                <a:solidFill>
                  <a:srgbClr val="C00000"/>
                </a:solidFill>
              </a:rPr>
              <a:t>Agro, </a:t>
            </a:r>
            <a:r>
              <a:rPr lang="fr-FR" sz="2800" b="1" i="1" dirty="0">
                <a:solidFill>
                  <a:srgbClr val="C00000"/>
                </a:solidFill>
              </a:rPr>
              <a:t>aux Masters 1 « Biologie-Santé »</a:t>
            </a:r>
          </a:p>
          <a:p>
            <a:r>
              <a:rPr lang="fr-FR" b="1" dirty="0"/>
              <a:t>Volume Horaire :</a:t>
            </a:r>
            <a:r>
              <a:rPr lang="fr-FR" dirty="0"/>
              <a:t> Cours : 15h , TD : 3h, TP 32h </a:t>
            </a:r>
          </a:p>
          <a:p>
            <a:r>
              <a:rPr lang="fr-FR" b="1" dirty="0"/>
              <a:t>Lieu de l’enseignement</a:t>
            </a:r>
            <a:r>
              <a:rPr lang="fr-FR" dirty="0"/>
              <a:t>: IPS2 (Bât 630)</a:t>
            </a:r>
          </a:p>
          <a:p>
            <a:r>
              <a:rPr lang="fr-FR" b="1" dirty="0"/>
              <a:t>Modalités de contrôle : </a:t>
            </a:r>
            <a:r>
              <a:rPr lang="fr-FR" dirty="0"/>
              <a:t>Le contrôle des connaissances s'effectuera lors d'un examen final qui portera sur les cours d'une part, et sur l'analyse dirigée des résultats obtenus lors des séances de TP/TD d'autre part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45190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6745" y="355600"/>
            <a:ext cx="10515600" cy="467779"/>
          </a:xfrm>
        </p:spPr>
        <p:txBody>
          <a:bodyPr>
            <a:normAutofit fontScale="90000"/>
          </a:bodyPr>
          <a:lstStyle/>
          <a:p>
            <a:r>
              <a:rPr lang="fr-FR" sz="2800" b="1" dirty="0">
                <a:solidFill>
                  <a:schemeClr val="accent1">
                    <a:lumMod val="75000"/>
                  </a:schemeClr>
                </a:solidFill>
              </a:rPr>
              <a:t>Sciences en Tête Bio 2 (2,5 ECTS)</a:t>
            </a:r>
            <a:br>
              <a:rPr lang="fr-FR" sz="2800" b="1" dirty="0">
                <a:solidFill>
                  <a:schemeClr val="accent1">
                    <a:lumMod val="75000"/>
                  </a:schemeClr>
                </a:solidFill>
              </a:rPr>
            </a:br>
            <a:r>
              <a:rPr lang="fr-FR" sz="1600" i="1" dirty="0">
                <a:solidFill>
                  <a:srgbClr val="FF0000"/>
                </a:solidFill>
              </a:rPr>
              <a:t>N.B. SET Bio 1 et 2 sont des UE indépendantes; l’UE SETBio2 peut être choisie même si aucune UE de biologie n’a été suivie en S5 </a:t>
            </a:r>
            <a:br>
              <a:rPr lang="fr-FR" sz="1600" i="1" dirty="0">
                <a:solidFill>
                  <a:srgbClr val="FF0000"/>
                </a:solidFill>
              </a:rPr>
            </a:br>
            <a:r>
              <a:rPr lang="fr-FR" sz="2800" b="1" dirty="0">
                <a:solidFill>
                  <a:schemeClr val="accent1">
                    <a:lumMod val="75000"/>
                  </a:schemeClr>
                </a:solidFill>
              </a:rPr>
              <a:t> </a:t>
            </a:r>
          </a:p>
        </p:txBody>
      </p:sp>
      <p:sp>
        <p:nvSpPr>
          <p:cNvPr id="3" name="Espace réservé du contenu 2"/>
          <p:cNvSpPr>
            <a:spLocks noGrp="1"/>
          </p:cNvSpPr>
          <p:nvPr>
            <p:ph idx="1"/>
          </p:nvPr>
        </p:nvSpPr>
        <p:spPr>
          <a:xfrm>
            <a:off x="0" y="988479"/>
            <a:ext cx="12205227" cy="7084676"/>
          </a:xfrm>
        </p:spPr>
        <p:txBody>
          <a:bodyPr>
            <a:normAutofit fontScale="47500" lnSpcReduction="20000"/>
          </a:bodyPr>
          <a:lstStyle/>
          <a:p>
            <a:r>
              <a:rPr lang="fr-FR" sz="3500" b="1" dirty="0"/>
              <a:t>Description</a:t>
            </a:r>
            <a:r>
              <a:rPr lang="fr-FR" sz="3500" dirty="0"/>
              <a:t> : </a:t>
            </a:r>
            <a:r>
              <a:rPr lang="fr-FR" sz="3500" b="1" dirty="0">
                <a:solidFill>
                  <a:srgbClr val="800000"/>
                </a:solidFill>
              </a:rPr>
              <a:t>Cette UE a pour objectif de donner aux étudiants une bonne base de culture générale en biologie concernant des thèmes de société actuels</a:t>
            </a:r>
          </a:p>
          <a:p>
            <a:pPr marL="0" indent="0">
              <a:buNone/>
            </a:pPr>
            <a:r>
              <a:rPr lang="fr-FR" sz="2900" b="1" i="1" dirty="0">
                <a:solidFill>
                  <a:srgbClr val="C00000"/>
                </a:solidFill>
              </a:rPr>
              <a:t>Elle vise à préparer à tout entretien dans lequel les étudiants peuvent être </a:t>
            </a:r>
            <a:r>
              <a:rPr lang="fr-FR" sz="2900" b="1" i="1" dirty="0" err="1">
                <a:solidFill>
                  <a:srgbClr val="C00000"/>
                </a:solidFill>
              </a:rPr>
              <a:t>amené-es</a:t>
            </a:r>
            <a:r>
              <a:rPr lang="fr-FR" sz="2900" b="1" i="1" dirty="0">
                <a:solidFill>
                  <a:srgbClr val="C00000"/>
                </a:solidFill>
              </a:rPr>
              <a:t> à être </a:t>
            </a:r>
            <a:r>
              <a:rPr lang="fr-FR" sz="2900" b="1" i="1" dirty="0" err="1">
                <a:solidFill>
                  <a:srgbClr val="C00000"/>
                </a:solidFill>
              </a:rPr>
              <a:t>interrogé-es</a:t>
            </a:r>
            <a:r>
              <a:rPr lang="fr-FR" sz="2900" b="1" i="1" dirty="0">
                <a:solidFill>
                  <a:srgbClr val="C00000"/>
                </a:solidFill>
              </a:rPr>
              <a:t> sur un sujet de culture générale et d’actualité scientifique.</a:t>
            </a:r>
          </a:p>
          <a:p>
            <a:pPr lvl="1"/>
            <a:endParaRPr lang="fr-FR" sz="2900" dirty="0"/>
          </a:p>
          <a:p>
            <a:pPr marL="457200" lvl="1" indent="0">
              <a:buNone/>
            </a:pPr>
            <a:r>
              <a:rPr lang="fr-FR" sz="2900" dirty="0"/>
              <a:t>1- </a:t>
            </a:r>
            <a:r>
              <a:rPr lang="fr-FR" sz="2900" b="1" dirty="0"/>
              <a:t>Travail documentaire et entrainement au débat</a:t>
            </a:r>
          </a:p>
          <a:p>
            <a:pPr lvl="1">
              <a:buFontTx/>
              <a:buChar char="-"/>
            </a:pPr>
            <a:r>
              <a:rPr lang="fr-FR" sz="2900" dirty="0"/>
              <a:t>Etablissement de dossiers documentaires (scientifiques et de presse) sur plusieurs thèmes d’actualité scientifique (travail réalisé en binômes). </a:t>
            </a:r>
          </a:p>
          <a:p>
            <a:pPr marL="457200" lvl="1" indent="0">
              <a:buNone/>
            </a:pPr>
            <a:r>
              <a:rPr lang="fr-FR" sz="2900" dirty="0"/>
              <a:t>Chaque dossier constituera une base d’information fiable et pertinente afin de préparer un exposé présentant les différentes positions possibles par rapport à ce sujet. </a:t>
            </a:r>
          </a:p>
          <a:p>
            <a:pPr lvl="1">
              <a:buFontTx/>
              <a:buChar char="-"/>
            </a:pPr>
            <a:r>
              <a:rPr lang="fr-FR" sz="2900" dirty="0"/>
              <a:t>Les dossiers sont mis à la disposition de tous les étudiants qui en prendront connaissance avant les exposés. </a:t>
            </a:r>
          </a:p>
          <a:p>
            <a:pPr lvl="1">
              <a:buFontTx/>
              <a:buChar char="-"/>
            </a:pPr>
            <a:r>
              <a:rPr lang="fr-FR" sz="2900" dirty="0"/>
              <a:t>Chaque exposé fait par un binôme est suivi de la présentation de l’avis personnel de chaque membre du binôme puis d’un débat auquel participeront tous les étudiants. </a:t>
            </a:r>
          </a:p>
          <a:p>
            <a:pPr marL="457200" lvl="1" indent="0">
              <a:buNone/>
            </a:pPr>
            <a:r>
              <a:rPr lang="fr-FR" sz="2900" b="1" i="1" dirty="0"/>
              <a:t>Qq exemples de thèmes abordés : </a:t>
            </a:r>
            <a:r>
              <a:rPr lang="fr-FR" sz="2900" i="1" dirty="0"/>
              <a:t>Impacts des industries chimiques sur le vivant. Procréation médicalement assistée chez l’humain et les animaux . L’agriculture biologique pourrait-elle nourrir l’humanité ? Le changement climatique peut-il affecter la biodiversité ? Recyclage et gestion des déchets</a:t>
            </a:r>
          </a:p>
          <a:p>
            <a:pPr marL="457200" lvl="1" indent="0">
              <a:buNone/>
            </a:pPr>
            <a:endParaRPr lang="fr-FR" sz="2900" i="1" dirty="0"/>
          </a:p>
          <a:p>
            <a:pPr marL="457200" lvl="1" indent="0">
              <a:buNone/>
            </a:pPr>
            <a:r>
              <a:rPr lang="fr-FR" sz="2900" dirty="0"/>
              <a:t>2- </a:t>
            </a:r>
            <a:r>
              <a:rPr lang="fr-FR" sz="2900" b="1" dirty="0"/>
              <a:t>Préparation à l’épreuve Sciences et Société</a:t>
            </a:r>
            <a:r>
              <a:rPr lang="fr-FR" sz="2900" dirty="0"/>
              <a:t> (une des épreuves du concours B agro/véto: les étudiants seront initiés à la méthodologie de lecture rapide d’un texte et de restitution d’informations), ateliers de travail autour d’articles de presse ou de périodiques scientifiques en Français de type « grand public »</a:t>
            </a:r>
          </a:p>
          <a:p>
            <a:pPr marL="457200" lvl="1" indent="0">
              <a:buNone/>
            </a:pPr>
            <a:endParaRPr lang="fr-FR" sz="2900" dirty="0"/>
          </a:p>
          <a:p>
            <a:pPr marL="457200" lvl="1" indent="0">
              <a:buNone/>
            </a:pPr>
            <a:r>
              <a:rPr lang="fr-FR" sz="2900" dirty="0"/>
              <a:t>3- (réservé aux étudiants préparant le concours Agro ou Véto): aide à la préparation du dossier écrit, aide à la préparation de l’entretien de motivation</a:t>
            </a:r>
          </a:p>
          <a:p>
            <a:pPr marL="0" indent="0">
              <a:buNone/>
            </a:pPr>
            <a:r>
              <a:rPr lang="fr-FR" dirty="0"/>
              <a:t> </a:t>
            </a:r>
          </a:p>
          <a:p>
            <a:r>
              <a:rPr lang="fr-FR" sz="3500" b="1" dirty="0"/>
              <a:t>Compétences</a:t>
            </a:r>
            <a:r>
              <a:rPr lang="fr-FR" sz="3500" dirty="0"/>
              <a:t> </a:t>
            </a:r>
            <a:r>
              <a:rPr lang="fr-FR" sz="3500" dirty="0">
                <a:solidFill>
                  <a:srgbClr val="FF6600"/>
                </a:solidFill>
              </a:rPr>
              <a:t>: </a:t>
            </a:r>
            <a:r>
              <a:rPr lang="fr-FR" sz="3500" b="1" dirty="0">
                <a:solidFill>
                  <a:srgbClr val="FF6600"/>
                </a:solidFill>
              </a:rPr>
              <a:t>Présenter et débattre sur des sujets d’actualité scientifique et de culture générale en biologie </a:t>
            </a:r>
          </a:p>
          <a:p>
            <a:pPr marL="0" indent="0">
              <a:buNone/>
            </a:pPr>
            <a:r>
              <a:rPr lang="fr-FR" i="1" dirty="0"/>
              <a:t>Savoir restituer une pensée qui n’est pas la sienne, Savoir appréhender et traiter une problématique de société de manière claire et concise, Savoir argumenter avec rigueur, Savoir mobiliser sa culture notamment scientifique, Savoir entendre les arguments de ses contradicteurs et savoir y répondre </a:t>
            </a:r>
            <a:r>
              <a:rPr lang="fr-FR" dirty="0"/>
              <a:t> </a:t>
            </a:r>
          </a:p>
          <a:p>
            <a:r>
              <a:rPr lang="fr-FR" sz="3500" b="1" dirty="0"/>
              <a:t>Lieu de l’enseignement</a:t>
            </a:r>
            <a:r>
              <a:rPr lang="fr-FR" sz="3500" dirty="0"/>
              <a:t>: </a:t>
            </a:r>
            <a:r>
              <a:rPr lang="fr-FR" dirty="0"/>
              <a:t>Institut Villebon-Charpak</a:t>
            </a:r>
          </a:p>
          <a:p>
            <a:r>
              <a:rPr lang="fr-FR" sz="3500" b="1" dirty="0"/>
              <a:t>Volume Horaire :</a:t>
            </a:r>
            <a:r>
              <a:rPr lang="fr-FR" sz="3500" dirty="0"/>
              <a:t> </a:t>
            </a:r>
            <a:r>
              <a:rPr lang="fr-FR" dirty="0"/>
              <a:t>25h TD (présentiel + travail en autonomie)</a:t>
            </a:r>
          </a:p>
          <a:p>
            <a:r>
              <a:rPr lang="fr-FR" sz="3500" b="1" dirty="0"/>
              <a:t>Enseignants: </a:t>
            </a:r>
            <a:r>
              <a:rPr lang="fr-FR" dirty="0"/>
              <a:t>Sylvain Chaillou, Sylvain </a:t>
            </a:r>
            <a:r>
              <a:rPr lang="fr-FR" dirty="0" err="1"/>
              <a:t>Fisson</a:t>
            </a:r>
            <a:r>
              <a:rPr lang="fr-FR" dirty="0"/>
              <a:t>, Martine Thomas</a:t>
            </a:r>
          </a:p>
          <a:p>
            <a:r>
              <a:rPr lang="fr-FR" sz="3500" b="1" dirty="0"/>
              <a:t>Modalités de contrôle des connaissances : </a:t>
            </a:r>
            <a:r>
              <a:rPr lang="fr-FR" sz="2500" dirty="0"/>
              <a:t>Contrôle continu: plusieurs notes relatives à la préparation des dossiers thématiques, aux exposés et aux débats</a:t>
            </a:r>
          </a:p>
        </p:txBody>
      </p:sp>
    </p:spTree>
    <p:extLst>
      <p:ext uri="{BB962C8B-B14F-4D97-AF65-F5344CB8AC3E}">
        <p14:creationId xmlns:p14="http://schemas.microsoft.com/office/powerpoint/2010/main" val="1898303273"/>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Villebon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Villebon2018" id="{4B7DFC56-37CA-4CE9-B980-10839CC1A20E}" vid="{507E511B-0D2D-4357-87C6-2428FC936D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9325</TotalTime>
  <Words>1133</Words>
  <Application>Microsoft Macintosh PowerPoint</Application>
  <PresentationFormat>Grand écran</PresentationFormat>
  <Paragraphs>60</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vt:i4>
      </vt:variant>
    </vt:vector>
  </HeadingPairs>
  <TitlesOfParts>
    <vt:vector size="10" baseType="lpstr">
      <vt:lpstr>Arial</vt:lpstr>
      <vt:lpstr>Calibri</vt:lpstr>
      <vt:lpstr>Calibri Light</vt:lpstr>
      <vt:lpstr>Wingdings</vt:lpstr>
      <vt:lpstr>1_Thème Office</vt:lpstr>
      <vt:lpstr>ThèmeVillebon2018</vt:lpstr>
      <vt:lpstr>Bilan et Perspectives L3</vt:lpstr>
      <vt:lpstr>Pathogénie des microorganismes :  bases moléculaires et aspects cliniques (5 ECTS, L3 Bio), UE mutualisée  </vt:lpstr>
      <vt:lpstr>Réponses des Plantes aux Contraintes de l'Environnement  (5 ECTS, L3 Bio), UE mutualisée </vt:lpstr>
      <vt:lpstr>Sciences en Tête Bio 2 (2,5 ECTS) N.B. SET Bio 1 et 2 sont des UE indépendantes; l’UE SETBio2 peut être choisie même si aucune UE de biologie n’a été suivie en S5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dc:creator>
  <cp:lastModifiedBy>Martine Thomas</cp:lastModifiedBy>
  <cp:revision>159</cp:revision>
  <dcterms:created xsi:type="dcterms:W3CDTF">2017-06-17T20:50:38Z</dcterms:created>
  <dcterms:modified xsi:type="dcterms:W3CDTF">2024-11-05T06:59:30Z</dcterms:modified>
</cp:coreProperties>
</file>