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  <p:sldMasterId id="2147483710" r:id="rId3"/>
  </p:sldMasterIdLst>
  <p:notesMasterIdLst>
    <p:notesMasterId r:id="rId15"/>
  </p:notesMasterIdLst>
  <p:sldIdLst>
    <p:sldId id="261" r:id="rId4"/>
    <p:sldId id="263" r:id="rId5"/>
    <p:sldId id="256" r:id="rId6"/>
    <p:sldId id="299" r:id="rId7"/>
    <p:sldId id="297" r:id="rId8"/>
    <p:sldId id="298" r:id="rId9"/>
    <p:sldId id="292" r:id="rId10"/>
    <p:sldId id="300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990"/>
    <a:srgbClr val="333399"/>
    <a:srgbClr val="FF66CC"/>
    <a:srgbClr val="FFFFFF"/>
    <a:srgbClr val="CD7940"/>
    <a:srgbClr val="2F5597"/>
    <a:srgbClr val="FFCCFF"/>
    <a:srgbClr val="FFC000"/>
    <a:srgbClr val="660033"/>
    <a:srgbClr val="E3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3" autoAdjust="0"/>
    <p:restoredTop sz="83946" autoAdjust="0"/>
  </p:normalViewPr>
  <p:slideViewPr>
    <p:cSldViewPr snapToGrid="0" showGuides="1">
      <p:cViewPr varScale="1">
        <p:scale>
          <a:sx n="98" d="100"/>
          <a:sy n="98" d="100"/>
        </p:scale>
        <p:origin x="208" y="3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DECBC-03FB-4693-9BD2-BA34292CC16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70302-0E60-4499-95C2-20FA5E9DD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67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70302-0E60-4499-95C2-20FA5E9DD9E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38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0302-0E60-4499-95C2-20FA5E9DD9E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37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Note seuil</a:t>
            </a:r>
            <a:r>
              <a:rPr lang="fr-FR" baseline="0" dirty="0"/>
              <a:t> à 7.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0302-0E60-4499-95C2-20FA5E9DD9E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64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19575" y="1252538"/>
            <a:ext cx="6010275" cy="3381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ORGANISATION DE LA L3</a:t>
            </a:r>
          </a:p>
        </p:txBody>
      </p:sp>
    </p:spTree>
    <p:extLst>
      <p:ext uri="{BB962C8B-B14F-4D97-AF65-F5344CB8AC3E}">
        <p14:creationId xmlns:p14="http://schemas.microsoft.com/office/powerpoint/2010/main" val="318768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0302-0E60-4499-95C2-20FA5E9DD9E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68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70302-0E60-4499-95C2-20FA5E9DD9E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0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19575" y="1252538"/>
            <a:ext cx="6010275" cy="3381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ORGANISATION DE LA L3</a:t>
            </a:r>
          </a:p>
        </p:txBody>
      </p:sp>
    </p:spTree>
    <p:extLst>
      <p:ext uri="{BB962C8B-B14F-4D97-AF65-F5344CB8AC3E}">
        <p14:creationId xmlns:p14="http://schemas.microsoft.com/office/powerpoint/2010/main" val="208619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4B98-2984-D74A-A6E4-A491B7F0710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8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FFA2-54E1-472F-9736-5D36342363A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BC7D-36FE-4481-BDED-23CE12DDB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36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FFA2-54E1-472F-9736-5D36342363A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BC7D-36FE-4481-BDED-23CE12DDB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2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FFA2-54E1-472F-9736-5D36342363A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BC7D-36FE-4481-BDED-23CE12DDB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22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23D1-5A2F-4C75-8CF9-58717E49779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0424-ACB2-4317-9B56-F3850BE26C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4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EBB5-2BCE-49FE-A856-9938D7E876B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0424-ACB2-4317-9B56-F3850BE26C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49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69A8-1FF7-45A9-ABC7-4CC3941C902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0424-ACB2-4317-9B56-F3850BE26C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89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3FFE-E68F-4237-80D2-0E40B0E3ED3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0424-ACB2-4317-9B56-F3850BE26C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6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3E4-61E8-4EBF-A978-7C3CF52556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0424-ACB2-4317-9B56-F3850BE26C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9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3A8D-4D78-46BC-B1C7-DB9431402E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0424-ACB2-4317-9B56-F3850BE26C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06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941E-0010-4728-B125-18C954CD22C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0424-ACB2-4317-9B56-F3850BE26C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4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6372-2F69-4B6F-8D77-5A4E0F6D1B5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0424-ACB2-4317-9B56-F3850BE26C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0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FFA2-54E1-472F-9736-5D36342363A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BC7D-36FE-4481-BDED-23CE12DDB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34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4F0A-814D-4D70-8968-A173354AF0E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0424-ACB2-4317-9B56-F3850BE26C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96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A00B-D8DA-4044-933A-936570E3AD0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0424-ACB2-4317-9B56-F3850BE26C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94DE-536A-4CBB-A3BF-BC634F8E6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0424-ACB2-4317-9B56-F3850BE26C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05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19073" cy="6858000"/>
          </a:xfrm>
          <a:prstGeom prst="rect">
            <a:avLst/>
          </a:prstGeom>
          <a:solidFill>
            <a:srgbClr val="42B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7361" y="635000"/>
            <a:ext cx="7252539" cy="562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05336" y="635000"/>
            <a:ext cx="3708400" cy="5626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1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29956547-166C-4DCD-9EAD-8B33FD87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92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EDCA9583-7F5B-48F6-B9E6-B3BF5B2E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926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234" y="6441642"/>
            <a:ext cx="2028604" cy="3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181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79369" y="5363669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436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5584032"/>
          </a:xfrm>
          <a:prstGeom prst="rect">
            <a:avLst/>
          </a:prstGeom>
          <a:solidFill>
            <a:srgbClr val="F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228756" y="1935415"/>
            <a:ext cx="7182419" cy="2006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228756" y="4031704"/>
            <a:ext cx="7182419" cy="86078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926128" y="1358281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2"/>
          <a:stretch/>
        </p:blipFill>
        <p:spPr>
          <a:xfrm>
            <a:off x="996067" y="2752364"/>
            <a:ext cx="2830351" cy="6606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869" y="1815888"/>
            <a:ext cx="840611" cy="74615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24CDB4C-1716-4D4A-8171-988B9DA3D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8" y="1145462"/>
            <a:ext cx="1151604" cy="115160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02B6A54-AFC6-4ABF-9B7F-01F88F08AD37}"/>
              </a:ext>
            </a:extLst>
          </p:cNvPr>
          <p:cNvSpPr/>
          <p:nvPr/>
        </p:nvSpPr>
        <p:spPr>
          <a:xfrm>
            <a:off x="4845739" y="6356682"/>
            <a:ext cx="27522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B9FAD2A-F2FB-42AF-9AD6-EAAACF8A9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785" y="5687772"/>
            <a:ext cx="858047" cy="84034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DC781ECE-AF71-48DB-9915-435B726C4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93" y="5685366"/>
            <a:ext cx="1572148" cy="53165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716AF3E-4B59-4CA0-9A95-2E54F844BB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72" y="5816341"/>
            <a:ext cx="1597371" cy="4891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1ED7821-3CAB-45B0-AE81-AD6483CACA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858" y="6060939"/>
            <a:ext cx="1577059" cy="682923"/>
          </a:xfrm>
          <a:prstGeom prst="rect">
            <a:avLst/>
          </a:prstGeom>
        </p:spPr>
      </p:pic>
      <p:pic>
        <p:nvPicPr>
          <p:cNvPr id="1026" name="Picture 2" descr="RÃ©sultat de recherche d'images pour &quot;logo fondation paris tech&quot;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29017" y="5590685"/>
            <a:ext cx="1903757" cy="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92" y="6130858"/>
            <a:ext cx="2066767" cy="6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6714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3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42997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40B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8134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3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D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2279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F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1B345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1B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3544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F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3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4" y="1693380"/>
            <a:ext cx="3486055" cy="347124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35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FFA2-54E1-472F-9736-5D36342363A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BC7D-36FE-4481-BDED-23CE12DDB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102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429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D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98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429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C6E3E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C6E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5374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C6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1428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C6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  <a:ln>
            <a:noFill/>
          </a:ln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D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4721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D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352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C6E3E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C6E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9308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0" y="831850"/>
            <a:ext cx="12446000" cy="519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1B345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1B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2971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2" y="723902"/>
            <a:ext cx="12197047" cy="5410201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42997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429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5579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697832"/>
            <a:ext cx="12444663" cy="541421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1589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1"/>
          <a:stretch/>
        </p:blipFill>
        <p:spPr>
          <a:xfrm>
            <a:off x="-201566" y="673768"/>
            <a:ext cx="12570028" cy="543827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806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FFA2-54E1-472F-9736-5D36342363A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BC7D-36FE-4481-BDED-23CE12DDB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33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"/>
          <a:stretch/>
        </p:blipFill>
        <p:spPr>
          <a:xfrm>
            <a:off x="-76200" y="721895"/>
            <a:ext cx="12268200" cy="543827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196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1"/>
          <a:stretch/>
        </p:blipFill>
        <p:spPr>
          <a:xfrm>
            <a:off x="-71459" y="721897"/>
            <a:ext cx="12362235" cy="543827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42997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429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8744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18458"/>
            <a:ext cx="12213772" cy="542108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42997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429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23711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5" y="718458"/>
            <a:ext cx="12184355" cy="542108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42997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429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0770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5" y="718458"/>
            <a:ext cx="12184355" cy="542108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65886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/>
          <a:stretch/>
        </p:blipFill>
        <p:spPr>
          <a:xfrm>
            <a:off x="-21572" y="695325"/>
            <a:ext cx="12197047" cy="546735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FDCE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FD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8660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99448"/>
            <a:ext cx="12246627" cy="545910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1A335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1778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73100"/>
            <a:ext cx="12357100" cy="54737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504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73100"/>
            <a:ext cx="12357100" cy="54737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1A335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1A3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51501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49" y="647701"/>
            <a:ext cx="12362149" cy="55118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66954" y="1928532"/>
            <a:ext cx="3058097" cy="30009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66951" y="2593273"/>
            <a:ext cx="3058099" cy="1671989"/>
          </a:xfrm>
        </p:spPr>
        <p:txBody>
          <a:bodyPr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baseline="0" dirty="0">
                <a:solidFill>
                  <a:srgbClr val="C6E3E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9" name="Ellipse 8"/>
          <p:cNvSpPr/>
          <p:nvPr/>
        </p:nvSpPr>
        <p:spPr>
          <a:xfrm>
            <a:off x="4352975" y="1693380"/>
            <a:ext cx="3486055" cy="3471240"/>
          </a:xfrm>
          <a:prstGeom prst="ellipse">
            <a:avLst/>
          </a:prstGeom>
          <a:noFill/>
          <a:ln w="38100">
            <a:solidFill>
              <a:srgbClr val="C6E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215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FFA2-54E1-472F-9736-5D36342363A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BC7D-36FE-4481-BDED-23CE12DDB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225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570F2347-54FE-4A2D-89BC-D81C5D3D7B8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61946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064" y="1419369"/>
            <a:ext cx="7946067" cy="4708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7365" y="366099"/>
            <a:ext cx="7683792" cy="600075"/>
          </a:xfrm>
          <a:prstGeom prst="rect">
            <a:avLst/>
          </a:prstGeom>
          <a:noFill/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40B48C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40B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CFFAB30C-503B-4D7F-9DC5-D2501C51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1860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788D449D-B93A-4C65-8F6F-A208EB8D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727" y="6497032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71217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064" y="1419369"/>
            <a:ext cx="7946067" cy="4708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7365" y="366099"/>
            <a:ext cx="7683792" cy="600075"/>
          </a:xfrm>
          <a:prstGeom prst="rect">
            <a:avLst/>
          </a:prstGeom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1B345A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1B3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Espace réservé de la date 2">
            <a:extLst>
              <a:ext uri="{FF2B5EF4-FFF2-40B4-BE49-F238E27FC236}">
                <a16:creationId xmlns:a16="http://schemas.microsoft.com/office/drawing/2014/main" id="{2359786E-6EC7-4A13-98D0-6D33559C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92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F5C3E972-49DF-477B-95FB-10827014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525" y="6497032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570F2347-54FE-4A2D-89BC-D81C5D3D7B8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158177" y="49619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443864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570F2347-54FE-4A2D-89BC-D81C5D3D7B8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61946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064" y="1419369"/>
            <a:ext cx="7946067" cy="4708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7705" y="366099"/>
            <a:ext cx="7697969" cy="600075"/>
          </a:xfrm>
          <a:prstGeom prst="rect">
            <a:avLst/>
          </a:prstGeom>
          <a:noFill/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FDCE0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F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976F1B48-3091-4777-9671-87DB32C6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7A53E273-9E31-433B-ABE2-0D9D2860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525" y="6511099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26719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570F2347-54FE-4A2D-89BC-D81C5D3D7B8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61946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064" y="1419369"/>
            <a:ext cx="7946067" cy="4708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09941" y="366099"/>
            <a:ext cx="7570379" cy="600075"/>
          </a:xfrm>
          <a:prstGeom prst="rect">
            <a:avLst/>
          </a:prstGeom>
          <a:noFill/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C92C17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C92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ABDD6B0D-6FF4-4AC2-A6BD-5B9DF5E8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9081C2DC-1E62-45F9-9526-546C7647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0595" y="6497032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9180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570F2347-54FE-4A2D-89BC-D81C5D3D7B8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61946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064" y="1419369"/>
            <a:ext cx="7946067" cy="4708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0279" y="366099"/>
            <a:ext cx="7690880" cy="600075"/>
          </a:xfrm>
          <a:prstGeom prst="rect">
            <a:avLst/>
          </a:prstGeom>
          <a:noFill/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C6E3ED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C6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6F5A2723-DF1B-4047-8650-DF7562E9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0630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C9EA012A-4DA8-4914-A890-C4134828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525" y="6511098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98430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/>
          <p:cNvSpPr>
            <a:spLocks noGrp="1"/>
          </p:cNvSpPr>
          <p:nvPr>
            <p:ph type="pic" idx="10"/>
          </p:nvPr>
        </p:nvSpPr>
        <p:spPr>
          <a:xfrm>
            <a:off x="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7843" y="1269243"/>
            <a:ext cx="7754679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387368" y="366099"/>
            <a:ext cx="7350641" cy="600075"/>
          </a:xfrm>
          <a:prstGeom prst="rect">
            <a:avLst/>
          </a:prstGeom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4008815" y="507633"/>
            <a:ext cx="315729" cy="31700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F969B8BC-447C-476C-BFF8-28B74808C1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209" y="6482964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5FA69E16-043C-4DDE-A410-FBB5F4A2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4664" y="6468896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14118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/>
          <p:cNvSpPr>
            <a:spLocks noGrp="1"/>
          </p:cNvSpPr>
          <p:nvPr>
            <p:ph type="pic" idx="10"/>
          </p:nvPr>
        </p:nvSpPr>
        <p:spPr>
          <a:xfrm>
            <a:off x="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7843" y="1269243"/>
            <a:ext cx="7754679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16396" y="366099"/>
            <a:ext cx="7350641" cy="600075"/>
          </a:xfrm>
          <a:prstGeom prst="rect">
            <a:avLst/>
          </a:prstGeom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1B345A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4008815" y="507633"/>
            <a:ext cx="315729" cy="317009"/>
          </a:xfrm>
          <a:prstGeom prst="ellipse">
            <a:avLst/>
          </a:prstGeom>
          <a:solidFill>
            <a:srgbClr val="1B3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8D9E6A8A-DE2A-4F67-BE64-189E3C85DE2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490630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246A9E58-8A5B-4E1A-81D6-A671E370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32353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/>
          <p:cNvSpPr>
            <a:spLocks noGrp="1"/>
          </p:cNvSpPr>
          <p:nvPr>
            <p:ph type="pic" idx="10"/>
          </p:nvPr>
        </p:nvSpPr>
        <p:spPr>
          <a:xfrm>
            <a:off x="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7843" y="1269243"/>
            <a:ext cx="7754679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16394" y="366099"/>
            <a:ext cx="7350641" cy="600075"/>
          </a:xfrm>
          <a:prstGeom prst="rect">
            <a:avLst/>
          </a:prstGeom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FDCE0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4008815" y="507633"/>
            <a:ext cx="315729" cy="317009"/>
          </a:xfrm>
          <a:prstGeom prst="ellipse">
            <a:avLst/>
          </a:prstGeom>
          <a:solidFill>
            <a:srgbClr val="F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26098DAA-1AAA-4DE3-81AD-0BE324C16CE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518765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5EEA89B2-7722-44EA-958C-3D909CC0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8764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5947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/>
          <p:cNvSpPr>
            <a:spLocks noGrp="1"/>
          </p:cNvSpPr>
          <p:nvPr>
            <p:ph type="pic" idx="10"/>
          </p:nvPr>
        </p:nvSpPr>
        <p:spPr>
          <a:xfrm>
            <a:off x="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7843" y="1269243"/>
            <a:ext cx="7754679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16396" y="366099"/>
            <a:ext cx="7350641" cy="600075"/>
          </a:xfrm>
          <a:prstGeom prst="rect">
            <a:avLst/>
          </a:prstGeom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40B48C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4008815" y="507633"/>
            <a:ext cx="315729" cy="317009"/>
          </a:xfrm>
          <a:prstGeom prst="ellipse">
            <a:avLst/>
          </a:prstGeom>
          <a:solidFill>
            <a:srgbClr val="40B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55589F53-4FAD-4151-874F-A3C54D8A3D7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6E1C3BB0-4D3F-43E7-A191-9D02613D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08324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/>
          <p:cNvSpPr>
            <a:spLocks noGrp="1"/>
          </p:cNvSpPr>
          <p:nvPr>
            <p:ph type="pic" idx="10"/>
          </p:nvPr>
        </p:nvSpPr>
        <p:spPr>
          <a:xfrm>
            <a:off x="1" y="0"/>
            <a:ext cx="357253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7843" y="1269243"/>
            <a:ext cx="7754679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16396" y="366099"/>
            <a:ext cx="7350641" cy="600075"/>
          </a:xfrm>
          <a:prstGeom prst="rect">
            <a:avLst/>
          </a:prstGeom>
        </p:spPr>
        <p:txBody>
          <a:bodyPr lIns="0" rIns="360000" anchor="b">
            <a:noAutofit/>
          </a:bodyPr>
          <a:lstStyle>
            <a:lvl1pPr algn="l">
              <a:defRPr sz="2400" b="1" baseline="0">
                <a:solidFill>
                  <a:srgbClr val="C7E4EE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13" name="Ellipse 12"/>
          <p:cNvSpPr/>
          <p:nvPr/>
        </p:nvSpPr>
        <p:spPr>
          <a:xfrm>
            <a:off x="4008815" y="507633"/>
            <a:ext cx="315729" cy="317009"/>
          </a:xfrm>
          <a:prstGeom prst="ellipse">
            <a:avLst/>
          </a:prstGeom>
          <a:solidFill>
            <a:srgbClr val="CA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55589F53-4FAD-4151-874F-A3C54D8A3D7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6E1C3BB0-4D3F-43E7-A191-9D02613D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150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294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FFA2-54E1-472F-9736-5D36342363A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BC7D-36FE-4481-BDED-23CE12DDB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647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19073" cy="6858000"/>
          </a:xfrm>
          <a:prstGeom prst="rect">
            <a:avLst/>
          </a:prstGeom>
          <a:solidFill>
            <a:srgbClr val="42B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7361" y="635000"/>
            <a:ext cx="7252539" cy="562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05336" y="635000"/>
            <a:ext cx="3708400" cy="5626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1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29956547-166C-4DCD-9EAD-8B33FD87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92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EDCA9583-7F5B-48F6-B9E6-B3BF5B2E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926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234" y="6441642"/>
            <a:ext cx="2028604" cy="3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29410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19073" cy="6858000"/>
          </a:xfrm>
          <a:prstGeom prst="rect">
            <a:avLst/>
          </a:prstGeom>
          <a:solidFill>
            <a:srgbClr val="1A3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7361" y="635000"/>
            <a:ext cx="7252539" cy="562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05336" y="646157"/>
            <a:ext cx="3708400" cy="5626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1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ED251A4F-1B14-4C2D-8390-D215B46D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35B3DDA-ED4A-4692-A426-BCFC2833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234" y="6441642"/>
            <a:ext cx="2028604" cy="3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73438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19073" cy="6858000"/>
          </a:xfrm>
          <a:prstGeom prst="rect">
            <a:avLst/>
          </a:prstGeom>
          <a:solidFill>
            <a:srgbClr val="1A3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7361" y="635000"/>
            <a:ext cx="7252539" cy="562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05336" y="635000"/>
            <a:ext cx="3708400" cy="5626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1" baseline="0">
                <a:solidFill>
                  <a:srgbClr val="C6E3ED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C9E0A17E-E869-4263-A49E-555F15E6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0F231023-05B2-4E57-BA9F-76B9D4E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234" y="6441642"/>
            <a:ext cx="2028604" cy="3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46008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1907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7361" y="635000"/>
            <a:ext cx="7252539" cy="562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05336" y="635000"/>
            <a:ext cx="3708400" cy="5626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1" baseline="0">
                <a:solidFill>
                  <a:srgbClr val="C6E3ED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73B34975-7629-4230-BCA0-3A4DB8DE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92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8DFDF88-E297-4691-8DA5-3FE17233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927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234" y="6441642"/>
            <a:ext cx="2028604" cy="3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88907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66"/>
            <a:ext cx="4119073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7361" y="635000"/>
            <a:ext cx="7252539" cy="562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4892" y="635000"/>
            <a:ext cx="3708400" cy="5626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73B34975-7629-4230-BCA0-3A4DB8DE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2841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8DFDF88-E297-4691-8DA5-3FE17233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2841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234" y="6441642"/>
            <a:ext cx="2028604" cy="3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6381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100" y="1269243"/>
            <a:ext cx="11705643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590365" y="366099"/>
            <a:ext cx="11427461" cy="600075"/>
          </a:xfrm>
          <a:prstGeom prst="rect">
            <a:avLst/>
          </a:prstGeom>
        </p:spPr>
        <p:txBody>
          <a:bodyPr rIns="324000" anchor="b">
            <a:noAutofit/>
          </a:bodyPr>
          <a:lstStyle>
            <a:lvl1pPr algn="l">
              <a:defRPr sz="2400" b="1" baseline="0">
                <a:solidFill>
                  <a:srgbClr val="42B99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8" name="Ellipse 7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42B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601EA384-7F79-494B-9BF6-8D03FC98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92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38D2EA9-217A-4D39-8FE7-A32E049F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926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48105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100" y="1269243"/>
            <a:ext cx="11705643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590367" y="366099"/>
            <a:ext cx="11427460" cy="600075"/>
          </a:xfrm>
          <a:prstGeom prst="rect">
            <a:avLst/>
          </a:prstGeom>
        </p:spPr>
        <p:txBody>
          <a:bodyPr rIns="324000" anchor="b">
            <a:noAutofit/>
          </a:bodyPr>
          <a:lstStyle>
            <a:lvl1pPr algn="l">
              <a:defRPr sz="2400" b="1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8" name="Ellipse 7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BBB6D980-AD0C-4155-A587-7F7703DD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92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AF20DA70-0888-4275-B0F8-8CDC299B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95197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101" y="1269243"/>
            <a:ext cx="11585900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18381" y="430643"/>
            <a:ext cx="11265191" cy="535531"/>
          </a:xfrm>
          <a:prstGeom prst="rect">
            <a:avLst/>
          </a:prstGeom>
        </p:spPr>
        <p:txBody>
          <a:bodyPr rIns="288000" anchor="b">
            <a:noAutofit/>
          </a:bodyPr>
          <a:lstStyle>
            <a:lvl1pPr algn="l">
              <a:defRPr sz="2400" b="1" baseline="0">
                <a:solidFill>
                  <a:srgbClr val="1A3359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8" name="Ellipse 7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1A3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ECBC4A7D-0AE3-4F28-AC62-A32A05DE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4012E9DF-2ABF-48A9-8960-D42167A4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64326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101" y="1269243"/>
            <a:ext cx="11585900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17029" y="366099"/>
            <a:ext cx="11208487" cy="600075"/>
          </a:xfrm>
          <a:prstGeom prst="rect">
            <a:avLst/>
          </a:prstGeom>
        </p:spPr>
        <p:txBody>
          <a:bodyPr rIns="324000" anchor="b">
            <a:noAutofit/>
          </a:bodyPr>
          <a:lstStyle>
            <a:lvl1pPr algn="l">
              <a:defRPr sz="2400" b="1"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8" name="Ellipse 7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563542E3-C5AC-44CA-97B3-9A6560D0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5083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A1670F82-ECF9-4875-8DD8-89FCF52F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218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55222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101" y="1269243"/>
            <a:ext cx="11585900" cy="4870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12643" y="366099"/>
            <a:ext cx="11328984" cy="600075"/>
          </a:xfrm>
          <a:prstGeom prst="rect">
            <a:avLst/>
          </a:prstGeom>
        </p:spPr>
        <p:txBody>
          <a:bodyPr rIns="324000" anchor="b">
            <a:noAutofit/>
          </a:bodyPr>
          <a:lstStyle>
            <a:lvl1pPr algn="l">
              <a:defRPr sz="2400" b="1"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fr-FR" dirty="0"/>
              <a:t>VOTRE TITRE</a:t>
            </a:r>
          </a:p>
        </p:txBody>
      </p:sp>
      <p:sp>
        <p:nvSpPr>
          <p:cNvPr id="8" name="Ellipse 7"/>
          <p:cNvSpPr/>
          <p:nvPr/>
        </p:nvSpPr>
        <p:spPr>
          <a:xfrm>
            <a:off x="225101" y="507633"/>
            <a:ext cx="315729" cy="31700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97E7DDB2-AF42-450E-AA5B-8BB12122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0630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36583E3-2F2C-480E-85A6-569ECE31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218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964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FFA2-54E1-472F-9736-5D36342363A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BC7D-36FE-4481-BDED-23CE12DDB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64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C35083FF-EF45-42F2-A74E-15B41068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</p:spPr>
        <p:txBody>
          <a:bodyPr/>
          <a:lstStyle/>
          <a:p>
            <a:pPr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B7E0700F-7BE6-4991-BFB1-38D6A0A9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pPr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85762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14314"/>
            <a:ext cx="5249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grpSp>
        <p:nvGrpSpPr>
          <p:cNvPr id="9" name="Groupe 9"/>
          <p:cNvGrpSpPr>
            <a:grpSpLocks/>
          </p:cNvGrpSpPr>
          <p:nvPr userDrawn="1"/>
        </p:nvGrpSpPr>
        <p:grpSpPr bwMode="auto">
          <a:xfrm>
            <a:off x="990600" y="5494338"/>
            <a:ext cx="10314517" cy="1363662"/>
            <a:chOff x="132893" y="5318157"/>
            <a:chExt cx="8918119" cy="1531375"/>
          </a:xfrm>
        </p:grpSpPr>
        <p:pic>
          <p:nvPicPr>
            <p:cNvPr id="10" name="Image 6" descr="logoparistechinstitut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93" y="5520132"/>
              <a:ext cx="1655762" cy="45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9" descr="Logo_PSUD_couleur-sans signature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669" y="5412814"/>
              <a:ext cx="1367750" cy="79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2" descr="logo FCS new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66" y="6276269"/>
              <a:ext cx="2262934" cy="44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684" y="5551913"/>
              <a:ext cx="1426539" cy="55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931" y="6256040"/>
              <a:ext cx="1371331" cy="46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5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01" b="-8475"/>
            <a:stretch>
              <a:fillRect/>
            </a:stretch>
          </p:blipFill>
          <p:spPr bwMode="auto">
            <a:xfrm>
              <a:off x="6261315" y="5945881"/>
              <a:ext cx="1386539" cy="9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273" y="5318157"/>
              <a:ext cx="1775739" cy="99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3551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142875"/>
            <a:ext cx="3835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285751" y="857250"/>
            <a:ext cx="11620500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10" y="0"/>
            <a:ext cx="8858269" cy="764704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5112568"/>
          </a:xfrm>
        </p:spPr>
        <p:txBody>
          <a:bodyPr/>
          <a:lstStyle>
            <a:lvl1pPr>
              <a:buClr>
                <a:srgbClr val="C00000"/>
              </a:buClr>
              <a:buSzPct val="15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02C282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CC00"/>
              </a:buCl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5132E8-A8F8-41FF-95CA-396AD8EF10F4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451CD413-4E2A-4804-AE86-436350F28EF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64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14314"/>
            <a:ext cx="5249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grpSp>
        <p:nvGrpSpPr>
          <p:cNvPr id="9" name="Groupe 9"/>
          <p:cNvGrpSpPr>
            <a:grpSpLocks/>
          </p:cNvGrpSpPr>
          <p:nvPr userDrawn="1"/>
        </p:nvGrpSpPr>
        <p:grpSpPr bwMode="auto">
          <a:xfrm>
            <a:off x="990600" y="5494338"/>
            <a:ext cx="10314517" cy="1363662"/>
            <a:chOff x="132893" y="5318157"/>
            <a:chExt cx="8918119" cy="1531375"/>
          </a:xfrm>
        </p:grpSpPr>
        <p:pic>
          <p:nvPicPr>
            <p:cNvPr id="10" name="Image 6" descr="logoparistechinstitut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93" y="5520132"/>
              <a:ext cx="1655762" cy="45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9" descr="Logo_PSUD_couleur-sans signature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669" y="5412814"/>
              <a:ext cx="1367750" cy="79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2" descr="logo FCS new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66" y="6276269"/>
              <a:ext cx="2262934" cy="44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684" y="5551913"/>
              <a:ext cx="1426539" cy="55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931" y="6256040"/>
              <a:ext cx="1371331" cy="46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5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01" b="-8475"/>
            <a:stretch>
              <a:fillRect/>
            </a:stretch>
          </p:blipFill>
          <p:spPr bwMode="auto">
            <a:xfrm>
              <a:off x="6261315" y="5945881"/>
              <a:ext cx="1386539" cy="9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273" y="5318157"/>
              <a:ext cx="1775739" cy="99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42139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14314"/>
            <a:ext cx="5249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grpSp>
        <p:nvGrpSpPr>
          <p:cNvPr id="9" name="Groupe 9"/>
          <p:cNvGrpSpPr>
            <a:grpSpLocks/>
          </p:cNvGrpSpPr>
          <p:nvPr userDrawn="1"/>
        </p:nvGrpSpPr>
        <p:grpSpPr bwMode="auto">
          <a:xfrm>
            <a:off x="990600" y="5494338"/>
            <a:ext cx="10314517" cy="1363662"/>
            <a:chOff x="132893" y="5318157"/>
            <a:chExt cx="8918119" cy="1531375"/>
          </a:xfrm>
        </p:grpSpPr>
        <p:pic>
          <p:nvPicPr>
            <p:cNvPr id="10" name="Image 6" descr="logoparistechinstitut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93" y="5520132"/>
              <a:ext cx="1655762" cy="45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9" descr="Logo_PSUD_couleur-sans signature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669" y="5412814"/>
              <a:ext cx="1367750" cy="79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2" descr="logo FCS new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66" y="6276269"/>
              <a:ext cx="2262934" cy="44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684" y="5551913"/>
              <a:ext cx="1426539" cy="55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931" y="6256040"/>
              <a:ext cx="1371331" cy="46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5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01" b="-8475"/>
            <a:stretch>
              <a:fillRect/>
            </a:stretch>
          </p:blipFill>
          <p:spPr bwMode="auto">
            <a:xfrm>
              <a:off x="6261315" y="5945881"/>
              <a:ext cx="1386539" cy="9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273" y="5318157"/>
              <a:ext cx="1775739" cy="99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70211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14314"/>
            <a:ext cx="52493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grpSp>
        <p:nvGrpSpPr>
          <p:cNvPr id="9" name="Groupe 9"/>
          <p:cNvGrpSpPr>
            <a:grpSpLocks/>
          </p:cNvGrpSpPr>
          <p:nvPr userDrawn="1"/>
        </p:nvGrpSpPr>
        <p:grpSpPr bwMode="auto">
          <a:xfrm>
            <a:off x="990600" y="5494338"/>
            <a:ext cx="10314517" cy="1363662"/>
            <a:chOff x="132893" y="5318157"/>
            <a:chExt cx="8918119" cy="1531375"/>
          </a:xfrm>
        </p:grpSpPr>
        <p:pic>
          <p:nvPicPr>
            <p:cNvPr id="10" name="Image 6" descr="logoparistechinstitut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93" y="5520132"/>
              <a:ext cx="1655762" cy="45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9" descr="Logo_PSUD_couleur-sans signature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669" y="5412814"/>
              <a:ext cx="1367750" cy="79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2" descr="logo FCS new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66" y="6276269"/>
              <a:ext cx="2262934" cy="44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684" y="5551913"/>
              <a:ext cx="1426539" cy="55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931" y="6256040"/>
              <a:ext cx="1371331" cy="46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5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01" b="-8475"/>
            <a:stretch>
              <a:fillRect/>
            </a:stretch>
          </p:blipFill>
          <p:spPr bwMode="auto">
            <a:xfrm>
              <a:off x="6261315" y="5945881"/>
              <a:ext cx="1386539" cy="9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273" y="5318157"/>
              <a:ext cx="1775739" cy="99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0605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142875"/>
            <a:ext cx="3835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 userDrawn="1"/>
        </p:nvCxnSpPr>
        <p:spPr>
          <a:xfrm>
            <a:off x="285751" y="857250"/>
            <a:ext cx="11620500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052737"/>
            <a:ext cx="5384800" cy="5073427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B050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C000"/>
              </a:buCl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052737"/>
            <a:ext cx="5384800" cy="5073427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B050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C000"/>
              </a:buCl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72261" y="152282"/>
            <a:ext cx="8400256" cy="562074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BDD786-7064-4DBE-A32A-333641A27C9F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27A819C8-1ABD-4739-8DE7-47BCB09B13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87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85751" y="857250"/>
            <a:ext cx="11620500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10" descr="logo_villebon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142875"/>
            <a:ext cx="3835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304245" cy="836712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D5A9FA-D5CC-454E-A7F2-918F894460BA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CA725E97-05DF-487A-A561-F8428AB1DDB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76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9834033" y="6599239"/>
            <a:ext cx="1055639" cy="274256"/>
          </a:xfrm>
          <a:prstGeom prst="rect">
            <a:avLst/>
          </a:prstGeom>
          <a:noFill/>
          <a:ln>
            <a:noFill/>
          </a:ln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fr-FR" sz="900" i="1">
                <a:solidFill>
                  <a:prstClr val="black"/>
                </a:solidFill>
                <a:latin typeface="Calibri" panose="020F0502020204030204" pitchFamily="34" charset="0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1493500" y="6634164"/>
            <a:ext cx="408517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F2DF049-3F71-4D2E-A931-CCFD27881EB4}" type="slidenum">
              <a:rPr lang="fr-FR" sz="800" smtClean="0">
                <a:solidFill>
                  <a:prstClr val="black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21127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9834033" y="6599239"/>
            <a:ext cx="1055639" cy="274256"/>
          </a:xfrm>
          <a:prstGeom prst="rect">
            <a:avLst/>
          </a:prstGeom>
          <a:noFill/>
          <a:ln>
            <a:noFill/>
          </a:ln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fr-FR" sz="900" i="1">
                <a:solidFill>
                  <a:prstClr val="black"/>
                </a:solidFill>
                <a:latin typeface="Calibri" panose="020F0502020204030204" pitchFamily="34" charset="0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1493500" y="6634164"/>
            <a:ext cx="408517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3136F0A-6D0E-4E54-82D7-17F39C8BD91D}" type="slidenum">
              <a:rPr lang="fr-FR" sz="800" smtClean="0">
                <a:solidFill>
                  <a:prstClr val="black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02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FFA2-54E1-472F-9736-5D36342363A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BC7D-36FE-4481-BDED-23CE12DDB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9745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9834033" y="6599239"/>
            <a:ext cx="1055639" cy="274256"/>
          </a:xfrm>
          <a:prstGeom prst="rect">
            <a:avLst/>
          </a:prstGeom>
          <a:noFill/>
          <a:ln>
            <a:noFill/>
          </a:ln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fr-FR" sz="900" i="1">
                <a:solidFill>
                  <a:prstClr val="black"/>
                </a:solidFill>
                <a:latin typeface="Calibri" panose="020F0502020204030204" pitchFamily="34" charset="0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1493500" y="6634164"/>
            <a:ext cx="408517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47575F4-38A1-4952-9722-6AD5FDBBEA77}" type="slidenum">
              <a:rPr lang="fr-FR" sz="800" smtClean="0">
                <a:solidFill>
                  <a:prstClr val="black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21479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9834033" y="6599239"/>
            <a:ext cx="1055639" cy="274256"/>
          </a:xfrm>
          <a:prstGeom prst="rect">
            <a:avLst/>
          </a:prstGeom>
          <a:noFill/>
          <a:ln>
            <a:noFill/>
          </a:ln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fr-FR" sz="900" i="1">
                <a:solidFill>
                  <a:prstClr val="black"/>
                </a:solidFill>
                <a:latin typeface="Calibri" panose="020F0502020204030204" pitchFamily="34" charset="0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1493500" y="6634164"/>
            <a:ext cx="408517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C5281F5-7525-4280-9AA7-9CE1DD6B25A0}" type="slidenum">
              <a:rPr lang="fr-FR" sz="800" smtClean="0">
                <a:solidFill>
                  <a:prstClr val="black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25740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9834033" y="6599239"/>
            <a:ext cx="1055639" cy="274256"/>
          </a:xfrm>
          <a:prstGeom prst="rect">
            <a:avLst/>
          </a:prstGeom>
          <a:noFill/>
          <a:ln>
            <a:noFill/>
          </a:ln>
        </p:spPr>
        <p:txBody>
          <a:bodyPr wrap="none"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fr-FR" sz="900" i="1">
                <a:solidFill>
                  <a:prstClr val="black"/>
                </a:solidFill>
                <a:latin typeface="Calibri" panose="020F0502020204030204" pitchFamily="34" charset="0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1493500" y="6634164"/>
            <a:ext cx="408517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5C520AC-7BD7-4C13-9BDE-1396E5A26D3D}" type="slidenum">
              <a:rPr lang="fr-FR" sz="800" smtClean="0">
                <a:solidFill>
                  <a:prstClr val="black"/>
                </a:solidFill>
                <a:latin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6148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FFA2-54E1-472F-9736-5D36342363A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BC7D-36FE-4481-BDED-23CE12DDB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72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73.xml"/><Relationship Id="rId55" Type="http://schemas.openxmlformats.org/officeDocument/2006/relationships/slideLayout" Target="../slideLayouts/slideLayout78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3" Type="http://schemas.openxmlformats.org/officeDocument/2006/relationships/slideLayout" Target="../slideLayouts/slideLayout76.xml"/><Relationship Id="rId58" Type="http://schemas.openxmlformats.org/officeDocument/2006/relationships/slideLayout" Target="../slideLayouts/slideLayout81.xml"/><Relationship Id="rId5" Type="http://schemas.openxmlformats.org/officeDocument/2006/relationships/slideLayout" Target="../slideLayouts/slideLayout28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48" Type="http://schemas.openxmlformats.org/officeDocument/2006/relationships/slideLayout" Target="../slideLayouts/slideLayout71.xml"/><Relationship Id="rId56" Type="http://schemas.openxmlformats.org/officeDocument/2006/relationships/slideLayout" Target="../slideLayouts/slideLayout79.xml"/><Relationship Id="rId8" Type="http://schemas.openxmlformats.org/officeDocument/2006/relationships/slideLayout" Target="../slideLayouts/slideLayout31.xml"/><Relationship Id="rId51" Type="http://schemas.openxmlformats.org/officeDocument/2006/relationships/slideLayout" Target="../slideLayouts/slideLayout74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7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72.xml"/><Relationship Id="rId57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52" Type="http://schemas.openxmlformats.org/officeDocument/2006/relationships/slideLayout" Target="../slideLayouts/slideLayout75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EFFA2-54E1-472F-9736-5D36342363A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BBC7D-36FE-4481-BDED-23CE12DDB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9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98B2-39C6-42F1-A5A5-0A5F136B629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0424-ACB2-4317-9B56-F3850BE26C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7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9B6212-57A6-4F2B-A53F-1EC940248422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06/11/2024</a:t>
            </a:fld>
            <a:endParaRPr lang="fr-F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759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D3EA91-C883-4AAF-B0CE-2BE130EAE77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798" y="6441642"/>
            <a:ext cx="2028604" cy="3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757" r:id="rId47"/>
    <p:sldLayoutId id="2147483759" r:id="rId48"/>
    <p:sldLayoutId id="2147483760" r:id="rId49"/>
    <p:sldLayoutId id="2147483761" r:id="rId50"/>
    <p:sldLayoutId id="2147483762" r:id="rId51"/>
    <p:sldLayoutId id="2147483763" r:id="rId52"/>
    <p:sldLayoutId id="2147483764" r:id="rId53"/>
    <p:sldLayoutId id="2147483765" r:id="rId54"/>
    <p:sldLayoutId id="2147483766" r:id="rId55"/>
    <p:sldLayoutId id="2147483767" r:id="rId56"/>
    <p:sldLayoutId id="2147483768" r:id="rId57"/>
    <p:sldLayoutId id="2147483769" r:id="rId58"/>
    <p:sldLayoutId id="2147483770" r:id="rId5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0491" y="1935415"/>
            <a:ext cx="7182419" cy="2006572"/>
          </a:xfrm>
        </p:spPr>
        <p:txBody>
          <a:bodyPr/>
          <a:lstStyle/>
          <a:p>
            <a:r>
              <a:rPr lang="fr-FR" sz="4800" dirty="0">
                <a:latin typeface="Cambria" panose="02040503050406030204" pitchFamily="18" charset="0"/>
                <a:ea typeface="Cambria" panose="02040503050406030204" pitchFamily="18" charset="0"/>
              </a:rPr>
              <a:t>UE L3 S5 - S6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410491" y="3937616"/>
            <a:ext cx="4083764" cy="860780"/>
          </a:xfrm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Options du S6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4F7DCCD-9903-F110-34CC-5908F0A774F5}"/>
              </a:ext>
            </a:extLst>
          </p:cNvPr>
          <p:cNvSpPr/>
          <p:nvPr/>
        </p:nvSpPr>
        <p:spPr>
          <a:xfrm>
            <a:off x="0" y="5606716"/>
            <a:ext cx="12192000" cy="1251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3" name="Grouper 3">
            <a:extLst>
              <a:ext uri="{FF2B5EF4-FFF2-40B4-BE49-F238E27FC236}">
                <a16:creationId xmlns:a16="http://schemas.microsoft.com/office/drawing/2014/main" id="{184CB08A-217B-87D5-6C88-2CBCBEABB200}"/>
              </a:ext>
            </a:extLst>
          </p:cNvPr>
          <p:cNvGrpSpPr/>
          <p:nvPr/>
        </p:nvGrpSpPr>
        <p:grpSpPr>
          <a:xfrm>
            <a:off x="1425005" y="5765241"/>
            <a:ext cx="9054500" cy="1092759"/>
            <a:chOff x="0" y="0"/>
            <a:chExt cx="4290695" cy="575945"/>
          </a:xfrm>
        </p:grpSpPr>
        <p:grpSp>
          <p:nvGrpSpPr>
            <p:cNvPr id="54" name="Groupe 23">
              <a:extLst>
                <a:ext uri="{FF2B5EF4-FFF2-40B4-BE49-F238E27FC236}">
                  <a16:creationId xmlns:a16="http://schemas.microsoft.com/office/drawing/2014/main" id="{E329FB83-BD5F-82B4-23E5-F757B320FF09}"/>
                </a:ext>
              </a:extLst>
            </p:cNvPr>
            <p:cNvGrpSpPr/>
            <p:nvPr/>
          </p:nvGrpSpPr>
          <p:grpSpPr>
            <a:xfrm>
              <a:off x="0" y="31750"/>
              <a:ext cx="3303738" cy="471169"/>
              <a:chOff x="0" y="-21037"/>
              <a:chExt cx="3021454" cy="400685"/>
            </a:xfrm>
          </p:grpSpPr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id="{79221EBF-8010-F8D0-7874-66C858D33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3500"/>
                <a:ext cx="762000" cy="256540"/>
              </a:xfrm>
              <a:prstGeom prst="rect">
                <a:avLst/>
              </a:prstGeom>
            </p:spPr>
          </p:pic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0AC43D78-9106-CC76-4775-82E97E717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319" y="173365"/>
                <a:ext cx="826135" cy="141605"/>
              </a:xfrm>
              <a:prstGeom prst="rect">
                <a:avLst/>
              </a:prstGeom>
            </p:spPr>
          </p:pic>
          <p:pic>
            <p:nvPicPr>
              <p:cNvPr id="59" name="Image 58">
                <a:extLst>
                  <a:ext uri="{FF2B5EF4-FFF2-40B4-BE49-F238E27FC236}">
                    <a16:creationId xmlns:a16="http://schemas.microsoft.com/office/drawing/2014/main" id="{80174DBF-C061-131E-6995-D4B8FF550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3674" y="76164"/>
                <a:ext cx="589915" cy="263525"/>
              </a:xfrm>
              <a:prstGeom prst="rect">
                <a:avLst/>
              </a:prstGeom>
            </p:spPr>
          </p:pic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9EBE1E93-17BE-B22D-6B90-1D67CF74A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631" y="-21037"/>
                <a:ext cx="400050" cy="400685"/>
              </a:xfrm>
              <a:prstGeom prst="rect">
                <a:avLst/>
              </a:prstGeom>
            </p:spPr>
          </p:pic>
        </p:grpSp>
        <p:pic>
          <p:nvPicPr>
            <p:cNvPr id="55" name="Image 54" descr="Macintosh HD:Users:peyroche:Documents:1_GP:8_IVGC:9_Communication_Reseaux:a-Communication_IVGC:1_Documents_Generaux:Logos:Logos_Ecoles:Logos_IPP:ENSTA:IPP_Endos_V_ENSTA_PARIS_CMJN.pdf">
              <a:extLst>
                <a:ext uri="{FF2B5EF4-FFF2-40B4-BE49-F238E27FC236}">
                  <a16:creationId xmlns:a16="http://schemas.microsoft.com/office/drawing/2014/main" id="{9C0B4F0E-CA19-19A5-6889-0A6DEB7B1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31750"/>
              <a:ext cx="393700" cy="54419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pic>
          <p:nvPicPr>
            <p:cNvPr id="56" name="Image 55" descr="Macintosh HD:Users:peyroche:Documents:1_GP:8_IVGC:9_Communication_Reseaux:a-Communication_IVGC:1_Documents_Generaux:Logos:Logos_Ecoles:Logos_IPP:Telecom Paris:telecomparis_endossem_ipp_rvb_250pix.png">
              <a:extLst>
                <a:ext uri="{FF2B5EF4-FFF2-40B4-BE49-F238E27FC236}">
                  <a16:creationId xmlns:a16="http://schemas.microsoft.com/office/drawing/2014/main" id="{9409006D-117C-4566-0798-AC41C4C97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0"/>
              <a:ext cx="404495" cy="5715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842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83496" y="3560597"/>
          <a:ext cx="5569400" cy="25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400627945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858333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6014059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67307018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(Eco)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Tox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Biologie  1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7894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Stat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Dynam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Cell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5947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028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Générales 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Chimie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19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Analyse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CHIMIE*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Organique 1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Graphes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INGE </a:t>
                      </a: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Filtrage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890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Projets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1266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MOOC 1</a:t>
                      </a:r>
                      <a:endParaRPr lang="fr-FR" sz="1200" b="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718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05667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205785" y="3560598"/>
          <a:ext cx="5623400" cy="226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15016854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858333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820682336"/>
                    </a:ext>
                  </a:extLst>
                </a:gridCol>
                <a:gridCol w="2034000">
                  <a:extLst>
                    <a:ext uri="{9D8B030D-6E8A-4147-A177-3AD203B41FA5}">
                      <a16:colId xmlns:a16="http://schemas.microsoft.com/office/drawing/2014/main" val="1673070182"/>
                    </a:ext>
                  </a:extLst>
                </a:gridCol>
              </a:tblGrid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RPCE/Pathogénie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Solutions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02875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Biologie  2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44884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088639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baseline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baseline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Générales 2</a:t>
                      </a:r>
                      <a:endParaRPr lang="fr-FR" sz="1200" b="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– </a:t>
                      </a:r>
                      <a:r>
                        <a:rPr lang="fr-FR" sz="1200" b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 / </a:t>
                      </a:r>
                      <a:r>
                        <a:rPr lang="fr-FR" sz="1200" b="0" dirty="0" err="1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1550986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algn="l">
                        <a:lnSpc>
                          <a:spcPts val="1169"/>
                        </a:lnSpc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69"/>
                        </a:lnSpc>
                      </a:pPr>
                      <a:r>
                        <a:rPr lang="fr-FR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Analyse</a:t>
                      </a:r>
                      <a:r>
                        <a:rPr lang="fr-FR" sz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Statistique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MOOC 2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Quantique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26677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Crypto 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i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i="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Intro</a:t>
                      </a:r>
                      <a:r>
                        <a:rPr lang="fr-FR" sz="1200" i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à la </a:t>
                      </a:r>
                      <a:r>
                        <a:rPr lang="fr-FR" sz="1200" i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cristallo</a:t>
                      </a:r>
                      <a:endParaRPr lang="fr-FR" sz="120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18620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INGE</a:t>
                      </a: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Capteur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*– Organique 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5667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523356" y="1413800"/>
          <a:ext cx="299119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90">
                  <a:extLst>
                    <a:ext uri="{9D8B030D-6E8A-4147-A177-3AD203B41FA5}">
                      <a16:colId xmlns:a16="http://schemas.microsoft.com/office/drawing/2014/main" val="14281084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0761233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ANGLAIS S2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6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127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ENTREPRENEURIAT- GESTION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STAGE</a:t>
                      </a:r>
                      <a:endParaRPr lang="fr-FR" sz="1200" b="0" i="1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42723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575499" y="1413800"/>
          <a:ext cx="3180456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456">
                  <a:extLst>
                    <a:ext uri="{9D8B030D-6E8A-4147-A177-3AD203B41FA5}">
                      <a16:colId xmlns:a16="http://schemas.microsoft.com/office/drawing/2014/main" val="334151131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3344850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ANGLAIS S1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6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0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Physique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 quotidien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5829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1185" y="2486618"/>
            <a:ext cx="53573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Sciences fondamentales et Appliquées - S5 (22,5 ECTS)</a:t>
            </a:r>
            <a:endParaRPr lang="fr-FR" sz="15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9942" y="2476791"/>
            <a:ext cx="52402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Sciences fondamentales et Appliquées – S6 (20 ECTS)</a:t>
            </a:r>
            <a:endParaRPr lang="fr-FR" sz="1500" dirty="0">
              <a:solidFill>
                <a:srgbClr val="FF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224" y="1034125"/>
            <a:ext cx="90061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tronc commun - Méthodologies, Communication et Projets Scientifiques - Annualisé (17,5 ECTS)</a:t>
            </a:r>
            <a:endParaRPr lang="fr-FR" sz="1500" dirty="0">
              <a:solidFill>
                <a:srgbClr val="0033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228" y="1034125"/>
            <a:ext cx="11586966" cy="1369366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1185" y="2469900"/>
            <a:ext cx="5760000" cy="4261639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49942" y="2469901"/>
            <a:ext cx="5760000" cy="4261638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47627" y="3260378"/>
            <a:ext cx="584864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à choix à organiser : 20 ECTS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877366" y="6385448"/>
            <a:ext cx="103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* mutualisée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149941" y="3260378"/>
            <a:ext cx="5835027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à choix à organiser : 17,5 ECTS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575499" y="2891675"/>
          <a:ext cx="3060001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33">
                  <a:extLst>
                    <a:ext uri="{9D8B030D-6E8A-4147-A177-3AD203B41FA5}">
                      <a16:colId xmlns:a16="http://schemas.microsoft.com/office/drawing/2014/main" val="2707798900"/>
                    </a:ext>
                  </a:extLst>
                </a:gridCol>
                <a:gridCol w="2224068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 </a:t>
                      </a: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</a:t>
                      </a:r>
                      <a:r>
                        <a:rPr lang="fr-FR" sz="1200" baseline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i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Outils calculatoires</a:t>
                      </a:r>
                    </a:p>
                  </a:txBody>
                  <a:tcPr marL="77153" marR="77153" marT="38576" marB="38576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</a:tbl>
          </a:graphicData>
        </a:graphic>
      </p:graphicFrame>
      <p:sp>
        <p:nvSpPr>
          <p:cNvPr id="64" name="ZoneTexte 63"/>
          <p:cNvSpPr txBox="1"/>
          <p:nvPr/>
        </p:nvSpPr>
        <p:spPr>
          <a:xfrm>
            <a:off x="247627" y="2891675"/>
            <a:ext cx="1592033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obligatoire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149942" y="2891675"/>
            <a:ext cx="163264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obligatoire</a:t>
            </a:r>
          </a:p>
        </p:txBody>
      </p:sp>
      <p:graphicFrame>
        <p:nvGraphicFramePr>
          <p:cNvPr id="66" name="Tableau 65"/>
          <p:cNvGraphicFramePr>
            <a:graphicFrameLocks noGrp="1"/>
          </p:cNvGraphicFramePr>
          <p:nvPr/>
        </p:nvGraphicFramePr>
        <p:xfrm>
          <a:off x="7523356" y="2891675"/>
          <a:ext cx="2772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752">
                  <a:extLst>
                    <a:ext uri="{9D8B030D-6E8A-4147-A177-3AD203B41FA5}">
                      <a16:colId xmlns:a16="http://schemas.microsoft.com/office/drawing/2014/main" val="2944313487"/>
                    </a:ext>
                  </a:extLst>
                </a:gridCol>
                <a:gridCol w="206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ECTS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Analyse de données</a:t>
                      </a:r>
                    </a:p>
                  </a:txBody>
                  <a:tcPr marL="77153" marR="77153" marT="38576" marB="385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3409560" y="199206"/>
            <a:ext cx="5372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Parcours Ecole ou Master de biologie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27360" y="6318086"/>
            <a:ext cx="50190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ECTS à choisir parmi les 8 </a:t>
            </a:r>
            <a:r>
              <a:rPr lang="fr-FR" sz="1500" b="1" dirty="0" err="1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UEs</a:t>
            </a:r>
            <a:endParaRPr lang="fr-FR" sz="1500" b="1" dirty="0">
              <a:solidFill>
                <a:srgbClr val="42B99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57920" y="3785449"/>
            <a:ext cx="280098" cy="4676988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792735" y="6285698"/>
            <a:ext cx="50190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ECTS à choisir parmi les 10 </a:t>
            </a:r>
            <a:r>
              <a:rPr lang="fr-FR" sz="1500" b="1" dirty="0" err="1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UEs</a:t>
            </a:r>
            <a:endParaRPr lang="fr-FR" sz="1500" b="1" dirty="0">
              <a:solidFill>
                <a:srgbClr val="42B99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23295" y="3753061"/>
            <a:ext cx="280098" cy="467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83496" y="3560597"/>
          <a:ext cx="55694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400627945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858333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6014059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67307018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(Eco)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Tox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Chimie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7894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CHIMIE*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Organique 1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5947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028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Générales 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Biologie  1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19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Analyse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Dynam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Cell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Stat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INGE </a:t>
                      </a: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Filtrage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5992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Graphes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1890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Projets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1266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MOOC 1</a:t>
                      </a:r>
                      <a:endParaRPr lang="fr-FR" sz="1200" b="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718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05667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205785" y="3560598"/>
          <a:ext cx="5623400" cy="226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15016854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858333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820682336"/>
                    </a:ext>
                  </a:extLst>
                </a:gridCol>
                <a:gridCol w="2034000">
                  <a:extLst>
                    <a:ext uri="{9D8B030D-6E8A-4147-A177-3AD203B41FA5}">
                      <a16:colId xmlns:a16="http://schemas.microsoft.com/office/drawing/2014/main" val="1673070182"/>
                    </a:ext>
                  </a:extLst>
                </a:gridCol>
              </a:tblGrid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*– Organique 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Solutions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02875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i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i="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Intro</a:t>
                      </a:r>
                      <a:r>
                        <a:rPr lang="fr-FR" sz="1200" i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à la </a:t>
                      </a:r>
                      <a:r>
                        <a:rPr lang="fr-FR" sz="1200" i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cristallo</a:t>
                      </a:r>
                      <a:endParaRPr lang="fr-FR" sz="120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44884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088639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baseline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baseline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Générales 2</a:t>
                      </a:r>
                      <a:endParaRPr lang="fr-FR" sz="1200" b="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– </a:t>
                      </a:r>
                      <a:r>
                        <a:rPr lang="fr-FR" sz="1200" b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 / </a:t>
                      </a:r>
                      <a:r>
                        <a:rPr lang="fr-FR" sz="1200" b="0" dirty="0" err="1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1550986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algn="l">
                        <a:lnSpc>
                          <a:spcPts val="1169"/>
                        </a:lnSpc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69"/>
                        </a:lnSpc>
                      </a:pPr>
                      <a:r>
                        <a:rPr lang="fr-FR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Analyse</a:t>
                      </a:r>
                      <a:r>
                        <a:rPr lang="fr-FR" sz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Statistique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MOOC 2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Quantique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26677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Crypto 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RPCE/Pathogénie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18620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INGE</a:t>
                      </a: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Capteur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Biologie  2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5667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523356" y="1413800"/>
          <a:ext cx="299119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90">
                  <a:extLst>
                    <a:ext uri="{9D8B030D-6E8A-4147-A177-3AD203B41FA5}">
                      <a16:colId xmlns:a16="http://schemas.microsoft.com/office/drawing/2014/main" val="14281084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0761233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ANGLAIS S2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6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127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ENTREPRENEURIAT- GESTION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STAGE</a:t>
                      </a:r>
                      <a:endParaRPr lang="fr-FR" sz="1200" b="0" i="1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42723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575499" y="1413800"/>
          <a:ext cx="3180456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456">
                  <a:extLst>
                    <a:ext uri="{9D8B030D-6E8A-4147-A177-3AD203B41FA5}">
                      <a16:colId xmlns:a16="http://schemas.microsoft.com/office/drawing/2014/main" val="334151131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3344850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ANGLAIS S1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6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0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Physique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 quotidien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5829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1185" y="2486618"/>
            <a:ext cx="53573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Sciences fondamentales et Appliquées - S5 (22,5 ECTS)</a:t>
            </a:r>
            <a:endParaRPr lang="fr-FR" sz="15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9942" y="2476791"/>
            <a:ext cx="52402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Sciences fondamentales et Appliquées – S6 (20 ECTS)</a:t>
            </a:r>
            <a:endParaRPr lang="fr-FR" sz="1500" dirty="0">
              <a:solidFill>
                <a:srgbClr val="FF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224" y="1034125"/>
            <a:ext cx="90061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tronc commun - Méthodologies, Communication et Projets Scientifiques - Annualisé (17,5 ECTS)</a:t>
            </a:r>
            <a:endParaRPr lang="fr-FR" sz="1500" dirty="0">
              <a:solidFill>
                <a:srgbClr val="0033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228" y="1034125"/>
            <a:ext cx="11586966" cy="1369366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1185" y="2469900"/>
            <a:ext cx="5760000" cy="4261639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49942" y="2469901"/>
            <a:ext cx="5760000" cy="4261638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47627" y="3260378"/>
            <a:ext cx="584864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à choix à organiser : 20 ECTS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877366" y="6385448"/>
            <a:ext cx="103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* mutualisée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149941" y="3260378"/>
            <a:ext cx="5835027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à choix à organiser : 17,5 ECTS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575499" y="2891675"/>
          <a:ext cx="3060001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33">
                  <a:extLst>
                    <a:ext uri="{9D8B030D-6E8A-4147-A177-3AD203B41FA5}">
                      <a16:colId xmlns:a16="http://schemas.microsoft.com/office/drawing/2014/main" val="2707798900"/>
                    </a:ext>
                  </a:extLst>
                </a:gridCol>
                <a:gridCol w="2224068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 </a:t>
                      </a: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</a:t>
                      </a:r>
                      <a:r>
                        <a:rPr lang="fr-FR" sz="1200" baseline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i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Outils calculatoires</a:t>
                      </a:r>
                    </a:p>
                  </a:txBody>
                  <a:tcPr marL="77153" marR="77153" marT="38576" marB="38576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</a:tbl>
          </a:graphicData>
        </a:graphic>
      </p:graphicFrame>
      <p:sp>
        <p:nvSpPr>
          <p:cNvPr id="64" name="ZoneTexte 63"/>
          <p:cNvSpPr txBox="1"/>
          <p:nvPr/>
        </p:nvSpPr>
        <p:spPr>
          <a:xfrm>
            <a:off x="247627" y="2891675"/>
            <a:ext cx="1592033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obligatoire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149942" y="2891675"/>
            <a:ext cx="163264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obligatoire</a:t>
            </a:r>
          </a:p>
        </p:txBody>
      </p:sp>
      <p:graphicFrame>
        <p:nvGraphicFramePr>
          <p:cNvPr id="66" name="Tableau 65"/>
          <p:cNvGraphicFramePr>
            <a:graphicFrameLocks noGrp="1"/>
          </p:cNvGraphicFramePr>
          <p:nvPr/>
        </p:nvGraphicFramePr>
        <p:xfrm>
          <a:off x="7523356" y="2891675"/>
          <a:ext cx="2772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752">
                  <a:extLst>
                    <a:ext uri="{9D8B030D-6E8A-4147-A177-3AD203B41FA5}">
                      <a16:colId xmlns:a16="http://schemas.microsoft.com/office/drawing/2014/main" val="2944313487"/>
                    </a:ext>
                  </a:extLst>
                </a:gridCol>
                <a:gridCol w="206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ECTS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Analyse de données</a:t>
                      </a:r>
                    </a:p>
                  </a:txBody>
                  <a:tcPr marL="77153" marR="77153" marT="38576" marB="385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3501732" y="199206"/>
            <a:ext cx="5188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Parcours Ecole ou Master de chimie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29443" y="6425092"/>
            <a:ext cx="50190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ECTS à choisir parmi les 9 </a:t>
            </a:r>
            <a:r>
              <a:rPr lang="fr-FR" sz="1500" b="1" dirty="0" err="1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UEs</a:t>
            </a:r>
            <a:endParaRPr lang="fr-FR" sz="1500" b="1" dirty="0">
              <a:solidFill>
                <a:srgbClr val="42B99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57920" y="3980003"/>
            <a:ext cx="280098" cy="4676988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792735" y="6285698"/>
            <a:ext cx="50190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ECTS à choisir parmi les 10 </a:t>
            </a:r>
            <a:r>
              <a:rPr lang="fr-FR" sz="1500" b="1" dirty="0" err="1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UEs</a:t>
            </a:r>
            <a:endParaRPr lang="fr-FR" sz="1500" b="1" dirty="0">
              <a:solidFill>
                <a:srgbClr val="42B99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23295" y="3801641"/>
            <a:ext cx="280098" cy="467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3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8458" y="615950"/>
            <a:ext cx="4071445" cy="5626100"/>
          </a:xfrm>
        </p:spPr>
        <p:txBody>
          <a:bodyPr/>
          <a:lstStyle/>
          <a:p>
            <a:pPr algn="ctr"/>
            <a:r>
              <a:rPr lang="fr-FR" altLang="fr-F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licence Sciences et Technologie en 2024-2025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742" y="615950"/>
            <a:ext cx="7951529" cy="532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58114" y="1511166"/>
            <a:ext cx="7690585" cy="1443789"/>
          </a:xfrm>
          <a:prstGeom prst="rect">
            <a:avLst/>
          </a:prstGeom>
          <a:noFill/>
          <a:ln w="38100">
            <a:solidFill>
              <a:srgbClr val="42B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8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3514845" y="171872"/>
            <a:ext cx="5162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 UE disciplinaires de deux types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495" y="881080"/>
            <a:ext cx="9529011" cy="59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ZoneTexte 115"/>
          <p:cNvSpPr txBox="1"/>
          <p:nvPr/>
        </p:nvSpPr>
        <p:spPr>
          <a:xfrm>
            <a:off x="904290" y="0"/>
            <a:ext cx="1038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FLEXIBILITE : un parcours à la carte en fonction des objectifs individuels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83496" y="3959430"/>
          <a:ext cx="5569400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400627945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858333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6014059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67307018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Générales 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Oscillateurs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028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Analyse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Electromag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Stat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Optique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890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Graphes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Chimie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266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Projets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CHIMIE*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Organique 1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18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MOOC 1</a:t>
                      </a:r>
                      <a:endParaRPr lang="fr-FR" sz="1200" b="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(Eco)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Tox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56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INGE </a:t>
                      </a: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Filtrage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Biologie  1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UE libre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Dynam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Cell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89783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80435"/>
              </p:ext>
            </p:extLst>
          </p:nvPr>
        </p:nvGraphicFramePr>
        <p:xfrm>
          <a:off x="6205785" y="3959430"/>
          <a:ext cx="5623400" cy="233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15016854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858333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820682336"/>
                    </a:ext>
                  </a:extLst>
                </a:gridCol>
                <a:gridCol w="2034000">
                  <a:extLst>
                    <a:ext uri="{9D8B030D-6E8A-4147-A177-3AD203B41FA5}">
                      <a16:colId xmlns:a16="http://schemas.microsoft.com/office/drawing/2014/main" val="167307018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Générales 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– </a:t>
                      </a:r>
                      <a:r>
                        <a:rPr lang="fr-FR" sz="1200" b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 et Phys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150028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169"/>
                        </a:lnSpc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69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Analyse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Statistique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MOOC 2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Méca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des fluides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266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Crypto 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Quantique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18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INGE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Capteur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Solutions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56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RPCE/Pathogénie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i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i="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Intro</a:t>
                      </a:r>
                      <a:r>
                        <a:rPr lang="fr-FR" sz="1200" i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à la </a:t>
                      </a:r>
                      <a:r>
                        <a:rPr lang="fr-FR" sz="1200" i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cristallo</a:t>
                      </a:r>
                      <a:endParaRPr lang="fr-FR" sz="120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897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Biologie  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*– Organique 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42349"/>
                  </a:ext>
                </a:extLst>
              </a:tr>
              <a:tr h="322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UE libre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69"/>
                        </a:lnSpc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69"/>
                        </a:lnSpc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7523356" y="1413800"/>
          <a:ext cx="299119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90">
                  <a:extLst>
                    <a:ext uri="{9D8B030D-6E8A-4147-A177-3AD203B41FA5}">
                      <a16:colId xmlns:a16="http://schemas.microsoft.com/office/drawing/2014/main" val="14281084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0761233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ANGLAIS S2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6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127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ENTREPRENEURIAT- GESTION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STAGE</a:t>
                      </a:r>
                      <a:endParaRPr lang="fr-FR" sz="1200" b="0" i="1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42723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575499" y="1413800"/>
          <a:ext cx="3180456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456">
                  <a:extLst>
                    <a:ext uri="{9D8B030D-6E8A-4147-A177-3AD203B41FA5}">
                      <a16:colId xmlns:a16="http://schemas.microsoft.com/office/drawing/2014/main" val="334151131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3344850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ANGLAIS S1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6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0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Physique contemporaine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58298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91185" y="2486618"/>
            <a:ext cx="53573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Sciences fondamentales et Appliquées - S5 (22,5 ECTS)</a:t>
            </a:r>
            <a:endParaRPr lang="fr-FR" sz="1500" dirty="0">
              <a:solidFill>
                <a:srgbClr val="FF00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9942" y="2476791"/>
            <a:ext cx="52402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Sciences fondamentales et Appliquées – S6 (20 ECTS)</a:t>
            </a:r>
            <a:endParaRPr lang="fr-FR" sz="1500" dirty="0">
              <a:solidFill>
                <a:srgbClr val="FF00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224" y="1034125"/>
            <a:ext cx="90061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tronc commun - Méthodologies, Communication et Projets Scientifiques - Annualisé (17,5 ECTS)</a:t>
            </a:r>
            <a:endParaRPr lang="fr-FR" sz="1500" dirty="0">
              <a:solidFill>
                <a:srgbClr val="0033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228" y="1034125"/>
            <a:ext cx="11586966" cy="1369366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91185" y="2469901"/>
            <a:ext cx="5760000" cy="396000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149942" y="2469901"/>
            <a:ext cx="5760000" cy="396000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47627" y="3260378"/>
            <a:ext cx="5848640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à choix à organiser : 20 ECTS </a:t>
            </a:r>
          </a:p>
          <a:p>
            <a:pPr algn="ctr"/>
            <a:r>
              <a:rPr lang="fr-FR" sz="1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UE à 2,5 ECTS ou 6 UE à 2,5 ECTS + 1 UE à 5 ECTS ou 4 UE à 2,5 ECTS + 2 UE à 5 ECTS ou 2 UE a 2,5 ECTS + 3UE à 5 ECTS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0877366" y="6385448"/>
            <a:ext cx="103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* mutualisée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49941" y="3260378"/>
            <a:ext cx="5835027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à choix à organiser : 17,5 ECTS </a:t>
            </a:r>
          </a:p>
          <a:p>
            <a:r>
              <a:rPr lang="fr-FR" sz="1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UE à 2,5 ECTS ou 5 UE à 2,5 ECTS + 1 UE à 5 ECTS ou 3 UE à 2,5 ECTS + 2 UE à 5 ECTS 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1575499" y="2891675"/>
          <a:ext cx="3060001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33">
                  <a:extLst>
                    <a:ext uri="{9D8B030D-6E8A-4147-A177-3AD203B41FA5}">
                      <a16:colId xmlns:a16="http://schemas.microsoft.com/office/drawing/2014/main" val="2707798900"/>
                    </a:ext>
                  </a:extLst>
                </a:gridCol>
                <a:gridCol w="2224068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Outils calculatoires</a:t>
                      </a:r>
                    </a:p>
                  </a:txBody>
                  <a:tcPr marL="77153" marR="77153" marT="38576" marB="38576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</a:tbl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247627" y="2891675"/>
            <a:ext cx="1592033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obligatoire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149942" y="2891675"/>
            <a:ext cx="163264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obligatoire</a:t>
            </a: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7523356" y="2891675"/>
          <a:ext cx="2772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752">
                  <a:extLst>
                    <a:ext uri="{9D8B030D-6E8A-4147-A177-3AD203B41FA5}">
                      <a16:colId xmlns:a16="http://schemas.microsoft.com/office/drawing/2014/main" val="2944313487"/>
                    </a:ext>
                  </a:extLst>
                </a:gridCol>
                <a:gridCol w="206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ECTS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Analyse de données</a:t>
                      </a:r>
                    </a:p>
                  </a:txBody>
                  <a:tcPr marL="77153" marR="77153" marT="38576" marB="385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3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8458" y="615950"/>
            <a:ext cx="4071445" cy="5626100"/>
          </a:xfrm>
        </p:spPr>
        <p:txBody>
          <a:bodyPr/>
          <a:lstStyle/>
          <a:p>
            <a:pPr algn="ctr"/>
            <a:r>
              <a:rPr lang="fr-FR" altLang="fr-F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poursuite d’étude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6F2C8E0-91EA-3A27-C8D9-C5D26FE8B83A}"/>
              </a:ext>
            </a:extLst>
          </p:cNvPr>
          <p:cNvSpPr txBox="1">
            <a:spLocks/>
          </p:cNvSpPr>
          <p:nvPr/>
        </p:nvSpPr>
        <p:spPr>
          <a:xfrm>
            <a:off x="4887204" y="931060"/>
            <a:ext cx="3965740" cy="4715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1A33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Ecoles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1A33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Ecoles via GEI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1A33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Ecoles partenaires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1A33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Masters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1A33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L3 spécialisé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1A33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Autre …</a:t>
            </a:r>
          </a:p>
          <a:p>
            <a:pPr marL="342900" indent="-342900">
              <a:buFont typeface="+mj-lt"/>
              <a:buAutoNum type="arabicPeriod"/>
            </a:pPr>
            <a:endParaRPr lang="fr-FR" sz="1800" b="1" dirty="0">
              <a:solidFill>
                <a:srgbClr val="1A33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1800" b="1" dirty="0">
              <a:solidFill>
                <a:srgbClr val="1A33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1800" b="1" dirty="0">
              <a:solidFill>
                <a:srgbClr val="1A33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1800" b="1" dirty="0">
              <a:solidFill>
                <a:srgbClr val="1A33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3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4643D4A-D4CD-4023-1F91-9C02B68FCBAA}"/>
              </a:ext>
            </a:extLst>
          </p:cNvPr>
          <p:cNvSpPr txBox="1"/>
          <p:nvPr/>
        </p:nvSpPr>
        <p:spPr>
          <a:xfrm>
            <a:off x="0" y="19771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Quelles options 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0EE3829-5B18-77E7-3E50-796DE757DEB9}"/>
              </a:ext>
            </a:extLst>
          </p:cNvPr>
          <p:cNvSpPr txBox="1">
            <a:spLocks/>
          </p:cNvSpPr>
          <p:nvPr/>
        </p:nvSpPr>
        <p:spPr>
          <a:xfrm>
            <a:off x="284205" y="931060"/>
            <a:ext cx="11627709" cy="57292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1A33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Ecoles : </a:t>
            </a:r>
            <a:r>
              <a:rPr lang="fr-FR" sz="24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options à choisir en fonction de la thématique de l’école souhaitée</a:t>
            </a:r>
            <a:endParaRPr lang="fr-FR" sz="2400" b="1" dirty="0">
              <a:solidFill>
                <a:srgbClr val="1A33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1A33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Ecoles via GEI : </a:t>
            </a:r>
            <a:r>
              <a:rPr lang="fr-FR" sz="24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options de math et phys (voir le règlement du GEI)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1A33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Ecoles partenaires : </a:t>
            </a:r>
            <a:r>
              <a:rPr lang="fr-FR" sz="24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options de math et phys (avec info pour Télécom) : environ 16 de moyenne générale.</a:t>
            </a:r>
            <a:endParaRPr lang="fr-FR" sz="2400" b="1" dirty="0">
              <a:solidFill>
                <a:srgbClr val="1A33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1A33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Masters : </a:t>
            </a:r>
            <a:r>
              <a:rPr lang="fr-FR" sz="24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options à choisir en fonction de la thématique du Master souhaité </a:t>
            </a:r>
            <a:r>
              <a:rPr lang="fr-FR" sz="20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fr-FR" sz="2000" b="1" dirty="0" err="1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expl</a:t>
            </a:r>
            <a:r>
              <a:rPr lang="fr-FR" sz="20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pour le master de physique et applications, il faut choisir toutes les options de physique)</a:t>
            </a:r>
            <a:endParaRPr lang="fr-FR" sz="2000" b="1" dirty="0">
              <a:solidFill>
                <a:srgbClr val="1A33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1A33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L3 spécialisé : </a:t>
            </a:r>
            <a:r>
              <a:rPr lang="fr-FR" sz="24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options à choisir en fonction de la thématique souhaitée</a:t>
            </a:r>
            <a:endParaRPr lang="fr-FR" sz="2400" b="1" dirty="0">
              <a:solidFill>
                <a:srgbClr val="1A33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1A33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Autre …</a:t>
            </a:r>
            <a:endParaRPr lang="fr-FR" sz="1800" b="1" dirty="0">
              <a:solidFill>
                <a:srgbClr val="1A33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1800" b="1" dirty="0">
              <a:solidFill>
                <a:srgbClr val="1A33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1800" b="1" dirty="0">
              <a:solidFill>
                <a:srgbClr val="1A33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1800" b="1" dirty="0">
              <a:solidFill>
                <a:srgbClr val="1A33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8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ZoneTexte 115"/>
          <p:cNvSpPr txBox="1"/>
          <p:nvPr/>
        </p:nvSpPr>
        <p:spPr>
          <a:xfrm>
            <a:off x="904290" y="0"/>
            <a:ext cx="1038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FLEXIBILITE : un parcours à la carte en fonction des objectifs individuels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83496" y="3959430"/>
          <a:ext cx="5569400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400627945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858333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6014059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67307018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Générales 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Oscillateurs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028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Analyse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Electromag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Stat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Optique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890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Graphes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Chimie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266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Projets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CHIMIE*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Organique 1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18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MOOC 1</a:t>
                      </a:r>
                      <a:endParaRPr lang="fr-FR" sz="1200" b="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(Eco)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Tox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56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INGE </a:t>
                      </a: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Filtrage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Biologie  1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UE libre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Dynam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Cell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89783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84318"/>
              </p:ext>
            </p:extLst>
          </p:nvPr>
        </p:nvGraphicFramePr>
        <p:xfrm>
          <a:off x="6205785" y="3959430"/>
          <a:ext cx="5623400" cy="233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15016854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858333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820682336"/>
                    </a:ext>
                  </a:extLst>
                </a:gridCol>
                <a:gridCol w="2034000">
                  <a:extLst>
                    <a:ext uri="{9D8B030D-6E8A-4147-A177-3AD203B41FA5}">
                      <a16:colId xmlns:a16="http://schemas.microsoft.com/office/drawing/2014/main" val="167307018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Générales 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– </a:t>
                      </a:r>
                      <a:r>
                        <a:rPr lang="fr-FR" sz="1200" b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 et Phys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150028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169"/>
                        </a:lnSpc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69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Analyse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Statistique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MOOC 2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Méca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des fluides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266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Crypto 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Quantique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18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INGE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Capteur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Solutions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56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RPCE/Pathogénie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i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i="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Intro</a:t>
                      </a:r>
                      <a:r>
                        <a:rPr lang="fr-FR" sz="1200" i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à la </a:t>
                      </a:r>
                      <a:r>
                        <a:rPr lang="fr-FR" sz="1200" i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cristallo</a:t>
                      </a:r>
                      <a:endParaRPr lang="fr-FR" sz="120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897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Biologie  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*– Organique 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42349"/>
                  </a:ext>
                </a:extLst>
              </a:tr>
              <a:tr h="322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UE libre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69"/>
                        </a:lnSpc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69"/>
                        </a:lnSpc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7523356" y="1413800"/>
          <a:ext cx="299119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90">
                  <a:extLst>
                    <a:ext uri="{9D8B030D-6E8A-4147-A177-3AD203B41FA5}">
                      <a16:colId xmlns:a16="http://schemas.microsoft.com/office/drawing/2014/main" val="14281084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0761233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ANGLAIS S2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6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127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ENTREPRENEURIAT- GESTION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STAGE</a:t>
                      </a:r>
                      <a:endParaRPr lang="fr-FR" sz="1200" b="0" i="1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42723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575499" y="1413800"/>
          <a:ext cx="3180456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456">
                  <a:extLst>
                    <a:ext uri="{9D8B030D-6E8A-4147-A177-3AD203B41FA5}">
                      <a16:colId xmlns:a16="http://schemas.microsoft.com/office/drawing/2014/main" val="334151131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3344850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ANGLAIS S1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6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0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Physique contemporaine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58298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91185" y="2486618"/>
            <a:ext cx="53573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Sciences fondamentales et Appliquées - S5 (22,5 ECTS)</a:t>
            </a:r>
            <a:endParaRPr lang="fr-FR" sz="1500" dirty="0">
              <a:solidFill>
                <a:srgbClr val="FF00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9942" y="2476791"/>
            <a:ext cx="52402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Sciences fondamentales et Appliquées – S6 (20 ECTS)</a:t>
            </a:r>
            <a:endParaRPr lang="fr-FR" sz="1500" dirty="0">
              <a:solidFill>
                <a:srgbClr val="FF00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224" y="1034125"/>
            <a:ext cx="90061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tronc commun - Méthodologies, Communication et Projets Scientifiques - Annualisé (17,5 ECTS)</a:t>
            </a:r>
            <a:endParaRPr lang="fr-FR" sz="1500" dirty="0">
              <a:solidFill>
                <a:srgbClr val="0033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228" y="1034125"/>
            <a:ext cx="11586966" cy="1369366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91185" y="2469901"/>
            <a:ext cx="5760000" cy="396000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149942" y="2469901"/>
            <a:ext cx="5760000" cy="396000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47627" y="3260378"/>
            <a:ext cx="5848640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à choix à organiser : 20 ECTS </a:t>
            </a:r>
          </a:p>
          <a:p>
            <a:pPr algn="ctr"/>
            <a:r>
              <a:rPr lang="fr-FR" sz="1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UE à 2,5 ECTS ou 6 UE à 2,5 ECTS + 1 UE à 5 ECTS ou 4 UE à 2,5 ECTS + 2 UE à 5 ECTS ou 2 UE a 2,5 ECTS + 3UE à 5 ECTS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0877366" y="6385448"/>
            <a:ext cx="103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* mutualisée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49941" y="3260378"/>
            <a:ext cx="5835027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à choix à organiser : 17,5 ECTS </a:t>
            </a:r>
          </a:p>
          <a:p>
            <a:r>
              <a:rPr lang="fr-FR" sz="1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UE à 2,5 ECTS ou 5 UE à 2,5 ECTS + 1 UE à 5 ECTS ou 3 UE à 2,5 ECTS + 2 UE à 5 ECTS 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1575499" y="2891675"/>
          <a:ext cx="3060001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33">
                  <a:extLst>
                    <a:ext uri="{9D8B030D-6E8A-4147-A177-3AD203B41FA5}">
                      <a16:colId xmlns:a16="http://schemas.microsoft.com/office/drawing/2014/main" val="2707798900"/>
                    </a:ext>
                  </a:extLst>
                </a:gridCol>
                <a:gridCol w="2224068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Outils calculatoires</a:t>
                      </a:r>
                    </a:p>
                  </a:txBody>
                  <a:tcPr marL="77153" marR="77153" marT="38576" marB="38576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</a:tbl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247627" y="2891675"/>
            <a:ext cx="1592033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obligatoire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149942" y="2891675"/>
            <a:ext cx="163264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obligatoire</a:t>
            </a: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7523356" y="2891675"/>
          <a:ext cx="2772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752">
                  <a:extLst>
                    <a:ext uri="{9D8B030D-6E8A-4147-A177-3AD203B41FA5}">
                      <a16:colId xmlns:a16="http://schemas.microsoft.com/office/drawing/2014/main" val="2944313487"/>
                    </a:ext>
                  </a:extLst>
                </a:gridCol>
                <a:gridCol w="206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ECTS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Analyse de données</a:t>
                      </a:r>
                    </a:p>
                  </a:txBody>
                  <a:tcPr marL="77153" marR="77153" marT="38576" marB="385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81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83496" y="3959430"/>
          <a:ext cx="5569400" cy="25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400627945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858333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6014059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67307018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Générales 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Oscillateurs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028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Analyse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Electromag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Stat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Optique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890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1564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Graphes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Chimie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1266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Projets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CHIMIE*</a:t>
                      </a:r>
                      <a:r>
                        <a:rPr lang="fr-FR" sz="1200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Organique 1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718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MOOC 1</a:t>
                      </a:r>
                      <a:endParaRPr lang="fr-FR" sz="1200" b="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(Eco)</a:t>
                      </a:r>
                      <a:r>
                        <a:rPr lang="fr-FR" sz="1200" b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Tox</a:t>
                      </a:r>
                      <a:endParaRPr lang="fr-FR" sz="12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056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INGE </a:t>
                      </a: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Filtrage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Biologie  1</a:t>
                      </a:r>
                      <a:endParaRPr lang="fr-FR" sz="1200" i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UE libre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r>
                        <a:rPr lang="fr-FR" sz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Dynam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Cell</a:t>
                      </a:r>
                      <a:endParaRPr lang="fr-FR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389783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205785" y="3959430"/>
          <a:ext cx="5605400" cy="233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15016854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858333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820682336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67307018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baseline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baseline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Générales 2</a:t>
                      </a:r>
                      <a:endParaRPr lang="fr-FR" sz="1200" b="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– </a:t>
                      </a:r>
                      <a:r>
                        <a:rPr lang="fr-FR" sz="1200" b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 / </a:t>
                      </a:r>
                      <a:r>
                        <a:rPr lang="fr-FR" sz="1200" b="0" dirty="0" err="1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150028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169"/>
                        </a:lnSpc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69"/>
                        </a:lnSpc>
                      </a:pPr>
                      <a:r>
                        <a:rPr lang="fr-FR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Analyse</a:t>
                      </a:r>
                      <a:r>
                        <a:rPr lang="fr-FR" sz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Statistique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MOOC 2</a:t>
                      </a:r>
                      <a:endParaRPr lang="fr-FR" sz="1200" i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Méca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des fluides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266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Crypto 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Quantique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18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INGE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Capteur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Solutions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056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r>
                        <a:rPr lang="fr-FR" sz="1200" baseline="300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 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RPCE/Pathogénie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i="0" baseline="300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 </a:t>
                      </a:r>
                      <a:r>
                        <a:rPr lang="fr-FR" sz="1200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Intro</a:t>
                      </a:r>
                      <a:r>
                        <a:rPr lang="fr-FR" sz="1200" i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à la </a:t>
                      </a:r>
                      <a:r>
                        <a:rPr lang="fr-FR" sz="1200" i="0" baseline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cristallo</a:t>
                      </a:r>
                      <a:endParaRPr lang="fr-FR" sz="120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3897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Biologie  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i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*– Organique 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442349"/>
                  </a:ext>
                </a:extLst>
              </a:tr>
              <a:tr h="322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UE libre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69"/>
                        </a:lnSpc>
                        <a:defRPr/>
                      </a:pPr>
                      <a:endParaRPr lang="fr-FR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69"/>
                        </a:lnSpc>
                        <a:defRPr/>
                      </a:pPr>
                      <a:endParaRPr lang="fr-FR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523356" y="1413800"/>
          <a:ext cx="299119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90">
                  <a:extLst>
                    <a:ext uri="{9D8B030D-6E8A-4147-A177-3AD203B41FA5}">
                      <a16:colId xmlns:a16="http://schemas.microsoft.com/office/drawing/2014/main" val="14281084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0761233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ANGLAIS S2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6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127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ENTREPRENEURIAT- GESTION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STAGE</a:t>
                      </a:r>
                      <a:endParaRPr lang="fr-FR" sz="1200" b="0" i="1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42723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575499" y="1413800"/>
          <a:ext cx="3180456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456">
                  <a:extLst>
                    <a:ext uri="{9D8B030D-6E8A-4147-A177-3AD203B41FA5}">
                      <a16:colId xmlns:a16="http://schemas.microsoft.com/office/drawing/2014/main" val="334151131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3344850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ANGLAIS S1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6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0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Physique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 quotidien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5829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1185" y="2486618"/>
            <a:ext cx="53573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Sciences fondamentales et Appliquées - S5 (22,5 ECTS)</a:t>
            </a:r>
            <a:endParaRPr lang="fr-FR" sz="15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9942" y="2476791"/>
            <a:ext cx="52402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Sciences fondamentales et Appliquées – S6 (20 ECTS)</a:t>
            </a:r>
            <a:endParaRPr lang="fr-FR" sz="1500" dirty="0">
              <a:solidFill>
                <a:srgbClr val="FF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224" y="1034125"/>
            <a:ext cx="90061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tronc commun - Méthodologies, Communication et Projets Scientifiques - Annualisé (17,5 ECTS)</a:t>
            </a:r>
            <a:endParaRPr lang="fr-FR" sz="1500" dirty="0">
              <a:solidFill>
                <a:srgbClr val="0033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228" y="1034125"/>
            <a:ext cx="11586966" cy="1369366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1185" y="2469901"/>
            <a:ext cx="5760000" cy="396000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49942" y="2469901"/>
            <a:ext cx="5760000" cy="396000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47627" y="3260378"/>
            <a:ext cx="5848640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à choix à organiser : 20 ECTS </a:t>
            </a:r>
          </a:p>
          <a:p>
            <a:pPr algn="ctr"/>
            <a:r>
              <a:rPr lang="fr-FR" sz="1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UE à 2,5 ECTS ou 6 UE à 2,5 ECTS + 1 UE à 5 ECTS ou 4 UE à 2,5 ECTS + 2 UE à 5 ECTS ou 2 UE a 2,5 ECTS + 3UE à 5 ECTS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149941" y="3260378"/>
            <a:ext cx="5835027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à choix à organiser : 17,5 ECTS </a:t>
            </a:r>
          </a:p>
          <a:p>
            <a:r>
              <a:rPr lang="fr-FR" sz="1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UE à 2,5 ECTS ou 5 UE à 2,5 ECTS + 1 UE à 5 ECTS ou 3 UE à 2,5 ECTS + 2 UE à 5 ECTS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575499" y="2891675"/>
          <a:ext cx="3060001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33">
                  <a:extLst>
                    <a:ext uri="{9D8B030D-6E8A-4147-A177-3AD203B41FA5}">
                      <a16:colId xmlns:a16="http://schemas.microsoft.com/office/drawing/2014/main" val="2707798900"/>
                    </a:ext>
                  </a:extLst>
                </a:gridCol>
                <a:gridCol w="2224068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 </a:t>
                      </a: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</a:t>
                      </a:r>
                      <a:r>
                        <a:rPr lang="fr-FR" sz="1200" baseline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i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Outils calculatoires</a:t>
                      </a:r>
                    </a:p>
                  </a:txBody>
                  <a:tcPr marL="77153" marR="77153" marT="38576" marB="38576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</a:tbl>
          </a:graphicData>
        </a:graphic>
      </p:graphicFrame>
      <p:sp>
        <p:nvSpPr>
          <p:cNvPr id="64" name="ZoneTexte 63"/>
          <p:cNvSpPr txBox="1"/>
          <p:nvPr/>
        </p:nvSpPr>
        <p:spPr>
          <a:xfrm>
            <a:off x="247627" y="2891675"/>
            <a:ext cx="1592033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obligatoire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149942" y="2891675"/>
            <a:ext cx="163264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obligatoire</a:t>
            </a:r>
          </a:p>
        </p:txBody>
      </p:sp>
      <p:graphicFrame>
        <p:nvGraphicFramePr>
          <p:cNvPr id="66" name="Tableau 65"/>
          <p:cNvGraphicFramePr>
            <a:graphicFrameLocks noGrp="1"/>
          </p:cNvGraphicFramePr>
          <p:nvPr/>
        </p:nvGraphicFramePr>
        <p:xfrm>
          <a:off x="7523356" y="2891675"/>
          <a:ext cx="2772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752">
                  <a:extLst>
                    <a:ext uri="{9D8B030D-6E8A-4147-A177-3AD203B41FA5}">
                      <a16:colId xmlns:a16="http://schemas.microsoft.com/office/drawing/2014/main" val="2944313487"/>
                    </a:ext>
                  </a:extLst>
                </a:gridCol>
                <a:gridCol w="206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ECTS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Analyse de données</a:t>
                      </a:r>
                    </a:p>
                  </a:txBody>
                  <a:tcPr marL="77153" marR="77153" marT="38576" marB="385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3072897" y="199206"/>
            <a:ext cx="604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Parcours préparation GEI ou Partenariats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469970" y="5499915"/>
            <a:ext cx="24798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UE à choisir parmi les 4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097" y="5128705"/>
            <a:ext cx="280098" cy="10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1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523356" y="1413800"/>
          <a:ext cx="299119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90">
                  <a:extLst>
                    <a:ext uri="{9D8B030D-6E8A-4147-A177-3AD203B41FA5}">
                      <a16:colId xmlns:a16="http://schemas.microsoft.com/office/drawing/2014/main" val="14281084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0761233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ANGLAIS S2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6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127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ENTREPRENEURIAT- GESTION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STAGE</a:t>
                      </a:r>
                      <a:endParaRPr lang="fr-FR" sz="1200" b="0" i="1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42723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575499" y="1413800"/>
          <a:ext cx="3180456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456">
                  <a:extLst>
                    <a:ext uri="{9D8B030D-6E8A-4147-A177-3AD203B41FA5}">
                      <a16:colId xmlns:a16="http://schemas.microsoft.com/office/drawing/2014/main" val="334151131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3344850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ANGLAIS S1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6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0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Physique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 quotidien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5829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7224" y="1034125"/>
            <a:ext cx="90061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tronc commun - Méthodologies, Communication et Projets Scientifiques - Annualisé (17,5 ECTS)</a:t>
            </a:r>
            <a:endParaRPr lang="fr-FR" sz="1500" dirty="0">
              <a:solidFill>
                <a:srgbClr val="0033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228" y="1034125"/>
            <a:ext cx="11586966" cy="1369366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450853" y="199206"/>
            <a:ext cx="529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Parcours préparation concours Agro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5118" y="5898663"/>
            <a:ext cx="50190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ECTS à choisir parmi les 8 </a:t>
            </a:r>
            <a:r>
              <a:rPr lang="fr-FR" sz="1500" b="1" dirty="0" err="1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UEs</a:t>
            </a:r>
            <a:endParaRPr lang="fr-FR" sz="1500" b="1" dirty="0">
              <a:solidFill>
                <a:srgbClr val="42B99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25678" y="3443848"/>
            <a:ext cx="280098" cy="4676988"/>
          </a:xfrm>
          <a:prstGeom prst="rect">
            <a:avLst/>
          </a:prstGeom>
        </p:spPr>
      </p:pic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383496" y="3589775"/>
          <a:ext cx="5569400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400627945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858333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6014059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67307018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Générales 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Biologie  1</a:t>
                      </a:r>
                      <a:endParaRPr lang="fr-FR" sz="12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028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Stat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Dynam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Cell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4462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Analyse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INGE </a:t>
                      </a:r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Filtrage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890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Graphes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Chimie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266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Projets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CHIMIE*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Organique 1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18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MOOC 1</a:t>
                      </a:r>
                      <a:endParaRPr lang="fr-FR" sz="1200" b="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(Eco)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Tox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5667"/>
                  </a:ext>
                </a:extLst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6304542" y="3589775"/>
          <a:ext cx="5605400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15016854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858333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820682336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67307018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b="1" baseline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200" b="0" baseline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Générales 2</a:t>
                      </a:r>
                      <a:endParaRPr lang="fr-FR" sz="1200" b="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RPCE/Pathogénie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377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</a:t>
                      </a: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Biologie  2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905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60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– </a:t>
                      </a:r>
                      <a:r>
                        <a:rPr lang="fr-FR" sz="1200" b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 / </a:t>
                      </a:r>
                      <a:r>
                        <a:rPr lang="fr-FR" sz="1200" b="0" dirty="0" err="1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Statistique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406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169"/>
                        </a:lnSpc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69"/>
                        </a:lnSpc>
                      </a:pPr>
                      <a:r>
                        <a:rPr lang="fr-FR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Analyse</a:t>
                      </a:r>
                      <a:r>
                        <a:rPr lang="fr-FR" sz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Quantique</a:t>
                      </a:r>
                      <a:endParaRPr lang="fr-F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  <a:endParaRPr lang="fr-FR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MOOC 2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Solutions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266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Crypto 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i="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Intro</a:t>
                      </a:r>
                      <a:r>
                        <a:rPr lang="fr-FR" sz="1200" i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à la </a:t>
                      </a:r>
                      <a:r>
                        <a:rPr lang="fr-FR" sz="1200" i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cristallo</a:t>
                      </a:r>
                      <a:endParaRPr lang="fr-FR" sz="120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18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INGE</a:t>
                      </a: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Capteur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ECTS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CHIMIE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*– Organique 2</a:t>
                      </a:r>
                    </a:p>
                  </a:txBody>
                  <a:tcPr marL="77153" marR="911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5667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291185" y="2486618"/>
            <a:ext cx="53573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Sciences fondamentales et Appliquées - S5 (22,5 ECTS)</a:t>
            </a:r>
            <a:endParaRPr lang="fr-FR" sz="1500" dirty="0">
              <a:solidFill>
                <a:srgbClr val="FF006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49942" y="2476791"/>
            <a:ext cx="52402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 Sciences fondamentales et Appliquées – S6 (20 ECTS)</a:t>
            </a:r>
            <a:endParaRPr lang="fr-FR" sz="1500" dirty="0">
              <a:solidFill>
                <a:srgbClr val="FF006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1185" y="2469901"/>
            <a:ext cx="5760000" cy="419254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149942" y="2469901"/>
            <a:ext cx="5760000" cy="419254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47627" y="3260378"/>
            <a:ext cx="584864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à choix à organiser : 20 ECTS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1054690" y="6641853"/>
            <a:ext cx="103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* mutualisée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149941" y="3260378"/>
            <a:ext cx="5835027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à choix à organiser : 17,5 ECTS </a:t>
            </a: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1575499" y="2891675"/>
          <a:ext cx="3060001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33">
                  <a:extLst>
                    <a:ext uri="{9D8B030D-6E8A-4147-A177-3AD203B41FA5}">
                      <a16:colId xmlns:a16="http://schemas.microsoft.com/office/drawing/2014/main" val="2707798900"/>
                    </a:ext>
                  </a:extLst>
                </a:gridCol>
                <a:gridCol w="2224068">
                  <a:extLst>
                    <a:ext uri="{9D8B030D-6E8A-4147-A177-3AD203B41FA5}">
                      <a16:colId xmlns:a16="http://schemas.microsoft.com/office/drawing/2014/main" val="388841692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ECTS</a:t>
                      </a: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MATHS </a:t>
                      </a:r>
                      <a:r>
                        <a:rPr lang="fr-FR" sz="120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</a:t>
                      </a:r>
                      <a:r>
                        <a:rPr lang="fr-FR" sz="1200" baseline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200" b="0" i="0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Outils calculatoires</a:t>
                      </a:r>
                    </a:p>
                  </a:txBody>
                  <a:tcPr marL="77153" marR="77153" marT="38576" marB="38576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39672"/>
                  </a:ext>
                </a:extLst>
              </a:tr>
            </a:tbl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247627" y="2891675"/>
            <a:ext cx="1592033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obligatoire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149942" y="2891675"/>
            <a:ext cx="163264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 obligatoire</a:t>
            </a:r>
          </a:p>
        </p:txBody>
      </p:sp>
      <p:graphicFrame>
        <p:nvGraphicFramePr>
          <p:cNvPr id="35" name="Tableau 34"/>
          <p:cNvGraphicFramePr>
            <a:graphicFrameLocks noGrp="1"/>
          </p:cNvGraphicFramePr>
          <p:nvPr/>
        </p:nvGraphicFramePr>
        <p:xfrm>
          <a:off x="7523356" y="2891675"/>
          <a:ext cx="2772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752">
                  <a:extLst>
                    <a:ext uri="{9D8B030D-6E8A-4147-A177-3AD203B41FA5}">
                      <a16:colId xmlns:a16="http://schemas.microsoft.com/office/drawing/2014/main" val="2944313487"/>
                    </a:ext>
                  </a:extLst>
                </a:gridCol>
                <a:gridCol w="206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fr-F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ECTS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153" marR="77153" marT="38576" marB="38576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Analyse de données</a:t>
                      </a:r>
                    </a:p>
                  </a:txBody>
                  <a:tcPr marL="77153" marR="77153" marT="38576" marB="385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6581120" y="6247911"/>
            <a:ext cx="50190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ECTS à choisir parmi les 10 </a:t>
            </a:r>
            <a:r>
              <a:rPr lang="fr-FR" sz="1500" b="1" dirty="0" err="1">
                <a:solidFill>
                  <a:srgbClr val="42B9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UEs</a:t>
            </a:r>
            <a:endParaRPr lang="fr-FR" sz="1500" b="1" dirty="0">
              <a:solidFill>
                <a:srgbClr val="42B99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911680" y="3793096"/>
            <a:ext cx="280098" cy="467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88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Villebon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Villebon2018" id="{4B7DFC56-37CA-4CE9-B980-10839CC1A20E}" vid="{507E511B-0D2D-4357-87C6-2428FC936D4D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11431</TotalTime>
  <Words>2032</Words>
  <Application>Microsoft Macintosh PowerPoint</Application>
  <PresentationFormat>Grand écran</PresentationFormat>
  <Paragraphs>510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Wingdings</vt:lpstr>
      <vt:lpstr>Thème Office</vt:lpstr>
      <vt:lpstr>1_Thème Office</vt:lpstr>
      <vt:lpstr>ThèmeVillebon2018</vt:lpstr>
      <vt:lpstr>UE L3 S5 - S6</vt:lpstr>
      <vt:lpstr>La licence Sciences et Technologie en 2024-2025</vt:lpstr>
      <vt:lpstr>Présentation PowerPoint</vt:lpstr>
      <vt:lpstr>Présentation PowerPoint</vt:lpstr>
      <vt:lpstr>La poursuite d’étude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</dc:creator>
  <cp:lastModifiedBy>cyril dauphin</cp:lastModifiedBy>
  <cp:revision>259</cp:revision>
  <dcterms:created xsi:type="dcterms:W3CDTF">2017-06-17T20:50:38Z</dcterms:created>
  <dcterms:modified xsi:type="dcterms:W3CDTF">2024-11-06T14:28:05Z</dcterms:modified>
</cp:coreProperties>
</file>