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69" r:id="rId17"/>
    <p:sldId id="270" r:id="rId18"/>
    <p:sldId id="275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 snapToObjects="1"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3DBE6-0305-AC40-9FC5-D2DD330EF0D2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C03C2-BB27-6B42-BB6B-472FEB424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94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C03C2-BB27-6B42-BB6B-472FEB4247C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28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10/24/18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10/24/18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10/24/18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10/24/18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10/24/18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10/24/18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10/24/18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r.images.search.yahoo.com/images/view;_ylt=A0PDodk55udRWQkA4A1lAQx.;_ylu=X3oDMTFxaW10azNoBHNlYwNzcgRzbGsDaW1nBG9pZAMwMmVkM2NmNTVhNWMzOTg0NWY0NzdkZWIyOTc3YWQ4YQRncG9zAzk-?back=http://fr.images.search.yahoo.com/search/images?p=pustule&amp;ei=utf-8&amp;fr=sfp&amp;tab=organic&amp;ri=9&amp;w=400&amp;h=343&amp;imgurl=www.infoderm.com/infoderm/images/las/lesions/pustule.jpg&amp;rurl=http://www.infoderm.com/infoderm/las/lesions/pustule.html&amp;size=41.6KB&amp;name=%3cb%3ePustule+%3c/b%3e(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file:///localhost/Users/cecile/Documents/Dermo%206&#232;me/Document4!OLE_LINK4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localhost/Users/cecile/Documents/Dermo%206&#232;me/Document4!OLE_LINK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file:///localhost/Users/cecile/Documents/Dermo%206&#232;me/Document4!OLE_LINK7" TargetMode="Externa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localhost/Users/cecile/Documents/Dermo%206&#232;me/Document4!OLE_LINK1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localhost/Users/cecile/Documents/Dermo%206&#232;me/Document4!OLE_LINK9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localhost/Users/cecile/Documents/Dermo%206&#232;me/Document3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localhost/Users/cecile/Documents/Dermo%206&#232;me/Document3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r.images.search.yahoo.com/images/view;_ylt=A0PDoSxc4edRSWMAUqRlAQx.;_ylu=X3oDMTFyZWQwYTdhBHNlYwNzcgRzbGsDaW1nBG9pZANhZTA3OTU4ZmU2MmI0M2UzMzE5ZjRiYWY0NmJhOGZlZARncG9zAzc3?back=http://fr.images.search.yahoo.com/search/images?p=com%C3%A9don&amp;fr=yfp-t-703&amp;fr2=piv-web&amp;tab=organic&amp;ri=77&amp;w=336&amp;h=384&amp;imgurl=www.avenirsdefemmes.com/images/stories/articles/doc-245.gif&amp;rurl=http://www.avenirsdefemmes.com/medecine/dermatologie/l-acne-chez-la-femme-adulte-der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r.images.search.yahoo.com/images/view;_ylt=A0PDoSxc4edRSWMAUqRlAQx.;_ylu=X3oDMTFyZWQwYTdhBHNlYwNzcgRzbGsDaW1nBG9pZANhZTA3OTU4ZmU2MmI0M2UzMzE5ZjRiYWY0NmJhOGZlZARncG9zAzc3?back=http://fr.images.search.yahoo.com/search/images?p=com%C3%A9don&amp;fr=yfp-t-703&amp;fr2=piv-web&amp;tab=organic&amp;ri=77&amp;w=336&amp;h=384&amp;imgurl=www.avenirsdefemmes.com/images/stories/articles/doc-245.gif&amp;rurl=http://www.avenirsdefemmes.com/medecine/dermatologie/l-acne-chez-la-femme-adulte-der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file:///localhost/Users/cecile/Documents/Dermo%206&#232;me/Document4!OLE_LINK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L’acné</a:t>
            </a:r>
          </a:p>
        </p:txBody>
      </p:sp>
    </p:spTree>
    <p:extLst>
      <p:ext uri="{BB962C8B-B14F-4D97-AF65-F5344CB8AC3E}">
        <p14:creationId xmlns:p14="http://schemas.microsoft.com/office/powerpoint/2010/main" val="1772388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EVOLUTION des lésions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26128" y="1704851"/>
            <a:ext cx="8232759" cy="3940282"/>
          </a:xfrm>
        </p:spPr>
        <p:txBody>
          <a:bodyPr>
            <a:normAutofit/>
          </a:bodyPr>
          <a:lstStyle/>
          <a:p>
            <a:r>
              <a:rPr lang="fr-FR" b="1" dirty="0"/>
              <a:t>Pustule : </a:t>
            </a:r>
            <a:r>
              <a:rPr lang="fr-FR" dirty="0"/>
              <a:t>apparaît quelques jours après la papule par migration cellulaire vers la surface cutanée</a:t>
            </a:r>
          </a:p>
          <a:p>
            <a:pPr marL="411480" lvl="1" indent="0">
              <a:buNone/>
            </a:pPr>
            <a:r>
              <a:rPr lang="fr-FR" dirty="0"/>
              <a:t>Caractère inflammatoire</a:t>
            </a:r>
          </a:p>
          <a:p>
            <a:r>
              <a:rPr lang="fr-FR" dirty="0"/>
              <a:t>= vésicule formée dans l’épiderme, remplie d’un liquide purulent : pus, sébum, kératine (évacuation vers l’extérieur)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64" y="4167937"/>
            <a:ext cx="2974034" cy="24137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229189"/>
              </p:ext>
            </p:extLst>
          </p:nvPr>
        </p:nvGraphicFramePr>
        <p:xfrm>
          <a:off x="5348189" y="4201730"/>
          <a:ext cx="3063879" cy="2438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Document" r:id="rId5" imgW="5969000" imgH="4749800" progId="Word.Document.12">
                  <p:link updateAutomatic="1"/>
                </p:oleObj>
              </mc:Choice>
              <mc:Fallback>
                <p:oleObj name="Document" r:id="rId5" imgW="5969000" imgH="4749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48189" y="4201730"/>
                        <a:ext cx="3063879" cy="2438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60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EVOLUTION des lésions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7370" y="1675145"/>
            <a:ext cx="8232759" cy="3940282"/>
          </a:xfrm>
        </p:spPr>
        <p:txBody>
          <a:bodyPr>
            <a:normAutofit/>
          </a:bodyPr>
          <a:lstStyle/>
          <a:p>
            <a:r>
              <a:rPr lang="fr-FR" b="1" dirty="0"/>
              <a:t>Nodule : </a:t>
            </a:r>
            <a:r>
              <a:rPr lang="fr-FR" dirty="0"/>
              <a:t>masse solide </a:t>
            </a:r>
          </a:p>
          <a:p>
            <a:pPr marL="114300" indent="0">
              <a:buNone/>
            </a:pPr>
            <a:r>
              <a:rPr lang="fr-FR" dirty="0"/>
              <a:t>dermique, douloureuse</a:t>
            </a:r>
          </a:p>
          <a:p>
            <a:pPr marL="114300" indent="0">
              <a:buNone/>
            </a:pPr>
            <a:r>
              <a:rPr lang="fr-FR" dirty="0"/>
              <a:t> (évacuation </a:t>
            </a:r>
          </a:p>
          <a:p>
            <a:pPr marL="114300" indent="0">
              <a:buNone/>
            </a:pPr>
            <a:r>
              <a:rPr lang="fr-FR" dirty="0"/>
              <a:t>vers l’extérieur), cicatrices, </a:t>
            </a:r>
          </a:p>
          <a:p>
            <a:pPr marL="114300" indent="0">
              <a:buNone/>
            </a:pPr>
            <a:r>
              <a:rPr lang="fr-FR" dirty="0"/>
              <a:t>évolution possible vers le kyste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175837"/>
              </p:ext>
            </p:extLst>
          </p:nvPr>
        </p:nvGraphicFramePr>
        <p:xfrm>
          <a:off x="-728952" y="4191000"/>
          <a:ext cx="59690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Document" r:id="rId3" imgW="5969000" imgH="2667000" progId="Word.Document.12">
                  <p:link updateAutomatic="1"/>
                </p:oleObj>
              </mc:Choice>
              <mc:Fallback>
                <p:oleObj name="Document" r:id="rId3" imgW="5969000" imgH="2667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28952" y="4191000"/>
                        <a:ext cx="5969000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010942"/>
              </p:ext>
            </p:extLst>
          </p:nvPr>
        </p:nvGraphicFramePr>
        <p:xfrm>
          <a:off x="4946645" y="1677043"/>
          <a:ext cx="3696887" cy="502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Document" r:id="rId5" imgW="5969000" imgH="8115300" progId="Word.Document.12">
                  <p:link updateAutomatic="1"/>
                </p:oleObj>
              </mc:Choice>
              <mc:Fallback>
                <p:oleObj name="Document" r:id="rId5" imgW="5969000" imgH="81153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6645" y="1677043"/>
                        <a:ext cx="3696887" cy="502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284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Acné juvénile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45285" y="2374900"/>
            <a:ext cx="4109197" cy="3450696"/>
          </a:xfrm>
        </p:spPr>
        <p:txBody>
          <a:bodyPr>
            <a:normAutofit/>
          </a:bodyPr>
          <a:lstStyle/>
          <a:p>
            <a:r>
              <a:rPr lang="fr-FR" dirty="0"/>
              <a:t>Quelques lésions </a:t>
            </a:r>
            <a:r>
              <a:rPr lang="fr-FR" dirty="0" err="1"/>
              <a:t>rétentionnelles</a:t>
            </a:r>
            <a:r>
              <a:rPr lang="fr-FR" dirty="0"/>
              <a:t> avant la puberté</a:t>
            </a:r>
          </a:p>
          <a:p>
            <a:r>
              <a:rPr lang="fr-FR" dirty="0"/>
              <a:t>Se termine souvent à 20 ans</a:t>
            </a:r>
          </a:p>
          <a:p>
            <a:r>
              <a:rPr lang="fr-FR" dirty="0"/>
              <a:t>Atteint surtout le visage</a:t>
            </a:r>
          </a:p>
          <a:p>
            <a:r>
              <a:rPr lang="fr-FR" dirty="0"/>
              <a:t>Mixte : </a:t>
            </a:r>
            <a:r>
              <a:rPr lang="fr-FR" dirty="0" err="1"/>
              <a:t>rétentionnelle</a:t>
            </a:r>
            <a:r>
              <a:rPr lang="fr-FR" dirty="0"/>
              <a:t> et inflammatoire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77468"/>
              </p:ext>
            </p:extLst>
          </p:nvPr>
        </p:nvGraphicFramePr>
        <p:xfrm>
          <a:off x="1907750" y="2731378"/>
          <a:ext cx="9622906" cy="3685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Document" r:id="rId3" imgW="5969000" imgH="2286000" progId="Word.Document.12">
                  <p:link updateAutomatic="1"/>
                </p:oleObj>
              </mc:Choice>
              <mc:Fallback>
                <p:oleObj name="Document" r:id="rId3" imgW="5969000" imgH="2286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50" y="2731378"/>
                        <a:ext cx="9622906" cy="3685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15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Acné sévère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792029" y="2621881"/>
            <a:ext cx="4109197" cy="3450696"/>
          </a:xfrm>
        </p:spPr>
        <p:txBody>
          <a:bodyPr>
            <a:normAutofit/>
          </a:bodyPr>
          <a:lstStyle/>
          <a:p>
            <a:r>
              <a:rPr lang="fr-FR" dirty="0"/>
              <a:t>Acné nodulaire</a:t>
            </a:r>
          </a:p>
          <a:p>
            <a:pPr lvl="1"/>
            <a:r>
              <a:rPr lang="fr-FR" dirty="0"/>
              <a:t>Chronique, sévère, à évolution cicatricielle</a:t>
            </a:r>
          </a:p>
          <a:p>
            <a:pPr lvl="1"/>
            <a:r>
              <a:rPr lang="fr-FR" dirty="0"/>
              <a:t>Surtout sur le tronc</a:t>
            </a:r>
          </a:p>
          <a:p>
            <a:pPr lvl="1"/>
            <a:r>
              <a:rPr lang="fr-FR" dirty="0"/>
              <a:t>Chez l’homme (18-30 ans)</a:t>
            </a:r>
          </a:p>
          <a:p>
            <a:pPr lvl="1"/>
            <a:r>
              <a:rPr lang="fr-FR" dirty="0"/>
              <a:t>Acné </a:t>
            </a:r>
            <a:r>
              <a:rPr lang="fr-FR" dirty="0" err="1"/>
              <a:t>conglobata</a:t>
            </a:r>
            <a:r>
              <a:rPr lang="fr-FR" dirty="0"/>
              <a:t> : variante sévère (tunnels </a:t>
            </a:r>
            <a:r>
              <a:rPr lang="fr-FR" dirty="0" err="1"/>
              <a:t>supuratifs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344635"/>
              </p:ext>
            </p:extLst>
          </p:nvPr>
        </p:nvGraphicFramePr>
        <p:xfrm>
          <a:off x="-2112824" y="2260599"/>
          <a:ext cx="9141508" cy="3578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Document" r:id="rId3" imgW="5969000" imgH="2336800" progId="Word.Document.12">
                  <p:link updateAutomatic="1"/>
                </p:oleObj>
              </mc:Choice>
              <mc:Fallback>
                <p:oleObj name="Document" r:id="rId3" imgW="5969000" imgH="2336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112824" y="2260599"/>
                        <a:ext cx="9141508" cy="3578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125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Facteurs favorisants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34561" y="1995056"/>
            <a:ext cx="7408333" cy="4638732"/>
          </a:xfrm>
        </p:spPr>
        <p:txBody>
          <a:bodyPr>
            <a:normAutofit/>
          </a:bodyPr>
          <a:lstStyle/>
          <a:p>
            <a:r>
              <a:rPr lang="fr-FR" dirty="0"/>
              <a:t>Le soleil</a:t>
            </a:r>
          </a:p>
          <a:p>
            <a:r>
              <a:rPr lang="fr-FR" dirty="0"/>
              <a:t>Les hormones : favorisent la sécrétion de sébum : androgène, cortisone, insuline</a:t>
            </a:r>
          </a:p>
          <a:p>
            <a:r>
              <a:rPr lang="fr-FR" dirty="0"/>
              <a:t>Les médicaments :</a:t>
            </a:r>
          </a:p>
          <a:p>
            <a:pPr lvl="1"/>
            <a:r>
              <a:rPr lang="fr-FR" dirty="0"/>
              <a:t>Les contraceptifs : ceux avec effet androgénique</a:t>
            </a:r>
          </a:p>
          <a:p>
            <a:pPr lvl="1"/>
            <a:r>
              <a:rPr lang="fr-FR" dirty="0"/>
              <a:t>Les hormones : cortisone, DHEA</a:t>
            </a:r>
          </a:p>
          <a:p>
            <a:pPr lvl="1"/>
            <a:r>
              <a:rPr lang="fr-FR" dirty="0"/>
              <a:t>Les antidépresseurs : Li</a:t>
            </a:r>
          </a:p>
          <a:p>
            <a:pPr lvl="1"/>
            <a:r>
              <a:rPr lang="fr-FR" dirty="0"/>
              <a:t>Les neuroleptiques : phénothiazines : halopéridol</a:t>
            </a:r>
          </a:p>
          <a:p>
            <a:pPr lvl="1"/>
            <a:r>
              <a:rPr lang="fr-FR" dirty="0"/>
              <a:t>Les antiépileptiques : </a:t>
            </a:r>
            <a:r>
              <a:rPr lang="fr-FR" dirty="0" err="1"/>
              <a:t>hydantoïnes</a:t>
            </a:r>
            <a:r>
              <a:rPr lang="fr-FR" dirty="0"/>
              <a:t> : phénobarbital, </a:t>
            </a:r>
            <a:r>
              <a:rPr lang="fr-FR" dirty="0" err="1"/>
              <a:t>triméthadione</a:t>
            </a:r>
            <a:endParaRPr lang="fr-FR" dirty="0"/>
          </a:p>
          <a:p>
            <a:pPr lvl="1"/>
            <a:r>
              <a:rPr lang="fr-FR" dirty="0"/>
              <a:t>Les antituberculeux</a:t>
            </a:r>
          </a:p>
        </p:txBody>
      </p:sp>
    </p:spTree>
    <p:extLst>
      <p:ext uri="{BB962C8B-B14F-4D97-AF65-F5344CB8AC3E}">
        <p14:creationId xmlns:p14="http://schemas.microsoft.com/office/powerpoint/2010/main" val="1298475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Facteurs favorisants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34561" y="1995056"/>
            <a:ext cx="7408333" cy="4638732"/>
          </a:xfrm>
        </p:spPr>
        <p:txBody>
          <a:bodyPr>
            <a:normAutofit/>
          </a:bodyPr>
          <a:lstStyle/>
          <a:p>
            <a:r>
              <a:rPr lang="fr-FR" dirty="0"/>
              <a:t>Les facteurs génétiques : 70 à 80% des cas présentent des antécédents familiaux</a:t>
            </a:r>
          </a:p>
          <a:p>
            <a:r>
              <a:rPr lang="fr-FR" dirty="0"/>
              <a:t>L’alimentation : certains aliments favorisent la sécrétion de sébum uniquement : lait, sucre…</a:t>
            </a:r>
          </a:p>
          <a:p>
            <a:r>
              <a:rPr lang="fr-FR" dirty="0"/>
              <a:t>Le stress : facteur déclenchant : examens scolaires….</a:t>
            </a:r>
          </a:p>
          <a:p>
            <a:r>
              <a:rPr lang="fr-FR" dirty="0"/>
              <a:t>L’acné de contact : ou acné cosmétique : corps gras comédogènes : femmes de 20 à 50 ans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615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Sévérité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2428034"/>
            <a:ext cx="7408333" cy="3873243"/>
          </a:xfrm>
        </p:spPr>
        <p:txBody>
          <a:bodyPr>
            <a:normAutofit/>
          </a:bodyPr>
          <a:lstStyle/>
          <a:p>
            <a:r>
              <a:rPr lang="fr-FR" dirty="0"/>
              <a:t>Sévérité évaluée en fonction :</a:t>
            </a:r>
          </a:p>
          <a:p>
            <a:pPr lvl="1"/>
            <a:r>
              <a:rPr lang="fr-FR" dirty="0"/>
              <a:t>Du type de lésions</a:t>
            </a:r>
          </a:p>
          <a:p>
            <a:pPr lvl="1"/>
            <a:r>
              <a:rPr lang="fr-FR" dirty="0"/>
              <a:t>De la topographie</a:t>
            </a:r>
          </a:p>
          <a:p>
            <a:pPr lvl="1"/>
            <a:r>
              <a:rPr lang="fr-FR" dirty="0"/>
              <a:t>De l’extension des lésions</a:t>
            </a:r>
          </a:p>
          <a:p>
            <a:pPr lvl="1"/>
            <a:r>
              <a:rPr lang="fr-FR" dirty="0"/>
              <a:t>Du nombre de lésions par zone atteinte</a:t>
            </a:r>
          </a:p>
          <a:p>
            <a:pPr lvl="1"/>
            <a:r>
              <a:rPr lang="fr-FR" dirty="0"/>
              <a:t>De la durée</a:t>
            </a:r>
          </a:p>
          <a:p>
            <a:pPr lvl="1"/>
            <a:r>
              <a:rPr lang="fr-FR" dirty="0"/>
              <a:t>De la résistance au traitement</a:t>
            </a:r>
          </a:p>
          <a:p>
            <a:pPr lvl="1"/>
            <a:r>
              <a:rPr lang="fr-FR" dirty="0"/>
              <a:t>De la rechute à l’arrêt du traitement</a:t>
            </a:r>
          </a:p>
          <a:p>
            <a:pPr lvl="1"/>
            <a:r>
              <a:rPr lang="fr-FR" dirty="0"/>
              <a:t>Du retentissement sur la qualité de vie</a:t>
            </a:r>
          </a:p>
        </p:txBody>
      </p:sp>
    </p:spTree>
    <p:extLst>
      <p:ext uri="{BB962C8B-B14F-4D97-AF65-F5344CB8AC3E}">
        <p14:creationId xmlns:p14="http://schemas.microsoft.com/office/powerpoint/2010/main" val="1616171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Sévérité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2428034"/>
            <a:ext cx="8229599" cy="4170162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ü"/>
            </a:pPr>
            <a:r>
              <a:rPr lang="fr-FR" dirty="0"/>
              <a:t>Grade 1 : </a:t>
            </a:r>
            <a:r>
              <a:rPr lang="fr-FR" dirty="0" err="1"/>
              <a:t>qq</a:t>
            </a:r>
            <a:r>
              <a:rPr lang="fr-FR" dirty="0"/>
              <a:t> comédons et papules inflammatoires</a:t>
            </a:r>
          </a:p>
          <a:p>
            <a:pPr lvl="2">
              <a:buFont typeface="Wingdings" charset="2"/>
              <a:buChar char="§"/>
            </a:pPr>
            <a:r>
              <a:rPr lang="fr-FR" dirty="0"/>
              <a:t>Nettoyage au </a:t>
            </a:r>
            <a:r>
              <a:rPr lang="fr-FR" dirty="0" err="1"/>
              <a:t>syndet</a:t>
            </a:r>
            <a:r>
              <a:rPr lang="fr-FR" dirty="0"/>
              <a:t>, crème hydratante matin et soir</a:t>
            </a:r>
            <a:endParaRPr lang="fr-FR" b="1" dirty="0"/>
          </a:p>
          <a:p>
            <a:pPr lvl="1">
              <a:buFont typeface="Wingdings" charset="2"/>
              <a:buChar char="ü"/>
            </a:pPr>
            <a:r>
              <a:rPr lang="fr-FR" dirty="0"/>
              <a:t>Grade 2 : - de la moitié du visage est atteinte, </a:t>
            </a:r>
            <a:r>
              <a:rPr lang="fr-FR" dirty="0" err="1"/>
              <a:t>qq</a:t>
            </a:r>
            <a:r>
              <a:rPr lang="fr-FR" dirty="0"/>
              <a:t> comédons, papules et pustules</a:t>
            </a:r>
          </a:p>
          <a:p>
            <a:pPr lvl="2">
              <a:buFont typeface="Wingdings" charset="2"/>
              <a:buChar char="§"/>
            </a:pPr>
            <a:r>
              <a:rPr lang="fr-FR" dirty="0"/>
              <a:t>Nettoyage au savon spécial matin et soir, crème hydratante le matin, traitement le soir</a:t>
            </a:r>
          </a:p>
          <a:p>
            <a:pPr lvl="1">
              <a:buFont typeface="Wingdings" charset="2"/>
              <a:buChar char="ü"/>
            </a:pPr>
            <a:r>
              <a:rPr lang="fr-FR" dirty="0"/>
              <a:t>Grade 3 : + de la moitié du visage est atteinte, </a:t>
            </a:r>
            <a:r>
              <a:rPr lang="fr-FR" dirty="0" err="1"/>
              <a:t>qq</a:t>
            </a:r>
            <a:r>
              <a:rPr lang="fr-FR" dirty="0"/>
              <a:t> nodules</a:t>
            </a:r>
          </a:p>
          <a:p>
            <a:pPr lvl="2">
              <a:buFont typeface="Wingdings" charset="2"/>
              <a:buChar char="§"/>
            </a:pPr>
            <a:r>
              <a:rPr lang="fr-FR" dirty="0"/>
              <a:t>Nettoyage au savon spécial matin et soir, crème hydratante </a:t>
            </a:r>
            <a:r>
              <a:rPr lang="fr-FR" dirty="0" err="1"/>
              <a:t>matifiante</a:t>
            </a:r>
            <a:r>
              <a:rPr lang="fr-FR" dirty="0"/>
              <a:t> le matin, </a:t>
            </a:r>
            <a:r>
              <a:rPr lang="fr-FR" dirty="0" err="1"/>
              <a:t>kératolytique</a:t>
            </a:r>
            <a:r>
              <a:rPr lang="fr-FR" dirty="0"/>
              <a:t> le soir</a:t>
            </a:r>
          </a:p>
          <a:p>
            <a:pPr lvl="1">
              <a:buFont typeface="Wingdings" charset="2"/>
              <a:buChar char="ü"/>
            </a:pPr>
            <a:r>
              <a:rPr lang="fr-FR" dirty="0"/>
              <a:t>Grade 4 : intégralité du visage atteinte</a:t>
            </a:r>
          </a:p>
          <a:p>
            <a:pPr lvl="2">
              <a:buFont typeface="Wingdings" charset="2"/>
              <a:buChar char="§"/>
            </a:pPr>
            <a:r>
              <a:rPr lang="fr-FR" dirty="0"/>
              <a:t>Prescription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16171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 de l’ACNE</a:t>
            </a:r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457200" y="2029362"/>
            <a:ext cx="8229600" cy="453152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FR" b="1" u="sng" dirty="0"/>
              <a:t>Traitement par voie locale</a:t>
            </a:r>
          </a:p>
          <a:p>
            <a:r>
              <a:rPr lang="fr-FR" dirty="0"/>
              <a:t>rétinoïdes topiques</a:t>
            </a:r>
          </a:p>
          <a:p>
            <a:pPr marL="411480" lvl="1" indent="0">
              <a:buNone/>
            </a:pPr>
            <a:r>
              <a:rPr lang="fr-FR" dirty="0"/>
              <a:t>- </a:t>
            </a:r>
            <a:r>
              <a:rPr lang="fr-FR" dirty="0" err="1"/>
              <a:t>adapalène</a:t>
            </a:r>
            <a:r>
              <a:rPr lang="fr-FR" dirty="0"/>
              <a:t> : </a:t>
            </a:r>
            <a:r>
              <a:rPr lang="fr-FR" dirty="0" err="1"/>
              <a:t>Différine</a:t>
            </a:r>
            <a:r>
              <a:rPr lang="fr-FR" dirty="0"/>
              <a:t>®</a:t>
            </a:r>
          </a:p>
          <a:p>
            <a:pPr marL="411480" lvl="1" indent="0">
              <a:buNone/>
            </a:pPr>
            <a:r>
              <a:rPr lang="fr-FR" dirty="0"/>
              <a:t>- </a:t>
            </a:r>
            <a:r>
              <a:rPr lang="fr-FR" dirty="0" err="1"/>
              <a:t>trétinoïne</a:t>
            </a:r>
            <a:r>
              <a:rPr lang="fr-FR" dirty="0"/>
              <a:t> : </a:t>
            </a:r>
            <a:r>
              <a:rPr lang="fr-FR" dirty="0" err="1"/>
              <a:t>Effederm</a:t>
            </a:r>
            <a:r>
              <a:rPr lang="fr-FR" dirty="0"/>
              <a:t>®, </a:t>
            </a:r>
            <a:r>
              <a:rPr lang="fr-FR" dirty="0" err="1"/>
              <a:t>Retacnyl</a:t>
            </a:r>
            <a:r>
              <a:rPr lang="fr-FR" dirty="0"/>
              <a:t>®</a:t>
            </a:r>
          </a:p>
          <a:p>
            <a:pPr marL="411480" lvl="1" indent="0">
              <a:buNone/>
            </a:pPr>
            <a:r>
              <a:rPr lang="fr-FR" dirty="0"/>
              <a:t>- </a:t>
            </a:r>
            <a:r>
              <a:rPr lang="fr-FR" dirty="0" err="1"/>
              <a:t>Isotrétinoïne</a:t>
            </a:r>
            <a:r>
              <a:rPr lang="fr-FR" dirty="0"/>
              <a:t> : </a:t>
            </a:r>
            <a:r>
              <a:rPr lang="fr-FR" dirty="0" err="1"/>
              <a:t>Roaccutane</a:t>
            </a:r>
            <a:r>
              <a:rPr lang="fr-FR" dirty="0"/>
              <a:t>®, gel</a:t>
            </a:r>
          </a:p>
          <a:p>
            <a:pPr marL="411480" lvl="1" indent="0">
              <a:buNone/>
            </a:pPr>
            <a:r>
              <a:rPr lang="fr-FR" dirty="0"/>
              <a:t>➠ acné </a:t>
            </a:r>
            <a:r>
              <a:rPr lang="fr-FR" dirty="0" err="1"/>
              <a:t>rétentionnelle</a:t>
            </a:r>
            <a:endParaRPr lang="fr-FR" dirty="0"/>
          </a:p>
          <a:p>
            <a:pPr marL="411480" lvl="1" indent="0">
              <a:buNone/>
            </a:pPr>
            <a:r>
              <a:rPr lang="fr-FR" dirty="0"/>
              <a:t>➠ action </a:t>
            </a:r>
            <a:r>
              <a:rPr lang="fr-FR" dirty="0" err="1"/>
              <a:t>comédolytique</a:t>
            </a:r>
            <a:r>
              <a:rPr lang="fr-FR" dirty="0"/>
              <a:t>, </a:t>
            </a:r>
            <a:r>
              <a:rPr lang="fr-FR" dirty="0" err="1"/>
              <a:t>kératolytique</a:t>
            </a:r>
            <a:endParaRPr lang="fr-FR" dirty="0"/>
          </a:p>
          <a:p>
            <a:pPr marL="411480" lvl="1" indent="0">
              <a:buNone/>
            </a:pPr>
            <a:r>
              <a:rPr lang="fr-FR" dirty="0"/>
              <a:t>➠ </a:t>
            </a:r>
            <a:r>
              <a:rPr lang="fr-FR" dirty="0" err="1"/>
              <a:t>adapalène</a:t>
            </a:r>
            <a:r>
              <a:rPr lang="fr-FR" dirty="0"/>
              <a:t> : action inflammatoire : acné </a:t>
            </a:r>
            <a:r>
              <a:rPr lang="fr-FR" dirty="0" err="1"/>
              <a:t>infl</a:t>
            </a:r>
            <a:r>
              <a:rPr lang="fr-FR" dirty="0"/>
              <a:t>., moins irritant</a:t>
            </a:r>
          </a:p>
          <a:p>
            <a:pPr marL="411480" lvl="1" indent="0">
              <a:buNone/>
            </a:pPr>
            <a:r>
              <a:rPr lang="fr-FR" dirty="0"/>
              <a:t>➠ CI : femme enceinte, </a:t>
            </a:r>
            <a:r>
              <a:rPr lang="fr-FR" dirty="0" err="1"/>
              <a:t>photosensibilisant</a:t>
            </a:r>
            <a:endParaRPr lang="fr-FR" dirty="0"/>
          </a:p>
          <a:p>
            <a:pPr marL="411480" lvl="1" indent="0">
              <a:buNone/>
            </a:pPr>
            <a:r>
              <a:rPr lang="fr-FR" dirty="0"/>
              <a:t>➠ en début de traitement : poussée inflammatoire : « flair up », tâches hyperpigmentation sur les peaux noires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262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 de l’ACNE</a:t>
            </a:r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457200" y="2029362"/>
            <a:ext cx="8229600" cy="453152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FR" b="1" u="sng" dirty="0"/>
              <a:t>Traitement par voie locale</a:t>
            </a:r>
          </a:p>
          <a:p>
            <a:r>
              <a:rPr lang="fr-FR" dirty="0"/>
              <a:t>Le peroxyde de benzoyle</a:t>
            </a:r>
          </a:p>
          <a:p>
            <a:pPr marL="411480" lvl="1" indent="0">
              <a:buNone/>
            </a:pPr>
            <a:r>
              <a:rPr lang="fr-FR" dirty="0"/>
              <a:t>- </a:t>
            </a:r>
            <a:r>
              <a:rPr lang="fr-FR" dirty="0" err="1"/>
              <a:t>Curaspot</a:t>
            </a:r>
            <a:r>
              <a:rPr lang="fr-FR" dirty="0"/>
              <a:t>®, </a:t>
            </a:r>
            <a:r>
              <a:rPr lang="fr-FR" dirty="0" err="1"/>
              <a:t>Cutacnyl</a:t>
            </a:r>
            <a:r>
              <a:rPr lang="fr-FR" dirty="0"/>
              <a:t>®</a:t>
            </a:r>
          </a:p>
          <a:p>
            <a:pPr marL="411480" lvl="1" indent="0">
              <a:buNone/>
            </a:pPr>
            <a:r>
              <a:rPr lang="fr-FR" dirty="0"/>
              <a:t>➠ agent oxydant : action antibactérienne sur </a:t>
            </a:r>
            <a:r>
              <a:rPr lang="fr-FR" dirty="0" err="1"/>
              <a:t>propionibacterium</a:t>
            </a:r>
            <a:r>
              <a:rPr lang="fr-FR" dirty="0"/>
              <a:t> </a:t>
            </a:r>
            <a:r>
              <a:rPr lang="fr-FR" dirty="0" err="1"/>
              <a:t>acnes</a:t>
            </a:r>
            <a:endParaRPr lang="fr-FR" dirty="0"/>
          </a:p>
          <a:p>
            <a:pPr marL="411480" lvl="1" indent="0">
              <a:buNone/>
            </a:pPr>
            <a:r>
              <a:rPr lang="fr-FR" dirty="0"/>
              <a:t>➠ action anti-inflammatoire</a:t>
            </a:r>
          </a:p>
          <a:p>
            <a:pPr marL="411480" lvl="1" indent="0">
              <a:buNone/>
            </a:pPr>
            <a:r>
              <a:rPr lang="fr-FR" dirty="0"/>
              <a:t>➠ légère action </a:t>
            </a:r>
            <a:r>
              <a:rPr lang="fr-FR" dirty="0" err="1"/>
              <a:t>comédolytique</a:t>
            </a:r>
            <a:endParaRPr lang="fr-FR" dirty="0"/>
          </a:p>
          <a:p>
            <a:pPr marL="411480" lvl="1" indent="0">
              <a:buNone/>
            </a:pPr>
            <a:r>
              <a:rPr lang="fr-FR" dirty="0"/>
              <a:t>➠ acné </a:t>
            </a:r>
            <a:r>
              <a:rPr lang="fr-FR" dirty="0" err="1"/>
              <a:t>infl</a:t>
            </a:r>
            <a:r>
              <a:rPr lang="fr-FR" dirty="0"/>
              <a:t>. et acné </a:t>
            </a:r>
            <a:r>
              <a:rPr lang="fr-FR" dirty="0" err="1"/>
              <a:t>rétentionnelle</a:t>
            </a:r>
            <a:endParaRPr lang="fr-FR" dirty="0"/>
          </a:p>
          <a:p>
            <a:pPr marL="411480" lvl="1" indent="0">
              <a:buNone/>
            </a:pPr>
            <a:r>
              <a:rPr lang="fr-FR" dirty="0"/>
              <a:t>➠ </a:t>
            </a:r>
            <a:r>
              <a:rPr lang="fr-FR" dirty="0" err="1"/>
              <a:t>poss</a:t>
            </a:r>
            <a:r>
              <a:rPr lang="fr-FR" dirty="0"/>
              <a:t> eczéma de contact, </a:t>
            </a:r>
            <a:r>
              <a:rPr lang="fr-FR" dirty="0" err="1"/>
              <a:t>photosensilisant</a:t>
            </a:r>
            <a:r>
              <a:rPr lang="fr-FR" dirty="0"/>
              <a:t>, traitement au moins 3 mois</a:t>
            </a:r>
          </a:p>
        </p:txBody>
      </p:sp>
    </p:spTree>
    <p:extLst>
      <p:ext uri="{BB962C8B-B14F-4D97-AF65-F5344CB8AC3E}">
        <p14:creationId xmlns:p14="http://schemas.microsoft.com/office/powerpoint/2010/main" val="97949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Physiopathologie de l’acné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2128917"/>
            <a:ext cx="8229600" cy="4373563"/>
          </a:xfrm>
        </p:spPr>
        <p:txBody>
          <a:bodyPr>
            <a:normAutofit/>
          </a:bodyPr>
          <a:lstStyle/>
          <a:p>
            <a:r>
              <a:rPr lang="fr-FR" dirty="0"/>
              <a:t>Maladie du follicule pilo-sébacé</a:t>
            </a:r>
          </a:p>
          <a:p>
            <a:r>
              <a:rPr lang="fr-FR" dirty="0"/>
              <a:t>Principalement à l’adolescence</a:t>
            </a:r>
          </a:p>
          <a:p>
            <a:r>
              <a:rPr lang="fr-FR" dirty="0"/>
              <a:t>90% des adolescents (acné juvénile) : 25% d’acnés pathologiques</a:t>
            </a:r>
          </a:p>
          <a:p>
            <a:r>
              <a:rPr lang="fr-FR" dirty="0"/>
              <a:t>17% des 35-60 ans : contraception, jours précédents les règles, ménopause</a:t>
            </a:r>
          </a:p>
          <a:p>
            <a:r>
              <a:rPr lang="fr-FR" dirty="0"/>
              <a:t>3 points clés :</a:t>
            </a:r>
          </a:p>
          <a:p>
            <a:pPr lvl="1"/>
            <a:r>
              <a:rPr lang="fr-FR" dirty="0"/>
              <a:t>Hypersécrétion sébacée</a:t>
            </a:r>
          </a:p>
          <a:p>
            <a:pPr lvl="1"/>
            <a:r>
              <a:rPr lang="fr-FR" dirty="0" err="1"/>
              <a:t>Hyperkératinisation</a:t>
            </a:r>
            <a:r>
              <a:rPr lang="fr-FR" dirty="0"/>
              <a:t> de l’infra-infundibulum du canal folliculaire</a:t>
            </a:r>
          </a:p>
          <a:p>
            <a:pPr lvl="1"/>
            <a:r>
              <a:rPr lang="fr-FR" dirty="0"/>
              <a:t>Flore bactérienne</a:t>
            </a:r>
          </a:p>
        </p:txBody>
      </p:sp>
    </p:spTree>
    <p:extLst>
      <p:ext uri="{BB962C8B-B14F-4D97-AF65-F5344CB8AC3E}">
        <p14:creationId xmlns:p14="http://schemas.microsoft.com/office/powerpoint/2010/main" val="762797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 de l’ACNE</a:t>
            </a:r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457200" y="2029362"/>
            <a:ext cx="8229600" cy="453152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FR" b="1" u="sng" dirty="0"/>
              <a:t>Traitement par voie locale</a:t>
            </a:r>
          </a:p>
          <a:p>
            <a:r>
              <a:rPr lang="fr-FR" dirty="0"/>
              <a:t>Les topiques antibiotiques</a:t>
            </a:r>
          </a:p>
          <a:p>
            <a:pPr marL="114300" indent="0">
              <a:buNone/>
            </a:pPr>
            <a:r>
              <a:rPr lang="fr-FR" dirty="0"/>
              <a:t>- clindamycine, </a:t>
            </a:r>
            <a:r>
              <a:rPr lang="fr-FR" dirty="0" err="1"/>
              <a:t>erythromycine</a:t>
            </a:r>
            <a:endParaRPr lang="fr-FR" dirty="0"/>
          </a:p>
          <a:p>
            <a:pPr marL="411480" lvl="1" indent="0">
              <a:buNone/>
            </a:pPr>
            <a:r>
              <a:rPr lang="fr-FR" dirty="0"/>
              <a:t>➠ action antibiotique et anti-inflammatoire</a:t>
            </a:r>
          </a:p>
          <a:p>
            <a:pPr marL="411480" lvl="1" indent="0">
              <a:buNone/>
            </a:pPr>
            <a:r>
              <a:rPr lang="fr-FR" dirty="0"/>
              <a:t>➠ très bien supportés</a:t>
            </a:r>
          </a:p>
          <a:p>
            <a:pPr marL="411480" lvl="1" indent="0">
              <a:buNone/>
            </a:pPr>
            <a:r>
              <a:rPr lang="fr-FR" dirty="0"/>
              <a:t>➠ R peut apparaitre : donc pas plus de 3 mois</a:t>
            </a:r>
            <a:endParaRPr lang="fr-FR" b="1" u="sng" dirty="0"/>
          </a:p>
          <a:p>
            <a:r>
              <a:rPr lang="fr-FR" dirty="0"/>
              <a:t>L’acide </a:t>
            </a:r>
            <a:r>
              <a:rPr lang="fr-FR" dirty="0" err="1"/>
              <a:t>azelaïque</a:t>
            </a:r>
            <a:endParaRPr lang="fr-FR" dirty="0"/>
          </a:p>
          <a:p>
            <a:pPr marL="114300" indent="0">
              <a:buNone/>
            </a:pPr>
            <a:r>
              <a:rPr lang="fr-FR" dirty="0"/>
              <a:t>- </a:t>
            </a:r>
            <a:r>
              <a:rPr lang="fr-FR" dirty="0" err="1"/>
              <a:t>finacea</a:t>
            </a:r>
            <a:r>
              <a:rPr lang="fr-FR" dirty="0"/>
              <a:t>®, </a:t>
            </a:r>
            <a:r>
              <a:rPr lang="fr-FR" dirty="0" err="1"/>
              <a:t>skinoren</a:t>
            </a:r>
            <a:r>
              <a:rPr lang="fr-FR" dirty="0"/>
              <a:t>®</a:t>
            </a:r>
          </a:p>
          <a:p>
            <a:pPr marL="411480" lvl="1" indent="0">
              <a:buNone/>
            </a:pPr>
            <a:r>
              <a:rPr lang="fr-FR" dirty="0"/>
              <a:t>➠ action antimicrobienne et </a:t>
            </a:r>
            <a:r>
              <a:rPr lang="fr-FR" dirty="0" err="1"/>
              <a:t>kératolytique</a:t>
            </a:r>
            <a:endParaRPr lang="fr-FR" dirty="0"/>
          </a:p>
          <a:p>
            <a:pPr marL="411480" lvl="1" indent="0">
              <a:buNone/>
            </a:pPr>
            <a:r>
              <a:rPr lang="fr-FR" dirty="0"/>
              <a:t>➠ résultats au bout de 4 semaines</a:t>
            </a:r>
          </a:p>
        </p:txBody>
      </p:sp>
    </p:spTree>
    <p:extLst>
      <p:ext uri="{BB962C8B-B14F-4D97-AF65-F5344CB8AC3E}">
        <p14:creationId xmlns:p14="http://schemas.microsoft.com/office/powerpoint/2010/main" val="128555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 de l’ACNE</a:t>
            </a:r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426128" y="1684977"/>
            <a:ext cx="8229600" cy="4531525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fr-FR" b="1" u="sng" dirty="0"/>
              <a:t>Traitement par voie générale</a:t>
            </a:r>
          </a:p>
          <a:p>
            <a:r>
              <a:rPr lang="fr-FR" dirty="0"/>
              <a:t>Le gluconate de zinc</a:t>
            </a:r>
          </a:p>
          <a:p>
            <a:pPr marL="411480" lvl="1" indent="0">
              <a:buNone/>
            </a:pPr>
            <a:r>
              <a:rPr lang="fr-FR" dirty="0"/>
              <a:t>- </a:t>
            </a:r>
            <a:r>
              <a:rPr lang="fr-FR" dirty="0" err="1"/>
              <a:t>Rubozinc</a:t>
            </a:r>
            <a:r>
              <a:rPr lang="fr-FR" dirty="0"/>
              <a:t>®, </a:t>
            </a:r>
            <a:r>
              <a:rPr lang="fr-FR" dirty="0" err="1"/>
              <a:t>granions</a:t>
            </a:r>
            <a:r>
              <a:rPr lang="fr-FR" dirty="0"/>
              <a:t> de zinc®</a:t>
            </a:r>
          </a:p>
          <a:p>
            <a:pPr marL="411480" lvl="1" indent="0">
              <a:buNone/>
            </a:pPr>
            <a:r>
              <a:rPr lang="fr-FR" dirty="0"/>
              <a:t>➠ anti-inflammatoire modéré</a:t>
            </a:r>
          </a:p>
          <a:p>
            <a:pPr marL="411480" lvl="1" indent="0">
              <a:buNone/>
            </a:pPr>
            <a:r>
              <a:rPr lang="fr-FR" dirty="0"/>
              <a:t>➠ effet bactériostatique</a:t>
            </a:r>
            <a:endParaRPr lang="fr-FR" b="1" u="sng" dirty="0"/>
          </a:p>
          <a:p>
            <a:r>
              <a:rPr lang="fr-FR" dirty="0"/>
              <a:t>Les antibiotiques</a:t>
            </a:r>
          </a:p>
          <a:p>
            <a:pPr lvl="1">
              <a:buFontTx/>
              <a:buChar char="-"/>
            </a:pPr>
            <a:r>
              <a:rPr lang="fr-FR" dirty="0"/>
              <a:t>Les cyclines : </a:t>
            </a:r>
            <a:r>
              <a:rPr lang="fr-FR" dirty="0" err="1"/>
              <a:t>doxycycline</a:t>
            </a:r>
            <a:r>
              <a:rPr lang="fr-FR" dirty="0"/>
              <a:t>, </a:t>
            </a:r>
            <a:r>
              <a:rPr lang="fr-FR" dirty="0" err="1"/>
              <a:t>lymécycline</a:t>
            </a:r>
            <a:endParaRPr lang="fr-FR" dirty="0"/>
          </a:p>
          <a:p>
            <a:pPr lvl="1">
              <a:buFontTx/>
              <a:buChar char="-"/>
            </a:pPr>
            <a:r>
              <a:rPr lang="fr-FR" dirty="0"/>
              <a:t>Les macrolides : </a:t>
            </a:r>
            <a:r>
              <a:rPr lang="fr-FR" dirty="0" err="1"/>
              <a:t>erythromycine</a:t>
            </a:r>
            <a:endParaRPr lang="fr-FR" dirty="0"/>
          </a:p>
          <a:p>
            <a:pPr marL="411480" lvl="1" indent="0">
              <a:buNone/>
            </a:pPr>
            <a:r>
              <a:rPr lang="fr-FR" dirty="0"/>
              <a:t>➠ activité bactériostatique</a:t>
            </a:r>
          </a:p>
          <a:p>
            <a:pPr marL="411480" lvl="1" indent="0">
              <a:buNone/>
            </a:pPr>
            <a:r>
              <a:rPr lang="fr-FR" dirty="0"/>
              <a:t>➠ formes étendues et évolution prolongée</a:t>
            </a:r>
          </a:p>
          <a:p>
            <a:pPr marL="411480" lvl="1" indent="0">
              <a:buNone/>
            </a:pPr>
            <a:r>
              <a:rPr lang="fr-FR" dirty="0"/>
              <a:t>➠ première intention, 3 mois max en continu</a:t>
            </a:r>
          </a:p>
          <a:p>
            <a:pPr marL="411480" lvl="1" indent="0">
              <a:buNone/>
            </a:pPr>
            <a:r>
              <a:rPr lang="fr-FR" dirty="0"/>
              <a:t>➠ CI femme enceinte, </a:t>
            </a:r>
            <a:r>
              <a:rPr lang="fr-FR" dirty="0" err="1"/>
              <a:t>photosensibilisants</a:t>
            </a:r>
            <a:endParaRPr lang="fr-FR" dirty="0"/>
          </a:p>
          <a:p>
            <a:pPr marL="411480" lvl="1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048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 de l’ACNE</a:t>
            </a:r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426128" y="1684977"/>
            <a:ext cx="8229600" cy="4531525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fr-FR" b="1" u="sng" dirty="0"/>
              <a:t>Traitement par voie générale</a:t>
            </a:r>
          </a:p>
          <a:p>
            <a:r>
              <a:rPr lang="fr-FR" dirty="0"/>
              <a:t>L’</a:t>
            </a:r>
            <a:r>
              <a:rPr lang="fr-FR" dirty="0" err="1"/>
              <a:t>isotrétinoïne</a:t>
            </a:r>
            <a:endParaRPr lang="fr-FR" dirty="0"/>
          </a:p>
          <a:p>
            <a:pPr marL="411480" lvl="1" indent="0">
              <a:buNone/>
            </a:pPr>
            <a:r>
              <a:rPr lang="fr-FR" dirty="0"/>
              <a:t>- </a:t>
            </a:r>
            <a:r>
              <a:rPr lang="fr-FR" dirty="0" err="1"/>
              <a:t>contracné</a:t>
            </a:r>
            <a:r>
              <a:rPr lang="fr-FR" dirty="0"/>
              <a:t>®, </a:t>
            </a:r>
            <a:r>
              <a:rPr lang="fr-FR" dirty="0" err="1"/>
              <a:t>curacné</a:t>
            </a:r>
            <a:r>
              <a:rPr lang="fr-FR" dirty="0"/>
              <a:t>®, </a:t>
            </a:r>
            <a:r>
              <a:rPr lang="fr-FR" dirty="0" err="1"/>
              <a:t>procuta</a:t>
            </a:r>
            <a:r>
              <a:rPr lang="fr-FR" dirty="0"/>
              <a:t>®</a:t>
            </a:r>
          </a:p>
          <a:p>
            <a:pPr marL="411480" lvl="1" indent="0">
              <a:buNone/>
            </a:pPr>
            <a:r>
              <a:rPr lang="fr-FR" dirty="0"/>
              <a:t>➠ métabolite de la vitamine A</a:t>
            </a:r>
          </a:p>
          <a:p>
            <a:pPr marL="411480" lvl="1" indent="0">
              <a:buNone/>
            </a:pPr>
            <a:r>
              <a:rPr lang="fr-FR" dirty="0"/>
              <a:t>➠ formes étendues et d’évolution prolongée de l’acné inflammatoire</a:t>
            </a:r>
          </a:p>
          <a:p>
            <a:pPr marL="411480" lvl="1" indent="0">
              <a:buNone/>
            </a:pPr>
            <a:r>
              <a:rPr lang="fr-FR" dirty="0"/>
              <a:t>➠ première intention dans les formes sévères</a:t>
            </a:r>
          </a:p>
          <a:p>
            <a:pPr marL="411480" lvl="1" indent="0">
              <a:buNone/>
            </a:pPr>
            <a:r>
              <a:rPr lang="fr-FR" dirty="0"/>
              <a:t>➠ atrophie dose dépendante des glandes sébacée : </a:t>
            </a:r>
            <a:r>
              <a:rPr lang="fr-FR" dirty="0" err="1"/>
              <a:t>sébosuppresseur</a:t>
            </a:r>
            <a:r>
              <a:rPr lang="fr-FR" dirty="0"/>
              <a:t> : effet qui persiste à l’arrêt du traitement : atteindre une dose cumulée de 10mg/kg à 15mg/kg</a:t>
            </a:r>
          </a:p>
          <a:p>
            <a:pPr marL="411480" lvl="1" indent="0">
              <a:buNone/>
            </a:pPr>
            <a:r>
              <a:rPr lang="fr-FR" dirty="0"/>
              <a:t>➠ antiinflammatoire et </a:t>
            </a:r>
            <a:r>
              <a:rPr lang="fr-FR" dirty="0" err="1"/>
              <a:t>kératolytique</a:t>
            </a:r>
            <a:endParaRPr lang="fr-FR" dirty="0"/>
          </a:p>
          <a:p>
            <a:pPr marL="411480" lvl="1" indent="0">
              <a:buNone/>
            </a:pPr>
            <a:r>
              <a:rPr lang="fr-FR" dirty="0"/>
              <a:t>➠ traitement très lourd, prise en charge particulière : troubles psychiatriques et </a:t>
            </a:r>
            <a:r>
              <a:rPr lang="fr-FR"/>
              <a:t>malformations fœtales.</a:t>
            </a:r>
            <a:endParaRPr lang="fr-FR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686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Hypertrophie de la </a:t>
            </a:r>
            <a:r>
              <a:rPr lang="fr-FR" dirty="0" err="1"/>
              <a:t>gLande</a:t>
            </a:r>
            <a:r>
              <a:rPr lang="fr-FR" dirty="0"/>
              <a:t> sébacée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99878" y="1785145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Facteur prédominant mais non exclusif</a:t>
            </a:r>
          </a:p>
          <a:p>
            <a:r>
              <a:rPr lang="fr-FR" dirty="0"/>
              <a:t>Stimulation hormonale lors de la puberté</a:t>
            </a:r>
          </a:p>
          <a:p>
            <a:r>
              <a:rPr lang="fr-FR" dirty="0"/>
              <a:t>Action directe des androgènes sur la glande : 5 alpha-réductase plus active, surproduction DHT</a:t>
            </a:r>
          </a:p>
          <a:p>
            <a:r>
              <a:rPr lang="fr-FR" dirty="0"/>
              <a:t>Hyperplasie de la glande sébacée et hyperproduction de sébum</a:t>
            </a:r>
          </a:p>
          <a:p>
            <a:r>
              <a:rPr lang="fr-FR" dirty="0"/>
              <a:t>Tronc et face (front contour de</a:t>
            </a:r>
          </a:p>
          <a:p>
            <a:pPr marL="114300" indent="0">
              <a:buNone/>
            </a:pPr>
            <a:r>
              <a:rPr lang="fr-FR" dirty="0"/>
              <a:t>la bouche)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31511"/>
              </p:ext>
            </p:extLst>
          </p:nvPr>
        </p:nvGraphicFramePr>
        <p:xfrm>
          <a:off x="4326002" y="4114800"/>
          <a:ext cx="59690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Document" r:id="rId3" imgW="5969000" imgH="2743200" progId="Word.Document.12">
                  <p:link updateAutomatic="1"/>
                </p:oleObj>
              </mc:Choice>
              <mc:Fallback>
                <p:oleObj name="Document" r:id="rId3" imgW="5969000" imgH="2743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6002" y="4114800"/>
                        <a:ext cx="5969000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lèche vers la droite 5"/>
          <p:cNvSpPr/>
          <p:nvPr/>
        </p:nvSpPr>
        <p:spPr>
          <a:xfrm rot="10800000">
            <a:off x="6613100" y="5235841"/>
            <a:ext cx="800100" cy="1143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84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67316" y="408372"/>
            <a:ext cx="8876684" cy="1039427"/>
          </a:xfrm>
        </p:spPr>
        <p:txBody>
          <a:bodyPr>
            <a:normAutofit/>
          </a:bodyPr>
          <a:lstStyle/>
          <a:p>
            <a:r>
              <a:rPr lang="fr-FR" sz="2800" dirty="0"/>
              <a:t>Hyperkératose de l’infra-infundibulum du canal folliculaire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7316" y="1968766"/>
            <a:ext cx="7408333" cy="4652724"/>
          </a:xfrm>
        </p:spPr>
        <p:txBody>
          <a:bodyPr>
            <a:normAutofit/>
          </a:bodyPr>
          <a:lstStyle/>
          <a:p>
            <a:r>
              <a:rPr lang="fr-FR" dirty="0"/>
              <a:t>Facteur déterminant dans la formation du « bouchon corné »</a:t>
            </a:r>
          </a:p>
          <a:p>
            <a:r>
              <a:rPr lang="fr-FR" dirty="0"/>
              <a:t>Lésion élémentaire de l’acné</a:t>
            </a:r>
          </a:p>
          <a:p>
            <a:r>
              <a:rPr lang="fr-FR" dirty="0"/>
              <a:t>Intensification anormale de la kératinisation</a:t>
            </a:r>
          </a:p>
          <a:p>
            <a:pPr marL="0" indent="0">
              <a:buNone/>
            </a:pPr>
            <a:r>
              <a:rPr lang="fr-FR" dirty="0"/>
              <a:t>	- compression du sébum</a:t>
            </a:r>
          </a:p>
          <a:p>
            <a:pPr marL="0" indent="0">
              <a:buNone/>
            </a:pPr>
            <a:r>
              <a:rPr lang="fr-FR" dirty="0"/>
              <a:t>	- dilatation de l’infra-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err="1"/>
              <a:t>infundubulum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- hyperkératose : obstruction</a:t>
            </a:r>
          </a:p>
          <a:p>
            <a:pPr marL="0" indent="0">
              <a:buNone/>
            </a:pPr>
            <a:r>
              <a:rPr lang="fr-FR" dirty="0"/>
              <a:t>	du canal</a:t>
            </a:r>
          </a:p>
          <a:p>
            <a:pPr marL="0" indent="0">
              <a:buNone/>
            </a:pPr>
            <a:r>
              <a:rPr lang="fr-FR" dirty="0"/>
              <a:t>	- apparition du comédon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722164"/>
              </p:ext>
            </p:extLst>
          </p:nvPr>
        </p:nvGraphicFramePr>
        <p:xfrm>
          <a:off x="4264526" y="3878290"/>
          <a:ext cx="59690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Document" r:id="rId3" imgW="5969000" imgH="2743200" progId="Word.Document.12">
                  <p:link updateAutomatic="1"/>
                </p:oleObj>
              </mc:Choice>
              <mc:Fallback>
                <p:oleObj name="Document" r:id="rId3" imgW="5969000" imgH="2743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4526" y="3878290"/>
                        <a:ext cx="5969000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lèche vers la droite 5"/>
          <p:cNvSpPr/>
          <p:nvPr/>
        </p:nvSpPr>
        <p:spPr>
          <a:xfrm rot="10800000">
            <a:off x="6101779" y="4839949"/>
            <a:ext cx="800100" cy="1143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26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Hyperkératose de l’infra-infundibulum du canal folliculaire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76784" y="2542446"/>
            <a:ext cx="5314768" cy="3450696"/>
          </a:xfrm>
        </p:spPr>
        <p:txBody>
          <a:bodyPr>
            <a:normAutofit/>
          </a:bodyPr>
          <a:lstStyle/>
          <a:p>
            <a:r>
              <a:rPr lang="fr-FR" dirty="0"/>
              <a:t>Comédon fermé ou microkyste : </a:t>
            </a:r>
          </a:p>
          <a:p>
            <a:pPr marL="0" indent="0">
              <a:buNone/>
            </a:pPr>
            <a:r>
              <a:rPr lang="fr-FR" dirty="0"/>
              <a:t>    bombant sous l’épiderme sans          dilatation de l’orifice folliculaire</a:t>
            </a:r>
          </a:p>
          <a:p>
            <a:r>
              <a:rPr lang="fr-FR" dirty="0"/>
              <a:t>Comédon ouvert  ou point noir : petit filament gras jaunâtre avec une extrémité noire due à l’oxydation des graisses + dépôt de mélanine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2957848"/>
            <a:ext cx="2863850" cy="39295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822950" y="5027001"/>
            <a:ext cx="2863850" cy="1830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76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Hyperkératose de l’infra-infundibulum du canal folliculaire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90630" y="2542446"/>
            <a:ext cx="8232759" cy="3940282"/>
          </a:xfrm>
        </p:spPr>
        <p:txBody>
          <a:bodyPr>
            <a:normAutofit/>
          </a:bodyPr>
          <a:lstStyle/>
          <a:p>
            <a:r>
              <a:rPr lang="fr-FR" b="1" dirty="0"/>
              <a:t>Pourquoi cette hyperkératose?</a:t>
            </a:r>
          </a:p>
          <a:p>
            <a:endParaRPr lang="fr-FR" b="1" dirty="0"/>
          </a:p>
          <a:p>
            <a:pPr lvl="1"/>
            <a:r>
              <a:rPr lang="fr-FR" dirty="0" err="1"/>
              <a:t>Propionibactérium</a:t>
            </a:r>
            <a:r>
              <a:rPr lang="fr-FR" dirty="0"/>
              <a:t> </a:t>
            </a:r>
            <a:r>
              <a:rPr lang="fr-FR" dirty="0" err="1"/>
              <a:t>acnes</a:t>
            </a:r>
            <a:r>
              <a:rPr lang="fr-FR" dirty="0"/>
              <a:t> : bacille Gram +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Activité </a:t>
            </a:r>
            <a:r>
              <a:rPr lang="fr-FR" dirty="0" err="1"/>
              <a:t>estérasique</a:t>
            </a:r>
            <a:r>
              <a:rPr lang="fr-FR" dirty="0"/>
              <a:t> sur les triglycérides du sébum (lipolyse) </a:t>
            </a:r>
            <a:r>
              <a:rPr lang="fr-FR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dirty="0">
                <a:sym typeface="Wingdings"/>
              </a:rPr>
              <a:t> formation d’acides gras libres</a:t>
            </a:r>
          </a:p>
          <a:p>
            <a:pPr lvl="2"/>
            <a:r>
              <a:rPr lang="fr-FR" dirty="0">
                <a:sym typeface="Wingdings"/>
              </a:rPr>
              <a:t>Irritants : inflammation</a:t>
            </a:r>
          </a:p>
          <a:p>
            <a:pPr lvl="2"/>
            <a:r>
              <a:rPr lang="fr-FR" dirty="0">
                <a:sym typeface="Wingdings"/>
              </a:rPr>
              <a:t>Induisent une réaction dur les parois folliculaire : hyperkératose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04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Réaction inflammatoire locale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02894" y="2640127"/>
            <a:ext cx="4820495" cy="4669646"/>
          </a:xfrm>
        </p:spPr>
        <p:txBody>
          <a:bodyPr>
            <a:normAutofit/>
          </a:bodyPr>
          <a:lstStyle/>
          <a:p>
            <a:r>
              <a:rPr lang="fr-FR" dirty="0">
                <a:sym typeface="Wingdings"/>
              </a:rPr>
              <a:t>La flore saprophyte: </a:t>
            </a:r>
            <a:r>
              <a:rPr lang="fr-FR" dirty="0" err="1">
                <a:sym typeface="Wingdings"/>
              </a:rPr>
              <a:t>propionibacterium</a:t>
            </a:r>
            <a:r>
              <a:rPr lang="fr-FR" dirty="0">
                <a:sym typeface="Wingdings"/>
              </a:rPr>
              <a:t> </a:t>
            </a:r>
            <a:r>
              <a:rPr lang="fr-FR" dirty="0" err="1">
                <a:sym typeface="Wingdings"/>
              </a:rPr>
              <a:t>acnes</a:t>
            </a:r>
            <a:r>
              <a:rPr lang="fr-FR" dirty="0">
                <a:sym typeface="Wingdings"/>
              </a:rPr>
              <a:t>, </a:t>
            </a:r>
            <a:r>
              <a:rPr lang="fr-FR" dirty="0" err="1">
                <a:sym typeface="Wingdings"/>
              </a:rPr>
              <a:t>corynebacterium</a:t>
            </a:r>
            <a:r>
              <a:rPr lang="fr-FR" dirty="0">
                <a:sym typeface="Wingdings"/>
              </a:rPr>
              <a:t> </a:t>
            </a:r>
            <a:r>
              <a:rPr lang="fr-FR" dirty="0" err="1">
                <a:sym typeface="Wingdings"/>
              </a:rPr>
              <a:t>acnes</a:t>
            </a:r>
            <a:r>
              <a:rPr lang="fr-FR" dirty="0">
                <a:sym typeface="Wingdings"/>
              </a:rPr>
              <a:t>, </a:t>
            </a:r>
            <a:r>
              <a:rPr lang="fr-FR" dirty="0" err="1">
                <a:sym typeface="Wingdings"/>
              </a:rPr>
              <a:t>pityrosporum</a:t>
            </a:r>
            <a:r>
              <a:rPr lang="fr-FR" dirty="0">
                <a:sym typeface="Wingdings"/>
              </a:rPr>
              <a:t> ovale, </a:t>
            </a:r>
            <a:r>
              <a:rPr lang="fr-FR" dirty="0" err="1">
                <a:sym typeface="Wingdings"/>
              </a:rPr>
              <a:t>malassezia</a:t>
            </a:r>
            <a:r>
              <a:rPr lang="fr-FR" dirty="0">
                <a:sym typeface="Wingdings"/>
              </a:rPr>
              <a:t> </a:t>
            </a:r>
            <a:r>
              <a:rPr lang="fr-FR" dirty="0" err="1">
                <a:sym typeface="Wingdings"/>
              </a:rPr>
              <a:t>furfur</a:t>
            </a:r>
            <a:r>
              <a:rPr lang="fr-FR" dirty="0">
                <a:sym typeface="Wingdings"/>
              </a:rPr>
              <a:t>, </a:t>
            </a:r>
            <a:r>
              <a:rPr lang="fr-FR" dirty="0" err="1">
                <a:sym typeface="Wingdings"/>
              </a:rPr>
              <a:t>Staph</a:t>
            </a:r>
            <a:r>
              <a:rPr lang="fr-FR" dirty="0">
                <a:sym typeface="Wingdings"/>
              </a:rPr>
              <a:t> </a:t>
            </a:r>
            <a:r>
              <a:rPr lang="fr-FR" dirty="0" err="1">
                <a:sym typeface="Wingdings"/>
              </a:rPr>
              <a:t>albus</a:t>
            </a:r>
            <a:r>
              <a:rPr lang="fr-FR" dirty="0">
                <a:sym typeface="Wingdings"/>
              </a:rPr>
              <a:t> ou aureus</a:t>
            </a:r>
            <a:endParaRPr lang="fr-FR" dirty="0"/>
          </a:p>
          <a:p>
            <a:endParaRPr lang="fr-FR" b="1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2490"/>
            <a:ext cx="3468432" cy="40987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200" y="2325865"/>
            <a:ext cx="3397815" cy="20269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42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Réaction inflammatoire locale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76783" y="2330805"/>
            <a:ext cx="8580259" cy="4034721"/>
          </a:xfrm>
        </p:spPr>
        <p:txBody>
          <a:bodyPr>
            <a:normAutofit/>
          </a:bodyPr>
          <a:lstStyle/>
          <a:p>
            <a:r>
              <a:rPr lang="fr-FR" dirty="0">
                <a:sym typeface="Wingdings"/>
              </a:rPr>
              <a:t>Mode d’action des germes:</a:t>
            </a:r>
          </a:p>
          <a:p>
            <a:pPr lvl="1"/>
            <a:r>
              <a:rPr lang="fr-FR" dirty="0">
                <a:sym typeface="Wingdings"/>
              </a:rPr>
              <a:t>Action </a:t>
            </a:r>
            <a:r>
              <a:rPr lang="fr-FR" dirty="0" err="1">
                <a:sym typeface="Wingdings"/>
              </a:rPr>
              <a:t>lipolytique</a:t>
            </a:r>
            <a:r>
              <a:rPr lang="fr-FR" dirty="0">
                <a:sym typeface="Wingdings"/>
              </a:rPr>
              <a:t> sur les TG du sébum, formation d’AG qui s ’oxydent, irritants : phénomènes inflammatoires</a:t>
            </a:r>
          </a:p>
          <a:p>
            <a:pPr lvl="1"/>
            <a:r>
              <a:rPr lang="fr-FR" dirty="0">
                <a:sym typeface="Wingdings"/>
              </a:rPr>
              <a:t>Formation de porphyrines (fluorescents)</a:t>
            </a:r>
          </a:p>
          <a:p>
            <a:pPr lvl="1"/>
            <a:r>
              <a:rPr lang="fr-FR" dirty="0" err="1">
                <a:sym typeface="Wingdings"/>
              </a:rPr>
              <a:t>Propionibactérium</a:t>
            </a:r>
            <a:r>
              <a:rPr lang="fr-FR" dirty="0">
                <a:sym typeface="Wingdings"/>
              </a:rPr>
              <a:t> </a:t>
            </a:r>
            <a:r>
              <a:rPr lang="fr-FR" dirty="0" err="1">
                <a:sym typeface="Wingdings"/>
              </a:rPr>
              <a:t>acnes</a:t>
            </a:r>
            <a:r>
              <a:rPr lang="fr-FR" dirty="0">
                <a:sym typeface="Wingdings"/>
              </a:rPr>
              <a:t> : caractéristique antigénique : réactions allergiques, prolifère au niveau des comédons</a:t>
            </a:r>
          </a:p>
          <a:p>
            <a:pPr lvl="1"/>
            <a:r>
              <a:rPr lang="fr-FR" dirty="0">
                <a:sym typeface="Wingdings"/>
              </a:rPr>
              <a:t>Activité enzymatique très importante</a:t>
            </a:r>
          </a:p>
          <a:p>
            <a:pPr lvl="2"/>
            <a:r>
              <a:rPr lang="fr-FR" dirty="0">
                <a:sym typeface="Wingdings"/>
              </a:rPr>
              <a:t>Enzyme de la glycolyse</a:t>
            </a:r>
          </a:p>
          <a:p>
            <a:pPr lvl="2"/>
            <a:r>
              <a:rPr lang="fr-FR" dirty="0">
                <a:sym typeface="Wingdings"/>
              </a:rPr>
              <a:t>Enzymes du cycle de Krebs</a:t>
            </a:r>
          </a:p>
          <a:p>
            <a:pPr lvl="2"/>
            <a:r>
              <a:rPr lang="fr-FR" dirty="0">
                <a:sym typeface="Wingdings"/>
              </a:rPr>
              <a:t>Enzymes des phénomènes inflammatoires : estérases, enzymes </a:t>
            </a:r>
            <a:r>
              <a:rPr lang="fr-FR" dirty="0" err="1">
                <a:sym typeface="Wingdings"/>
              </a:rPr>
              <a:t>lysosomiales</a:t>
            </a:r>
            <a:r>
              <a:rPr lang="fr-FR" dirty="0">
                <a:sym typeface="Wingdings"/>
              </a:rPr>
              <a:t>, amylases.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423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EVOLUTION des lésions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90630" y="2066791"/>
            <a:ext cx="8232759" cy="3940282"/>
          </a:xfrm>
        </p:spPr>
        <p:txBody>
          <a:bodyPr>
            <a:normAutofit/>
          </a:bodyPr>
          <a:lstStyle/>
          <a:p>
            <a:r>
              <a:rPr lang="fr-FR" b="1" dirty="0"/>
              <a:t>Papule : </a:t>
            </a:r>
            <a:r>
              <a:rPr lang="fr-FR" dirty="0"/>
              <a:t>survient après rupture du canal folliculaire. Il y a une inflammation par infiltration cellulaire dans le canal.</a:t>
            </a:r>
          </a:p>
          <a:p>
            <a:r>
              <a:rPr lang="fr-FR" dirty="0"/>
              <a:t>= simple élevure cutanée, solide, petite (0,5 cm de diamètre)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hlinkClick r:id="" action="ppaction://noaction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09" y="4036932"/>
            <a:ext cx="2857500" cy="2578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270334"/>
              </p:ext>
            </p:extLst>
          </p:nvPr>
        </p:nvGraphicFramePr>
        <p:xfrm>
          <a:off x="4556358" y="4036932"/>
          <a:ext cx="4587642" cy="24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Document" r:id="rId4" imgW="5969000" imgH="3149600" progId="Word.Document.12">
                  <p:link updateAutomatic="1"/>
                </p:oleObj>
              </mc:Choice>
              <mc:Fallback>
                <p:oleObj name="Document" r:id="rId4" imgW="5969000" imgH="3149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6358" y="4036932"/>
                        <a:ext cx="4587642" cy="24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187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Apothicaire.thmx</Template>
  <TotalTime>448</TotalTime>
  <Words>964</Words>
  <Application>Microsoft Macintosh PowerPoint</Application>
  <PresentationFormat>Affichage à l'écran (4:3)</PresentationFormat>
  <Paragraphs>167</Paragraphs>
  <Slides>22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Liens</vt:lpstr>
      </vt:variant>
      <vt:variant>
        <vt:i4>8</vt:i4>
      </vt:variant>
      <vt:variant>
        <vt:lpstr>Titres des diapositives</vt:lpstr>
      </vt:variant>
      <vt:variant>
        <vt:i4>22</vt:i4>
      </vt:variant>
    </vt:vector>
  </HeadingPairs>
  <TitlesOfParts>
    <vt:vector size="36" baseType="lpstr">
      <vt:lpstr>Arial</vt:lpstr>
      <vt:lpstr>Book Antiqua</vt:lpstr>
      <vt:lpstr>Calibri</vt:lpstr>
      <vt:lpstr>Century Gothic</vt:lpstr>
      <vt:lpstr>Wingdings</vt:lpstr>
      <vt:lpstr>Apothicaire</vt:lpstr>
      <vt:lpstr>file:///\\localhost\Users\cecile\Documents\Dermo%206ème\Document3!OLE_LINK1</vt:lpstr>
      <vt:lpstr>file:///\\localhost\Users\cecile\Documents\Dermo%206ème\Document3!OLE_LINK1</vt:lpstr>
      <vt:lpstr>file:///\\localhost\Users\cecile\Documents\Dermo%206ème\Document4!OLE_LINK3</vt:lpstr>
      <vt:lpstr>file:///\\localhost\Users\cecile\Documents\Dermo%206ème\Document4!OLE_LINK4</vt:lpstr>
      <vt:lpstr>file:///\\localhost\Users\cecile\Documents\Dermo%206ème\Document4!OLE_LINK6</vt:lpstr>
      <vt:lpstr>file:///\\localhost\Users\cecile\Documents\Dermo%206ème\Document4!OLE_LINK7</vt:lpstr>
      <vt:lpstr>file:///\\localhost\Users\cecile\Documents\Dermo%206ème\Document4!OLE_LINK10</vt:lpstr>
      <vt:lpstr>file:///\\localhost\Users\cecile\Documents\Dermo%206ème\Document4!OLE_LINK9</vt:lpstr>
      <vt:lpstr>L’acné</vt:lpstr>
      <vt:lpstr>Physiopathologie de l’acné</vt:lpstr>
      <vt:lpstr>Hypertrophie de la gLande sébacée</vt:lpstr>
      <vt:lpstr>Hyperkératose de l’infra-infundibulum du canal folliculaire</vt:lpstr>
      <vt:lpstr>Hyperkératose de l’infra-infundibulum du canal folliculaire</vt:lpstr>
      <vt:lpstr>Hyperkératose de l’infra-infundibulum du canal folliculaire</vt:lpstr>
      <vt:lpstr>Réaction inflammatoire locale</vt:lpstr>
      <vt:lpstr>Réaction inflammatoire locale</vt:lpstr>
      <vt:lpstr>EVOLUTION des lésions</vt:lpstr>
      <vt:lpstr>EVOLUTION des lésions</vt:lpstr>
      <vt:lpstr>EVOLUTION des lésions</vt:lpstr>
      <vt:lpstr>Acné juvénile</vt:lpstr>
      <vt:lpstr>Acné sévère</vt:lpstr>
      <vt:lpstr>Facteurs favorisants</vt:lpstr>
      <vt:lpstr>Facteurs favorisants</vt:lpstr>
      <vt:lpstr>Sévérité</vt:lpstr>
      <vt:lpstr>Sévérité</vt:lpstr>
      <vt:lpstr>Traitement de l’ACNE</vt:lpstr>
      <vt:lpstr>Traitement de l’ACNE</vt:lpstr>
      <vt:lpstr>Traitement de l’ACNE</vt:lpstr>
      <vt:lpstr>Traitement de l’ACNE</vt:lpstr>
      <vt:lpstr>Traitement de l’ACNE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Peau grasse à tendance acnéique</dc:title>
  <dc:creator>cecile</dc:creator>
  <cp:lastModifiedBy>Cécile</cp:lastModifiedBy>
  <cp:revision>53</cp:revision>
  <dcterms:created xsi:type="dcterms:W3CDTF">2013-07-17T11:34:57Z</dcterms:created>
  <dcterms:modified xsi:type="dcterms:W3CDTF">2018-10-24T14:51:46Z</dcterms:modified>
</cp:coreProperties>
</file>