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webextensions/webextension1.xml" ContentType="application/vnd.ms-office.webextension+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3" r:id="rId3"/>
    <p:sldMasterId id="2147483695" r:id="rId4"/>
  </p:sldMasterIdLst>
  <p:notesMasterIdLst>
    <p:notesMasterId r:id="rId85"/>
  </p:notesMasterIdLst>
  <p:sldIdLst>
    <p:sldId id="257" r:id="rId5"/>
    <p:sldId id="260" r:id="rId6"/>
    <p:sldId id="261" r:id="rId7"/>
    <p:sldId id="262" r:id="rId8"/>
    <p:sldId id="263" r:id="rId9"/>
    <p:sldId id="265" r:id="rId10"/>
    <p:sldId id="264" r:id="rId11"/>
    <p:sldId id="256" r:id="rId12"/>
    <p:sldId id="361" r:id="rId13"/>
    <p:sldId id="362" r:id="rId14"/>
    <p:sldId id="258" r:id="rId15"/>
    <p:sldId id="259" r:id="rId16"/>
    <p:sldId id="380" r:id="rId17"/>
    <p:sldId id="270" r:id="rId18"/>
    <p:sldId id="268" r:id="rId19"/>
    <p:sldId id="279" r:id="rId20"/>
    <p:sldId id="280" r:id="rId21"/>
    <p:sldId id="281" r:id="rId22"/>
    <p:sldId id="282" r:id="rId23"/>
    <p:sldId id="283" r:id="rId24"/>
    <p:sldId id="284" r:id="rId25"/>
    <p:sldId id="285" r:id="rId26"/>
    <p:sldId id="287" r:id="rId27"/>
    <p:sldId id="286" r:id="rId28"/>
    <p:sldId id="272" r:id="rId29"/>
    <p:sldId id="273" r:id="rId30"/>
    <p:sldId id="274" r:id="rId31"/>
    <p:sldId id="275" r:id="rId32"/>
    <p:sldId id="276" r:id="rId33"/>
    <p:sldId id="277" r:id="rId34"/>
    <p:sldId id="278" r:id="rId35"/>
    <p:sldId id="368" r:id="rId36"/>
    <p:sldId id="288" r:id="rId37"/>
    <p:sldId id="289" r:id="rId38"/>
    <p:sldId id="290" r:id="rId39"/>
    <p:sldId id="292" r:id="rId40"/>
    <p:sldId id="293" r:id="rId41"/>
    <p:sldId id="291" r:id="rId42"/>
    <p:sldId id="350" r:id="rId43"/>
    <p:sldId id="366" r:id="rId44"/>
    <p:sldId id="367" r:id="rId45"/>
    <p:sldId id="369" r:id="rId46"/>
    <p:sldId id="370" r:id="rId47"/>
    <p:sldId id="372" r:id="rId48"/>
    <p:sldId id="373" r:id="rId49"/>
    <p:sldId id="351" r:id="rId50"/>
    <p:sldId id="352" r:id="rId51"/>
    <p:sldId id="353" r:id="rId52"/>
    <p:sldId id="354" r:id="rId53"/>
    <p:sldId id="374" r:id="rId54"/>
    <p:sldId id="357" r:id="rId55"/>
    <p:sldId id="358" r:id="rId56"/>
    <p:sldId id="359" r:id="rId57"/>
    <p:sldId id="360" r:id="rId58"/>
    <p:sldId id="294" r:id="rId59"/>
    <p:sldId id="295" r:id="rId60"/>
    <p:sldId id="296" r:id="rId61"/>
    <p:sldId id="298" r:id="rId62"/>
    <p:sldId id="303" r:id="rId63"/>
    <p:sldId id="304" r:id="rId64"/>
    <p:sldId id="305" r:id="rId65"/>
    <p:sldId id="300" r:id="rId66"/>
    <p:sldId id="348" r:id="rId67"/>
    <p:sldId id="379" r:id="rId68"/>
    <p:sldId id="321" r:id="rId69"/>
    <p:sldId id="307" r:id="rId70"/>
    <p:sldId id="308" r:id="rId71"/>
    <p:sldId id="309" r:id="rId72"/>
    <p:sldId id="375" r:id="rId73"/>
    <p:sldId id="322" r:id="rId74"/>
    <p:sldId id="381" r:id="rId75"/>
    <p:sldId id="311" r:id="rId76"/>
    <p:sldId id="328" r:id="rId77"/>
    <p:sldId id="330" r:id="rId78"/>
    <p:sldId id="377" r:id="rId79"/>
    <p:sldId id="319" r:id="rId80"/>
    <p:sldId id="326" r:id="rId81"/>
    <p:sldId id="327" r:id="rId82"/>
    <p:sldId id="344" r:id="rId83"/>
    <p:sldId id="382"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660"/>
  </p:normalViewPr>
  <p:slideViewPr>
    <p:cSldViewPr snapToGrid="0">
      <p:cViewPr varScale="1">
        <p:scale>
          <a:sx n="75" d="100"/>
          <a:sy n="75" d="100"/>
        </p:scale>
        <p:origin x="112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1C5EF-53C3-49C0-85A8-C231E6C9F5E7}" type="datetimeFigureOut">
              <a:rPr lang="fr-FR" smtClean="0"/>
              <a:t>15/10/2024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E9A5A-1828-4BEA-ADC5-977D3BA3F42B}" type="slidenum">
              <a:rPr lang="fr-FR" smtClean="0"/>
              <a:t>‹N°›</a:t>
            </a:fld>
            <a:endParaRPr lang="fr-FR"/>
          </a:p>
        </p:txBody>
      </p:sp>
    </p:spTree>
    <p:extLst>
      <p:ext uri="{BB962C8B-B14F-4D97-AF65-F5344CB8AC3E}">
        <p14:creationId xmlns:p14="http://schemas.microsoft.com/office/powerpoint/2010/main" val="2917649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EAFF29-348D-4498-9742-5CCAB9C3BF52}" type="slidenum">
              <a:rPr lang="fr-FR" smtClean="0"/>
              <a:t>1</a:t>
            </a:fld>
            <a:endParaRPr lang="fr-FR"/>
          </a:p>
        </p:txBody>
      </p:sp>
    </p:spTree>
    <p:extLst>
      <p:ext uri="{BB962C8B-B14F-4D97-AF65-F5344CB8AC3E}">
        <p14:creationId xmlns:p14="http://schemas.microsoft.com/office/powerpoint/2010/main" val="3535839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382E46F-2E1A-430B-8FA4-BB63C9CE2F2C}" type="slidenum">
              <a:rPr lang="fr-FR" smtClean="0"/>
              <a:pPr/>
              <a:t>61</a:t>
            </a:fld>
            <a:endParaRPr lang="fr-FR"/>
          </a:p>
        </p:txBody>
      </p:sp>
    </p:spTree>
    <p:extLst>
      <p:ext uri="{BB962C8B-B14F-4D97-AF65-F5344CB8AC3E}">
        <p14:creationId xmlns:p14="http://schemas.microsoft.com/office/powerpoint/2010/main" val="4042828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2E46F-2E1A-430B-8FA4-BB63C9CE2F2C}"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854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5627747" y="6456857"/>
            <a:ext cx="4302067" cy="34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74" tIns="43787" rIns="87574" bIns="43787" anchor="b"/>
          <a:lstStyle>
            <a:lvl1pPr algn="l" defTabSz="915988">
              <a:defRPr sz="2400" b="1">
                <a:solidFill>
                  <a:schemeClr val="tx1"/>
                </a:solidFill>
                <a:latin typeface="Arial Narrow" pitchFamily="34" charset="0"/>
              </a:defRPr>
            </a:lvl1pPr>
            <a:lvl2pPr marL="638175" indent="-246063" algn="l" defTabSz="915988">
              <a:defRPr sz="2400" b="1">
                <a:solidFill>
                  <a:schemeClr val="tx1"/>
                </a:solidFill>
                <a:latin typeface="Arial Narrow" pitchFamily="34" charset="0"/>
              </a:defRPr>
            </a:lvl2pPr>
            <a:lvl3pPr marL="981075" indent="-195263" algn="l" defTabSz="915988">
              <a:defRPr sz="2400" b="1">
                <a:solidFill>
                  <a:schemeClr val="tx1"/>
                </a:solidFill>
                <a:latin typeface="Arial Narrow" pitchFamily="34" charset="0"/>
              </a:defRPr>
            </a:lvl3pPr>
            <a:lvl4pPr marL="1374775" indent="-196850" algn="l" defTabSz="915988">
              <a:defRPr sz="2400" b="1">
                <a:solidFill>
                  <a:schemeClr val="tx1"/>
                </a:solidFill>
                <a:latin typeface="Arial Narrow" pitchFamily="34" charset="0"/>
              </a:defRPr>
            </a:lvl4pPr>
            <a:lvl5pPr marL="1766888" indent="-196850" algn="l" defTabSz="915988">
              <a:defRPr sz="2400" b="1">
                <a:solidFill>
                  <a:schemeClr val="tx1"/>
                </a:solidFill>
                <a:latin typeface="Arial Narrow" pitchFamily="34" charset="0"/>
              </a:defRPr>
            </a:lvl5pPr>
            <a:lvl6pPr marL="2224088" indent="-196850" defTabSz="915988" eaLnBrk="0" fontAlgn="base" hangingPunct="0">
              <a:spcBef>
                <a:spcPct val="0"/>
              </a:spcBef>
              <a:spcAft>
                <a:spcPct val="0"/>
              </a:spcAft>
              <a:defRPr sz="2400" b="1">
                <a:solidFill>
                  <a:schemeClr val="tx1"/>
                </a:solidFill>
                <a:latin typeface="Arial Narrow" pitchFamily="34" charset="0"/>
              </a:defRPr>
            </a:lvl6pPr>
            <a:lvl7pPr marL="2681288" indent="-196850" defTabSz="915988" eaLnBrk="0" fontAlgn="base" hangingPunct="0">
              <a:spcBef>
                <a:spcPct val="0"/>
              </a:spcBef>
              <a:spcAft>
                <a:spcPct val="0"/>
              </a:spcAft>
              <a:defRPr sz="2400" b="1">
                <a:solidFill>
                  <a:schemeClr val="tx1"/>
                </a:solidFill>
                <a:latin typeface="Arial Narrow" pitchFamily="34" charset="0"/>
              </a:defRPr>
            </a:lvl7pPr>
            <a:lvl8pPr marL="3138488" indent="-196850" defTabSz="915988" eaLnBrk="0" fontAlgn="base" hangingPunct="0">
              <a:spcBef>
                <a:spcPct val="0"/>
              </a:spcBef>
              <a:spcAft>
                <a:spcPct val="0"/>
              </a:spcAft>
              <a:defRPr sz="2400" b="1">
                <a:solidFill>
                  <a:schemeClr val="tx1"/>
                </a:solidFill>
                <a:latin typeface="Arial Narrow" pitchFamily="34" charset="0"/>
              </a:defRPr>
            </a:lvl8pPr>
            <a:lvl9pPr marL="3595688" indent="-196850" defTabSz="915988" eaLnBrk="0" fontAlgn="base" hangingPunct="0">
              <a:spcBef>
                <a:spcPct val="0"/>
              </a:spcBef>
              <a:spcAft>
                <a:spcPct val="0"/>
              </a:spcAft>
              <a:defRPr sz="2400" b="1">
                <a:solidFill>
                  <a:schemeClr val="tx1"/>
                </a:solidFill>
                <a:latin typeface="Arial Narrow" pitchFamily="34" charset="0"/>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A79E3905-7E39-4053-85BA-8A36049F219D}" type="slidenum">
              <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5988"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128003" name="Rectangle 2"/>
          <p:cNvSpPr>
            <a:spLocks noGrp="1" noRot="1" noChangeAspect="1" noChangeArrowheads="1" noTextEdit="1"/>
          </p:cNvSpPr>
          <p:nvPr>
            <p:ph type="sldImg"/>
          </p:nvPr>
        </p:nvSpPr>
        <p:spPr>
          <a:xfrm>
            <a:off x="3268663" y="508000"/>
            <a:ext cx="3398837" cy="2549525"/>
          </a:xfrm>
          <a:ln/>
        </p:spPr>
      </p:sp>
      <p:sp>
        <p:nvSpPr>
          <p:cNvPr id="128004" name="Rectangle 3"/>
          <p:cNvSpPr>
            <a:spLocks noGrp="1" noChangeArrowheads="1"/>
          </p:cNvSpPr>
          <p:nvPr>
            <p:ph type="body" idx="1"/>
          </p:nvPr>
        </p:nvSpPr>
        <p:spPr/>
        <p:txBody>
          <a:bodyPr/>
          <a:lstStyle/>
          <a:p>
            <a:r>
              <a:rPr lang="fr-FR" dirty="0"/>
              <a:t>Si on reprend l’exemple d’un cours de 2h. la courbe d’attention montre qu’au bout de 20 minutes environ la moitié de l’auditoire a décroché!</a:t>
            </a:r>
          </a:p>
          <a:p>
            <a:r>
              <a:rPr lang="fr-FR" dirty="0"/>
              <a:t>On observe que ces phases actives sont souvent programmées après des périodes supérieures à 20 minutes, voire à la fin du cours.</a:t>
            </a:r>
          </a:p>
          <a:p>
            <a:r>
              <a:rPr lang="fr-FR" dirty="0"/>
              <a:t>Mais si on répartit sur les 2h soit 6 changements de modalité. Toutes les 17 minutes une activités de 1’ </a:t>
            </a:r>
            <a:r>
              <a:rPr lang="fr-FR" dirty="0">
                <a:sym typeface="Wingdings" pitchFamily="2" charset="2"/>
              </a:rPr>
              <a:t> mieux que pas du tout!</a:t>
            </a:r>
            <a:endParaRPr lang="fr-FR" dirty="0"/>
          </a:p>
        </p:txBody>
      </p:sp>
    </p:spTree>
    <p:extLst>
      <p:ext uri="{BB962C8B-B14F-4D97-AF65-F5344CB8AC3E}">
        <p14:creationId xmlns:p14="http://schemas.microsoft.com/office/powerpoint/2010/main" val="3790147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5627747" y="6456857"/>
            <a:ext cx="4302067" cy="34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74" tIns="43787" rIns="87574" bIns="43787" anchor="b"/>
          <a:lstStyle>
            <a:lvl1pPr algn="l" defTabSz="915988">
              <a:defRPr sz="2400" b="1">
                <a:solidFill>
                  <a:schemeClr val="tx1"/>
                </a:solidFill>
                <a:latin typeface="Arial Narrow" pitchFamily="34" charset="0"/>
              </a:defRPr>
            </a:lvl1pPr>
            <a:lvl2pPr marL="638175" indent="-246063" algn="l" defTabSz="915988">
              <a:defRPr sz="2400" b="1">
                <a:solidFill>
                  <a:schemeClr val="tx1"/>
                </a:solidFill>
                <a:latin typeface="Arial Narrow" pitchFamily="34" charset="0"/>
              </a:defRPr>
            </a:lvl2pPr>
            <a:lvl3pPr marL="981075" indent="-195263" algn="l" defTabSz="915988">
              <a:defRPr sz="2400" b="1">
                <a:solidFill>
                  <a:schemeClr val="tx1"/>
                </a:solidFill>
                <a:latin typeface="Arial Narrow" pitchFamily="34" charset="0"/>
              </a:defRPr>
            </a:lvl3pPr>
            <a:lvl4pPr marL="1374775" indent="-196850" algn="l" defTabSz="915988">
              <a:defRPr sz="2400" b="1">
                <a:solidFill>
                  <a:schemeClr val="tx1"/>
                </a:solidFill>
                <a:latin typeface="Arial Narrow" pitchFamily="34" charset="0"/>
              </a:defRPr>
            </a:lvl4pPr>
            <a:lvl5pPr marL="1766888" indent="-196850" algn="l" defTabSz="915988">
              <a:defRPr sz="2400" b="1">
                <a:solidFill>
                  <a:schemeClr val="tx1"/>
                </a:solidFill>
                <a:latin typeface="Arial Narrow" pitchFamily="34" charset="0"/>
              </a:defRPr>
            </a:lvl5pPr>
            <a:lvl6pPr marL="2224088" indent="-196850" defTabSz="915988" eaLnBrk="0" fontAlgn="base" hangingPunct="0">
              <a:spcBef>
                <a:spcPct val="0"/>
              </a:spcBef>
              <a:spcAft>
                <a:spcPct val="0"/>
              </a:spcAft>
              <a:defRPr sz="2400" b="1">
                <a:solidFill>
                  <a:schemeClr val="tx1"/>
                </a:solidFill>
                <a:latin typeface="Arial Narrow" pitchFamily="34" charset="0"/>
              </a:defRPr>
            </a:lvl6pPr>
            <a:lvl7pPr marL="2681288" indent="-196850" defTabSz="915988" eaLnBrk="0" fontAlgn="base" hangingPunct="0">
              <a:spcBef>
                <a:spcPct val="0"/>
              </a:spcBef>
              <a:spcAft>
                <a:spcPct val="0"/>
              </a:spcAft>
              <a:defRPr sz="2400" b="1">
                <a:solidFill>
                  <a:schemeClr val="tx1"/>
                </a:solidFill>
                <a:latin typeface="Arial Narrow" pitchFamily="34" charset="0"/>
              </a:defRPr>
            </a:lvl7pPr>
            <a:lvl8pPr marL="3138488" indent="-196850" defTabSz="915988" eaLnBrk="0" fontAlgn="base" hangingPunct="0">
              <a:spcBef>
                <a:spcPct val="0"/>
              </a:spcBef>
              <a:spcAft>
                <a:spcPct val="0"/>
              </a:spcAft>
              <a:defRPr sz="2400" b="1">
                <a:solidFill>
                  <a:schemeClr val="tx1"/>
                </a:solidFill>
                <a:latin typeface="Arial Narrow" pitchFamily="34" charset="0"/>
              </a:defRPr>
            </a:lvl8pPr>
            <a:lvl9pPr marL="3595688" indent="-196850" defTabSz="915988" eaLnBrk="0" fontAlgn="base" hangingPunct="0">
              <a:spcBef>
                <a:spcPct val="0"/>
              </a:spcBef>
              <a:spcAft>
                <a:spcPct val="0"/>
              </a:spcAft>
              <a:defRPr sz="2400" b="1">
                <a:solidFill>
                  <a:schemeClr val="tx1"/>
                </a:solidFill>
                <a:latin typeface="Arial Narrow" pitchFamily="34" charset="0"/>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A79E3905-7E39-4053-85BA-8A36049F219D}" type="slidenum">
              <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5988"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128003" name="Rectangle 2"/>
          <p:cNvSpPr>
            <a:spLocks noGrp="1" noRot="1" noChangeAspect="1" noChangeArrowheads="1" noTextEdit="1"/>
          </p:cNvSpPr>
          <p:nvPr>
            <p:ph type="sldImg"/>
          </p:nvPr>
        </p:nvSpPr>
        <p:spPr>
          <a:xfrm>
            <a:off x="3268663" y="508000"/>
            <a:ext cx="3398837" cy="2549525"/>
          </a:xfrm>
          <a:ln/>
        </p:spPr>
      </p:sp>
      <p:sp>
        <p:nvSpPr>
          <p:cNvPr id="128004" name="Rectangle 3"/>
          <p:cNvSpPr>
            <a:spLocks noGrp="1" noChangeArrowheads="1"/>
          </p:cNvSpPr>
          <p:nvPr>
            <p:ph type="body" idx="1"/>
          </p:nvPr>
        </p:nvSpPr>
        <p:spPr/>
        <p:txBody>
          <a:bodyPr/>
          <a:lstStyle/>
          <a:p>
            <a:r>
              <a:rPr lang="fr-FR" dirty="0"/>
              <a:t>Si on reprend l’exemple d’un cours de 2h. la courbe d’attention montre qu’au bout de 20 minutes environ la moitié de l’auditoire a décroché!</a:t>
            </a:r>
          </a:p>
          <a:p>
            <a:r>
              <a:rPr lang="fr-FR" dirty="0"/>
              <a:t>On observe que ces phases actives sont souvent programmées après des périodes supérieures à 20 minutes, voire à la fin du cours.</a:t>
            </a:r>
          </a:p>
          <a:p>
            <a:r>
              <a:rPr lang="fr-FR" dirty="0"/>
              <a:t>Mais si on répartit sur les 2h soit 6 changements de modalité. Toutes les 17 minutes une activités de 1’ </a:t>
            </a:r>
            <a:r>
              <a:rPr lang="fr-FR" dirty="0">
                <a:sym typeface="Wingdings" pitchFamily="2" charset="2"/>
              </a:rPr>
              <a:t> mieux que pas du tout!</a:t>
            </a:r>
            <a:endParaRPr lang="fr-FR" dirty="0"/>
          </a:p>
        </p:txBody>
      </p:sp>
    </p:spTree>
    <p:extLst>
      <p:ext uri="{BB962C8B-B14F-4D97-AF65-F5344CB8AC3E}">
        <p14:creationId xmlns:p14="http://schemas.microsoft.com/office/powerpoint/2010/main" val="76037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5627747" y="6456857"/>
            <a:ext cx="4302067" cy="34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74" tIns="43787" rIns="87574" bIns="43787" anchor="b"/>
          <a:lstStyle>
            <a:lvl1pPr algn="l" defTabSz="915988">
              <a:defRPr sz="2400" b="1">
                <a:solidFill>
                  <a:schemeClr val="tx1"/>
                </a:solidFill>
                <a:latin typeface="Arial Narrow" pitchFamily="34" charset="0"/>
              </a:defRPr>
            </a:lvl1pPr>
            <a:lvl2pPr marL="638175" indent="-246063" algn="l" defTabSz="915988">
              <a:defRPr sz="2400" b="1">
                <a:solidFill>
                  <a:schemeClr val="tx1"/>
                </a:solidFill>
                <a:latin typeface="Arial Narrow" pitchFamily="34" charset="0"/>
              </a:defRPr>
            </a:lvl2pPr>
            <a:lvl3pPr marL="981075" indent="-195263" algn="l" defTabSz="915988">
              <a:defRPr sz="2400" b="1">
                <a:solidFill>
                  <a:schemeClr val="tx1"/>
                </a:solidFill>
                <a:latin typeface="Arial Narrow" pitchFamily="34" charset="0"/>
              </a:defRPr>
            </a:lvl3pPr>
            <a:lvl4pPr marL="1374775" indent="-196850" algn="l" defTabSz="915988">
              <a:defRPr sz="2400" b="1">
                <a:solidFill>
                  <a:schemeClr val="tx1"/>
                </a:solidFill>
                <a:latin typeface="Arial Narrow" pitchFamily="34" charset="0"/>
              </a:defRPr>
            </a:lvl4pPr>
            <a:lvl5pPr marL="1766888" indent="-196850" algn="l" defTabSz="915988">
              <a:defRPr sz="2400" b="1">
                <a:solidFill>
                  <a:schemeClr val="tx1"/>
                </a:solidFill>
                <a:latin typeface="Arial Narrow" pitchFamily="34" charset="0"/>
              </a:defRPr>
            </a:lvl5pPr>
            <a:lvl6pPr marL="2224088" indent="-196850" defTabSz="915988" eaLnBrk="0" fontAlgn="base" hangingPunct="0">
              <a:spcBef>
                <a:spcPct val="0"/>
              </a:spcBef>
              <a:spcAft>
                <a:spcPct val="0"/>
              </a:spcAft>
              <a:defRPr sz="2400" b="1">
                <a:solidFill>
                  <a:schemeClr val="tx1"/>
                </a:solidFill>
                <a:latin typeface="Arial Narrow" pitchFamily="34" charset="0"/>
              </a:defRPr>
            </a:lvl6pPr>
            <a:lvl7pPr marL="2681288" indent="-196850" defTabSz="915988" eaLnBrk="0" fontAlgn="base" hangingPunct="0">
              <a:spcBef>
                <a:spcPct val="0"/>
              </a:spcBef>
              <a:spcAft>
                <a:spcPct val="0"/>
              </a:spcAft>
              <a:defRPr sz="2400" b="1">
                <a:solidFill>
                  <a:schemeClr val="tx1"/>
                </a:solidFill>
                <a:latin typeface="Arial Narrow" pitchFamily="34" charset="0"/>
              </a:defRPr>
            </a:lvl7pPr>
            <a:lvl8pPr marL="3138488" indent="-196850" defTabSz="915988" eaLnBrk="0" fontAlgn="base" hangingPunct="0">
              <a:spcBef>
                <a:spcPct val="0"/>
              </a:spcBef>
              <a:spcAft>
                <a:spcPct val="0"/>
              </a:spcAft>
              <a:defRPr sz="2400" b="1">
                <a:solidFill>
                  <a:schemeClr val="tx1"/>
                </a:solidFill>
                <a:latin typeface="Arial Narrow" pitchFamily="34" charset="0"/>
              </a:defRPr>
            </a:lvl8pPr>
            <a:lvl9pPr marL="3595688" indent="-196850" defTabSz="915988" eaLnBrk="0" fontAlgn="base" hangingPunct="0">
              <a:spcBef>
                <a:spcPct val="0"/>
              </a:spcBef>
              <a:spcAft>
                <a:spcPct val="0"/>
              </a:spcAft>
              <a:defRPr sz="2400" b="1">
                <a:solidFill>
                  <a:schemeClr val="tx1"/>
                </a:solidFill>
                <a:latin typeface="Arial Narrow" pitchFamily="34" charset="0"/>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620404E3-ABDD-4DB9-9627-7C14EB29F556}" type="slidenum">
              <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5988"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139267" name="Rectangle 2"/>
          <p:cNvSpPr>
            <a:spLocks noGrp="1" noRot="1" noChangeAspect="1" noChangeArrowheads="1" noTextEdit="1"/>
          </p:cNvSpPr>
          <p:nvPr>
            <p:ph type="sldImg"/>
          </p:nvPr>
        </p:nvSpPr>
        <p:spPr>
          <a:xfrm>
            <a:off x="3268663" y="508000"/>
            <a:ext cx="3398837" cy="2549525"/>
          </a:xfrm>
          <a:ln/>
        </p:spPr>
      </p:sp>
      <p:sp>
        <p:nvSpPr>
          <p:cNvPr id="139268" name="Rectangle 3"/>
          <p:cNvSpPr>
            <a:spLocks noGrp="1" noChangeArrowheads="1"/>
          </p:cNvSpPr>
          <p:nvPr>
            <p:ph type="body" idx="1"/>
          </p:nvPr>
        </p:nvSpPr>
        <p:spPr/>
        <p:txBody>
          <a:bodyPr/>
          <a:lstStyle/>
          <a:p>
            <a:r>
              <a:rPr lang="fr-FR" dirty="0"/>
              <a:t>Il est donc important de penser à stimuler à nouveau l’attention environ toutes les 10 à 20 minutes dans 1 cours.</a:t>
            </a:r>
            <a:endParaRPr lang="fr-FR" b="1" dirty="0"/>
          </a:p>
          <a:p>
            <a:endParaRPr lang="fr-FR" b="1" dirty="0"/>
          </a:p>
          <a:p>
            <a:r>
              <a:rPr lang="fr-FR" b="1" dirty="0"/>
              <a:t>Quelles peuvent être les méthodes pour stimuler à nouveau l’attention ?</a:t>
            </a:r>
          </a:p>
          <a:p>
            <a:r>
              <a:rPr lang="fr-FR" dirty="0"/>
              <a:t>Une phase active des étudiants est UNE possibilité pour changer de mode</a:t>
            </a:r>
          </a:p>
          <a:p>
            <a:r>
              <a:rPr lang="fr-FR" dirty="0"/>
              <a:t>Mais il y a aussi d’autres techniques vues dans l’atelier bien communiquer : humour, anecdote, fait historique, lien avec l’actualité, montrer une expérience, …</a:t>
            </a:r>
          </a:p>
          <a:p>
            <a:endParaRPr lang="fr-FR" dirty="0"/>
          </a:p>
          <a:p>
            <a:endParaRPr lang="fr-FR" dirty="0"/>
          </a:p>
        </p:txBody>
      </p:sp>
    </p:spTree>
    <p:extLst>
      <p:ext uri="{BB962C8B-B14F-4D97-AF65-F5344CB8AC3E}">
        <p14:creationId xmlns:p14="http://schemas.microsoft.com/office/powerpoint/2010/main" val="1828562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5627747" y="6456857"/>
            <a:ext cx="4302067" cy="34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74" tIns="43787" rIns="87574" bIns="43787" anchor="b"/>
          <a:lstStyle>
            <a:lvl1pPr algn="l" defTabSz="915988">
              <a:defRPr sz="2400" b="1">
                <a:solidFill>
                  <a:schemeClr val="tx1"/>
                </a:solidFill>
                <a:latin typeface="Arial Narrow" pitchFamily="34" charset="0"/>
              </a:defRPr>
            </a:lvl1pPr>
            <a:lvl2pPr marL="638175" indent="-246063" algn="l" defTabSz="915988">
              <a:defRPr sz="2400" b="1">
                <a:solidFill>
                  <a:schemeClr val="tx1"/>
                </a:solidFill>
                <a:latin typeface="Arial Narrow" pitchFamily="34" charset="0"/>
              </a:defRPr>
            </a:lvl2pPr>
            <a:lvl3pPr marL="981075" indent="-195263" algn="l" defTabSz="915988">
              <a:defRPr sz="2400" b="1">
                <a:solidFill>
                  <a:schemeClr val="tx1"/>
                </a:solidFill>
                <a:latin typeface="Arial Narrow" pitchFamily="34" charset="0"/>
              </a:defRPr>
            </a:lvl3pPr>
            <a:lvl4pPr marL="1374775" indent="-196850" algn="l" defTabSz="915988">
              <a:defRPr sz="2400" b="1">
                <a:solidFill>
                  <a:schemeClr val="tx1"/>
                </a:solidFill>
                <a:latin typeface="Arial Narrow" pitchFamily="34" charset="0"/>
              </a:defRPr>
            </a:lvl4pPr>
            <a:lvl5pPr marL="1766888" indent="-196850" algn="l" defTabSz="915988">
              <a:defRPr sz="2400" b="1">
                <a:solidFill>
                  <a:schemeClr val="tx1"/>
                </a:solidFill>
                <a:latin typeface="Arial Narrow" pitchFamily="34" charset="0"/>
              </a:defRPr>
            </a:lvl5pPr>
            <a:lvl6pPr marL="2224088" indent="-196850" defTabSz="915988" eaLnBrk="0" fontAlgn="base" hangingPunct="0">
              <a:spcBef>
                <a:spcPct val="0"/>
              </a:spcBef>
              <a:spcAft>
                <a:spcPct val="0"/>
              </a:spcAft>
              <a:defRPr sz="2400" b="1">
                <a:solidFill>
                  <a:schemeClr val="tx1"/>
                </a:solidFill>
                <a:latin typeface="Arial Narrow" pitchFamily="34" charset="0"/>
              </a:defRPr>
            </a:lvl6pPr>
            <a:lvl7pPr marL="2681288" indent="-196850" defTabSz="915988" eaLnBrk="0" fontAlgn="base" hangingPunct="0">
              <a:spcBef>
                <a:spcPct val="0"/>
              </a:spcBef>
              <a:spcAft>
                <a:spcPct val="0"/>
              </a:spcAft>
              <a:defRPr sz="2400" b="1">
                <a:solidFill>
                  <a:schemeClr val="tx1"/>
                </a:solidFill>
                <a:latin typeface="Arial Narrow" pitchFamily="34" charset="0"/>
              </a:defRPr>
            </a:lvl7pPr>
            <a:lvl8pPr marL="3138488" indent="-196850" defTabSz="915988" eaLnBrk="0" fontAlgn="base" hangingPunct="0">
              <a:spcBef>
                <a:spcPct val="0"/>
              </a:spcBef>
              <a:spcAft>
                <a:spcPct val="0"/>
              </a:spcAft>
              <a:defRPr sz="2400" b="1">
                <a:solidFill>
                  <a:schemeClr val="tx1"/>
                </a:solidFill>
                <a:latin typeface="Arial Narrow" pitchFamily="34" charset="0"/>
              </a:defRPr>
            </a:lvl8pPr>
            <a:lvl9pPr marL="3595688" indent="-196850" defTabSz="915988" eaLnBrk="0" fontAlgn="base" hangingPunct="0">
              <a:spcBef>
                <a:spcPct val="0"/>
              </a:spcBef>
              <a:spcAft>
                <a:spcPct val="0"/>
              </a:spcAft>
              <a:defRPr sz="2400" b="1">
                <a:solidFill>
                  <a:schemeClr val="tx1"/>
                </a:solidFill>
                <a:latin typeface="Arial Narrow" pitchFamily="34" charset="0"/>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620404E3-ABDD-4DB9-9627-7C14EB29F556}" type="slidenum">
              <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5988"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139267" name="Rectangle 2"/>
          <p:cNvSpPr>
            <a:spLocks noGrp="1" noRot="1" noChangeAspect="1" noChangeArrowheads="1" noTextEdit="1"/>
          </p:cNvSpPr>
          <p:nvPr>
            <p:ph type="sldImg"/>
          </p:nvPr>
        </p:nvSpPr>
        <p:spPr>
          <a:xfrm>
            <a:off x="3268663" y="508000"/>
            <a:ext cx="3398837" cy="2549525"/>
          </a:xfrm>
          <a:ln/>
        </p:spPr>
      </p:sp>
      <p:sp>
        <p:nvSpPr>
          <p:cNvPr id="139268" name="Rectangle 3"/>
          <p:cNvSpPr>
            <a:spLocks noGrp="1" noChangeArrowheads="1"/>
          </p:cNvSpPr>
          <p:nvPr>
            <p:ph type="body" idx="1"/>
          </p:nvPr>
        </p:nvSpPr>
        <p:spPr/>
        <p:txBody>
          <a:bodyPr/>
          <a:lstStyle/>
          <a:p>
            <a:r>
              <a:rPr lang="fr-FR" dirty="0"/>
              <a:t>Il est donc important de penser à stimuler à nouveau l’attention environ toutes les 10 à 20 minutes dans 1 cours.</a:t>
            </a:r>
            <a:endParaRPr lang="fr-FR" b="1" dirty="0"/>
          </a:p>
          <a:p>
            <a:endParaRPr lang="fr-FR" b="1" dirty="0"/>
          </a:p>
          <a:p>
            <a:r>
              <a:rPr lang="fr-FR" b="1" dirty="0"/>
              <a:t>Quelles peuvent être les méthodes pour stimuler à nouveau l’attention ?</a:t>
            </a:r>
          </a:p>
          <a:p>
            <a:r>
              <a:rPr lang="fr-FR" dirty="0"/>
              <a:t>Une phase active des étudiants est UNE possibilité pour changer de mode</a:t>
            </a:r>
          </a:p>
          <a:p>
            <a:r>
              <a:rPr lang="fr-FR" dirty="0"/>
              <a:t>Mais il y a aussi d’autres techniques vues dans l’atelier bien communiquer : humour, anecdote, fait historique, lien avec l’actualité, montrer une expérience, …</a:t>
            </a:r>
          </a:p>
          <a:p>
            <a:endParaRPr lang="fr-FR" dirty="0"/>
          </a:p>
          <a:p>
            <a:endParaRPr lang="fr-FR" dirty="0"/>
          </a:p>
        </p:txBody>
      </p:sp>
    </p:spTree>
    <p:extLst>
      <p:ext uri="{BB962C8B-B14F-4D97-AF65-F5344CB8AC3E}">
        <p14:creationId xmlns:p14="http://schemas.microsoft.com/office/powerpoint/2010/main" val="2206587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5627747" y="6456857"/>
            <a:ext cx="4302067" cy="34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74" tIns="43787" rIns="87574" bIns="43787" anchor="b"/>
          <a:lstStyle>
            <a:lvl1pPr algn="l" defTabSz="915988">
              <a:defRPr sz="2400" b="1">
                <a:solidFill>
                  <a:schemeClr val="tx1"/>
                </a:solidFill>
                <a:latin typeface="Arial Narrow" pitchFamily="34" charset="0"/>
              </a:defRPr>
            </a:lvl1pPr>
            <a:lvl2pPr marL="638175" indent="-246063" algn="l" defTabSz="915988">
              <a:defRPr sz="2400" b="1">
                <a:solidFill>
                  <a:schemeClr val="tx1"/>
                </a:solidFill>
                <a:latin typeface="Arial Narrow" pitchFamily="34" charset="0"/>
              </a:defRPr>
            </a:lvl2pPr>
            <a:lvl3pPr marL="981075" indent="-195263" algn="l" defTabSz="915988">
              <a:defRPr sz="2400" b="1">
                <a:solidFill>
                  <a:schemeClr val="tx1"/>
                </a:solidFill>
                <a:latin typeface="Arial Narrow" pitchFamily="34" charset="0"/>
              </a:defRPr>
            </a:lvl3pPr>
            <a:lvl4pPr marL="1374775" indent="-196850" algn="l" defTabSz="915988">
              <a:defRPr sz="2400" b="1">
                <a:solidFill>
                  <a:schemeClr val="tx1"/>
                </a:solidFill>
                <a:latin typeface="Arial Narrow" pitchFamily="34" charset="0"/>
              </a:defRPr>
            </a:lvl4pPr>
            <a:lvl5pPr marL="1766888" indent="-196850" algn="l" defTabSz="915988">
              <a:defRPr sz="2400" b="1">
                <a:solidFill>
                  <a:schemeClr val="tx1"/>
                </a:solidFill>
                <a:latin typeface="Arial Narrow" pitchFamily="34" charset="0"/>
              </a:defRPr>
            </a:lvl5pPr>
            <a:lvl6pPr marL="2224088" indent="-196850" defTabSz="915988" eaLnBrk="0" fontAlgn="base" hangingPunct="0">
              <a:spcBef>
                <a:spcPct val="0"/>
              </a:spcBef>
              <a:spcAft>
                <a:spcPct val="0"/>
              </a:spcAft>
              <a:defRPr sz="2400" b="1">
                <a:solidFill>
                  <a:schemeClr val="tx1"/>
                </a:solidFill>
                <a:latin typeface="Arial Narrow" pitchFamily="34" charset="0"/>
              </a:defRPr>
            </a:lvl6pPr>
            <a:lvl7pPr marL="2681288" indent="-196850" defTabSz="915988" eaLnBrk="0" fontAlgn="base" hangingPunct="0">
              <a:spcBef>
                <a:spcPct val="0"/>
              </a:spcBef>
              <a:spcAft>
                <a:spcPct val="0"/>
              </a:spcAft>
              <a:defRPr sz="2400" b="1">
                <a:solidFill>
                  <a:schemeClr val="tx1"/>
                </a:solidFill>
                <a:latin typeface="Arial Narrow" pitchFamily="34" charset="0"/>
              </a:defRPr>
            </a:lvl7pPr>
            <a:lvl8pPr marL="3138488" indent="-196850" defTabSz="915988" eaLnBrk="0" fontAlgn="base" hangingPunct="0">
              <a:spcBef>
                <a:spcPct val="0"/>
              </a:spcBef>
              <a:spcAft>
                <a:spcPct val="0"/>
              </a:spcAft>
              <a:defRPr sz="2400" b="1">
                <a:solidFill>
                  <a:schemeClr val="tx1"/>
                </a:solidFill>
                <a:latin typeface="Arial Narrow" pitchFamily="34" charset="0"/>
              </a:defRPr>
            </a:lvl8pPr>
            <a:lvl9pPr marL="3595688" indent="-196850" defTabSz="915988" eaLnBrk="0" fontAlgn="base" hangingPunct="0">
              <a:spcBef>
                <a:spcPct val="0"/>
              </a:spcBef>
              <a:spcAft>
                <a:spcPct val="0"/>
              </a:spcAft>
              <a:defRPr sz="2400" b="1">
                <a:solidFill>
                  <a:schemeClr val="tx1"/>
                </a:solidFill>
                <a:latin typeface="Arial Narrow" pitchFamily="34" charset="0"/>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620404E3-ABDD-4DB9-9627-7C14EB29F556}" type="slidenum">
              <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5988" rtl="0" eaLnBrk="1" fontAlgn="auto" latinLnBrk="0" hangingPunct="1">
                <a:lnSpc>
                  <a:spcPct val="100000"/>
                </a:lnSpc>
                <a:spcBef>
                  <a:spcPts val="0"/>
                </a:spcBef>
                <a:spcAft>
                  <a:spcPts val="0"/>
                </a:spcAft>
                <a:buClrTx/>
                <a:buSzTx/>
                <a:buFontTx/>
                <a:buNone/>
                <a:tabLst/>
                <a:defRPr/>
              </a:pPr>
              <a:t>51</a:t>
            </a:fld>
            <a:endPar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139267" name="Rectangle 2"/>
          <p:cNvSpPr>
            <a:spLocks noGrp="1" noRot="1" noChangeAspect="1" noChangeArrowheads="1" noTextEdit="1"/>
          </p:cNvSpPr>
          <p:nvPr>
            <p:ph type="sldImg"/>
          </p:nvPr>
        </p:nvSpPr>
        <p:spPr>
          <a:xfrm>
            <a:off x="3268663" y="508000"/>
            <a:ext cx="3398837" cy="2549525"/>
          </a:xfrm>
          <a:ln/>
        </p:spPr>
      </p:sp>
      <p:sp>
        <p:nvSpPr>
          <p:cNvPr id="139268" name="Rectangle 3"/>
          <p:cNvSpPr>
            <a:spLocks noGrp="1" noChangeArrowheads="1"/>
          </p:cNvSpPr>
          <p:nvPr>
            <p:ph type="body" idx="1"/>
          </p:nvPr>
        </p:nvSpPr>
        <p:spPr/>
        <p:txBody>
          <a:bodyPr/>
          <a:lstStyle/>
          <a:p>
            <a:r>
              <a:rPr lang="fr-FR" dirty="0"/>
              <a:t>Il est donc important de penser à stimuler à nouveau l’attention environ toutes les 10 à 20 minutes dans 1 cours.</a:t>
            </a:r>
            <a:endParaRPr lang="fr-FR" b="1" dirty="0"/>
          </a:p>
          <a:p>
            <a:endParaRPr lang="fr-FR" b="1" dirty="0"/>
          </a:p>
          <a:p>
            <a:r>
              <a:rPr lang="fr-FR" b="1" dirty="0"/>
              <a:t>Quelles peuvent être les méthodes pour stimuler à nouveau l’attention ?</a:t>
            </a:r>
          </a:p>
          <a:p>
            <a:r>
              <a:rPr lang="fr-FR" dirty="0"/>
              <a:t>Une phase active des étudiants est UNE possibilité pour changer de mode</a:t>
            </a:r>
          </a:p>
          <a:p>
            <a:r>
              <a:rPr lang="fr-FR" dirty="0"/>
              <a:t>Mais il y a aussi d’autres techniques vues dans l’atelier bien communiquer : humour, anecdote, fait historique, lien avec l’actualité, montrer une expérience, …</a:t>
            </a:r>
          </a:p>
          <a:p>
            <a:endParaRPr lang="fr-FR" dirty="0"/>
          </a:p>
          <a:p>
            <a:endParaRPr lang="fr-FR" dirty="0"/>
          </a:p>
        </p:txBody>
      </p:sp>
    </p:spTree>
    <p:extLst>
      <p:ext uri="{BB962C8B-B14F-4D97-AF65-F5344CB8AC3E}">
        <p14:creationId xmlns:p14="http://schemas.microsoft.com/office/powerpoint/2010/main" val="424122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lgn="l" defTabSz="876580">
              <a:defRPr sz="2300" b="1">
                <a:solidFill>
                  <a:schemeClr val="tx1"/>
                </a:solidFill>
                <a:latin typeface="Arial Narrow" pitchFamily="34" charset="0"/>
              </a:defRPr>
            </a:lvl1pPr>
            <a:lvl2pPr marL="610719" indent="-235477" algn="l" defTabSz="876580">
              <a:defRPr sz="2300" b="1">
                <a:solidFill>
                  <a:schemeClr val="tx1"/>
                </a:solidFill>
                <a:latin typeface="Arial Narrow" pitchFamily="34" charset="0"/>
              </a:defRPr>
            </a:lvl2pPr>
            <a:lvl3pPr marL="938867" indent="-186862" algn="l" defTabSz="876580">
              <a:defRPr sz="2300" b="1">
                <a:solidFill>
                  <a:schemeClr val="tx1"/>
                </a:solidFill>
                <a:latin typeface="Arial Narrow" pitchFamily="34" charset="0"/>
              </a:defRPr>
            </a:lvl3pPr>
            <a:lvl4pPr marL="1315629" indent="-188381" algn="l" defTabSz="876580">
              <a:defRPr sz="2300" b="1">
                <a:solidFill>
                  <a:schemeClr val="tx1"/>
                </a:solidFill>
                <a:latin typeface="Arial Narrow" pitchFamily="34" charset="0"/>
              </a:defRPr>
            </a:lvl4pPr>
            <a:lvl5pPr marL="1690873" indent="-188381" algn="l" defTabSz="876580">
              <a:defRPr sz="2300" b="1">
                <a:solidFill>
                  <a:schemeClr val="tx1"/>
                </a:solidFill>
                <a:latin typeface="Arial Narrow" pitchFamily="34" charset="0"/>
              </a:defRPr>
            </a:lvl5pPr>
            <a:lvl6pPr marL="2128403" indent="-188381" defTabSz="876580" eaLnBrk="0" fontAlgn="base" hangingPunct="0">
              <a:spcBef>
                <a:spcPct val="0"/>
              </a:spcBef>
              <a:spcAft>
                <a:spcPct val="0"/>
              </a:spcAft>
              <a:defRPr sz="2300" b="1">
                <a:solidFill>
                  <a:schemeClr val="tx1"/>
                </a:solidFill>
                <a:latin typeface="Arial Narrow" pitchFamily="34" charset="0"/>
              </a:defRPr>
            </a:lvl6pPr>
            <a:lvl7pPr marL="2565933" indent="-188381" defTabSz="876580" eaLnBrk="0" fontAlgn="base" hangingPunct="0">
              <a:spcBef>
                <a:spcPct val="0"/>
              </a:spcBef>
              <a:spcAft>
                <a:spcPct val="0"/>
              </a:spcAft>
              <a:defRPr sz="2300" b="1">
                <a:solidFill>
                  <a:schemeClr val="tx1"/>
                </a:solidFill>
                <a:latin typeface="Arial Narrow" pitchFamily="34" charset="0"/>
              </a:defRPr>
            </a:lvl7pPr>
            <a:lvl8pPr marL="3003464" indent="-188381" defTabSz="876580" eaLnBrk="0" fontAlgn="base" hangingPunct="0">
              <a:spcBef>
                <a:spcPct val="0"/>
              </a:spcBef>
              <a:spcAft>
                <a:spcPct val="0"/>
              </a:spcAft>
              <a:defRPr sz="2300" b="1">
                <a:solidFill>
                  <a:schemeClr val="tx1"/>
                </a:solidFill>
                <a:latin typeface="Arial Narrow" pitchFamily="34" charset="0"/>
              </a:defRPr>
            </a:lvl8pPr>
            <a:lvl9pPr marL="3440994" indent="-188381" defTabSz="876580" eaLnBrk="0" fontAlgn="base" hangingPunct="0">
              <a:spcBef>
                <a:spcPct val="0"/>
              </a:spcBef>
              <a:spcAft>
                <a:spcPct val="0"/>
              </a:spcAft>
              <a:defRPr sz="2300" b="1">
                <a:solidFill>
                  <a:schemeClr val="tx1"/>
                </a:solidFill>
                <a:latin typeface="Arial Narrow" pitchFamily="34" charset="0"/>
              </a:defRPr>
            </a:lvl9pPr>
          </a:lstStyle>
          <a:p>
            <a:pPr marL="0" marR="0" lvl="0" indent="0" algn="r" defTabSz="876580" rtl="0" eaLnBrk="1" fontAlgn="auto" latinLnBrk="0" hangingPunct="1">
              <a:lnSpc>
                <a:spcPct val="100000"/>
              </a:lnSpc>
              <a:spcBef>
                <a:spcPts val="0"/>
              </a:spcBef>
              <a:spcAft>
                <a:spcPts val="0"/>
              </a:spcAft>
              <a:buClrTx/>
              <a:buSzTx/>
              <a:buFontTx/>
              <a:buNone/>
              <a:tabLst/>
              <a:defRPr/>
            </a:pPr>
            <a:fld id="{C3B573CE-3634-4506-8E2C-8581A8ABCEE1}" type="slidenum">
              <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876580" rtl="0" eaLnBrk="1" fontAlgn="auto" latinLnBrk="0" hangingPunct="1">
                <a:lnSpc>
                  <a:spcPct val="100000"/>
                </a:lnSpc>
                <a:spcBef>
                  <a:spcPts val="0"/>
                </a:spcBef>
                <a:spcAft>
                  <a:spcPts val="0"/>
                </a:spcAft>
                <a:buClrTx/>
                <a:buSzTx/>
                <a:buFontTx/>
                <a:buNone/>
                <a:tabLst/>
                <a:defRPr/>
              </a:pPr>
              <a:t>52</a:t>
            </a:fld>
            <a:endPar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p:txBody>
          <a:bodyPr/>
          <a:lstStyle/>
          <a:p>
            <a:pPr marL="218765" lvl="1" indent="-218765" defTabSz="875060">
              <a:defRPr/>
            </a:pPr>
            <a:r>
              <a:rPr lang="fr-FR" sz="2300" b="1" dirty="0"/>
              <a:t>Objectifs clairement définis</a:t>
            </a:r>
          </a:p>
          <a:p>
            <a:pPr marL="218765" indent="-218765"/>
            <a:r>
              <a:rPr lang="fr-FR" dirty="0"/>
              <a:t>La</a:t>
            </a:r>
            <a:r>
              <a:rPr lang="fr-FR" baseline="0" dirty="0"/>
              <a:t> q</a:t>
            </a:r>
            <a:r>
              <a:rPr lang="fr-FR" dirty="0"/>
              <a:t>uestion est</a:t>
            </a:r>
            <a:r>
              <a:rPr lang="fr-FR" baseline="0" dirty="0"/>
              <a:t> </a:t>
            </a:r>
            <a:r>
              <a:rPr lang="fr-FR" dirty="0"/>
              <a:t>vague « qu’en pensez-vous? ». Les étudiants ne comprennent pas ce que l’enseignant</a:t>
            </a:r>
            <a:r>
              <a:rPr lang="fr-FR" baseline="0" dirty="0"/>
              <a:t> attend d’eux.</a:t>
            </a:r>
          </a:p>
          <a:p>
            <a:pPr marL="218765" indent="-218765"/>
            <a:endParaRPr lang="fr-FR" baseline="0" dirty="0"/>
          </a:p>
          <a:p>
            <a:pPr marL="218765" indent="-218765"/>
            <a:r>
              <a:rPr lang="fr-FR" b="1" baseline="0" dirty="0"/>
              <a:t>Défi raisonnable</a:t>
            </a:r>
          </a:p>
          <a:p>
            <a:pPr marL="218765" indent="-218765"/>
            <a:r>
              <a:rPr lang="fr-FR" dirty="0"/>
              <a:t>L’enseignant vient</a:t>
            </a:r>
            <a:r>
              <a:rPr lang="fr-FR" baseline="0" dirty="0"/>
              <a:t> de présenter une méthode et demande aux étudiants ce qu’ils pensent de cette méthode. Ils n’ont pas eu le temps de s’approprier la méthode et encore moins de prendre du recul pour pouvoir émettre un jugement</a:t>
            </a:r>
          </a:p>
          <a:p>
            <a:pPr marL="218765" indent="-218765"/>
            <a:endParaRPr lang="fr-FR" baseline="0" dirty="0"/>
          </a:p>
          <a:p>
            <a:pPr marL="218765" indent="-218765" defTabSz="875060">
              <a:defRPr/>
            </a:pPr>
            <a:r>
              <a:rPr lang="fr-FR" b="1" baseline="0" dirty="0"/>
              <a:t>Climat</a:t>
            </a:r>
          </a:p>
          <a:p>
            <a:pPr marL="218765" indent="-218765"/>
            <a:r>
              <a:rPr lang="fr-FR" dirty="0"/>
              <a:t>Il pose la question à tous.</a:t>
            </a:r>
            <a:r>
              <a:rPr lang="fr-FR" baseline="0" dirty="0"/>
              <a:t> Il est difficile pour un étudiant de prendre la parole en son nom devant toute la</a:t>
            </a:r>
          </a:p>
          <a:p>
            <a:pPr marL="218765" indent="-218765"/>
            <a:r>
              <a:rPr lang="fr-FR" baseline="0" dirty="0"/>
              <a:t> classe.</a:t>
            </a:r>
          </a:p>
          <a:p>
            <a:pPr marL="218765" indent="-218765"/>
            <a:r>
              <a:rPr lang="fr-FR" baseline="0" dirty="0"/>
              <a:t>L’enseignant doit savoir écouter, accueillir les interventions des étudiants, sans jugement, en valorisant, les respecter.</a:t>
            </a:r>
            <a:endParaRPr lang="fr-FR" dirty="0"/>
          </a:p>
        </p:txBody>
      </p:sp>
    </p:spTree>
    <p:extLst>
      <p:ext uri="{BB962C8B-B14F-4D97-AF65-F5344CB8AC3E}">
        <p14:creationId xmlns:p14="http://schemas.microsoft.com/office/powerpoint/2010/main" val="2959116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382E46F-2E1A-430B-8FA4-BB63C9CE2F2C}" type="slidenum">
              <a:rPr lang="fr-FR" smtClean="0"/>
              <a:pPr/>
              <a:t>59</a:t>
            </a:fld>
            <a:endParaRPr lang="fr-FR"/>
          </a:p>
        </p:txBody>
      </p:sp>
    </p:spTree>
    <p:extLst>
      <p:ext uri="{BB962C8B-B14F-4D97-AF65-F5344CB8AC3E}">
        <p14:creationId xmlns:p14="http://schemas.microsoft.com/office/powerpoint/2010/main" val="135171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382E46F-2E1A-430B-8FA4-BB63C9CE2F2C}" type="slidenum">
              <a:rPr lang="fr-FR" smtClean="0"/>
              <a:pPr/>
              <a:t>60</a:t>
            </a:fld>
            <a:endParaRPr lang="fr-FR"/>
          </a:p>
        </p:txBody>
      </p:sp>
    </p:spTree>
    <p:extLst>
      <p:ext uri="{BB962C8B-B14F-4D97-AF65-F5344CB8AC3E}">
        <p14:creationId xmlns:p14="http://schemas.microsoft.com/office/powerpoint/2010/main" val="213701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0C39F72D-BAAC-410B-B466-C8D5E176BA14}" type="datetimeFigureOut">
              <a:rPr lang="fr-FR" smtClean="0"/>
              <a:t>15/10/2024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278722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C39F72D-BAAC-410B-B466-C8D5E176BA14}" type="datetimeFigureOut">
              <a:rPr lang="fr-FR" smtClean="0"/>
              <a:t>15/10/2024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568926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C39F72D-BAAC-410B-B466-C8D5E176BA14}" type="datetimeFigureOut">
              <a:rPr lang="fr-FR" smtClean="0"/>
              <a:t>15/10/2024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1905956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matchingName="Titre-prune" type="title" userDrawn="1">
  <p:cSld name="Titre-prune">
    <p:spTree>
      <p:nvGrpSpPr>
        <p:cNvPr id="1" name=""/>
        <p:cNvGrpSpPr/>
        <p:nvPr/>
      </p:nvGrpSpPr>
      <p:grpSpPr bwMode="auto">
        <a:xfrm>
          <a:off x="0" y="0"/>
          <a:ext cx="0" cy="0"/>
          <a:chOff x="0" y="0"/>
          <a:chExt cx="0" cy="0"/>
        </a:xfrm>
      </p:grpSpPr>
      <p:sp>
        <p:nvSpPr>
          <p:cNvPr id="18" name="Google Shape;18;p28"/>
          <p:cNvSpPr/>
          <p:nvPr/>
        </p:nvSpPr>
        <p:spPr bwMode="auto">
          <a:xfrm>
            <a:off x="0" y="0"/>
            <a:ext cx="9144000" cy="6858000"/>
          </a:xfrm>
          <a:prstGeom prst="rect">
            <a:avLst/>
          </a:prstGeom>
          <a:solidFill>
            <a:srgbClr val="63003C"/>
          </a:solidFill>
          <a:ln>
            <a:noFill/>
          </a:ln>
        </p:spPr>
        <p:txBody>
          <a:bodyPr spcFirstLastPara="1" wrap="square" lIns="91425" tIns="45700" rIns="91425" bIns="45700" anchor="ctr" anchorCtr="0">
            <a:normAutofit/>
          </a:bodyPr>
          <a:lstStyle/>
          <a:p>
            <a:pPr marL="0" marR="0" lvl="0" indent="0" algn="ctr">
              <a:spcBef>
                <a:spcPts val="0"/>
              </a:spcBef>
              <a:spcAft>
                <a:spcPts val="0"/>
              </a:spcAft>
              <a:buNone/>
              <a:defRPr/>
            </a:pPr>
            <a:endParaRPr sz="1350" b="0" i="0" u="none" strike="noStrike" cap="none">
              <a:solidFill>
                <a:srgbClr val="FFFFFF"/>
              </a:solidFill>
              <a:latin typeface="Open Sans"/>
              <a:ea typeface="Open Sans"/>
              <a:cs typeface="Open Sans"/>
            </a:endParaRPr>
          </a:p>
        </p:txBody>
      </p:sp>
      <p:sp>
        <p:nvSpPr>
          <p:cNvPr id="19" name="Google Shape;19;p28"/>
          <p:cNvSpPr txBox="1">
            <a:spLocks noGrp="1"/>
          </p:cNvSpPr>
          <p:nvPr>
            <p:ph type="ctrTitle"/>
          </p:nvPr>
        </p:nvSpPr>
        <p:spPr bwMode="auto">
          <a:xfrm>
            <a:off x="272128" y="2165229"/>
            <a:ext cx="8305341" cy="3252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000"/>
              <a:buFont typeface="Open Sans"/>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20" name="Google Shape;20;p28"/>
          <p:cNvSpPr txBox="1">
            <a:spLocks noGrp="1"/>
          </p:cNvSpPr>
          <p:nvPr>
            <p:ph type="subTitle" idx="1"/>
          </p:nvPr>
        </p:nvSpPr>
        <p:spPr bwMode="auto">
          <a:xfrm>
            <a:off x="272128" y="5529528"/>
            <a:ext cx="4787999" cy="7461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a:defRPr/>
            </a:pPr>
            <a:endParaRPr/>
          </a:p>
        </p:txBody>
      </p:sp>
      <p:pic>
        <p:nvPicPr>
          <p:cNvPr id="21" name="Google Shape;21;p28" descr="A picture containing drawing&#10;&#10;Description automatically generated"/>
          <p:cNvPicPr/>
          <p:nvPr/>
        </p:nvPicPr>
        <p:blipFill>
          <a:blip r:embed="rId2">
            <a:alphaModFix/>
          </a:blip>
          <a:stretch/>
        </p:blipFill>
        <p:spPr bwMode="auto">
          <a:xfrm>
            <a:off x="0" y="-94667"/>
            <a:ext cx="5060126" cy="2274214"/>
          </a:xfrm>
          <a:prstGeom prst="rect">
            <a:avLst/>
          </a:prstGeom>
          <a:noFill/>
          <a:ln>
            <a:noFill/>
          </a:ln>
        </p:spPr>
      </p:pic>
      <p:pic>
        <p:nvPicPr>
          <p:cNvPr id="22" name="Google Shape;22;p28"/>
          <p:cNvPicPr/>
          <p:nvPr/>
        </p:nvPicPr>
        <p:blipFill>
          <a:blip r:embed="rId3">
            <a:alphaModFix/>
          </a:blip>
          <a:stretch/>
        </p:blipFill>
        <p:spPr bwMode="auto">
          <a:xfrm rot="-5400000">
            <a:off x="4459654" y="2173654"/>
            <a:ext cx="224692" cy="9144000"/>
          </a:xfrm>
          <a:prstGeom prst="rect">
            <a:avLst/>
          </a:prstGeom>
          <a:noFill/>
          <a:ln>
            <a:noFill/>
          </a:ln>
        </p:spPr>
      </p:pic>
    </p:spTree>
    <p:extLst>
      <p:ext uri="{BB962C8B-B14F-4D97-AF65-F5344CB8AC3E}">
        <p14:creationId xmlns:p14="http://schemas.microsoft.com/office/powerpoint/2010/main" val="3906828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matchingName="Contenu" userDrawn="1">
  <p:cSld name="Contenu">
    <p:spTree>
      <p:nvGrpSpPr>
        <p:cNvPr id="1" name=""/>
        <p:cNvGrpSpPr/>
        <p:nvPr/>
      </p:nvGrpSpPr>
      <p:grpSpPr bwMode="auto">
        <a:xfrm>
          <a:off x="0" y="0"/>
          <a:ext cx="0" cy="0"/>
          <a:chOff x="0" y="0"/>
          <a:chExt cx="0" cy="0"/>
        </a:xfrm>
      </p:grpSpPr>
      <p:sp>
        <p:nvSpPr>
          <p:cNvPr id="24" name="Google Shape;24;p29"/>
          <p:cNvSpPr txBox="1">
            <a:spLocks noGrp="1"/>
          </p:cNvSpPr>
          <p:nvPr>
            <p:ph type="title"/>
          </p:nvPr>
        </p:nvSpPr>
        <p:spPr bwMode="auto">
          <a:xfrm>
            <a:off x="467544" y="274638"/>
            <a:ext cx="7632848" cy="5620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400"/>
              <a:buFont typeface="Open Sans"/>
              <a:buNone/>
              <a:defRPr sz="3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25" name="Google Shape;25;p29"/>
          <p:cNvSpPr txBox="1">
            <a:spLocks noGrp="1"/>
          </p:cNvSpPr>
          <p:nvPr>
            <p:ph type="body" idx="1"/>
          </p:nvPr>
        </p:nvSpPr>
        <p:spPr bwMode="auto">
          <a:xfrm>
            <a:off x="467544" y="1556793"/>
            <a:ext cx="7632849" cy="4366930"/>
          </a:xfrm>
          <a:prstGeom prst="rect">
            <a:avLst/>
          </a:prstGeom>
          <a:solidFill>
            <a:schemeClr val="accent3"/>
          </a:solid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2"/>
              </a:buClr>
              <a:buSzPts val="2400"/>
              <a:buChar char="•"/>
              <a:defRPr sz="2400"/>
            </a:lvl2pPr>
            <a:lvl3pPr marL="1371600" lvl="2" indent="-355600" algn="l">
              <a:lnSpc>
                <a:spcPct val="90000"/>
              </a:lnSpc>
              <a:spcBef>
                <a:spcPts val="500"/>
              </a:spcBef>
              <a:spcAft>
                <a:spcPts val="0"/>
              </a:spcAft>
              <a:buClr>
                <a:schemeClr val="dk2"/>
              </a:buClr>
              <a:buSzPts val="2000"/>
              <a:buFont typeface="Arial"/>
              <a:buChar char="•"/>
              <a:defRPr sz="2000"/>
            </a:lvl3pPr>
            <a:lvl4pPr marL="1828800" lvl="3" indent="-342900" algn="l">
              <a:lnSpc>
                <a:spcPct val="90000"/>
              </a:lnSpc>
              <a:spcBef>
                <a:spcPts val="500"/>
              </a:spcBef>
              <a:spcAft>
                <a:spcPts val="0"/>
              </a:spcAft>
              <a:buClr>
                <a:schemeClr val="dk2"/>
              </a:buClr>
              <a:buSzPts val="1800"/>
              <a:buChar char="•"/>
              <a:defRPr sz="1800"/>
            </a:lvl4pPr>
            <a:lvl5pPr marL="2286000" lvl="4" indent="-342900" algn="l">
              <a:lnSpc>
                <a:spcPct val="90000"/>
              </a:lnSpc>
              <a:spcBef>
                <a:spcPts val="500"/>
              </a:spcBef>
              <a:spcAft>
                <a:spcPts val="0"/>
              </a:spcAft>
              <a:buClr>
                <a:schemeClr val="dk2"/>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Tree>
    <p:extLst>
      <p:ext uri="{BB962C8B-B14F-4D97-AF65-F5344CB8AC3E}">
        <p14:creationId xmlns:p14="http://schemas.microsoft.com/office/powerpoint/2010/main" val="684311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matchingName="Titre-blanc" userDrawn="1">
  <p:cSld name="Titre-blanc">
    <p:spTree>
      <p:nvGrpSpPr>
        <p:cNvPr id="1" name=""/>
        <p:cNvGrpSpPr/>
        <p:nvPr/>
      </p:nvGrpSpPr>
      <p:grpSpPr bwMode="auto">
        <a:xfrm>
          <a:off x="0" y="0"/>
          <a:ext cx="0" cy="0"/>
          <a:chOff x="0" y="0"/>
          <a:chExt cx="0" cy="0"/>
        </a:xfrm>
      </p:grpSpPr>
      <p:sp>
        <p:nvSpPr>
          <p:cNvPr id="27" name="Google Shape;27;p30"/>
          <p:cNvSpPr txBox="1">
            <a:spLocks noGrp="1"/>
          </p:cNvSpPr>
          <p:nvPr>
            <p:ph type="ctrTitle"/>
          </p:nvPr>
        </p:nvSpPr>
        <p:spPr bwMode="auto">
          <a:xfrm>
            <a:off x="272128" y="2165229"/>
            <a:ext cx="8305341" cy="3252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000"/>
              <a:buFont typeface="Open Sans"/>
              <a:buNone/>
              <a:defRPr sz="5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28" name="Google Shape;28;p30"/>
          <p:cNvSpPr txBox="1">
            <a:spLocks noGrp="1"/>
          </p:cNvSpPr>
          <p:nvPr>
            <p:ph type="subTitle" idx="1"/>
          </p:nvPr>
        </p:nvSpPr>
        <p:spPr bwMode="auto">
          <a:xfrm>
            <a:off x="272128" y="5529528"/>
            <a:ext cx="4787999" cy="7461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dk1"/>
              </a:buClr>
              <a:buSzPts val="2000"/>
              <a:buNone/>
              <a:defRPr sz="2000">
                <a:solidFill>
                  <a:schemeClr val="dk1"/>
                </a:solidFil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a:defRPr/>
            </a:pPr>
            <a:endParaRPr/>
          </a:p>
        </p:txBody>
      </p:sp>
      <p:pic>
        <p:nvPicPr>
          <p:cNvPr id="29" name="Google Shape;29;p30" descr="A picture containing food, drawing&#10;&#10;Description automatically generated"/>
          <p:cNvPicPr/>
          <p:nvPr/>
        </p:nvPicPr>
        <p:blipFill>
          <a:blip r:embed="rId2">
            <a:alphaModFix/>
          </a:blip>
          <a:stretch/>
        </p:blipFill>
        <p:spPr bwMode="auto">
          <a:xfrm>
            <a:off x="-1" y="-108986"/>
            <a:ext cx="5060133" cy="2274215"/>
          </a:xfrm>
          <a:prstGeom prst="rect">
            <a:avLst/>
          </a:prstGeom>
          <a:noFill/>
          <a:ln>
            <a:noFill/>
          </a:ln>
        </p:spPr>
      </p:pic>
      <p:pic>
        <p:nvPicPr>
          <p:cNvPr id="30" name="Google Shape;30;p30"/>
          <p:cNvPicPr/>
          <p:nvPr/>
        </p:nvPicPr>
        <p:blipFill>
          <a:blip r:embed="rId3">
            <a:alphaModFix/>
          </a:blip>
          <a:stretch/>
        </p:blipFill>
        <p:spPr bwMode="auto">
          <a:xfrm rot="-5400000">
            <a:off x="4459654" y="2173654"/>
            <a:ext cx="224692" cy="9144000"/>
          </a:xfrm>
          <a:prstGeom prst="rect">
            <a:avLst/>
          </a:prstGeom>
          <a:noFill/>
          <a:ln>
            <a:noFill/>
          </a:ln>
        </p:spPr>
      </p:pic>
      <p:sp>
        <p:nvSpPr>
          <p:cNvPr id="31" name="Google Shape;31;p30"/>
          <p:cNvSpPr/>
          <p:nvPr/>
        </p:nvSpPr>
        <p:spPr bwMode="auto">
          <a:xfrm>
            <a:off x="7663070" y="6092687"/>
            <a:ext cx="1411356" cy="5406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800">
              <a:solidFill>
                <a:schemeClr val="lt1"/>
              </a:solidFill>
              <a:latin typeface="Open Sans"/>
              <a:ea typeface="Open Sans"/>
              <a:cs typeface="Open Sans"/>
            </a:endParaRPr>
          </a:p>
        </p:txBody>
      </p:sp>
    </p:spTree>
    <p:extLst>
      <p:ext uri="{BB962C8B-B14F-4D97-AF65-F5344CB8AC3E}">
        <p14:creationId xmlns:p14="http://schemas.microsoft.com/office/powerpoint/2010/main" val="556388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matchingName="Chapitre_texte" userDrawn="1">
  <p:cSld name="Chapitre_texte">
    <p:spTree>
      <p:nvGrpSpPr>
        <p:cNvPr id="1" name=""/>
        <p:cNvGrpSpPr/>
        <p:nvPr/>
      </p:nvGrpSpPr>
      <p:grpSpPr bwMode="auto">
        <a:xfrm>
          <a:off x="0" y="0"/>
          <a:ext cx="0" cy="0"/>
          <a:chOff x="0" y="0"/>
          <a:chExt cx="0" cy="0"/>
        </a:xfrm>
      </p:grpSpPr>
      <p:pic>
        <p:nvPicPr>
          <p:cNvPr id="33" name="Google Shape;33;p31"/>
          <p:cNvPicPr/>
          <p:nvPr/>
        </p:nvPicPr>
        <p:blipFill>
          <a:blip r:embed="rId2">
            <a:alphaModFix/>
          </a:blip>
          <a:stretch/>
        </p:blipFill>
        <p:spPr bwMode="auto">
          <a:xfrm rot="-5400000">
            <a:off x="4459654" y="2173654"/>
            <a:ext cx="224692" cy="9144000"/>
          </a:xfrm>
          <a:prstGeom prst="rect">
            <a:avLst/>
          </a:prstGeom>
          <a:noFill/>
          <a:ln>
            <a:noFill/>
          </a:ln>
        </p:spPr>
      </p:pic>
      <p:pic>
        <p:nvPicPr>
          <p:cNvPr id="34" name="Google Shape;34;p31"/>
          <p:cNvPicPr/>
          <p:nvPr/>
        </p:nvPicPr>
        <p:blipFill>
          <a:blip r:embed="rId3">
            <a:alphaModFix/>
          </a:blip>
          <a:stretch/>
        </p:blipFill>
        <p:spPr bwMode="auto">
          <a:xfrm>
            <a:off x="7732832" y="6141906"/>
            <a:ext cx="1279285" cy="453079"/>
          </a:xfrm>
          <a:prstGeom prst="rect">
            <a:avLst/>
          </a:prstGeom>
          <a:noFill/>
          <a:ln>
            <a:noFill/>
          </a:ln>
        </p:spPr>
      </p:pic>
      <p:sp>
        <p:nvSpPr>
          <p:cNvPr id="35" name="Google Shape;35;p31"/>
          <p:cNvSpPr txBox="1">
            <a:spLocks noGrp="1"/>
          </p:cNvSpPr>
          <p:nvPr>
            <p:ph type="title"/>
          </p:nvPr>
        </p:nvSpPr>
        <p:spPr bwMode="auto">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Tree>
    <p:extLst>
      <p:ext uri="{BB962C8B-B14F-4D97-AF65-F5344CB8AC3E}">
        <p14:creationId xmlns:p14="http://schemas.microsoft.com/office/powerpoint/2010/main" val="1986348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matchingName="Chapitre_image" userDrawn="1">
  <p:cSld name="Chapitre_image">
    <p:spTree>
      <p:nvGrpSpPr>
        <p:cNvPr id="1" name=""/>
        <p:cNvGrpSpPr/>
        <p:nvPr/>
      </p:nvGrpSpPr>
      <p:grpSpPr bwMode="auto">
        <a:xfrm>
          <a:off x="0" y="0"/>
          <a:ext cx="0" cy="0"/>
          <a:chOff x="0" y="0"/>
          <a:chExt cx="0" cy="0"/>
        </a:xfrm>
      </p:grpSpPr>
      <p:sp>
        <p:nvSpPr>
          <p:cNvPr id="37" name="Google Shape;37;p32"/>
          <p:cNvSpPr txBox="1">
            <a:spLocks noGrp="1"/>
          </p:cNvSpPr>
          <p:nvPr>
            <p:ph type="ctrTitle"/>
          </p:nvPr>
        </p:nvSpPr>
        <p:spPr bwMode="auto">
          <a:xfrm>
            <a:off x="5267738" y="1360159"/>
            <a:ext cx="3309731" cy="3252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pic>
        <p:nvPicPr>
          <p:cNvPr id="38" name="Google Shape;38;p32"/>
          <p:cNvPicPr/>
          <p:nvPr/>
        </p:nvPicPr>
        <p:blipFill>
          <a:blip r:embed="rId2">
            <a:alphaModFix/>
          </a:blip>
          <a:stretch/>
        </p:blipFill>
        <p:spPr bwMode="auto">
          <a:xfrm rot="-5400000">
            <a:off x="4459654" y="2173654"/>
            <a:ext cx="224692" cy="9144000"/>
          </a:xfrm>
          <a:prstGeom prst="rect">
            <a:avLst/>
          </a:prstGeom>
          <a:noFill/>
          <a:ln>
            <a:noFill/>
          </a:ln>
        </p:spPr>
      </p:pic>
      <p:pic>
        <p:nvPicPr>
          <p:cNvPr id="39" name="Google Shape;39;p32"/>
          <p:cNvPicPr/>
          <p:nvPr/>
        </p:nvPicPr>
        <p:blipFill>
          <a:blip r:embed="rId3">
            <a:alphaModFix/>
          </a:blip>
          <a:stretch/>
        </p:blipFill>
        <p:spPr bwMode="auto">
          <a:xfrm>
            <a:off x="7732832" y="6141906"/>
            <a:ext cx="1279285" cy="453079"/>
          </a:xfrm>
          <a:prstGeom prst="rect">
            <a:avLst/>
          </a:prstGeom>
          <a:noFill/>
          <a:ln>
            <a:noFill/>
          </a:ln>
        </p:spPr>
      </p:pic>
      <p:sp>
        <p:nvSpPr>
          <p:cNvPr id="40" name="Google Shape;40;p32"/>
          <p:cNvSpPr>
            <a:spLocks noGrp="1"/>
          </p:cNvSpPr>
          <p:nvPr>
            <p:ph type="pic" idx="2"/>
          </p:nvPr>
        </p:nvSpPr>
        <p:spPr bwMode="auto">
          <a:xfrm>
            <a:off x="0" y="0"/>
            <a:ext cx="5059363" cy="6632575"/>
          </a:xfrm>
          <a:prstGeom prst="rect">
            <a:avLst/>
          </a:prstGeom>
          <a:noFill/>
          <a:ln>
            <a:noFill/>
          </a:ln>
        </p:spPr>
      </p:sp>
    </p:spTree>
    <p:extLst>
      <p:ext uri="{BB962C8B-B14F-4D97-AF65-F5344CB8AC3E}">
        <p14:creationId xmlns:p14="http://schemas.microsoft.com/office/powerpoint/2010/main" val="2017005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matchingName="Image-pleine" userDrawn="1">
  <p:cSld name="Image-pleine">
    <p:spTree>
      <p:nvGrpSpPr>
        <p:cNvPr id="1" name=""/>
        <p:cNvGrpSpPr/>
        <p:nvPr/>
      </p:nvGrpSpPr>
      <p:grpSpPr bwMode="auto">
        <a:xfrm>
          <a:off x="0" y="0"/>
          <a:ext cx="0" cy="0"/>
          <a:chOff x="0" y="0"/>
          <a:chExt cx="0" cy="0"/>
        </a:xfrm>
      </p:grpSpPr>
      <p:pic>
        <p:nvPicPr>
          <p:cNvPr id="42" name="Google Shape;42;p33"/>
          <p:cNvPicPr/>
          <p:nvPr/>
        </p:nvPicPr>
        <p:blipFill>
          <a:blip r:embed="rId2">
            <a:alphaModFix/>
          </a:blip>
          <a:stretch/>
        </p:blipFill>
        <p:spPr bwMode="auto">
          <a:xfrm rot="-5400000">
            <a:off x="4459654" y="2173654"/>
            <a:ext cx="224692" cy="9144000"/>
          </a:xfrm>
          <a:prstGeom prst="rect">
            <a:avLst/>
          </a:prstGeom>
          <a:noFill/>
          <a:ln>
            <a:noFill/>
          </a:ln>
        </p:spPr>
      </p:pic>
      <p:pic>
        <p:nvPicPr>
          <p:cNvPr id="43" name="Google Shape;43;p33"/>
          <p:cNvPicPr/>
          <p:nvPr/>
        </p:nvPicPr>
        <p:blipFill>
          <a:blip r:embed="rId3">
            <a:alphaModFix/>
          </a:blip>
          <a:stretch/>
        </p:blipFill>
        <p:spPr bwMode="auto">
          <a:xfrm>
            <a:off x="7732832" y="6141906"/>
            <a:ext cx="1279285" cy="453079"/>
          </a:xfrm>
          <a:prstGeom prst="rect">
            <a:avLst/>
          </a:prstGeom>
          <a:noFill/>
          <a:ln>
            <a:noFill/>
          </a:ln>
        </p:spPr>
      </p:pic>
      <p:sp>
        <p:nvSpPr>
          <p:cNvPr id="44" name="Google Shape;44;p33"/>
          <p:cNvSpPr>
            <a:spLocks noGrp="1"/>
          </p:cNvSpPr>
          <p:nvPr>
            <p:ph type="pic" idx="2"/>
          </p:nvPr>
        </p:nvSpPr>
        <p:spPr bwMode="auto">
          <a:xfrm>
            <a:off x="0" y="0"/>
            <a:ext cx="9144000" cy="6023113"/>
          </a:xfrm>
          <a:prstGeom prst="rect">
            <a:avLst/>
          </a:prstGeom>
          <a:noFill/>
          <a:ln>
            <a:noFill/>
          </a:ln>
        </p:spPr>
      </p:sp>
    </p:spTree>
    <p:extLst>
      <p:ext uri="{BB962C8B-B14F-4D97-AF65-F5344CB8AC3E}">
        <p14:creationId xmlns:p14="http://schemas.microsoft.com/office/powerpoint/2010/main" val="115852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matchingName="Image+texte" userDrawn="1">
  <p:cSld name="Image+texte">
    <p:spTree>
      <p:nvGrpSpPr>
        <p:cNvPr id="1" name=""/>
        <p:cNvGrpSpPr/>
        <p:nvPr/>
      </p:nvGrpSpPr>
      <p:grpSpPr bwMode="auto">
        <a:xfrm>
          <a:off x="0" y="0"/>
          <a:ext cx="0" cy="0"/>
          <a:chOff x="0" y="0"/>
          <a:chExt cx="0" cy="0"/>
        </a:xfrm>
      </p:grpSpPr>
      <p:sp>
        <p:nvSpPr>
          <p:cNvPr id="46" name="Google Shape;46;p34"/>
          <p:cNvSpPr txBox="1">
            <a:spLocks noGrp="1"/>
          </p:cNvSpPr>
          <p:nvPr>
            <p:ph type="title"/>
          </p:nvPr>
        </p:nvSpPr>
        <p:spPr bwMode="auto">
          <a:xfrm>
            <a:off x="5382883" y="365126"/>
            <a:ext cx="3614467"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2800"/>
              <a:buFont typeface="Open Sans"/>
              <a:buNone/>
              <a:defRPr sz="2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47" name="Google Shape;47;p34"/>
          <p:cNvSpPr txBox="1">
            <a:spLocks noGrp="1"/>
          </p:cNvSpPr>
          <p:nvPr>
            <p:ph type="body" idx="1"/>
          </p:nvPr>
        </p:nvSpPr>
        <p:spPr bwMode="auto">
          <a:xfrm>
            <a:off x="5382883" y="1825625"/>
            <a:ext cx="3614468" cy="4098097"/>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2"/>
              </a:buClr>
              <a:buSzPts val="2000"/>
              <a:buChar char="•"/>
              <a:defRPr sz="2000">
                <a:solidFill>
                  <a:schemeClr val="dk2"/>
                </a:solidFill>
              </a:defRPr>
            </a:lvl2pPr>
            <a:lvl3pPr marL="1371600" lvl="2" indent="-342900" algn="l">
              <a:lnSpc>
                <a:spcPct val="90000"/>
              </a:lnSpc>
              <a:spcBef>
                <a:spcPts val="500"/>
              </a:spcBef>
              <a:spcAft>
                <a:spcPts val="0"/>
              </a:spcAft>
              <a:buClr>
                <a:schemeClr val="dk2"/>
              </a:buClr>
              <a:buSzPts val="1800"/>
              <a:buChar char="•"/>
              <a:defRPr sz="1800">
                <a:solidFill>
                  <a:schemeClr val="dk2"/>
                </a:solidFill>
              </a:defRPr>
            </a:lvl3pPr>
            <a:lvl4pPr marL="1828800" lvl="3" indent="-330200" algn="l">
              <a:lnSpc>
                <a:spcPct val="90000"/>
              </a:lnSpc>
              <a:spcBef>
                <a:spcPts val="500"/>
              </a:spcBef>
              <a:spcAft>
                <a:spcPts val="0"/>
              </a:spcAft>
              <a:buClr>
                <a:schemeClr val="dk2"/>
              </a:buClr>
              <a:buSzPts val="1600"/>
              <a:buChar char="•"/>
              <a:defRPr sz="1600">
                <a:solidFill>
                  <a:schemeClr val="dk2"/>
                </a:solidFill>
              </a:defRPr>
            </a:lvl4pPr>
            <a:lvl5pPr marL="2286000" lvl="4" indent="-330200" algn="l">
              <a:lnSpc>
                <a:spcPct val="90000"/>
              </a:lnSpc>
              <a:spcBef>
                <a:spcPts val="500"/>
              </a:spcBef>
              <a:spcAft>
                <a:spcPts val="0"/>
              </a:spcAft>
              <a:buClr>
                <a:schemeClr val="dk2"/>
              </a:buClr>
              <a:buSzPts val="1600"/>
              <a:buChar char="•"/>
              <a:defRPr sz="16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48" name="Google Shape;48;p34"/>
          <p:cNvSpPr>
            <a:spLocks noGrp="1"/>
          </p:cNvSpPr>
          <p:nvPr>
            <p:ph type="pic" idx="2"/>
          </p:nvPr>
        </p:nvSpPr>
        <p:spPr bwMode="auto">
          <a:xfrm>
            <a:off x="0" y="0"/>
            <a:ext cx="5059363" cy="6632575"/>
          </a:xfrm>
          <a:prstGeom prst="rect">
            <a:avLst/>
          </a:prstGeom>
          <a:noFill/>
          <a:ln>
            <a:noFill/>
          </a:ln>
        </p:spPr>
      </p:sp>
      <p:pic>
        <p:nvPicPr>
          <p:cNvPr id="49" name="Google Shape;49;p34"/>
          <p:cNvPicPr/>
          <p:nvPr/>
        </p:nvPicPr>
        <p:blipFill>
          <a:blip r:embed="rId2">
            <a:alphaModFix/>
          </a:blip>
          <a:stretch/>
        </p:blipFill>
        <p:spPr bwMode="auto">
          <a:xfrm rot="-5400000">
            <a:off x="4459654" y="2173654"/>
            <a:ext cx="224692" cy="9144000"/>
          </a:xfrm>
          <a:prstGeom prst="rect">
            <a:avLst/>
          </a:prstGeom>
          <a:noFill/>
          <a:ln>
            <a:noFill/>
          </a:ln>
        </p:spPr>
      </p:pic>
      <p:pic>
        <p:nvPicPr>
          <p:cNvPr id="50" name="Google Shape;50;p34"/>
          <p:cNvPicPr/>
          <p:nvPr/>
        </p:nvPicPr>
        <p:blipFill>
          <a:blip r:embed="rId3">
            <a:alphaModFix/>
          </a:blip>
          <a:stretch/>
        </p:blipFill>
        <p:spPr bwMode="auto">
          <a:xfrm>
            <a:off x="7732832" y="6141906"/>
            <a:ext cx="1279285" cy="453079"/>
          </a:xfrm>
          <a:prstGeom prst="rect">
            <a:avLst/>
          </a:prstGeom>
          <a:noFill/>
          <a:ln>
            <a:noFill/>
          </a:ln>
        </p:spPr>
      </p:pic>
    </p:spTree>
    <p:extLst>
      <p:ext uri="{BB962C8B-B14F-4D97-AF65-F5344CB8AC3E}">
        <p14:creationId xmlns:p14="http://schemas.microsoft.com/office/powerpoint/2010/main" val="1800398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matchingName="Contenu+image" userDrawn="1">
  <p:cSld name="Contenu+image">
    <p:spTree>
      <p:nvGrpSpPr>
        <p:cNvPr id="1" name=""/>
        <p:cNvGrpSpPr/>
        <p:nvPr/>
      </p:nvGrpSpPr>
      <p:grpSpPr bwMode="auto">
        <a:xfrm>
          <a:off x="0" y="0"/>
          <a:ext cx="0" cy="0"/>
          <a:chOff x="0" y="0"/>
          <a:chExt cx="0" cy="0"/>
        </a:xfrm>
      </p:grpSpPr>
      <p:sp>
        <p:nvSpPr>
          <p:cNvPr id="52" name="Google Shape;52;p35"/>
          <p:cNvSpPr txBox="1">
            <a:spLocks noGrp="1"/>
          </p:cNvSpPr>
          <p:nvPr>
            <p:ph type="title"/>
          </p:nvPr>
        </p:nvSpPr>
        <p:spPr bwMode="auto">
          <a:xfrm>
            <a:off x="467544" y="274638"/>
            <a:ext cx="7632848" cy="5620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400"/>
              <a:buFont typeface="Open Sans"/>
              <a:buNone/>
              <a:defRPr sz="3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3" name="Google Shape;53;p35"/>
          <p:cNvSpPr txBox="1">
            <a:spLocks noGrp="1"/>
          </p:cNvSpPr>
          <p:nvPr>
            <p:ph type="body" idx="1"/>
          </p:nvPr>
        </p:nvSpPr>
        <p:spPr bwMode="auto">
          <a:xfrm>
            <a:off x="467545" y="1556793"/>
            <a:ext cx="4104456" cy="4406462"/>
          </a:xfrm>
          <a:prstGeom prst="rect">
            <a:avLst/>
          </a:prstGeom>
          <a:solidFill>
            <a:schemeClr val="accent3"/>
          </a:solid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2"/>
              </a:buClr>
              <a:buSzPts val="2400"/>
              <a:buChar char="•"/>
              <a:defRPr sz="2400"/>
            </a:lvl2pPr>
            <a:lvl3pPr marL="1371600" lvl="2" indent="-355600" algn="l">
              <a:lnSpc>
                <a:spcPct val="90000"/>
              </a:lnSpc>
              <a:spcBef>
                <a:spcPts val="500"/>
              </a:spcBef>
              <a:spcAft>
                <a:spcPts val="0"/>
              </a:spcAft>
              <a:buClr>
                <a:schemeClr val="dk2"/>
              </a:buClr>
              <a:buSzPts val="2000"/>
              <a:buFont typeface="Arial"/>
              <a:buChar char="•"/>
              <a:defRPr sz="2000"/>
            </a:lvl3pPr>
            <a:lvl4pPr marL="1828800" lvl="3" indent="-342900" algn="l">
              <a:lnSpc>
                <a:spcPct val="90000"/>
              </a:lnSpc>
              <a:spcBef>
                <a:spcPts val="500"/>
              </a:spcBef>
              <a:spcAft>
                <a:spcPts val="0"/>
              </a:spcAft>
              <a:buClr>
                <a:schemeClr val="dk2"/>
              </a:buClr>
              <a:buSzPts val="1800"/>
              <a:buChar char="•"/>
              <a:defRPr sz="1800"/>
            </a:lvl4pPr>
            <a:lvl5pPr marL="2286000" lvl="4" indent="-342900" algn="l">
              <a:lnSpc>
                <a:spcPct val="90000"/>
              </a:lnSpc>
              <a:spcBef>
                <a:spcPts val="500"/>
              </a:spcBef>
              <a:spcAft>
                <a:spcPts val="0"/>
              </a:spcAft>
              <a:buClr>
                <a:schemeClr val="dk2"/>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54" name="Google Shape;54;p35"/>
          <p:cNvSpPr>
            <a:spLocks noGrp="1"/>
          </p:cNvSpPr>
          <p:nvPr>
            <p:ph type="pic" idx="2"/>
          </p:nvPr>
        </p:nvSpPr>
        <p:spPr bwMode="auto">
          <a:xfrm>
            <a:off x="4840358" y="1563081"/>
            <a:ext cx="3836098" cy="4400398"/>
          </a:xfrm>
          <a:prstGeom prst="rect">
            <a:avLst/>
          </a:prstGeom>
          <a:noFill/>
          <a:ln>
            <a:noFill/>
          </a:ln>
        </p:spPr>
      </p:sp>
    </p:spTree>
    <p:extLst>
      <p:ext uri="{BB962C8B-B14F-4D97-AF65-F5344CB8AC3E}">
        <p14:creationId xmlns:p14="http://schemas.microsoft.com/office/powerpoint/2010/main" val="180403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C39F72D-BAAC-410B-B466-C8D5E176BA14}" type="datetimeFigureOut">
              <a:rPr lang="fr-FR" smtClean="0"/>
              <a:t>15/10/2024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3443475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userDrawn="1">
  <p:cSld name="Vide">
    <p:spTree>
      <p:nvGrpSpPr>
        <p:cNvPr id="1" name=""/>
        <p:cNvGrpSpPr/>
        <p:nvPr/>
      </p:nvGrpSpPr>
      <p:grpSpPr bwMode="auto">
        <a:xfrm>
          <a:off x="0" y="0"/>
          <a:ext cx="0" cy="0"/>
          <a:chOff x="0" y="0"/>
          <a:chExt cx="0" cy="0"/>
        </a:xfrm>
      </p:grpSpPr>
      <p:sp>
        <p:nvSpPr>
          <p:cNvPr id="2" name="Espace réservé du pied de page 1"/>
          <p:cNvSpPr>
            <a:spLocks noGrp="1"/>
          </p:cNvSpPr>
          <p:nvPr>
            <p:ph type="ftr" sz="quarter" idx="12"/>
          </p:nvPr>
        </p:nvSpPr>
        <p:spPr bwMode="auto"/>
        <p:txBody>
          <a:bodyPr rtlCol="0"/>
          <a:lstStyle/>
          <a:p>
            <a:pPr>
              <a:defRPr/>
            </a:pPr>
            <a:r>
              <a:rPr lang="fr-FR"/>
              <a:t>Ajouter un pied de page</a:t>
            </a:r>
            <a:endParaRPr/>
          </a:p>
        </p:txBody>
      </p:sp>
      <p:sp>
        <p:nvSpPr>
          <p:cNvPr id="3" name="Espace réservé du numéro de diapositive 2"/>
          <p:cNvSpPr>
            <a:spLocks noGrp="1"/>
          </p:cNvSpPr>
          <p:nvPr>
            <p:ph type="sldNum" sz="quarter" idx="13"/>
          </p:nvPr>
        </p:nvSpPr>
        <p:spPr bwMode="auto"/>
        <p:txBody>
          <a:bodyPr rtlCol="0"/>
          <a:lstStyle/>
          <a:p>
            <a:pPr>
              <a:defRPr/>
            </a:pPr>
            <a:fld id="{19B51A1E-902D-48AF-9020-955120F399B6}" type="slidenum">
              <a:rPr lang="fr-FR"/>
              <a:t>‹N°›</a:t>
            </a:fld>
            <a:endParaRPr lang="fr-FR"/>
          </a:p>
        </p:txBody>
      </p:sp>
      <p:sp>
        <p:nvSpPr>
          <p:cNvPr id="4" name="Titre 3"/>
          <p:cNvSpPr>
            <a:spLocks noGrp="1"/>
          </p:cNvSpPr>
          <p:nvPr>
            <p:ph type="title"/>
          </p:nvPr>
        </p:nvSpPr>
        <p:spPr bwMode="auto"/>
        <p:txBody>
          <a:bodyPr rtlCol="0"/>
          <a:lstStyle/>
          <a:p>
            <a:pPr>
              <a:defRPr/>
            </a:pPr>
            <a:r>
              <a:rPr lang="fr-FR"/>
              <a:t>Modifiez le style du titre</a:t>
            </a:r>
            <a:endParaRPr/>
          </a:p>
        </p:txBody>
      </p:sp>
    </p:spTree>
    <p:extLst>
      <p:ext uri="{BB962C8B-B14F-4D97-AF65-F5344CB8AC3E}">
        <p14:creationId xmlns:p14="http://schemas.microsoft.com/office/powerpoint/2010/main" val="3030304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userDrawn="1">
  <p:cSld name="Comparaison">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auto">
          <a:xfrm>
            <a:off x="324000" y="432000"/>
            <a:ext cx="8505000" cy="432000"/>
          </a:xfrm>
        </p:spPr>
        <p:txBody>
          <a:bodyPr rtlCol="0"/>
          <a:lstStyle>
            <a:lvl1pPr>
              <a:defRPr>
                <a:solidFill>
                  <a:schemeClr val="tx1">
                    <a:lumMod val="75000"/>
                    <a:lumOff val="25000"/>
                  </a:schemeClr>
                </a:solidFill>
              </a:defRPr>
            </a:lvl1pPr>
          </a:lstStyle>
          <a:p>
            <a:pPr>
              <a:defRPr/>
            </a:pPr>
            <a:r>
              <a:rPr lang="fr-FR"/>
              <a:t>Cliquez pour modifier le titre de la page</a:t>
            </a:r>
            <a:endParaRPr/>
          </a:p>
        </p:txBody>
      </p:sp>
      <p:sp>
        <p:nvSpPr>
          <p:cNvPr id="9" name="Sous-titre 2"/>
          <p:cNvSpPr>
            <a:spLocks noGrp="1"/>
          </p:cNvSpPr>
          <p:nvPr>
            <p:ph type="body" sz="quarter" idx="32" hasCustomPrompt="1"/>
          </p:nvPr>
        </p:nvSpPr>
        <p:spPr bwMode="auto">
          <a:xfrm>
            <a:off x="323850" y="1008000"/>
            <a:ext cx="8504635" cy="360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defRPr/>
            </a:pPr>
            <a:r>
              <a:rPr lang="fr-FR"/>
              <a:t>Sous-titre</a:t>
            </a:r>
            <a:endParaRPr/>
          </a:p>
        </p:txBody>
      </p:sp>
      <p:sp>
        <p:nvSpPr>
          <p:cNvPr id="3" name="Espace réservé de comparaison gauche 1"/>
          <p:cNvSpPr>
            <a:spLocks noGrp="1"/>
          </p:cNvSpPr>
          <p:nvPr>
            <p:ph type="body" idx="1" hasCustomPrompt="1"/>
          </p:nvPr>
        </p:nvSpPr>
        <p:spPr bwMode="auto">
          <a:xfrm>
            <a:off x="324000" y="1515834"/>
            <a:ext cx="4104000" cy="360000"/>
          </a:xfrm>
        </p:spPr>
        <p:txBody>
          <a:bodyPr rtlCol="0" anchor="t"/>
          <a:lstStyle>
            <a:lvl1pPr marL="0" indent="0">
              <a:buNone/>
              <a:defRPr sz="1800" b="1">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fr-FR"/>
              <a:t>Modifiez les styles du texte du masque</a:t>
            </a:r>
            <a:endParaRPr/>
          </a:p>
        </p:txBody>
      </p:sp>
      <p:sp>
        <p:nvSpPr>
          <p:cNvPr id="4" name="Espace réservé du contenu 2"/>
          <p:cNvSpPr>
            <a:spLocks noGrp="1"/>
          </p:cNvSpPr>
          <p:nvPr>
            <p:ph sz="half" idx="2" hasCustomPrompt="1"/>
          </p:nvPr>
        </p:nvSpPr>
        <p:spPr bwMode="auto">
          <a:xfrm>
            <a:off x="324000" y="2023668"/>
            <a:ext cx="4104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2" name="Espace réservé de comparaison gauche 2"/>
          <p:cNvSpPr>
            <a:spLocks noGrp="1"/>
          </p:cNvSpPr>
          <p:nvPr>
            <p:ph type="body" sz="quarter" idx="13" hasCustomPrompt="1"/>
          </p:nvPr>
        </p:nvSpPr>
        <p:spPr bwMode="auto">
          <a:xfrm>
            <a:off x="4725000" y="1516360"/>
            <a:ext cx="4104000" cy="358775"/>
          </a:xfrm>
        </p:spPr>
        <p:txBody>
          <a:bodyPr rtlCol="0"/>
          <a:lstStyle>
            <a:lvl1pPr marL="0" indent="0">
              <a:buNone/>
              <a:defRPr sz="1800" b="1"/>
            </a:lvl1pPr>
          </a:lstStyle>
          <a:p>
            <a:pPr lvl="0">
              <a:defRPr/>
            </a:pPr>
            <a:r>
              <a:rPr lang="fr-FR"/>
              <a:t>Modifiez les styles du texte du masque</a:t>
            </a:r>
            <a:endParaRPr/>
          </a:p>
        </p:txBody>
      </p:sp>
      <p:sp>
        <p:nvSpPr>
          <p:cNvPr id="8" name="Espace réservé du texte 4"/>
          <p:cNvSpPr>
            <a:spLocks noGrp="1"/>
          </p:cNvSpPr>
          <p:nvPr>
            <p:ph type="body" sz="quarter" idx="12" hasCustomPrompt="1"/>
          </p:nvPr>
        </p:nvSpPr>
        <p:spPr bwMode="auto">
          <a:xfrm>
            <a:off x="4724916" y="2020360"/>
            <a:ext cx="4104085" cy="4170891"/>
          </a:xfrm>
        </p:spPr>
        <p:txBody>
          <a:bodyPr rtlCol="0"/>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u pied de page 4"/>
          <p:cNvSpPr>
            <a:spLocks noGrp="1"/>
          </p:cNvSpPr>
          <p:nvPr>
            <p:ph type="ftr" sz="quarter" idx="14"/>
          </p:nvPr>
        </p:nvSpPr>
        <p:spPr bwMode="auto"/>
        <p:txBody>
          <a:bodyPr rtlCol="0"/>
          <a:lstStyle/>
          <a:p>
            <a:pPr>
              <a:defRPr/>
            </a:pPr>
            <a:r>
              <a:rPr lang="fr-FR"/>
              <a:t>Ajouter un pied de page</a:t>
            </a:r>
            <a:endParaRPr/>
          </a:p>
        </p:txBody>
      </p:sp>
      <p:sp>
        <p:nvSpPr>
          <p:cNvPr id="6" name="Espace réservé du numéro de diapositive 5"/>
          <p:cNvSpPr>
            <a:spLocks noGrp="1"/>
          </p:cNvSpPr>
          <p:nvPr>
            <p:ph type="sldNum" sz="quarter" idx="33"/>
          </p:nvPr>
        </p:nvSpPr>
        <p:spPr bwMode="auto"/>
        <p:txBody>
          <a:bodyPr rtlCol="0"/>
          <a:lstStyle/>
          <a:p>
            <a:pPr>
              <a:defRPr/>
            </a:pPr>
            <a:fld id="{19B51A1E-902D-48AF-9020-955120F399B6}" type="slidenum">
              <a:rPr lang="fr-FR"/>
              <a:t>‹N°›</a:t>
            </a:fld>
            <a:endParaRPr lang="fr-FR"/>
          </a:p>
        </p:txBody>
      </p:sp>
    </p:spTree>
    <p:extLst>
      <p:ext uri="{BB962C8B-B14F-4D97-AF65-F5344CB8AC3E}">
        <p14:creationId xmlns:p14="http://schemas.microsoft.com/office/powerpoint/2010/main" val="579690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6508D76-5253-EB4E-B642-0C1B7D3224DE}" type="datetimeFigureOut">
              <a:rPr lang="fr-FR" smtClean="0"/>
              <a:t>15/10/2024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597236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6508D76-5253-EB4E-B642-0C1B7D3224DE}" type="datetimeFigureOut">
              <a:rPr lang="fr-FR" smtClean="0"/>
              <a:t>15/10/2024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929936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6508D76-5253-EB4E-B642-0C1B7D3224DE}" type="datetimeFigureOut">
              <a:rPr lang="fr-FR" smtClean="0"/>
              <a:t>15/10/2024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1191660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6508D76-5253-EB4E-B642-0C1B7D3224DE}" type="datetimeFigureOut">
              <a:rPr lang="fr-FR" smtClean="0"/>
              <a:t>15/10/2024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2531202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6508D76-5253-EB4E-B642-0C1B7D3224DE}" type="datetimeFigureOut">
              <a:rPr lang="fr-FR" smtClean="0"/>
              <a:t>15/10/2024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1403996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A6508D76-5253-EB4E-B642-0C1B7D3224DE}" type="datetimeFigureOut">
              <a:rPr lang="fr-FR" smtClean="0"/>
              <a:t>15/10/2024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2064637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508D76-5253-EB4E-B642-0C1B7D3224DE}" type="datetimeFigureOut">
              <a:rPr lang="fr-FR" smtClean="0"/>
              <a:t>15/10/2024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20849864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6508D76-5253-EB4E-B642-0C1B7D3224DE}" type="datetimeFigureOut">
              <a:rPr lang="fr-FR" smtClean="0"/>
              <a:t>15/10/2024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348108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C39F72D-BAAC-410B-B466-C8D5E176BA14}" type="datetimeFigureOut">
              <a:rPr lang="fr-FR" smtClean="0"/>
              <a:t>15/10/2024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1761162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6508D76-5253-EB4E-B642-0C1B7D3224DE}" type="datetimeFigureOut">
              <a:rPr lang="fr-FR" smtClean="0"/>
              <a:t>15/10/2024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1379848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6508D76-5253-EB4E-B642-0C1B7D3224DE}" type="datetimeFigureOut">
              <a:rPr lang="fr-FR" smtClean="0"/>
              <a:t>15/10/2024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17838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6508D76-5253-EB4E-B642-0C1B7D3224DE}" type="datetimeFigureOut">
              <a:rPr lang="fr-FR" smtClean="0"/>
              <a:t>15/10/2024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1196510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D23CE5D-C89F-4E34-AF59-E1CBFB7A4CE4}" type="datetime1">
              <a:rPr lang="fr-FR" smtClean="0"/>
              <a:t>15/10/2024</a:t>
            </a:fld>
            <a:endParaRPr lang="fr-FR"/>
          </a:p>
        </p:txBody>
      </p:sp>
      <p:sp>
        <p:nvSpPr>
          <p:cNvPr id="5" name="Espace réservé du pied de page 4"/>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6" name="Espace réservé du numéro de diapositive 5"/>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4062037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700A6C-893E-4716-AF03-C467C509E649}" type="datetime1">
              <a:rPr lang="fr-FR" smtClean="0"/>
              <a:t>15/10/2024</a:t>
            </a:fld>
            <a:endParaRPr lang="fr-FR"/>
          </a:p>
        </p:txBody>
      </p:sp>
      <p:sp>
        <p:nvSpPr>
          <p:cNvPr id="5" name="Espace réservé du pied de page 4"/>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6" name="Espace réservé du numéro de diapositive 5"/>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3255830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460BDC8-7238-47BD-ACC2-0C2B66731089}" type="datetime1">
              <a:rPr lang="fr-FR" smtClean="0"/>
              <a:t>15/10/2024</a:t>
            </a:fld>
            <a:endParaRPr lang="fr-FR"/>
          </a:p>
        </p:txBody>
      </p:sp>
      <p:sp>
        <p:nvSpPr>
          <p:cNvPr id="5" name="Espace réservé du pied de page 4"/>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6" name="Espace réservé du numéro de diapositive 5"/>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249979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E3C28D4-A651-4C42-84FD-851E8236CB71}" type="datetime1">
              <a:rPr lang="fr-FR" smtClean="0"/>
              <a:t>15/10/2024</a:t>
            </a:fld>
            <a:endParaRPr lang="fr-FR"/>
          </a:p>
        </p:txBody>
      </p:sp>
      <p:sp>
        <p:nvSpPr>
          <p:cNvPr id="6" name="Espace réservé du pied de page 5"/>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7" name="Espace réservé du numéro de diapositive 6"/>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896449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D19AEA6-F25E-41AF-BA15-5F147E7B742D}" type="datetime1">
              <a:rPr lang="fr-FR" smtClean="0"/>
              <a:t>15/10/2024</a:t>
            </a:fld>
            <a:endParaRPr lang="fr-FR"/>
          </a:p>
        </p:txBody>
      </p:sp>
      <p:sp>
        <p:nvSpPr>
          <p:cNvPr id="8" name="Espace réservé du pied de page 7"/>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9" name="Espace réservé du numéro de diapositive 8"/>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21918273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531C5A6-AC08-4AE4-A1B7-91B0160E548C}" type="datetime1">
              <a:rPr lang="fr-FR" smtClean="0"/>
              <a:t>15/10/2024</a:t>
            </a:fld>
            <a:endParaRPr lang="fr-FR"/>
          </a:p>
        </p:txBody>
      </p:sp>
      <p:sp>
        <p:nvSpPr>
          <p:cNvPr id="4" name="Espace réservé du pied de page 3"/>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5" name="Espace réservé du numéro de diapositive 4"/>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952886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29B3FBC-A794-435C-B9EA-F134E81F9E80}" type="datetime1">
              <a:rPr lang="fr-FR" smtClean="0"/>
              <a:t>15/10/2024</a:t>
            </a:fld>
            <a:endParaRPr lang="fr-FR"/>
          </a:p>
        </p:txBody>
      </p:sp>
      <p:sp>
        <p:nvSpPr>
          <p:cNvPr id="3" name="Espace réservé du pied de page 2"/>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4" name="Espace réservé du numéro de diapositive 3"/>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65559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C39F72D-BAAC-410B-B466-C8D5E176BA14}" type="datetimeFigureOut">
              <a:rPr lang="fr-FR" smtClean="0"/>
              <a:t>15/10/2024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33692815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1F46D3-FDC7-42DC-8A26-D28EB911689E}" type="datetime1">
              <a:rPr lang="fr-FR" smtClean="0"/>
              <a:t>15/10/2024</a:t>
            </a:fld>
            <a:endParaRPr lang="fr-FR"/>
          </a:p>
        </p:txBody>
      </p:sp>
      <p:sp>
        <p:nvSpPr>
          <p:cNvPr id="6" name="Espace réservé du pied de page 5"/>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7" name="Espace réservé du numéro de diapositive 6"/>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25687682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9EEDB33-AA27-4149-BE4A-E3F56431C86A}" type="datetime1">
              <a:rPr lang="fr-FR" smtClean="0"/>
              <a:t>15/10/2024</a:t>
            </a:fld>
            <a:endParaRPr lang="fr-FR"/>
          </a:p>
        </p:txBody>
      </p:sp>
      <p:sp>
        <p:nvSpPr>
          <p:cNvPr id="6" name="Espace réservé du pied de page 5"/>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7" name="Espace réservé du numéro de diapositive 6"/>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4041141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78D5C3-67E4-4247-8EE5-EF58946B0A44}" type="datetime1">
              <a:rPr lang="fr-FR" smtClean="0"/>
              <a:t>15/10/2024</a:t>
            </a:fld>
            <a:endParaRPr lang="fr-FR"/>
          </a:p>
        </p:txBody>
      </p:sp>
      <p:sp>
        <p:nvSpPr>
          <p:cNvPr id="5" name="Espace réservé du pied de page 4"/>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6" name="Espace réservé du numéro de diapositive 5"/>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22043391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7EDC626-AF23-4F64-AB10-4EF1A1094BE9}" type="datetime1">
              <a:rPr lang="fr-FR" smtClean="0"/>
              <a:t>15/10/2024</a:t>
            </a:fld>
            <a:endParaRPr lang="fr-FR"/>
          </a:p>
        </p:txBody>
      </p:sp>
      <p:sp>
        <p:nvSpPr>
          <p:cNvPr id="5" name="Espace réservé du pied de page 4"/>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6" name="Espace réservé du numéro de diapositive 5"/>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32280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C39F72D-BAAC-410B-B466-C8D5E176BA14}" type="datetimeFigureOut">
              <a:rPr lang="fr-FR" smtClean="0"/>
              <a:t>15/10/2024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145582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C39F72D-BAAC-410B-B466-C8D5E176BA14}" type="datetimeFigureOut">
              <a:rPr lang="fr-FR" smtClean="0"/>
              <a:t>15/10/2024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116909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9F72D-BAAC-410B-B466-C8D5E176BA14}" type="datetimeFigureOut">
              <a:rPr lang="fr-FR" smtClean="0"/>
              <a:t>15/10/2024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2655912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C39F72D-BAAC-410B-B466-C8D5E176BA14}" type="datetimeFigureOut">
              <a:rPr lang="fr-FR" smtClean="0"/>
              <a:t>15/10/2024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314316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C39F72D-BAAC-410B-B466-C8D5E176BA14}" type="datetimeFigureOut">
              <a:rPr lang="fr-FR" smtClean="0"/>
              <a:t>15/10/2024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323380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9F72D-BAAC-410B-B466-C8D5E176BA14}" type="datetimeFigureOut">
              <a:rPr lang="fr-FR" smtClean="0"/>
              <a:t>15/10/2024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CC5DB-B85F-4BEA-8247-06AA98FCC9A6}" type="slidenum">
              <a:rPr lang="fr-FR" smtClean="0"/>
              <a:t>‹N°›</a:t>
            </a:fld>
            <a:endParaRPr lang="fr-FR"/>
          </a:p>
        </p:txBody>
      </p:sp>
    </p:spTree>
    <p:extLst>
      <p:ext uri="{BB962C8B-B14F-4D97-AF65-F5344CB8AC3E}">
        <p14:creationId xmlns:p14="http://schemas.microsoft.com/office/powerpoint/2010/main" val="3136320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bwMode="auto">
        <a:xfrm>
          <a:off x="0" y="0"/>
          <a:ext cx="0" cy="0"/>
          <a:chOff x="0" y="0"/>
          <a:chExt cx="0" cy="0"/>
        </a:xfrm>
      </p:grpSpPr>
      <p:sp>
        <p:nvSpPr>
          <p:cNvPr id="10" name="Google Shape;10;p27"/>
          <p:cNvSpPr txBox="1">
            <a:spLocks noGrp="1"/>
          </p:cNvSpPr>
          <p:nvPr>
            <p:ph type="title"/>
          </p:nvPr>
        </p:nvSpPr>
        <p:spPr bwMode="auto">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2"/>
              </a:buClr>
              <a:buSzPts val="3400"/>
              <a:buFont typeface="Open Sans"/>
              <a:buNone/>
              <a:defRPr sz="3400" b="1" i="0" u="none" strike="noStrike" cap="none">
                <a:solidFill>
                  <a:schemeClr val="dk2"/>
                </a:solidFill>
                <a:latin typeface="Open Sans"/>
                <a:ea typeface="Open Sans"/>
                <a:cs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
        <p:nvSpPr>
          <p:cNvPr id="11" name="Google Shape;11;p27"/>
          <p:cNvSpPr txBox="1">
            <a:spLocks noGrp="1"/>
          </p:cNvSpPr>
          <p:nvPr>
            <p:ph type="body" idx="1"/>
          </p:nvPr>
        </p:nvSpPr>
        <p:spPr bwMode="auto">
          <a:xfrm>
            <a:off x="628650" y="1825625"/>
            <a:ext cx="7886700" cy="4129664"/>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defRPr>
            </a:lvl1pPr>
            <a:lvl2pPr marL="914400" marR="0" lvl="1" indent="-381000" algn="l">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defRPr>
            </a:lvl2pPr>
            <a:lvl3pPr marL="1371600" marR="0" lvl="2" indent="-355600" algn="l">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defRPr>
            </a:lvl3pPr>
            <a:lvl4pPr marL="1828800" marR="0" lvl="3" indent="-342900" algn="l">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defRPr>
            </a:lvl4pPr>
            <a:lvl5pPr marL="2286000" marR="0" lvl="4" indent="-342900" algn="l">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defRPr>
            </a:lvl9pPr>
          </a:lstStyle>
          <a:p>
            <a:pPr>
              <a:defRPr/>
            </a:pPr>
            <a:endParaRPr/>
          </a:p>
        </p:txBody>
      </p:sp>
      <p:sp>
        <p:nvSpPr>
          <p:cNvPr id="12" name="Google Shape;12;p27"/>
          <p:cNvSpPr txBox="1">
            <a:spLocks noGrp="1"/>
          </p:cNvSpPr>
          <p:nvPr>
            <p:ph type="dt" idx="10"/>
          </p:nvPr>
        </p:nvSpPr>
        <p:spPr bwMode="auto">
          <a:xfrm>
            <a:off x="6098034" y="6321449"/>
            <a:ext cx="1279286" cy="365125"/>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chemeClr val="dk1"/>
                </a:solidFill>
                <a:latin typeface="Open Sans"/>
                <a:ea typeface="Open Sans"/>
                <a:cs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defRPr>
            </a:lvl9pPr>
          </a:lstStyle>
          <a:p>
            <a:pPr>
              <a:defRPr/>
            </a:pPr>
            <a:endParaRPr/>
          </a:p>
        </p:txBody>
      </p:sp>
      <p:sp>
        <p:nvSpPr>
          <p:cNvPr id="13" name="Google Shape;13;p27"/>
          <p:cNvSpPr txBox="1">
            <a:spLocks noGrp="1"/>
          </p:cNvSpPr>
          <p:nvPr>
            <p:ph type="ftr" idx="11"/>
          </p:nvPr>
        </p:nvSpPr>
        <p:spPr bwMode="auto">
          <a:xfrm>
            <a:off x="1577837" y="6306258"/>
            <a:ext cx="3958259" cy="365125"/>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chemeClr val="dk1"/>
                </a:solidFill>
                <a:latin typeface="Open Sans"/>
                <a:ea typeface="Open Sans"/>
                <a:cs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defRPr>
            </a:lvl9pPr>
          </a:lstStyle>
          <a:p>
            <a:pPr>
              <a:defRPr/>
            </a:pPr>
            <a:endParaRPr/>
          </a:p>
        </p:txBody>
      </p:sp>
      <p:sp>
        <p:nvSpPr>
          <p:cNvPr id="14" name="Google Shape;14;p27"/>
          <p:cNvSpPr txBox="1">
            <a:spLocks noGrp="1"/>
          </p:cNvSpPr>
          <p:nvPr>
            <p:ph type="sldNum" idx="12"/>
          </p:nvPr>
        </p:nvSpPr>
        <p:spPr bwMode="auto">
          <a:xfrm>
            <a:off x="628650" y="6306258"/>
            <a:ext cx="2057400" cy="365125"/>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chemeClr val="dk1"/>
                </a:solidFill>
                <a:latin typeface="Open Sans"/>
                <a:ea typeface="Open Sans"/>
                <a:cs typeface="Open Sans"/>
              </a:defRPr>
            </a:lvl1pPr>
            <a:lvl2pPr marL="0" marR="0" lvl="1" indent="0" algn="l">
              <a:spcBef>
                <a:spcPts val="0"/>
              </a:spcBef>
              <a:buNone/>
              <a:defRPr sz="1200" b="0" i="0" u="none" strike="noStrike" cap="none">
                <a:solidFill>
                  <a:schemeClr val="dk1"/>
                </a:solidFill>
                <a:latin typeface="Open Sans"/>
                <a:ea typeface="Open Sans"/>
                <a:cs typeface="Open Sans"/>
              </a:defRPr>
            </a:lvl2pPr>
            <a:lvl3pPr marL="0" marR="0" lvl="2" indent="0" algn="l">
              <a:spcBef>
                <a:spcPts val="0"/>
              </a:spcBef>
              <a:buNone/>
              <a:defRPr sz="1200" b="0" i="0" u="none" strike="noStrike" cap="none">
                <a:solidFill>
                  <a:schemeClr val="dk1"/>
                </a:solidFill>
                <a:latin typeface="Open Sans"/>
                <a:ea typeface="Open Sans"/>
                <a:cs typeface="Open Sans"/>
              </a:defRPr>
            </a:lvl3pPr>
            <a:lvl4pPr marL="0" marR="0" lvl="3" indent="0" algn="l">
              <a:spcBef>
                <a:spcPts val="0"/>
              </a:spcBef>
              <a:buNone/>
              <a:defRPr sz="1200" b="0" i="0" u="none" strike="noStrike" cap="none">
                <a:solidFill>
                  <a:schemeClr val="dk1"/>
                </a:solidFill>
                <a:latin typeface="Open Sans"/>
                <a:ea typeface="Open Sans"/>
                <a:cs typeface="Open Sans"/>
              </a:defRPr>
            </a:lvl4pPr>
            <a:lvl5pPr marL="0" marR="0" lvl="4" indent="0" algn="l">
              <a:spcBef>
                <a:spcPts val="0"/>
              </a:spcBef>
              <a:buNone/>
              <a:defRPr sz="1200" b="0" i="0" u="none" strike="noStrike" cap="none">
                <a:solidFill>
                  <a:schemeClr val="dk1"/>
                </a:solidFill>
                <a:latin typeface="Open Sans"/>
                <a:ea typeface="Open Sans"/>
                <a:cs typeface="Open Sans"/>
              </a:defRPr>
            </a:lvl5pPr>
            <a:lvl6pPr marL="0" marR="0" lvl="5" indent="0" algn="l">
              <a:spcBef>
                <a:spcPts val="0"/>
              </a:spcBef>
              <a:buNone/>
              <a:defRPr sz="1200" b="0" i="0" u="none" strike="noStrike" cap="none">
                <a:solidFill>
                  <a:schemeClr val="dk1"/>
                </a:solidFill>
                <a:latin typeface="Open Sans"/>
                <a:ea typeface="Open Sans"/>
                <a:cs typeface="Open Sans"/>
              </a:defRPr>
            </a:lvl6pPr>
            <a:lvl7pPr marL="0" marR="0" lvl="6" indent="0" algn="l">
              <a:spcBef>
                <a:spcPts val="0"/>
              </a:spcBef>
              <a:buNone/>
              <a:defRPr sz="1200" b="0" i="0" u="none" strike="noStrike" cap="none">
                <a:solidFill>
                  <a:schemeClr val="dk1"/>
                </a:solidFill>
                <a:latin typeface="Open Sans"/>
                <a:ea typeface="Open Sans"/>
                <a:cs typeface="Open Sans"/>
              </a:defRPr>
            </a:lvl7pPr>
            <a:lvl8pPr marL="0" marR="0" lvl="7" indent="0" algn="l">
              <a:spcBef>
                <a:spcPts val="0"/>
              </a:spcBef>
              <a:buNone/>
              <a:defRPr sz="1200" b="0" i="0" u="none" strike="noStrike" cap="none">
                <a:solidFill>
                  <a:schemeClr val="dk1"/>
                </a:solidFill>
                <a:latin typeface="Open Sans"/>
                <a:ea typeface="Open Sans"/>
                <a:cs typeface="Open Sans"/>
              </a:defRPr>
            </a:lvl8pPr>
            <a:lvl9pPr marL="0" marR="0" lvl="8" indent="0" algn="l">
              <a:spcBef>
                <a:spcPts val="0"/>
              </a:spcBef>
              <a:buNone/>
              <a:defRPr sz="1200" b="0" i="0" u="none" strike="noStrike" cap="none">
                <a:solidFill>
                  <a:schemeClr val="dk1"/>
                </a:solidFill>
                <a:latin typeface="Open Sans"/>
                <a:ea typeface="Open Sans"/>
                <a:cs typeface="Open Sans"/>
              </a:defRPr>
            </a:lvl9pPr>
          </a:lstStyle>
          <a:p>
            <a:pPr marL="0" lvl="0" indent="0" algn="l">
              <a:spcBef>
                <a:spcPts val="0"/>
              </a:spcBef>
              <a:spcAft>
                <a:spcPts val="0"/>
              </a:spcAft>
              <a:buNone/>
              <a:defRPr/>
            </a:pPr>
            <a:fld id="{00000000-1234-1234-1234-123412341234}" type="slidenum">
              <a:rPr lang="fr-FR"/>
              <a:t>‹N°›</a:t>
            </a:fld>
            <a:endParaRPr/>
          </a:p>
        </p:txBody>
      </p:sp>
      <p:pic>
        <p:nvPicPr>
          <p:cNvPr id="15" name="Google Shape;15;p27"/>
          <p:cNvPicPr/>
          <p:nvPr/>
        </p:nvPicPr>
        <p:blipFill>
          <a:blip r:embed="rId12">
            <a:alphaModFix/>
          </a:blip>
          <a:stretch/>
        </p:blipFill>
        <p:spPr bwMode="auto">
          <a:xfrm rot="-5400000">
            <a:off x="4459654" y="2173654"/>
            <a:ext cx="224692" cy="9144000"/>
          </a:xfrm>
          <a:prstGeom prst="rect">
            <a:avLst/>
          </a:prstGeom>
          <a:noFill/>
          <a:ln>
            <a:noFill/>
          </a:ln>
        </p:spPr>
      </p:pic>
      <p:pic>
        <p:nvPicPr>
          <p:cNvPr id="16" name="Google Shape;16;p27"/>
          <p:cNvPicPr/>
          <p:nvPr/>
        </p:nvPicPr>
        <p:blipFill>
          <a:blip r:embed="rId13">
            <a:alphaModFix/>
          </a:blip>
          <a:stretch/>
        </p:blipFill>
        <p:spPr bwMode="auto">
          <a:xfrm>
            <a:off x="7732832" y="6141906"/>
            <a:ext cx="1279285" cy="453079"/>
          </a:xfrm>
          <a:prstGeom prst="rect">
            <a:avLst/>
          </a:prstGeom>
          <a:noFill/>
          <a:ln>
            <a:noFill/>
          </a:ln>
        </p:spPr>
      </p:pic>
    </p:spTree>
    <p:extLst>
      <p:ext uri="{BB962C8B-B14F-4D97-AF65-F5344CB8AC3E}">
        <p14:creationId xmlns:p14="http://schemas.microsoft.com/office/powerpoint/2010/main" val="3373593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08D76-5253-EB4E-B642-0C1B7D3224DE}" type="datetimeFigureOut">
              <a:rPr lang="fr-FR" smtClean="0"/>
              <a:t>15/10/2024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929E9-5D4E-E94C-AB36-82524CA45F20}" type="slidenum">
              <a:rPr lang="fr-FR" smtClean="0"/>
              <a:t>‹N°›</a:t>
            </a:fld>
            <a:endParaRPr lang="fr-FR"/>
          </a:p>
        </p:txBody>
      </p:sp>
    </p:spTree>
    <p:extLst>
      <p:ext uri="{BB962C8B-B14F-4D97-AF65-F5344CB8AC3E}">
        <p14:creationId xmlns:p14="http://schemas.microsoft.com/office/powerpoint/2010/main" val="388933488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DA7229-91CF-49D1-9A39-89AF4F28CF9C}" type="datetime1">
              <a:rPr lang="fr-FR" smtClean="0"/>
              <a:t>15/10/2024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Représentations mentales et images mentales - Valérie Peris-Delacroix - Module Cognition et communication</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50CAE-51A3-4AD2-A247-4E955D6483E7}" type="slidenum">
              <a:rPr lang="fr-FR" smtClean="0"/>
              <a:pPr/>
              <a:t>‹N°›</a:t>
            </a:fld>
            <a:endParaRPr lang="fr-FR"/>
          </a:p>
        </p:txBody>
      </p:sp>
    </p:spTree>
    <p:extLst>
      <p:ext uri="{BB962C8B-B14F-4D97-AF65-F5344CB8AC3E}">
        <p14:creationId xmlns:p14="http://schemas.microsoft.com/office/powerpoint/2010/main" val="401951738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alerie.peris-delacroix@ens-paris-saclay.f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valerie.peris-delacroix@ens-paris-saclay.fr"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docs.google.com/document/d/1Zt_1rqct2_PTM_seYCCGcJFP8HiVJo06CgTxF8LPNXw/edit?usp=shar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hyperlink" Target="https://ecampus.paris-saclay.fr/course/view.php?id=120079" TargetMode="External"/><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9.xml"/><Relationship Id="rId1" Type="http://schemas.openxmlformats.org/officeDocument/2006/relationships/video" Target="https://www.youtube.com/embed/_bnnmWYI0lM?si=1IorpYB9bRhhLVsf"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3.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6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9.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69.xml.rels><?xml version="1.0" encoding="UTF-8" standalone="yes"?>
<Relationships xmlns="http://schemas.openxmlformats.org/package/2006/relationships"><Relationship Id="rId2" Type="http://schemas.openxmlformats.org/officeDocument/2006/relationships/hyperlink" Target="https://app.wooclap.com/events/DZPDTT/questions/6706a63f645c8e89106b6d29" TargetMode="Externa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9.xml"/></Relationships>
</file>

<file path=ppt/slides/_rels/slide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2" Type="http://schemas.openxmlformats.org/officeDocument/2006/relationships/hyperlink" Target="https://fr.wikipedia.org/wiki/Universit%C3%A9_de_Sherbrooke" TargetMode="External"/><Relationship Id="rId1" Type="http://schemas.openxmlformats.org/officeDocument/2006/relationships/slideLayout" Target="../slideLayouts/slideLayout39.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9.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358946"/>
            <a:ext cx="7772400" cy="1470025"/>
          </a:xfrm>
        </p:spPr>
        <p:txBody>
          <a:bodyPr>
            <a:normAutofit fontScale="90000"/>
          </a:bodyPr>
          <a:lstStyle/>
          <a:p>
            <a:r>
              <a:rPr lang="fr-FR" sz="6000" dirty="0">
                <a:solidFill>
                  <a:srgbClr val="C00000"/>
                </a:solidFill>
              </a:rPr>
              <a:t>Bien démarrer sa mission d’enseignement</a:t>
            </a:r>
          </a:p>
        </p:txBody>
      </p:sp>
      <p:sp>
        <p:nvSpPr>
          <p:cNvPr id="3" name="Sous-titre 2"/>
          <p:cNvSpPr>
            <a:spLocks noGrp="1"/>
          </p:cNvSpPr>
          <p:nvPr>
            <p:ph type="subTitle" idx="1"/>
          </p:nvPr>
        </p:nvSpPr>
        <p:spPr>
          <a:xfrm>
            <a:off x="315686" y="3175503"/>
            <a:ext cx="8512628" cy="1752600"/>
          </a:xfrm>
        </p:spPr>
        <p:txBody>
          <a:bodyPr>
            <a:noAutofit/>
          </a:bodyPr>
          <a:lstStyle/>
          <a:p>
            <a:r>
              <a:rPr lang="fr-FR" sz="2400" dirty="0" smtClean="0">
                <a:solidFill>
                  <a:schemeClr val="tx1"/>
                </a:solidFill>
              </a:rPr>
              <a:t>Valérie PERIS DELACROIX</a:t>
            </a:r>
            <a:endParaRPr lang="fr-FR" sz="2400" dirty="0">
              <a:solidFill>
                <a:schemeClr val="tx1"/>
              </a:solidFill>
            </a:endParaRPr>
          </a:p>
          <a:p>
            <a:r>
              <a:rPr lang="fr-FR" sz="2400" dirty="0" smtClean="0">
                <a:solidFill>
                  <a:schemeClr val="tx1"/>
                </a:solidFill>
              </a:rPr>
              <a:t>15/10/2024</a:t>
            </a:r>
          </a:p>
          <a:p>
            <a:r>
              <a:rPr lang="fr-FR" dirty="0" smtClean="0">
                <a:hlinkClick r:id="rId3"/>
              </a:rPr>
              <a:t>valerie.peris-delacroix@ens-paris-saclay.fr</a:t>
            </a:r>
            <a:r>
              <a:rPr lang="fr-FR" dirty="0" smtClean="0"/>
              <a:t> </a:t>
            </a:r>
            <a:endParaRPr lang="fr-FR" sz="2400" dirty="0">
              <a:solidFill>
                <a:schemeClr val="tx1"/>
              </a:solidFill>
            </a:endParaRPr>
          </a:p>
          <a:p>
            <a:pPr algn="l"/>
            <a:endParaRPr lang="fr-FR" sz="2400" b="1" dirty="0"/>
          </a:p>
          <a:p>
            <a:pPr algn="l"/>
            <a:r>
              <a:rPr lang="fr-FR" sz="2400" b="1" dirty="0" smtClean="0"/>
              <a:t>Et </a:t>
            </a:r>
            <a:r>
              <a:rPr lang="fr-FR" sz="2400" b="1" dirty="0"/>
              <a:t>toute l’équipe </a:t>
            </a:r>
            <a:r>
              <a:rPr lang="fr-FR" sz="2400" b="1" dirty="0" smtClean="0"/>
              <a:t>pédagogique :</a:t>
            </a:r>
            <a:endParaRPr lang="fr-FR" sz="2400" b="1" dirty="0"/>
          </a:p>
          <a:p>
            <a:pPr algn="l"/>
            <a:r>
              <a:rPr lang="fr-FR" sz="2000" dirty="0"/>
              <a:t>Guillaume Agnus, </a:t>
            </a:r>
            <a:r>
              <a:rPr lang="fr-FR" sz="2000" dirty="0" smtClean="0"/>
              <a:t>Aurélia </a:t>
            </a:r>
            <a:r>
              <a:rPr lang="fr-FR" sz="2000" dirty="0" err="1" smtClean="0"/>
              <a:t>Blanluet</a:t>
            </a:r>
            <a:r>
              <a:rPr lang="fr-FR" sz="2000" dirty="0" smtClean="0"/>
              <a:t>, Eva </a:t>
            </a:r>
            <a:r>
              <a:rPr lang="fr-FR" sz="2000" dirty="0" err="1" smtClean="0"/>
              <a:t>Hugot</a:t>
            </a:r>
            <a:r>
              <a:rPr lang="fr-FR" sz="2000" dirty="0" smtClean="0"/>
              <a:t>, Florence Hulot, </a:t>
            </a:r>
            <a:r>
              <a:rPr lang="fr-FR" sz="2000" dirty="0" err="1" smtClean="0"/>
              <a:t>Lionnel</a:t>
            </a:r>
            <a:r>
              <a:rPr lang="fr-FR" sz="2000" dirty="0" smtClean="0"/>
              <a:t> Husson, Cécile </a:t>
            </a:r>
            <a:r>
              <a:rPr lang="fr-FR" sz="2000" dirty="0" err="1" smtClean="0"/>
              <a:t>Labarre</a:t>
            </a:r>
            <a:r>
              <a:rPr lang="fr-FR" sz="2000" dirty="0" smtClean="0"/>
              <a:t>, Gaël </a:t>
            </a:r>
            <a:r>
              <a:rPr lang="fr-FR" sz="2000" dirty="0" err="1" smtClean="0"/>
              <a:t>Latour</a:t>
            </a:r>
            <a:r>
              <a:rPr lang="fr-FR" sz="2000" dirty="0" smtClean="0"/>
              <a:t>, Géraldine Le </a:t>
            </a:r>
            <a:r>
              <a:rPr lang="fr-FR" sz="2000" dirty="0" err="1" smtClean="0"/>
              <a:t>Gludic</a:t>
            </a:r>
            <a:r>
              <a:rPr lang="fr-FR" sz="2000" dirty="0" smtClean="0"/>
              <a:t>, Hélène </a:t>
            </a:r>
            <a:r>
              <a:rPr lang="fr-FR" sz="2000" dirty="0" err="1" smtClean="0"/>
              <a:t>Massol</a:t>
            </a:r>
            <a:r>
              <a:rPr lang="fr-FR" sz="2000" dirty="0" smtClean="0"/>
              <a:t>, </a:t>
            </a:r>
            <a:r>
              <a:rPr lang="fr-FR" sz="2000" dirty="0" err="1" smtClean="0"/>
              <a:t>Chalène</a:t>
            </a:r>
            <a:r>
              <a:rPr lang="fr-FR" sz="2000" dirty="0" smtClean="0"/>
              <a:t> Piot, Marie </a:t>
            </a:r>
            <a:r>
              <a:rPr lang="fr-FR" sz="2000" dirty="0" err="1" smtClean="0"/>
              <a:t>Sircoglou,Caroline</a:t>
            </a:r>
            <a:r>
              <a:rPr lang="fr-FR" sz="2000" dirty="0" smtClean="0"/>
              <a:t> Vergne + Sandrine Don</a:t>
            </a:r>
            <a:endParaRPr lang="fr-FR" sz="2000" dirty="0"/>
          </a:p>
        </p:txBody>
      </p:sp>
    </p:spTree>
    <p:extLst>
      <p:ext uri="{BB962C8B-B14F-4D97-AF65-F5344CB8AC3E}">
        <p14:creationId xmlns:p14="http://schemas.microsoft.com/office/powerpoint/2010/main" val="712777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222500" y="874195"/>
            <a:ext cx="5067300" cy="130621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Valérie PERIS DELACROIX</a:t>
            </a:r>
          </a:p>
          <a:p>
            <a:pPr algn="ctr"/>
            <a:r>
              <a:rPr lang="fr-FR" b="1" dirty="0">
                <a:solidFill>
                  <a:schemeClr val="tx1"/>
                </a:solidFill>
              </a:rPr>
              <a:t>PRAG à l’ENS Paris Saclay</a:t>
            </a:r>
          </a:p>
          <a:p>
            <a:pPr algn="ctr"/>
            <a:r>
              <a:rPr lang="fr-FR" b="1" dirty="0">
                <a:solidFill>
                  <a:schemeClr val="tx1"/>
                </a:solidFill>
              </a:rPr>
              <a:t>Titulaire du </a:t>
            </a:r>
            <a:r>
              <a:rPr lang="fr-FR" b="1" dirty="0" err="1">
                <a:solidFill>
                  <a:schemeClr val="tx1"/>
                </a:solidFill>
              </a:rPr>
              <a:t>DU</a:t>
            </a:r>
            <a:r>
              <a:rPr lang="fr-FR" b="1" dirty="0">
                <a:solidFill>
                  <a:schemeClr val="tx1"/>
                </a:solidFill>
              </a:rPr>
              <a:t> </a:t>
            </a:r>
            <a:r>
              <a:rPr lang="fr-FR" b="1" dirty="0" smtClean="0">
                <a:solidFill>
                  <a:schemeClr val="tx1"/>
                </a:solidFill>
              </a:rPr>
              <a:t>ACTA</a:t>
            </a:r>
            <a:endParaRPr lang="fr-FR" b="1" dirty="0">
              <a:solidFill>
                <a:schemeClr val="tx1"/>
              </a:solidFill>
            </a:endParaRPr>
          </a:p>
          <a:p>
            <a:pPr algn="ctr"/>
            <a:r>
              <a:rPr lang="fr-FR" b="1" dirty="0" smtClean="0">
                <a:solidFill>
                  <a:schemeClr val="tx1"/>
                </a:solidFill>
                <a:hlinkClick r:id="rId2"/>
              </a:rPr>
              <a:t>valerie.peris-delacroix@ens-paris-saclay.fr</a:t>
            </a:r>
            <a:r>
              <a:rPr lang="fr-FR" b="1" dirty="0" smtClean="0">
                <a:solidFill>
                  <a:schemeClr val="tx1"/>
                </a:solidFill>
              </a:rPr>
              <a:t> </a:t>
            </a:r>
            <a:endParaRPr lang="fr-FR" b="1" dirty="0">
              <a:solidFill>
                <a:schemeClr val="tx1"/>
              </a:solidFill>
            </a:endParaRPr>
          </a:p>
        </p:txBody>
      </p:sp>
      <p:sp>
        <p:nvSpPr>
          <p:cNvPr id="5" name="Ellipse 4"/>
          <p:cNvSpPr/>
          <p:nvPr/>
        </p:nvSpPr>
        <p:spPr>
          <a:xfrm>
            <a:off x="2765150" y="2232714"/>
            <a:ext cx="3695700"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Responsable du M2 </a:t>
            </a:r>
            <a:r>
              <a:rPr lang="fr-FR" b="1" dirty="0" err="1">
                <a:solidFill>
                  <a:schemeClr val="tx1"/>
                </a:solidFill>
              </a:rPr>
              <a:t>FESup</a:t>
            </a:r>
            <a:r>
              <a:rPr lang="fr-FR" b="1" dirty="0">
                <a:solidFill>
                  <a:schemeClr val="tx1"/>
                </a:solidFill>
              </a:rPr>
              <a:t> Sciences du </a:t>
            </a:r>
            <a:r>
              <a:rPr lang="fr-FR" b="1" dirty="0" smtClean="0">
                <a:solidFill>
                  <a:schemeClr val="tx1"/>
                </a:solidFill>
              </a:rPr>
              <a:t>vivant </a:t>
            </a:r>
            <a:r>
              <a:rPr lang="fr-FR" b="1" dirty="0">
                <a:solidFill>
                  <a:schemeClr val="tx1"/>
                </a:solidFill>
              </a:rPr>
              <a:t>Agrégation BGB</a:t>
            </a:r>
          </a:p>
        </p:txBody>
      </p:sp>
      <p:sp>
        <p:nvSpPr>
          <p:cNvPr id="7" name="Ellipse 6"/>
          <p:cNvSpPr/>
          <p:nvPr/>
        </p:nvSpPr>
        <p:spPr>
          <a:xfrm>
            <a:off x="4490832" y="3797813"/>
            <a:ext cx="3695700"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Membre du GIPENS</a:t>
            </a:r>
          </a:p>
          <a:p>
            <a:pPr algn="ctr"/>
            <a:r>
              <a:rPr lang="fr-FR" b="1" dirty="0">
                <a:solidFill>
                  <a:schemeClr val="tx1"/>
                </a:solidFill>
              </a:rPr>
              <a:t>(Groupe d’initiatives Pédagogiques de l’ENS Paris Saclay)</a:t>
            </a:r>
          </a:p>
        </p:txBody>
      </p:sp>
      <p:sp>
        <p:nvSpPr>
          <p:cNvPr id="8" name="Ellipse 7"/>
          <p:cNvSpPr/>
          <p:nvPr/>
        </p:nvSpPr>
        <p:spPr>
          <a:xfrm>
            <a:off x="6338682" y="2232714"/>
            <a:ext cx="2887317"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Responsable des stages pédagogiques</a:t>
            </a:r>
          </a:p>
        </p:txBody>
      </p:sp>
      <p:sp>
        <p:nvSpPr>
          <p:cNvPr id="9" name="Ellipse 8"/>
          <p:cNvSpPr/>
          <p:nvPr/>
        </p:nvSpPr>
        <p:spPr>
          <a:xfrm>
            <a:off x="0" y="2232714"/>
            <a:ext cx="2887317"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Formation au tutorat</a:t>
            </a:r>
            <a:endParaRPr lang="fr-FR" b="1" dirty="0">
              <a:solidFill>
                <a:schemeClr val="tx1"/>
              </a:solidFill>
            </a:endParaRPr>
          </a:p>
        </p:txBody>
      </p:sp>
      <p:sp>
        <p:nvSpPr>
          <p:cNvPr id="10" name="Ellipse 9"/>
          <p:cNvSpPr/>
          <p:nvPr/>
        </p:nvSpPr>
        <p:spPr>
          <a:xfrm>
            <a:off x="1210641" y="3726932"/>
            <a:ext cx="2887317"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Collectif d’organisation de la JIP (Journée d’initiatives pédagogique </a:t>
            </a:r>
          </a:p>
        </p:txBody>
      </p:sp>
      <p:sp>
        <p:nvSpPr>
          <p:cNvPr id="11" name="Titre 3"/>
          <p:cNvSpPr txBox="1">
            <a:spLocks/>
          </p:cNvSpPr>
          <p:nvPr/>
        </p:nvSpPr>
        <p:spPr>
          <a:xfrm>
            <a:off x="388144" y="163410"/>
            <a:ext cx="8367712" cy="285273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5400" b="1" dirty="0" smtClean="0">
                <a:solidFill>
                  <a:srgbClr val="C00000"/>
                </a:solidFill>
              </a:rPr>
              <a:t>Quant à moi</a:t>
            </a:r>
            <a:endParaRPr lang="fr-FR" sz="5400" b="1" dirty="0">
              <a:solidFill>
                <a:srgbClr val="C00000"/>
              </a:solidFill>
            </a:endParaRPr>
          </a:p>
        </p:txBody>
      </p:sp>
      <p:sp>
        <p:nvSpPr>
          <p:cNvPr id="12" name="Ellipse 11"/>
          <p:cNvSpPr/>
          <p:nvPr/>
        </p:nvSpPr>
        <p:spPr>
          <a:xfrm>
            <a:off x="261731" y="5179181"/>
            <a:ext cx="4541077"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Enseignement dans un module d’introduction aux sciences cognitives  - application à l’apprentissage</a:t>
            </a:r>
            <a:endParaRPr lang="fr-FR" b="1" dirty="0">
              <a:solidFill>
                <a:schemeClr val="tx1"/>
              </a:solidFill>
            </a:endParaRPr>
          </a:p>
        </p:txBody>
      </p:sp>
      <p:sp>
        <p:nvSpPr>
          <p:cNvPr id="13" name="Ellipse 12"/>
          <p:cNvSpPr/>
          <p:nvPr/>
        </p:nvSpPr>
        <p:spPr>
          <a:xfrm>
            <a:off x="4536800" y="5276042"/>
            <a:ext cx="4541077"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Enseignements en L1 et en L2 à l’institut Villebon Georges Charpak</a:t>
            </a:r>
            <a:endParaRPr lang="fr-FR" b="1" dirty="0">
              <a:solidFill>
                <a:schemeClr val="tx1"/>
              </a:solidFill>
            </a:endParaRPr>
          </a:p>
        </p:txBody>
      </p:sp>
    </p:spTree>
    <p:extLst>
      <p:ext uri="{BB962C8B-B14F-4D97-AF65-F5344CB8AC3E}">
        <p14:creationId xmlns:p14="http://schemas.microsoft.com/office/powerpoint/2010/main" val="1754103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C00000"/>
                </a:solidFill>
              </a:rPr>
              <a:t>Objectifs de la </a:t>
            </a:r>
            <a:r>
              <a:rPr lang="fr-FR" b="1" dirty="0" smtClean="0">
                <a:solidFill>
                  <a:srgbClr val="C00000"/>
                </a:solidFill>
              </a:rPr>
              <a:t>journée</a:t>
            </a:r>
            <a:br>
              <a:rPr lang="fr-FR" b="1" dirty="0" smtClean="0">
                <a:solidFill>
                  <a:srgbClr val="C00000"/>
                </a:solidFill>
              </a:rPr>
            </a:br>
            <a:r>
              <a:rPr lang="fr-FR" sz="2700" b="1" dirty="0" smtClean="0">
                <a:solidFill>
                  <a:srgbClr val="C00000"/>
                </a:solidFill>
              </a:rPr>
              <a:t>(ce que j’ai prévu mais que je peux adapter)</a:t>
            </a:r>
            <a:endParaRPr lang="fr-FR" sz="2700" b="1" dirty="0">
              <a:solidFill>
                <a:srgbClr val="C00000"/>
              </a:solidFill>
            </a:endParaRPr>
          </a:p>
        </p:txBody>
      </p:sp>
      <p:sp>
        <p:nvSpPr>
          <p:cNvPr id="3" name="Espace réservé du contenu 2"/>
          <p:cNvSpPr>
            <a:spLocks noGrp="1"/>
          </p:cNvSpPr>
          <p:nvPr>
            <p:ph idx="1"/>
          </p:nvPr>
        </p:nvSpPr>
        <p:spPr>
          <a:xfrm>
            <a:off x="177800" y="1585494"/>
            <a:ext cx="8826499" cy="4800600"/>
          </a:xfrm>
        </p:spPr>
        <p:txBody>
          <a:bodyPr>
            <a:noAutofit/>
          </a:bodyPr>
          <a:lstStyle/>
          <a:p>
            <a:pPr>
              <a:spcAft>
                <a:spcPts val="1200"/>
              </a:spcAft>
              <a:buFont typeface="Wingdings" panose="05000000000000000000" pitchFamily="2" charset="2"/>
              <a:buChar char="Ø"/>
            </a:pPr>
            <a:r>
              <a:rPr lang="fr-FR" sz="2400" dirty="0"/>
              <a:t>Répondre à </a:t>
            </a:r>
            <a:r>
              <a:rPr lang="fr-FR" sz="2400" b="1" dirty="0"/>
              <a:t>vos </a:t>
            </a:r>
            <a:r>
              <a:rPr lang="fr-FR" sz="2400" b="1" dirty="0" smtClean="0"/>
              <a:t>attentes, vos interrogations, vos appréhensions</a:t>
            </a:r>
            <a:r>
              <a:rPr lang="fr-FR" sz="2400" dirty="0" smtClean="0"/>
              <a:t>…</a:t>
            </a:r>
            <a:endParaRPr lang="fr-FR" sz="2400" dirty="0"/>
          </a:p>
          <a:p>
            <a:pPr>
              <a:spcAft>
                <a:spcPts val="1200"/>
              </a:spcAft>
              <a:buFont typeface="Wingdings" panose="05000000000000000000" pitchFamily="2" charset="2"/>
              <a:buChar char="Ø"/>
            </a:pPr>
            <a:r>
              <a:rPr lang="fr-FR" sz="2400" dirty="0"/>
              <a:t>Se préparer à </a:t>
            </a:r>
            <a:r>
              <a:rPr lang="fr-FR" sz="2400" b="1" dirty="0"/>
              <a:t>animer / gérer une séance</a:t>
            </a:r>
          </a:p>
          <a:p>
            <a:pPr>
              <a:spcAft>
                <a:spcPts val="1200"/>
              </a:spcAft>
              <a:buFont typeface="Wingdings" panose="05000000000000000000" pitchFamily="2" charset="2"/>
              <a:buChar char="Ø"/>
            </a:pPr>
            <a:r>
              <a:rPr lang="fr-FR" sz="2400" dirty="0"/>
              <a:t>Formuler un </a:t>
            </a:r>
            <a:r>
              <a:rPr lang="fr-FR" sz="2400" b="1" dirty="0"/>
              <a:t>contrat pédagogique</a:t>
            </a:r>
          </a:p>
          <a:p>
            <a:pPr>
              <a:spcAft>
                <a:spcPts val="1200"/>
              </a:spcAft>
              <a:buFont typeface="Wingdings" panose="05000000000000000000" pitchFamily="2" charset="2"/>
              <a:buChar char="Ø"/>
            </a:pPr>
            <a:r>
              <a:rPr lang="fr-FR" sz="2400" dirty="0" smtClean="0"/>
              <a:t>Découvrir et mettre en pratique </a:t>
            </a:r>
            <a:r>
              <a:rPr lang="fr-FR" sz="2400" dirty="0"/>
              <a:t>quelques </a:t>
            </a:r>
            <a:r>
              <a:rPr lang="fr-FR" sz="2400" b="1" dirty="0"/>
              <a:t>principes sur </a:t>
            </a:r>
            <a:r>
              <a:rPr lang="fr-FR" sz="2400" b="1" dirty="0" smtClean="0"/>
              <a:t>les sciences de l’apprentissage</a:t>
            </a:r>
            <a:endParaRPr lang="fr-FR" sz="2400" b="1" dirty="0"/>
          </a:p>
          <a:p>
            <a:pPr>
              <a:spcAft>
                <a:spcPts val="1200"/>
              </a:spcAft>
              <a:buFont typeface="Wingdings" panose="05000000000000000000" pitchFamily="2" charset="2"/>
              <a:buChar char="Ø"/>
            </a:pPr>
            <a:r>
              <a:rPr lang="fr-FR" sz="2400" dirty="0" smtClean="0"/>
              <a:t>Découvrir et mettre en pratique quelques </a:t>
            </a:r>
            <a:r>
              <a:rPr lang="fr-FR" sz="2400" b="1" dirty="0" smtClean="0"/>
              <a:t>méthodes et outils</a:t>
            </a:r>
            <a:endParaRPr lang="fr-FR" sz="2400" b="1" dirty="0"/>
          </a:p>
          <a:p>
            <a:pPr algn="ctr">
              <a:buFont typeface="Wingdings"/>
              <a:buChar char="è"/>
            </a:pPr>
            <a:r>
              <a:rPr lang="fr-FR" sz="2400" b="1" dirty="0">
                <a:sym typeface="Wingdings" panose="05000000000000000000" pitchFamily="2" charset="2"/>
              </a:rPr>
              <a:t> Prendre le temps </a:t>
            </a:r>
            <a:r>
              <a:rPr lang="fr-FR" sz="2400" b="1" dirty="0" smtClean="0">
                <a:sym typeface="Wingdings" panose="05000000000000000000" pitchFamily="2" charset="2"/>
              </a:rPr>
              <a:t>(une journée) de </a:t>
            </a:r>
            <a:r>
              <a:rPr lang="fr-FR" sz="2400" b="1" dirty="0">
                <a:sym typeface="Wingdings" panose="05000000000000000000" pitchFamily="2" charset="2"/>
              </a:rPr>
              <a:t>réfléchir à comment enseigner</a:t>
            </a:r>
            <a:endParaRPr lang="fr-FR" sz="2400" b="1" dirty="0"/>
          </a:p>
          <a:p>
            <a:pPr>
              <a:buFont typeface="Wingdings 2" panose="05020102010507070707" pitchFamily="18" charset="2"/>
              <a:buChar char="»"/>
            </a:pPr>
            <a:endParaRPr lang="fr-FR" sz="2400" dirty="0"/>
          </a:p>
          <a:p>
            <a:pPr>
              <a:buFont typeface="Wingdings 2" panose="05020102010507070707" pitchFamily="18" charset="2"/>
              <a:buChar char="»"/>
            </a:pPr>
            <a:endParaRPr lang="fr-FR" sz="2400" dirty="0"/>
          </a:p>
        </p:txBody>
      </p:sp>
    </p:spTree>
    <p:extLst>
      <p:ext uri="{BB962C8B-B14F-4D97-AF65-F5344CB8AC3E}">
        <p14:creationId xmlns:p14="http://schemas.microsoft.com/office/powerpoint/2010/main" val="900720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Programme de la journée</a:t>
            </a:r>
          </a:p>
        </p:txBody>
      </p:sp>
      <p:sp>
        <p:nvSpPr>
          <p:cNvPr id="3" name="Espace réservé du contenu 2"/>
          <p:cNvSpPr>
            <a:spLocks noGrp="1"/>
          </p:cNvSpPr>
          <p:nvPr>
            <p:ph idx="1"/>
          </p:nvPr>
        </p:nvSpPr>
        <p:spPr>
          <a:xfrm>
            <a:off x="457200" y="1562986"/>
            <a:ext cx="8229600" cy="5124893"/>
          </a:xfrm>
        </p:spPr>
        <p:txBody>
          <a:bodyPr>
            <a:normAutofit fontScale="92500" lnSpcReduction="10000"/>
          </a:bodyPr>
          <a:lstStyle/>
          <a:p>
            <a:pPr marL="0" indent="0">
              <a:spcBef>
                <a:spcPts val="0"/>
              </a:spcBef>
              <a:spcAft>
                <a:spcPts val="600"/>
              </a:spcAft>
              <a:buNone/>
            </a:pPr>
            <a:r>
              <a:rPr lang="fr-FR" sz="1800" b="1" dirty="0" smtClean="0"/>
              <a:t>9h – 12h00 </a:t>
            </a:r>
            <a:endParaRPr lang="fr-FR" sz="1800" dirty="0"/>
          </a:p>
          <a:p>
            <a:pPr marL="895350" indent="-176213">
              <a:spcBef>
                <a:spcPts val="0"/>
              </a:spcBef>
              <a:spcAft>
                <a:spcPts val="600"/>
              </a:spcAft>
              <a:buFont typeface="Wingdings" panose="05000000000000000000" pitchFamily="2" charset="2"/>
              <a:buChar char="§"/>
            </a:pPr>
            <a:r>
              <a:rPr lang="fr-FR" sz="1800" dirty="0"/>
              <a:t>La formation doctorale (</a:t>
            </a:r>
            <a:r>
              <a:rPr lang="fr-FR" sz="1800" dirty="0">
                <a:sym typeface="Wingdings" panose="05000000000000000000" pitchFamily="2" charset="2"/>
              </a:rPr>
              <a:t></a:t>
            </a:r>
            <a:r>
              <a:rPr lang="fr-FR" sz="1800" dirty="0"/>
              <a:t>ça aussi c’est fait !)</a:t>
            </a:r>
          </a:p>
          <a:p>
            <a:pPr marL="895350" indent="-176213">
              <a:spcBef>
                <a:spcPts val="0"/>
              </a:spcBef>
              <a:spcAft>
                <a:spcPts val="600"/>
              </a:spcAft>
              <a:buFont typeface="Wingdings" panose="05000000000000000000" pitchFamily="2" charset="2"/>
              <a:buChar char="§"/>
            </a:pPr>
            <a:r>
              <a:rPr lang="fr-FR" sz="1800" dirty="0" smtClean="0"/>
              <a:t>Présentation </a:t>
            </a:r>
            <a:r>
              <a:rPr lang="fr-FR" sz="1800" dirty="0"/>
              <a:t>des </a:t>
            </a:r>
            <a:r>
              <a:rPr lang="fr-FR" sz="1800" dirty="0" err="1"/>
              <a:t>participant·es</a:t>
            </a:r>
            <a:r>
              <a:rPr lang="fr-FR" sz="1800" dirty="0"/>
              <a:t> (</a:t>
            </a:r>
            <a:r>
              <a:rPr lang="fr-FR" sz="1800" dirty="0">
                <a:sym typeface="Wingdings" panose="05000000000000000000" pitchFamily="2" charset="2"/>
              </a:rPr>
              <a:t></a:t>
            </a:r>
            <a:r>
              <a:rPr lang="fr-FR" sz="1800" dirty="0"/>
              <a:t>ça c’est fait </a:t>
            </a:r>
            <a:r>
              <a:rPr lang="fr-FR" sz="1800" dirty="0" smtClean="0"/>
              <a:t>!)</a:t>
            </a:r>
            <a:endParaRPr lang="fr-FR" sz="1800" dirty="0"/>
          </a:p>
          <a:p>
            <a:pPr marL="895350" indent="-176213">
              <a:spcBef>
                <a:spcPts val="0"/>
              </a:spcBef>
              <a:spcAft>
                <a:spcPts val="600"/>
              </a:spcAft>
              <a:buFont typeface="Wingdings" panose="05000000000000000000" pitchFamily="2" charset="2"/>
              <a:buChar char="§"/>
            </a:pPr>
            <a:r>
              <a:rPr lang="fr-FR" sz="1800" dirty="0"/>
              <a:t>	</a:t>
            </a:r>
            <a:r>
              <a:rPr lang="fr-FR" sz="1800" dirty="0" smtClean="0"/>
              <a:t>Vos attentes </a:t>
            </a:r>
          </a:p>
          <a:p>
            <a:pPr marL="895350" indent="-176213">
              <a:spcBef>
                <a:spcPts val="0"/>
              </a:spcBef>
              <a:spcAft>
                <a:spcPts val="600"/>
              </a:spcAft>
              <a:buFont typeface="Wingdings" panose="05000000000000000000" pitchFamily="2" charset="2"/>
              <a:buChar char="§"/>
            </a:pPr>
            <a:r>
              <a:rPr lang="fr-FR" sz="1800" dirty="0"/>
              <a:t>Gestion de séance</a:t>
            </a:r>
          </a:p>
          <a:p>
            <a:pPr marL="895350" indent="-176213">
              <a:spcBef>
                <a:spcPts val="0"/>
              </a:spcBef>
              <a:spcAft>
                <a:spcPts val="600"/>
              </a:spcAft>
              <a:buFont typeface="Wingdings" panose="05000000000000000000" pitchFamily="2" charset="2"/>
              <a:buChar char="§"/>
            </a:pPr>
            <a:endParaRPr lang="fr-FR" sz="1800" dirty="0"/>
          </a:p>
          <a:p>
            <a:pPr marL="717550" indent="-717550">
              <a:spcBef>
                <a:spcPts val="0"/>
              </a:spcBef>
              <a:spcAft>
                <a:spcPts val="600"/>
              </a:spcAft>
              <a:buNone/>
            </a:pPr>
            <a:r>
              <a:rPr lang="fr-FR" sz="1800" b="1" i="1" dirty="0" smtClean="0"/>
              <a:t>12h </a:t>
            </a:r>
            <a:r>
              <a:rPr lang="fr-FR" sz="1800" b="1" i="1" dirty="0"/>
              <a:t>– </a:t>
            </a:r>
            <a:r>
              <a:rPr lang="fr-FR" sz="1800" b="1" i="1" dirty="0" smtClean="0"/>
              <a:t>13h </a:t>
            </a:r>
            <a:r>
              <a:rPr lang="fr-FR" sz="1800" i="1" dirty="0"/>
              <a:t>: pause </a:t>
            </a:r>
            <a:r>
              <a:rPr lang="fr-FR" sz="1800" i="1" dirty="0" smtClean="0"/>
              <a:t>déjeuner</a:t>
            </a:r>
          </a:p>
          <a:p>
            <a:pPr marL="717550" indent="-717550">
              <a:spcBef>
                <a:spcPts val="0"/>
              </a:spcBef>
              <a:spcAft>
                <a:spcPts val="600"/>
              </a:spcAft>
              <a:buNone/>
            </a:pPr>
            <a:endParaRPr lang="fr-FR" sz="1800" i="1" dirty="0"/>
          </a:p>
          <a:p>
            <a:pPr marL="0" indent="0">
              <a:spcBef>
                <a:spcPts val="0"/>
              </a:spcBef>
              <a:spcAft>
                <a:spcPts val="600"/>
              </a:spcAft>
              <a:buNone/>
            </a:pPr>
            <a:r>
              <a:rPr lang="fr-FR" sz="1800" b="1" dirty="0" smtClean="0"/>
              <a:t>13h </a:t>
            </a:r>
            <a:r>
              <a:rPr lang="fr-FR" sz="1800" b="1" dirty="0"/>
              <a:t>– </a:t>
            </a:r>
            <a:r>
              <a:rPr lang="fr-FR" sz="1800" b="1" dirty="0" smtClean="0"/>
              <a:t>14h</a:t>
            </a:r>
            <a:endParaRPr lang="fr-FR" sz="1000" b="1" dirty="0"/>
          </a:p>
          <a:p>
            <a:pPr marL="895350" indent="-176213">
              <a:spcBef>
                <a:spcPts val="0"/>
              </a:spcBef>
              <a:spcAft>
                <a:spcPts val="600"/>
              </a:spcAft>
              <a:buFont typeface="Wingdings" panose="05000000000000000000" pitchFamily="2" charset="2"/>
              <a:buChar char="§"/>
            </a:pPr>
            <a:r>
              <a:rPr lang="fr-FR" sz="1800" dirty="0"/>
              <a:t> Contrat pédagogique</a:t>
            </a:r>
          </a:p>
          <a:p>
            <a:pPr marL="895350" indent="-176213">
              <a:spcBef>
                <a:spcPts val="0"/>
              </a:spcBef>
              <a:spcAft>
                <a:spcPts val="600"/>
              </a:spcAft>
              <a:buFont typeface="Wingdings" panose="05000000000000000000" pitchFamily="2" charset="2"/>
              <a:buChar char="§"/>
            </a:pPr>
            <a:endParaRPr lang="fr-FR" sz="1800" dirty="0"/>
          </a:p>
          <a:p>
            <a:pPr marL="0" indent="0">
              <a:spcBef>
                <a:spcPts val="0"/>
              </a:spcBef>
              <a:spcAft>
                <a:spcPts val="600"/>
              </a:spcAft>
              <a:buNone/>
            </a:pPr>
            <a:r>
              <a:rPr lang="fr-FR" sz="1800" b="1" dirty="0" smtClean="0"/>
              <a:t>14h – 17h (avec une pause !)</a:t>
            </a:r>
          </a:p>
          <a:p>
            <a:pPr marL="895350" indent="-176213">
              <a:spcBef>
                <a:spcPts val="0"/>
              </a:spcBef>
              <a:spcAft>
                <a:spcPts val="600"/>
              </a:spcAft>
              <a:buFont typeface="Wingdings" panose="05000000000000000000" pitchFamily="2" charset="2"/>
              <a:buChar char="§"/>
            </a:pPr>
            <a:r>
              <a:rPr lang="fr-FR" sz="1800" dirty="0" smtClean="0"/>
              <a:t>L’attention et les TRC</a:t>
            </a:r>
            <a:endParaRPr lang="fr-FR" sz="1800" dirty="0"/>
          </a:p>
          <a:p>
            <a:pPr marL="895350" indent="-176213">
              <a:spcBef>
                <a:spcPts val="0"/>
              </a:spcBef>
              <a:spcAft>
                <a:spcPts val="600"/>
              </a:spcAft>
              <a:buFont typeface="Wingdings" panose="05000000000000000000" pitchFamily="2" charset="2"/>
              <a:buChar char="§"/>
            </a:pPr>
            <a:r>
              <a:rPr lang="fr-FR" sz="1800" dirty="0"/>
              <a:t>La motivation des étudiants</a:t>
            </a:r>
          </a:p>
          <a:p>
            <a:pPr marL="895350" indent="-176213">
              <a:spcBef>
                <a:spcPts val="0"/>
              </a:spcBef>
              <a:spcAft>
                <a:spcPts val="600"/>
              </a:spcAft>
              <a:buFont typeface="Wingdings" panose="05000000000000000000" pitchFamily="2" charset="2"/>
              <a:buChar char="§"/>
            </a:pPr>
            <a:r>
              <a:rPr lang="fr-FR" sz="1800" dirty="0" smtClean="0"/>
              <a:t>Mémoire</a:t>
            </a:r>
            <a:r>
              <a:rPr lang="fr-FR" sz="1800" dirty="0"/>
              <a:t>, représentations mentales </a:t>
            </a:r>
          </a:p>
          <a:p>
            <a:pPr marL="719137" indent="0">
              <a:spcBef>
                <a:spcPts val="0"/>
              </a:spcBef>
              <a:spcAft>
                <a:spcPts val="600"/>
              </a:spcAft>
              <a:buNone/>
            </a:pPr>
            <a:endParaRPr lang="fr-FR" sz="1800" dirty="0"/>
          </a:p>
          <a:p>
            <a:pPr marL="0" indent="0">
              <a:spcBef>
                <a:spcPts val="0"/>
              </a:spcBef>
              <a:spcAft>
                <a:spcPts val="600"/>
              </a:spcAft>
              <a:buNone/>
            </a:pPr>
            <a:r>
              <a:rPr lang="fr-FR" sz="1800" b="1" dirty="0" smtClean="0"/>
              <a:t>17h-17h30</a:t>
            </a:r>
            <a:r>
              <a:rPr lang="fr-FR" sz="1800" dirty="0" smtClean="0"/>
              <a:t> </a:t>
            </a:r>
            <a:r>
              <a:rPr lang="fr-FR" sz="1800" dirty="0"/>
              <a:t>: </a:t>
            </a:r>
            <a:r>
              <a:rPr lang="fr-FR" sz="1800" dirty="0" smtClean="0"/>
              <a:t>Bilan sur la satisfaction de vos attentes - FAQ - Evaluation </a:t>
            </a:r>
            <a:r>
              <a:rPr lang="fr-FR" sz="1800" dirty="0"/>
              <a:t>de la </a:t>
            </a:r>
            <a:r>
              <a:rPr lang="fr-FR" sz="1800" dirty="0" smtClean="0"/>
              <a:t>journée/finalisation du compte-rendu</a:t>
            </a:r>
            <a:endParaRPr lang="fr-FR" sz="1800" dirty="0"/>
          </a:p>
          <a:p>
            <a:pPr marL="0" indent="0">
              <a:buNone/>
            </a:pPr>
            <a:endParaRPr lang="fr-FR" dirty="0"/>
          </a:p>
        </p:txBody>
      </p:sp>
    </p:spTree>
    <p:extLst>
      <p:ext uri="{BB962C8B-B14F-4D97-AF65-F5344CB8AC3E}">
        <p14:creationId xmlns:p14="http://schemas.microsoft.com/office/powerpoint/2010/main" val="4091132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927100"/>
            <a:ext cx="9193643" cy="5168900"/>
          </a:xfrm>
          <a:prstGeom prst="rect">
            <a:avLst/>
          </a:prstGeom>
        </p:spPr>
      </p:pic>
    </p:spTree>
    <p:extLst>
      <p:ext uri="{BB962C8B-B14F-4D97-AF65-F5344CB8AC3E}">
        <p14:creationId xmlns:p14="http://schemas.microsoft.com/office/powerpoint/2010/main" val="3684850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0"/>
            <a:ext cx="7886700" cy="1325563"/>
          </a:xfrm>
        </p:spPr>
        <p:txBody>
          <a:bodyPr/>
          <a:lstStyle/>
          <a:p>
            <a:r>
              <a:rPr lang="fr-FR" b="1" dirty="0" smtClean="0">
                <a:solidFill>
                  <a:srgbClr val="C00000"/>
                </a:solidFill>
              </a:rPr>
              <a:t>Le compte-rendu de la journée</a:t>
            </a:r>
            <a:endParaRPr lang="fr-FR" b="1" dirty="0">
              <a:solidFill>
                <a:srgbClr val="C00000"/>
              </a:solidFill>
            </a:endParaRPr>
          </a:p>
        </p:txBody>
      </p:sp>
      <p:sp>
        <p:nvSpPr>
          <p:cNvPr id="3" name="Espace réservé du contenu 2"/>
          <p:cNvSpPr>
            <a:spLocks noGrp="1"/>
          </p:cNvSpPr>
          <p:nvPr>
            <p:ph idx="1"/>
          </p:nvPr>
        </p:nvSpPr>
        <p:spPr>
          <a:xfrm>
            <a:off x="628650" y="1114424"/>
            <a:ext cx="7886700" cy="5337175"/>
          </a:xfrm>
        </p:spPr>
        <p:txBody>
          <a:bodyPr>
            <a:normAutofit/>
          </a:bodyPr>
          <a:lstStyle/>
          <a:p>
            <a:r>
              <a:rPr lang="fr-FR" dirty="0" smtClean="0"/>
              <a:t>Collaboratif  et basé sur le volontariat : </a:t>
            </a:r>
          </a:p>
          <a:p>
            <a:endParaRPr lang="fr-FR" dirty="0" smtClean="0"/>
          </a:p>
          <a:p>
            <a:pPr lvl="1">
              <a:buFont typeface="Wingdings" panose="05000000000000000000" pitchFamily="2" charset="2"/>
              <a:buChar char="Ø"/>
            </a:pPr>
            <a:r>
              <a:rPr lang="fr-FR" dirty="0" smtClean="0"/>
              <a:t> Participants </a:t>
            </a:r>
            <a:r>
              <a:rPr lang="fr-FR" b="1" dirty="0" smtClean="0">
                <a:solidFill>
                  <a:srgbClr val="C00000"/>
                </a:solidFill>
              </a:rPr>
              <a:t>(tous/toutes ou </a:t>
            </a:r>
            <a:r>
              <a:rPr lang="fr-FR" b="1" dirty="0" err="1" smtClean="0">
                <a:solidFill>
                  <a:srgbClr val="C00000"/>
                </a:solidFill>
              </a:rPr>
              <a:t>un.e</a:t>
            </a:r>
            <a:r>
              <a:rPr lang="fr-FR" b="1" dirty="0" smtClean="0">
                <a:solidFill>
                  <a:srgbClr val="C00000"/>
                </a:solidFill>
              </a:rPr>
              <a:t> volontaire)</a:t>
            </a:r>
          </a:p>
          <a:p>
            <a:pPr marL="457200" lvl="1" indent="0">
              <a:buNone/>
            </a:pPr>
            <a:endParaRPr lang="fr-FR" dirty="0" smtClean="0"/>
          </a:p>
          <a:p>
            <a:pPr lvl="1">
              <a:buFont typeface="Wingdings" panose="05000000000000000000" pitchFamily="2" charset="2"/>
              <a:buChar char="Ø"/>
            </a:pPr>
            <a:r>
              <a:rPr lang="fr-FR" dirty="0">
                <a:hlinkClick r:id="rId2"/>
              </a:rPr>
              <a:t>https://</a:t>
            </a:r>
            <a:r>
              <a:rPr lang="fr-FR" dirty="0" smtClean="0">
                <a:hlinkClick r:id="rId2"/>
              </a:rPr>
              <a:t>docs.google.com/document/d/1Zt_1rqct2_PTM_seYCCGcJFP8HiVJo06CgTxF8LPNXw/edit?usp=sharing</a:t>
            </a:r>
            <a:r>
              <a:rPr lang="fr-FR" dirty="0" smtClean="0"/>
              <a:t> </a:t>
            </a:r>
          </a:p>
          <a:p>
            <a:pPr lvl="1">
              <a:buFont typeface="Wingdings" panose="05000000000000000000" pitchFamily="2" charset="2"/>
              <a:buChar char="Ø"/>
            </a:pPr>
            <a:endParaRPr lang="fr-FR" dirty="0" smtClean="0"/>
          </a:p>
          <a:p>
            <a:pPr lvl="1">
              <a:buFont typeface="Wingdings" panose="05000000000000000000" pitchFamily="2" charset="2"/>
              <a:buChar char="Ø"/>
            </a:pPr>
            <a:endParaRPr lang="fr-FR" b="1" dirty="0" smtClean="0">
              <a:solidFill>
                <a:srgbClr val="C00000"/>
              </a:solidFill>
            </a:endParaRPr>
          </a:p>
          <a:p>
            <a:pPr lvl="1">
              <a:buFont typeface="Wingdings" panose="05000000000000000000" pitchFamily="2" charset="2"/>
              <a:buChar char="Ø"/>
            </a:pPr>
            <a:endParaRPr lang="fr-FR" b="1" dirty="0" smtClean="0">
              <a:solidFill>
                <a:srgbClr val="C00000"/>
              </a:solidFill>
            </a:endParaRPr>
          </a:p>
          <a:p>
            <a:pPr lvl="1">
              <a:buFont typeface="Wingdings" panose="05000000000000000000" pitchFamily="2" charset="2"/>
              <a:buChar char="Ø"/>
            </a:pPr>
            <a:endParaRPr lang="fr-FR" dirty="0"/>
          </a:p>
        </p:txBody>
      </p:sp>
    </p:spTree>
    <p:extLst>
      <p:ext uri="{BB962C8B-B14F-4D97-AF65-F5344CB8AC3E}">
        <p14:creationId xmlns:p14="http://schemas.microsoft.com/office/powerpoint/2010/main" val="3551177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C00000"/>
                </a:solidFill>
              </a:rPr>
              <a:t>Quelles sont vos attentes pour la journée ?</a:t>
            </a:r>
            <a:endParaRPr lang="fr-FR" b="1" dirty="0">
              <a:solidFill>
                <a:srgbClr val="C00000"/>
              </a:solidFill>
            </a:endParaRPr>
          </a:p>
        </p:txBody>
      </p:sp>
      <p:sp>
        <p:nvSpPr>
          <p:cNvPr id="3" name="Espace réservé du contenu 2"/>
          <p:cNvSpPr>
            <a:spLocks noGrp="1"/>
          </p:cNvSpPr>
          <p:nvPr>
            <p:ph idx="1"/>
          </p:nvPr>
        </p:nvSpPr>
        <p:spPr/>
        <p:txBody>
          <a:bodyPr/>
          <a:lstStyle/>
          <a:p>
            <a:r>
              <a:rPr lang="fr-FR" b="1" dirty="0" smtClean="0"/>
              <a:t>Consigne </a:t>
            </a:r>
            <a:r>
              <a:rPr lang="fr-FR" dirty="0" smtClean="0"/>
              <a:t>: Noter une attente par papier (2 à 4 attentes/personne) </a:t>
            </a:r>
            <a:r>
              <a:rPr lang="fr-FR" b="1" dirty="0">
                <a:solidFill>
                  <a:srgbClr val="C00000"/>
                </a:solidFill>
                <a:sym typeface="Wingdings" panose="05000000000000000000" pitchFamily="2" charset="2"/>
              </a:rPr>
              <a:t></a:t>
            </a:r>
            <a:r>
              <a:rPr lang="fr-FR" b="1" dirty="0">
                <a:solidFill>
                  <a:srgbClr val="C00000"/>
                </a:solidFill>
              </a:rPr>
              <a:t> 5’</a:t>
            </a:r>
            <a:endParaRPr lang="fr-FR" dirty="0" smtClean="0"/>
          </a:p>
          <a:p>
            <a:r>
              <a:rPr lang="fr-FR" b="1" dirty="0" smtClean="0">
                <a:solidFill>
                  <a:srgbClr val="C00000"/>
                </a:solidFill>
              </a:rPr>
              <a:t>Méthode : Seul/Groupe/Tous</a:t>
            </a:r>
          </a:p>
          <a:p>
            <a:r>
              <a:rPr lang="fr-FR" dirty="0" smtClean="0"/>
              <a:t>Se mettre en groupe de 3 (ou 4) et partager les attentes </a:t>
            </a:r>
            <a:r>
              <a:rPr lang="fr-FR" b="1" dirty="0">
                <a:solidFill>
                  <a:srgbClr val="C00000"/>
                </a:solidFill>
                <a:sym typeface="Wingdings" panose="05000000000000000000" pitchFamily="2" charset="2"/>
              </a:rPr>
              <a:t></a:t>
            </a:r>
            <a:r>
              <a:rPr lang="fr-FR" b="1" dirty="0">
                <a:solidFill>
                  <a:srgbClr val="C00000"/>
                </a:solidFill>
              </a:rPr>
              <a:t> </a:t>
            </a:r>
            <a:r>
              <a:rPr lang="fr-FR" b="1" dirty="0" smtClean="0">
                <a:solidFill>
                  <a:srgbClr val="C00000"/>
                </a:solidFill>
              </a:rPr>
              <a:t>10’ + </a:t>
            </a:r>
            <a:r>
              <a:rPr lang="fr-FR" dirty="0"/>
              <a:t>Catégoriser, reformuler les attentes du groupe </a:t>
            </a:r>
            <a:r>
              <a:rPr lang="fr-FR" b="1" dirty="0">
                <a:solidFill>
                  <a:srgbClr val="C00000"/>
                </a:solidFill>
                <a:sym typeface="Wingdings" panose="05000000000000000000" pitchFamily="2" charset="2"/>
              </a:rPr>
              <a:t></a:t>
            </a:r>
            <a:r>
              <a:rPr lang="fr-FR" b="1" dirty="0">
                <a:solidFill>
                  <a:srgbClr val="C00000"/>
                </a:solidFill>
              </a:rPr>
              <a:t> 5’ </a:t>
            </a:r>
            <a:endParaRPr lang="fr-FR" dirty="0" smtClean="0"/>
          </a:p>
          <a:p>
            <a:r>
              <a:rPr lang="fr-FR" dirty="0" smtClean="0"/>
              <a:t>Mise en commun </a:t>
            </a:r>
            <a:r>
              <a:rPr lang="fr-FR" b="1" dirty="0">
                <a:solidFill>
                  <a:srgbClr val="C00000"/>
                </a:solidFill>
                <a:sym typeface="Wingdings" panose="05000000000000000000" pitchFamily="2" charset="2"/>
              </a:rPr>
              <a:t></a:t>
            </a:r>
            <a:r>
              <a:rPr lang="fr-FR" b="1" dirty="0">
                <a:solidFill>
                  <a:srgbClr val="C00000"/>
                </a:solidFill>
              </a:rPr>
              <a:t> 5’</a:t>
            </a:r>
            <a:endParaRPr lang="fr-FR" dirty="0" smtClean="0"/>
          </a:p>
          <a:p>
            <a:r>
              <a:rPr lang="fr-FR" dirty="0" smtClean="0"/>
              <a:t>Catégorisation et affichage des attentes </a:t>
            </a:r>
          </a:p>
          <a:p>
            <a:endParaRPr lang="fr-FR" dirty="0"/>
          </a:p>
        </p:txBody>
      </p:sp>
      <p:sp>
        <p:nvSpPr>
          <p:cNvPr id="4" name="AutoShape 2" descr="data:image/png;base64,iVBORw0KGgoAAAANSUhEUgAAAUAAAADwCAYAAABxLb1rAAAAAXNSR0IArs4c6QAAIABJREFUeF7sXQV4VEcXPW8tSnB3Kw6FQqFQ3F2KW3F3d3d3KO5e3N3Kj7sWLxQpDrG19/7vzvLCZrMa3SRz++Uryc6buXNm3tmRK0Jb/CqBC0eAI8ARiIcICJwA4+Go8y5zBDgCDAFOgHwicAQ4AvEWAU6A8Xboecc5AhwBToB8DnAEOALxFgFOgPF26HnHOQIcAU6AfA5wBDgC8RYBToDxduh5xzkCHAFOgHwOcAQ4AvEWAU6A8Xboecc5AhwBToB8DkQ7AoJCgNrTA5IkQR+kjfb2eYMcARkBToB8LkQrAjNe74RfyiSh2tw5chl2j1kZrXrwxjgChAAnQD4Pog2B8X9vQMrs6ay2N75YRzw5fyfadOENcQQ4AfI5EK0ILJVO222vnVAyWvXhjXEE+AqQz4FoQSBdviwYdWMVJ8BoQZs34iwCnACdRYqXixACGm8PLAg4wgkwQijyhyMbAU6AkY0or88mAnwLzCeHuyHACdDdRiQO61Omc100X9DHag87eZaDQauPw73nXXNHBDgBuuOoxGGd0v+YDSMuLwfZApIEfw1EjyTVIBqMcbjXvGvuigAnQHcdGa4XR4AjEOUIcAKMcojjVwMNp3dFpT6NWaf7pKqNL28+xC8AeG9jFQKcAGPVcLm3subkJ2vaXlGKubxx4Qi4IwKcAN1xVGKpTtZueefUGIAbe/8XS3vE1Y7rCHACjOsjHI39m/1+L3yS+IVqcVSBVnhx41E0asGb4gg4jwAnQOexilclFUoFRKPoUp9VGjUWaY+FPOP/7jN6Ja/hUh28MEcgOhHgBBidaMeStrrtnIgfa/2K8Prm5ir3E55duY/AT/6xpMdczfiKACfA+DryNvptfo4XXgLkkHIEYgsCnABjy0hFk56cAKMJaN6MWyDACdAthsF9lOAE6D5jwTWJegTclgAFhQLFW1ZBxp9+YCiQKcWtA+ejHpFwtKBQKVGqfU2kyZ2JPX1991ncPnQhHDV9f6RArRLIWiwPtg1ZbLOeIo3KI2EqU3Tlm/vO4c2D5xFqkx6OKAH+3Lg8spXIx/R49L/bOL/+cIR14hVwBKIKgXAToCsviqOylp9PfrIFSTOlstrng9M2YEv/BTbxsNeWIz0sK10inoIgmHxWrZ2HeSfyxZyP+23q8vepa5hSurtLuo69swapc5mI1Fa7C4OOQu2psVovXTz0S1sXusDgMJ/b6r+jKC3mFdk6FyQcCA9rEvDhC3olrwlJdO1WOaomfVTXm/KH9Ej1QwakzEH/Tw/63Vn579G/eHH9ITMdenn3Gb7+99HZR3m5cCDgdgToTB+u7TyDeXUGWy1qj+QWBByGxtuTPTcoSyO8e/LSbnMhdUkS2ilKhSr7Q6kCGHBynkN1yZSkg6q0U7paIyJLwnGWrMYWbodnl++HajcqCNAvZWLMeL3LIQ5UoJNHORh0cSfiS44yBRm5ySSXKkcGl8jOGdDePX3NCPHl7SeMEF/dfYpXd59Z/YJzpj5eJjQCbkuAC34bhivbTjJtvfx8MPHRJvgmSxiifWev8tAH65xe5VBBWlnRCksWe7ec01/tQMJUSVnRKWW64++T10KeIxIlMpXl4uZj+KPRyJDfKekPJf+R5cubj+iTqpZdXbUBwfDwMZEzCZHX/RNXsbnf/JC/9dw7Bfmq/cJ+f3zuNib80inks8TpUqDf0VkhL6C1vtkiQHqRZel/fE7Iv6eW7RFGZ9LJXMzrpNXLkGwmP2ASpVqF6a92wjfpd+Po2H6zXKBmCRSsWwoFa/8axuhb7vfnV+/x+v4/oX50gc5lv0tfIBvSFcgG+n/6AlmhUCrDjMHXt59wactx9mM5HmEK8z/YRcAtCdDWSzL95Q4kTG0ipcfn72BCsY52ScURCdDKzJaxr7Nb6aUtxuLc2kNWQTavo3eKmqCJa4s85L/vnbAG24daP/dzdguv0qhg0BlcxoYecLYNKjviynJkKJidtXP70EXMrGw91p95JriNvefgyKwtsea1pC+7gnVLIl/VYuzH3NPly+sPePDXDby+F5rsgj4HREr/yLA8Xf4sSJsvK9KxH9O/adUtCxGgTIaW8ytSlIjjlbgdAQ7K0hDvnryyCrulp4EjgrP2eeOZPVChVwNW/4WNR7C4yegwbZERMBkDk9w5cgkzKvYOKePh64X5X02Epw0IQlffSjanCG2Nxt1fzz5/++glBmdrZJcAN/acjSNzttqsz5yc2itLQRJdCzLgDLk5U0ZWMKrKusM7V6xZJeStWjQM6dF29NbB87i6/TQenbsdI6oWrFMS8o9XQtO5K18Vhm8o3I4AHW2RHL10jj53ZpWzxHgqJGCnpT79T8xFjtI/MrR7Jq0OOuC3J86uJKkOR30fe3ctUufMGNLc0uZjcW6d9dWnNZ0iAxu53lzlf0LfI7PYrycW7sDaLtPt4rDA/zA037b4jvoZvqkcOU8Va14J5brWQ5ZieViFRr0R945dxt1jV3Bjz194eedp5DQUCbXQbqhgbRMZ5qn8c0iNtCr835qDOLN8byS0EreriJcEOO7uWqT6RiTDc7dgB8vm4ixp0YrNkTSe3TOkiL0Ljfn1huLq9lOOqgu1RZULa/2DsKHnbIcTPjIJ8PelA1GyrcnPd8+4VfC32N5bdqRMl7qgSwKS/ul/w8cX/znsa3QWIBIp27UeclcozJolk6sLG47g7tHL+Pjv2+hUJVxtZSj4Q8iqMF3+rKyOqztOY//kdey8mIt1BOIlARIUtshg5n+7kSB5IoZWe2XpMKYbzt7CWoPbHgG6sipaGHgEai8PqyNKL+6sqv2sfhaZBNjn0AzkrlgkXO/VyPy/49+bj8P1bGQ/RIRHxEcESPL8+kN2RvnXyn2R3VS01fdj7V9RdWBzZP0lDzvjPjB5HfZPWYfIOpuMto5EQ0PxlgDpHI/O80g6epSF8dulgSOScAcCJJ3phrXehA6o3K+J1WkSnvNRe18Mlo302DMF+aubbqRdlaE5muLN3xE32na1XfPytMWlrS5teUnI3u7wrC04MmszdEHO3dhGpP2ofpai+VQd1BxVBzaDZwJv/HvrMVsN2rqwi2p93LX+eEuAidMmx9QX29i4/H3qOqaU7oaKvRqi0UyT4fKIPC2snvcsCDwCzbfVlyurNmsTwBHZujJpag5vhdpj2oY8sqjhCHY7aC7OtOdMGaqzROtqaL3cZIu5os1E/LUi9qyYfpvYkZGDLEfn/smI7+1j+3ahroyHu5QlcxrqK3nokJDJ1oHJ61m0Hi5ApBCgo7Dnjl4qR5+78hJHpC5Hnh+kR/KsaTHx4UamEhmkDs/9/UVydUK5oqszddOq8A/dd9ILz5bbWZ0UCgUWG012mvaMvZ3RO7rKeCX0QfMFfVG0aUXW5OWtJ3B41mY8/OtmdKkQY+3QrXbVQc2QNm8W6IO0bEu8a9SKGNPHXRoONwFOfb4NidMlZ/0gf88lzcZY7dOst3tCGTCHd2smV+7oBXX0ubmSdcd3QPUhLdifRv/YGiOvmSbEqcW7sLrjVJtjZN5GF+8KdrdMtKr8/Po9Lmw8GqY+V3Slh8lgmQ60rRmAO4OPM+05U8ZaW0uaj8H5dbb9fulgnlapCxsMj5G5TzZ0bVcPQ/ofTXaLdGtNt9fxSchVkc4GiQhJaE4ubjIqPkEQpq/hJkDy1SWfXVnWdp6GE4u+ez/Q34deWIzMRXKFatSdCJAUs3am105RErBjYkf2Yb32TQvp1/hiHfHk/J0w4I65vSYkQALdlO4YvjRUGVfIxlzXR2dvYWKJzmHaazK7J8r3qM/+vnPEMuweu9Ll9qa93IFE34zNz64+gOW/jw+pg4I9mJuBWPpC0xnTn4MWhdGrzaqhLLAFyet7zzAsV/hXzeF5W+msks4sWft/P8eqdpPw4PSN8FQVJ54hT5a2q4ays8Hn1x5gbu3B+PDPmzjRN1c7EW4CpIbMfWvlhoP9g+D57XLBmjLuRoDkYpc8S5oQVcklrauvaYtkTwaeno/sv+YPVYRcwSgIAZl7kNG2uVjzOnGFANusHILiv1cNoxK1KRlFpMyeHjDFbWASXpxphTTy6nKbXbest2yXumg2P7QHCJm4kDtYimzp4J04Qai6hmRvjP8e/usI3kj7vNqg5qg30eQxdHHTMazpNJVHqgaQq0JhRoKJ0iRjO4rZ1frj3vErkYZ7bKkoQgRInfxDexxKjcpmf/umrs38QSP6YsrPOyINR59bU9T8mU6e5WHQhvUxtvZclQFNUX9y2JWYeVmaXOS37KhdZy5UKPSVOZa2QO+RuKrVl9xZbKb9u529GNbEmp60yqfVviPp4lMxWp34+x6ZiVzlTXZ92wb/gX2T1jpSMV59niJbWrYylu0zV3eYglNLdscrDCJMgIQWrRqGX1oKunqXZf+kdfhzsGk7JN8W0r/pxtBSHH1uXt5RWUefWxtd85WsM0RkXgeFy6ozrh2qD2kZqmpyhp9Wtgc+vXpvc0KFR1eqjIJD1BnbLmS7Kzfg6BzOlfZodUurXFnePvoXtNWnREe2hAIFdN81KdTH9AVAkWkomkl0ijnZk12ku8aSjE5MbLU17OJSZCqcg328sdccHJkde3y1I4pfpBBgRJXgz3MEIhOByU+3IGlGUzxJ2oF8fv0hMquPk3X1PToLlMyKZNzP7fH04r042U/LTnECjBfDHH86OeDkXPxQyuSrTUFY/d+FjsATf5BwvadN5/VmxuEk7uiu6HqPHD/BCdAxRrxELEGAzFx+aVGZaTu5VDc8OH09lmjuPmr+vmQASrariaeX7rF4k6LB6D7KRYEmnACjAFReZfQjQGeiNYb9zhomG06y5eQSPgRGXV8Jstsk7x5rZ/bhq9U9n4oRAhQUAjL/nJshEtORKsp0rsNMVihyxvtnryM8SnRBQW5idPh/8o/QdpH2KpfDL1EsxC9vnD+zoouHok0q4NnVv3Fk5mYYo+gbW9aP7PjcLeF5yXY18PuSgQzeveNXY/uwJREex/hcAUVeJwcGkn0T19hNzBXbcQo3AdoLCiAajeigLmPTmLjv4ZnMDomEDqjpoNqWFGlUDh03hg1aKpenJTpry0LIq4P8IEms3ewuDD4KtUfYxELBXwPRzc+0jXJFkmRIiSnPrAczdXSzVrhBWXTa/N2TxpmbaHtJiNZ1m4nj801+zrLI40VEP7/uEFe6BnNbPyLYjlbwdmRi4+hzlxQyK0zRXHrsncK+xI7O2crCgnGJOAJ5Kv2M3gdNMR6nle+Je8fipo1glBCgDL+tF9mSPO298I4I0FZb9ghw0uPNSJY5tc1ZMixnM5bPwRVxFCXGXh+XiqeAb9nnqM0+qWrbXQU6aovq6JqgEihOYGQQoDPjVaBGcXTfPZk1RytEskWUZda7PfBNasrn4kwyKmdxT5Q2Ofofn82MwG1t1yhl6WL9CVYlfVm+/+cNDs3YFOYLwtk2Y7IcGZZPeLABu0avwK5Rto3VI0tH2Yj85r7/YXb1AZFVrVvVEykEKL/cNNnmfT4QknmNjCrJuNJcMhT6ASMuLwv1NwoESgFBrYk5AZqTiFKlZNFcKAERybquM3B8wfaQKuwRoLXVCG3Lp77YztzAnFmBmetqvoLrlbxGiK1cghSJMfPNLnTUlIVRHzZHB9VBDvpzPx0I1XXaAhMJWpP5/odDJU8y9zCRv7UpkdKh6aaADbKEdwVIPrSjbqwKVdfDszcxqUSXMOrN+3KQuVeRDMvVjOXKICPbcffWsb+9e/oKgzI3jLQXoN6Ejqg2uDmu7/oLc2sPslqvTIB01HJy8S782qY68+AZV6Q9O+iPTRLdBEjYdNoyBoXrl8XKdpNwZlncizAdqQRo+bLR77YiktAZmXluW1ukY4sALdu6c/giZlT67pLlKgFG5EWgpOgtF5u+IQdnbeRSWKVpRLppTV4XV7adQqF6pvSbzqyerZWhhPLW8u+GlwDNI+RQrlo52rCz+kXV1pdSA5D3CRHu9Aq9WORmayIT4MVNR/FH41GgYKHddkyEnE6AvrzqjGmLpJlSM2Pt9d1n4dH/brGoKaNvrsKfg//A/klrWaToPodnYkXrCXhw5iZbiVFgB7p4+fTyHXMlk6X26LYo160eKBsg5ZQp3/039E9fD96JEtis86+V+/FzkwqgZxOnTcYCs67tPJ39XxZLAmw6txd+ql+WfYnS2KxsOynSDc7JTXTIuT/Yl/rE4p0R+OlrRF4Vt3s2WgnQPJ3kgIz12aqIMr2R2DJbsEeARKCUJJzk5KKdWNP5e4ACZwmQniU9Jv3aBU8u3A3XAFFUHIqOEyISZa0LnbbSVsUyQciBBOTfTy3ZhdUdQkekaTC1S0gAVIpeY/5yOFI8vAQoP0fZ3E4s3IlFwSa8bbmWmd/G0nmqvCIkfCMz7JRss0Z5L+jFtyXmK0AqW6ZzXUbiI/O1ZEnv6cbz/slrOLf2IKoNbsGyvg3I8BsLe+aIACnHMa0+r+85i7Or9jMVshTNzQiDCJnytdQc0RrJMqVySICU5XD0zdU4uWgHi9lHq1sKNjEi73cPI0sCpBBXoigi6JM/2q8fiYdnbmBOTdNlUGQK+XrTOXBcvGCKdAI0/8a3/Ga2thqQ/2brMsOcAHeN/n7ukalILuT/liOXBrt7oiqhQn47ugSxdY5GZ0QDM5oiqshiNWKMYAqhLov59s9y8tnygW06tzdbKZDIK6pFwceg8jAFUrBcZQ27tBSZfjK5LNFFDRGMsxIeAqSkR5T8yFwXZ1Z0zuDlrN7WymX+OReGnl/M4tqN/6UTSxxuS8zPAImwKBADReahfB+0MmsypxeLrEMRdsp1+w20qppWrifLsuaIAC2j5ZAOclBdmfCrD22JuuPaOyRAD19v1ra5SJLEksnLxyfmBEirUor+k7dqMZZ3mRYDtAocXbBNRKC1+iyFYaN80bRro1XgP1f/jvQ2YqrCSCFAW8rb2v7SFmNyya7ssWpDWqDOmHZWX3j6ozOXIJaJyek5RwTI2h7cHBQTkFYC5kK5E4hQZXHlhZ77aT/kVIXmddqLzhL48Svo7JCEVieUb5dkRqXeuHP4Ukg15nk4HF2UWI5JeAhQfoZWJ5O+hd+ilKFdtplCZNnb7jtDlOGd9BTF5JeWVViId2vht8zrtdwCm39WqU8jNJzeja3+aXVKuUGazevN5mbAx68Yc2s1C2FGhEnb0w7rR4baAlu7jKjYuyEazejOiILmOYWk/21SJ0aANC9s1UkrZSLjeXUGhwqtZu7GZ06AtCUlwqQz9tPL9jKyJqKknUFUCBEgEeG+iWuxbcgfUdFEjNQZJQRI+R4o74O5dNgwKiQst62e/vfwBYZkD53jwhEB2ord5wwBmutBdolDz38fWHPColWZpXTyLOdwwMyDxtIWaXmrCSHPmMeos1eRuR6U5GbwWVOAiX+uPsCYQs5/27tKgBRCncbMnui1OnT2jJxINw7B/FZATsf54fl/mFCsIzt/syf2CDBNnsxsC0xpL2k1V2NoS3glSoAh2RpB7emBmW93499bT1hSocr9GrOgH+ZngNYIMFuJfBh0ZgFu7DmLv1btZ6s/uggiAtQH6WzWSV8ypAsRMREu3Zr7Jk8U6rbanAB1AUGoP6UL+wIgMmy5uD9e3HwcZQQom0K9uvcMw6M5nqOzcyM85SKFAJ25NXXGdIM6YFmXtTNAeQskd9ha+/YIkExgyG1KXoXK9cx6t5dtJ6zp4Qhc6p+16NByv2/uPxfqoNxZPCy3uubPDcvRlAX4NBdK9jQwUwP4vw8dtcVVAnRWP1vpEKJqBdh123hQQM8t/ebjoMVNt7UxskeAVJ5WdnQJQiY1tIXc0GNWyFkwnQlW6d+ERfw+MGU9C31G8QTlSxBb5ii04ivdsTaIpGkx8NNvpRkBfnzxlp0zWquTLkEK1S2FWqPbItUP6dllAyVpoq2uLOYESNGse+yehHQFsrHgrpTaNXvJAlFGgJQpkQL80v9nV++Pm/vOOXolYsXn0UKAFJmDInTYIha/VEkw41vMwDMr9mGlWcgsW5cgk55sRrJMJlu+TX3m4fDMTaEAt0WAFLJrscGUy4LkzYMX+HPgQtSb1IlNPHukamtEB52ej2xmwVEPTF2PV3eeofUKU9IgEvKrlL1ezC+D5C2WZd0ygdC3u7w9Zi9s4wrosGFkqOLH5v3JVte+yUzpPEnsEae1flD0D4oCQiK/aPRvSnVAKQ9s6Xdj7/8wp0ZYG7GoIEDKfTviyjI8u/I3W/3ZMi2yNU4x8Xc5AZNMgDGhQ2S1KV+G/G/1ASwzixQeWfXHRD3RQoDOvAy2yti7BTZ/hrxBzB237a0AzS8arIFOAUzt5d2wfEbe9tgaQMso0+bkbWv1POPNLvilSMyqtCxDZz90YG9L6HKgs3eFUB87WtGZE6Az47XEeApkO2lNP/qbM3W4OuHlM7u9E9Zg+1DHAVhdrT8qytNqkM4B4wIBypch4fWWigp8I1pnuAlQNj8hBWxFPKbP6IKBUkmSkLU+JaOxJuQ/Sxm7SOggV/bE+Kl+GbRbY0qkY9kOndtR+CNZzD8nG7F0+bJafU4uP+P1zhBDavqbI7c8R2BThOhaI1uHGIJTruEtAxewRNvmImP37slLDM9tSspkKRSRmcL1k+ybsCZMfg/6u3ncO/qdJuaYgm1AYfItxXy8rLX37PJ9dhlgPl60Yp1atodV/egsTs6zQdtGy0jCzs4PR5iaf95jz2Tkr17crt2fK/VFR9m4RICE16QnW5hZz8L6w3H5T5OHTWyWcBNgbO401z32IUAeP/SF5eqXVFR5T5DvN9kMUlKhyBBb9UWV/uHVmfyuyfzs6Nyt2NAj9vtdcwIM70zgz0UrAvLZJ10W0E2ssxJCIKOWMx/ayBIKXkFeNwvrD4uUKm3V524ESDfPdIljeakXKSDEQCWcAGMAdN6k6wjQMUix5pWwuOloZsTsrMgE8r81B5kZS/LMqXF152mW7pMSuttyhZOf2zpwIUq0qoYk6VOEPFd7TDtmQyrbjy5tMRbn1h5y6MpGOltzdyvcsJzV+qi8NQKMDhc4W/gW/70K2qwcCmsma86OiTuV4wToTqPBdbGJAJn3ePh6oU/KWvjy30enkZIJhMyCyGaOzhAL1inJbq4p9qItVzgyiyF/X/bcwEXIV/0XZqZCz1EOXfLKIe8RusWn82qKoefIlS11roxWy1Bycsv6yBPFFgFGlwucNZDpXH3UDVO+aWfM35weqBgqyAkwhoDnzTqPAMWOpBiSdClD5kSuiEyAFB+R4iTKN5lrOk2DSqOy6QrHDK0fbGCGyJbPUaBbsiQgH2B5Cyy70ZnrZunKZq8MEbx5fXI9litAcnmLLhc4WzjLEYnIaYFWgrFZOAHG5tGLJ7pThJSaI1qBfMF3jXLtHM+SQOR0nxRpRePtYdMVji5bzGPvmT93YtGOMAQo+xXbc2WzV8aSUG0RoEyi0eUCZ22KkYUF5YKmCDh0FhibhRNgbB69eKJ7/cmdUGVAs5DQVK502x4B/n36uk1XuISpk9klQLqR1gVqWWDSFzcfMbtRR65stAW2VcayPnJ1tLYFpguI6HSBs4Z1i0X9mKcL3QLTbXBsFk6AsXn04onujWf1QIWeDbCp91wcnrXZpV7bI0BaydlyhXP0HK3EyM8XAlg4rstbTzh0ZSPFbbm7WavPGgGSOVB0usBZA5v6TVFuwrMid2nwoqEwJ8BoAJk3ETEEmi/shzKdajMjevKB5RKzCDSc1hWV+jbmBBizw8Bbjy8ItF4+mGXaW9lmEs6siHth2WPbOFLIMAodxleAsW3kuL6xEgGKdkypP20FZoiVnYrFSrdaOgi/tq3OCTAWjyFXPRYh0OXPcShUrzQW/DYMV7Z9j+QTi7oQp1Rtv24EijatyAkwTo0q74zbIkBBFyiALBkhU/it2Cbu5s5mDT9XfJvlLyS+BY5tM5HrGysR6HtkJnKVL4zpFXrj7tHvKQJiS2eiyh85Mvvvim9zz71TkK/aL3wFGJkDwOviCNhCQF5xhCcEk0w+FGaeTFASpk6KwzM3s7DzJNZ8c8lH2FFCJFspMVmdjcuzsGiUapPc5sjrpN+x2bDlj2zLt9eeP7JKo0ar5YORr1oxePn5sL7oAoPRL21dlijJMr0mxaQkw25XfJttjUe/o7ORs1whzKzSF7cPXojVE5ebwcTq4YsfysuG0NuGLmaxEV0RmUTItW3HsCUsmRLFMqTsaQatzqpvLuUPdkSA1lJikl5pcmdiieQpIdLppXuQOmcGUJTz8ffXm/yKLfyRaUtvy7c3lB+zhT8yRVmnCM3kGkhpWTtvGYt5tQfjzYPnVvs0r84Ql3ybZV9ka1jP+bifpezsnrAKgr4EuDIcbleWE6DbDQlXyBKBku1q4vclA3B21QEsb2XKSOesyCRyYOoGbB2wgK1caAVDrnCUL8RaKsoxhdpi5NXldpOiW0uJSTrJrmrmea7t+SNTsixbvr32nqPUDkSAU0p3Q+J0KUAXE3NrDQIRo7U+jcjdAmPvrnXat9kWvpkK58Swi0tYWoKxP7V1dhjcthwnQLcdGq6YjIAcwCAiwRBo27upz1y2+qN8xxTFmsRaKkqfpAnDlRKT6rPMC0x/s+dVIpOwNd9ee8+RPeTAU/OR8accLIHS+XWHsbH3XJTrWtdqnyjvsCu+zbZmH0U9p+RQZJBuK7p7bJq5nABj02jFU10Tp02OqS+2sVy9PZNUcwkFmUQouAFtgYs2q4icZQux1Qtle7Pmm3tx49FwpcQkxeSMhX+fuo4zy/YgfcHsuLzlBAb9tYAFZCXfYfPACp4JvGz69tojwPsnr2LsnbVslUoZ4QI+fMWjszeR8of0VvtEZ3X2CNCWL7Il2N12TgTlhl7eegLOrtzv0li4Y2FOgO44KlynMAhQXhmNlwcGZW6Id09fOY2QTCJSWPKsAAAgAElEQVTXdp5B2ryZWa5dSnG5d/xqVoct39zwpsSkOsv3qI/KfRuzfDNETivbTcHwS0usEuCV7ads+vbaI8A7Ry5hyLlFLH+wLNd3/8W2wdb6RL7K9gjQli+yJdCUvZGyOA7P3Ryv7j5zehzctSAnQHcdGa5XKARopZYuf1bMrNwXtw85f/MYG0xQwjPUdEnz8s5TLGsxDqIosnPEX9tUt5ugLDztmD8jZz+8f+KqzWRZEW0jup/nBBjdiPP2woVA45k9UKFXA6zvPguUB9lZiQ1GyM72xbzclGdb8c+1B9jYaw4zg2m5eAC71abLl6gSOS3puq4zcHzB9qhqJlrr5QQYrXDzxsKLQMZCP2D45WXMFY5c4pyVuEqAeasUBUVlof7R2ei9Y5eZjd/HF2+dhcblchQINVmm1BiRpwXsmcm4XHEMPsAJMAbB5027hgCZplBio/FFO+DJhbuuPfytdFzL0xsuEMLxUPHfq6LNyiFs5UcrwLginADjykjGg35U6d8U9ad0xtE5W7GhZ/hy0v42sSOqDmqO/unrRelqKa4Nx8BT85C9ZAF29kdngHFFOAHGlZGMB/0gL4sxt9cwj4pR+Vvh08t3TvWa3MLKdauHr/99xL+3nuCn+mVCCNCaK9zz6w9D1Wvp2jaraj+8ffySGRz/VL8svBL64MWNRywytEGrZ7etZJ5SolVVJEieCGQ0TVvTyv2aQBDA7PWeXrzHytly0XOqY9FUiPrfYcMoRnxEgHFJOAHGpdGMB33pfWA68lT+mXl1kHeHI8lSNDeGnPsD945dwf/WHkTNEa2RLFMqRoCeCbwdprK05tq2begSSKJo1YWNyI2Ijc7I6EyudIdayFIsD0uheXLxLnZuR/aH08r1ZOWsueg9v2bKB+Iu0ufQTOSuWBir2k3G6WV73EWtSNGDE2CkwMgriS4EZLc4WqWN/rG1w2Zlz4yJxTsz/1zKZUE5LYgAC9YpZdVtrJNHORj1Bla3Ndc2+rut9JQLG4xgxEY31XRjLT8/p+ZA3NhzFp23jkPB2r9iWK7mrJw1Fz3KVeIuQjmUu26fgDuHL2JGpT7uolak6cEJMNKg5BVFFwIDTszFD6V/xOKmo3FhwxG7zVbs3RCNZnQPuTih8z86ByQCJINha65w5DUiizXXNnNitHRho4g15gbHZTrVQfOFfTG5ZFc8OHMDHTeOYtvmYTmbsXLWXPSOznXezCeqMe++ezIK1CgeJ1JgWsOKE2BUzyBef6QjQGd4FP2EIqlQkFR7Ihvv3jpwHufWHULtUW2QPGvakC2wo1SW1lzbDk7dgGLNKlp1YXOVAK256FGgAXeQ6kNaoO74DqCADctbTXAHlSJdB06AkQ4przA6EOi6YwIK1i4ZsoW01yaZvlAeWzpvu7bjFGoMbxVyCWLLFc68PkvXtmnle0GpVll1YXOVAG256EUHhvbayF2xCPocmgF9kBYTinfC82uhL4ZiWr/Iap8TYGQhyeuJVgTkqC7UKAUcPfnHzmhtP6KNubOLnnfiBJj8dAvzMNk3cQ22DVkc0e667fOcAN12aLhijhBovWIwSrSqxi4syDvhzYMXjh5xm8/d2UNFvmm/sfcs5tcZAqPB6Da4RbYinAAjG1FeX7QhkC5fVvTYOwVJ0qfAq3vPMDxX82hrO6INuSsBUij/WqPagG7ZZ1TsHWdc3myNFyfAiM5k/nyMIkCx6ShGHYmrfsIxqrgbNk72lbT6Ixmaoyne/P3cDbWMXJU4AUYunry2GECgQs8GaDzL5KGwrOU4lnyIi2sI5KtaDD33TWUPjS/aEU8u3HGtglhamhNgLB04rnZoBBpM68qCkJLIRsccI+cQkM2KqDQlhLq46ahzD8aBUpwA48Ag8i6YEGi3djhzTyOJKyHbo3ps5Sgv1E5cSHTuKl6cAF1FjJd3awQo4RGZyJBs7jcfh6ZvdGt9Y1K5sl3qssxy8ZX8qN+cAGNyBvK2owQBylpG2ctIKP8HBSXgEhqByv2boMGULvGa/DgB8rciziJAHh5dtplyCJMLHBlLa/2D4mx/XelYrVGtUWtkG/bIhh6zcXTuVlcej1Nl+QowTg0n74w5AlmL50WPXZPhk9QP945fxZpOU+OFaYejWbBUOs2KLG0+ln05xGfhBBifRz8e9J0CH/y+eAByliuED/+8wf5J63B8YdxI6BPe4ZMJsJ1QMrxVxJnnOAHGmaHkHbGFgIevV0jaSCpzc9//GBH+ffp6vASNE+D3YecEGC9fgfjZaQruWXVgMxahmYQuSPZPWsuyqsUnmfvpAAvjPzhrIxbaPz4LJ8D4PPrxsO8KpQJVBjZD1QHNGAm8vP0E+yevi1feIz33TkW+asVAwVxPLdkdD2cBXwHG60HnnQfS5s3CVoPFmpsMpy9uOoZDMzaGO91mbMJUvgUmjw/y/IjPwleA8Xn0ed9RpGE5VBnYFBkL5WBoUILxqztOsx8KoBoXRTYR8n/3Gf3S1WWZ7OKrcAKMryPP+x2CgNrLA1UHNkXh+mWRJk9m9ndtQDCufSPCqztPhyRJiguwKVRKUJJ5WgXPqzMYFJU6vgonwPg68rzfVhEo3KAs5B+5wH+P/g0hQ0psFBekcr/GaDC1K8uURwmbRKMYF7rlch84AboMGX8gPiCQJndmFG5YJtSqkPr97skr/Hvrsenn5mM8vXw/0o2r/VImRrLMqfHqzjMEfQmIErh9kyXEyKsrkDhdcmwfuhh7J6yJknbcvVJOgO4+Qly/GEfA2qrQXKmv7z7h5c0neHblPp5dvo9Pr947pbN3Il9GdMkyp2H/T87+nRoab0/2PJmo/DloES5tOe5Ufa4WKt+9PprM6YngL4GYVLILXtx45GoVsb48J8BYP4S8A9GFQIIUidgZYdo8mdn/5X/7JPGLVBW+vv2E/x6+QNZf8rJ6yUyHiDAqhPIUF2lUHufXH8GSZqOjogm3rpMToFsPD1cuNiBA7nbp8mVhlwpp82WBX4rETqmtD9axVR77efQvS+pExCffylI6ziaze7K67hy5xEiQVpiRLVP++ZPlVTkyews29poT2dW7dX2cAN16eLhy8R2BHGUKovXywWxrHPjxK7YOWoRTi3dFOizTX+5AwtRJcX33X1jbeTo+/vs20ttwxwo5AbrjqHCdOAJmCCROm5yd1RWqV5r99dLWEzgyczMenr0ZqTj13DsF+ar9wrxj1nWbifsnrkZq/e5YGSdAdxwVrhNHwAoC9Sd3QpUBzUI+OTpnKw7P3Ix3T19FGl6NZnZHxV4NoQ/SYu/ENTg4dSP0wdpIq9/dKuIE6G4jwvXhCNhBIHPR3CjbuQ4olwfJ59cfcGTWZkaEBl3keHTUHd8e1Ye0ZPW/ffQSR+dswZE5cTNoKidA/rpxBGIhAj+U/pERId3gkvxz5W/cOnge945dYRcmERXablfoUR/UDsmLm4+wfcgSXN/zV0SrdqvnOQG61XBwZTgCriFAyczLdq6LH2v/GvLg+2evGRGSC19E3dyKt6qKKv2ahLgIzq05KE6RICdA1+YbL80RcEsEshbLg/w1iiN/9V+Q/sfsITrStvjO4Yt4cf0Rnt94yIydX9195nIfiAjbrBiCg9M3Yku/+S4/764PcAJ015HhenEEwolApsI52Y0xRX1JlTNDmFoMOgNe3HiIjy/egoyuTT8f8fU/07+NeoPVlvsfn8NyiFAukbginADjykjyfnAErCBA3ipZiuVG+vzZkC5/VqQrkA0+iROEGytaTc6oZMolHBeEE2BcGEXeB46ACwiQ10eqnBnhmzQhfJP5gQIjmP5t+r9SrbJZ2/2TV7Fr1AoXWnPvopwA3Xt8uHYcAY5AFCLACTAKweVVcwQ4Au6NACdA9x4frh1HgCMQhQhwAoxCcMNbdYLkidhtXFySuNinuDQ+8bUvLhHgzP924/ahC2GuwbvtmIg0eTJhSPYmTuOYMFUS9NgzBWMLt7P5DCW0Hn5pKYbl/O7/6GwDztRvXhfljK02uAW0AUFY8NswFnkjJsQzgTf6HJqBCb90ivLmI4KvK8pFZ5+c1Su6+u6sPrxczCDgEgFSIhW1pwbji3YMCdXtlzIJOqwfiSQZUsRqAhxwch5WtZvEYrJFt/TYPRlzag6M7mYRn0kgPvc92ieaGzfoEgGOub0GV7efYtEnTi/dw7pVpX8TaAO1qNS7IQZna8ws0asOas6SrAR98seaTlOZwzZJ8ZZVQEEeKR0fhQ/PU+lnLKw/DB02jsaEYh1ZGbqK73tkFkb/2DrUC0r1VurTGIJCYLHKVrWbDAooaS7W6pdXmPaer9SnEWoMb4XH524z16ETi3bY7Ae9OF3+HIfn1x8hb5Wi2NhzNmqObM18MTMVzsFMCDb2nosaw36Hb1I/Zmy6qNFISKLI2shZtiAEhQKv7z3Dmk7TULZLXTSc3g23D17A7cMXcXbV/pBVry0sSQdaJVKbKXNkYKYLm/rMDRO+yBFmliRgq7w1va3hQE701nQyb8ee7hT8k3JUpPwhPeiL9dD0jSwasiw0N9quGgrK4ubp64Wjc//Eg9PXrc6fSb92CTVOlAScxlcWc52s9Zs+t2zrf2sOuvGrzFULDwIuEeC4e+swp8ZAtFk5BDTBSIac+wML6g3FwFPzMKF4Z5C1+MTinRD0OQAFapZAidbV2OeJ0iRjnxEhBX8NRKW+jVG0SQWnCJDaar92BGZX78+Itc6YtvB//4VFsJXFVv3UHr04jp6nrfacGgMYWSdIkdhmP+jFmP1+LzsGoFwN9Pu8zwcwIm9L5mJUuV8TlGxbHWMKtYUuSAs6Hjg8azMjJ9oKUt9JKPYaEeWbv59j6ott6J+uHvu7/GJOLtXNrg7zvhzEmIJt8Pz6Q2QomJ1FDqZnzMnCUZ/NScAeRtb0/vTyXVgcbOhkSYDWdN86cBEq9m6IRQ1HQKVRY8LDjRiUuUGobGU0l5JlSo2dI5exblK5RGmS2iRA83GyfDlknWzNLUpGZNlWZEVbCc+Lyp+JGgRcJkA6jxt4ej5WtpkIn6QJUbJtDWzpP5+tWjb1mcdWTqs7Tg3RliLN9k1TB3TGRsEW6ZuYhL7laevszApwS/8FaDq3F17f+yek3mu7/8Lx+dtCfrdVPxEgEbGj580J8Mdav9rsB704E/7ewPokE9bY22swIGN99jvp8WPtkljRegL7veG0rnhy8R4jy9qj2yBDwR+g9Q9E1uL52MtOqxJrBLh1wEK7Ooy9sxYDMvzG2qBjidE3V4U6gnCmz+bEZKv8iYU7rOpNWdHC4GBDJ0sCtKb76g5TUbJdDSxpNgYKpQL0ZTv0h6aQJClkjClicdftE/Dkwl2cXLQDL+88RbJMqWwSoLl+tgjQ1ty6su1kmLai5hWMmVqzFM3NFi8xLe0VpUKNcXTrEy4CpImaPEsa+CZLhL9W7sOrO08ZAW4duBB5qxTDqvaTvxPgq53om7o2IwbaMtK2j4RCfHfeMpZdOHTc9H0LnDRjKnTbOTHUFpjI4OcmFbC4ySib+NiqnwiQCM3R8+YE+NNvpW32w3LbaPm7pR5EgE8v3WNbY9ryL21h8qPsuW8qdo9ZaZMAKVWhLSwt2yQCHHNrNTuCkMVWn2mVJceSm1drEHofmsEumWyV/6VFZat6EwGaX1DZ08mSAM2fk3UfmqMpIxxJlCAajewL48LGo2HGWxAEUAQUOmIgv9Sb+85ZnT+0srN3gSbrZG9uWbZFXwZxQXKU/hH9T8x1m67EJAmGiwC9/Hww/PJSdlM67ucOoPR+NNloCzzozAKML9qBfUYv1a9tqrPs8+R+Q+dWREjagGCU6VyHrR5p2zbhwQYMytKQJYMp1+03thIwPwOkMqOurWDbbkogQxOTzoF0gcEhg2irfmqPtrSOnrfcAtvqR3gJkHSgm+ltQxazcy46T51ZuS8jwJlvdmFg5oasP+ZbYGd1sEaAzvTZvC+2ytNYWNM7sgmQyHvYxSWYWqY7mx+OhLb9tUa2weKmo63OH2cJ0Jm5JbdF8zi2S67yP7EzdneTmCLBcBEggddu7XD8e+sJ9k9aG0KA7BKkRnH27UwXFHQJsrbLdNB5EQkRXpkudfH1v4/sTIximE0s3pldmtB5IJW7d/wKijQsx4jS/AWlb/2649oDksQuESh71YMzN0KNo636qZCj580JkMrb6kd4CZCCVHb5czyL2kvno0Gf/XFqyW5GgDVHtGLb5oubjuL4gu3fL0FsYOnMCtCZPlvWYw2jV/eeWdU7sglwzE9t2YupUCrZloi+5Oi4hFbPstDxSoVeDdkcUKiULEsabYetzZ8pZbo7tQKk1a+1fnsl9LHalrsRhyv65CxXCP2Ozg71SDuhpCtVRFpZGt8l4qlQ9XX2rsBC8UenuESA0akYbyt+IUBfqCf/2MVudUlyli0EikG3/Pfx8QuIKOpt9pL5MfBU6Dh+MUV+chetkWCPxFUR+Mk/ilAIWy0nwGiDmjdkD4Fe+6dh64AFeHHzMStWoWcDdnu/Y/hSDlwEEcj4Uw62GjaXmCY/eyTYM2l1BHz4EsFeO/c4J0DncOKlohgBeknrT+7MzIRUGhU+vXrPbCydOQ+MYtVidfVkbTH+/nq75EfmQj5J/KKtn6eX7saq9iZrECYCsFQ8Har9HomrIfBT1HtjcQKMtmHnDXEEohcBWkHPemtyWJDFcuU3+91e+CSNPvKT9Ti//jAzeTKXpVJoEuziUzHURWdUoMcJMCpQ5XVyBGIYAbIMWBgU2ozIkvyIHIkkY0qu7zmLuRYuoJYkGNW3w04TIJltKBQChuVqHoIXeTnQtfqIPC0w7NJS7ByxjLmRWZMU2dIxc4Vdo1dg16jlMYV5mHYpAELZrnVZmHAyrN0+bAlzS3NFyISE7PDs9Z/qS5IhJdtqPL/2wJXqXSprr43I6KtLypgVNh//c2sPRdpcyF2xCMiXmjxxyH7U1hw9MHU9SnWoFWacrWFCXkW0HR+eqzn8338Ob5dj7DkyCZvyz5+h2rckkkmPNzNb3JiWWwfOY1bVft/VsLIdjkoSdJoAa41qg1ojW2PoD01YwACNlwdmvduDa7v+wrKW40Cfk/GqrZfbHQnwh1IFQEEQaBCI9LIWz4u9E9a4TFBk5Oyo/zTCnTaPYSY85P0SVWKrjcjqa3j1jioCHHV9JR6fv8NMZmzN0Uf/u82+qC3H2cvP2+r4v7j+kLniXd56ghn3xyZJmzcL8woyl/bK0swXXRb6sqZcIe4ilM94VpXvJGjtdjiqSNBpAkyTOxMz3iXXoYPTNjAbPloBkicHpdozX90VblCW+esmzZQaL28/wfrus1h8O8sVIHln1B7dFonTJmM+rWs7T2eH3lSOJl6JVtWYATXlNyVzCPID/rlxeUbEVPeHf96wb4/MRXOHqYfqY/6t60YgW4n8MOr0uLrzTIiLGg0+2RuSFwq57p1avCvUfLCmG/Wr+tCWrM+UHIbctbT+pvBZNOlodXts3p9W26w7vgOqDW7O7NtIyCOE+mPZf2f0puet6tewXJg2aLUVnr6SHmR3aa2/S5qOZiv+Pwf/wexAc1cojD6HZzJs/1q536pu8rgSRtZWgNb6Q0Ev7I0fpX+kCEVkPH3/5DXYmqOHpm9Cpb6NwoyzvfGnvpMRv+zy6C5kYU+PLMXyYMj/FlmQXynmXSPLiCvLme+4u8mNvWdZnAFZoosEnSZAUowIMOD9Z+a90Xr5YBAh9EpeA4nTpQght0ubj4G+lWlCnlt7kMXYo23f1LI9QkiCtsCpc2XE6JurmU/nxc3HUG9CR2ZQPa/OEFYXbT3+HLgI+ar/wtL7UaCCd09eYdSNVXj0v1ssGk3qnBnwv7WHWHuW9dCWqGKvhmg0szs29Z7LjKxVHmqYR/RgHiyXlzG3vht7zrIXmgx8belGAQ5GXFkGr4S+bDXxa5tqmFSyK0snKJM7GX9bazNdviyMNB6dvcVMO8jYl1af4dHbln7kKmjexuv7/4QEVnW1r4QfBRuw1t/gL4FsLK0RIK3G7I2rNQK01R8aY3vjV7ZrPRYEoluCSizwhK05Sgb6g88uDDPOtjChevJVLcbcFQdnbcS8j9xdcpQpyIJnhFr5WfjZkikM3ba7q5Dro7m7a3SQoEsESCsvCo1E34q0jL579DJT2Hx7QwTZZE4vTCzRmb3s5NpGgQhoxdNuzfCQM0D57+aDQaQwIncLjL27lgU6WNdtJuSBJR9i2mpSXUTAssGsrXo6eZQDOXzTpCDTijMr9uHg1PUhobnkdomcqw9pwVzzaHs6rXxPZCyUg7VjqRvVSauOoecWsbKHZ25mYajM+3/3yCWbbS4KPgY6+KUtcET0tvfs/K+HQtqwnOiu9pXyw2YqkitMf+VtljUC9PD1toqdPK7WCNBWf6aV64m+h2faHL96Ezow76LeKWuFdNXWHLXWd5qftv5OKSTpi9V8rrkrcVhzb7O88HB38pOxPb1sDwt1F7ISVAhYYgztMRKZ22GXCFDeYhyYsh5VBjRlYa6ubD8VigCCvwSw+Hbki/nwr5ugb+lm83ozouywYVQIAZbv/hsjSvKvfHL+TkiH6QUy3ypn/zU/iz5D22O62aIVgVw3PWSrHjkGYaocGVChVwO2naEVpK3o0vKEJ+KllZM13ahOCuhARrsktJUjYrc837TVpjkBRkRve8+at2HrhXW2r/S8tf7S+RF9AdJKds+4VWzLS5F9aAtMobMcjavlFthef+yN328TO7Jwa31S1Q7pqq05Khcw7zt9wdr6O63YabcxpXQ3/H3K5J3ijuKMexsROfU7tgi5g67rOuM7CVpxm+viXSFk1R+RfrlEgNQQTfzE6VNAoVCw7S/5/JoTAF2EEOD3jl3G2dUHUGNoS3glSoCZlXqzCSXfAtO2h8oRSdJLxPKSJk/ELiNsESAFUR16fjGbkGeW7UH6gtlxdcdptkqwrIeIjIIx+CRJgP8evUS98e3Z8r9rgsohB8IUzJVWdOSPmyxzGhaPbkOPWSC/XWu60ZZ+zK01CPj4FZe3UnirtphXezC7PZZ1poCgttqc8XondIFadgse7B+IjhtHh0tvW9hRn83beHHzEf65arpxdrWvVBf5w1rrL2E98+1u5gt+YPI6VO7XmOFIBEhbYEfjakmAtvrz8fl/dsePvEUo2g7Zi5nH6rOco0Sw1saZvlCt/Z0CrcrET1FqKGajO0r2kgVYHE5zsVz5kRE0GUPHNjk2fxvWm31BRZXbnMsESFsMum27sOEIi8RBYrkCohUBXYIkSpucXZAQqQR8+BrmEoTO9mqNbotUP6RnVt+HZ21hN2+2CJBMbCiidOW+jVnE4Fd3n2Ja+V6g8D6W9dDhPEWIbjCtKztbpMjMFEjT/AyQLnLI3IECXxKpUTCCzf3mQzQY2bmjZZ2kJ/mnTirRBc8u38eo6ysYudPh7fBLSxi5v3v80mabtNVjAR0EYGXbSZCMYrj0Jsyt6Ud9tmyD8CRxta9UF53zWusvmT2V7libkSqdvdGOgHCk6N90CeJoXK1dglh75vPLd3bHT45pZ74joL5azlFbfafgCrbGn+Zvmc510TtFzRiNV2eLuJxxb6M4k4nTJgcMehgFwKAARAFQSiJUIqAQAUlQsCZESDCKInSSER4eXtCKevjoPSAFSBAg4sb+izi16zDOHzwNhVaCGgoEGYMBtRr5ixdEkQolUL5JDSCJClABgR56qAQltMGB8PX0hmgwQEkTny4BRSMk0kcJGL61rxYBpQgIKnVIl51ZCUbUbc5lAoxt3yRc37iLAK0Kxt5Zg7vHroTaMkW0x1QvfQlT0F26QHM3SZk9Pcb/7bx7m2jUg+6BjSaug0ICBImIEIBSiWBtMJQaD2iDdPDReEIM0kPQiVg/bTFWLlgKtaiEoJWQ3CcJxAAjPJUaGHUGRmYGwYDP4hckTJoUn4M+I0jS4dfypdB/+nB4pU4OeADUukKtRJD/V/h6eYKUISKmHyJmsosgndiP8jsBkq50EWYeX9S621z4AyhwAnS32c31cQkB2qp22TYeI3I3x7unr1161lZhCgLbaEZ3DM/TgoVucyehPDOz3u21u+21dG8ziHpWnkiPhFZf9E/6P/RGKJVq6EUJnqIKz+88xtROQ/D6+gN4SSoE6bTw8PSCKBmRxC853n/4AKMkwdvPB4Ffg+DhpYZglGA06BBsDIKHQg21So0AfRAMfhqMWjkLecv/jCDBAC9PDfQ6LZQaFWM90kfWSdZLpQhNgPR3892m3PGwbnMV2PGSq8IJ0FXEeHmOQAwhQEGAFwYesUt+1tzbgiU9VGzFJ0CQaENr2g4bFQI0RgmCHvD/7xMWDp+O038ehq9WDW+jGl8FLbwTJUCGjBnx2f8L8ubPjz0H9iNFyqRImTo1ArTB8PNOgHRp0kIXEIRbN25AIQn48OYtfPQKBIg6BHlLSJ47HQbMHI0shXIASgEGjQICJLYNp1UokbEoiEwnDyEsAVKHyUzNMnNiZLjNcQKMocnMm+UIuIJARNzbZAIkcqJ9p0RnfwoBBqMRHlDhwu4TGN+xH7z9FfASPKE1AnqVAiUqlsXFK5eh1wUjY8YMyJIxI+7euYMP79+y1WOK1KmRIIEfvLy94eubEFqdFgpBhVMnT0IINCCBSgWlKMIgaPFZFYy63Vuh1dAeCBYMUHuo2JYXogRBSWQssu2wLQIkrKLCbY4ToCuzkJflCMQAAmnzZcHoG+F3bzOItDWkA0ABkhEQDIBKqYJkkLB40HTsXb0ZCY0aqIOM8E6YELmKFIbeW43H9x8ipV8SPH/6GJ8CPsBTr8bX4I9I7ZscAYGBUKjV8NcGwiCIUKk8kDBhIuTKmx9vP75HsEaCOtiIV/cfQC2J0CklfFEakDpXFiw6sQlGSQ+9aITaRwOJ7YNpXSpBpdDYRTiy3eY4AcbAhOZNcgRcQSDMVuUrx+kAACAASURBVE/ponubQctuW2nLazQI8KYllx6Y0n0ILq87CZ1eiwR+CeGbKCH8kiTE14DP+PjuI5RaCR/830MjqJDEKzECAv2R0DMR9DodRIhQKVTs/7Sk1JOvsQLQqDUI0gejULmioD+lSZMWx44chT5Ih68fP8Mo6OGZPSk2XzgCaAB/SQ+NF60GRagoFYLSPgFa2w5bM5FxNuArJ0BXZiIvyxGIAQTMCdDSC8IZDw9RGwRJrYKBTFCMSngYBczuOgbHN+xEEr0XvhiC4ZsyOdLnyo60aVLh5sWL+PTkXwiCEkF6A3w8EkAraaFXGxmpqbRKqBUa6I1GqOlGVw3oRB0EgwFeCg1UahV0xkCIHmr4pkyGTFmzQR+oxdMb96HUGRGg0cInS3IsOfEn4KuGqBQhGPVQQYCgckyA1i5GLEmQE2AMTFTeJEcgKhAwJ0DzF5syM5LbpiMxagMhqZVQ0g2rFjjwxzasHDYXXoEiDL4icuTMhccPn6B4qTLYs3cfvKCEWm8EVAqIegU8FV74mjAYg5aOxbnjJ3Fi6QH4iAkRpA+CCnoEekjwTZ8CwS/fQh0gQVKpIBgNEJQK6EQjsuXMhnefPyD/jwVw/ORJ+AYqIPqokKV8foxaPQ2ilwBJIUKgSxEnCZD6bOk2Zwsne/jwFaCj2cM/5wjEMAK2XmzLrbFNNSUD2wKLOhFvbj5DnxqtoP4owSgJyFUiH/Lkzo1Lpy7g4a378PLwgkHUQSlJ0NHKTKeGSuGBYg3KotuigVBAiSqpfkZKY2ITAWoEtBvTB2Xb1Ub7IrUQ8PQdBEENhSSZtseMBPXImisb3pEJjdEIH6U33r3/D1qNDp0nD0altvVg0EjQB2vh7enlEtrmXwicAF2CjhfmCMQOBCJKgBKMMEoKiJ+16FGuGb7efA4BGmQpmB9fFf549+8b+L/6BI2ogFqhxFchGEUr/IoHjx7C8C4YgV90yF/rFwzdMAkqlYAa6UrA960AD5Uan1VBWHVtP/xSJ8TU3wfizoHz0AYboYIS4rezQaVagAFGJPDzQ7mK5XH01Bl46A0I/PAeAX4CVl0+ADGlN7y8NFB/Cxfn7MhwAnQWKV6OIxBLEYgoAYqUR1kUsG32BqwaPB3J9B5ImSEDPmmMyJopPc4cOwVveEJtVEBSCwhMDGy5fwIwAtVTFYKv4IOEedNiwbl1LArSlGb9cW/HeeiNBrz10WLvPxeh8lZiaov+uLbtNCSjEiqJjJ3ZGpBdjtC/yNbPy8sLmfLnQtDLd3j7+An8YUBgRl/suX8KwQojvNRKl0aJE6BLcPHCHIHYh0BECdAoiTC+06JR3srwfG+E2qiEUSlCncgbKm0wgoIMjLQ8oYRO0EGbzgub7x6BoBLQMndl6J59gTpNAqx5eBBGhR4PdlzE2Kb9GLlpciXH0su7QLQ1pEprPD1xBxC8oDKa3E5MJi4S+z/9p1QpYfAWoAgwQtRp4aXxxVdPPWYfWIVUhbOAVouuCCdAV9DiZTkCsRCBiBKgXm/ExZUHMavLGGiM3tCpAEnSwUNhhEIvQtR4wmAUoDAYoREEvPb4jNU39iNp1jR4dOgGhtfsAK2nEdtenAESKqF7HowmmUvDW+WFHNV/xoB1U+GpUqJd3moIevgJOsETHkbjN6S/+bsJEtsSk+gFLUD2fpIGaqNEziFIUTwzJh9aAZXXN4dlJ8eJE6CTQPFiHIHYikBECTD4qxbtC9SA5h8dggUV/NWAxqhHAoMeOkGCXqmBVg/4Qg2lFIRgTx16L5uAgk0qQe0volHaX6EX9Vh5ex880vtB81GBWimLwE/hg7qDWqP+iHZQBIuom/Zn+AZ4IkjSwIuRHa352DqQOf2KooGF0VNJBgSolDCqveClV0DQf0Wwr4QV9w4gQdrELg0TJ0CX4OKFOQKxD4GIEqDulRY10xdGWikR9KICwWpTSCxPgwGBKsBL8mSub4F6AxKTd4ZaQIpKP2H07mnMaXjb2NVYMWM+5h9bi/RFckClk9AySwXo3geg9/pJKFK3NBAoomqKIkih92bBEUTmeWJdNKIeWqUSekEFjVGAlwC8UwWg1cTeqN2nqUsDxAnQJbh4YY5A7EMgogS4f85WLBs+HV5fJAiCJ4KVEhQwEWCQQgFvpQavDR+QNscPePPwKRIp1Hhr1GLH65PwTOKLD4/foX7+8pi0ajZ+rlMaUAiY2LAvrh/+HyYeX4l0BbIAgRJqpvoFSXUeLK6f+C3OnzW0lZIBeoUCeoUKHgYBHpIIf08dkv2cHfNPrnFpgDgBugQXL8wRiH0IRJQAm+SuBv+/3yAxvABJxba9FBNGLRogqjRQwoBEWVJg9untmDdlGvb/sRmJgzwwevt0ZK36M2AAOpdthLKlfkHDUb2gUxqxZ8EGLB4xA9sfnYJHUl/oPwSjYaYy8A2ksKfsusMO0EaTWx6tAA0ClNBDqzJCm1iJHW/+cmmAOAG6BBcvzBGIfQhElADLaQoghcYP6mC6/FDAKEjMUJn8b41QQqU2IMBLiz//vQxRJaJn7Q74dOwuUhZKj2mnNkJUACfW7cWxzdsxbtMSaH2Af67ex5BW3bD58kGISgH6V8Fokr08vLVEfESApi0wuajRb3S3K4XEI6TILywMKtSiwC5QdIIeAUo9tgWcc2mAOAG6BBcvzBGIfQhElACrKgrCV+Ft8rWlmIDfIGD/F5QwSDr44xPajuqFWr3bwBCgQ7fiDfD45WMcen0D8FXB8CEQ1YqUwpFbF2DwVUAI0uLsvpMoUrM0PNUe+HzpX7QqVhcJ4AUjXXooTK1Qpke6+BBFEWq1GsHBwVCoFIwSqYRSFKBUCCw6NJngbNb+z6UB4gToEly8MEcg9iEQUQKsJxSFSlBDRUbGBiNM4Ui/RYQ2KmBQAx5qCZ8Nn7Dr4TkglTf8X7xHo2JV0aRPOzTs0RIapQa3rt5GziJ5oRBEKHQG+AcEQ5PEh5HY9bUnMa3DSAg62mULLL+ITHxKpZL9W6fXMdqjVaEclp9GQ6FRswgzSoUS6/QnXRogToAuwcULcwRiHwIRJcCmQgkoVGro2IYXUBlN5EfbUKWkgE6lAvTBSADAI39qzLu8BcG0Kjz7D2rUq4ULb26yEPZ6QYlgAVAHB8KTThE91AiEAeJXHa6tPoFFvadCMIgQKYiCJLEVn1ZLIfU9mCVMYHAQfL19oNfqQnKAsLwgKgpPLTJPlDUSJ8DYN0O5xhyBKEQgogTYTFUUUHjCKBqhIo8MFhKarKHVzCYvWEVXIgI8jIDoYUS1Xk3QfHQXkwubNggKLxOBUWADsu5jp3v0D0aiIpSiAq8uPETH0o2QRO8LjaRGsOAPbTIFWo/sy4IdKAwC5vYajTMb9kOpI7NAal/J3OMEBTGyREyI9eJpl5DkK0CX4OKFOQKxD4GIEmADVWEoRU+oKV+lYIAoGCBIakCkG2AdgpV0BqeARgTUCglvNf6Yunc5cpcqwFzYvp8amh0emjzc2AUJEaLhvQ4VUhdAOlVKiEYJaX/KgKl710D0FikEIdSBwIZR87Bp4Qr46jxoHQoKmQDBCA3tzPUGQKnhW+DYNz25xhyBqEUgogRYWZEHSZCEwh3AAD2MCgMt56AQNRCgg14pQJKU0BhNBPjJIxCe2VNg/eW9bKFoLiGeuiavNhgVRJAS4K/H4Bbdce3EZWTIlBlzjq6GMrE3giQD/IIErBk6C3v+2AQ/j0TQfw5k229K00lngSpBwYIs+EtabNWfdQlMvgJ0CS5emCMQ+xCIKAFW0vyIZKIfS3uphwHBah3bv6qN5I9rhKig22EFI0BRoYeoUeCLhwE7n58BfFRsiffNguVbZhFm6czqIAKkcFvkU2wMlvDmyb9IlSkDhAQStBDgKakwuc0g3Nx4jNkTGhVe8DCQg4keeiVtn5XQGJRQajT4ogjCn0HcDjD2zVCuMUcgChGIKAHWSlMCytd6JIEPtBoRWj/gS8AXNKnRAEf3Hjbl5jVI0Ov0LDCBpFAiUKHD0uu7kTRHcnbcZ5SMEJRk5CyaTJzpzI5sChVEfyKl9zDth4kimdGfHggGevzWDi/P3EOCACUkSc1c7/QGLQRPCV8lfySANzy0GpYQ/Yt3IHZ/ueASknwF6BJcvDBHIPYhEFECXDZwFg7O3wKPQAH+agOylSuA0X9Mx5Sug3Hn2BUotIAnZYmjFaAgQGc0wNPDEwWal0Cf+aNpt8y4TWTngSY3OrYVZkbVptUh2ykTJwpk4wcoPmtxcuUuLB05G9IXA12xmMoKIvwFAyavn4tMRX/AzM6DcfPAdSg1avjmTow/Lm9zaYA4AboEFy/MEYh9CESUAD/de4MWBashuZAAaQpmx7gDS7Bq2TJkTpYWW8cuxbvHL2mJBw9PTwTq9FApPQCjEf96f8CJF9cATwUkpQiJLktgNBkwM5oTvv2mYEnXGQcKbKfLIklXTZUfmYxJoRC88JUchAUjfAwGfPHzwJyjKzF+dH/0bNoN4zuMRkBQEOr0aYCWk/u4NECcAF2CixfmCMQ+BCJKgJJWRLVUP8PnM6D28MaP1YvjxdeXSJEkMVJokuPg2u1IqvRBoN6III3JW8TXICAwgRE9pgxGiQaVISVWMZMXGHTQCJpvZ4CUClNilxlEiUra/lIYQAmY2mwILh4/D69PRngZBAQoJQQIwdBIIur0a4Pbj+6gcNFfsG3GKgS++gKdlxGLz2xEykKZXRogToAuwcULcwRiHwIRJUBDoAG7pq/Bn9NXw/hVC6OHAoWq/YL+U4bj8tnL2P/Hety/eBMKvRJGhQICGTGLEkS1Ah/VWux5cQ5SQgX8xSB4KNXwILsWIjq1BINkABS0RwaUegGCXoEZPcfg8tqD8IcAH6UGnkE6KNUK+GVPjVtP7mPHvTMY8ntXPDn7EAklT5Z9Dhk8serKTsCbB0SNfTOUa8wRiEIEIkqAlAT9y8uPqJu3AtIpEkJv0GHF3aN49eU/DG7RASkSpsCNv64iheQNHyI3KBCkpDWdAIPKiER50mLh6U2AB6BTCtBJRqi/+RCrBRUkgxGeohriZz3alWuAj0/eQBUgwkvthQBjMJRKBRRKEX+c24Oje/dgw84tWDhzAVb0noTzly8iWKXG0BUT8HPtklB6W9jdOMCVrwCjcOLxqjkC7oBARAlQ0hlZFJh5Q6bi9OJt8Ag0IkWhH5CqbEH88/d99OjSDekTpUabsnWhCaIdrBJ6hQAVOYwIRgSpdchZKj9GrJgFdSIvSF5KdtMrUdh7A6ASBdw8cAF9mnVECqUfEGyEQVRCLekgeHnivToIiRL6oGGLhrgV8ArpU2bExfX7ob33GkaVEl/Se2Prrf3MK0Sh5itAd5hzXAeOgNsgEFECpOgselGA8b8v6PBTDXi9DYa/KKHTtBE4fuscWtSpj7UT5uLm1VswKFVQGhVIaNTAYNSzqC0KlYhAKRiqxJ5o0qE18pQvisRJEuPTpw/4+9ItbF2+AW+fvIaXngKcEoEJ0CuV8DToEehpRLFm1dF7WH90bt4c8w5uwvNLTzCgTiv4Bov4ojBi1rFNSFEoE6AwQKPkK0C3mXhcEY6AOyAQUQI0sLtbsFD2VzYdwczOQ6HRqiB6eqD9zKH4356DOL/vKFJmy4xuU0ZicJue8HgfAA/BC4JCCYNBy6JbSQoJRIla6OHppWE5PkStBA00UIhKKCQiP8oAR1tlBfzUSiRMlxRVOzVB1mJ50aZuE+TJlxdPzt9FQskDwaIWxX+rhH7LxkGrpFtlStREbnLOC98CO48VL8kRiJUIRJgARR0LgKCCGsYvOgxt3RcPDlxCIoMXtEojRLUIrQbIkC87Ri6ajk93XmFwy45QiUrodHpIkgCNWgOjjtzoRHgqPCEo6QJED8kgwQNekERTDmBJQdGeRQgaD2glLTOINqgljF4/HylSpMb83qPx8MI1GKCAIlNibDy/D0o/JXRSMLtLUSk8XRojToAuwcULcwRiHwK2CFChVGKx4YTDDgUGfIaXlzdECrhipCjMSlTOUAzJA9XwDjDA4OWBd94G7Lp9CkUz5kCVMuWRP29erJ2zAjly5sKLR/+wYAmiHpB0eqg13jDogqBSqZkXiYKSIAm08RWhUxogKozIkjM7Juxchc3TFmLTqtVo3rkDDh86goCHr2AMDIDWV42V1/bBL0NiFqFaNFKqTAlqlZfD/sgF2itKsYCrstjCyV6FQlv8+r0Gp5vmBTkCHIHoQsD8xe6ZtDoCPnwJado7cQLM+bDPripGUcv8NySK/yeqQNGnxCADfiteEV73Apn3xhdBj1w//Yj7Lx9gxd712LF5PR5fe4zxc+ehZamKSJMxA4oVLILNC9dAq1YjsdIH/togBInB8JIEBGuABJ4a5Cz5Ezq2bQ1/byOC9Trs3H0IZzYegO9nI7ygxmelDh+T6LDm4Faky5mFRY+WNLRtFpn5jYryBTsh7ZWl2apTlpojWqP26DYhv5uvDDkBOgEoL8IRcFcEzAmQdBycrTHePvo3RN2EqZNi+ssdNtWn1RWt4IgAyWxPCjLCQ+OB4I/+GNesL+5euAaKj0DBUeGrxqg185AgY1J0b98Fi9csw4Ede/BToUKYPmYCShQpgYCX73Hv7n3k/aUI9u7eiVYd2qFqlUpYs3E9fu/aHmV+LYUsaTNgyvzZuHL8HDaNngslbZ+9NPjop8CC3SuQ/ofM0Bp1UCfQMF9i0A2wKEGpdEyAluRWd3x7VB/SMlT/OQG662zmenEEwoGAJQmO/rE1nl9/GFJTkgwpMeXZVqs1i0Yd8/GlH4r6IuqNEAwS1AoVhGBg+YTZ2DFruSlrHEV99lHDmNAbvUf0x/6dOzB08RRcPPYXrl+9ihZd22FRr3F4H/QJrQd0xemjJ1C/ZXPU+bkslh/cjjO7DqN2i0ZYOGQazp86C8E/EH6igkV/SV+8AMZuWAiVj4Y5DxuVEgSVKSgqJWii0FhKpdouOpbEVm9CB1Qb3CJc5EcP8S1wOCYjf4QjEBMIWJLghGId8fj8HYckKDJzFgpFRXH/WFYOU0QXSkhE/r1f9Pjv1hP8Xvk3eOs18FZ4Qq8zQCRzP70O1bq0Qo22jdG1we/YcGYPGmf7FVvunMXp/x2H/3/vkSltJswdNAF1f2+KReOnk1sxvEUV/PXBUPt54JPuM0ZOH4uSTWpCTKxmfsd0eEjbX5FtzgVTgAUHBGhJfnXGtEWN4a3CTX6cAGNiFvM2OQIRQMCSBCeX7IoHZ26E1JgoTTJM+3d7qBaMRj37ncxTWBg/MxFESlKkhKgToVEosXveBswfMB7pPZOyEFkB2gDAOwG0Wh1UHhpoJSN8RAmfBcrlK0IKCoZSEJBCSAA9i3egBQQVVErgi0qPXBV/xqTNC0HxsoJ0Omg81Sw0vykGl0lo5cfIyA4BWpJfjWEtUWds+wiRHyfACExE/ihHIKYQsCTBSSW74qEZCfok8cPs93tD1DPQ9e03gpH/+C14C5SCGsFGHZQqNSSjARqdkvnzXtp5FGvmLMajB0+hChahEiietBIqScRXQwB8VN7Q6vTw8vaCQiHic5A/NJ4afDYGIUWaVKjWtC6a9OgA+ArQqwwwKhVQ0SWHkWIIGhgZW9NJpQi7BbYkvwq9GqLxzO4RJj9OgDE1g3m7HIEIIhBmO/xLJzw+dzukVqVahT90x9nv5gRo4h3T7SlbEeoVUGqUECXKFWIyYqZkSWTUotSK0AfocPfQJRbZ5c2dxwh++RavdV+h/BIMb8kLUiINUiZPCu886ZC7aIH/t3fmcVEcWRz/DYeKooIIiIDgiVcUUVdjPPCOUURX13jn4xVvVxfXM65G3VX3o4kHatSsR6LGbOLtbhJXJRo3RuMi3uAtoOIJIgoM135ekR6nh8HpZsYZBl//BT2vX733rZrfVFV3daHZu23gVtUDWhcHOObmwSFXS++8h4Zee5+tEZsj5Tr/9sqY/P5ffiy/xWMogIbiFzqmFwavjbCI+LEAmtkI+XImYEsChiI4P2Q44s9clYVkaGPLeNWWbSh+bT/siaHr/mwx8WMBVFsjbM8EihkBQ4GbVXsAHlxLtHsRtIb4sQAWs8bM4TCBohAwFMEpXmF49jDFbkXQUPw6jP89BkZOsWjPT3LGj8EUpcXxNUygmBEwFMExZTogOzP/5gcdDk6OWJ9letmcrdMyXN727rSB6Ltk7GsRP+4B2rq2uXwmYEEChiI4uXIPpD1+qitBybI5C4aj2lWB5W1zhyF83svlbeRQ6QoPpYVzD1ApKbZjAnZAwNSyOWPPCRaHtAosb1s4Ct1nF215m5p8WADV0GJbJmAHBAosm2syDAkxypbN2SI9Sy9vU5MDC6AaWmzLBOyEQFGXzVk7PUPxC58/AmFmLm9TkwMLoBpabMsE7IhAUZbNWTM9Q/GjIW/vheYvb1OTAwugGlpsywTsjIApESxXqTxWPH71+wRfR8qG4td5cj+8b6HlbWriZQFUQ4ttmYAdElCzbM4a6b3u5W1qcmABVEOLbZmAnRIoeGNkOBJi5MvmbJHa61jepiYPFkA1tNiWCdgxASXL5qyZXrvR4Rjy2VRZkZZ+zs9UPiyApgjx50ygBBEo8LC0Zw+kPXr5sLS1Un2dy9vU5MACqIYW2zKBEkCgOL4hxto9P6kaWQBLQIPmFJiAWgLFSQRtJX7EjAVQbctheyZQQggUBxG0pfgVSQDLe7qhav1AsT8AHwUJaNMzkHj+BtJT0hgPE2ACxZyAqh5gOffyaDGoC27+ehmZaenFPDXbhFfWzRU+9QJxcttBaNMzbRMEl8oEmIAiAqoEsE7bYDiXKYWLB08pcv6mGjXp1RYpdx/i5qnLbyoCzpsJ2AUBVQJYs1VD5OXkyvYitVaWXrX8ULpcGdlm0ErLdnDM33glNyd/MxhT/9OGMmSbl5tvr/ao2z4Ez5NTZW/gUOvD0L6US2lkZWYVOSa/t2qIoXlhB9Wt9kWmxR+ONSduUzGby9RS13sEVMHzJ6nIePbCUi7Zj5UIWF0AXSqUQ5uRPXDwk69Vpdh16gB41qyKrWOXqbqOnjSnt0s4Ojti0/DFyEh9jlHb5wohWdPnIwQ0DZJ97lXLF/SMEg1lN49cgrP7/6uqPDI2JYBNerURUwiXDp1+pe/K1X2Ql5uHx7eTULt1I7HXg7NLad05/Yv1bY057b98EnZMXmm0PM+avggdE46Dy3bgadIT1fkaXmAs7qL4fVXMZgdpQQfUnm/8cgl3LhT+A2PB4tiVBQmYJYDN+3VA16n9oU3XYnm3qajg5YahG6aLntrujzbAo5o36nVsBt+3aiB611Hsn78ZwzbNQkjvtjj9bRT+tXBLAfug9iHwb1xLbPFXyd8LrpXdEBk+Ay0Hd0Xzfu3hWMpZ+HoSfx9+jWohKLQJFjQdAY8Ab5mv2CPRAlN5L3dkPnsBerU23cBxcXPFlWNn4VTKWYjft9PXyj7/OiJSvEp80Oo/4UnCA3y3eKtq3EoF0Km0M7xr+6Oij4fY3JrEtkGX36FGy/p49iAF3nX8kZeXhyORO8WNp7uXbqHjxL7i3MPrdxCz9ziS7zxEhwl94Fmjqs720c17Imby23nK+0i9/wQk7HvmfI5Ok/pC4+CAw6t2ivN0dJsxGD71AnB4xTcI6RMqzp3c/h/cvXgTjbq/jUr+3mI+M+1RCqoEVYObryeS4uJRwcsd2hcZOLH1INqOCoObjwf2ztuI7rOGyuJ+eu+xUb+GuSuJmdqGxOfHz/bo6obiJF7UXuKiohEfc1WWa2CzIF0eFI/kg9ohMZJyrhxYpUCdCN969XT9xAWZ78ZhrYQA0stGjcWmugHxBVYjYJYADl4TAY/AKtg9e73Yjo9Eg7509MUhETiz5ycEtQvGpuGLxG71E926IbjnO0LMVvaYZtS+Xsem+GdEJOZf/BIRPuEYt/OvOPjJDlSuXjXf14jFWJq4C3vnbkRI7zZY03eOEEPDshe3HqeDSEIacXgF1vaZjX7LJuDI6l1wdHIE9Q4/7RohhFb6nIaJc89shEtFV6zqOaNIv+pKBZDYPbx+F7FR0WJJ0JdjluK9mUOQeO4azv/7F7QY1BlJsfG4dTpW9JrpS+YfXEucox7h2QM/i14h9ZTIRrKVEu+1YCSiVu9C2uNUDNs4U9iScNH+ECSY9INEB/ly9/NElboBOLpuL1KTnmDAyj9i+8TlolzqvZ078LP4m+K9HR2Hgaum4B9DF4LawNZxy0DCQeJJwlza1UUWd0BIEPYv2FzAr2HuFIupmHOycnR86IdAOii2B9fuIO7HM/jg8+lITnggyzXl7iNdHvqMw+YOk+WccPZagTqR8pbqiQRUnyP5prppHPaO0dis9m3mglQTMEsA6YZI6NheCPvLMMxr9AHC548UvT/qob1ISYNvwxoICKkjBHDV0+8xyf090UhaDe2KFd2nid6goT31VKj3uDRxN2hjlwl7FuHUjkNw9/MSvmhYGpn6A/bN2yi+tCQadBj6uvD9SXGefpUn7l8ihn9XfzqL4Vtm49rxc+IxnsDmdbFr5jrZ5zQ/SPN/3WcNQbUmdbD2D3NUQ1UjgNLQSX+4V79TMzTv3xFxUWfEF00mgI1riXM0Z3fxh1Pib9orlXq1kq0UML1eiPLLytAKm4y0dHEN9dqo5yj1FCUBpN7V/gVbxOeDIqdg24RPdcJLwztJhO/F3ka/peMFU4qbBIDEh16tRPXuXLqULO4aLRvgq0krCvWrn7uSmCU+W0YukQngnfM3xPy0sVzph1V/mCr5SHuYIsuZeo6GdaI/xKVYqX3oc9T3bSw21Q2IL7AaAbMEkBqrb4PqQpwWtRoDulFB82vJiQ9w5WgMMp9nCIGkBkOiQ0JIojj9WCRi9h3HkchdBexfJYAtB3dBGVcXIQi3TseJYZ0kgIHN6sp87ft4k4A4fvff0KBLczxPfob4rFVe0wAAAxFJREFU6Cs4sHALRu/4GBoHDdb1n4du0wfJPqfekm/D6qjgXQlfTVouerFqD3MEkKYHaA6NemPH1u9DuzHh+G7xNgSFBosvJv3o0Dn6AtLQjIbFXjV9cWzDfp2ttC9sYPN6eHtwFzGUJ1Y07G0/rreYU4yNOoNbv+bfpZYEMD7mGtqM6C7mJ8nv6W+iFAkg9RDph4PmTUmAHt9KksWdej8Zddo2LtSvvgCairmSn6eOzxcf/l0mgNWCa+Pp/WSkpzzD5SPRslz9G9fUCZs+Y5qL1s/ZpWI5kwJIrPU5Sr69a/sZjU1t+2F76xEwSwApTOrBkdDpH3Tnj+aMpBsXNJTKzc7RmYi7rNk5Yp6IDsleSdo0fNP3ZXiNEl80B0ZHYXd5xZ3LDK0uPiVx6duYEkBT/vRzoHnCHG22LBbpnMbRQdyVlzgasyVhohsp+sNFElHKr7DDFGNj19Gcarb25TaMRmMxUXeSX1MxG6tj6qVdP3ER968kICcrWxdiYbka+ihKzsZ8K2l/puqfP7ceAbMF8FWhBoe3hptPZehPVlsvNduVZK4A2i5y+y2Zhp5JVxLEfDAfTEApAVUCWL1FfTEEvXz4f0r9v5F2NM9Jw8zEc9ffyPw5aSZgLwRUCWCZ8mXRYkAn3IuL56VwhdRw2YqucPf3xMnth2RDMXtpEBwnE3iTCKgSQAJDk8S01tWplNObxElxrlnpWvHoDK8DVoyMDZmAzQioFkCbRcoFMwEmwAQsTIAF0MJA2R0TYAL2Q4AF0H7qiiNlAkzAwgRYAC0MlN0xASZgPwRYAO2nrjhSJsAELEyABdDCQNkdE2AC9kNAM9qp1ctXathP3BwpE2ACTMBsApoJjq1ZAM3GyA6YABOwRwKaGc6dWADtseY4ZibABMwmoNmqGVRAAMUJjdm+reJAY0S+OX6roBeF2Dt/65HikpQSMNam6Nq816BJmlinmdwDVFozbMcEmECJIqB51OcLFsASVaWcDBNgAkoJaPLuZbMAKqXFdkyACZQoAprLrjwELlE1yskwASagmMD/AVaettdPGXLNAAAAAElFTkSuQmCC"/>
          <p:cNvSpPr>
            <a:spLocks noChangeAspect="1" noChangeArrowheads="1"/>
          </p:cNvSpPr>
          <p:nvPr/>
        </p:nvSpPr>
        <p:spPr bwMode="auto">
          <a:xfrm>
            <a:off x="155575" y="-3352800"/>
            <a:ext cx="9182100" cy="6991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data:image/png;base64,iVBORw0KGgoAAAANSUhEUgAAAUAAAADwCAYAAABxLb1rAAAAAXNSR0IArs4c6QAAIABJREFUeF7sXQV4VEcXPW8tSnB3Kw6FQqFQ3F2KW3F3d3d3KO5e3N3Kj7sWLxQpDrG19/7vzvLCZrMa3SRz++Uryc6buXNm3tmRK0Jb/CqBC0eAI8ARiIcICJwA4+Go8y5zBDgCDAFOgHwicAQ4AvEWAU6A8Xboecc5AhwBToB8DnAEOALxFgFOgPF26HnHOQIcAU6AfA5wBDgC8RYBToDxduh5xzkCHAFOgHwOcAQ4AvEWAU6A8Xboecc5AhwBToB8DkQ7AoJCgNrTA5IkQR+kjfb2eYMcARkBToB8LkQrAjNe74RfyiSh2tw5chl2j1kZrXrwxjgChAAnQD4Pog2B8X9vQMrs6ay2N75YRzw5fyfadOENcQQ4AfI5EK0ILJVO222vnVAyWvXhjXEE+AqQz4FoQSBdviwYdWMVJ8BoQZs34iwCnACdRYqXixACGm8PLAg4wgkwQijyhyMbAU6AkY0or88mAnwLzCeHuyHACdDdRiQO61Omc100X9DHag87eZaDQauPw73nXXNHBDgBuuOoxGGd0v+YDSMuLwfZApIEfw1EjyTVIBqMcbjXvGvuigAnQHcdGa4XR4AjEOUIcAKMcojjVwMNp3dFpT6NWaf7pKqNL28+xC8AeG9jFQKcAGPVcLm3subkJ2vaXlGKubxx4Qi4IwKcAN1xVGKpTtZueefUGIAbe/8XS3vE1Y7rCHACjOsjHI39m/1+L3yS+IVqcVSBVnhx41E0asGb4gg4jwAnQOexilclFUoFRKPoUp9VGjUWaY+FPOP/7jN6Ja/hUh28MEcgOhHgBBidaMeStrrtnIgfa/2K8Prm5ir3E55duY/AT/6xpMdczfiKACfA+DryNvptfo4XXgLkkHIEYgsCnABjy0hFk56cAKMJaN6MWyDACdAthsF9lOAE6D5jwTWJegTclgAFhQLFW1ZBxp9+YCiQKcWtA+ejHpFwtKBQKVGqfU2kyZ2JPX1991ncPnQhHDV9f6RArRLIWiwPtg1ZbLOeIo3KI2EqU3Tlm/vO4c2D5xFqkx6OKAH+3Lg8spXIx/R49L/bOL/+cIR14hVwBKIKgXAToCsviqOylp9PfrIFSTOlstrng9M2YEv/BTbxsNeWIz0sK10inoIgmHxWrZ2HeSfyxZyP+23q8vepa5hSurtLuo69swapc5mI1Fa7C4OOQu2psVovXTz0S1sXusDgMJ/b6r+jKC3mFdk6FyQcCA9rEvDhC3olrwlJdO1WOaomfVTXm/KH9Ej1QwakzEH/Tw/63Vn579G/eHH9ITMdenn3Gb7+99HZR3m5cCDgdgToTB+u7TyDeXUGWy1qj+QWBByGxtuTPTcoSyO8e/LSbnMhdUkS2ilKhSr7Q6kCGHBynkN1yZSkg6q0U7paIyJLwnGWrMYWbodnl++HajcqCNAvZWLMeL3LIQ5UoJNHORh0cSfiS44yBRm5ySSXKkcGl8jOGdDePX3NCPHl7SeMEF/dfYpXd59Z/YJzpj5eJjQCbkuAC34bhivbTjJtvfx8MPHRJvgmSxiifWev8tAH65xe5VBBWlnRCksWe7ec01/tQMJUSVnRKWW64++T10KeIxIlMpXl4uZj+KPRyJDfKekPJf+R5cubj+iTqpZdXbUBwfDwMZEzCZHX/RNXsbnf/JC/9dw7Bfmq/cJ+f3zuNib80inks8TpUqDf0VkhL6C1vtkiQHqRZel/fE7Iv6eW7RFGZ9LJXMzrpNXLkGwmP2ASpVqF6a92wjfpd+Po2H6zXKBmCRSsWwoFa/8axuhb7vfnV+/x+v4/oX50gc5lv0tfIBvSFcgG+n/6AlmhUCrDjMHXt59wactx9mM5HmEK8z/YRcAtCdDWSzL95Q4kTG0ipcfn72BCsY52ScURCdDKzJaxr7Nb6aUtxuLc2kNWQTavo3eKmqCJa4s85L/vnbAG24daP/dzdguv0qhg0BlcxoYecLYNKjviynJkKJidtXP70EXMrGw91p95JriNvefgyKwtsea1pC+7gnVLIl/VYuzH3NPly+sPePDXDby+F5rsgj4HREr/yLA8Xf4sSJsvK9KxH9O/adUtCxGgTIaW8ytSlIjjlbgdAQ7K0hDvnryyCrulp4EjgrP2eeOZPVChVwNW/4WNR7C4yegwbZERMBkDk9w5cgkzKvYOKePh64X5X02Epw0IQlffSjanCG2Nxt1fzz5/++glBmdrZJcAN/acjSNzttqsz5yc2itLQRJdCzLgDLk5U0ZWMKrKusM7V6xZJeStWjQM6dF29NbB87i6/TQenbsdI6oWrFMS8o9XQtO5K18Vhm8o3I4AHW2RHL10jj53ZpWzxHgqJGCnpT79T8xFjtI/MrR7Jq0OOuC3J86uJKkOR30fe3ctUufMGNLc0uZjcW6d9dWnNZ0iAxu53lzlf0LfI7PYrycW7sDaLtPt4rDA/zA037b4jvoZvqkcOU8Va14J5brWQ5ZieViFRr0R945dxt1jV3Bjz194eedp5DQUCbXQbqhgbRMZ5qn8c0iNtCr835qDOLN8byS0EreriJcEOO7uWqT6RiTDc7dgB8vm4ixp0YrNkTSe3TOkiL0Ljfn1huLq9lOOqgu1RZULa/2DsKHnbIcTPjIJ8PelA1GyrcnPd8+4VfC32N5bdqRMl7qgSwKS/ul/w8cX/znsa3QWIBIp27UeclcozJolk6sLG47g7tHL+Pjv2+hUJVxtZSj4Q8iqMF3+rKyOqztOY//kdey8mIt1BOIlARIUtshg5n+7kSB5IoZWe2XpMKYbzt7CWoPbHgG6sipaGHgEai8PqyNKL+6sqv2sfhaZBNjn0AzkrlgkXO/VyPy/49+bj8P1bGQ/RIRHxEcESPL8+kN2RvnXyn2R3VS01fdj7V9RdWBzZP0lDzvjPjB5HfZPWYfIOpuMto5EQ0PxlgDpHI/O80g6epSF8dulgSOScAcCJJ3phrXehA6o3K+J1WkSnvNRe18Mlo302DMF+aubbqRdlaE5muLN3xE32na1XfPytMWlrS5teUnI3u7wrC04MmszdEHO3dhGpP2ofpai+VQd1BxVBzaDZwJv/HvrMVsN2rqwi2p93LX+eEuAidMmx9QX29i4/H3qOqaU7oaKvRqi0UyT4fKIPC2snvcsCDwCzbfVlyurNmsTwBHZujJpag5vhdpj2oY8sqjhCHY7aC7OtOdMGaqzROtqaL3cZIu5os1E/LUi9qyYfpvYkZGDLEfn/smI7+1j+3ahroyHu5QlcxrqK3nokJDJ1oHJ61m0Hi5ApBCgo7Dnjl4qR5+78hJHpC5Hnh+kR/KsaTHx4UamEhmkDs/9/UVydUK5oqszddOq8A/dd9ILz5bbWZ0UCgUWG012mvaMvZ3RO7rKeCX0QfMFfVG0aUXW5OWtJ3B41mY8/OtmdKkQY+3QrXbVQc2QNm8W6IO0bEu8a9SKGNPHXRoONwFOfb4NidMlZ/0gf88lzcZY7dOst3tCGTCHd2smV+7oBXX0ubmSdcd3QPUhLdifRv/YGiOvmSbEqcW7sLrjVJtjZN5GF+8KdrdMtKr8/Po9Lmw8GqY+V3Slh8lgmQ60rRmAO4OPM+05U8ZaW0uaj8H5dbb9fulgnlapCxsMj5G5TzZ0bVcPQ/ofTXaLdGtNt9fxSchVkc4GiQhJaE4ubjIqPkEQpq/hJkDy1SWfXVnWdp6GE4u+ez/Q34deWIzMRXKFatSdCJAUs3am105RErBjYkf2Yb32TQvp1/hiHfHk/J0w4I65vSYkQALdlO4YvjRUGVfIxlzXR2dvYWKJzmHaazK7J8r3qM/+vnPEMuweu9Ll9qa93IFE34zNz64+gOW/jw+pg4I9mJuBWPpC0xnTn4MWhdGrzaqhLLAFyet7zzAsV/hXzeF5W+msks4sWft/P8eqdpPw4PSN8FQVJ54hT5a2q4ays8Hn1x5gbu3B+PDPmzjRN1c7EW4CpIbMfWvlhoP9g+D57XLBmjLuRoDkYpc8S5oQVcklrauvaYtkTwaeno/sv+YPVYRcwSgIAZl7kNG2uVjzOnGFANusHILiv1cNoxK1KRlFpMyeHjDFbWASXpxphTTy6nKbXbest2yXumg2P7QHCJm4kDtYimzp4J04Qai6hmRvjP8e/usI3kj7vNqg5qg30eQxdHHTMazpNJVHqgaQq0JhRoKJ0iRjO4rZ1frj3vErkYZ7bKkoQgRInfxDexxKjcpmf/umrs38QSP6YsrPOyINR59bU9T8mU6e5WHQhvUxtvZclQFNUX9y2JWYeVmaXOS37KhdZy5UKPSVOZa2QO+RuKrVl9xZbKb9u529GNbEmp60yqfVviPp4lMxWp34+x6ZiVzlTXZ92wb/gX2T1jpSMV59niJbWrYylu0zV3eYglNLdscrDCJMgIQWrRqGX1oKunqXZf+kdfhzsGk7JN8W0r/pxtBSHH1uXt5RWUefWxtd85WsM0RkXgeFy6ozrh2qD2kZqmpyhp9Wtgc+vXpvc0KFR1eqjIJD1BnbLmS7Kzfg6BzOlfZodUurXFnePvoXtNWnREe2hAIFdN81KdTH9AVAkWkomkl0ijnZk12ku8aSjE5MbLU17OJSZCqcg328sdccHJkde3y1I4pfpBBgRJXgz3MEIhOByU+3IGlGUzxJ2oF8fv0hMquPk3X1PToLlMyKZNzP7fH04r042U/LTnECjBfDHH86OeDkXPxQyuSrTUFY/d+FjsATf5BwvadN5/VmxuEk7uiu6HqPHD/BCdAxRrxELEGAzFx+aVGZaTu5VDc8OH09lmjuPmr+vmQASrariaeX7rF4k6LB6D7KRYEmnACjAFReZfQjQGeiNYb9zhomG06y5eQSPgRGXV8Jstsk7x5rZ/bhq9U9n4oRAhQUAjL/nJshEtORKsp0rsNMVihyxvtnryM8SnRBQW5idPh/8o/QdpH2KpfDL1EsxC9vnD+zoouHok0q4NnVv3Fk5mYYo+gbW9aP7PjcLeF5yXY18PuSgQzeveNXY/uwJREex/hcAUVeJwcGkn0T19hNzBXbcQo3AdoLCiAajeigLmPTmLjv4ZnMDomEDqjpoNqWFGlUDh03hg1aKpenJTpry0LIq4P8IEms3ewuDD4KtUfYxELBXwPRzc+0jXJFkmRIiSnPrAczdXSzVrhBWXTa/N2TxpmbaHtJiNZ1m4nj801+zrLI40VEP7/uEFe6BnNbPyLYjlbwdmRi4+hzlxQyK0zRXHrsncK+xI7O2crCgnGJOAJ5Kv2M3gdNMR6nle+Je8fipo1glBCgDL+tF9mSPO298I4I0FZb9ghw0uPNSJY5tc1ZMixnM5bPwRVxFCXGXh+XiqeAb9nnqM0+qWrbXQU6aovq6JqgEihOYGQQoDPjVaBGcXTfPZk1RytEskWUZda7PfBNasrn4kwyKmdxT5Q2Ofofn82MwG1t1yhl6WL9CVYlfVm+/+cNDs3YFOYLwtk2Y7IcGZZPeLABu0avwK5Rto3VI0tH2Yj85r7/YXb1AZFVrVvVEykEKL/cNNnmfT4QknmNjCrJuNJcMhT6ASMuLwv1NwoESgFBrYk5AZqTiFKlZNFcKAERybquM3B8wfaQKuwRoLXVCG3Lp77YztzAnFmBmetqvoLrlbxGiK1cghSJMfPNLnTUlIVRHzZHB9VBDvpzPx0I1XXaAhMJWpP5/odDJU8y9zCRv7UpkdKh6aaADbKEdwVIPrSjbqwKVdfDszcxqUSXMOrN+3KQuVeRDMvVjOXKICPbcffWsb+9e/oKgzI3jLQXoN6Ejqg2uDmu7/oLc2sPslqvTIB01HJy8S782qY68+AZV6Q9O+iPTRLdBEjYdNoyBoXrl8XKdpNwZlncizAdqQRo+bLR77YiktAZmXluW1ukY4sALdu6c/giZlT67pLlKgFG5EWgpOgtF5u+IQdnbeRSWKVpRLppTV4XV7adQqF6pvSbzqyerZWhhPLW8u+GlwDNI+RQrlo52rCz+kXV1pdSA5D3CRHu9Aq9WORmayIT4MVNR/FH41GgYKHddkyEnE6AvrzqjGmLpJlSM2Pt9d1n4dH/brGoKaNvrsKfg//A/klrWaToPodnYkXrCXhw5iZbiVFgB7p4+fTyHXMlk6X26LYo160eKBsg5ZQp3/039E9fD96JEtis86+V+/FzkwqgZxOnTcYCs67tPJ39XxZLAmw6txd+ql+WfYnS2KxsOynSDc7JTXTIuT/Yl/rE4p0R+OlrRF4Vt3s2WgnQPJ3kgIz12aqIMr2R2DJbsEeARKCUJJzk5KKdWNP5e4ACZwmQniU9Jv3aBU8u3A3XAFFUHIqOEyISZa0LnbbSVsUyQciBBOTfTy3ZhdUdQkekaTC1S0gAVIpeY/5yOFI8vAQoP0fZ3E4s3IlFwSa8bbmWmd/G0nmqvCIkfCMz7JRss0Z5L+jFtyXmK0AqW6ZzXUbiI/O1ZEnv6cbz/slrOLf2IKoNbsGyvg3I8BsLe+aIACnHMa0+r+85i7Or9jMVshTNzQiDCJnytdQc0RrJMqVySICU5XD0zdU4uWgHi9lHq1sKNjEi73cPI0sCpBBXoigi6JM/2q8fiYdnbmBOTdNlUGQK+XrTOXBcvGCKdAI0/8a3/Ga2thqQ/2brMsOcAHeN/n7ukalILuT/liOXBrt7oiqhQn47ugSxdY5GZ0QDM5oiqshiNWKMYAqhLov59s9y8tnygW06tzdbKZDIK6pFwceg8jAFUrBcZQ27tBSZfjK5LNFFDRGMsxIeAqSkR5T8yFwXZ1Z0zuDlrN7WymX+OReGnl/M4tqN/6UTSxxuS8zPAImwKBADReahfB+0MmsypxeLrEMRdsp1+w20qppWrifLsuaIAC2j5ZAOclBdmfCrD22JuuPaOyRAD19v1ra5SJLEksnLxyfmBEirUor+k7dqMZZ3mRYDtAocXbBNRKC1+iyFYaN80bRro1XgP1f/jvQ2YqrCSCFAW8rb2v7SFmNyya7ssWpDWqDOmHZWX3j6ozOXIJaJyek5RwTI2h7cHBQTkFYC5kK5E4hQZXHlhZ77aT/kVIXmddqLzhL48Svo7JCEVieUb5dkRqXeuHP4Ukg15nk4HF2UWI5JeAhQfoZWJ5O+hd+ilKFdtplCZNnb7jtDlOGd9BTF5JeWVViId2vht8zrtdwCm39WqU8jNJzeja3+aXVKuUGazevN5mbAx68Yc2s1C2FGhEnb0w7rR4baAlu7jKjYuyEazejOiILmOYWk/21SJ0aANC9s1UkrZSLjeXUGhwqtZu7GZ06AtCUlwqQz9tPL9jKyJqKknUFUCBEgEeG+iWuxbcgfUdFEjNQZJQRI+R4o74O5dNgwKiQst62e/vfwBYZkD53jwhEB2ord5wwBmutBdolDz38fWHPColWZpXTyLOdwwMyDxtIWaXmrCSHPmMeos1eRuR6U5GbwWVOAiX+uPsCYQs5/27tKgBRCncbMnui1OnT2jJxINw7B/FZATsf54fl/mFCsIzt/syf2CDBNnsxsC0xpL2k1V2NoS3glSoAh2RpB7emBmW93499bT1hSocr9GrOgH+ZngNYIMFuJfBh0ZgFu7DmLv1btZ6s/uggiAtQH6WzWSV8ypAsRMREu3Zr7Jk8U6rbanAB1AUGoP6UL+wIgMmy5uD9e3HwcZQQom0K9uvcMw6M5nqOzcyM85SKFAJ25NXXGdIM6YFmXtTNAeQskd9ha+/YIkExgyG1KXoXK9cx6t5dtJ6zp4Qhc6p+16NByv2/uPxfqoNxZPCy3uubPDcvRlAX4NBdK9jQwUwP4vw8dtcVVAnRWP1vpEKJqBdh123hQQM8t/ebjoMVNt7UxskeAVJ5WdnQJQiY1tIXc0GNWyFkwnQlW6d+ERfw+MGU9C31G8QTlSxBb5ii04ivdsTaIpGkx8NNvpRkBfnzxlp0zWquTLkEK1S2FWqPbItUP6dllAyVpoq2uLOYESNGse+yehHQFsrHgrpTaNXvJAlFGgJQpkQL80v9nV++Pm/vOOXolYsXn0UKAFJmDInTYIha/VEkw41vMwDMr9mGlWcgsW5cgk55sRrJMJlu+TX3m4fDMTaEAt0WAFLJrscGUy4LkzYMX+HPgQtSb1IlNPHukamtEB52ej2xmwVEPTF2PV3eeofUKU9IgEvKrlL1ezC+D5C2WZd0ygdC3u7w9Zi9s4wrosGFkqOLH5v3JVte+yUzpPEnsEae1flD0D4oCQiK/aPRvSnVAKQ9s6Xdj7/8wp0ZYG7GoIEDKfTviyjI8u/I3W/3ZMi2yNU4x8Xc5AZNMgDGhQ2S1KV+G/G/1ASwzixQeWfXHRD3RQoDOvAy2yti7BTZ/hrxBzB237a0AzS8arIFOAUzt5d2wfEbe9tgaQMso0+bkbWv1POPNLvilSMyqtCxDZz90YG9L6HKgs3eFUB87WtGZE6Az47XEeApkO2lNP/qbM3W4OuHlM7u9E9Zg+1DHAVhdrT8qytNqkM4B4wIBypch4fWWigp8I1pnuAlQNj8hBWxFPKbP6IKBUkmSkLU+JaOxJuQ/Sxm7SOggV/bE+Kl+GbRbY0qkY9kOndtR+CNZzD8nG7F0+bJafU4uP+P1zhBDavqbI7c8R2BThOhaI1uHGIJTruEtAxewRNvmImP37slLDM9tSspkKRSRmcL1k+ybsCZMfg/6u3ncO/qdJuaYgm1AYfItxXy8rLX37PJ9dhlgPl60Yp1atodV/egsTs6zQdtGy0jCzs4PR5iaf95jz2Tkr17crt2fK/VFR9m4RICE16QnW5hZz8L6w3H5T5OHTWyWcBNgbO401z32IUAeP/SF5eqXVFR5T5DvN9kMUlKhyBBb9UWV/uHVmfyuyfzs6Nyt2NAj9vtdcwIM70zgz0UrAvLZJ10W0E2ssxJCIKOWMx/ayBIKXkFeNwvrD4uUKm3V524ESDfPdIljeakXKSDEQCWcAGMAdN6k6wjQMUix5pWwuOloZsTsrMgE8r81B5kZS/LMqXF152mW7pMSuttyhZOf2zpwIUq0qoYk6VOEPFd7TDtmQyrbjy5tMRbn1h5y6MpGOltzdyvcsJzV+qi8NQKMDhc4W/gW/70K2qwcCmsma86OiTuV4wToTqPBdbGJAJn3ePh6oU/KWvjy30enkZIJhMyCyGaOzhAL1inJbq4p9qItVzgyiyF/X/bcwEXIV/0XZqZCz1EOXfLKIe8RusWn82qKoefIlS11roxWy1Bycsv6yBPFFgFGlwucNZDpXH3UDVO+aWfM35weqBgqyAkwhoDnzTqPAMWOpBiSdClD5kSuiEyAFB+R4iTKN5lrOk2DSqOy6QrHDK0fbGCGyJbPUaBbsiQgH2B5Cyy70ZnrZunKZq8MEbx5fXI9litAcnmLLhc4WzjLEYnIaYFWgrFZOAHG5tGLJ7pThJSaI1qBfMF3jXLtHM+SQOR0nxRpRePtYdMVji5bzGPvmT93YtGOMAQo+xXbc2WzV8aSUG0RoEyi0eUCZ22KkYUF5YKmCDh0FhibhRNgbB69eKJ7/cmdUGVAs5DQVK502x4B/n36uk1XuISpk9klQLqR1gVqWWDSFzcfMbtRR65stAW2VcayPnJ1tLYFpguI6HSBs4Z1i0X9mKcL3QLTbXBsFk6AsXn04onujWf1QIWeDbCp91wcnrXZpV7bI0BaydlyhXP0HK3EyM8XAlg4rstbTzh0ZSPFbbm7WavPGgGSOVB0usBZA5v6TVFuwrMid2nwoqEwJ8BoAJk3ETEEmi/shzKdajMjevKB5RKzCDSc1hWV+jbmBBizw8Bbjy8ItF4+mGXaW9lmEs6siHth2WPbOFLIMAodxleAsW3kuL6xEgGKdkypP20FZoiVnYrFSrdaOgi/tq3OCTAWjyFXPRYh0OXPcShUrzQW/DYMV7Z9j+QTi7oQp1Rtv24EijatyAkwTo0q74zbIkBBFyiALBkhU/it2Cbu5s5mDT9XfJvlLyS+BY5tM5HrGysR6HtkJnKVL4zpFXrj7tHvKQJiS2eiyh85Mvvvim9zz71TkK/aL3wFGJkDwOviCNhCQF5xhCcEk0w+FGaeTFASpk6KwzM3s7DzJNZ8c8lH2FFCJFspMVmdjcuzsGiUapPc5sjrpN+x2bDlj2zLt9eeP7JKo0ar5YORr1oxePn5sL7oAoPRL21dlijJMr0mxaQkw25XfJttjUe/o7ORs1whzKzSF7cPXojVE5ebwcTq4YsfysuG0NuGLmaxEV0RmUTItW3HsCUsmRLFMqTsaQatzqpvLuUPdkSA1lJikl5pcmdiieQpIdLppXuQOmcGUJTz8ffXm/yKLfyRaUtvy7c3lB+zhT8yRVmnCM3kGkhpWTtvGYt5tQfjzYPnVvs0r84Ql3ybZV9ka1jP+bifpezsnrAKgr4EuDIcbleWE6DbDQlXyBKBku1q4vclA3B21QEsb2XKSOesyCRyYOoGbB2wgK1caAVDrnCUL8RaKsoxhdpi5NXldpOiW0uJSTrJrmrmea7t+SNTsixbvr32nqPUDkSAU0p3Q+J0KUAXE3NrDQIRo7U+jcjdAmPvrnXat9kWvpkK58Swi0tYWoKxP7V1dhjcthwnQLcdGq6YjIAcwCAiwRBo27upz1y2+qN8xxTFmsRaKkqfpAnDlRKT6rPMC0x/s+dVIpOwNd9ee8+RPeTAU/OR8accLIHS+XWHsbH3XJTrWtdqnyjvsCu+zbZmH0U9p+RQZJBuK7p7bJq5nABj02jFU10Tp02OqS+2sVy9PZNUcwkFmUQouAFtgYs2q4icZQux1Qtle7Pmm3tx49FwpcQkxeSMhX+fuo4zy/YgfcHsuLzlBAb9tYAFZCXfYfPACp4JvGz69tojwPsnr2LsnbVslUoZ4QI+fMWjszeR8of0VvtEZ3X2CNCWL7Il2N12TgTlhl7eegLOrtzv0li4Y2FOgO44KlynMAhQXhmNlwcGZW6Id09fOY2QTCJSWPKsAAAgAElEQVTXdp5B2ryZWa5dSnG5d/xqVoct39zwpsSkOsv3qI/KfRuzfDNETivbTcHwS0usEuCV7ads+vbaI8A7Ry5hyLlFLH+wLNd3/8W2wdb6RL7K9gjQli+yJdCUvZGyOA7P3Ryv7j5zehzctSAnQHcdGa5XKARopZYuf1bMrNwXtw85f/MYG0xQwjPUdEnz8s5TLGsxDqIosnPEX9tUt5ugLDztmD8jZz+8f+KqzWRZEW0jup/nBBjdiPP2woVA45k9UKFXA6zvPguUB9lZiQ1GyM72xbzclGdb8c+1B9jYaw4zg2m5eAC71abLl6gSOS3puq4zcHzB9qhqJlrr5QQYrXDzxsKLQMZCP2D45WXMFY5c4pyVuEqAeasUBUVlof7R2ei9Y5eZjd/HF2+dhcblchQINVmm1BiRpwXsmcm4XHEMPsAJMAbB5027hgCZplBio/FFO+DJhbuuPfytdFzL0xsuEMLxUPHfq6LNyiFs5UcrwLginADjykjGg35U6d8U9ad0xtE5W7GhZ/hy0v42sSOqDmqO/unrRelqKa4Nx8BT85C9ZAF29kdngHFFOAHGlZGMB/0gL4sxt9cwj4pR+Vvh08t3TvWa3MLKdauHr/99xL+3nuCn+mVCCNCaK9zz6w9D1Wvp2jaraj+8ffySGRz/VL8svBL64MWNRywytEGrZ7etZJ5SolVVJEieCGQ0TVvTyv2aQBDA7PWeXrzHytly0XOqY9FUiPrfYcMoRnxEgHFJOAHGpdGMB33pfWA68lT+mXl1kHeHI8lSNDeGnPsD945dwf/WHkTNEa2RLFMqRoCeCbwdprK05tq2begSSKJo1YWNyI2Ijc7I6EyudIdayFIsD0uheXLxLnZuR/aH08r1ZOWsueg9v2bKB+Iu0ufQTOSuWBir2k3G6WV73EWtSNGDE2CkwMgriS4EZLc4WqWN/rG1w2Zlz4yJxTsz/1zKZUE5LYgAC9YpZdVtrJNHORj1Bla3Ndc2+rut9JQLG4xgxEY31XRjLT8/p+ZA3NhzFp23jkPB2r9iWK7mrJw1Fz3KVeIuQjmUu26fgDuHL2JGpT7uolak6cEJMNKg5BVFFwIDTszFD6V/xOKmo3FhwxG7zVbs3RCNZnQPuTih8z86ByQCJINha65w5DUiizXXNnNitHRho4g15gbHZTrVQfOFfTG5ZFc8OHMDHTeOYtvmYTmbsXLWXPSOznXezCeqMe++ezIK1CgeJ1JgWsOKE2BUzyBef6QjQGd4FP2EIqlQkFR7Ihvv3jpwHufWHULtUW2QPGvakC2wo1SW1lzbDk7dgGLNKlp1YXOVAK256FGgAXeQ6kNaoO74DqCADctbTXAHlSJdB06AkQ4przA6EOi6YwIK1i4ZsoW01yaZvlAeWzpvu7bjFGoMbxVyCWLLFc68PkvXtmnle0GpVll1YXOVAG256EUHhvbayF2xCPocmgF9kBYTinfC82uhL4ZiWr/Iap8TYGQhyeuJVgTkqC7UKAUcPfnHzmhtP6KNubOLnnfiBJj8dAvzMNk3cQ22DVkc0e667fOcAN12aLhijhBovWIwSrSqxi4syDvhzYMXjh5xm8/d2UNFvmm/sfcs5tcZAqPB6Da4RbYinAAjG1FeX7QhkC5fVvTYOwVJ0qfAq3vPMDxX82hrO6INuSsBUij/WqPagG7ZZ1TsHWdc3myNFyfAiM5k/nyMIkCx6ShGHYmrfsIxqrgbNk72lbT6Ixmaoyne/P3cDbWMXJU4AUYunry2GECgQs8GaDzL5KGwrOU4lnyIi2sI5KtaDD33TWUPjS/aEU8u3HGtglhamhNgLB04rnZoBBpM68qCkJLIRsccI+cQkM2KqDQlhLq46ahzD8aBUpwA48Ag8i6YEGi3djhzTyOJKyHbo3ps5Sgv1E5cSHTuKl6cAF1FjJd3awQo4RGZyJBs7jcfh6ZvdGt9Y1K5sl3qssxy8ZX8qN+cAGNyBvK2owQBylpG2ctIKP8HBSXgEhqByv2boMGULvGa/DgB8rciziJAHh5dtplyCJMLHBlLa/2D4mx/XelYrVGtUWtkG/bIhh6zcXTuVlcej1Nl+QowTg0n74w5AlmL50WPXZPhk9QP945fxZpOU+OFaYejWbBUOs2KLG0+ln05xGfhBBifRz8e9J0CH/y+eAByliuED/+8wf5J63B8YdxI6BPe4ZMJsJ1QMrxVxJnnOAHGmaHkHbGFgIevV0jaSCpzc9//GBH+ffp6vASNE+D3YecEGC9fgfjZaQruWXVgMxahmYQuSPZPWsuyqsUnmfvpAAvjPzhrIxbaPz4LJ8D4PPrxsO8KpQJVBjZD1QHNGAm8vP0E+yevi1feIz33TkW+asVAwVxPLdkdD2cBXwHG60HnnQfS5s3CVoPFmpsMpy9uOoZDMzaGO91mbMJUvgUmjw/y/IjPwleA8Xn0ed9RpGE5VBnYFBkL5WBoUILxqztOsx8KoBoXRTYR8n/3Gf3S1WWZ7OKrcAKMryPP+x2CgNrLA1UHNkXh+mWRJk9m9ndtQDCufSPCqztPhyRJiguwKVRKUJJ5WgXPqzMYFJU6vgonwPg68rzfVhEo3KAs5B+5wH+P/g0hQ0psFBekcr/GaDC1K8uURwmbRKMYF7rlch84AboMGX8gPiCQJndmFG5YJtSqkPr97skr/Hvrsenn5mM8vXw/0o2r/VImRrLMqfHqzjMEfQmIErh9kyXEyKsrkDhdcmwfuhh7J6yJknbcvVJOgO4+Qly/GEfA2qrQXKmv7z7h5c0neHblPp5dvo9Pr947pbN3Il9GdMkyp2H/T87+nRoab0/2PJmo/DloES5tOe5Ufa4WKt+9PprM6YngL4GYVLILXtx45GoVsb48J8BYP4S8A9GFQIIUidgZYdo8mdn/5X/7JPGLVBW+vv2E/x6+QNZf8rJ6yUyHiDAqhPIUF2lUHufXH8GSZqOjogm3rpMToFsPD1cuNiBA7nbp8mVhlwpp82WBX4rETqmtD9axVR77efQvS+pExCffylI6ziaze7K67hy5xEiQVpiRLVP++ZPlVTkyews29poT2dW7dX2cAN16eLhy8R2BHGUKovXywWxrHPjxK7YOWoRTi3dFOizTX+5AwtRJcX33X1jbeTo+/vs20ttwxwo5AbrjqHCdOAJmCCROm5yd1RWqV5r99dLWEzgyczMenr0ZqTj13DsF+ar9wrxj1nWbifsnrkZq/e5YGSdAdxwVrhNHwAoC9Sd3QpUBzUI+OTpnKw7P3Ix3T19FGl6NZnZHxV4NoQ/SYu/ENTg4dSP0wdpIq9/dKuIE6G4jwvXhCNhBIHPR3CjbuQ4olwfJ59cfcGTWZkaEBl3keHTUHd8e1Ye0ZPW/ffQSR+dswZE5cTNoKidA/rpxBGIhAj+U/pERId3gkvxz5W/cOnge945dYRcmERXablfoUR/UDsmLm4+wfcgSXN/zV0SrdqvnOQG61XBwZTgCriFAyczLdq6LH2v/GvLg+2evGRGSC19E3dyKt6qKKv2ahLgIzq05KE6RICdA1+YbL80RcEsEshbLg/w1iiN/9V+Q/sfsITrStvjO4Yt4cf0Rnt94yIydX9195nIfiAjbrBiCg9M3Yku/+S4/764PcAJ015HhenEEwolApsI52Y0xRX1JlTNDmFoMOgNe3HiIjy/egoyuTT8f8fU/07+NeoPVlvsfn8NyiFAukbginADjykjyfnAErCBA3ipZiuVG+vzZkC5/VqQrkA0+iROEGytaTc6oZMolHBeEE2BcGEXeB46ACwiQ10eqnBnhmzQhfJP5gQIjmP5t+r9SrbJZ2/2TV7Fr1AoXWnPvopwA3Xt8uHYcAY5AFCLACTAKweVVcwQ4Au6NACdA9x4frh1HgCMQhQhwAoxCcMNbdYLkidhtXFySuNinuDQ+8bUvLhHgzP924/ahC2GuwbvtmIg0eTJhSPYmTuOYMFUS9NgzBWMLt7P5DCW0Hn5pKYbl/O7/6GwDztRvXhfljK02uAW0AUFY8NswFnkjJsQzgTf6HJqBCb90ivLmI4KvK8pFZ5+c1Su6+u6sPrxczCDgEgFSIhW1pwbji3YMCdXtlzIJOqwfiSQZUsRqAhxwch5WtZvEYrJFt/TYPRlzag6M7mYRn0kgPvc92ieaGzfoEgGOub0GV7efYtEnTi/dw7pVpX8TaAO1qNS7IQZna8ws0asOas6SrAR98seaTlOZwzZJ8ZZVQEEeKR0fhQ/PU+lnLKw/DB02jsaEYh1ZGbqK73tkFkb/2DrUC0r1VurTGIJCYLHKVrWbDAooaS7W6pdXmPaer9SnEWoMb4XH524z16ETi3bY7Ae9OF3+HIfn1x8hb5Wi2NhzNmqObM18MTMVzsFMCDb2nosaw36Hb1I/Zmy6qNFISKLI2shZtiAEhQKv7z3Dmk7TULZLXTSc3g23D17A7cMXcXbV/pBVry0sSQdaJVKbKXNkYKYLm/rMDRO+yBFmliRgq7w1va3hQE701nQyb8ee7hT8k3JUpPwhPeiL9dD0jSwasiw0N9quGgrK4ubp64Wjc//Eg9PXrc6fSb92CTVOlAScxlcWc52s9Zs+t2zrf2sOuvGrzFULDwIuEeC4e+swp8ZAtFk5BDTBSIac+wML6g3FwFPzMKF4Z5C1+MTinRD0OQAFapZAidbV2OeJ0iRjnxEhBX8NRKW+jVG0SQWnCJDaar92BGZX78+Itc6YtvB//4VFsJXFVv3UHr04jp6nrfacGgMYWSdIkdhmP+jFmP1+LzsGoFwN9Pu8zwcwIm9L5mJUuV8TlGxbHWMKtYUuSAs6Hjg8azMjJ9oKUt9JKPYaEeWbv59j6ott6J+uHvu7/GJOLtXNrg7zvhzEmIJt8Pz6Q2QomJ1FDqZnzMnCUZ/NScAeRtb0/vTyXVgcbOhkSYDWdN86cBEq9m6IRQ1HQKVRY8LDjRiUuUGobGU0l5JlSo2dI5exblK5RGmS2iRA83GyfDlknWzNLUpGZNlWZEVbCc+Lyp+JGgRcJkA6jxt4ej5WtpkIn6QJUbJtDWzpP5+tWjb1mcdWTqs7Tg3RliLN9k1TB3TGRsEW6ZuYhL7laevszApwS/8FaDq3F17f+yek3mu7/8Lx+dtCfrdVPxEgEbGj580J8Mdav9rsB704E/7ewPokE9bY22swIGN99jvp8WPtkljRegL7veG0rnhy8R4jy9qj2yBDwR+g9Q9E1uL52MtOqxJrBLh1wEK7Ooy9sxYDMvzG2qBjidE3V4U6gnCmz+bEZKv8iYU7rOpNWdHC4GBDJ0sCtKb76g5TUbJdDSxpNgYKpQL0ZTv0h6aQJClkjClicdftE/Dkwl2cXLQDL+88RbJMqWwSoLl+tgjQ1ty6su1kmLai5hWMmVqzFM3NFi8xLe0VpUKNcXTrEy4CpImaPEsa+CZLhL9W7sOrO08ZAW4duBB5qxTDqvaTvxPgq53om7o2IwbaMtK2j4RCfHfeMpZdOHTc9H0LnDRjKnTbOTHUFpjI4OcmFbC4ySib+NiqnwiQCM3R8+YE+NNvpW32w3LbaPm7pR5EgE8v3WNbY9ryL21h8qPsuW8qdo9ZaZMAKVWhLSwt2yQCHHNrNTuCkMVWn2mVJceSm1drEHofmsEumWyV/6VFZat6EwGaX1DZ08mSAM2fk3UfmqMpIxxJlCAajewL48LGo2HGWxAEUAQUOmIgv9Sb+85ZnT+0srN3gSbrZG9uWbZFXwZxQXKU/hH9T8x1m67EJAmGiwC9/Hww/PJSdlM67ucOoPR+NNloCzzozAKML9qBfUYv1a9tqrPs8+R+Q+dWREjagGCU6VyHrR5p2zbhwQYMytKQJYMp1+03thIwPwOkMqOurWDbbkogQxOTzoF0gcEhg2irfmqPtrSOnrfcAtvqR3gJkHSgm+ltQxazcy46T51ZuS8jwJlvdmFg5oasP+ZbYGd1sEaAzvTZvC+2ytNYWNM7sgmQyHvYxSWYWqY7mx+OhLb9tUa2weKmo63OH2cJ0Jm5JbdF8zi2S67yP7EzdneTmCLBcBEggddu7XD8e+sJ9k9aG0KA7BKkRnH27UwXFHQJsrbLdNB5EQkRXpkudfH1v4/sTIximE0s3pldmtB5IJW7d/wKijQsx4jS/AWlb/2649oDksQuESh71YMzN0KNo636qZCj580JkMrb6kd4CZCCVHb5czyL2kvno0Gf/XFqyW5GgDVHtGLb5oubjuL4gu3fL0FsYOnMCtCZPlvWYw2jV/eeWdU7sglwzE9t2YupUCrZloi+5Oi4hFbPstDxSoVeDdkcUKiULEsabYetzZ8pZbo7tQKk1a+1fnsl9LHalrsRhyv65CxXCP2Ozg71SDuhpCtVRFpZGt8l4qlQ9XX2rsBC8UenuESA0akYbyt+IUBfqCf/2MVudUlyli0EikG3/Pfx8QuIKOpt9pL5MfBU6Dh+MUV+chetkWCPxFUR+Mk/ilAIWy0nwGiDmjdkD4Fe+6dh64AFeHHzMStWoWcDdnu/Y/hSDlwEEcj4Uw62GjaXmCY/eyTYM2l1BHz4EsFeO/c4J0DncOKlohgBeknrT+7MzIRUGhU+vXrPbCydOQ+MYtVidfVkbTH+/nq75EfmQj5J/KKtn6eX7saq9iZrECYCsFQ8Har9HomrIfBT1HtjcQKMtmHnDXEEohcBWkHPemtyWJDFcuU3+91e+CSNPvKT9Ti//jAzeTKXpVJoEuziUzHURWdUoMcJMCpQ5XVyBGIYAbIMWBgU2ozIkvyIHIkkY0qu7zmLuRYuoJYkGNW3w04TIJltKBQChuVqHoIXeTnQtfqIPC0w7NJS7ByxjLmRWZMU2dIxc4Vdo1dg16jlMYV5mHYpAELZrnVZmHAyrN0+bAlzS3NFyISE7PDs9Z/qS5IhJdtqPL/2wJXqXSprr43I6KtLypgVNh//c2sPRdpcyF2xCMiXmjxxyH7U1hw9MHU9SnWoFWacrWFCXkW0HR+eqzn8338Ob5dj7DkyCZvyz5+h2rckkkmPNzNb3JiWWwfOY1bVft/VsLIdjkoSdJoAa41qg1ojW2PoD01YwACNlwdmvduDa7v+wrKW40Cfk/GqrZfbHQnwh1IFQEEQaBCI9LIWz4u9E9a4TFBk5Oyo/zTCnTaPYSY85P0SVWKrjcjqa3j1jioCHHV9JR6fv8NMZmzN0Uf/u82+qC3H2cvP2+r4v7j+kLniXd56ghn3xyZJmzcL8woyl/bK0swXXRb6sqZcIe4ilM94VpXvJGjtdjiqSNBpAkyTOxMz3iXXoYPTNjAbPloBkicHpdozX90VblCW+esmzZQaL28/wfrus1h8O8sVIHln1B7dFonTJmM+rWs7T2eH3lSOJl6JVtWYATXlNyVzCPID/rlxeUbEVPeHf96wb4/MRXOHqYfqY/6t60YgW4n8MOr0uLrzTIiLGg0+2RuSFwq57p1avCvUfLCmG/Wr+tCWrM+UHIbctbT+pvBZNOlodXts3p9W26w7vgOqDW7O7NtIyCOE+mPZf2f0puet6tewXJg2aLUVnr6SHmR3aa2/S5qOZiv+Pwf/wexAc1cojD6HZzJs/1q536pu8rgSRtZWgNb6Q0Ev7I0fpX+kCEVkPH3/5DXYmqOHpm9Cpb6NwoyzvfGnvpMRv+zy6C5kYU+PLMXyYMj/FlmQXynmXSPLiCvLme+4u8mNvWdZnAFZoosEnSZAUowIMOD9Z+a90Xr5YBAh9EpeA4nTpQght0ubj4G+lWlCnlt7kMXYo23f1LI9QkiCtsCpc2XE6JurmU/nxc3HUG9CR2ZQPa/OEFYXbT3+HLgI+ar/wtL7UaCCd09eYdSNVXj0v1ssGk3qnBnwv7WHWHuW9dCWqGKvhmg0szs29Z7LjKxVHmqYR/RgHiyXlzG3vht7zrIXmgx8belGAQ5GXFkGr4S+bDXxa5tqmFSyK0snKJM7GX9bazNdviyMNB6dvcVMO8jYl1af4dHbln7kKmjexuv7/4QEVnW1r4QfBRuw1t/gL4FsLK0RIK3G7I2rNQK01R8aY3vjV7ZrPRYEoluCSizwhK05Sgb6g88uDDPOtjChevJVLcbcFQdnbcS8j9xdcpQpyIJnhFr5WfjZkikM3ba7q5Dro7m7a3SQoEsESCsvCo1E34q0jL579DJT2Hx7QwTZZE4vTCzRmb3s5NpGgQhoxdNuzfCQM0D57+aDQaQwIncLjL27lgU6WNdtJuSBJR9i2mpSXUTAssGsrXo6eZQDOXzTpCDTijMr9uHg1PUhobnkdomcqw9pwVzzaHs6rXxPZCyUg7VjqRvVSauOoecWsbKHZ25mYajM+3/3yCWbbS4KPgY6+KUtcET0tvfs/K+HQtqwnOiu9pXyw2YqkitMf+VtljUC9PD1toqdPK7WCNBWf6aV64m+h2faHL96Ezow76LeKWuFdNXWHLXWd5qftv5OKSTpi9V8rrkrcVhzb7O88HB38pOxPb1sDwt1F7ISVAhYYgztMRKZ22GXCFDeYhyYsh5VBjRlYa6ubD8VigCCvwSw+Hbki/nwr5ugb+lm83ozouywYVQIAZbv/hsjSvKvfHL+TkiH6QUy3ypn/zU/iz5D22O62aIVgVw3PWSrHjkGYaocGVChVwO2naEVpK3o0vKEJ+KllZM13ahOCuhARrsktJUjYrc837TVpjkBRkRve8+at2HrhXW2r/S8tf7S+RF9AdJKds+4VWzLS5F9aAtMobMcjavlFthef+yN328TO7Jwa31S1Q7pqq05Khcw7zt9wdr6O63YabcxpXQ3/H3K5J3ijuKMexsROfU7tgi5g67rOuM7CVpxm+viXSFk1R+RfrlEgNQQTfzE6VNAoVCw7S/5/JoTAF2EEOD3jl3G2dUHUGNoS3glSoCZlXqzCSXfAtO2h8oRSdJLxPKSJk/ELiNsESAFUR16fjGbkGeW7UH6gtlxdcdptkqwrIeIjIIx+CRJgP8evUS98e3Z8r9rgsohB8IUzJVWdOSPmyxzGhaPbkOPWSC/XWu60ZZ+zK01CPj4FZe3UnirtphXezC7PZZ1poCgttqc8XondIFadgse7B+IjhtHh0tvW9hRn83beHHzEf65arpxdrWvVBf5w1rrL2E98+1u5gt+YPI6VO7XmOFIBEhbYEfjakmAtvrz8fl/dsePvEUo2g7Zi5nH6rOco0Sw1saZvlCt/Z0CrcrET1FqKGajO0r2kgVYHE5zsVz5kRE0GUPHNjk2fxvWm31BRZXbnMsESFsMum27sOEIi8RBYrkCohUBXYIkSpucXZAQqQR8+BrmEoTO9mqNbotUP6RnVt+HZ21hN2+2CJBMbCiidOW+jVnE4Fd3n2Ja+V6g8D6W9dDhPEWIbjCtKztbpMjMFEjT/AyQLnLI3IECXxKpUTCCzf3mQzQY2bmjZZ2kJ/mnTirRBc8u38eo6ysYudPh7fBLSxi5v3v80mabtNVjAR0EYGXbSZCMYrj0Jsyt6Ud9tmyD8CRxta9UF53zWusvmT2V7libkSqdvdGOgHCk6N90CeJoXK1dglh75vPLd3bHT45pZ74joL5azlFbfafgCrbGn+Zvmc510TtFzRiNV2eLuJxxb6M4k4nTJgcMehgFwKAARAFQSiJUIqAQAUlQsCZESDCKInSSER4eXtCKevjoPSAFSBAg4sb+izi16zDOHzwNhVaCGgoEGYMBtRr5ixdEkQolUL5JDSCJClABgR56qAQltMGB8PX0hmgwQEkTny4BRSMk0kcJGL61rxYBpQgIKnVIl51ZCUbUbc5lAoxt3yRc37iLAK0Kxt5Zg7vHroTaMkW0x1QvfQlT0F26QHM3SZk9Pcb/7bx7m2jUg+6BjSaug0ICBImIEIBSiWBtMJQaD2iDdPDReEIM0kPQiVg/bTFWLlgKtaiEoJWQ3CcJxAAjPJUaGHUGRmYGwYDP4hckTJoUn4M+I0jS4dfypdB/+nB4pU4OeADUukKtRJD/V/h6eYKUISKmHyJmsosgndiP8jsBkq50EWYeX9S621z4AyhwAnS32c31cQkB2qp22TYeI3I3x7unr1161lZhCgLbaEZ3DM/TgoVucyehPDOz3u21u+21dG8ziHpWnkiPhFZf9E/6P/RGKJVq6EUJnqIKz+88xtROQ/D6+gN4SSoE6bTw8PSCKBmRxC853n/4AKMkwdvPB4Ffg+DhpYZglGA06BBsDIKHQg21So0AfRAMfhqMWjkLecv/jCDBAC9PDfQ6LZQaFWM90kfWSdZLpQhNgPR3892m3PGwbnMV2PGSq8IJ0FXEeHmOQAwhQEGAFwYesUt+1tzbgiU9VGzFJ0CQaENr2g4bFQI0RgmCHvD/7xMWDp+O038ehq9WDW+jGl8FLbwTJUCGjBnx2f8L8ubPjz0H9iNFyqRImTo1ArTB8PNOgHRp0kIXEIRbN25AIQn48OYtfPQKBIg6BHlLSJ47HQbMHI0shXIASgEGjQICJLYNp1UokbEoiEwnDyEsAVKHyUzNMnNiZLjNcQKMocnMm+UIuIJARNzbZAIkcqJ9p0RnfwoBBqMRHlDhwu4TGN+xH7z9FfASPKE1AnqVAiUqlsXFK5eh1wUjY8YMyJIxI+7euYMP79+y1WOK1KmRIIEfvLy94eubEFqdFgpBhVMnT0IINCCBSgWlKMIgaPFZFYy63Vuh1dAeCBYMUHuo2JYXogRBSWQssu2wLQIkrKLCbY4ToCuzkJflCMQAAmnzZcHoG+F3bzOItDWkA0ABkhEQDIBKqYJkkLB40HTsXb0ZCY0aqIOM8E6YELmKFIbeW43H9x8ipV8SPH/6GJ8CPsBTr8bX4I9I7ZscAYGBUKjV8NcGwiCIUKk8kDBhIuTKmx9vP75HsEaCOtiIV/cfQC2J0CklfFEakDpXFiw6sQlGSQ+9aITaRwOJ7YNpXSpBpdDYRTiy3eY4AcbAhOZNcgRcQSDMVuUrx+kAACAASURBVE/ponubQctuW2nLazQI8KYllx6Y0n0ILq87CZ1eiwR+CeGbKCH8kiTE14DP+PjuI5RaCR/830MjqJDEKzECAv2R0DMR9DodRIhQKVTs/7Sk1JOvsQLQqDUI0gejULmioD+lSZMWx44chT5Ih68fP8Mo6OGZPSk2XzgCaAB/SQ+NF60GRagoFYLSPgFa2w5bM5FxNuArJ0BXZiIvyxGIAQTMCdDSC8IZDw9RGwRJrYKBTFCMSngYBczuOgbHN+xEEr0XvhiC4ZsyOdLnyo60aVLh5sWL+PTkXwiCEkF6A3w8EkAraaFXGxmpqbRKqBUa6I1GqOlGVw3oRB0EgwFeCg1UahV0xkCIHmr4pkyGTFmzQR+oxdMb96HUGRGg0cInS3IsOfEn4KuGqBQhGPVQQYCgckyA1i5GLEmQE2AMTFTeJEcgKhAwJ0DzF5syM5LbpiMxagMhqZVQ0g2rFjjwxzasHDYXXoEiDL4icuTMhccPn6B4qTLYs3cfvKCEWm8EVAqIegU8FV74mjAYg5aOxbnjJ3Fi6QH4iAkRpA+CCnoEekjwTZ8CwS/fQh0gQVKpIBgNEJQK6EQjsuXMhnefPyD/jwVw/ORJ+AYqIPqokKV8foxaPQ2ilwBJIUKgSxEnCZD6bOk2Zwsne/jwFaCj2cM/5wjEMAK2XmzLrbFNNSUD2wKLOhFvbj5DnxqtoP4owSgJyFUiH/Lkzo1Lpy7g4a378PLwgkHUQSlJ0NHKTKeGSuGBYg3KotuigVBAiSqpfkZKY2ITAWoEtBvTB2Xb1Ub7IrUQ8PQdBEENhSSZtseMBPXImisb3pEJjdEIH6U33r3/D1qNDp0nD0altvVg0EjQB2vh7enlEtrmXwicAF2CjhfmCMQOBCJKgBKMMEoKiJ+16FGuGb7efA4BGmQpmB9fFf549+8b+L/6BI2ogFqhxFchGEUr/IoHjx7C8C4YgV90yF/rFwzdMAkqlYAa6UrA960AD5Uan1VBWHVtP/xSJ8TU3wfizoHz0AYboYIS4rezQaVagAFGJPDzQ7mK5XH01Bl46A0I/PAeAX4CVl0+ADGlN7y8NFB/Cxfn7MhwAnQWKV6OIxBLEYgoAYqUR1kUsG32BqwaPB3J9B5ImSEDPmmMyJopPc4cOwVveEJtVEBSCwhMDGy5fwIwAtVTFYKv4IOEedNiwbl1LArSlGb9cW/HeeiNBrz10WLvPxeh8lZiaov+uLbtNCSjEiqJjJ3ZGpBdjtC/yNbPy8sLmfLnQtDLd3j7+An8YUBgRl/suX8KwQojvNRKl0aJE6BLcPHCHIHYh0BECdAoiTC+06JR3srwfG+E2qiEUSlCncgbKm0wgoIMjLQ8oYRO0EGbzgub7x6BoBLQMndl6J59gTpNAqx5eBBGhR4PdlzE2Kb9GLlpciXH0su7QLQ1pEprPD1xBxC8oDKa3E5MJi4S+z/9p1QpYfAWoAgwQtRp4aXxxVdPPWYfWIVUhbOAVouuCCdAV9DiZTkCsRCBiBKgXm/ExZUHMavLGGiM3tCpAEnSwUNhhEIvQtR4wmAUoDAYoREEvPb4jNU39iNp1jR4dOgGhtfsAK2nEdtenAESKqF7HowmmUvDW+WFHNV/xoB1U+GpUqJd3moIevgJOsETHkbjN6S/+bsJEtsSk+gFLUD2fpIGaqNEziFIUTwzJh9aAZXXN4dlJ8eJE6CTQPFiHIHYikBECTD4qxbtC9SA5h8dggUV/NWAxqhHAoMeOkGCXqmBVg/4Qg2lFIRgTx16L5uAgk0qQe0volHaX6EX9Vh5ex880vtB81GBWimLwE/hg7qDWqP+iHZQBIuom/Zn+AZ4IkjSwIuRHa352DqQOf2KooGF0VNJBgSolDCqveClV0DQf0Wwr4QV9w4gQdrELg0TJ0CX4OKFOQKxD4GIEqDulRY10xdGWikR9KICwWpTSCxPgwGBKsBL8mSub4F6AxKTd4ZaQIpKP2H07mnMaXjb2NVYMWM+5h9bi/RFckClk9AySwXo3geg9/pJKFK3NBAoomqKIkih92bBEUTmeWJdNKIeWqUSekEFjVGAlwC8UwWg1cTeqN2nqUsDxAnQJbh4YY5A7EMgogS4f85WLBs+HV5fJAiCJ4KVEhQwEWCQQgFvpQavDR+QNscPePPwKRIp1Hhr1GLH65PwTOKLD4/foX7+8pi0ajZ+rlMaUAiY2LAvrh/+HyYeX4l0BbIAgRJqpvoFSXUeLK6f+C3OnzW0lZIBeoUCeoUKHgYBHpIIf08dkv2cHfNPrnFpgDgBugQXL8wRiH0IRJQAm+SuBv+/3yAxvABJxba9FBNGLRogqjRQwoBEWVJg9untmDdlGvb/sRmJgzwwevt0ZK36M2AAOpdthLKlfkHDUb2gUxqxZ8EGLB4xA9sfnYJHUl/oPwSjYaYy8A2ksKfsusMO0EaTWx6tAA0ClNBDqzJCm1iJHW/+cmmAOAG6BBcvzBGIfQhElADLaQoghcYP6mC6/FDAKEjMUJn8b41QQqU2IMBLiz//vQxRJaJn7Q74dOwuUhZKj2mnNkJUACfW7cWxzdsxbtMSaH2Af67ex5BW3bD58kGISgH6V8Fokr08vLVEfESApi0wuajRb3S3K4XEI6TILywMKtSiwC5QdIIeAUo9tgWcc2mAOAG6BBcvzBGIfQhElACrKgrCV+Ft8rWlmIDfIGD/F5QwSDr44xPajuqFWr3bwBCgQ7fiDfD45WMcen0D8FXB8CEQ1YqUwpFbF2DwVUAI0uLsvpMoUrM0PNUe+HzpX7QqVhcJ4AUjXXooTK1Qpke6+BBFEWq1GsHBwVCoFIwSqYRSFKBUCCw6NJngbNb+z6UB4gToEly8MEcg9iEQUQKsJxSFSlBDRUbGBiNM4Ui/RYQ2KmBQAx5qCZ8Nn7Dr4TkglTf8X7xHo2JV0aRPOzTs0RIapQa3rt5GziJ5oRBEKHQG+AcEQ5PEh5HY9bUnMa3DSAg62mULLL+ITHxKpZL9W6fXMdqjVaEclp9GQ6FRswgzSoUS6/QnXRogToAuwcULcwRiHwIRJcCmQgkoVGro2IYXUBlN5EfbUKWkgE6lAvTBSADAI39qzLu8BcG0Kjz7D2rUq4ULb26yEPZ6QYlgAVAHB8KTThE91AiEAeJXHa6tPoFFvadCMIgQKYiCJLEVn1ZLIfU9mCVMYHAQfL19oNfqQnKAsLwgKgpPLTJPlDUSJ8DYN0O5xhyBKEQgogTYTFUUUHjCKBqhIo8MFhKarKHVzCYvWEVXIgI8jIDoYUS1Xk3QfHQXkwubNggKLxOBUWADsu5jp3v0D0aiIpSiAq8uPETH0o2QRO8LjaRGsOAPbTIFWo/sy4IdKAwC5vYajTMb9kOpI7NAal/J3OMEBTGyREyI9eJpl5DkK0CX4OKFOQKxD4GIEmADVWEoRU+oKV+lYIAoGCBIakCkG2AdgpV0BqeARgTUCglvNf6Yunc5cpcqwFzYvp8amh0emjzc2AUJEaLhvQ4VUhdAOlVKiEYJaX/KgKl710D0FikEIdSBwIZR87Bp4Qr46jxoHQoKmQDBCA3tzPUGQKnhW+DYNz25xhyBqEUgogRYWZEHSZCEwh3AAD2MCgMt56AQNRCgg14pQJKU0BhNBPjJIxCe2VNg/eW9bKFoLiGeuiavNhgVRJAS4K/H4Bbdce3EZWTIlBlzjq6GMrE3giQD/IIErBk6C3v+2AQ/j0TQfw5k229K00lngSpBwYIs+EtabNWfdQlMvgJ0CS5emCMQ+xCIKAFW0vyIZKIfS3uphwHBah3bv6qN5I9rhKig22EFI0BRoYeoUeCLhwE7n58BfFRsiffNguVbZhFm6czqIAKkcFvkU2wMlvDmyb9IlSkDhAQStBDgKakwuc0g3Nx4jNkTGhVe8DCQg4keeiVtn5XQGJRQajT4ogjCn0HcDjD2zVCuMUcgChGIKAHWSlMCytd6JIEPtBoRWj/gS8AXNKnRAEf3Hjbl5jVI0Ov0LDCBpFAiUKHD0uu7kTRHcnbcZ5SMEJRk5CyaTJzpzI5sChVEfyKl9zDth4kimdGfHggGevzWDi/P3EOCACUkSc1c7/QGLQRPCV8lfySANzy0GpYQ/Yt3IHZ/ueASknwF6BJcvDBHIPYhEFECXDZwFg7O3wKPQAH+agOylSuA0X9Mx5Sug3Hn2BUotIAnZYmjFaAgQGc0wNPDEwWal0Cf+aNpt8y4TWTngSY3OrYVZkbVptUh2ykTJwpk4wcoPmtxcuUuLB05G9IXA12xmMoKIvwFAyavn4tMRX/AzM6DcfPAdSg1avjmTow/Lm9zaYA4AboEFy/MEYh9CESUAD/de4MWBashuZAAaQpmx7gDS7Bq2TJkTpYWW8cuxbvHL2mJBw9PTwTq9FApPQCjEf96f8CJF9cATwUkpQiJLktgNBkwM5oTvv2mYEnXGQcKbKfLIklXTZUfmYxJoRC88JUchAUjfAwGfPHzwJyjKzF+dH/0bNoN4zuMRkBQEOr0aYCWk/u4NECcAF2CixfmCMQ+BCJKgJJWRLVUP8PnM6D28MaP1YvjxdeXSJEkMVJokuPg2u1IqvRBoN6III3JW8TXICAwgRE9pgxGiQaVISVWMZMXGHTQCJpvZ4CUClNilxlEiUra/lIYQAmY2mwILh4/D69PRngZBAQoJQQIwdBIIur0a4Pbj+6gcNFfsG3GKgS++gKdlxGLz2xEykKZXRogToAuwcULcwRiHwIRJUBDoAG7pq/Bn9NXw/hVC6OHAoWq/YL+U4bj8tnL2P/Hety/eBMKvRJGhQICGTGLEkS1Ah/VWux5cQ5SQgX8xSB4KNXwILsWIjq1BINkABS0RwaUegGCXoEZPcfg8tqD8IcAH6UGnkE6KNUK+GVPjVtP7mPHvTMY8ntXPDn7EAklT5Z9Dhk8serKTsCbB0SNfTOUa8wRiEIEIkqAlAT9y8uPqJu3AtIpEkJv0GHF3aN49eU/DG7RASkSpsCNv64iheQNHyI3KBCkpDWdAIPKiER50mLh6U2AB6BTCtBJRqi/+RCrBRUkgxGeohriZz3alWuAj0/eQBUgwkvthQBjMJRKBRRKEX+c24Oje/dgw84tWDhzAVb0noTzly8iWKXG0BUT8HPtklB6W9jdOMCVrwCjcOLxqjkC7oBARAlQ0hlZFJh5Q6bi9OJt8Ag0IkWhH5CqbEH88/d99OjSDekTpUabsnWhCaIdrBJ6hQAVOYwIRgSpdchZKj9GrJgFdSIvSF5KdtMrUdh7A6ASBdw8cAF9mnVECqUfEGyEQVRCLekgeHnivToIiRL6oGGLhrgV8ArpU2bExfX7ob33GkaVEl/Se2Prrf3MK0Sh5itAd5hzXAeOgNsgEFECpOgselGA8b8v6PBTDXi9DYa/KKHTtBE4fuscWtSpj7UT5uLm1VswKFVQGhVIaNTAYNSzqC0KlYhAKRiqxJ5o0qE18pQvisRJEuPTpw/4+9ItbF2+AW+fvIaXngKcEoEJ0CuV8DToEehpRLFm1dF7WH90bt4c8w5uwvNLTzCgTiv4Bov4ojBi1rFNSFEoE6AwQKPkK0C3mXhcEY6AOyAQUQI0sLtbsFD2VzYdwczOQ6HRqiB6eqD9zKH4356DOL/vKFJmy4xuU0ZicJue8HgfAA/BC4JCCYNBy6JbSQoJRIla6OHppWE5PkStBA00UIhKKCQiP8oAR1tlBfzUSiRMlxRVOzVB1mJ50aZuE+TJlxdPzt9FQskDwaIWxX+rhH7LxkGrpFtlStREbnLOC98CO48VL8kRiJUIRJgARR0LgKCCGsYvOgxt3RcPDlxCIoMXtEojRLUIrQbIkC87Ri6ajk93XmFwy45QiUrodHpIkgCNWgOjjtzoRHgqPCEo6QJED8kgwQNekERTDmBJQdGeRQgaD2glLTOINqgljF4/HylSpMb83qPx8MI1GKCAIlNibDy/D0o/JXRSMLtLUSk8XRojToAuwcULcwRiHwK2CFChVGKx4YTDDgUGfIaXlzdECrhipCjMSlTOUAzJA9XwDjDA4OWBd94G7Lp9CkUz5kCVMuWRP29erJ2zAjly5sKLR/+wYAmiHpB0eqg13jDogqBSqZkXiYKSIAm08RWhUxogKozIkjM7Juxchc3TFmLTqtVo3rkDDh86goCHr2AMDIDWV42V1/bBL0NiFqFaNFKqTAlqlZfD/sgF2itKsYCrstjCyV6FQlv8+r0Gp5vmBTkCHIHoQsD8xe6ZtDoCPnwJado7cQLM+bDPripGUcv8NySK/yeqQNGnxCADfiteEV73Apn3xhdBj1w//Yj7Lx9gxd712LF5PR5fe4zxc+ehZamKSJMxA4oVLILNC9dAq1YjsdIH/togBInB8JIEBGuABJ4a5Cz5Ezq2bQ1/byOC9Trs3H0IZzYegO9nI7ygxmelDh+T6LDm4Faky5mFRY+WNLRtFpn5jYryBTsh7ZWl2apTlpojWqP26DYhv5uvDDkBOgEoL8IRcFcEzAmQdBycrTHePvo3RN2EqZNi+ssdNtWn1RWt4IgAyWxPCjLCQ+OB4I/+GNesL+5euAaKj0DBUeGrxqg185AgY1J0b98Fi9csw4Ede/BToUKYPmYCShQpgYCX73Hv7n3k/aUI9u7eiVYd2qFqlUpYs3E9fu/aHmV+LYUsaTNgyvzZuHL8HDaNngslbZ+9NPjop8CC3SuQ/ofM0Bp1UCfQMF9i0A2wKEGpdEyAluRWd3x7VB/SMlT/OQG662zmenEEwoGAJQmO/rE1nl9/GFJTkgwpMeXZVqs1i0Yd8/GlH4r6IuqNEAwS1AoVhGBg+YTZ2DFruSlrHEV99lHDmNAbvUf0x/6dOzB08RRcPPYXrl+9ihZd22FRr3F4H/QJrQd0xemjJ1C/ZXPU+bkslh/cjjO7DqN2i0ZYOGQazp86C8E/EH6igkV/SV+8AMZuWAiVj4Y5DxuVEgSVKSgqJWii0FhKpdouOpbEVm9CB1Qb3CJc5EcP8S1wOCYjf4QjEBMIWJLghGId8fj8HYckKDJzFgpFRXH/WFYOU0QXSkhE/r1f9Pjv1hP8Xvk3eOs18FZ4Qq8zQCRzP70O1bq0Qo22jdG1we/YcGYPGmf7FVvunMXp/x2H/3/vkSltJswdNAF1f2+KReOnk1sxvEUV/PXBUPt54JPuM0ZOH4uSTWpCTKxmfsd0eEjbX5FtzgVTgAUHBGhJfnXGtEWN4a3CTX6cAGNiFvM2OQIRQMCSBCeX7IoHZ26E1JgoTTJM+3d7qBaMRj37ncxTWBg/MxFESlKkhKgToVEosXveBswfMB7pPZOyEFkB2gDAOwG0Wh1UHhpoJSN8RAmfBcrlK0IKCoZSEJBCSAA9i3egBQQVVErgi0qPXBV/xqTNC0HxsoJ0Omg81Sw0vykGl0lo5cfIyA4BWpJfjWEtUWds+wiRHyfACExE/ihHIKYQsCTBSSW74qEZCfok8cPs93tD1DPQ9e03gpH/+C14C5SCGsFGHZQqNSSjARqdkvnzXtp5FGvmLMajB0+hChahEiietBIqScRXQwB8VN7Q6vTw8vaCQiHic5A/NJ4afDYGIUWaVKjWtC6a9OgA+ArQqwwwKhVQ0SWHkWIIGhgZW9NJpQi7BbYkvwq9GqLxzO4RJj9OgDE1g3m7HIEIIhBmO/xLJzw+dzukVqVahT90x9nv5gRo4h3T7SlbEeoVUGqUECXKFWIyYqZkSWTUotSK0AfocPfQJRbZ5c2dxwh++RavdV+h/BIMb8kLUiINUiZPCu886ZC7aIH/t3fmcVEcWRz/DYeKooIIiIDgiVcUUVdjPPCOUURX13jn4xVvVxfXM65G3VX3o4kHatSsR6LGbOLtbhJXJRo3RuMi3uAtoOIJIgoM135ekR6nh8HpZsYZBl//BT2vX733rZrfVFV3daHZu23gVtUDWhcHOObmwSFXS++8h4Zee5+tEZsj5Tr/9sqY/P5ffiy/xWMogIbiFzqmFwavjbCI+LEAmtkI+XImYEsChiI4P2Q44s9clYVkaGPLeNWWbSh+bT/siaHr/mwx8WMBVFsjbM8EihkBQ4GbVXsAHlxLtHsRtIb4sQAWs8bM4TCBohAwFMEpXmF49jDFbkXQUPw6jP89BkZOsWjPT3LGj8EUpcXxNUygmBEwFMExZTogOzP/5gcdDk6OWJ9letmcrdMyXN727rSB6Ltk7GsRP+4B2rq2uXwmYEEChiI4uXIPpD1+qitBybI5C4aj2lWB5W1zhyF83svlbeRQ6QoPpYVzD1ApKbZjAnZAwNSyOWPPCRaHtAosb1s4Ct1nF215m5p8WADV0GJbJmAHBAosm2syDAkxypbN2SI9Sy9vU5MDC6AaWmzLBOyEQFGXzVk7PUPxC58/AmFmLm9TkwMLoBpabMsE7IhAUZbNWTM9Q/GjIW/vheYvb1OTAwugGlpsywTsjIApESxXqTxWPH71+wRfR8qG4td5cj+8b6HlbWriZQFUQ4ttmYAdElCzbM4a6b3u5W1qcmABVEOLbZmAnRIoeGNkOBJi5MvmbJHa61jepiYPFkA1tNiWCdgxASXL5qyZXrvR4Rjy2VRZkZZ+zs9UPiyApgjx50ygBBEo8LC0Zw+kPXr5sLS1Un2dy9vU5MACqIYW2zKBEkCgOL4hxto9P6kaWQBLQIPmFJiAWgLFSQRtJX7EjAVQbctheyZQQggUBxG0pfgVSQDLe7qhav1AsT8AHwUJaNMzkHj+BtJT0hgPE2ACxZyAqh5gOffyaDGoC27+ehmZaenFPDXbhFfWzRU+9QJxcttBaNMzbRMEl8oEmIAiAqoEsE7bYDiXKYWLB08pcv6mGjXp1RYpdx/i5qnLbyoCzpsJ2AUBVQJYs1VD5OXkyvYitVaWXrX8ULpcGdlm0ErLdnDM33glNyd/MxhT/9OGMmSbl5tvr/ao2z4Ez5NTZW/gUOvD0L6US2lkZWYVOSa/t2qIoXlhB9Wt9kWmxR+ONSduUzGby9RS13sEVMHzJ6nIePbCUi7Zj5UIWF0AXSqUQ5uRPXDwk69Vpdh16gB41qyKrWOXqbqOnjSnt0s4Ojti0/DFyEh9jlHb5wohWdPnIwQ0DZJ97lXLF/SMEg1lN49cgrP7/6uqPDI2JYBNerURUwiXDp1+pe/K1X2Ql5uHx7eTULt1I7HXg7NLad05/Yv1bY057b98EnZMXmm0PM+avggdE46Dy3bgadIT1fkaXmAs7qL4fVXMZgdpQQfUnm/8cgl3LhT+A2PB4tiVBQmYJYDN+3VA16n9oU3XYnm3qajg5YahG6aLntrujzbAo5o36nVsBt+3aiB611Hsn78ZwzbNQkjvtjj9bRT+tXBLAfug9iHwb1xLbPFXyd8LrpXdEBk+Ay0Hd0Xzfu3hWMpZ+HoSfx9+jWohKLQJFjQdAY8Ab5mv2CPRAlN5L3dkPnsBerU23cBxcXPFlWNn4VTKWYjft9PXyj7/OiJSvEp80Oo/4UnCA3y3eKtq3EoF0Km0M7xr+6Oij4fY3JrEtkGX36FGy/p49iAF3nX8kZeXhyORO8WNp7uXbqHjxL7i3MPrdxCz9ziS7zxEhwl94Fmjqs720c17Imby23nK+0i9/wQk7HvmfI5Ok/pC4+CAw6t2ivN0dJsxGD71AnB4xTcI6RMqzp3c/h/cvXgTjbq/jUr+3mI+M+1RCqoEVYObryeS4uJRwcsd2hcZOLH1INqOCoObjwf2ztuI7rOGyuJ+eu+xUb+GuSuJmdqGxOfHz/bo6obiJF7UXuKiohEfc1WWa2CzIF0eFI/kg9ohMZJyrhxYpUCdCN969XT9xAWZ78ZhrYQA0stGjcWmugHxBVYjYJYADl4TAY/AKtg9e73Yjo9Eg7509MUhETiz5ycEtQvGpuGLxG71E926IbjnO0LMVvaYZtS+Xsem+GdEJOZf/BIRPuEYt/OvOPjJDlSuXjXf14jFWJq4C3vnbkRI7zZY03eOEEPDshe3HqeDSEIacXgF1vaZjX7LJuDI6l1wdHIE9Q4/7RohhFb6nIaJc89shEtFV6zqOaNIv+pKBZDYPbx+F7FR0WJJ0JdjluK9mUOQeO4azv/7F7QY1BlJsfG4dTpW9JrpS+YfXEucox7h2QM/i14h9ZTIRrKVEu+1YCSiVu9C2uNUDNs4U9iScNH+ECSY9INEB/ly9/NElboBOLpuL1KTnmDAyj9i+8TlolzqvZ078LP4m+K9HR2Hgaum4B9DF4LawNZxy0DCQeJJwlza1UUWd0BIEPYv2FzAr2HuFIupmHOycnR86IdAOii2B9fuIO7HM/jg8+lITnggyzXl7iNdHvqMw+YOk+WccPZagTqR8pbqiQRUnyP5prppHPaO0dis9m3mglQTMEsA6YZI6NheCPvLMMxr9AHC548UvT/qob1ISYNvwxoICKkjBHDV0+8xyf090UhaDe2KFd2nid6goT31VKj3uDRxN2hjlwl7FuHUjkNw9/MSvmhYGpn6A/bN2yi+tCQadBj6uvD9SXGefpUn7l8ihn9XfzqL4Vtm49rxc+IxnsDmdbFr5jrZ5zQ/SPN/3WcNQbUmdbD2D3NUQ1UjgNLQSX+4V79TMzTv3xFxUWfEF00mgI1riXM0Z3fxh1Pib9orlXq1kq0UML1eiPLLytAKm4y0dHEN9dqo5yj1FCUBpN7V/gVbxOeDIqdg24RPdcJLwztJhO/F3ka/peMFU4qbBIDEh16tRPXuXLqULO4aLRvgq0krCvWrn7uSmCU+W0YukQngnfM3xPy0sVzph1V/mCr5SHuYIsuZeo6GdaI/xKVYqX3oc9T3bSw21Q2IL7AaAbMEkBqrb4PqQpwWtRoDulFB82vJiQ9w5WgMMp9nCIGkBkOiQ0JIojj9WCRi9h3HkchdBexfJYAtB3dBGVcXIQi3TseJYZ0kgIHN6sp87ft4k4A4fvff0KBLczxPfob4rFVe0wAAAxFJREFU6Cs4sHALRu/4GBoHDdb1n4du0wfJPqfekm/D6qjgXQlfTVouerFqD3MEkKYHaA6NemPH1u9DuzHh+G7xNgSFBosvJv3o0Dn6AtLQjIbFXjV9cWzDfp2ttC9sYPN6eHtwFzGUJ1Y07G0/rreYU4yNOoNbv+bfpZYEMD7mGtqM6C7mJ8nv6W+iFAkg9RDph4PmTUmAHt9KksWdej8Zddo2LtSvvgCairmSn6eOzxcf/l0mgNWCa+Pp/WSkpzzD5SPRslz9G9fUCZs+Y5qL1s/ZpWI5kwJIrPU5Sr69a/sZjU1t+2F76xEwSwApTOrBkdDpH3Tnj+aMpBsXNJTKzc7RmYi7rNk5Yp6IDsleSdo0fNP3ZXiNEl80B0ZHYXd5xZ3LDK0uPiVx6duYEkBT/vRzoHnCHG22LBbpnMbRQdyVlzgasyVhohsp+sNFElHKr7DDFGNj19Gcarb25TaMRmMxUXeSX1MxG6tj6qVdP3ER968kICcrWxdiYbka+ihKzsZ8K2l/puqfP7ceAbMF8FWhBoe3hptPZehPVlsvNduVZK4A2i5y+y2Zhp5JVxLEfDAfTEApAVUCWL1FfTEEvXz4f0r9v5F2NM9Jw8zEc9ffyPw5aSZgLwRUCWCZ8mXRYkAn3IuL56VwhdRw2YqucPf3xMnth2RDMXtpEBwnE3iTCKgSQAJDk8S01tWplNObxElxrlnpWvHoDK8DVoyMDZmAzQioFkCbRcoFMwEmwAQsTIAF0MJA2R0TYAL2Q4AF0H7qiiNlAkzAwgRYAC0MlN0xASZgPwRYAO2nrjhSJsAELEyABdDCQNkdE2AC9kNAM9qp1ctXathP3BwpE2ACTMBsApoJjq1ZAM3GyA6YABOwRwKaGc6dWADtseY4ZibABMwmoNmqGVRAAMUJjdm+reJAY0S+OX6roBeF2Dt/65HikpQSMNam6Nq816BJmlinmdwDVFozbMcEmECJIqB51OcLFsASVaWcDBNgAkoJaPLuZbMAKqXFdkyACZQoAprLrjwELlE1yskwASagmMD/AVaettdPGXLNAAAAAElFTkSuQmCC"/>
          <p:cNvSpPr>
            <a:spLocks noChangeAspect="1" noChangeArrowheads="1"/>
          </p:cNvSpPr>
          <p:nvPr/>
        </p:nvSpPr>
        <p:spPr bwMode="auto">
          <a:xfrm>
            <a:off x="307975" y="-3200400"/>
            <a:ext cx="9182100" cy="6991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10" name="Complément 9" title="PP Timer"/>
              <p:cNvGraphicFramePr>
                <a:graphicFrameLocks noGrp="1"/>
              </p:cNvGraphicFramePr>
              <p:nvPr>
                <p:extLst>
                  <p:ext uri="{D42A27DB-BD31-4B8C-83A1-F6EECF244321}">
                    <p14:modId xmlns:p14="http://schemas.microsoft.com/office/powerpoint/2010/main" val="3555719286"/>
                  </p:ext>
                </p:extLst>
              </p:nvPr>
            </p:nvGraphicFramePr>
            <p:xfrm>
              <a:off x="6896100" y="4610100"/>
              <a:ext cx="1993900" cy="18542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10" name="Complément 9" title="PP Timer"/>
              <p:cNvPicPr>
                <a:picLocks noGrp="1" noRot="1" noChangeAspect="1" noMove="1" noResize="1" noEditPoints="1" noAdjustHandles="1" noChangeArrowheads="1" noChangeShapeType="1"/>
              </p:cNvPicPr>
              <p:nvPr/>
            </p:nvPicPr>
            <p:blipFill>
              <a:blip r:embed="rId3"/>
              <a:stretch>
                <a:fillRect/>
              </a:stretch>
            </p:blipFill>
            <p:spPr>
              <a:xfrm>
                <a:off x="6896100" y="4610100"/>
                <a:ext cx="1993900" cy="1854200"/>
              </a:xfrm>
              <a:prstGeom prst="rect">
                <a:avLst/>
              </a:prstGeom>
            </p:spPr>
          </p:pic>
        </mc:Fallback>
      </mc:AlternateContent>
    </p:spTree>
    <p:extLst>
      <p:ext uri="{BB962C8B-B14F-4D97-AF65-F5344CB8AC3E}">
        <p14:creationId xmlns:p14="http://schemas.microsoft.com/office/powerpoint/2010/main" val="83062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Gestion de séance</a:t>
            </a:r>
          </a:p>
        </p:txBody>
      </p:sp>
      <p:pic>
        <p:nvPicPr>
          <p:cNvPr id="5" name="Image 4"/>
          <p:cNvPicPr>
            <a:picLocks noChangeAspect="1"/>
          </p:cNvPicPr>
          <p:nvPr/>
        </p:nvPicPr>
        <p:blipFill>
          <a:blip r:embed="rId2">
            <a:lum/>
            <a:alphaModFix/>
          </a:blip>
          <a:srcRect/>
          <a:stretch>
            <a:fillRect/>
          </a:stretch>
        </p:blipFill>
        <p:spPr>
          <a:xfrm>
            <a:off x="129778" y="1380470"/>
            <a:ext cx="8205328" cy="2733058"/>
          </a:xfrm>
          <a:prstGeom prst="rect">
            <a:avLst/>
          </a:prstGeom>
          <a:noFill/>
          <a:ln>
            <a:noFill/>
          </a:ln>
        </p:spPr>
      </p:pic>
      <p:sp>
        <p:nvSpPr>
          <p:cNvPr id="6" name="ZoneTexte 5"/>
          <p:cNvSpPr txBox="1"/>
          <p:nvPr/>
        </p:nvSpPr>
        <p:spPr>
          <a:xfrm>
            <a:off x="939499" y="4119004"/>
            <a:ext cx="1178524" cy="466559"/>
          </a:xfrm>
          <a:prstGeom prst="rect">
            <a:avLst/>
          </a:prstGeom>
          <a:noFill/>
          <a:ln>
            <a:noFill/>
          </a:ln>
        </p:spPr>
        <p:txBody>
          <a:bodyPr vert="horz" wrap="square" lIns="90000" tIns="45000" rIns="90000" bIns="45000" compatLnSpc="0">
            <a:spAutoFit/>
          </a:bodyPr>
          <a:lstStyle/>
          <a:p>
            <a:pPr marL="0" marR="0" lvl="0" indent="0" algn="ctr" rtl="0" hangingPunct="0">
              <a:lnSpc>
                <a:spcPct val="100000"/>
              </a:lnSpc>
              <a:spcBef>
                <a:spcPts val="0"/>
              </a:spcBef>
              <a:spcAft>
                <a:spcPts val="0"/>
              </a:spcAft>
              <a:buNone/>
              <a:tabLst/>
            </a:pPr>
            <a:r>
              <a:rPr lang="fr-FR" sz="2400" b="0" i="0" u="none" strike="noStrike" kern="1200">
                <a:ln>
                  <a:noFill/>
                </a:ln>
                <a:ea typeface="WenQuanYi Micro Hei" pitchFamily="2"/>
                <a:cs typeface="Lohit Hindi" pitchFamily="2"/>
              </a:rPr>
              <a:t>Avant</a:t>
            </a:r>
          </a:p>
        </p:txBody>
      </p:sp>
      <p:sp>
        <p:nvSpPr>
          <p:cNvPr id="7" name="ZoneTexte 6"/>
          <p:cNvSpPr txBox="1"/>
          <p:nvPr/>
        </p:nvSpPr>
        <p:spPr>
          <a:xfrm>
            <a:off x="3558999" y="4098186"/>
            <a:ext cx="1346885" cy="466559"/>
          </a:xfrm>
          <a:prstGeom prst="rect">
            <a:avLst/>
          </a:prstGeom>
          <a:noFill/>
          <a:ln>
            <a:noFill/>
          </a:ln>
        </p:spPr>
        <p:txBody>
          <a:bodyPr vert="horz" wrap="square" lIns="90000" tIns="45000" rIns="90000" bIns="45000" compatLnSpc="0">
            <a:spAutoFit/>
          </a:bodyPr>
          <a:lstStyle/>
          <a:p>
            <a:pPr marL="0" marR="0" lvl="0" indent="0" algn="ctr" rtl="0" hangingPunct="0">
              <a:lnSpc>
                <a:spcPct val="100000"/>
              </a:lnSpc>
              <a:spcBef>
                <a:spcPts val="0"/>
              </a:spcBef>
              <a:spcAft>
                <a:spcPts val="0"/>
              </a:spcAft>
              <a:buNone/>
              <a:tabLst/>
            </a:pPr>
            <a:r>
              <a:rPr lang="fr-FR" sz="2400" b="0" i="0" u="none" strike="noStrike" kern="1200" dirty="0">
                <a:ln>
                  <a:noFill/>
                </a:ln>
                <a:ea typeface="WenQuanYi Micro Hei" pitchFamily="2"/>
                <a:cs typeface="Lohit Hindi" pitchFamily="2"/>
              </a:rPr>
              <a:t>Pendant</a:t>
            </a:r>
          </a:p>
        </p:txBody>
      </p:sp>
      <p:sp>
        <p:nvSpPr>
          <p:cNvPr id="8" name="ZoneTexte 7"/>
          <p:cNvSpPr txBox="1"/>
          <p:nvPr/>
        </p:nvSpPr>
        <p:spPr>
          <a:xfrm>
            <a:off x="6477051" y="4098186"/>
            <a:ext cx="1178524" cy="466559"/>
          </a:xfrm>
          <a:prstGeom prst="rect">
            <a:avLst/>
          </a:prstGeom>
          <a:noFill/>
          <a:ln>
            <a:noFill/>
          </a:ln>
        </p:spPr>
        <p:txBody>
          <a:bodyPr vert="horz" wrap="square" lIns="90000" tIns="45000" rIns="90000" bIns="45000" compatLnSpc="0">
            <a:spAutoFit/>
          </a:bodyPr>
          <a:lstStyle/>
          <a:p>
            <a:pPr marL="0" marR="0" lvl="0" indent="0" algn="ctr" rtl="0" hangingPunct="0">
              <a:lnSpc>
                <a:spcPct val="100000"/>
              </a:lnSpc>
              <a:spcBef>
                <a:spcPts val="0"/>
              </a:spcBef>
              <a:spcAft>
                <a:spcPts val="0"/>
              </a:spcAft>
              <a:buNone/>
              <a:tabLst/>
            </a:pPr>
            <a:r>
              <a:rPr lang="fr-FR" sz="2400" b="0" i="0" u="none" strike="noStrike" kern="1200">
                <a:ln>
                  <a:noFill/>
                </a:ln>
                <a:ea typeface="WenQuanYi Micro Hei" pitchFamily="2"/>
                <a:cs typeface="Lohit Hindi" pitchFamily="2"/>
              </a:rPr>
              <a:t>Après</a:t>
            </a:r>
          </a:p>
        </p:txBody>
      </p:sp>
      <p:sp>
        <p:nvSpPr>
          <p:cNvPr id="9" name="Rectangle 8"/>
          <p:cNvSpPr/>
          <p:nvPr/>
        </p:nvSpPr>
        <p:spPr>
          <a:xfrm>
            <a:off x="302167" y="4868029"/>
            <a:ext cx="7860547" cy="1200329"/>
          </a:xfrm>
          <a:prstGeom prst="rect">
            <a:avLst/>
          </a:prstGeom>
        </p:spPr>
        <p:txBody>
          <a:bodyPr wrap="square">
            <a:spAutoFit/>
          </a:bodyPr>
          <a:lstStyle/>
          <a:p>
            <a:pPr marL="114300" indent="0">
              <a:buNone/>
            </a:pPr>
            <a:r>
              <a:rPr lang="fr-FR" sz="2800" b="1" dirty="0"/>
              <a:t>Objectifs</a:t>
            </a:r>
          </a:p>
          <a:p>
            <a:pPr marL="696912" lvl="1" indent="-342900">
              <a:buFont typeface="Wingdings" panose="05000000000000000000" pitchFamily="2" charset="2"/>
              <a:buChar char="§"/>
            </a:pPr>
            <a:r>
              <a:rPr lang="fr-FR" sz="2200" dirty="0"/>
              <a:t>Réfléchir au déroulement d’une séance </a:t>
            </a:r>
            <a:r>
              <a:rPr lang="fr-FR" sz="2200" dirty="0" smtClean="0"/>
              <a:t>(</a:t>
            </a:r>
            <a:r>
              <a:rPr lang="fr-FR" sz="2200" dirty="0" err="1" smtClean="0"/>
              <a:t>cours,TD</a:t>
            </a:r>
            <a:r>
              <a:rPr lang="fr-FR" sz="2200" dirty="0"/>
              <a:t>, TP)</a:t>
            </a:r>
          </a:p>
          <a:p>
            <a:pPr marL="696912" lvl="1" indent="-342900">
              <a:buFont typeface="Wingdings" panose="05000000000000000000" pitchFamily="2" charset="2"/>
              <a:buChar char="§"/>
            </a:pPr>
            <a:r>
              <a:rPr lang="fr-FR" sz="2200" dirty="0"/>
              <a:t>Gestion des différentes phases d’une séance</a:t>
            </a:r>
          </a:p>
        </p:txBody>
      </p:sp>
    </p:spTree>
    <p:extLst>
      <p:ext uri="{BB962C8B-B14F-4D97-AF65-F5344CB8AC3E}">
        <p14:creationId xmlns:p14="http://schemas.microsoft.com/office/powerpoint/2010/main" val="131787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Gestion de séance</a:t>
            </a:r>
          </a:p>
        </p:txBody>
      </p:sp>
      <p:pic>
        <p:nvPicPr>
          <p:cNvPr id="31" name="Image 30"/>
          <p:cNvPicPr>
            <a:picLocks noChangeAspect="1"/>
          </p:cNvPicPr>
          <p:nvPr/>
        </p:nvPicPr>
        <p:blipFill>
          <a:blip r:embed="rId2">
            <a:lum/>
            <a:alphaModFix/>
          </a:blip>
          <a:srcRect/>
          <a:stretch>
            <a:fillRect/>
          </a:stretch>
        </p:blipFill>
        <p:spPr>
          <a:xfrm>
            <a:off x="291379" y="1916212"/>
            <a:ext cx="8205328" cy="2733058"/>
          </a:xfrm>
          <a:prstGeom prst="rect">
            <a:avLst/>
          </a:prstGeom>
          <a:noFill/>
          <a:ln>
            <a:noFill/>
          </a:ln>
        </p:spPr>
      </p:pic>
      <p:grpSp>
        <p:nvGrpSpPr>
          <p:cNvPr id="5" name="Groupe 4"/>
          <p:cNvGrpSpPr/>
          <p:nvPr/>
        </p:nvGrpSpPr>
        <p:grpSpPr>
          <a:xfrm>
            <a:off x="2158576" y="5894476"/>
            <a:ext cx="4459941" cy="488280"/>
            <a:chOff x="2093260" y="5894476"/>
            <a:chExt cx="4459941" cy="488280"/>
          </a:xfrm>
        </p:grpSpPr>
        <p:sp>
          <p:nvSpPr>
            <p:cNvPr id="9" name="Chevron 8"/>
            <p:cNvSpPr/>
            <p:nvPr/>
          </p:nvSpPr>
          <p:spPr>
            <a:xfrm>
              <a:off x="2093260" y="5894476"/>
              <a:ext cx="1345277" cy="488280"/>
            </a:xfrm>
            <a:prstGeom prst="chevron">
              <a:avLst>
                <a:gd name="adj" fmla="val 42406"/>
              </a:avLst>
            </a:prstGeom>
            <a:solidFill>
              <a:schemeClr val="accent2">
                <a:lumMod val="60000"/>
                <a:lumOff val="4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Introduction</a:t>
              </a:r>
            </a:p>
          </p:txBody>
        </p:sp>
        <p:sp>
          <p:nvSpPr>
            <p:cNvPr id="10" name="Chevron 9"/>
            <p:cNvSpPr/>
            <p:nvPr/>
          </p:nvSpPr>
          <p:spPr>
            <a:xfrm>
              <a:off x="5335711" y="5894476"/>
              <a:ext cx="1217490"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Conclusion</a:t>
              </a:r>
            </a:p>
          </p:txBody>
        </p:sp>
        <p:sp>
          <p:nvSpPr>
            <p:cNvPr id="11" name="Chevron 10"/>
            <p:cNvSpPr/>
            <p:nvPr/>
          </p:nvSpPr>
          <p:spPr>
            <a:xfrm>
              <a:off x="3270046" y="5894476"/>
              <a:ext cx="2234155" cy="488280"/>
            </a:xfrm>
            <a:prstGeom prst="chevron">
              <a:avLst>
                <a:gd name="adj" fmla="val 42406"/>
              </a:avLst>
            </a:prstGeom>
            <a:solidFill>
              <a:schemeClr val="accent2">
                <a:lumMod val="40000"/>
                <a:lumOff val="6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Déroulement…</a:t>
              </a:r>
            </a:p>
          </p:txBody>
        </p:sp>
      </p:grpSp>
      <p:sp>
        <p:nvSpPr>
          <p:cNvPr id="12" name="Chevron 11"/>
          <p:cNvSpPr/>
          <p:nvPr/>
        </p:nvSpPr>
        <p:spPr>
          <a:xfrm>
            <a:off x="1144858" y="4684963"/>
            <a:ext cx="1345277" cy="488280"/>
          </a:xfrm>
          <a:prstGeom prst="chevron">
            <a:avLst>
              <a:gd name="adj" fmla="val 42406"/>
            </a:avLst>
          </a:prstGeom>
          <a:solidFill>
            <a:schemeClr val="accent2">
              <a:lumMod val="75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Préparation</a:t>
            </a:r>
          </a:p>
        </p:txBody>
      </p:sp>
      <p:cxnSp>
        <p:nvCxnSpPr>
          <p:cNvPr id="4" name="Connecteur droit 3"/>
          <p:cNvCxnSpPr/>
          <p:nvPr/>
        </p:nvCxnSpPr>
        <p:spPr>
          <a:xfrm flipH="1">
            <a:off x="2221046" y="4649270"/>
            <a:ext cx="805184" cy="1152280"/>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Chevron 13"/>
          <p:cNvSpPr/>
          <p:nvPr/>
        </p:nvSpPr>
        <p:spPr>
          <a:xfrm>
            <a:off x="6611064" y="4684963"/>
            <a:ext cx="1345277"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Et après ?</a:t>
            </a:r>
          </a:p>
        </p:txBody>
      </p:sp>
      <p:cxnSp>
        <p:nvCxnSpPr>
          <p:cNvPr id="18" name="Connecteur droit 17"/>
          <p:cNvCxnSpPr/>
          <p:nvPr/>
        </p:nvCxnSpPr>
        <p:spPr>
          <a:xfrm>
            <a:off x="5748017" y="4649270"/>
            <a:ext cx="805184" cy="1152280"/>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663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hevron 17"/>
          <p:cNvSpPr/>
          <p:nvPr/>
        </p:nvSpPr>
        <p:spPr>
          <a:xfrm>
            <a:off x="1296472" y="3033480"/>
            <a:ext cx="1345277" cy="488280"/>
          </a:xfrm>
          <a:prstGeom prst="chevron">
            <a:avLst>
              <a:gd name="adj" fmla="val 42406"/>
            </a:avLst>
          </a:prstGeom>
          <a:solidFill>
            <a:schemeClr val="accent2">
              <a:lumMod val="60000"/>
              <a:lumOff val="40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Introduction</a:t>
            </a:r>
          </a:p>
        </p:txBody>
      </p:sp>
      <p:sp>
        <p:nvSpPr>
          <p:cNvPr id="29" name="Chevron 28"/>
          <p:cNvSpPr/>
          <p:nvPr/>
        </p:nvSpPr>
        <p:spPr>
          <a:xfrm>
            <a:off x="73237" y="3033480"/>
            <a:ext cx="1345277" cy="488280"/>
          </a:xfrm>
          <a:prstGeom prst="chevron">
            <a:avLst>
              <a:gd name="adj" fmla="val 42406"/>
            </a:avLst>
          </a:prstGeom>
          <a:solidFill>
            <a:schemeClr val="accent2">
              <a:lumMod val="75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Préparation</a:t>
            </a:r>
          </a:p>
        </p:txBody>
      </p:sp>
      <p:sp>
        <p:nvSpPr>
          <p:cNvPr id="30" name="Bulle rectangulaire à coins arrondis 33"/>
          <p:cNvSpPr/>
          <p:nvPr/>
        </p:nvSpPr>
        <p:spPr>
          <a:xfrm>
            <a:off x="1377351" y="1616359"/>
            <a:ext cx="2088074" cy="586770"/>
          </a:xfrm>
          <a:prstGeom prst="wedgeRoundRectCallout">
            <a:avLst>
              <a:gd name="adj1" fmla="val -76883"/>
              <a:gd name="adj2" fmla="val 177799"/>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Comment anticiper au mieux sa séance ?</a:t>
            </a:r>
          </a:p>
        </p:txBody>
      </p:sp>
      <p:sp>
        <p:nvSpPr>
          <p:cNvPr id="12" name="Chevron 11"/>
          <p:cNvSpPr/>
          <p:nvPr/>
        </p:nvSpPr>
        <p:spPr>
          <a:xfrm>
            <a:off x="6246576" y="3033480"/>
            <a:ext cx="1370001"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Conclusion</a:t>
            </a:r>
          </a:p>
        </p:txBody>
      </p:sp>
      <p:sp>
        <p:nvSpPr>
          <p:cNvPr id="13" name="Chevron 12"/>
          <p:cNvSpPr/>
          <p:nvPr/>
        </p:nvSpPr>
        <p:spPr>
          <a:xfrm>
            <a:off x="2566678" y="3033480"/>
            <a:ext cx="3779693" cy="488280"/>
          </a:xfrm>
          <a:prstGeom prst="chevron">
            <a:avLst>
              <a:gd name="adj" fmla="val 42406"/>
            </a:avLst>
          </a:prstGeom>
          <a:solidFill>
            <a:schemeClr val="accent2">
              <a:lumMod val="40000"/>
              <a:lumOff val="6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Déroulement…</a:t>
            </a:r>
          </a:p>
        </p:txBody>
      </p:sp>
      <p:sp>
        <p:nvSpPr>
          <p:cNvPr id="10" name="Chevron 9"/>
          <p:cNvSpPr/>
          <p:nvPr/>
        </p:nvSpPr>
        <p:spPr>
          <a:xfrm>
            <a:off x="7494535" y="3033480"/>
            <a:ext cx="1345277"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Et après ?</a:t>
            </a:r>
          </a:p>
        </p:txBody>
      </p:sp>
      <p:sp>
        <p:nvSpPr>
          <p:cNvPr id="14" name="Titre 1"/>
          <p:cNvSpPr>
            <a:spLocks noGrp="1"/>
          </p:cNvSpPr>
          <p:nvPr>
            <p:ph type="title"/>
          </p:nvPr>
        </p:nvSpPr>
        <p:spPr>
          <a:xfrm>
            <a:off x="457200" y="133120"/>
            <a:ext cx="8229600" cy="1143000"/>
          </a:xfrm>
        </p:spPr>
        <p:txBody>
          <a:bodyPr/>
          <a:lstStyle/>
          <a:p>
            <a:r>
              <a:rPr lang="fr-FR" b="1" dirty="0">
                <a:solidFill>
                  <a:srgbClr val="C00000"/>
                </a:solidFill>
              </a:rPr>
              <a:t>Gestion de séance (avant)</a:t>
            </a:r>
          </a:p>
        </p:txBody>
      </p:sp>
    </p:spTree>
    <p:extLst>
      <p:ext uri="{BB962C8B-B14F-4D97-AF65-F5344CB8AC3E}">
        <p14:creationId xmlns:p14="http://schemas.microsoft.com/office/powerpoint/2010/main" val="2405638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hevron 17"/>
          <p:cNvSpPr/>
          <p:nvPr/>
        </p:nvSpPr>
        <p:spPr>
          <a:xfrm>
            <a:off x="1296472" y="3033480"/>
            <a:ext cx="1345277" cy="488280"/>
          </a:xfrm>
          <a:prstGeom prst="chevron">
            <a:avLst>
              <a:gd name="adj" fmla="val 42406"/>
            </a:avLst>
          </a:prstGeom>
          <a:solidFill>
            <a:schemeClr val="accent2">
              <a:lumMod val="60000"/>
              <a:lumOff val="40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Introduction</a:t>
            </a:r>
          </a:p>
        </p:txBody>
      </p:sp>
      <p:sp>
        <p:nvSpPr>
          <p:cNvPr id="29" name="Chevron 28"/>
          <p:cNvSpPr/>
          <p:nvPr/>
        </p:nvSpPr>
        <p:spPr>
          <a:xfrm>
            <a:off x="73237" y="3033480"/>
            <a:ext cx="1345277" cy="488280"/>
          </a:xfrm>
          <a:prstGeom prst="chevron">
            <a:avLst>
              <a:gd name="adj" fmla="val 42406"/>
            </a:avLst>
          </a:prstGeom>
          <a:solidFill>
            <a:schemeClr val="accent2">
              <a:lumMod val="75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Préparation</a:t>
            </a:r>
          </a:p>
        </p:txBody>
      </p:sp>
      <p:sp>
        <p:nvSpPr>
          <p:cNvPr id="12" name="Chevron 11"/>
          <p:cNvSpPr/>
          <p:nvPr/>
        </p:nvSpPr>
        <p:spPr>
          <a:xfrm>
            <a:off x="6246576" y="3033480"/>
            <a:ext cx="1370001"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Conclusion</a:t>
            </a:r>
          </a:p>
        </p:txBody>
      </p:sp>
      <p:sp>
        <p:nvSpPr>
          <p:cNvPr id="13" name="Chevron 12"/>
          <p:cNvSpPr/>
          <p:nvPr/>
        </p:nvSpPr>
        <p:spPr>
          <a:xfrm>
            <a:off x="2566678" y="3033480"/>
            <a:ext cx="3779693" cy="488280"/>
          </a:xfrm>
          <a:prstGeom prst="chevron">
            <a:avLst>
              <a:gd name="adj" fmla="val 42406"/>
            </a:avLst>
          </a:prstGeom>
          <a:solidFill>
            <a:schemeClr val="accent2">
              <a:lumMod val="40000"/>
              <a:lumOff val="6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Déroulement…</a:t>
            </a:r>
          </a:p>
        </p:txBody>
      </p:sp>
      <p:sp>
        <p:nvSpPr>
          <p:cNvPr id="10" name="Chevron 9"/>
          <p:cNvSpPr/>
          <p:nvPr/>
        </p:nvSpPr>
        <p:spPr>
          <a:xfrm>
            <a:off x="7494535" y="3033480"/>
            <a:ext cx="1345277"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Et après ?</a:t>
            </a:r>
          </a:p>
        </p:txBody>
      </p:sp>
      <p:sp>
        <p:nvSpPr>
          <p:cNvPr id="11" name="Bulle rectangulaire à coins arrondis 34"/>
          <p:cNvSpPr/>
          <p:nvPr/>
        </p:nvSpPr>
        <p:spPr>
          <a:xfrm>
            <a:off x="2146382" y="4685046"/>
            <a:ext cx="4620284" cy="1095268"/>
          </a:xfrm>
          <a:prstGeom prst="wedgeRoundRectCallout">
            <a:avLst>
              <a:gd name="adj1" fmla="val -6452"/>
              <a:gd name="adj2" fmla="val -151286"/>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b="1" dirty="0"/>
              <a:t>Déroulement d’activités pédagogiques</a:t>
            </a:r>
          </a:p>
          <a:p>
            <a:pPr algn="ctr"/>
            <a:r>
              <a:rPr lang="fr-FR" sz="1600" dirty="0"/>
              <a:t>Comment (se) mettre au travail sur un exercice ?</a:t>
            </a:r>
          </a:p>
          <a:p>
            <a:pPr algn="ctr"/>
            <a:r>
              <a:rPr lang="fr-FR" sz="1600" dirty="0"/>
              <a:t>Comment présenter les activités à réaliser ?</a:t>
            </a:r>
          </a:p>
          <a:p>
            <a:pPr algn="ctr"/>
            <a:r>
              <a:rPr lang="fr-FR" sz="1600" dirty="0"/>
              <a:t>Comment accompagner ? Comment corriger ? …</a:t>
            </a:r>
          </a:p>
        </p:txBody>
      </p:sp>
      <p:sp>
        <p:nvSpPr>
          <p:cNvPr id="14" name="Titre 1"/>
          <p:cNvSpPr>
            <a:spLocks noGrp="1"/>
          </p:cNvSpPr>
          <p:nvPr>
            <p:ph type="title"/>
          </p:nvPr>
        </p:nvSpPr>
        <p:spPr>
          <a:xfrm>
            <a:off x="457200" y="133120"/>
            <a:ext cx="8229600" cy="1143000"/>
          </a:xfrm>
        </p:spPr>
        <p:txBody>
          <a:bodyPr/>
          <a:lstStyle/>
          <a:p>
            <a:r>
              <a:rPr lang="fr-FR" b="1" dirty="0">
                <a:solidFill>
                  <a:srgbClr val="C00000"/>
                </a:solidFill>
              </a:rPr>
              <a:t>Gestion de séance (pendant)</a:t>
            </a:r>
          </a:p>
        </p:txBody>
      </p:sp>
      <p:sp>
        <p:nvSpPr>
          <p:cNvPr id="9" name="Bulle rectangulaire à coins arrondis 33"/>
          <p:cNvSpPr/>
          <p:nvPr/>
        </p:nvSpPr>
        <p:spPr>
          <a:xfrm>
            <a:off x="861173" y="1331388"/>
            <a:ext cx="2570417" cy="823412"/>
          </a:xfrm>
          <a:prstGeom prst="wedgeRoundRectCallout">
            <a:avLst>
              <a:gd name="adj1" fmla="val -12299"/>
              <a:gd name="adj2" fmla="val 148916"/>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Comment démarrer efficacement sa séance ? (les 5 premières minutes)</a:t>
            </a:r>
          </a:p>
        </p:txBody>
      </p:sp>
    </p:spTree>
    <p:extLst>
      <p:ext uri="{BB962C8B-B14F-4D97-AF65-F5344CB8AC3E}">
        <p14:creationId xmlns:p14="http://schemas.microsoft.com/office/powerpoint/2010/main" val="321504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90147" y="2806700"/>
            <a:ext cx="8617787" cy="1362075"/>
          </a:xfrm>
        </p:spPr>
        <p:txBody>
          <a:bodyPr vert="horz" lIns="91440" tIns="45720" rIns="91440" bIns="45720" rtlCol="0" anchor="b">
            <a:normAutofit fontScale="90000"/>
          </a:bodyPr>
          <a:lstStyle/>
          <a:p>
            <a:pPr algn="ctr"/>
            <a:r>
              <a:rPr lang="fr-FR" b="1" dirty="0">
                <a:solidFill>
                  <a:srgbClr val="C00000"/>
                </a:solidFill>
              </a:rPr>
              <a:t>Formation doctorale</a:t>
            </a:r>
            <a:br>
              <a:rPr lang="fr-FR" b="1" dirty="0">
                <a:solidFill>
                  <a:srgbClr val="C00000"/>
                </a:solidFill>
              </a:rPr>
            </a:br>
            <a:endParaRPr lang="fr-FR" b="1" dirty="0">
              <a:solidFill>
                <a:srgbClr val="C00000"/>
              </a:solidFill>
            </a:endParaRPr>
          </a:p>
        </p:txBody>
      </p:sp>
      <p:sp>
        <p:nvSpPr>
          <p:cNvPr id="3" name="ZoneTexte 2"/>
          <p:cNvSpPr txBox="1"/>
          <p:nvPr/>
        </p:nvSpPr>
        <p:spPr>
          <a:xfrm>
            <a:off x="425450" y="558800"/>
            <a:ext cx="8293100" cy="646331"/>
          </a:xfrm>
          <a:prstGeom prst="rect">
            <a:avLst/>
          </a:prstGeom>
          <a:noFill/>
        </p:spPr>
        <p:txBody>
          <a:bodyPr wrap="square" rtlCol="0">
            <a:spAutoFit/>
          </a:bodyPr>
          <a:lstStyle/>
          <a:p>
            <a:pPr algn="ctr"/>
            <a:r>
              <a:rPr lang="fr-FR" b="1" dirty="0" smtClean="0"/>
              <a:t>Avant de commencer la formation : </a:t>
            </a:r>
          </a:p>
          <a:p>
            <a:pPr algn="ctr"/>
            <a:r>
              <a:rPr lang="fr-FR" b="1" dirty="0" smtClean="0"/>
              <a:t>Un rappel ou une information sur votre formation doctorale</a:t>
            </a:r>
            <a:endParaRPr lang="fr-FR" b="1" dirty="0"/>
          </a:p>
        </p:txBody>
      </p:sp>
    </p:spTree>
    <p:extLst>
      <p:ext uri="{BB962C8B-B14F-4D97-AF65-F5344CB8AC3E}">
        <p14:creationId xmlns:p14="http://schemas.microsoft.com/office/powerpoint/2010/main" val="2466814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hevron 17"/>
          <p:cNvSpPr/>
          <p:nvPr/>
        </p:nvSpPr>
        <p:spPr>
          <a:xfrm>
            <a:off x="1296472" y="3033480"/>
            <a:ext cx="1345277" cy="488280"/>
          </a:xfrm>
          <a:prstGeom prst="chevron">
            <a:avLst>
              <a:gd name="adj" fmla="val 42406"/>
            </a:avLst>
          </a:prstGeom>
          <a:solidFill>
            <a:schemeClr val="accent2">
              <a:lumMod val="60000"/>
              <a:lumOff val="40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Introduction</a:t>
            </a:r>
          </a:p>
        </p:txBody>
      </p:sp>
      <p:sp>
        <p:nvSpPr>
          <p:cNvPr id="29" name="Chevron 28"/>
          <p:cNvSpPr/>
          <p:nvPr/>
        </p:nvSpPr>
        <p:spPr>
          <a:xfrm>
            <a:off x="73237" y="3033480"/>
            <a:ext cx="1345277" cy="488280"/>
          </a:xfrm>
          <a:prstGeom prst="chevron">
            <a:avLst>
              <a:gd name="adj" fmla="val 42406"/>
            </a:avLst>
          </a:prstGeom>
          <a:solidFill>
            <a:schemeClr val="accent2">
              <a:lumMod val="75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Préparation</a:t>
            </a:r>
          </a:p>
        </p:txBody>
      </p:sp>
      <p:sp>
        <p:nvSpPr>
          <p:cNvPr id="12" name="Chevron 11"/>
          <p:cNvSpPr/>
          <p:nvPr/>
        </p:nvSpPr>
        <p:spPr>
          <a:xfrm>
            <a:off x="6246576" y="3033480"/>
            <a:ext cx="1370001"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Conclusion</a:t>
            </a:r>
          </a:p>
        </p:txBody>
      </p:sp>
      <p:sp>
        <p:nvSpPr>
          <p:cNvPr id="13" name="Chevron 12"/>
          <p:cNvSpPr/>
          <p:nvPr/>
        </p:nvSpPr>
        <p:spPr>
          <a:xfrm>
            <a:off x="2566678" y="3033480"/>
            <a:ext cx="3779693" cy="488280"/>
          </a:xfrm>
          <a:prstGeom prst="chevron">
            <a:avLst>
              <a:gd name="adj" fmla="val 42406"/>
            </a:avLst>
          </a:prstGeom>
          <a:solidFill>
            <a:schemeClr val="accent2">
              <a:lumMod val="40000"/>
              <a:lumOff val="6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Déroulement…</a:t>
            </a:r>
          </a:p>
        </p:txBody>
      </p:sp>
      <p:sp>
        <p:nvSpPr>
          <p:cNvPr id="10" name="Chevron 9"/>
          <p:cNvSpPr/>
          <p:nvPr/>
        </p:nvSpPr>
        <p:spPr>
          <a:xfrm>
            <a:off x="7494535" y="3033480"/>
            <a:ext cx="1345277"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Et après ?</a:t>
            </a:r>
          </a:p>
        </p:txBody>
      </p:sp>
      <p:sp>
        <p:nvSpPr>
          <p:cNvPr id="9" name="Bulle rectangulaire à coins arrondis 36"/>
          <p:cNvSpPr/>
          <p:nvPr/>
        </p:nvSpPr>
        <p:spPr>
          <a:xfrm>
            <a:off x="3233058" y="4406617"/>
            <a:ext cx="3788218" cy="730985"/>
          </a:xfrm>
          <a:prstGeom prst="wedgeRoundRectCallout">
            <a:avLst>
              <a:gd name="adj1" fmla="val 44740"/>
              <a:gd name="adj2" fmla="val -164445"/>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Comment terminer sa séance ?</a:t>
            </a:r>
          </a:p>
          <a:p>
            <a:pPr algn="ctr"/>
            <a:r>
              <a:rPr lang="fr-FR" sz="1600" dirty="0"/>
              <a:t>Comment gérer les 5 dernières minutes ?</a:t>
            </a:r>
          </a:p>
        </p:txBody>
      </p:sp>
      <p:sp>
        <p:nvSpPr>
          <p:cNvPr id="14" name="Titre 1"/>
          <p:cNvSpPr>
            <a:spLocks noGrp="1"/>
          </p:cNvSpPr>
          <p:nvPr>
            <p:ph type="title"/>
          </p:nvPr>
        </p:nvSpPr>
        <p:spPr>
          <a:xfrm>
            <a:off x="457200" y="133120"/>
            <a:ext cx="8229600" cy="1143000"/>
          </a:xfrm>
        </p:spPr>
        <p:txBody>
          <a:bodyPr/>
          <a:lstStyle/>
          <a:p>
            <a:r>
              <a:rPr lang="fr-FR" b="1" dirty="0">
                <a:solidFill>
                  <a:srgbClr val="C00000"/>
                </a:solidFill>
              </a:rPr>
              <a:t>Gestion de séance (pendant)</a:t>
            </a:r>
          </a:p>
        </p:txBody>
      </p:sp>
    </p:spTree>
    <p:extLst>
      <p:ext uri="{BB962C8B-B14F-4D97-AF65-F5344CB8AC3E}">
        <p14:creationId xmlns:p14="http://schemas.microsoft.com/office/powerpoint/2010/main" val="36402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hevron 17"/>
          <p:cNvSpPr/>
          <p:nvPr/>
        </p:nvSpPr>
        <p:spPr>
          <a:xfrm>
            <a:off x="1296472" y="3033480"/>
            <a:ext cx="1345277" cy="488280"/>
          </a:xfrm>
          <a:prstGeom prst="chevron">
            <a:avLst>
              <a:gd name="adj" fmla="val 42406"/>
            </a:avLst>
          </a:prstGeom>
          <a:solidFill>
            <a:schemeClr val="accent2">
              <a:lumMod val="60000"/>
              <a:lumOff val="40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Introduction</a:t>
            </a:r>
          </a:p>
        </p:txBody>
      </p:sp>
      <p:sp>
        <p:nvSpPr>
          <p:cNvPr id="29" name="Chevron 28"/>
          <p:cNvSpPr/>
          <p:nvPr/>
        </p:nvSpPr>
        <p:spPr>
          <a:xfrm>
            <a:off x="73237" y="3033480"/>
            <a:ext cx="1345277" cy="488280"/>
          </a:xfrm>
          <a:prstGeom prst="chevron">
            <a:avLst>
              <a:gd name="adj" fmla="val 42406"/>
            </a:avLst>
          </a:prstGeom>
          <a:solidFill>
            <a:schemeClr val="accent2">
              <a:lumMod val="75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Préparation</a:t>
            </a:r>
          </a:p>
        </p:txBody>
      </p:sp>
      <p:sp>
        <p:nvSpPr>
          <p:cNvPr id="12" name="Chevron 11"/>
          <p:cNvSpPr/>
          <p:nvPr/>
        </p:nvSpPr>
        <p:spPr>
          <a:xfrm>
            <a:off x="6246576" y="3033480"/>
            <a:ext cx="1370001"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Conclusion</a:t>
            </a:r>
          </a:p>
        </p:txBody>
      </p:sp>
      <p:sp>
        <p:nvSpPr>
          <p:cNvPr id="13" name="Chevron 12"/>
          <p:cNvSpPr/>
          <p:nvPr/>
        </p:nvSpPr>
        <p:spPr>
          <a:xfrm>
            <a:off x="2566678" y="3033480"/>
            <a:ext cx="3779693" cy="488280"/>
          </a:xfrm>
          <a:prstGeom prst="chevron">
            <a:avLst>
              <a:gd name="adj" fmla="val 42406"/>
            </a:avLst>
          </a:prstGeom>
          <a:solidFill>
            <a:schemeClr val="accent2">
              <a:lumMod val="40000"/>
              <a:lumOff val="6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Déroulement…</a:t>
            </a:r>
          </a:p>
        </p:txBody>
      </p:sp>
      <p:sp>
        <p:nvSpPr>
          <p:cNvPr id="10" name="Chevron 9"/>
          <p:cNvSpPr/>
          <p:nvPr/>
        </p:nvSpPr>
        <p:spPr>
          <a:xfrm>
            <a:off x="7494535" y="3033480"/>
            <a:ext cx="1345277"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Et après ?</a:t>
            </a:r>
          </a:p>
        </p:txBody>
      </p:sp>
      <p:sp>
        <p:nvSpPr>
          <p:cNvPr id="9" name="Bulle rectangulaire à coins arrondis 36"/>
          <p:cNvSpPr/>
          <p:nvPr/>
        </p:nvSpPr>
        <p:spPr>
          <a:xfrm>
            <a:off x="4191001" y="4772109"/>
            <a:ext cx="3788218" cy="730985"/>
          </a:xfrm>
          <a:prstGeom prst="wedgeRoundRectCallout">
            <a:avLst>
              <a:gd name="adj1" fmla="val 51062"/>
              <a:gd name="adj2" fmla="val -215077"/>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Est-ce qu’il y a des choses à faire après la séance ?</a:t>
            </a:r>
          </a:p>
        </p:txBody>
      </p:sp>
      <p:sp>
        <p:nvSpPr>
          <p:cNvPr id="11" name="Titre 1"/>
          <p:cNvSpPr txBox="1">
            <a:spLocks/>
          </p:cNvSpPr>
          <p:nvPr/>
        </p:nvSpPr>
        <p:spPr>
          <a:xfrm>
            <a:off x="457200" y="13312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rPr>
              <a:t>Gestion de séance (après)</a:t>
            </a:r>
          </a:p>
        </p:txBody>
      </p:sp>
    </p:spTree>
    <p:extLst>
      <p:ext uri="{BB962C8B-B14F-4D97-AF65-F5344CB8AC3E}">
        <p14:creationId xmlns:p14="http://schemas.microsoft.com/office/powerpoint/2010/main" val="95186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2234"/>
            <a:ext cx="8229600" cy="1143000"/>
          </a:xfrm>
        </p:spPr>
        <p:txBody>
          <a:bodyPr vert="horz" lIns="91440" tIns="45720" rIns="91440" bIns="45720" rtlCol="0" anchor="ctr">
            <a:normAutofit/>
          </a:bodyPr>
          <a:lstStyle/>
          <a:p>
            <a:pPr algn="ctr"/>
            <a:r>
              <a:rPr lang="fr-FR" b="1" dirty="0">
                <a:solidFill>
                  <a:srgbClr val="C00000"/>
                </a:solidFill>
              </a:rPr>
              <a:t>Gestion de séance</a:t>
            </a:r>
          </a:p>
        </p:txBody>
      </p:sp>
      <p:sp>
        <p:nvSpPr>
          <p:cNvPr id="18" name="Chevron 17"/>
          <p:cNvSpPr/>
          <p:nvPr/>
        </p:nvSpPr>
        <p:spPr>
          <a:xfrm>
            <a:off x="1296472" y="2467422"/>
            <a:ext cx="1345277" cy="488280"/>
          </a:xfrm>
          <a:prstGeom prst="chevron">
            <a:avLst>
              <a:gd name="adj" fmla="val 42406"/>
            </a:avLst>
          </a:prstGeom>
          <a:solidFill>
            <a:schemeClr val="accent2">
              <a:lumMod val="60000"/>
              <a:lumOff val="40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Introduction</a:t>
            </a:r>
          </a:p>
        </p:txBody>
      </p:sp>
      <p:sp>
        <p:nvSpPr>
          <p:cNvPr id="29" name="Chevron 28"/>
          <p:cNvSpPr/>
          <p:nvPr/>
        </p:nvSpPr>
        <p:spPr>
          <a:xfrm>
            <a:off x="73237" y="2467422"/>
            <a:ext cx="1345277" cy="488280"/>
          </a:xfrm>
          <a:prstGeom prst="chevron">
            <a:avLst>
              <a:gd name="adj" fmla="val 42406"/>
            </a:avLst>
          </a:prstGeom>
          <a:solidFill>
            <a:schemeClr val="accent2">
              <a:lumMod val="75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Préparation</a:t>
            </a:r>
          </a:p>
        </p:txBody>
      </p:sp>
      <p:sp>
        <p:nvSpPr>
          <p:cNvPr id="12" name="Chevron 11"/>
          <p:cNvSpPr/>
          <p:nvPr/>
        </p:nvSpPr>
        <p:spPr>
          <a:xfrm>
            <a:off x="6246576" y="2467422"/>
            <a:ext cx="1370001"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Conclusion</a:t>
            </a:r>
          </a:p>
        </p:txBody>
      </p:sp>
      <p:sp>
        <p:nvSpPr>
          <p:cNvPr id="13" name="Chevron 12"/>
          <p:cNvSpPr/>
          <p:nvPr/>
        </p:nvSpPr>
        <p:spPr>
          <a:xfrm>
            <a:off x="2566678" y="2467422"/>
            <a:ext cx="3779693" cy="488280"/>
          </a:xfrm>
          <a:prstGeom prst="chevron">
            <a:avLst>
              <a:gd name="adj" fmla="val 42406"/>
            </a:avLst>
          </a:prstGeom>
          <a:solidFill>
            <a:schemeClr val="accent2">
              <a:lumMod val="40000"/>
              <a:lumOff val="6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Déroulement…</a:t>
            </a:r>
          </a:p>
        </p:txBody>
      </p:sp>
      <p:sp>
        <p:nvSpPr>
          <p:cNvPr id="10" name="Chevron 9"/>
          <p:cNvSpPr/>
          <p:nvPr/>
        </p:nvSpPr>
        <p:spPr>
          <a:xfrm>
            <a:off x="7494535" y="2467422"/>
            <a:ext cx="1345277"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Et après ?</a:t>
            </a:r>
          </a:p>
        </p:txBody>
      </p:sp>
      <p:sp>
        <p:nvSpPr>
          <p:cNvPr id="9" name="Bulle rectangulaire à coins arrondis 36"/>
          <p:cNvSpPr/>
          <p:nvPr/>
        </p:nvSpPr>
        <p:spPr>
          <a:xfrm>
            <a:off x="7141028" y="3392539"/>
            <a:ext cx="1698784" cy="612947"/>
          </a:xfrm>
          <a:prstGeom prst="wedgeRoundRectCallout">
            <a:avLst>
              <a:gd name="adj1" fmla="val 3643"/>
              <a:gd name="adj2" fmla="val -119175"/>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Que faire après?</a:t>
            </a:r>
          </a:p>
        </p:txBody>
      </p:sp>
      <p:sp>
        <p:nvSpPr>
          <p:cNvPr id="11" name="Bulle rectangulaire à coins arrondis 33"/>
          <p:cNvSpPr/>
          <p:nvPr/>
        </p:nvSpPr>
        <p:spPr>
          <a:xfrm>
            <a:off x="2294987" y="1635425"/>
            <a:ext cx="2570417" cy="362046"/>
          </a:xfrm>
          <a:prstGeom prst="wedgeRoundRectCallout">
            <a:avLst>
              <a:gd name="adj1" fmla="val -66225"/>
              <a:gd name="adj2" fmla="val 180126"/>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les 5 premières minutes</a:t>
            </a:r>
          </a:p>
        </p:txBody>
      </p:sp>
      <p:sp>
        <p:nvSpPr>
          <p:cNvPr id="14" name="Bulle rectangulaire à coins arrondis 33"/>
          <p:cNvSpPr/>
          <p:nvPr/>
        </p:nvSpPr>
        <p:spPr>
          <a:xfrm>
            <a:off x="109265" y="1355760"/>
            <a:ext cx="2088074" cy="586770"/>
          </a:xfrm>
          <a:prstGeom prst="wedgeRoundRectCallout">
            <a:avLst>
              <a:gd name="adj1" fmla="val -29963"/>
              <a:gd name="adj2" fmla="val 142551"/>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Comment anticiper au mieux sa séance ?</a:t>
            </a:r>
          </a:p>
        </p:txBody>
      </p:sp>
      <p:sp>
        <p:nvSpPr>
          <p:cNvPr id="15" name="Bulle rectangulaire à coins arrondis 34"/>
          <p:cNvSpPr/>
          <p:nvPr/>
        </p:nvSpPr>
        <p:spPr>
          <a:xfrm>
            <a:off x="2146382" y="3392539"/>
            <a:ext cx="4620284" cy="612947"/>
          </a:xfrm>
          <a:prstGeom prst="wedgeRoundRectCallout">
            <a:avLst>
              <a:gd name="adj1" fmla="val 4857"/>
              <a:gd name="adj2" fmla="val -117868"/>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Comment (se) mettre au travail ?</a:t>
            </a:r>
          </a:p>
          <a:p>
            <a:pPr algn="ctr"/>
            <a:r>
              <a:rPr lang="fr-FR" sz="1600" dirty="0"/>
              <a:t>Comment accompagner ? Comment corriger ? …</a:t>
            </a:r>
          </a:p>
        </p:txBody>
      </p:sp>
      <p:sp>
        <p:nvSpPr>
          <p:cNvPr id="16" name="Bulle rectangulaire à coins arrondis 36"/>
          <p:cNvSpPr/>
          <p:nvPr/>
        </p:nvSpPr>
        <p:spPr>
          <a:xfrm>
            <a:off x="5226050" y="1718618"/>
            <a:ext cx="2268485" cy="447824"/>
          </a:xfrm>
          <a:prstGeom prst="wedgeRoundRectCallout">
            <a:avLst>
              <a:gd name="adj1" fmla="val 32024"/>
              <a:gd name="adj2" fmla="val 106827"/>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les 5 dernières minutes</a:t>
            </a:r>
          </a:p>
        </p:txBody>
      </p:sp>
    </p:spTree>
    <p:extLst>
      <p:ext uri="{BB962C8B-B14F-4D97-AF65-F5344CB8AC3E}">
        <p14:creationId xmlns:p14="http://schemas.microsoft.com/office/powerpoint/2010/main" val="3178855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C00000"/>
                </a:solidFill>
              </a:rPr>
              <a:t>La gestion des séances</a:t>
            </a:r>
            <a:br>
              <a:rPr lang="fr-FR" b="1" dirty="0" smtClean="0">
                <a:solidFill>
                  <a:srgbClr val="C00000"/>
                </a:solidFill>
              </a:rPr>
            </a:br>
            <a:r>
              <a:rPr lang="fr-FR" sz="2000" b="1" dirty="0" smtClean="0">
                <a:solidFill>
                  <a:srgbClr val="C00000"/>
                </a:solidFill>
              </a:rPr>
              <a:t>Envisagez les différents formats d’enseignements (CM, TD, TP, APP…)</a:t>
            </a:r>
            <a:endParaRPr lang="fr-FR" b="1" dirty="0">
              <a:solidFill>
                <a:srgbClr val="C00000"/>
              </a:solidFill>
            </a:endParaRPr>
          </a:p>
        </p:txBody>
      </p:sp>
      <p:sp>
        <p:nvSpPr>
          <p:cNvPr id="3" name="Espace réservé du contenu 2"/>
          <p:cNvSpPr>
            <a:spLocks noGrp="1"/>
          </p:cNvSpPr>
          <p:nvPr>
            <p:ph idx="1"/>
          </p:nvPr>
        </p:nvSpPr>
        <p:spPr/>
        <p:txBody>
          <a:bodyPr>
            <a:normAutofit lnSpcReduction="10000"/>
          </a:bodyPr>
          <a:lstStyle/>
          <a:p>
            <a:r>
              <a:rPr lang="fr-FR" b="1" dirty="0" smtClean="0"/>
              <a:t>Consigne </a:t>
            </a:r>
            <a:r>
              <a:rPr lang="fr-FR" dirty="0" smtClean="0"/>
              <a:t>: lister les actions que vous pensez devoir faire avant, pendant et après</a:t>
            </a:r>
            <a:endParaRPr lang="fr-FR" b="1" dirty="0" smtClean="0">
              <a:solidFill>
                <a:srgbClr val="C00000"/>
              </a:solidFill>
            </a:endParaRPr>
          </a:p>
          <a:p>
            <a:r>
              <a:rPr lang="fr-FR" dirty="0" smtClean="0"/>
              <a:t>Se répartir en 3 ou 4 groupes selon le format d’enseignement et échanger sur les actions </a:t>
            </a:r>
            <a:r>
              <a:rPr lang="fr-FR" b="1" dirty="0" smtClean="0">
                <a:solidFill>
                  <a:srgbClr val="C00000"/>
                </a:solidFill>
                <a:sym typeface="Wingdings" panose="05000000000000000000" pitchFamily="2" charset="2"/>
              </a:rPr>
              <a:t></a:t>
            </a:r>
            <a:r>
              <a:rPr lang="fr-FR" b="1" dirty="0" smtClean="0">
                <a:solidFill>
                  <a:srgbClr val="C00000"/>
                </a:solidFill>
              </a:rPr>
              <a:t> 15’</a:t>
            </a:r>
            <a:endParaRPr lang="fr-FR" dirty="0" smtClean="0"/>
          </a:p>
          <a:p>
            <a:r>
              <a:rPr lang="fr-FR" dirty="0"/>
              <a:t>Noter les actions retenues sur des post-it (AVANT = jaune ; PENDANT = bleu et APRES = ROSE) </a:t>
            </a:r>
            <a:r>
              <a:rPr lang="fr-FR" dirty="0" smtClean="0"/>
              <a:t>+ </a:t>
            </a:r>
            <a:r>
              <a:rPr lang="fr-FR" dirty="0"/>
              <a:t>Mise en commun sur le </a:t>
            </a:r>
            <a:r>
              <a:rPr lang="fr-FR" dirty="0" smtClean="0"/>
              <a:t>support </a:t>
            </a:r>
            <a:r>
              <a:rPr lang="fr-FR" b="1" dirty="0" smtClean="0">
                <a:solidFill>
                  <a:srgbClr val="C00000"/>
                </a:solidFill>
                <a:sym typeface="Wingdings" panose="05000000000000000000" pitchFamily="2" charset="2"/>
              </a:rPr>
              <a:t></a:t>
            </a:r>
            <a:r>
              <a:rPr lang="fr-FR" b="1" dirty="0" smtClean="0">
                <a:solidFill>
                  <a:srgbClr val="C00000"/>
                </a:solidFill>
              </a:rPr>
              <a:t> </a:t>
            </a:r>
            <a:r>
              <a:rPr lang="fr-FR" b="1" dirty="0">
                <a:solidFill>
                  <a:srgbClr val="C00000"/>
                </a:solidFill>
              </a:rPr>
              <a:t>5</a:t>
            </a:r>
            <a:r>
              <a:rPr lang="fr-FR" b="1" dirty="0" smtClean="0">
                <a:solidFill>
                  <a:srgbClr val="C00000"/>
                </a:solidFill>
              </a:rPr>
              <a:t>’</a:t>
            </a:r>
            <a:endParaRPr lang="fr-FR" dirty="0" smtClean="0"/>
          </a:p>
          <a:p>
            <a:r>
              <a:rPr lang="fr-FR" dirty="0" smtClean="0"/>
              <a:t>Débriefing / discussion /Complément </a:t>
            </a:r>
            <a:r>
              <a:rPr lang="fr-FR" b="1" dirty="0" smtClean="0">
                <a:solidFill>
                  <a:srgbClr val="C00000"/>
                </a:solidFill>
                <a:sym typeface="Wingdings" panose="05000000000000000000" pitchFamily="2" charset="2"/>
              </a:rPr>
              <a:t></a:t>
            </a:r>
            <a:r>
              <a:rPr lang="fr-FR" b="1" dirty="0" smtClean="0">
                <a:solidFill>
                  <a:srgbClr val="C00000"/>
                </a:solidFill>
              </a:rPr>
              <a:t> 30’</a:t>
            </a:r>
            <a:endParaRPr lang="fr-FR" dirty="0" smtClean="0"/>
          </a:p>
          <a:p>
            <a:r>
              <a:rPr lang="fr-FR" b="1" dirty="0">
                <a:solidFill>
                  <a:srgbClr val="C00000"/>
                </a:solidFill>
              </a:rPr>
              <a:t>Méthode : se positionner </a:t>
            </a:r>
            <a:r>
              <a:rPr lang="fr-FR" b="1" dirty="0" smtClean="0">
                <a:solidFill>
                  <a:srgbClr val="C00000"/>
                </a:solidFill>
              </a:rPr>
              <a:t>sur une partie / </a:t>
            </a:r>
            <a:r>
              <a:rPr lang="fr-FR" b="1" dirty="0">
                <a:solidFill>
                  <a:srgbClr val="C00000"/>
                </a:solidFill>
              </a:rPr>
              <a:t>mutualiser / </a:t>
            </a:r>
            <a:r>
              <a:rPr lang="fr-FR" b="1" dirty="0" smtClean="0">
                <a:solidFill>
                  <a:srgbClr val="C00000"/>
                </a:solidFill>
              </a:rPr>
              <a:t>discuter pour avoir la vue d’ensemble</a:t>
            </a:r>
            <a:endParaRPr lang="fr-FR" dirty="0" smtClean="0"/>
          </a:p>
          <a:p>
            <a:endParaRPr lang="fr-FR" dirty="0"/>
          </a:p>
        </p:txBody>
      </p:sp>
      <p:sp>
        <p:nvSpPr>
          <p:cNvPr id="4" name="AutoShape 2" descr="data:image/png;base64,iVBORw0KGgoAAAANSUhEUgAAAUAAAADwCAYAAABxLb1rAAAAAXNSR0IArs4c6QAAIABJREFUeF7sXQV4VEcXPW8tSnB3Kw6FQqFQ3F2KW3F3d3d3KO5e3N3Kj7sWLxQpDrG19/7vzvLCZrMa3SRz++Uryc6buXNm3tmRK0Jb/CqBC0eAI8ARiIcICJwA4+Go8y5zBDgCDAFOgHwicAQ4AvEWAU6A8Xboecc5AhwBToB8DnAEOALxFgFOgPF26HnHOQIcAU6AfA5wBDgC8RYBToDxduh5xzkCHAFOgHwOcAQ4AvEWAU6A8Xboecc5AhwBToB8DkQ7AoJCgNrTA5IkQR+kjfb2eYMcARkBToB8LkQrAjNe74RfyiSh2tw5chl2j1kZrXrwxjgChAAnQD4Pog2B8X9vQMrs6ay2N75YRzw5fyfadOENcQQ4AfI5EK0ILJVO222vnVAyWvXhjXEE+AqQz4FoQSBdviwYdWMVJ8BoQZs34iwCnACdRYqXixACGm8PLAg4wgkwQijyhyMbAU6AkY0or88mAnwLzCeHuyHACdDdRiQO61Omc100X9DHag87eZaDQauPw73nXXNHBDgBuuOoxGGd0v+YDSMuLwfZApIEfw1EjyTVIBqMcbjXvGvuigAnQHcdGa4XR4AjEOUIcAKMcojjVwMNp3dFpT6NWaf7pKqNL28+xC8AeG9jFQKcAGPVcLm3subkJ2vaXlGKubxx4Qi4IwKcAN1xVGKpTtZueefUGIAbe/8XS3vE1Y7rCHACjOsjHI39m/1+L3yS+IVqcVSBVnhx41E0asGb4gg4jwAnQOexilclFUoFRKPoUp9VGjUWaY+FPOP/7jN6Ja/hUh28MEcgOhHgBBidaMeStrrtnIgfa/2K8Prm5ir3E55duY/AT/6xpMdczfiKACfA+DryNvptfo4XXgLkkHIEYgsCnABjy0hFk56cAKMJaN6MWyDACdAthsF9lOAE6D5jwTWJegTclgAFhQLFW1ZBxp9+YCiQKcWtA+ejHpFwtKBQKVGqfU2kyZ2JPX1991ncPnQhHDV9f6RArRLIWiwPtg1ZbLOeIo3KI2EqU3Tlm/vO4c2D5xFqkx6OKAH+3Lg8spXIx/R49L/bOL/+cIR14hVwBKIKgXAToCsviqOylp9PfrIFSTOlstrng9M2YEv/BTbxsNeWIz0sK10inoIgmHxWrZ2HeSfyxZyP+23q8vepa5hSurtLuo69swapc5mI1Fa7C4OOQu2psVovXTz0S1sXusDgMJ/b6r+jKC3mFdk6FyQcCA9rEvDhC3olrwlJdO1WOaomfVTXm/KH9Ej1QwakzEH/Tw/63Vn579G/eHH9ITMdenn3Gb7+99HZR3m5cCDgdgToTB+u7TyDeXUGWy1qj+QWBByGxtuTPTcoSyO8e/LSbnMhdUkS2ilKhSr7Q6kCGHBynkN1yZSkg6q0U7paIyJLwnGWrMYWbodnl++HajcqCNAvZWLMeL3LIQ5UoJNHORh0cSfiS44yBRm5ySSXKkcGl8jOGdDePX3NCPHl7SeMEF/dfYpXd59Z/YJzpj5eJjQCbkuAC34bhivbTjJtvfx8MPHRJvgmSxiifWev8tAH65xe5VBBWlnRCksWe7ec01/tQMJUSVnRKWW64++T10KeIxIlMpXl4uZj+KPRyJDfKekPJf+R5cubj+iTqpZdXbUBwfDwMZEzCZHX/RNXsbnf/JC/9dw7Bfmq/cJ+f3zuNib80inks8TpUqDf0VkhL6C1vtkiQHqRZel/fE7Iv6eW7RFGZ9LJXMzrpNXLkGwmP2ASpVqF6a92wjfpd+Po2H6zXKBmCRSsWwoFa/8axuhb7vfnV+/x+v4/oX50gc5lv0tfIBvSFcgG+n/6AlmhUCrDjMHXt59wactx9mM5HmEK8z/YRcAtCdDWSzL95Q4kTG0ipcfn72BCsY52ScURCdDKzJaxr7Nb6aUtxuLc2kNWQTavo3eKmqCJa4s85L/vnbAG24daP/dzdguv0qhg0BlcxoYecLYNKjviynJkKJidtXP70EXMrGw91p95JriNvefgyKwtsea1pC+7gnVLIl/VYuzH3NPly+sPePDXDby+F5rsgj4HREr/yLA8Xf4sSJsvK9KxH9O/adUtCxGgTIaW8ytSlIjjlbgdAQ7K0hDvnryyCrulp4EjgrP2eeOZPVChVwNW/4WNR7C4yegwbZERMBkDk9w5cgkzKvYOKePh64X5X02Epw0IQlffSjanCG2Nxt1fzz5/++glBmdrZJcAN/acjSNzttqsz5yc2itLQRJdCzLgDLk5U0ZWMKrKusM7V6xZJeStWjQM6dF29NbB87i6/TQenbsdI6oWrFMS8o9XQtO5K18Vhm8o3I4AHW2RHL10jj53ZpWzxHgqJGCnpT79T8xFjtI/MrR7Jq0OOuC3J86uJKkOR30fe3ctUufMGNLc0uZjcW6d9dWnNZ0iAxu53lzlf0LfI7PYrycW7sDaLtPt4rDA/zA037b4jvoZvqkcOU8Va14J5brWQ5ZieViFRr0R945dxt1jV3Bjz194eedp5DQUCbXQbqhgbRMZ5qn8c0iNtCr835qDOLN8byS0EreriJcEOO7uWqT6RiTDc7dgB8vm4ixp0YrNkTSe3TOkiL0Ljfn1huLq9lOOqgu1RZULa/2DsKHnbIcTPjIJ8PelA1GyrcnPd8+4VfC32N5bdqRMl7qgSwKS/ul/w8cX/znsa3QWIBIp27UeclcozJolk6sLG47g7tHL+Pjv2+hUJVxtZSj4Q8iqMF3+rKyOqztOY//kdey8mIt1BOIlARIUtshg5n+7kSB5IoZWe2XpMKYbzt7CWoPbHgG6sipaGHgEai8PqyNKL+6sqv2sfhaZBNjn0AzkrlgkXO/VyPy/49+bj8P1bGQ/RIRHxEcESPL8+kN2RvnXyn2R3VS01fdj7V9RdWBzZP0lDzvjPjB5HfZPWYfIOpuMto5EQ0PxlgDpHI/O80g6epSF8dulgSOScAcCJJ3phrXehA6o3K+J1WkSnvNRe18Mlo302DMF+aubbqRdlaE5muLN3xE32na1XfPytMWlrS5teUnI3u7wrC04MmszdEHO3dhGpP2ofpai+VQd1BxVBzaDZwJv/HvrMVsN2rqwi2p93LX+eEuAidMmx9QX29i4/H3qOqaU7oaKvRqi0UyT4fKIPC2snvcsCDwCzbfVlyurNmsTwBHZujJpag5vhdpj2oY8sqjhCHY7aC7OtOdMGaqzROtqaL3cZIu5os1E/LUi9qyYfpvYkZGDLEfn/smI7+1j+3ahroyHu5QlcxrqK3nokJDJ1oHJ61m0Hi5ApBCgo7Dnjl4qR5+78hJHpC5Hnh+kR/KsaTHx4UamEhmkDs/9/UVydUK5oqszddOq8A/dd9ILz5bbWZ0UCgUWG012mvaMvZ3RO7rKeCX0QfMFfVG0aUXW5OWtJ3B41mY8/OtmdKkQY+3QrXbVQc2QNm8W6IO0bEu8a9SKGNPHXRoONwFOfb4NidMlZ/0gf88lzcZY7dOst3tCGTCHd2smV+7oBXX0ubmSdcd3QPUhLdifRv/YGiOvmSbEqcW7sLrjVJtjZN5GF+8KdrdMtKr8/Po9Lmw8GqY+V3Slh8lgmQ60rRmAO4OPM+05U8ZaW0uaj8H5dbb9fulgnlapCxsMj5G5TzZ0bVcPQ/ofTXaLdGtNt9fxSchVkc4GiQhJaE4ubjIqPkEQpq/hJkDy1SWfXVnWdp6GE4u+ez/Q34deWIzMRXKFatSdCJAUs3am105RErBjYkf2Yb32TQvp1/hiHfHk/J0w4I65vSYkQALdlO4YvjRUGVfIxlzXR2dvYWKJzmHaazK7J8r3qM/+vnPEMuweu9Ll9qa93IFE34zNz64+gOW/jw+pg4I9mJuBWPpC0xnTn4MWhdGrzaqhLLAFyet7zzAsV/hXzeF5W+msks4sWft/P8eqdpPw4PSN8FQVJ54hT5a2q4ays8Hn1x5gbu3B+PDPmzjRN1c7EW4CpIbMfWvlhoP9g+D57XLBmjLuRoDkYpc8S5oQVcklrauvaYtkTwaeno/sv+YPVYRcwSgIAZl7kNG2uVjzOnGFANusHILiv1cNoxK1KRlFpMyeHjDFbWASXpxphTTy6nKbXbest2yXumg2P7QHCJm4kDtYimzp4J04Qai6hmRvjP8e/usI3kj7vNqg5qg30eQxdHHTMazpNJVHqgaQq0JhRoKJ0iRjO4rZ1frj3vErkYZ7bKkoQgRInfxDexxKjcpmf/umrs38QSP6YsrPOyINR59bU9T8mU6e5WHQhvUxtvZclQFNUX9y2JWYeVmaXOS37KhdZy5UKPSVOZa2QO+RuKrVl9xZbKb9u529GNbEmp60yqfVviPp4lMxWp34+x6ZiVzlTXZ92wb/gX2T1jpSMV59niJbWrYylu0zV3eYglNLdscrDCJMgIQWrRqGX1oKunqXZf+kdfhzsGk7JN8W0r/pxtBSHH1uXt5RWUefWxtd85WsM0RkXgeFy6ozrh2qD2kZqmpyhp9Wtgc+vXpvc0KFR1eqjIJD1BnbLmS7Kzfg6BzOlfZodUurXFnePvoXtNWnREe2hAIFdN81KdTH9AVAkWkomkl0ijnZk12ku8aSjE5MbLU17OJSZCqcg328sdccHJkde3y1I4pfpBBgRJXgz3MEIhOByU+3IGlGUzxJ2oF8fv0hMquPk3X1PToLlMyKZNzP7fH04r042U/LTnECjBfDHH86OeDkXPxQyuSrTUFY/d+FjsATf5BwvadN5/VmxuEk7uiu6HqPHD/BCdAxRrxELEGAzFx+aVGZaTu5VDc8OH09lmjuPmr+vmQASrariaeX7rF4k6LB6D7KRYEmnACjAFReZfQjQGeiNYb9zhomG06y5eQSPgRGXV8Jstsk7x5rZ/bhq9U9n4oRAhQUAjL/nJshEtORKsp0rsNMVihyxvtnryM8SnRBQW5idPh/8o/QdpH2KpfDL1EsxC9vnD+zoouHok0q4NnVv3Fk5mYYo+gbW9aP7PjcLeF5yXY18PuSgQzeveNXY/uwJREex/hcAUVeJwcGkn0T19hNzBXbcQo3AdoLCiAajeigLmPTmLjv4ZnMDomEDqjpoNqWFGlUDh03hg1aKpenJTpry0LIq4P8IEms3ewuDD4KtUfYxELBXwPRzc+0jXJFkmRIiSnPrAczdXSzVrhBWXTa/N2TxpmbaHtJiNZ1m4nj801+zrLI40VEP7/uEFe6BnNbPyLYjlbwdmRi4+hzlxQyK0zRXHrsncK+xI7O2crCgnGJOAJ5Kv2M3gdNMR6nle+Je8fipo1glBCgDL+tF9mSPO298I4I0FZb9ghw0uPNSJY5tc1ZMixnM5bPwRVxFCXGXh+XiqeAb9nnqM0+qWrbXQU6aovq6JqgEihOYGQQoDPjVaBGcXTfPZk1RytEskWUZda7PfBNasrn4kwyKmdxT5Q2Ofofn82MwG1t1yhl6WL9CVYlfVm+/+cNDs3YFOYLwtk2Y7IcGZZPeLABu0avwK5Rto3VI0tH2Yj85r7/YXb1AZFVrVvVEykEKL/cNNnmfT4QknmNjCrJuNJcMhT6ASMuLwv1NwoESgFBrYk5AZqTiFKlZNFcKAERybquM3B8wfaQKuwRoLXVCG3Lp77YztzAnFmBmetqvoLrlbxGiK1cghSJMfPNLnTUlIVRHzZHB9VBDvpzPx0I1XXaAhMJWpP5/odDJU8y9zCRv7UpkdKh6aaADbKEdwVIPrSjbqwKVdfDszcxqUSXMOrN+3KQuVeRDMvVjOXKICPbcffWsb+9e/oKgzI3jLQXoN6Ejqg2uDmu7/oLc2sPslqvTIB01HJy8S782qY68+AZV6Q9O+iPTRLdBEjYdNoyBoXrl8XKdpNwZlncizAdqQRo+bLR77YiktAZmXluW1ukY4sALdu6c/giZlT67pLlKgFG5EWgpOgtF5u+IQdnbeRSWKVpRLppTV4XV7adQqF6pvSbzqyerZWhhPLW8u+GlwDNI+RQrlo52rCz+kXV1pdSA5D3CRHu9Aq9WORmayIT4MVNR/FH41GgYKHddkyEnE6AvrzqjGmLpJlSM2Pt9d1n4dH/brGoKaNvrsKfg//A/klrWaToPodnYkXrCXhw5iZbiVFgB7p4+fTyHXMlk6X26LYo160eKBsg5ZQp3/039E9fD96JEtis86+V+/FzkwqgZxOnTcYCs67tPJ39XxZLAmw6txd+ql+WfYnS2KxsOynSDc7JTXTIuT/Yl/rE4p0R+OlrRF4Vt3s2WgnQPJ3kgIz12aqIMr2R2DJbsEeARKCUJJzk5KKdWNP5e4ACZwmQniU9Jv3aBU8u3A3XAFFUHIqOEyISZa0LnbbSVsUyQciBBOTfTy3ZhdUdQkekaTC1S0gAVIpeY/5yOFI8vAQoP0fZ3E4s3IlFwSa8bbmWmd/G0nmqvCIkfCMz7JRss0Z5L+jFtyXmK0AqW6ZzXUbiI/O1ZEnv6cbz/slrOLf2IKoNbsGyvg3I8BsLe+aIACnHMa0+r+85i7Or9jMVshTNzQiDCJnytdQc0RrJMqVySICU5XD0zdU4uWgHi9lHq1sKNjEi73cPI0sCpBBXoigi6JM/2q8fiYdnbmBOTdNlUGQK+XrTOXBcvGCKdAI0/8a3/Ga2thqQ/2brMsOcAHeN/n7ukalILuT/liOXBrt7oiqhQn47ugSxdY5GZ0QDM5oiqshiNWKMYAqhLov59s9y8tnygW06tzdbKZDIK6pFwceg8jAFUrBcZQ27tBSZfjK5LNFFDRGMsxIeAqSkR5T8yFwXZ1Z0zuDlrN7WymX+OReGnl/M4tqN/6UTSxxuS8zPAImwKBADReahfB+0MmsypxeLrEMRdsp1+w20qppWrifLsuaIAC2j5ZAOclBdmfCrD22JuuPaOyRAD19v1ra5SJLEksnLxyfmBEirUor+k7dqMZZ3mRYDtAocXbBNRKC1+iyFYaN80bRro1XgP1f/jvQ2YqrCSCFAW8rb2v7SFmNyya7ssWpDWqDOmHZWX3j6ozOXIJaJyek5RwTI2h7cHBQTkFYC5kK5E4hQZXHlhZ77aT/kVIXmddqLzhL48Svo7JCEVieUb5dkRqXeuHP4Ukg15nk4HF2UWI5JeAhQfoZWJ5O+hd+ilKFdtplCZNnb7jtDlOGd9BTF5JeWVViId2vht8zrtdwCm39WqU8jNJzeja3+aXVKuUGazevN5mbAx68Yc2s1C2FGhEnb0w7rR4baAlu7jKjYuyEazejOiILmOYWk/21SJ0aANC9s1UkrZSLjeXUGhwqtZu7GZ06AtCUlwqQz9tPL9jKyJqKknUFUCBEgEeG+iWuxbcgfUdFEjNQZJQRI+R4o74O5dNgwKiQst62e/vfwBYZkD53jwhEB2ord5wwBmutBdolDz38fWHPColWZpXTyLOdwwMyDxtIWaXmrCSHPmMeos1eRuR6U5GbwWVOAiX+uPsCYQs5/27tKgBRCncbMnui1OnT2jJxINw7B/FZATsf54fl/mFCsIzt/syf2CDBNnsxsC0xpL2k1V2NoS3glSoAh2RpB7emBmW93499bT1hSocr9GrOgH+ZngNYIMFuJfBh0ZgFu7DmLv1btZ6s/uggiAtQH6WzWSV8ypAsRMREu3Zr7Jk8U6rbanAB1AUGoP6UL+wIgMmy5uD9e3HwcZQQom0K9uvcMw6M5nqOzcyM85SKFAJ25NXXGdIM6YFmXtTNAeQskd9ha+/YIkExgyG1KXoXK9cx6t5dtJ6zp4Qhc6p+16NByv2/uPxfqoNxZPCy3uubPDcvRlAX4NBdK9jQwUwP4vw8dtcVVAnRWP1vpEKJqBdh123hQQM8t/ebjoMVNt7UxskeAVJ5WdnQJQiY1tIXc0GNWyFkwnQlW6d+ERfw+MGU9C31G8QTlSxBb5ii04ivdsTaIpGkx8NNvpRkBfnzxlp0zWquTLkEK1S2FWqPbItUP6dllAyVpoq2uLOYESNGse+yehHQFsrHgrpTaNXvJAlFGgJQpkQL80v9nV++Pm/vOOXolYsXn0UKAFJmDInTYIha/VEkw41vMwDMr9mGlWcgsW5cgk55sRrJMJlu+TX3m4fDMTaEAt0WAFLJrscGUy4LkzYMX+HPgQtSb1IlNPHukamtEB52ej2xmwVEPTF2PV3eeofUKU9IgEvKrlL1ezC+D5C2WZd0ygdC3u7w9Zi9s4wrosGFkqOLH5v3JVte+yUzpPEnsEae1flD0D4oCQiK/aPRvSnVAKQ9s6Xdj7/8wp0ZYG7GoIEDKfTviyjI8u/I3W/3ZMi2yNU4x8Xc5AZNMgDGhQ2S1KV+G/G/1ASwzixQeWfXHRD3RQoDOvAy2yti7BTZ/hrxBzB237a0AzS8arIFOAUzt5d2wfEbe9tgaQMso0+bkbWv1POPNLvilSMyqtCxDZz90YG9L6HKgs3eFUB87WtGZE6Az47XEeApkO2lNP/qbM3W4OuHlM7u9E9Zg+1DHAVhdrT8qytNqkM4B4wIBypch4fWWigp8I1pnuAlQNj8hBWxFPKbP6IKBUkmSkLU+JaOxJuQ/Sxm7SOggV/bE+Kl+GbRbY0qkY9kOndtR+CNZzD8nG7F0+bJafU4uP+P1zhBDavqbI7c8R2BThOhaI1uHGIJTruEtAxewRNvmImP37slLDM9tSspkKRSRmcL1k+ybsCZMfg/6u3ncO/qdJuaYgm1AYfItxXy8rLX37PJ9dhlgPl60Yp1atodV/egsTs6zQdtGy0jCzs4PR5iaf95jz2Tkr17crt2fK/VFR9m4RICE16QnW5hZz8L6w3H5T5OHTWyWcBNgbO401z32IUAeP/SF5eqXVFR5T5DvN9kMUlKhyBBb9UWV/uHVmfyuyfzs6Nyt2NAj9vtdcwIM70zgz0UrAvLZJ10W0E2ssxJCIKOWMx/ayBIKXkFeNwvrD4uUKm3V524ESDfPdIljeakXKSDEQCWcAGMAdN6k6wjQMUix5pWwuOloZsTsrMgE8r81B5kZS/LMqXF152mW7pMSuttyhZOf2zpwIUq0qoYk6VOEPFd7TDtmQyrbjy5tMRbn1h5y6MpGOltzdyvcsJzV+qi8NQKMDhc4W/gW/70K2qwcCmsma86OiTuV4wToTqPBdbGJAJn3ePh6oU/KWvjy30enkZIJhMyCyGaOzhAL1inJbq4p9qItVzgyiyF/X/bcwEXIV/0XZqZCz1EOXfLKIe8RusWn82qKoefIlS11roxWy1Bycsv6yBPFFgFGlwucNZDpXH3UDVO+aWfM35weqBgqyAkwhoDnzTqPAMWOpBiSdClD5kSuiEyAFB+R4iTKN5lrOk2DSqOy6QrHDK0fbGCGyJbPUaBbsiQgH2B5Cyy70ZnrZunKZq8MEbx5fXI9litAcnmLLhc4WzjLEYnIaYFWgrFZOAHG5tGLJ7pThJSaI1qBfMF3jXLtHM+SQOR0nxRpRePtYdMVji5bzGPvmT93YtGOMAQo+xXbc2WzV8aSUG0RoEyi0eUCZ22KkYUF5YKmCDh0FhibhRNgbB69eKJ7/cmdUGVAs5DQVK502x4B/n36uk1XuISpk9klQLqR1gVqWWDSFzcfMbtRR65stAW2VcayPnJ1tLYFpguI6HSBs4Z1i0X9mKcL3QLTbXBsFk6AsXn04onujWf1QIWeDbCp91wcnrXZpV7bI0BaydlyhXP0HK3EyM8XAlg4rstbTzh0ZSPFbbm7WavPGgGSOVB0usBZA5v6TVFuwrMid2nwoqEwJ8BoAJk3ETEEmi/shzKdajMjevKB5RKzCDSc1hWV+jbmBBizw8Bbjy8ItF4+mGXaW9lmEs6siHth2WPbOFLIMAodxleAsW3kuL6xEgGKdkypP20FZoiVnYrFSrdaOgi/tq3OCTAWjyFXPRYh0OXPcShUrzQW/DYMV7Z9j+QTi7oQp1Rtv24EijatyAkwTo0q74zbIkBBFyiALBkhU/it2Cbu5s5mDT9XfJvlLyS+BY5tM5HrGysR6HtkJnKVL4zpFXrj7tHvKQJiS2eiyh85Mvvvim9zz71TkK/aL3wFGJkDwOviCNhCQF5xhCcEk0w+FGaeTFASpk6KwzM3s7DzJNZ8c8lH2FFCJFspMVmdjcuzsGiUapPc5sjrpN+x2bDlj2zLt9eeP7JKo0ar5YORr1oxePn5sL7oAoPRL21dlijJMr0mxaQkw25XfJttjUe/o7ORs1whzKzSF7cPXojVE5ebwcTq4YsfysuG0NuGLmaxEV0RmUTItW3HsCUsmRLFMqTsaQatzqpvLuUPdkSA1lJikl5pcmdiieQpIdLppXuQOmcGUJTz8ffXm/yKLfyRaUtvy7c3lB+zhT8yRVmnCM3kGkhpWTtvGYt5tQfjzYPnVvs0r84Ql3ybZV9ka1jP+bifpezsnrAKgr4EuDIcbleWE6DbDQlXyBKBku1q4vclA3B21QEsb2XKSOesyCRyYOoGbB2wgK1caAVDrnCUL8RaKsoxhdpi5NXldpOiW0uJSTrJrmrmea7t+SNTsixbvr32nqPUDkSAU0p3Q+J0KUAXE3NrDQIRo7U+jcjdAmPvrnXat9kWvpkK58Swi0tYWoKxP7V1dhjcthwnQLcdGq6YjIAcwCAiwRBo27upz1y2+qN8xxTFmsRaKkqfpAnDlRKT6rPMC0x/s+dVIpOwNd9ee8+RPeTAU/OR8accLIHS+XWHsbH3XJTrWtdqnyjvsCu+zbZmH0U9p+RQZJBuK7p7bJq5nABj02jFU10Tp02OqS+2sVy9PZNUcwkFmUQouAFtgYs2q4icZQux1Qtle7Pmm3tx49FwpcQkxeSMhX+fuo4zy/YgfcHsuLzlBAb9tYAFZCXfYfPACp4JvGz69tojwPsnr2LsnbVslUoZ4QI+fMWjszeR8of0VvtEZ3X2CNCWL7Il2N12TgTlhl7eegLOrtzv0li4Y2FOgO44KlynMAhQXhmNlwcGZW6Id09fOY2QTCJSWPKsAAAgAElEQVTXdp5B2ryZWa5dSnG5d/xqVoct39zwpsSkOsv3qI/KfRuzfDNETivbTcHwS0usEuCV7ads+vbaI8A7Ry5hyLlFLH+wLNd3/8W2wdb6RL7K9gjQli+yJdCUvZGyOA7P3Ryv7j5zehzctSAnQHcdGa5XKARopZYuf1bMrNwXtw85f/MYG0xQwjPUdEnz8s5TLGsxDqIosnPEX9tUt5ugLDztmD8jZz+8f+KqzWRZEW0jup/nBBjdiPP2woVA45k9UKFXA6zvPguUB9lZiQ1GyM72xbzclGdb8c+1B9jYaw4zg2m5eAC71abLl6gSOS3puq4zcHzB9qhqJlrr5QQYrXDzxsKLQMZCP2D45WXMFY5c4pyVuEqAeasUBUVlof7R2ei9Y5eZjd/HF2+dhcblchQINVmm1BiRpwXsmcm4XHEMPsAJMAbB5027hgCZplBio/FFO+DJhbuuPfytdFzL0xsuEMLxUPHfq6LNyiFs5UcrwLginADjykjGg35U6d8U9ad0xtE5W7GhZ/hy0v42sSOqDmqO/unrRelqKa4Nx8BT85C9ZAF29kdngHFFOAHGlZGMB/0gL4sxt9cwj4pR+Vvh08t3TvWa3MLKdauHr/99xL+3nuCn+mVCCNCaK9zz6w9D1Wvp2jaraj+8ffySGRz/VL8svBL64MWNRywytEGrZ7etZJ5SolVVJEieCGQ0TVvTyv2aQBDA7PWeXrzHytly0XOqY9FUiPrfYcMoRnxEgHFJOAHGpdGMB33pfWA68lT+mXl1kHeHI8lSNDeGnPsD945dwf/WHkTNEa2RLFMqRoCeCbwdprK05tq2begSSKJo1YWNyI2Ijc7I6EyudIdayFIsD0uheXLxLnZuR/aH08r1ZOWsueg9v2bKB+Iu0ufQTOSuWBir2k3G6WV73EWtSNGDE2CkwMgriS4EZLc4WqWN/rG1w2Zlz4yJxTsz/1zKZUE5LYgAC9YpZdVtrJNHORj1Bla3Ndc2+rut9JQLG4xgxEY31XRjLT8/p+ZA3NhzFp23jkPB2r9iWK7mrJw1Fz3KVeIuQjmUu26fgDuHL2JGpT7uolak6cEJMNKg5BVFFwIDTszFD6V/xOKmo3FhwxG7zVbs3RCNZnQPuTih8z86ByQCJINha65w5DUiizXXNnNitHRho4g15gbHZTrVQfOFfTG5ZFc8OHMDHTeOYtvmYTmbsXLWXPSOznXezCeqMe++ezIK1CgeJ1JgWsOKE2BUzyBef6QjQGd4FP2EIqlQkFR7Ihvv3jpwHufWHULtUW2QPGvakC2wo1SW1lzbDk7dgGLNKlp1YXOVAK256FGgAXeQ6kNaoO74DqCADctbTXAHlSJdB06AkQ4przA6EOi6YwIK1i4ZsoW01yaZvlAeWzpvu7bjFGoMbxVyCWLLFc68PkvXtmnle0GpVll1YXOVAG256EUHhvbayF2xCPocmgF9kBYTinfC82uhL4ZiWr/Iap8TYGQhyeuJVgTkqC7UKAUcPfnHzmhtP6KNubOLnnfiBJj8dAvzMNk3cQ22DVkc0e667fOcAN12aLhijhBovWIwSrSqxi4syDvhzYMXjh5xm8/d2UNFvmm/sfcs5tcZAqPB6Da4RbYinAAjG1FeX7QhkC5fVvTYOwVJ0qfAq3vPMDxX82hrO6INuSsBUij/WqPagG7ZZ1TsHWdc3myNFyfAiM5k/nyMIkCx6ShGHYmrfsIxqrgbNk72lbT6Ixmaoyne/P3cDbWMXJU4AUYunry2GECgQs8GaDzL5KGwrOU4lnyIi2sI5KtaDD33TWUPjS/aEU8u3HGtglhamhNgLB04rnZoBBpM68qCkJLIRsccI+cQkM2KqDQlhLq46ahzD8aBUpwA48Ag8i6YEGi3djhzTyOJKyHbo3ps5Sgv1E5cSHTuKl6cAF1FjJd3awQo4RGZyJBs7jcfh6ZvdGt9Y1K5sl3qssxy8ZX8qN+cAGNyBvK2owQBylpG2ctIKP8HBSXgEhqByv2boMGULvGa/DgB8rciziJAHh5dtplyCJMLHBlLa/2D4mx/XelYrVGtUWtkG/bIhh6zcXTuVlcej1Nl+QowTg0n74w5AlmL50WPXZPhk9QP945fxZpOU+OFaYejWbBUOs2KLG0+ln05xGfhBBifRz8e9J0CH/y+eAByliuED/+8wf5J63B8YdxI6BPe4ZMJsJ1QMrxVxJnnOAHGmaHkHbGFgIevV0jaSCpzc9//GBH+ffp6vASNE+D3YecEGC9fgfjZaQruWXVgMxahmYQuSPZPWsuyqsUnmfvpAAvjPzhrIxbaPz4LJ8D4PPrxsO8KpQJVBjZD1QHNGAm8vP0E+yevi1feIz33TkW+asVAwVxPLdkdD2cBXwHG60HnnQfS5s3CVoPFmpsMpy9uOoZDMzaGO91mbMJUvgUmjw/y/IjPwleA8Xn0ed9RpGE5VBnYFBkL5WBoUILxqztOsx8KoBoXRTYR8n/3Gf3S1WWZ7OKrcAKMryPP+x2CgNrLA1UHNkXh+mWRJk9m9ndtQDCufSPCqztPhyRJiguwKVRKUJJ5WgXPqzMYFJU6vgonwPg68rzfVhEo3KAs5B+5wH+P/g0hQ0psFBekcr/GaDC1K8uURwmbRKMYF7rlch84AboMGX8gPiCQJndmFG5YJtSqkPr97skr/Hvrsenn5mM8vXw/0o2r/VImRrLMqfHqzjMEfQmIErh9kyXEyKsrkDhdcmwfuhh7J6yJknbcvVJOgO4+Qly/GEfA2qrQXKmv7z7h5c0neHblPp5dvo9Pr947pbN3Il9GdMkyp2H/T87+nRoab0/2PJmo/DloES5tOe5Ufa4WKt+9PprM6YngL4GYVLILXtx45GoVsb48J8BYP4S8A9GFQIIUidgZYdo8mdn/5X/7JPGLVBW+vv2E/x6+QNZf8rJ6yUyHiDAqhPIUF2lUHufXH8GSZqOjogm3rpMToFsPD1cuNiBA7nbp8mVhlwpp82WBX4rETqmtD9axVR77efQvS+pExCffylI6ziaze7K67hy5xEiQVpiRLVP++ZPlVTkyews29poT2dW7dX2cAN16eLhy8R2BHGUKovXywWxrHPjxK7YOWoRTi3dFOizTX+5AwtRJcX33X1jbeTo+/vs20ttwxwo5AbrjqHCdOAJmCCROm5yd1RWqV5r99dLWEzgyczMenr0ZqTj13DsF+ar9wrxj1nWbifsnrkZq/e5YGSdAdxwVrhNHwAoC9Sd3QpUBzUI+OTpnKw7P3Ix3T19FGl6NZnZHxV4NoQ/SYu/ENTg4dSP0wdpIq9/dKuIE6G4jwvXhCNhBIHPR3CjbuQ4olwfJ59cfcGTWZkaEBl3keHTUHd8e1Ye0ZPW/ffQSR+dswZE5cTNoKidA/rpxBGIhAj+U/pERId3gkvxz5W/cOnge945dYRcmERXablfoUR/UDsmLm4+wfcgSXN/zV0SrdqvnOQG61XBwZTgCriFAyczLdq6LH2v/GvLg+2evGRGSC19E3dyKt6qKKv2ahLgIzq05KE6RICdA1+YbL80RcEsEshbLg/w1iiN/9V+Q/sfsITrStvjO4Yt4cf0Rnt94yIydX9195nIfiAjbrBiCg9M3Yku/+S4/764PcAJ015HhenEEwolApsI52Y0xRX1JlTNDmFoMOgNe3HiIjy/egoyuTT8f8fU/07+NeoPVlvsfn8NyiFAukbginADjykjyfnAErCBA3ipZiuVG+vzZkC5/VqQrkA0+iROEGytaTc6oZMolHBeEE2BcGEXeB46ACwiQ10eqnBnhmzQhfJP5gQIjmP5t+r9SrbJZ2/2TV7Fr1AoXWnPvopwA3Xt8uHYcAY5AFCLACTAKweVVcwQ4Au6NACdA9x4frh1HgCMQhQhwAoxCcMNbdYLkidhtXFySuNinuDQ+8bUvLhHgzP924/ahC2GuwbvtmIg0eTJhSPYmTuOYMFUS9NgzBWMLt7P5DCW0Hn5pKYbl/O7/6GwDztRvXhfljK02uAW0AUFY8NswFnkjJsQzgTf6HJqBCb90ivLmI4KvK8pFZ5+c1Su6+u6sPrxczCDgEgFSIhW1pwbji3YMCdXtlzIJOqwfiSQZUsRqAhxwch5WtZvEYrJFt/TYPRlzag6M7mYRn0kgPvc92ieaGzfoEgGOub0GV7efYtEnTi/dw7pVpX8TaAO1qNS7IQZna8ws0asOas6SrAR98seaTlOZwzZJ8ZZVQEEeKR0fhQ/PU+lnLKw/DB02jsaEYh1ZGbqK73tkFkb/2DrUC0r1VurTGIJCYLHKVrWbDAooaS7W6pdXmPaer9SnEWoMb4XH524z16ETi3bY7Ae9OF3+HIfn1x8hb5Wi2NhzNmqObM18MTMVzsFMCDb2nosaw36Hb1I/Zmy6qNFISKLI2shZtiAEhQKv7z3Dmk7TULZLXTSc3g23D17A7cMXcXbV/pBVry0sSQdaJVKbKXNkYKYLm/rMDRO+yBFmliRgq7w1va3hQE701nQyb8ee7hT8k3JUpPwhPeiL9dD0jSwasiw0N9quGgrK4ubp64Wjc//Eg9PXrc6fSb92CTVOlAScxlcWc52s9Zs+t2zrf2sOuvGrzFULDwIuEeC4e+swp8ZAtFk5BDTBSIac+wML6g3FwFPzMKF4Z5C1+MTinRD0OQAFapZAidbV2OeJ0iRjnxEhBX8NRKW+jVG0SQWnCJDaar92BGZX78+Itc6YtvB//4VFsJXFVv3UHr04jp6nrfacGgMYWSdIkdhmP+jFmP1+LzsGoFwN9Pu8zwcwIm9L5mJUuV8TlGxbHWMKtYUuSAs6Hjg8azMjJ9oKUt9JKPYaEeWbv59j6ott6J+uHvu7/GJOLtXNrg7zvhzEmIJt8Pz6Q2QomJ1FDqZnzMnCUZ/NScAeRtb0/vTyXVgcbOhkSYDWdN86cBEq9m6IRQ1HQKVRY8LDjRiUuUGobGU0l5JlSo2dI5exblK5RGmS2iRA83GyfDlknWzNLUpGZNlWZEVbCc+Lyp+JGgRcJkA6jxt4ej5WtpkIn6QJUbJtDWzpP5+tWjb1mcdWTqs7Tg3RliLN9k1TB3TGRsEW6ZuYhL7laevszApwS/8FaDq3F17f+yek3mu7/8Lx+dtCfrdVPxEgEbGj580J8Mdav9rsB704E/7ewPokE9bY22swIGN99jvp8WPtkljRegL7veG0rnhy8R4jy9qj2yBDwR+g9Q9E1uL52MtOqxJrBLh1wEK7Ooy9sxYDMvzG2qBjidE3V4U6gnCmz+bEZKv8iYU7rOpNWdHC4GBDJ0sCtKb76g5TUbJdDSxpNgYKpQL0ZTv0h6aQJClkjClicdftE/Dkwl2cXLQDL+88RbJMqWwSoLl+tgjQ1ty6su1kmLai5hWMmVqzFM3NFi8xLe0VpUKNcXTrEy4CpImaPEsa+CZLhL9W7sOrO08ZAW4duBB5qxTDqvaTvxPgq53om7o2IwbaMtK2j4RCfHfeMpZdOHTc9H0LnDRjKnTbOTHUFpjI4OcmFbC4ySib+NiqnwiQCM3R8+YE+NNvpW32w3LbaPm7pR5EgE8v3WNbY9ryL21h8qPsuW8qdo9ZaZMAKVWhLSwt2yQCHHNrNTuCkMVWn2mVJceSm1drEHofmsEumWyV/6VFZat6EwGaX1DZ08mSAM2fk3UfmqMpIxxJlCAajewL48LGo2HGWxAEUAQUOmIgv9Sb+85ZnT+0srN3gSbrZG9uWbZFXwZxQXKU/hH9T8x1m67EJAmGiwC9/Hww/PJSdlM67ucOoPR+NNloCzzozAKML9qBfUYv1a9tqrPs8+R+Q+dWREjagGCU6VyHrR5p2zbhwQYMytKQJYMp1+03thIwPwOkMqOurWDbbkogQxOTzoF0gcEhg2irfmqPtrSOnrfcAtvqR3gJkHSgm+ltQxazcy46T51ZuS8jwJlvdmFg5oasP+ZbYGd1sEaAzvTZvC+2ytNYWNM7sgmQyHvYxSWYWqY7mx+OhLb9tUa2weKmo63OH2cJ0Jm5JbdF8zi2S67yP7EzdneTmCLBcBEggddu7XD8e+sJ9k9aG0KA7BKkRnH27UwXFHQJsrbLdNB5EQkRXpkudfH1v4/sTIximE0s3pldmtB5IJW7d/wKijQsx4jS/AWlb/2649oDksQuESh71YMzN0KNo636qZCj580JkMrb6kd4CZCCVHb5czyL2kvno0Gf/XFqyW5GgDVHtGLb5oubjuL4gu3fL0FsYOnMCtCZPlvWYw2jV/eeWdU7sglwzE9t2YupUCrZloi+5Oi4hFbPstDxSoVeDdkcUKiULEsabYetzZ8pZbo7tQKk1a+1fnsl9LHalrsRhyv65CxXCP2Ozg71SDuhpCtVRFpZGt8l4qlQ9XX2rsBC8UenuESA0akYbyt+IUBfqCf/2MVudUlyli0EikG3/Pfx8QuIKOpt9pL5MfBU6Dh+MUV+chetkWCPxFUR+Mk/ilAIWy0nwGiDmjdkD4Fe+6dh64AFeHHzMStWoWcDdnu/Y/hSDlwEEcj4Uw62GjaXmCY/eyTYM2l1BHz4EsFeO/c4J0DncOKlohgBeknrT+7MzIRUGhU+vXrPbCydOQ+MYtVidfVkbTH+/nq75EfmQj5J/KKtn6eX7saq9iZrECYCsFQ8Har9HomrIfBT1HtjcQKMtmHnDXEEohcBWkHPemtyWJDFcuU3+91e+CSNPvKT9Ti//jAzeTKXpVJoEuziUzHURWdUoMcJMCpQ5XVyBGIYAbIMWBgU2ozIkvyIHIkkY0qu7zmLuRYuoJYkGNW3w04TIJltKBQChuVqHoIXeTnQtfqIPC0w7NJS7ByxjLmRWZMU2dIxc4Vdo1dg16jlMYV5mHYpAELZrnVZmHAyrN0+bAlzS3NFyISE7PDs9Z/qS5IhJdtqPL/2wJXqXSprr43I6KtLypgVNh//c2sPRdpcyF2xCMiXmjxxyH7U1hw9MHU9SnWoFWacrWFCXkW0HR+eqzn8338Ob5dj7DkyCZvyz5+h2rckkkmPNzNb3JiWWwfOY1bVft/VsLIdjkoSdJoAa41qg1ojW2PoD01YwACNlwdmvduDa7v+wrKW40Cfk/GqrZfbHQnwh1IFQEEQaBCI9LIWz4u9E9a4TFBk5Oyo/zTCnTaPYSY85P0SVWKrjcjqa3j1jioCHHV9JR6fv8NMZmzN0Uf/u82+qC3H2cvP2+r4v7j+kLniXd56ghn3xyZJmzcL8woyl/bK0swXXRb6sqZcIe4ilM94VpXvJGjtdjiqSNBpAkyTOxMz3iXXoYPTNjAbPloBkicHpdozX90VblCW+esmzZQaL28/wfrus1h8O8sVIHln1B7dFonTJmM+rWs7T2eH3lSOJl6JVtWYATXlNyVzCPID/rlxeUbEVPeHf96wb4/MRXOHqYfqY/6t60YgW4n8MOr0uLrzTIiLGg0+2RuSFwq57p1avCvUfLCmG/Wr+tCWrM+UHIbctbT+pvBZNOlodXts3p9W26w7vgOqDW7O7NtIyCOE+mPZf2f0puet6tewXJg2aLUVnr6SHmR3aa2/S5qOZiv+Pwf/wexAc1cojD6HZzJs/1q536pu8rgSRtZWgNb6Q0Ev7I0fpX+kCEVkPH3/5DXYmqOHpm9Cpb6NwoyzvfGnvpMRv+zy6C5kYU+PLMXyYMj/FlmQXynmXSPLiCvLme+4u8mNvWdZnAFZoosEnSZAUowIMOD9Z+a90Xr5YBAh9EpeA4nTpQght0ubj4G+lWlCnlt7kMXYo23f1LI9QkiCtsCpc2XE6JurmU/nxc3HUG9CR2ZQPa/OEFYXbT3+HLgI+ar/wtL7UaCCd09eYdSNVXj0v1ssGk3qnBnwv7WHWHuW9dCWqGKvhmg0szs29Z7LjKxVHmqYR/RgHiyXlzG3vht7zrIXmgx8belGAQ5GXFkGr4S+bDXxa5tqmFSyK0snKJM7GX9bazNdviyMNB6dvcVMO8jYl1af4dHbln7kKmjexuv7/4QEVnW1r4QfBRuw1t/gL4FsLK0RIK3G7I2rNQK01R8aY3vjV7ZrPRYEoluCSizwhK05Sgb6g88uDDPOtjChevJVLcbcFQdnbcS8j9xdcpQpyIJnhFr5WfjZkikM3ba7q5Dro7m7a3SQoEsESCsvCo1E34q0jL579DJT2Hx7QwTZZE4vTCzRmb3s5NpGgQhoxdNuzfCQM0D57+aDQaQwIncLjL27lgU6WNdtJuSBJR9i2mpSXUTAssGsrXo6eZQDOXzTpCDTijMr9uHg1PUhobnkdomcqw9pwVzzaHs6rXxPZCyUg7VjqRvVSauOoecWsbKHZ25mYajM+3/3yCWbbS4KPgY6+KUtcET0tvfs/K+HQtqwnOiu9pXyw2YqkitMf+VtljUC9PD1toqdPK7WCNBWf6aV64m+h2faHL96Ezow76LeKWuFdNXWHLXWd5qftv5OKSTpi9V8rrkrcVhzb7O88HB38pOxPb1sDwt1F7ISVAhYYgztMRKZ22GXCFDeYhyYsh5VBjRlYa6ubD8VigCCvwSw+Hbki/nwr5ugb+lm83ozouywYVQIAZbv/hsjSvKvfHL+TkiH6QUy3ypn/zU/iz5D22O62aIVgVw3PWSrHjkGYaocGVChVwO2naEVpK3o0vKEJ+KllZM13ahOCuhARrsktJUjYrc837TVpjkBRkRve8+at2HrhXW2r/S8tf7S+RF9AdJKds+4VWzLS5F9aAtMobMcjavlFthef+yN328TO7Jwa31S1Q7pqq05Khcw7zt9wdr6O63YabcxpXQ3/H3K5J3ijuKMexsROfU7tgi5g67rOuM7CVpxm+viXSFk1R+RfrlEgNQQTfzE6VNAoVCw7S/5/JoTAF2EEOD3jl3G2dUHUGNoS3glSoCZlXqzCSXfAtO2h8oRSdJLxPKSJk/ELiNsESAFUR16fjGbkGeW7UH6gtlxdcdptkqwrIeIjIIx+CRJgP8evUS98e3Z8r9rgsohB8IUzJVWdOSPmyxzGhaPbkOPWSC/XWu60ZZ+zK01CPj4FZe3UnirtphXezC7PZZ1poCgttqc8XondIFadgse7B+IjhtHh0tvW9hRn83beHHzEf65arpxdrWvVBf5w1rrL2E98+1u5gt+YPI6VO7XmOFIBEhbYEfjakmAtvrz8fl/dsePvEUo2g7Zi5nH6rOco0Sw1saZvlCt/Z0CrcrET1FqKGajO0r2kgVYHE5zsVz5kRE0GUPHNjk2fxvWm31BRZXbnMsESFsMum27sOEIi8RBYrkCohUBXYIkSpucXZAQqQR8+BrmEoTO9mqNbotUP6RnVt+HZ21hN2+2CJBMbCiidOW+jVnE4Fd3n2Ja+V6g8D6W9dDhPEWIbjCtKztbpMjMFEjT/AyQLnLI3IECXxKpUTCCzf3mQzQY2bmjZZ2kJ/mnTirRBc8u38eo6ysYudPh7fBLSxi5v3v80mabtNVjAR0EYGXbSZCMYrj0Jsyt6Ud9tmyD8CRxta9UF53zWusvmT2V7libkSqdvdGOgHCk6N90CeJoXK1dglh75vPLd3bHT45pZ74joL5azlFbfafgCrbGn+Zvmc510TtFzRiNV2eLuJxxb6M4k4nTJgcMehgFwKAARAFQSiJUIqAQAUlQsCZESDCKInSSER4eXtCKevjoPSAFSBAg4sb+izi16zDOHzwNhVaCGgoEGYMBtRr5ixdEkQolUL5JDSCJClABgR56qAQltMGB8PX0hmgwQEkTny4BRSMk0kcJGL61rxYBpQgIKnVIl51ZCUbUbc5lAoxt3yRc37iLAK0Kxt5Zg7vHroTaMkW0x1QvfQlT0F26QHM3SZk9Pcb/7bx7m2jUg+6BjSaug0ICBImIEIBSiWBtMJQaD2iDdPDReEIM0kPQiVg/bTFWLlgKtaiEoJWQ3CcJxAAjPJUaGHUGRmYGwYDP4hckTJoUn4M+I0jS4dfypdB/+nB4pU4OeADUukKtRJD/V/h6eYKUISKmHyJmsosgndiP8jsBkq50EWYeX9S621z4AyhwAnS32c31cQkB2qp22TYeI3I3x7unr1161lZhCgLbaEZ3DM/TgoVucyehPDOz3u21u+21dG8ziHpWnkiPhFZf9E/6P/RGKJVq6EUJnqIKz+88xtROQ/D6+gN4SSoE6bTw8PSCKBmRxC853n/4AKMkwdvPB4Ffg+DhpYZglGA06BBsDIKHQg21So0AfRAMfhqMWjkLecv/jCDBAC9PDfQ6LZQaFWM90kfWSdZLpQhNgPR3892m3PGwbnMV2PGSq8IJ0FXEeHmOQAwhQEGAFwYesUt+1tzbgiU9VGzFJ0CQaENr2g4bFQI0RgmCHvD/7xMWDp+O038ehq9WDW+jGl8FLbwTJUCGjBnx2f8L8ubPjz0H9iNFyqRImTo1ArTB8PNOgHRp0kIXEIRbN25AIQn48OYtfPQKBIg6BHlLSJ47HQbMHI0shXIASgEGjQICJLYNp1UokbEoiEwnDyEsAVKHyUzNMnNiZLjNcQKMocnMm+UIuIJARNzbZAIkcqJ9p0RnfwoBBqMRHlDhwu4TGN+xH7z9FfASPKE1AnqVAiUqlsXFK5eh1wUjY8YMyJIxI+7euYMP79+y1WOK1KmRIIEfvLy94eubEFqdFgpBhVMnT0IINCCBSgWlKMIgaPFZFYy63Vuh1dAeCBYMUHuo2JYXogRBSWQssu2wLQIkrKLCbY4ToCuzkJflCMQAAmnzZcHoG+F3bzOItDWkA0ABkhEQDIBKqYJkkLB40HTsXb0ZCY0aqIOM8E6YELmKFIbeW43H9x8ipV8SPH/6GJ8CPsBTr8bX4I9I7ZscAYGBUKjV8NcGwiCIUKk8kDBhIuTKmx9vP75HsEaCOtiIV/cfQC2J0CklfFEakDpXFiw6sQlGSQ+9aITaRwOJ7YNpXSpBpdDYRTiy3eY4AcbAhOZNcgRcQSDMVuUrx+kAACAASURBVE/ponubQctuW2nLazQI8KYllx6Y0n0ILq87CZ1eiwR+CeGbKCH8kiTE14DP+PjuI5RaCR/830MjqJDEKzECAv2R0DMR9DodRIhQKVTs/7Sk1JOvsQLQqDUI0gejULmioD+lSZMWx44chT5Ih68fP8Mo6OGZPSk2XzgCaAB/SQ+NF60GRagoFYLSPgFa2w5bM5FxNuArJ0BXZiIvyxGIAQTMCdDSC8IZDw9RGwRJrYKBTFCMSngYBczuOgbHN+xEEr0XvhiC4ZsyOdLnyo60aVLh5sWL+PTkXwiCEkF6A3w8EkAraaFXGxmpqbRKqBUa6I1GqOlGVw3oRB0EgwFeCg1UahV0xkCIHmr4pkyGTFmzQR+oxdMb96HUGRGg0cInS3IsOfEn4KuGqBQhGPVQQYCgckyA1i5GLEmQE2AMTFTeJEcgKhAwJ0DzF5syM5LbpiMxagMhqZVQ0g2rFjjwxzasHDYXXoEiDL4icuTMhccPn6B4qTLYs3cfvKCEWm8EVAqIegU8FV74mjAYg5aOxbnjJ3Fi6QH4iAkRpA+CCnoEekjwTZ8CwS/fQh0gQVKpIBgNEJQK6EQjsuXMhnefPyD/jwVw/ORJ+AYqIPqokKV8foxaPQ2ilwBJIUKgSxEnCZD6bOk2Zwsne/jwFaCj2cM/5wjEMAK2XmzLrbFNNSUD2wKLOhFvbj5DnxqtoP4owSgJyFUiH/Lkzo1Lpy7g4a378PLwgkHUQSlJ0NHKTKeGSuGBYg3KotuigVBAiSqpfkZKY2ITAWoEtBvTB2Xb1Ub7IrUQ8PQdBEENhSSZtseMBPXImisb3pEJjdEIH6U33r3/D1qNDp0nD0altvVg0EjQB2vh7enlEtrmXwicAF2CjhfmCMQOBCJKgBKMMEoKiJ+16FGuGb7efA4BGmQpmB9fFf549+8b+L/6BI2ogFqhxFchGEUr/IoHjx7C8C4YgV90yF/rFwzdMAkqlYAa6UrA960AD5Uan1VBWHVtP/xSJ8TU3wfizoHz0AYboYIS4rezQaVagAFGJPDzQ7mK5XH01Bl46A0I/PAeAX4CVl0+ADGlN7y8NFB/Cxfn7MhwAnQWKV6OIxBLEYgoAYqUR1kUsG32BqwaPB3J9B5ImSEDPmmMyJopPc4cOwVveEJtVEBSCwhMDGy5fwIwAtVTFYKv4IOEedNiwbl1LArSlGb9cW/HeeiNBrz10WLvPxeh8lZiaov+uLbtNCSjEiqJjJ3ZGpBdjtC/yNbPy8sLmfLnQtDLd3j7+An8YUBgRl/suX8KwQojvNRKl0aJE6BLcPHCHIHYh0BECdAoiTC+06JR3srwfG+E2qiEUSlCncgbKm0wgoIMjLQ8oYRO0EGbzgub7x6BoBLQMndl6J59gTpNAqx5eBBGhR4PdlzE2Kb9GLlpciXH0su7QLQ1pEprPD1xBxC8oDKa3E5MJi4S+z/9p1QpYfAWoAgwQtRp4aXxxVdPPWYfWIVUhbOAVouuCCdAV9DiZTkCsRCBiBKgXm/ExZUHMavLGGiM3tCpAEnSwUNhhEIvQtR4wmAUoDAYoREEvPb4jNU39iNp1jR4dOgGhtfsAK2nEdtenAESKqF7HowmmUvDW+WFHNV/xoB1U+GpUqJd3moIevgJOsETHkbjN6S/+bsJEtsSk+gFLUD2fpIGaqNEziFIUTwzJh9aAZXXN4dlJ8eJE6CTQPFiHIHYikBECTD4qxbtC9SA5h8dggUV/NWAxqhHAoMeOkGCXqmBVg/4Qg2lFIRgTx16L5uAgk0qQe0volHaX6EX9Vh5ex880vtB81GBWimLwE/hg7qDWqP+iHZQBIuom/Zn+AZ4IkjSwIuRHa352DqQOf2KooGF0VNJBgSolDCqveClV0DQf0Wwr4QV9w4gQdrELg0TJ0CX4OKFOQKxD4GIEqDulRY10xdGWikR9KICwWpTSCxPgwGBKsBL8mSub4F6AxKTd4ZaQIpKP2H07mnMaXjb2NVYMWM+5h9bi/RFckClk9AySwXo3geg9/pJKFK3NBAoomqKIkih92bBEUTmeWJdNKIeWqUSekEFjVGAlwC8UwWg1cTeqN2nqUsDxAnQJbh4YY5A7EMgogS4f85WLBs+HV5fJAiCJ4KVEhQwEWCQQgFvpQavDR+QNscPePPwKRIp1Hhr1GLH65PwTOKLD4/foX7+8pi0ajZ+rlMaUAiY2LAvrh/+HyYeX4l0BbIAgRJqpvoFSXUeLK6f+C3OnzW0lZIBeoUCeoUKHgYBHpIIf08dkv2cHfNPrnFpgDgBugQXL8wRiH0IRJQAm+SuBv+/3yAxvABJxba9FBNGLRogqjRQwoBEWVJg9untmDdlGvb/sRmJgzwwevt0ZK36M2AAOpdthLKlfkHDUb2gUxqxZ8EGLB4xA9sfnYJHUl/oPwSjYaYy8A2ksKfsusMO0EaTWx6tAA0ClNBDqzJCm1iJHW/+cmmAOAG6BBcvzBGIfQhElADLaQoghcYP6mC6/FDAKEjMUJn8b41QQqU2IMBLiz//vQxRJaJn7Q74dOwuUhZKj2mnNkJUACfW7cWxzdsxbtMSaH2Af67ex5BW3bD58kGISgH6V8Fokr08vLVEfESApi0wuajRb3S3K4XEI6TILywMKtSiwC5QdIIeAUo9tgWcc2mAOAG6BBcvzBGIfQhElACrKgrCV+Ft8rWlmIDfIGD/F5QwSDr44xPajuqFWr3bwBCgQ7fiDfD45WMcen0D8FXB8CEQ1YqUwpFbF2DwVUAI0uLsvpMoUrM0PNUe+HzpX7QqVhcJ4AUjXXooTK1Qpke6+BBFEWq1GsHBwVCoFIwSqYRSFKBUCCw6NJngbNb+z6UB4gToEly8MEcg9iEQUQKsJxSFSlBDRUbGBiNM4Ui/RYQ2KmBQAx5qCZ8Nn7Dr4TkglTf8X7xHo2JV0aRPOzTs0RIapQa3rt5GziJ5oRBEKHQG+AcEQ5PEh5HY9bUnMa3DSAg62mULLL+ITHxKpZL9W6fXMdqjVaEclp9GQ6FRswgzSoUS6/QnXRogToAuwcULcwRiHwIRJcCmQgkoVGro2IYXUBlN5EfbUKWkgE6lAvTBSADAI39qzLu8BcG0Kjz7D2rUq4ULb26yEPZ6QYlgAVAHB8KTThE91AiEAeJXHa6tPoFFvadCMIgQKYiCJLEVn1ZLIfU9mCVMYHAQfL19oNfqQnKAsLwgKgpPLTJPlDUSJ8DYN0O5xhyBKEQgogTYTFUUUHjCKBqhIo8MFhKarKHVzCYvWEVXIgI8jIDoYUS1Xk3QfHQXkwubNggKLxOBUWADsu5jp3v0D0aiIpSiAq8uPETH0o2QRO8LjaRGsOAPbTIFWo/sy4IdKAwC5vYajTMb9kOpI7NAal/J3OMEBTGyREyI9eJpl5DkK0CX4OKFOQKxD4GIEmADVWEoRU+oKV+lYIAoGCBIakCkG2AdgpV0BqeARgTUCglvNf6Yunc5cpcqwFzYvp8amh0emjzc2AUJEaLhvQ4VUhdAOlVKiEYJaX/KgKl710D0FikEIdSBwIZR87Bp4Qr46jxoHQoKmQDBCA3tzPUGQKnhW+DYNz25xhyBqEUgogRYWZEHSZCEwh3AAD2MCgMt56AQNRCgg14pQJKU0BhNBPjJIxCe2VNg/eW9bKFoLiGeuiavNhgVRJAS4K/H4Bbdce3EZWTIlBlzjq6GMrE3giQD/IIErBk6C3v+2AQ/j0TQfw5k229K00lngSpBwYIs+EtabNWfdQlMvgJ0CS5emCMQ+xCIKAFW0vyIZKIfS3uphwHBah3bv6qN5I9rhKig22EFI0BRoYeoUeCLhwE7n58BfFRsiffNguVbZhFm6czqIAKkcFvkU2wMlvDmyb9IlSkDhAQStBDgKakwuc0g3Nx4jNkTGhVe8DCQg4keeiVtn5XQGJRQajT4ogjCn0HcDjD2zVCuMUcgChGIKAHWSlMCytd6JIEPtBoRWj/gS8AXNKnRAEf3Hjbl5jVI0Ov0LDCBpFAiUKHD0uu7kTRHcnbcZ5SMEJRk5CyaTJzpzI5sChVEfyKl9zDth4kimdGfHggGevzWDi/P3EOCACUkSc1c7/QGLQRPCV8lfySANzy0GpYQ/Yt3IHZ/ueASknwF6BJcvDBHIPYhEFECXDZwFg7O3wKPQAH+agOylSuA0X9Mx5Sug3Hn2BUotIAnZYmjFaAgQGc0wNPDEwWal0Cf+aNpt8y4TWTngSY3OrYVZkbVptUh2ykTJwpk4wcoPmtxcuUuLB05G9IXA12xmMoKIvwFAyavn4tMRX/AzM6DcfPAdSg1avjmTow/Lm9zaYA4AboEFy/MEYh9CESUAD/de4MWBashuZAAaQpmx7gDS7Bq2TJkTpYWW8cuxbvHL2mJBw9PTwTq9FApPQCjEf96f8CJF9cATwUkpQiJLktgNBkwM5oTvv2mYEnXGQcKbKfLIklXTZUfmYxJoRC88JUchAUjfAwGfPHzwJyjKzF+dH/0bNoN4zuMRkBQEOr0aYCWk/u4NECcAF2CixfmCMQ+BCJKgJJWRLVUP8PnM6D28MaP1YvjxdeXSJEkMVJokuPg2u1IqvRBoN6III3JW8TXICAwgRE9pgxGiQaVISVWMZMXGHTQCJpvZ4CUClNilxlEiUra/lIYQAmY2mwILh4/D69PRngZBAQoJQQIwdBIIur0a4Pbj+6gcNFfsG3GKgS++gKdlxGLz2xEykKZXRogToAuwcULcwRiHwIRJUBDoAG7pq/Bn9NXw/hVC6OHAoWq/YL+U4bj8tnL2P/Hety/eBMKvRJGhQICGTGLEkS1Ah/VWux5cQ5SQgX8xSB4KNXwILsWIjq1BINkABS0RwaUegGCXoEZPcfg8tqD8IcAH6UGnkE6KNUK+GVPjVtP7mPHvTMY8ntXPDn7EAklT5Z9Dhk8serKTsCbB0SNfTOUa8wRiEIEIkqAlAT9y8uPqJu3AtIpEkJv0GHF3aN49eU/DG7RASkSpsCNv64iheQNHyI3KBCkpDWdAIPKiER50mLh6U2AB6BTCtBJRqi/+RCrBRUkgxGeohriZz3alWuAj0/eQBUgwkvthQBjMJRKBRRKEX+c24Oje/dgw84tWDhzAVb0noTzly8iWKXG0BUT8HPtklB6W9jdOMCVrwCjcOLxqjkC7oBARAlQ0hlZFJh5Q6bi9OJt8Ag0IkWhH5CqbEH88/d99OjSDekTpUabsnWhCaIdrBJ6hQAVOYwIRgSpdchZKj9GrJgFdSIvSF5KdtMrUdh7A6ASBdw8cAF9mnVECqUfEGyEQVRCLekgeHnivToIiRL6oGGLhrgV8ArpU2bExfX7ob33GkaVEl/Se2Prrf3MK0Sh5itAd5hzXAeOgNsgEFECpOgselGA8b8v6PBTDXi9DYa/KKHTtBE4fuscWtSpj7UT5uLm1VswKFVQGhVIaNTAYNSzqC0KlYhAKRiqxJ5o0qE18pQvisRJEuPTpw/4+9ItbF2+AW+fvIaXngKcEoEJ0CuV8DToEehpRLFm1dF7WH90bt4c8w5uwvNLTzCgTiv4Bov4ojBi1rFNSFEoE6AwQKPkK0C3mXhcEY6AOyAQUQI0sLtbsFD2VzYdwczOQ6HRqiB6eqD9zKH4356DOL/vKFJmy4xuU0ZicJue8HgfAA/BC4JCCYNBy6JbSQoJRIla6OHppWE5PkStBA00UIhKKCQiP8oAR1tlBfzUSiRMlxRVOzVB1mJ50aZuE+TJlxdPzt9FQskDwaIWxX+rhH7LxkGrpFtlStREbnLOC98CO48VL8kRiJUIRJgARR0LgKCCGsYvOgxt3RcPDlxCIoMXtEojRLUIrQbIkC87Ri6ajk93XmFwy45QiUrodHpIkgCNWgOjjtzoRHgqPCEo6QJED8kgwQNekERTDmBJQdGeRQgaD2glLTOINqgljF4/HylSpMb83qPx8MI1GKCAIlNibDy/D0o/JXRSMLtLUSk8XRojToAuwcULcwRiHwK2CFChVGKx4YTDDgUGfIaXlzdECrhipCjMSlTOUAzJA9XwDjDA4OWBd94G7Lp9CkUz5kCVMuWRP29erJ2zAjly5sKLR/+wYAmiHpB0eqg13jDogqBSqZkXiYKSIAm08RWhUxogKozIkjM7Juxchc3TFmLTqtVo3rkDDh86goCHr2AMDIDWV42V1/bBL0NiFqFaNFKqTAlqlZfD/sgF2itKsYCrstjCyV6FQlv8+r0Gp5vmBTkCHIHoQsD8xe6ZtDoCPnwJado7cQLM+bDPripGUcv8NySK/yeqQNGnxCADfiteEV73Apn3xhdBj1w//Yj7Lx9gxd712LF5PR5fe4zxc+ehZamKSJMxA4oVLILNC9dAq1YjsdIH/togBInB8JIEBGuABJ4a5Cz5Ezq2bQ1/byOC9Trs3H0IZzYegO9nI7ygxmelDh+T6LDm4Faky5mFRY+WNLRtFpn5jYryBTsh7ZWl2apTlpojWqP26DYhv5uvDDkBOgEoL8IRcFcEzAmQdBycrTHePvo3RN2EqZNi+ssdNtWn1RWt4IgAyWxPCjLCQ+OB4I/+GNesL+5euAaKj0DBUeGrxqg185AgY1J0b98Fi9csw4Ede/BToUKYPmYCShQpgYCX73Hv7n3k/aUI9u7eiVYd2qFqlUpYs3E9fu/aHmV+LYUsaTNgyvzZuHL8HDaNngslbZ+9NPjop8CC3SuQ/ofM0Bp1UCfQMF9i0A2wKEGpdEyAluRWd3x7VB/SMlT/OQG662zmenEEwoGAJQmO/rE1nl9/GFJTkgwpMeXZVqs1i0Yd8/GlH4r6IuqNEAwS1AoVhGBg+YTZ2DFruSlrHEV99lHDmNAbvUf0x/6dOzB08RRcPPYXrl+9ihZd22FRr3F4H/QJrQd0xemjJ1C/ZXPU+bkslh/cjjO7DqN2i0ZYOGQazp86C8E/EH6igkV/SV+8AMZuWAiVj4Y5DxuVEgSVKSgqJWii0FhKpdouOpbEVm9CB1Qb3CJc5EcP8S1wOCYjf4QjEBMIWJLghGId8fj8HYckKDJzFgpFRXH/WFYOU0QXSkhE/r1f9Pjv1hP8Xvk3eOs18FZ4Qq8zQCRzP70O1bq0Qo22jdG1we/YcGYPGmf7FVvunMXp/x2H/3/vkSltJswdNAF1f2+KReOnk1sxvEUV/PXBUPt54JPuM0ZOH4uSTWpCTKxmfsd0eEjbX5FtzgVTgAUHBGhJfnXGtEWN4a3CTX6cAGNiFvM2OQIRQMCSBCeX7IoHZ26E1JgoTTJM+3d7qBaMRj37ncxTWBg/MxFESlKkhKgToVEosXveBswfMB7pPZOyEFkB2gDAOwG0Wh1UHhpoJSN8RAmfBcrlK0IKCoZSEJBCSAA9i3egBQQVVErgi0qPXBV/xqTNC0HxsoJ0Omg81Sw0vykGl0lo5cfIyA4BWpJfjWEtUWds+wiRHyfACExE/ihHIKYQsCTBSSW74qEZCfok8cPs93tD1DPQ9e03gpH/+C14C5SCGsFGHZQqNSSjARqdkvnzXtp5FGvmLMajB0+hChahEiietBIqScRXQwB8VN7Q6vTw8vaCQiHic5A/NJ4afDYGIUWaVKjWtC6a9OgA+ArQqwwwKhVQ0SWHkWIIGhgZW9NJpQi7BbYkvwq9GqLxzO4RJj9OgDE1g3m7HIEIIhBmO/xLJzw+dzukVqVahT90x9nv5gRo4h3T7SlbEeoVUGqUECXKFWIyYqZkSWTUotSK0AfocPfQJRbZ5c2dxwh++RavdV+h/BIMb8kLUiINUiZPCu886ZC7aIH/t3fmcVEcWRz/DYeKooIIiIDgiVcUUVdjPPCOUURX13jn4xVvVxfXM65G3VX3o4kHatSsR6LGbOLtbhJXJRo3RuMi3uAtoOIJIgoM135ekR6nh8HpZsYZBl//BT2vX733rZrfVFV3daHZu23gVtUDWhcHOObmwSFXS++8h4Zee5+tEZsj5Tr/9sqY/P5ffiy/xWMogIbiFzqmFwavjbCI+LEAmtkI+XImYEsChiI4P2Q44s9clYVkaGPLeNWWbSh+bT/siaHr/mwx8WMBVFsjbM8EihkBQ4GbVXsAHlxLtHsRtIb4sQAWs8bM4TCBohAwFMEpXmF49jDFbkXQUPw6jP89BkZOsWjPT3LGj8EUpcXxNUygmBEwFMExZTogOzP/5gcdDk6OWJ9letmcrdMyXN727rSB6Ltk7GsRP+4B2rq2uXwmYEEChiI4uXIPpD1+qitBybI5C4aj2lWB5W1zhyF83svlbeRQ6QoPpYVzD1ApKbZjAnZAwNSyOWPPCRaHtAosb1s4Ct1nF215m5p8WADV0GJbJmAHBAosm2syDAkxypbN2SI9Sy9vU5MDC6AaWmzLBOyEQFGXzVk7PUPxC58/AmFmLm9TkwMLoBpabMsE7IhAUZbNWTM9Q/GjIW/vheYvb1OTAwugGlpsywTsjIApESxXqTxWPH71+wRfR8qG4td5cj+8b6HlbWriZQFUQ4ttmYAdElCzbM4a6b3u5W1qcmABVEOLbZmAnRIoeGNkOBJi5MvmbJHa61jepiYPFkA1tNiWCdgxASXL5qyZXrvR4Rjy2VRZkZZ+zs9UPiyApgjx50ygBBEo8LC0Zw+kPXr5sLS1Un2dy9vU5MACqIYW2zKBEkCgOL4hxto9P6kaWQBLQIPmFJiAWgLFSQRtJX7EjAVQbctheyZQQggUBxG0pfgVSQDLe7qhav1AsT8AHwUJaNMzkHj+BtJT0hgPE2ACxZyAqh5gOffyaDGoC27+ehmZaenFPDXbhFfWzRU+9QJxcttBaNMzbRMEl8oEmIAiAqoEsE7bYDiXKYWLB08pcv6mGjXp1RYpdx/i5qnLbyoCzpsJ2AUBVQJYs1VD5OXkyvYitVaWXrX8ULpcGdlm0ErLdnDM33glNyd/MxhT/9OGMmSbl5tvr/ao2z4Ez5NTZW/gUOvD0L6US2lkZWYVOSa/t2qIoXlhB9Wt9kWmxR+ONSduUzGby9RS13sEVMHzJ6nIePbCUi7Zj5UIWF0AXSqUQ5uRPXDwk69Vpdh16gB41qyKrWOXqbqOnjSnt0s4Ojti0/DFyEh9jlHb5wohWdPnIwQ0DZJ97lXLF/SMEg1lN49cgrP7/6uqPDI2JYBNerURUwiXDp1+pe/K1X2Ql5uHx7eTULt1I7HXg7NLad05/Yv1bY057b98EnZMXmm0PM+avggdE46Dy3bgadIT1fkaXmAs7qL4fVXMZgdpQQfUnm/8cgl3LhT+A2PB4tiVBQmYJYDN+3VA16n9oU3XYnm3qajg5YahG6aLntrujzbAo5o36nVsBt+3aiB611Hsn78ZwzbNQkjvtjj9bRT+tXBLAfug9iHwb1xLbPFXyd8LrpXdEBk+Ay0Hd0Xzfu3hWMpZ+HoSfx9+jWohKLQJFjQdAY8Ab5mv2CPRAlN5L3dkPnsBerU23cBxcXPFlWNn4VTKWYjft9PXyj7/OiJSvEp80Oo/4UnCA3y3eKtq3EoF0Km0M7xr+6Oij4fY3JrEtkGX36FGy/p49iAF3nX8kZeXhyORO8WNp7uXbqHjxL7i3MPrdxCz9ziS7zxEhwl94Fmjqs720c17Imby23nK+0i9/wQk7HvmfI5Ok/pC4+CAw6t2ivN0dJsxGD71AnB4xTcI6RMqzp3c/h/cvXgTjbq/jUr+3mI+M+1RCqoEVYObryeS4uJRwcsd2hcZOLH1INqOCoObjwf2ztuI7rOGyuJ+eu+xUb+GuSuJmdqGxOfHz/bo6obiJF7UXuKiohEfc1WWa2CzIF0eFI/kg9ohMZJyrhxYpUCdCN969XT9xAWZ78ZhrYQA0stGjcWmugHxBVYjYJYADl4TAY/AKtg9e73Yjo9Eg7509MUhETiz5ycEtQvGpuGLxG71E926IbjnO0LMVvaYZtS+Xsem+GdEJOZf/BIRPuEYt/OvOPjJDlSuXjXf14jFWJq4C3vnbkRI7zZY03eOEEPDshe3HqeDSEIacXgF1vaZjX7LJuDI6l1wdHIE9Q4/7RohhFb6nIaJc89shEtFV6zqOaNIv+pKBZDYPbx+F7FR0WJJ0JdjluK9mUOQeO4azv/7F7QY1BlJsfG4dTpW9JrpS+YfXEucox7h2QM/i14h9ZTIRrKVEu+1YCSiVu9C2uNUDNs4U9iScNH+ECSY9INEB/ly9/NElboBOLpuL1KTnmDAyj9i+8TlolzqvZ078LP4m+K9HR2Hgaum4B9DF4LawNZxy0DCQeJJwlza1UUWd0BIEPYv2FzAr2HuFIupmHOycnR86IdAOii2B9fuIO7HM/jg8+lITnggyzXl7iNdHvqMw+YOk+WccPZagTqR8pbqiQRUnyP5prppHPaO0dis9m3mglQTMEsA6YZI6NheCPvLMMxr9AHC548UvT/qob1ISYNvwxoICKkjBHDV0+8xyf090UhaDe2KFd2nid6goT31VKj3uDRxN2hjlwl7FuHUjkNw9/MSvmhYGpn6A/bN2yi+tCQadBj6uvD9SXGefpUn7l8ihn9XfzqL4Vtm49rxc+IxnsDmdbFr5jrZ5zQ/SPN/3WcNQbUmdbD2D3NUQ1UjgNLQSX+4V79TMzTv3xFxUWfEF00mgI1riXM0Z3fxh1Pib9orlXq1kq0UML1eiPLLytAKm4y0dHEN9dqo5yj1FCUBpN7V/gVbxOeDIqdg24RPdcJLwztJhO/F3ka/peMFU4qbBIDEh16tRPXuXLqULO4aLRvgq0krCvWrn7uSmCU+W0YukQngnfM3xPy0sVzph1V/mCr5SHuYIsuZeo6GdaI/xKVYqX3oc9T3bSw21Q2IL7AaAbMEkBqrb4PqQpwWtRoDulFB82vJiQ9w5WgMMp9nCIGkBkOiQ0JIojj9WCRi9h3HkchdBexfJYAtB3dBGVcXIQi3TseJYZ0kgIHN6sp87ft4k4A4fvff0KBLczxPfob4rFVe0wAAAxFJREFU6Cs4sHALRu/4GBoHDdb1n4du0wfJPqfekm/D6qjgXQlfTVouerFqD3MEkKYHaA6NemPH1u9DuzHh+G7xNgSFBosvJv3o0Dn6AtLQjIbFXjV9cWzDfp2ttC9sYPN6eHtwFzGUJ1Y07G0/rreYU4yNOoNbv+bfpZYEMD7mGtqM6C7mJ8nv6W+iFAkg9RDph4PmTUmAHt9KksWdej8Zddo2LtSvvgCairmSn6eOzxcf/l0mgNWCa+Pp/WSkpzzD5SPRslz9G9fUCZs+Y5qL1s/ZpWI5kwJIrPU5Sr69a/sZjU1t+2F76xEwSwApTOrBkdDpH3Tnj+aMpBsXNJTKzc7RmYi7rNk5Yp6IDsleSdo0fNP3ZXiNEl80B0ZHYXd5xZ3LDK0uPiVx6duYEkBT/vRzoHnCHG22LBbpnMbRQdyVlzgasyVhohsp+sNFElHKr7DDFGNj19Gcarb25TaMRmMxUXeSX1MxG6tj6qVdP3ER968kICcrWxdiYbka+ihKzsZ8K2l/puqfP7ceAbMF8FWhBoe3hptPZehPVlsvNduVZK4A2i5y+y2Zhp5JVxLEfDAfTEApAVUCWL1FfTEEvXz4f0r9v5F2NM9Jw8zEc9ffyPw5aSZgLwRUCWCZ8mXRYkAn3IuL56VwhdRw2YqucPf3xMnth2RDMXtpEBwnE3iTCKgSQAJDk8S01tWplNObxElxrlnpWvHoDK8DVoyMDZmAzQioFkCbRcoFMwEmwAQsTIAF0MJA2R0TYAL2Q4AF0H7qiiNlAkzAwgRYAC0MlN0xASZgPwRYAO2nrjhSJsAELEyABdDCQNkdE2AC9kNAM9qp1ctXathP3BwpE2ACTMBsApoJjq1ZAM3GyA6YABOwRwKaGc6dWADtseY4ZibABMwmoNmqGVRAAMUJjdm+reJAY0S+OX6roBeF2Dt/65HikpQSMNam6Nq816BJmlinmdwDVFozbMcEmECJIqB51OcLFsASVaWcDBNgAkoJaPLuZbMAKqXFdkyACZQoAprLrjwELlE1yskwASagmMD/AVaettdPGXLNAAAAAElFTkSuQmCC"/>
          <p:cNvSpPr>
            <a:spLocks noChangeAspect="1" noChangeArrowheads="1"/>
          </p:cNvSpPr>
          <p:nvPr/>
        </p:nvSpPr>
        <p:spPr bwMode="auto">
          <a:xfrm>
            <a:off x="155575" y="-3352800"/>
            <a:ext cx="9182100" cy="6991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data:image/png;base64,iVBORw0KGgoAAAANSUhEUgAAAUAAAADwCAYAAABxLb1rAAAAAXNSR0IArs4c6QAAIABJREFUeF7sXQV4VEcXPW8tSnB3Kw6FQqFQ3F2KW3F3d3d3KO5e3N3Kj7sWLxQpDrG19/7vzvLCZrMa3SRz++Uryc6buXNm3tmRK0Jb/CqBC0eAI8ARiIcICJwA4+Go8y5zBDgCDAFOgHwicAQ4AvEWAU6A8Xboecc5AhwBToB8DnAEOALxFgFOgPF26HnHOQIcAU6AfA5wBDgC8RYBToDxduh5xzkCHAFOgHwOcAQ4AvEWAU6A8Xboecc5AhwBToB8DkQ7AoJCgNrTA5IkQR+kjfb2eYMcARkBToB8LkQrAjNe74RfyiSh2tw5chl2j1kZrXrwxjgChAAnQD4Pog2B8X9vQMrs6ay2N75YRzw5fyfadOENcQQ4AfI5EK0ILJVO222vnVAyWvXhjXEE+AqQz4FoQSBdviwYdWMVJ8BoQZs34iwCnACdRYqXixACGm8PLAg4wgkwQijyhyMbAU6AkY0or88mAnwLzCeHuyHACdDdRiQO61Omc100X9DHag87eZaDQauPw73nXXNHBDgBuuOoxGGd0v+YDSMuLwfZApIEfw1EjyTVIBqMcbjXvGvuigAnQHcdGa4XR4AjEOUIcAKMcojjVwMNp3dFpT6NWaf7pKqNL28+xC8AeG9jFQKcAGPVcLm3subkJ2vaXlGKubxx4Qi4IwKcAN1xVGKpTtZueefUGIAbe/8XS3vE1Y7rCHACjOsjHI39m/1+L3yS+IVqcVSBVnhx41E0asGb4gg4jwAnQOexilclFUoFRKPoUp9VGjUWaY+FPOP/7jN6Ja/hUh28MEcgOhHgBBidaMeStrrtnIgfa/2K8Prm5ir3E55duY/AT/6xpMdczfiKACfA+DryNvptfo4XXgLkkHIEYgsCnABjy0hFk56cAKMJaN6MWyDACdAthsF9lOAE6D5jwTWJegTclgAFhQLFW1ZBxp9+YCiQKcWtA+ejHpFwtKBQKVGqfU2kyZ2JPX1991ncPnQhHDV9f6RArRLIWiwPtg1ZbLOeIo3KI2EqU3Tlm/vO4c2D5xFqkx6OKAH+3Lg8spXIx/R49L/bOL/+cIR14hVwBKIKgXAToCsviqOylp9PfrIFSTOlstrng9M2YEv/BTbxsNeWIz0sK10inoIgmHxWrZ2HeSfyxZyP+23q8vepa5hSurtLuo69swapc5mI1Fa7C4OOQu2psVovXTz0S1sXusDgMJ/b6r+jKC3mFdk6FyQcCA9rEvDhC3olrwlJdO1WOaomfVTXm/KH9Ej1QwakzEH/Tw/63Vn579G/eHH9ITMdenn3Gb7+99HZR3m5cCDgdgToTB+u7TyDeXUGWy1qj+QWBByGxtuTPTcoSyO8e/LSbnMhdUkS2ilKhSr7Q6kCGHBynkN1yZSkg6q0U7paIyJLwnGWrMYWbodnl++HajcqCNAvZWLMeL3LIQ5UoJNHORh0cSfiS44yBRm5ySSXKkcGl8jOGdDePX3NCPHl7SeMEF/dfYpXd59Z/YJzpj5eJjQCbkuAC34bhivbTjJtvfx8MPHRJvgmSxiifWev8tAH65xe5VBBWlnRCksWe7ec01/tQMJUSVnRKWW64++T10KeIxIlMpXl4uZj+KPRyJDfKekPJf+R5cubj+iTqpZdXbUBwfDwMZEzCZHX/RNXsbnf/JC/9dw7Bfmq/cJ+f3zuNib80inks8TpUqDf0VkhL6C1vtkiQHqRZel/fE7Iv6eW7RFGZ9LJXMzrpNXLkGwmP2ASpVqF6a92wjfpd+Po2H6zXKBmCRSsWwoFa/8axuhb7vfnV+/x+v4/oX50gc5lv0tfIBvSFcgG+n/6AlmhUCrDjMHXt59wactx9mM5HmEK8z/YRcAtCdDWSzL95Q4kTG0ipcfn72BCsY52ScURCdDKzJaxr7Nb6aUtxuLc2kNWQTavo3eKmqCJa4s85L/vnbAG24daP/dzdguv0qhg0BlcxoYecLYNKjviynJkKJidtXP70EXMrGw91p95JriNvefgyKwtsea1pC+7gnVLIl/VYuzH3NPly+sPePDXDby+F5rsgj4HREr/yLA8Xf4sSJsvK9KxH9O/adUtCxGgTIaW8ytSlIjjlbgdAQ7K0hDvnryyCrulp4EjgrP2eeOZPVChVwNW/4WNR7C4yegwbZERMBkDk9w5cgkzKvYOKePh64X5X02Epw0IQlffSjanCG2Nxt1fzz5/++glBmdrZJcAN/acjSNzttqsz5yc2itLQRJdCzLgDLk5U0ZWMKrKusM7V6xZJeStWjQM6dF29NbB87i6/TQenbsdI6oWrFMS8o9XQtO5K18Vhm8o3I4AHW2RHL10jj53ZpWzxHgqJGCnpT79T8xFjtI/MrR7Jq0OOuC3J86uJKkOR30fe3ctUufMGNLc0uZjcW6d9dWnNZ0iAxu53lzlf0LfI7PYrycW7sDaLtPt4rDA/zA037b4jvoZvqkcOU8Va14J5brWQ5ZieViFRr0R945dxt1jV3Bjz194eedp5DQUCbXQbqhgbRMZ5qn8c0iNtCr835qDOLN8byS0EreriJcEOO7uWqT6RiTDc7dgB8vm4ixp0YrNkTSe3TOkiL0Ljfn1huLq9lOOqgu1RZULa/2DsKHnbIcTPjIJ8PelA1GyrcnPd8+4VfC32N5bdqRMl7qgSwKS/ul/w8cX/znsa3QWIBIp27UeclcozJolk6sLG47g7tHL+Pjv2+hUJVxtZSj4Q8iqMF3+rKyOqztOY//kdey8mIt1BOIlARIUtshg5n+7kSB5IoZWe2XpMKYbzt7CWoPbHgG6sipaGHgEai8PqyNKL+6sqv2sfhaZBNjn0AzkrlgkXO/VyPy/49+bj8P1bGQ/RIRHxEcESPL8+kN2RvnXyn2R3VS01fdj7V9RdWBzZP0lDzvjPjB5HfZPWYfIOpuMto5EQ0PxlgDpHI/O80g6epSF8dulgSOScAcCJJ3phrXehA6o3K+J1WkSnvNRe18Mlo302DMF+aubbqRdlaE5muLN3xE32na1XfPytMWlrS5teUnI3u7wrC04MmszdEHO3dhGpP2ofpai+VQd1BxVBzaDZwJv/HvrMVsN2rqwi2p93LX+eEuAidMmx9QX29i4/H3qOqaU7oaKvRqi0UyT4fKIPC2snvcsCDwCzbfVlyurNmsTwBHZujJpag5vhdpj2oY8sqjhCHY7aC7OtOdMGaqzROtqaL3cZIu5os1E/LUi9qyYfpvYkZGDLEfn/smI7+1j+3ahroyHu5QlcxrqK3nokJDJ1oHJ61m0Hi5ApBCgo7Dnjl4qR5+78hJHpC5Hnh+kR/KsaTHx4UamEhmkDs/9/UVydUK5oqszddOq8A/dd9ILz5bbWZ0UCgUWG012mvaMvZ3RO7rKeCX0QfMFfVG0aUXW5OWtJ3B41mY8/OtmdKkQY+3QrXbVQc2QNm8W6IO0bEu8a9SKGNPHXRoONwFOfb4NidMlZ/0gf88lzcZY7dOst3tCGTCHd2smV+7oBXX0ubmSdcd3QPUhLdifRv/YGiOvmSbEqcW7sLrjVJtjZN5GF+8KdrdMtKr8/Po9Lmw8GqY+V3Slh8lgmQ60rRmAO4OPM+05U8ZaW0uaj8H5dbb9fulgnlapCxsMj5G5TzZ0bVcPQ/ofTXaLdGtNt9fxSchVkc4GiQhJaE4ubjIqPkEQpq/hJkDy1SWfXVnWdp6GE4u+ez/Q34deWIzMRXKFatSdCJAUs3am105RErBjYkf2Yb32TQvp1/hiHfHk/J0w4I65vSYkQALdlO4YvjRUGVfIxlzXR2dvYWKJzmHaazK7J8r3qM/+vnPEMuweu9Ll9qa93IFE34zNz64+gOW/jw+pg4I9mJuBWPpC0xnTn4MWhdGrzaqhLLAFyet7zzAsV/hXzeF5W+msks4sWft/P8eqdpPw4PSN8FQVJ54hT5a2q4ays8Hn1x5gbu3B+PDPmzjRN1c7EW4CpIbMfWvlhoP9g+D57XLBmjLuRoDkYpc8S5oQVcklrauvaYtkTwaeno/sv+YPVYRcwSgIAZl7kNG2uVjzOnGFANusHILiv1cNoxK1KRlFpMyeHjDFbWASXpxphTTy6nKbXbest2yXumg2P7QHCJm4kDtYimzp4J04Qai6hmRvjP8e/usI3kj7vNqg5qg30eQxdHHTMazpNJVHqgaQq0JhRoKJ0iRjO4rZ1frj3vErkYZ7bKkoQgRInfxDexxKjcpmf/umrs38QSP6YsrPOyINR59bU9T8mU6e5WHQhvUxtvZclQFNUX9y2JWYeVmaXOS37KhdZy5UKPSVOZa2QO+RuKrVl9xZbKb9u529GNbEmp60yqfVviPp4lMxWp34+x6ZiVzlTXZ92wb/gX2T1jpSMV59niJbWrYylu0zV3eYglNLdscrDCJMgIQWrRqGX1oKunqXZf+kdfhzsGk7JN8W0r/pxtBSHH1uXt5RWUefWxtd85WsM0RkXgeFy6ozrh2qD2kZqmpyhp9Wtgc+vXpvc0KFR1eqjIJD1BnbLmS7Kzfg6BzOlfZodUurXFnePvoXtNWnREe2hAIFdN81KdTH9AVAkWkomkl0ijnZk12ku8aSjE5MbLU17OJSZCqcg328sdccHJkde3y1I4pfpBBgRJXgz3MEIhOByU+3IGlGUzxJ2oF8fv0hMquPk3X1PToLlMyKZNzP7fH04r042U/LTnECjBfDHH86OeDkXPxQyuSrTUFY/d+FjsATf5BwvadN5/VmxuEk7uiu6HqPHD/BCdAxRrxELEGAzFx+aVGZaTu5VDc8OH09lmjuPmr+vmQASrariaeX7rF4k6LB6D7KRYEmnACjAFReZfQjQGeiNYb9zhomG06y5eQSPgRGXV8Jstsk7x5rZ/bhq9U9n4oRAhQUAjL/nJshEtORKsp0rsNMVihyxvtnryM8SnRBQW5idPh/8o/QdpH2KpfDL1EsxC9vnD+zoouHok0q4NnVv3Fk5mYYo+gbW9aP7PjcLeF5yXY18PuSgQzeveNXY/uwJREex/hcAUVeJwcGkn0T19hNzBXbcQo3AdoLCiAajeigLmPTmLjv4ZnMDomEDqjpoNqWFGlUDh03hg1aKpenJTpry0LIq4P8IEms3ewuDD4KtUfYxELBXwPRzc+0jXJFkmRIiSnPrAczdXSzVrhBWXTa/N2TxpmbaHtJiNZ1m4nj801+zrLI40VEP7/uEFe6BnNbPyLYjlbwdmRi4+hzlxQyK0zRXHrsncK+xI7O2crCgnGJOAJ5Kv2M3gdNMR6nle+Je8fipo1glBCgDL+tF9mSPO298I4I0FZb9ghw0uPNSJY5tc1ZMixnM5bPwRVxFCXGXh+XiqeAb9nnqM0+qWrbXQU6aovq6JqgEihOYGQQoDPjVaBGcXTfPZk1RytEskWUZda7PfBNasrn4kwyKmdxT5Q2Ofofn82MwG1t1yhl6WL9CVYlfVm+/+cNDs3YFOYLwtk2Y7IcGZZPeLABu0avwK5Rto3VI0tH2Yj85r7/YXb1AZFVrVvVEykEKL/cNNnmfT4QknmNjCrJuNJcMhT6ASMuLwv1NwoESgFBrYk5AZqTiFKlZNFcKAERybquM3B8wfaQKuwRoLXVCG3Lp77YztzAnFmBmetqvoLrlbxGiK1cghSJMfPNLnTUlIVRHzZHB9VBDvpzPx0I1XXaAhMJWpP5/odDJU8y9zCRv7UpkdKh6aaADbKEdwVIPrSjbqwKVdfDszcxqUSXMOrN+3KQuVeRDMvVjOXKICPbcffWsb+9e/oKgzI3jLQXoN6Ejqg2uDmu7/oLc2sPslqvTIB01HJy8S782qY68+AZV6Q9O+iPTRLdBEjYdNoyBoXrl8XKdpNwZlncizAdqQRo+bLR77YiktAZmXluW1ukY4sALdu6c/giZlT67pLlKgFG5EWgpOgtF5u+IQdnbeRSWKVpRLppTV4XV7adQqF6pvSbzqyerZWhhPLW8u+GlwDNI+RQrlo52rCz+kXV1pdSA5D3CRHu9Aq9WORmayIT4MVNR/FH41GgYKHddkyEnE6AvrzqjGmLpJlSM2Pt9d1n4dH/brGoKaNvrsKfg//A/klrWaToPodnYkXrCXhw5iZbiVFgB7p4+fTyHXMlk6X26LYo160eKBsg5ZQp3/039E9fD96JEtis86+V+/FzkwqgZxOnTcYCs67tPJ39XxZLAmw6txd+ql+WfYnS2KxsOynSDc7JTXTIuT/Yl/rE4p0R+OlrRF4Vt3s2WgnQPJ3kgIz12aqIMr2R2DJbsEeARKCUJJzk5KKdWNP5e4ACZwmQniU9Jv3aBU8u3A3XAFFUHIqOEyISZa0LnbbSVsUyQciBBOTfTy3ZhdUdQkekaTC1S0gAVIpeY/5yOFI8vAQoP0fZ3E4s3IlFwSa8bbmWmd/G0nmqvCIkfCMz7JRss0Z5L+jFtyXmK0AqW6ZzXUbiI/O1ZEnv6cbz/slrOLf2IKoNbsGyvg3I8BsLe+aIACnHMa0+r+85i7Or9jMVshTNzQiDCJnytdQc0RrJMqVySICU5XD0zdU4uWgHi9lHq1sKNjEi73cPI0sCpBBXoigi6JM/2q8fiYdnbmBOTdNlUGQK+XrTOXBcvGCKdAI0/8a3/Ga2thqQ/2brMsOcAHeN/n7ukalILuT/liOXBrt7oiqhQn47ugSxdY5GZ0QDM5oiqshiNWKMYAqhLov59s9y8tnygW06tzdbKZDIK6pFwceg8jAFUrBcZQ27tBSZfjK5LNFFDRGMsxIeAqSkR5T8yFwXZ1Z0zuDlrN7WymX+OReGnl/M4tqN/6UTSxxuS8zPAImwKBADReahfB+0MmsypxeLrEMRdsp1+w20qppWrifLsuaIAC2j5ZAOclBdmfCrD22JuuPaOyRAD19v1ra5SJLEksnLxyfmBEirUor+k7dqMZZ3mRYDtAocXbBNRKC1+iyFYaN80bRro1XgP1f/jvQ2YqrCSCFAW8rb2v7SFmNyya7ssWpDWqDOmHZWX3j6ozOXIJaJyek5RwTI2h7cHBQTkFYC5kK5E4hQZXHlhZ77aT/kVIXmddqLzhL48Svo7JCEVieUb5dkRqXeuHP4Ukg15nk4HF2UWI5JeAhQfoZWJ5O+hd+ilKFdtplCZNnb7jtDlOGd9BTF5JeWVViId2vht8zrtdwCm39WqU8jNJzeja3+aXVKuUGazevN5mbAx68Yc2s1C2FGhEnb0w7rR4baAlu7jKjYuyEazejOiILmOYWk/21SJ0aANC9s1UkrZSLjeXUGhwqtZu7GZ06AtCUlwqQz9tPL9jKyJqKknUFUCBEgEeG+iWuxbcgfUdFEjNQZJQRI+R4o74O5dNgwKiQst62e/vfwBYZkD53jwhEB2ord5wwBmutBdolDz38fWHPColWZpXTyLOdwwMyDxtIWaXmrCSHPmMeos1eRuR6U5GbwWVOAiX+uPsCYQs5/27tKgBRCncbMnui1OnT2jJxINw7B/FZATsf54fl/mFCsIzt/syf2CDBNnsxsC0xpL2k1V2NoS3glSoAh2RpB7emBmW93499bT1hSocr9GrOgH+ZngNYIMFuJfBh0ZgFu7DmLv1btZ6s/uggiAtQH6WzWSV8ypAsRMREu3Zr7Jk8U6rbanAB1AUGoP6UL+wIgMmy5uD9e3HwcZQQom0K9uvcMw6M5nqOzcyM85SKFAJ25NXXGdIM6YFmXtTNAeQskd9ha+/YIkExgyG1KXoXK9cx6t5dtJ6zp4Qhc6p+16NByv2/uPxfqoNxZPCy3uubPDcvRlAX4NBdK9jQwUwP4vw8dtcVVAnRWP1vpEKJqBdh123hQQM8t/ebjoMVNt7UxskeAVJ5WdnQJQiY1tIXc0GNWyFkwnQlW6d+ERfw+MGU9C31G8QTlSxBb5ii04ivdsTaIpGkx8NNvpRkBfnzxlp0zWquTLkEK1S2FWqPbItUP6dllAyVpoq2uLOYESNGse+yehHQFsrHgrpTaNXvJAlFGgJQpkQL80v9nV++Pm/vOOXolYsXn0UKAFJmDInTYIha/VEkw41vMwDMr9mGlWcgsW5cgk55sRrJMJlu+TX3m4fDMTaEAt0WAFLJrscGUy4LkzYMX+HPgQtSb1IlNPHukamtEB52ej2xmwVEPTF2PV3eeofUKU9IgEvKrlL1ezC+D5C2WZd0ygdC3u7w9Zi9s4wrosGFkqOLH5v3JVte+yUzpPEnsEae1flD0D4oCQiK/aPRvSnVAKQ9s6Xdj7/8wp0ZYG7GoIEDKfTviyjI8u/I3W/3ZMi2yNU4x8Xc5AZNMgDGhQ2S1KV+G/G/1ASwzixQeWfXHRD3RQoDOvAy2yti7BTZ/hrxBzB237a0AzS8arIFOAUzt5d2wfEbe9tgaQMso0+bkbWv1POPNLvilSMyqtCxDZz90YG9L6HKgs3eFUB87WtGZE6Az47XEeApkO2lNP/qbM3W4OuHlM7u9E9Zg+1DHAVhdrT8qytNqkM4B4wIBypch4fWWigp8I1pnuAlQNj8hBWxFPKbP6IKBUkmSkLU+JaOxJuQ/Sxm7SOggV/bE+Kl+GbRbY0qkY9kOndtR+CNZzD8nG7F0+bJafU4uP+P1zhBDavqbI7c8R2BThOhaI1uHGIJTruEtAxewRNvmImP37slLDM9tSspkKRSRmcL1k+ybsCZMfg/6u3ncO/qdJuaYgm1AYfItxXy8rLX37PJ9dhlgPl60Yp1atodV/egsTs6zQdtGy0jCzs4PR5iaf95jz2Tkr17crt2fK/VFR9m4RICE16QnW5hZz8L6w3H5T5OHTWyWcBNgbO401z32IUAeP/SF5eqXVFR5T5DvN9kMUlKhyBBb9UWV/uHVmfyuyfzs6Nyt2NAj9vtdcwIM70zgz0UrAvLZJ10W0E2ssxJCIKOWMx/ayBIKXkFeNwvrD4uUKm3V524ESDfPdIljeakXKSDEQCWcAGMAdN6k6wjQMUix5pWwuOloZsTsrMgE8r81B5kZS/LMqXF152mW7pMSuttyhZOf2zpwIUq0qoYk6VOEPFd7TDtmQyrbjy5tMRbn1h5y6MpGOltzdyvcsJzV+qi8NQKMDhc4W/gW/70K2qwcCmsma86OiTuV4wToTqPBdbGJAJn3ePh6oU/KWvjy30enkZIJhMyCyGaOzhAL1inJbq4p9qItVzgyiyF/X/bcwEXIV/0XZqZCz1EOXfLKIe8RusWn82qKoefIlS11roxWy1Bycsv6yBPFFgFGlwucNZDpXH3UDVO+aWfM35weqBgqyAkwhoDnzTqPAMWOpBiSdClD5kSuiEyAFB+R4iTKN5lrOk2DSqOy6QrHDK0fbGCGyJbPUaBbsiQgH2B5Cyy70ZnrZunKZq8MEbx5fXI9litAcnmLLhc4WzjLEYnIaYFWgrFZOAHG5tGLJ7pThJSaI1qBfMF3jXLtHM+SQOR0nxRpRePtYdMVji5bzGPvmT93YtGOMAQo+xXbc2WzV8aSUG0RoEyi0eUCZ22KkYUF5YKmCDh0FhibhRNgbB69eKJ7/cmdUGVAs5DQVK502x4B/n36uk1XuISpk9klQLqR1gVqWWDSFzcfMbtRR65stAW2VcayPnJ1tLYFpguI6HSBs4Z1i0X9mKcL3QLTbXBsFk6AsXn04onujWf1QIWeDbCp91wcnrXZpV7bI0BaydlyhXP0HK3EyM8XAlg4rstbTzh0ZSPFbbm7WavPGgGSOVB0usBZA5v6TVFuwrMid2nwoqEwJ8BoAJk3ETEEmi/shzKdajMjevKB5RKzCDSc1hWV+jbmBBizw8Bbjy8ItF4+mGXaW9lmEs6siHth2WPbOFLIMAodxleAsW3kuL6xEgGKdkypP20FZoiVnYrFSrdaOgi/tq3OCTAWjyFXPRYh0OXPcShUrzQW/DYMV7Z9j+QTi7oQp1Rtv24EijatyAkwTo0q74zbIkBBFyiALBkhU/it2Cbu5s5mDT9XfJvlLyS+BY5tM5HrGysR6HtkJnKVL4zpFXrj7tHvKQJiS2eiyh85Mvvvim9zz71TkK/aL3wFGJkDwOviCNhCQF5xhCcEk0w+FGaeTFASpk6KwzM3s7DzJNZ8c8lH2FFCJFspMVmdjcuzsGiUapPc5sjrpN+x2bDlj2zLt9eeP7JKo0ar5YORr1oxePn5sL7oAoPRL21dlijJMr0mxaQkw25XfJttjUe/o7ORs1whzKzSF7cPXojVE5ebwcTq4YsfysuG0NuGLmaxEV0RmUTItW3HsCUsmRLFMqTsaQatzqpvLuUPdkSA1lJikl5pcmdiieQpIdLppXuQOmcGUJTz8ffXm/yKLfyRaUtvy7c3lB+zhT8yRVmnCM3kGkhpWTtvGYt5tQfjzYPnVvs0r84Ql3ybZV9ka1jP+bifpezsnrAKgr4EuDIcbleWE6DbDQlXyBKBku1q4vclA3B21QEsb2XKSOesyCRyYOoGbB2wgK1caAVDrnCUL8RaKsoxhdpi5NXldpOiW0uJSTrJrmrmea7t+SNTsixbvr32nqPUDkSAU0p3Q+J0KUAXE3NrDQIRo7U+jcjdAmPvrnXat9kWvpkK58Swi0tYWoKxP7V1dhjcthwnQLcdGq6YjIAcwCAiwRBo27upz1y2+qN8xxTFmsRaKkqfpAnDlRKT6rPMC0x/s+dVIpOwNd9ee8+RPeTAU/OR8accLIHS+XWHsbH3XJTrWtdqnyjvsCu+zbZmH0U9p+RQZJBuK7p7bJq5nABj02jFU10Tp02OqS+2sVy9PZNUcwkFmUQouAFtgYs2q4icZQux1Qtle7Pmm3tx49FwpcQkxeSMhX+fuo4zy/YgfcHsuLzlBAb9tYAFZCXfYfPACp4JvGz69tojwPsnr2LsnbVslUoZ4QI+fMWjszeR8of0VvtEZ3X2CNCWL7Il2N12TgTlhl7eegLOrtzv0li4Y2FOgO44KlynMAhQXhmNlwcGZW6Id09fOY2QTCJSWPKsAAAgAElEQVTXdp5B2ryZWa5dSnG5d/xqVoct39zwpsSkOsv3qI/KfRuzfDNETivbTcHwS0usEuCV7ads+vbaI8A7Ry5hyLlFLH+wLNd3/8W2wdb6RL7K9gjQli+yJdCUvZGyOA7P3Ryv7j5zehzctSAnQHcdGa5XKARopZYuf1bMrNwXtw85f/MYG0xQwjPUdEnz8s5TLGsxDqIosnPEX9tUt5ugLDztmD8jZz+8f+KqzWRZEW0jup/nBBjdiPP2woVA45k9UKFXA6zvPguUB9lZiQ1GyM72xbzclGdb8c+1B9jYaw4zg2m5eAC71abLl6gSOS3puq4zcHzB9qhqJlrr5QQYrXDzxsKLQMZCP2D45WXMFY5c4pyVuEqAeasUBUVlof7R2ei9Y5eZjd/HF2+dhcblchQINVmm1BiRpwXsmcm4XHEMPsAJMAbB5027hgCZplBio/FFO+DJhbuuPfytdFzL0xsuEMLxUPHfq6LNyiFs5UcrwLginADjykjGg35U6d8U9ad0xtE5W7GhZ/hy0v42sSOqDmqO/unrRelqKa4Nx8BT85C9ZAF29kdngHFFOAHGlZGMB/0gL4sxt9cwj4pR+Vvh08t3TvWa3MLKdauHr/99xL+3nuCn+mVCCNCaK9zz6w9D1Wvp2jaraj+8ffySGRz/VL8svBL64MWNRywytEGrZ7etZJ5SolVVJEieCGQ0TVvTyv2aQBDA7PWeXrzHytly0XOqY9FUiPrfYcMoRnxEgHFJOAHGpdGMB33pfWA68lT+mXl1kHeHI8lSNDeGnPsD945dwf/WHkTNEa2RLFMqRoCeCbwdprK05tq2begSSKJo1YWNyI2Ijc7I6EyudIdayFIsD0uheXLxLnZuR/aH08r1ZOWsueg9v2bKB+Iu0ufQTOSuWBir2k3G6WV73EWtSNGDE2CkwMgriS4EZLc4WqWN/rG1w2Zlz4yJxTsz/1zKZUE5LYgAC9YpZdVtrJNHORj1Bla3Ndc2+rut9JQLG4xgxEY31XRjLT8/p+ZA3NhzFp23jkPB2r9iWK7mrJw1Fz3KVeIuQjmUu26fgDuHL2JGpT7uolak6cEJMNKg5BVFFwIDTszFD6V/xOKmo3FhwxG7zVbs3RCNZnQPuTih8z86ByQCJINha65w5DUiizXXNnNitHRho4g15gbHZTrVQfOFfTG5ZFc8OHMDHTeOYtvmYTmbsXLWXPSOznXezCeqMe++ezIK1CgeJ1JgWsOKE2BUzyBef6QjQGd4FP2EIqlQkFR7Ihvv3jpwHufWHULtUW2QPGvakC2wo1SW1lzbDk7dgGLNKlp1YXOVAK256FGgAXeQ6kNaoO74DqCADctbTXAHlSJdB06AkQ4przA6EOi6YwIK1i4ZsoW01yaZvlAeWzpvu7bjFGoMbxVyCWLLFc68PkvXtmnle0GpVll1YXOVAG256EUHhvbayF2xCPocmgF9kBYTinfC82uhL4ZiWr/Iap8TYGQhyeuJVgTkqC7UKAUcPfnHzmhtP6KNubOLnnfiBJj8dAvzMNk3cQ22DVkc0e667fOcAN12aLhijhBovWIwSrSqxi4syDvhzYMXjh5xm8/d2UNFvmm/sfcs5tcZAqPB6Da4RbYinAAjG1FeX7QhkC5fVvTYOwVJ0qfAq3vPMDxX82hrO6INuSsBUij/WqPagG7ZZ1TsHWdc3myNFyfAiM5k/nyMIkCx6ShGHYmrfsIxqrgbNk72lbT6Ixmaoyne/P3cDbWMXJU4AUYunry2GECgQs8GaDzL5KGwrOU4lnyIi2sI5KtaDD33TWUPjS/aEU8u3HGtglhamhNgLB04rnZoBBpM68qCkJLIRsccI+cQkM2KqDQlhLq46ahzD8aBUpwA48Ag8i6YEGi3djhzTyOJKyHbo3ps5Sgv1E5cSHTuKl6cAF1FjJd3awQo4RGZyJBs7jcfh6ZvdGt9Y1K5sl3qssxy8ZX8qN+cAGNyBvK2owQBylpG2ctIKP8HBSXgEhqByv2boMGULvGa/DgB8rciziJAHh5dtplyCJMLHBlLa/2D4mx/XelYrVGtUWtkG/bIhh6zcXTuVlcej1Nl+QowTg0n74w5AlmL50WPXZPhk9QP945fxZpOU+OFaYejWbBUOs2KLG0+ln05xGfhBBifRz8e9J0CH/y+eAByliuED/+8wf5J63B8YdxI6BPe4ZMJsJ1QMrxVxJnnOAHGmaHkHbGFgIevV0jaSCpzc9//GBH+ffp6vASNE+D3YecEGC9fgfjZaQruWXVgMxahmYQuSPZPWsuyqsUnmfvpAAvjPzhrIxbaPz4LJ8D4PPrxsO8KpQJVBjZD1QHNGAm8vP0E+yevi1feIz33TkW+asVAwVxPLdkdD2cBXwHG60HnnQfS5s3CVoPFmpsMpy9uOoZDMzaGO91mbMJUvgUmjw/y/IjPwleA8Xn0ed9RpGE5VBnYFBkL5WBoUILxqztOsx8KoBoXRTYR8n/3Gf3S1WWZ7OKrcAKMryPP+x2CgNrLA1UHNkXh+mWRJk9m9ndtQDCufSPCqztPhyRJiguwKVRKUJJ5WgXPqzMYFJU6vgonwPg68rzfVhEo3KAs5B+5wH+P/g0hQ0psFBekcr/GaDC1K8uURwmbRKMYF7rlch84AboMGX8gPiCQJndmFG5YJtSqkPr97skr/Hvrsenn5mM8vXw/0o2r/VImRrLMqfHqzjMEfQmIErh9kyXEyKsrkDhdcmwfuhh7J6yJknbcvVJOgO4+Qly/GEfA2qrQXKmv7z7h5c0neHblPp5dvo9Pr947pbN3Il9GdMkyp2H/T87+nRoab0/2PJmo/DloES5tOe5Ufa4WKt+9PprM6YngL4GYVLILXtx45GoVsb48J8BYP4S8A9GFQIIUidgZYdo8mdn/5X/7JPGLVBW+vv2E/x6+QNZf8rJ6yUyHiDAqhPIUF2lUHufXH8GSZqOjogm3rpMToFsPD1cuNiBA7nbp8mVhlwpp82WBX4rETqmtD9axVR77efQvS+pExCffylI6ziaze7K67hy5xEiQVpiRLVP++ZPlVTkyews29poT2dW7dX2cAN16eLhy8R2BHGUKovXywWxrHPjxK7YOWoRTi3dFOizTX+5AwtRJcX33X1jbeTo+/vs20ttwxwo5AbrjqHCdOAJmCCROm5yd1RWqV5r99dLWEzgyczMenr0ZqTj13DsF+ar9wrxj1nWbifsnrkZq/e5YGSdAdxwVrhNHwAoC9Sd3QpUBzUI+OTpnKw7P3Ix3T19FGl6NZnZHxV4NoQ/SYu/ENTg4dSP0wdpIq9/dKuIE6G4jwvXhCNhBIHPR3CjbuQ4olwfJ59cfcGTWZkaEBl3keHTUHd8e1Ye0ZPW/ffQSR+dswZE5cTNoKidA/rpxBGIhAj+U/pERId3gkvxz5W/cOnge945dYRcmERXablfoUR/UDsmLm4+wfcgSXN/zV0SrdqvnOQG61XBwZTgCriFAyczLdq6LH2v/GvLg+2evGRGSC19E3dyKt6qKKv2ahLgIzq05KE6RICdA1+YbL80RcEsEshbLg/w1iiN/9V+Q/sfsITrStvjO4Yt4cf0Rnt94yIydX9195nIfiAjbrBiCg9M3Yku/+S4/764PcAJ015HhenEEwolApsI52Y0xRX1JlTNDmFoMOgNe3HiIjy/egoyuTT8f8fU/07+NeoPVlvsfn8NyiFAukbginADjykjyfnAErCBA3ipZiuVG+vzZkC5/VqQrkA0+iROEGytaTc6oZMolHBeEE2BcGEXeB46ACwiQ10eqnBnhmzQhfJP5gQIjmP5t+r9SrbJZ2/2TV7Fr1AoXWnPvopwA3Xt8uHYcAY5AFCLACTAKweVVcwQ4Au6NACdA9x4frh1HgCMQhQhwAoxCcMNbdYLkidhtXFySuNinuDQ+8bUvLhHgzP924/ahC2GuwbvtmIg0eTJhSPYmTuOYMFUS9NgzBWMLt7P5DCW0Hn5pKYbl/O7/6GwDztRvXhfljK02uAW0AUFY8NswFnkjJsQzgTf6HJqBCb90ivLmI4KvK8pFZ5+c1Su6+u6sPrxczCDgEgFSIhW1pwbji3YMCdXtlzIJOqwfiSQZUsRqAhxwch5WtZvEYrJFt/TYPRlzag6M7mYRn0kgPvc92ieaGzfoEgGOub0GV7efYtEnTi/dw7pVpX8TaAO1qNS7IQZna8ws0asOas6SrAR98seaTlOZwzZJ8ZZVQEEeKR0fhQ/PU+lnLKw/DB02jsaEYh1ZGbqK73tkFkb/2DrUC0r1VurTGIJCYLHKVrWbDAooaS7W6pdXmPaer9SnEWoMb4XH524z16ETi3bY7Ae9OF3+HIfn1x8hb5Wi2NhzNmqObM18MTMVzsFMCDb2nosaw36Hb1I/Zmy6qNFISKLI2shZtiAEhQKv7z3Dmk7TULZLXTSc3g23D17A7cMXcXbV/pBVry0sSQdaJVKbKXNkYKYLm/rMDRO+yBFmliRgq7w1va3hQE701nQyb8ee7hT8k3JUpPwhPeiL9dD0jSwasiw0N9quGgrK4ubp64Wjc//Eg9PXrc6fSb92CTVOlAScxlcWc52s9Zs+t2zrf2sOuvGrzFULDwIuEeC4e+swp8ZAtFk5BDTBSIac+wML6g3FwFPzMKF4Z5C1+MTinRD0OQAFapZAidbV2OeJ0iRjnxEhBX8NRKW+jVG0SQWnCJDaar92BGZX78+Itc6YtvB//4VFsJXFVv3UHr04jp6nrfacGgMYWSdIkdhmP+jFmP1+LzsGoFwN9Pu8zwcwIm9L5mJUuV8TlGxbHWMKtYUuSAs6Hjg8azMjJ9oKUt9JKPYaEeWbv59j6ott6J+uHvu7/GJOLtXNrg7zvhzEmIJt8Pz6Q2QomJ1FDqZnzMnCUZ/NScAeRtb0/vTyXVgcbOhkSYDWdN86cBEq9m6IRQ1HQKVRY8LDjRiUuUGobGU0l5JlSo2dI5exblK5RGmS2iRA83GyfDlknWzNLUpGZNlWZEVbCc+Lyp+JGgRcJkA6jxt4ej5WtpkIn6QJUbJtDWzpP5+tWjb1mcdWTqs7Tg3RliLN9k1TB3TGRsEW6ZuYhL7laevszApwS/8FaDq3F17f+yek3mu7/8Lx+dtCfrdVPxEgEbGj580J8Mdav9rsB704E/7ewPokE9bY22swIGN99jvp8WPtkljRegL7veG0rnhy8R4jy9qj2yBDwR+g9Q9E1uL52MtOqxJrBLh1wEK7Ooy9sxYDMvzG2qBjidE3V4U6gnCmz+bEZKv8iYU7rOpNWdHC4GBDJ0sCtKb76g5TUbJdDSxpNgYKpQL0ZTv0h6aQJClkjClicdftE/Dkwl2cXLQDL+88RbJMqWwSoLl+tgjQ1ty6su1kmLai5hWMmVqzFM3NFi8xLe0VpUKNcXTrEy4CpImaPEsa+CZLhL9W7sOrO08ZAW4duBB5qxTDqvaTvxPgq53om7o2IwbaMtK2j4RCfHfeMpZdOHTc9H0LnDRjKnTbOTHUFpjI4OcmFbC4ySib+NiqnwiQCM3R8+YE+NNvpW32w3LbaPm7pR5EgE8v3WNbY9ryL21h8qPsuW8qdo9ZaZMAKVWhLSwt2yQCHHNrNTuCkMVWn2mVJceSm1drEHofmsEumWyV/6VFZat6EwGaX1DZ08mSAM2fk3UfmqMpIxxJlCAajewL48LGo2HGWxAEUAQUOmIgv9Sb+85ZnT+0srN3gSbrZG9uWbZFXwZxQXKU/hH9T8x1m67EJAmGiwC9/Hww/PJSdlM67ucOoPR+NNloCzzozAKML9qBfUYv1a9tqrPs8+R+Q+dWREjagGCU6VyHrR5p2zbhwQYMytKQJYMp1+03thIwPwOkMqOurWDbbkogQxOTzoF0gcEhg2irfmqPtrSOnrfcAtvqR3gJkHSgm+ltQxazcy46T51ZuS8jwJlvdmFg5oasP+ZbYGd1sEaAzvTZvC+2ytNYWNM7sgmQyHvYxSWYWqY7mx+OhLb9tUa2weKmo63OH2cJ0Jm5JbdF8zi2S67yP7EzdneTmCLBcBEggddu7XD8e+sJ9k9aG0KA7BKkRnH27UwXFHQJsrbLdNB5EQkRXpkudfH1v4/sTIximE0s3pldmtB5IJW7d/wKijQsx4jS/AWlb/2649oDksQuESh71YMzN0KNo636qZCj580JkMrb6kd4CZCCVHb5czyL2kvno0Gf/XFqyW5GgDVHtGLb5oubjuL4gu3fL0FsYOnMCtCZPlvWYw2jV/eeWdU7sglwzE9t2YupUCrZloi+5Oi4hFbPstDxSoVeDdkcUKiULEsabYetzZ8pZbo7tQKk1a+1fnsl9LHalrsRhyv65CxXCP2Ozg71SDuhpCtVRFpZGt8l4qlQ9XX2rsBC8UenuESA0akYbyt+IUBfqCf/2MVudUlyli0EikG3/Pfx8QuIKOpt9pL5MfBU6Dh+MUV+chetkWCPxFUR+Mk/ilAIWy0nwGiDmjdkD4Fe+6dh64AFeHHzMStWoWcDdnu/Y/hSDlwEEcj4Uw62GjaXmCY/eyTYM2l1BHz4EsFeO/c4J0DncOKlohgBeknrT+7MzIRUGhU+vXrPbCydOQ+MYtVidfVkbTH+/nq75EfmQj5J/KKtn6eX7saq9iZrECYCsFQ8Har9HomrIfBT1HtjcQKMtmHnDXEEohcBWkHPemtyWJDFcuU3+91e+CSNPvKT9Ti//jAzeTKXpVJoEuziUzHURWdUoMcJMCpQ5XVyBGIYAbIMWBgU2ozIkvyIHIkkY0qu7zmLuRYuoJYkGNW3w04TIJltKBQChuVqHoIXeTnQtfqIPC0w7NJS7ByxjLmRWZMU2dIxc4Vdo1dg16jlMYV5mHYpAELZrnVZmHAyrN0+bAlzS3NFyISE7PDs9Z/qS5IhJdtqPL/2wJXqXSprr43I6KtLypgVNh//c2sPRdpcyF2xCMiXmjxxyH7U1hw9MHU9SnWoFWacrWFCXkW0HR+eqzn8338Ob5dj7DkyCZvyz5+h2rckkkmPNzNb3JiWWwfOY1bVft/VsLIdjkoSdJoAa41qg1ojW2PoD01YwACNlwdmvduDa7v+wrKW40Cfk/GqrZfbHQnwh1IFQEEQaBCI9LIWz4u9E9a4TFBk5Oyo/zTCnTaPYSY85P0SVWKrjcjqa3j1jioCHHV9JR6fv8NMZmzN0Uf/u82+qC3H2cvP2+r4v7j+kLniXd56ghn3xyZJmzcL8woyl/bK0swXXRb6sqZcIe4ilM94VpXvJGjtdjiqSNBpAkyTOxMz3iXXoYPTNjAbPloBkicHpdozX90VblCW+esmzZQaL28/wfrus1h8O8sVIHln1B7dFonTJmM+rWs7T2eH3lSOJl6JVtWYATXlNyVzCPID/rlxeUbEVPeHf96wb4/MRXOHqYfqY/6t60YgW4n8MOr0uLrzTIiLGg0+2RuSFwq57p1avCvUfLCmG/Wr+tCWrM+UHIbctbT+pvBZNOlodXts3p9W26w7vgOqDW7O7NtIyCOE+mPZf2f0puet6tewXJg2aLUVnr6SHmR3aa2/S5qOZiv+Pwf/wexAc1cojD6HZzJs/1q536pu8rgSRtZWgNb6Q0Ev7I0fpX+kCEVkPH3/5DXYmqOHpm9Cpb6NwoyzvfGnvpMRv+zy6C5kYU+PLMXyYMj/FlmQXynmXSPLiCvLme+4u8mNvWdZnAFZoosEnSZAUowIMOD9Z+a90Xr5YBAh9EpeA4nTpQght0ubj4G+lWlCnlt7kMXYo23f1LI9QkiCtsCpc2XE6JurmU/nxc3HUG9CR2ZQPa/OEFYXbT3+HLgI+ar/wtL7UaCCd09eYdSNVXj0v1ssGk3qnBnwv7WHWHuW9dCWqGKvhmg0szs29Z7LjKxVHmqYR/RgHiyXlzG3vht7zrIXmgx8belGAQ5GXFkGr4S+bDXxa5tqmFSyK0snKJM7GX9bazNdviyMNB6dvcVMO8jYl1af4dHbln7kKmjexuv7/4QEVnW1r4QfBRuw1t/gL4FsLK0RIK3G7I2rNQK01R8aY3vjV7ZrPRYEoluCSizwhK05Sgb6g88uDDPOtjChevJVLcbcFQdnbcS8j9xdcpQpyIJnhFr5WfjZkikM3ba7q5Dro7m7a3SQoEsESCsvCo1E34q0jL579DJT2Hx7QwTZZE4vTCzRmb3s5NpGgQhoxdNuzfCQM0D57+aDQaQwIncLjL27lgU6WNdtJuSBJR9i2mpSXUTAssGsrXo6eZQDOXzTpCDTijMr9uHg1PUhobnkdomcqw9pwVzzaHs6rXxPZCyUg7VjqRvVSauOoecWsbKHZ25mYajM+3/3yCWbbS4KPgY6+KUtcET0tvfs/K+HQtqwnOiu9pXyw2YqkitMf+VtljUC9PD1toqdPK7WCNBWf6aV64m+h2faHL96Ezow76LeKWuFdNXWHLXWd5qftv5OKSTpi9V8rrkrcVhzb7O88HB38pOxPb1sDwt1F7ISVAhYYgztMRKZ22GXCFDeYhyYsh5VBjRlYa6ubD8VigCCvwSw+Hbki/nwr5ugb+lm83ozouywYVQIAZbv/hsjSvKvfHL+TkiH6QUy3ypn/zU/iz5D22O62aIVgVw3PWSrHjkGYaocGVChVwO2naEVpK3o0vKEJ+KllZM13ahOCuhARrsktJUjYrc837TVpjkBRkRve8+at2HrhXW2r/S8tf7S+RF9AdJKds+4VWzLS5F9aAtMobMcjavlFthef+yN328TO7Jwa31S1Q7pqq05Khcw7zt9wdr6O63YabcxpXQ3/H3K5J3ijuKMexsROfU7tgi5g67rOuM7CVpxm+viXSFk1R+RfrlEgNQQTfzE6VNAoVCw7S/5/JoTAF2EEOD3jl3G2dUHUGNoS3glSoCZlXqzCSXfAtO2h8oRSdJLxPKSJk/ELiNsESAFUR16fjGbkGeW7UH6gtlxdcdptkqwrIeIjIIx+CRJgP8evUS98e3Z8r9rgsohB8IUzJVWdOSPmyxzGhaPbkOPWSC/XWu60ZZ+zK01CPj4FZe3UnirtphXezC7PZZ1poCgttqc8XondIFadgse7B+IjhtHh0tvW9hRn83beHHzEf65arpxdrWvVBf5w1rrL2E98+1u5gt+YPI6VO7XmOFIBEhbYEfjakmAtvrz8fl/dsePvEUo2g7Zi5nH6rOco0Sw1saZvlCt/Z0CrcrET1FqKGajO0r2kgVYHE5zsVz5kRE0GUPHNjk2fxvWm31BRZXbnMsESFsMum27sOEIi8RBYrkCohUBXYIkSpucXZAQqQR8+BrmEoTO9mqNbotUP6RnVt+HZ21hN2+2CJBMbCiidOW+jVnE4Fd3n2Ja+V6g8D6W9dDhPEWIbjCtKztbpMjMFEjT/AyQLnLI3IECXxKpUTCCzf3mQzQY2bmjZZ2kJ/mnTirRBc8u38eo6ysYudPh7fBLSxi5v3v80mabtNVjAR0EYGXbSZCMYrj0Jsyt6Ud9tmyD8CRxta9UF53zWusvmT2V7libkSqdvdGOgHCk6N90CeJoXK1dglh75vPLd3bHT45pZ74joL5azlFbfafgCrbGn+Zvmc510TtFzRiNV2eLuJxxb6M4k4nTJgcMehgFwKAARAFQSiJUIqAQAUlQsCZESDCKInSSER4eXtCKevjoPSAFSBAg4sb+izi16zDOHzwNhVaCGgoEGYMBtRr5ixdEkQolUL5JDSCJClABgR56qAQltMGB8PX0hmgwQEkTny4BRSMk0kcJGL61rxYBpQgIKnVIl51ZCUbUbc5lAoxt3yRc37iLAK0Kxt5Zg7vHroTaMkW0x1QvfQlT0F26QHM3SZk9Pcb/7bx7m2jUg+6BjSaug0ICBImIEIBSiWBtMJQaD2iDdPDReEIM0kPQiVg/bTFWLlgKtaiEoJWQ3CcJxAAjPJUaGHUGRmYGwYDP4hckTJoUn4M+I0jS4dfypdB/+nB4pU4OeADUukKtRJD/V/h6eYKUISKmHyJmsosgndiP8jsBkq50EWYeX9S621z4AyhwAnS32c31cQkB2qp22TYeI3I3x7unr1161lZhCgLbaEZ3DM/TgoVucyehPDOz3u21u+21dG8ziHpWnkiPhFZf9E/6P/RGKJVq6EUJnqIKz+88xtROQ/D6+gN4SSoE6bTw8PSCKBmRxC853n/4AKMkwdvPB4Ffg+DhpYZglGA06BBsDIKHQg21So0AfRAMfhqMWjkLecv/jCDBAC9PDfQ6LZQaFWM90kfWSdZLpQhNgPR3892m3PGwbnMV2PGSq8IJ0FXEeHmOQAwhQEGAFwYesUt+1tzbgiU9VGzFJ0CQaENr2g4bFQI0RgmCHvD/7xMWDp+O038ehq9WDW+jGl8FLbwTJUCGjBnx2f8L8ubPjz0H9iNFyqRImTo1ArTB8PNOgHRp0kIXEIRbN25AIQn48OYtfPQKBIg6BHlLSJ47HQbMHI0shXIASgEGjQICJLYNp1UokbEoiEwnDyEsAVKHyUzNMnNiZLjNcQKMocnMm+UIuIJARNzbZAIkcqJ9p0RnfwoBBqMRHlDhwu4TGN+xH7z9FfASPKE1AnqVAiUqlsXFK5eh1wUjY8YMyJIxI+7euYMP79+y1WOK1KmRIIEfvLy94eubEFqdFgpBhVMnT0IINCCBSgWlKMIgaPFZFYy63Vuh1dAeCBYMUHuo2JYXogRBSWQssu2wLQIkrKLCbY4ToCuzkJflCMQAAmnzZcHoG+F3bzOItDWkA0ABkhEQDIBKqYJkkLB40HTsXb0ZCY0aqIOM8E6YELmKFIbeW43H9x8ipV8SPH/6GJ8CPsBTr8bX4I9I7ZscAYGBUKjV8NcGwiCIUKk8kDBhIuTKmx9vP75HsEaCOtiIV/cfQC2J0CklfFEakDpXFiw6sQlGSQ+9aITaRwOJ7YNpXSpBpdDYRTiy3eY4AcbAhOZNcgRcQSDMVuUrx+kAACAASURBVE/ponubQctuW2nLazQI8KYllx6Y0n0ILq87CZ1eiwR+CeGbKCH8kiTE14DP+PjuI5RaCR/830MjqJDEKzECAv2R0DMR9DodRIhQKVTs/7Sk1JOvsQLQqDUI0gejULmioD+lSZMWx44chT5Ih68fP8Mo6OGZPSk2XzgCaAB/SQ+NF60GRagoFYLSPgFa2w5bM5FxNuArJ0BXZiIvyxGIAQTMCdDSC8IZDw9RGwRJrYKBTFCMSngYBczuOgbHN+xEEr0XvhiC4ZsyOdLnyo60aVLh5sWL+PTkXwiCEkF6A3w8EkAraaFXGxmpqbRKqBUa6I1GqOlGVw3oRB0EgwFeCg1UahV0xkCIHmr4pkyGTFmzQR+oxdMb96HUGRGg0cInS3IsOfEn4KuGqBQhGPVQQYCgckyA1i5GLEmQE2AMTFTeJEcgKhAwJ0DzF5syM5LbpiMxagMhqZVQ0g2rFjjwxzasHDYXXoEiDL4icuTMhccPn6B4qTLYs3cfvKCEWm8EVAqIegU8FV74mjAYg5aOxbnjJ3Fi6QH4iAkRpA+CCnoEekjwTZ8CwS/fQh0gQVKpIBgNEJQK6EQjsuXMhnefPyD/jwVw/ORJ+AYqIPqokKV8foxaPQ2ilwBJIUKgSxEnCZD6bOk2Zwsne/jwFaCj2cM/5wjEMAK2XmzLrbFNNSUD2wKLOhFvbj5DnxqtoP4owSgJyFUiH/Lkzo1Lpy7g4a378PLwgkHUQSlJ0NHKTKeGSuGBYg3KotuigVBAiSqpfkZKY2ITAWoEtBvTB2Xb1Ub7IrUQ8PQdBEENhSSZtseMBPXImisb3pEJjdEIH6U33r3/D1qNDp0nD0altvVg0EjQB2vh7enlEtrmXwicAF2CjhfmCMQOBCJKgBKMMEoKiJ+16FGuGb7efA4BGmQpmB9fFf549+8b+L/6BI2ogFqhxFchGEUr/IoHjx7C8C4YgV90yF/rFwzdMAkqlYAa6UrA960AD5Uan1VBWHVtP/xSJ8TU3wfizoHz0AYboYIS4rezQaVagAFGJPDzQ7mK5XH01Bl46A0I/PAeAX4CVl0+ADGlN7y8NFB/Cxfn7MhwAnQWKV6OIxBLEYgoAYqUR1kUsG32BqwaPB3J9B5ImSEDPmmMyJopPc4cOwVveEJtVEBSCwhMDGy5fwIwAtVTFYKv4IOEedNiwbl1LArSlGb9cW/HeeiNBrz10WLvPxeh8lZiaov+uLbtNCSjEiqJjJ3ZGpBdjtC/yNbPy8sLmfLnQtDLd3j7+An8YUBgRl/suX8KwQojvNRKl0aJE6BLcPHCHIHYh0BECdAoiTC+06JR3srwfG+E2qiEUSlCncgbKm0wgoIMjLQ8oYRO0EGbzgub7x6BoBLQMndl6J59gTpNAqx5eBBGhR4PdlzE2Kb9GLlpciXH0su7QLQ1pEprPD1xBxC8oDKa3E5MJi4S+z/9p1QpYfAWoAgwQtRp4aXxxVdPPWYfWIVUhbOAVouuCCdAV9DiZTkCsRCBiBKgXm/ExZUHMavLGGiM3tCpAEnSwUNhhEIvQtR4wmAUoDAYoREEvPb4jNU39iNp1jR4dOgGhtfsAK2nEdtenAESKqF7HowmmUvDW+WFHNV/xoB1U+GpUqJd3moIevgJOsETHkbjN6S/+bsJEtsSk+gFLUD2fpIGaqNEziFIUTwzJh9aAZXXN4dlJ8eJE6CTQPFiHIHYikBECTD4qxbtC9SA5h8dggUV/NWAxqhHAoMeOkGCXqmBVg/4Qg2lFIRgTx16L5uAgk0qQe0volHaX6EX9Vh5ex880vtB81GBWimLwE/hg7qDWqP+iHZQBIuom/Zn+AZ4IkjSwIuRHa352DqQOf2KooGF0VNJBgSolDCqveClV0DQf0Wwr4QV9w4gQdrELg0TJ0CX4OKFOQKxD4GIEqDulRY10xdGWikR9KICwWpTSCxPgwGBKsBL8mSub4F6AxKTd4ZaQIpKP2H07mnMaXjb2NVYMWM+5h9bi/RFckClk9AySwXo3geg9/pJKFK3NBAoomqKIkih92bBEUTmeWJdNKIeWqUSekEFjVGAlwC8UwWg1cTeqN2nqUsDxAnQJbh4YY5A7EMgogS4f85WLBs+HV5fJAiCJ4KVEhQwEWCQQgFvpQavDR+QNscPePPwKRIp1Hhr1GLH65PwTOKLD4/foX7+8pi0ajZ+rlMaUAiY2LAvrh/+HyYeX4l0BbIAgRJqpvoFSXUeLK6f+C3OnzW0lZIBeoUCeoUKHgYBHpIIf08dkv2cHfNPrnFpgDgBugQXL8wRiH0IRJQAm+SuBv+/3yAxvABJxba9FBNGLRogqjRQwoBEWVJg9untmDdlGvb/sRmJgzwwevt0ZK36M2AAOpdthLKlfkHDUb2gUxqxZ8EGLB4xA9sfnYJHUl/oPwSjYaYy8A2ksKfsusMO0EaTWx6tAA0ClNBDqzJCm1iJHW/+cmmAOAG6BBcvzBGIfQhElADLaQoghcYP6mC6/FDAKEjMUJn8b41QQqU2IMBLiz//vQxRJaJn7Q74dOwuUhZKj2mnNkJUACfW7cWxzdsxbtMSaH2Af67ex5BW3bD58kGISgH6V8Fokr08vLVEfESApi0wuajRb3S3K4XEI6TILywMKtSiwC5QdIIeAUo9tgWcc2mAOAG6BBcvzBGIfQhElACrKgrCV+Ft8rWlmIDfIGD/F5QwSDr44xPajuqFWr3bwBCgQ7fiDfD45WMcen0D8FXB8CEQ1YqUwpFbF2DwVUAI0uLsvpMoUrM0PNUe+HzpX7QqVhcJ4AUjXXooTK1Qpke6+BBFEWq1GsHBwVCoFIwSqYRSFKBUCCw6NJngbNb+z6UB4gToEly8MEcg9iEQUQKsJxSFSlBDRUbGBiNM4Ui/RYQ2KmBQAx5qCZ8Nn7Dr4TkglTf8X7xHo2JV0aRPOzTs0RIapQa3rt5GziJ5oRBEKHQG+AcEQ5PEh5HY9bUnMa3DSAg62mULLL+ITHxKpZL9W6fXMdqjVaEclp9GQ6FRswgzSoUS6/QnXRogToAuwcULcwRiHwIRJcCmQgkoVGro2IYXUBlN5EfbUKWkgE6lAvTBSADAI39qzLu8BcG0Kjz7D2rUq4ULb26yEPZ6QYlgAVAHB8KTThE91AiEAeJXHa6tPoFFvadCMIgQKYiCJLEVn1ZLIfU9mCVMYHAQfL19oNfqQnKAsLwgKgpPLTJPlDUSJ8DYN0O5xhyBKEQgogTYTFUUUHjCKBqhIo8MFhKarKHVzCYvWEVXIgI8jIDoYUS1Xk3QfHQXkwubNggKLxOBUWADsu5jp3v0D0aiIpSiAq8uPETH0o2QRO8LjaRGsOAPbTIFWo/sy4IdKAwC5vYajTMb9kOpI7NAal/J3OMEBTGyREyI9eJpl5DkK0CX4OKFOQKxD4GIEmADVWEoRU+oKV+lYIAoGCBIakCkG2AdgpV0BqeARgTUCglvNf6Yunc5cpcqwFzYvp8amh0emjzc2AUJEaLhvQ4VUhdAOlVKiEYJaX/KgKl710D0FikEIdSBwIZR87Bp4Qr46jxoHQoKmQDBCA3tzPUGQKnhW+DYNz25xhyBqEUgogRYWZEHSZCEwh3AAD2MCgMt56AQNRCgg14pQJKU0BhNBPjJIxCe2VNg/eW9bKFoLiGeuiavNhgVRJAS4K/H4Bbdce3EZWTIlBlzjq6GMrE3giQD/IIErBk6C3v+2AQ/j0TQfw5k229K00lngSpBwYIs+EtabNWfdQlMvgJ0CS5emCMQ+xCIKAFW0vyIZKIfS3uphwHBah3bv6qN5I9rhKig22EFI0BRoYeoUeCLhwE7n58BfFRsiffNguVbZhFm6czqIAKkcFvkU2wMlvDmyb9IlSkDhAQStBDgKakwuc0g3Nx4jNkTGhVe8DCQg4keeiVtn5XQGJRQajT4ogjCn0HcDjD2zVCuMUcgChGIKAHWSlMCytd6JIEPtBoRWj/gS8AXNKnRAEf3Hjbl5jVI0Ov0LDCBpFAiUKHD0uu7kTRHcnbcZ5SMEJRk5CyaTJzpzI5sChVEfyKl9zDth4kimdGfHggGevzWDi/P3EOCACUkSc1c7/QGLQRPCV8lfySANzy0GpYQ/Yt3IHZ/ueASknwF6BJcvDBHIPYhEFECXDZwFg7O3wKPQAH+agOylSuA0X9Mx5Sug3Hn2BUotIAnZYmjFaAgQGc0wNPDEwWal0Cf+aNpt8y4TWTngSY3OrYVZkbVptUh2ykTJwpk4wcoPmtxcuUuLB05G9IXA12xmMoKIvwFAyavn4tMRX/AzM6DcfPAdSg1avjmTow/Lm9zaYA4AboEFy/MEYh9CESUAD/de4MWBashuZAAaQpmx7gDS7Bq2TJkTpYWW8cuxbvHL2mJBw9PTwTq9FApPQCjEf96f8CJF9cATwUkpQiJLktgNBkwM5oTvv2mYEnXGQcKbKfLIklXTZUfmYxJoRC88JUchAUjfAwGfPHzwJyjKzF+dH/0bNoN4zuMRkBQEOr0aYCWk/u4NECcAF2CixfmCMQ+BCJKgJJWRLVUP8PnM6D28MaP1YvjxdeXSJEkMVJokuPg2u1IqvRBoN6III3JW8TXICAwgRE9pgxGiQaVISVWMZMXGHTQCJpvZ4CUClNilxlEiUra/lIYQAmY2mwILh4/D69PRngZBAQoJQQIwdBIIur0a4Pbj+6gcNFfsG3GKgS++gKdlxGLz2xEykKZXRogToAuwcULcwRiHwIRJUBDoAG7pq/Bn9NXw/hVC6OHAoWq/YL+U4bj8tnL2P/Hety/eBMKvRJGhQICGTGLEkS1Ah/VWux5cQ5SQgX8xSB4KNXwILsWIjq1BINkABS0RwaUegGCXoEZPcfg8tqD8IcAH6UGnkE6KNUK+GVPjVtP7mPHvTMY8ntXPDn7EAklT5Z9Dhk8serKTsCbB0SNfTOUa8wRiEIEIkqAlAT9y8uPqJu3AtIpEkJv0GHF3aN49eU/DG7RASkSpsCNv64iheQNHyI3KBCkpDWdAIPKiER50mLh6U2AB6BTCtBJRqi/+RCrBRUkgxGeohriZz3alWuAj0/eQBUgwkvthQBjMJRKBRRKEX+c24Oje/dgw84tWDhzAVb0noTzly8iWKXG0BUT8HPtklB6W9jdOMCVrwCjcOLxqjkC7oBARAlQ0hlZFJh5Q6bi9OJt8Ag0IkWhH5CqbEH88/d99OjSDekTpUabsnWhCaIdrBJ6hQAVOYwIRgSpdchZKj9GrJgFdSIvSF5KdtMrUdh7A6ASBdw8cAF9mnVECqUfEGyEQVRCLekgeHnivToIiRL6oGGLhrgV8ArpU2bExfX7ob33GkaVEl/Se2Prrf3MK0Sh5itAd5hzXAeOgNsgEFECpOgselGA8b8v6PBTDXi9DYa/KKHTtBE4fuscWtSpj7UT5uLm1VswKFVQGhVIaNTAYNSzqC0KlYhAKRiqxJ5o0qE18pQvisRJEuPTpw/4+9ItbF2+AW+fvIaXngKcEoEJ0CuV8DToEehpRLFm1dF7WH90bt4c8w5uwvNLTzCgTiv4Bov4ojBi1rFNSFEoE6AwQKPkK0C3mXhcEY6AOyAQUQI0sLtbsFD2VzYdwczOQ6HRqiB6eqD9zKH4356DOL/vKFJmy4xuU0ZicJue8HgfAA/BC4JCCYNBy6JbSQoJRIla6OHppWE5PkStBA00UIhKKCQiP8oAR1tlBfzUSiRMlxRVOzVB1mJ50aZuE+TJlxdPzt9FQskDwaIWxX+rhH7LxkGrpFtlStREbnLOC98CO48VL8kRiJUIRJgARR0LgKCCGsYvOgxt3RcPDlxCIoMXtEojRLUIrQbIkC87Ri6ajk93XmFwy45QiUrodHpIkgCNWgOjjtzoRHgqPCEo6QJED8kgwQNekERTDmBJQdGeRQgaD2glLTOINqgljF4/HylSpMb83qPx8MI1GKCAIlNibDy/D0o/JXRSMLtLUSk8XRojToAuwcULcwRiHwK2CFChVGKx4YTDDgUGfIaXlzdECrhipCjMSlTOUAzJA9XwDjDA4OWBd94G7Lp9CkUz5kCVMuWRP29erJ2zAjly5sKLR/+wYAmiHpB0eqg13jDogqBSqZkXiYKSIAm08RWhUxogKozIkjM7Juxchc3TFmLTqtVo3rkDDh86goCHr2AMDIDWV42V1/bBL0NiFqFaNFKqTAlqlZfD/sgF2itKsYCrstjCyV6FQlv8+r0Gp5vmBTkCHIHoQsD8xe6ZtDoCPnwJado7cQLM+bDPripGUcv8NySK/yeqQNGnxCADfiteEV73Apn3xhdBj1w//Yj7Lx9gxd712LF5PR5fe4zxc+ehZamKSJMxA4oVLILNC9dAq1YjsdIH/togBInB8JIEBGuABJ4a5Cz5Ezq2bQ1/byOC9Trs3H0IZzYegO9nI7ygxmelDh+T6LDm4Faky5mFRY+WNLRtFpn5jYryBTsh7ZWl2apTlpojWqP26DYhv5uvDDkBOgEoL8IRcFcEzAmQdBycrTHePvo3RN2EqZNi+ssdNtWn1RWt4IgAyWxPCjLCQ+OB4I/+GNesL+5euAaKj0DBUeGrxqg185AgY1J0b98Fi9csw4Ede/BToUKYPmYCShQpgYCX73Hv7n3k/aUI9u7eiVYd2qFqlUpYs3E9fu/aHmV+LYUsaTNgyvzZuHL8HDaNngslbZ+9NPjop8CC3SuQ/ofM0Bp1UCfQMF9i0A2wKEGpdEyAluRWd3x7VB/SMlT/OQG662zmenEEwoGAJQmO/rE1nl9/GFJTkgwpMeXZVqs1i0Yd8/GlH4r6IuqNEAwS1AoVhGBg+YTZ2DFruSlrHEV99lHDmNAbvUf0x/6dOzB08RRcPPYXrl+9ihZd22FRr3F4H/QJrQd0xemjJ1C/ZXPU+bkslh/cjjO7DqN2i0ZYOGQazp86C8E/EH6igkV/SV+8AMZuWAiVj4Y5DxuVEgSVKSgqJWii0FhKpdouOpbEVm9CB1Qb3CJc5EcP8S1wOCYjf4QjEBMIWJLghGId8fj8HYckKDJzFgpFRXH/WFYOU0QXSkhE/r1f9Pjv1hP8Xvk3eOs18FZ4Qq8zQCRzP70O1bq0Qo22jdG1we/YcGYPGmf7FVvunMXp/x2H/3/vkSltJswdNAF1f2+KReOnk1sxvEUV/PXBUPt54JPuM0ZOH4uSTWpCTKxmfsd0eEjbX5FtzgVTgAUHBGhJfnXGtEWN4a3CTX6cAGNiFvM2OQIRQMCSBCeX7IoHZ26E1JgoTTJM+3d7qBaMRj37ncxTWBg/MxFESlKkhKgToVEosXveBswfMB7pPZOyEFkB2gDAOwG0Wh1UHhpoJSN8RAmfBcrlK0IKCoZSEJBCSAA9i3egBQQVVErgi0qPXBV/xqTNC0HxsoJ0Omg81Sw0vykGl0lo5cfIyA4BWpJfjWEtUWds+wiRHyfACExE/ihHIKYQsCTBSSW74qEZCfok8cPs93tD1DPQ9e03gpH/+C14C5SCGsFGHZQqNSSjARqdkvnzXtp5FGvmLMajB0+hChahEiietBIqScRXQwB8VN7Q6vTw8vaCQiHic5A/NJ4afDYGIUWaVKjWtC6a9OgA+ArQqwwwKhVQ0SWHkWIIGhgZW9NJpQi7BbYkvwq9GqLxzO4RJj9OgDE1g3m7HIEIIhBmO/xLJzw+dzukVqVahT90x9nv5gRo4h3T7SlbEeoVUGqUECXKFWIyYqZkSWTUotSK0AfocPfQJRbZ5c2dxwh++RavdV+h/BIMb8kLUiINUiZPCu886ZC7aIH/t3fmcVEcWRz/DYeKooIIiIDgiVcUUVdjPPCOUURX13jn4xVvVxfXM65G3VX3o4kHatSsR6LGbOLtbhJXJRo3RuMi3uAtoOIJIgoM135ekR6nh8HpZsYZBl//BT2vX733rZrfVFV3daHZu23gVtUDWhcHOObmwSFXS++8h4Zee5+tEZsj5Tr/9sqY/P5ffiy/xWMogIbiFzqmFwavjbCI+LEAmtkI+XImYEsChiI4P2Q44s9clYVkaGPLeNWWbSh+bT/siaHr/mwx8WMBVFsjbM8EihkBQ4GbVXsAHlxLtHsRtIb4sQAWs8bM4TCBohAwFMEpXmF49jDFbkXQUPw6jP89BkZOsWjPT3LGj8EUpcXxNUygmBEwFMExZTogOzP/5gcdDk6OWJ9letmcrdMyXN727rSB6Ltk7GsRP+4B2rq2uXwmYEEChiI4uXIPpD1+qitBybI5C4aj2lWB5W1zhyF83svlbeRQ6QoPpYVzD1ApKbZjAnZAwNSyOWPPCRaHtAosb1s4Ct1nF215m5p8WADV0GJbJmAHBAosm2syDAkxypbN2SI9Sy9vU5MDC6AaWmzLBOyEQFGXzVk7PUPxC58/AmFmLm9TkwMLoBpabMsE7IhAUZbNWTM9Q/GjIW/vheYvb1OTAwugGlpsywTsjIApESxXqTxWPH71+wRfR8qG4td5cj+8b6HlbWriZQFUQ4ttmYAdElCzbM4a6b3u5W1qcmABVEOLbZmAnRIoeGNkOBJi5MvmbJHa61jepiYPFkA1tNiWCdgxASXL5qyZXrvR4Rjy2VRZkZZ+zs9UPiyApgjx50ygBBEo8LC0Zw+kPXr5sLS1Un2dy9vU5MACqIYW2zKBEkCgOL4hxto9P6kaWQBLQIPmFJiAWgLFSQRtJX7EjAVQbctheyZQQggUBxG0pfgVSQDLe7qhav1AsT8AHwUJaNMzkHj+BtJT0hgPE2ACxZyAqh5gOffyaDGoC27+ehmZaenFPDXbhFfWzRU+9QJxcttBaNMzbRMEl8oEmIAiAqoEsE7bYDiXKYWLB08pcv6mGjXp1RYpdx/i5qnLbyoCzpsJ2AUBVQJYs1VD5OXkyvYitVaWXrX8ULpcGdlm0ErLdnDM33glNyd/MxhT/9OGMmSbl5tvr/ao2z4Ez5NTZW/gUOvD0L6US2lkZWYVOSa/t2qIoXlhB9Wt9kWmxR+ONSduUzGby9RS13sEVMHzJ6nIePbCUi7Zj5UIWF0AXSqUQ5uRPXDwk69Vpdh16gB41qyKrWOXqbqOnjSnt0s4Ojti0/DFyEh9jlHb5wohWdPnIwQ0DZJ97lXLF/SMEg1lN49cgrP7/6uqPDI2JYBNerURUwiXDp1+pe/K1X2Ql5uHx7eTULt1I7HXg7NLad05/Yv1bY057b98EnZMXmm0PM+avggdE46Dy3bgadIT1fkaXmAs7qL4fVXMZgdpQQfUnm/8cgl3LhT+A2PB4tiVBQmYJYDN+3VA16n9oU3XYnm3qajg5YahG6aLntrujzbAo5o36nVsBt+3aiB611Hsn78ZwzbNQkjvtjj9bRT+tXBLAfug9iHwb1xLbPFXyd8LrpXdEBk+Ay0Hd0Xzfu3hWMpZ+HoSfx9+jWohKLQJFjQdAY8Ab5mv2CPRAlN5L3dkPnsBerU23cBxcXPFlWNn4VTKWYjft9PXyj7/OiJSvEp80Oo/4UnCA3y3eKtq3EoF0Km0M7xr+6Oij4fY3JrEtkGX36FGy/p49iAF3nX8kZeXhyORO8WNp7uXbqHjxL7i3MPrdxCz9ziS7zxEhwl94Fmjqs720c17Imby23nK+0i9/wQk7HvmfI5Ok/pC4+CAw6t2ivN0dJsxGD71AnB4xTcI6RMqzp3c/h/cvXgTjbq/jUr+3mI+M+1RCqoEVYObryeS4uJRwcsd2hcZOLH1INqOCoObjwf2ztuI7rOGyuJ+eu+xUb+GuSuJmdqGxOfHz/bo6obiJF7UXuKiohEfc1WWa2CzIF0eFI/kg9ohMZJyrhxYpUCdCN969XT9xAWZ78ZhrYQA0stGjcWmugHxBVYjYJYADl4TAY/AKtg9e73Yjo9Eg7509MUhETiz5ycEtQvGpuGLxG71E926IbjnO0LMVvaYZtS+Xsem+GdEJOZf/BIRPuEYt/OvOPjJDlSuXjXf14jFWJq4C3vnbkRI7zZY03eOEEPDshe3HqeDSEIacXgF1vaZjX7LJuDI6l1wdHIE9Q4/7RohhFb6nIaJc89shEtFV6zqOaNIv+pKBZDYPbx+F7FR0WJJ0JdjluK9mUOQeO4azv/7F7QY1BlJsfG4dTpW9JrpS+YfXEucox7h2QM/i14h9ZTIRrKVEu+1YCSiVu9C2uNUDNs4U9iScNH+ECSY9INEB/ly9/NElboBOLpuL1KTnmDAyj9i+8TlolzqvZ078LP4m+K9HR2Hgaum4B9DF4LawNZxy0DCQeJJwlza1UUWd0BIEPYv2FzAr2HuFIupmHOycnR86IdAOii2B9fuIO7HM/jg8+lITnggyzXl7iNdHvqMw+YOk+WccPZagTqR8pbqiQRUnyP5prppHPaO0dis9m3mglQTMEsA6YZI6NheCPvLMMxr9AHC548UvT/qob1ISYNvwxoICKkjBHDV0+8xyf090UhaDe2KFd2nid6goT31VKj3uDRxN2hjlwl7FuHUjkNw9/MSvmhYGpn6A/bN2yi+tCQadBj6uvD9SXGefpUn7l8ihn9XfzqL4Vtm49rxc+IxnsDmdbFr5jrZ5zQ/SPN/3WcNQbUmdbD2D3NUQ1UjgNLQSX+4V79TMzTv3xFxUWfEF00mgI1riXM0Z3fxh1Pib9orlXq1kq0UML1eiPLLytAKm4y0dHEN9dqo5yj1FCUBpN7V/gVbxOeDIqdg24RPdcJLwztJhO/F3ka/peMFU4qbBIDEh16tRPXuXLqULO4aLRvgq0krCvWrn7uSmCU+W0YukQngnfM3xPy0sVzph1V/mCr5SHuYIsuZeo6GdaI/xKVYqX3oc9T3bSw21Q2IL7AaAbMEkBqrb4PqQpwWtRoDulFB82vJiQ9w5WgMMp9nCIGkBkOiQ0JIojj9WCRi9h3HkchdBexfJYAtB3dBGVcXIQi3TseJYZ0kgIHN6sp87ft4k4A4fvff0KBLczxPfob4rFVe0wAAAxFJREFU6Cs4sHALRu/4GBoHDdb1n4du0wfJPqfekm/D6qjgXQlfTVouerFqD3MEkKYHaA6NemPH1u9DuzHh+G7xNgSFBosvJv3o0Dn6AtLQjIbFXjV9cWzDfp2ttC9sYPN6eHtwFzGUJ1Y07G0/rreYU4yNOoNbv+bfpZYEMD7mGtqM6C7mJ8nv6W+iFAkg9RDph4PmTUmAHt9KksWdej8Zddo2LtSvvgCairmSn6eOzxcf/l0mgNWCa+Pp/WSkpzzD5SPRslz9G9fUCZs+Y5qL1s/ZpWI5kwJIrPU5Sr69a/sZjU1t+2F76xEwSwApTOrBkdDpH3Tnj+aMpBsXNJTKzc7RmYi7rNk5Yp6IDsleSdo0fNP3ZXiNEl80B0ZHYXd5xZ3LDK0uPiVx6duYEkBT/vRzoHnCHG22LBbpnMbRQdyVlzgasyVhohsp+sNFElHKr7DDFGNj19Gcarb25TaMRmMxUXeSX1MxG6tj6qVdP3ER968kICcrWxdiYbka+ihKzsZ8K2l/puqfP7ceAbMF8FWhBoe3hptPZehPVlsvNduVZK4A2i5y+y2Zhp5JVxLEfDAfTEApAVUCWL1FfTEEvXz4f0r9v5F2NM9Jw8zEc9ffyPw5aSZgLwRUCWCZ8mXRYkAn3IuL56VwhdRw2YqucPf3xMnth2RDMXtpEBwnE3iTCKgSQAJDk8S01tWplNObxElxrlnpWvHoDK8DVoyMDZmAzQioFkCbRcoFMwEmwAQsTIAF0MJA2R0TYAL2Q4AF0H7qiiNlAkzAwgRYAC0MlN0xASZgPwRYAO2nrjhSJsAELEyABdDCQNkdE2AC9kNAM9qp1ctXathP3BwpE2ACTMBsApoJjq1ZAM3GyA6YABOwRwKaGc6dWADtseY4ZibABMwmoNmqGVRAAMUJjdm+reJAY0S+OX6roBeF2Dt/65HikpQSMNam6Nq816BJmlinmdwDVFozbMcEmECJIqB51OcLFsASVaWcDBNgAkoJaPLuZbMAKqXFdkyACZQoAprLrjwELlE1yskwASagmMD/AVaettdPGXLNAAAAAElFTkSuQmCC"/>
          <p:cNvSpPr>
            <a:spLocks noChangeAspect="1" noChangeArrowheads="1"/>
          </p:cNvSpPr>
          <p:nvPr/>
        </p:nvSpPr>
        <p:spPr bwMode="auto">
          <a:xfrm>
            <a:off x="307975" y="-3200400"/>
            <a:ext cx="9182100" cy="6991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573534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Autofit/>
          </a:bodyPr>
          <a:lstStyle/>
          <a:p>
            <a:pPr algn="ctr"/>
            <a:r>
              <a:rPr lang="fr-FR" b="1" dirty="0" smtClean="0">
                <a:solidFill>
                  <a:srgbClr val="C00000"/>
                </a:solidFill>
                <a:latin typeface="+mn-lt"/>
              </a:rPr>
              <a:t>RÉBUS </a:t>
            </a:r>
            <a:endParaRPr lang="fr-FR" b="1" dirty="0">
              <a:solidFill>
                <a:srgbClr val="C00000"/>
              </a:solidFill>
              <a:latin typeface="+mn-lt"/>
            </a:endParaRPr>
          </a:p>
        </p:txBody>
      </p:sp>
      <p:pic>
        <p:nvPicPr>
          <p:cNvPr id="2050" name="Picture 2" descr="Comment composer un déjeuner équilibré ? - A.Vogel - Compléments  alimentaires nature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57675" y="3200401"/>
            <a:ext cx="4345166" cy="211860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3"/>
          <a:stretch>
            <a:fillRect/>
          </a:stretch>
        </p:blipFill>
        <p:spPr>
          <a:xfrm>
            <a:off x="1506537" y="3175882"/>
            <a:ext cx="2143125" cy="2143125"/>
          </a:xfrm>
          <a:prstGeom prst="rect">
            <a:avLst/>
          </a:prstGeom>
        </p:spPr>
      </p:pic>
    </p:spTree>
    <p:extLst>
      <p:ext uri="{BB962C8B-B14F-4D97-AF65-F5344CB8AC3E}">
        <p14:creationId xmlns:p14="http://schemas.microsoft.com/office/powerpoint/2010/main" val="4218206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9" name="Google Shape;59;p1"/>
          <p:cNvSpPr txBox="1">
            <a:spLocks noGrp="1"/>
          </p:cNvSpPr>
          <p:nvPr>
            <p:ph type="ctrTitle"/>
          </p:nvPr>
        </p:nvSpPr>
        <p:spPr bwMode="auto">
          <a:xfrm>
            <a:off x="196698" y="3594916"/>
            <a:ext cx="6100026" cy="877400"/>
          </a:xfrm>
          <a:prstGeom prst="rect">
            <a:avLst/>
          </a:prstGeom>
          <a:noFill/>
          <a:ln>
            <a:noFill/>
          </a:ln>
        </p:spPr>
        <p:txBody>
          <a:bodyPr spcFirstLastPara="1" wrap="square" lIns="91425" tIns="45700" rIns="91425" bIns="45700" anchor="b" anchorCtr="0">
            <a:noAutofit/>
          </a:bodyPr>
          <a:lstStyle/>
          <a:p>
            <a:pPr marL="0" lvl="0" indent="0" algn="l">
              <a:lnSpc>
                <a:spcPct val="100000"/>
              </a:lnSpc>
              <a:spcBef>
                <a:spcPts val="0"/>
              </a:spcBef>
              <a:spcAft>
                <a:spcPts val="0"/>
              </a:spcAft>
              <a:buClr>
                <a:srgbClr val="ED145B"/>
              </a:buClr>
              <a:buSzPts val="2400"/>
              <a:buFont typeface="Open Sans"/>
              <a:buNone/>
              <a:defRPr/>
            </a:pPr>
            <a:r>
              <a:rPr lang="fr-FR" sz="2400" b="0">
                <a:solidFill>
                  <a:schemeClr val="bg1"/>
                </a:solidFill>
              </a:rPr>
              <a:t>Module de formation e-learning sur les</a:t>
            </a:r>
            <a:r>
              <a:rPr lang="fr-FR" sz="2400">
                <a:solidFill>
                  <a:schemeClr val="bg1"/>
                </a:solidFill>
              </a:rPr>
              <a:t> Violences Sexistes et Sexuelles (VSS) </a:t>
            </a:r>
            <a:endParaRPr sz="2400">
              <a:solidFill>
                <a:schemeClr val="bg1"/>
              </a:solidFill>
            </a:endParaRPr>
          </a:p>
        </p:txBody>
      </p:sp>
      <p:sp>
        <p:nvSpPr>
          <p:cNvPr id="60" name="Google Shape;60;p1"/>
          <p:cNvSpPr/>
          <p:nvPr/>
        </p:nvSpPr>
        <p:spPr bwMode="auto">
          <a:xfrm>
            <a:off x="342543" y="6083063"/>
            <a:ext cx="2112660" cy="347676"/>
          </a:xfrm>
          <a:prstGeom prst="roundRect">
            <a:avLst>
              <a:gd name="adj" fmla="val 16667"/>
            </a:avLst>
          </a:prstGeom>
          <a:no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600" b="1" i="0" u="none" strike="noStrike" kern="0" cap="none" spc="0" normalizeH="0" baseline="0" noProof="0">
                <a:ln>
                  <a:noFill/>
                </a:ln>
                <a:solidFill>
                  <a:srgbClr val="FFFFFF"/>
                </a:solidFill>
                <a:effectLst/>
                <a:uLnTx/>
                <a:uFillTx/>
                <a:latin typeface="Open Sans"/>
                <a:ea typeface="Open Sans"/>
                <a:cs typeface="Open Sans"/>
              </a:rPr>
              <a:t>septembre 2023</a:t>
            </a:r>
            <a:endParaRPr kumimoji="0" sz="1400" b="0" i="0" u="none" strike="noStrike" kern="0" cap="none" spc="0" normalizeH="0" baseline="0" noProof="0">
              <a:ln>
                <a:noFill/>
              </a:ln>
              <a:solidFill>
                <a:srgbClr val="FFFFFF"/>
              </a:solidFill>
              <a:effectLst/>
              <a:uLnTx/>
              <a:uFillTx/>
              <a:latin typeface="Arial"/>
              <a:cs typeface="Arial"/>
            </a:endParaRPr>
          </a:p>
        </p:txBody>
      </p:sp>
      <p:sp>
        <p:nvSpPr>
          <p:cNvPr id="61" name="Google Shape;61;p1"/>
          <p:cNvSpPr txBox="1"/>
          <p:nvPr/>
        </p:nvSpPr>
        <p:spPr bwMode="auto">
          <a:xfrm>
            <a:off x="5188017" y="1759853"/>
            <a:ext cx="2463214" cy="1077684"/>
          </a:xfrm>
          <a:prstGeom prst="rect">
            <a:avLst/>
          </a:prstGeom>
          <a:noFill/>
          <a:ln>
            <a:noFill/>
          </a:ln>
        </p:spPr>
        <p:txBody>
          <a:bodyPr spcFirstLastPara="1" wrap="square" lIns="91425" tIns="45700" rIns="91425" bIns="45700" anchor="b" anchorCtr="0">
            <a:noAutofit/>
          </a:bodyPr>
          <a:lstStyle/>
          <a:p>
            <a:pPr marL="0" marR="0" lvl="0" indent="0" algn="l" defTabSz="914400" eaLnBrk="1" fontAlgn="auto" latinLnBrk="0" hangingPunct="1">
              <a:lnSpc>
                <a:spcPct val="90000"/>
              </a:lnSpc>
              <a:spcBef>
                <a:spcPts val="0"/>
              </a:spcBef>
              <a:spcAft>
                <a:spcPts val="0"/>
              </a:spcAft>
              <a:buClr>
                <a:srgbClr val="ED145B"/>
              </a:buClr>
              <a:buSzPts val="2400"/>
              <a:buFont typeface="Open Sans"/>
              <a:buNone/>
              <a:tabLst/>
              <a:defRPr/>
            </a:pPr>
            <a:r>
              <a:rPr kumimoji="0" lang="fr-FR" sz="2400" b="1" i="0" u="none" strike="noStrike" kern="0" cap="none" spc="0" normalizeH="0" baseline="0" noProof="0">
                <a:ln>
                  <a:noFill/>
                </a:ln>
                <a:solidFill>
                  <a:srgbClr val="FFFFFF"/>
                </a:solidFill>
                <a:effectLst/>
                <a:uLnTx/>
                <a:uFillTx/>
                <a:latin typeface="Open Sans"/>
                <a:ea typeface="Open Sans"/>
                <a:cs typeface="Open Sans"/>
              </a:rPr>
              <a:t>Pour que la honte et la peur changent de camp</a:t>
            </a:r>
            <a:endParaRPr kumimoji="0" sz="2400" b="1" i="0" u="none" strike="noStrike" kern="0" cap="none" spc="0" normalizeH="0" baseline="0" noProof="0">
              <a:ln>
                <a:noFill/>
              </a:ln>
              <a:solidFill>
                <a:srgbClr val="FFFFFF"/>
              </a:solidFill>
              <a:effectLst/>
              <a:uLnTx/>
              <a:uFillTx/>
              <a:latin typeface="Open Sans"/>
              <a:ea typeface="Open Sans"/>
              <a:cs typeface="Open Sans"/>
            </a:endParaRPr>
          </a:p>
        </p:txBody>
      </p:sp>
      <p:sp>
        <p:nvSpPr>
          <p:cNvPr id="62" name="Google Shape;62;p1"/>
          <p:cNvSpPr/>
          <p:nvPr/>
        </p:nvSpPr>
        <p:spPr bwMode="auto">
          <a:xfrm flipH="1">
            <a:off x="4860757" y="889046"/>
            <a:ext cx="2871935" cy="2705871"/>
          </a:xfrm>
          <a:custGeom>
            <a:avLst/>
            <a:gdLst/>
            <a:ahLst/>
            <a:cxnLst/>
            <a:rect l="l" t="t" r="r" b="b"/>
            <a:pathLst>
              <a:path w="21139" h="21108" extrusionOk="0">
                <a:moveTo>
                  <a:pt x="11137" y="31"/>
                </a:moveTo>
                <a:cubicBezTo>
                  <a:pt x="16966" y="455"/>
                  <a:pt x="21436" y="5016"/>
                  <a:pt x="21123" y="10217"/>
                </a:cubicBezTo>
                <a:cubicBezTo>
                  <a:pt x="20809" y="15418"/>
                  <a:pt x="15829" y="19291"/>
                  <a:pt x="10000" y="18866"/>
                </a:cubicBezTo>
                <a:cubicBezTo>
                  <a:pt x="9441" y="18825"/>
                  <a:pt x="8893" y="18746"/>
                  <a:pt x="8362" y="18632"/>
                </a:cubicBezTo>
                <a:cubicBezTo>
                  <a:pt x="5945" y="20957"/>
                  <a:pt x="3212" y="21207"/>
                  <a:pt x="591" y="21082"/>
                </a:cubicBezTo>
                <a:lnTo>
                  <a:pt x="628" y="20472"/>
                </a:lnTo>
                <a:cubicBezTo>
                  <a:pt x="2087" y="19815"/>
                  <a:pt x="3396" y="18520"/>
                  <a:pt x="3492" y="16937"/>
                </a:cubicBezTo>
                <a:cubicBezTo>
                  <a:pt x="3505" y="16716"/>
                  <a:pt x="3502" y="16498"/>
                  <a:pt x="3486" y="16284"/>
                </a:cubicBezTo>
                <a:cubicBezTo>
                  <a:pt x="1204" y="14384"/>
                  <a:pt x="-163" y="11636"/>
                  <a:pt x="15" y="8680"/>
                </a:cubicBezTo>
                <a:cubicBezTo>
                  <a:pt x="329" y="3479"/>
                  <a:pt x="5308" y="-393"/>
                  <a:pt x="11137" y="31"/>
                </a:cubicBezTo>
                <a:close/>
              </a:path>
            </a:pathLst>
          </a:custGeom>
          <a:noFill/>
          <a:ln w="57150" cap="flat" cmpd="sng">
            <a:solidFill>
              <a:schemeClr val="lt1"/>
            </a:solidFill>
            <a:prstDash val="solid"/>
            <a:round/>
            <a:headEnd type="none" w="sm" len="sm"/>
            <a:tailEnd type="none" w="sm" len="sm"/>
          </a:ln>
        </p:spPr>
        <p:txBody>
          <a:bodyPr spcFirstLastPara="1" wrap="square" lIns="38100" tIns="38100" rIns="38100" bIns="381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a:ln>
                <a:noFill/>
              </a:ln>
              <a:solidFill>
                <a:srgbClr val="FFFFFF"/>
              </a:solidFill>
              <a:effectLst/>
              <a:uLnTx/>
              <a:uFillTx/>
              <a:latin typeface="Gill Sans"/>
              <a:ea typeface="Gill Sans"/>
              <a:cs typeface="Gill Sans"/>
            </a:endParaRPr>
          </a:p>
        </p:txBody>
      </p:sp>
      <p:pic>
        <p:nvPicPr>
          <p:cNvPr id="63" name="Google Shape;63;p1"/>
          <p:cNvPicPr/>
          <p:nvPr/>
        </p:nvPicPr>
        <p:blipFill>
          <a:blip r:embed="rId2">
            <a:alphaModFix/>
          </a:blip>
          <a:stretch/>
        </p:blipFill>
        <p:spPr bwMode="auto">
          <a:xfrm>
            <a:off x="6652398" y="3848351"/>
            <a:ext cx="2207799" cy="2207799"/>
          </a:xfrm>
          <a:prstGeom prst="rect">
            <a:avLst/>
          </a:prstGeom>
          <a:noFill/>
          <a:ln>
            <a:noFill/>
          </a:ln>
        </p:spPr>
      </p:pic>
      <p:sp>
        <p:nvSpPr>
          <p:cNvPr id="8" name="Google Shape;60;p1"/>
          <p:cNvSpPr/>
          <p:nvPr/>
        </p:nvSpPr>
        <p:spPr bwMode="auto">
          <a:xfrm>
            <a:off x="2577123" y="6083063"/>
            <a:ext cx="4274733" cy="347676"/>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srgbClr val="FFFFFF"/>
                </a:solidFill>
                <a:effectLst/>
                <a:uLnTx/>
                <a:uFillTx/>
                <a:latin typeface="Open Sans"/>
                <a:ea typeface="Open Sans"/>
                <a:cs typeface="Open Sans"/>
              </a:rPr>
              <a:t>Institut de formation des personnels </a:t>
            </a:r>
            <a:endParaRPr kumimoji="0" sz="1400" b="0" i="0" u="none" strike="noStrike" kern="0" cap="none" spc="0" normalizeH="0" baseline="0" noProof="0">
              <a:ln>
                <a:noFill/>
              </a:ln>
              <a:solidFill>
                <a:srgbClr val="000000"/>
              </a:solidFill>
              <a:effectLst/>
              <a:uLnTx/>
              <a:uFillTx/>
              <a:latin typeface="Arial"/>
              <a:cs typeface="Arial"/>
            </a:endParaRPr>
          </a:p>
        </p:txBody>
      </p:sp>
      <p:pic>
        <p:nvPicPr>
          <p:cNvPr id="1026" name="Picture 2" descr="image"/>
          <p:cNvPicPr>
            <a:picLocks noChangeAspect="1" noChangeArrowheads="1"/>
          </p:cNvPicPr>
          <p:nvPr/>
        </p:nvPicPr>
        <p:blipFill>
          <a:blip r:embed="rId3"/>
          <a:stretch/>
        </p:blipFill>
        <p:spPr bwMode="auto">
          <a:xfrm>
            <a:off x="7109334" y="4325112"/>
            <a:ext cx="1246716" cy="1246716"/>
          </a:xfrm>
          <a:prstGeom prst="rect">
            <a:avLst/>
          </a:prstGeom>
          <a:noFill/>
        </p:spPr>
      </p:pic>
    </p:spTree>
    <p:extLst>
      <p:ext uri="{BB962C8B-B14F-4D97-AF65-F5344CB8AC3E}">
        <p14:creationId xmlns:p14="http://schemas.microsoft.com/office/powerpoint/2010/main" val="3241567066"/>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7" name="Google Shape;487;p11"/>
          <p:cNvSpPr/>
          <p:nvPr/>
        </p:nvSpPr>
        <p:spPr bwMode="auto">
          <a:xfrm>
            <a:off x="176956" y="206625"/>
            <a:ext cx="8775020" cy="6130167"/>
          </a:xfrm>
          <a:prstGeom prst="roundRect">
            <a:avLst>
              <a:gd name="adj" fmla="val 3065"/>
            </a:avLst>
          </a:prstGeom>
          <a:solidFill>
            <a:srgbClr val="F7D4DC">
              <a:alpha val="24705"/>
            </a:srgbClr>
          </a:solidFill>
          <a:ln w="38100">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80143C"/>
              </a:solidFill>
              <a:effectLst/>
              <a:uLnTx/>
              <a:uFillTx/>
              <a:latin typeface="Open Sans"/>
              <a:ea typeface="Open Sans"/>
              <a:cs typeface="Open Sans"/>
            </a:endParaRPr>
          </a:p>
        </p:txBody>
      </p:sp>
      <p:sp>
        <p:nvSpPr>
          <p:cNvPr id="488" name="Google Shape;488;p11"/>
          <p:cNvSpPr txBox="1"/>
          <p:nvPr/>
        </p:nvSpPr>
        <p:spPr bwMode="auto">
          <a:xfrm>
            <a:off x="1139648" y="391909"/>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ED145B"/>
              </a:buClr>
              <a:buSzPts val="2400"/>
              <a:buFont typeface="Arial"/>
              <a:buNone/>
              <a:tabLst/>
              <a:defRPr/>
            </a:pPr>
            <a:r>
              <a:rPr kumimoji="0" lang="fr-FR" sz="2400" b="0" i="0" u="none" strike="noStrike" kern="0" cap="none" spc="0" normalizeH="0" baseline="0" noProof="0">
                <a:ln>
                  <a:noFill/>
                </a:ln>
                <a:solidFill>
                  <a:srgbClr val="ED145B"/>
                </a:solidFill>
                <a:effectLst/>
                <a:uLnTx/>
                <a:uFillTx/>
                <a:latin typeface="Open Sans"/>
                <a:ea typeface="Open Sans"/>
                <a:cs typeface="Open Sans"/>
              </a:rPr>
              <a:t>Agir contre les VSS </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800" b="1" i="0" u="none" strike="noStrike" kern="0" cap="none" spc="0" normalizeH="0" baseline="0" noProof="0">
                <a:ln>
                  <a:noFill/>
                </a:ln>
                <a:solidFill>
                  <a:srgbClr val="63003C"/>
                </a:solidFill>
                <a:effectLst/>
                <a:uLnTx/>
                <a:uFillTx/>
                <a:latin typeface="Open Sans"/>
                <a:ea typeface="Open Sans"/>
                <a:cs typeface="Open Sans"/>
              </a:rPr>
              <a:t>Avant-propos</a:t>
            </a:r>
            <a:endParaRPr kumimoji="0" sz="26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532" name="Google Shape;532;p11"/>
          <p:cNvSpPr/>
          <p:nvPr/>
        </p:nvSpPr>
        <p:spPr bwMode="auto">
          <a:xfrm>
            <a:off x="1256427" y="1248349"/>
            <a:ext cx="457200" cy="48414"/>
          </a:xfrm>
          <a:prstGeom prst="rect">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pic>
        <p:nvPicPr>
          <p:cNvPr id="2050" name="Picture 2" descr="image"/>
          <p:cNvPicPr>
            <a:picLocks noChangeAspect="1" noChangeArrowheads="1"/>
          </p:cNvPicPr>
          <p:nvPr/>
        </p:nvPicPr>
        <p:blipFill>
          <a:blip r:embed="rId2"/>
          <a:stretch/>
        </p:blipFill>
        <p:spPr bwMode="auto">
          <a:xfrm>
            <a:off x="259491" y="382363"/>
            <a:ext cx="914400" cy="914400"/>
          </a:xfrm>
          <a:prstGeom prst="rect">
            <a:avLst/>
          </a:prstGeom>
          <a:noFill/>
        </p:spPr>
      </p:pic>
      <p:sp>
        <p:nvSpPr>
          <p:cNvPr id="2" name="ZoneTexte 1"/>
          <p:cNvSpPr txBox="1"/>
          <p:nvPr/>
        </p:nvSpPr>
        <p:spPr bwMode="auto">
          <a:xfrm>
            <a:off x="292737" y="2247117"/>
            <a:ext cx="8558526" cy="3139321"/>
          </a:xfrm>
          <a:prstGeom prst="rect">
            <a:avLst/>
          </a:prstGeom>
          <a:noFill/>
          <a:ln>
            <a:noFill/>
          </a:ln>
        </p:spPr>
        <p:txBody>
          <a:bodyPr wrap="square" lIns="91440" tIns="45720" rIns="91440" bIns="45720" rtlCol="0" anchor="t">
            <a:spAutoFit/>
          </a:bodyPr>
          <a:lstStyle/>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a:ln>
                  <a:noFill/>
                </a:ln>
                <a:solidFill>
                  <a:srgbClr val="63003C"/>
                </a:solidFill>
                <a:effectLst/>
                <a:uLnTx/>
                <a:uFillTx/>
                <a:latin typeface="Open Sans"/>
                <a:ea typeface="Open Sans"/>
                <a:cs typeface="Open Sans"/>
              </a:rPr>
              <a:t>Agir contre les violences sexistes et sexuelles est une priorité pour l'Université Paris-Saclay. La prévention de ces violences est l'un des piliers de l'égalité entre les femmes et les hommes pour laquelle l'université est fortement engagée.</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a:ln>
                  <a:noFill/>
                </a:ln>
                <a:solidFill>
                  <a:srgbClr val="63003C"/>
                </a:solidFill>
                <a:effectLst/>
                <a:uLnTx/>
                <a:uFillTx/>
                <a:latin typeface="Open Sans"/>
                <a:ea typeface="Open Sans"/>
                <a:cs typeface="Open Sans"/>
              </a:rPr>
              <a:t>Pour renforcer sa politique en la matière, l'université lance, à la rentrée universitaire 2023/2024, un module de formation e-learning destiné à l'ensemble de sa communauté étudiante, enseignante et des personnels.</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800" b="1" i="0" u="none" strike="noStrike" kern="0" cap="none" spc="0" normalizeH="0" baseline="0" noProof="0">
              <a:ln>
                <a:noFill/>
              </a:ln>
              <a:solidFill>
                <a:srgbClr val="63003C"/>
              </a:solidFill>
              <a:effectLst/>
              <a:uLnTx/>
              <a:uFillTx/>
              <a:latin typeface="Open Sans"/>
              <a:ea typeface="Open Sans"/>
              <a:cs typeface="Open Sans"/>
            </a:endParaRPr>
          </a:p>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63003C"/>
                </a:solidFill>
                <a:effectLst/>
                <a:uLnTx/>
                <a:uFillTx/>
                <a:latin typeface="Open Sans"/>
                <a:ea typeface="Open Sans"/>
                <a:cs typeface="Open Sans"/>
              </a:rPr>
              <a:t>Cette présentation propose des scenarii pour déployer le module auprès des étudiants, des doctorants, des encadrants et des personnels (E.C.EC et BIATSS).</a:t>
            </a:r>
            <a:endParaRPr kumimoji="0" sz="1400" b="0" i="0" u="none" strike="noStrike" kern="0" cap="none" spc="0" normalizeH="0" baseline="0" noProof="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435668168"/>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7" name="Google Shape;487;p11"/>
          <p:cNvSpPr/>
          <p:nvPr/>
        </p:nvSpPr>
        <p:spPr bwMode="auto">
          <a:xfrm>
            <a:off x="176955" y="167956"/>
            <a:ext cx="8790089" cy="5957673"/>
          </a:xfrm>
          <a:prstGeom prst="roundRect">
            <a:avLst>
              <a:gd name="adj" fmla="val 3065"/>
            </a:avLst>
          </a:prstGeom>
          <a:solidFill>
            <a:srgbClr val="F7D4DC">
              <a:alpha val="24705"/>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80143C"/>
              </a:solidFill>
              <a:effectLst/>
              <a:uLnTx/>
              <a:uFillTx/>
              <a:latin typeface="Open Sans"/>
              <a:ea typeface="Open Sans"/>
              <a:cs typeface="Open Sans"/>
            </a:endParaRPr>
          </a:p>
        </p:txBody>
      </p:sp>
      <p:sp>
        <p:nvSpPr>
          <p:cNvPr id="488" name="Google Shape;488;p11"/>
          <p:cNvSpPr txBox="1"/>
          <p:nvPr/>
        </p:nvSpPr>
        <p:spPr bwMode="auto">
          <a:xfrm>
            <a:off x="1139648" y="391909"/>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ED145B"/>
              </a:buClr>
              <a:buSzPts val="2400"/>
              <a:buFont typeface="Arial"/>
              <a:buNone/>
              <a:tabLst/>
              <a:defRPr/>
            </a:pPr>
            <a:r>
              <a:rPr kumimoji="0" lang="fr-FR" sz="2400" b="0" i="0" u="none" strike="noStrike" kern="0" cap="none" spc="0" normalizeH="0" baseline="0" noProof="0">
                <a:ln>
                  <a:noFill/>
                </a:ln>
                <a:solidFill>
                  <a:srgbClr val="ED145B"/>
                </a:solidFill>
                <a:effectLst/>
                <a:uLnTx/>
                <a:uFillTx/>
                <a:latin typeface="Open Sans"/>
                <a:ea typeface="Open Sans"/>
                <a:cs typeface="Open Sans"/>
              </a:rPr>
              <a:t>Agir contre les VSS </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800" b="1" i="0" u="none" strike="noStrike" kern="0" cap="none" spc="0" normalizeH="0" baseline="0" noProof="0">
                <a:ln>
                  <a:noFill/>
                </a:ln>
                <a:solidFill>
                  <a:srgbClr val="63003C"/>
                </a:solidFill>
                <a:effectLst/>
                <a:uLnTx/>
                <a:uFillTx/>
                <a:latin typeface="Open Sans"/>
                <a:ea typeface="Open Sans"/>
                <a:cs typeface="Open Sans"/>
              </a:rPr>
              <a:t>Le module e-learning </a:t>
            </a:r>
            <a:r>
              <a:rPr kumimoji="0" lang="fr-FR" sz="1800" b="1" i="0" u="none" strike="noStrike" kern="0" cap="none" spc="0" normalizeH="0" baseline="0" noProof="0">
                <a:ln>
                  <a:noFill/>
                </a:ln>
                <a:solidFill>
                  <a:srgbClr val="63003C"/>
                </a:solidFill>
                <a:effectLst/>
                <a:uLnTx/>
                <a:uFillTx/>
                <a:latin typeface="Open Sans"/>
                <a:ea typeface="Open Sans"/>
                <a:cs typeface="Open Sans"/>
              </a:rPr>
              <a:t>(1/3)</a:t>
            </a:r>
            <a:endParaRPr kumimoji="0" sz="18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532" name="Google Shape;532;p11"/>
          <p:cNvSpPr/>
          <p:nvPr/>
        </p:nvSpPr>
        <p:spPr bwMode="auto">
          <a:xfrm>
            <a:off x="1256427" y="1248349"/>
            <a:ext cx="457200" cy="48414"/>
          </a:xfrm>
          <a:prstGeom prst="rect">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grpSp>
        <p:nvGrpSpPr>
          <p:cNvPr id="7" name="Groupe 6"/>
          <p:cNvGrpSpPr/>
          <p:nvPr/>
        </p:nvGrpSpPr>
        <p:grpSpPr bwMode="auto">
          <a:xfrm>
            <a:off x="874993" y="2777715"/>
            <a:ext cx="2496167" cy="3018813"/>
            <a:chOff x="1123633" y="1908699"/>
            <a:chExt cx="2496167" cy="3018813"/>
          </a:xfrm>
        </p:grpSpPr>
        <p:grpSp>
          <p:nvGrpSpPr>
            <p:cNvPr id="58" name="Google Shape;479;p10"/>
            <p:cNvGrpSpPr/>
            <p:nvPr/>
          </p:nvGrpSpPr>
          <p:grpSpPr bwMode="auto">
            <a:xfrm>
              <a:off x="1139647" y="1908699"/>
              <a:ext cx="2384787" cy="3018813"/>
              <a:chOff x="7747000" y="5332413"/>
              <a:chExt cx="787400" cy="1047750"/>
            </a:xfrm>
          </p:grpSpPr>
          <p:sp>
            <p:nvSpPr>
              <p:cNvPr id="59" name="Google Shape;480;p10"/>
              <p:cNvSpPr/>
              <p:nvPr/>
            </p:nvSpPr>
            <p:spPr bwMode="auto">
              <a:xfrm>
                <a:off x="7747000" y="5913438"/>
                <a:ext cx="606425" cy="466725"/>
              </a:xfrm>
              <a:custGeom>
                <a:avLst/>
                <a:gdLst/>
                <a:ahLst/>
                <a:cxnLst/>
                <a:rect l="l" t="t" r="r" b="b"/>
                <a:pathLst>
                  <a:path w="1685" h="1297" extrusionOk="0">
                    <a:moveTo>
                      <a:pt x="23" y="1254"/>
                    </a:moveTo>
                    <a:cubicBezTo>
                      <a:pt x="836" y="1242"/>
                      <a:pt x="710" y="1224"/>
                      <a:pt x="896" y="1248"/>
                    </a:cubicBezTo>
                    <a:cubicBezTo>
                      <a:pt x="1248" y="1296"/>
                      <a:pt x="1535" y="1021"/>
                      <a:pt x="1535" y="1021"/>
                    </a:cubicBezTo>
                    <a:cubicBezTo>
                      <a:pt x="1642" y="932"/>
                      <a:pt x="1541" y="830"/>
                      <a:pt x="1541" y="830"/>
                    </a:cubicBezTo>
                    <a:cubicBezTo>
                      <a:pt x="1684" y="711"/>
                      <a:pt x="1559" y="633"/>
                      <a:pt x="1559" y="633"/>
                    </a:cubicBezTo>
                    <a:cubicBezTo>
                      <a:pt x="1654" y="484"/>
                      <a:pt x="1517" y="436"/>
                      <a:pt x="1517" y="436"/>
                    </a:cubicBezTo>
                    <a:cubicBezTo>
                      <a:pt x="1660" y="269"/>
                      <a:pt x="1517" y="125"/>
                      <a:pt x="1517" y="125"/>
                    </a:cubicBezTo>
                    <a:cubicBezTo>
                      <a:pt x="1350" y="311"/>
                      <a:pt x="1117" y="346"/>
                      <a:pt x="824" y="269"/>
                    </a:cubicBezTo>
                    <a:cubicBezTo>
                      <a:pt x="902" y="0"/>
                      <a:pt x="657" y="24"/>
                      <a:pt x="657" y="24"/>
                    </a:cubicBezTo>
                    <a:cubicBezTo>
                      <a:pt x="495" y="478"/>
                      <a:pt x="0" y="615"/>
                      <a:pt x="0" y="615"/>
                    </a:cubicBezTo>
                    <a:lnTo>
                      <a:pt x="23" y="1254"/>
                    </a:lnTo>
                  </a:path>
                </a:pathLst>
              </a:custGeom>
              <a:solidFill>
                <a:srgbClr val="ED145B"/>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60" name="Google Shape;481;p10"/>
              <p:cNvSpPr/>
              <p:nvPr/>
            </p:nvSpPr>
            <p:spPr bwMode="auto">
              <a:xfrm>
                <a:off x="7770813" y="5332413"/>
                <a:ext cx="763587" cy="652462"/>
              </a:xfrm>
              <a:custGeom>
                <a:avLst/>
                <a:gdLst/>
                <a:ahLst/>
                <a:cxnLst/>
                <a:rect l="l" t="t" r="r" b="b"/>
                <a:pathLst>
                  <a:path w="2122" h="1811" extrusionOk="0">
                    <a:moveTo>
                      <a:pt x="102" y="1254"/>
                    </a:moveTo>
                    <a:lnTo>
                      <a:pt x="843" y="1254"/>
                    </a:lnTo>
                    <a:lnTo>
                      <a:pt x="843" y="1631"/>
                    </a:lnTo>
                    <a:cubicBezTo>
                      <a:pt x="872" y="1673"/>
                      <a:pt x="890" y="1726"/>
                      <a:pt x="890" y="1786"/>
                    </a:cubicBezTo>
                    <a:cubicBezTo>
                      <a:pt x="1052" y="1810"/>
                      <a:pt x="1177" y="1792"/>
                      <a:pt x="1279" y="1720"/>
                    </a:cubicBezTo>
                    <a:lnTo>
                      <a:pt x="1279" y="1254"/>
                    </a:lnTo>
                    <a:lnTo>
                      <a:pt x="2019" y="1254"/>
                    </a:lnTo>
                    <a:cubicBezTo>
                      <a:pt x="2073" y="1254"/>
                      <a:pt x="2121" y="1207"/>
                      <a:pt x="2121" y="1153"/>
                    </a:cubicBezTo>
                    <a:lnTo>
                      <a:pt x="2121" y="102"/>
                    </a:lnTo>
                    <a:cubicBezTo>
                      <a:pt x="2121" y="48"/>
                      <a:pt x="2073" y="0"/>
                      <a:pt x="2019" y="0"/>
                    </a:cubicBezTo>
                    <a:lnTo>
                      <a:pt x="102" y="0"/>
                    </a:lnTo>
                    <a:cubicBezTo>
                      <a:pt x="48" y="0"/>
                      <a:pt x="0" y="48"/>
                      <a:pt x="0" y="102"/>
                    </a:cubicBezTo>
                    <a:lnTo>
                      <a:pt x="0" y="1153"/>
                    </a:lnTo>
                    <a:cubicBezTo>
                      <a:pt x="0" y="1207"/>
                      <a:pt x="48" y="1254"/>
                      <a:pt x="102" y="1254"/>
                    </a:cubicBezTo>
                  </a:path>
                </a:pathLst>
              </a:custGeom>
              <a:solidFill>
                <a:srgbClr val="63003C"/>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grpSp>
        <p:sp>
          <p:nvSpPr>
            <p:cNvPr id="533" name="Google Shape;533;p11"/>
            <p:cNvSpPr txBox="1"/>
            <p:nvPr/>
          </p:nvSpPr>
          <p:spPr bwMode="auto">
            <a:xfrm>
              <a:off x="1123633" y="2175283"/>
              <a:ext cx="2496167" cy="769401"/>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63003C"/>
                </a:buClr>
                <a:buSzPts val="1800"/>
                <a:buFont typeface="Open Sans"/>
                <a:buNone/>
                <a:tabLst/>
                <a:defRPr/>
              </a:pPr>
              <a:r>
                <a:rPr kumimoji="0" lang="fr-FR" sz="2200" b="1" i="0" u="none" strike="noStrike" kern="0" cap="none" spc="0" normalizeH="0" baseline="0" noProof="0">
                  <a:ln>
                    <a:noFill/>
                  </a:ln>
                  <a:solidFill>
                    <a:srgbClr val="FFFFFF"/>
                  </a:solidFill>
                  <a:effectLst/>
                  <a:uLnTx/>
                  <a:uFillTx/>
                  <a:latin typeface="Open Sans"/>
                  <a:ea typeface="Open Sans"/>
                  <a:cs typeface="Open Sans"/>
                </a:rPr>
                <a:t>OBJECTIFS PEDAGOGIQUES</a:t>
              </a:r>
              <a:endParaRPr kumimoji="0" sz="1400" b="0" i="0" u="none" strike="noStrike" kern="0" cap="none" spc="0" normalizeH="0" baseline="0" noProof="0">
                <a:ln>
                  <a:noFill/>
                </a:ln>
                <a:solidFill>
                  <a:srgbClr val="000000"/>
                </a:solidFill>
                <a:effectLst/>
                <a:uLnTx/>
                <a:uFillTx/>
                <a:latin typeface="Arial"/>
                <a:cs typeface="Arial"/>
              </a:endParaRPr>
            </a:p>
          </p:txBody>
        </p:sp>
      </p:grpSp>
      <p:sp>
        <p:nvSpPr>
          <p:cNvPr id="6" name="ZoneTexte 5"/>
          <p:cNvSpPr txBox="1"/>
          <p:nvPr/>
        </p:nvSpPr>
        <p:spPr bwMode="auto">
          <a:xfrm>
            <a:off x="4061968" y="2594351"/>
            <a:ext cx="4518734" cy="3693319"/>
          </a:xfrm>
          <a:prstGeom prst="rect">
            <a:avLst/>
          </a:prstGeom>
          <a:noFill/>
        </p:spPr>
        <p:txBody>
          <a:bodyPr wrap="square" lIns="91440" tIns="45720" rIns="91440" bIns="45720" rtlCol="0" anchor="t">
            <a:spAutoFit/>
          </a:bodyPr>
          <a:lstStyle/>
          <a:p>
            <a:pPr marL="285750" marR="0" lvl="0" indent="-285750" algn="just" defTabSz="914400" eaLnBrk="1" fontAlgn="auto" latinLnBrk="0" hangingPunct="1">
              <a:lnSpc>
                <a:spcPct val="100000"/>
              </a:lnSpc>
              <a:spcBef>
                <a:spcPts val="0"/>
              </a:spcBef>
              <a:spcAft>
                <a:spcPts val="0"/>
              </a:spcAft>
              <a:buClr>
                <a:srgbClr val="63003C"/>
              </a:buClr>
              <a:buSzTx/>
              <a:buFont typeface="Wingdings"/>
              <a:buChar char="Ø"/>
              <a:tabLst/>
              <a:defRPr/>
            </a:pPr>
            <a:r>
              <a:rPr kumimoji="0" lang="fr-FR" sz="2000" b="0" i="0" u="none" strike="noStrike" kern="0" cap="none" spc="0" normalizeH="0" baseline="0" noProof="0">
                <a:ln>
                  <a:noFill/>
                </a:ln>
                <a:solidFill>
                  <a:srgbClr val="63003C"/>
                </a:solidFill>
                <a:effectLst/>
                <a:uLnTx/>
                <a:uFillTx/>
                <a:latin typeface="Open Sans"/>
                <a:ea typeface="Open Sans"/>
                <a:cs typeface="Open Sans"/>
              </a:rPr>
              <a:t>Savoir définir et repérer les quatre grands types de VSS : outrage sexiste (simple et aggravé), harcèlement sexuel, agression sexuelle, viol.​</a:t>
            </a:r>
            <a:endParaRPr kumimoji="0" sz="1400" b="0" i="0" u="none" strike="noStrike" kern="0" cap="none" spc="0" normalizeH="0" baseline="0" noProof="0">
              <a:ln>
                <a:noFill/>
              </a:ln>
              <a:solidFill>
                <a:srgbClr val="000000"/>
              </a:solidFill>
              <a:effectLst/>
              <a:uLnTx/>
              <a:uFillTx/>
              <a:latin typeface="Arial"/>
              <a:cs typeface="Arial"/>
            </a:endParaRPr>
          </a:p>
          <a:p>
            <a:pPr marL="285750" marR="0" lvl="0" indent="-285750" algn="just" defTabSz="914400" eaLnBrk="1" fontAlgn="auto" latinLnBrk="0" hangingPunct="1">
              <a:lnSpc>
                <a:spcPct val="100000"/>
              </a:lnSpc>
              <a:spcBef>
                <a:spcPts val="0"/>
              </a:spcBef>
              <a:spcAft>
                <a:spcPts val="0"/>
              </a:spcAft>
              <a:buClr>
                <a:srgbClr val="63003C"/>
              </a:buClr>
              <a:buSzTx/>
              <a:buFont typeface="Wingdings"/>
              <a:buChar char="Ø"/>
              <a:tabLst/>
              <a:defRPr/>
            </a:pPr>
            <a:endParaRPr kumimoji="0" lang="fr-FR" sz="2000" b="0" i="0" u="none" strike="noStrike" kern="0" cap="none" spc="0" normalizeH="0" baseline="0" noProof="0">
              <a:ln>
                <a:noFill/>
              </a:ln>
              <a:solidFill>
                <a:srgbClr val="63003C"/>
              </a:solidFill>
              <a:effectLst/>
              <a:uLnTx/>
              <a:uFillTx/>
              <a:latin typeface="Open Sans"/>
              <a:ea typeface="Open Sans"/>
              <a:cs typeface="Open Sans"/>
            </a:endParaRPr>
          </a:p>
          <a:p>
            <a:pPr marL="285750" marR="0" lvl="0" indent="-285750" algn="just" defTabSz="914400" eaLnBrk="1" fontAlgn="auto" latinLnBrk="0" hangingPunct="1">
              <a:lnSpc>
                <a:spcPct val="100000"/>
              </a:lnSpc>
              <a:spcBef>
                <a:spcPts val="0"/>
              </a:spcBef>
              <a:spcAft>
                <a:spcPts val="0"/>
              </a:spcAft>
              <a:buClr>
                <a:srgbClr val="63003C"/>
              </a:buClr>
              <a:buSzTx/>
              <a:buFont typeface="Wingdings"/>
              <a:buChar char="Ø"/>
              <a:tabLst/>
              <a:defRPr/>
            </a:pPr>
            <a:r>
              <a:rPr kumimoji="0" lang="fr-FR" sz="2000" b="0" i="0" u="none" strike="noStrike" kern="0" cap="none" spc="0" normalizeH="0" baseline="0" noProof="0">
                <a:ln>
                  <a:noFill/>
                </a:ln>
                <a:solidFill>
                  <a:srgbClr val="63003C"/>
                </a:solidFill>
                <a:effectLst/>
                <a:uLnTx/>
                <a:uFillTx/>
                <a:latin typeface="Open Sans"/>
                <a:ea typeface="Open Sans"/>
                <a:cs typeface="Open Sans"/>
              </a:rPr>
              <a:t>Agir en situation, utiliser les moyens mis à sa disposition pour reporter les faits lorsqu’une personne est témoin ou victime de violence.​</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000000"/>
              </a:solidFill>
              <a:effectLst/>
              <a:uLnTx/>
              <a:uFillTx/>
              <a:latin typeface="Arial"/>
              <a:cs typeface="Arial"/>
            </a:endParaRPr>
          </a:p>
        </p:txBody>
      </p:sp>
      <p:grpSp>
        <p:nvGrpSpPr>
          <p:cNvPr id="62" name="Google Shape;681;p17"/>
          <p:cNvGrpSpPr/>
          <p:nvPr/>
        </p:nvGrpSpPr>
        <p:grpSpPr bwMode="auto">
          <a:xfrm>
            <a:off x="6453444" y="388822"/>
            <a:ext cx="2251351" cy="1815882"/>
            <a:chOff x="3273497" y="2522348"/>
            <a:chExt cx="3000006" cy="2452123"/>
          </a:xfrm>
        </p:grpSpPr>
        <p:sp>
          <p:nvSpPr>
            <p:cNvPr id="63" name="Google Shape;682;p17"/>
            <p:cNvSpPr/>
            <p:nvPr/>
          </p:nvSpPr>
          <p:spPr bwMode="auto">
            <a:xfrm>
              <a:off x="3273497" y="3411729"/>
              <a:ext cx="830632" cy="830630"/>
            </a:xfrm>
            <a:custGeom>
              <a:avLst/>
              <a:gdLst/>
              <a:ahLst/>
              <a:cxnLst/>
              <a:rect l="l" t="t" r="r" b="b"/>
              <a:pathLst>
                <a:path w="4053" h="4052" extrusionOk="0">
                  <a:moveTo>
                    <a:pt x="3887" y="1689"/>
                  </a:moveTo>
                  <a:lnTo>
                    <a:pt x="3684" y="1689"/>
                  </a:lnTo>
                  <a:lnTo>
                    <a:pt x="3684" y="1689"/>
                  </a:lnTo>
                  <a:lnTo>
                    <a:pt x="3650" y="1686"/>
                  </a:lnTo>
                  <a:lnTo>
                    <a:pt x="3617" y="1675"/>
                  </a:lnTo>
                  <a:lnTo>
                    <a:pt x="3583" y="1661"/>
                  </a:lnTo>
                  <a:lnTo>
                    <a:pt x="3552" y="1641"/>
                  </a:lnTo>
                  <a:lnTo>
                    <a:pt x="3524" y="1619"/>
                  </a:lnTo>
                  <a:lnTo>
                    <a:pt x="3501" y="1593"/>
                  </a:lnTo>
                  <a:lnTo>
                    <a:pt x="3482" y="1562"/>
                  </a:lnTo>
                  <a:lnTo>
                    <a:pt x="3468" y="1531"/>
                  </a:lnTo>
                  <a:lnTo>
                    <a:pt x="3397" y="1357"/>
                  </a:lnTo>
                  <a:lnTo>
                    <a:pt x="3397" y="1357"/>
                  </a:lnTo>
                  <a:lnTo>
                    <a:pt x="3383" y="1323"/>
                  </a:lnTo>
                  <a:lnTo>
                    <a:pt x="3375" y="1290"/>
                  </a:lnTo>
                  <a:lnTo>
                    <a:pt x="3375" y="1253"/>
                  </a:lnTo>
                  <a:lnTo>
                    <a:pt x="3377" y="1219"/>
                  </a:lnTo>
                  <a:lnTo>
                    <a:pt x="3386" y="1182"/>
                  </a:lnTo>
                  <a:lnTo>
                    <a:pt x="3397" y="1149"/>
                  </a:lnTo>
                  <a:lnTo>
                    <a:pt x="3414" y="1118"/>
                  </a:lnTo>
                  <a:lnTo>
                    <a:pt x="3437" y="1094"/>
                  </a:lnTo>
                  <a:lnTo>
                    <a:pt x="3580" y="950"/>
                  </a:lnTo>
                  <a:lnTo>
                    <a:pt x="3580" y="950"/>
                  </a:lnTo>
                  <a:lnTo>
                    <a:pt x="3591" y="936"/>
                  </a:lnTo>
                  <a:lnTo>
                    <a:pt x="3602" y="925"/>
                  </a:lnTo>
                  <a:lnTo>
                    <a:pt x="3617" y="894"/>
                  </a:lnTo>
                  <a:lnTo>
                    <a:pt x="3625" y="866"/>
                  </a:lnTo>
                  <a:lnTo>
                    <a:pt x="3628" y="832"/>
                  </a:lnTo>
                  <a:lnTo>
                    <a:pt x="3625" y="801"/>
                  </a:lnTo>
                  <a:lnTo>
                    <a:pt x="3617" y="770"/>
                  </a:lnTo>
                  <a:lnTo>
                    <a:pt x="3602" y="742"/>
                  </a:lnTo>
                  <a:lnTo>
                    <a:pt x="3591" y="728"/>
                  </a:lnTo>
                  <a:lnTo>
                    <a:pt x="3580" y="717"/>
                  </a:lnTo>
                  <a:lnTo>
                    <a:pt x="3335" y="472"/>
                  </a:lnTo>
                  <a:lnTo>
                    <a:pt x="3335" y="472"/>
                  </a:lnTo>
                  <a:lnTo>
                    <a:pt x="3324" y="461"/>
                  </a:lnTo>
                  <a:lnTo>
                    <a:pt x="3310" y="453"/>
                  </a:lnTo>
                  <a:lnTo>
                    <a:pt x="3282" y="436"/>
                  </a:lnTo>
                  <a:lnTo>
                    <a:pt x="3251" y="427"/>
                  </a:lnTo>
                  <a:lnTo>
                    <a:pt x="3220" y="424"/>
                  </a:lnTo>
                  <a:lnTo>
                    <a:pt x="3189" y="427"/>
                  </a:lnTo>
                  <a:lnTo>
                    <a:pt x="3158" y="436"/>
                  </a:lnTo>
                  <a:lnTo>
                    <a:pt x="3127" y="453"/>
                  </a:lnTo>
                  <a:lnTo>
                    <a:pt x="3116" y="461"/>
                  </a:lnTo>
                  <a:lnTo>
                    <a:pt x="3102" y="472"/>
                  </a:lnTo>
                  <a:lnTo>
                    <a:pt x="2959" y="615"/>
                  </a:lnTo>
                  <a:lnTo>
                    <a:pt x="2959" y="615"/>
                  </a:lnTo>
                  <a:lnTo>
                    <a:pt x="2933" y="638"/>
                  </a:lnTo>
                  <a:lnTo>
                    <a:pt x="2902" y="655"/>
                  </a:lnTo>
                  <a:lnTo>
                    <a:pt x="2869" y="669"/>
                  </a:lnTo>
                  <a:lnTo>
                    <a:pt x="2835" y="677"/>
                  </a:lnTo>
                  <a:lnTo>
                    <a:pt x="2798" y="680"/>
                  </a:lnTo>
                  <a:lnTo>
                    <a:pt x="2762" y="677"/>
                  </a:lnTo>
                  <a:lnTo>
                    <a:pt x="2728" y="669"/>
                  </a:lnTo>
                  <a:lnTo>
                    <a:pt x="2694" y="658"/>
                  </a:lnTo>
                  <a:lnTo>
                    <a:pt x="2520" y="585"/>
                  </a:lnTo>
                  <a:lnTo>
                    <a:pt x="2520" y="585"/>
                  </a:lnTo>
                  <a:lnTo>
                    <a:pt x="2489" y="570"/>
                  </a:lnTo>
                  <a:lnTo>
                    <a:pt x="2461" y="551"/>
                  </a:lnTo>
                  <a:lnTo>
                    <a:pt x="2433" y="528"/>
                  </a:lnTo>
                  <a:lnTo>
                    <a:pt x="2410" y="500"/>
                  </a:lnTo>
                  <a:lnTo>
                    <a:pt x="2391" y="469"/>
                  </a:lnTo>
                  <a:lnTo>
                    <a:pt x="2376" y="439"/>
                  </a:lnTo>
                  <a:lnTo>
                    <a:pt x="2368" y="405"/>
                  </a:lnTo>
                  <a:lnTo>
                    <a:pt x="2362" y="368"/>
                  </a:lnTo>
                  <a:lnTo>
                    <a:pt x="2362" y="166"/>
                  </a:lnTo>
                  <a:lnTo>
                    <a:pt x="2362" y="166"/>
                  </a:lnTo>
                  <a:lnTo>
                    <a:pt x="2362" y="149"/>
                  </a:lnTo>
                  <a:lnTo>
                    <a:pt x="2360" y="132"/>
                  </a:lnTo>
                  <a:lnTo>
                    <a:pt x="2351" y="101"/>
                  </a:lnTo>
                  <a:lnTo>
                    <a:pt x="2334" y="73"/>
                  </a:lnTo>
                  <a:lnTo>
                    <a:pt x="2315" y="50"/>
                  </a:lnTo>
                  <a:lnTo>
                    <a:pt x="2289" y="28"/>
                  </a:lnTo>
                  <a:lnTo>
                    <a:pt x="2261" y="14"/>
                  </a:lnTo>
                  <a:lnTo>
                    <a:pt x="2230" y="5"/>
                  </a:lnTo>
                  <a:lnTo>
                    <a:pt x="2216" y="2"/>
                  </a:lnTo>
                  <a:lnTo>
                    <a:pt x="2199" y="0"/>
                  </a:lnTo>
                  <a:lnTo>
                    <a:pt x="1853" y="0"/>
                  </a:lnTo>
                  <a:lnTo>
                    <a:pt x="1853" y="0"/>
                  </a:lnTo>
                  <a:lnTo>
                    <a:pt x="1836" y="2"/>
                  </a:lnTo>
                  <a:lnTo>
                    <a:pt x="1820" y="5"/>
                  </a:lnTo>
                  <a:lnTo>
                    <a:pt x="1789" y="14"/>
                  </a:lnTo>
                  <a:lnTo>
                    <a:pt x="1761" y="28"/>
                  </a:lnTo>
                  <a:lnTo>
                    <a:pt x="1738" y="50"/>
                  </a:lnTo>
                  <a:lnTo>
                    <a:pt x="1716" y="73"/>
                  </a:lnTo>
                  <a:lnTo>
                    <a:pt x="1702" y="101"/>
                  </a:lnTo>
                  <a:lnTo>
                    <a:pt x="1690" y="132"/>
                  </a:lnTo>
                  <a:lnTo>
                    <a:pt x="1690" y="149"/>
                  </a:lnTo>
                  <a:lnTo>
                    <a:pt x="1688" y="166"/>
                  </a:lnTo>
                  <a:lnTo>
                    <a:pt x="1688" y="368"/>
                  </a:lnTo>
                  <a:lnTo>
                    <a:pt x="1688" y="368"/>
                  </a:lnTo>
                  <a:lnTo>
                    <a:pt x="1685" y="405"/>
                  </a:lnTo>
                  <a:lnTo>
                    <a:pt x="1676" y="439"/>
                  </a:lnTo>
                  <a:lnTo>
                    <a:pt x="1662" y="469"/>
                  </a:lnTo>
                  <a:lnTo>
                    <a:pt x="1643" y="500"/>
                  </a:lnTo>
                  <a:lnTo>
                    <a:pt x="1620" y="528"/>
                  </a:lnTo>
                  <a:lnTo>
                    <a:pt x="1592" y="551"/>
                  </a:lnTo>
                  <a:lnTo>
                    <a:pt x="1564" y="570"/>
                  </a:lnTo>
                  <a:lnTo>
                    <a:pt x="1530" y="585"/>
                  </a:lnTo>
                  <a:lnTo>
                    <a:pt x="1356" y="658"/>
                  </a:lnTo>
                  <a:lnTo>
                    <a:pt x="1356" y="658"/>
                  </a:lnTo>
                  <a:lnTo>
                    <a:pt x="1325" y="669"/>
                  </a:lnTo>
                  <a:lnTo>
                    <a:pt x="1291" y="677"/>
                  </a:lnTo>
                  <a:lnTo>
                    <a:pt x="1254" y="680"/>
                  </a:lnTo>
                  <a:lnTo>
                    <a:pt x="1218" y="677"/>
                  </a:lnTo>
                  <a:lnTo>
                    <a:pt x="1184" y="669"/>
                  </a:lnTo>
                  <a:lnTo>
                    <a:pt x="1150" y="655"/>
                  </a:lnTo>
                  <a:lnTo>
                    <a:pt x="1120" y="638"/>
                  </a:lnTo>
                  <a:lnTo>
                    <a:pt x="1091" y="615"/>
                  </a:lnTo>
                  <a:lnTo>
                    <a:pt x="948" y="472"/>
                  </a:lnTo>
                  <a:lnTo>
                    <a:pt x="948" y="472"/>
                  </a:lnTo>
                  <a:lnTo>
                    <a:pt x="937" y="461"/>
                  </a:lnTo>
                  <a:lnTo>
                    <a:pt x="923" y="453"/>
                  </a:lnTo>
                  <a:lnTo>
                    <a:pt x="894" y="436"/>
                  </a:lnTo>
                  <a:lnTo>
                    <a:pt x="864" y="427"/>
                  </a:lnTo>
                  <a:lnTo>
                    <a:pt x="833" y="424"/>
                  </a:lnTo>
                  <a:lnTo>
                    <a:pt x="802" y="427"/>
                  </a:lnTo>
                  <a:lnTo>
                    <a:pt x="771" y="436"/>
                  </a:lnTo>
                  <a:lnTo>
                    <a:pt x="740" y="453"/>
                  </a:lnTo>
                  <a:lnTo>
                    <a:pt x="729" y="461"/>
                  </a:lnTo>
                  <a:lnTo>
                    <a:pt x="715" y="472"/>
                  </a:lnTo>
                  <a:lnTo>
                    <a:pt x="473" y="717"/>
                  </a:lnTo>
                  <a:lnTo>
                    <a:pt x="473" y="717"/>
                  </a:lnTo>
                  <a:lnTo>
                    <a:pt x="462" y="728"/>
                  </a:lnTo>
                  <a:lnTo>
                    <a:pt x="450" y="742"/>
                  </a:lnTo>
                  <a:lnTo>
                    <a:pt x="436" y="770"/>
                  </a:lnTo>
                  <a:lnTo>
                    <a:pt x="428" y="801"/>
                  </a:lnTo>
                  <a:lnTo>
                    <a:pt x="422" y="832"/>
                  </a:lnTo>
                  <a:lnTo>
                    <a:pt x="428" y="866"/>
                  </a:lnTo>
                  <a:lnTo>
                    <a:pt x="436" y="894"/>
                  </a:lnTo>
                  <a:lnTo>
                    <a:pt x="450" y="925"/>
                  </a:lnTo>
                  <a:lnTo>
                    <a:pt x="462" y="936"/>
                  </a:lnTo>
                  <a:lnTo>
                    <a:pt x="473" y="950"/>
                  </a:lnTo>
                  <a:lnTo>
                    <a:pt x="616" y="1094"/>
                  </a:lnTo>
                  <a:lnTo>
                    <a:pt x="616" y="1094"/>
                  </a:lnTo>
                  <a:lnTo>
                    <a:pt x="636" y="1118"/>
                  </a:lnTo>
                  <a:lnTo>
                    <a:pt x="655" y="1149"/>
                  </a:lnTo>
                  <a:lnTo>
                    <a:pt x="667" y="1182"/>
                  </a:lnTo>
                  <a:lnTo>
                    <a:pt x="675" y="1219"/>
                  </a:lnTo>
                  <a:lnTo>
                    <a:pt x="678" y="1253"/>
                  </a:lnTo>
                  <a:lnTo>
                    <a:pt x="675" y="1290"/>
                  </a:lnTo>
                  <a:lnTo>
                    <a:pt x="670" y="1323"/>
                  </a:lnTo>
                  <a:lnTo>
                    <a:pt x="655" y="1357"/>
                  </a:lnTo>
                  <a:lnTo>
                    <a:pt x="585" y="1531"/>
                  </a:lnTo>
                  <a:lnTo>
                    <a:pt x="585" y="1531"/>
                  </a:lnTo>
                  <a:lnTo>
                    <a:pt x="571" y="1562"/>
                  </a:lnTo>
                  <a:lnTo>
                    <a:pt x="551" y="1593"/>
                  </a:lnTo>
                  <a:lnTo>
                    <a:pt x="526" y="1619"/>
                  </a:lnTo>
                  <a:lnTo>
                    <a:pt x="501" y="1641"/>
                  </a:lnTo>
                  <a:lnTo>
                    <a:pt x="470" y="1661"/>
                  </a:lnTo>
                  <a:lnTo>
                    <a:pt x="436" y="1675"/>
                  </a:lnTo>
                  <a:lnTo>
                    <a:pt x="403" y="1686"/>
                  </a:lnTo>
                  <a:lnTo>
                    <a:pt x="369" y="1689"/>
                  </a:lnTo>
                  <a:lnTo>
                    <a:pt x="166" y="1689"/>
                  </a:lnTo>
                  <a:lnTo>
                    <a:pt x="166" y="1689"/>
                  </a:lnTo>
                  <a:lnTo>
                    <a:pt x="149" y="1689"/>
                  </a:lnTo>
                  <a:lnTo>
                    <a:pt x="133" y="1692"/>
                  </a:lnTo>
                  <a:lnTo>
                    <a:pt x="102" y="1700"/>
                  </a:lnTo>
                  <a:lnTo>
                    <a:pt x="73" y="1717"/>
                  </a:lnTo>
                  <a:lnTo>
                    <a:pt x="48" y="1737"/>
                  </a:lnTo>
                  <a:lnTo>
                    <a:pt x="28" y="1762"/>
                  </a:lnTo>
                  <a:lnTo>
                    <a:pt x="14" y="1790"/>
                  </a:lnTo>
                  <a:lnTo>
                    <a:pt x="3" y="1821"/>
                  </a:lnTo>
                  <a:lnTo>
                    <a:pt x="0" y="1838"/>
                  </a:lnTo>
                  <a:lnTo>
                    <a:pt x="0" y="1855"/>
                  </a:lnTo>
                  <a:lnTo>
                    <a:pt x="0" y="2198"/>
                  </a:lnTo>
                  <a:lnTo>
                    <a:pt x="0" y="2198"/>
                  </a:lnTo>
                  <a:lnTo>
                    <a:pt x="0" y="2215"/>
                  </a:lnTo>
                  <a:lnTo>
                    <a:pt x="3" y="2232"/>
                  </a:lnTo>
                  <a:lnTo>
                    <a:pt x="14" y="2262"/>
                  </a:lnTo>
                  <a:lnTo>
                    <a:pt x="28" y="2291"/>
                  </a:lnTo>
                  <a:lnTo>
                    <a:pt x="48" y="2316"/>
                  </a:lnTo>
                  <a:lnTo>
                    <a:pt x="73" y="2335"/>
                  </a:lnTo>
                  <a:lnTo>
                    <a:pt x="102" y="2350"/>
                  </a:lnTo>
                  <a:lnTo>
                    <a:pt x="133" y="2361"/>
                  </a:lnTo>
                  <a:lnTo>
                    <a:pt x="149" y="2364"/>
                  </a:lnTo>
                  <a:lnTo>
                    <a:pt x="166" y="2364"/>
                  </a:lnTo>
                  <a:lnTo>
                    <a:pt x="369" y="2364"/>
                  </a:lnTo>
                  <a:lnTo>
                    <a:pt x="369" y="2364"/>
                  </a:lnTo>
                  <a:lnTo>
                    <a:pt x="403" y="2366"/>
                  </a:lnTo>
                  <a:lnTo>
                    <a:pt x="436" y="2375"/>
                  </a:lnTo>
                  <a:lnTo>
                    <a:pt x="470" y="2392"/>
                  </a:lnTo>
                  <a:lnTo>
                    <a:pt x="501" y="2408"/>
                  </a:lnTo>
                  <a:lnTo>
                    <a:pt x="526" y="2434"/>
                  </a:lnTo>
                  <a:lnTo>
                    <a:pt x="551" y="2459"/>
                  </a:lnTo>
                  <a:lnTo>
                    <a:pt x="571" y="2490"/>
                  </a:lnTo>
                  <a:lnTo>
                    <a:pt x="585" y="2521"/>
                  </a:lnTo>
                  <a:lnTo>
                    <a:pt x="655" y="2695"/>
                  </a:lnTo>
                  <a:lnTo>
                    <a:pt x="655" y="2695"/>
                  </a:lnTo>
                  <a:lnTo>
                    <a:pt x="670" y="2726"/>
                  </a:lnTo>
                  <a:lnTo>
                    <a:pt x="675" y="2763"/>
                  </a:lnTo>
                  <a:lnTo>
                    <a:pt x="678" y="2797"/>
                  </a:lnTo>
                  <a:lnTo>
                    <a:pt x="675" y="2833"/>
                  </a:lnTo>
                  <a:lnTo>
                    <a:pt x="667" y="2870"/>
                  </a:lnTo>
                  <a:lnTo>
                    <a:pt x="655" y="2901"/>
                  </a:lnTo>
                  <a:lnTo>
                    <a:pt x="636" y="2932"/>
                  </a:lnTo>
                  <a:lnTo>
                    <a:pt x="616" y="2960"/>
                  </a:lnTo>
                  <a:lnTo>
                    <a:pt x="473" y="3103"/>
                  </a:lnTo>
                  <a:lnTo>
                    <a:pt x="473" y="3103"/>
                  </a:lnTo>
                  <a:lnTo>
                    <a:pt x="462" y="3115"/>
                  </a:lnTo>
                  <a:lnTo>
                    <a:pt x="450" y="3129"/>
                  </a:lnTo>
                  <a:lnTo>
                    <a:pt x="436" y="3157"/>
                  </a:lnTo>
                  <a:lnTo>
                    <a:pt x="428" y="3188"/>
                  </a:lnTo>
                  <a:lnTo>
                    <a:pt x="422" y="3218"/>
                  </a:lnTo>
                  <a:lnTo>
                    <a:pt x="428" y="3252"/>
                  </a:lnTo>
                  <a:lnTo>
                    <a:pt x="436" y="3283"/>
                  </a:lnTo>
                  <a:lnTo>
                    <a:pt x="450" y="3311"/>
                  </a:lnTo>
                  <a:lnTo>
                    <a:pt x="462" y="3325"/>
                  </a:lnTo>
                  <a:lnTo>
                    <a:pt x="473" y="3336"/>
                  </a:lnTo>
                  <a:lnTo>
                    <a:pt x="715" y="3581"/>
                  </a:lnTo>
                  <a:lnTo>
                    <a:pt x="715" y="3581"/>
                  </a:lnTo>
                  <a:lnTo>
                    <a:pt x="729" y="3592"/>
                  </a:lnTo>
                  <a:lnTo>
                    <a:pt x="740" y="3601"/>
                  </a:lnTo>
                  <a:lnTo>
                    <a:pt x="771" y="3615"/>
                  </a:lnTo>
                  <a:lnTo>
                    <a:pt x="802" y="3626"/>
                  </a:lnTo>
                  <a:lnTo>
                    <a:pt x="833" y="3629"/>
                  </a:lnTo>
                  <a:lnTo>
                    <a:pt x="864" y="3626"/>
                  </a:lnTo>
                  <a:lnTo>
                    <a:pt x="894" y="3615"/>
                  </a:lnTo>
                  <a:lnTo>
                    <a:pt x="923" y="3601"/>
                  </a:lnTo>
                  <a:lnTo>
                    <a:pt x="937" y="3592"/>
                  </a:lnTo>
                  <a:lnTo>
                    <a:pt x="948" y="3581"/>
                  </a:lnTo>
                  <a:lnTo>
                    <a:pt x="1091" y="3438"/>
                  </a:lnTo>
                  <a:lnTo>
                    <a:pt x="1091" y="3438"/>
                  </a:lnTo>
                  <a:lnTo>
                    <a:pt x="1120" y="3415"/>
                  </a:lnTo>
                  <a:lnTo>
                    <a:pt x="1150" y="3398"/>
                  </a:lnTo>
                  <a:lnTo>
                    <a:pt x="1184" y="3384"/>
                  </a:lnTo>
                  <a:lnTo>
                    <a:pt x="1218" y="3376"/>
                  </a:lnTo>
                  <a:lnTo>
                    <a:pt x="1254" y="3373"/>
                  </a:lnTo>
                  <a:lnTo>
                    <a:pt x="1291" y="3376"/>
                  </a:lnTo>
                  <a:lnTo>
                    <a:pt x="1325" y="3384"/>
                  </a:lnTo>
                  <a:lnTo>
                    <a:pt x="1356" y="3396"/>
                  </a:lnTo>
                  <a:lnTo>
                    <a:pt x="1530" y="3469"/>
                  </a:lnTo>
                  <a:lnTo>
                    <a:pt x="1530" y="3469"/>
                  </a:lnTo>
                  <a:lnTo>
                    <a:pt x="1564" y="3480"/>
                  </a:lnTo>
                  <a:lnTo>
                    <a:pt x="1592" y="3500"/>
                  </a:lnTo>
                  <a:lnTo>
                    <a:pt x="1620" y="3525"/>
                  </a:lnTo>
                  <a:lnTo>
                    <a:pt x="1643" y="3553"/>
                  </a:lnTo>
                  <a:lnTo>
                    <a:pt x="1662" y="3581"/>
                  </a:lnTo>
                  <a:lnTo>
                    <a:pt x="1676" y="3615"/>
                  </a:lnTo>
                  <a:lnTo>
                    <a:pt x="1685" y="3649"/>
                  </a:lnTo>
                  <a:lnTo>
                    <a:pt x="1688" y="3682"/>
                  </a:lnTo>
                  <a:lnTo>
                    <a:pt x="1688" y="3888"/>
                  </a:lnTo>
                  <a:lnTo>
                    <a:pt x="1688" y="3888"/>
                  </a:lnTo>
                  <a:lnTo>
                    <a:pt x="1690" y="3902"/>
                  </a:lnTo>
                  <a:lnTo>
                    <a:pt x="1690" y="3919"/>
                  </a:lnTo>
                  <a:lnTo>
                    <a:pt x="1702" y="3949"/>
                  </a:lnTo>
                  <a:lnTo>
                    <a:pt x="1716" y="3978"/>
                  </a:lnTo>
                  <a:lnTo>
                    <a:pt x="1738" y="4003"/>
                  </a:lnTo>
                  <a:lnTo>
                    <a:pt x="1761" y="4023"/>
                  </a:lnTo>
                  <a:lnTo>
                    <a:pt x="1789" y="4040"/>
                  </a:lnTo>
                  <a:lnTo>
                    <a:pt x="1820" y="4048"/>
                  </a:lnTo>
                  <a:lnTo>
                    <a:pt x="1836" y="4051"/>
                  </a:lnTo>
                  <a:lnTo>
                    <a:pt x="1853" y="4051"/>
                  </a:lnTo>
                  <a:lnTo>
                    <a:pt x="2199" y="4051"/>
                  </a:lnTo>
                  <a:lnTo>
                    <a:pt x="2199" y="4051"/>
                  </a:lnTo>
                  <a:lnTo>
                    <a:pt x="2216" y="4051"/>
                  </a:lnTo>
                  <a:lnTo>
                    <a:pt x="2230" y="4048"/>
                  </a:lnTo>
                  <a:lnTo>
                    <a:pt x="2261" y="4040"/>
                  </a:lnTo>
                  <a:lnTo>
                    <a:pt x="2289" y="4023"/>
                  </a:lnTo>
                  <a:lnTo>
                    <a:pt x="2315" y="4003"/>
                  </a:lnTo>
                  <a:lnTo>
                    <a:pt x="2334" y="3978"/>
                  </a:lnTo>
                  <a:lnTo>
                    <a:pt x="2351" y="3949"/>
                  </a:lnTo>
                  <a:lnTo>
                    <a:pt x="2360" y="3919"/>
                  </a:lnTo>
                  <a:lnTo>
                    <a:pt x="2362" y="3902"/>
                  </a:lnTo>
                  <a:lnTo>
                    <a:pt x="2362" y="3888"/>
                  </a:lnTo>
                  <a:lnTo>
                    <a:pt x="2362" y="3682"/>
                  </a:lnTo>
                  <a:lnTo>
                    <a:pt x="2362" y="3682"/>
                  </a:lnTo>
                  <a:lnTo>
                    <a:pt x="2368" y="3649"/>
                  </a:lnTo>
                  <a:lnTo>
                    <a:pt x="2376" y="3615"/>
                  </a:lnTo>
                  <a:lnTo>
                    <a:pt x="2391" y="3581"/>
                  </a:lnTo>
                  <a:lnTo>
                    <a:pt x="2410" y="3553"/>
                  </a:lnTo>
                  <a:lnTo>
                    <a:pt x="2433" y="3525"/>
                  </a:lnTo>
                  <a:lnTo>
                    <a:pt x="2461" y="3500"/>
                  </a:lnTo>
                  <a:lnTo>
                    <a:pt x="2489" y="3480"/>
                  </a:lnTo>
                  <a:lnTo>
                    <a:pt x="2520" y="3469"/>
                  </a:lnTo>
                  <a:lnTo>
                    <a:pt x="2694" y="3396"/>
                  </a:lnTo>
                  <a:lnTo>
                    <a:pt x="2694" y="3396"/>
                  </a:lnTo>
                  <a:lnTo>
                    <a:pt x="2728" y="3384"/>
                  </a:lnTo>
                  <a:lnTo>
                    <a:pt x="2762" y="3376"/>
                  </a:lnTo>
                  <a:lnTo>
                    <a:pt x="2798" y="3373"/>
                  </a:lnTo>
                  <a:lnTo>
                    <a:pt x="2835" y="3376"/>
                  </a:lnTo>
                  <a:lnTo>
                    <a:pt x="2869" y="3384"/>
                  </a:lnTo>
                  <a:lnTo>
                    <a:pt x="2902" y="3398"/>
                  </a:lnTo>
                  <a:lnTo>
                    <a:pt x="2933" y="3415"/>
                  </a:lnTo>
                  <a:lnTo>
                    <a:pt x="2959" y="3438"/>
                  </a:lnTo>
                  <a:lnTo>
                    <a:pt x="3102" y="3581"/>
                  </a:lnTo>
                  <a:lnTo>
                    <a:pt x="3102" y="3581"/>
                  </a:lnTo>
                  <a:lnTo>
                    <a:pt x="3116" y="3592"/>
                  </a:lnTo>
                  <a:lnTo>
                    <a:pt x="3127" y="3601"/>
                  </a:lnTo>
                  <a:lnTo>
                    <a:pt x="3158" y="3615"/>
                  </a:lnTo>
                  <a:lnTo>
                    <a:pt x="3189" y="3626"/>
                  </a:lnTo>
                  <a:lnTo>
                    <a:pt x="3220" y="3629"/>
                  </a:lnTo>
                  <a:lnTo>
                    <a:pt x="3251" y="3626"/>
                  </a:lnTo>
                  <a:lnTo>
                    <a:pt x="3282" y="3615"/>
                  </a:lnTo>
                  <a:lnTo>
                    <a:pt x="3310" y="3601"/>
                  </a:lnTo>
                  <a:lnTo>
                    <a:pt x="3324" y="3592"/>
                  </a:lnTo>
                  <a:lnTo>
                    <a:pt x="3335" y="3581"/>
                  </a:lnTo>
                  <a:lnTo>
                    <a:pt x="3580" y="3336"/>
                  </a:lnTo>
                  <a:lnTo>
                    <a:pt x="3580" y="3336"/>
                  </a:lnTo>
                  <a:lnTo>
                    <a:pt x="3591" y="3325"/>
                  </a:lnTo>
                  <a:lnTo>
                    <a:pt x="3602" y="3311"/>
                  </a:lnTo>
                  <a:lnTo>
                    <a:pt x="3617" y="3283"/>
                  </a:lnTo>
                  <a:lnTo>
                    <a:pt x="3625" y="3252"/>
                  </a:lnTo>
                  <a:lnTo>
                    <a:pt x="3628" y="3218"/>
                  </a:lnTo>
                  <a:lnTo>
                    <a:pt x="3625" y="3188"/>
                  </a:lnTo>
                  <a:lnTo>
                    <a:pt x="3617" y="3157"/>
                  </a:lnTo>
                  <a:lnTo>
                    <a:pt x="3602" y="3129"/>
                  </a:lnTo>
                  <a:lnTo>
                    <a:pt x="3591" y="3115"/>
                  </a:lnTo>
                  <a:lnTo>
                    <a:pt x="3580" y="3103"/>
                  </a:lnTo>
                  <a:lnTo>
                    <a:pt x="3437" y="2960"/>
                  </a:lnTo>
                  <a:lnTo>
                    <a:pt x="3437" y="2960"/>
                  </a:lnTo>
                  <a:lnTo>
                    <a:pt x="3414" y="2932"/>
                  </a:lnTo>
                  <a:lnTo>
                    <a:pt x="3397" y="2901"/>
                  </a:lnTo>
                  <a:lnTo>
                    <a:pt x="3386" y="2870"/>
                  </a:lnTo>
                  <a:lnTo>
                    <a:pt x="3377" y="2833"/>
                  </a:lnTo>
                  <a:lnTo>
                    <a:pt x="3375" y="2797"/>
                  </a:lnTo>
                  <a:lnTo>
                    <a:pt x="3375" y="2763"/>
                  </a:lnTo>
                  <a:lnTo>
                    <a:pt x="3383" y="2726"/>
                  </a:lnTo>
                  <a:lnTo>
                    <a:pt x="3397" y="2695"/>
                  </a:lnTo>
                  <a:lnTo>
                    <a:pt x="3468" y="2521"/>
                  </a:lnTo>
                  <a:lnTo>
                    <a:pt x="3468" y="2521"/>
                  </a:lnTo>
                  <a:lnTo>
                    <a:pt x="3482" y="2490"/>
                  </a:lnTo>
                  <a:lnTo>
                    <a:pt x="3501" y="2459"/>
                  </a:lnTo>
                  <a:lnTo>
                    <a:pt x="3524" y="2434"/>
                  </a:lnTo>
                  <a:lnTo>
                    <a:pt x="3552" y="2408"/>
                  </a:lnTo>
                  <a:lnTo>
                    <a:pt x="3583" y="2392"/>
                  </a:lnTo>
                  <a:lnTo>
                    <a:pt x="3617" y="2375"/>
                  </a:lnTo>
                  <a:lnTo>
                    <a:pt x="3650" y="2366"/>
                  </a:lnTo>
                  <a:lnTo>
                    <a:pt x="3684" y="2364"/>
                  </a:lnTo>
                  <a:lnTo>
                    <a:pt x="3887" y="2364"/>
                  </a:lnTo>
                  <a:lnTo>
                    <a:pt x="3887" y="2364"/>
                  </a:lnTo>
                  <a:lnTo>
                    <a:pt x="3903" y="2364"/>
                  </a:lnTo>
                  <a:lnTo>
                    <a:pt x="3920" y="2361"/>
                  </a:lnTo>
                  <a:lnTo>
                    <a:pt x="3951" y="2350"/>
                  </a:lnTo>
                  <a:lnTo>
                    <a:pt x="3979" y="2335"/>
                  </a:lnTo>
                  <a:lnTo>
                    <a:pt x="4005" y="2316"/>
                  </a:lnTo>
                  <a:lnTo>
                    <a:pt x="4024" y="2291"/>
                  </a:lnTo>
                  <a:lnTo>
                    <a:pt x="4038" y="2262"/>
                  </a:lnTo>
                  <a:lnTo>
                    <a:pt x="4050" y="2232"/>
                  </a:lnTo>
                  <a:lnTo>
                    <a:pt x="4050" y="2215"/>
                  </a:lnTo>
                  <a:lnTo>
                    <a:pt x="4052" y="2198"/>
                  </a:lnTo>
                  <a:lnTo>
                    <a:pt x="4052" y="1855"/>
                  </a:lnTo>
                  <a:lnTo>
                    <a:pt x="4052" y="1855"/>
                  </a:lnTo>
                  <a:lnTo>
                    <a:pt x="4050" y="1838"/>
                  </a:lnTo>
                  <a:lnTo>
                    <a:pt x="4050" y="1821"/>
                  </a:lnTo>
                  <a:lnTo>
                    <a:pt x="4038" y="1790"/>
                  </a:lnTo>
                  <a:lnTo>
                    <a:pt x="4024" y="1762"/>
                  </a:lnTo>
                  <a:lnTo>
                    <a:pt x="4005" y="1737"/>
                  </a:lnTo>
                  <a:lnTo>
                    <a:pt x="3979" y="1717"/>
                  </a:lnTo>
                  <a:lnTo>
                    <a:pt x="3951" y="1700"/>
                  </a:lnTo>
                  <a:lnTo>
                    <a:pt x="3920" y="1692"/>
                  </a:lnTo>
                  <a:lnTo>
                    <a:pt x="3903" y="1689"/>
                  </a:lnTo>
                  <a:lnTo>
                    <a:pt x="3887" y="1689"/>
                  </a:lnTo>
                  <a:close/>
                  <a:moveTo>
                    <a:pt x="2025" y="3019"/>
                  </a:moveTo>
                  <a:lnTo>
                    <a:pt x="2025" y="3019"/>
                  </a:lnTo>
                  <a:lnTo>
                    <a:pt x="1974" y="3019"/>
                  </a:lnTo>
                  <a:lnTo>
                    <a:pt x="1924" y="3016"/>
                  </a:lnTo>
                  <a:lnTo>
                    <a:pt x="1873" y="3007"/>
                  </a:lnTo>
                  <a:lnTo>
                    <a:pt x="1825" y="2999"/>
                  </a:lnTo>
                  <a:lnTo>
                    <a:pt x="1777" y="2988"/>
                  </a:lnTo>
                  <a:lnTo>
                    <a:pt x="1730" y="2977"/>
                  </a:lnTo>
                  <a:lnTo>
                    <a:pt x="1685" y="2960"/>
                  </a:lnTo>
                  <a:lnTo>
                    <a:pt x="1640" y="2943"/>
                  </a:lnTo>
                  <a:lnTo>
                    <a:pt x="1595" y="2923"/>
                  </a:lnTo>
                  <a:lnTo>
                    <a:pt x="1552" y="2901"/>
                  </a:lnTo>
                  <a:lnTo>
                    <a:pt x="1510" y="2875"/>
                  </a:lnTo>
                  <a:lnTo>
                    <a:pt x="1471" y="2850"/>
                  </a:lnTo>
                  <a:lnTo>
                    <a:pt x="1432" y="2822"/>
                  </a:lnTo>
                  <a:lnTo>
                    <a:pt x="1392" y="2794"/>
                  </a:lnTo>
                  <a:lnTo>
                    <a:pt x="1359" y="2763"/>
                  </a:lnTo>
                  <a:lnTo>
                    <a:pt x="1322" y="2729"/>
                  </a:lnTo>
                  <a:lnTo>
                    <a:pt x="1291" y="2695"/>
                  </a:lnTo>
                  <a:lnTo>
                    <a:pt x="1257" y="2659"/>
                  </a:lnTo>
                  <a:lnTo>
                    <a:pt x="1229" y="2620"/>
                  </a:lnTo>
                  <a:lnTo>
                    <a:pt x="1201" y="2583"/>
                  </a:lnTo>
                  <a:lnTo>
                    <a:pt x="1176" y="2541"/>
                  </a:lnTo>
                  <a:lnTo>
                    <a:pt x="1150" y="2499"/>
                  </a:lnTo>
                  <a:lnTo>
                    <a:pt x="1131" y="2456"/>
                  </a:lnTo>
                  <a:lnTo>
                    <a:pt x="1111" y="2411"/>
                  </a:lnTo>
                  <a:lnTo>
                    <a:pt x="1091" y="2366"/>
                  </a:lnTo>
                  <a:lnTo>
                    <a:pt x="1077" y="2321"/>
                  </a:lnTo>
                  <a:lnTo>
                    <a:pt x="1063" y="2274"/>
                  </a:lnTo>
                  <a:lnTo>
                    <a:pt x="1052" y="2226"/>
                  </a:lnTo>
                  <a:lnTo>
                    <a:pt x="1044" y="2178"/>
                  </a:lnTo>
                  <a:lnTo>
                    <a:pt x="1038" y="2127"/>
                  </a:lnTo>
                  <a:lnTo>
                    <a:pt x="1033" y="2077"/>
                  </a:lnTo>
                  <a:lnTo>
                    <a:pt x="1033" y="2026"/>
                  </a:lnTo>
                  <a:lnTo>
                    <a:pt x="1033" y="2026"/>
                  </a:lnTo>
                  <a:lnTo>
                    <a:pt x="1033" y="1976"/>
                  </a:lnTo>
                  <a:lnTo>
                    <a:pt x="1038" y="1925"/>
                  </a:lnTo>
                  <a:lnTo>
                    <a:pt x="1044" y="1874"/>
                  </a:lnTo>
                  <a:lnTo>
                    <a:pt x="1052" y="1826"/>
                  </a:lnTo>
                  <a:lnTo>
                    <a:pt x="1063" y="1776"/>
                  </a:lnTo>
                  <a:lnTo>
                    <a:pt x="1077" y="1731"/>
                  </a:lnTo>
                  <a:lnTo>
                    <a:pt x="1091" y="1683"/>
                  </a:lnTo>
                  <a:lnTo>
                    <a:pt x="1111" y="1638"/>
                  </a:lnTo>
                  <a:lnTo>
                    <a:pt x="1131" y="1596"/>
                  </a:lnTo>
                  <a:lnTo>
                    <a:pt x="1150" y="1551"/>
                  </a:lnTo>
                  <a:lnTo>
                    <a:pt x="1176" y="1509"/>
                  </a:lnTo>
                  <a:lnTo>
                    <a:pt x="1201" y="1469"/>
                  </a:lnTo>
                  <a:lnTo>
                    <a:pt x="1229" y="1430"/>
                  </a:lnTo>
                  <a:lnTo>
                    <a:pt x="1257" y="1394"/>
                  </a:lnTo>
                  <a:lnTo>
                    <a:pt x="1291" y="1357"/>
                  </a:lnTo>
                  <a:lnTo>
                    <a:pt x="1322" y="1323"/>
                  </a:lnTo>
                  <a:lnTo>
                    <a:pt x="1359" y="1290"/>
                  </a:lnTo>
                  <a:lnTo>
                    <a:pt x="1392" y="1258"/>
                  </a:lnTo>
                  <a:lnTo>
                    <a:pt x="1432" y="1227"/>
                  </a:lnTo>
                  <a:lnTo>
                    <a:pt x="1471" y="1202"/>
                  </a:lnTo>
                  <a:lnTo>
                    <a:pt x="1510" y="1174"/>
                  </a:lnTo>
                  <a:lnTo>
                    <a:pt x="1552" y="1152"/>
                  </a:lnTo>
                  <a:lnTo>
                    <a:pt x="1595" y="1129"/>
                  </a:lnTo>
                  <a:lnTo>
                    <a:pt x="1640" y="1110"/>
                  </a:lnTo>
                  <a:lnTo>
                    <a:pt x="1685" y="1094"/>
                  </a:lnTo>
                  <a:lnTo>
                    <a:pt x="1730" y="1077"/>
                  </a:lnTo>
                  <a:lnTo>
                    <a:pt x="1777" y="1063"/>
                  </a:lnTo>
                  <a:lnTo>
                    <a:pt x="1825" y="1052"/>
                  </a:lnTo>
                  <a:lnTo>
                    <a:pt x="1873" y="1043"/>
                  </a:lnTo>
                  <a:lnTo>
                    <a:pt x="1924" y="1037"/>
                  </a:lnTo>
                  <a:lnTo>
                    <a:pt x="1974" y="1035"/>
                  </a:lnTo>
                  <a:lnTo>
                    <a:pt x="2025" y="1032"/>
                  </a:lnTo>
                  <a:lnTo>
                    <a:pt x="2025" y="1032"/>
                  </a:lnTo>
                  <a:lnTo>
                    <a:pt x="2078" y="1035"/>
                  </a:lnTo>
                  <a:lnTo>
                    <a:pt x="2129" y="1037"/>
                  </a:lnTo>
                  <a:lnTo>
                    <a:pt x="2177" y="1043"/>
                  </a:lnTo>
                  <a:lnTo>
                    <a:pt x="2228" y="1052"/>
                  </a:lnTo>
                  <a:lnTo>
                    <a:pt x="2275" y="1063"/>
                  </a:lnTo>
                  <a:lnTo>
                    <a:pt x="2320" y="1077"/>
                  </a:lnTo>
                  <a:lnTo>
                    <a:pt x="2368" y="1094"/>
                  </a:lnTo>
                  <a:lnTo>
                    <a:pt x="2413" y="1110"/>
                  </a:lnTo>
                  <a:lnTo>
                    <a:pt x="2458" y="1129"/>
                  </a:lnTo>
                  <a:lnTo>
                    <a:pt x="2500" y="1152"/>
                  </a:lnTo>
                  <a:lnTo>
                    <a:pt x="2542" y="1174"/>
                  </a:lnTo>
                  <a:lnTo>
                    <a:pt x="2582" y="1202"/>
                  </a:lnTo>
                  <a:lnTo>
                    <a:pt x="2621" y="1227"/>
                  </a:lnTo>
                  <a:lnTo>
                    <a:pt x="2658" y="1258"/>
                  </a:lnTo>
                  <a:lnTo>
                    <a:pt x="2694" y="1290"/>
                  </a:lnTo>
                  <a:lnTo>
                    <a:pt x="2728" y="1323"/>
                  </a:lnTo>
                  <a:lnTo>
                    <a:pt x="2762" y="1357"/>
                  </a:lnTo>
                  <a:lnTo>
                    <a:pt x="2793" y="1394"/>
                  </a:lnTo>
                  <a:lnTo>
                    <a:pt x="2824" y="1430"/>
                  </a:lnTo>
                  <a:lnTo>
                    <a:pt x="2852" y="1469"/>
                  </a:lnTo>
                  <a:lnTo>
                    <a:pt x="2877" y="1509"/>
                  </a:lnTo>
                  <a:lnTo>
                    <a:pt x="2900" y="1551"/>
                  </a:lnTo>
                  <a:lnTo>
                    <a:pt x="2922" y="1596"/>
                  </a:lnTo>
                  <a:lnTo>
                    <a:pt x="2942" y="1638"/>
                  </a:lnTo>
                  <a:lnTo>
                    <a:pt x="2961" y="1683"/>
                  </a:lnTo>
                  <a:lnTo>
                    <a:pt x="2975" y="1731"/>
                  </a:lnTo>
                  <a:lnTo>
                    <a:pt x="2989" y="1776"/>
                  </a:lnTo>
                  <a:lnTo>
                    <a:pt x="3001" y="1826"/>
                  </a:lnTo>
                  <a:lnTo>
                    <a:pt x="3009" y="1874"/>
                  </a:lnTo>
                  <a:lnTo>
                    <a:pt x="3015" y="1925"/>
                  </a:lnTo>
                  <a:lnTo>
                    <a:pt x="3020" y="1976"/>
                  </a:lnTo>
                  <a:lnTo>
                    <a:pt x="3020" y="2026"/>
                  </a:lnTo>
                  <a:lnTo>
                    <a:pt x="3020" y="2026"/>
                  </a:lnTo>
                  <a:lnTo>
                    <a:pt x="3020" y="2077"/>
                  </a:lnTo>
                  <a:lnTo>
                    <a:pt x="3015" y="2127"/>
                  </a:lnTo>
                  <a:lnTo>
                    <a:pt x="3009" y="2178"/>
                  </a:lnTo>
                  <a:lnTo>
                    <a:pt x="3001" y="2226"/>
                  </a:lnTo>
                  <a:lnTo>
                    <a:pt x="2989" y="2274"/>
                  </a:lnTo>
                  <a:lnTo>
                    <a:pt x="2975" y="2321"/>
                  </a:lnTo>
                  <a:lnTo>
                    <a:pt x="2961" y="2366"/>
                  </a:lnTo>
                  <a:lnTo>
                    <a:pt x="2942" y="2411"/>
                  </a:lnTo>
                  <a:lnTo>
                    <a:pt x="2922" y="2456"/>
                  </a:lnTo>
                  <a:lnTo>
                    <a:pt x="2900" y="2499"/>
                  </a:lnTo>
                  <a:lnTo>
                    <a:pt x="2877" y="2541"/>
                  </a:lnTo>
                  <a:lnTo>
                    <a:pt x="2852" y="2583"/>
                  </a:lnTo>
                  <a:lnTo>
                    <a:pt x="2824" y="2620"/>
                  </a:lnTo>
                  <a:lnTo>
                    <a:pt x="2793" y="2659"/>
                  </a:lnTo>
                  <a:lnTo>
                    <a:pt x="2762" y="2695"/>
                  </a:lnTo>
                  <a:lnTo>
                    <a:pt x="2728" y="2729"/>
                  </a:lnTo>
                  <a:lnTo>
                    <a:pt x="2694" y="2763"/>
                  </a:lnTo>
                  <a:lnTo>
                    <a:pt x="2658" y="2794"/>
                  </a:lnTo>
                  <a:lnTo>
                    <a:pt x="2621" y="2822"/>
                  </a:lnTo>
                  <a:lnTo>
                    <a:pt x="2582" y="2850"/>
                  </a:lnTo>
                  <a:lnTo>
                    <a:pt x="2542" y="2875"/>
                  </a:lnTo>
                  <a:lnTo>
                    <a:pt x="2500" y="2901"/>
                  </a:lnTo>
                  <a:lnTo>
                    <a:pt x="2458" y="2923"/>
                  </a:lnTo>
                  <a:lnTo>
                    <a:pt x="2413" y="2943"/>
                  </a:lnTo>
                  <a:lnTo>
                    <a:pt x="2368" y="2960"/>
                  </a:lnTo>
                  <a:lnTo>
                    <a:pt x="2320" y="2977"/>
                  </a:lnTo>
                  <a:lnTo>
                    <a:pt x="2275" y="2988"/>
                  </a:lnTo>
                  <a:lnTo>
                    <a:pt x="2228" y="2999"/>
                  </a:lnTo>
                  <a:lnTo>
                    <a:pt x="2177" y="3007"/>
                  </a:lnTo>
                  <a:lnTo>
                    <a:pt x="2129" y="3016"/>
                  </a:lnTo>
                  <a:lnTo>
                    <a:pt x="2078" y="3019"/>
                  </a:lnTo>
                  <a:lnTo>
                    <a:pt x="2025" y="3019"/>
                  </a:lnTo>
                  <a:close/>
                </a:path>
              </a:pathLst>
            </a:custGeom>
            <a:solidFill>
              <a:srgbClr val="D8D8D8"/>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sp>
          <p:nvSpPr>
            <p:cNvPr id="64" name="Google Shape;683;p17"/>
            <p:cNvSpPr/>
            <p:nvPr/>
          </p:nvSpPr>
          <p:spPr bwMode="auto">
            <a:xfrm>
              <a:off x="3936921" y="2522348"/>
              <a:ext cx="1065639" cy="1065636"/>
            </a:xfrm>
            <a:custGeom>
              <a:avLst/>
              <a:gdLst/>
              <a:ahLst/>
              <a:cxnLst/>
              <a:rect l="l" t="t" r="r" b="b"/>
              <a:pathLst>
                <a:path w="5199" h="5200" extrusionOk="0">
                  <a:moveTo>
                    <a:pt x="4987" y="2165"/>
                  </a:moveTo>
                  <a:lnTo>
                    <a:pt x="4726" y="2165"/>
                  </a:lnTo>
                  <a:lnTo>
                    <a:pt x="4726" y="2165"/>
                  </a:lnTo>
                  <a:lnTo>
                    <a:pt x="4703" y="2165"/>
                  </a:lnTo>
                  <a:lnTo>
                    <a:pt x="4681" y="2162"/>
                  </a:lnTo>
                  <a:lnTo>
                    <a:pt x="4661" y="2157"/>
                  </a:lnTo>
                  <a:lnTo>
                    <a:pt x="4639" y="2151"/>
                  </a:lnTo>
                  <a:lnTo>
                    <a:pt x="4616" y="2143"/>
                  </a:lnTo>
                  <a:lnTo>
                    <a:pt x="4597" y="2132"/>
                  </a:lnTo>
                  <a:lnTo>
                    <a:pt x="4557" y="2106"/>
                  </a:lnTo>
                  <a:lnTo>
                    <a:pt x="4521" y="2075"/>
                  </a:lnTo>
                  <a:lnTo>
                    <a:pt x="4507" y="2061"/>
                  </a:lnTo>
                  <a:lnTo>
                    <a:pt x="4493" y="2042"/>
                  </a:lnTo>
                  <a:lnTo>
                    <a:pt x="4478" y="2025"/>
                  </a:lnTo>
                  <a:lnTo>
                    <a:pt x="4467" y="2005"/>
                  </a:lnTo>
                  <a:lnTo>
                    <a:pt x="4456" y="1985"/>
                  </a:lnTo>
                  <a:lnTo>
                    <a:pt x="4450" y="1963"/>
                  </a:lnTo>
                  <a:lnTo>
                    <a:pt x="4358" y="1741"/>
                  </a:lnTo>
                  <a:lnTo>
                    <a:pt x="4358" y="1741"/>
                  </a:lnTo>
                  <a:lnTo>
                    <a:pt x="4349" y="1721"/>
                  </a:lnTo>
                  <a:lnTo>
                    <a:pt x="4341" y="1699"/>
                  </a:lnTo>
                  <a:lnTo>
                    <a:pt x="4335" y="1676"/>
                  </a:lnTo>
                  <a:lnTo>
                    <a:pt x="4332" y="1656"/>
                  </a:lnTo>
                  <a:lnTo>
                    <a:pt x="4329" y="1631"/>
                  </a:lnTo>
                  <a:lnTo>
                    <a:pt x="4329" y="1608"/>
                  </a:lnTo>
                  <a:lnTo>
                    <a:pt x="4332" y="1563"/>
                  </a:lnTo>
                  <a:lnTo>
                    <a:pt x="4343" y="1519"/>
                  </a:lnTo>
                  <a:lnTo>
                    <a:pt x="4349" y="1496"/>
                  </a:lnTo>
                  <a:lnTo>
                    <a:pt x="4358" y="1474"/>
                  </a:lnTo>
                  <a:lnTo>
                    <a:pt x="4369" y="1454"/>
                  </a:lnTo>
                  <a:lnTo>
                    <a:pt x="4380" y="1437"/>
                  </a:lnTo>
                  <a:lnTo>
                    <a:pt x="4394" y="1417"/>
                  </a:lnTo>
                  <a:lnTo>
                    <a:pt x="4408" y="1401"/>
                  </a:lnTo>
                  <a:lnTo>
                    <a:pt x="4594" y="1218"/>
                  </a:lnTo>
                  <a:lnTo>
                    <a:pt x="4594" y="1218"/>
                  </a:lnTo>
                  <a:lnTo>
                    <a:pt x="4608" y="1201"/>
                  </a:lnTo>
                  <a:lnTo>
                    <a:pt x="4622" y="1184"/>
                  </a:lnTo>
                  <a:lnTo>
                    <a:pt x="4630" y="1167"/>
                  </a:lnTo>
                  <a:lnTo>
                    <a:pt x="4639" y="1147"/>
                  </a:lnTo>
                  <a:lnTo>
                    <a:pt x="4647" y="1128"/>
                  </a:lnTo>
                  <a:lnTo>
                    <a:pt x="4653" y="1108"/>
                  </a:lnTo>
                  <a:lnTo>
                    <a:pt x="4656" y="1088"/>
                  </a:lnTo>
                  <a:lnTo>
                    <a:pt x="4656" y="1069"/>
                  </a:lnTo>
                  <a:lnTo>
                    <a:pt x="4656" y="1046"/>
                  </a:lnTo>
                  <a:lnTo>
                    <a:pt x="4653" y="1026"/>
                  </a:lnTo>
                  <a:lnTo>
                    <a:pt x="4647" y="1007"/>
                  </a:lnTo>
                  <a:lnTo>
                    <a:pt x="4639" y="987"/>
                  </a:lnTo>
                  <a:lnTo>
                    <a:pt x="4630" y="967"/>
                  </a:lnTo>
                  <a:lnTo>
                    <a:pt x="4622" y="950"/>
                  </a:lnTo>
                  <a:lnTo>
                    <a:pt x="4608" y="934"/>
                  </a:lnTo>
                  <a:lnTo>
                    <a:pt x="4594" y="917"/>
                  </a:lnTo>
                  <a:lnTo>
                    <a:pt x="4282" y="605"/>
                  </a:lnTo>
                  <a:lnTo>
                    <a:pt x="4282" y="605"/>
                  </a:lnTo>
                  <a:lnTo>
                    <a:pt x="4265" y="591"/>
                  </a:lnTo>
                  <a:lnTo>
                    <a:pt x="4248" y="577"/>
                  </a:lnTo>
                  <a:lnTo>
                    <a:pt x="4231" y="568"/>
                  </a:lnTo>
                  <a:lnTo>
                    <a:pt x="4211" y="560"/>
                  </a:lnTo>
                  <a:lnTo>
                    <a:pt x="4192" y="551"/>
                  </a:lnTo>
                  <a:lnTo>
                    <a:pt x="4172" y="546"/>
                  </a:lnTo>
                  <a:lnTo>
                    <a:pt x="4152" y="543"/>
                  </a:lnTo>
                  <a:lnTo>
                    <a:pt x="4130" y="543"/>
                  </a:lnTo>
                  <a:lnTo>
                    <a:pt x="4110" y="543"/>
                  </a:lnTo>
                  <a:lnTo>
                    <a:pt x="4090" y="546"/>
                  </a:lnTo>
                  <a:lnTo>
                    <a:pt x="4071" y="551"/>
                  </a:lnTo>
                  <a:lnTo>
                    <a:pt x="4051" y="560"/>
                  </a:lnTo>
                  <a:lnTo>
                    <a:pt x="4031" y="568"/>
                  </a:lnTo>
                  <a:lnTo>
                    <a:pt x="4015" y="577"/>
                  </a:lnTo>
                  <a:lnTo>
                    <a:pt x="3998" y="591"/>
                  </a:lnTo>
                  <a:lnTo>
                    <a:pt x="3981" y="605"/>
                  </a:lnTo>
                  <a:lnTo>
                    <a:pt x="3798" y="790"/>
                  </a:lnTo>
                  <a:lnTo>
                    <a:pt x="3798" y="790"/>
                  </a:lnTo>
                  <a:lnTo>
                    <a:pt x="3781" y="804"/>
                  </a:lnTo>
                  <a:lnTo>
                    <a:pt x="3761" y="818"/>
                  </a:lnTo>
                  <a:lnTo>
                    <a:pt x="3744" y="830"/>
                  </a:lnTo>
                  <a:lnTo>
                    <a:pt x="3725" y="841"/>
                  </a:lnTo>
                  <a:lnTo>
                    <a:pt x="3702" y="849"/>
                  </a:lnTo>
                  <a:lnTo>
                    <a:pt x="3680" y="855"/>
                  </a:lnTo>
                  <a:lnTo>
                    <a:pt x="3635" y="866"/>
                  </a:lnTo>
                  <a:lnTo>
                    <a:pt x="3590" y="869"/>
                  </a:lnTo>
                  <a:lnTo>
                    <a:pt x="3567" y="869"/>
                  </a:lnTo>
                  <a:lnTo>
                    <a:pt x="3542" y="866"/>
                  </a:lnTo>
                  <a:lnTo>
                    <a:pt x="3522" y="863"/>
                  </a:lnTo>
                  <a:lnTo>
                    <a:pt x="3500" y="858"/>
                  </a:lnTo>
                  <a:lnTo>
                    <a:pt x="3477" y="849"/>
                  </a:lnTo>
                  <a:lnTo>
                    <a:pt x="3458" y="841"/>
                  </a:lnTo>
                  <a:lnTo>
                    <a:pt x="3236" y="748"/>
                  </a:lnTo>
                  <a:lnTo>
                    <a:pt x="3236" y="748"/>
                  </a:lnTo>
                  <a:lnTo>
                    <a:pt x="3213" y="742"/>
                  </a:lnTo>
                  <a:lnTo>
                    <a:pt x="3193" y="731"/>
                  </a:lnTo>
                  <a:lnTo>
                    <a:pt x="3174" y="720"/>
                  </a:lnTo>
                  <a:lnTo>
                    <a:pt x="3157" y="709"/>
                  </a:lnTo>
                  <a:lnTo>
                    <a:pt x="3137" y="692"/>
                  </a:lnTo>
                  <a:lnTo>
                    <a:pt x="3123" y="678"/>
                  </a:lnTo>
                  <a:lnTo>
                    <a:pt x="3093" y="641"/>
                  </a:lnTo>
                  <a:lnTo>
                    <a:pt x="3068" y="602"/>
                  </a:lnTo>
                  <a:lnTo>
                    <a:pt x="3059" y="582"/>
                  </a:lnTo>
                  <a:lnTo>
                    <a:pt x="3048" y="560"/>
                  </a:lnTo>
                  <a:lnTo>
                    <a:pt x="3043" y="537"/>
                  </a:lnTo>
                  <a:lnTo>
                    <a:pt x="3037" y="518"/>
                  </a:lnTo>
                  <a:lnTo>
                    <a:pt x="3034" y="495"/>
                  </a:lnTo>
                  <a:lnTo>
                    <a:pt x="3034" y="472"/>
                  </a:lnTo>
                  <a:lnTo>
                    <a:pt x="3034" y="211"/>
                  </a:lnTo>
                  <a:lnTo>
                    <a:pt x="3034" y="211"/>
                  </a:lnTo>
                  <a:lnTo>
                    <a:pt x="3031" y="191"/>
                  </a:lnTo>
                  <a:lnTo>
                    <a:pt x="3029" y="169"/>
                  </a:lnTo>
                  <a:lnTo>
                    <a:pt x="3023" y="149"/>
                  </a:lnTo>
                  <a:lnTo>
                    <a:pt x="3017" y="129"/>
                  </a:lnTo>
                  <a:lnTo>
                    <a:pt x="3009" y="112"/>
                  </a:lnTo>
                  <a:lnTo>
                    <a:pt x="2998" y="93"/>
                  </a:lnTo>
                  <a:lnTo>
                    <a:pt x="2986" y="76"/>
                  </a:lnTo>
                  <a:lnTo>
                    <a:pt x="2972" y="62"/>
                  </a:lnTo>
                  <a:lnTo>
                    <a:pt x="2955" y="48"/>
                  </a:lnTo>
                  <a:lnTo>
                    <a:pt x="2938" y="37"/>
                  </a:lnTo>
                  <a:lnTo>
                    <a:pt x="2922" y="25"/>
                  </a:lnTo>
                  <a:lnTo>
                    <a:pt x="2905" y="17"/>
                  </a:lnTo>
                  <a:lnTo>
                    <a:pt x="2885" y="8"/>
                  </a:lnTo>
                  <a:lnTo>
                    <a:pt x="2862" y="3"/>
                  </a:lnTo>
                  <a:lnTo>
                    <a:pt x="2843" y="0"/>
                  </a:lnTo>
                  <a:lnTo>
                    <a:pt x="2820" y="0"/>
                  </a:lnTo>
                  <a:lnTo>
                    <a:pt x="2379" y="0"/>
                  </a:lnTo>
                  <a:lnTo>
                    <a:pt x="2379" y="0"/>
                  </a:lnTo>
                  <a:lnTo>
                    <a:pt x="2356" y="0"/>
                  </a:lnTo>
                  <a:lnTo>
                    <a:pt x="2337" y="3"/>
                  </a:lnTo>
                  <a:lnTo>
                    <a:pt x="2317" y="8"/>
                  </a:lnTo>
                  <a:lnTo>
                    <a:pt x="2297" y="17"/>
                  </a:lnTo>
                  <a:lnTo>
                    <a:pt x="2278" y="25"/>
                  </a:lnTo>
                  <a:lnTo>
                    <a:pt x="2261" y="37"/>
                  </a:lnTo>
                  <a:lnTo>
                    <a:pt x="2244" y="48"/>
                  </a:lnTo>
                  <a:lnTo>
                    <a:pt x="2230" y="62"/>
                  </a:lnTo>
                  <a:lnTo>
                    <a:pt x="2216" y="76"/>
                  </a:lnTo>
                  <a:lnTo>
                    <a:pt x="2205" y="93"/>
                  </a:lnTo>
                  <a:lnTo>
                    <a:pt x="2193" y="112"/>
                  </a:lnTo>
                  <a:lnTo>
                    <a:pt x="2185" y="129"/>
                  </a:lnTo>
                  <a:lnTo>
                    <a:pt x="2176" y="149"/>
                  </a:lnTo>
                  <a:lnTo>
                    <a:pt x="2171" y="169"/>
                  </a:lnTo>
                  <a:lnTo>
                    <a:pt x="2168" y="191"/>
                  </a:lnTo>
                  <a:lnTo>
                    <a:pt x="2168" y="211"/>
                  </a:lnTo>
                  <a:lnTo>
                    <a:pt x="2168" y="472"/>
                  </a:lnTo>
                  <a:lnTo>
                    <a:pt x="2168" y="472"/>
                  </a:lnTo>
                  <a:lnTo>
                    <a:pt x="2165" y="495"/>
                  </a:lnTo>
                  <a:lnTo>
                    <a:pt x="2162" y="518"/>
                  </a:lnTo>
                  <a:lnTo>
                    <a:pt x="2157" y="537"/>
                  </a:lnTo>
                  <a:lnTo>
                    <a:pt x="2151" y="560"/>
                  </a:lnTo>
                  <a:lnTo>
                    <a:pt x="2143" y="582"/>
                  </a:lnTo>
                  <a:lnTo>
                    <a:pt x="2132" y="602"/>
                  </a:lnTo>
                  <a:lnTo>
                    <a:pt x="2109" y="641"/>
                  </a:lnTo>
                  <a:lnTo>
                    <a:pt x="2078" y="678"/>
                  </a:lnTo>
                  <a:lnTo>
                    <a:pt x="2061" y="692"/>
                  </a:lnTo>
                  <a:lnTo>
                    <a:pt x="2044" y="709"/>
                  </a:lnTo>
                  <a:lnTo>
                    <a:pt x="2025" y="720"/>
                  </a:lnTo>
                  <a:lnTo>
                    <a:pt x="2005" y="731"/>
                  </a:lnTo>
                  <a:lnTo>
                    <a:pt x="1985" y="742"/>
                  </a:lnTo>
                  <a:lnTo>
                    <a:pt x="1965" y="748"/>
                  </a:lnTo>
                  <a:lnTo>
                    <a:pt x="1741" y="841"/>
                  </a:lnTo>
                  <a:lnTo>
                    <a:pt x="1741" y="841"/>
                  </a:lnTo>
                  <a:lnTo>
                    <a:pt x="1721" y="849"/>
                  </a:lnTo>
                  <a:lnTo>
                    <a:pt x="1701" y="858"/>
                  </a:lnTo>
                  <a:lnTo>
                    <a:pt x="1679" y="863"/>
                  </a:lnTo>
                  <a:lnTo>
                    <a:pt x="1656" y="866"/>
                  </a:lnTo>
                  <a:lnTo>
                    <a:pt x="1634" y="869"/>
                  </a:lnTo>
                  <a:lnTo>
                    <a:pt x="1611" y="869"/>
                  </a:lnTo>
                  <a:lnTo>
                    <a:pt x="1563" y="866"/>
                  </a:lnTo>
                  <a:lnTo>
                    <a:pt x="1519" y="855"/>
                  </a:lnTo>
                  <a:lnTo>
                    <a:pt x="1496" y="849"/>
                  </a:lnTo>
                  <a:lnTo>
                    <a:pt x="1476" y="841"/>
                  </a:lnTo>
                  <a:lnTo>
                    <a:pt x="1457" y="830"/>
                  </a:lnTo>
                  <a:lnTo>
                    <a:pt x="1437" y="818"/>
                  </a:lnTo>
                  <a:lnTo>
                    <a:pt x="1420" y="804"/>
                  </a:lnTo>
                  <a:lnTo>
                    <a:pt x="1403" y="790"/>
                  </a:lnTo>
                  <a:lnTo>
                    <a:pt x="1218" y="605"/>
                  </a:lnTo>
                  <a:lnTo>
                    <a:pt x="1218" y="605"/>
                  </a:lnTo>
                  <a:lnTo>
                    <a:pt x="1204" y="591"/>
                  </a:lnTo>
                  <a:lnTo>
                    <a:pt x="1187" y="577"/>
                  </a:lnTo>
                  <a:lnTo>
                    <a:pt x="1167" y="568"/>
                  </a:lnTo>
                  <a:lnTo>
                    <a:pt x="1150" y="560"/>
                  </a:lnTo>
                  <a:lnTo>
                    <a:pt x="1130" y="551"/>
                  </a:lnTo>
                  <a:lnTo>
                    <a:pt x="1111" y="546"/>
                  </a:lnTo>
                  <a:lnTo>
                    <a:pt x="1088" y="543"/>
                  </a:lnTo>
                  <a:lnTo>
                    <a:pt x="1068" y="543"/>
                  </a:lnTo>
                  <a:lnTo>
                    <a:pt x="1049" y="543"/>
                  </a:lnTo>
                  <a:lnTo>
                    <a:pt x="1029" y="546"/>
                  </a:lnTo>
                  <a:lnTo>
                    <a:pt x="1009" y="551"/>
                  </a:lnTo>
                  <a:lnTo>
                    <a:pt x="990" y="560"/>
                  </a:lnTo>
                  <a:lnTo>
                    <a:pt x="970" y="568"/>
                  </a:lnTo>
                  <a:lnTo>
                    <a:pt x="953" y="577"/>
                  </a:lnTo>
                  <a:lnTo>
                    <a:pt x="934" y="591"/>
                  </a:lnTo>
                  <a:lnTo>
                    <a:pt x="920" y="605"/>
                  </a:lnTo>
                  <a:lnTo>
                    <a:pt x="607" y="917"/>
                  </a:lnTo>
                  <a:lnTo>
                    <a:pt x="607" y="917"/>
                  </a:lnTo>
                  <a:lnTo>
                    <a:pt x="591" y="934"/>
                  </a:lnTo>
                  <a:lnTo>
                    <a:pt x="579" y="950"/>
                  </a:lnTo>
                  <a:lnTo>
                    <a:pt x="568" y="967"/>
                  </a:lnTo>
                  <a:lnTo>
                    <a:pt x="560" y="987"/>
                  </a:lnTo>
                  <a:lnTo>
                    <a:pt x="554" y="1007"/>
                  </a:lnTo>
                  <a:lnTo>
                    <a:pt x="548" y="1026"/>
                  </a:lnTo>
                  <a:lnTo>
                    <a:pt x="546" y="1046"/>
                  </a:lnTo>
                  <a:lnTo>
                    <a:pt x="546" y="1069"/>
                  </a:lnTo>
                  <a:lnTo>
                    <a:pt x="546" y="1088"/>
                  </a:lnTo>
                  <a:lnTo>
                    <a:pt x="548" y="1108"/>
                  </a:lnTo>
                  <a:lnTo>
                    <a:pt x="554" y="1128"/>
                  </a:lnTo>
                  <a:lnTo>
                    <a:pt x="560" y="1147"/>
                  </a:lnTo>
                  <a:lnTo>
                    <a:pt x="568" y="1167"/>
                  </a:lnTo>
                  <a:lnTo>
                    <a:pt x="579" y="1184"/>
                  </a:lnTo>
                  <a:lnTo>
                    <a:pt x="591" y="1201"/>
                  </a:lnTo>
                  <a:lnTo>
                    <a:pt x="607" y="1218"/>
                  </a:lnTo>
                  <a:lnTo>
                    <a:pt x="790" y="1401"/>
                  </a:lnTo>
                  <a:lnTo>
                    <a:pt x="790" y="1401"/>
                  </a:lnTo>
                  <a:lnTo>
                    <a:pt x="804" y="1417"/>
                  </a:lnTo>
                  <a:lnTo>
                    <a:pt x="818" y="1437"/>
                  </a:lnTo>
                  <a:lnTo>
                    <a:pt x="830" y="1454"/>
                  </a:lnTo>
                  <a:lnTo>
                    <a:pt x="841" y="1474"/>
                  </a:lnTo>
                  <a:lnTo>
                    <a:pt x="849" y="1496"/>
                  </a:lnTo>
                  <a:lnTo>
                    <a:pt x="858" y="1519"/>
                  </a:lnTo>
                  <a:lnTo>
                    <a:pt x="866" y="1563"/>
                  </a:lnTo>
                  <a:lnTo>
                    <a:pt x="872" y="1608"/>
                  </a:lnTo>
                  <a:lnTo>
                    <a:pt x="872" y="1631"/>
                  </a:lnTo>
                  <a:lnTo>
                    <a:pt x="869" y="1656"/>
                  </a:lnTo>
                  <a:lnTo>
                    <a:pt x="863" y="1676"/>
                  </a:lnTo>
                  <a:lnTo>
                    <a:pt x="858" y="1699"/>
                  </a:lnTo>
                  <a:lnTo>
                    <a:pt x="852" y="1721"/>
                  </a:lnTo>
                  <a:lnTo>
                    <a:pt x="844" y="1741"/>
                  </a:lnTo>
                  <a:lnTo>
                    <a:pt x="751" y="1963"/>
                  </a:lnTo>
                  <a:lnTo>
                    <a:pt x="751" y="1963"/>
                  </a:lnTo>
                  <a:lnTo>
                    <a:pt x="742" y="1985"/>
                  </a:lnTo>
                  <a:lnTo>
                    <a:pt x="734" y="2005"/>
                  </a:lnTo>
                  <a:lnTo>
                    <a:pt x="723" y="2025"/>
                  </a:lnTo>
                  <a:lnTo>
                    <a:pt x="709" y="2042"/>
                  </a:lnTo>
                  <a:lnTo>
                    <a:pt x="694" y="2061"/>
                  </a:lnTo>
                  <a:lnTo>
                    <a:pt x="678" y="2075"/>
                  </a:lnTo>
                  <a:lnTo>
                    <a:pt x="641" y="2106"/>
                  </a:lnTo>
                  <a:lnTo>
                    <a:pt x="602" y="2132"/>
                  </a:lnTo>
                  <a:lnTo>
                    <a:pt x="582" y="2143"/>
                  </a:lnTo>
                  <a:lnTo>
                    <a:pt x="563" y="2151"/>
                  </a:lnTo>
                  <a:lnTo>
                    <a:pt x="540" y="2157"/>
                  </a:lnTo>
                  <a:lnTo>
                    <a:pt x="517" y="2162"/>
                  </a:lnTo>
                  <a:lnTo>
                    <a:pt x="495" y="2165"/>
                  </a:lnTo>
                  <a:lnTo>
                    <a:pt x="472" y="2165"/>
                  </a:lnTo>
                  <a:lnTo>
                    <a:pt x="214" y="2165"/>
                  </a:lnTo>
                  <a:lnTo>
                    <a:pt x="214" y="2165"/>
                  </a:lnTo>
                  <a:lnTo>
                    <a:pt x="191" y="2168"/>
                  </a:lnTo>
                  <a:lnTo>
                    <a:pt x="171" y="2171"/>
                  </a:lnTo>
                  <a:lnTo>
                    <a:pt x="149" y="2176"/>
                  </a:lnTo>
                  <a:lnTo>
                    <a:pt x="132" y="2182"/>
                  </a:lnTo>
                  <a:lnTo>
                    <a:pt x="112" y="2190"/>
                  </a:lnTo>
                  <a:lnTo>
                    <a:pt x="95" y="2202"/>
                  </a:lnTo>
                  <a:lnTo>
                    <a:pt x="79" y="2216"/>
                  </a:lnTo>
                  <a:lnTo>
                    <a:pt x="65" y="2227"/>
                  </a:lnTo>
                  <a:lnTo>
                    <a:pt x="51" y="2244"/>
                  </a:lnTo>
                  <a:lnTo>
                    <a:pt x="37" y="2261"/>
                  </a:lnTo>
                  <a:lnTo>
                    <a:pt x="28" y="2278"/>
                  </a:lnTo>
                  <a:lnTo>
                    <a:pt x="17" y="2295"/>
                  </a:lnTo>
                  <a:lnTo>
                    <a:pt x="11" y="2314"/>
                  </a:lnTo>
                  <a:lnTo>
                    <a:pt x="6" y="2337"/>
                  </a:lnTo>
                  <a:lnTo>
                    <a:pt x="3" y="2357"/>
                  </a:lnTo>
                  <a:lnTo>
                    <a:pt x="0" y="2379"/>
                  </a:lnTo>
                  <a:lnTo>
                    <a:pt x="0" y="2820"/>
                  </a:lnTo>
                  <a:lnTo>
                    <a:pt x="0" y="2820"/>
                  </a:lnTo>
                  <a:lnTo>
                    <a:pt x="3" y="2843"/>
                  </a:lnTo>
                  <a:lnTo>
                    <a:pt x="6" y="2863"/>
                  </a:lnTo>
                  <a:lnTo>
                    <a:pt x="11" y="2882"/>
                  </a:lnTo>
                  <a:lnTo>
                    <a:pt x="17" y="2902"/>
                  </a:lnTo>
                  <a:lnTo>
                    <a:pt x="28" y="2922"/>
                  </a:lnTo>
                  <a:lnTo>
                    <a:pt x="37" y="2939"/>
                  </a:lnTo>
                  <a:lnTo>
                    <a:pt x="51" y="2956"/>
                  </a:lnTo>
                  <a:lnTo>
                    <a:pt x="65" y="2970"/>
                  </a:lnTo>
                  <a:lnTo>
                    <a:pt x="79" y="2984"/>
                  </a:lnTo>
                  <a:lnTo>
                    <a:pt x="95" y="2995"/>
                  </a:lnTo>
                  <a:lnTo>
                    <a:pt x="112" y="3006"/>
                  </a:lnTo>
                  <a:lnTo>
                    <a:pt x="132" y="3015"/>
                  </a:lnTo>
                  <a:lnTo>
                    <a:pt x="149" y="3023"/>
                  </a:lnTo>
                  <a:lnTo>
                    <a:pt x="171" y="3029"/>
                  </a:lnTo>
                  <a:lnTo>
                    <a:pt x="191" y="3031"/>
                  </a:lnTo>
                  <a:lnTo>
                    <a:pt x="214" y="3031"/>
                  </a:lnTo>
                  <a:lnTo>
                    <a:pt x="472" y="3031"/>
                  </a:lnTo>
                  <a:lnTo>
                    <a:pt x="472" y="3031"/>
                  </a:lnTo>
                  <a:lnTo>
                    <a:pt x="495" y="3034"/>
                  </a:lnTo>
                  <a:lnTo>
                    <a:pt x="517" y="3037"/>
                  </a:lnTo>
                  <a:lnTo>
                    <a:pt x="540" y="3043"/>
                  </a:lnTo>
                  <a:lnTo>
                    <a:pt x="563" y="3048"/>
                  </a:lnTo>
                  <a:lnTo>
                    <a:pt x="582" y="3057"/>
                  </a:lnTo>
                  <a:lnTo>
                    <a:pt x="602" y="3068"/>
                  </a:lnTo>
                  <a:lnTo>
                    <a:pt x="641" y="3090"/>
                  </a:lnTo>
                  <a:lnTo>
                    <a:pt x="678" y="3121"/>
                  </a:lnTo>
                  <a:lnTo>
                    <a:pt x="694" y="3138"/>
                  </a:lnTo>
                  <a:lnTo>
                    <a:pt x="709" y="3155"/>
                  </a:lnTo>
                  <a:lnTo>
                    <a:pt x="723" y="3175"/>
                  </a:lnTo>
                  <a:lnTo>
                    <a:pt x="734" y="3194"/>
                  </a:lnTo>
                  <a:lnTo>
                    <a:pt x="742" y="3214"/>
                  </a:lnTo>
                  <a:lnTo>
                    <a:pt x="751" y="3234"/>
                  </a:lnTo>
                  <a:lnTo>
                    <a:pt x="844" y="3459"/>
                  </a:lnTo>
                  <a:lnTo>
                    <a:pt x="844" y="3459"/>
                  </a:lnTo>
                  <a:lnTo>
                    <a:pt x="852" y="3478"/>
                  </a:lnTo>
                  <a:lnTo>
                    <a:pt x="858" y="3498"/>
                  </a:lnTo>
                  <a:lnTo>
                    <a:pt x="863" y="3521"/>
                  </a:lnTo>
                  <a:lnTo>
                    <a:pt x="869" y="3543"/>
                  </a:lnTo>
                  <a:lnTo>
                    <a:pt x="872" y="3566"/>
                  </a:lnTo>
                  <a:lnTo>
                    <a:pt x="872" y="3588"/>
                  </a:lnTo>
                  <a:lnTo>
                    <a:pt x="866" y="3636"/>
                  </a:lnTo>
                  <a:lnTo>
                    <a:pt x="858" y="3681"/>
                  </a:lnTo>
                  <a:lnTo>
                    <a:pt x="849" y="3703"/>
                  </a:lnTo>
                  <a:lnTo>
                    <a:pt x="841" y="3723"/>
                  </a:lnTo>
                  <a:lnTo>
                    <a:pt x="830" y="3743"/>
                  </a:lnTo>
                  <a:lnTo>
                    <a:pt x="818" y="3762"/>
                  </a:lnTo>
                  <a:lnTo>
                    <a:pt x="804" y="3779"/>
                  </a:lnTo>
                  <a:lnTo>
                    <a:pt x="790" y="3796"/>
                  </a:lnTo>
                  <a:lnTo>
                    <a:pt x="607" y="3982"/>
                  </a:lnTo>
                  <a:lnTo>
                    <a:pt x="607" y="3982"/>
                  </a:lnTo>
                  <a:lnTo>
                    <a:pt x="591" y="3996"/>
                  </a:lnTo>
                  <a:lnTo>
                    <a:pt x="579" y="4013"/>
                  </a:lnTo>
                  <a:lnTo>
                    <a:pt x="568" y="4032"/>
                  </a:lnTo>
                  <a:lnTo>
                    <a:pt x="560" y="4052"/>
                  </a:lnTo>
                  <a:lnTo>
                    <a:pt x="554" y="4069"/>
                  </a:lnTo>
                  <a:lnTo>
                    <a:pt x="548" y="4091"/>
                  </a:lnTo>
                  <a:lnTo>
                    <a:pt x="546" y="4111"/>
                  </a:lnTo>
                  <a:lnTo>
                    <a:pt x="546" y="4131"/>
                  </a:lnTo>
                  <a:lnTo>
                    <a:pt x="546" y="4151"/>
                  </a:lnTo>
                  <a:lnTo>
                    <a:pt x="548" y="4170"/>
                  </a:lnTo>
                  <a:lnTo>
                    <a:pt x="554" y="4190"/>
                  </a:lnTo>
                  <a:lnTo>
                    <a:pt x="560" y="4210"/>
                  </a:lnTo>
                  <a:lnTo>
                    <a:pt x="568" y="4229"/>
                  </a:lnTo>
                  <a:lnTo>
                    <a:pt x="579" y="4246"/>
                  </a:lnTo>
                  <a:lnTo>
                    <a:pt x="591" y="4266"/>
                  </a:lnTo>
                  <a:lnTo>
                    <a:pt x="607" y="4280"/>
                  </a:lnTo>
                  <a:lnTo>
                    <a:pt x="920" y="4592"/>
                  </a:lnTo>
                  <a:lnTo>
                    <a:pt x="920" y="4592"/>
                  </a:lnTo>
                  <a:lnTo>
                    <a:pt x="934" y="4609"/>
                  </a:lnTo>
                  <a:lnTo>
                    <a:pt x="953" y="4620"/>
                  </a:lnTo>
                  <a:lnTo>
                    <a:pt x="970" y="4631"/>
                  </a:lnTo>
                  <a:lnTo>
                    <a:pt x="990" y="4640"/>
                  </a:lnTo>
                  <a:lnTo>
                    <a:pt x="1009" y="4645"/>
                  </a:lnTo>
                  <a:lnTo>
                    <a:pt x="1029" y="4651"/>
                  </a:lnTo>
                  <a:lnTo>
                    <a:pt x="1049" y="4654"/>
                  </a:lnTo>
                  <a:lnTo>
                    <a:pt x="1068" y="4654"/>
                  </a:lnTo>
                  <a:lnTo>
                    <a:pt x="1088" y="4654"/>
                  </a:lnTo>
                  <a:lnTo>
                    <a:pt x="1111" y="4651"/>
                  </a:lnTo>
                  <a:lnTo>
                    <a:pt x="1130" y="4645"/>
                  </a:lnTo>
                  <a:lnTo>
                    <a:pt x="1150" y="4640"/>
                  </a:lnTo>
                  <a:lnTo>
                    <a:pt x="1167" y="4631"/>
                  </a:lnTo>
                  <a:lnTo>
                    <a:pt x="1187" y="4620"/>
                  </a:lnTo>
                  <a:lnTo>
                    <a:pt x="1204" y="4609"/>
                  </a:lnTo>
                  <a:lnTo>
                    <a:pt x="1218" y="4592"/>
                  </a:lnTo>
                  <a:lnTo>
                    <a:pt x="1403" y="4409"/>
                  </a:lnTo>
                  <a:lnTo>
                    <a:pt x="1403" y="4409"/>
                  </a:lnTo>
                  <a:lnTo>
                    <a:pt x="1420" y="4395"/>
                  </a:lnTo>
                  <a:lnTo>
                    <a:pt x="1437" y="4381"/>
                  </a:lnTo>
                  <a:lnTo>
                    <a:pt x="1457" y="4370"/>
                  </a:lnTo>
                  <a:lnTo>
                    <a:pt x="1476" y="4358"/>
                  </a:lnTo>
                  <a:lnTo>
                    <a:pt x="1496" y="4350"/>
                  </a:lnTo>
                  <a:lnTo>
                    <a:pt x="1519" y="4342"/>
                  </a:lnTo>
                  <a:lnTo>
                    <a:pt x="1563" y="4333"/>
                  </a:lnTo>
                  <a:lnTo>
                    <a:pt x="1611" y="4328"/>
                  </a:lnTo>
                  <a:lnTo>
                    <a:pt x="1634" y="4328"/>
                  </a:lnTo>
                  <a:lnTo>
                    <a:pt x="1656" y="4330"/>
                  </a:lnTo>
                  <a:lnTo>
                    <a:pt x="1679" y="4336"/>
                  </a:lnTo>
                  <a:lnTo>
                    <a:pt x="1701" y="4342"/>
                  </a:lnTo>
                  <a:lnTo>
                    <a:pt x="1721" y="4347"/>
                  </a:lnTo>
                  <a:lnTo>
                    <a:pt x="1741" y="4356"/>
                  </a:lnTo>
                  <a:lnTo>
                    <a:pt x="1965" y="4449"/>
                  </a:lnTo>
                  <a:lnTo>
                    <a:pt x="1965" y="4449"/>
                  </a:lnTo>
                  <a:lnTo>
                    <a:pt x="1985" y="4457"/>
                  </a:lnTo>
                  <a:lnTo>
                    <a:pt x="2005" y="4466"/>
                  </a:lnTo>
                  <a:lnTo>
                    <a:pt x="2025" y="4477"/>
                  </a:lnTo>
                  <a:lnTo>
                    <a:pt x="2044" y="4491"/>
                  </a:lnTo>
                  <a:lnTo>
                    <a:pt x="2061" y="4505"/>
                  </a:lnTo>
                  <a:lnTo>
                    <a:pt x="2078" y="4522"/>
                  </a:lnTo>
                  <a:lnTo>
                    <a:pt x="2109" y="4558"/>
                  </a:lnTo>
                  <a:lnTo>
                    <a:pt x="2132" y="4598"/>
                  </a:lnTo>
                  <a:lnTo>
                    <a:pt x="2143" y="4617"/>
                  </a:lnTo>
                  <a:lnTo>
                    <a:pt x="2151" y="4637"/>
                  </a:lnTo>
                  <a:lnTo>
                    <a:pt x="2157" y="4659"/>
                  </a:lnTo>
                  <a:lnTo>
                    <a:pt x="2162" y="4682"/>
                  </a:lnTo>
                  <a:lnTo>
                    <a:pt x="2165" y="4704"/>
                  </a:lnTo>
                  <a:lnTo>
                    <a:pt x="2168" y="4727"/>
                  </a:lnTo>
                  <a:lnTo>
                    <a:pt x="2168" y="4986"/>
                  </a:lnTo>
                  <a:lnTo>
                    <a:pt x="2168" y="4986"/>
                  </a:lnTo>
                  <a:lnTo>
                    <a:pt x="2168" y="5008"/>
                  </a:lnTo>
                  <a:lnTo>
                    <a:pt x="2171" y="5028"/>
                  </a:lnTo>
                  <a:lnTo>
                    <a:pt x="2176" y="5051"/>
                  </a:lnTo>
                  <a:lnTo>
                    <a:pt x="2185" y="5067"/>
                  </a:lnTo>
                  <a:lnTo>
                    <a:pt x="2193" y="5087"/>
                  </a:lnTo>
                  <a:lnTo>
                    <a:pt x="2205" y="5104"/>
                  </a:lnTo>
                  <a:lnTo>
                    <a:pt x="2216" y="5121"/>
                  </a:lnTo>
                  <a:lnTo>
                    <a:pt x="2230" y="5135"/>
                  </a:lnTo>
                  <a:lnTo>
                    <a:pt x="2244" y="5149"/>
                  </a:lnTo>
                  <a:lnTo>
                    <a:pt x="2261" y="5163"/>
                  </a:lnTo>
                  <a:lnTo>
                    <a:pt x="2278" y="5171"/>
                  </a:lnTo>
                  <a:lnTo>
                    <a:pt x="2297" y="5182"/>
                  </a:lnTo>
                  <a:lnTo>
                    <a:pt x="2317" y="5188"/>
                  </a:lnTo>
                  <a:lnTo>
                    <a:pt x="2337" y="5194"/>
                  </a:lnTo>
                  <a:lnTo>
                    <a:pt x="2356" y="5197"/>
                  </a:lnTo>
                  <a:lnTo>
                    <a:pt x="2379" y="5199"/>
                  </a:lnTo>
                  <a:lnTo>
                    <a:pt x="2820" y="5199"/>
                  </a:lnTo>
                  <a:lnTo>
                    <a:pt x="2820" y="5199"/>
                  </a:lnTo>
                  <a:lnTo>
                    <a:pt x="2843" y="5197"/>
                  </a:lnTo>
                  <a:lnTo>
                    <a:pt x="2862" y="5194"/>
                  </a:lnTo>
                  <a:lnTo>
                    <a:pt x="2885" y="5188"/>
                  </a:lnTo>
                  <a:lnTo>
                    <a:pt x="2905" y="5182"/>
                  </a:lnTo>
                  <a:lnTo>
                    <a:pt x="2922" y="5171"/>
                  </a:lnTo>
                  <a:lnTo>
                    <a:pt x="2938" y="5163"/>
                  </a:lnTo>
                  <a:lnTo>
                    <a:pt x="2955" y="5149"/>
                  </a:lnTo>
                  <a:lnTo>
                    <a:pt x="2972" y="5135"/>
                  </a:lnTo>
                  <a:lnTo>
                    <a:pt x="2986" y="5121"/>
                  </a:lnTo>
                  <a:lnTo>
                    <a:pt x="2998" y="5104"/>
                  </a:lnTo>
                  <a:lnTo>
                    <a:pt x="3009" y="5087"/>
                  </a:lnTo>
                  <a:lnTo>
                    <a:pt x="3017" y="5067"/>
                  </a:lnTo>
                  <a:lnTo>
                    <a:pt x="3023" y="5051"/>
                  </a:lnTo>
                  <a:lnTo>
                    <a:pt x="3029" y="5028"/>
                  </a:lnTo>
                  <a:lnTo>
                    <a:pt x="3031" y="5008"/>
                  </a:lnTo>
                  <a:lnTo>
                    <a:pt x="3034" y="4986"/>
                  </a:lnTo>
                  <a:lnTo>
                    <a:pt x="3034" y="4727"/>
                  </a:lnTo>
                  <a:lnTo>
                    <a:pt x="3034" y="4727"/>
                  </a:lnTo>
                  <a:lnTo>
                    <a:pt x="3034" y="4704"/>
                  </a:lnTo>
                  <a:lnTo>
                    <a:pt x="3037" y="4682"/>
                  </a:lnTo>
                  <a:lnTo>
                    <a:pt x="3043" y="4659"/>
                  </a:lnTo>
                  <a:lnTo>
                    <a:pt x="3048" y="4637"/>
                  </a:lnTo>
                  <a:lnTo>
                    <a:pt x="3059" y="4617"/>
                  </a:lnTo>
                  <a:lnTo>
                    <a:pt x="3068" y="4598"/>
                  </a:lnTo>
                  <a:lnTo>
                    <a:pt x="3093" y="4558"/>
                  </a:lnTo>
                  <a:lnTo>
                    <a:pt x="3123" y="4522"/>
                  </a:lnTo>
                  <a:lnTo>
                    <a:pt x="3137" y="4505"/>
                  </a:lnTo>
                  <a:lnTo>
                    <a:pt x="3157" y="4491"/>
                  </a:lnTo>
                  <a:lnTo>
                    <a:pt x="3174" y="4477"/>
                  </a:lnTo>
                  <a:lnTo>
                    <a:pt x="3193" y="4466"/>
                  </a:lnTo>
                  <a:lnTo>
                    <a:pt x="3213" y="4457"/>
                  </a:lnTo>
                  <a:lnTo>
                    <a:pt x="3236" y="4449"/>
                  </a:lnTo>
                  <a:lnTo>
                    <a:pt x="3458" y="4356"/>
                  </a:lnTo>
                  <a:lnTo>
                    <a:pt x="3458" y="4356"/>
                  </a:lnTo>
                  <a:lnTo>
                    <a:pt x="3477" y="4347"/>
                  </a:lnTo>
                  <a:lnTo>
                    <a:pt x="3500" y="4342"/>
                  </a:lnTo>
                  <a:lnTo>
                    <a:pt x="3522" y="4336"/>
                  </a:lnTo>
                  <a:lnTo>
                    <a:pt x="3542" y="4330"/>
                  </a:lnTo>
                  <a:lnTo>
                    <a:pt x="3567" y="4328"/>
                  </a:lnTo>
                  <a:lnTo>
                    <a:pt x="3590" y="4328"/>
                  </a:lnTo>
                  <a:lnTo>
                    <a:pt x="3635" y="4333"/>
                  </a:lnTo>
                  <a:lnTo>
                    <a:pt x="3680" y="4342"/>
                  </a:lnTo>
                  <a:lnTo>
                    <a:pt x="3702" y="4350"/>
                  </a:lnTo>
                  <a:lnTo>
                    <a:pt x="3725" y="4358"/>
                  </a:lnTo>
                  <a:lnTo>
                    <a:pt x="3744" y="4370"/>
                  </a:lnTo>
                  <a:lnTo>
                    <a:pt x="3761" y="4381"/>
                  </a:lnTo>
                  <a:lnTo>
                    <a:pt x="3781" y="4395"/>
                  </a:lnTo>
                  <a:lnTo>
                    <a:pt x="3798" y="4409"/>
                  </a:lnTo>
                  <a:lnTo>
                    <a:pt x="3981" y="4592"/>
                  </a:lnTo>
                  <a:lnTo>
                    <a:pt x="3981" y="4592"/>
                  </a:lnTo>
                  <a:lnTo>
                    <a:pt x="3998" y="4609"/>
                  </a:lnTo>
                  <a:lnTo>
                    <a:pt x="4015" y="4620"/>
                  </a:lnTo>
                  <a:lnTo>
                    <a:pt x="4031" y="4631"/>
                  </a:lnTo>
                  <a:lnTo>
                    <a:pt x="4051" y="4640"/>
                  </a:lnTo>
                  <a:lnTo>
                    <a:pt x="4071" y="4645"/>
                  </a:lnTo>
                  <a:lnTo>
                    <a:pt x="4090" y="4651"/>
                  </a:lnTo>
                  <a:lnTo>
                    <a:pt x="4110" y="4654"/>
                  </a:lnTo>
                  <a:lnTo>
                    <a:pt x="4130" y="4654"/>
                  </a:lnTo>
                  <a:lnTo>
                    <a:pt x="4152" y="4654"/>
                  </a:lnTo>
                  <a:lnTo>
                    <a:pt x="4172" y="4651"/>
                  </a:lnTo>
                  <a:lnTo>
                    <a:pt x="4192" y="4645"/>
                  </a:lnTo>
                  <a:lnTo>
                    <a:pt x="4211" y="4640"/>
                  </a:lnTo>
                  <a:lnTo>
                    <a:pt x="4231" y="4631"/>
                  </a:lnTo>
                  <a:lnTo>
                    <a:pt x="4248" y="4620"/>
                  </a:lnTo>
                  <a:lnTo>
                    <a:pt x="4265" y="4609"/>
                  </a:lnTo>
                  <a:lnTo>
                    <a:pt x="4282" y="4592"/>
                  </a:lnTo>
                  <a:lnTo>
                    <a:pt x="4594" y="4280"/>
                  </a:lnTo>
                  <a:lnTo>
                    <a:pt x="4594" y="4280"/>
                  </a:lnTo>
                  <a:lnTo>
                    <a:pt x="4608" y="4266"/>
                  </a:lnTo>
                  <a:lnTo>
                    <a:pt x="4622" y="4246"/>
                  </a:lnTo>
                  <a:lnTo>
                    <a:pt x="4630" y="4229"/>
                  </a:lnTo>
                  <a:lnTo>
                    <a:pt x="4639" y="4210"/>
                  </a:lnTo>
                  <a:lnTo>
                    <a:pt x="4647" y="4190"/>
                  </a:lnTo>
                  <a:lnTo>
                    <a:pt x="4653" y="4170"/>
                  </a:lnTo>
                  <a:lnTo>
                    <a:pt x="4656" y="4151"/>
                  </a:lnTo>
                  <a:lnTo>
                    <a:pt x="4656" y="4131"/>
                  </a:lnTo>
                  <a:lnTo>
                    <a:pt x="4656" y="4111"/>
                  </a:lnTo>
                  <a:lnTo>
                    <a:pt x="4653" y="4091"/>
                  </a:lnTo>
                  <a:lnTo>
                    <a:pt x="4647" y="4069"/>
                  </a:lnTo>
                  <a:lnTo>
                    <a:pt x="4639" y="4052"/>
                  </a:lnTo>
                  <a:lnTo>
                    <a:pt x="4630" y="4032"/>
                  </a:lnTo>
                  <a:lnTo>
                    <a:pt x="4622" y="4013"/>
                  </a:lnTo>
                  <a:lnTo>
                    <a:pt x="4608" y="3996"/>
                  </a:lnTo>
                  <a:lnTo>
                    <a:pt x="4594" y="3982"/>
                  </a:lnTo>
                  <a:lnTo>
                    <a:pt x="4408" y="3796"/>
                  </a:lnTo>
                  <a:lnTo>
                    <a:pt x="4408" y="3796"/>
                  </a:lnTo>
                  <a:lnTo>
                    <a:pt x="4394" y="3779"/>
                  </a:lnTo>
                  <a:lnTo>
                    <a:pt x="4380" y="3762"/>
                  </a:lnTo>
                  <a:lnTo>
                    <a:pt x="4369" y="3743"/>
                  </a:lnTo>
                  <a:lnTo>
                    <a:pt x="4358" y="3723"/>
                  </a:lnTo>
                  <a:lnTo>
                    <a:pt x="4349" y="3703"/>
                  </a:lnTo>
                  <a:lnTo>
                    <a:pt x="4343" y="3681"/>
                  </a:lnTo>
                  <a:lnTo>
                    <a:pt x="4332" y="3636"/>
                  </a:lnTo>
                  <a:lnTo>
                    <a:pt x="4329" y="3588"/>
                  </a:lnTo>
                  <a:lnTo>
                    <a:pt x="4329" y="3566"/>
                  </a:lnTo>
                  <a:lnTo>
                    <a:pt x="4332" y="3543"/>
                  </a:lnTo>
                  <a:lnTo>
                    <a:pt x="4335" y="3521"/>
                  </a:lnTo>
                  <a:lnTo>
                    <a:pt x="4341" y="3498"/>
                  </a:lnTo>
                  <a:lnTo>
                    <a:pt x="4349" y="3478"/>
                  </a:lnTo>
                  <a:lnTo>
                    <a:pt x="4358" y="3459"/>
                  </a:lnTo>
                  <a:lnTo>
                    <a:pt x="4450" y="3234"/>
                  </a:lnTo>
                  <a:lnTo>
                    <a:pt x="4450" y="3234"/>
                  </a:lnTo>
                  <a:lnTo>
                    <a:pt x="4456" y="3214"/>
                  </a:lnTo>
                  <a:lnTo>
                    <a:pt x="4467" y="3194"/>
                  </a:lnTo>
                  <a:lnTo>
                    <a:pt x="4478" y="3175"/>
                  </a:lnTo>
                  <a:lnTo>
                    <a:pt x="4493" y="3155"/>
                  </a:lnTo>
                  <a:lnTo>
                    <a:pt x="4507" y="3138"/>
                  </a:lnTo>
                  <a:lnTo>
                    <a:pt x="4521" y="3121"/>
                  </a:lnTo>
                  <a:lnTo>
                    <a:pt x="4557" y="3090"/>
                  </a:lnTo>
                  <a:lnTo>
                    <a:pt x="4597" y="3068"/>
                  </a:lnTo>
                  <a:lnTo>
                    <a:pt x="4616" y="3057"/>
                  </a:lnTo>
                  <a:lnTo>
                    <a:pt x="4639" y="3048"/>
                  </a:lnTo>
                  <a:lnTo>
                    <a:pt x="4661" y="3043"/>
                  </a:lnTo>
                  <a:lnTo>
                    <a:pt x="4681" y="3037"/>
                  </a:lnTo>
                  <a:lnTo>
                    <a:pt x="4703" y="3034"/>
                  </a:lnTo>
                  <a:lnTo>
                    <a:pt x="4726" y="3031"/>
                  </a:lnTo>
                  <a:lnTo>
                    <a:pt x="4987" y="3031"/>
                  </a:lnTo>
                  <a:lnTo>
                    <a:pt x="4987" y="3031"/>
                  </a:lnTo>
                  <a:lnTo>
                    <a:pt x="5007" y="3031"/>
                  </a:lnTo>
                  <a:lnTo>
                    <a:pt x="5029" y="3029"/>
                  </a:lnTo>
                  <a:lnTo>
                    <a:pt x="5049" y="3023"/>
                  </a:lnTo>
                  <a:lnTo>
                    <a:pt x="5069" y="3015"/>
                  </a:lnTo>
                  <a:lnTo>
                    <a:pt x="5089" y="3006"/>
                  </a:lnTo>
                  <a:lnTo>
                    <a:pt x="5106" y="2995"/>
                  </a:lnTo>
                  <a:lnTo>
                    <a:pt x="5123" y="2984"/>
                  </a:lnTo>
                  <a:lnTo>
                    <a:pt x="5137" y="2970"/>
                  </a:lnTo>
                  <a:lnTo>
                    <a:pt x="5151" y="2956"/>
                  </a:lnTo>
                  <a:lnTo>
                    <a:pt x="5162" y="2939"/>
                  </a:lnTo>
                  <a:lnTo>
                    <a:pt x="5173" y="2922"/>
                  </a:lnTo>
                  <a:lnTo>
                    <a:pt x="5182" y="2902"/>
                  </a:lnTo>
                  <a:lnTo>
                    <a:pt x="5190" y="2882"/>
                  </a:lnTo>
                  <a:lnTo>
                    <a:pt x="5196" y="2863"/>
                  </a:lnTo>
                  <a:lnTo>
                    <a:pt x="5198" y="2843"/>
                  </a:lnTo>
                  <a:lnTo>
                    <a:pt x="5198" y="2820"/>
                  </a:lnTo>
                  <a:lnTo>
                    <a:pt x="5198" y="2379"/>
                  </a:lnTo>
                  <a:lnTo>
                    <a:pt x="5198" y="2379"/>
                  </a:lnTo>
                  <a:lnTo>
                    <a:pt x="5198" y="2357"/>
                  </a:lnTo>
                  <a:lnTo>
                    <a:pt x="5196" y="2337"/>
                  </a:lnTo>
                  <a:lnTo>
                    <a:pt x="5190" y="2314"/>
                  </a:lnTo>
                  <a:lnTo>
                    <a:pt x="5182" y="2295"/>
                  </a:lnTo>
                  <a:lnTo>
                    <a:pt x="5173" y="2278"/>
                  </a:lnTo>
                  <a:lnTo>
                    <a:pt x="5162" y="2261"/>
                  </a:lnTo>
                  <a:lnTo>
                    <a:pt x="5151" y="2244"/>
                  </a:lnTo>
                  <a:lnTo>
                    <a:pt x="5137" y="2227"/>
                  </a:lnTo>
                  <a:lnTo>
                    <a:pt x="5123" y="2216"/>
                  </a:lnTo>
                  <a:lnTo>
                    <a:pt x="5106" y="2202"/>
                  </a:lnTo>
                  <a:lnTo>
                    <a:pt x="5089" y="2190"/>
                  </a:lnTo>
                  <a:lnTo>
                    <a:pt x="5069" y="2182"/>
                  </a:lnTo>
                  <a:lnTo>
                    <a:pt x="5049" y="2176"/>
                  </a:lnTo>
                  <a:lnTo>
                    <a:pt x="5029" y="2171"/>
                  </a:lnTo>
                  <a:lnTo>
                    <a:pt x="5007" y="2168"/>
                  </a:lnTo>
                  <a:lnTo>
                    <a:pt x="4987" y="2165"/>
                  </a:lnTo>
                  <a:close/>
                  <a:moveTo>
                    <a:pt x="2601" y="3875"/>
                  </a:moveTo>
                  <a:lnTo>
                    <a:pt x="2601" y="3875"/>
                  </a:lnTo>
                  <a:lnTo>
                    <a:pt x="2534" y="3872"/>
                  </a:lnTo>
                  <a:lnTo>
                    <a:pt x="2469" y="3869"/>
                  </a:lnTo>
                  <a:lnTo>
                    <a:pt x="2407" y="3861"/>
                  </a:lnTo>
                  <a:lnTo>
                    <a:pt x="2342" y="3850"/>
                  </a:lnTo>
                  <a:lnTo>
                    <a:pt x="2280" y="3836"/>
                  </a:lnTo>
                  <a:lnTo>
                    <a:pt x="2221" y="3819"/>
                  </a:lnTo>
                  <a:lnTo>
                    <a:pt x="2162" y="3796"/>
                  </a:lnTo>
                  <a:lnTo>
                    <a:pt x="2103" y="3774"/>
                  </a:lnTo>
                  <a:lnTo>
                    <a:pt x="2047" y="3748"/>
                  </a:lnTo>
                  <a:lnTo>
                    <a:pt x="1991" y="3720"/>
                  </a:lnTo>
                  <a:lnTo>
                    <a:pt x="1937" y="3689"/>
                  </a:lnTo>
                  <a:lnTo>
                    <a:pt x="1887" y="3656"/>
                  </a:lnTo>
                  <a:lnTo>
                    <a:pt x="1836" y="3622"/>
                  </a:lnTo>
                  <a:lnTo>
                    <a:pt x="1789" y="3583"/>
                  </a:lnTo>
                  <a:lnTo>
                    <a:pt x="1743" y="3543"/>
                  </a:lnTo>
                  <a:lnTo>
                    <a:pt x="1698" y="3501"/>
                  </a:lnTo>
                  <a:lnTo>
                    <a:pt x="1656" y="3456"/>
                  </a:lnTo>
                  <a:lnTo>
                    <a:pt x="1617" y="3411"/>
                  </a:lnTo>
                  <a:lnTo>
                    <a:pt x="1577" y="3363"/>
                  </a:lnTo>
                  <a:lnTo>
                    <a:pt x="1544" y="3313"/>
                  </a:lnTo>
                  <a:lnTo>
                    <a:pt x="1510" y="3262"/>
                  </a:lnTo>
                  <a:lnTo>
                    <a:pt x="1479" y="3209"/>
                  </a:lnTo>
                  <a:lnTo>
                    <a:pt x="1451" y="3152"/>
                  </a:lnTo>
                  <a:lnTo>
                    <a:pt x="1426" y="3096"/>
                  </a:lnTo>
                  <a:lnTo>
                    <a:pt x="1403" y="3037"/>
                  </a:lnTo>
                  <a:lnTo>
                    <a:pt x="1381" y="2978"/>
                  </a:lnTo>
                  <a:lnTo>
                    <a:pt x="1364" y="2919"/>
                  </a:lnTo>
                  <a:lnTo>
                    <a:pt x="1350" y="2857"/>
                  </a:lnTo>
                  <a:lnTo>
                    <a:pt x="1338" y="2792"/>
                  </a:lnTo>
                  <a:lnTo>
                    <a:pt x="1330" y="2730"/>
                  </a:lnTo>
                  <a:lnTo>
                    <a:pt x="1327" y="2666"/>
                  </a:lnTo>
                  <a:lnTo>
                    <a:pt x="1324" y="2598"/>
                  </a:lnTo>
                  <a:lnTo>
                    <a:pt x="1324" y="2598"/>
                  </a:lnTo>
                  <a:lnTo>
                    <a:pt x="1327" y="2533"/>
                  </a:lnTo>
                  <a:lnTo>
                    <a:pt x="1330" y="2469"/>
                  </a:lnTo>
                  <a:lnTo>
                    <a:pt x="1338" y="2404"/>
                  </a:lnTo>
                  <a:lnTo>
                    <a:pt x="1350" y="2343"/>
                  </a:lnTo>
                  <a:lnTo>
                    <a:pt x="1364" y="2281"/>
                  </a:lnTo>
                  <a:lnTo>
                    <a:pt x="1381" y="2219"/>
                  </a:lnTo>
                  <a:lnTo>
                    <a:pt x="1403" y="2160"/>
                  </a:lnTo>
                  <a:lnTo>
                    <a:pt x="1426" y="2103"/>
                  </a:lnTo>
                  <a:lnTo>
                    <a:pt x="1451" y="2047"/>
                  </a:lnTo>
                  <a:lnTo>
                    <a:pt x="1479" y="1991"/>
                  </a:lnTo>
                  <a:lnTo>
                    <a:pt x="1510" y="1937"/>
                  </a:lnTo>
                  <a:lnTo>
                    <a:pt x="1544" y="1887"/>
                  </a:lnTo>
                  <a:lnTo>
                    <a:pt x="1577" y="1836"/>
                  </a:lnTo>
                  <a:lnTo>
                    <a:pt x="1617" y="1789"/>
                  </a:lnTo>
                  <a:lnTo>
                    <a:pt x="1656" y="1741"/>
                  </a:lnTo>
                  <a:lnTo>
                    <a:pt x="1698" y="1696"/>
                  </a:lnTo>
                  <a:lnTo>
                    <a:pt x="1743" y="1653"/>
                  </a:lnTo>
                  <a:lnTo>
                    <a:pt x="1789" y="1614"/>
                  </a:lnTo>
                  <a:lnTo>
                    <a:pt x="1836" y="1577"/>
                  </a:lnTo>
                  <a:lnTo>
                    <a:pt x="1887" y="1541"/>
                  </a:lnTo>
                  <a:lnTo>
                    <a:pt x="1937" y="1507"/>
                  </a:lnTo>
                  <a:lnTo>
                    <a:pt x="1991" y="1476"/>
                  </a:lnTo>
                  <a:lnTo>
                    <a:pt x="2047" y="1448"/>
                  </a:lnTo>
                  <a:lnTo>
                    <a:pt x="2103" y="1423"/>
                  </a:lnTo>
                  <a:lnTo>
                    <a:pt x="2162" y="1401"/>
                  </a:lnTo>
                  <a:lnTo>
                    <a:pt x="2221" y="1381"/>
                  </a:lnTo>
                  <a:lnTo>
                    <a:pt x="2280" y="1364"/>
                  </a:lnTo>
                  <a:lnTo>
                    <a:pt x="2342" y="1350"/>
                  </a:lnTo>
                  <a:lnTo>
                    <a:pt x="2407" y="1338"/>
                  </a:lnTo>
                  <a:lnTo>
                    <a:pt x="2469" y="1330"/>
                  </a:lnTo>
                  <a:lnTo>
                    <a:pt x="2534" y="1324"/>
                  </a:lnTo>
                  <a:lnTo>
                    <a:pt x="2601" y="1324"/>
                  </a:lnTo>
                  <a:lnTo>
                    <a:pt x="2601" y="1324"/>
                  </a:lnTo>
                  <a:lnTo>
                    <a:pt x="2666" y="1324"/>
                  </a:lnTo>
                  <a:lnTo>
                    <a:pt x="2731" y="1330"/>
                  </a:lnTo>
                  <a:lnTo>
                    <a:pt x="2795" y="1338"/>
                  </a:lnTo>
                  <a:lnTo>
                    <a:pt x="2857" y="1350"/>
                  </a:lnTo>
                  <a:lnTo>
                    <a:pt x="2919" y="1364"/>
                  </a:lnTo>
                  <a:lnTo>
                    <a:pt x="2981" y="1381"/>
                  </a:lnTo>
                  <a:lnTo>
                    <a:pt x="3040" y="1401"/>
                  </a:lnTo>
                  <a:lnTo>
                    <a:pt x="3096" y="1423"/>
                  </a:lnTo>
                  <a:lnTo>
                    <a:pt x="3151" y="1448"/>
                  </a:lnTo>
                  <a:lnTo>
                    <a:pt x="3207" y="1476"/>
                  </a:lnTo>
                  <a:lnTo>
                    <a:pt x="3261" y="1507"/>
                  </a:lnTo>
                  <a:lnTo>
                    <a:pt x="3312" y="1541"/>
                  </a:lnTo>
                  <a:lnTo>
                    <a:pt x="3362" y="1577"/>
                  </a:lnTo>
                  <a:lnTo>
                    <a:pt x="3410" y="1614"/>
                  </a:lnTo>
                  <a:lnTo>
                    <a:pt x="3458" y="1653"/>
                  </a:lnTo>
                  <a:lnTo>
                    <a:pt x="3503" y="1696"/>
                  </a:lnTo>
                  <a:lnTo>
                    <a:pt x="3545" y="1741"/>
                  </a:lnTo>
                  <a:lnTo>
                    <a:pt x="3584" y="1789"/>
                  </a:lnTo>
                  <a:lnTo>
                    <a:pt x="3621" y="1836"/>
                  </a:lnTo>
                  <a:lnTo>
                    <a:pt x="3657" y="1887"/>
                  </a:lnTo>
                  <a:lnTo>
                    <a:pt x="3691" y="1937"/>
                  </a:lnTo>
                  <a:lnTo>
                    <a:pt x="3722" y="1991"/>
                  </a:lnTo>
                  <a:lnTo>
                    <a:pt x="3750" y="2047"/>
                  </a:lnTo>
                  <a:lnTo>
                    <a:pt x="3775" y="2103"/>
                  </a:lnTo>
                  <a:lnTo>
                    <a:pt x="3798" y="2160"/>
                  </a:lnTo>
                  <a:lnTo>
                    <a:pt x="3817" y="2219"/>
                  </a:lnTo>
                  <a:lnTo>
                    <a:pt x="3834" y="2281"/>
                  </a:lnTo>
                  <a:lnTo>
                    <a:pt x="3849" y="2343"/>
                  </a:lnTo>
                  <a:lnTo>
                    <a:pt x="3860" y="2404"/>
                  </a:lnTo>
                  <a:lnTo>
                    <a:pt x="3868" y="2469"/>
                  </a:lnTo>
                  <a:lnTo>
                    <a:pt x="3874" y="2533"/>
                  </a:lnTo>
                  <a:lnTo>
                    <a:pt x="3874" y="2598"/>
                  </a:lnTo>
                  <a:lnTo>
                    <a:pt x="3874" y="2598"/>
                  </a:lnTo>
                  <a:lnTo>
                    <a:pt x="3874" y="2666"/>
                  </a:lnTo>
                  <a:lnTo>
                    <a:pt x="3868" y="2730"/>
                  </a:lnTo>
                  <a:lnTo>
                    <a:pt x="3860" y="2792"/>
                  </a:lnTo>
                  <a:lnTo>
                    <a:pt x="3849" y="2857"/>
                  </a:lnTo>
                  <a:lnTo>
                    <a:pt x="3834" y="2919"/>
                  </a:lnTo>
                  <a:lnTo>
                    <a:pt x="3817" y="2978"/>
                  </a:lnTo>
                  <a:lnTo>
                    <a:pt x="3798" y="3037"/>
                  </a:lnTo>
                  <a:lnTo>
                    <a:pt x="3775" y="3096"/>
                  </a:lnTo>
                  <a:lnTo>
                    <a:pt x="3750" y="3152"/>
                  </a:lnTo>
                  <a:lnTo>
                    <a:pt x="3722" y="3209"/>
                  </a:lnTo>
                  <a:lnTo>
                    <a:pt x="3691" y="3262"/>
                  </a:lnTo>
                  <a:lnTo>
                    <a:pt x="3657" y="3313"/>
                  </a:lnTo>
                  <a:lnTo>
                    <a:pt x="3621" y="3363"/>
                  </a:lnTo>
                  <a:lnTo>
                    <a:pt x="3584" y="3411"/>
                  </a:lnTo>
                  <a:lnTo>
                    <a:pt x="3545" y="3456"/>
                  </a:lnTo>
                  <a:lnTo>
                    <a:pt x="3503" y="3501"/>
                  </a:lnTo>
                  <a:lnTo>
                    <a:pt x="3458" y="3543"/>
                  </a:lnTo>
                  <a:lnTo>
                    <a:pt x="3410" y="3583"/>
                  </a:lnTo>
                  <a:lnTo>
                    <a:pt x="3362" y="3622"/>
                  </a:lnTo>
                  <a:lnTo>
                    <a:pt x="3312" y="3656"/>
                  </a:lnTo>
                  <a:lnTo>
                    <a:pt x="3261" y="3689"/>
                  </a:lnTo>
                  <a:lnTo>
                    <a:pt x="3207" y="3720"/>
                  </a:lnTo>
                  <a:lnTo>
                    <a:pt x="3151" y="3748"/>
                  </a:lnTo>
                  <a:lnTo>
                    <a:pt x="3096" y="3774"/>
                  </a:lnTo>
                  <a:lnTo>
                    <a:pt x="3040" y="3796"/>
                  </a:lnTo>
                  <a:lnTo>
                    <a:pt x="2981" y="3819"/>
                  </a:lnTo>
                  <a:lnTo>
                    <a:pt x="2919" y="3836"/>
                  </a:lnTo>
                  <a:lnTo>
                    <a:pt x="2857" y="3850"/>
                  </a:lnTo>
                  <a:lnTo>
                    <a:pt x="2795" y="3861"/>
                  </a:lnTo>
                  <a:lnTo>
                    <a:pt x="2731" y="3869"/>
                  </a:lnTo>
                  <a:lnTo>
                    <a:pt x="2666" y="3872"/>
                  </a:lnTo>
                  <a:lnTo>
                    <a:pt x="2601" y="3875"/>
                  </a:lnTo>
                  <a:close/>
                </a:path>
              </a:pathLst>
            </a:custGeom>
            <a:solidFill>
              <a:srgbClr val="ED145B"/>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sp>
          <p:nvSpPr>
            <p:cNvPr id="65" name="Google Shape;684;p17"/>
            <p:cNvSpPr/>
            <p:nvPr/>
          </p:nvSpPr>
          <p:spPr bwMode="auto">
            <a:xfrm>
              <a:off x="4104133" y="3642209"/>
              <a:ext cx="1332269" cy="1332263"/>
            </a:xfrm>
            <a:custGeom>
              <a:avLst/>
              <a:gdLst/>
              <a:ahLst/>
              <a:cxnLst/>
              <a:rect l="l" t="t" r="r" b="b"/>
              <a:pathLst>
                <a:path w="6498" h="6499" extrusionOk="0">
                  <a:moveTo>
                    <a:pt x="6230" y="2707"/>
                  </a:moveTo>
                  <a:lnTo>
                    <a:pt x="5907" y="2707"/>
                  </a:lnTo>
                  <a:lnTo>
                    <a:pt x="5907" y="2707"/>
                  </a:lnTo>
                  <a:lnTo>
                    <a:pt x="5879" y="2707"/>
                  </a:lnTo>
                  <a:lnTo>
                    <a:pt x="5851" y="2705"/>
                  </a:lnTo>
                  <a:lnTo>
                    <a:pt x="5822" y="2696"/>
                  </a:lnTo>
                  <a:lnTo>
                    <a:pt x="5797" y="2688"/>
                  </a:lnTo>
                  <a:lnTo>
                    <a:pt x="5769" y="2677"/>
                  </a:lnTo>
                  <a:lnTo>
                    <a:pt x="5743" y="2665"/>
                  </a:lnTo>
                  <a:lnTo>
                    <a:pt x="5718" y="2651"/>
                  </a:lnTo>
                  <a:lnTo>
                    <a:pt x="5696" y="2634"/>
                  </a:lnTo>
                  <a:lnTo>
                    <a:pt x="5673" y="2618"/>
                  </a:lnTo>
                  <a:lnTo>
                    <a:pt x="5651" y="2598"/>
                  </a:lnTo>
                  <a:lnTo>
                    <a:pt x="5631" y="2575"/>
                  </a:lnTo>
                  <a:lnTo>
                    <a:pt x="5611" y="2553"/>
                  </a:lnTo>
                  <a:lnTo>
                    <a:pt x="5595" y="2530"/>
                  </a:lnTo>
                  <a:lnTo>
                    <a:pt x="5581" y="2508"/>
                  </a:lnTo>
                  <a:lnTo>
                    <a:pt x="5569" y="2482"/>
                  </a:lnTo>
                  <a:lnTo>
                    <a:pt x="5561" y="2457"/>
                  </a:lnTo>
                  <a:lnTo>
                    <a:pt x="5445" y="2176"/>
                  </a:lnTo>
                  <a:lnTo>
                    <a:pt x="5445" y="2176"/>
                  </a:lnTo>
                  <a:lnTo>
                    <a:pt x="5434" y="2151"/>
                  </a:lnTo>
                  <a:lnTo>
                    <a:pt x="5423" y="2125"/>
                  </a:lnTo>
                  <a:lnTo>
                    <a:pt x="5417" y="2097"/>
                  </a:lnTo>
                  <a:lnTo>
                    <a:pt x="5412" y="2069"/>
                  </a:lnTo>
                  <a:lnTo>
                    <a:pt x="5409" y="2041"/>
                  </a:lnTo>
                  <a:lnTo>
                    <a:pt x="5409" y="2013"/>
                  </a:lnTo>
                  <a:lnTo>
                    <a:pt x="5409" y="1985"/>
                  </a:lnTo>
                  <a:lnTo>
                    <a:pt x="5414" y="1954"/>
                  </a:lnTo>
                  <a:lnTo>
                    <a:pt x="5420" y="1926"/>
                  </a:lnTo>
                  <a:lnTo>
                    <a:pt x="5426" y="1897"/>
                  </a:lnTo>
                  <a:lnTo>
                    <a:pt x="5434" y="1869"/>
                  </a:lnTo>
                  <a:lnTo>
                    <a:pt x="5445" y="1844"/>
                  </a:lnTo>
                  <a:lnTo>
                    <a:pt x="5459" y="1819"/>
                  </a:lnTo>
                  <a:lnTo>
                    <a:pt x="5473" y="1796"/>
                  </a:lnTo>
                  <a:lnTo>
                    <a:pt x="5490" y="1774"/>
                  </a:lnTo>
                  <a:lnTo>
                    <a:pt x="5510" y="1754"/>
                  </a:lnTo>
                  <a:lnTo>
                    <a:pt x="5741" y="1524"/>
                  </a:lnTo>
                  <a:lnTo>
                    <a:pt x="5741" y="1524"/>
                  </a:lnTo>
                  <a:lnTo>
                    <a:pt x="5757" y="1504"/>
                  </a:lnTo>
                  <a:lnTo>
                    <a:pt x="5774" y="1481"/>
                  </a:lnTo>
                  <a:lnTo>
                    <a:pt x="5788" y="1459"/>
                  </a:lnTo>
                  <a:lnTo>
                    <a:pt x="5797" y="1437"/>
                  </a:lnTo>
                  <a:lnTo>
                    <a:pt x="5805" y="1411"/>
                  </a:lnTo>
                  <a:lnTo>
                    <a:pt x="5814" y="1386"/>
                  </a:lnTo>
                  <a:lnTo>
                    <a:pt x="5817" y="1361"/>
                  </a:lnTo>
                  <a:lnTo>
                    <a:pt x="5817" y="1335"/>
                  </a:lnTo>
                  <a:lnTo>
                    <a:pt x="5817" y="1310"/>
                  </a:lnTo>
                  <a:lnTo>
                    <a:pt x="5814" y="1284"/>
                  </a:lnTo>
                  <a:lnTo>
                    <a:pt x="5805" y="1259"/>
                  </a:lnTo>
                  <a:lnTo>
                    <a:pt x="5797" y="1237"/>
                  </a:lnTo>
                  <a:lnTo>
                    <a:pt x="5788" y="1211"/>
                  </a:lnTo>
                  <a:lnTo>
                    <a:pt x="5774" y="1189"/>
                  </a:lnTo>
                  <a:lnTo>
                    <a:pt x="5757" y="1169"/>
                  </a:lnTo>
                  <a:lnTo>
                    <a:pt x="5741" y="1147"/>
                  </a:lnTo>
                  <a:lnTo>
                    <a:pt x="5350" y="756"/>
                  </a:lnTo>
                  <a:lnTo>
                    <a:pt x="5350" y="756"/>
                  </a:lnTo>
                  <a:lnTo>
                    <a:pt x="5330" y="739"/>
                  </a:lnTo>
                  <a:lnTo>
                    <a:pt x="5308" y="722"/>
                  </a:lnTo>
                  <a:lnTo>
                    <a:pt x="5285" y="711"/>
                  </a:lnTo>
                  <a:lnTo>
                    <a:pt x="5263" y="700"/>
                  </a:lnTo>
                  <a:lnTo>
                    <a:pt x="5238" y="691"/>
                  </a:lnTo>
                  <a:lnTo>
                    <a:pt x="5212" y="686"/>
                  </a:lnTo>
                  <a:lnTo>
                    <a:pt x="5187" y="680"/>
                  </a:lnTo>
                  <a:lnTo>
                    <a:pt x="5161" y="680"/>
                  </a:lnTo>
                  <a:lnTo>
                    <a:pt x="5136" y="680"/>
                  </a:lnTo>
                  <a:lnTo>
                    <a:pt x="5111" y="686"/>
                  </a:lnTo>
                  <a:lnTo>
                    <a:pt x="5085" y="691"/>
                  </a:lnTo>
                  <a:lnTo>
                    <a:pt x="5063" y="700"/>
                  </a:lnTo>
                  <a:lnTo>
                    <a:pt x="5038" y="711"/>
                  </a:lnTo>
                  <a:lnTo>
                    <a:pt x="5015" y="722"/>
                  </a:lnTo>
                  <a:lnTo>
                    <a:pt x="4996" y="739"/>
                  </a:lnTo>
                  <a:lnTo>
                    <a:pt x="4973" y="756"/>
                  </a:lnTo>
                  <a:lnTo>
                    <a:pt x="4745" y="986"/>
                  </a:lnTo>
                  <a:lnTo>
                    <a:pt x="4745" y="986"/>
                  </a:lnTo>
                  <a:lnTo>
                    <a:pt x="4723" y="1006"/>
                  </a:lnTo>
                  <a:lnTo>
                    <a:pt x="4700" y="1023"/>
                  </a:lnTo>
                  <a:lnTo>
                    <a:pt x="4678" y="1037"/>
                  </a:lnTo>
                  <a:lnTo>
                    <a:pt x="4653" y="1051"/>
                  </a:lnTo>
                  <a:lnTo>
                    <a:pt x="4627" y="1062"/>
                  </a:lnTo>
                  <a:lnTo>
                    <a:pt x="4599" y="1071"/>
                  </a:lnTo>
                  <a:lnTo>
                    <a:pt x="4571" y="1079"/>
                  </a:lnTo>
                  <a:lnTo>
                    <a:pt x="4543" y="1085"/>
                  </a:lnTo>
                  <a:lnTo>
                    <a:pt x="4515" y="1088"/>
                  </a:lnTo>
                  <a:lnTo>
                    <a:pt x="4484" y="1088"/>
                  </a:lnTo>
                  <a:lnTo>
                    <a:pt x="4456" y="1088"/>
                  </a:lnTo>
                  <a:lnTo>
                    <a:pt x="4428" y="1085"/>
                  </a:lnTo>
                  <a:lnTo>
                    <a:pt x="4399" y="1079"/>
                  </a:lnTo>
                  <a:lnTo>
                    <a:pt x="4371" y="1074"/>
                  </a:lnTo>
                  <a:lnTo>
                    <a:pt x="4346" y="1065"/>
                  </a:lnTo>
                  <a:lnTo>
                    <a:pt x="4321" y="1051"/>
                  </a:lnTo>
                  <a:lnTo>
                    <a:pt x="4042" y="939"/>
                  </a:lnTo>
                  <a:lnTo>
                    <a:pt x="4042" y="939"/>
                  </a:lnTo>
                  <a:lnTo>
                    <a:pt x="4017" y="927"/>
                  </a:lnTo>
                  <a:lnTo>
                    <a:pt x="3992" y="916"/>
                  </a:lnTo>
                  <a:lnTo>
                    <a:pt x="3966" y="902"/>
                  </a:lnTo>
                  <a:lnTo>
                    <a:pt x="3944" y="885"/>
                  </a:lnTo>
                  <a:lnTo>
                    <a:pt x="3921" y="866"/>
                  </a:lnTo>
                  <a:lnTo>
                    <a:pt x="3902" y="846"/>
                  </a:lnTo>
                  <a:lnTo>
                    <a:pt x="3882" y="826"/>
                  </a:lnTo>
                  <a:lnTo>
                    <a:pt x="3862" y="804"/>
                  </a:lnTo>
                  <a:lnTo>
                    <a:pt x="3845" y="779"/>
                  </a:lnTo>
                  <a:lnTo>
                    <a:pt x="3831" y="753"/>
                  </a:lnTo>
                  <a:lnTo>
                    <a:pt x="3820" y="728"/>
                  </a:lnTo>
                  <a:lnTo>
                    <a:pt x="3809" y="700"/>
                  </a:lnTo>
                  <a:lnTo>
                    <a:pt x="3800" y="674"/>
                  </a:lnTo>
                  <a:lnTo>
                    <a:pt x="3795" y="646"/>
                  </a:lnTo>
                  <a:lnTo>
                    <a:pt x="3789" y="618"/>
                  </a:lnTo>
                  <a:lnTo>
                    <a:pt x="3789" y="593"/>
                  </a:lnTo>
                  <a:lnTo>
                    <a:pt x="3789" y="267"/>
                  </a:lnTo>
                  <a:lnTo>
                    <a:pt x="3789" y="267"/>
                  </a:lnTo>
                  <a:lnTo>
                    <a:pt x="3786" y="239"/>
                  </a:lnTo>
                  <a:lnTo>
                    <a:pt x="3784" y="213"/>
                  </a:lnTo>
                  <a:lnTo>
                    <a:pt x="3778" y="188"/>
                  </a:lnTo>
                  <a:lnTo>
                    <a:pt x="3767" y="163"/>
                  </a:lnTo>
                  <a:lnTo>
                    <a:pt x="3756" y="140"/>
                  </a:lnTo>
                  <a:lnTo>
                    <a:pt x="3744" y="118"/>
                  </a:lnTo>
                  <a:lnTo>
                    <a:pt x="3727" y="98"/>
                  </a:lnTo>
                  <a:lnTo>
                    <a:pt x="3711" y="78"/>
                  </a:lnTo>
                  <a:lnTo>
                    <a:pt x="3691" y="61"/>
                  </a:lnTo>
                  <a:lnTo>
                    <a:pt x="3671" y="47"/>
                  </a:lnTo>
                  <a:lnTo>
                    <a:pt x="3649" y="33"/>
                  </a:lnTo>
                  <a:lnTo>
                    <a:pt x="3626" y="22"/>
                  </a:lnTo>
                  <a:lnTo>
                    <a:pt x="3603" y="14"/>
                  </a:lnTo>
                  <a:lnTo>
                    <a:pt x="3575" y="5"/>
                  </a:lnTo>
                  <a:lnTo>
                    <a:pt x="3550" y="2"/>
                  </a:lnTo>
                  <a:lnTo>
                    <a:pt x="3525" y="0"/>
                  </a:lnTo>
                  <a:lnTo>
                    <a:pt x="2971" y="0"/>
                  </a:lnTo>
                  <a:lnTo>
                    <a:pt x="2971" y="0"/>
                  </a:lnTo>
                  <a:lnTo>
                    <a:pt x="2943" y="2"/>
                  </a:lnTo>
                  <a:lnTo>
                    <a:pt x="2917" y="5"/>
                  </a:lnTo>
                  <a:lnTo>
                    <a:pt x="2892" y="14"/>
                  </a:lnTo>
                  <a:lnTo>
                    <a:pt x="2867" y="22"/>
                  </a:lnTo>
                  <a:lnTo>
                    <a:pt x="2844" y="33"/>
                  </a:lnTo>
                  <a:lnTo>
                    <a:pt x="2822" y="47"/>
                  </a:lnTo>
                  <a:lnTo>
                    <a:pt x="2802" y="61"/>
                  </a:lnTo>
                  <a:lnTo>
                    <a:pt x="2783" y="78"/>
                  </a:lnTo>
                  <a:lnTo>
                    <a:pt x="2766" y="98"/>
                  </a:lnTo>
                  <a:lnTo>
                    <a:pt x="2752" y="118"/>
                  </a:lnTo>
                  <a:lnTo>
                    <a:pt x="2737" y="140"/>
                  </a:lnTo>
                  <a:lnTo>
                    <a:pt x="2726" y="163"/>
                  </a:lnTo>
                  <a:lnTo>
                    <a:pt x="2718" y="188"/>
                  </a:lnTo>
                  <a:lnTo>
                    <a:pt x="2712" y="213"/>
                  </a:lnTo>
                  <a:lnTo>
                    <a:pt x="2706" y="239"/>
                  </a:lnTo>
                  <a:lnTo>
                    <a:pt x="2706" y="267"/>
                  </a:lnTo>
                  <a:lnTo>
                    <a:pt x="2706" y="593"/>
                  </a:lnTo>
                  <a:lnTo>
                    <a:pt x="2706" y="593"/>
                  </a:lnTo>
                  <a:lnTo>
                    <a:pt x="2704" y="618"/>
                  </a:lnTo>
                  <a:lnTo>
                    <a:pt x="2701" y="646"/>
                  </a:lnTo>
                  <a:lnTo>
                    <a:pt x="2695" y="674"/>
                  </a:lnTo>
                  <a:lnTo>
                    <a:pt x="2687" y="700"/>
                  </a:lnTo>
                  <a:lnTo>
                    <a:pt x="2676" y="728"/>
                  </a:lnTo>
                  <a:lnTo>
                    <a:pt x="2661" y="753"/>
                  </a:lnTo>
                  <a:lnTo>
                    <a:pt x="2647" y="779"/>
                  </a:lnTo>
                  <a:lnTo>
                    <a:pt x="2631" y="804"/>
                  </a:lnTo>
                  <a:lnTo>
                    <a:pt x="2614" y="826"/>
                  </a:lnTo>
                  <a:lnTo>
                    <a:pt x="2594" y="846"/>
                  </a:lnTo>
                  <a:lnTo>
                    <a:pt x="2574" y="866"/>
                  </a:lnTo>
                  <a:lnTo>
                    <a:pt x="2552" y="885"/>
                  </a:lnTo>
                  <a:lnTo>
                    <a:pt x="2530" y="902"/>
                  </a:lnTo>
                  <a:lnTo>
                    <a:pt x="2504" y="916"/>
                  </a:lnTo>
                  <a:lnTo>
                    <a:pt x="2479" y="927"/>
                  </a:lnTo>
                  <a:lnTo>
                    <a:pt x="2454" y="939"/>
                  </a:lnTo>
                  <a:lnTo>
                    <a:pt x="2173" y="1051"/>
                  </a:lnTo>
                  <a:lnTo>
                    <a:pt x="2173" y="1051"/>
                  </a:lnTo>
                  <a:lnTo>
                    <a:pt x="2148" y="1065"/>
                  </a:lnTo>
                  <a:lnTo>
                    <a:pt x="2123" y="1074"/>
                  </a:lnTo>
                  <a:lnTo>
                    <a:pt x="2097" y="1079"/>
                  </a:lnTo>
                  <a:lnTo>
                    <a:pt x="2069" y="1085"/>
                  </a:lnTo>
                  <a:lnTo>
                    <a:pt x="2038" y="1088"/>
                  </a:lnTo>
                  <a:lnTo>
                    <a:pt x="2010" y="1088"/>
                  </a:lnTo>
                  <a:lnTo>
                    <a:pt x="1982" y="1088"/>
                  </a:lnTo>
                  <a:lnTo>
                    <a:pt x="1954" y="1085"/>
                  </a:lnTo>
                  <a:lnTo>
                    <a:pt x="1926" y="1079"/>
                  </a:lnTo>
                  <a:lnTo>
                    <a:pt x="1898" y="1071"/>
                  </a:lnTo>
                  <a:lnTo>
                    <a:pt x="1870" y="1062"/>
                  </a:lnTo>
                  <a:lnTo>
                    <a:pt x="1844" y="1051"/>
                  </a:lnTo>
                  <a:lnTo>
                    <a:pt x="1819" y="1037"/>
                  </a:lnTo>
                  <a:lnTo>
                    <a:pt x="1794" y="1023"/>
                  </a:lnTo>
                  <a:lnTo>
                    <a:pt x="1771" y="1006"/>
                  </a:lnTo>
                  <a:lnTo>
                    <a:pt x="1751" y="986"/>
                  </a:lnTo>
                  <a:lnTo>
                    <a:pt x="1521" y="756"/>
                  </a:lnTo>
                  <a:lnTo>
                    <a:pt x="1521" y="756"/>
                  </a:lnTo>
                  <a:lnTo>
                    <a:pt x="1501" y="739"/>
                  </a:lnTo>
                  <a:lnTo>
                    <a:pt x="1479" y="722"/>
                  </a:lnTo>
                  <a:lnTo>
                    <a:pt x="1456" y="711"/>
                  </a:lnTo>
                  <a:lnTo>
                    <a:pt x="1434" y="700"/>
                  </a:lnTo>
                  <a:lnTo>
                    <a:pt x="1408" y="691"/>
                  </a:lnTo>
                  <a:lnTo>
                    <a:pt x="1386" y="686"/>
                  </a:lnTo>
                  <a:lnTo>
                    <a:pt x="1361" y="680"/>
                  </a:lnTo>
                  <a:lnTo>
                    <a:pt x="1333" y="680"/>
                  </a:lnTo>
                  <a:lnTo>
                    <a:pt x="1307" y="680"/>
                  </a:lnTo>
                  <a:lnTo>
                    <a:pt x="1282" y="686"/>
                  </a:lnTo>
                  <a:lnTo>
                    <a:pt x="1260" y="691"/>
                  </a:lnTo>
                  <a:lnTo>
                    <a:pt x="1234" y="700"/>
                  </a:lnTo>
                  <a:lnTo>
                    <a:pt x="1212" y="711"/>
                  </a:lnTo>
                  <a:lnTo>
                    <a:pt x="1189" y="722"/>
                  </a:lnTo>
                  <a:lnTo>
                    <a:pt x="1166" y="739"/>
                  </a:lnTo>
                  <a:lnTo>
                    <a:pt x="1147" y="756"/>
                  </a:lnTo>
                  <a:lnTo>
                    <a:pt x="756" y="1147"/>
                  </a:lnTo>
                  <a:lnTo>
                    <a:pt x="756" y="1147"/>
                  </a:lnTo>
                  <a:lnTo>
                    <a:pt x="736" y="1169"/>
                  </a:lnTo>
                  <a:lnTo>
                    <a:pt x="722" y="1189"/>
                  </a:lnTo>
                  <a:lnTo>
                    <a:pt x="708" y="1211"/>
                  </a:lnTo>
                  <a:lnTo>
                    <a:pt x="697" y="1237"/>
                  </a:lnTo>
                  <a:lnTo>
                    <a:pt x="689" y="1259"/>
                  </a:lnTo>
                  <a:lnTo>
                    <a:pt x="683" y="1284"/>
                  </a:lnTo>
                  <a:lnTo>
                    <a:pt x="680" y="1310"/>
                  </a:lnTo>
                  <a:lnTo>
                    <a:pt x="677" y="1335"/>
                  </a:lnTo>
                  <a:lnTo>
                    <a:pt x="680" y="1361"/>
                  </a:lnTo>
                  <a:lnTo>
                    <a:pt x="683" y="1386"/>
                  </a:lnTo>
                  <a:lnTo>
                    <a:pt x="689" y="1411"/>
                  </a:lnTo>
                  <a:lnTo>
                    <a:pt x="697" y="1437"/>
                  </a:lnTo>
                  <a:lnTo>
                    <a:pt x="708" y="1459"/>
                  </a:lnTo>
                  <a:lnTo>
                    <a:pt x="722" y="1481"/>
                  </a:lnTo>
                  <a:lnTo>
                    <a:pt x="736" y="1504"/>
                  </a:lnTo>
                  <a:lnTo>
                    <a:pt x="756" y="1524"/>
                  </a:lnTo>
                  <a:lnTo>
                    <a:pt x="987" y="1754"/>
                  </a:lnTo>
                  <a:lnTo>
                    <a:pt x="987" y="1754"/>
                  </a:lnTo>
                  <a:lnTo>
                    <a:pt x="1004" y="1774"/>
                  </a:lnTo>
                  <a:lnTo>
                    <a:pt x="1020" y="1796"/>
                  </a:lnTo>
                  <a:lnTo>
                    <a:pt x="1034" y="1819"/>
                  </a:lnTo>
                  <a:lnTo>
                    <a:pt x="1049" y="1844"/>
                  </a:lnTo>
                  <a:lnTo>
                    <a:pt x="1060" y="1869"/>
                  </a:lnTo>
                  <a:lnTo>
                    <a:pt x="1068" y="1897"/>
                  </a:lnTo>
                  <a:lnTo>
                    <a:pt x="1077" y="1926"/>
                  </a:lnTo>
                  <a:lnTo>
                    <a:pt x="1082" y="1954"/>
                  </a:lnTo>
                  <a:lnTo>
                    <a:pt x="1085" y="1985"/>
                  </a:lnTo>
                  <a:lnTo>
                    <a:pt x="1088" y="2013"/>
                  </a:lnTo>
                  <a:lnTo>
                    <a:pt x="1085" y="2041"/>
                  </a:lnTo>
                  <a:lnTo>
                    <a:pt x="1082" y="2069"/>
                  </a:lnTo>
                  <a:lnTo>
                    <a:pt x="1079" y="2097"/>
                  </a:lnTo>
                  <a:lnTo>
                    <a:pt x="1071" y="2125"/>
                  </a:lnTo>
                  <a:lnTo>
                    <a:pt x="1063" y="2151"/>
                  </a:lnTo>
                  <a:lnTo>
                    <a:pt x="1051" y="2176"/>
                  </a:lnTo>
                  <a:lnTo>
                    <a:pt x="936" y="2457"/>
                  </a:lnTo>
                  <a:lnTo>
                    <a:pt x="936" y="2457"/>
                  </a:lnTo>
                  <a:lnTo>
                    <a:pt x="928" y="2482"/>
                  </a:lnTo>
                  <a:lnTo>
                    <a:pt x="914" y="2508"/>
                  </a:lnTo>
                  <a:lnTo>
                    <a:pt x="899" y="2530"/>
                  </a:lnTo>
                  <a:lnTo>
                    <a:pt x="882" y="2553"/>
                  </a:lnTo>
                  <a:lnTo>
                    <a:pt x="866" y="2575"/>
                  </a:lnTo>
                  <a:lnTo>
                    <a:pt x="846" y="2598"/>
                  </a:lnTo>
                  <a:lnTo>
                    <a:pt x="823" y="2618"/>
                  </a:lnTo>
                  <a:lnTo>
                    <a:pt x="801" y="2634"/>
                  </a:lnTo>
                  <a:lnTo>
                    <a:pt x="776" y="2651"/>
                  </a:lnTo>
                  <a:lnTo>
                    <a:pt x="750" y="2665"/>
                  </a:lnTo>
                  <a:lnTo>
                    <a:pt x="725" y="2677"/>
                  </a:lnTo>
                  <a:lnTo>
                    <a:pt x="700" y="2688"/>
                  </a:lnTo>
                  <a:lnTo>
                    <a:pt x="672" y="2696"/>
                  </a:lnTo>
                  <a:lnTo>
                    <a:pt x="644" y="2705"/>
                  </a:lnTo>
                  <a:lnTo>
                    <a:pt x="618" y="2707"/>
                  </a:lnTo>
                  <a:lnTo>
                    <a:pt x="590" y="2707"/>
                  </a:lnTo>
                  <a:lnTo>
                    <a:pt x="264" y="2707"/>
                  </a:lnTo>
                  <a:lnTo>
                    <a:pt x="264" y="2707"/>
                  </a:lnTo>
                  <a:lnTo>
                    <a:pt x="239" y="2710"/>
                  </a:lnTo>
                  <a:lnTo>
                    <a:pt x="210" y="2713"/>
                  </a:lnTo>
                  <a:lnTo>
                    <a:pt x="185" y="2722"/>
                  </a:lnTo>
                  <a:lnTo>
                    <a:pt x="163" y="2730"/>
                  </a:lnTo>
                  <a:lnTo>
                    <a:pt x="137" y="2741"/>
                  </a:lnTo>
                  <a:lnTo>
                    <a:pt x="118" y="2755"/>
                  </a:lnTo>
                  <a:lnTo>
                    <a:pt x="95" y="2769"/>
                  </a:lnTo>
                  <a:lnTo>
                    <a:pt x="78" y="2786"/>
                  </a:lnTo>
                  <a:lnTo>
                    <a:pt x="59" y="2806"/>
                  </a:lnTo>
                  <a:lnTo>
                    <a:pt x="45" y="2825"/>
                  </a:lnTo>
                  <a:lnTo>
                    <a:pt x="31" y="2848"/>
                  </a:lnTo>
                  <a:lnTo>
                    <a:pt x="19" y="2871"/>
                  </a:lnTo>
                  <a:lnTo>
                    <a:pt x="11" y="2896"/>
                  </a:lnTo>
                  <a:lnTo>
                    <a:pt x="5" y="2921"/>
                  </a:lnTo>
                  <a:lnTo>
                    <a:pt x="0" y="2947"/>
                  </a:lnTo>
                  <a:lnTo>
                    <a:pt x="0" y="2975"/>
                  </a:lnTo>
                  <a:lnTo>
                    <a:pt x="0" y="3526"/>
                  </a:lnTo>
                  <a:lnTo>
                    <a:pt x="0" y="3526"/>
                  </a:lnTo>
                  <a:lnTo>
                    <a:pt x="0" y="3554"/>
                  </a:lnTo>
                  <a:lnTo>
                    <a:pt x="5" y="3579"/>
                  </a:lnTo>
                  <a:lnTo>
                    <a:pt x="11" y="3605"/>
                  </a:lnTo>
                  <a:lnTo>
                    <a:pt x="19" y="3630"/>
                  </a:lnTo>
                  <a:lnTo>
                    <a:pt x="31" y="3652"/>
                  </a:lnTo>
                  <a:lnTo>
                    <a:pt x="45" y="3675"/>
                  </a:lnTo>
                  <a:lnTo>
                    <a:pt x="59" y="3694"/>
                  </a:lnTo>
                  <a:lnTo>
                    <a:pt x="78" y="3714"/>
                  </a:lnTo>
                  <a:lnTo>
                    <a:pt x="95" y="3731"/>
                  </a:lnTo>
                  <a:lnTo>
                    <a:pt x="118" y="3745"/>
                  </a:lnTo>
                  <a:lnTo>
                    <a:pt x="137" y="3759"/>
                  </a:lnTo>
                  <a:lnTo>
                    <a:pt x="163" y="3770"/>
                  </a:lnTo>
                  <a:lnTo>
                    <a:pt x="185" y="3779"/>
                  </a:lnTo>
                  <a:lnTo>
                    <a:pt x="210" y="3787"/>
                  </a:lnTo>
                  <a:lnTo>
                    <a:pt x="239" y="3790"/>
                  </a:lnTo>
                  <a:lnTo>
                    <a:pt x="264" y="3790"/>
                  </a:lnTo>
                  <a:lnTo>
                    <a:pt x="590" y="3790"/>
                  </a:lnTo>
                  <a:lnTo>
                    <a:pt x="590" y="3790"/>
                  </a:lnTo>
                  <a:lnTo>
                    <a:pt x="618" y="3793"/>
                  </a:lnTo>
                  <a:lnTo>
                    <a:pt x="644" y="3796"/>
                  </a:lnTo>
                  <a:lnTo>
                    <a:pt x="672" y="3804"/>
                  </a:lnTo>
                  <a:lnTo>
                    <a:pt x="700" y="3813"/>
                  </a:lnTo>
                  <a:lnTo>
                    <a:pt x="725" y="3821"/>
                  </a:lnTo>
                  <a:lnTo>
                    <a:pt x="750" y="3835"/>
                  </a:lnTo>
                  <a:lnTo>
                    <a:pt x="776" y="3849"/>
                  </a:lnTo>
                  <a:lnTo>
                    <a:pt x="801" y="3866"/>
                  </a:lnTo>
                  <a:lnTo>
                    <a:pt x="823" y="3883"/>
                  </a:lnTo>
                  <a:lnTo>
                    <a:pt x="846" y="3903"/>
                  </a:lnTo>
                  <a:lnTo>
                    <a:pt x="866" y="3925"/>
                  </a:lnTo>
                  <a:lnTo>
                    <a:pt x="882" y="3945"/>
                  </a:lnTo>
                  <a:lnTo>
                    <a:pt x="899" y="3970"/>
                  </a:lnTo>
                  <a:lnTo>
                    <a:pt x="914" y="3992"/>
                  </a:lnTo>
                  <a:lnTo>
                    <a:pt x="928" y="4018"/>
                  </a:lnTo>
                  <a:lnTo>
                    <a:pt x="936" y="4043"/>
                  </a:lnTo>
                  <a:lnTo>
                    <a:pt x="1051" y="4324"/>
                  </a:lnTo>
                  <a:lnTo>
                    <a:pt x="1051" y="4324"/>
                  </a:lnTo>
                  <a:lnTo>
                    <a:pt x="1063" y="4350"/>
                  </a:lnTo>
                  <a:lnTo>
                    <a:pt x="1071" y="4375"/>
                  </a:lnTo>
                  <a:lnTo>
                    <a:pt x="1079" y="4403"/>
                  </a:lnTo>
                  <a:lnTo>
                    <a:pt x="1082" y="4431"/>
                  </a:lnTo>
                  <a:lnTo>
                    <a:pt x="1085" y="4459"/>
                  </a:lnTo>
                  <a:lnTo>
                    <a:pt x="1088" y="4488"/>
                  </a:lnTo>
                  <a:lnTo>
                    <a:pt x="1085" y="4516"/>
                  </a:lnTo>
                  <a:lnTo>
                    <a:pt x="1082" y="4546"/>
                  </a:lnTo>
                  <a:lnTo>
                    <a:pt x="1077" y="4575"/>
                  </a:lnTo>
                  <a:lnTo>
                    <a:pt x="1068" y="4603"/>
                  </a:lnTo>
                  <a:lnTo>
                    <a:pt x="1060" y="4628"/>
                  </a:lnTo>
                  <a:lnTo>
                    <a:pt x="1049" y="4656"/>
                  </a:lnTo>
                  <a:lnTo>
                    <a:pt x="1034" y="4681"/>
                  </a:lnTo>
                  <a:lnTo>
                    <a:pt x="1020" y="4704"/>
                  </a:lnTo>
                  <a:lnTo>
                    <a:pt x="1004" y="4727"/>
                  </a:lnTo>
                  <a:lnTo>
                    <a:pt x="987" y="4746"/>
                  </a:lnTo>
                  <a:lnTo>
                    <a:pt x="756" y="4977"/>
                  </a:lnTo>
                  <a:lnTo>
                    <a:pt x="756" y="4977"/>
                  </a:lnTo>
                  <a:lnTo>
                    <a:pt x="736" y="4996"/>
                  </a:lnTo>
                  <a:lnTo>
                    <a:pt x="722" y="5019"/>
                  </a:lnTo>
                  <a:lnTo>
                    <a:pt x="708" y="5042"/>
                  </a:lnTo>
                  <a:lnTo>
                    <a:pt x="697" y="5064"/>
                  </a:lnTo>
                  <a:lnTo>
                    <a:pt x="689" y="5089"/>
                  </a:lnTo>
                  <a:lnTo>
                    <a:pt x="683" y="5115"/>
                  </a:lnTo>
                  <a:lnTo>
                    <a:pt x="680" y="5140"/>
                  </a:lnTo>
                  <a:lnTo>
                    <a:pt x="677" y="5165"/>
                  </a:lnTo>
                  <a:lnTo>
                    <a:pt x="680" y="5190"/>
                  </a:lnTo>
                  <a:lnTo>
                    <a:pt x="683" y="5216"/>
                  </a:lnTo>
                  <a:lnTo>
                    <a:pt x="689" y="5241"/>
                  </a:lnTo>
                  <a:lnTo>
                    <a:pt x="697" y="5263"/>
                  </a:lnTo>
                  <a:lnTo>
                    <a:pt x="708" y="5289"/>
                  </a:lnTo>
                  <a:lnTo>
                    <a:pt x="722" y="5311"/>
                  </a:lnTo>
                  <a:lnTo>
                    <a:pt x="736" y="5331"/>
                  </a:lnTo>
                  <a:lnTo>
                    <a:pt x="756" y="5351"/>
                  </a:lnTo>
                  <a:lnTo>
                    <a:pt x="1147" y="5742"/>
                  </a:lnTo>
                  <a:lnTo>
                    <a:pt x="1147" y="5742"/>
                  </a:lnTo>
                  <a:lnTo>
                    <a:pt x="1166" y="5761"/>
                  </a:lnTo>
                  <a:lnTo>
                    <a:pt x="1189" y="5775"/>
                  </a:lnTo>
                  <a:lnTo>
                    <a:pt x="1212" y="5789"/>
                  </a:lnTo>
                  <a:lnTo>
                    <a:pt x="1234" y="5801"/>
                  </a:lnTo>
                  <a:lnTo>
                    <a:pt x="1260" y="5809"/>
                  </a:lnTo>
                  <a:lnTo>
                    <a:pt x="1282" y="5815"/>
                  </a:lnTo>
                  <a:lnTo>
                    <a:pt x="1307" y="5817"/>
                  </a:lnTo>
                  <a:lnTo>
                    <a:pt x="1333" y="5820"/>
                  </a:lnTo>
                  <a:lnTo>
                    <a:pt x="1361" y="5817"/>
                  </a:lnTo>
                  <a:lnTo>
                    <a:pt x="1386" y="5815"/>
                  </a:lnTo>
                  <a:lnTo>
                    <a:pt x="1408" y="5809"/>
                  </a:lnTo>
                  <a:lnTo>
                    <a:pt x="1434" y="5801"/>
                  </a:lnTo>
                  <a:lnTo>
                    <a:pt x="1456" y="5789"/>
                  </a:lnTo>
                  <a:lnTo>
                    <a:pt x="1479" y="5775"/>
                  </a:lnTo>
                  <a:lnTo>
                    <a:pt x="1501" y="5761"/>
                  </a:lnTo>
                  <a:lnTo>
                    <a:pt x="1521" y="5742"/>
                  </a:lnTo>
                  <a:lnTo>
                    <a:pt x="1751" y="5514"/>
                  </a:lnTo>
                  <a:lnTo>
                    <a:pt x="1751" y="5514"/>
                  </a:lnTo>
                  <a:lnTo>
                    <a:pt x="1771" y="5494"/>
                  </a:lnTo>
                  <a:lnTo>
                    <a:pt x="1794" y="5477"/>
                  </a:lnTo>
                  <a:lnTo>
                    <a:pt x="1819" y="5463"/>
                  </a:lnTo>
                  <a:lnTo>
                    <a:pt x="1844" y="5449"/>
                  </a:lnTo>
                  <a:lnTo>
                    <a:pt x="1870" y="5438"/>
                  </a:lnTo>
                  <a:lnTo>
                    <a:pt x="1898" y="5429"/>
                  </a:lnTo>
                  <a:lnTo>
                    <a:pt x="1926" y="5421"/>
                  </a:lnTo>
                  <a:lnTo>
                    <a:pt x="1954" y="5415"/>
                  </a:lnTo>
                  <a:lnTo>
                    <a:pt x="1982" y="5413"/>
                  </a:lnTo>
                  <a:lnTo>
                    <a:pt x="2010" y="5413"/>
                  </a:lnTo>
                  <a:lnTo>
                    <a:pt x="2038" y="5413"/>
                  </a:lnTo>
                  <a:lnTo>
                    <a:pt x="2069" y="5415"/>
                  </a:lnTo>
                  <a:lnTo>
                    <a:pt x="2097" y="5421"/>
                  </a:lnTo>
                  <a:lnTo>
                    <a:pt x="2123" y="5427"/>
                  </a:lnTo>
                  <a:lnTo>
                    <a:pt x="2148" y="5435"/>
                  </a:lnTo>
                  <a:lnTo>
                    <a:pt x="2173" y="5446"/>
                  </a:lnTo>
                  <a:lnTo>
                    <a:pt x="2454" y="5562"/>
                  </a:lnTo>
                  <a:lnTo>
                    <a:pt x="2454" y="5562"/>
                  </a:lnTo>
                  <a:lnTo>
                    <a:pt x="2479" y="5573"/>
                  </a:lnTo>
                  <a:lnTo>
                    <a:pt x="2504" y="5584"/>
                  </a:lnTo>
                  <a:lnTo>
                    <a:pt x="2530" y="5598"/>
                  </a:lnTo>
                  <a:lnTo>
                    <a:pt x="2552" y="5615"/>
                  </a:lnTo>
                  <a:lnTo>
                    <a:pt x="2574" y="5632"/>
                  </a:lnTo>
                  <a:lnTo>
                    <a:pt x="2594" y="5652"/>
                  </a:lnTo>
                  <a:lnTo>
                    <a:pt x="2614" y="5674"/>
                  </a:lnTo>
                  <a:lnTo>
                    <a:pt x="2631" y="5697"/>
                  </a:lnTo>
                  <a:lnTo>
                    <a:pt x="2647" y="5722"/>
                  </a:lnTo>
                  <a:lnTo>
                    <a:pt x="2661" y="5747"/>
                  </a:lnTo>
                  <a:lnTo>
                    <a:pt x="2676" y="5772"/>
                  </a:lnTo>
                  <a:lnTo>
                    <a:pt x="2687" y="5798"/>
                  </a:lnTo>
                  <a:lnTo>
                    <a:pt x="2695" y="5826"/>
                  </a:lnTo>
                  <a:lnTo>
                    <a:pt x="2701" y="5854"/>
                  </a:lnTo>
                  <a:lnTo>
                    <a:pt x="2704" y="5882"/>
                  </a:lnTo>
                  <a:lnTo>
                    <a:pt x="2706" y="5908"/>
                  </a:lnTo>
                  <a:lnTo>
                    <a:pt x="2706" y="6234"/>
                  </a:lnTo>
                  <a:lnTo>
                    <a:pt x="2706" y="6234"/>
                  </a:lnTo>
                  <a:lnTo>
                    <a:pt x="2706" y="6262"/>
                  </a:lnTo>
                  <a:lnTo>
                    <a:pt x="2712" y="6287"/>
                  </a:lnTo>
                  <a:lnTo>
                    <a:pt x="2718" y="6312"/>
                  </a:lnTo>
                  <a:lnTo>
                    <a:pt x="2726" y="6338"/>
                  </a:lnTo>
                  <a:lnTo>
                    <a:pt x="2737" y="6360"/>
                  </a:lnTo>
                  <a:lnTo>
                    <a:pt x="2752" y="6383"/>
                  </a:lnTo>
                  <a:lnTo>
                    <a:pt x="2766" y="6402"/>
                  </a:lnTo>
                  <a:lnTo>
                    <a:pt x="2783" y="6422"/>
                  </a:lnTo>
                  <a:lnTo>
                    <a:pt x="2802" y="6439"/>
                  </a:lnTo>
                  <a:lnTo>
                    <a:pt x="2822" y="6453"/>
                  </a:lnTo>
                  <a:lnTo>
                    <a:pt x="2844" y="6467"/>
                  </a:lnTo>
                  <a:lnTo>
                    <a:pt x="2867" y="6478"/>
                  </a:lnTo>
                  <a:lnTo>
                    <a:pt x="2892" y="6487"/>
                  </a:lnTo>
                  <a:lnTo>
                    <a:pt x="2917" y="6492"/>
                  </a:lnTo>
                  <a:lnTo>
                    <a:pt x="2943" y="6498"/>
                  </a:lnTo>
                  <a:lnTo>
                    <a:pt x="2971" y="6498"/>
                  </a:lnTo>
                  <a:lnTo>
                    <a:pt x="3525" y="6498"/>
                  </a:lnTo>
                  <a:lnTo>
                    <a:pt x="3525" y="6498"/>
                  </a:lnTo>
                  <a:lnTo>
                    <a:pt x="3550" y="6498"/>
                  </a:lnTo>
                  <a:lnTo>
                    <a:pt x="3575" y="6492"/>
                  </a:lnTo>
                  <a:lnTo>
                    <a:pt x="3603" y="6487"/>
                  </a:lnTo>
                  <a:lnTo>
                    <a:pt x="3626" y="6478"/>
                  </a:lnTo>
                  <a:lnTo>
                    <a:pt x="3649" y="6467"/>
                  </a:lnTo>
                  <a:lnTo>
                    <a:pt x="3671" y="6453"/>
                  </a:lnTo>
                  <a:lnTo>
                    <a:pt x="3691" y="6439"/>
                  </a:lnTo>
                  <a:lnTo>
                    <a:pt x="3711" y="6422"/>
                  </a:lnTo>
                  <a:lnTo>
                    <a:pt x="3727" y="6402"/>
                  </a:lnTo>
                  <a:lnTo>
                    <a:pt x="3744" y="6383"/>
                  </a:lnTo>
                  <a:lnTo>
                    <a:pt x="3756" y="6360"/>
                  </a:lnTo>
                  <a:lnTo>
                    <a:pt x="3767" y="6338"/>
                  </a:lnTo>
                  <a:lnTo>
                    <a:pt x="3778" y="6312"/>
                  </a:lnTo>
                  <a:lnTo>
                    <a:pt x="3784" y="6287"/>
                  </a:lnTo>
                  <a:lnTo>
                    <a:pt x="3786" y="6262"/>
                  </a:lnTo>
                  <a:lnTo>
                    <a:pt x="3789" y="6234"/>
                  </a:lnTo>
                  <a:lnTo>
                    <a:pt x="3789" y="5908"/>
                  </a:lnTo>
                  <a:lnTo>
                    <a:pt x="3789" y="5908"/>
                  </a:lnTo>
                  <a:lnTo>
                    <a:pt x="3789" y="5882"/>
                  </a:lnTo>
                  <a:lnTo>
                    <a:pt x="3795" y="5854"/>
                  </a:lnTo>
                  <a:lnTo>
                    <a:pt x="3800" y="5826"/>
                  </a:lnTo>
                  <a:lnTo>
                    <a:pt x="3809" y="5798"/>
                  </a:lnTo>
                  <a:lnTo>
                    <a:pt x="3820" y="5772"/>
                  </a:lnTo>
                  <a:lnTo>
                    <a:pt x="3831" y="5747"/>
                  </a:lnTo>
                  <a:lnTo>
                    <a:pt x="3845" y="5722"/>
                  </a:lnTo>
                  <a:lnTo>
                    <a:pt x="3862" y="5697"/>
                  </a:lnTo>
                  <a:lnTo>
                    <a:pt x="3882" y="5674"/>
                  </a:lnTo>
                  <a:lnTo>
                    <a:pt x="3902" y="5652"/>
                  </a:lnTo>
                  <a:lnTo>
                    <a:pt x="3921" y="5632"/>
                  </a:lnTo>
                  <a:lnTo>
                    <a:pt x="3944" y="5615"/>
                  </a:lnTo>
                  <a:lnTo>
                    <a:pt x="3966" y="5598"/>
                  </a:lnTo>
                  <a:lnTo>
                    <a:pt x="3992" y="5584"/>
                  </a:lnTo>
                  <a:lnTo>
                    <a:pt x="4017" y="5573"/>
                  </a:lnTo>
                  <a:lnTo>
                    <a:pt x="4042" y="5562"/>
                  </a:lnTo>
                  <a:lnTo>
                    <a:pt x="4321" y="5446"/>
                  </a:lnTo>
                  <a:lnTo>
                    <a:pt x="4321" y="5446"/>
                  </a:lnTo>
                  <a:lnTo>
                    <a:pt x="4346" y="5435"/>
                  </a:lnTo>
                  <a:lnTo>
                    <a:pt x="4371" y="5427"/>
                  </a:lnTo>
                  <a:lnTo>
                    <a:pt x="4399" y="5421"/>
                  </a:lnTo>
                  <a:lnTo>
                    <a:pt x="4428" y="5415"/>
                  </a:lnTo>
                  <a:lnTo>
                    <a:pt x="4456" y="5413"/>
                  </a:lnTo>
                  <a:lnTo>
                    <a:pt x="4484" y="5413"/>
                  </a:lnTo>
                  <a:lnTo>
                    <a:pt x="4515" y="5413"/>
                  </a:lnTo>
                  <a:lnTo>
                    <a:pt x="4543" y="5415"/>
                  </a:lnTo>
                  <a:lnTo>
                    <a:pt x="4571" y="5421"/>
                  </a:lnTo>
                  <a:lnTo>
                    <a:pt x="4599" y="5429"/>
                  </a:lnTo>
                  <a:lnTo>
                    <a:pt x="4627" y="5438"/>
                  </a:lnTo>
                  <a:lnTo>
                    <a:pt x="4653" y="5449"/>
                  </a:lnTo>
                  <a:lnTo>
                    <a:pt x="4678" y="5463"/>
                  </a:lnTo>
                  <a:lnTo>
                    <a:pt x="4700" y="5477"/>
                  </a:lnTo>
                  <a:lnTo>
                    <a:pt x="4723" y="5494"/>
                  </a:lnTo>
                  <a:lnTo>
                    <a:pt x="4745" y="5514"/>
                  </a:lnTo>
                  <a:lnTo>
                    <a:pt x="4973" y="5742"/>
                  </a:lnTo>
                  <a:lnTo>
                    <a:pt x="4973" y="5742"/>
                  </a:lnTo>
                  <a:lnTo>
                    <a:pt x="4996" y="5761"/>
                  </a:lnTo>
                  <a:lnTo>
                    <a:pt x="5015" y="5775"/>
                  </a:lnTo>
                  <a:lnTo>
                    <a:pt x="5038" y="5789"/>
                  </a:lnTo>
                  <a:lnTo>
                    <a:pt x="5063" y="5801"/>
                  </a:lnTo>
                  <a:lnTo>
                    <a:pt x="5085" y="5809"/>
                  </a:lnTo>
                  <a:lnTo>
                    <a:pt x="5111" y="5815"/>
                  </a:lnTo>
                  <a:lnTo>
                    <a:pt x="5136" y="5817"/>
                  </a:lnTo>
                  <a:lnTo>
                    <a:pt x="5161" y="5820"/>
                  </a:lnTo>
                  <a:lnTo>
                    <a:pt x="5187" y="5817"/>
                  </a:lnTo>
                  <a:lnTo>
                    <a:pt x="5212" y="5815"/>
                  </a:lnTo>
                  <a:lnTo>
                    <a:pt x="5238" y="5809"/>
                  </a:lnTo>
                  <a:lnTo>
                    <a:pt x="5263" y="5801"/>
                  </a:lnTo>
                  <a:lnTo>
                    <a:pt x="5285" y="5789"/>
                  </a:lnTo>
                  <a:lnTo>
                    <a:pt x="5308" y="5775"/>
                  </a:lnTo>
                  <a:lnTo>
                    <a:pt x="5330" y="5761"/>
                  </a:lnTo>
                  <a:lnTo>
                    <a:pt x="5350" y="5742"/>
                  </a:lnTo>
                  <a:lnTo>
                    <a:pt x="5741" y="5351"/>
                  </a:lnTo>
                  <a:lnTo>
                    <a:pt x="5741" y="5351"/>
                  </a:lnTo>
                  <a:lnTo>
                    <a:pt x="5757" y="5331"/>
                  </a:lnTo>
                  <a:lnTo>
                    <a:pt x="5774" y="5311"/>
                  </a:lnTo>
                  <a:lnTo>
                    <a:pt x="5788" y="5289"/>
                  </a:lnTo>
                  <a:lnTo>
                    <a:pt x="5797" y="5263"/>
                  </a:lnTo>
                  <a:lnTo>
                    <a:pt x="5805" y="5241"/>
                  </a:lnTo>
                  <a:lnTo>
                    <a:pt x="5814" y="5216"/>
                  </a:lnTo>
                  <a:lnTo>
                    <a:pt x="5817" y="5190"/>
                  </a:lnTo>
                  <a:lnTo>
                    <a:pt x="5817" y="5165"/>
                  </a:lnTo>
                  <a:lnTo>
                    <a:pt x="5817" y="5140"/>
                  </a:lnTo>
                  <a:lnTo>
                    <a:pt x="5814" y="5115"/>
                  </a:lnTo>
                  <a:lnTo>
                    <a:pt x="5805" y="5089"/>
                  </a:lnTo>
                  <a:lnTo>
                    <a:pt x="5797" y="5064"/>
                  </a:lnTo>
                  <a:lnTo>
                    <a:pt x="5788" y="5042"/>
                  </a:lnTo>
                  <a:lnTo>
                    <a:pt x="5774" y="5019"/>
                  </a:lnTo>
                  <a:lnTo>
                    <a:pt x="5757" y="4996"/>
                  </a:lnTo>
                  <a:lnTo>
                    <a:pt x="5741" y="4977"/>
                  </a:lnTo>
                  <a:lnTo>
                    <a:pt x="5510" y="4746"/>
                  </a:lnTo>
                  <a:lnTo>
                    <a:pt x="5510" y="4746"/>
                  </a:lnTo>
                  <a:lnTo>
                    <a:pt x="5490" y="4727"/>
                  </a:lnTo>
                  <a:lnTo>
                    <a:pt x="5473" y="4704"/>
                  </a:lnTo>
                  <a:lnTo>
                    <a:pt x="5459" y="4681"/>
                  </a:lnTo>
                  <a:lnTo>
                    <a:pt x="5445" y="4656"/>
                  </a:lnTo>
                  <a:lnTo>
                    <a:pt x="5434" y="4628"/>
                  </a:lnTo>
                  <a:lnTo>
                    <a:pt x="5426" y="4603"/>
                  </a:lnTo>
                  <a:lnTo>
                    <a:pt x="5420" y="4575"/>
                  </a:lnTo>
                  <a:lnTo>
                    <a:pt x="5414" y="4546"/>
                  </a:lnTo>
                  <a:lnTo>
                    <a:pt x="5409" y="4516"/>
                  </a:lnTo>
                  <a:lnTo>
                    <a:pt x="5409" y="4488"/>
                  </a:lnTo>
                  <a:lnTo>
                    <a:pt x="5409" y="4459"/>
                  </a:lnTo>
                  <a:lnTo>
                    <a:pt x="5412" y="4431"/>
                  </a:lnTo>
                  <a:lnTo>
                    <a:pt x="5417" y="4403"/>
                  </a:lnTo>
                  <a:lnTo>
                    <a:pt x="5423" y="4375"/>
                  </a:lnTo>
                  <a:lnTo>
                    <a:pt x="5434" y="4350"/>
                  </a:lnTo>
                  <a:lnTo>
                    <a:pt x="5445" y="4324"/>
                  </a:lnTo>
                  <a:lnTo>
                    <a:pt x="5561" y="4043"/>
                  </a:lnTo>
                  <a:lnTo>
                    <a:pt x="5561" y="4043"/>
                  </a:lnTo>
                  <a:lnTo>
                    <a:pt x="5569" y="4018"/>
                  </a:lnTo>
                  <a:lnTo>
                    <a:pt x="5581" y="3992"/>
                  </a:lnTo>
                  <a:lnTo>
                    <a:pt x="5595" y="3970"/>
                  </a:lnTo>
                  <a:lnTo>
                    <a:pt x="5611" y="3945"/>
                  </a:lnTo>
                  <a:lnTo>
                    <a:pt x="5631" y="3925"/>
                  </a:lnTo>
                  <a:lnTo>
                    <a:pt x="5651" y="3903"/>
                  </a:lnTo>
                  <a:lnTo>
                    <a:pt x="5673" y="3883"/>
                  </a:lnTo>
                  <a:lnTo>
                    <a:pt x="5696" y="3866"/>
                  </a:lnTo>
                  <a:lnTo>
                    <a:pt x="5718" y="3849"/>
                  </a:lnTo>
                  <a:lnTo>
                    <a:pt x="5743" y="3835"/>
                  </a:lnTo>
                  <a:lnTo>
                    <a:pt x="5769" y="3821"/>
                  </a:lnTo>
                  <a:lnTo>
                    <a:pt x="5797" y="3813"/>
                  </a:lnTo>
                  <a:lnTo>
                    <a:pt x="5822" y="3804"/>
                  </a:lnTo>
                  <a:lnTo>
                    <a:pt x="5851" y="3796"/>
                  </a:lnTo>
                  <a:lnTo>
                    <a:pt x="5879" y="3793"/>
                  </a:lnTo>
                  <a:lnTo>
                    <a:pt x="5907" y="3790"/>
                  </a:lnTo>
                  <a:lnTo>
                    <a:pt x="6230" y="3790"/>
                  </a:lnTo>
                  <a:lnTo>
                    <a:pt x="6230" y="3790"/>
                  </a:lnTo>
                  <a:lnTo>
                    <a:pt x="6258" y="3790"/>
                  </a:lnTo>
                  <a:lnTo>
                    <a:pt x="6283" y="3787"/>
                  </a:lnTo>
                  <a:lnTo>
                    <a:pt x="6309" y="3779"/>
                  </a:lnTo>
                  <a:lnTo>
                    <a:pt x="6334" y="3770"/>
                  </a:lnTo>
                  <a:lnTo>
                    <a:pt x="6356" y="3759"/>
                  </a:lnTo>
                  <a:lnTo>
                    <a:pt x="6379" y="3745"/>
                  </a:lnTo>
                  <a:lnTo>
                    <a:pt x="6399" y="3731"/>
                  </a:lnTo>
                  <a:lnTo>
                    <a:pt x="6418" y="3714"/>
                  </a:lnTo>
                  <a:lnTo>
                    <a:pt x="6435" y="3694"/>
                  </a:lnTo>
                  <a:lnTo>
                    <a:pt x="6452" y="3675"/>
                  </a:lnTo>
                  <a:lnTo>
                    <a:pt x="6464" y="3652"/>
                  </a:lnTo>
                  <a:lnTo>
                    <a:pt x="6475" y="3630"/>
                  </a:lnTo>
                  <a:lnTo>
                    <a:pt x="6483" y="3605"/>
                  </a:lnTo>
                  <a:lnTo>
                    <a:pt x="6492" y="3579"/>
                  </a:lnTo>
                  <a:lnTo>
                    <a:pt x="6494" y="3554"/>
                  </a:lnTo>
                  <a:lnTo>
                    <a:pt x="6497" y="3526"/>
                  </a:lnTo>
                  <a:lnTo>
                    <a:pt x="6497" y="2975"/>
                  </a:lnTo>
                  <a:lnTo>
                    <a:pt x="6497" y="2975"/>
                  </a:lnTo>
                  <a:lnTo>
                    <a:pt x="6494" y="2947"/>
                  </a:lnTo>
                  <a:lnTo>
                    <a:pt x="6492" y="2921"/>
                  </a:lnTo>
                  <a:lnTo>
                    <a:pt x="6483" y="2896"/>
                  </a:lnTo>
                  <a:lnTo>
                    <a:pt x="6475" y="2871"/>
                  </a:lnTo>
                  <a:lnTo>
                    <a:pt x="6464" y="2848"/>
                  </a:lnTo>
                  <a:lnTo>
                    <a:pt x="6452" y="2825"/>
                  </a:lnTo>
                  <a:lnTo>
                    <a:pt x="6435" y="2806"/>
                  </a:lnTo>
                  <a:lnTo>
                    <a:pt x="6418" y="2786"/>
                  </a:lnTo>
                  <a:lnTo>
                    <a:pt x="6399" y="2769"/>
                  </a:lnTo>
                  <a:lnTo>
                    <a:pt x="6379" y="2755"/>
                  </a:lnTo>
                  <a:lnTo>
                    <a:pt x="6356" y="2741"/>
                  </a:lnTo>
                  <a:lnTo>
                    <a:pt x="6334" y="2730"/>
                  </a:lnTo>
                  <a:lnTo>
                    <a:pt x="6309" y="2722"/>
                  </a:lnTo>
                  <a:lnTo>
                    <a:pt x="6283" y="2713"/>
                  </a:lnTo>
                  <a:lnTo>
                    <a:pt x="6258" y="2710"/>
                  </a:lnTo>
                  <a:lnTo>
                    <a:pt x="6230" y="2707"/>
                  </a:lnTo>
                  <a:close/>
                  <a:moveTo>
                    <a:pt x="3246" y="4845"/>
                  </a:moveTo>
                  <a:lnTo>
                    <a:pt x="3246" y="4845"/>
                  </a:lnTo>
                  <a:lnTo>
                    <a:pt x="3165" y="4842"/>
                  </a:lnTo>
                  <a:lnTo>
                    <a:pt x="3083" y="4836"/>
                  </a:lnTo>
                  <a:lnTo>
                    <a:pt x="3004" y="4825"/>
                  </a:lnTo>
                  <a:lnTo>
                    <a:pt x="2926" y="4811"/>
                  </a:lnTo>
                  <a:lnTo>
                    <a:pt x="2850" y="4794"/>
                  </a:lnTo>
                  <a:lnTo>
                    <a:pt x="2774" y="4774"/>
                  </a:lnTo>
                  <a:lnTo>
                    <a:pt x="2698" y="4749"/>
                  </a:lnTo>
                  <a:lnTo>
                    <a:pt x="2628" y="4718"/>
                  </a:lnTo>
                  <a:lnTo>
                    <a:pt x="2555" y="4687"/>
                  </a:lnTo>
                  <a:lnTo>
                    <a:pt x="2487" y="4653"/>
                  </a:lnTo>
                  <a:lnTo>
                    <a:pt x="2420" y="4614"/>
                  </a:lnTo>
                  <a:lnTo>
                    <a:pt x="2355" y="4572"/>
                  </a:lnTo>
                  <a:lnTo>
                    <a:pt x="2293" y="4527"/>
                  </a:lnTo>
                  <a:lnTo>
                    <a:pt x="2235" y="4482"/>
                  </a:lnTo>
                  <a:lnTo>
                    <a:pt x="2176" y="4431"/>
                  </a:lnTo>
                  <a:lnTo>
                    <a:pt x="2120" y="4378"/>
                  </a:lnTo>
                  <a:lnTo>
                    <a:pt x="2069" y="4321"/>
                  </a:lnTo>
                  <a:lnTo>
                    <a:pt x="2019" y="4265"/>
                  </a:lnTo>
                  <a:lnTo>
                    <a:pt x="1971" y="4203"/>
                  </a:lnTo>
                  <a:lnTo>
                    <a:pt x="1926" y="4142"/>
                  </a:lnTo>
                  <a:lnTo>
                    <a:pt x="1884" y="4077"/>
                  </a:lnTo>
                  <a:lnTo>
                    <a:pt x="1847" y="4009"/>
                  </a:lnTo>
                  <a:lnTo>
                    <a:pt x="1810" y="3942"/>
                  </a:lnTo>
                  <a:lnTo>
                    <a:pt x="1779" y="3872"/>
                  </a:lnTo>
                  <a:lnTo>
                    <a:pt x="1751" y="3799"/>
                  </a:lnTo>
                  <a:lnTo>
                    <a:pt x="1726" y="3725"/>
                  </a:lnTo>
                  <a:lnTo>
                    <a:pt x="1704" y="3649"/>
                  </a:lnTo>
                  <a:lnTo>
                    <a:pt x="1687" y="3571"/>
                  </a:lnTo>
                  <a:lnTo>
                    <a:pt x="1673" y="3492"/>
                  </a:lnTo>
                  <a:lnTo>
                    <a:pt x="1662" y="3413"/>
                  </a:lnTo>
                  <a:lnTo>
                    <a:pt x="1656" y="3332"/>
                  </a:lnTo>
                  <a:lnTo>
                    <a:pt x="1653" y="3250"/>
                  </a:lnTo>
                  <a:lnTo>
                    <a:pt x="1653" y="3250"/>
                  </a:lnTo>
                  <a:lnTo>
                    <a:pt x="1656" y="3169"/>
                  </a:lnTo>
                  <a:lnTo>
                    <a:pt x="1662" y="3087"/>
                  </a:lnTo>
                  <a:lnTo>
                    <a:pt x="1673" y="3008"/>
                  </a:lnTo>
                  <a:lnTo>
                    <a:pt x="1687" y="2930"/>
                  </a:lnTo>
                  <a:lnTo>
                    <a:pt x="1704" y="2851"/>
                  </a:lnTo>
                  <a:lnTo>
                    <a:pt x="1726" y="2775"/>
                  </a:lnTo>
                  <a:lnTo>
                    <a:pt x="1751" y="2702"/>
                  </a:lnTo>
                  <a:lnTo>
                    <a:pt x="1779" y="2629"/>
                  </a:lnTo>
                  <a:lnTo>
                    <a:pt x="1810" y="2558"/>
                  </a:lnTo>
                  <a:lnTo>
                    <a:pt x="1847" y="2491"/>
                  </a:lnTo>
                  <a:lnTo>
                    <a:pt x="1884" y="2423"/>
                  </a:lnTo>
                  <a:lnTo>
                    <a:pt x="1926" y="2359"/>
                  </a:lnTo>
                  <a:lnTo>
                    <a:pt x="1971" y="2297"/>
                  </a:lnTo>
                  <a:lnTo>
                    <a:pt x="2019" y="2235"/>
                  </a:lnTo>
                  <a:lnTo>
                    <a:pt x="2069" y="2179"/>
                  </a:lnTo>
                  <a:lnTo>
                    <a:pt x="2120" y="2123"/>
                  </a:lnTo>
                  <a:lnTo>
                    <a:pt x="2176" y="2069"/>
                  </a:lnTo>
                  <a:lnTo>
                    <a:pt x="2235" y="2019"/>
                  </a:lnTo>
                  <a:lnTo>
                    <a:pt x="2293" y="1971"/>
                  </a:lnTo>
                  <a:lnTo>
                    <a:pt x="2355" y="1928"/>
                  </a:lnTo>
                  <a:lnTo>
                    <a:pt x="2420" y="1886"/>
                  </a:lnTo>
                  <a:lnTo>
                    <a:pt x="2487" y="1847"/>
                  </a:lnTo>
                  <a:lnTo>
                    <a:pt x="2555" y="1813"/>
                  </a:lnTo>
                  <a:lnTo>
                    <a:pt x="2628" y="1780"/>
                  </a:lnTo>
                  <a:lnTo>
                    <a:pt x="2698" y="1751"/>
                  </a:lnTo>
                  <a:lnTo>
                    <a:pt x="2774" y="1726"/>
                  </a:lnTo>
                  <a:lnTo>
                    <a:pt x="2850" y="1707"/>
                  </a:lnTo>
                  <a:lnTo>
                    <a:pt x="2926" y="1687"/>
                  </a:lnTo>
                  <a:lnTo>
                    <a:pt x="3004" y="1673"/>
                  </a:lnTo>
                  <a:lnTo>
                    <a:pt x="3083" y="1664"/>
                  </a:lnTo>
                  <a:lnTo>
                    <a:pt x="3165" y="1659"/>
                  </a:lnTo>
                  <a:lnTo>
                    <a:pt x="3246" y="1656"/>
                  </a:lnTo>
                  <a:lnTo>
                    <a:pt x="3246" y="1656"/>
                  </a:lnTo>
                  <a:lnTo>
                    <a:pt x="3328" y="1659"/>
                  </a:lnTo>
                  <a:lnTo>
                    <a:pt x="3410" y="1664"/>
                  </a:lnTo>
                  <a:lnTo>
                    <a:pt x="3491" y="1673"/>
                  </a:lnTo>
                  <a:lnTo>
                    <a:pt x="3570" y="1687"/>
                  </a:lnTo>
                  <a:lnTo>
                    <a:pt x="3646" y="1707"/>
                  </a:lnTo>
                  <a:lnTo>
                    <a:pt x="3722" y="1726"/>
                  </a:lnTo>
                  <a:lnTo>
                    <a:pt x="3795" y="1751"/>
                  </a:lnTo>
                  <a:lnTo>
                    <a:pt x="3868" y="1780"/>
                  </a:lnTo>
                  <a:lnTo>
                    <a:pt x="3938" y="1813"/>
                  </a:lnTo>
                  <a:lnTo>
                    <a:pt x="4009" y="1847"/>
                  </a:lnTo>
                  <a:lnTo>
                    <a:pt x="4073" y="1886"/>
                  </a:lnTo>
                  <a:lnTo>
                    <a:pt x="4138" y="1928"/>
                  </a:lnTo>
                  <a:lnTo>
                    <a:pt x="4202" y="1971"/>
                  </a:lnTo>
                  <a:lnTo>
                    <a:pt x="4262" y="2019"/>
                  </a:lnTo>
                  <a:lnTo>
                    <a:pt x="4321" y="2069"/>
                  </a:lnTo>
                  <a:lnTo>
                    <a:pt x="4374" y="2123"/>
                  </a:lnTo>
                  <a:lnTo>
                    <a:pt x="4428" y="2179"/>
                  </a:lnTo>
                  <a:lnTo>
                    <a:pt x="4478" y="2235"/>
                  </a:lnTo>
                  <a:lnTo>
                    <a:pt x="4526" y="2297"/>
                  </a:lnTo>
                  <a:lnTo>
                    <a:pt x="4571" y="2359"/>
                  </a:lnTo>
                  <a:lnTo>
                    <a:pt x="4610" y="2423"/>
                  </a:lnTo>
                  <a:lnTo>
                    <a:pt x="4650" y="2491"/>
                  </a:lnTo>
                  <a:lnTo>
                    <a:pt x="4683" y="2558"/>
                  </a:lnTo>
                  <a:lnTo>
                    <a:pt x="4717" y="2629"/>
                  </a:lnTo>
                  <a:lnTo>
                    <a:pt x="4745" y="2702"/>
                  </a:lnTo>
                  <a:lnTo>
                    <a:pt x="4771" y="2775"/>
                  </a:lnTo>
                  <a:lnTo>
                    <a:pt x="4793" y="2851"/>
                  </a:lnTo>
                  <a:lnTo>
                    <a:pt x="4810" y="2930"/>
                  </a:lnTo>
                  <a:lnTo>
                    <a:pt x="4824" y="3008"/>
                  </a:lnTo>
                  <a:lnTo>
                    <a:pt x="4832" y="3087"/>
                  </a:lnTo>
                  <a:lnTo>
                    <a:pt x="4841" y="3169"/>
                  </a:lnTo>
                  <a:lnTo>
                    <a:pt x="4841" y="3250"/>
                  </a:lnTo>
                  <a:lnTo>
                    <a:pt x="4841" y="3250"/>
                  </a:lnTo>
                  <a:lnTo>
                    <a:pt x="4841" y="3332"/>
                  </a:lnTo>
                  <a:lnTo>
                    <a:pt x="4832" y="3413"/>
                  </a:lnTo>
                  <a:lnTo>
                    <a:pt x="4824" y="3492"/>
                  </a:lnTo>
                  <a:lnTo>
                    <a:pt x="4810" y="3571"/>
                  </a:lnTo>
                  <a:lnTo>
                    <a:pt x="4793" y="3649"/>
                  </a:lnTo>
                  <a:lnTo>
                    <a:pt x="4771" y="3725"/>
                  </a:lnTo>
                  <a:lnTo>
                    <a:pt x="4745" y="3799"/>
                  </a:lnTo>
                  <a:lnTo>
                    <a:pt x="4717" y="3872"/>
                  </a:lnTo>
                  <a:lnTo>
                    <a:pt x="4683" y="3942"/>
                  </a:lnTo>
                  <a:lnTo>
                    <a:pt x="4650" y="4009"/>
                  </a:lnTo>
                  <a:lnTo>
                    <a:pt x="4610" y="4077"/>
                  </a:lnTo>
                  <a:lnTo>
                    <a:pt x="4571" y="4142"/>
                  </a:lnTo>
                  <a:lnTo>
                    <a:pt x="4526" y="4203"/>
                  </a:lnTo>
                  <a:lnTo>
                    <a:pt x="4478" y="4265"/>
                  </a:lnTo>
                  <a:lnTo>
                    <a:pt x="4428" y="4321"/>
                  </a:lnTo>
                  <a:lnTo>
                    <a:pt x="4374" y="4378"/>
                  </a:lnTo>
                  <a:lnTo>
                    <a:pt x="4321" y="4431"/>
                  </a:lnTo>
                  <a:lnTo>
                    <a:pt x="4262" y="4482"/>
                  </a:lnTo>
                  <a:lnTo>
                    <a:pt x="4202" y="4527"/>
                  </a:lnTo>
                  <a:lnTo>
                    <a:pt x="4138" y="4572"/>
                  </a:lnTo>
                  <a:lnTo>
                    <a:pt x="4073" y="4614"/>
                  </a:lnTo>
                  <a:lnTo>
                    <a:pt x="4009" y="4653"/>
                  </a:lnTo>
                  <a:lnTo>
                    <a:pt x="3938" y="4687"/>
                  </a:lnTo>
                  <a:lnTo>
                    <a:pt x="3868" y="4718"/>
                  </a:lnTo>
                  <a:lnTo>
                    <a:pt x="3795" y="4749"/>
                  </a:lnTo>
                  <a:lnTo>
                    <a:pt x="3722" y="4774"/>
                  </a:lnTo>
                  <a:lnTo>
                    <a:pt x="3646" y="4794"/>
                  </a:lnTo>
                  <a:lnTo>
                    <a:pt x="3570" y="4811"/>
                  </a:lnTo>
                  <a:lnTo>
                    <a:pt x="3491" y="4825"/>
                  </a:lnTo>
                  <a:lnTo>
                    <a:pt x="3410" y="4836"/>
                  </a:lnTo>
                  <a:lnTo>
                    <a:pt x="3328" y="4842"/>
                  </a:lnTo>
                  <a:lnTo>
                    <a:pt x="3246" y="4845"/>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sp>
          <p:nvSpPr>
            <p:cNvPr id="66" name="Google Shape;685;p17"/>
            <p:cNvSpPr/>
            <p:nvPr/>
          </p:nvSpPr>
          <p:spPr bwMode="auto">
            <a:xfrm>
              <a:off x="5058457" y="2612008"/>
              <a:ext cx="1215045" cy="1215032"/>
            </a:xfrm>
            <a:custGeom>
              <a:avLst/>
              <a:gdLst/>
              <a:ahLst/>
              <a:cxnLst/>
              <a:rect l="l" t="t" r="r" b="b"/>
              <a:pathLst>
                <a:path w="5199" h="5200" extrusionOk="0">
                  <a:moveTo>
                    <a:pt x="4987" y="2165"/>
                  </a:moveTo>
                  <a:lnTo>
                    <a:pt x="4726" y="2165"/>
                  </a:lnTo>
                  <a:lnTo>
                    <a:pt x="4726" y="2165"/>
                  </a:lnTo>
                  <a:lnTo>
                    <a:pt x="4703" y="2165"/>
                  </a:lnTo>
                  <a:lnTo>
                    <a:pt x="4681" y="2162"/>
                  </a:lnTo>
                  <a:lnTo>
                    <a:pt x="4661" y="2157"/>
                  </a:lnTo>
                  <a:lnTo>
                    <a:pt x="4639" y="2151"/>
                  </a:lnTo>
                  <a:lnTo>
                    <a:pt x="4616" y="2143"/>
                  </a:lnTo>
                  <a:lnTo>
                    <a:pt x="4597" y="2132"/>
                  </a:lnTo>
                  <a:lnTo>
                    <a:pt x="4557" y="2106"/>
                  </a:lnTo>
                  <a:lnTo>
                    <a:pt x="4521" y="2075"/>
                  </a:lnTo>
                  <a:lnTo>
                    <a:pt x="4507" y="2061"/>
                  </a:lnTo>
                  <a:lnTo>
                    <a:pt x="4493" y="2042"/>
                  </a:lnTo>
                  <a:lnTo>
                    <a:pt x="4478" y="2025"/>
                  </a:lnTo>
                  <a:lnTo>
                    <a:pt x="4467" y="2005"/>
                  </a:lnTo>
                  <a:lnTo>
                    <a:pt x="4456" y="1985"/>
                  </a:lnTo>
                  <a:lnTo>
                    <a:pt x="4450" y="1963"/>
                  </a:lnTo>
                  <a:lnTo>
                    <a:pt x="4358" y="1741"/>
                  </a:lnTo>
                  <a:lnTo>
                    <a:pt x="4358" y="1741"/>
                  </a:lnTo>
                  <a:lnTo>
                    <a:pt x="4349" y="1721"/>
                  </a:lnTo>
                  <a:lnTo>
                    <a:pt x="4341" y="1699"/>
                  </a:lnTo>
                  <a:lnTo>
                    <a:pt x="4335" y="1676"/>
                  </a:lnTo>
                  <a:lnTo>
                    <a:pt x="4332" y="1656"/>
                  </a:lnTo>
                  <a:lnTo>
                    <a:pt x="4329" y="1631"/>
                  </a:lnTo>
                  <a:lnTo>
                    <a:pt x="4329" y="1608"/>
                  </a:lnTo>
                  <a:lnTo>
                    <a:pt x="4332" y="1563"/>
                  </a:lnTo>
                  <a:lnTo>
                    <a:pt x="4343" y="1519"/>
                  </a:lnTo>
                  <a:lnTo>
                    <a:pt x="4349" y="1496"/>
                  </a:lnTo>
                  <a:lnTo>
                    <a:pt x="4358" y="1474"/>
                  </a:lnTo>
                  <a:lnTo>
                    <a:pt x="4369" y="1454"/>
                  </a:lnTo>
                  <a:lnTo>
                    <a:pt x="4380" y="1437"/>
                  </a:lnTo>
                  <a:lnTo>
                    <a:pt x="4394" y="1417"/>
                  </a:lnTo>
                  <a:lnTo>
                    <a:pt x="4408" y="1401"/>
                  </a:lnTo>
                  <a:lnTo>
                    <a:pt x="4594" y="1218"/>
                  </a:lnTo>
                  <a:lnTo>
                    <a:pt x="4594" y="1218"/>
                  </a:lnTo>
                  <a:lnTo>
                    <a:pt x="4608" y="1201"/>
                  </a:lnTo>
                  <a:lnTo>
                    <a:pt x="4622" y="1184"/>
                  </a:lnTo>
                  <a:lnTo>
                    <a:pt x="4630" y="1167"/>
                  </a:lnTo>
                  <a:lnTo>
                    <a:pt x="4639" y="1147"/>
                  </a:lnTo>
                  <a:lnTo>
                    <a:pt x="4647" y="1128"/>
                  </a:lnTo>
                  <a:lnTo>
                    <a:pt x="4653" y="1108"/>
                  </a:lnTo>
                  <a:lnTo>
                    <a:pt x="4656" y="1088"/>
                  </a:lnTo>
                  <a:lnTo>
                    <a:pt x="4656" y="1069"/>
                  </a:lnTo>
                  <a:lnTo>
                    <a:pt x="4656" y="1046"/>
                  </a:lnTo>
                  <a:lnTo>
                    <a:pt x="4653" y="1026"/>
                  </a:lnTo>
                  <a:lnTo>
                    <a:pt x="4647" y="1007"/>
                  </a:lnTo>
                  <a:lnTo>
                    <a:pt x="4639" y="987"/>
                  </a:lnTo>
                  <a:lnTo>
                    <a:pt x="4630" y="967"/>
                  </a:lnTo>
                  <a:lnTo>
                    <a:pt x="4622" y="950"/>
                  </a:lnTo>
                  <a:lnTo>
                    <a:pt x="4608" y="934"/>
                  </a:lnTo>
                  <a:lnTo>
                    <a:pt x="4594" y="917"/>
                  </a:lnTo>
                  <a:lnTo>
                    <a:pt x="4282" y="605"/>
                  </a:lnTo>
                  <a:lnTo>
                    <a:pt x="4282" y="605"/>
                  </a:lnTo>
                  <a:lnTo>
                    <a:pt x="4265" y="591"/>
                  </a:lnTo>
                  <a:lnTo>
                    <a:pt x="4248" y="577"/>
                  </a:lnTo>
                  <a:lnTo>
                    <a:pt x="4231" y="568"/>
                  </a:lnTo>
                  <a:lnTo>
                    <a:pt x="4211" y="560"/>
                  </a:lnTo>
                  <a:lnTo>
                    <a:pt x="4192" y="551"/>
                  </a:lnTo>
                  <a:lnTo>
                    <a:pt x="4172" y="546"/>
                  </a:lnTo>
                  <a:lnTo>
                    <a:pt x="4152" y="543"/>
                  </a:lnTo>
                  <a:lnTo>
                    <a:pt x="4130" y="543"/>
                  </a:lnTo>
                  <a:lnTo>
                    <a:pt x="4110" y="543"/>
                  </a:lnTo>
                  <a:lnTo>
                    <a:pt x="4090" y="546"/>
                  </a:lnTo>
                  <a:lnTo>
                    <a:pt x="4071" y="551"/>
                  </a:lnTo>
                  <a:lnTo>
                    <a:pt x="4051" y="560"/>
                  </a:lnTo>
                  <a:lnTo>
                    <a:pt x="4031" y="568"/>
                  </a:lnTo>
                  <a:lnTo>
                    <a:pt x="4015" y="577"/>
                  </a:lnTo>
                  <a:lnTo>
                    <a:pt x="3998" y="591"/>
                  </a:lnTo>
                  <a:lnTo>
                    <a:pt x="3981" y="605"/>
                  </a:lnTo>
                  <a:lnTo>
                    <a:pt x="3798" y="790"/>
                  </a:lnTo>
                  <a:lnTo>
                    <a:pt x="3798" y="790"/>
                  </a:lnTo>
                  <a:lnTo>
                    <a:pt x="3781" y="804"/>
                  </a:lnTo>
                  <a:lnTo>
                    <a:pt x="3761" y="818"/>
                  </a:lnTo>
                  <a:lnTo>
                    <a:pt x="3744" y="830"/>
                  </a:lnTo>
                  <a:lnTo>
                    <a:pt x="3725" y="841"/>
                  </a:lnTo>
                  <a:lnTo>
                    <a:pt x="3702" y="849"/>
                  </a:lnTo>
                  <a:lnTo>
                    <a:pt x="3680" y="855"/>
                  </a:lnTo>
                  <a:lnTo>
                    <a:pt x="3635" y="866"/>
                  </a:lnTo>
                  <a:lnTo>
                    <a:pt x="3590" y="869"/>
                  </a:lnTo>
                  <a:lnTo>
                    <a:pt x="3567" y="869"/>
                  </a:lnTo>
                  <a:lnTo>
                    <a:pt x="3542" y="866"/>
                  </a:lnTo>
                  <a:lnTo>
                    <a:pt x="3522" y="863"/>
                  </a:lnTo>
                  <a:lnTo>
                    <a:pt x="3500" y="858"/>
                  </a:lnTo>
                  <a:lnTo>
                    <a:pt x="3477" y="849"/>
                  </a:lnTo>
                  <a:lnTo>
                    <a:pt x="3458" y="841"/>
                  </a:lnTo>
                  <a:lnTo>
                    <a:pt x="3236" y="748"/>
                  </a:lnTo>
                  <a:lnTo>
                    <a:pt x="3236" y="748"/>
                  </a:lnTo>
                  <a:lnTo>
                    <a:pt x="3213" y="742"/>
                  </a:lnTo>
                  <a:lnTo>
                    <a:pt x="3193" y="731"/>
                  </a:lnTo>
                  <a:lnTo>
                    <a:pt x="3174" y="720"/>
                  </a:lnTo>
                  <a:lnTo>
                    <a:pt x="3157" y="709"/>
                  </a:lnTo>
                  <a:lnTo>
                    <a:pt x="3137" y="692"/>
                  </a:lnTo>
                  <a:lnTo>
                    <a:pt x="3123" y="678"/>
                  </a:lnTo>
                  <a:lnTo>
                    <a:pt x="3093" y="641"/>
                  </a:lnTo>
                  <a:lnTo>
                    <a:pt x="3068" y="602"/>
                  </a:lnTo>
                  <a:lnTo>
                    <a:pt x="3059" y="582"/>
                  </a:lnTo>
                  <a:lnTo>
                    <a:pt x="3048" y="560"/>
                  </a:lnTo>
                  <a:lnTo>
                    <a:pt x="3043" y="537"/>
                  </a:lnTo>
                  <a:lnTo>
                    <a:pt x="3037" y="518"/>
                  </a:lnTo>
                  <a:lnTo>
                    <a:pt x="3034" y="495"/>
                  </a:lnTo>
                  <a:lnTo>
                    <a:pt x="3034" y="472"/>
                  </a:lnTo>
                  <a:lnTo>
                    <a:pt x="3034" y="211"/>
                  </a:lnTo>
                  <a:lnTo>
                    <a:pt x="3034" y="211"/>
                  </a:lnTo>
                  <a:lnTo>
                    <a:pt x="3031" y="191"/>
                  </a:lnTo>
                  <a:lnTo>
                    <a:pt x="3029" y="169"/>
                  </a:lnTo>
                  <a:lnTo>
                    <a:pt x="3023" y="149"/>
                  </a:lnTo>
                  <a:lnTo>
                    <a:pt x="3017" y="129"/>
                  </a:lnTo>
                  <a:lnTo>
                    <a:pt x="3009" y="112"/>
                  </a:lnTo>
                  <a:lnTo>
                    <a:pt x="2998" y="93"/>
                  </a:lnTo>
                  <a:lnTo>
                    <a:pt x="2986" y="76"/>
                  </a:lnTo>
                  <a:lnTo>
                    <a:pt x="2972" y="62"/>
                  </a:lnTo>
                  <a:lnTo>
                    <a:pt x="2955" y="48"/>
                  </a:lnTo>
                  <a:lnTo>
                    <a:pt x="2938" y="37"/>
                  </a:lnTo>
                  <a:lnTo>
                    <a:pt x="2922" y="25"/>
                  </a:lnTo>
                  <a:lnTo>
                    <a:pt x="2905" y="17"/>
                  </a:lnTo>
                  <a:lnTo>
                    <a:pt x="2885" y="8"/>
                  </a:lnTo>
                  <a:lnTo>
                    <a:pt x="2862" y="3"/>
                  </a:lnTo>
                  <a:lnTo>
                    <a:pt x="2843" y="0"/>
                  </a:lnTo>
                  <a:lnTo>
                    <a:pt x="2820" y="0"/>
                  </a:lnTo>
                  <a:lnTo>
                    <a:pt x="2379" y="0"/>
                  </a:lnTo>
                  <a:lnTo>
                    <a:pt x="2379" y="0"/>
                  </a:lnTo>
                  <a:lnTo>
                    <a:pt x="2356" y="0"/>
                  </a:lnTo>
                  <a:lnTo>
                    <a:pt x="2337" y="3"/>
                  </a:lnTo>
                  <a:lnTo>
                    <a:pt x="2317" y="8"/>
                  </a:lnTo>
                  <a:lnTo>
                    <a:pt x="2297" y="17"/>
                  </a:lnTo>
                  <a:lnTo>
                    <a:pt x="2278" y="25"/>
                  </a:lnTo>
                  <a:lnTo>
                    <a:pt x="2261" y="37"/>
                  </a:lnTo>
                  <a:lnTo>
                    <a:pt x="2244" y="48"/>
                  </a:lnTo>
                  <a:lnTo>
                    <a:pt x="2230" y="62"/>
                  </a:lnTo>
                  <a:lnTo>
                    <a:pt x="2216" y="76"/>
                  </a:lnTo>
                  <a:lnTo>
                    <a:pt x="2205" y="93"/>
                  </a:lnTo>
                  <a:lnTo>
                    <a:pt x="2193" y="112"/>
                  </a:lnTo>
                  <a:lnTo>
                    <a:pt x="2185" y="129"/>
                  </a:lnTo>
                  <a:lnTo>
                    <a:pt x="2176" y="149"/>
                  </a:lnTo>
                  <a:lnTo>
                    <a:pt x="2171" y="169"/>
                  </a:lnTo>
                  <a:lnTo>
                    <a:pt x="2168" y="191"/>
                  </a:lnTo>
                  <a:lnTo>
                    <a:pt x="2168" y="211"/>
                  </a:lnTo>
                  <a:lnTo>
                    <a:pt x="2168" y="472"/>
                  </a:lnTo>
                  <a:lnTo>
                    <a:pt x="2168" y="472"/>
                  </a:lnTo>
                  <a:lnTo>
                    <a:pt x="2165" y="495"/>
                  </a:lnTo>
                  <a:lnTo>
                    <a:pt x="2162" y="518"/>
                  </a:lnTo>
                  <a:lnTo>
                    <a:pt x="2157" y="537"/>
                  </a:lnTo>
                  <a:lnTo>
                    <a:pt x="2151" y="560"/>
                  </a:lnTo>
                  <a:lnTo>
                    <a:pt x="2143" y="582"/>
                  </a:lnTo>
                  <a:lnTo>
                    <a:pt x="2132" y="602"/>
                  </a:lnTo>
                  <a:lnTo>
                    <a:pt x="2109" y="641"/>
                  </a:lnTo>
                  <a:lnTo>
                    <a:pt x="2078" y="678"/>
                  </a:lnTo>
                  <a:lnTo>
                    <a:pt x="2061" y="692"/>
                  </a:lnTo>
                  <a:lnTo>
                    <a:pt x="2044" y="709"/>
                  </a:lnTo>
                  <a:lnTo>
                    <a:pt x="2025" y="720"/>
                  </a:lnTo>
                  <a:lnTo>
                    <a:pt x="2005" y="731"/>
                  </a:lnTo>
                  <a:lnTo>
                    <a:pt x="1985" y="742"/>
                  </a:lnTo>
                  <a:lnTo>
                    <a:pt x="1965" y="748"/>
                  </a:lnTo>
                  <a:lnTo>
                    <a:pt x="1741" y="841"/>
                  </a:lnTo>
                  <a:lnTo>
                    <a:pt x="1741" y="841"/>
                  </a:lnTo>
                  <a:lnTo>
                    <a:pt x="1721" y="849"/>
                  </a:lnTo>
                  <a:lnTo>
                    <a:pt x="1701" y="858"/>
                  </a:lnTo>
                  <a:lnTo>
                    <a:pt x="1679" y="863"/>
                  </a:lnTo>
                  <a:lnTo>
                    <a:pt x="1656" y="866"/>
                  </a:lnTo>
                  <a:lnTo>
                    <a:pt x="1634" y="869"/>
                  </a:lnTo>
                  <a:lnTo>
                    <a:pt x="1611" y="869"/>
                  </a:lnTo>
                  <a:lnTo>
                    <a:pt x="1563" y="866"/>
                  </a:lnTo>
                  <a:lnTo>
                    <a:pt x="1519" y="855"/>
                  </a:lnTo>
                  <a:lnTo>
                    <a:pt x="1496" y="849"/>
                  </a:lnTo>
                  <a:lnTo>
                    <a:pt x="1476" y="841"/>
                  </a:lnTo>
                  <a:lnTo>
                    <a:pt x="1457" y="830"/>
                  </a:lnTo>
                  <a:lnTo>
                    <a:pt x="1437" y="818"/>
                  </a:lnTo>
                  <a:lnTo>
                    <a:pt x="1420" y="804"/>
                  </a:lnTo>
                  <a:lnTo>
                    <a:pt x="1403" y="790"/>
                  </a:lnTo>
                  <a:lnTo>
                    <a:pt x="1218" y="605"/>
                  </a:lnTo>
                  <a:lnTo>
                    <a:pt x="1218" y="605"/>
                  </a:lnTo>
                  <a:lnTo>
                    <a:pt x="1204" y="591"/>
                  </a:lnTo>
                  <a:lnTo>
                    <a:pt x="1187" y="577"/>
                  </a:lnTo>
                  <a:lnTo>
                    <a:pt x="1167" y="568"/>
                  </a:lnTo>
                  <a:lnTo>
                    <a:pt x="1150" y="560"/>
                  </a:lnTo>
                  <a:lnTo>
                    <a:pt x="1130" y="551"/>
                  </a:lnTo>
                  <a:lnTo>
                    <a:pt x="1111" y="546"/>
                  </a:lnTo>
                  <a:lnTo>
                    <a:pt x="1088" y="543"/>
                  </a:lnTo>
                  <a:lnTo>
                    <a:pt x="1068" y="543"/>
                  </a:lnTo>
                  <a:lnTo>
                    <a:pt x="1049" y="543"/>
                  </a:lnTo>
                  <a:lnTo>
                    <a:pt x="1029" y="546"/>
                  </a:lnTo>
                  <a:lnTo>
                    <a:pt x="1009" y="551"/>
                  </a:lnTo>
                  <a:lnTo>
                    <a:pt x="990" y="560"/>
                  </a:lnTo>
                  <a:lnTo>
                    <a:pt x="970" y="568"/>
                  </a:lnTo>
                  <a:lnTo>
                    <a:pt x="953" y="577"/>
                  </a:lnTo>
                  <a:lnTo>
                    <a:pt x="934" y="591"/>
                  </a:lnTo>
                  <a:lnTo>
                    <a:pt x="920" y="605"/>
                  </a:lnTo>
                  <a:lnTo>
                    <a:pt x="607" y="917"/>
                  </a:lnTo>
                  <a:lnTo>
                    <a:pt x="607" y="917"/>
                  </a:lnTo>
                  <a:lnTo>
                    <a:pt x="591" y="934"/>
                  </a:lnTo>
                  <a:lnTo>
                    <a:pt x="579" y="950"/>
                  </a:lnTo>
                  <a:lnTo>
                    <a:pt x="568" y="967"/>
                  </a:lnTo>
                  <a:lnTo>
                    <a:pt x="560" y="987"/>
                  </a:lnTo>
                  <a:lnTo>
                    <a:pt x="554" y="1007"/>
                  </a:lnTo>
                  <a:lnTo>
                    <a:pt x="548" y="1026"/>
                  </a:lnTo>
                  <a:lnTo>
                    <a:pt x="546" y="1046"/>
                  </a:lnTo>
                  <a:lnTo>
                    <a:pt x="546" y="1069"/>
                  </a:lnTo>
                  <a:lnTo>
                    <a:pt x="546" y="1088"/>
                  </a:lnTo>
                  <a:lnTo>
                    <a:pt x="548" y="1108"/>
                  </a:lnTo>
                  <a:lnTo>
                    <a:pt x="554" y="1128"/>
                  </a:lnTo>
                  <a:lnTo>
                    <a:pt x="560" y="1147"/>
                  </a:lnTo>
                  <a:lnTo>
                    <a:pt x="568" y="1167"/>
                  </a:lnTo>
                  <a:lnTo>
                    <a:pt x="579" y="1184"/>
                  </a:lnTo>
                  <a:lnTo>
                    <a:pt x="591" y="1201"/>
                  </a:lnTo>
                  <a:lnTo>
                    <a:pt x="607" y="1218"/>
                  </a:lnTo>
                  <a:lnTo>
                    <a:pt x="790" y="1401"/>
                  </a:lnTo>
                  <a:lnTo>
                    <a:pt x="790" y="1401"/>
                  </a:lnTo>
                  <a:lnTo>
                    <a:pt x="804" y="1417"/>
                  </a:lnTo>
                  <a:lnTo>
                    <a:pt x="818" y="1437"/>
                  </a:lnTo>
                  <a:lnTo>
                    <a:pt x="830" y="1454"/>
                  </a:lnTo>
                  <a:lnTo>
                    <a:pt x="841" y="1474"/>
                  </a:lnTo>
                  <a:lnTo>
                    <a:pt x="849" y="1496"/>
                  </a:lnTo>
                  <a:lnTo>
                    <a:pt x="858" y="1519"/>
                  </a:lnTo>
                  <a:lnTo>
                    <a:pt x="866" y="1563"/>
                  </a:lnTo>
                  <a:lnTo>
                    <a:pt x="872" y="1608"/>
                  </a:lnTo>
                  <a:lnTo>
                    <a:pt x="872" y="1631"/>
                  </a:lnTo>
                  <a:lnTo>
                    <a:pt x="869" y="1656"/>
                  </a:lnTo>
                  <a:lnTo>
                    <a:pt x="863" y="1676"/>
                  </a:lnTo>
                  <a:lnTo>
                    <a:pt x="858" y="1699"/>
                  </a:lnTo>
                  <a:lnTo>
                    <a:pt x="852" y="1721"/>
                  </a:lnTo>
                  <a:lnTo>
                    <a:pt x="844" y="1741"/>
                  </a:lnTo>
                  <a:lnTo>
                    <a:pt x="751" y="1963"/>
                  </a:lnTo>
                  <a:lnTo>
                    <a:pt x="751" y="1963"/>
                  </a:lnTo>
                  <a:lnTo>
                    <a:pt x="742" y="1985"/>
                  </a:lnTo>
                  <a:lnTo>
                    <a:pt x="734" y="2005"/>
                  </a:lnTo>
                  <a:lnTo>
                    <a:pt x="723" y="2025"/>
                  </a:lnTo>
                  <a:lnTo>
                    <a:pt x="709" y="2042"/>
                  </a:lnTo>
                  <a:lnTo>
                    <a:pt x="694" y="2061"/>
                  </a:lnTo>
                  <a:lnTo>
                    <a:pt x="678" y="2075"/>
                  </a:lnTo>
                  <a:lnTo>
                    <a:pt x="641" y="2106"/>
                  </a:lnTo>
                  <a:lnTo>
                    <a:pt x="602" y="2132"/>
                  </a:lnTo>
                  <a:lnTo>
                    <a:pt x="582" y="2143"/>
                  </a:lnTo>
                  <a:lnTo>
                    <a:pt x="563" y="2151"/>
                  </a:lnTo>
                  <a:lnTo>
                    <a:pt x="540" y="2157"/>
                  </a:lnTo>
                  <a:lnTo>
                    <a:pt x="517" y="2162"/>
                  </a:lnTo>
                  <a:lnTo>
                    <a:pt x="495" y="2165"/>
                  </a:lnTo>
                  <a:lnTo>
                    <a:pt x="472" y="2165"/>
                  </a:lnTo>
                  <a:lnTo>
                    <a:pt x="214" y="2165"/>
                  </a:lnTo>
                  <a:lnTo>
                    <a:pt x="214" y="2165"/>
                  </a:lnTo>
                  <a:lnTo>
                    <a:pt x="191" y="2168"/>
                  </a:lnTo>
                  <a:lnTo>
                    <a:pt x="171" y="2171"/>
                  </a:lnTo>
                  <a:lnTo>
                    <a:pt x="149" y="2176"/>
                  </a:lnTo>
                  <a:lnTo>
                    <a:pt x="132" y="2182"/>
                  </a:lnTo>
                  <a:lnTo>
                    <a:pt x="112" y="2190"/>
                  </a:lnTo>
                  <a:lnTo>
                    <a:pt x="95" y="2202"/>
                  </a:lnTo>
                  <a:lnTo>
                    <a:pt x="79" y="2216"/>
                  </a:lnTo>
                  <a:lnTo>
                    <a:pt x="65" y="2227"/>
                  </a:lnTo>
                  <a:lnTo>
                    <a:pt x="51" y="2244"/>
                  </a:lnTo>
                  <a:lnTo>
                    <a:pt x="37" y="2261"/>
                  </a:lnTo>
                  <a:lnTo>
                    <a:pt x="28" y="2278"/>
                  </a:lnTo>
                  <a:lnTo>
                    <a:pt x="17" y="2295"/>
                  </a:lnTo>
                  <a:lnTo>
                    <a:pt x="11" y="2314"/>
                  </a:lnTo>
                  <a:lnTo>
                    <a:pt x="6" y="2337"/>
                  </a:lnTo>
                  <a:lnTo>
                    <a:pt x="3" y="2357"/>
                  </a:lnTo>
                  <a:lnTo>
                    <a:pt x="0" y="2379"/>
                  </a:lnTo>
                  <a:lnTo>
                    <a:pt x="0" y="2820"/>
                  </a:lnTo>
                  <a:lnTo>
                    <a:pt x="0" y="2820"/>
                  </a:lnTo>
                  <a:lnTo>
                    <a:pt x="3" y="2843"/>
                  </a:lnTo>
                  <a:lnTo>
                    <a:pt x="6" y="2863"/>
                  </a:lnTo>
                  <a:lnTo>
                    <a:pt x="11" y="2882"/>
                  </a:lnTo>
                  <a:lnTo>
                    <a:pt x="17" y="2902"/>
                  </a:lnTo>
                  <a:lnTo>
                    <a:pt x="28" y="2922"/>
                  </a:lnTo>
                  <a:lnTo>
                    <a:pt x="37" y="2939"/>
                  </a:lnTo>
                  <a:lnTo>
                    <a:pt x="51" y="2956"/>
                  </a:lnTo>
                  <a:lnTo>
                    <a:pt x="65" y="2970"/>
                  </a:lnTo>
                  <a:lnTo>
                    <a:pt x="79" y="2984"/>
                  </a:lnTo>
                  <a:lnTo>
                    <a:pt x="95" y="2995"/>
                  </a:lnTo>
                  <a:lnTo>
                    <a:pt x="112" y="3006"/>
                  </a:lnTo>
                  <a:lnTo>
                    <a:pt x="132" y="3015"/>
                  </a:lnTo>
                  <a:lnTo>
                    <a:pt x="149" y="3023"/>
                  </a:lnTo>
                  <a:lnTo>
                    <a:pt x="171" y="3029"/>
                  </a:lnTo>
                  <a:lnTo>
                    <a:pt x="191" y="3031"/>
                  </a:lnTo>
                  <a:lnTo>
                    <a:pt x="214" y="3031"/>
                  </a:lnTo>
                  <a:lnTo>
                    <a:pt x="472" y="3031"/>
                  </a:lnTo>
                  <a:lnTo>
                    <a:pt x="472" y="3031"/>
                  </a:lnTo>
                  <a:lnTo>
                    <a:pt x="495" y="3034"/>
                  </a:lnTo>
                  <a:lnTo>
                    <a:pt x="517" y="3037"/>
                  </a:lnTo>
                  <a:lnTo>
                    <a:pt x="540" y="3043"/>
                  </a:lnTo>
                  <a:lnTo>
                    <a:pt x="563" y="3048"/>
                  </a:lnTo>
                  <a:lnTo>
                    <a:pt x="582" y="3057"/>
                  </a:lnTo>
                  <a:lnTo>
                    <a:pt x="602" y="3068"/>
                  </a:lnTo>
                  <a:lnTo>
                    <a:pt x="641" y="3090"/>
                  </a:lnTo>
                  <a:lnTo>
                    <a:pt x="678" y="3121"/>
                  </a:lnTo>
                  <a:lnTo>
                    <a:pt x="694" y="3138"/>
                  </a:lnTo>
                  <a:lnTo>
                    <a:pt x="709" y="3155"/>
                  </a:lnTo>
                  <a:lnTo>
                    <a:pt x="723" y="3175"/>
                  </a:lnTo>
                  <a:lnTo>
                    <a:pt x="734" y="3194"/>
                  </a:lnTo>
                  <a:lnTo>
                    <a:pt x="742" y="3214"/>
                  </a:lnTo>
                  <a:lnTo>
                    <a:pt x="751" y="3234"/>
                  </a:lnTo>
                  <a:lnTo>
                    <a:pt x="844" y="3459"/>
                  </a:lnTo>
                  <a:lnTo>
                    <a:pt x="844" y="3459"/>
                  </a:lnTo>
                  <a:lnTo>
                    <a:pt x="852" y="3478"/>
                  </a:lnTo>
                  <a:lnTo>
                    <a:pt x="858" y="3498"/>
                  </a:lnTo>
                  <a:lnTo>
                    <a:pt x="863" y="3521"/>
                  </a:lnTo>
                  <a:lnTo>
                    <a:pt x="869" y="3543"/>
                  </a:lnTo>
                  <a:lnTo>
                    <a:pt x="872" y="3566"/>
                  </a:lnTo>
                  <a:lnTo>
                    <a:pt x="872" y="3588"/>
                  </a:lnTo>
                  <a:lnTo>
                    <a:pt x="866" y="3636"/>
                  </a:lnTo>
                  <a:lnTo>
                    <a:pt x="858" y="3681"/>
                  </a:lnTo>
                  <a:lnTo>
                    <a:pt x="849" y="3703"/>
                  </a:lnTo>
                  <a:lnTo>
                    <a:pt x="841" y="3723"/>
                  </a:lnTo>
                  <a:lnTo>
                    <a:pt x="830" y="3743"/>
                  </a:lnTo>
                  <a:lnTo>
                    <a:pt x="818" y="3762"/>
                  </a:lnTo>
                  <a:lnTo>
                    <a:pt x="804" y="3779"/>
                  </a:lnTo>
                  <a:lnTo>
                    <a:pt x="790" y="3796"/>
                  </a:lnTo>
                  <a:lnTo>
                    <a:pt x="607" y="3982"/>
                  </a:lnTo>
                  <a:lnTo>
                    <a:pt x="607" y="3982"/>
                  </a:lnTo>
                  <a:lnTo>
                    <a:pt x="591" y="3996"/>
                  </a:lnTo>
                  <a:lnTo>
                    <a:pt x="579" y="4013"/>
                  </a:lnTo>
                  <a:lnTo>
                    <a:pt x="568" y="4032"/>
                  </a:lnTo>
                  <a:lnTo>
                    <a:pt x="560" y="4052"/>
                  </a:lnTo>
                  <a:lnTo>
                    <a:pt x="554" y="4069"/>
                  </a:lnTo>
                  <a:lnTo>
                    <a:pt x="548" y="4091"/>
                  </a:lnTo>
                  <a:lnTo>
                    <a:pt x="546" y="4111"/>
                  </a:lnTo>
                  <a:lnTo>
                    <a:pt x="546" y="4131"/>
                  </a:lnTo>
                  <a:lnTo>
                    <a:pt x="546" y="4151"/>
                  </a:lnTo>
                  <a:lnTo>
                    <a:pt x="548" y="4170"/>
                  </a:lnTo>
                  <a:lnTo>
                    <a:pt x="554" y="4190"/>
                  </a:lnTo>
                  <a:lnTo>
                    <a:pt x="560" y="4210"/>
                  </a:lnTo>
                  <a:lnTo>
                    <a:pt x="568" y="4229"/>
                  </a:lnTo>
                  <a:lnTo>
                    <a:pt x="579" y="4246"/>
                  </a:lnTo>
                  <a:lnTo>
                    <a:pt x="591" y="4266"/>
                  </a:lnTo>
                  <a:lnTo>
                    <a:pt x="607" y="4280"/>
                  </a:lnTo>
                  <a:lnTo>
                    <a:pt x="920" y="4592"/>
                  </a:lnTo>
                  <a:lnTo>
                    <a:pt x="920" y="4592"/>
                  </a:lnTo>
                  <a:lnTo>
                    <a:pt x="934" y="4609"/>
                  </a:lnTo>
                  <a:lnTo>
                    <a:pt x="953" y="4620"/>
                  </a:lnTo>
                  <a:lnTo>
                    <a:pt x="970" y="4631"/>
                  </a:lnTo>
                  <a:lnTo>
                    <a:pt x="990" y="4640"/>
                  </a:lnTo>
                  <a:lnTo>
                    <a:pt x="1009" y="4645"/>
                  </a:lnTo>
                  <a:lnTo>
                    <a:pt x="1029" y="4651"/>
                  </a:lnTo>
                  <a:lnTo>
                    <a:pt x="1049" y="4654"/>
                  </a:lnTo>
                  <a:lnTo>
                    <a:pt x="1068" y="4654"/>
                  </a:lnTo>
                  <a:lnTo>
                    <a:pt x="1088" y="4654"/>
                  </a:lnTo>
                  <a:lnTo>
                    <a:pt x="1111" y="4651"/>
                  </a:lnTo>
                  <a:lnTo>
                    <a:pt x="1130" y="4645"/>
                  </a:lnTo>
                  <a:lnTo>
                    <a:pt x="1150" y="4640"/>
                  </a:lnTo>
                  <a:lnTo>
                    <a:pt x="1167" y="4631"/>
                  </a:lnTo>
                  <a:lnTo>
                    <a:pt x="1187" y="4620"/>
                  </a:lnTo>
                  <a:lnTo>
                    <a:pt x="1204" y="4609"/>
                  </a:lnTo>
                  <a:lnTo>
                    <a:pt x="1218" y="4592"/>
                  </a:lnTo>
                  <a:lnTo>
                    <a:pt x="1403" y="4409"/>
                  </a:lnTo>
                  <a:lnTo>
                    <a:pt x="1403" y="4409"/>
                  </a:lnTo>
                  <a:lnTo>
                    <a:pt x="1420" y="4395"/>
                  </a:lnTo>
                  <a:lnTo>
                    <a:pt x="1437" y="4381"/>
                  </a:lnTo>
                  <a:lnTo>
                    <a:pt x="1457" y="4370"/>
                  </a:lnTo>
                  <a:lnTo>
                    <a:pt x="1476" y="4358"/>
                  </a:lnTo>
                  <a:lnTo>
                    <a:pt x="1496" y="4350"/>
                  </a:lnTo>
                  <a:lnTo>
                    <a:pt x="1519" y="4342"/>
                  </a:lnTo>
                  <a:lnTo>
                    <a:pt x="1563" y="4333"/>
                  </a:lnTo>
                  <a:lnTo>
                    <a:pt x="1611" y="4328"/>
                  </a:lnTo>
                  <a:lnTo>
                    <a:pt x="1634" y="4328"/>
                  </a:lnTo>
                  <a:lnTo>
                    <a:pt x="1656" y="4330"/>
                  </a:lnTo>
                  <a:lnTo>
                    <a:pt x="1679" y="4336"/>
                  </a:lnTo>
                  <a:lnTo>
                    <a:pt x="1701" y="4342"/>
                  </a:lnTo>
                  <a:lnTo>
                    <a:pt x="1721" y="4347"/>
                  </a:lnTo>
                  <a:lnTo>
                    <a:pt x="1741" y="4356"/>
                  </a:lnTo>
                  <a:lnTo>
                    <a:pt x="1965" y="4449"/>
                  </a:lnTo>
                  <a:lnTo>
                    <a:pt x="1965" y="4449"/>
                  </a:lnTo>
                  <a:lnTo>
                    <a:pt x="1985" y="4457"/>
                  </a:lnTo>
                  <a:lnTo>
                    <a:pt x="2005" y="4466"/>
                  </a:lnTo>
                  <a:lnTo>
                    <a:pt x="2025" y="4477"/>
                  </a:lnTo>
                  <a:lnTo>
                    <a:pt x="2044" y="4491"/>
                  </a:lnTo>
                  <a:lnTo>
                    <a:pt x="2061" y="4505"/>
                  </a:lnTo>
                  <a:lnTo>
                    <a:pt x="2078" y="4522"/>
                  </a:lnTo>
                  <a:lnTo>
                    <a:pt x="2109" y="4558"/>
                  </a:lnTo>
                  <a:lnTo>
                    <a:pt x="2132" y="4598"/>
                  </a:lnTo>
                  <a:lnTo>
                    <a:pt x="2143" y="4617"/>
                  </a:lnTo>
                  <a:lnTo>
                    <a:pt x="2151" y="4637"/>
                  </a:lnTo>
                  <a:lnTo>
                    <a:pt x="2157" y="4659"/>
                  </a:lnTo>
                  <a:lnTo>
                    <a:pt x="2162" y="4682"/>
                  </a:lnTo>
                  <a:lnTo>
                    <a:pt x="2165" y="4704"/>
                  </a:lnTo>
                  <a:lnTo>
                    <a:pt x="2168" y="4727"/>
                  </a:lnTo>
                  <a:lnTo>
                    <a:pt x="2168" y="4986"/>
                  </a:lnTo>
                  <a:lnTo>
                    <a:pt x="2168" y="4986"/>
                  </a:lnTo>
                  <a:lnTo>
                    <a:pt x="2168" y="5008"/>
                  </a:lnTo>
                  <a:lnTo>
                    <a:pt x="2171" y="5028"/>
                  </a:lnTo>
                  <a:lnTo>
                    <a:pt x="2176" y="5051"/>
                  </a:lnTo>
                  <a:lnTo>
                    <a:pt x="2185" y="5067"/>
                  </a:lnTo>
                  <a:lnTo>
                    <a:pt x="2193" y="5087"/>
                  </a:lnTo>
                  <a:lnTo>
                    <a:pt x="2205" y="5104"/>
                  </a:lnTo>
                  <a:lnTo>
                    <a:pt x="2216" y="5121"/>
                  </a:lnTo>
                  <a:lnTo>
                    <a:pt x="2230" y="5135"/>
                  </a:lnTo>
                  <a:lnTo>
                    <a:pt x="2244" y="5149"/>
                  </a:lnTo>
                  <a:lnTo>
                    <a:pt x="2261" y="5163"/>
                  </a:lnTo>
                  <a:lnTo>
                    <a:pt x="2278" y="5171"/>
                  </a:lnTo>
                  <a:lnTo>
                    <a:pt x="2297" y="5182"/>
                  </a:lnTo>
                  <a:lnTo>
                    <a:pt x="2317" y="5188"/>
                  </a:lnTo>
                  <a:lnTo>
                    <a:pt x="2337" y="5194"/>
                  </a:lnTo>
                  <a:lnTo>
                    <a:pt x="2356" y="5197"/>
                  </a:lnTo>
                  <a:lnTo>
                    <a:pt x="2379" y="5199"/>
                  </a:lnTo>
                  <a:lnTo>
                    <a:pt x="2820" y="5199"/>
                  </a:lnTo>
                  <a:lnTo>
                    <a:pt x="2820" y="5199"/>
                  </a:lnTo>
                  <a:lnTo>
                    <a:pt x="2843" y="5197"/>
                  </a:lnTo>
                  <a:lnTo>
                    <a:pt x="2862" y="5194"/>
                  </a:lnTo>
                  <a:lnTo>
                    <a:pt x="2885" y="5188"/>
                  </a:lnTo>
                  <a:lnTo>
                    <a:pt x="2905" y="5182"/>
                  </a:lnTo>
                  <a:lnTo>
                    <a:pt x="2922" y="5171"/>
                  </a:lnTo>
                  <a:lnTo>
                    <a:pt x="2938" y="5163"/>
                  </a:lnTo>
                  <a:lnTo>
                    <a:pt x="2955" y="5149"/>
                  </a:lnTo>
                  <a:lnTo>
                    <a:pt x="2972" y="5135"/>
                  </a:lnTo>
                  <a:lnTo>
                    <a:pt x="2986" y="5121"/>
                  </a:lnTo>
                  <a:lnTo>
                    <a:pt x="2998" y="5104"/>
                  </a:lnTo>
                  <a:lnTo>
                    <a:pt x="3009" y="5087"/>
                  </a:lnTo>
                  <a:lnTo>
                    <a:pt x="3017" y="5067"/>
                  </a:lnTo>
                  <a:lnTo>
                    <a:pt x="3023" y="5051"/>
                  </a:lnTo>
                  <a:lnTo>
                    <a:pt x="3029" y="5028"/>
                  </a:lnTo>
                  <a:lnTo>
                    <a:pt x="3031" y="5008"/>
                  </a:lnTo>
                  <a:lnTo>
                    <a:pt x="3034" y="4986"/>
                  </a:lnTo>
                  <a:lnTo>
                    <a:pt x="3034" y="4727"/>
                  </a:lnTo>
                  <a:lnTo>
                    <a:pt x="3034" y="4727"/>
                  </a:lnTo>
                  <a:lnTo>
                    <a:pt x="3034" y="4704"/>
                  </a:lnTo>
                  <a:lnTo>
                    <a:pt x="3037" y="4682"/>
                  </a:lnTo>
                  <a:lnTo>
                    <a:pt x="3043" y="4659"/>
                  </a:lnTo>
                  <a:lnTo>
                    <a:pt x="3048" y="4637"/>
                  </a:lnTo>
                  <a:lnTo>
                    <a:pt x="3059" y="4617"/>
                  </a:lnTo>
                  <a:lnTo>
                    <a:pt x="3068" y="4598"/>
                  </a:lnTo>
                  <a:lnTo>
                    <a:pt x="3093" y="4558"/>
                  </a:lnTo>
                  <a:lnTo>
                    <a:pt x="3123" y="4522"/>
                  </a:lnTo>
                  <a:lnTo>
                    <a:pt x="3137" y="4505"/>
                  </a:lnTo>
                  <a:lnTo>
                    <a:pt x="3157" y="4491"/>
                  </a:lnTo>
                  <a:lnTo>
                    <a:pt x="3174" y="4477"/>
                  </a:lnTo>
                  <a:lnTo>
                    <a:pt x="3193" y="4466"/>
                  </a:lnTo>
                  <a:lnTo>
                    <a:pt x="3213" y="4457"/>
                  </a:lnTo>
                  <a:lnTo>
                    <a:pt x="3236" y="4449"/>
                  </a:lnTo>
                  <a:lnTo>
                    <a:pt x="3458" y="4356"/>
                  </a:lnTo>
                  <a:lnTo>
                    <a:pt x="3458" y="4356"/>
                  </a:lnTo>
                  <a:lnTo>
                    <a:pt x="3477" y="4347"/>
                  </a:lnTo>
                  <a:lnTo>
                    <a:pt x="3500" y="4342"/>
                  </a:lnTo>
                  <a:lnTo>
                    <a:pt x="3522" y="4336"/>
                  </a:lnTo>
                  <a:lnTo>
                    <a:pt x="3542" y="4330"/>
                  </a:lnTo>
                  <a:lnTo>
                    <a:pt x="3567" y="4328"/>
                  </a:lnTo>
                  <a:lnTo>
                    <a:pt x="3590" y="4328"/>
                  </a:lnTo>
                  <a:lnTo>
                    <a:pt x="3635" y="4333"/>
                  </a:lnTo>
                  <a:lnTo>
                    <a:pt x="3680" y="4342"/>
                  </a:lnTo>
                  <a:lnTo>
                    <a:pt x="3702" y="4350"/>
                  </a:lnTo>
                  <a:lnTo>
                    <a:pt x="3725" y="4358"/>
                  </a:lnTo>
                  <a:lnTo>
                    <a:pt x="3744" y="4370"/>
                  </a:lnTo>
                  <a:lnTo>
                    <a:pt x="3761" y="4381"/>
                  </a:lnTo>
                  <a:lnTo>
                    <a:pt x="3781" y="4395"/>
                  </a:lnTo>
                  <a:lnTo>
                    <a:pt x="3798" y="4409"/>
                  </a:lnTo>
                  <a:lnTo>
                    <a:pt x="3981" y="4592"/>
                  </a:lnTo>
                  <a:lnTo>
                    <a:pt x="3981" y="4592"/>
                  </a:lnTo>
                  <a:lnTo>
                    <a:pt x="3998" y="4609"/>
                  </a:lnTo>
                  <a:lnTo>
                    <a:pt x="4015" y="4620"/>
                  </a:lnTo>
                  <a:lnTo>
                    <a:pt x="4031" y="4631"/>
                  </a:lnTo>
                  <a:lnTo>
                    <a:pt x="4051" y="4640"/>
                  </a:lnTo>
                  <a:lnTo>
                    <a:pt x="4071" y="4645"/>
                  </a:lnTo>
                  <a:lnTo>
                    <a:pt x="4090" y="4651"/>
                  </a:lnTo>
                  <a:lnTo>
                    <a:pt x="4110" y="4654"/>
                  </a:lnTo>
                  <a:lnTo>
                    <a:pt x="4130" y="4654"/>
                  </a:lnTo>
                  <a:lnTo>
                    <a:pt x="4152" y="4654"/>
                  </a:lnTo>
                  <a:lnTo>
                    <a:pt x="4172" y="4651"/>
                  </a:lnTo>
                  <a:lnTo>
                    <a:pt x="4192" y="4645"/>
                  </a:lnTo>
                  <a:lnTo>
                    <a:pt x="4211" y="4640"/>
                  </a:lnTo>
                  <a:lnTo>
                    <a:pt x="4231" y="4631"/>
                  </a:lnTo>
                  <a:lnTo>
                    <a:pt x="4248" y="4620"/>
                  </a:lnTo>
                  <a:lnTo>
                    <a:pt x="4265" y="4609"/>
                  </a:lnTo>
                  <a:lnTo>
                    <a:pt x="4282" y="4592"/>
                  </a:lnTo>
                  <a:lnTo>
                    <a:pt x="4594" y="4280"/>
                  </a:lnTo>
                  <a:lnTo>
                    <a:pt x="4594" y="4280"/>
                  </a:lnTo>
                  <a:lnTo>
                    <a:pt x="4608" y="4266"/>
                  </a:lnTo>
                  <a:lnTo>
                    <a:pt x="4622" y="4246"/>
                  </a:lnTo>
                  <a:lnTo>
                    <a:pt x="4630" y="4229"/>
                  </a:lnTo>
                  <a:lnTo>
                    <a:pt x="4639" y="4210"/>
                  </a:lnTo>
                  <a:lnTo>
                    <a:pt x="4647" y="4190"/>
                  </a:lnTo>
                  <a:lnTo>
                    <a:pt x="4653" y="4170"/>
                  </a:lnTo>
                  <a:lnTo>
                    <a:pt x="4656" y="4151"/>
                  </a:lnTo>
                  <a:lnTo>
                    <a:pt x="4656" y="4131"/>
                  </a:lnTo>
                  <a:lnTo>
                    <a:pt x="4656" y="4111"/>
                  </a:lnTo>
                  <a:lnTo>
                    <a:pt x="4653" y="4091"/>
                  </a:lnTo>
                  <a:lnTo>
                    <a:pt x="4647" y="4069"/>
                  </a:lnTo>
                  <a:lnTo>
                    <a:pt x="4639" y="4052"/>
                  </a:lnTo>
                  <a:lnTo>
                    <a:pt x="4630" y="4032"/>
                  </a:lnTo>
                  <a:lnTo>
                    <a:pt x="4622" y="4013"/>
                  </a:lnTo>
                  <a:lnTo>
                    <a:pt x="4608" y="3996"/>
                  </a:lnTo>
                  <a:lnTo>
                    <a:pt x="4594" y="3982"/>
                  </a:lnTo>
                  <a:lnTo>
                    <a:pt x="4408" y="3796"/>
                  </a:lnTo>
                  <a:lnTo>
                    <a:pt x="4408" y="3796"/>
                  </a:lnTo>
                  <a:lnTo>
                    <a:pt x="4394" y="3779"/>
                  </a:lnTo>
                  <a:lnTo>
                    <a:pt x="4380" y="3762"/>
                  </a:lnTo>
                  <a:lnTo>
                    <a:pt x="4369" y="3743"/>
                  </a:lnTo>
                  <a:lnTo>
                    <a:pt x="4358" y="3723"/>
                  </a:lnTo>
                  <a:lnTo>
                    <a:pt x="4349" y="3703"/>
                  </a:lnTo>
                  <a:lnTo>
                    <a:pt x="4343" y="3681"/>
                  </a:lnTo>
                  <a:lnTo>
                    <a:pt x="4332" y="3636"/>
                  </a:lnTo>
                  <a:lnTo>
                    <a:pt x="4329" y="3588"/>
                  </a:lnTo>
                  <a:lnTo>
                    <a:pt x="4329" y="3566"/>
                  </a:lnTo>
                  <a:lnTo>
                    <a:pt x="4332" y="3543"/>
                  </a:lnTo>
                  <a:lnTo>
                    <a:pt x="4335" y="3521"/>
                  </a:lnTo>
                  <a:lnTo>
                    <a:pt x="4341" y="3498"/>
                  </a:lnTo>
                  <a:lnTo>
                    <a:pt x="4349" y="3478"/>
                  </a:lnTo>
                  <a:lnTo>
                    <a:pt x="4358" y="3459"/>
                  </a:lnTo>
                  <a:lnTo>
                    <a:pt x="4450" y="3234"/>
                  </a:lnTo>
                  <a:lnTo>
                    <a:pt x="4450" y="3234"/>
                  </a:lnTo>
                  <a:lnTo>
                    <a:pt x="4456" y="3214"/>
                  </a:lnTo>
                  <a:lnTo>
                    <a:pt x="4467" y="3194"/>
                  </a:lnTo>
                  <a:lnTo>
                    <a:pt x="4478" y="3175"/>
                  </a:lnTo>
                  <a:lnTo>
                    <a:pt x="4493" y="3155"/>
                  </a:lnTo>
                  <a:lnTo>
                    <a:pt x="4507" y="3138"/>
                  </a:lnTo>
                  <a:lnTo>
                    <a:pt x="4521" y="3121"/>
                  </a:lnTo>
                  <a:lnTo>
                    <a:pt x="4557" y="3090"/>
                  </a:lnTo>
                  <a:lnTo>
                    <a:pt x="4597" y="3068"/>
                  </a:lnTo>
                  <a:lnTo>
                    <a:pt x="4616" y="3057"/>
                  </a:lnTo>
                  <a:lnTo>
                    <a:pt x="4639" y="3048"/>
                  </a:lnTo>
                  <a:lnTo>
                    <a:pt x="4661" y="3043"/>
                  </a:lnTo>
                  <a:lnTo>
                    <a:pt x="4681" y="3037"/>
                  </a:lnTo>
                  <a:lnTo>
                    <a:pt x="4703" y="3034"/>
                  </a:lnTo>
                  <a:lnTo>
                    <a:pt x="4726" y="3031"/>
                  </a:lnTo>
                  <a:lnTo>
                    <a:pt x="4987" y="3031"/>
                  </a:lnTo>
                  <a:lnTo>
                    <a:pt x="4987" y="3031"/>
                  </a:lnTo>
                  <a:lnTo>
                    <a:pt x="5007" y="3031"/>
                  </a:lnTo>
                  <a:lnTo>
                    <a:pt x="5029" y="3029"/>
                  </a:lnTo>
                  <a:lnTo>
                    <a:pt x="5049" y="3023"/>
                  </a:lnTo>
                  <a:lnTo>
                    <a:pt x="5069" y="3015"/>
                  </a:lnTo>
                  <a:lnTo>
                    <a:pt x="5089" y="3006"/>
                  </a:lnTo>
                  <a:lnTo>
                    <a:pt x="5106" y="2995"/>
                  </a:lnTo>
                  <a:lnTo>
                    <a:pt x="5123" y="2984"/>
                  </a:lnTo>
                  <a:lnTo>
                    <a:pt x="5137" y="2970"/>
                  </a:lnTo>
                  <a:lnTo>
                    <a:pt x="5151" y="2956"/>
                  </a:lnTo>
                  <a:lnTo>
                    <a:pt x="5162" y="2939"/>
                  </a:lnTo>
                  <a:lnTo>
                    <a:pt x="5173" y="2922"/>
                  </a:lnTo>
                  <a:lnTo>
                    <a:pt x="5182" y="2902"/>
                  </a:lnTo>
                  <a:lnTo>
                    <a:pt x="5190" y="2882"/>
                  </a:lnTo>
                  <a:lnTo>
                    <a:pt x="5196" y="2863"/>
                  </a:lnTo>
                  <a:lnTo>
                    <a:pt x="5198" y="2843"/>
                  </a:lnTo>
                  <a:lnTo>
                    <a:pt x="5198" y="2820"/>
                  </a:lnTo>
                  <a:lnTo>
                    <a:pt x="5198" y="2379"/>
                  </a:lnTo>
                  <a:lnTo>
                    <a:pt x="5198" y="2379"/>
                  </a:lnTo>
                  <a:lnTo>
                    <a:pt x="5198" y="2357"/>
                  </a:lnTo>
                  <a:lnTo>
                    <a:pt x="5196" y="2337"/>
                  </a:lnTo>
                  <a:lnTo>
                    <a:pt x="5190" y="2314"/>
                  </a:lnTo>
                  <a:lnTo>
                    <a:pt x="5182" y="2295"/>
                  </a:lnTo>
                  <a:lnTo>
                    <a:pt x="5173" y="2278"/>
                  </a:lnTo>
                  <a:lnTo>
                    <a:pt x="5162" y="2261"/>
                  </a:lnTo>
                  <a:lnTo>
                    <a:pt x="5151" y="2244"/>
                  </a:lnTo>
                  <a:lnTo>
                    <a:pt x="5137" y="2227"/>
                  </a:lnTo>
                  <a:lnTo>
                    <a:pt x="5123" y="2216"/>
                  </a:lnTo>
                  <a:lnTo>
                    <a:pt x="5106" y="2202"/>
                  </a:lnTo>
                  <a:lnTo>
                    <a:pt x="5089" y="2190"/>
                  </a:lnTo>
                  <a:lnTo>
                    <a:pt x="5069" y="2182"/>
                  </a:lnTo>
                  <a:lnTo>
                    <a:pt x="5049" y="2176"/>
                  </a:lnTo>
                  <a:lnTo>
                    <a:pt x="5029" y="2171"/>
                  </a:lnTo>
                  <a:lnTo>
                    <a:pt x="5007" y="2168"/>
                  </a:lnTo>
                  <a:lnTo>
                    <a:pt x="4987" y="2165"/>
                  </a:lnTo>
                  <a:close/>
                  <a:moveTo>
                    <a:pt x="2601" y="3875"/>
                  </a:moveTo>
                  <a:lnTo>
                    <a:pt x="2601" y="3875"/>
                  </a:lnTo>
                  <a:lnTo>
                    <a:pt x="2534" y="3872"/>
                  </a:lnTo>
                  <a:lnTo>
                    <a:pt x="2469" y="3869"/>
                  </a:lnTo>
                  <a:lnTo>
                    <a:pt x="2407" y="3861"/>
                  </a:lnTo>
                  <a:lnTo>
                    <a:pt x="2342" y="3850"/>
                  </a:lnTo>
                  <a:lnTo>
                    <a:pt x="2280" y="3836"/>
                  </a:lnTo>
                  <a:lnTo>
                    <a:pt x="2221" y="3819"/>
                  </a:lnTo>
                  <a:lnTo>
                    <a:pt x="2162" y="3796"/>
                  </a:lnTo>
                  <a:lnTo>
                    <a:pt x="2103" y="3774"/>
                  </a:lnTo>
                  <a:lnTo>
                    <a:pt x="2047" y="3748"/>
                  </a:lnTo>
                  <a:lnTo>
                    <a:pt x="1991" y="3720"/>
                  </a:lnTo>
                  <a:lnTo>
                    <a:pt x="1937" y="3689"/>
                  </a:lnTo>
                  <a:lnTo>
                    <a:pt x="1887" y="3656"/>
                  </a:lnTo>
                  <a:lnTo>
                    <a:pt x="1836" y="3622"/>
                  </a:lnTo>
                  <a:lnTo>
                    <a:pt x="1789" y="3583"/>
                  </a:lnTo>
                  <a:lnTo>
                    <a:pt x="1743" y="3543"/>
                  </a:lnTo>
                  <a:lnTo>
                    <a:pt x="1698" y="3501"/>
                  </a:lnTo>
                  <a:lnTo>
                    <a:pt x="1656" y="3456"/>
                  </a:lnTo>
                  <a:lnTo>
                    <a:pt x="1617" y="3411"/>
                  </a:lnTo>
                  <a:lnTo>
                    <a:pt x="1577" y="3363"/>
                  </a:lnTo>
                  <a:lnTo>
                    <a:pt x="1544" y="3313"/>
                  </a:lnTo>
                  <a:lnTo>
                    <a:pt x="1510" y="3262"/>
                  </a:lnTo>
                  <a:lnTo>
                    <a:pt x="1479" y="3209"/>
                  </a:lnTo>
                  <a:lnTo>
                    <a:pt x="1451" y="3152"/>
                  </a:lnTo>
                  <a:lnTo>
                    <a:pt x="1426" y="3096"/>
                  </a:lnTo>
                  <a:lnTo>
                    <a:pt x="1403" y="3037"/>
                  </a:lnTo>
                  <a:lnTo>
                    <a:pt x="1381" y="2978"/>
                  </a:lnTo>
                  <a:lnTo>
                    <a:pt x="1364" y="2919"/>
                  </a:lnTo>
                  <a:lnTo>
                    <a:pt x="1350" y="2857"/>
                  </a:lnTo>
                  <a:lnTo>
                    <a:pt x="1338" y="2792"/>
                  </a:lnTo>
                  <a:lnTo>
                    <a:pt x="1330" y="2730"/>
                  </a:lnTo>
                  <a:lnTo>
                    <a:pt x="1327" y="2666"/>
                  </a:lnTo>
                  <a:lnTo>
                    <a:pt x="1324" y="2598"/>
                  </a:lnTo>
                  <a:lnTo>
                    <a:pt x="1324" y="2598"/>
                  </a:lnTo>
                  <a:lnTo>
                    <a:pt x="1327" y="2533"/>
                  </a:lnTo>
                  <a:lnTo>
                    <a:pt x="1330" y="2469"/>
                  </a:lnTo>
                  <a:lnTo>
                    <a:pt x="1338" y="2404"/>
                  </a:lnTo>
                  <a:lnTo>
                    <a:pt x="1350" y="2343"/>
                  </a:lnTo>
                  <a:lnTo>
                    <a:pt x="1364" y="2281"/>
                  </a:lnTo>
                  <a:lnTo>
                    <a:pt x="1381" y="2219"/>
                  </a:lnTo>
                  <a:lnTo>
                    <a:pt x="1403" y="2160"/>
                  </a:lnTo>
                  <a:lnTo>
                    <a:pt x="1426" y="2103"/>
                  </a:lnTo>
                  <a:lnTo>
                    <a:pt x="1451" y="2047"/>
                  </a:lnTo>
                  <a:lnTo>
                    <a:pt x="1479" y="1991"/>
                  </a:lnTo>
                  <a:lnTo>
                    <a:pt x="1510" y="1937"/>
                  </a:lnTo>
                  <a:lnTo>
                    <a:pt x="1544" y="1887"/>
                  </a:lnTo>
                  <a:lnTo>
                    <a:pt x="1577" y="1836"/>
                  </a:lnTo>
                  <a:lnTo>
                    <a:pt x="1617" y="1789"/>
                  </a:lnTo>
                  <a:lnTo>
                    <a:pt x="1656" y="1741"/>
                  </a:lnTo>
                  <a:lnTo>
                    <a:pt x="1698" y="1696"/>
                  </a:lnTo>
                  <a:lnTo>
                    <a:pt x="1743" y="1653"/>
                  </a:lnTo>
                  <a:lnTo>
                    <a:pt x="1789" y="1614"/>
                  </a:lnTo>
                  <a:lnTo>
                    <a:pt x="1836" y="1577"/>
                  </a:lnTo>
                  <a:lnTo>
                    <a:pt x="1887" y="1541"/>
                  </a:lnTo>
                  <a:lnTo>
                    <a:pt x="1937" y="1507"/>
                  </a:lnTo>
                  <a:lnTo>
                    <a:pt x="1991" y="1476"/>
                  </a:lnTo>
                  <a:lnTo>
                    <a:pt x="2047" y="1448"/>
                  </a:lnTo>
                  <a:lnTo>
                    <a:pt x="2103" y="1423"/>
                  </a:lnTo>
                  <a:lnTo>
                    <a:pt x="2162" y="1401"/>
                  </a:lnTo>
                  <a:lnTo>
                    <a:pt x="2221" y="1381"/>
                  </a:lnTo>
                  <a:lnTo>
                    <a:pt x="2280" y="1364"/>
                  </a:lnTo>
                  <a:lnTo>
                    <a:pt x="2342" y="1350"/>
                  </a:lnTo>
                  <a:lnTo>
                    <a:pt x="2407" y="1338"/>
                  </a:lnTo>
                  <a:lnTo>
                    <a:pt x="2469" y="1330"/>
                  </a:lnTo>
                  <a:lnTo>
                    <a:pt x="2534" y="1324"/>
                  </a:lnTo>
                  <a:lnTo>
                    <a:pt x="2601" y="1324"/>
                  </a:lnTo>
                  <a:lnTo>
                    <a:pt x="2601" y="1324"/>
                  </a:lnTo>
                  <a:lnTo>
                    <a:pt x="2666" y="1324"/>
                  </a:lnTo>
                  <a:lnTo>
                    <a:pt x="2731" y="1330"/>
                  </a:lnTo>
                  <a:lnTo>
                    <a:pt x="2795" y="1338"/>
                  </a:lnTo>
                  <a:lnTo>
                    <a:pt x="2857" y="1350"/>
                  </a:lnTo>
                  <a:lnTo>
                    <a:pt x="2919" y="1364"/>
                  </a:lnTo>
                  <a:lnTo>
                    <a:pt x="2981" y="1381"/>
                  </a:lnTo>
                  <a:lnTo>
                    <a:pt x="3040" y="1401"/>
                  </a:lnTo>
                  <a:lnTo>
                    <a:pt x="3096" y="1423"/>
                  </a:lnTo>
                  <a:lnTo>
                    <a:pt x="3151" y="1448"/>
                  </a:lnTo>
                  <a:lnTo>
                    <a:pt x="3207" y="1476"/>
                  </a:lnTo>
                  <a:lnTo>
                    <a:pt x="3261" y="1507"/>
                  </a:lnTo>
                  <a:lnTo>
                    <a:pt x="3312" y="1541"/>
                  </a:lnTo>
                  <a:lnTo>
                    <a:pt x="3362" y="1577"/>
                  </a:lnTo>
                  <a:lnTo>
                    <a:pt x="3410" y="1614"/>
                  </a:lnTo>
                  <a:lnTo>
                    <a:pt x="3458" y="1653"/>
                  </a:lnTo>
                  <a:lnTo>
                    <a:pt x="3503" y="1696"/>
                  </a:lnTo>
                  <a:lnTo>
                    <a:pt x="3545" y="1741"/>
                  </a:lnTo>
                  <a:lnTo>
                    <a:pt x="3584" y="1789"/>
                  </a:lnTo>
                  <a:lnTo>
                    <a:pt x="3621" y="1836"/>
                  </a:lnTo>
                  <a:lnTo>
                    <a:pt x="3657" y="1887"/>
                  </a:lnTo>
                  <a:lnTo>
                    <a:pt x="3691" y="1937"/>
                  </a:lnTo>
                  <a:lnTo>
                    <a:pt x="3722" y="1991"/>
                  </a:lnTo>
                  <a:lnTo>
                    <a:pt x="3750" y="2047"/>
                  </a:lnTo>
                  <a:lnTo>
                    <a:pt x="3775" y="2103"/>
                  </a:lnTo>
                  <a:lnTo>
                    <a:pt x="3798" y="2160"/>
                  </a:lnTo>
                  <a:lnTo>
                    <a:pt x="3817" y="2219"/>
                  </a:lnTo>
                  <a:lnTo>
                    <a:pt x="3834" y="2281"/>
                  </a:lnTo>
                  <a:lnTo>
                    <a:pt x="3849" y="2343"/>
                  </a:lnTo>
                  <a:lnTo>
                    <a:pt x="3860" y="2404"/>
                  </a:lnTo>
                  <a:lnTo>
                    <a:pt x="3868" y="2469"/>
                  </a:lnTo>
                  <a:lnTo>
                    <a:pt x="3874" y="2533"/>
                  </a:lnTo>
                  <a:lnTo>
                    <a:pt x="3874" y="2598"/>
                  </a:lnTo>
                  <a:lnTo>
                    <a:pt x="3874" y="2598"/>
                  </a:lnTo>
                  <a:lnTo>
                    <a:pt x="3874" y="2666"/>
                  </a:lnTo>
                  <a:lnTo>
                    <a:pt x="3868" y="2730"/>
                  </a:lnTo>
                  <a:lnTo>
                    <a:pt x="3860" y="2792"/>
                  </a:lnTo>
                  <a:lnTo>
                    <a:pt x="3849" y="2857"/>
                  </a:lnTo>
                  <a:lnTo>
                    <a:pt x="3834" y="2919"/>
                  </a:lnTo>
                  <a:lnTo>
                    <a:pt x="3817" y="2978"/>
                  </a:lnTo>
                  <a:lnTo>
                    <a:pt x="3798" y="3037"/>
                  </a:lnTo>
                  <a:lnTo>
                    <a:pt x="3775" y="3096"/>
                  </a:lnTo>
                  <a:lnTo>
                    <a:pt x="3750" y="3152"/>
                  </a:lnTo>
                  <a:lnTo>
                    <a:pt x="3722" y="3209"/>
                  </a:lnTo>
                  <a:lnTo>
                    <a:pt x="3691" y="3262"/>
                  </a:lnTo>
                  <a:lnTo>
                    <a:pt x="3657" y="3313"/>
                  </a:lnTo>
                  <a:lnTo>
                    <a:pt x="3621" y="3363"/>
                  </a:lnTo>
                  <a:lnTo>
                    <a:pt x="3584" y="3411"/>
                  </a:lnTo>
                  <a:lnTo>
                    <a:pt x="3545" y="3456"/>
                  </a:lnTo>
                  <a:lnTo>
                    <a:pt x="3503" y="3501"/>
                  </a:lnTo>
                  <a:lnTo>
                    <a:pt x="3458" y="3543"/>
                  </a:lnTo>
                  <a:lnTo>
                    <a:pt x="3410" y="3583"/>
                  </a:lnTo>
                  <a:lnTo>
                    <a:pt x="3362" y="3622"/>
                  </a:lnTo>
                  <a:lnTo>
                    <a:pt x="3312" y="3656"/>
                  </a:lnTo>
                  <a:lnTo>
                    <a:pt x="3261" y="3689"/>
                  </a:lnTo>
                  <a:lnTo>
                    <a:pt x="3207" y="3720"/>
                  </a:lnTo>
                  <a:lnTo>
                    <a:pt x="3151" y="3748"/>
                  </a:lnTo>
                  <a:lnTo>
                    <a:pt x="3096" y="3774"/>
                  </a:lnTo>
                  <a:lnTo>
                    <a:pt x="3040" y="3796"/>
                  </a:lnTo>
                  <a:lnTo>
                    <a:pt x="2981" y="3819"/>
                  </a:lnTo>
                  <a:lnTo>
                    <a:pt x="2919" y="3836"/>
                  </a:lnTo>
                  <a:lnTo>
                    <a:pt x="2857" y="3850"/>
                  </a:lnTo>
                  <a:lnTo>
                    <a:pt x="2795" y="3861"/>
                  </a:lnTo>
                  <a:lnTo>
                    <a:pt x="2731" y="3869"/>
                  </a:lnTo>
                  <a:lnTo>
                    <a:pt x="2666" y="3872"/>
                  </a:lnTo>
                  <a:lnTo>
                    <a:pt x="2601" y="3875"/>
                  </a:lnTo>
                  <a:close/>
                </a:path>
              </a:pathLst>
            </a:custGeom>
            <a:solidFill>
              <a:srgbClr val="585958"/>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grpSp>
      <p:pic>
        <p:nvPicPr>
          <p:cNvPr id="2050" name="Picture 2" descr="image"/>
          <p:cNvPicPr>
            <a:picLocks noChangeAspect="1" noChangeArrowheads="1"/>
          </p:cNvPicPr>
          <p:nvPr/>
        </p:nvPicPr>
        <p:blipFill>
          <a:blip r:embed="rId2"/>
          <a:stretch/>
        </p:blipFill>
        <p:spPr bwMode="auto">
          <a:xfrm>
            <a:off x="259491" y="382363"/>
            <a:ext cx="914400" cy="914400"/>
          </a:xfrm>
          <a:prstGeom prst="rect">
            <a:avLst/>
          </a:prstGeom>
          <a:noFill/>
        </p:spPr>
      </p:pic>
    </p:spTree>
    <p:extLst>
      <p:ext uri="{BB962C8B-B14F-4D97-AF65-F5344CB8AC3E}">
        <p14:creationId xmlns:p14="http://schemas.microsoft.com/office/powerpoint/2010/main" val="3016207278"/>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7" name="Google Shape;487;p11"/>
          <p:cNvSpPr/>
          <p:nvPr/>
        </p:nvSpPr>
        <p:spPr bwMode="auto">
          <a:xfrm>
            <a:off x="102356" y="163274"/>
            <a:ext cx="8978237" cy="6599307"/>
          </a:xfrm>
          <a:prstGeom prst="roundRect">
            <a:avLst>
              <a:gd name="adj" fmla="val 3065"/>
            </a:avLst>
          </a:prstGeom>
          <a:solidFill>
            <a:srgbClr val="F7D4DC">
              <a:alpha val="24705"/>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80143C"/>
              </a:solidFill>
              <a:effectLst/>
              <a:uLnTx/>
              <a:uFillTx/>
              <a:latin typeface="Open Sans"/>
              <a:ea typeface="Open Sans"/>
              <a:cs typeface="Open Sans"/>
            </a:endParaRPr>
          </a:p>
        </p:txBody>
      </p:sp>
      <p:sp>
        <p:nvSpPr>
          <p:cNvPr id="488" name="Google Shape;488;p11"/>
          <p:cNvSpPr txBox="1"/>
          <p:nvPr/>
        </p:nvSpPr>
        <p:spPr bwMode="auto">
          <a:xfrm>
            <a:off x="1139648" y="391909"/>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ED145B"/>
              </a:buClr>
              <a:buSzPts val="2400"/>
              <a:buFont typeface="Arial"/>
              <a:buNone/>
              <a:tabLst/>
              <a:defRPr/>
            </a:pPr>
            <a:r>
              <a:rPr kumimoji="0" lang="fr-FR" sz="2400" b="0" i="0" u="none" strike="noStrike" kern="0" cap="none" spc="0" normalizeH="0" baseline="0" noProof="0">
                <a:ln>
                  <a:noFill/>
                </a:ln>
                <a:solidFill>
                  <a:srgbClr val="ED145B"/>
                </a:solidFill>
                <a:effectLst/>
                <a:uLnTx/>
                <a:uFillTx/>
                <a:latin typeface="Open Sans"/>
                <a:ea typeface="Open Sans"/>
                <a:cs typeface="Open Sans"/>
              </a:rPr>
              <a:t>Agir contre les VSS </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800" b="1" i="0" u="none" strike="noStrike" kern="0" cap="none" spc="0" normalizeH="0" baseline="0" noProof="0">
                <a:ln>
                  <a:noFill/>
                </a:ln>
                <a:solidFill>
                  <a:srgbClr val="63003C"/>
                </a:solidFill>
                <a:effectLst/>
                <a:uLnTx/>
                <a:uFillTx/>
                <a:latin typeface="Open Sans"/>
                <a:ea typeface="Open Sans"/>
                <a:cs typeface="Open Sans"/>
              </a:rPr>
              <a:t>Le module e-learning</a:t>
            </a:r>
            <a:r>
              <a:rPr kumimoji="0" lang="fr-FR" sz="1800" b="1" i="0" u="none" strike="noStrike" kern="0" cap="none" spc="0" normalizeH="0" baseline="0" noProof="0">
                <a:ln>
                  <a:noFill/>
                </a:ln>
                <a:solidFill>
                  <a:srgbClr val="63003C"/>
                </a:solidFill>
                <a:effectLst/>
                <a:uLnTx/>
                <a:uFillTx/>
                <a:latin typeface="Open Sans"/>
                <a:ea typeface="Open Sans"/>
                <a:cs typeface="Open Sans"/>
              </a:rPr>
              <a:t> (2/3)</a:t>
            </a:r>
            <a:endParaRPr kumimoji="0" sz="26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496" name="Google Shape;496;p11"/>
          <p:cNvSpPr txBox="1"/>
          <p:nvPr/>
        </p:nvSpPr>
        <p:spPr bwMode="auto">
          <a:xfrm>
            <a:off x="3831273" y="2517025"/>
            <a:ext cx="3387505" cy="369291"/>
          </a:xfrm>
          <a:prstGeom prst="rect">
            <a:avLst/>
          </a:prstGeom>
          <a:noFill/>
          <a:ln>
            <a:noFill/>
          </a:ln>
        </p:spPr>
        <p:txBody>
          <a:bodyPr spcFirstLastPara="1" wrap="square" lIns="91425" tIns="45700" rIns="91425" bIns="45700" anchor="t" anchorCtr="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ED145B"/>
                </a:solidFill>
                <a:effectLst/>
                <a:uLnTx/>
                <a:uFillTx/>
                <a:latin typeface="Open Sans"/>
                <a:ea typeface="Open Sans"/>
                <a:cs typeface="Open Sans"/>
              </a:rPr>
              <a:t>Durée : </a:t>
            </a:r>
            <a:r>
              <a:rPr kumimoji="0" lang="fr-FR" sz="1800" b="1" i="0" u="none" strike="noStrike" kern="0" cap="none" spc="0" normalizeH="0" baseline="0" noProof="0">
                <a:ln>
                  <a:noFill/>
                </a:ln>
                <a:solidFill>
                  <a:srgbClr val="63003C"/>
                </a:solidFill>
                <a:effectLst/>
                <a:uLnTx/>
                <a:uFillTx/>
                <a:latin typeface="Open Sans"/>
                <a:ea typeface="Open Sans"/>
                <a:cs typeface="Open Sans"/>
              </a:rPr>
              <a:t>1h15</a:t>
            </a:r>
            <a:endParaRPr kumimoji="0" sz="18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497" name="Google Shape;497;p11"/>
          <p:cNvSpPr txBox="1"/>
          <p:nvPr/>
        </p:nvSpPr>
        <p:spPr bwMode="auto">
          <a:xfrm>
            <a:off x="3801165" y="4379043"/>
            <a:ext cx="4388692" cy="369291"/>
          </a:xfrm>
          <a:prstGeom prst="rect">
            <a:avLst/>
          </a:prstGeom>
          <a:noFill/>
          <a:ln>
            <a:noFill/>
          </a:ln>
        </p:spPr>
        <p:txBody>
          <a:bodyPr spcFirstLastPara="1" wrap="square" lIns="91425" tIns="45700" rIns="91425" bIns="45700" anchor="t" anchorCtr="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ED145B"/>
                </a:solidFill>
                <a:effectLst/>
                <a:uLnTx/>
                <a:uFillTx/>
                <a:latin typeface="Open Sans"/>
                <a:ea typeface="Open Sans"/>
                <a:cs typeface="Open Sans"/>
              </a:rPr>
              <a:t>Langues : </a:t>
            </a:r>
            <a:r>
              <a:rPr kumimoji="0" lang="fr-FR" sz="1800" b="1" i="0" u="none" strike="noStrike" kern="0" cap="none" spc="0" normalizeH="0" baseline="0" noProof="0">
                <a:ln>
                  <a:noFill/>
                </a:ln>
                <a:solidFill>
                  <a:srgbClr val="63003C"/>
                </a:solidFill>
                <a:effectLst/>
                <a:uLnTx/>
                <a:uFillTx/>
                <a:latin typeface="Open Sans"/>
                <a:ea typeface="Open Sans"/>
                <a:cs typeface="Open Sans"/>
              </a:rPr>
              <a:t>français et anglais</a:t>
            </a:r>
            <a:endParaRPr kumimoji="0" sz="18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498" name="Google Shape;498;p11"/>
          <p:cNvSpPr txBox="1"/>
          <p:nvPr/>
        </p:nvSpPr>
        <p:spPr bwMode="auto">
          <a:xfrm>
            <a:off x="3812458" y="2912942"/>
            <a:ext cx="4528990" cy="369291"/>
          </a:xfrm>
          <a:prstGeom prst="rect">
            <a:avLst/>
          </a:prstGeom>
          <a:noFill/>
          <a:ln>
            <a:noFill/>
          </a:ln>
        </p:spPr>
        <p:txBody>
          <a:bodyPr spcFirstLastPara="1" wrap="square" lIns="91425" tIns="45700" rIns="91425" bIns="45700" anchor="t" anchorCtr="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FFFFFF"/>
                </a:solidFill>
                <a:effectLst/>
                <a:highlight>
                  <a:srgbClr val="63003C"/>
                </a:highlight>
                <a:uLnTx/>
                <a:uFillTx/>
                <a:latin typeface="Open Sans"/>
                <a:ea typeface="Open Sans"/>
                <a:cs typeface="Open Sans"/>
              </a:rPr>
              <a:t>Tronc commun</a:t>
            </a:r>
            <a:r>
              <a:rPr kumimoji="0" lang="fr-FR" sz="1800" b="1" i="0" u="none" strike="noStrike" kern="0" cap="none" spc="0" normalizeH="0" baseline="0" noProof="0">
                <a:ln>
                  <a:noFill/>
                </a:ln>
                <a:solidFill>
                  <a:srgbClr val="FFFFFF"/>
                </a:solidFill>
                <a:effectLst/>
                <a:uLnTx/>
                <a:uFillTx/>
                <a:latin typeface="Open Sans"/>
                <a:ea typeface="Open Sans"/>
                <a:cs typeface="Open Sans"/>
              </a:rPr>
              <a:t> </a:t>
            </a:r>
            <a:r>
              <a:rPr kumimoji="0" lang="fr-FR" sz="1800" b="1" i="0" u="none" strike="noStrike" kern="0" cap="none" spc="0" normalizeH="0" baseline="0" noProof="0">
                <a:ln>
                  <a:noFill/>
                </a:ln>
                <a:solidFill>
                  <a:srgbClr val="63003C"/>
                </a:solidFill>
                <a:effectLst/>
                <a:uLnTx/>
                <a:uFillTx/>
                <a:latin typeface="Open Sans"/>
                <a:ea typeface="Open Sans"/>
                <a:cs typeface="Open Sans"/>
              </a:rPr>
              <a:t>sur le cadre juridique</a:t>
            </a:r>
            <a:endParaRPr kumimoji="0" sz="1800" b="1" i="0" u="none" strike="noStrike" kern="0" cap="none" spc="0" normalizeH="0" baseline="0" noProof="0">
              <a:ln>
                <a:noFill/>
              </a:ln>
              <a:solidFill>
                <a:srgbClr val="63003C"/>
              </a:solidFill>
              <a:effectLst/>
              <a:uLnTx/>
              <a:uFillTx/>
              <a:latin typeface="Open Sans"/>
              <a:ea typeface="Open Sans"/>
              <a:cs typeface="Open Sans"/>
            </a:endParaRPr>
          </a:p>
        </p:txBody>
      </p:sp>
      <p:grpSp>
        <p:nvGrpSpPr>
          <p:cNvPr id="499" name="Google Shape;499;p11"/>
          <p:cNvGrpSpPr/>
          <p:nvPr/>
        </p:nvGrpSpPr>
        <p:grpSpPr bwMode="auto">
          <a:xfrm>
            <a:off x="417679" y="2910451"/>
            <a:ext cx="2433942" cy="3044787"/>
            <a:chOff x="1358900" y="1679575"/>
            <a:chExt cx="3276600" cy="4098924"/>
          </a:xfrm>
        </p:grpSpPr>
        <p:grpSp>
          <p:nvGrpSpPr>
            <p:cNvPr id="500" name="Google Shape;500;p11"/>
            <p:cNvGrpSpPr/>
            <p:nvPr/>
          </p:nvGrpSpPr>
          <p:grpSpPr bwMode="auto">
            <a:xfrm>
              <a:off x="1358900" y="1679575"/>
              <a:ext cx="3276600" cy="4098924"/>
              <a:chOff x="855" y="1058"/>
              <a:chExt cx="2064" cy="2582"/>
            </a:xfrm>
          </p:grpSpPr>
          <p:sp>
            <p:nvSpPr>
              <p:cNvPr id="501" name="Google Shape;501;p11"/>
              <p:cNvSpPr/>
              <p:nvPr/>
            </p:nvSpPr>
            <p:spPr bwMode="auto">
              <a:xfrm>
                <a:off x="1361" y="1446"/>
                <a:ext cx="1144" cy="2194"/>
              </a:xfrm>
              <a:custGeom>
                <a:avLst/>
                <a:gdLst/>
                <a:ahLst/>
                <a:cxnLst/>
                <a:rect l="l" t="t" r="r" b="b"/>
                <a:pathLst>
                  <a:path w="1025" h="1966" extrusionOk="0">
                    <a:moveTo>
                      <a:pt x="541" y="1836"/>
                    </a:moveTo>
                    <a:cubicBezTo>
                      <a:pt x="541" y="1547"/>
                      <a:pt x="541" y="1547"/>
                      <a:pt x="541" y="1547"/>
                    </a:cubicBezTo>
                    <a:cubicBezTo>
                      <a:pt x="556" y="1547"/>
                      <a:pt x="556" y="1547"/>
                      <a:pt x="556" y="1547"/>
                    </a:cubicBezTo>
                    <a:cubicBezTo>
                      <a:pt x="650" y="1547"/>
                      <a:pt x="726" y="1472"/>
                      <a:pt x="726" y="1378"/>
                    </a:cubicBezTo>
                    <a:cubicBezTo>
                      <a:pt x="726" y="1210"/>
                      <a:pt x="726" y="1210"/>
                      <a:pt x="726" y="1210"/>
                    </a:cubicBezTo>
                    <a:cubicBezTo>
                      <a:pt x="742" y="1203"/>
                      <a:pt x="752" y="1193"/>
                      <a:pt x="762" y="1181"/>
                    </a:cubicBezTo>
                    <a:cubicBezTo>
                      <a:pt x="783" y="1157"/>
                      <a:pt x="788" y="1126"/>
                      <a:pt x="786" y="1105"/>
                    </a:cubicBezTo>
                    <a:cubicBezTo>
                      <a:pt x="787" y="969"/>
                      <a:pt x="871" y="880"/>
                      <a:pt x="873" y="878"/>
                    </a:cubicBezTo>
                    <a:cubicBezTo>
                      <a:pt x="874" y="877"/>
                      <a:pt x="875" y="875"/>
                      <a:pt x="877" y="873"/>
                    </a:cubicBezTo>
                    <a:cubicBezTo>
                      <a:pt x="969" y="781"/>
                      <a:pt x="1025" y="653"/>
                      <a:pt x="1025" y="513"/>
                    </a:cubicBezTo>
                    <a:cubicBezTo>
                      <a:pt x="1025" y="230"/>
                      <a:pt x="795" y="0"/>
                      <a:pt x="513" y="0"/>
                    </a:cubicBezTo>
                    <a:cubicBezTo>
                      <a:pt x="230" y="0"/>
                      <a:pt x="0" y="230"/>
                      <a:pt x="0" y="513"/>
                    </a:cubicBezTo>
                    <a:cubicBezTo>
                      <a:pt x="0" y="666"/>
                      <a:pt x="68" y="804"/>
                      <a:pt x="175" y="898"/>
                    </a:cubicBezTo>
                    <a:cubicBezTo>
                      <a:pt x="200" y="931"/>
                      <a:pt x="245" y="1006"/>
                      <a:pt x="246" y="1105"/>
                    </a:cubicBezTo>
                    <a:cubicBezTo>
                      <a:pt x="244" y="1126"/>
                      <a:pt x="247" y="1157"/>
                      <a:pt x="268" y="1181"/>
                    </a:cubicBezTo>
                    <a:cubicBezTo>
                      <a:pt x="277" y="1192"/>
                      <a:pt x="278" y="1200"/>
                      <a:pt x="297" y="1206"/>
                    </a:cubicBezTo>
                    <a:cubicBezTo>
                      <a:pt x="297" y="1378"/>
                      <a:pt x="297" y="1378"/>
                      <a:pt x="297" y="1378"/>
                    </a:cubicBezTo>
                    <a:cubicBezTo>
                      <a:pt x="297" y="1472"/>
                      <a:pt x="376" y="1547"/>
                      <a:pt x="469" y="1547"/>
                    </a:cubicBezTo>
                    <a:cubicBezTo>
                      <a:pt x="494" y="1547"/>
                      <a:pt x="494" y="1547"/>
                      <a:pt x="494" y="1547"/>
                    </a:cubicBezTo>
                    <a:cubicBezTo>
                      <a:pt x="494" y="1836"/>
                      <a:pt x="494" y="1836"/>
                      <a:pt x="494" y="1836"/>
                    </a:cubicBezTo>
                    <a:cubicBezTo>
                      <a:pt x="494" y="1908"/>
                      <a:pt x="552" y="1966"/>
                      <a:pt x="624" y="1966"/>
                    </a:cubicBezTo>
                    <a:cubicBezTo>
                      <a:pt x="817" y="1966"/>
                      <a:pt x="817" y="1966"/>
                      <a:pt x="817" y="1966"/>
                    </a:cubicBezTo>
                    <a:cubicBezTo>
                      <a:pt x="817" y="1918"/>
                      <a:pt x="817" y="1918"/>
                      <a:pt x="817" y="1918"/>
                    </a:cubicBezTo>
                    <a:cubicBezTo>
                      <a:pt x="624" y="1918"/>
                      <a:pt x="624" y="1918"/>
                      <a:pt x="624" y="1918"/>
                    </a:cubicBezTo>
                    <a:cubicBezTo>
                      <a:pt x="578" y="1918"/>
                      <a:pt x="541" y="1881"/>
                      <a:pt x="541" y="1836"/>
                    </a:cubicBezTo>
                    <a:close/>
                    <a:moveTo>
                      <a:pt x="643" y="1237"/>
                    </a:moveTo>
                    <a:cubicBezTo>
                      <a:pt x="388" y="1237"/>
                      <a:pt x="388" y="1237"/>
                      <a:pt x="388" y="1237"/>
                    </a:cubicBezTo>
                    <a:cubicBezTo>
                      <a:pt x="388" y="1229"/>
                      <a:pt x="388" y="1229"/>
                      <a:pt x="388" y="1229"/>
                    </a:cubicBezTo>
                    <a:cubicBezTo>
                      <a:pt x="391" y="1229"/>
                      <a:pt x="395" y="1229"/>
                      <a:pt x="398" y="1229"/>
                    </a:cubicBezTo>
                    <a:cubicBezTo>
                      <a:pt x="633" y="1229"/>
                      <a:pt x="633" y="1229"/>
                      <a:pt x="633" y="1229"/>
                    </a:cubicBezTo>
                    <a:cubicBezTo>
                      <a:pt x="636" y="1229"/>
                      <a:pt x="632" y="1225"/>
                      <a:pt x="643" y="1225"/>
                    </a:cubicBezTo>
                    <a:lnTo>
                      <a:pt x="643" y="1237"/>
                    </a:lnTo>
                    <a:close/>
                    <a:moveTo>
                      <a:pt x="96" y="466"/>
                    </a:moveTo>
                    <a:cubicBezTo>
                      <a:pt x="126" y="236"/>
                      <a:pt x="336" y="75"/>
                      <a:pt x="565" y="105"/>
                    </a:cubicBezTo>
                    <a:cubicBezTo>
                      <a:pt x="794" y="136"/>
                      <a:pt x="956" y="346"/>
                      <a:pt x="926" y="575"/>
                    </a:cubicBezTo>
                    <a:cubicBezTo>
                      <a:pt x="908" y="706"/>
                      <a:pt x="831" y="815"/>
                      <a:pt x="726" y="879"/>
                    </a:cubicBezTo>
                    <a:cubicBezTo>
                      <a:pt x="648" y="1080"/>
                      <a:pt x="648" y="1080"/>
                      <a:pt x="648" y="1080"/>
                    </a:cubicBezTo>
                    <a:cubicBezTo>
                      <a:pt x="606" y="927"/>
                      <a:pt x="606" y="927"/>
                      <a:pt x="606" y="927"/>
                    </a:cubicBezTo>
                    <a:cubicBezTo>
                      <a:pt x="558" y="938"/>
                      <a:pt x="508" y="942"/>
                      <a:pt x="456" y="935"/>
                    </a:cubicBezTo>
                    <a:cubicBezTo>
                      <a:pt x="227" y="905"/>
                      <a:pt x="66" y="695"/>
                      <a:pt x="96" y="466"/>
                    </a:cubicBezTo>
                    <a:close/>
                    <a:moveTo>
                      <a:pt x="388" y="1331"/>
                    </a:moveTo>
                    <a:cubicBezTo>
                      <a:pt x="643" y="1331"/>
                      <a:pt x="643" y="1331"/>
                      <a:pt x="643" y="1331"/>
                    </a:cubicBezTo>
                    <a:cubicBezTo>
                      <a:pt x="643" y="1335"/>
                      <a:pt x="643" y="1335"/>
                      <a:pt x="643" y="1335"/>
                    </a:cubicBezTo>
                    <a:cubicBezTo>
                      <a:pt x="388" y="1335"/>
                      <a:pt x="388" y="1335"/>
                      <a:pt x="388" y="1335"/>
                    </a:cubicBezTo>
                    <a:lnTo>
                      <a:pt x="388" y="1331"/>
                    </a:lnTo>
                    <a:close/>
                    <a:moveTo>
                      <a:pt x="408" y="1437"/>
                    </a:moveTo>
                    <a:cubicBezTo>
                      <a:pt x="617" y="1437"/>
                      <a:pt x="617" y="1437"/>
                      <a:pt x="617" y="1437"/>
                    </a:cubicBezTo>
                    <a:cubicBezTo>
                      <a:pt x="602" y="1453"/>
                      <a:pt x="580" y="1457"/>
                      <a:pt x="556" y="1457"/>
                    </a:cubicBezTo>
                    <a:cubicBezTo>
                      <a:pt x="469" y="1457"/>
                      <a:pt x="469" y="1457"/>
                      <a:pt x="469" y="1457"/>
                    </a:cubicBezTo>
                    <a:cubicBezTo>
                      <a:pt x="445" y="1457"/>
                      <a:pt x="424" y="1453"/>
                      <a:pt x="408" y="1437"/>
                    </a:cubicBezTo>
                    <a:close/>
                  </a:path>
                </a:pathLst>
              </a:custGeom>
              <a:solidFill>
                <a:srgbClr val="ED145B"/>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2" name="Google Shape;502;p11"/>
              <p:cNvSpPr/>
              <p:nvPr/>
            </p:nvSpPr>
            <p:spPr bwMode="auto">
              <a:xfrm>
                <a:off x="1856" y="1058"/>
                <a:ext cx="79" cy="274"/>
              </a:xfrm>
              <a:custGeom>
                <a:avLst/>
                <a:gdLst/>
                <a:ahLst/>
                <a:cxnLst/>
                <a:rect l="l" t="t" r="r" b="b"/>
                <a:pathLst>
                  <a:path w="71" h="246" extrusionOk="0">
                    <a:moveTo>
                      <a:pt x="35" y="0"/>
                    </a:moveTo>
                    <a:cubicBezTo>
                      <a:pt x="16" y="0"/>
                      <a:pt x="0" y="15"/>
                      <a:pt x="0" y="34"/>
                    </a:cubicBezTo>
                    <a:cubicBezTo>
                      <a:pt x="0" y="211"/>
                      <a:pt x="0" y="211"/>
                      <a:pt x="0" y="211"/>
                    </a:cubicBezTo>
                    <a:cubicBezTo>
                      <a:pt x="0" y="230"/>
                      <a:pt x="16" y="246"/>
                      <a:pt x="35" y="246"/>
                    </a:cubicBezTo>
                    <a:cubicBezTo>
                      <a:pt x="54" y="246"/>
                      <a:pt x="71" y="230"/>
                      <a:pt x="71" y="211"/>
                    </a:cubicBezTo>
                    <a:cubicBezTo>
                      <a:pt x="71" y="34"/>
                      <a:pt x="71" y="34"/>
                      <a:pt x="71" y="34"/>
                    </a:cubicBezTo>
                    <a:cubicBezTo>
                      <a:pt x="71" y="15"/>
                      <a:pt x="54" y="0"/>
                      <a:pt x="35"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3" name="Google Shape;503;p11"/>
              <p:cNvSpPr/>
              <p:nvPr/>
            </p:nvSpPr>
            <p:spPr bwMode="auto">
              <a:xfrm>
                <a:off x="2229" y="1171"/>
                <a:ext cx="184" cy="250"/>
              </a:xfrm>
              <a:custGeom>
                <a:avLst/>
                <a:gdLst/>
                <a:ahLst/>
                <a:cxnLst/>
                <a:rect l="l" t="t" r="r" b="b"/>
                <a:pathLst>
                  <a:path w="165" h="224" extrusionOk="0">
                    <a:moveTo>
                      <a:pt x="125" y="0"/>
                    </a:moveTo>
                    <a:cubicBezTo>
                      <a:pt x="113" y="0"/>
                      <a:pt x="102" y="7"/>
                      <a:pt x="95" y="18"/>
                    </a:cubicBezTo>
                    <a:cubicBezTo>
                      <a:pt x="10" y="173"/>
                      <a:pt x="10" y="173"/>
                      <a:pt x="10" y="173"/>
                    </a:cubicBezTo>
                    <a:cubicBezTo>
                      <a:pt x="0" y="190"/>
                      <a:pt x="6" y="211"/>
                      <a:pt x="23" y="220"/>
                    </a:cubicBezTo>
                    <a:cubicBezTo>
                      <a:pt x="28" y="223"/>
                      <a:pt x="34" y="224"/>
                      <a:pt x="40" y="224"/>
                    </a:cubicBezTo>
                    <a:cubicBezTo>
                      <a:pt x="52" y="224"/>
                      <a:pt x="64" y="218"/>
                      <a:pt x="70" y="206"/>
                    </a:cubicBezTo>
                    <a:cubicBezTo>
                      <a:pt x="156" y="51"/>
                      <a:pt x="156" y="51"/>
                      <a:pt x="156" y="51"/>
                    </a:cubicBezTo>
                    <a:cubicBezTo>
                      <a:pt x="165" y="35"/>
                      <a:pt x="159" y="14"/>
                      <a:pt x="142" y="5"/>
                    </a:cubicBezTo>
                    <a:cubicBezTo>
                      <a:pt x="137" y="2"/>
                      <a:pt x="131" y="0"/>
                      <a:pt x="125"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4" name="Google Shape;504;p11"/>
              <p:cNvSpPr/>
              <p:nvPr/>
            </p:nvSpPr>
            <p:spPr bwMode="auto">
              <a:xfrm>
                <a:off x="2515" y="1498"/>
                <a:ext cx="254" cy="181"/>
              </a:xfrm>
              <a:custGeom>
                <a:avLst/>
                <a:gdLst/>
                <a:ahLst/>
                <a:cxnLst/>
                <a:rect l="l" t="t" r="r" b="b"/>
                <a:pathLst>
                  <a:path w="228" h="163" extrusionOk="0">
                    <a:moveTo>
                      <a:pt x="189" y="0"/>
                    </a:moveTo>
                    <a:cubicBezTo>
                      <a:pt x="183" y="0"/>
                      <a:pt x="176" y="1"/>
                      <a:pt x="171" y="5"/>
                    </a:cubicBezTo>
                    <a:cubicBezTo>
                      <a:pt x="21" y="99"/>
                      <a:pt x="21" y="99"/>
                      <a:pt x="21" y="99"/>
                    </a:cubicBezTo>
                    <a:cubicBezTo>
                      <a:pt x="5" y="109"/>
                      <a:pt x="0" y="131"/>
                      <a:pt x="10" y="147"/>
                    </a:cubicBezTo>
                    <a:cubicBezTo>
                      <a:pt x="16" y="157"/>
                      <a:pt x="28" y="163"/>
                      <a:pt x="39" y="163"/>
                    </a:cubicBezTo>
                    <a:cubicBezTo>
                      <a:pt x="45" y="163"/>
                      <a:pt x="52" y="161"/>
                      <a:pt x="57" y="158"/>
                    </a:cubicBezTo>
                    <a:cubicBezTo>
                      <a:pt x="207" y="63"/>
                      <a:pt x="207" y="63"/>
                      <a:pt x="207" y="63"/>
                    </a:cubicBezTo>
                    <a:cubicBezTo>
                      <a:pt x="223" y="53"/>
                      <a:pt x="228" y="32"/>
                      <a:pt x="218" y="16"/>
                    </a:cubicBezTo>
                    <a:cubicBezTo>
                      <a:pt x="211" y="5"/>
                      <a:pt x="200" y="0"/>
                      <a:pt x="189"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5" name="Google Shape;505;p11"/>
              <p:cNvSpPr/>
              <p:nvPr/>
            </p:nvSpPr>
            <p:spPr bwMode="auto">
              <a:xfrm>
                <a:off x="2643" y="1955"/>
                <a:ext cx="277" cy="88"/>
              </a:xfrm>
              <a:custGeom>
                <a:avLst/>
                <a:gdLst/>
                <a:ahLst/>
                <a:cxnLst/>
                <a:rect l="l" t="t" r="r" b="b"/>
                <a:pathLst>
                  <a:path w="248" h="79" extrusionOk="0">
                    <a:moveTo>
                      <a:pt x="212" y="0"/>
                    </a:moveTo>
                    <a:cubicBezTo>
                      <a:pt x="211" y="0"/>
                      <a:pt x="211" y="0"/>
                      <a:pt x="210" y="0"/>
                    </a:cubicBezTo>
                    <a:cubicBezTo>
                      <a:pt x="33" y="10"/>
                      <a:pt x="33" y="10"/>
                      <a:pt x="33" y="10"/>
                    </a:cubicBezTo>
                    <a:cubicBezTo>
                      <a:pt x="14" y="11"/>
                      <a:pt x="0" y="28"/>
                      <a:pt x="1" y="47"/>
                    </a:cubicBezTo>
                    <a:cubicBezTo>
                      <a:pt x="2" y="65"/>
                      <a:pt x="17" y="79"/>
                      <a:pt x="35" y="79"/>
                    </a:cubicBezTo>
                    <a:cubicBezTo>
                      <a:pt x="36" y="79"/>
                      <a:pt x="37" y="79"/>
                      <a:pt x="37" y="79"/>
                    </a:cubicBezTo>
                    <a:cubicBezTo>
                      <a:pt x="214" y="69"/>
                      <a:pt x="214" y="69"/>
                      <a:pt x="214" y="69"/>
                    </a:cubicBezTo>
                    <a:cubicBezTo>
                      <a:pt x="233" y="68"/>
                      <a:pt x="248" y="52"/>
                      <a:pt x="246" y="33"/>
                    </a:cubicBezTo>
                    <a:cubicBezTo>
                      <a:pt x="245" y="14"/>
                      <a:pt x="230" y="0"/>
                      <a:pt x="212"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6" name="Google Shape;506;p11"/>
              <p:cNvSpPr/>
              <p:nvPr/>
            </p:nvSpPr>
            <p:spPr bwMode="auto">
              <a:xfrm>
                <a:off x="2572" y="2346"/>
                <a:ext cx="266" cy="161"/>
              </a:xfrm>
              <a:custGeom>
                <a:avLst/>
                <a:gdLst/>
                <a:ahLst/>
                <a:cxnLst/>
                <a:rect l="l" t="t" r="r" b="b"/>
                <a:pathLst>
                  <a:path w="238" h="145" extrusionOk="0">
                    <a:moveTo>
                      <a:pt x="39" y="0"/>
                    </a:moveTo>
                    <a:cubicBezTo>
                      <a:pt x="26" y="0"/>
                      <a:pt x="14" y="7"/>
                      <a:pt x="8" y="19"/>
                    </a:cubicBezTo>
                    <a:cubicBezTo>
                      <a:pt x="0" y="36"/>
                      <a:pt x="7" y="57"/>
                      <a:pt x="24" y="65"/>
                    </a:cubicBezTo>
                    <a:cubicBezTo>
                      <a:pt x="184" y="142"/>
                      <a:pt x="184" y="142"/>
                      <a:pt x="184" y="142"/>
                    </a:cubicBezTo>
                    <a:cubicBezTo>
                      <a:pt x="189" y="144"/>
                      <a:pt x="194" y="145"/>
                      <a:pt x="199" y="145"/>
                    </a:cubicBezTo>
                    <a:cubicBezTo>
                      <a:pt x="212" y="145"/>
                      <a:pt x="224" y="138"/>
                      <a:pt x="230" y="126"/>
                    </a:cubicBezTo>
                    <a:cubicBezTo>
                      <a:pt x="238" y="108"/>
                      <a:pt x="231" y="88"/>
                      <a:pt x="214" y="80"/>
                    </a:cubicBezTo>
                    <a:cubicBezTo>
                      <a:pt x="54" y="3"/>
                      <a:pt x="54" y="3"/>
                      <a:pt x="54" y="3"/>
                    </a:cubicBezTo>
                    <a:cubicBezTo>
                      <a:pt x="49" y="1"/>
                      <a:pt x="44" y="0"/>
                      <a:pt x="39"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7" name="Google Shape;507;p11"/>
              <p:cNvSpPr/>
              <p:nvPr/>
            </p:nvSpPr>
            <p:spPr bwMode="auto">
              <a:xfrm>
                <a:off x="2330" y="2645"/>
                <a:ext cx="202" cy="237"/>
              </a:xfrm>
              <a:custGeom>
                <a:avLst/>
                <a:gdLst/>
                <a:ahLst/>
                <a:cxnLst/>
                <a:rect l="l" t="t" r="r" b="b"/>
                <a:pathLst>
                  <a:path w="181" h="213" extrusionOk="0">
                    <a:moveTo>
                      <a:pt x="39" y="0"/>
                    </a:moveTo>
                    <a:cubicBezTo>
                      <a:pt x="32" y="0"/>
                      <a:pt x="25" y="2"/>
                      <a:pt x="19" y="6"/>
                    </a:cubicBezTo>
                    <a:cubicBezTo>
                      <a:pt x="4" y="17"/>
                      <a:pt x="0" y="38"/>
                      <a:pt x="11" y="54"/>
                    </a:cubicBezTo>
                    <a:cubicBezTo>
                      <a:pt x="114" y="198"/>
                      <a:pt x="114" y="198"/>
                      <a:pt x="114" y="198"/>
                    </a:cubicBezTo>
                    <a:cubicBezTo>
                      <a:pt x="121" y="208"/>
                      <a:pt x="131" y="213"/>
                      <a:pt x="142" y="213"/>
                    </a:cubicBezTo>
                    <a:cubicBezTo>
                      <a:pt x="149" y="213"/>
                      <a:pt x="156" y="211"/>
                      <a:pt x="162" y="206"/>
                    </a:cubicBezTo>
                    <a:cubicBezTo>
                      <a:pt x="177" y="195"/>
                      <a:pt x="181" y="174"/>
                      <a:pt x="170" y="158"/>
                    </a:cubicBezTo>
                    <a:cubicBezTo>
                      <a:pt x="67" y="14"/>
                      <a:pt x="67" y="14"/>
                      <a:pt x="67" y="14"/>
                    </a:cubicBezTo>
                    <a:cubicBezTo>
                      <a:pt x="61" y="5"/>
                      <a:pt x="50" y="0"/>
                      <a:pt x="39"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8" name="Google Shape;508;p11"/>
              <p:cNvSpPr/>
              <p:nvPr/>
            </p:nvSpPr>
            <p:spPr bwMode="auto">
              <a:xfrm>
                <a:off x="1363" y="1171"/>
                <a:ext cx="182" cy="250"/>
              </a:xfrm>
              <a:custGeom>
                <a:avLst/>
                <a:gdLst/>
                <a:ahLst/>
                <a:cxnLst/>
                <a:rect l="l" t="t" r="r" b="b"/>
                <a:pathLst>
                  <a:path w="164" h="224" extrusionOk="0">
                    <a:moveTo>
                      <a:pt x="39" y="0"/>
                    </a:moveTo>
                    <a:cubicBezTo>
                      <a:pt x="33" y="0"/>
                      <a:pt x="28" y="2"/>
                      <a:pt x="22" y="5"/>
                    </a:cubicBezTo>
                    <a:cubicBezTo>
                      <a:pt x="6" y="14"/>
                      <a:pt x="0" y="35"/>
                      <a:pt x="9" y="51"/>
                    </a:cubicBezTo>
                    <a:cubicBezTo>
                      <a:pt x="95" y="206"/>
                      <a:pt x="95" y="206"/>
                      <a:pt x="95" y="206"/>
                    </a:cubicBezTo>
                    <a:cubicBezTo>
                      <a:pt x="101" y="218"/>
                      <a:pt x="113" y="224"/>
                      <a:pt x="125" y="224"/>
                    </a:cubicBezTo>
                    <a:cubicBezTo>
                      <a:pt x="130" y="224"/>
                      <a:pt x="136" y="223"/>
                      <a:pt x="141" y="220"/>
                    </a:cubicBezTo>
                    <a:cubicBezTo>
                      <a:pt x="158" y="211"/>
                      <a:pt x="164" y="190"/>
                      <a:pt x="155" y="173"/>
                    </a:cubicBezTo>
                    <a:cubicBezTo>
                      <a:pt x="69" y="18"/>
                      <a:pt x="69" y="18"/>
                      <a:pt x="69" y="18"/>
                    </a:cubicBezTo>
                    <a:cubicBezTo>
                      <a:pt x="63" y="7"/>
                      <a:pt x="51" y="0"/>
                      <a:pt x="39"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9" name="Google Shape;509;p11"/>
              <p:cNvSpPr/>
              <p:nvPr/>
            </p:nvSpPr>
            <p:spPr bwMode="auto">
              <a:xfrm>
                <a:off x="1005" y="1498"/>
                <a:ext cx="256" cy="181"/>
              </a:xfrm>
              <a:custGeom>
                <a:avLst/>
                <a:gdLst/>
                <a:ahLst/>
                <a:cxnLst/>
                <a:rect l="l" t="t" r="r" b="b"/>
                <a:pathLst>
                  <a:path w="229" h="163" extrusionOk="0">
                    <a:moveTo>
                      <a:pt x="40" y="0"/>
                    </a:moveTo>
                    <a:cubicBezTo>
                      <a:pt x="28" y="0"/>
                      <a:pt x="17" y="5"/>
                      <a:pt x="11" y="16"/>
                    </a:cubicBezTo>
                    <a:cubicBezTo>
                      <a:pt x="0" y="32"/>
                      <a:pt x="5" y="53"/>
                      <a:pt x="21" y="63"/>
                    </a:cubicBezTo>
                    <a:cubicBezTo>
                      <a:pt x="171" y="158"/>
                      <a:pt x="171" y="158"/>
                      <a:pt x="171" y="158"/>
                    </a:cubicBezTo>
                    <a:cubicBezTo>
                      <a:pt x="177" y="161"/>
                      <a:pt x="183" y="163"/>
                      <a:pt x="190" y="163"/>
                    </a:cubicBezTo>
                    <a:cubicBezTo>
                      <a:pt x="201" y="163"/>
                      <a:pt x="212" y="157"/>
                      <a:pt x="219" y="147"/>
                    </a:cubicBezTo>
                    <a:cubicBezTo>
                      <a:pt x="229" y="131"/>
                      <a:pt x="224" y="109"/>
                      <a:pt x="208" y="99"/>
                    </a:cubicBezTo>
                    <a:cubicBezTo>
                      <a:pt x="58" y="5"/>
                      <a:pt x="58" y="5"/>
                      <a:pt x="58" y="5"/>
                    </a:cubicBezTo>
                    <a:cubicBezTo>
                      <a:pt x="52" y="1"/>
                      <a:pt x="46" y="0"/>
                      <a:pt x="40"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10" name="Google Shape;510;p11"/>
              <p:cNvSpPr/>
              <p:nvPr/>
            </p:nvSpPr>
            <p:spPr bwMode="auto">
              <a:xfrm>
                <a:off x="855" y="1955"/>
                <a:ext cx="277" cy="88"/>
              </a:xfrm>
              <a:custGeom>
                <a:avLst/>
                <a:gdLst/>
                <a:ahLst/>
                <a:cxnLst/>
                <a:rect l="l" t="t" r="r" b="b"/>
                <a:pathLst>
                  <a:path w="248" h="79" extrusionOk="0">
                    <a:moveTo>
                      <a:pt x="35" y="0"/>
                    </a:moveTo>
                    <a:cubicBezTo>
                      <a:pt x="17" y="0"/>
                      <a:pt x="2" y="14"/>
                      <a:pt x="1" y="33"/>
                    </a:cubicBezTo>
                    <a:cubicBezTo>
                      <a:pt x="0" y="52"/>
                      <a:pt x="14" y="68"/>
                      <a:pt x="33" y="69"/>
                    </a:cubicBezTo>
                    <a:cubicBezTo>
                      <a:pt x="210" y="79"/>
                      <a:pt x="210" y="79"/>
                      <a:pt x="210" y="79"/>
                    </a:cubicBezTo>
                    <a:cubicBezTo>
                      <a:pt x="211" y="79"/>
                      <a:pt x="212" y="79"/>
                      <a:pt x="212" y="79"/>
                    </a:cubicBezTo>
                    <a:cubicBezTo>
                      <a:pt x="230" y="79"/>
                      <a:pt x="246" y="65"/>
                      <a:pt x="247" y="47"/>
                    </a:cubicBezTo>
                    <a:cubicBezTo>
                      <a:pt x="248" y="28"/>
                      <a:pt x="233" y="11"/>
                      <a:pt x="214" y="10"/>
                    </a:cubicBezTo>
                    <a:cubicBezTo>
                      <a:pt x="37" y="0"/>
                      <a:pt x="37" y="0"/>
                      <a:pt x="37" y="0"/>
                    </a:cubicBezTo>
                    <a:cubicBezTo>
                      <a:pt x="37" y="0"/>
                      <a:pt x="36" y="0"/>
                      <a:pt x="35"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11" name="Google Shape;511;p11"/>
              <p:cNvSpPr/>
              <p:nvPr/>
            </p:nvSpPr>
            <p:spPr bwMode="auto">
              <a:xfrm>
                <a:off x="938" y="2346"/>
                <a:ext cx="266" cy="161"/>
              </a:xfrm>
              <a:custGeom>
                <a:avLst/>
                <a:gdLst/>
                <a:ahLst/>
                <a:cxnLst/>
                <a:rect l="l" t="t" r="r" b="b"/>
                <a:pathLst>
                  <a:path w="238" h="145" extrusionOk="0">
                    <a:moveTo>
                      <a:pt x="198" y="0"/>
                    </a:moveTo>
                    <a:cubicBezTo>
                      <a:pt x="193" y="0"/>
                      <a:pt x="188" y="1"/>
                      <a:pt x="184" y="3"/>
                    </a:cubicBezTo>
                    <a:cubicBezTo>
                      <a:pt x="24" y="80"/>
                      <a:pt x="24" y="80"/>
                      <a:pt x="24" y="80"/>
                    </a:cubicBezTo>
                    <a:cubicBezTo>
                      <a:pt x="7" y="88"/>
                      <a:pt x="0" y="108"/>
                      <a:pt x="8" y="126"/>
                    </a:cubicBezTo>
                    <a:cubicBezTo>
                      <a:pt x="14" y="138"/>
                      <a:pt x="26" y="145"/>
                      <a:pt x="39" y="145"/>
                    </a:cubicBezTo>
                    <a:cubicBezTo>
                      <a:pt x="44" y="145"/>
                      <a:pt x="49" y="144"/>
                      <a:pt x="54" y="142"/>
                    </a:cubicBezTo>
                    <a:cubicBezTo>
                      <a:pt x="213" y="65"/>
                      <a:pt x="213" y="65"/>
                      <a:pt x="213" y="65"/>
                    </a:cubicBezTo>
                    <a:cubicBezTo>
                      <a:pt x="230" y="57"/>
                      <a:pt x="238" y="36"/>
                      <a:pt x="229" y="19"/>
                    </a:cubicBezTo>
                    <a:cubicBezTo>
                      <a:pt x="224" y="7"/>
                      <a:pt x="211" y="0"/>
                      <a:pt x="198"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12" name="Google Shape;512;p11"/>
              <p:cNvSpPr/>
              <p:nvPr/>
            </p:nvSpPr>
            <p:spPr bwMode="auto">
              <a:xfrm>
                <a:off x="1243" y="2645"/>
                <a:ext cx="202" cy="237"/>
              </a:xfrm>
              <a:custGeom>
                <a:avLst/>
                <a:gdLst/>
                <a:ahLst/>
                <a:cxnLst/>
                <a:rect l="l" t="t" r="r" b="b"/>
                <a:pathLst>
                  <a:path w="181" h="213" extrusionOk="0">
                    <a:moveTo>
                      <a:pt x="142" y="0"/>
                    </a:moveTo>
                    <a:cubicBezTo>
                      <a:pt x="131" y="0"/>
                      <a:pt x="121" y="5"/>
                      <a:pt x="114" y="14"/>
                    </a:cubicBezTo>
                    <a:cubicBezTo>
                      <a:pt x="12" y="158"/>
                      <a:pt x="12" y="158"/>
                      <a:pt x="12" y="158"/>
                    </a:cubicBezTo>
                    <a:cubicBezTo>
                      <a:pt x="0" y="174"/>
                      <a:pt x="4" y="195"/>
                      <a:pt x="20" y="206"/>
                    </a:cubicBezTo>
                    <a:cubicBezTo>
                      <a:pt x="26" y="211"/>
                      <a:pt x="33" y="213"/>
                      <a:pt x="40" y="213"/>
                    </a:cubicBezTo>
                    <a:cubicBezTo>
                      <a:pt x="50" y="213"/>
                      <a:pt x="61" y="208"/>
                      <a:pt x="68" y="198"/>
                    </a:cubicBezTo>
                    <a:cubicBezTo>
                      <a:pt x="170" y="54"/>
                      <a:pt x="170" y="54"/>
                      <a:pt x="170" y="54"/>
                    </a:cubicBezTo>
                    <a:cubicBezTo>
                      <a:pt x="181" y="38"/>
                      <a:pt x="178" y="17"/>
                      <a:pt x="162" y="6"/>
                    </a:cubicBezTo>
                    <a:cubicBezTo>
                      <a:pt x="156" y="2"/>
                      <a:pt x="149" y="0"/>
                      <a:pt x="142"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grpSp>
        <p:grpSp>
          <p:nvGrpSpPr>
            <p:cNvPr id="513" name="Google Shape;513;p11"/>
            <p:cNvGrpSpPr/>
            <p:nvPr/>
          </p:nvGrpSpPr>
          <p:grpSpPr bwMode="auto">
            <a:xfrm rot="892896" flipH="1">
              <a:off x="2468381" y="2762926"/>
              <a:ext cx="1278147" cy="997186"/>
              <a:chOff x="8169276" y="952501"/>
              <a:chExt cx="3781424" cy="3384550"/>
            </a:xfrm>
          </p:grpSpPr>
          <p:sp>
            <p:nvSpPr>
              <p:cNvPr id="514" name="Google Shape;514;p11"/>
              <p:cNvSpPr/>
              <p:nvPr/>
            </p:nvSpPr>
            <p:spPr bwMode="auto">
              <a:xfrm>
                <a:off x="9297988" y="1533526"/>
                <a:ext cx="1392237" cy="1004888"/>
              </a:xfrm>
              <a:custGeom>
                <a:avLst/>
                <a:gdLst/>
                <a:ahLst/>
                <a:cxnLst/>
                <a:rect l="l" t="t" r="r" b="b"/>
                <a:pathLst>
                  <a:path w="370" h="267" extrusionOk="0">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15" name="Google Shape;515;p11"/>
              <p:cNvSpPr/>
              <p:nvPr/>
            </p:nvSpPr>
            <p:spPr bwMode="auto">
              <a:xfrm>
                <a:off x="8169276" y="952501"/>
                <a:ext cx="3781424" cy="3384550"/>
              </a:xfrm>
              <a:custGeom>
                <a:avLst/>
                <a:gdLst/>
                <a:ahLst/>
                <a:cxnLst/>
                <a:rect l="l" t="t" r="r" b="b"/>
                <a:pathLst>
                  <a:path w="1005" h="899" extrusionOk="0">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grpSp>
      </p:grpSp>
      <p:sp>
        <p:nvSpPr>
          <p:cNvPr id="516" name="Google Shape;516;p11"/>
          <p:cNvSpPr/>
          <p:nvPr/>
        </p:nvSpPr>
        <p:spPr bwMode="auto">
          <a:xfrm>
            <a:off x="2051062" y="5657872"/>
            <a:ext cx="512618" cy="495951"/>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518" name="Google Shape;518;p11"/>
          <p:cNvSpPr/>
          <p:nvPr/>
        </p:nvSpPr>
        <p:spPr bwMode="auto">
          <a:xfrm>
            <a:off x="3656080" y="3879564"/>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519" name="Google Shape;519;p11"/>
          <p:cNvSpPr/>
          <p:nvPr/>
        </p:nvSpPr>
        <p:spPr bwMode="auto">
          <a:xfrm>
            <a:off x="3659951" y="4887591"/>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520" name="Google Shape;520;p11"/>
          <p:cNvSpPr/>
          <p:nvPr/>
        </p:nvSpPr>
        <p:spPr bwMode="auto">
          <a:xfrm>
            <a:off x="3656873" y="5245436"/>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532" name="Google Shape;532;p11"/>
          <p:cNvSpPr/>
          <p:nvPr/>
        </p:nvSpPr>
        <p:spPr bwMode="auto">
          <a:xfrm>
            <a:off x="1256427" y="1248349"/>
            <a:ext cx="457200" cy="48414"/>
          </a:xfrm>
          <a:prstGeom prst="rect">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533" name="Google Shape;533;p11"/>
          <p:cNvSpPr txBox="1"/>
          <p:nvPr/>
        </p:nvSpPr>
        <p:spPr bwMode="auto">
          <a:xfrm>
            <a:off x="570986" y="1711853"/>
            <a:ext cx="8316904" cy="738623"/>
          </a:xfrm>
          <a:prstGeom prst="rect">
            <a:avLst/>
          </a:prstGeom>
          <a:noFill/>
          <a:ln>
            <a:noFill/>
          </a:ln>
        </p:spPr>
        <p:txBody>
          <a:bodyPr spcFirstLastPara="1" wrap="square" lIns="91425" tIns="45700" rIns="91425" bIns="45700" anchor="t" anchorCtr="0">
            <a:spAutoFit/>
          </a:bodyPr>
          <a:lstStyle/>
          <a:p>
            <a:pPr marL="0" marR="0" lvl="0" indent="0" algn="l" defTabSz="914400" eaLnBrk="1" fontAlgn="auto" latinLnBrk="0" hangingPunct="1">
              <a:lnSpc>
                <a:spcPct val="100000"/>
              </a:lnSpc>
              <a:spcBef>
                <a:spcPts val="0"/>
              </a:spcBef>
              <a:spcAft>
                <a:spcPts val="0"/>
              </a:spcAft>
              <a:buClr>
                <a:srgbClr val="63003C"/>
              </a:buClr>
              <a:buSzPts val="1800"/>
              <a:buFont typeface="Arial"/>
              <a:buNone/>
              <a:tabLst/>
              <a:defRPr/>
            </a:pPr>
            <a:r>
              <a:rPr kumimoji="0" lang="fr-FR" sz="2200" b="1" i="0" u="none" strike="noStrike" kern="0" cap="none" spc="0" normalizeH="0" baseline="0" noProof="0">
                <a:ln>
                  <a:noFill/>
                </a:ln>
                <a:solidFill>
                  <a:srgbClr val="ED145B"/>
                </a:solidFill>
                <a:effectLst/>
                <a:uLnTx/>
                <a:uFillTx/>
                <a:latin typeface="Open Sans"/>
                <a:ea typeface="Open Sans"/>
                <a:cs typeface="Open Sans"/>
              </a:rPr>
              <a:t>Quatre parcours </a:t>
            </a:r>
            <a:r>
              <a:rPr kumimoji="0" lang="fr-FR" sz="2000" b="1" i="0" u="none" strike="noStrike" kern="0" cap="none" spc="0" normalizeH="0" baseline="0" noProof="0">
                <a:ln>
                  <a:noFill/>
                </a:ln>
                <a:solidFill>
                  <a:srgbClr val="ED145B"/>
                </a:solidFill>
                <a:effectLst/>
                <a:uLnTx/>
                <a:uFillTx/>
                <a:latin typeface="Open Sans"/>
                <a:ea typeface="Open Sans"/>
                <a:cs typeface="Open Sans"/>
              </a:rPr>
              <a:t>:</a:t>
            </a:r>
            <a:r>
              <a:rPr kumimoji="0" lang="fr-FR" sz="2000" b="1" i="0" u="none" strike="noStrike" kern="0" cap="none" spc="0" normalizeH="0" baseline="0" noProof="0">
                <a:ln>
                  <a:noFill/>
                </a:ln>
                <a:solidFill>
                  <a:srgbClr val="63003C"/>
                </a:solidFill>
                <a:effectLst/>
                <a:uLnTx/>
                <a:uFillTx/>
                <a:latin typeface="Open Sans"/>
                <a:ea typeface="Open Sans"/>
                <a:cs typeface="Open Sans"/>
              </a:rPr>
              <a:t> </a:t>
            </a:r>
            <a:r>
              <a:rPr kumimoji="0" lang="fr-FR" sz="2000" b="1" i="0" u="none" strike="noStrike" kern="0" cap="none" spc="0" normalizeH="0" baseline="0" noProof="0">
                <a:ln>
                  <a:noFill/>
                </a:ln>
                <a:solidFill>
                  <a:srgbClr val="ED145B"/>
                </a:solidFill>
                <a:effectLst/>
                <a:uLnTx/>
                <a:uFillTx/>
                <a:latin typeface="Open Sans"/>
                <a:ea typeface="Open Sans"/>
                <a:cs typeface="Open Sans"/>
              </a:rPr>
              <a:t> </a:t>
            </a:r>
            <a:r>
              <a:rPr kumimoji="0" lang="fr-FR" sz="2000" b="1" i="0" u="none" strike="noStrike" kern="0" cap="none" spc="0" normalizeH="0" baseline="0" noProof="0">
                <a:ln>
                  <a:noFill/>
                </a:ln>
                <a:solidFill>
                  <a:srgbClr val="63003C"/>
                </a:solidFill>
                <a:effectLst/>
                <a:uLnTx/>
                <a:uFillTx/>
                <a:latin typeface="Open Sans"/>
                <a:ea typeface="Open Sans"/>
                <a:cs typeface="Open Sans"/>
              </a:rPr>
              <a:t>étudiants, doctorants, encadrants et personnels</a:t>
            </a:r>
            <a:endParaRPr kumimoji="0" sz="2000" b="0" i="0" u="none" strike="noStrike" kern="0" cap="none" spc="0" normalizeH="0" baseline="0" noProof="0">
              <a:ln>
                <a:noFill/>
              </a:ln>
              <a:solidFill>
                <a:srgbClr val="63003C"/>
              </a:solidFill>
              <a:effectLst/>
              <a:uLnTx/>
              <a:uFillTx/>
              <a:latin typeface="Arial"/>
              <a:cs typeface="Arial"/>
            </a:endParaRPr>
          </a:p>
        </p:txBody>
      </p:sp>
      <p:sp>
        <p:nvSpPr>
          <p:cNvPr id="49" name="Google Shape;518;p11"/>
          <p:cNvSpPr/>
          <p:nvPr/>
        </p:nvSpPr>
        <p:spPr bwMode="auto">
          <a:xfrm>
            <a:off x="3663016" y="3466243"/>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2" name="ZoneTexte 1"/>
          <p:cNvSpPr txBox="1"/>
          <p:nvPr/>
        </p:nvSpPr>
        <p:spPr bwMode="auto">
          <a:xfrm>
            <a:off x="3809727" y="3343244"/>
            <a:ext cx="5321096" cy="369332"/>
          </a:xfrm>
          <a:prstGeom prst="rect">
            <a:avLst/>
          </a:prstGeom>
          <a:no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FFFFFF"/>
                </a:solidFill>
                <a:effectLst/>
                <a:highlight>
                  <a:srgbClr val="63003C"/>
                </a:highlight>
                <a:uLnTx/>
                <a:uFillTx/>
                <a:latin typeface="Open Sans"/>
                <a:ea typeface="Open Sans"/>
                <a:cs typeface="Open Sans"/>
              </a:rPr>
              <a:t>Quatre parcours</a:t>
            </a:r>
            <a:r>
              <a:rPr kumimoji="0" lang="fr-FR" sz="1800" b="1" i="0" u="none" strike="noStrike" kern="0" cap="none" spc="0" normalizeH="0" baseline="0" noProof="0">
                <a:ln>
                  <a:noFill/>
                </a:ln>
                <a:solidFill>
                  <a:srgbClr val="FFFFFF"/>
                </a:solidFill>
                <a:effectLst/>
                <a:uLnTx/>
                <a:uFillTx/>
                <a:latin typeface="Open Sans"/>
                <a:ea typeface="Open Sans"/>
                <a:cs typeface="Open Sans"/>
              </a:rPr>
              <a:t> </a:t>
            </a:r>
            <a:r>
              <a:rPr kumimoji="0" lang="fr-FR" sz="1800" b="1" i="0" u="none" strike="noStrike" kern="0" cap="none" spc="0" normalizeH="0" baseline="0" noProof="0">
                <a:ln>
                  <a:noFill/>
                </a:ln>
                <a:solidFill>
                  <a:srgbClr val="63003C"/>
                </a:solidFill>
                <a:effectLst/>
                <a:uLnTx/>
                <a:uFillTx/>
                <a:latin typeface="Open Sans"/>
                <a:ea typeface="Open Sans"/>
                <a:cs typeface="Open Sans"/>
              </a:rPr>
              <a:t>: </a:t>
            </a:r>
            <a:r>
              <a:rPr kumimoji="0" lang="fr-FR" sz="1800" b="1" i="0" u="sng" strike="noStrike" kern="0" cap="none" spc="0" normalizeH="0" baseline="0" noProof="0">
                <a:ln>
                  <a:noFill/>
                </a:ln>
                <a:solidFill>
                  <a:srgbClr val="80143C">
                    <a:lumMod val="75000"/>
                  </a:srgbClr>
                </a:solidFill>
                <a:effectLst/>
                <a:uLnTx/>
                <a:uFillTx/>
                <a:latin typeface="Open Sans"/>
                <a:ea typeface="Open Sans"/>
                <a:cs typeface="Open Sans"/>
                <a:hlinkClick r:id="rId2" action="ppaction://hlinksldjump"/>
              </a:rPr>
              <a:t>mise</a:t>
            </a:r>
            <a:r>
              <a:rPr kumimoji="0" lang="fr-FR" sz="1800" b="1" i="0" u="sng" strike="noStrike" kern="0" cap="none" spc="0" normalizeH="0" baseline="0" noProof="0">
                <a:ln>
                  <a:noFill/>
                </a:ln>
                <a:solidFill>
                  <a:srgbClr val="80143C">
                    <a:lumMod val="75000"/>
                  </a:srgbClr>
                </a:solidFill>
                <a:effectLst/>
                <a:uLnTx/>
                <a:uFillTx/>
                <a:latin typeface="Open Sans"/>
                <a:ea typeface="Open Sans"/>
                <a:cs typeface="Open Sans"/>
                <a:hlinkClick r:id="rId3" action="ppaction://hlinksldjump"/>
              </a:rPr>
              <a:t>s</a:t>
            </a:r>
            <a:r>
              <a:rPr kumimoji="0" lang="fr-FR" sz="1800" b="1" i="0" u="sng" strike="noStrike" kern="0" cap="none" spc="0" normalizeH="0" baseline="0" noProof="0">
                <a:ln>
                  <a:noFill/>
                </a:ln>
                <a:solidFill>
                  <a:srgbClr val="80143C">
                    <a:lumMod val="75000"/>
                  </a:srgbClr>
                </a:solidFill>
                <a:effectLst/>
                <a:uLnTx/>
                <a:uFillTx/>
                <a:latin typeface="Open Sans"/>
                <a:ea typeface="Open Sans"/>
                <a:cs typeface="Open Sans"/>
                <a:hlinkClick r:id="rId2" action="ppaction://hlinksldjump"/>
              </a:rPr>
              <a:t> en situation </a:t>
            </a:r>
            <a:r>
              <a:rPr kumimoji="0" lang="fr-FR" sz="1800" b="1" i="0" u="none" strike="noStrike" kern="0" cap="none" spc="0" normalizeH="0" baseline="0" noProof="0">
                <a:ln>
                  <a:noFill/>
                </a:ln>
                <a:solidFill>
                  <a:srgbClr val="80143C">
                    <a:lumMod val="75000"/>
                  </a:srgbClr>
                </a:solidFill>
                <a:effectLst/>
                <a:uLnTx/>
                <a:uFillTx/>
                <a:latin typeface="Open Sans"/>
                <a:ea typeface="Open Sans"/>
                <a:cs typeface="Open Sans"/>
              </a:rPr>
              <a:t>et </a:t>
            </a:r>
            <a:r>
              <a:rPr kumimoji="0" lang="fr-FR" sz="1800" b="1" i="0" u="none" strike="noStrike" kern="0" cap="none" spc="0" normalizeH="0" baseline="0" noProof="0">
                <a:ln>
                  <a:noFill/>
                </a:ln>
                <a:solidFill>
                  <a:srgbClr val="63003C"/>
                </a:solidFill>
                <a:effectLst/>
                <a:uLnTx/>
                <a:uFillTx/>
                <a:latin typeface="Open Sans"/>
                <a:ea typeface="Open Sans"/>
                <a:cs typeface="Open Sans"/>
              </a:rPr>
              <a:t>quiz</a:t>
            </a:r>
            <a:endParaRPr kumimoji="0" sz="1400" b="0" i="0" u="none" strike="noStrike" kern="0" cap="none" spc="0" normalizeH="0" baseline="0" noProof="0">
              <a:ln>
                <a:noFill/>
              </a:ln>
              <a:solidFill>
                <a:srgbClr val="000000"/>
              </a:solidFill>
              <a:effectLst/>
              <a:uLnTx/>
              <a:uFillTx/>
              <a:latin typeface="Arial"/>
              <a:cs typeface="Arial"/>
            </a:endParaRPr>
          </a:p>
        </p:txBody>
      </p:sp>
      <p:sp>
        <p:nvSpPr>
          <p:cNvPr id="53" name="Google Shape;518;p11"/>
          <p:cNvSpPr/>
          <p:nvPr/>
        </p:nvSpPr>
        <p:spPr bwMode="auto">
          <a:xfrm>
            <a:off x="3660867" y="3042427"/>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5" name="ZoneTexte 4"/>
          <p:cNvSpPr txBox="1"/>
          <p:nvPr/>
        </p:nvSpPr>
        <p:spPr bwMode="auto">
          <a:xfrm>
            <a:off x="3833234" y="4767377"/>
            <a:ext cx="3897297"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ED145B"/>
                </a:solidFill>
                <a:effectLst/>
                <a:uLnTx/>
                <a:uFillTx/>
                <a:latin typeface="Open Sans"/>
                <a:ea typeface="Open Sans"/>
                <a:cs typeface="Open Sans"/>
              </a:rPr>
              <a:t>Certification de suivi</a:t>
            </a:r>
            <a:endParaRPr kumimoji="0" sz="1400" b="0" i="0" u="none" strike="noStrike" kern="0" cap="none" spc="0" normalizeH="0" baseline="0" noProof="0">
              <a:ln>
                <a:noFill/>
              </a:ln>
              <a:solidFill>
                <a:srgbClr val="000000"/>
              </a:solidFill>
              <a:effectLst/>
              <a:uLnTx/>
              <a:uFillTx/>
              <a:latin typeface="Arial"/>
              <a:cs typeface="Arial"/>
            </a:endParaRPr>
          </a:p>
        </p:txBody>
      </p:sp>
      <p:sp>
        <p:nvSpPr>
          <p:cNvPr id="56" name="Google Shape;520;p11"/>
          <p:cNvSpPr/>
          <p:nvPr/>
        </p:nvSpPr>
        <p:spPr bwMode="auto">
          <a:xfrm>
            <a:off x="3657677" y="5845482"/>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57" name="ZoneTexte 56"/>
          <p:cNvSpPr txBox="1"/>
          <p:nvPr/>
        </p:nvSpPr>
        <p:spPr bwMode="auto">
          <a:xfrm>
            <a:off x="3794539" y="5129313"/>
            <a:ext cx="5286054" cy="64633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ED145B"/>
                </a:solidFill>
                <a:effectLst/>
                <a:uLnTx/>
                <a:uFillTx/>
                <a:latin typeface="Open Sans"/>
                <a:ea typeface="Open Sans"/>
                <a:cs typeface="Open Sans"/>
              </a:rPr>
              <a:t>Disponible sur e-campus : </a:t>
            </a:r>
            <a:r>
              <a:rPr kumimoji="0" lang="fr-FR" sz="1800" b="1" i="0" u="none" strike="noStrike" kern="0" cap="none" spc="0" normalizeH="0" baseline="0" noProof="0">
                <a:ln>
                  <a:noFill/>
                </a:ln>
                <a:solidFill>
                  <a:srgbClr val="63003C"/>
                </a:solidFill>
                <a:effectLst/>
                <a:uLnTx/>
                <a:uFillTx/>
                <a:latin typeface="Open Sans"/>
                <a:ea typeface="Open Sans"/>
                <a:cs typeface="Open Sans"/>
              </a:rPr>
              <a:t>le 1/09 en français et le 1/10 en anglais (auto-inscription)</a:t>
            </a:r>
            <a:endParaRPr kumimoji="0" sz="1400" b="0" i="0" u="none" strike="noStrike" kern="0" cap="none" spc="0" normalizeH="0" baseline="0" noProof="0">
              <a:ln>
                <a:noFill/>
              </a:ln>
              <a:solidFill>
                <a:srgbClr val="000000"/>
              </a:solidFill>
              <a:effectLst/>
              <a:uLnTx/>
              <a:uFillTx/>
              <a:latin typeface="Arial"/>
              <a:cs typeface="Arial"/>
            </a:endParaRPr>
          </a:p>
        </p:txBody>
      </p:sp>
      <p:sp>
        <p:nvSpPr>
          <p:cNvPr id="108" name="Google Shape;518;p11"/>
          <p:cNvSpPr/>
          <p:nvPr/>
        </p:nvSpPr>
        <p:spPr bwMode="auto">
          <a:xfrm>
            <a:off x="3656080" y="4506828"/>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109" name="ZoneTexte 108"/>
          <p:cNvSpPr txBox="1"/>
          <p:nvPr/>
        </p:nvSpPr>
        <p:spPr bwMode="auto">
          <a:xfrm>
            <a:off x="3801165" y="3739339"/>
            <a:ext cx="4540283" cy="64633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FFFFFF"/>
                </a:solidFill>
                <a:effectLst/>
                <a:highlight>
                  <a:srgbClr val="63003C"/>
                </a:highlight>
                <a:uLnTx/>
                <a:uFillTx/>
                <a:latin typeface="Open Sans"/>
                <a:ea typeface="Open Sans"/>
                <a:cs typeface="Open Sans"/>
              </a:rPr>
              <a:t>Agir en situation</a:t>
            </a:r>
            <a:r>
              <a:rPr kumimoji="0" lang="fr-FR" sz="1800" b="1" i="0" u="none" strike="noStrike" kern="0" cap="none" spc="0" normalizeH="0" baseline="0" noProof="0">
                <a:ln>
                  <a:noFill/>
                </a:ln>
                <a:solidFill>
                  <a:srgbClr val="FFFFFF"/>
                </a:solidFill>
                <a:effectLst/>
                <a:uLnTx/>
                <a:uFillTx/>
                <a:latin typeface="Open Sans"/>
                <a:ea typeface="Open Sans"/>
                <a:cs typeface="Open Sans"/>
              </a:rPr>
              <a:t> </a:t>
            </a:r>
            <a:r>
              <a:rPr kumimoji="0" lang="fr-FR" sz="1800" b="1" i="0" u="none" strike="noStrike" kern="0" cap="none" spc="0" normalizeH="0" baseline="0" noProof="0">
                <a:ln>
                  <a:noFill/>
                </a:ln>
                <a:solidFill>
                  <a:srgbClr val="63003C"/>
                </a:solidFill>
                <a:effectLst/>
                <a:uLnTx/>
                <a:uFillTx/>
                <a:latin typeface="Open Sans"/>
                <a:ea typeface="Open Sans"/>
                <a:cs typeface="Open Sans"/>
              </a:rPr>
              <a:t>: cellule VSS et suites possibles</a:t>
            </a:r>
            <a:endParaRPr kumimoji="0" sz="1400" b="0" i="0" u="none" strike="noStrike" kern="0" cap="none" spc="0" normalizeH="0" baseline="0" noProof="0">
              <a:ln>
                <a:noFill/>
              </a:ln>
              <a:solidFill>
                <a:srgbClr val="000000"/>
              </a:solidFill>
              <a:effectLst/>
              <a:uLnTx/>
              <a:uFillTx/>
              <a:latin typeface="Arial"/>
              <a:cs typeface="Arial"/>
            </a:endParaRPr>
          </a:p>
        </p:txBody>
      </p:sp>
      <p:sp>
        <p:nvSpPr>
          <p:cNvPr id="3" name="Google Shape;518;p11"/>
          <p:cNvSpPr/>
          <p:nvPr/>
        </p:nvSpPr>
        <p:spPr bwMode="auto">
          <a:xfrm>
            <a:off x="3670273" y="2614337"/>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cxnSp>
        <p:nvCxnSpPr>
          <p:cNvPr id="4" name="Connecteur droit avec flèche 3"/>
          <p:cNvCxnSpPr>
            <a:cxnSpLocks/>
          </p:cNvCxnSpPr>
          <p:nvPr/>
        </p:nvCxnSpPr>
        <p:spPr bwMode="auto">
          <a:xfrm flipV="1">
            <a:off x="2466918" y="5897376"/>
            <a:ext cx="1183620" cy="11119"/>
          </a:xfrm>
          <a:prstGeom prst="straightConnector1">
            <a:avLst/>
          </a:prstGeom>
          <a:ln>
            <a:solidFill>
              <a:srgbClr val="ED145B"/>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bwMode="auto">
          <a:xfrm>
            <a:off x="3781862" y="5706719"/>
            <a:ext cx="3897297" cy="369332"/>
          </a:xfrm>
          <a:prstGeom prst="rect">
            <a:avLst/>
          </a:prstGeom>
          <a:no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ED145B"/>
                </a:solidFill>
                <a:effectLst/>
                <a:uLnTx/>
                <a:uFillTx/>
                <a:latin typeface="Open Sans"/>
                <a:ea typeface="Open Sans"/>
                <a:cs typeface="Open Sans"/>
              </a:rPr>
              <a:t>Web adaptatif</a:t>
            </a:r>
            <a:endParaRPr kumimoji="0" lang="fr-FR" sz="1400" b="0" i="0" u="none" strike="noStrike" kern="0" cap="none" spc="0" normalizeH="0" baseline="0" noProof="0">
              <a:ln>
                <a:noFill/>
              </a:ln>
              <a:solidFill>
                <a:srgbClr val="000000"/>
              </a:solidFill>
              <a:effectLst/>
              <a:uLnTx/>
              <a:uFillTx/>
              <a:latin typeface="Arial"/>
              <a:cs typeface="Arial"/>
            </a:endParaRPr>
          </a:p>
        </p:txBody>
      </p:sp>
      <p:cxnSp>
        <p:nvCxnSpPr>
          <p:cNvPr id="7" name="Connecteur droit avec flèche 6"/>
          <p:cNvCxnSpPr>
            <a:cxnSpLocks/>
          </p:cNvCxnSpPr>
          <p:nvPr/>
        </p:nvCxnSpPr>
        <p:spPr bwMode="auto">
          <a:xfrm flipH="1">
            <a:off x="3722413" y="2680697"/>
            <a:ext cx="1714" cy="3226086"/>
          </a:xfrm>
          <a:prstGeom prst="straightConnector1">
            <a:avLst/>
          </a:prstGeom>
          <a:ln>
            <a:solidFill>
              <a:srgbClr val="ED145B"/>
            </a:solidFill>
          </a:ln>
        </p:spPr>
        <p:style>
          <a:lnRef idx="1">
            <a:schemeClr val="accent1"/>
          </a:lnRef>
          <a:fillRef idx="0">
            <a:schemeClr val="accent1"/>
          </a:fillRef>
          <a:effectRef idx="0">
            <a:schemeClr val="accent1"/>
          </a:effectRef>
          <a:fontRef idx="minor">
            <a:schemeClr val="tx1"/>
          </a:fontRef>
        </p:style>
      </p:cxnSp>
      <p:pic>
        <p:nvPicPr>
          <p:cNvPr id="3074" name="Picture 2" descr="image"/>
          <p:cNvPicPr>
            <a:picLocks noChangeAspect="1" noChangeArrowheads="1"/>
          </p:cNvPicPr>
          <p:nvPr/>
        </p:nvPicPr>
        <p:blipFill>
          <a:blip r:embed="rId4"/>
          <a:stretch/>
        </p:blipFill>
        <p:spPr bwMode="auto">
          <a:xfrm>
            <a:off x="225248" y="385364"/>
            <a:ext cx="914400" cy="914400"/>
          </a:xfrm>
          <a:prstGeom prst="rect">
            <a:avLst/>
          </a:prstGeom>
          <a:noFill/>
        </p:spPr>
      </p:pic>
    </p:spTree>
    <p:extLst>
      <p:ext uri="{BB962C8B-B14F-4D97-AF65-F5344CB8AC3E}">
        <p14:creationId xmlns:p14="http://schemas.microsoft.com/office/powerpoint/2010/main" val="715680210"/>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Google Shape;487;p11"/>
          <p:cNvSpPr/>
          <p:nvPr/>
        </p:nvSpPr>
        <p:spPr bwMode="auto">
          <a:xfrm>
            <a:off x="176955" y="53252"/>
            <a:ext cx="8790089" cy="5957673"/>
          </a:xfrm>
          <a:prstGeom prst="roundRect">
            <a:avLst>
              <a:gd name="adj" fmla="val 3065"/>
            </a:avLst>
          </a:prstGeom>
          <a:solidFill>
            <a:srgbClr val="F7D4DC">
              <a:alpha val="24705"/>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80143C"/>
              </a:solidFill>
              <a:effectLst/>
              <a:uLnTx/>
              <a:uFillTx/>
              <a:latin typeface="Open Sans"/>
              <a:ea typeface="Open Sans"/>
              <a:cs typeface="Open Sans"/>
            </a:endParaRPr>
          </a:p>
        </p:txBody>
      </p:sp>
      <p:sp>
        <p:nvSpPr>
          <p:cNvPr id="26" name="Google Shape;488;p11"/>
          <p:cNvSpPr txBox="1"/>
          <p:nvPr/>
        </p:nvSpPr>
        <p:spPr bwMode="auto">
          <a:xfrm>
            <a:off x="1139648" y="419341"/>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ED145B"/>
              </a:buClr>
              <a:buSzPts val="2400"/>
              <a:buFont typeface="Arial"/>
              <a:buNone/>
              <a:tabLst/>
              <a:defRPr/>
            </a:pPr>
            <a:r>
              <a:rPr kumimoji="0" lang="fr-FR" sz="2400" b="0" i="0" u="none" strike="noStrike" kern="0" cap="none" spc="0" normalizeH="0" baseline="0" noProof="0">
                <a:ln>
                  <a:noFill/>
                </a:ln>
                <a:solidFill>
                  <a:srgbClr val="ED145B"/>
                </a:solidFill>
                <a:effectLst/>
                <a:uLnTx/>
                <a:uFillTx/>
                <a:latin typeface="Open Sans"/>
                <a:ea typeface="Open Sans"/>
                <a:cs typeface="Open Sans"/>
              </a:rPr>
              <a:t>Agir contre les VSS </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800" b="1" i="0" u="none" strike="noStrike" kern="0" cap="none" spc="0" normalizeH="0" baseline="0" noProof="0">
                <a:ln>
                  <a:noFill/>
                </a:ln>
                <a:solidFill>
                  <a:srgbClr val="63003C"/>
                </a:solidFill>
                <a:effectLst/>
                <a:uLnTx/>
                <a:uFillTx/>
                <a:latin typeface="Open Sans"/>
                <a:ea typeface="Open Sans"/>
                <a:cs typeface="Open Sans"/>
              </a:rPr>
              <a:t>Le module e-learning </a:t>
            </a:r>
            <a:r>
              <a:rPr kumimoji="0" lang="fr-FR" sz="1800" b="1" i="0" u="none" strike="noStrike" kern="0" cap="none" spc="0" normalizeH="0" baseline="0" noProof="0">
                <a:ln>
                  <a:noFill/>
                </a:ln>
                <a:solidFill>
                  <a:srgbClr val="63003C"/>
                </a:solidFill>
                <a:effectLst/>
                <a:uLnTx/>
                <a:uFillTx/>
                <a:latin typeface="Open Sans"/>
                <a:ea typeface="Open Sans"/>
                <a:cs typeface="Open Sans"/>
              </a:rPr>
              <a:t>(3/3)</a:t>
            </a:r>
            <a:endParaRPr kumimoji="0" sz="26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33" name="Google Shape;532;p11"/>
          <p:cNvSpPr/>
          <p:nvPr/>
        </p:nvSpPr>
        <p:spPr bwMode="auto">
          <a:xfrm>
            <a:off x="1256427" y="1248349"/>
            <a:ext cx="457200" cy="48414"/>
          </a:xfrm>
          <a:prstGeom prst="rect">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pic>
        <p:nvPicPr>
          <p:cNvPr id="4098" name="Picture 2" descr="image"/>
          <p:cNvPicPr>
            <a:picLocks noChangeAspect="1" noChangeArrowheads="1"/>
          </p:cNvPicPr>
          <p:nvPr/>
        </p:nvPicPr>
        <p:blipFill>
          <a:blip r:embed="rId2"/>
          <a:stretch/>
        </p:blipFill>
        <p:spPr bwMode="auto">
          <a:xfrm>
            <a:off x="259491" y="382363"/>
            <a:ext cx="914400" cy="914400"/>
          </a:xfrm>
          <a:prstGeom prst="rect">
            <a:avLst/>
          </a:prstGeom>
          <a:noFill/>
        </p:spPr>
      </p:pic>
      <p:grpSp>
        <p:nvGrpSpPr>
          <p:cNvPr id="7" name="Groupe 6"/>
          <p:cNvGrpSpPr/>
          <p:nvPr/>
        </p:nvGrpSpPr>
        <p:grpSpPr bwMode="auto">
          <a:xfrm>
            <a:off x="534188" y="1937871"/>
            <a:ext cx="8498958" cy="3490713"/>
            <a:chOff x="468086" y="1431089"/>
            <a:chExt cx="8498958" cy="3490713"/>
          </a:xfrm>
        </p:grpSpPr>
        <p:sp>
          <p:nvSpPr>
            <p:cNvPr id="28" name="Rectangle 27"/>
            <p:cNvSpPr/>
            <p:nvPr/>
          </p:nvSpPr>
          <p:spPr bwMode="auto">
            <a:xfrm>
              <a:off x="468087" y="2856336"/>
              <a:ext cx="1670126" cy="903643"/>
            </a:xfrm>
            <a:prstGeom prst="rect">
              <a:avLst/>
            </a:prstGeom>
            <a:solidFill>
              <a:srgbClr val="D72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1500" b="1" i="0" u="none" strike="noStrike" kern="0" cap="small" spc="0" normalizeH="0" baseline="0" noProof="0">
                  <a:ln>
                    <a:noFill/>
                  </a:ln>
                  <a:solidFill>
                    <a:srgbClr val="FFFFFF"/>
                  </a:solidFill>
                  <a:effectLst/>
                  <a:uLnTx/>
                  <a:uFillTx/>
                  <a:latin typeface="Open Sans"/>
                  <a:ea typeface="Open Sans"/>
                  <a:cs typeface="Open Sans"/>
                </a:rPr>
                <a:t>Etudiants</a:t>
              </a:r>
              <a:endParaRPr kumimoji="0" sz="1400" b="0" i="0" u="none" strike="noStrike" kern="0" cap="none" spc="0" normalizeH="0" baseline="0" noProof="0">
                <a:ln>
                  <a:noFill/>
                </a:ln>
                <a:solidFill>
                  <a:srgbClr val="FFFFFF"/>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1500" b="1" i="0" u="none" strike="noStrike" kern="0" cap="small" spc="0" normalizeH="0" baseline="0" noProof="0">
                  <a:ln>
                    <a:noFill/>
                  </a:ln>
                  <a:solidFill>
                    <a:srgbClr val="FFFFFF"/>
                  </a:solidFill>
                  <a:effectLst/>
                  <a:uLnTx/>
                  <a:uFillTx/>
                  <a:latin typeface="Open Sans"/>
                  <a:ea typeface="Open Sans"/>
                  <a:cs typeface="Open Sans"/>
                </a:rPr>
                <a:t>Etudiantes</a:t>
              </a:r>
              <a:endParaRPr kumimoji="0" sz="1400" b="0" i="0" u="none" strike="noStrike" kern="0" cap="none" spc="0" normalizeH="0" baseline="0" noProof="0">
                <a:ln>
                  <a:noFill/>
                </a:ln>
                <a:solidFill>
                  <a:srgbClr val="FFFFFF"/>
                </a:solidFill>
                <a:effectLst/>
                <a:uLnTx/>
                <a:uFillTx/>
                <a:latin typeface="Arial"/>
                <a:cs typeface="Arial"/>
              </a:endParaRPr>
            </a:p>
          </p:txBody>
        </p:sp>
        <p:sp>
          <p:nvSpPr>
            <p:cNvPr id="29" name="Rectangle 28"/>
            <p:cNvSpPr/>
            <p:nvPr/>
          </p:nvSpPr>
          <p:spPr bwMode="auto">
            <a:xfrm>
              <a:off x="2220239" y="2864403"/>
              <a:ext cx="1670126" cy="903643"/>
            </a:xfrm>
            <a:prstGeom prst="rect">
              <a:avLst/>
            </a:prstGeom>
            <a:solidFill>
              <a:srgbClr val="FF6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1500" b="1" i="0" u="none" strike="noStrike" kern="0" cap="small" spc="0" normalizeH="0" baseline="0" noProof="0">
                  <a:ln>
                    <a:noFill/>
                  </a:ln>
                  <a:solidFill>
                    <a:srgbClr val="FFFFFF"/>
                  </a:solidFill>
                  <a:effectLst/>
                  <a:uLnTx/>
                  <a:uFillTx/>
                  <a:latin typeface="Open Sans"/>
                  <a:ea typeface="Open Sans"/>
                  <a:cs typeface="Open Sans"/>
                </a:rPr>
                <a:t>Doctorants</a:t>
              </a:r>
              <a:endParaRPr kumimoji="0" sz="1400" b="0" i="0" u="none" strike="noStrike" kern="0" cap="none" spc="0" normalizeH="0" baseline="0" noProof="0">
                <a:ln>
                  <a:noFill/>
                </a:ln>
                <a:solidFill>
                  <a:srgbClr val="FFFFFF"/>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1500" b="1" i="0" u="none" strike="noStrike" kern="0" cap="small" spc="0" normalizeH="0" baseline="0" noProof="0">
                  <a:ln>
                    <a:noFill/>
                  </a:ln>
                  <a:solidFill>
                    <a:srgbClr val="FFFFFF"/>
                  </a:solidFill>
                  <a:effectLst/>
                  <a:uLnTx/>
                  <a:uFillTx/>
                  <a:latin typeface="Open Sans"/>
                  <a:ea typeface="Open Sans"/>
                  <a:cs typeface="Open Sans"/>
                </a:rPr>
                <a:t>Doctorantes</a:t>
              </a:r>
              <a:endParaRPr kumimoji="0" sz="1400" b="0" i="0" u="none" strike="noStrike" kern="0" cap="none" spc="0" normalizeH="0" baseline="0" noProof="0">
                <a:ln>
                  <a:noFill/>
                </a:ln>
                <a:solidFill>
                  <a:srgbClr val="FFFFFF"/>
                </a:solidFill>
                <a:effectLst/>
                <a:uLnTx/>
                <a:uFillTx/>
                <a:latin typeface="Arial"/>
                <a:cs typeface="Arial"/>
              </a:endParaRPr>
            </a:p>
          </p:txBody>
        </p:sp>
        <p:sp>
          <p:nvSpPr>
            <p:cNvPr id="30" name="Rectangle 29"/>
            <p:cNvSpPr/>
            <p:nvPr/>
          </p:nvSpPr>
          <p:spPr bwMode="auto">
            <a:xfrm>
              <a:off x="3972391" y="2864403"/>
              <a:ext cx="1670126" cy="903643"/>
            </a:xfrm>
            <a:prstGeom prst="rect">
              <a:avLst/>
            </a:prstGeom>
            <a:solidFill>
              <a:srgbClr val="68289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1500" b="1" i="0" u="none" strike="noStrike" kern="0" cap="small" spc="0" normalizeH="0" baseline="0" noProof="0">
                  <a:ln>
                    <a:noFill/>
                  </a:ln>
                  <a:solidFill>
                    <a:srgbClr val="FFFFFF"/>
                  </a:solidFill>
                  <a:effectLst/>
                  <a:uLnTx/>
                  <a:uFillTx/>
                  <a:latin typeface="Open Sans"/>
                  <a:ea typeface="Open Sans"/>
                  <a:cs typeface="Open Sans"/>
                </a:rPr>
                <a:t>Encadrants et encadrantes de doctorants et doctorantes</a:t>
              </a:r>
            </a:p>
          </p:txBody>
        </p:sp>
        <p:sp>
          <p:nvSpPr>
            <p:cNvPr id="31" name="Rectangle 30"/>
            <p:cNvSpPr/>
            <p:nvPr/>
          </p:nvSpPr>
          <p:spPr bwMode="auto">
            <a:xfrm>
              <a:off x="5730054" y="2863055"/>
              <a:ext cx="1670126" cy="903643"/>
            </a:xfrm>
            <a:prstGeom prst="rect">
              <a:avLst/>
            </a:prstGeom>
            <a:solidFill>
              <a:srgbClr val="6C6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1500" b="1" i="0" u="none" strike="noStrike" kern="0" cap="small" spc="0" normalizeH="0" baseline="0" noProof="0">
                  <a:ln>
                    <a:noFill/>
                  </a:ln>
                  <a:solidFill>
                    <a:srgbClr val="FFFFFF"/>
                  </a:solidFill>
                  <a:effectLst/>
                  <a:uLnTx/>
                  <a:uFillTx/>
                  <a:latin typeface="Open Sans"/>
                  <a:ea typeface="Open Sans"/>
                  <a:cs typeface="Open Sans"/>
                </a:rPr>
                <a:t>Personnels </a:t>
              </a:r>
              <a:endParaRPr kumimoji="0" sz="1400" b="0" i="0" u="none" strike="noStrike" kern="0" cap="none" spc="0" normalizeH="0" baseline="0" noProof="0">
                <a:ln>
                  <a:noFill/>
                </a:ln>
                <a:solidFill>
                  <a:srgbClr val="FFFFFF"/>
                </a:solidFill>
                <a:effectLst/>
                <a:uLnTx/>
                <a:uFillTx/>
                <a:latin typeface="Arial"/>
                <a:cs typeface="Arial"/>
              </a:endParaRPr>
            </a:p>
          </p:txBody>
        </p:sp>
        <p:sp>
          <p:nvSpPr>
            <p:cNvPr id="32" name="Rectangle 31"/>
            <p:cNvSpPr/>
            <p:nvPr/>
          </p:nvSpPr>
          <p:spPr bwMode="auto">
            <a:xfrm>
              <a:off x="468086" y="4018158"/>
              <a:ext cx="6926583" cy="903643"/>
            </a:xfrm>
            <a:prstGeom prst="rect">
              <a:avLst/>
            </a:prstGeom>
            <a:solidFill>
              <a:srgbClr val="FDF4F6"/>
            </a:solidFill>
            <a:ln>
              <a:solidFill>
                <a:srgbClr val="63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2100" b="1" i="0" u="none" strike="noStrike" kern="0" cap="small" spc="0" normalizeH="0" baseline="0" noProof="0">
                  <a:ln>
                    <a:noFill/>
                  </a:ln>
                  <a:solidFill>
                    <a:srgbClr val="63003C"/>
                  </a:solidFill>
                  <a:effectLst/>
                  <a:uLnTx/>
                  <a:uFillTx/>
                  <a:latin typeface="Open Sans"/>
                  <a:ea typeface="Open Sans"/>
                  <a:cs typeface="Open Sans"/>
                </a:rPr>
                <a:t>Les clés pour agir et prévenir à son niveau</a:t>
              </a:r>
              <a:endParaRPr kumimoji="0" sz="1400" b="0" i="0" u="none" strike="noStrike" kern="0" cap="none" spc="0" normalizeH="0" baseline="0" noProof="0">
                <a:ln>
                  <a:noFill/>
                </a:ln>
                <a:solidFill>
                  <a:srgbClr val="FFFFFF"/>
                </a:solidFill>
                <a:effectLst/>
                <a:uLnTx/>
                <a:uFillTx/>
                <a:latin typeface="Arial"/>
                <a:cs typeface="Arial"/>
              </a:endParaRPr>
            </a:p>
          </p:txBody>
        </p:sp>
        <p:sp>
          <p:nvSpPr>
            <p:cNvPr id="37" name="Accolade fermante 36"/>
            <p:cNvSpPr/>
            <p:nvPr/>
          </p:nvSpPr>
          <p:spPr bwMode="auto">
            <a:xfrm>
              <a:off x="7476696" y="2530613"/>
              <a:ext cx="99506" cy="1487546"/>
            </a:xfrm>
            <a:prstGeom prst="rightBrace">
              <a:avLst>
                <a:gd name="adj1" fmla="val 8333"/>
                <a:gd name="adj2" fmla="val 50000"/>
              </a:avLst>
            </a:prstGeom>
            <a:ln>
              <a:solidFill>
                <a:srgbClr val="5E0839"/>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050" b="0" i="0" u="none" strike="noStrike" kern="0" cap="none" spc="0" normalizeH="0" baseline="0" noProof="0">
                <a:ln>
                  <a:noFill/>
                </a:ln>
                <a:solidFill>
                  <a:srgbClr val="5E0839"/>
                </a:solidFill>
                <a:effectLst/>
                <a:uLnTx/>
                <a:uFillTx/>
                <a:latin typeface="Arial"/>
                <a:cs typeface="Arial"/>
              </a:endParaRPr>
            </a:p>
          </p:txBody>
        </p:sp>
        <p:sp>
          <p:nvSpPr>
            <p:cNvPr id="38" name="ZoneTexte 37"/>
            <p:cNvSpPr txBox="1"/>
            <p:nvPr/>
          </p:nvSpPr>
          <p:spPr bwMode="auto">
            <a:xfrm>
              <a:off x="7658228" y="2966429"/>
              <a:ext cx="1308816" cy="646331"/>
            </a:xfrm>
            <a:prstGeom prst="rect">
              <a:avLst/>
            </a:prstGeom>
            <a:no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5E0839"/>
                  </a:solidFill>
                  <a:effectLst/>
                  <a:uLnTx/>
                  <a:uFillTx/>
                  <a:latin typeface="Open Sans"/>
                  <a:ea typeface="Open Sans"/>
                  <a:cs typeface="Open Sans"/>
                </a:rPr>
                <a:t>Quatre parcours</a:t>
              </a:r>
              <a:endParaRPr kumimoji="0" sz="1400" b="0" i="0" u="none" strike="noStrike" kern="0" cap="none" spc="0" normalizeH="0" baseline="0" noProof="0">
                <a:ln>
                  <a:noFill/>
                </a:ln>
                <a:solidFill>
                  <a:srgbClr val="000000"/>
                </a:solidFill>
                <a:effectLst/>
                <a:uLnTx/>
                <a:uFillTx/>
                <a:latin typeface="Arial"/>
                <a:cs typeface="Arial"/>
              </a:endParaRPr>
            </a:p>
          </p:txBody>
        </p:sp>
        <p:cxnSp>
          <p:nvCxnSpPr>
            <p:cNvPr id="40" name="Connecteur droit avec flèche 39"/>
            <p:cNvCxnSpPr>
              <a:cxnSpLocks/>
            </p:cNvCxnSpPr>
            <p:nvPr/>
          </p:nvCxnSpPr>
          <p:spPr bwMode="auto">
            <a:xfrm flipH="1">
              <a:off x="1832895" y="2241133"/>
              <a:ext cx="1986838" cy="589619"/>
            </a:xfrm>
            <a:prstGeom prst="straightConnector1">
              <a:avLst/>
            </a:prstGeom>
            <a:ln>
              <a:solidFill>
                <a:srgbClr val="5E0839"/>
              </a:solidFill>
              <a:tailEnd type="triangle"/>
            </a:ln>
          </p:spPr>
          <p:style>
            <a:lnRef idx="2">
              <a:schemeClr val="accent1"/>
            </a:lnRef>
            <a:fillRef idx="0">
              <a:schemeClr val="accent1"/>
            </a:fillRef>
            <a:effectRef idx="1">
              <a:schemeClr val="accent1"/>
            </a:effectRef>
            <a:fontRef idx="minor">
              <a:schemeClr val="tx1"/>
            </a:fontRef>
          </p:style>
        </p:cxnSp>
        <p:cxnSp>
          <p:nvCxnSpPr>
            <p:cNvPr id="42" name="Connecteur droit avec flèche 41"/>
            <p:cNvCxnSpPr>
              <a:cxnSpLocks/>
            </p:cNvCxnSpPr>
            <p:nvPr/>
          </p:nvCxnSpPr>
          <p:spPr bwMode="auto">
            <a:xfrm>
              <a:off x="4260157" y="2229026"/>
              <a:ext cx="1807285" cy="611185"/>
            </a:xfrm>
            <a:prstGeom prst="straightConnector1">
              <a:avLst/>
            </a:prstGeom>
            <a:ln>
              <a:solidFill>
                <a:srgbClr val="5E0839"/>
              </a:solidFill>
              <a:tailEnd type="triangle"/>
            </a:ln>
          </p:spPr>
          <p:style>
            <a:lnRef idx="2">
              <a:schemeClr val="accent1"/>
            </a:lnRef>
            <a:fillRef idx="0">
              <a:schemeClr val="accent1"/>
            </a:fillRef>
            <a:effectRef idx="1">
              <a:schemeClr val="accent1"/>
            </a:effectRef>
            <a:fontRef idx="minor">
              <a:schemeClr val="tx1"/>
            </a:fontRef>
          </p:style>
        </p:cxnSp>
        <p:cxnSp>
          <p:nvCxnSpPr>
            <p:cNvPr id="46" name="Connecteur droit avec flèche 45"/>
            <p:cNvCxnSpPr>
              <a:cxnSpLocks/>
            </p:cNvCxnSpPr>
            <p:nvPr/>
          </p:nvCxnSpPr>
          <p:spPr bwMode="auto">
            <a:xfrm>
              <a:off x="4094122" y="2273406"/>
              <a:ext cx="636549" cy="574866"/>
            </a:xfrm>
            <a:prstGeom prst="straightConnector1">
              <a:avLst/>
            </a:prstGeom>
            <a:ln>
              <a:solidFill>
                <a:srgbClr val="5E0839"/>
              </a:solidFill>
              <a:tailEnd type="triangle"/>
            </a:ln>
          </p:spPr>
          <p:style>
            <a:lnRef idx="2">
              <a:schemeClr val="accent1"/>
            </a:lnRef>
            <a:fillRef idx="0">
              <a:schemeClr val="accent1"/>
            </a:fillRef>
            <a:effectRef idx="1">
              <a:schemeClr val="accent1"/>
            </a:effectRef>
            <a:fontRef idx="minor">
              <a:schemeClr val="tx1"/>
            </a:fontRef>
          </p:style>
        </p:cxnSp>
        <p:cxnSp>
          <p:nvCxnSpPr>
            <p:cNvPr id="52" name="Connecteur droit avec flèche 51"/>
            <p:cNvCxnSpPr>
              <a:cxnSpLocks/>
            </p:cNvCxnSpPr>
            <p:nvPr/>
          </p:nvCxnSpPr>
          <p:spPr bwMode="auto">
            <a:xfrm flipH="1">
              <a:off x="3142573" y="2273407"/>
              <a:ext cx="753676" cy="566804"/>
            </a:xfrm>
            <a:prstGeom prst="straightConnector1">
              <a:avLst/>
            </a:prstGeom>
            <a:ln>
              <a:solidFill>
                <a:srgbClr val="5E0839"/>
              </a:solidFill>
              <a:tailEnd type="triangle"/>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bwMode="auto">
            <a:xfrm>
              <a:off x="468086" y="1431089"/>
              <a:ext cx="6926583" cy="903643"/>
            </a:xfrm>
            <a:prstGeom prst="rect">
              <a:avLst/>
            </a:prstGeom>
            <a:solidFill>
              <a:srgbClr val="FCECF0"/>
            </a:solidFill>
            <a:ln>
              <a:solidFill>
                <a:srgbClr val="63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2400" b="1" i="0" u="sng" strike="noStrike" kern="0" cap="small" spc="0" normalizeH="0" baseline="0" noProof="0">
                  <a:ln>
                    <a:noFill/>
                  </a:ln>
                  <a:solidFill>
                    <a:srgbClr val="FFFFFF"/>
                  </a:solidFill>
                  <a:effectLst/>
                  <a:uLnTx/>
                  <a:uFillTx/>
                  <a:latin typeface="Open Sans"/>
                  <a:ea typeface="Open Sans"/>
                  <a:cs typeface="Open Sans"/>
                  <a:hlinkClick r:id="rId3" action="ppaction://hlinksldjump"/>
                </a:rPr>
                <a:t>Tronc commun cadre juridique</a:t>
              </a:r>
              <a:endParaRPr kumimoji="0" lang="fr-FR" sz="2400" b="1" i="0" u="none" strike="noStrike" kern="0" cap="small" spc="0" normalizeH="0" baseline="0" noProof="0">
                <a:ln>
                  <a:noFill/>
                </a:ln>
                <a:solidFill>
                  <a:srgbClr val="FFFFFF"/>
                </a:solidFill>
                <a:effectLst/>
                <a:uLnTx/>
                <a:uFillTx/>
                <a:latin typeface="Open Sans"/>
                <a:ea typeface="Open Sans"/>
                <a:cs typeface="Open Sans"/>
              </a:endParaRPr>
            </a:p>
          </p:txBody>
        </p:sp>
      </p:grpSp>
    </p:spTree>
    <p:extLst>
      <p:ext uri="{BB962C8B-B14F-4D97-AF65-F5344CB8AC3E}">
        <p14:creationId xmlns:p14="http://schemas.microsoft.com/office/powerpoint/2010/main" val="1402284750"/>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3"/>
          <p:cNvSpPr>
            <a:spLocks noGrp="1"/>
          </p:cNvSpPr>
          <p:nvPr>
            <p:ph type="title"/>
          </p:nvPr>
        </p:nvSpPr>
        <p:spPr bwMode="auto">
          <a:xfrm>
            <a:off x="0" y="154215"/>
            <a:ext cx="9144000" cy="994172"/>
          </a:xfrm>
        </p:spPr>
        <p:txBody>
          <a:bodyPr>
            <a:normAutofit/>
          </a:bodyPr>
          <a:lstStyle/>
          <a:p>
            <a:pPr algn="ctr">
              <a:defRPr/>
            </a:pPr>
            <a:r>
              <a:rPr lang="fr-FR" sz="3200" b="1" dirty="0">
                <a:solidFill>
                  <a:srgbClr val="C00000"/>
                </a:solidFill>
              </a:rPr>
              <a:t>Validation du doctorat par points et compétences</a:t>
            </a:r>
          </a:p>
        </p:txBody>
      </p:sp>
      <p:sp>
        <p:nvSpPr>
          <p:cNvPr id="6" name="Espace réservé du texte 5"/>
          <p:cNvSpPr>
            <a:spLocks noGrp="1"/>
          </p:cNvSpPr>
          <p:nvPr>
            <p:ph type="body" idx="1"/>
          </p:nvPr>
        </p:nvSpPr>
        <p:spPr bwMode="auto">
          <a:xfrm>
            <a:off x="3062212" y="849239"/>
            <a:ext cx="3868340" cy="617934"/>
          </a:xfrm>
        </p:spPr>
        <p:txBody>
          <a:bodyPr/>
          <a:lstStyle/>
          <a:p>
            <a:pPr>
              <a:defRPr/>
            </a:pPr>
            <a:r>
              <a:rPr lang="fr-FR"/>
              <a:t>Doctorat = 180 points</a:t>
            </a:r>
          </a:p>
        </p:txBody>
      </p:sp>
      <p:sp>
        <p:nvSpPr>
          <p:cNvPr id="7" name="Espace réservé du contenu 6"/>
          <p:cNvSpPr>
            <a:spLocks noGrp="1"/>
          </p:cNvSpPr>
          <p:nvPr>
            <p:ph sz="half" idx="2"/>
          </p:nvPr>
        </p:nvSpPr>
        <p:spPr bwMode="auto">
          <a:xfrm>
            <a:off x="159026" y="1447092"/>
            <a:ext cx="8984974" cy="2763441"/>
          </a:xfrm>
        </p:spPr>
        <p:txBody>
          <a:bodyPr>
            <a:normAutofit fontScale="70000" lnSpcReduction="20000"/>
          </a:bodyPr>
          <a:lstStyle/>
          <a:p>
            <a:pPr>
              <a:defRPr/>
            </a:pPr>
            <a:r>
              <a:rPr lang="fr-FR" b="1" i="1" dirty="0"/>
              <a:t>Travail personnel de recherche </a:t>
            </a:r>
            <a:r>
              <a:rPr lang="fr-FR" dirty="0"/>
              <a:t>= </a:t>
            </a:r>
            <a:r>
              <a:rPr lang="fr-FR" b="1" dirty="0">
                <a:solidFill>
                  <a:srgbClr val="C00000"/>
                </a:solidFill>
              </a:rPr>
              <a:t>150 pts</a:t>
            </a:r>
            <a:endParaRPr b="1" dirty="0">
              <a:solidFill>
                <a:srgbClr val="C00000"/>
              </a:solidFill>
            </a:endParaRPr>
          </a:p>
          <a:p>
            <a:pPr marL="0" indent="0">
              <a:buNone/>
              <a:defRPr/>
            </a:pPr>
            <a:endParaRPr lang="fr-FR" dirty="0"/>
          </a:p>
          <a:p>
            <a:pPr>
              <a:defRPr/>
            </a:pPr>
            <a:r>
              <a:rPr lang="fr-FR" b="1" i="1" dirty="0"/>
              <a:t>Activités et formations complémentaires</a:t>
            </a:r>
            <a:r>
              <a:rPr lang="fr-FR" dirty="0"/>
              <a:t> = </a:t>
            </a:r>
            <a:r>
              <a:rPr lang="fr-FR" b="1" dirty="0">
                <a:solidFill>
                  <a:srgbClr val="C00000"/>
                </a:solidFill>
              </a:rPr>
              <a:t>30 pts </a:t>
            </a:r>
            <a:endParaRPr b="1" dirty="0">
              <a:solidFill>
                <a:srgbClr val="C00000"/>
              </a:solidFill>
            </a:endParaRPr>
          </a:p>
          <a:p>
            <a:pPr lvl="1">
              <a:defRPr/>
            </a:pPr>
            <a:r>
              <a:rPr lang="fr-FR" dirty="0"/>
              <a:t>3 objectifs majeurs (code de l’éducation)</a:t>
            </a:r>
            <a:endParaRPr dirty="0"/>
          </a:p>
          <a:p>
            <a:pPr lvl="2">
              <a:defRPr/>
            </a:pPr>
            <a:r>
              <a:rPr lang="fr-FR" dirty="0"/>
              <a:t>conforter la culture scientifique des doctorants</a:t>
            </a:r>
            <a:endParaRPr dirty="0"/>
          </a:p>
          <a:p>
            <a:pPr lvl="2">
              <a:defRPr/>
            </a:pPr>
            <a:r>
              <a:rPr lang="fr-FR" dirty="0"/>
              <a:t>préparer leur devenir professionnel dans le secteur public comme dans le secteur privé</a:t>
            </a:r>
          </a:p>
          <a:p>
            <a:pPr lvl="2">
              <a:defRPr/>
            </a:pPr>
            <a:r>
              <a:rPr lang="fr-FR" dirty="0"/>
              <a:t> favoriser leur ouverture internationale.</a:t>
            </a:r>
          </a:p>
          <a:p>
            <a:pPr lvl="1">
              <a:defRPr/>
            </a:pPr>
            <a:r>
              <a:rPr lang="fr-FR" dirty="0"/>
              <a:t>+ 3 passages obligés : sensibilisation à la science ouverte, à l’éthique, au développement durable</a:t>
            </a:r>
            <a:endParaRPr dirty="0"/>
          </a:p>
          <a:p>
            <a:pPr lvl="1">
              <a:defRPr/>
            </a:pPr>
            <a:r>
              <a:rPr lang="fr-FR" dirty="0"/>
              <a:t>Prend la forme de cours, formations, séminaires, validations d’expériences variées, engagement associatif, …</a:t>
            </a:r>
          </a:p>
        </p:txBody>
      </p:sp>
      <p:sp>
        <p:nvSpPr>
          <p:cNvPr id="8" name="Espace réservé du texte 7"/>
          <p:cNvSpPr>
            <a:spLocks noGrp="1"/>
          </p:cNvSpPr>
          <p:nvPr>
            <p:ph type="body" sz="quarter" idx="3"/>
          </p:nvPr>
        </p:nvSpPr>
        <p:spPr bwMode="auto">
          <a:xfrm>
            <a:off x="159026" y="5252612"/>
            <a:ext cx="3887391" cy="617934"/>
          </a:xfrm>
        </p:spPr>
        <p:txBody>
          <a:bodyPr>
            <a:normAutofit fontScale="92500" lnSpcReduction="20000"/>
          </a:bodyPr>
          <a:lstStyle/>
          <a:p>
            <a:pPr>
              <a:defRPr/>
            </a:pPr>
            <a:r>
              <a:rPr lang="fr-FR" dirty="0"/>
              <a:t>6 blocs de compétences = portfolio</a:t>
            </a:r>
          </a:p>
        </p:txBody>
      </p:sp>
      <p:pic>
        <p:nvPicPr>
          <p:cNvPr id="1026" name="Picture 2" descr="Le cadre des formations et activités doctorales | Université Paris-Sac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104636"/>
            <a:ext cx="3530600" cy="263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05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Google Shape;487;p11"/>
          <p:cNvSpPr/>
          <p:nvPr/>
        </p:nvSpPr>
        <p:spPr bwMode="auto">
          <a:xfrm>
            <a:off x="160690" y="65509"/>
            <a:ext cx="8790089" cy="5817609"/>
          </a:xfrm>
          <a:prstGeom prst="roundRect">
            <a:avLst>
              <a:gd name="adj" fmla="val 3065"/>
            </a:avLst>
          </a:prstGeom>
          <a:solidFill>
            <a:srgbClr val="F7D4DC">
              <a:alpha val="24705"/>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80143C"/>
              </a:solidFill>
              <a:effectLst/>
              <a:uLnTx/>
              <a:uFillTx/>
              <a:latin typeface="Open Sans"/>
              <a:ea typeface="Open Sans"/>
              <a:cs typeface="Open Sans"/>
            </a:endParaRPr>
          </a:p>
        </p:txBody>
      </p:sp>
      <p:sp>
        <p:nvSpPr>
          <p:cNvPr id="2" name="ZoneTexte 1"/>
          <p:cNvSpPr txBox="1"/>
          <p:nvPr/>
        </p:nvSpPr>
        <p:spPr bwMode="auto">
          <a:xfrm>
            <a:off x="481358" y="2928874"/>
            <a:ext cx="7619819" cy="2862322"/>
          </a:xfrm>
          <a:prstGeom prst="rect">
            <a:avLst/>
          </a:prstGeom>
          <a:noFill/>
        </p:spPr>
        <p:txBody>
          <a:bodyPr wrap="square" lIns="91440" tIns="45720" rIns="91440" bIns="45720" rtlCol="0" anchor="t">
            <a:spAutoFit/>
          </a:bodyPr>
          <a:lstStyle/>
          <a:p>
            <a:pPr marL="285750" marR="0" lvl="0" indent="-285750" algn="l" defTabSz="914400" eaLnBrk="1" fontAlgn="auto" latinLnBrk="0" hangingPunct="1">
              <a:lnSpc>
                <a:spcPct val="100000"/>
              </a:lnSpc>
              <a:spcBef>
                <a:spcPts val="0"/>
              </a:spcBef>
              <a:spcAft>
                <a:spcPts val="0"/>
              </a:spcAft>
              <a:buClr>
                <a:srgbClr val="000000"/>
              </a:buClr>
              <a:buSzTx/>
              <a:buFont typeface="Courier New"/>
              <a:buChar char="o"/>
              <a:tabLst/>
              <a:defRPr/>
            </a:pPr>
            <a:r>
              <a:rPr kumimoji="0" lang="fr-FR" sz="1800" b="1" i="0" u="none" strike="noStrike" kern="0" cap="none" spc="0" normalizeH="0" baseline="0" noProof="0">
                <a:ln>
                  <a:noFill/>
                </a:ln>
                <a:solidFill>
                  <a:srgbClr val="63003C"/>
                </a:solidFill>
                <a:effectLst/>
                <a:uLnTx/>
                <a:uFillTx/>
                <a:latin typeface="Arial"/>
                <a:cs typeface="Arial"/>
              </a:rPr>
              <a:t>Formation obligatoire pour les doctorants inscrits à l’UPSaclay</a:t>
            </a:r>
            <a:r>
              <a:rPr kumimoji="0" lang="fr-FR" sz="1800" b="0" i="0" u="none" strike="noStrike" kern="0" cap="none" spc="0" normalizeH="0" baseline="0" noProof="0">
                <a:ln>
                  <a:noFill/>
                </a:ln>
                <a:solidFill>
                  <a:srgbClr val="63003C"/>
                </a:solidFill>
                <a:effectLst/>
                <a:uLnTx/>
                <a:uFillTx/>
                <a:latin typeface="Arial"/>
                <a:cs typeface="Arial"/>
              </a:rPr>
              <a:t> dès la rentrée 2023/2024 </a:t>
            </a:r>
            <a:endParaRPr kumimoji="0" sz="1400" b="0" i="0" u="none" strike="noStrike" kern="0" cap="none" spc="0" normalizeH="0" baseline="0" noProof="0">
              <a:ln>
                <a:noFill/>
              </a:ln>
              <a:solidFill>
                <a:srgbClr val="000000"/>
              </a:solidFill>
              <a:effectLst/>
              <a:uLnTx/>
              <a:uFillTx/>
              <a:latin typeface="Arial"/>
              <a:cs typeface="Arial"/>
            </a:endParaRPr>
          </a:p>
          <a:p>
            <a:pPr marL="285750" marR="0" lvl="0" indent="-285750" algn="l" defTabSz="914400" eaLnBrk="1" fontAlgn="auto" latinLnBrk="0" hangingPunct="1">
              <a:lnSpc>
                <a:spcPct val="100000"/>
              </a:lnSpc>
              <a:spcBef>
                <a:spcPts val="0"/>
              </a:spcBef>
              <a:spcAft>
                <a:spcPts val="0"/>
              </a:spcAft>
              <a:buClr>
                <a:srgbClr val="000000"/>
              </a:buClr>
              <a:buSzTx/>
              <a:buFont typeface="Courier New"/>
              <a:buChar char="o"/>
              <a:tabLst/>
              <a:defRPr/>
            </a:pPr>
            <a:r>
              <a:rPr kumimoji="0" lang="fr-FR" sz="1800" b="0" i="0" u="none" strike="noStrike" kern="0" cap="none" spc="0" normalizeH="0" baseline="0" noProof="0">
                <a:ln>
                  <a:noFill/>
                </a:ln>
                <a:solidFill>
                  <a:srgbClr val="63003C"/>
                </a:solidFill>
                <a:effectLst/>
                <a:uLnTx/>
                <a:uFillTx/>
                <a:latin typeface="Arial"/>
                <a:cs typeface="Arial"/>
              </a:rPr>
              <a:t>Réf. Arrêté 25 Mai 2016 (article 3)</a:t>
            </a:r>
            <a:endParaRPr kumimoji="0" sz="1400" b="0" i="0" u="none" strike="noStrike" kern="0" cap="none" spc="0" normalizeH="0" baseline="0" noProof="0">
              <a:ln>
                <a:noFill/>
              </a:ln>
              <a:solidFill>
                <a:srgbClr val="000000"/>
              </a:solidFill>
              <a:effectLst/>
              <a:uLnTx/>
              <a:uFillTx/>
              <a:latin typeface="Arial"/>
              <a:cs typeface="Arial"/>
            </a:endParaRPr>
          </a:p>
          <a:p>
            <a:pPr marL="285750" marR="0" lvl="0" indent="-285750" algn="l" defTabSz="914400" eaLnBrk="1" fontAlgn="auto" latinLnBrk="0" hangingPunct="1">
              <a:lnSpc>
                <a:spcPct val="100000"/>
              </a:lnSpc>
              <a:spcBef>
                <a:spcPts val="0"/>
              </a:spcBef>
              <a:spcAft>
                <a:spcPts val="0"/>
              </a:spcAft>
              <a:buClr>
                <a:srgbClr val="000000"/>
              </a:buClr>
              <a:buSzTx/>
              <a:buFont typeface="Courier New"/>
              <a:buChar char="o"/>
              <a:tabLst/>
              <a:defRPr/>
            </a:pPr>
            <a:r>
              <a:rPr kumimoji="0" lang="fr-FR" sz="1800" b="0" i="0" u="none" strike="noStrike" kern="0" cap="none" spc="0" normalizeH="0" baseline="0" noProof="0">
                <a:ln>
                  <a:noFill/>
                </a:ln>
                <a:solidFill>
                  <a:srgbClr val="63003C"/>
                </a:solidFill>
                <a:effectLst/>
                <a:uLnTx/>
                <a:uFillTx/>
                <a:latin typeface="Arial"/>
                <a:cs typeface="Arial"/>
              </a:rPr>
              <a:t>Les ED </a:t>
            </a:r>
            <a:r>
              <a:rPr kumimoji="0" lang="fr-FR" sz="1800" b="0" i="1" u="none" strike="noStrike" kern="0" cap="none" spc="0" normalizeH="0" baseline="0" noProof="0">
                <a:ln>
                  <a:noFill/>
                </a:ln>
                <a:solidFill>
                  <a:srgbClr val="63003C"/>
                </a:solidFill>
                <a:effectLst/>
                <a:uLnTx/>
                <a:uFillTx/>
                <a:latin typeface="Arial"/>
                <a:cs typeface="Arial"/>
              </a:rPr>
              <a:t>« proposent aux directeurs de thèse, codirecteurs de thèse et à toutes les personnes encadrant ou </a:t>
            </a:r>
            <a:r>
              <a:rPr kumimoji="0" lang="fr-FR" sz="1800" b="1" i="1" u="none" strike="noStrike" kern="0" cap="none" spc="0" normalizeH="0" baseline="0" noProof="0">
                <a:ln>
                  <a:noFill/>
                </a:ln>
                <a:solidFill>
                  <a:srgbClr val="63003C"/>
                </a:solidFill>
                <a:effectLst/>
                <a:uLnTx/>
                <a:uFillTx/>
                <a:latin typeface="Arial"/>
                <a:cs typeface="Arial"/>
              </a:rPr>
              <a:t>participant au travail du doctorant</a:t>
            </a:r>
            <a:r>
              <a:rPr kumimoji="0" lang="fr-FR" sz="1800" b="0" i="1" u="none" strike="noStrike" kern="0" cap="none" spc="0" normalizeH="0" baseline="0" noProof="0">
                <a:ln>
                  <a:noFill/>
                </a:ln>
                <a:solidFill>
                  <a:srgbClr val="63003C"/>
                </a:solidFill>
                <a:effectLst/>
                <a:uLnTx/>
                <a:uFillTx/>
                <a:latin typeface="Arial"/>
                <a:cs typeface="Arial"/>
              </a:rPr>
              <a:t> une formation ou un accompagnement spécifique visant à prévenir toute forme de discrimination et de violence »</a:t>
            </a:r>
            <a:endParaRPr kumimoji="0" sz="1400" b="0" i="0" u="none" strike="noStrike" kern="0" cap="none" spc="0" normalizeH="0" baseline="0" noProof="0">
              <a:ln>
                <a:noFill/>
              </a:ln>
              <a:solidFill>
                <a:srgbClr val="000000"/>
              </a:solidFill>
              <a:effectLst/>
              <a:uLnTx/>
              <a:uFillTx/>
              <a:latin typeface="Arial"/>
              <a:cs typeface="Arial"/>
            </a:endParaRPr>
          </a:p>
          <a:p>
            <a:pPr marL="285750" marR="0" lvl="0" indent="-285750" algn="l" defTabSz="914400" eaLnBrk="1" fontAlgn="auto" latinLnBrk="0" hangingPunct="1">
              <a:lnSpc>
                <a:spcPct val="100000"/>
              </a:lnSpc>
              <a:spcBef>
                <a:spcPts val="0"/>
              </a:spcBef>
              <a:spcAft>
                <a:spcPts val="0"/>
              </a:spcAft>
              <a:buClr>
                <a:srgbClr val="000000"/>
              </a:buClr>
              <a:buSzTx/>
              <a:buFont typeface="Courier New"/>
              <a:buChar char="o"/>
              <a:tabLst/>
              <a:defRPr/>
            </a:pPr>
            <a:r>
              <a:rPr kumimoji="0" lang="fr-FR" sz="1800" b="0" i="0" u="none" strike="noStrike" kern="0" cap="none" spc="0" normalizeH="0" baseline="0" noProof="0">
                <a:ln>
                  <a:noFill/>
                </a:ln>
                <a:solidFill>
                  <a:srgbClr val="63003C"/>
                </a:solidFill>
                <a:effectLst/>
                <a:uLnTx/>
                <a:uFillTx/>
                <a:latin typeface="Arial"/>
                <a:cs typeface="Arial"/>
              </a:rPr>
              <a:t>Les doctorants sont de futurs cadres qui doivent donc être formés au pilotage d'un collectif de travail, incluant les VSS</a:t>
            </a:r>
            <a:endParaRPr kumimoji="0" sz="1400" b="0" i="0" u="none" strike="noStrike" kern="0" cap="none" spc="0" normalizeH="0" baseline="0" noProof="0">
              <a:ln>
                <a:noFill/>
              </a:ln>
              <a:solidFill>
                <a:srgbClr val="000000"/>
              </a:solidFill>
              <a:effectLst/>
              <a:uLnTx/>
              <a:uFillTx/>
              <a:latin typeface="Arial"/>
              <a:cs typeface="Arial"/>
            </a:endParaRPr>
          </a:p>
          <a:p>
            <a:pPr marL="285750" marR="0" lvl="0" indent="-285750" algn="l" defTabSz="914400" eaLnBrk="1" fontAlgn="auto" latinLnBrk="0" hangingPunct="1">
              <a:lnSpc>
                <a:spcPct val="100000"/>
              </a:lnSpc>
              <a:spcBef>
                <a:spcPts val="0"/>
              </a:spcBef>
              <a:spcAft>
                <a:spcPts val="0"/>
              </a:spcAft>
              <a:buClr>
                <a:srgbClr val="000000"/>
              </a:buClr>
              <a:buSzTx/>
              <a:buFont typeface="Courier New"/>
              <a:buChar char="o"/>
              <a:tabLst/>
              <a:defRPr/>
            </a:pPr>
            <a:r>
              <a:rPr kumimoji="0" lang="fr-FR" sz="1800" b="0" i="0" u="none" strike="noStrike" kern="0" cap="none" spc="0" normalizeH="0" baseline="0" noProof="0">
                <a:ln>
                  <a:noFill/>
                </a:ln>
                <a:solidFill>
                  <a:srgbClr val="63003C"/>
                </a:solidFill>
                <a:effectLst/>
                <a:uLnTx/>
                <a:uFillTx/>
                <a:latin typeface="Arial"/>
                <a:cs typeface="Arial"/>
              </a:rPr>
              <a:t>Suivi </a:t>
            </a:r>
            <a:r>
              <a:rPr kumimoji="0" lang="fr-FR" sz="1800" b="1" i="0" u="none" strike="noStrike" kern="0" cap="none" spc="0" normalizeH="0" baseline="0" noProof="0">
                <a:ln>
                  <a:noFill/>
                </a:ln>
                <a:solidFill>
                  <a:srgbClr val="FFFFFF"/>
                </a:solidFill>
                <a:effectLst/>
                <a:highlight>
                  <a:srgbClr val="63003C"/>
                </a:highlight>
                <a:uLnTx/>
                <a:uFillTx/>
                <a:latin typeface="Arial"/>
                <a:cs typeface="Arial"/>
              </a:rPr>
              <a:t>Maison du Doctorat</a:t>
            </a:r>
          </a:p>
        </p:txBody>
      </p:sp>
      <p:sp>
        <p:nvSpPr>
          <p:cNvPr id="24" name="Google Shape;488;p11"/>
          <p:cNvSpPr txBox="1"/>
          <p:nvPr/>
        </p:nvSpPr>
        <p:spPr bwMode="auto">
          <a:xfrm>
            <a:off x="481358" y="1803706"/>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000" b="1" i="0" u="none" strike="noStrike" kern="0" cap="none" spc="0" normalizeH="0" baseline="0" noProof="0">
                <a:ln>
                  <a:noFill/>
                </a:ln>
                <a:solidFill>
                  <a:srgbClr val="63003C"/>
                </a:solidFill>
                <a:effectLst/>
                <a:uLnTx/>
                <a:uFillTx/>
                <a:latin typeface="Open Sans"/>
                <a:ea typeface="Open Sans"/>
                <a:cs typeface="Open Sans"/>
              </a:rPr>
              <a:t>Etudiants, doctorants, encadrants de doctorants, personnels de l’Université</a:t>
            </a:r>
            <a:endParaRPr kumimoji="0" sz="20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27" name="Google Shape;488;p11"/>
          <p:cNvSpPr txBox="1"/>
          <p:nvPr/>
        </p:nvSpPr>
        <p:spPr bwMode="auto">
          <a:xfrm>
            <a:off x="1139648" y="608625"/>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ED145B"/>
              </a:buClr>
              <a:buSzPts val="2400"/>
              <a:buFont typeface="Arial"/>
              <a:buNone/>
              <a:tabLst/>
              <a:defRPr/>
            </a:pPr>
            <a:r>
              <a:rPr kumimoji="0" lang="fr-FR" sz="2400" b="0" i="0" u="none" strike="noStrike" kern="0" cap="none" spc="0" normalizeH="0" baseline="0" noProof="0">
                <a:ln>
                  <a:noFill/>
                </a:ln>
                <a:solidFill>
                  <a:srgbClr val="ED145B"/>
                </a:solidFill>
                <a:effectLst/>
                <a:uLnTx/>
                <a:uFillTx/>
                <a:latin typeface="Open Sans"/>
                <a:ea typeface="Open Sans"/>
                <a:cs typeface="Open Sans"/>
              </a:rPr>
              <a:t>Agir contre les VSS </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800" b="1" i="0" u="none" strike="noStrike" kern="0" cap="none" spc="0" normalizeH="0" baseline="0" noProof="0">
                <a:ln>
                  <a:noFill/>
                </a:ln>
                <a:solidFill>
                  <a:srgbClr val="63003C"/>
                </a:solidFill>
                <a:effectLst/>
                <a:uLnTx/>
                <a:uFillTx/>
                <a:latin typeface="Open Sans"/>
                <a:ea typeface="Open Sans"/>
                <a:cs typeface="Open Sans"/>
              </a:rPr>
              <a:t>Déploiement</a:t>
            </a:r>
            <a:endParaRPr kumimoji="0" sz="18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39" name="Google Shape;532;p11"/>
          <p:cNvSpPr/>
          <p:nvPr/>
        </p:nvSpPr>
        <p:spPr bwMode="auto">
          <a:xfrm>
            <a:off x="1256427" y="1465065"/>
            <a:ext cx="457200" cy="48414"/>
          </a:xfrm>
          <a:prstGeom prst="rect">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pic>
        <p:nvPicPr>
          <p:cNvPr id="40" name="Picture 2" descr="image"/>
          <p:cNvPicPr>
            <a:picLocks noChangeAspect="1" noChangeArrowheads="1"/>
          </p:cNvPicPr>
          <p:nvPr/>
        </p:nvPicPr>
        <p:blipFill>
          <a:blip r:embed="rId2"/>
          <a:stretch/>
        </p:blipFill>
        <p:spPr bwMode="auto">
          <a:xfrm>
            <a:off x="225248" y="582513"/>
            <a:ext cx="914400" cy="914400"/>
          </a:xfrm>
          <a:prstGeom prst="rect">
            <a:avLst/>
          </a:prstGeom>
          <a:noFill/>
        </p:spPr>
      </p:pic>
      <p:sp>
        <p:nvSpPr>
          <p:cNvPr id="8" name="Google Shape;488;p11"/>
          <p:cNvSpPr txBox="1"/>
          <p:nvPr/>
        </p:nvSpPr>
        <p:spPr bwMode="auto">
          <a:xfrm>
            <a:off x="481358" y="2538926"/>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800" b="1" i="0" u="sng" strike="noStrike" kern="0" cap="none" spc="0" normalizeH="0" baseline="0" noProof="0">
                <a:ln>
                  <a:noFill/>
                </a:ln>
                <a:solidFill>
                  <a:srgbClr val="63003C"/>
                </a:solidFill>
                <a:effectLst/>
                <a:uLnTx/>
                <a:uFillTx/>
                <a:latin typeface="Open Sans"/>
                <a:ea typeface="Open Sans"/>
                <a:cs typeface="Open Sans"/>
              </a:rPr>
              <a:t>Doctorants </a:t>
            </a:r>
            <a:endParaRPr kumimoji="0" sz="1800" b="1" i="0" u="sng" strike="noStrike" kern="0" cap="none" spc="0" normalizeH="0" baseline="0" noProof="0">
              <a:ln>
                <a:noFill/>
              </a:ln>
              <a:solidFill>
                <a:srgbClr val="63003C"/>
              </a:solidFill>
              <a:effectLst/>
              <a:uLnTx/>
              <a:uFillTx/>
              <a:latin typeface="Open Sans"/>
              <a:ea typeface="Open Sans"/>
              <a:cs typeface="Open Sans"/>
            </a:endParaRPr>
          </a:p>
        </p:txBody>
      </p:sp>
    </p:spTree>
    <p:extLst>
      <p:ext uri="{BB962C8B-B14F-4D97-AF65-F5344CB8AC3E}">
        <p14:creationId xmlns:p14="http://schemas.microsoft.com/office/powerpoint/2010/main" val="4156425077"/>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7" name="Google Shape;487;p11"/>
          <p:cNvSpPr/>
          <p:nvPr/>
        </p:nvSpPr>
        <p:spPr bwMode="auto">
          <a:xfrm>
            <a:off x="176955" y="167956"/>
            <a:ext cx="8790089" cy="5957673"/>
          </a:xfrm>
          <a:prstGeom prst="roundRect">
            <a:avLst>
              <a:gd name="adj" fmla="val 3065"/>
            </a:avLst>
          </a:prstGeom>
          <a:solidFill>
            <a:srgbClr val="F7D4DC">
              <a:alpha val="24705"/>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80143C"/>
              </a:solidFill>
              <a:effectLst/>
              <a:uLnTx/>
              <a:uFillTx/>
              <a:latin typeface="Open Sans"/>
              <a:ea typeface="Open Sans"/>
              <a:cs typeface="Open Sans"/>
            </a:endParaRPr>
          </a:p>
        </p:txBody>
      </p:sp>
      <p:sp>
        <p:nvSpPr>
          <p:cNvPr id="488" name="Google Shape;488;p11"/>
          <p:cNvSpPr txBox="1"/>
          <p:nvPr/>
        </p:nvSpPr>
        <p:spPr bwMode="auto">
          <a:xfrm>
            <a:off x="1139648" y="391909"/>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ED145B"/>
              </a:buClr>
              <a:buSzPts val="2400"/>
              <a:buFont typeface="Arial"/>
              <a:buNone/>
              <a:tabLst/>
              <a:defRPr/>
            </a:pPr>
            <a:r>
              <a:rPr kumimoji="0" lang="fr-FR" sz="2400" b="0" i="0" u="none" strike="noStrike" kern="0" cap="none" spc="0" normalizeH="0" baseline="0" noProof="0">
                <a:ln>
                  <a:noFill/>
                </a:ln>
                <a:solidFill>
                  <a:srgbClr val="ED145B"/>
                </a:solidFill>
                <a:effectLst/>
                <a:uLnTx/>
                <a:uFillTx/>
                <a:latin typeface="Open Sans"/>
                <a:ea typeface="Open Sans"/>
                <a:cs typeface="Open Sans"/>
              </a:rPr>
              <a:t>Agir contre les VSS </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800" b="1" i="0" u="none" strike="noStrike" kern="0" cap="none" spc="0" normalizeH="0" baseline="0" noProof="0">
                <a:ln>
                  <a:noFill/>
                </a:ln>
                <a:solidFill>
                  <a:srgbClr val="63003C"/>
                </a:solidFill>
                <a:effectLst/>
                <a:uLnTx/>
                <a:uFillTx/>
                <a:latin typeface="Open Sans"/>
                <a:ea typeface="Open Sans"/>
                <a:cs typeface="Open Sans"/>
              </a:rPr>
              <a:t>Le module e-learning </a:t>
            </a:r>
            <a:endParaRPr kumimoji="0" sz="18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532" name="Google Shape;532;p11"/>
          <p:cNvSpPr/>
          <p:nvPr/>
        </p:nvSpPr>
        <p:spPr bwMode="auto">
          <a:xfrm>
            <a:off x="1256427" y="1248349"/>
            <a:ext cx="457200" cy="48414"/>
          </a:xfrm>
          <a:prstGeom prst="rect">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grpSp>
        <p:nvGrpSpPr>
          <p:cNvPr id="62" name="Google Shape;681;p17"/>
          <p:cNvGrpSpPr/>
          <p:nvPr/>
        </p:nvGrpSpPr>
        <p:grpSpPr bwMode="auto">
          <a:xfrm>
            <a:off x="6453444" y="388822"/>
            <a:ext cx="2251351" cy="1815882"/>
            <a:chOff x="3273497" y="2522348"/>
            <a:chExt cx="3000006" cy="2452123"/>
          </a:xfrm>
        </p:grpSpPr>
        <p:sp>
          <p:nvSpPr>
            <p:cNvPr id="63" name="Google Shape;682;p17"/>
            <p:cNvSpPr/>
            <p:nvPr/>
          </p:nvSpPr>
          <p:spPr bwMode="auto">
            <a:xfrm>
              <a:off x="3273497" y="3411729"/>
              <a:ext cx="830632" cy="830630"/>
            </a:xfrm>
            <a:custGeom>
              <a:avLst/>
              <a:gdLst/>
              <a:ahLst/>
              <a:cxnLst/>
              <a:rect l="l" t="t" r="r" b="b"/>
              <a:pathLst>
                <a:path w="4053" h="4052" extrusionOk="0">
                  <a:moveTo>
                    <a:pt x="3887" y="1689"/>
                  </a:moveTo>
                  <a:lnTo>
                    <a:pt x="3684" y="1689"/>
                  </a:lnTo>
                  <a:lnTo>
                    <a:pt x="3684" y="1689"/>
                  </a:lnTo>
                  <a:lnTo>
                    <a:pt x="3650" y="1686"/>
                  </a:lnTo>
                  <a:lnTo>
                    <a:pt x="3617" y="1675"/>
                  </a:lnTo>
                  <a:lnTo>
                    <a:pt x="3583" y="1661"/>
                  </a:lnTo>
                  <a:lnTo>
                    <a:pt x="3552" y="1641"/>
                  </a:lnTo>
                  <a:lnTo>
                    <a:pt x="3524" y="1619"/>
                  </a:lnTo>
                  <a:lnTo>
                    <a:pt x="3501" y="1593"/>
                  </a:lnTo>
                  <a:lnTo>
                    <a:pt x="3482" y="1562"/>
                  </a:lnTo>
                  <a:lnTo>
                    <a:pt x="3468" y="1531"/>
                  </a:lnTo>
                  <a:lnTo>
                    <a:pt x="3397" y="1357"/>
                  </a:lnTo>
                  <a:lnTo>
                    <a:pt x="3397" y="1357"/>
                  </a:lnTo>
                  <a:lnTo>
                    <a:pt x="3383" y="1323"/>
                  </a:lnTo>
                  <a:lnTo>
                    <a:pt x="3375" y="1290"/>
                  </a:lnTo>
                  <a:lnTo>
                    <a:pt x="3375" y="1253"/>
                  </a:lnTo>
                  <a:lnTo>
                    <a:pt x="3377" y="1219"/>
                  </a:lnTo>
                  <a:lnTo>
                    <a:pt x="3386" y="1182"/>
                  </a:lnTo>
                  <a:lnTo>
                    <a:pt x="3397" y="1149"/>
                  </a:lnTo>
                  <a:lnTo>
                    <a:pt x="3414" y="1118"/>
                  </a:lnTo>
                  <a:lnTo>
                    <a:pt x="3437" y="1094"/>
                  </a:lnTo>
                  <a:lnTo>
                    <a:pt x="3580" y="950"/>
                  </a:lnTo>
                  <a:lnTo>
                    <a:pt x="3580" y="950"/>
                  </a:lnTo>
                  <a:lnTo>
                    <a:pt x="3591" y="936"/>
                  </a:lnTo>
                  <a:lnTo>
                    <a:pt x="3602" y="925"/>
                  </a:lnTo>
                  <a:lnTo>
                    <a:pt x="3617" y="894"/>
                  </a:lnTo>
                  <a:lnTo>
                    <a:pt x="3625" y="866"/>
                  </a:lnTo>
                  <a:lnTo>
                    <a:pt x="3628" y="832"/>
                  </a:lnTo>
                  <a:lnTo>
                    <a:pt x="3625" y="801"/>
                  </a:lnTo>
                  <a:lnTo>
                    <a:pt x="3617" y="770"/>
                  </a:lnTo>
                  <a:lnTo>
                    <a:pt x="3602" y="742"/>
                  </a:lnTo>
                  <a:lnTo>
                    <a:pt x="3591" y="728"/>
                  </a:lnTo>
                  <a:lnTo>
                    <a:pt x="3580" y="717"/>
                  </a:lnTo>
                  <a:lnTo>
                    <a:pt x="3335" y="472"/>
                  </a:lnTo>
                  <a:lnTo>
                    <a:pt x="3335" y="472"/>
                  </a:lnTo>
                  <a:lnTo>
                    <a:pt x="3324" y="461"/>
                  </a:lnTo>
                  <a:lnTo>
                    <a:pt x="3310" y="453"/>
                  </a:lnTo>
                  <a:lnTo>
                    <a:pt x="3282" y="436"/>
                  </a:lnTo>
                  <a:lnTo>
                    <a:pt x="3251" y="427"/>
                  </a:lnTo>
                  <a:lnTo>
                    <a:pt x="3220" y="424"/>
                  </a:lnTo>
                  <a:lnTo>
                    <a:pt x="3189" y="427"/>
                  </a:lnTo>
                  <a:lnTo>
                    <a:pt x="3158" y="436"/>
                  </a:lnTo>
                  <a:lnTo>
                    <a:pt x="3127" y="453"/>
                  </a:lnTo>
                  <a:lnTo>
                    <a:pt x="3116" y="461"/>
                  </a:lnTo>
                  <a:lnTo>
                    <a:pt x="3102" y="472"/>
                  </a:lnTo>
                  <a:lnTo>
                    <a:pt x="2959" y="615"/>
                  </a:lnTo>
                  <a:lnTo>
                    <a:pt x="2959" y="615"/>
                  </a:lnTo>
                  <a:lnTo>
                    <a:pt x="2933" y="638"/>
                  </a:lnTo>
                  <a:lnTo>
                    <a:pt x="2902" y="655"/>
                  </a:lnTo>
                  <a:lnTo>
                    <a:pt x="2869" y="669"/>
                  </a:lnTo>
                  <a:lnTo>
                    <a:pt x="2835" y="677"/>
                  </a:lnTo>
                  <a:lnTo>
                    <a:pt x="2798" y="680"/>
                  </a:lnTo>
                  <a:lnTo>
                    <a:pt x="2762" y="677"/>
                  </a:lnTo>
                  <a:lnTo>
                    <a:pt x="2728" y="669"/>
                  </a:lnTo>
                  <a:lnTo>
                    <a:pt x="2694" y="658"/>
                  </a:lnTo>
                  <a:lnTo>
                    <a:pt x="2520" y="585"/>
                  </a:lnTo>
                  <a:lnTo>
                    <a:pt x="2520" y="585"/>
                  </a:lnTo>
                  <a:lnTo>
                    <a:pt x="2489" y="570"/>
                  </a:lnTo>
                  <a:lnTo>
                    <a:pt x="2461" y="551"/>
                  </a:lnTo>
                  <a:lnTo>
                    <a:pt x="2433" y="528"/>
                  </a:lnTo>
                  <a:lnTo>
                    <a:pt x="2410" y="500"/>
                  </a:lnTo>
                  <a:lnTo>
                    <a:pt x="2391" y="469"/>
                  </a:lnTo>
                  <a:lnTo>
                    <a:pt x="2376" y="439"/>
                  </a:lnTo>
                  <a:lnTo>
                    <a:pt x="2368" y="405"/>
                  </a:lnTo>
                  <a:lnTo>
                    <a:pt x="2362" y="368"/>
                  </a:lnTo>
                  <a:lnTo>
                    <a:pt x="2362" y="166"/>
                  </a:lnTo>
                  <a:lnTo>
                    <a:pt x="2362" y="166"/>
                  </a:lnTo>
                  <a:lnTo>
                    <a:pt x="2362" y="149"/>
                  </a:lnTo>
                  <a:lnTo>
                    <a:pt x="2360" y="132"/>
                  </a:lnTo>
                  <a:lnTo>
                    <a:pt x="2351" y="101"/>
                  </a:lnTo>
                  <a:lnTo>
                    <a:pt x="2334" y="73"/>
                  </a:lnTo>
                  <a:lnTo>
                    <a:pt x="2315" y="50"/>
                  </a:lnTo>
                  <a:lnTo>
                    <a:pt x="2289" y="28"/>
                  </a:lnTo>
                  <a:lnTo>
                    <a:pt x="2261" y="14"/>
                  </a:lnTo>
                  <a:lnTo>
                    <a:pt x="2230" y="5"/>
                  </a:lnTo>
                  <a:lnTo>
                    <a:pt x="2216" y="2"/>
                  </a:lnTo>
                  <a:lnTo>
                    <a:pt x="2199" y="0"/>
                  </a:lnTo>
                  <a:lnTo>
                    <a:pt x="1853" y="0"/>
                  </a:lnTo>
                  <a:lnTo>
                    <a:pt x="1853" y="0"/>
                  </a:lnTo>
                  <a:lnTo>
                    <a:pt x="1836" y="2"/>
                  </a:lnTo>
                  <a:lnTo>
                    <a:pt x="1820" y="5"/>
                  </a:lnTo>
                  <a:lnTo>
                    <a:pt x="1789" y="14"/>
                  </a:lnTo>
                  <a:lnTo>
                    <a:pt x="1761" y="28"/>
                  </a:lnTo>
                  <a:lnTo>
                    <a:pt x="1738" y="50"/>
                  </a:lnTo>
                  <a:lnTo>
                    <a:pt x="1716" y="73"/>
                  </a:lnTo>
                  <a:lnTo>
                    <a:pt x="1702" y="101"/>
                  </a:lnTo>
                  <a:lnTo>
                    <a:pt x="1690" y="132"/>
                  </a:lnTo>
                  <a:lnTo>
                    <a:pt x="1690" y="149"/>
                  </a:lnTo>
                  <a:lnTo>
                    <a:pt x="1688" y="166"/>
                  </a:lnTo>
                  <a:lnTo>
                    <a:pt x="1688" y="368"/>
                  </a:lnTo>
                  <a:lnTo>
                    <a:pt x="1688" y="368"/>
                  </a:lnTo>
                  <a:lnTo>
                    <a:pt x="1685" y="405"/>
                  </a:lnTo>
                  <a:lnTo>
                    <a:pt x="1676" y="439"/>
                  </a:lnTo>
                  <a:lnTo>
                    <a:pt x="1662" y="469"/>
                  </a:lnTo>
                  <a:lnTo>
                    <a:pt x="1643" y="500"/>
                  </a:lnTo>
                  <a:lnTo>
                    <a:pt x="1620" y="528"/>
                  </a:lnTo>
                  <a:lnTo>
                    <a:pt x="1592" y="551"/>
                  </a:lnTo>
                  <a:lnTo>
                    <a:pt x="1564" y="570"/>
                  </a:lnTo>
                  <a:lnTo>
                    <a:pt x="1530" y="585"/>
                  </a:lnTo>
                  <a:lnTo>
                    <a:pt x="1356" y="658"/>
                  </a:lnTo>
                  <a:lnTo>
                    <a:pt x="1356" y="658"/>
                  </a:lnTo>
                  <a:lnTo>
                    <a:pt x="1325" y="669"/>
                  </a:lnTo>
                  <a:lnTo>
                    <a:pt x="1291" y="677"/>
                  </a:lnTo>
                  <a:lnTo>
                    <a:pt x="1254" y="680"/>
                  </a:lnTo>
                  <a:lnTo>
                    <a:pt x="1218" y="677"/>
                  </a:lnTo>
                  <a:lnTo>
                    <a:pt x="1184" y="669"/>
                  </a:lnTo>
                  <a:lnTo>
                    <a:pt x="1150" y="655"/>
                  </a:lnTo>
                  <a:lnTo>
                    <a:pt x="1120" y="638"/>
                  </a:lnTo>
                  <a:lnTo>
                    <a:pt x="1091" y="615"/>
                  </a:lnTo>
                  <a:lnTo>
                    <a:pt x="948" y="472"/>
                  </a:lnTo>
                  <a:lnTo>
                    <a:pt x="948" y="472"/>
                  </a:lnTo>
                  <a:lnTo>
                    <a:pt x="937" y="461"/>
                  </a:lnTo>
                  <a:lnTo>
                    <a:pt x="923" y="453"/>
                  </a:lnTo>
                  <a:lnTo>
                    <a:pt x="894" y="436"/>
                  </a:lnTo>
                  <a:lnTo>
                    <a:pt x="864" y="427"/>
                  </a:lnTo>
                  <a:lnTo>
                    <a:pt x="833" y="424"/>
                  </a:lnTo>
                  <a:lnTo>
                    <a:pt x="802" y="427"/>
                  </a:lnTo>
                  <a:lnTo>
                    <a:pt x="771" y="436"/>
                  </a:lnTo>
                  <a:lnTo>
                    <a:pt x="740" y="453"/>
                  </a:lnTo>
                  <a:lnTo>
                    <a:pt x="729" y="461"/>
                  </a:lnTo>
                  <a:lnTo>
                    <a:pt x="715" y="472"/>
                  </a:lnTo>
                  <a:lnTo>
                    <a:pt x="473" y="717"/>
                  </a:lnTo>
                  <a:lnTo>
                    <a:pt x="473" y="717"/>
                  </a:lnTo>
                  <a:lnTo>
                    <a:pt x="462" y="728"/>
                  </a:lnTo>
                  <a:lnTo>
                    <a:pt x="450" y="742"/>
                  </a:lnTo>
                  <a:lnTo>
                    <a:pt x="436" y="770"/>
                  </a:lnTo>
                  <a:lnTo>
                    <a:pt x="428" y="801"/>
                  </a:lnTo>
                  <a:lnTo>
                    <a:pt x="422" y="832"/>
                  </a:lnTo>
                  <a:lnTo>
                    <a:pt x="428" y="866"/>
                  </a:lnTo>
                  <a:lnTo>
                    <a:pt x="436" y="894"/>
                  </a:lnTo>
                  <a:lnTo>
                    <a:pt x="450" y="925"/>
                  </a:lnTo>
                  <a:lnTo>
                    <a:pt x="462" y="936"/>
                  </a:lnTo>
                  <a:lnTo>
                    <a:pt x="473" y="950"/>
                  </a:lnTo>
                  <a:lnTo>
                    <a:pt x="616" y="1094"/>
                  </a:lnTo>
                  <a:lnTo>
                    <a:pt x="616" y="1094"/>
                  </a:lnTo>
                  <a:lnTo>
                    <a:pt x="636" y="1118"/>
                  </a:lnTo>
                  <a:lnTo>
                    <a:pt x="655" y="1149"/>
                  </a:lnTo>
                  <a:lnTo>
                    <a:pt x="667" y="1182"/>
                  </a:lnTo>
                  <a:lnTo>
                    <a:pt x="675" y="1219"/>
                  </a:lnTo>
                  <a:lnTo>
                    <a:pt x="678" y="1253"/>
                  </a:lnTo>
                  <a:lnTo>
                    <a:pt x="675" y="1290"/>
                  </a:lnTo>
                  <a:lnTo>
                    <a:pt x="670" y="1323"/>
                  </a:lnTo>
                  <a:lnTo>
                    <a:pt x="655" y="1357"/>
                  </a:lnTo>
                  <a:lnTo>
                    <a:pt x="585" y="1531"/>
                  </a:lnTo>
                  <a:lnTo>
                    <a:pt x="585" y="1531"/>
                  </a:lnTo>
                  <a:lnTo>
                    <a:pt x="571" y="1562"/>
                  </a:lnTo>
                  <a:lnTo>
                    <a:pt x="551" y="1593"/>
                  </a:lnTo>
                  <a:lnTo>
                    <a:pt x="526" y="1619"/>
                  </a:lnTo>
                  <a:lnTo>
                    <a:pt x="501" y="1641"/>
                  </a:lnTo>
                  <a:lnTo>
                    <a:pt x="470" y="1661"/>
                  </a:lnTo>
                  <a:lnTo>
                    <a:pt x="436" y="1675"/>
                  </a:lnTo>
                  <a:lnTo>
                    <a:pt x="403" y="1686"/>
                  </a:lnTo>
                  <a:lnTo>
                    <a:pt x="369" y="1689"/>
                  </a:lnTo>
                  <a:lnTo>
                    <a:pt x="166" y="1689"/>
                  </a:lnTo>
                  <a:lnTo>
                    <a:pt x="166" y="1689"/>
                  </a:lnTo>
                  <a:lnTo>
                    <a:pt x="149" y="1689"/>
                  </a:lnTo>
                  <a:lnTo>
                    <a:pt x="133" y="1692"/>
                  </a:lnTo>
                  <a:lnTo>
                    <a:pt x="102" y="1700"/>
                  </a:lnTo>
                  <a:lnTo>
                    <a:pt x="73" y="1717"/>
                  </a:lnTo>
                  <a:lnTo>
                    <a:pt x="48" y="1737"/>
                  </a:lnTo>
                  <a:lnTo>
                    <a:pt x="28" y="1762"/>
                  </a:lnTo>
                  <a:lnTo>
                    <a:pt x="14" y="1790"/>
                  </a:lnTo>
                  <a:lnTo>
                    <a:pt x="3" y="1821"/>
                  </a:lnTo>
                  <a:lnTo>
                    <a:pt x="0" y="1838"/>
                  </a:lnTo>
                  <a:lnTo>
                    <a:pt x="0" y="1855"/>
                  </a:lnTo>
                  <a:lnTo>
                    <a:pt x="0" y="2198"/>
                  </a:lnTo>
                  <a:lnTo>
                    <a:pt x="0" y="2198"/>
                  </a:lnTo>
                  <a:lnTo>
                    <a:pt x="0" y="2215"/>
                  </a:lnTo>
                  <a:lnTo>
                    <a:pt x="3" y="2232"/>
                  </a:lnTo>
                  <a:lnTo>
                    <a:pt x="14" y="2262"/>
                  </a:lnTo>
                  <a:lnTo>
                    <a:pt x="28" y="2291"/>
                  </a:lnTo>
                  <a:lnTo>
                    <a:pt x="48" y="2316"/>
                  </a:lnTo>
                  <a:lnTo>
                    <a:pt x="73" y="2335"/>
                  </a:lnTo>
                  <a:lnTo>
                    <a:pt x="102" y="2350"/>
                  </a:lnTo>
                  <a:lnTo>
                    <a:pt x="133" y="2361"/>
                  </a:lnTo>
                  <a:lnTo>
                    <a:pt x="149" y="2364"/>
                  </a:lnTo>
                  <a:lnTo>
                    <a:pt x="166" y="2364"/>
                  </a:lnTo>
                  <a:lnTo>
                    <a:pt x="369" y="2364"/>
                  </a:lnTo>
                  <a:lnTo>
                    <a:pt x="369" y="2364"/>
                  </a:lnTo>
                  <a:lnTo>
                    <a:pt x="403" y="2366"/>
                  </a:lnTo>
                  <a:lnTo>
                    <a:pt x="436" y="2375"/>
                  </a:lnTo>
                  <a:lnTo>
                    <a:pt x="470" y="2392"/>
                  </a:lnTo>
                  <a:lnTo>
                    <a:pt x="501" y="2408"/>
                  </a:lnTo>
                  <a:lnTo>
                    <a:pt x="526" y="2434"/>
                  </a:lnTo>
                  <a:lnTo>
                    <a:pt x="551" y="2459"/>
                  </a:lnTo>
                  <a:lnTo>
                    <a:pt x="571" y="2490"/>
                  </a:lnTo>
                  <a:lnTo>
                    <a:pt x="585" y="2521"/>
                  </a:lnTo>
                  <a:lnTo>
                    <a:pt x="655" y="2695"/>
                  </a:lnTo>
                  <a:lnTo>
                    <a:pt x="655" y="2695"/>
                  </a:lnTo>
                  <a:lnTo>
                    <a:pt x="670" y="2726"/>
                  </a:lnTo>
                  <a:lnTo>
                    <a:pt x="675" y="2763"/>
                  </a:lnTo>
                  <a:lnTo>
                    <a:pt x="678" y="2797"/>
                  </a:lnTo>
                  <a:lnTo>
                    <a:pt x="675" y="2833"/>
                  </a:lnTo>
                  <a:lnTo>
                    <a:pt x="667" y="2870"/>
                  </a:lnTo>
                  <a:lnTo>
                    <a:pt x="655" y="2901"/>
                  </a:lnTo>
                  <a:lnTo>
                    <a:pt x="636" y="2932"/>
                  </a:lnTo>
                  <a:lnTo>
                    <a:pt x="616" y="2960"/>
                  </a:lnTo>
                  <a:lnTo>
                    <a:pt x="473" y="3103"/>
                  </a:lnTo>
                  <a:lnTo>
                    <a:pt x="473" y="3103"/>
                  </a:lnTo>
                  <a:lnTo>
                    <a:pt x="462" y="3115"/>
                  </a:lnTo>
                  <a:lnTo>
                    <a:pt x="450" y="3129"/>
                  </a:lnTo>
                  <a:lnTo>
                    <a:pt x="436" y="3157"/>
                  </a:lnTo>
                  <a:lnTo>
                    <a:pt x="428" y="3188"/>
                  </a:lnTo>
                  <a:lnTo>
                    <a:pt x="422" y="3218"/>
                  </a:lnTo>
                  <a:lnTo>
                    <a:pt x="428" y="3252"/>
                  </a:lnTo>
                  <a:lnTo>
                    <a:pt x="436" y="3283"/>
                  </a:lnTo>
                  <a:lnTo>
                    <a:pt x="450" y="3311"/>
                  </a:lnTo>
                  <a:lnTo>
                    <a:pt x="462" y="3325"/>
                  </a:lnTo>
                  <a:lnTo>
                    <a:pt x="473" y="3336"/>
                  </a:lnTo>
                  <a:lnTo>
                    <a:pt x="715" y="3581"/>
                  </a:lnTo>
                  <a:lnTo>
                    <a:pt x="715" y="3581"/>
                  </a:lnTo>
                  <a:lnTo>
                    <a:pt x="729" y="3592"/>
                  </a:lnTo>
                  <a:lnTo>
                    <a:pt x="740" y="3601"/>
                  </a:lnTo>
                  <a:lnTo>
                    <a:pt x="771" y="3615"/>
                  </a:lnTo>
                  <a:lnTo>
                    <a:pt x="802" y="3626"/>
                  </a:lnTo>
                  <a:lnTo>
                    <a:pt x="833" y="3629"/>
                  </a:lnTo>
                  <a:lnTo>
                    <a:pt x="864" y="3626"/>
                  </a:lnTo>
                  <a:lnTo>
                    <a:pt x="894" y="3615"/>
                  </a:lnTo>
                  <a:lnTo>
                    <a:pt x="923" y="3601"/>
                  </a:lnTo>
                  <a:lnTo>
                    <a:pt x="937" y="3592"/>
                  </a:lnTo>
                  <a:lnTo>
                    <a:pt x="948" y="3581"/>
                  </a:lnTo>
                  <a:lnTo>
                    <a:pt x="1091" y="3438"/>
                  </a:lnTo>
                  <a:lnTo>
                    <a:pt x="1091" y="3438"/>
                  </a:lnTo>
                  <a:lnTo>
                    <a:pt x="1120" y="3415"/>
                  </a:lnTo>
                  <a:lnTo>
                    <a:pt x="1150" y="3398"/>
                  </a:lnTo>
                  <a:lnTo>
                    <a:pt x="1184" y="3384"/>
                  </a:lnTo>
                  <a:lnTo>
                    <a:pt x="1218" y="3376"/>
                  </a:lnTo>
                  <a:lnTo>
                    <a:pt x="1254" y="3373"/>
                  </a:lnTo>
                  <a:lnTo>
                    <a:pt x="1291" y="3376"/>
                  </a:lnTo>
                  <a:lnTo>
                    <a:pt x="1325" y="3384"/>
                  </a:lnTo>
                  <a:lnTo>
                    <a:pt x="1356" y="3396"/>
                  </a:lnTo>
                  <a:lnTo>
                    <a:pt x="1530" y="3469"/>
                  </a:lnTo>
                  <a:lnTo>
                    <a:pt x="1530" y="3469"/>
                  </a:lnTo>
                  <a:lnTo>
                    <a:pt x="1564" y="3480"/>
                  </a:lnTo>
                  <a:lnTo>
                    <a:pt x="1592" y="3500"/>
                  </a:lnTo>
                  <a:lnTo>
                    <a:pt x="1620" y="3525"/>
                  </a:lnTo>
                  <a:lnTo>
                    <a:pt x="1643" y="3553"/>
                  </a:lnTo>
                  <a:lnTo>
                    <a:pt x="1662" y="3581"/>
                  </a:lnTo>
                  <a:lnTo>
                    <a:pt x="1676" y="3615"/>
                  </a:lnTo>
                  <a:lnTo>
                    <a:pt x="1685" y="3649"/>
                  </a:lnTo>
                  <a:lnTo>
                    <a:pt x="1688" y="3682"/>
                  </a:lnTo>
                  <a:lnTo>
                    <a:pt x="1688" y="3888"/>
                  </a:lnTo>
                  <a:lnTo>
                    <a:pt x="1688" y="3888"/>
                  </a:lnTo>
                  <a:lnTo>
                    <a:pt x="1690" y="3902"/>
                  </a:lnTo>
                  <a:lnTo>
                    <a:pt x="1690" y="3919"/>
                  </a:lnTo>
                  <a:lnTo>
                    <a:pt x="1702" y="3949"/>
                  </a:lnTo>
                  <a:lnTo>
                    <a:pt x="1716" y="3978"/>
                  </a:lnTo>
                  <a:lnTo>
                    <a:pt x="1738" y="4003"/>
                  </a:lnTo>
                  <a:lnTo>
                    <a:pt x="1761" y="4023"/>
                  </a:lnTo>
                  <a:lnTo>
                    <a:pt x="1789" y="4040"/>
                  </a:lnTo>
                  <a:lnTo>
                    <a:pt x="1820" y="4048"/>
                  </a:lnTo>
                  <a:lnTo>
                    <a:pt x="1836" y="4051"/>
                  </a:lnTo>
                  <a:lnTo>
                    <a:pt x="1853" y="4051"/>
                  </a:lnTo>
                  <a:lnTo>
                    <a:pt x="2199" y="4051"/>
                  </a:lnTo>
                  <a:lnTo>
                    <a:pt x="2199" y="4051"/>
                  </a:lnTo>
                  <a:lnTo>
                    <a:pt x="2216" y="4051"/>
                  </a:lnTo>
                  <a:lnTo>
                    <a:pt x="2230" y="4048"/>
                  </a:lnTo>
                  <a:lnTo>
                    <a:pt x="2261" y="4040"/>
                  </a:lnTo>
                  <a:lnTo>
                    <a:pt x="2289" y="4023"/>
                  </a:lnTo>
                  <a:lnTo>
                    <a:pt x="2315" y="4003"/>
                  </a:lnTo>
                  <a:lnTo>
                    <a:pt x="2334" y="3978"/>
                  </a:lnTo>
                  <a:lnTo>
                    <a:pt x="2351" y="3949"/>
                  </a:lnTo>
                  <a:lnTo>
                    <a:pt x="2360" y="3919"/>
                  </a:lnTo>
                  <a:lnTo>
                    <a:pt x="2362" y="3902"/>
                  </a:lnTo>
                  <a:lnTo>
                    <a:pt x="2362" y="3888"/>
                  </a:lnTo>
                  <a:lnTo>
                    <a:pt x="2362" y="3682"/>
                  </a:lnTo>
                  <a:lnTo>
                    <a:pt x="2362" y="3682"/>
                  </a:lnTo>
                  <a:lnTo>
                    <a:pt x="2368" y="3649"/>
                  </a:lnTo>
                  <a:lnTo>
                    <a:pt x="2376" y="3615"/>
                  </a:lnTo>
                  <a:lnTo>
                    <a:pt x="2391" y="3581"/>
                  </a:lnTo>
                  <a:lnTo>
                    <a:pt x="2410" y="3553"/>
                  </a:lnTo>
                  <a:lnTo>
                    <a:pt x="2433" y="3525"/>
                  </a:lnTo>
                  <a:lnTo>
                    <a:pt x="2461" y="3500"/>
                  </a:lnTo>
                  <a:lnTo>
                    <a:pt x="2489" y="3480"/>
                  </a:lnTo>
                  <a:lnTo>
                    <a:pt x="2520" y="3469"/>
                  </a:lnTo>
                  <a:lnTo>
                    <a:pt x="2694" y="3396"/>
                  </a:lnTo>
                  <a:lnTo>
                    <a:pt x="2694" y="3396"/>
                  </a:lnTo>
                  <a:lnTo>
                    <a:pt x="2728" y="3384"/>
                  </a:lnTo>
                  <a:lnTo>
                    <a:pt x="2762" y="3376"/>
                  </a:lnTo>
                  <a:lnTo>
                    <a:pt x="2798" y="3373"/>
                  </a:lnTo>
                  <a:lnTo>
                    <a:pt x="2835" y="3376"/>
                  </a:lnTo>
                  <a:lnTo>
                    <a:pt x="2869" y="3384"/>
                  </a:lnTo>
                  <a:lnTo>
                    <a:pt x="2902" y="3398"/>
                  </a:lnTo>
                  <a:lnTo>
                    <a:pt x="2933" y="3415"/>
                  </a:lnTo>
                  <a:lnTo>
                    <a:pt x="2959" y="3438"/>
                  </a:lnTo>
                  <a:lnTo>
                    <a:pt x="3102" y="3581"/>
                  </a:lnTo>
                  <a:lnTo>
                    <a:pt x="3102" y="3581"/>
                  </a:lnTo>
                  <a:lnTo>
                    <a:pt x="3116" y="3592"/>
                  </a:lnTo>
                  <a:lnTo>
                    <a:pt x="3127" y="3601"/>
                  </a:lnTo>
                  <a:lnTo>
                    <a:pt x="3158" y="3615"/>
                  </a:lnTo>
                  <a:lnTo>
                    <a:pt x="3189" y="3626"/>
                  </a:lnTo>
                  <a:lnTo>
                    <a:pt x="3220" y="3629"/>
                  </a:lnTo>
                  <a:lnTo>
                    <a:pt x="3251" y="3626"/>
                  </a:lnTo>
                  <a:lnTo>
                    <a:pt x="3282" y="3615"/>
                  </a:lnTo>
                  <a:lnTo>
                    <a:pt x="3310" y="3601"/>
                  </a:lnTo>
                  <a:lnTo>
                    <a:pt x="3324" y="3592"/>
                  </a:lnTo>
                  <a:lnTo>
                    <a:pt x="3335" y="3581"/>
                  </a:lnTo>
                  <a:lnTo>
                    <a:pt x="3580" y="3336"/>
                  </a:lnTo>
                  <a:lnTo>
                    <a:pt x="3580" y="3336"/>
                  </a:lnTo>
                  <a:lnTo>
                    <a:pt x="3591" y="3325"/>
                  </a:lnTo>
                  <a:lnTo>
                    <a:pt x="3602" y="3311"/>
                  </a:lnTo>
                  <a:lnTo>
                    <a:pt x="3617" y="3283"/>
                  </a:lnTo>
                  <a:lnTo>
                    <a:pt x="3625" y="3252"/>
                  </a:lnTo>
                  <a:lnTo>
                    <a:pt x="3628" y="3218"/>
                  </a:lnTo>
                  <a:lnTo>
                    <a:pt x="3625" y="3188"/>
                  </a:lnTo>
                  <a:lnTo>
                    <a:pt x="3617" y="3157"/>
                  </a:lnTo>
                  <a:lnTo>
                    <a:pt x="3602" y="3129"/>
                  </a:lnTo>
                  <a:lnTo>
                    <a:pt x="3591" y="3115"/>
                  </a:lnTo>
                  <a:lnTo>
                    <a:pt x="3580" y="3103"/>
                  </a:lnTo>
                  <a:lnTo>
                    <a:pt x="3437" y="2960"/>
                  </a:lnTo>
                  <a:lnTo>
                    <a:pt x="3437" y="2960"/>
                  </a:lnTo>
                  <a:lnTo>
                    <a:pt x="3414" y="2932"/>
                  </a:lnTo>
                  <a:lnTo>
                    <a:pt x="3397" y="2901"/>
                  </a:lnTo>
                  <a:lnTo>
                    <a:pt x="3386" y="2870"/>
                  </a:lnTo>
                  <a:lnTo>
                    <a:pt x="3377" y="2833"/>
                  </a:lnTo>
                  <a:lnTo>
                    <a:pt x="3375" y="2797"/>
                  </a:lnTo>
                  <a:lnTo>
                    <a:pt x="3375" y="2763"/>
                  </a:lnTo>
                  <a:lnTo>
                    <a:pt x="3383" y="2726"/>
                  </a:lnTo>
                  <a:lnTo>
                    <a:pt x="3397" y="2695"/>
                  </a:lnTo>
                  <a:lnTo>
                    <a:pt x="3468" y="2521"/>
                  </a:lnTo>
                  <a:lnTo>
                    <a:pt x="3468" y="2521"/>
                  </a:lnTo>
                  <a:lnTo>
                    <a:pt x="3482" y="2490"/>
                  </a:lnTo>
                  <a:lnTo>
                    <a:pt x="3501" y="2459"/>
                  </a:lnTo>
                  <a:lnTo>
                    <a:pt x="3524" y="2434"/>
                  </a:lnTo>
                  <a:lnTo>
                    <a:pt x="3552" y="2408"/>
                  </a:lnTo>
                  <a:lnTo>
                    <a:pt x="3583" y="2392"/>
                  </a:lnTo>
                  <a:lnTo>
                    <a:pt x="3617" y="2375"/>
                  </a:lnTo>
                  <a:lnTo>
                    <a:pt x="3650" y="2366"/>
                  </a:lnTo>
                  <a:lnTo>
                    <a:pt x="3684" y="2364"/>
                  </a:lnTo>
                  <a:lnTo>
                    <a:pt x="3887" y="2364"/>
                  </a:lnTo>
                  <a:lnTo>
                    <a:pt x="3887" y="2364"/>
                  </a:lnTo>
                  <a:lnTo>
                    <a:pt x="3903" y="2364"/>
                  </a:lnTo>
                  <a:lnTo>
                    <a:pt x="3920" y="2361"/>
                  </a:lnTo>
                  <a:lnTo>
                    <a:pt x="3951" y="2350"/>
                  </a:lnTo>
                  <a:lnTo>
                    <a:pt x="3979" y="2335"/>
                  </a:lnTo>
                  <a:lnTo>
                    <a:pt x="4005" y="2316"/>
                  </a:lnTo>
                  <a:lnTo>
                    <a:pt x="4024" y="2291"/>
                  </a:lnTo>
                  <a:lnTo>
                    <a:pt x="4038" y="2262"/>
                  </a:lnTo>
                  <a:lnTo>
                    <a:pt x="4050" y="2232"/>
                  </a:lnTo>
                  <a:lnTo>
                    <a:pt x="4050" y="2215"/>
                  </a:lnTo>
                  <a:lnTo>
                    <a:pt x="4052" y="2198"/>
                  </a:lnTo>
                  <a:lnTo>
                    <a:pt x="4052" y="1855"/>
                  </a:lnTo>
                  <a:lnTo>
                    <a:pt x="4052" y="1855"/>
                  </a:lnTo>
                  <a:lnTo>
                    <a:pt x="4050" y="1838"/>
                  </a:lnTo>
                  <a:lnTo>
                    <a:pt x="4050" y="1821"/>
                  </a:lnTo>
                  <a:lnTo>
                    <a:pt x="4038" y="1790"/>
                  </a:lnTo>
                  <a:lnTo>
                    <a:pt x="4024" y="1762"/>
                  </a:lnTo>
                  <a:lnTo>
                    <a:pt x="4005" y="1737"/>
                  </a:lnTo>
                  <a:lnTo>
                    <a:pt x="3979" y="1717"/>
                  </a:lnTo>
                  <a:lnTo>
                    <a:pt x="3951" y="1700"/>
                  </a:lnTo>
                  <a:lnTo>
                    <a:pt x="3920" y="1692"/>
                  </a:lnTo>
                  <a:lnTo>
                    <a:pt x="3903" y="1689"/>
                  </a:lnTo>
                  <a:lnTo>
                    <a:pt x="3887" y="1689"/>
                  </a:lnTo>
                  <a:close/>
                  <a:moveTo>
                    <a:pt x="2025" y="3019"/>
                  </a:moveTo>
                  <a:lnTo>
                    <a:pt x="2025" y="3019"/>
                  </a:lnTo>
                  <a:lnTo>
                    <a:pt x="1974" y="3019"/>
                  </a:lnTo>
                  <a:lnTo>
                    <a:pt x="1924" y="3016"/>
                  </a:lnTo>
                  <a:lnTo>
                    <a:pt x="1873" y="3007"/>
                  </a:lnTo>
                  <a:lnTo>
                    <a:pt x="1825" y="2999"/>
                  </a:lnTo>
                  <a:lnTo>
                    <a:pt x="1777" y="2988"/>
                  </a:lnTo>
                  <a:lnTo>
                    <a:pt x="1730" y="2977"/>
                  </a:lnTo>
                  <a:lnTo>
                    <a:pt x="1685" y="2960"/>
                  </a:lnTo>
                  <a:lnTo>
                    <a:pt x="1640" y="2943"/>
                  </a:lnTo>
                  <a:lnTo>
                    <a:pt x="1595" y="2923"/>
                  </a:lnTo>
                  <a:lnTo>
                    <a:pt x="1552" y="2901"/>
                  </a:lnTo>
                  <a:lnTo>
                    <a:pt x="1510" y="2875"/>
                  </a:lnTo>
                  <a:lnTo>
                    <a:pt x="1471" y="2850"/>
                  </a:lnTo>
                  <a:lnTo>
                    <a:pt x="1432" y="2822"/>
                  </a:lnTo>
                  <a:lnTo>
                    <a:pt x="1392" y="2794"/>
                  </a:lnTo>
                  <a:lnTo>
                    <a:pt x="1359" y="2763"/>
                  </a:lnTo>
                  <a:lnTo>
                    <a:pt x="1322" y="2729"/>
                  </a:lnTo>
                  <a:lnTo>
                    <a:pt x="1291" y="2695"/>
                  </a:lnTo>
                  <a:lnTo>
                    <a:pt x="1257" y="2659"/>
                  </a:lnTo>
                  <a:lnTo>
                    <a:pt x="1229" y="2620"/>
                  </a:lnTo>
                  <a:lnTo>
                    <a:pt x="1201" y="2583"/>
                  </a:lnTo>
                  <a:lnTo>
                    <a:pt x="1176" y="2541"/>
                  </a:lnTo>
                  <a:lnTo>
                    <a:pt x="1150" y="2499"/>
                  </a:lnTo>
                  <a:lnTo>
                    <a:pt x="1131" y="2456"/>
                  </a:lnTo>
                  <a:lnTo>
                    <a:pt x="1111" y="2411"/>
                  </a:lnTo>
                  <a:lnTo>
                    <a:pt x="1091" y="2366"/>
                  </a:lnTo>
                  <a:lnTo>
                    <a:pt x="1077" y="2321"/>
                  </a:lnTo>
                  <a:lnTo>
                    <a:pt x="1063" y="2274"/>
                  </a:lnTo>
                  <a:lnTo>
                    <a:pt x="1052" y="2226"/>
                  </a:lnTo>
                  <a:lnTo>
                    <a:pt x="1044" y="2178"/>
                  </a:lnTo>
                  <a:lnTo>
                    <a:pt x="1038" y="2127"/>
                  </a:lnTo>
                  <a:lnTo>
                    <a:pt x="1033" y="2077"/>
                  </a:lnTo>
                  <a:lnTo>
                    <a:pt x="1033" y="2026"/>
                  </a:lnTo>
                  <a:lnTo>
                    <a:pt x="1033" y="2026"/>
                  </a:lnTo>
                  <a:lnTo>
                    <a:pt x="1033" y="1976"/>
                  </a:lnTo>
                  <a:lnTo>
                    <a:pt x="1038" y="1925"/>
                  </a:lnTo>
                  <a:lnTo>
                    <a:pt x="1044" y="1874"/>
                  </a:lnTo>
                  <a:lnTo>
                    <a:pt x="1052" y="1826"/>
                  </a:lnTo>
                  <a:lnTo>
                    <a:pt x="1063" y="1776"/>
                  </a:lnTo>
                  <a:lnTo>
                    <a:pt x="1077" y="1731"/>
                  </a:lnTo>
                  <a:lnTo>
                    <a:pt x="1091" y="1683"/>
                  </a:lnTo>
                  <a:lnTo>
                    <a:pt x="1111" y="1638"/>
                  </a:lnTo>
                  <a:lnTo>
                    <a:pt x="1131" y="1596"/>
                  </a:lnTo>
                  <a:lnTo>
                    <a:pt x="1150" y="1551"/>
                  </a:lnTo>
                  <a:lnTo>
                    <a:pt x="1176" y="1509"/>
                  </a:lnTo>
                  <a:lnTo>
                    <a:pt x="1201" y="1469"/>
                  </a:lnTo>
                  <a:lnTo>
                    <a:pt x="1229" y="1430"/>
                  </a:lnTo>
                  <a:lnTo>
                    <a:pt x="1257" y="1394"/>
                  </a:lnTo>
                  <a:lnTo>
                    <a:pt x="1291" y="1357"/>
                  </a:lnTo>
                  <a:lnTo>
                    <a:pt x="1322" y="1323"/>
                  </a:lnTo>
                  <a:lnTo>
                    <a:pt x="1359" y="1290"/>
                  </a:lnTo>
                  <a:lnTo>
                    <a:pt x="1392" y="1258"/>
                  </a:lnTo>
                  <a:lnTo>
                    <a:pt x="1432" y="1227"/>
                  </a:lnTo>
                  <a:lnTo>
                    <a:pt x="1471" y="1202"/>
                  </a:lnTo>
                  <a:lnTo>
                    <a:pt x="1510" y="1174"/>
                  </a:lnTo>
                  <a:lnTo>
                    <a:pt x="1552" y="1152"/>
                  </a:lnTo>
                  <a:lnTo>
                    <a:pt x="1595" y="1129"/>
                  </a:lnTo>
                  <a:lnTo>
                    <a:pt x="1640" y="1110"/>
                  </a:lnTo>
                  <a:lnTo>
                    <a:pt x="1685" y="1094"/>
                  </a:lnTo>
                  <a:lnTo>
                    <a:pt x="1730" y="1077"/>
                  </a:lnTo>
                  <a:lnTo>
                    <a:pt x="1777" y="1063"/>
                  </a:lnTo>
                  <a:lnTo>
                    <a:pt x="1825" y="1052"/>
                  </a:lnTo>
                  <a:lnTo>
                    <a:pt x="1873" y="1043"/>
                  </a:lnTo>
                  <a:lnTo>
                    <a:pt x="1924" y="1037"/>
                  </a:lnTo>
                  <a:lnTo>
                    <a:pt x="1974" y="1035"/>
                  </a:lnTo>
                  <a:lnTo>
                    <a:pt x="2025" y="1032"/>
                  </a:lnTo>
                  <a:lnTo>
                    <a:pt x="2025" y="1032"/>
                  </a:lnTo>
                  <a:lnTo>
                    <a:pt x="2078" y="1035"/>
                  </a:lnTo>
                  <a:lnTo>
                    <a:pt x="2129" y="1037"/>
                  </a:lnTo>
                  <a:lnTo>
                    <a:pt x="2177" y="1043"/>
                  </a:lnTo>
                  <a:lnTo>
                    <a:pt x="2228" y="1052"/>
                  </a:lnTo>
                  <a:lnTo>
                    <a:pt x="2275" y="1063"/>
                  </a:lnTo>
                  <a:lnTo>
                    <a:pt x="2320" y="1077"/>
                  </a:lnTo>
                  <a:lnTo>
                    <a:pt x="2368" y="1094"/>
                  </a:lnTo>
                  <a:lnTo>
                    <a:pt x="2413" y="1110"/>
                  </a:lnTo>
                  <a:lnTo>
                    <a:pt x="2458" y="1129"/>
                  </a:lnTo>
                  <a:lnTo>
                    <a:pt x="2500" y="1152"/>
                  </a:lnTo>
                  <a:lnTo>
                    <a:pt x="2542" y="1174"/>
                  </a:lnTo>
                  <a:lnTo>
                    <a:pt x="2582" y="1202"/>
                  </a:lnTo>
                  <a:lnTo>
                    <a:pt x="2621" y="1227"/>
                  </a:lnTo>
                  <a:lnTo>
                    <a:pt x="2658" y="1258"/>
                  </a:lnTo>
                  <a:lnTo>
                    <a:pt x="2694" y="1290"/>
                  </a:lnTo>
                  <a:lnTo>
                    <a:pt x="2728" y="1323"/>
                  </a:lnTo>
                  <a:lnTo>
                    <a:pt x="2762" y="1357"/>
                  </a:lnTo>
                  <a:lnTo>
                    <a:pt x="2793" y="1394"/>
                  </a:lnTo>
                  <a:lnTo>
                    <a:pt x="2824" y="1430"/>
                  </a:lnTo>
                  <a:lnTo>
                    <a:pt x="2852" y="1469"/>
                  </a:lnTo>
                  <a:lnTo>
                    <a:pt x="2877" y="1509"/>
                  </a:lnTo>
                  <a:lnTo>
                    <a:pt x="2900" y="1551"/>
                  </a:lnTo>
                  <a:lnTo>
                    <a:pt x="2922" y="1596"/>
                  </a:lnTo>
                  <a:lnTo>
                    <a:pt x="2942" y="1638"/>
                  </a:lnTo>
                  <a:lnTo>
                    <a:pt x="2961" y="1683"/>
                  </a:lnTo>
                  <a:lnTo>
                    <a:pt x="2975" y="1731"/>
                  </a:lnTo>
                  <a:lnTo>
                    <a:pt x="2989" y="1776"/>
                  </a:lnTo>
                  <a:lnTo>
                    <a:pt x="3001" y="1826"/>
                  </a:lnTo>
                  <a:lnTo>
                    <a:pt x="3009" y="1874"/>
                  </a:lnTo>
                  <a:lnTo>
                    <a:pt x="3015" y="1925"/>
                  </a:lnTo>
                  <a:lnTo>
                    <a:pt x="3020" y="1976"/>
                  </a:lnTo>
                  <a:lnTo>
                    <a:pt x="3020" y="2026"/>
                  </a:lnTo>
                  <a:lnTo>
                    <a:pt x="3020" y="2026"/>
                  </a:lnTo>
                  <a:lnTo>
                    <a:pt x="3020" y="2077"/>
                  </a:lnTo>
                  <a:lnTo>
                    <a:pt x="3015" y="2127"/>
                  </a:lnTo>
                  <a:lnTo>
                    <a:pt x="3009" y="2178"/>
                  </a:lnTo>
                  <a:lnTo>
                    <a:pt x="3001" y="2226"/>
                  </a:lnTo>
                  <a:lnTo>
                    <a:pt x="2989" y="2274"/>
                  </a:lnTo>
                  <a:lnTo>
                    <a:pt x="2975" y="2321"/>
                  </a:lnTo>
                  <a:lnTo>
                    <a:pt x="2961" y="2366"/>
                  </a:lnTo>
                  <a:lnTo>
                    <a:pt x="2942" y="2411"/>
                  </a:lnTo>
                  <a:lnTo>
                    <a:pt x="2922" y="2456"/>
                  </a:lnTo>
                  <a:lnTo>
                    <a:pt x="2900" y="2499"/>
                  </a:lnTo>
                  <a:lnTo>
                    <a:pt x="2877" y="2541"/>
                  </a:lnTo>
                  <a:lnTo>
                    <a:pt x="2852" y="2583"/>
                  </a:lnTo>
                  <a:lnTo>
                    <a:pt x="2824" y="2620"/>
                  </a:lnTo>
                  <a:lnTo>
                    <a:pt x="2793" y="2659"/>
                  </a:lnTo>
                  <a:lnTo>
                    <a:pt x="2762" y="2695"/>
                  </a:lnTo>
                  <a:lnTo>
                    <a:pt x="2728" y="2729"/>
                  </a:lnTo>
                  <a:lnTo>
                    <a:pt x="2694" y="2763"/>
                  </a:lnTo>
                  <a:lnTo>
                    <a:pt x="2658" y="2794"/>
                  </a:lnTo>
                  <a:lnTo>
                    <a:pt x="2621" y="2822"/>
                  </a:lnTo>
                  <a:lnTo>
                    <a:pt x="2582" y="2850"/>
                  </a:lnTo>
                  <a:lnTo>
                    <a:pt x="2542" y="2875"/>
                  </a:lnTo>
                  <a:lnTo>
                    <a:pt x="2500" y="2901"/>
                  </a:lnTo>
                  <a:lnTo>
                    <a:pt x="2458" y="2923"/>
                  </a:lnTo>
                  <a:lnTo>
                    <a:pt x="2413" y="2943"/>
                  </a:lnTo>
                  <a:lnTo>
                    <a:pt x="2368" y="2960"/>
                  </a:lnTo>
                  <a:lnTo>
                    <a:pt x="2320" y="2977"/>
                  </a:lnTo>
                  <a:lnTo>
                    <a:pt x="2275" y="2988"/>
                  </a:lnTo>
                  <a:lnTo>
                    <a:pt x="2228" y="2999"/>
                  </a:lnTo>
                  <a:lnTo>
                    <a:pt x="2177" y="3007"/>
                  </a:lnTo>
                  <a:lnTo>
                    <a:pt x="2129" y="3016"/>
                  </a:lnTo>
                  <a:lnTo>
                    <a:pt x="2078" y="3019"/>
                  </a:lnTo>
                  <a:lnTo>
                    <a:pt x="2025" y="3019"/>
                  </a:lnTo>
                  <a:close/>
                </a:path>
              </a:pathLst>
            </a:custGeom>
            <a:solidFill>
              <a:srgbClr val="D8D8D8"/>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sp>
          <p:nvSpPr>
            <p:cNvPr id="64" name="Google Shape;683;p17"/>
            <p:cNvSpPr/>
            <p:nvPr/>
          </p:nvSpPr>
          <p:spPr bwMode="auto">
            <a:xfrm>
              <a:off x="3936921" y="2522348"/>
              <a:ext cx="1065639" cy="1065636"/>
            </a:xfrm>
            <a:custGeom>
              <a:avLst/>
              <a:gdLst/>
              <a:ahLst/>
              <a:cxnLst/>
              <a:rect l="l" t="t" r="r" b="b"/>
              <a:pathLst>
                <a:path w="5199" h="5200" extrusionOk="0">
                  <a:moveTo>
                    <a:pt x="4987" y="2165"/>
                  </a:moveTo>
                  <a:lnTo>
                    <a:pt x="4726" y="2165"/>
                  </a:lnTo>
                  <a:lnTo>
                    <a:pt x="4726" y="2165"/>
                  </a:lnTo>
                  <a:lnTo>
                    <a:pt x="4703" y="2165"/>
                  </a:lnTo>
                  <a:lnTo>
                    <a:pt x="4681" y="2162"/>
                  </a:lnTo>
                  <a:lnTo>
                    <a:pt x="4661" y="2157"/>
                  </a:lnTo>
                  <a:lnTo>
                    <a:pt x="4639" y="2151"/>
                  </a:lnTo>
                  <a:lnTo>
                    <a:pt x="4616" y="2143"/>
                  </a:lnTo>
                  <a:lnTo>
                    <a:pt x="4597" y="2132"/>
                  </a:lnTo>
                  <a:lnTo>
                    <a:pt x="4557" y="2106"/>
                  </a:lnTo>
                  <a:lnTo>
                    <a:pt x="4521" y="2075"/>
                  </a:lnTo>
                  <a:lnTo>
                    <a:pt x="4507" y="2061"/>
                  </a:lnTo>
                  <a:lnTo>
                    <a:pt x="4493" y="2042"/>
                  </a:lnTo>
                  <a:lnTo>
                    <a:pt x="4478" y="2025"/>
                  </a:lnTo>
                  <a:lnTo>
                    <a:pt x="4467" y="2005"/>
                  </a:lnTo>
                  <a:lnTo>
                    <a:pt x="4456" y="1985"/>
                  </a:lnTo>
                  <a:lnTo>
                    <a:pt x="4450" y="1963"/>
                  </a:lnTo>
                  <a:lnTo>
                    <a:pt x="4358" y="1741"/>
                  </a:lnTo>
                  <a:lnTo>
                    <a:pt x="4358" y="1741"/>
                  </a:lnTo>
                  <a:lnTo>
                    <a:pt x="4349" y="1721"/>
                  </a:lnTo>
                  <a:lnTo>
                    <a:pt x="4341" y="1699"/>
                  </a:lnTo>
                  <a:lnTo>
                    <a:pt x="4335" y="1676"/>
                  </a:lnTo>
                  <a:lnTo>
                    <a:pt x="4332" y="1656"/>
                  </a:lnTo>
                  <a:lnTo>
                    <a:pt x="4329" y="1631"/>
                  </a:lnTo>
                  <a:lnTo>
                    <a:pt x="4329" y="1608"/>
                  </a:lnTo>
                  <a:lnTo>
                    <a:pt x="4332" y="1563"/>
                  </a:lnTo>
                  <a:lnTo>
                    <a:pt x="4343" y="1519"/>
                  </a:lnTo>
                  <a:lnTo>
                    <a:pt x="4349" y="1496"/>
                  </a:lnTo>
                  <a:lnTo>
                    <a:pt x="4358" y="1474"/>
                  </a:lnTo>
                  <a:lnTo>
                    <a:pt x="4369" y="1454"/>
                  </a:lnTo>
                  <a:lnTo>
                    <a:pt x="4380" y="1437"/>
                  </a:lnTo>
                  <a:lnTo>
                    <a:pt x="4394" y="1417"/>
                  </a:lnTo>
                  <a:lnTo>
                    <a:pt x="4408" y="1401"/>
                  </a:lnTo>
                  <a:lnTo>
                    <a:pt x="4594" y="1218"/>
                  </a:lnTo>
                  <a:lnTo>
                    <a:pt x="4594" y="1218"/>
                  </a:lnTo>
                  <a:lnTo>
                    <a:pt x="4608" y="1201"/>
                  </a:lnTo>
                  <a:lnTo>
                    <a:pt x="4622" y="1184"/>
                  </a:lnTo>
                  <a:lnTo>
                    <a:pt x="4630" y="1167"/>
                  </a:lnTo>
                  <a:lnTo>
                    <a:pt x="4639" y="1147"/>
                  </a:lnTo>
                  <a:lnTo>
                    <a:pt x="4647" y="1128"/>
                  </a:lnTo>
                  <a:lnTo>
                    <a:pt x="4653" y="1108"/>
                  </a:lnTo>
                  <a:lnTo>
                    <a:pt x="4656" y="1088"/>
                  </a:lnTo>
                  <a:lnTo>
                    <a:pt x="4656" y="1069"/>
                  </a:lnTo>
                  <a:lnTo>
                    <a:pt x="4656" y="1046"/>
                  </a:lnTo>
                  <a:lnTo>
                    <a:pt x="4653" y="1026"/>
                  </a:lnTo>
                  <a:lnTo>
                    <a:pt x="4647" y="1007"/>
                  </a:lnTo>
                  <a:lnTo>
                    <a:pt x="4639" y="987"/>
                  </a:lnTo>
                  <a:lnTo>
                    <a:pt x="4630" y="967"/>
                  </a:lnTo>
                  <a:lnTo>
                    <a:pt x="4622" y="950"/>
                  </a:lnTo>
                  <a:lnTo>
                    <a:pt x="4608" y="934"/>
                  </a:lnTo>
                  <a:lnTo>
                    <a:pt x="4594" y="917"/>
                  </a:lnTo>
                  <a:lnTo>
                    <a:pt x="4282" y="605"/>
                  </a:lnTo>
                  <a:lnTo>
                    <a:pt x="4282" y="605"/>
                  </a:lnTo>
                  <a:lnTo>
                    <a:pt x="4265" y="591"/>
                  </a:lnTo>
                  <a:lnTo>
                    <a:pt x="4248" y="577"/>
                  </a:lnTo>
                  <a:lnTo>
                    <a:pt x="4231" y="568"/>
                  </a:lnTo>
                  <a:lnTo>
                    <a:pt x="4211" y="560"/>
                  </a:lnTo>
                  <a:lnTo>
                    <a:pt x="4192" y="551"/>
                  </a:lnTo>
                  <a:lnTo>
                    <a:pt x="4172" y="546"/>
                  </a:lnTo>
                  <a:lnTo>
                    <a:pt x="4152" y="543"/>
                  </a:lnTo>
                  <a:lnTo>
                    <a:pt x="4130" y="543"/>
                  </a:lnTo>
                  <a:lnTo>
                    <a:pt x="4110" y="543"/>
                  </a:lnTo>
                  <a:lnTo>
                    <a:pt x="4090" y="546"/>
                  </a:lnTo>
                  <a:lnTo>
                    <a:pt x="4071" y="551"/>
                  </a:lnTo>
                  <a:lnTo>
                    <a:pt x="4051" y="560"/>
                  </a:lnTo>
                  <a:lnTo>
                    <a:pt x="4031" y="568"/>
                  </a:lnTo>
                  <a:lnTo>
                    <a:pt x="4015" y="577"/>
                  </a:lnTo>
                  <a:lnTo>
                    <a:pt x="3998" y="591"/>
                  </a:lnTo>
                  <a:lnTo>
                    <a:pt x="3981" y="605"/>
                  </a:lnTo>
                  <a:lnTo>
                    <a:pt x="3798" y="790"/>
                  </a:lnTo>
                  <a:lnTo>
                    <a:pt x="3798" y="790"/>
                  </a:lnTo>
                  <a:lnTo>
                    <a:pt x="3781" y="804"/>
                  </a:lnTo>
                  <a:lnTo>
                    <a:pt x="3761" y="818"/>
                  </a:lnTo>
                  <a:lnTo>
                    <a:pt x="3744" y="830"/>
                  </a:lnTo>
                  <a:lnTo>
                    <a:pt x="3725" y="841"/>
                  </a:lnTo>
                  <a:lnTo>
                    <a:pt x="3702" y="849"/>
                  </a:lnTo>
                  <a:lnTo>
                    <a:pt x="3680" y="855"/>
                  </a:lnTo>
                  <a:lnTo>
                    <a:pt x="3635" y="866"/>
                  </a:lnTo>
                  <a:lnTo>
                    <a:pt x="3590" y="869"/>
                  </a:lnTo>
                  <a:lnTo>
                    <a:pt x="3567" y="869"/>
                  </a:lnTo>
                  <a:lnTo>
                    <a:pt x="3542" y="866"/>
                  </a:lnTo>
                  <a:lnTo>
                    <a:pt x="3522" y="863"/>
                  </a:lnTo>
                  <a:lnTo>
                    <a:pt x="3500" y="858"/>
                  </a:lnTo>
                  <a:lnTo>
                    <a:pt x="3477" y="849"/>
                  </a:lnTo>
                  <a:lnTo>
                    <a:pt x="3458" y="841"/>
                  </a:lnTo>
                  <a:lnTo>
                    <a:pt x="3236" y="748"/>
                  </a:lnTo>
                  <a:lnTo>
                    <a:pt x="3236" y="748"/>
                  </a:lnTo>
                  <a:lnTo>
                    <a:pt x="3213" y="742"/>
                  </a:lnTo>
                  <a:lnTo>
                    <a:pt x="3193" y="731"/>
                  </a:lnTo>
                  <a:lnTo>
                    <a:pt x="3174" y="720"/>
                  </a:lnTo>
                  <a:lnTo>
                    <a:pt x="3157" y="709"/>
                  </a:lnTo>
                  <a:lnTo>
                    <a:pt x="3137" y="692"/>
                  </a:lnTo>
                  <a:lnTo>
                    <a:pt x="3123" y="678"/>
                  </a:lnTo>
                  <a:lnTo>
                    <a:pt x="3093" y="641"/>
                  </a:lnTo>
                  <a:lnTo>
                    <a:pt x="3068" y="602"/>
                  </a:lnTo>
                  <a:lnTo>
                    <a:pt x="3059" y="582"/>
                  </a:lnTo>
                  <a:lnTo>
                    <a:pt x="3048" y="560"/>
                  </a:lnTo>
                  <a:lnTo>
                    <a:pt x="3043" y="537"/>
                  </a:lnTo>
                  <a:lnTo>
                    <a:pt x="3037" y="518"/>
                  </a:lnTo>
                  <a:lnTo>
                    <a:pt x="3034" y="495"/>
                  </a:lnTo>
                  <a:lnTo>
                    <a:pt x="3034" y="472"/>
                  </a:lnTo>
                  <a:lnTo>
                    <a:pt x="3034" y="211"/>
                  </a:lnTo>
                  <a:lnTo>
                    <a:pt x="3034" y="211"/>
                  </a:lnTo>
                  <a:lnTo>
                    <a:pt x="3031" y="191"/>
                  </a:lnTo>
                  <a:lnTo>
                    <a:pt x="3029" y="169"/>
                  </a:lnTo>
                  <a:lnTo>
                    <a:pt x="3023" y="149"/>
                  </a:lnTo>
                  <a:lnTo>
                    <a:pt x="3017" y="129"/>
                  </a:lnTo>
                  <a:lnTo>
                    <a:pt x="3009" y="112"/>
                  </a:lnTo>
                  <a:lnTo>
                    <a:pt x="2998" y="93"/>
                  </a:lnTo>
                  <a:lnTo>
                    <a:pt x="2986" y="76"/>
                  </a:lnTo>
                  <a:lnTo>
                    <a:pt x="2972" y="62"/>
                  </a:lnTo>
                  <a:lnTo>
                    <a:pt x="2955" y="48"/>
                  </a:lnTo>
                  <a:lnTo>
                    <a:pt x="2938" y="37"/>
                  </a:lnTo>
                  <a:lnTo>
                    <a:pt x="2922" y="25"/>
                  </a:lnTo>
                  <a:lnTo>
                    <a:pt x="2905" y="17"/>
                  </a:lnTo>
                  <a:lnTo>
                    <a:pt x="2885" y="8"/>
                  </a:lnTo>
                  <a:lnTo>
                    <a:pt x="2862" y="3"/>
                  </a:lnTo>
                  <a:lnTo>
                    <a:pt x="2843" y="0"/>
                  </a:lnTo>
                  <a:lnTo>
                    <a:pt x="2820" y="0"/>
                  </a:lnTo>
                  <a:lnTo>
                    <a:pt x="2379" y="0"/>
                  </a:lnTo>
                  <a:lnTo>
                    <a:pt x="2379" y="0"/>
                  </a:lnTo>
                  <a:lnTo>
                    <a:pt x="2356" y="0"/>
                  </a:lnTo>
                  <a:lnTo>
                    <a:pt x="2337" y="3"/>
                  </a:lnTo>
                  <a:lnTo>
                    <a:pt x="2317" y="8"/>
                  </a:lnTo>
                  <a:lnTo>
                    <a:pt x="2297" y="17"/>
                  </a:lnTo>
                  <a:lnTo>
                    <a:pt x="2278" y="25"/>
                  </a:lnTo>
                  <a:lnTo>
                    <a:pt x="2261" y="37"/>
                  </a:lnTo>
                  <a:lnTo>
                    <a:pt x="2244" y="48"/>
                  </a:lnTo>
                  <a:lnTo>
                    <a:pt x="2230" y="62"/>
                  </a:lnTo>
                  <a:lnTo>
                    <a:pt x="2216" y="76"/>
                  </a:lnTo>
                  <a:lnTo>
                    <a:pt x="2205" y="93"/>
                  </a:lnTo>
                  <a:lnTo>
                    <a:pt x="2193" y="112"/>
                  </a:lnTo>
                  <a:lnTo>
                    <a:pt x="2185" y="129"/>
                  </a:lnTo>
                  <a:lnTo>
                    <a:pt x="2176" y="149"/>
                  </a:lnTo>
                  <a:lnTo>
                    <a:pt x="2171" y="169"/>
                  </a:lnTo>
                  <a:lnTo>
                    <a:pt x="2168" y="191"/>
                  </a:lnTo>
                  <a:lnTo>
                    <a:pt x="2168" y="211"/>
                  </a:lnTo>
                  <a:lnTo>
                    <a:pt x="2168" y="472"/>
                  </a:lnTo>
                  <a:lnTo>
                    <a:pt x="2168" y="472"/>
                  </a:lnTo>
                  <a:lnTo>
                    <a:pt x="2165" y="495"/>
                  </a:lnTo>
                  <a:lnTo>
                    <a:pt x="2162" y="518"/>
                  </a:lnTo>
                  <a:lnTo>
                    <a:pt x="2157" y="537"/>
                  </a:lnTo>
                  <a:lnTo>
                    <a:pt x="2151" y="560"/>
                  </a:lnTo>
                  <a:lnTo>
                    <a:pt x="2143" y="582"/>
                  </a:lnTo>
                  <a:lnTo>
                    <a:pt x="2132" y="602"/>
                  </a:lnTo>
                  <a:lnTo>
                    <a:pt x="2109" y="641"/>
                  </a:lnTo>
                  <a:lnTo>
                    <a:pt x="2078" y="678"/>
                  </a:lnTo>
                  <a:lnTo>
                    <a:pt x="2061" y="692"/>
                  </a:lnTo>
                  <a:lnTo>
                    <a:pt x="2044" y="709"/>
                  </a:lnTo>
                  <a:lnTo>
                    <a:pt x="2025" y="720"/>
                  </a:lnTo>
                  <a:lnTo>
                    <a:pt x="2005" y="731"/>
                  </a:lnTo>
                  <a:lnTo>
                    <a:pt x="1985" y="742"/>
                  </a:lnTo>
                  <a:lnTo>
                    <a:pt x="1965" y="748"/>
                  </a:lnTo>
                  <a:lnTo>
                    <a:pt x="1741" y="841"/>
                  </a:lnTo>
                  <a:lnTo>
                    <a:pt x="1741" y="841"/>
                  </a:lnTo>
                  <a:lnTo>
                    <a:pt x="1721" y="849"/>
                  </a:lnTo>
                  <a:lnTo>
                    <a:pt x="1701" y="858"/>
                  </a:lnTo>
                  <a:lnTo>
                    <a:pt x="1679" y="863"/>
                  </a:lnTo>
                  <a:lnTo>
                    <a:pt x="1656" y="866"/>
                  </a:lnTo>
                  <a:lnTo>
                    <a:pt x="1634" y="869"/>
                  </a:lnTo>
                  <a:lnTo>
                    <a:pt x="1611" y="869"/>
                  </a:lnTo>
                  <a:lnTo>
                    <a:pt x="1563" y="866"/>
                  </a:lnTo>
                  <a:lnTo>
                    <a:pt x="1519" y="855"/>
                  </a:lnTo>
                  <a:lnTo>
                    <a:pt x="1496" y="849"/>
                  </a:lnTo>
                  <a:lnTo>
                    <a:pt x="1476" y="841"/>
                  </a:lnTo>
                  <a:lnTo>
                    <a:pt x="1457" y="830"/>
                  </a:lnTo>
                  <a:lnTo>
                    <a:pt x="1437" y="818"/>
                  </a:lnTo>
                  <a:lnTo>
                    <a:pt x="1420" y="804"/>
                  </a:lnTo>
                  <a:lnTo>
                    <a:pt x="1403" y="790"/>
                  </a:lnTo>
                  <a:lnTo>
                    <a:pt x="1218" y="605"/>
                  </a:lnTo>
                  <a:lnTo>
                    <a:pt x="1218" y="605"/>
                  </a:lnTo>
                  <a:lnTo>
                    <a:pt x="1204" y="591"/>
                  </a:lnTo>
                  <a:lnTo>
                    <a:pt x="1187" y="577"/>
                  </a:lnTo>
                  <a:lnTo>
                    <a:pt x="1167" y="568"/>
                  </a:lnTo>
                  <a:lnTo>
                    <a:pt x="1150" y="560"/>
                  </a:lnTo>
                  <a:lnTo>
                    <a:pt x="1130" y="551"/>
                  </a:lnTo>
                  <a:lnTo>
                    <a:pt x="1111" y="546"/>
                  </a:lnTo>
                  <a:lnTo>
                    <a:pt x="1088" y="543"/>
                  </a:lnTo>
                  <a:lnTo>
                    <a:pt x="1068" y="543"/>
                  </a:lnTo>
                  <a:lnTo>
                    <a:pt x="1049" y="543"/>
                  </a:lnTo>
                  <a:lnTo>
                    <a:pt x="1029" y="546"/>
                  </a:lnTo>
                  <a:lnTo>
                    <a:pt x="1009" y="551"/>
                  </a:lnTo>
                  <a:lnTo>
                    <a:pt x="990" y="560"/>
                  </a:lnTo>
                  <a:lnTo>
                    <a:pt x="970" y="568"/>
                  </a:lnTo>
                  <a:lnTo>
                    <a:pt x="953" y="577"/>
                  </a:lnTo>
                  <a:lnTo>
                    <a:pt x="934" y="591"/>
                  </a:lnTo>
                  <a:lnTo>
                    <a:pt x="920" y="605"/>
                  </a:lnTo>
                  <a:lnTo>
                    <a:pt x="607" y="917"/>
                  </a:lnTo>
                  <a:lnTo>
                    <a:pt x="607" y="917"/>
                  </a:lnTo>
                  <a:lnTo>
                    <a:pt x="591" y="934"/>
                  </a:lnTo>
                  <a:lnTo>
                    <a:pt x="579" y="950"/>
                  </a:lnTo>
                  <a:lnTo>
                    <a:pt x="568" y="967"/>
                  </a:lnTo>
                  <a:lnTo>
                    <a:pt x="560" y="987"/>
                  </a:lnTo>
                  <a:lnTo>
                    <a:pt x="554" y="1007"/>
                  </a:lnTo>
                  <a:lnTo>
                    <a:pt x="548" y="1026"/>
                  </a:lnTo>
                  <a:lnTo>
                    <a:pt x="546" y="1046"/>
                  </a:lnTo>
                  <a:lnTo>
                    <a:pt x="546" y="1069"/>
                  </a:lnTo>
                  <a:lnTo>
                    <a:pt x="546" y="1088"/>
                  </a:lnTo>
                  <a:lnTo>
                    <a:pt x="548" y="1108"/>
                  </a:lnTo>
                  <a:lnTo>
                    <a:pt x="554" y="1128"/>
                  </a:lnTo>
                  <a:lnTo>
                    <a:pt x="560" y="1147"/>
                  </a:lnTo>
                  <a:lnTo>
                    <a:pt x="568" y="1167"/>
                  </a:lnTo>
                  <a:lnTo>
                    <a:pt x="579" y="1184"/>
                  </a:lnTo>
                  <a:lnTo>
                    <a:pt x="591" y="1201"/>
                  </a:lnTo>
                  <a:lnTo>
                    <a:pt x="607" y="1218"/>
                  </a:lnTo>
                  <a:lnTo>
                    <a:pt x="790" y="1401"/>
                  </a:lnTo>
                  <a:lnTo>
                    <a:pt x="790" y="1401"/>
                  </a:lnTo>
                  <a:lnTo>
                    <a:pt x="804" y="1417"/>
                  </a:lnTo>
                  <a:lnTo>
                    <a:pt x="818" y="1437"/>
                  </a:lnTo>
                  <a:lnTo>
                    <a:pt x="830" y="1454"/>
                  </a:lnTo>
                  <a:lnTo>
                    <a:pt x="841" y="1474"/>
                  </a:lnTo>
                  <a:lnTo>
                    <a:pt x="849" y="1496"/>
                  </a:lnTo>
                  <a:lnTo>
                    <a:pt x="858" y="1519"/>
                  </a:lnTo>
                  <a:lnTo>
                    <a:pt x="866" y="1563"/>
                  </a:lnTo>
                  <a:lnTo>
                    <a:pt x="872" y="1608"/>
                  </a:lnTo>
                  <a:lnTo>
                    <a:pt x="872" y="1631"/>
                  </a:lnTo>
                  <a:lnTo>
                    <a:pt x="869" y="1656"/>
                  </a:lnTo>
                  <a:lnTo>
                    <a:pt x="863" y="1676"/>
                  </a:lnTo>
                  <a:lnTo>
                    <a:pt x="858" y="1699"/>
                  </a:lnTo>
                  <a:lnTo>
                    <a:pt x="852" y="1721"/>
                  </a:lnTo>
                  <a:lnTo>
                    <a:pt x="844" y="1741"/>
                  </a:lnTo>
                  <a:lnTo>
                    <a:pt x="751" y="1963"/>
                  </a:lnTo>
                  <a:lnTo>
                    <a:pt x="751" y="1963"/>
                  </a:lnTo>
                  <a:lnTo>
                    <a:pt x="742" y="1985"/>
                  </a:lnTo>
                  <a:lnTo>
                    <a:pt x="734" y="2005"/>
                  </a:lnTo>
                  <a:lnTo>
                    <a:pt x="723" y="2025"/>
                  </a:lnTo>
                  <a:lnTo>
                    <a:pt x="709" y="2042"/>
                  </a:lnTo>
                  <a:lnTo>
                    <a:pt x="694" y="2061"/>
                  </a:lnTo>
                  <a:lnTo>
                    <a:pt x="678" y="2075"/>
                  </a:lnTo>
                  <a:lnTo>
                    <a:pt x="641" y="2106"/>
                  </a:lnTo>
                  <a:lnTo>
                    <a:pt x="602" y="2132"/>
                  </a:lnTo>
                  <a:lnTo>
                    <a:pt x="582" y="2143"/>
                  </a:lnTo>
                  <a:lnTo>
                    <a:pt x="563" y="2151"/>
                  </a:lnTo>
                  <a:lnTo>
                    <a:pt x="540" y="2157"/>
                  </a:lnTo>
                  <a:lnTo>
                    <a:pt x="517" y="2162"/>
                  </a:lnTo>
                  <a:lnTo>
                    <a:pt x="495" y="2165"/>
                  </a:lnTo>
                  <a:lnTo>
                    <a:pt x="472" y="2165"/>
                  </a:lnTo>
                  <a:lnTo>
                    <a:pt x="214" y="2165"/>
                  </a:lnTo>
                  <a:lnTo>
                    <a:pt x="214" y="2165"/>
                  </a:lnTo>
                  <a:lnTo>
                    <a:pt x="191" y="2168"/>
                  </a:lnTo>
                  <a:lnTo>
                    <a:pt x="171" y="2171"/>
                  </a:lnTo>
                  <a:lnTo>
                    <a:pt x="149" y="2176"/>
                  </a:lnTo>
                  <a:lnTo>
                    <a:pt x="132" y="2182"/>
                  </a:lnTo>
                  <a:lnTo>
                    <a:pt x="112" y="2190"/>
                  </a:lnTo>
                  <a:lnTo>
                    <a:pt x="95" y="2202"/>
                  </a:lnTo>
                  <a:lnTo>
                    <a:pt x="79" y="2216"/>
                  </a:lnTo>
                  <a:lnTo>
                    <a:pt x="65" y="2227"/>
                  </a:lnTo>
                  <a:lnTo>
                    <a:pt x="51" y="2244"/>
                  </a:lnTo>
                  <a:lnTo>
                    <a:pt x="37" y="2261"/>
                  </a:lnTo>
                  <a:lnTo>
                    <a:pt x="28" y="2278"/>
                  </a:lnTo>
                  <a:lnTo>
                    <a:pt x="17" y="2295"/>
                  </a:lnTo>
                  <a:lnTo>
                    <a:pt x="11" y="2314"/>
                  </a:lnTo>
                  <a:lnTo>
                    <a:pt x="6" y="2337"/>
                  </a:lnTo>
                  <a:lnTo>
                    <a:pt x="3" y="2357"/>
                  </a:lnTo>
                  <a:lnTo>
                    <a:pt x="0" y="2379"/>
                  </a:lnTo>
                  <a:lnTo>
                    <a:pt x="0" y="2820"/>
                  </a:lnTo>
                  <a:lnTo>
                    <a:pt x="0" y="2820"/>
                  </a:lnTo>
                  <a:lnTo>
                    <a:pt x="3" y="2843"/>
                  </a:lnTo>
                  <a:lnTo>
                    <a:pt x="6" y="2863"/>
                  </a:lnTo>
                  <a:lnTo>
                    <a:pt x="11" y="2882"/>
                  </a:lnTo>
                  <a:lnTo>
                    <a:pt x="17" y="2902"/>
                  </a:lnTo>
                  <a:lnTo>
                    <a:pt x="28" y="2922"/>
                  </a:lnTo>
                  <a:lnTo>
                    <a:pt x="37" y="2939"/>
                  </a:lnTo>
                  <a:lnTo>
                    <a:pt x="51" y="2956"/>
                  </a:lnTo>
                  <a:lnTo>
                    <a:pt x="65" y="2970"/>
                  </a:lnTo>
                  <a:lnTo>
                    <a:pt x="79" y="2984"/>
                  </a:lnTo>
                  <a:lnTo>
                    <a:pt x="95" y="2995"/>
                  </a:lnTo>
                  <a:lnTo>
                    <a:pt x="112" y="3006"/>
                  </a:lnTo>
                  <a:lnTo>
                    <a:pt x="132" y="3015"/>
                  </a:lnTo>
                  <a:lnTo>
                    <a:pt x="149" y="3023"/>
                  </a:lnTo>
                  <a:lnTo>
                    <a:pt x="171" y="3029"/>
                  </a:lnTo>
                  <a:lnTo>
                    <a:pt x="191" y="3031"/>
                  </a:lnTo>
                  <a:lnTo>
                    <a:pt x="214" y="3031"/>
                  </a:lnTo>
                  <a:lnTo>
                    <a:pt x="472" y="3031"/>
                  </a:lnTo>
                  <a:lnTo>
                    <a:pt x="472" y="3031"/>
                  </a:lnTo>
                  <a:lnTo>
                    <a:pt x="495" y="3034"/>
                  </a:lnTo>
                  <a:lnTo>
                    <a:pt x="517" y="3037"/>
                  </a:lnTo>
                  <a:lnTo>
                    <a:pt x="540" y="3043"/>
                  </a:lnTo>
                  <a:lnTo>
                    <a:pt x="563" y="3048"/>
                  </a:lnTo>
                  <a:lnTo>
                    <a:pt x="582" y="3057"/>
                  </a:lnTo>
                  <a:lnTo>
                    <a:pt x="602" y="3068"/>
                  </a:lnTo>
                  <a:lnTo>
                    <a:pt x="641" y="3090"/>
                  </a:lnTo>
                  <a:lnTo>
                    <a:pt x="678" y="3121"/>
                  </a:lnTo>
                  <a:lnTo>
                    <a:pt x="694" y="3138"/>
                  </a:lnTo>
                  <a:lnTo>
                    <a:pt x="709" y="3155"/>
                  </a:lnTo>
                  <a:lnTo>
                    <a:pt x="723" y="3175"/>
                  </a:lnTo>
                  <a:lnTo>
                    <a:pt x="734" y="3194"/>
                  </a:lnTo>
                  <a:lnTo>
                    <a:pt x="742" y="3214"/>
                  </a:lnTo>
                  <a:lnTo>
                    <a:pt x="751" y="3234"/>
                  </a:lnTo>
                  <a:lnTo>
                    <a:pt x="844" y="3459"/>
                  </a:lnTo>
                  <a:lnTo>
                    <a:pt x="844" y="3459"/>
                  </a:lnTo>
                  <a:lnTo>
                    <a:pt x="852" y="3478"/>
                  </a:lnTo>
                  <a:lnTo>
                    <a:pt x="858" y="3498"/>
                  </a:lnTo>
                  <a:lnTo>
                    <a:pt x="863" y="3521"/>
                  </a:lnTo>
                  <a:lnTo>
                    <a:pt x="869" y="3543"/>
                  </a:lnTo>
                  <a:lnTo>
                    <a:pt x="872" y="3566"/>
                  </a:lnTo>
                  <a:lnTo>
                    <a:pt x="872" y="3588"/>
                  </a:lnTo>
                  <a:lnTo>
                    <a:pt x="866" y="3636"/>
                  </a:lnTo>
                  <a:lnTo>
                    <a:pt x="858" y="3681"/>
                  </a:lnTo>
                  <a:lnTo>
                    <a:pt x="849" y="3703"/>
                  </a:lnTo>
                  <a:lnTo>
                    <a:pt x="841" y="3723"/>
                  </a:lnTo>
                  <a:lnTo>
                    <a:pt x="830" y="3743"/>
                  </a:lnTo>
                  <a:lnTo>
                    <a:pt x="818" y="3762"/>
                  </a:lnTo>
                  <a:lnTo>
                    <a:pt x="804" y="3779"/>
                  </a:lnTo>
                  <a:lnTo>
                    <a:pt x="790" y="3796"/>
                  </a:lnTo>
                  <a:lnTo>
                    <a:pt x="607" y="3982"/>
                  </a:lnTo>
                  <a:lnTo>
                    <a:pt x="607" y="3982"/>
                  </a:lnTo>
                  <a:lnTo>
                    <a:pt x="591" y="3996"/>
                  </a:lnTo>
                  <a:lnTo>
                    <a:pt x="579" y="4013"/>
                  </a:lnTo>
                  <a:lnTo>
                    <a:pt x="568" y="4032"/>
                  </a:lnTo>
                  <a:lnTo>
                    <a:pt x="560" y="4052"/>
                  </a:lnTo>
                  <a:lnTo>
                    <a:pt x="554" y="4069"/>
                  </a:lnTo>
                  <a:lnTo>
                    <a:pt x="548" y="4091"/>
                  </a:lnTo>
                  <a:lnTo>
                    <a:pt x="546" y="4111"/>
                  </a:lnTo>
                  <a:lnTo>
                    <a:pt x="546" y="4131"/>
                  </a:lnTo>
                  <a:lnTo>
                    <a:pt x="546" y="4151"/>
                  </a:lnTo>
                  <a:lnTo>
                    <a:pt x="548" y="4170"/>
                  </a:lnTo>
                  <a:lnTo>
                    <a:pt x="554" y="4190"/>
                  </a:lnTo>
                  <a:lnTo>
                    <a:pt x="560" y="4210"/>
                  </a:lnTo>
                  <a:lnTo>
                    <a:pt x="568" y="4229"/>
                  </a:lnTo>
                  <a:lnTo>
                    <a:pt x="579" y="4246"/>
                  </a:lnTo>
                  <a:lnTo>
                    <a:pt x="591" y="4266"/>
                  </a:lnTo>
                  <a:lnTo>
                    <a:pt x="607" y="4280"/>
                  </a:lnTo>
                  <a:lnTo>
                    <a:pt x="920" y="4592"/>
                  </a:lnTo>
                  <a:lnTo>
                    <a:pt x="920" y="4592"/>
                  </a:lnTo>
                  <a:lnTo>
                    <a:pt x="934" y="4609"/>
                  </a:lnTo>
                  <a:lnTo>
                    <a:pt x="953" y="4620"/>
                  </a:lnTo>
                  <a:lnTo>
                    <a:pt x="970" y="4631"/>
                  </a:lnTo>
                  <a:lnTo>
                    <a:pt x="990" y="4640"/>
                  </a:lnTo>
                  <a:lnTo>
                    <a:pt x="1009" y="4645"/>
                  </a:lnTo>
                  <a:lnTo>
                    <a:pt x="1029" y="4651"/>
                  </a:lnTo>
                  <a:lnTo>
                    <a:pt x="1049" y="4654"/>
                  </a:lnTo>
                  <a:lnTo>
                    <a:pt x="1068" y="4654"/>
                  </a:lnTo>
                  <a:lnTo>
                    <a:pt x="1088" y="4654"/>
                  </a:lnTo>
                  <a:lnTo>
                    <a:pt x="1111" y="4651"/>
                  </a:lnTo>
                  <a:lnTo>
                    <a:pt x="1130" y="4645"/>
                  </a:lnTo>
                  <a:lnTo>
                    <a:pt x="1150" y="4640"/>
                  </a:lnTo>
                  <a:lnTo>
                    <a:pt x="1167" y="4631"/>
                  </a:lnTo>
                  <a:lnTo>
                    <a:pt x="1187" y="4620"/>
                  </a:lnTo>
                  <a:lnTo>
                    <a:pt x="1204" y="4609"/>
                  </a:lnTo>
                  <a:lnTo>
                    <a:pt x="1218" y="4592"/>
                  </a:lnTo>
                  <a:lnTo>
                    <a:pt x="1403" y="4409"/>
                  </a:lnTo>
                  <a:lnTo>
                    <a:pt x="1403" y="4409"/>
                  </a:lnTo>
                  <a:lnTo>
                    <a:pt x="1420" y="4395"/>
                  </a:lnTo>
                  <a:lnTo>
                    <a:pt x="1437" y="4381"/>
                  </a:lnTo>
                  <a:lnTo>
                    <a:pt x="1457" y="4370"/>
                  </a:lnTo>
                  <a:lnTo>
                    <a:pt x="1476" y="4358"/>
                  </a:lnTo>
                  <a:lnTo>
                    <a:pt x="1496" y="4350"/>
                  </a:lnTo>
                  <a:lnTo>
                    <a:pt x="1519" y="4342"/>
                  </a:lnTo>
                  <a:lnTo>
                    <a:pt x="1563" y="4333"/>
                  </a:lnTo>
                  <a:lnTo>
                    <a:pt x="1611" y="4328"/>
                  </a:lnTo>
                  <a:lnTo>
                    <a:pt x="1634" y="4328"/>
                  </a:lnTo>
                  <a:lnTo>
                    <a:pt x="1656" y="4330"/>
                  </a:lnTo>
                  <a:lnTo>
                    <a:pt x="1679" y="4336"/>
                  </a:lnTo>
                  <a:lnTo>
                    <a:pt x="1701" y="4342"/>
                  </a:lnTo>
                  <a:lnTo>
                    <a:pt x="1721" y="4347"/>
                  </a:lnTo>
                  <a:lnTo>
                    <a:pt x="1741" y="4356"/>
                  </a:lnTo>
                  <a:lnTo>
                    <a:pt x="1965" y="4449"/>
                  </a:lnTo>
                  <a:lnTo>
                    <a:pt x="1965" y="4449"/>
                  </a:lnTo>
                  <a:lnTo>
                    <a:pt x="1985" y="4457"/>
                  </a:lnTo>
                  <a:lnTo>
                    <a:pt x="2005" y="4466"/>
                  </a:lnTo>
                  <a:lnTo>
                    <a:pt x="2025" y="4477"/>
                  </a:lnTo>
                  <a:lnTo>
                    <a:pt x="2044" y="4491"/>
                  </a:lnTo>
                  <a:lnTo>
                    <a:pt x="2061" y="4505"/>
                  </a:lnTo>
                  <a:lnTo>
                    <a:pt x="2078" y="4522"/>
                  </a:lnTo>
                  <a:lnTo>
                    <a:pt x="2109" y="4558"/>
                  </a:lnTo>
                  <a:lnTo>
                    <a:pt x="2132" y="4598"/>
                  </a:lnTo>
                  <a:lnTo>
                    <a:pt x="2143" y="4617"/>
                  </a:lnTo>
                  <a:lnTo>
                    <a:pt x="2151" y="4637"/>
                  </a:lnTo>
                  <a:lnTo>
                    <a:pt x="2157" y="4659"/>
                  </a:lnTo>
                  <a:lnTo>
                    <a:pt x="2162" y="4682"/>
                  </a:lnTo>
                  <a:lnTo>
                    <a:pt x="2165" y="4704"/>
                  </a:lnTo>
                  <a:lnTo>
                    <a:pt x="2168" y="4727"/>
                  </a:lnTo>
                  <a:lnTo>
                    <a:pt x="2168" y="4986"/>
                  </a:lnTo>
                  <a:lnTo>
                    <a:pt x="2168" y="4986"/>
                  </a:lnTo>
                  <a:lnTo>
                    <a:pt x="2168" y="5008"/>
                  </a:lnTo>
                  <a:lnTo>
                    <a:pt x="2171" y="5028"/>
                  </a:lnTo>
                  <a:lnTo>
                    <a:pt x="2176" y="5051"/>
                  </a:lnTo>
                  <a:lnTo>
                    <a:pt x="2185" y="5067"/>
                  </a:lnTo>
                  <a:lnTo>
                    <a:pt x="2193" y="5087"/>
                  </a:lnTo>
                  <a:lnTo>
                    <a:pt x="2205" y="5104"/>
                  </a:lnTo>
                  <a:lnTo>
                    <a:pt x="2216" y="5121"/>
                  </a:lnTo>
                  <a:lnTo>
                    <a:pt x="2230" y="5135"/>
                  </a:lnTo>
                  <a:lnTo>
                    <a:pt x="2244" y="5149"/>
                  </a:lnTo>
                  <a:lnTo>
                    <a:pt x="2261" y="5163"/>
                  </a:lnTo>
                  <a:lnTo>
                    <a:pt x="2278" y="5171"/>
                  </a:lnTo>
                  <a:lnTo>
                    <a:pt x="2297" y="5182"/>
                  </a:lnTo>
                  <a:lnTo>
                    <a:pt x="2317" y="5188"/>
                  </a:lnTo>
                  <a:lnTo>
                    <a:pt x="2337" y="5194"/>
                  </a:lnTo>
                  <a:lnTo>
                    <a:pt x="2356" y="5197"/>
                  </a:lnTo>
                  <a:lnTo>
                    <a:pt x="2379" y="5199"/>
                  </a:lnTo>
                  <a:lnTo>
                    <a:pt x="2820" y="5199"/>
                  </a:lnTo>
                  <a:lnTo>
                    <a:pt x="2820" y="5199"/>
                  </a:lnTo>
                  <a:lnTo>
                    <a:pt x="2843" y="5197"/>
                  </a:lnTo>
                  <a:lnTo>
                    <a:pt x="2862" y="5194"/>
                  </a:lnTo>
                  <a:lnTo>
                    <a:pt x="2885" y="5188"/>
                  </a:lnTo>
                  <a:lnTo>
                    <a:pt x="2905" y="5182"/>
                  </a:lnTo>
                  <a:lnTo>
                    <a:pt x="2922" y="5171"/>
                  </a:lnTo>
                  <a:lnTo>
                    <a:pt x="2938" y="5163"/>
                  </a:lnTo>
                  <a:lnTo>
                    <a:pt x="2955" y="5149"/>
                  </a:lnTo>
                  <a:lnTo>
                    <a:pt x="2972" y="5135"/>
                  </a:lnTo>
                  <a:lnTo>
                    <a:pt x="2986" y="5121"/>
                  </a:lnTo>
                  <a:lnTo>
                    <a:pt x="2998" y="5104"/>
                  </a:lnTo>
                  <a:lnTo>
                    <a:pt x="3009" y="5087"/>
                  </a:lnTo>
                  <a:lnTo>
                    <a:pt x="3017" y="5067"/>
                  </a:lnTo>
                  <a:lnTo>
                    <a:pt x="3023" y="5051"/>
                  </a:lnTo>
                  <a:lnTo>
                    <a:pt x="3029" y="5028"/>
                  </a:lnTo>
                  <a:lnTo>
                    <a:pt x="3031" y="5008"/>
                  </a:lnTo>
                  <a:lnTo>
                    <a:pt x="3034" y="4986"/>
                  </a:lnTo>
                  <a:lnTo>
                    <a:pt x="3034" y="4727"/>
                  </a:lnTo>
                  <a:lnTo>
                    <a:pt x="3034" y="4727"/>
                  </a:lnTo>
                  <a:lnTo>
                    <a:pt x="3034" y="4704"/>
                  </a:lnTo>
                  <a:lnTo>
                    <a:pt x="3037" y="4682"/>
                  </a:lnTo>
                  <a:lnTo>
                    <a:pt x="3043" y="4659"/>
                  </a:lnTo>
                  <a:lnTo>
                    <a:pt x="3048" y="4637"/>
                  </a:lnTo>
                  <a:lnTo>
                    <a:pt x="3059" y="4617"/>
                  </a:lnTo>
                  <a:lnTo>
                    <a:pt x="3068" y="4598"/>
                  </a:lnTo>
                  <a:lnTo>
                    <a:pt x="3093" y="4558"/>
                  </a:lnTo>
                  <a:lnTo>
                    <a:pt x="3123" y="4522"/>
                  </a:lnTo>
                  <a:lnTo>
                    <a:pt x="3137" y="4505"/>
                  </a:lnTo>
                  <a:lnTo>
                    <a:pt x="3157" y="4491"/>
                  </a:lnTo>
                  <a:lnTo>
                    <a:pt x="3174" y="4477"/>
                  </a:lnTo>
                  <a:lnTo>
                    <a:pt x="3193" y="4466"/>
                  </a:lnTo>
                  <a:lnTo>
                    <a:pt x="3213" y="4457"/>
                  </a:lnTo>
                  <a:lnTo>
                    <a:pt x="3236" y="4449"/>
                  </a:lnTo>
                  <a:lnTo>
                    <a:pt x="3458" y="4356"/>
                  </a:lnTo>
                  <a:lnTo>
                    <a:pt x="3458" y="4356"/>
                  </a:lnTo>
                  <a:lnTo>
                    <a:pt x="3477" y="4347"/>
                  </a:lnTo>
                  <a:lnTo>
                    <a:pt x="3500" y="4342"/>
                  </a:lnTo>
                  <a:lnTo>
                    <a:pt x="3522" y="4336"/>
                  </a:lnTo>
                  <a:lnTo>
                    <a:pt x="3542" y="4330"/>
                  </a:lnTo>
                  <a:lnTo>
                    <a:pt x="3567" y="4328"/>
                  </a:lnTo>
                  <a:lnTo>
                    <a:pt x="3590" y="4328"/>
                  </a:lnTo>
                  <a:lnTo>
                    <a:pt x="3635" y="4333"/>
                  </a:lnTo>
                  <a:lnTo>
                    <a:pt x="3680" y="4342"/>
                  </a:lnTo>
                  <a:lnTo>
                    <a:pt x="3702" y="4350"/>
                  </a:lnTo>
                  <a:lnTo>
                    <a:pt x="3725" y="4358"/>
                  </a:lnTo>
                  <a:lnTo>
                    <a:pt x="3744" y="4370"/>
                  </a:lnTo>
                  <a:lnTo>
                    <a:pt x="3761" y="4381"/>
                  </a:lnTo>
                  <a:lnTo>
                    <a:pt x="3781" y="4395"/>
                  </a:lnTo>
                  <a:lnTo>
                    <a:pt x="3798" y="4409"/>
                  </a:lnTo>
                  <a:lnTo>
                    <a:pt x="3981" y="4592"/>
                  </a:lnTo>
                  <a:lnTo>
                    <a:pt x="3981" y="4592"/>
                  </a:lnTo>
                  <a:lnTo>
                    <a:pt x="3998" y="4609"/>
                  </a:lnTo>
                  <a:lnTo>
                    <a:pt x="4015" y="4620"/>
                  </a:lnTo>
                  <a:lnTo>
                    <a:pt x="4031" y="4631"/>
                  </a:lnTo>
                  <a:lnTo>
                    <a:pt x="4051" y="4640"/>
                  </a:lnTo>
                  <a:lnTo>
                    <a:pt x="4071" y="4645"/>
                  </a:lnTo>
                  <a:lnTo>
                    <a:pt x="4090" y="4651"/>
                  </a:lnTo>
                  <a:lnTo>
                    <a:pt x="4110" y="4654"/>
                  </a:lnTo>
                  <a:lnTo>
                    <a:pt x="4130" y="4654"/>
                  </a:lnTo>
                  <a:lnTo>
                    <a:pt x="4152" y="4654"/>
                  </a:lnTo>
                  <a:lnTo>
                    <a:pt x="4172" y="4651"/>
                  </a:lnTo>
                  <a:lnTo>
                    <a:pt x="4192" y="4645"/>
                  </a:lnTo>
                  <a:lnTo>
                    <a:pt x="4211" y="4640"/>
                  </a:lnTo>
                  <a:lnTo>
                    <a:pt x="4231" y="4631"/>
                  </a:lnTo>
                  <a:lnTo>
                    <a:pt x="4248" y="4620"/>
                  </a:lnTo>
                  <a:lnTo>
                    <a:pt x="4265" y="4609"/>
                  </a:lnTo>
                  <a:lnTo>
                    <a:pt x="4282" y="4592"/>
                  </a:lnTo>
                  <a:lnTo>
                    <a:pt x="4594" y="4280"/>
                  </a:lnTo>
                  <a:lnTo>
                    <a:pt x="4594" y="4280"/>
                  </a:lnTo>
                  <a:lnTo>
                    <a:pt x="4608" y="4266"/>
                  </a:lnTo>
                  <a:lnTo>
                    <a:pt x="4622" y="4246"/>
                  </a:lnTo>
                  <a:lnTo>
                    <a:pt x="4630" y="4229"/>
                  </a:lnTo>
                  <a:lnTo>
                    <a:pt x="4639" y="4210"/>
                  </a:lnTo>
                  <a:lnTo>
                    <a:pt x="4647" y="4190"/>
                  </a:lnTo>
                  <a:lnTo>
                    <a:pt x="4653" y="4170"/>
                  </a:lnTo>
                  <a:lnTo>
                    <a:pt x="4656" y="4151"/>
                  </a:lnTo>
                  <a:lnTo>
                    <a:pt x="4656" y="4131"/>
                  </a:lnTo>
                  <a:lnTo>
                    <a:pt x="4656" y="4111"/>
                  </a:lnTo>
                  <a:lnTo>
                    <a:pt x="4653" y="4091"/>
                  </a:lnTo>
                  <a:lnTo>
                    <a:pt x="4647" y="4069"/>
                  </a:lnTo>
                  <a:lnTo>
                    <a:pt x="4639" y="4052"/>
                  </a:lnTo>
                  <a:lnTo>
                    <a:pt x="4630" y="4032"/>
                  </a:lnTo>
                  <a:lnTo>
                    <a:pt x="4622" y="4013"/>
                  </a:lnTo>
                  <a:lnTo>
                    <a:pt x="4608" y="3996"/>
                  </a:lnTo>
                  <a:lnTo>
                    <a:pt x="4594" y="3982"/>
                  </a:lnTo>
                  <a:lnTo>
                    <a:pt x="4408" y="3796"/>
                  </a:lnTo>
                  <a:lnTo>
                    <a:pt x="4408" y="3796"/>
                  </a:lnTo>
                  <a:lnTo>
                    <a:pt x="4394" y="3779"/>
                  </a:lnTo>
                  <a:lnTo>
                    <a:pt x="4380" y="3762"/>
                  </a:lnTo>
                  <a:lnTo>
                    <a:pt x="4369" y="3743"/>
                  </a:lnTo>
                  <a:lnTo>
                    <a:pt x="4358" y="3723"/>
                  </a:lnTo>
                  <a:lnTo>
                    <a:pt x="4349" y="3703"/>
                  </a:lnTo>
                  <a:lnTo>
                    <a:pt x="4343" y="3681"/>
                  </a:lnTo>
                  <a:lnTo>
                    <a:pt x="4332" y="3636"/>
                  </a:lnTo>
                  <a:lnTo>
                    <a:pt x="4329" y="3588"/>
                  </a:lnTo>
                  <a:lnTo>
                    <a:pt x="4329" y="3566"/>
                  </a:lnTo>
                  <a:lnTo>
                    <a:pt x="4332" y="3543"/>
                  </a:lnTo>
                  <a:lnTo>
                    <a:pt x="4335" y="3521"/>
                  </a:lnTo>
                  <a:lnTo>
                    <a:pt x="4341" y="3498"/>
                  </a:lnTo>
                  <a:lnTo>
                    <a:pt x="4349" y="3478"/>
                  </a:lnTo>
                  <a:lnTo>
                    <a:pt x="4358" y="3459"/>
                  </a:lnTo>
                  <a:lnTo>
                    <a:pt x="4450" y="3234"/>
                  </a:lnTo>
                  <a:lnTo>
                    <a:pt x="4450" y="3234"/>
                  </a:lnTo>
                  <a:lnTo>
                    <a:pt x="4456" y="3214"/>
                  </a:lnTo>
                  <a:lnTo>
                    <a:pt x="4467" y="3194"/>
                  </a:lnTo>
                  <a:lnTo>
                    <a:pt x="4478" y="3175"/>
                  </a:lnTo>
                  <a:lnTo>
                    <a:pt x="4493" y="3155"/>
                  </a:lnTo>
                  <a:lnTo>
                    <a:pt x="4507" y="3138"/>
                  </a:lnTo>
                  <a:lnTo>
                    <a:pt x="4521" y="3121"/>
                  </a:lnTo>
                  <a:lnTo>
                    <a:pt x="4557" y="3090"/>
                  </a:lnTo>
                  <a:lnTo>
                    <a:pt x="4597" y="3068"/>
                  </a:lnTo>
                  <a:lnTo>
                    <a:pt x="4616" y="3057"/>
                  </a:lnTo>
                  <a:lnTo>
                    <a:pt x="4639" y="3048"/>
                  </a:lnTo>
                  <a:lnTo>
                    <a:pt x="4661" y="3043"/>
                  </a:lnTo>
                  <a:lnTo>
                    <a:pt x="4681" y="3037"/>
                  </a:lnTo>
                  <a:lnTo>
                    <a:pt x="4703" y="3034"/>
                  </a:lnTo>
                  <a:lnTo>
                    <a:pt x="4726" y="3031"/>
                  </a:lnTo>
                  <a:lnTo>
                    <a:pt x="4987" y="3031"/>
                  </a:lnTo>
                  <a:lnTo>
                    <a:pt x="4987" y="3031"/>
                  </a:lnTo>
                  <a:lnTo>
                    <a:pt x="5007" y="3031"/>
                  </a:lnTo>
                  <a:lnTo>
                    <a:pt x="5029" y="3029"/>
                  </a:lnTo>
                  <a:lnTo>
                    <a:pt x="5049" y="3023"/>
                  </a:lnTo>
                  <a:lnTo>
                    <a:pt x="5069" y="3015"/>
                  </a:lnTo>
                  <a:lnTo>
                    <a:pt x="5089" y="3006"/>
                  </a:lnTo>
                  <a:lnTo>
                    <a:pt x="5106" y="2995"/>
                  </a:lnTo>
                  <a:lnTo>
                    <a:pt x="5123" y="2984"/>
                  </a:lnTo>
                  <a:lnTo>
                    <a:pt x="5137" y="2970"/>
                  </a:lnTo>
                  <a:lnTo>
                    <a:pt x="5151" y="2956"/>
                  </a:lnTo>
                  <a:lnTo>
                    <a:pt x="5162" y="2939"/>
                  </a:lnTo>
                  <a:lnTo>
                    <a:pt x="5173" y="2922"/>
                  </a:lnTo>
                  <a:lnTo>
                    <a:pt x="5182" y="2902"/>
                  </a:lnTo>
                  <a:lnTo>
                    <a:pt x="5190" y="2882"/>
                  </a:lnTo>
                  <a:lnTo>
                    <a:pt x="5196" y="2863"/>
                  </a:lnTo>
                  <a:lnTo>
                    <a:pt x="5198" y="2843"/>
                  </a:lnTo>
                  <a:lnTo>
                    <a:pt x="5198" y="2820"/>
                  </a:lnTo>
                  <a:lnTo>
                    <a:pt x="5198" y="2379"/>
                  </a:lnTo>
                  <a:lnTo>
                    <a:pt x="5198" y="2379"/>
                  </a:lnTo>
                  <a:lnTo>
                    <a:pt x="5198" y="2357"/>
                  </a:lnTo>
                  <a:lnTo>
                    <a:pt x="5196" y="2337"/>
                  </a:lnTo>
                  <a:lnTo>
                    <a:pt x="5190" y="2314"/>
                  </a:lnTo>
                  <a:lnTo>
                    <a:pt x="5182" y="2295"/>
                  </a:lnTo>
                  <a:lnTo>
                    <a:pt x="5173" y="2278"/>
                  </a:lnTo>
                  <a:lnTo>
                    <a:pt x="5162" y="2261"/>
                  </a:lnTo>
                  <a:lnTo>
                    <a:pt x="5151" y="2244"/>
                  </a:lnTo>
                  <a:lnTo>
                    <a:pt x="5137" y="2227"/>
                  </a:lnTo>
                  <a:lnTo>
                    <a:pt x="5123" y="2216"/>
                  </a:lnTo>
                  <a:lnTo>
                    <a:pt x="5106" y="2202"/>
                  </a:lnTo>
                  <a:lnTo>
                    <a:pt x="5089" y="2190"/>
                  </a:lnTo>
                  <a:lnTo>
                    <a:pt x="5069" y="2182"/>
                  </a:lnTo>
                  <a:lnTo>
                    <a:pt x="5049" y="2176"/>
                  </a:lnTo>
                  <a:lnTo>
                    <a:pt x="5029" y="2171"/>
                  </a:lnTo>
                  <a:lnTo>
                    <a:pt x="5007" y="2168"/>
                  </a:lnTo>
                  <a:lnTo>
                    <a:pt x="4987" y="2165"/>
                  </a:lnTo>
                  <a:close/>
                  <a:moveTo>
                    <a:pt x="2601" y="3875"/>
                  </a:moveTo>
                  <a:lnTo>
                    <a:pt x="2601" y="3875"/>
                  </a:lnTo>
                  <a:lnTo>
                    <a:pt x="2534" y="3872"/>
                  </a:lnTo>
                  <a:lnTo>
                    <a:pt x="2469" y="3869"/>
                  </a:lnTo>
                  <a:lnTo>
                    <a:pt x="2407" y="3861"/>
                  </a:lnTo>
                  <a:lnTo>
                    <a:pt x="2342" y="3850"/>
                  </a:lnTo>
                  <a:lnTo>
                    <a:pt x="2280" y="3836"/>
                  </a:lnTo>
                  <a:lnTo>
                    <a:pt x="2221" y="3819"/>
                  </a:lnTo>
                  <a:lnTo>
                    <a:pt x="2162" y="3796"/>
                  </a:lnTo>
                  <a:lnTo>
                    <a:pt x="2103" y="3774"/>
                  </a:lnTo>
                  <a:lnTo>
                    <a:pt x="2047" y="3748"/>
                  </a:lnTo>
                  <a:lnTo>
                    <a:pt x="1991" y="3720"/>
                  </a:lnTo>
                  <a:lnTo>
                    <a:pt x="1937" y="3689"/>
                  </a:lnTo>
                  <a:lnTo>
                    <a:pt x="1887" y="3656"/>
                  </a:lnTo>
                  <a:lnTo>
                    <a:pt x="1836" y="3622"/>
                  </a:lnTo>
                  <a:lnTo>
                    <a:pt x="1789" y="3583"/>
                  </a:lnTo>
                  <a:lnTo>
                    <a:pt x="1743" y="3543"/>
                  </a:lnTo>
                  <a:lnTo>
                    <a:pt x="1698" y="3501"/>
                  </a:lnTo>
                  <a:lnTo>
                    <a:pt x="1656" y="3456"/>
                  </a:lnTo>
                  <a:lnTo>
                    <a:pt x="1617" y="3411"/>
                  </a:lnTo>
                  <a:lnTo>
                    <a:pt x="1577" y="3363"/>
                  </a:lnTo>
                  <a:lnTo>
                    <a:pt x="1544" y="3313"/>
                  </a:lnTo>
                  <a:lnTo>
                    <a:pt x="1510" y="3262"/>
                  </a:lnTo>
                  <a:lnTo>
                    <a:pt x="1479" y="3209"/>
                  </a:lnTo>
                  <a:lnTo>
                    <a:pt x="1451" y="3152"/>
                  </a:lnTo>
                  <a:lnTo>
                    <a:pt x="1426" y="3096"/>
                  </a:lnTo>
                  <a:lnTo>
                    <a:pt x="1403" y="3037"/>
                  </a:lnTo>
                  <a:lnTo>
                    <a:pt x="1381" y="2978"/>
                  </a:lnTo>
                  <a:lnTo>
                    <a:pt x="1364" y="2919"/>
                  </a:lnTo>
                  <a:lnTo>
                    <a:pt x="1350" y="2857"/>
                  </a:lnTo>
                  <a:lnTo>
                    <a:pt x="1338" y="2792"/>
                  </a:lnTo>
                  <a:lnTo>
                    <a:pt x="1330" y="2730"/>
                  </a:lnTo>
                  <a:lnTo>
                    <a:pt x="1327" y="2666"/>
                  </a:lnTo>
                  <a:lnTo>
                    <a:pt x="1324" y="2598"/>
                  </a:lnTo>
                  <a:lnTo>
                    <a:pt x="1324" y="2598"/>
                  </a:lnTo>
                  <a:lnTo>
                    <a:pt x="1327" y="2533"/>
                  </a:lnTo>
                  <a:lnTo>
                    <a:pt x="1330" y="2469"/>
                  </a:lnTo>
                  <a:lnTo>
                    <a:pt x="1338" y="2404"/>
                  </a:lnTo>
                  <a:lnTo>
                    <a:pt x="1350" y="2343"/>
                  </a:lnTo>
                  <a:lnTo>
                    <a:pt x="1364" y="2281"/>
                  </a:lnTo>
                  <a:lnTo>
                    <a:pt x="1381" y="2219"/>
                  </a:lnTo>
                  <a:lnTo>
                    <a:pt x="1403" y="2160"/>
                  </a:lnTo>
                  <a:lnTo>
                    <a:pt x="1426" y="2103"/>
                  </a:lnTo>
                  <a:lnTo>
                    <a:pt x="1451" y="2047"/>
                  </a:lnTo>
                  <a:lnTo>
                    <a:pt x="1479" y="1991"/>
                  </a:lnTo>
                  <a:lnTo>
                    <a:pt x="1510" y="1937"/>
                  </a:lnTo>
                  <a:lnTo>
                    <a:pt x="1544" y="1887"/>
                  </a:lnTo>
                  <a:lnTo>
                    <a:pt x="1577" y="1836"/>
                  </a:lnTo>
                  <a:lnTo>
                    <a:pt x="1617" y="1789"/>
                  </a:lnTo>
                  <a:lnTo>
                    <a:pt x="1656" y="1741"/>
                  </a:lnTo>
                  <a:lnTo>
                    <a:pt x="1698" y="1696"/>
                  </a:lnTo>
                  <a:lnTo>
                    <a:pt x="1743" y="1653"/>
                  </a:lnTo>
                  <a:lnTo>
                    <a:pt x="1789" y="1614"/>
                  </a:lnTo>
                  <a:lnTo>
                    <a:pt x="1836" y="1577"/>
                  </a:lnTo>
                  <a:lnTo>
                    <a:pt x="1887" y="1541"/>
                  </a:lnTo>
                  <a:lnTo>
                    <a:pt x="1937" y="1507"/>
                  </a:lnTo>
                  <a:lnTo>
                    <a:pt x="1991" y="1476"/>
                  </a:lnTo>
                  <a:lnTo>
                    <a:pt x="2047" y="1448"/>
                  </a:lnTo>
                  <a:lnTo>
                    <a:pt x="2103" y="1423"/>
                  </a:lnTo>
                  <a:lnTo>
                    <a:pt x="2162" y="1401"/>
                  </a:lnTo>
                  <a:lnTo>
                    <a:pt x="2221" y="1381"/>
                  </a:lnTo>
                  <a:lnTo>
                    <a:pt x="2280" y="1364"/>
                  </a:lnTo>
                  <a:lnTo>
                    <a:pt x="2342" y="1350"/>
                  </a:lnTo>
                  <a:lnTo>
                    <a:pt x="2407" y="1338"/>
                  </a:lnTo>
                  <a:lnTo>
                    <a:pt x="2469" y="1330"/>
                  </a:lnTo>
                  <a:lnTo>
                    <a:pt x="2534" y="1324"/>
                  </a:lnTo>
                  <a:lnTo>
                    <a:pt x="2601" y="1324"/>
                  </a:lnTo>
                  <a:lnTo>
                    <a:pt x="2601" y="1324"/>
                  </a:lnTo>
                  <a:lnTo>
                    <a:pt x="2666" y="1324"/>
                  </a:lnTo>
                  <a:lnTo>
                    <a:pt x="2731" y="1330"/>
                  </a:lnTo>
                  <a:lnTo>
                    <a:pt x="2795" y="1338"/>
                  </a:lnTo>
                  <a:lnTo>
                    <a:pt x="2857" y="1350"/>
                  </a:lnTo>
                  <a:lnTo>
                    <a:pt x="2919" y="1364"/>
                  </a:lnTo>
                  <a:lnTo>
                    <a:pt x="2981" y="1381"/>
                  </a:lnTo>
                  <a:lnTo>
                    <a:pt x="3040" y="1401"/>
                  </a:lnTo>
                  <a:lnTo>
                    <a:pt x="3096" y="1423"/>
                  </a:lnTo>
                  <a:lnTo>
                    <a:pt x="3151" y="1448"/>
                  </a:lnTo>
                  <a:lnTo>
                    <a:pt x="3207" y="1476"/>
                  </a:lnTo>
                  <a:lnTo>
                    <a:pt x="3261" y="1507"/>
                  </a:lnTo>
                  <a:lnTo>
                    <a:pt x="3312" y="1541"/>
                  </a:lnTo>
                  <a:lnTo>
                    <a:pt x="3362" y="1577"/>
                  </a:lnTo>
                  <a:lnTo>
                    <a:pt x="3410" y="1614"/>
                  </a:lnTo>
                  <a:lnTo>
                    <a:pt x="3458" y="1653"/>
                  </a:lnTo>
                  <a:lnTo>
                    <a:pt x="3503" y="1696"/>
                  </a:lnTo>
                  <a:lnTo>
                    <a:pt x="3545" y="1741"/>
                  </a:lnTo>
                  <a:lnTo>
                    <a:pt x="3584" y="1789"/>
                  </a:lnTo>
                  <a:lnTo>
                    <a:pt x="3621" y="1836"/>
                  </a:lnTo>
                  <a:lnTo>
                    <a:pt x="3657" y="1887"/>
                  </a:lnTo>
                  <a:lnTo>
                    <a:pt x="3691" y="1937"/>
                  </a:lnTo>
                  <a:lnTo>
                    <a:pt x="3722" y="1991"/>
                  </a:lnTo>
                  <a:lnTo>
                    <a:pt x="3750" y="2047"/>
                  </a:lnTo>
                  <a:lnTo>
                    <a:pt x="3775" y="2103"/>
                  </a:lnTo>
                  <a:lnTo>
                    <a:pt x="3798" y="2160"/>
                  </a:lnTo>
                  <a:lnTo>
                    <a:pt x="3817" y="2219"/>
                  </a:lnTo>
                  <a:lnTo>
                    <a:pt x="3834" y="2281"/>
                  </a:lnTo>
                  <a:lnTo>
                    <a:pt x="3849" y="2343"/>
                  </a:lnTo>
                  <a:lnTo>
                    <a:pt x="3860" y="2404"/>
                  </a:lnTo>
                  <a:lnTo>
                    <a:pt x="3868" y="2469"/>
                  </a:lnTo>
                  <a:lnTo>
                    <a:pt x="3874" y="2533"/>
                  </a:lnTo>
                  <a:lnTo>
                    <a:pt x="3874" y="2598"/>
                  </a:lnTo>
                  <a:lnTo>
                    <a:pt x="3874" y="2598"/>
                  </a:lnTo>
                  <a:lnTo>
                    <a:pt x="3874" y="2666"/>
                  </a:lnTo>
                  <a:lnTo>
                    <a:pt x="3868" y="2730"/>
                  </a:lnTo>
                  <a:lnTo>
                    <a:pt x="3860" y="2792"/>
                  </a:lnTo>
                  <a:lnTo>
                    <a:pt x="3849" y="2857"/>
                  </a:lnTo>
                  <a:lnTo>
                    <a:pt x="3834" y="2919"/>
                  </a:lnTo>
                  <a:lnTo>
                    <a:pt x="3817" y="2978"/>
                  </a:lnTo>
                  <a:lnTo>
                    <a:pt x="3798" y="3037"/>
                  </a:lnTo>
                  <a:lnTo>
                    <a:pt x="3775" y="3096"/>
                  </a:lnTo>
                  <a:lnTo>
                    <a:pt x="3750" y="3152"/>
                  </a:lnTo>
                  <a:lnTo>
                    <a:pt x="3722" y="3209"/>
                  </a:lnTo>
                  <a:lnTo>
                    <a:pt x="3691" y="3262"/>
                  </a:lnTo>
                  <a:lnTo>
                    <a:pt x="3657" y="3313"/>
                  </a:lnTo>
                  <a:lnTo>
                    <a:pt x="3621" y="3363"/>
                  </a:lnTo>
                  <a:lnTo>
                    <a:pt x="3584" y="3411"/>
                  </a:lnTo>
                  <a:lnTo>
                    <a:pt x="3545" y="3456"/>
                  </a:lnTo>
                  <a:lnTo>
                    <a:pt x="3503" y="3501"/>
                  </a:lnTo>
                  <a:lnTo>
                    <a:pt x="3458" y="3543"/>
                  </a:lnTo>
                  <a:lnTo>
                    <a:pt x="3410" y="3583"/>
                  </a:lnTo>
                  <a:lnTo>
                    <a:pt x="3362" y="3622"/>
                  </a:lnTo>
                  <a:lnTo>
                    <a:pt x="3312" y="3656"/>
                  </a:lnTo>
                  <a:lnTo>
                    <a:pt x="3261" y="3689"/>
                  </a:lnTo>
                  <a:lnTo>
                    <a:pt x="3207" y="3720"/>
                  </a:lnTo>
                  <a:lnTo>
                    <a:pt x="3151" y="3748"/>
                  </a:lnTo>
                  <a:lnTo>
                    <a:pt x="3096" y="3774"/>
                  </a:lnTo>
                  <a:lnTo>
                    <a:pt x="3040" y="3796"/>
                  </a:lnTo>
                  <a:lnTo>
                    <a:pt x="2981" y="3819"/>
                  </a:lnTo>
                  <a:lnTo>
                    <a:pt x="2919" y="3836"/>
                  </a:lnTo>
                  <a:lnTo>
                    <a:pt x="2857" y="3850"/>
                  </a:lnTo>
                  <a:lnTo>
                    <a:pt x="2795" y="3861"/>
                  </a:lnTo>
                  <a:lnTo>
                    <a:pt x="2731" y="3869"/>
                  </a:lnTo>
                  <a:lnTo>
                    <a:pt x="2666" y="3872"/>
                  </a:lnTo>
                  <a:lnTo>
                    <a:pt x="2601" y="3875"/>
                  </a:lnTo>
                  <a:close/>
                </a:path>
              </a:pathLst>
            </a:custGeom>
            <a:solidFill>
              <a:srgbClr val="ED145B"/>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sp>
          <p:nvSpPr>
            <p:cNvPr id="65" name="Google Shape;684;p17"/>
            <p:cNvSpPr/>
            <p:nvPr/>
          </p:nvSpPr>
          <p:spPr bwMode="auto">
            <a:xfrm>
              <a:off x="4104133" y="3642209"/>
              <a:ext cx="1332269" cy="1332263"/>
            </a:xfrm>
            <a:custGeom>
              <a:avLst/>
              <a:gdLst/>
              <a:ahLst/>
              <a:cxnLst/>
              <a:rect l="l" t="t" r="r" b="b"/>
              <a:pathLst>
                <a:path w="6498" h="6499" extrusionOk="0">
                  <a:moveTo>
                    <a:pt x="6230" y="2707"/>
                  </a:moveTo>
                  <a:lnTo>
                    <a:pt x="5907" y="2707"/>
                  </a:lnTo>
                  <a:lnTo>
                    <a:pt x="5907" y="2707"/>
                  </a:lnTo>
                  <a:lnTo>
                    <a:pt x="5879" y="2707"/>
                  </a:lnTo>
                  <a:lnTo>
                    <a:pt x="5851" y="2705"/>
                  </a:lnTo>
                  <a:lnTo>
                    <a:pt x="5822" y="2696"/>
                  </a:lnTo>
                  <a:lnTo>
                    <a:pt x="5797" y="2688"/>
                  </a:lnTo>
                  <a:lnTo>
                    <a:pt x="5769" y="2677"/>
                  </a:lnTo>
                  <a:lnTo>
                    <a:pt x="5743" y="2665"/>
                  </a:lnTo>
                  <a:lnTo>
                    <a:pt x="5718" y="2651"/>
                  </a:lnTo>
                  <a:lnTo>
                    <a:pt x="5696" y="2634"/>
                  </a:lnTo>
                  <a:lnTo>
                    <a:pt x="5673" y="2618"/>
                  </a:lnTo>
                  <a:lnTo>
                    <a:pt x="5651" y="2598"/>
                  </a:lnTo>
                  <a:lnTo>
                    <a:pt x="5631" y="2575"/>
                  </a:lnTo>
                  <a:lnTo>
                    <a:pt x="5611" y="2553"/>
                  </a:lnTo>
                  <a:lnTo>
                    <a:pt x="5595" y="2530"/>
                  </a:lnTo>
                  <a:lnTo>
                    <a:pt x="5581" y="2508"/>
                  </a:lnTo>
                  <a:lnTo>
                    <a:pt x="5569" y="2482"/>
                  </a:lnTo>
                  <a:lnTo>
                    <a:pt x="5561" y="2457"/>
                  </a:lnTo>
                  <a:lnTo>
                    <a:pt x="5445" y="2176"/>
                  </a:lnTo>
                  <a:lnTo>
                    <a:pt x="5445" y="2176"/>
                  </a:lnTo>
                  <a:lnTo>
                    <a:pt x="5434" y="2151"/>
                  </a:lnTo>
                  <a:lnTo>
                    <a:pt x="5423" y="2125"/>
                  </a:lnTo>
                  <a:lnTo>
                    <a:pt x="5417" y="2097"/>
                  </a:lnTo>
                  <a:lnTo>
                    <a:pt x="5412" y="2069"/>
                  </a:lnTo>
                  <a:lnTo>
                    <a:pt x="5409" y="2041"/>
                  </a:lnTo>
                  <a:lnTo>
                    <a:pt x="5409" y="2013"/>
                  </a:lnTo>
                  <a:lnTo>
                    <a:pt x="5409" y="1985"/>
                  </a:lnTo>
                  <a:lnTo>
                    <a:pt x="5414" y="1954"/>
                  </a:lnTo>
                  <a:lnTo>
                    <a:pt x="5420" y="1926"/>
                  </a:lnTo>
                  <a:lnTo>
                    <a:pt x="5426" y="1897"/>
                  </a:lnTo>
                  <a:lnTo>
                    <a:pt x="5434" y="1869"/>
                  </a:lnTo>
                  <a:lnTo>
                    <a:pt x="5445" y="1844"/>
                  </a:lnTo>
                  <a:lnTo>
                    <a:pt x="5459" y="1819"/>
                  </a:lnTo>
                  <a:lnTo>
                    <a:pt x="5473" y="1796"/>
                  </a:lnTo>
                  <a:lnTo>
                    <a:pt x="5490" y="1774"/>
                  </a:lnTo>
                  <a:lnTo>
                    <a:pt x="5510" y="1754"/>
                  </a:lnTo>
                  <a:lnTo>
                    <a:pt x="5741" y="1524"/>
                  </a:lnTo>
                  <a:lnTo>
                    <a:pt x="5741" y="1524"/>
                  </a:lnTo>
                  <a:lnTo>
                    <a:pt x="5757" y="1504"/>
                  </a:lnTo>
                  <a:lnTo>
                    <a:pt x="5774" y="1481"/>
                  </a:lnTo>
                  <a:lnTo>
                    <a:pt x="5788" y="1459"/>
                  </a:lnTo>
                  <a:lnTo>
                    <a:pt x="5797" y="1437"/>
                  </a:lnTo>
                  <a:lnTo>
                    <a:pt x="5805" y="1411"/>
                  </a:lnTo>
                  <a:lnTo>
                    <a:pt x="5814" y="1386"/>
                  </a:lnTo>
                  <a:lnTo>
                    <a:pt x="5817" y="1361"/>
                  </a:lnTo>
                  <a:lnTo>
                    <a:pt x="5817" y="1335"/>
                  </a:lnTo>
                  <a:lnTo>
                    <a:pt x="5817" y="1310"/>
                  </a:lnTo>
                  <a:lnTo>
                    <a:pt x="5814" y="1284"/>
                  </a:lnTo>
                  <a:lnTo>
                    <a:pt x="5805" y="1259"/>
                  </a:lnTo>
                  <a:lnTo>
                    <a:pt x="5797" y="1237"/>
                  </a:lnTo>
                  <a:lnTo>
                    <a:pt x="5788" y="1211"/>
                  </a:lnTo>
                  <a:lnTo>
                    <a:pt x="5774" y="1189"/>
                  </a:lnTo>
                  <a:lnTo>
                    <a:pt x="5757" y="1169"/>
                  </a:lnTo>
                  <a:lnTo>
                    <a:pt x="5741" y="1147"/>
                  </a:lnTo>
                  <a:lnTo>
                    <a:pt x="5350" y="756"/>
                  </a:lnTo>
                  <a:lnTo>
                    <a:pt x="5350" y="756"/>
                  </a:lnTo>
                  <a:lnTo>
                    <a:pt x="5330" y="739"/>
                  </a:lnTo>
                  <a:lnTo>
                    <a:pt x="5308" y="722"/>
                  </a:lnTo>
                  <a:lnTo>
                    <a:pt x="5285" y="711"/>
                  </a:lnTo>
                  <a:lnTo>
                    <a:pt x="5263" y="700"/>
                  </a:lnTo>
                  <a:lnTo>
                    <a:pt x="5238" y="691"/>
                  </a:lnTo>
                  <a:lnTo>
                    <a:pt x="5212" y="686"/>
                  </a:lnTo>
                  <a:lnTo>
                    <a:pt x="5187" y="680"/>
                  </a:lnTo>
                  <a:lnTo>
                    <a:pt x="5161" y="680"/>
                  </a:lnTo>
                  <a:lnTo>
                    <a:pt x="5136" y="680"/>
                  </a:lnTo>
                  <a:lnTo>
                    <a:pt x="5111" y="686"/>
                  </a:lnTo>
                  <a:lnTo>
                    <a:pt x="5085" y="691"/>
                  </a:lnTo>
                  <a:lnTo>
                    <a:pt x="5063" y="700"/>
                  </a:lnTo>
                  <a:lnTo>
                    <a:pt x="5038" y="711"/>
                  </a:lnTo>
                  <a:lnTo>
                    <a:pt x="5015" y="722"/>
                  </a:lnTo>
                  <a:lnTo>
                    <a:pt x="4996" y="739"/>
                  </a:lnTo>
                  <a:lnTo>
                    <a:pt x="4973" y="756"/>
                  </a:lnTo>
                  <a:lnTo>
                    <a:pt x="4745" y="986"/>
                  </a:lnTo>
                  <a:lnTo>
                    <a:pt x="4745" y="986"/>
                  </a:lnTo>
                  <a:lnTo>
                    <a:pt x="4723" y="1006"/>
                  </a:lnTo>
                  <a:lnTo>
                    <a:pt x="4700" y="1023"/>
                  </a:lnTo>
                  <a:lnTo>
                    <a:pt x="4678" y="1037"/>
                  </a:lnTo>
                  <a:lnTo>
                    <a:pt x="4653" y="1051"/>
                  </a:lnTo>
                  <a:lnTo>
                    <a:pt x="4627" y="1062"/>
                  </a:lnTo>
                  <a:lnTo>
                    <a:pt x="4599" y="1071"/>
                  </a:lnTo>
                  <a:lnTo>
                    <a:pt x="4571" y="1079"/>
                  </a:lnTo>
                  <a:lnTo>
                    <a:pt x="4543" y="1085"/>
                  </a:lnTo>
                  <a:lnTo>
                    <a:pt x="4515" y="1088"/>
                  </a:lnTo>
                  <a:lnTo>
                    <a:pt x="4484" y="1088"/>
                  </a:lnTo>
                  <a:lnTo>
                    <a:pt x="4456" y="1088"/>
                  </a:lnTo>
                  <a:lnTo>
                    <a:pt x="4428" y="1085"/>
                  </a:lnTo>
                  <a:lnTo>
                    <a:pt x="4399" y="1079"/>
                  </a:lnTo>
                  <a:lnTo>
                    <a:pt x="4371" y="1074"/>
                  </a:lnTo>
                  <a:lnTo>
                    <a:pt x="4346" y="1065"/>
                  </a:lnTo>
                  <a:lnTo>
                    <a:pt x="4321" y="1051"/>
                  </a:lnTo>
                  <a:lnTo>
                    <a:pt x="4042" y="939"/>
                  </a:lnTo>
                  <a:lnTo>
                    <a:pt x="4042" y="939"/>
                  </a:lnTo>
                  <a:lnTo>
                    <a:pt x="4017" y="927"/>
                  </a:lnTo>
                  <a:lnTo>
                    <a:pt x="3992" y="916"/>
                  </a:lnTo>
                  <a:lnTo>
                    <a:pt x="3966" y="902"/>
                  </a:lnTo>
                  <a:lnTo>
                    <a:pt x="3944" y="885"/>
                  </a:lnTo>
                  <a:lnTo>
                    <a:pt x="3921" y="866"/>
                  </a:lnTo>
                  <a:lnTo>
                    <a:pt x="3902" y="846"/>
                  </a:lnTo>
                  <a:lnTo>
                    <a:pt x="3882" y="826"/>
                  </a:lnTo>
                  <a:lnTo>
                    <a:pt x="3862" y="804"/>
                  </a:lnTo>
                  <a:lnTo>
                    <a:pt x="3845" y="779"/>
                  </a:lnTo>
                  <a:lnTo>
                    <a:pt x="3831" y="753"/>
                  </a:lnTo>
                  <a:lnTo>
                    <a:pt x="3820" y="728"/>
                  </a:lnTo>
                  <a:lnTo>
                    <a:pt x="3809" y="700"/>
                  </a:lnTo>
                  <a:lnTo>
                    <a:pt x="3800" y="674"/>
                  </a:lnTo>
                  <a:lnTo>
                    <a:pt x="3795" y="646"/>
                  </a:lnTo>
                  <a:lnTo>
                    <a:pt x="3789" y="618"/>
                  </a:lnTo>
                  <a:lnTo>
                    <a:pt x="3789" y="593"/>
                  </a:lnTo>
                  <a:lnTo>
                    <a:pt x="3789" y="267"/>
                  </a:lnTo>
                  <a:lnTo>
                    <a:pt x="3789" y="267"/>
                  </a:lnTo>
                  <a:lnTo>
                    <a:pt x="3786" y="239"/>
                  </a:lnTo>
                  <a:lnTo>
                    <a:pt x="3784" y="213"/>
                  </a:lnTo>
                  <a:lnTo>
                    <a:pt x="3778" y="188"/>
                  </a:lnTo>
                  <a:lnTo>
                    <a:pt x="3767" y="163"/>
                  </a:lnTo>
                  <a:lnTo>
                    <a:pt x="3756" y="140"/>
                  </a:lnTo>
                  <a:lnTo>
                    <a:pt x="3744" y="118"/>
                  </a:lnTo>
                  <a:lnTo>
                    <a:pt x="3727" y="98"/>
                  </a:lnTo>
                  <a:lnTo>
                    <a:pt x="3711" y="78"/>
                  </a:lnTo>
                  <a:lnTo>
                    <a:pt x="3691" y="61"/>
                  </a:lnTo>
                  <a:lnTo>
                    <a:pt x="3671" y="47"/>
                  </a:lnTo>
                  <a:lnTo>
                    <a:pt x="3649" y="33"/>
                  </a:lnTo>
                  <a:lnTo>
                    <a:pt x="3626" y="22"/>
                  </a:lnTo>
                  <a:lnTo>
                    <a:pt x="3603" y="14"/>
                  </a:lnTo>
                  <a:lnTo>
                    <a:pt x="3575" y="5"/>
                  </a:lnTo>
                  <a:lnTo>
                    <a:pt x="3550" y="2"/>
                  </a:lnTo>
                  <a:lnTo>
                    <a:pt x="3525" y="0"/>
                  </a:lnTo>
                  <a:lnTo>
                    <a:pt x="2971" y="0"/>
                  </a:lnTo>
                  <a:lnTo>
                    <a:pt x="2971" y="0"/>
                  </a:lnTo>
                  <a:lnTo>
                    <a:pt x="2943" y="2"/>
                  </a:lnTo>
                  <a:lnTo>
                    <a:pt x="2917" y="5"/>
                  </a:lnTo>
                  <a:lnTo>
                    <a:pt x="2892" y="14"/>
                  </a:lnTo>
                  <a:lnTo>
                    <a:pt x="2867" y="22"/>
                  </a:lnTo>
                  <a:lnTo>
                    <a:pt x="2844" y="33"/>
                  </a:lnTo>
                  <a:lnTo>
                    <a:pt x="2822" y="47"/>
                  </a:lnTo>
                  <a:lnTo>
                    <a:pt x="2802" y="61"/>
                  </a:lnTo>
                  <a:lnTo>
                    <a:pt x="2783" y="78"/>
                  </a:lnTo>
                  <a:lnTo>
                    <a:pt x="2766" y="98"/>
                  </a:lnTo>
                  <a:lnTo>
                    <a:pt x="2752" y="118"/>
                  </a:lnTo>
                  <a:lnTo>
                    <a:pt x="2737" y="140"/>
                  </a:lnTo>
                  <a:lnTo>
                    <a:pt x="2726" y="163"/>
                  </a:lnTo>
                  <a:lnTo>
                    <a:pt x="2718" y="188"/>
                  </a:lnTo>
                  <a:lnTo>
                    <a:pt x="2712" y="213"/>
                  </a:lnTo>
                  <a:lnTo>
                    <a:pt x="2706" y="239"/>
                  </a:lnTo>
                  <a:lnTo>
                    <a:pt x="2706" y="267"/>
                  </a:lnTo>
                  <a:lnTo>
                    <a:pt x="2706" y="593"/>
                  </a:lnTo>
                  <a:lnTo>
                    <a:pt x="2706" y="593"/>
                  </a:lnTo>
                  <a:lnTo>
                    <a:pt x="2704" y="618"/>
                  </a:lnTo>
                  <a:lnTo>
                    <a:pt x="2701" y="646"/>
                  </a:lnTo>
                  <a:lnTo>
                    <a:pt x="2695" y="674"/>
                  </a:lnTo>
                  <a:lnTo>
                    <a:pt x="2687" y="700"/>
                  </a:lnTo>
                  <a:lnTo>
                    <a:pt x="2676" y="728"/>
                  </a:lnTo>
                  <a:lnTo>
                    <a:pt x="2661" y="753"/>
                  </a:lnTo>
                  <a:lnTo>
                    <a:pt x="2647" y="779"/>
                  </a:lnTo>
                  <a:lnTo>
                    <a:pt x="2631" y="804"/>
                  </a:lnTo>
                  <a:lnTo>
                    <a:pt x="2614" y="826"/>
                  </a:lnTo>
                  <a:lnTo>
                    <a:pt x="2594" y="846"/>
                  </a:lnTo>
                  <a:lnTo>
                    <a:pt x="2574" y="866"/>
                  </a:lnTo>
                  <a:lnTo>
                    <a:pt x="2552" y="885"/>
                  </a:lnTo>
                  <a:lnTo>
                    <a:pt x="2530" y="902"/>
                  </a:lnTo>
                  <a:lnTo>
                    <a:pt x="2504" y="916"/>
                  </a:lnTo>
                  <a:lnTo>
                    <a:pt x="2479" y="927"/>
                  </a:lnTo>
                  <a:lnTo>
                    <a:pt x="2454" y="939"/>
                  </a:lnTo>
                  <a:lnTo>
                    <a:pt x="2173" y="1051"/>
                  </a:lnTo>
                  <a:lnTo>
                    <a:pt x="2173" y="1051"/>
                  </a:lnTo>
                  <a:lnTo>
                    <a:pt x="2148" y="1065"/>
                  </a:lnTo>
                  <a:lnTo>
                    <a:pt x="2123" y="1074"/>
                  </a:lnTo>
                  <a:lnTo>
                    <a:pt x="2097" y="1079"/>
                  </a:lnTo>
                  <a:lnTo>
                    <a:pt x="2069" y="1085"/>
                  </a:lnTo>
                  <a:lnTo>
                    <a:pt x="2038" y="1088"/>
                  </a:lnTo>
                  <a:lnTo>
                    <a:pt x="2010" y="1088"/>
                  </a:lnTo>
                  <a:lnTo>
                    <a:pt x="1982" y="1088"/>
                  </a:lnTo>
                  <a:lnTo>
                    <a:pt x="1954" y="1085"/>
                  </a:lnTo>
                  <a:lnTo>
                    <a:pt x="1926" y="1079"/>
                  </a:lnTo>
                  <a:lnTo>
                    <a:pt x="1898" y="1071"/>
                  </a:lnTo>
                  <a:lnTo>
                    <a:pt x="1870" y="1062"/>
                  </a:lnTo>
                  <a:lnTo>
                    <a:pt x="1844" y="1051"/>
                  </a:lnTo>
                  <a:lnTo>
                    <a:pt x="1819" y="1037"/>
                  </a:lnTo>
                  <a:lnTo>
                    <a:pt x="1794" y="1023"/>
                  </a:lnTo>
                  <a:lnTo>
                    <a:pt x="1771" y="1006"/>
                  </a:lnTo>
                  <a:lnTo>
                    <a:pt x="1751" y="986"/>
                  </a:lnTo>
                  <a:lnTo>
                    <a:pt x="1521" y="756"/>
                  </a:lnTo>
                  <a:lnTo>
                    <a:pt x="1521" y="756"/>
                  </a:lnTo>
                  <a:lnTo>
                    <a:pt x="1501" y="739"/>
                  </a:lnTo>
                  <a:lnTo>
                    <a:pt x="1479" y="722"/>
                  </a:lnTo>
                  <a:lnTo>
                    <a:pt x="1456" y="711"/>
                  </a:lnTo>
                  <a:lnTo>
                    <a:pt x="1434" y="700"/>
                  </a:lnTo>
                  <a:lnTo>
                    <a:pt x="1408" y="691"/>
                  </a:lnTo>
                  <a:lnTo>
                    <a:pt x="1386" y="686"/>
                  </a:lnTo>
                  <a:lnTo>
                    <a:pt x="1361" y="680"/>
                  </a:lnTo>
                  <a:lnTo>
                    <a:pt x="1333" y="680"/>
                  </a:lnTo>
                  <a:lnTo>
                    <a:pt x="1307" y="680"/>
                  </a:lnTo>
                  <a:lnTo>
                    <a:pt x="1282" y="686"/>
                  </a:lnTo>
                  <a:lnTo>
                    <a:pt x="1260" y="691"/>
                  </a:lnTo>
                  <a:lnTo>
                    <a:pt x="1234" y="700"/>
                  </a:lnTo>
                  <a:lnTo>
                    <a:pt x="1212" y="711"/>
                  </a:lnTo>
                  <a:lnTo>
                    <a:pt x="1189" y="722"/>
                  </a:lnTo>
                  <a:lnTo>
                    <a:pt x="1166" y="739"/>
                  </a:lnTo>
                  <a:lnTo>
                    <a:pt x="1147" y="756"/>
                  </a:lnTo>
                  <a:lnTo>
                    <a:pt x="756" y="1147"/>
                  </a:lnTo>
                  <a:lnTo>
                    <a:pt x="756" y="1147"/>
                  </a:lnTo>
                  <a:lnTo>
                    <a:pt x="736" y="1169"/>
                  </a:lnTo>
                  <a:lnTo>
                    <a:pt x="722" y="1189"/>
                  </a:lnTo>
                  <a:lnTo>
                    <a:pt x="708" y="1211"/>
                  </a:lnTo>
                  <a:lnTo>
                    <a:pt x="697" y="1237"/>
                  </a:lnTo>
                  <a:lnTo>
                    <a:pt x="689" y="1259"/>
                  </a:lnTo>
                  <a:lnTo>
                    <a:pt x="683" y="1284"/>
                  </a:lnTo>
                  <a:lnTo>
                    <a:pt x="680" y="1310"/>
                  </a:lnTo>
                  <a:lnTo>
                    <a:pt x="677" y="1335"/>
                  </a:lnTo>
                  <a:lnTo>
                    <a:pt x="680" y="1361"/>
                  </a:lnTo>
                  <a:lnTo>
                    <a:pt x="683" y="1386"/>
                  </a:lnTo>
                  <a:lnTo>
                    <a:pt x="689" y="1411"/>
                  </a:lnTo>
                  <a:lnTo>
                    <a:pt x="697" y="1437"/>
                  </a:lnTo>
                  <a:lnTo>
                    <a:pt x="708" y="1459"/>
                  </a:lnTo>
                  <a:lnTo>
                    <a:pt x="722" y="1481"/>
                  </a:lnTo>
                  <a:lnTo>
                    <a:pt x="736" y="1504"/>
                  </a:lnTo>
                  <a:lnTo>
                    <a:pt x="756" y="1524"/>
                  </a:lnTo>
                  <a:lnTo>
                    <a:pt x="987" y="1754"/>
                  </a:lnTo>
                  <a:lnTo>
                    <a:pt x="987" y="1754"/>
                  </a:lnTo>
                  <a:lnTo>
                    <a:pt x="1004" y="1774"/>
                  </a:lnTo>
                  <a:lnTo>
                    <a:pt x="1020" y="1796"/>
                  </a:lnTo>
                  <a:lnTo>
                    <a:pt x="1034" y="1819"/>
                  </a:lnTo>
                  <a:lnTo>
                    <a:pt x="1049" y="1844"/>
                  </a:lnTo>
                  <a:lnTo>
                    <a:pt x="1060" y="1869"/>
                  </a:lnTo>
                  <a:lnTo>
                    <a:pt x="1068" y="1897"/>
                  </a:lnTo>
                  <a:lnTo>
                    <a:pt x="1077" y="1926"/>
                  </a:lnTo>
                  <a:lnTo>
                    <a:pt x="1082" y="1954"/>
                  </a:lnTo>
                  <a:lnTo>
                    <a:pt x="1085" y="1985"/>
                  </a:lnTo>
                  <a:lnTo>
                    <a:pt x="1088" y="2013"/>
                  </a:lnTo>
                  <a:lnTo>
                    <a:pt x="1085" y="2041"/>
                  </a:lnTo>
                  <a:lnTo>
                    <a:pt x="1082" y="2069"/>
                  </a:lnTo>
                  <a:lnTo>
                    <a:pt x="1079" y="2097"/>
                  </a:lnTo>
                  <a:lnTo>
                    <a:pt x="1071" y="2125"/>
                  </a:lnTo>
                  <a:lnTo>
                    <a:pt x="1063" y="2151"/>
                  </a:lnTo>
                  <a:lnTo>
                    <a:pt x="1051" y="2176"/>
                  </a:lnTo>
                  <a:lnTo>
                    <a:pt x="936" y="2457"/>
                  </a:lnTo>
                  <a:lnTo>
                    <a:pt x="936" y="2457"/>
                  </a:lnTo>
                  <a:lnTo>
                    <a:pt x="928" y="2482"/>
                  </a:lnTo>
                  <a:lnTo>
                    <a:pt x="914" y="2508"/>
                  </a:lnTo>
                  <a:lnTo>
                    <a:pt x="899" y="2530"/>
                  </a:lnTo>
                  <a:lnTo>
                    <a:pt x="882" y="2553"/>
                  </a:lnTo>
                  <a:lnTo>
                    <a:pt x="866" y="2575"/>
                  </a:lnTo>
                  <a:lnTo>
                    <a:pt x="846" y="2598"/>
                  </a:lnTo>
                  <a:lnTo>
                    <a:pt x="823" y="2618"/>
                  </a:lnTo>
                  <a:lnTo>
                    <a:pt x="801" y="2634"/>
                  </a:lnTo>
                  <a:lnTo>
                    <a:pt x="776" y="2651"/>
                  </a:lnTo>
                  <a:lnTo>
                    <a:pt x="750" y="2665"/>
                  </a:lnTo>
                  <a:lnTo>
                    <a:pt x="725" y="2677"/>
                  </a:lnTo>
                  <a:lnTo>
                    <a:pt x="700" y="2688"/>
                  </a:lnTo>
                  <a:lnTo>
                    <a:pt x="672" y="2696"/>
                  </a:lnTo>
                  <a:lnTo>
                    <a:pt x="644" y="2705"/>
                  </a:lnTo>
                  <a:lnTo>
                    <a:pt x="618" y="2707"/>
                  </a:lnTo>
                  <a:lnTo>
                    <a:pt x="590" y="2707"/>
                  </a:lnTo>
                  <a:lnTo>
                    <a:pt x="264" y="2707"/>
                  </a:lnTo>
                  <a:lnTo>
                    <a:pt x="264" y="2707"/>
                  </a:lnTo>
                  <a:lnTo>
                    <a:pt x="239" y="2710"/>
                  </a:lnTo>
                  <a:lnTo>
                    <a:pt x="210" y="2713"/>
                  </a:lnTo>
                  <a:lnTo>
                    <a:pt x="185" y="2722"/>
                  </a:lnTo>
                  <a:lnTo>
                    <a:pt x="163" y="2730"/>
                  </a:lnTo>
                  <a:lnTo>
                    <a:pt x="137" y="2741"/>
                  </a:lnTo>
                  <a:lnTo>
                    <a:pt x="118" y="2755"/>
                  </a:lnTo>
                  <a:lnTo>
                    <a:pt x="95" y="2769"/>
                  </a:lnTo>
                  <a:lnTo>
                    <a:pt x="78" y="2786"/>
                  </a:lnTo>
                  <a:lnTo>
                    <a:pt x="59" y="2806"/>
                  </a:lnTo>
                  <a:lnTo>
                    <a:pt x="45" y="2825"/>
                  </a:lnTo>
                  <a:lnTo>
                    <a:pt x="31" y="2848"/>
                  </a:lnTo>
                  <a:lnTo>
                    <a:pt x="19" y="2871"/>
                  </a:lnTo>
                  <a:lnTo>
                    <a:pt x="11" y="2896"/>
                  </a:lnTo>
                  <a:lnTo>
                    <a:pt x="5" y="2921"/>
                  </a:lnTo>
                  <a:lnTo>
                    <a:pt x="0" y="2947"/>
                  </a:lnTo>
                  <a:lnTo>
                    <a:pt x="0" y="2975"/>
                  </a:lnTo>
                  <a:lnTo>
                    <a:pt x="0" y="3526"/>
                  </a:lnTo>
                  <a:lnTo>
                    <a:pt x="0" y="3526"/>
                  </a:lnTo>
                  <a:lnTo>
                    <a:pt x="0" y="3554"/>
                  </a:lnTo>
                  <a:lnTo>
                    <a:pt x="5" y="3579"/>
                  </a:lnTo>
                  <a:lnTo>
                    <a:pt x="11" y="3605"/>
                  </a:lnTo>
                  <a:lnTo>
                    <a:pt x="19" y="3630"/>
                  </a:lnTo>
                  <a:lnTo>
                    <a:pt x="31" y="3652"/>
                  </a:lnTo>
                  <a:lnTo>
                    <a:pt x="45" y="3675"/>
                  </a:lnTo>
                  <a:lnTo>
                    <a:pt x="59" y="3694"/>
                  </a:lnTo>
                  <a:lnTo>
                    <a:pt x="78" y="3714"/>
                  </a:lnTo>
                  <a:lnTo>
                    <a:pt x="95" y="3731"/>
                  </a:lnTo>
                  <a:lnTo>
                    <a:pt x="118" y="3745"/>
                  </a:lnTo>
                  <a:lnTo>
                    <a:pt x="137" y="3759"/>
                  </a:lnTo>
                  <a:lnTo>
                    <a:pt x="163" y="3770"/>
                  </a:lnTo>
                  <a:lnTo>
                    <a:pt x="185" y="3779"/>
                  </a:lnTo>
                  <a:lnTo>
                    <a:pt x="210" y="3787"/>
                  </a:lnTo>
                  <a:lnTo>
                    <a:pt x="239" y="3790"/>
                  </a:lnTo>
                  <a:lnTo>
                    <a:pt x="264" y="3790"/>
                  </a:lnTo>
                  <a:lnTo>
                    <a:pt x="590" y="3790"/>
                  </a:lnTo>
                  <a:lnTo>
                    <a:pt x="590" y="3790"/>
                  </a:lnTo>
                  <a:lnTo>
                    <a:pt x="618" y="3793"/>
                  </a:lnTo>
                  <a:lnTo>
                    <a:pt x="644" y="3796"/>
                  </a:lnTo>
                  <a:lnTo>
                    <a:pt x="672" y="3804"/>
                  </a:lnTo>
                  <a:lnTo>
                    <a:pt x="700" y="3813"/>
                  </a:lnTo>
                  <a:lnTo>
                    <a:pt x="725" y="3821"/>
                  </a:lnTo>
                  <a:lnTo>
                    <a:pt x="750" y="3835"/>
                  </a:lnTo>
                  <a:lnTo>
                    <a:pt x="776" y="3849"/>
                  </a:lnTo>
                  <a:lnTo>
                    <a:pt x="801" y="3866"/>
                  </a:lnTo>
                  <a:lnTo>
                    <a:pt x="823" y="3883"/>
                  </a:lnTo>
                  <a:lnTo>
                    <a:pt x="846" y="3903"/>
                  </a:lnTo>
                  <a:lnTo>
                    <a:pt x="866" y="3925"/>
                  </a:lnTo>
                  <a:lnTo>
                    <a:pt x="882" y="3945"/>
                  </a:lnTo>
                  <a:lnTo>
                    <a:pt x="899" y="3970"/>
                  </a:lnTo>
                  <a:lnTo>
                    <a:pt x="914" y="3992"/>
                  </a:lnTo>
                  <a:lnTo>
                    <a:pt x="928" y="4018"/>
                  </a:lnTo>
                  <a:lnTo>
                    <a:pt x="936" y="4043"/>
                  </a:lnTo>
                  <a:lnTo>
                    <a:pt x="1051" y="4324"/>
                  </a:lnTo>
                  <a:lnTo>
                    <a:pt x="1051" y="4324"/>
                  </a:lnTo>
                  <a:lnTo>
                    <a:pt x="1063" y="4350"/>
                  </a:lnTo>
                  <a:lnTo>
                    <a:pt x="1071" y="4375"/>
                  </a:lnTo>
                  <a:lnTo>
                    <a:pt x="1079" y="4403"/>
                  </a:lnTo>
                  <a:lnTo>
                    <a:pt x="1082" y="4431"/>
                  </a:lnTo>
                  <a:lnTo>
                    <a:pt x="1085" y="4459"/>
                  </a:lnTo>
                  <a:lnTo>
                    <a:pt x="1088" y="4488"/>
                  </a:lnTo>
                  <a:lnTo>
                    <a:pt x="1085" y="4516"/>
                  </a:lnTo>
                  <a:lnTo>
                    <a:pt x="1082" y="4546"/>
                  </a:lnTo>
                  <a:lnTo>
                    <a:pt x="1077" y="4575"/>
                  </a:lnTo>
                  <a:lnTo>
                    <a:pt x="1068" y="4603"/>
                  </a:lnTo>
                  <a:lnTo>
                    <a:pt x="1060" y="4628"/>
                  </a:lnTo>
                  <a:lnTo>
                    <a:pt x="1049" y="4656"/>
                  </a:lnTo>
                  <a:lnTo>
                    <a:pt x="1034" y="4681"/>
                  </a:lnTo>
                  <a:lnTo>
                    <a:pt x="1020" y="4704"/>
                  </a:lnTo>
                  <a:lnTo>
                    <a:pt x="1004" y="4727"/>
                  </a:lnTo>
                  <a:lnTo>
                    <a:pt x="987" y="4746"/>
                  </a:lnTo>
                  <a:lnTo>
                    <a:pt x="756" y="4977"/>
                  </a:lnTo>
                  <a:lnTo>
                    <a:pt x="756" y="4977"/>
                  </a:lnTo>
                  <a:lnTo>
                    <a:pt x="736" y="4996"/>
                  </a:lnTo>
                  <a:lnTo>
                    <a:pt x="722" y="5019"/>
                  </a:lnTo>
                  <a:lnTo>
                    <a:pt x="708" y="5042"/>
                  </a:lnTo>
                  <a:lnTo>
                    <a:pt x="697" y="5064"/>
                  </a:lnTo>
                  <a:lnTo>
                    <a:pt x="689" y="5089"/>
                  </a:lnTo>
                  <a:lnTo>
                    <a:pt x="683" y="5115"/>
                  </a:lnTo>
                  <a:lnTo>
                    <a:pt x="680" y="5140"/>
                  </a:lnTo>
                  <a:lnTo>
                    <a:pt x="677" y="5165"/>
                  </a:lnTo>
                  <a:lnTo>
                    <a:pt x="680" y="5190"/>
                  </a:lnTo>
                  <a:lnTo>
                    <a:pt x="683" y="5216"/>
                  </a:lnTo>
                  <a:lnTo>
                    <a:pt x="689" y="5241"/>
                  </a:lnTo>
                  <a:lnTo>
                    <a:pt x="697" y="5263"/>
                  </a:lnTo>
                  <a:lnTo>
                    <a:pt x="708" y="5289"/>
                  </a:lnTo>
                  <a:lnTo>
                    <a:pt x="722" y="5311"/>
                  </a:lnTo>
                  <a:lnTo>
                    <a:pt x="736" y="5331"/>
                  </a:lnTo>
                  <a:lnTo>
                    <a:pt x="756" y="5351"/>
                  </a:lnTo>
                  <a:lnTo>
                    <a:pt x="1147" y="5742"/>
                  </a:lnTo>
                  <a:lnTo>
                    <a:pt x="1147" y="5742"/>
                  </a:lnTo>
                  <a:lnTo>
                    <a:pt x="1166" y="5761"/>
                  </a:lnTo>
                  <a:lnTo>
                    <a:pt x="1189" y="5775"/>
                  </a:lnTo>
                  <a:lnTo>
                    <a:pt x="1212" y="5789"/>
                  </a:lnTo>
                  <a:lnTo>
                    <a:pt x="1234" y="5801"/>
                  </a:lnTo>
                  <a:lnTo>
                    <a:pt x="1260" y="5809"/>
                  </a:lnTo>
                  <a:lnTo>
                    <a:pt x="1282" y="5815"/>
                  </a:lnTo>
                  <a:lnTo>
                    <a:pt x="1307" y="5817"/>
                  </a:lnTo>
                  <a:lnTo>
                    <a:pt x="1333" y="5820"/>
                  </a:lnTo>
                  <a:lnTo>
                    <a:pt x="1361" y="5817"/>
                  </a:lnTo>
                  <a:lnTo>
                    <a:pt x="1386" y="5815"/>
                  </a:lnTo>
                  <a:lnTo>
                    <a:pt x="1408" y="5809"/>
                  </a:lnTo>
                  <a:lnTo>
                    <a:pt x="1434" y="5801"/>
                  </a:lnTo>
                  <a:lnTo>
                    <a:pt x="1456" y="5789"/>
                  </a:lnTo>
                  <a:lnTo>
                    <a:pt x="1479" y="5775"/>
                  </a:lnTo>
                  <a:lnTo>
                    <a:pt x="1501" y="5761"/>
                  </a:lnTo>
                  <a:lnTo>
                    <a:pt x="1521" y="5742"/>
                  </a:lnTo>
                  <a:lnTo>
                    <a:pt x="1751" y="5514"/>
                  </a:lnTo>
                  <a:lnTo>
                    <a:pt x="1751" y="5514"/>
                  </a:lnTo>
                  <a:lnTo>
                    <a:pt x="1771" y="5494"/>
                  </a:lnTo>
                  <a:lnTo>
                    <a:pt x="1794" y="5477"/>
                  </a:lnTo>
                  <a:lnTo>
                    <a:pt x="1819" y="5463"/>
                  </a:lnTo>
                  <a:lnTo>
                    <a:pt x="1844" y="5449"/>
                  </a:lnTo>
                  <a:lnTo>
                    <a:pt x="1870" y="5438"/>
                  </a:lnTo>
                  <a:lnTo>
                    <a:pt x="1898" y="5429"/>
                  </a:lnTo>
                  <a:lnTo>
                    <a:pt x="1926" y="5421"/>
                  </a:lnTo>
                  <a:lnTo>
                    <a:pt x="1954" y="5415"/>
                  </a:lnTo>
                  <a:lnTo>
                    <a:pt x="1982" y="5413"/>
                  </a:lnTo>
                  <a:lnTo>
                    <a:pt x="2010" y="5413"/>
                  </a:lnTo>
                  <a:lnTo>
                    <a:pt x="2038" y="5413"/>
                  </a:lnTo>
                  <a:lnTo>
                    <a:pt x="2069" y="5415"/>
                  </a:lnTo>
                  <a:lnTo>
                    <a:pt x="2097" y="5421"/>
                  </a:lnTo>
                  <a:lnTo>
                    <a:pt x="2123" y="5427"/>
                  </a:lnTo>
                  <a:lnTo>
                    <a:pt x="2148" y="5435"/>
                  </a:lnTo>
                  <a:lnTo>
                    <a:pt x="2173" y="5446"/>
                  </a:lnTo>
                  <a:lnTo>
                    <a:pt x="2454" y="5562"/>
                  </a:lnTo>
                  <a:lnTo>
                    <a:pt x="2454" y="5562"/>
                  </a:lnTo>
                  <a:lnTo>
                    <a:pt x="2479" y="5573"/>
                  </a:lnTo>
                  <a:lnTo>
                    <a:pt x="2504" y="5584"/>
                  </a:lnTo>
                  <a:lnTo>
                    <a:pt x="2530" y="5598"/>
                  </a:lnTo>
                  <a:lnTo>
                    <a:pt x="2552" y="5615"/>
                  </a:lnTo>
                  <a:lnTo>
                    <a:pt x="2574" y="5632"/>
                  </a:lnTo>
                  <a:lnTo>
                    <a:pt x="2594" y="5652"/>
                  </a:lnTo>
                  <a:lnTo>
                    <a:pt x="2614" y="5674"/>
                  </a:lnTo>
                  <a:lnTo>
                    <a:pt x="2631" y="5697"/>
                  </a:lnTo>
                  <a:lnTo>
                    <a:pt x="2647" y="5722"/>
                  </a:lnTo>
                  <a:lnTo>
                    <a:pt x="2661" y="5747"/>
                  </a:lnTo>
                  <a:lnTo>
                    <a:pt x="2676" y="5772"/>
                  </a:lnTo>
                  <a:lnTo>
                    <a:pt x="2687" y="5798"/>
                  </a:lnTo>
                  <a:lnTo>
                    <a:pt x="2695" y="5826"/>
                  </a:lnTo>
                  <a:lnTo>
                    <a:pt x="2701" y="5854"/>
                  </a:lnTo>
                  <a:lnTo>
                    <a:pt x="2704" y="5882"/>
                  </a:lnTo>
                  <a:lnTo>
                    <a:pt x="2706" y="5908"/>
                  </a:lnTo>
                  <a:lnTo>
                    <a:pt x="2706" y="6234"/>
                  </a:lnTo>
                  <a:lnTo>
                    <a:pt x="2706" y="6234"/>
                  </a:lnTo>
                  <a:lnTo>
                    <a:pt x="2706" y="6262"/>
                  </a:lnTo>
                  <a:lnTo>
                    <a:pt x="2712" y="6287"/>
                  </a:lnTo>
                  <a:lnTo>
                    <a:pt x="2718" y="6312"/>
                  </a:lnTo>
                  <a:lnTo>
                    <a:pt x="2726" y="6338"/>
                  </a:lnTo>
                  <a:lnTo>
                    <a:pt x="2737" y="6360"/>
                  </a:lnTo>
                  <a:lnTo>
                    <a:pt x="2752" y="6383"/>
                  </a:lnTo>
                  <a:lnTo>
                    <a:pt x="2766" y="6402"/>
                  </a:lnTo>
                  <a:lnTo>
                    <a:pt x="2783" y="6422"/>
                  </a:lnTo>
                  <a:lnTo>
                    <a:pt x="2802" y="6439"/>
                  </a:lnTo>
                  <a:lnTo>
                    <a:pt x="2822" y="6453"/>
                  </a:lnTo>
                  <a:lnTo>
                    <a:pt x="2844" y="6467"/>
                  </a:lnTo>
                  <a:lnTo>
                    <a:pt x="2867" y="6478"/>
                  </a:lnTo>
                  <a:lnTo>
                    <a:pt x="2892" y="6487"/>
                  </a:lnTo>
                  <a:lnTo>
                    <a:pt x="2917" y="6492"/>
                  </a:lnTo>
                  <a:lnTo>
                    <a:pt x="2943" y="6498"/>
                  </a:lnTo>
                  <a:lnTo>
                    <a:pt x="2971" y="6498"/>
                  </a:lnTo>
                  <a:lnTo>
                    <a:pt x="3525" y="6498"/>
                  </a:lnTo>
                  <a:lnTo>
                    <a:pt x="3525" y="6498"/>
                  </a:lnTo>
                  <a:lnTo>
                    <a:pt x="3550" y="6498"/>
                  </a:lnTo>
                  <a:lnTo>
                    <a:pt x="3575" y="6492"/>
                  </a:lnTo>
                  <a:lnTo>
                    <a:pt x="3603" y="6487"/>
                  </a:lnTo>
                  <a:lnTo>
                    <a:pt x="3626" y="6478"/>
                  </a:lnTo>
                  <a:lnTo>
                    <a:pt x="3649" y="6467"/>
                  </a:lnTo>
                  <a:lnTo>
                    <a:pt x="3671" y="6453"/>
                  </a:lnTo>
                  <a:lnTo>
                    <a:pt x="3691" y="6439"/>
                  </a:lnTo>
                  <a:lnTo>
                    <a:pt x="3711" y="6422"/>
                  </a:lnTo>
                  <a:lnTo>
                    <a:pt x="3727" y="6402"/>
                  </a:lnTo>
                  <a:lnTo>
                    <a:pt x="3744" y="6383"/>
                  </a:lnTo>
                  <a:lnTo>
                    <a:pt x="3756" y="6360"/>
                  </a:lnTo>
                  <a:lnTo>
                    <a:pt x="3767" y="6338"/>
                  </a:lnTo>
                  <a:lnTo>
                    <a:pt x="3778" y="6312"/>
                  </a:lnTo>
                  <a:lnTo>
                    <a:pt x="3784" y="6287"/>
                  </a:lnTo>
                  <a:lnTo>
                    <a:pt x="3786" y="6262"/>
                  </a:lnTo>
                  <a:lnTo>
                    <a:pt x="3789" y="6234"/>
                  </a:lnTo>
                  <a:lnTo>
                    <a:pt x="3789" y="5908"/>
                  </a:lnTo>
                  <a:lnTo>
                    <a:pt x="3789" y="5908"/>
                  </a:lnTo>
                  <a:lnTo>
                    <a:pt x="3789" y="5882"/>
                  </a:lnTo>
                  <a:lnTo>
                    <a:pt x="3795" y="5854"/>
                  </a:lnTo>
                  <a:lnTo>
                    <a:pt x="3800" y="5826"/>
                  </a:lnTo>
                  <a:lnTo>
                    <a:pt x="3809" y="5798"/>
                  </a:lnTo>
                  <a:lnTo>
                    <a:pt x="3820" y="5772"/>
                  </a:lnTo>
                  <a:lnTo>
                    <a:pt x="3831" y="5747"/>
                  </a:lnTo>
                  <a:lnTo>
                    <a:pt x="3845" y="5722"/>
                  </a:lnTo>
                  <a:lnTo>
                    <a:pt x="3862" y="5697"/>
                  </a:lnTo>
                  <a:lnTo>
                    <a:pt x="3882" y="5674"/>
                  </a:lnTo>
                  <a:lnTo>
                    <a:pt x="3902" y="5652"/>
                  </a:lnTo>
                  <a:lnTo>
                    <a:pt x="3921" y="5632"/>
                  </a:lnTo>
                  <a:lnTo>
                    <a:pt x="3944" y="5615"/>
                  </a:lnTo>
                  <a:lnTo>
                    <a:pt x="3966" y="5598"/>
                  </a:lnTo>
                  <a:lnTo>
                    <a:pt x="3992" y="5584"/>
                  </a:lnTo>
                  <a:lnTo>
                    <a:pt x="4017" y="5573"/>
                  </a:lnTo>
                  <a:lnTo>
                    <a:pt x="4042" y="5562"/>
                  </a:lnTo>
                  <a:lnTo>
                    <a:pt x="4321" y="5446"/>
                  </a:lnTo>
                  <a:lnTo>
                    <a:pt x="4321" y="5446"/>
                  </a:lnTo>
                  <a:lnTo>
                    <a:pt x="4346" y="5435"/>
                  </a:lnTo>
                  <a:lnTo>
                    <a:pt x="4371" y="5427"/>
                  </a:lnTo>
                  <a:lnTo>
                    <a:pt x="4399" y="5421"/>
                  </a:lnTo>
                  <a:lnTo>
                    <a:pt x="4428" y="5415"/>
                  </a:lnTo>
                  <a:lnTo>
                    <a:pt x="4456" y="5413"/>
                  </a:lnTo>
                  <a:lnTo>
                    <a:pt x="4484" y="5413"/>
                  </a:lnTo>
                  <a:lnTo>
                    <a:pt x="4515" y="5413"/>
                  </a:lnTo>
                  <a:lnTo>
                    <a:pt x="4543" y="5415"/>
                  </a:lnTo>
                  <a:lnTo>
                    <a:pt x="4571" y="5421"/>
                  </a:lnTo>
                  <a:lnTo>
                    <a:pt x="4599" y="5429"/>
                  </a:lnTo>
                  <a:lnTo>
                    <a:pt x="4627" y="5438"/>
                  </a:lnTo>
                  <a:lnTo>
                    <a:pt x="4653" y="5449"/>
                  </a:lnTo>
                  <a:lnTo>
                    <a:pt x="4678" y="5463"/>
                  </a:lnTo>
                  <a:lnTo>
                    <a:pt x="4700" y="5477"/>
                  </a:lnTo>
                  <a:lnTo>
                    <a:pt x="4723" y="5494"/>
                  </a:lnTo>
                  <a:lnTo>
                    <a:pt x="4745" y="5514"/>
                  </a:lnTo>
                  <a:lnTo>
                    <a:pt x="4973" y="5742"/>
                  </a:lnTo>
                  <a:lnTo>
                    <a:pt x="4973" y="5742"/>
                  </a:lnTo>
                  <a:lnTo>
                    <a:pt x="4996" y="5761"/>
                  </a:lnTo>
                  <a:lnTo>
                    <a:pt x="5015" y="5775"/>
                  </a:lnTo>
                  <a:lnTo>
                    <a:pt x="5038" y="5789"/>
                  </a:lnTo>
                  <a:lnTo>
                    <a:pt x="5063" y="5801"/>
                  </a:lnTo>
                  <a:lnTo>
                    <a:pt x="5085" y="5809"/>
                  </a:lnTo>
                  <a:lnTo>
                    <a:pt x="5111" y="5815"/>
                  </a:lnTo>
                  <a:lnTo>
                    <a:pt x="5136" y="5817"/>
                  </a:lnTo>
                  <a:lnTo>
                    <a:pt x="5161" y="5820"/>
                  </a:lnTo>
                  <a:lnTo>
                    <a:pt x="5187" y="5817"/>
                  </a:lnTo>
                  <a:lnTo>
                    <a:pt x="5212" y="5815"/>
                  </a:lnTo>
                  <a:lnTo>
                    <a:pt x="5238" y="5809"/>
                  </a:lnTo>
                  <a:lnTo>
                    <a:pt x="5263" y="5801"/>
                  </a:lnTo>
                  <a:lnTo>
                    <a:pt x="5285" y="5789"/>
                  </a:lnTo>
                  <a:lnTo>
                    <a:pt x="5308" y="5775"/>
                  </a:lnTo>
                  <a:lnTo>
                    <a:pt x="5330" y="5761"/>
                  </a:lnTo>
                  <a:lnTo>
                    <a:pt x="5350" y="5742"/>
                  </a:lnTo>
                  <a:lnTo>
                    <a:pt x="5741" y="5351"/>
                  </a:lnTo>
                  <a:lnTo>
                    <a:pt x="5741" y="5351"/>
                  </a:lnTo>
                  <a:lnTo>
                    <a:pt x="5757" y="5331"/>
                  </a:lnTo>
                  <a:lnTo>
                    <a:pt x="5774" y="5311"/>
                  </a:lnTo>
                  <a:lnTo>
                    <a:pt x="5788" y="5289"/>
                  </a:lnTo>
                  <a:lnTo>
                    <a:pt x="5797" y="5263"/>
                  </a:lnTo>
                  <a:lnTo>
                    <a:pt x="5805" y="5241"/>
                  </a:lnTo>
                  <a:lnTo>
                    <a:pt x="5814" y="5216"/>
                  </a:lnTo>
                  <a:lnTo>
                    <a:pt x="5817" y="5190"/>
                  </a:lnTo>
                  <a:lnTo>
                    <a:pt x="5817" y="5165"/>
                  </a:lnTo>
                  <a:lnTo>
                    <a:pt x="5817" y="5140"/>
                  </a:lnTo>
                  <a:lnTo>
                    <a:pt x="5814" y="5115"/>
                  </a:lnTo>
                  <a:lnTo>
                    <a:pt x="5805" y="5089"/>
                  </a:lnTo>
                  <a:lnTo>
                    <a:pt x="5797" y="5064"/>
                  </a:lnTo>
                  <a:lnTo>
                    <a:pt x="5788" y="5042"/>
                  </a:lnTo>
                  <a:lnTo>
                    <a:pt x="5774" y="5019"/>
                  </a:lnTo>
                  <a:lnTo>
                    <a:pt x="5757" y="4996"/>
                  </a:lnTo>
                  <a:lnTo>
                    <a:pt x="5741" y="4977"/>
                  </a:lnTo>
                  <a:lnTo>
                    <a:pt x="5510" y="4746"/>
                  </a:lnTo>
                  <a:lnTo>
                    <a:pt x="5510" y="4746"/>
                  </a:lnTo>
                  <a:lnTo>
                    <a:pt x="5490" y="4727"/>
                  </a:lnTo>
                  <a:lnTo>
                    <a:pt x="5473" y="4704"/>
                  </a:lnTo>
                  <a:lnTo>
                    <a:pt x="5459" y="4681"/>
                  </a:lnTo>
                  <a:lnTo>
                    <a:pt x="5445" y="4656"/>
                  </a:lnTo>
                  <a:lnTo>
                    <a:pt x="5434" y="4628"/>
                  </a:lnTo>
                  <a:lnTo>
                    <a:pt x="5426" y="4603"/>
                  </a:lnTo>
                  <a:lnTo>
                    <a:pt x="5420" y="4575"/>
                  </a:lnTo>
                  <a:lnTo>
                    <a:pt x="5414" y="4546"/>
                  </a:lnTo>
                  <a:lnTo>
                    <a:pt x="5409" y="4516"/>
                  </a:lnTo>
                  <a:lnTo>
                    <a:pt x="5409" y="4488"/>
                  </a:lnTo>
                  <a:lnTo>
                    <a:pt x="5409" y="4459"/>
                  </a:lnTo>
                  <a:lnTo>
                    <a:pt x="5412" y="4431"/>
                  </a:lnTo>
                  <a:lnTo>
                    <a:pt x="5417" y="4403"/>
                  </a:lnTo>
                  <a:lnTo>
                    <a:pt x="5423" y="4375"/>
                  </a:lnTo>
                  <a:lnTo>
                    <a:pt x="5434" y="4350"/>
                  </a:lnTo>
                  <a:lnTo>
                    <a:pt x="5445" y="4324"/>
                  </a:lnTo>
                  <a:lnTo>
                    <a:pt x="5561" y="4043"/>
                  </a:lnTo>
                  <a:lnTo>
                    <a:pt x="5561" y="4043"/>
                  </a:lnTo>
                  <a:lnTo>
                    <a:pt x="5569" y="4018"/>
                  </a:lnTo>
                  <a:lnTo>
                    <a:pt x="5581" y="3992"/>
                  </a:lnTo>
                  <a:lnTo>
                    <a:pt x="5595" y="3970"/>
                  </a:lnTo>
                  <a:lnTo>
                    <a:pt x="5611" y="3945"/>
                  </a:lnTo>
                  <a:lnTo>
                    <a:pt x="5631" y="3925"/>
                  </a:lnTo>
                  <a:lnTo>
                    <a:pt x="5651" y="3903"/>
                  </a:lnTo>
                  <a:lnTo>
                    <a:pt x="5673" y="3883"/>
                  </a:lnTo>
                  <a:lnTo>
                    <a:pt x="5696" y="3866"/>
                  </a:lnTo>
                  <a:lnTo>
                    <a:pt x="5718" y="3849"/>
                  </a:lnTo>
                  <a:lnTo>
                    <a:pt x="5743" y="3835"/>
                  </a:lnTo>
                  <a:lnTo>
                    <a:pt x="5769" y="3821"/>
                  </a:lnTo>
                  <a:lnTo>
                    <a:pt x="5797" y="3813"/>
                  </a:lnTo>
                  <a:lnTo>
                    <a:pt x="5822" y="3804"/>
                  </a:lnTo>
                  <a:lnTo>
                    <a:pt x="5851" y="3796"/>
                  </a:lnTo>
                  <a:lnTo>
                    <a:pt x="5879" y="3793"/>
                  </a:lnTo>
                  <a:lnTo>
                    <a:pt x="5907" y="3790"/>
                  </a:lnTo>
                  <a:lnTo>
                    <a:pt x="6230" y="3790"/>
                  </a:lnTo>
                  <a:lnTo>
                    <a:pt x="6230" y="3790"/>
                  </a:lnTo>
                  <a:lnTo>
                    <a:pt x="6258" y="3790"/>
                  </a:lnTo>
                  <a:lnTo>
                    <a:pt x="6283" y="3787"/>
                  </a:lnTo>
                  <a:lnTo>
                    <a:pt x="6309" y="3779"/>
                  </a:lnTo>
                  <a:lnTo>
                    <a:pt x="6334" y="3770"/>
                  </a:lnTo>
                  <a:lnTo>
                    <a:pt x="6356" y="3759"/>
                  </a:lnTo>
                  <a:lnTo>
                    <a:pt x="6379" y="3745"/>
                  </a:lnTo>
                  <a:lnTo>
                    <a:pt x="6399" y="3731"/>
                  </a:lnTo>
                  <a:lnTo>
                    <a:pt x="6418" y="3714"/>
                  </a:lnTo>
                  <a:lnTo>
                    <a:pt x="6435" y="3694"/>
                  </a:lnTo>
                  <a:lnTo>
                    <a:pt x="6452" y="3675"/>
                  </a:lnTo>
                  <a:lnTo>
                    <a:pt x="6464" y="3652"/>
                  </a:lnTo>
                  <a:lnTo>
                    <a:pt x="6475" y="3630"/>
                  </a:lnTo>
                  <a:lnTo>
                    <a:pt x="6483" y="3605"/>
                  </a:lnTo>
                  <a:lnTo>
                    <a:pt x="6492" y="3579"/>
                  </a:lnTo>
                  <a:lnTo>
                    <a:pt x="6494" y="3554"/>
                  </a:lnTo>
                  <a:lnTo>
                    <a:pt x="6497" y="3526"/>
                  </a:lnTo>
                  <a:lnTo>
                    <a:pt x="6497" y="2975"/>
                  </a:lnTo>
                  <a:lnTo>
                    <a:pt x="6497" y="2975"/>
                  </a:lnTo>
                  <a:lnTo>
                    <a:pt x="6494" y="2947"/>
                  </a:lnTo>
                  <a:lnTo>
                    <a:pt x="6492" y="2921"/>
                  </a:lnTo>
                  <a:lnTo>
                    <a:pt x="6483" y="2896"/>
                  </a:lnTo>
                  <a:lnTo>
                    <a:pt x="6475" y="2871"/>
                  </a:lnTo>
                  <a:lnTo>
                    <a:pt x="6464" y="2848"/>
                  </a:lnTo>
                  <a:lnTo>
                    <a:pt x="6452" y="2825"/>
                  </a:lnTo>
                  <a:lnTo>
                    <a:pt x="6435" y="2806"/>
                  </a:lnTo>
                  <a:lnTo>
                    <a:pt x="6418" y="2786"/>
                  </a:lnTo>
                  <a:lnTo>
                    <a:pt x="6399" y="2769"/>
                  </a:lnTo>
                  <a:lnTo>
                    <a:pt x="6379" y="2755"/>
                  </a:lnTo>
                  <a:lnTo>
                    <a:pt x="6356" y="2741"/>
                  </a:lnTo>
                  <a:lnTo>
                    <a:pt x="6334" y="2730"/>
                  </a:lnTo>
                  <a:lnTo>
                    <a:pt x="6309" y="2722"/>
                  </a:lnTo>
                  <a:lnTo>
                    <a:pt x="6283" y="2713"/>
                  </a:lnTo>
                  <a:lnTo>
                    <a:pt x="6258" y="2710"/>
                  </a:lnTo>
                  <a:lnTo>
                    <a:pt x="6230" y="2707"/>
                  </a:lnTo>
                  <a:close/>
                  <a:moveTo>
                    <a:pt x="3246" y="4845"/>
                  </a:moveTo>
                  <a:lnTo>
                    <a:pt x="3246" y="4845"/>
                  </a:lnTo>
                  <a:lnTo>
                    <a:pt x="3165" y="4842"/>
                  </a:lnTo>
                  <a:lnTo>
                    <a:pt x="3083" y="4836"/>
                  </a:lnTo>
                  <a:lnTo>
                    <a:pt x="3004" y="4825"/>
                  </a:lnTo>
                  <a:lnTo>
                    <a:pt x="2926" y="4811"/>
                  </a:lnTo>
                  <a:lnTo>
                    <a:pt x="2850" y="4794"/>
                  </a:lnTo>
                  <a:lnTo>
                    <a:pt x="2774" y="4774"/>
                  </a:lnTo>
                  <a:lnTo>
                    <a:pt x="2698" y="4749"/>
                  </a:lnTo>
                  <a:lnTo>
                    <a:pt x="2628" y="4718"/>
                  </a:lnTo>
                  <a:lnTo>
                    <a:pt x="2555" y="4687"/>
                  </a:lnTo>
                  <a:lnTo>
                    <a:pt x="2487" y="4653"/>
                  </a:lnTo>
                  <a:lnTo>
                    <a:pt x="2420" y="4614"/>
                  </a:lnTo>
                  <a:lnTo>
                    <a:pt x="2355" y="4572"/>
                  </a:lnTo>
                  <a:lnTo>
                    <a:pt x="2293" y="4527"/>
                  </a:lnTo>
                  <a:lnTo>
                    <a:pt x="2235" y="4482"/>
                  </a:lnTo>
                  <a:lnTo>
                    <a:pt x="2176" y="4431"/>
                  </a:lnTo>
                  <a:lnTo>
                    <a:pt x="2120" y="4378"/>
                  </a:lnTo>
                  <a:lnTo>
                    <a:pt x="2069" y="4321"/>
                  </a:lnTo>
                  <a:lnTo>
                    <a:pt x="2019" y="4265"/>
                  </a:lnTo>
                  <a:lnTo>
                    <a:pt x="1971" y="4203"/>
                  </a:lnTo>
                  <a:lnTo>
                    <a:pt x="1926" y="4142"/>
                  </a:lnTo>
                  <a:lnTo>
                    <a:pt x="1884" y="4077"/>
                  </a:lnTo>
                  <a:lnTo>
                    <a:pt x="1847" y="4009"/>
                  </a:lnTo>
                  <a:lnTo>
                    <a:pt x="1810" y="3942"/>
                  </a:lnTo>
                  <a:lnTo>
                    <a:pt x="1779" y="3872"/>
                  </a:lnTo>
                  <a:lnTo>
                    <a:pt x="1751" y="3799"/>
                  </a:lnTo>
                  <a:lnTo>
                    <a:pt x="1726" y="3725"/>
                  </a:lnTo>
                  <a:lnTo>
                    <a:pt x="1704" y="3649"/>
                  </a:lnTo>
                  <a:lnTo>
                    <a:pt x="1687" y="3571"/>
                  </a:lnTo>
                  <a:lnTo>
                    <a:pt x="1673" y="3492"/>
                  </a:lnTo>
                  <a:lnTo>
                    <a:pt x="1662" y="3413"/>
                  </a:lnTo>
                  <a:lnTo>
                    <a:pt x="1656" y="3332"/>
                  </a:lnTo>
                  <a:lnTo>
                    <a:pt x="1653" y="3250"/>
                  </a:lnTo>
                  <a:lnTo>
                    <a:pt x="1653" y="3250"/>
                  </a:lnTo>
                  <a:lnTo>
                    <a:pt x="1656" y="3169"/>
                  </a:lnTo>
                  <a:lnTo>
                    <a:pt x="1662" y="3087"/>
                  </a:lnTo>
                  <a:lnTo>
                    <a:pt x="1673" y="3008"/>
                  </a:lnTo>
                  <a:lnTo>
                    <a:pt x="1687" y="2930"/>
                  </a:lnTo>
                  <a:lnTo>
                    <a:pt x="1704" y="2851"/>
                  </a:lnTo>
                  <a:lnTo>
                    <a:pt x="1726" y="2775"/>
                  </a:lnTo>
                  <a:lnTo>
                    <a:pt x="1751" y="2702"/>
                  </a:lnTo>
                  <a:lnTo>
                    <a:pt x="1779" y="2629"/>
                  </a:lnTo>
                  <a:lnTo>
                    <a:pt x="1810" y="2558"/>
                  </a:lnTo>
                  <a:lnTo>
                    <a:pt x="1847" y="2491"/>
                  </a:lnTo>
                  <a:lnTo>
                    <a:pt x="1884" y="2423"/>
                  </a:lnTo>
                  <a:lnTo>
                    <a:pt x="1926" y="2359"/>
                  </a:lnTo>
                  <a:lnTo>
                    <a:pt x="1971" y="2297"/>
                  </a:lnTo>
                  <a:lnTo>
                    <a:pt x="2019" y="2235"/>
                  </a:lnTo>
                  <a:lnTo>
                    <a:pt x="2069" y="2179"/>
                  </a:lnTo>
                  <a:lnTo>
                    <a:pt x="2120" y="2123"/>
                  </a:lnTo>
                  <a:lnTo>
                    <a:pt x="2176" y="2069"/>
                  </a:lnTo>
                  <a:lnTo>
                    <a:pt x="2235" y="2019"/>
                  </a:lnTo>
                  <a:lnTo>
                    <a:pt x="2293" y="1971"/>
                  </a:lnTo>
                  <a:lnTo>
                    <a:pt x="2355" y="1928"/>
                  </a:lnTo>
                  <a:lnTo>
                    <a:pt x="2420" y="1886"/>
                  </a:lnTo>
                  <a:lnTo>
                    <a:pt x="2487" y="1847"/>
                  </a:lnTo>
                  <a:lnTo>
                    <a:pt x="2555" y="1813"/>
                  </a:lnTo>
                  <a:lnTo>
                    <a:pt x="2628" y="1780"/>
                  </a:lnTo>
                  <a:lnTo>
                    <a:pt x="2698" y="1751"/>
                  </a:lnTo>
                  <a:lnTo>
                    <a:pt x="2774" y="1726"/>
                  </a:lnTo>
                  <a:lnTo>
                    <a:pt x="2850" y="1707"/>
                  </a:lnTo>
                  <a:lnTo>
                    <a:pt x="2926" y="1687"/>
                  </a:lnTo>
                  <a:lnTo>
                    <a:pt x="3004" y="1673"/>
                  </a:lnTo>
                  <a:lnTo>
                    <a:pt x="3083" y="1664"/>
                  </a:lnTo>
                  <a:lnTo>
                    <a:pt x="3165" y="1659"/>
                  </a:lnTo>
                  <a:lnTo>
                    <a:pt x="3246" y="1656"/>
                  </a:lnTo>
                  <a:lnTo>
                    <a:pt x="3246" y="1656"/>
                  </a:lnTo>
                  <a:lnTo>
                    <a:pt x="3328" y="1659"/>
                  </a:lnTo>
                  <a:lnTo>
                    <a:pt x="3410" y="1664"/>
                  </a:lnTo>
                  <a:lnTo>
                    <a:pt x="3491" y="1673"/>
                  </a:lnTo>
                  <a:lnTo>
                    <a:pt x="3570" y="1687"/>
                  </a:lnTo>
                  <a:lnTo>
                    <a:pt x="3646" y="1707"/>
                  </a:lnTo>
                  <a:lnTo>
                    <a:pt x="3722" y="1726"/>
                  </a:lnTo>
                  <a:lnTo>
                    <a:pt x="3795" y="1751"/>
                  </a:lnTo>
                  <a:lnTo>
                    <a:pt x="3868" y="1780"/>
                  </a:lnTo>
                  <a:lnTo>
                    <a:pt x="3938" y="1813"/>
                  </a:lnTo>
                  <a:lnTo>
                    <a:pt x="4009" y="1847"/>
                  </a:lnTo>
                  <a:lnTo>
                    <a:pt x="4073" y="1886"/>
                  </a:lnTo>
                  <a:lnTo>
                    <a:pt x="4138" y="1928"/>
                  </a:lnTo>
                  <a:lnTo>
                    <a:pt x="4202" y="1971"/>
                  </a:lnTo>
                  <a:lnTo>
                    <a:pt x="4262" y="2019"/>
                  </a:lnTo>
                  <a:lnTo>
                    <a:pt x="4321" y="2069"/>
                  </a:lnTo>
                  <a:lnTo>
                    <a:pt x="4374" y="2123"/>
                  </a:lnTo>
                  <a:lnTo>
                    <a:pt x="4428" y="2179"/>
                  </a:lnTo>
                  <a:lnTo>
                    <a:pt x="4478" y="2235"/>
                  </a:lnTo>
                  <a:lnTo>
                    <a:pt x="4526" y="2297"/>
                  </a:lnTo>
                  <a:lnTo>
                    <a:pt x="4571" y="2359"/>
                  </a:lnTo>
                  <a:lnTo>
                    <a:pt x="4610" y="2423"/>
                  </a:lnTo>
                  <a:lnTo>
                    <a:pt x="4650" y="2491"/>
                  </a:lnTo>
                  <a:lnTo>
                    <a:pt x="4683" y="2558"/>
                  </a:lnTo>
                  <a:lnTo>
                    <a:pt x="4717" y="2629"/>
                  </a:lnTo>
                  <a:lnTo>
                    <a:pt x="4745" y="2702"/>
                  </a:lnTo>
                  <a:lnTo>
                    <a:pt x="4771" y="2775"/>
                  </a:lnTo>
                  <a:lnTo>
                    <a:pt x="4793" y="2851"/>
                  </a:lnTo>
                  <a:lnTo>
                    <a:pt x="4810" y="2930"/>
                  </a:lnTo>
                  <a:lnTo>
                    <a:pt x="4824" y="3008"/>
                  </a:lnTo>
                  <a:lnTo>
                    <a:pt x="4832" y="3087"/>
                  </a:lnTo>
                  <a:lnTo>
                    <a:pt x="4841" y="3169"/>
                  </a:lnTo>
                  <a:lnTo>
                    <a:pt x="4841" y="3250"/>
                  </a:lnTo>
                  <a:lnTo>
                    <a:pt x="4841" y="3250"/>
                  </a:lnTo>
                  <a:lnTo>
                    <a:pt x="4841" y="3332"/>
                  </a:lnTo>
                  <a:lnTo>
                    <a:pt x="4832" y="3413"/>
                  </a:lnTo>
                  <a:lnTo>
                    <a:pt x="4824" y="3492"/>
                  </a:lnTo>
                  <a:lnTo>
                    <a:pt x="4810" y="3571"/>
                  </a:lnTo>
                  <a:lnTo>
                    <a:pt x="4793" y="3649"/>
                  </a:lnTo>
                  <a:lnTo>
                    <a:pt x="4771" y="3725"/>
                  </a:lnTo>
                  <a:lnTo>
                    <a:pt x="4745" y="3799"/>
                  </a:lnTo>
                  <a:lnTo>
                    <a:pt x="4717" y="3872"/>
                  </a:lnTo>
                  <a:lnTo>
                    <a:pt x="4683" y="3942"/>
                  </a:lnTo>
                  <a:lnTo>
                    <a:pt x="4650" y="4009"/>
                  </a:lnTo>
                  <a:lnTo>
                    <a:pt x="4610" y="4077"/>
                  </a:lnTo>
                  <a:lnTo>
                    <a:pt x="4571" y="4142"/>
                  </a:lnTo>
                  <a:lnTo>
                    <a:pt x="4526" y="4203"/>
                  </a:lnTo>
                  <a:lnTo>
                    <a:pt x="4478" y="4265"/>
                  </a:lnTo>
                  <a:lnTo>
                    <a:pt x="4428" y="4321"/>
                  </a:lnTo>
                  <a:lnTo>
                    <a:pt x="4374" y="4378"/>
                  </a:lnTo>
                  <a:lnTo>
                    <a:pt x="4321" y="4431"/>
                  </a:lnTo>
                  <a:lnTo>
                    <a:pt x="4262" y="4482"/>
                  </a:lnTo>
                  <a:lnTo>
                    <a:pt x="4202" y="4527"/>
                  </a:lnTo>
                  <a:lnTo>
                    <a:pt x="4138" y="4572"/>
                  </a:lnTo>
                  <a:lnTo>
                    <a:pt x="4073" y="4614"/>
                  </a:lnTo>
                  <a:lnTo>
                    <a:pt x="4009" y="4653"/>
                  </a:lnTo>
                  <a:lnTo>
                    <a:pt x="3938" y="4687"/>
                  </a:lnTo>
                  <a:lnTo>
                    <a:pt x="3868" y="4718"/>
                  </a:lnTo>
                  <a:lnTo>
                    <a:pt x="3795" y="4749"/>
                  </a:lnTo>
                  <a:lnTo>
                    <a:pt x="3722" y="4774"/>
                  </a:lnTo>
                  <a:lnTo>
                    <a:pt x="3646" y="4794"/>
                  </a:lnTo>
                  <a:lnTo>
                    <a:pt x="3570" y="4811"/>
                  </a:lnTo>
                  <a:lnTo>
                    <a:pt x="3491" y="4825"/>
                  </a:lnTo>
                  <a:lnTo>
                    <a:pt x="3410" y="4836"/>
                  </a:lnTo>
                  <a:lnTo>
                    <a:pt x="3328" y="4842"/>
                  </a:lnTo>
                  <a:lnTo>
                    <a:pt x="3246" y="4845"/>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sp>
          <p:nvSpPr>
            <p:cNvPr id="66" name="Google Shape;685;p17"/>
            <p:cNvSpPr/>
            <p:nvPr/>
          </p:nvSpPr>
          <p:spPr bwMode="auto">
            <a:xfrm>
              <a:off x="5058457" y="2612008"/>
              <a:ext cx="1215045" cy="1215032"/>
            </a:xfrm>
            <a:custGeom>
              <a:avLst/>
              <a:gdLst/>
              <a:ahLst/>
              <a:cxnLst/>
              <a:rect l="l" t="t" r="r" b="b"/>
              <a:pathLst>
                <a:path w="5199" h="5200" extrusionOk="0">
                  <a:moveTo>
                    <a:pt x="4987" y="2165"/>
                  </a:moveTo>
                  <a:lnTo>
                    <a:pt x="4726" y="2165"/>
                  </a:lnTo>
                  <a:lnTo>
                    <a:pt x="4726" y="2165"/>
                  </a:lnTo>
                  <a:lnTo>
                    <a:pt x="4703" y="2165"/>
                  </a:lnTo>
                  <a:lnTo>
                    <a:pt x="4681" y="2162"/>
                  </a:lnTo>
                  <a:lnTo>
                    <a:pt x="4661" y="2157"/>
                  </a:lnTo>
                  <a:lnTo>
                    <a:pt x="4639" y="2151"/>
                  </a:lnTo>
                  <a:lnTo>
                    <a:pt x="4616" y="2143"/>
                  </a:lnTo>
                  <a:lnTo>
                    <a:pt x="4597" y="2132"/>
                  </a:lnTo>
                  <a:lnTo>
                    <a:pt x="4557" y="2106"/>
                  </a:lnTo>
                  <a:lnTo>
                    <a:pt x="4521" y="2075"/>
                  </a:lnTo>
                  <a:lnTo>
                    <a:pt x="4507" y="2061"/>
                  </a:lnTo>
                  <a:lnTo>
                    <a:pt x="4493" y="2042"/>
                  </a:lnTo>
                  <a:lnTo>
                    <a:pt x="4478" y="2025"/>
                  </a:lnTo>
                  <a:lnTo>
                    <a:pt x="4467" y="2005"/>
                  </a:lnTo>
                  <a:lnTo>
                    <a:pt x="4456" y="1985"/>
                  </a:lnTo>
                  <a:lnTo>
                    <a:pt x="4450" y="1963"/>
                  </a:lnTo>
                  <a:lnTo>
                    <a:pt x="4358" y="1741"/>
                  </a:lnTo>
                  <a:lnTo>
                    <a:pt x="4358" y="1741"/>
                  </a:lnTo>
                  <a:lnTo>
                    <a:pt x="4349" y="1721"/>
                  </a:lnTo>
                  <a:lnTo>
                    <a:pt x="4341" y="1699"/>
                  </a:lnTo>
                  <a:lnTo>
                    <a:pt x="4335" y="1676"/>
                  </a:lnTo>
                  <a:lnTo>
                    <a:pt x="4332" y="1656"/>
                  </a:lnTo>
                  <a:lnTo>
                    <a:pt x="4329" y="1631"/>
                  </a:lnTo>
                  <a:lnTo>
                    <a:pt x="4329" y="1608"/>
                  </a:lnTo>
                  <a:lnTo>
                    <a:pt x="4332" y="1563"/>
                  </a:lnTo>
                  <a:lnTo>
                    <a:pt x="4343" y="1519"/>
                  </a:lnTo>
                  <a:lnTo>
                    <a:pt x="4349" y="1496"/>
                  </a:lnTo>
                  <a:lnTo>
                    <a:pt x="4358" y="1474"/>
                  </a:lnTo>
                  <a:lnTo>
                    <a:pt x="4369" y="1454"/>
                  </a:lnTo>
                  <a:lnTo>
                    <a:pt x="4380" y="1437"/>
                  </a:lnTo>
                  <a:lnTo>
                    <a:pt x="4394" y="1417"/>
                  </a:lnTo>
                  <a:lnTo>
                    <a:pt x="4408" y="1401"/>
                  </a:lnTo>
                  <a:lnTo>
                    <a:pt x="4594" y="1218"/>
                  </a:lnTo>
                  <a:lnTo>
                    <a:pt x="4594" y="1218"/>
                  </a:lnTo>
                  <a:lnTo>
                    <a:pt x="4608" y="1201"/>
                  </a:lnTo>
                  <a:lnTo>
                    <a:pt x="4622" y="1184"/>
                  </a:lnTo>
                  <a:lnTo>
                    <a:pt x="4630" y="1167"/>
                  </a:lnTo>
                  <a:lnTo>
                    <a:pt x="4639" y="1147"/>
                  </a:lnTo>
                  <a:lnTo>
                    <a:pt x="4647" y="1128"/>
                  </a:lnTo>
                  <a:lnTo>
                    <a:pt x="4653" y="1108"/>
                  </a:lnTo>
                  <a:lnTo>
                    <a:pt x="4656" y="1088"/>
                  </a:lnTo>
                  <a:lnTo>
                    <a:pt x="4656" y="1069"/>
                  </a:lnTo>
                  <a:lnTo>
                    <a:pt x="4656" y="1046"/>
                  </a:lnTo>
                  <a:lnTo>
                    <a:pt x="4653" y="1026"/>
                  </a:lnTo>
                  <a:lnTo>
                    <a:pt x="4647" y="1007"/>
                  </a:lnTo>
                  <a:lnTo>
                    <a:pt x="4639" y="987"/>
                  </a:lnTo>
                  <a:lnTo>
                    <a:pt x="4630" y="967"/>
                  </a:lnTo>
                  <a:lnTo>
                    <a:pt x="4622" y="950"/>
                  </a:lnTo>
                  <a:lnTo>
                    <a:pt x="4608" y="934"/>
                  </a:lnTo>
                  <a:lnTo>
                    <a:pt x="4594" y="917"/>
                  </a:lnTo>
                  <a:lnTo>
                    <a:pt x="4282" y="605"/>
                  </a:lnTo>
                  <a:lnTo>
                    <a:pt x="4282" y="605"/>
                  </a:lnTo>
                  <a:lnTo>
                    <a:pt x="4265" y="591"/>
                  </a:lnTo>
                  <a:lnTo>
                    <a:pt x="4248" y="577"/>
                  </a:lnTo>
                  <a:lnTo>
                    <a:pt x="4231" y="568"/>
                  </a:lnTo>
                  <a:lnTo>
                    <a:pt x="4211" y="560"/>
                  </a:lnTo>
                  <a:lnTo>
                    <a:pt x="4192" y="551"/>
                  </a:lnTo>
                  <a:lnTo>
                    <a:pt x="4172" y="546"/>
                  </a:lnTo>
                  <a:lnTo>
                    <a:pt x="4152" y="543"/>
                  </a:lnTo>
                  <a:lnTo>
                    <a:pt x="4130" y="543"/>
                  </a:lnTo>
                  <a:lnTo>
                    <a:pt x="4110" y="543"/>
                  </a:lnTo>
                  <a:lnTo>
                    <a:pt x="4090" y="546"/>
                  </a:lnTo>
                  <a:lnTo>
                    <a:pt x="4071" y="551"/>
                  </a:lnTo>
                  <a:lnTo>
                    <a:pt x="4051" y="560"/>
                  </a:lnTo>
                  <a:lnTo>
                    <a:pt x="4031" y="568"/>
                  </a:lnTo>
                  <a:lnTo>
                    <a:pt x="4015" y="577"/>
                  </a:lnTo>
                  <a:lnTo>
                    <a:pt x="3998" y="591"/>
                  </a:lnTo>
                  <a:lnTo>
                    <a:pt x="3981" y="605"/>
                  </a:lnTo>
                  <a:lnTo>
                    <a:pt x="3798" y="790"/>
                  </a:lnTo>
                  <a:lnTo>
                    <a:pt x="3798" y="790"/>
                  </a:lnTo>
                  <a:lnTo>
                    <a:pt x="3781" y="804"/>
                  </a:lnTo>
                  <a:lnTo>
                    <a:pt x="3761" y="818"/>
                  </a:lnTo>
                  <a:lnTo>
                    <a:pt x="3744" y="830"/>
                  </a:lnTo>
                  <a:lnTo>
                    <a:pt x="3725" y="841"/>
                  </a:lnTo>
                  <a:lnTo>
                    <a:pt x="3702" y="849"/>
                  </a:lnTo>
                  <a:lnTo>
                    <a:pt x="3680" y="855"/>
                  </a:lnTo>
                  <a:lnTo>
                    <a:pt x="3635" y="866"/>
                  </a:lnTo>
                  <a:lnTo>
                    <a:pt x="3590" y="869"/>
                  </a:lnTo>
                  <a:lnTo>
                    <a:pt x="3567" y="869"/>
                  </a:lnTo>
                  <a:lnTo>
                    <a:pt x="3542" y="866"/>
                  </a:lnTo>
                  <a:lnTo>
                    <a:pt x="3522" y="863"/>
                  </a:lnTo>
                  <a:lnTo>
                    <a:pt x="3500" y="858"/>
                  </a:lnTo>
                  <a:lnTo>
                    <a:pt x="3477" y="849"/>
                  </a:lnTo>
                  <a:lnTo>
                    <a:pt x="3458" y="841"/>
                  </a:lnTo>
                  <a:lnTo>
                    <a:pt x="3236" y="748"/>
                  </a:lnTo>
                  <a:lnTo>
                    <a:pt x="3236" y="748"/>
                  </a:lnTo>
                  <a:lnTo>
                    <a:pt x="3213" y="742"/>
                  </a:lnTo>
                  <a:lnTo>
                    <a:pt x="3193" y="731"/>
                  </a:lnTo>
                  <a:lnTo>
                    <a:pt x="3174" y="720"/>
                  </a:lnTo>
                  <a:lnTo>
                    <a:pt x="3157" y="709"/>
                  </a:lnTo>
                  <a:lnTo>
                    <a:pt x="3137" y="692"/>
                  </a:lnTo>
                  <a:lnTo>
                    <a:pt x="3123" y="678"/>
                  </a:lnTo>
                  <a:lnTo>
                    <a:pt x="3093" y="641"/>
                  </a:lnTo>
                  <a:lnTo>
                    <a:pt x="3068" y="602"/>
                  </a:lnTo>
                  <a:lnTo>
                    <a:pt x="3059" y="582"/>
                  </a:lnTo>
                  <a:lnTo>
                    <a:pt x="3048" y="560"/>
                  </a:lnTo>
                  <a:lnTo>
                    <a:pt x="3043" y="537"/>
                  </a:lnTo>
                  <a:lnTo>
                    <a:pt x="3037" y="518"/>
                  </a:lnTo>
                  <a:lnTo>
                    <a:pt x="3034" y="495"/>
                  </a:lnTo>
                  <a:lnTo>
                    <a:pt x="3034" y="472"/>
                  </a:lnTo>
                  <a:lnTo>
                    <a:pt x="3034" y="211"/>
                  </a:lnTo>
                  <a:lnTo>
                    <a:pt x="3034" y="211"/>
                  </a:lnTo>
                  <a:lnTo>
                    <a:pt x="3031" y="191"/>
                  </a:lnTo>
                  <a:lnTo>
                    <a:pt x="3029" y="169"/>
                  </a:lnTo>
                  <a:lnTo>
                    <a:pt x="3023" y="149"/>
                  </a:lnTo>
                  <a:lnTo>
                    <a:pt x="3017" y="129"/>
                  </a:lnTo>
                  <a:lnTo>
                    <a:pt x="3009" y="112"/>
                  </a:lnTo>
                  <a:lnTo>
                    <a:pt x="2998" y="93"/>
                  </a:lnTo>
                  <a:lnTo>
                    <a:pt x="2986" y="76"/>
                  </a:lnTo>
                  <a:lnTo>
                    <a:pt x="2972" y="62"/>
                  </a:lnTo>
                  <a:lnTo>
                    <a:pt x="2955" y="48"/>
                  </a:lnTo>
                  <a:lnTo>
                    <a:pt x="2938" y="37"/>
                  </a:lnTo>
                  <a:lnTo>
                    <a:pt x="2922" y="25"/>
                  </a:lnTo>
                  <a:lnTo>
                    <a:pt x="2905" y="17"/>
                  </a:lnTo>
                  <a:lnTo>
                    <a:pt x="2885" y="8"/>
                  </a:lnTo>
                  <a:lnTo>
                    <a:pt x="2862" y="3"/>
                  </a:lnTo>
                  <a:lnTo>
                    <a:pt x="2843" y="0"/>
                  </a:lnTo>
                  <a:lnTo>
                    <a:pt x="2820" y="0"/>
                  </a:lnTo>
                  <a:lnTo>
                    <a:pt x="2379" y="0"/>
                  </a:lnTo>
                  <a:lnTo>
                    <a:pt x="2379" y="0"/>
                  </a:lnTo>
                  <a:lnTo>
                    <a:pt x="2356" y="0"/>
                  </a:lnTo>
                  <a:lnTo>
                    <a:pt x="2337" y="3"/>
                  </a:lnTo>
                  <a:lnTo>
                    <a:pt x="2317" y="8"/>
                  </a:lnTo>
                  <a:lnTo>
                    <a:pt x="2297" y="17"/>
                  </a:lnTo>
                  <a:lnTo>
                    <a:pt x="2278" y="25"/>
                  </a:lnTo>
                  <a:lnTo>
                    <a:pt x="2261" y="37"/>
                  </a:lnTo>
                  <a:lnTo>
                    <a:pt x="2244" y="48"/>
                  </a:lnTo>
                  <a:lnTo>
                    <a:pt x="2230" y="62"/>
                  </a:lnTo>
                  <a:lnTo>
                    <a:pt x="2216" y="76"/>
                  </a:lnTo>
                  <a:lnTo>
                    <a:pt x="2205" y="93"/>
                  </a:lnTo>
                  <a:lnTo>
                    <a:pt x="2193" y="112"/>
                  </a:lnTo>
                  <a:lnTo>
                    <a:pt x="2185" y="129"/>
                  </a:lnTo>
                  <a:lnTo>
                    <a:pt x="2176" y="149"/>
                  </a:lnTo>
                  <a:lnTo>
                    <a:pt x="2171" y="169"/>
                  </a:lnTo>
                  <a:lnTo>
                    <a:pt x="2168" y="191"/>
                  </a:lnTo>
                  <a:lnTo>
                    <a:pt x="2168" y="211"/>
                  </a:lnTo>
                  <a:lnTo>
                    <a:pt x="2168" y="472"/>
                  </a:lnTo>
                  <a:lnTo>
                    <a:pt x="2168" y="472"/>
                  </a:lnTo>
                  <a:lnTo>
                    <a:pt x="2165" y="495"/>
                  </a:lnTo>
                  <a:lnTo>
                    <a:pt x="2162" y="518"/>
                  </a:lnTo>
                  <a:lnTo>
                    <a:pt x="2157" y="537"/>
                  </a:lnTo>
                  <a:lnTo>
                    <a:pt x="2151" y="560"/>
                  </a:lnTo>
                  <a:lnTo>
                    <a:pt x="2143" y="582"/>
                  </a:lnTo>
                  <a:lnTo>
                    <a:pt x="2132" y="602"/>
                  </a:lnTo>
                  <a:lnTo>
                    <a:pt x="2109" y="641"/>
                  </a:lnTo>
                  <a:lnTo>
                    <a:pt x="2078" y="678"/>
                  </a:lnTo>
                  <a:lnTo>
                    <a:pt x="2061" y="692"/>
                  </a:lnTo>
                  <a:lnTo>
                    <a:pt x="2044" y="709"/>
                  </a:lnTo>
                  <a:lnTo>
                    <a:pt x="2025" y="720"/>
                  </a:lnTo>
                  <a:lnTo>
                    <a:pt x="2005" y="731"/>
                  </a:lnTo>
                  <a:lnTo>
                    <a:pt x="1985" y="742"/>
                  </a:lnTo>
                  <a:lnTo>
                    <a:pt x="1965" y="748"/>
                  </a:lnTo>
                  <a:lnTo>
                    <a:pt x="1741" y="841"/>
                  </a:lnTo>
                  <a:lnTo>
                    <a:pt x="1741" y="841"/>
                  </a:lnTo>
                  <a:lnTo>
                    <a:pt x="1721" y="849"/>
                  </a:lnTo>
                  <a:lnTo>
                    <a:pt x="1701" y="858"/>
                  </a:lnTo>
                  <a:lnTo>
                    <a:pt x="1679" y="863"/>
                  </a:lnTo>
                  <a:lnTo>
                    <a:pt x="1656" y="866"/>
                  </a:lnTo>
                  <a:lnTo>
                    <a:pt x="1634" y="869"/>
                  </a:lnTo>
                  <a:lnTo>
                    <a:pt x="1611" y="869"/>
                  </a:lnTo>
                  <a:lnTo>
                    <a:pt x="1563" y="866"/>
                  </a:lnTo>
                  <a:lnTo>
                    <a:pt x="1519" y="855"/>
                  </a:lnTo>
                  <a:lnTo>
                    <a:pt x="1496" y="849"/>
                  </a:lnTo>
                  <a:lnTo>
                    <a:pt x="1476" y="841"/>
                  </a:lnTo>
                  <a:lnTo>
                    <a:pt x="1457" y="830"/>
                  </a:lnTo>
                  <a:lnTo>
                    <a:pt x="1437" y="818"/>
                  </a:lnTo>
                  <a:lnTo>
                    <a:pt x="1420" y="804"/>
                  </a:lnTo>
                  <a:lnTo>
                    <a:pt x="1403" y="790"/>
                  </a:lnTo>
                  <a:lnTo>
                    <a:pt x="1218" y="605"/>
                  </a:lnTo>
                  <a:lnTo>
                    <a:pt x="1218" y="605"/>
                  </a:lnTo>
                  <a:lnTo>
                    <a:pt x="1204" y="591"/>
                  </a:lnTo>
                  <a:lnTo>
                    <a:pt x="1187" y="577"/>
                  </a:lnTo>
                  <a:lnTo>
                    <a:pt x="1167" y="568"/>
                  </a:lnTo>
                  <a:lnTo>
                    <a:pt x="1150" y="560"/>
                  </a:lnTo>
                  <a:lnTo>
                    <a:pt x="1130" y="551"/>
                  </a:lnTo>
                  <a:lnTo>
                    <a:pt x="1111" y="546"/>
                  </a:lnTo>
                  <a:lnTo>
                    <a:pt x="1088" y="543"/>
                  </a:lnTo>
                  <a:lnTo>
                    <a:pt x="1068" y="543"/>
                  </a:lnTo>
                  <a:lnTo>
                    <a:pt x="1049" y="543"/>
                  </a:lnTo>
                  <a:lnTo>
                    <a:pt x="1029" y="546"/>
                  </a:lnTo>
                  <a:lnTo>
                    <a:pt x="1009" y="551"/>
                  </a:lnTo>
                  <a:lnTo>
                    <a:pt x="990" y="560"/>
                  </a:lnTo>
                  <a:lnTo>
                    <a:pt x="970" y="568"/>
                  </a:lnTo>
                  <a:lnTo>
                    <a:pt x="953" y="577"/>
                  </a:lnTo>
                  <a:lnTo>
                    <a:pt x="934" y="591"/>
                  </a:lnTo>
                  <a:lnTo>
                    <a:pt x="920" y="605"/>
                  </a:lnTo>
                  <a:lnTo>
                    <a:pt x="607" y="917"/>
                  </a:lnTo>
                  <a:lnTo>
                    <a:pt x="607" y="917"/>
                  </a:lnTo>
                  <a:lnTo>
                    <a:pt x="591" y="934"/>
                  </a:lnTo>
                  <a:lnTo>
                    <a:pt x="579" y="950"/>
                  </a:lnTo>
                  <a:lnTo>
                    <a:pt x="568" y="967"/>
                  </a:lnTo>
                  <a:lnTo>
                    <a:pt x="560" y="987"/>
                  </a:lnTo>
                  <a:lnTo>
                    <a:pt x="554" y="1007"/>
                  </a:lnTo>
                  <a:lnTo>
                    <a:pt x="548" y="1026"/>
                  </a:lnTo>
                  <a:lnTo>
                    <a:pt x="546" y="1046"/>
                  </a:lnTo>
                  <a:lnTo>
                    <a:pt x="546" y="1069"/>
                  </a:lnTo>
                  <a:lnTo>
                    <a:pt x="546" y="1088"/>
                  </a:lnTo>
                  <a:lnTo>
                    <a:pt x="548" y="1108"/>
                  </a:lnTo>
                  <a:lnTo>
                    <a:pt x="554" y="1128"/>
                  </a:lnTo>
                  <a:lnTo>
                    <a:pt x="560" y="1147"/>
                  </a:lnTo>
                  <a:lnTo>
                    <a:pt x="568" y="1167"/>
                  </a:lnTo>
                  <a:lnTo>
                    <a:pt x="579" y="1184"/>
                  </a:lnTo>
                  <a:lnTo>
                    <a:pt x="591" y="1201"/>
                  </a:lnTo>
                  <a:lnTo>
                    <a:pt x="607" y="1218"/>
                  </a:lnTo>
                  <a:lnTo>
                    <a:pt x="790" y="1401"/>
                  </a:lnTo>
                  <a:lnTo>
                    <a:pt x="790" y="1401"/>
                  </a:lnTo>
                  <a:lnTo>
                    <a:pt x="804" y="1417"/>
                  </a:lnTo>
                  <a:lnTo>
                    <a:pt x="818" y="1437"/>
                  </a:lnTo>
                  <a:lnTo>
                    <a:pt x="830" y="1454"/>
                  </a:lnTo>
                  <a:lnTo>
                    <a:pt x="841" y="1474"/>
                  </a:lnTo>
                  <a:lnTo>
                    <a:pt x="849" y="1496"/>
                  </a:lnTo>
                  <a:lnTo>
                    <a:pt x="858" y="1519"/>
                  </a:lnTo>
                  <a:lnTo>
                    <a:pt x="866" y="1563"/>
                  </a:lnTo>
                  <a:lnTo>
                    <a:pt x="872" y="1608"/>
                  </a:lnTo>
                  <a:lnTo>
                    <a:pt x="872" y="1631"/>
                  </a:lnTo>
                  <a:lnTo>
                    <a:pt x="869" y="1656"/>
                  </a:lnTo>
                  <a:lnTo>
                    <a:pt x="863" y="1676"/>
                  </a:lnTo>
                  <a:lnTo>
                    <a:pt x="858" y="1699"/>
                  </a:lnTo>
                  <a:lnTo>
                    <a:pt x="852" y="1721"/>
                  </a:lnTo>
                  <a:lnTo>
                    <a:pt x="844" y="1741"/>
                  </a:lnTo>
                  <a:lnTo>
                    <a:pt x="751" y="1963"/>
                  </a:lnTo>
                  <a:lnTo>
                    <a:pt x="751" y="1963"/>
                  </a:lnTo>
                  <a:lnTo>
                    <a:pt x="742" y="1985"/>
                  </a:lnTo>
                  <a:lnTo>
                    <a:pt x="734" y="2005"/>
                  </a:lnTo>
                  <a:lnTo>
                    <a:pt x="723" y="2025"/>
                  </a:lnTo>
                  <a:lnTo>
                    <a:pt x="709" y="2042"/>
                  </a:lnTo>
                  <a:lnTo>
                    <a:pt x="694" y="2061"/>
                  </a:lnTo>
                  <a:lnTo>
                    <a:pt x="678" y="2075"/>
                  </a:lnTo>
                  <a:lnTo>
                    <a:pt x="641" y="2106"/>
                  </a:lnTo>
                  <a:lnTo>
                    <a:pt x="602" y="2132"/>
                  </a:lnTo>
                  <a:lnTo>
                    <a:pt x="582" y="2143"/>
                  </a:lnTo>
                  <a:lnTo>
                    <a:pt x="563" y="2151"/>
                  </a:lnTo>
                  <a:lnTo>
                    <a:pt x="540" y="2157"/>
                  </a:lnTo>
                  <a:lnTo>
                    <a:pt x="517" y="2162"/>
                  </a:lnTo>
                  <a:lnTo>
                    <a:pt x="495" y="2165"/>
                  </a:lnTo>
                  <a:lnTo>
                    <a:pt x="472" y="2165"/>
                  </a:lnTo>
                  <a:lnTo>
                    <a:pt x="214" y="2165"/>
                  </a:lnTo>
                  <a:lnTo>
                    <a:pt x="214" y="2165"/>
                  </a:lnTo>
                  <a:lnTo>
                    <a:pt x="191" y="2168"/>
                  </a:lnTo>
                  <a:lnTo>
                    <a:pt x="171" y="2171"/>
                  </a:lnTo>
                  <a:lnTo>
                    <a:pt x="149" y="2176"/>
                  </a:lnTo>
                  <a:lnTo>
                    <a:pt x="132" y="2182"/>
                  </a:lnTo>
                  <a:lnTo>
                    <a:pt x="112" y="2190"/>
                  </a:lnTo>
                  <a:lnTo>
                    <a:pt x="95" y="2202"/>
                  </a:lnTo>
                  <a:lnTo>
                    <a:pt x="79" y="2216"/>
                  </a:lnTo>
                  <a:lnTo>
                    <a:pt x="65" y="2227"/>
                  </a:lnTo>
                  <a:lnTo>
                    <a:pt x="51" y="2244"/>
                  </a:lnTo>
                  <a:lnTo>
                    <a:pt x="37" y="2261"/>
                  </a:lnTo>
                  <a:lnTo>
                    <a:pt x="28" y="2278"/>
                  </a:lnTo>
                  <a:lnTo>
                    <a:pt x="17" y="2295"/>
                  </a:lnTo>
                  <a:lnTo>
                    <a:pt x="11" y="2314"/>
                  </a:lnTo>
                  <a:lnTo>
                    <a:pt x="6" y="2337"/>
                  </a:lnTo>
                  <a:lnTo>
                    <a:pt x="3" y="2357"/>
                  </a:lnTo>
                  <a:lnTo>
                    <a:pt x="0" y="2379"/>
                  </a:lnTo>
                  <a:lnTo>
                    <a:pt x="0" y="2820"/>
                  </a:lnTo>
                  <a:lnTo>
                    <a:pt x="0" y="2820"/>
                  </a:lnTo>
                  <a:lnTo>
                    <a:pt x="3" y="2843"/>
                  </a:lnTo>
                  <a:lnTo>
                    <a:pt x="6" y="2863"/>
                  </a:lnTo>
                  <a:lnTo>
                    <a:pt x="11" y="2882"/>
                  </a:lnTo>
                  <a:lnTo>
                    <a:pt x="17" y="2902"/>
                  </a:lnTo>
                  <a:lnTo>
                    <a:pt x="28" y="2922"/>
                  </a:lnTo>
                  <a:lnTo>
                    <a:pt x="37" y="2939"/>
                  </a:lnTo>
                  <a:lnTo>
                    <a:pt x="51" y="2956"/>
                  </a:lnTo>
                  <a:lnTo>
                    <a:pt x="65" y="2970"/>
                  </a:lnTo>
                  <a:lnTo>
                    <a:pt x="79" y="2984"/>
                  </a:lnTo>
                  <a:lnTo>
                    <a:pt x="95" y="2995"/>
                  </a:lnTo>
                  <a:lnTo>
                    <a:pt x="112" y="3006"/>
                  </a:lnTo>
                  <a:lnTo>
                    <a:pt x="132" y="3015"/>
                  </a:lnTo>
                  <a:lnTo>
                    <a:pt x="149" y="3023"/>
                  </a:lnTo>
                  <a:lnTo>
                    <a:pt x="171" y="3029"/>
                  </a:lnTo>
                  <a:lnTo>
                    <a:pt x="191" y="3031"/>
                  </a:lnTo>
                  <a:lnTo>
                    <a:pt x="214" y="3031"/>
                  </a:lnTo>
                  <a:lnTo>
                    <a:pt x="472" y="3031"/>
                  </a:lnTo>
                  <a:lnTo>
                    <a:pt x="472" y="3031"/>
                  </a:lnTo>
                  <a:lnTo>
                    <a:pt x="495" y="3034"/>
                  </a:lnTo>
                  <a:lnTo>
                    <a:pt x="517" y="3037"/>
                  </a:lnTo>
                  <a:lnTo>
                    <a:pt x="540" y="3043"/>
                  </a:lnTo>
                  <a:lnTo>
                    <a:pt x="563" y="3048"/>
                  </a:lnTo>
                  <a:lnTo>
                    <a:pt x="582" y="3057"/>
                  </a:lnTo>
                  <a:lnTo>
                    <a:pt x="602" y="3068"/>
                  </a:lnTo>
                  <a:lnTo>
                    <a:pt x="641" y="3090"/>
                  </a:lnTo>
                  <a:lnTo>
                    <a:pt x="678" y="3121"/>
                  </a:lnTo>
                  <a:lnTo>
                    <a:pt x="694" y="3138"/>
                  </a:lnTo>
                  <a:lnTo>
                    <a:pt x="709" y="3155"/>
                  </a:lnTo>
                  <a:lnTo>
                    <a:pt x="723" y="3175"/>
                  </a:lnTo>
                  <a:lnTo>
                    <a:pt x="734" y="3194"/>
                  </a:lnTo>
                  <a:lnTo>
                    <a:pt x="742" y="3214"/>
                  </a:lnTo>
                  <a:lnTo>
                    <a:pt x="751" y="3234"/>
                  </a:lnTo>
                  <a:lnTo>
                    <a:pt x="844" y="3459"/>
                  </a:lnTo>
                  <a:lnTo>
                    <a:pt x="844" y="3459"/>
                  </a:lnTo>
                  <a:lnTo>
                    <a:pt x="852" y="3478"/>
                  </a:lnTo>
                  <a:lnTo>
                    <a:pt x="858" y="3498"/>
                  </a:lnTo>
                  <a:lnTo>
                    <a:pt x="863" y="3521"/>
                  </a:lnTo>
                  <a:lnTo>
                    <a:pt x="869" y="3543"/>
                  </a:lnTo>
                  <a:lnTo>
                    <a:pt x="872" y="3566"/>
                  </a:lnTo>
                  <a:lnTo>
                    <a:pt x="872" y="3588"/>
                  </a:lnTo>
                  <a:lnTo>
                    <a:pt x="866" y="3636"/>
                  </a:lnTo>
                  <a:lnTo>
                    <a:pt x="858" y="3681"/>
                  </a:lnTo>
                  <a:lnTo>
                    <a:pt x="849" y="3703"/>
                  </a:lnTo>
                  <a:lnTo>
                    <a:pt x="841" y="3723"/>
                  </a:lnTo>
                  <a:lnTo>
                    <a:pt x="830" y="3743"/>
                  </a:lnTo>
                  <a:lnTo>
                    <a:pt x="818" y="3762"/>
                  </a:lnTo>
                  <a:lnTo>
                    <a:pt x="804" y="3779"/>
                  </a:lnTo>
                  <a:lnTo>
                    <a:pt x="790" y="3796"/>
                  </a:lnTo>
                  <a:lnTo>
                    <a:pt x="607" y="3982"/>
                  </a:lnTo>
                  <a:lnTo>
                    <a:pt x="607" y="3982"/>
                  </a:lnTo>
                  <a:lnTo>
                    <a:pt x="591" y="3996"/>
                  </a:lnTo>
                  <a:lnTo>
                    <a:pt x="579" y="4013"/>
                  </a:lnTo>
                  <a:lnTo>
                    <a:pt x="568" y="4032"/>
                  </a:lnTo>
                  <a:lnTo>
                    <a:pt x="560" y="4052"/>
                  </a:lnTo>
                  <a:lnTo>
                    <a:pt x="554" y="4069"/>
                  </a:lnTo>
                  <a:lnTo>
                    <a:pt x="548" y="4091"/>
                  </a:lnTo>
                  <a:lnTo>
                    <a:pt x="546" y="4111"/>
                  </a:lnTo>
                  <a:lnTo>
                    <a:pt x="546" y="4131"/>
                  </a:lnTo>
                  <a:lnTo>
                    <a:pt x="546" y="4151"/>
                  </a:lnTo>
                  <a:lnTo>
                    <a:pt x="548" y="4170"/>
                  </a:lnTo>
                  <a:lnTo>
                    <a:pt x="554" y="4190"/>
                  </a:lnTo>
                  <a:lnTo>
                    <a:pt x="560" y="4210"/>
                  </a:lnTo>
                  <a:lnTo>
                    <a:pt x="568" y="4229"/>
                  </a:lnTo>
                  <a:lnTo>
                    <a:pt x="579" y="4246"/>
                  </a:lnTo>
                  <a:lnTo>
                    <a:pt x="591" y="4266"/>
                  </a:lnTo>
                  <a:lnTo>
                    <a:pt x="607" y="4280"/>
                  </a:lnTo>
                  <a:lnTo>
                    <a:pt x="920" y="4592"/>
                  </a:lnTo>
                  <a:lnTo>
                    <a:pt x="920" y="4592"/>
                  </a:lnTo>
                  <a:lnTo>
                    <a:pt x="934" y="4609"/>
                  </a:lnTo>
                  <a:lnTo>
                    <a:pt x="953" y="4620"/>
                  </a:lnTo>
                  <a:lnTo>
                    <a:pt x="970" y="4631"/>
                  </a:lnTo>
                  <a:lnTo>
                    <a:pt x="990" y="4640"/>
                  </a:lnTo>
                  <a:lnTo>
                    <a:pt x="1009" y="4645"/>
                  </a:lnTo>
                  <a:lnTo>
                    <a:pt x="1029" y="4651"/>
                  </a:lnTo>
                  <a:lnTo>
                    <a:pt x="1049" y="4654"/>
                  </a:lnTo>
                  <a:lnTo>
                    <a:pt x="1068" y="4654"/>
                  </a:lnTo>
                  <a:lnTo>
                    <a:pt x="1088" y="4654"/>
                  </a:lnTo>
                  <a:lnTo>
                    <a:pt x="1111" y="4651"/>
                  </a:lnTo>
                  <a:lnTo>
                    <a:pt x="1130" y="4645"/>
                  </a:lnTo>
                  <a:lnTo>
                    <a:pt x="1150" y="4640"/>
                  </a:lnTo>
                  <a:lnTo>
                    <a:pt x="1167" y="4631"/>
                  </a:lnTo>
                  <a:lnTo>
                    <a:pt x="1187" y="4620"/>
                  </a:lnTo>
                  <a:lnTo>
                    <a:pt x="1204" y="4609"/>
                  </a:lnTo>
                  <a:lnTo>
                    <a:pt x="1218" y="4592"/>
                  </a:lnTo>
                  <a:lnTo>
                    <a:pt x="1403" y="4409"/>
                  </a:lnTo>
                  <a:lnTo>
                    <a:pt x="1403" y="4409"/>
                  </a:lnTo>
                  <a:lnTo>
                    <a:pt x="1420" y="4395"/>
                  </a:lnTo>
                  <a:lnTo>
                    <a:pt x="1437" y="4381"/>
                  </a:lnTo>
                  <a:lnTo>
                    <a:pt x="1457" y="4370"/>
                  </a:lnTo>
                  <a:lnTo>
                    <a:pt x="1476" y="4358"/>
                  </a:lnTo>
                  <a:lnTo>
                    <a:pt x="1496" y="4350"/>
                  </a:lnTo>
                  <a:lnTo>
                    <a:pt x="1519" y="4342"/>
                  </a:lnTo>
                  <a:lnTo>
                    <a:pt x="1563" y="4333"/>
                  </a:lnTo>
                  <a:lnTo>
                    <a:pt x="1611" y="4328"/>
                  </a:lnTo>
                  <a:lnTo>
                    <a:pt x="1634" y="4328"/>
                  </a:lnTo>
                  <a:lnTo>
                    <a:pt x="1656" y="4330"/>
                  </a:lnTo>
                  <a:lnTo>
                    <a:pt x="1679" y="4336"/>
                  </a:lnTo>
                  <a:lnTo>
                    <a:pt x="1701" y="4342"/>
                  </a:lnTo>
                  <a:lnTo>
                    <a:pt x="1721" y="4347"/>
                  </a:lnTo>
                  <a:lnTo>
                    <a:pt x="1741" y="4356"/>
                  </a:lnTo>
                  <a:lnTo>
                    <a:pt x="1965" y="4449"/>
                  </a:lnTo>
                  <a:lnTo>
                    <a:pt x="1965" y="4449"/>
                  </a:lnTo>
                  <a:lnTo>
                    <a:pt x="1985" y="4457"/>
                  </a:lnTo>
                  <a:lnTo>
                    <a:pt x="2005" y="4466"/>
                  </a:lnTo>
                  <a:lnTo>
                    <a:pt x="2025" y="4477"/>
                  </a:lnTo>
                  <a:lnTo>
                    <a:pt x="2044" y="4491"/>
                  </a:lnTo>
                  <a:lnTo>
                    <a:pt x="2061" y="4505"/>
                  </a:lnTo>
                  <a:lnTo>
                    <a:pt x="2078" y="4522"/>
                  </a:lnTo>
                  <a:lnTo>
                    <a:pt x="2109" y="4558"/>
                  </a:lnTo>
                  <a:lnTo>
                    <a:pt x="2132" y="4598"/>
                  </a:lnTo>
                  <a:lnTo>
                    <a:pt x="2143" y="4617"/>
                  </a:lnTo>
                  <a:lnTo>
                    <a:pt x="2151" y="4637"/>
                  </a:lnTo>
                  <a:lnTo>
                    <a:pt x="2157" y="4659"/>
                  </a:lnTo>
                  <a:lnTo>
                    <a:pt x="2162" y="4682"/>
                  </a:lnTo>
                  <a:lnTo>
                    <a:pt x="2165" y="4704"/>
                  </a:lnTo>
                  <a:lnTo>
                    <a:pt x="2168" y="4727"/>
                  </a:lnTo>
                  <a:lnTo>
                    <a:pt x="2168" y="4986"/>
                  </a:lnTo>
                  <a:lnTo>
                    <a:pt x="2168" y="4986"/>
                  </a:lnTo>
                  <a:lnTo>
                    <a:pt x="2168" y="5008"/>
                  </a:lnTo>
                  <a:lnTo>
                    <a:pt x="2171" y="5028"/>
                  </a:lnTo>
                  <a:lnTo>
                    <a:pt x="2176" y="5051"/>
                  </a:lnTo>
                  <a:lnTo>
                    <a:pt x="2185" y="5067"/>
                  </a:lnTo>
                  <a:lnTo>
                    <a:pt x="2193" y="5087"/>
                  </a:lnTo>
                  <a:lnTo>
                    <a:pt x="2205" y="5104"/>
                  </a:lnTo>
                  <a:lnTo>
                    <a:pt x="2216" y="5121"/>
                  </a:lnTo>
                  <a:lnTo>
                    <a:pt x="2230" y="5135"/>
                  </a:lnTo>
                  <a:lnTo>
                    <a:pt x="2244" y="5149"/>
                  </a:lnTo>
                  <a:lnTo>
                    <a:pt x="2261" y="5163"/>
                  </a:lnTo>
                  <a:lnTo>
                    <a:pt x="2278" y="5171"/>
                  </a:lnTo>
                  <a:lnTo>
                    <a:pt x="2297" y="5182"/>
                  </a:lnTo>
                  <a:lnTo>
                    <a:pt x="2317" y="5188"/>
                  </a:lnTo>
                  <a:lnTo>
                    <a:pt x="2337" y="5194"/>
                  </a:lnTo>
                  <a:lnTo>
                    <a:pt x="2356" y="5197"/>
                  </a:lnTo>
                  <a:lnTo>
                    <a:pt x="2379" y="5199"/>
                  </a:lnTo>
                  <a:lnTo>
                    <a:pt x="2820" y="5199"/>
                  </a:lnTo>
                  <a:lnTo>
                    <a:pt x="2820" y="5199"/>
                  </a:lnTo>
                  <a:lnTo>
                    <a:pt x="2843" y="5197"/>
                  </a:lnTo>
                  <a:lnTo>
                    <a:pt x="2862" y="5194"/>
                  </a:lnTo>
                  <a:lnTo>
                    <a:pt x="2885" y="5188"/>
                  </a:lnTo>
                  <a:lnTo>
                    <a:pt x="2905" y="5182"/>
                  </a:lnTo>
                  <a:lnTo>
                    <a:pt x="2922" y="5171"/>
                  </a:lnTo>
                  <a:lnTo>
                    <a:pt x="2938" y="5163"/>
                  </a:lnTo>
                  <a:lnTo>
                    <a:pt x="2955" y="5149"/>
                  </a:lnTo>
                  <a:lnTo>
                    <a:pt x="2972" y="5135"/>
                  </a:lnTo>
                  <a:lnTo>
                    <a:pt x="2986" y="5121"/>
                  </a:lnTo>
                  <a:lnTo>
                    <a:pt x="2998" y="5104"/>
                  </a:lnTo>
                  <a:lnTo>
                    <a:pt x="3009" y="5087"/>
                  </a:lnTo>
                  <a:lnTo>
                    <a:pt x="3017" y="5067"/>
                  </a:lnTo>
                  <a:lnTo>
                    <a:pt x="3023" y="5051"/>
                  </a:lnTo>
                  <a:lnTo>
                    <a:pt x="3029" y="5028"/>
                  </a:lnTo>
                  <a:lnTo>
                    <a:pt x="3031" y="5008"/>
                  </a:lnTo>
                  <a:lnTo>
                    <a:pt x="3034" y="4986"/>
                  </a:lnTo>
                  <a:lnTo>
                    <a:pt x="3034" y="4727"/>
                  </a:lnTo>
                  <a:lnTo>
                    <a:pt x="3034" y="4727"/>
                  </a:lnTo>
                  <a:lnTo>
                    <a:pt x="3034" y="4704"/>
                  </a:lnTo>
                  <a:lnTo>
                    <a:pt x="3037" y="4682"/>
                  </a:lnTo>
                  <a:lnTo>
                    <a:pt x="3043" y="4659"/>
                  </a:lnTo>
                  <a:lnTo>
                    <a:pt x="3048" y="4637"/>
                  </a:lnTo>
                  <a:lnTo>
                    <a:pt x="3059" y="4617"/>
                  </a:lnTo>
                  <a:lnTo>
                    <a:pt x="3068" y="4598"/>
                  </a:lnTo>
                  <a:lnTo>
                    <a:pt x="3093" y="4558"/>
                  </a:lnTo>
                  <a:lnTo>
                    <a:pt x="3123" y="4522"/>
                  </a:lnTo>
                  <a:lnTo>
                    <a:pt x="3137" y="4505"/>
                  </a:lnTo>
                  <a:lnTo>
                    <a:pt x="3157" y="4491"/>
                  </a:lnTo>
                  <a:lnTo>
                    <a:pt x="3174" y="4477"/>
                  </a:lnTo>
                  <a:lnTo>
                    <a:pt x="3193" y="4466"/>
                  </a:lnTo>
                  <a:lnTo>
                    <a:pt x="3213" y="4457"/>
                  </a:lnTo>
                  <a:lnTo>
                    <a:pt x="3236" y="4449"/>
                  </a:lnTo>
                  <a:lnTo>
                    <a:pt x="3458" y="4356"/>
                  </a:lnTo>
                  <a:lnTo>
                    <a:pt x="3458" y="4356"/>
                  </a:lnTo>
                  <a:lnTo>
                    <a:pt x="3477" y="4347"/>
                  </a:lnTo>
                  <a:lnTo>
                    <a:pt x="3500" y="4342"/>
                  </a:lnTo>
                  <a:lnTo>
                    <a:pt x="3522" y="4336"/>
                  </a:lnTo>
                  <a:lnTo>
                    <a:pt x="3542" y="4330"/>
                  </a:lnTo>
                  <a:lnTo>
                    <a:pt x="3567" y="4328"/>
                  </a:lnTo>
                  <a:lnTo>
                    <a:pt x="3590" y="4328"/>
                  </a:lnTo>
                  <a:lnTo>
                    <a:pt x="3635" y="4333"/>
                  </a:lnTo>
                  <a:lnTo>
                    <a:pt x="3680" y="4342"/>
                  </a:lnTo>
                  <a:lnTo>
                    <a:pt x="3702" y="4350"/>
                  </a:lnTo>
                  <a:lnTo>
                    <a:pt x="3725" y="4358"/>
                  </a:lnTo>
                  <a:lnTo>
                    <a:pt x="3744" y="4370"/>
                  </a:lnTo>
                  <a:lnTo>
                    <a:pt x="3761" y="4381"/>
                  </a:lnTo>
                  <a:lnTo>
                    <a:pt x="3781" y="4395"/>
                  </a:lnTo>
                  <a:lnTo>
                    <a:pt x="3798" y="4409"/>
                  </a:lnTo>
                  <a:lnTo>
                    <a:pt x="3981" y="4592"/>
                  </a:lnTo>
                  <a:lnTo>
                    <a:pt x="3981" y="4592"/>
                  </a:lnTo>
                  <a:lnTo>
                    <a:pt x="3998" y="4609"/>
                  </a:lnTo>
                  <a:lnTo>
                    <a:pt x="4015" y="4620"/>
                  </a:lnTo>
                  <a:lnTo>
                    <a:pt x="4031" y="4631"/>
                  </a:lnTo>
                  <a:lnTo>
                    <a:pt x="4051" y="4640"/>
                  </a:lnTo>
                  <a:lnTo>
                    <a:pt x="4071" y="4645"/>
                  </a:lnTo>
                  <a:lnTo>
                    <a:pt x="4090" y="4651"/>
                  </a:lnTo>
                  <a:lnTo>
                    <a:pt x="4110" y="4654"/>
                  </a:lnTo>
                  <a:lnTo>
                    <a:pt x="4130" y="4654"/>
                  </a:lnTo>
                  <a:lnTo>
                    <a:pt x="4152" y="4654"/>
                  </a:lnTo>
                  <a:lnTo>
                    <a:pt x="4172" y="4651"/>
                  </a:lnTo>
                  <a:lnTo>
                    <a:pt x="4192" y="4645"/>
                  </a:lnTo>
                  <a:lnTo>
                    <a:pt x="4211" y="4640"/>
                  </a:lnTo>
                  <a:lnTo>
                    <a:pt x="4231" y="4631"/>
                  </a:lnTo>
                  <a:lnTo>
                    <a:pt x="4248" y="4620"/>
                  </a:lnTo>
                  <a:lnTo>
                    <a:pt x="4265" y="4609"/>
                  </a:lnTo>
                  <a:lnTo>
                    <a:pt x="4282" y="4592"/>
                  </a:lnTo>
                  <a:lnTo>
                    <a:pt x="4594" y="4280"/>
                  </a:lnTo>
                  <a:lnTo>
                    <a:pt x="4594" y="4280"/>
                  </a:lnTo>
                  <a:lnTo>
                    <a:pt x="4608" y="4266"/>
                  </a:lnTo>
                  <a:lnTo>
                    <a:pt x="4622" y="4246"/>
                  </a:lnTo>
                  <a:lnTo>
                    <a:pt x="4630" y="4229"/>
                  </a:lnTo>
                  <a:lnTo>
                    <a:pt x="4639" y="4210"/>
                  </a:lnTo>
                  <a:lnTo>
                    <a:pt x="4647" y="4190"/>
                  </a:lnTo>
                  <a:lnTo>
                    <a:pt x="4653" y="4170"/>
                  </a:lnTo>
                  <a:lnTo>
                    <a:pt x="4656" y="4151"/>
                  </a:lnTo>
                  <a:lnTo>
                    <a:pt x="4656" y="4131"/>
                  </a:lnTo>
                  <a:lnTo>
                    <a:pt x="4656" y="4111"/>
                  </a:lnTo>
                  <a:lnTo>
                    <a:pt x="4653" y="4091"/>
                  </a:lnTo>
                  <a:lnTo>
                    <a:pt x="4647" y="4069"/>
                  </a:lnTo>
                  <a:lnTo>
                    <a:pt x="4639" y="4052"/>
                  </a:lnTo>
                  <a:lnTo>
                    <a:pt x="4630" y="4032"/>
                  </a:lnTo>
                  <a:lnTo>
                    <a:pt x="4622" y="4013"/>
                  </a:lnTo>
                  <a:lnTo>
                    <a:pt x="4608" y="3996"/>
                  </a:lnTo>
                  <a:lnTo>
                    <a:pt x="4594" y="3982"/>
                  </a:lnTo>
                  <a:lnTo>
                    <a:pt x="4408" y="3796"/>
                  </a:lnTo>
                  <a:lnTo>
                    <a:pt x="4408" y="3796"/>
                  </a:lnTo>
                  <a:lnTo>
                    <a:pt x="4394" y="3779"/>
                  </a:lnTo>
                  <a:lnTo>
                    <a:pt x="4380" y="3762"/>
                  </a:lnTo>
                  <a:lnTo>
                    <a:pt x="4369" y="3743"/>
                  </a:lnTo>
                  <a:lnTo>
                    <a:pt x="4358" y="3723"/>
                  </a:lnTo>
                  <a:lnTo>
                    <a:pt x="4349" y="3703"/>
                  </a:lnTo>
                  <a:lnTo>
                    <a:pt x="4343" y="3681"/>
                  </a:lnTo>
                  <a:lnTo>
                    <a:pt x="4332" y="3636"/>
                  </a:lnTo>
                  <a:lnTo>
                    <a:pt x="4329" y="3588"/>
                  </a:lnTo>
                  <a:lnTo>
                    <a:pt x="4329" y="3566"/>
                  </a:lnTo>
                  <a:lnTo>
                    <a:pt x="4332" y="3543"/>
                  </a:lnTo>
                  <a:lnTo>
                    <a:pt x="4335" y="3521"/>
                  </a:lnTo>
                  <a:lnTo>
                    <a:pt x="4341" y="3498"/>
                  </a:lnTo>
                  <a:lnTo>
                    <a:pt x="4349" y="3478"/>
                  </a:lnTo>
                  <a:lnTo>
                    <a:pt x="4358" y="3459"/>
                  </a:lnTo>
                  <a:lnTo>
                    <a:pt x="4450" y="3234"/>
                  </a:lnTo>
                  <a:lnTo>
                    <a:pt x="4450" y="3234"/>
                  </a:lnTo>
                  <a:lnTo>
                    <a:pt x="4456" y="3214"/>
                  </a:lnTo>
                  <a:lnTo>
                    <a:pt x="4467" y="3194"/>
                  </a:lnTo>
                  <a:lnTo>
                    <a:pt x="4478" y="3175"/>
                  </a:lnTo>
                  <a:lnTo>
                    <a:pt x="4493" y="3155"/>
                  </a:lnTo>
                  <a:lnTo>
                    <a:pt x="4507" y="3138"/>
                  </a:lnTo>
                  <a:lnTo>
                    <a:pt x="4521" y="3121"/>
                  </a:lnTo>
                  <a:lnTo>
                    <a:pt x="4557" y="3090"/>
                  </a:lnTo>
                  <a:lnTo>
                    <a:pt x="4597" y="3068"/>
                  </a:lnTo>
                  <a:lnTo>
                    <a:pt x="4616" y="3057"/>
                  </a:lnTo>
                  <a:lnTo>
                    <a:pt x="4639" y="3048"/>
                  </a:lnTo>
                  <a:lnTo>
                    <a:pt x="4661" y="3043"/>
                  </a:lnTo>
                  <a:lnTo>
                    <a:pt x="4681" y="3037"/>
                  </a:lnTo>
                  <a:lnTo>
                    <a:pt x="4703" y="3034"/>
                  </a:lnTo>
                  <a:lnTo>
                    <a:pt x="4726" y="3031"/>
                  </a:lnTo>
                  <a:lnTo>
                    <a:pt x="4987" y="3031"/>
                  </a:lnTo>
                  <a:lnTo>
                    <a:pt x="4987" y="3031"/>
                  </a:lnTo>
                  <a:lnTo>
                    <a:pt x="5007" y="3031"/>
                  </a:lnTo>
                  <a:lnTo>
                    <a:pt x="5029" y="3029"/>
                  </a:lnTo>
                  <a:lnTo>
                    <a:pt x="5049" y="3023"/>
                  </a:lnTo>
                  <a:lnTo>
                    <a:pt x="5069" y="3015"/>
                  </a:lnTo>
                  <a:lnTo>
                    <a:pt x="5089" y="3006"/>
                  </a:lnTo>
                  <a:lnTo>
                    <a:pt x="5106" y="2995"/>
                  </a:lnTo>
                  <a:lnTo>
                    <a:pt x="5123" y="2984"/>
                  </a:lnTo>
                  <a:lnTo>
                    <a:pt x="5137" y="2970"/>
                  </a:lnTo>
                  <a:lnTo>
                    <a:pt x="5151" y="2956"/>
                  </a:lnTo>
                  <a:lnTo>
                    <a:pt x="5162" y="2939"/>
                  </a:lnTo>
                  <a:lnTo>
                    <a:pt x="5173" y="2922"/>
                  </a:lnTo>
                  <a:lnTo>
                    <a:pt x="5182" y="2902"/>
                  </a:lnTo>
                  <a:lnTo>
                    <a:pt x="5190" y="2882"/>
                  </a:lnTo>
                  <a:lnTo>
                    <a:pt x="5196" y="2863"/>
                  </a:lnTo>
                  <a:lnTo>
                    <a:pt x="5198" y="2843"/>
                  </a:lnTo>
                  <a:lnTo>
                    <a:pt x="5198" y="2820"/>
                  </a:lnTo>
                  <a:lnTo>
                    <a:pt x="5198" y="2379"/>
                  </a:lnTo>
                  <a:lnTo>
                    <a:pt x="5198" y="2379"/>
                  </a:lnTo>
                  <a:lnTo>
                    <a:pt x="5198" y="2357"/>
                  </a:lnTo>
                  <a:lnTo>
                    <a:pt x="5196" y="2337"/>
                  </a:lnTo>
                  <a:lnTo>
                    <a:pt x="5190" y="2314"/>
                  </a:lnTo>
                  <a:lnTo>
                    <a:pt x="5182" y="2295"/>
                  </a:lnTo>
                  <a:lnTo>
                    <a:pt x="5173" y="2278"/>
                  </a:lnTo>
                  <a:lnTo>
                    <a:pt x="5162" y="2261"/>
                  </a:lnTo>
                  <a:lnTo>
                    <a:pt x="5151" y="2244"/>
                  </a:lnTo>
                  <a:lnTo>
                    <a:pt x="5137" y="2227"/>
                  </a:lnTo>
                  <a:lnTo>
                    <a:pt x="5123" y="2216"/>
                  </a:lnTo>
                  <a:lnTo>
                    <a:pt x="5106" y="2202"/>
                  </a:lnTo>
                  <a:lnTo>
                    <a:pt x="5089" y="2190"/>
                  </a:lnTo>
                  <a:lnTo>
                    <a:pt x="5069" y="2182"/>
                  </a:lnTo>
                  <a:lnTo>
                    <a:pt x="5049" y="2176"/>
                  </a:lnTo>
                  <a:lnTo>
                    <a:pt x="5029" y="2171"/>
                  </a:lnTo>
                  <a:lnTo>
                    <a:pt x="5007" y="2168"/>
                  </a:lnTo>
                  <a:lnTo>
                    <a:pt x="4987" y="2165"/>
                  </a:lnTo>
                  <a:close/>
                  <a:moveTo>
                    <a:pt x="2601" y="3875"/>
                  </a:moveTo>
                  <a:lnTo>
                    <a:pt x="2601" y="3875"/>
                  </a:lnTo>
                  <a:lnTo>
                    <a:pt x="2534" y="3872"/>
                  </a:lnTo>
                  <a:lnTo>
                    <a:pt x="2469" y="3869"/>
                  </a:lnTo>
                  <a:lnTo>
                    <a:pt x="2407" y="3861"/>
                  </a:lnTo>
                  <a:lnTo>
                    <a:pt x="2342" y="3850"/>
                  </a:lnTo>
                  <a:lnTo>
                    <a:pt x="2280" y="3836"/>
                  </a:lnTo>
                  <a:lnTo>
                    <a:pt x="2221" y="3819"/>
                  </a:lnTo>
                  <a:lnTo>
                    <a:pt x="2162" y="3796"/>
                  </a:lnTo>
                  <a:lnTo>
                    <a:pt x="2103" y="3774"/>
                  </a:lnTo>
                  <a:lnTo>
                    <a:pt x="2047" y="3748"/>
                  </a:lnTo>
                  <a:lnTo>
                    <a:pt x="1991" y="3720"/>
                  </a:lnTo>
                  <a:lnTo>
                    <a:pt x="1937" y="3689"/>
                  </a:lnTo>
                  <a:lnTo>
                    <a:pt x="1887" y="3656"/>
                  </a:lnTo>
                  <a:lnTo>
                    <a:pt x="1836" y="3622"/>
                  </a:lnTo>
                  <a:lnTo>
                    <a:pt x="1789" y="3583"/>
                  </a:lnTo>
                  <a:lnTo>
                    <a:pt x="1743" y="3543"/>
                  </a:lnTo>
                  <a:lnTo>
                    <a:pt x="1698" y="3501"/>
                  </a:lnTo>
                  <a:lnTo>
                    <a:pt x="1656" y="3456"/>
                  </a:lnTo>
                  <a:lnTo>
                    <a:pt x="1617" y="3411"/>
                  </a:lnTo>
                  <a:lnTo>
                    <a:pt x="1577" y="3363"/>
                  </a:lnTo>
                  <a:lnTo>
                    <a:pt x="1544" y="3313"/>
                  </a:lnTo>
                  <a:lnTo>
                    <a:pt x="1510" y="3262"/>
                  </a:lnTo>
                  <a:lnTo>
                    <a:pt x="1479" y="3209"/>
                  </a:lnTo>
                  <a:lnTo>
                    <a:pt x="1451" y="3152"/>
                  </a:lnTo>
                  <a:lnTo>
                    <a:pt x="1426" y="3096"/>
                  </a:lnTo>
                  <a:lnTo>
                    <a:pt x="1403" y="3037"/>
                  </a:lnTo>
                  <a:lnTo>
                    <a:pt x="1381" y="2978"/>
                  </a:lnTo>
                  <a:lnTo>
                    <a:pt x="1364" y="2919"/>
                  </a:lnTo>
                  <a:lnTo>
                    <a:pt x="1350" y="2857"/>
                  </a:lnTo>
                  <a:lnTo>
                    <a:pt x="1338" y="2792"/>
                  </a:lnTo>
                  <a:lnTo>
                    <a:pt x="1330" y="2730"/>
                  </a:lnTo>
                  <a:lnTo>
                    <a:pt x="1327" y="2666"/>
                  </a:lnTo>
                  <a:lnTo>
                    <a:pt x="1324" y="2598"/>
                  </a:lnTo>
                  <a:lnTo>
                    <a:pt x="1324" y="2598"/>
                  </a:lnTo>
                  <a:lnTo>
                    <a:pt x="1327" y="2533"/>
                  </a:lnTo>
                  <a:lnTo>
                    <a:pt x="1330" y="2469"/>
                  </a:lnTo>
                  <a:lnTo>
                    <a:pt x="1338" y="2404"/>
                  </a:lnTo>
                  <a:lnTo>
                    <a:pt x="1350" y="2343"/>
                  </a:lnTo>
                  <a:lnTo>
                    <a:pt x="1364" y="2281"/>
                  </a:lnTo>
                  <a:lnTo>
                    <a:pt x="1381" y="2219"/>
                  </a:lnTo>
                  <a:lnTo>
                    <a:pt x="1403" y="2160"/>
                  </a:lnTo>
                  <a:lnTo>
                    <a:pt x="1426" y="2103"/>
                  </a:lnTo>
                  <a:lnTo>
                    <a:pt x="1451" y="2047"/>
                  </a:lnTo>
                  <a:lnTo>
                    <a:pt x="1479" y="1991"/>
                  </a:lnTo>
                  <a:lnTo>
                    <a:pt x="1510" y="1937"/>
                  </a:lnTo>
                  <a:lnTo>
                    <a:pt x="1544" y="1887"/>
                  </a:lnTo>
                  <a:lnTo>
                    <a:pt x="1577" y="1836"/>
                  </a:lnTo>
                  <a:lnTo>
                    <a:pt x="1617" y="1789"/>
                  </a:lnTo>
                  <a:lnTo>
                    <a:pt x="1656" y="1741"/>
                  </a:lnTo>
                  <a:lnTo>
                    <a:pt x="1698" y="1696"/>
                  </a:lnTo>
                  <a:lnTo>
                    <a:pt x="1743" y="1653"/>
                  </a:lnTo>
                  <a:lnTo>
                    <a:pt x="1789" y="1614"/>
                  </a:lnTo>
                  <a:lnTo>
                    <a:pt x="1836" y="1577"/>
                  </a:lnTo>
                  <a:lnTo>
                    <a:pt x="1887" y="1541"/>
                  </a:lnTo>
                  <a:lnTo>
                    <a:pt x="1937" y="1507"/>
                  </a:lnTo>
                  <a:lnTo>
                    <a:pt x="1991" y="1476"/>
                  </a:lnTo>
                  <a:lnTo>
                    <a:pt x="2047" y="1448"/>
                  </a:lnTo>
                  <a:lnTo>
                    <a:pt x="2103" y="1423"/>
                  </a:lnTo>
                  <a:lnTo>
                    <a:pt x="2162" y="1401"/>
                  </a:lnTo>
                  <a:lnTo>
                    <a:pt x="2221" y="1381"/>
                  </a:lnTo>
                  <a:lnTo>
                    <a:pt x="2280" y="1364"/>
                  </a:lnTo>
                  <a:lnTo>
                    <a:pt x="2342" y="1350"/>
                  </a:lnTo>
                  <a:lnTo>
                    <a:pt x="2407" y="1338"/>
                  </a:lnTo>
                  <a:lnTo>
                    <a:pt x="2469" y="1330"/>
                  </a:lnTo>
                  <a:lnTo>
                    <a:pt x="2534" y="1324"/>
                  </a:lnTo>
                  <a:lnTo>
                    <a:pt x="2601" y="1324"/>
                  </a:lnTo>
                  <a:lnTo>
                    <a:pt x="2601" y="1324"/>
                  </a:lnTo>
                  <a:lnTo>
                    <a:pt x="2666" y="1324"/>
                  </a:lnTo>
                  <a:lnTo>
                    <a:pt x="2731" y="1330"/>
                  </a:lnTo>
                  <a:lnTo>
                    <a:pt x="2795" y="1338"/>
                  </a:lnTo>
                  <a:lnTo>
                    <a:pt x="2857" y="1350"/>
                  </a:lnTo>
                  <a:lnTo>
                    <a:pt x="2919" y="1364"/>
                  </a:lnTo>
                  <a:lnTo>
                    <a:pt x="2981" y="1381"/>
                  </a:lnTo>
                  <a:lnTo>
                    <a:pt x="3040" y="1401"/>
                  </a:lnTo>
                  <a:lnTo>
                    <a:pt x="3096" y="1423"/>
                  </a:lnTo>
                  <a:lnTo>
                    <a:pt x="3151" y="1448"/>
                  </a:lnTo>
                  <a:lnTo>
                    <a:pt x="3207" y="1476"/>
                  </a:lnTo>
                  <a:lnTo>
                    <a:pt x="3261" y="1507"/>
                  </a:lnTo>
                  <a:lnTo>
                    <a:pt x="3312" y="1541"/>
                  </a:lnTo>
                  <a:lnTo>
                    <a:pt x="3362" y="1577"/>
                  </a:lnTo>
                  <a:lnTo>
                    <a:pt x="3410" y="1614"/>
                  </a:lnTo>
                  <a:lnTo>
                    <a:pt x="3458" y="1653"/>
                  </a:lnTo>
                  <a:lnTo>
                    <a:pt x="3503" y="1696"/>
                  </a:lnTo>
                  <a:lnTo>
                    <a:pt x="3545" y="1741"/>
                  </a:lnTo>
                  <a:lnTo>
                    <a:pt x="3584" y="1789"/>
                  </a:lnTo>
                  <a:lnTo>
                    <a:pt x="3621" y="1836"/>
                  </a:lnTo>
                  <a:lnTo>
                    <a:pt x="3657" y="1887"/>
                  </a:lnTo>
                  <a:lnTo>
                    <a:pt x="3691" y="1937"/>
                  </a:lnTo>
                  <a:lnTo>
                    <a:pt x="3722" y="1991"/>
                  </a:lnTo>
                  <a:lnTo>
                    <a:pt x="3750" y="2047"/>
                  </a:lnTo>
                  <a:lnTo>
                    <a:pt x="3775" y="2103"/>
                  </a:lnTo>
                  <a:lnTo>
                    <a:pt x="3798" y="2160"/>
                  </a:lnTo>
                  <a:lnTo>
                    <a:pt x="3817" y="2219"/>
                  </a:lnTo>
                  <a:lnTo>
                    <a:pt x="3834" y="2281"/>
                  </a:lnTo>
                  <a:lnTo>
                    <a:pt x="3849" y="2343"/>
                  </a:lnTo>
                  <a:lnTo>
                    <a:pt x="3860" y="2404"/>
                  </a:lnTo>
                  <a:lnTo>
                    <a:pt x="3868" y="2469"/>
                  </a:lnTo>
                  <a:lnTo>
                    <a:pt x="3874" y="2533"/>
                  </a:lnTo>
                  <a:lnTo>
                    <a:pt x="3874" y="2598"/>
                  </a:lnTo>
                  <a:lnTo>
                    <a:pt x="3874" y="2598"/>
                  </a:lnTo>
                  <a:lnTo>
                    <a:pt x="3874" y="2666"/>
                  </a:lnTo>
                  <a:lnTo>
                    <a:pt x="3868" y="2730"/>
                  </a:lnTo>
                  <a:lnTo>
                    <a:pt x="3860" y="2792"/>
                  </a:lnTo>
                  <a:lnTo>
                    <a:pt x="3849" y="2857"/>
                  </a:lnTo>
                  <a:lnTo>
                    <a:pt x="3834" y="2919"/>
                  </a:lnTo>
                  <a:lnTo>
                    <a:pt x="3817" y="2978"/>
                  </a:lnTo>
                  <a:lnTo>
                    <a:pt x="3798" y="3037"/>
                  </a:lnTo>
                  <a:lnTo>
                    <a:pt x="3775" y="3096"/>
                  </a:lnTo>
                  <a:lnTo>
                    <a:pt x="3750" y="3152"/>
                  </a:lnTo>
                  <a:lnTo>
                    <a:pt x="3722" y="3209"/>
                  </a:lnTo>
                  <a:lnTo>
                    <a:pt x="3691" y="3262"/>
                  </a:lnTo>
                  <a:lnTo>
                    <a:pt x="3657" y="3313"/>
                  </a:lnTo>
                  <a:lnTo>
                    <a:pt x="3621" y="3363"/>
                  </a:lnTo>
                  <a:lnTo>
                    <a:pt x="3584" y="3411"/>
                  </a:lnTo>
                  <a:lnTo>
                    <a:pt x="3545" y="3456"/>
                  </a:lnTo>
                  <a:lnTo>
                    <a:pt x="3503" y="3501"/>
                  </a:lnTo>
                  <a:lnTo>
                    <a:pt x="3458" y="3543"/>
                  </a:lnTo>
                  <a:lnTo>
                    <a:pt x="3410" y="3583"/>
                  </a:lnTo>
                  <a:lnTo>
                    <a:pt x="3362" y="3622"/>
                  </a:lnTo>
                  <a:lnTo>
                    <a:pt x="3312" y="3656"/>
                  </a:lnTo>
                  <a:lnTo>
                    <a:pt x="3261" y="3689"/>
                  </a:lnTo>
                  <a:lnTo>
                    <a:pt x="3207" y="3720"/>
                  </a:lnTo>
                  <a:lnTo>
                    <a:pt x="3151" y="3748"/>
                  </a:lnTo>
                  <a:lnTo>
                    <a:pt x="3096" y="3774"/>
                  </a:lnTo>
                  <a:lnTo>
                    <a:pt x="3040" y="3796"/>
                  </a:lnTo>
                  <a:lnTo>
                    <a:pt x="2981" y="3819"/>
                  </a:lnTo>
                  <a:lnTo>
                    <a:pt x="2919" y="3836"/>
                  </a:lnTo>
                  <a:lnTo>
                    <a:pt x="2857" y="3850"/>
                  </a:lnTo>
                  <a:lnTo>
                    <a:pt x="2795" y="3861"/>
                  </a:lnTo>
                  <a:lnTo>
                    <a:pt x="2731" y="3869"/>
                  </a:lnTo>
                  <a:lnTo>
                    <a:pt x="2666" y="3872"/>
                  </a:lnTo>
                  <a:lnTo>
                    <a:pt x="2601" y="3875"/>
                  </a:lnTo>
                  <a:close/>
                </a:path>
              </a:pathLst>
            </a:custGeom>
            <a:solidFill>
              <a:srgbClr val="585958"/>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grpSp>
      <p:pic>
        <p:nvPicPr>
          <p:cNvPr id="2050" name="Picture 2" descr="image"/>
          <p:cNvPicPr>
            <a:picLocks noChangeAspect="1" noChangeArrowheads="1"/>
          </p:cNvPicPr>
          <p:nvPr/>
        </p:nvPicPr>
        <p:blipFill>
          <a:blip r:embed="rId2"/>
          <a:stretch/>
        </p:blipFill>
        <p:spPr bwMode="auto">
          <a:xfrm>
            <a:off x="259491" y="382363"/>
            <a:ext cx="914400" cy="914400"/>
          </a:xfrm>
          <a:prstGeom prst="rect">
            <a:avLst/>
          </a:prstGeom>
          <a:noFill/>
        </p:spPr>
      </p:pic>
      <p:sp>
        <p:nvSpPr>
          <p:cNvPr id="2" name="ZoneTexte 1"/>
          <p:cNvSpPr txBox="1"/>
          <p:nvPr/>
        </p:nvSpPr>
        <p:spPr bwMode="auto">
          <a:xfrm>
            <a:off x="826265" y="2743202"/>
            <a:ext cx="7612654" cy="156966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2400" b="0" i="0" u="none" strike="noStrike" kern="0" cap="none" spc="0" normalizeH="0" baseline="0" noProof="0" dirty="0">
                <a:ln>
                  <a:noFill/>
                </a:ln>
                <a:solidFill>
                  <a:srgbClr val="63003C"/>
                </a:solidFill>
                <a:effectLst/>
                <a:uLnTx/>
                <a:uFillTx/>
                <a:latin typeface="Calibri"/>
                <a:ea typeface="Calibri"/>
                <a:cs typeface="Calibri"/>
              </a:rPr>
              <a:t>Lien d’accès au module de formation e-learning « Agir contre les violences sexistes et sexuelles » : </a:t>
            </a:r>
          </a:p>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2400" b="0" i="0" u="sng" strike="noStrike" kern="0" cap="none" spc="0" normalizeH="0" baseline="0" noProof="0" dirty="0">
                <a:ln>
                  <a:noFill/>
                </a:ln>
                <a:solidFill>
                  <a:srgbClr val="63003C"/>
                </a:solidFill>
                <a:effectLst/>
                <a:uLnTx/>
                <a:uFillTx/>
                <a:latin typeface="Calibri"/>
                <a:ea typeface="Calibri"/>
                <a:cs typeface="Calibri"/>
                <a:hlinkClick r:id="rId3" tooltip="https://ecampus.paris-saclay.fr/course/view.php?id=120079"/>
              </a:rPr>
              <a:t>https://ecampus.paris-saclay.fr/course/view.php?id=120079</a:t>
            </a:r>
            <a:endParaRPr kumimoji="0" lang="fr-FR" sz="2400" b="0" i="0" u="none" strike="noStrike" kern="0" cap="none" spc="0" normalizeH="0" baseline="0" noProof="0" dirty="0">
              <a:ln>
                <a:noFill/>
              </a:ln>
              <a:solidFill>
                <a:srgbClr val="63003C"/>
              </a:solidFill>
              <a:effectLst/>
              <a:uLnTx/>
              <a:uFillTx/>
              <a:latin typeface="Calibri"/>
              <a:ea typeface="Calibri"/>
              <a:cs typeface="Calibri"/>
            </a:endParaRPr>
          </a:p>
        </p:txBody>
      </p:sp>
    </p:spTree>
    <p:extLst>
      <p:ext uri="{BB962C8B-B14F-4D97-AF65-F5344CB8AC3E}">
        <p14:creationId xmlns:p14="http://schemas.microsoft.com/office/powerpoint/2010/main" val="3502105607"/>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65200" y="69455"/>
            <a:ext cx="6781800" cy="523220"/>
          </a:xfrm>
          <a:prstGeom prst="rect">
            <a:avLst/>
          </a:prstGeom>
          <a:noFill/>
        </p:spPr>
        <p:txBody>
          <a:bodyPr wrap="square" rtlCol="0">
            <a:spAutoFit/>
          </a:bodyPr>
          <a:lstStyle/>
          <a:p>
            <a:pPr algn="ctr"/>
            <a:r>
              <a:rPr lang="fr-FR" sz="2800" dirty="0" smtClean="0"/>
              <a:t>Une </a:t>
            </a:r>
            <a:r>
              <a:rPr lang="fr-FR" sz="2800" dirty="0" err="1" smtClean="0"/>
              <a:t>video</a:t>
            </a:r>
            <a:r>
              <a:rPr lang="fr-FR" sz="2800" dirty="0" smtClean="0"/>
              <a:t> pour poursuivre </a:t>
            </a:r>
            <a:endParaRPr lang="fr-FR" sz="2800" dirty="0"/>
          </a:p>
        </p:txBody>
      </p:sp>
      <p:sp>
        <p:nvSpPr>
          <p:cNvPr id="4" name="ZoneTexte 3"/>
          <p:cNvSpPr txBox="1"/>
          <p:nvPr/>
        </p:nvSpPr>
        <p:spPr>
          <a:xfrm>
            <a:off x="-139700" y="6184900"/>
            <a:ext cx="9423400" cy="584775"/>
          </a:xfrm>
          <a:prstGeom prst="rect">
            <a:avLst/>
          </a:prstGeom>
          <a:noFill/>
        </p:spPr>
        <p:txBody>
          <a:bodyPr wrap="square" rtlCol="0">
            <a:spAutoFit/>
          </a:bodyPr>
          <a:lstStyle/>
          <a:p>
            <a:pPr algn="ctr"/>
            <a:endParaRPr lang="fr-FR" sz="3200" b="1" dirty="0">
              <a:solidFill>
                <a:srgbClr val="0070C0"/>
              </a:solidFill>
            </a:endParaRPr>
          </a:p>
        </p:txBody>
      </p:sp>
      <p:sp>
        <p:nvSpPr>
          <p:cNvPr id="5" name="ZoneTexte 4"/>
          <p:cNvSpPr txBox="1"/>
          <p:nvPr/>
        </p:nvSpPr>
        <p:spPr>
          <a:xfrm>
            <a:off x="-41275" y="1331339"/>
            <a:ext cx="9423400" cy="523220"/>
          </a:xfrm>
          <a:prstGeom prst="rect">
            <a:avLst/>
          </a:prstGeom>
          <a:noFill/>
        </p:spPr>
        <p:txBody>
          <a:bodyPr wrap="square" rtlCol="0">
            <a:spAutoFit/>
          </a:bodyPr>
          <a:lstStyle/>
          <a:p>
            <a:pPr algn="ctr"/>
            <a:endParaRPr lang="fr-FR" sz="2800" i="1" dirty="0">
              <a:solidFill>
                <a:srgbClr val="0070C0"/>
              </a:solidFill>
            </a:endParaRPr>
          </a:p>
        </p:txBody>
      </p:sp>
      <p:pic>
        <p:nvPicPr>
          <p:cNvPr id="6" name="_bnnmWYI0lM"/>
          <p:cNvPicPr>
            <a:picLocks noRot="1" noChangeAspect="1"/>
          </p:cNvPicPr>
          <p:nvPr>
            <a:videoFile r:link="rId1"/>
          </p:nvPr>
        </p:nvPicPr>
        <p:blipFill>
          <a:blip r:embed="rId3"/>
          <a:stretch>
            <a:fillRect/>
          </a:stretch>
        </p:blipFill>
        <p:spPr>
          <a:xfrm>
            <a:off x="1159933" y="1592949"/>
            <a:ext cx="6824133" cy="3838575"/>
          </a:xfrm>
          <a:prstGeom prst="rect">
            <a:avLst/>
          </a:prstGeom>
        </p:spPr>
      </p:pic>
    </p:spTree>
    <p:extLst>
      <p:ext uri="{BB962C8B-B14F-4D97-AF65-F5344CB8AC3E}">
        <p14:creationId xmlns:p14="http://schemas.microsoft.com/office/powerpoint/2010/main" val="243343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C00000"/>
                </a:solidFill>
              </a:rPr>
              <a:t>Le contrat pédagogique</a:t>
            </a:r>
          </a:p>
        </p:txBody>
      </p:sp>
      <p:sp>
        <p:nvSpPr>
          <p:cNvPr id="3" name="Espace réservé du contenu 2"/>
          <p:cNvSpPr>
            <a:spLocks noGrp="1"/>
          </p:cNvSpPr>
          <p:nvPr>
            <p:ph idx="1"/>
          </p:nvPr>
        </p:nvSpPr>
        <p:spPr/>
        <p:txBody>
          <a:bodyPr/>
          <a:lstStyle/>
          <a:p>
            <a:pPr marL="114300" indent="0">
              <a:buNone/>
            </a:pPr>
            <a:endParaRPr lang="fr-FR" sz="1800" i="1" dirty="0"/>
          </a:p>
          <a:p>
            <a:pPr marL="114300" indent="0">
              <a:buNone/>
            </a:pPr>
            <a:r>
              <a:rPr lang="fr-FR" sz="3200" b="1" dirty="0"/>
              <a:t>Constat</a:t>
            </a:r>
          </a:p>
          <a:p>
            <a:pPr marL="114300" indent="0">
              <a:buNone/>
            </a:pPr>
            <a:r>
              <a:rPr lang="fr-FR" sz="2400" dirty="0"/>
              <a:t>Il existe des </a:t>
            </a:r>
            <a:r>
              <a:rPr lang="fr-FR" sz="2400" b="1" dirty="0"/>
              <a:t>attentes plus ou moins tacites </a:t>
            </a:r>
            <a:r>
              <a:rPr lang="fr-FR" sz="2400" dirty="0"/>
              <a:t>des acteurs les uns par rapport aux autres.</a:t>
            </a:r>
          </a:p>
          <a:p>
            <a:pPr marL="114300" indent="0">
              <a:buNone/>
            </a:pPr>
            <a:endParaRPr lang="fr-FR" sz="2400" dirty="0"/>
          </a:p>
        </p:txBody>
      </p:sp>
      <p:pic>
        <p:nvPicPr>
          <p:cNvPr id="5" name="Image 4" descr="contrat-photo.jpg"/>
          <p:cNvPicPr>
            <a:picLocks noChangeAspect="1"/>
          </p:cNvPicPr>
          <p:nvPr/>
        </p:nvPicPr>
        <p:blipFill rotWithShape="1">
          <a:blip r:embed="rId2">
            <a:extLst>
              <a:ext uri="{28A0092B-C50C-407E-A947-70E740481C1C}">
                <a14:useLocalDpi xmlns:a14="http://schemas.microsoft.com/office/drawing/2010/main" val="0"/>
              </a:ext>
            </a:extLst>
          </a:blip>
          <a:srcRect l="3981" t="12227" r="2585" b="7928"/>
          <a:stretch/>
        </p:blipFill>
        <p:spPr>
          <a:xfrm>
            <a:off x="5328817" y="4493698"/>
            <a:ext cx="3018251" cy="1721544"/>
          </a:xfrm>
          <a:prstGeom prst="rect">
            <a:avLst/>
          </a:prstGeom>
        </p:spPr>
      </p:pic>
      <p:sp>
        <p:nvSpPr>
          <p:cNvPr id="6" name="Rectangle à coins arrondis 5"/>
          <p:cNvSpPr/>
          <p:nvPr/>
        </p:nvSpPr>
        <p:spPr>
          <a:xfrm>
            <a:off x="1081336" y="3710781"/>
            <a:ext cx="4536504" cy="948958"/>
          </a:xfrm>
          <a:prstGeom prst="roundRect">
            <a:avLst/>
          </a:prstGeom>
          <a:solidFill>
            <a:schemeClr val="accent2">
              <a:lumMod val="20000"/>
              <a:lumOff val="80000"/>
            </a:schemeClr>
          </a:solidFill>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400" b="1" dirty="0">
                <a:solidFill>
                  <a:schemeClr val="tx1"/>
                </a:solidFill>
              </a:rPr>
              <a:t>Expliciter</a:t>
            </a:r>
            <a:r>
              <a:rPr lang="fr-FR" sz="2400" dirty="0">
                <a:solidFill>
                  <a:schemeClr val="tx1"/>
                </a:solidFill>
              </a:rPr>
              <a:t> ces attentes </a:t>
            </a:r>
          </a:p>
          <a:p>
            <a:pPr algn="ctr"/>
            <a:r>
              <a:rPr lang="fr-FR" sz="2400" dirty="0">
                <a:solidFill>
                  <a:schemeClr val="tx1"/>
                </a:solidFill>
              </a:rPr>
              <a:t>= établir le </a:t>
            </a:r>
            <a:r>
              <a:rPr lang="fr-FR" sz="2400" b="1" dirty="0">
                <a:solidFill>
                  <a:schemeClr val="tx1"/>
                </a:solidFill>
              </a:rPr>
              <a:t>contrat pédagogique</a:t>
            </a:r>
          </a:p>
        </p:txBody>
      </p:sp>
    </p:spTree>
    <p:extLst>
      <p:ext uri="{BB962C8B-B14F-4D97-AF65-F5344CB8AC3E}">
        <p14:creationId xmlns:p14="http://schemas.microsoft.com/office/powerpoint/2010/main" val="340565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Le contrat pédagogique</a:t>
            </a:r>
          </a:p>
        </p:txBody>
      </p:sp>
      <p:sp>
        <p:nvSpPr>
          <p:cNvPr id="3" name="Espace réservé du contenu 2"/>
          <p:cNvSpPr>
            <a:spLocks noGrp="1"/>
          </p:cNvSpPr>
          <p:nvPr>
            <p:ph idx="1"/>
          </p:nvPr>
        </p:nvSpPr>
        <p:spPr/>
        <p:txBody>
          <a:bodyPr>
            <a:normAutofit fontScale="92500" lnSpcReduction="20000"/>
          </a:bodyPr>
          <a:lstStyle/>
          <a:p>
            <a:pPr marL="114300" indent="0">
              <a:buNone/>
            </a:pPr>
            <a:endParaRPr lang="fr-FR" sz="1800" i="1" dirty="0"/>
          </a:p>
          <a:p>
            <a:pPr>
              <a:spcBef>
                <a:spcPts val="1200"/>
              </a:spcBef>
              <a:defRPr/>
            </a:pPr>
            <a:r>
              <a:rPr lang="fr-FR" b="1" dirty="0"/>
              <a:t>Qu’est ce que c’est? </a:t>
            </a:r>
            <a:endParaRPr lang="fr-FR" dirty="0"/>
          </a:p>
          <a:p>
            <a:pPr marL="0" indent="0">
              <a:buNone/>
              <a:defRPr/>
            </a:pPr>
            <a:r>
              <a:rPr lang="fr-FR" dirty="0"/>
              <a:t>	Accord formalisé entre les différents acteurs de la 	situation d’enseignement :</a:t>
            </a:r>
          </a:p>
          <a:p>
            <a:pPr marL="0" indent="0">
              <a:buNone/>
              <a:defRPr/>
            </a:pPr>
            <a:r>
              <a:rPr lang="fr-FR" dirty="0"/>
              <a:t>		</a:t>
            </a:r>
            <a:r>
              <a:rPr lang="fr-FR" dirty="0" smtClean="0"/>
              <a:t>Les apprenants</a:t>
            </a:r>
            <a:endParaRPr lang="fr-FR" dirty="0"/>
          </a:p>
          <a:p>
            <a:pPr marL="0" indent="0">
              <a:buNone/>
              <a:defRPr/>
            </a:pPr>
            <a:r>
              <a:rPr lang="fr-FR" dirty="0"/>
              <a:t>		</a:t>
            </a:r>
            <a:r>
              <a:rPr lang="fr-FR" dirty="0" smtClean="0"/>
              <a:t>L’enseignant/équipe </a:t>
            </a:r>
            <a:r>
              <a:rPr lang="fr-FR" dirty="0"/>
              <a:t>pédagogique</a:t>
            </a:r>
          </a:p>
          <a:p>
            <a:pPr marL="0" indent="0">
              <a:buNone/>
              <a:defRPr/>
            </a:pPr>
            <a:r>
              <a:rPr lang="fr-FR" dirty="0"/>
              <a:t>		Université</a:t>
            </a:r>
          </a:p>
          <a:p>
            <a:pPr marL="0" indent="0">
              <a:buNone/>
              <a:defRPr/>
            </a:pPr>
            <a:endParaRPr lang="fr-FR" dirty="0"/>
          </a:p>
          <a:p>
            <a:pPr marL="0" indent="0">
              <a:buNone/>
              <a:defRPr/>
            </a:pPr>
            <a:r>
              <a:rPr lang="fr-FR" dirty="0"/>
              <a:t>	Définit les </a:t>
            </a:r>
            <a:r>
              <a:rPr lang="fr-FR" i="1" dirty="0">
                <a:solidFill>
                  <a:srgbClr val="FF0000"/>
                </a:solidFill>
              </a:rPr>
              <a:t>règles de fonctionnement </a:t>
            </a:r>
            <a:r>
              <a:rPr lang="fr-FR" dirty="0"/>
              <a:t>et </a:t>
            </a:r>
            <a:r>
              <a:rPr lang="fr-FR" i="1" dirty="0">
                <a:solidFill>
                  <a:srgbClr val="FF0000"/>
                </a:solidFill>
              </a:rPr>
              <a:t>rôles</a:t>
            </a:r>
            <a:r>
              <a:rPr lang="fr-FR" dirty="0"/>
              <a:t> de 	chaque partie dans l’activité d’apprentissage et 	d’enseignement.</a:t>
            </a:r>
          </a:p>
          <a:p>
            <a:pPr marL="114300" indent="0">
              <a:buNone/>
            </a:pPr>
            <a:endParaRPr lang="fr-FR" sz="2400" dirty="0"/>
          </a:p>
        </p:txBody>
      </p:sp>
    </p:spTree>
    <p:extLst>
      <p:ext uri="{BB962C8B-B14F-4D97-AF65-F5344CB8AC3E}">
        <p14:creationId xmlns:p14="http://schemas.microsoft.com/office/powerpoint/2010/main" val="42578083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0840"/>
            <a:ext cx="8229600" cy="1143000"/>
          </a:xfrm>
        </p:spPr>
        <p:txBody>
          <a:bodyPr/>
          <a:lstStyle/>
          <a:p>
            <a:r>
              <a:rPr lang="fr-FR" b="1" dirty="0">
                <a:solidFill>
                  <a:srgbClr val="C00000"/>
                </a:solidFill>
              </a:rPr>
              <a:t>Le contrat pédagogique</a:t>
            </a:r>
          </a:p>
        </p:txBody>
      </p:sp>
      <p:sp>
        <p:nvSpPr>
          <p:cNvPr id="6" name="Espace réservé du contenu 5"/>
          <p:cNvSpPr>
            <a:spLocks noGrp="1"/>
          </p:cNvSpPr>
          <p:nvPr>
            <p:ph idx="1"/>
          </p:nvPr>
        </p:nvSpPr>
        <p:spPr>
          <a:xfrm>
            <a:off x="489098" y="1619017"/>
            <a:ext cx="8250865" cy="5010385"/>
          </a:xfrm>
        </p:spPr>
        <p:txBody>
          <a:bodyPr>
            <a:normAutofit lnSpcReduction="10000"/>
          </a:bodyPr>
          <a:lstStyle/>
          <a:p>
            <a:pPr lvl="1" indent="0">
              <a:spcBef>
                <a:spcPts val="500"/>
              </a:spcBef>
              <a:buNone/>
              <a:defRPr sz="1800"/>
            </a:pPr>
            <a:r>
              <a:rPr lang="fr-FR" sz="2800" b="1" dirty="0">
                <a:solidFill>
                  <a:srgbClr val="0A0A0A"/>
                </a:solidFill>
                <a:ea typeface="Calibri"/>
                <a:cs typeface="Calibri"/>
              </a:rPr>
              <a:t>Méthode de travail </a:t>
            </a:r>
            <a:r>
              <a:rPr lang="fr-FR" sz="2800" dirty="0">
                <a:solidFill>
                  <a:srgbClr val="0A0A0A"/>
                </a:solidFill>
                <a:ea typeface="Calibri"/>
                <a:cs typeface="Calibri"/>
              </a:rPr>
              <a:t>: </a:t>
            </a:r>
            <a:r>
              <a:rPr lang="fr-FR" sz="2800" b="1" dirty="0" smtClean="0">
                <a:solidFill>
                  <a:srgbClr val="C00000"/>
                </a:solidFill>
                <a:ea typeface="Calibri"/>
                <a:cs typeface="Calibri"/>
              </a:rPr>
              <a:t>Commencer par un travail en groupe </a:t>
            </a:r>
            <a:r>
              <a:rPr lang="fr-FR" sz="2800" b="1" dirty="0" smtClean="0">
                <a:solidFill>
                  <a:srgbClr val="C00000"/>
                </a:solidFill>
                <a:ea typeface="Calibri"/>
                <a:cs typeface="Calibri"/>
                <a:sym typeface="Wingdings" panose="05000000000000000000" pitchFamily="2" charset="2"/>
              </a:rPr>
              <a:t> finir sur un travail individuel</a:t>
            </a:r>
            <a:endParaRPr lang="fr-FR" sz="2800" b="1" dirty="0">
              <a:solidFill>
                <a:srgbClr val="C00000"/>
              </a:solidFill>
            </a:endParaRPr>
          </a:p>
          <a:p>
            <a:pPr lvl="1" indent="0">
              <a:spcBef>
                <a:spcPts val="500"/>
              </a:spcBef>
              <a:buNone/>
              <a:defRPr sz="1800"/>
            </a:pPr>
            <a:endParaRPr lang="fr-FR" sz="1400" dirty="0">
              <a:solidFill>
                <a:srgbClr val="0A0A0A"/>
              </a:solidFill>
              <a:ea typeface="Calibri"/>
              <a:cs typeface="Calibri"/>
            </a:endParaRPr>
          </a:p>
          <a:p>
            <a:pPr lvl="1" indent="0">
              <a:spcBef>
                <a:spcPts val="500"/>
              </a:spcBef>
              <a:buNone/>
              <a:defRPr sz="1800"/>
            </a:pPr>
            <a:r>
              <a:rPr lang="fr-FR" sz="2400" b="1" dirty="0" smtClean="0">
                <a:solidFill>
                  <a:srgbClr val="0A0A0A"/>
                </a:solidFill>
                <a:ea typeface="Calibri"/>
                <a:cs typeface="Calibri"/>
              </a:rPr>
              <a:t>Consigne</a:t>
            </a:r>
            <a:r>
              <a:rPr lang="fr-FR" sz="2400" dirty="0" smtClean="0">
                <a:solidFill>
                  <a:srgbClr val="0A0A0A"/>
                </a:solidFill>
                <a:ea typeface="Calibri"/>
                <a:cs typeface="Calibri"/>
              </a:rPr>
              <a:t> </a:t>
            </a:r>
            <a:r>
              <a:rPr lang="fr-FR" sz="2400" dirty="0">
                <a:solidFill>
                  <a:srgbClr val="0A0A0A"/>
                </a:solidFill>
                <a:ea typeface="Calibri"/>
                <a:cs typeface="Calibri"/>
              </a:rPr>
              <a:t>: </a:t>
            </a:r>
          </a:p>
          <a:p>
            <a:pPr marL="1085850" lvl="1" indent="-342900">
              <a:spcBef>
                <a:spcPts val="500"/>
              </a:spcBef>
              <a:defRPr sz="1800"/>
            </a:pPr>
            <a:r>
              <a:rPr lang="fr-FR" sz="2400" dirty="0" smtClean="0">
                <a:solidFill>
                  <a:srgbClr val="0A0A0A"/>
                </a:solidFill>
                <a:ea typeface="Calibri"/>
                <a:cs typeface="Calibri"/>
              </a:rPr>
              <a:t>Créer 2 groupes : Les </a:t>
            </a:r>
            <a:r>
              <a:rPr lang="fr-FR" sz="2400" b="1" dirty="0" smtClean="0">
                <a:solidFill>
                  <a:srgbClr val="C00000"/>
                </a:solidFill>
                <a:ea typeface="Calibri"/>
                <a:cs typeface="Calibri"/>
              </a:rPr>
              <a:t>enseignants</a:t>
            </a:r>
            <a:r>
              <a:rPr lang="fr-FR" sz="2400" dirty="0" smtClean="0">
                <a:solidFill>
                  <a:srgbClr val="0A0A0A"/>
                </a:solidFill>
                <a:ea typeface="Calibri"/>
                <a:cs typeface="Calibri"/>
              </a:rPr>
              <a:t> et les </a:t>
            </a:r>
            <a:r>
              <a:rPr lang="fr-FR" sz="2400" b="1" dirty="0" smtClean="0">
                <a:solidFill>
                  <a:srgbClr val="C00000"/>
                </a:solidFill>
                <a:ea typeface="Calibri"/>
                <a:cs typeface="Calibri"/>
              </a:rPr>
              <a:t>étudiants</a:t>
            </a:r>
            <a:endParaRPr lang="fr-FR" sz="1800" dirty="0">
              <a:solidFill>
                <a:srgbClr val="0A0A0A"/>
              </a:solidFill>
              <a:ea typeface="Calibri"/>
              <a:cs typeface="Calibri"/>
            </a:endParaRPr>
          </a:p>
          <a:p>
            <a:pPr marL="1085850" lvl="1" indent="-342900">
              <a:lnSpc>
                <a:spcPct val="110000"/>
              </a:lnSpc>
              <a:spcBef>
                <a:spcPts val="0"/>
              </a:spcBef>
              <a:defRPr sz="1800"/>
            </a:pPr>
            <a:r>
              <a:rPr lang="fr-FR" sz="2400" dirty="0" smtClean="0">
                <a:solidFill>
                  <a:srgbClr val="0A0A0A"/>
                </a:solidFill>
                <a:ea typeface="Calibri"/>
                <a:cs typeface="Calibri"/>
              </a:rPr>
              <a:t>Définir en équipe </a:t>
            </a:r>
            <a:r>
              <a:rPr lang="fr-FR" sz="2400" b="1" dirty="0" smtClean="0">
                <a:solidFill>
                  <a:srgbClr val="C00000"/>
                </a:solidFill>
                <a:ea typeface="Calibri"/>
                <a:cs typeface="Calibri"/>
              </a:rPr>
              <a:t>les droits et devoirs</a:t>
            </a:r>
            <a:r>
              <a:rPr lang="fr-FR" sz="3600" b="1" dirty="0" smtClean="0">
                <a:solidFill>
                  <a:srgbClr val="C00000"/>
                </a:solidFill>
                <a:ea typeface="Calibri"/>
                <a:cs typeface="Calibri"/>
              </a:rPr>
              <a:t> </a:t>
            </a:r>
            <a:r>
              <a:rPr lang="fr-FR" sz="2400" dirty="0" smtClean="0">
                <a:solidFill>
                  <a:srgbClr val="0A0A0A"/>
                </a:solidFill>
                <a:ea typeface="Calibri"/>
                <a:cs typeface="Calibri"/>
              </a:rPr>
              <a:t>du groupe auquel on appartient – Désigner </a:t>
            </a:r>
            <a:r>
              <a:rPr lang="fr-FR" sz="2400" dirty="0" err="1" smtClean="0">
                <a:solidFill>
                  <a:srgbClr val="0A0A0A"/>
                </a:solidFill>
                <a:ea typeface="Calibri"/>
                <a:cs typeface="Calibri"/>
              </a:rPr>
              <a:t>un.e</a:t>
            </a:r>
            <a:r>
              <a:rPr lang="fr-FR" sz="2400" dirty="0" smtClean="0">
                <a:solidFill>
                  <a:srgbClr val="0A0A0A"/>
                </a:solidFill>
                <a:ea typeface="Calibri"/>
                <a:cs typeface="Calibri"/>
              </a:rPr>
              <a:t> secrétaire et </a:t>
            </a:r>
            <a:r>
              <a:rPr lang="fr-FR" sz="2400" dirty="0" err="1" smtClean="0">
                <a:solidFill>
                  <a:srgbClr val="0A0A0A"/>
                </a:solidFill>
                <a:ea typeface="Calibri"/>
                <a:cs typeface="Calibri"/>
              </a:rPr>
              <a:t>un.e</a:t>
            </a:r>
            <a:r>
              <a:rPr lang="fr-FR" sz="2400" dirty="0" smtClean="0">
                <a:solidFill>
                  <a:srgbClr val="0A0A0A"/>
                </a:solidFill>
                <a:ea typeface="Calibri"/>
                <a:cs typeface="Calibri"/>
              </a:rPr>
              <a:t> </a:t>
            </a:r>
            <a:r>
              <a:rPr lang="fr-FR" sz="2400" dirty="0" err="1" smtClean="0">
                <a:solidFill>
                  <a:srgbClr val="0A0A0A"/>
                </a:solidFill>
                <a:ea typeface="Calibri"/>
                <a:cs typeface="Calibri"/>
              </a:rPr>
              <a:t>rapporteur.e</a:t>
            </a:r>
            <a:r>
              <a:rPr lang="fr-FR" sz="2400" dirty="0" smtClean="0">
                <a:solidFill>
                  <a:srgbClr val="0A0A0A"/>
                </a:solidFill>
                <a:ea typeface="Calibri"/>
                <a:cs typeface="Calibri"/>
              </a:rPr>
              <a:t> </a:t>
            </a:r>
            <a:r>
              <a:rPr lang="fr-FR" sz="2000" b="1" dirty="0">
                <a:solidFill>
                  <a:srgbClr val="C00000"/>
                </a:solidFill>
                <a:sym typeface="Wingdings" panose="05000000000000000000" pitchFamily="2" charset="2"/>
              </a:rPr>
              <a:t></a:t>
            </a:r>
            <a:r>
              <a:rPr lang="fr-FR" sz="2000" b="1" dirty="0">
                <a:solidFill>
                  <a:srgbClr val="C00000"/>
                </a:solidFill>
              </a:rPr>
              <a:t> </a:t>
            </a:r>
            <a:r>
              <a:rPr lang="fr-FR" sz="2000" b="1" dirty="0" smtClean="0">
                <a:solidFill>
                  <a:srgbClr val="C00000"/>
                </a:solidFill>
              </a:rPr>
              <a:t>10’</a:t>
            </a:r>
            <a:endParaRPr lang="fr-FR" dirty="0" smtClean="0"/>
          </a:p>
          <a:p>
            <a:pPr marL="1085850" lvl="1" indent="-342900">
              <a:defRPr sz="1800"/>
            </a:pPr>
            <a:r>
              <a:rPr lang="fr-FR" sz="2400" dirty="0" smtClean="0">
                <a:solidFill>
                  <a:srgbClr val="0A0A0A"/>
                </a:solidFill>
                <a:ea typeface="Calibri"/>
                <a:cs typeface="Calibri"/>
              </a:rPr>
              <a:t>Présentation du travail de chaque groupe + Discussion / compléments </a:t>
            </a:r>
            <a:r>
              <a:rPr lang="fr-FR" sz="2000" b="1" dirty="0">
                <a:solidFill>
                  <a:srgbClr val="C00000"/>
                </a:solidFill>
                <a:sym typeface="Wingdings" panose="05000000000000000000" pitchFamily="2" charset="2"/>
              </a:rPr>
              <a:t></a:t>
            </a:r>
            <a:r>
              <a:rPr lang="fr-FR" sz="2000" b="1" dirty="0">
                <a:solidFill>
                  <a:srgbClr val="C00000"/>
                </a:solidFill>
              </a:rPr>
              <a:t> 3</a:t>
            </a:r>
            <a:r>
              <a:rPr lang="fr-FR" sz="2000" b="1" dirty="0" smtClean="0">
                <a:solidFill>
                  <a:srgbClr val="C00000"/>
                </a:solidFill>
              </a:rPr>
              <a:t>0’</a:t>
            </a:r>
            <a:endParaRPr lang="fr-FR" dirty="0" smtClean="0"/>
          </a:p>
          <a:p>
            <a:pPr marL="1085850" lvl="1" indent="-342900">
              <a:defRPr sz="1800"/>
            </a:pPr>
            <a:r>
              <a:rPr lang="fr-FR" sz="2400" dirty="0" smtClean="0">
                <a:solidFill>
                  <a:srgbClr val="0A0A0A"/>
                </a:solidFill>
                <a:ea typeface="Calibri"/>
                <a:cs typeface="Calibri"/>
              </a:rPr>
              <a:t>Elaborer </a:t>
            </a:r>
            <a:r>
              <a:rPr lang="fr-FR" sz="2400" b="1" dirty="0">
                <a:solidFill>
                  <a:srgbClr val="C00000"/>
                </a:solidFill>
                <a:ea typeface="Calibri"/>
                <a:cs typeface="Calibri"/>
              </a:rPr>
              <a:t>votre contrat pédagogique </a:t>
            </a:r>
            <a:r>
              <a:rPr lang="fr-FR" sz="2400" dirty="0">
                <a:solidFill>
                  <a:srgbClr val="0A0A0A"/>
                </a:solidFill>
                <a:ea typeface="Calibri"/>
                <a:cs typeface="Calibri"/>
              </a:rPr>
              <a:t>dans le cadre de l’enseignement que vous allez donner cette année (définir les grandes lignes</a:t>
            </a:r>
            <a:r>
              <a:rPr lang="fr-FR" sz="2400" dirty="0" smtClean="0">
                <a:solidFill>
                  <a:srgbClr val="0A0A0A"/>
                </a:solidFill>
                <a:ea typeface="Calibri"/>
                <a:cs typeface="Calibri"/>
              </a:rPr>
              <a:t>) </a:t>
            </a:r>
            <a:r>
              <a:rPr lang="fr-FR" sz="2000" b="1" dirty="0">
                <a:solidFill>
                  <a:srgbClr val="C00000"/>
                </a:solidFill>
                <a:sym typeface="Wingdings" panose="05000000000000000000" pitchFamily="2" charset="2"/>
              </a:rPr>
              <a:t></a:t>
            </a:r>
            <a:r>
              <a:rPr lang="fr-FR" sz="2000" b="1" dirty="0">
                <a:solidFill>
                  <a:srgbClr val="C00000"/>
                </a:solidFill>
              </a:rPr>
              <a:t> 10’</a:t>
            </a:r>
          </a:p>
          <a:p>
            <a:pPr marL="1085850" lvl="1" indent="-342900">
              <a:spcBef>
                <a:spcPts val="500"/>
              </a:spcBef>
              <a:defRPr sz="1800"/>
            </a:pPr>
            <a:endParaRPr lang="fr-FR" dirty="0"/>
          </a:p>
          <a:p>
            <a:pPr marL="114300" indent="0">
              <a:buNone/>
            </a:pPr>
            <a:endParaRPr lang="fr-FR" sz="2400" b="1" dirty="0"/>
          </a:p>
        </p:txBody>
      </p:sp>
    </p:spTree>
    <p:extLst>
      <p:ext uri="{BB962C8B-B14F-4D97-AF65-F5344CB8AC3E}">
        <p14:creationId xmlns:p14="http://schemas.microsoft.com/office/powerpoint/2010/main" val="27320093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a:extLst>
              <a:ext uri="{FF2B5EF4-FFF2-40B4-BE49-F238E27FC236}">
                <a16:creationId xmlns:a16="http://schemas.microsoft.com/office/drawing/2014/main" id="{AF7465A2-9E2E-4E08-B792-EF5C8A91E1F3}"/>
              </a:ext>
            </a:extLst>
          </p:cNvPr>
          <p:cNvGraphicFramePr>
            <a:graphicFrameLocks noGrp="1"/>
          </p:cNvGraphicFramePr>
          <p:nvPr>
            <p:extLst>
              <p:ext uri="{D42A27DB-BD31-4B8C-83A1-F6EECF244321}">
                <p14:modId xmlns:p14="http://schemas.microsoft.com/office/powerpoint/2010/main" val="1059697430"/>
              </p:ext>
            </p:extLst>
          </p:nvPr>
        </p:nvGraphicFramePr>
        <p:xfrm>
          <a:off x="400050" y="2019300"/>
          <a:ext cx="8327571" cy="3611880"/>
        </p:xfrm>
        <a:graphic>
          <a:graphicData uri="http://schemas.openxmlformats.org/drawingml/2006/table">
            <a:tbl>
              <a:tblPr firstRow="1" bandRow="1">
                <a:tableStyleId>{5C22544A-7EE6-4342-B048-85BDC9FD1C3A}</a:tableStyleId>
              </a:tblPr>
              <a:tblGrid>
                <a:gridCol w="2775857">
                  <a:extLst>
                    <a:ext uri="{9D8B030D-6E8A-4147-A177-3AD203B41FA5}">
                      <a16:colId xmlns:a16="http://schemas.microsoft.com/office/drawing/2014/main" val="20000"/>
                    </a:ext>
                  </a:extLst>
                </a:gridCol>
                <a:gridCol w="2775857">
                  <a:extLst>
                    <a:ext uri="{9D8B030D-6E8A-4147-A177-3AD203B41FA5}">
                      <a16:colId xmlns:a16="http://schemas.microsoft.com/office/drawing/2014/main" val="20001"/>
                    </a:ext>
                  </a:extLst>
                </a:gridCol>
                <a:gridCol w="2775857">
                  <a:extLst>
                    <a:ext uri="{9D8B030D-6E8A-4147-A177-3AD203B41FA5}">
                      <a16:colId xmlns:a16="http://schemas.microsoft.com/office/drawing/2014/main" val="20002"/>
                    </a:ext>
                  </a:extLst>
                </a:gridCol>
              </a:tblGrid>
              <a:tr h="349976">
                <a:tc>
                  <a:txBody>
                    <a:bodyPr/>
                    <a:lstStyle/>
                    <a:p>
                      <a:pPr algn="ctr"/>
                      <a:r>
                        <a:rPr lang="fr-FR" sz="1200" dirty="0"/>
                        <a:t>En tant qu’enseignant, je m’engage à </a:t>
                      </a:r>
                    </a:p>
                  </a:txBody>
                  <a:tcPr marL="68580" marR="68580" marT="34290" marB="34290">
                    <a:solidFill>
                      <a:srgbClr val="C00000"/>
                    </a:solidFill>
                  </a:tcPr>
                </a:tc>
                <a:tc>
                  <a:txBody>
                    <a:bodyPr/>
                    <a:lstStyle/>
                    <a:p>
                      <a:pPr algn="ctr"/>
                      <a:r>
                        <a:rPr lang="fr-FR" sz="1200" dirty="0"/>
                        <a:t>En tant que</a:t>
                      </a:r>
                      <a:r>
                        <a:rPr lang="fr-FR" sz="1200" baseline="0" dirty="0"/>
                        <a:t> représentant de  l’institution, je m’engage à</a:t>
                      </a:r>
                      <a:endParaRPr lang="fr-FR" sz="1200" dirty="0"/>
                    </a:p>
                  </a:txBody>
                  <a:tcPr marL="68580" marR="68580" marT="34290" marB="34290">
                    <a:solidFill>
                      <a:srgbClr val="C00000"/>
                    </a:solidFill>
                  </a:tcPr>
                </a:tc>
                <a:tc>
                  <a:txBody>
                    <a:bodyPr/>
                    <a:lstStyle/>
                    <a:p>
                      <a:pPr algn="ctr"/>
                      <a:r>
                        <a:rPr lang="fr-FR" sz="1200" dirty="0"/>
                        <a:t>J’attends de mes étudiants</a:t>
                      </a:r>
                    </a:p>
                  </a:txBody>
                  <a:tcPr marL="68580" marR="68580" marT="34290" marB="34290">
                    <a:solidFill>
                      <a:srgbClr val="C00000"/>
                    </a:solidFill>
                  </a:tcPr>
                </a:tc>
                <a:extLst>
                  <a:ext uri="{0D108BD9-81ED-4DB2-BD59-A6C34878D82A}">
                    <a16:rowId xmlns:a16="http://schemas.microsoft.com/office/drawing/2014/main" val="10000"/>
                  </a:ext>
                </a:extLst>
              </a:tr>
              <a:tr h="3177540">
                <a:tc>
                  <a:txBody>
                    <a:bodyPr/>
                    <a:lstStyle/>
                    <a:p>
                      <a:pPr marL="285750" indent="-285750">
                        <a:buFont typeface="Wingdings" panose="05000000000000000000" pitchFamily="2" charset="2"/>
                        <a:buChar char="§"/>
                      </a:pPr>
                      <a:endParaRPr lang="fr-FR" sz="1200" baseline="0" dirty="0"/>
                    </a:p>
                  </a:txBody>
                  <a:tcPr marL="68580" marR="68580" marT="34290" marB="34290">
                    <a:solidFill>
                      <a:srgbClr val="FCEAF1"/>
                    </a:solidFill>
                  </a:tcPr>
                </a:tc>
                <a:tc>
                  <a:txBody>
                    <a:bodyPr/>
                    <a:lstStyle/>
                    <a:p>
                      <a:pPr marL="0" indent="0">
                        <a:buFont typeface="Wingdings" panose="05000000000000000000" pitchFamily="2" charset="2"/>
                        <a:buNone/>
                      </a:pPr>
                      <a:endParaRPr lang="fr-FR" sz="1200" baseline="0" dirty="0"/>
                    </a:p>
                  </a:txBody>
                  <a:tcPr marL="68580" marR="68580" marT="34290" marB="34290">
                    <a:solidFill>
                      <a:srgbClr val="FCEAF1"/>
                    </a:solidFill>
                  </a:tcPr>
                </a:tc>
                <a:tc>
                  <a:txBody>
                    <a:bodyPr/>
                    <a:lstStyle/>
                    <a:p>
                      <a:pPr marL="0" indent="0">
                        <a:buFontTx/>
                        <a:buNone/>
                      </a:pPr>
                      <a:endParaRPr lang="fr-FR" sz="1200" dirty="0"/>
                    </a:p>
                    <a:p>
                      <a:pPr marL="0" indent="0">
                        <a:buFontTx/>
                        <a:buNone/>
                      </a:pPr>
                      <a:endParaRPr lang="fr-FR" sz="1200" dirty="0"/>
                    </a:p>
                    <a:p>
                      <a:pPr marL="0" indent="0">
                        <a:buFontTx/>
                        <a:buNone/>
                      </a:pPr>
                      <a:endParaRPr lang="fr-FR" sz="1200" dirty="0"/>
                    </a:p>
                    <a:p>
                      <a:pPr marL="0" indent="0">
                        <a:buFontTx/>
                        <a:buNone/>
                      </a:pPr>
                      <a:endParaRPr lang="fr-FR" sz="1200" dirty="0"/>
                    </a:p>
                    <a:p>
                      <a:pPr marL="0" indent="0">
                        <a:buFontTx/>
                        <a:buNone/>
                      </a:pPr>
                      <a:endParaRPr lang="fr-FR" sz="1200" dirty="0"/>
                    </a:p>
                    <a:p>
                      <a:pPr marL="0" indent="0">
                        <a:buFontTx/>
                        <a:buNone/>
                      </a:pPr>
                      <a:endParaRPr lang="fr-FR" sz="1200" dirty="0"/>
                    </a:p>
                  </a:txBody>
                  <a:tcPr marL="68580" marR="68580" marT="34290" marB="34290">
                    <a:solidFill>
                      <a:srgbClr val="FCEAF1"/>
                    </a:solidFill>
                  </a:tcPr>
                </a:tc>
                <a:extLst>
                  <a:ext uri="{0D108BD9-81ED-4DB2-BD59-A6C34878D82A}">
                    <a16:rowId xmlns:a16="http://schemas.microsoft.com/office/drawing/2014/main" val="10001"/>
                  </a:ext>
                </a:extLst>
              </a:tr>
            </a:tbl>
          </a:graphicData>
        </a:graphic>
      </p:graphicFrame>
      <p:sp>
        <p:nvSpPr>
          <p:cNvPr id="6" name="Titre 1"/>
          <p:cNvSpPr txBox="1">
            <a:spLocks/>
          </p:cNvSpPr>
          <p:nvPr/>
        </p:nvSpPr>
        <p:spPr>
          <a:xfrm>
            <a:off x="457200" y="21084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rgbClr val="C00000"/>
                </a:solidFill>
              </a:rPr>
              <a:t>Le contrat pédagogique</a:t>
            </a:r>
            <a:endParaRPr lang="fr-FR" b="1" dirty="0">
              <a:solidFill>
                <a:srgbClr val="C00000"/>
              </a:solidFill>
            </a:endParaRPr>
          </a:p>
        </p:txBody>
      </p:sp>
    </p:spTree>
    <p:extLst>
      <p:ext uri="{BB962C8B-B14F-4D97-AF65-F5344CB8AC3E}">
        <p14:creationId xmlns:p14="http://schemas.microsoft.com/office/powerpoint/2010/main" val="3752147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a:extLst>
              <a:ext uri="{FF2B5EF4-FFF2-40B4-BE49-F238E27FC236}">
                <a16:creationId xmlns:a16="http://schemas.microsoft.com/office/drawing/2014/main" id="{AF7465A2-9E2E-4E08-B792-EF5C8A91E1F3}"/>
              </a:ext>
            </a:extLst>
          </p:cNvPr>
          <p:cNvGraphicFramePr>
            <a:graphicFrameLocks noGrp="1"/>
          </p:cNvGraphicFramePr>
          <p:nvPr>
            <p:extLst>
              <p:ext uri="{D42A27DB-BD31-4B8C-83A1-F6EECF244321}">
                <p14:modId xmlns:p14="http://schemas.microsoft.com/office/powerpoint/2010/main" val="1070064569"/>
              </p:ext>
            </p:extLst>
          </p:nvPr>
        </p:nvGraphicFramePr>
        <p:xfrm>
          <a:off x="400050" y="2019300"/>
          <a:ext cx="8327571" cy="3611880"/>
        </p:xfrm>
        <a:graphic>
          <a:graphicData uri="http://schemas.openxmlformats.org/drawingml/2006/table">
            <a:tbl>
              <a:tblPr firstRow="1" bandRow="1">
                <a:tableStyleId>{5C22544A-7EE6-4342-B048-85BDC9FD1C3A}</a:tableStyleId>
              </a:tblPr>
              <a:tblGrid>
                <a:gridCol w="2775857">
                  <a:extLst>
                    <a:ext uri="{9D8B030D-6E8A-4147-A177-3AD203B41FA5}">
                      <a16:colId xmlns:a16="http://schemas.microsoft.com/office/drawing/2014/main" val="20000"/>
                    </a:ext>
                  </a:extLst>
                </a:gridCol>
                <a:gridCol w="2775857">
                  <a:extLst>
                    <a:ext uri="{9D8B030D-6E8A-4147-A177-3AD203B41FA5}">
                      <a16:colId xmlns:a16="http://schemas.microsoft.com/office/drawing/2014/main" val="20001"/>
                    </a:ext>
                  </a:extLst>
                </a:gridCol>
                <a:gridCol w="2775857">
                  <a:extLst>
                    <a:ext uri="{9D8B030D-6E8A-4147-A177-3AD203B41FA5}">
                      <a16:colId xmlns:a16="http://schemas.microsoft.com/office/drawing/2014/main" val="20002"/>
                    </a:ext>
                  </a:extLst>
                </a:gridCol>
              </a:tblGrid>
              <a:tr h="349976">
                <a:tc>
                  <a:txBody>
                    <a:bodyPr/>
                    <a:lstStyle/>
                    <a:p>
                      <a:pPr algn="ctr"/>
                      <a:r>
                        <a:rPr lang="fr-FR" sz="1200" dirty="0"/>
                        <a:t>En tant qu’enseignant, je m’engage à </a:t>
                      </a:r>
                    </a:p>
                  </a:txBody>
                  <a:tcPr marL="68580" marR="68580" marT="34290" marB="34290">
                    <a:solidFill>
                      <a:srgbClr val="C00000"/>
                    </a:solidFill>
                  </a:tcPr>
                </a:tc>
                <a:tc>
                  <a:txBody>
                    <a:bodyPr/>
                    <a:lstStyle/>
                    <a:p>
                      <a:pPr algn="ctr"/>
                      <a:r>
                        <a:rPr lang="fr-FR" sz="1200" dirty="0"/>
                        <a:t>En tant que</a:t>
                      </a:r>
                      <a:r>
                        <a:rPr lang="fr-FR" sz="1200" baseline="0" dirty="0"/>
                        <a:t> représentant de  l’institution, je m’engage à</a:t>
                      </a:r>
                      <a:endParaRPr lang="fr-FR" sz="1200" dirty="0"/>
                    </a:p>
                  </a:txBody>
                  <a:tcPr marL="68580" marR="68580" marT="34290" marB="34290">
                    <a:solidFill>
                      <a:srgbClr val="C00000"/>
                    </a:solidFill>
                  </a:tcPr>
                </a:tc>
                <a:tc>
                  <a:txBody>
                    <a:bodyPr/>
                    <a:lstStyle/>
                    <a:p>
                      <a:pPr algn="ctr"/>
                      <a:r>
                        <a:rPr lang="fr-FR" sz="1200" dirty="0"/>
                        <a:t>J’attends de mes étudiants</a:t>
                      </a:r>
                    </a:p>
                  </a:txBody>
                  <a:tcPr marL="68580" marR="68580" marT="34290" marB="34290">
                    <a:solidFill>
                      <a:srgbClr val="C00000"/>
                    </a:solidFill>
                  </a:tcPr>
                </a:tc>
                <a:extLst>
                  <a:ext uri="{0D108BD9-81ED-4DB2-BD59-A6C34878D82A}">
                    <a16:rowId xmlns:a16="http://schemas.microsoft.com/office/drawing/2014/main" val="10000"/>
                  </a:ext>
                </a:extLst>
              </a:tr>
              <a:tr h="3177540">
                <a:tc>
                  <a:txBody>
                    <a:bodyPr/>
                    <a:lstStyle/>
                    <a:p>
                      <a:pPr marL="285750" indent="-285750">
                        <a:buFont typeface="Wingdings" panose="05000000000000000000" pitchFamily="2" charset="2"/>
                        <a:buChar char="§"/>
                      </a:pPr>
                      <a:r>
                        <a:rPr lang="fr-FR" sz="1200" baseline="0" dirty="0"/>
                        <a:t>Ponctualité</a:t>
                      </a:r>
                    </a:p>
                    <a:p>
                      <a:pPr marL="285750" indent="-285750">
                        <a:buFont typeface="Wingdings" panose="05000000000000000000" pitchFamily="2" charset="2"/>
                        <a:buChar char="§"/>
                      </a:pPr>
                      <a:r>
                        <a:rPr lang="fr-FR" sz="1200" baseline="0" dirty="0"/>
                        <a:t>cogestion logistique</a:t>
                      </a:r>
                    </a:p>
                    <a:p>
                      <a:pPr marL="285750" indent="-285750">
                        <a:buFont typeface="Wingdings" panose="05000000000000000000" pitchFamily="2" charset="2"/>
                        <a:buChar char="§"/>
                      </a:pPr>
                      <a:r>
                        <a:rPr lang="fr-FR" sz="1200" baseline="0" dirty="0"/>
                        <a:t>Disponibilité, contact</a:t>
                      </a:r>
                    </a:p>
                    <a:p>
                      <a:pPr marL="285750" indent="-285750">
                        <a:buFont typeface="Wingdings" panose="05000000000000000000" pitchFamily="2" charset="2"/>
                        <a:buChar char="§"/>
                      </a:pPr>
                      <a:r>
                        <a:rPr lang="fr-FR" sz="1200" baseline="0" dirty="0"/>
                        <a:t>Délais de correction</a:t>
                      </a:r>
                    </a:p>
                    <a:p>
                      <a:pPr marL="285750" indent="-285750">
                        <a:buFont typeface="Wingdings" panose="05000000000000000000" pitchFamily="2" charset="2"/>
                        <a:buChar char="§"/>
                      </a:pPr>
                      <a:r>
                        <a:rPr lang="fr-FR" sz="1200" baseline="0" dirty="0"/>
                        <a:t>Exigence de travail raisonnable</a:t>
                      </a:r>
                    </a:p>
                    <a:p>
                      <a:pPr marL="285750" indent="-285750">
                        <a:buFont typeface="Wingdings" panose="05000000000000000000" pitchFamily="2" charset="2"/>
                        <a:buChar char="§"/>
                      </a:pPr>
                      <a:r>
                        <a:rPr lang="fr-FR" sz="1200" baseline="0" dirty="0"/>
                        <a:t>Respect, ne pas décourager</a:t>
                      </a:r>
                    </a:p>
                    <a:p>
                      <a:pPr marL="285750" indent="-285750">
                        <a:buFont typeface="Wingdings" panose="05000000000000000000" pitchFamily="2" charset="2"/>
                        <a:buChar char="§"/>
                      </a:pPr>
                      <a:r>
                        <a:rPr lang="fr-FR" sz="1200" baseline="0" dirty="0"/>
                        <a:t>Garant de l’ordre, d’une ambiance de travail</a:t>
                      </a:r>
                    </a:p>
                    <a:p>
                      <a:pPr marL="285750" indent="-285750">
                        <a:buFont typeface="Wingdings" panose="05000000000000000000" pitchFamily="2" charset="2"/>
                        <a:buChar char="§"/>
                      </a:pPr>
                      <a:r>
                        <a:rPr lang="fr-FR" sz="1200" baseline="0" dirty="0"/>
                        <a:t>Acceptation, prise en compte des retours d’étudiants</a:t>
                      </a:r>
                    </a:p>
                    <a:p>
                      <a:pPr marL="285750" indent="-285750">
                        <a:buFont typeface="Wingdings" panose="05000000000000000000" pitchFamily="2" charset="2"/>
                        <a:buChar char="§"/>
                      </a:pPr>
                      <a:r>
                        <a:rPr lang="fr-FR" sz="1200" baseline="0" dirty="0"/>
                        <a:t>Honnêteté</a:t>
                      </a:r>
                    </a:p>
                    <a:p>
                      <a:pPr marL="285750" indent="-285750">
                        <a:buFont typeface="Wingdings" panose="05000000000000000000" pitchFamily="2" charset="2"/>
                        <a:buChar char="§"/>
                      </a:pPr>
                      <a:r>
                        <a:rPr lang="fr-FR" sz="1200" baseline="0" dirty="0"/>
                        <a:t>Patience face aux questions, à la répétition</a:t>
                      </a:r>
                    </a:p>
                    <a:p>
                      <a:pPr marL="285750" indent="-285750">
                        <a:buFont typeface="Wingdings" panose="05000000000000000000" pitchFamily="2" charset="2"/>
                        <a:buChar char="§"/>
                      </a:pPr>
                      <a:r>
                        <a:rPr lang="fr-FR" sz="1200" baseline="0" dirty="0"/>
                        <a:t>Clarté sur les attendus</a:t>
                      </a:r>
                    </a:p>
                    <a:p>
                      <a:pPr marL="285750" indent="-285750">
                        <a:buFont typeface="Wingdings" panose="05000000000000000000" pitchFamily="2" charset="2"/>
                        <a:buChar char="§"/>
                      </a:pPr>
                      <a:r>
                        <a:rPr lang="fr-FR" sz="1200" baseline="0" dirty="0"/>
                        <a:t>Préparer adéquatement aux évaluations</a:t>
                      </a:r>
                    </a:p>
                  </a:txBody>
                  <a:tcPr marL="68580" marR="68580" marT="34290" marB="34290">
                    <a:solidFill>
                      <a:srgbClr val="FCEAF1"/>
                    </a:solidFill>
                  </a:tcPr>
                </a:tc>
                <a:tc>
                  <a:txBody>
                    <a:bodyPr/>
                    <a:lstStyle/>
                    <a:p>
                      <a:pPr marL="285750" indent="-285750">
                        <a:buFont typeface="Wingdings" panose="05000000000000000000" pitchFamily="2" charset="2"/>
                        <a:buChar char="§"/>
                      </a:pPr>
                      <a:r>
                        <a:rPr lang="fr-FR" sz="1200" dirty="0"/>
                        <a:t>Garant du respect du matériel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dirty="0"/>
                        <a:t>Garant de la sécurité </a:t>
                      </a:r>
                      <a:r>
                        <a:rPr lang="fr-FR" sz="1200" baseline="0" dirty="0"/>
                        <a:t>(incendies, TP,…)</a:t>
                      </a:r>
                      <a:endParaRPr lang="fr-FR" sz="1200" dirty="0"/>
                    </a:p>
                    <a:p>
                      <a:pPr marL="285750" indent="-285750">
                        <a:buFont typeface="Wingdings" panose="05000000000000000000" pitchFamily="2" charset="2"/>
                        <a:buChar char="§"/>
                      </a:pPr>
                      <a:r>
                        <a:rPr lang="fr-FR" sz="1200" dirty="0"/>
                        <a:t>Vigilance/alerter face au </a:t>
                      </a:r>
                      <a:r>
                        <a:rPr lang="fr-FR" sz="1200" baseline="0" dirty="0"/>
                        <a:t>plagiat</a:t>
                      </a:r>
                    </a:p>
                    <a:p>
                      <a:pPr marL="285750" indent="-285750">
                        <a:buFont typeface="Wingdings" panose="05000000000000000000" pitchFamily="2" charset="2"/>
                        <a:buChar char="§"/>
                      </a:pPr>
                      <a:r>
                        <a:rPr lang="fr-FR" sz="1200" dirty="0"/>
                        <a:t>Contrôle des connaissances</a:t>
                      </a:r>
                    </a:p>
                    <a:p>
                      <a:pPr marL="285750" indent="-285750">
                        <a:buFont typeface="Wingdings" panose="05000000000000000000" pitchFamily="2" charset="2"/>
                        <a:buChar char="§"/>
                      </a:pPr>
                      <a:r>
                        <a:rPr lang="fr-FR" sz="1200" dirty="0"/>
                        <a:t>Respect des objectifs de formation</a:t>
                      </a:r>
                    </a:p>
                    <a:p>
                      <a:pPr marL="285750" indent="-285750">
                        <a:buFont typeface="Wingdings" panose="05000000000000000000" pitchFamily="2" charset="2"/>
                        <a:buChar char="§"/>
                      </a:pPr>
                      <a:r>
                        <a:rPr lang="fr-FR" sz="1200" dirty="0"/>
                        <a:t>Charte</a:t>
                      </a:r>
                      <a:r>
                        <a:rPr lang="fr-FR" sz="1200" baseline="0" dirty="0"/>
                        <a:t> de la laïcité</a:t>
                      </a:r>
                    </a:p>
                    <a:p>
                      <a:pPr marL="285750" indent="-285750">
                        <a:buFont typeface="Wingdings" panose="05000000000000000000" pitchFamily="2" charset="2"/>
                        <a:buChar char="§"/>
                      </a:pPr>
                      <a:r>
                        <a:rPr lang="fr-FR" sz="1200" baseline="0" dirty="0"/>
                        <a:t>Egalité de traitement des étudiants</a:t>
                      </a:r>
                    </a:p>
                    <a:p>
                      <a:pPr marL="285750" indent="-285750">
                        <a:buFont typeface="Wingdings" panose="05000000000000000000" pitchFamily="2" charset="2"/>
                        <a:buChar char="§"/>
                      </a:pPr>
                      <a:r>
                        <a:rPr lang="fr-FR" sz="1200" baseline="0" dirty="0"/>
                        <a:t>Prise en charge des besoins spécifiques (handicaps,…)</a:t>
                      </a:r>
                    </a:p>
                  </a:txBody>
                  <a:tcPr marL="68580" marR="68580" marT="34290" marB="34290">
                    <a:solidFill>
                      <a:srgbClr val="FCEAF1"/>
                    </a:solidFill>
                  </a:tcPr>
                </a:tc>
                <a:tc>
                  <a:txBody>
                    <a:bodyPr/>
                    <a:lstStyle/>
                    <a:p>
                      <a:pPr marL="285750" indent="-285750">
                        <a:buFont typeface="Wingdings" panose="05000000000000000000" pitchFamily="2" charset="2"/>
                        <a:buChar char="§"/>
                      </a:pPr>
                      <a:r>
                        <a:rPr lang="fr-FR" sz="1200" dirty="0"/>
                        <a:t>Ponctualité</a:t>
                      </a:r>
                    </a:p>
                    <a:p>
                      <a:pPr marL="285750" indent="-285750">
                        <a:buFont typeface="Wingdings" panose="05000000000000000000" pitchFamily="2" charset="2"/>
                        <a:buChar char="§"/>
                      </a:pPr>
                      <a:r>
                        <a:rPr lang="fr-FR" sz="1200" dirty="0"/>
                        <a:t>Respect du matériel</a:t>
                      </a:r>
                    </a:p>
                    <a:p>
                      <a:pPr marL="285750" indent="-285750">
                        <a:buFont typeface="Wingdings" panose="05000000000000000000" pitchFamily="2" charset="2"/>
                        <a:buChar char="§"/>
                      </a:pPr>
                      <a:r>
                        <a:rPr lang="fr-FR" sz="1200" dirty="0"/>
                        <a:t>Respect des délais de rendu</a:t>
                      </a:r>
                    </a:p>
                    <a:p>
                      <a:pPr marL="285750" indent="-285750">
                        <a:buFont typeface="Wingdings" panose="05000000000000000000" pitchFamily="2" charset="2"/>
                        <a:buChar char="§"/>
                      </a:pPr>
                      <a:r>
                        <a:rPr lang="fr-FR" sz="1200" dirty="0"/>
                        <a:t>Respect des autres, de la séance</a:t>
                      </a:r>
                    </a:p>
                    <a:p>
                      <a:pPr marL="285750" indent="-285750">
                        <a:buFont typeface="Wingdings" panose="05000000000000000000" pitchFamily="2" charset="2"/>
                        <a:buChar char="§"/>
                      </a:pPr>
                      <a:r>
                        <a:rPr lang="fr-FR" sz="1200" dirty="0"/>
                        <a:t>Notification d’absences</a:t>
                      </a:r>
                    </a:p>
                    <a:p>
                      <a:pPr marL="285750" indent="-285750">
                        <a:buFont typeface="Wingdings" panose="05000000000000000000" pitchFamily="2" charset="2"/>
                        <a:buChar char="§"/>
                      </a:pPr>
                      <a:r>
                        <a:rPr lang="fr-FR" sz="1200" dirty="0"/>
                        <a:t>Effort</a:t>
                      </a:r>
                      <a:r>
                        <a:rPr lang="fr-FR" sz="1200" baseline="0" dirty="0"/>
                        <a:t> de préparer en avance</a:t>
                      </a:r>
                    </a:p>
                    <a:p>
                      <a:pPr marL="285750" indent="-285750">
                        <a:buFont typeface="Wingdings" panose="05000000000000000000" pitchFamily="2" charset="2"/>
                        <a:buChar char="§"/>
                      </a:pPr>
                      <a:r>
                        <a:rPr lang="fr-FR" sz="1200" baseline="0" dirty="0"/>
                        <a:t>Travail chez soi</a:t>
                      </a:r>
                    </a:p>
                    <a:p>
                      <a:pPr marL="285750" indent="-285750">
                        <a:buFont typeface="Wingdings" panose="05000000000000000000" pitchFamily="2" charset="2"/>
                        <a:buChar char="§"/>
                      </a:pPr>
                      <a:r>
                        <a:rPr lang="fr-FR" sz="1200" baseline="0" dirty="0"/>
                        <a:t>Implication en séance</a:t>
                      </a:r>
                    </a:p>
                    <a:p>
                      <a:pPr marL="285750" indent="-285750">
                        <a:buFont typeface="Wingdings" panose="05000000000000000000" pitchFamily="2" charset="2"/>
                        <a:buChar char="§"/>
                      </a:pPr>
                      <a:r>
                        <a:rPr lang="fr-FR" sz="1200" baseline="0" dirty="0"/>
                        <a:t>Persévérance</a:t>
                      </a:r>
                    </a:p>
                    <a:p>
                      <a:pPr marL="285750" indent="-285750">
                        <a:buFont typeface="Wingdings" panose="05000000000000000000" pitchFamily="2" charset="2"/>
                        <a:buChar char="§"/>
                      </a:pPr>
                      <a:r>
                        <a:rPr lang="fr-FR" sz="1200" baseline="0" dirty="0"/>
                        <a:t>Pas de plagiat</a:t>
                      </a:r>
                    </a:p>
                    <a:p>
                      <a:pPr marL="285750" indent="-285750">
                        <a:buFont typeface="Wingdings" panose="05000000000000000000" pitchFamily="2" charset="2"/>
                        <a:buChar char="§"/>
                      </a:pPr>
                      <a:r>
                        <a:rPr lang="fr-FR" sz="1200" baseline="0" dirty="0"/>
                        <a:t>Honnêteté intellectuelle</a:t>
                      </a:r>
                      <a:endParaRPr lang="fr-FR" sz="1200" dirty="0"/>
                    </a:p>
                    <a:p>
                      <a:pPr marL="0" indent="0">
                        <a:buFontTx/>
                        <a:buNone/>
                      </a:pPr>
                      <a:endParaRPr lang="fr-FR" sz="1200" dirty="0"/>
                    </a:p>
                    <a:p>
                      <a:pPr marL="0" indent="0">
                        <a:buFontTx/>
                        <a:buNone/>
                      </a:pPr>
                      <a:endParaRPr lang="fr-FR" sz="1200" dirty="0"/>
                    </a:p>
                    <a:p>
                      <a:pPr marL="0" indent="0">
                        <a:buFontTx/>
                        <a:buNone/>
                      </a:pPr>
                      <a:endParaRPr lang="fr-FR" sz="1200" dirty="0"/>
                    </a:p>
                    <a:p>
                      <a:pPr marL="0" indent="0">
                        <a:buFontTx/>
                        <a:buNone/>
                      </a:pPr>
                      <a:endParaRPr lang="fr-FR" sz="1200" dirty="0"/>
                    </a:p>
                    <a:p>
                      <a:pPr marL="0" indent="0">
                        <a:buFontTx/>
                        <a:buNone/>
                      </a:pPr>
                      <a:endParaRPr lang="fr-FR" sz="1200" dirty="0"/>
                    </a:p>
                    <a:p>
                      <a:pPr marL="0" indent="0">
                        <a:buFontTx/>
                        <a:buNone/>
                      </a:pPr>
                      <a:endParaRPr lang="fr-FR" sz="1200" dirty="0"/>
                    </a:p>
                  </a:txBody>
                  <a:tcPr marL="68580" marR="68580" marT="34290" marB="34290">
                    <a:solidFill>
                      <a:srgbClr val="FCEAF1"/>
                    </a:solidFill>
                  </a:tcPr>
                </a:tc>
                <a:extLst>
                  <a:ext uri="{0D108BD9-81ED-4DB2-BD59-A6C34878D82A}">
                    <a16:rowId xmlns:a16="http://schemas.microsoft.com/office/drawing/2014/main" val="10001"/>
                  </a:ext>
                </a:extLst>
              </a:tr>
            </a:tbl>
          </a:graphicData>
        </a:graphic>
      </p:graphicFrame>
      <p:sp>
        <p:nvSpPr>
          <p:cNvPr id="6" name="Titre 1"/>
          <p:cNvSpPr txBox="1">
            <a:spLocks/>
          </p:cNvSpPr>
          <p:nvPr/>
        </p:nvSpPr>
        <p:spPr>
          <a:xfrm>
            <a:off x="457200" y="21084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rgbClr val="C00000"/>
                </a:solidFill>
              </a:rPr>
              <a:t>Le contrat pédagogique</a:t>
            </a:r>
            <a:endParaRPr lang="fr-FR" b="1" dirty="0">
              <a:solidFill>
                <a:srgbClr val="C00000"/>
              </a:solidFill>
            </a:endParaRPr>
          </a:p>
        </p:txBody>
      </p:sp>
    </p:spTree>
    <p:extLst>
      <p:ext uri="{BB962C8B-B14F-4D97-AF65-F5344CB8AC3E}">
        <p14:creationId xmlns:p14="http://schemas.microsoft.com/office/powerpoint/2010/main" val="8652378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C741001-C881-4E75-8D61-3AA1CA6B25CF}"/>
              </a:ext>
            </a:extLst>
          </p:cNvPr>
          <p:cNvSpPr>
            <a:spLocks noGrp="1"/>
          </p:cNvSpPr>
          <p:nvPr>
            <p:ph type="sldNum" sz="quarter" idx="12"/>
          </p:nvPr>
        </p:nvSpPr>
        <p:spPr/>
        <p:txBody>
          <a:bodyPr/>
          <a:lstStyle/>
          <a:p>
            <a:fld id="{477F8739-8DF5-4842-9923-F080A4B3821F}" type="slidenum">
              <a:rPr lang="fr-FR" smtClean="0"/>
              <a:pPr/>
              <a:t>38</a:t>
            </a:fld>
            <a:endParaRPr lang="fr-FR" dirty="0"/>
          </a:p>
        </p:txBody>
      </p:sp>
      <p:sp>
        <p:nvSpPr>
          <p:cNvPr id="18" name="Title 2">
            <a:extLst>
              <a:ext uri="{FF2B5EF4-FFF2-40B4-BE49-F238E27FC236}">
                <a16:creationId xmlns:a16="http://schemas.microsoft.com/office/drawing/2014/main" id="{6E0A3284-6888-47A7-8262-185CF7EEBA29}"/>
              </a:ext>
            </a:extLst>
          </p:cNvPr>
          <p:cNvSpPr txBox="1">
            <a:spLocks/>
          </p:cNvSpPr>
          <p:nvPr/>
        </p:nvSpPr>
        <p:spPr>
          <a:xfrm>
            <a:off x="472187" y="465068"/>
            <a:ext cx="7925889" cy="553673"/>
          </a:xfrm>
          <a:prstGeom prst="rect">
            <a:avLst/>
          </a:prstGeom>
        </p:spPr>
        <p:txBody>
          <a:bodyPr vert="horz" lIns="91440" tIns="45720" rIns="91440" bIns="45720" rtlCol="0" anchor="ctr">
            <a:noAutofit/>
          </a:bodyPr>
          <a:lstStyle>
            <a:lvl1pPr defTabSz="914400">
              <a:lnSpc>
                <a:spcPct val="90000"/>
              </a:lnSpc>
              <a:spcBef>
                <a:spcPct val="0"/>
              </a:spcBef>
              <a:buNone/>
              <a:defRPr sz="4400" b="1">
                <a:solidFill>
                  <a:srgbClr val="C00000"/>
                </a:solidFill>
                <a:latin typeface="+mj-lt"/>
                <a:ea typeface="+mj-ea"/>
                <a:cs typeface="+mj-cs"/>
              </a:defRPr>
            </a:lvl1pPr>
          </a:lstStyle>
          <a:p>
            <a:r>
              <a:rPr lang="en-US" dirty="0" err="1"/>
              <a:t>Transfert</a:t>
            </a:r>
            <a:r>
              <a:rPr lang="en-US" dirty="0"/>
              <a:t> et </a:t>
            </a:r>
            <a:r>
              <a:rPr lang="en-US" dirty="0" err="1"/>
              <a:t>Réflexivité</a:t>
            </a:r>
            <a:endParaRPr lang="en-US" dirty="0"/>
          </a:p>
        </p:txBody>
      </p:sp>
      <p:sp>
        <p:nvSpPr>
          <p:cNvPr id="19" name="Rectangle 18">
            <a:extLst>
              <a:ext uri="{FF2B5EF4-FFF2-40B4-BE49-F238E27FC236}">
                <a16:creationId xmlns:a16="http://schemas.microsoft.com/office/drawing/2014/main" id="{FFF5234A-6389-4D87-9351-34457D27419E}"/>
              </a:ext>
            </a:extLst>
          </p:cNvPr>
          <p:cNvSpPr/>
          <p:nvPr/>
        </p:nvSpPr>
        <p:spPr>
          <a:xfrm>
            <a:off x="529628" y="1819654"/>
            <a:ext cx="8426513" cy="1338828"/>
          </a:xfrm>
          <a:prstGeom prst="rect">
            <a:avLst/>
          </a:prstGeom>
        </p:spPr>
        <p:txBody>
          <a:bodyPr wrap="square">
            <a:spAutoFit/>
          </a:bodyPr>
          <a:lstStyle/>
          <a:p>
            <a:r>
              <a:rPr lang="fr-FR" sz="2700" b="1" dirty="0"/>
              <a:t>Méthode : positionner / mutualiser / partager</a:t>
            </a:r>
          </a:p>
          <a:p>
            <a:r>
              <a:rPr lang="fr-FR" sz="2700" b="1" dirty="0"/>
              <a:t> [ 1/table/tous </a:t>
            </a:r>
            <a:r>
              <a:rPr lang="fr-FR" sz="2700" b="1" dirty="0" smtClean="0"/>
              <a:t>]</a:t>
            </a:r>
          </a:p>
          <a:p>
            <a:r>
              <a:rPr lang="fr-FR" sz="2700" b="1" i="1" dirty="0" smtClean="0"/>
              <a:t>Méthode : Groupe / tous / Moi</a:t>
            </a:r>
            <a:endParaRPr lang="fr-FR" sz="2700" b="1" i="1" dirty="0"/>
          </a:p>
        </p:txBody>
      </p:sp>
      <p:sp>
        <p:nvSpPr>
          <p:cNvPr id="20" name="Shape 64">
            <a:extLst>
              <a:ext uri="{FF2B5EF4-FFF2-40B4-BE49-F238E27FC236}">
                <a16:creationId xmlns:a16="http://schemas.microsoft.com/office/drawing/2014/main" id="{020F6037-A56F-4E64-B1FA-86AFD4D21B4A}"/>
              </a:ext>
            </a:extLst>
          </p:cNvPr>
          <p:cNvSpPr txBox="1">
            <a:spLocks/>
          </p:cNvSpPr>
          <p:nvPr/>
        </p:nvSpPr>
        <p:spPr>
          <a:xfrm>
            <a:off x="529628" y="3302635"/>
            <a:ext cx="8173539" cy="1454781"/>
          </a:xfrm>
          <a:prstGeom prst="rect">
            <a:avLst/>
          </a:prstGeom>
        </p:spPr>
        <p:txBody>
          <a:bodyPr vert="horz" lIns="38100" tIns="38100" rIns="38100" bIns="381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13E4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13E4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13E4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13E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375"/>
              </a:spcBef>
              <a:buClr>
                <a:srgbClr val="808080"/>
              </a:buClr>
              <a:buSzPct val="100000"/>
              <a:buNone/>
              <a:defRPr sz="1800"/>
            </a:pPr>
            <a:endParaRPr lang="fr-FR" sz="2400" b="1" dirty="0">
              <a:solidFill>
                <a:srgbClr val="020202"/>
              </a:solidFill>
              <a:latin typeface="+mj-lt"/>
              <a:ea typeface="Calibri"/>
              <a:cs typeface="Calibri"/>
              <a:sym typeface="Calibri"/>
            </a:endParaRPr>
          </a:p>
          <a:p>
            <a:pPr algn="just">
              <a:spcBef>
                <a:spcPts val="375"/>
              </a:spcBef>
              <a:buClr>
                <a:srgbClr val="808080"/>
              </a:buClr>
              <a:buSzPct val="100000"/>
              <a:buFont typeface="Wingdings" panose="05000000000000000000" pitchFamily="2" charset="2"/>
              <a:buChar char="ü"/>
              <a:defRPr sz="1800"/>
            </a:pPr>
            <a:r>
              <a:rPr lang="fr-FR" sz="2400" b="1" dirty="0">
                <a:solidFill>
                  <a:srgbClr val="020202"/>
                </a:solidFill>
                <a:latin typeface="+mj-lt"/>
                <a:ea typeface="Calibri"/>
                <a:cs typeface="Calibri"/>
                <a:sym typeface="Calibri"/>
              </a:rPr>
              <a:t> </a:t>
            </a:r>
            <a:r>
              <a:rPr lang="fr-FR" sz="2400" b="1" dirty="0" smtClean="0">
                <a:solidFill>
                  <a:srgbClr val="020202"/>
                </a:solidFill>
                <a:latin typeface="+mj-lt"/>
                <a:ea typeface="Calibri"/>
                <a:cs typeface="Calibri"/>
                <a:sym typeface="Calibri"/>
              </a:rPr>
              <a:t>Ces méthodes sont-elles transférables </a:t>
            </a:r>
            <a:r>
              <a:rPr lang="fr-FR" sz="2400" b="1" dirty="0">
                <a:solidFill>
                  <a:srgbClr val="020202"/>
                </a:solidFill>
                <a:latin typeface="+mj-lt"/>
                <a:ea typeface="Calibri"/>
                <a:cs typeface="Calibri"/>
                <a:sym typeface="Calibri"/>
              </a:rPr>
              <a:t>dans vos enseignements ?</a:t>
            </a:r>
          </a:p>
          <a:p>
            <a:pPr algn="just">
              <a:spcBef>
                <a:spcPts val="375"/>
              </a:spcBef>
              <a:buClr>
                <a:srgbClr val="808080"/>
              </a:buClr>
              <a:buSzPct val="100000"/>
              <a:buFont typeface="Wingdings" panose="05000000000000000000" pitchFamily="2" charset="2"/>
              <a:buChar char="ü"/>
              <a:defRPr sz="1800"/>
            </a:pPr>
            <a:r>
              <a:rPr lang="fr-FR" sz="2400" b="1" dirty="0">
                <a:solidFill>
                  <a:srgbClr val="020202"/>
                </a:solidFill>
                <a:latin typeface="+mj-lt"/>
                <a:ea typeface="Calibri"/>
                <a:cs typeface="Calibri"/>
                <a:sym typeface="Calibri"/>
              </a:rPr>
              <a:t> </a:t>
            </a:r>
            <a:r>
              <a:rPr lang="fr-FR" sz="2400" b="1" dirty="0">
                <a:solidFill>
                  <a:srgbClr val="020202"/>
                </a:solidFill>
                <a:ea typeface="Calibri"/>
                <a:cs typeface="Calibri"/>
                <a:sym typeface="Calibri"/>
              </a:rPr>
              <a:t>Ces méthodes </a:t>
            </a:r>
            <a:r>
              <a:rPr lang="fr-FR" sz="2400" b="1" dirty="0" smtClean="0">
                <a:solidFill>
                  <a:srgbClr val="020202"/>
                </a:solidFill>
                <a:latin typeface="+mj-lt"/>
                <a:ea typeface="Calibri"/>
                <a:cs typeface="Calibri"/>
                <a:sym typeface="Calibri"/>
              </a:rPr>
              <a:t>favorisent-elle </a:t>
            </a:r>
            <a:r>
              <a:rPr lang="fr-FR" sz="2400" b="1" dirty="0">
                <a:solidFill>
                  <a:srgbClr val="020202"/>
                </a:solidFill>
                <a:latin typeface="+mj-lt"/>
                <a:ea typeface="Calibri"/>
                <a:cs typeface="Calibri"/>
                <a:sym typeface="Calibri"/>
              </a:rPr>
              <a:t>la motivation ?</a:t>
            </a:r>
          </a:p>
          <a:p>
            <a:pPr algn="just">
              <a:spcBef>
                <a:spcPts val="375"/>
              </a:spcBef>
              <a:buClr>
                <a:srgbClr val="808080"/>
              </a:buClr>
              <a:buSzPct val="100000"/>
              <a:buFont typeface="Wingdings" panose="05000000000000000000" pitchFamily="2" charset="2"/>
              <a:buChar char="ü"/>
              <a:defRPr sz="1800"/>
            </a:pPr>
            <a:r>
              <a:rPr lang="fr-FR" sz="2400" b="1" dirty="0">
                <a:solidFill>
                  <a:srgbClr val="020202"/>
                </a:solidFill>
                <a:latin typeface="+mj-lt"/>
                <a:ea typeface="Calibri"/>
                <a:cs typeface="Calibri"/>
                <a:sym typeface="Calibri"/>
              </a:rPr>
              <a:t> </a:t>
            </a:r>
            <a:r>
              <a:rPr lang="fr-FR" sz="2400" b="1" dirty="0">
                <a:solidFill>
                  <a:srgbClr val="020202"/>
                </a:solidFill>
                <a:ea typeface="Calibri"/>
                <a:cs typeface="Calibri"/>
                <a:sym typeface="Calibri"/>
              </a:rPr>
              <a:t>Ces méthodes </a:t>
            </a:r>
            <a:r>
              <a:rPr lang="fr-FR" sz="2400" b="1" dirty="0" smtClean="0">
                <a:solidFill>
                  <a:srgbClr val="020202"/>
                </a:solidFill>
                <a:latin typeface="+mj-lt"/>
                <a:ea typeface="Calibri"/>
                <a:cs typeface="Calibri"/>
                <a:sym typeface="Calibri"/>
              </a:rPr>
              <a:t>modifient-elle </a:t>
            </a:r>
            <a:r>
              <a:rPr lang="fr-FR" sz="2400" b="1" dirty="0">
                <a:solidFill>
                  <a:srgbClr val="020202"/>
                </a:solidFill>
                <a:latin typeface="+mj-lt"/>
                <a:ea typeface="Calibri"/>
                <a:cs typeface="Calibri"/>
                <a:sym typeface="Calibri"/>
              </a:rPr>
              <a:t>la posture de l’enseignant ?</a:t>
            </a:r>
          </a:p>
          <a:p>
            <a:pPr algn="just">
              <a:spcBef>
                <a:spcPts val="375"/>
              </a:spcBef>
              <a:buClr>
                <a:srgbClr val="808080"/>
              </a:buClr>
              <a:buSzPct val="100000"/>
              <a:buFont typeface="Wingdings" panose="05000000000000000000" pitchFamily="2" charset="2"/>
              <a:buChar char="ü"/>
              <a:defRPr sz="1800"/>
            </a:pPr>
            <a:r>
              <a:rPr lang="fr-FR" sz="2400" b="1" dirty="0">
                <a:solidFill>
                  <a:srgbClr val="020202"/>
                </a:solidFill>
                <a:ea typeface="Calibri"/>
                <a:cs typeface="Calibri"/>
                <a:sym typeface="Calibri"/>
              </a:rPr>
              <a:t>Ces méthodes </a:t>
            </a:r>
            <a:r>
              <a:rPr lang="fr-FR" sz="2400" b="1" dirty="0" smtClean="0">
                <a:solidFill>
                  <a:srgbClr val="020202"/>
                </a:solidFill>
                <a:latin typeface="+mj-lt"/>
                <a:ea typeface="Calibri"/>
                <a:cs typeface="Calibri"/>
                <a:sym typeface="Calibri"/>
              </a:rPr>
              <a:t>favorisent-elle </a:t>
            </a:r>
            <a:r>
              <a:rPr lang="fr-FR" sz="2400" b="1" dirty="0">
                <a:solidFill>
                  <a:srgbClr val="020202"/>
                </a:solidFill>
                <a:latin typeface="+mj-lt"/>
                <a:ea typeface="Calibri"/>
                <a:cs typeface="Calibri"/>
                <a:sym typeface="Calibri"/>
              </a:rPr>
              <a:t>l’ apprentissage ?</a:t>
            </a:r>
          </a:p>
          <a:p>
            <a:pPr marL="1028700" lvl="5" indent="0" algn="just">
              <a:buClr>
                <a:srgbClr val="808080"/>
              </a:buClr>
              <a:buSzPct val="100000"/>
              <a:buNone/>
              <a:defRPr sz="1800"/>
            </a:pPr>
            <a:endParaRPr lang="fr-FR" sz="2400" b="1" dirty="0">
              <a:solidFill>
                <a:srgbClr val="020202"/>
              </a:solidFill>
              <a:latin typeface="+mj-lt"/>
              <a:ea typeface="Calibri"/>
              <a:cs typeface="Calibri"/>
              <a:sym typeface="Calibri"/>
            </a:endParaRPr>
          </a:p>
          <a:p>
            <a:pPr marL="1328738" lvl="5" indent="-300038" algn="just">
              <a:buClr>
                <a:srgbClr val="808080"/>
              </a:buClr>
              <a:buSzPct val="100000"/>
              <a:buFont typeface="Wingdings"/>
              <a:buChar char="•"/>
              <a:defRPr sz="1800"/>
            </a:pPr>
            <a:endParaRPr lang="fr-FR" sz="2400" b="1" dirty="0">
              <a:solidFill>
                <a:srgbClr val="020202"/>
              </a:solidFill>
              <a:latin typeface="+mj-lt"/>
              <a:ea typeface="Calibri"/>
              <a:cs typeface="Calibri"/>
              <a:sym typeface="Calibri"/>
            </a:endParaRPr>
          </a:p>
          <a:p>
            <a:pPr lvl="5" indent="0" algn="just">
              <a:buNone/>
              <a:defRPr sz="1800"/>
            </a:pPr>
            <a:endParaRPr lang="fr-FR" sz="2400" b="1" dirty="0">
              <a:solidFill>
                <a:srgbClr val="020202"/>
              </a:solidFill>
              <a:latin typeface="+mj-lt"/>
              <a:ea typeface="Calibri"/>
              <a:cs typeface="Calibri"/>
              <a:sym typeface="Calibri"/>
            </a:endParaRPr>
          </a:p>
        </p:txBody>
      </p:sp>
    </p:spTree>
    <p:extLst>
      <p:ext uri="{BB962C8B-B14F-4D97-AF65-F5344CB8AC3E}">
        <p14:creationId xmlns:p14="http://schemas.microsoft.com/office/powerpoint/2010/main" val="2051573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65185BA-573C-4B66-AE31-17595D1A64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7F8739-8DF5-4842-9923-F080A4B3821F}"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itle 2">
            <a:extLst>
              <a:ext uri="{FF2B5EF4-FFF2-40B4-BE49-F238E27FC236}">
                <a16:creationId xmlns:a16="http://schemas.microsoft.com/office/drawing/2014/main" id="{7F1F12D7-6C67-40B0-A16E-1A5EDA890D9A}"/>
              </a:ext>
            </a:extLst>
          </p:cNvPr>
          <p:cNvSpPr>
            <a:spLocks noGrp="1"/>
          </p:cNvSpPr>
          <p:nvPr>
            <p:ph type="title"/>
          </p:nvPr>
        </p:nvSpPr>
        <p:spPr>
          <a:xfrm>
            <a:off x="0" y="580413"/>
            <a:ext cx="5724636" cy="553673"/>
          </a:xfrm>
        </p:spPr>
        <p:txBody>
          <a:bodyPr>
            <a:noAutofit/>
          </a:bodyPr>
          <a:lstStyle/>
          <a:p>
            <a:r>
              <a:rPr lang="en-US" b="1" dirty="0">
                <a:solidFill>
                  <a:srgbClr val="C00000"/>
                </a:solidFill>
                <a:latin typeface="Calibri Light" panose="020F0302020204030204" pitchFamily="34" charset="0"/>
                <a:cs typeface="Calibri Light" panose="020F0302020204030204" pitchFamily="34" charset="0"/>
              </a:rPr>
              <a:t>ATTENTION et TRC</a:t>
            </a:r>
            <a:br>
              <a:rPr lang="en-US" b="1" dirty="0">
                <a:solidFill>
                  <a:srgbClr val="C00000"/>
                </a:solidFill>
                <a:latin typeface="Calibri Light" panose="020F0302020204030204" pitchFamily="34" charset="0"/>
                <a:cs typeface="Calibri Light" panose="020F0302020204030204" pitchFamily="34" charset="0"/>
              </a:rPr>
            </a:br>
            <a:endParaRPr lang="en-US" b="1" dirty="0">
              <a:solidFill>
                <a:srgbClr val="C00000"/>
              </a:solidFill>
              <a:latin typeface="Calibri Light" panose="020F0302020204030204" pitchFamily="34" charset="0"/>
              <a:cs typeface="Calibri Light" panose="020F0302020204030204" pitchFamily="34" charset="0"/>
            </a:endParaRPr>
          </a:p>
        </p:txBody>
      </p:sp>
      <p:pic>
        <p:nvPicPr>
          <p:cNvPr id="1026" name="Picture 2" descr="Se concentrer dans un monde de distractions – DAILY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987549"/>
            <a:ext cx="8448675"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500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 y="274638"/>
            <a:ext cx="9144001" cy="1143000"/>
          </a:xfrm>
        </p:spPr>
        <p:txBody>
          <a:bodyPr>
            <a:normAutofit/>
          </a:bodyPr>
          <a:lstStyle/>
          <a:p>
            <a:pPr algn="ctr">
              <a:defRPr/>
            </a:pPr>
            <a:r>
              <a:rPr lang="fr-FR" b="1" dirty="0">
                <a:solidFill>
                  <a:srgbClr val="C00000"/>
                </a:solidFill>
              </a:rPr>
              <a:t>Activités et formations complémentaires</a:t>
            </a:r>
          </a:p>
        </p:txBody>
      </p:sp>
      <p:sp>
        <p:nvSpPr>
          <p:cNvPr id="4" name="Rectangle 1"/>
          <p:cNvSpPr>
            <a:spLocks noGrp="1" noChangeArrowheads="1"/>
          </p:cNvSpPr>
          <p:nvPr>
            <p:ph idx="1"/>
          </p:nvPr>
        </p:nvSpPr>
        <p:spPr bwMode="auto">
          <a:xfrm>
            <a:off x="1032897" y="1855486"/>
            <a:ext cx="8233664" cy="1398844"/>
          </a:xfrm>
          <a:prstGeom prst="rect">
            <a:avLst/>
          </a:prstGeom>
          <a:noFill/>
          <a:ln>
            <a:noFill/>
          </a:ln>
          <a:effectLst/>
        </p:spPr>
        <p:txBody>
          <a:bodyPr vert="horz" wrap="none" lIns="68580" tIns="34290" rIns="68580" bIns="34290" numCol="1" rtlCol="0" anchor="ctr" anchorCtr="0" compatLnSpc="1">
            <a:prstTxWarp prst="textNoShape">
              <a:avLst/>
            </a:prstTxWarp>
            <a:spAutoFit/>
          </a:bodyPr>
          <a:lstStyle/>
          <a:p>
            <a:pPr marL="0" indent="0" defTabSz="685800">
              <a:spcBef>
                <a:spcPts val="0"/>
              </a:spcBef>
              <a:spcAft>
                <a:spcPts val="0"/>
              </a:spcAft>
              <a:buNone/>
              <a:defRPr/>
            </a:pPr>
            <a:r>
              <a:rPr lang="fr-FR" sz="1600" dirty="0"/>
              <a:t>Être utiles pour la réalisation des travaux de recherche </a:t>
            </a:r>
            <a:endParaRPr dirty="0"/>
          </a:p>
          <a:p>
            <a:pPr marL="0" indent="0" defTabSz="685800">
              <a:spcBef>
                <a:spcPts val="0"/>
              </a:spcBef>
              <a:spcAft>
                <a:spcPts val="0"/>
              </a:spcAft>
              <a:buNone/>
              <a:defRPr/>
            </a:pPr>
            <a:r>
              <a:rPr lang="fr-FR" sz="1600" dirty="0"/>
              <a:t>Etre utiles pour la rédaction de la thèse ou l'exposition des travaux de recherche (écrite ou orale) </a:t>
            </a:r>
            <a:endParaRPr dirty="0"/>
          </a:p>
          <a:p>
            <a:pPr marL="0" indent="0" defTabSz="685800">
              <a:spcBef>
                <a:spcPts val="0"/>
              </a:spcBef>
              <a:spcAft>
                <a:spcPts val="0"/>
              </a:spcAft>
              <a:buNone/>
              <a:defRPr/>
            </a:pPr>
            <a:r>
              <a:rPr lang="fr-FR" sz="1600" dirty="0"/>
              <a:t>Conforter la culture scientifique </a:t>
            </a:r>
            <a:endParaRPr dirty="0"/>
          </a:p>
          <a:p>
            <a:pPr marL="0" indent="0" defTabSz="685800">
              <a:spcBef>
                <a:spcPts val="0"/>
              </a:spcBef>
              <a:spcAft>
                <a:spcPts val="0"/>
              </a:spcAft>
              <a:buNone/>
              <a:defRPr/>
            </a:pPr>
            <a:r>
              <a:rPr lang="fr-FR" sz="1600" dirty="0"/>
              <a:t>Favoriser l'ouverture internationale </a:t>
            </a:r>
            <a:endParaRPr dirty="0"/>
          </a:p>
          <a:p>
            <a:pPr marL="0" indent="0" defTabSz="685800">
              <a:spcBef>
                <a:spcPts val="0"/>
              </a:spcBef>
              <a:spcAft>
                <a:spcPts val="0"/>
              </a:spcAft>
              <a:buNone/>
              <a:defRPr/>
            </a:pPr>
            <a:r>
              <a:rPr lang="fr-FR" sz="1600" dirty="0"/>
              <a:t>Etre sensibilisé aux enjeux actuels </a:t>
            </a:r>
            <a:endParaRPr dirty="0"/>
          </a:p>
          <a:p>
            <a:pPr marL="0" indent="0" defTabSz="685800">
              <a:spcBef>
                <a:spcPts val="0"/>
              </a:spcBef>
              <a:spcAft>
                <a:spcPts val="0"/>
              </a:spcAft>
              <a:buNone/>
              <a:defRPr/>
            </a:pPr>
            <a:r>
              <a:rPr lang="fr-FR" sz="1600" b="1" dirty="0">
                <a:solidFill>
                  <a:srgbClr val="C00000"/>
                </a:solidFill>
              </a:rPr>
              <a:t>Préparer son devenir professionnel (secteur privé et public) – 6-15 points</a:t>
            </a:r>
          </a:p>
        </p:txBody>
      </p:sp>
      <p:sp>
        <p:nvSpPr>
          <p:cNvPr id="5" name="Accolade ouvrante 4"/>
          <p:cNvSpPr/>
          <p:nvPr/>
        </p:nvSpPr>
        <p:spPr bwMode="auto">
          <a:xfrm>
            <a:off x="752322" y="1897646"/>
            <a:ext cx="195173" cy="1281023"/>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sz="1350"/>
          </a:p>
        </p:txBody>
      </p:sp>
      <p:sp>
        <p:nvSpPr>
          <p:cNvPr id="6" name="ZoneTexte 5"/>
          <p:cNvSpPr txBox="1"/>
          <p:nvPr/>
        </p:nvSpPr>
        <p:spPr bwMode="auto">
          <a:xfrm>
            <a:off x="30517" y="2388116"/>
            <a:ext cx="746100" cy="300082"/>
          </a:xfrm>
          <a:prstGeom prst="rect">
            <a:avLst/>
          </a:prstGeom>
          <a:noFill/>
        </p:spPr>
        <p:txBody>
          <a:bodyPr wrap="square" rtlCol="0">
            <a:spAutoFit/>
          </a:bodyPr>
          <a:lstStyle/>
          <a:p>
            <a:pPr>
              <a:defRPr/>
            </a:pPr>
            <a:r>
              <a:rPr lang="fr-FR" sz="1350" b="1"/>
              <a:t>30 pts</a:t>
            </a:r>
            <a:endParaRPr b="1"/>
          </a:p>
        </p:txBody>
      </p:sp>
      <p:sp>
        <p:nvSpPr>
          <p:cNvPr id="7" name="ZoneTexte 6"/>
          <p:cNvSpPr txBox="1"/>
          <p:nvPr/>
        </p:nvSpPr>
        <p:spPr bwMode="auto">
          <a:xfrm>
            <a:off x="644981" y="3809281"/>
            <a:ext cx="7719563" cy="2062103"/>
          </a:xfrm>
          <a:prstGeom prst="rect">
            <a:avLst/>
          </a:prstGeom>
          <a:noFill/>
        </p:spPr>
        <p:txBody>
          <a:bodyPr wrap="square" rtlCol="0">
            <a:spAutoFit/>
          </a:bodyPr>
          <a:lstStyle/>
          <a:p>
            <a:pPr>
              <a:defRPr/>
            </a:pPr>
            <a:r>
              <a:rPr lang="fr-FR" sz="1600" b="1" dirty="0"/>
              <a:t>Correspondrait à 150h si uniquement cours mais sont également reconnus</a:t>
            </a:r>
            <a:endParaRPr b="1" dirty="0"/>
          </a:p>
          <a:p>
            <a:pPr>
              <a:defRPr/>
            </a:pPr>
            <a:r>
              <a:rPr lang="fr-FR" sz="1600" dirty="0"/>
              <a:t>	- engagement associatif étudiant</a:t>
            </a:r>
            <a:endParaRPr dirty="0"/>
          </a:p>
          <a:p>
            <a:pPr>
              <a:defRPr/>
            </a:pPr>
            <a:r>
              <a:rPr lang="fr-FR" sz="1600" dirty="0"/>
              <a:t>	- engagement dans la démocratie académique</a:t>
            </a:r>
            <a:endParaRPr dirty="0"/>
          </a:p>
          <a:p>
            <a:pPr>
              <a:defRPr/>
            </a:pPr>
            <a:r>
              <a:rPr lang="fr-FR" sz="1600" dirty="0"/>
              <a:t>	- engagement dans les comités et les jurys</a:t>
            </a:r>
            <a:endParaRPr dirty="0"/>
          </a:p>
          <a:p>
            <a:pPr>
              <a:defRPr/>
            </a:pPr>
            <a:r>
              <a:rPr lang="fr-FR" sz="1600" dirty="0"/>
              <a:t>	- </a:t>
            </a:r>
            <a:r>
              <a:rPr lang="fr-FR" sz="1600" b="1" dirty="0">
                <a:solidFill>
                  <a:srgbClr val="C00000"/>
                </a:solidFill>
              </a:rPr>
              <a:t>mission d’enseignement (max 5 points, si formation « Bien démarrer » suivie)</a:t>
            </a:r>
          </a:p>
          <a:p>
            <a:pPr>
              <a:defRPr/>
            </a:pPr>
            <a:r>
              <a:rPr lang="fr-FR" sz="1600" dirty="0"/>
              <a:t>	- </a:t>
            </a:r>
            <a:r>
              <a:rPr lang="fr-FR" sz="1600" dirty="0" err="1"/>
              <a:t>co</a:t>
            </a:r>
            <a:r>
              <a:rPr lang="fr-FR" sz="1600" dirty="0"/>
              <a:t>-encadrement de stagiaires</a:t>
            </a:r>
            <a:endParaRPr dirty="0"/>
          </a:p>
          <a:p>
            <a:pPr>
              <a:defRPr/>
            </a:pPr>
            <a:r>
              <a:rPr lang="fr-FR" sz="1600" dirty="0"/>
              <a:t>	- organisation d’une manifestation scientifique</a:t>
            </a:r>
            <a:endParaRPr dirty="0"/>
          </a:p>
          <a:p>
            <a:pPr>
              <a:defRPr/>
            </a:pPr>
            <a:r>
              <a:rPr lang="fr-FR" sz="1600" dirty="0"/>
              <a:t>	- …</a:t>
            </a:r>
            <a:endParaRPr dirty="0"/>
          </a:p>
        </p:txBody>
      </p:sp>
    </p:spTree>
    <p:extLst>
      <p:ext uri="{BB962C8B-B14F-4D97-AF65-F5344CB8AC3E}">
        <p14:creationId xmlns:p14="http://schemas.microsoft.com/office/powerpoint/2010/main" val="110065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90600" y="364376"/>
            <a:ext cx="7416800" cy="1862048"/>
          </a:xfrm>
          <a:prstGeom prst="rect">
            <a:avLst/>
          </a:prstGeom>
          <a:noFill/>
        </p:spPr>
        <p:txBody>
          <a:bodyPr wrap="square" rtlCol="0">
            <a:spAutoFit/>
          </a:bodyPr>
          <a:lstStyle/>
          <a:p>
            <a:pPr algn="ctr"/>
            <a:r>
              <a:rPr lang="fr-FR" sz="11500" b="1" dirty="0" smtClean="0">
                <a:solidFill>
                  <a:srgbClr val="C00000"/>
                </a:solidFill>
              </a:rPr>
              <a:t>L’attention </a:t>
            </a:r>
            <a:endParaRPr lang="fr-FR" sz="11500" b="1" dirty="0">
              <a:solidFill>
                <a:srgbClr val="C00000"/>
              </a:solidFill>
            </a:endParaRPr>
          </a:p>
        </p:txBody>
      </p:sp>
      <p:pic>
        <p:nvPicPr>
          <p:cNvPr id="6" name="Image 5"/>
          <p:cNvPicPr>
            <a:picLocks noChangeAspect="1"/>
          </p:cNvPicPr>
          <p:nvPr/>
        </p:nvPicPr>
        <p:blipFill>
          <a:blip r:embed="rId2"/>
          <a:stretch>
            <a:fillRect/>
          </a:stretch>
        </p:blipFill>
        <p:spPr>
          <a:xfrm>
            <a:off x="2654300" y="2392362"/>
            <a:ext cx="3825875" cy="2997438"/>
          </a:xfrm>
          <a:prstGeom prst="rect">
            <a:avLst/>
          </a:prstGeom>
        </p:spPr>
      </p:pic>
    </p:spTree>
    <p:extLst>
      <p:ext uri="{BB962C8B-B14F-4D97-AF65-F5344CB8AC3E}">
        <p14:creationId xmlns:p14="http://schemas.microsoft.com/office/powerpoint/2010/main" val="10896163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20984" y="0"/>
            <a:ext cx="7902032" cy="2062103"/>
          </a:xfrm>
          <a:prstGeom prst="rect">
            <a:avLst/>
          </a:prstGeom>
          <a:noFill/>
        </p:spPr>
        <p:txBody>
          <a:bodyPr wrap="square" rtlCol="0">
            <a:spAutoFit/>
          </a:bodyPr>
          <a:lstStyle/>
          <a:p>
            <a:pPr algn="ctr"/>
            <a:r>
              <a:rPr lang="fr-FR" sz="3200" b="1" dirty="0" smtClean="0">
                <a:solidFill>
                  <a:srgbClr val="C00000"/>
                </a:solidFill>
              </a:rPr>
              <a:t>Une problématique (toujours plus) d’actualité</a:t>
            </a:r>
          </a:p>
          <a:p>
            <a:pPr algn="ctr"/>
            <a:r>
              <a:rPr lang="fr-FR" sz="2400" dirty="0" smtClean="0">
                <a:solidFill>
                  <a:srgbClr val="C00000"/>
                </a:solidFill>
              </a:rPr>
              <a:t> </a:t>
            </a:r>
          </a:p>
          <a:p>
            <a:pPr marL="285750" indent="-285750">
              <a:buFontTx/>
              <a:buChar char="-"/>
            </a:pPr>
            <a:r>
              <a:rPr lang="fr-FR" dirty="0" smtClean="0"/>
              <a:t>Augmentation des personnes avec un </a:t>
            </a:r>
            <a:r>
              <a:rPr lang="fr-FR" b="1" dirty="0" smtClean="0"/>
              <a:t>trouble du déficit de l’attention </a:t>
            </a:r>
            <a:r>
              <a:rPr lang="fr-FR" dirty="0" smtClean="0"/>
              <a:t>(TDA)</a:t>
            </a:r>
          </a:p>
          <a:p>
            <a:pPr marL="285750" indent="-285750">
              <a:buFontTx/>
              <a:buChar char="-"/>
            </a:pPr>
            <a:r>
              <a:rPr lang="fr-FR" b="1" dirty="0" err="1" smtClean="0"/>
              <a:t>Hyperconnexion</a:t>
            </a:r>
            <a:r>
              <a:rPr lang="fr-FR" dirty="0" smtClean="0"/>
              <a:t> (mails, (addictions aux) réseaux sociaux,…</a:t>
            </a:r>
          </a:p>
          <a:p>
            <a:pPr marL="285750" indent="-285750">
              <a:buFontTx/>
              <a:buChar char="-"/>
            </a:pPr>
            <a:r>
              <a:rPr lang="fr-FR" dirty="0" smtClean="0"/>
              <a:t>Omniprésence du </a:t>
            </a:r>
            <a:r>
              <a:rPr lang="fr-FR" b="1" dirty="0" smtClean="0"/>
              <a:t>mode multitâche </a:t>
            </a:r>
            <a:r>
              <a:rPr lang="fr-FR" dirty="0" smtClean="0"/>
              <a:t>et du </a:t>
            </a:r>
            <a:r>
              <a:rPr lang="fr-FR" b="1" i="1" dirty="0" smtClean="0"/>
              <a:t>zapping</a:t>
            </a:r>
          </a:p>
          <a:p>
            <a:pPr marL="285750" indent="-285750">
              <a:buFontTx/>
              <a:buChar char="-"/>
            </a:pPr>
            <a:r>
              <a:rPr lang="fr-FR" dirty="0" err="1" smtClean="0"/>
              <a:t>Neuromanipulation</a:t>
            </a:r>
            <a:r>
              <a:rPr lang="fr-FR" dirty="0" smtClean="0"/>
              <a:t> de notre temps de « cerveau disponible » des GAFAM…</a:t>
            </a:r>
            <a:endParaRPr lang="fr-FR" dirty="0"/>
          </a:p>
        </p:txBody>
      </p:sp>
      <p:pic>
        <p:nvPicPr>
          <p:cNvPr id="1026" name="Picture 2" descr="économie de l'attention et design d'attention : avons nous perdu la liberté de nous concentrer ? par Jorge Gonçalves"/>
          <p:cNvPicPr>
            <a:picLocks noChangeAspect="1" noChangeArrowheads="1"/>
          </p:cNvPicPr>
          <p:nvPr/>
        </p:nvPicPr>
        <p:blipFill rotWithShape="1">
          <a:blip r:embed="rId2">
            <a:extLst>
              <a:ext uri="{28A0092B-C50C-407E-A947-70E740481C1C}">
                <a14:useLocalDpi xmlns:a14="http://schemas.microsoft.com/office/drawing/2010/main" val="0"/>
              </a:ext>
            </a:extLst>
          </a:blip>
          <a:srcRect t="-444"/>
          <a:stretch/>
        </p:blipFill>
        <p:spPr bwMode="auto">
          <a:xfrm>
            <a:off x="73568" y="2707164"/>
            <a:ext cx="5816202" cy="2921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volution de l'attention de 2000 à 2013 et comparaison avec un poisson"/>
          <p:cNvPicPr>
            <a:picLocks noChangeAspect="1" noChangeArrowheads="1"/>
          </p:cNvPicPr>
          <p:nvPr/>
        </p:nvPicPr>
        <p:blipFill rotWithShape="1">
          <a:blip r:embed="rId3">
            <a:extLst>
              <a:ext uri="{28A0092B-C50C-407E-A947-70E740481C1C}">
                <a14:useLocalDpi xmlns:a14="http://schemas.microsoft.com/office/drawing/2010/main" val="0"/>
              </a:ext>
            </a:extLst>
          </a:blip>
          <a:srcRect r="54516"/>
          <a:stretch/>
        </p:blipFill>
        <p:spPr bwMode="auto">
          <a:xfrm>
            <a:off x="6447695" y="3450272"/>
            <a:ext cx="2331909" cy="264572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36764" y="5628164"/>
            <a:ext cx="8363225" cy="1107996"/>
          </a:xfrm>
          <a:prstGeom prst="rect">
            <a:avLst/>
          </a:prstGeom>
          <a:noFill/>
        </p:spPr>
        <p:txBody>
          <a:bodyPr wrap="square" rtlCol="0">
            <a:spAutoFit/>
          </a:bodyPr>
          <a:lstStyle/>
          <a:p>
            <a:r>
              <a:rPr lang="fr-FR" dirty="0" smtClean="0"/>
              <a:t>L’</a:t>
            </a:r>
            <a:r>
              <a:rPr lang="fr-FR" b="1" dirty="0" smtClean="0">
                <a:solidFill>
                  <a:srgbClr val="C00000"/>
                </a:solidFill>
              </a:rPr>
              <a:t>infobésité</a:t>
            </a:r>
            <a:r>
              <a:rPr lang="fr-FR" baseline="30000" dirty="0" smtClean="0"/>
              <a:t>*</a:t>
            </a:r>
            <a:r>
              <a:rPr lang="fr-FR" dirty="0" smtClean="0"/>
              <a:t> : grande quantité d’informations (gratuite, disponible,…)</a:t>
            </a:r>
          </a:p>
          <a:p>
            <a:r>
              <a:rPr lang="fr-FR" dirty="0" smtClean="0">
                <a:sym typeface="Wingdings" panose="05000000000000000000" pitchFamily="2" charset="2"/>
              </a:rPr>
              <a:t> </a:t>
            </a:r>
            <a:r>
              <a:rPr lang="fr-FR" dirty="0" smtClean="0"/>
              <a:t>Grande tentation de vouloir tout lire</a:t>
            </a:r>
          </a:p>
          <a:p>
            <a:pPr marL="285750" indent="-285750">
              <a:buFont typeface="Wingdings" panose="05000000000000000000" pitchFamily="2" charset="2"/>
              <a:buChar char="à"/>
            </a:pPr>
            <a:r>
              <a:rPr lang="fr-FR" dirty="0" smtClean="0">
                <a:sym typeface="Wingdings" panose="05000000000000000000" pitchFamily="2" charset="2"/>
              </a:rPr>
              <a:t>Éduquer à faire des choix</a:t>
            </a:r>
          </a:p>
          <a:p>
            <a:r>
              <a:rPr lang="fr-FR" baseline="30000" dirty="0" smtClean="0">
                <a:sym typeface="Wingdings" panose="05000000000000000000" pitchFamily="2" charset="2"/>
              </a:rPr>
              <a:t>* </a:t>
            </a:r>
            <a:r>
              <a:rPr lang="en-US" sz="1100" dirty="0"/>
              <a:t>David </a:t>
            </a:r>
            <a:r>
              <a:rPr lang="en-US" sz="1100" dirty="0" err="1"/>
              <a:t>Shenk</a:t>
            </a:r>
            <a:r>
              <a:rPr lang="en-US" sz="1100" dirty="0"/>
              <a:t>, </a:t>
            </a:r>
            <a:r>
              <a:rPr lang="en-US" sz="1100" i="1" dirty="0"/>
              <a:t>Data Smog: The Next Progressive</a:t>
            </a:r>
            <a:r>
              <a:rPr lang="en-US" sz="1100" dirty="0"/>
              <a:t>, 1993</a:t>
            </a:r>
            <a:endParaRPr lang="fr-FR" sz="1100" baseline="30000" dirty="0" smtClean="0">
              <a:sym typeface="Wingdings" panose="05000000000000000000" pitchFamily="2" charset="2"/>
            </a:endParaRPr>
          </a:p>
        </p:txBody>
      </p:sp>
    </p:spTree>
    <p:extLst>
      <p:ext uri="{BB962C8B-B14F-4D97-AF65-F5344CB8AC3E}">
        <p14:creationId xmlns:p14="http://schemas.microsoft.com/office/powerpoint/2010/main" val="19449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265" y="831334"/>
            <a:ext cx="5696881" cy="369332"/>
          </a:xfrm>
          <a:prstGeom prst="rect">
            <a:avLst/>
          </a:prstGeom>
        </p:spPr>
        <p:txBody>
          <a:bodyPr wrap="none">
            <a:spAutoFit/>
          </a:bodyPr>
          <a:lstStyle/>
          <a:p>
            <a:r>
              <a:rPr lang="fr-FR" b="1"/>
              <a:t>Consigne : Barrer tous les dés identiques à ceux du dessus</a:t>
            </a:r>
            <a:endParaRPr lang="fr-FR"/>
          </a:p>
        </p:txBody>
      </p:sp>
      <p:pic>
        <p:nvPicPr>
          <p:cNvPr id="5122" name="Picture 2" descr="https://www.researchgate.net/profile/Lars-Orbach/publication/359183208/figure/fig1/AS:1132740732821505@1647077844388/Sample-tasks-sustained-attention-test-copyright-Beltz-Test-GmbH-Goettingen-Reprinting_W640.jpg"/>
          <p:cNvPicPr>
            <a:picLocks noChangeAspect="1" noChangeArrowheads="1"/>
          </p:cNvPicPr>
          <p:nvPr/>
        </p:nvPicPr>
        <p:blipFill rotWithShape="1">
          <a:blip r:embed="rId2">
            <a:extLst>
              <a:ext uri="{28A0092B-C50C-407E-A947-70E740481C1C}">
                <a14:useLocalDpi xmlns:a14="http://schemas.microsoft.com/office/drawing/2010/main" val="0"/>
              </a:ext>
            </a:extLst>
          </a:blip>
          <a:srcRect r="51681"/>
          <a:stretch/>
        </p:blipFill>
        <p:spPr bwMode="auto">
          <a:xfrm>
            <a:off x="2011577" y="1415889"/>
            <a:ext cx="5120846" cy="4553787"/>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39700" y="6184900"/>
            <a:ext cx="9423400" cy="584775"/>
          </a:xfrm>
          <a:prstGeom prst="rect">
            <a:avLst/>
          </a:prstGeom>
          <a:noFill/>
        </p:spPr>
        <p:txBody>
          <a:bodyPr wrap="square" rtlCol="0">
            <a:spAutoFit/>
          </a:bodyPr>
          <a:lstStyle/>
          <a:p>
            <a:pPr algn="ctr"/>
            <a:r>
              <a:rPr lang="fr-FR" sz="3200" b="1" dirty="0" smtClean="0"/>
              <a:t>L’attention peut être </a:t>
            </a:r>
            <a:r>
              <a:rPr lang="fr-FR" sz="3200" b="1" dirty="0" smtClean="0">
                <a:solidFill>
                  <a:srgbClr val="C00000"/>
                </a:solidFill>
              </a:rPr>
              <a:t>soutenue</a:t>
            </a:r>
            <a:r>
              <a:rPr lang="fr-FR" sz="3200" b="1" dirty="0" smtClean="0">
                <a:solidFill>
                  <a:srgbClr val="0070C0"/>
                </a:solidFill>
              </a:rPr>
              <a:t> </a:t>
            </a:r>
            <a:r>
              <a:rPr lang="fr-FR" sz="3200" b="1" dirty="0" smtClean="0"/>
              <a:t>et </a:t>
            </a:r>
            <a:r>
              <a:rPr lang="fr-FR" sz="3200" b="1" dirty="0" smtClean="0">
                <a:solidFill>
                  <a:srgbClr val="C00000"/>
                </a:solidFill>
              </a:rPr>
              <a:t>exécutive</a:t>
            </a:r>
            <a:endParaRPr lang="fr-FR" sz="3200" b="1" dirty="0">
              <a:solidFill>
                <a:srgbClr val="C00000"/>
              </a:solidFill>
            </a:endParaRPr>
          </a:p>
        </p:txBody>
      </p:sp>
    </p:spTree>
    <p:extLst>
      <p:ext uri="{BB962C8B-B14F-4D97-AF65-F5344CB8AC3E}">
        <p14:creationId xmlns:p14="http://schemas.microsoft.com/office/powerpoint/2010/main" val="102364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st de Stroop : qu'est-ce que c'est ?"/>
          <p:cNvPicPr>
            <a:picLocks noChangeAspect="1" noChangeArrowheads="1"/>
          </p:cNvPicPr>
          <p:nvPr/>
        </p:nvPicPr>
        <p:blipFill rotWithShape="1">
          <a:blip r:embed="rId2">
            <a:extLst>
              <a:ext uri="{28A0092B-C50C-407E-A947-70E740481C1C}">
                <a14:useLocalDpi xmlns:a14="http://schemas.microsoft.com/office/drawing/2010/main" val="0"/>
              </a:ext>
            </a:extLst>
          </a:blip>
          <a:srcRect t="37539" b="55763"/>
          <a:stretch/>
        </p:blipFill>
        <p:spPr bwMode="auto">
          <a:xfrm>
            <a:off x="1590675" y="1409700"/>
            <a:ext cx="5762625" cy="47198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55600" y="279400"/>
            <a:ext cx="8369300" cy="1077218"/>
          </a:xfrm>
          <a:prstGeom prst="rect">
            <a:avLst/>
          </a:prstGeom>
          <a:noFill/>
        </p:spPr>
        <p:txBody>
          <a:bodyPr wrap="square" rtlCol="0">
            <a:spAutoFit/>
          </a:bodyPr>
          <a:lstStyle/>
          <a:p>
            <a:pPr algn="ctr"/>
            <a:r>
              <a:rPr lang="fr-FR" sz="2400" b="1" dirty="0" smtClean="0">
                <a:solidFill>
                  <a:srgbClr val="0070C0"/>
                </a:solidFill>
              </a:rPr>
              <a:t>Le test de </a:t>
            </a:r>
            <a:r>
              <a:rPr lang="fr-FR" sz="2400" b="1" i="1" dirty="0" err="1" smtClean="0">
                <a:solidFill>
                  <a:srgbClr val="0070C0"/>
                </a:solidFill>
              </a:rPr>
              <a:t>Stroop</a:t>
            </a:r>
            <a:r>
              <a:rPr lang="fr-FR" sz="2400" b="1" i="1" dirty="0" smtClean="0">
                <a:solidFill>
                  <a:srgbClr val="0070C0"/>
                </a:solidFill>
              </a:rPr>
              <a:t> </a:t>
            </a:r>
            <a:r>
              <a:rPr lang="fr-FR" sz="2400" b="1" dirty="0" smtClean="0">
                <a:solidFill>
                  <a:srgbClr val="0070C0"/>
                </a:solidFill>
              </a:rPr>
              <a:t>(1935)</a:t>
            </a:r>
          </a:p>
          <a:p>
            <a:r>
              <a:rPr lang="fr-FR" sz="2000" dirty="0" smtClean="0"/>
              <a:t>Besoin de </a:t>
            </a:r>
            <a:r>
              <a:rPr lang="fr-FR" sz="2000" b="1" dirty="0" smtClean="0"/>
              <a:t>6 volontaires</a:t>
            </a:r>
          </a:p>
          <a:p>
            <a:r>
              <a:rPr lang="fr-FR" sz="2000" b="1" dirty="0" smtClean="0"/>
              <a:t>CONSIGNE : Dire le plus vite possible de quelle couleur est écrite le mot</a:t>
            </a:r>
            <a:endParaRPr lang="fr-FR" sz="2000" dirty="0"/>
          </a:p>
        </p:txBody>
      </p:sp>
      <p:pic>
        <p:nvPicPr>
          <p:cNvPr id="4" name="Picture 2" descr="Test de Stroop : qu'est-ce que c'est ?"/>
          <p:cNvPicPr>
            <a:picLocks noChangeAspect="1" noChangeArrowheads="1"/>
          </p:cNvPicPr>
          <p:nvPr/>
        </p:nvPicPr>
        <p:blipFill rotWithShape="1">
          <a:blip r:embed="rId2">
            <a:extLst>
              <a:ext uri="{28A0092B-C50C-407E-A947-70E740481C1C}">
                <a14:useLocalDpi xmlns:a14="http://schemas.microsoft.com/office/drawing/2010/main" val="0"/>
              </a:ext>
            </a:extLst>
          </a:blip>
          <a:srcRect t="46885" b="46729"/>
          <a:stretch/>
        </p:blipFill>
        <p:spPr bwMode="auto">
          <a:xfrm>
            <a:off x="1590675" y="2171700"/>
            <a:ext cx="5762625" cy="4500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est de Stroop : qu'est-ce que c'est ?"/>
          <p:cNvPicPr>
            <a:picLocks noChangeAspect="1" noChangeArrowheads="1"/>
          </p:cNvPicPr>
          <p:nvPr/>
        </p:nvPicPr>
        <p:blipFill rotWithShape="1">
          <a:blip r:embed="rId2">
            <a:extLst>
              <a:ext uri="{28A0092B-C50C-407E-A947-70E740481C1C}">
                <a14:useLocalDpi xmlns:a14="http://schemas.microsoft.com/office/drawing/2010/main" val="0"/>
              </a:ext>
            </a:extLst>
          </a:blip>
          <a:srcRect t="57477" b="35046"/>
          <a:stretch/>
        </p:blipFill>
        <p:spPr bwMode="auto">
          <a:xfrm>
            <a:off x="1590675" y="3035301"/>
            <a:ext cx="5762625" cy="5268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est de Stroop : qu'est-ce que c'est ?"/>
          <p:cNvPicPr>
            <a:picLocks noChangeAspect="1" noChangeArrowheads="1"/>
          </p:cNvPicPr>
          <p:nvPr/>
        </p:nvPicPr>
        <p:blipFill rotWithShape="1">
          <a:blip r:embed="rId2">
            <a:extLst>
              <a:ext uri="{28A0092B-C50C-407E-A947-70E740481C1C}">
                <a14:useLocalDpi xmlns:a14="http://schemas.microsoft.com/office/drawing/2010/main" val="0"/>
              </a:ext>
            </a:extLst>
          </a:blip>
          <a:srcRect t="66355" b="25857"/>
          <a:stretch/>
        </p:blipFill>
        <p:spPr bwMode="auto">
          <a:xfrm>
            <a:off x="1590675" y="3759201"/>
            <a:ext cx="5762625" cy="5488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est de Stroop : qu'est-ce que c'est ?"/>
          <p:cNvPicPr>
            <a:picLocks noChangeAspect="1" noChangeArrowheads="1"/>
          </p:cNvPicPr>
          <p:nvPr/>
        </p:nvPicPr>
        <p:blipFill rotWithShape="1">
          <a:blip r:embed="rId2">
            <a:extLst>
              <a:ext uri="{28A0092B-C50C-407E-A947-70E740481C1C}">
                <a14:useLocalDpi xmlns:a14="http://schemas.microsoft.com/office/drawing/2010/main" val="0"/>
              </a:ext>
            </a:extLst>
          </a:blip>
          <a:srcRect t="78037" b="14953"/>
          <a:stretch/>
        </p:blipFill>
        <p:spPr bwMode="auto">
          <a:xfrm>
            <a:off x="1590675" y="4711701"/>
            <a:ext cx="5762625" cy="4939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est de Stroop : qu'est-ce que c'est ?"/>
          <p:cNvPicPr>
            <a:picLocks noChangeAspect="1" noChangeArrowheads="1"/>
          </p:cNvPicPr>
          <p:nvPr/>
        </p:nvPicPr>
        <p:blipFill rotWithShape="1">
          <a:blip r:embed="rId2">
            <a:extLst>
              <a:ext uri="{28A0092B-C50C-407E-A947-70E740481C1C}">
                <a14:useLocalDpi xmlns:a14="http://schemas.microsoft.com/office/drawing/2010/main" val="0"/>
              </a:ext>
            </a:extLst>
          </a:blip>
          <a:srcRect t="88162" b="5452"/>
          <a:stretch/>
        </p:blipFill>
        <p:spPr bwMode="auto">
          <a:xfrm>
            <a:off x="1590675" y="5537200"/>
            <a:ext cx="5762625" cy="450033"/>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139700" y="6184900"/>
            <a:ext cx="9423400" cy="584775"/>
          </a:xfrm>
          <a:prstGeom prst="rect">
            <a:avLst/>
          </a:prstGeom>
          <a:noFill/>
        </p:spPr>
        <p:txBody>
          <a:bodyPr wrap="square" rtlCol="0">
            <a:spAutoFit/>
          </a:bodyPr>
          <a:lstStyle/>
          <a:p>
            <a:pPr algn="ctr"/>
            <a:r>
              <a:rPr lang="fr-FR" sz="3200" b="1" dirty="0" smtClean="0"/>
              <a:t>L’attention peut être </a:t>
            </a:r>
            <a:r>
              <a:rPr lang="fr-FR" sz="3200" b="1" dirty="0" smtClean="0">
                <a:solidFill>
                  <a:srgbClr val="C00000"/>
                </a:solidFill>
              </a:rPr>
              <a:t>divisée</a:t>
            </a:r>
            <a:r>
              <a:rPr lang="fr-FR" sz="3200" b="1" dirty="0" smtClean="0"/>
              <a:t> sur plusieurs tâches</a:t>
            </a:r>
            <a:endParaRPr lang="fr-FR" sz="3200" b="1" dirty="0">
              <a:solidFill>
                <a:srgbClr val="0070C0"/>
              </a:solidFill>
            </a:endParaRPr>
          </a:p>
        </p:txBody>
      </p:sp>
    </p:spTree>
    <p:extLst>
      <p:ext uri="{BB962C8B-B14F-4D97-AF65-F5344CB8AC3E}">
        <p14:creationId xmlns:p14="http://schemas.microsoft.com/office/powerpoint/2010/main" val="342703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L'attention : « Où en étions nous déjà ? » - Aspieconse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98" y="1104900"/>
            <a:ext cx="8804802" cy="29464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263650" y="241300"/>
            <a:ext cx="6616700" cy="646331"/>
          </a:xfrm>
          <a:prstGeom prst="rect">
            <a:avLst/>
          </a:prstGeom>
          <a:noFill/>
        </p:spPr>
        <p:txBody>
          <a:bodyPr wrap="square" rtlCol="0">
            <a:spAutoFit/>
          </a:bodyPr>
          <a:lstStyle/>
          <a:p>
            <a:pPr algn="ctr"/>
            <a:r>
              <a:rPr lang="fr-FR" sz="3600" b="1" dirty="0" smtClean="0"/>
              <a:t>L’attention est multifacette ! </a:t>
            </a:r>
            <a:endParaRPr lang="fr-FR" sz="3600" b="1" dirty="0"/>
          </a:p>
        </p:txBody>
      </p:sp>
      <p:sp>
        <p:nvSpPr>
          <p:cNvPr id="7" name="ZoneTexte 6"/>
          <p:cNvSpPr txBox="1"/>
          <p:nvPr/>
        </p:nvSpPr>
        <p:spPr>
          <a:xfrm>
            <a:off x="169598" y="4406979"/>
            <a:ext cx="8644201" cy="2308324"/>
          </a:xfrm>
          <a:prstGeom prst="rect">
            <a:avLst/>
          </a:prstGeom>
          <a:noFill/>
        </p:spPr>
        <p:txBody>
          <a:bodyPr wrap="square" rtlCol="0">
            <a:spAutoFit/>
          </a:bodyPr>
          <a:lstStyle/>
          <a:p>
            <a:r>
              <a:rPr lang="fr-FR" b="1" dirty="0" smtClean="0">
                <a:solidFill>
                  <a:srgbClr val="C00000"/>
                </a:solidFill>
              </a:rPr>
              <a:t>Définition</a:t>
            </a:r>
            <a:r>
              <a:rPr lang="fr-FR" b="1" dirty="0" smtClean="0">
                <a:solidFill>
                  <a:srgbClr val="0070C0"/>
                </a:solidFill>
              </a:rPr>
              <a:t> : </a:t>
            </a:r>
          </a:p>
          <a:p>
            <a:r>
              <a:rPr lang="fr-FR" b="1" dirty="0"/>
              <a:t> </a:t>
            </a:r>
            <a:r>
              <a:rPr lang="fr-FR" b="1" dirty="0" smtClean="0"/>
              <a:t>Concentration focalisée</a:t>
            </a:r>
            <a:r>
              <a:rPr lang="fr-FR" dirty="0" smtClean="0"/>
              <a:t> sur un objet ou une tâche dont on a </a:t>
            </a:r>
            <a:r>
              <a:rPr lang="fr-FR" b="1" dirty="0" smtClean="0"/>
              <a:t>conscience</a:t>
            </a:r>
            <a:r>
              <a:rPr lang="fr-FR" dirty="0" smtClean="0"/>
              <a:t>.</a:t>
            </a:r>
          </a:p>
          <a:p>
            <a:r>
              <a:rPr lang="fr-FR" dirty="0" smtClean="0"/>
              <a:t>Cela implique d’être </a:t>
            </a:r>
            <a:r>
              <a:rPr lang="fr-FR" b="1" dirty="0" smtClean="0"/>
              <a:t>capable d’ignorer le reste.</a:t>
            </a:r>
          </a:p>
          <a:p>
            <a:r>
              <a:rPr lang="fr-FR" b="1" dirty="0" smtClean="0">
                <a:sym typeface="Wingdings" panose="05000000000000000000" pitchFamily="2" charset="2"/>
              </a:rPr>
              <a:t> Maîtrise des processus mentaux</a:t>
            </a:r>
            <a:endParaRPr lang="fr-FR" b="1" dirty="0" smtClean="0"/>
          </a:p>
          <a:p>
            <a:r>
              <a:rPr lang="fr-FR" dirty="0" smtClean="0"/>
              <a:t>On l’oppose à la </a:t>
            </a:r>
            <a:r>
              <a:rPr lang="fr-FR" b="1" dirty="0" smtClean="0"/>
              <a:t>distraction.</a:t>
            </a:r>
          </a:p>
          <a:p>
            <a:r>
              <a:rPr lang="fr-FR" dirty="0" smtClean="0"/>
              <a:t>D’un point de vue cognitif, on peut la définir comme </a:t>
            </a:r>
            <a:r>
              <a:rPr lang="fr-FR" b="1" dirty="0" smtClean="0"/>
              <a:t>un processus de sélection de réseaux et d’activations neuronales </a:t>
            </a:r>
          </a:p>
          <a:p>
            <a:endParaRPr lang="fr-FR" b="1" dirty="0"/>
          </a:p>
        </p:txBody>
      </p:sp>
    </p:spTree>
    <p:extLst>
      <p:ext uri="{BB962C8B-B14F-4D97-AF65-F5344CB8AC3E}">
        <p14:creationId xmlns:p14="http://schemas.microsoft.com/office/powerpoint/2010/main" val="33138439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14400" y="351064"/>
            <a:ext cx="7511143" cy="523220"/>
          </a:xfrm>
          <a:prstGeom prst="rect">
            <a:avLst/>
          </a:prstGeom>
          <a:noFill/>
        </p:spPr>
        <p:txBody>
          <a:bodyPr wrap="square" rtlCol="0">
            <a:spAutoFit/>
          </a:bodyPr>
          <a:lstStyle/>
          <a:p>
            <a:pPr algn="ctr"/>
            <a:r>
              <a:rPr lang="fr-FR" sz="2800" b="1" dirty="0" smtClean="0">
                <a:solidFill>
                  <a:srgbClr val="0070C0"/>
                </a:solidFill>
              </a:rPr>
              <a:t>Le point de vue de Jean-Philippe </a:t>
            </a:r>
            <a:r>
              <a:rPr lang="fr-FR" sz="2800" b="1" dirty="0" err="1" smtClean="0">
                <a:solidFill>
                  <a:srgbClr val="0070C0"/>
                </a:solidFill>
              </a:rPr>
              <a:t>Lachaux</a:t>
            </a:r>
            <a:endParaRPr lang="fr-FR" sz="2800" b="1" dirty="0">
              <a:solidFill>
                <a:srgbClr val="0070C0"/>
              </a:solidFill>
            </a:endParaRPr>
          </a:p>
        </p:txBody>
      </p:sp>
      <p:pic>
        <p:nvPicPr>
          <p:cNvPr id="3" name="Image 2"/>
          <p:cNvPicPr>
            <a:picLocks noChangeAspect="1"/>
          </p:cNvPicPr>
          <p:nvPr/>
        </p:nvPicPr>
        <p:blipFill>
          <a:blip r:embed="rId2"/>
          <a:stretch>
            <a:fillRect/>
          </a:stretch>
        </p:blipFill>
        <p:spPr>
          <a:xfrm>
            <a:off x="187097" y="1281794"/>
            <a:ext cx="1282474" cy="1256162"/>
          </a:xfrm>
          <a:prstGeom prst="rect">
            <a:avLst/>
          </a:prstGeom>
          <a:ln>
            <a:solidFill>
              <a:srgbClr val="0070C0"/>
            </a:solidFill>
          </a:ln>
        </p:spPr>
      </p:pic>
      <p:sp>
        <p:nvSpPr>
          <p:cNvPr id="6" name="Rectangle 5"/>
          <p:cNvSpPr/>
          <p:nvPr/>
        </p:nvSpPr>
        <p:spPr>
          <a:xfrm>
            <a:off x="187098" y="2537959"/>
            <a:ext cx="1282474" cy="3231654"/>
          </a:xfrm>
          <a:prstGeom prst="rect">
            <a:avLst/>
          </a:prstGeom>
          <a:ln>
            <a:solidFill>
              <a:srgbClr val="0070C0"/>
            </a:solidFill>
          </a:ln>
        </p:spPr>
        <p:txBody>
          <a:bodyPr wrap="square">
            <a:spAutoFit/>
          </a:bodyPr>
          <a:lstStyle/>
          <a:p>
            <a:r>
              <a:rPr lang="fr-FR" sz="1200" dirty="0" smtClean="0"/>
              <a:t>Ancien </a:t>
            </a:r>
            <a:r>
              <a:rPr lang="fr-FR" sz="1200" dirty="0"/>
              <a:t>élève de l’École polytechnique, il est directeur de recherche en neurosciences cognitives au sein de l’unité « Dynamique Cérébrale et Cognition » de l’INSERM à Lyon. Grand spécialiste de l’attention, il est l’auteur de nombreux ouvrages </a:t>
            </a:r>
          </a:p>
        </p:txBody>
      </p:sp>
      <p:sp>
        <p:nvSpPr>
          <p:cNvPr id="8" name="ZoneTexte 7"/>
          <p:cNvSpPr txBox="1"/>
          <p:nvPr/>
        </p:nvSpPr>
        <p:spPr>
          <a:xfrm>
            <a:off x="1738993" y="1281794"/>
            <a:ext cx="7225393" cy="4524315"/>
          </a:xfrm>
          <a:prstGeom prst="rect">
            <a:avLst/>
          </a:prstGeom>
          <a:noFill/>
        </p:spPr>
        <p:txBody>
          <a:bodyPr wrap="square" rtlCol="0">
            <a:spAutoFit/>
          </a:bodyPr>
          <a:lstStyle/>
          <a:p>
            <a:pPr marL="285750" indent="-285750">
              <a:buFont typeface="Arial" panose="020B0604020202020204" pitchFamily="34" charset="0"/>
              <a:buChar char="•"/>
            </a:pPr>
            <a:r>
              <a:rPr lang="fr-FR" dirty="0"/>
              <a:t>L’attention, c’est le mécanisme qui permet de </a:t>
            </a:r>
            <a:r>
              <a:rPr lang="fr-FR" b="1" dirty="0"/>
              <a:t>remédier à la capacité de traitement limitée du cerveau humain.</a:t>
            </a:r>
            <a:r>
              <a:rPr lang="fr-FR" dirty="0"/>
              <a:t> C’est à dire que l’on ne peut pas appréhender tout ce qui arrive au niveau de nos </a:t>
            </a:r>
            <a:r>
              <a:rPr lang="fr-FR" dirty="0" smtClean="0"/>
              <a:t>sens ou des phénomènes mentaux, </a:t>
            </a:r>
            <a:r>
              <a:rPr lang="fr-FR" dirty="0"/>
              <a:t>donc il y a un principe de </a:t>
            </a:r>
            <a:r>
              <a:rPr lang="fr-FR" b="1" dirty="0" smtClean="0"/>
              <a:t>SELECTION </a:t>
            </a:r>
            <a:r>
              <a:rPr lang="fr-FR" b="1" dirty="0"/>
              <a:t>de ce </a:t>
            </a:r>
            <a:r>
              <a:rPr lang="fr-FR" b="1" dirty="0" smtClean="0"/>
              <a:t>qui est </a:t>
            </a:r>
            <a:r>
              <a:rPr lang="fr-FR" b="1" dirty="0"/>
              <a:t>le plus important pour </a:t>
            </a:r>
            <a:r>
              <a:rPr lang="fr-FR" b="1" dirty="0" smtClean="0"/>
              <a:t>l’organisme (</a:t>
            </a:r>
            <a:r>
              <a:rPr lang="fr-FR" dirty="0" smtClean="0"/>
              <a:t>à </a:t>
            </a:r>
            <a:r>
              <a:rPr lang="fr-FR" dirty="0"/>
              <a:t>un moment </a:t>
            </a:r>
            <a:r>
              <a:rPr lang="fr-FR" dirty="0" smtClean="0"/>
              <a:t>donné).</a:t>
            </a:r>
          </a:p>
          <a:p>
            <a:r>
              <a:rPr lang="fr-FR" dirty="0" smtClean="0"/>
              <a:t> </a:t>
            </a:r>
          </a:p>
          <a:p>
            <a:pPr marL="285750" indent="-285750">
              <a:buFont typeface="Arial" panose="020B0604020202020204" pitchFamily="34" charset="0"/>
              <a:buChar char="•"/>
            </a:pPr>
            <a:r>
              <a:rPr lang="fr-FR" dirty="0"/>
              <a:t>L’attention, c’est elle qui </a:t>
            </a:r>
            <a:r>
              <a:rPr lang="fr-FR" b="1" dirty="0" smtClean="0"/>
              <a:t>détermine notre </a:t>
            </a:r>
            <a:r>
              <a:rPr lang="fr-FR" b="1" dirty="0"/>
              <a:t>vie mentale à chaque instant</a:t>
            </a:r>
            <a:r>
              <a:rPr lang="fr-FR" dirty="0"/>
              <a:t>. </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sym typeface="Wingdings" panose="05000000000000000000" pitchFamily="2" charset="2"/>
              </a:rPr>
              <a:t> </a:t>
            </a:r>
            <a:r>
              <a:rPr lang="fr-FR" dirty="0" smtClean="0"/>
              <a:t>On peut alors s’interroger :  </a:t>
            </a:r>
            <a:r>
              <a:rPr lang="fr-FR" b="1" dirty="0"/>
              <a:t>Est-ce que mon attention et ce sur quoi se pose mon attention est décidé par moi-même ou est décidé de l’extérieur </a:t>
            </a:r>
            <a:r>
              <a:rPr lang="fr-FR" dirty="0"/>
              <a:t>? </a:t>
            </a:r>
            <a:r>
              <a:rPr lang="fr-FR" dirty="0" smtClean="0"/>
              <a:t>C’est </a:t>
            </a:r>
            <a:r>
              <a:rPr lang="fr-FR" dirty="0"/>
              <a:t>toujours une balance entre les deux</a:t>
            </a:r>
            <a:r>
              <a:rPr lang="fr-FR" dirty="0" smtClean="0"/>
              <a: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b="1" dirty="0" smtClean="0"/>
              <a:t>Quelle différence entre attention et concentration ?</a:t>
            </a:r>
            <a:r>
              <a:rPr lang="fr-FR" dirty="0" smtClean="0"/>
              <a:t> </a:t>
            </a:r>
          </a:p>
          <a:p>
            <a:pPr marL="742950" lvl="1" indent="-285750">
              <a:buFont typeface="Wingdings" panose="05000000000000000000" pitchFamily="2" charset="2"/>
              <a:buChar char="Ø"/>
            </a:pPr>
            <a:r>
              <a:rPr lang="fr-FR" dirty="0" smtClean="0"/>
              <a:t>L’attention c'est la sélection</a:t>
            </a:r>
          </a:p>
          <a:p>
            <a:pPr marL="742950" lvl="1" indent="-285750">
              <a:buFont typeface="Wingdings" panose="05000000000000000000" pitchFamily="2" charset="2"/>
              <a:buChar char="Ø"/>
            </a:pPr>
            <a:r>
              <a:rPr lang="fr-FR" dirty="0" smtClean="0"/>
              <a:t>La concentration c’est l’intention d’</a:t>
            </a:r>
            <a:r>
              <a:rPr lang="fr-FR" dirty="0"/>
              <a:t>a</a:t>
            </a:r>
            <a:r>
              <a:rPr lang="fr-FR" dirty="0" smtClean="0"/>
              <a:t>voir un traitement actif de ce que l’on perçoit (= de ce sur quoi on porte notre attention)</a:t>
            </a:r>
          </a:p>
        </p:txBody>
      </p:sp>
    </p:spTree>
    <p:extLst>
      <p:ext uri="{BB962C8B-B14F-4D97-AF65-F5344CB8AC3E}">
        <p14:creationId xmlns:p14="http://schemas.microsoft.com/office/powerpoint/2010/main" val="10436357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94" name="Rectangle 18"/>
          <p:cNvSpPr>
            <a:spLocks noGrp="1" noChangeArrowheads="1"/>
          </p:cNvSpPr>
          <p:nvPr>
            <p:ph type="title"/>
          </p:nvPr>
        </p:nvSpPr>
        <p:spPr>
          <a:xfrm>
            <a:off x="-1581588" y="357649"/>
            <a:ext cx="8229600" cy="549206"/>
          </a:xfrm>
        </p:spPr>
        <p:txBody>
          <a:bodyPr>
            <a:noAutofit/>
          </a:bodyPr>
          <a:lstStyle/>
          <a:p>
            <a:r>
              <a:rPr lang="fr-FR" sz="4000" b="1" dirty="0">
                <a:solidFill>
                  <a:srgbClr val="C00000"/>
                </a:solidFill>
                <a:latin typeface="Calibri Light" panose="020F0302020204030204" pitchFamily="34" charset="0"/>
                <a:cs typeface="Calibri Light" panose="020F0302020204030204" pitchFamily="34" charset="0"/>
              </a:rPr>
              <a:t>L’attention de l’auditoire</a:t>
            </a:r>
          </a:p>
        </p:txBody>
      </p:sp>
      <p:sp>
        <p:nvSpPr>
          <p:cNvPr id="127000" name="Rectangle 24"/>
          <p:cNvSpPr>
            <a:spLocks noGrp="1" noChangeArrowheads="1"/>
          </p:cNvSpPr>
          <p:nvPr>
            <p:ph idx="1"/>
          </p:nvPr>
        </p:nvSpPr>
        <p:spPr>
          <a:xfrm>
            <a:off x="850900" y="1308100"/>
            <a:ext cx="6807200" cy="4276685"/>
          </a:xfrm>
          <a:noFill/>
        </p:spPr>
        <p:txBody>
          <a:bodyPr anchor="t">
            <a:normAutofit/>
          </a:bodyPr>
          <a:lstStyle/>
          <a:p>
            <a:pPr eaLnBrk="0" hangingPunct="0">
              <a:spcBef>
                <a:spcPct val="0"/>
              </a:spcBef>
              <a:buClrTx/>
              <a:buFontTx/>
              <a:buNone/>
            </a:pPr>
            <a:r>
              <a:rPr lang="fr-FR" sz="2400" dirty="0"/>
              <a:t>Au bout de combien de temps a-t-on perdu la moitié de l’auditoire?</a:t>
            </a:r>
          </a:p>
          <a:p>
            <a:endParaRPr lang="fr-FR" sz="2400" dirty="0"/>
          </a:p>
        </p:txBody>
      </p:sp>
      <p:sp>
        <p:nvSpPr>
          <p:cNvPr id="126979" name="Line 2"/>
          <p:cNvSpPr>
            <a:spLocks noChangeShapeType="1"/>
          </p:cNvSpPr>
          <p:nvPr/>
        </p:nvSpPr>
        <p:spPr bwMode="auto">
          <a:xfrm flipV="1">
            <a:off x="3249216" y="3496429"/>
            <a:ext cx="0" cy="1559719"/>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26980" name="Line 3"/>
          <p:cNvSpPr>
            <a:spLocks noChangeShapeType="1"/>
          </p:cNvSpPr>
          <p:nvPr/>
        </p:nvSpPr>
        <p:spPr bwMode="auto">
          <a:xfrm flipV="1">
            <a:off x="3105151" y="4882316"/>
            <a:ext cx="280273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26981" name="Text Box 4"/>
          <p:cNvSpPr txBox="1">
            <a:spLocks noChangeArrowheads="1"/>
          </p:cNvSpPr>
          <p:nvPr/>
        </p:nvSpPr>
        <p:spPr bwMode="auto">
          <a:xfrm>
            <a:off x="5905501" y="4695387"/>
            <a:ext cx="7425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Arial Narrow" pitchFamily="34" charset="0"/>
                <a:ea typeface="+mn-ea"/>
                <a:cs typeface="+mn-cs"/>
              </a:rPr>
              <a:t>temps</a:t>
            </a:r>
          </a:p>
        </p:txBody>
      </p:sp>
      <p:sp>
        <p:nvSpPr>
          <p:cNvPr id="126982" name="Text Box 5"/>
          <p:cNvSpPr txBox="1">
            <a:spLocks noChangeArrowheads="1"/>
          </p:cNvSpPr>
          <p:nvPr/>
        </p:nvSpPr>
        <p:spPr bwMode="auto">
          <a:xfrm>
            <a:off x="2681289" y="3183293"/>
            <a:ext cx="10787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Arial Narrow" pitchFamily="34" charset="0"/>
                <a:ea typeface="+mn-ea"/>
                <a:cs typeface="+mn-cs"/>
              </a:rPr>
              <a:t>attention</a:t>
            </a:r>
          </a:p>
        </p:txBody>
      </p:sp>
    </p:spTree>
    <p:extLst>
      <p:ext uri="{BB962C8B-B14F-4D97-AF65-F5344CB8AC3E}">
        <p14:creationId xmlns:p14="http://schemas.microsoft.com/office/powerpoint/2010/main" val="31533045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94" name="Rectangle 18"/>
          <p:cNvSpPr>
            <a:spLocks noGrp="1" noChangeArrowheads="1"/>
          </p:cNvSpPr>
          <p:nvPr>
            <p:ph type="title"/>
          </p:nvPr>
        </p:nvSpPr>
        <p:spPr>
          <a:xfrm>
            <a:off x="-1581588" y="357649"/>
            <a:ext cx="8229600" cy="549206"/>
          </a:xfrm>
        </p:spPr>
        <p:txBody>
          <a:bodyPr>
            <a:noAutofit/>
          </a:bodyPr>
          <a:lstStyle/>
          <a:p>
            <a:r>
              <a:rPr lang="fr-FR" sz="4000" b="1" dirty="0">
                <a:solidFill>
                  <a:srgbClr val="C00000"/>
                </a:solidFill>
                <a:latin typeface="Calibri Light" panose="020F0302020204030204" pitchFamily="34" charset="0"/>
                <a:cs typeface="Calibri Light" panose="020F0302020204030204" pitchFamily="34" charset="0"/>
              </a:rPr>
              <a:t>L’attention de l’auditoire</a:t>
            </a:r>
          </a:p>
        </p:txBody>
      </p:sp>
      <p:sp>
        <p:nvSpPr>
          <p:cNvPr id="127000" name="Rectangle 24"/>
          <p:cNvSpPr>
            <a:spLocks noGrp="1" noChangeArrowheads="1"/>
          </p:cNvSpPr>
          <p:nvPr>
            <p:ph idx="1"/>
          </p:nvPr>
        </p:nvSpPr>
        <p:spPr>
          <a:xfrm>
            <a:off x="850900" y="1308100"/>
            <a:ext cx="6807200" cy="4276685"/>
          </a:xfrm>
          <a:noFill/>
        </p:spPr>
        <p:txBody>
          <a:bodyPr anchor="t">
            <a:normAutofit/>
          </a:bodyPr>
          <a:lstStyle/>
          <a:p>
            <a:pPr eaLnBrk="0" hangingPunct="0">
              <a:spcBef>
                <a:spcPct val="0"/>
              </a:spcBef>
              <a:buClrTx/>
              <a:buFontTx/>
              <a:buNone/>
            </a:pPr>
            <a:r>
              <a:rPr lang="fr-FR" sz="2400" dirty="0"/>
              <a:t>Au bout de combien de temps a-t-on perdu la moitié de l’auditoire?</a:t>
            </a:r>
          </a:p>
          <a:p>
            <a:endParaRPr lang="fr-FR" sz="2400" dirty="0"/>
          </a:p>
        </p:txBody>
      </p:sp>
      <p:sp>
        <p:nvSpPr>
          <p:cNvPr id="8" name="Rectangle 24"/>
          <p:cNvSpPr txBox="1">
            <a:spLocks noChangeArrowheads="1"/>
          </p:cNvSpPr>
          <p:nvPr/>
        </p:nvSpPr>
        <p:spPr>
          <a:xfrm>
            <a:off x="1485900" y="2190313"/>
            <a:ext cx="6172200" cy="3394472"/>
          </a:xfrm>
          <a:prstGeom prst="rect">
            <a:avLst/>
          </a:prstGeom>
          <a:noFill/>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auto" latinLnBrk="0" hangingPunct="0">
              <a:lnSpc>
                <a:spcPct val="100000"/>
              </a:lnSpc>
              <a:spcBef>
                <a:spcPct val="0"/>
              </a:spcBef>
              <a:spcAft>
                <a:spcPts val="0"/>
              </a:spcAft>
              <a:buClrTx/>
              <a:buSzTx/>
              <a:buFontTx/>
              <a:buNone/>
              <a:tabLst/>
              <a:defRPr/>
            </a:pPr>
            <a:r>
              <a:rPr kumimoji="0" lang="fr-FR" sz="1800" b="0" i="0" u="none" strike="noStrike" kern="1200" cap="none" spc="0" normalizeH="0" baseline="0" noProof="0" smtClean="0">
                <a:ln>
                  <a:noFill/>
                </a:ln>
                <a:solidFill>
                  <a:prstClr val="black"/>
                </a:solidFill>
                <a:effectLst/>
                <a:uLnTx/>
                <a:uFillTx/>
                <a:latin typeface="Calibri"/>
                <a:ea typeface="+mn-ea"/>
                <a:cs typeface="+mn-cs"/>
              </a:rPr>
              <a:t>Au bout de combien de temps a-t-on perdu la moitié de l’auditoire?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 Box 15"/>
          <p:cNvSpPr txBox="1">
            <a:spLocks noChangeArrowheads="1"/>
          </p:cNvSpPr>
          <p:nvPr/>
        </p:nvSpPr>
        <p:spPr bwMode="auto">
          <a:xfrm>
            <a:off x="4275535" y="4884697"/>
            <a:ext cx="37702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000" b="1" i="0" u="none" strike="noStrike" kern="1200" cap="none" spc="0" normalizeH="0" baseline="0" noProof="0">
                <a:ln>
                  <a:noFill/>
                </a:ln>
                <a:solidFill>
                  <a:srgbClr val="CC0000"/>
                </a:solidFill>
                <a:effectLst/>
                <a:uLnTx/>
                <a:uFillTx/>
                <a:latin typeface="Arial Narrow" pitchFamily="34" charset="0"/>
                <a:ea typeface="+mn-ea"/>
                <a:cs typeface="+mn-cs"/>
              </a:rPr>
              <a:t>?</a:t>
            </a:r>
          </a:p>
        </p:txBody>
      </p:sp>
      <p:sp>
        <p:nvSpPr>
          <p:cNvPr id="10" name="Line 2"/>
          <p:cNvSpPr>
            <a:spLocks noChangeShapeType="1"/>
          </p:cNvSpPr>
          <p:nvPr/>
        </p:nvSpPr>
        <p:spPr bwMode="auto">
          <a:xfrm flipV="1">
            <a:off x="3249216" y="3496429"/>
            <a:ext cx="0" cy="1559719"/>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1" name="Line 3"/>
          <p:cNvSpPr>
            <a:spLocks noChangeShapeType="1"/>
          </p:cNvSpPr>
          <p:nvPr/>
        </p:nvSpPr>
        <p:spPr bwMode="auto">
          <a:xfrm flipV="1">
            <a:off x="3105151" y="4882316"/>
            <a:ext cx="280273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 Box 4"/>
          <p:cNvSpPr txBox="1">
            <a:spLocks noChangeArrowheads="1"/>
          </p:cNvSpPr>
          <p:nvPr/>
        </p:nvSpPr>
        <p:spPr bwMode="auto">
          <a:xfrm>
            <a:off x="5905501" y="4695387"/>
            <a:ext cx="7425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Arial Narrow" pitchFamily="34" charset="0"/>
                <a:ea typeface="+mn-ea"/>
                <a:cs typeface="+mn-cs"/>
              </a:rPr>
              <a:t>temps</a:t>
            </a:r>
          </a:p>
        </p:txBody>
      </p:sp>
      <p:sp>
        <p:nvSpPr>
          <p:cNvPr id="13" name="Text Box 5"/>
          <p:cNvSpPr txBox="1">
            <a:spLocks noChangeArrowheads="1"/>
          </p:cNvSpPr>
          <p:nvPr/>
        </p:nvSpPr>
        <p:spPr bwMode="auto">
          <a:xfrm>
            <a:off x="2681289" y="3183293"/>
            <a:ext cx="10787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Arial Narrow" pitchFamily="34" charset="0"/>
                <a:ea typeface="+mn-ea"/>
                <a:cs typeface="+mn-cs"/>
              </a:rPr>
              <a:t>attention</a:t>
            </a:r>
          </a:p>
        </p:txBody>
      </p:sp>
      <p:sp>
        <p:nvSpPr>
          <p:cNvPr id="14" name="Line 6"/>
          <p:cNvSpPr>
            <a:spLocks noChangeShapeType="1"/>
          </p:cNvSpPr>
          <p:nvPr/>
        </p:nvSpPr>
        <p:spPr bwMode="auto">
          <a:xfrm>
            <a:off x="3162300" y="4217947"/>
            <a:ext cx="12430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 Box 7"/>
          <p:cNvSpPr txBox="1">
            <a:spLocks noChangeArrowheads="1"/>
          </p:cNvSpPr>
          <p:nvPr/>
        </p:nvSpPr>
        <p:spPr bwMode="auto">
          <a:xfrm>
            <a:off x="2572941" y="4047687"/>
            <a:ext cx="6174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Arial Narrow" pitchFamily="34" charset="0"/>
                <a:ea typeface="+mn-ea"/>
                <a:cs typeface="+mn-cs"/>
              </a:rPr>
              <a:t>50 %</a:t>
            </a:r>
          </a:p>
        </p:txBody>
      </p:sp>
      <p:sp>
        <p:nvSpPr>
          <p:cNvPr id="16" name="Line 8"/>
          <p:cNvSpPr>
            <a:spLocks noChangeShapeType="1"/>
          </p:cNvSpPr>
          <p:nvPr/>
        </p:nvSpPr>
        <p:spPr bwMode="auto">
          <a:xfrm>
            <a:off x="4405313" y="4217948"/>
            <a:ext cx="0" cy="7215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0"/>
          <p:cNvSpPr>
            <a:spLocks/>
          </p:cNvSpPr>
          <p:nvPr/>
        </p:nvSpPr>
        <p:spPr bwMode="auto">
          <a:xfrm>
            <a:off x="3249217" y="3486903"/>
            <a:ext cx="2601515" cy="1366838"/>
          </a:xfrm>
          <a:custGeom>
            <a:avLst/>
            <a:gdLst>
              <a:gd name="T0" fmla="*/ 0 w 4083"/>
              <a:gd name="T1" fmla="*/ 3408363 h 2147"/>
              <a:gd name="T2" fmla="*/ 67409 w 4083"/>
              <a:gd name="T3" fmla="*/ 1679575 h 2147"/>
              <a:gd name="T4" fmla="*/ 199296 w 4083"/>
              <a:gd name="T5" fmla="*/ 527050 h 2147"/>
              <a:gd name="T6" fmla="*/ 466002 w 4083"/>
              <a:gd name="T7" fmla="*/ 95250 h 2147"/>
              <a:gd name="T8" fmla="*/ 798651 w 4083"/>
              <a:gd name="T9" fmla="*/ 23813 h 2147"/>
              <a:gd name="T10" fmla="*/ 1197244 w 4083"/>
              <a:gd name="T11" fmla="*/ 239713 h 2147"/>
              <a:gd name="T12" fmla="*/ 1795133 w 4083"/>
              <a:gd name="T13" fmla="*/ 815975 h 2147"/>
              <a:gd name="T14" fmla="*/ 2393022 w 4083"/>
              <a:gd name="T15" fmla="*/ 1535113 h 2147"/>
              <a:gd name="T16" fmla="*/ 2526374 w 4083"/>
              <a:gd name="T17" fmla="*/ 1679575 h 2147"/>
              <a:gd name="T18" fmla="*/ 2924967 w 4083"/>
              <a:gd name="T19" fmla="*/ 2039938 h 2147"/>
              <a:gd name="T20" fmla="*/ 3390969 w 4083"/>
              <a:gd name="T21" fmla="*/ 2255838 h 2147"/>
              <a:gd name="T22" fmla="*/ 4919396 w 4083"/>
              <a:gd name="T23" fmla="*/ 2616200 h 2147"/>
              <a:gd name="T24" fmla="*/ 5983287 w 4083"/>
              <a:gd name="T25" fmla="*/ 2760663 h 2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83" h="2147">
                <a:moveTo>
                  <a:pt x="0" y="2147"/>
                </a:moveTo>
                <a:cubicBezTo>
                  <a:pt x="11" y="1753"/>
                  <a:pt x="23" y="1360"/>
                  <a:pt x="46" y="1058"/>
                </a:cubicBezTo>
                <a:cubicBezTo>
                  <a:pt x="69" y="756"/>
                  <a:pt x="91" y="498"/>
                  <a:pt x="136" y="332"/>
                </a:cubicBezTo>
                <a:cubicBezTo>
                  <a:pt x="181" y="166"/>
                  <a:pt x="250" y="113"/>
                  <a:pt x="318" y="60"/>
                </a:cubicBezTo>
                <a:cubicBezTo>
                  <a:pt x="386" y="7"/>
                  <a:pt x="462" y="0"/>
                  <a:pt x="545" y="15"/>
                </a:cubicBezTo>
                <a:cubicBezTo>
                  <a:pt x="628" y="30"/>
                  <a:pt x="704" y="68"/>
                  <a:pt x="817" y="151"/>
                </a:cubicBezTo>
                <a:cubicBezTo>
                  <a:pt x="930" y="234"/>
                  <a:pt x="1089" y="378"/>
                  <a:pt x="1225" y="514"/>
                </a:cubicBezTo>
                <a:cubicBezTo>
                  <a:pt x="1361" y="650"/>
                  <a:pt x="1550" y="876"/>
                  <a:pt x="1633" y="967"/>
                </a:cubicBezTo>
                <a:cubicBezTo>
                  <a:pt x="1716" y="1058"/>
                  <a:pt x="1664" y="1005"/>
                  <a:pt x="1724" y="1058"/>
                </a:cubicBezTo>
                <a:cubicBezTo>
                  <a:pt x="1784" y="1111"/>
                  <a:pt x="1898" y="1225"/>
                  <a:pt x="1996" y="1285"/>
                </a:cubicBezTo>
                <a:cubicBezTo>
                  <a:pt x="2094" y="1345"/>
                  <a:pt x="2087" y="1360"/>
                  <a:pt x="2314" y="1421"/>
                </a:cubicBezTo>
                <a:cubicBezTo>
                  <a:pt x="2541" y="1482"/>
                  <a:pt x="3062" y="1595"/>
                  <a:pt x="3357" y="1648"/>
                </a:cubicBezTo>
                <a:cubicBezTo>
                  <a:pt x="3652" y="1701"/>
                  <a:pt x="3867" y="1720"/>
                  <a:pt x="4083" y="1739"/>
                </a:cubicBezTo>
              </a:path>
            </a:pathLst>
          </a:cu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 Box 9"/>
          <p:cNvSpPr txBox="1">
            <a:spLocks noChangeArrowheads="1"/>
          </p:cNvSpPr>
          <p:nvPr/>
        </p:nvSpPr>
        <p:spPr bwMode="auto">
          <a:xfrm>
            <a:off x="4057651" y="4968041"/>
            <a:ext cx="1007007"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Narrow" pitchFamily="34" charset="0"/>
                <a:ea typeface="+mn-ea"/>
                <a:cs typeface="+mn-cs"/>
              </a:rPr>
              <a:t>10-20 mn</a:t>
            </a:r>
          </a:p>
        </p:txBody>
      </p:sp>
    </p:spTree>
    <p:extLst>
      <p:ext uri="{BB962C8B-B14F-4D97-AF65-F5344CB8AC3E}">
        <p14:creationId xmlns:p14="http://schemas.microsoft.com/office/powerpoint/2010/main" val="127907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Line 3"/>
          <p:cNvSpPr>
            <a:spLocks noChangeShapeType="1"/>
          </p:cNvSpPr>
          <p:nvPr/>
        </p:nvSpPr>
        <p:spPr bwMode="auto">
          <a:xfrm flipV="1">
            <a:off x="1860947" y="2677170"/>
            <a:ext cx="0" cy="2917031"/>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43" name="Line 4"/>
          <p:cNvSpPr>
            <a:spLocks noChangeShapeType="1"/>
          </p:cNvSpPr>
          <p:nvPr/>
        </p:nvSpPr>
        <p:spPr bwMode="auto">
          <a:xfrm flipV="1">
            <a:off x="1612107" y="5269159"/>
            <a:ext cx="6226969" cy="1191"/>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45" name="Text Box 6"/>
          <p:cNvSpPr txBox="1">
            <a:spLocks noChangeArrowheads="1"/>
          </p:cNvSpPr>
          <p:nvPr/>
        </p:nvSpPr>
        <p:spPr bwMode="auto">
          <a:xfrm>
            <a:off x="1412082" y="2191394"/>
            <a:ext cx="9829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Narrow" pitchFamily="34" charset="0"/>
                <a:ea typeface="+mn-ea"/>
                <a:cs typeface="+mn-cs"/>
              </a:rPr>
              <a:t>attention</a:t>
            </a:r>
          </a:p>
        </p:txBody>
      </p:sp>
      <p:sp>
        <p:nvSpPr>
          <p:cNvPr id="138246" name="Freeform 7"/>
          <p:cNvSpPr>
            <a:spLocks/>
          </p:cNvSpPr>
          <p:nvPr/>
        </p:nvSpPr>
        <p:spPr bwMode="auto">
          <a:xfrm>
            <a:off x="1860947" y="2659310"/>
            <a:ext cx="1994297" cy="2556272"/>
          </a:xfrm>
          <a:custGeom>
            <a:avLst/>
            <a:gdLst>
              <a:gd name="T0" fmla="*/ 0 w 1675"/>
              <a:gd name="T1" fmla="*/ 3408363 h 2147"/>
              <a:gd name="T2" fmla="*/ 66675 w 1675"/>
              <a:gd name="T3" fmla="*/ 1679575 h 2147"/>
              <a:gd name="T4" fmla="*/ 200025 w 1675"/>
              <a:gd name="T5" fmla="*/ 527050 h 2147"/>
              <a:gd name="T6" fmla="*/ 466725 w 1675"/>
              <a:gd name="T7" fmla="*/ 95250 h 2147"/>
              <a:gd name="T8" fmla="*/ 798512 w 1675"/>
              <a:gd name="T9" fmla="*/ 23813 h 2147"/>
              <a:gd name="T10" fmla="*/ 1196975 w 1675"/>
              <a:gd name="T11" fmla="*/ 239713 h 2147"/>
              <a:gd name="T12" fmla="*/ 1795462 w 1675"/>
              <a:gd name="T13" fmla="*/ 815975 h 2147"/>
              <a:gd name="T14" fmla="*/ 2392362 w 1675"/>
              <a:gd name="T15" fmla="*/ 1535113 h 2147"/>
              <a:gd name="T16" fmla="*/ 2659062 w 1675"/>
              <a:gd name="T17" fmla="*/ 1800225 h 2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75" h="2147">
                <a:moveTo>
                  <a:pt x="0" y="2147"/>
                </a:moveTo>
                <a:cubicBezTo>
                  <a:pt x="10" y="1753"/>
                  <a:pt x="21" y="1360"/>
                  <a:pt x="42" y="1058"/>
                </a:cubicBezTo>
                <a:cubicBezTo>
                  <a:pt x="64" y="756"/>
                  <a:pt x="84" y="498"/>
                  <a:pt x="126" y="332"/>
                </a:cubicBezTo>
                <a:cubicBezTo>
                  <a:pt x="167" y="166"/>
                  <a:pt x="231" y="113"/>
                  <a:pt x="294" y="60"/>
                </a:cubicBezTo>
                <a:cubicBezTo>
                  <a:pt x="356" y="7"/>
                  <a:pt x="426" y="0"/>
                  <a:pt x="503" y="15"/>
                </a:cubicBezTo>
                <a:cubicBezTo>
                  <a:pt x="580" y="30"/>
                  <a:pt x="650" y="68"/>
                  <a:pt x="754" y="151"/>
                </a:cubicBezTo>
                <a:cubicBezTo>
                  <a:pt x="858" y="234"/>
                  <a:pt x="1005" y="378"/>
                  <a:pt x="1131" y="514"/>
                </a:cubicBezTo>
                <a:cubicBezTo>
                  <a:pt x="1256" y="650"/>
                  <a:pt x="1416" y="864"/>
                  <a:pt x="1507" y="967"/>
                </a:cubicBezTo>
                <a:cubicBezTo>
                  <a:pt x="1598" y="1070"/>
                  <a:pt x="1640" y="1099"/>
                  <a:pt x="1675" y="1134"/>
                </a:cubicBezTo>
              </a:path>
            </a:pathLst>
          </a:cu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47" name="Freeform 8"/>
          <p:cNvSpPr>
            <a:spLocks/>
          </p:cNvSpPr>
          <p:nvPr/>
        </p:nvSpPr>
        <p:spPr bwMode="auto">
          <a:xfrm>
            <a:off x="3854055" y="3028402"/>
            <a:ext cx="1278731" cy="1376363"/>
          </a:xfrm>
          <a:custGeom>
            <a:avLst/>
            <a:gdLst>
              <a:gd name="T0" fmla="*/ 0 w 2094"/>
              <a:gd name="T1" fmla="*/ 1366354 h 1421"/>
              <a:gd name="T2" fmla="*/ 68394 w 2094"/>
              <a:gd name="T3" fmla="*/ 428761 h 1421"/>
              <a:gd name="T4" fmla="*/ 205183 w 2094"/>
              <a:gd name="T5" fmla="*/ 77487 h 1421"/>
              <a:gd name="T6" fmla="*/ 375355 w 2094"/>
              <a:gd name="T7" fmla="*/ 19372 h 1421"/>
              <a:gd name="T8" fmla="*/ 579724 w 2094"/>
              <a:gd name="T9" fmla="*/ 195009 h 1421"/>
              <a:gd name="T10" fmla="*/ 886685 w 2094"/>
              <a:gd name="T11" fmla="*/ 663805 h 1421"/>
              <a:gd name="T12" fmla="*/ 1192831 w 2094"/>
              <a:gd name="T13" fmla="*/ 1248832 h 1421"/>
              <a:gd name="T14" fmla="*/ 1261226 w 2094"/>
              <a:gd name="T15" fmla="*/ 1366354 h 1421"/>
              <a:gd name="T16" fmla="*/ 1465595 w 2094"/>
              <a:gd name="T17" fmla="*/ 1659513 h 1421"/>
              <a:gd name="T18" fmla="*/ 1704975 w 2094"/>
              <a:gd name="T19" fmla="*/ 1835150 h 1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94" h="1421">
                <a:moveTo>
                  <a:pt x="0" y="1058"/>
                </a:moveTo>
                <a:cubicBezTo>
                  <a:pt x="14" y="937"/>
                  <a:pt x="42" y="498"/>
                  <a:pt x="84" y="332"/>
                </a:cubicBezTo>
                <a:cubicBezTo>
                  <a:pt x="125" y="166"/>
                  <a:pt x="189" y="113"/>
                  <a:pt x="252" y="60"/>
                </a:cubicBezTo>
                <a:cubicBezTo>
                  <a:pt x="314" y="7"/>
                  <a:pt x="384" y="0"/>
                  <a:pt x="461" y="15"/>
                </a:cubicBezTo>
                <a:cubicBezTo>
                  <a:pt x="538" y="30"/>
                  <a:pt x="608" y="68"/>
                  <a:pt x="712" y="151"/>
                </a:cubicBezTo>
                <a:cubicBezTo>
                  <a:pt x="816" y="234"/>
                  <a:pt x="963" y="378"/>
                  <a:pt x="1089" y="514"/>
                </a:cubicBezTo>
                <a:cubicBezTo>
                  <a:pt x="1214" y="650"/>
                  <a:pt x="1389" y="876"/>
                  <a:pt x="1465" y="967"/>
                </a:cubicBezTo>
                <a:cubicBezTo>
                  <a:pt x="1542" y="1058"/>
                  <a:pt x="1494" y="1005"/>
                  <a:pt x="1549" y="1058"/>
                </a:cubicBezTo>
                <a:cubicBezTo>
                  <a:pt x="1605" y="1111"/>
                  <a:pt x="1710" y="1225"/>
                  <a:pt x="1800" y="1285"/>
                </a:cubicBezTo>
                <a:cubicBezTo>
                  <a:pt x="1891" y="1345"/>
                  <a:pt x="2045" y="1398"/>
                  <a:pt x="2094" y="1421"/>
                </a:cubicBezTo>
              </a:path>
            </a:pathLst>
          </a:cu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48" name="Oval 9"/>
          <p:cNvSpPr>
            <a:spLocks noChangeArrowheads="1"/>
          </p:cNvSpPr>
          <p:nvPr/>
        </p:nvSpPr>
        <p:spPr bwMode="auto">
          <a:xfrm>
            <a:off x="3674269" y="3838029"/>
            <a:ext cx="323850" cy="270272"/>
          </a:xfrm>
          <a:prstGeom prst="ellipse">
            <a:avLst/>
          </a:pr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49" name="Text Box 10"/>
          <p:cNvSpPr txBox="1">
            <a:spLocks noChangeArrowheads="1"/>
          </p:cNvSpPr>
          <p:nvPr/>
        </p:nvSpPr>
        <p:spPr bwMode="auto">
          <a:xfrm>
            <a:off x="2896792" y="4216646"/>
            <a:ext cx="17168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138251" name="Freeform 12"/>
          <p:cNvSpPr>
            <a:spLocks/>
          </p:cNvSpPr>
          <p:nvPr/>
        </p:nvSpPr>
        <p:spPr bwMode="auto">
          <a:xfrm>
            <a:off x="5267325" y="2623591"/>
            <a:ext cx="2147888" cy="1688306"/>
          </a:xfrm>
          <a:custGeom>
            <a:avLst/>
            <a:gdLst>
              <a:gd name="T0" fmla="*/ 0 w 1804"/>
              <a:gd name="T1" fmla="*/ 2251075 h 1418"/>
              <a:gd name="T2" fmla="*/ 125413 w 1804"/>
              <a:gd name="T3" fmla="*/ 706438 h 1418"/>
              <a:gd name="T4" fmla="*/ 376238 w 1804"/>
              <a:gd name="T5" fmla="*/ 127000 h 1418"/>
              <a:gd name="T6" fmla="*/ 688975 w 1804"/>
              <a:gd name="T7" fmla="*/ 31750 h 1418"/>
              <a:gd name="T8" fmla="*/ 1065213 w 1804"/>
              <a:gd name="T9" fmla="*/ 320675 h 1418"/>
              <a:gd name="T10" fmla="*/ 1628775 w 1804"/>
              <a:gd name="T11" fmla="*/ 1093788 h 1418"/>
              <a:gd name="T12" fmla="*/ 2332038 w 1804"/>
              <a:gd name="T13" fmla="*/ 1892300 h 1418"/>
              <a:gd name="T14" fmla="*/ 2863850 w 1804"/>
              <a:gd name="T15" fmla="*/ 93663 h 14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04" h="1418">
                <a:moveTo>
                  <a:pt x="0" y="1418"/>
                </a:moveTo>
                <a:cubicBezTo>
                  <a:pt x="13" y="1255"/>
                  <a:pt x="40" y="667"/>
                  <a:pt x="79" y="445"/>
                </a:cubicBezTo>
                <a:cubicBezTo>
                  <a:pt x="118" y="222"/>
                  <a:pt x="178" y="151"/>
                  <a:pt x="237" y="80"/>
                </a:cubicBezTo>
                <a:cubicBezTo>
                  <a:pt x="296" y="9"/>
                  <a:pt x="362" y="0"/>
                  <a:pt x="434" y="20"/>
                </a:cubicBezTo>
                <a:cubicBezTo>
                  <a:pt x="507" y="40"/>
                  <a:pt x="573" y="91"/>
                  <a:pt x="671" y="202"/>
                </a:cubicBezTo>
                <a:cubicBezTo>
                  <a:pt x="769" y="314"/>
                  <a:pt x="893" y="524"/>
                  <a:pt x="1026" y="689"/>
                </a:cubicBezTo>
                <a:cubicBezTo>
                  <a:pt x="1159" y="854"/>
                  <a:pt x="1339" y="1297"/>
                  <a:pt x="1469" y="1192"/>
                </a:cubicBezTo>
                <a:cubicBezTo>
                  <a:pt x="1599" y="1087"/>
                  <a:pt x="1734" y="295"/>
                  <a:pt x="1804" y="59"/>
                </a:cubicBezTo>
              </a:path>
            </a:pathLst>
          </a:cu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52" name="Oval 13"/>
          <p:cNvSpPr>
            <a:spLocks noChangeArrowheads="1"/>
          </p:cNvSpPr>
          <p:nvPr/>
        </p:nvSpPr>
        <p:spPr bwMode="auto">
          <a:xfrm>
            <a:off x="5087541" y="4323804"/>
            <a:ext cx="323850" cy="270272"/>
          </a:xfrm>
          <a:prstGeom prst="ellipse">
            <a:avLst/>
          </a:pr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53" name="Line 14"/>
          <p:cNvSpPr>
            <a:spLocks noChangeShapeType="1"/>
          </p:cNvSpPr>
          <p:nvPr/>
        </p:nvSpPr>
        <p:spPr bwMode="auto">
          <a:xfrm flipV="1">
            <a:off x="7434263" y="2623590"/>
            <a:ext cx="0" cy="26729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57" name="Oval 18"/>
          <p:cNvSpPr>
            <a:spLocks noChangeArrowheads="1"/>
          </p:cNvSpPr>
          <p:nvPr/>
        </p:nvSpPr>
        <p:spPr bwMode="auto">
          <a:xfrm>
            <a:off x="6812756" y="3918991"/>
            <a:ext cx="323850" cy="270272"/>
          </a:xfrm>
          <a:prstGeom prst="ellipse">
            <a:avLst/>
          </a:pr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 Box 6"/>
          <p:cNvSpPr txBox="1">
            <a:spLocks noChangeArrowheads="1"/>
          </p:cNvSpPr>
          <p:nvPr/>
        </p:nvSpPr>
        <p:spPr bwMode="auto">
          <a:xfrm>
            <a:off x="6910389" y="5422751"/>
            <a:ext cx="7425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Narrow" pitchFamily="34" charset="0"/>
                <a:ea typeface="+mn-ea"/>
                <a:cs typeface="+mn-cs"/>
              </a:rPr>
              <a:t>temps</a:t>
            </a:r>
          </a:p>
        </p:txBody>
      </p:sp>
      <p:sp>
        <p:nvSpPr>
          <p:cNvPr id="2" name="Titre 1"/>
          <p:cNvSpPr>
            <a:spLocks noGrp="1"/>
          </p:cNvSpPr>
          <p:nvPr>
            <p:ph type="title"/>
          </p:nvPr>
        </p:nvSpPr>
        <p:spPr/>
        <p:txBody>
          <a:bodyPr/>
          <a:lstStyle/>
          <a:p>
            <a:endParaRPr lang="fr-FR"/>
          </a:p>
        </p:txBody>
      </p:sp>
      <p:sp>
        <p:nvSpPr>
          <p:cNvPr id="18" name="Rectangle 18"/>
          <p:cNvSpPr txBox="1">
            <a:spLocks noChangeArrowheads="1"/>
          </p:cNvSpPr>
          <p:nvPr/>
        </p:nvSpPr>
        <p:spPr>
          <a:xfrm>
            <a:off x="-646945" y="319404"/>
            <a:ext cx="8229600" cy="5492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alibri Light" panose="020F0302020204030204" pitchFamily="34" charset="0"/>
                <a:ea typeface="+mj-ea"/>
                <a:cs typeface="Calibri Light" panose="020F0302020204030204" pitchFamily="34" charset="0"/>
              </a:rPr>
              <a:t>Stimuler l’attention de l’auditoire</a:t>
            </a:r>
            <a:endParaRPr kumimoji="0" lang="fr-FR" sz="4000" b="1" i="0" u="none" strike="noStrike" kern="1200" cap="none" spc="0" normalizeH="0" baseline="0" noProof="0" dirty="0">
              <a:ln>
                <a:noFill/>
              </a:ln>
              <a:solidFill>
                <a:srgbClr val="C00000"/>
              </a:solidFill>
              <a:effectLst/>
              <a:uLnTx/>
              <a:uFillTx/>
              <a:latin typeface="Calibri Light" panose="020F0302020204030204" pitchFamily="34" charset="0"/>
              <a:ea typeface="+mj-ea"/>
              <a:cs typeface="Calibri Light" panose="020F0302020204030204" pitchFamily="34" charset="0"/>
            </a:endParaRPr>
          </a:p>
        </p:txBody>
      </p:sp>
    </p:spTree>
    <p:extLst>
      <p:ext uri="{BB962C8B-B14F-4D97-AF65-F5344CB8AC3E}">
        <p14:creationId xmlns:p14="http://schemas.microsoft.com/office/powerpoint/2010/main" val="28496393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68400"/>
            <a:ext cx="8229600" cy="3814206"/>
          </a:xfrm>
        </p:spPr>
        <p:txBody>
          <a:bodyPr>
            <a:noAutofit/>
          </a:bodyPr>
          <a:lstStyle/>
          <a:p>
            <a:pPr marL="0" indent="0">
              <a:buNone/>
            </a:pPr>
            <a:r>
              <a:rPr lang="fr-FR" sz="2400" b="1" dirty="0" smtClean="0"/>
              <a:t>Méthode</a:t>
            </a:r>
            <a:r>
              <a:rPr lang="fr-FR" sz="2400" dirty="0" smtClean="0"/>
              <a:t> </a:t>
            </a:r>
            <a:r>
              <a:rPr lang="fr-FR" sz="2400" dirty="0"/>
              <a:t>: </a:t>
            </a:r>
            <a:r>
              <a:rPr lang="fr-FR" sz="2400" dirty="0" smtClean="0"/>
              <a:t>Question ouverte </a:t>
            </a:r>
            <a:r>
              <a:rPr lang="fr-FR" sz="2400" dirty="0"/>
              <a:t>(</a:t>
            </a:r>
            <a:r>
              <a:rPr lang="fr-FR" sz="2400" dirty="0" err="1" smtClean="0"/>
              <a:t>wooclap</a:t>
            </a:r>
            <a:r>
              <a:rPr lang="fr-FR" sz="2400" dirty="0" smtClean="0"/>
              <a:t>)</a:t>
            </a:r>
            <a:endParaRPr lang="fr-FR" sz="2400" dirty="0"/>
          </a:p>
        </p:txBody>
      </p:sp>
      <p:sp>
        <p:nvSpPr>
          <p:cNvPr id="6" name="Titre 5"/>
          <p:cNvSpPr>
            <a:spLocks noGrp="1"/>
          </p:cNvSpPr>
          <p:nvPr>
            <p:ph type="title"/>
          </p:nvPr>
        </p:nvSpPr>
        <p:spPr/>
        <p:txBody>
          <a:bodyPr>
            <a:normAutofit/>
          </a:bodyPr>
          <a:lstStyle/>
          <a:p>
            <a:pPr algn="l"/>
            <a:r>
              <a:rPr lang="fr-FR" sz="3600" b="1" dirty="0">
                <a:solidFill>
                  <a:srgbClr val="C00000"/>
                </a:solidFill>
                <a:latin typeface="Calibri Light" panose="020F0302020204030204" pitchFamily="34" charset="0"/>
                <a:cs typeface="Calibri Light" panose="020F0302020204030204" pitchFamily="34" charset="0"/>
              </a:rPr>
              <a:t>Que mettre derrière les pastilles vertes ?</a:t>
            </a:r>
          </a:p>
        </p:txBody>
      </p:sp>
      <p:pic>
        <p:nvPicPr>
          <p:cNvPr id="4" name="Image 3"/>
          <p:cNvPicPr>
            <a:picLocks noChangeAspect="1"/>
          </p:cNvPicPr>
          <p:nvPr/>
        </p:nvPicPr>
        <p:blipFill>
          <a:blip r:embed="rId2"/>
          <a:stretch>
            <a:fillRect/>
          </a:stretch>
        </p:blipFill>
        <p:spPr>
          <a:xfrm>
            <a:off x="-49643" y="1689100"/>
            <a:ext cx="9193643" cy="5168900"/>
          </a:xfrm>
          <a:prstGeom prst="rect">
            <a:avLst/>
          </a:prstGeom>
        </p:spPr>
      </p:pic>
    </p:spTree>
    <p:extLst>
      <p:ext uri="{BB962C8B-B14F-4D97-AF65-F5344CB8AC3E}">
        <p14:creationId xmlns:p14="http://schemas.microsoft.com/office/powerpoint/2010/main" val="4189786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0" y="0"/>
            <a:ext cx="9144000" cy="994172"/>
          </a:xfrm>
        </p:spPr>
        <p:txBody>
          <a:bodyPr>
            <a:noAutofit/>
          </a:bodyPr>
          <a:lstStyle/>
          <a:p>
            <a:pPr algn="ctr">
              <a:defRPr/>
            </a:pPr>
            <a:r>
              <a:rPr lang="fr-FR" sz="3200" b="1" dirty="0">
                <a:solidFill>
                  <a:srgbClr val="C00000"/>
                </a:solidFill>
              </a:rPr>
              <a:t>Préparer son devenir pro : les parcours </a:t>
            </a:r>
            <a:br>
              <a:rPr lang="fr-FR" sz="3200" b="1" dirty="0">
                <a:solidFill>
                  <a:srgbClr val="C00000"/>
                </a:solidFill>
              </a:rPr>
            </a:br>
            <a:r>
              <a:rPr lang="fr-FR" sz="3200" b="1" dirty="0">
                <a:solidFill>
                  <a:srgbClr val="C00000"/>
                </a:solidFill>
              </a:rPr>
              <a:t>« Carrières de docteur.es » (6-15 pts)</a:t>
            </a:r>
          </a:p>
        </p:txBody>
      </p:sp>
      <p:sp>
        <p:nvSpPr>
          <p:cNvPr id="3" name="Espace réservé du contenu 2"/>
          <p:cNvSpPr>
            <a:spLocks noGrp="1"/>
          </p:cNvSpPr>
          <p:nvPr>
            <p:ph idx="1"/>
          </p:nvPr>
        </p:nvSpPr>
        <p:spPr bwMode="auto">
          <a:xfrm>
            <a:off x="71718" y="1600200"/>
            <a:ext cx="8964706" cy="4525963"/>
          </a:xfrm>
        </p:spPr>
        <p:txBody>
          <a:bodyPr>
            <a:normAutofit/>
          </a:bodyPr>
          <a:lstStyle/>
          <a:p>
            <a:pPr>
              <a:defRPr/>
            </a:pPr>
            <a:r>
              <a:rPr lang="fr-FR" dirty="0"/>
              <a:t>Pour faciliter la lisibilité de l’offre de formations « catalogue ADUM», organisation en parcours (métiers)</a:t>
            </a:r>
            <a:endParaRPr dirty="0"/>
          </a:p>
          <a:p>
            <a:pPr lvl="1">
              <a:defRPr/>
            </a:pPr>
            <a:r>
              <a:rPr lang="fr-FR" b="1" dirty="0">
                <a:solidFill>
                  <a:srgbClr val="C00000"/>
                </a:solidFill>
              </a:rPr>
              <a:t>Enseignement du supérieur</a:t>
            </a:r>
            <a:endParaRPr b="1" dirty="0">
              <a:solidFill>
                <a:srgbClr val="C00000"/>
              </a:solidFill>
            </a:endParaRPr>
          </a:p>
          <a:p>
            <a:pPr lvl="1">
              <a:defRPr/>
            </a:pPr>
            <a:r>
              <a:rPr lang="fr-FR" dirty="0"/>
              <a:t>R&amp;D en entreprise</a:t>
            </a:r>
            <a:endParaRPr dirty="0"/>
          </a:p>
          <a:p>
            <a:pPr lvl="1">
              <a:defRPr/>
            </a:pPr>
            <a:r>
              <a:rPr lang="fr-FR" dirty="0"/>
              <a:t>Tous experts</a:t>
            </a:r>
            <a:endParaRPr dirty="0"/>
          </a:p>
          <a:p>
            <a:pPr lvl="1">
              <a:defRPr/>
            </a:pPr>
            <a:r>
              <a:rPr lang="fr-FR" dirty="0"/>
              <a:t>Entreprenariat</a:t>
            </a:r>
            <a:endParaRPr dirty="0"/>
          </a:p>
          <a:p>
            <a:pPr lvl="1">
              <a:defRPr/>
            </a:pPr>
            <a:r>
              <a:rPr lang="fr-FR" dirty="0"/>
              <a:t>Médiation, communication et journalisme scientifiques</a:t>
            </a:r>
            <a:endParaRPr dirty="0"/>
          </a:p>
          <a:p>
            <a:pPr lvl="1">
              <a:defRPr/>
            </a:pPr>
            <a:r>
              <a:rPr lang="fr-FR" dirty="0"/>
              <a:t>Valorisation de projets de recherche innovants</a:t>
            </a:r>
            <a:endParaRPr dirty="0"/>
          </a:p>
          <a:p>
            <a:pPr marL="457200" lvl="1" indent="0">
              <a:buNone/>
              <a:defRPr/>
            </a:pPr>
            <a:endParaRPr lang="fr-FR" dirty="0"/>
          </a:p>
          <a:p>
            <a:pPr>
              <a:defRPr/>
            </a:pPr>
            <a:r>
              <a:rPr lang="fr-FR" dirty="0"/>
              <a:t>Vous pouvez </a:t>
            </a:r>
            <a:r>
              <a:rPr lang="fr-FR" b="1" dirty="0">
                <a:solidFill>
                  <a:srgbClr val="C00000"/>
                </a:solidFill>
              </a:rPr>
              <a:t>piocher « à la carte » </a:t>
            </a:r>
            <a:r>
              <a:rPr lang="fr-FR" dirty="0"/>
              <a:t>dans les différents parcours ou chercher à obtenir un « label »</a:t>
            </a:r>
          </a:p>
        </p:txBody>
      </p:sp>
    </p:spTree>
    <p:extLst>
      <p:ext uri="{BB962C8B-B14F-4D97-AF65-F5344CB8AC3E}">
        <p14:creationId xmlns:p14="http://schemas.microsoft.com/office/powerpoint/2010/main" val="911545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59" name="Rectangle 19"/>
          <p:cNvSpPr>
            <a:spLocks noGrp="1" noChangeArrowheads="1"/>
          </p:cNvSpPr>
          <p:nvPr>
            <p:ph type="title"/>
          </p:nvPr>
        </p:nvSpPr>
        <p:spPr>
          <a:xfrm>
            <a:off x="174439" y="115096"/>
            <a:ext cx="7886700" cy="994172"/>
          </a:xfrm>
        </p:spPr>
        <p:txBody>
          <a:bodyPr vert="horz" lIns="91440" tIns="45720" rIns="91440" bIns="45720" rtlCol="0" anchor="ctr">
            <a:normAutofit/>
          </a:bodyPr>
          <a:lstStyle/>
          <a:p>
            <a:pPr algn="l"/>
            <a:r>
              <a:rPr lang="fr-FR" sz="3600" b="1" dirty="0">
                <a:solidFill>
                  <a:srgbClr val="C00000"/>
                </a:solidFill>
                <a:latin typeface="Calibri Light" panose="020F0302020204030204" pitchFamily="34" charset="0"/>
                <a:cs typeface="Calibri Light" panose="020F0302020204030204" pitchFamily="34" charset="0"/>
              </a:rPr>
              <a:t>Stimuler l’attention, motiver, engager</a:t>
            </a:r>
          </a:p>
        </p:txBody>
      </p:sp>
      <p:sp>
        <p:nvSpPr>
          <p:cNvPr id="16" name="Espace réservé du contenu 2"/>
          <p:cNvSpPr txBox="1">
            <a:spLocks/>
          </p:cNvSpPr>
          <p:nvPr/>
        </p:nvSpPr>
        <p:spPr>
          <a:xfrm>
            <a:off x="660399" y="1471778"/>
            <a:ext cx="8001907" cy="281446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fr-FR" sz="2400" b="0" i="0" u="none" strike="noStrike" kern="1200" cap="none" spc="0" normalizeH="0" baseline="0" noProof="0" dirty="0" smtClean="0">
                <a:ln>
                  <a:noFill/>
                </a:ln>
                <a:solidFill>
                  <a:prstClr val="black"/>
                </a:solidFill>
                <a:effectLst/>
                <a:uLnTx/>
                <a:uFillTx/>
                <a:latin typeface="Calibri"/>
              </a:rPr>
              <a:t>Focaliser</a:t>
            </a:r>
            <a:r>
              <a:rPr kumimoji="0" lang="fr-FR" sz="2400" b="0" i="0" u="none" strike="noStrike" kern="1200" cap="none" spc="0" normalizeH="0" noProof="0" dirty="0" smtClean="0">
                <a:ln>
                  <a:noFill/>
                </a:ln>
                <a:solidFill>
                  <a:prstClr val="black"/>
                </a:solidFill>
                <a:effectLst/>
                <a:uLnTx/>
                <a:uFillTx/>
                <a:latin typeface="Calibri"/>
              </a:rPr>
              <a:t> l’attention : </a:t>
            </a:r>
            <a:endParaRPr kumimoji="0" lang="fr-FR" sz="2400" b="0" i="0" u="none" strike="noStrike" kern="1200" cap="none" spc="0" normalizeH="0" baseline="0" noProof="0" dirty="0" smtClean="0">
              <a:ln>
                <a:noFill/>
              </a:ln>
              <a:solidFill>
                <a:prstClr val="black"/>
              </a:solidFill>
              <a:effectLst/>
              <a:uLnTx/>
              <a:uFillTx/>
              <a:latin typeface="Calibri"/>
            </a:endParaRPr>
          </a:p>
          <a:p>
            <a:pPr lvl="1">
              <a:buFont typeface="Arial" panose="020B0604020202020204" pitchFamily="34" charset="0"/>
              <a:buChar char="•"/>
              <a:defRPr/>
            </a:pPr>
            <a:r>
              <a:rPr kumimoji="0" lang="fr-FR" sz="2000" b="0" i="0" u="none" strike="noStrike" kern="1200" cap="none" spc="0" normalizeH="0" baseline="0" noProof="0" dirty="0" smtClean="0">
                <a:ln>
                  <a:noFill/>
                </a:ln>
                <a:solidFill>
                  <a:prstClr val="black"/>
                </a:solidFill>
                <a:effectLst/>
                <a:uLnTx/>
                <a:uFillTx/>
                <a:latin typeface="Calibri"/>
              </a:rPr>
              <a:t>Utilisation du pointeur </a:t>
            </a:r>
          </a:p>
          <a:p>
            <a:pPr lvl="1" indent="-342900">
              <a:buFont typeface="Arial" panose="020B0604020202020204" pitchFamily="34" charset="0"/>
              <a:buChar char="•"/>
              <a:defRPr/>
            </a:pPr>
            <a:r>
              <a:rPr lang="fr-FR" sz="2000" dirty="0" smtClean="0">
                <a:solidFill>
                  <a:prstClr val="black"/>
                </a:solidFill>
                <a:latin typeface="Calibri"/>
              </a:rPr>
              <a:t>Diapositive pas trop chargée</a:t>
            </a:r>
            <a:endParaRPr kumimoji="0" lang="fr-FR" sz="2000" b="0" i="0" u="none" strike="noStrike" kern="1200" cap="none" spc="0" normalizeH="0" baseline="0" noProof="0" dirty="0" smtClean="0">
              <a:ln>
                <a:noFill/>
              </a:ln>
              <a:solidFill>
                <a:prstClr val="black"/>
              </a:solidFill>
              <a:effectLst/>
              <a:uLnTx/>
              <a:uFillTx/>
              <a:latin typeface="Calibri"/>
            </a:endParaRPr>
          </a:p>
          <a:p>
            <a:pPr lvl="1" indent="-342900">
              <a:buFont typeface="Arial" panose="020B0604020202020204" pitchFamily="34" charset="0"/>
              <a:buChar char="•"/>
              <a:defRPr/>
            </a:pPr>
            <a:r>
              <a:rPr lang="fr-FR" sz="2000" dirty="0" smtClean="0">
                <a:solidFill>
                  <a:prstClr val="black"/>
                </a:solidFill>
                <a:latin typeface="Calibri"/>
              </a:rPr>
              <a:t>Instaurer une ambiance propice à la concentration : silence, variations de lumières, fermeture de fenêtres….</a:t>
            </a:r>
            <a:endParaRPr kumimoji="0" lang="fr-FR" sz="2000" b="0" i="0" u="none" strike="noStrike" kern="1200" cap="none" spc="0" normalizeH="0" baseline="0" noProof="0" dirty="0" smtClean="0">
              <a:ln>
                <a:noFill/>
              </a:ln>
              <a:solidFill>
                <a:prstClr val="black"/>
              </a:solidFill>
              <a:effectLst/>
              <a:uLnTx/>
              <a:uFillTx/>
              <a:latin typeface="Calibri"/>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fr-FR" sz="2400" b="0" i="0" u="none" strike="noStrike" kern="1200" cap="none" spc="0" normalizeH="0" baseline="0" noProof="0" dirty="0" smtClean="0">
                <a:ln>
                  <a:noFill/>
                </a:ln>
                <a:solidFill>
                  <a:prstClr val="black"/>
                </a:solidFill>
                <a:effectLst/>
                <a:uLnTx/>
                <a:uFillTx/>
                <a:latin typeface="Calibri"/>
              </a:rPr>
              <a:t>Remobiliser l’attention : </a:t>
            </a:r>
          </a:p>
          <a:p>
            <a:pPr lvl="1" indent="-342900">
              <a:buFont typeface="Arial" panose="020B0604020202020204" pitchFamily="34" charset="0"/>
              <a:buChar char="•"/>
              <a:defRPr/>
            </a:pPr>
            <a:r>
              <a:rPr kumimoji="0" lang="fr-FR" sz="2000" b="0" i="0" u="none" strike="noStrike" kern="1200" cap="none" spc="0" normalizeH="0" baseline="0" noProof="0" dirty="0" smtClean="0">
                <a:ln>
                  <a:noFill/>
                </a:ln>
                <a:solidFill>
                  <a:prstClr val="black"/>
                </a:solidFill>
                <a:effectLst/>
                <a:uLnTx/>
                <a:uFillTx/>
                <a:latin typeface="Calibri"/>
              </a:rPr>
              <a:t>Anecdote</a:t>
            </a:r>
            <a:r>
              <a:rPr kumimoji="0" lang="fr-FR" sz="2000" b="0" i="0" u="none" strike="noStrike" kern="1200" cap="none" spc="0" normalizeH="0" baseline="0" noProof="0" dirty="0">
                <a:ln>
                  <a:noFill/>
                </a:ln>
                <a:solidFill>
                  <a:prstClr val="black"/>
                </a:solidFill>
                <a:effectLst/>
                <a:uLnTx/>
                <a:uFillTx/>
                <a:latin typeface="Calibri"/>
              </a:rPr>
              <a:t>, humour, lien avec l’actualité, </a:t>
            </a:r>
            <a:r>
              <a:rPr kumimoji="0" lang="fr-FR" sz="2000" b="0" i="0" u="none" strike="noStrike" kern="1200" cap="none" spc="0" normalizeH="0" baseline="0" noProof="0" dirty="0" smtClean="0">
                <a:ln>
                  <a:noFill/>
                </a:ln>
                <a:solidFill>
                  <a:prstClr val="black"/>
                </a:solidFill>
                <a:effectLst/>
                <a:uLnTx/>
                <a:uFillTx/>
                <a:latin typeface="Calibri"/>
              </a:rPr>
              <a:t>… </a:t>
            </a:r>
            <a:r>
              <a:rPr kumimoji="0" lang="fr-FR" sz="2000" b="0" i="0" u="none" strike="noStrike" kern="1200" cap="none" spc="0" normalizeH="0" baseline="0" noProof="0" dirty="0" smtClean="0">
                <a:ln>
                  <a:noFill/>
                </a:ln>
                <a:solidFill>
                  <a:prstClr val="black"/>
                </a:solidFill>
                <a:effectLst/>
                <a:uLnTx/>
                <a:uFillTx/>
                <a:latin typeface="Calibri"/>
                <a:sym typeface="Wingdings" panose="05000000000000000000" pitchFamily="2" charset="2"/>
              </a:rPr>
              <a:t> changer le contexte des propos </a:t>
            </a:r>
          </a:p>
          <a:p>
            <a:pPr lvl="1" indent="-342900">
              <a:buFont typeface="Arial" panose="020B0604020202020204" pitchFamily="34" charset="0"/>
              <a:buChar char="•"/>
              <a:defRPr/>
            </a:pPr>
            <a:r>
              <a:rPr kumimoji="0" lang="fr-FR" sz="2000" b="0" i="0" u="none" strike="noStrike" kern="1200" cap="none" spc="0" normalizeH="0" baseline="0" noProof="0" dirty="0" smtClean="0">
                <a:ln>
                  <a:noFill/>
                </a:ln>
                <a:solidFill>
                  <a:prstClr val="black"/>
                </a:solidFill>
                <a:effectLst/>
                <a:uLnTx/>
                <a:uFillTx/>
                <a:latin typeface="Calibri"/>
              </a:rPr>
              <a:t>Petits </a:t>
            </a:r>
            <a:r>
              <a:rPr kumimoji="0" lang="fr-FR" sz="2000" b="0" i="0" u="none" strike="noStrike" kern="1200" cap="none" spc="0" normalizeH="0" baseline="0" noProof="0" dirty="0">
                <a:ln>
                  <a:noFill/>
                </a:ln>
                <a:solidFill>
                  <a:prstClr val="black"/>
                </a:solidFill>
                <a:effectLst/>
                <a:uLnTx/>
                <a:uFillTx/>
                <a:latin typeface="Calibri"/>
              </a:rPr>
              <a:t>papiers, discussions, </a:t>
            </a:r>
            <a:r>
              <a:rPr kumimoji="0" lang="fr-FR" sz="2000" b="0" i="0" u="none" strike="noStrike" kern="1200" cap="none" spc="0" normalizeH="0" baseline="0" noProof="0" dirty="0" smtClean="0">
                <a:ln>
                  <a:noFill/>
                </a:ln>
                <a:solidFill>
                  <a:prstClr val="black"/>
                </a:solidFill>
                <a:effectLst/>
                <a:uLnTx/>
                <a:uFillTx/>
                <a:latin typeface="Calibri"/>
              </a:rPr>
              <a:t>… </a:t>
            </a:r>
            <a:r>
              <a:rPr kumimoji="0" lang="fr-FR" sz="2000" b="0" i="0" u="none" strike="noStrike" kern="1200" cap="none" spc="0" normalizeH="0" baseline="0" noProof="0" dirty="0" smtClean="0">
                <a:ln>
                  <a:noFill/>
                </a:ln>
                <a:solidFill>
                  <a:prstClr val="black"/>
                </a:solidFill>
                <a:effectLst/>
                <a:uLnTx/>
                <a:uFillTx/>
                <a:latin typeface="Calibri"/>
                <a:sym typeface="Wingdings" panose="05000000000000000000" pitchFamily="2" charset="2"/>
              </a:rPr>
              <a:t> mettre</a:t>
            </a:r>
            <a:r>
              <a:rPr kumimoji="0" lang="fr-FR" sz="2000" b="0" i="0" u="none" strike="noStrike" kern="1200" cap="none" spc="0" normalizeH="0" noProof="0" dirty="0" smtClean="0">
                <a:ln>
                  <a:noFill/>
                </a:ln>
                <a:solidFill>
                  <a:prstClr val="black"/>
                </a:solidFill>
                <a:effectLst/>
                <a:uLnTx/>
                <a:uFillTx/>
                <a:latin typeface="Calibri"/>
                <a:sym typeface="Wingdings" panose="05000000000000000000" pitchFamily="2" charset="2"/>
              </a:rPr>
              <a:t> en activité les étudiants</a:t>
            </a:r>
            <a:endParaRPr kumimoji="0" lang="fr-FR" sz="2000" b="0" i="0" u="none" strike="noStrike" kern="1200" cap="none" spc="0" normalizeH="0" baseline="0" noProof="0" dirty="0">
              <a:ln>
                <a:noFill/>
              </a:ln>
              <a:solidFill>
                <a:prstClr val="black"/>
              </a:solidFill>
              <a:effectLst/>
              <a:uLnTx/>
              <a:uFillTx/>
              <a:latin typeface="Calibri"/>
            </a:endParaRPr>
          </a:p>
          <a:p>
            <a:pPr lvl="1" indent="-342900">
              <a:buFont typeface="Arial" panose="020B0604020202020204" pitchFamily="34" charset="0"/>
              <a:buChar char="•"/>
              <a:defRPr/>
            </a:pPr>
            <a:r>
              <a:rPr kumimoji="0" lang="fr-FR" sz="2000" b="0" i="0" u="none" strike="noStrike" kern="1200" cap="none" spc="0" normalizeH="0" baseline="0" noProof="0" dirty="0">
                <a:ln>
                  <a:noFill/>
                </a:ln>
                <a:solidFill>
                  <a:prstClr val="black"/>
                </a:solidFill>
                <a:effectLst/>
                <a:uLnTx/>
                <a:uFillTx/>
                <a:latin typeface="Calibri"/>
              </a:rPr>
              <a:t>QCM, nuage de mots</a:t>
            </a:r>
            <a:r>
              <a:rPr kumimoji="0" lang="fr-FR" sz="2000" b="0" i="0" u="none" strike="noStrike" kern="1200" cap="none" spc="0" normalizeH="0" baseline="0" noProof="0" dirty="0" smtClean="0">
                <a:ln>
                  <a:noFill/>
                </a:ln>
                <a:solidFill>
                  <a:prstClr val="black"/>
                </a:solidFill>
                <a:effectLst/>
                <a:uLnTx/>
                <a:uFillTx/>
                <a:latin typeface="Calibri"/>
              </a:rPr>
              <a:t>… </a:t>
            </a:r>
            <a:r>
              <a:rPr kumimoji="0" lang="fr-FR" sz="2000" b="0" i="0" u="none" strike="noStrike" kern="1200" cap="none" spc="0" normalizeH="0" baseline="0" noProof="0" dirty="0" smtClean="0">
                <a:ln>
                  <a:noFill/>
                </a:ln>
                <a:solidFill>
                  <a:prstClr val="black"/>
                </a:solidFill>
                <a:effectLst/>
                <a:uLnTx/>
                <a:uFillTx/>
                <a:latin typeface="Calibri"/>
                <a:sym typeface="Wingdings" panose="05000000000000000000" pitchFamily="2" charset="2"/>
              </a:rPr>
              <a:t> interroger les étudiants (contrôle)</a:t>
            </a:r>
            <a:endParaRPr kumimoji="0" lang="fr-FR" sz="2000" b="0" i="0" u="none" strike="noStrike" kern="1200" cap="none" spc="0" normalizeH="0" baseline="0" noProof="0" dirty="0">
              <a:ln>
                <a:noFill/>
              </a:ln>
              <a:solidFill>
                <a:prstClr val="black"/>
              </a:solidFill>
              <a:effectLst/>
              <a:uLnTx/>
              <a:uFillTx/>
              <a:latin typeface="Calibri"/>
            </a:endParaRPr>
          </a:p>
          <a:p>
            <a:pPr lvl="1" indent="-342900">
              <a:buFont typeface="Arial" panose="020B0604020202020204" pitchFamily="34" charset="0"/>
              <a:buChar char="•"/>
              <a:defRPr/>
            </a:pPr>
            <a:r>
              <a:rPr kumimoji="0" lang="fr-FR" sz="2000" b="0" i="0" u="none" strike="noStrike" kern="1200" cap="none" spc="0" normalizeH="0" baseline="0" noProof="0" dirty="0">
                <a:ln>
                  <a:noFill/>
                </a:ln>
                <a:solidFill>
                  <a:prstClr val="black"/>
                </a:solidFill>
                <a:effectLst/>
                <a:uLnTx/>
                <a:uFillTx/>
                <a:latin typeface="Calibri"/>
              </a:rPr>
              <a:t>Echange de </a:t>
            </a:r>
            <a:r>
              <a:rPr kumimoji="0" lang="fr-FR" sz="2000" b="0" i="0" u="none" strike="noStrike" kern="1200" cap="none" spc="0" normalizeH="0" baseline="0" noProof="0" dirty="0" smtClean="0">
                <a:ln>
                  <a:noFill/>
                </a:ln>
                <a:solidFill>
                  <a:prstClr val="black"/>
                </a:solidFill>
                <a:effectLst/>
                <a:uLnTx/>
                <a:uFillTx/>
                <a:latin typeface="Calibri"/>
              </a:rPr>
              <a:t>notes </a:t>
            </a:r>
            <a:r>
              <a:rPr kumimoji="0" lang="fr-FR" sz="2000" b="0" i="0" u="none" strike="noStrike" kern="1200" cap="none" spc="0" normalizeH="0" baseline="0" noProof="0" dirty="0" smtClean="0">
                <a:ln>
                  <a:noFill/>
                </a:ln>
                <a:solidFill>
                  <a:prstClr val="black"/>
                </a:solidFill>
                <a:effectLst/>
                <a:uLnTx/>
                <a:uFillTx/>
                <a:latin typeface="Calibri"/>
                <a:sym typeface="Wingdings" panose="05000000000000000000" pitchFamily="2" charset="2"/>
              </a:rPr>
              <a:t> responsabiliser les étudiants</a:t>
            </a:r>
            <a:endParaRPr kumimoji="0" lang="fr-FR" sz="2000" b="0" i="0" u="none" strike="noStrike" kern="1200" cap="none" spc="0" normalizeH="0" baseline="0" noProof="0" dirty="0">
              <a:ln>
                <a:noFill/>
              </a:ln>
              <a:solidFill>
                <a:prstClr val="black"/>
              </a:solidFill>
              <a:effectLst/>
              <a:uLnTx/>
              <a:uFillTx/>
              <a:latin typeface="Calibri"/>
            </a:endParaRPr>
          </a:p>
          <a:p>
            <a:pPr lvl="1" indent="-342900">
              <a:buFont typeface="Arial" panose="020B0604020202020204" pitchFamily="34" charset="0"/>
              <a:buChar char="•"/>
              <a:defRPr/>
            </a:pPr>
            <a:r>
              <a:rPr lang="fr-FR" sz="2000" dirty="0" smtClean="0">
                <a:solidFill>
                  <a:prstClr val="black"/>
                </a:solidFill>
                <a:latin typeface="Calibri"/>
              </a:rPr>
              <a:t>Pause </a:t>
            </a:r>
            <a:r>
              <a:rPr lang="fr-FR" sz="2000" dirty="0" smtClean="0">
                <a:solidFill>
                  <a:prstClr val="black"/>
                </a:solidFill>
                <a:latin typeface="Calibri"/>
                <a:sym typeface="Wingdings" panose="05000000000000000000" pitchFamily="2" charset="2"/>
              </a:rPr>
              <a:t> simple et efficace (!)</a:t>
            </a:r>
            <a:endParaRPr kumimoji="0" lang="fr-FR" sz="2000" b="0" i="0" u="none" strike="noStrike" kern="1200" cap="none" spc="0" normalizeH="0" baseline="0" noProof="0" dirty="0">
              <a:ln>
                <a:noFill/>
              </a:ln>
              <a:solidFill>
                <a:prstClr val="black"/>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2905303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59" name="Rectangle 19"/>
          <p:cNvSpPr>
            <a:spLocks noGrp="1" noChangeArrowheads="1"/>
          </p:cNvSpPr>
          <p:nvPr>
            <p:ph type="title"/>
          </p:nvPr>
        </p:nvSpPr>
        <p:spPr>
          <a:xfrm>
            <a:off x="0" y="143485"/>
            <a:ext cx="7886700" cy="994172"/>
          </a:xfrm>
        </p:spPr>
        <p:txBody>
          <a:bodyPr vert="horz" lIns="91440" tIns="45720" rIns="91440" bIns="45720" rtlCol="0" anchor="ctr">
            <a:normAutofit/>
          </a:bodyPr>
          <a:lstStyle/>
          <a:p>
            <a:pPr algn="l"/>
            <a:r>
              <a:rPr lang="fr-FR" sz="3600" b="1" dirty="0">
                <a:solidFill>
                  <a:srgbClr val="C00000"/>
                </a:solidFill>
                <a:latin typeface="Calibri Light" panose="020F0302020204030204" pitchFamily="34" charset="0"/>
                <a:cs typeface="Calibri Light" panose="020F0302020204030204" pitchFamily="34" charset="0"/>
              </a:rPr>
              <a:t>Stimuler l’attention, motiver, engager</a:t>
            </a:r>
          </a:p>
        </p:txBody>
      </p:sp>
      <p:sp>
        <p:nvSpPr>
          <p:cNvPr id="2" name="ZoneTexte 1"/>
          <p:cNvSpPr txBox="1"/>
          <p:nvPr/>
        </p:nvSpPr>
        <p:spPr>
          <a:xfrm>
            <a:off x="673100" y="1152484"/>
            <a:ext cx="8166100" cy="1076275"/>
          </a:xfrm>
          <a:prstGeom prst="rect">
            <a:avLst/>
          </a:prstGeom>
        </p:spPr>
        <p:txBody>
          <a:bodyPr vert="horz" lIns="91440" tIns="45720" rIns="91440" bIns="45720" rtlCol="0" anchor="ctr">
            <a:normAutofit fontScale="92500" lnSpcReduction="20000"/>
          </a:bodyPr>
          <a:lstStyle>
            <a:lvl1pPr defTabSz="914400">
              <a:spcBef>
                <a:spcPct val="0"/>
              </a:spcBef>
              <a:buNone/>
              <a:defRPr sz="3600" b="1">
                <a:solidFill>
                  <a:srgbClr val="C00000"/>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srgbClr val="C00000"/>
                </a:solidFill>
                <a:effectLst/>
                <a:uLnTx/>
                <a:uFillTx/>
                <a:latin typeface="Calibri Light" panose="020F0302020204030204" pitchFamily="34" charset="0"/>
                <a:ea typeface="+mj-ea"/>
                <a:cs typeface="Calibri Light" panose="020F0302020204030204" pitchFamily="34" charset="0"/>
                <a:sym typeface="Wingdings" panose="05000000000000000000" pitchFamily="2" charset="2"/>
              </a:rPr>
              <a:t> </a:t>
            </a:r>
            <a:r>
              <a:rPr kumimoji="0" lang="fr-FR" sz="2800" b="1" i="0" u="none" strike="noStrike" kern="1200" cap="none" spc="0" normalizeH="0" baseline="0" noProof="0" dirty="0" smtClean="0">
                <a:ln>
                  <a:noFill/>
                </a:ln>
                <a:solidFill>
                  <a:srgbClr val="C00000"/>
                </a:solidFill>
                <a:effectLst/>
                <a:uLnTx/>
                <a:uFillTx/>
                <a:latin typeface="Calibri Light" panose="020F0302020204030204" pitchFamily="34" charset="0"/>
                <a:ea typeface="+mj-ea"/>
                <a:cs typeface="Calibri Light" panose="020F0302020204030204" pitchFamily="34" charset="0"/>
              </a:rPr>
              <a:t>Donner </a:t>
            </a:r>
            <a:r>
              <a:rPr kumimoji="0" lang="fr-FR" sz="2800" b="1" i="0" u="none" strike="noStrike" kern="1200" cap="none" spc="0" normalizeH="0" baseline="0" noProof="0" dirty="0">
                <a:ln>
                  <a:noFill/>
                </a:ln>
                <a:solidFill>
                  <a:srgbClr val="C00000"/>
                </a:solidFill>
                <a:effectLst/>
                <a:uLnTx/>
                <a:uFillTx/>
                <a:latin typeface="Calibri Light" panose="020F0302020204030204" pitchFamily="34" charset="0"/>
                <a:ea typeface="+mj-ea"/>
                <a:cs typeface="Calibri Light" panose="020F0302020204030204" pitchFamily="34" charset="0"/>
              </a:rPr>
              <a:t>du </a:t>
            </a:r>
            <a:r>
              <a:rPr kumimoji="0" lang="fr-FR" sz="2800" b="1" i="0" u="none" strike="noStrike" kern="1200" cap="none" spc="0" normalizeH="0" baseline="0" noProof="0" dirty="0" smtClean="0">
                <a:ln>
                  <a:noFill/>
                </a:ln>
                <a:solidFill>
                  <a:srgbClr val="C00000"/>
                </a:solidFill>
                <a:effectLst/>
                <a:uLnTx/>
                <a:uFillTx/>
                <a:latin typeface="Calibri Light" panose="020F0302020204030204" pitchFamily="34" charset="0"/>
                <a:ea typeface="+mj-ea"/>
                <a:cs typeface="Calibri Light" panose="020F0302020204030204" pitchFamily="34" charset="0"/>
              </a:rPr>
              <a:t>feed-back : </a:t>
            </a:r>
            <a:r>
              <a:rPr kumimoji="0" lang="fr-FR" sz="2800" b="1" i="0" u="none" strike="noStrike" kern="1200" cap="none" spc="0" normalizeH="0" baseline="0" noProof="0" dirty="0">
                <a:ln>
                  <a:noFill/>
                </a:ln>
                <a:solidFill>
                  <a:srgbClr val="C00000"/>
                </a:solidFill>
                <a:effectLst/>
                <a:uLnTx/>
                <a:uFillTx/>
                <a:latin typeface="Calibri Light" panose="020F0302020204030204" pitchFamily="34" charset="0"/>
                <a:ea typeface="+mj-ea"/>
                <a:cs typeface="Calibri Light" panose="020F0302020204030204" pitchFamily="34" charset="0"/>
              </a:rPr>
              <a:t>Les TRC = Techniques de Rétroaction en Classe  (ou CAT = </a:t>
            </a:r>
            <a:r>
              <a:rPr kumimoji="0" lang="fr-FR" sz="2800" b="1" i="0" u="none" strike="noStrike" kern="1200" cap="none" spc="0" normalizeH="0" baseline="0" noProof="0" dirty="0" err="1">
                <a:ln>
                  <a:noFill/>
                </a:ln>
                <a:solidFill>
                  <a:srgbClr val="C00000"/>
                </a:solidFill>
                <a:effectLst/>
                <a:uLnTx/>
                <a:uFillTx/>
                <a:latin typeface="Calibri Light" panose="020F0302020204030204" pitchFamily="34" charset="0"/>
                <a:ea typeface="+mj-ea"/>
                <a:cs typeface="Calibri Light" panose="020F0302020204030204" pitchFamily="34" charset="0"/>
              </a:rPr>
              <a:t>Classroom</a:t>
            </a:r>
            <a:r>
              <a:rPr kumimoji="0" lang="fr-FR" sz="2800" b="1" i="0" u="none" strike="noStrike" kern="1200" cap="none" spc="0" normalizeH="0" baseline="0" noProof="0" dirty="0">
                <a:ln>
                  <a:noFill/>
                </a:ln>
                <a:solidFill>
                  <a:srgbClr val="C00000"/>
                </a:solidFill>
                <a:effectLst/>
                <a:uLnTx/>
                <a:uFillTx/>
                <a:latin typeface="Calibri Light" panose="020F0302020204030204" pitchFamily="34" charset="0"/>
                <a:ea typeface="+mj-ea"/>
                <a:cs typeface="Calibri Light" panose="020F0302020204030204" pitchFamily="34" charset="0"/>
              </a:rPr>
              <a:t> </a:t>
            </a:r>
            <a:r>
              <a:rPr kumimoji="0" lang="fr-FR" sz="2800" b="1" i="0" u="none" strike="noStrike" kern="1200" cap="none" spc="0" normalizeH="0" baseline="0" noProof="0" dirty="0" err="1">
                <a:ln>
                  <a:noFill/>
                </a:ln>
                <a:solidFill>
                  <a:srgbClr val="C00000"/>
                </a:solidFill>
                <a:effectLst/>
                <a:uLnTx/>
                <a:uFillTx/>
                <a:latin typeface="Calibri Light" panose="020F0302020204030204" pitchFamily="34" charset="0"/>
                <a:ea typeface="+mj-ea"/>
                <a:cs typeface="Calibri Light" panose="020F0302020204030204" pitchFamily="34" charset="0"/>
              </a:rPr>
              <a:t>Assessment</a:t>
            </a:r>
            <a:r>
              <a:rPr kumimoji="0" lang="fr-FR" sz="2800" b="1" i="0" u="none" strike="noStrike" kern="1200" cap="none" spc="0" normalizeH="0" baseline="0" noProof="0" dirty="0">
                <a:ln>
                  <a:noFill/>
                </a:ln>
                <a:solidFill>
                  <a:srgbClr val="C00000"/>
                </a:solidFill>
                <a:effectLst/>
                <a:uLnTx/>
                <a:uFillTx/>
                <a:latin typeface="Calibri Light" panose="020F0302020204030204" pitchFamily="34" charset="0"/>
                <a:ea typeface="+mj-ea"/>
                <a:cs typeface="Calibri Light" panose="020F0302020204030204" pitchFamily="34" charset="0"/>
              </a:rPr>
              <a:t> Techniques)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C00000"/>
              </a:solidFill>
              <a:effectLst/>
              <a:uLnTx/>
              <a:uFillTx/>
              <a:latin typeface="Calibri Light" panose="020F0302020204030204" pitchFamily="34" charset="0"/>
              <a:ea typeface="+mj-ea"/>
              <a:cs typeface="Calibri Light" panose="020F0302020204030204" pitchFamily="34" charset="0"/>
            </a:endParaRPr>
          </a:p>
        </p:txBody>
      </p:sp>
      <p:sp>
        <p:nvSpPr>
          <p:cNvPr id="16" name="Espace réservé du contenu 2"/>
          <p:cNvSpPr txBox="1">
            <a:spLocks/>
          </p:cNvSpPr>
          <p:nvPr/>
        </p:nvSpPr>
        <p:spPr>
          <a:xfrm>
            <a:off x="577728" y="2243586"/>
            <a:ext cx="8363072" cy="310950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800" b="1" i="0" u="sng" strike="noStrike" kern="1200" cap="none" spc="0" normalizeH="0" baseline="0" noProof="0" dirty="0">
                <a:ln>
                  <a:noFill/>
                </a:ln>
                <a:solidFill>
                  <a:prstClr val="black"/>
                </a:solidFill>
                <a:effectLst/>
                <a:uLnTx/>
                <a:uFillTx/>
                <a:latin typeface="Calibri"/>
                <a:ea typeface="+mn-ea"/>
                <a:cs typeface="+mn-cs"/>
              </a:rPr>
              <a:t>Intérêts</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Collecter des infos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Vérifier qu’un concept est bien passé pendant le cours ou au cours précédent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Maintenir l’attention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favoriser la participation du plus grand nombre grâce à l’anonymat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mettre dans une situation de travail rapidement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permettre aux étudiants une auto-évaluation (évaluation formative)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évaluer le niveau de connaissance du groupe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ZoneTexte 4"/>
          <p:cNvSpPr txBox="1"/>
          <p:nvPr/>
        </p:nvSpPr>
        <p:spPr>
          <a:xfrm>
            <a:off x="1752478" y="5581860"/>
            <a:ext cx="6007344" cy="877163"/>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50" b="0" i="0" u="none" strike="noStrike" kern="1200" cap="none" spc="0" normalizeH="0" baseline="0" noProof="0" dirty="0">
                <a:ln>
                  <a:noFill/>
                </a:ln>
                <a:solidFill>
                  <a:prstClr val="black"/>
                </a:solidFill>
                <a:effectLst/>
                <a:uLnTx/>
                <a:uFillTx/>
                <a:latin typeface="Calibri" pitchFamily="34" charset="0"/>
                <a:ea typeface="+mn-ea"/>
                <a:cs typeface="+mn-cs"/>
              </a:rPr>
              <a:t>Condition nécessaire : créer un climat favorable à la participation des étudiants et à la prise de parole.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prstClr val="black"/>
                </a:solidFill>
                <a:effectLst/>
                <a:uLnTx/>
                <a:uFillTx/>
                <a:latin typeface="Calibri" pitchFamily="34" charset="0"/>
                <a:ea typeface="+mn-ea"/>
                <a:cs typeface="+mn-cs"/>
              </a:rPr>
              <a:t>bienveillance </a:t>
            </a:r>
          </a:p>
        </p:txBody>
      </p:sp>
    </p:spTree>
    <p:extLst>
      <p:ext uri="{BB962C8B-B14F-4D97-AF65-F5344CB8AC3E}">
        <p14:creationId xmlns:p14="http://schemas.microsoft.com/office/powerpoint/2010/main" val="132507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title"/>
          </p:nvPr>
        </p:nvSpPr>
        <p:spPr>
          <a:xfrm>
            <a:off x="192116" y="314249"/>
            <a:ext cx="8229600" cy="549206"/>
          </a:xfrm>
        </p:spPr>
        <p:txBody>
          <a:bodyPr vert="horz" lIns="91440" tIns="45720" rIns="91440" bIns="45720" rtlCol="0" anchor="ctr">
            <a:noAutofit/>
          </a:bodyPr>
          <a:lstStyle/>
          <a:p>
            <a:pPr algn="l"/>
            <a:r>
              <a:rPr lang="fr-FR" sz="4000" b="1" dirty="0">
                <a:solidFill>
                  <a:srgbClr val="C00000"/>
                </a:solidFill>
                <a:latin typeface="Calibri Light" panose="020F0302020204030204" pitchFamily="34" charset="0"/>
                <a:cs typeface="Calibri Light" panose="020F0302020204030204" pitchFamily="34" charset="0"/>
              </a:rPr>
              <a:t>Les clefs de la </a:t>
            </a:r>
            <a:r>
              <a:rPr lang="fr-FR" sz="4000" b="1" dirty="0" smtClean="0">
                <a:solidFill>
                  <a:srgbClr val="C00000"/>
                </a:solidFill>
                <a:latin typeface="Calibri Light" panose="020F0302020204030204" pitchFamily="34" charset="0"/>
                <a:cs typeface="Calibri Light" panose="020F0302020204030204" pitchFamily="34" charset="0"/>
              </a:rPr>
              <a:t>participation aux TRC</a:t>
            </a:r>
            <a:endParaRPr lang="fr-FR" sz="4000" b="1" dirty="0">
              <a:solidFill>
                <a:srgbClr val="C00000"/>
              </a:solidFill>
              <a:latin typeface="Calibri Light" panose="020F0302020204030204" pitchFamily="34" charset="0"/>
              <a:cs typeface="Calibri Light" panose="020F0302020204030204" pitchFamily="34" charset="0"/>
            </a:endParaRPr>
          </a:p>
        </p:txBody>
      </p:sp>
      <p:sp>
        <p:nvSpPr>
          <p:cNvPr id="27654" name="Rectangle 6"/>
          <p:cNvSpPr>
            <a:spLocks noGrp="1" noChangeArrowheads="1"/>
          </p:cNvSpPr>
          <p:nvPr>
            <p:ph idx="1"/>
          </p:nvPr>
        </p:nvSpPr>
        <p:spPr>
          <a:xfrm>
            <a:off x="736600" y="1497368"/>
            <a:ext cx="7543800" cy="4560531"/>
          </a:xfrm>
        </p:spPr>
        <p:txBody>
          <a:bodyPr>
            <a:normAutofit fontScale="92500" lnSpcReduction="10000"/>
          </a:bodyPr>
          <a:lstStyle/>
          <a:p>
            <a:r>
              <a:rPr lang="fr-FR" sz="2200" b="1" dirty="0">
                <a:solidFill>
                  <a:srgbClr val="C00000"/>
                </a:solidFill>
              </a:rPr>
              <a:t>La motivation</a:t>
            </a:r>
          </a:p>
          <a:p>
            <a:pPr lvl="1"/>
            <a:r>
              <a:rPr lang="fr-FR" dirty="0"/>
              <a:t>Objectifs clairement définis</a:t>
            </a:r>
          </a:p>
          <a:p>
            <a:pPr lvl="1"/>
            <a:r>
              <a:rPr lang="fr-FR" dirty="0"/>
              <a:t>Notion de « défi raisonnable »</a:t>
            </a:r>
          </a:p>
          <a:p>
            <a:endParaRPr lang="fr-FR" sz="1800" dirty="0"/>
          </a:p>
          <a:p>
            <a:r>
              <a:rPr lang="fr-FR" sz="2200" b="1" dirty="0">
                <a:solidFill>
                  <a:srgbClr val="C00000"/>
                </a:solidFill>
              </a:rPr>
              <a:t>Un climat propice</a:t>
            </a:r>
          </a:p>
          <a:p>
            <a:pPr lvl="1"/>
            <a:r>
              <a:rPr lang="fr-FR" dirty="0"/>
              <a:t>Confiance</a:t>
            </a:r>
          </a:p>
          <a:p>
            <a:pPr lvl="1"/>
            <a:r>
              <a:rPr lang="fr-FR" dirty="0"/>
              <a:t>Écoute</a:t>
            </a:r>
          </a:p>
          <a:p>
            <a:pPr lvl="1"/>
            <a:r>
              <a:rPr lang="fr-FR" dirty="0"/>
              <a:t>Respect</a:t>
            </a:r>
          </a:p>
          <a:p>
            <a:endParaRPr lang="fr-FR" sz="1800" dirty="0"/>
          </a:p>
          <a:p>
            <a:r>
              <a:rPr lang="fr-FR" sz="2200" b="1" dirty="0">
                <a:solidFill>
                  <a:srgbClr val="C00000"/>
                </a:solidFill>
              </a:rPr>
              <a:t>Temps de réponse </a:t>
            </a:r>
            <a:endParaRPr lang="fr-FR" sz="2200" b="1" dirty="0" smtClean="0">
              <a:solidFill>
                <a:srgbClr val="C00000"/>
              </a:solidFill>
            </a:endParaRPr>
          </a:p>
          <a:p>
            <a:pPr lvl="1"/>
            <a:r>
              <a:rPr lang="fr-FR" dirty="0"/>
              <a:t>Laisser suffisamment de temps pour la réflexion</a:t>
            </a:r>
          </a:p>
        </p:txBody>
      </p:sp>
      <p:sp>
        <p:nvSpPr>
          <p:cNvPr id="2" name="Espace réservé du numéro de diapositive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9B540C-44DA-4F69-89C9-7C84606640D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5551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65185BA-573C-4B66-AE31-17595D1A64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7F8739-8DF5-4842-9923-F080A4B3821F}"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Rectangle 7">
            <a:extLst>
              <a:ext uri="{FF2B5EF4-FFF2-40B4-BE49-F238E27FC236}">
                <a16:creationId xmlns:a16="http://schemas.microsoft.com/office/drawing/2014/main" id="{30BC2CCC-7589-4387-A42F-2D8D2EFB9C7D}"/>
              </a:ext>
            </a:extLst>
          </p:cNvPr>
          <p:cNvSpPr>
            <a:spLocks noGrp="1" noChangeArrowheads="1"/>
          </p:cNvSpPr>
          <p:nvPr>
            <p:ph type="title"/>
          </p:nvPr>
        </p:nvSpPr>
        <p:spPr>
          <a:xfrm>
            <a:off x="0" y="166758"/>
            <a:ext cx="6172200" cy="857250"/>
          </a:xfrm>
        </p:spPr>
        <p:txBody>
          <a:bodyPr>
            <a:normAutofit/>
          </a:bodyPr>
          <a:lstStyle/>
          <a:p>
            <a:r>
              <a:rPr lang="fr-FR" sz="4000" b="1" dirty="0">
                <a:solidFill>
                  <a:srgbClr val="C00000"/>
                </a:solidFill>
                <a:latin typeface="Calibri Light" panose="020F0302020204030204" pitchFamily="34" charset="0"/>
                <a:cs typeface="Calibri Light" panose="020F0302020204030204" pitchFamily="34" charset="0"/>
              </a:rPr>
              <a:t>Caractéristiques</a:t>
            </a:r>
            <a:r>
              <a:rPr lang="fr-FR" sz="4000" dirty="0">
                <a:solidFill>
                  <a:srgbClr val="C00000"/>
                </a:solidFill>
              </a:rPr>
              <a:t> d’une TRC</a:t>
            </a:r>
          </a:p>
        </p:txBody>
      </p:sp>
      <p:sp>
        <p:nvSpPr>
          <p:cNvPr id="10" name="Rectangle 8">
            <a:extLst>
              <a:ext uri="{FF2B5EF4-FFF2-40B4-BE49-F238E27FC236}">
                <a16:creationId xmlns:a16="http://schemas.microsoft.com/office/drawing/2014/main" id="{752A3F0C-CB22-48F4-980E-A7F39066A575}"/>
              </a:ext>
            </a:extLst>
          </p:cNvPr>
          <p:cNvSpPr txBox="1">
            <a:spLocks noChangeArrowheads="1"/>
          </p:cNvSpPr>
          <p:nvPr/>
        </p:nvSpPr>
        <p:spPr>
          <a:xfrm>
            <a:off x="495300" y="1320800"/>
            <a:ext cx="8077200" cy="414606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13E48"/>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13E48"/>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13E48"/>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13E48"/>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Simple à mettre en œuvre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Courte</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Centrée sur l’étudiant  –  organisée par l’enseignant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Force la verbalisation et la réflexion</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Formative</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Donne un feedback large (implique tout le groupe)</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Se prête à tout enseignant et toute discipline</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Bénéfique aux </a:t>
            </a:r>
            <a:r>
              <a:rPr kumimoji="0" lang="fr-FR" sz="21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deux</a:t>
            </a:r>
            <a:r>
              <a:rPr kumimoji="0" lang="fr-FR" sz="21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parties si elle est pratiquée </a:t>
            </a:r>
            <a:r>
              <a:rPr kumimoji="0" lang="fr-FR" sz="21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régulièrement</a:t>
            </a:r>
          </a:p>
          <a:p>
            <a:pPr marL="228600" marR="0" lvl="0" indent="-228600" algn="ctr" defTabSz="914400" rtl="0" eaLnBrk="0" fontAlgn="auto" latinLnBrk="0" hangingPunct="0">
              <a:lnSpc>
                <a:spcPct val="90000"/>
              </a:lnSpc>
              <a:spcBef>
                <a:spcPct val="50000"/>
              </a:spcBef>
              <a:spcAft>
                <a:spcPts val="0"/>
              </a:spcAft>
              <a:buClrTx/>
              <a:buSzTx/>
              <a:buFontTx/>
              <a:buNone/>
              <a:tabLst/>
              <a:defRPr/>
            </a:pPr>
            <a:endParaRPr kumimoji="0" lang="fr-FR"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923204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65185BA-573C-4B66-AE31-17595D1A64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7F8739-8DF5-4842-9923-F080A4B3821F}"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2">
            <a:extLst>
              <a:ext uri="{FF2B5EF4-FFF2-40B4-BE49-F238E27FC236}">
                <a16:creationId xmlns:a16="http://schemas.microsoft.com/office/drawing/2014/main" id="{6F31A843-D2CD-4CDC-B79B-9B7845F0F279}"/>
              </a:ext>
            </a:extLst>
          </p:cNvPr>
          <p:cNvSpPr>
            <a:spLocks noGrp="1" noChangeArrowheads="1"/>
          </p:cNvSpPr>
          <p:nvPr>
            <p:ph type="title"/>
          </p:nvPr>
        </p:nvSpPr>
        <p:spPr>
          <a:xfrm>
            <a:off x="0" y="276922"/>
            <a:ext cx="6172200" cy="857250"/>
          </a:xfrm>
        </p:spPr>
        <p:txBody>
          <a:bodyPr vert="horz" lIns="91440" tIns="45720" rIns="91440" bIns="45720" rtlCol="0" anchor="ctr">
            <a:normAutofit/>
          </a:bodyPr>
          <a:lstStyle/>
          <a:p>
            <a:r>
              <a:rPr lang="fr-FR" sz="4000" b="1" dirty="0">
                <a:solidFill>
                  <a:srgbClr val="C00000"/>
                </a:solidFill>
                <a:latin typeface="Calibri Light" panose="020F0302020204030204" pitchFamily="34" charset="0"/>
                <a:cs typeface="Calibri Light" panose="020F0302020204030204" pitchFamily="34" charset="0"/>
              </a:rPr>
              <a:t>Quelques exemples de TRC </a:t>
            </a:r>
          </a:p>
        </p:txBody>
      </p:sp>
      <p:sp>
        <p:nvSpPr>
          <p:cNvPr id="9" name="Rectangle 3">
            <a:extLst>
              <a:ext uri="{FF2B5EF4-FFF2-40B4-BE49-F238E27FC236}">
                <a16:creationId xmlns:a16="http://schemas.microsoft.com/office/drawing/2014/main" id="{BCE54740-DF9B-4F59-AE50-9AC53F25101C}"/>
              </a:ext>
            </a:extLst>
          </p:cNvPr>
          <p:cNvSpPr txBox="1">
            <a:spLocks noChangeArrowheads="1"/>
          </p:cNvSpPr>
          <p:nvPr/>
        </p:nvSpPr>
        <p:spPr>
          <a:xfrm>
            <a:off x="355600" y="1485900"/>
            <a:ext cx="8420100" cy="364033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13E48"/>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13E48"/>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13E48"/>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13E48"/>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mn-cs"/>
              </a:rPr>
              <a:t>Méthodes /outils </a:t>
            </a:r>
            <a:r>
              <a:rPr kumimoji="0" lang="fr-FR"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que vous avez vécues depuis ce matin: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rPr>
              <a:t>Penser / Comparer / </a:t>
            </a:r>
            <a:r>
              <a:rPr kumimoji="0" lang="fr-FR" sz="1800" b="0" i="0" u="none" strike="noStrike" kern="1200" cap="none" spc="0" normalizeH="0" baseline="0" noProof="0" dirty="0" smtClean="0">
                <a:ln>
                  <a:noFill/>
                </a:ln>
                <a:solidFill>
                  <a:srgbClr val="313E48"/>
                </a:solidFill>
                <a:effectLst/>
                <a:uLnTx/>
                <a:uFillTx/>
                <a:latin typeface="Calibri" panose="020F0502020204030204" pitchFamily="34" charset="0"/>
                <a:ea typeface="+mn-ea"/>
                <a:cs typeface="+mn-cs"/>
              </a:rPr>
              <a:t>Partager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313E48"/>
                </a:solidFill>
                <a:effectLst/>
                <a:uLnTx/>
                <a:uFillTx/>
                <a:latin typeface="Calibri" panose="020F0502020204030204" pitchFamily="34" charset="0"/>
                <a:ea typeface="+mn-ea"/>
                <a:cs typeface="+mn-cs"/>
              </a:rPr>
              <a:t>Sondage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313E48"/>
                </a:solidFill>
                <a:effectLst/>
                <a:uLnTx/>
                <a:uFillTx/>
                <a:latin typeface="Calibri" panose="020F0502020204030204" pitchFamily="34" charset="0"/>
                <a:ea typeface="+mn-ea"/>
                <a:cs typeface="+mn-cs"/>
              </a:rPr>
              <a:t>Du travail en groupe au travail individuel</a:t>
            </a:r>
            <a:endPar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313E48"/>
                </a:solidFill>
                <a:effectLst/>
                <a:uLnTx/>
                <a:uFillTx/>
                <a:latin typeface="Calibri" panose="020F0502020204030204" pitchFamily="34" charset="0"/>
                <a:ea typeface="+mn-ea"/>
                <a:cs typeface="+mn-cs"/>
              </a:rPr>
              <a:t>Nuage de mots par </a:t>
            </a:r>
            <a:r>
              <a:rPr kumimoji="0" lang="fr-FR" sz="1800" b="0" i="0" u="none" strike="noStrike" kern="1200" cap="none" spc="0" normalizeH="0" baseline="0" noProof="0" dirty="0" err="1" smtClean="0">
                <a:ln>
                  <a:noFill/>
                </a:ln>
                <a:solidFill>
                  <a:srgbClr val="313E48"/>
                </a:solidFill>
                <a:effectLst/>
                <a:uLnTx/>
                <a:uFillTx/>
                <a:latin typeface="Calibri" panose="020F0502020204030204" pitchFamily="34" charset="0"/>
                <a:ea typeface="+mn-ea"/>
                <a:cs typeface="+mn-cs"/>
              </a:rPr>
              <a:t>Wooclap</a:t>
            </a:r>
            <a:endPar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rPr>
              <a:t>Où j’en suis avec</a:t>
            </a:r>
            <a:r>
              <a:rPr kumimoji="0" lang="fr-FR" sz="1800" b="0" i="0" u="none" strike="noStrike" kern="1200" cap="none" spc="0" normalizeH="0" baseline="0" noProof="0" dirty="0" smtClean="0">
                <a:ln>
                  <a:noFill/>
                </a:ln>
                <a:solidFill>
                  <a:srgbClr val="313E48"/>
                </a:solidFill>
                <a:effectLst/>
                <a:uLnTx/>
                <a:uFillTx/>
                <a:latin typeface="Calibri" panose="020F0502020204030204" pitchFamily="34" charset="0"/>
                <a:ea typeface="+mn-ea"/>
                <a:cs typeface="+mn-cs"/>
              </a:rPr>
              <a:t>… </a:t>
            </a:r>
            <a:r>
              <a:rPr kumimoji="0" lang="fr-FR" sz="1800" b="0" i="0" u="none" strike="noStrike" kern="1200" cap="none" spc="0" normalizeH="0" baseline="0" noProof="0" dirty="0" err="1" smtClean="0">
                <a:ln>
                  <a:noFill/>
                </a:ln>
                <a:solidFill>
                  <a:srgbClr val="313E48"/>
                </a:solidFill>
                <a:effectLst/>
                <a:uLnTx/>
                <a:uFillTx/>
                <a:latin typeface="Calibri" panose="020F0502020204030204" pitchFamily="34" charset="0"/>
                <a:ea typeface="+mn-ea"/>
                <a:cs typeface="+mn-cs"/>
              </a:rPr>
              <a:t>metacognition</a:t>
            </a:r>
            <a:endPar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rPr>
              <a:t>Et bien d’autres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Quand utiliser des TRC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rPr>
              <a:t>en début de séance : réveil </a:t>
            </a:r>
            <a:r>
              <a:rPr kumimoji="0" lang="fr-FR" sz="1800" b="0" i="0" u="none" strike="noStrike" kern="1200" cap="none" spc="0" normalizeH="0" baseline="0" noProof="0" dirty="0" err="1">
                <a:ln>
                  <a:noFill/>
                </a:ln>
                <a:solidFill>
                  <a:srgbClr val="313E48"/>
                </a:solidFill>
                <a:effectLst/>
                <a:uLnTx/>
                <a:uFillTx/>
                <a:latin typeface="Calibri" panose="020F0502020204030204" pitchFamily="34" charset="0"/>
                <a:ea typeface="+mn-ea"/>
                <a:cs typeface="+mn-cs"/>
              </a:rPr>
              <a:t>pré-requis</a:t>
            </a:r>
            <a:r>
              <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rPr>
              <a:t>, collecte de conceptions préalables, de points de vue divergents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rPr>
              <a:t>pendant la séance : renforcement des acquis </a:t>
            </a:r>
            <a:r>
              <a:rPr kumimoji="0" lang="fr-FR" sz="1800" b="0" i="0" u="none" strike="noStrike" kern="1200" cap="none" spc="0" normalizeH="0" baseline="0" noProof="0" dirty="0" smtClean="0">
                <a:ln>
                  <a:noFill/>
                </a:ln>
                <a:solidFill>
                  <a:srgbClr val="313E48"/>
                </a:solidFill>
                <a:effectLst/>
                <a:uLnTx/>
                <a:uFillTx/>
                <a:latin typeface="Calibri" panose="020F0502020204030204" pitchFamily="34" charset="0"/>
                <a:ea typeface="+mn-ea"/>
                <a:cs typeface="+mn-cs"/>
              </a:rPr>
              <a:t>, </a:t>
            </a:r>
            <a:endPar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rPr>
              <a:t>fin de séance/module : tests d’acquisition</a:t>
            </a:r>
          </a:p>
        </p:txBody>
      </p:sp>
    </p:spTree>
    <p:extLst>
      <p:ext uri="{BB962C8B-B14F-4D97-AF65-F5344CB8AC3E}">
        <p14:creationId xmlns:p14="http://schemas.microsoft.com/office/powerpoint/2010/main" val="272719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l"/>
            <a:r>
              <a:rPr lang="fr-FR" b="1" dirty="0" smtClean="0">
                <a:solidFill>
                  <a:srgbClr val="C00000"/>
                </a:solidFill>
                <a:latin typeface="Calibri Light" panose="020F0302020204030204" pitchFamily="34" charset="0"/>
                <a:cs typeface="Calibri Light" panose="020F0302020204030204" pitchFamily="34" charset="0"/>
              </a:rPr>
              <a:t>Les représentations mentales </a:t>
            </a:r>
            <a:endParaRPr lang="fr-FR" b="1" dirty="0">
              <a:solidFill>
                <a:srgbClr val="C00000"/>
              </a:solidFill>
              <a:latin typeface="Calibri Light" panose="020F0302020204030204" pitchFamily="34" charset="0"/>
              <a:cs typeface="Calibri Light" panose="020F0302020204030204" pitchFamily="34" charset="0"/>
            </a:endParaRPr>
          </a:p>
        </p:txBody>
      </p:sp>
      <p:sp>
        <p:nvSpPr>
          <p:cNvPr id="5" name="ZoneTexte 4"/>
          <p:cNvSpPr txBox="1"/>
          <p:nvPr/>
        </p:nvSpPr>
        <p:spPr>
          <a:xfrm>
            <a:off x="1523730" y="1329564"/>
            <a:ext cx="6096541"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Calibri"/>
                <a:ea typeface="+mn-ea"/>
                <a:cs typeface="+mn-cs"/>
              </a:rPr>
              <a:t>Que trouve-t-on à ce sujet chez de grands noms de l’histoire ? </a:t>
            </a: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704433" y="1863977"/>
            <a:ext cx="7738853" cy="461665"/>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600"/>
              </a:spcAft>
              <a:buClrTx/>
              <a:buSzTx/>
              <a:buFont typeface="Arial"/>
              <a:buChar char="•"/>
              <a:tabLst/>
              <a:defRPr/>
            </a:pPr>
            <a:r>
              <a:rPr kumimoji="0" lang="fr-FR" sz="2400" b="1" i="0" u="none" strike="noStrike" kern="1200" cap="none" spc="0" normalizeH="0" baseline="0" noProof="0" dirty="0" smtClean="0">
                <a:ln>
                  <a:noFill/>
                </a:ln>
                <a:solidFill>
                  <a:prstClr val="black"/>
                </a:solidFill>
                <a:effectLst/>
                <a:uLnTx/>
                <a:uFillTx/>
                <a:latin typeface="Calibri"/>
                <a:ea typeface="+mn-ea"/>
                <a:cs typeface="+mn-cs"/>
              </a:rPr>
              <a:t>« </a:t>
            </a:r>
            <a:r>
              <a:rPr kumimoji="0" lang="fr-FR" sz="2400" b="1" i="0" u="none" strike="noStrike" kern="1200" cap="none" spc="0" normalizeH="0" baseline="0" noProof="0" dirty="0" smtClean="0">
                <a:ln>
                  <a:noFill/>
                </a:ln>
                <a:solidFill>
                  <a:srgbClr val="C00000"/>
                </a:solidFill>
                <a:effectLst/>
                <a:uLnTx/>
                <a:uFillTx/>
                <a:latin typeface="Monotype Corsiva"/>
                <a:ea typeface="+mn-ea"/>
                <a:cs typeface="Monotype Corsiva"/>
              </a:rPr>
              <a:t>Jamais l’âme ne pense sans image</a:t>
            </a:r>
            <a:r>
              <a:rPr kumimoji="0" lang="fr-FR" sz="2400" b="1" i="0" u="none" strike="noStrike" kern="1200" cap="none" spc="0" normalizeH="0" baseline="0" noProof="0" dirty="0" smtClean="0">
                <a:ln>
                  <a:noFill/>
                </a:ln>
                <a:solidFill>
                  <a:prstClr val="black"/>
                </a:solidFill>
                <a:effectLst/>
                <a:uLnTx/>
                <a:uFillTx/>
                <a:latin typeface="Calibri"/>
                <a:ea typeface="+mn-ea"/>
                <a:cs typeface="+mn-cs"/>
              </a:rPr>
              <a:t> » </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fr-FR" sz="1800" b="1" i="0" u="none" strike="noStrike" kern="1200" cap="none" spc="0" normalizeH="0" baseline="0" noProof="0" dirty="0" smtClean="0">
                <a:ln>
                  <a:noFill/>
                </a:ln>
                <a:effectLst/>
                <a:uLnTx/>
                <a:uFillTx/>
                <a:latin typeface="Calibri"/>
                <a:ea typeface="+mn-ea"/>
                <a:cs typeface="+mn-cs"/>
              </a:rPr>
              <a:t>Aristote</a:t>
            </a:r>
          </a:p>
        </p:txBody>
      </p:sp>
      <p:sp>
        <p:nvSpPr>
          <p:cNvPr id="8" name="ZoneTexte 7"/>
          <p:cNvSpPr txBox="1"/>
          <p:nvPr/>
        </p:nvSpPr>
        <p:spPr>
          <a:xfrm>
            <a:off x="704434" y="2673825"/>
            <a:ext cx="7738851" cy="92333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Arial"/>
              <a:buChar char="•"/>
              <a:tabLst/>
              <a:defRPr/>
            </a:pPr>
            <a:r>
              <a:rPr kumimoji="0" lang="fr-FR" sz="1800" b="1" i="0" u="none" strike="noStrike" kern="1200" cap="none" spc="0" normalizeH="0" baseline="0" noProof="0" dirty="0" smtClean="0">
                <a:ln>
                  <a:noFill/>
                </a:ln>
                <a:solidFill>
                  <a:srgbClr val="C00000"/>
                </a:solidFill>
                <a:effectLst/>
                <a:uLnTx/>
                <a:uFillTx/>
                <a:latin typeface="Calibri"/>
                <a:ea typeface="+mn-ea"/>
                <a:cs typeface="+mn-cs"/>
              </a:rPr>
              <a:t>Descartes </a:t>
            </a:r>
            <a:r>
              <a:rPr kumimoji="0" lang="fr-FR" sz="1800" b="1" i="0" u="sng" strike="noStrike" kern="1200" cap="none" spc="0" normalizeH="0" baseline="0" noProof="0" dirty="0" smtClean="0">
                <a:ln>
                  <a:noFill/>
                </a:ln>
                <a:solidFill>
                  <a:srgbClr val="C00000"/>
                </a:solidFill>
                <a:effectLst/>
                <a:uLnTx/>
                <a:uFillTx/>
                <a:latin typeface="Calibri"/>
                <a:ea typeface="+mn-ea"/>
                <a:cs typeface="+mn-cs"/>
              </a:rPr>
              <a:t>préfère les mots aux images</a:t>
            </a:r>
            <a:r>
              <a:rPr kumimoji="0" lang="fr-FR" sz="1800" b="1" i="0" u="sng" strike="noStrike" kern="1200" cap="none" spc="0" normalizeH="0" baseline="0" noProof="0" dirty="0" smtClean="0">
                <a:ln>
                  <a:noFill/>
                </a:ln>
                <a:solidFill>
                  <a:prstClr val="black"/>
                </a:solidFill>
                <a:effectLst/>
                <a:uLnTx/>
                <a:uFillTx/>
                <a:latin typeface="Calibri"/>
                <a:ea typeface="+mn-ea"/>
                <a:cs typeface="+mn-cs"/>
              </a:rPr>
              <a:t> </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et crée la géométrie analytique qui permet de résoudre des problèmes de géométrie en résolvant des équations. Il considère que les images sont moins fiables que les idées (mots).</a:t>
            </a:r>
          </a:p>
        </p:txBody>
      </p:sp>
      <p:sp>
        <p:nvSpPr>
          <p:cNvPr id="9" name="ZoneTexte 8"/>
          <p:cNvSpPr txBox="1"/>
          <p:nvPr/>
        </p:nvSpPr>
        <p:spPr>
          <a:xfrm>
            <a:off x="704433" y="3968004"/>
            <a:ext cx="7738851" cy="309315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Arial"/>
              <a:buChar char="•"/>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Dans « Les Confessions </a:t>
            </a:r>
            <a:r>
              <a:rPr kumimoji="0" lang="fr-FR" sz="1800" b="0" i="0" u="none" strike="noStrike" kern="1200" cap="none" spc="0" normalizeH="0" baseline="0" noProof="0" dirty="0" smtClean="0">
                <a:ln>
                  <a:noFill/>
                </a:ln>
                <a:solidFill>
                  <a:srgbClr val="C00000"/>
                </a:solidFill>
                <a:effectLst/>
                <a:uLnTx/>
                <a:uFillTx/>
                <a:latin typeface="Calibri"/>
                <a:ea typeface="+mn-ea"/>
                <a:cs typeface="+mn-cs"/>
              </a:rPr>
              <a:t>», </a:t>
            </a:r>
            <a:r>
              <a:rPr kumimoji="0" lang="fr-FR" sz="1800" b="1" i="0" u="none" strike="noStrike" kern="1200" cap="none" spc="0" normalizeH="0" baseline="0" noProof="0" dirty="0" smtClean="0">
                <a:ln>
                  <a:noFill/>
                </a:ln>
                <a:solidFill>
                  <a:srgbClr val="C00000"/>
                </a:solidFill>
                <a:effectLst/>
                <a:uLnTx/>
                <a:uFillTx/>
                <a:latin typeface="Calibri"/>
                <a:ea typeface="+mn-ea"/>
                <a:cs typeface="+mn-cs"/>
              </a:rPr>
              <a:t>Rousseau</a:t>
            </a:r>
            <a:r>
              <a:rPr kumimoji="0" lang="fr-FR" sz="1800" b="0" i="0" u="none" strike="noStrike" kern="1200" cap="none" spc="0" normalizeH="0" baseline="0" noProof="0" dirty="0" smtClean="0">
                <a:ln>
                  <a:noFill/>
                </a:ln>
                <a:solidFill>
                  <a:srgbClr val="C00000"/>
                </a:solidFill>
                <a:effectLst/>
                <a:uLnTx/>
                <a:uFillTx/>
                <a:latin typeface="Calibri"/>
                <a:ea typeface="+mn-ea"/>
                <a:cs typeface="+mn-cs"/>
              </a:rPr>
              <a:t> </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prend le contre-pied de cette conception de Descartes : </a:t>
            </a:r>
            <a:r>
              <a:rPr kumimoji="0" lang="fr-FR"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fr-FR" sz="1800" b="1" i="0" u="none" strike="noStrike" kern="1200" cap="none" spc="0" normalizeH="0" baseline="0" noProof="0" dirty="0" smtClean="0">
                <a:ln>
                  <a:noFill/>
                </a:ln>
                <a:solidFill>
                  <a:prstClr val="black"/>
                </a:solidFill>
                <a:effectLst/>
                <a:uLnTx/>
                <a:uFillTx/>
                <a:latin typeface="Monotype Corsiva"/>
                <a:ea typeface="+mn-ea"/>
                <a:cs typeface="Monotype Corsiva"/>
              </a:rPr>
              <a:t>Je n’ai jamais été assez loin pour l’application de l’algèbre à la géométrie. Je n’aimais point cette manière </a:t>
            </a:r>
            <a:r>
              <a:rPr kumimoji="0" lang="fr-FR" sz="1800" b="1" i="0" u="none" strike="noStrike" kern="1200" cap="none" spc="0" normalizeH="0" baseline="0" noProof="0" dirty="0" smtClean="0">
                <a:ln>
                  <a:noFill/>
                </a:ln>
                <a:solidFill>
                  <a:srgbClr val="C00000"/>
                </a:solidFill>
                <a:effectLst/>
                <a:uLnTx/>
                <a:uFillTx/>
                <a:latin typeface="Monotype Corsiva"/>
                <a:ea typeface="+mn-ea"/>
                <a:cs typeface="Monotype Corsiva"/>
              </a:rPr>
              <a:t>d’opérer </a:t>
            </a:r>
            <a:r>
              <a:rPr kumimoji="0" lang="fr-FR" sz="1800" b="1" i="0" u="sng" strike="noStrike" kern="1200" cap="none" spc="0" normalizeH="0" baseline="0" noProof="0" dirty="0" smtClean="0">
                <a:ln>
                  <a:noFill/>
                </a:ln>
                <a:solidFill>
                  <a:srgbClr val="C00000"/>
                </a:solidFill>
                <a:effectLst/>
                <a:uLnTx/>
                <a:uFillTx/>
                <a:latin typeface="Monotype Corsiva"/>
                <a:ea typeface="+mn-ea"/>
                <a:cs typeface="Monotype Corsiva"/>
              </a:rPr>
              <a:t>sans voir ce qu’on fait</a:t>
            </a:r>
            <a:r>
              <a:rPr kumimoji="0" lang="fr-FR" sz="1800" b="1" i="0" u="none" strike="noStrike" kern="1200" cap="none" spc="0" normalizeH="0" baseline="0" noProof="0" dirty="0" smtClean="0">
                <a:ln>
                  <a:noFill/>
                </a:ln>
                <a:solidFill>
                  <a:prstClr val="black"/>
                </a:solidFill>
                <a:effectLst/>
                <a:uLnTx/>
                <a:uFillTx/>
                <a:latin typeface="Monotype Corsiva"/>
                <a:ea typeface="+mn-ea"/>
                <a:cs typeface="Monotype Corsiva"/>
              </a:rPr>
              <a:t>. La première fois que je trouvais par le calcul que le carré d’un binôme était composé du carré de chacune de ses parties, et du double produit l’une par l’autre, je n’en voulu rien croire, jusqu’à ce que j’eusse fait la </a:t>
            </a:r>
            <a:r>
              <a:rPr kumimoji="0" lang="fr-FR" sz="1800" b="1" i="0" u="sng" strike="noStrike" kern="1200" cap="none" spc="0" normalizeH="0" baseline="0" noProof="0" dirty="0" smtClean="0">
                <a:ln>
                  <a:noFill/>
                </a:ln>
                <a:solidFill>
                  <a:prstClr val="black"/>
                </a:solidFill>
                <a:effectLst/>
                <a:uLnTx/>
                <a:uFillTx/>
                <a:latin typeface="Monotype Corsiva"/>
                <a:ea typeface="+mn-ea"/>
                <a:cs typeface="Monotype Corsiva"/>
              </a:rPr>
              <a:t>figure</a:t>
            </a:r>
            <a:r>
              <a:rPr kumimoji="0" lang="fr-FR" sz="1800" b="1" i="0" u="none" strike="noStrike" kern="1200" cap="none" spc="0" normalizeH="0" baseline="0" noProof="0" dirty="0" smtClean="0">
                <a:ln>
                  <a:noFill/>
                </a:ln>
                <a:solidFill>
                  <a:prstClr val="black"/>
                </a:solidFill>
                <a:effectLst/>
                <a:uLnTx/>
                <a:uFillTx/>
                <a:latin typeface="Monotype Corsiva"/>
                <a:ea typeface="+mn-ea"/>
                <a:cs typeface="Monotype Corsiva"/>
              </a:rPr>
              <a:t>.</a:t>
            </a:r>
            <a:r>
              <a:rPr kumimoji="0" lang="fr-FR" sz="1800" b="1" i="0" u="none" strike="noStrike" kern="1200" cap="none" spc="0" normalizeH="0" baseline="0" noProof="0" dirty="0" smtClean="0">
                <a:ln>
                  <a:noFill/>
                </a:ln>
                <a:solidFill>
                  <a:prstClr val="black"/>
                </a:solidFill>
                <a:effectLst/>
                <a:uLnTx/>
                <a:uFillTx/>
                <a:latin typeface="Calibri"/>
                <a:ea typeface="+mn-ea"/>
                <a:cs typeface="+mn-cs"/>
              </a:rPr>
              <a:t> »</a:t>
            </a:r>
          </a:p>
          <a:p>
            <a:pPr marL="285750" marR="0" lvl="0" indent="-285750" algn="l" defTabSz="457200" rtl="0" eaLnBrk="1" fontAlgn="auto" latinLnBrk="0" hangingPunct="1">
              <a:lnSpc>
                <a:spcPct val="100000"/>
              </a:lnSpc>
              <a:spcBef>
                <a:spcPts val="0"/>
              </a:spcBef>
              <a:spcAft>
                <a:spcPts val="600"/>
              </a:spcAft>
              <a:buClrTx/>
              <a:buSzTx/>
              <a:buFont typeface="Arial"/>
              <a:buChar char="•"/>
              <a:tabLst/>
              <a:defRPr/>
            </a:pPr>
            <a:endParaRPr kumimoji="0" lang="fr-FR"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Qu’a dessiné Rousseau ?</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endParaRPr kumimoji="0" lang="fr-FR"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70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b="1" dirty="0" smtClean="0">
                <a:solidFill>
                  <a:srgbClr val="C00000"/>
                </a:solidFill>
                <a:latin typeface="Calibri Light" panose="020F0302020204030204" pitchFamily="34" charset="0"/>
                <a:cs typeface="Calibri Light" panose="020F0302020204030204" pitchFamily="34" charset="0"/>
              </a:rPr>
              <a:t>La pensée des génies</a:t>
            </a:r>
            <a:endParaRPr lang="fr-FR" b="1" dirty="0">
              <a:solidFill>
                <a:srgbClr val="C00000"/>
              </a:solidFill>
              <a:latin typeface="Calibri Light" panose="020F0302020204030204" pitchFamily="34" charset="0"/>
              <a:cs typeface="Calibri Light" panose="020F0302020204030204" pitchFamily="34" charset="0"/>
            </a:endParaRPr>
          </a:p>
        </p:txBody>
      </p:sp>
      <p:sp>
        <p:nvSpPr>
          <p:cNvPr id="3" name="ZoneTexte 2"/>
          <p:cNvSpPr txBox="1"/>
          <p:nvPr/>
        </p:nvSpPr>
        <p:spPr>
          <a:xfrm>
            <a:off x="457200" y="2608218"/>
            <a:ext cx="8229600"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Arial"/>
              <a:buChar char="•"/>
              <a:tabLst/>
              <a:defRPr/>
            </a:pPr>
            <a:r>
              <a:rPr kumimoji="0" lang="fr-FR" sz="1800" b="1" i="0" u="none" strike="noStrike" kern="1200" cap="none" spc="0" normalizeH="0" baseline="0" noProof="0" dirty="0" smtClean="0">
                <a:ln>
                  <a:noFill/>
                </a:ln>
                <a:solidFill>
                  <a:srgbClr val="C00000"/>
                </a:solidFill>
                <a:effectLst/>
                <a:uLnTx/>
                <a:uFillTx/>
                <a:latin typeface="Calibri"/>
                <a:ea typeface="+mn-ea"/>
                <a:cs typeface="+mn-cs"/>
              </a:rPr>
              <a:t>Einstein</a:t>
            </a:r>
            <a:r>
              <a:rPr kumimoji="0" lang="fr-FR" sz="1800" b="0" i="0" u="none" strike="noStrike" kern="1200" cap="none" spc="0" normalizeH="0" baseline="0" noProof="0" dirty="0" smtClean="0">
                <a:ln>
                  <a:noFill/>
                </a:ln>
                <a:solidFill>
                  <a:srgbClr val="C00000"/>
                </a:solidFill>
                <a:effectLst/>
                <a:uLnTx/>
                <a:uFillTx/>
                <a:latin typeface="Calibri"/>
                <a:ea typeface="+mn-ea"/>
                <a:cs typeface="+mn-cs"/>
              </a:rPr>
              <a:t> </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a déclaré : </a:t>
            </a:r>
            <a:r>
              <a:rPr kumimoji="0" lang="fr-FR"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fr-FR" sz="1800" b="1" i="0" u="none" strike="noStrike" kern="1200" cap="none" spc="0" normalizeH="0" baseline="0" noProof="0" dirty="0" smtClean="0">
                <a:ln>
                  <a:noFill/>
                </a:ln>
                <a:solidFill>
                  <a:srgbClr val="C00000"/>
                </a:solidFill>
                <a:effectLst/>
                <a:uLnTx/>
                <a:uFillTx/>
                <a:latin typeface="Monotype Corsiva"/>
                <a:ea typeface="+mn-ea"/>
                <a:cs typeface="Monotype Corsiva"/>
              </a:rPr>
              <a:t>Les mots et le langage écrit ne semblent pas jouer le moindre rôle </a:t>
            </a:r>
            <a:r>
              <a:rPr kumimoji="0" lang="fr-FR" sz="1800" b="1" i="0" u="none" strike="noStrike" kern="1200" cap="none" spc="0" normalizeH="0" baseline="0" noProof="0" dirty="0" smtClean="0">
                <a:ln>
                  <a:noFill/>
                </a:ln>
                <a:solidFill>
                  <a:prstClr val="black"/>
                </a:solidFill>
                <a:effectLst/>
                <a:uLnTx/>
                <a:uFillTx/>
                <a:latin typeface="Monotype Corsiva"/>
                <a:ea typeface="+mn-ea"/>
                <a:cs typeface="Monotype Corsiva"/>
              </a:rPr>
              <a:t>dans le mécanisme de ma pensée »</a:t>
            </a:r>
            <a:endParaRPr kumimoji="0" lang="fr-FR" sz="1800" b="1" i="0" u="none" strike="noStrike" kern="1200" cap="none" spc="0" normalizeH="0" baseline="0" noProof="0" dirty="0">
              <a:ln>
                <a:noFill/>
              </a:ln>
              <a:solidFill>
                <a:prstClr val="black"/>
              </a:solidFill>
              <a:effectLst/>
              <a:uLnTx/>
              <a:uFillTx/>
              <a:latin typeface="Monotype Corsiva"/>
              <a:ea typeface="+mn-ea"/>
              <a:cs typeface="Monotype Corsiva"/>
            </a:endParaRPr>
          </a:p>
        </p:txBody>
      </p:sp>
      <p:sp>
        <p:nvSpPr>
          <p:cNvPr id="4" name="ZoneTexte 3"/>
          <p:cNvSpPr txBox="1"/>
          <p:nvPr/>
        </p:nvSpPr>
        <p:spPr>
          <a:xfrm>
            <a:off x="457200" y="1668573"/>
            <a:ext cx="8229600" cy="92333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fr-FR" sz="1800" b="1" i="0" u="none" strike="noStrike" kern="1200" cap="none" spc="0" normalizeH="0" baseline="0" noProof="0" dirty="0" smtClean="0">
                <a:ln>
                  <a:noFill/>
                </a:ln>
                <a:solidFill>
                  <a:prstClr val="black"/>
                </a:solidFill>
                <a:effectLst/>
                <a:uLnTx/>
                <a:uFillTx/>
                <a:latin typeface="Monotype Corsiva"/>
                <a:ea typeface="+mn-ea"/>
                <a:cs typeface="Monotype Corsiva"/>
              </a:rPr>
              <a:t>C’est parce que j’étais à un tel point </a:t>
            </a:r>
            <a:r>
              <a:rPr kumimoji="0" lang="fr-FR" sz="1800" b="1" i="0" u="none" strike="noStrike" kern="1200" cap="none" spc="0" normalizeH="0" baseline="0" noProof="0" dirty="0" smtClean="0">
                <a:ln>
                  <a:noFill/>
                </a:ln>
                <a:solidFill>
                  <a:srgbClr val="C00000"/>
                </a:solidFill>
                <a:effectLst/>
                <a:uLnTx/>
                <a:uFillTx/>
                <a:latin typeface="Monotype Corsiva"/>
                <a:ea typeface="+mn-ea"/>
                <a:cs typeface="Monotype Corsiva"/>
              </a:rPr>
              <a:t>incapable de visualiser de relations spatiales</a:t>
            </a:r>
            <a:r>
              <a:rPr kumimoji="0" lang="fr-FR" sz="1800" b="1" i="0" u="none" strike="noStrike" kern="1200" cap="none" spc="0" normalizeH="0" baseline="0" noProof="0" dirty="0" smtClean="0">
                <a:ln>
                  <a:noFill/>
                </a:ln>
                <a:solidFill>
                  <a:prstClr val="black"/>
                </a:solidFill>
                <a:effectLst/>
                <a:uLnTx/>
                <a:uFillTx/>
                <a:latin typeface="Monotype Corsiva"/>
                <a:ea typeface="+mn-ea"/>
                <a:cs typeface="Monotype Corsiva"/>
              </a:rPr>
              <a:t>, qu’il me fut impossible d’étudier la géométrie et tous les sujets en dérivent.</a:t>
            </a:r>
            <a:r>
              <a:rPr kumimoji="0" lang="fr-FR" sz="1800" b="0" i="0" u="none" strike="noStrike" kern="1200" cap="none" spc="0" normalizeH="0" baseline="0" noProof="0" dirty="0" smtClean="0">
                <a:ln>
                  <a:noFill/>
                </a:ln>
                <a:solidFill>
                  <a:prstClr val="black"/>
                </a:solidFill>
                <a:effectLst/>
                <a:uLnTx/>
                <a:uFillTx/>
                <a:latin typeface="Monotype Corsiva"/>
                <a:ea typeface="+mn-ea"/>
                <a:cs typeface="Monotype Corsiva"/>
              </a:rPr>
              <a:t> </a:t>
            </a:r>
            <a:r>
              <a:rPr kumimoji="0" lang="fr-FR" sz="1800" b="1" i="0" u="none" strike="noStrike" kern="1200" cap="none" spc="0" normalizeH="0" baseline="0" noProof="0" dirty="0" smtClean="0">
                <a:ln>
                  <a:noFill/>
                </a:ln>
                <a:solidFill>
                  <a:srgbClr val="C00000"/>
                </a:solidFill>
                <a:effectLst/>
                <a:uLnTx/>
                <a:uFillTx/>
                <a:latin typeface="Calibri"/>
                <a:ea typeface="+mn-ea"/>
                <a:cs typeface="Monotype Corsiva"/>
              </a:rPr>
              <a:t>Freud</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ZoneTexte 4"/>
          <p:cNvSpPr txBox="1"/>
          <p:nvPr/>
        </p:nvSpPr>
        <p:spPr>
          <a:xfrm>
            <a:off x="457200" y="3432757"/>
            <a:ext cx="8107681" cy="120032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fr-FR" sz="1800" b="0" i="0" u="none" strike="noStrike" kern="1200" cap="none" spc="0" normalizeH="0" baseline="0" noProof="0" dirty="0" smtClean="0">
                <a:ln>
                  <a:noFill/>
                </a:ln>
                <a:solidFill>
                  <a:prstClr val="black"/>
                </a:solidFill>
                <a:effectLst/>
                <a:uLnTx/>
                <a:uFillTx/>
                <a:latin typeface="Monotype Corsiva"/>
                <a:ea typeface="+mn-ea"/>
                <a:cs typeface="Monotype Corsiva"/>
              </a:rPr>
              <a:t>Et je me suis aperçu alors que j’avais un talent : celui de savoir à peu près </a:t>
            </a:r>
            <a:r>
              <a:rPr kumimoji="0" lang="fr-FR" sz="1800" b="1" i="1" u="none" strike="noStrike" kern="1200" cap="none" spc="0" normalizeH="0" baseline="0" noProof="0" dirty="0" smtClean="0">
                <a:ln>
                  <a:noFill/>
                </a:ln>
                <a:solidFill>
                  <a:srgbClr val="C00000"/>
                </a:solidFill>
                <a:effectLst/>
                <a:uLnTx/>
                <a:uFillTx/>
                <a:latin typeface="Monotype Corsiva"/>
                <a:ea typeface="+mn-ea"/>
                <a:cs typeface="Monotype Corsiva"/>
              </a:rPr>
              <a:t>tout transformer en figure géométrique</a:t>
            </a:r>
            <a:r>
              <a:rPr kumimoji="0" lang="fr-FR" sz="1800" b="0" i="0" u="none" strike="noStrike" kern="1200" cap="none" spc="0" normalizeH="0" baseline="0" noProof="0" dirty="0" smtClean="0">
                <a:ln>
                  <a:noFill/>
                </a:ln>
                <a:solidFill>
                  <a:srgbClr val="C00000"/>
                </a:solidFill>
                <a:effectLst/>
                <a:uLnTx/>
                <a:uFillTx/>
                <a:latin typeface="Monotype Corsiva"/>
                <a:ea typeface="+mn-ea"/>
                <a:cs typeface="Monotype Corsiva"/>
              </a:rPr>
              <a:t>. </a:t>
            </a:r>
            <a:r>
              <a:rPr kumimoji="0" lang="fr-FR" sz="1800" b="0" i="0" u="none" strike="noStrike" kern="1200" cap="none" spc="0" normalizeH="0" baseline="0" noProof="0" dirty="0" smtClean="0">
                <a:ln>
                  <a:noFill/>
                </a:ln>
                <a:solidFill>
                  <a:prstClr val="black"/>
                </a:solidFill>
                <a:effectLst/>
                <a:uLnTx/>
                <a:uFillTx/>
                <a:latin typeface="Monotype Corsiva"/>
                <a:ea typeface="+mn-ea"/>
                <a:cs typeface="Monotype Corsiva"/>
              </a:rPr>
              <a:t>Là où la plupart des gens, y compris mes professeurs voyaient des problèmes d’analyse ou d’algèbre, moi je voyais des choses géométriques. C’était un don spontané que je ne cultivais pas délibérément.</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fr-FR" sz="1800" b="1" i="0" u="none" strike="noStrike" kern="1200" cap="none" spc="0" normalizeH="0" baseline="0" noProof="0" dirty="0" smtClean="0">
                <a:ln>
                  <a:noFill/>
                </a:ln>
                <a:solidFill>
                  <a:srgbClr val="C00000"/>
                </a:solidFill>
                <a:effectLst/>
                <a:uLnTx/>
                <a:uFillTx/>
                <a:latin typeface="Calibri"/>
                <a:ea typeface="+mn-ea"/>
                <a:cs typeface="+mn-cs"/>
              </a:rPr>
              <a:t>Mandelbrot</a:t>
            </a:r>
            <a:r>
              <a:rPr kumimoji="0" lang="fr-FR" sz="1800" b="1" i="0" u="none" strike="noStrike" kern="1200" cap="none" spc="0" normalizeH="0" baseline="0" noProof="0" dirty="0" smtClean="0">
                <a:ln>
                  <a:noFill/>
                </a:ln>
                <a:solidFill>
                  <a:srgbClr val="FF0000"/>
                </a:solidFill>
                <a:effectLst/>
                <a:uLnTx/>
                <a:uFillTx/>
                <a:latin typeface="Calibri"/>
                <a:ea typeface="+mn-ea"/>
                <a:cs typeface="+mn-cs"/>
              </a:rPr>
              <a:t> </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à l’origine de la géométrie fractale</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Image 5"/>
          <p:cNvPicPr>
            <a:picLocks noChangeAspect="1"/>
          </p:cNvPicPr>
          <p:nvPr/>
        </p:nvPicPr>
        <p:blipFill>
          <a:blip r:embed="rId2"/>
          <a:stretch>
            <a:fillRect/>
          </a:stretch>
        </p:blipFill>
        <p:spPr>
          <a:xfrm>
            <a:off x="1025593" y="4880600"/>
            <a:ext cx="2129477" cy="1759133"/>
          </a:xfrm>
          <a:prstGeom prst="rect">
            <a:avLst/>
          </a:prstGeom>
        </p:spPr>
      </p:pic>
      <p:pic>
        <p:nvPicPr>
          <p:cNvPr id="7" name="Image 6"/>
          <p:cNvPicPr>
            <a:picLocks noChangeAspect="1"/>
          </p:cNvPicPr>
          <p:nvPr/>
        </p:nvPicPr>
        <p:blipFill>
          <a:blip r:embed="rId3"/>
          <a:stretch>
            <a:fillRect/>
          </a:stretch>
        </p:blipFill>
        <p:spPr>
          <a:xfrm>
            <a:off x="3342441" y="4880600"/>
            <a:ext cx="2008422" cy="1759133"/>
          </a:xfrm>
          <a:prstGeom prst="rect">
            <a:avLst/>
          </a:prstGeom>
        </p:spPr>
      </p:pic>
      <p:pic>
        <p:nvPicPr>
          <p:cNvPr id="8" name="Image 7"/>
          <p:cNvPicPr>
            <a:picLocks noChangeAspect="1"/>
          </p:cNvPicPr>
          <p:nvPr/>
        </p:nvPicPr>
        <p:blipFill>
          <a:blip r:embed="rId4"/>
          <a:stretch>
            <a:fillRect/>
          </a:stretch>
        </p:blipFill>
        <p:spPr>
          <a:xfrm>
            <a:off x="5552944" y="4880599"/>
            <a:ext cx="2814613" cy="1759133"/>
          </a:xfrm>
          <a:prstGeom prst="rect">
            <a:avLst/>
          </a:prstGeom>
        </p:spPr>
      </p:pic>
    </p:spTree>
    <p:extLst>
      <p:ext uri="{BB962C8B-B14F-4D97-AF65-F5344CB8AC3E}">
        <p14:creationId xmlns:p14="http://schemas.microsoft.com/office/powerpoint/2010/main" val="204583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a:bodyPr>
          <a:lstStyle/>
          <a:p>
            <a:r>
              <a:rPr lang="fr-FR" sz="4000" dirty="0" smtClean="0">
                <a:solidFill>
                  <a:srgbClr val="C00000"/>
                </a:solidFill>
              </a:rPr>
              <a:t>Les représentations mentales existent elles ?</a:t>
            </a:r>
            <a:endParaRPr lang="fr-FR" sz="4000" dirty="0">
              <a:solidFill>
                <a:srgbClr val="C00000"/>
              </a:solidFill>
            </a:endParaRPr>
          </a:p>
        </p:txBody>
      </p:sp>
      <p:sp>
        <p:nvSpPr>
          <p:cNvPr id="4" name="Sous-titre 3"/>
          <p:cNvSpPr>
            <a:spLocks noGrp="1"/>
          </p:cNvSpPr>
          <p:nvPr>
            <p:ph type="subTitle" idx="1"/>
          </p:nvPr>
        </p:nvSpPr>
        <p:spPr/>
        <p:txBody>
          <a:bodyPr/>
          <a:lstStyle/>
          <a:p>
            <a:r>
              <a:rPr lang="fr-FR" dirty="0" smtClean="0"/>
              <a:t>Que se passe-t-il dans votre tête si je vous demande de penser à            ?</a:t>
            </a:r>
            <a:endParaRPr lang="fr-FR" dirty="0"/>
          </a:p>
        </p:txBody>
      </p:sp>
    </p:spTree>
    <p:extLst>
      <p:ext uri="{BB962C8B-B14F-4D97-AF65-F5344CB8AC3E}">
        <p14:creationId xmlns:p14="http://schemas.microsoft.com/office/powerpoint/2010/main" val="169937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solidFill>
                  <a:srgbClr val="C00000"/>
                </a:solidFill>
              </a:rPr>
              <a:t>Encore quelques exercices ? </a:t>
            </a:r>
            <a:endParaRPr lang="fr-FR" dirty="0">
              <a:solidFill>
                <a:srgbClr val="C00000"/>
              </a:solidFill>
            </a:endParaRPr>
          </a:p>
        </p:txBody>
      </p:sp>
      <p:sp>
        <p:nvSpPr>
          <p:cNvPr id="9" name="Espace réservé du contenu 3"/>
          <p:cNvSpPr txBox="1">
            <a:spLocks/>
          </p:cNvSpPr>
          <p:nvPr/>
        </p:nvSpPr>
        <p:spPr>
          <a:xfrm>
            <a:off x="4466990" y="1722440"/>
            <a:ext cx="4100035" cy="7030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fr-FR" sz="2400" dirty="0" smtClean="0"/>
              <a:t>Imaginez une baleine</a:t>
            </a:r>
            <a:endParaRPr lang="fr-FR" sz="2400" dirty="0"/>
          </a:p>
        </p:txBody>
      </p:sp>
      <p:sp>
        <p:nvSpPr>
          <p:cNvPr id="10" name="Espace réservé du contenu 3"/>
          <p:cNvSpPr txBox="1">
            <a:spLocks/>
          </p:cNvSpPr>
          <p:nvPr/>
        </p:nvSpPr>
        <p:spPr>
          <a:xfrm>
            <a:off x="4466990" y="2298212"/>
            <a:ext cx="4100036" cy="7030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startAt="2"/>
            </a:pPr>
            <a:r>
              <a:rPr lang="fr-FR" sz="2400" dirty="0" smtClean="0"/>
              <a:t>Rajouter une mouche</a:t>
            </a:r>
            <a:endParaRPr lang="fr-FR" sz="2400" dirty="0"/>
          </a:p>
        </p:txBody>
      </p:sp>
      <p:sp>
        <p:nvSpPr>
          <p:cNvPr id="11" name="ZoneTexte 10"/>
          <p:cNvSpPr txBox="1"/>
          <p:nvPr/>
        </p:nvSpPr>
        <p:spPr>
          <a:xfrm>
            <a:off x="713818" y="6050661"/>
            <a:ext cx="7670241" cy="523220"/>
          </a:xfrm>
          <a:prstGeom prst="rect">
            <a:avLst/>
          </a:prstGeom>
          <a:noFill/>
        </p:spPr>
        <p:txBody>
          <a:bodyPr wrap="none" rtlCol="0">
            <a:spAutoFit/>
          </a:bodyPr>
          <a:lstStyle/>
          <a:p>
            <a:r>
              <a:rPr lang="fr-FR" sz="2800" b="1" dirty="0" smtClean="0"/>
              <a:t>De quelle couleur sont les yeux de votre mouche ?</a:t>
            </a:r>
            <a:endParaRPr lang="fr-FR" sz="2800" b="1" dirty="0"/>
          </a:p>
        </p:txBody>
      </p:sp>
      <p:sp>
        <p:nvSpPr>
          <p:cNvPr id="13" name="Espace réservé du contenu 3"/>
          <p:cNvSpPr txBox="1">
            <a:spLocks/>
          </p:cNvSpPr>
          <p:nvPr/>
        </p:nvSpPr>
        <p:spPr>
          <a:xfrm>
            <a:off x="636862" y="1712339"/>
            <a:ext cx="3889020" cy="7030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fr-FR" sz="2400" dirty="0" smtClean="0"/>
              <a:t>Imaginez une mouche</a:t>
            </a:r>
            <a:endParaRPr lang="fr-FR" sz="2400" dirty="0"/>
          </a:p>
        </p:txBody>
      </p:sp>
      <p:sp>
        <p:nvSpPr>
          <p:cNvPr id="14" name="Espace réservé du contenu 3"/>
          <p:cNvSpPr txBox="1">
            <a:spLocks/>
          </p:cNvSpPr>
          <p:nvPr/>
        </p:nvSpPr>
        <p:spPr>
          <a:xfrm>
            <a:off x="636862" y="2293181"/>
            <a:ext cx="3889020" cy="7030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startAt="2"/>
            </a:pPr>
            <a:r>
              <a:rPr lang="fr-FR" sz="2400" dirty="0" smtClean="0"/>
              <a:t>Rajouter un ours</a:t>
            </a:r>
            <a:endParaRPr lang="fr-FR" sz="2400" dirty="0"/>
          </a:p>
        </p:txBody>
      </p:sp>
      <p:pic>
        <p:nvPicPr>
          <p:cNvPr id="17" name="Image 16"/>
          <p:cNvPicPr>
            <a:picLocks noChangeAspect="1"/>
          </p:cNvPicPr>
          <p:nvPr/>
        </p:nvPicPr>
        <p:blipFill>
          <a:blip r:embed="rId2"/>
          <a:stretch>
            <a:fillRect/>
          </a:stretch>
        </p:blipFill>
        <p:spPr>
          <a:xfrm>
            <a:off x="4466990" y="4088166"/>
            <a:ext cx="3301042" cy="1332796"/>
          </a:xfrm>
          <a:prstGeom prst="rect">
            <a:avLst/>
          </a:prstGeom>
        </p:spPr>
      </p:pic>
      <p:pic>
        <p:nvPicPr>
          <p:cNvPr id="20" name="Image 19"/>
          <p:cNvPicPr>
            <a:picLocks noChangeAspect="1"/>
          </p:cNvPicPr>
          <p:nvPr/>
        </p:nvPicPr>
        <p:blipFill>
          <a:blip r:embed="rId3"/>
          <a:stretch>
            <a:fillRect/>
          </a:stretch>
        </p:blipFill>
        <p:spPr>
          <a:xfrm>
            <a:off x="705616" y="4518063"/>
            <a:ext cx="1249906" cy="830562"/>
          </a:xfrm>
          <a:prstGeom prst="rect">
            <a:avLst/>
          </a:prstGeom>
        </p:spPr>
      </p:pic>
      <p:pic>
        <p:nvPicPr>
          <p:cNvPr id="21" name="Image 20"/>
          <p:cNvPicPr>
            <a:picLocks noChangeAspect="1"/>
          </p:cNvPicPr>
          <p:nvPr/>
        </p:nvPicPr>
        <p:blipFill>
          <a:blip r:embed="rId3"/>
          <a:stretch>
            <a:fillRect/>
          </a:stretch>
        </p:blipFill>
        <p:spPr>
          <a:xfrm rot="10800000" flipV="1">
            <a:off x="7113349" y="4329022"/>
            <a:ext cx="216358" cy="143770"/>
          </a:xfrm>
          <a:prstGeom prst="rect">
            <a:avLst/>
          </a:prstGeom>
        </p:spPr>
      </p:pic>
      <p:pic>
        <p:nvPicPr>
          <p:cNvPr id="22" name="Image 21"/>
          <p:cNvPicPr>
            <a:picLocks noChangeAspect="1"/>
          </p:cNvPicPr>
          <p:nvPr/>
        </p:nvPicPr>
        <p:blipFill>
          <a:blip r:embed="rId4"/>
          <a:stretch>
            <a:fillRect/>
          </a:stretch>
        </p:blipFill>
        <p:spPr>
          <a:xfrm>
            <a:off x="2135184" y="4157111"/>
            <a:ext cx="1373950" cy="1373950"/>
          </a:xfrm>
          <a:prstGeom prst="rect">
            <a:avLst/>
          </a:prstGeom>
        </p:spPr>
      </p:pic>
      <p:sp>
        <p:nvSpPr>
          <p:cNvPr id="5" name="ZoneTexte 4"/>
          <p:cNvSpPr txBox="1"/>
          <p:nvPr/>
        </p:nvSpPr>
        <p:spPr>
          <a:xfrm>
            <a:off x="952500" y="1231900"/>
            <a:ext cx="2717800" cy="369332"/>
          </a:xfrm>
          <a:prstGeom prst="rect">
            <a:avLst/>
          </a:prstGeom>
          <a:noFill/>
        </p:spPr>
        <p:txBody>
          <a:bodyPr wrap="square" rtlCol="0">
            <a:spAutoFit/>
          </a:bodyPr>
          <a:lstStyle/>
          <a:p>
            <a:r>
              <a:rPr lang="fr-FR" dirty="0" smtClean="0"/>
              <a:t>GROUPE A</a:t>
            </a:r>
            <a:endParaRPr lang="fr-FR" dirty="0"/>
          </a:p>
        </p:txBody>
      </p:sp>
      <p:sp>
        <p:nvSpPr>
          <p:cNvPr id="15" name="ZoneTexte 14"/>
          <p:cNvSpPr txBox="1"/>
          <p:nvPr/>
        </p:nvSpPr>
        <p:spPr>
          <a:xfrm>
            <a:off x="5050232" y="1231900"/>
            <a:ext cx="2717800" cy="369332"/>
          </a:xfrm>
          <a:prstGeom prst="rect">
            <a:avLst/>
          </a:prstGeom>
          <a:noFill/>
        </p:spPr>
        <p:txBody>
          <a:bodyPr wrap="square" rtlCol="0">
            <a:spAutoFit/>
          </a:bodyPr>
          <a:lstStyle/>
          <a:p>
            <a:r>
              <a:rPr lang="fr-FR" dirty="0" smtClean="0"/>
              <a:t>GROUPE B</a:t>
            </a:r>
            <a:endParaRPr lang="fr-FR" dirty="0"/>
          </a:p>
        </p:txBody>
      </p:sp>
    </p:spTree>
    <p:extLst>
      <p:ext uri="{BB962C8B-B14F-4D97-AF65-F5344CB8AC3E}">
        <p14:creationId xmlns:p14="http://schemas.microsoft.com/office/powerpoint/2010/main" val="359558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D750CAE-51A3-4AD2-A247-4E955D6483E7}" type="slidenum">
              <a:rPr lang="fr-FR" smtClean="0"/>
              <a:pPr/>
              <a:t>59</a:t>
            </a:fld>
            <a:endParaRPr lang="fr-FR"/>
          </a:p>
        </p:txBody>
      </p:sp>
      <p:grpSp>
        <p:nvGrpSpPr>
          <p:cNvPr id="19" name="Groupe 18"/>
          <p:cNvGrpSpPr/>
          <p:nvPr/>
        </p:nvGrpSpPr>
        <p:grpSpPr>
          <a:xfrm>
            <a:off x="762000" y="1898650"/>
            <a:ext cx="7453313" cy="3060700"/>
            <a:chOff x="762000" y="2120900"/>
            <a:chExt cx="7453313" cy="3060700"/>
          </a:xfrm>
        </p:grpSpPr>
        <p:cxnSp>
          <p:nvCxnSpPr>
            <p:cNvPr id="4" name="AutoShape 3"/>
            <p:cNvCxnSpPr>
              <a:cxnSpLocks noChangeShapeType="1"/>
              <a:stCxn id="13" idx="0"/>
              <a:endCxn id="16" idx="2"/>
            </p:cNvCxnSpPr>
            <p:nvPr/>
          </p:nvCxnSpPr>
          <p:spPr bwMode="auto">
            <a:xfrm flipV="1">
              <a:off x="1485900" y="2711450"/>
              <a:ext cx="3097213" cy="9191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 name="AutoShape 4"/>
            <p:cNvCxnSpPr>
              <a:cxnSpLocks noChangeShapeType="1"/>
              <a:stCxn id="16" idx="2"/>
              <a:endCxn id="15" idx="0"/>
            </p:cNvCxnSpPr>
            <p:nvPr/>
          </p:nvCxnSpPr>
          <p:spPr bwMode="auto">
            <a:xfrm>
              <a:off x="4583113" y="2711450"/>
              <a:ext cx="0" cy="9080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 name="AutoShape 5"/>
            <p:cNvCxnSpPr>
              <a:cxnSpLocks noChangeShapeType="1"/>
              <a:stCxn id="16" idx="2"/>
              <a:endCxn id="12" idx="0"/>
            </p:cNvCxnSpPr>
            <p:nvPr/>
          </p:nvCxnSpPr>
          <p:spPr bwMode="auto">
            <a:xfrm>
              <a:off x="4583113" y="2711450"/>
              <a:ext cx="3003550" cy="9191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 name="AutoShape 6"/>
            <p:cNvCxnSpPr>
              <a:cxnSpLocks noChangeShapeType="1"/>
              <a:stCxn id="17" idx="0"/>
              <a:endCxn id="15" idx="2"/>
            </p:cNvCxnSpPr>
            <p:nvPr/>
          </p:nvCxnSpPr>
          <p:spPr bwMode="auto">
            <a:xfrm flipV="1">
              <a:off x="2873375" y="4076700"/>
              <a:ext cx="1709738" cy="7493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 name="AutoShape 7"/>
            <p:cNvCxnSpPr>
              <a:cxnSpLocks noChangeShapeType="1"/>
              <a:stCxn id="15" idx="2"/>
              <a:endCxn id="18" idx="0"/>
            </p:cNvCxnSpPr>
            <p:nvPr/>
          </p:nvCxnSpPr>
          <p:spPr bwMode="auto">
            <a:xfrm>
              <a:off x="4583113" y="4076700"/>
              <a:ext cx="1587" cy="7493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 name="AutoShape 8"/>
            <p:cNvCxnSpPr>
              <a:cxnSpLocks noChangeShapeType="1"/>
              <a:stCxn id="15" idx="2"/>
              <a:endCxn id="14" idx="0"/>
            </p:cNvCxnSpPr>
            <p:nvPr/>
          </p:nvCxnSpPr>
          <p:spPr bwMode="auto">
            <a:xfrm>
              <a:off x="4583113" y="4076700"/>
              <a:ext cx="1689100" cy="762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10" name="Group 9"/>
            <p:cNvGrpSpPr>
              <a:grpSpLocks/>
            </p:cNvGrpSpPr>
            <p:nvPr/>
          </p:nvGrpSpPr>
          <p:grpSpPr bwMode="auto">
            <a:xfrm>
              <a:off x="762000" y="2120900"/>
              <a:ext cx="7453313" cy="3060700"/>
              <a:chOff x="480" y="1056"/>
              <a:chExt cx="4695" cy="1928"/>
            </a:xfrm>
          </p:grpSpPr>
          <p:grpSp>
            <p:nvGrpSpPr>
              <p:cNvPr id="11" name="Group 10"/>
              <p:cNvGrpSpPr>
                <a:grpSpLocks/>
              </p:cNvGrpSpPr>
              <p:nvPr/>
            </p:nvGrpSpPr>
            <p:grpSpPr bwMode="auto">
              <a:xfrm>
                <a:off x="1448" y="1056"/>
                <a:ext cx="2968" cy="1928"/>
                <a:chOff x="1448" y="1056"/>
                <a:chExt cx="2968" cy="1928"/>
              </a:xfrm>
            </p:grpSpPr>
            <p:sp>
              <p:nvSpPr>
                <p:cNvPr id="14" name="Text Box 11"/>
                <p:cNvSpPr txBox="1">
                  <a:spLocks noChangeArrowheads="1"/>
                </p:cNvSpPr>
                <p:nvPr/>
              </p:nvSpPr>
              <p:spPr bwMode="auto">
                <a:xfrm>
                  <a:off x="3485" y="2768"/>
                  <a:ext cx="931" cy="216"/>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FR" altLang="fr-FR" sz="1400" b="1">
                      <a:solidFill>
                        <a:srgbClr val="FF0000"/>
                      </a:solidFill>
                      <a:latin typeface="Arial" panose="020B0604020202020204" pitchFamily="34" charset="0"/>
                    </a:rPr>
                    <a:t>kinesthésique</a:t>
                  </a:r>
                </a:p>
              </p:txBody>
            </p:sp>
            <p:sp>
              <p:nvSpPr>
                <p:cNvPr id="15" name="Text Box 12"/>
                <p:cNvSpPr txBox="1">
                  <a:spLocks noChangeArrowheads="1"/>
                </p:cNvSpPr>
                <p:nvPr/>
              </p:nvSpPr>
              <p:spPr bwMode="auto">
                <a:xfrm>
                  <a:off x="2347" y="2000"/>
                  <a:ext cx="1080" cy="28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2000" b="1">
                      <a:solidFill>
                        <a:srgbClr val="FF0000"/>
                      </a:solidFill>
                      <a:latin typeface="Arial" panose="020B0604020202020204" pitchFamily="34" charset="0"/>
                      <a:cs typeface="Times New Roman" panose="02020603050405020304" pitchFamily="18" charset="0"/>
                    </a:rPr>
                    <a:t>Concret</a:t>
                  </a:r>
                  <a:endParaRPr lang="fr-FR" altLang="fr-FR" sz="1200" b="1">
                    <a:solidFill>
                      <a:srgbClr val="FF0000"/>
                    </a:solidFill>
                    <a:latin typeface="Arial" panose="020B0604020202020204" pitchFamily="34" charset="0"/>
                    <a:cs typeface="Times New Roman" panose="02020603050405020304" pitchFamily="18" charset="0"/>
                  </a:endParaRPr>
                </a:p>
                <a:p>
                  <a:endParaRPr lang="fr-FR" altLang="fr-FR" b="1">
                    <a:latin typeface="Arial" panose="020B0604020202020204" pitchFamily="34" charset="0"/>
                    <a:cs typeface="Times New Roman" panose="02020603050405020304" pitchFamily="18" charset="0"/>
                  </a:endParaRPr>
                </a:p>
              </p:txBody>
            </p:sp>
            <p:sp>
              <p:nvSpPr>
                <p:cNvPr id="16" name="Rectangle 13"/>
                <p:cNvSpPr>
                  <a:spLocks noChangeArrowheads="1"/>
                </p:cNvSpPr>
                <p:nvPr/>
              </p:nvSpPr>
              <p:spPr bwMode="auto">
                <a:xfrm>
                  <a:off x="1448" y="1056"/>
                  <a:ext cx="2878" cy="360"/>
                </a:xfrm>
                <a:prstGeom prst="rect">
                  <a:avLst/>
                </a:prstGeom>
                <a:solidFill>
                  <a:srgbClr val="FFFFFF"/>
                </a:solidFill>
                <a:ln w="38100" cmpd="dbl">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2800" dirty="0">
                      <a:latin typeface="Arial" panose="020B0604020202020204" pitchFamily="34" charset="0"/>
                      <a:cs typeface="Times New Roman" panose="02020603050405020304" pitchFamily="18" charset="0"/>
                    </a:rPr>
                    <a:t>Représentation Mentale</a:t>
                  </a:r>
                  <a:endParaRPr lang="fr-FR" altLang="fr-FR" sz="1200" dirty="0">
                    <a:latin typeface="Arial" panose="020B0604020202020204" pitchFamily="34" charset="0"/>
                    <a:cs typeface="Times New Roman" panose="02020603050405020304" pitchFamily="18" charset="0"/>
                  </a:endParaRPr>
                </a:p>
                <a:p>
                  <a:endParaRPr lang="fr-FR" altLang="fr-FR" dirty="0">
                    <a:latin typeface="Arial" panose="020B0604020202020204" pitchFamily="34" charset="0"/>
                    <a:cs typeface="Times New Roman" panose="02020603050405020304" pitchFamily="18" charset="0"/>
                  </a:endParaRPr>
                </a:p>
              </p:txBody>
            </p:sp>
          </p:grpSp>
          <p:sp>
            <p:nvSpPr>
              <p:cNvPr id="12" name="Text Box 14"/>
              <p:cNvSpPr txBox="1">
                <a:spLocks noChangeArrowheads="1"/>
              </p:cNvSpPr>
              <p:nvPr/>
            </p:nvSpPr>
            <p:spPr bwMode="auto">
              <a:xfrm>
                <a:off x="4383" y="2007"/>
                <a:ext cx="792" cy="273"/>
              </a:xfrm>
              <a:prstGeom prst="rect">
                <a:avLst/>
              </a:prstGeom>
              <a:solidFill>
                <a:srgbClr val="FFFFFF"/>
              </a:solidFill>
              <a:ln w="6350">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2000">
                    <a:latin typeface="Arial" panose="020B0604020202020204" pitchFamily="34" charset="0"/>
                  </a:rPr>
                  <a:t>Action</a:t>
                </a:r>
              </a:p>
              <a:p>
                <a:endParaRPr lang="fr-FR" altLang="fr-FR" sz="2000">
                  <a:latin typeface="Arial" panose="020B0604020202020204" pitchFamily="34" charset="0"/>
                </a:endParaRPr>
              </a:p>
            </p:txBody>
          </p:sp>
          <p:sp>
            <p:nvSpPr>
              <p:cNvPr id="13" name="Text Box 15"/>
              <p:cNvSpPr txBox="1">
                <a:spLocks noChangeArrowheads="1"/>
              </p:cNvSpPr>
              <p:nvPr/>
            </p:nvSpPr>
            <p:spPr bwMode="auto">
              <a:xfrm>
                <a:off x="480" y="2007"/>
                <a:ext cx="912" cy="28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2000">
                    <a:latin typeface="Arial" panose="020B0604020202020204" pitchFamily="34" charset="0"/>
                    <a:cs typeface="Times New Roman" panose="02020603050405020304" pitchFamily="18" charset="0"/>
                  </a:rPr>
                  <a:t>Concept</a:t>
                </a:r>
                <a:endParaRPr lang="fr-FR" altLang="fr-FR" sz="1200">
                  <a:latin typeface="Arial" panose="020B0604020202020204" pitchFamily="34" charset="0"/>
                  <a:cs typeface="Times New Roman" panose="02020603050405020304" pitchFamily="18" charset="0"/>
                </a:endParaRPr>
              </a:p>
              <a:p>
                <a:endParaRPr lang="fr-FR" altLang="fr-FR">
                  <a:latin typeface="Arial" panose="020B0604020202020204" pitchFamily="34" charset="0"/>
                  <a:cs typeface="Times New Roman" panose="02020603050405020304" pitchFamily="18" charset="0"/>
                </a:endParaRPr>
              </a:p>
            </p:txBody>
          </p:sp>
        </p:grpSp>
        <p:sp>
          <p:nvSpPr>
            <p:cNvPr id="17" name="Text Box 16"/>
            <p:cNvSpPr txBox="1">
              <a:spLocks noChangeArrowheads="1"/>
            </p:cNvSpPr>
            <p:nvPr/>
          </p:nvSpPr>
          <p:spPr bwMode="auto">
            <a:xfrm>
              <a:off x="2133600" y="4826000"/>
              <a:ext cx="1477963" cy="342900"/>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FR" altLang="fr-FR" sz="1400" b="1">
                  <a:solidFill>
                    <a:srgbClr val="FF0000"/>
                  </a:solidFill>
                  <a:latin typeface="Arial" panose="020B0604020202020204" pitchFamily="34" charset="0"/>
                </a:rPr>
                <a:t>visuel</a:t>
              </a:r>
            </a:p>
          </p:txBody>
        </p:sp>
        <p:sp>
          <p:nvSpPr>
            <p:cNvPr id="18" name="Text Box 17"/>
            <p:cNvSpPr txBox="1">
              <a:spLocks noChangeArrowheads="1"/>
            </p:cNvSpPr>
            <p:nvPr/>
          </p:nvSpPr>
          <p:spPr bwMode="auto">
            <a:xfrm>
              <a:off x="3844925" y="4826000"/>
              <a:ext cx="1477963" cy="342900"/>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FR" altLang="fr-FR" sz="1400" b="1">
                  <a:solidFill>
                    <a:srgbClr val="FF0000"/>
                  </a:solidFill>
                  <a:latin typeface="Arial" panose="020B0604020202020204" pitchFamily="34" charset="0"/>
                </a:rPr>
                <a:t>auditif</a:t>
              </a:r>
            </a:p>
          </p:txBody>
        </p:sp>
      </p:grpSp>
    </p:spTree>
    <p:extLst>
      <p:ext uri="{BB962C8B-B14F-4D97-AF65-F5344CB8AC3E}">
        <p14:creationId xmlns:p14="http://schemas.microsoft.com/office/powerpoint/2010/main" val="1874185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0" y="0"/>
            <a:ext cx="9316529" cy="994172"/>
          </a:xfrm>
        </p:spPr>
        <p:txBody>
          <a:bodyPr>
            <a:normAutofit/>
          </a:bodyPr>
          <a:lstStyle/>
          <a:p>
            <a:pPr algn="ctr">
              <a:defRPr/>
            </a:pPr>
            <a:r>
              <a:rPr lang="fr-FR" sz="3600" b="1" dirty="0">
                <a:solidFill>
                  <a:srgbClr val="C00000"/>
                </a:solidFill>
              </a:rPr>
              <a:t>Label « Enseigner dans le supérieur »</a:t>
            </a:r>
          </a:p>
        </p:txBody>
      </p:sp>
      <p:pic>
        <p:nvPicPr>
          <p:cNvPr id="11" name="Image 10"/>
          <p:cNvPicPr/>
          <p:nvPr/>
        </p:nvPicPr>
        <p:blipFill>
          <a:blip r:embed="rId2"/>
          <a:stretch/>
        </p:blipFill>
        <p:spPr bwMode="auto">
          <a:xfrm>
            <a:off x="690283" y="1757082"/>
            <a:ext cx="7655858" cy="3576916"/>
          </a:xfrm>
          <a:prstGeom prst="rect">
            <a:avLst/>
          </a:prstGeom>
        </p:spPr>
      </p:pic>
    </p:spTree>
    <p:extLst>
      <p:ext uri="{BB962C8B-B14F-4D97-AF65-F5344CB8AC3E}">
        <p14:creationId xmlns:p14="http://schemas.microsoft.com/office/powerpoint/2010/main" val="36364917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D750CAE-51A3-4AD2-A247-4E955D6483E7}" type="slidenum">
              <a:rPr lang="fr-FR" smtClean="0"/>
              <a:pPr/>
              <a:t>60</a:t>
            </a:fld>
            <a:endParaRPr lang="fr-FR"/>
          </a:p>
        </p:txBody>
      </p:sp>
      <p:pic>
        <p:nvPicPr>
          <p:cNvPr id="3074"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278" y="1189488"/>
            <a:ext cx="3459843"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lepetitroi.fr/images/boite%20picbille%20.jpg"/>
          <p:cNvPicPr>
            <a:picLocks noChangeAspect="1" noChangeArrowheads="1"/>
          </p:cNvPicPr>
          <p:nvPr/>
        </p:nvPicPr>
        <p:blipFill rotWithShape="1">
          <a:blip r:embed="rId4">
            <a:extLst>
              <a:ext uri="{28A0092B-C50C-407E-A947-70E740481C1C}">
                <a14:useLocalDpi xmlns:a14="http://schemas.microsoft.com/office/drawing/2010/main" val="0"/>
              </a:ext>
            </a:extLst>
          </a:blip>
          <a:srcRect t="28075" b="27825"/>
          <a:stretch/>
        </p:blipFill>
        <p:spPr bwMode="auto">
          <a:xfrm>
            <a:off x="259699" y="1672006"/>
            <a:ext cx="3126623" cy="13788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lepetitroi.fr/images/P827025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733" y="3583864"/>
            <a:ext cx="3024336" cy="226825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lepetitroi.fr/images/P1010060.JPG"/>
          <p:cNvPicPr>
            <a:picLocks noChangeAspect="1" noChangeArrowheads="1"/>
          </p:cNvPicPr>
          <p:nvPr/>
        </p:nvPicPr>
        <p:blipFill rotWithShape="1">
          <a:blip r:embed="rId6">
            <a:extLst>
              <a:ext uri="{28A0092B-C50C-407E-A947-70E740481C1C}">
                <a14:useLocalDpi xmlns:a14="http://schemas.microsoft.com/office/drawing/2010/main" val="0"/>
              </a:ext>
            </a:extLst>
          </a:blip>
          <a:srcRect l="-825" t="48431" r="7077" b="166"/>
          <a:stretch/>
        </p:blipFill>
        <p:spPr bwMode="auto">
          <a:xfrm>
            <a:off x="3386322" y="3583864"/>
            <a:ext cx="3102605" cy="226825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lepetitroi.fr/telechargement_maths/nombre/addition/GEDC3469.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124" t="5020" r="3402" b="5205"/>
          <a:stretch/>
        </p:blipFill>
        <p:spPr bwMode="auto">
          <a:xfrm>
            <a:off x="7091413" y="3583864"/>
            <a:ext cx="1581807" cy="226825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429409" y="145261"/>
            <a:ext cx="6285182" cy="954107"/>
          </a:xfrm>
          <a:prstGeom prst="rect">
            <a:avLst/>
          </a:prstGeom>
          <a:noFill/>
        </p:spPr>
        <p:txBody>
          <a:bodyPr wrap="none" rtlCol="0">
            <a:spAutoFit/>
          </a:bodyPr>
          <a:lstStyle/>
          <a:p>
            <a:pPr algn="ctr"/>
            <a:r>
              <a:rPr lang="fr-FR" sz="2800" b="1" dirty="0" smtClean="0"/>
              <a:t>De la manipulation à la représentation</a:t>
            </a:r>
          </a:p>
          <a:p>
            <a:pPr algn="ctr"/>
            <a:r>
              <a:rPr lang="fr-FR" sz="2800" b="1" dirty="0" smtClean="0"/>
              <a:t>Exemple de l’addition en mathématiques</a:t>
            </a:r>
            <a:endParaRPr lang="fr-FR" sz="2800" b="1" dirty="0"/>
          </a:p>
        </p:txBody>
      </p:sp>
      <p:sp>
        <p:nvSpPr>
          <p:cNvPr id="5" name="ZoneTexte 4"/>
          <p:cNvSpPr txBox="1"/>
          <p:nvPr/>
        </p:nvSpPr>
        <p:spPr>
          <a:xfrm>
            <a:off x="1202543" y="3050829"/>
            <a:ext cx="1129220" cy="369332"/>
          </a:xfrm>
          <a:prstGeom prst="rect">
            <a:avLst/>
          </a:prstGeom>
          <a:noFill/>
        </p:spPr>
        <p:txBody>
          <a:bodyPr wrap="none" rtlCol="0">
            <a:spAutoFit/>
          </a:bodyPr>
          <a:lstStyle/>
          <a:p>
            <a:r>
              <a:rPr lang="fr-FR" b="1" dirty="0" smtClean="0"/>
              <a:t>Les boites</a:t>
            </a:r>
            <a:endParaRPr lang="fr-FR" b="1" dirty="0"/>
          </a:p>
        </p:txBody>
      </p:sp>
      <p:sp>
        <p:nvSpPr>
          <p:cNvPr id="6" name="ZoneTexte 5"/>
          <p:cNvSpPr txBox="1"/>
          <p:nvPr/>
        </p:nvSpPr>
        <p:spPr>
          <a:xfrm>
            <a:off x="4655660" y="3147081"/>
            <a:ext cx="3795078" cy="369332"/>
          </a:xfrm>
          <a:prstGeom prst="rect">
            <a:avLst/>
          </a:prstGeom>
          <a:noFill/>
        </p:spPr>
        <p:txBody>
          <a:bodyPr wrap="none" rtlCol="0">
            <a:spAutoFit/>
          </a:bodyPr>
          <a:lstStyle/>
          <a:p>
            <a:pPr algn="ctr"/>
            <a:r>
              <a:rPr lang="fr-FR" b="1" dirty="0" smtClean="0"/>
              <a:t>Les chiffres en couleur et en longueur</a:t>
            </a:r>
            <a:endParaRPr lang="fr-FR" b="1" dirty="0"/>
          </a:p>
        </p:txBody>
      </p:sp>
      <p:sp>
        <p:nvSpPr>
          <p:cNvPr id="7" name="ZoneTexte 6"/>
          <p:cNvSpPr txBox="1"/>
          <p:nvPr/>
        </p:nvSpPr>
        <p:spPr>
          <a:xfrm>
            <a:off x="803139" y="5919567"/>
            <a:ext cx="1915524" cy="369332"/>
          </a:xfrm>
          <a:prstGeom prst="rect">
            <a:avLst/>
          </a:prstGeom>
          <a:noFill/>
        </p:spPr>
        <p:txBody>
          <a:bodyPr wrap="none" rtlCol="0">
            <a:spAutoFit/>
          </a:bodyPr>
          <a:lstStyle/>
          <a:p>
            <a:pPr algn="ctr"/>
            <a:r>
              <a:rPr lang="fr-FR" b="1" dirty="0" smtClean="0"/>
              <a:t>L’addition en ligne</a:t>
            </a:r>
            <a:endParaRPr lang="fr-FR" b="1" dirty="0"/>
          </a:p>
        </p:txBody>
      </p:sp>
      <p:sp>
        <p:nvSpPr>
          <p:cNvPr id="8" name="ZoneTexte 7"/>
          <p:cNvSpPr txBox="1"/>
          <p:nvPr/>
        </p:nvSpPr>
        <p:spPr>
          <a:xfrm>
            <a:off x="3691128" y="5919567"/>
            <a:ext cx="2492991" cy="369332"/>
          </a:xfrm>
          <a:prstGeom prst="rect">
            <a:avLst/>
          </a:prstGeom>
          <a:noFill/>
        </p:spPr>
        <p:txBody>
          <a:bodyPr wrap="square" rtlCol="0">
            <a:spAutoFit/>
          </a:bodyPr>
          <a:lstStyle/>
          <a:p>
            <a:pPr algn="ctr"/>
            <a:r>
              <a:rPr lang="fr-FR" b="1" dirty="0" smtClean="0"/>
              <a:t>L’addition en colonne</a:t>
            </a:r>
            <a:endParaRPr lang="fr-FR" b="1" dirty="0"/>
          </a:p>
        </p:txBody>
      </p:sp>
      <p:sp>
        <p:nvSpPr>
          <p:cNvPr id="9" name="ZoneTexte 8"/>
          <p:cNvSpPr txBox="1"/>
          <p:nvPr/>
        </p:nvSpPr>
        <p:spPr>
          <a:xfrm>
            <a:off x="6946212" y="5781067"/>
            <a:ext cx="1872208" cy="646331"/>
          </a:xfrm>
          <a:prstGeom prst="rect">
            <a:avLst/>
          </a:prstGeom>
          <a:noFill/>
        </p:spPr>
        <p:txBody>
          <a:bodyPr wrap="square" rtlCol="0">
            <a:spAutoFit/>
          </a:bodyPr>
          <a:lstStyle/>
          <a:p>
            <a:pPr algn="ctr"/>
            <a:r>
              <a:rPr lang="fr-FR" b="1" dirty="0" smtClean="0"/>
              <a:t>L’addition de grands nombres</a:t>
            </a:r>
            <a:endParaRPr lang="fr-FR" b="1" dirty="0"/>
          </a:p>
        </p:txBody>
      </p:sp>
    </p:spTree>
    <p:extLst>
      <p:ext uri="{BB962C8B-B14F-4D97-AF65-F5344CB8AC3E}">
        <p14:creationId xmlns:p14="http://schemas.microsoft.com/office/powerpoint/2010/main" val="17386906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D750CAE-51A3-4AD2-A247-4E955D6483E7}" type="slidenum">
              <a:rPr lang="fr-FR" smtClean="0"/>
              <a:pPr/>
              <a:t>61</a:t>
            </a:fld>
            <a:endParaRPr lang="fr-FR"/>
          </a:p>
        </p:txBody>
      </p:sp>
      <p:pic>
        <p:nvPicPr>
          <p:cNvPr id="4" name="Image 3"/>
          <p:cNvPicPr>
            <a:picLocks noChangeAspect="1"/>
          </p:cNvPicPr>
          <p:nvPr/>
        </p:nvPicPr>
        <p:blipFill>
          <a:blip r:embed="rId3"/>
          <a:stretch>
            <a:fillRect/>
          </a:stretch>
        </p:blipFill>
        <p:spPr>
          <a:xfrm>
            <a:off x="0" y="325044"/>
            <a:ext cx="9144000" cy="6207912"/>
          </a:xfrm>
          <a:prstGeom prst="rect">
            <a:avLst/>
          </a:prstGeom>
        </p:spPr>
      </p:pic>
      <p:sp>
        <p:nvSpPr>
          <p:cNvPr id="5" name="ZoneTexte 4"/>
          <p:cNvSpPr txBox="1"/>
          <p:nvPr/>
        </p:nvSpPr>
        <p:spPr>
          <a:xfrm>
            <a:off x="647564" y="131369"/>
            <a:ext cx="7848872" cy="646331"/>
          </a:xfrm>
          <a:prstGeom prst="rect">
            <a:avLst/>
          </a:prstGeom>
          <a:noFill/>
        </p:spPr>
        <p:txBody>
          <a:bodyPr wrap="square" rtlCol="0">
            <a:spAutoFit/>
          </a:bodyPr>
          <a:lstStyle/>
          <a:p>
            <a:pPr algn="ctr"/>
            <a:r>
              <a:rPr lang="fr-FR" sz="3600" b="1" dirty="0" smtClean="0"/>
              <a:t>Rattacher à du concret </a:t>
            </a:r>
            <a:endParaRPr lang="fr-FR" sz="3600" b="1" dirty="0"/>
          </a:p>
        </p:txBody>
      </p:sp>
    </p:spTree>
    <p:extLst>
      <p:ext uri="{BB962C8B-B14F-4D97-AF65-F5344CB8AC3E}">
        <p14:creationId xmlns:p14="http://schemas.microsoft.com/office/powerpoint/2010/main" val="40256695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50CAE-51A3-4AD2-A247-4E955D6483E7}"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Image 3"/>
          <p:cNvPicPr>
            <a:picLocks noChangeAspect="1"/>
          </p:cNvPicPr>
          <p:nvPr/>
        </p:nvPicPr>
        <p:blipFill>
          <a:blip r:embed="rId3"/>
          <a:stretch>
            <a:fillRect/>
          </a:stretch>
        </p:blipFill>
        <p:spPr>
          <a:xfrm>
            <a:off x="0" y="240544"/>
            <a:ext cx="9144000" cy="6376911"/>
          </a:xfrm>
          <a:prstGeom prst="rect">
            <a:avLst/>
          </a:prstGeom>
        </p:spPr>
      </p:pic>
    </p:spTree>
    <p:extLst>
      <p:ext uri="{BB962C8B-B14F-4D97-AF65-F5344CB8AC3E}">
        <p14:creationId xmlns:p14="http://schemas.microsoft.com/office/powerpoint/2010/main" val="18982819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33386" y="291719"/>
            <a:ext cx="7926016" cy="646331"/>
          </a:xfrm>
          <a:prstGeom prst="rect">
            <a:avLst/>
          </a:prstGeom>
          <a:noFill/>
        </p:spPr>
        <p:txBody>
          <a:bodyPr wrap="none" rtlCol="0">
            <a:spAutoFit/>
          </a:bodyPr>
          <a:lstStyle/>
          <a:p>
            <a:pPr algn="ctr"/>
            <a:r>
              <a:rPr lang="fr-FR" sz="3600" b="1" dirty="0" smtClean="0">
                <a:solidFill>
                  <a:srgbClr val="C00000"/>
                </a:solidFill>
                <a:latin typeface="Calibri Light" panose="020F0302020204030204" pitchFamily="34" charset="0"/>
                <a:cs typeface="Calibri Light" panose="020F0302020204030204" pitchFamily="34" charset="0"/>
              </a:rPr>
              <a:t>Quelques petits exercices supplémentaires</a:t>
            </a:r>
            <a:endParaRPr lang="fr-FR" sz="3600" b="1" dirty="0">
              <a:solidFill>
                <a:srgbClr val="C00000"/>
              </a:solidFill>
              <a:latin typeface="Calibri Light" panose="020F0302020204030204" pitchFamily="34" charset="0"/>
              <a:cs typeface="Calibri Light" panose="020F0302020204030204" pitchFamily="34" charset="0"/>
            </a:endParaRPr>
          </a:p>
        </p:txBody>
      </p:sp>
      <p:sp>
        <p:nvSpPr>
          <p:cNvPr id="9" name="ZoneTexte 8"/>
          <p:cNvSpPr txBox="1"/>
          <p:nvPr/>
        </p:nvSpPr>
        <p:spPr>
          <a:xfrm>
            <a:off x="552194" y="3524419"/>
            <a:ext cx="8071104" cy="1569660"/>
          </a:xfrm>
          <a:prstGeom prst="rect">
            <a:avLst/>
          </a:prstGeom>
          <a:solidFill>
            <a:srgbClr val="C00000"/>
          </a:solidFill>
        </p:spPr>
        <p:txBody>
          <a:bodyPr wrap="square" rtlCol="0">
            <a:spAutoFit/>
          </a:bodyPr>
          <a:lstStyle/>
          <a:p>
            <a:pPr algn="ctr"/>
            <a:r>
              <a:rPr lang="fr-FR" sz="2400" b="1" dirty="0" smtClean="0">
                <a:solidFill>
                  <a:schemeClr val="bg1"/>
                </a:solidFill>
              </a:rPr>
              <a:t>Exercice 2 : Imaginez que votre visage c’est la France et votre nez la Tour Eiffel – Une région (Bretagne ou Alsace) va vous être indiquée – Il faudra lever le bras du côté où vous situez la région par rapport à votre visage et garder votre bras en l’air.</a:t>
            </a:r>
            <a:endParaRPr lang="fr-FR" sz="2400" b="1" dirty="0">
              <a:solidFill>
                <a:schemeClr val="bg1"/>
              </a:solidFill>
            </a:endParaRPr>
          </a:p>
        </p:txBody>
      </p:sp>
      <p:sp>
        <p:nvSpPr>
          <p:cNvPr id="4" name="ZoneTexte 3"/>
          <p:cNvSpPr txBox="1"/>
          <p:nvPr/>
        </p:nvSpPr>
        <p:spPr>
          <a:xfrm>
            <a:off x="536447" y="1381563"/>
            <a:ext cx="8071104" cy="1200329"/>
          </a:xfrm>
          <a:prstGeom prst="rect">
            <a:avLst/>
          </a:prstGeom>
          <a:solidFill>
            <a:srgbClr val="C00000"/>
          </a:solidFill>
        </p:spPr>
        <p:txBody>
          <a:bodyPr wrap="square" rtlCol="0">
            <a:spAutoFit/>
          </a:bodyPr>
          <a:lstStyle/>
          <a:p>
            <a:pPr algn="ctr"/>
            <a:r>
              <a:rPr lang="fr-FR" sz="2400" b="1" dirty="0" smtClean="0">
                <a:solidFill>
                  <a:schemeClr val="bg1"/>
                </a:solidFill>
              </a:rPr>
              <a:t>Exercice 1 : Calculer MENTALEMENT </a:t>
            </a:r>
          </a:p>
          <a:p>
            <a:pPr algn="ctr"/>
            <a:r>
              <a:rPr lang="fr-FR" sz="2400" b="1" dirty="0" smtClean="0">
                <a:solidFill>
                  <a:schemeClr val="bg1"/>
                </a:solidFill>
              </a:rPr>
              <a:t>(lever la main et la laisser en l’air quand vous avez la réponse)</a:t>
            </a:r>
          </a:p>
          <a:p>
            <a:pPr algn="ctr"/>
            <a:r>
              <a:rPr lang="fr-FR" sz="2400" b="1" dirty="0" smtClean="0">
                <a:solidFill>
                  <a:schemeClr val="bg1"/>
                </a:solidFill>
              </a:rPr>
              <a:t>Portez l’attention sur comment vous arrivez au résultat</a:t>
            </a:r>
            <a:endParaRPr lang="fr-FR" sz="2400" b="1" dirty="0">
              <a:solidFill>
                <a:srgbClr val="FF0000"/>
              </a:solidFill>
            </a:endParaRPr>
          </a:p>
        </p:txBody>
      </p:sp>
      <p:sp>
        <p:nvSpPr>
          <p:cNvPr id="5" name="ZoneTexte 4"/>
          <p:cNvSpPr txBox="1"/>
          <p:nvPr/>
        </p:nvSpPr>
        <p:spPr>
          <a:xfrm>
            <a:off x="536447" y="2547977"/>
            <a:ext cx="8071104" cy="461665"/>
          </a:xfrm>
          <a:prstGeom prst="rect">
            <a:avLst/>
          </a:prstGeom>
          <a:solidFill>
            <a:srgbClr val="C00000"/>
          </a:solidFill>
        </p:spPr>
        <p:txBody>
          <a:bodyPr wrap="square" rtlCol="0">
            <a:spAutoFit/>
          </a:bodyPr>
          <a:lstStyle/>
          <a:p>
            <a:pPr algn="ctr"/>
            <a:r>
              <a:rPr lang="fr-FR" sz="2400" b="1" dirty="0" smtClean="0">
                <a:solidFill>
                  <a:schemeClr val="bg1"/>
                </a:solidFill>
              </a:rPr>
              <a:t>375 - 192</a:t>
            </a:r>
            <a:endParaRPr lang="fr-FR" sz="2400" b="1" dirty="0">
              <a:solidFill>
                <a:srgbClr val="FF0000"/>
              </a:solidFill>
            </a:endParaRPr>
          </a:p>
        </p:txBody>
      </p:sp>
      <p:sp>
        <p:nvSpPr>
          <p:cNvPr id="13" name="ZoneTexte 12"/>
          <p:cNvSpPr txBox="1"/>
          <p:nvPr/>
        </p:nvSpPr>
        <p:spPr>
          <a:xfrm>
            <a:off x="536447" y="5075927"/>
            <a:ext cx="8071104" cy="461665"/>
          </a:xfrm>
          <a:prstGeom prst="rect">
            <a:avLst/>
          </a:prstGeom>
          <a:solidFill>
            <a:srgbClr val="C00000"/>
          </a:solidFill>
        </p:spPr>
        <p:txBody>
          <a:bodyPr wrap="square" rtlCol="0">
            <a:spAutoFit/>
          </a:bodyPr>
          <a:lstStyle/>
          <a:p>
            <a:pPr algn="ctr"/>
            <a:endParaRPr lang="fr-FR" sz="2400" b="1" dirty="0">
              <a:solidFill>
                <a:srgbClr val="FF0000"/>
              </a:solidFill>
            </a:endParaRPr>
          </a:p>
        </p:txBody>
      </p:sp>
    </p:spTree>
    <p:extLst>
      <p:ext uri="{BB962C8B-B14F-4D97-AF65-F5344CB8AC3E}">
        <p14:creationId xmlns:p14="http://schemas.microsoft.com/office/powerpoint/2010/main" val="124184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 grpId="0" animBg="1"/>
      <p:bldP spid="1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D750CAE-51A3-4AD2-A247-4E955D6483E7}" type="slidenum">
              <a:rPr lang="fr-FR" smtClean="0"/>
              <a:pPr/>
              <a:t>64</a:t>
            </a:fld>
            <a:endParaRPr lang="fr-FR"/>
          </a:p>
        </p:txBody>
      </p:sp>
      <p:sp>
        <p:nvSpPr>
          <p:cNvPr id="4" name="Rectangle 3"/>
          <p:cNvSpPr/>
          <p:nvPr/>
        </p:nvSpPr>
        <p:spPr>
          <a:xfrm>
            <a:off x="635000" y="825500"/>
            <a:ext cx="8051800" cy="5262979"/>
          </a:xfrm>
          <a:prstGeom prst="rect">
            <a:avLst/>
          </a:prstGeom>
        </p:spPr>
        <p:txBody>
          <a:bodyPr wrap="square">
            <a:spAutoFit/>
          </a:bodyPr>
          <a:lstStyle/>
          <a:p>
            <a:r>
              <a:rPr lang="fr-FR" sz="2800" dirty="0" smtClean="0">
                <a:solidFill>
                  <a:srgbClr val="565656"/>
                </a:solidFill>
                <a:latin typeface="Roboto"/>
              </a:rPr>
              <a:t>Pour forcer des représentations mentales chez vos apprenants, vous </a:t>
            </a:r>
            <a:r>
              <a:rPr lang="fr-FR" sz="2800" dirty="0">
                <a:solidFill>
                  <a:srgbClr val="565656"/>
                </a:solidFill>
                <a:latin typeface="Roboto"/>
              </a:rPr>
              <a:t>pouvez faire appel à </a:t>
            </a:r>
            <a:r>
              <a:rPr lang="fr-FR" sz="2800" dirty="0" smtClean="0">
                <a:solidFill>
                  <a:srgbClr val="565656"/>
                </a:solidFill>
                <a:latin typeface="Roboto"/>
              </a:rPr>
              <a:t>:</a:t>
            </a:r>
          </a:p>
          <a:p>
            <a:pPr marL="285750" indent="-285750">
              <a:buFont typeface="Arial" panose="020B0604020202020204" pitchFamily="34" charset="0"/>
              <a:buChar char="•"/>
            </a:pPr>
            <a:r>
              <a:rPr lang="fr-FR" sz="2800" dirty="0" smtClean="0">
                <a:solidFill>
                  <a:srgbClr val="565656"/>
                </a:solidFill>
                <a:latin typeface="Roboto"/>
              </a:rPr>
              <a:t>des </a:t>
            </a:r>
            <a:r>
              <a:rPr lang="fr-FR" sz="2800" b="1" dirty="0">
                <a:solidFill>
                  <a:srgbClr val="C00000"/>
                </a:solidFill>
                <a:latin typeface="Roboto"/>
              </a:rPr>
              <a:t>représentations </a:t>
            </a:r>
            <a:r>
              <a:rPr lang="fr-FR" sz="2800" b="1" dirty="0" smtClean="0">
                <a:solidFill>
                  <a:srgbClr val="C00000"/>
                </a:solidFill>
                <a:latin typeface="Roboto"/>
              </a:rPr>
              <a:t>imagées ou animées </a:t>
            </a:r>
            <a:r>
              <a:rPr lang="fr-FR" sz="2800" dirty="0">
                <a:solidFill>
                  <a:srgbClr val="565656"/>
                </a:solidFill>
                <a:latin typeface="Roboto"/>
              </a:rPr>
              <a:t>(vidéo), </a:t>
            </a:r>
            <a:endParaRPr lang="fr-FR" sz="2800" dirty="0" smtClean="0">
              <a:solidFill>
                <a:srgbClr val="565656"/>
              </a:solidFill>
              <a:latin typeface="Roboto"/>
            </a:endParaRPr>
          </a:p>
          <a:p>
            <a:pPr marL="285750" indent="-285750">
              <a:buFont typeface="Arial" panose="020B0604020202020204" pitchFamily="34" charset="0"/>
              <a:buChar char="•"/>
            </a:pPr>
            <a:r>
              <a:rPr lang="fr-FR" sz="2800" dirty="0" smtClean="0">
                <a:solidFill>
                  <a:srgbClr val="565656"/>
                </a:solidFill>
                <a:latin typeface="Roboto"/>
              </a:rPr>
              <a:t>des </a:t>
            </a:r>
            <a:r>
              <a:rPr lang="fr-FR" sz="2800" b="1" dirty="0">
                <a:solidFill>
                  <a:srgbClr val="C00000"/>
                </a:solidFill>
                <a:latin typeface="Roboto"/>
              </a:rPr>
              <a:t>images réelles </a:t>
            </a:r>
            <a:r>
              <a:rPr lang="fr-FR" sz="2800" dirty="0">
                <a:solidFill>
                  <a:srgbClr val="565656"/>
                </a:solidFill>
                <a:latin typeface="Roboto"/>
              </a:rPr>
              <a:t>(photos), </a:t>
            </a:r>
            <a:endParaRPr lang="fr-FR" sz="2800" dirty="0" smtClean="0">
              <a:solidFill>
                <a:srgbClr val="565656"/>
              </a:solidFill>
              <a:latin typeface="Roboto"/>
            </a:endParaRPr>
          </a:p>
          <a:p>
            <a:pPr marL="285750" indent="-285750">
              <a:buFont typeface="Arial" panose="020B0604020202020204" pitchFamily="34" charset="0"/>
              <a:buChar char="•"/>
            </a:pPr>
            <a:r>
              <a:rPr lang="fr-FR" sz="2800" dirty="0" smtClean="0">
                <a:solidFill>
                  <a:srgbClr val="565656"/>
                </a:solidFill>
                <a:latin typeface="Roboto"/>
              </a:rPr>
              <a:t>à </a:t>
            </a:r>
            <a:r>
              <a:rPr lang="fr-FR" sz="2800" dirty="0">
                <a:solidFill>
                  <a:srgbClr val="565656"/>
                </a:solidFill>
                <a:latin typeface="Roboto"/>
              </a:rPr>
              <a:t>de la </a:t>
            </a:r>
            <a:r>
              <a:rPr lang="fr-FR" sz="2800" b="1" dirty="0">
                <a:solidFill>
                  <a:srgbClr val="C00000"/>
                </a:solidFill>
                <a:latin typeface="Roboto"/>
              </a:rPr>
              <a:t>manipulation</a:t>
            </a:r>
            <a:r>
              <a:rPr lang="fr-FR" sz="2800" dirty="0">
                <a:solidFill>
                  <a:srgbClr val="565656"/>
                </a:solidFill>
                <a:latin typeface="Roboto"/>
              </a:rPr>
              <a:t> (d'objets), </a:t>
            </a:r>
            <a:endParaRPr lang="fr-FR" sz="2800" dirty="0" smtClean="0">
              <a:solidFill>
                <a:srgbClr val="565656"/>
              </a:solidFill>
              <a:latin typeface="Roboto"/>
            </a:endParaRPr>
          </a:p>
          <a:p>
            <a:pPr marL="285750" indent="-285750">
              <a:buFont typeface="Arial" panose="020B0604020202020204" pitchFamily="34" charset="0"/>
              <a:buChar char="•"/>
            </a:pPr>
            <a:r>
              <a:rPr lang="fr-FR" sz="2800" dirty="0" smtClean="0">
                <a:solidFill>
                  <a:srgbClr val="565656"/>
                </a:solidFill>
                <a:latin typeface="Roboto"/>
              </a:rPr>
              <a:t>à </a:t>
            </a:r>
            <a:r>
              <a:rPr lang="fr-FR" sz="2800" dirty="0">
                <a:solidFill>
                  <a:srgbClr val="565656"/>
                </a:solidFill>
                <a:latin typeface="Roboto"/>
              </a:rPr>
              <a:t>des </a:t>
            </a:r>
            <a:r>
              <a:rPr lang="fr-FR" sz="2800" b="1" dirty="0" smtClean="0">
                <a:solidFill>
                  <a:srgbClr val="C00000"/>
                </a:solidFill>
                <a:latin typeface="Roboto"/>
              </a:rPr>
              <a:t>références </a:t>
            </a:r>
            <a:r>
              <a:rPr lang="fr-FR" sz="2800" b="1" dirty="0">
                <a:solidFill>
                  <a:srgbClr val="C00000"/>
                </a:solidFill>
                <a:latin typeface="Roboto"/>
              </a:rPr>
              <a:t>à l'histoire </a:t>
            </a:r>
            <a:endParaRPr lang="fr-FR" sz="2800" b="1" dirty="0" smtClean="0">
              <a:solidFill>
                <a:srgbClr val="C00000"/>
              </a:solidFill>
              <a:latin typeface="Roboto"/>
            </a:endParaRPr>
          </a:p>
          <a:p>
            <a:pPr marL="285750" indent="-285750">
              <a:buFont typeface="Arial" panose="020B0604020202020204" pitchFamily="34" charset="0"/>
              <a:buChar char="•"/>
            </a:pPr>
            <a:r>
              <a:rPr lang="fr-FR" sz="2800" dirty="0">
                <a:solidFill>
                  <a:srgbClr val="565656"/>
                </a:solidFill>
                <a:latin typeface="Roboto"/>
              </a:rPr>
              <a:t>à des </a:t>
            </a:r>
            <a:r>
              <a:rPr lang="fr-FR" sz="2800" b="1" dirty="0">
                <a:solidFill>
                  <a:srgbClr val="C00000"/>
                </a:solidFill>
                <a:latin typeface="Roboto"/>
              </a:rPr>
              <a:t>expériences</a:t>
            </a:r>
            <a:r>
              <a:rPr lang="fr-FR" sz="2800" dirty="0">
                <a:solidFill>
                  <a:srgbClr val="565656"/>
                </a:solidFill>
                <a:latin typeface="Roboto"/>
              </a:rPr>
              <a:t> (qui peuvent être aussi des histoires et/ou de expériences personnelles), </a:t>
            </a:r>
            <a:endParaRPr lang="fr-FR" sz="2800" dirty="0" smtClean="0">
              <a:solidFill>
                <a:srgbClr val="565656"/>
              </a:solidFill>
              <a:latin typeface="Roboto"/>
            </a:endParaRPr>
          </a:p>
          <a:p>
            <a:pPr marL="285750" indent="-285750">
              <a:buFont typeface="Arial" panose="020B0604020202020204" pitchFamily="34" charset="0"/>
              <a:buChar char="•"/>
            </a:pPr>
            <a:r>
              <a:rPr lang="fr-FR" sz="2800" dirty="0" smtClean="0">
                <a:solidFill>
                  <a:srgbClr val="565656"/>
                </a:solidFill>
                <a:latin typeface="Roboto"/>
              </a:rPr>
              <a:t>des </a:t>
            </a:r>
            <a:r>
              <a:rPr lang="fr-FR" sz="2800" b="1" dirty="0">
                <a:solidFill>
                  <a:srgbClr val="C00000"/>
                </a:solidFill>
                <a:latin typeface="Roboto"/>
              </a:rPr>
              <a:t>exemples absurdes</a:t>
            </a:r>
            <a:r>
              <a:rPr lang="fr-FR" sz="2800" dirty="0">
                <a:solidFill>
                  <a:srgbClr val="565656"/>
                </a:solidFill>
                <a:latin typeface="Roboto"/>
              </a:rPr>
              <a:t>, </a:t>
            </a:r>
            <a:endParaRPr lang="fr-FR" sz="2800" dirty="0" smtClean="0">
              <a:solidFill>
                <a:srgbClr val="565656"/>
              </a:solidFill>
              <a:latin typeface="Roboto"/>
            </a:endParaRPr>
          </a:p>
          <a:p>
            <a:pPr marL="285750" indent="-285750">
              <a:buFont typeface="Arial" panose="020B0604020202020204" pitchFamily="34" charset="0"/>
              <a:buChar char="•"/>
            </a:pPr>
            <a:r>
              <a:rPr lang="fr-FR" sz="2800" dirty="0" smtClean="0">
                <a:solidFill>
                  <a:srgbClr val="565656"/>
                </a:solidFill>
                <a:latin typeface="Roboto"/>
              </a:rPr>
              <a:t>des </a:t>
            </a:r>
            <a:r>
              <a:rPr lang="fr-FR" sz="2800" b="1" dirty="0">
                <a:solidFill>
                  <a:srgbClr val="C00000"/>
                </a:solidFill>
                <a:latin typeface="Roboto"/>
              </a:rPr>
              <a:t>métaphores</a:t>
            </a:r>
            <a:r>
              <a:rPr lang="fr-FR" sz="2800" dirty="0">
                <a:solidFill>
                  <a:srgbClr val="565656"/>
                </a:solidFill>
                <a:latin typeface="Roboto"/>
              </a:rPr>
              <a:t>, </a:t>
            </a:r>
            <a:endParaRPr lang="fr-FR" sz="2800" dirty="0" smtClean="0">
              <a:solidFill>
                <a:srgbClr val="565656"/>
              </a:solidFill>
              <a:latin typeface="Roboto"/>
            </a:endParaRPr>
          </a:p>
          <a:p>
            <a:pPr marL="285750" indent="-285750">
              <a:buFont typeface="Arial" panose="020B0604020202020204" pitchFamily="34" charset="0"/>
              <a:buChar char="•"/>
            </a:pPr>
            <a:r>
              <a:rPr lang="fr-FR" sz="2800" dirty="0" smtClean="0">
                <a:solidFill>
                  <a:srgbClr val="565656"/>
                </a:solidFill>
                <a:latin typeface="Roboto"/>
              </a:rPr>
              <a:t>des </a:t>
            </a:r>
            <a:r>
              <a:rPr lang="fr-FR" sz="2800" b="1" dirty="0">
                <a:solidFill>
                  <a:srgbClr val="C00000"/>
                </a:solidFill>
                <a:latin typeface="Roboto"/>
              </a:rPr>
              <a:t>jeux de rôles</a:t>
            </a:r>
            <a:r>
              <a:rPr lang="fr-FR" sz="2800" dirty="0">
                <a:solidFill>
                  <a:srgbClr val="565656"/>
                </a:solidFill>
                <a:latin typeface="Roboto"/>
              </a:rPr>
              <a:t>....</a:t>
            </a:r>
            <a:endParaRPr lang="fr-FR" sz="2800" dirty="0"/>
          </a:p>
        </p:txBody>
      </p:sp>
    </p:spTree>
    <p:extLst>
      <p:ext uri="{BB962C8B-B14F-4D97-AF65-F5344CB8AC3E}">
        <p14:creationId xmlns:p14="http://schemas.microsoft.com/office/powerpoint/2010/main" val="28671219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11928" t="5619" r="12779" b="7604"/>
          <a:stretch/>
        </p:blipFill>
        <p:spPr>
          <a:xfrm>
            <a:off x="1577437" y="1169329"/>
            <a:ext cx="5989126" cy="5177042"/>
          </a:xfrm>
          <a:prstGeom prst="rect">
            <a:avLst/>
          </a:prstGeom>
        </p:spPr>
      </p:pic>
      <p:sp>
        <p:nvSpPr>
          <p:cNvPr id="3"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rgbClr val="C00000"/>
                </a:solidFill>
              </a:rPr>
              <a:t>La motivation</a:t>
            </a:r>
          </a:p>
        </p:txBody>
      </p:sp>
    </p:spTree>
    <p:extLst>
      <p:ext uri="{BB962C8B-B14F-4D97-AF65-F5344CB8AC3E}">
        <p14:creationId xmlns:p14="http://schemas.microsoft.com/office/powerpoint/2010/main" val="41641103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D76A8B2-37C7-4CF2-BD08-812E0D4822E9}" type="slidenum">
              <a:rPr lang="fr-FR" smtClean="0"/>
              <a:pPr/>
              <a:t>66</a:t>
            </a:fld>
            <a:endParaRPr lang="fr-FR"/>
          </a:p>
        </p:txBody>
      </p:sp>
      <p:sp>
        <p:nvSpPr>
          <p:cNvPr id="4" name="ZoneTexte 3"/>
          <p:cNvSpPr txBox="1"/>
          <p:nvPr/>
        </p:nvSpPr>
        <p:spPr>
          <a:xfrm>
            <a:off x="251520" y="181672"/>
            <a:ext cx="2670796" cy="769441"/>
          </a:xfrm>
          <a:prstGeom prst="rect">
            <a:avLst/>
          </a:prstGeom>
        </p:spPr>
        <p:txBody>
          <a:bodyPr/>
          <a:lstStyle>
            <a:defPPr>
              <a:defRPr lang="en-US"/>
            </a:defPPr>
            <a:lvl1pPr algn="ctr" defTabSz="914400">
              <a:spcBef>
                <a:spcPct val="0"/>
              </a:spcBef>
              <a:buNone/>
              <a:defRPr sz="4400">
                <a:solidFill>
                  <a:srgbClr val="C00000"/>
                </a:solidFill>
                <a:latin typeface="+mj-lt"/>
                <a:ea typeface="+mj-ea"/>
                <a:cs typeface="+mj-cs"/>
              </a:defRPr>
            </a:lvl1pPr>
          </a:lstStyle>
          <a:p>
            <a:r>
              <a:rPr lang="fr-FR" dirty="0"/>
              <a:t>Définitions</a:t>
            </a:r>
          </a:p>
        </p:txBody>
      </p:sp>
      <p:sp>
        <p:nvSpPr>
          <p:cNvPr id="5" name="ZoneTexte 4"/>
          <p:cNvSpPr txBox="1"/>
          <p:nvPr/>
        </p:nvSpPr>
        <p:spPr>
          <a:xfrm>
            <a:off x="251520" y="1196752"/>
            <a:ext cx="8640960" cy="1938992"/>
          </a:xfrm>
          <a:prstGeom prst="rect">
            <a:avLst/>
          </a:prstGeom>
          <a:noFill/>
        </p:spPr>
        <p:txBody>
          <a:bodyPr wrap="square" rtlCol="0">
            <a:spAutoFit/>
          </a:bodyPr>
          <a:lstStyle/>
          <a:p>
            <a:pPr algn="just">
              <a:buFontTx/>
              <a:buChar char="-"/>
            </a:pPr>
            <a:r>
              <a:rPr lang="fr-FR" sz="2400" dirty="0" smtClean="0"/>
              <a:t>Processus qui règle l’engagement d’un individu dans une activité précise</a:t>
            </a:r>
          </a:p>
          <a:p>
            <a:pPr algn="just">
              <a:buFontTx/>
              <a:buChar char="-"/>
            </a:pPr>
            <a:r>
              <a:rPr lang="fr-FR" sz="2400" dirty="0" smtClean="0"/>
              <a:t> Ensemble des raisons qui poussent à agir</a:t>
            </a:r>
          </a:p>
          <a:p>
            <a:pPr algn="just">
              <a:buFontTx/>
              <a:buChar char="-"/>
            </a:pPr>
            <a:r>
              <a:rPr lang="fr-FR" sz="2400" dirty="0"/>
              <a:t> </a:t>
            </a:r>
            <a:r>
              <a:rPr lang="fr-FR" sz="2400" dirty="0" smtClean="0"/>
              <a:t>Ensemble de facteurs dynamiques qui orientent l’action d’un individu vers un but</a:t>
            </a:r>
          </a:p>
        </p:txBody>
      </p:sp>
      <p:sp>
        <p:nvSpPr>
          <p:cNvPr id="6" name="ZoneTexte 5"/>
          <p:cNvSpPr txBox="1"/>
          <p:nvPr/>
        </p:nvSpPr>
        <p:spPr>
          <a:xfrm>
            <a:off x="251520" y="3627021"/>
            <a:ext cx="8640961" cy="830997"/>
          </a:xfrm>
          <a:prstGeom prst="rect">
            <a:avLst/>
          </a:prstGeom>
          <a:noFill/>
          <a:ln w="28575">
            <a:solidFill>
              <a:schemeClr val="tx1"/>
            </a:solidFill>
            <a:prstDash val="lgDash"/>
          </a:ln>
        </p:spPr>
        <p:txBody>
          <a:bodyPr wrap="square" rtlCol="0">
            <a:spAutoFit/>
          </a:bodyPr>
          <a:lstStyle/>
          <a:p>
            <a:pPr algn="just"/>
            <a:r>
              <a:rPr lang="fr-FR" sz="2400" i="1" dirty="0" smtClean="0"/>
              <a:t>En psychopédagogie, la motivation rassemble l’ensemble des facteurs qui suscitent le désir d’apprendre chez l’élève.</a:t>
            </a:r>
            <a:endParaRPr lang="fr-FR" sz="2400" i="1" dirty="0"/>
          </a:p>
        </p:txBody>
      </p:sp>
      <p:sp>
        <p:nvSpPr>
          <p:cNvPr id="7" name="ZoneTexte 6"/>
          <p:cNvSpPr txBox="1"/>
          <p:nvPr/>
        </p:nvSpPr>
        <p:spPr>
          <a:xfrm>
            <a:off x="251520" y="5292497"/>
            <a:ext cx="8640959" cy="523220"/>
          </a:xfrm>
          <a:prstGeom prst="rect">
            <a:avLst/>
          </a:prstGeom>
          <a:noFill/>
          <a:ln w="38100">
            <a:solidFill>
              <a:srgbClr val="FF0000"/>
            </a:solidFill>
          </a:ln>
        </p:spPr>
        <p:txBody>
          <a:bodyPr wrap="square" rtlCol="0">
            <a:spAutoFit/>
          </a:bodyPr>
          <a:lstStyle/>
          <a:p>
            <a:r>
              <a:rPr lang="fr-FR" sz="2800" b="1" dirty="0" smtClean="0">
                <a:solidFill>
                  <a:srgbClr val="FF0000"/>
                </a:solidFill>
                <a:sym typeface="Wingdings" pitchFamily="2" charset="2"/>
              </a:rPr>
              <a:t> </a:t>
            </a:r>
            <a:r>
              <a:rPr lang="fr-FR" sz="2800" b="1" dirty="0" smtClean="0">
                <a:solidFill>
                  <a:srgbClr val="FF0000"/>
                </a:solidFill>
              </a:rPr>
              <a:t>Motivation  = mouvement (agir) et émotion (désir)</a:t>
            </a:r>
            <a:endParaRPr lang="fr-FR" sz="2800" b="1" dirty="0">
              <a:solidFill>
                <a:srgbClr val="FF0000"/>
              </a:solidFill>
            </a:endParaRPr>
          </a:p>
        </p:txBody>
      </p:sp>
    </p:spTree>
    <p:extLst>
      <p:ext uri="{BB962C8B-B14F-4D97-AF65-F5344CB8AC3E}">
        <p14:creationId xmlns:p14="http://schemas.microsoft.com/office/powerpoint/2010/main" val="13695807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D76A8B2-37C7-4CF2-BD08-812E0D4822E9}" type="slidenum">
              <a:rPr lang="fr-FR" smtClean="0"/>
              <a:pPr/>
              <a:t>67</a:t>
            </a:fld>
            <a:endParaRPr lang="fr-FR"/>
          </a:p>
        </p:txBody>
      </p:sp>
      <p:pic>
        <p:nvPicPr>
          <p:cNvPr id="28674" name="Picture 2" descr="http://drawingwriting.com/images/Panksep.jpeg"/>
          <p:cNvPicPr>
            <a:picLocks noChangeAspect="1" noChangeArrowheads="1"/>
          </p:cNvPicPr>
          <p:nvPr/>
        </p:nvPicPr>
        <p:blipFill>
          <a:blip r:embed="rId2" cstate="print"/>
          <a:srcRect/>
          <a:stretch>
            <a:fillRect/>
          </a:stretch>
        </p:blipFill>
        <p:spPr bwMode="auto">
          <a:xfrm>
            <a:off x="2195736" y="1282611"/>
            <a:ext cx="4782155" cy="4488621"/>
          </a:xfrm>
          <a:prstGeom prst="rect">
            <a:avLst/>
          </a:prstGeom>
          <a:noFill/>
        </p:spPr>
      </p:pic>
      <p:sp>
        <p:nvSpPr>
          <p:cNvPr id="6" name="ZoneTexte 5"/>
          <p:cNvSpPr txBox="1"/>
          <p:nvPr/>
        </p:nvSpPr>
        <p:spPr>
          <a:xfrm>
            <a:off x="0" y="-27384"/>
            <a:ext cx="9144000" cy="1446550"/>
          </a:xfrm>
          <a:prstGeom prst="rect">
            <a:avLst/>
          </a:prstGeom>
        </p:spPr>
        <p:txBody>
          <a:bodyPr/>
          <a:lstStyle>
            <a:defPPr>
              <a:defRPr lang="en-US"/>
            </a:defPPr>
            <a:lvl1pPr algn="ctr" defTabSz="914400">
              <a:spcBef>
                <a:spcPct val="0"/>
              </a:spcBef>
              <a:buNone/>
              <a:defRPr sz="4400">
                <a:solidFill>
                  <a:srgbClr val="C00000"/>
                </a:solidFill>
                <a:latin typeface="+mj-lt"/>
                <a:ea typeface="+mj-ea"/>
                <a:cs typeface="+mj-cs"/>
              </a:defRPr>
            </a:lvl1pPr>
          </a:lstStyle>
          <a:p>
            <a:r>
              <a:rPr lang="fr-FR" dirty="0"/>
              <a:t>Emotion et motivation </a:t>
            </a:r>
            <a:r>
              <a:rPr lang="fr-FR" dirty="0" smtClean="0"/>
              <a:t>: </a:t>
            </a:r>
            <a:r>
              <a:rPr lang="fr-FR" dirty="0" err="1" smtClean="0"/>
              <a:t>Panksepp</a:t>
            </a:r>
            <a:r>
              <a:rPr lang="fr-FR" dirty="0" smtClean="0"/>
              <a:t> </a:t>
            </a:r>
            <a:r>
              <a:rPr lang="fr-FR" sz="3200" dirty="0"/>
              <a:t>(1982)</a:t>
            </a:r>
          </a:p>
        </p:txBody>
      </p:sp>
      <p:sp>
        <p:nvSpPr>
          <p:cNvPr id="7" name="ZoneTexte 6"/>
          <p:cNvSpPr txBox="1"/>
          <p:nvPr/>
        </p:nvSpPr>
        <p:spPr>
          <a:xfrm>
            <a:off x="666187" y="5877272"/>
            <a:ext cx="7811626" cy="461665"/>
          </a:xfrm>
          <a:prstGeom prst="rect">
            <a:avLst/>
          </a:prstGeom>
          <a:noFill/>
        </p:spPr>
        <p:txBody>
          <a:bodyPr wrap="none" rtlCol="0">
            <a:spAutoFit/>
          </a:bodyPr>
          <a:lstStyle/>
          <a:p>
            <a:r>
              <a:rPr lang="fr-FR" sz="2400" b="1" dirty="0" smtClean="0"/>
              <a:t>L’émotion est à l’origine de la  motivation du comportement</a:t>
            </a:r>
            <a:endParaRPr lang="fr-FR" sz="2400" b="1" dirty="0"/>
          </a:p>
        </p:txBody>
      </p:sp>
    </p:spTree>
    <p:extLst>
      <p:ext uri="{BB962C8B-B14F-4D97-AF65-F5344CB8AC3E}">
        <p14:creationId xmlns:p14="http://schemas.microsoft.com/office/powerpoint/2010/main" val="10555418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D76A8B2-37C7-4CF2-BD08-812E0D4822E9}" type="slidenum">
              <a:rPr lang="fr-FR" smtClean="0"/>
              <a:pPr/>
              <a:t>68</a:t>
            </a:fld>
            <a:endParaRPr lang="fr-FR"/>
          </a:p>
        </p:txBody>
      </p:sp>
      <p:pic>
        <p:nvPicPr>
          <p:cNvPr id="1026" name="Picture 2"/>
          <p:cNvPicPr>
            <a:picLocks noChangeAspect="1" noChangeArrowheads="1"/>
          </p:cNvPicPr>
          <p:nvPr/>
        </p:nvPicPr>
        <p:blipFill>
          <a:blip r:embed="rId2" cstate="print"/>
          <a:srcRect/>
          <a:stretch>
            <a:fillRect/>
          </a:stretch>
        </p:blipFill>
        <p:spPr bwMode="auto">
          <a:xfrm>
            <a:off x="395536" y="1556792"/>
            <a:ext cx="6583589" cy="4608512"/>
          </a:xfrm>
          <a:prstGeom prst="rect">
            <a:avLst/>
          </a:prstGeom>
          <a:noFill/>
          <a:ln w="9525">
            <a:noFill/>
            <a:miter lim="800000"/>
            <a:headEnd/>
            <a:tailEnd/>
          </a:ln>
        </p:spPr>
      </p:pic>
      <p:sp>
        <p:nvSpPr>
          <p:cNvPr id="6" name="ZoneTexte 5"/>
          <p:cNvSpPr txBox="1"/>
          <p:nvPr/>
        </p:nvSpPr>
        <p:spPr>
          <a:xfrm>
            <a:off x="1" y="116632"/>
            <a:ext cx="9144000" cy="1446550"/>
          </a:xfrm>
          <a:prstGeom prst="rect">
            <a:avLst/>
          </a:prstGeom>
        </p:spPr>
        <p:txBody>
          <a:bodyPr/>
          <a:lstStyle>
            <a:defPPr>
              <a:defRPr lang="en-US"/>
            </a:defPPr>
            <a:lvl1pPr algn="ctr" defTabSz="914400">
              <a:spcBef>
                <a:spcPct val="0"/>
              </a:spcBef>
              <a:buNone/>
              <a:defRPr sz="4400">
                <a:solidFill>
                  <a:srgbClr val="C00000"/>
                </a:solidFill>
                <a:latin typeface="+mj-lt"/>
                <a:ea typeface="+mj-ea"/>
                <a:cs typeface="+mj-cs"/>
              </a:defRPr>
            </a:lvl1pPr>
          </a:lstStyle>
          <a:p>
            <a:r>
              <a:rPr lang="fr-FR" sz="4000" dirty="0"/>
              <a:t>Maslow (1970) : La pyramide hiérarchique des </a:t>
            </a:r>
            <a:r>
              <a:rPr lang="fr-FR" sz="4000" dirty="0" smtClean="0"/>
              <a:t>besoins - Qu’est-ce </a:t>
            </a:r>
            <a:r>
              <a:rPr lang="fr-FR" sz="4000" dirty="0"/>
              <a:t>qui nous motive ?</a:t>
            </a:r>
          </a:p>
        </p:txBody>
      </p:sp>
    </p:spTree>
    <p:extLst>
      <p:ext uri="{BB962C8B-B14F-4D97-AF65-F5344CB8AC3E}">
        <p14:creationId xmlns:p14="http://schemas.microsoft.com/office/powerpoint/2010/main" val="23211504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D750CAE-51A3-4AD2-A247-4E955D6483E7}" type="slidenum">
              <a:rPr lang="fr-FR" smtClean="0"/>
              <a:pPr/>
              <a:t>69</a:t>
            </a:fld>
            <a:endParaRPr lang="fr-FR"/>
          </a:p>
        </p:txBody>
      </p:sp>
      <p:sp>
        <p:nvSpPr>
          <p:cNvPr id="5" name="ZoneTexte 4"/>
          <p:cNvSpPr txBox="1"/>
          <p:nvPr/>
        </p:nvSpPr>
        <p:spPr>
          <a:xfrm>
            <a:off x="215900" y="1206500"/>
            <a:ext cx="8724900" cy="3046988"/>
          </a:xfrm>
          <a:prstGeom prst="rect">
            <a:avLst/>
          </a:prstGeom>
          <a:noFill/>
        </p:spPr>
        <p:txBody>
          <a:bodyPr wrap="square" rtlCol="0">
            <a:spAutoFit/>
          </a:bodyPr>
          <a:lstStyle/>
          <a:p>
            <a:pPr algn="ctr"/>
            <a:r>
              <a:rPr lang="fr-FR" sz="3200" b="1" dirty="0" smtClean="0">
                <a:solidFill>
                  <a:srgbClr val="C00000"/>
                </a:solidFill>
              </a:rPr>
              <a:t>Et vous qu’est ce qui vous motivait quand vous étiez étudiant.de à suivre et/ou à travailler un cours ?</a:t>
            </a:r>
          </a:p>
          <a:p>
            <a:pPr marL="457200" indent="-457200" algn="ctr">
              <a:buFont typeface="Wingdings" panose="05000000000000000000" pitchFamily="2" charset="2"/>
              <a:buChar char="à"/>
            </a:pPr>
            <a:r>
              <a:rPr lang="fr-FR" sz="3200" dirty="0" smtClean="0"/>
              <a:t>Réponse </a:t>
            </a:r>
            <a:r>
              <a:rPr lang="fr-FR" sz="3200" dirty="0" smtClean="0"/>
              <a:t>d’étudiants : </a:t>
            </a:r>
          </a:p>
          <a:p>
            <a:pPr algn="ctr"/>
            <a:r>
              <a:rPr lang="fr-FR" sz="3200" dirty="0">
                <a:hlinkClick r:id="rId2"/>
              </a:rPr>
              <a:t>https://</a:t>
            </a:r>
            <a:r>
              <a:rPr lang="fr-FR" sz="3200" dirty="0" smtClean="0">
                <a:hlinkClick r:id="rId2"/>
              </a:rPr>
              <a:t>app.wooclap.com/events/DZPDTT/questions/6706a63f645c8e89106b6d29</a:t>
            </a:r>
            <a:r>
              <a:rPr lang="fr-FR" sz="3200" dirty="0" smtClean="0"/>
              <a:t> </a:t>
            </a:r>
            <a:endParaRPr lang="fr-FR" sz="3200" dirty="0"/>
          </a:p>
        </p:txBody>
      </p:sp>
    </p:spTree>
    <p:extLst>
      <p:ext uri="{BB962C8B-B14F-4D97-AF65-F5344CB8AC3E}">
        <p14:creationId xmlns:p14="http://schemas.microsoft.com/office/powerpoint/2010/main" val="541623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0" y="0"/>
            <a:ext cx="9144000" cy="994172"/>
          </a:xfrm>
        </p:spPr>
        <p:txBody>
          <a:bodyPr>
            <a:noAutofit/>
          </a:bodyPr>
          <a:lstStyle/>
          <a:p>
            <a:pPr algn="ctr">
              <a:defRPr/>
            </a:pPr>
            <a:r>
              <a:rPr lang="fr-FR" sz="3200" b="1" dirty="0">
                <a:solidFill>
                  <a:srgbClr val="C00000"/>
                </a:solidFill>
              </a:rPr>
              <a:t>Offre de formation « Enseignement du supérieur »</a:t>
            </a:r>
            <a:br>
              <a:rPr lang="fr-FR" sz="3200" b="1" dirty="0">
                <a:solidFill>
                  <a:srgbClr val="C00000"/>
                </a:solidFill>
              </a:rPr>
            </a:br>
            <a:r>
              <a:rPr lang="fr-FR" sz="1600" dirty="0"/>
              <a:t>ADUM &gt; Préparer sa mobilité professionnelle &gt; Parcours « Enseigner dans le supérieur » </a:t>
            </a:r>
          </a:p>
        </p:txBody>
      </p:sp>
      <p:pic>
        <p:nvPicPr>
          <p:cNvPr id="4" name="Image 3"/>
          <p:cNvPicPr/>
          <p:nvPr/>
        </p:nvPicPr>
        <p:blipFill>
          <a:blip r:embed="rId2"/>
          <a:stretch/>
        </p:blipFill>
        <p:spPr bwMode="auto">
          <a:xfrm>
            <a:off x="174122" y="1908572"/>
            <a:ext cx="4532737" cy="3068862"/>
          </a:xfrm>
          <a:prstGeom prst="rect">
            <a:avLst/>
          </a:prstGeom>
        </p:spPr>
      </p:pic>
      <p:sp>
        <p:nvSpPr>
          <p:cNvPr id="5" name="ZoneTexte 4"/>
          <p:cNvSpPr txBox="1"/>
          <p:nvPr/>
        </p:nvSpPr>
        <p:spPr bwMode="auto">
          <a:xfrm>
            <a:off x="4867835" y="1971929"/>
            <a:ext cx="4276165" cy="3000821"/>
          </a:xfrm>
          <a:prstGeom prst="rect">
            <a:avLst/>
          </a:prstGeom>
          <a:noFill/>
        </p:spPr>
        <p:txBody>
          <a:bodyPr wrap="square" rtlCol="0">
            <a:spAutoFit/>
          </a:bodyPr>
          <a:lstStyle/>
          <a:p>
            <a:pPr marL="214313" indent="-214313">
              <a:buFontTx/>
              <a:buChar char="-"/>
              <a:defRPr/>
            </a:pPr>
            <a:r>
              <a:rPr lang="fr-FR" sz="1350" dirty="0"/>
              <a:t>(bientôt) organisée par compétences et planifiée pour l’année</a:t>
            </a:r>
          </a:p>
          <a:p>
            <a:pPr marL="214313" indent="-214313">
              <a:buFontTx/>
              <a:buChar char="-"/>
              <a:defRPr/>
            </a:pPr>
            <a:r>
              <a:rPr lang="fr-FR" sz="1350" dirty="0" smtClean="0"/>
              <a:t>Exemples </a:t>
            </a:r>
            <a:r>
              <a:rPr lang="fr-FR" sz="1350" dirty="0"/>
              <a:t>:</a:t>
            </a:r>
            <a:endParaRPr dirty="0"/>
          </a:p>
          <a:p>
            <a:pPr>
              <a:defRPr/>
            </a:pPr>
            <a:r>
              <a:rPr lang="fr-FR" sz="1350" dirty="0" smtClean="0">
                <a:solidFill>
                  <a:schemeClr val="accent2"/>
                </a:solidFill>
              </a:rPr>
              <a:t>C2 </a:t>
            </a:r>
            <a:r>
              <a:rPr lang="fr-FR" sz="1350" dirty="0">
                <a:solidFill>
                  <a:schemeClr val="accent2"/>
                </a:solidFill>
              </a:rPr>
              <a:t>: Découvrir et expérimenter l’alignement pédagogique</a:t>
            </a:r>
            <a:endParaRPr dirty="0">
              <a:solidFill>
                <a:schemeClr val="accent2"/>
              </a:solidFill>
            </a:endParaRPr>
          </a:p>
          <a:p>
            <a:pPr>
              <a:defRPr/>
            </a:pPr>
            <a:r>
              <a:rPr lang="fr-FR" sz="1350" dirty="0">
                <a:solidFill>
                  <a:schemeClr val="accent2"/>
                </a:solidFill>
              </a:rPr>
              <a:t>C3 : Parallèle pédagogique - Transposition des outils du magicien à l'enseignement</a:t>
            </a:r>
            <a:endParaRPr dirty="0">
              <a:solidFill>
                <a:schemeClr val="accent2"/>
              </a:solidFill>
            </a:endParaRPr>
          </a:p>
          <a:p>
            <a:pPr>
              <a:defRPr/>
            </a:pPr>
            <a:r>
              <a:rPr lang="fr-FR" sz="1350" dirty="0">
                <a:solidFill>
                  <a:schemeClr val="accent2"/>
                </a:solidFill>
              </a:rPr>
              <a:t>C4 : Utiliser les QCM pour animer</a:t>
            </a:r>
            <a:r>
              <a:rPr lang="fr-FR" sz="1350" dirty="0">
                <a:solidFill>
                  <a:schemeClr val="accent6"/>
                </a:solidFill>
              </a:rPr>
              <a:t> </a:t>
            </a:r>
            <a:endParaRPr lang="fr-FR" sz="1350" dirty="0" smtClean="0">
              <a:solidFill>
                <a:schemeClr val="accent6"/>
              </a:solidFill>
            </a:endParaRPr>
          </a:p>
          <a:p>
            <a:pPr>
              <a:defRPr/>
            </a:pPr>
            <a:endParaRPr lang="fr-FR" sz="1350" dirty="0">
              <a:solidFill>
                <a:schemeClr val="accent3"/>
              </a:solidFill>
            </a:endParaRPr>
          </a:p>
          <a:p>
            <a:pPr>
              <a:defRPr/>
            </a:pPr>
            <a:r>
              <a:rPr lang="fr-FR" sz="1350" dirty="0">
                <a:solidFill>
                  <a:schemeClr val="accent6"/>
                </a:solidFill>
              </a:rPr>
              <a:t>C5 : Soutenir la motivation des étudiants</a:t>
            </a:r>
            <a:endParaRPr dirty="0">
              <a:solidFill>
                <a:schemeClr val="accent6"/>
              </a:solidFill>
            </a:endParaRPr>
          </a:p>
          <a:p>
            <a:pPr>
              <a:defRPr/>
            </a:pPr>
            <a:r>
              <a:rPr lang="fr-FR" sz="1350" dirty="0">
                <a:solidFill>
                  <a:schemeClr val="accent6"/>
                </a:solidFill>
              </a:rPr>
              <a:t>C6 : Faire travailler les étudiants en groupe</a:t>
            </a:r>
            <a:endParaRPr dirty="0">
              <a:solidFill>
                <a:schemeClr val="accent6"/>
              </a:solidFill>
            </a:endParaRPr>
          </a:p>
          <a:p>
            <a:pPr>
              <a:defRPr/>
            </a:pPr>
            <a:endParaRPr lang="fr-FR" sz="1350" dirty="0">
              <a:solidFill>
                <a:schemeClr val="accent6"/>
              </a:solidFill>
            </a:endParaRPr>
          </a:p>
          <a:p>
            <a:pPr>
              <a:defRPr/>
            </a:pPr>
            <a:r>
              <a:rPr lang="fr-FR" sz="1350" dirty="0">
                <a:solidFill>
                  <a:schemeClr val="accent1">
                    <a:lumMod val="75000"/>
                  </a:schemeClr>
                </a:solidFill>
              </a:rPr>
              <a:t>C7 : Comment évaluer les étudiants en TP ?</a:t>
            </a:r>
            <a:endParaRPr dirty="0">
              <a:solidFill>
                <a:schemeClr val="accent1">
                  <a:lumMod val="75000"/>
                </a:schemeClr>
              </a:solidFill>
            </a:endParaRPr>
          </a:p>
          <a:p>
            <a:pPr>
              <a:defRPr/>
            </a:pPr>
            <a:r>
              <a:rPr lang="fr-FR" sz="1350" dirty="0">
                <a:solidFill>
                  <a:schemeClr val="accent1">
                    <a:lumMod val="75000"/>
                  </a:schemeClr>
                </a:solidFill>
              </a:rPr>
              <a:t>C8 : L'observation mutuelle - un outil pour progresser en tant que doctorant-enseignant dans le supérieur</a:t>
            </a:r>
            <a:endParaRPr dirty="0">
              <a:solidFill>
                <a:schemeClr val="accent1">
                  <a:lumMod val="75000"/>
                </a:schemeClr>
              </a:solidFill>
            </a:endParaRPr>
          </a:p>
        </p:txBody>
      </p:sp>
    </p:spTree>
    <p:extLst>
      <p:ext uri="{BB962C8B-B14F-4D97-AF65-F5344CB8AC3E}">
        <p14:creationId xmlns:p14="http://schemas.microsoft.com/office/powerpoint/2010/main" val="38175765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74700" y="431800"/>
            <a:ext cx="7493000" cy="618630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4000" dirty="0" smtClean="0"/>
              <a:t>Quoi ?</a:t>
            </a:r>
          </a:p>
          <a:p>
            <a:pPr marL="285750" indent="-285750">
              <a:lnSpc>
                <a:spcPct val="150000"/>
              </a:lnSpc>
              <a:buFont typeface="Arial" panose="020B0604020202020204" pitchFamily="34" charset="0"/>
              <a:buChar char="•"/>
            </a:pPr>
            <a:r>
              <a:rPr lang="fr-FR" sz="4000" dirty="0" smtClean="0"/>
              <a:t>Avec qui ?</a:t>
            </a:r>
          </a:p>
          <a:p>
            <a:pPr marL="285750" indent="-285750">
              <a:lnSpc>
                <a:spcPct val="150000"/>
              </a:lnSpc>
              <a:buFont typeface="Arial" panose="020B0604020202020204" pitchFamily="34" charset="0"/>
              <a:buChar char="•"/>
            </a:pPr>
            <a:r>
              <a:rPr lang="fr-FR" sz="4000" dirty="0" smtClean="0"/>
              <a:t>Pour quoi faire ?</a:t>
            </a:r>
          </a:p>
          <a:p>
            <a:pPr marL="1028700" lvl="1" indent="-571500">
              <a:lnSpc>
                <a:spcPct val="150000"/>
              </a:lnSpc>
              <a:buFont typeface="Courier New" panose="02070309020205020404" pitchFamily="49" charset="0"/>
              <a:buChar char="o"/>
            </a:pPr>
            <a:r>
              <a:rPr lang="fr-FR" sz="3200" dirty="0" smtClean="0"/>
              <a:t>Qu’est ce que ça va m’apporter</a:t>
            </a:r>
          </a:p>
          <a:p>
            <a:pPr marL="1028700" lvl="1" indent="-571500">
              <a:lnSpc>
                <a:spcPct val="150000"/>
              </a:lnSpc>
              <a:buFont typeface="Courier New" panose="02070309020205020404" pitchFamily="49" charset="0"/>
              <a:buChar char="o"/>
            </a:pPr>
            <a:r>
              <a:rPr lang="fr-FR" sz="3200" dirty="0" smtClean="0"/>
              <a:t>A quoi ça sert ?</a:t>
            </a:r>
          </a:p>
          <a:p>
            <a:pPr marL="285750" indent="-285750">
              <a:lnSpc>
                <a:spcPct val="150000"/>
              </a:lnSpc>
              <a:buFont typeface="Arial" panose="020B0604020202020204" pitchFamily="34" charset="0"/>
              <a:buChar char="•"/>
            </a:pPr>
            <a:r>
              <a:rPr lang="fr-FR" sz="4000" dirty="0"/>
              <a:t>Comment ?</a:t>
            </a:r>
          </a:p>
          <a:p>
            <a:pPr marL="285750" indent="-285750">
              <a:lnSpc>
                <a:spcPct val="150000"/>
              </a:lnSpc>
              <a:buFont typeface="Arial" panose="020B0604020202020204" pitchFamily="34" charset="0"/>
              <a:buChar char="•"/>
            </a:pPr>
            <a:r>
              <a:rPr lang="fr-FR" sz="4000" dirty="0" smtClean="0"/>
              <a:t>Vais-je y arriver ?</a:t>
            </a:r>
          </a:p>
        </p:txBody>
      </p:sp>
    </p:spTree>
    <p:extLst>
      <p:ext uri="{BB962C8B-B14F-4D97-AF65-F5344CB8AC3E}">
        <p14:creationId xmlns:p14="http://schemas.microsoft.com/office/powerpoint/2010/main" val="30200117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D750CAE-51A3-4AD2-A247-4E955D6483E7}" type="slidenum">
              <a:rPr lang="fr-FR" smtClean="0"/>
              <a:pPr/>
              <a:t>71</a:t>
            </a:fld>
            <a:endParaRPr lang="fr-FR"/>
          </a:p>
        </p:txBody>
      </p:sp>
      <p:pic>
        <p:nvPicPr>
          <p:cNvPr id="4" name="Image 3"/>
          <p:cNvPicPr>
            <a:picLocks noChangeAspect="1"/>
          </p:cNvPicPr>
          <p:nvPr/>
        </p:nvPicPr>
        <p:blipFill>
          <a:blip r:embed="rId2"/>
          <a:stretch>
            <a:fillRect/>
          </a:stretch>
        </p:blipFill>
        <p:spPr>
          <a:xfrm>
            <a:off x="0" y="927100"/>
            <a:ext cx="9193643" cy="5168900"/>
          </a:xfrm>
          <a:prstGeom prst="rect">
            <a:avLst/>
          </a:prstGeom>
        </p:spPr>
      </p:pic>
    </p:spTree>
    <p:extLst>
      <p:ext uri="{BB962C8B-B14F-4D97-AF65-F5344CB8AC3E}">
        <p14:creationId xmlns:p14="http://schemas.microsoft.com/office/powerpoint/2010/main" val="39981694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D76A8B2-37C7-4CF2-BD08-812E0D4822E9}" type="slidenum">
              <a:rPr lang="fr-FR" smtClean="0"/>
              <a:pPr/>
              <a:t>72</a:t>
            </a:fld>
            <a:endParaRPr lang="fr-FR"/>
          </a:p>
        </p:txBody>
      </p:sp>
      <p:sp>
        <p:nvSpPr>
          <p:cNvPr id="4" name="ZoneTexte 3"/>
          <p:cNvSpPr txBox="1"/>
          <p:nvPr/>
        </p:nvSpPr>
        <p:spPr>
          <a:xfrm>
            <a:off x="1321719" y="-27384"/>
            <a:ext cx="6500562" cy="646331"/>
          </a:xfrm>
          <a:prstGeom prst="rect">
            <a:avLst/>
          </a:prstGeom>
          <a:noFill/>
        </p:spPr>
        <p:txBody>
          <a:bodyPr wrap="none" rtlCol="0">
            <a:spAutoFit/>
          </a:bodyPr>
          <a:lstStyle/>
          <a:p>
            <a:r>
              <a:rPr lang="fr-FR" sz="3600" b="1" dirty="0" smtClean="0"/>
              <a:t>Caractéristiques de la motivation</a:t>
            </a:r>
            <a:endParaRPr lang="fr-FR" sz="3600" b="1" dirty="0"/>
          </a:p>
        </p:txBody>
      </p:sp>
      <p:sp>
        <p:nvSpPr>
          <p:cNvPr id="5" name="ZoneTexte 4"/>
          <p:cNvSpPr txBox="1"/>
          <p:nvPr/>
        </p:nvSpPr>
        <p:spPr>
          <a:xfrm>
            <a:off x="251520" y="1196752"/>
            <a:ext cx="7789312" cy="523220"/>
          </a:xfrm>
          <a:prstGeom prst="rect">
            <a:avLst/>
          </a:prstGeom>
          <a:noFill/>
        </p:spPr>
        <p:txBody>
          <a:bodyPr wrap="none" rtlCol="0">
            <a:spAutoFit/>
          </a:bodyPr>
          <a:lstStyle/>
          <a:p>
            <a:r>
              <a:rPr lang="fr-FR" sz="2800" b="1" dirty="0" smtClean="0"/>
              <a:t>La motivation peut être intrinsèque ou extrinsèque</a:t>
            </a:r>
            <a:endParaRPr lang="fr-FR" sz="2800" b="1" dirty="0"/>
          </a:p>
        </p:txBody>
      </p:sp>
      <p:cxnSp>
        <p:nvCxnSpPr>
          <p:cNvPr id="7" name="Connecteur droit 6"/>
          <p:cNvCxnSpPr/>
          <p:nvPr/>
        </p:nvCxnSpPr>
        <p:spPr>
          <a:xfrm>
            <a:off x="4572000" y="2420888"/>
            <a:ext cx="0" cy="36004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395536" y="5313402"/>
            <a:ext cx="3656963" cy="707886"/>
          </a:xfrm>
          <a:prstGeom prst="rect">
            <a:avLst/>
          </a:prstGeom>
          <a:noFill/>
        </p:spPr>
        <p:txBody>
          <a:bodyPr wrap="none" rtlCol="0">
            <a:spAutoFit/>
          </a:bodyPr>
          <a:lstStyle/>
          <a:p>
            <a:r>
              <a:rPr lang="fr-FR" sz="4000" b="1" dirty="0" smtClean="0"/>
              <a:t>Autosatisfaction</a:t>
            </a:r>
            <a:endParaRPr lang="fr-FR" sz="4000" b="1" dirty="0"/>
          </a:p>
        </p:txBody>
      </p:sp>
      <p:pic>
        <p:nvPicPr>
          <p:cNvPr id="1027" name="Picture 3"/>
          <p:cNvPicPr>
            <a:picLocks noChangeAspect="1" noChangeArrowheads="1"/>
          </p:cNvPicPr>
          <p:nvPr/>
        </p:nvPicPr>
        <p:blipFill>
          <a:blip r:embed="rId2" cstate="print"/>
          <a:srcRect/>
          <a:stretch>
            <a:fillRect/>
          </a:stretch>
        </p:blipFill>
        <p:spPr bwMode="auto">
          <a:xfrm>
            <a:off x="1259632" y="2852936"/>
            <a:ext cx="1828800" cy="17526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292080" y="2996952"/>
            <a:ext cx="2762250" cy="1647825"/>
          </a:xfrm>
          <a:prstGeom prst="rect">
            <a:avLst/>
          </a:prstGeom>
          <a:noFill/>
          <a:ln w="9525">
            <a:noFill/>
            <a:miter lim="800000"/>
            <a:headEnd/>
            <a:tailEnd/>
          </a:ln>
        </p:spPr>
      </p:pic>
      <p:sp>
        <p:nvSpPr>
          <p:cNvPr id="14" name="ZoneTexte 13"/>
          <p:cNvSpPr txBox="1"/>
          <p:nvPr/>
        </p:nvSpPr>
        <p:spPr>
          <a:xfrm>
            <a:off x="4788024" y="4995173"/>
            <a:ext cx="4176464" cy="954107"/>
          </a:xfrm>
          <a:prstGeom prst="rect">
            <a:avLst/>
          </a:prstGeom>
          <a:noFill/>
        </p:spPr>
        <p:txBody>
          <a:bodyPr wrap="square" rtlCol="0">
            <a:spAutoFit/>
          </a:bodyPr>
          <a:lstStyle/>
          <a:p>
            <a:pPr algn="ctr"/>
            <a:r>
              <a:rPr lang="fr-FR" sz="2800" b="1" dirty="0" smtClean="0"/>
              <a:t>Obtenir une récompense </a:t>
            </a:r>
          </a:p>
          <a:p>
            <a:pPr algn="ctr"/>
            <a:r>
              <a:rPr lang="fr-FR" sz="2800" b="1" dirty="0" smtClean="0"/>
              <a:t>ou éviter une punition</a:t>
            </a:r>
            <a:endParaRPr lang="fr-FR" sz="2800" b="1" dirty="0"/>
          </a:p>
        </p:txBody>
      </p:sp>
    </p:spTree>
    <p:extLst>
      <p:ext uri="{BB962C8B-B14F-4D97-AF65-F5344CB8AC3E}">
        <p14:creationId xmlns:p14="http://schemas.microsoft.com/office/powerpoint/2010/main" val="29184238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C76939-F61C-46E6-B042-4793D63E122E}"/>
              </a:ext>
            </a:extLst>
          </p:cNvPr>
          <p:cNvSpPr>
            <a:spLocks noGrp="1"/>
          </p:cNvSpPr>
          <p:nvPr>
            <p:ph type="title"/>
          </p:nvPr>
        </p:nvSpPr>
        <p:spPr>
          <a:xfrm>
            <a:off x="-86398" y="0"/>
            <a:ext cx="9144000" cy="1143000"/>
          </a:xfrm>
        </p:spPr>
        <p:txBody>
          <a:bodyPr>
            <a:normAutofit fontScale="90000"/>
          </a:bodyPr>
          <a:lstStyle/>
          <a:p>
            <a:r>
              <a:rPr lang="fr-FR" b="1" dirty="0">
                <a:solidFill>
                  <a:srgbClr val="C00000"/>
                </a:solidFill>
                <a:latin typeface="Calibri Light" panose="020F0302020204030204" pitchFamily="34" charset="0"/>
                <a:cs typeface="Calibri Light" panose="020F0302020204030204" pitchFamily="34" charset="0"/>
              </a:rPr>
              <a:t>Les leviers de la motivation (inspiré de Viau)</a:t>
            </a:r>
          </a:p>
        </p:txBody>
      </p:sp>
      <p:pic>
        <p:nvPicPr>
          <p:cNvPr id="4" name="Image 3">
            <a:extLst>
              <a:ext uri="{FF2B5EF4-FFF2-40B4-BE49-F238E27FC236}">
                <a16:creationId xmlns:a16="http://schemas.microsoft.com/office/drawing/2014/main" id="{DFAC1DFD-D9B3-473A-91ED-3F3E9BD3F7B1}"/>
              </a:ext>
            </a:extLst>
          </p:cNvPr>
          <p:cNvPicPr>
            <a:picLocks noChangeAspect="1"/>
          </p:cNvPicPr>
          <p:nvPr/>
        </p:nvPicPr>
        <p:blipFill rotWithShape="1">
          <a:blip r:embed="rId2"/>
          <a:srcRect l="13487" t="57906" r="12249"/>
          <a:stretch/>
        </p:blipFill>
        <p:spPr>
          <a:xfrm>
            <a:off x="2273741" y="3957631"/>
            <a:ext cx="4596517" cy="2498635"/>
          </a:xfrm>
          <a:prstGeom prst="rect">
            <a:avLst/>
          </a:prstGeom>
        </p:spPr>
      </p:pic>
      <p:pic>
        <p:nvPicPr>
          <p:cNvPr id="5" name="Image 4">
            <a:extLst>
              <a:ext uri="{FF2B5EF4-FFF2-40B4-BE49-F238E27FC236}">
                <a16:creationId xmlns:a16="http://schemas.microsoft.com/office/drawing/2014/main" id="{88AE4F0B-F7CA-43C0-92B5-43F50CE37C3F}"/>
              </a:ext>
            </a:extLst>
          </p:cNvPr>
          <p:cNvPicPr>
            <a:picLocks noChangeAspect="1"/>
          </p:cNvPicPr>
          <p:nvPr/>
        </p:nvPicPr>
        <p:blipFill rotWithShape="1">
          <a:blip r:embed="rId2"/>
          <a:srcRect b="56524"/>
          <a:stretch/>
        </p:blipFill>
        <p:spPr>
          <a:xfrm>
            <a:off x="1460938" y="1495295"/>
            <a:ext cx="6049329" cy="2522266"/>
          </a:xfrm>
          <a:prstGeom prst="rect">
            <a:avLst/>
          </a:prstGeom>
        </p:spPr>
      </p:pic>
      <p:sp>
        <p:nvSpPr>
          <p:cNvPr id="3" name="Rectangle 2">
            <a:extLst>
              <a:ext uri="{FF2B5EF4-FFF2-40B4-BE49-F238E27FC236}">
                <a16:creationId xmlns:a16="http://schemas.microsoft.com/office/drawing/2014/main" id="{78EA5271-8BC4-4A2D-8BE6-A8BE6D9895A2}"/>
              </a:ext>
            </a:extLst>
          </p:cNvPr>
          <p:cNvSpPr/>
          <p:nvPr/>
        </p:nvSpPr>
        <p:spPr>
          <a:xfrm>
            <a:off x="326133" y="6396335"/>
            <a:ext cx="8318938" cy="461665"/>
          </a:xfrm>
          <a:prstGeom prst="rect">
            <a:avLst/>
          </a:prstGeom>
        </p:spPr>
        <p:txBody>
          <a:bodyPr wrap="square">
            <a:spAutoFit/>
          </a:bodyPr>
          <a:lstStyle/>
          <a:p>
            <a:r>
              <a:rPr lang="fr-FR" sz="1200" dirty="0"/>
              <a:t>Sources: « Coup de pouce pédagogique n°3: Soutenir la motivation des étudiants », HEC Montréal Direction de l’apprentissage et de l’Innovation pédagogique</a:t>
            </a:r>
          </a:p>
        </p:txBody>
      </p:sp>
    </p:spTree>
    <p:extLst>
      <p:ext uri="{BB962C8B-B14F-4D97-AF65-F5344CB8AC3E}">
        <p14:creationId xmlns:p14="http://schemas.microsoft.com/office/powerpoint/2010/main" val="1522710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rgbClr val="C00000"/>
                </a:solidFill>
              </a:rPr>
              <a:t>La motivation</a:t>
            </a:r>
          </a:p>
        </p:txBody>
      </p:sp>
      <p:sp>
        <p:nvSpPr>
          <p:cNvPr id="4" name="Espace réservé du contenu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buNone/>
            </a:pPr>
            <a:r>
              <a:rPr lang="fr-FR" dirty="0"/>
              <a:t>Modèle de Rolland Viau (2009)</a:t>
            </a:r>
          </a:p>
          <a:p>
            <a:pPr marL="114300" indent="0">
              <a:buNone/>
            </a:pPr>
            <a:r>
              <a:rPr lang="fr-FR" sz="1800" i="1" dirty="0"/>
              <a:t>La motivation en contexte scolaire, éditions de Boeck (2009)</a:t>
            </a:r>
          </a:p>
          <a:p>
            <a:pPr marL="114300" indent="0">
              <a:buNone/>
            </a:pPr>
            <a:r>
              <a:rPr lang="fr-FR" sz="1600" dirty="0"/>
              <a:t>Il est chargé d'enseignement et chercheur dans le département de pédagogie à l'</a:t>
            </a:r>
            <a:r>
              <a:rPr lang="fr-FR" sz="1600" dirty="0">
                <a:hlinkClick r:id="rId2" tooltip="Université de Sherbrooke"/>
              </a:rPr>
              <a:t>Université de Sherbrooke</a:t>
            </a:r>
            <a:r>
              <a:rPr lang="fr-FR" sz="1600" dirty="0"/>
              <a:t> (faculté d'éducation). </a:t>
            </a:r>
          </a:p>
          <a:p>
            <a:pPr marL="114300" indent="0">
              <a:buNone/>
            </a:pPr>
            <a:endParaRPr lang="fr-FR" sz="1800" i="1" dirty="0"/>
          </a:p>
          <a:p>
            <a:pPr marL="114300" indent="0">
              <a:buNone/>
            </a:pPr>
            <a:r>
              <a:rPr lang="fr-FR" sz="2000" i="1" dirty="0"/>
              <a:t>« La motivation en contexte scolaire est un </a:t>
            </a:r>
            <a:r>
              <a:rPr lang="fr-FR" sz="2000" b="1" i="1" dirty="0"/>
              <a:t>état dynamique </a:t>
            </a:r>
            <a:r>
              <a:rPr lang="fr-FR" sz="2000" i="1" dirty="0"/>
              <a:t>qui a ses origines dans les </a:t>
            </a:r>
            <a:r>
              <a:rPr lang="fr-FR" sz="2000" b="1" i="1" dirty="0"/>
              <a:t>perceptions</a:t>
            </a:r>
            <a:r>
              <a:rPr lang="fr-FR" sz="2000" i="1" dirty="0"/>
              <a:t> que l’élève a de </a:t>
            </a:r>
            <a:r>
              <a:rPr lang="fr-FR" sz="2000" b="1" i="1" dirty="0"/>
              <a:t>lui-même</a:t>
            </a:r>
            <a:r>
              <a:rPr lang="fr-FR" sz="2000" i="1" dirty="0"/>
              <a:t> et de son </a:t>
            </a:r>
            <a:r>
              <a:rPr lang="fr-FR" sz="2000" b="1" i="1" dirty="0"/>
              <a:t>environnement</a:t>
            </a:r>
            <a:r>
              <a:rPr lang="fr-FR" sz="2000" i="1" dirty="0"/>
              <a:t> et qui l’incite à </a:t>
            </a:r>
            <a:r>
              <a:rPr lang="fr-FR" sz="2000" b="1" i="1" dirty="0"/>
              <a:t>choisir</a:t>
            </a:r>
            <a:r>
              <a:rPr lang="fr-FR" sz="2000" i="1" dirty="0"/>
              <a:t> une activité, à s’y </a:t>
            </a:r>
            <a:r>
              <a:rPr lang="fr-FR" sz="2000" b="1" i="1" dirty="0"/>
              <a:t>engager</a:t>
            </a:r>
            <a:r>
              <a:rPr lang="fr-FR" sz="2000" i="1" dirty="0"/>
              <a:t> et à </a:t>
            </a:r>
            <a:r>
              <a:rPr lang="fr-FR" sz="2000" b="1" i="1" dirty="0"/>
              <a:t>persévérer</a:t>
            </a:r>
            <a:r>
              <a:rPr lang="fr-FR" sz="2000" i="1" dirty="0"/>
              <a:t> dans son accomplissement afin d’atteindre un </a:t>
            </a:r>
            <a:r>
              <a:rPr lang="fr-FR" sz="2000" b="1" i="1" dirty="0"/>
              <a:t>but</a:t>
            </a:r>
            <a:r>
              <a:rPr lang="fr-FR" sz="2000" i="1" dirty="0"/>
              <a:t>. »</a:t>
            </a:r>
          </a:p>
          <a:p>
            <a:pPr marL="114300" indent="0">
              <a:buNone/>
            </a:pPr>
            <a:endParaRPr lang="fr-FR" sz="2000" i="1" dirty="0"/>
          </a:p>
          <a:p>
            <a:pPr marL="114300" indent="0">
              <a:buNone/>
            </a:pPr>
            <a:endParaRPr lang="fr-FR" sz="2000" i="1" dirty="0"/>
          </a:p>
          <a:p>
            <a:pPr marL="114300" indent="0">
              <a:buNone/>
            </a:pPr>
            <a:r>
              <a:rPr lang="fr-FR" sz="2000" dirty="0">
                <a:solidFill>
                  <a:schemeClr val="accent1">
                    <a:lumMod val="75000"/>
                  </a:schemeClr>
                </a:solidFill>
                <a:sym typeface="Wingdings 3" panose="05040102010807070707" pitchFamily="18" charset="2"/>
              </a:rPr>
              <a:t></a:t>
            </a:r>
            <a:r>
              <a:rPr lang="fr-FR" sz="2000" dirty="0">
                <a:solidFill>
                  <a:schemeClr val="accent1">
                    <a:lumMod val="75000"/>
                  </a:schemeClr>
                </a:solidFill>
              </a:rPr>
              <a:t> Dynamique motivationnelle</a:t>
            </a:r>
          </a:p>
        </p:txBody>
      </p:sp>
    </p:spTree>
    <p:extLst>
      <p:ext uri="{BB962C8B-B14F-4D97-AF65-F5344CB8AC3E}">
        <p14:creationId xmlns:p14="http://schemas.microsoft.com/office/powerpoint/2010/main" val="74131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CD750CAE-51A3-4AD2-A247-4E955D6483E7}" type="slidenum">
              <a:rPr lang="fr-FR" smtClean="0"/>
              <a:pPr/>
              <a:t>75</a:t>
            </a:fld>
            <a:endParaRPr lang="fr-FR"/>
          </a:p>
        </p:txBody>
      </p:sp>
      <p:pic>
        <p:nvPicPr>
          <p:cNvPr id="6" name="Image 5"/>
          <p:cNvPicPr>
            <a:picLocks noChangeAspect="1"/>
          </p:cNvPicPr>
          <p:nvPr/>
        </p:nvPicPr>
        <p:blipFill>
          <a:blip r:embed="rId2"/>
          <a:stretch>
            <a:fillRect/>
          </a:stretch>
        </p:blipFill>
        <p:spPr>
          <a:xfrm>
            <a:off x="0" y="-1392"/>
            <a:ext cx="9143999" cy="6860784"/>
          </a:xfrm>
          <a:prstGeom prst="rect">
            <a:avLst/>
          </a:prstGeom>
        </p:spPr>
      </p:pic>
    </p:spTree>
    <p:extLst>
      <p:ext uri="{BB962C8B-B14F-4D97-AF65-F5344CB8AC3E}">
        <p14:creationId xmlns:p14="http://schemas.microsoft.com/office/powerpoint/2010/main" val="920948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D76A8B2-37C7-4CF2-BD08-812E0D4822E9}" type="slidenum">
              <a:rPr lang="fr-FR" smtClean="0"/>
              <a:pPr/>
              <a:t>76</a:t>
            </a:fld>
            <a:endParaRPr lang="fr-FR"/>
          </a:p>
        </p:txBody>
      </p:sp>
      <p:sp>
        <p:nvSpPr>
          <p:cNvPr id="4" name="ZoneTexte 3"/>
          <p:cNvSpPr txBox="1"/>
          <p:nvPr/>
        </p:nvSpPr>
        <p:spPr>
          <a:xfrm>
            <a:off x="97767" y="-27384"/>
            <a:ext cx="8948475" cy="523220"/>
          </a:xfrm>
          <a:prstGeom prst="rect">
            <a:avLst/>
          </a:prstGeom>
          <a:noFill/>
        </p:spPr>
        <p:txBody>
          <a:bodyPr wrap="none" rtlCol="0">
            <a:spAutoFit/>
          </a:bodyPr>
          <a:lstStyle/>
          <a:p>
            <a:pPr algn="ctr"/>
            <a:r>
              <a:rPr lang="fr-FR" sz="2800" b="1" dirty="0" smtClean="0"/>
              <a:t>Intégration de différentes caractéristiques de la motivation</a:t>
            </a:r>
            <a:endParaRPr lang="fr-FR" sz="2800" b="1" dirty="0"/>
          </a:p>
        </p:txBody>
      </p:sp>
      <p:pic>
        <p:nvPicPr>
          <p:cNvPr id="7172" name="Picture 4"/>
          <p:cNvPicPr>
            <a:picLocks noChangeAspect="1" noChangeArrowheads="1"/>
          </p:cNvPicPr>
          <p:nvPr/>
        </p:nvPicPr>
        <p:blipFill>
          <a:blip r:embed="rId2" cstate="print"/>
          <a:srcRect/>
          <a:stretch>
            <a:fillRect/>
          </a:stretch>
        </p:blipFill>
        <p:spPr bwMode="auto">
          <a:xfrm>
            <a:off x="1115616" y="548680"/>
            <a:ext cx="7404695" cy="5650951"/>
          </a:xfrm>
          <a:prstGeom prst="rect">
            <a:avLst/>
          </a:prstGeom>
          <a:noFill/>
          <a:ln w="9525">
            <a:noFill/>
            <a:miter lim="800000"/>
            <a:headEnd/>
            <a:tailEnd/>
          </a:ln>
        </p:spPr>
      </p:pic>
    </p:spTree>
    <p:extLst>
      <p:ext uri="{BB962C8B-B14F-4D97-AF65-F5344CB8AC3E}">
        <p14:creationId xmlns:p14="http://schemas.microsoft.com/office/powerpoint/2010/main" val="34680446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rgbClr val="C00000"/>
                </a:solidFill>
              </a:rPr>
              <a:t>La motivation</a:t>
            </a:r>
          </a:p>
        </p:txBody>
      </p:sp>
      <p:sp>
        <p:nvSpPr>
          <p:cNvPr id="4" name="Espace réservé du contenu 2"/>
          <p:cNvSpPr txBox="1">
            <a:spLocks/>
          </p:cNvSpPr>
          <p:nvPr/>
        </p:nvSpPr>
        <p:spPr>
          <a:xfrm>
            <a:off x="457200" y="1170355"/>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buNone/>
            </a:pPr>
            <a:r>
              <a:rPr lang="fr-FR" sz="2800" dirty="0"/>
              <a:t>4 catégories de facteurs de motivation</a:t>
            </a:r>
          </a:p>
          <a:p>
            <a:pPr marL="514350" lvl="1" indent="0">
              <a:buFont typeface="Arial" panose="020B0604020202020204" pitchFamily="34" charset="0"/>
              <a:buNone/>
            </a:pPr>
            <a:endParaRPr lang="fr-FR" dirty="0"/>
          </a:p>
        </p:txBody>
      </p:sp>
      <p:sp>
        <p:nvSpPr>
          <p:cNvPr id="9" name="Flèche à quatre pointes 8"/>
          <p:cNvSpPr/>
          <p:nvPr/>
        </p:nvSpPr>
        <p:spPr>
          <a:xfrm>
            <a:off x="1375394" y="2092517"/>
            <a:ext cx="6393213" cy="4364891"/>
          </a:xfrm>
          <a:prstGeom prst="quadArrow">
            <a:avLst>
              <a:gd name="adj1" fmla="val 2000"/>
              <a:gd name="adj2" fmla="val 4000"/>
              <a:gd name="adj3" fmla="val 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Forme libre 9"/>
          <p:cNvSpPr/>
          <p:nvPr/>
        </p:nvSpPr>
        <p:spPr>
          <a:xfrm>
            <a:off x="1733744" y="2376234"/>
            <a:ext cx="2520008" cy="1745956"/>
          </a:xfrm>
          <a:custGeom>
            <a:avLst/>
            <a:gdLst>
              <a:gd name="connsiteX0" fmla="*/ 0 w 2520008"/>
              <a:gd name="connsiteY0" fmla="*/ 290998 h 1745956"/>
              <a:gd name="connsiteX1" fmla="*/ 290998 w 2520008"/>
              <a:gd name="connsiteY1" fmla="*/ 0 h 1745956"/>
              <a:gd name="connsiteX2" fmla="*/ 2229010 w 2520008"/>
              <a:gd name="connsiteY2" fmla="*/ 0 h 1745956"/>
              <a:gd name="connsiteX3" fmla="*/ 2520008 w 2520008"/>
              <a:gd name="connsiteY3" fmla="*/ 290998 h 1745956"/>
              <a:gd name="connsiteX4" fmla="*/ 2520008 w 2520008"/>
              <a:gd name="connsiteY4" fmla="*/ 1454958 h 1745956"/>
              <a:gd name="connsiteX5" fmla="*/ 2229010 w 2520008"/>
              <a:gd name="connsiteY5" fmla="*/ 1745956 h 1745956"/>
              <a:gd name="connsiteX6" fmla="*/ 290998 w 2520008"/>
              <a:gd name="connsiteY6" fmla="*/ 1745956 h 1745956"/>
              <a:gd name="connsiteX7" fmla="*/ 0 w 2520008"/>
              <a:gd name="connsiteY7" fmla="*/ 1454958 h 1745956"/>
              <a:gd name="connsiteX8" fmla="*/ 0 w 2520008"/>
              <a:gd name="connsiteY8" fmla="*/ 290998 h 174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008" h="1745956">
                <a:moveTo>
                  <a:pt x="0" y="290998"/>
                </a:moveTo>
                <a:cubicBezTo>
                  <a:pt x="0" y="130284"/>
                  <a:pt x="130284" y="0"/>
                  <a:pt x="290998" y="0"/>
                </a:cubicBezTo>
                <a:lnTo>
                  <a:pt x="2229010" y="0"/>
                </a:lnTo>
                <a:cubicBezTo>
                  <a:pt x="2389724" y="0"/>
                  <a:pt x="2520008" y="130284"/>
                  <a:pt x="2520008" y="290998"/>
                </a:cubicBezTo>
                <a:lnTo>
                  <a:pt x="2520008" y="1454958"/>
                </a:lnTo>
                <a:cubicBezTo>
                  <a:pt x="2520008" y="1615672"/>
                  <a:pt x="2389724" y="1745956"/>
                  <a:pt x="2229010" y="1745956"/>
                </a:cubicBezTo>
                <a:lnTo>
                  <a:pt x="290998" y="1745956"/>
                </a:lnTo>
                <a:cubicBezTo>
                  <a:pt x="130284" y="1745956"/>
                  <a:pt x="0" y="1615672"/>
                  <a:pt x="0" y="1454958"/>
                </a:cubicBezTo>
                <a:lnTo>
                  <a:pt x="0" y="2909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811" tIns="153811" rIns="153811" bIns="153811" numCol="1" spcCol="1270" anchor="ctr" anchorCtr="0">
            <a:noAutofit/>
          </a:bodyPr>
          <a:lstStyle/>
          <a:p>
            <a:pPr lvl="0" algn="ctr" defTabSz="800100">
              <a:lnSpc>
                <a:spcPct val="90000"/>
              </a:lnSpc>
              <a:spcBef>
                <a:spcPct val="0"/>
              </a:spcBef>
              <a:spcAft>
                <a:spcPct val="35000"/>
              </a:spcAft>
            </a:pPr>
            <a:r>
              <a:rPr lang="fr-FR" sz="1800" kern="1200" dirty="0"/>
              <a:t>Facteurs relatifs à l’étudiant</a:t>
            </a:r>
          </a:p>
          <a:p>
            <a:pPr lvl="0" algn="ctr" defTabSz="800100">
              <a:lnSpc>
                <a:spcPct val="90000"/>
              </a:lnSpc>
              <a:spcBef>
                <a:spcPct val="0"/>
              </a:spcBef>
              <a:spcAft>
                <a:spcPct val="35000"/>
              </a:spcAft>
            </a:pPr>
            <a:r>
              <a:rPr lang="fr-FR" sz="1200" kern="1200" dirty="0"/>
              <a:t>(environnement familial, caractère, curiosité naturelle, travail, …)</a:t>
            </a:r>
          </a:p>
        </p:txBody>
      </p:sp>
      <p:sp>
        <p:nvSpPr>
          <p:cNvPr id="11" name="Forme libre 10"/>
          <p:cNvSpPr/>
          <p:nvPr/>
        </p:nvSpPr>
        <p:spPr>
          <a:xfrm>
            <a:off x="4801475" y="2376234"/>
            <a:ext cx="2520008" cy="1745956"/>
          </a:xfrm>
          <a:custGeom>
            <a:avLst/>
            <a:gdLst>
              <a:gd name="connsiteX0" fmla="*/ 0 w 2520008"/>
              <a:gd name="connsiteY0" fmla="*/ 290998 h 1745956"/>
              <a:gd name="connsiteX1" fmla="*/ 290998 w 2520008"/>
              <a:gd name="connsiteY1" fmla="*/ 0 h 1745956"/>
              <a:gd name="connsiteX2" fmla="*/ 2229010 w 2520008"/>
              <a:gd name="connsiteY2" fmla="*/ 0 h 1745956"/>
              <a:gd name="connsiteX3" fmla="*/ 2520008 w 2520008"/>
              <a:gd name="connsiteY3" fmla="*/ 290998 h 1745956"/>
              <a:gd name="connsiteX4" fmla="*/ 2520008 w 2520008"/>
              <a:gd name="connsiteY4" fmla="*/ 1454958 h 1745956"/>
              <a:gd name="connsiteX5" fmla="*/ 2229010 w 2520008"/>
              <a:gd name="connsiteY5" fmla="*/ 1745956 h 1745956"/>
              <a:gd name="connsiteX6" fmla="*/ 290998 w 2520008"/>
              <a:gd name="connsiteY6" fmla="*/ 1745956 h 1745956"/>
              <a:gd name="connsiteX7" fmla="*/ 0 w 2520008"/>
              <a:gd name="connsiteY7" fmla="*/ 1454958 h 1745956"/>
              <a:gd name="connsiteX8" fmla="*/ 0 w 2520008"/>
              <a:gd name="connsiteY8" fmla="*/ 290998 h 174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008" h="1745956">
                <a:moveTo>
                  <a:pt x="0" y="290998"/>
                </a:moveTo>
                <a:cubicBezTo>
                  <a:pt x="0" y="130284"/>
                  <a:pt x="130284" y="0"/>
                  <a:pt x="290998" y="0"/>
                </a:cubicBezTo>
                <a:lnTo>
                  <a:pt x="2229010" y="0"/>
                </a:lnTo>
                <a:cubicBezTo>
                  <a:pt x="2389724" y="0"/>
                  <a:pt x="2520008" y="130284"/>
                  <a:pt x="2520008" y="290998"/>
                </a:cubicBezTo>
                <a:lnTo>
                  <a:pt x="2520008" y="1454958"/>
                </a:lnTo>
                <a:cubicBezTo>
                  <a:pt x="2520008" y="1615672"/>
                  <a:pt x="2389724" y="1745956"/>
                  <a:pt x="2229010" y="1745956"/>
                </a:cubicBezTo>
                <a:lnTo>
                  <a:pt x="290998" y="1745956"/>
                </a:lnTo>
                <a:cubicBezTo>
                  <a:pt x="130284" y="1745956"/>
                  <a:pt x="0" y="1615672"/>
                  <a:pt x="0" y="1454958"/>
                </a:cubicBezTo>
                <a:lnTo>
                  <a:pt x="0" y="2909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571" tIns="138571" rIns="138571" bIns="138571" numCol="1" spcCol="1270" anchor="ctr" anchorCtr="0">
            <a:noAutofit/>
          </a:bodyPr>
          <a:lstStyle/>
          <a:p>
            <a:pPr lvl="0" algn="ctr" defTabSz="622300">
              <a:lnSpc>
                <a:spcPct val="90000"/>
              </a:lnSpc>
              <a:spcBef>
                <a:spcPct val="0"/>
              </a:spcBef>
              <a:spcAft>
                <a:spcPct val="35000"/>
              </a:spcAft>
            </a:pPr>
            <a:r>
              <a:rPr lang="fr-FR" kern="1200" dirty="0"/>
              <a:t>Facteurs relatifs à la société</a:t>
            </a:r>
          </a:p>
          <a:p>
            <a:pPr lvl="0" algn="ctr" defTabSz="622300">
              <a:lnSpc>
                <a:spcPct val="90000"/>
              </a:lnSpc>
              <a:spcBef>
                <a:spcPct val="0"/>
              </a:spcBef>
              <a:spcAft>
                <a:spcPct val="35000"/>
              </a:spcAft>
            </a:pPr>
            <a:r>
              <a:rPr lang="fr-FR" sz="1200" kern="1200" dirty="0"/>
              <a:t>(valeurs de l’éducation, image de la formation suivie, taux d’insertion professionnelle, …)</a:t>
            </a:r>
          </a:p>
        </p:txBody>
      </p:sp>
      <p:sp>
        <p:nvSpPr>
          <p:cNvPr id="12" name="Forme libre 11"/>
          <p:cNvSpPr/>
          <p:nvPr/>
        </p:nvSpPr>
        <p:spPr>
          <a:xfrm>
            <a:off x="1733744" y="4427733"/>
            <a:ext cx="2520008" cy="1745956"/>
          </a:xfrm>
          <a:custGeom>
            <a:avLst/>
            <a:gdLst>
              <a:gd name="connsiteX0" fmla="*/ 0 w 2520008"/>
              <a:gd name="connsiteY0" fmla="*/ 290998 h 1745956"/>
              <a:gd name="connsiteX1" fmla="*/ 290998 w 2520008"/>
              <a:gd name="connsiteY1" fmla="*/ 0 h 1745956"/>
              <a:gd name="connsiteX2" fmla="*/ 2229010 w 2520008"/>
              <a:gd name="connsiteY2" fmla="*/ 0 h 1745956"/>
              <a:gd name="connsiteX3" fmla="*/ 2520008 w 2520008"/>
              <a:gd name="connsiteY3" fmla="*/ 290998 h 1745956"/>
              <a:gd name="connsiteX4" fmla="*/ 2520008 w 2520008"/>
              <a:gd name="connsiteY4" fmla="*/ 1454958 h 1745956"/>
              <a:gd name="connsiteX5" fmla="*/ 2229010 w 2520008"/>
              <a:gd name="connsiteY5" fmla="*/ 1745956 h 1745956"/>
              <a:gd name="connsiteX6" fmla="*/ 290998 w 2520008"/>
              <a:gd name="connsiteY6" fmla="*/ 1745956 h 1745956"/>
              <a:gd name="connsiteX7" fmla="*/ 0 w 2520008"/>
              <a:gd name="connsiteY7" fmla="*/ 1454958 h 1745956"/>
              <a:gd name="connsiteX8" fmla="*/ 0 w 2520008"/>
              <a:gd name="connsiteY8" fmla="*/ 290998 h 174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008" h="1745956">
                <a:moveTo>
                  <a:pt x="0" y="290998"/>
                </a:moveTo>
                <a:cubicBezTo>
                  <a:pt x="0" y="130284"/>
                  <a:pt x="130284" y="0"/>
                  <a:pt x="290998" y="0"/>
                </a:cubicBezTo>
                <a:lnTo>
                  <a:pt x="2229010" y="0"/>
                </a:lnTo>
                <a:cubicBezTo>
                  <a:pt x="2389724" y="0"/>
                  <a:pt x="2520008" y="130284"/>
                  <a:pt x="2520008" y="290998"/>
                </a:cubicBezTo>
                <a:lnTo>
                  <a:pt x="2520008" y="1454958"/>
                </a:lnTo>
                <a:cubicBezTo>
                  <a:pt x="2520008" y="1615672"/>
                  <a:pt x="2389724" y="1745956"/>
                  <a:pt x="2229010" y="1745956"/>
                </a:cubicBezTo>
                <a:lnTo>
                  <a:pt x="290998" y="1745956"/>
                </a:lnTo>
                <a:cubicBezTo>
                  <a:pt x="130284" y="1745956"/>
                  <a:pt x="0" y="1615672"/>
                  <a:pt x="0" y="1454958"/>
                </a:cubicBezTo>
                <a:lnTo>
                  <a:pt x="0" y="2909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571" tIns="138571" rIns="138571" bIns="138571" numCol="1" spcCol="1270" anchor="ctr" anchorCtr="0">
            <a:noAutofit/>
          </a:bodyPr>
          <a:lstStyle/>
          <a:p>
            <a:pPr lvl="0" algn="ctr" defTabSz="622300">
              <a:lnSpc>
                <a:spcPct val="90000"/>
              </a:lnSpc>
              <a:spcBef>
                <a:spcPct val="0"/>
              </a:spcBef>
              <a:spcAft>
                <a:spcPct val="35000"/>
              </a:spcAft>
            </a:pPr>
            <a:r>
              <a:rPr lang="fr-FR" kern="1200" dirty="0"/>
              <a:t>Facteurs relatifs à la classe</a:t>
            </a:r>
          </a:p>
          <a:p>
            <a:pPr lvl="0" algn="ctr" defTabSz="622300">
              <a:lnSpc>
                <a:spcPct val="90000"/>
              </a:lnSpc>
              <a:spcBef>
                <a:spcPct val="0"/>
              </a:spcBef>
              <a:spcAft>
                <a:spcPct val="35000"/>
              </a:spcAft>
            </a:pPr>
            <a:r>
              <a:rPr lang="fr-FR" sz="1200" kern="1200" dirty="0"/>
              <a:t>(activités pédagogiques, climat, évaluation, …)</a:t>
            </a:r>
          </a:p>
        </p:txBody>
      </p:sp>
      <p:sp>
        <p:nvSpPr>
          <p:cNvPr id="13" name="Forme libre 12"/>
          <p:cNvSpPr/>
          <p:nvPr/>
        </p:nvSpPr>
        <p:spPr>
          <a:xfrm>
            <a:off x="4801475" y="4427733"/>
            <a:ext cx="2520008" cy="1745956"/>
          </a:xfrm>
          <a:custGeom>
            <a:avLst/>
            <a:gdLst>
              <a:gd name="connsiteX0" fmla="*/ 0 w 2520008"/>
              <a:gd name="connsiteY0" fmla="*/ 290998 h 1745956"/>
              <a:gd name="connsiteX1" fmla="*/ 290998 w 2520008"/>
              <a:gd name="connsiteY1" fmla="*/ 0 h 1745956"/>
              <a:gd name="connsiteX2" fmla="*/ 2229010 w 2520008"/>
              <a:gd name="connsiteY2" fmla="*/ 0 h 1745956"/>
              <a:gd name="connsiteX3" fmla="*/ 2520008 w 2520008"/>
              <a:gd name="connsiteY3" fmla="*/ 290998 h 1745956"/>
              <a:gd name="connsiteX4" fmla="*/ 2520008 w 2520008"/>
              <a:gd name="connsiteY4" fmla="*/ 1454958 h 1745956"/>
              <a:gd name="connsiteX5" fmla="*/ 2229010 w 2520008"/>
              <a:gd name="connsiteY5" fmla="*/ 1745956 h 1745956"/>
              <a:gd name="connsiteX6" fmla="*/ 290998 w 2520008"/>
              <a:gd name="connsiteY6" fmla="*/ 1745956 h 1745956"/>
              <a:gd name="connsiteX7" fmla="*/ 0 w 2520008"/>
              <a:gd name="connsiteY7" fmla="*/ 1454958 h 1745956"/>
              <a:gd name="connsiteX8" fmla="*/ 0 w 2520008"/>
              <a:gd name="connsiteY8" fmla="*/ 290998 h 174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008" h="1745956">
                <a:moveTo>
                  <a:pt x="0" y="290998"/>
                </a:moveTo>
                <a:cubicBezTo>
                  <a:pt x="0" y="130284"/>
                  <a:pt x="130284" y="0"/>
                  <a:pt x="290998" y="0"/>
                </a:cubicBezTo>
                <a:lnTo>
                  <a:pt x="2229010" y="0"/>
                </a:lnTo>
                <a:cubicBezTo>
                  <a:pt x="2389724" y="0"/>
                  <a:pt x="2520008" y="130284"/>
                  <a:pt x="2520008" y="290998"/>
                </a:cubicBezTo>
                <a:lnTo>
                  <a:pt x="2520008" y="1454958"/>
                </a:lnTo>
                <a:cubicBezTo>
                  <a:pt x="2520008" y="1615672"/>
                  <a:pt x="2389724" y="1745956"/>
                  <a:pt x="2229010" y="1745956"/>
                </a:cubicBezTo>
                <a:lnTo>
                  <a:pt x="290998" y="1745956"/>
                </a:lnTo>
                <a:cubicBezTo>
                  <a:pt x="130284" y="1745956"/>
                  <a:pt x="0" y="1615672"/>
                  <a:pt x="0" y="1454958"/>
                </a:cubicBezTo>
                <a:lnTo>
                  <a:pt x="0" y="2909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571" tIns="138571" rIns="138571" bIns="138571" numCol="1" spcCol="1270" anchor="ctr" anchorCtr="0">
            <a:noAutofit/>
          </a:bodyPr>
          <a:lstStyle/>
          <a:p>
            <a:pPr lvl="0" algn="ctr" defTabSz="622300">
              <a:lnSpc>
                <a:spcPct val="90000"/>
              </a:lnSpc>
              <a:spcBef>
                <a:spcPct val="0"/>
              </a:spcBef>
              <a:spcAft>
                <a:spcPct val="35000"/>
              </a:spcAft>
            </a:pPr>
            <a:r>
              <a:rPr lang="fr-FR" kern="1200" dirty="0"/>
              <a:t>Facteurs relatifs à l’établissement</a:t>
            </a:r>
          </a:p>
          <a:p>
            <a:pPr lvl="0" algn="ctr" defTabSz="622300">
              <a:lnSpc>
                <a:spcPct val="90000"/>
              </a:lnSpc>
              <a:spcBef>
                <a:spcPct val="0"/>
              </a:spcBef>
              <a:spcAft>
                <a:spcPct val="35000"/>
              </a:spcAft>
            </a:pPr>
            <a:r>
              <a:rPr lang="fr-FR" sz="1200" kern="1200" dirty="0"/>
              <a:t>(motivation et aide des enseignants, taux de remplissage des amphis, peinture, …)</a:t>
            </a:r>
          </a:p>
        </p:txBody>
      </p:sp>
      <p:sp>
        <p:nvSpPr>
          <p:cNvPr id="5" name="ZoneTexte 4"/>
          <p:cNvSpPr txBox="1"/>
          <p:nvPr/>
        </p:nvSpPr>
        <p:spPr>
          <a:xfrm>
            <a:off x="280377" y="4082864"/>
            <a:ext cx="959109" cy="369332"/>
          </a:xfrm>
          <a:prstGeom prst="rect">
            <a:avLst/>
          </a:prstGeom>
          <a:noFill/>
        </p:spPr>
        <p:txBody>
          <a:bodyPr wrap="none" rtlCol="0">
            <a:spAutoFit/>
          </a:bodyPr>
          <a:lstStyle/>
          <a:p>
            <a:r>
              <a:rPr lang="fr-FR" dirty="0"/>
              <a:t>Internes</a:t>
            </a:r>
          </a:p>
        </p:txBody>
      </p:sp>
      <p:sp>
        <p:nvSpPr>
          <p:cNvPr id="6" name="ZoneTexte 5"/>
          <p:cNvSpPr txBox="1"/>
          <p:nvPr/>
        </p:nvSpPr>
        <p:spPr>
          <a:xfrm>
            <a:off x="7814613" y="4069010"/>
            <a:ext cx="993990" cy="369332"/>
          </a:xfrm>
          <a:prstGeom prst="rect">
            <a:avLst/>
          </a:prstGeom>
          <a:noFill/>
        </p:spPr>
        <p:txBody>
          <a:bodyPr wrap="none" rtlCol="0">
            <a:spAutoFit/>
          </a:bodyPr>
          <a:lstStyle/>
          <a:p>
            <a:r>
              <a:rPr lang="fr-FR" dirty="0"/>
              <a:t>Externes</a:t>
            </a:r>
          </a:p>
        </p:txBody>
      </p:sp>
      <p:sp>
        <p:nvSpPr>
          <p:cNvPr id="7" name="ZoneTexte 6"/>
          <p:cNvSpPr txBox="1"/>
          <p:nvPr/>
        </p:nvSpPr>
        <p:spPr>
          <a:xfrm>
            <a:off x="3069165" y="6457408"/>
            <a:ext cx="2841547" cy="369332"/>
          </a:xfrm>
          <a:prstGeom prst="rect">
            <a:avLst/>
          </a:prstGeom>
          <a:noFill/>
        </p:spPr>
        <p:txBody>
          <a:bodyPr wrap="none" rtlCol="0">
            <a:spAutoFit/>
          </a:bodyPr>
          <a:lstStyle/>
          <a:p>
            <a:r>
              <a:rPr lang="fr-FR" dirty="0"/>
              <a:t>Environnement universitaire</a:t>
            </a:r>
          </a:p>
        </p:txBody>
      </p:sp>
      <p:sp>
        <p:nvSpPr>
          <p:cNvPr id="16" name="ZoneTexte 15"/>
          <p:cNvSpPr txBox="1"/>
          <p:nvPr/>
        </p:nvSpPr>
        <p:spPr>
          <a:xfrm>
            <a:off x="3151226" y="1743710"/>
            <a:ext cx="3304046" cy="369332"/>
          </a:xfrm>
          <a:prstGeom prst="rect">
            <a:avLst/>
          </a:prstGeom>
          <a:noFill/>
        </p:spPr>
        <p:txBody>
          <a:bodyPr wrap="none" rtlCol="0">
            <a:spAutoFit/>
          </a:bodyPr>
          <a:lstStyle/>
          <a:p>
            <a:r>
              <a:rPr lang="fr-FR" dirty="0"/>
              <a:t>Environnement hors universitaire</a:t>
            </a:r>
          </a:p>
        </p:txBody>
      </p:sp>
    </p:spTree>
    <p:extLst>
      <p:ext uri="{BB962C8B-B14F-4D97-AF65-F5344CB8AC3E}">
        <p14:creationId xmlns:p14="http://schemas.microsoft.com/office/powerpoint/2010/main" val="110178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rgbClr val="C00000"/>
                </a:solidFill>
              </a:rPr>
              <a:t>La motivation</a:t>
            </a:r>
          </a:p>
        </p:txBody>
      </p:sp>
      <p:sp>
        <p:nvSpPr>
          <p:cNvPr id="4" name="Espace réservé du contenu 2"/>
          <p:cNvSpPr txBox="1">
            <a:spLocks/>
          </p:cNvSpPr>
          <p:nvPr/>
        </p:nvSpPr>
        <p:spPr>
          <a:xfrm>
            <a:off x="457200" y="1170355"/>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lvl="1" indent="0">
              <a:buFont typeface="Arial" panose="020B0604020202020204" pitchFamily="34" charset="0"/>
              <a:buNone/>
            </a:pPr>
            <a:endParaRPr lang="fr-FR" dirty="0"/>
          </a:p>
        </p:txBody>
      </p:sp>
      <p:sp>
        <p:nvSpPr>
          <p:cNvPr id="12" name="Forme libre 11"/>
          <p:cNvSpPr/>
          <p:nvPr/>
        </p:nvSpPr>
        <p:spPr>
          <a:xfrm>
            <a:off x="1778130" y="2071433"/>
            <a:ext cx="5587739" cy="3871395"/>
          </a:xfrm>
          <a:custGeom>
            <a:avLst/>
            <a:gdLst>
              <a:gd name="connsiteX0" fmla="*/ 0 w 2520008"/>
              <a:gd name="connsiteY0" fmla="*/ 290998 h 1745956"/>
              <a:gd name="connsiteX1" fmla="*/ 290998 w 2520008"/>
              <a:gd name="connsiteY1" fmla="*/ 0 h 1745956"/>
              <a:gd name="connsiteX2" fmla="*/ 2229010 w 2520008"/>
              <a:gd name="connsiteY2" fmla="*/ 0 h 1745956"/>
              <a:gd name="connsiteX3" fmla="*/ 2520008 w 2520008"/>
              <a:gd name="connsiteY3" fmla="*/ 290998 h 1745956"/>
              <a:gd name="connsiteX4" fmla="*/ 2520008 w 2520008"/>
              <a:gd name="connsiteY4" fmla="*/ 1454958 h 1745956"/>
              <a:gd name="connsiteX5" fmla="*/ 2229010 w 2520008"/>
              <a:gd name="connsiteY5" fmla="*/ 1745956 h 1745956"/>
              <a:gd name="connsiteX6" fmla="*/ 290998 w 2520008"/>
              <a:gd name="connsiteY6" fmla="*/ 1745956 h 1745956"/>
              <a:gd name="connsiteX7" fmla="*/ 0 w 2520008"/>
              <a:gd name="connsiteY7" fmla="*/ 1454958 h 1745956"/>
              <a:gd name="connsiteX8" fmla="*/ 0 w 2520008"/>
              <a:gd name="connsiteY8" fmla="*/ 290998 h 174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008" h="1745956">
                <a:moveTo>
                  <a:pt x="0" y="290998"/>
                </a:moveTo>
                <a:cubicBezTo>
                  <a:pt x="0" y="130284"/>
                  <a:pt x="130284" y="0"/>
                  <a:pt x="290998" y="0"/>
                </a:cubicBezTo>
                <a:lnTo>
                  <a:pt x="2229010" y="0"/>
                </a:lnTo>
                <a:cubicBezTo>
                  <a:pt x="2389724" y="0"/>
                  <a:pt x="2520008" y="130284"/>
                  <a:pt x="2520008" y="290998"/>
                </a:cubicBezTo>
                <a:lnTo>
                  <a:pt x="2520008" y="1454958"/>
                </a:lnTo>
                <a:cubicBezTo>
                  <a:pt x="2520008" y="1615672"/>
                  <a:pt x="2389724" y="1745956"/>
                  <a:pt x="2229010" y="1745956"/>
                </a:cubicBezTo>
                <a:lnTo>
                  <a:pt x="290998" y="1745956"/>
                </a:lnTo>
                <a:cubicBezTo>
                  <a:pt x="130284" y="1745956"/>
                  <a:pt x="0" y="1615672"/>
                  <a:pt x="0" y="1454958"/>
                </a:cubicBezTo>
                <a:lnTo>
                  <a:pt x="0" y="2909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571" tIns="138571" rIns="138571" bIns="138571" numCol="1" spcCol="1270" anchor="ctr" anchorCtr="0">
            <a:noAutofit/>
          </a:bodyPr>
          <a:lstStyle/>
          <a:p>
            <a:pPr lvl="0" algn="ctr" defTabSz="622300">
              <a:lnSpc>
                <a:spcPct val="90000"/>
              </a:lnSpc>
              <a:spcBef>
                <a:spcPct val="0"/>
              </a:spcBef>
              <a:spcAft>
                <a:spcPct val="35000"/>
              </a:spcAft>
            </a:pPr>
            <a:r>
              <a:rPr lang="fr-FR" sz="2800" kern="1200" dirty="0"/>
              <a:t>Facteurs relatifs à la classe</a:t>
            </a:r>
          </a:p>
          <a:p>
            <a:pPr marL="171450" lvl="0" indent="-171450" defTabSz="622300">
              <a:lnSpc>
                <a:spcPct val="90000"/>
              </a:lnSpc>
              <a:spcBef>
                <a:spcPct val="0"/>
              </a:spcBef>
              <a:spcAft>
                <a:spcPct val="35000"/>
              </a:spcAft>
              <a:buFont typeface="Arial" panose="020B0604020202020204" pitchFamily="34" charset="0"/>
              <a:buChar char="•"/>
            </a:pPr>
            <a:r>
              <a:rPr lang="fr-FR" sz="2000" kern="1200" dirty="0"/>
              <a:t>Activités pédagogiques : diversité, défi, …</a:t>
            </a:r>
          </a:p>
          <a:p>
            <a:pPr marL="171450" lvl="0" indent="-171450" defTabSz="622300">
              <a:lnSpc>
                <a:spcPct val="90000"/>
              </a:lnSpc>
              <a:spcBef>
                <a:spcPct val="0"/>
              </a:spcBef>
              <a:spcAft>
                <a:spcPct val="35000"/>
              </a:spcAft>
              <a:buFont typeface="Arial" panose="020B0604020202020204" pitchFamily="34" charset="0"/>
              <a:buChar char="•"/>
            </a:pPr>
            <a:r>
              <a:rPr lang="fr-FR" sz="2000" dirty="0"/>
              <a:t>C</a:t>
            </a:r>
            <a:r>
              <a:rPr lang="fr-FR" sz="2000" kern="1200" dirty="0"/>
              <a:t>limat, relation entre les étudiants, …</a:t>
            </a:r>
          </a:p>
          <a:p>
            <a:pPr marL="171450" lvl="0" indent="-171450" defTabSz="622300">
              <a:lnSpc>
                <a:spcPct val="90000"/>
              </a:lnSpc>
              <a:spcBef>
                <a:spcPct val="0"/>
              </a:spcBef>
              <a:spcAft>
                <a:spcPct val="35000"/>
              </a:spcAft>
              <a:buFont typeface="Arial" panose="020B0604020202020204" pitchFamily="34" charset="0"/>
              <a:buChar char="•"/>
            </a:pPr>
            <a:r>
              <a:rPr lang="fr-FR" sz="2000" kern="1200" dirty="0"/>
              <a:t>Évaluation : type, longueur, fréquence, …</a:t>
            </a:r>
          </a:p>
          <a:p>
            <a:pPr marL="171450" lvl="0" indent="-171450" defTabSz="622300">
              <a:lnSpc>
                <a:spcPct val="90000"/>
              </a:lnSpc>
              <a:spcBef>
                <a:spcPct val="0"/>
              </a:spcBef>
              <a:spcAft>
                <a:spcPct val="35000"/>
              </a:spcAft>
              <a:buFont typeface="Arial" panose="020B0604020202020204" pitchFamily="34" charset="0"/>
              <a:buChar char="•"/>
            </a:pPr>
            <a:r>
              <a:rPr lang="fr-FR" sz="2000" dirty="0"/>
              <a:t>Récompense /sanction</a:t>
            </a:r>
            <a:endParaRPr lang="fr-FR" sz="2000" kern="1200" dirty="0"/>
          </a:p>
          <a:p>
            <a:pPr marL="171450" lvl="0" indent="-171450" defTabSz="622300">
              <a:lnSpc>
                <a:spcPct val="90000"/>
              </a:lnSpc>
              <a:spcBef>
                <a:spcPct val="0"/>
              </a:spcBef>
              <a:spcAft>
                <a:spcPct val="35000"/>
              </a:spcAft>
              <a:buFont typeface="Arial" panose="020B0604020202020204" pitchFamily="34" charset="0"/>
              <a:buChar char="•"/>
            </a:pPr>
            <a:r>
              <a:rPr lang="fr-FR" sz="2000" dirty="0"/>
              <a:t>Enseignant : type de relation, comportement, règles instituées, qualité de la relation, …</a:t>
            </a:r>
          </a:p>
        </p:txBody>
      </p:sp>
    </p:spTree>
    <p:extLst>
      <p:ext uri="{BB962C8B-B14F-4D97-AF65-F5344CB8AC3E}">
        <p14:creationId xmlns:p14="http://schemas.microsoft.com/office/powerpoint/2010/main" val="3237092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b="1" dirty="0">
              <a:solidFill>
                <a:srgbClr val="C00000"/>
              </a:solidFill>
            </a:endParaRPr>
          </a:p>
        </p:txBody>
      </p:sp>
      <p:sp>
        <p:nvSpPr>
          <p:cNvPr id="3" name="Espace réservé du contenu 2"/>
          <p:cNvSpPr>
            <a:spLocks noGrp="1"/>
          </p:cNvSpPr>
          <p:nvPr>
            <p:ph idx="1"/>
          </p:nvPr>
        </p:nvSpPr>
        <p:spPr/>
        <p:txBody>
          <a:bodyPr>
            <a:normAutofit/>
          </a:bodyPr>
          <a:lstStyle/>
          <a:p>
            <a:pPr marL="0" indent="0" algn="ctr">
              <a:buNone/>
            </a:pPr>
            <a:endParaRPr lang="fr-FR" sz="4400" b="1" dirty="0" smtClean="0">
              <a:solidFill>
                <a:srgbClr val="C00000"/>
              </a:solidFill>
            </a:endParaRPr>
          </a:p>
          <a:p>
            <a:pPr marL="0" indent="0" algn="ctr">
              <a:buNone/>
            </a:pPr>
            <a:r>
              <a:rPr lang="fr-FR" sz="4800" b="1" dirty="0" smtClean="0">
                <a:solidFill>
                  <a:srgbClr val="C00000"/>
                </a:solidFill>
              </a:rPr>
              <a:t>Reste-t-il des questions sans réponse ?</a:t>
            </a:r>
          </a:p>
          <a:p>
            <a:pPr marL="0" indent="0" algn="ctr">
              <a:buNone/>
            </a:pPr>
            <a:r>
              <a:rPr lang="fr-FR" sz="4800" b="1" dirty="0" smtClean="0">
                <a:solidFill>
                  <a:srgbClr val="C00000"/>
                </a:solidFill>
              </a:rPr>
              <a:t>C’est le moment de les poser !!</a:t>
            </a:r>
            <a:endParaRPr lang="fr-FR" sz="4800" dirty="0"/>
          </a:p>
        </p:txBody>
      </p:sp>
      <p:sp>
        <p:nvSpPr>
          <p:cNvPr id="5" name="Espace réservé du numéro de diapositive 4"/>
          <p:cNvSpPr>
            <a:spLocks noGrp="1"/>
          </p:cNvSpPr>
          <p:nvPr>
            <p:ph type="sldNum" sz="quarter" idx="12"/>
          </p:nvPr>
        </p:nvSpPr>
        <p:spPr/>
        <p:txBody>
          <a:bodyPr/>
          <a:lstStyle/>
          <a:p>
            <a:fld id="{CD750CAE-51A3-4AD2-A247-4E955D6483E7}" type="slidenum">
              <a:rPr lang="fr-FR" smtClean="0"/>
              <a:pPr/>
              <a:t>79</a:t>
            </a:fld>
            <a:endParaRPr lang="fr-FR"/>
          </a:p>
        </p:txBody>
      </p:sp>
    </p:spTree>
    <p:extLst>
      <p:ext uri="{BB962C8B-B14F-4D97-AF65-F5344CB8AC3E}">
        <p14:creationId xmlns:p14="http://schemas.microsoft.com/office/powerpoint/2010/main" val="95805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3"/>
          <p:cNvSpPr txBox="1">
            <a:spLocks/>
          </p:cNvSpPr>
          <p:nvPr/>
        </p:nvSpPr>
        <p:spPr>
          <a:xfrm>
            <a:off x="497682" y="592139"/>
            <a:ext cx="8367712" cy="5732461"/>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fr-FR" sz="5400" b="1" dirty="0" smtClean="0">
                <a:solidFill>
                  <a:srgbClr val="C00000"/>
                </a:solidFill>
              </a:rPr>
              <a:t>Et si on faisait connaissance ?</a:t>
            </a:r>
          </a:p>
          <a:p>
            <a:pPr algn="ctr">
              <a:lnSpc>
                <a:spcPct val="100000"/>
              </a:lnSpc>
            </a:pPr>
            <a:endParaRPr lang="fr-FR" sz="5400" b="1" dirty="0">
              <a:solidFill>
                <a:srgbClr val="C00000"/>
              </a:solidFill>
            </a:endParaRPr>
          </a:p>
          <a:p>
            <a:pPr algn="ctr">
              <a:lnSpc>
                <a:spcPct val="100000"/>
              </a:lnSpc>
            </a:pPr>
            <a:r>
              <a:rPr lang="fr-FR" sz="3200" b="1" dirty="0" smtClean="0">
                <a:latin typeface="Arial" panose="020B0604020202020204" pitchFamily="34" charset="0"/>
                <a:cs typeface="Arial" panose="020B0604020202020204" pitchFamily="34" charset="0"/>
                <a:sym typeface="Wingdings" panose="05000000000000000000" pitchFamily="2" charset="2"/>
              </a:rPr>
              <a:t> </a:t>
            </a:r>
            <a:r>
              <a:rPr lang="fr-FR" sz="3200" b="1" dirty="0" smtClean="0">
                <a:latin typeface="Arial" panose="020B0604020202020204" pitchFamily="34" charset="0"/>
                <a:cs typeface="Arial" panose="020B0604020202020204" pitchFamily="34" charset="0"/>
              </a:rPr>
              <a:t>Choisir une carte parmi celles disposées sur la table</a:t>
            </a:r>
          </a:p>
          <a:p>
            <a:pPr algn="ctr">
              <a:lnSpc>
                <a:spcPct val="100000"/>
              </a:lnSpc>
            </a:pPr>
            <a:endParaRPr lang="fr-FR" sz="3200" b="1" dirty="0">
              <a:latin typeface="Arial" panose="020B0604020202020204" pitchFamily="34" charset="0"/>
              <a:cs typeface="Arial" panose="020B0604020202020204" pitchFamily="34" charset="0"/>
            </a:endParaRPr>
          </a:p>
          <a:p>
            <a:pPr>
              <a:lnSpc>
                <a:spcPct val="100000"/>
              </a:lnSpc>
            </a:pPr>
            <a:r>
              <a:rPr lang="fr-FR" sz="3200" b="1" dirty="0" smtClean="0">
                <a:latin typeface="Arial" panose="020B0604020202020204" pitchFamily="34" charset="0"/>
                <a:cs typeface="Arial" panose="020B0604020202020204" pitchFamily="34" charset="0"/>
              </a:rPr>
              <a:t>Critères possible de choix : </a:t>
            </a:r>
          </a:p>
          <a:p>
            <a:pPr marL="457200" indent="-457200">
              <a:lnSpc>
                <a:spcPct val="100000"/>
              </a:lnSpc>
              <a:buFontTx/>
              <a:buChar char="-"/>
            </a:pPr>
            <a:r>
              <a:rPr lang="fr-FR" sz="3200" dirty="0" smtClean="0">
                <a:latin typeface="Arial" panose="020B0604020202020204" pitchFamily="34" charset="0"/>
                <a:cs typeface="Arial" panose="020B0604020202020204" pitchFamily="34" charset="0"/>
              </a:rPr>
              <a:t>C’est un point sur lequel je souhaiterais travailler / réfléchir aujourd’hui pour ma pratique </a:t>
            </a:r>
          </a:p>
          <a:p>
            <a:pPr marL="457200" indent="-457200">
              <a:lnSpc>
                <a:spcPct val="100000"/>
              </a:lnSpc>
              <a:buFontTx/>
              <a:buChar char="-"/>
            </a:pPr>
            <a:r>
              <a:rPr lang="fr-FR" sz="3200" dirty="0" smtClean="0">
                <a:latin typeface="Arial" panose="020B0604020202020204" pitchFamily="34" charset="0"/>
                <a:cs typeface="Arial" panose="020B0604020202020204" pitchFamily="34" charset="0"/>
              </a:rPr>
              <a:t>C’est une question qui m’intéresse même si je ne suis pas sûre d’avoir besoin de la réponse à brève échéance</a:t>
            </a:r>
          </a:p>
          <a:p>
            <a:pPr marL="457200" indent="-457200">
              <a:lnSpc>
                <a:spcPct val="100000"/>
              </a:lnSpc>
              <a:buFontTx/>
              <a:buChar char="-"/>
            </a:pPr>
            <a:r>
              <a:rPr lang="fr-FR" sz="3200" dirty="0" smtClean="0">
                <a:latin typeface="Arial" panose="020B0604020202020204" pitchFamily="34" charset="0"/>
                <a:cs typeface="Arial" panose="020B0604020202020204" pitchFamily="34" charset="0"/>
              </a:rPr>
              <a:t>J’ai choisi au hasard</a:t>
            </a:r>
          </a:p>
          <a:p>
            <a:pPr marL="457200" indent="-457200">
              <a:lnSpc>
                <a:spcPct val="100000"/>
              </a:lnSpc>
              <a:buFontTx/>
              <a:buChar char="-"/>
            </a:pPr>
            <a:endParaRPr lang="fr-FR"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4202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 de la journée</a:t>
            </a:r>
            <a:endParaRPr lang="fr-FR" dirty="0"/>
          </a:p>
        </p:txBody>
      </p:sp>
      <p:sp>
        <p:nvSpPr>
          <p:cNvPr id="5" name="Espace réservé du numéro de diapositive 4"/>
          <p:cNvSpPr>
            <a:spLocks noGrp="1"/>
          </p:cNvSpPr>
          <p:nvPr>
            <p:ph type="sldNum" sz="quarter" idx="12"/>
          </p:nvPr>
        </p:nvSpPr>
        <p:spPr/>
        <p:txBody>
          <a:bodyPr/>
          <a:lstStyle/>
          <a:p>
            <a:fld id="{CD750CAE-51A3-4AD2-A247-4E955D6483E7}" type="slidenum">
              <a:rPr lang="fr-FR" smtClean="0"/>
              <a:pPr/>
              <a:t>80</a:t>
            </a:fld>
            <a:endParaRPr lang="fr-FR"/>
          </a:p>
        </p:txBody>
      </p:sp>
      <p:pic>
        <p:nvPicPr>
          <p:cNvPr id="6" name="Espace réservé du contenu 5"/>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1384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6382" y="127000"/>
            <a:ext cx="8367712" cy="904876"/>
          </a:xfrm>
        </p:spPr>
        <p:txBody>
          <a:bodyPr>
            <a:normAutofit fontScale="90000"/>
          </a:bodyPr>
          <a:lstStyle/>
          <a:p>
            <a:pPr algn="ctr">
              <a:lnSpc>
                <a:spcPct val="100000"/>
              </a:lnSpc>
            </a:pPr>
            <a:r>
              <a:rPr lang="fr-FR" sz="5400" b="1" dirty="0" smtClean="0">
                <a:solidFill>
                  <a:srgbClr val="C00000"/>
                </a:solidFill>
              </a:rPr>
              <a:t>Et si on faisait connaissance ?</a:t>
            </a:r>
            <a:endParaRPr lang="fr-FR" sz="5400" b="1" dirty="0">
              <a:solidFill>
                <a:srgbClr val="C00000"/>
              </a:solidFill>
            </a:endParaRPr>
          </a:p>
        </p:txBody>
      </p:sp>
      <p:sp>
        <p:nvSpPr>
          <p:cNvPr id="5" name="Espace réservé du texte 4"/>
          <p:cNvSpPr>
            <a:spLocks noGrp="1"/>
          </p:cNvSpPr>
          <p:nvPr>
            <p:ph type="body" idx="1"/>
          </p:nvPr>
        </p:nvSpPr>
        <p:spPr>
          <a:xfrm>
            <a:off x="496888" y="1846264"/>
            <a:ext cx="7886700" cy="1500187"/>
          </a:xfrm>
        </p:spPr>
        <p:txBody>
          <a:bodyPr>
            <a:noAutofit/>
          </a:bodyPr>
          <a:lstStyle/>
          <a:p>
            <a:pPr marL="342900" indent="-342900">
              <a:buFont typeface="Arial" panose="020B0604020202020204" pitchFamily="34" charset="0"/>
              <a:buChar char="•"/>
            </a:pPr>
            <a:r>
              <a:rPr lang="fr-FR" sz="2800" b="1" dirty="0" smtClean="0"/>
              <a:t>Prénom</a:t>
            </a:r>
          </a:p>
          <a:p>
            <a:pPr marL="342900" indent="-342900">
              <a:buFont typeface="Arial" panose="020B0604020202020204" pitchFamily="34" charset="0"/>
              <a:buChar char="•"/>
            </a:pPr>
            <a:r>
              <a:rPr lang="fr-FR" sz="2800" b="1" dirty="0" smtClean="0"/>
              <a:t>Ecole doctorale</a:t>
            </a:r>
          </a:p>
          <a:p>
            <a:pPr marL="342900" indent="-342900">
              <a:buFont typeface="Arial" panose="020B0604020202020204" pitchFamily="34" charset="0"/>
              <a:buChar char="•"/>
            </a:pPr>
            <a:r>
              <a:rPr lang="fr-FR" sz="2800" b="1" dirty="0" smtClean="0"/>
              <a:t>Sujet de recherche</a:t>
            </a:r>
          </a:p>
          <a:p>
            <a:pPr marL="342900" indent="-342900">
              <a:buFont typeface="Arial" panose="020B0604020202020204" pitchFamily="34" charset="0"/>
              <a:buChar char="•"/>
            </a:pPr>
            <a:r>
              <a:rPr lang="fr-FR" sz="2800" b="1" dirty="0" smtClean="0"/>
              <a:t>Votre mission d’enseignement</a:t>
            </a:r>
          </a:p>
          <a:p>
            <a:pPr marL="342900" indent="-342900">
              <a:buFont typeface="Arial" panose="020B0604020202020204" pitchFamily="34" charset="0"/>
              <a:buChar char="•"/>
            </a:pPr>
            <a:r>
              <a:rPr lang="fr-FR" sz="2800" b="1" dirty="0" smtClean="0"/>
              <a:t>La carte que vous avez choisie</a:t>
            </a:r>
          </a:p>
          <a:p>
            <a:pPr marL="342900" indent="-342900">
              <a:buFont typeface="Arial" panose="020B0604020202020204" pitchFamily="34" charset="0"/>
              <a:buChar char="•"/>
            </a:pPr>
            <a:r>
              <a:rPr lang="fr-FR" sz="2800" b="1" dirty="0" smtClean="0"/>
              <a:t>La raison du choix de votre carte</a:t>
            </a:r>
          </a:p>
          <a:p>
            <a:pPr marL="342900" indent="-342900">
              <a:buFont typeface="Arial" panose="020B0604020202020204" pitchFamily="34" charset="0"/>
              <a:buChar char="•"/>
            </a:pPr>
            <a:r>
              <a:rPr lang="fr-FR" sz="2800" b="1" dirty="0" smtClean="0"/>
              <a:t>Votre motivation/envie à suivre cette journée et/ou être </a:t>
            </a:r>
            <a:r>
              <a:rPr lang="fr-FR" sz="2800" b="1" dirty="0" err="1" smtClean="0"/>
              <a:t>présent.e</a:t>
            </a:r>
            <a:r>
              <a:rPr lang="fr-FR" sz="2800" b="1" dirty="0" smtClean="0"/>
              <a:t> aujourd’hui</a:t>
            </a:r>
            <a:endParaRPr lang="fr-FR" sz="2800" b="1" dirty="0"/>
          </a:p>
        </p:txBody>
      </p:sp>
    </p:spTree>
    <p:extLst>
      <p:ext uri="{BB962C8B-B14F-4D97-AF65-F5344CB8AC3E}">
        <p14:creationId xmlns:p14="http://schemas.microsoft.com/office/powerpoint/2010/main" val="2236463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UPSACLAY">
  <a:themeElements>
    <a:clrScheme name="UPSACLAY 1">
      <a:dk1>
        <a:srgbClr val="63003C"/>
      </a:dk1>
      <a:lt1>
        <a:srgbClr val="FFFFFF"/>
      </a:lt1>
      <a:dk2>
        <a:srgbClr val="303E48"/>
      </a:dk2>
      <a:lt2>
        <a:srgbClr val="BDC4BC"/>
      </a:lt2>
      <a:accent1>
        <a:srgbClr val="DA5200"/>
      </a:accent1>
      <a:accent2>
        <a:srgbClr val="006996"/>
      </a:accent2>
      <a:accent3>
        <a:srgbClr val="FFFFFF"/>
      </a:accent3>
      <a:accent4>
        <a:srgbClr val="86B700"/>
      </a:accent4>
      <a:accent5>
        <a:srgbClr val="464595"/>
      </a:accent5>
      <a:accent6>
        <a:srgbClr val="80143C"/>
      </a:accent6>
      <a:hlink>
        <a:srgbClr val="63003C"/>
      </a:hlink>
      <a:folHlink>
        <a:srgbClr val="B8ACD7"/>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3.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9.png"/></Relationships>
</file>

<file path=ppt/webextensions/webextension1.xml><?xml version="1.0" encoding="utf-8"?>
<we:webextension xmlns:we="http://schemas.microsoft.com/office/webextensions/webextension/2010/11" id="{ACCE0186-C694-4D58-91E1-6754F48A1E0C}" frozen="1">
  <we:reference id="wa104380667" version="3.0.0.1" store="fr-FR" storeType="OMEX"/>
  <we:alternateReferences>
    <we:reference id="WA104380667" version="3.0.0.1" store="WA104380667" storeType="OMEX"/>
  </we:alternateReferences>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Office Theme</Template>
  <TotalTime>2095</TotalTime>
  <Words>4430</Words>
  <Application>Microsoft Office PowerPoint</Application>
  <PresentationFormat>Affichage à l'écran (4:3)</PresentationFormat>
  <Paragraphs>612</Paragraphs>
  <Slides>80</Slides>
  <Notes>11</Notes>
  <HiddenSlides>0</HiddenSlides>
  <MMClips>1</MMClips>
  <ScaleCrop>false</ScaleCrop>
  <HeadingPairs>
    <vt:vector size="6" baseType="variant">
      <vt:variant>
        <vt:lpstr>Polices utilisées</vt:lpstr>
      </vt:variant>
      <vt:variant>
        <vt:i4>16</vt:i4>
      </vt:variant>
      <vt:variant>
        <vt:lpstr>Thème</vt:lpstr>
      </vt:variant>
      <vt:variant>
        <vt:i4>4</vt:i4>
      </vt:variant>
      <vt:variant>
        <vt:lpstr>Titres des diapositives</vt:lpstr>
      </vt:variant>
      <vt:variant>
        <vt:i4>80</vt:i4>
      </vt:variant>
    </vt:vector>
  </HeadingPairs>
  <TitlesOfParts>
    <vt:vector size="100" baseType="lpstr">
      <vt:lpstr>ＭＳ Ｐゴシック</vt:lpstr>
      <vt:lpstr>Arial</vt:lpstr>
      <vt:lpstr>Arial Narrow</vt:lpstr>
      <vt:lpstr>Calibri</vt:lpstr>
      <vt:lpstr>Calibri Light</vt:lpstr>
      <vt:lpstr>Courier New</vt:lpstr>
      <vt:lpstr>Gill Sans</vt:lpstr>
      <vt:lpstr>Lohit Hindi</vt:lpstr>
      <vt:lpstr>Monotype Corsiva</vt:lpstr>
      <vt:lpstr>Open Sans</vt:lpstr>
      <vt:lpstr>Roboto</vt:lpstr>
      <vt:lpstr>Times New Roman</vt:lpstr>
      <vt:lpstr>WenQuanYi Micro Hei</vt:lpstr>
      <vt:lpstr>Wingdings</vt:lpstr>
      <vt:lpstr>Wingdings 2</vt:lpstr>
      <vt:lpstr>Wingdings 3</vt:lpstr>
      <vt:lpstr>Thème Office</vt:lpstr>
      <vt:lpstr>1_UPSACLAY</vt:lpstr>
      <vt:lpstr>1_Thème Office</vt:lpstr>
      <vt:lpstr>2_Thème Office</vt:lpstr>
      <vt:lpstr>Bien démarrer sa mission d’enseignement</vt:lpstr>
      <vt:lpstr>Formation doctorale </vt:lpstr>
      <vt:lpstr>Validation du doctorat par points et compétences</vt:lpstr>
      <vt:lpstr>Activités et formations complémentaires</vt:lpstr>
      <vt:lpstr>Préparer son devenir pro : les parcours  « Carrières de docteur.es » (6-15 pts)</vt:lpstr>
      <vt:lpstr>Label « Enseigner dans le supérieur »</vt:lpstr>
      <vt:lpstr>Offre de formation « Enseignement du supérieur » ADUM &gt; Préparer sa mobilité professionnelle &gt; Parcours « Enseigner dans le supérieur » </vt:lpstr>
      <vt:lpstr>Présentation PowerPoint</vt:lpstr>
      <vt:lpstr>Et si on faisait connaissance ?</vt:lpstr>
      <vt:lpstr>Présentation PowerPoint</vt:lpstr>
      <vt:lpstr>Objectifs de la journée (ce que j’ai prévu mais que je peux adapter)</vt:lpstr>
      <vt:lpstr>Programme de la journée</vt:lpstr>
      <vt:lpstr>Présentation PowerPoint</vt:lpstr>
      <vt:lpstr>Le compte-rendu de la journée</vt:lpstr>
      <vt:lpstr>Quelles sont vos attentes pour la journée ?</vt:lpstr>
      <vt:lpstr>Gestion de séance</vt:lpstr>
      <vt:lpstr>Gestion de séance</vt:lpstr>
      <vt:lpstr>Gestion de séance (avant)</vt:lpstr>
      <vt:lpstr>Gestion de séance (pendant)</vt:lpstr>
      <vt:lpstr>Gestion de séance (pendant)</vt:lpstr>
      <vt:lpstr>Présentation PowerPoint</vt:lpstr>
      <vt:lpstr>Gestion de séance</vt:lpstr>
      <vt:lpstr>La gestion des séances Envisagez les différents formats d’enseignements (CM, TD, TP, APP…)</vt:lpstr>
      <vt:lpstr>RÉBUS </vt:lpstr>
      <vt:lpstr>Module de formation e-learning sur les Violences Sexistes et Sexuelles (VSS)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contrat pédagogique</vt:lpstr>
      <vt:lpstr>Le contrat pédagogique</vt:lpstr>
      <vt:lpstr>Le contrat pédagogique</vt:lpstr>
      <vt:lpstr>Présentation PowerPoint</vt:lpstr>
      <vt:lpstr>Présentation PowerPoint</vt:lpstr>
      <vt:lpstr>Présentation PowerPoint</vt:lpstr>
      <vt:lpstr>ATTENTION et TRC </vt:lpstr>
      <vt:lpstr>Présentation PowerPoint</vt:lpstr>
      <vt:lpstr>Présentation PowerPoint</vt:lpstr>
      <vt:lpstr>Présentation PowerPoint</vt:lpstr>
      <vt:lpstr>Présentation PowerPoint</vt:lpstr>
      <vt:lpstr>Présentation PowerPoint</vt:lpstr>
      <vt:lpstr>Présentation PowerPoint</vt:lpstr>
      <vt:lpstr>L’attention de l’auditoire</vt:lpstr>
      <vt:lpstr>L’attention de l’auditoire</vt:lpstr>
      <vt:lpstr>Présentation PowerPoint</vt:lpstr>
      <vt:lpstr>Que mettre derrière les pastilles vertes ?</vt:lpstr>
      <vt:lpstr>Stimuler l’attention, motiver, engager</vt:lpstr>
      <vt:lpstr>Stimuler l’attention, motiver, engager</vt:lpstr>
      <vt:lpstr>Les clefs de la participation aux TRC</vt:lpstr>
      <vt:lpstr>Caractéristiques d’une TRC</vt:lpstr>
      <vt:lpstr>Quelques exemples de TRC </vt:lpstr>
      <vt:lpstr>Les représentations mentales </vt:lpstr>
      <vt:lpstr>La pensée des génies</vt:lpstr>
      <vt:lpstr>Les représentations mentales existent elles ?</vt:lpstr>
      <vt:lpstr>Encore quelques exercices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leviers de la motivation (inspiré de Viau)</vt:lpstr>
      <vt:lpstr>Présentation PowerPoint</vt:lpstr>
      <vt:lpstr>Présentation PowerPoint</vt:lpstr>
      <vt:lpstr>Présentation PowerPoint</vt:lpstr>
      <vt:lpstr>Présentation PowerPoint</vt:lpstr>
      <vt:lpstr>Présentation PowerPoint</vt:lpstr>
      <vt:lpstr>Présentation PowerPoint</vt:lpstr>
      <vt:lpstr>Bilan de la journée</vt:lpstr>
    </vt:vector>
  </TitlesOfParts>
  <Company>ENS Paris-Saclay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 démarrer sa mission d’enseignement</dc:title>
  <dc:creator>Valerie PERIS-DELACROIX</dc:creator>
  <cp:lastModifiedBy>Valerie PERIS-DELACROIX</cp:lastModifiedBy>
  <cp:revision>94</cp:revision>
  <dcterms:created xsi:type="dcterms:W3CDTF">2023-10-22T16:24:23Z</dcterms:created>
  <dcterms:modified xsi:type="dcterms:W3CDTF">2024-10-15T04:21:12Z</dcterms:modified>
</cp:coreProperties>
</file>