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66" r:id="rId5"/>
    <p:sldId id="269" r:id="rId6"/>
    <p:sldId id="279" r:id="rId7"/>
    <p:sldId id="270" r:id="rId8"/>
    <p:sldId id="280" r:id="rId9"/>
    <p:sldId id="271" r:id="rId10"/>
    <p:sldId id="282" r:id="rId11"/>
    <p:sldId id="273" r:id="rId12"/>
    <p:sldId id="274" r:id="rId13"/>
    <p:sldId id="281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E48"/>
    <a:srgbClr val="6300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ED8E4-03E2-C641-B9BA-6496983B9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10217427" y="6092687"/>
            <a:ext cx="1881808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D4A79C7-3F98-8143-8BB5-9CB0D74AD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id="{CC3E8F88-5F38-024E-AB58-87B87AE4353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57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80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psaclay.focus.universite-paris-saclay.fr/primo-explore/search?query=any,contains,histoire%20du%20droit&amp;tab=default_tab&amp;search_scope=default_scope&amp;vid=33UDPS_VU1&amp;lang=fr_FR&amp;offset=0" TargetMode="External"/><Relationship Id="rId2" Type="http://schemas.openxmlformats.org/officeDocument/2006/relationships/hyperlink" Target="https://www-openedition-org.ezproxy.universite-paris-saclay.fr/" TargetMode="Externa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psaclay.focus.universite-paris-saclay.fr/primo-explore/search?query=any,contains,histoire%20du%20droit&amp;tab=default_tab&amp;search_scope=default_scope&amp;vid=33UDPS_VU1&amp;lang=fr_FR&amp;offset=0" TargetMode="External"/><Relationship Id="rId2" Type="http://schemas.openxmlformats.org/officeDocument/2006/relationships/hyperlink" Target="https://www-cairn-info.ezproxy.universite-paris-saclay.fr/" TargetMode="Externa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doctrinal-fr.ezproxy.universite-paris-saclay.f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hyperlink" Target="https://upsaclay.focus.universite-paris-saclay.fr/primo-explore/search?query=any,contains,histoire%20du%20droit&amp;tab=default_tab&amp;search_scope=default_scope&amp;vid=33UDPS_VU1&amp;lang=fr_FR&amp;offset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saclay.focus.universite-paris-saclay.fr/primo-explore/search?query=any,contains,histoire%20du%20droit&amp;tab=default_tab&amp;search_scope=default_scope&amp;vid=33UDPS_VU1&amp;lang=fr_FR&amp;offset=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hyperlink" Target="https://upsaclay.focus.universite-paris-saclay.fr/primo-explore/search?query=any,contains,histoire%20du%20droit&amp;tab=default_tab&amp;search_scope=default_scope&amp;vid=33UDPS_VU1&amp;lang=fr_FR&amp;offset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saclay.focus.universite-paris-saclay.fr/primo-explore/search?query=any,contains,histoire%20du%20droit&amp;tab=default_tab&amp;search_scope=default_scope&amp;vid=33UDPS_VU1&amp;lang=fr_FR&amp;offset=0" TargetMode="External"/><Relationship Id="rId2" Type="http://schemas.openxmlformats.org/officeDocument/2006/relationships/hyperlink" Target="https://www-dalloz-fr.ezproxy.universite-paris-saclay.fr/etudiants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saclay.focus.universite-paris-saclay.fr/primo-explore/search?query=any,contains,histoire%20du%20droit&amp;tab=default_tab&amp;search_scope=default_scope&amp;vid=33UDPS_VU1&amp;lang=fr_FR&amp;offset=0" TargetMode="External"/><Relationship Id="rId2" Type="http://schemas.openxmlformats.org/officeDocument/2006/relationships/hyperlink" Target="https://www-lexis360intelligence-fr.ezproxy.universite-paris-saclay.fr/home" TargetMode="Externa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 pour </a:t>
            </a:r>
            <a:r>
              <a:rPr lang="en-US" dirty="0" err="1" smtClean="0"/>
              <a:t>retrouver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ressources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8125554" cy="746185"/>
          </a:xfrm>
        </p:spPr>
        <p:txBody>
          <a:bodyPr/>
          <a:lstStyle/>
          <a:p>
            <a:r>
              <a:rPr lang="en-US" dirty="0" smtClean="0"/>
              <a:t>Support </a:t>
            </a:r>
            <a:r>
              <a:rPr lang="en-US" dirty="0" smtClean="0"/>
              <a:t>de formation - L1 Droit DU Law &amp; Advisory - </a:t>
            </a:r>
            <a:r>
              <a:rPr lang="en-US" dirty="0" err="1" smtClean="0"/>
              <a:t>Janvier</a:t>
            </a:r>
            <a:r>
              <a:rPr lang="en-US" dirty="0" smtClean="0"/>
              <a:t> </a:t>
            </a:r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1192" y="2249425"/>
            <a:ext cx="4590288" cy="17045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Trouver</a:t>
            </a:r>
            <a:r>
              <a:rPr lang="en-US" dirty="0" smtClean="0"/>
              <a:t> de la doctrine et des articles en SHS</a:t>
            </a:r>
            <a:endParaRPr lang="en-US" dirty="0"/>
          </a:p>
        </p:txBody>
      </p:sp>
      <p:pic>
        <p:nvPicPr>
          <p:cNvPr id="1026" name="Picture 2" descr="r/AceAttorney - a cartoon of a person in a s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16" y="173347"/>
            <a:ext cx="2797936" cy="62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81007" y="1283375"/>
            <a:ext cx="4952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63003C"/>
                </a:solidFill>
              </a:rPr>
              <a:t>Open Edition, la base en libre accès pour les Sciences Humaines et Sociales </a:t>
            </a:r>
            <a:endParaRPr lang="fr-FR" sz="2800" dirty="0">
              <a:solidFill>
                <a:srgbClr val="63003C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358125" y="3969848"/>
            <a:ext cx="566928" cy="566928"/>
            <a:chOff x="2889504" y="4507992"/>
            <a:chExt cx="1664208" cy="1664208"/>
          </a:xfrm>
        </p:grpSpPr>
        <p:sp>
          <p:nvSpPr>
            <p:cNvPr id="5" name="Ellipse 4">
              <a:hlinkClick r:id="rId2"/>
            </p:cNvPr>
            <p:cNvSpPr/>
            <p:nvPr/>
          </p:nvSpPr>
          <p:spPr>
            <a:xfrm>
              <a:off x="2889504" y="4507992"/>
              <a:ext cx="1664208" cy="1664208"/>
            </a:xfrm>
            <a:prstGeom prst="ellipse">
              <a:avLst/>
            </a:prstGeom>
            <a:solidFill>
              <a:srgbClr val="313E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3332988" y="4960620"/>
              <a:ext cx="777240" cy="7589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hlinkClick r:id="rId3"/>
          </p:cNvPr>
          <p:cNvSpPr txBox="1"/>
          <p:nvPr/>
        </p:nvSpPr>
        <p:spPr>
          <a:xfrm>
            <a:off x="2023254" y="4053257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>
                <a:hlinkClick r:id="rId2"/>
              </a:rPr>
              <a:t>Accéder à </a:t>
            </a:r>
            <a:r>
              <a:rPr lang="fr-FR" sz="2000" u="sng" dirty="0" smtClean="0"/>
              <a:t>Open Edition</a:t>
            </a:r>
            <a:endParaRPr lang="fr-FR" sz="2000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24" y="0"/>
            <a:ext cx="6194176" cy="66294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9071520" y="4233768"/>
            <a:ext cx="4071072" cy="4059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649117" y="5008999"/>
            <a:ext cx="2479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Près de 15 000 ouvrages et plus de 600 revues sont consultables selon des modalités diverses. 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42728" y="6247319"/>
            <a:ext cx="2180025" cy="307777"/>
            <a:chOff x="142728" y="6247319"/>
            <a:chExt cx="2180025" cy="307777"/>
          </a:xfrm>
        </p:grpSpPr>
        <p:grpSp>
          <p:nvGrpSpPr>
            <p:cNvPr id="12" name="Groupe 11"/>
            <p:cNvGrpSpPr/>
            <p:nvPr/>
          </p:nvGrpSpPr>
          <p:grpSpPr>
            <a:xfrm rot="10800000">
              <a:off x="142728" y="6247319"/>
              <a:ext cx="304190" cy="304190"/>
              <a:chOff x="2889504" y="4507992"/>
              <a:chExt cx="1664208" cy="1664208"/>
            </a:xfrm>
          </p:grpSpPr>
          <p:sp>
            <p:nvSpPr>
              <p:cNvPr id="14" name="Ellipse 13">
                <a:hlinkClick r:id="rId5" action="ppaction://hlinksldjump"/>
              </p:cNvPr>
              <p:cNvSpPr/>
              <p:nvPr/>
            </p:nvSpPr>
            <p:spPr>
              <a:xfrm>
                <a:off x="2889504" y="4507992"/>
                <a:ext cx="1664208" cy="1664208"/>
              </a:xfrm>
              <a:prstGeom prst="ellipse">
                <a:avLst/>
              </a:prstGeom>
              <a:solidFill>
                <a:srgbClr val="313E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lèche droite 14">
                <a:hlinkClick r:id="rId5" action="ppaction://hlinksldjump"/>
              </p:cNvPr>
              <p:cNvSpPr/>
              <p:nvPr/>
            </p:nvSpPr>
            <p:spPr>
              <a:xfrm>
                <a:off x="3332988" y="4960620"/>
                <a:ext cx="777240" cy="75895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ZoneTexte 12">
              <a:hlinkClick r:id="rId5" action="ppaction://hlinksldjump"/>
            </p:cNvPr>
            <p:cNvSpPr txBox="1"/>
            <p:nvPr/>
          </p:nvSpPr>
          <p:spPr>
            <a:xfrm>
              <a:off x="446918" y="6247319"/>
              <a:ext cx="1875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Retour page d’accueil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263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35415" y="1095235"/>
            <a:ext cx="4554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63003C"/>
                </a:solidFill>
              </a:rPr>
              <a:t>CAIRN, le principal portail pour trouver des revues en Sciences Humaines et Sociales</a:t>
            </a:r>
            <a:endParaRPr lang="fr-FR" sz="2800" dirty="0">
              <a:solidFill>
                <a:srgbClr val="63003C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472658" y="3920582"/>
            <a:ext cx="566928" cy="566928"/>
            <a:chOff x="2889504" y="4507992"/>
            <a:chExt cx="1664208" cy="1664208"/>
          </a:xfrm>
        </p:grpSpPr>
        <p:sp>
          <p:nvSpPr>
            <p:cNvPr id="5" name="Ellipse 4">
              <a:hlinkClick r:id="rId2"/>
            </p:cNvPr>
            <p:cNvSpPr/>
            <p:nvPr/>
          </p:nvSpPr>
          <p:spPr>
            <a:xfrm>
              <a:off x="2889504" y="4507992"/>
              <a:ext cx="1664208" cy="1664208"/>
            </a:xfrm>
            <a:prstGeom prst="ellipse">
              <a:avLst/>
            </a:prstGeom>
            <a:solidFill>
              <a:srgbClr val="313E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3332988" y="4960620"/>
              <a:ext cx="777240" cy="7589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hlinkClick r:id="rId3"/>
          </p:cNvPr>
          <p:cNvSpPr txBox="1"/>
          <p:nvPr/>
        </p:nvSpPr>
        <p:spPr>
          <a:xfrm>
            <a:off x="2137787" y="4003991"/>
            <a:ext cx="216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>
                <a:hlinkClick r:id="rId2"/>
              </a:rPr>
              <a:t>Accéder à CAIRN</a:t>
            </a:r>
            <a:endParaRPr lang="fr-FR" sz="2000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448" y="0"/>
            <a:ext cx="6424621" cy="662025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9570738" y="-1359095"/>
            <a:ext cx="4071072" cy="4059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570738" y="101936"/>
            <a:ext cx="2479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L’université vous donne accès à plus de 600 revues en SHS, ainsi qu’à l’intégralité des Que Sais-Je et des Repères.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-1022131" y="4885109"/>
            <a:ext cx="4071072" cy="4059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46" y="5272662"/>
            <a:ext cx="2479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CAIRN transforme son interface en 2024. Je vais donc devoir bientôt refaire cette slide…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112641" y="6247162"/>
            <a:ext cx="2180025" cy="307777"/>
            <a:chOff x="142728" y="6247319"/>
            <a:chExt cx="2180025" cy="307777"/>
          </a:xfrm>
        </p:grpSpPr>
        <p:grpSp>
          <p:nvGrpSpPr>
            <p:cNvPr id="14" name="Groupe 13"/>
            <p:cNvGrpSpPr/>
            <p:nvPr/>
          </p:nvGrpSpPr>
          <p:grpSpPr>
            <a:xfrm rot="10800000">
              <a:off x="142728" y="6247319"/>
              <a:ext cx="304190" cy="304190"/>
              <a:chOff x="2889504" y="4507992"/>
              <a:chExt cx="1664208" cy="1664208"/>
            </a:xfrm>
          </p:grpSpPr>
          <p:sp>
            <p:nvSpPr>
              <p:cNvPr id="16" name="Ellipse 15">
                <a:hlinkClick r:id="rId5" action="ppaction://hlinksldjump"/>
              </p:cNvPr>
              <p:cNvSpPr/>
              <p:nvPr/>
            </p:nvSpPr>
            <p:spPr>
              <a:xfrm>
                <a:off x="2889504" y="4507992"/>
                <a:ext cx="1664208" cy="1664208"/>
              </a:xfrm>
              <a:prstGeom prst="ellipse">
                <a:avLst/>
              </a:prstGeom>
              <a:solidFill>
                <a:srgbClr val="313E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Flèche droite 16">
                <a:hlinkClick r:id="rId5" action="ppaction://hlinksldjump"/>
              </p:cNvPr>
              <p:cNvSpPr/>
              <p:nvPr/>
            </p:nvSpPr>
            <p:spPr>
              <a:xfrm>
                <a:off x="3332988" y="4960620"/>
                <a:ext cx="777240" cy="75895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ZoneTexte 14">
              <a:hlinkClick r:id="rId5" action="ppaction://hlinksldjump"/>
            </p:cNvPr>
            <p:cNvSpPr txBox="1"/>
            <p:nvPr/>
          </p:nvSpPr>
          <p:spPr>
            <a:xfrm>
              <a:off x="446918" y="6247319"/>
              <a:ext cx="1875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Retour page d’accueil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625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30" y="0"/>
            <a:ext cx="5949270" cy="6629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5415" y="1698739"/>
            <a:ext cx="4554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err="1">
                <a:solidFill>
                  <a:srgbClr val="63003C"/>
                </a:solidFill>
              </a:rPr>
              <a:t>l</a:t>
            </a:r>
            <a:r>
              <a:rPr lang="fr-FR" sz="2800" dirty="0" err="1" smtClean="0">
                <a:solidFill>
                  <a:srgbClr val="63003C"/>
                </a:solidFill>
              </a:rPr>
              <a:t>edoctrinal</a:t>
            </a:r>
            <a:r>
              <a:rPr lang="fr-FR" sz="2800" dirty="0" smtClean="0">
                <a:solidFill>
                  <a:srgbClr val="63003C"/>
                </a:solidFill>
              </a:rPr>
              <a:t>, pour rechercher de la doctrine (presque) partout en même temps</a:t>
            </a:r>
            <a:endParaRPr lang="fr-FR" sz="2800" dirty="0">
              <a:solidFill>
                <a:srgbClr val="63003C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472658" y="4524086"/>
            <a:ext cx="566928" cy="566928"/>
            <a:chOff x="2889504" y="4507992"/>
            <a:chExt cx="1664208" cy="1664208"/>
          </a:xfrm>
        </p:grpSpPr>
        <p:sp>
          <p:nvSpPr>
            <p:cNvPr id="7" name="Ellipse 6">
              <a:hlinkClick r:id="rId3"/>
            </p:cNvPr>
            <p:cNvSpPr/>
            <p:nvPr/>
          </p:nvSpPr>
          <p:spPr>
            <a:xfrm>
              <a:off x="2889504" y="4507992"/>
              <a:ext cx="1664208" cy="1664208"/>
            </a:xfrm>
            <a:prstGeom prst="ellipse">
              <a:avLst/>
            </a:prstGeom>
            <a:solidFill>
              <a:srgbClr val="313E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>
              <a:off x="3332988" y="4960620"/>
              <a:ext cx="777240" cy="7589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>
            <a:hlinkClick r:id="rId4"/>
          </p:cNvPr>
          <p:cNvSpPr txBox="1"/>
          <p:nvPr/>
        </p:nvSpPr>
        <p:spPr>
          <a:xfrm>
            <a:off x="2137787" y="4607495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>
                <a:hlinkClick r:id="rId3"/>
              </a:rPr>
              <a:t>Accéder à </a:t>
            </a:r>
            <a:r>
              <a:rPr lang="fr-FR" sz="2000" u="sng" dirty="0" err="1" smtClean="0">
                <a:hlinkClick r:id="rId3"/>
              </a:rPr>
              <a:t>ledoctrinal</a:t>
            </a:r>
            <a:endParaRPr lang="fr-FR" sz="2000" u="sng" dirty="0"/>
          </a:p>
        </p:txBody>
      </p:sp>
      <p:sp>
        <p:nvSpPr>
          <p:cNvPr id="10" name="Ellipse 9"/>
          <p:cNvSpPr/>
          <p:nvPr/>
        </p:nvSpPr>
        <p:spPr>
          <a:xfrm>
            <a:off x="9210005" y="3471139"/>
            <a:ext cx="4071072" cy="4059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647133" y="4157070"/>
            <a:ext cx="24795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Attention, </a:t>
            </a:r>
            <a:r>
              <a:rPr lang="fr-FR" dirty="0" err="1">
                <a:solidFill>
                  <a:schemeClr val="bg1"/>
                </a:solidFill>
              </a:rPr>
              <a:t>l</a:t>
            </a:r>
            <a:r>
              <a:rPr lang="fr-FR" dirty="0" err="1" smtClean="0">
                <a:solidFill>
                  <a:schemeClr val="bg1"/>
                </a:solidFill>
              </a:rPr>
              <a:t>edoctrinal</a:t>
            </a:r>
            <a:r>
              <a:rPr lang="fr-FR" dirty="0" smtClean="0">
                <a:solidFill>
                  <a:schemeClr val="bg1"/>
                </a:solidFill>
              </a:rPr>
              <a:t> est une base bibliographique qui n’offre pas l’accès au texte intégral. Nous vous conseillons d’utiliser </a:t>
            </a:r>
            <a:r>
              <a:rPr lang="fr-FR" dirty="0" err="1" smtClean="0">
                <a:solidFill>
                  <a:schemeClr val="bg1"/>
                </a:solidFill>
              </a:rPr>
              <a:t>ledoctrinal</a:t>
            </a:r>
            <a:r>
              <a:rPr lang="fr-FR" dirty="0" smtClean="0">
                <a:solidFill>
                  <a:schemeClr val="bg1"/>
                </a:solidFill>
              </a:rPr>
              <a:t> pour des recherches exploratoires.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42728" y="6247319"/>
            <a:ext cx="2180025" cy="307777"/>
            <a:chOff x="142728" y="6247319"/>
            <a:chExt cx="2180025" cy="307777"/>
          </a:xfrm>
        </p:grpSpPr>
        <p:grpSp>
          <p:nvGrpSpPr>
            <p:cNvPr id="13" name="Groupe 12"/>
            <p:cNvGrpSpPr/>
            <p:nvPr/>
          </p:nvGrpSpPr>
          <p:grpSpPr>
            <a:xfrm rot="10800000">
              <a:off x="142728" y="6247319"/>
              <a:ext cx="304190" cy="304190"/>
              <a:chOff x="2889504" y="4507992"/>
              <a:chExt cx="1664208" cy="1664208"/>
            </a:xfrm>
          </p:grpSpPr>
          <p:sp>
            <p:nvSpPr>
              <p:cNvPr id="15" name="Ellipse 14">
                <a:hlinkClick r:id="rId5" action="ppaction://hlinksldjump"/>
              </p:cNvPr>
              <p:cNvSpPr/>
              <p:nvPr/>
            </p:nvSpPr>
            <p:spPr>
              <a:xfrm>
                <a:off x="2889504" y="4507992"/>
                <a:ext cx="1664208" cy="1664208"/>
              </a:xfrm>
              <a:prstGeom prst="ellipse">
                <a:avLst/>
              </a:prstGeom>
              <a:solidFill>
                <a:srgbClr val="313E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lèche droite 15">
                <a:hlinkClick r:id="rId5" action="ppaction://hlinksldjump"/>
              </p:cNvPr>
              <p:cNvSpPr/>
              <p:nvPr/>
            </p:nvSpPr>
            <p:spPr>
              <a:xfrm>
                <a:off x="3332988" y="4960620"/>
                <a:ext cx="777240" cy="75895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ZoneTexte 13">
              <a:hlinkClick r:id="rId5" action="ppaction://hlinksldjump"/>
            </p:cNvPr>
            <p:cNvSpPr txBox="1"/>
            <p:nvPr/>
          </p:nvSpPr>
          <p:spPr>
            <a:xfrm>
              <a:off x="446918" y="6247319"/>
              <a:ext cx="1875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Retour page d’accueil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46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8600" y="30175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Vous cherchez…</a:t>
            </a:r>
            <a:endParaRPr lang="fr-FR" sz="28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1839468" y="1806946"/>
            <a:ext cx="8513064" cy="731520"/>
            <a:chOff x="621792" y="1806946"/>
            <a:chExt cx="8513064" cy="731520"/>
          </a:xfrm>
        </p:grpSpPr>
        <p:sp>
          <p:nvSpPr>
            <p:cNvPr id="5" name="Rectangle à coins arrondis 4">
              <a:hlinkClick r:id="rId2" action="ppaction://hlinksldjump"/>
            </p:cNvPr>
            <p:cNvSpPr/>
            <p:nvPr/>
          </p:nvSpPr>
          <p:spPr>
            <a:xfrm>
              <a:off x="621792" y="1806946"/>
              <a:ext cx="8513064" cy="7315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hlinkClick r:id="rId2" action="ppaction://hlinksldjump"/>
            </p:cNvPr>
            <p:cNvSpPr txBox="1"/>
            <p:nvPr/>
          </p:nvSpPr>
          <p:spPr>
            <a:xfrm>
              <a:off x="732798" y="1911096"/>
              <a:ext cx="8291052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fr-FR" sz="2800" dirty="0" smtClean="0"/>
                <a:t>… de la documentation disponible à l’université ?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424684" y="3154680"/>
            <a:ext cx="7342632" cy="731520"/>
            <a:chOff x="621792" y="3120634"/>
            <a:chExt cx="7342632" cy="731520"/>
          </a:xfrm>
        </p:grpSpPr>
        <p:sp>
          <p:nvSpPr>
            <p:cNvPr id="6" name="Rectangle à coins arrondis 5">
              <a:hlinkClick r:id="rId3" action="ppaction://hlinksldjump"/>
            </p:cNvPr>
            <p:cNvSpPr/>
            <p:nvPr/>
          </p:nvSpPr>
          <p:spPr>
            <a:xfrm>
              <a:off x="621792" y="3120634"/>
              <a:ext cx="7342632" cy="7315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hlinkClick r:id="rId3" action="ppaction://hlinksldjump"/>
            </p:cNvPr>
            <p:cNvSpPr txBox="1"/>
            <p:nvPr/>
          </p:nvSpPr>
          <p:spPr>
            <a:xfrm>
              <a:off x="724663" y="3224784"/>
              <a:ext cx="7136890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fr-FR" sz="2800" dirty="0" smtClean="0"/>
                <a:t>… de la législation et de la jurisprudence ?</a:t>
              </a:r>
            </a:p>
          </p:txBody>
        </p:sp>
      </p:grpSp>
      <p:sp>
        <p:nvSpPr>
          <p:cNvPr id="11" name="Rectangle à coins arrondis 10">
            <a:hlinkClick r:id="rId4" action="ppaction://hlinksldjump"/>
          </p:cNvPr>
          <p:cNvSpPr/>
          <p:nvPr/>
        </p:nvSpPr>
        <p:spPr>
          <a:xfrm>
            <a:off x="2671953" y="4502414"/>
            <a:ext cx="6901052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hlinkClick r:id="rId4" action="ppaction://hlinksldjump"/>
          </p:cNvPr>
          <p:cNvSpPr txBox="1"/>
          <p:nvPr/>
        </p:nvSpPr>
        <p:spPr>
          <a:xfrm>
            <a:off x="2789573" y="4606564"/>
            <a:ext cx="6769802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fr-FR" sz="2800" dirty="0" smtClean="0"/>
              <a:t>… de la doctrine et des articles en SHS ?</a:t>
            </a:r>
          </a:p>
        </p:txBody>
      </p:sp>
    </p:spTree>
    <p:extLst>
      <p:ext uri="{BB962C8B-B14F-4D97-AF65-F5344CB8AC3E}">
        <p14:creationId xmlns:p14="http://schemas.microsoft.com/office/powerpoint/2010/main" val="19033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27790"/>
          <a:stretch/>
        </p:blipFill>
        <p:spPr>
          <a:xfrm>
            <a:off x="0" y="-1"/>
            <a:ext cx="6570453" cy="66317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1192" y="2679379"/>
            <a:ext cx="4590288" cy="1274549"/>
          </a:xfrm>
        </p:spPr>
        <p:txBody>
          <a:bodyPr/>
          <a:lstStyle/>
          <a:p>
            <a:r>
              <a:rPr lang="en-US" dirty="0" err="1" smtClean="0"/>
              <a:t>Trouver</a:t>
            </a:r>
            <a:r>
              <a:rPr lang="en-US" dirty="0" smtClean="0"/>
              <a:t> de la doc à </a:t>
            </a:r>
            <a:r>
              <a:rPr lang="en-US" dirty="0" err="1" smtClean="0"/>
              <a:t>l’université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20365"/>
          <a:stretch/>
        </p:blipFill>
        <p:spPr>
          <a:xfrm>
            <a:off x="0" y="0"/>
            <a:ext cx="7007290" cy="66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8296" y="856038"/>
            <a:ext cx="3904861" cy="260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63003C"/>
                </a:solidFill>
              </a:rPr>
              <a:t>Focus, le point d’entrée pour trouver de la documentation à l’université</a:t>
            </a:r>
            <a:endParaRPr lang="fr-FR" sz="2800" dirty="0">
              <a:solidFill>
                <a:srgbClr val="63003C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977" y="-9144"/>
            <a:ext cx="5526024" cy="663439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9025128" y="3216261"/>
            <a:ext cx="4071072" cy="4059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557005" y="4215994"/>
            <a:ext cx="2549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/>
                </a:solidFill>
              </a:rPr>
              <a:t>Assurez-vous que les logos Université Paris-Saclay, </a:t>
            </a:r>
            <a:r>
              <a:rPr lang="fr-FR" dirty="0" err="1" smtClean="0">
                <a:solidFill>
                  <a:schemeClr val="bg1"/>
                </a:solidFill>
              </a:rPr>
              <a:t>CentralSupélec</a:t>
            </a:r>
            <a:r>
              <a:rPr lang="fr-FR" dirty="0" smtClean="0">
                <a:solidFill>
                  <a:schemeClr val="bg1"/>
                </a:solidFill>
              </a:rPr>
              <a:t> et ENS Paris-Saclay s’affichent sur la page d’accueil.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490660" y="4215994"/>
            <a:ext cx="566928" cy="566928"/>
            <a:chOff x="2889504" y="4507992"/>
            <a:chExt cx="1664208" cy="1664208"/>
          </a:xfrm>
        </p:grpSpPr>
        <p:sp>
          <p:nvSpPr>
            <p:cNvPr id="9" name="Ellipse 8">
              <a:hlinkClick r:id="rId3"/>
            </p:cNvPr>
            <p:cNvSpPr/>
            <p:nvPr/>
          </p:nvSpPr>
          <p:spPr>
            <a:xfrm>
              <a:off x="2889504" y="4507992"/>
              <a:ext cx="1664208" cy="1664208"/>
            </a:xfrm>
            <a:prstGeom prst="ellipse">
              <a:avLst/>
            </a:prstGeom>
            <a:solidFill>
              <a:srgbClr val="313E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 droite 7"/>
            <p:cNvSpPr/>
            <p:nvPr/>
          </p:nvSpPr>
          <p:spPr>
            <a:xfrm>
              <a:off x="3332988" y="4960620"/>
              <a:ext cx="777240" cy="7589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>
            <a:hlinkClick r:id="rId3"/>
          </p:cNvPr>
          <p:cNvSpPr txBox="1"/>
          <p:nvPr/>
        </p:nvSpPr>
        <p:spPr>
          <a:xfrm>
            <a:off x="2155789" y="4299403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/>
              <a:t>Accéder à Focus</a:t>
            </a:r>
            <a:endParaRPr lang="fr-FR" sz="2000" u="sng" dirty="0"/>
          </a:p>
        </p:txBody>
      </p:sp>
      <p:grpSp>
        <p:nvGrpSpPr>
          <p:cNvPr id="4" name="Groupe 3"/>
          <p:cNvGrpSpPr/>
          <p:nvPr/>
        </p:nvGrpSpPr>
        <p:grpSpPr>
          <a:xfrm>
            <a:off x="142728" y="6247319"/>
            <a:ext cx="2180025" cy="307777"/>
            <a:chOff x="142728" y="6247319"/>
            <a:chExt cx="2180025" cy="307777"/>
          </a:xfrm>
        </p:grpSpPr>
        <p:grpSp>
          <p:nvGrpSpPr>
            <p:cNvPr id="12" name="Groupe 11"/>
            <p:cNvGrpSpPr/>
            <p:nvPr/>
          </p:nvGrpSpPr>
          <p:grpSpPr>
            <a:xfrm rot="10800000">
              <a:off x="142728" y="6247319"/>
              <a:ext cx="304190" cy="304190"/>
              <a:chOff x="2889504" y="4507992"/>
              <a:chExt cx="1664208" cy="1664208"/>
            </a:xfrm>
          </p:grpSpPr>
          <p:sp>
            <p:nvSpPr>
              <p:cNvPr id="13" name="Ellipse 12">
                <a:hlinkClick r:id="rId4" action="ppaction://hlinksldjump"/>
              </p:cNvPr>
              <p:cNvSpPr/>
              <p:nvPr/>
            </p:nvSpPr>
            <p:spPr>
              <a:xfrm>
                <a:off x="2889504" y="4507992"/>
                <a:ext cx="1664208" cy="1664208"/>
              </a:xfrm>
              <a:prstGeom prst="ellipse">
                <a:avLst/>
              </a:prstGeom>
              <a:solidFill>
                <a:srgbClr val="313E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Flèche droite 13">
                <a:hlinkClick r:id="rId4" action="ppaction://hlinksldjump"/>
              </p:cNvPr>
              <p:cNvSpPr/>
              <p:nvPr/>
            </p:nvSpPr>
            <p:spPr>
              <a:xfrm>
                <a:off x="3332988" y="4960620"/>
                <a:ext cx="777240" cy="75895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" name="ZoneTexte 1">
              <a:hlinkClick r:id="rId4" action="ppaction://hlinksldjump"/>
            </p:cNvPr>
            <p:cNvSpPr txBox="1"/>
            <p:nvPr/>
          </p:nvSpPr>
          <p:spPr>
            <a:xfrm>
              <a:off x="446918" y="6247319"/>
              <a:ext cx="1875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Retour page d’accueil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7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1192" y="2249425"/>
            <a:ext cx="4590288" cy="17045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Trouver</a:t>
            </a:r>
            <a:r>
              <a:rPr lang="en-US" dirty="0" smtClean="0"/>
              <a:t> de la </a:t>
            </a:r>
            <a:r>
              <a:rPr lang="en-US" dirty="0" err="1" smtClean="0"/>
              <a:t>législation</a:t>
            </a:r>
            <a:r>
              <a:rPr lang="en-US" dirty="0" smtClean="0"/>
              <a:t> et de la jurisprudence</a:t>
            </a:r>
            <a:endParaRPr lang="en-US" dirty="0"/>
          </a:p>
        </p:txBody>
      </p:sp>
      <p:pic>
        <p:nvPicPr>
          <p:cNvPr id="1028" name="Picture 4" descr="Nauru, l'un des plus petits États au monde, dépénalise l'homosexualit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784" y="-1"/>
            <a:ext cx="8844408" cy="66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753" y="0"/>
            <a:ext cx="6908248" cy="6629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09656" y="1283375"/>
            <a:ext cx="3904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63003C"/>
                </a:solidFill>
              </a:rPr>
              <a:t>Légifrance, le portail du droit français (et un peu international)</a:t>
            </a:r>
            <a:endParaRPr lang="fr-FR" sz="2800" dirty="0">
              <a:solidFill>
                <a:srgbClr val="63003C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252916" y="4097122"/>
            <a:ext cx="566928" cy="566928"/>
            <a:chOff x="2889504" y="4507992"/>
            <a:chExt cx="1664208" cy="1664208"/>
          </a:xfrm>
        </p:grpSpPr>
        <p:sp>
          <p:nvSpPr>
            <p:cNvPr id="6" name="Ellipse 5">
              <a:hlinkClick r:id="rId3"/>
            </p:cNvPr>
            <p:cNvSpPr/>
            <p:nvPr/>
          </p:nvSpPr>
          <p:spPr>
            <a:xfrm>
              <a:off x="2889504" y="4507992"/>
              <a:ext cx="1664208" cy="1664208"/>
            </a:xfrm>
            <a:prstGeom prst="ellipse">
              <a:avLst/>
            </a:prstGeom>
            <a:solidFill>
              <a:srgbClr val="313E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3332988" y="4960620"/>
              <a:ext cx="777240" cy="7589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hlinkClick r:id="rId4"/>
          </p:cNvPr>
          <p:cNvSpPr txBox="1"/>
          <p:nvPr/>
        </p:nvSpPr>
        <p:spPr>
          <a:xfrm>
            <a:off x="1918045" y="4180531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>
                <a:hlinkClick r:id="rId3"/>
              </a:rPr>
              <a:t>Accéder à Légifrance</a:t>
            </a:r>
            <a:endParaRPr lang="fr-FR" sz="2000" u="sng" dirty="0"/>
          </a:p>
        </p:txBody>
      </p:sp>
      <p:sp>
        <p:nvSpPr>
          <p:cNvPr id="9" name="Ellipse 8"/>
          <p:cNvSpPr/>
          <p:nvPr/>
        </p:nvSpPr>
        <p:spPr>
          <a:xfrm>
            <a:off x="9034272" y="-746447"/>
            <a:ext cx="4071072" cy="4059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566149" y="253286"/>
            <a:ext cx="254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Tous les codes officiels sont accessibles (attention, ce n’est pas le cas des codes éditeurs), ainsi que le JOF, les Bulletins Officiels et de la jurisprudence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42728" y="6247319"/>
            <a:ext cx="2180025" cy="307777"/>
            <a:chOff x="142728" y="6247319"/>
            <a:chExt cx="2180025" cy="307777"/>
          </a:xfrm>
        </p:grpSpPr>
        <p:grpSp>
          <p:nvGrpSpPr>
            <p:cNvPr id="12" name="Groupe 11"/>
            <p:cNvGrpSpPr/>
            <p:nvPr/>
          </p:nvGrpSpPr>
          <p:grpSpPr>
            <a:xfrm rot="10800000">
              <a:off x="142728" y="6247319"/>
              <a:ext cx="304190" cy="304190"/>
              <a:chOff x="2889504" y="4507992"/>
              <a:chExt cx="1664208" cy="1664208"/>
            </a:xfrm>
          </p:grpSpPr>
          <p:sp>
            <p:nvSpPr>
              <p:cNvPr id="14" name="Ellipse 13">
                <a:hlinkClick r:id="rId5" action="ppaction://hlinksldjump"/>
              </p:cNvPr>
              <p:cNvSpPr/>
              <p:nvPr/>
            </p:nvSpPr>
            <p:spPr>
              <a:xfrm>
                <a:off x="2889504" y="4507992"/>
                <a:ext cx="1664208" cy="1664208"/>
              </a:xfrm>
              <a:prstGeom prst="ellipse">
                <a:avLst/>
              </a:prstGeom>
              <a:solidFill>
                <a:srgbClr val="313E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lèche droite 14">
                <a:hlinkClick r:id="rId5" action="ppaction://hlinksldjump"/>
              </p:cNvPr>
              <p:cNvSpPr/>
              <p:nvPr/>
            </p:nvSpPr>
            <p:spPr>
              <a:xfrm>
                <a:off x="3332988" y="4960620"/>
                <a:ext cx="777240" cy="75895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ZoneTexte 12">
              <a:hlinkClick r:id="rId5" action="ppaction://hlinksldjump"/>
            </p:cNvPr>
            <p:cNvSpPr txBox="1"/>
            <p:nvPr/>
          </p:nvSpPr>
          <p:spPr>
            <a:xfrm>
              <a:off x="446918" y="6247319"/>
              <a:ext cx="1875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Retour page d’accueil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929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Logo-legifrance-2020.sv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71" y="2903436"/>
            <a:ext cx="2928059" cy="1051128"/>
          </a:xfrm>
          <a:prstGeom prst="roundRect">
            <a:avLst>
              <a:gd name="adj" fmla="val 2577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" y="357612"/>
            <a:ext cx="12187919" cy="50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61458" y="1342248"/>
            <a:ext cx="3904861" cy="196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63003C"/>
                </a:solidFill>
              </a:rPr>
              <a:t>Dalloz Etudiants, le portail de l’éditeur historique</a:t>
            </a:r>
            <a:endParaRPr lang="fr-FR" sz="2800" dirty="0">
              <a:solidFill>
                <a:srgbClr val="63003C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457005" y="4101132"/>
            <a:ext cx="566928" cy="566928"/>
            <a:chOff x="2889504" y="4507992"/>
            <a:chExt cx="1664208" cy="1664208"/>
          </a:xfrm>
        </p:grpSpPr>
        <p:sp>
          <p:nvSpPr>
            <p:cNvPr id="6" name="Ellipse 5">
              <a:hlinkClick r:id="rId2"/>
            </p:cNvPr>
            <p:cNvSpPr/>
            <p:nvPr/>
          </p:nvSpPr>
          <p:spPr>
            <a:xfrm>
              <a:off x="2889504" y="4507992"/>
              <a:ext cx="1664208" cy="1664208"/>
            </a:xfrm>
            <a:prstGeom prst="ellipse">
              <a:avLst/>
            </a:prstGeom>
            <a:solidFill>
              <a:srgbClr val="313E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3332988" y="4960620"/>
              <a:ext cx="777240" cy="7589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hlinkClick r:id="rId3"/>
          </p:cNvPr>
          <p:cNvSpPr txBox="1"/>
          <p:nvPr/>
        </p:nvSpPr>
        <p:spPr>
          <a:xfrm>
            <a:off x="2122134" y="4184541"/>
            <a:ext cx="334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>
                <a:hlinkClick r:id="rId2"/>
              </a:rPr>
              <a:t>Accéder à Dalloz Etudiants</a:t>
            </a:r>
            <a:endParaRPr lang="fr-FR" sz="2000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9566149" y="253286"/>
            <a:ext cx="254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Tous les codes officiels sont accessibles (attention, ce n’est pas le cas des codes éditeurs), ainsi que le JOF, les Bulletins Officiels et de la jurisprudence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145" y="-1"/>
            <a:ext cx="4181856" cy="66094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480" y="-646"/>
            <a:ext cx="4922521" cy="662647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9427464" y="3953569"/>
            <a:ext cx="4071072" cy="4059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363456" y="4674390"/>
            <a:ext cx="2691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</a:rPr>
              <a:t>C’est ici que vous trouverez les « Codes Rouges » ainsi que quelques revues emblématiques comme l’AJDA. Par contre on fait mieux en termes de jurisprudence.</a:t>
            </a:r>
            <a:endParaRPr lang="fr-FR" sz="1600" dirty="0">
              <a:solidFill>
                <a:schemeClr val="bg1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42728" y="6247319"/>
            <a:ext cx="2180025" cy="307777"/>
            <a:chOff x="142728" y="6247319"/>
            <a:chExt cx="2180025" cy="307777"/>
          </a:xfrm>
        </p:grpSpPr>
        <p:grpSp>
          <p:nvGrpSpPr>
            <p:cNvPr id="15" name="Groupe 14"/>
            <p:cNvGrpSpPr/>
            <p:nvPr/>
          </p:nvGrpSpPr>
          <p:grpSpPr>
            <a:xfrm rot="10800000">
              <a:off x="142728" y="6247319"/>
              <a:ext cx="304190" cy="304190"/>
              <a:chOff x="2889504" y="4507992"/>
              <a:chExt cx="1664208" cy="1664208"/>
            </a:xfrm>
          </p:grpSpPr>
          <p:sp>
            <p:nvSpPr>
              <p:cNvPr id="17" name="Ellipse 16">
                <a:hlinkClick r:id="rId6" action="ppaction://hlinksldjump"/>
              </p:cNvPr>
              <p:cNvSpPr/>
              <p:nvPr/>
            </p:nvSpPr>
            <p:spPr>
              <a:xfrm>
                <a:off x="2889504" y="4507992"/>
                <a:ext cx="1664208" cy="1664208"/>
              </a:xfrm>
              <a:prstGeom prst="ellipse">
                <a:avLst/>
              </a:prstGeom>
              <a:solidFill>
                <a:srgbClr val="313E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Flèche droite 17">
                <a:hlinkClick r:id="rId6" action="ppaction://hlinksldjump"/>
              </p:cNvPr>
              <p:cNvSpPr/>
              <p:nvPr/>
            </p:nvSpPr>
            <p:spPr>
              <a:xfrm>
                <a:off x="3332988" y="4960620"/>
                <a:ext cx="777240" cy="75895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ZoneTexte 15">
              <a:hlinkClick r:id="rId6" action="ppaction://hlinksldjump"/>
            </p:cNvPr>
            <p:cNvSpPr txBox="1"/>
            <p:nvPr/>
          </p:nvSpPr>
          <p:spPr>
            <a:xfrm>
              <a:off x="446918" y="6247319"/>
              <a:ext cx="1875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Retour page d’accueil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05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5525" y="1474767"/>
            <a:ext cx="4144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63003C"/>
                </a:solidFill>
              </a:rPr>
              <a:t>Lexis 360 Intelligence, l’autre  portail éditeur incontournable en droit</a:t>
            </a:r>
            <a:endParaRPr lang="fr-FR" sz="2800" dirty="0">
              <a:solidFill>
                <a:srgbClr val="63003C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045525" y="3845100"/>
            <a:ext cx="566928" cy="566928"/>
            <a:chOff x="2889504" y="4507992"/>
            <a:chExt cx="1664208" cy="1664208"/>
          </a:xfrm>
        </p:grpSpPr>
        <p:sp>
          <p:nvSpPr>
            <p:cNvPr id="6" name="Ellipse 5">
              <a:hlinkClick r:id="rId2"/>
            </p:cNvPr>
            <p:cNvSpPr/>
            <p:nvPr/>
          </p:nvSpPr>
          <p:spPr>
            <a:xfrm>
              <a:off x="2889504" y="4507992"/>
              <a:ext cx="1664208" cy="1664208"/>
            </a:xfrm>
            <a:prstGeom prst="ellipse">
              <a:avLst/>
            </a:prstGeom>
            <a:solidFill>
              <a:srgbClr val="313E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3332988" y="4960620"/>
              <a:ext cx="777240" cy="7589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hlinkClick r:id="rId3"/>
          </p:cNvPr>
          <p:cNvSpPr txBox="1"/>
          <p:nvPr/>
        </p:nvSpPr>
        <p:spPr>
          <a:xfrm>
            <a:off x="1710654" y="3928509"/>
            <a:ext cx="3958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>
                <a:hlinkClick r:id="rId2"/>
              </a:rPr>
              <a:t>Accéder à Lexis 360 Intelligence</a:t>
            </a:r>
            <a:endParaRPr lang="fr-FR" sz="2000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9566149" y="253286"/>
            <a:ext cx="254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Tous les codes officiels sont accessibles (attention, ce n’est pas le cas des codes éditeurs), ainsi que le JOF, les Bulletins Officiels et de la jurisprudence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813" y="0"/>
            <a:ext cx="6141188" cy="66294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904650" y="-748558"/>
            <a:ext cx="4071072" cy="4059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269578" y="391785"/>
            <a:ext cx="2922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Pour la recherche de la jurisprudence, cette base est largement conseillée. 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Vous y trouverez aussi les « Codes Bleus » ainsi que quelques titre de revues, JCP A, G, E, N, 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-1137130" y="4566220"/>
            <a:ext cx="4071072" cy="4059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40430" y="5035440"/>
            <a:ext cx="2377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Attention ! La création d’un compte est obligatoire pour accéder à la base !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3009898" y="6288264"/>
            <a:ext cx="2180025" cy="307777"/>
            <a:chOff x="142728" y="6247319"/>
            <a:chExt cx="2180025" cy="307777"/>
          </a:xfrm>
        </p:grpSpPr>
        <p:grpSp>
          <p:nvGrpSpPr>
            <p:cNvPr id="17" name="Groupe 16"/>
            <p:cNvGrpSpPr/>
            <p:nvPr/>
          </p:nvGrpSpPr>
          <p:grpSpPr>
            <a:xfrm rot="10800000">
              <a:off x="142728" y="6247319"/>
              <a:ext cx="304190" cy="304190"/>
              <a:chOff x="2889504" y="4507992"/>
              <a:chExt cx="1664208" cy="1664208"/>
            </a:xfrm>
          </p:grpSpPr>
          <p:sp>
            <p:nvSpPr>
              <p:cNvPr id="19" name="Ellipse 18">
                <a:hlinkClick r:id="rId5" action="ppaction://hlinksldjump"/>
              </p:cNvPr>
              <p:cNvSpPr/>
              <p:nvPr/>
            </p:nvSpPr>
            <p:spPr>
              <a:xfrm>
                <a:off x="2889504" y="4507992"/>
                <a:ext cx="1664208" cy="1664208"/>
              </a:xfrm>
              <a:prstGeom prst="ellipse">
                <a:avLst/>
              </a:prstGeom>
              <a:solidFill>
                <a:srgbClr val="313E4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Flèche droite 19">
                <a:hlinkClick r:id="rId5" action="ppaction://hlinksldjump"/>
              </p:cNvPr>
              <p:cNvSpPr/>
              <p:nvPr/>
            </p:nvSpPr>
            <p:spPr>
              <a:xfrm>
                <a:off x="3332988" y="4960620"/>
                <a:ext cx="777240" cy="758952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ZoneTexte 17">
              <a:hlinkClick r:id="rId5" action="ppaction://hlinksldjump"/>
            </p:cNvPr>
            <p:cNvSpPr txBox="1"/>
            <p:nvPr/>
          </p:nvSpPr>
          <p:spPr>
            <a:xfrm>
              <a:off x="446918" y="6247319"/>
              <a:ext cx="1875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Retour page d’accueil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148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3FBE60EF-9ACE-4203-B421-BE9AD50822DA}" vid="{030FBC6B-9ADA-487F-9074-43CD6D9525B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eb2583-99a6-475c-b6f8-bff0298edde2" xsi:nil="true"/>
    <lcf76f155ced4ddcb4097134ff3c332f xmlns="d0badfcd-32fa-40dd-b970-e580902a2f1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8A5154E800A46A52F7AFD94B6CF9A" ma:contentTypeVersion="11" ma:contentTypeDescription="Crée un document." ma:contentTypeScope="" ma:versionID="566c3325113c3d164323102409ca2c2a">
  <xsd:schema xmlns:xsd="http://www.w3.org/2001/XMLSchema" xmlns:xs="http://www.w3.org/2001/XMLSchema" xmlns:p="http://schemas.microsoft.com/office/2006/metadata/properties" xmlns:ns2="d0badfcd-32fa-40dd-b970-e580902a2f18" xmlns:ns3="05eb2583-99a6-475c-b6f8-bff0298edde2" targetNamespace="http://schemas.microsoft.com/office/2006/metadata/properties" ma:root="true" ma:fieldsID="8b49de8af525b412be10a928756165a9" ns2:_="" ns3:_="">
    <xsd:import namespace="d0badfcd-32fa-40dd-b970-e580902a2f18"/>
    <xsd:import namespace="05eb2583-99a6-475c-b6f8-bff0298ed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adfcd-32fa-40dd-b970-e580902a2f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b867a78c-48b8-4df0-bf1c-04f713128f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b2583-99a6-475c-b6f8-bff0298edd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1196de-6760-448e-a89b-9701b6b15029}" ma:internalName="TaxCatchAll" ma:showField="CatchAllData" ma:web="05eb2583-99a6-475c-b6f8-bff0298edd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D711ED-3F11-4E62-B28E-923561B217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595110-6871-487B-840C-D216FDD5072E}"/>
</file>

<file path=customXml/itemProps3.xml><?xml version="1.0" encoding="utf-8"?>
<ds:datastoreItem xmlns:ds="http://schemas.openxmlformats.org/officeDocument/2006/customXml" ds:itemID="{578988EB-1B67-4511-A161-FDEEE601E6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Modèle_SAclay</Template>
  <TotalTime>373</TotalTime>
  <Words>476</Words>
  <Application>Microsoft Office PowerPoint</Application>
  <PresentationFormat>Grand écran</PresentationFormat>
  <Paragraphs>42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Unicode MS</vt:lpstr>
      <vt:lpstr>Calibri</vt:lpstr>
      <vt:lpstr>Open Sans</vt:lpstr>
      <vt:lpstr>1_UPSACLAY</vt:lpstr>
      <vt:lpstr>Guide pour retrouver vos ressources </vt:lpstr>
      <vt:lpstr>Présentation PowerPoint</vt:lpstr>
      <vt:lpstr>Trouver de la doc à l’université</vt:lpstr>
      <vt:lpstr>Présentation PowerPoint</vt:lpstr>
      <vt:lpstr>Trouver de la législation et de la jurisprudence</vt:lpstr>
      <vt:lpstr>Présentation PowerPoint</vt:lpstr>
      <vt:lpstr>Présentation PowerPoint</vt:lpstr>
      <vt:lpstr>Présentation PowerPoint</vt:lpstr>
      <vt:lpstr>Présentation PowerPoint</vt:lpstr>
      <vt:lpstr>Trouver de la doctrine et des articles en SHS</vt:lpstr>
      <vt:lpstr>Présentation PowerPoint</vt:lpstr>
      <vt:lpstr>Présentation PowerPoint</vt:lpstr>
      <vt:lpstr>Présentation PowerPoint</vt:lpstr>
    </vt:vector>
  </TitlesOfParts>
  <Company>Universite Paris-Sud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pour retrouver vos ressources</dc:title>
  <dc:creator>Samuel Jamet</dc:creator>
  <dc:description>Modèle de présentation PowerPoint au format 16/9e</dc:description>
  <cp:lastModifiedBy>Samuel Jamet</cp:lastModifiedBy>
  <cp:revision>20</cp:revision>
  <dcterms:created xsi:type="dcterms:W3CDTF">2024-01-16T12:21:42Z</dcterms:created>
  <dcterms:modified xsi:type="dcterms:W3CDTF">2024-01-24T08:03:15Z</dcterms:modified>
  <cp:category>Présentation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0x010100F388A5154E800A46A52F7AFD94B6CF9A</vt:lpwstr>
  </property>
</Properties>
</file>