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8"/>
  </p:notesMasterIdLst>
  <p:sldIdLst>
    <p:sldId id="256" r:id="rId2"/>
    <p:sldId id="257" r:id="rId3"/>
    <p:sldId id="260" r:id="rId4"/>
    <p:sldId id="262" r:id="rId5"/>
    <p:sldId id="259" r:id="rId6"/>
    <p:sldId id="264" r:id="rId7"/>
    <p:sldId id="261" r:id="rId8"/>
    <p:sldId id="289" r:id="rId9"/>
    <p:sldId id="290" r:id="rId10"/>
    <p:sldId id="263" r:id="rId11"/>
    <p:sldId id="304" r:id="rId12"/>
    <p:sldId id="308" r:id="rId13"/>
    <p:sldId id="285" r:id="rId14"/>
    <p:sldId id="265" r:id="rId15"/>
    <p:sldId id="266" r:id="rId16"/>
    <p:sldId id="293" r:id="rId17"/>
    <p:sldId id="295" r:id="rId18"/>
    <p:sldId id="296" r:id="rId19"/>
    <p:sldId id="309" r:id="rId20"/>
    <p:sldId id="286" r:id="rId21"/>
    <p:sldId id="279" r:id="rId22"/>
    <p:sldId id="305" r:id="rId23"/>
    <p:sldId id="297" r:id="rId24"/>
    <p:sldId id="299" r:id="rId25"/>
    <p:sldId id="302" r:id="rId26"/>
    <p:sldId id="301" r:id="rId27"/>
    <p:sldId id="300" r:id="rId28"/>
    <p:sldId id="303" r:id="rId29"/>
    <p:sldId id="307" r:id="rId30"/>
    <p:sldId id="287" r:id="rId31"/>
    <p:sldId id="277" r:id="rId32"/>
    <p:sldId id="275" r:id="rId33"/>
    <p:sldId id="283" r:id="rId34"/>
    <p:sldId id="310" r:id="rId35"/>
    <p:sldId id="291" r:id="rId36"/>
    <p:sldId id="284"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59"/>
    <p:restoredTop sz="81115"/>
  </p:normalViewPr>
  <p:slideViewPr>
    <p:cSldViewPr snapToGrid="0">
      <p:cViewPr varScale="1">
        <p:scale>
          <a:sx n="120" d="100"/>
          <a:sy n="120" d="100"/>
        </p:scale>
        <p:origin x="2408"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18EEA5-14F3-5E4D-A103-9AE3120AABFE}" type="datetimeFigureOut">
              <a:rPr lang="fr-FR" smtClean="0"/>
              <a:t>13/12/2023</a:t>
            </a:fld>
            <a:endParaRPr lang="fr-FR"/>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3D30C3-5CAB-484C-A47B-76DAFC0B8B68}" type="slidenum">
              <a:rPr lang="fr-FR" smtClean="0"/>
              <a:t>‹#›</a:t>
            </a:fld>
            <a:endParaRPr lang="fr-FR"/>
          </a:p>
        </p:txBody>
      </p:sp>
    </p:spTree>
    <p:extLst>
      <p:ext uri="{BB962C8B-B14F-4D97-AF65-F5344CB8AC3E}">
        <p14:creationId xmlns:p14="http://schemas.microsoft.com/office/powerpoint/2010/main" val="1008603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Bonjour à tous, et bienvenue à nouveau en PHYS137. </a:t>
            </a:r>
          </a:p>
          <a:p>
            <a:r>
              <a:rPr lang="fr-FR" noProof="0" dirty="0"/>
              <a:t>À la dernière séance, nous avons commencé les découvertes de la physique moderne avec le passage du magnétisme et de l’électricité à l’électromagnétisme. Nous avons vu comment ceci a permis d’expliquer un grand nombre de phénomènes, depuis la Terre jusqu’aux étoiles.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dirty="0"/>
              <a:t>Cependant, les conséquences de l’électromagnétisme vont encore plus loin, car cela a donné naissance à une nouvelle discipline de la physique : la relativité restreinte. Cette discipline, que beaucoup de gens relient aux théories d’Albert Einstein, permet d’apporter un éclairage nouveau sur les notions de temps et d’espace. Nous allons donc essayer de comprendre comment ces différents concepts ont émergé.</a:t>
            </a:r>
          </a:p>
          <a:p>
            <a:r>
              <a:rPr lang="fr-FR" noProof="0" dirty="0"/>
              <a:t>Vous avez déjà eu une introduction concernant la relativité générale, qui porte sur les notions de gravitation et de masse, ici nous allons considérer des hypothèses différentes. </a:t>
            </a:r>
            <a:br>
              <a:rPr lang="fr-FR" noProof="0" dirty="0"/>
            </a:br>
            <a:endParaRPr lang="fr-FR" noProof="0" dirty="0"/>
          </a:p>
          <a:p>
            <a:r>
              <a:rPr lang="fr-FR" noProof="0" dirty="0"/>
              <a:t>Ressources : </a:t>
            </a:r>
          </a:p>
          <a:p>
            <a:r>
              <a:rPr lang="fr-FR" noProof="0" dirty="0"/>
              <a:t>https://</a:t>
            </a:r>
            <a:r>
              <a:rPr lang="fr-FR" noProof="0" dirty="0" err="1"/>
              <a:t>fr.wikipedia.org</a:t>
            </a:r>
            <a:r>
              <a:rPr lang="fr-FR" noProof="0" dirty="0"/>
              <a:t>/wiki/Relativit%C3%A9_restreinte</a:t>
            </a:r>
          </a:p>
          <a:p>
            <a:r>
              <a:rPr lang="fr-FR" noProof="0" dirty="0"/>
              <a:t>http://</a:t>
            </a:r>
            <a:r>
              <a:rPr lang="fr-FR" noProof="0" dirty="0" err="1"/>
              <a:t>www.voyagepourproxima.fr</a:t>
            </a:r>
            <a:r>
              <a:rPr lang="fr-FR" noProof="0" dirty="0"/>
              <a:t>/</a:t>
            </a:r>
            <a:r>
              <a:rPr lang="fr-FR" noProof="0" dirty="0" err="1"/>
              <a:t>relat.pdf</a:t>
            </a:r>
            <a:endParaRPr lang="fr-FR" noProof="0" dirty="0"/>
          </a:p>
          <a:p>
            <a:r>
              <a:rPr lang="fr-FR" noProof="0" dirty="0"/>
              <a:t>https://</a:t>
            </a:r>
            <a:r>
              <a:rPr lang="fr-FR" noProof="0" dirty="0" err="1"/>
              <a:t>akrajenbrink.weebly.com</a:t>
            </a:r>
            <a:r>
              <a:rPr lang="fr-FR" noProof="0" dirty="0"/>
              <a:t>/</a:t>
            </a:r>
            <a:r>
              <a:rPr lang="fr-FR" noProof="0" dirty="0" err="1"/>
              <a:t>uploads</a:t>
            </a:r>
            <a:r>
              <a:rPr lang="fr-FR" noProof="0" dirty="0"/>
              <a:t>/9/6/2/0/96200856/</a:t>
            </a:r>
            <a:r>
              <a:rPr lang="fr-FR" noProof="0" dirty="0" err="1"/>
              <a:t>relat.pdf</a:t>
            </a:r>
            <a:endParaRPr lang="fr-FR" noProof="0" dirty="0"/>
          </a:p>
        </p:txBody>
      </p:sp>
      <p:sp>
        <p:nvSpPr>
          <p:cNvPr id="4" name="Slide Number Placeholder 3"/>
          <p:cNvSpPr>
            <a:spLocks noGrp="1"/>
          </p:cNvSpPr>
          <p:nvPr>
            <p:ph type="sldNum" sz="quarter" idx="5"/>
          </p:nvPr>
        </p:nvSpPr>
        <p:spPr/>
        <p:txBody>
          <a:bodyPr/>
          <a:lstStyle/>
          <a:p>
            <a:fld id="{EF3D30C3-5CAB-484C-A47B-76DAFC0B8B68}" type="slidenum">
              <a:rPr lang="fr-FR" smtClean="0"/>
              <a:t>1</a:t>
            </a:fld>
            <a:endParaRPr lang="fr-FR"/>
          </a:p>
        </p:txBody>
      </p:sp>
    </p:spTree>
    <p:extLst>
      <p:ext uri="{BB962C8B-B14F-4D97-AF65-F5344CB8AC3E}">
        <p14:creationId xmlns:p14="http://schemas.microsoft.com/office/powerpoint/2010/main" val="330420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i="0" noProof="0" dirty="0">
                <a:effectLst/>
                <a:latin typeface="Helvetica" pitchFamily="2" charset="0"/>
              </a:rPr>
              <a:t>Principe de relativité (1632) : Si deux référentiels sont animés d’un mouvement rectiligne uniforme l’un par rapport à l’autre, les lois de la physique sont les mêmes dans les deux référentiels.</a:t>
            </a:r>
          </a:p>
          <a:p>
            <a:r>
              <a:rPr lang="fr-FR" i="0" noProof="0" dirty="0">
                <a:effectLst/>
                <a:latin typeface="Helvetica" pitchFamily="2" charset="0"/>
              </a:rPr>
              <a:t>Prenons l’exemple (connu mais perturbant) d’un train au départ d’une gare. Dans le référentiel du passager sur le quai, c’est le train qui avance. Mais dans le référentiel des passagers dans le train, c’est le quai qui recule. On sait qu’en pratique c’est le train qui se déplace à cause de l’énergie dépensée pour avancer, mais ce que Galilée dit, c’est que tant que les deux ont un mouvement rectiligne uniforme, alors ça ne change rien du point de vue des équations et de la physique, les deux points de vue sont parfaitement équivalents.</a:t>
            </a:r>
          </a:p>
          <a:p>
            <a:r>
              <a:rPr lang="fr-FR" i="0" noProof="0" dirty="0">
                <a:effectLst/>
                <a:latin typeface="Helvetica" pitchFamily="2" charset="0"/>
              </a:rPr>
              <a:t>S’il n’y a aucune différence entre les lois de la physique dans un référentiel en mouvement rectiligne uniforme (vitesse constante) et les lois de la physique dans un référentiel fixe, c’est parce que les vitesses n’ont pas de sens absolu, elles sont relatives. Un homme assis dans un train sera immobile par rapport au train en mouvement, mais il sera en mouvement par rapport à un observateur dans la gare. Mêmes avachi sur un siège d’amphi, les étudiants ne sont pas immobiles, ils se déplacent par exemple à 30 km/s par rapport au Soleil ! Le Soleil lui-même se déplace dans la galaxie à 230km/s et la Voie lactée se précipite vers Andromède à 400 km/s.</a:t>
            </a:r>
          </a:p>
          <a:p>
            <a:r>
              <a:rPr lang="fr-FR" i="0" noProof="0" dirty="0">
                <a:effectLst/>
                <a:latin typeface="Helvetica" pitchFamily="2" charset="0"/>
              </a:rPr>
              <a:t>Ceci permet donc d’annuler l’argument des géocentristes : que la Terre soit immobile ou en mouvement rectiligne uniforme, les lois de la physique seront les mêmes, le stylo retombera toujours à la verticale.</a:t>
            </a:r>
          </a:p>
        </p:txBody>
      </p:sp>
      <p:sp>
        <p:nvSpPr>
          <p:cNvPr id="4" name="Slide Number Placeholder 3"/>
          <p:cNvSpPr>
            <a:spLocks noGrp="1"/>
          </p:cNvSpPr>
          <p:nvPr>
            <p:ph type="sldNum" sz="quarter" idx="5"/>
          </p:nvPr>
        </p:nvSpPr>
        <p:spPr/>
        <p:txBody>
          <a:bodyPr/>
          <a:lstStyle/>
          <a:p>
            <a:fld id="{EF3D30C3-5CAB-484C-A47B-76DAFC0B8B68}" type="slidenum">
              <a:rPr lang="fr-FR" smtClean="0"/>
              <a:t>10</a:t>
            </a:fld>
            <a:endParaRPr lang="fr-FR"/>
          </a:p>
        </p:txBody>
      </p:sp>
    </p:spTree>
    <p:extLst>
      <p:ext uri="{BB962C8B-B14F-4D97-AF65-F5344CB8AC3E}">
        <p14:creationId xmlns:p14="http://schemas.microsoft.com/office/powerpoint/2010/main" val="3878804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i="0" noProof="0" dirty="0">
                <a:effectLst/>
                <a:latin typeface="Helvetica" pitchFamily="2" charset="0"/>
              </a:rPr>
              <a:t>Pour tous les référentiels en mouvement rectiligne uniforme, les résultats des expériences sont les mêmes et les lois de la physique sont les mêmes.</a:t>
            </a:r>
          </a:p>
          <a:p>
            <a:r>
              <a:rPr lang="fr-FR" i="0" noProof="0" dirty="0">
                <a:effectLst/>
                <a:latin typeface="Helvetica" pitchFamily="2" charset="0"/>
              </a:rPr>
              <a:t>Les expériences de Galilée lui ont permis de définir le principe d’inertie : un corps en mouvement, s’il ne subit aucune force extérieure, continue ce mouvement dans la même direction, à vitesse constante.</a:t>
            </a:r>
          </a:p>
          <a:p>
            <a:r>
              <a:rPr lang="fr-FR" i="0" noProof="0" dirty="0">
                <a:effectLst/>
                <a:latin typeface="Helvetica" pitchFamily="2" charset="0"/>
              </a:rPr>
              <a:t>On peut changer de référentiel grâce à la Transformation de Galilée.</a:t>
            </a:r>
          </a:p>
          <a:p>
            <a:r>
              <a:rPr lang="fr-FR" i="0" noProof="0" dirty="0">
                <a:effectLst/>
                <a:latin typeface="Helvetica" pitchFamily="2" charset="0"/>
              </a:rPr>
              <a:t>Les vitesses sont relatives.</a:t>
            </a:r>
          </a:p>
          <a:p>
            <a:r>
              <a:rPr lang="fr-FR" i="0" noProof="0" dirty="0">
                <a:effectLst/>
                <a:latin typeface="Helvetica" pitchFamily="2" charset="0"/>
              </a:rPr>
              <a:t>On peut déterminer la vitesse d’un objet dans n’importe quel référentiel grâce à la loi de composition des vitesses : v’ = v + U</a:t>
            </a:r>
          </a:p>
          <a:p>
            <a:r>
              <a:rPr lang="fr-FR" i="0" noProof="0" dirty="0">
                <a:effectLst/>
                <a:latin typeface="Helvetica" pitchFamily="2" charset="0"/>
              </a:rPr>
              <a:t>Les distances et les durées sont invariantes. Dans la physique de Galilée, l’espace et le temps sont absolus.</a:t>
            </a:r>
          </a:p>
          <a:p>
            <a:r>
              <a:rPr lang="fr-FR" i="0" noProof="0" dirty="0">
                <a:effectLst/>
                <a:latin typeface="Helvetica" pitchFamily="2" charset="0"/>
              </a:rPr>
              <a:t>La Relativité Galiléenne sera utilisée et formulée par Newton, par Kepler et bien d’autres pour décrire les lois de la Mécanique classique. Grâce à ces lois, il va devenir possible de décrire la trajectoire d’un boulet de canon ou des planètes orbitant autour du soleil, et même de prédire les éclipses avec une précision de quelques secondes (la théorie de la Lune sera améliorée par Brown en 1930). Alors, pourquoi changer une équipe qui gagne ? Le problème n’est pas venu de la Mécanique, mais de l’Electricité. Plus précisément, de la théorie de l’Electromagnétisme achevée par Maxwell.</a:t>
            </a:r>
          </a:p>
        </p:txBody>
      </p:sp>
      <p:sp>
        <p:nvSpPr>
          <p:cNvPr id="4" name="Slide Number Placeholder 3"/>
          <p:cNvSpPr>
            <a:spLocks noGrp="1"/>
          </p:cNvSpPr>
          <p:nvPr>
            <p:ph type="sldNum" sz="quarter" idx="5"/>
          </p:nvPr>
        </p:nvSpPr>
        <p:spPr/>
        <p:txBody>
          <a:bodyPr/>
          <a:lstStyle/>
          <a:p>
            <a:fld id="{EF3D30C3-5CAB-484C-A47B-76DAFC0B8B68}" type="slidenum">
              <a:rPr lang="fr-FR" smtClean="0"/>
              <a:t>11</a:t>
            </a:fld>
            <a:endParaRPr lang="fr-FR"/>
          </a:p>
        </p:txBody>
      </p:sp>
    </p:spTree>
    <p:extLst>
      <p:ext uri="{BB962C8B-B14F-4D97-AF65-F5344CB8AC3E}">
        <p14:creationId xmlns:p14="http://schemas.microsoft.com/office/powerpoint/2010/main" val="4086367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Exercice 1 : référentiels galiléens</a:t>
            </a:r>
          </a:p>
        </p:txBody>
      </p:sp>
      <p:sp>
        <p:nvSpPr>
          <p:cNvPr id="4" name="Slide Number Placeholder 3"/>
          <p:cNvSpPr>
            <a:spLocks noGrp="1"/>
          </p:cNvSpPr>
          <p:nvPr>
            <p:ph type="sldNum" sz="quarter" idx="5"/>
          </p:nvPr>
        </p:nvSpPr>
        <p:spPr/>
        <p:txBody>
          <a:bodyPr/>
          <a:lstStyle/>
          <a:p>
            <a:fld id="{EF3D30C3-5CAB-484C-A47B-76DAFC0B8B68}" type="slidenum">
              <a:rPr lang="fr-FR" smtClean="0"/>
              <a:t>12</a:t>
            </a:fld>
            <a:endParaRPr lang="fr-FR"/>
          </a:p>
        </p:txBody>
      </p:sp>
    </p:spTree>
    <p:extLst>
      <p:ext uri="{BB962C8B-B14F-4D97-AF65-F5344CB8AC3E}">
        <p14:creationId xmlns:p14="http://schemas.microsoft.com/office/powerpoint/2010/main" val="1345673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On va donc reprendre les résultats de l’électromagnétisme, et comprendre comment ils entrent en conflit avec les conclusions de Galilée.</a:t>
            </a:r>
          </a:p>
        </p:txBody>
      </p:sp>
      <p:sp>
        <p:nvSpPr>
          <p:cNvPr id="4" name="Slide Number Placeholder 3"/>
          <p:cNvSpPr>
            <a:spLocks noGrp="1"/>
          </p:cNvSpPr>
          <p:nvPr>
            <p:ph type="sldNum" sz="quarter" idx="5"/>
          </p:nvPr>
        </p:nvSpPr>
        <p:spPr/>
        <p:txBody>
          <a:bodyPr/>
          <a:lstStyle/>
          <a:p>
            <a:fld id="{EF3D30C3-5CAB-484C-A47B-76DAFC0B8B68}" type="slidenum">
              <a:rPr lang="fr-FR" smtClean="0"/>
              <a:t>13</a:t>
            </a:fld>
            <a:endParaRPr lang="fr-FR"/>
          </a:p>
        </p:txBody>
      </p:sp>
    </p:spTree>
    <p:extLst>
      <p:ext uri="{BB962C8B-B14F-4D97-AF65-F5344CB8AC3E}">
        <p14:creationId xmlns:p14="http://schemas.microsoft.com/office/powerpoint/2010/main" val="15563451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i="0" noProof="0" dirty="0">
                <a:effectLst/>
                <a:latin typeface="Helvetica" pitchFamily="2" charset="0"/>
              </a:rPr>
              <a:t>Maxwell interprète mécaniquement les phénomènes électromagnétiques comme des ondes. Tout comme les autres ondes mécaniques (par ex. le son), les ondes électromagnétiques doivent avoir un milieu dans lequel se propager : c’est le rôle de l’éther, matière idéale censée remplir l’espace. Les équations de Maxwell sont plus simples lorsqu’elles sont écrites pour un observateur immobile par rapport à l’éther : l’éther constituerait donc un référentiel privilégié, par rapport auquel on pourrait déterminer tous les mouvements. (Cette définition va à l’encontre de la relativité Galiléenne,</a:t>
            </a:r>
          </a:p>
          <a:p>
            <a:r>
              <a:rPr lang="fr-FR" i="0" noProof="0" dirty="0">
                <a:effectLst/>
                <a:latin typeface="Helvetica" pitchFamily="2" charset="0"/>
              </a:rPr>
              <a:t>d’après laquelle il n’existe pas de référentiel absolu).</a:t>
            </a:r>
          </a:p>
          <a:p>
            <a:r>
              <a:rPr lang="fr-FR" i="0" noProof="0" dirty="0">
                <a:effectLst/>
                <a:latin typeface="Helvetica" pitchFamily="2" charset="0"/>
              </a:rPr>
              <a:t>Maxwell prédit également l’existence d’ondes de nature électromagnétique se propageant à une vitesse proche de celle de la lumière. Ces ondes sont associées pour lui à l’oscillation rapide d’un champ électrique et d’un champ magnétique. Si on reprend les équations de Maxwell-Ampère où epsilon0 est la permittivité (du vide, mais au moment d’énoncer les équations, l’éther) introduite en électrostatique par la loi de Coulomb, une constante physique, et mu0 la perméabilité magnétique (du vide/à ce moment, l’éther). Ces deux constantes en fait introduisent la vitesse de propagation des ondes électromagnétiques.</a:t>
            </a:r>
          </a:p>
        </p:txBody>
      </p:sp>
      <p:sp>
        <p:nvSpPr>
          <p:cNvPr id="4" name="Slide Number Placeholder 3"/>
          <p:cNvSpPr>
            <a:spLocks noGrp="1"/>
          </p:cNvSpPr>
          <p:nvPr>
            <p:ph type="sldNum" sz="quarter" idx="5"/>
          </p:nvPr>
        </p:nvSpPr>
        <p:spPr/>
        <p:txBody>
          <a:bodyPr/>
          <a:lstStyle/>
          <a:p>
            <a:fld id="{EF3D30C3-5CAB-484C-A47B-76DAFC0B8B68}" type="slidenum">
              <a:rPr lang="fr-FR" smtClean="0"/>
              <a:t>14</a:t>
            </a:fld>
            <a:endParaRPr lang="fr-FR"/>
          </a:p>
        </p:txBody>
      </p:sp>
    </p:spTree>
    <p:extLst>
      <p:ext uri="{BB962C8B-B14F-4D97-AF65-F5344CB8AC3E}">
        <p14:creationId xmlns:p14="http://schemas.microsoft.com/office/powerpoint/2010/main" val="1822619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i="0" noProof="0" dirty="0">
                <a:effectLst/>
                <a:latin typeface="Helvetica" pitchFamily="2" charset="0"/>
              </a:rPr>
              <a:t>L’expérience de Hertz entre 1886 et 1888 prouvant l’existence réelle des ondes électromagnétiques prédites par Maxwell est la suivante :</a:t>
            </a:r>
          </a:p>
          <a:p>
            <a:r>
              <a:rPr lang="fr-FR" i="0" noProof="0" dirty="0">
                <a:effectLst/>
                <a:latin typeface="Helvetica" pitchFamily="2" charset="0"/>
              </a:rPr>
              <a:t>Hertz réalise un oscillateur en utilisant une bobine et un condensateur composé de deux sphères de cuivre. Ces sphères sont reliées par une tige conductrice, interrompue en son milieu par un petit intervalle. Les charges s’accumulent dans les grandes sphères jusqu’au moment où des étincelles éclatent entre les deux tiges. Il se produit alors une série d’oscillations du courant entre les deux sphères.</a:t>
            </a:r>
          </a:p>
          <a:p>
            <a:r>
              <a:rPr lang="fr-FR" i="0" noProof="0" dirty="0">
                <a:effectLst/>
                <a:latin typeface="Helvetica" pitchFamily="2" charset="0"/>
              </a:rPr>
              <a:t>Hertz remarque que la fréquence des étincelles est indépendante de la fréquence de la bobine. Il estime que la fréquence des oscillations provoquées par son montage est de l’ordre de cent millions de périodes par seconde.</a:t>
            </a:r>
          </a:p>
          <a:p>
            <a:r>
              <a:rPr lang="fr-FR" i="0" noProof="0" dirty="0">
                <a:effectLst/>
                <a:latin typeface="Helvetica" pitchFamily="2" charset="0"/>
              </a:rPr>
              <a:t>Les oscillations du courant électrique dans ce montage vont générer une onde qu’il détecte avec un résonateur : un anneau métallique presque refermé. Le courant généré par l’onde va provoquer une autre étincelle dans le résonnateur.</a:t>
            </a:r>
          </a:p>
          <a:p>
            <a:r>
              <a:rPr lang="fr-FR" i="0" noProof="0" dirty="0">
                <a:effectLst/>
                <a:latin typeface="Helvetica" pitchFamily="2" charset="0"/>
              </a:rPr>
              <a:t>Son expérience montre les ondes électromagnétiques sont émises par des charges électriques accélérées (ex : courant oscillant dans une antenne d’émission) et une onde électromagnétique peut mettre en mouvement des charges électriques (ici les ondes radios créent un courant dans l’antenne de réception).</a:t>
            </a:r>
          </a:p>
          <a:p>
            <a:r>
              <a:rPr lang="fr-FR" i="0" noProof="0" dirty="0">
                <a:effectLst/>
                <a:latin typeface="Helvetica" pitchFamily="2" charset="0"/>
              </a:rPr>
              <a:t>Hertz va continuer son exploration des ondes produites par son oscillateur : ces ondes peuvent être réfléchies par des miroirs en zinc, polarisées, diffusées. . . toutes les expériences classiques d’optique sur les rayons lumineux peuvent être répétées sur ces ondes. Les ondes possèdent également le même indice de réfraction que la lumière. Toutes ces coïncidences rendent très probable la théorie de Maxwell et semblent autoriser Hertz à considérer les radiations électriques comme des</a:t>
            </a:r>
          </a:p>
          <a:p>
            <a:r>
              <a:rPr lang="fr-FR" i="0" noProof="0" dirty="0">
                <a:effectLst/>
                <a:latin typeface="Helvetica" pitchFamily="2" charset="0"/>
              </a:rPr>
              <a:t>radiations lumineuses de grande longueur d’onde.</a:t>
            </a:r>
          </a:p>
          <a:p>
            <a:r>
              <a:rPr lang="fr-FR" i="0" noProof="0" dirty="0">
                <a:effectLst/>
                <a:latin typeface="Helvetica" pitchFamily="2" charset="0"/>
              </a:rPr>
              <a:t>Ajoutons que Hertz, par des expériences d’interférences, a pu mesurer la vitesse de propagation de ces ondes et vérifier qu’elle est bien celle de la lumière comme l’avait prédit Maxwell.</a:t>
            </a:r>
          </a:p>
        </p:txBody>
      </p:sp>
      <p:sp>
        <p:nvSpPr>
          <p:cNvPr id="4" name="Slide Number Placeholder 3"/>
          <p:cNvSpPr>
            <a:spLocks noGrp="1"/>
          </p:cNvSpPr>
          <p:nvPr>
            <p:ph type="sldNum" sz="quarter" idx="5"/>
          </p:nvPr>
        </p:nvSpPr>
        <p:spPr/>
        <p:txBody>
          <a:bodyPr/>
          <a:lstStyle/>
          <a:p>
            <a:fld id="{EF3D30C3-5CAB-484C-A47B-76DAFC0B8B68}" type="slidenum">
              <a:rPr lang="fr-FR" smtClean="0"/>
              <a:t>15</a:t>
            </a:fld>
            <a:endParaRPr lang="fr-FR"/>
          </a:p>
        </p:txBody>
      </p:sp>
    </p:spTree>
    <p:extLst>
      <p:ext uri="{BB962C8B-B14F-4D97-AF65-F5344CB8AC3E}">
        <p14:creationId xmlns:p14="http://schemas.microsoft.com/office/powerpoint/2010/main" val="14447758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i="0" noProof="0" dirty="0">
                <a:effectLst/>
                <a:latin typeface="Helvetica" pitchFamily="2" charset="0"/>
              </a:rPr>
              <a:t>Puisque les équations de Maxwell, et donc l’existence des ondes électromagnétiques, ont été validées, les scientifiques de l’époques sont persuadés de l’existence de l’éther, milieu dans lequel elles se propagent.</a:t>
            </a:r>
          </a:p>
          <a:p>
            <a:r>
              <a:rPr lang="fr-FR" i="0" noProof="0" dirty="0"/>
              <a:t>Pour comprendre l’expérience qui a essayé de détecter l’éther, il faut d’abord comprendre le principe d’interférométrie. Un interféromètre est un instrument permettant de mesurer le décalage entre deux ondes lumineuses. Pour cela, on utilise une source qui va générer une onde incidente. Cette onde va rencontrer une lame séparatrice qui va générer deux ondes : une partie de l’onde est déviée vers un miroir (celui du haut) qui est à une distance fixe, elle va donc parcourir une distance connue avant de revenir vers la lame séparatrice ; l’autre partie est transmise vers un miroir déplaçable, ce qui fait qu’elle va parcourir une distance qu’on peut modifier. Les deux ondes sont ensuite recombinées avant d’être observées par un détecteur. Le résultat crée une figure d’interférence : si les ondes ont la même fréquence, elles s’additionnent (interférence constructive) sinon elles se soustraient (interférence destructive). Le résultat est donc une succession de franges, dont l’écart est lié au décalage temporel entre les deux ondes, et donc à leur vitesse.</a:t>
            </a:r>
          </a:p>
        </p:txBody>
      </p:sp>
      <p:sp>
        <p:nvSpPr>
          <p:cNvPr id="4" name="Slide Number Placeholder 3"/>
          <p:cNvSpPr>
            <a:spLocks noGrp="1"/>
          </p:cNvSpPr>
          <p:nvPr>
            <p:ph type="sldNum" sz="quarter" idx="5"/>
          </p:nvPr>
        </p:nvSpPr>
        <p:spPr/>
        <p:txBody>
          <a:bodyPr/>
          <a:lstStyle/>
          <a:p>
            <a:fld id="{EF3D30C3-5CAB-484C-A47B-76DAFC0B8B68}" type="slidenum">
              <a:rPr lang="fr-FR" smtClean="0"/>
              <a:t>16</a:t>
            </a:fld>
            <a:endParaRPr lang="fr-FR"/>
          </a:p>
        </p:txBody>
      </p:sp>
    </p:spTree>
    <p:extLst>
      <p:ext uri="{BB962C8B-B14F-4D97-AF65-F5344CB8AC3E}">
        <p14:creationId xmlns:p14="http://schemas.microsoft.com/office/powerpoint/2010/main" val="24758208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i="0" noProof="0" dirty="0">
                <a:effectLst/>
                <a:latin typeface="Helvetica" pitchFamily="2" charset="0"/>
              </a:rPr>
              <a:t>En 1881, Abraham Michelson, seul dans un premier temps, puis à l’aide de son collègue Edward Morley, montent une expérience permettant de démontrer l’existence de l’éther en mesurant la vitesse relative de la Terre par rapport à l’éther. Concrètement, l’expérience de Michelson et Morley a pour but de mettre en évidence la différence de vitesse de la lumière entre deux directions perpendiculaires. Ils s’attendaient à observer une variation du temps mis par la lumière à parcourir</a:t>
            </a:r>
          </a:p>
          <a:p>
            <a:r>
              <a:rPr lang="fr-FR" i="0" noProof="0" dirty="0">
                <a:effectLst/>
                <a:latin typeface="Helvetica" pitchFamily="2" charset="0"/>
              </a:rPr>
              <a:t>des distances identiques en longueurs, selon que les parcours sont dans le sens ou perpendiculaire au vent d’éther. Ces différences de temps de parcours sont une conséquence de la loi d’additivité des vitesses de la mécanique classique.</a:t>
            </a:r>
          </a:p>
          <a:p>
            <a:r>
              <a:rPr lang="fr-FR" i="0" noProof="0" dirty="0">
                <a:effectLst/>
                <a:latin typeface="Helvetica" pitchFamily="2" charset="0"/>
              </a:rPr>
              <a:t>Le montage de "Michelson et Morley" est un interféromètre qui recombine un rayon issu d’une source unique et dirigé dans les deux directions perpendiculaires au moyen d’un miroir semi-réfléchissant. La différence de vitesse devrait pouvoir se mesurer par l’observation des franges d’interférence obtenues (on ne mesure pas le temps de parcours directement par la différence de temps de parcours entre les 2 rayons est extrêmement faible, de l’ordre de 10^-15s). Le déphasage</a:t>
            </a:r>
          </a:p>
          <a:p>
            <a:r>
              <a:rPr lang="fr-FR" i="0" noProof="0" dirty="0">
                <a:effectLst/>
                <a:latin typeface="Helvetica" pitchFamily="2" charset="0"/>
              </a:rPr>
              <a:t>d’une onde par rapport à l’autre nous donne une information sur le retard entre les deux ondes.</a:t>
            </a:r>
          </a:p>
          <a:p>
            <a:r>
              <a:rPr lang="fr-FR" i="0" noProof="0" dirty="0">
                <a:effectLst/>
                <a:latin typeface="Helvetica" pitchFamily="2" charset="0"/>
              </a:rPr>
              <a:t>Cependant, malgré plusieurs tentatives, Michelson et Morley découvrent que la vitesse de la lumière est la même dans les deux directions et n’arriveront jamais à mettre en évidence l’existence de l’éther ou à calculer la vitesse de la Terre par rapport à ce milieu.</a:t>
            </a:r>
          </a:p>
          <a:p>
            <a:r>
              <a:rPr lang="fr-FR" i="0" noProof="0" dirty="0">
                <a:effectLst/>
                <a:latin typeface="Helvetica" pitchFamily="2" charset="0"/>
              </a:rPr>
              <a:t>Ce résultat négatif restera célèbre dans l’histoire de la physique : l’expérience en elle-même est réussie, mais c’est l’hypothèse de départ qui était fausse. Elle va conduire les physiciens à remettre en cause le concept de l’éther alors qu’elle prévoyait de prouver son existence.</a:t>
            </a:r>
          </a:p>
        </p:txBody>
      </p:sp>
      <p:sp>
        <p:nvSpPr>
          <p:cNvPr id="4" name="Slide Number Placeholder 3"/>
          <p:cNvSpPr>
            <a:spLocks noGrp="1"/>
          </p:cNvSpPr>
          <p:nvPr>
            <p:ph type="sldNum" sz="quarter" idx="5"/>
          </p:nvPr>
        </p:nvSpPr>
        <p:spPr/>
        <p:txBody>
          <a:bodyPr/>
          <a:lstStyle/>
          <a:p>
            <a:fld id="{EF3D30C3-5CAB-484C-A47B-76DAFC0B8B68}" type="slidenum">
              <a:rPr lang="fr-FR" smtClean="0"/>
              <a:t>17</a:t>
            </a:fld>
            <a:endParaRPr lang="fr-FR"/>
          </a:p>
        </p:txBody>
      </p:sp>
    </p:spTree>
    <p:extLst>
      <p:ext uri="{BB962C8B-B14F-4D97-AF65-F5344CB8AC3E}">
        <p14:creationId xmlns:p14="http://schemas.microsoft.com/office/powerpoint/2010/main" val="29987897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Michelson et Morley démontrent donc que l’éther ne peut pas exister.</a:t>
            </a:r>
          </a:p>
          <a:p>
            <a:r>
              <a:rPr lang="fr-FR" dirty="0"/>
              <a:t>Mais il y a également un autre problème dans leurs résultats : si la lumière va toujours à la même vitesse, cela veut dire que la loi d’additivité ne peut pas fonctionner ! (ex : lumière dans un train). Il y a donc une contradiction essentielle avec les hypothèses de Galilée. D’où le besoin d’une nouvelle théorie.</a:t>
            </a:r>
          </a:p>
        </p:txBody>
      </p:sp>
      <p:sp>
        <p:nvSpPr>
          <p:cNvPr id="4" name="Slide Number Placeholder 3"/>
          <p:cNvSpPr>
            <a:spLocks noGrp="1"/>
          </p:cNvSpPr>
          <p:nvPr>
            <p:ph type="sldNum" sz="quarter" idx="5"/>
          </p:nvPr>
        </p:nvSpPr>
        <p:spPr/>
        <p:txBody>
          <a:bodyPr/>
          <a:lstStyle/>
          <a:p>
            <a:fld id="{EF3D30C3-5CAB-484C-A47B-76DAFC0B8B68}" type="slidenum">
              <a:rPr lang="fr-FR" smtClean="0"/>
              <a:t>18</a:t>
            </a:fld>
            <a:endParaRPr lang="fr-FR"/>
          </a:p>
        </p:txBody>
      </p:sp>
    </p:spTree>
    <p:extLst>
      <p:ext uri="{BB962C8B-B14F-4D97-AF65-F5344CB8AC3E}">
        <p14:creationId xmlns:p14="http://schemas.microsoft.com/office/powerpoint/2010/main" val="16547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i="0" noProof="0" dirty="0">
                <a:effectLst/>
                <a:latin typeface="Helvetica" pitchFamily="2" charset="0"/>
              </a:rPr>
              <a:t>L’addition des vitesses découle de la transformation de Galilée. On considère un référentiel au repos R et un référentiel R’ en mouvement rectiligne uniforme à la vitesse V par rapport à R. Maintenant, imaginons qu’un point se déplace à la vitesse u dans le référentiel R’. Quelle sera sa vitesse v’ dans le référentiel R?</a:t>
            </a:r>
          </a:p>
          <a:p>
            <a:r>
              <a:rPr lang="fr-FR" i="0" noProof="0" dirty="0">
                <a:effectLst/>
                <a:latin typeface="Helvetica" pitchFamily="2" charset="0"/>
              </a:rPr>
              <a:t>En utilisant la transformation de Galilée, on peut montrer que : v’ = v + U</a:t>
            </a:r>
          </a:p>
        </p:txBody>
      </p:sp>
      <p:sp>
        <p:nvSpPr>
          <p:cNvPr id="4" name="Slide Number Placeholder 3"/>
          <p:cNvSpPr>
            <a:spLocks noGrp="1"/>
          </p:cNvSpPr>
          <p:nvPr>
            <p:ph type="sldNum" sz="quarter" idx="5"/>
          </p:nvPr>
        </p:nvSpPr>
        <p:spPr/>
        <p:txBody>
          <a:bodyPr/>
          <a:lstStyle/>
          <a:p>
            <a:fld id="{EF3D30C3-5CAB-484C-A47B-76DAFC0B8B68}" type="slidenum">
              <a:rPr lang="fr-FR" smtClean="0"/>
              <a:t>19</a:t>
            </a:fld>
            <a:endParaRPr lang="fr-FR"/>
          </a:p>
        </p:txBody>
      </p:sp>
    </p:spTree>
    <p:extLst>
      <p:ext uri="{BB962C8B-B14F-4D97-AF65-F5344CB8AC3E}">
        <p14:creationId xmlns:p14="http://schemas.microsoft.com/office/powerpoint/2010/main" val="4122114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fr-FR" sz="1200" dirty="0">
                <a:latin typeface="Garamond" panose="02020404030301010803" pitchFamily="18" charset="0"/>
              </a:rPr>
              <a:t>Pour cette séance, nous allons nous concentrer sur des périodes plus récentes de l’histoire. Pas d’Antiquité ou de Moyen-âge, on démarre à la Renaissance pour comprendre le paradigme de la relativité galiléenne qui définissait ce qu’on connaissait à l’époque sur le temps et l’espace.</a:t>
            </a:r>
          </a:p>
          <a:p>
            <a:pPr algn="l"/>
            <a:r>
              <a:rPr lang="fr-FR" sz="1200" dirty="0">
                <a:latin typeface="Garamond" panose="02020404030301010803" pitchFamily="18" charset="0"/>
              </a:rPr>
              <a:t>Ensuite nous allons reprendre les résultats de l’époque moderne sur l’électromagnétisme et essayer de comprendre comment et pourquoi ils entrent en contradiction avec les théories de Galilée.</a:t>
            </a:r>
          </a:p>
          <a:p>
            <a:pPr algn="l"/>
            <a:r>
              <a:rPr lang="fr-FR" sz="1200" dirty="0">
                <a:latin typeface="Garamond" panose="02020404030301010803" pitchFamily="18" charset="0"/>
              </a:rPr>
              <a:t>Enfin, nous allons aborder l’époque contemporaine et l’unification des deux théories grâce à la théorie de la relativité restreinte.</a:t>
            </a:r>
          </a:p>
          <a:p>
            <a:pPr algn="l"/>
            <a:r>
              <a:rPr lang="fr-FR" sz="1200" dirty="0">
                <a:latin typeface="Garamond" panose="02020404030301010803" pitchFamily="18" charset="0"/>
              </a:rPr>
              <a:t>On verra en tout dernier quelques applications à l’astrophysique (mais également à la vie quotidienne, car la relativité restreinte n’est pas si loin de nous en réalité !).</a:t>
            </a:r>
          </a:p>
        </p:txBody>
      </p:sp>
      <p:sp>
        <p:nvSpPr>
          <p:cNvPr id="4" name="Slide Number Placeholder 3"/>
          <p:cNvSpPr>
            <a:spLocks noGrp="1"/>
          </p:cNvSpPr>
          <p:nvPr>
            <p:ph type="sldNum" sz="quarter" idx="5"/>
          </p:nvPr>
        </p:nvSpPr>
        <p:spPr/>
        <p:txBody>
          <a:bodyPr/>
          <a:lstStyle/>
          <a:p>
            <a:fld id="{EF3D30C3-5CAB-484C-A47B-76DAFC0B8B68}" type="slidenum">
              <a:rPr lang="fr-FR" smtClean="0"/>
              <a:t>2</a:t>
            </a:fld>
            <a:endParaRPr lang="fr-FR"/>
          </a:p>
        </p:txBody>
      </p:sp>
    </p:spTree>
    <p:extLst>
      <p:ext uri="{BB962C8B-B14F-4D97-AF65-F5344CB8AC3E}">
        <p14:creationId xmlns:p14="http://schemas.microsoft.com/office/powerpoint/2010/main" val="10815495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On arrive donc à l’invention de la relativité restreinte.</a:t>
            </a:r>
          </a:p>
        </p:txBody>
      </p:sp>
      <p:sp>
        <p:nvSpPr>
          <p:cNvPr id="4" name="Slide Number Placeholder 3"/>
          <p:cNvSpPr>
            <a:spLocks noGrp="1"/>
          </p:cNvSpPr>
          <p:nvPr>
            <p:ph type="sldNum" sz="quarter" idx="5"/>
          </p:nvPr>
        </p:nvSpPr>
        <p:spPr/>
        <p:txBody>
          <a:bodyPr/>
          <a:lstStyle/>
          <a:p>
            <a:fld id="{EF3D30C3-5CAB-484C-A47B-76DAFC0B8B68}" type="slidenum">
              <a:rPr lang="fr-FR" smtClean="0"/>
              <a:t>20</a:t>
            </a:fld>
            <a:endParaRPr lang="fr-FR"/>
          </a:p>
        </p:txBody>
      </p:sp>
    </p:spTree>
    <p:extLst>
      <p:ext uri="{BB962C8B-B14F-4D97-AF65-F5344CB8AC3E}">
        <p14:creationId xmlns:p14="http://schemas.microsoft.com/office/powerpoint/2010/main" val="40531506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i="0" noProof="0" dirty="0">
                <a:effectLst/>
                <a:latin typeface="Helvetica" pitchFamily="2" charset="0"/>
              </a:rPr>
              <a:t>Lorentz (1853 – 1928) essaie d’interpréter le résultat négatif de l’expérience de Michelson et Morley en proposant en 1892 que tout objet qui se déplace dans l’éther se contracte dans la direction de son mouvement d’un certain facteur. Il met ainsi en place la transformation de Lorentz en 1895.</a:t>
            </a:r>
          </a:p>
          <a:p>
            <a:r>
              <a:rPr lang="fr-FR" i="0" noProof="0" dirty="0">
                <a:effectLst/>
                <a:latin typeface="Helvetica" pitchFamily="2" charset="0"/>
              </a:rPr>
              <a:t>Pour compenser la contraction des longueurs dans ses équations, Lorentz introduit la dilatation du temps. </a:t>
            </a:r>
          </a:p>
          <a:p>
            <a:r>
              <a:rPr lang="fr-FR" i="0" noProof="0" dirty="0">
                <a:effectLst/>
                <a:latin typeface="Helvetica" pitchFamily="2" charset="0"/>
              </a:rPr>
              <a:t>La contraction des longueurs et la dilatation du temps dépendent de la vitesse d’un objet par rapport à un observateur fixe. Un objet qui se déplace rapidement par rapport à nous semblera plus court dans la direction de déplacement et le temps semblera plus long : on le verra passer à une certaine vitesse plus faible que celle qu’il ressent dans son référentiel.</a:t>
            </a:r>
          </a:p>
        </p:txBody>
      </p:sp>
      <p:sp>
        <p:nvSpPr>
          <p:cNvPr id="4" name="Slide Number Placeholder 3"/>
          <p:cNvSpPr>
            <a:spLocks noGrp="1"/>
          </p:cNvSpPr>
          <p:nvPr>
            <p:ph type="sldNum" sz="quarter" idx="5"/>
          </p:nvPr>
        </p:nvSpPr>
        <p:spPr/>
        <p:txBody>
          <a:bodyPr/>
          <a:lstStyle/>
          <a:p>
            <a:fld id="{EF3D30C3-5CAB-484C-A47B-76DAFC0B8B68}" type="slidenum">
              <a:rPr lang="fr-FR" smtClean="0"/>
              <a:t>21</a:t>
            </a:fld>
            <a:endParaRPr lang="fr-FR"/>
          </a:p>
        </p:txBody>
      </p:sp>
    </p:spTree>
    <p:extLst>
      <p:ext uri="{BB962C8B-B14F-4D97-AF65-F5344CB8AC3E}">
        <p14:creationId xmlns:p14="http://schemas.microsoft.com/office/powerpoint/2010/main" val="37746185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Lorentz apporte donc des changements à la théorie de Galilée : il remplace la transformation de Galilée par la sienne, ce qui rend désormais les distances et les durées relatives à la vitesse de l’objet qu’on observe. Il a cependant encore besoin de l’éther pour expliquer sa théorie, car il croît toujours à l’additivité des vitesses.</a:t>
            </a:r>
          </a:p>
        </p:txBody>
      </p:sp>
      <p:sp>
        <p:nvSpPr>
          <p:cNvPr id="4" name="Slide Number Placeholder 3"/>
          <p:cNvSpPr>
            <a:spLocks noGrp="1"/>
          </p:cNvSpPr>
          <p:nvPr>
            <p:ph type="sldNum" sz="quarter" idx="5"/>
          </p:nvPr>
        </p:nvSpPr>
        <p:spPr/>
        <p:txBody>
          <a:bodyPr/>
          <a:lstStyle/>
          <a:p>
            <a:fld id="{EF3D30C3-5CAB-484C-A47B-76DAFC0B8B68}" type="slidenum">
              <a:rPr lang="fr-FR" smtClean="0"/>
              <a:t>22</a:t>
            </a:fld>
            <a:endParaRPr lang="fr-FR"/>
          </a:p>
        </p:txBody>
      </p:sp>
    </p:spTree>
    <p:extLst>
      <p:ext uri="{BB962C8B-B14F-4D97-AF65-F5344CB8AC3E}">
        <p14:creationId xmlns:p14="http://schemas.microsoft.com/office/powerpoint/2010/main" val="34106264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i="0" noProof="0" dirty="0">
                <a:effectLst/>
                <a:latin typeface="Helvetica" pitchFamily="2" charset="0"/>
              </a:rPr>
              <a:t>Einstein va repartir des équations de Lorentz et introduire les bases de la relativité restreinte dans son article "De l’électrodynamique des corps en mouvement", publié en 1905. Il se fonde sur deux postulats :</a:t>
            </a:r>
          </a:p>
          <a:p>
            <a:r>
              <a:rPr lang="fr-FR" i="0" noProof="0" dirty="0">
                <a:effectLst/>
                <a:latin typeface="Helvetica" pitchFamily="2" charset="0"/>
              </a:rPr>
              <a:t>Le premier postulat est le principe de relativité : tous les référentiels de référence inertiaux (en mouvement rectiligne uniforme) sont équivalents : les phénomènes et les lois de la physique y sont identiques. Le second postulat est que dans tous ces référentiels, la vitesse de la lumière est constante.</a:t>
            </a:r>
          </a:p>
          <a:p>
            <a:r>
              <a:rPr lang="fr-FR" i="0" noProof="0" dirty="0">
                <a:effectLst/>
                <a:latin typeface="Helvetica" pitchFamily="2" charset="0"/>
              </a:rPr>
              <a:t>Le mérite d’Einstein est d’avoir affirmé ces postulats qui rentrent en conflit évident avec la mécanique classique, notamment la loi d’additivité des vitesses.</a:t>
            </a:r>
          </a:p>
          <a:p>
            <a:r>
              <a:rPr lang="fr-FR" i="0" noProof="0" dirty="0">
                <a:effectLst/>
                <a:latin typeface="Helvetica" pitchFamily="2" charset="0"/>
              </a:rPr>
              <a:t>Par exemple, si on est dans un train allant à 200 000 km/s et qu’on tire un rayon lumineux allant à la vitesse de la lumière c, d’environ 300 000 km/s. On s’attendrait, d’après le principe de relativité de Galilée que le rayon lumineux ait une vitesse de 300 000 + 200 000 = 500 000 km/s pour un observateur à côté de la voie ferrée. Or, d’après l’idée que la vitesse de la lumière serait un invariant, le rayon devrait aller à 300 000 km/s, même pour l’observateur qui n’est pas dans le train.</a:t>
            </a:r>
          </a:p>
        </p:txBody>
      </p:sp>
      <p:sp>
        <p:nvSpPr>
          <p:cNvPr id="4" name="Slide Number Placeholder 3"/>
          <p:cNvSpPr>
            <a:spLocks noGrp="1"/>
          </p:cNvSpPr>
          <p:nvPr>
            <p:ph type="sldNum" sz="quarter" idx="5"/>
          </p:nvPr>
        </p:nvSpPr>
        <p:spPr/>
        <p:txBody>
          <a:bodyPr/>
          <a:lstStyle/>
          <a:p>
            <a:fld id="{EF3D30C3-5CAB-484C-A47B-76DAFC0B8B68}" type="slidenum">
              <a:rPr lang="fr-FR" smtClean="0"/>
              <a:t>23</a:t>
            </a:fld>
            <a:endParaRPr lang="fr-FR"/>
          </a:p>
        </p:txBody>
      </p:sp>
    </p:spTree>
    <p:extLst>
      <p:ext uri="{BB962C8B-B14F-4D97-AF65-F5344CB8AC3E}">
        <p14:creationId xmlns:p14="http://schemas.microsoft.com/office/powerpoint/2010/main" val="34433646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i="0" noProof="0" dirty="0">
                <a:effectLst/>
                <a:latin typeface="Helvetica" pitchFamily="2" charset="0"/>
              </a:rPr>
              <a:t>Dans sa nouvelle mécanique, Einstein conserve donc le principe de relativité mais remplace la transformation de Galilée par la transformation de Lorentz. Il abandonne également le concept d’éther : il n’y a plus de référentiel absolu (pas de référentiel de l’éther).</a:t>
            </a:r>
          </a:p>
          <a:p>
            <a:r>
              <a:rPr lang="fr-FR" i="0" noProof="0" dirty="0">
                <a:effectLst/>
                <a:latin typeface="Helvetica" pitchFamily="2" charset="0"/>
              </a:rPr>
              <a:t>La relativité restreinte entraîne cependant plusieurs conséquences sur ce que l’on avait avec la mécanique classique, que nous allons voir maintenant.</a:t>
            </a:r>
          </a:p>
          <a:p>
            <a:r>
              <a:rPr lang="fr-FR" i="0" dirty="0">
                <a:effectLst/>
                <a:latin typeface="Helvetica" pitchFamily="2" charset="0"/>
              </a:rPr>
              <a:t>La transformation de Galilée conservait les distances et les durées, ce n’est plus le cas avec la transformation de Lorentz.</a:t>
            </a:r>
          </a:p>
          <a:p>
            <a:r>
              <a:rPr lang="fr-FR" i="0" dirty="0">
                <a:effectLst/>
                <a:latin typeface="Helvetica" pitchFamily="2" charset="0"/>
              </a:rPr>
              <a:t>Pour des vitesses très faibles devant celles de la lumière, les distances et les intervalles de temps seront les mêmes. Mais pour des grandes vitesses, la distance mesurée dans le référentiel de la fixe sera plus petite que celle mesurée sur le référentiel en mouvement (contraction des longueurs) et la durée mesurée dans le référentiel fixe sera plus grande que celle mesurée dans le référentiel en mouvement (dilatation du temps).</a:t>
            </a:r>
          </a:p>
          <a:p>
            <a:r>
              <a:rPr lang="fr-FR" i="0" noProof="0" dirty="0">
                <a:effectLst/>
                <a:latin typeface="Helvetica" pitchFamily="2" charset="0"/>
              </a:rPr>
              <a:t>Résumé : On conserve le principe de relativité, mêmes résultats d’expériences et mêmes lois physiques entre 2 référentiels en mouvement rectiligne uniforme.</a:t>
            </a:r>
          </a:p>
          <a:p>
            <a:r>
              <a:rPr lang="fr-FR" i="0" noProof="0" dirty="0">
                <a:effectLst/>
                <a:latin typeface="Helvetica" pitchFamily="2" charset="0"/>
              </a:rPr>
              <a:t>Mais pour passer d’un référentiel à l’autre, on remplace la transformation de Galilée par la transformation de Lorentz.</a:t>
            </a:r>
          </a:p>
          <a:p>
            <a:r>
              <a:rPr lang="fr-FR" i="0" noProof="0" dirty="0">
                <a:effectLst/>
                <a:latin typeface="Helvetica" pitchFamily="2" charset="0"/>
              </a:rPr>
              <a:t>La vitesse de la lumière devient absolue, c’est un invariant. Les autres vitesses sont toujours relatives.</a:t>
            </a:r>
          </a:p>
          <a:p>
            <a:r>
              <a:rPr lang="fr-FR" i="0" noProof="0" dirty="0">
                <a:effectLst/>
                <a:latin typeface="Helvetica" pitchFamily="2" charset="0"/>
              </a:rPr>
              <a:t>La loi de composition des vitesses est différente.</a:t>
            </a:r>
          </a:p>
          <a:p>
            <a:r>
              <a:rPr lang="fr-FR" i="0" noProof="0" dirty="0">
                <a:effectLst/>
                <a:latin typeface="Helvetica" pitchFamily="2" charset="0"/>
              </a:rPr>
              <a:t>Distances et durées ne sont plus absolues, la simultanéité devient relative également.</a:t>
            </a:r>
          </a:p>
          <a:p>
            <a:r>
              <a:rPr lang="fr-FR" i="0" noProof="0" dirty="0">
                <a:effectLst/>
                <a:latin typeface="Helvetica" pitchFamily="2" charset="0"/>
              </a:rPr>
              <a:t>Avec la Relativité restreinte, l’espace et le temps ne sont plus absolus et deviennent des variables de notre Univers. Cela conduira Einstein à développer l’espace-temps, et la Relativité Générale.</a:t>
            </a:r>
          </a:p>
        </p:txBody>
      </p:sp>
      <p:sp>
        <p:nvSpPr>
          <p:cNvPr id="4" name="Slide Number Placeholder 3"/>
          <p:cNvSpPr>
            <a:spLocks noGrp="1"/>
          </p:cNvSpPr>
          <p:nvPr>
            <p:ph type="sldNum" sz="quarter" idx="5"/>
          </p:nvPr>
        </p:nvSpPr>
        <p:spPr/>
        <p:txBody>
          <a:bodyPr/>
          <a:lstStyle/>
          <a:p>
            <a:fld id="{EF3D30C3-5CAB-484C-A47B-76DAFC0B8B68}" type="slidenum">
              <a:rPr lang="fr-FR" smtClean="0"/>
              <a:t>24</a:t>
            </a:fld>
            <a:endParaRPr lang="fr-FR"/>
          </a:p>
        </p:txBody>
      </p:sp>
    </p:spTree>
    <p:extLst>
      <p:ext uri="{BB962C8B-B14F-4D97-AF65-F5344CB8AC3E}">
        <p14:creationId xmlns:p14="http://schemas.microsoft.com/office/powerpoint/2010/main" val="35314231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i="0" noProof="0" dirty="0">
                <a:effectLst/>
                <a:latin typeface="Helvetica" pitchFamily="2" charset="0"/>
              </a:rPr>
              <a:t>Une autre conséquence de la relativité restreinte est la perte de la notion de simultanéité.</a:t>
            </a:r>
          </a:p>
          <a:p>
            <a:r>
              <a:rPr lang="fr-FR" i="0" noProof="0" dirty="0">
                <a:effectLst/>
                <a:latin typeface="Helvetica" pitchFamily="2" charset="0"/>
              </a:rPr>
              <a:t>Einstein pose sa célèbre expérience de pensée de l’homme sur le quai : Imaginons un homme sur le quai M (référentiel R) et un autre homme dans un train M’ (référentiel R’). Le train est en mouvement rectiligne uniforme par rapport au quai. On positionne deux lampes à chaque extrémité du train A’ et B’. Elles s’allument un bref moment de manière à ce que les éclairs de lumière soient perçus lorsque le voyageur du train se trouve à la même position que le voyageur du quai,</a:t>
            </a:r>
          </a:p>
          <a:p>
            <a:r>
              <a:rPr lang="fr-FR" i="0" noProof="0" dirty="0">
                <a:effectLst/>
                <a:latin typeface="Helvetica" pitchFamily="2" charset="0"/>
              </a:rPr>
              <a:t>par rapport au quai (M = M’). Pour M’ qui est dans le train, les deux lampes ont été allumées au même moment. Pour M au sol, il se dit que s’il voit les éclairs au même moment, les lampes se sont allumées avant. Au moment où elles se sont allumées, la queue du train était plus éloignée de lui que la tête. Donc, pour qu’il puisse voir les éclairs se rejoindre au même moment, la lampe en queue de train a dû être allumée avant celle en tête de train.</a:t>
            </a:r>
          </a:p>
          <a:p>
            <a:r>
              <a:rPr lang="fr-FR" i="0" noProof="0" dirty="0">
                <a:effectLst/>
                <a:latin typeface="Helvetica" pitchFamily="2" charset="0"/>
              </a:rPr>
              <a:t>Conclusion de l’expérience : Deux évènements simultanés de R ne le sont pas dans R’ et vice-versa : « Des événements qui sont simultanés par rapport à la voie ferrée ne sont pas simultanés par rapport au train et inversement (relativité de la simultanéité). Chaque corps de référence (système de coordonnées) a son temps propre ; une indication de temps n’a de sens que si l’on indique le corps de référence auquel elle se rapporte. » Albert Einstein</a:t>
            </a:r>
          </a:p>
        </p:txBody>
      </p:sp>
      <p:sp>
        <p:nvSpPr>
          <p:cNvPr id="4" name="Slide Number Placeholder 3"/>
          <p:cNvSpPr>
            <a:spLocks noGrp="1"/>
          </p:cNvSpPr>
          <p:nvPr>
            <p:ph type="sldNum" sz="quarter" idx="5"/>
          </p:nvPr>
        </p:nvSpPr>
        <p:spPr/>
        <p:txBody>
          <a:bodyPr/>
          <a:lstStyle/>
          <a:p>
            <a:fld id="{EF3D30C3-5CAB-484C-A47B-76DAFC0B8B68}" type="slidenum">
              <a:rPr lang="fr-FR" smtClean="0"/>
              <a:t>25</a:t>
            </a:fld>
            <a:endParaRPr lang="fr-FR"/>
          </a:p>
        </p:txBody>
      </p:sp>
    </p:spTree>
    <p:extLst>
      <p:ext uri="{BB962C8B-B14F-4D97-AF65-F5344CB8AC3E}">
        <p14:creationId xmlns:p14="http://schemas.microsoft.com/office/powerpoint/2010/main" val="3025529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On a déjà vu la notion de dilatation du temps, mais essayons de mieux la comprendre conceptuellement. Imaginons avec une expérience de pensée qu’on essaie de mesurer la durée d’un phénomène physique dans un train relativiste (ce qui va nous permettre de définir une horloge). On lance un rayon lumineux sur un miroir, qui rebondit et revient donc sur son point d’origine. Si le train n’est pas relativiste, la durée de cet événement dépend uniquement de la longueur du train (la vitesse de la lumière étant fixe), et est la même pour un observateur dans le train et sur le quai. Si le train devient relativiste, cela change : l’observateur dans le train voit la même chose ; mais l’observateur sur le quai voit la lumière parcourir un plus grand trajet à la même vitesse. L’événement lui semble donc durer plus longtemps, comme s’il était plus lent. Le temps s’écoule donc plus lentement quand on se déplace plus vite. On estime ainsi que le pilote du Concorde aurait gagné 8 minutes d’espérance de vie !</a:t>
            </a:r>
            <a:br>
              <a:rPr lang="fr-FR" noProof="0" dirty="0"/>
            </a:br>
            <a:r>
              <a:rPr lang="fr-FR" noProof="0" dirty="0"/>
              <a:t>https://</a:t>
            </a:r>
            <a:r>
              <a:rPr lang="fr-FR" noProof="0" dirty="0" err="1"/>
              <a:t>fr.wikipedia.org</a:t>
            </a:r>
            <a:r>
              <a:rPr lang="fr-FR" noProof="0" dirty="0"/>
              <a:t>/wiki/</a:t>
            </a:r>
            <a:r>
              <a:rPr lang="fr-FR" noProof="0" dirty="0" err="1"/>
              <a:t>Dilatation_du_temps</a:t>
            </a:r>
            <a:endParaRPr lang="fr-FR" noProof="0" dirty="0"/>
          </a:p>
          <a:p>
            <a:r>
              <a:rPr lang="fr-FR" noProof="0" dirty="0"/>
              <a:t>http://</a:t>
            </a:r>
            <a:r>
              <a:rPr lang="fr-FR" noProof="0" dirty="0" err="1"/>
              <a:t>ideesfroides.blogspot.com</a:t>
            </a:r>
            <a:r>
              <a:rPr lang="fr-FR" noProof="0" dirty="0"/>
              <a:t>/p/introduction-la-</a:t>
            </a:r>
            <a:r>
              <a:rPr lang="fr-FR" noProof="0" dirty="0" err="1"/>
              <a:t>relativite.html</a:t>
            </a:r>
            <a:endParaRPr lang="fr-FR" noProof="0" dirty="0"/>
          </a:p>
        </p:txBody>
      </p:sp>
      <p:sp>
        <p:nvSpPr>
          <p:cNvPr id="4" name="Slide Number Placeholder 3"/>
          <p:cNvSpPr>
            <a:spLocks noGrp="1"/>
          </p:cNvSpPr>
          <p:nvPr>
            <p:ph type="sldNum" sz="quarter" idx="5"/>
          </p:nvPr>
        </p:nvSpPr>
        <p:spPr/>
        <p:txBody>
          <a:bodyPr/>
          <a:lstStyle/>
          <a:p>
            <a:fld id="{EF3D30C3-5CAB-484C-A47B-76DAFC0B8B68}" type="slidenum">
              <a:rPr lang="fr-FR" smtClean="0"/>
              <a:t>26</a:t>
            </a:fld>
            <a:endParaRPr lang="fr-FR"/>
          </a:p>
        </p:txBody>
      </p:sp>
    </p:spTree>
    <p:extLst>
      <p:ext uri="{BB962C8B-B14F-4D97-AF65-F5344CB8AC3E}">
        <p14:creationId xmlns:p14="http://schemas.microsoft.com/office/powerpoint/2010/main" val="21803947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Pour comprendre la contraction des longueurs, Einstein a conçu une expérience de pensée qu’on appelle le paradoxe du train. </a:t>
            </a:r>
          </a:p>
          <a:p>
            <a:r>
              <a:rPr lang="fr-FR" dirty="0"/>
              <a:t>Imaginons un train et un tunnel qui ont la même longueur propre. Un flash A se déclenche quand l’avant du train sort du tunnel, et un flash B se déclenche quand l’arrière du train entre dans le tunnel. Si le train n’est pas relativiste, les deux flashs se déclenchent en même temps, pour un observateur dans le train ou sur le quai.</a:t>
            </a:r>
          </a:p>
          <a:p>
            <a:r>
              <a:rPr lang="fr-FR" dirty="0"/>
              <a:t>Supposons maintenant que le train est relativiste. Vu du train, le tunnel paraît plus court que le train, ce qui signifie que le flash A se produit avant le flash B. Vu du quai, c’est l’inverse, le tunnel paraît plus long que le train, ce qui signifie que le flash B se produit avant le flash A.</a:t>
            </a:r>
          </a:p>
          <a:p>
            <a:r>
              <a:rPr lang="fr-FR" dirty="0"/>
              <a:t>https://</a:t>
            </a:r>
            <a:r>
              <a:rPr lang="fr-FR" dirty="0" err="1"/>
              <a:t>fr.wikipedia.org</a:t>
            </a:r>
            <a:r>
              <a:rPr lang="fr-FR" dirty="0"/>
              <a:t>/wiki/</a:t>
            </a:r>
            <a:r>
              <a:rPr lang="fr-FR" dirty="0" err="1"/>
              <a:t>Paradoxe_du_train</a:t>
            </a:r>
            <a:endParaRPr lang="fr-FR" dirty="0"/>
          </a:p>
        </p:txBody>
      </p:sp>
      <p:sp>
        <p:nvSpPr>
          <p:cNvPr id="4" name="Slide Number Placeholder 3"/>
          <p:cNvSpPr>
            <a:spLocks noGrp="1"/>
          </p:cNvSpPr>
          <p:nvPr>
            <p:ph type="sldNum" sz="quarter" idx="5"/>
          </p:nvPr>
        </p:nvSpPr>
        <p:spPr/>
        <p:txBody>
          <a:bodyPr/>
          <a:lstStyle/>
          <a:p>
            <a:fld id="{EF3D30C3-5CAB-484C-A47B-76DAFC0B8B68}" type="slidenum">
              <a:rPr lang="fr-FR" smtClean="0"/>
              <a:t>27</a:t>
            </a:fld>
            <a:endParaRPr lang="fr-FR"/>
          </a:p>
        </p:txBody>
      </p:sp>
    </p:spTree>
    <p:extLst>
      <p:ext uri="{BB962C8B-B14F-4D97-AF65-F5344CB8AC3E}">
        <p14:creationId xmlns:p14="http://schemas.microsoft.com/office/powerpoint/2010/main" val="10126277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Hermann Minkowski (1864-1909) va trouver une manière mathématique de représenter ce nouvel espace-temps relativiste. Il crée un espace à quatre dimensions où les propriétés géométriques coïncident avec les propriétés physiques. </a:t>
            </a:r>
          </a:p>
          <a:p>
            <a:r>
              <a:rPr lang="fr-FR" dirty="0"/>
              <a:t>Le temps est indissociable de l’espace, ce qui crée des cônes d’événements représentant le passé et le futur visible. Ces cônes appelés cônes de lumière représentent l’ensemble des événements physiquement joignables à partir de l’événement considéré.</a:t>
            </a:r>
          </a:p>
          <a:p>
            <a:r>
              <a:rPr lang="fr-FR" dirty="0"/>
              <a:t>Un parcours en ligne droite est plus long dans le temps qu’un détour triangulaire !</a:t>
            </a:r>
          </a:p>
          <a:p>
            <a:r>
              <a:rPr lang="fr-FR" dirty="0"/>
              <a:t>https://</a:t>
            </a:r>
            <a:r>
              <a:rPr lang="fr-FR" dirty="0" err="1"/>
              <a:t>fr.wikipedia.org</a:t>
            </a:r>
            <a:r>
              <a:rPr lang="fr-FR" dirty="0"/>
              <a:t>/wiki/</a:t>
            </a:r>
            <a:r>
              <a:rPr lang="fr-FR" dirty="0" err="1"/>
              <a:t>Espace_de_Minkowski</a:t>
            </a:r>
            <a:endParaRPr lang="fr-FR" dirty="0"/>
          </a:p>
          <a:p>
            <a:r>
              <a:rPr lang="fr-FR" dirty="0"/>
              <a:t>https://</a:t>
            </a:r>
            <a:r>
              <a:rPr lang="fr-FR" dirty="0" err="1"/>
              <a:t>fr.wikipedia.org</a:t>
            </a:r>
            <a:r>
              <a:rPr lang="fr-FR" dirty="0"/>
              <a:t>/wiki/</a:t>
            </a:r>
            <a:r>
              <a:rPr lang="fr-FR" dirty="0" err="1"/>
              <a:t>Hermann_Minkowski</a:t>
            </a:r>
            <a:endParaRPr lang="fr-FR" dirty="0"/>
          </a:p>
        </p:txBody>
      </p:sp>
      <p:sp>
        <p:nvSpPr>
          <p:cNvPr id="4" name="Slide Number Placeholder 3"/>
          <p:cNvSpPr>
            <a:spLocks noGrp="1"/>
          </p:cNvSpPr>
          <p:nvPr>
            <p:ph type="sldNum" sz="quarter" idx="5"/>
          </p:nvPr>
        </p:nvSpPr>
        <p:spPr/>
        <p:txBody>
          <a:bodyPr/>
          <a:lstStyle/>
          <a:p>
            <a:fld id="{EF3D30C3-5CAB-484C-A47B-76DAFC0B8B68}" type="slidenum">
              <a:rPr lang="fr-FR" smtClean="0"/>
              <a:t>28</a:t>
            </a:fld>
            <a:endParaRPr lang="fr-FR"/>
          </a:p>
        </p:txBody>
      </p:sp>
    </p:spTree>
    <p:extLst>
      <p:ext uri="{BB962C8B-B14F-4D97-AF65-F5344CB8AC3E}">
        <p14:creationId xmlns:p14="http://schemas.microsoft.com/office/powerpoint/2010/main" val="26070893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Exercice 2 : Astronaute dans l’espace</a:t>
            </a:r>
          </a:p>
        </p:txBody>
      </p:sp>
      <p:sp>
        <p:nvSpPr>
          <p:cNvPr id="4" name="Slide Number Placeholder 3"/>
          <p:cNvSpPr>
            <a:spLocks noGrp="1"/>
          </p:cNvSpPr>
          <p:nvPr>
            <p:ph type="sldNum" sz="quarter" idx="5"/>
          </p:nvPr>
        </p:nvSpPr>
        <p:spPr/>
        <p:txBody>
          <a:bodyPr/>
          <a:lstStyle/>
          <a:p>
            <a:fld id="{EF3D30C3-5CAB-484C-A47B-76DAFC0B8B68}" type="slidenum">
              <a:rPr lang="fr-FR" smtClean="0"/>
              <a:t>29</a:t>
            </a:fld>
            <a:endParaRPr lang="fr-FR"/>
          </a:p>
        </p:txBody>
      </p:sp>
    </p:spTree>
    <p:extLst>
      <p:ext uri="{BB962C8B-B14F-4D97-AF65-F5344CB8AC3E}">
        <p14:creationId xmlns:p14="http://schemas.microsoft.com/office/powerpoint/2010/main" val="2751808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Commençons donc avec la relativité galiléenne.</a:t>
            </a:r>
          </a:p>
        </p:txBody>
      </p:sp>
      <p:sp>
        <p:nvSpPr>
          <p:cNvPr id="4" name="Slide Number Placeholder 3"/>
          <p:cNvSpPr>
            <a:spLocks noGrp="1"/>
          </p:cNvSpPr>
          <p:nvPr>
            <p:ph type="sldNum" sz="quarter" idx="5"/>
          </p:nvPr>
        </p:nvSpPr>
        <p:spPr/>
        <p:txBody>
          <a:bodyPr/>
          <a:lstStyle/>
          <a:p>
            <a:fld id="{EF3D30C3-5CAB-484C-A47B-76DAFC0B8B68}" type="slidenum">
              <a:rPr lang="fr-FR" smtClean="0"/>
              <a:t>3</a:t>
            </a:fld>
            <a:endParaRPr lang="fr-FR"/>
          </a:p>
        </p:txBody>
      </p:sp>
    </p:spTree>
    <p:extLst>
      <p:ext uri="{BB962C8B-B14F-4D97-AF65-F5344CB8AC3E}">
        <p14:creationId xmlns:p14="http://schemas.microsoft.com/office/powerpoint/2010/main" val="31861924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Passons à la dernière partie du cours, concernant les applications de la relativité restreinte.</a:t>
            </a:r>
          </a:p>
        </p:txBody>
      </p:sp>
      <p:sp>
        <p:nvSpPr>
          <p:cNvPr id="4" name="Slide Number Placeholder 3"/>
          <p:cNvSpPr>
            <a:spLocks noGrp="1"/>
          </p:cNvSpPr>
          <p:nvPr>
            <p:ph type="sldNum" sz="quarter" idx="5"/>
          </p:nvPr>
        </p:nvSpPr>
        <p:spPr/>
        <p:txBody>
          <a:bodyPr/>
          <a:lstStyle/>
          <a:p>
            <a:fld id="{EF3D30C3-5CAB-484C-A47B-76DAFC0B8B68}" type="slidenum">
              <a:rPr lang="fr-FR" smtClean="0"/>
              <a:t>30</a:t>
            </a:fld>
            <a:endParaRPr lang="fr-FR"/>
          </a:p>
        </p:txBody>
      </p:sp>
    </p:spTree>
    <p:extLst>
      <p:ext uri="{BB962C8B-B14F-4D97-AF65-F5344CB8AC3E}">
        <p14:creationId xmlns:p14="http://schemas.microsoft.com/office/powerpoint/2010/main" val="11676136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 paradoxe des jumeaux est une expérience de pensée projetant l’application de la relativité restreinte au voyage dans l’espace. Elle a été présentée pour la première fois au Congrès de Bologne en 1911 par le physicien Paul Langevin. Ce paradoxe est souvent mal compris, nous allons donc le voir en détails.</a:t>
            </a:r>
          </a:p>
          <a:p>
            <a:r>
              <a:rPr lang="fr-FR" dirty="0"/>
              <a:t>L’idée de départ est que deux jumeaux sur Terre (qui ont donc exactement le même âge) se retrouvent séparés par un voyage spatial. L’un des jumeaux monte dans un vaisseau qui voyage à une vitesse proche de la vitesse de la lumière et qui est donc relativiste. À cause de la relativité restreinte, le temps ne s’écoule pas de la même manière pour les jumeaux, si bien que quand ils se retrouvent enfin, ils n’ont plus le même âge. Beaucoup de gens croient (à tort !) que le paradoxe vient du fait qu’ils ne sont plus vraiment jumeaux. Mais le véritable problème, c’est de savoir qui sera le plus jeune !</a:t>
            </a:r>
          </a:p>
          <a:p>
            <a:r>
              <a:rPr lang="fr-FR" dirty="0"/>
              <a:t>En effet, du point de vue du jumeau sur Terre, c’est le vaisseau qui va à la vitesse de la lumière et qui a donc un temps qui s’écoule plus lentement. En conséquence, il s’attend à être plus vieux que son frère à son retour. Mais dans le référentiel du jumeau voyageur, c’est la Terre qui s’éloigne à la vitesse de la lumière et où le temps s’écoule donc plus lentement, et s’attend donc à être également plus vieux que son jumeau !</a:t>
            </a:r>
          </a:p>
          <a:p>
            <a:r>
              <a:rPr lang="fr-FR" dirty="0"/>
              <a:t>Langevin voulait présenter cela comme un paradoxe qui pouvait remettre en cause la relativité restreinte. Heureusement, il y a une faille dans son raisonnement : le jumeau voyageur ne voyage pas dans un référentiel inertiel ! En effet, son vaisseau doit faire demi-tour pour revenir sur Terre, ce qui implique une décélération puis une accélération. Si on représente ce qui se passe dans un espace de Minkowski, on voit que le décalage temporel n’est pas si grand avant le virage, mais que c’est là où les choses changent. Évidemment nous n’avons pas encore de vaisseau spatial pour tester cette théorie, mais des mesures sur le temps de vie des muons (comme dans l’exercice précédent) sont en accord avec cette conclusion.</a:t>
            </a:r>
          </a:p>
          <a:p>
            <a:r>
              <a:rPr lang="fr-FR" dirty="0"/>
              <a:t>https://</a:t>
            </a:r>
            <a:r>
              <a:rPr lang="fr-FR" dirty="0" err="1"/>
              <a:t>fr.wikipedia.org</a:t>
            </a:r>
            <a:r>
              <a:rPr lang="fr-FR" dirty="0"/>
              <a:t>/wiki/</a:t>
            </a:r>
            <a:r>
              <a:rPr lang="fr-FR" dirty="0" err="1"/>
              <a:t>Paradoxe_des_jumeaux</a:t>
            </a:r>
            <a:endParaRPr lang="fr-FR" dirty="0"/>
          </a:p>
        </p:txBody>
      </p:sp>
      <p:sp>
        <p:nvSpPr>
          <p:cNvPr id="4" name="Slide Number Placeholder 3"/>
          <p:cNvSpPr>
            <a:spLocks noGrp="1"/>
          </p:cNvSpPr>
          <p:nvPr>
            <p:ph type="sldNum" sz="quarter" idx="5"/>
          </p:nvPr>
        </p:nvSpPr>
        <p:spPr/>
        <p:txBody>
          <a:bodyPr/>
          <a:lstStyle/>
          <a:p>
            <a:fld id="{EF3D30C3-5CAB-484C-A47B-76DAFC0B8B68}" type="slidenum">
              <a:rPr lang="fr-FR" smtClean="0"/>
              <a:t>31</a:t>
            </a:fld>
            <a:endParaRPr lang="fr-FR"/>
          </a:p>
        </p:txBody>
      </p:sp>
    </p:spTree>
    <p:extLst>
      <p:ext uri="{BB962C8B-B14F-4D97-AF65-F5344CB8AC3E}">
        <p14:creationId xmlns:p14="http://schemas.microsoft.com/office/powerpoint/2010/main" val="9861687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Une première application peu connue est présente dès une technologie qui va vous sembler vieille : la télévision à écran cathodique ! Avec ces téléviseurs, on envoyait un faisceau d’électrons (1) qui était ensuite dévié par un aimant (2) pour venir frapper une plaque électroluminescente (4), ce qui produit de la lumière à chaque stimulation par les électrons. Or ces électrons voyagent tout de même à 30% de la vitesse de la lumière, ce qui est suffisant pour faire apparaître des effets de contraction des longueurs. Ces effets ont dû être pris en compte pour la confection des aimants, car sinon le faisceau était mal dévié, et fabriquait alors des images inintelligibles.</a:t>
            </a:r>
          </a:p>
          <a:p>
            <a:r>
              <a:rPr lang="fr-FR" dirty="0"/>
              <a:t>https://</a:t>
            </a:r>
            <a:r>
              <a:rPr lang="fr-FR" dirty="0" err="1"/>
              <a:t>www.lemonde.fr</a:t>
            </a:r>
            <a:r>
              <a:rPr lang="fr-FR" dirty="0"/>
              <a:t>/les-</a:t>
            </a:r>
            <a:r>
              <a:rPr lang="fr-FR" dirty="0" err="1"/>
              <a:t>decodeurs</a:t>
            </a:r>
            <a:r>
              <a:rPr lang="fr-FR" dirty="0"/>
              <a:t>/article/2015/11/27/comment-la-theorie-de-la-relativite-d-einstein-a-change-nos-vies_4819236_4355770.html</a:t>
            </a:r>
          </a:p>
        </p:txBody>
      </p:sp>
      <p:sp>
        <p:nvSpPr>
          <p:cNvPr id="4" name="Slide Number Placeholder 3"/>
          <p:cNvSpPr>
            <a:spLocks noGrp="1"/>
          </p:cNvSpPr>
          <p:nvPr>
            <p:ph type="sldNum" sz="quarter" idx="5"/>
          </p:nvPr>
        </p:nvSpPr>
        <p:spPr/>
        <p:txBody>
          <a:bodyPr/>
          <a:lstStyle/>
          <a:p>
            <a:fld id="{EF3D30C3-5CAB-484C-A47B-76DAFC0B8B68}" type="slidenum">
              <a:rPr lang="fr-FR" smtClean="0"/>
              <a:t>32</a:t>
            </a:fld>
            <a:endParaRPr lang="fr-FR"/>
          </a:p>
        </p:txBody>
      </p:sp>
    </p:spTree>
    <p:extLst>
      <p:ext uri="{BB962C8B-B14F-4D97-AF65-F5344CB8AC3E}">
        <p14:creationId xmlns:p14="http://schemas.microsoft.com/office/powerpoint/2010/main" val="42891010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Une autre technologie (cette fois-ci plus liée à l’espace) connue pour ses corrections relativistes est le GPS. GPS est l’abréviation en anglais de Global </a:t>
            </a:r>
            <a:r>
              <a:rPr lang="fr-FR" dirty="0" err="1"/>
              <a:t>Positioning</a:t>
            </a:r>
            <a:r>
              <a:rPr lang="fr-FR" dirty="0"/>
              <a:t> System (opérationnel depuis 1995), et utilise une constellation de 32 satellites pour couvrir la surface de la Terre. Ces satellites permettent alors de réaliser ce qu’on appelle du positionnement par satellite (ou GNSS pour Géolocalisation et Navigation par un Système de Satellites) afin de fournir les coordonnées géographiques et la vitesse de déplacement de tout utilisateur. Pour y parvenir, il faut connaître très précisément la position et la vitesse des satellites de la constellation. Or ces satellites orbitent à 20200 km d’altitude à 14000 km/s, ce qui avec la relativité crée un ralentissement de 7 </a:t>
            </a:r>
            <a:r>
              <a:rPr lang="fr-FR" dirty="0" err="1"/>
              <a:t>micro-secondes</a:t>
            </a:r>
            <a:r>
              <a:rPr lang="fr-FR" dirty="0"/>
              <a:t> par jour dans leur horloge interne, et peut donc entraîner une erreur allant jusqu’à 10 km par jour sans correction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https://</a:t>
            </a:r>
            <a:r>
              <a:rPr lang="fr-FR" dirty="0" err="1"/>
              <a:t>www.lemonde.fr</a:t>
            </a:r>
            <a:r>
              <a:rPr lang="fr-FR" dirty="0"/>
              <a:t>/les-</a:t>
            </a:r>
            <a:r>
              <a:rPr lang="fr-FR" dirty="0" err="1"/>
              <a:t>decodeurs</a:t>
            </a:r>
            <a:r>
              <a:rPr lang="fr-FR" dirty="0"/>
              <a:t>/article/2015/11/27/comment-la-theorie-de-la-relativite-d-einstein-a-change-nos-vies_4819236_4355770.html</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https://</a:t>
            </a:r>
            <a:r>
              <a:rPr lang="fr-FR" dirty="0" err="1"/>
              <a:t>fr.wikipedia.org</a:t>
            </a:r>
            <a:r>
              <a:rPr lang="fr-FR" dirty="0"/>
              <a:t>/wiki/Syst%C3%A8me_de_positionnement_par_satellites</a:t>
            </a:r>
          </a:p>
        </p:txBody>
      </p:sp>
      <p:sp>
        <p:nvSpPr>
          <p:cNvPr id="4" name="Slide Number Placeholder 3"/>
          <p:cNvSpPr>
            <a:spLocks noGrp="1"/>
          </p:cNvSpPr>
          <p:nvPr>
            <p:ph type="sldNum" sz="quarter" idx="5"/>
          </p:nvPr>
        </p:nvSpPr>
        <p:spPr/>
        <p:txBody>
          <a:bodyPr/>
          <a:lstStyle/>
          <a:p>
            <a:fld id="{EF3D30C3-5CAB-484C-A47B-76DAFC0B8B68}" type="slidenum">
              <a:rPr lang="fr-FR" smtClean="0"/>
              <a:t>33</a:t>
            </a:fld>
            <a:endParaRPr lang="fr-FR"/>
          </a:p>
        </p:txBody>
      </p:sp>
    </p:spTree>
    <p:extLst>
      <p:ext uri="{BB962C8B-B14F-4D97-AF65-F5344CB8AC3E}">
        <p14:creationId xmlns:p14="http://schemas.microsoft.com/office/powerpoint/2010/main" val="480116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https://</a:t>
            </a:r>
            <a:r>
              <a:rPr lang="fr-FR" dirty="0" err="1"/>
              <a:t>fr.wikipedia.org</a:t>
            </a:r>
            <a:r>
              <a:rPr lang="fr-FR" dirty="0"/>
              <a:t>/wiki/</a:t>
            </a:r>
            <a:r>
              <a:rPr lang="fr-FR" dirty="0" err="1"/>
              <a:t>Tomographie_muonique</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https://</a:t>
            </a:r>
            <a:r>
              <a:rPr lang="fr-FR" dirty="0" err="1"/>
              <a:t>fr.wikipedia.org</a:t>
            </a:r>
            <a:r>
              <a:rPr lang="fr-FR" dirty="0"/>
              <a:t>/wiki/Muon#:~:</a:t>
            </a:r>
            <a:r>
              <a:rPr lang="fr-FR" dirty="0" err="1"/>
              <a:t>text</a:t>
            </a:r>
            <a:r>
              <a:rPr lang="fr-FR" dirty="0"/>
              <a:t>=Les%20muons%20sont%20des%20fermions,la%20d%C3%A9sint%C3%A9gration%20de%20pions%20charg%C3%A9s.</a:t>
            </a:r>
          </a:p>
        </p:txBody>
      </p:sp>
      <p:sp>
        <p:nvSpPr>
          <p:cNvPr id="4" name="Slide Number Placeholder 3"/>
          <p:cNvSpPr>
            <a:spLocks noGrp="1"/>
          </p:cNvSpPr>
          <p:nvPr>
            <p:ph type="sldNum" sz="quarter" idx="5"/>
          </p:nvPr>
        </p:nvSpPr>
        <p:spPr/>
        <p:txBody>
          <a:bodyPr/>
          <a:lstStyle/>
          <a:p>
            <a:fld id="{EF3D30C3-5CAB-484C-A47B-76DAFC0B8B68}" type="slidenum">
              <a:rPr lang="fr-FR" smtClean="0"/>
              <a:t>34</a:t>
            </a:fld>
            <a:endParaRPr lang="fr-FR"/>
          </a:p>
        </p:txBody>
      </p:sp>
    </p:spTree>
    <p:extLst>
      <p:ext uri="{BB962C8B-B14F-4D97-AF65-F5344CB8AC3E}">
        <p14:creationId xmlns:p14="http://schemas.microsoft.com/office/powerpoint/2010/main" val="13237402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i="0" noProof="0" dirty="0">
                <a:effectLst/>
                <a:latin typeface="Helvetica" pitchFamily="2" charset="0"/>
              </a:rPr>
              <a:t>Aujourd’hui, on utilise encore les interféromètres car ce sont des outils très précis. Ils ont par exemple servi à mettre en évidence les ondes gravitationnelles en 2016.</a:t>
            </a:r>
          </a:p>
          <a:p>
            <a:r>
              <a:rPr lang="fr-FR" i="0" noProof="0" dirty="0">
                <a:effectLst/>
                <a:latin typeface="Helvetica" pitchFamily="2" charset="0"/>
              </a:rPr>
              <a:t>Qu’est-ce qu’une onde gravitationnelle ? C’est un phénomène lié à la relativité générale cette fois-ci. Il s’agit d’une oscillation de la courbure de l’espace-temps qui se propage à partir de son point de formation. Albert Einstein avait prédit l’existence de ces ondes en 1916, mais le problème c’est qu’elles sont trop difficiles à observer pour les moyens technologiques de l’époque.</a:t>
            </a:r>
          </a:p>
          <a:p>
            <a:r>
              <a:rPr lang="fr-FR" i="0" noProof="0" dirty="0">
                <a:effectLst/>
                <a:latin typeface="Helvetica" pitchFamily="2" charset="0"/>
              </a:rPr>
              <a:t>Il faudra attendre 2016 pour avoir un interféromètre capable de les mesurer. Il s’agit du LIGO (Laser </a:t>
            </a:r>
            <a:r>
              <a:rPr lang="fr-FR" i="0" noProof="0" dirty="0" err="1">
                <a:effectLst/>
                <a:latin typeface="Helvetica" pitchFamily="2" charset="0"/>
              </a:rPr>
              <a:t>Interferometer</a:t>
            </a:r>
            <a:r>
              <a:rPr lang="fr-FR" i="0" noProof="0" dirty="0">
                <a:effectLst/>
                <a:latin typeface="Helvetica" pitchFamily="2" charset="0"/>
              </a:rPr>
              <a:t> </a:t>
            </a:r>
            <a:r>
              <a:rPr lang="fr-FR" i="0" noProof="0" dirty="0" err="1">
                <a:effectLst/>
                <a:latin typeface="Helvetica" pitchFamily="2" charset="0"/>
              </a:rPr>
              <a:t>Gravitational-Wave</a:t>
            </a:r>
            <a:r>
              <a:rPr lang="fr-FR" i="0" noProof="0" dirty="0">
                <a:effectLst/>
                <a:latin typeface="Helvetica" pitchFamily="2" charset="0"/>
              </a:rPr>
              <a:t> </a:t>
            </a:r>
            <a:r>
              <a:rPr lang="fr-FR" i="0" noProof="0" dirty="0" err="1">
                <a:effectLst/>
                <a:latin typeface="Helvetica" pitchFamily="2" charset="0"/>
              </a:rPr>
              <a:t>Observatory</a:t>
            </a:r>
            <a:r>
              <a:rPr lang="fr-FR" i="0" noProof="0" dirty="0">
                <a:effectLst/>
                <a:latin typeface="Helvetica" pitchFamily="2" charset="0"/>
              </a:rPr>
              <a:t>), une expérience aux États-Unis avec des bras de 4 km de long ! L’onde est détectée en 2015 suite à la fusion entre deux trous noirs. Il bénéficie de l’aide de l’interféromètre européen </a:t>
            </a:r>
            <a:r>
              <a:rPr lang="fr-FR" i="0" noProof="0" dirty="0" err="1">
                <a:effectLst/>
                <a:latin typeface="Helvetica" pitchFamily="2" charset="0"/>
              </a:rPr>
              <a:t>Virgo</a:t>
            </a:r>
            <a:r>
              <a:rPr lang="fr-FR" i="0" noProof="0" dirty="0">
                <a:effectLst/>
                <a:latin typeface="Helvetica" pitchFamily="2" charset="0"/>
              </a:rPr>
              <a:t>, et le réseau continue de s’étendre pour gagner en précision et détecter plus d’événements.</a:t>
            </a:r>
          </a:p>
          <a:p>
            <a:r>
              <a:rPr lang="fr-FR" i="0" noProof="0" dirty="0">
                <a:effectLst/>
                <a:latin typeface="Helvetica" pitchFamily="2" charset="0"/>
              </a:rPr>
              <a:t>C’est ainsi que 100 ans plus tard, la théorie complète de la relativité d’Einstein est pleinement confirmée !</a:t>
            </a:r>
            <a:endParaRPr lang="fr-FR" i="0" noProof="0" dirty="0"/>
          </a:p>
          <a:p>
            <a:r>
              <a:rPr lang="fr-FR" i="0" noProof="0" dirty="0"/>
              <a:t>https://</a:t>
            </a:r>
            <a:r>
              <a:rPr lang="fr-FR" i="0" noProof="0" dirty="0" err="1"/>
              <a:t>fr.wikipedia.org</a:t>
            </a:r>
            <a:r>
              <a:rPr lang="fr-FR" i="0" noProof="0" dirty="0"/>
              <a:t>/wiki/</a:t>
            </a:r>
            <a:r>
              <a:rPr lang="fr-FR" i="0" noProof="0" dirty="0" err="1"/>
              <a:t>Onde_gravitationnelle</a:t>
            </a:r>
            <a:endParaRPr lang="fr-FR" i="0" noProof="0" dirty="0"/>
          </a:p>
          <a:p>
            <a:r>
              <a:rPr lang="fr-FR" i="0" noProof="0" dirty="0"/>
              <a:t>https://</a:t>
            </a:r>
            <a:r>
              <a:rPr lang="fr-FR" i="0" noProof="0" dirty="0" err="1"/>
              <a:t>fr.wikipedia.org</a:t>
            </a:r>
            <a:r>
              <a:rPr lang="fr-FR" i="0" noProof="0" dirty="0"/>
              <a:t>/wiki/</a:t>
            </a:r>
            <a:r>
              <a:rPr lang="fr-FR" i="0" noProof="0" dirty="0" err="1"/>
              <a:t>Laser_Interferometer_Gravitational-Wave_Observatory</a:t>
            </a:r>
            <a:endParaRPr lang="fr-FR" i="0" noProof="0" dirty="0"/>
          </a:p>
        </p:txBody>
      </p:sp>
      <p:sp>
        <p:nvSpPr>
          <p:cNvPr id="4" name="Slide Number Placeholder 3"/>
          <p:cNvSpPr>
            <a:spLocks noGrp="1"/>
          </p:cNvSpPr>
          <p:nvPr>
            <p:ph type="sldNum" sz="quarter" idx="5"/>
          </p:nvPr>
        </p:nvSpPr>
        <p:spPr/>
        <p:txBody>
          <a:bodyPr/>
          <a:lstStyle/>
          <a:p>
            <a:fld id="{EF3D30C3-5CAB-484C-A47B-76DAFC0B8B68}" type="slidenum">
              <a:rPr lang="fr-FR" smtClean="0"/>
              <a:t>35</a:t>
            </a:fld>
            <a:endParaRPr lang="fr-FR"/>
          </a:p>
        </p:txBody>
      </p:sp>
    </p:spTree>
    <p:extLst>
      <p:ext uri="{BB962C8B-B14F-4D97-AF65-F5344CB8AC3E}">
        <p14:creationId xmlns:p14="http://schemas.microsoft.com/office/powerpoint/2010/main" val="28506554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Exercice 3 : GPS et relativité</a:t>
            </a:r>
          </a:p>
        </p:txBody>
      </p:sp>
      <p:sp>
        <p:nvSpPr>
          <p:cNvPr id="4" name="Slide Number Placeholder 3"/>
          <p:cNvSpPr>
            <a:spLocks noGrp="1"/>
          </p:cNvSpPr>
          <p:nvPr>
            <p:ph type="sldNum" sz="quarter" idx="5"/>
          </p:nvPr>
        </p:nvSpPr>
        <p:spPr/>
        <p:txBody>
          <a:bodyPr/>
          <a:lstStyle/>
          <a:p>
            <a:fld id="{EF3D30C3-5CAB-484C-A47B-76DAFC0B8B68}" type="slidenum">
              <a:rPr lang="fr-FR" smtClean="0"/>
              <a:t>36</a:t>
            </a:fld>
            <a:endParaRPr lang="fr-FR"/>
          </a:p>
        </p:txBody>
      </p:sp>
    </p:spTree>
    <p:extLst>
      <p:ext uri="{BB962C8B-B14F-4D97-AF65-F5344CB8AC3E}">
        <p14:creationId xmlns:p14="http://schemas.microsoft.com/office/powerpoint/2010/main" val="3268734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i="0" noProof="0" dirty="0">
                <a:effectLst/>
                <a:latin typeface="Helvetica" pitchFamily="2" charset="0"/>
              </a:rPr>
              <a:t>A la fin du 16ème siècle, il existe deux systèmes de mondes : le système de Ptolémée (où la Terre est au centre) et le système de Copernic (où le Soleil est au centre). Galilée (1564-1642) était partisan du système Copernicien selon lequel la Terre tourne sur elle-même et autour du Soleil.</a:t>
            </a:r>
          </a:p>
          <a:p>
            <a:r>
              <a:rPr lang="fr-FR" i="0" noProof="0" dirty="0">
                <a:effectLst/>
                <a:latin typeface="Helvetica" pitchFamily="2" charset="0"/>
              </a:rPr>
              <a:t>Un des arguments des adversaires de Galilée est que si la Terre est en mouvement, on devrait s’en apercevoir : lorsque je lâche un stylo sans vitesse initiale, il retombe à mes pieds. Or, si le mouvement de la Terre existe, il devrait agir sur le stylo pendant sa chute et le stylo ne devrait pas retomber à mes pieds.</a:t>
            </a:r>
          </a:p>
        </p:txBody>
      </p:sp>
      <p:sp>
        <p:nvSpPr>
          <p:cNvPr id="4" name="Slide Number Placeholder 3"/>
          <p:cNvSpPr>
            <a:spLocks noGrp="1"/>
          </p:cNvSpPr>
          <p:nvPr>
            <p:ph type="sldNum" sz="quarter" idx="5"/>
          </p:nvPr>
        </p:nvSpPr>
        <p:spPr/>
        <p:txBody>
          <a:bodyPr/>
          <a:lstStyle/>
          <a:p>
            <a:fld id="{EF3D30C3-5CAB-484C-A47B-76DAFC0B8B68}" type="slidenum">
              <a:rPr lang="fr-FR" smtClean="0"/>
              <a:t>4</a:t>
            </a:fld>
            <a:endParaRPr lang="fr-FR"/>
          </a:p>
        </p:txBody>
      </p:sp>
    </p:spTree>
    <p:extLst>
      <p:ext uri="{BB962C8B-B14F-4D97-AF65-F5344CB8AC3E}">
        <p14:creationId xmlns:p14="http://schemas.microsoft.com/office/powerpoint/2010/main" val="2624939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i="0" noProof="0" dirty="0">
                <a:effectLst/>
                <a:latin typeface="Helvetica" pitchFamily="2" charset="0"/>
              </a:rPr>
              <a:t>Pour contrer cet argument, Galilée va étudier la chute des corps en utilisant des plans inclinés et des billes. On sait que si on n’exerce aucune action sur un corps immobile, alors il va rester immobile. Galilée montre que si on n’exerce aucune action sur un corps en mouvement rectiligne uniforme (demander aux étudiants ce que c’est), alors le corps continue de se déplacer selon un mouvement rectiligne uniforme. Pour Galilée, l’état de mouvement est pareil à l’état de repos. Il est impossible de mettre en évidence le mouvement d’un référentiel par des expériences à l’intérieur de ce référentiel : si on réalise une expérience comme lâcher un stylo, il retombera à nos pieds que l’on soit dans un référentiel immobile ou dans un référentiel en mouvement.</a:t>
            </a:r>
          </a:p>
        </p:txBody>
      </p:sp>
      <p:sp>
        <p:nvSpPr>
          <p:cNvPr id="4" name="Slide Number Placeholder 3"/>
          <p:cNvSpPr>
            <a:spLocks noGrp="1"/>
          </p:cNvSpPr>
          <p:nvPr>
            <p:ph type="sldNum" sz="quarter" idx="5"/>
          </p:nvPr>
        </p:nvSpPr>
        <p:spPr/>
        <p:txBody>
          <a:bodyPr/>
          <a:lstStyle/>
          <a:p>
            <a:fld id="{EF3D30C3-5CAB-484C-A47B-76DAFC0B8B68}" type="slidenum">
              <a:rPr lang="fr-FR" smtClean="0"/>
              <a:t>5</a:t>
            </a:fld>
            <a:endParaRPr lang="fr-FR"/>
          </a:p>
        </p:txBody>
      </p:sp>
    </p:spTree>
    <p:extLst>
      <p:ext uri="{BB962C8B-B14F-4D97-AF65-F5344CB8AC3E}">
        <p14:creationId xmlns:p14="http://schemas.microsoft.com/office/powerpoint/2010/main" val="3970451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i="0" noProof="0" dirty="0">
                <a:effectLst/>
                <a:latin typeface="Helvetica" pitchFamily="2" charset="0"/>
              </a:rPr>
              <a:t>Le principe d’inertie avait été envisagé avant Galilée, mais c’est lui qui l’a formalisé. Il s’énonce de la manière suivante : Un corps qui n’est soumis à aucune force est soit au repos, soit en mouvement rectiligne uniforme. Tant que le corps ne subit pas de force, il persévère donc dans ce mouvement.</a:t>
            </a:r>
          </a:p>
          <a:p>
            <a:r>
              <a:rPr lang="fr-FR" i="0" noProof="0" dirty="0">
                <a:effectLst/>
                <a:latin typeface="Helvetica" pitchFamily="2" charset="0"/>
              </a:rPr>
              <a:t>Pour en arriver à cette conclusion, Galilée réalise des expériences avec des plans inclinés et des billes. Il se rend compte que si le plan est relevé, alors la bille va chercher une position de repos (sous le coup de la gravité). Si le plan est horizontal, alors la bille va continuer à rouler (puisqu’elle ne subit plus la gravité).</a:t>
            </a:r>
          </a:p>
          <a:p>
            <a:r>
              <a:rPr lang="fr-FR" i="0" noProof="0" dirty="0">
                <a:effectLst/>
                <a:latin typeface="Helvetica" pitchFamily="2" charset="0"/>
              </a:rPr>
              <a:t>En réalité, la plupart des systèmes ne sont pas isolés car les corps en mouvements subissent des forces de frottement (explication plus tardive avec la mécanique de Newton).</a:t>
            </a:r>
          </a:p>
          <a:p>
            <a:r>
              <a:rPr lang="fr-FR" i="0" noProof="0" dirty="0">
                <a:effectLst/>
                <a:latin typeface="Helvetica" pitchFamily="2" charset="0"/>
              </a:rPr>
              <a:t>Puisque la masse de l’objet d’expérience ne varie pas, ainsi que sa vitesse, leur produit ne change pas au cours du temps. Ce produit est nommé quantité de mouvement, ou impulsion, ce dernier terme étant préférable maintenant. Il en résulte le principe de la conservation de la quantité de mouvement. Si un système est constitué de deux corps, la quantité de mouvement totale du système est la somme des quantités de mouvements des deux corps. C’est elle qui se conserve. S’il y a</a:t>
            </a:r>
          </a:p>
          <a:p>
            <a:r>
              <a:rPr lang="fr-FR" i="0" noProof="0" dirty="0">
                <a:effectLst/>
                <a:latin typeface="Helvetica" pitchFamily="2" charset="0"/>
              </a:rPr>
              <a:t>interaction entre les deux corps, leurs vitesses peuvent changer, mais de telle manière que la quantité de mouvement totale du système reste inchangé. De là découle le principe de l’action et de la réaction. La conservation de la quantité de mouvement est l’un des grands principes de la physique.</a:t>
            </a:r>
          </a:p>
        </p:txBody>
      </p:sp>
      <p:sp>
        <p:nvSpPr>
          <p:cNvPr id="4" name="Slide Number Placeholder 3"/>
          <p:cNvSpPr>
            <a:spLocks noGrp="1"/>
          </p:cNvSpPr>
          <p:nvPr>
            <p:ph type="sldNum" sz="quarter" idx="5"/>
          </p:nvPr>
        </p:nvSpPr>
        <p:spPr/>
        <p:txBody>
          <a:bodyPr/>
          <a:lstStyle/>
          <a:p>
            <a:fld id="{EF3D30C3-5CAB-484C-A47B-76DAFC0B8B68}" type="slidenum">
              <a:rPr lang="fr-FR" smtClean="0"/>
              <a:t>6</a:t>
            </a:fld>
            <a:endParaRPr lang="fr-FR"/>
          </a:p>
        </p:txBody>
      </p:sp>
    </p:spTree>
    <p:extLst>
      <p:ext uri="{BB962C8B-B14F-4D97-AF65-F5344CB8AC3E}">
        <p14:creationId xmlns:p14="http://schemas.microsoft.com/office/powerpoint/2010/main" val="3226526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Galilée introduit donc de manière formelle la notion de référentiel. Vous avez déjà probablement vu ce concept, mais rappelons sa défintion propre. </a:t>
            </a:r>
          </a:p>
          <a:p>
            <a:r>
              <a:rPr lang="en-FR" dirty="0"/>
              <a:t>Un référentiel est comme son nom l’indique une référence permettant d’étudier chaque objet ou mouvement par rapport à lui. Cela signifie qu’un mouvement n’a pas de sens en soi, pour le comprendre pleinement il faut forcément le définir par rapport à un référentiel.</a:t>
            </a:r>
          </a:p>
          <a:p>
            <a:r>
              <a:rPr lang="fr-FR" i="0" noProof="0" dirty="0">
                <a:effectLst/>
                <a:latin typeface="Helvetica" pitchFamily="2" charset="0"/>
              </a:rPr>
              <a:t>Petit rappel sur les référentiels : un référentiel permet de décrire et de situer un évènement dans l’espace-temps. Un évènement est quelque chose qui se passe à un temps précis et à un endroit précis de l’espace (c’est à dire, je fais tomber un stylo au sol, à une heure précise). Les coordonnées d’un évènement prennent généralement la forme (</a:t>
            </a:r>
            <a:r>
              <a:rPr lang="fr-FR" i="0" noProof="0" dirty="0" err="1">
                <a:effectLst/>
                <a:latin typeface="Helvetica" pitchFamily="2" charset="0"/>
              </a:rPr>
              <a:t>x,y,z,t</a:t>
            </a:r>
            <a:r>
              <a:rPr lang="fr-FR" i="0" noProof="0" dirty="0">
                <a:effectLst/>
                <a:latin typeface="Helvetica" pitchFamily="2" charset="0"/>
              </a:rPr>
              <a:t>). Le référentiel permet d’attribuer des coordonnées aux évènements : référentiel = grille géante en 3D avec des horloges en chaque point de la grille.</a:t>
            </a:r>
            <a:endParaRPr lang="fr-FR" i="0" noProof="0" dirty="0"/>
          </a:p>
          <a:p>
            <a:r>
              <a:rPr lang="en-FR" dirty="0"/>
              <a:t>Pour définir un référentiel, il faut forcément une origine spatiale (ce qu’on appelle un observateur), des axes pour définir l’espace (3 en 3D), la vitesse du référentiel pour savoir s’il est en mouvement, un temps associé (ce qu’on appelle une horloge). À la fin, on obtient un repère en 4 dimensions pour le temps et l’espace.</a:t>
            </a:r>
          </a:p>
          <a:p>
            <a:r>
              <a:rPr lang="en-FR" dirty="0"/>
              <a:t>NB : à l’époque de Galilée, on suppose que le temps est le même partout, donc en général la définition de l’horloge est purement symbolique</a:t>
            </a:r>
          </a:p>
        </p:txBody>
      </p:sp>
      <p:sp>
        <p:nvSpPr>
          <p:cNvPr id="4" name="Slide Number Placeholder 3"/>
          <p:cNvSpPr>
            <a:spLocks noGrp="1"/>
          </p:cNvSpPr>
          <p:nvPr>
            <p:ph type="sldNum" sz="quarter" idx="5"/>
          </p:nvPr>
        </p:nvSpPr>
        <p:spPr/>
        <p:txBody>
          <a:bodyPr/>
          <a:lstStyle/>
          <a:p>
            <a:fld id="{EF3D30C3-5CAB-484C-A47B-76DAFC0B8B68}" type="slidenum">
              <a:rPr lang="fr-FR" smtClean="0"/>
              <a:t>7</a:t>
            </a:fld>
            <a:endParaRPr lang="fr-FR"/>
          </a:p>
        </p:txBody>
      </p:sp>
    </p:spTree>
    <p:extLst>
      <p:ext uri="{BB962C8B-B14F-4D97-AF65-F5344CB8AC3E}">
        <p14:creationId xmlns:p14="http://schemas.microsoft.com/office/powerpoint/2010/main" val="2085439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i="0" noProof="0" dirty="0">
                <a:effectLst/>
                <a:latin typeface="Helvetica" pitchFamily="2" charset="0"/>
              </a:rPr>
              <a:t>On peut maintenant se demander légitimement si deux scientifiques qui étudient la même expérience depuis deux référentiels différents voient la même chose. Est-ce que les lois qu’ils ont trouvées, chacun dans leur référentiels sont compatibles ? Est-ce qu’en connaissant une loi dans un référentiel R, on peut en déduire la loi correspondante dans un référentiel différent R’, où personne n’a fait d’expériences ? Pour répondre à ces questions, il faut savoir comment passer d’un référentiel à l’autre.</a:t>
            </a:r>
          </a:p>
          <a:p>
            <a:r>
              <a:rPr lang="fr-FR" i="0" noProof="0" dirty="0">
                <a:effectLst/>
                <a:latin typeface="Helvetica" pitchFamily="2" charset="0"/>
              </a:rPr>
              <a:t>La transformation de Galilée permet de calculer les coordonnées dans un référentiel R, d’un point du référentiel R’, en translation uniforme par rapport à R :</a:t>
            </a:r>
          </a:p>
          <a:p>
            <a:r>
              <a:rPr lang="fr-FR" i="0" noProof="0" dirty="0">
                <a:effectLst/>
                <a:latin typeface="Helvetica" pitchFamily="2" charset="0"/>
              </a:rPr>
              <a:t>Soit un référentiel R et un référentiel R’, se déplaçant à une vitesse constante v par rapport à R. Le point P a les coordonnées (</a:t>
            </a:r>
            <a:r>
              <a:rPr lang="fr-FR" i="0" noProof="0" dirty="0" err="1">
                <a:effectLst/>
                <a:latin typeface="Helvetica" pitchFamily="2" charset="0"/>
              </a:rPr>
              <a:t>x,y,z,t</a:t>
            </a:r>
            <a:r>
              <a:rPr lang="fr-FR" i="0" noProof="0" dirty="0">
                <a:effectLst/>
                <a:latin typeface="Helvetica" pitchFamily="2" charset="0"/>
              </a:rPr>
              <a:t>) dans le référentiel R et les coordonnées (x’,y’,z’,</a:t>
            </a:r>
            <a:r>
              <a:rPr lang="fr-FR" i="0" noProof="0" dirty="0" err="1">
                <a:effectLst/>
                <a:latin typeface="Helvetica" pitchFamily="2" charset="0"/>
              </a:rPr>
              <a:t>t</a:t>
            </a:r>
            <a:r>
              <a:rPr lang="fr-FR" i="0" noProof="0" dirty="0">
                <a:effectLst/>
                <a:latin typeface="Helvetica" pitchFamily="2" charset="0"/>
              </a:rPr>
              <a:t>’) dans le référentiel R’. Il faut normalement distinguer </a:t>
            </a:r>
            <a:r>
              <a:rPr lang="fr-FR" i="0" noProof="0" dirty="0" err="1">
                <a:effectLst/>
                <a:latin typeface="Helvetica" pitchFamily="2" charset="0"/>
              </a:rPr>
              <a:t>t</a:t>
            </a:r>
            <a:r>
              <a:rPr lang="fr-FR" i="0" noProof="0" dirty="0">
                <a:effectLst/>
                <a:latin typeface="Helvetica" pitchFamily="2" charset="0"/>
              </a:rPr>
              <a:t> et t’ mais puisque les horloges mécaniques n’ont jamais montré de différence de marche, rien ne nous permet de distinguer </a:t>
            </a:r>
            <a:r>
              <a:rPr lang="fr-FR" i="0" noProof="0" dirty="0" err="1">
                <a:effectLst/>
                <a:latin typeface="Helvetica" pitchFamily="2" charset="0"/>
              </a:rPr>
              <a:t>t</a:t>
            </a:r>
            <a:r>
              <a:rPr lang="fr-FR" i="0" noProof="0" dirty="0">
                <a:effectLst/>
                <a:latin typeface="Helvetica" pitchFamily="2" charset="0"/>
              </a:rPr>
              <a:t> et t’ dans cette expérience.</a:t>
            </a:r>
          </a:p>
          <a:p>
            <a:r>
              <a:rPr lang="fr-FR" i="0" noProof="0" dirty="0">
                <a:effectLst/>
                <a:latin typeface="Helvetica" pitchFamily="2" charset="0"/>
              </a:rPr>
              <a:t>L’abscisse de P dans R est x (segment bleu). Mais c’est aussi la somme du segment vert et du segment rouge. Le segment vert est la distance parcourue par le référentiel R’ pendant un temps t’ depuis l’origine du temps (où les origines des référentiels coïncidaient). Le second segment est l’abscisse x’ de P dans le référentiel R’. Donc x = x’ + v t’. C’est la transformation de Galilée !</a:t>
            </a:r>
          </a:p>
          <a:p>
            <a:r>
              <a:rPr lang="fr-FR" i="0" noProof="0" dirty="0">
                <a:effectLst/>
                <a:latin typeface="Helvetica" pitchFamily="2" charset="0"/>
              </a:rPr>
              <a:t>Puisque la vitesse v est orientée selon Ox uniquement, les deux autres coordonnées sont les mêmes.</a:t>
            </a:r>
          </a:p>
        </p:txBody>
      </p:sp>
      <p:sp>
        <p:nvSpPr>
          <p:cNvPr id="4" name="Slide Number Placeholder 3"/>
          <p:cNvSpPr>
            <a:spLocks noGrp="1"/>
          </p:cNvSpPr>
          <p:nvPr>
            <p:ph type="sldNum" sz="quarter" idx="5"/>
          </p:nvPr>
        </p:nvSpPr>
        <p:spPr/>
        <p:txBody>
          <a:bodyPr/>
          <a:lstStyle/>
          <a:p>
            <a:fld id="{EF3D30C3-5CAB-484C-A47B-76DAFC0B8B68}" type="slidenum">
              <a:rPr lang="fr-FR" smtClean="0"/>
              <a:t>8</a:t>
            </a:fld>
            <a:endParaRPr lang="fr-FR"/>
          </a:p>
        </p:txBody>
      </p:sp>
    </p:spTree>
    <p:extLst>
      <p:ext uri="{BB962C8B-B14F-4D97-AF65-F5344CB8AC3E}">
        <p14:creationId xmlns:p14="http://schemas.microsoft.com/office/powerpoint/2010/main" val="2035297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i="0" noProof="0" dirty="0">
                <a:effectLst/>
                <a:latin typeface="Helvetica" pitchFamily="2" charset="0"/>
              </a:rPr>
              <a:t>L’addition des vitesses découle de la transformation de Galilée. On considère un référentiel au repos R et un référentiel R’ en mouvement rectiligne uniforme à la vitesse V par rapport à R. Maintenant, imaginons qu’un point se déplace à la vitesse u dans le référentiel R’. Quelle sera sa vitesse v’ dans le référentiel R?</a:t>
            </a:r>
          </a:p>
          <a:p>
            <a:r>
              <a:rPr lang="fr-FR" i="0" noProof="0" dirty="0">
                <a:effectLst/>
                <a:latin typeface="Helvetica" pitchFamily="2" charset="0"/>
              </a:rPr>
              <a:t>En utilisant la transformation de Galilée, on peut montrer que : v’ = v + U</a:t>
            </a:r>
          </a:p>
        </p:txBody>
      </p:sp>
      <p:sp>
        <p:nvSpPr>
          <p:cNvPr id="4" name="Slide Number Placeholder 3"/>
          <p:cNvSpPr>
            <a:spLocks noGrp="1"/>
          </p:cNvSpPr>
          <p:nvPr>
            <p:ph type="sldNum" sz="quarter" idx="5"/>
          </p:nvPr>
        </p:nvSpPr>
        <p:spPr/>
        <p:txBody>
          <a:bodyPr/>
          <a:lstStyle/>
          <a:p>
            <a:fld id="{EF3D30C3-5CAB-484C-A47B-76DAFC0B8B68}" type="slidenum">
              <a:rPr lang="fr-FR" smtClean="0"/>
              <a:t>9</a:t>
            </a:fld>
            <a:endParaRPr lang="fr-FR"/>
          </a:p>
        </p:txBody>
      </p:sp>
    </p:spTree>
    <p:extLst>
      <p:ext uri="{BB962C8B-B14F-4D97-AF65-F5344CB8AC3E}">
        <p14:creationId xmlns:p14="http://schemas.microsoft.com/office/powerpoint/2010/main" val="131042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967955EA-3D4E-8E4A-8710-CE5DD3E101D7}" type="datetimeFigureOut">
              <a:rPr lang="fr-FR" smtClean="0"/>
              <a:t>13/12/2023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539824A-CFD9-F34B-BC21-0768CB3EC6B2}" type="slidenum">
              <a:rPr lang="fr-FR" smtClean="0"/>
              <a:t>‹#›</a:t>
            </a:fld>
            <a:endParaRPr lang="fr-FR"/>
          </a:p>
        </p:txBody>
      </p:sp>
    </p:spTree>
    <p:extLst>
      <p:ext uri="{BB962C8B-B14F-4D97-AF65-F5344CB8AC3E}">
        <p14:creationId xmlns:p14="http://schemas.microsoft.com/office/powerpoint/2010/main" val="2663299011"/>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67955EA-3D4E-8E4A-8710-CE5DD3E101D7}" type="datetimeFigureOut">
              <a:rPr lang="fr-FR" smtClean="0"/>
              <a:t>13/12/2023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539824A-CFD9-F34B-BC21-0768CB3EC6B2}" type="slidenum">
              <a:rPr lang="fr-FR" smtClean="0"/>
              <a:t>‹#›</a:t>
            </a:fld>
            <a:endParaRPr lang="fr-FR"/>
          </a:p>
        </p:txBody>
      </p:sp>
    </p:spTree>
    <p:extLst>
      <p:ext uri="{BB962C8B-B14F-4D97-AF65-F5344CB8AC3E}">
        <p14:creationId xmlns:p14="http://schemas.microsoft.com/office/powerpoint/2010/main" val="663069956"/>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67955EA-3D4E-8E4A-8710-CE5DD3E101D7}" type="datetimeFigureOut">
              <a:rPr lang="fr-FR" smtClean="0"/>
              <a:t>13/12/2023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539824A-CFD9-F34B-BC21-0768CB3EC6B2}" type="slidenum">
              <a:rPr lang="fr-FR" smtClean="0"/>
              <a:t>‹#›</a:t>
            </a:fld>
            <a:endParaRPr lang="fr-FR"/>
          </a:p>
        </p:txBody>
      </p:sp>
    </p:spTree>
    <p:extLst>
      <p:ext uri="{BB962C8B-B14F-4D97-AF65-F5344CB8AC3E}">
        <p14:creationId xmlns:p14="http://schemas.microsoft.com/office/powerpoint/2010/main" val="3446500707"/>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67955EA-3D4E-8E4A-8710-CE5DD3E101D7}" type="datetimeFigureOut">
              <a:rPr lang="fr-FR" smtClean="0"/>
              <a:t>13/12/2023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539824A-CFD9-F34B-BC21-0768CB3EC6B2}" type="slidenum">
              <a:rPr lang="fr-FR" smtClean="0"/>
              <a:t>‹#›</a:t>
            </a:fld>
            <a:endParaRPr lang="fr-FR"/>
          </a:p>
        </p:txBody>
      </p:sp>
    </p:spTree>
    <p:extLst>
      <p:ext uri="{BB962C8B-B14F-4D97-AF65-F5344CB8AC3E}">
        <p14:creationId xmlns:p14="http://schemas.microsoft.com/office/powerpoint/2010/main" val="1865016851"/>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67955EA-3D4E-8E4A-8710-CE5DD3E101D7}" type="datetimeFigureOut">
              <a:rPr lang="fr-FR" smtClean="0"/>
              <a:t>13/12/2023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539824A-CFD9-F34B-BC21-0768CB3EC6B2}" type="slidenum">
              <a:rPr lang="fr-FR" smtClean="0"/>
              <a:t>‹#›</a:t>
            </a:fld>
            <a:endParaRPr lang="fr-FR"/>
          </a:p>
        </p:txBody>
      </p:sp>
    </p:spTree>
    <p:extLst>
      <p:ext uri="{BB962C8B-B14F-4D97-AF65-F5344CB8AC3E}">
        <p14:creationId xmlns:p14="http://schemas.microsoft.com/office/powerpoint/2010/main" val="1918933665"/>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967955EA-3D4E-8E4A-8710-CE5DD3E101D7}" type="datetimeFigureOut">
              <a:rPr lang="fr-FR" smtClean="0"/>
              <a:t>13/12/2023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539824A-CFD9-F34B-BC21-0768CB3EC6B2}" type="slidenum">
              <a:rPr lang="fr-FR" smtClean="0"/>
              <a:t>‹#›</a:t>
            </a:fld>
            <a:endParaRPr lang="fr-FR"/>
          </a:p>
        </p:txBody>
      </p:sp>
    </p:spTree>
    <p:extLst>
      <p:ext uri="{BB962C8B-B14F-4D97-AF65-F5344CB8AC3E}">
        <p14:creationId xmlns:p14="http://schemas.microsoft.com/office/powerpoint/2010/main" val="1935087684"/>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967955EA-3D4E-8E4A-8710-CE5DD3E101D7}" type="datetimeFigureOut">
              <a:rPr lang="fr-FR" smtClean="0"/>
              <a:t>13/12/2023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E539824A-CFD9-F34B-BC21-0768CB3EC6B2}" type="slidenum">
              <a:rPr lang="fr-FR" smtClean="0"/>
              <a:t>‹#›</a:t>
            </a:fld>
            <a:endParaRPr lang="fr-FR"/>
          </a:p>
        </p:txBody>
      </p:sp>
    </p:spTree>
    <p:extLst>
      <p:ext uri="{BB962C8B-B14F-4D97-AF65-F5344CB8AC3E}">
        <p14:creationId xmlns:p14="http://schemas.microsoft.com/office/powerpoint/2010/main" val="1143001571"/>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967955EA-3D4E-8E4A-8710-CE5DD3E101D7}" type="datetimeFigureOut">
              <a:rPr lang="fr-FR" smtClean="0"/>
              <a:t>13/12/2023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E539824A-CFD9-F34B-BC21-0768CB3EC6B2}" type="slidenum">
              <a:rPr lang="fr-FR" smtClean="0"/>
              <a:t>‹#›</a:t>
            </a:fld>
            <a:endParaRPr lang="fr-FR"/>
          </a:p>
        </p:txBody>
      </p:sp>
    </p:spTree>
    <p:extLst>
      <p:ext uri="{BB962C8B-B14F-4D97-AF65-F5344CB8AC3E}">
        <p14:creationId xmlns:p14="http://schemas.microsoft.com/office/powerpoint/2010/main" val="2052218351"/>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7955EA-3D4E-8E4A-8710-CE5DD3E101D7}" type="datetimeFigureOut">
              <a:rPr lang="fr-FR" smtClean="0"/>
              <a:t>13/12/2023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E539824A-CFD9-F34B-BC21-0768CB3EC6B2}" type="slidenum">
              <a:rPr lang="fr-FR" smtClean="0"/>
              <a:t>‹#›</a:t>
            </a:fld>
            <a:endParaRPr lang="fr-FR"/>
          </a:p>
        </p:txBody>
      </p:sp>
    </p:spTree>
    <p:extLst>
      <p:ext uri="{BB962C8B-B14F-4D97-AF65-F5344CB8AC3E}">
        <p14:creationId xmlns:p14="http://schemas.microsoft.com/office/powerpoint/2010/main" val="2833651196"/>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967955EA-3D4E-8E4A-8710-CE5DD3E101D7}" type="datetimeFigureOut">
              <a:rPr lang="fr-FR" smtClean="0"/>
              <a:t>13/12/2023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539824A-CFD9-F34B-BC21-0768CB3EC6B2}" type="slidenum">
              <a:rPr lang="fr-FR" smtClean="0"/>
              <a:t>‹#›</a:t>
            </a:fld>
            <a:endParaRPr lang="fr-FR"/>
          </a:p>
        </p:txBody>
      </p:sp>
    </p:spTree>
    <p:extLst>
      <p:ext uri="{BB962C8B-B14F-4D97-AF65-F5344CB8AC3E}">
        <p14:creationId xmlns:p14="http://schemas.microsoft.com/office/powerpoint/2010/main" val="1069242456"/>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967955EA-3D4E-8E4A-8710-CE5DD3E101D7}" type="datetimeFigureOut">
              <a:rPr lang="fr-FR" smtClean="0"/>
              <a:t>13/12/2023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539824A-CFD9-F34B-BC21-0768CB3EC6B2}" type="slidenum">
              <a:rPr lang="fr-FR" smtClean="0"/>
              <a:t>‹#›</a:t>
            </a:fld>
            <a:endParaRPr lang="fr-FR"/>
          </a:p>
        </p:txBody>
      </p:sp>
    </p:spTree>
    <p:extLst>
      <p:ext uri="{BB962C8B-B14F-4D97-AF65-F5344CB8AC3E}">
        <p14:creationId xmlns:p14="http://schemas.microsoft.com/office/powerpoint/2010/main" val="156810506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7955EA-3D4E-8E4A-8710-CE5DD3E101D7}" type="datetimeFigureOut">
              <a:rPr lang="fr-FR" smtClean="0"/>
              <a:t>13/12/2023</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39824A-CFD9-F34B-BC21-0768CB3EC6B2}" type="slidenum">
              <a:rPr lang="fr-FR" smtClean="0"/>
              <a:t>‹#›</a:t>
            </a:fld>
            <a:endParaRPr lang="fr-FR"/>
          </a:p>
        </p:txBody>
      </p:sp>
    </p:spTree>
    <p:extLst>
      <p:ext uri="{BB962C8B-B14F-4D97-AF65-F5344CB8AC3E}">
        <p14:creationId xmlns:p14="http://schemas.microsoft.com/office/powerpoint/2010/main" val="37754316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70.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33.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57.jpeg"/><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La relativité restreinte | ECHOSCIENCES - Grand Est">
            <a:extLst>
              <a:ext uri="{FF2B5EF4-FFF2-40B4-BE49-F238E27FC236}">
                <a16:creationId xmlns:a16="http://schemas.microsoft.com/office/drawing/2014/main" id="{E2A211FF-15E0-4499-C4E4-CF87D407801B}"/>
              </a:ext>
            </a:extLst>
          </p:cNvPr>
          <p:cNvPicPr>
            <a:picLocks noChangeAspect="1" noChangeArrowheads="1"/>
          </p:cNvPicPr>
          <p:nvPr/>
        </p:nvPicPr>
        <p:blipFill rotWithShape="1">
          <a:blip r:embed="rId3">
            <a:alphaModFix amt="40000"/>
            <a:extLst>
              <a:ext uri="{28A0092B-C50C-407E-A947-70E740481C1C}">
                <a14:useLocalDpi xmlns:a14="http://schemas.microsoft.com/office/drawing/2010/main" val="0"/>
              </a:ext>
            </a:extLst>
          </a:blip>
          <a:srcRect l="10471" r="10417"/>
          <a:stretch/>
        </p:blipFill>
        <p:spPr bwMode="auto">
          <a:xfrm>
            <a:off x="1" y="336842"/>
            <a:ext cx="9150266" cy="631574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4679FB46-31C0-6DB2-A597-4AFDA2A3A61C}"/>
              </a:ext>
            </a:extLst>
          </p:cNvPr>
          <p:cNvGrpSpPr/>
          <p:nvPr/>
        </p:nvGrpSpPr>
        <p:grpSpPr>
          <a:xfrm>
            <a:off x="0" y="6652590"/>
            <a:ext cx="9144000" cy="205411"/>
            <a:chOff x="0" y="6652590"/>
            <a:chExt cx="9144000" cy="205411"/>
          </a:xfrm>
        </p:grpSpPr>
        <p:sp>
          <p:nvSpPr>
            <p:cNvPr id="5" name="Rectangle 4">
              <a:extLst>
                <a:ext uri="{FF2B5EF4-FFF2-40B4-BE49-F238E27FC236}">
                  <a16:creationId xmlns:a16="http://schemas.microsoft.com/office/drawing/2014/main" id="{43B071D7-C6A4-E721-A986-6373C3E2DEFA}"/>
                </a:ext>
              </a:extLst>
            </p:cNvPr>
            <p:cNvSpPr/>
            <p:nvPr/>
          </p:nvSpPr>
          <p:spPr>
            <a:xfrm>
              <a:off x="0" y="6652591"/>
              <a:ext cx="1502001"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Barbara PERRI</a:t>
              </a:r>
            </a:p>
          </p:txBody>
        </p:sp>
        <p:sp>
          <p:nvSpPr>
            <p:cNvPr id="6" name="Rectangle 5">
              <a:extLst>
                <a:ext uri="{FF2B5EF4-FFF2-40B4-BE49-F238E27FC236}">
                  <a16:creationId xmlns:a16="http://schemas.microsoft.com/office/drawing/2014/main" id="{9CD77637-7F29-B910-26E1-91F5071FDD66}"/>
                </a:ext>
              </a:extLst>
            </p:cNvPr>
            <p:cNvSpPr/>
            <p:nvPr/>
          </p:nvSpPr>
          <p:spPr>
            <a:xfrm>
              <a:off x="1502001" y="6652590"/>
              <a:ext cx="4359535"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L1, PHYS137, Cours 4 :  La relativité restreinte</a:t>
              </a:r>
            </a:p>
          </p:txBody>
        </p:sp>
        <p:sp>
          <p:nvSpPr>
            <p:cNvPr id="7" name="Rectangle 6">
              <a:extLst>
                <a:ext uri="{FF2B5EF4-FFF2-40B4-BE49-F238E27FC236}">
                  <a16:creationId xmlns:a16="http://schemas.microsoft.com/office/drawing/2014/main" id="{0ED84119-8A5C-1218-CE74-B532C4E600DA}"/>
                </a:ext>
              </a:extLst>
            </p:cNvPr>
            <p:cNvSpPr/>
            <p:nvPr/>
          </p:nvSpPr>
          <p:spPr>
            <a:xfrm>
              <a:off x="7641999" y="6652591"/>
              <a:ext cx="1502001" cy="2054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Garamond" panose="02020404030301010803" pitchFamily="18" charset="0"/>
                </a:rPr>
                <a:t>05/10/2023</a:t>
              </a:r>
            </a:p>
          </p:txBody>
        </p:sp>
        <p:sp>
          <p:nvSpPr>
            <p:cNvPr id="8" name="Rectangle 7">
              <a:extLst>
                <a:ext uri="{FF2B5EF4-FFF2-40B4-BE49-F238E27FC236}">
                  <a16:creationId xmlns:a16="http://schemas.microsoft.com/office/drawing/2014/main" id="{A7850FAD-2A4A-9EDA-748B-C11809A37DD0}"/>
                </a:ext>
              </a:extLst>
            </p:cNvPr>
            <p:cNvSpPr/>
            <p:nvPr/>
          </p:nvSpPr>
          <p:spPr>
            <a:xfrm>
              <a:off x="5861538" y="6652591"/>
              <a:ext cx="1780461" cy="2054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Université Paris-Saclay</a:t>
              </a:r>
            </a:p>
          </p:txBody>
        </p:sp>
      </p:grpSp>
      <p:grpSp>
        <p:nvGrpSpPr>
          <p:cNvPr id="9" name="Group 8">
            <a:extLst>
              <a:ext uri="{FF2B5EF4-FFF2-40B4-BE49-F238E27FC236}">
                <a16:creationId xmlns:a16="http://schemas.microsoft.com/office/drawing/2014/main" id="{DCFAD173-5339-03C8-DE0C-48DBF2105087}"/>
              </a:ext>
            </a:extLst>
          </p:cNvPr>
          <p:cNvGrpSpPr/>
          <p:nvPr/>
        </p:nvGrpSpPr>
        <p:grpSpPr>
          <a:xfrm>
            <a:off x="1873" y="0"/>
            <a:ext cx="9142127" cy="327048"/>
            <a:chOff x="1873" y="0"/>
            <a:chExt cx="9142127" cy="327048"/>
          </a:xfrm>
        </p:grpSpPr>
        <p:sp>
          <p:nvSpPr>
            <p:cNvPr id="10" name="Rectangle 9">
              <a:extLst>
                <a:ext uri="{FF2B5EF4-FFF2-40B4-BE49-F238E27FC236}">
                  <a16:creationId xmlns:a16="http://schemas.microsoft.com/office/drawing/2014/main" id="{F5995CCD-7CBB-083D-B18A-038CC3DCE886}"/>
                </a:ext>
              </a:extLst>
            </p:cNvPr>
            <p:cNvSpPr/>
            <p:nvPr/>
          </p:nvSpPr>
          <p:spPr>
            <a:xfrm>
              <a:off x="8364931" y="0"/>
              <a:ext cx="779069" cy="3270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6114358A-8874-8B4C-ACF7-5A9557367BD8}" type="slidenum">
                <a:rPr lang="en-US" sz="1400" smtClean="0">
                  <a:latin typeface="Garamond" panose="02020404030301010803" pitchFamily="18" charset="0"/>
                </a:rPr>
                <a:t>1</a:t>
              </a:fld>
              <a:r>
                <a:rPr lang="en-US" sz="1400">
                  <a:latin typeface="Garamond" panose="02020404030301010803" pitchFamily="18" charset="0"/>
                </a:rPr>
                <a:t>/36</a:t>
              </a:r>
              <a:endParaRPr lang="en-US" sz="1400" dirty="0">
                <a:latin typeface="Garamond" panose="02020404030301010803" pitchFamily="18" charset="0"/>
              </a:endParaRPr>
            </a:p>
          </p:txBody>
        </p:sp>
        <p:sp>
          <p:nvSpPr>
            <p:cNvPr id="11" name="Rectangle 10">
              <a:extLst>
                <a:ext uri="{FF2B5EF4-FFF2-40B4-BE49-F238E27FC236}">
                  <a16:creationId xmlns:a16="http://schemas.microsoft.com/office/drawing/2014/main" id="{200331A2-A2B8-50F7-843C-FC77AB566C11}"/>
                </a:ext>
              </a:extLst>
            </p:cNvPr>
            <p:cNvSpPr/>
            <p:nvPr/>
          </p:nvSpPr>
          <p:spPr>
            <a:xfrm>
              <a:off x="1873" y="0"/>
              <a:ext cx="2038863" cy="32704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aramond" panose="02020404030301010803" pitchFamily="18" charset="0"/>
              </a:endParaRPr>
            </a:p>
          </p:txBody>
        </p:sp>
        <p:sp>
          <p:nvSpPr>
            <p:cNvPr id="12" name="Rectangle 11">
              <a:extLst>
                <a:ext uri="{FF2B5EF4-FFF2-40B4-BE49-F238E27FC236}">
                  <a16:creationId xmlns:a16="http://schemas.microsoft.com/office/drawing/2014/main" id="{2CE3F7BC-0374-E2E6-4E42-2A5161DFC0BF}"/>
                </a:ext>
              </a:extLst>
            </p:cNvPr>
            <p:cNvSpPr/>
            <p:nvPr/>
          </p:nvSpPr>
          <p:spPr>
            <a:xfrm>
              <a:off x="2040737" y="0"/>
              <a:ext cx="2142666" cy="32704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aramond" panose="02020404030301010803" pitchFamily="18" charset="0"/>
              </a:endParaRPr>
            </a:p>
          </p:txBody>
        </p:sp>
        <p:sp>
          <p:nvSpPr>
            <p:cNvPr id="13" name="Rectangle 12">
              <a:extLst>
                <a:ext uri="{FF2B5EF4-FFF2-40B4-BE49-F238E27FC236}">
                  <a16:creationId xmlns:a16="http://schemas.microsoft.com/office/drawing/2014/main" id="{337C81C3-AF5A-F967-1401-44C07BBBC04A}"/>
                </a:ext>
              </a:extLst>
            </p:cNvPr>
            <p:cNvSpPr/>
            <p:nvPr/>
          </p:nvSpPr>
          <p:spPr>
            <a:xfrm>
              <a:off x="4183402" y="0"/>
              <a:ext cx="2038863" cy="32704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aramond" panose="02020404030301010803" pitchFamily="18" charset="0"/>
              </a:endParaRPr>
            </a:p>
          </p:txBody>
        </p:sp>
        <p:sp>
          <p:nvSpPr>
            <p:cNvPr id="14" name="Rectangle 13">
              <a:extLst>
                <a:ext uri="{FF2B5EF4-FFF2-40B4-BE49-F238E27FC236}">
                  <a16:creationId xmlns:a16="http://schemas.microsoft.com/office/drawing/2014/main" id="{A7302365-C909-52E1-72B8-C8026A038D2C}"/>
                </a:ext>
              </a:extLst>
            </p:cNvPr>
            <p:cNvSpPr/>
            <p:nvPr/>
          </p:nvSpPr>
          <p:spPr>
            <a:xfrm>
              <a:off x="6222265" y="0"/>
              <a:ext cx="2142666" cy="32704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aramond" panose="02020404030301010803" pitchFamily="18" charset="0"/>
              </a:endParaRPr>
            </a:p>
          </p:txBody>
        </p:sp>
      </p:grpSp>
      <p:sp>
        <p:nvSpPr>
          <p:cNvPr id="15" name="ZoneTexte 13">
            <a:extLst>
              <a:ext uri="{FF2B5EF4-FFF2-40B4-BE49-F238E27FC236}">
                <a16:creationId xmlns:a16="http://schemas.microsoft.com/office/drawing/2014/main" id="{17DAF35A-7BED-58DC-0E0D-6863DC393D91}"/>
              </a:ext>
            </a:extLst>
          </p:cNvPr>
          <p:cNvSpPr txBox="1"/>
          <p:nvPr/>
        </p:nvSpPr>
        <p:spPr>
          <a:xfrm>
            <a:off x="0" y="407702"/>
            <a:ext cx="9144000" cy="3416320"/>
          </a:xfrm>
          <a:prstGeom prst="rect">
            <a:avLst/>
          </a:prstGeom>
          <a:noFill/>
        </p:spPr>
        <p:txBody>
          <a:bodyPr wrap="square" rtlCol="0">
            <a:spAutoFit/>
          </a:bodyPr>
          <a:lstStyle/>
          <a:p>
            <a:pPr algn="ctr"/>
            <a:r>
              <a:rPr lang="fr-FR" sz="4800" b="1" dirty="0">
                <a:latin typeface="Garamond" panose="02020404030301010803" pitchFamily="18" charset="0"/>
              </a:rPr>
              <a:t>PHYS137</a:t>
            </a:r>
          </a:p>
          <a:p>
            <a:pPr algn="ctr"/>
            <a:endParaRPr lang="fr-FR" sz="4800" b="1" dirty="0">
              <a:latin typeface="Garamond" panose="02020404030301010803" pitchFamily="18" charset="0"/>
            </a:endParaRPr>
          </a:p>
          <a:p>
            <a:pPr algn="ctr"/>
            <a:r>
              <a:rPr lang="fr-FR" sz="4000" b="1" dirty="0">
                <a:latin typeface="Garamond" panose="02020404030301010803" pitchFamily="18" charset="0"/>
              </a:rPr>
              <a:t>Cours 4 :</a:t>
            </a:r>
          </a:p>
          <a:p>
            <a:pPr algn="ctr"/>
            <a:endParaRPr lang="fr-FR" sz="4000" b="1" dirty="0">
              <a:latin typeface="Garamond" panose="02020404030301010803" pitchFamily="18" charset="0"/>
            </a:endParaRPr>
          </a:p>
          <a:p>
            <a:pPr algn="ctr"/>
            <a:r>
              <a:rPr lang="fr-FR" sz="4000" b="1" dirty="0">
                <a:latin typeface="Garamond" panose="02020404030301010803" pitchFamily="18" charset="0"/>
              </a:rPr>
              <a:t>La relativité restreinte</a:t>
            </a:r>
          </a:p>
        </p:txBody>
      </p:sp>
      <p:sp>
        <p:nvSpPr>
          <p:cNvPr id="16" name="TextBox 15">
            <a:extLst>
              <a:ext uri="{FF2B5EF4-FFF2-40B4-BE49-F238E27FC236}">
                <a16:creationId xmlns:a16="http://schemas.microsoft.com/office/drawing/2014/main" id="{6AE83210-C598-4E2A-AD8C-4D1553F7E943}"/>
              </a:ext>
            </a:extLst>
          </p:cNvPr>
          <p:cNvSpPr txBox="1"/>
          <p:nvPr/>
        </p:nvSpPr>
        <p:spPr>
          <a:xfrm>
            <a:off x="6266" y="4766620"/>
            <a:ext cx="9144000" cy="1200329"/>
          </a:xfrm>
          <a:prstGeom prst="rect">
            <a:avLst/>
          </a:prstGeom>
          <a:noFill/>
        </p:spPr>
        <p:txBody>
          <a:bodyPr wrap="square" rtlCol="0">
            <a:spAutoFit/>
          </a:bodyPr>
          <a:lstStyle/>
          <a:p>
            <a:pPr algn="ctr"/>
            <a:r>
              <a:rPr lang="fr-FR" sz="3600" dirty="0">
                <a:latin typeface="Garamond" charset="0"/>
                <a:ea typeface="Garamond" charset="0"/>
                <a:cs typeface="Garamond" charset="0"/>
              </a:rPr>
              <a:t>Dr. Barbara PERRI</a:t>
            </a:r>
          </a:p>
          <a:p>
            <a:pPr algn="ctr"/>
            <a:r>
              <a:rPr lang="fr-FR" sz="3600" dirty="0" err="1">
                <a:latin typeface="Garamond" charset="0"/>
                <a:ea typeface="Garamond" charset="0"/>
                <a:cs typeface="Garamond" charset="0"/>
              </a:rPr>
              <a:t>barbara.perri@universite-paris-saclay.fr</a:t>
            </a:r>
            <a:endParaRPr lang="fr-FR" sz="3600" dirty="0">
              <a:latin typeface="Garamond" charset="0"/>
              <a:ea typeface="Garamond" charset="0"/>
              <a:cs typeface="Garamond" charset="0"/>
            </a:endParaRPr>
          </a:p>
        </p:txBody>
      </p:sp>
    </p:spTree>
    <p:extLst>
      <p:ext uri="{BB962C8B-B14F-4D97-AF65-F5344CB8AC3E}">
        <p14:creationId xmlns:p14="http://schemas.microsoft.com/office/powerpoint/2010/main" val="2031602416"/>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4A2810-E27D-5BE6-F63E-3C2F66770CBE}"/>
              </a:ext>
            </a:extLst>
          </p:cNvPr>
          <p:cNvSpPr txBox="1"/>
          <p:nvPr/>
        </p:nvSpPr>
        <p:spPr>
          <a:xfrm>
            <a:off x="0" y="327046"/>
            <a:ext cx="9144000" cy="646331"/>
          </a:xfrm>
          <a:prstGeom prst="rect">
            <a:avLst/>
          </a:prstGeom>
          <a:noFill/>
        </p:spPr>
        <p:txBody>
          <a:bodyPr wrap="square" rtlCol="0">
            <a:spAutoFit/>
          </a:bodyPr>
          <a:lstStyle/>
          <a:p>
            <a:pPr algn="ctr"/>
            <a:r>
              <a:rPr lang="fr-FR" sz="3600" dirty="0">
                <a:latin typeface="Garamond" charset="0"/>
                <a:ea typeface="Garamond" charset="0"/>
                <a:cs typeface="Garamond" charset="0"/>
              </a:rPr>
              <a:t>Principe de relativité (par Galilée)</a:t>
            </a:r>
          </a:p>
        </p:txBody>
      </p:sp>
      <p:grpSp>
        <p:nvGrpSpPr>
          <p:cNvPr id="18" name="Group 17">
            <a:extLst>
              <a:ext uri="{FF2B5EF4-FFF2-40B4-BE49-F238E27FC236}">
                <a16:creationId xmlns:a16="http://schemas.microsoft.com/office/drawing/2014/main" id="{64C28D5D-252F-3B8B-F598-BA163B209E1E}"/>
              </a:ext>
            </a:extLst>
          </p:cNvPr>
          <p:cNvGrpSpPr/>
          <p:nvPr/>
        </p:nvGrpSpPr>
        <p:grpSpPr>
          <a:xfrm>
            <a:off x="1873" y="0"/>
            <a:ext cx="9142127" cy="327048"/>
            <a:chOff x="1873" y="0"/>
            <a:chExt cx="9142127" cy="327048"/>
          </a:xfrm>
        </p:grpSpPr>
        <p:sp>
          <p:nvSpPr>
            <p:cNvPr id="19" name="Rectangle 18">
              <a:extLst>
                <a:ext uri="{FF2B5EF4-FFF2-40B4-BE49-F238E27FC236}">
                  <a16:creationId xmlns:a16="http://schemas.microsoft.com/office/drawing/2014/main" id="{65966651-4AAD-1D54-730C-0E5039823E2B}"/>
                </a:ext>
              </a:extLst>
            </p:cNvPr>
            <p:cNvSpPr/>
            <p:nvPr/>
          </p:nvSpPr>
          <p:spPr>
            <a:xfrm>
              <a:off x="8364931" y="0"/>
              <a:ext cx="779069" cy="3270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6114358A-8874-8B4C-ACF7-5A9557367BD8}" type="slidenum">
                <a:rPr lang="en-US" sz="1400" smtClean="0">
                  <a:latin typeface="Garamond" panose="02020404030301010803" pitchFamily="18" charset="0"/>
                </a:rPr>
                <a:t>10</a:t>
              </a:fld>
              <a:r>
                <a:rPr lang="en-US" sz="1400" dirty="0">
                  <a:latin typeface="Garamond" panose="02020404030301010803" pitchFamily="18" charset="0"/>
                </a:rPr>
                <a:t>/36</a:t>
              </a:r>
            </a:p>
          </p:txBody>
        </p:sp>
        <p:sp>
          <p:nvSpPr>
            <p:cNvPr id="20" name="Rectangle 19">
              <a:extLst>
                <a:ext uri="{FF2B5EF4-FFF2-40B4-BE49-F238E27FC236}">
                  <a16:creationId xmlns:a16="http://schemas.microsoft.com/office/drawing/2014/main" id="{9E16138B-B3AD-7F49-29E7-9435B327C897}"/>
                </a:ext>
              </a:extLst>
            </p:cNvPr>
            <p:cNvSpPr/>
            <p:nvPr/>
          </p:nvSpPr>
          <p:spPr>
            <a:xfrm>
              <a:off x="1873" y="0"/>
              <a:ext cx="2038863" cy="32704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Relativité Galiléenne</a:t>
              </a:r>
            </a:p>
          </p:txBody>
        </p:sp>
        <p:sp>
          <p:nvSpPr>
            <p:cNvPr id="30" name="Rectangle 29">
              <a:extLst>
                <a:ext uri="{FF2B5EF4-FFF2-40B4-BE49-F238E27FC236}">
                  <a16:creationId xmlns:a16="http://schemas.microsoft.com/office/drawing/2014/main" id="{5383D1AE-2BD3-57EF-29D1-6600022632A7}"/>
                </a:ext>
              </a:extLst>
            </p:cNvPr>
            <p:cNvSpPr/>
            <p:nvPr/>
          </p:nvSpPr>
          <p:spPr>
            <a:xfrm>
              <a:off x="2040737" y="0"/>
              <a:ext cx="2142666" cy="3270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Ondes électromagnétiques</a:t>
              </a:r>
            </a:p>
          </p:txBody>
        </p:sp>
        <p:sp>
          <p:nvSpPr>
            <p:cNvPr id="31" name="Rectangle 30">
              <a:extLst>
                <a:ext uri="{FF2B5EF4-FFF2-40B4-BE49-F238E27FC236}">
                  <a16:creationId xmlns:a16="http://schemas.microsoft.com/office/drawing/2014/main" id="{BC7DE6E3-0DAB-25CE-1B0F-8A2AA72A3CD0}"/>
                </a:ext>
              </a:extLst>
            </p:cNvPr>
            <p:cNvSpPr/>
            <p:nvPr/>
          </p:nvSpPr>
          <p:spPr>
            <a:xfrm>
              <a:off x="4183402" y="0"/>
              <a:ext cx="2038863" cy="3270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Relativité restreinte</a:t>
              </a:r>
            </a:p>
          </p:txBody>
        </p:sp>
        <p:sp>
          <p:nvSpPr>
            <p:cNvPr id="32" name="Rectangle 31">
              <a:extLst>
                <a:ext uri="{FF2B5EF4-FFF2-40B4-BE49-F238E27FC236}">
                  <a16:creationId xmlns:a16="http://schemas.microsoft.com/office/drawing/2014/main" id="{C67FB563-5C50-F218-8838-9E3F1CCE130B}"/>
                </a:ext>
              </a:extLst>
            </p:cNvPr>
            <p:cNvSpPr/>
            <p:nvPr/>
          </p:nvSpPr>
          <p:spPr>
            <a:xfrm>
              <a:off x="6222265" y="0"/>
              <a:ext cx="2142666" cy="32704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Applications </a:t>
              </a:r>
              <a:r>
                <a:rPr lang="fr-FR" sz="1400" dirty="0" err="1">
                  <a:latin typeface="Garamond" panose="02020404030301010803" pitchFamily="18" charset="0"/>
                </a:rPr>
                <a:t>astros</a:t>
              </a:r>
              <a:endParaRPr lang="fr-FR" sz="1400" dirty="0">
                <a:latin typeface="Garamond" panose="02020404030301010803" pitchFamily="18" charset="0"/>
              </a:endParaRPr>
            </a:p>
          </p:txBody>
        </p:sp>
      </p:grpSp>
      <p:grpSp>
        <p:nvGrpSpPr>
          <p:cNvPr id="3" name="Group 2">
            <a:extLst>
              <a:ext uri="{FF2B5EF4-FFF2-40B4-BE49-F238E27FC236}">
                <a16:creationId xmlns:a16="http://schemas.microsoft.com/office/drawing/2014/main" id="{9485B5AB-CC08-2317-48B5-E717A07D900E}"/>
              </a:ext>
            </a:extLst>
          </p:cNvPr>
          <p:cNvGrpSpPr/>
          <p:nvPr/>
        </p:nvGrpSpPr>
        <p:grpSpPr>
          <a:xfrm>
            <a:off x="53351" y="1175653"/>
            <a:ext cx="860856" cy="5219911"/>
            <a:chOff x="53351" y="1175653"/>
            <a:chExt cx="860856" cy="5219911"/>
          </a:xfrm>
        </p:grpSpPr>
        <p:sp>
          <p:nvSpPr>
            <p:cNvPr id="4" name="Pentagon 3">
              <a:extLst>
                <a:ext uri="{FF2B5EF4-FFF2-40B4-BE49-F238E27FC236}">
                  <a16:creationId xmlns:a16="http://schemas.microsoft.com/office/drawing/2014/main" id="{F91C51C1-45BE-3370-5255-E150688A0D6A}"/>
                </a:ext>
              </a:extLst>
            </p:cNvPr>
            <p:cNvSpPr/>
            <p:nvPr/>
          </p:nvSpPr>
          <p:spPr>
            <a:xfrm rot="16200000">
              <a:off x="-1889657" y="3570861"/>
              <a:ext cx="5199070" cy="408659"/>
            </a:xfrm>
            <a:prstGeom prst="homePlat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atin typeface="Garamond" panose="02020404030301010803" pitchFamily="18" charset="0"/>
                </a:rPr>
                <a:t>Époque moderne</a:t>
              </a:r>
            </a:p>
          </p:txBody>
        </p:sp>
        <p:sp>
          <p:nvSpPr>
            <p:cNvPr id="5" name="Pentagon 4">
              <a:extLst>
                <a:ext uri="{FF2B5EF4-FFF2-40B4-BE49-F238E27FC236}">
                  <a16:creationId xmlns:a16="http://schemas.microsoft.com/office/drawing/2014/main" id="{E963FB41-9001-0FB4-BE63-520D8903FC9D}"/>
                </a:ext>
              </a:extLst>
            </p:cNvPr>
            <p:cNvSpPr/>
            <p:nvPr/>
          </p:nvSpPr>
          <p:spPr>
            <a:xfrm rot="16200000">
              <a:off x="-2298319" y="3570858"/>
              <a:ext cx="5199072" cy="40866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Garamond" panose="02020404030301010803" pitchFamily="18" charset="0"/>
              </a:endParaRPr>
            </a:p>
          </p:txBody>
        </p:sp>
        <p:sp>
          <p:nvSpPr>
            <p:cNvPr id="6" name="TextBox 5">
              <a:extLst>
                <a:ext uri="{FF2B5EF4-FFF2-40B4-BE49-F238E27FC236}">
                  <a16:creationId xmlns:a16="http://schemas.microsoft.com/office/drawing/2014/main" id="{0F4CA5F7-003C-B3BC-A483-572C77AA335E}"/>
                </a:ext>
              </a:extLst>
            </p:cNvPr>
            <p:cNvSpPr txBox="1"/>
            <p:nvPr/>
          </p:nvSpPr>
          <p:spPr>
            <a:xfrm rot="16200000">
              <a:off x="-74776" y="5783858"/>
              <a:ext cx="761747" cy="461665"/>
            </a:xfrm>
            <a:prstGeom prst="rect">
              <a:avLst/>
            </a:prstGeom>
            <a:noFill/>
          </p:spPr>
          <p:txBody>
            <a:bodyPr wrap="none" rtlCol="0">
              <a:spAutoFit/>
            </a:bodyPr>
            <a:lstStyle/>
            <a:p>
              <a:r>
                <a:rPr lang="fr-FR" sz="2400" dirty="0">
                  <a:solidFill>
                    <a:schemeClr val="bg1"/>
                  </a:solidFill>
                  <a:latin typeface="Garamond" panose="02020404030301010803" pitchFamily="18" charset="0"/>
                </a:rPr>
                <a:t>1600</a:t>
              </a:r>
            </a:p>
          </p:txBody>
        </p:sp>
        <p:sp>
          <p:nvSpPr>
            <p:cNvPr id="7" name="TextBox 6">
              <a:extLst>
                <a:ext uri="{FF2B5EF4-FFF2-40B4-BE49-F238E27FC236}">
                  <a16:creationId xmlns:a16="http://schemas.microsoft.com/office/drawing/2014/main" id="{602D5115-0373-1669-26A5-A8F2E1CA37C9}"/>
                </a:ext>
              </a:extLst>
            </p:cNvPr>
            <p:cNvSpPr txBox="1"/>
            <p:nvPr/>
          </p:nvSpPr>
          <p:spPr>
            <a:xfrm rot="16200000">
              <a:off x="-96690" y="1512338"/>
              <a:ext cx="761747" cy="461665"/>
            </a:xfrm>
            <a:prstGeom prst="rect">
              <a:avLst/>
            </a:prstGeom>
            <a:noFill/>
          </p:spPr>
          <p:txBody>
            <a:bodyPr wrap="none" rtlCol="0">
              <a:spAutoFit/>
            </a:bodyPr>
            <a:lstStyle/>
            <a:p>
              <a:r>
                <a:rPr lang="fr-FR" sz="2400" dirty="0">
                  <a:solidFill>
                    <a:schemeClr val="bg1"/>
                  </a:solidFill>
                  <a:latin typeface="Garamond" panose="02020404030301010803" pitchFamily="18" charset="0"/>
                </a:rPr>
                <a:t>1800</a:t>
              </a:r>
              <a:endParaRPr lang="fr-FR" dirty="0">
                <a:solidFill>
                  <a:schemeClr val="bg1"/>
                </a:solidFill>
                <a:latin typeface="Garamond" panose="02020404030301010803" pitchFamily="18" charset="0"/>
              </a:endParaRPr>
            </a:p>
          </p:txBody>
        </p:sp>
      </p:grpSp>
      <p:sp>
        <p:nvSpPr>
          <p:cNvPr id="8" name="ZoneTexte 13">
            <a:extLst>
              <a:ext uri="{FF2B5EF4-FFF2-40B4-BE49-F238E27FC236}">
                <a16:creationId xmlns:a16="http://schemas.microsoft.com/office/drawing/2014/main" id="{CB556E6D-5539-D356-E2BD-9C84355B3290}"/>
              </a:ext>
            </a:extLst>
          </p:cNvPr>
          <p:cNvSpPr txBox="1"/>
          <p:nvPr/>
        </p:nvSpPr>
        <p:spPr>
          <a:xfrm>
            <a:off x="945298" y="1208228"/>
            <a:ext cx="8198701" cy="1015663"/>
          </a:xfrm>
          <a:prstGeom prst="rect">
            <a:avLst/>
          </a:prstGeom>
          <a:noFill/>
        </p:spPr>
        <p:txBody>
          <a:bodyPr wrap="square" rtlCol="0">
            <a:spAutoFit/>
          </a:bodyPr>
          <a:lstStyle/>
          <a:p>
            <a:pPr algn="ctr"/>
            <a:r>
              <a:rPr lang="fr-FR" sz="2000" b="1" dirty="0">
                <a:latin typeface="Garamond" panose="02020404030301010803" pitchFamily="18" charset="0"/>
              </a:rPr>
              <a:t>Principe de relativité :</a:t>
            </a:r>
          </a:p>
          <a:p>
            <a:pPr algn="ctr"/>
            <a:r>
              <a:rPr lang="fr-FR" sz="2000" dirty="0">
                <a:latin typeface="Garamond" panose="02020404030301010803" pitchFamily="18" charset="0"/>
              </a:rPr>
              <a:t>Si deux référentiels sont animés d’un mouvement rectiligne uniforme l’un par rapport à l’autre, alors les lois de la physique sont les mêmes dans les deux</a:t>
            </a:r>
          </a:p>
        </p:txBody>
      </p:sp>
      <p:pic>
        <p:nvPicPr>
          <p:cNvPr id="4098" name="Picture 2" descr="Cours | Lelivrescolaire.fr">
            <a:extLst>
              <a:ext uri="{FF2B5EF4-FFF2-40B4-BE49-F238E27FC236}">
                <a16:creationId xmlns:a16="http://schemas.microsoft.com/office/drawing/2014/main" id="{9EE2E235-EAA2-3551-19EE-AFEF221910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1023" y="2246493"/>
            <a:ext cx="6353908" cy="3037962"/>
          </a:xfrm>
          <a:prstGeom prst="rect">
            <a:avLst/>
          </a:prstGeom>
          <a:noFill/>
          <a:extLst>
            <a:ext uri="{909E8E84-426E-40DD-AFC4-6F175D3DCCD1}">
              <a14:hiddenFill xmlns:a14="http://schemas.microsoft.com/office/drawing/2010/main">
                <a:solidFill>
                  <a:srgbClr val="FFFFFF"/>
                </a:solidFill>
              </a14:hiddenFill>
            </a:ext>
          </a:extLst>
        </p:spPr>
      </p:pic>
      <p:sp>
        <p:nvSpPr>
          <p:cNvPr id="22" name="ZoneTexte 13">
            <a:extLst>
              <a:ext uri="{FF2B5EF4-FFF2-40B4-BE49-F238E27FC236}">
                <a16:creationId xmlns:a16="http://schemas.microsoft.com/office/drawing/2014/main" id="{7B4D7616-AD6B-1912-5AC4-A08A5E2BC1E9}"/>
              </a:ext>
            </a:extLst>
          </p:cNvPr>
          <p:cNvSpPr txBox="1"/>
          <p:nvPr/>
        </p:nvSpPr>
        <p:spPr>
          <a:xfrm>
            <a:off x="967213" y="5506858"/>
            <a:ext cx="8191568" cy="1015663"/>
          </a:xfrm>
          <a:prstGeom prst="rect">
            <a:avLst/>
          </a:prstGeom>
          <a:noFill/>
        </p:spPr>
        <p:txBody>
          <a:bodyPr wrap="square" rtlCol="0">
            <a:spAutoFit/>
          </a:bodyPr>
          <a:lstStyle/>
          <a:p>
            <a:pPr marL="342900" indent="-342900" algn="ctr">
              <a:buFont typeface="Wingdings" pitchFamily="2" charset="2"/>
              <a:buChar char="à"/>
            </a:pPr>
            <a:r>
              <a:rPr lang="fr-FR" sz="2000" dirty="0">
                <a:latin typeface="Garamond" panose="02020404030301010803" pitchFamily="18" charset="0"/>
                <a:sym typeface="Wingdings" pitchFamily="2" charset="2"/>
              </a:rPr>
              <a:t>Les vitesses n’ont pas de sens absolu, elles sont relatives</a:t>
            </a:r>
          </a:p>
          <a:p>
            <a:pPr marL="342900" indent="-342900" algn="ctr">
              <a:buFont typeface="Wingdings" pitchFamily="2" charset="2"/>
              <a:buChar char="à"/>
            </a:pPr>
            <a:r>
              <a:rPr lang="fr-FR" sz="2000" dirty="0">
                <a:latin typeface="Garamond" panose="02020404030301010803" pitchFamily="18" charset="0"/>
                <a:sym typeface="Wingdings" pitchFamily="2" charset="2"/>
              </a:rPr>
              <a:t>Ceci annule l’argument des géocentristes </a:t>
            </a:r>
          </a:p>
          <a:p>
            <a:pPr algn="ctr"/>
            <a:r>
              <a:rPr lang="fr-FR" sz="2000" dirty="0">
                <a:latin typeface="Garamond" panose="02020404030301010803" pitchFamily="18" charset="0"/>
                <a:sym typeface="Wingdings" pitchFamily="2" charset="2"/>
              </a:rPr>
              <a:t>(à condition que la Terre ait un mouvement rectiligne uniforme)</a:t>
            </a:r>
          </a:p>
        </p:txBody>
      </p:sp>
      <p:sp>
        <p:nvSpPr>
          <p:cNvPr id="23" name="TextBox 22">
            <a:extLst>
              <a:ext uri="{FF2B5EF4-FFF2-40B4-BE49-F238E27FC236}">
                <a16:creationId xmlns:a16="http://schemas.microsoft.com/office/drawing/2014/main" id="{71DFA296-E9B6-DDDF-40A8-1A73938FF6DD}"/>
              </a:ext>
            </a:extLst>
          </p:cNvPr>
          <p:cNvSpPr txBox="1"/>
          <p:nvPr/>
        </p:nvSpPr>
        <p:spPr>
          <a:xfrm rot="16200000">
            <a:off x="-79657" y="4935251"/>
            <a:ext cx="761747" cy="461665"/>
          </a:xfrm>
          <a:prstGeom prst="rect">
            <a:avLst/>
          </a:prstGeom>
          <a:noFill/>
        </p:spPr>
        <p:txBody>
          <a:bodyPr wrap="none" rtlCol="0">
            <a:spAutoFit/>
          </a:bodyPr>
          <a:lstStyle/>
          <a:p>
            <a:r>
              <a:rPr lang="fr-FR" sz="2400" b="1" dirty="0">
                <a:solidFill>
                  <a:schemeClr val="bg1"/>
                </a:solidFill>
                <a:latin typeface="Garamond" panose="02020404030301010803" pitchFamily="18" charset="0"/>
              </a:rPr>
              <a:t>1630</a:t>
            </a:r>
          </a:p>
        </p:txBody>
      </p:sp>
      <p:grpSp>
        <p:nvGrpSpPr>
          <p:cNvPr id="10" name="Group 9">
            <a:extLst>
              <a:ext uri="{FF2B5EF4-FFF2-40B4-BE49-F238E27FC236}">
                <a16:creationId xmlns:a16="http://schemas.microsoft.com/office/drawing/2014/main" id="{9A4DE6F1-C787-EA8C-BB75-18029AF9CED3}"/>
              </a:ext>
            </a:extLst>
          </p:cNvPr>
          <p:cNvGrpSpPr/>
          <p:nvPr/>
        </p:nvGrpSpPr>
        <p:grpSpPr>
          <a:xfrm>
            <a:off x="0" y="6652590"/>
            <a:ext cx="9144000" cy="205411"/>
            <a:chOff x="0" y="6652590"/>
            <a:chExt cx="9144000" cy="205411"/>
          </a:xfrm>
        </p:grpSpPr>
        <p:sp>
          <p:nvSpPr>
            <p:cNvPr id="12" name="Rectangle 11">
              <a:extLst>
                <a:ext uri="{FF2B5EF4-FFF2-40B4-BE49-F238E27FC236}">
                  <a16:creationId xmlns:a16="http://schemas.microsoft.com/office/drawing/2014/main" id="{B0CDD056-E1D1-527D-AA49-599FCD912A71}"/>
                </a:ext>
              </a:extLst>
            </p:cNvPr>
            <p:cNvSpPr/>
            <p:nvPr/>
          </p:nvSpPr>
          <p:spPr>
            <a:xfrm>
              <a:off x="0" y="6652591"/>
              <a:ext cx="1502001"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Barbara PERRI</a:t>
              </a:r>
            </a:p>
          </p:txBody>
        </p:sp>
        <p:sp>
          <p:nvSpPr>
            <p:cNvPr id="13" name="Rectangle 12">
              <a:extLst>
                <a:ext uri="{FF2B5EF4-FFF2-40B4-BE49-F238E27FC236}">
                  <a16:creationId xmlns:a16="http://schemas.microsoft.com/office/drawing/2014/main" id="{6CC9C3ED-0E6E-DCE9-34EB-FC28E7F25E74}"/>
                </a:ext>
              </a:extLst>
            </p:cNvPr>
            <p:cNvSpPr/>
            <p:nvPr/>
          </p:nvSpPr>
          <p:spPr>
            <a:xfrm>
              <a:off x="1502001" y="6652590"/>
              <a:ext cx="4359535"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L1, PHYS137, Cours 4 :  La relativité restreinte</a:t>
              </a:r>
            </a:p>
          </p:txBody>
        </p:sp>
        <p:sp>
          <p:nvSpPr>
            <p:cNvPr id="14" name="Rectangle 13">
              <a:extLst>
                <a:ext uri="{FF2B5EF4-FFF2-40B4-BE49-F238E27FC236}">
                  <a16:creationId xmlns:a16="http://schemas.microsoft.com/office/drawing/2014/main" id="{13097338-A3FC-E33D-977C-967176786175}"/>
                </a:ext>
              </a:extLst>
            </p:cNvPr>
            <p:cNvSpPr/>
            <p:nvPr/>
          </p:nvSpPr>
          <p:spPr>
            <a:xfrm>
              <a:off x="7641999" y="6652591"/>
              <a:ext cx="1502001" cy="2054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Garamond" panose="02020404030301010803" pitchFamily="18" charset="0"/>
                </a:rPr>
                <a:t>05/10/2023</a:t>
              </a:r>
            </a:p>
          </p:txBody>
        </p:sp>
        <p:sp>
          <p:nvSpPr>
            <p:cNvPr id="21" name="Rectangle 20">
              <a:extLst>
                <a:ext uri="{FF2B5EF4-FFF2-40B4-BE49-F238E27FC236}">
                  <a16:creationId xmlns:a16="http://schemas.microsoft.com/office/drawing/2014/main" id="{7CCEAA1B-1D15-A408-FC2B-B22B6F47DC3F}"/>
                </a:ext>
              </a:extLst>
            </p:cNvPr>
            <p:cNvSpPr/>
            <p:nvPr/>
          </p:nvSpPr>
          <p:spPr>
            <a:xfrm>
              <a:off x="5861538" y="6652591"/>
              <a:ext cx="1780461" cy="2054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Université Paris-Saclay</a:t>
              </a:r>
            </a:p>
          </p:txBody>
        </p:sp>
      </p:grpSp>
    </p:spTree>
    <p:extLst>
      <p:ext uri="{BB962C8B-B14F-4D97-AF65-F5344CB8AC3E}">
        <p14:creationId xmlns:p14="http://schemas.microsoft.com/office/powerpoint/2010/main" val="1169735732"/>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4A2810-E27D-5BE6-F63E-3C2F66770CBE}"/>
              </a:ext>
            </a:extLst>
          </p:cNvPr>
          <p:cNvSpPr txBox="1"/>
          <p:nvPr/>
        </p:nvSpPr>
        <p:spPr>
          <a:xfrm>
            <a:off x="0" y="327046"/>
            <a:ext cx="9144000" cy="646331"/>
          </a:xfrm>
          <a:prstGeom prst="rect">
            <a:avLst/>
          </a:prstGeom>
          <a:noFill/>
        </p:spPr>
        <p:txBody>
          <a:bodyPr wrap="square" rtlCol="0">
            <a:spAutoFit/>
          </a:bodyPr>
          <a:lstStyle/>
          <a:p>
            <a:pPr algn="ctr"/>
            <a:r>
              <a:rPr lang="fr-FR" sz="3600" dirty="0">
                <a:latin typeface="Garamond" charset="0"/>
                <a:ea typeface="Garamond" charset="0"/>
                <a:cs typeface="Garamond" charset="0"/>
              </a:rPr>
              <a:t>Conclusions de Galilée</a:t>
            </a:r>
          </a:p>
        </p:txBody>
      </p:sp>
      <p:grpSp>
        <p:nvGrpSpPr>
          <p:cNvPr id="13" name="Group 12">
            <a:extLst>
              <a:ext uri="{FF2B5EF4-FFF2-40B4-BE49-F238E27FC236}">
                <a16:creationId xmlns:a16="http://schemas.microsoft.com/office/drawing/2014/main" id="{C68E831D-6682-EBDB-F29B-EB6118ACE719}"/>
              </a:ext>
            </a:extLst>
          </p:cNvPr>
          <p:cNvGrpSpPr/>
          <p:nvPr/>
        </p:nvGrpSpPr>
        <p:grpSpPr>
          <a:xfrm>
            <a:off x="1873" y="0"/>
            <a:ext cx="9142127" cy="327048"/>
            <a:chOff x="1873" y="0"/>
            <a:chExt cx="9142127" cy="327048"/>
          </a:xfrm>
        </p:grpSpPr>
        <p:sp>
          <p:nvSpPr>
            <p:cNvPr id="14" name="Rectangle 13">
              <a:extLst>
                <a:ext uri="{FF2B5EF4-FFF2-40B4-BE49-F238E27FC236}">
                  <a16:creationId xmlns:a16="http://schemas.microsoft.com/office/drawing/2014/main" id="{E620DEA7-5EC6-5749-66E6-87E73122A51A}"/>
                </a:ext>
              </a:extLst>
            </p:cNvPr>
            <p:cNvSpPr/>
            <p:nvPr/>
          </p:nvSpPr>
          <p:spPr>
            <a:xfrm>
              <a:off x="8364931" y="0"/>
              <a:ext cx="779069" cy="3270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6114358A-8874-8B4C-ACF7-5A9557367BD8}" type="slidenum">
                <a:rPr lang="en-US" sz="1400" smtClean="0">
                  <a:latin typeface="Garamond" panose="02020404030301010803" pitchFamily="18" charset="0"/>
                </a:rPr>
                <a:t>11</a:t>
              </a:fld>
              <a:r>
                <a:rPr lang="en-US" sz="1400" dirty="0">
                  <a:latin typeface="Garamond" panose="02020404030301010803" pitchFamily="18" charset="0"/>
                </a:rPr>
                <a:t>/36</a:t>
              </a:r>
            </a:p>
          </p:txBody>
        </p:sp>
        <p:sp>
          <p:nvSpPr>
            <p:cNvPr id="15" name="Rectangle 14">
              <a:extLst>
                <a:ext uri="{FF2B5EF4-FFF2-40B4-BE49-F238E27FC236}">
                  <a16:creationId xmlns:a16="http://schemas.microsoft.com/office/drawing/2014/main" id="{5D2787BA-E502-612E-D3F1-66847A41E6CA}"/>
                </a:ext>
              </a:extLst>
            </p:cNvPr>
            <p:cNvSpPr/>
            <p:nvPr/>
          </p:nvSpPr>
          <p:spPr>
            <a:xfrm>
              <a:off x="1873" y="0"/>
              <a:ext cx="2038863" cy="32704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Relativité Galiléenne</a:t>
              </a:r>
            </a:p>
          </p:txBody>
        </p:sp>
        <p:sp>
          <p:nvSpPr>
            <p:cNvPr id="16" name="Rectangle 15">
              <a:extLst>
                <a:ext uri="{FF2B5EF4-FFF2-40B4-BE49-F238E27FC236}">
                  <a16:creationId xmlns:a16="http://schemas.microsoft.com/office/drawing/2014/main" id="{C8C7A6F1-3A63-55AA-05FE-F9414E9FD4AD}"/>
                </a:ext>
              </a:extLst>
            </p:cNvPr>
            <p:cNvSpPr/>
            <p:nvPr/>
          </p:nvSpPr>
          <p:spPr>
            <a:xfrm>
              <a:off x="2040737" y="0"/>
              <a:ext cx="2142666" cy="3270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Ondes électromagnétiques</a:t>
              </a:r>
            </a:p>
          </p:txBody>
        </p:sp>
        <p:sp>
          <p:nvSpPr>
            <p:cNvPr id="17" name="Rectangle 16">
              <a:extLst>
                <a:ext uri="{FF2B5EF4-FFF2-40B4-BE49-F238E27FC236}">
                  <a16:creationId xmlns:a16="http://schemas.microsoft.com/office/drawing/2014/main" id="{4D85D4D4-E34A-1737-C6AA-ADEA5BEDD617}"/>
                </a:ext>
              </a:extLst>
            </p:cNvPr>
            <p:cNvSpPr/>
            <p:nvPr/>
          </p:nvSpPr>
          <p:spPr>
            <a:xfrm>
              <a:off x="4183402" y="0"/>
              <a:ext cx="2038863" cy="3270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Relativité restreinte</a:t>
              </a:r>
            </a:p>
          </p:txBody>
        </p:sp>
        <p:sp>
          <p:nvSpPr>
            <p:cNvPr id="18" name="Rectangle 17">
              <a:extLst>
                <a:ext uri="{FF2B5EF4-FFF2-40B4-BE49-F238E27FC236}">
                  <a16:creationId xmlns:a16="http://schemas.microsoft.com/office/drawing/2014/main" id="{914226A1-E8A7-9757-6C53-CA67A6B99256}"/>
                </a:ext>
              </a:extLst>
            </p:cNvPr>
            <p:cNvSpPr/>
            <p:nvPr/>
          </p:nvSpPr>
          <p:spPr>
            <a:xfrm>
              <a:off x="6222265" y="0"/>
              <a:ext cx="2142666" cy="32704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Applications </a:t>
              </a:r>
              <a:r>
                <a:rPr lang="fr-FR" sz="1400" dirty="0" err="1">
                  <a:latin typeface="Garamond" panose="02020404030301010803" pitchFamily="18" charset="0"/>
                </a:rPr>
                <a:t>astros</a:t>
              </a:r>
              <a:endParaRPr lang="fr-FR" sz="1400" dirty="0">
                <a:latin typeface="Garamond" panose="02020404030301010803" pitchFamily="18" charset="0"/>
              </a:endParaRPr>
            </a:p>
          </p:txBody>
        </p:sp>
      </p:grpSp>
      <p:grpSp>
        <p:nvGrpSpPr>
          <p:cNvPr id="4" name="Group 3">
            <a:extLst>
              <a:ext uri="{FF2B5EF4-FFF2-40B4-BE49-F238E27FC236}">
                <a16:creationId xmlns:a16="http://schemas.microsoft.com/office/drawing/2014/main" id="{17FE10BE-ACDD-B250-9AC7-810ACD60BECA}"/>
              </a:ext>
            </a:extLst>
          </p:cNvPr>
          <p:cNvGrpSpPr/>
          <p:nvPr/>
        </p:nvGrpSpPr>
        <p:grpSpPr>
          <a:xfrm>
            <a:off x="53351" y="1175653"/>
            <a:ext cx="860856" cy="5219911"/>
            <a:chOff x="53351" y="1175653"/>
            <a:chExt cx="860856" cy="5219911"/>
          </a:xfrm>
        </p:grpSpPr>
        <p:sp>
          <p:nvSpPr>
            <p:cNvPr id="5" name="Pentagon 4">
              <a:extLst>
                <a:ext uri="{FF2B5EF4-FFF2-40B4-BE49-F238E27FC236}">
                  <a16:creationId xmlns:a16="http://schemas.microsoft.com/office/drawing/2014/main" id="{25F1E9E4-4C9E-A01D-909C-4DAB5EA5AF40}"/>
                </a:ext>
              </a:extLst>
            </p:cNvPr>
            <p:cNvSpPr/>
            <p:nvPr/>
          </p:nvSpPr>
          <p:spPr>
            <a:xfrm rot="16200000">
              <a:off x="-1889657" y="3570861"/>
              <a:ext cx="5199070" cy="408659"/>
            </a:xfrm>
            <a:prstGeom prst="homePlat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atin typeface="Garamond" panose="02020404030301010803" pitchFamily="18" charset="0"/>
                </a:rPr>
                <a:t>Époque moderne</a:t>
              </a:r>
            </a:p>
          </p:txBody>
        </p:sp>
        <p:sp>
          <p:nvSpPr>
            <p:cNvPr id="6" name="Pentagon 5">
              <a:extLst>
                <a:ext uri="{FF2B5EF4-FFF2-40B4-BE49-F238E27FC236}">
                  <a16:creationId xmlns:a16="http://schemas.microsoft.com/office/drawing/2014/main" id="{5465D31D-82DC-AA67-545A-CEF96565420B}"/>
                </a:ext>
              </a:extLst>
            </p:cNvPr>
            <p:cNvSpPr/>
            <p:nvPr/>
          </p:nvSpPr>
          <p:spPr>
            <a:xfrm rot="16200000">
              <a:off x="-2298319" y="3570858"/>
              <a:ext cx="5199072" cy="40866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Garamond" panose="02020404030301010803" pitchFamily="18" charset="0"/>
              </a:endParaRPr>
            </a:p>
          </p:txBody>
        </p:sp>
        <p:sp>
          <p:nvSpPr>
            <p:cNvPr id="7" name="TextBox 6">
              <a:extLst>
                <a:ext uri="{FF2B5EF4-FFF2-40B4-BE49-F238E27FC236}">
                  <a16:creationId xmlns:a16="http://schemas.microsoft.com/office/drawing/2014/main" id="{FDEDDD56-C939-8B29-7435-5C681C522C66}"/>
                </a:ext>
              </a:extLst>
            </p:cNvPr>
            <p:cNvSpPr txBox="1"/>
            <p:nvPr/>
          </p:nvSpPr>
          <p:spPr>
            <a:xfrm rot="16200000">
              <a:off x="-74776" y="5783858"/>
              <a:ext cx="761747" cy="461665"/>
            </a:xfrm>
            <a:prstGeom prst="rect">
              <a:avLst/>
            </a:prstGeom>
            <a:noFill/>
          </p:spPr>
          <p:txBody>
            <a:bodyPr wrap="none" rtlCol="0">
              <a:spAutoFit/>
            </a:bodyPr>
            <a:lstStyle/>
            <a:p>
              <a:r>
                <a:rPr lang="fr-FR" sz="2400" dirty="0">
                  <a:solidFill>
                    <a:schemeClr val="bg1"/>
                  </a:solidFill>
                  <a:latin typeface="Garamond" panose="02020404030301010803" pitchFamily="18" charset="0"/>
                </a:rPr>
                <a:t>1600</a:t>
              </a:r>
            </a:p>
          </p:txBody>
        </p:sp>
        <p:sp>
          <p:nvSpPr>
            <p:cNvPr id="8" name="TextBox 7">
              <a:extLst>
                <a:ext uri="{FF2B5EF4-FFF2-40B4-BE49-F238E27FC236}">
                  <a16:creationId xmlns:a16="http://schemas.microsoft.com/office/drawing/2014/main" id="{10F8C645-1807-D233-1FBA-9B45C17A879C}"/>
                </a:ext>
              </a:extLst>
            </p:cNvPr>
            <p:cNvSpPr txBox="1"/>
            <p:nvPr/>
          </p:nvSpPr>
          <p:spPr>
            <a:xfrm rot="16200000">
              <a:off x="-96690" y="1512338"/>
              <a:ext cx="761747" cy="461665"/>
            </a:xfrm>
            <a:prstGeom prst="rect">
              <a:avLst/>
            </a:prstGeom>
            <a:noFill/>
          </p:spPr>
          <p:txBody>
            <a:bodyPr wrap="none" rtlCol="0">
              <a:spAutoFit/>
            </a:bodyPr>
            <a:lstStyle/>
            <a:p>
              <a:r>
                <a:rPr lang="fr-FR" sz="2400" dirty="0">
                  <a:solidFill>
                    <a:schemeClr val="bg1"/>
                  </a:solidFill>
                  <a:latin typeface="Garamond" panose="02020404030301010803" pitchFamily="18" charset="0"/>
                </a:rPr>
                <a:t>1800</a:t>
              </a:r>
              <a:endParaRPr lang="fr-FR" dirty="0">
                <a:solidFill>
                  <a:schemeClr val="bg1"/>
                </a:solidFill>
                <a:latin typeface="Garamond" panose="02020404030301010803" pitchFamily="18" charset="0"/>
              </a:endParaRPr>
            </a:p>
          </p:txBody>
        </p:sp>
      </p:grpSp>
      <p:sp>
        <p:nvSpPr>
          <p:cNvPr id="19" name="TextBox 18">
            <a:extLst>
              <a:ext uri="{FF2B5EF4-FFF2-40B4-BE49-F238E27FC236}">
                <a16:creationId xmlns:a16="http://schemas.microsoft.com/office/drawing/2014/main" id="{86FAD7C5-BF53-0D48-5EE5-99015F02BC4B}"/>
              </a:ext>
            </a:extLst>
          </p:cNvPr>
          <p:cNvSpPr txBox="1"/>
          <p:nvPr/>
        </p:nvSpPr>
        <p:spPr>
          <a:xfrm rot="16200000">
            <a:off x="-79657" y="4935251"/>
            <a:ext cx="761747" cy="461665"/>
          </a:xfrm>
          <a:prstGeom prst="rect">
            <a:avLst/>
          </a:prstGeom>
          <a:noFill/>
        </p:spPr>
        <p:txBody>
          <a:bodyPr wrap="none" rtlCol="0">
            <a:spAutoFit/>
          </a:bodyPr>
          <a:lstStyle/>
          <a:p>
            <a:r>
              <a:rPr lang="fr-FR" sz="2400" b="1" dirty="0">
                <a:solidFill>
                  <a:schemeClr val="bg1"/>
                </a:solidFill>
                <a:latin typeface="Garamond" panose="02020404030301010803" pitchFamily="18" charset="0"/>
              </a:rPr>
              <a:t>1630</a:t>
            </a:r>
          </a:p>
        </p:txBody>
      </p:sp>
      <p:sp>
        <p:nvSpPr>
          <p:cNvPr id="20" name="ZoneTexte 13">
            <a:extLst>
              <a:ext uri="{FF2B5EF4-FFF2-40B4-BE49-F238E27FC236}">
                <a16:creationId xmlns:a16="http://schemas.microsoft.com/office/drawing/2014/main" id="{7E319552-19AF-B2B7-3FFD-BC195ACFA498}"/>
              </a:ext>
            </a:extLst>
          </p:cNvPr>
          <p:cNvSpPr txBox="1"/>
          <p:nvPr/>
        </p:nvSpPr>
        <p:spPr>
          <a:xfrm>
            <a:off x="914208" y="1059503"/>
            <a:ext cx="8198701" cy="400110"/>
          </a:xfrm>
          <a:prstGeom prst="rect">
            <a:avLst/>
          </a:prstGeom>
          <a:noFill/>
        </p:spPr>
        <p:txBody>
          <a:bodyPr wrap="square" rtlCol="0">
            <a:spAutoFit/>
          </a:bodyPr>
          <a:lstStyle/>
          <a:p>
            <a:pPr algn="ctr"/>
            <a:r>
              <a:rPr lang="fr-FR" sz="2000" dirty="0">
                <a:latin typeface="Garamond" panose="02020404030301010803" pitchFamily="18" charset="0"/>
              </a:rPr>
              <a:t>Résumé des principales conclusions de Galilée :</a:t>
            </a:r>
          </a:p>
        </p:txBody>
      </p:sp>
      <p:sp>
        <p:nvSpPr>
          <p:cNvPr id="21" name="ZoneTexte 13">
            <a:extLst>
              <a:ext uri="{FF2B5EF4-FFF2-40B4-BE49-F238E27FC236}">
                <a16:creationId xmlns:a16="http://schemas.microsoft.com/office/drawing/2014/main" id="{924FE065-DE0C-3BBA-9A14-A16C3EA8B6CF}"/>
              </a:ext>
            </a:extLst>
          </p:cNvPr>
          <p:cNvSpPr txBox="1"/>
          <p:nvPr/>
        </p:nvSpPr>
        <p:spPr>
          <a:xfrm>
            <a:off x="952432" y="5694466"/>
            <a:ext cx="8191568" cy="400110"/>
          </a:xfrm>
          <a:prstGeom prst="rect">
            <a:avLst/>
          </a:prstGeom>
          <a:noFill/>
        </p:spPr>
        <p:txBody>
          <a:bodyPr wrap="square" rtlCol="0">
            <a:spAutoFit/>
          </a:bodyPr>
          <a:lstStyle/>
          <a:p>
            <a:pPr algn="ctr"/>
            <a:r>
              <a:rPr lang="fr-FR" sz="2000" dirty="0">
                <a:latin typeface="Garamond" panose="02020404030301010803" pitchFamily="18" charset="0"/>
                <a:sym typeface="Wingdings" pitchFamily="2" charset="2"/>
              </a:rPr>
              <a:t> Tout ceci forme la base de la mécanique classique (ou newtonienne)</a:t>
            </a:r>
          </a:p>
        </p:txBody>
      </p:sp>
      <p:sp>
        <p:nvSpPr>
          <p:cNvPr id="30" name="Rectangle 29">
            <a:extLst>
              <a:ext uri="{FF2B5EF4-FFF2-40B4-BE49-F238E27FC236}">
                <a16:creationId xmlns:a16="http://schemas.microsoft.com/office/drawing/2014/main" id="{A79855AC-298F-4F67-02A3-B0902F4EE299}"/>
              </a:ext>
            </a:extLst>
          </p:cNvPr>
          <p:cNvSpPr/>
          <p:nvPr/>
        </p:nvSpPr>
        <p:spPr>
          <a:xfrm>
            <a:off x="5048216" y="4079631"/>
            <a:ext cx="154617" cy="3082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a:extLst>
              <a:ext uri="{FF2B5EF4-FFF2-40B4-BE49-F238E27FC236}">
                <a16:creationId xmlns:a16="http://schemas.microsoft.com/office/drawing/2014/main" id="{4423860B-497E-4131-1295-C33B4EE479BA}"/>
              </a:ext>
            </a:extLst>
          </p:cNvPr>
          <p:cNvSpPr/>
          <p:nvPr/>
        </p:nvSpPr>
        <p:spPr>
          <a:xfrm>
            <a:off x="3112070" y="1545739"/>
            <a:ext cx="408660" cy="3082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a:extLst>
              <a:ext uri="{FF2B5EF4-FFF2-40B4-BE49-F238E27FC236}">
                <a16:creationId xmlns:a16="http://schemas.microsoft.com/office/drawing/2014/main" id="{2F99B9D6-B961-EE9C-9BFC-A5D40F185D07}"/>
              </a:ext>
            </a:extLst>
          </p:cNvPr>
          <p:cNvSpPr/>
          <p:nvPr/>
        </p:nvSpPr>
        <p:spPr>
          <a:xfrm>
            <a:off x="3595479" y="2063550"/>
            <a:ext cx="252685" cy="3082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a:extLst>
              <a:ext uri="{FF2B5EF4-FFF2-40B4-BE49-F238E27FC236}">
                <a16:creationId xmlns:a16="http://schemas.microsoft.com/office/drawing/2014/main" id="{CD57C8A7-A945-4780-84F3-19953737B50F}"/>
              </a:ext>
            </a:extLst>
          </p:cNvPr>
          <p:cNvSpPr/>
          <p:nvPr/>
        </p:nvSpPr>
        <p:spPr>
          <a:xfrm>
            <a:off x="5452876" y="2029141"/>
            <a:ext cx="408660" cy="1885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22" name="Table 22">
            <a:extLst>
              <a:ext uri="{FF2B5EF4-FFF2-40B4-BE49-F238E27FC236}">
                <a16:creationId xmlns:a16="http://schemas.microsoft.com/office/drawing/2014/main" id="{1D58E694-7C51-D513-A247-4C1DDF5DFCBE}"/>
              </a:ext>
            </a:extLst>
          </p:cNvPr>
          <p:cNvGraphicFramePr>
            <a:graphicFrameLocks noGrp="1"/>
          </p:cNvGraphicFramePr>
          <p:nvPr>
            <p:extLst>
              <p:ext uri="{D42A27DB-BD31-4B8C-83A1-F6EECF244321}">
                <p14:modId xmlns:p14="http://schemas.microsoft.com/office/powerpoint/2010/main" val="763950294"/>
              </p:ext>
            </p:extLst>
          </p:nvPr>
        </p:nvGraphicFramePr>
        <p:xfrm>
          <a:off x="1863969" y="2029141"/>
          <a:ext cx="6096000" cy="249428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1376688595"/>
                    </a:ext>
                  </a:extLst>
                </a:gridCol>
                <a:gridCol w="3048000">
                  <a:extLst>
                    <a:ext uri="{9D8B030D-6E8A-4147-A177-3AD203B41FA5}">
                      <a16:colId xmlns:a16="http://schemas.microsoft.com/office/drawing/2014/main" val="3774972381"/>
                    </a:ext>
                  </a:extLst>
                </a:gridCol>
              </a:tblGrid>
              <a:tr h="370840">
                <a:tc>
                  <a:txBody>
                    <a:bodyPr/>
                    <a:lstStyle/>
                    <a:p>
                      <a:pPr algn="ctr"/>
                      <a:r>
                        <a:rPr lang="fr-FR" dirty="0">
                          <a:latin typeface="Garamond" panose="02020404030301010803" pitchFamily="18" charset="0"/>
                        </a:rPr>
                        <a:t>Quantité</a:t>
                      </a:r>
                    </a:p>
                  </a:txBody>
                  <a:tcPr anchor="ctr"/>
                </a:tc>
                <a:tc>
                  <a:txBody>
                    <a:bodyPr/>
                    <a:lstStyle/>
                    <a:p>
                      <a:pPr algn="ctr"/>
                      <a:r>
                        <a:rPr lang="fr-FR" dirty="0">
                          <a:latin typeface="Garamond" panose="02020404030301010803" pitchFamily="18" charset="0"/>
                        </a:rPr>
                        <a:t>Propriété</a:t>
                      </a:r>
                    </a:p>
                  </a:txBody>
                  <a:tcPr anchor="ctr"/>
                </a:tc>
                <a:extLst>
                  <a:ext uri="{0D108BD9-81ED-4DB2-BD59-A6C34878D82A}">
                    <a16:rowId xmlns:a16="http://schemas.microsoft.com/office/drawing/2014/main" val="2358607831"/>
                  </a:ext>
                </a:extLst>
              </a:tr>
              <a:tr h="370840">
                <a:tc>
                  <a:txBody>
                    <a:bodyPr/>
                    <a:lstStyle/>
                    <a:p>
                      <a:pPr algn="ctr"/>
                      <a:r>
                        <a:rPr lang="fr-FR" dirty="0">
                          <a:latin typeface="Garamond" panose="02020404030301010803" pitchFamily="18" charset="0"/>
                        </a:rPr>
                        <a:t>Lois physiques</a:t>
                      </a:r>
                    </a:p>
                  </a:txBody>
                  <a:tcPr anchor="ctr"/>
                </a:tc>
                <a:tc>
                  <a:txBody>
                    <a:bodyPr/>
                    <a:lstStyle/>
                    <a:p>
                      <a:pPr algn="ctr"/>
                      <a:r>
                        <a:rPr lang="fr-FR" dirty="0">
                          <a:latin typeface="Garamond" panose="02020404030301010803" pitchFamily="18" charset="0"/>
                        </a:rPr>
                        <a:t>Identiques dans référentiels galiléens</a:t>
                      </a:r>
                    </a:p>
                  </a:txBody>
                  <a:tcPr anchor="ctr"/>
                </a:tc>
                <a:extLst>
                  <a:ext uri="{0D108BD9-81ED-4DB2-BD59-A6C34878D82A}">
                    <a16:rowId xmlns:a16="http://schemas.microsoft.com/office/drawing/2014/main" val="2768537104"/>
                  </a:ext>
                </a:extLst>
              </a:tr>
              <a:tr h="370840">
                <a:tc>
                  <a:txBody>
                    <a:bodyPr/>
                    <a:lstStyle/>
                    <a:p>
                      <a:pPr algn="ctr"/>
                      <a:r>
                        <a:rPr lang="fr-FR" dirty="0">
                          <a:latin typeface="Garamond" panose="02020404030301010803" pitchFamily="18" charset="0"/>
                        </a:rPr>
                        <a:t>Changement de référentiel</a:t>
                      </a:r>
                    </a:p>
                  </a:txBody>
                  <a:tcPr anchor="ctr"/>
                </a:tc>
                <a:tc>
                  <a:txBody>
                    <a:bodyPr/>
                    <a:lstStyle/>
                    <a:p>
                      <a:pPr algn="ctr"/>
                      <a:r>
                        <a:rPr lang="fr-FR" dirty="0">
                          <a:latin typeface="Garamond" panose="02020404030301010803" pitchFamily="18" charset="0"/>
                        </a:rPr>
                        <a:t>Transformation de Galilée</a:t>
                      </a:r>
                    </a:p>
                  </a:txBody>
                  <a:tcPr anchor="ctr"/>
                </a:tc>
                <a:extLst>
                  <a:ext uri="{0D108BD9-81ED-4DB2-BD59-A6C34878D82A}">
                    <a16:rowId xmlns:a16="http://schemas.microsoft.com/office/drawing/2014/main" val="325945196"/>
                  </a:ext>
                </a:extLst>
              </a:tr>
              <a:tr h="370840">
                <a:tc>
                  <a:txBody>
                    <a:bodyPr/>
                    <a:lstStyle/>
                    <a:p>
                      <a:pPr algn="ctr"/>
                      <a:r>
                        <a:rPr lang="fr-FR" dirty="0">
                          <a:latin typeface="Garamond" panose="02020404030301010803" pitchFamily="18" charset="0"/>
                        </a:rPr>
                        <a:t>Vitesses</a:t>
                      </a:r>
                    </a:p>
                  </a:txBody>
                  <a:tcPr anchor="ctr"/>
                </a:tc>
                <a:tc>
                  <a:txBody>
                    <a:bodyPr/>
                    <a:lstStyle/>
                    <a:p>
                      <a:pPr algn="ctr"/>
                      <a:r>
                        <a:rPr lang="fr-FR" dirty="0">
                          <a:latin typeface="Garamond" panose="02020404030301010803" pitchFamily="18" charset="0"/>
                        </a:rPr>
                        <a:t>Relatives + Additives</a:t>
                      </a:r>
                    </a:p>
                  </a:txBody>
                  <a:tcPr anchor="ctr"/>
                </a:tc>
                <a:extLst>
                  <a:ext uri="{0D108BD9-81ED-4DB2-BD59-A6C34878D82A}">
                    <a16:rowId xmlns:a16="http://schemas.microsoft.com/office/drawing/2014/main" val="635779123"/>
                  </a:ext>
                </a:extLst>
              </a:tr>
              <a:tr h="370840">
                <a:tc>
                  <a:txBody>
                    <a:bodyPr/>
                    <a:lstStyle/>
                    <a:p>
                      <a:pPr algn="ctr"/>
                      <a:r>
                        <a:rPr lang="fr-FR" dirty="0">
                          <a:latin typeface="Garamond" panose="02020404030301010803" pitchFamily="18" charset="0"/>
                        </a:rPr>
                        <a:t>Distances</a:t>
                      </a:r>
                    </a:p>
                  </a:txBody>
                  <a:tcPr anchor="ctr"/>
                </a:tc>
                <a:tc>
                  <a:txBody>
                    <a:bodyPr/>
                    <a:lstStyle/>
                    <a:p>
                      <a:pPr algn="ctr"/>
                      <a:r>
                        <a:rPr lang="fr-FR" dirty="0">
                          <a:latin typeface="Garamond" panose="02020404030301010803" pitchFamily="18" charset="0"/>
                        </a:rPr>
                        <a:t>Invariantes</a:t>
                      </a:r>
                    </a:p>
                  </a:txBody>
                  <a:tcPr anchor="ctr"/>
                </a:tc>
                <a:extLst>
                  <a:ext uri="{0D108BD9-81ED-4DB2-BD59-A6C34878D82A}">
                    <a16:rowId xmlns:a16="http://schemas.microsoft.com/office/drawing/2014/main" val="1550292140"/>
                  </a:ext>
                </a:extLst>
              </a:tr>
              <a:tr h="370840">
                <a:tc>
                  <a:txBody>
                    <a:bodyPr/>
                    <a:lstStyle/>
                    <a:p>
                      <a:pPr algn="ctr"/>
                      <a:r>
                        <a:rPr lang="fr-FR" dirty="0">
                          <a:latin typeface="Garamond" panose="02020404030301010803" pitchFamily="18" charset="0"/>
                        </a:rPr>
                        <a:t>Durées</a:t>
                      </a:r>
                    </a:p>
                  </a:txBody>
                  <a:tcPr anchor="ctr"/>
                </a:tc>
                <a:tc>
                  <a:txBody>
                    <a:bodyPr/>
                    <a:lstStyle/>
                    <a:p>
                      <a:pPr algn="ctr"/>
                      <a:r>
                        <a:rPr lang="fr-FR" dirty="0">
                          <a:latin typeface="Garamond" panose="02020404030301010803" pitchFamily="18" charset="0"/>
                        </a:rPr>
                        <a:t>Invariantes</a:t>
                      </a:r>
                    </a:p>
                  </a:txBody>
                  <a:tcPr anchor="ctr"/>
                </a:tc>
                <a:extLst>
                  <a:ext uri="{0D108BD9-81ED-4DB2-BD59-A6C34878D82A}">
                    <a16:rowId xmlns:a16="http://schemas.microsoft.com/office/drawing/2014/main" val="3381617349"/>
                  </a:ext>
                </a:extLst>
              </a:tr>
            </a:tbl>
          </a:graphicData>
        </a:graphic>
      </p:graphicFrame>
      <p:grpSp>
        <p:nvGrpSpPr>
          <p:cNvPr id="23" name="Group 22">
            <a:extLst>
              <a:ext uri="{FF2B5EF4-FFF2-40B4-BE49-F238E27FC236}">
                <a16:creationId xmlns:a16="http://schemas.microsoft.com/office/drawing/2014/main" id="{C7C5CEF3-7337-181A-5F3B-84B0177D102A}"/>
              </a:ext>
            </a:extLst>
          </p:cNvPr>
          <p:cNvGrpSpPr/>
          <p:nvPr/>
        </p:nvGrpSpPr>
        <p:grpSpPr>
          <a:xfrm>
            <a:off x="0" y="6652590"/>
            <a:ext cx="9144000" cy="205411"/>
            <a:chOff x="0" y="6652590"/>
            <a:chExt cx="9144000" cy="205411"/>
          </a:xfrm>
        </p:grpSpPr>
        <p:sp>
          <p:nvSpPr>
            <p:cNvPr id="24" name="Rectangle 23">
              <a:extLst>
                <a:ext uri="{FF2B5EF4-FFF2-40B4-BE49-F238E27FC236}">
                  <a16:creationId xmlns:a16="http://schemas.microsoft.com/office/drawing/2014/main" id="{CCE748C0-24BC-1699-6E53-299067E22373}"/>
                </a:ext>
              </a:extLst>
            </p:cNvPr>
            <p:cNvSpPr/>
            <p:nvPr/>
          </p:nvSpPr>
          <p:spPr>
            <a:xfrm>
              <a:off x="0" y="6652591"/>
              <a:ext cx="1502001"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Barbara PERRI</a:t>
              </a:r>
            </a:p>
          </p:txBody>
        </p:sp>
        <p:sp>
          <p:nvSpPr>
            <p:cNvPr id="25" name="Rectangle 24">
              <a:extLst>
                <a:ext uri="{FF2B5EF4-FFF2-40B4-BE49-F238E27FC236}">
                  <a16:creationId xmlns:a16="http://schemas.microsoft.com/office/drawing/2014/main" id="{8F664FE7-0E17-519A-A27A-EAE72994B6E9}"/>
                </a:ext>
              </a:extLst>
            </p:cNvPr>
            <p:cNvSpPr/>
            <p:nvPr/>
          </p:nvSpPr>
          <p:spPr>
            <a:xfrm>
              <a:off x="1502001" y="6652590"/>
              <a:ext cx="4359535"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L1, PHYS137, Cours 4 :  La relativité restreinte</a:t>
              </a:r>
            </a:p>
          </p:txBody>
        </p:sp>
        <p:sp>
          <p:nvSpPr>
            <p:cNvPr id="26" name="Rectangle 25">
              <a:extLst>
                <a:ext uri="{FF2B5EF4-FFF2-40B4-BE49-F238E27FC236}">
                  <a16:creationId xmlns:a16="http://schemas.microsoft.com/office/drawing/2014/main" id="{FE1DEEDD-D57F-F256-9E66-AD3A74F91E44}"/>
                </a:ext>
              </a:extLst>
            </p:cNvPr>
            <p:cNvSpPr/>
            <p:nvPr/>
          </p:nvSpPr>
          <p:spPr>
            <a:xfrm>
              <a:off x="7641999" y="6652591"/>
              <a:ext cx="1502001" cy="2054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Garamond" panose="02020404030301010803" pitchFamily="18" charset="0"/>
                </a:rPr>
                <a:t>05/10/2023</a:t>
              </a:r>
            </a:p>
          </p:txBody>
        </p:sp>
        <p:sp>
          <p:nvSpPr>
            <p:cNvPr id="27" name="Rectangle 26">
              <a:extLst>
                <a:ext uri="{FF2B5EF4-FFF2-40B4-BE49-F238E27FC236}">
                  <a16:creationId xmlns:a16="http://schemas.microsoft.com/office/drawing/2014/main" id="{939BE84F-263F-3DA1-A6AC-71B6C028F731}"/>
                </a:ext>
              </a:extLst>
            </p:cNvPr>
            <p:cNvSpPr/>
            <p:nvPr/>
          </p:nvSpPr>
          <p:spPr>
            <a:xfrm>
              <a:off x="5861538" y="6652591"/>
              <a:ext cx="1780461" cy="2054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Université Paris-Saclay</a:t>
              </a:r>
            </a:p>
          </p:txBody>
        </p:sp>
      </p:grpSp>
    </p:spTree>
    <p:extLst>
      <p:ext uri="{BB962C8B-B14F-4D97-AF65-F5344CB8AC3E}">
        <p14:creationId xmlns:p14="http://schemas.microsoft.com/office/powerpoint/2010/main" val="3432515192"/>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E71D106-810E-8BBF-8D72-BED8B2BABF21}"/>
              </a:ext>
            </a:extLst>
          </p:cNvPr>
          <p:cNvGrpSpPr/>
          <p:nvPr/>
        </p:nvGrpSpPr>
        <p:grpSpPr>
          <a:xfrm>
            <a:off x="1873" y="0"/>
            <a:ext cx="9142127" cy="327048"/>
            <a:chOff x="1873" y="0"/>
            <a:chExt cx="9142127" cy="327048"/>
          </a:xfrm>
        </p:grpSpPr>
        <p:sp>
          <p:nvSpPr>
            <p:cNvPr id="3" name="Rectangle 2">
              <a:extLst>
                <a:ext uri="{FF2B5EF4-FFF2-40B4-BE49-F238E27FC236}">
                  <a16:creationId xmlns:a16="http://schemas.microsoft.com/office/drawing/2014/main" id="{4121B9D6-FA0B-FB40-0F44-E7B637B2817B}"/>
                </a:ext>
              </a:extLst>
            </p:cNvPr>
            <p:cNvSpPr/>
            <p:nvPr/>
          </p:nvSpPr>
          <p:spPr>
            <a:xfrm>
              <a:off x="8364931" y="0"/>
              <a:ext cx="779069" cy="3270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6114358A-8874-8B4C-ACF7-5A9557367BD8}" type="slidenum">
                <a:rPr lang="en-US" sz="1400" smtClean="0">
                  <a:latin typeface="Garamond" panose="02020404030301010803" pitchFamily="18" charset="0"/>
                </a:rPr>
                <a:t>12</a:t>
              </a:fld>
              <a:r>
                <a:rPr lang="en-US" sz="1400" dirty="0">
                  <a:latin typeface="Garamond" panose="02020404030301010803" pitchFamily="18" charset="0"/>
                </a:rPr>
                <a:t>/36</a:t>
              </a:r>
            </a:p>
          </p:txBody>
        </p:sp>
        <p:sp>
          <p:nvSpPr>
            <p:cNvPr id="9" name="Rectangle 8">
              <a:extLst>
                <a:ext uri="{FF2B5EF4-FFF2-40B4-BE49-F238E27FC236}">
                  <a16:creationId xmlns:a16="http://schemas.microsoft.com/office/drawing/2014/main" id="{BA0BDC86-7051-EBB0-4465-0C5265C60D36}"/>
                </a:ext>
              </a:extLst>
            </p:cNvPr>
            <p:cNvSpPr/>
            <p:nvPr/>
          </p:nvSpPr>
          <p:spPr>
            <a:xfrm>
              <a:off x="1873" y="0"/>
              <a:ext cx="2038863" cy="32704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latin typeface="Garamond" panose="02020404030301010803" pitchFamily="18" charset="0"/>
              </a:endParaRPr>
            </a:p>
          </p:txBody>
        </p:sp>
        <p:sp>
          <p:nvSpPr>
            <p:cNvPr id="10" name="Rectangle 9">
              <a:extLst>
                <a:ext uri="{FF2B5EF4-FFF2-40B4-BE49-F238E27FC236}">
                  <a16:creationId xmlns:a16="http://schemas.microsoft.com/office/drawing/2014/main" id="{26779315-BB2D-07E8-E66E-B19EAEA1D2AC}"/>
                </a:ext>
              </a:extLst>
            </p:cNvPr>
            <p:cNvSpPr/>
            <p:nvPr/>
          </p:nvSpPr>
          <p:spPr>
            <a:xfrm>
              <a:off x="2040737" y="0"/>
              <a:ext cx="2142666" cy="32704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latin typeface="Garamond" panose="02020404030301010803" pitchFamily="18" charset="0"/>
              </a:endParaRPr>
            </a:p>
          </p:txBody>
        </p:sp>
        <p:sp>
          <p:nvSpPr>
            <p:cNvPr id="11" name="Rectangle 10">
              <a:extLst>
                <a:ext uri="{FF2B5EF4-FFF2-40B4-BE49-F238E27FC236}">
                  <a16:creationId xmlns:a16="http://schemas.microsoft.com/office/drawing/2014/main" id="{C9716B47-DE70-6222-A8FD-1477695512D0}"/>
                </a:ext>
              </a:extLst>
            </p:cNvPr>
            <p:cNvSpPr/>
            <p:nvPr/>
          </p:nvSpPr>
          <p:spPr>
            <a:xfrm>
              <a:off x="4183402" y="0"/>
              <a:ext cx="2038863" cy="32704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latin typeface="Garamond" panose="02020404030301010803" pitchFamily="18" charset="0"/>
              </a:endParaRPr>
            </a:p>
          </p:txBody>
        </p:sp>
        <p:sp>
          <p:nvSpPr>
            <p:cNvPr id="12" name="Rectangle 11">
              <a:extLst>
                <a:ext uri="{FF2B5EF4-FFF2-40B4-BE49-F238E27FC236}">
                  <a16:creationId xmlns:a16="http://schemas.microsoft.com/office/drawing/2014/main" id="{6A495710-9BCB-6D0C-7F24-CFCE0763B2CF}"/>
                </a:ext>
              </a:extLst>
            </p:cNvPr>
            <p:cNvSpPr/>
            <p:nvPr/>
          </p:nvSpPr>
          <p:spPr>
            <a:xfrm>
              <a:off x="6222265" y="0"/>
              <a:ext cx="2142666" cy="32704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latin typeface="Garamond" panose="02020404030301010803" pitchFamily="18" charset="0"/>
              </a:endParaRPr>
            </a:p>
          </p:txBody>
        </p:sp>
      </p:grpSp>
      <p:sp>
        <p:nvSpPr>
          <p:cNvPr id="13" name="TextBox 12">
            <a:extLst>
              <a:ext uri="{FF2B5EF4-FFF2-40B4-BE49-F238E27FC236}">
                <a16:creationId xmlns:a16="http://schemas.microsoft.com/office/drawing/2014/main" id="{8725480D-2241-5CB2-E3ED-001B1E123A36}"/>
              </a:ext>
            </a:extLst>
          </p:cNvPr>
          <p:cNvSpPr txBox="1"/>
          <p:nvPr/>
        </p:nvSpPr>
        <p:spPr>
          <a:xfrm>
            <a:off x="0" y="2644170"/>
            <a:ext cx="9144000" cy="830997"/>
          </a:xfrm>
          <a:prstGeom prst="rect">
            <a:avLst/>
          </a:prstGeom>
          <a:noFill/>
        </p:spPr>
        <p:txBody>
          <a:bodyPr wrap="square" rtlCol="0">
            <a:spAutoFit/>
          </a:bodyPr>
          <a:lstStyle/>
          <a:p>
            <a:pPr algn="ctr"/>
            <a:r>
              <a:rPr lang="fr-FR" sz="4800" dirty="0">
                <a:latin typeface="Garamond" charset="0"/>
                <a:ea typeface="Garamond" charset="0"/>
                <a:cs typeface="Garamond" charset="0"/>
              </a:rPr>
              <a:t>Exercices et TDs</a:t>
            </a:r>
          </a:p>
        </p:txBody>
      </p:sp>
      <p:pic>
        <p:nvPicPr>
          <p:cNvPr id="14" name="Picture 13">
            <a:extLst>
              <a:ext uri="{FF2B5EF4-FFF2-40B4-BE49-F238E27FC236}">
                <a16:creationId xmlns:a16="http://schemas.microsoft.com/office/drawing/2014/main" id="{3FC29822-F639-0C25-FA9B-6A879DE26CE9}"/>
              </a:ext>
            </a:extLst>
          </p:cNvPr>
          <p:cNvPicPr>
            <a:picLocks noChangeAspect="1"/>
          </p:cNvPicPr>
          <p:nvPr/>
        </p:nvPicPr>
        <p:blipFill rotWithShape="1">
          <a:blip r:embed="rId3"/>
          <a:srcRect b="15169"/>
          <a:stretch/>
        </p:blipFill>
        <p:spPr>
          <a:xfrm>
            <a:off x="6360391" y="680287"/>
            <a:ext cx="2315047" cy="1963881"/>
          </a:xfrm>
          <a:prstGeom prst="rect">
            <a:avLst/>
          </a:prstGeom>
        </p:spPr>
      </p:pic>
      <p:pic>
        <p:nvPicPr>
          <p:cNvPr id="15" name="Picture 14">
            <a:extLst>
              <a:ext uri="{FF2B5EF4-FFF2-40B4-BE49-F238E27FC236}">
                <a16:creationId xmlns:a16="http://schemas.microsoft.com/office/drawing/2014/main" id="{D8DCF9EA-2B7F-851D-F186-86C62C4495E2}"/>
              </a:ext>
            </a:extLst>
          </p:cNvPr>
          <p:cNvPicPr>
            <a:picLocks noChangeAspect="1"/>
          </p:cNvPicPr>
          <p:nvPr/>
        </p:nvPicPr>
        <p:blipFill rotWithShape="1">
          <a:blip r:embed="rId4"/>
          <a:srcRect b="17273"/>
          <a:stretch/>
        </p:blipFill>
        <p:spPr>
          <a:xfrm>
            <a:off x="105064" y="3775406"/>
            <a:ext cx="3114989" cy="2576945"/>
          </a:xfrm>
          <a:prstGeom prst="rect">
            <a:avLst/>
          </a:prstGeom>
        </p:spPr>
      </p:pic>
      <p:grpSp>
        <p:nvGrpSpPr>
          <p:cNvPr id="16" name="Group 15">
            <a:extLst>
              <a:ext uri="{FF2B5EF4-FFF2-40B4-BE49-F238E27FC236}">
                <a16:creationId xmlns:a16="http://schemas.microsoft.com/office/drawing/2014/main" id="{A6C5CEC7-AD84-E0BC-CD83-1761D8DE975A}"/>
              </a:ext>
            </a:extLst>
          </p:cNvPr>
          <p:cNvGrpSpPr/>
          <p:nvPr/>
        </p:nvGrpSpPr>
        <p:grpSpPr>
          <a:xfrm>
            <a:off x="0" y="6652590"/>
            <a:ext cx="9144000" cy="205411"/>
            <a:chOff x="0" y="6652590"/>
            <a:chExt cx="9144000" cy="205411"/>
          </a:xfrm>
        </p:grpSpPr>
        <p:sp>
          <p:nvSpPr>
            <p:cNvPr id="17" name="Rectangle 16">
              <a:extLst>
                <a:ext uri="{FF2B5EF4-FFF2-40B4-BE49-F238E27FC236}">
                  <a16:creationId xmlns:a16="http://schemas.microsoft.com/office/drawing/2014/main" id="{812DB064-8464-7486-5A37-C6C3334F66A1}"/>
                </a:ext>
              </a:extLst>
            </p:cNvPr>
            <p:cNvSpPr/>
            <p:nvPr/>
          </p:nvSpPr>
          <p:spPr>
            <a:xfrm>
              <a:off x="0" y="6652591"/>
              <a:ext cx="1502001"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Barbara PERRI</a:t>
              </a:r>
            </a:p>
          </p:txBody>
        </p:sp>
        <p:sp>
          <p:nvSpPr>
            <p:cNvPr id="18" name="Rectangle 17">
              <a:extLst>
                <a:ext uri="{FF2B5EF4-FFF2-40B4-BE49-F238E27FC236}">
                  <a16:creationId xmlns:a16="http://schemas.microsoft.com/office/drawing/2014/main" id="{AF6E045F-82C9-F26B-84A3-8260C0E5D367}"/>
                </a:ext>
              </a:extLst>
            </p:cNvPr>
            <p:cNvSpPr/>
            <p:nvPr/>
          </p:nvSpPr>
          <p:spPr>
            <a:xfrm>
              <a:off x="1502001" y="6652590"/>
              <a:ext cx="4359535"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L1, PHYS137, Cours 4 :  La relativité restreinte</a:t>
              </a:r>
            </a:p>
          </p:txBody>
        </p:sp>
        <p:sp>
          <p:nvSpPr>
            <p:cNvPr id="19" name="Rectangle 18">
              <a:extLst>
                <a:ext uri="{FF2B5EF4-FFF2-40B4-BE49-F238E27FC236}">
                  <a16:creationId xmlns:a16="http://schemas.microsoft.com/office/drawing/2014/main" id="{85F1BE28-FB76-A356-4995-A042C7AE63D7}"/>
                </a:ext>
              </a:extLst>
            </p:cNvPr>
            <p:cNvSpPr/>
            <p:nvPr/>
          </p:nvSpPr>
          <p:spPr>
            <a:xfrm>
              <a:off x="7641999" y="6652591"/>
              <a:ext cx="1502001" cy="2054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Garamond" panose="02020404030301010803" pitchFamily="18" charset="0"/>
                </a:rPr>
                <a:t>05/10/2023</a:t>
              </a:r>
            </a:p>
          </p:txBody>
        </p:sp>
        <p:sp>
          <p:nvSpPr>
            <p:cNvPr id="20" name="Rectangle 19">
              <a:extLst>
                <a:ext uri="{FF2B5EF4-FFF2-40B4-BE49-F238E27FC236}">
                  <a16:creationId xmlns:a16="http://schemas.microsoft.com/office/drawing/2014/main" id="{C2A81D20-33F2-1278-6DC3-80982AA736FD}"/>
                </a:ext>
              </a:extLst>
            </p:cNvPr>
            <p:cNvSpPr/>
            <p:nvPr/>
          </p:nvSpPr>
          <p:spPr>
            <a:xfrm>
              <a:off x="5861538" y="6652591"/>
              <a:ext cx="1780461" cy="2054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Université Paris-Saclay</a:t>
              </a:r>
            </a:p>
          </p:txBody>
        </p:sp>
      </p:grpSp>
    </p:spTree>
    <p:extLst>
      <p:ext uri="{BB962C8B-B14F-4D97-AF65-F5344CB8AC3E}">
        <p14:creationId xmlns:p14="http://schemas.microsoft.com/office/powerpoint/2010/main" val="1422200069"/>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A107B321-2877-784C-57AB-50D4E7505EB1}"/>
              </a:ext>
            </a:extLst>
          </p:cNvPr>
          <p:cNvSpPr txBox="1"/>
          <p:nvPr/>
        </p:nvSpPr>
        <p:spPr>
          <a:xfrm>
            <a:off x="0" y="2704987"/>
            <a:ext cx="9144000" cy="830997"/>
          </a:xfrm>
          <a:prstGeom prst="rect">
            <a:avLst/>
          </a:prstGeom>
          <a:noFill/>
        </p:spPr>
        <p:txBody>
          <a:bodyPr wrap="square" rtlCol="0">
            <a:spAutoFit/>
          </a:bodyPr>
          <a:lstStyle/>
          <a:p>
            <a:pPr algn="ctr"/>
            <a:r>
              <a:rPr lang="fr-FR" sz="4800" dirty="0">
                <a:latin typeface="Garamond" charset="0"/>
                <a:ea typeface="Garamond" charset="0"/>
                <a:cs typeface="Garamond" charset="0"/>
              </a:rPr>
              <a:t>Les ondes électromagnétiques</a:t>
            </a:r>
          </a:p>
        </p:txBody>
      </p:sp>
      <p:grpSp>
        <p:nvGrpSpPr>
          <p:cNvPr id="15" name="Group 14">
            <a:extLst>
              <a:ext uri="{FF2B5EF4-FFF2-40B4-BE49-F238E27FC236}">
                <a16:creationId xmlns:a16="http://schemas.microsoft.com/office/drawing/2014/main" id="{1EF132CC-A683-861A-F36A-6F56C69010C8}"/>
              </a:ext>
            </a:extLst>
          </p:cNvPr>
          <p:cNvGrpSpPr/>
          <p:nvPr/>
        </p:nvGrpSpPr>
        <p:grpSpPr>
          <a:xfrm>
            <a:off x="1873" y="0"/>
            <a:ext cx="9142127" cy="327048"/>
            <a:chOff x="1873" y="0"/>
            <a:chExt cx="9142127" cy="327048"/>
          </a:xfrm>
        </p:grpSpPr>
        <p:sp>
          <p:nvSpPr>
            <p:cNvPr id="16" name="Rectangle 15">
              <a:extLst>
                <a:ext uri="{FF2B5EF4-FFF2-40B4-BE49-F238E27FC236}">
                  <a16:creationId xmlns:a16="http://schemas.microsoft.com/office/drawing/2014/main" id="{344DAB6E-32DC-79A9-AE5E-BBC321F26A9E}"/>
                </a:ext>
              </a:extLst>
            </p:cNvPr>
            <p:cNvSpPr/>
            <p:nvPr/>
          </p:nvSpPr>
          <p:spPr>
            <a:xfrm>
              <a:off x="8364931" y="0"/>
              <a:ext cx="779069" cy="3270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6114358A-8874-8B4C-ACF7-5A9557367BD8}" type="slidenum">
                <a:rPr lang="en-US" sz="1400" smtClean="0">
                  <a:latin typeface="Garamond" panose="02020404030301010803" pitchFamily="18" charset="0"/>
                </a:rPr>
                <a:t>13</a:t>
              </a:fld>
              <a:r>
                <a:rPr lang="en-US" sz="1400" dirty="0">
                  <a:latin typeface="Garamond" panose="02020404030301010803" pitchFamily="18" charset="0"/>
                </a:rPr>
                <a:t>/36</a:t>
              </a:r>
            </a:p>
          </p:txBody>
        </p:sp>
        <p:sp>
          <p:nvSpPr>
            <p:cNvPr id="17" name="Rectangle 16">
              <a:extLst>
                <a:ext uri="{FF2B5EF4-FFF2-40B4-BE49-F238E27FC236}">
                  <a16:creationId xmlns:a16="http://schemas.microsoft.com/office/drawing/2014/main" id="{CB57423A-161B-3872-1477-99856566CF92}"/>
                </a:ext>
              </a:extLst>
            </p:cNvPr>
            <p:cNvSpPr/>
            <p:nvPr/>
          </p:nvSpPr>
          <p:spPr>
            <a:xfrm>
              <a:off x="1873" y="0"/>
              <a:ext cx="2038863" cy="3270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Relativité Galiléenne</a:t>
              </a:r>
            </a:p>
          </p:txBody>
        </p:sp>
        <p:sp>
          <p:nvSpPr>
            <p:cNvPr id="18" name="Rectangle 17">
              <a:extLst>
                <a:ext uri="{FF2B5EF4-FFF2-40B4-BE49-F238E27FC236}">
                  <a16:creationId xmlns:a16="http://schemas.microsoft.com/office/drawing/2014/main" id="{2D8871AA-0F54-C70D-975D-D28CBDF98F40}"/>
                </a:ext>
              </a:extLst>
            </p:cNvPr>
            <p:cNvSpPr/>
            <p:nvPr/>
          </p:nvSpPr>
          <p:spPr>
            <a:xfrm>
              <a:off x="2040737" y="0"/>
              <a:ext cx="2142666" cy="32704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Ondes électromagnétiques</a:t>
              </a:r>
            </a:p>
          </p:txBody>
        </p:sp>
        <p:sp>
          <p:nvSpPr>
            <p:cNvPr id="19" name="Rectangle 18">
              <a:extLst>
                <a:ext uri="{FF2B5EF4-FFF2-40B4-BE49-F238E27FC236}">
                  <a16:creationId xmlns:a16="http://schemas.microsoft.com/office/drawing/2014/main" id="{268D9DCF-EF84-1F28-5083-8725090E6FA8}"/>
                </a:ext>
              </a:extLst>
            </p:cNvPr>
            <p:cNvSpPr/>
            <p:nvPr/>
          </p:nvSpPr>
          <p:spPr>
            <a:xfrm>
              <a:off x="4183402" y="0"/>
              <a:ext cx="2038863" cy="3270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Relativité restreinte</a:t>
              </a:r>
            </a:p>
          </p:txBody>
        </p:sp>
        <p:sp>
          <p:nvSpPr>
            <p:cNvPr id="20" name="Rectangle 19">
              <a:extLst>
                <a:ext uri="{FF2B5EF4-FFF2-40B4-BE49-F238E27FC236}">
                  <a16:creationId xmlns:a16="http://schemas.microsoft.com/office/drawing/2014/main" id="{8FF033D1-471D-E283-5C3C-0714F2ADCBFA}"/>
                </a:ext>
              </a:extLst>
            </p:cNvPr>
            <p:cNvSpPr/>
            <p:nvPr/>
          </p:nvSpPr>
          <p:spPr>
            <a:xfrm>
              <a:off x="6222265" y="0"/>
              <a:ext cx="2142666" cy="32704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Applications </a:t>
              </a:r>
              <a:r>
                <a:rPr lang="fr-FR" sz="1400" dirty="0" err="1">
                  <a:latin typeface="Garamond" panose="02020404030301010803" pitchFamily="18" charset="0"/>
                </a:rPr>
                <a:t>astros</a:t>
              </a:r>
              <a:endParaRPr lang="fr-FR" sz="1400" dirty="0">
                <a:latin typeface="Garamond" panose="02020404030301010803" pitchFamily="18" charset="0"/>
              </a:endParaRPr>
            </a:p>
          </p:txBody>
        </p:sp>
      </p:grpSp>
      <p:pic>
        <p:nvPicPr>
          <p:cNvPr id="26" name="Picture 6" descr="Adrishya Alok”: The Scintillating Legacy Of Electromagnetic Waves">
            <a:extLst>
              <a:ext uri="{FF2B5EF4-FFF2-40B4-BE49-F238E27FC236}">
                <a16:creationId xmlns:a16="http://schemas.microsoft.com/office/drawing/2014/main" id="{EF49CE7F-7A58-A3D8-E869-9D2232F12E84}"/>
              </a:ext>
            </a:extLst>
          </p:cNvPr>
          <p:cNvPicPr>
            <a:picLocks noChangeAspect="1" noChangeArrowheads="1"/>
          </p:cNvPicPr>
          <p:nvPr/>
        </p:nvPicPr>
        <p:blipFill rotWithShape="1">
          <a:blip r:embed="rId3">
            <a:alphaModFix amt="40000"/>
            <a:extLst>
              <a:ext uri="{28A0092B-C50C-407E-A947-70E740481C1C}">
                <a14:useLocalDpi xmlns:a14="http://schemas.microsoft.com/office/drawing/2010/main" val="0"/>
              </a:ext>
            </a:extLst>
          </a:blip>
          <a:srcRect l="1856" r="1856"/>
          <a:stretch/>
        </p:blipFill>
        <p:spPr bwMode="auto">
          <a:xfrm>
            <a:off x="0" y="327046"/>
            <a:ext cx="9144000" cy="633105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A2299BA8-2D13-61BE-704F-91209E01A6F5}"/>
              </a:ext>
            </a:extLst>
          </p:cNvPr>
          <p:cNvGrpSpPr/>
          <p:nvPr/>
        </p:nvGrpSpPr>
        <p:grpSpPr>
          <a:xfrm>
            <a:off x="0" y="6652590"/>
            <a:ext cx="9144000" cy="205411"/>
            <a:chOff x="0" y="6652590"/>
            <a:chExt cx="9144000" cy="205411"/>
          </a:xfrm>
        </p:grpSpPr>
        <p:sp>
          <p:nvSpPr>
            <p:cNvPr id="3" name="Rectangle 2">
              <a:extLst>
                <a:ext uri="{FF2B5EF4-FFF2-40B4-BE49-F238E27FC236}">
                  <a16:creationId xmlns:a16="http://schemas.microsoft.com/office/drawing/2014/main" id="{616D63B7-2BF8-5016-D71C-A85DAFF713F0}"/>
                </a:ext>
              </a:extLst>
            </p:cNvPr>
            <p:cNvSpPr/>
            <p:nvPr/>
          </p:nvSpPr>
          <p:spPr>
            <a:xfrm>
              <a:off x="0" y="6652591"/>
              <a:ext cx="1502001"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Barbara PERRI</a:t>
              </a:r>
            </a:p>
          </p:txBody>
        </p:sp>
        <p:sp>
          <p:nvSpPr>
            <p:cNvPr id="4" name="Rectangle 3">
              <a:extLst>
                <a:ext uri="{FF2B5EF4-FFF2-40B4-BE49-F238E27FC236}">
                  <a16:creationId xmlns:a16="http://schemas.microsoft.com/office/drawing/2014/main" id="{A1642329-DE58-7000-B571-D598FC813A1A}"/>
                </a:ext>
              </a:extLst>
            </p:cNvPr>
            <p:cNvSpPr/>
            <p:nvPr/>
          </p:nvSpPr>
          <p:spPr>
            <a:xfrm>
              <a:off x="1502001" y="6652590"/>
              <a:ext cx="4359535"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L1, PHYS137, Cours 4 :  La relativité restreinte</a:t>
              </a:r>
            </a:p>
          </p:txBody>
        </p:sp>
        <p:sp>
          <p:nvSpPr>
            <p:cNvPr id="5" name="Rectangle 4">
              <a:extLst>
                <a:ext uri="{FF2B5EF4-FFF2-40B4-BE49-F238E27FC236}">
                  <a16:creationId xmlns:a16="http://schemas.microsoft.com/office/drawing/2014/main" id="{593A2D95-367A-7B88-CF7A-7FD813CDBC88}"/>
                </a:ext>
              </a:extLst>
            </p:cNvPr>
            <p:cNvSpPr/>
            <p:nvPr/>
          </p:nvSpPr>
          <p:spPr>
            <a:xfrm>
              <a:off x="7641999" y="6652591"/>
              <a:ext cx="1502001" cy="2054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Garamond" panose="02020404030301010803" pitchFamily="18" charset="0"/>
                </a:rPr>
                <a:t>05/10/2023</a:t>
              </a:r>
            </a:p>
          </p:txBody>
        </p:sp>
        <p:sp>
          <p:nvSpPr>
            <p:cNvPr id="6" name="Rectangle 5">
              <a:extLst>
                <a:ext uri="{FF2B5EF4-FFF2-40B4-BE49-F238E27FC236}">
                  <a16:creationId xmlns:a16="http://schemas.microsoft.com/office/drawing/2014/main" id="{54ED5AA9-F60A-34BF-C857-04B180966DB3}"/>
                </a:ext>
              </a:extLst>
            </p:cNvPr>
            <p:cNvSpPr/>
            <p:nvPr/>
          </p:nvSpPr>
          <p:spPr>
            <a:xfrm>
              <a:off x="5861538" y="6652591"/>
              <a:ext cx="1780461" cy="2054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Université Paris-Saclay</a:t>
              </a:r>
            </a:p>
          </p:txBody>
        </p:sp>
      </p:grpSp>
    </p:spTree>
    <p:extLst>
      <p:ext uri="{BB962C8B-B14F-4D97-AF65-F5344CB8AC3E}">
        <p14:creationId xmlns:p14="http://schemas.microsoft.com/office/powerpoint/2010/main" val="3638687697"/>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Des ondes bien différentes | Lelivrescolaire.fr">
            <a:extLst>
              <a:ext uri="{FF2B5EF4-FFF2-40B4-BE49-F238E27FC236}">
                <a16:creationId xmlns:a16="http://schemas.microsoft.com/office/drawing/2014/main" id="{439F89A8-3B6E-8659-7803-54A1F635A9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336" y="1612449"/>
            <a:ext cx="3736540" cy="15766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44A2810-E27D-5BE6-F63E-3C2F66770CBE}"/>
              </a:ext>
            </a:extLst>
          </p:cNvPr>
          <p:cNvSpPr txBox="1"/>
          <p:nvPr/>
        </p:nvSpPr>
        <p:spPr>
          <a:xfrm>
            <a:off x="0" y="327046"/>
            <a:ext cx="9144000" cy="646331"/>
          </a:xfrm>
          <a:prstGeom prst="rect">
            <a:avLst/>
          </a:prstGeom>
          <a:noFill/>
        </p:spPr>
        <p:txBody>
          <a:bodyPr wrap="square" rtlCol="0">
            <a:spAutoFit/>
          </a:bodyPr>
          <a:lstStyle/>
          <a:p>
            <a:pPr algn="ctr"/>
            <a:r>
              <a:rPr lang="fr-FR" sz="3600" dirty="0">
                <a:latin typeface="Garamond" charset="0"/>
                <a:ea typeface="Garamond" charset="0"/>
                <a:cs typeface="Garamond" charset="0"/>
              </a:rPr>
              <a:t>Les ondes de Maxwell</a:t>
            </a:r>
          </a:p>
        </p:txBody>
      </p:sp>
      <p:sp>
        <p:nvSpPr>
          <p:cNvPr id="14" name="TextBox 13">
            <a:extLst>
              <a:ext uri="{FF2B5EF4-FFF2-40B4-BE49-F238E27FC236}">
                <a16:creationId xmlns:a16="http://schemas.microsoft.com/office/drawing/2014/main" id="{B0E8E826-C913-65D7-8F32-DDE7ADD840E8}"/>
              </a:ext>
            </a:extLst>
          </p:cNvPr>
          <p:cNvSpPr txBox="1"/>
          <p:nvPr/>
        </p:nvSpPr>
        <p:spPr>
          <a:xfrm rot="16200000">
            <a:off x="-74776" y="4941929"/>
            <a:ext cx="761747" cy="461665"/>
          </a:xfrm>
          <a:prstGeom prst="rect">
            <a:avLst/>
          </a:prstGeom>
          <a:noFill/>
        </p:spPr>
        <p:txBody>
          <a:bodyPr wrap="none" rtlCol="0">
            <a:spAutoFit/>
          </a:bodyPr>
          <a:lstStyle/>
          <a:p>
            <a:r>
              <a:rPr lang="fr-FR" sz="2400" b="1" dirty="0">
                <a:solidFill>
                  <a:schemeClr val="bg1"/>
                </a:solidFill>
                <a:latin typeface="Garamond" panose="02020404030301010803" pitchFamily="18" charset="0"/>
              </a:rPr>
              <a:t>1670</a:t>
            </a:r>
            <a:endParaRPr lang="fr-FR" b="1" dirty="0">
              <a:solidFill>
                <a:schemeClr val="bg1"/>
              </a:solidFill>
              <a:latin typeface="Garamond" panose="02020404030301010803" pitchFamily="18" charset="0"/>
            </a:endParaRPr>
          </a:p>
        </p:txBody>
      </p:sp>
      <p:grpSp>
        <p:nvGrpSpPr>
          <p:cNvPr id="20" name="Group 19">
            <a:extLst>
              <a:ext uri="{FF2B5EF4-FFF2-40B4-BE49-F238E27FC236}">
                <a16:creationId xmlns:a16="http://schemas.microsoft.com/office/drawing/2014/main" id="{D25EFB60-5002-39F3-2226-7838FF462E81}"/>
              </a:ext>
            </a:extLst>
          </p:cNvPr>
          <p:cNvGrpSpPr/>
          <p:nvPr/>
        </p:nvGrpSpPr>
        <p:grpSpPr>
          <a:xfrm>
            <a:off x="1873" y="0"/>
            <a:ext cx="9142127" cy="327048"/>
            <a:chOff x="1873" y="0"/>
            <a:chExt cx="9142127" cy="327048"/>
          </a:xfrm>
        </p:grpSpPr>
        <p:sp>
          <p:nvSpPr>
            <p:cNvPr id="28" name="Rectangle 27">
              <a:extLst>
                <a:ext uri="{FF2B5EF4-FFF2-40B4-BE49-F238E27FC236}">
                  <a16:creationId xmlns:a16="http://schemas.microsoft.com/office/drawing/2014/main" id="{0A158659-60D3-8C20-432D-EA3096281A70}"/>
                </a:ext>
              </a:extLst>
            </p:cNvPr>
            <p:cNvSpPr/>
            <p:nvPr/>
          </p:nvSpPr>
          <p:spPr>
            <a:xfrm>
              <a:off x="8364931" y="0"/>
              <a:ext cx="779069" cy="3270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6114358A-8874-8B4C-ACF7-5A9557367BD8}" type="slidenum">
                <a:rPr lang="en-US" sz="1400" smtClean="0">
                  <a:latin typeface="Garamond" panose="02020404030301010803" pitchFamily="18" charset="0"/>
                </a:rPr>
                <a:t>14</a:t>
              </a:fld>
              <a:r>
                <a:rPr lang="en-US" sz="1400" dirty="0">
                  <a:latin typeface="Garamond" panose="02020404030301010803" pitchFamily="18" charset="0"/>
                </a:rPr>
                <a:t>/36</a:t>
              </a:r>
            </a:p>
          </p:txBody>
        </p:sp>
        <p:sp>
          <p:nvSpPr>
            <p:cNvPr id="29" name="Rectangle 28">
              <a:extLst>
                <a:ext uri="{FF2B5EF4-FFF2-40B4-BE49-F238E27FC236}">
                  <a16:creationId xmlns:a16="http://schemas.microsoft.com/office/drawing/2014/main" id="{7BFDC363-A358-A08C-98B3-99FBCA8CB259}"/>
                </a:ext>
              </a:extLst>
            </p:cNvPr>
            <p:cNvSpPr/>
            <p:nvPr/>
          </p:nvSpPr>
          <p:spPr>
            <a:xfrm>
              <a:off x="1873" y="0"/>
              <a:ext cx="2038863" cy="3270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Relativité Galiléenne</a:t>
              </a:r>
            </a:p>
          </p:txBody>
        </p:sp>
        <p:sp>
          <p:nvSpPr>
            <p:cNvPr id="30" name="Rectangle 29">
              <a:extLst>
                <a:ext uri="{FF2B5EF4-FFF2-40B4-BE49-F238E27FC236}">
                  <a16:creationId xmlns:a16="http://schemas.microsoft.com/office/drawing/2014/main" id="{24ECEA6E-C206-0D28-8936-F9E05DD185AD}"/>
                </a:ext>
              </a:extLst>
            </p:cNvPr>
            <p:cNvSpPr/>
            <p:nvPr/>
          </p:nvSpPr>
          <p:spPr>
            <a:xfrm>
              <a:off x="2040737" y="0"/>
              <a:ext cx="2142666" cy="32704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Ondes électromagnétiques</a:t>
              </a:r>
            </a:p>
          </p:txBody>
        </p:sp>
        <p:sp>
          <p:nvSpPr>
            <p:cNvPr id="31" name="Rectangle 30">
              <a:extLst>
                <a:ext uri="{FF2B5EF4-FFF2-40B4-BE49-F238E27FC236}">
                  <a16:creationId xmlns:a16="http://schemas.microsoft.com/office/drawing/2014/main" id="{117D1ED6-EE2F-5A8B-2C1A-D825809095A2}"/>
                </a:ext>
              </a:extLst>
            </p:cNvPr>
            <p:cNvSpPr/>
            <p:nvPr/>
          </p:nvSpPr>
          <p:spPr>
            <a:xfrm>
              <a:off x="4183402" y="0"/>
              <a:ext cx="2038863" cy="3270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Relativité restreinte</a:t>
              </a:r>
            </a:p>
          </p:txBody>
        </p:sp>
        <p:sp>
          <p:nvSpPr>
            <p:cNvPr id="32" name="Rectangle 31">
              <a:extLst>
                <a:ext uri="{FF2B5EF4-FFF2-40B4-BE49-F238E27FC236}">
                  <a16:creationId xmlns:a16="http://schemas.microsoft.com/office/drawing/2014/main" id="{F16A4360-4C2B-1A21-1674-B1B97786782F}"/>
                </a:ext>
              </a:extLst>
            </p:cNvPr>
            <p:cNvSpPr/>
            <p:nvPr/>
          </p:nvSpPr>
          <p:spPr>
            <a:xfrm>
              <a:off x="6222265" y="0"/>
              <a:ext cx="2142666" cy="32704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Applications </a:t>
              </a:r>
              <a:r>
                <a:rPr lang="fr-FR" sz="1400" dirty="0" err="1">
                  <a:latin typeface="Garamond" panose="02020404030301010803" pitchFamily="18" charset="0"/>
                </a:rPr>
                <a:t>astros</a:t>
              </a:r>
              <a:endParaRPr lang="fr-FR" sz="1400" dirty="0">
                <a:latin typeface="Garamond" panose="02020404030301010803" pitchFamily="18" charset="0"/>
              </a:endParaRPr>
            </a:p>
          </p:txBody>
        </p:sp>
      </p:grpSp>
      <p:grpSp>
        <p:nvGrpSpPr>
          <p:cNvPr id="33" name="Group 32">
            <a:extLst>
              <a:ext uri="{FF2B5EF4-FFF2-40B4-BE49-F238E27FC236}">
                <a16:creationId xmlns:a16="http://schemas.microsoft.com/office/drawing/2014/main" id="{1B62403D-25CD-A23D-3A18-842C54A45E2F}"/>
              </a:ext>
            </a:extLst>
          </p:cNvPr>
          <p:cNvGrpSpPr/>
          <p:nvPr/>
        </p:nvGrpSpPr>
        <p:grpSpPr>
          <a:xfrm>
            <a:off x="53351" y="1175653"/>
            <a:ext cx="860856" cy="5219911"/>
            <a:chOff x="53351" y="1175653"/>
            <a:chExt cx="860856" cy="5219911"/>
          </a:xfrm>
        </p:grpSpPr>
        <p:sp>
          <p:nvSpPr>
            <p:cNvPr id="34" name="Pentagon 33">
              <a:extLst>
                <a:ext uri="{FF2B5EF4-FFF2-40B4-BE49-F238E27FC236}">
                  <a16:creationId xmlns:a16="http://schemas.microsoft.com/office/drawing/2014/main" id="{881D6FAB-365E-B4D8-EE94-2E8DC61B5908}"/>
                </a:ext>
              </a:extLst>
            </p:cNvPr>
            <p:cNvSpPr/>
            <p:nvPr/>
          </p:nvSpPr>
          <p:spPr>
            <a:xfrm rot="16200000">
              <a:off x="-1889657" y="3570861"/>
              <a:ext cx="5199070" cy="408659"/>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atin typeface="Garamond" panose="02020404030301010803" pitchFamily="18" charset="0"/>
                </a:rPr>
                <a:t>Époque contemporaine</a:t>
              </a:r>
            </a:p>
          </p:txBody>
        </p:sp>
        <p:sp>
          <p:nvSpPr>
            <p:cNvPr id="35" name="Pentagon 34">
              <a:extLst>
                <a:ext uri="{FF2B5EF4-FFF2-40B4-BE49-F238E27FC236}">
                  <a16:creationId xmlns:a16="http://schemas.microsoft.com/office/drawing/2014/main" id="{3C9E976E-EC98-22D7-C157-228AF11555FA}"/>
                </a:ext>
              </a:extLst>
            </p:cNvPr>
            <p:cNvSpPr/>
            <p:nvPr/>
          </p:nvSpPr>
          <p:spPr>
            <a:xfrm rot="16200000">
              <a:off x="-2298319" y="3570858"/>
              <a:ext cx="5199072" cy="40866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Garamond" panose="02020404030301010803" pitchFamily="18" charset="0"/>
              </a:endParaRPr>
            </a:p>
          </p:txBody>
        </p:sp>
        <p:sp>
          <p:nvSpPr>
            <p:cNvPr id="36" name="TextBox 35">
              <a:extLst>
                <a:ext uri="{FF2B5EF4-FFF2-40B4-BE49-F238E27FC236}">
                  <a16:creationId xmlns:a16="http://schemas.microsoft.com/office/drawing/2014/main" id="{90BA41BB-361F-5218-01A6-C9A39FACDF36}"/>
                </a:ext>
              </a:extLst>
            </p:cNvPr>
            <p:cNvSpPr txBox="1"/>
            <p:nvPr/>
          </p:nvSpPr>
          <p:spPr>
            <a:xfrm rot="16200000">
              <a:off x="-74776" y="5783858"/>
              <a:ext cx="761747" cy="461665"/>
            </a:xfrm>
            <a:prstGeom prst="rect">
              <a:avLst/>
            </a:prstGeom>
            <a:noFill/>
          </p:spPr>
          <p:txBody>
            <a:bodyPr wrap="none" rtlCol="0">
              <a:spAutoFit/>
            </a:bodyPr>
            <a:lstStyle/>
            <a:p>
              <a:r>
                <a:rPr lang="fr-FR" sz="2400" dirty="0">
                  <a:solidFill>
                    <a:schemeClr val="bg1"/>
                  </a:solidFill>
                  <a:latin typeface="Garamond" panose="02020404030301010803" pitchFamily="18" charset="0"/>
                </a:rPr>
                <a:t>1800</a:t>
              </a:r>
            </a:p>
          </p:txBody>
        </p:sp>
        <p:sp>
          <p:nvSpPr>
            <p:cNvPr id="37" name="TextBox 36">
              <a:extLst>
                <a:ext uri="{FF2B5EF4-FFF2-40B4-BE49-F238E27FC236}">
                  <a16:creationId xmlns:a16="http://schemas.microsoft.com/office/drawing/2014/main" id="{5346EC0D-FEC1-CC00-73FF-81FCBBB041C0}"/>
                </a:ext>
              </a:extLst>
            </p:cNvPr>
            <p:cNvSpPr txBox="1"/>
            <p:nvPr/>
          </p:nvSpPr>
          <p:spPr>
            <a:xfrm rot="16200000">
              <a:off x="-96690" y="1512338"/>
              <a:ext cx="761747" cy="461665"/>
            </a:xfrm>
            <a:prstGeom prst="rect">
              <a:avLst/>
            </a:prstGeom>
            <a:noFill/>
          </p:spPr>
          <p:txBody>
            <a:bodyPr wrap="none" rtlCol="0">
              <a:spAutoFit/>
            </a:bodyPr>
            <a:lstStyle/>
            <a:p>
              <a:r>
                <a:rPr lang="fr-FR" sz="2400" dirty="0">
                  <a:solidFill>
                    <a:schemeClr val="bg1"/>
                  </a:solidFill>
                  <a:latin typeface="Garamond" panose="02020404030301010803" pitchFamily="18" charset="0"/>
                </a:rPr>
                <a:t>2020</a:t>
              </a:r>
              <a:endParaRPr lang="fr-FR" dirty="0">
                <a:solidFill>
                  <a:schemeClr val="bg1"/>
                </a:solidFill>
                <a:latin typeface="Garamond" panose="02020404030301010803" pitchFamily="18" charset="0"/>
              </a:endParaRPr>
            </a:p>
          </p:txBody>
        </p:sp>
      </p:grpSp>
      <p:sp>
        <p:nvSpPr>
          <p:cNvPr id="3" name="TextBox 2">
            <a:extLst>
              <a:ext uri="{FF2B5EF4-FFF2-40B4-BE49-F238E27FC236}">
                <a16:creationId xmlns:a16="http://schemas.microsoft.com/office/drawing/2014/main" id="{53AC111C-4ECA-FA8A-34A8-5F12742D919C}"/>
              </a:ext>
            </a:extLst>
          </p:cNvPr>
          <p:cNvSpPr txBox="1"/>
          <p:nvPr/>
        </p:nvSpPr>
        <p:spPr>
          <a:xfrm>
            <a:off x="1123814" y="5243027"/>
            <a:ext cx="2320723" cy="276999"/>
          </a:xfrm>
          <a:prstGeom prst="rect">
            <a:avLst/>
          </a:prstGeom>
          <a:noFill/>
        </p:spPr>
        <p:txBody>
          <a:bodyPr wrap="square" rtlCol="0">
            <a:spAutoFit/>
          </a:bodyPr>
          <a:lstStyle/>
          <a:p>
            <a:pPr algn="ctr"/>
            <a:r>
              <a:rPr lang="en-US" sz="1200" dirty="0">
                <a:solidFill>
                  <a:schemeClr val="bg1">
                    <a:lumMod val="50000"/>
                  </a:schemeClr>
                </a:solidFill>
                <a:latin typeface="Garamond" charset="0"/>
                <a:ea typeface="Garamond" charset="0"/>
                <a:cs typeface="Garamond" charset="0"/>
              </a:rPr>
              <a:t>[A. Bordenave, 2019]</a:t>
            </a:r>
          </a:p>
        </p:txBody>
      </p:sp>
      <mc:AlternateContent xmlns:mc="http://schemas.openxmlformats.org/markup-compatibility/2006" xmlns:a14="http://schemas.microsoft.com/office/drawing/2010/main">
        <mc:Choice Requires="a14">
          <p:sp>
            <p:nvSpPr>
              <p:cNvPr id="5" name="ZoneTexte 13">
                <a:extLst>
                  <a:ext uri="{FF2B5EF4-FFF2-40B4-BE49-F238E27FC236}">
                    <a16:creationId xmlns:a16="http://schemas.microsoft.com/office/drawing/2014/main" id="{684119FB-1B45-208F-8B0A-990ECB76CA27}"/>
                  </a:ext>
                </a:extLst>
              </p:cNvPr>
              <p:cNvSpPr txBox="1"/>
              <p:nvPr/>
            </p:nvSpPr>
            <p:spPr>
              <a:xfrm>
                <a:off x="945592" y="5648355"/>
                <a:ext cx="8198701" cy="874663"/>
              </a:xfrm>
              <a:prstGeom prst="rect">
                <a:avLst/>
              </a:prstGeom>
              <a:noFill/>
            </p:spPr>
            <p:txBody>
              <a:bodyPr wrap="square" rtlCol="0">
                <a:spAutoFit/>
              </a:bodyPr>
              <a:lstStyle/>
              <a:p>
                <a:pPr marL="342900" indent="-342900" algn="ctr">
                  <a:buFont typeface="Wingdings" pitchFamily="2" charset="2"/>
                  <a:buChar char="à"/>
                </a:pPr>
                <a:r>
                  <a:rPr lang="fr-FR" sz="2000" dirty="0">
                    <a:latin typeface="Garamond" panose="02020404030301010803" pitchFamily="18" charset="0"/>
                    <a:sym typeface="Wingdings" pitchFamily="2" charset="2"/>
                  </a:rPr>
                  <a:t>Il prédit que leur vitesse sera celle de la lumière : </a:t>
                </a:r>
                <a14:m>
                  <m:oMath xmlns:m="http://schemas.openxmlformats.org/officeDocument/2006/math">
                    <m:sSup>
                      <m:sSupPr>
                        <m:ctrlPr>
                          <a:rPr lang="en-US" sz="2000" b="0" i="1" smtClean="0">
                            <a:latin typeface="Cambria Math" panose="02040503050406030204" pitchFamily="18" charset="0"/>
                            <a:sym typeface="Wingdings" pitchFamily="2" charset="2"/>
                          </a:rPr>
                        </m:ctrlPr>
                      </m:sSupPr>
                      <m:e>
                        <m:r>
                          <a:rPr lang="en-US" sz="2000" b="0" i="1" smtClean="0">
                            <a:latin typeface="Cambria Math" panose="02040503050406030204" pitchFamily="18" charset="0"/>
                            <a:sym typeface="Wingdings" pitchFamily="2" charset="2"/>
                          </a:rPr>
                          <m:t>𝑐</m:t>
                        </m:r>
                      </m:e>
                      <m:sup>
                        <m:r>
                          <a:rPr lang="en-US" sz="2000" b="0" i="1" smtClean="0">
                            <a:latin typeface="Cambria Math" panose="02040503050406030204" pitchFamily="18" charset="0"/>
                            <a:sym typeface="Wingdings" pitchFamily="2" charset="2"/>
                          </a:rPr>
                          <m:t>2</m:t>
                        </m:r>
                      </m:sup>
                    </m:sSup>
                    <m:r>
                      <a:rPr lang="en-US" sz="2000" b="0" i="1" smtClean="0">
                        <a:latin typeface="Cambria Math" panose="02040503050406030204" pitchFamily="18" charset="0"/>
                        <a:sym typeface="Wingdings" pitchFamily="2" charset="2"/>
                      </a:rPr>
                      <m:t>=</m:t>
                    </m:r>
                    <m:f>
                      <m:fPr>
                        <m:ctrlPr>
                          <a:rPr lang="en-US" sz="2000" b="0" i="1" smtClean="0">
                            <a:latin typeface="Cambria Math" panose="02040503050406030204" pitchFamily="18" charset="0"/>
                            <a:sym typeface="Wingdings" pitchFamily="2" charset="2"/>
                          </a:rPr>
                        </m:ctrlPr>
                      </m:fPr>
                      <m:num>
                        <m:r>
                          <a:rPr lang="en-US" sz="2000" b="0" i="1" smtClean="0">
                            <a:latin typeface="Cambria Math" panose="02040503050406030204" pitchFamily="18" charset="0"/>
                            <a:sym typeface="Wingdings" pitchFamily="2" charset="2"/>
                          </a:rPr>
                          <m:t>1</m:t>
                        </m:r>
                      </m:num>
                      <m:den>
                        <m:sSub>
                          <m:sSubPr>
                            <m:ctrlPr>
                              <a:rPr lang="en-US" sz="2000" b="0" i="1" smtClean="0">
                                <a:latin typeface="Cambria Math" panose="02040503050406030204" pitchFamily="18" charset="0"/>
                                <a:sym typeface="Wingdings" pitchFamily="2" charset="2"/>
                              </a:rPr>
                            </m:ctrlPr>
                          </m:sSubPr>
                          <m:e>
                            <m:r>
                              <a:rPr lang="en-US" sz="2000" i="1">
                                <a:latin typeface="Cambria Math" panose="02040503050406030204" pitchFamily="18" charset="0"/>
                                <a:ea typeface="Cambria Math" panose="02040503050406030204" pitchFamily="18" charset="0"/>
                                <a:sym typeface="Wingdings" pitchFamily="2" charset="2"/>
                              </a:rPr>
                              <m:t>𝜇</m:t>
                            </m:r>
                          </m:e>
                          <m:sub>
                            <m:r>
                              <a:rPr lang="en-US" sz="2000" b="0" i="1" smtClean="0">
                                <a:latin typeface="Cambria Math" panose="02040503050406030204" pitchFamily="18" charset="0"/>
                                <a:sym typeface="Wingdings" pitchFamily="2" charset="2"/>
                              </a:rPr>
                              <m:t>0</m:t>
                            </m:r>
                          </m:sub>
                        </m:sSub>
                        <m:sSub>
                          <m:sSubPr>
                            <m:ctrlPr>
                              <a:rPr lang="en-US" sz="2000" b="0" i="1" smtClean="0">
                                <a:latin typeface="Cambria Math" panose="02040503050406030204" pitchFamily="18" charset="0"/>
                                <a:sym typeface="Wingdings" pitchFamily="2" charset="2"/>
                              </a:rPr>
                            </m:ctrlPr>
                          </m:sSubPr>
                          <m:e>
                            <m:r>
                              <a:rPr lang="en-US" sz="2000" b="0" i="1" smtClean="0">
                                <a:latin typeface="Cambria Math" panose="02040503050406030204" pitchFamily="18" charset="0"/>
                                <a:ea typeface="Cambria Math" panose="02040503050406030204" pitchFamily="18" charset="0"/>
                                <a:sym typeface="Wingdings" pitchFamily="2" charset="2"/>
                              </a:rPr>
                              <m:t>𝜀</m:t>
                            </m:r>
                          </m:e>
                          <m:sub>
                            <m:r>
                              <a:rPr lang="en-US" sz="2000" b="0" i="1" smtClean="0">
                                <a:latin typeface="Cambria Math" panose="02040503050406030204" pitchFamily="18" charset="0"/>
                                <a:sym typeface="Wingdings" pitchFamily="2" charset="2"/>
                              </a:rPr>
                              <m:t>0</m:t>
                            </m:r>
                          </m:sub>
                        </m:sSub>
                      </m:den>
                    </m:f>
                    <m:r>
                      <a:rPr lang="en-US" sz="2000" b="0" i="1" smtClean="0">
                        <a:latin typeface="Cambria Math" panose="02040503050406030204" pitchFamily="18" charset="0"/>
                        <a:sym typeface="Wingdings" pitchFamily="2" charset="2"/>
                      </a:rPr>
                      <m:t> </m:t>
                    </m:r>
                  </m:oMath>
                </a14:m>
                <a:endParaRPr lang="fr-FR" sz="2000" dirty="0">
                  <a:latin typeface="Garamond" panose="02020404030301010803" pitchFamily="18" charset="0"/>
                </a:endParaRPr>
              </a:p>
              <a:p>
                <a:pPr marL="342900" indent="-342900" algn="ctr">
                  <a:buFont typeface="Wingdings" pitchFamily="2" charset="2"/>
                  <a:buChar char="à"/>
                </a:pPr>
                <a:r>
                  <a:rPr lang="fr-FR" sz="2000" dirty="0">
                    <a:latin typeface="Garamond" panose="02020404030301010803" pitchFamily="18" charset="0"/>
                  </a:rPr>
                  <a:t>En revanche il pense qu’il leur faut un milieu de propagation = éther</a:t>
                </a:r>
              </a:p>
            </p:txBody>
          </p:sp>
        </mc:Choice>
        <mc:Fallback xmlns="">
          <p:sp>
            <p:nvSpPr>
              <p:cNvPr id="5" name="ZoneTexte 13">
                <a:extLst>
                  <a:ext uri="{FF2B5EF4-FFF2-40B4-BE49-F238E27FC236}">
                    <a16:creationId xmlns:a16="http://schemas.microsoft.com/office/drawing/2014/main" id="{684119FB-1B45-208F-8B0A-990ECB76CA27}"/>
                  </a:ext>
                </a:extLst>
              </p:cNvPr>
              <p:cNvSpPr txBox="1">
                <a:spLocks noRot="1" noChangeAspect="1" noMove="1" noResize="1" noEditPoints="1" noAdjustHandles="1" noChangeArrowheads="1" noChangeShapeType="1" noTextEdit="1"/>
              </p:cNvSpPr>
              <p:nvPr/>
            </p:nvSpPr>
            <p:spPr>
              <a:xfrm>
                <a:off x="945592" y="5648355"/>
                <a:ext cx="8198701" cy="874663"/>
              </a:xfrm>
              <a:prstGeom prst="rect">
                <a:avLst/>
              </a:prstGeom>
              <a:blipFill>
                <a:blip r:embed="rId4"/>
                <a:stretch>
                  <a:fillRect b="-11429"/>
                </a:stretch>
              </a:blipFill>
            </p:spPr>
            <p:txBody>
              <a:bodyPr/>
              <a:lstStyle/>
              <a:p>
                <a:r>
                  <a:rPr lang="fr-FR">
                    <a:noFill/>
                  </a:rPr>
                  <a:t> </a:t>
                </a:r>
              </a:p>
            </p:txBody>
          </p:sp>
        </mc:Fallback>
      </mc:AlternateContent>
      <p:pic>
        <p:nvPicPr>
          <p:cNvPr id="1030" name="Picture 6" descr="Le son. Animation : propagation d'une onde sonore plane - PDF Free Download">
            <a:extLst>
              <a:ext uri="{FF2B5EF4-FFF2-40B4-BE49-F238E27FC236}">
                <a16:creationId xmlns:a16="http://schemas.microsoft.com/office/drawing/2014/main" id="{0809CA88-7E1C-8FD9-2C49-AA964B315F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641"/>
          <a:stretch/>
        </p:blipFill>
        <p:spPr bwMode="auto">
          <a:xfrm>
            <a:off x="4908172" y="1456890"/>
            <a:ext cx="4131148" cy="20883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chéma d'une onde électromagnétique décomposée en deux champs :... |  Download Scientific Diagram">
            <a:extLst>
              <a:ext uri="{FF2B5EF4-FFF2-40B4-BE49-F238E27FC236}">
                <a16:creationId xmlns:a16="http://schemas.microsoft.com/office/drawing/2014/main" id="{C145AC44-13BF-6504-9E1C-CD3C9F6530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3942" y="2653911"/>
            <a:ext cx="7641999" cy="29944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axwell e a integração da luz com o magnetismo. Maxwell e a luz">
            <a:extLst>
              <a:ext uri="{FF2B5EF4-FFF2-40B4-BE49-F238E27FC236}">
                <a16:creationId xmlns:a16="http://schemas.microsoft.com/office/drawing/2014/main" id="{752A041D-038D-C400-015E-4D5106F98B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85854" y="412890"/>
            <a:ext cx="888560" cy="104400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13">
            <a:extLst>
              <a:ext uri="{FF2B5EF4-FFF2-40B4-BE49-F238E27FC236}">
                <a16:creationId xmlns:a16="http://schemas.microsoft.com/office/drawing/2014/main" id="{7B64F5FD-0A92-DA6E-EC3F-650032D81565}"/>
              </a:ext>
            </a:extLst>
          </p:cNvPr>
          <p:cNvSpPr txBox="1"/>
          <p:nvPr/>
        </p:nvSpPr>
        <p:spPr>
          <a:xfrm>
            <a:off x="923678" y="993572"/>
            <a:ext cx="7045761" cy="707886"/>
          </a:xfrm>
          <a:prstGeom prst="rect">
            <a:avLst/>
          </a:prstGeom>
          <a:noFill/>
        </p:spPr>
        <p:txBody>
          <a:bodyPr wrap="square" rtlCol="0">
            <a:spAutoFit/>
          </a:bodyPr>
          <a:lstStyle/>
          <a:p>
            <a:pPr algn="ctr"/>
            <a:r>
              <a:rPr lang="fr-FR" sz="2000" dirty="0">
                <a:latin typeface="Garamond" panose="02020404030301010803" pitchFamily="18" charset="0"/>
              </a:rPr>
              <a:t>Maxwell interprète les champs électriques et magnétiques sous la forme d’ondes</a:t>
            </a:r>
          </a:p>
        </p:txBody>
      </p:sp>
      <p:sp>
        <p:nvSpPr>
          <p:cNvPr id="7" name="TextBox 6">
            <a:extLst>
              <a:ext uri="{FF2B5EF4-FFF2-40B4-BE49-F238E27FC236}">
                <a16:creationId xmlns:a16="http://schemas.microsoft.com/office/drawing/2014/main" id="{21F17A61-46CF-2419-98D4-C35BA85E4458}"/>
              </a:ext>
            </a:extLst>
          </p:cNvPr>
          <p:cNvSpPr txBox="1"/>
          <p:nvPr/>
        </p:nvSpPr>
        <p:spPr>
          <a:xfrm rot="16200000">
            <a:off x="-63555" y="4133472"/>
            <a:ext cx="739305" cy="461665"/>
          </a:xfrm>
          <a:prstGeom prst="rect">
            <a:avLst/>
          </a:prstGeom>
          <a:noFill/>
        </p:spPr>
        <p:txBody>
          <a:bodyPr wrap="none" rtlCol="0">
            <a:spAutoFit/>
          </a:bodyPr>
          <a:lstStyle/>
          <a:p>
            <a:r>
              <a:rPr lang="fr-FR" sz="2400" b="1" dirty="0">
                <a:solidFill>
                  <a:schemeClr val="bg1"/>
                </a:solidFill>
                <a:latin typeface="Garamond" panose="02020404030301010803" pitchFamily="18" charset="0"/>
              </a:rPr>
              <a:t>1860</a:t>
            </a:r>
          </a:p>
        </p:txBody>
      </p:sp>
      <p:grpSp>
        <p:nvGrpSpPr>
          <p:cNvPr id="8" name="Group 7">
            <a:extLst>
              <a:ext uri="{FF2B5EF4-FFF2-40B4-BE49-F238E27FC236}">
                <a16:creationId xmlns:a16="http://schemas.microsoft.com/office/drawing/2014/main" id="{83211ADE-9538-A87C-DD07-999E71195F49}"/>
              </a:ext>
            </a:extLst>
          </p:cNvPr>
          <p:cNvGrpSpPr/>
          <p:nvPr/>
        </p:nvGrpSpPr>
        <p:grpSpPr>
          <a:xfrm>
            <a:off x="0" y="6652590"/>
            <a:ext cx="9144000" cy="205411"/>
            <a:chOff x="0" y="6652590"/>
            <a:chExt cx="9144000" cy="205411"/>
          </a:xfrm>
        </p:grpSpPr>
        <p:sp>
          <p:nvSpPr>
            <p:cNvPr id="9" name="Rectangle 8">
              <a:extLst>
                <a:ext uri="{FF2B5EF4-FFF2-40B4-BE49-F238E27FC236}">
                  <a16:creationId xmlns:a16="http://schemas.microsoft.com/office/drawing/2014/main" id="{9FA3849F-2AF3-E43F-DB77-E555978EAF7B}"/>
                </a:ext>
              </a:extLst>
            </p:cNvPr>
            <p:cNvSpPr/>
            <p:nvPr/>
          </p:nvSpPr>
          <p:spPr>
            <a:xfrm>
              <a:off x="0" y="6652591"/>
              <a:ext cx="1502001"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Barbara PERRI</a:t>
              </a:r>
            </a:p>
          </p:txBody>
        </p:sp>
        <p:sp>
          <p:nvSpPr>
            <p:cNvPr id="10" name="Rectangle 9">
              <a:extLst>
                <a:ext uri="{FF2B5EF4-FFF2-40B4-BE49-F238E27FC236}">
                  <a16:creationId xmlns:a16="http://schemas.microsoft.com/office/drawing/2014/main" id="{52AEC2E0-CCE7-5C7B-5A91-96CB2BA9BDD7}"/>
                </a:ext>
              </a:extLst>
            </p:cNvPr>
            <p:cNvSpPr/>
            <p:nvPr/>
          </p:nvSpPr>
          <p:spPr>
            <a:xfrm>
              <a:off x="1502001" y="6652590"/>
              <a:ext cx="4359535"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L1, PHYS137, Cours 4 :  La relativité restreinte</a:t>
              </a:r>
            </a:p>
          </p:txBody>
        </p:sp>
        <p:sp>
          <p:nvSpPr>
            <p:cNvPr id="11" name="Rectangle 10">
              <a:extLst>
                <a:ext uri="{FF2B5EF4-FFF2-40B4-BE49-F238E27FC236}">
                  <a16:creationId xmlns:a16="http://schemas.microsoft.com/office/drawing/2014/main" id="{8F481BD6-4940-2152-4F7E-5B0385B4BA82}"/>
                </a:ext>
              </a:extLst>
            </p:cNvPr>
            <p:cNvSpPr/>
            <p:nvPr/>
          </p:nvSpPr>
          <p:spPr>
            <a:xfrm>
              <a:off x="7641999" y="6652591"/>
              <a:ext cx="1502001" cy="2054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Garamond" panose="02020404030301010803" pitchFamily="18" charset="0"/>
                </a:rPr>
                <a:t>05/10/2023</a:t>
              </a:r>
            </a:p>
          </p:txBody>
        </p:sp>
        <p:sp>
          <p:nvSpPr>
            <p:cNvPr id="12" name="Rectangle 11">
              <a:extLst>
                <a:ext uri="{FF2B5EF4-FFF2-40B4-BE49-F238E27FC236}">
                  <a16:creationId xmlns:a16="http://schemas.microsoft.com/office/drawing/2014/main" id="{DE715A47-A6B0-6DBB-06EC-BE826954640A}"/>
                </a:ext>
              </a:extLst>
            </p:cNvPr>
            <p:cNvSpPr/>
            <p:nvPr/>
          </p:nvSpPr>
          <p:spPr>
            <a:xfrm>
              <a:off x="5861538" y="6652591"/>
              <a:ext cx="1780461" cy="2054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Université Paris-Saclay</a:t>
              </a:r>
            </a:p>
          </p:txBody>
        </p:sp>
      </p:grpSp>
    </p:spTree>
    <p:extLst>
      <p:ext uri="{BB962C8B-B14F-4D97-AF65-F5344CB8AC3E}">
        <p14:creationId xmlns:p14="http://schemas.microsoft.com/office/powerpoint/2010/main" val="3628792224"/>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4A2810-E27D-5BE6-F63E-3C2F66770CBE}"/>
              </a:ext>
            </a:extLst>
          </p:cNvPr>
          <p:cNvSpPr txBox="1"/>
          <p:nvPr/>
        </p:nvSpPr>
        <p:spPr>
          <a:xfrm>
            <a:off x="0" y="327046"/>
            <a:ext cx="9144000" cy="646331"/>
          </a:xfrm>
          <a:prstGeom prst="rect">
            <a:avLst/>
          </a:prstGeom>
          <a:noFill/>
        </p:spPr>
        <p:txBody>
          <a:bodyPr wrap="square" rtlCol="0">
            <a:spAutoFit/>
          </a:bodyPr>
          <a:lstStyle/>
          <a:p>
            <a:pPr algn="ctr"/>
            <a:r>
              <a:rPr lang="fr-FR" sz="3600" dirty="0">
                <a:latin typeface="Garamond" charset="0"/>
                <a:ea typeface="Garamond" charset="0"/>
                <a:cs typeface="Garamond" charset="0"/>
              </a:rPr>
              <a:t>L’expérience de Hertz</a:t>
            </a:r>
          </a:p>
        </p:txBody>
      </p:sp>
      <p:sp>
        <p:nvSpPr>
          <p:cNvPr id="14" name="TextBox 13">
            <a:extLst>
              <a:ext uri="{FF2B5EF4-FFF2-40B4-BE49-F238E27FC236}">
                <a16:creationId xmlns:a16="http://schemas.microsoft.com/office/drawing/2014/main" id="{9D42E50A-0928-C58C-0FDD-1A28FB32A30D}"/>
              </a:ext>
            </a:extLst>
          </p:cNvPr>
          <p:cNvSpPr txBox="1"/>
          <p:nvPr/>
        </p:nvSpPr>
        <p:spPr>
          <a:xfrm rot="16200000">
            <a:off x="-75933" y="2460727"/>
            <a:ext cx="739305" cy="461665"/>
          </a:xfrm>
          <a:prstGeom prst="rect">
            <a:avLst/>
          </a:prstGeom>
          <a:noFill/>
        </p:spPr>
        <p:txBody>
          <a:bodyPr wrap="none" rtlCol="0">
            <a:spAutoFit/>
          </a:bodyPr>
          <a:lstStyle/>
          <a:p>
            <a:r>
              <a:rPr lang="fr-FR" sz="2400" b="1" dirty="0">
                <a:solidFill>
                  <a:schemeClr val="bg1"/>
                </a:solidFill>
                <a:latin typeface="Garamond" panose="02020404030301010803" pitchFamily="18" charset="0"/>
              </a:rPr>
              <a:t>1740</a:t>
            </a:r>
            <a:endParaRPr lang="fr-FR" b="1" dirty="0">
              <a:solidFill>
                <a:schemeClr val="bg1"/>
              </a:solidFill>
              <a:latin typeface="Garamond" panose="02020404030301010803" pitchFamily="18" charset="0"/>
            </a:endParaRPr>
          </a:p>
        </p:txBody>
      </p:sp>
      <p:grpSp>
        <p:nvGrpSpPr>
          <p:cNvPr id="20" name="Group 19">
            <a:extLst>
              <a:ext uri="{FF2B5EF4-FFF2-40B4-BE49-F238E27FC236}">
                <a16:creationId xmlns:a16="http://schemas.microsoft.com/office/drawing/2014/main" id="{7D365A9F-5687-E2B6-64C7-B81786D854A3}"/>
              </a:ext>
            </a:extLst>
          </p:cNvPr>
          <p:cNvGrpSpPr/>
          <p:nvPr/>
        </p:nvGrpSpPr>
        <p:grpSpPr>
          <a:xfrm>
            <a:off x="1873" y="0"/>
            <a:ext cx="9142127" cy="327048"/>
            <a:chOff x="1873" y="0"/>
            <a:chExt cx="9142127" cy="327048"/>
          </a:xfrm>
        </p:grpSpPr>
        <p:sp>
          <p:nvSpPr>
            <p:cNvPr id="28" name="Rectangle 27">
              <a:extLst>
                <a:ext uri="{FF2B5EF4-FFF2-40B4-BE49-F238E27FC236}">
                  <a16:creationId xmlns:a16="http://schemas.microsoft.com/office/drawing/2014/main" id="{94B82453-F402-C5CA-704C-96F0183FE1A6}"/>
                </a:ext>
              </a:extLst>
            </p:cNvPr>
            <p:cNvSpPr/>
            <p:nvPr/>
          </p:nvSpPr>
          <p:spPr>
            <a:xfrm>
              <a:off x="8364931" y="0"/>
              <a:ext cx="779069" cy="3270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6114358A-8874-8B4C-ACF7-5A9557367BD8}" type="slidenum">
                <a:rPr lang="en-US" sz="1400" smtClean="0">
                  <a:latin typeface="Garamond" panose="02020404030301010803" pitchFamily="18" charset="0"/>
                </a:rPr>
                <a:t>15</a:t>
              </a:fld>
              <a:r>
                <a:rPr lang="en-US" sz="1400" dirty="0">
                  <a:latin typeface="Garamond" panose="02020404030301010803" pitchFamily="18" charset="0"/>
                </a:rPr>
                <a:t>/36</a:t>
              </a:r>
            </a:p>
          </p:txBody>
        </p:sp>
        <p:sp>
          <p:nvSpPr>
            <p:cNvPr id="29" name="Rectangle 28">
              <a:extLst>
                <a:ext uri="{FF2B5EF4-FFF2-40B4-BE49-F238E27FC236}">
                  <a16:creationId xmlns:a16="http://schemas.microsoft.com/office/drawing/2014/main" id="{5D3E95B1-F5D2-199A-3FA6-3274BFD6B1B0}"/>
                </a:ext>
              </a:extLst>
            </p:cNvPr>
            <p:cNvSpPr/>
            <p:nvPr/>
          </p:nvSpPr>
          <p:spPr>
            <a:xfrm>
              <a:off x="1873" y="0"/>
              <a:ext cx="2038863" cy="3270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Relativité Galiléenne</a:t>
              </a:r>
            </a:p>
          </p:txBody>
        </p:sp>
        <p:sp>
          <p:nvSpPr>
            <p:cNvPr id="30" name="Rectangle 29">
              <a:extLst>
                <a:ext uri="{FF2B5EF4-FFF2-40B4-BE49-F238E27FC236}">
                  <a16:creationId xmlns:a16="http://schemas.microsoft.com/office/drawing/2014/main" id="{1841C9E4-99D6-1958-1B01-2FA68C0631D8}"/>
                </a:ext>
              </a:extLst>
            </p:cNvPr>
            <p:cNvSpPr/>
            <p:nvPr/>
          </p:nvSpPr>
          <p:spPr>
            <a:xfrm>
              <a:off x="2040737" y="0"/>
              <a:ext cx="2142666" cy="32704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Ondes électromagnétiques</a:t>
              </a:r>
            </a:p>
          </p:txBody>
        </p:sp>
        <p:sp>
          <p:nvSpPr>
            <p:cNvPr id="31" name="Rectangle 30">
              <a:extLst>
                <a:ext uri="{FF2B5EF4-FFF2-40B4-BE49-F238E27FC236}">
                  <a16:creationId xmlns:a16="http://schemas.microsoft.com/office/drawing/2014/main" id="{52F6E0EA-CC66-8C85-679B-56965BB9BF3C}"/>
                </a:ext>
              </a:extLst>
            </p:cNvPr>
            <p:cNvSpPr/>
            <p:nvPr/>
          </p:nvSpPr>
          <p:spPr>
            <a:xfrm>
              <a:off x="4183402" y="0"/>
              <a:ext cx="2038863" cy="3270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Relativité restreinte</a:t>
              </a:r>
            </a:p>
          </p:txBody>
        </p:sp>
        <p:sp>
          <p:nvSpPr>
            <p:cNvPr id="32" name="Rectangle 31">
              <a:extLst>
                <a:ext uri="{FF2B5EF4-FFF2-40B4-BE49-F238E27FC236}">
                  <a16:creationId xmlns:a16="http://schemas.microsoft.com/office/drawing/2014/main" id="{7F100105-6A88-F9E0-C9D7-F00D74664EF7}"/>
                </a:ext>
              </a:extLst>
            </p:cNvPr>
            <p:cNvSpPr/>
            <p:nvPr/>
          </p:nvSpPr>
          <p:spPr>
            <a:xfrm>
              <a:off x="6222265" y="0"/>
              <a:ext cx="2142666" cy="32704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Applications </a:t>
              </a:r>
              <a:r>
                <a:rPr lang="fr-FR" sz="1400" dirty="0" err="1">
                  <a:latin typeface="Garamond" panose="02020404030301010803" pitchFamily="18" charset="0"/>
                </a:rPr>
                <a:t>astros</a:t>
              </a:r>
              <a:endParaRPr lang="fr-FR" sz="1400" dirty="0">
                <a:latin typeface="Garamond" panose="02020404030301010803" pitchFamily="18" charset="0"/>
              </a:endParaRPr>
            </a:p>
          </p:txBody>
        </p:sp>
      </p:grpSp>
      <p:grpSp>
        <p:nvGrpSpPr>
          <p:cNvPr id="33" name="Group 32">
            <a:extLst>
              <a:ext uri="{FF2B5EF4-FFF2-40B4-BE49-F238E27FC236}">
                <a16:creationId xmlns:a16="http://schemas.microsoft.com/office/drawing/2014/main" id="{10E49675-7D45-FD7D-7D13-ED2F06FFB2B3}"/>
              </a:ext>
            </a:extLst>
          </p:cNvPr>
          <p:cNvGrpSpPr/>
          <p:nvPr/>
        </p:nvGrpSpPr>
        <p:grpSpPr>
          <a:xfrm>
            <a:off x="53351" y="1175653"/>
            <a:ext cx="860856" cy="5219911"/>
            <a:chOff x="53351" y="1175653"/>
            <a:chExt cx="860856" cy="5219911"/>
          </a:xfrm>
        </p:grpSpPr>
        <p:sp>
          <p:nvSpPr>
            <p:cNvPr id="34" name="Pentagon 33">
              <a:extLst>
                <a:ext uri="{FF2B5EF4-FFF2-40B4-BE49-F238E27FC236}">
                  <a16:creationId xmlns:a16="http://schemas.microsoft.com/office/drawing/2014/main" id="{DE662EF9-7BDC-AA6D-5119-7E99033EC96B}"/>
                </a:ext>
              </a:extLst>
            </p:cNvPr>
            <p:cNvSpPr/>
            <p:nvPr/>
          </p:nvSpPr>
          <p:spPr>
            <a:xfrm rot="16200000">
              <a:off x="-1889657" y="3570861"/>
              <a:ext cx="5199070" cy="408659"/>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atin typeface="Garamond" panose="02020404030301010803" pitchFamily="18" charset="0"/>
                </a:rPr>
                <a:t>Époque contemporaine</a:t>
              </a:r>
            </a:p>
          </p:txBody>
        </p:sp>
        <p:sp>
          <p:nvSpPr>
            <p:cNvPr id="35" name="Pentagon 34">
              <a:extLst>
                <a:ext uri="{FF2B5EF4-FFF2-40B4-BE49-F238E27FC236}">
                  <a16:creationId xmlns:a16="http://schemas.microsoft.com/office/drawing/2014/main" id="{B7793983-9911-E0CA-E3B8-0AF89132762A}"/>
                </a:ext>
              </a:extLst>
            </p:cNvPr>
            <p:cNvSpPr/>
            <p:nvPr/>
          </p:nvSpPr>
          <p:spPr>
            <a:xfrm rot="16200000">
              <a:off x="-2298319" y="3570858"/>
              <a:ext cx="5199072" cy="40866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Garamond" panose="02020404030301010803" pitchFamily="18" charset="0"/>
              </a:endParaRPr>
            </a:p>
          </p:txBody>
        </p:sp>
        <p:sp>
          <p:nvSpPr>
            <p:cNvPr id="36" name="TextBox 35">
              <a:extLst>
                <a:ext uri="{FF2B5EF4-FFF2-40B4-BE49-F238E27FC236}">
                  <a16:creationId xmlns:a16="http://schemas.microsoft.com/office/drawing/2014/main" id="{DF084503-7084-BA94-301C-B77902ABA0E0}"/>
                </a:ext>
              </a:extLst>
            </p:cNvPr>
            <p:cNvSpPr txBox="1"/>
            <p:nvPr/>
          </p:nvSpPr>
          <p:spPr>
            <a:xfrm rot="16200000">
              <a:off x="-74776" y="5783858"/>
              <a:ext cx="761747" cy="461665"/>
            </a:xfrm>
            <a:prstGeom prst="rect">
              <a:avLst/>
            </a:prstGeom>
            <a:noFill/>
          </p:spPr>
          <p:txBody>
            <a:bodyPr wrap="none" rtlCol="0">
              <a:spAutoFit/>
            </a:bodyPr>
            <a:lstStyle/>
            <a:p>
              <a:r>
                <a:rPr lang="fr-FR" sz="2400" dirty="0">
                  <a:solidFill>
                    <a:schemeClr val="bg1"/>
                  </a:solidFill>
                  <a:latin typeface="Garamond" panose="02020404030301010803" pitchFamily="18" charset="0"/>
                </a:rPr>
                <a:t>1800</a:t>
              </a:r>
            </a:p>
          </p:txBody>
        </p:sp>
        <p:sp>
          <p:nvSpPr>
            <p:cNvPr id="37" name="TextBox 36">
              <a:extLst>
                <a:ext uri="{FF2B5EF4-FFF2-40B4-BE49-F238E27FC236}">
                  <a16:creationId xmlns:a16="http://schemas.microsoft.com/office/drawing/2014/main" id="{8E3D9770-EE03-D2F8-0057-ECDE899939B6}"/>
                </a:ext>
              </a:extLst>
            </p:cNvPr>
            <p:cNvSpPr txBox="1"/>
            <p:nvPr/>
          </p:nvSpPr>
          <p:spPr>
            <a:xfrm rot="16200000">
              <a:off x="-96690" y="1512338"/>
              <a:ext cx="761747" cy="461665"/>
            </a:xfrm>
            <a:prstGeom prst="rect">
              <a:avLst/>
            </a:prstGeom>
            <a:noFill/>
          </p:spPr>
          <p:txBody>
            <a:bodyPr wrap="none" rtlCol="0">
              <a:spAutoFit/>
            </a:bodyPr>
            <a:lstStyle/>
            <a:p>
              <a:r>
                <a:rPr lang="fr-FR" sz="2400" dirty="0">
                  <a:solidFill>
                    <a:schemeClr val="bg1"/>
                  </a:solidFill>
                  <a:latin typeface="Garamond" panose="02020404030301010803" pitchFamily="18" charset="0"/>
                </a:rPr>
                <a:t>2020</a:t>
              </a:r>
              <a:endParaRPr lang="fr-FR" dirty="0">
                <a:solidFill>
                  <a:schemeClr val="bg1"/>
                </a:solidFill>
                <a:latin typeface="Garamond" panose="02020404030301010803" pitchFamily="18" charset="0"/>
              </a:endParaRPr>
            </a:p>
          </p:txBody>
        </p:sp>
      </p:grpSp>
      <p:pic>
        <p:nvPicPr>
          <p:cNvPr id="2050" name="Picture 2" descr="Biographie de Hertz, physicien allemand">
            <a:extLst>
              <a:ext uri="{FF2B5EF4-FFF2-40B4-BE49-F238E27FC236}">
                <a16:creationId xmlns:a16="http://schemas.microsoft.com/office/drawing/2014/main" id="{BF987D72-6CAF-A5EB-5472-381C083410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5651" y="420179"/>
            <a:ext cx="1194695" cy="1382926"/>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13">
            <a:extLst>
              <a:ext uri="{FF2B5EF4-FFF2-40B4-BE49-F238E27FC236}">
                <a16:creationId xmlns:a16="http://schemas.microsoft.com/office/drawing/2014/main" id="{5664DE40-CBA2-BD16-E0DF-7897AB6A0ADF}"/>
              </a:ext>
            </a:extLst>
          </p:cNvPr>
          <p:cNvSpPr txBox="1"/>
          <p:nvPr/>
        </p:nvSpPr>
        <p:spPr>
          <a:xfrm>
            <a:off x="923678" y="993572"/>
            <a:ext cx="6881441" cy="707886"/>
          </a:xfrm>
          <a:prstGeom prst="rect">
            <a:avLst/>
          </a:prstGeom>
          <a:noFill/>
        </p:spPr>
        <p:txBody>
          <a:bodyPr wrap="square" rtlCol="0">
            <a:spAutoFit/>
          </a:bodyPr>
          <a:lstStyle/>
          <a:p>
            <a:pPr algn="ctr"/>
            <a:r>
              <a:rPr lang="fr-FR" sz="2000" dirty="0">
                <a:latin typeface="Garamond" panose="02020404030301010803" pitchFamily="18" charset="0"/>
              </a:rPr>
              <a:t>C’est Heinrich Hertz qui va prouver </a:t>
            </a:r>
          </a:p>
          <a:p>
            <a:pPr algn="ctr"/>
            <a:r>
              <a:rPr lang="fr-FR" sz="2000" dirty="0">
                <a:latin typeface="Garamond" panose="02020404030301010803" pitchFamily="18" charset="0"/>
              </a:rPr>
              <a:t>l’existence des ondes électromagnétiques</a:t>
            </a:r>
          </a:p>
        </p:txBody>
      </p:sp>
      <p:sp>
        <p:nvSpPr>
          <p:cNvPr id="4" name="TextBox 3">
            <a:extLst>
              <a:ext uri="{FF2B5EF4-FFF2-40B4-BE49-F238E27FC236}">
                <a16:creationId xmlns:a16="http://schemas.microsoft.com/office/drawing/2014/main" id="{A5F55204-AFF9-433D-5721-85522F3C06DB}"/>
              </a:ext>
            </a:extLst>
          </p:cNvPr>
          <p:cNvSpPr txBox="1"/>
          <p:nvPr/>
        </p:nvSpPr>
        <p:spPr>
          <a:xfrm rot="16200000">
            <a:off x="-75933" y="3886764"/>
            <a:ext cx="739305" cy="461665"/>
          </a:xfrm>
          <a:prstGeom prst="rect">
            <a:avLst/>
          </a:prstGeom>
          <a:noFill/>
        </p:spPr>
        <p:txBody>
          <a:bodyPr wrap="none" rtlCol="0">
            <a:spAutoFit/>
          </a:bodyPr>
          <a:lstStyle/>
          <a:p>
            <a:r>
              <a:rPr lang="fr-FR" sz="2400" b="1" dirty="0">
                <a:solidFill>
                  <a:schemeClr val="bg1"/>
                </a:solidFill>
                <a:latin typeface="Garamond" panose="02020404030301010803" pitchFamily="18" charset="0"/>
              </a:rPr>
              <a:t>1880</a:t>
            </a:r>
          </a:p>
        </p:txBody>
      </p:sp>
      <p:pic>
        <p:nvPicPr>
          <p:cNvPr id="2052" name="Picture 4" descr="Illustration depicting Heinrich Hertz's experiment on electromagnetic  waves: Hertz's oscillator. Terminals of an induction coil (bottom left)  were connected to condenser A, B. Initial spark passing between metal balls  at centre, A,B,">
            <a:extLst>
              <a:ext uri="{FF2B5EF4-FFF2-40B4-BE49-F238E27FC236}">
                <a16:creationId xmlns:a16="http://schemas.microsoft.com/office/drawing/2014/main" id="{F0E59A5A-273A-AED1-DC68-B6CD4FDC1DB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338"/>
          <a:stretch/>
        </p:blipFill>
        <p:spPr bwMode="auto">
          <a:xfrm>
            <a:off x="1154156" y="2344520"/>
            <a:ext cx="3417844" cy="271337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llustration historique d'ondes radio. Heinrich Rudolf Hertz (22 février  1857 - 1 janvier 1894) était un physicien allemand et découvreur d'ondes  radio. Hertz a étudié à Berlin, obtenir son doctorat en 1880.">
            <a:extLst>
              <a:ext uri="{FF2B5EF4-FFF2-40B4-BE49-F238E27FC236}">
                <a16:creationId xmlns:a16="http://schemas.microsoft.com/office/drawing/2014/main" id="{5C2A0BA6-2144-EA9C-2958-9046DB2D64B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9098"/>
          <a:stretch/>
        </p:blipFill>
        <p:spPr bwMode="auto">
          <a:xfrm>
            <a:off x="4922438" y="3061212"/>
            <a:ext cx="4067908" cy="1224997"/>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B2A2DD77-A889-2C0D-C8A6-8A926C4F1EB1}"/>
              </a:ext>
            </a:extLst>
          </p:cNvPr>
          <p:cNvSpPr/>
          <p:nvPr/>
        </p:nvSpPr>
        <p:spPr>
          <a:xfrm>
            <a:off x="1583536" y="3719824"/>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Lightning Bolt 5">
            <a:extLst>
              <a:ext uri="{FF2B5EF4-FFF2-40B4-BE49-F238E27FC236}">
                <a16:creationId xmlns:a16="http://schemas.microsoft.com/office/drawing/2014/main" id="{A44FF66D-CE9F-CC91-284D-33478471E329}"/>
              </a:ext>
            </a:extLst>
          </p:cNvPr>
          <p:cNvSpPr/>
          <p:nvPr/>
        </p:nvSpPr>
        <p:spPr>
          <a:xfrm>
            <a:off x="1758755" y="3829009"/>
            <a:ext cx="538968" cy="658240"/>
          </a:xfrm>
          <a:prstGeom prst="lightningBol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xplosion 2 6">
            <a:extLst>
              <a:ext uri="{FF2B5EF4-FFF2-40B4-BE49-F238E27FC236}">
                <a16:creationId xmlns:a16="http://schemas.microsoft.com/office/drawing/2014/main" id="{DC11592C-BF5A-0F36-0D49-9688907C149C}"/>
              </a:ext>
            </a:extLst>
          </p:cNvPr>
          <p:cNvSpPr/>
          <p:nvPr/>
        </p:nvSpPr>
        <p:spPr>
          <a:xfrm>
            <a:off x="2654870" y="2252255"/>
            <a:ext cx="914400" cy="9144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xplosion 2 7">
            <a:extLst>
              <a:ext uri="{FF2B5EF4-FFF2-40B4-BE49-F238E27FC236}">
                <a16:creationId xmlns:a16="http://schemas.microsoft.com/office/drawing/2014/main" id="{B3D1DEF2-59E2-7A77-ECB8-BE88041ACF70}"/>
              </a:ext>
            </a:extLst>
          </p:cNvPr>
          <p:cNvSpPr/>
          <p:nvPr/>
        </p:nvSpPr>
        <p:spPr>
          <a:xfrm>
            <a:off x="8132714" y="3061211"/>
            <a:ext cx="914400" cy="9144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13">
            <a:extLst>
              <a:ext uri="{FF2B5EF4-FFF2-40B4-BE49-F238E27FC236}">
                <a16:creationId xmlns:a16="http://schemas.microsoft.com/office/drawing/2014/main" id="{E39506A3-6CF7-CC4A-81CB-794A9F95B5A4}"/>
              </a:ext>
            </a:extLst>
          </p:cNvPr>
          <p:cNvSpPr txBox="1"/>
          <p:nvPr/>
        </p:nvSpPr>
        <p:spPr>
          <a:xfrm>
            <a:off x="967213" y="5347409"/>
            <a:ext cx="8176787" cy="1015663"/>
          </a:xfrm>
          <a:prstGeom prst="rect">
            <a:avLst/>
          </a:prstGeom>
          <a:noFill/>
        </p:spPr>
        <p:txBody>
          <a:bodyPr wrap="square" rtlCol="0">
            <a:spAutoFit/>
          </a:bodyPr>
          <a:lstStyle/>
          <a:p>
            <a:pPr algn="ctr"/>
            <a:r>
              <a:rPr lang="fr-FR" sz="2000" dirty="0">
                <a:latin typeface="Garamond" panose="02020404030301010803" pitchFamily="18" charset="0"/>
                <a:sym typeface="Wingdings" pitchFamily="2" charset="2"/>
              </a:rPr>
              <a:t> Il démontre que ce sont bien des ondes, car elles ont les mêmes propriétés que les ondes lumineuses (réflexion sur un miroir, polarisation, diffusion...)</a:t>
            </a:r>
          </a:p>
          <a:p>
            <a:pPr algn="ctr"/>
            <a:r>
              <a:rPr lang="fr-FR" sz="2000" dirty="0">
                <a:latin typeface="Garamond" panose="02020404030301010803" pitchFamily="18" charset="0"/>
                <a:sym typeface="Wingdings" pitchFamily="2" charset="2"/>
              </a:rPr>
              <a:t> Il démontre que ces ondes voyagent bien à la vitesse de la lumière </a:t>
            </a:r>
            <a:endParaRPr lang="fr-FR" sz="2000" dirty="0">
              <a:latin typeface="Garamond" panose="02020404030301010803" pitchFamily="18" charset="0"/>
            </a:endParaRPr>
          </a:p>
        </p:txBody>
      </p:sp>
      <p:grpSp>
        <p:nvGrpSpPr>
          <p:cNvPr id="10" name="Group 9">
            <a:extLst>
              <a:ext uri="{FF2B5EF4-FFF2-40B4-BE49-F238E27FC236}">
                <a16:creationId xmlns:a16="http://schemas.microsoft.com/office/drawing/2014/main" id="{0856D5D6-6BD6-4348-E6E9-228C05303DC9}"/>
              </a:ext>
            </a:extLst>
          </p:cNvPr>
          <p:cNvGrpSpPr/>
          <p:nvPr/>
        </p:nvGrpSpPr>
        <p:grpSpPr>
          <a:xfrm>
            <a:off x="0" y="6652590"/>
            <a:ext cx="9144000" cy="205411"/>
            <a:chOff x="0" y="6652590"/>
            <a:chExt cx="9144000" cy="205411"/>
          </a:xfrm>
        </p:grpSpPr>
        <p:sp>
          <p:nvSpPr>
            <p:cNvPr id="11" name="Rectangle 10">
              <a:extLst>
                <a:ext uri="{FF2B5EF4-FFF2-40B4-BE49-F238E27FC236}">
                  <a16:creationId xmlns:a16="http://schemas.microsoft.com/office/drawing/2014/main" id="{219BED19-7896-F7E6-14E3-451BB6B5B32F}"/>
                </a:ext>
              </a:extLst>
            </p:cNvPr>
            <p:cNvSpPr/>
            <p:nvPr/>
          </p:nvSpPr>
          <p:spPr>
            <a:xfrm>
              <a:off x="0" y="6652591"/>
              <a:ext cx="1502001"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Barbara PERRI</a:t>
              </a:r>
            </a:p>
          </p:txBody>
        </p:sp>
        <p:sp>
          <p:nvSpPr>
            <p:cNvPr id="12" name="Rectangle 11">
              <a:extLst>
                <a:ext uri="{FF2B5EF4-FFF2-40B4-BE49-F238E27FC236}">
                  <a16:creationId xmlns:a16="http://schemas.microsoft.com/office/drawing/2014/main" id="{68CDDEBE-FB73-AA0A-BA1D-4CF1A854FF30}"/>
                </a:ext>
              </a:extLst>
            </p:cNvPr>
            <p:cNvSpPr/>
            <p:nvPr/>
          </p:nvSpPr>
          <p:spPr>
            <a:xfrm>
              <a:off x="1502001" y="6652590"/>
              <a:ext cx="4359535"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L1, PHYS137, Cours 4 :  La relativité restreinte</a:t>
              </a:r>
            </a:p>
          </p:txBody>
        </p:sp>
        <p:sp>
          <p:nvSpPr>
            <p:cNvPr id="13" name="Rectangle 12">
              <a:extLst>
                <a:ext uri="{FF2B5EF4-FFF2-40B4-BE49-F238E27FC236}">
                  <a16:creationId xmlns:a16="http://schemas.microsoft.com/office/drawing/2014/main" id="{25112333-A21F-19C6-40E1-9F4585BDAECD}"/>
                </a:ext>
              </a:extLst>
            </p:cNvPr>
            <p:cNvSpPr/>
            <p:nvPr/>
          </p:nvSpPr>
          <p:spPr>
            <a:xfrm>
              <a:off x="7641999" y="6652591"/>
              <a:ext cx="1502001" cy="2054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Garamond" panose="02020404030301010803" pitchFamily="18" charset="0"/>
                </a:rPr>
                <a:t>05/10/2023</a:t>
              </a:r>
            </a:p>
          </p:txBody>
        </p:sp>
        <p:sp>
          <p:nvSpPr>
            <p:cNvPr id="21" name="Rectangle 20">
              <a:extLst>
                <a:ext uri="{FF2B5EF4-FFF2-40B4-BE49-F238E27FC236}">
                  <a16:creationId xmlns:a16="http://schemas.microsoft.com/office/drawing/2014/main" id="{230C76A8-6576-040B-90FF-09C887D22320}"/>
                </a:ext>
              </a:extLst>
            </p:cNvPr>
            <p:cNvSpPr/>
            <p:nvPr/>
          </p:nvSpPr>
          <p:spPr>
            <a:xfrm>
              <a:off x="5861538" y="6652591"/>
              <a:ext cx="1780461" cy="2054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Université Paris-Saclay</a:t>
              </a:r>
            </a:p>
          </p:txBody>
        </p:sp>
      </p:grpSp>
    </p:spTree>
    <p:extLst>
      <p:ext uri="{BB962C8B-B14F-4D97-AF65-F5344CB8AC3E}">
        <p14:creationId xmlns:p14="http://schemas.microsoft.com/office/powerpoint/2010/main" val="179678257"/>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4A2810-E27D-5BE6-F63E-3C2F66770CBE}"/>
              </a:ext>
            </a:extLst>
          </p:cNvPr>
          <p:cNvSpPr txBox="1"/>
          <p:nvPr/>
        </p:nvSpPr>
        <p:spPr>
          <a:xfrm>
            <a:off x="0" y="327046"/>
            <a:ext cx="9144000" cy="646331"/>
          </a:xfrm>
          <a:prstGeom prst="rect">
            <a:avLst/>
          </a:prstGeom>
          <a:noFill/>
        </p:spPr>
        <p:txBody>
          <a:bodyPr wrap="square" rtlCol="0">
            <a:spAutoFit/>
          </a:bodyPr>
          <a:lstStyle/>
          <a:p>
            <a:pPr algn="ctr"/>
            <a:r>
              <a:rPr lang="fr-FR" sz="3600" dirty="0">
                <a:latin typeface="Garamond" charset="0"/>
                <a:ea typeface="Garamond" charset="0"/>
                <a:cs typeface="Garamond" charset="0"/>
              </a:rPr>
              <a:t>Principe d’interféromètre</a:t>
            </a:r>
          </a:p>
        </p:txBody>
      </p:sp>
      <p:sp>
        <p:nvSpPr>
          <p:cNvPr id="14" name="TextBox 13">
            <a:extLst>
              <a:ext uri="{FF2B5EF4-FFF2-40B4-BE49-F238E27FC236}">
                <a16:creationId xmlns:a16="http://schemas.microsoft.com/office/drawing/2014/main" id="{9D42E50A-0928-C58C-0FDD-1A28FB32A30D}"/>
              </a:ext>
            </a:extLst>
          </p:cNvPr>
          <p:cNvSpPr txBox="1"/>
          <p:nvPr/>
        </p:nvSpPr>
        <p:spPr>
          <a:xfrm rot="16200000">
            <a:off x="-75933" y="2460727"/>
            <a:ext cx="739305" cy="461665"/>
          </a:xfrm>
          <a:prstGeom prst="rect">
            <a:avLst/>
          </a:prstGeom>
          <a:noFill/>
        </p:spPr>
        <p:txBody>
          <a:bodyPr wrap="none" rtlCol="0">
            <a:spAutoFit/>
          </a:bodyPr>
          <a:lstStyle/>
          <a:p>
            <a:r>
              <a:rPr lang="fr-FR" sz="2400" b="1" dirty="0">
                <a:solidFill>
                  <a:schemeClr val="bg1"/>
                </a:solidFill>
                <a:latin typeface="Garamond" panose="02020404030301010803" pitchFamily="18" charset="0"/>
              </a:rPr>
              <a:t>1740</a:t>
            </a:r>
            <a:endParaRPr lang="fr-FR" b="1" dirty="0">
              <a:solidFill>
                <a:schemeClr val="bg1"/>
              </a:solidFill>
              <a:latin typeface="Garamond" panose="02020404030301010803" pitchFamily="18" charset="0"/>
            </a:endParaRPr>
          </a:p>
        </p:txBody>
      </p:sp>
      <p:grpSp>
        <p:nvGrpSpPr>
          <p:cNvPr id="20" name="Group 19">
            <a:extLst>
              <a:ext uri="{FF2B5EF4-FFF2-40B4-BE49-F238E27FC236}">
                <a16:creationId xmlns:a16="http://schemas.microsoft.com/office/drawing/2014/main" id="{7D365A9F-5687-E2B6-64C7-B81786D854A3}"/>
              </a:ext>
            </a:extLst>
          </p:cNvPr>
          <p:cNvGrpSpPr/>
          <p:nvPr/>
        </p:nvGrpSpPr>
        <p:grpSpPr>
          <a:xfrm>
            <a:off x="1873" y="0"/>
            <a:ext cx="9142127" cy="327048"/>
            <a:chOff x="1873" y="0"/>
            <a:chExt cx="9142127" cy="327048"/>
          </a:xfrm>
        </p:grpSpPr>
        <p:sp>
          <p:nvSpPr>
            <p:cNvPr id="28" name="Rectangle 27">
              <a:extLst>
                <a:ext uri="{FF2B5EF4-FFF2-40B4-BE49-F238E27FC236}">
                  <a16:creationId xmlns:a16="http://schemas.microsoft.com/office/drawing/2014/main" id="{94B82453-F402-C5CA-704C-96F0183FE1A6}"/>
                </a:ext>
              </a:extLst>
            </p:cNvPr>
            <p:cNvSpPr/>
            <p:nvPr/>
          </p:nvSpPr>
          <p:spPr>
            <a:xfrm>
              <a:off x="8364931" y="0"/>
              <a:ext cx="779069" cy="3270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6114358A-8874-8B4C-ACF7-5A9557367BD8}" type="slidenum">
                <a:rPr lang="en-US" sz="1400" smtClean="0">
                  <a:latin typeface="Garamond" panose="02020404030301010803" pitchFamily="18" charset="0"/>
                </a:rPr>
                <a:t>16</a:t>
              </a:fld>
              <a:r>
                <a:rPr lang="en-US" sz="1400" dirty="0">
                  <a:latin typeface="Garamond" panose="02020404030301010803" pitchFamily="18" charset="0"/>
                </a:rPr>
                <a:t>/36</a:t>
              </a:r>
            </a:p>
          </p:txBody>
        </p:sp>
        <p:sp>
          <p:nvSpPr>
            <p:cNvPr id="29" name="Rectangle 28">
              <a:extLst>
                <a:ext uri="{FF2B5EF4-FFF2-40B4-BE49-F238E27FC236}">
                  <a16:creationId xmlns:a16="http://schemas.microsoft.com/office/drawing/2014/main" id="{5D3E95B1-F5D2-199A-3FA6-3274BFD6B1B0}"/>
                </a:ext>
              </a:extLst>
            </p:cNvPr>
            <p:cNvSpPr/>
            <p:nvPr/>
          </p:nvSpPr>
          <p:spPr>
            <a:xfrm>
              <a:off x="1873" y="0"/>
              <a:ext cx="2038863" cy="3270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Relativité Galiléenne</a:t>
              </a:r>
            </a:p>
          </p:txBody>
        </p:sp>
        <p:sp>
          <p:nvSpPr>
            <p:cNvPr id="30" name="Rectangle 29">
              <a:extLst>
                <a:ext uri="{FF2B5EF4-FFF2-40B4-BE49-F238E27FC236}">
                  <a16:creationId xmlns:a16="http://schemas.microsoft.com/office/drawing/2014/main" id="{1841C9E4-99D6-1958-1B01-2FA68C0631D8}"/>
                </a:ext>
              </a:extLst>
            </p:cNvPr>
            <p:cNvSpPr/>
            <p:nvPr/>
          </p:nvSpPr>
          <p:spPr>
            <a:xfrm>
              <a:off x="2040737" y="0"/>
              <a:ext cx="2142666" cy="32704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Ondes électromagnétiques</a:t>
              </a:r>
            </a:p>
          </p:txBody>
        </p:sp>
        <p:sp>
          <p:nvSpPr>
            <p:cNvPr id="31" name="Rectangle 30">
              <a:extLst>
                <a:ext uri="{FF2B5EF4-FFF2-40B4-BE49-F238E27FC236}">
                  <a16:creationId xmlns:a16="http://schemas.microsoft.com/office/drawing/2014/main" id="{52F6E0EA-CC66-8C85-679B-56965BB9BF3C}"/>
                </a:ext>
              </a:extLst>
            </p:cNvPr>
            <p:cNvSpPr/>
            <p:nvPr/>
          </p:nvSpPr>
          <p:spPr>
            <a:xfrm>
              <a:off x="4183402" y="0"/>
              <a:ext cx="2038863" cy="3270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Relativité restreinte</a:t>
              </a:r>
            </a:p>
          </p:txBody>
        </p:sp>
        <p:sp>
          <p:nvSpPr>
            <p:cNvPr id="32" name="Rectangle 31">
              <a:extLst>
                <a:ext uri="{FF2B5EF4-FFF2-40B4-BE49-F238E27FC236}">
                  <a16:creationId xmlns:a16="http://schemas.microsoft.com/office/drawing/2014/main" id="{7F100105-6A88-F9E0-C9D7-F00D74664EF7}"/>
                </a:ext>
              </a:extLst>
            </p:cNvPr>
            <p:cNvSpPr/>
            <p:nvPr/>
          </p:nvSpPr>
          <p:spPr>
            <a:xfrm>
              <a:off x="6222265" y="0"/>
              <a:ext cx="2142666" cy="32704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Applications </a:t>
              </a:r>
              <a:r>
                <a:rPr lang="fr-FR" sz="1400" dirty="0" err="1">
                  <a:latin typeface="Garamond" panose="02020404030301010803" pitchFamily="18" charset="0"/>
                </a:rPr>
                <a:t>astros</a:t>
              </a:r>
              <a:endParaRPr lang="fr-FR" sz="1400" dirty="0">
                <a:latin typeface="Garamond" panose="02020404030301010803" pitchFamily="18" charset="0"/>
              </a:endParaRPr>
            </a:p>
          </p:txBody>
        </p:sp>
      </p:grpSp>
      <p:grpSp>
        <p:nvGrpSpPr>
          <p:cNvPr id="33" name="Group 32">
            <a:extLst>
              <a:ext uri="{FF2B5EF4-FFF2-40B4-BE49-F238E27FC236}">
                <a16:creationId xmlns:a16="http://schemas.microsoft.com/office/drawing/2014/main" id="{10E49675-7D45-FD7D-7D13-ED2F06FFB2B3}"/>
              </a:ext>
            </a:extLst>
          </p:cNvPr>
          <p:cNvGrpSpPr/>
          <p:nvPr/>
        </p:nvGrpSpPr>
        <p:grpSpPr>
          <a:xfrm>
            <a:off x="53351" y="1175653"/>
            <a:ext cx="860856" cy="5219911"/>
            <a:chOff x="53351" y="1175653"/>
            <a:chExt cx="860856" cy="5219911"/>
          </a:xfrm>
        </p:grpSpPr>
        <p:sp>
          <p:nvSpPr>
            <p:cNvPr id="34" name="Pentagon 33">
              <a:extLst>
                <a:ext uri="{FF2B5EF4-FFF2-40B4-BE49-F238E27FC236}">
                  <a16:creationId xmlns:a16="http://schemas.microsoft.com/office/drawing/2014/main" id="{DE662EF9-7BDC-AA6D-5119-7E99033EC96B}"/>
                </a:ext>
              </a:extLst>
            </p:cNvPr>
            <p:cNvSpPr/>
            <p:nvPr/>
          </p:nvSpPr>
          <p:spPr>
            <a:xfrm rot="16200000">
              <a:off x="-1889657" y="3570861"/>
              <a:ext cx="5199070" cy="408659"/>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atin typeface="Garamond" panose="02020404030301010803" pitchFamily="18" charset="0"/>
                </a:rPr>
                <a:t>Époque contemporaine</a:t>
              </a:r>
            </a:p>
          </p:txBody>
        </p:sp>
        <p:sp>
          <p:nvSpPr>
            <p:cNvPr id="35" name="Pentagon 34">
              <a:extLst>
                <a:ext uri="{FF2B5EF4-FFF2-40B4-BE49-F238E27FC236}">
                  <a16:creationId xmlns:a16="http://schemas.microsoft.com/office/drawing/2014/main" id="{B7793983-9911-E0CA-E3B8-0AF89132762A}"/>
                </a:ext>
              </a:extLst>
            </p:cNvPr>
            <p:cNvSpPr/>
            <p:nvPr/>
          </p:nvSpPr>
          <p:spPr>
            <a:xfrm rot="16200000">
              <a:off x="-2298319" y="3570858"/>
              <a:ext cx="5199072" cy="40866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Garamond" panose="02020404030301010803" pitchFamily="18" charset="0"/>
              </a:endParaRPr>
            </a:p>
          </p:txBody>
        </p:sp>
        <p:sp>
          <p:nvSpPr>
            <p:cNvPr id="36" name="TextBox 35">
              <a:extLst>
                <a:ext uri="{FF2B5EF4-FFF2-40B4-BE49-F238E27FC236}">
                  <a16:creationId xmlns:a16="http://schemas.microsoft.com/office/drawing/2014/main" id="{DF084503-7084-BA94-301C-B77902ABA0E0}"/>
                </a:ext>
              </a:extLst>
            </p:cNvPr>
            <p:cNvSpPr txBox="1"/>
            <p:nvPr/>
          </p:nvSpPr>
          <p:spPr>
            <a:xfrm rot="16200000">
              <a:off x="-74776" y="5783858"/>
              <a:ext cx="761747" cy="461665"/>
            </a:xfrm>
            <a:prstGeom prst="rect">
              <a:avLst/>
            </a:prstGeom>
            <a:noFill/>
          </p:spPr>
          <p:txBody>
            <a:bodyPr wrap="none" rtlCol="0">
              <a:spAutoFit/>
            </a:bodyPr>
            <a:lstStyle/>
            <a:p>
              <a:r>
                <a:rPr lang="fr-FR" sz="2400" dirty="0">
                  <a:solidFill>
                    <a:schemeClr val="bg1"/>
                  </a:solidFill>
                  <a:latin typeface="Garamond" panose="02020404030301010803" pitchFamily="18" charset="0"/>
                </a:rPr>
                <a:t>1800</a:t>
              </a:r>
            </a:p>
          </p:txBody>
        </p:sp>
        <p:sp>
          <p:nvSpPr>
            <p:cNvPr id="37" name="TextBox 36">
              <a:extLst>
                <a:ext uri="{FF2B5EF4-FFF2-40B4-BE49-F238E27FC236}">
                  <a16:creationId xmlns:a16="http://schemas.microsoft.com/office/drawing/2014/main" id="{8E3D9770-EE03-D2F8-0057-ECDE899939B6}"/>
                </a:ext>
              </a:extLst>
            </p:cNvPr>
            <p:cNvSpPr txBox="1"/>
            <p:nvPr/>
          </p:nvSpPr>
          <p:spPr>
            <a:xfrm rot="16200000">
              <a:off x="-96690" y="1512338"/>
              <a:ext cx="761747" cy="461665"/>
            </a:xfrm>
            <a:prstGeom prst="rect">
              <a:avLst/>
            </a:prstGeom>
            <a:noFill/>
          </p:spPr>
          <p:txBody>
            <a:bodyPr wrap="none" rtlCol="0">
              <a:spAutoFit/>
            </a:bodyPr>
            <a:lstStyle/>
            <a:p>
              <a:r>
                <a:rPr lang="fr-FR" sz="2400" dirty="0">
                  <a:solidFill>
                    <a:schemeClr val="bg1"/>
                  </a:solidFill>
                  <a:latin typeface="Garamond" panose="02020404030301010803" pitchFamily="18" charset="0"/>
                </a:rPr>
                <a:t>2020</a:t>
              </a:r>
              <a:endParaRPr lang="fr-FR" dirty="0">
                <a:solidFill>
                  <a:schemeClr val="bg1"/>
                </a:solidFill>
                <a:latin typeface="Garamond" panose="02020404030301010803" pitchFamily="18" charset="0"/>
              </a:endParaRPr>
            </a:p>
          </p:txBody>
        </p:sp>
      </p:grpSp>
      <p:pic>
        <p:nvPicPr>
          <p:cNvPr id="4" name="Picture 3" descr="Diagram&#10;&#10;Description automatically generated">
            <a:extLst>
              <a:ext uri="{FF2B5EF4-FFF2-40B4-BE49-F238E27FC236}">
                <a16:creationId xmlns:a16="http://schemas.microsoft.com/office/drawing/2014/main" id="{5B42F5D0-C232-0FBA-2B10-1F770A28DF77}"/>
              </a:ext>
            </a:extLst>
          </p:cNvPr>
          <p:cNvPicPr>
            <a:picLocks noChangeAspect="1"/>
          </p:cNvPicPr>
          <p:nvPr/>
        </p:nvPicPr>
        <p:blipFill>
          <a:blip r:embed="rId3"/>
          <a:stretch>
            <a:fillRect/>
          </a:stretch>
        </p:blipFill>
        <p:spPr>
          <a:xfrm>
            <a:off x="1111853" y="1805353"/>
            <a:ext cx="3870453" cy="3445129"/>
          </a:xfrm>
          <a:prstGeom prst="rect">
            <a:avLst/>
          </a:prstGeom>
        </p:spPr>
      </p:pic>
      <p:sp>
        <p:nvSpPr>
          <p:cNvPr id="5" name="ZoneTexte 13">
            <a:extLst>
              <a:ext uri="{FF2B5EF4-FFF2-40B4-BE49-F238E27FC236}">
                <a16:creationId xmlns:a16="http://schemas.microsoft.com/office/drawing/2014/main" id="{F3BC269A-D32C-E155-3205-6D0E0F61D58E}"/>
              </a:ext>
            </a:extLst>
          </p:cNvPr>
          <p:cNvSpPr txBox="1"/>
          <p:nvPr/>
        </p:nvSpPr>
        <p:spPr>
          <a:xfrm>
            <a:off x="923678" y="993572"/>
            <a:ext cx="8220322" cy="400110"/>
          </a:xfrm>
          <a:prstGeom prst="rect">
            <a:avLst/>
          </a:prstGeom>
          <a:noFill/>
        </p:spPr>
        <p:txBody>
          <a:bodyPr wrap="square" rtlCol="0">
            <a:spAutoFit/>
          </a:bodyPr>
          <a:lstStyle/>
          <a:p>
            <a:pPr algn="ctr"/>
            <a:r>
              <a:rPr lang="fr-FR" sz="2000" dirty="0">
                <a:latin typeface="Garamond" panose="02020404030301010803" pitchFamily="18" charset="0"/>
              </a:rPr>
              <a:t>Un interféromètre permet de mesurer le décalage entre deux ondes lumineuses </a:t>
            </a:r>
          </a:p>
        </p:txBody>
      </p:sp>
      <p:pic>
        <p:nvPicPr>
          <p:cNvPr id="3074" name="Picture 2" descr="Réaliser un montage d'interférences lumineuses | SchoolMouv">
            <a:extLst>
              <a:ext uri="{FF2B5EF4-FFF2-40B4-BE49-F238E27FC236}">
                <a16:creationId xmlns:a16="http://schemas.microsoft.com/office/drawing/2014/main" id="{1143C053-B05D-51F8-B62B-CB0E463F4F8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105" r="30279"/>
          <a:stretch/>
        </p:blipFill>
        <p:spPr bwMode="auto">
          <a:xfrm>
            <a:off x="4982306" y="1607518"/>
            <a:ext cx="3563817" cy="373887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Young">
            <a:extLst>
              <a:ext uri="{FF2B5EF4-FFF2-40B4-BE49-F238E27FC236}">
                <a16:creationId xmlns:a16="http://schemas.microsoft.com/office/drawing/2014/main" id="{EB517ACD-274F-94D0-2E8D-588FCF66F06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955" t="20144" r="27496" b="22877"/>
          <a:stretch/>
        </p:blipFill>
        <p:spPr bwMode="auto">
          <a:xfrm>
            <a:off x="8158550" y="3053650"/>
            <a:ext cx="853395" cy="819553"/>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13">
            <a:extLst>
              <a:ext uri="{FF2B5EF4-FFF2-40B4-BE49-F238E27FC236}">
                <a16:creationId xmlns:a16="http://schemas.microsoft.com/office/drawing/2014/main" id="{5AF284F5-C2DF-E290-8034-EB6389AC7E9B}"/>
              </a:ext>
            </a:extLst>
          </p:cNvPr>
          <p:cNvSpPr txBox="1"/>
          <p:nvPr/>
        </p:nvSpPr>
        <p:spPr>
          <a:xfrm>
            <a:off x="923678" y="5586965"/>
            <a:ext cx="8220322" cy="707886"/>
          </a:xfrm>
          <a:prstGeom prst="rect">
            <a:avLst/>
          </a:prstGeom>
          <a:noFill/>
        </p:spPr>
        <p:txBody>
          <a:bodyPr wrap="square" rtlCol="0">
            <a:spAutoFit/>
          </a:bodyPr>
          <a:lstStyle/>
          <a:p>
            <a:pPr algn="ctr"/>
            <a:r>
              <a:rPr lang="fr-FR" sz="2000" dirty="0">
                <a:latin typeface="Garamond" panose="02020404030301010803" pitchFamily="18" charset="0"/>
                <a:sym typeface="Wingdings" pitchFamily="2" charset="2"/>
              </a:rPr>
              <a:t> En mesurant l’écart entre les franges d’interférence, on peut en déduire l’écart de temps entre les deux ondes, et donc leur vitesse</a:t>
            </a:r>
            <a:endParaRPr lang="fr-FR" sz="2000" dirty="0">
              <a:latin typeface="Garamond" panose="02020404030301010803" pitchFamily="18" charset="0"/>
            </a:endParaRPr>
          </a:p>
        </p:txBody>
      </p:sp>
      <p:sp>
        <p:nvSpPr>
          <p:cNvPr id="7" name="TextBox 6">
            <a:extLst>
              <a:ext uri="{FF2B5EF4-FFF2-40B4-BE49-F238E27FC236}">
                <a16:creationId xmlns:a16="http://schemas.microsoft.com/office/drawing/2014/main" id="{AC814213-60E3-7BEE-6C3F-743C3CD2D5ED}"/>
              </a:ext>
            </a:extLst>
          </p:cNvPr>
          <p:cNvSpPr txBox="1"/>
          <p:nvPr/>
        </p:nvSpPr>
        <p:spPr>
          <a:xfrm rot="16200000">
            <a:off x="-75933" y="3886764"/>
            <a:ext cx="739305" cy="461665"/>
          </a:xfrm>
          <a:prstGeom prst="rect">
            <a:avLst/>
          </a:prstGeom>
          <a:noFill/>
        </p:spPr>
        <p:txBody>
          <a:bodyPr wrap="none" rtlCol="0">
            <a:spAutoFit/>
          </a:bodyPr>
          <a:lstStyle/>
          <a:p>
            <a:r>
              <a:rPr lang="fr-FR" sz="2400" b="1" dirty="0">
                <a:solidFill>
                  <a:schemeClr val="bg1"/>
                </a:solidFill>
                <a:latin typeface="Garamond" panose="02020404030301010803" pitchFamily="18" charset="0"/>
              </a:rPr>
              <a:t>1880</a:t>
            </a:r>
          </a:p>
        </p:txBody>
      </p:sp>
      <p:grpSp>
        <p:nvGrpSpPr>
          <p:cNvPr id="3" name="Group 2">
            <a:extLst>
              <a:ext uri="{FF2B5EF4-FFF2-40B4-BE49-F238E27FC236}">
                <a16:creationId xmlns:a16="http://schemas.microsoft.com/office/drawing/2014/main" id="{3B271A9B-2753-48ED-2322-1D54D4C4E313}"/>
              </a:ext>
            </a:extLst>
          </p:cNvPr>
          <p:cNvGrpSpPr/>
          <p:nvPr/>
        </p:nvGrpSpPr>
        <p:grpSpPr>
          <a:xfrm>
            <a:off x="0" y="6652590"/>
            <a:ext cx="9144000" cy="205411"/>
            <a:chOff x="0" y="6652590"/>
            <a:chExt cx="9144000" cy="205411"/>
          </a:xfrm>
        </p:grpSpPr>
        <p:sp>
          <p:nvSpPr>
            <p:cNvPr id="8" name="Rectangle 7">
              <a:extLst>
                <a:ext uri="{FF2B5EF4-FFF2-40B4-BE49-F238E27FC236}">
                  <a16:creationId xmlns:a16="http://schemas.microsoft.com/office/drawing/2014/main" id="{31E63979-CF21-4E9C-1A4C-409EE55B7560}"/>
                </a:ext>
              </a:extLst>
            </p:cNvPr>
            <p:cNvSpPr/>
            <p:nvPr/>
          </p:nvSpPr>
          <p:spPr>
            <a:xfrm>
              <a:off x="0" y="6652591"/>
              <a:ext cx="1502001"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Barbara PERRI</a:t>
              </a:r>
            </a:p>
          </p:txBody>
        </p:sp>
        <p:sp>
          <p:nvSpPr>
            <p:cNvPr id="9" name="Rectangle 8">
              <a:extLst>
                <a:ext uri="{FF2B5EF4-FFF2-40B4-BE49-F238E27FC236}">
                  <a16:creationId xmlns:a16="http://schemas.microsoft.com/office/drawing/2014/main" id="{319FD36C-A99B-BF0E-850F-82BB81836C0F}"/>
                </a:ext>
              </a:extLst>
            </p:cNvPr>
            <p:cNvSpPr/>
            <p:nvPr/>
          </p:nvSpPr>
          <p:spPr>
            <a:xfrm>
              <a:off x="1502001" y="6652590"/>
              <a:ext cx="4359535"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L1, PHYS137, Cours 4 :  La relativité restreinte</a:t>
              </a:r>
            </a:p>
          </p:txBody>
        </p:sp>
        <p:sp>
          <p:nvSpPr>
            <p:cNvPr id="10" name="Rectangle 9">
              <a:extLst>
                <a:ext uri="{FF2B5EF4-FFF2-40B4-BE49-F238E27FC236}">
                  <a16:creationId xmlns:a16="http://schemas.microsoft.com/office/drawing/2014/main" id="{972AACCF-3CDA-368E-6CBD-3EBB85A3F9E4}"/>
                </a:ext>
              </a:extLst>
            </p:cNvPr>
            <p:cNvSpPr/>
            <p:nvPr/>
          </p:nvSpPr>
          <p:spPr>
            <a:xfrm>
              <a:off x="7641999" y="6652591"/>
              <a:ext cx="1502001" cy="2054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Garamond" panose="02020404030301010803" pitchFamily="18" charset="0"/>
                </a:rPr>
                <a:t>05/10/2023</a:t>
              </a:r>
            </a:p>
          </p:txBody>
        </p:sp>
        <p:sp>
          <p:nvSpPr>
            <p:cNvPr id="11" name="Rectangle 10">
              <a:extLst>
                <a:ext uri="{FF2B5EF4-FFF2-40B4-BE49-F238E27FC236}">
                  <a16:creationId xmlns:a16="http://schemas.microsoft.com/office/drawing/2014/main" id="{C5F3EC34-4D11-4F81-D7DC-421E61FBD271}"/>
                </a:ext>
              </a:extLst>
            </p:cNvPr>
            <p:cNvSpPr/>
            <p:nvPr/>
          </p:nvSpPr>
          <p:spPr>
            <a:xfrm>
              <a:off x="5861538" y="6652591"/>
              <a:ext cx="1780461" cy="2054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Université Paris-Saclay</a:t>
              </a:r>
            </a:p>
          </p:txBody>
        </p:sp>
      </p:grpSp>
    </p:spTree>
    <p:extLst>
      <p:ext uri="{BB962C8B-B14F-4D97-AF65-F5344CB8AC3E}">
        <p14:creationId xmlns:p14="http://schemas.microsoft.com/office/powerpoint/2010/main" val="2170509652"/>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4A2810-E27D-5BE6-F63E-3C2F66770CBE}"/>
              </a:ext>
            </a:extLst>
          </p:cNvPr>
          <p:cNvSpPr txBox="1"/>
          <p:nvPr/>
        </p:nvSpPr>
        <p:spPr>
          <a:xfrm>
            <a:off x="0" y="327046"/>
            <a:ext cx="9144000" cy="646331"/>
          </a:xfrm>
          <a:prstGeom prst="rect">
            <a:avLst/>
          </a:prstGeom>
          <a:noFill/>
        </p:spPr>
        <p:txBody>
          <a:bodyPr wrap="square" rtlCol="0">
            <a:spAutoFit/>
          </a:bodyPr>
          <a:lstStyle/>
          <a:p>
            <a:pPr algn="ctr"/>
            <a:r>
              <a:rPr lang="fr-FR" sz="3600" dirty="0">
                <a:latin typeface="Garamond" charset="0"/>
                <a:ea typeface="Garamond" charset="0"/>
                <a:cs typeface="Garamond" charset="0"/>
              </a:rPr>
              <a:t>L’expérience de Michelson et Morley </a:t>
            </a:r>
          </a:p>
        </p:txBody>
      </p:sp>
      <p:sp>
        <p:nvSpPr>
          <p:cNvPr id="14" name="TextBox 13">
            <a:extLst>
              <a:ext uri="{FF2B5EF4-FFF2-40B4-BE49-F238E27FC236}">
                <a16:creationId xmlns:a16="http://schemas.microsoft.com/office/drawing/2014/main" id="{9D42E50A-0928-C58C-0FDD-1A28FB32A30D}"/>
              </a:ext>
            </a:extLst>
          </p:cNvPr>
          <p:cNvSpPr txBox="1"/>
          <p:nvPr/>
        </p:nvSpPr>
        <p:spPr>
          <a:xfrm rot="16200000">
            <a:off x="-75933" y="2460727"/>
            <a:ext cx="739305" cy="461665"/>
          </a:xfrm>
          <a:prstGeom prst="rect">
            <a:avLst/>
          </a:prstGeom>
          <a:noFill/>
        </p:spPr>
        <p:txBody>
          <a:bodyPr wrap="none" rtlCol="0">
            <a:spAutoFit/>
          </a:bodyPr>
          <a:lstStyle/>
          <a:p>
            <a:r>
              <a:rPr lang="fr-FR" sz="2400" b="1" dirty="0">
                <a:solidFill>
                  <a:schemeClr val="bg1"/>
                </a:solidFill>
                <a:latin typeface="Garamond" panose="02020404030301010803" pitchFamily="18" charset="0"/>
              </a:rPr>
              <a:t>1740</a:t>
            </a:r>
            <a:endParaRPr lang="fr-FR" b="1" dirty="0">
              <a:solidFill>
                <a:schemeClr val="bg1"/>
              </a:solidFill>
              <a:latin typeface="Garamond" panose="02020404030301010803" pitchFamily="18" charset="0"/>
            </a:endParaRPr>
          </a:p>
        </p:txBody>
      </p:sp>
      <p:grpSp>
        <p:nvGrpSpPr>
          <p:cNvPr id="20" name="Group 19">
            <a:extLst>
              <a:ext uri="{FF2B5EF4-FFF2-40B4-BE49-F238E27FC236}">
                <a16:creationId xmlns:a16="http://schemas.microsoft.com/office/drawing/2014/main" id="{7D365A9F-5687-E2B6-64C7-B81786D854A3}"/>
              </a:ext>
            </a:extLst>
          </p:cNvPr>
          <p:cNvGrpSpPr/>
          <p:nvPr/>
        </p:nvGrpSpPr>
        <p:grpSpPr>
          <a:xfrm>
            <a:off x="1873" y="0"/>
            <a:ext cx="9142127" cy="327048"/>
            <a:chOff x="1873" y="0"/>
            <a:chExt cx="9142127" cy="327048"/>
          </a:xfrm>
        </p:grpSpPr>
        <p:sp>
          <p:nvSpPr>
            <p:cNvPr id="28" name="Rectangle 27">
              <a:extLst>
                <a:ext uri="{FF2B5EF4-FFF2-40B4-BE49-F238E27FC236}">
                  <a16:creationId xmlns:a16="http://schemas.microsoft.com/office/drawing/2014/main" id="{94B82453-F402-C5CA-704C-96F0183FE1A6}"/>
                </a:ext>
              </a:extLst>
            </p:cNvPr>
            <p:cNvSpPr/>
            <p:nvPr/>
          </p:nvSpPr>
          <p:spPr>
            <a:xfrm>
              <a:off x="8364931" y="0"/>
              <a:ext cx="779069" cy="3270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6114358A-8874-8B4C-ACF7-5A9557367BD8}" type="slidenum">
                <a:rPr lang="en-US" sz="1400" smtClean="0">
                  <a:latin typeface="Garamond" panose="02020404030301010803" pitchFamily="18" charset="0"/>
                </a:rPr>
                <a:t>17</a:t>
              </a:fld>
              <a:r>
                <a:rPr lang="en-US" sz="1400" dirty="0">
                  <a:latin typeface="Garamond" panose="02020404030301010803" pitchFamily="18" charset="0"/>
                </a:rPr>
                <a:t>/36</a:t>
              </a:r>
            </a:p>
          </p:txBody>
        </p:sp>
        <p:sp>
          <p:nvSpPr>
            <p:cNvPr id="29" name="Rectangle 28">
              <a:extLst>
                <a:ext uri="{FF2B5EF4-FFF2-40B4-BE49-F238E27FC236}">
                  <a16:creationId xmlns:a16="http://schemas.microsoft.com/office/drawing/2014/main" id="{5D3E95B1-F5D2-199A-3FA6-3274BFD6B1B0}"/>
                </a:ext>
              </a:extLst>
            </p:cNvPr>
            <p:cNvSpPr/>
            <p:nvPr/>
          </p:nvSpPr>
          <p:spPr>
            <a:xfrm>
              <a:off x="1873" y="0"/>
              <a:ext cx="2038863" cy="3270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Relativité Galiléenne</a:t>
              </a:r>
            </a:p>
          </p:txBody>
        </p:sp>
        <p:sp>
          <p:nvSpPr>
            <p:cNvPr id="30" name="Rectangle 29">
              <a:extLst>
                <a:ext uri="{FF2B5EF4-FFF2-40B4-BE49-F238E27FC236}">
                  <a16:creationId xmlns:a16="http://schemas.microsoft.com/office/drawing/2014/main" id="{1841C9E4-99D6-1958-1B01-2FA68C0631D8}"/>
                </a:ext>
              </a:extLst>
            </p:cNvPr>
            <p:cNvSpPr/>
            <p:nvPr/>
          </p:nvSpPr>
          <p:spPr>
            <a:xfrm>
              <a:off x="2040737" y="0"/>
              <a:ext cx="2142666" cy="32704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Ondes électromagnétiques</a:t>
              </a:r>
            </a:p>
          </p:txBody>
        </p:sp>
        <p:sp>
          <p:nvSpPr>
            <p:cNvPr id="31" name="Rectangle 30">
              <a:extLst>
                <a:ext uri="{FF2B5EF4-FFF2-40B4-BE49-F238E27FC236}">
                  <a16:creationId xmlns:a16="http://schemas.microsoft.com/office/drawing/2014/main" id="{52F6E0EA-CC66-8C85-679B-56965BB9BF3C}"/>
                </a:ext>
              </a:extLst>
            </p:cNvPr>
            <p:cNvSpPr/>
            <p:nvPr/>
          </p:nvSpPr>
          <p:spPr>
            <a:xfrm>
              <a:off x="4183402" y="0"/>
              <a:ext cx="2038863" cy="3270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Relativité restreinte</a:t>
              </a:r>
            </a:p>
          </p:txBody>
        </p:sp>
        <p:sp>
          <p:nvSpPr>
            <p:cNvPr id="32" name="Rectangle 31">
              <a:extLst>
                <a:ext uri="{FF2B5EF4-FFF2-40B4-BE49-F238E27FC236}">
                  <a16:creationId xmlns:a16="http://schemas.microsoft.com/office/drawing/2014/main" id="{7F100105-6A88-F9E0-C9D7-F00D74664EF7}"/>
                </a:ext>
              </a:extLst>
            </p:cNvPr>
            <p:cNvSpPr/>
            <p:nvPr/>
          </p:nvSpPr>
          <p:spPr>
            <a:xfrm>
              <a:off x="6222265" y="0"/>
              <a:ext cx="2142666" cy="32704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Applications </a:t>
              </a:r>
              <a:r>
                <a:rPr lang="fr-FR" sz="1400" dirty="0" err="1">
                  <a:latin typeface="Garamond" panose="02020404030301010803" pitchFamily="18" charset="0"/>
                </a:rPr>
                <a:t>astros</a:t>
              </a:r>
              <a:endParaRPr lang="fr-FR" sz="1400" dirty="0">
                <a:latin typeface="Garamond" panose="02020404030301010803" pitchFamily="18" charset="0"/>
              </a:endParaRPr>
            </a:p>
          </p:txBody>
        </p:sp>
      </p:grpSp>
      <p:grpSp>
        <p:nvGrpSpPr>
          <p:cNvPr id="33" name="Group 32">
            <a:extLst>
              <a:ext uri="{FF2B5EF4-FFF2-40B4-BE49-F238E27FC236}">
                <a16:creationId xmlns:a16="http://schemas.microsoft.com/office/drawing/2014/main" id="{10E49675-7D45-FD7D-7D13-ED2F06FFB2B3}"/>
              </a:ext>
            </a:extLst>
          </p:cNvPr>
          <p:cNvGrpSpPr/>
          <p:nvPr/>
        </p:nvGrpSpPr>
        <p:grpSpPr>
          <a:xfrm>
            <a:off x="53351" y="1175653"/>
            <a:ext cx="860856" cy="5219911"/>
            <a:chOff x="53351" y="1175653"/>
            <a:chExt cx="860856" cy="5219911"/>
          </a:xfrm>
        </p:grpSpPr>
        <p:sp>
          <p:nvSpPr>
            <p:cNvPr id="34" name="Pentagon 33">
              <a:extLst>
                <a:ext uri="{FF2B5EF4-FFF2-40B4-BE49-F238E27FC236}">
                  <a16:creationId xmlns:a16="http://schemas.microsoft.com/office/drawing/2014/main" id="{DE662EF9-7BDC-AA6D-5119-7E99033EC96B}"/>
                </a:ext>
              </a:extLst>
            </p:cNvPr>
            <p:cNvSpPr/>
            <p:nvPr/>
          </p:nvSpPr>
          <p:spPr>
            <a:xfrm rot="16200000">
              <a:off x="-1889657" y="3570861"/>
              <a:ext cx="5199070" cy="408659"/>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atin typeface="Garamond" panose="02020404030301010803" pitchFamily="18" charset="0"/>
                </a:rPr>
                <a:t>Époque contemporaine</a:t>
              </a:r>
            </a:p>
          </p:txBody>
        </p:sp>
        <p:sp>
          <p:nvSpPr>
            <p:cNvPr id="35" name="Pentagon 34">
              <a:extLst>
                <a:ext uri="{FF2B5EF4-FFF2-40B4-BE49-F238E27FC236}">
                  <a16:creationId xmlns:a16="http://schemas.microsoft.com/office/drawing/2014/main" id="{B7793983-9911-E0CA-E3B8-0AF89132762A}"/>
                </a:ext>
              </a:extLst>
            </p:cNvPr>
            <p:cNvSpPr/>
            <p:nvPr/>
          </p:nvSpPr>
          <p:spPr>
            <a:xfrm rot="16200000">
              <a:off x="-2298319" y="3570858"/>
              <a:ext cx="5199072" cy="40866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Garamond" panose="02020404030301010803" pitchFamily="18" charset="0"/>
              </a:endParaRPr>
            </a:p>
          </p:txBody>
        </p:sp>
        <p:sp>
          <p:nvSpPr>
            <p:cNvPr id="36" name="TextBox 35">
              <a:extLst>
                <a:ext uri="{FF2B5EF4-FFF2-40B4-BE49-F238E27FC236}">
                  <a16:creationId xmlns:a16="http://schemas.microsoft.com/office/drawing/2014/main" id="{DF084503-7084-BA94-301C-B77902ABA0E0}"/>
                </a:ext>
              </a:extLst>
            </p:cNvPr>
            <p:cNvSpPr txBox="1"/>
            <p:nvPr/>
          </p:nvSpPr>
          <p:spPr>
            <a:xfrm rot="16200000">
              <a:off x="-74776" y="5783858"/>
              <a:ext cx="761747" cy="461665"/>
            </a:xfrm>
            <a:prstGeom prst="rect">
              <a:avLst/>
            </a:prstGeom>
            <a:noFill/>
          </p:spPr>
          <p:txBody>
            <a:bodyPr wrap="none" rtlCol="0">
              <a:spAutoFit/>
            </a:bodyPr>
            <a:lstStyle/>
            <a:p>
              <a:r>
                <a:rPr lang="fr-FR" sz="2400" dirty="0">
                  <a:solidFill>
                    <a:schemeClr val="bg1"/>
                  </a:solidFill>
                  <a:latin typeface="Garamond" panose="02020404030301010803" pitchFamily="18" charset="0"/>
                </a:rPr>
                <a:t>1800</a:t>
              </a:r>
            </a:p>
          </p:txBody>
        </p:sp>
        <p:sp>
          <p:nvSpPr>
            <p:cNvPr id="37" name="TextBox 36">
              <a:extLst>
                <a:ext uri="{FF2B5EF4-FFF2-40B4-BE49-F238E27FC236}">
                  <a16:creationId xmlns:a16="http://schemas.microsoft.com/office/drawing/2014/main" id="{8E3D9770-EE03-D2F8-0057-ECDE899939B6}"/>
                </a:ext>
              </a:extLst>
            </p:cNvPr>
            <p:cNvSpPr txBox="1"/>
            <p:nvPr/>
          </p:nvSpPr>
          <p:spPr>
            <a:xfrm rot="16200000">
              <a:off x="-96690" y="1512338"/>
              <a:ext cx="761747" cy="461665"/>
            </a:xfrm>
            <a:prstGeom prst="rect">
              <a:avLst/>
            </a:prstGeom>
            <a:noFill/>
          </p:spPr>
          <p:txBody>
            <a:bodyPr wrap="none" rtlCol="0">
              <a:spAutoFit/>
            </a:bodyPr>
            <a:lstStyle/>
            <a:p>
              <a:r>
                <a:rPr lang="fr-FR" sz="2400" dirty="0">
                  <a:solidFill>
                    <a:schemeClr val="bg1"/>
                  </a:solidFill>
                  <a:latin typeface="Garamond" panose="02020404030301010803" pitchFamily="18" charset="0"/>
                </a:rPr>
                <a:t>2020</a:t>
              </a:r>
              <a:endParaRPr lang="fr-FR" dirty="0">
                <a:solidFill>
                  <a:schemeClr val="bg1"/>
                </a:solidFill>
                <a:latin typeface="Garamond" panose="02020404030301010803" pitchFamily="18" charset="0"/>
              </a:endParaRPr>
            </a:p>
          </p:txBody>
        </p:sp>
      </p:grpSp>
      <p:pic>
        <p:nvPicPr>
          <p:cNvPr id="4098" name="Picture 2" descr="Albert A. Michelson - Wikipedia">
            <a:extLst>
              <a:ext uri="{FF2B5EF4-FFF2-40B4-BE49-F238E27FC236}">
                <a16:creationId xmlns:a16="http://schemas.microsoft.com/office/drawing/2014/main" id="{E12D5296-80BF-EBDE-198C-0DC491242A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6405" y="401375"/>
            <a:ext cx="1114245" cy="156436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Edward Morley — Wikipédia">
            <a:extLst>
              <a:ext uri="{FF2B5EF4-FFF2-40B4-BE49-F238E27FC236}">
                <a16:creationId xmlns:a16="http://schemas.microsoft.com/office/drawing/2014/main" id="{A8D5AA0E-3CBC-8D78-786E-D1289981E4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6405" y="2124044"/>
            <a:ext cx="1114245" cy="1388607"/>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13">
            <a:extLst>
              <a:ext uri="{FF2B5EF4-FFF2-40B4-BE49-F238E27FC236}">
                <a16:creationId xmlns:a16="http://schemas.microsoft.com/office/drawing/2014/main" id="{551DCCC0-138F-88DD-DD8A-EF6A68D2234C}"/>
              </a:ext>
            </a:extLst>
          </p:cNvPr>
          <p:cNvSpPr txBox="1"/>
          <p:nvPr/>
        </p:nvSpPr>
        <p:spPr>
          <a:xfrm>
            <a:off x="923678" y="993572"/>
            <a:ext cx="7062195" cy="1015663"/>
          </a:xfrm>
          <a:prstGeom prst="rect">
            <a:avLst/>
          </a:prstGeom>
          <a:noFill/>
        </p:spPr>
        <p:txBody>
          <a:bodyPr wrap="square" rtlCol="0">
            <a:spAutoFit/>
          </a:bodyPr>
          <a:lstStyle/>
          <a:p>
            <a:pPr algn="ctr"/>
            <a:r>
              <a:rPr lang="fr-FR" sz="2000" dirty="0">
                <a:latin typeface="Garamond" panose="02020404030301010803" pitchFamily="18" charset="0"/>
              </a:rPr>
              <a:t>Michelson et Morley veulent démontrer l’existence de l’éther</a:t>
            </a:r>
          </a:p>
          <a:p>
            <a:pPr algn="ctr"/>
            <a:r>
              <a:rPr lang="fr-FR" sz="2000" dirty="0">
                <a:latin typeface="Garamond" panose="02020404030301010803" pitchFamily="18" charset="0"/>
                <a:sym typeface="Wingdings" pitchFamily="2" charset="2"/>
              </a:rPr>
              <a:t> ils supposent que la vitesse de la lumière sera différente en fonction de la direction du vent d’éther</a:t>
            </a:r>
            <a:endParaRPr lang="fr-FR" sz="2000" dirty="0">
              <a:latin typeface="Garamond" panose="02020404030301010803" pitchFamily="18" charset="0"/>
            </a:endParaRPr>
          </a:p>
        </p:txBody>
      </p:sp>
      <p:pic>
        <p:nvPicPr>
          <p:cNvPr id="4102" name="Picture 6" descr="L'expérience de Michelson-Morley - [Apprendre en ligne]">
            <a:extLst>
              <a:ext uri="{FF2B5EF4-FFF2-40B4-BE49-F238E27FC236}">
                <a16:creationId xmlns:a16="http://schemas.microsoft.com/office/drawing/2014/main" id="{6698D27B-3831-AE40-8297-DF46B067843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92" r="16209"/>
          <a:stretch/>
        </p:blipFill>
        <p:spPr bwMode="auto">
          <a:xfrm>
            <a:off x="1107588" y="2726581"/>
            <a:ext cx="3075814" cy="2383691"/>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13">
            <a:extLst>
              <a:ext uri="{FF2B5EF4-FFF2-40B4-BE49-F238E27FC236}">
                <a16:creationId xmlns:a16="http://schemas.microsoft.com/office/drawing/2014/main" id="{DACB08A1-2FA3-8878-8ECA-9A98870D0183}"/>
              </a:ext>
            </a:extLst>
          </p:cNvPr>
          <p:cNvSpPr txBox="1"/>
          <p:nvPr/>
        </p:nvSpPr>
        <p:spPr>
          <a:xfrm>
            <a:off x="967213" y="5590761"/>
            <a:ext cx="8176787" cy="707886"/>
          </a:xfrm>
          <a:prstGeom prst="rect">
            <a:avLst/>
          </a:prstGeom>
          <a:noFill/>
        </p:spPr>
        <p:txBody>
          <a:bodyPr wrap="square" rtlCol="0">
            <a:spAutoFit/>
          </a:bodyPr>
          <a:lstStyle/>
          <a:p>
            <a:pPr marL="342900" indent="-342900" algn="ctr">
              <a:buFont typeface="Wingdings" pitchFamily="2" charset="2"/>
              <a:buChar char="à"/>
            </a:pPr>
            <a:r>
              <a:rPr lang="fr-FR" sz="2000" dirty="0">
                <a:latin typeface="Garamond" panose="02020404030301010803" pitchFamily="18" charset="0"/>
                <a:sym typeface="Wingdings" pitchFamily="2" charset="2"/>
              </a:rPr>
              <a:t>Problème : la vitesse de la lumière est la même dans toutes les directions !</a:t>
            </a:r>
          </a:p>
          <a:p>
            <a:pPr marL="342900" indent="-342900" algn="ctr">
              <a:buFont typeface="Wingdings" pitchFamily="2" charset="2"/>
              <a:buChar char="à"/>
            </a:pPr>
            <a:r>
              <a:rPr lang="fr-FR" sz="2000" dirty="0">
                <a:latin typeface="Garamond" panose="02020404030301010803" pitchFamily="18" charset="0"/>
                <a:sym typeface="Wingdings" pitchFamily="2" charset="2"/>
              </a:rPr>
              <a:t>L’éther n’existe pas ! (résultat négatif célèbre)</a:t>
            </a:r>
            <a:endParaRPr lang="fr-FR" sz="2000" dirty="0">
              <a:latin typeface="Garamond" panose="02020404030301010803" pitchFamily="18" charset="0"/>
            </a:endParaRPr>
          </a:p>
        </p:txBody>
      </p:sp>
      <p:pic>
        <p:nvPicPr>
          <p:cNvPr id="4104" name="Picture 8" descr="L'expérience de Michelson-Morley - [Apprendre en ligne]">
            <a:extLst>
              <a:ext uri="{FF2B5EF4-FFF2-40B4-BE49-F238E27FC236}">
                <a16:creationId xmlns:a16="http://schemas.microsoft.com/office/drawing/2014/main" id="{09E0C7D8-8F8E-A6F0-7E58-2B48B5B35B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7552" y="2234365"/>
            <a:ext cx="3604703" cy="298320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13EA0E5-043B-0BDE-5503-A4A7700BECAD}"/>
              </a:ext>
            </a:extLst>
          </p:cNvPr>
          <p:cNvSpPr txBox="1"/>
          <p:nvPr/>
        </p:nvSpPr>
        <p:spPr>
          <a:xfrm rot="16200000">
            <a:off x="-75933" y="3886764"/>
            <a:ext cx="739305" cy="461665"/>
          </a:xfrm>
          <a:prstGeom prst="rect">
            <a:avLst/>
          </a:prstGeom>
          <a:noFill/>
        </p:spPr>
        <p:txBody>
          <a:bodyPr wrap="none" rtlCol="0">
            <a:spAutoFit/>
          </a:bodyPr>
          <a:lstStyle/>
          <a:p>
            <a:r>
              <a:rPr lang="fr-FR" sz="2400" b="1" dirty="0">
                <a:solidFill>
                  <a:schemeClr val="bg1"/>
                </a:solidFill>
                <a:latin typeface="Garamond" panose="02020404030301010803" pitchFamily="18" charset="0"/>
              </a:rPr>
              <a:t>1880</a:t>
            </a:r>
          </a:p>
        </p:txBody>
      </p:sp>
      <p:grpSp>
        <p:nvGrpSpPr>
          <p:cNvPr id="6" name="Group 5">
            <a:extLst>
              <a:ext uri="{FF2B5EF4-FFF2-40B4-BE49-F238E27FC236}">
                <a16:creationId xmlns:a16="http://schemas.microsoft.com/office/drawing/2014/main" id="{3AE5F439-009B-2CF7-E6C9-57F5BB526A12}"/>
              </a:ext>
            </a:extLst>
          </p:cNvPr>
          <p:cNvGrpSpPr/>
          <p:nvPr/>
        </p:nvGrpSpPr>
        <p:grpSpPr>
          <a:xfrm>
            <a:off x="0" y="6652590"/>
            <a:ext cx="9144000" cy="205411"/>
            <a:chOff x="0" y="6652590"/>
            <a:chExt cx="9144000" cy="205411"/>
          </a:xfrm>
        </p:grpSpPr>
        <p:sp>
          <p:nvSpPr>
            <p:cNvPr id="7" name="Rectangle 6">
              <a:extLst>
                <a:ext uri="{FF2B5EF4-FFF2-40B4-BE49-F238E27FC236}">
                  <a16:creationId xmlns:a16="http://schemas.microsoft.com/office/drawing/2014/main" id="{C062DFE2-B2D6-E765-C004-D32A3332A200}"/>
                </a:ext>
              </a:extLst>
            </p:cNvPr>
            <p:cNvSpPr/>
            <p:nvPr/>
          </p:nvSpPr>
          <p:spPr>
            <a:xfrm>
              <a:off x="0" y="6652591"/>
              <a:ext cx="1502001"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Barbara PERRI</a:t>
              </a:r>
            </a:p>
          </p:txBody>
        </p:sp>
        <p:sp>
          <p:nvSpPr>
            <p:cNvPr id="8" name="Rectangle 7">
              <a:extLst>
                <a:ext uri="{FF2B5EF4-FFF2-40B4-BE49-F238E27FC236}">
                  <a16:creationId xmlns:a16="http://schemas.microsoft.com/office/drawing/2014/main" id="{55707B53-A891-5C58-845E-2D920F4606DA}"/>
                </a:ext>
              </a:extLst>
            </p:cNvPr>
            <p:cNvSpPr/>
            <p:nvPr/>
          </p:nvSpPr>
          <p:spPr>
            <a:xfrm>
              <a:off x="1502001" y="6652590"/>
              <a:ext cx="4359535"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L1, PHYS137, Cours 4 :  La relativité restreinte</a:t>
              </a:r>
            </a:p>
          </p:txBody>
        </p:sp>
        <p:sp>
          <p:nvSpPr>
            <p:cNvPr id="9" name="Rectangle 8">
              <a:extLst>
                <a:ext uri="{FF2B5EF4-FFF2-40B4-BE49-F238E27FC236}">
                  <a16:creationId xmlns:a16="http://schemas.microsoft.com/office/drawing/2014/main" id="{B61F0278-033D-3958-92CA-3852F3D3E0C4}"/>
                </a:ext>
              </a:extLst>
            </p:cNvPr>
            <p:cNvSpPr/>
            <p:nvPr/>
          </p:nvSpPr>
          <p:spPr>
            <a:xfrm>
              <a:off x="7641999" y="6652591"/>
              <a:ext cx="1502001" cy="2054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Garamond" panose="02020404030301010803" pitchFamily="18" charset="0"/>
                </a:rPr>
                <a:t>05/10/2023</a:t>
              </a:r>
            </a:p>
          </p:txBody>
        </p:sp>
        <p:sp>
          <p:nvSpPr>
            <p:cNvPr id="10" name="Rectangle 9">
              <a:extLst>
                <a:ext uri="{FF2B5EF4-FFF2-40B4-BE49-F238E27FC236}">
                  <a16:creationId xmlns:a16="http://schemas.microsoft.com/office/drawing/2014/main" id="{50205E27-1B55-AC9B-1F69-E5B21C8DB7F8}"/>
                </a:ext>
              </a:extLst>
            </p:cNvPr>
            <p:cNvSpPr/>
            <p:nvPr/>
          </p:nvSpPr>
          <p:spPr>
            <a:xfrm>
              <a:off x="5861538" y="6652591"/>
              <a:ext cx="1780461" cy="2054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Université Paris-Saclay</a:t>
              </a:r>
            </a:p>
          </p:txBody>
        </p:sp>
      </p:grpSp>
    </p:spTree>
    <p:extLst>
      <p:ext uri="{BB962C8B-B14F-4D97-AF65-F5344CB8AC3E}">
        <p14:creationId xmlns:p14="http://schemas.microsoft.com/office/powerpoint/2010/main" val="1837762844"/>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4A2810-E27D-5BE6-F63E-3C2F66770CBE}"/>
              </a:ext>
            </a:extLst>
          </p:cNvPr>
          <p:cNvSpPr txBox="1"/>
          <p:nvPr/>
        </p:nvSpPr>
        <p:spPr>
          <a:xfrm>
            <a:off x="0" y="327046"/>
            <a:ext cx="9144000" cy="646331"/>
          </a:xfrm>
          <a:prstGeom prst="rect">
            <a:avLst/>
          </a:prstGeom>
          <a:noFill/>
        </p:spPr>
        <p:txBody>
          <a:bodyPr wrap="square" rtlCol="0">
            <a:spAutoFit/>
          </a:bodyPr>
          <a:lstStyle/>
          <a:p>
            <a:pPr algn="ctr"/>
            <a:r>
              <a:rPr lang="fr-FR" sz="3600" dirty="0">
                <a:latin typeface="Garamond" charset="0"/>
                <a:ea typeface="Garamond" charset="0"/>
                <a:cs typeface="Garamond" charset="0"/>
              </a:rPr>
              <a:t>Conclusions de Michelson et Morley </a:t>
            </a:r>
          </a:p>
        </p:txBody>
      </p:sp>
      <p:sp>
        <p:nvSpPr>
          <p:cNvPr id="14" name="TextBox 13">
            <a:extLst>
              <a:ext uri="{FF2B5EF4-FFF2-40B4-BE49-F238E27FC236}">
                <a16:creationId xmlns:a16="http://schemas.microsoft.com/office/drawing/2014/main" id="{9D42E50A-0928-C58C-0FDD-1A28FB32A30D}"/>
              </a:ext>
            </a:extLst>
          </p:cNvPr>
          <p:cNvSpPr txBox="1"/>
          <p:nvPr/>
        </p:nvSpPr>
        <p:spPr>
          <a:xfrm rot="16200000">
            <a:off x="-75933" y="2460727"/>
            <a:ext cx="739305" cy="461665"/>
          </a:xfrm>
          <a:prstGeom prst="rect">
            <a:avLst/>
          </a:prstGeom>
          <a:noFill/>
        </p:spPr>
        <p:txBody>
          <a:bodyPr wrap="none" rtlCol="0">
            <a:spAutoFit/>
          </a:bodyPr>
          <a:lstStyle/>
          <a:p>
            <a:r>
              <a:rPr lang="fr-FR" sz="2400" b="1" dirty="0">
                <a:solidFill>
                  <a:schemeClr val="bg1"/>
                </a:solidFill>
                <a:latin typeface="Garamond" panose="02020404030301010803" pitchFamily="18" charset="0"/>
              </a:rPr>
              <a:t>1740</a:t>
            </a:r>
            <a:endParaRPr lang="fr-FR" b="1" dirty="0">
              <a:solidFill>
                <a:schemeClr val="bg1"/>
              </a:solidFill>
              <a:latin typeface="Garamond" panose="02020404030301010803" pitchFamily="18" charset="0"/>
            </a:endParaRPr>
          </a:p>
        </p:txBody>
      </p:sp>
      <p:grpSp>
        <p:nvGrpSpPr>
          <p:cNvPr id="20" name="Group 19">
            <a:extLst>
              <a:ext uri="{FF2B5EF4-FFF2-40B4-BE49-F238E27FC236}">
                <a16:creationId xmlns:a16="http://schemas.microsoft.com/office/drawing/2014/main" id="{7D365A9F-5687-E2B6-64C7-B81786D854A3}"/>
              </a:ext>
            </a:extLst>
          </p:cNvPr>
          <p:cNvGrpSpPr/>
          <p:nvPr/>
        </p:nvGrpSpPr>
        <p:grpSpPr>
          <a:xfrm>
            <a:off x="1873" y="0"/>
            <a:ext cx="9142127" cy="327048"/>
            <a:chOff x="1873" y="0"/>
            <a:chExt cx="9142127" cy="327048"/>
          </a:xfrm>
        </p:grpSpPr>
        <p:sp>
          <p:nvSpPr>
            <p:cNvPr id="28" name="Rectangle 27">
              <a:extLst>
                <a:ext uri="{FF2B5EF4-FFF2-40B4-BE49-F238E27FC236}">
                  <a16:creationId xmlns:a16="http://schemas.microsoft.com/office/drawing/2014/main" id="{94B82453-F402-C5CA-704C-96F0183FE1A6}"/>
                </a:ext>
              </a:extLst>
            </p:cNvPr>
            <p:cNvSpPr/>
            <p:nvPr/>
          </p:nvSpPr>
          <p:spPr>
            <a:xfrm>
              <a:off x="8364931" y="0"/>
              <a:ext cx="779069" cy="3270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6114358A-8874-8B4C-ACF7-5A9557367BD8}" type="slidenum">
                <a:rPr lang="en-US" sz="1400" smtClean="0">
                  <a:latin typeface="Garamond" panose="02020404030301010803" pitchFamily="18" charset="0"/>
                </a:rPr>
                <a:t>18</a:t>
              </a:fld>
              <a:r>
                <a:rPr lang="en-US" sz="1400" dirty="0">
                  <a:latin typeface="Garamond" panose="02020404030301010803" pitchFamily="18" charset="0"/>
                </a:rPr>
                <a:t>/36</a:t>
              </a:r>
            </a:p>
          </p:txBody>
        </p:sp>
        <p:sp>
          <p:nvSpPr>
            <p:cNvPr id="29" name="Rectangle 28">
              <a:extLst>
                <a:ext uri="{FF2B5EF4-FFF2-40B4-BE49-F238E27FC236}">
                  <a16:creationId xmlns:a16="http://schemas.microsoft.com/office/drawing/2014/main" id="{5D3E95B1-F5D2-199A-3FA6-3274BFD6B1B0}"/>
                </a:ext>
              </a:extLst>
            </p:cNvPr>
            <p:cNvSpPr/>
            <p:nvPr/>
          </p:nvSpPr>
          <p:spPr>
            <a:xfrm>
              <a:off x="1873" y="0"/>
              <a:ext cx="2038863" cy="3270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Relativité Galiléenne</a:t>
              </a:r>
            </a:p>
          </p:txBody>
        </p:sp>
        <p:sp>
          <p:nvSpPr>
            <p:cNvPr id="30" name="Rectangle 29">
              <a:extLst>
                <a:ext uri="{FF2B5EF4-FFF2-40B4-BE49-F238E27FC236}">
                  <a16:creationId xmlns:a16="http://schemas.microsoft.com/office/drawing/2014/main" id="{1841C9E4-99D6-1958-1B01-2FA68C0631D8}"/>
                </a:ext>
              </a:extLst>
            </p:cNvPr>
            <p:cNvSpPr/>
            <p:nvPr/>
          </p:nvSpPr>
          <p:spPr>
            <a:xfrm>
              <a:off x="2040737" y="0"/>
              <a:ext cx="2142666" cy="32704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Ondes électromagnétiques</a:t>
              </a:r>
            </a:p>
          </p:txBody>
        </p:sp>
        <p:sp>
          <p:nvSpPr>
            <p:cNvPr id="31" name="Rectangle 30">
              <a:extLst>
                <a:ext uri="{FF2B5EF4-FFF2-40B4-BE49-F238E27FC236}">
                  <a16:creationId xmlns:a16="http://schemas.microsoft.com/office/drawing/2014/main" id="{52F6E0EA-CC66-8C85-679B-56965BB9BF3C}"/>
                </a:ext>
              </a:extLst>
            </p:cNvPr>
            <p:cNvSpPr/>
            <p:nvPr/>
          </p:nvSpPr>
          <p:spPr>
            <a:xfrm>
              <a:off x="4183402" y="0"/>
              <a:ext cx="2038863" cy="3270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Relativité restreinte</a:t>
              </a:r>
            </a:p>
          </p:txBody>
        </p:sp>
        <p:sp>
          <p:nvSpPr>
            <p:cNvPr id="32" name="Rectangle 31">
              <a:extLst>
                <a:ext uri="{FF2B5EF4-FFF2-40B4-BE49-F238E27FC236}">
                  <a16:creationId xmlns:a16="http://schemas.microsoft.com/office/drawing/2014/main" id="{7F100105-6A88-F9E0-C9D7-F00D74664EF7}"/>
                </a:ext>
              </a:extLst>
            </p:cNvPr>
            <p:cNvSpPr/>
            <p:nvPr/>
          </p:nvSpPr>
          <p:spPr>
            <a:xfrm>
              <a:off x="6222265" y="0"/>
              <a:ext cx="2142666" cy="32704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Applications </a:t>
              </a:r>
              <a:r>
                <a:rPr lang="fr-FR" sz="1400" dirty="0" err="1">
                  <a:latin typeface="Garamond" panose="02020404030301010803" pitchFamily="18" charset="0"/>
                </a:rPr>
                <a:t>astros</a:t>
              </a:r>
              <a:endParaRPr lang="fr-FR" sz="1400" dirty="0">
                <a:latin typeface="Garamond" panose="02020404030301010803" pitchFamily="18" charset="0"/>
              </a:endParaRPr>
            </a:p>
          </p:txBody>
        </p:sp>
      </p:grpSp>
      <p:grpSp>
        <p:nvGrpSpPr>
          <p:cNvPr id="33" name="Group 32">
            <a:extLst>
              <a:ext uri="{FF2B5EF4-FFF2-40B4-BE49-F238E27FC236}">
                <a16:creationId xmlns:a16="http://schemas.microsoft.com/office/drawing/2014/main" id="{10E49675-7D45-FD7D-7D13-ED2F06FFB2B3}"/>
              </a:ext>
            </a:extLst>
          </p:cNvPr>
          <p:cNvGrpSpPr/>
          <p:nvPr/>
        </p:nvGrpSpPr>
        <p:grpSpPr>
          <a:xfrm>
            <a:off x="53351" y="1175653"/>
            <a:ext cx="860856" cy="5219911"/>
            <a:chOff x="53351" y="1175653"/>
            <a:chExt cx="860856" cy="5219911"/>
          </a:xfrm>
        </p:grpSpPr>
        <p:sp>
          <p:nvSpPr>
            <p:cNvPr id="34" name="Pentagon 33">
              <a:extLst>
                <a:ext uri="{FF2B5EF4-FFF2-40B4-BE49-F238E27FC236}">
                  <a16:creationId xmlns:a16="http://schemas.microsoft.com/office/drawing/2014/main" id="{DE662EF9-7BDC-AA6D-5119-7E99033EC96B}"/>
                </a:ext>
              </a:extLst>
            </p:cNvPr>
            <p:cNvSpPr/>
            <p:nvPr/>
          </p:nvSpPr>
          <p:spPr>
            <a:xfrm rot="16200000">
              <a:off x="-1889657" y="3570861"/>
              <a:ext cx="5199070" cy="408659"/>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atin typeface="Garamond" panose="02020404030301010803" pitchFamily="18" charset="0"/>
                </a:rPr>
                <a:t>Époque contemporaine</a:t>
              </a:r>
            </a:p>
          </p:txBody>
        </p:sp>
        <p:sp>
          <p:nvSpPr>
            <p:cNvPr id="35" name="Pentagon 34">
              <a:extLst>
                <a:ext uri="{FF2B5EF4-FFF2-40B4-BE49-F238E27FC236}">
                  <a16:creationId xmlns:a16="http://schemas.microsoft.com/office/drawing/2014/main" id="{B7793983-9911-E0CA-E3B8-0AF89132762A}"/>
                </a:ext>
              </a:extLst>
            </p:cNvPr>
            <p:cNvSpPr/>
            <p:nvPr/>
          </p:nvSpPr>
          <p:spPr>
            <a:xfrm rot="16200000">
              <a:off x="-2298319" y="3570858"/>
              <a:ext cx="5199072" cy="40866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Garamond" panose="02020404030301010803" pitchFamily="18" charset="0"/>
              </a:endParaRPr>
            </a:p>
          </p:txBody>
        </p:sp>
        <p:sp>
          <p:nvSpPr>
            <p:cNvPr id="36" name="TextBox 35">
              <a:extLst>
                <a:ext uri="{FF2B5EF4-FFF2-40B4-BE49-F238E27FC236}">
                  <a16:creationId xmlns:a16="http://schemas.microsoft.com/office/drawing/2014/main" id="{DF084503-7084-BA94-301C-B77902ABA0E0}"/>
                </a:ext>
              </a:extLst>
            </p:cNvPr>
            <p:cNvSpPr txBox="1"/>
            <p:nvPr/>
          </p:nvSpPr>
          <p:spPr>
            <a:xfrm rot="16200000">
              <a:off x="-74776" y="5783858"/>
              <a:ext cx="761747" cy="461665"/>
            </a:xfrm>
            <a:prstGeom prst="rect">
              <a:avLst/>
            </a:prstGeom>
            <a:noFill/>
          </p:spPr>
          <p:txBody>
            <a:bodyPr wrap="none" rtlCol="0">
              <a:spAutoFit/>
            </a:bodyPr>
            <a:lstStyle/>
            <a:p>
              <a:r>
                <a:rPr lang="fr-FR" sz="2400" dirty="0">
                  <a:solidFill>
                    <a:schemeClr val="bg1"/>
                  </a:solidFill>
                  <a:latin typeface="Garamond" panose="02020404030301010803" pitchFamily="18" charset="0"/>
                </a:rPr>
                <a:t>1800</a:t>
              </a:r>
            </a:p>
          </p:txBody>
        </p:sp>
        <p:sp>
          <p:nvSpPr>
            <p:cNvPr id="37" name="TextBox 36">
              <a:extLst>
                <a:ext uri="{FF2B5EF4-FFF2-40B4-BE49-F238E27FC236}">
                  <a16:creationId xmlns:a16="http://schemas.microsoft.com/office/drawing/2014/main" id="{8E3D9770-EE03-D2F8-0057-ECDE899939B6}"/>
                </a:ext>
              </a:extLst>
            </p:cNvPr>
            <p:cNvSpPr txBox="1"/>
            <p:nvPr/>
          </p:nvSpPr>
          <p:spPr>
            <a:xfrm rot="16200000">
              <a:off x="-96690" y="1512338"/>
              <a:ext cx="761747" cy="461665"/>
            </a:xfrm>
            <a:prstGeom prst="rect">
              <a:avLst/>
            </a:prstGeom>
            <a:noFill/>
          </p:spPr>
          <p:txBody>
            <a:bodyPr wrap="none" rtlCol="0">
              <a:spAutoFit/>
            </a:bodyPr>
            <a:lstStyle/>
            <a:p>
              <a:r>
                <a:rPr lang="fr-FR" sz="2400" dirty="0">
                  <a:solidFill>
                    <a:schemeClr val="bg1"/>
                  </a:solidFill>
                  <a:latin typeface="Garamond" panose="02020404030301010803" pitchFamily="18" charset="0"/>
                </a:rPr>
                <a:t>2020</a:t>
              </a:r>
              <a:endParaRPr lang="fr-FR" dirty="0">
                <a:solidFill>
                  <a:schemeClr val="bg1"/>
                </a:solidFill>
                <a:latin typeface="Garamond" panose="02020404030301010803" pitchFamily="18" charset="0"/>
              </a:endParaRPr>
            </a:p>
          </p:txBody>
        </p:sp>
      </p:grpSp>
      <p:graphicFrame>
        <p:nvGraphicFramePr>
          <p:cNvPr id="3" name="Table 22">
            <a:extLst>
              <a:ext uri="{FF2B5EF4-FFF2-40B4-BE49-F238E27FC236}">
                <a16:creationId xmlns:a16="http://schemas.microsoft.com/office/drawing/2014/main" id="{6C148E6D-B0F4-CA2B-2DA5-3D1F2EF10EEE}"/>
              </a:ext>
            </a:extLst>
          </p:cNvPr>
          <p:cNvGraphicFramePr>
            <a:graphicFrameLocks noGrp="1"/>
          </p:cNvGraphicFramePr>
          <p:nvPr>
            <p:extLst>
              <p:ext uri="{D42A27DB-BD31-4B8C-83A1-F6EECF244321}">
                <p14:modId xmlns:p14="http://schemas.microsoft.com/office/powerpoint/2010/main" val="3734291533"/>
              </p:ext>
            </p:extLst>
          </p:nvPr>
        </p:nvGraphicFramePr>
        <p:xfrm>
          <a:off x="1512808" y="2287476"/>
          <a:ext cx="7042062" cy="3032760"/>
        </p:xfrm>
        <a:graphic>
          <a:graphicData uri="http://schemas.openxmlformats.org/drawingml/2006/table">
            <a:tbl>
              <a:tblPr firstRow="1" bandRow="1">
                <a:tableStyleId>{5C22544A-7EE6-4342-B048-85BDC9FD1C3A}</a:tableStyleId>
              </a:tblPr>
              <a:tblGrid>
                <a:gridCol w="2347354">
                  <a:extLst>
                    <a:ext uri="{9D8B030D-6E8A-4147-A177-3AD203B41FA5}">
                      <a16:colId xmlns:a16="http://schemas.microsoft.com/office/drawing/2014/main" val="1376688595"/>
                    </a:ext>
                  </a:extLst>
                </a:gridCol>
                <a:gridCol w="2347354">
                  <a:extLst>
                    <a:ext uri="{9D8B030D-6E8A-4147-A177-3AD203B41FA5}">
                      <a16:colId xmlns:a16="http://schemas.microsoft.com/office/drawing/2014/main" val="3774972381"/>
                    </a:ext>
                  </a:extLst>
                </a:gridCol>
                <a:gridCol w="2347354">
                  <a:extLst>
                    <a:ext uri="{9D8B030D-6E8A-4147-A177-3AD203B41FA5}">
                      <a16:colId xmlns:a16="http://schemas.microsoft.com/office/drawing/2014/main" val="2754571689"/>
                    </a:ext>
                  </a:extLst>
                </a:gridCol>
              </a:tblGrid>
              <a:tr h="370840">
                <a:tc>
                  <a:txBody>
                    <a:bodyPr/>
                    <a:lstStyle/>
                    <a:p>
                      <a:pPr algn="ctr"/>
                      <a:r>
                        <a:rPr lang="fr-FR" dirty="0">
                          <a:latin typeface="Garamond" panose="02020404030301010803" pitchFamily="18" charset="0"/>
                        </a:rPr>
                        <a:t>Quantité</a:t>
                      </a:r>
                    </a:p>
                  </a:txBody>
                  <a:tcPr anchor="ctr"/>
                </a:tc>
                <a:tc>
                  <a:txBody>
                    <a:bodyPr/>
                    <a:lstStyle/>
                    <a:p>
                      <a:pPr algn="ctr"/>
                      <a:r>
                        <a:rPr lang="fr-FR" dirty="0">
                          <a:latin typeface="Garamond" panose="02020404030301010803" pitchFamily="18" charset="0"/>
                        </a:rPr>
                        <a:t>Propriété (Galilée)</a:t>
                      </a:r>
                    </a:p>
                  </a:txBody>
                  <a:tcPr anchor="ctr"/>
                </a:tc>
                <a:tc>
                  <a:txBody>
                    <a:bodyPr/>
                    <a:lstStyle/>
                    <a:p>
                      <a:pPr algn="ctr"/>
                      <a:r>
                        <a:rPr lang="fr-FR" dirty="0">
                          <a:latin typeface="Garamond" panose="02020404030301010803" pitchFamily="18" charset="0"/>
                        </a:rPr>
                        <a:t>Propriété (M&amp;M)</a:t>
                      </a:r>
                    </a:p>
                  </a:txBody>
                  <a:tcPr anchor="ctr"/>
                </a:tc>
                <a:extLst>
                  <a:ext uri="{0D108BD9-81ED-4DB2-BD59-A6C34878D82A}">
                    <a16:rowId xmlns:a16="http://schemas.microsoft.com/office/drawing/2014/main" val="2358607831"/>
                  </a:ext>
                </a:extLst>
              </a:tr>
              <a:tr h="370840">
                <a:tc>
                  <a:txBody>
                    <a:bodyPr/>
                    <a:lstStyle/>
                    <a:p>
                      <a:pPr algn="ctr"/>
                      <a:r>
                        <a:rPr lang="fr-FR" dirty="0">
                          <a:latin typeface="Garamond" panose="02020404030301010803" pitchFamily="18" charset="0"/>
                        </a:rPr>
                        <a:t>Lois physiques</a:t>
                      </a:r>
                    </a:p>
                  </a:txBody>
                  <a:tcPr anchor="ctr"/>
                </a:tc>
                <a:tc>
                  <a:txBody>
                    <a:bodyPr/>
                    <a:lstStyle/>
                    <a:p>
                      <a:pPr algn="ctr"/>
                      <a:r>
                        <a:rPr lang="fr-FR" dirty="0">
                          <a:latin typeface="Garamond" panose="02020404030301010803" pitchFamily="18" charset="0"/>
                        </a:rPr>
                        <a:t>Identiques dans référentiels galiléens</a:t>
                      </a:r>
                    </a:p>
                  </a:txBody>
                  <a:tcPr anchor="ctr"/>
                </a:tc>
                <a:tc>
                  <a:txBody>
                    <a:bodyPr/>
                    <a:lstStyle/>
                    <a:p>
                      <a:pPr algn="ctr"/>
                      <a:r>
                        <a:rPr lang="fr-FR" dirty="0">
                          <a:latin typeface="Garamond" panose="02020404030301010803" pitchFamily="18" charset="0"/>
                        </a:rPr>
                        <a:t>Identiques dans référentiels galiléens</a:t>
                      </a:r>
                    </a:p>
                  </a:txBody>
                  <a:tcPr anchor="ctr"/>
                </a:tc>
                <a:extLst>
                  <a:ext uri="{0D108BD9-81ED-4DB2-BD59-A6C34878D82A}">
                    <a16:rowId xmlns:a16="http://schemas.microsoft.com/office/drawing/2014/main" val="2768537104"/>
                  </a:ext>
                </a:extLst>
              </a:tr>
              <a:tr h="370840">
                <a:tc>
                  <a:txBody>
                    <a:bodyPr/>
                    <a:lstStyle/>
                    <a:p>
                      <a:pPr algn="ctr"/>
                      <a:r>
                        <a:rPr lang="fr-FR" dirty="0">
                          <a:latin typeface="Garamond" panose="02020404030301010803" pitchFamily="18" charset="0"/>
                        </a:rPr>
                        <a:t>Changement de référentiel</a:t>
                      </a:r>
                    </a:p>
                  </a:txBody>
                  <a:tcPr anchor="ctr"/>
                </a:tc>
                <a:tc>
                  <a:txBody>
                    <a:bodyPr/>
                    <a:lstStyle/>
                    <a:p>
                      <a:pPr algn="ctr"/>
                      <a:r>
                        <a:rPr lang="fr-FR" dirty="0">
                          <a:latin typeface="Garamond" panose="02020404030301010803" pitchFamily="18" charset="0"/>
                        </a:rPr>
                        <a:t>Transformation de Galilée</a:t>
                      </a:r>
                    </a:p>
                  </a:txBody>
                  <a:tcPr anchor="ctr"/>
                </a:tc>
                <a:tc>
                  <a:txBody>
                    <a:bodyPr/>
                    <a:lstStyle/>
                    <a:p>
                      <a:pPr algn="ctr"/>
                      <a:r>
                        <a:rPr lang="fr-FR" dirty="0">
                          <a:latin typeface="Garamond" panose="02020404030301010803" pitchFamily="18" charset="0"/>
                        </a:rPr>
                        <a:t>Transformation de Galilée</a:t>
                      </a:r>
                    </a:p>
                  </a:txBody>
                  <a:tcPr anchor="ctr"/>
                </a:tc>
                <a:extLst>
                  <a:ext uri="{0D108BD9-81ED-4DB2-BD59-A6C34878D82A}">
                    <a16:rowId xmlns:a16="http://schemas.microsoft.com/office/drawing/2014/main" val="325945196"/>
                  </a:ext>
                </a:extLst>
              </a:tr>
              <a:tr h="370840">
                <a:tc>
                  <a:txBody>
                    <a:bodyPr/>
                    <a:lstStyle/>
                    <a:p>
                      <a:pPr algn="ctr"/>
                      <a:r>
                        <a:rPr lang="fr-FR" dirty="0">
                          <a:latin typeface="Garamond" panose="02020404030301010803" pitchFamily="18" charset="0"/>
                        </a:rPr>
                        <a:t>Vitesses</a:t>
                      </a:r>
                    </a:p>
                  </a:txBody>
                  <a:tcPr anchor="ctr"/>
                </a:tc>
                <a:tc>
                  <a:txBody>
                    <a:bodyPr/>
                    <a:lstStyle/>
                    <a:p>
                      <a:pPr algn="ctr"/>
                      <a:r>
                        <a:rPr lang="fr-FR" dirty="0">
                          <a:latin typeface="Garamond" panose="02020404030301010803" pitchFamily="18" charset="0"/>
                        </a:rPr>
                        <a:t>Relatives + Additives</a:t>
                      </a:r>
                    </a:p>
                  </a:txBody>
                  <a:tcPr anchor="ctr"/>
                </a:tc>
                <a:tc>
                  <a:txBody>
                    <a:bodyPr/>
                    <a:lstStyle/>
                    <a:p>
                      <a:pPr algn="ctr"/>
                      <a:r>
                        <a:rPr lang="fr-FR" dirty="0">
                          <a:solidFill>
                            <a:srgbClr val="FF0000"/>
                          </a:solidFill>
                          <a:latin typeface="Garamond" panose="02020404030301010803" pitchFamily="18" charset="0"/>
                        </a:rPr>
                        <a:t>Vitesse de la lumière absolue</a:t>
                      </a:r>
                    </a:p>
                  </a:txBody>
                  <a:tcPr anchor="ctr"/>
                </a:tc>
                <a:extLst>
                  <a:ext uri="{0D108BD9-81ED-4DB2-BD59-A6C34878D82A}">
                    <a16:rowId xmlns:a16="http://schemas.microsoft.com/office/drawing/2014/main" val="635779123"/>
                  </a:ext>
                </a:extLst>
              </a:tr>
              <a:tr h="370840">
                <a:tc>
                  <a:txBody>
                    <a:bodyPr/>
                    <a:lstStyle/>
                    <a:p>
                      <a:pPr algn="ctr"/>
                      <a:r>
                        <a:rPr lang="fr-FR" dirty="0">
                          <a:latin typeface="Garamond" panose="02020404030301010803" pitchFamily="18" charset="0"/>
                        </a:rPr>
                        <a:t>Distances</a:t>
                      </a:r>
                    </a:p>
                  </a:txBody>
                  <a:tcPr anchor="ctr"/>
                </a:tc>
                <a:tc>
                  <a:txBody>
                    <a:bodyPr/>
                    <a:lstStyle/>
                    <a:p>
                      <a:pPr algn="ctr"/>
                      <a:r>
                        <a:rPr lang="fr-FR" dirty="0">
                          <a:latin typeface="Garamond" panose="02020404030301010803" pitchFamily="18" charset="0"/>
                        </a:rPr>
                        <a:t>Invariantes</a:t>
                      </a:r>
                    </a:p>
                  </a:txBody>
                  <a:tcPr anchor="ctr"/>
                </a:tc>
                <a:tc>
                  <a:txBody>
                    <a:bodyPr/>
                    <a:lstStyle/>
                    <a:p>
                      <a:pPr algn="ctr"/>
                      <a:r>
                        <a:rPr lang="fr-FR" dirty="0">
                          <a:latin typeface="Garamond" panose="02020404030301010803" pitchFamily="18" charset="0"/>
                        </a:rPr>
                        <a:t>Invariantes</a:t>
                      </a:r>
                    </a:p>
                  </a:txBody>
                  <a:tcPr anchor="ctr"/>
                </a:tc>
                <a:extLst>
                  <a:ext uri="{0D108BD9-81ED-4DB2-BD59-A6C34878D82A}">
                    <a16:rowId xmlns:a16="http://schemas.microsoft.com/office/drawing/2014/main" val="1550292140"/>
                  </a:ext>
                </a:extLst>
              </a:tr>
              <a:tr h="370840">
                <a:tc>
                  <a:txBody>
                    <a:bodyPr/>
                    <a:lstStyle/>
                    <a:p>
                      <a:pPr algn="ctr"/>
                      <a:r>
                        <a:rPr lang="fr-FR" dirty="0">
                          <a:latin typeface="Garamond" panose="02020404030301010803" pitchFamily="18" charset="0"/>
                        </a:rPr>
                        <a:t>Durées</a:t>
                      </a:r>
                    </a:p>
                  </a:txBody>
                  <a:tcPr anchor="ctr"/>
                </a:tc>
                <a:tc>
                  <a:txBody>
                    <a:bodyPr/>
                    <a:lstStyle/>
                    <a:p>
                      <a:pPr algn="ctr"/>
                      <a:r>
                        <a:rPr lang="fr-FR" dirty="0">
                          <a:latin typeface="Garamond" panose="02020404030301010803" pitchFamily="18" charset="0"/>
                        </a:rPr>
                        <a:t>Invariantes</a:t>
                      </a:r>
                    </a:p>
                  </a:txBody>
                  <a:tcPr anchor="ctr"/>
                </a:tc>
                <a:tc>
                  <a:txBody>
                    <a:bodyPr/>
                    <a:lstStyle/>
                    <a:p>
                      <a:pPr algn="ctr"/>
                      <a:r>
                        <a:rPr lang="fr-FR" dirty="0">
                          <a:latin typeface="Garamond" panose="02020404030301010803" pitchFamily="18" charset="0"/>
                        </a:rPr>
                        <a:t>Invariantes</a:t>
                      </a:r>
                    </a:p>
                  </a:txBody>
                  <a:tcPr anchor="ctr"/>
                </a:tc>
                <a:extLst>
                  <a:ext uri="{0D108BD9-81ED-4DB2-BD59-A6C34878D82A}">
                    <a16:rowId xmlns:a16="http://schemas.microsoft.com/office/drawing/2014/main" val="3381617349"/>
                  </a:ext>
                </a:extLst>
              </a:tr>
            </a:tbl>
          </a:graphicData>
        </a:graphic>
      </p:graphicFrame>
      <p:sp>
        <p:nvSpPr>
          <p:cNvPr id="4" name="ZoneTexte 13">
            <a:extLst>
              <a:ext uri="{FF2B5EF4-FFF2-40B4-BE49-F238E27FC236}">
                <a16:creationId xmlns:a16="http://schemas.microsoft.com/office/drawing/2014/main" id="{2526A2AC-E3BE-5E83-110F-ABAC14A71D2C}"/>
              </a:ext>
            </a:extLst>
          </p:cNvPr>
          <p:cNvSpPr txBox="1"/>
          <p:nvPr/>
        </p:nvSpPr>
        <p:spPr>
          <a:xfrm>
            <a:off x="923678" y="993572"/>
            <a:ext cx="8220322" cy="1015663"/>
          </a:xfrm>
          <a:prstGeom prst="rect">
            <a:avLst/>
          </a:prstGeom>
          <a:noFill/>
        </p:spPr>
        <p:txBody>
          <a:bodyPr wrap="square" rtlCol="0">
            <a:spAutoFit/>
          </a:bodyPr>
          <a:lstStyle/>
          <a:p>
            <a:pPr algn="ctr"/>
            <a:r>
              <a:rPr lang="fr-FR" sz="2000" dirty="0">
                <a:latin typeface="Garamond" panose="02020404030301010803" pitchFamily="18" charset="0"/>
              </a:rPr>
              <a:t>Michelson et Morley démontrent qu’il est impossible </a:t>
            </a:r>
          </a:p>
          <a:p>
            <a:pPr algn="ctr"/>
            <a:r>
              <a:rPr lang="fr-FR" sz="2000" dirty="0">
                <a:latin typeface="Garamond" panose="02020404030301010803" pitchFamily="18" charset="0"/>
              </a:rPr>
              <a:t>de dépasser la vitesse de la lumière</a:t>
            </a:r>
          </a:p>
          <a:p>
            <a:pPr algn="ctr"/>
            <a:r>
              <a:rPr lang="fr-FR" sz="2000" dirty="0">
                <a:latin typeface="Garamond" panose="02020404030301010803" pitchFamily="18" charset="0"/>
                <a:sym typeface="Wingdings" pitchFamily="2" charset="2"/>
              </a:rPr>
              <a:t> Ils contredisent directement la loi d’additivité des vitesses de Galilée !</a:t>
            </a:r>
            <a:endParaRPr lang="fr-FR" sz="2000" dirty="0">
              <a:latin typeface="Garamond" panose="02020404030301010803" pitchFamily="18" charset="0"/>
            </a:endParaRPr>
          </a:p>
        </p:txBody>
      </p:sp>
      <p:sp>
        <p:nvSpPr>
          <p:cNvPr id="5" name="ZoneTexte 13">
            <a:extLst>
              <a:ext uri="{FF2B5EF4-FFF2-40B4-BE49-F238E27FC236}">
                <a16:creationId xmlns:a16="http://schemas.microsoft.com/office/drawing/2014/main" id="{62982B71-9F5D-7CCE-3CEB-DF77116659F9}"/>
              </a:ext>
            </a:extLst>
          </p:cNvPr>
          <p:cNvSpPr txBox="1"/>
          <p:nvPr/>
        </p:nvSpPr>
        <p:spPr>
          <a:xfrm>
            <a:off x="967213" y="5664373"/>
            <a:ext cx="8176787" cy="400110"/>
          </a:xfrm>
          <a:prstGeom prst="rect">
            <a:avLst/>
          </a:prstGeom>
          <a:noFill/>
        </p:spPr>
        <p:txBody>
          <a:bodyPr wrap="square" rtlCol="0">
            <a:spAutoFit/>
          </a:bodyPr>
          <a:lstStyle/>
          <a:p>
            <a:pPr marL="342900" indent="-342900" algn="ctr">
              <a:buFont typeface="Wingdings" pitchFamily="2" charset="2"/>
              <a:buChar char="à"/>
            </a:pPr>
            <a:r>
              <a:rPr lang="fr-FR" sz="2000" dirty="0">
                <a:latin typeface="Garamond" panose="02020404030301010803" pitchFamily="18" charset="0"/>
                <a:sym typeface="Wingdings" pitchFamily="2" charset="2"/>
              </a:rPr>
              <a:t>Il faut une nouvelle théorie physique pour expliquer cela</a:t>
            </a:r>
            <a:endParaRPr lang="fr-FR" sz="2000" dirty="0">
              <a:latin typeface="Garamond" panose="02020404030301010803" pitchFamily="18" charset="0"/>
            </a:endParaRPr>
          </a:p>
        </p:txBody>
      </p:sp>
      <p:sp>
        <p:nvSpPr>
          <p:cNvPr id="6" name="TextBox 5">
            <a:extLst>
              <a:ext uri="{FF2B5EF4-FFF2-40B4-BE49-F238E27FC236}">
                <a16:creationId xmlns:a16="http://schemas.microsoft.com/office/drawing/2014/main" id="{8F014A8C-1F7A-AFA8-7761-38A1333A8732}"/>
              </a:ext>
            </a:extLst>
          </p:cNvPr>
          <p:cNvSpPr txBox="1"/>
          <p:nvPr/>
        </p:nvSpPr>
        <p:spPr>
          <a:xfrm rot="16200000">
            <a:off x="-75933" y="3886764"/>
            <a:ext cx="739305" cy="461665"/>
          </a:xfrm>
          <a:prstGeom prst="rect">
            <a:avLst/>
          </a:prstGeom>
          <a:noFill/>
        </p:spPr>
        <p:txBody>
          <a:bodyPr wrap="none" rtlCol="0">
            <a:spAutoFit/>
          </a:bodyPr>
          <a:lstStyle/>
          <a:p>
            <a:r>
              <a:rPr lang="fr-FR" sz="2400" b="1" dirty="0">
                <a:solidFill>
                  <a:schemeClr val="bg1"/>
                </a:solidFill>
                <a:latin typeface="Garamond" panose="02020404030301010803" pitchFamily="18" charset="0"/>
              </a:rPr>
              <a:t>1880</a:t>
            </a:r>
          </a:p>
        </p:txBody>
      </p:sp>
      <p:grpSp>
        <p:nvGrpSpPr>
          <p:cNvPr id="7" name="Group 6">
            <a:extLst>
              <a:ext uri="{FF2B5EF4-FFF2-40B4-BE49-F238E27FC236}">
                <a16:creationId xmlns:a16="http://schemas.microsoft.com/office/drawing/2014/main" id="{BD66D518-D9A1-A35B-0C56-F3510A183891}"/>
              </a:ext>
            </a:extLst>
          </p:cNvPr>
          <p:cNvGrpSpPr/>
          <p:nvPr/>
        </p:nvGrpSpPr>
        <p:grpSpPr>
          <a:xfrm>
            <a:off x="0" y="6652590"/>
            <a:ext cx="9144000" cy="205411"/>
            <a:chOff x="0" y="6652590"/>
            <a:chExt cx="9144000" cy="205411"/>
          </a:xfrm>
        </p:grpSpPr>
        <p:sp>
          <p:nvSpPr>
            <p:cNvPr id="8" name="Rectangle 7">
              <a:extLst>
                <a:ext uri="{FF2B5EF4-FFF2-40B4-BE49-F238E27FC236}">
                  <a16:creationId xmlns:a16="http://schemas.microsoft.com/office/drawing/2014/main" id="{D8318D87-87A2-7F6F-CB64-B84DA03DC4C2}"/>
                </a:ext>
              </a:extLst>
            </p:cNvPr>
            <p:cNvSpPr/>
            <p:nvPr/>
          </p:nvSpPr>
          <p:spPr>
            <a:xfrm>
              <a:off x="0" y="6652591"/>
              <a:ext cx="1502001"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Barbara PERRI</a:t>
              </a:r>
            </a:p>
          </p:txBody>
        </p:sp>
        <p:sp>
          <p:nvSpPr>
            <p:cNvPr id="9" name="Rectangle 8">
              <a:extLst>
                <a:ext uri="{FF2B5EF4-FFF2-40B4-BE49-F238E27FC236}">
                  <a16:creationId xmlns:a16="http://schemas.microsoft.com/office/drawing/2014/main" id="{227D6ABC-83A9-6B6D-F294-30A9F97D55BE}"/>
                </a:ext>
              </a:extLst>
            </p:cNvPr>
            <p:cNvSpPr/>
            <p:nvPr/>
          </p:nvSpPr>
          <p:spPr>
            <a:xfrm>
              <a:off x="1502001" y="6652590"/>
              <a:ext cx="4359535"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L1, PHYS137, Cours 4 :  La relativité restreinte</a:t>
              </a:r>
            </a:p>
          </p:txBody>
        </p:sp>
        <p:sp>
          <p:nvSpPr>
            <p:cNvPr id="10" name="Rectangle 9">
              <a:extLst>
                <a:ext uri="{FF2B5EF4-FFF2-40B4-BE49-F238E27FC236}">
                  <a16:creationId xmlns:a16="http://schemas.microsoft.com/office/drawing/2014/main" id="{D39BCBFF-5630-2769-4F35-ED74336783A8}"/>
                </a:ext>
              </a:extLst>
            </p:cNvPr>
            <p:cNvSpPr/>
            <p:nvPr/>
          </p:nvSpPr>
          <p:spPr>
            <a:xfrm>
              <a:off x="7641999" y="6652591"/>
              <a:ext cx="1502001" cy="2054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Garamond" panose="02020404030301010803" pitchFamily="18" charset="0"/>
                </a:rPr>
                <a:t>05/10/2023</a:t>
              </a:r>
            </a:p>
          </p:txBody>
        </p:sp>
        <p:sp>
          <p:nvSpPr>
            <p:cNvPr id="11" name="Rectangle 10">
              <a:extLst>
                <a:ext uri="{FF2B5EF4-FFF2-40B4-BE49-F238E27FC236}">
                  <a16:creationId xmlns:a16="http://schemas.microsoft.com/office/drawing/2014/main" id="{19DBB1A2-C809-C6AC-704B-19411B633AF5}"/>
                </a:ext>
              </a:extLst>
            </p:cNvPr>
            <p:cNvSpPr/>
            <p:nvPr/>
          </p:nvSpPr>
          <p:spPr>
            <a:xfrm>
              <a:off x="5861538" y="6652591"/>
              <a:ext cx="1780461" cy="2054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Université Paris-Saclay</a:t>
              </a:r>
            </a:p>
          </p:txBody>
        </p:sp>
      </p:grpSp>
    </p:spTree>
    <p:extLst>
      <p:ext uri="{BB962C8B-B14F-4D97-AF65-F5344CB8AC3E}">
        <p14:creationId xmlns:p14="http://schemas.microsoft.com/office/powerpoint/2010/main" val="4145411026"/>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4A2810-E27D-5BE6-F63E-3C2F66770CBE}"/>
              </a:ext>
            </a:extLst>
          </p:cNvPr>
          <p:cNvSpPr txBox="1"/>
          <p:nvPr/>
        </p:nvSpPr>
        <p:spPr>
          <a:xfrm>
            <a:off x="0" y="327046"/>
            <a:ext cx="9144000" cy="646331"/>
          </a:xfrm>
          <a:prstGeom prst="rect">
            <a:avLst/>
          </a:prstGeom>
          <a:noFill/>
        </p:spPr>
        <p:txBody>
          <a:bodyPr wrap="square" rtlCol="0">
            <a:spAutoFit/>
          </a:bodyPr>
          <a:lstStyle/>
          <a:p>
            <a:pPr algn="ctr"/>
            <a:r>
              <a:rPr lang="fr-FR" sz="3600" dirty="0">
                <a:latin typeface="Garamond" charset="0"/>
                <a:ea typeface="Garamond" charset="0"/>
                <a:cs typeface="Garamond" charset="0"/>
              </a:rPr>
              <a:t>Conséquence sur l’addition des vitesses</a:t>
            </a:r>
          </a:p>
        </p:txBody>
      </p:sp>
      <p:grpSp>
        <p:nvGrpSpPr>
          <p:cNvPr id="4" name="Group 3">
            <a:extLst>
              <a:ext uri="{FF2B5EF4-FFF2-40B4-BE49-F238E27FC236}">
                <a16:creationId xmlns:a16="http://schemas.microsoft.com/office/drawing/2014/main" id="{17FE10BE-ACDD-B250-9AC7-810ACD60BECA}"/>
              </a:ext>
            </a:extLst>
          </p:cNvPr>
          <p:cNvGrpSpPr/>
          <p:nvPr/>
        </p:nvGrpSpPr>
        <p:grpSpPr>
          <a:xfrm>
            <a:off x="53351" y="1175653"/>
            <a:ext cx="860856" cy="5219911"/>
            <a:chOff x="53351" y="1175653"/>
            <a:chExt cx="860856" cy="5219911"/>
          </a:xfrm>
        </p:grpSpPr>
        <p:sp>
          <p:nvSpPr>
            <p:cNvPr id="5" name="Pentagon 4">
              <a:extLst>
                <a:ext uri="{FF2B5EF4-FFF2-40B4-BE49-F238E27FC236}">
                  <a16:creationId xmlns:a16="http://schemas.microsoft.com/office/drawing/2014/main" id="{25F1E9E4-4C9E-A01D-909C-4DAB5EA5AF40}"/>
                </a:ext>
              </a:extLst>
            </p:cNvPr>
            <p:cNvSpPr/>
            <p:nvPr/>
          </p:nvSpPr>
          <p:spPr>
            <a:xfrm rot="16200000">
              <a:off x="-1889657" y="3570861"/>
              <a:ext cx="5199070" cy="408659"/>
            </a:xfrm>
            <a:prstGeom prst="homePlat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atin typeface="Garamond" panose="02020404030301010803" pitchFamily="18" charset="0"/>
                </a:rPr>
                <a:t>Époque moderne</a:t>
              </a:r>
            </a:p>
          </p:txBody>
        </p:sp>
        <p:sp>
          <p:nvSpPr>
            <p:cNvPr id="6" name="Pentagon 5">
              <a:extLst>
                <a:ext uri="{FF2B5EF4-FFF2-40B4-BE49-F238E27FC236}">
                  <a16:creationId xmlns:a16="http://schemas.microsoft.com/office/drawing/2014/main" id="{5465D31D-82DC-AA67-545A-CEF96565420B}"/>
                </a:ext>
              </a:extLst>
            </p:cNvPr>
            <p:cNvSpPr/>
            <p:nvPr/>
          </p:nvSpPr>
          <p:spPr>
            <a:xfrm rot="16200000">
              <a:off x="-2298319" y="3570858"/>
              <a:ext cx="5199072" cy="40866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Garamond" panose="02020404030301010803" pitchFamily="18" charset="0"/>
              </a:endParaRPr>
            </a:p>
          </p:txBody>
        </p:sp>
        <p:sp>
          <p:nvSpPr>
            <p:cNvPr id="7" name="TextBox 6">
              <a:extLst>
                <a:ext uri="{FF2B5EF4-FFF2-40B4-BE49-F238E27FC236}">
                  <a16:creationId xmlns:a16="http://schemas.microsoft.com/office/drawing/2014/main" id="{FDEDDD56-C939-8B29-7435-5C681C522C66}"/>
                </a:ext>
              </a:extLst>
            </p:cNvPr>
            <p:cNvSpPr txBox="1"/>
            <p:nvPr/>
          </p:nvSpPr>
          <p:spPr>
            <a:xfrm rot="16200000">
              <a:off x="-74776" y="5783858"/>
              <a:ext cx="761747" cy="461665"/>
            </a:xfrm>
            <a:prstGeom prst="rect">
              <a:avLst/>
            </a:prstGeom>
            <a:noFill/>
          </p:spPr>
          <p:txBody>
            <a:bodyPr wrap="none" rtlCol="0">
              <a:spAutoFit/>
            </a:bodyPr>
            <a:lstStyle/>
            <a:p>
              <a:r>
                <a:rPr lang="fr-FR" sz="2400" dirty="0">
                  <a:solidFill>
                    <a:schemeClr val="bg1"/>
                  </a:solidFill>
                  <a:latin typeface="Garamond" panose="02020404030301010803" pitchFamily="18" charset="0"/>
                </a:rPr>
                <a:t>1600</a:t>
              </a:r>
            </a:p>
          </p:txBody>
        </p:sp>
        <p:sp>
          <p:nvSpPr>
            <p:cNvPr id="8" name="TextBox 7">
              <a:extLst>
                <a:ext uri="{FF2B5EF4-FFF2-40B4-BE49-F238E27FC236}">
                  <a16:creationId xmlns:a16="http://schemas.microsoft.com/office/drawing/2014/main" id="{10F8C645-1807-D233-1FBA-9B45C17A879C}"/>
                </a:ext>
              </a:extLst>
            </p:cNvPr>
            <p:cNvSpPr txBox="1"/>
            <p:nvPr/>
          </p:nvSpPr>
          <p:spPr>
            <a:xfrm rot="16200000">
              <a:off x="-96690" y="1512338"/>
              <a:ext cx="761747" cy="461665"/>
            </a:xfrm>
            <a:prstGeom prst="rect">
              <a:avLst/>
            </a:prstGeom>
            <a:noFill/>
          </p:spPr>
          <p:txBody>
            <a:bodyPr wrap="none" rtlCol="0">
              <a:spAutoFit/>
            </a:bodyPr>
            <a:lstStyle/>
            <a:p>
              <a:r>
                <a:rPr lang="fr-FR" sz="2400" dirty="0">
                  <a:solidFill>
                    <a:schemeClr val="bg1"/>
                  </a:solidFill>
                  <a:latin typeface="Garamond" panose="02020404030301010803" pitchFamily="18" charset="0"/>
                </a:rPr>
                <a:t>1800</a:t>
              </a:r>
              <a:endParaRPr lang="fr-FR" dirty="0">
                <a:solidFill>
                  <a:schemeClr val="bg1"/>
                </a:solidFill>
                <a:latin typeface="Garamond" panose="02020404030301010803" pitchFamily="18" charset="0"/>
              </a:endParaRPr>
            </a:p>
          </p:txBody>
        </p:sp>
      </p:grpSp>
      <p:sp>
        <p:nvSpPr>
          <p:cNvPr id="19" name="TextBox 18">
            <a:extLst>
              <a:ext uri="{FF2B5EF4-FFF2-40B4-BE49-F238E27FC236}">
                <a16:creationId xmlns:a16="http://schemas.microsoft.com/office/drawing/2014/main" id="{86FAD7C5-BF53-0D48-5EE5-99015F02BC4B}"/>
              </a:ext>
            </a:extLst>
          </p:cNvPr>
          <p:cNvSpPr txBox="1"/>
          <p:nvPr/>
        </p:nvSpPr>
        <p:spPr>
          <a:xfrm rot="16200000">
            <a:off x="-79657" y="4935251"/>
            <a:ext cx="761747" cy="461665"/>
          </a:xfrm>
          <a:prstGeom prst="rect">
            <a:avLst/>
          </a:prstGeom>
          <a:noFill/>
        </p:spPr>
        <p:txBody>
          <a:bodyPr wrap="none" rtlCol="0">
            <a:spAutoFit/>
          </a:bodyPr>
          <a:lstStyle/>
          <a:p>
            <a:r>
              <a:rPr lang="fr-FR" sz="2400" b="1" dirty="0">
                <a:solidFill>
                  <a:schemeClr val="bg1"/>
                </a:solidFill>
                <a:latin typeface="Garamond" panose="02020404030301010803" pitchFamily="18" charset="0"/>
              </a:rPr>
              <a:t>1630</a:t>
            </a:r>
          </a:p>
        </p:txBody>
      </p:sp>
      <p:sp>
        <p:nvSpPr>
          <p:cNvPr id="20" name="ZoneTexte 13">
            <a:extLst>
              <a:ext uri="{FF2B5EF4-FFF2-40B4-BE49-F238E27FC236}">
                <a16:creationId xmlns:a16="http://schemas.microsoft.com/office/drawing/2014/main" id="{7E319552-19AF-B2B7-3FFD-BC195ACFA498}"/>
              </a:ext>
            </a:extLst>
          </p:cNvPr>
          <p:cNvSpPr txBox="1"/>
          <p:nvPr/>
        </p:nvSpPr>
        <p:spPr>
          <a:xfrm>
            <a:off x="907228" y="911794"/>
            <a:ext cx="8198701" cy="707886"/>
          </a:xfrm>
          <a:prstGeom prst="rect">
            <a:avLst/>
          </a:prstGeom>
          <a:noFill/>
        </p:spPr>
        <p:txBody>
          <a:bodyPr wrap="square" rtlCol="0">
            <a:spAutoFit/>
          </a:bodyPr>
          <a:lstStyle/>
          <a:p>
            <a:pPr algn="ctr"/>
            <a:r>
              <a:rPr lang="fr-FR" sz="2000" dirty="0">
                <a:latin typeface="Garamond" panose="02020404030301010803" pitchFamily="18" charset="0"/>
              </a:rPr>
              <a:t>Pourquoi est-ce si grave que la vitesse de la lumière soit absolue ?</a:t>
            </a:r>
          </a:p>
          <a:p>
            <a:pPr algn="ctr"/>
            <a:r>
              <a:rPr lang="fr-FR" sz="2000" dirty="0">
                <a:latin typeface="Garamond" panose="02020404030301010803" pitchFamily="18" charset="0"/>
                <a:sym typeface="Wingdings" pitchFamily="2" charset="2"/>
              </a:rPr>
              <a:t> Parce qu’alors l’addition des vitesses ne fonctionne plus !</a:t>
            </a:r>
            <a:endParaRPr lang="fr-FR" sz="2000" dirty="0">
              <a:latin typeface="Garamond" panose="02020404030301010803" pitchFamily="18" charset="0"/>
            </a:endParaRPr>
          </a:p>
        </p:txBody>
      </p:sp>
      <mc:AlternateContent xmlns:mc="http://schemas.openxmlformats.org/markup-compatibility/2006" xmlns:a14="http://schemas.microsoft.com/office/drawing/2010/main">
        <mc:Choice Requires="a14">
          <p:sp>
            <p:nvSpPr>
              <p:cNvPr id="21" name="ZoneTexte 13">
                <a:extLst>
                  <a:ext uri="{FF2B5EF4-FFF2-40B4-BE49-F238E27FC236}">
                    <a16:creationId xmlns:a16="http://schemas.microsoft.com/office/drawing/2014/main" id="{924FE065-DE0C-3BBA-9A14-A16C3EA8B6CF}"/>
                  </a:ext>
                </a:extLst>
              </p:cNvPr>
              <p:cNvSpPr txBox="1"/>
              <p:nvPr/>
            </p:nvSpPr>
            <p:spPr>
              <a:xfrm>
                <a:off x="952432" y="5216354"/>
                <a:ext cx="8191568" cy="1323439"/>
              </a:xfrm>
              <a:prstGeom prst="rect">
                <a:avLst/>
              </a:prstGeom>
              <a:noFill/>
            </p:spPr>
            <p:txBody>
              <a:bodyPr wrap="square" rtlCol="0">
                <a:spAutoFit/>
              </a:bodyPr>
              <a:lstStyle/>
              <a:p>
                <a:pPr algn="ctr"/>
                <a:r>
                  <a:rPr lang="fr-FR" sz="2000" dirty="0">
                    <a:latin typeface="Garamond" panose="02020404030301010803" pitchFamily="18" charset="0"/>
                    <a:sym typeface="Wingdings" pitchFamily="2" charset="2"/>
                  </a:rPr>
                  <a:t>Imaginons maintenant que A se déplace à la vitesse de la lumière V’ dans R’ :</a:t>
                </a:r>
              </a:p>
              <a:p>
                <a:pPr marL="342900" indent="-342900" algn="ctr">
                  <a:buFont typeface="Wingdings" pitchFamily="2" charset="2"/>
                  <a:buChar char="à"/>
                </a:pPr>
                <a:r>
                  <a:rPr lang="fr-FR" sz="2000" dirty="0">
                    <a:latin typeface="Garamond" panose="02020404030301010803" pitchFamily="18" charset="0"/>
                    <a:sym typeface="Wingdings" pitchFamily="2" charset="2"/>
                  </a:rPr>
                  <a:t>On devrait avoir vitesse : V = V’ + U,</a:t>
                </a:r>
              </a:p>
              <a:p>
                <a:pPr marL="342900" indent="-342900" algn="ctr">
                  <a:buFont typeface="Wingdings" pitchFamily="2" charset="2"/>
                  <a:buChar char="à"/>
                </a:pPr>
                <a:r>
                  <a:rPr lang="fr-FR" sz="2000" dirty="0">
                    <a:latin typeface="Garamond" panose="02020404030301010803" pitchFamily="18" charset="0"/>
                    <a:sym typeface="Wingdings" pitchFamily="2" charset="2"/>
                  </a:rPr>
                  <a:t>Mais alors : </a:t>
                </a:r>
                <a14:m>
                  <m:oMath xmlns:m="http://schemas.openxmlformats.org/officeDocument/2006/math">
                    <m:r>
                      <a:rPr lang="en-US" sz="2000" b="0" i="1" smtClean="0">
                        <a:latin typeface="Cambria Math" panose="02040503050406030204" pitchFamily="18" charset="0"/>
                        <a:sym typeface="Wingdings" pitchFamily="2" charset="2"/>
                      </a:rPr>
                      <m:t>𝑉</m:t>
                    </m:r>
                    <m:r>
                      <a:rPr lang="en-US" sz="2000" b="0" i="1" smtClean="0">
                        <a:latin typeface="Cambria Math" panose="02040503050406030204" pitchFamily="18" charset="0"/>
                        <a:sym typeface="Wingdings" pitchFamily="2" charset="2"/>
                      </a:rPr>
                      <m:t>&gt;</m:t>
                    </m:r>
                    <m:r>
                      <a:rPr lang="en-US" sz="2000" b="0" i="1" smtClean="0">
                        <a:latin typeface="Cambria Math" panose="02040503050406030204" pitchFamily="18" charset="0"/>
                        <a:sym typeface="Wingdings" pitchFamily="2" charset="2"/>
                      </a:rPr>
                      <m:t>𝑐</m:t>
                    </m:r>
                  </m:oMath>
                </a14:m>
                <a:r>
                  <a:rPr lang="fr-FR" sz="2000" dirty="0">
                    <a:latin typeface="Garamond" panose="02020404030301010803" pitchFamily="18" charset="0"/>
                    <a:sym typeface="Wingdings" pitchFamily="2" charset="2"/>
                  </a:rPr>
                  <a:t>, ce qui n’est pas possible !</a:t>
                </a:r>
              </a:p>
              <a:p>
                <a:pPr marL="342900" indent="-342900" algn="ctr">
                  <a:buFont typeface="Wingdings" pitchFamily="2" charset="2"/>
                  <a:buChar char="à"/>
                </a:pPr>
                <a:r>
                  <a:rPr lang="fr-FR" sz="2000" dirty="0">
                    <a:latin typeface="Garamond" panose="02020404030301010803" pitchFamily="18" charset="0"/>
                    <a:sym typeface="Wingdings" pitchFamily="2" charset="2"/>
                  </a:rPr>
                  <a:t>Il faut un nouveau cadre théorique : la relativité restreinte</a:t>
                </a:r>
              </a:p>
            </p:txBody>
          </p:sp>
        </mc:Choice>
        <mc:Fallback xmlns="">
          <p:sp>
            <p:nvSpPr>
              <p:cNvPr id="21" name="ZoneTexte 13">
                <a:extLst>
                  <a:ext uri="{FF2B5EF4-FFF2-40B4-BE49-F238E27FC236}">
                    <a16:creationId xmlns:a16="http://schemas.microsoft.com/office/drawing/2014/main" id="{924FE065-DE0C-3BBA-9A14-A16C3EA8B6CF}"/>
                  </a:ext>
                </a:extLst>
              </p:cNvPr>
              <p:cNvSpPr txBox="1">
                <a:spLocks noRot="1" noChangeAspect="1" noMove="1" noResize="1" noEditPoints="1" noAdjustHandles="1" noChangeArrowheads="1" noChangeShapeType="1" noTextEdit="1"/>
              </p:cNvSpPr>
              <p:nvPr/>
            </p:nvSpPr>
            <p:spPr>
              <a:xfrm>
                <a:off x="952432" y="5216354"/>
                <a:ext cx="8191568" cy="1323439"/>
              </a:xfrm>
              <a:prstGeom prst="rect">
                <a:avLst/>
              </a:prstGeom>
              <a:blipFill>
                <a:blip r:embed="rId3"/>
                <a:stretch>
                  <a:fillRect t="-1887" b="-6604"/>
                </a:stretch>
              </a:blipFill>
            </p:spPr>
            <p:txBody>
              <a:bodyPr/>
              <a:lstStyle/>
              <a:p>
                <a:r>
                  <a:rPr lang="en-FR">
                    <a:noFill/>
                  </a:rPr>
                  <a:t> </a:t>
                </a:r>
              </a:p>
            </p:txBody>
          </p:sp>
        </mc:Fallback>
      </mc:AlternateContent>
      <p:grpSp>
        <p:nvGrpSpPr>
          <p:cNvPr id="35" name="Group 34">
            <a:extLst>
              <a:ext uri="{FF2B5EF4-FFF2-40B4-BE49-F238E27FC236}">
                <a16:creationId xmlns:a16="http://schemas.microsoft.com/office/drawing/2014/main" id="{02B90620-A5EB-ACD2-3C30-1645008A64DA}"/>
              </a:ext>
            </a:extLst>
          </p:cNvPr>
          <p:cNvGrpSpPr/>
          <p:nvPr/>
        </p:nvGrpSpPr>
        <p:grpSpPr>
          <a:xfrm>
            <a:off x="1137651" y="1545739"/>
            <a:ext cx="7821130" cy="3688713"/>
            <a:chOff x="1137651" y="1545739"/>
            <a:chExt cx="7821130" cy="3688713"/>
          </a:xfrm>
        </p:grpSpPr>
        <p:grpSp>
          <p:nvGrpSpPr>
            <p:cNvPr id="25" name="Group 24">
              <a:extLst>
                <a:ext uri="{FF2B5EF4-FFF2-40B4-BE49-F238E27FC236}">
                  <a16:creationId xmlns:a16="http://schemas.microsoft.com/office/drawing/2014/main" id="{E86D33C4-2238-E357-BB85-743EA16D4668}"/>
                </a:ext>
              </a:extLst>
            </p:cNvPr>
            <p:cNvGrpSpPr/>
            <p:nvPr/>
          </p:nvGrpSpPr>
          <p:grpSpPr>
            <a:xfrm>
              <a:off x="1137651" y="1545739"/>
              <a:ext cx="7821130" cy="3688713"/>
              <a:chOff x="1137651" y="1545739"/>
              <a:chExt cx="7821130" cy="3688713"/>
            </a:xfrm>
          </p:grpSpPr>
          <p:sp>
            <p:nvSpPr>
              <p:cNvPr id="30" name="Rectangle 29">
                <a:extLst>
                  <a:ext uri="{FF2B5EF4-FFF2-40B4-BE49-F238E27FC236}">
                    <a16:creationId xmlns:a16="http://schemas.microsoft.com/office/drawing/2014/main" id="{A79855AC-298F-4F67-02A3-B0902F4EE299}"/>
                  </a:ext>
                </a:extLst>
              </p:cNvPr>
              <p:cNvSpPr/>
              <p:nvPr/>
            </p:nvSpPr>
            <p:spPr>
              <a:xfrm>
                <a:off x="5048216" y="4079631"/>
                <a:ext cx="154617" cy="3082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a:extLst>
                  <a:ext uri="{FF2B5EF4-FFF2-40B4-BE49-F238E27FC236}">
                    <a16:creationId xmlns:a16="http://schemas.microsoft.com/office/drawing/2014/main" id="{4423860B-497E-4131-1295-C33B4EE479BA}"/>
                  </a:ext>
                </a:extLst>
              </p:cNvPr>
              <p:cNvSpPr/>
              <p:nvPr/>
            </p:nvSpPr>
            <p:spPr>
              <a:xfrm>
                <a:off x="3112070" y="1545739"/>
                <a:ext cx="408660" cy="3082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a:extLst>
                  <a:ext uri="{FF2B5EF4-FFF2-40B4-BE49-F238E27FC236}">
                    <a16:creationId xmlns:a16="http://schemas.microsoft.com/office/drawing/2014/main" id="{2F99B9D6-B961-EE9C-9BFC-A5D40F185D07}"/>
                  </a:ext>
                </a:extLst>
              </p:cNvPr>
              <p:cNvSpPr/>
              <p:nvPr/>
            </p:nvSpPr>
            <p:spPr>
              <a:xfrm>
                <a:off x="3595479" y="2063550"/>
                <a:ext cx="252685" cy="3082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a:extLst>
                  <a:ext uri="{FF2B5EF4-FFF2-40B4-BE49-F238E27FC236}">
                    <a16:creationId xmlns:a16="http://schemas.microsoft.com/office/drawing/2014/main" id="{CD57C8A7-A945-4780-84F3-19953737B50F}"/>
                  </a:ext>
                </a:extLst>
              </p:cNvPr>
              <p:cNvSpPr/>
              <p:nvPr/>
            </p:nvSpPr>
            <p:spPr>
              <a:xfrm>
                <a:off x="5452876" y="2029141"/>
                <a:ext cx="408660" cy="1885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170" name="Picture 2" descr="Galilean Transformation - Galilean Relativity, Limitations, FAQs">
                <a:extLst>
                  <a:ext uri="{FF2B5EF4-FFF2-40B4-BE49-F238E27FC236}">
                    <a16:creationId xmlns:a16="http://schemas.microsoft.com/office/drawing/2014/main" id="{EA05BF48-5559-ED12-9965-C59615B522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617"/>
              <a:stretch/>
            </p:blipFill>
            <p:spPr bwMode="auto">
              <a:xfrm>
                <a:off x="1137651" y="1627415"/>
                <a:ext cx="7821130" cy="3607037"/>
              </a:xfrm>
              <a:prstGeom prst="rect">
                <a:avLst/>
              </a:prstGeom>
              <a:noFill/>
              <a:extLst>
                <a:ext uri="{909E8E84-426E-40DD-AFC4-6F175D3DCCD1}">
                  <a14:hiddenFill xmlns:a14="http://schemas.microsoft.com/office/drawing/2010/main">
                    <a:solidFill>
                      <a:srgbClr val="FFFFFF"/>
                    </a:solidFill>
                  </a14:hiddenFill>
                </a:ext>
              </a:extLst>
            </p:spPr>
          </p:pic>
          <p:sp>
            <p:nvSpPr>
              <p:cNvPr id="27" name="ZoneTexte 13">
                <a:extLst>
                  <a:ext uri="{FF2B5EF4-FFF2-40B4-BE49-F238E27FC236}">
                    <a16:creationId xmlns:a16="http://schemas.microsoft.com/office/drawing/2014/main" id="{A567EEEB-7B49-272F-CA02-64E15AF98DEB}"/>
                  </a:ext>
                </a:extLst>
              </p:cNvPr>
              <p:cNvSpPr txBox="1"/>
              <p:nvPr/>
            </p:nvSpPr>
            <p:spPr>
              <a:xfrm>
                <a:off x="3112070" y="4387894"/>
                <a:ext cx="549948" cy="646331"/>
              </a:xfrm>
              <a:prstGeom prst="rect">
                <a:avLst/>
              </a:prstGeom>
              <a:noFill/>
            </p:spPr>
            <p:txBody>
              <a:bodyPr wrap="square" rtlCol="0">
                <a:spAutoFit/>
              </a:bodyPr>
              <a:lstStyle/>
              <a:p>
                <a:pPr algn="ctr"/>
                <a:r>
                  <a:rPr lang="fr-FR" sz="3600" dirty="0">
                    <a:latin typeface="Garamond" panose="02020404030301010803" pitchFamily="18" charset="0"/>
                  </a:rPr>
                  <a:t>R</a:t>
                </a:r>
              </a:p>
            </p:txBody>
          </p:sp>
          <p:sp>
            <p:nvSpPr>
              <p:cNvPr id="28" name="ZoneTexte 13">
                <a:extLst>
                  <a:ext uri="{FF2B5EF4-FFF2-40B4-BE49-F238E27FC236}">
                    <a16:creationId xmlns:a16="http://schemas.microsoft.com/office/drawing/2014/main" id="{BB77084D-AFD3-C9F7-74CD-83F8460B71B0}"/>
                  </a:ext>
                </a:extLst>
              </p:cNvPr>
              <p:cNvSpPr txBox="1"/>
              <p:nvPr/>
            </p:nvSpPr>
            <p:spPr>
              <a:xfrm>
                <a:off x="7918511" y="2124044"/>
                <a:ext cx="862073" cy="646331"/>
              </a:xfrm>
              <a:prstGeom prst="rect">
                <a:avLst/>
              </a:prstGeom>
              <a:noFill/>
            </p:spPr>
            <p:txBody>
              <a:bodyPr wrap="square" rtlCol="0">
                <a:spAutoFit/>
              </a:bodyPr>
              <a:lstStyle/>
              <a:p>
                <a:pPr algn="ctr"/>
                <a:r>
                  <a:rPr lang="fr-FR" sz="3600" dirty="0">
                    <a:latin typeface="Garamond" panose="02020404030301010803" pitchFamily="18" charset="0"/>
                  </a:rPr>
                  <a:t>R’</a:t>
                </a:r>
              </a:p>
            </p:txBody>
          </p:sp>
          <p:sp>
            <p:nvSpPr>
              <p:cNvPr id="29" name="ZoneTexte 13">
                <a:extLst>
                  <a:ext uri="{FF2B5EF4-FFF2-40B4-BE49-F238E27FC236}">
                    <a16:creationId xmlns:a16="http://schemas.microsoft.com/office/drawing/2014/main" id="{44394B3B-689B-975D-FE3F-416E54E4BAD7}"/>
                  </a:ext>
                </a:extLst>
              </p:cNvPr>
              <p:cNvSpPr txBox="1"/>
              <p:nvPr/>
            </p:nvSpPr>
            <p:spPr>
              <a:xfrm>
                <a:off x="6981868" y="2257356"/>
                <a:ext cx="549948" cy="523220"/>
              </a:xfrm>
              <a:prstGeom prst="rect">
                <a:avLst/>
              </a:prstGeom>
              <a:noFill/>
            </p:spPr>
            <p:txBody>
              <a:bodyPr wrap="square" rtlCol="0">
                <a:spAutoFit/>
              </a:bodyPr>
              <a:lstStyle/>
              <a:p>
                <a:pPr algn="ctr"/>
                <a:r>
                  <a:rPr lang="fr-FR" sz="2800" dirty="0">
                    <a:latin typeface="Garamond" panose="02020404030301010803" pitchFamily="18" charset="0"/>
                  </a:rPr>
                  <a:t>A</a:t>
                </a:r>
              </a:p>
            </p:txBody>
          </p:sp>
          <p:sp>
            <p:nvSpPr>
              <p:cNvPr id="34" name="ZoneTexte 13">
                <a:extLst>
                  <a:ext uri="{FF2B5EF4-FFF2-40B4-BE49-F238E27FC236}">
                    <a16:creationId xmlns:a16="http://schemas.microsoft.com/office/drawing/2014/main" id="{0757DA4C-E1F9-4F66-F796-EE006F1292B6}"/>
                  </a:ext>
                </a:extLst>
              </p:cNvPr>
              <p:cNvSpPr txBox="1"/>
              <p:nvPr/>
            </p:nvSpPr>
            <p:spPr>
              <a:xfrm>
                <a:off x="3595479" y="2057301"/>
                <a:ext cx="408660" cy="400110"/>
              </a:xfrm>
              <a:prstGeom prst="rect">
                <a:avLst/>
              </a:prstGeom>
              <a:solidFill>
                <a:schemeClr val="bg1"/>
              </a:solidFill>
            </p:spPr>
            <p:txBody>
              <a:bodyPr wrap="square" rtlCol="0">
                <a:spAutoFit/>
              </a:bodyPr>
              <a:lstStyle/>
              <a:p>
                <a:pPr algn="ctr"/>
                <a:r>
                  <a:rPr lang="fr-FR" sz="2000" b="1" dirty="0">
                    <a:solidFill>
                      <a:srgbClr val="FF40FF"/>
                    </a:solidFill>
                    <a:latin typeface="Garamond" panose="02020404030301010803" pitchFamily="18" charset="0"/>
                  </a:rPr>
                  <a:t>U</a:t>
                </a:r>
              </a:p>
            </p:txBody>
          </p:sp>
          <p:pic>
            <p:nvPicPr>
              <p:cNvPr id="36" name="Picture 35" descr="Icon&#10;&#10;Description automatically generated">
                <a:extLst>
                  <a:ext uri="{FF2B5EF4-FFF2-40B4-BE49-F238E27FC236}">
                    <a16:creationId xmlns:a16="http://schemas.microsoft.com/office/drawing/2014/main" id="{AE77D59F-51F7-B5C7-1D39-C240BC8CEF60}"/>
                  </a:ext>
                </a:extLst>
              </p:cNvPr>
              <p:cNvPicPr>
                <a:picLocks noChangeAspect="1"/>
              </p:cNvPicPr>
              <p:nvPr/>
            </p:nvPicPr>
            <p:blipFill rotWithShape="1">
              <a:blip r:embed="rId5"/>
              <a:srcRect l="64867" t="1184" b="1"/>
              <a:stretch/>
            </p:blipFill>
            <p:spPr>
              <a:xfrm>
                <a:off x="5488975" y="1834623"/>
                <a:ext cx="133856" cy="389036"/>
              </a:xfrm>
              <a:prstGeom prst="rect">
                <a:avLst/>
              </a:prstGeom>
            </p:spPr>
          </p:pic>
        </p:grpSp>
        <p:sp>
          <p:nvSpPr>
            <p:cNvPr id="26" name="Rectangle 25">
              <a:extLst>
                <a:ext uri="{FF2B5EF4-FFF2-40B4-BE49-F238E27FC236}">
                  <a16:creationId xmlns:a16="http://schemas.microsoft.com/office/drawing/2014/main" id="{EE84DF87-8356-6405-E642-05C77F1A7EB6}"/>
                </a:ext>
              </a:extLst>
            </p:cNvPr>
            <p:cNvSpPr/>
            <p:nvPr/>
          </p:nvSpPr>
          <p:spPr>
            <a:xfrm>
              <a:off x="3108983" y="1546938"/>
              <a:ext cx="408660" cy="307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2" name="Group 21">
            <a:extLst>
              <a:ext uri="{FF2B5EF4-FFF2-40B4-BE49-F238E27FC236}">
                <a16:creationId xmlns:a16="http://schemas.microsoft.com/office/drawing/2014/main" id="{C3D1410B-3E56-ACDD-329C-0CCDB8C974D9}"/>
              </a:ext>
            </a:extLst>
          </p:cNvPr>
          <p:cNvGrpSpPr/>
          <p:nvPr/>
        </p:nvGrpSpPr>
        <p:grpSpPr>
          <a:xfrm>
            <a:off x="0" y="6652590"/>
            <a:ext cx="9144000" cy="205411"/>
            <a:chOff x="0" y="6652590"/>
            <a:chExt cx="9144000" cy="205411"/>
          </a:xfrm>
        </p:grpSpPr>
        <p:sp>
          <p:nvSpPr>
            <p:cNvPr id="23" name="Rectangle 22">
              <a:extLst>
                <a:ext uri="{FF2B5EF4-FFF2-40B4-BE49-F238E27FC236}">
                  <a16:creationId xmlns:a16="http://schemas.microsoft.com/office/drawing/2014/main" id="{F01823D8-C41E-9F01-BAF4-18B1535626ED}"/>
                </a:ext>
              </a:extLst>
            </p:cNvPr>
            <p:cNvSpPr/>
            <p:nvPr/>
          </p:nvSpPr>
          <p:spPr>
            <a:xfrm>
              <a:off x="0" y="6652591"/>
              <a:ext cx="1502001"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Barbara PERRI</a:t>
              </a:r>
            </a:p>
          </p:txBody>
        </p:sp>
        <p:sp>
          <p:nvSpPr>
            <p:cNvPr id="24" name="Rectangle 23">
              <a:extLst>
                <a:ext uri="{FF2B5EF4-FFF2-40B4-BE49-F238E27FC236}">
                  <a16:creationId xmlns:a16="http://schemas.microsoft.com/office/drawing/2014/main" id="{28600635-50A1-B1B6-6A69-E787F3959B2E}"/>
                </a:ext>
              </a:extLst>
            </p:cNvPr>
            <p:cNvSpPr/>
            <p:nvPr/>
          </p:nvSpPr>
          <p:spPr>
            <a:xfrm>
              <a:off x="1502001" y="6652590"/>
              <a:ext cx="4359535"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L1, PHYS137, Cours 4 :  La relativité restreinte</a:t>
              </a:r>
            </a:p>
          </p:txBody>
        </p:sp>
        <p:sp>
          <p:nvSpPr>
            <p:cNvPr id="37" name="Rectangle 36">
              <a:extLst>
                <a:ext uri="{FF2B5EF4-FFF2-40B4-BE49-F238E27FC236}">
                  <a16:creationId xmlns:a16="http://schemas.microsoft.com/office/drawing/2014/main" id="{52F3D7D8-3879-713E-02AF-14DF5E108938}"/>
                </a:ext>
              </a:extLst>
            </p:cNvPr>
            <p:cNvSpPr/>
            <p:nvPr/>
          </p:nvSpPr>
          <p:spPr>
            <a:xfrm>
              <a:off x="7641999" y="6652591"/>
              <a:ext cx="1502001" cy="2054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Garamond" panose="02020404030301010803" pitchFamily="18" charset="0"/>
                </a:rPr>
                <a:t>05/10/2023</a:t>
              </a:r>
            </a:p>
          </p:txBody>
        </p:sp>
        <p:sp>
          <p:nvSpPr>
            <p:cNvPr id="38" name="Rectangle 37">
              <a:extLst>
                <a:ext uri="{FF2B5EF4-FFF2-40B4-BE49-F238E27FC236}">
                  <a16:creationId xmlns:a16="http://schemas.microsoft.com/office/drawing/2014/main" id="{18FF4BC3-5680-17D9-6B9D-E420A7871845}"/>
                </a:ext>
              </a:extLst>
            </p:cNvPr>
            <p:cNvSpPr/>
            <p:nvPr/>
          </p:nvSpPr>
          <p:spPr>
            <a:xfrm>
              <a:off x="5861538" y="6652591"/>
              <a:ext cx="1780461" cy="2054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Université Paris-Saclay</a:t>
              </a:r>
            </a:p>
          </p:txBody>
        </p:sp>
      </p:grpSp>
      <p:grpSp>
        <p:nvGrpSpPr>
          <p:cNvPr id="3" name="Group 2">
            <a:extLst>
              <a:ext uri="{FF2B5EF4-FFF2-40B4-BE49-F238E27FC236}">
                <a16:creationId xmlns:a16="http://schemas.microsoft.com/office/drawing/2014/main" id="{82492872-EA10-A910-26A6-6A12D55DAF6E}"/>
              </a:ext>
            </a:extLst>
          </p:cNvPr>
          <p:cNvGrpSpPr/>
          <p:nvPr/>
        </p:nvGrpSpPr>
        <p:grpSpPr>
          <a:xfrm>
            <a:off x="1873" y="0"/>
            <a:ext cx="9142127" cy="327048"/>
            <a:chOff x="1873" y="0"/>
            <a:chExt cx="9142127" cy="327048"/>
          </a:xfrm>
        </p:grpSpPr>
        <p:sp>
          <p:nvSpPr>
            <p:cNvPr id="9" name="Rectangle 8">
              <a:extLst>
                <a:ext uri="{FF2B5EF4-FFF2-40B4-BE49-F238E27FC236}">
                  <a16:creationId xmlns:a16="http://schemas.microsoft.com/office/drawing/2014/main" id="{1A72917D-282F-479B-A7F2-484D665E96E4}"/>
                </a:ext>
              </a:extLst>
            </p:cNvPr>
            <p:cNvSpPr/>
            <p:nvPr/>
          </p:nvSpPr>
          <p:spPr>
            <a:xfrm>
              <a:off x="8364931" y="0"/>
              <a:ext cx="779069" cy="3270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6114358A-8874-8B4C-ACF7-5A9557367BD8}" type="slidenum">
                <a:rPr lang="en-US" sz="1400" smtClean="0">
                  <a:latin typeface="Garamond" panose="02020404030301010803" pitchFamily="18" charset="0"/>
                </a:rPr>
                <a:t>19</a:t>
              </a:fld>
              <a:r>
                <a:rPr lang="en-US" sz="1400" dirty="0">
                  <a:latin typeface="Garamond" panose="02020404030301010803" pitchFamily="18" charset="0"/>
                </a:rPr>
                <a:t>/36</a:t>
              </a:r>
            </a:p>
          </p:txBody>
        </p:sp>
        <p:sp>
          <p:nvSpPr>
            <p:cNvPr id="10" name="Rectangle 9">
              <a:extLst>
                <a:ext uri="{FF2B5EF4-FFF2-40B4-BE49-F238E27FC236}">
                  <a16:creationId xmlns:a16="http://schemas.microsoft.com/office/drawing/2014/main" id="{8F836432-B8C5-FC9F-B5A7-F34898B3C5BC}"/>
                </a:ext>
              </a:extLst>
            </p:cNvPr>
            <p:cNvSpPr/>
            <p:nvPr/>
          </p:nvSpPr>
          <p:spPr>
            <a:xfrm>
              <a:off x="1873" y="0"/>
              <a:ext cx="2038863" cy="3270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Relativité Galiléenne</a:t>
              </a:r>
            </a:p>
          </p:txBody>
        </p:sp>
        <p:sp>
          <p:nvSpPr>
            <p:cNvPr id="11" name="Rectangle 10">
              <a:extLst>
                <a:ext uri="{FF2B5EF4-FFF2-40B4-BE49-F238E27FC236}">
                  <a16:creationId xmlns:a16="http://schemas.microsoft.com/office/drawing/2014/main" id="{9D80C8DC-8E6E-35C4-92D5-B57C4E27884D}"/>
                </a:ext>
              </a:extLst>
            </p:cNvPr>
            <p:cNvSpPr/>
            <p:nvPr/>
          </p:nvSpPr>
          <p:spPr>
            <a:xfrm>
              <a:off x="2040737" y="0"/>
              <a:ext cx="2142666" cy="32704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Ondes électromagnétiques</a:t>
              </a:r>
            </a:p>
          </p:txBody>
        </p:sp>
        <p:sp>
          <p:nvSpPr>
            <p:cNvPr id="12" name="Rectangle 11">
              <a:extLst>
                <a:ext uri="{FF2B5EF4-FFF2-40B4-BE49-F238E27FC236}">
                  <a16:creationId xmlns:a16="http://schemas.microsoft.com/office/drawing/2014/main" id="{F29B5B0F-E80D-E791-A542-4671A9F7D12D}"/>
                </a:ext>
              </a:extLst>
            </p:cNvPr>
            <p:cNvSpPr/>
            <p:nvPr/>
          </p:nvSpPr>
          <p:spPr>
            <a:xfrm>
              <a:off x="4183402" y="0"/>
              <a:ext cx="2038863" cy="3270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Relativité restreinte</a:t>
              </a:r>
            </a:p>
          </p:txBody>
        </p:sp>
        <p:sp>
          <p:nvSpPr>
            <p:cNvPr id="39" name="Rectangle 38">
              <a:extLst>
                <a:ext uri="{FF2B5EF4-FFF2-40B4-BE49-F238E27FC236}">
                  <a16:creationId xmlns:a16="http://schemas.microsoft.com/office/drawing/2014/main" id="{82FA0906-9948-7BFA-F24D-AFF04C44E2B2}"/>
                </a:ext>
              </a:extLst>
            </p:cNvPr>
            <p:cNvSpPr/>
            <p:nvPr/>
          </p:nvSpPr>
          <p:spPr>
            <a:xfrm>
              <a:off x="6222265" y="0"/>
              <a:ext cx="2142666" cy="32704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Applications </a:t>
              </a:r>
              <a:r>
                <a:rPr lang="fr-FR" sz="1400" dirty="0" err="1">
                  <a:latin typeface="Garamond" panose="02020404030301010803" pitchFamily="18" charset="0"/>
                </a:rPr>
                <a:t>astros</a:t>
              </a:r>
              <a:endParaRPr lang="fr-FR" sz="1400" dirty="0">
                <a:latin typeface="Garamond" panose="02020404030301010803" pitchFamily="18" charset="0"/>
              </a:endParaRPr>
            </a:p>
          </p:txBody>
        </p:sp>
      </p:grpSp>
      <p:sp>
        <p:nvSpPr>
          <p:cNvPr id="40" name="Lightning Bolt 39">
            <a:extLst>
              <a:ext uri="{FF2B5EF4-FFF2-40B4-BE49-F238E27FC236}">
                <a16:creationId xmlns:a16="http://schemas.microsoft.com/office/drawing/2014/main" id="{B335574B-0A6B-B41F-C140-A218EDFBB5C6}"/>
              </a:ext>
            </a:extLst>
          </p:cNvPr>
          <p:cNvSpPr/>
          <p:nvPr/>
        </p:nvSpPr>
        <p:spPr>
          <a:xfrm rot="18439443">
            <a:off x="6346471" y="2440942"/>
            <a:ext cx="914400" cy="914400"/>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81427610"/>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CFAD173-5339-03C8-DE0C-48DBF2105087}"/>
              </a:ext>
            </a:extLst>
          </p:cNvPr>
          <p:cNvGrpSpPr/>
          <p:nvPr/>
        </p:nvGrpSpPr>
        <p:grpSpPr>
          <a:xfrm>
            <a:off x="1873" y="0"/>
            <a:ext cx="9142127" cy="327048"/>
            <a:chOff x="1873" y="0"/>
            <a:chExt cx="9142127" cy="327048"/>
          </a:xfrm>
        </p:grpSpPr>
        <p:sp>
          <p:nvSpPr>
            <p:cNvPr id="10" name="Rectangle 9">
              <a:extLst>
                <a:ext uri="{FF2B5EF4-FFF2-40B4-BE49-F238E27FC236}">
                  <a16:creationId xmlns:a16="http://schemas.microsoft.com/office/drawing/2014/main" id="{F5995CCD-7CBB-083D-B18A-038CC3DCE886}"/>
                </a:ext>
              </a:extLst>
            </p:cNvPr>
            <p:cNvSpPr/>
            <p:nvPr/>
          </p:nvSpPr>
          <p:spPr>
            <a:xfrm>
              <a:off x="8364931" y="0"/>
              <a:ext cx="779069" cy="3270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6114358A-8874-8B4C-ACF7-5A9557367BD8}" type="slidenum">
                <a:rPr lang="en-US" sz="1400" smtClean="0">
                  <a:latin typeface="Garamond" panose="02020404030301010803" pitchFamily="18" charset="0"/>
                </a:rPr>
                <a:t>2</a:t>
              </a:fld>
              <a:r>
                <a:rPr lang="en-US" sz="1400" dirty="0">
                  <a:latin typeface="Garamond" panose="02020404030301010803" pitchFamily="18" charset="0"/>
                </a:rPr>
                <a:t>/36</a:t>
              </a:r>
            </a:p>
          </p:txBody>
        </p:sp>
        <p:sp>
          <p:nvSpPr>
            <p:cNvPr id="11" name="Rectangle 10">
              <a:extLst>
                <a:ext uri="{FF2B5EF4-FFF2-40B4-BE49-F238E27FC236}">
                  <a16:creationId xmlns:a16="http://schemas.microsoft.com/office/drawing/2014/main" id="{200331A2-A2B8-50F7-843C-FC77AB566C11}"/>
                </a:ext>
              </a:extLst>
            </p:cNvPr>
            <p:cNvSpPr/>
            <p:nvPr/>
          </p:nvSpPr>
          <p:spPr>
            <a:xfrm>
              <a:off x="1873" y="0"/>
              <a:ext cx="2038863" cy="32704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aramond" panose="02020404030301010803" pitchFamily="18" charset="0"/>
              </a:endParaRPr>
            </a:p>
          </p:txBody>
        </p:sp>
        <p:sp>
          <p:nvSpPr>
            <p:cNvPr id="12" name="Rectangle 11">
              <a:extLst>
                <a:ext uri="{FF2B5EF4-FFF2-40B4-BE49-F238E27FC236}">
                  <a16:creationId xmlns:a16="http://schemas.microsoft.com/office/drawing/2014/main" id="{2CE3F7BC-0374-E2E6-4E42-2A5161DFC0BF}"/>
                </a:ext>
              </a:extLst>
            </p:cNvPr>
            <p:cNvSpPr/>
            <p:nvPr/>
          </p:nvSpPr>
          <p:spPr>
            <a:xfrm>
              <a:off x="2040737" y="0"/>
              <a:ext cx="2142666" cy="32704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aramond" panose="02020404030301010803" pitchFamily="18" charset="0"/>
              </a:endParaRPr>
            </a:p>
          </p:txBody>
        </p:sp>
        <p:sp>
          <p:nvSpPr>
            <p:cNvPr id="13" name="Rectangle 12">
              <a:extLst>
                <a:ext uri="{FF2B5EF4-FFF2-40B4-BE49-F238E27FC236}">
                  <a16:creationId xmlns:a16="http://schemas.microsoft.com/office/drawing/2014/main" id="{337C81C3-AF5A-F967-1401-44C07BBBC04A}"/>
                </a:ext>
              </a:extLst>
            </p:cNvPr>
            <p:cNvSpPr/>
            <p:nvPr/>
          </p:nvSpPr>
          <p:spPr>
            <a:xfrm>
              <a:off x="4183402" y="0"/>
              <a:ext cx="2038863" cy="32704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aramond" panose="02020404030301010803" pitchFamily="18" charset="0"/>
              </a:endParaRPr>
            </a:p>
          </p:txBody>
        </p:sp>
        <p:sp>
          <p:nvSpPr>
            <p:cNvPr id="14" name="Rectangle 13">
              <a:extLst>
                <a:ext uri="{FF2B5EF4-FFF2-40B4-BE49-F238E27FC236}">
                  <a16:creationId xmlns:a16="http://schemas.microsoft.com/office/drawing/2014/main" id="{A7302365-C909-52E1-72B8-C8026A038D2C}"/>
                </a:ext>
              </a:extLst>
            </p:cNvPr>
            <p:cNvSpPr/>
            <p:nvPr/>
          </p:nvSpPr>
          <p:spPr>
            <a:xfrm>
              <a:off x="6222265" y="0"/>
              <a:ext cx="2142666" cy="32704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aramond" panose="02020404030301010803" pitchFamily="18" charset="0"/>
              </a:endParaRPr>
            </a:p>
          </p:txBody>
        </p:sp>
      </p:grpSp>
      <p:sp>
        <p:nvSpPr>
          <p:cNvPr id="2" name="TextBox 1">
            <a:extLst>
              <a:ext uri="{FF2B5EF4-FFF2-40B4-BE49-F238E27FC236}">
                <a16:creationId xmlns:a16="http://schemas.microsoft.com/office/drawing/2014/main" id="{944A2810-E27D-5BE6-F63E-3C2F66770CBE}"/>
              </a:ext>
            </a:extLst>
          </p:cNvPr>
          <p:cNvSpPr txBox="1"/>
          <p:nvPr/>
        </p:nvSpPr>
        <p:spPr>
          <a:xfrm>
            <a:off x="0" y="327046"/>
            <a:ext cx="9144000" cy="646331"/>
          </a:xfrm>
          <a:prstGeom prst="rect">
            <a:avLst/>
          </a:prstGeom>
          <a:noFill/>
        </p:spPr>
        <p:txBody>
          <a:bodyPr wrap="square" rtlCol="0">
            <a:spAutoFit/>
          </a:bodyPr>
          <a:lstStyle/>
          <a:p>
            <a:pPr algn="ctr"/>
            <a:r>
              <a:rPr lang="fr-FR" sz="3600" dirty="0">
                <a:latin typeface="Garamond" charset="0"/>
                <a:ea typeface="Garamond" charset="0"/>
                <a:cs typeface="Garamond" charset="0"/>
              </a:rPr>
              <a:t>Introduction</a:t>
            </a:r>
          </a:p>
        </p:txBody>
      </p:sp>
      <p:grpSp>
        <p:nvGrpSpPr>
          <p:cNvPr id="34" name="Group 33">
            <a:extLst>
              <a:ext uri="{FF2B5EF4-FFF2-40B4-BE49-F238E27FC236}">
                <a16:creationId xmlns:a16="http://schemas.microsoft.com/office/drawing/2014/main" id="{5367F39C-7FE1-FAC6-AE1B-A5B93250B165}"/>
              </a:ext>
            </a:extLst>
          </p:cNvPr>
          <p:cNvGrpSpPr/>
          <p:nvPr/>
        </p:nvGrpSpPr>
        <p:grpSpPr>
          <a:xfrm>
            <a:off x="139382" y="1182690"/>
            <a:ext cx="8865236" cy="3012647"/>
            <a:chOff x="270404" y="2340451"/>
            <a:chExt cx="8865236" cy="3012647"/>
          </a:xfrm>
        </p:grpSpPr>
        <p:grpSp>
          <p:nvGrpSpPr>
            <p:cNvPr id="27" name="Group 26">
              <a:extLst>
                <a:ext uri="{FF2B5EF4-FFF2-40B4-BE49-F238E27FC236}">
                  <a16:creationId xmlns:a16="http://schemas.microsoft.com/office/drawing/2014/main" id="{663803EE-D913-2B15-9878-6BABEB495A17}"/>
                </a:ext>
              </a:extLst>
            </p:cNvPr>
            <p:cNvGrpSpPr/>
            <p:nvPr/>
          </p:nvGrpSpPr>
          <p:grpSpPr>
            <a:xfrm>
              <a:off x="270404" y="2340451"/>
              <a:ext cx="8865236" cy="1622286"/>
              <a:chOff x="278764" y="2237194"/>
              <a:chExt cx="8865236" cy="1622286"/>
            </a:xfrm>
          </p:grpSpPr>
          <p:sp>
            <p:nvSpPr>
              <p:cNvPr id="15" name="Pentagon 14">
                <a:extLst>
                  <a:ext uri="{FF2B5EF4-FFF2-40B4-BE49-F238E27FC236}">
                    <a16:creationId xmlns:a16="http://schemas.microsoft.com/office/drawing/2014/main" id="{E838FDBE-E95D-9000-0723-17B70CEB73C6}"/>
                  </a:ext>
                </a:extLst>
              </p:cNvPr>
              <p:cNvSpPr/>
              <p:nvPr/>
            </p:nvSpPr>
            <p:spPr>
              <a:xfrm>
                <a:off x="282161" y="2945080"/>
                <a:ext cx="2477131" cy="914400"/>
              </a:xfrm>
              <a:prstGeom prst="homePlat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atin typeface="Garamond" panose="02020404030301010803" pitchFamily="18" charset="0"/>
                  </a:rPr>
                  <a:t>Renaissance</a:t>
                </a:r>
              </a:p>
            </p:txBody>
          </p:sp>
          <p:sp>
            <p:nvSpPr>
              <p:cNvPr id="18" name="Pentagon 17">
                <a:extLst>
                  <a:ext uri="{FF2B5EF4-FFF2-40B4-BE49-F238E27FC236}">
                    <a16:creationId xmlns:a16="http://schemas.microsoft.com/office/drawing/2014/main" id="{B01EB7B1-ACB1-C4D8-ABF4-06ECCA091208}"/>
                  </a:ext>
                </a:extLst>
              </p:cNvPr>
              <p:cNvSpPr/>
              <p:nvPr/>
            </p:nvSpPr>
            <p:spPr>
              <a:xfrm>
                <a:off x="278764" y="2237194"/>
                <a:ext cx="8865236" cy="707886"/>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Garamond" panose="02020404030301010803" pitchFamily="18" charset="0"/>
                </a:endParaRPr>
              </a:p>
            </p:txBody>
          </p:sp>
          <p:sp>
            <p:nvSpPr>
              <p:cNvPr id="19" name="TextBox 18">
                <a:extLst>
                  <a:ext uri="{FF2B5EF4-FFF2-40B4-BE49-F238E27FC236}">
                    <a16:creationId xmlns:a16="http://schemas.microsoft.com/office/drawing/2014/main" id="{E6656727-FF98-9409-6540-8DB694B5AFFE}"/>
                  </a:ext>
                </a:extLst>
              </p:cNvPr>
              <p:cNvSpPr txBox="1"/>
              <p:nvPr/>
            </p:nvSpPr>
            <p:spPr>
              <a:xfrm>
                <a:off x="278764" y="2337883"/>
                <a:ext cx="739305" cy="461665"/>
              </a:xfrm>
              <a:prstGeom prst="rect">
                <a:avLst/>
              </a:prstGeom>
              <a:noFill/>
            </p:spPr>
            <p:txBody>
              <a:bodyPr wrap="none" rtlCol="0">
                <a:spAutoFit/>
              </a:bodyPr>
              <a:lstStyle/>
              <a:p>
                <a:r>
                  <a:rPr lang="fr-FR" sz="2400" b="1" dirty="0">
                    <a:solidFill>
                      <a:schemeClr val="bg1"/>
                    </a:solidFill>
                    <a:latin typeface="Garamond" panose="02020404030301010803" pitchFamily="18" charset="0"/>
                  </a:rPr>
                  <a:t>1500</a:t>
                </a:r>
              </a:p>
            </p:txBody>
          </p:sp>
          <p:sp>
            <p:nvSpPr>
              <p:cNvPr id="23" name="TextBox 22">
                <a:extLst>
                  <a:ext uri="{FF2B5EF4-FFF2-40B4-BE49-F238E27FC236}">
                    <a16:creationId xmlns:a16="http://schemas.microsoft.com/office/drawing/2014/main" id="{C774024C-F981-087E-7C71-2290117A4FB7}"/>
                  </a:ext>
                </a:extLst>
              </p:cNvPr>
              <p:cNvSpPr txBox="1"/>
              <p:nvPr/>
            </p:nvSpPr>
            <p:spPr>
              <a:xfrm>
                <a:off x="5140363" y="2337878"/>
                <a:ext cx="761747" cy="461665"/>
              </a:xfrm>
              <a:prstGeom prst="rect">
                <a:avLst/>
              </a:prstGeom>
              <a:noFill/>
            </p:spPr>
            <p:txBody>
              <a:bodyPr wrap="none" rtlCol="0">
                <a:spAutoFit/>
              </a:bodyPr>
              <a:lstStyle/>
              <a:p>
                <a:r>
                  <a:rPr lang="fr-FR" sz="2400" b="1" dirty="0">
                    <a:solidFill>
                      <a:schemeClr val="bg1"/>
                    </a:solidFill>
                    <a:latin typeface="Garamond" panose="02020404030301010803" pitchFamily="18" charset="0"/>
                  </a:rPr>
                  <a:t>1800</a:t>
                </a:r>
              </a:p>
            </p:txBody>
          </p:sp>
          <p:sp>
            <p:nvSpPr>
              <p:cNvPr id="24" name="Chevron 23">
                <a:extLst>
                  <a:ext uri="{FF2B5EF4-FFF2-40B4-BE49-F238E27FC236}">
                    <a16:creationId xmlns:a16="http://schemas.microsoft.com/office/drawing/2014/main" id="{68F5D43E-CC59-C1A2-9B36-A7D4434BD285}"/>
                  </a:ext>
                </a:extLst>
              </p:cNvPr>
              <p:cNvSpPr/>
              <p:nvPr/>
            </p:nvSpPr>
            <p:spPr>
              <a:xfrm>
                <a:off x="2317503" y="2945080"/>
                <a:ext cx="3683415" cy="914400"/>
              </a:xfrm>
              <a:prstGeom prst="chevron">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latin typeface="Garamond" panose="02020404030301010803" pitchFamily="18" charset="0"/>
                  </a:rPr>
                  <a:t>Époque moderne</a:t>
                </a:r>
              </a:p>
            </p:txBody>
          </p:sp>
          <p:sp>
            <p:nvSpPr>
              <p:cNvPr id="25" name="Chevron 24">
                <a:extLst>
                  <a:ext uri="{FF2B5EF4-FFF2-40B4-BE49-F238E27FC236}">
                    <a16:creationId xmlns:a16="http://schemas.microsoft.com/office/drawing/2014/main" id="{E0A05640-B1D6-D413-C33D-3FE240254341}"/>
                  </a:ext>
                </a:extLst>
              </p:cNvPr>
              <p:cNvSpPr/>
              <p:nvPr/>
            </p:nvSpPr>
            <p:spPr>
              <a:xfrm>
                <a:off x="5533315" y="2945080"/>
                <a:ext cx="3610685" cy="914400"/>
              </a:xfrm>
              <a:prstGeom prst="chevron">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latin typeface="Garamond" panose="02020404030301010803" pitchFamily="18" charset="0"/>
                  </a:rPr>
                  <a:t>Époque contemporaine</a:t>
                </a:r>
              </a:p>
            </p:txBody>
          </p:sp>
          <p:sp>
            <p:nvSpPr>
              <p:cNvPr id="26" name="TextBox 25">
                <a:extLst>
                  <a:ext uri="{FF2B5EF4-FFF2-40B4-BE49-F238E27FC236}">
                    <a16:creationId xmlns:a16="http://schemas.microsoft.com/office/drawing/2014/main" id="{32E5CC44-61D2-02DA-76A7-874E4983D774}"/>
                  </a:ext>
                </a:extLst>
              </p:cNvPr>
              <p:cNvSpPr txBox="1"/>
              <p:nvPr/>
            </p:nvSpPr>
            <p:spPr>
              <a:xfrm>
                <a:off x="8240803" y="2337880"/>
                <a:ext cx="761747" cy="461665"/>
              </a:xfrm>
              <a:prstGeom prst="rect">
                <a:avLst/>
              </a:prstGeom>
              <a:noFill/>
            </p:spPr>
            <p:txBody>
              <a:bodyPr wrap="none" rtlCol="0">
                <a:spAutoFit/>
              </a:bodyPr>
              <a:lstStyle/>
              <a:p>
                <a:r>
                  <a:rPr lang="fr-FR" sz="2400" b="1" dirty="0">
                    <a:solidFill>
                      <a:schemeClr val="bg1"/>
                    </a:solidFill>
                    <a:latin typeface="Garamond" panose="02020404030301010803" pitchFamily="18" charset="0"/>
                  </a:rPr>
                  <a:t>2020</a:t>
                </a:r>
              </a:p>
            </p:txBody>
          </p:sp>
        </p:grpSp>
        <p:sp>
          <p:nvSpPr>
            <p:cNvPr id="28" name="ZoneTexte 13">
              <a:extLst>
                <a:ext uri="{FF2B5EF4-FFF2-40B4-BE49-F238E27FC236}">
                  <a16:creationId xmlns:a16="http://schemas.microsoft.com/office/drawing/2014/main" id="{491A5D92-DE56-E2E8-DC33-71ECBDE852E8}"/>
                </a:ext>
              </a:extLst>
            </p:cNvPr>
            <p:cNvSpPr txBox="1"/>
            <p:nvPr/>
          </p:nvSpPr>
          <p:spPr>
            <a:xfrm>
              <a:off x="270404" y="4645212"/>
              <a:ext cx="2038739" cy="707886"/>
            </a:xfrm>
            <a:prstGeom prst="rect">
              <a:avLst/>
            </a:prstGeom>
            <a:noFill/>
          </p:spPr>
          <p:txBody>
            <a:bodyPr wrap="square" rtlCol="0">
              <a:spAutoFit/>
            </a:bodyPr>
            <a:lstStyle/>
            <a:p>
              <a:pPr algn="ctr"/>
              <a:r>
                <a:rPr lang="fr-FR" sz="2000" dirty="0">
                  <a:latin typeface="Garamond" panose="02020404030301010803" pitchFamily="18" charset="0"/>
                </a:rPr>
                <a:t>Relativité Galiléenne</a:t>
              </a:r>
            </a:p>
          </p:txBody>
        </p:sp>
        <p:sp>
          <p:nvSpPr>
            <p:cNvPr id="29" name="ZoneTexte 13">
              <a:extLst>
                <a:ext uri="{FF2B5EF4-FFF2-40B4-BE49-F238E27FC236}">
                  <a16:creationId xmlns:a16="http://schemas.microsoft.com/office/drawing/2014/main" id="{855805D5-389B-7599-166B-11F303543B49}"/>
                </a:ext>
              </a:extLst>
            </p:cNvPr>
            <p:cNvSpPr txBox="1"/>
            <p:nvPr/>
          </p:nvSpPr>
          <p:spPr>
            <a:xfrm>
              <a:off x="2471808" y="4649221"/>
              <a:ext cx="2981227" cy="400110"/>
            </a:xfrm>
            <a:prstGeom prst="rect">
              <a:avLst/>
            </a:prstGeom>
            <a:noFill/>
          </p:spPr>
          <p:txBody>
            <a:bodyPr wrap="square" rtlCol="0">
              <a:spAutoFit/>
            </a:bodyPr>
            <a:lstStyle/>
            <a:p>
              <a:pPr algn="ctr"/>
              <a:r>
                <a:rPr lang="fr-FR" sz="2000" dirty="0">
                  <a:latin typeface="Garamond" panose="02020404030301010803" pitchFamily="18" charset="0"/>
                </a:rPr>
                <a:t>Ondes électromagnétiques</a:t>
              </a:r>
            </a:p>
          </p:txBody>
        </p:sp>
        <p:sp>
          <p:nvSpPr>
            <p:cNvPr id="30" name="ZoneTexte 13">
              <a:extLst>
                <a:ext uri="{FF2B5EF4-FFF2-40B4-BE49-F238E27FC236}">
                  <a16:creationId xmlns:a16="http://schemas.microsoft.com/office/drawing/2014/main" id="{57CB1D54-AE4F-C4B3-2474-133108AEE8BF}"/>
                </a:ext>
              </a:extLst>
            </p:cNvPr>
            <p:cNvSpPr txBox="1"/>
            <p:nvPr/>
          </p:nvSpPr>
          <p:spPr>
            <a:xfrm>
              <a:off x="5796738" y="4649221"/>
              <a:ext cx="2699215" cy="400110"/>
            </a:xfrm>
            <a:prstGeom prst="rect">
              <a:avLst/>
            </a:prstGeom>
            <a:noFill/>
          </p:spPr>
          <p:txBody>
            <a:bodyPr wrap="square" rtlCol="0">
              <a:spAutoFit/>
            </a:bodyPr>
            <a:lstStyle/>
            <a:p>
              <a:pPr algn="ctr"/>
              <a:r>
                <a:rPr lang="fr-FR" sz="2000" dirty="0">
                  <a:latin typeface="Garamond" panose="02020404030301010803" pitchFamily="18" charset="0"/>
                </a:rPr>
                <a:t>Relativité restreinte</a:t>
              </a:r>
            </a:p>
          </p:txBody>
        </p:sp>
        <p:sp>
          <p:nvSpPr>
            <p:cNvPr id="31" name="Right Brace 30">
              <a:extLst>
                <a:ext uri="{FF2B5EF4-FFF2-40B4-BE49-F238E27FC236}">
                  <a16:creationId xmlns:a16="http://schemas.microsoft.com/office/drawing/2014/main" id="{AFEF4B60-0F27-A834-D161-2C565806C218}"/>
                </a:ext>
              </a:extLst>
            </p:cNvPr>
            <p:cNvSpPr/>
            <p:nvPr/>
          </p:nvSpPr>
          <p:spPr>
            <a:xfrm rot="5400000">
              <a:off x="1020406" y="3262120"/>
              <a:ext cx="538735" cy="2038739"/>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2" name="Right Brace 31">
              <a:extLst>
                <a:ext uri="{FF2B5EF4-FFF2-40B4-BE49-F238E27FC236}">
                  <a16:creationId xmlns:a16="http://schemas.microsoft.com/office/drawing/2014/main" id="{FE7D74D5-B883-160E-0C2F-716B02CD0FA5}"/>
                </a:ext>
              </a:extLst>
            </p:cNvPr>
            <p:cNvSpPr/>
            <p:nvPr/>
          </p:nvSpPr>
          <p:spPr>
            <a:xfrm rot="5400000">
              <a:off x="3688777" y="2711485"/>
              <a:ext cx="538735" cy="3133619"/>
            </a:xfrm>
            <a:prstGeom prst="rightBrace">
              <a:avLst>
                <a:gd name="adj1" fmla="val 8333"/>
                <a:gd name="adj2" fmla="val 50229"/>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3" name="Right Brace 32">
              <a:extLst>
                <a:ext uri="{FF2B5EF4-FFF2-40B4-BE49-F238E27FC236}">
                  <a16:creationId xmlns:a16="http://schemas.microsoft.com/office/drawing/2014/main" id="{1435F118-CDFD-3843-AD59-18182592E97B}"/>
                </a:ext>
              </a:extLst>
            </p:cNvPr>
            <p:cNvSpPr/>
            <p:nvPr/>
          </p:nvSpPr>
          <p:spPr>
            <a:xfrm rot="5400000">
              <a:off x="6889178" y="2747446"/>
              <a:ext cx="538735" cy="3061699"/>
            </a:xfrm>
            <a:prstGeom prst="rightBrace">
              <a:avLst>
                <a:gd name="adj1" fmla="val 8333"/>
                <a:gd name="adj2" fmla="val 50469"/>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sp>
        <p:nvSpPr>
          <p:cNvPr id="3" name="TextBox 2">
            <a:extLst>
              <a:ext uri="{FF2B5EF4-FFF2-40B4-BE49-F238E27FC236}">
                <a16:creationId xmlns:a16="http://schemas.microsoft.com/office/drawing/2014/main" id="{2E2700B8-5EEE-DBA3-F576-F9FDBA818170}"/>
              </a:ext>
            </a:extLst>
          </p:cNvPr>
          <p:cNvSpPr txBox="1"/>
          <p:nvPr/>
        </p:nvSpPr>
        <p:spPr>
          <a:xfrm>
            <a:off x="1790833" y="1287085"/>
            <a:ext cx="739305" cy="461665"/>
          </a:xfrm>
          <a:prstGeom prst="rect">
            <a:avLst/>
          </a:prstGeom>
          <a:noFill/>
        </p:spPr>
        <p:txBody>
          <a:bodyPr wrap="none" rtlCol="0">
            <a:spAutoFit/>
          </a:bodyPr>
          <a:lstStyle/>
          <a:p>
            <a:r>
              <a:rPr lang="fr-FR" sz="2400" b="1" dirty="0">
                <a:solidFill>
                  <a:schemeClr val="bg1"/>
                </a:solidFill>
                <a:latin typeface="Garamond" panose="02020404030301010803" pitchFamily="18" charset="0"/>
              </a:rPr>
              <a:t>1600</a:t>
            </a:r>
          </a:p>
        </p:txBody>
      </p:sp>
      <p:sp>
        <p:nvSpPr>
          <p:cNvPr id="39" name="Right Arrow 38">
            <a:extLst>
              <a:ext uri="{FF2B5EF4-FFF2-40B4-BE49-F238E27FC236}">
                <a16:creationId xmlns:a16="http://schemas.microsoft.com/office/drawing/2014/main" id="{4F978C04-383C-789A-053A-FD7C69BA2DDA}"/>
              </a:ext>
            </a:extLst>
          </p:cNvPr>
          <p:cNvSpPr/>
          <p:nvPr/>
        </p:nvSpPr>
        <p:spPr>
          <a:xfrm>
            <a:off x="1792555" y="3532262"/>
            <a:ext cx="632892" cy="4041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40" name="Right Arrow 39">
            <a:extLst>
              <a:ext uri="{FF2B5EF4-FFF2-40B4-BE49-F238E27FC236}">
                <a16:creationId xmlns:a16="http://schemas.microsoft.com/office/drawing/2014/main" id="{891B1282-DD50-31C1-FA4F-76633A4F39DA}"/>
              </a:ext>
            </a:extLst>
          </p:cNvPr>
          <p:cNvSpPr/>
          <p:nvPr/>
        </p:nvSpPr>
        <p:spPr>
          <a:xfrm>
            <a:off x="5322013" y="3581973"/>
            <a:ext cx="632892" cy="4041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pic>
        <p:nvPicPr>
          <p:cNvPr id="1026" name="Picture 2" descr="Galilée (savant) — Wikipédia">
            <a:extLst>
              <a:ext uri="{FF2B5EF4-FFF2-40B4-BE49-F238E27FC236}">
                <a16:creationId xmlns:a16="http://schemas.microsoft.com/office/drawing/2014/main" id="{975CF449-1069-847F-10FD-943D61B886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083" y="4334503"/>
            <a:ext cx="1664653" cy="21144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drishya Alok”: The Scintillating Legacy Of Electromagnetic Waves">
            <a:extLst>
              <a:ext uri="{FF2B5EF4-FFF2-40B4-BE49-F238E27FC236}">
                <a16:creationId xmlns:a16="http://schemas.microsoft.com/office/drawing/2014/main" id="{0AFB17EA-D4EB-59CC-B2BA-53017C5574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5447" y="4377885"/>
            <a:ext cx="2956407" cy="197093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a relativité restreinte | ECHOSCIENCES - Grand Est">
            <a:extLst>
              <a:ext uri="{FF2B5EF4-FFF2-40B4-BE49-F238E27FC236}">
                <a16:creationId xmlns:a16="http://schemas.microsoft.com/office/drawing/2014/main" id="{792EAEB0-3B25-92E0-57E6-39FCBDB4C2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5716" y="4461248"/>
            <a:ext cx="3219021" cy="175775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44F91A76-70F9-313F-EF45-4ABD844E195A}"/>
              </a:ext>
            </a:extLst>
          </p:cNvPr>
          <p:cNvGrpSpPr/>
          <p:nvPr/>
        </p:nvGrpSpPr>
        <p:grpSpPr>
          <a:xfrm>
            <a:off x="0" y="6652590"/>
            <a:ext cx="9144000" cy="205411"/>
            <a:chOff x="0" y="6652590"/>
            <a:chExt cx="9144000" cy="205411"/>
          </a:xfrm>
        </p:grpSpPr>
        <p:sp>
          <p:nvSpPr>
            <p:cNvPr id="5" name="Rectangle 4">
              <a:extLst>
                <a:ext uri="{FF2B5EF4-FFF2-40B4-BE49-F238E27FC236}">
                  <a16:creationId xmlns:a16="http://schemas.microsoft.com/office/drawing/2014/main" id="{B506EBF9-8470-D09F-FC60-E7193BA11029}"/>
                </a:ext>
              </a:extLst>
            </p:cNvPr>
            <p:cNvSpPr/>
            <p:nvPr/>
          </p:nvSpPr>
          <p:spPr>
            <a:xfrm>
              <a:off x="0" y="6652591"/>
              <a:ext cx="1502001"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Barbara PERRI</a:t>
              </a:r>
            </a:p>
          </p:txBody>
        </p:sp>
        <p:sp>
          <p:nvSpPr>
            <p:cNvPr id="6" name="Rectangle 5">
              <a:extLst>
                <a:ext uri="{FF2B5EF4-FFF2-40B4-BE49-F238E27FC236}">
                  <a16:creationId xmlns:a16="http://schemas.microsoft.com/office/drawing/2014/main" id="{B04C2E54-828F-E991-CA69-F59CB61811F5}"/>
                </a:ext>
              </a:extLst>
            </p:cNvPr>
            <p:cNvSpPr/>
            <p:nvPr/>
          </p:nvSpPr>
          <p:spPr>
            <a:xfrm>
              <a:off x="1502001" y="6652590"/>
              <a:ext cx="4359535"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L1, PHYS137, Cours 4 :  La relativité restreinte</a:t>
              </a:r>
            </a:p>
          </p:txBody>
        </p:sp>
        <p:sp>
          <p:nvSpPr>
            <p:cNvPr id="7" name="Rectangle 6">
              <a:extLst>
                <a:ext uri="{FF2B5EF4-FFF2-40B4-BE49-F238E27FC236}">
                  <a16:creationId xmlns:a16="http://schemas.microsoft.com/office/drawing/2014/main" id="{27A91825-2EA2-5827-8E36-736B5BF1C187}"/>
                </a:ext>
              </a:extLst>
            </p:cNvPr>
            <p:cNvSpPr/>
            <p:nvPr/>
          </p:nvSpPr>
          <p:spPr>
            <a:xfrm>
              <a:off x="7641999" y="6652591"/>
              <a:ext cx="1502001" cy="2054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Garamond" panose="02020404030301010803" pitchFamily="18" charset="0"/>
                </a:rPr>
                <a:t>05/10/2023</a:t>
              </a:r>
            </a:p>
          </p:txBody>
        </p:sp>
        <p:sp>
          <p:nvSpPr>
            <p:cNvPr id="8" name="Rectangle 7">
              <a:extLst>
                <a:ext uri="{FF2B5EF4-FFF2-40B4-BE49-F238E27FC236}">
                  <a16:creationId xmlns:a16="http://schemas.microsoft.com/office/drawing/2014/main" id="{0077C312-C7FB-401C-E5C0-6E70805EF74B}"/>
                </a:ext>
              </a:extLst>
            </p:cNvPr>
            <p:cNvSpPr/>
            <p:nvPr/>
          </p:nvSpPr>
          <p:spPr>
            <a:xfrm>
              <a:off x="5861538" y="6652591"/>
              <a:ext cx="1780461" cy="2054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Université Paris-Saclay</a:t>
              </a:r>
            </a:p>
          </p:txBody>
        </p:sp>
      </p:grpSp>
    </p:spTree>
    <p:extLst>
      <p:ext uri="{BB962C8B-B14F-4D97-AF65-F5344CB8AC3E}">
        <p14:creationId xmlns:p14="http://schemas.microsoft.com/office/powerpoint/2010/main" val="4121449941"/>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Special Theory of Relativity Overview | What is Special Relativity? - Video  &amp; Lesson Transcript | Study.com">
            <a:extLst>
              <a:ext uri="{FF2B5EF4-FFF2-40B4-BE49-F238E27FC236}">
                <a16:creationId xmlns:a16="http://schemas.microsoft.com/office/drawing/2014/main" id="{8AE54F23-53B4-883D-E178-4802045EEBBF}"/>
              </a:ext>
            </a:extLst>
          </p:cNvPr>
          <p:cNvPicPr>
            <a:picLocks noChangeAspect="1" noChangeArrowheads="1"/>
          </p:cNvPicPr>
          <p:nvPr/>
        </p:nvPicPr>
        <p:blipFill rotWithShape="1">
          <a:blip r:embed="rId3">
            <a:alphaModFix amt="30000"/>
            <a:extLst>
              <a:ext uri="{28A0092B-C50C-407E-A947-70E740481C1C}">
                <a14:useLocalDpi xmlns:a14="http://schemas.microsoft.com/office/drawing/2010/main" val="0"/>
              </a:ext>
            </a:extLst>
          </a:blip>
          <a:srcRect l="13671" t="6504" r="10305"/>
          <a:stretch/>
        </p:blipFill>
        <p:spPr bwMode="auto">
          <a:xfrm>
            <a:off x="0" y="327045"/>
            <a:ext cx="9144000" cy="632554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107B321-2877-784C-57AB-50D4E7505EB1}"/>
              </a:ext>
            </a:extLst>
          </p:cNvPr>
          <p:cNvSpPr txBox="1"/>
          <p:nvPr/>
        </p:nvSpPr>
        <p:spPr>
          <a:xfrm>
            <a:off x="0" y="2938559"/>
            <a:ext cx="9144000" cy="830997"/>
          </a:xfrm>
          <a:prstGeom prst="rect">
            <a:avLst/>
          </a:prstGeom>
          <a:noFill/>
        </p:spPr>
        <p:txBody>
          <a:bodyPr wrap="square" rtlCol="0">
            <a:spAutoFit/>
          </a:bodyPr>
          <a:lstStyle/>
          <a:p>
            <a:pPr algn="ctr"/>
            <a:r>
              <a:rPr lang="fr-FR" sz="4800" dirty="0">
                <a:latin typeface="Garamond" charset="0"/>
                <a:ea typeface="Garamond" charset="0"/>
                <a:cs typeface="Garamond" charset="0"/>
              </a:rPr>
              <a:t>La Relativité Restreinte</a:t>
            </a:r>
          </a:p>
        </p:txBody>
      </p:sp>
      <p:grpSp>
        <p:nvGrpSpPr>
          <p:cNvPr id="13" name="Group 12">
            <a:extLst>
              <a:ext uri="{FF2B5EF4-FFF2-40B4-BE49-F238E27FC236}">
                <a16:creationId xmlns:a16="http://schemas.microsoft.com/office/drawing/2014/main" id="{BB458A0C-2E33-477A-3F0F-6F87C6C74219}"/>
              </a:ext>
            </a:extLst>
          </p:cNvPr>
          <p:cNvGrpSpPr/>
          <p:nvPr/>
        </p:nvGrpSpPr>
        <p:grpSpPr>
          <a:xfrm>
            <a:off x="1873" y="0"/>
            <a:ext cx="9142127" cy="327048"/>
            <a:chOff x="1873" y="0"/>
            <a:chExt cx="9142127" cy="327048"/>
          </a:xfrm>
        </p:grpSpPr>
        <p:sp>
          <p:nvSpPr>
            <p:cNvPr id="15" name="Rectangle 14">
              <a:extLst>
                <a:ext uri="{FF2B5EF4-FFF2-40B4-BE49-F238E27FC236}">
                  <a16:creationId xmlns:a16="http://schemas.microsoft.com/office/drawing/2014/main" id="{556572A7-74D3-48C3-6575-C0246570A747}"/>
                </a:ext>
              </a:extLst>
            </p:cNvPr>
            <p:cNvSpPr/>
            <p:nvPr/>
          </p:nvSpPr>
          <p:spPr>
            <a:xfrm>
              <a:off x="8364931" y="0"/>
              <a:ext cx="779069" cy="3270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6114358A-8874-8B4C-ACF7-5A9557367BD8}" type="slidenum">
                <a:rPr lang="en-US" sz="1400" smtClean="0">
                  <a:latin typeface="Garamond" panose="02020404030301010803" pitchFamily="18" charset="0"/>
                </a:rPr>
                <a:t>20</a:t>
              </a:fld>
              <a:r>
                <a:rPr lang="en-US" sz="1400" dirty="0">
                  <a:latin typeface="Garamond" panose="02020404030301010803" pitchFamily="18" charset="0"/>
                </a:rPr>
                <a:t>/36</a:t>
              </a:r>
            </a:p>
          </p:txBody>
        </p:sp>
        <p:sp>
          <p:nvSpPr>
            <p:cNvPr id="16" name="Rectangle 15">
              <a:extLst>
                <a:ext uri="{FF2B5EF4-FFF2-40B4-BE49-F238E27FC236}">
                  <a16:creationId xmlns:a16="http://schemas.microsoft.com/office/drawing/2014/main" id="{A7B9E641-D011-AEBD-848A-7AC9E02ED66D}"/>
                </a:ext>
              </a:extLst>
            </p:cNvPr>
            <p:cNvSpPr/>
            <p:nvPr/>
          </p:nvSpPr>
          <p:spPr>
            <a:xfrm>
              <a:off x="1873" y="0"/>
              <a:ext cx="2038863" cy="3270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Relativité Galiléenne</a:t>
              </a:r>
            </a:p>
          </p:txBody>
        </p:sp>
        <p:sp>
          <p:nvSpPr>
            <p:cNvPr id="17" name="Rectangle 16">
              <a:extLst>
                <a:ext uri="{FF2B5EF4-FFF2-40B4-BE49-F238E27FC236}">
                  <a16:creationId xmlns:a16="http://schemas.microsoft.com/office/drawing/2014/main" id="{D4DEB3F5-546B-BD08-1FC3-297D0B2180E1}"/>
                </a:ext>
              </a:extLst>
            </p:cNvPr>
            <p:cNvSpPr/>
            <p:nvPr/>
          </p:nvSpPr>
          <p:spPr>
            <a:xfrm>
              <a:off x="2040737" y="0"/>
              <a:ext cx="2142666" cy="3270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Ondes électromagnétiques</a:t>
              </a:r>
            </a:p>
          </p:txBody>
        </p:sp>
        <p:sp>
          <p:nvSpPr>
            <p:cNvPr id="18" name="Rectangle 17">
              <a:extLst>
                <a:ext uri="{FF2B5EF4-FFF2-40B4-BE49-F238E27FC236}">
                  <a16:creationId xmlns:a16="http://schemas.microsoft.com/office/drawing/2014/main" id="{EE567A10-EFBC-6155-C9A5-CA1758714C3A}"/>
                </a:ext>
              </a:extLst>
            </p:cNvPr>
            <p:cNvSpPr/>
            <p:nvPr/>
          </p:nvSpPr>
          <p:spPr>
            <a:xfrm>
              <a:off x="4183402" y="0"/>
              <a:ext cx="2038863" cy="32704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Relativité restreinte</a:t>
              </a:r>
            </a:p>
          </p:txBody>
        </p:sp>
        <p:sp>
          <p:nvSpPr>
            <p:cNvPr id="19" name="Rectangle 18">
              <a:extLst>
                <a:ext uri="{FF2B5EF4-FFF2-40B4-BE49-F238E27FC236}">
                  <a16:creationId xmlns:a16="http://schemas.microsoft.com/office/drawing/2014/main" id="{771146F5-66C2-0255-7A4B-36F97F0F1713}"/>
                </a:ext>
              </a:extLst>
            </p:cNvPr>
            <p:cNvSpPr/>
            <p:nvPr/>
          </p:nvSpPr>
          <p:spPr>
            <a:xfrm>
              <a:off x="6222265" y="0"/>
              <a:ext cx="2142666" cy="32704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Applications </a:t>
              </a:r>
              <a:r>
                <a:rPr lang="fr-FR" sz="1400" dirty="0" err="1">
                  <a:latin typeface="Garamond" panose="02020404030301010803" pitchFamily="18" charset="0"/>
                </a:rPr>
                <a:t>astros</a:t>
              </a:r>
              <a:endParaRPr lang="fr-FR" sz="1400" dirty="0">
                <a:latin typeface="Garamond" panose="02020404030301010803" pitchFamily="18" charset="0"/>
              </a:endParaRPr>
            </a:p>
          </p:txBody>
        </p:sp>
      </p:grpSp>
      <p:grpSp>
        <p:nvGrpSpPr>
          <p:cNvPr id="2" name="Group 1">
            <a:extLst>
              <a:ext uri="{FF2B5EF4-FFF2-40B4-BE49-F238E27FC236}">
                <a16:creationId xmlns:a16="http://schemas.microsoft.com/office/drawing/2014/main" id="{F3DC88FE-E663-5587-ED00-47CA33C8304A}"/>
              </a:ext>
            </a:extLst>
          </p:cNvPr>
          <p:cNvGrpSpPr/>
          <p:nvPr/>
        </p:nvGrpSpPr>
        <p:grpSpPr>
          <a:xfrm>
            <a:off x="0" y="6652590"/>
            <a:ext cx="9144000" cy="205411"/>
            <a:chOff x="0" y="6652590"/>
            <a:chExt cx="9144000" cy="205411"/>
          </a:xfrm>
        </p:grpSpPr>
        <p:sp>
          <p:nvSpPr>
            <p:cNvPr id="3" name="Rectangle 2">
              <a:extLst>
                <a:ext uri="{FF2B5EF4-FFF2-40B4-BE49-F238E27FC236}">
                  <a16:creationId xmlns:a16="http://schemas.microsoft.com/office/drawing/2014/main" id="{00C050C6-07F3-0CEF-634F-2127EFB1D180}"/>
                </a:ext>
              </a:extLst>
            </p:cNvPr>
            <p:cNvSpPr/>
            <p:nvPr/>
          </p:nvSpPr>
          <p:spPr>
            <a:xfrm>
              <a:off x="0" y="6652591"/>
              <a:ext cx="1502001"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Barbara PERRI</a:t>
              </a:r>
            </a:p>
          </p:txBody>
        </p:sp>
        <p:sp>
          <p:nvSpPr>
            <p:cNvPr id="4" name="Rectangle 3">
              <a:extLst>
                <a:ext uri="{FF2B5EF4-FFF2-40B4-BE49-F238E27FC236}">
                  <a16:creationId xmlns:a16="http://schemas.microsoft.com/office/drawing/2014/main" id="{DDFB7026-97DD-59F8-BFFB-C8D316B957C6}"/>
                </a:ext>
              </a:extLst>
            </p:cNvPr>
            <p:cNvSpPr/>
            <p:nvPr/>
          </p:nvSpPr>
          <p:spPr>
            <a:xfrm>
              <a:off x="1502001" y="6652590"/>
              <a:ext cx="4359535"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L1, PHYS137, Cours 4 :  La relativité restreinte</a:t>
              </a:r>
            </a:p>
          </p:txBody>
        </p:sp>
        <p:sp>
          <p:nvSpPr>
            <p:cNvPr id="5" name="Rectangle 4">
              <a:extLst>
                <a:ext uri="{FF2B5EF4-FFF2-40B4-BE49-F238E27FC236}">
                  <a16:creationId xmlns:a16="http://schemas.microsoft.com/office/drawing/2014/main" id="{587209B6-4978-A00B-CFF1-9BA65382D9BE}"/>
                </a:ext>
              </a:extLst>
            </p:cNvPr>
            <p:cNvSpPr/>
            <p:nvPr/>
          </p:nvSpPr>
          <p:spPr>
            <a:xfrm>
              <a:off x="7641999" y="6652591"/>
              <a:ext cx="1502001" cy="2054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Garamond" panose="02020404030301010803" pitchFamily="18" charset="0"/>
                </a:rPr>
                <a:t>05/10/2023</a:t>
              </a:r>
            </a:p>
          </p:txBody>
        </p:sp>
        <p:sp>
          <p:nvSpPr>
            <p:cNvPr id="6" name="Rectangle 5">
              <a:extLst>
                <a:ext uri="{FF2B5EF4-FFF2-40B4-BE49-F238E27FC236}">
                  <a16:creationId xmlns:a16="http://schemas.microsoft.com/office/drawing/2014/main" id="{8F2A248B-5DE9-A790-7FA1-63BE8B13C59B}"/>
                </a:ext>
              </a:extLst>
            </p:cNvPr>
            <p:cNvSpPr/>
            <p:nvPr/>
          </p:nvSpPr>
          <p:spPr>
            <a:xfrm>
              <a:off x="5861538" y="6652591"/>
              <a:ext cx="1780461" cy="2054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Université Paris-Saclay</a:t>
              </a:r>
            </a:p>
          </p:txBody>
        </p:sp>
      </p:grpSp>
    </p:spTree>
    <p:extLst>
      <p:ext uri="{BB962C8B-B14F-4D97-AF65-F5344CB8AC3E}">
        <p14:creationId xmlns:p14="http://schemas.microsoft.com/office/powerpoint/2010/main" val="287601933"/>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4A2810-E27D-5BE6-F63E-3C2F66770CBE}"/>
              </a:ext>
            </a:extLst>
          </p:cNvPr>
          <p:cNvSpPr txBox="1"/>
          <p:nvPr/>
        </p:nvSpPr>
        <p:spPr>
          <a:xfrm>
            <a:off x="0" y="327046"/>
            <a:ext cx="9144000" cy="646331"/>
          </a:xfrm>
          <a:prstGeom prst="rect">
            <a:avLst/>
          </a:prstGeom>
          <a:noFill/>
        </p:spPr>
        <p:txBody>
          <a:bodyPr wrap="square" rtlCol="0">
            <a:spAutoFit/>
          </a:bodyPr>
          <a:lstStyle/>
          <a:p>
            <a:pPr algn="ctr"/>
            <a:r>
              <a:rPr lang="fr-FR" sz="3600" dirty="0">
                <a:latin typeface="Garamond" charset="0"/>
                <a:ea typeface="Garamond" charset="0"/>
                <a:cs typeface="Garamond" charset="0"/>
              </a:rPr>
              <a:t>Transformation de Lorentz</a:t>
            </a:r>
          </a:p>
        </p:txBody>
      </p:sp>
      <p:grpSp>
        <p:nvGrpSpPr>
          <p:cNvPr id="21" name="Group 20">
            <a:extLst>
              <a:ext uri="{FF2B5EF4-FFF2-40B4-BE49-F238E27FC236}">
                <a16:creationId xmlns:a16="http://schemas.microsoft.com/office/drawing/2014/main" id="{D7E7DEFC-536C-AEA6-2302-6E8404473CD1}"/>
              </a:ext>
            </a:extLst>
          </p:cNvPr>
          <p:cNvGrpSpPr/>
          <p:nvPr/>
        </p:nvGrpSpPr>
        <p:grpSpPr>
          <a:xfrm>
            <a:off x="53351" y="1175653"/>
            <a:ext cx="860856" cy="5219911"/>
            <a:chOff x="53351" y="1175653"/>
            <a:chExt cx="860856" cy="5219911"/>
          </a:xfrm>
        </p:grpSpPr>
        <p:sp>
          <p:nvSpPr>
            <p:cNvPr id="22" name="Pentagon 21">
              <a:extLst>
                <a:ext uri="{FF2B5EF4-FFF2-40B4-BE49-F238E27FC236}">
                  <a16:creationId xmlns:a16="http://schemas.microsoft.com/office/drawing/2014/main" id="{9279DD65-86E0-41B1-76C8-33389C36397E}"/>
                </a:ext>
              </a:extLst>
            </p:cNvPr>
            <p:cNvSpPr/>
            <p:nvPr/>
          </p:nvSpPr>
          <p:spPr>
            <a:xfrm rot="16200000">
              <a:off x="-1889657" y="3570861"/>
              <a:ext cx="5199070" cy="408659"/>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atin typeface="Garamond" panose="02020404030301010803" pitchFamily="18" charset="0"/>
                </a:rPr>
                <a:t>Époque contemporaine</a:t>
              </a:r>
            </a:p>
          </p:txBody>
        </p:sp>
        <p:sp>
          <p:nvSpPr>
            <p:cNvPr id="23" name="Pentagon 22">
              <a:extLst>
                <a:ext uri="{FF2B5EF4-FFF2-40B4-BE49-F238E27FC236}">
                  <a16:creationId xmlns:a16="http://schemas.microsoft.com/office/drawing/2014/main" id="{E7DDB3ED-F5DB-12B4-2CC0-5E0684F90F20}"/>
                </a:ext>
              </a:extLst>
            </p:cNvPr>
            <p:cNvSpPr/>
            <p:nvPr/>
          </p:nvSpPr>
          <p:spPr>
            <a:xfrm rot="16200000">
              <a:off x="-2298319" y="3570858"/>
              <a:ext cx="5199072" cy="40866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Garamond" panose="02020404030301010803" pitchFamily="18" charset="0"/>
              </a:endParaRPr>
            </a:p>
          </p:txBody>
        </p:sp>
        <p:sp>
          <p:nvSpPr>
            <p:cNvPr id="24" name="TextBox 23">
              <a:extLst>
                <a:ext uri="{FF2B5EF4-FFF2-40B4-BE49-F238E27FC236}">
                  <a16:creationId xmlns:a16="http://schemas.microsoft.com/office/drawing/2014/main" id="{45792C94-6767-3B16-7743-42E2DFA6F740}"/>
                </a:ext>
              </a:extLst>
            </p:cNvPr>
            <p:cNvSpPr txBox="1"/>
            <p:nvPr/>
          </p:nvSpPr>
          <p:spPr>
            <a:xfrm rot="16200000">
              <a:off x="-74776" y="5783858"/>
              <a:ext cx="761747" cy="461665"/>
            </a:xfrm>
            <a:prstGeom prst="rect">
              <a:avLst/>
            </a:prstGeom>
            <a:noFill/>
          </p:spPr>
          <p:txBody>
            <a:bodyPr wrap="none" rtlCol="0">
              <a:spAutoFit/>
            </a:bodyPr>
            <a:lstStyle/>
            <a:p>
              <a:r>
                <a:rPr lang="fr-FR" sz="2400" dirty="0">
                  <a:solidFill>
                    <a:schemeClr val="bg1"/>
                  </a:solidFill>
                  <a:latin typeface="Garamond" panose="02020404030301010803" pitchFamily="18" charset="0"/>
                </a:rPr>
                <a:t>1800</a:t>
              </a:r>
            </a:p>
          </p:txBody>
        </p:sp>
        <p:sp>
          <p:nvSpPr>
            <p:cNvPr id="25" name="TextBox 24">
              <a:extLst>
                <a:ext uri="{FF2B5EF4-FFF2-40B4-BE49-F238E27FC236}">
                  <a16:creationId xmlns:a16="http://schemas.microsoft.com/office/drawing/2014/main" id="{56D95FEF-B84E-4F39-05AE-FC69B4BC8F55}"/>
                </a:ext>
              </a:extLst>
            </p:cNvPr>
            <p:cNvSpPr txBox="1"/>
            <p:nvPr/>
          </p:nvSpPr>
          <p:spPr>
            <a:xfrm rot="16200000">
              <a:off x="-96690" y="1512338"/>
              <a:ext cx="761747" cy="461665"/>
            </a:xfrm>
            <a:prstGeom prst="rect">
              <a:avLst/>
            </a:prstGeom>
            <a:noFill/>
          </p:spPr>
          <p:txBody>
            <a:bodyPr wrap="none" rtlCol="0">
              <a:spAutoFit/>
            </a:bodyPr>
            <a:lstStyle/>
            <a:p>
              <a:r>
                <a:rPr lang="fr-FR" sz="2400" dirty="0">
                  <a:solidFill>
                    <a:schemeClr val="bg1"/>
                  </a:solidFill>
                  <a:latin typeface="Garamond" panose="02020404030301010803" pitchFamily="18" charset="0"/>
                </a:rPr>
                <a:t>2020</a:t>
              </a:r>
              <a:endParaRPr lang="fr-FR" dirty="0">
                <a:solidFill>
                  <a:schemeClr val="bg1"/>
                </a:solidFill>
                <a:latin typeface="Garamond" panose="02020404030301010803" pitchFamily="18" charset="0"/>
              </a:endParaRPr>
            </a:p>
          </p:txBody>
        </p:sp>
      </p:grpSp>
      <p:sp>
        <p:nvSpPr>
          <p:cNvPr id="26" name="TextBox 25">
            <a:extLst>
              <a:ext uri="{FF2B5EF4-FFF2-40B4-BE49-F238E27FC236}">
                <a16:creationId xmlns:a16="http://schemas.microsoft.com/office/drawing/2014/main" id="{BA49015C-8284-A362-A67A-0F46E986F101}"/>
              </a:ext>
            </a:extLst>
          </p:cNvPr>
          <p:cNvSpPr txBox="1"/>
          <p:nvPr/>
        </p:nvSpPr>
        <p:spPr>
          <a:xfrm rot="16200000">
            <a:off x="-63555" y="3674185"/>
            <a:ext cx="739305" cy="461665"/>
          </a:xfrm>
          <a:prstGeom prst="rect">
            <a:avLst/>
          </a:prstGeom>
          <a:noFill/>
        </p:spPr>
        <p:txBody>
          <a:bodyPr wrap="none" rtlCol="0">
            <a:spAutoFit/>
          </a:bodyPr>
          <a:lstStyle/>
          <a:p>
            <a:r>
              <a:rPr lang="fr-FR" sz="2400" b="1" dirty="0">
                <a:solidFill>
                  <a:schemeClr val="bg1"/>
                </a:solidFill>
                <a:latin typeface="Garamond" panose="02020404030301010803" pitchFamily="18" charset="0"/>
              </a:rPr>
              <a:t>1900</a:t>
            </a:r>
          </a:p>
        </p:txBody>
      </p:sp>
      <p:grpSp>
        <p:nvGrpSpPr>
          <p:cNvPr id="27" name="Group 26">
            <a:extLst>
              <a:ext uri="{FF2B5EF4-FFF2-40B4-BE49-F238E27FC236}">
                <a16:creationId xmlns:a16="http://schemas.microsoft.com/office/drawing/2014/main" id="{E34818FA-C0CB-F793-10AE-7DA1CB22261A}"/>
              </a:ext>
            </a:extLst>
          </p:cNvPr>
          <p:cNvGrpSpPr/>
          <p:nvPr/>
        </p:nvGrpSpPr>
        <p:grpSpPr>
          <a:xfrm>
            <a:off x="1873" y="0"/>
            <a:ext cx="9142127" cy="327048"/>
            <a:chOff x="1873" y="0"/>
            <a:chExt cx="9142127" cy="327048"/>
          </a:xfrm>
        </p:grpSpPr>
        <p:sp>
          <p:nvSpPr>
            <p:cNvPr id="28" name="Rectangle 27">
              <a:extLst>
                <a:ext uri="{FF2B5EF4-FFF2-40B4-BE49-F238E27FC236}">
                  <a16:creationId xmlns:a16="http://schemas.microsoft.com/office/drawing/2014/main" id="{5B21CCEB-B7C3-6500-B015-063218405CE8}"/>
                </a:ext>
              </a:extLst>
            </p:cNvPr>
            <p:cNvSpPr/>
            <p:nvPr/>
          </p:nvSpPr>
          <p:spPr>
            <a:xfrm>
              <a:off x="8364931" y="0"/>
              <a:ext cx="779069" cy="3270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6114358A-8874-8B4C-ACF7-5A9557367BD8}" type="slidenum">
                <a:rPr lang="en-US" sz="1400" smtClean="0">
                  <a:latin typeface="Garamond" panose="02020404030301010803" pitchFamily="18" charset="0"/>
                </a:rPr>
                <a:t>21</a:t>
              </a:fld>
              <a:r>
                <a:rPr lang="en-US" sz="1400" dirty="0">
                  <a:latin typeface="Garamond" panose="02020404030301010803" pitchFamily="18" charset="0"/>
                </a:rPr>
                <a:t>/36</a:t>
              </a:r>
            </a:p>
          </p:txBody>
        </p:sp>
        <p:sp>
          <p:nvSpPr>
            <p:cNvPr id="29" name="Rectangle 28">
              <a:extLst>
                <a:ext uri="{FF2B5EF4-FFF2-40B4-BE49-F238E27FC236}">
                  <a16:creationId xmlns:a16="http://schemas.microsoft.com/office/drawing/2014/main" id="{D4D7393C-12EB-E6A2-0907-F795FBDC59D1}"/>
                </a:ext>
              </a:extLst>
            </p:cNvPr>
            <p:cNvSpPr/>
            <p:nvPr/>
          </p:nvSpPr>
          <p:spPr>
            <a:xfrm>
              <a:off x="1873" y="0"/>
              <a:ext cx="2038863" cy="3270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Relativité Galiléenne</a:t>
              </a:r>
            </a:p>
          </p:txBody>
        </p:sp>
        <p:sp>
          <p:nvSpPr>
            <p:cNvPr id="30" name="Rectangle 29">
              <a:extLst>
                <a:ext uri="{FF2B5EF4-FFF2-40B4-BE49-F238E27FC236}">
                  <a16:creationId xmlns:a16="http://schemas.microsoft.com/office/drawing/2014/main" id="{60191C76-577C-C6AF-A099-BDCB9A01D48E}"/>
                </a:ext>
              </a:extLst>
            </p:cNvPr>
            <p:cNvSpPr/>
            <p:nvPr/>
          </p:nvSpPr>
          <p:spPr>
            <a:xfrm>
              <a:off x="2040737" y="0"/>
              <a:ext cx="2142666" cy="3270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Ondes électromagnétiques</a:t>
              </a:r>
            </a:p>
          </p:txBody>
        </p:sp>
        <p:sp>
          <p:nvSpPr>
            <p:cNvPr id="31" name="Rectangle 30">
              <a:extLst>
                <a:ext uri="{FF2B5EF4-FFF2-40B4-BE49-F238E27FC236}">
                  <a16:creationId xmlns:a16="http://schemas.microsoft.com/office/drawing/2014/main" id="{858E4C9E-E60C-A205-EEB7-2C4FC1FBF074}"/>
                </a:ext>
              </a:extLst>
            </p:cNvPr>
            <p:cNvSpPr/>
            <p:nvPr/>
          </p:nvSpPr>
          <p:spPr>
            <a:xfrm>
              <a:off x="4183402" y="0"/>
              <a:ext cx="2038863" cy="32704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Relativité restreinte</a:t>
              </a:r>
            </a:p>
          </p:txBody>
        </p:sp>
        <p:sp>
          <p:nvSpPr>
            <p:cNvPr id="32" name="Rectangle 31">
              <a:extLst>
                <a:ext uri="{FF2B5EF4-FFF2-40B4-BE49-F238E27FC236}">
                  <a16:creationId xmlns:a16="http://schemas.microsoft.com/office/drawing/2014/main" id="{C6FC9FCC-17E5-574D-4A88-500CD98E8034}"/>
                </a:ext>
              </a:extLst>
            </p:cNvPr>
            <p:cNvSpPr/>
            <p:nvPr/>
          </p:nvSpPr>
          <p:spPr>
            <a:xfrm>
              <a:off x="6222265" y="0"/>
              <a:ext cx="2142666" cy="32704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Applications </a:t>
              </a:r>
              <a:r>
                <a:rPr lang="fr-FR" sz="1400" dirty="0" err="1">
                  <a:latin typeface="Garamond" panose="02020404030301010803" pitchFamily="18" charset="0"/>
                </a:rPr>
                <a:t>astros</a:t>
              </a:r>
              <a:endParaRPr lang="fr-FR" sz="1400" dirty="0">
                <a:latin typeface="Garamond" panose="02020404030301010803" pitchFamily="18" charset="0"/>
              </a:endParaRPr>
            </a:p>
          </p:txBody>
        </p:sp>
      </p:grpSp>
      <p:pic>
        <p:nvPicPr>
          <p:cNvPr id="6146" name="Picture 2" descr="Hendrik Lorentz — Wikipédia">
            <a:extLst>
              <a:ext uri="{FF2B5EF4-FFF2-40B4-BE49-F238E27FC236}">
                <a16:creationId xmlns:a16="http://schemas.microsoft.com/office/drawing/2014/main" id="{F5513BE6-9546-BE24-6894-DB7CFD1CA4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3554" y="504092"/>
            <a:ext cx="1283804" cy="1817077"/>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13">
            <a:extLst>
              <a:ext uri="{FF2B5EF4-FFF2-40B4-BE49-F238E27FC236}">
                <a16:creationId xmlns:a16="http://schemas.microsoft.com/office/drawing/2014/main" id="{340F674D-AF1E-7C92-1084-51C418B2327C}"/>
              </a:ext>
            </a:extLst>
          </p:cNvPr>
          <p:cNvSpPr txBox="1"/>
          <p:nvPr/>
        </p:nvSpPr>
        <p:spPr>
          <a:xfrm>
            <a:off x="923679" y="993572"/>
            <a:ext cx="6779344" cy="707886"/>
          </a:xfrm>
          <a:prstGeom prst="rect">
            <a:avLst/>
          </a:prstGeom>
          <a:noFill/>
        </p:spPr>
        <p:txBody>
          <a:bodyPr wrap="square" rtlCol="0">
            <a:spAutoFit/>
          </a:bodyPr>
          <a:lstStyle/>
          <a:p>
            <a:pPr algn="ctr"/>
            <a:r>
              <a:rPr lang="fr-FR" sz="2000" dirty="0">
                <a:latin typeface="Garamond" panose="02020404030301010803" pitchFamily="18" charset="0"/>
              </a:rPr>
              <a:t>Lorentz tente d’interpréter le résultat négatif de Michelson et Morley en introduisant un nouveau facteur :</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44BC3D9-581F-0C62-AE0D-CB5A473FE485}"/>
                  </a:ext>
                </a:extLst>
              </p:cNvPr>
              <p:cNvSpPr txBox="1"/>
              <p:nvPr/>
            </p:nvSpPr>
            <p:spPr>
              <a:xfrm>
                <a:off x="3681768" y="1902066"/>
                <a:ext cx="2027029" cy="134536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sz="2800" i="1" smtClean="0">
                          <a:latin typeface="Cambria Math" panose="02040503050406030204" pitchFamily="18" charset="0"/>
                          <a:ea typeface="Cambria Math" panose="02040503050406030204" pitchFamily="18" charset="0"/>
                        </a:rPr>
                        <m:t>𝛾</m:t>
                      </m:r>
                      <m:r>
                        <a:rPr lang="en-US" sz="2800" b="0" i="1" smtClean="0">
                          <a:latin typeface="Cambria Math" panose="02040503050406030204" pitchFamily="18" charset="0"/>
                          <a:ea typeface="Cambria Math" panose="02040503050406030204" pitchFamily="18" charset="0"/>
                        </a:rPr>
                        <m:t>=</m:t>
                      </m:r>
                      <m:f>
                        <m:fPr>
                          <m:ctrlPr>
                            <a:rPr lang="en-US" sz="2800" b="0" i="1" smtClean="0">
                              <a:latin typeface="Cambria Math" panose="02040503050406030204" pitchFamily="18" charset="0"/>
                              <a:ea typeface="Cambria Math" panose="02040503050406030204" pitchFamily="18" charset="0"/>
                            </a:rPr>
                          </m:ctrlPr>
                        </m:fPr>
                        <m:num>
                          <m:r>
                            <a:rPr lang="en-US" sz="2800" b="0" i="1" smtClean="0">
                              <a:latin typeface="Cambria Math" panose="02040503050406030204" pitchFamily="18" charset="0"/>
                              <a:ea typeface="Cambria Math" panose="02040503050406030204" pitchFamily="18" charset="0"/>
                            </a:rPr>
                            <m:t>1</m:t>
                          </m:r>
                        </m:num>
                        <m:den>
                          <m:rad>
                            <m:radPr>
                              <m:degHide m:val="on"/>
                              <m:ctrlPr>
                                <a:rPr lang="en-US" sz="2800" b="0" i="1" smtClean="0">
                                  <a:latin typeface="Cambria Math" panose="02040503050406030204" pitchFamily="18" charset="0"/>
                                  <a:ea typeface="Cambria Math" panose="02040503050406030204" pitchFamily="18" charset="0"/>
                                </a:rPr>
                              </m:ctrlPr>
                            </m:radPr>
                            <m:deg/>
                            <m:e>
                              <m:r>
                                <a:rPr lang="en-US" sz="2800" b="0" i="1" smtClean="0">
                                  <a:latin typeface="Cambria Math" panose="02040503050406030204" pitchFamily="18" charset="0"/>
                                  <a:ea typeface="Cambria Math" panose="02040503050406030204" pitchFamily="18" charset="0"/>
                                </a:rPr>
                                <m:t>1−</m:t>
                              </m:r>
                              <m:f>
                                <m:fPr>
                                  <m:ctrlPr>
                                    <a:rPr lang="en-US" sz="2800" b="0" i="1" smtClean="0">
                                      <a:latin typeface="Cambria Math" panose="02040503050406030204" pitchFamily="18" charset="0"/>
                                      <a:ea typeface="Cambria Math" panose="02040503050406030204" pitchFamily="18" charset="0"/>
                                    </a:rPr>
                                  </m:ctrlPr>
                                </m:fPr>
                                <m:num>
                                  <m:sSup>
                                    <m:sSupPr>
                                      <m:ctrlPr>
                                        <a:rPr lang="en-US" sz="2800" b="0" i="1" smtClean="0">
                                          <a:latin typeface="Cambria Math" panose="02040503050406030204" pitchFamily="18" charset="0"/>
                                          <a:ea typeface="Cambria Math" panose="02040503050406030204" pitchFamily="18" charset="0"/>
                                        </a:rPr>
                                      </m:ctrlPr>
                                    </m:sSupPr>
                                    <m:e>
                                      <m:r>
                                        <a:rPr lang="en-US" sz="2800" b="0" i="1" smtClean="0">
                                          <a:latin typeface="Cambria Math" panose="02040503050406030204" pitchFamily="18" charset="0"/>
                                          <a:ea typeface="Cambria Math" panose="02040503050406030204" pitchFamily="18" charset="0"/>
                                        </a:rPr>
                                        <m:t>𝑣</m:t>
                                      </m:r>
                                    </m:e>
                                    <m:sup>
                                      <m:r>
                                        <a:rPr lang="en-US" sz="2800" b="0" i="1" smtClean="0">
                                          <a:latin typeface="Cambria Math" panose="02040503050406030204" pitchFamily="18" charset="0"/>
                                          <a:ea typeface="Cambria Math" panose="02040503050406030204" pitchFamily="18" charset="0"/>
                                        </a:rPr>
                                        <m:t>2</m:t>
                                      </m:r>
                                    </m:sup>
                                  </m:sSup>
                                </m:num>
                                <m:den>
                                  <m:sSup>
                                    <m:sSupPr>
                                      <m:ctrlPr>
                                        <a:rPr lang="en-US" sz="2800" b="0" i="1" smtClean="0">
                                          <a:latin typeface="Cambria Math" panose="02040503050406030204" pitchFamily="18" charset="0"/>
                                          <a:ea typeface="Cambria Math" panose="02040503050406030204" pitchFamily="18" charset="0"/>
                                        </a:rPr>
                                      </m:ctrlPr>
                                    </m:sSupPr>
                                    <m:e>
                                      <m:r>
                                        <a:rPr lang="en-US" sz="2800" b="0" i="1" smtClean="0">
                                          <a:latin typeface="Cambria Math" panose="02040503050406030204" pitchFamily="18" charset="0"/>
                                          <a:ea typeface="Cambria Math" panose="02040503050406030204" pitchFamily="18" charset="0"/>
                                        </a:rPr>
                                        <m:t>𝑐</m:t>
                                      </m:r>
                                    </m:e>
                                    <m:sup>
                                      <m:r>
                                        <a:rPr lang="en-US" sz="2800" b="0" i="1" smtClean="0">
                                          <a:latin typeface="Cambria Math" panose="02040503050406030204" pitchFamily="18" charset="0"/>
                                          <a:ea typeface="Cambria Math" panose="02040503050406030204" pitchFamily="18" charset="0"/>
                                        </a:rPr>
                                        <m:t>2</m:t>
                                      </m:r>
                                    </m:sup>
                                  </m:sSup>
                                </m:den>
                              </m:f>
                            </m:e>
                          </m:rad>
                        </m:den>
                      </m:f>
                    </m:oMath>
                  </m:oMathPara>
                </a14:m>
                <a:endParaRPr lang="fr-FR" sz="2800" dirty="0"/>
              </a:p>
            </p:txBody>
          </p:sp>
        </mc:Choice>
        <mc:Fallback xmlns="">
          <p:sp>
            <p:nvSpPr>
              <p:cNvPr id="4" name="TextBox 3">
                <a:extLst>
                  <a:ext uri="{FF2B5EF4-FFF2-40B4-BE49-F238E27FC236}">
                    <a16:creationId xmlns:a16="http://schemas.microsoft.com/office/drawing/2014/main" id="{044BC3D9-581F-0C62-AE0D-CB5A473FE485}"/>
                  </a:ext>
                </a:extLst>
              </p:cNvPr>
              <p:cNvSpPr txBox="1">
                <a:spLocks noRot="1" noChangeAspect="1" noMove="1" noResize="1" noEditPoints="1" noAdjustHandles="1" noChangeArrowheads="1" noChangeShapeType="1" noTextEdit="1"/>
              </p:cNvSpPr>
              <p:nvPr/>
            </p:nvSpPr>
            <p:spPr>
              <a:xfrm>
                <a:off x="3681768" y="1902066"/>
                <a:ext cx="2027029" cy="1345368"/>
              </a:xfrm>
              <a:prstGeom prst="rect">
                <a:avLst/>
              </a:prstGeom>
              <a:blipFill>
                <a:blip r:embed="rId4"/>
                <a:stretch>
                  <a:fillRect l="-3106" t="-935" r="-1242" b="-2804"/>
                </a:stretch>
              </a:blipFill>
            </p:spPr>
            <p:txBody>
              <a:bodyPr/>
              <a:lstStyle/>
              <a:p>
                <a:r>
                  <a:rPr lang="en-FR">
                    <a:noFill/>
                  </a:rPr>
                  <a:t> </a:t>
                </a:r>
              </a:p>
            </p:txBody>
          </p:sp>
        </mc:Fallback>
      </mc:AlternateContent>
      <p:sp>
        <p:nvSpPr>
          <p:cNvPr id="6" name="ZoneTexte 13">
            <a:extLst>
              <a:ext uri="{FF2B5EF4-FFF2-40B4-BE49-F238E27FC236}">
                <a16:creationId xmlns:a16="http://schemas.microsoft.com/office/drawing/2014/main" id="{5270A333-287E-F0BB-8B31-48FD2609AC0A}"/>
              </a:ext>
            </a:extLst>
          </p:cNvPr>
          <p:cNvSpPr txBox="1"/>
          <p:nvPr/>
        </p:nvSpPr>
        <p:spPr>
          <a:xfrm>
            <a:off x="1051429" y="6014690"/>
            <a:ext cx="8092571" cy="400110"/>
          </a:xfrm>
          <a:prstGeom prst="rect">
            <a:avLst/>
          </a:prstGeom>
          <a:noFill/>
        </p:spPr>
        <p:txBody>
          <a:bodyPr wrap="square" rtlCol="0">
            <a:spAutoFit/>
          </a:bodyPr>
          <a:lstStyle/>
          <a:p>
            <a:pPr algn="ctr"/>
            <a:r>
              <a:rPr lang="fr-FR" sz="2000" dirty="0">
                <a:latin typeface="Garamond" panose="02020404030301010803" pitchFamily="18" charset="0"/>
                <a:sym typeface="Wingdings" pitchFamily="2" charset="2"/>
              </a:rPr>
              <a:t> Lorentz introduit également une dilatation du temps pour compenser !</a:t>
            </a:r>
            <a:endParaRPr lang="fr-FR" sz="2000" dirty="0">
              <a:latin typeface="Garamond" panose="02020404030301010803" pitchFamily="18" charset="0"/>
            </a:endParaRPr>
          </a:p>
        </p:txBody>
      </p:sp>
      <mc:AlternateContent xmlns:mc="http://schemas.openxmlformats.org/markup-compatibility/2006" xmlns:a14="http://schemas.microsoft.com/office/drawing/2010/main">
        <mc:Choice Requires="a14">
          <p:sp>
            <p:nvSpPr>
              <p:cNvPr id="7" name="ZoneTexte 13">
                <a:extLst>
                  <a:ext uri="{FF2B5EF4-FFF2-40B4-BE49-F238E27FC236}">
                    <a16:creationId xmlns:a16="http://schemas.microsoft.com/office/drawing/2014/main" id="{33E23B05-F578-7FA2-81A7-F6E9E2D17129}"/>
                  </a:ext>
                </a:extLst>
              </p:cNvPr>
              <p:cNvSpPr txBox="1"/>
              <p:nvPr/>
            </p:nvSpPr>
            <p:spPr>
              <a:xfrm>
                <a:off x="976164" y="3448043"/>
                <a:ext cx="8092571" cy="1323439"/>
              </a:xfrm>
              <a:prstGeom prst="rect">
                <a:avLst/>
              </a:prstGeom>
              <a:noFill/>
            </p:spPr>
            <p:txBody>
              <a:bodyPr wrap="square" rtlCol="0">
                <a:spAutoFit/>
              </a:bodyPr>
              <a:lstStyle/>
              <a:p>
                <a:pPr marL="342900" indent="-342900" algn="ctr">
                  <a:buFont typeface="Wingdings" pitchFamily="2" charset="2"/>
                  <a:buChar char="à"/>
                </a:pPr>
                <a:r>
                  <a:rPr lang="fr-FR" sz="2000" b="0" dirty="0">
                    <a:latin typeface="Garamond" panose="02020404030301010803" pitchFamily="18" charset="0"/>
                    <a:sym typeface="Wingdings" pitchFamily="2" charset="2"/>
                  </a:rPr>
                  <a:t>On a forcément </a:t>
                </a:r>
                <a14:m>
                  <m:oMath xmlns:m="http://schemas.openxmlformats.org/officeDocument/2006/math">
                    <m:r>
                      <a:rPr lang="fr-FR" sz="2000" b="0" i="1" smtClean="0">
                        <a:latin typeface="Cambria Math" panose="02040503050406030204" pitchFamily="18" charset="0"/>
                        <a:sym typeface="Wingdings" pitchFamily="2" charset="2"/>
                      </a:rPr>
                      <m:t>𝛾</m:t>
                    </m:r>
                    <m:r>
                      <a:rPr lang="fr-FR" sz="2000" b="0" i="1" smtClean="0">
                        <a:latin typeface="Cambria Math" panose="02040503050406030204" pitchFamily="18" charset="0"/>
                        <a:sym typeface="Wingdings" pitchFamily="2" charset="2"/>
                      </a:rPr>
                      <m:t>&gt;1</m:t>
                    </m:r>
                  </m:oMath>
                </a14:m>
                <a:endParaRPr lang="fr-FR" sz="2000" dirty="0">
                  <a:latin typeface="Garamond" panose="02020404030301010803" pitchFamily="18" charset="0"/>
                  <a:sym typeface="Wingdings" pitchFamily="2" charset="2"/>
                </a:endParaRPr>
              </a:p>
              <a:p>
                <a:pPr marL="342900" indent="-342900" algn="ctr">
                  <a:buFont typeface="Wingdings" pitchFamily="2" charset="2"/>
                  <a:buChar char="à"/>
                </a:pPr>
                <a:r>
                  <a:rPr lang="fr-FR" sz="2000" dirty="0">
                    <a:latin typeface="Garamond" panose="02020404030301010803" pitchFamily="18" charset="0"/>
                    <a:sym typeface="Wingdings" pitchFamily="2" charset="2"/>
                  </a:rPr>
                  <a:t>Quand </a:t>
                </a:r>
                <a14:m>
                  <m:oMath xmlns:m="http://schemas.openxmlformats.org/officeDocument/2006/math">
                    <m:r>
                      <a:rPr lang="en-US" sz="2000" b="0" i="1" smtClean="0">
                        <a:latin typeface="Cambria Math" panose="02040503050406030204" pitchFamily="18" charset="0"/>
                        <a:sym typeface="Wingdings" pitchFamily="2" charset="2"/>
                      </a:rPr>
                      <m:t>𝑣</m:t>
                    </m:r>
                    <m:r>
                      <a:rPr lang="en-US" sz="2000" b="0" i="1" smtClean="0">
                        <a:latin typeface="Cambria Math" panose="02040503050406030204" pitchFamily="18" charset="0"/>
                        <a:ea typeface="Cambria Math" panose="02040503050406030204" pitchFamily="18" charset="0"/>
                        <a:sym typeface="Wingdings" pitchFamily="2" charset="2"/>
                      </a:rPr>
                      <m:t>≪</m:t>
                    </m:r>
                    <m:r>
                      <a:rPr lang="en-US" sz="2000" b="0" i="1" smtClean="0">
                        <a:latin typeface="Cambria Math" panose="02040503050406030204" pitchFamily="18" charset="0"/>
                        <a:ea typeface="Cambria Math" panose="02040503050406030204" pitchFamily="18" charset="0"/>
                        <a:sym typeface="Wingdings" pitchFamily="2" charset="2"/>
                      </a:rPr>
                      <m:t>𝑐</m:t>
                    </m:r>
                  </m:oMath>
                </a14:m>
                <a:r>
                  <a:rPr lang="fr-FR" sz="2000" dirty="0">
                    <a:latin typeface="Garamond" panose="02020404030301010803" pitchFamily="18" charset="0"/>
                  </a:rPr>
                  <a:t>, on retrouve la transformation de Galilée (</a:t>
                </a:r>
                <a14:m>
                  <m:oMath xmlns:m="http://schemas.openxmlformats.org/officeDocument/2006/math">
                    <m:r>
                      <a:rPr lang="en-US" sz="2000" b="0" i="1" smtClean="0">
                        <a:latin typeface="Cambria Math" panose="02040503050406030204" pitchFamily="18" charset="0"/>
                      </a:rPr>
                      <m:t>𝛾</m:t>
                    </m:r>
                    <m:r>
                      <a:rPr lang="en-US" sz="2000" b="0" i="1" smtClean="0">
                        <a:latin typeface="Cambria Math" panose="02040503050406030204" pitchFamily="18" charset="0"/>
                      </a:rPr>
                      <m:t>=1</m:t>
                    </m:r>
                  </m:oMath>
                </a14:m>
                <a:r>
                  <a:rPr lang="fr-FR" sz="2000" dirty="0">
                    <a:latin typeface="Garamond" panose="02020404030301010803" pitchFamily="18" charset="0"/>
                  </a:rPr>
                  <a:t>)</a:t>
                </a:r>
              </a:p>
              <a:p>
                <a:pPr marL="342900" indent="-342900" algn="ctr">
                  <a:buFont typeface="Wingdings" pitchFamily="2" charset="2"/>
                  <a:buChar char="à"/>
                </a:pPr>
                <a:r>
                  <a:rPr lang="fr-FR" sz="2000" dirty="0">
                    <a:latin typeface="Garamond" panose="02020404030301010803" pitchFamily="18" charset="0"/>
                  </a:rPr>
                  <a:t>Quand un objet s’approche de la vitesse de la lumière, sa propagation dans l’éther lui ferait subir une contraction :</a:t>
                </a:r>
              </a:p>
            </p:txBody>
          </p:sp>
        </mc:Choice>
        <mc:Fallback xmlns="">
          <p:sp>
            <p:nvSpPr>
              <p:cNvPr id="7" name="ZoneTexte 13">
                <a:extLst>
                  <a:ext uri="{FF2B5EF4-FFF2-40B4-BE49-F238E27FC236}">
                    <a16:creationId xmlns:a16="http://schemas.microsoft.com/office/drawing/2014/main" id="{33E23B05-F578-7FA2-81A7-F6E9E2D17129}"/>
                  </a:ext>
                </a:extLst>
              </p:cNvPr>
              <p:cNvSpPr txBox="1">
                <a:spLocks noRot="1" noChangeAspect="1" noMove="1" noResize="1" noEditPoints="1" noAdjustHandles="1" noChangeArrowheads="1" noChangeShapeType="1" noTextEdit="1"/>
              </p:cNvSpPr>
              <p:nvPr/>
            </p:nvSpPr>
            <p:spPr>
              <a:xfrm>
                <a:off x="976164" y="3448043"/>
                <a:ext cx="8092571" cy="1323439"/>
              </a:xfrm>
              <a:prstGeom prst="rect">
                <a:avLst/>
              </a:prstGeom>
              <a:blipFill>
                <a:blip r:embed="rId5"/>
                <a:stretch>
                  <a:fillRect t="-1905" b="-7619"/>
                </a:stretch>
              </a:blipFill>
            </p:spPr>
            <p:txBody>
              <a:bodyPr/>
              <a:lstStyle/>
              <a:p>
                <a:r>
                  <a:rPr lang="en-FR">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9896F83C-1EC5-1C21-057A-B1C153DBFB5F}"/>
                  </a:ext>
                </a:extLst>
              </p:cNvPr>
              <p:cNvSpPr txBox="1"/>
              <p:nvPr/>
            </p:nvSpPr>
            <p:spPr>
              <a:xfrm>
                <a:off x="4842699" y="4964297"/>
                <a:ext cx="1536831" cy="7517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Δ</m:t>
                      </m:r>
                      <m:r>
                        <a:rPr lang="en-US" sz="2400" b="0" i="1" smtClean="0">
                          <a:latin typeface="Cambria Math" panose="02040503050406030204" pitchFamily="18" charset="0"/>
                        </a:rPr>
                        <m:t>𝐿</m:t>
                      </m:r>
                      <m:r>
                        <a:rPr lang="en-US" sz="2400" b="0" i="1" smtClean="0">
                          <a:latin typeface="Cambria Math" panose="02040503050406030204" pitchFamily="18" charset="0"/>
                        </a:rPr>
                        <m:t>= </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ea typeface="Cambria Math" panose="02040503050406030204" pitchFamily="18" charset="0"/>
                            </a:rPr>
                            <m:t>𝛾</m:t>
                          </m:r>
                        </m:den>
                      </m:f>
                      <m:r>
                        <m:rPr>
                          <m:sty m:val="p"/>
                        </m:rPr>
                        <a:rPr lang="en-US" sz="2400" b="0" i="0" smtClean="0">
                          <a:latin typeface="Cambria Math" panose="02040503050406030204" pitchFamily="18" charset="0"/>
                          <a:ea typeface="Cambria Math" panose="02040503050406030204" pitchFamily="18" charset="0"/>
                        </a:rPr>
                        <m:t>Δ</m:t>
                      </m:r>
                      <m:r>
                        <a:rPr lang="en-US" sz="2400" b="0" i="1" smtClean="0">
                          <a:latin typeface="Cambria Math" panose="02040503050406030204" pitchFamily="18" charset="0"/>
                        </a:rPr>
                        <m:t>𝐿</m:t>
                      </m:r>
                      <m:r>
                        <a:rPr lang="en-US" sz="2400" b="0" i="1" smtClean="0">
                          <a:latin typeface="Cambria Math" panose="02040503050406030204" pitchFamily="18" charset="0"/>
                        </a:rPr>
                        <m:t>′</m:t>
                      </m:r>
                    </m:oMath>
                  </m:oMathPara>
                </a14:m>
                <a:endParaRPr lang="fr-FR" sz="2400" dirty="0"/>
              </a:p>
            </p:txBody>
          </p:sp>
        </mc:Choice>
        <mc:Fallback>
          <p:sp>
            <p:nvSpPr>
              <p:cNvPr id="8" name="TextBox 7">
                <a:extLst>
                  <a:ext uri="{FF2B5EF4-FFF2-40B4-BE49-F238E27FC236}">
                    <a16:creationId xmlns:a16="http://schemas.microsoft.com/office/drawing/2014/main" id="{9896F83C-1EC5-1C21-057A-B1C153DBFB5F}"/>
                  </a:ext>
                </a:extLst>
              </p:cNvPr>
              <p:cNvSpPr txBox="1">
                <a:spLocks noRot="1" noChangeAspect="1" noMove="1" noResize="1" noEditPoints="1" noAdjustHandles="1" noChangeArrowheads="1" noChangeShapeType="1" noTextEdit="1"/>
              </p:cNvSpPr>
              <p:nvPr/>
            </p:nvSpPr>
            <p:spPr>
              <a:xfrm>
                <a:off x="4842699" y="4964297"/>
                <a:ext cx="1536831" cy="751744"/>
              </a:xfrm>
              <a:prstGeom prst="rect">
                <a:avLst/>
              </a:prstGeom>
              <a:blipFill>
                <a:blip r:embed="rId6"/>
                <a:stretch>
                  <a:fillRect l="-4098" r="-4918" b="-13115"/>
                </a:stretch>
              </a:blipFill>
            </p:spPr>
            <p:txBody>
              <a:bodyPr/>
              <a:lstStyle/>
              <a:p>
                <a:r>
                  <a:rPr lang="en-FR">
                    <a:noFill/>
                  </a:rPr>
                  <a:t> </a:t>
                </a:r>
              </a:p>
            </p:txBody>
          </p:sp>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3AD47D53-63DA-4D3B-57E8-29479C9858B3}"/>
                  </a:ext>
                </a:extLst>
              </p:cNvPr>
              <p:cNvSpPr txBox="1"/>
              <p:nvPr/>
            </p:nvSpPr>
            <p:spPr>
              <a:xfrm>
                <a:off x="7025578" y="5114190"/>
                <a:ext cx="151618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Δ</m:t>
                      </m:r>
                      <m:r>
                        <a:rPr lang="en-US" sz="2400" b="0" i="1" smtClean="0">
                          <a:latin typeface="Cambria Math" panose="02040503050406030204" pitchFamily="18" charset="0"/>
                        </a:rPr>
                        <m:t>𝑇</m:t>
                      </m:r>
                      <m:r>
                        <a:rPr lang="en-US" sz="2400" b="0" i="1" smtClean="0">
                          <a:latin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𝛾</m:t>
                      </m:r>
                      <m:r>
                        <m:rPr>
                          <m:sty m:val="p"/>
                        </m:rPr>
                        <a:rPr lang="en-US" sz="2400" b="0" i="0" smtClean="0">
                          <a:latin typeface="Cambria Math" panose="02040503050406030204" pitchFamily="18" charset="0"/>
                          <a:ea typeface="Cambria Math" panose="02040503050406030204" pitchFamily="18" charset="0"/>
                        </a:rPr>
                        <m:t>Δ</m:t>
                      </m:r>
                      <m:r>
                        <a:rPr lang="en-US" sz="2400" b="0" i="1" smtClean="0">
                          <a:latin typeface="Cambria Math" panose="02040503050406030204" pitchFamily="18" charset="0"/>
                          <a:ea typeface="Cambria Math" panose="02040503050406030204" pitchFamily="18" charset="0"/>
                        </a:rPr>
                        <m:t>𝑇</m:t>
                      </m:r>
                      <m:r>
                        <a:rPr lang="en-US" sz="2400" b="0" i="1" smtClean="0">
                          <a:latin typeface="Cambria Math" panose="02040503050406030204" pitchFamily="18" charset="0"/>
                        </a:rPr>
                        <m:t>′</m:t>
                      </m:r>
                    </m:oMath>
                  </m:oMathPara>
                </a14:m>
                <a:endParaRPr lang="fr-FR" sz="2400" dirty="0"/>
              </a:p>
            </p:txBody>
          </p:sp>
        </mc:Choice>
        <mc:Fallback>
          <p:sp>
            <p:nvSpPr>
              <p:cNvPr id="9" name="TextBox 8">
                <a:extLst>
                  <a:ext uri="{FF2B5EF4-FFF2-40B4-BE49-F238E27FC236}">
                    <a16:creationId xmlns:a16="http://schemas.microsoft.com/office/drawing/2014/main" id="{3AD47D53-63DA-4D3B-57E8-29479C9858B3}"/>
                  </a:ext>
                </a:extLst>
              </p:cNvPr>
              <p:cNvSpPr txBox="1">
                <a:spLocks noRot="1" noChangeAspect="1" noMove="1" noResize="1" noEditPoints="1" noAdjustHandles="1" noChangeArrowheads="1" noChangeShapeType="1" noTextEdit="1"/>
              </p:cNvSpPr>
              <p:nvPr/>
            </p:nvSpPr>
            <p:spPr>
              <a:xfrm>
                <a:off x="7025578" y="5114190"/>
                <a:ext cx="1516184" cy="369332"/>
              </a:xfrm>
              <a:prstGeom prst="rect">
                <a:avLst/>
              </a:prstGeom>
              <a:blipFill>
                <a:blip r:embed="rId7"/>
                <a:stretch>
                  <a:fillRect l="-3306" t="-6452" r="-4959" b="-35484"/>
                </a:stretch>
              </a:blipFill>
            </p:spPr>
            <p:txBody>
              <a:bodyPr/>
              <a:lstStyle/>
              <a:p>
                <a:r>
                  <a:rPr lang="en-FR">
                    <a:noFill/>
                  </a:rPr>
                  <a:t> </a:t>
                </a:r>
              </a:p>
            </p:txBody>
          </p:sp>
        </mc:Fallback>
      </mc:AlternateContent>
      <p:grpSp>
        <p:nvGrpSpPr>
          <p:cNvPr id="10" name="Group 9">
            <a:extLst>
              <a:ext uri="{FF2B5EF4-FFF2-40B4-BE49-F238E27FC236}">
                <a16:creationId xmlns:a16="http://schemas.microsoft.com/office/drawing/2014/main" id="{8622A5A9-E782-9BD3-1019-5F98ED2D5C10}"/>
              </a:ext>
            </a:extLst>
          </p:cNvPr>
          <p:cNvGrpSpPr/>
          <p:nvPr/>
        </p:nvGrpSpPr>
        <p:grpSpPr>
          <a:xfrm>
            <a:off x="0" y="6652590"/>
            <a:ext cx="9144000" cy="205411"/>
            <a:chOff x="0" y="6652590"/>
            <a:chExt cx="9144000" cy="205411"/>
          </a:xfrm>
        </p:grpSpPr>
        <p:sp>
          <p:nvSpPr>
            <p:cNvPr id="11" name="Rectangle 10">
              <a:extLst>
                <a:ext uri="{FF2B5EF4-FFF2-40B4-BE49-F238E27FC236}">
                  <a16:creationId xmlns:a16="http://schemas.microsoft.com/office/drawing/2014/main" id="{28E371EA-9B68-4395-4DCF-327246688A65}"/>
                </a:ext>
              </a:extLst>
            </p:cNvPr>
            <p:cNvSpPr/>
            <p:nvPr/>
          </p:nvSpPr>
          <p:spPr>
            <a:xfrm>
              <a:off x="0" y="6652591"/>
              <a:ext cx="1502001"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Barbara PERRI</a:t>
              </a:r>
            </a:p>
          </p:txBody>
        </p:sp>
        <p:sp>
          <p:nvSpPr>
            <p:cNvPr id="12" name="Rectangle 11">
              <a:extLst>
                <a:ext uri="{FF2B5EF4-FFF2-40B4-BE49-F238E27FC236}">
                  <a16:creationId xmlns:a16="http://schemas.microsoft.com/office/drawing/2014/main" id="{D466981A-D7E3-F0E7-C818-9D30A6E5EF0D}"/>
                </a:ext>
              </a:extLst>
            </p:cNvPr>
            <p:cNvSpPr/>
            <p:nvPr/>
          </p:nvSpPr>
          <p:spPr>
            <a:xfrm>
              <a:off x="1502001" y="6652590"/>
              <a:ext cx="4359535"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L1, PHYS137, Cours 4 :  La relativité restreinte</a:t>
              </a:r>
            </a:p>
          </p:txBody>
        </p:sp>
        <p:sp>
          <p:nvSpPr>
            <p:cNvPr id="13" name="Rectangle 12">
              <a:extLst>
                <a:ext uri="{FF2B5EF4-FFF2-40B4-BE49-F238E27FC236}">
                  <a16:creationId xmlns:a16="http://schemas.microsoft.com/office/drawing/2014/main" id="{1B16B83E-8756-4961-5B10-D3C46B75BD90}"/>
                </a:ext>
              </a:extLst>
            </p:cNvPr>
            <p:cNvSpPr/>
            <p:nvPr/>
          </p:nvSpPr>
          <p:spPr>
            <a:xfrm>
              <a:off x="7641999" y="6652591"/>
              <a:ext cx="1502001" cy="2054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Garamond" panose="02020404030301010803" pitchFamily="18" charset="0"/>
                </a:rPr>
                <a:t>05/10/2023</a:t>
              </a:r>
            </a:p>
          </p:txBody>
        </p:sp>
        <p:sp>
          <p:nvSpPr>
            <p:cNvPr id="14" name="Rectangle 13">
              <a:extLst>
                <a:ext uri="{FF2B5EF4-FFF2-40B4-BE49-F238E27FC236}">
                  <a16:creationId xmlns:a16="http://schemas.microsoft.com/office/drawing/2014/main" id="{6BE3C666-184A-D4C3-78E9-BF268AD338EB}"/>
                </a:ext>
              </a:extLst>
            </p:cNvPr>
            <p:cNvSpPr/>
            <p:nvPr/>
          </p:nvSpPr>
          <p:spPr>
            <a:xfrm>
              <a:off x="5861538" y="6652591"/>
              <a:ext cx="1780461" cy="2054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Université Paris-Saclay</a:t>
              </a:r>
            </a:p>
          </p:txBody>
        </p:sp>
      </p:grpSp>
      <p:sp>
        <p:nvSpPr>
          <p:cNvPr id="15" name="TextBox 14">
            <a:extLst>
              <a:ext uri="{FF2B5EF4-FFF2-40B4-BE49-F238E27FC236}">
                <a16:creationId xmlns:a16="http://schemas.microsoft.com/office/drawing/2014/main" id="{18BFB089-EAD6-413C-646D-401432839FF8}"/>
              </a:ext>
            </a:extLst>
          </p:cNvPr>
          <p:cNvSpPr txBox="1"/>
          <p:nvPr/>
        </p:nvSpPr>
        <p:spPr>
          <a:xfrm>
            <a:off x="1322870" y="4897808"/>
            <a:ext cx="2129365" cy="369332"/>
          </a:xfrm>
          <a:prstGeom prst="rect">
            <a:avLst/>
          </a:prstGeom>
          <a:noFill/>
        </p:spPr>
        <p:txBody>
          <a:bodyPr wrap="none" lIns="0" tIns="0" rIns="0" bIns="0" rtlCol="0">
            <a:spAutoFit/>
          </a:bodyPr>
          <a:lstStyle/>
          <a:p>
            <a:r>
              <a:rPr lang="fr-FR" sz="2400" b="0" dirty="0">
                <a:latin typeface="Garamond" panose="02020404030301010803" pitchFamily="18" charset="0"/>
              </a:rPr>
              <a:t>R : référentiel fixe</a:t>
            </a:r>
            <a:endParaRPr lang="fr-FR" sz="2400" dirty="0">
              <a:latin typeface="Garamond" panose="02020404030301010803" pitchFamily="18" charset="0"/>
            </a:endParaRPr>
          </a:p>
        </p:txBody>
      </p:sp>
      <p:sp>
        <p:nvSpPr>
          <p:cNvPr id="16" name="TextBox 15">
            <a:extLst>
              <a:ext uri="{FF2B5EF4-FFF2-40B4-BE49-F238E27FC236}">
                <a16:creationId xmlns:a16="http://schemas.microsoft.com/office/drawing/2014/main" id="{45F68DF1-173C-7009-E245-8BCDB6DA23DA}"/>
              </a:ext>
            </a:extLst>
          </p:cNvPr>
          <p:cNvSpPr txBox="1"/>
          <p:nvPr/>
        </p:nvSpPr>
        <p:spPr>
          <a:xfrm>
            <a:off x="1322870" y="5377239"/>
            <a:ext cx="2584041" cy="369332"/>
          </a:xfrm>
          <a:prstGeom prst="rect">
            <a:avLst/>
          </a:prstGeom>
          <a:noFill/>
        </p:spPr>
        <p:txBody>
          <a:bodyPr wrap="none" lIns="0" tIns="0" rIns="0" bIns="0" rtlCol="0">
            <a:spAutoFit/>
          </a:bodyPr>
          <a:lstStyle/>
          <a:p>
            <a:r>
              <a:rPr lang="fr-FR" sz="2400" b="0" dirty="0">
                <a:latin typeface="Garamond" panose="02020404030301010803" pitchFamily="18" charset="0"/>
              </a:rPr>
              <a:t>R’ : référentiel mobile</a:t>
            </a:r>
            <a:endParaRPr lang="fr-FR" sz="2400" dirty="0">
              <a:latin typeface="Garamond" panose="02020404030301010803" pitchFamily="18" charset="0"/>
            </a:endParaRPr>
          </a:p>
        </p:txBody>
      </p:sp>
    </p:spTree>
    <p:extLst>
      <p:ext uri="{BB962C8B-B14F-4D97-AF65-F5344CB8AC3E}">
        <p14:creationId xmlns:p14="http://schemas.microsoft.com/office/powerpoint/2010/main" val="88356578"/>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4A2810-E27D-5BE6-F63E-3C2F66770CBE}"/>
              </a:ext>
            </a:extLst>
          </p:cNvPr>
          <p:cNvSpPr txBox="1"/>
          <p:nvPr/>
        </p:nvSpPr>
        <p:spPr>
          <a:xfrm>
            <a:off x="0" y="327046"/>
            <a:ext cx="9144000" cy="646331"/>
          </a:xfrm>
          <a:prstGeom prst="rect">
            <a:avLst/>
          </a:prstGeom>
          <a:noFill/>
        </p:spPr>
        <p:txBody>
          <a:bodyPr wrap="square" rtlCol="0">
            <a:spAutoFit/>
          </a:bodyPr>
          <a:lstStyle/>
          <a:p>
            <a:pPr algn="ctr"/>
            <a:r>
              <a:rPr lang="fr-FR" sz="3600" dirty="0">
                <a:latin typeface="Garamond" charset="0"/>
                <a:ea typeface="Garamond" charset="0"/>
                <a:cs typeface="Garamond" charset="0"/>
              </a:rPr>
              <a:t>Conclusions de Lorentz</a:t>
            </a:r>
          </a:p>
        </p:txBody>
      </p:sp>
      <p:sp>
        <p:nvSpPr>
          <p:cNvPr id="14" name="TextBox 13">
            <a:extLst>
              <a:ext uri="{FF2B5EF4-FFF2-40B4-BE49-F238E27FC236}">
                <a16:creationId xmlns:a16="http://schemas.microsoft.com/office/drawing/2014/main" id="{9D42E50A-0928-C58C-0FDD-1A28FB32A30D}"/>
              </a:ext>
            </a:extLst>
          </p:cNvPr>
          <p:cNvSpPr txBox="1"/>
          <p:nvPr/>
        </p:nvSpPr>
        <p:spPr>
          <a:xfrm rot="16200000">
            <a:off x="-75933" y="2460727"/>
            <a:ext cx="739305" cy="461665"/>
          </a:xfrm>
          <a:prstGeom prst="rect">
            <a:avLst/>
          </a:prstGeom>
          <a:noFill/>
        </p:spPr>
        <p:txBody>
          <a:bodyPr wrap="none" rtlCol="0">
            <a:spAutoFit/>
          </a:bodyPr>
          <a:lstStyle/>
          <a:p>
            <a:r>
              <a:rPr lang="fr-FR" sz="2400" b="1" dirty="0">
                <a:solidFill>
                  <a:schemeClr val="bg1"/>
                </a:solidFill>
                <a:latin typeface="Garamond" panose="02020404030301010803" pitchFamily="18" charset="0"/>
              </a:rPr>
              <a:t>1740</a:t>
            </a:r>
            <a:endParaRPr lang="fr-FR" b="1" dirty="0">
              <a:solidFill>
                <a:schemeClr val="bg1"/>
              </a:solidFill>
              <a:latin typeface="Garamond" panose="02020404030301010803" pitchFamily="18" charset="0"/>
            </a:endParaRPr>
          </a:p>
        </p:txBody>
      </p:sp>
      <p:grpSp>
        <p:nvGrpSpPr>
          <p:cNvPr id="20" name="Group 19">
            <a:extLst>
              <a:ext uri="{FF2B5EF4-FFF2-40B4-BE49-F238E27FC236}">
                <a16:creationId xmlns:a16="http://schemas.microsoft.com/office/drawing/2014/main" id="{7D365A9F-5687-E2B6-64C7-B81786D854A3}"/>
              </a:ext>
            </a:extLst>
          </p:cNvPr>
          <p:cNvGrpSpPr/>
          <p:nvPr/>
        </p:nvGrpSpPr>
        <p:grpSpPr>
          <a:xfrm>
            <a:off x="1873" y="0"/>
            <a:ext cx="9142127" cy="327048"/>
            <a:chOff x="1873" y="0"/>
            <a:chExt cx="9142127" cy="327048"/>
          </a:xfrm>
        </p:grpSpPr>
        <p:sp>
          <p:nvSpPr>
            <p:cNvPr id="28" name="Rectangle 27">
              <a:extLst>
                <a:ext uri="{FF2B5EF4-FFF2-40B4-BE49-F238E27FC236}">
                  <a16:creationId xmlns:a16="http://schemas.microsoft.com/office/drawing/2014/main" id="{94B82453-F402-C5CA-704C-96F0183FE1A6}"/>
                </a:ext>
              </a:extLst>
            </p:cNvPr>
            <p:cNvSpPr/>
            <p:nvPr/>
          </p:nvSpPr>
          <p:spPr>
            <a:xfrm>
              <a:off x="8364931" y="0"/>
              <a:ext cx="779069" cy="3270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6114358A-8874-8B4C-ACF7-5A9557367BD8}" type="slidenum">
                <a:rPr lang="en-US" sz="1400" smtClean="0">
                  <a:latin typeface="Garamond" panose="02020404030301010803" pitchFamily="18" charset="0"/>
                </a:rPr>
                <a:t>22</a:t>
              </a:fld>
              <a:r>
                <a:rPr lang="en-US" sz="1400" dirty="0">
                  <a:latin typeface="Garamond" panose="02020404030301010803" pitchFamily="18" charset="0"/>
                </a:rPr>
                <a:t>/36</a:t>
              </a:r>
            </a:p>
          </p:txBody>
        </p:sp>
        <p:sp>
          <p:nvSpPr>
            <p:cNvPr id="29" name="Rectangle 28">
              <a:extLst>
                <a:ext uri="{FF2B5EF4-FFF2-40B4-BE49-F238E27FC236}">
                  <a16:creationId xmlns:a16="http://schemas.microsoft.com/office/drawing/2014/main" id="{5D3E95B1-F5D2-199A-3FA6-3274BFD6B1B0}"/>
                </a:ext>
              </a:extLst>
            </p:cNvPr>
            <p:cNvSpPr/>
            <p:nvPr/>
          </p:nvSpPr>
          <p:spPr>
            <a:xfrm>
              <a:off x="1873" y="0"/>
              <a:ext cx="2038863" cy="3270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Relativité Galiléenne</a:t>
              </a:r>
            </a:p>
          </p:txBody>
        </p:sp>
        <p:sp>
          <p:nvSpPr>
            <p:cNvPr id="30" name="Rectangle 29">
              <a:extLst>
                <a:ext uri="{FF2B5EF4-FFF2-40B4-BE49-F238E27FC236}">
                  <a16:creationId xmlns:a16="http://schemas.microsoft.com/office/drawing/2014/main" id="{1841C9E4-99D6-1958-1B01-2FA68C0631D8}"/>
                </a:ext>
              </a:extLst>
            </p:cNvPr>
            <p:cNvSpPr/>
            <p:nvPr/>
          </p:nvSpPr>
          <p:spPr>
            <a:xfrm>
              <a:off x="2040737" y="0"/>
              <a:ext cx="2142666" cy="32704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Ondes électromagnétiques</a:t>
              </a:r>
            </a:p>
          </p:txBody>
        </p:sp>
        <p:sp>
          <p:nvSpPr>
            <p:cNvPr id="31" name="Rectangle 30">
              <a:extLst>
                <a:ext uri="{FF2B5EF4-FFF2-40B4-BE49-F238E27FC236}">
                  <a16:creationId xmlns:a16="http://schemas.microsoft.com/office/drawing/2014/main" id="{52F6E0EA-CC66-8C85-679B-56965BB9BF3C}"/>
                </a:ext>
              </a:extLst>
            </p:cNvPr>
            <p:cNvSpPr/>
            <p:nvPr/>
          </p:nvSpPr>
          <p:spPr>
            <a:xfrm>
              <a:off x="4183402" y="0"/>
              <a:ext cx="2038863" cy="3270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Relativité restreinte</a:t>
              </a:r>
            </a:p>
          </p:txBody>
        </p:sp>
        <p:sp>
          <p:nvSpPr>
            <p:cNvPr id="32" name="Rectangle 31">
              <a:extLst>
                <a:ext uri="{FF2B5EF4-FFF2-40B4-BE49-F238E27FC236}">
                  <a16:creationId xmlns:a16="http://schemas.microsoft.com/office/drawing/2014/main" id="{7F100105-6A88-F9E0-C9D7-F00D74664EF7}"/>
                </a:ext>
              </a:extLst>
            </p:cNvPr>
            <p:cNvSpPr/>
            <p:nvPr/>
          </p:nvSpPr>
          <p:spPr>
            <a:xfrm>
              <a:off x="6222265" y="0"/>
              <a:ext cx="2142666" cy="32704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Applications </a:t>
              </a:r>
              <a:r>
                <a:rPr lang="fr-FR" sz="1400" dirty="0" err="1">
                  <a:latin typeface="Garamond" panose="02020404030301010803" pitchFamily="18" charset="0"/>
                </a:rPr>
                <a:t>astros</a:t>
              </a:r>
              <a:endParaRPr lang="fr-FR" sz="1400" dirty="0">
                <a:latin typeface="Garamond" panose="02020404030301010803" pitchFamily="18" charset="0"/>
              </a:endParaRPr>
            </a:p>
          </p:txBody>
        </p:sp>
      </p:grpSp>
      <p:grpSp>
        <p:nvGrpSpPr>
          <p:cNvPr id="33" name="Group 32">
            <a:extLst>
              <a:ext uri="{FF2B5EF4-FFF2-40B4-BE49-F238E27FC236}">
                <a16:creationId xmlns:a16="http://schemas.microsoft.com/office/drawing/2014/main" id="{10E49675-7D45-FD7D-7D13-ED2F06FFB2B3}"/>
              </a:ext>
            </a:extLst>
          </p:cNvPr>
          <p:cNvGrpSpPr/>
          <p:nvPr/>
        </p:nvGrpSpPr>
        <p:grpSpPr>
          <a:xfrm>
            <a:off x="53351" y="1175653"/>
            <a:ext cx="860856" cy="5219911"/>
            <a:chOff x="53351" y="1175653"/>
            <a:chExt cx="860856" cy="5219911"/>
          </a:xfrm>
        </p:grpSpPr>
        <p:sp>
          <p:nvSpPr>
            <p:cNvPr id="34" name="Pentagon 33">
              <a:extLst>
                <a:ext uri="{FF2B5EF4-FFF2-40B4-BE49-F238E27FC236}">
                  <a16:creationId xmlns:a16="http://schemas.microsoft.com/office/drawing/2014/main" id="{DE662EF9-7BDC-AA6D-5119-7E99033EC96B}"/>
                </a:ext>
              </a:extLst>
            </p:cNvPr>
            <p:cNvSpPr/>
            <p:nvPr/>
          </p:nvSpPr>
          <p:spPr>
            <a:xfrm rot="16200000">
              <a:off x="-1889657" y="3570861"/>
              <a:ext cx="5199070" cy="408659"/>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atin typeface="Garamond" panose="02020404030301010803" pitchFamily="18" charset="0"/>
                </a:rPr>
                <a:t>Époque contemporaine</a:t>
              </a:r>
            </a:p>
          </p:txBody>
        </p:sp>
        <p:sp>
          <p:nvSpPr>
            <p:cNvPr id="35" name="Pentagon 34">
              <a:extLst>
                <a:ext uri="{FF2B5EF4-FFF2-40B4-BE49-F238E27FC236}">
                  <a16:creationId xmlns:a16="http://schemas.microsoft.com/office/drawing/2014/main" id="{B7793983-9911-E0CA-E3B8-0AF89132762A}"/>
                </a:ext>
              </a:extLst>
            </p:cNvPr>
            <p:cNvSpPr/>
            <p:nvPr/>
          </p:nvSpPr>
          <p:spPr>
            <a:xfrm rot="16200000">
              <a:off x="-2298319" y="3570858"/>
              <a:ext cx="5199072" cy="40866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Garamond" panose="02020404030301010803" pitchFamily="18" charset="0"/>
              </a:endParaRPr>
            </a:p>
          </p:txBody>
        </p:sp>
        <p:sp>
          <p:nvSpPr>
            <p:cNvPr id="36" name="TextBox 35">
              <a:extLst>
                <a:ext uri="{FF2B5EF4-FFF2-40B4-BE49-F238E27FC236}">
                  <a16:creationId xmlns:a16="http://schemas.microsoft.com/office/drawing/2014/main" id="{DF084503-7084-BA94-301C-B77902ABA0E0}"/>
                </a:ext>
              </a:extLst>
            </p:cNvPr>
            <p:cNvSpPr txBox="1"/>
            <p:nvPr/>
          </p:nvSpPr>
          <p:spPr>
            <a:xfrm rot="16200000">
              <a:off x="-74776" y="5783858"/>
              <a:ext cx="761747" cy="461665"/>
            </a:xfrm>
            <a:prstGeom prst="rect">
              <a:avLst/>
            </a:prstGeom>
            <a:noFill/>
          </p:spPr>
          <p:txBody>
            <a:bodyPr wrap="none" rtlCol="0">
              <a:spAutoFit/>
            </a:bodyPr>
            <a:lstStyle/>
            <a:p>
              <a:r>
                <a:rPr lang="fr-FR" sz="2400" dirty="0">
                  <a:solidFill>
                    <a:schemeClr val="bg1"/>
                  </a:solidFill>
                  <a:latin typeface="Garamond" panose="02020404030301010803" pitchFamily="18" charset="0"/>
                </a:rPr>
                <a:t>1800</a:t>
              </a:r>
            </a:p>
          </p:txBody>
        </p:sp>
        <p:sp>
          <p:nvSpPr>
            <p:cNvPr id="37" name="TextBox 36">
              <a:extLst>
                <a:ext uri="{FF2B5EF4-FFF2-40B4-BE49-F238E27FC236}">
                  <a16:creationId xmlns:a16="http://schemas.microsoft.com/office/drawing/2014/main" id="{8E3D9770-EE03-D2F8-0057-ECDE899939B6}"/>
                </a:ext>
              </a:extLst>
            </p:cNvPr>
            <p:cNvSpPr txBox="1"/>
            <p:nvPr/>
          </p:nvSpPr>
          <p:spPr>
            <a:xfrm rot="16200000">
              <a:off x="-96690" y="1512338"/>
              <a:ext cx="761747" cy="461665"/>
            </a:xfrm>
            <a:prstGeom prst="rect">
              <a:avLst/>
            </a:prstGeom>
            <a:noFill/>
          </p:spPr>
          <p:txBody>
            <a:bodyPr wrap="none" rtlCol="0">
              <a:spAutoFit/>
            </a:bodyPr>
            <a:lstStyle/>
            <a:p>
              <a:r>
                <a:rPr lang="fr-FR" sz="2400" dirty="0">
                  <a:solidFill>
                    <a:schemeClr val="bg1"/>
                  </a:solidFill>
                  <a:latin typeface="Garamond" panose="02020404030301010803" pitchFamily="18" charset="0"/>
                </a:rPr>
                <a:t>2020</a:t>
              </a:r>
              <a:endParaRPr lang="fr-FR" dirty="0">
                <a:solidFill>
                  <a:schemeClr val="bg1"/>
                </a:solidFill>
                <a:latin typeface="Garamond" panose="02020404030301010803" pitchFamily="18" charset="0"/>
              </a:endParaRPr>
            </a:p>
          </p:txBody>
        </p:sp>
      </p:grpSp>
      <p:graphicFrame>
        <p:nvGraphicFramePr>
          <p:cNvPr id="3" name="Table 22">
            <a:extLst>
              <a:ext uri="{FF2B5EF4-FFF2-40B4-BE49-F238E27FC236}">
                <a16:creationId xmlns:a16="http://schemas.microsoft.com/office/drawing/2014/main" id="{6C148E6D-B0F4-CA2B-2DA5-3D1F2EF10EEE}"/>
              </a:ext>
            </a:extLst>
          </p:cNvPr>
          <p:cNvGraphicFramePr>
            <a:graphicFrameLocks noGrp="1"/>
          </p:cNvGraphicFramePr>
          <p:nvPr>
            <p:extLst>
              <p:ext uri="{D42A27DB-BD31-4B8C-83A1-F6EECF244321}">
                <p14:modId xmlns:p14="http://schemas.microsoft.com/office/powerpoint/2010/main" val="467463503"/>
              </p:ext>
            </p:extLst>
          </p:nvPr>
        </p:nvGraphicFramePr>
        <p:xfrm>
          <a:off x="1502001" y="1925604"/>
          <a:ext cx="7042064" cy="3576320"/>
        </p:xfrm>
        <a:graphic>
          <a:graphicData uri="http://schemas.openxmlformats.org/drawingml/2006/table">
            <a:tbl>
              <a:tblPr firstRow="1" bandRow="1">
                <a:tableStyleId>{5C22544A-7EE6-4342-B048-85BDC9FD1C3A}</a:tableStyleId>
              </a:tblPr>
              <a:tblGrid>
                <a:gridCol w="1760516">
                  <a:extLst>
                    <a:ext uri="{9D8B030D-6E8A-4147-A177-3AD203B41FA5}">
                      <a16:colId xmlns:a16="http://schemas.microsoft.com/office/drawing/2014/main" val="1376688595"/>
                    </a:ext>
                  </a:extLst>
                </a:gridCol>
                <a:gridCol w="1760516">
                  <a:extLst>
                    <a:ext uri="{9D8B030D-6E8A-4147-A177-3AD203B41FA5}">
                      <a16:colId xmlns:a16="http://schemas.microsoft.com/office/drawing/2014/main" val="3774972381"/>
                    </a:ext>
                  </a:extLst>
                </a:gridCol>
                <a:gridCol w="1760516">
                  <a:extLst>
                    <a:ext uri="{9D8B030D-6E8A-4147-A177-3AD203B41FA5}">
                      <a16:colId xmlns:a16="http://schemas.microsoft.com/office/drawing/2014/main" val="2140145031"/>
                    </a:ext>
                  </a:extLst>
                </a:gridCol>
                <a:gridCol w="1760516">
                  <a:extLst>
                    <a:ext uri="{9D8B030D-6E8A-4147-A177-3AD203B41FA5}">
                      <a16:colId xmlns:a16="http://schemas.microsoft.com/office/drawing/2014/main" val="2754571689"/>
                    </a:ext>
                  </a:extLst>
                </a:gridCol>
              </a:tblGrid>
              <a:tr h="370840">
                <a:tc>
                  <a:txBody>
                    <a:bodyPr/>
                    <a:lstStyle/>
                    <a:p>
                      <a:pPr algn="ctr"/>
                      <a:r>
                        <a:rPr lang="fr-FR" dirty="0">
                          <a:latin typeface="Garamond" panose="02020404030301010803" pitchFamily="18" charset="0"/>
                        </a:rPr>
                        <a:t>Quantité</a:t>
                      </a:r>
                    </a:p>
                  </a:txBody>
                  <a:tcPr anchor="ctr"/>
                </a:tc>
                <a:tc>
                  <a:txBody>
                    <a:bodyPr/>
                    <a:lstStyle/>
                    <a:p>
                      <a:pPr algn="ctr"/>
                      <a:r>
                        <a:rPr lang="fr-FR" dirty="0">
                          <a:latin typeface="Garamond" panose="02020404030301010803" pitchFamily="18" charset="0"/>
                        </a:rPr>
                        <a:t>Propriété (Galilée)</a:t>
                      </a:r>
                    </a:p>
                  </a:txBody>
                  <a:tcPr anchor="ctr"/>
                </a:tc>
                <a:tc>
                  <a:txBody>
                    <a:bodyPr/>
                    <a:lstStyle/>
                    <a:p>
                      <a:pPr algn="ctr"/>
                      <a:r>
                        <a:rPr lang="fr-FR" dirty="0">
                          <a:latin typeface="Garamond" panose="02020404030301010803" pitchFamily="18" charset="0"/>
                        </a:rPr>
                        <a:t>Propriété (M&amp;M)</a:t>
                      </a:r>
                    </a:p>
                  </a:txBody>
                  <a:tcPr anchor="ctr"/>
                </a:tc>
                <a:tc>
                  <a:txBody>
                    <a:bodyPr/>
                    <a:lstStyle/>
                    <a:p>
                      <a:pPr algn="ctr"/>
                      <a:r>
                        <a:rPr lang="fr-FR" dirty="0">
                          <a:latin typeface="Garamond" panose="02020404030301010803" pitchFamily="18" charset="0"/>
                        </a:rPr>
                        <a:t>Propriété (Lorentz)</a:t>
                      </a:r>
                    </a:p>
                  </a:txBody>
                  <a:tcPr anchor="ctr"/>
                </a:tc>
                <a:extLst>
                  <a:ext uri="{0D108BD9-81ED-4DB2-BD59-A6C34878D82A}">
                    <a16:rowId xmlns:a16="http://schemas.microsoft.com/office/drawing/2014/main" val="2358607831"/>
                  </a:ext>
                </a:extLst>
              </a:tr>
              <a:tr h="370840">
                <a:tc>
                  <a:txBody>
                    <a:bodyPr/>
                    <a:lstStyle/>
                    <a:p>
                      <a:pPr algn="ctr"/>
                      <a:r>
                        <a:rPr lang="fr-FR" dirty="0">
                          <a:latin typeface="Garamond" panose="02020404030301010803" pitchFamily="18" charset="0"/>
                        </a:rPr>
                        <a:t>Lois physiques</a:t>
                      </a:r>
                    </a:p>
                  </a:txBody>
                  <a:tcPr anchor="ctr"/>
                </a:tc>
                <a:tc>
                  <a:txBody>
                    <a:bodyPr/>
                    <a:lstStyle/>
                    <a:p>
                      <a:pPr algn="ctr"/>
                      <a:r>
                        <a:rPr lang="fr-FR" dirty="0">
                          <a:latin typeface="Garamond" panose="02020404030301010803" pitchFamily="18" charset="0"/>
                        </a:rPr>
                        <a:t>Identiques dans référentiels galiléens</a:t>
                      </a:r>
                    </a:p>
                  </a:txBody>
                  <a:tcPr anchor="ctr"/>
                </a:tc>
                <a:tc>
                  <a:txBody>
                    <a:bodyPr/>
                    <a:lstStyle/>
                    <a:p>
                      <a:pPr algn="ctr"/>
                      <a:r>
                        <a:rPr lang="fr-FR" dirty="0">
                          <a:latin typeface="Garamond" panose="02020404030301010803" pitchFamily="18" charset="0"/>
                        </a:rPr>
                        <a:t>Identiques dans référentiels galiléens</a:t>
                      </a:r>
                    </a:p>
                  </a:txBody>
                  <a:tcPr anchor="ctr"/>
                </a:tc>
                <a:tc>
                  <a:txBody>
                    <a:bodyPr/>
                    <a:lstStyle/>
                    <a:p>
                      <a:pPr algn="ctr"/>
                      <a:r>
                        <a:rPr lang="fr-FR" dirty="0">
                          <a:latin typeface="Garamond" panose="02020404030301010803" pitchFamily="18" charset="0"/>
                        </a:rPr>
                        <a:t>Identiques dans référentiels galiléens</a:t>
                      </a:r>
                    </a:p>
                  </a:txBody>
                  <a:tcPr anchor="ctr"/>
                </a:tc>
                <a:extLst>
                  <a:ext uri="{0D108BD9-81ED-4DB2-BD59-A6C34878D82A}">
                    <a16:rowId xmlns:a16="http://schemas.microsoft.com/office/drawing/2014/main" val="2768537104"/>
                  </a:ext>
                </a:extLst>
              </a:tr>
              <a:tr h="370840">
                <a:tc>
                  <a:txBody>
                    <a:bodyPr/>
                    <a:lstStyle/>
                    <a:p>
                      <a:pPr algn="ctr"/>
                      <a:r>
                        <a:rPr lang="fr-FR" dirty="0">
                          <a:latin typeface="Garamond" panose="02020404030301010803" pitchFamily="18" charset="0"/>
                        </a:rPr>
                        <a:t>Changement de référentiel</a:t>
                      </a:r>
                    </a:p>
                  </a:txBody>
                  <a:tcPr anchor="ctr"/>
                </a:tc>
                <a:tc>
                  <a:txBody>
                    <a:bodyPr/>
                    <a:lstStyle/>
                    <a:p>
                      <a:pPr algn="ctr"/>
                      <a:r>
                        <a:rPr lang="fr-FR" dirty="0">
                          <a:latin typeface="Garamond" panose="02020404030301010803" pitchFamily="18" charset="0"/>
                        </a:rPr>
                        <a:t>Transformation de Galilée</a:t>
                      </a:r>
                    </a:p>
                  </a:txBody>
                  <a:tcPr anchor="ctr"/>
                </a:tc>
                <a:tc>
                  <a:txBody>
                    <a:bodyPr/>
                    <a:lstStyle/>
                    <a:p>
                      <a:pPr algn="ctr"/>
                      <a:r>
                        <a:rPr lang="fr-FR" dirty="0">
                          <a:latin typeface="Garamond" panose="02020404030301010803" pitchFamily="18" charset="0"/>
                        </a:rPr>
                        <a:t>Transformation de Galilée</a:t>
                      </a:r>
                    </a:p>
                  </a:txBody>
                  <a:tcPr anchor="ctr"/>
                </a:tc>
                <a:tc>
                  <a:txBody>
                    <a:bodyPr/>
                    <a:lstStyle/>
                    <a:p>
                      <a:pPr algn="ctr"/>
                      <a:r>
                        <a:rPr lang="fr-FR" dirty="0">
                          <a:solidFill>
                            <a:srgbClr val="FF0000"/>
                          </a:solidFill>
                          <a:latin typeface="Garamond" panose="02020404030301010803" pitchFamily="18" charset="0"/>
                        </a:rPr>
                        <a:t>Transformation de Lorentz</a:t>
                      </a:r>
                    </a:p>
                  </a:txBody>
                  <a:tcPr anchor="ctr"/>
                </a:tc>
                <a:extLst>
                  <a:ext uri="{0D108BD9-81ED-4DB2-BD59-A6C34878D82A}">
                    <a16:rowId xmlns:a16="http://schemas.microsoft.com/office/drawing/2014/main" val="325945196"/>
                  </a:ext>
                </a:extLst>
              </a:tr>
              <a:tr h="370840">
                <a:tc>
                  <a:txBody>
                    <a:bodyPr/>
                    <a:lstStyle/>
                    <a:p>
                      <a:pPr algn="ctr"/>
                      <a:r>
                        <a:rPr lang="fr-FR" dirty="0">
                          <a:latin typeface="Garamond" panose="02020404030301010803" pitchFamily="18" charset="0"/>
                        </a:rPr>
                        <a:t>Vitesses</a:t>
                      </a:r>
                    </a:p>
                  </a:txBody>
                  <a:tcPr anchor="ctr"/>
                </a:tc>
                <a:tc>
                  <a:txBody>
                    <a:bodyPr/>
                    <a:lstStyle/>
                    <a:p>
                      <a:pPr algn="ctr"/>
                      <a:r>
                        <a:rPr lang="fr-FR" dirty="0">
                          <a:latin typeface="Garamond" panose="02020404030301010803" pitchFamily="18" charset="0"/>
                        </a:rPr>
                        <a:t>Relatives + Additives</a:t>
                      </a:r>
                    </a:p>
                  </a:txBody>
                  <a:tcPr anchor="ctr"/>
                </a:tc>
                <a:tc>
                  <a:txBody>
                    <a:bodyPr/>
                    <a:lstStyle/>
                    <a:p>
                      <a:pPr algn="ctr"/>
                      <a:r>
                        <a:rPr lang="fr-FR" dirty="0">
                          <a:solidFill>
                            <a:srgbClr val="FF0000"/>
                          </a:solidFill>
                          <a:latin typeface="Garamond" panose="02020404030301010803" pitchFamily="18" charset="0"/>
                        </a:rPr>
                        <a:t>Vitesse de la lumière absolue</a:t>
                      </a:r>
                    </a:p>
                  </a:txBody>
                  <a:tcPr anchor="ctr"/>
                </a:tc>
                <a:tc>
                  <a:txBody>
                    <a:bodyPr/>
                    <a:lstStyle/>
                    <a:p>
                      <a:pPr algn="ctr"/>
                      <a:r>
                        <a:rPr lang="fr-FR" dirty="0">
                          <a:solidFill>
                            <a:schemeClr val="tx1"/>
                          </a:solidFill>
                          <a:latin typeface="Garamond" panose="02020404030301010803" pitchFamily="18" charset="0"/>
                        </a:rPr>
                        <a:t>Relatives + Additives</a:t>
                      </a:r>
                    </a:p>
                  </a:txBody>
                  <a:tcPr anchor="ctr"/>
                </a:tc>
                <a:extLst>
                  <a:ext uri="{0D108BD9-81ED-4DB2-BD59-A6C34878D82A}">
                    <a16:rowId xmlns:a16="http://schemas.microsoft.com/office/drawing/2014/main" val="635779123"/>
                  </a:ext>
                </a:extLst>
              </a:tr>
              <a:tr h="370840">
                <a:tc>
                  <a:txBody>
                    <a:bodyPr/>
                    <a:lstStyle/>
                    <a:p>
                      <a:pPr algn="ctr"/>
                      <a:r>
                        <a:rPr lang="fr-FR" dirty="0">
                          <a:latin typeface="Garamond" panose="02020404030301010803" pitchFamily="18" charset="0"/>
                        </a:rPr>
                        <a:t>Distances</a:t>
                      </a:r>
                    </a:p>
                  </a:txBody>
                  <a:tcPr anchor="ctr"/>
                </a:tc>
                <a:tc>
                  <a:txBody>
                    <a:bodyPr/>
                    <a:lstStyle/>
                    <a:p>
                      <a:pPr algn="ctr"/>
                      <a:r>
                        <a:rPr lang="fr-FR" dirty="0">
                          <a:latin typeface="Garamond" panose="02020404030301010803" pitchFamily="18" charset="0"/>
                        </a:rPr>
                        <a:t>Invariantes</a:t>
                      </a:r>
                    </a:p>
                  </a:txBody>
                  <a:tcPr anchor="ctr"/>
                </a:tc>
                <a:tc>
                  <a:txBody>
                    <a:bodyPr/>
                    <a:lstStyle/>
                    <a:p>
                      <a:pPr algn="ctr"/>
                      <a:r>
                        <a:rPr lang="fr-FR" dirty="0">
                          <a:latin typeface="Garamond" panose="02020404030301010803" pitchFamily="18" charset="0"/>
                        </a:rPr>
                        <a:t>Invariantes</a:t>
                      </a:r>
                    </a:p>
                  </a:txBody>
                  <a:tcPr anchor="ctr"/>
                </a:tc>
                <a:tc>
                  <a:txBody>
                    <a:bodyPr/>
                    <a:lstStyle/>
                    <a:p>
                      <a:pPr algn="ctr"/>
                      <a:r>
                        <a:rPr lang="fr-FR" dirty="0">
                          <a:solidFill>
                            <a:srgbClr val="FF0000"/>
                          </a:solidFill>
                          <a:latin typeface="Garamond" panose="02020404030301010803" pitchFamily="18" charset="0"/>
                        </a:rPr>
                        <a:t>Relatives</a:t>
                      </a:r>
                    </a:p>
                  </a:txBody>
                  <a:tcPr anchor="ctr"/>
                </a:tc>
                <a:extLst>
                  <a:ext uri="{0D108BD9-81ED-4DB2-BD59-A6C34878D82A}">
                    <a16:rowId xmlns:a16="http://schemas.microsoft.com/office/drawing/2014/main" val="1550292140"/>
                  </a:ext>
                </a:extLst>
              </a:tr>
              <a:tr h="370840">
                <a:tc>
                  <a:txBody>
                    <a:bodyPr/>
                    <a:lstStyle/>
                    <a:p>
                      <a:pPr algn="ctr"/>
                      <a:r>
                        <a:rPr lang="fr-FR" dirty="0">
                          <a:latin typeface="Garamond" panose="02020404030301010803" pitchFamily="18" charset="0"/>
                        </a:rPr>
                        <a:t>Durées</a:t>
                      </a:r>
                    </a:p>
                  </a:txBody>
                  <a:tcPr anchor="ctr"/>
                </a:tc>
                <a:tc>
                  <a:txBody>
                    <a:bodyPr/>
                    <a:lstStyle/>
                    <a:p>
                      <a:pPr algn="ctr"/>
                      <a:r>
                        <a:rPr lang="fr-FR" dirty="0">
                          <a:latin typeface="Garamond" panose="02020404030301010803" pitchFamily="18" charset="0"/>
                        </a:rPr>
                        <a:t>Invariantes</a:t>
                      </a:r>
                    </a:p>
                  </a:txBody>
                  <a:tcPr anchor="ctr"/>
                </a:tc>
                <a:tc>
                  <a:txBody>
                    <a:bodyPr/>
                    <a:lstStyle/>
                    <a:p>
                      <a:pPr algn="ctr"/>
                      <a:r>
                        <a:rPr lang="fr-FR" dirty="0">
                          <a:latin typeface="Garamond" panose="02020404030301010803" pitchFamily="18" charset="0"/>
                        </a:rPr>
                        <a:t>Invariantes</a:t>
                      </a:r>
                    </a:p>
                  </a:txBody>
                  <a:tcPr anchor="ctr"/>
                </a:tc>
                <a:tc>
                  <a:txBody>
                    <a:bodyPr/>
                    <a:lstStyle/>
                    <a:p>
                      <a:pPr algn="ctr"/>
                      <a:r>
                        <a:rPr lang="fr-FR" dirty="0">
                          <a:solidFill>
                            <a:srgbClr val="FF0000"/>
                          </a:solidFill>
                          <a:latin typeface="Garamond" panose="02020404030301010803" pitchFamily="18" charset="0"/>
                        </a:rPr>
                        <a:t>Relatives</a:t>
                      </a:r>
                    </a:p>
                  </a:txBody>
                  <a:tcPr anchor="ctr"/>
                </a:tc>
                <a:extLst>
                  <a:ext uri="{0D108BD9-81ED-4DB2-BD59-A6C34878D82A}">
                    <a16:rowId xmlns:a16="http://schemas.microsoft.com/office/drawing/2014/main" val="3381617349"/>
                  </a:ext>
                </a:extLst>
              </a:tr>
            </a:tbl>
          </a:graphicData>
        </a:graphic>
      </p:graphicFrame>
      <p:sp>
        <p:nvSpPr>
          <p:cNvPr id="7" name="TextBox 6">
            <a:extLst>
              <a:ext uri="{FF2B5EF4-FFF2-40B4-BE49-F238E27FC236}">
                <a16:creationId xmlns:a16="http://schemas.microsoft.com/office/drawing/2014/main" id="{4C84CD10-D706-642D-D63F-5CFD25354C97}"/>
              </a:ext>
            </a:extLst>
          </p:cNvPr>
          <p:cNvSpPr txBox="1"/>
          <p:nvPr/>
        </p:nvSpPr>
        <p:spPr>
          <a:xfrm rot="16200000">
            <a:off x="-63555" y="3674185"/>
            <a:ext cx="739305" cy="461665"/>
          </a:xfrm>
          <a:prstGeom prst="rect">
            <a:avLst/>
          </a:prstGeom>
          <a:noFill/>
        </p:spPr>
        <p:txBody>
          <a:bodyPr wrap="none" rtlCol="0">
            <a:spAutoFit/>
          </a:bodyPr>
          <a:lstStyle/>
          <a:p>
            <a:r>
              <a:rPr lang="fr-FR" sz="2400" b="1" dirty="0">
                <a:solidFill>
                  <a:schemeClr val="bg1"/>
                </a:solidFill>
                <a:latin typeface="Garamond" panose="02020404030301010803" pitchFamily="18" charset="0"/>
              </a:rPr>
              <a:t>1900</a:t>
            </a:r>
          </a:p>
        </p:txBody>
      </p:sp>
      <p:grpSp>
        <p:nvGrpSpPr>
          <p:cNvPr id="4" name="Group 3">
            <a:extLst>
              <a:ext uri="{FF2B5EF4-FFF2-40B4-BE49-F238E27FC236}">
                <a16:creationId xmlns:a16="http://schemas.microsoft.com/office/drawing/2014/main" id="{BB4E2C37-BECD-09D0-2F57-C16B7C9B2597}"/>
              </a:ext>
            </a:extLst>
          </p:cNvPr>
          <p:cNvGrpSpPr/>
          <p:nvPr/>
        </p:nvGrpSpPr>
        <p:grpSpPr>
          <a:xfrm>
            <a:off x="0" y="6652590"/>
            <a:ext cx="9144000" cy="205411"/>
            <a:chOff x="0" y="6652590"/>
            <a:chExt cx="9144000" cy="205411"/>
          </a:xfrm>
        </p:grpSpPr>
        <p:sp>
          <p:nvSpPr>
            <p:cNvPr id="5" name="Rectangle 4">
              <a:extLst>
                <a:ext uri="{FF2B5EF4-FFF2-40B4-BE49-F238E27FC236}">
                  <a16:creationId xmlns:a16="http://schemas.microsoft.com/office/drawing/2014/main" id="{7B438A18-39FD-C5C8-2FF1-923D857C3F55}"/>
                </a:ext>
              </a:extLst>
            </p:cNvPr>
            <p:cNvSpPr/>
            <p:nvPr/>
          </p:nvSpPr>
          <p:spPr>
            <a:xfrm>
              <a:off x="0" y="6652591"/>
              <a:ext cx="1502001"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Barbara PERRI</a:t>
              </a:r>
            </a:p>
          </p:txBody>
        </p:sp>
        <p:sp>
          <p:nvSpPr>
            <p:cNvPr id="6" name="Rectangle 5">
              <a:extLst>
                <a:ext uri="{FF2B5EF4-FFF2-40B4-BE49-F238E27FC236}">
                  <a16:creationId xmlns:a16="http://schemas.microsoft.com/office/drawing/2014/main" id="{14AC7F5D-5931-2DFA-4CF4-BC7EEAF0AAB2}"/>
                </a:ext>
              </a:extLst>
            </p:cNvPr>
            <p:cNvSpPr/>
            <p:nvPr/>
          </p:nvSpPr>
          <p:spPr>
            <a:xfrm>
              <a:off x="1502001" y="6652590"/>
              <a:ext cx="4359535"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L1, PHYS137, Cours 4 :  La relativité restreinte</a:t>
              </a:r>
            </a:p>
          </p:txBody>
        </p:sp>
        <p:sp>
          <p:nvSpPr>
            <p:cNvPr id="8" name="Rectangle 7">
              <a:extLst>
                <a:ext uri="{FF2B5EF4-FFF2-40B4-BE49-F238E27FC236}">
                  <a16:creationId xmlns:a16="http://schemas.microsoft.com/office/drawing/2014/main" id="{1B27C190-6009-F8FE-C395-5085519D3B5D}"/>
                </a:ext>
              </a:extLst>
            </p:cNvPr>
            <p:cNvSpPr/>
            <p:nvPr/>
          </p:nvSpPr>
          <p:spPr>
            <a:xfrm>
              <a:off x="7641999" y="6652591"/>
              <a:ext cx="1502001" cy="2054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Garamond" panose="02020404030301010803" pitchFamily="18" charset="0"/>
                </a:rPr>
                <a:t>05/10/2023</a:t>
              </a:r>
            </a:p>
          </p:txBody>
        </p:sp>
        <p:sp>
          <p:nvSpPr>
            <p:cNvPr id="9" name="Rectangle 8">
              <a:extLst>
                <a:ext uri="{FF2B5EF4-FFF2-40B4-BE49-F238E27FC236}">
                  <a16:creationId xmlns:a16="http://schemas.microsoft.com/office/drawing/2014/main" id="{A30FF227-B64D-C86C-5F12-0D23E6999B8E}"/>
                </a:ext>
              </a:extLst>
            </p:cNvPr>
            <p:cNvSpPr/>
            <p:nvPr/>
          </p:nvSpPr>
          <p:spPr>
            <a:xfrm>
              <a:off x="5861538" y="6652591"/>
              <a:ext cx="1780461" cy="2054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Université Paris-Saclay</a:t>
              </a:r>
            </a:p>
          </p:txBody>
        </p:sp>
      </p:grpSp>
    </p:spTree>
    <p:extLst>
      <p:ext uri="{BB962C8B-B14F-4D97-AF65-F5344CB8AC3E}">
        <p14:creationId xmlns:p14="http://schemas.microsoft.com/office/powerpoint/2010/main" val="1972460028"/>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4A2810-E27D-5BE6-F63E-3C2F66770CBE}"/>
              </a:ext>
            </a:extLst>
          </p:cNvPr>
          <p:cNvSpPr txBox="1"/>
          <p:nvPr/>
        </p:nvSpPr>
        <p:spPr>
          <a:xfrm>
            <a:off x="0" y="327046"/>
            <a:ext cx="9144000" cy="646331"/>
          </a:xfrm>
          <a:prstGeom prst="rect">
            <a:avLst/>
          </a:prstGeom>
          <a:noFill/>
        </p:spPr>
        <p:txBody>
          <a:bodyPr wrap="square" rtlCol="0">
            <a:spAutoFit/>
          </a:bodyPr>
          <a:lstStyle/>
          <a:p>
            <a:pPr algn="ctr"/>
            <a:r>
              <a:rPr lang="fr-FR" sz="3600" dirty="0">
                <a:latin typeface="Garamond" charset="0"/>
                <a:ea typeface="Garamond" charset="0"/>
                <a:cs typeface="Garamond" charset="0"/>
              </a:rPr>
              <a:t>Principe de relativité (par Einstein)</a:t>
            </a:r>
          </a:p>
        </p:txBody>
      </p:sp>
      <p:grpSp>
        <p:nvGrpSpPr>
          <p:cNvPr id="21" name="Group 20">
            <a:extLst>
              <a:ext uri="{FF2B5EF4-FFF2-40B4-BE49-F238E27FC236}">
                <a16:creationId xmlns:a16="http://schemas.microsoft.com/office/drawing/2014/main" id="{D7E7DEFC-536C-AEA6-2302-6E8404473CD1}"/>
              </a:ext>
            </a:extLst>
          </p:cNvPr>
          <p:cNvGrpSpPr/>
          <p:nvPr/>
        </p:nvGrpSpPr>
        <p:grpSpPr>
          <a:xfrm>
            <a:off x="53351" y="1175653"/>
            <a:ext cx="860856" cy="5219911"/>
            <a:chOff x="53351" y="1175653"/>
            <a:chExt cx="860856" cy="5219911"/>
          </a:xfrm>
        </p:grpSpPr>
        <p:sp>
          <p:nvSpPr>
            <p:cNvPr id="22" name="Pentagon 21">
              <a:extLst>
                <a:ext uri="{FF2B5EF4-FFF2-40B4-BE49-F238E27FC236}">
                  <a16:creationId xmlns:a16="http://schemas.microsoft.com/office/drawing/2014/main" id="{9279DD65-86E0-41B1-76C8-33389C36397E}"/>
                </a:ext>
              </a:extLst>
            </p:cNvPr>
            <p:cNvSpPr/>
            <p:nvPr/>
          </p:nvSpPr>
          <p:spPr>
            <a:xfrm rot="16200000">
              <a:off x="-1889657" y="3570861"/>
              <a:ext cx="5199070" cy="408659"/>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atin typeface="Garamond" panose="02020404030301010803" pitchFamily="18" charset="0"/>
                </a:rPr>
                <a:t>Époque contemporaine</a:t>
              </a:r>
            </a:p>
          </p:txBody>
        </p:sp>
        <p:sp>
          <p:nvSpPr>
            <p:cNvPr id="23" name="Pentagon 22">
              <a:extLst>
                <a:ext uri="{FF2B5EF4-FFF2-40B4-BE49-F238E27FC236}">
                  <a16:creationId xmlns:a16="http://schemas.microsoft.com/office/drawing/2014/main" id="{E7DDB3ED-F5DB-12B4-2CC0-5E0684F90F20}"/>
                </a:ext>
              </a:extLst>
            </p:cNvPr>
            <p:cNvSpPr/>
            <p:nvPr/>
          </p:nvSpPr>
          <p:spPr>
            <a:xfrm rot="16200000">
              <a:off x="-2298319" y="3570858"/>
              <a:ext cx="5199072" cy="40866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Garamond" panose="02020404030301010803" pitchFamily="18" charset="0"/>
              </a:endParaRPr>
            </a:p>
          </p:txBody>
        </p:sp>
        <p:sp>
          <p:nvSpPr>
            <p:cNvPr id="24" name="TextBox 23">
              <a:extLst>
                <a:ext uri="{FF2B5EF4-FFF2-40B4-BE49-F238E27FC236}">
                  <a16:creationId xmlns:a16="http://schemas.microsoft.com/office/drawing/2014/main" id="{45792C94-6767-3B16-7743-42E2DFA6F740}"/>
                </a:ext>
              </a:extLst>
            </p:cNvPr>
            <p:cNvSpPr txBox="1"/>
            <p:nvPr/>
          </p:nvSpPr>
          <p:spPr>
            <a:xfrm rot="16200000">
              <a:off x="-74776" y="5783858"/>
              <a:ext cx="761747" cy="461665"/>
            </a:xfrm>
            <a:prstGeom prst="rect">
              <a:avLst/>
            </a:prstGeom>
            <a:noFill/>
          </p:spPr>
          <p:txBody>
            <a:bodyPr wrap="none" rtlCol="0">
              <a:spAutoFit/>
            </a:bodyPr>
            <a:lstStyle/>
            <a:p>
              <a:r>
                <a:rPr lang="fr-FR" sz="2400" dirty="0">
                  <a:solidFill>
                    <a:schemeClr val="bg1"/>
                  </a:solidFill>
                  <a:latin typeface="Garamond" panose="02020404030301010803" pitchFamily="18" charset="0"/>
                </a:rPr>
                <a:t>1800</a:t>
              </a:r>
            </a:p>
          </p:txBody>
        </p:sp>
        <p:sp>
          <p:nvSpPr>
            <p:cNvPr id="25" name="TextBox 24">
              <a:extLst>
                <a:ext uri="{FF2B5EF4-FFF2-40B4-BE49-F238E27FC236}">
                  <a16:creationId xmlns:a16="http://schemas.microsoft.com/office/drawing/2014/main" id="{56D95FEF-B84E-4F39-05AE-FC69B4BC8F55}"/>
                </a:ext>
              </a:extLst>
            </p:cNvPr>
            <p:cNvSpPr txBox="1"/>
            <p:nvPr/>
          </p:nvSpPr>
          <p:spPr>
            <a:xfrm rot="16200000">
              <a:off x="-96690" y="1512338"/>
              <a:ext cx="761747" cy="461665"/>
            </a:xfrm>
            <a:prstGeom prst="rect">
              <a:avLst/>
            </a:prstGeom>
            <a:noFill/>
          </p:spPr>
          <p:txBody>
            <a:bodyPr wrap="none" rtlCol="0">
              <a:spAutoFit/>
            </a:bodyPr>
            <a:lstStyle/>
            <a:p>
              <a:r>
                <a:rPr lang="fr-FR" sz="2400" dirty="0">
                  <a:solidFill>
                    <a:schemeClr val="bg1"/>
                  </a:solidFill>
                  <a:latin typeface="Garamond" panose="02020404030301010803" pitchFamily="18" charset="0"/>
                </a:rPr>
                <a:t>2020</a:t>
              </a:r>
              <a:endParaRPr lang="fr-FR" dirty="0">
                <a:solidFill>
                  <a:schemeClr val="bg1"/>
                </a:solidFill>
                <a:latin typeface="Garamond" panose="02020404030301010803" pitchFamily="18" charset="0"/>
              </a:endParaRPr>
            </a:p>
          </p:txBody>
        </p:sp>
      </p:grpSp>
      <p:grpSp>
        <p:nvGrpSpPr>
          <p:cNvPr id="27" name="Group 26">
            <a:extLst>
              <a:ext uri="{FF2B5EF4-FFF2-40B4-BE49-F238E27FC236}">
                <a16:creationId xmlns:a16="http://schemas.microsoft.com/office/drawing/2014/main" id="{E34818FA-C0CB-F793-10AE-7DA1CB22261A}"/>
              </a:ext>
            </a:extLst>
          </p:cNvPr>
          <p:cNvGrpSpPr/>
          <p:nvPr/>
        </p:nvGrpSpPr>
        <p:grpSpPr>
          <a:xfrm>
            <a:off x="1873" y="0"/>
            <a:ext cx="9142127" cy="327048"/>
            <a:chOff x="1873" y="0"/>
            <a:chExt cx="9142127" cy="327048"/>
          </a:xfrm>
        </p:grpSpPr>
        <p:sp>
          <p:nvSpPr>
            <p:cNvPr id="28" name="Rectangle 27">
              <a:extLst>
                <a:ext uri="{FF2B5EF4-FFF2-40B4-BE49-F238E27FC236}">
                  <a16:creationId xmlns:a16="http://schemas.microsoft.com/office/drawing/2014/main" id="{5B21CCEB-B7C3-6500-B015-063218405CE8}"/>
                </a:ext>
              </a:extLst>
            </p:cNvPr>
            <p:cNvSpPr/>
            <p:nvPr/>
          </p:nvSpPr>
          <p:spPr>
            <a:xfrm>
              <a:off x="8364931" y="0"/>
              <a:ext cx="779069" cy="3270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6114358A-8874-8B4C-ACF7-5A9557367BD8}" type="slidenum">
                <a:rPr lang="en-US" sz="1400" smtClean="0">
                  <a:latin typeface="Garamond" panose="02020404030301010803" pitchFamily="18" charset="0"/>
                </a:rPr>
                <a:t>23</a:t>
              </a:fld>
              <a:r>
                <a:rPr lang="en-US" sz="1400" dirty="0">
                  <a:latin typeface="Garamond" panose="02020404030301010803" pitchFamily="18" charset="0"/>
                </a:rPr>
                <a:t>/36</a:t>
              </a:r>
            </a:p>
          </p:txBody>
        </p:sp>
        <p:sp>
          <p:nvSpPr>
            <p:cNvPr id="29" name="Rectangle 28">
              <a:extLst>
                <a:ext uri="{FF2B5EF4-FFF2-40B4-BE49-F238E27FC236}">
                  <a16:creationId xmlns:a16="http://schemas.microsoft.com/office/drawing/2014/main" id="{D4D7393C-12EB-E6A2-0907-F795FBDC59D1}"/>
                </a:ext>
              </a:extLst>
            </p:cNvPr>
            <p:cNvSpPr/>
            <p:nvPr/>
          </p:nvSpPr>
          <p:spPr>
            <a:xfrm>
              <a:off x="1873" y="0"/>
              <a:ext cx="2038863" cy="3270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Relativité Galiléenne</a:t>
              </a:r>
            </a:p>
          </p:txBody>
        </p:sp>
        <p:sp>
          <p:nvSpPr>
            <p:cNvPr id="30" name="Rectangle 29">
              <a:extLst>
                <a:ext uri="{FF2B5EF4-FFF2-40B4-BE49-F238E27FC236}">
                  <a16:creationId xmlns:a16="http://schemas.microsoft.com/office/drawing/2014/main" id="{60191C76-577C-C6AF-A099-BDCB9A01D48E}"/>
                </a:ext>
              </a:extLst>
            </p:cNvPr>
            <p:cNvSpPr/>
            <p:nvPr/>
          </p:nvSpPr>
          <p:spPr>
            <a:xfrm>
              <a:off x="2040737" y="0"/>
              <a:ext cx="2142666" cy="3270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Ondes électromagnétiques</a:t>
              </a:r>
            </a:p>
          </p:txBody>
        </p:sp>
        <p:sp>
          <p:nvSpPr>
            <p:cNvPr id="31" name="Rectangle 30">
              <a:extLst>
                <a:ext uri="{FF2B5EF4-FFF2-40B4-BE49-F238E27FC236}">
                  <a16:creationId xmlns:a16="http://schemas.microsoft.com/office/drawing/2014/main" id="{858E4C9E-E60C-A205-EEB7-2C4FC1FBF074}"/>
                </a:ext>
              </a:extLst>
            </p:cNvPr>
            <p:cNvSpPr/>
            <p:nvPr/>
          </p:nvSpPr>
          <p:spPr>
            <a:xfrm>
              <a:off x="4183402" y="0"/>
              <a:ext cx="2038863" cy="32704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Relativité restreinte</a:t>
              </a:r>
            </a:p>
          </p:txBody>
        </p:sp>
        <p:sp>
          <p:nvSpPr>
            <p:cNvPr id="32" name="Rectangle 31">
              <a:extLst>
                <a:ext uri="{FF2B5EF4-FFF2-40B4-BE49-F238E27FC236}">
                  <a16:creationId xmlns:a16="http://schemas.microsoft.com/office/drawing/2014/main" id="{C6FC9FCC-17E5-574D-4A88-500CD98E8034}"/>
                </a:ext>
              </a:extLst>
            </p:cNvPr>
            <p:cNvSpPr/>
            <p:nvPr/>
          </p:nvSpPr>
          <p:spPr>
            <a:xfrm>
              <a:off x="6222265" y="0"/>
              <a:ext cx="2142666" cy="32704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Applications </a:t>
              </a:r>
              <a:r>
                <a:rPr lang="fr-FR" sz="1400" dirty="0" err="1">
                  <a:latin typeface="Garamond" panose="02020404030301010803" pitchFamily="18" charset="0"/>
                </a:rPr>
                <a:t>astros</a:t>
              </a:r>
              <a:endParaRPr lang="fr-FR" sz="1400" dirty="0">
                <a:latin typeface="Garamond" panose="02020404030301010803" pitchFamily="18" charset="0"/>
              </a:endParaRPr>
            </a:p>
          </p:txBody>
        </p:sp>
      </p:grpSp>
      <p:sp>
        <p:nvSpPr>
          <p:cNvPr id="3" name="TextBox 2">
            <a:extLst>
              <a:ext uri="{FF2B5EF4-FFF2-40B4-BE49-F238E27FC236}">
                <a16:creationId xmlns:a16="http://schemas.microsoft.com/office/drawing/2014/main" id="{97CF53E5-2353-9053-9D0A-8DAD8A7E8230}"/>
              </a:ext>
            </a:extLst>
          </p:cNvPr>
          <p:cNvSpPr txBox="1"/>
          <p:nvPr/>
        </p:nvSpPr>
        <p:spPr>
          <a:xfrm rot="16200000">
            <a:off x="-63555" y="3582151"/>
            <a:ext cx="739305" cy="461665"/>
          </a:xfrm>
          <a:prstGeom prst="rect">
            <a:avLst/>
          </a:prstGeom>
          <a:noFill/>
        </p:spPr>
        <p:txBody>
          <a:bodyPr wrap="none" rtlCol="0">
            <a:spAutoFit/>
          </a:bodyPr>
          <a:lstStyle/>
          <a:p>
            <a:r>
              <a:rPr lang="fr-FR" sz="2400" b="1" dirty="0">
                <a:solidFill>
                  <a:schemeClr val="bg1"/>
                </a:solidFill>
                <a:latin typeface="Garamond" panose="02020404030301010803" pitchFamily="18" charset="0"/>
              </a:rPr>
              <a:t>1905</a:t>
            </a:r>
          </a:p>
        </p:txBody>
      </p:sp>
      <p:pic>
        <p:nvPicPr>
          <p:cNvPr id="9218" name="Picture 2" descr="Albert Einstein — Wikipédia">
            <a:extLst>
              <a:ext uri="{FF2B5EF4-FFF2-40B4-BE49-F238E27FC236}">
                <a16:creationId xmlns:a16="http://schemas.microsoft.com/office/drawing/2014/main" id="{B671B6D1-F453-6D56-1251-CE9266042B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8432" y="446589"/>
            <a:ext cx="1272997" cy="1555188"/>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13">
            <a:extLst>
              <a:ext uri="{FF2B5EF4-FFF2-40B4-BE49-F238E27FC236}">
                <a16:creationId xmlns:a16="http://schemas.microsoft.com/office/drawing/2014/main" id="{0B13ADCC-1A32-96A9-4428-FE032DD87972}"/>
              </a:ext>
            </a:extLst>
          </p:cNvPr>
          <p:cNvSpPr txBox="1"/>
          <p:nvPr/>
        </p:nvSpPr>
        <p:spPr>
          <a:xfrm>
            <a:off x="923679" y="993572"/>
            <a:ext cx="6758685" cy="1015663"/>
          </a:xfrm>
          <a:prstGeom prst="rect">
            <a:avLst/>
          </a:prstGeom>
          <a:noFill/>
        </p:spPr>
        <p:txBody>
          <a:bodyPr wrap="square" rtlCol="0">
            <a:spAutoFit/>
          </a:bodyPr>
          <a:lstStyle/>
          <a:p>
            <a:pPr algn="ctr"/>
            <a:r>
              <a:rPr lang="fr-FR" sz="2000" dirty="0">
                <a:latin typeface="Garamond" panose="02020404030301010803" pitchFamily="18" charset="0"/>
              </a:rPr>
              <a:t>Einstein repart des travaux de Lorentz </a:t>
            </a:r>
          </a:p>
          <a:p>
            <a:pPr algn="ctr"/>
            <a:r>
              <a:rPr lang="fr-FR" sz="2000" dirty="0">
                <a:latin typeface="Garamond" panose="02020404030301010803" pitchFamily="18" charset="0"/>
              </a:rPr>
              <a:t>pour fonder une nouvelle théorie </a:t>
            </a:r>
          </a:p>
          <a:p>
            <a:pPr algn="ctr"/>
            <a:r>
              <a:rPr lang="fr-FR" sz="2000" dirty="0">
                <a:latin typeface="Garamond" panose="02020404030301010803" pitchFamily="18" charset="0"/>
              </a:rPr>
              <a:t>= la relativité restreinte (</a:t>
            </a:r>
            <a:r>
              <a:rPr lang="fr-FR" sz="2000" i="1" dirty="0">
                <a:latin typeface="Garamond" panose="02020404030301010803" pitchFamily="18" charset="0"/>
              </a:rPr>
              <a:t>De l’électrodynamique des corps en mouvement</a:t>
            </a:r>
            <a:r>
              <a:rPr lang="fr-FR" sz="2000" dirty="0">
                <a:latin typeface="Garamond" panose="02020404030301010803" pitchFamily="18" charset="0"/>
              </a:rPr>
              <a:t>)</a:t>
            </a:r>
          </a:p>
        </p:txBody>
      </p:sp>
      <p:sp>
        <p:nvSpPr>
          <p:cNvPr id="5" name="ZoneTexte 13">
            <a:extLst>
              <a:ext uri="{FF2B5EF4-FFF2-40B4-BE49-F238E27FC236}">
                <a16:creationId xmlns:a16="http://schemas.microsoft.com/office/drawing/2014/main" id="{5E3AFB2C-AA42-E2DF-93E2-3A304E6D4477}"/>
              </a:ext>
            </a:extLst>
          </p:cNvPr>
          <p:cNvSpPr txBox="1"/>
          <p:nvPr/>
        </p:nvSpPr>
        <p:spPr>
          <a:xfrm>
            <a:off x="967213" y="5632157"/>
            <a:ext cx="8198408" cy="1015663"/>
          </a:xfrm>
          <a:prstGeom prst="rect">
            <a:avLst/>
          </a:prstGeom>
          <a:noFill/>
        </p:spPr>
        <p:txBody>
          <a:bodyPr wrap="square" rtlCol="0">
            <a:spAutoFit/>
          </a:bodyPr>
          <a:lstStyle/>
          <a:p>
            <a:pPr marL="342900" indent="-342900" algn="ctr">
              <a:buFont typeface="Wingdings" pitchFamily="2" charset="2"/>
              <a:buChar char="à"/>
            </a:pPr>
            <a:r>
              <a:rPr lang="fr-FR" sz="2000" dirty="0">
                <a:latin typeface="Garamond" panose="02020404030301010803" pitchFamily="18" charset="0"/>
                <a:sym typeface="Wingdings" pitchFamily="2" charset="2"/>
              </a:rPr>
              <a:t>Il reprend le principe de relativité de Galilée (tous les référentiels inertiaux sont équivalents) MAIS avec une vitesse de la lumière absolue</a:t>
            </a:r>
          </a:p>
          <a:p>
            <a:pPr marL="342900" indent="-342900" algn="ctr">
              <a:buFont typeface="Wingdings" pitchFamily="2" charset="2"/>
              <a:buChar char="à"/>
            </a:pPr>
            <a:r>
              <a:rPr lang="fr-FR" sz="2000" dirty="0">
                <a:latin typeface="Garamond" panose="02020404030301010803" pitchFamily="18" charset="0"/>
                <a:sym typeface="Wingdings" pitchFamily="2" charset="2"/>
              </a:rPr>
              <a:t>L’additivité des vitesses n’est plus possible</a:t>
            </a:r>
            <a:endParaRPr lang="fr-FR" sz="2000" dirty="0">
              <a:latin typeface="Garamond" panose="02020404030301010803" pitchFamily="18" charset="0"/>
            </a:endParaRPr>
          </a:p>
        </p:txBody>
      </p:sp>
      <p:grpSp>
        <p:nvGrpSpPr>
          <p:cNvPr id="36" name="Group 35">
            <a:extLst>
              <a:ext uri="{FF2B5EF4-FFF2-40B4-BE49-F238E27FC236}">
                <a16:creationId xmlns:a16="http://schemas.microsoft.com/office/drawing/2014/main" id="{BE03445C-5CE6-A7C3-C828-1EF2629395AE}"/>
              </a:ext>
            </a:extLst>
          </p:cNvPr>
          <p:cNvGrpSpPr/>
          <p:nvPr/>
        </p:nvGrpSpPr>
        <p:grpSpPr>
          <a:xfrm>
            <a:off x="1134231" y="1945104"/>
            <a:ext cx="7821130" cy="3688713"/>
            <a:chOff x="1134231" y="1945104"/>
            <a:chExt cx="7821130" cy="3688713"/>
          </a:xfrm>
        </p:grpSpPr>
        <p:grpSp>
          <p:nvGrpSpPr>
            <p:cNvPr id="6" name="Group 5">
              <a:extLst>
                <a:ext uri="{FF2B5EF4-FFF2-40B4-BE49-F238E27FC236}">
                  <a16:creationId xmlns:a16="http://schemas.microsoft.com/office/drawing/2014/main" id="{68D8C570-B9EA-B82C-FC2E-2CDC05F77A7A}"/>
                </a:ext>
              </a:extLst>
            </p:cNvPr>
            <p:cNvGrpSpPr/>
            <p:nvPr/>
          </p:nvGrpSpPr>
          <p:grpSpPr>
            <a:xfrm>
              <a:off x="1134231" y="1945104"/>
              <a:ext cx="7821130" cy="3688713"/>
              <a:chOff x="1137651" y="1545739"/>
              <a:chExt cx="7821130" cy="3688713"/>
            </a:xfrm>
          </p:grpSpPr>
          <p:sp>
            <p:nvSpPr>
              <p:cNvPr id="7" name="Rectangle 6">
                <a:extLst>
                  <a:ext uri="{FF2B5EF4-FFF2-40B4-BE49-F238E27FC236}">
                    <a16:creationId xmlns:a16="http://schemas.microsoft.com/office/drawing/2014/main" id="{D557DAC9-BC74-AB7B-631B-54CD4C0618CA}"/>
                  </a:ext>
                </a:extLst>
              </p:cNvPr>
              <p:cNvSpPr/>
              <p:nvPr/>
            </p:nvSpPr>
            <p:spPr>
              <a:xfrm>
                <a:off x="5048216" y="4079631"/>
                <a:ext cx="154617" cy="3082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2C7A4A65-1593-E792-06AF-3F299FF07A19}"/>
                  </a:ext>
                </a:extLst>
              </p:cNvPr>
              <p:cNvSpPr/>
              <p:nvPr/>
            </p:nvSpPr>
            <p:spPr>
              <a:xfrm>
                <a:off x="3112070" y="1545739"/>
                <a:ext cx="408660" cy="3082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EC1FCE25-3CB1-B1B0-99F5-E8AEDA76925E}"/>
                  </a:ext>
                </a:extLst>
              </p:cNvPr>
              <p:cNvSpPr/>
              <p:nvPr/>
            </p:nvSpPr>
            <p:spPr>
              <a:xfrm>
                <a:off x="3595479" y="2063550"/>
                <a:ext cx="252685" cy="3082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E26CA7D6-F1DD-8188-E532-4145B7D2B158}"/>
                  </a:ext>
                </a:extLst>
              </p:cNvPr>
              <p:cNvSpPr/>
              <p:nvPr/>
            </p:nvSpPr>
            <p:spPr>
              <a:xfrm>
                <a:off x="5452876" y="2029141"/>
                <a:ext cx="408660" cy="1885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Picture 2" descr="Galilean Transformation - Galilean Relativity, Limitations, FAQs">
                <a:extLst>
                  <a:ext uri="{FF2B5EF4-FFF2-40B4-BE49-F238E27FC236}">
                    <a16:creationId xmlns:a16="http://schemas.microsoft.com/office/drawing/2014/main" id="{825C249E-C102-B2E5-3C15-325B9A853DB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617"/>
              <a:stretch/>
            </p:blipFill>
            <p:spPr bwMode="auto">
              <a:xfrm>
                <a:off x="1137651" y="1627415"/>
                <a:ext cx="7821130" cy="3607037"/>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3">
                <a:extLst>
                  <a:ext uri="{FF2B5EF4-FFF2-40B4-BE49-F238E27FC236}">
                    <a16:creationId xmlns:a16="http://schemas.microsoft.com/office/drawing/2014/main" id="{0F6259C5-36EA-0CC4-77A0-BBD285A32DAA}"/>
                  </a:ext>
                </a:extLst>
              </p:cNvPr>
              <p:cNvSpPr txBox="1"/>
              <p:nvPr/>
            </p:nvSpPr>
            <p:spPr>
              <a:xfrm>
                <a:off x="3112070" y="4387894"/>
                <a:ext cx="549948" cy="646331"/>
              </a:xfrm>
              <a:prstGeom prst="rect">
                <a:avLst/>
              </a:prstGeom>
              <a:noFill/>
            </p:spPr>
            <p:txBody>
              <a:bodyPr wrap="square" rtlCol="0">
                <a:spAutoFit/>
              </a:bodyPr>
              <a:lstStyle/>
              <a:p>
                <a:pPr algn="ctr"/>
                <a:r>
                  <a:rPr lang="fr-FR" sz="3600" dirty="0">
                    <a:latin typeface="Garamond" panose="02020404030301010803" pitchFamily="18" charset="0"/>
                  </a:rPr>
                  <a:t>R</a:t>
                </a:r>
              </a:p>
            </p:txBody>
          </p:sp>
          <p:sp>
            <p:nvSpPr>
              <p:cNvPr id="13" name="ZoneTexte 13">
                <a:extLst>
                  <a:ext uri="{FF2B5EF4-FFF2-40B4-BE49-F238E27FC236}">
                    <a16:creationId xmlns:a16="http://schemas.microsoft.com/office/drawing/2014/main" id="{4738A5F1-DD13-8DA6-00E2-0EE447E22DA5}"/>
                  </a:ext>
                </a:extLst>
              </p:cNvPr>
              <p:cNvSpPr txBox="1"/>
              <p:nvPr/>
            </p:nvSpPr>
            <p:spPr>
              <a:xfrm>
                <a:off x="7918511" y="2124044"/>
                <a:ext cx="862073" cy="646331"/>
              </a:xfrm>
              <a:prstGeom prst="rect">
                <a:avLst/>
              </a:prstGeom>
              <a:noFill/>
            </p:spPr>
            <p:txBody>
              <a:bodyPr wrap="square" rtlCol="0">
                <a:spAutoFit/>
              </a:bodyPr>
              <a:lstStyle/>
              <a:p>
                <a:pPr algn="ctr"/>
                <a:r>
                  <a:rPr lang="fr-FR" sz="3600" dirty="0">
                    <a:latin typeface="Garamond" panose="02020404030301010803" pitchFamily="18" charset="0"/>
                  </a:rPr>
                  <a:t>R’</a:t>
                </a:r>
              </a:p>
            </p:txBody>
          </p:sp>
          <p:sp>
            <p:nvSpPr>
              <p:cNvPr id="14" name="ZoneTexte 13">
                <a:extLst>
                  <a:ext uri="{FF2B5EF4-FFF2-40B4-BE49-F238E27FC236}">
                    <a16:creationId xmlns:a16="http://schemas.microsoft.com/office/drawing/2014/main" id="{D72B4AEC-7F47-CF6B-7F68-0980BBB2DED7}"/>
                  </a:ext>
                </a:extLst>
              </p:cNvPr>
              <p:cNvSpPr txBox="1"/>
              <p:nvPr/>
            </p:nvSpPr>
            <p:spPr>
              <a:xfrm>
                <a:off x="6981868" y="2257356"/>
                <a:ext cx="549948" cy="523220"/>
              </a:xfrm>
              <a:prstGeom prst="rect">
                <a:avLst/>
              </a:prstGeom>
              <a:noFill/>
            </p:spPr>
            <p:txBody>
              <a:bodyPr wrap="square" rtlCol="0">
                <a:spAutoFit/>
              </a:bodyPr>
              <a:lstStyle/>
              <a:p>
                <a:pPr algn="ctr"/>
                <a:r>
                  <a:rPr lang="fr-FR" sz="2800" dirty="0">
                    <a:latin typeface="Garamond" panose="02020404030301010803" pitchFamily="18" charset="0"/>
                  </a:rPr>
                  <a:t>A</a:t>
                </a:r>
              </a:p>
            </p:txBody>
          </p:sp>
          <p:sp>
            <p:nvSpPr>
              <p:cNvPr id="15" name="ZoneTexte 13">
                <a:extLst>
                  <a:ext uri="{FF2B5EF4-FFF2-40B4-BE49-F238E27FC236}">
                    <a16:creationId xmlns:a16="http://schemas.microsoft.com/office/drawing/2014/main" id="{F6CC086C-55DB-6426-D14F-267669B4EE45}"/>
                  </a:ext>
                </a:extLst>
              </p:cNvPr>
              <p:cNvSpPr txBox="1"/>
              <p:nvPr/>
            </p:nvSpPr>
            <p:spPr>
              <a:xfrm>
                <a:off x="3595479" y="2057301"/>
                <a:ext cx="408660" cy="400110"/>
              </a:xfrm>
              <a:prstGeom prst="rect">
                <a:avLst/>
              </a:prstGeom>
              <a:solidFill>
                <a:schemeClr val="bg1"/>
              </a:solidFill>
            </p:spPr>
            <p:txBody>
              <a:bodyPr wrap="square" rtlCol="0">
                <a:spAutoFit/>
              </a:bodyPr>
              <a:lstStyle/>
              <a:p>
                <a:pPr algn="ctr"/>
                <a:r>
                  <a:rPr lang="fr-FR" sz="2000" b="1" dirty="0">
                    <a:solidFill>
                      <a:srgbClr val="FF40FF"/>
                    </a:solidFill>
                    <a:latin typeface="Garamond" panose="02020404030301010803" pitchFamily="18" charset="0"/>
                  </a:rPr>
                  <a:t>U</a:t>
                </a:r>
              </a:p>
            </p:txBody>
          </p:sp>
          <p:pic>
            <p:nvPicPr>
              <p:cNvPr id="33" name="Picture 32" descr="Icon&#10;&#10;Description automatically generated">
                <a:extLst>
                  <a:ext uri="{FF2B5EF4-FFF2-40B4-BE49-F238E27FC236}">
                    <a16:creationId xmlns:a16="http://schemas.microsoft.com/office/drawing/2014/main" id="{65BAA154-44B3-A538-4A55-6CB908C8729F}"/>
                  </a:ext>
                </a:extLst>
              </p:cNvPr>
              <p:cNvPicPr>
                <a:picLocks noChangeAspect="1"/>
              </p:cNvPicPr>
              <p:nvPr/>
            </p:nvPicPr>
            <p:blipFill rotWithShape="1">
              <a:blip r:embed="rId5"/>
              <a:srcRect l="64867" t="1184" b="1"/>
              <a:stretch/>
            </p:blipFill>
            <p:spPr>
              <a:xfrm>
                <a:off x="5472982" y="1615791"/>
                <a:ext cx="209445" cy="608726"/>
              </a:xfrm>
              <a:prstGeom prst="rect">
                <a:avLst/>
              </a:prstGeom>
            </p:spPr>
          </p:pic>
        </p:grpSp>
        <p:sp>
          <p:nvSpPr>
            <p:cNvPr id="35" name="Rectangle 34">
              <a:extLst>
                <a:ext uri="{FF2B5EF4-FFF2-40B4-BE49-F238E27FC236}">
                  <a16:creationId xmlns:a16="http://schemas.microsoft.com/office/drawing/2014/main" id="{79423871-1A55-6CD6-19E7-E3914ED009EF}"/>
                </a:ext>
              </a:extLst>
            </p:cNvPr>
            <p:cNvSpPr/>
            <p:nvPr/>
          </p:nvSpPr>
          <p:spPr>
            <a:xfrm>
              <a:off x="3108650" y="1971306"/>
              <a:ext cx="408660" cy="307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7" name="Lightning Bolt 36">
            <a:extLst>
              <a:ext uri="{FF2B5EF4-FFF2-40B4-BE49-F238E27FC236}">
                <a16:creationId xmlns:a16="http://schemas.microsoft.com/office/drawing/2014/main" id="{1A4C5CC8-BD24-D33D-6D54-90441095A505}"/>
              </a:ext>
            </a:extLst>
          </p:cNvPr>
          <p:cNvSpPr/>
          <p:nvPr/>
        </p:nvSpPr>
        <p:spPr>
          <a:xfrm rot="18439443">
            <a:off x="6353361" y="2778143"/>
            <a:ext cx="914400" cy="914400"/>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6" name="Group 25">
            <a:extLst>
              <a:ext uri="{FF2B5EF4-FFF2-40B4-BE49-F238E27FC236}">
                <a16:creationId xmlns:a16="http://schemas.microsoft.com/office/drawing/2014/main" id="{1B6ED451-F04D-A471-1189-5C1EFDA59472}"/>
              </a:ext>
            </a:extLst>
          </p:cNvPr>
          <p:cNvGrpSpPr/>
          <p:nvPr/>
        </p:nvGrpSpPr>
        <p:grpSpPr>
          <a:xfrm>
            <a:off x="0" y="6652590"/>
            <a:ext cx="9144000" cy="205411"/>
            <a:chOff x="0" y="6652590"/>
            <a:chExt cx="9144000" cy="205411"/>
          </a:xfrm>
        </p:grpSpPr>
        <p:sp>
          <p:nvSpPr>
            <p:cNvPr id="34" name="Rectangle 33">
              <a:extLst>
                <a:ext uri="{FF2B5EF4-FFF2-40B4-BE49-F238E27FC236}">
                  <a16:creationId xmlns:a16="http://schemas.microsoft.com/office/drawing/2014/main" id="{524404A2-F364-B171-53B3-DFC6CE9300F9}"/>
                </a:ext>
              </a:extLst>
            </p:cNvPr>
            <p:cNvSpPr/>
            <p:nvPr/>
          </p:nvSpPr>
          <p:spPr>
            <a:xfrm>
              <a:off x="0" y="6652591"/>
              <a:ext cx="1502001"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Barbara PERRI</a:t>
              </a:r>
            </a:p>
          </p:txBody>
        </p:sp>
        <p:sp>
          <p:nvSpPr>
            <p:cNvPr id="38" name="Rectangle 37">
              <a:extLst>
                <a:ext uri="{FF2B5EF4-FFF2-40B4-BE49-F238E27FC236}">
                  <a16:creationId xmlns:a16="http://schemas.microsoft.com/office/drawing/2014/main" id="{E07EE232-C9A4-979B-1048-666A604F0E5C}"/>
                </a:ext>
              </a:extLst>
            </p:cNvPr>
            <p:cNvSpPr/>
            <p:nvPr/>
          </p:nvSpPr>
          <p:spPr>
            <a:xfrm>
              <a:off x="1502001" y="6652590"/>
              <a:ext cx="4359535"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L1, PHYS137, Cours 4 :  La relativité restreinte</a:t>
              </a:r>
            </a:p>
          </p:txBody>
        </p:sp>
        <p:sp>
          <p:nvSpPr>
            <p:cNvPr id="39" name="Rectangle 38">
              <a:extLst>
                <a:ext uri="{FF2B5EF4-FFF2-40B4-BE49-F238E27FC236}">
                  <a16:creationId xmlns:a16="http://schemas.microsoft.com/office/drawing/2014/main" id="{41FDD42E-F721-5CEC-5A51-D53715C18E20}"/>
                </a:ext>
              </a:extLst>
            </p:cNvPr>
            <p:cNvSpPr/>
            <p:nvPr/>
          </p:nvSpPr>
          <p:spPr>
            <a:xfrm>
              <a:off x="7641999" y="6652591"/>
              <a:ext cx="1502001" cy="2054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Garamond" panose="02020404030301010803" pitchFamily="18" charset="0"/>
                </a:rPr>
                <a:t>05/10/2023</a:t>
              </a:r>
            </a:p>
          </p:txBody>
        </p:sp>
        <p:sp>
          <p:nvSpPr>
            <p:cNvPr id="40" name="Rectangle 39">
              <a:extLst>
                <a:ext uri="{FF2B5EF4-FFF2-40B4-BE49-F238E27FC236}">
                  <a16:creationId xmlns:a16="http://schemas.microsoft.com/office/drawing/2014/main" id="{7B51F76F-04B5-2322-0267-AFA2E2EA23B8}"/>
                </a:ext>
              </a:extLst>
            </p:cNvPr>
            <p:cNvSpPr/>
            <p:nvPr/>
          </p:nvSpPr>
          <p:spPr>
            <a:xfrm>
              <a:off x="5861538" y="6652591"/>
              <a:ext cx="1780461" cy="2054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Université Paris-Saclay</a:t>
              </a:r>
            </a:p>
          </p:txBody>
        </p:sp>
      </p:grpSp>
    </p:spTree>
    <p:extLst>
      <p:ext uri="{BB962C8B-B14F-4D97-AF65-F5344CB8AC3E}">
        <p14:creationId xmlns:p14="http://schemas.microsoft.com/office/powerpoint/2010/main" val="3654972228"/>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4A2810-E27D-5BE6-F63E-3C2F66770CBE}"/>
              </a:ext>
            </a:extLst>
          </p:cNvPr>
          <p:cNvSpPr txBox="1"/>
          <p:nvPr/>
        </p:nvSpPr>
        <p:spPr>
          <a:xfrm>
            <a:off x="0" y="327046"/>
            <a:ext cx="9144000" cy="646331"/>
          </a:xfrm>
          <a:prstGeom prst="rect">
            <a:avLst/>
          </a:prstGeom>
          <a:noFill/>
        </p:spPr>
        <p:txBody>
          <a:bodyPr wrap="square" rtlCol="0">
            <a:spAutoFit/>
          </a:bodyPr>
          <a:lstStyle/>
          <a:p>
            <a:pPr algn="ctr"/>
            <a:r>
              <a:rPr lang="fr-FR" sz="3600" dirty="0">
                <a:latin typeface="Garamond" charset="0"/>
                <a:ea typeface="Garamond" charset="0"/>
                <a:cs typeface="Garamond" charset="0"/>
              </a:rPr>
              <a:t>Conclusions d’Einstein</a:t>
            </a:r>
          </a:p>
        </p:txBody>
      </p:sp>
      <p:grpSp>
        <p:nvGrpSpPr>
          <p:cNvPr id="21" name="Group 20">
            <a:extLst>
              <a:ext uri="{FF2B5EF4-FFF2-40B4-BE49-F238E27FC236}">
                <a16:creationId xmlns:a16="http://schemas.microsoft.com/office/drawing/2014/main" id="{D7E7DEFC-536C-AEA6-2302-6E8404473CD1}"/>
              </a:ext>
            </a:extLst>
          </p:cNvPr>
          <p:cNvGrpSpPr/>
          <p:nvPr/>
        </p:nvGrpSpPr>
        <p:grpSpPr>
          <a:xfrm>
            <a:off x="53351" y="1175653"/>
            <a:ext cx="860856" cy="5219911"/>
            <a:chOff x="53351" y="1175653"/>
            <a:chExt cx="860856" cy="5219911"/>
          </a:xfrm>
        </p:grpSpPr>
        <p:sp>
          <p:nvSpPr>
            <p:cNvPr id="22" name="Pentagon 21">
              <a:extLst>
                <a:ext uri="{FF2B5EF4-FFF2-40B4-BE49-F238E27FC236}">
                  <a16:creationId xmlns:a16="http://schemas.microsoft.com/office/drawing/2014/main" id="{9279DD65-86E0-41B1-76C8-33389C36397E}"/>
                </a:ext>
              </a:extLst>
            </p:cNvPr>
            <p:cNvSpPr/>
            <p:nvPr/>
          </p:nvSpPr>
          <p:spPr>
            <a:xfrm rot="16200000">
              <a:off x="-1889657" y="3570861"/>
              <a:ext cx="5199070" cy="408659"/>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atin typeface="Garamond" panose="02020404030301010803" pitchFamily="18" charset="0"/>
                </a:rPr>
                <a:t>Époque contemporaine</a:t>
              </a:r>
            </a:p>
          </p:txBody>
        </p:sp>
        <p:sp>
          <p:nvSpPr>
            <p:cNvPr id="23" name="Pentagon 22">
              <a:extLst>
                <a:ext uri="{FF2B5EF4-FFF2-40B4-BE49-F238E27FC236}">
                  <a16:creationId xmlns:a16="http://schemas.microsoft.com/office/drawing/2014/main" id="{E7DDB3ED-F5DB-12B4-2CC0-5E0684F90F20}"/>
                </a:ext>
              </a:extLst>
            </p:cNvPr>
            <p:cNvSpPr/>
            <p:nvPr/>
          </p:nvSpPr>
          <p:spPr>
            <a:xfrm rot="16200000">
              <a:off x="-2298319" y="3570858"/>
              <a:ext cx="5199072" cy="40866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Garamond" panose="02020404030301010803" pitchFamily="18" charset="0"/>
              </a:endParaRPr>
            </a:p>
          </p:txBody>
        </p:sp>
        <p:sp>
          <p:nvSpPr>
            <p:cNvPr id="24" name="TextBox 23">
              <a:extLst>
                <a:ext uri="{FF2B5EF4-FFF2-40B4-BE49-F238E27FC236}">
                  <a16:creationId xmlns:a16="http://schemas.microsoft.com/office/drawing/2014/main" id="{45792C94-6767-3B16-7743-42E2DFA6F740}"/>
                </a:ext>
              </a:extLst>
            </p:cNvPr>
            <p:cNvSpPr txBox="1"/>
            <p:nvPr/>
          </p:nvSpPr>
          <p:spPr>
            <a:xfrm rot="16200000">
              <a:off x="-74776" y="5783858"/>
              <a:ext cx="761747" cy="461665"/>
            </a:xfrm>
            <a:prstGeom prst="rect">
              <a:avLst/>
            </a:prstGeom>
            <a:noFill/>
          </p:spPr>
          <p:txBody>
            <a:bodyPr wrap="none" rtlCol="0">
              <a:spAutoFit/>
            </a:bodyPr>
            <a:lstStyle/>
            <a:p>
              <a:r>
                <a:rPr lang="fr-FR" sz="2400" dirty="0">
                  <a:solidFill>
                    <a:schemeClr val="bg1"/>
                  </a:solidFill>
                  <a:latin typeface="Garamond" panose="02020404030301010803" pitchFamily="18" charset="0"/>
                </a:rPr>
                <a:t>1800</a:t>
              </a:r>
            </a:p>
          </p:txBody>
        </p:sp>
        <p:sp>
          <p:nvSpPr>
            <p:cNvPr id="25" name="TextBox 24">
              <a:extLst>
                <a:ext uri="{FF2B5EF4-FFF2-40B4-BE49-F238E27FC236}">
                  <a16:creationId xmlns:a16="http://schemas.microsoft.com/office/drawing/2014/main" id="{56D95FEF-B84E-4F39-05AE-FC69B4BC8F55}"/>
                </a:ext>
              </a:extLst>
            </p:cNvPr>
            <p:cNvSpPr txBox="1"/>
            <p:nvPr/>
          </p:nvSpPr>
          <p:spPr>
            <a:xfrm rot="16200000">
              <a:off x="-96690" y="1512338"/>
              <a:ext cx="761747" cy="461665"/>
            </a:xfrm>
            <a:prstGeom prst="rect">
              <a:avLst/>
            </a:prstGeom>
            <a:noFill/>
          </p:spPr>
          <p:txBody>
            <a:bodyPr wrap="none" rtlCol="0">
              <a:spAutoFit/>
            </a:bodyPr>
            <a:lstStyle/>
            <a:p>
              <a:r>
                <a:rPr lang="fr-FR" sz="2400" dirty="0">
                  <a:solidFill>
                    <a:schemeClr val="bg1"/>
                  </a:solidFill>
                  <a:latin typeface="Garamond" panose="02020404030301010803" pitchFamily="18" charset="0"/>
                </a:rPr>
                <a:t>2020</a:t>
              </a:r>
              <a:endParaRPr lang="fr-FR" dirty="0">
                <a:solidFill>
                  <a:schemeClr val="bg1"/>
                </a:solidFill>
                <a:latin typeface="Garamond" panose="02020404030301010803" pitchFamily="18" charset="0"/>
              </a:endParaRPr>
            </a:p>
          </p:txBody>
        </p:sp>
      </p:grpSp>
      <p:grpSp>
        <p:nvGrpSpPr>
          <p:cNvPr id="27" name="Group 26">
            <a:extLst>
              <a:ext uri="{FF2B5EF4-FFF2-40B4-BE49-F238E27FC236}">
                <a16:creationId xmlns:a16="http://schemas.microsoft.com/office/drawing/2014/main" id="{E34818FA-C0CB-F793-10AE-7DA1CB22261A}"/>
              </a:ext>
            </a:extLst>
          </p:cNvPr>
          <p:cNvGrpSpPr/>
          <p:nvPr/>
        </p:nvGrpSpPr>
        <p:grpSpPr>
          <a:xfrm>
            <a:off x="1873" y="0"/>
            <a:ext cx="9142127" cy="327048"/>
            <a:chOff x="1873" y="0"/>
            <a:chExt cx="9142127" cy="327048"/>
          </a:xfrm>
        </p:grpSpPr>
        <p:sp>
          <p:nvSpPr>
            <p:cNvPr id="28" name="Rectangle 27">
              <a:extLst>
                <a:ext uri="{FF2B5EF4-FFF2-40B4-BE49-F238E27FC236}">
                  <a16:creationId xmlns:a16="http://schemas.microsoft.com/office/drawing/2014/main" id="{5B21CCEB-B7C3-6500-B015-063218405CE8}"/>
                </a:ext>
              </a:extLst>
            </p:cNvPr>
            <p:cNvSpPr/>
            <p:nvPr/>
          </p:nvSpPr>
          <p:spPr>
            <a:xfrm>
              <a:off x="8364931" y="0"/>
              <a:ext cx="779069" cy="3270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6114358A-8874-8B4C-ACF7-5A9557367BD8}" type="slidenum">
                <a:rPr lang="en-US" sz="1400" smtClean="0">
                  <a:latin typeface="Garamond" panose="02020404030301010803" pitchFamily="18" charset="0"/>
                </a:rPr>
                <a:t>24</a:t>
              </a:fld>
              <a:r>
                <a:rPr lang="en-US" sz="1400" dirty="0">
                  <a:latin typeface="Garamond" panose="02020404030301010803" pitchFamily="18" charset="0"/>
                </a:rPr>
                <a:t>/36</a:t>
              </a:r>
            </a:p>
          </p:txBody>
        </p:sp>
        <p:sp>
          <p:nvSpPr>
            <p:cNvPr id="29" name="Rectangle 28">
              <a:extLst>
                <a:ext uri="{FF2B5EF4-FFF2-40B4-BE49-F238E27FC236}">
                  <a16:creationId xmlns:a16="http://schemas.microsoft.com/office/drawing/2014/main" id="{D4D7393C-12EB-E6A2-0907-F795FBDC59D1}"/>
                </a:ext>
              </a:extLst>
            </p:cNvPr>
            <p:cNvSpPr/>
            <p:nvPr/>
          </p:nvSpPr>
          <p:spPr>
            <a:xfrm>
              <a:off x="1873" y="0"/>
              <a:ext cx="2038863" cy="3270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Relativité Galiléenne</a:t>
              </a:r>
            </a:p>
          </p:txBody>
        </p:sp>
        <p:sp>
          <p:nvSpPr>
            <p:cNvPr id="30" name="Rectangle 29">
              <a:extLst>
                <a:ext uri="{FF2B5EF4-FFF2-40B4-BE49-F238E27FC236}">
                  <a16:creationId xmlns:a16="http://schemas.microsoft.com/office/drawing/2014/main" id="{60191C76-577C-C6AF-A099-BDCB9A01D48E}"/>
                </a:ext>
              </a:extLst>
            </p:cNvPr>
            <p:cNvSpPr/>
            <p:nvPr/>
          </p:nvSpPr>
          <p:spPr>
            <a:xfrm>
              <a:off x="2040737" y="0"/>
              <a:ext cx="2142666" cy="3270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Ondes électromagnétiques</a:t>
              </a:r>
            </a:p>
          </p:txBody>
        </p:sp>
        <p:sp>
          <p:nvSpPr>
            <p:cNvPr id="31" name="Rectangle 30">
              <a:extLst>
                <a:ext uri="{FF2B5EF4-FFF2-40B4-BE49-F238E27FC236}">
                  <a16:creationId xmlns:a16="http://schemas.microsoft.com/office/drawing/2014/main" id="{858E4C9E-E60C-A205-EEB7-2C4FC1FBF074}"/>
                </a:ext>
              </a:extLst>
            </p:cNvPr>
            <p:cNvSpPr/>
            <p:nvPr/>
          </p:nvSpPr>
          <p:spPr>
            <a:xfrm>
              <a:off x="4183402" y="0"/>
              <a:ext cx="2038863" cy="32704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Relativité restreinte</a:t>
              </a:r>
            </a:p>
          </p:txBody>
        </p:sp>
        <p:sp>
          <p:nvSpPr>
            <p:cNvPr id="32" name="Rectangle 31">
              <a:extLst>
                <a:ext uri="{FF2B5EF4-FFF2-40B4-BE49-F238E27FC236}">
                  <a16:creationId xmlns:a16="http://schemas.microsoft.com/office/drawing/2014/main" id="{C6FC9FCC-17E5-574D-4A88-500CD98E8034}"/>
                </a:ext>
              </a:extLst>
            </p:cNvPr>
            <p:cNvSpPr/>
            <p:nvPr/>
          </p:nvSpPr>
          <p:spPr>
            <a:xfrm>
              <a:off x="6222265" y="0"/>
              <a:ext cx="2142666" cy="32704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Applications </a:t>
              </a:r>
              <a:r>
                <a:rPr lang="fr-FR" sz="1400" dirty="0" err="1">
                  <a:latin typeface="Garamond" panose="02020404030301010803" pitchFamily="18" charset="0"/>
                </a:rPr>
                <a:t>astros</a:t>
              </a:r>
              <a:endParaRPr lang="fr-FR" sz="1400" dirty="0">
                <a:latin typeface="Garamond" panose="02020404030301010803" pitchFamily="18" charset="0"/>
              </a:endParaRPr>
            </a:p>
          </p:txBody>
        </p:sp>
      </p:grpSp>
      <p:graphicFrame>
        <p:nvGraphicFramePr>
          <p:cNvPr id="3" name="Table 22">
            <a:extLst>
              <a:ext uri="{FF2B5EF4-FFF2-40B4-BE49-F238E27FC236}">
                <a16:creationId xmlns:a16="http://schemas.microsoft.com/office/drawing/2014/main" id="{1A7E7FFF-C9C4-CF4B-5C7E-D3A5601C3091}"/>
              </a:ext>
            </a:extLst>
          </p:cNvPr>
          <p:cNvGraphicFramePr>
            <a:graphicFrameLocks noGrp="1"/>
          </p:cNvGraphicFramePr>
          <p:nvPr>
            <p:extLst>
              <p:ext uri="{D42A27DB-BD31-4B8C-83A1-F6EECF244321}">
                <p14:modId xmlns:p14="http://schemas.microsoft.com/office/powerpoint/2010/main" val="404289954"/>
              </p:ext>
            </p:extLst>
          </p:nvPr>
        </p:nvGraphicFramePr>
        <p:xfrm>
          <a:off x="1502001" y="1575548"/>
          <a:ext cx="7042065" cy="4399280"/>
        </p:xfrm>
        <a:graphic>
          <a:graphicData uri="http://schemas.openxmlformats.org/drawingml/2006/table">
            <a:tbl>
              <a:tblPr firstRow="1" bandRow="1">
                <a:tableStyleId>{5C22544A-7EE6-4342-B048-85BDC9FD1C3A}</a:tableStyleId>
              </a:tblPr>
              <a:tblGrid>
                <a:gridCol w="1408413">
                  <a:extLst>
                    <a:ext uri="{9D8B030D-6E8A-4147-A177-3AD203B41FA5}">
                      <a16:colId xmlns:a16="http://schemas.microsoft.com/office/drawing/2014/main" val="1376688595"/>
                    </a:ext>
                  </a:extLst>
                </a:gridCol>
                <a:gridCol w="1408413">
                  <a:extLst>
                    <a:ext uri="{9D8B030D-6E8A-4147-A177-3AD203B41FA5}">
                      <a16:colId xmlns:a16="http://schemas.microsoft.com/office/drawing/2014/main" val="3774972381"/>
                    </a:ext>
                  </a:extLst>
                </a:gridCol>
                <a:gridCol w="1408413">
                  <a:extLst>
                    <a:ext uri="{9D8B030D-6E8A-4147-A177-3AD203B41FA5}">
                      <a16:colId xmlns:a16="http://schemas.microsoft.com/office/drawing/2014/main" val="2140145031"/>
                    </a:ext>
                  </a:extLst>
                </a:gridCol>
                <a:gridCol w="1408413">
                  <a:extLst>
                    <a:ext uri="{9D8B030D-6E8A-4147-A177-3AD203B41FA5}">
                      <a16:colId xmlns:a16="http://schemas.microsoft.com/office/drawing/2014/main" val="2754571689"/>
                    </a:ext>
                  </a:extLst>
                </a:gridCol>
                <a:gridCol w="1408413">
                  <a:extLst>
                    <a:ext uri="{9D8B030D-6E8A-4147-A177-3AD203B41FA5}">
                      <a16:colId xmlns:a16="http://schemas.microsoft.com/office/drawing/2014/main" val="3389219590"/>
                    </a:ext>
                  </a:extLst>
                </a:gridCol>
              </a:tblGrid>
              <a:tr h="370840">
                <a:tc>
                  <a:txBody>
                    <a:bodyPr/>
                    <a:lstStyle/>
                    <a:p>
                      <a:pPr algn="ctr"/>
                      <a:r>
                        <a:rPr lang="fr-FR" dirty="0">
                          <a:latin typeface="Garamond" panose="02020404030301010803" pitchFamily="18" charset="0"/>
                        </a:rPr>
                        <a:t>Quantité</a:t>
                      </a:r>
                    </a:p>
                  </a:txBody>
                  <a:tcPr anchor="ctr"/>
                </a:tc>
                <a:tc>
                  <a:txBody>
                    <a:bodyPr/>
                    <a:lstStyle/>
                    <a:p>
                      <a:pPr algn="ctr"/>
                      <a:r>
                        <a:rPr lang="fr-FR" dirty="0">
                          <a:latin typeface="Garamond" panose="02020404030301010803" pitchFamily="18" charset="0"/>
                        </a:rPr>
                        <a:t>Propriété (Galilée)</a:t>
                      </a:r>
                    </a:p>
                  </a:txBody>
                  <a:tcPr anchor="ctr"/>
                </a:tc>
                <a:tc>
                  <a:txBody>
                    <a:bodyPr/>
                    <a:lstStyle/>
                    <a:p>
                      <a:pPr algn="ctr"/>
                      <a:r>
                        <a:rPr lang="fr-FR" dirty="0">
                          <a:latin typeface="Garamond" panose="02020404030301010803" pitchFamily="18" charset="0"/>
                        </a:rPr>
                        <a:t>Propriété (M&amp;M)</a:t>
                      </a:r>
                    </a:p>
                  </a:txBody>
                  <a:tcPr anchor="ctr"/>
                </a:tc>
                <a:tc>
                  <a:txBody>
                    <a:bodyPr/>
                    <a:lstStyle/>
                    <a:p>
                      <a:pPr algn="ctr"/>
                      <a:r>
                        <a:rPr lang="fr-FR" dirty="0">
                          <a:latin typeface="Garamond" panose="02020404030301010803" pitchFamily="18" charset="0"/>
                        </a:rPr>
                        <a:t>Propriété (Lorentz)</a:t>
                      </a:r>
                    </a:p>
                  </a:txBody>
                  <a:tcPr anchor="ctr"/>
                </a:tc>
                <a:tc>
                  <a:txBody>
                    <a:bodyPr/>
                    <a:lstStyle/>
                    <a:p>
                      <a:pPr algn="ctr"/>
                      <a:r>
                        <a:rPr lang="fr-FR" dirty="0">
                          <a:latin typeface="Garamond" panose="02020404030301010803" pitchFamily="18" charset="0"/>
                        </a:rPr>
                        <a:t>Propriété (Einstein)</a:t>
                      </a:r>
                    </a:p>
                  </a:txBody>
                  <a:tcPr anchor="ctr"/>
                </a:tc>
                <a:extLst>
                  <a:ext uri="{0D108BD9-81ED-4DB2-BD59-A6C34878D82A}">
                    <a16:rowId xmlns:a16="http://schemas.microsoft.com/office/drawing/2014/main" val="2358607831"/>
                  </a:ext>
                </a:extLst>
              </a:tr>
              <a:tr h="370840">
                <a:tc>
                  <a:txBody>
                    <a:bodyPr/>
                    <a:lstStyle/>
                    <a:p>
                      <a:pPr algn="ctr"/>
                      <a:r>
                        <a:rPr lang="fr-FR" dirty="0">
                          <a:latin typeface="Garamond" panose="02020404030301010803" pitchFamily="18" charset="0"/>
                        </a:rPr>
                        <a:t>Lois physiques</a:t>
                      </a:r>
                    </a:p>
                  </a:txBody>
                  <a:tcPr anchor="ctr"/>
                </a:tc>
                <a:tc>
                  <a:txBody>
                    <a:bodyPr/>
                    <a:lstStyle/>
                    <a:p>
                      <a:pPr algn="ctr"/>
                      <a:r>
                        <a:rPr lang="fr-FR" dirty="0">
                          <a:latin typeface="Garamond" panose="02020404030301010803" pitchFamily="18" charset="0"/>
                        </a:rPr>
                        <a:t>Identiques dans référentiels galiléens</a:t>
                      </a:r>
                    </a:p>
                  </a:txBody>
                  <a:tcPr anchor="ctr"/>
                </a:tc>
                <a:tc>
                  <a:txBody>
                    <a:bodyPr/>
                    <a:lstStyle/>
                    <a:p>
                      <a:pPr algn="ctr"/>
                      <a:r>
                        <a:rPr lang="fr-FR" dirty="0">
                          <a:latin typeface="Garamond" panose="02020404030301010803" pitchFamily="18" charset="0"/>
                        </a:rPr>
                        <a:t>Identiques dans référentiels galiléens</a:t>
                      </a:r>
                    </a:p>
                  </a:txBody>
                  <a:tcPr anchor="ctr"/>
                </a:tc>
                <a:tc>
                  <a:txBody>
                    <a:bodyPr/>
                    <a:lstStyle/>
                    <a:p>
                      <a:pPr algn="ctr"/>
                      <a:r>
                        <a:rPr lang="fr-FR" dirty="0">
                          <a:latin typeface="Garamond" panose="02020404030301010803" pitchFamily="18" charset="0"/>
                        </a:rPr>
                        <a:t>Identiques dans référentiels galiléens</a:t>
                      </a:r>
                    </a:p>
                  </a:txBody>
                  <a:tcPr anchor="ctr"/>
                </a:tc>
                <a:tc>
                  <a:txBody>
                    <a:bodyPr/>
                    <a:lstStyle/>
                    <a:p>
                      <a:pPr algn="ctr"/>
                      <a:r>
                        <a:rPr lang="fr-FR" dirty="0">
                          <a:latin typeface="Garamond" panose="02020404030301010803" pitchFamily="18" charset="0"/>
                        </a:rPr>
                        <a:t>Identiques dans référentiels galiléens</a:t>
                      </a:r>
                    </a:p>
                  </a:txBody>
                  <a:tcPr anchor="ctr"/>
                </a:tc>
                <a:extLst>
                  <a:ext uri="{0D108BD9-81ED-4DB2-BD59-A6C34878D82A}">
                    <a16:rowId xmlns:a16="http://schemas.microsoft.com/office/drawing/2014/main" val="2768537104"/>
                  </a:ext>
                </a:extLst>
              </a:tr>
              <a:tr h="370840">
                <a:tc>
                  <a:txBody>
                    <a:bodyPr/>
                    <a:lstStyle/>
                    <a:p>
                      <a:pPr algn="ctr"/>
                      <a:r>
                        <a:rPr lang="fr-FR" dirty="0">
                          <a:latin typeface="Garamond" panose="02020404030301010803" pitchFamily="18" charset="0"/>
                        </a:rPr>
                        <a:t>Changement de référentiel</a:t>
                      </a:r>
                    </a:p>
                  </a:txBody>
                  <a:tcPr anchor="ctr"/>
                </a:tc>
                <a:tc>
                  <a:txBody>
                    <a:bodyPr/>
                    <a:lstStyle/>
                    <a:p>
                      <a:pPr algn="ctr"/>
                      <a:r>
                        <a:rPr lang="fr-FR" dirty="0">
                          <a:latin typeface="Garamond" panose="02020404030301010803" pitchFamily="18" charset="0"/>
                        </a:rPr>
                        <a:t>Transformation de Galilée</a:t>
                      </a:r>
                    </a:p>
                  </a:txBody>
                  <a:tcPr anchor="ctr"/>
                </a:tc>
                <a:tc>
                  <a:txBody>
                    <a:bodyPr/>
                    <a:lstStyle/>
                    <a:p>
                      <a:pPr algn="ctr"/>
                      <a:r>
                        <a:rPr lang="fr-FR" dirty="0">
                          <a:latin typeface="Garamond" panose="02020404030301010803" pitchFamily="18" charset="0"/>
                        </a:rPr>
                        <a:t>Transformation de Galilée</a:t>
                      </a:r>
                    </a:p>
                  </a:txBody>
                  <a:tcPr anchor="ctr"/>
                </a:tc>
                <a:tc>
                  <a:txBody>
                    <a:bodyPr/>
                    <a:lstStyle/>
                    <a:p>
                      <a:pPr algn="ctr"/>
                      <a:r>
                        <a:rPr lang="fr-FR" dirty="0">
                          <a:solidFill>
                            <a:srgbClr val="FF0000"/>
                          </a:solidFill>
                          <a:latin typeface="Garamond" panose="02020404030301010803" pitchFamily="18" charset="0"/>
                        </a:rPr>
                        <a:t>Transformation de Lorentz</a:t>
                      </a:r>
                    </a:p>
                  </a:txBody>
                  <a:tcPr anchor="ctr"/>
                </a:tc>
                <a:tc>
                  <a:txBody>
                    <a:bodyPr/>
                    <a:lstStyle/>
                    <a:p>
                      <a:pPr algn="ctr"/>
                      <a:r>
                        <a:rPr lang="fr-FR" dirty="0">
                          <a:solidFill>
                            <a:srgbClr val="FF0000"/>
                          </a:solidFill>
                          <a:latin typeface="Garamond" panose="02020404030301010803" pitchFamily="18" charset="0"/>
                        </a:rPr>
                        <a:t>Transformation de Lorentz</a:t>
                      </a:r>
                    </a:p>
                  </a:txBody>
                  <a:tcPr anchor="ctr"/>
                </a:tc>
                <a:extLst>
                  <a:ext uri="{0D108BD9-81ED-4DB2-BD59-A6C34878D82A}">
                    <a16:rowId xmlns:a16="http://schemas.microsoft.com/office/drawing/2014/main" val="325945196"/>
                  </a:ext>
                </a:extLst>
              </a:tr>
              <a:tr h="370840">
                <a:tc>
                  <a:txBody>
                    <a:bodyPr/>
                    <a:lstStyle/>
                    <a:p>
                      <a:pPr algn="ctr"/>
                      <a:r>
                        <a:rPr lang="fr-FR" dirty="0">
                          <a:latin typeface="Garamond" panose="02020404030301010803" pitchFamily="18" charset="0"/>
                        </a:rPr>
                        <a:t>Vitesses</a:t>
                      </a:r>
                    </a:p>
                  </a:txBody>
                  <a:tcPr anchor="ctr"/>
                </a:tc>
                <a:tc>
                  <a:txBody>
                    <a:bodyPr/>
                    <a:lstStyle/>
                    <a:p>
                      <a:pPr algn="ctr"/>
                      <a:r>
                        <a:rPr lang="fr-FR" dirty="0">
                          <a:latin typeface="Garamond" panose="02020404030301010803" pitchFamily="18" charset="0"/>
                        </a:rPr>
                        <a:t>Relatives + Additives</a:t>
                      </a:r>
                    </a:p>
                  </a:txBody>
                  <a:tcPr anchor="ctr"/>
                </a:tc>
                <a:tc>
                  <a:txBody>
                    <a:bodyPr/>
                    <a:lstStyle/>
                    <a:p>
                      <a:pPr algn="ctr"/>
                      <a:r>
                        <a:rPr lang="fr-FR" dirty="0">
                          <a:solidFill>
                            <a:srgbClr val="FF0000"/>
                          </a:solidFill>
                          <a:latin typeface="Garamond" panose="02020404030301010803" pitchFamily="18" charset="0"/>
                        </a:rPr>
                        <a:t>Vitesse de la lumière absolue</a:t>
                      </a:r>
                    </a:p>
                  </a:txBody>
                  <a:tcPr anchor="ctr"/>
                </a:tc>
                <a:tc>
                  <a:txBody>
                    <a:bodyPr/>
                    <a:lstStyle/>
                    <a:p>
                      <a:pPr algn="ctr"/>
                      <a:r>
                        <a:rPr lang="fr-FR" dirty="0">
                          <a:solidFill>
                            <a:schemeClr val="tx1"/>
                          </a:solidFill>
                          <a:latin typeface="Garamond" panose="02020404030301010803" pitchFamily="18" charset="0"/>
                        </a:rPr>
                        <a:t>Relatives + Additives</a:t>
                      </a:r>
                    </a:p>
                  </a:txBody>
                  <a:tcPr anchor="ctr"/>
                </a:tc>
                <a:tc>
                  <a:txBody>
                    <a:bodyPr/>
                    <a:lstStyle/>
                    <a:p>
                      <a:pPr algn="ctr"/>
                      <a:r>
                        <a:rPr lang="fr-FR" dirty="0">
                          <a:solidFill>
                            <a:srgbClr val="FF0000"/>
                          </a:solidFill>
                          <a:latin typeface="Garamond" panose="02020404030301010803" pitchFamily="18" charset="0"/>
                        </a:rPr>
                        <a:t>Vitesse de la lumière absolue</a:t>
                      </a:r>
                    </a:p>
                  </a:txBody>
                  <a:tcPr anchor="ctr"/>
                </a:tc>
                <a:extLst>
                  <a:ext uri="{0D108BD9-81ED-4DB2-BD59-A6C34878D82A}">
                    <a16:rowId xmlns:a16="http://schemas.microsoft.com/office/drawing/2014/main" val="635779123"/>
                  </a:ext>
                </a:extLst>
              </a:tr>
              <a:tr h="370840">
                <a:tc>
                  <a:txBody>
                    <a:bodyPr/>
                    <a:lstStyle/>
                    <a:p>
                      <a:pPr algn="ctr"/>
                      <a:r>
                        <a:rPr lang="fr-FR" dirty="0">
                          <a:latin typeface="Garamond" panose="02020404030301010803" pitchFamily="18" charset="0"/>
                        </a:rPr>
                        <a:t>Distances</a:t>
                      </a:r>
                    </a:p>
                  </a:txBody>
                  <a:tcPr anchor="ctr"/>
                </a:tc>
                <a:tc>
                  <a:txBody>
                    <a:bodyPr/>
                    <a:lstStyle/>
                    <a:p>
                      <a:pPr algn="ctr"/>
                      <a:r>
                        <a:rPr lang="fr-FR" dirty="0">
                          <a:latin typeface="Garamond" panose="02020404030301010803" pitchFamily="18" charset="0"/>
                        </a:rPr>
                        <a:t>Invariantes</a:t>
                      </a:r>
                    </a:p>
                  </a:txBody>
                  <a:tcPr anchor="ctr"/>
                </a:tc>
                <a:tc>
                  <a:txBody>
                    <a:bodyPr/>
                    <a:lstStyle/>
                    <a:p>
                      <a:pPr algn="ctr"/>
                      <a:r>
                        <a:rPr lang="fr-FR" dirty="0">
                          <a:latin typeface="Garamond" panose="02020404030301010803" pitchFamily="18" charset="0"/>
                        </a:rPr>
                        <a:t>Invariantes</a:t>
                      </a:r>
                    </a:p>
                  </a:txBody>
                  <a:tcPr anchor="ctr"/>
                </a:tc>
                <a:tc>
                  <a:txBody>
                    <a:bodyPr/>
                    <a:lstStyle/>
                    <a:p>
                      <a:pPr algn="ctr"/>
                      <a:r>
                        <a:rPr lang="fr-FR" dirty="0">
                          <a:solidFill>
                            <a:srgbClr val="FF0000"/>
                          </a:solidFill>
                          <a:latin typeface="Garamond" panose="02020404030301010803" pitchFamily="18" charset="0"/>
                        </a:rPr>
                        <a:t>Relatives</a:t>
                      </a:r>
                    </a:p>
                  </a:txBody>
                  <a:tcPr anchor="ctr"/>
                </a:tc>
                <a:tc>
                  <a:txBody>
                    <a:bodyPr/>
                    <a:lstStyle/>
                    <a:p>
                      <a:pPr algn="ctr"/>
                      <a:r>
                        <a:rPr lang="fr-FR" dirty="0">
                          <a:solidFill>
                            <a:srgbClr val="FF0000"/>
                          </a:solidFill>
                          <a:latin typeface="Garamond" panose="02020404030301010803" pitchFamily="18" charset="0"/>
                        </a:rPr>
                        <a:t>Relatives</a:t>
                      </a:r>
                    </a:p>
                  </a:txBody>
                  <a:tcPr anchor="ctr"/>
                </a:tc>
                <a:extLst>
                  <a:ext uri="{0D108BD9-81ED-4DB2-BD59-A6C34878D82A}">
                    <a16:rowId xmlns:a16="http://schemas.microsoft.com/office/drawing/2014/main" val="1550292140"/>
                  </a:ext>
                </a:extLst>
              </a:tr>
              <a:tr h="370840">
                <a:tc>
                  <a:txBody>
                    <a:bodyPr/>
                    <a:lstStyle/>
                    <a:p>
                      <a:pPr algn="ctr"/>
                      <a:r>
                        <a:rPr lang="fr-FR" dirty="0">
                          <a:latin typeface="Garamond" panose="02020404030301010803" pitchFamily="18" charset="0"/>
                        </a:rPr>
                        <a:t>Durées</a:t>
                      </a:r>
                    </a:p>
                  </a:txBody>
                  <a:tcPr anchor="ctr"/>
                </a:tc>
                <a:tc>
                  <a:txBody>
                    <a:bodyPr/>
                    <a:lstStyle/>
                    <a:p>
                      <a:pPr algn="ctr"/>
                      <a:r>
                        <a:rPr lang="fr-FR" dirty="0">
                          <a:latin typeface="Garamond" panose="02020404030301010803" pitchFamily="18" charset="0"/>
                        </a:rPr>
                        <a:t>Invariantes</a:t>
                      </a:r>
                    </a:p>
                  </a:txBody>
                  <a:tcPr anchor="ctr"/>
                </a:tc>
                <a:tc>
                  <a:txBody>
                    <a:bodyPr/>
                    <a:lstStyle/>
                    <a:p>
                      <a:pPr algn="ctr"/>
                      <a:r>
                        <a:rPr lang="fr-FR" dirty="0">
                          <a:latin typeface="Garamond" panose="02020404030301010803" pitchFamily="18" charset="0"/>
                        </a:rPr>
                        <a:t>Invariantes</a:t>
                      </a:r>
                    </a:p>
                  </a:txBody>
                  <a:tcPr anchor="ctr"/>
                </a:tc>
                <a:tc>
                  <a:txBody>
                    <a:bodyPr/>
                    <a:lstStyle/>
                    <a:p>
                      <a:pPr algn="ctr"/>
                      <a:r>
                        <a:rPr lang="fr-FR" dirty="0">
                          <a:solidFill>
                            <a:srgbClr val="FF0000"/>
                          </a:solidFill>
                          <a:latin typeface="Garamond" panose="02020404030301010803" pitchFamily="18" charset="0"/>
                        </a:rPr>
                        <a:t>Relatives</a:t>
                      </a:r>
                    </a:p>
                  </a:txBody>
                  <a:tcPr anchor="ctr"/>
                </a:tc>
                <a:tc>
                  <a:txBody>
                    <a:bodyPr/>
                    <a:lstStyle/>
                    <a:p>
                      <a:pPr algn="ctr"/>
                      <a:r>
                        <a:rPr lang="fr-FR" dirty="0">
                          <a:solidFill>
                            <a:srgbClr val="FF0000"/>
                          </a:solidFill>
                          <a:latin typeface="Garamond" panose="02020404030301010803" pitchFamily="18" charset="0"/>
                        </a:rPr>
                        <a:t>Relatives</a:t>
                      </a:r>
                    </a:p>
                  </a:txBody>
                  <a:tcPr anchor="ctr"/>
                </a:tc>
                <a:extLst>
                  <a:ext uri="{0D108BD9-81ED-4DB2-BD59-A6C34878D82A}">
                    <a16:rowId xmlns:a16="http://schemas.microsoft.com/office/drawing/2014/main" val="3381617349"/>
                  </a:ext>
                </a:extLst>
              </a:tr>
            </a:tbl>
          </a:graphicData>
        </a:graphic>
      </p:graphicFrame>
      <p:sp>
        <p:nvSpPr>
          <p:cNvPr id="4" name="TextBox 3">
            <a:extLst>
              <a:ext uri="{FF2B5EF4-FFF2-40B4-BE49-F238E27FC236}">
                <a16:creationId xmlns:a16="http://schemas.microsoft.com/office/drawing/2014/main" id="{CA92A148-3D38-97F2-0B62-7DD9AC6AD526}"/>
              </a:ext>
            </a:extLst>
          </p:cNvPr>
          <p:cNvSpPr txBox="1"/>
          <p:nvPr/>
        </p:nvSpPr>
        <p:spPr>
          <a:xfrm rot="16200000">
            <a:off x="-63555" y="3582151"/>
            <a:ext cx="739305" cy="461665"/>
          </a:xfrm>
          <a:prstGeom prst="rect">
            <a:avLst/>
          </a:prstGeom>
          <a:noFill/>
        </p:spPr>
        <p:txBody>
          <a:bodyPr wrap="none" rtlCol="0">
            <a:spAutoFit/>
          </a:bodyPr>
          <a:lstStyle/>
          <a:p>
            <a:r>
              <a:rPr lang="fr-FR" sz="2400" b="1" dirty="0">
                <a:solidFill>
                  <a:schemeClr val="bg1"/>
                </a:solidFill>
                <a:latin typeface="Garamond" panose="02020404030301010803" pitchFamily="18" charset="0"/>
              </a:rPr>
              <a:t>1905</a:t>
            </a:r>
          </a:p>
        </p:txBody>
      </p:sp>
      <p:grpSp>
        <p:nvGrpSpPr>
          <p:cNvPr id="5" name="Group 4">
            <a:extLst>
              <a:ext uri="{FF2B5EF4-FFF2-40B4-BE49-F238E27FC236}">
                <a16:creationId xmlns:a16="http://schemas.microsoft.com/office/drawing/2014/main" id="{32C27B69-79FC-9828-7985-A110DCCF9188}"/>
              </a:ext>
            </a:extLst>
          </p:cNvPr>
          <p:cNvGrpSpPr/>
          <p:nvPr/>
        </p:nvGrpSpPr>
        <p:grpSpPr>
          <a:xfrm>
            <a:off x="0" y="6652590"/>
            <a:ext cx="9144000" cy="205411"/>
            <a:chOff x="0" y="6652590"/>
            <a:chExt cx="9144000" cy="205411"/>
          </a:xfrm>
        </p:grpSpPr>
        <p:sp>
          <p:nvSpPr>
            <p:cNvPr id="6" name="Rectangle 5">
              <a:extLst>
                <a:ext uri="{FF2B5EF4-FFF2-40B4-BE49-F238E27FC236}">
                  <a16:creationId xmlns:a16="http://schemas.microsoft.com/office/drawing/2014/main" id="{7E16C7FF-E5F1-B816-CEE8-64B1C62B6AC7}"/>
                </a:ext>
              </a:extLst>
            </p:cNvPr>
            <p:cNvSpPr/>
            <p:nvPr/>
          </p:nvSpPr>
          <p:spPr>
            <a:xfrm>
              <a:off x="0" y="6652591"/>
              <a:ext cx="1502001"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Barbara PERRI</a:t>
              </a:r>
            </a:p>
          </p:txBody>
        </p:sp>
        <p:sp>
          <p:nvSpPr>
            <p:cNvPr id="7" name="Rectangle 6">
              <a:extLst>
                <a:ext uri="{FF2B5EF4-FFF2-40B4-BE49-F238E27FC236}">
                  <a16:creationId xmlns:a16="http://schemas.microsoft.com/office/drawing/2014/main" id="{E51B681E-EA52-1151-0625-B4EAE8A1F913}"/>
                </a:ext>
              </a:extLst>
            </p:cNvPr>
            <p:cNvSpPr/>
            <p:nvPr/>
          </p:nvSpPr>
          <p:spPr>
            <a:xfrm>
              <a:off x="1502001" y="6652590"/>
              <a:ext cx="4359535"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L1, PHYS137, Cours 4 :  La relativité restreinte</a:t>
              </a:r>
            </a:p>
          </p:txBody>
        </p:sp>
        <p:sp>
          <p:nvSpPr>
            <p:cNvPr id="8" name="Rectangle 7">
              <a:extLst>
                <a:ext uri="{FF2B5EF4-FFF2-40B4-BE49-F238E27FC236}">
                  <a16:creationId xmlns:a16="http://schemas.microsoft.com/office/drawing/2014/main" id="{DDF85C17-C319-8131-D1C4-F7AC90B80155}"/>
                </a:ext>
              </a:extLst>
            </p:cNvPr>
            <p:cNvSpPr/>
            <p:nvPr/>
          </p:nvSpPr>
          <p:spPr>
            <a:xfrm>
              <a:off x="7641999" y="6652591"/>
              <a:ext cx="1502001" cy="2054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Garamond" panose="02020404030301010803" pitchFamily="18" charset="0"/>
                </a:rPr>
                <a:t>05/10/2023</a:t>
              </a:r>
            </a:p>
          </p:txBody>
        </p:sp>
        <p:sp>
          <p:nvSpPr>
            <p:cNvPr id="9" name="Rectangle 8">
              <a:extLst>
                <a:ext uri="{FF2B5EF4-FFF2-40B4-BE49-F238E27FC236}">
                  <a16:creationId xmlns:a16="http://schemas.microsoft.com/office/drawing/2014/main" id="{00DB04FF-E451-706C-8B8A-859EAAD1AC22}"/>
                </a:ext>
              </a:extLst>
            </p:cNvPr>
            <p:cNvSpPr/>
            <p:nvPr/>
          </p:nvSpPr>
          <p:spPr>
            <a:xfrm>
              <a:off x="5861538" y="6652591"/>
              <a:ext cx="1780461" cy="2054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Université Paris-Saclay</a:t>
              </a:r>
            </a:p>
          </p:txBody>
        </p:sp>
      </p:grpSp>
    </p:spTree>
    <p:extLst>
      <p:ext uri="{BB962C8B-B14F-4D97-AF65-F5344CB8AC3E}">
        <p14:creationId xmlns:p14="http://schemas.microsoft.com/office/powerpoint/2010/main" val="1754814303"/>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4A2810-E27D-5BE6-F63E-3C2F66770CBE}"/>
              </a:ext>
            </a:extLst>
          </p:cNvPr>
          <p:cNvSpPr txBox="1"/>
          <p:nvPr/>
        </p:nvSpPr>
        <p:spPr>
          <a:xfrm>
            <a:off x="0" y="327046"/>
            <a:ext cx="9144000" cy="646331"/>
          </a:xfrm>
          <a:prstGeom prst="rect">
            <a:avLst/>
          </a:prstGeom>
          <a:noFill/>
        </p:spPr>
        <p:txBody>
          <a:bodyPr wrap="square" rtlCol="0">
            <a:spAutoFit/>
          </a:bodyPr>
          <a:lstStyle/>
          <a:p>
            <a:pPr algn="ctr"/>
            <a:r>
              <a:rPr lang="fr-FR" sz="3600" dirty="0">
                <a:latin typeface="Garamond" charset="0"/>
                <a:ea typeface="Garamond" charset="0"/>
                <a:cs typeface="Garamond" charset="0"/>
              </a:rPr>
              <a:t>Perte de simultanéité</a:t>
            </a:r>
          </a:p>
        </p:txBody>
      </p:sp>
      <p:grpSp>
        <p:nvGrpSpPr>
          <p:cNvPr id="21" name="Group 20">
            <a:extLst>
              <a:ext uri="{FF2B5EF4-FFF2-40B4-BE49-F238E27FC236}">
                <a16:creationId xmlns:a16="http://schemas.microsoft.com/office/drawing/2014/main" id="{D7E7DEFC-536C-AEA6-2302-6E8404473CD1}"/>
              </a:ext>
            </a:extLst>
          </p:cNvPr>
          <p:cNvGrpSpPr/>
          <p:nvPr/>
        </p:nvGrpSpPr>
        <p:grpSpPr>
          <a:xfrm>
            <a:off x="53351" y="1175653"/>
            <a:ext cx="860856" cy="5219911"/>
            <a:chOff x="53351" y="1175653"/>
            <a:chExt cx="860856" cy="5219911"/>
          </a:xfrm>
        </p:grpSpPr>
        <p:sp>
          <p:nvSpPr>
            <p:cNvPr id="22" name="Pentagon 21">
              <a:extLst>
                <a:ext uri="{FF2B5EF4-FFF2-40B4-BE49-F238E27FC236}">
                  <a16:creationId xmlns:a16="http://schemas.microsoft.com/office/drawing/2014/main" id="{9279DD65-86E0-41B1-76C8-33389C36397E}"/>
                </a:ext>
              </a:extLst>
            </p:cNvPr>
            <p:cNvSpPr/>
            <p:nvPr/>
          </p:nvSpPr>
          <p:spPr>
            <a:xfrm rot="16200000">
              <a:off x="-1889657" y="3570861"/>
              <a:ext cx="5199070" cy="408659"/>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atin typeface="Garamond" panose="02020404030301010803" pitchFamily="18" charset="0"/>
                </a:rPr>
                <a:t>Époque contemporaine</a:t>
              </a:r>
            </a:p>
          </p:txBody>
        </p:sp>
        <p:sp>
          <p:nvSpPr>
            <p:cNvPr id="23" name="Pentagon 22">
              <a:extLst>
                <a:ext uri="{FF2B5EF4-FFF2-40B4-BE49-F238E27FC236}">
                  <a16:creationId xmlns:a16="http://schemas.microsoft.com/office/drawing/2014/main" id="{E7DDB3ED-F5DB-12B4-2CC0-5E0684F90F20}"/>
                </a:ext>
              </a:extLst>
            </p:cNvPr>
            <p:cNvSpPr/>
            <p:nvPr/>
          </p:nvSpPr>
          <p:spPr>
            <a:xfrm rot="16200000">
              <a:off x="-2298319" y="3570858"/>
              <a:ext cx="5199072" cy="40866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Garamond" panose="02020404030301010803" pitchFamily="18" charset="0"/>
              </a:endParaRPr>
            </a:p>
          </p:txBody>
        </p:sp>
        <p:sp>
          <p:nvSpPr>
            <p:cNvPr id="24" name="TextBox 23">
              <a:extLst>
                <a:ext uri="{FF2B5EF4-FFF2-40B4-BE49-F238E27FC236}">
                  <a16:creationId xmlns:a16="http://schemas.microsoft.com/office/drawing/2014/main" id="{45792C94-6767-3B16-7743-42E2DFA6F740}"/>
                </a:ext>
              </a:extLst>
            </p:cNvPr>
            <p:cNvSpPr txBox="1"/>
            <p:nvPr/>
          </p:nvSpPr>
          <p:spPr>
            <a:xfrm rot="16200000">
              <a:off x="-74776" y="5783858"/>
              <a:ext cx="761747" cy="461665"/>
            </a:xfrm>
            <a:prstGeom prst="rect">
              <a:avLst/>
            </a:prstGeom>
            <a:noFill/>
          </p:spPr>
          <p:txBody>
            <a:bodyPr wrap="none" rtlCol="0">
              <a:spAutoFit/>
            </a:bodyPr>
            <a:lstStyle/>
            <a:p>
              <a:r>
                <a:rPr lang="fr-FR" sz="2400" dirty="0">
                  <a:solidFill>
                    <a:schemeClr val="bg1"/>
                  </a:solidFill>
                  <a:latin typeface="Garamond" panose="02020404030301010803" pitchFamily="18" charset="0"/>
                </a:rPr>
                <a:t>1800</a:t>
              </a:r>
            </a:p>
          </p:txBody>
        </p:sp>
        <p:sp>
          <p:nvSpPr>
            <p:cNvPr id="25" name="TextBox 24">
              <a:extLst>
                <a:ext uri="{FF2B5EF4-FFF2-40B4-BE49-F238E27FC236}">
                  <a16:creationId xmlns:a16="http://schemas.microsoft.com/office/drawing/2014/main" id="{56D95FEF-B84E-4F39-05AE-FC69B4BC8F55}"/>
                </a:ext>
              </a:extLst>
            </p:cNvPr>
            <p:cNvSpPr txBox="1"/>
            <p:nvPr/>
          </p:nvSpPr>
          <p:spPr>
            <a:xfrm rot="16200000">
              <a:off x="-96690" y="1512338"/>
              <a:ext cx="761747" cy="461665"/>
            </a:xfrm>
            <a:prstGeom prst="rect">
              <a:avLst/>
            </a:prstGeom>
            <a:noFill/>
          </p:spPr>
          <p:txBody>
            <a:bodyPr wrap="none" rtlCol="0">
              <a:spAutoFit/>
            </a:bodyPr>
            <a:lstStyle/>
            <a:p>
              <a:r>
                <a:rPr lang="fr-FR" sz="2400" dirty="0">
                  <a:solidFill>
                    <a:schemeClr val="bg1"/>
                  </a:solidFill>
                  <a:latin typeface="Garamond" panose="02020404030301010803" pitchFamily="18" charset="0"/>
                </a:rPr>
                <a:t>2020</a:t>
              </a:r>
              <a:endParaRPr lang="fr-FR" dirty="0">
                <a:solidFill>
                  <a:schemeClr val="bg1"/>
                </a:solidFill>
                <a:latin typeface="Garamond" panose="02020404030301010803" pitchFamily="18" charset="0"/>
              </a:endParaRPr>
            </a:p>
          </p:txBody>
        </p:sp>
      </p:grpSp>
      <p:grpSp>
        <p:nvGrpSpPr>
          <p:cNvPr id="27" name="Group 26">
            <a:extLst>
              <a:ext uri="{FF2B5EF4-FFF2-40B4-BE49-F238E27FC236}">
                <a16:creationId xmlns:a16="http://schemas.microsoft.com/office/drawing/2014/main" id="{E34818FA-C0CB-F793-10AE-7DA1CB22261A}"/>
              </a:ext>
            </a:extLst>
          </p:cNvPr>
          <p:cNvGrpSpPr/>
          <p:nvPr/>
        </p:nvGrpSpPr>
        <p:grpSpPr>
          <a:xfrm>
            <a:off x="1873" y="0"/>
            <a:ext cx="9142127" cy="327048"/>
            <a:chOff x="1873" y="0"/>
            <a:chExt cx="9142127" cy="327048"/>
          </a:xfrm>
        </p:grpSpPr>
        <p:sp>
          <p:nvSpPr>
            <p:cNvPr id="28" name="Rectangle 27">
              <a:extLst>
                <a:ext uri="{FF2B5EF4-FFF2-40B4-BE49-F238E27FC236}">
                  <a16:creationId xmlns:a16="http://schemas.microsoft.com/office/drawing/2014/main" id="{5B21CCEB-B7C3-6500-B015-063218405CE8}"/>
                </a:ext>
              </a:extLst>
            </p:cNvPr>
            <p:cNvSpPr/>
            <p:nvPr/>
          </p:nvSpPr>
          <p:spPr>
            <a:xfrm>
              <a:off x="8364931" y="0"/>
              <a:ext cx="779069" cy="3270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6114358A-8874-8B4C-ACF7-5A9557367BD8}" type="slidenum">
                <a:rPr lang="en-US" sz="1400" smtClean="0">
                  <a:latin typeface="Garamond" panose="02020404030301010803" pitchFamily="18" charset="0"/>
                </a:rPr>
                <a:t>25</a:t>
              </a:fld>
              <a:r>
                <a:rPr lang="en-US" sz="1400" dirty="0">
                  <a:latin typeface="Garamond" panose="02020404030301010803" pitchFamily="18" charset="0"/>
                </a:rPr>
                <a:t>/36</a:t>
              </a:r>
            </a:p>
          </p:txBody>
        </p:sp>
        <p:sp>
          <p:nvSpPr>
            <p:cNvPr id="29" name="Rectangle 28">
              <a:extLst>
                <a:ext uri="{FF2B5EF4-FFF2-40B4-BE49-F238E27FC236}">
                  <a16:creationId xmlns:a16="http://schemas.microsoft.com/office/drawing/2014/main" id="{D4D7393C-12EB-E6A2-0907-F795FBDC59D1}"/>
                </a:ext>
              </a:extLst>
            </p:cNvPr>
            <p:cNvSpPr/>
            <p:nvPr/>
          </p:nvSpPr>
          <p:spPr>
            <a:xfrm>
              <a:off x="1873" y="0"/>
              <a:ext cx="2038863" cy="3270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Relativité Galiléenne</a:t>
              </a:r>
            </a:p>
          </p:txBody>
        </p:sp>
        <p:sp>
          <p:nvSpPr>
            <p:cNvPr id="30" name="Rectangle 29">
              <a:extLst>
                <a:ext uri="{FF2B5EF4-FFF2-40B4-BE49-F238E27FC236}">
                  <a16:creationId xmlns:a16="http://schemas.microsoft.com/office/drawing/2014/main" id="{60191C76-577C-C6AF-A099-BDCB9A01D48E}"/>
                </a:ext>
              </a:extLst>
            </p:cNvPr>
            <p:cNvSpPr/>
            <p:nvPr/>
          </p:nvSpPr>
          <p:spPr>
            <a:xfrm>
              <a:off x="2040737" y="0"/>
              <a:ext cx="2142666" cy="3270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Ondes électromagnétiques</a:t>
              </a:r>
            </a:p>
          </p:txBody>
        </p:sp>
        <p:sp>
          <p:nvSpPr>
            <p:cNvPr id="31" name="Rectangle 30">
              <a:extLst>
                <a:ext uri="{FF2B5EF4-FFF2-40B4-BE49-F238E27FC236}">
                  <a16:creationId xmlns:a16="http://schemas.microsoft.com/office/drawing/2014/main" id="{858E4C9E-E60C-A205-EEB7-2C4FC1FBF074}"/>
                </a:ext>
              </a:extLst>
            </p:cNvPr>
            <p:cNvSpPr/>
            <p:nvPr/>
          </p:nvSpPr>
          <p:spPr>
            <a:xfrm>
              <a:off x="4183402" y="0"/>
              <a:ext cx="2038863" cy="32704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Relativité restreinte</a:t>
              </a:r>
            </a:p>
          </p:txBody>
        </p:sp>
        <p:sp>
          <p:nvSpPr>
            <p:cNvPr id="32" name="Rectangle 31">
              <a:extLst>
                <a:ext uri="{FF2B5EF4-FFF2-40B4-BE49-F238E27FC236}">
                  <a16:creationId xmlns:a16="http://schemas.microsoft.com/office/drawing/2014/main" id="{C6FC9FCC-17E5-574D-4A88-500CD98E8034}"/>
                </a:ext>
              </a:extLst>
            </p:cNvPr>
            <p:cNvSpPr/>
            <p:nvPr/>
          </p:nvSpPr>
          <p:spPr>
            <a:xfrm>
              <a:off x="6222265" y="0"/>
              <a:ext cx="2142666" cy="32704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Applications </a:t>
              </a:r>
              <a:r>
                <a:rPr lang="fr-FR" sz="1400" dirty="0" err="1">
                  <a:latin typeface="Garamond" panose="02020404030301010803" pitchFamily="18" charset="0"/>
                </a:rPr>
                <a:t>astros</a:t>
              </a:r>
              <a:endParaRPr lang="fr-FR" sz="1400" dirty="0">
                <a:latin typeface="Garamond" panose="02020404030301010803" pitchFamily="18" charset="0"/>
              </a:endParaRPr>
            </a:p>
          </p:txBody>
        </p:sp>
      </p:grpSp>
      <p:pic>
        <p:nvPicPr>
          <p:cNvPr id="19458" name="Picture 2" descr="Einstein a démontré dans sa théorie de la relativité spéciale que deux  observateurs ne peuvent s'entendre sur plusieurs événements simultanés.  Ceci peut être compris par ce schéma. Sur Photo Stock - Alamy">
            <a:extLst>
              <a:ext uri="{FF2B5EF4-FFF2-40B4-BE49-F238E27FC236}">
                <a16:creationId xmlns:a16="http://schemas.microsoft.com/office/drawing/2014/main" id="{4B0BF69C-6236-EB5E-796A-54E62CFC20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982"/>
          <a:stretch/>
        </p:blipFill>
        <p:spPr bwMode="auto">
          <a:xfrm>
            <a:off x="1609969" y="1362297"/>
            <a:ext cx="6579116" cy="4571494"/>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13">
            <a:extLst>
              <a:ext uri="{FF2B5EF4-FFF2-40B4-BE49-F238E27FC236}">
                <a16:creationId xmlns:a16="http://schemas.microsoft.com/office/drawing/2014/main" id="{BCC4A6FD-62EE-6258-4DFE-4ABFA7D39D93}"/>
              </a:ext>
            </a:extLst>
          </p:cNvPr>
          <p:cNvSpPr txBox="1"/>
          <p:nvPr/>
        </p:nvSpPr>
        <p:spPr>
          <a:xfrm>
            <a:off x="923679" y="993572"/>
            <a:ext cx="8220321" cy="400110"/>
          </a:xfrm>
          <a:prstGeom prst="rect">
            <a:avLst/>
          </a:prstGeom>
          <a:noFill/>
        </p:spPr>
        <p:txBody>
          <a:bodyPr wrap="square" rtlCol="0">
            <a:spAutoFit/>
          </a:bodyPr>
          <a:lstStyle/>
          <a:p>
            <a:pPr algn="ctr"/>
            <a:r>
              <a:rPr lang="fr-FR" sz="2000" dirty="0">
                <a:latin typeface="Garamond" panose="02020404030301010803" pitchFamily="18" charset="0"/>
              </a:rPr>
              <a:t>Imaginons un flash dans un train relativiste : </a:t>
            </a:r>
          </a:p>
        </p:txBody>
      </p:sp>
      <p:sp>
        <p:nvSpPr>
          <p:cNvPr id="4" name="ZoneTexte 13">
            <a:extLst>
              <a:ext uri="{FF2B5EF4-FFF2-40B4-BE49-F238E27FC236}">
                <a16:creationId xmlns:a16="http://schemas.microsoft.com/office/drawing/2014/main" id="{C0AEFDE9-942B-FC93-C5E9-F6EB53590F65}"/>
              </a:ext>
            </a:extLst>
          </p:cNvPr>
          <p:cNvSpPr txBox="1"/>
          <p:nvPr/>
        </p:nvSpPr>
        <p:spPr>
          <a:xfrm>
            <a:off x="923679" y="5922229"/>
            <a:ext cx="8220321" cy="707886"/>
          </a:xfrm>
          <a:prstGeom prst="rect">
            <a:avLst/>
          </a:prstGeom>
          <a:noFill/>
        </p:spPr>
        <p:txBody>
          <a:bodyPr wrap="square" rtlCol="0">
            <a:spAutoFit/>
          </a:bodyPr>
          <a:lstStyle/>
          <a:p>
            <a:pPr marL="342900" indent="-342900" algn="ctr">
              <a:buFont typeface="Wingdings" pitchFamily="2" charset="2"/>
              <a:buChar char="à"/>
            </a:pPr>
            <a:r>
              <a:rPr lang="fr-FR" sz="2000" dirty="0">
                <a:latin typeface="Garamond" panose="02020404030301010803" pitchFamily="18" charset="0"/>
                <a:sym typeface="Wingdings" pitchFamily="2" charset="2"/>
              </a:rPr>
              <a:t>Dans le train, la lumière arrive de manière simultanée, pas sur le quai</a:t>
            </a:r>
          </a:p>
          <a:p>
            <a:pPr marL="342900" indent="-342900" algn="ctr">
              <a:buFont typeface="Wingdings" pitchFamily="2" charset="2"/>
              <a:buChar char="à"/>
            </a:pPr>
            <a:r>
              <a:rPr lang="fr-FR" sz="2000" dirty="0">
                <a:latin typeface="Garamond" panose="02020404030301010803" pitchFamily="18" charset="0"/>
                <a:sym typeface="Wingdings" pitchFamily="2" charset="2"/>
              </a:rPr>
              <a:t>La notion de simultanée devient relative, elle dépend du référentiel !</a:t>
            </a:r>
            <a:endParaRPr lang="fr-FR" sz="2000" dirty="0">
              <a:latin typeface="Garamond" panose="02020404030301010803" pitchFamily="18" charset="0"/>
            </a:endParaRPr>
          </a:p>
        </p:txBody>
      </p:sp>
      <p:sp>
        <p:nvSpPr>
          <p:cNvPr id="5" name="TextBox 4">
            <a:extLst>
              <a:ext uri="{FF2B5EF4-FFF2-40B4-BE49-F238E27FC236}">
                <a16:creationId xmlns:a16="http://schemas.microsoft.com/office/drawing/2014/main" id="{36748AF8-CF78-CB38-C887-9883DBFF1E8B}"/>
              </a:ext>
            </a:extLst>
          </p:cNvPr>
          <p:cNvSpPr txBox="1"/>
          <p:nvPr/>
        </p:nvSpPr>
        <p:spPr>
          <a:xfrm rot="16200000">
            <a:off x="-63555" y="3582151"/>
            <a:ext cx="739305" cy="461665"/>
          </a:xfrm>
          <a:prstGeom prst="rect">
            <a:avLst/>
          </a:prstGeom>
          <a:noFill/>
        </p:spPr>
        <p:txBody>
          <a:bodyPr wrap="none" rtlCol="0">
            <a:spAutoFit/>
          </a:bodyPr>
          <a:lstStyle/>
          <a:p>
            <a:r>
              <a:rPr lang="fr-FR" sz="2400" b="1" dirty="0">
                <a:solidFill>
                  <a:schemeClr val="bg1"/>
                </a:solidFill>
                <a:latin typeface="Garamond" panose="02020404030301010803" pitchFamily="18" charset="0"/>
              </a:rPr>
              <a:t>1905</a:t>
            </a:r>
          </a:p>
        </p:txBody>
      </p:sp>
      <p:grpSp>
        <p:nvGrpSpPr>
          <p:cNvPr id="6" name="Group 5">
            <a:extLst>
              <a:ext uri="{FF2B5EF4-FFF2-40B4-BE49-F238E27FC236}">
                <a16:creationId xmlns:a16="http://schemas.microsoft.com/office/drawing/2014/main" id="{0DE23B36-A474-0256-2249-C6E6726E2369}"/>
              </a:ext>
            </a:extLst>
          </p:cNvPr>
          <p:cNvGrpSpPr/>
          <p:nvPr/>
        </p:nvGrpSpPr>
        <p:grpSpPr>
          <a:xfrm>
            <a:off x="0" y="6652590"/>
            <a:ext cx="9144000" cy="205411"/>
            <a:chOff x="0" y="6652590"/>
            <a:chExt cx="9144000" cy="205411"/>
          </a:xfrm>
        </p:grpSpPr>
        <p:sp>
          <p:nvSpPr>
            <p:cNvPr id="7" name="Rectangle 6">
              <a:extLst>
                <a:ext uri="{FF2B5EF4-FFF2-40B4-BE49-F238E27FC236}">
                  <a16:creationId xmlns:a16="http://schemas.microsoft.com/office/drawing/2014/main" id="{2A630DDB-795C-7CBA-42F8-50193D7935E2}"/>
                </a:ext>
              </a:extLst>
            </p:cNvPr>
            <p:cNvSpPr/>
            <p:nvPr/>
          </p:nvSpPr>
          <p:spPr>
            <a:xfrm>
              <a:off x="0" y="6652591"/>
              <a:ext cx="1502001"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Barbara PERRI</a:t>
              </a:r>
            </a:p>
          </p:txBody>
        </p:sp>
        <p:sp>
          <p:nvSpPr>
            <p:cNvPr id="8" name="Rectangle 7">
              <a:extLst>
                <a:ext uri="{FF2B5EF4-FFF2-40B4-BE49-F238E27FC236}">
                  <a16:creationId xmlns:a16="http://schemas.microsoft.com/office/drawing/2014/main" id="{EA01A133-C207-94A3-BFE5-A0B590D414EB}"/>
                </a:ext>
              </a:extLst>
            </p:cNvPr>
            <p:cNvSpPr/>
            <p:nvPr/>
          </p:nvSpPr>
          <p:spPr>
            <a:xfrm>
              <a:off x="1502001" y="6652590"/>
              <a:ext cx="4359535"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L1, PHYS137, Cours 4 :  La relativité restreinte</a:t>
              </a:r>
            </a:p>
          </p:txBody>
        </p:sp>
        <p:sp>
          <p:nvSpPr>
            <p:cNvPr id="9" name="Rectangle 8">
              <a:extLst>
                <a:ext uri="{FF2B5EF4-FFF2-40B4-BE49-F238E27FC236}">
                  <a16:creationId xmlns:a16="http://schemas.microsoft.com/office/drawing/2014/main" id="{6AB58D88-7AEA-3F6C-3EC6-DDD93F9CF722}"/>
                </a:ext>
              </a:extLst>
            </p:cNvPr>
            <p:cNvSpPr/>
            <p:nvPr/>
          </p:nvSpPr>
          <p:spPr>
            <a:xfrm>
              <a:off x="7641999" y="6652591"/>
              <a:ext cx="1502001" cy="2054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Garamond" panose="02020404030301010803" pitchFamily="18" charset="0"/>
                </a:rPr>
                <a:t>05/10/2023</a:t>
              </a:r>
            </a:p>
          </p:txBody>
        </p:sp>
        <p:sp>
          <p:nvSpPr>
            <p:cNvPr id="10" name="Rectangle 9">
              <a:extLst>
                <a:ext uri="{FF2B5EF4-FFF2-40B4-BE49-F238E27FC236}">
                  <a16:creationId xmlns:a16="http://schemas.microsoft.com/office/drawing/2014/main" id="{EB0AC8F9-60F1-8433-6F58-3B2B1EBF1C02}"/>
                </a:ext>
              </a:extLst>
            </p:cNvPr>
            <p:cNvSpPr/>
            <p:nvPr/>
          </p:nvSpPr>
          <p:spPr>
            <a:xfrm>
              <a:off x="5861538" y="6652591"/>
              <a:ext cx="1780461" cy="2054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Université Paris-Saclay</a:t>
              </a:r>
            </a:p>
          </p:txBody>
        </p:sp>
      </p:grpSp>
    </p:spTree>
    <p:extLst>
      <p:ext uri="{BB962C8B-B14F-4D97-AF65-F5344CB8AC3E}">
        <p14:creationId xmlns:p14="http://schemas.microsoft.com/office/powerpoint/2010/main" val="4137868091"/>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4A2810-E27D-5BE6-F63E-3C2F66770CBE}"/>
              </a:ext>
            </a:extLst>
          </p:cNvPr>
          <p:cNvSpPr txBox="1"/>
          <p:nvPr/>
        </p:nvSpPr>
        <p:spPr>
          <a:xfrm>
            <a:off x="0" y="327046"/>
            <a:ext cx="9144000" cy="646331"/>
          </a:xfrm>
          <a:prstGeom prst="rect">
            <a:avLst/>
          </a:prstGeom>
          <a:noFill/>
        </p:spPr>
        <p:txBody>
          <a:bodyPr wrap="square" rtlCol="0">
            <a:spAutoFit/>
          </a:bodyPr>
          <a:lstStyle/>
          <a:p>
            <a:pPr algn="ctr"/>
            <a:r>
              <a:rPr lang="fr-FR" sz="3600" dirty="0">
                <a:latin typeface="Garamond" charset="0"/>
                <a:ea typeface="Garamond" charset="0"/>
                <a:cs typeface="Garamond" charset="0"/>
              </a:rPr>
              <a:t>Dilatation du temps</a:t>
            </a:r>
          </a:p>
        </p:txBody>
      </p:sp>
      <p:grpSp>
        <p:nvGrpSpPr>
          <p:cNvPr id="21" name="Group 20">
            <a:extLst>
              <a:ext uri="{FF2B5EF4-FFF2-40B4-BE49-F238E27FC236}">
                <a16:creationId xmlns:a16="http://schemas.microsoft.com/office/drawing/2014/main" id="{D7E7DEFC-536C-AEA6-2302-6E8404473CD1}"/>
              </a:ext>
            </a:extLst>
          </p:cNvPr>
          <p:cNvGrpSpPr/>
          <p:nvPr/>
        </p:nvGrpSpPr>
        <p:grpSpPr>
          <a:xfrm>
            <a:off x="53351" y="1175653"/>
            <a:ext cx="860856" cy="5219911"/>
            <a:chOff x="53351" y="1175653"/>
            <a:chExt cx="860856" cy="5219911"/>
          </a:xfrm>
        </p:grpSpPr>
        <p:sp>
          <p:nvSpPr>
            <p:cNvPr id="22" name="Pentagon 21">
              <a:extLst>
                <a:ext uri="{FF2B5EF4-FFF2-40B4-BE49-F238E27FC236}">
                  <a16:creationId xmlns:a16="http://schemas.microsoft.com/office/drawing/2014/main" id="{9279DD65-86E0-41B1-76C8-33389C36397E}"/>
                </a:ext>
              </a:extLst>
            </p:cNvPr>
            <p:cNvSpPr/>
            <p:nvPr/>
          </p:nvSpPr>
          <p:spPr>
            <a:xfrm rot="16200000">
              <a:off x="-1889657" y="3570861"/>
              <a:ext cx="5199070" cy="408659"/>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atin typeface="Garamond" panose="02020404030301010803" pitchFamily="18" charset="0"/>
                </a:rPr>
                <a:t>Époque contemporaine</a:t>
              </a:r>
            </a:p>
          </p:txBody>
        </p:sp>
        <p:sp>
          <p:nvSpPr>
            <p:cNvPr id="23" name="Pentagon 22">
              <a:extLst>
                <a:ext uri="{FF2B5EF4-FFF2-40B4-BE49-F238E27FC236}">
                  <a16:creationId xmlns:a16="http://schemas.microsoft.com/office/drawing/2014/main" id="{E7DDB3ED-F5DB-12B4-2CC0-5E0684F90F20}"/>
                </a:ext>
              </a:extLst>
            </p:cNvPr>
            <p:cNvSpPr/>
            <p:nvPr/>
          </p:nvSpPr>
          <p:spPr>
            <a:xfrm rot="16200000">
              <a:off x="-2298319" y="3570858"/>
              <a:ext cx="5199072" cy="40866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Garamond" panose="02020404030301010803" pitchFamily="18" charset="0"/>
              </a:endParaRPr>
            </a:p>
          </p:txBody>
        </p:sp>
        <p:sp>
          <p:nvSpPr>
            <p:cNvPr id="24" name="TextBox 23">
              <a:extLst>
                <a:ext uri="{FF2B5EF4-FFF2-40B4-BE49-F238E27FC236}">
                  <a16:creationId xmlns:a16="http://schemas.microsoft.com/office/drawing/2014/main" id="{45792C94-6767-3B16-7743-42E2DFA6F740}"/>
                </a:ext>
              </a:extLst>
            </p:cNvPr>
            <p:cNvSpPr txBox="1"/>
            <p:nvPr/>
          </p:nvSpPr>
          <p:spPr>
            <a:xfrm rot="16200000">
              <a:off x="-74776" y="5783858"/>
              <a:ext cx="761747" cy="461665"/>
            </a:xfrm>
            <a:prstGeom prst="rect">
              <a:avLst/>
            </a:prstGeom>
            <a:noFill/>
          </p:spPr>
          <p:txBody>
            <a:bodyPr wrap="none" rtlCol="0">
              <a:spAutoFit/>
            </a:bodyPr>
            <a:lstStyle/>
            <a:p>
              <a:r>
                <a:rPr lang="fr-FR" sz="2400" dirty="0">
                  <a:solidFill>
                    <a:schemeClr val="bg1"/>
                  </a:solidFill>
                  <a:latin typeface="Garamond" panose="02020404030301010803" pitchFamily="18" charset="0"/>
                </a:rPr>
                <a:t>1800</a:t>
              </a:r>
            </a:p>
          </p:txBody>
        </p:sp>
        <p:sp>
          <p:nvSpPr>
            <p:cNvPr id="25" name="TextBox 24">
              <a:extLst>
                <a:ext uri="{FF2B5EF4-FFF2-40B4-BE49-F238E27FC236}">
                  <a16:creationId xmlns:a16="http://schemas.microsoft.com/office/drawing/2014/main" id="{56D95FEF-B84E-4F39-05AE-FC69B4BC8F55}"/>
                </a:ext>
              </a:extLst>
            </p:cNvPr>
            <p:cNvSpPr txBox="1"/>
            <p:nvPr/>
          </p:nvSpPr>
          <p:spPr>
            <a:xfrm rot="16200000">
              <a:off x="-96690" y="1512338"/>
              <a:ext cx="761747" cy="461665"/>
            </a:xfrm>
            <a:prstGeom prst="rect">
              <a:avLst/>
            </a:prstGeom>
            <a:noFill/>
          </p:spPr>
          <p:txBody>
            <a:bodyPr wrap="none" rtlCol="0">
              <a:spAutoFit/>
            </a:bodyPr>
            <a:lstStyle/>
            <a:p>
              <a:r>
                <a:rPr lang="fr-FR" sz="2400" dirty="0">
                  <a:solidFill>
                    <a:schemeClr val="bg1"/>
                  </a:solidFill>
                  <a:latin typeface="Garamond" panose="02020404030301010803" pitchFamily="18" charset="0"/>
                </a:rPr>
                <a:t>2020</a:t>
              </a:r>
              <a:endParaRPr lang="fr-FR" dirty="0">
                <a:solidFill>
                  <a:schemeClr val="bg1"/>
                </a:solidFill>
                <a:latin typeface="Garamond" panose="02020404030301010803" pitchFamily="18" charset="0"/>
              </a:endParaRPr>
            </a:p>
          </p:txBody>
        </p:sp>
      </p:grpSp>
      <p:grpSp>
        <p:nvGrpSpPr>
          <p:cNvPr id="27" name="Group 26">
            <a:extLst>
              <a:ext uri="{FF2B5EF4-FFF2-40B4-BE49-F238E27FC236}">
                <a16:creationId xmlns:a16="http://schemas.microsoft.com/office/drawing/2014/main" id="{E34818FA-C0CB-F793-10AE-7DA1CB22261A}"/>
              </a:ext>
            </a:extLst>
          </p:cNvPr>
          <p:cNvGrpSpPr/>
          <p:nvPr/>
        </p:nvGrpSpPr>
        <p:grpSpPr>
          <a:xfrm>
            <a:off x="1873" y="0"/>
            <a:ext cx="9142127" cy="327048"/>
            <a:chOff x="1873" y="0"/>
            <a:chExt cx="9142127" cy="327048"/>
          </a:xfrm>
        </p:grpSpPr>
        <p:sp>
          <p:nvSpPr>
            <p:cNvPr id="28" name="Rectangle 27">
              <a:extLst>
                <a:ext uri="{FF2B5EF4-FFF2-40B4-BE49-F238E27FC236}">
                  <a16:creationId xmlns:a16="http://schemas.microsoft.com/office/drawing/2014/main" id="{5B21CCEB-B7C3-6500-B015-063218405CE8}"/>
                </a:ext>
              </a:extLst>
            </p:cNvPr>
            <p:cNvSpPr/>
            <p:nvPr/>
          </p:nvSpPr>
          <p:spPr>
            <a:xfrm>
              <a:off x="8364931" y="0"/>
              <a:ext cx="779069" cy="3270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6114358A-8874-8B4C-ACF7-5A9557367BD8}" type="slidenum">
                <a:rPr lang="en-US" sz="1400" smtClean="0">
                  <a:latin typeface="Garamond" panose="02020404030301010803" pitchFamily="18" charset="0"/>
                </a:rPr>
                <a:t>26</a:t>
              </a:fld>
              <a:r>
                <a:rPr lang="en-US" sz="1400" dirty="0">
                  <a:latin typeface="Garamond" panose="02020404030301010803" pitchFamily="18" charset="0"/>
                </a:rPr>
                <a:t>/36</a:t>
              </a:r>
            </a:p>
          </p:txBody>
        </p:sp>
        <p:sp>
          <p:nvSpPr>
            <p:cNvPr id="29" name="Rectangle 28">
              <a:extLst>
                <a:ext uri="{FF2B5EF4-FFF2-40B4-BE49-F238E27FC236}">
                  <a16:creationId xmlns:a16="http://schemas.microsoft.com/office/drawing/2014/main" id="{D4D7393C-12EB-E6A2-0907-F795FBDC59D1}"/>
                </a:ext>
              </a:extLst>
            </p:cNvPr>
            <p:cNvSpPr/>
            <p:nvPr/>
          </p:nvSpPr>
          <p:spPr>
            <a:xfrm>
              <a:off x="1873" y="0"/>
              <a:ext cx="2038863" cy="3270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Relativité Galiléenne</a:t>
              </a:r>
            </a:p>
          </p:txBody>
        </p:sp>
        <p:sp>
          <p:nvSpPr>
            <p:cNvPr id="30" name="Rectangle 29">
              <a:extLst>
                <a:ext uri="{FF2B5EF4-FFF2-40B4-BE49-F238E27FC236}">
                  <a16:creationId xmlns:a16="http://schemas.microsoft.com/office/drawing/2014/main" id="{60191C76-577C-C6AF-A099-BDCB9A01D48E}"/>
                </a:ext>
              </a:extLst>
            </p:cNvPr>
            <p:cNvSpPr/>
            <p:nvPr/>
          </p:nvSpPr>
          <p:spPr>
            <a:xfrm>
              <a:off x="2040737" y="0"/>
              <a:ext cx="2142666" cy="3270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Ondes électromagnétiques</a:t>
              </a:r>
            </a:p>
          </p:txBody>
        </p:sp>
        <p:sp>
          <p:nvSpPr>
            <p:cNvPr id="31" name="Rectangle 30">
              <a:extLst>
                <a:ext uri="{FF2B5EF4-FFF2-40B4-BE49-F238E27FC236}">
                  <a16:creationId xmlns:a16="http://schemas.microsoft.com/office/drawing/2014/main" id="{858E4C9E-E60C-A205-EEB7-2C4FC1FBF074}"/>
                </a:ext>
              </a:extLst>
            </p:cNvPr>
            <p:cNvSpPr/>
            <p:nvPr/>
          </p:nvSpPr>
          <p:spPr>
            <a:xfrm>
              <a:off x="4183402" y="0"/>
              <a:ext cx="2038863" cy="32704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Relativité restreinte</a:t>
              </a:r>
            </a:p>
          </p:txBody>
        </p:sp>
        <p:sp>
          <p:nvSpPr>
            <p:cNvPr id="32" name="Rectangle 31">
              <a:extLst>
                <a:ext uri="{FF2B5EF4-FFF2-40B4-BE49-F238E27FC236}">
                  <a16:creationId xmlns:a16="http://schemas.microsoft.com/office/drawing/2014/main" id="{C6FC9FCC-17E5-574D-4A88-500CD98E8034}"/>
                </a:ext>
              </a:extLst>
            </p:cNvPr>
            <p:cNvSpPr/>
            <p:nvPr/>
          </p:nvSpPr>
          <p:spPr>
            <a:xfrm>
              <a:off x="6222265" y="0"/>
              <a:ext cx="2142666" cy="32704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Applications </a:t>
              </a:r>
              <a:r>
                <a:rPr lang="fr-FR" sz="1400" dirty="0" err="1">
                  <a:latin typeface="Garamond" panose="02020404030301010803" pitchFamily="18" charset="0"/>
                </a:rPr>
                <a:t>astros</a:t>
              </a:r>
              <a:endParaRPr lang="fr-FR" sz="1400" dirty="0">
                <a:latin typeface="Garamond" panose="02020404030301010803" pitchFamily="18" charset="0"/>
              </a:endParaRPr>
            </a:p>
          </p:txBody>
        </p:sp>
      </p:grpSp>
      <p:sp>
        <p:nvSpPr>
          <p:cNvPr id="3" name="TextBox 2">
            <a:extLst>
              <a:ext uri="{FF2B5EF4-FFF2-40B4-BE49-F238E27FC236}">
                <a16:creationId xmlns:a16="http://schemas.microsoft.com/office/drawing/2014/main" id="{DC94AF93-9368-849B-CACD-162DF08C9A0C}"/>
              </a:ext>
            </a:extLst>
          </p:cNvPr>
          <p:cNvSpPr txBox="1"/>
          <p:nvPr/>
        </p:nvSpPr>
        <p:spPr>
          <a:xfrm rot="16200000">
            <a:off x="-63555" y="3582151"/>
            <a:ext cx="739305" cy="461665"/>
          </a:xfrm>
          <a:prstGeom prst="rect">
            <a:avLst/>
          </a:prstGeom>
          <a:noFill/>
        </p:spPr>
        <p:txBody>
          <a:bodyPr wrap="none" rtlCol="0">
            <a:spAutoFit/>
          </a:bodyPr>
          <a:lstStyle/>
          <a:p>
            <a:r>
              <a:rPr lang="fr-FR" sz="2400" b="1" dirty="0">
                <a:solidFill>
                  <a:schemeClr val="bg1"/>
                </a:solidFill>
                <a:latin typeface="Garamond" panose="02020404030301010803" pitchFamily="18" charset="0"/>
              </a:rPr>
              <a:t>1905</a:t>
            </a:r>
          </a:p>
        </p:txBody>
      </p:sp>
      <p:sp>
        <p:nvSpPr>
          <p:cNvPr id="4" name="ZoneTexte 13">
            <a:extLst>
              <a:ext uri="{FF2B5EF4-FFF2-40B4-BE49-F238E27FC236}">
                <a16:creationId xmlns:a16="http://schemas.microsoft.com/office/drawing/2014/main" id="{EAF4F9E4-5A13-2126-5DC4-2380022453AC}"/>
              </a:ext>
            </a:extLst>
          </p:cNvPr>
          <p:cNvSpPr txBox="1"/>
          <p:nvPr/>
        </p:nvSpPr>
        <p:spPr>
          <a:xfrm>
            <a:off x="923679" y="1223651"/>
            <a:ext cx="8220321" cy="400110"/>
          </a:xfrm>
          <a:prstGeom prst="rect">
            <a:avLst/>
          </a:prstGeom>
          <a:noFill/>
        </p:spPr>
        <p:txBody>
          <a:bodyPr wrap="square" rtlCol="0">
            <a:spAutoFit/>
          </a:bodyPr>
          <a:lstStyle/>
          <a:p>
            <a:pPr algn="ctr"/>
            <a:r>
              <a:rPr lang="fr-FR" sz="2000" dirty="0">
                <a:latin typeface="Garamond" panose="02020404030301010803" pitchFamily="18" charset="0"/>
              </a:rPr>
              <a:t>Essayons de mesurer la durée d’un phénomène physique dans un train relativiste </a:t>
            </a:r>
          </a:p>
        </p:txBody>
      </p:sp>
      <mc:AlternateContent xmlns:mc="http://schemas.openxmlformats.org/markup-compatibility/2006" xmlns:a14="http://schemas.microsoft.com/office/drawing/2010/main">
        <mc:Choice Requires="a14">
          <p:sp>
            <p:nvSpPr>
              <p:cNvPr id="5" name="ZoneTexte 13">
                <a:extLst>
                  <a:ext uri="{FF2B5EF4-FFF2-40B4-BE49-F238E27FC236}">
                    <a16:creationId xmlns:a16="http://schemas.microsoft.com/office/drawing/2014/main" id="{E6772496-896F-73F3-A6F7-FC9765F5FAD0}"/>
                  </a:ext>
                </a:extLst>
              </p:cNvPr>
              <p:cNvSpPr txBox="1"/>
              <p:nvPr/>
            </p:nvSpPr>
            <p:spPr>
              <a:xfrm>
                <a:off x="935831" y="5522119"/>
                <a:ext cx="8220321" cy="1015663"/>
              </a:xfrm>
              <a:prstGeom prst="rect">
                <a:avLst/>
              </a:prstGeom>
              <a:noFill/>
            </p:spPr>
            <p:txBody>
              <a:bodyPr wrap="square" rtlCol="0">
                <a:spAutoFit/>
              </a:bodyPr>
              <a:lstStyle/>
              <a:p>
                <a:pPr marL="342900" indent="-342900" algn="ctr">
                  <a:buFont typeface="Wingdings" pitchFamily="2" charset="2"/>
                  <a:buChar char="à"/>
                </a:pPr>
                <a:r>
                  <a:rPr lang="fr-FR" sz="2000" dirty="0">
                    <a:latin typeface="Garamond" panose="02020404030301010803" pitchFamily="18" charset="0"/>
                    <a:sym typeface="Wingdings" pitchFamily="2" charset="2"/>
                  </a:rPr>
                  <a:t>Les horloges ne sont plus synchronisées après le trajet</a:t>
                </a:r>
              </a:p>
              <a:p>
                <a:pPr marL="342900" indent="-342900" algn="ctr">
                  <a:buFont typeface="Wingdings" pitchFamily="2" charset="2"/>
                  <a:buChar char="à"/>
                </a:pPr>
                <a:r>
                  <a:rPr lang="fr-FR" sz="2000" dirty="0">
                    <a:latin typeface="Garamond" panose="02020404030301010803" pitchFamily="18" charset="0"/>
                    <a:sym typeface="Wingdings" pitchFamily="2" charset="2"/>
                  </a:rPr>
                  <a:t>Le temps s’écoule plus lentement quand on se déplace vite (</a:t>
                </a:r>
                <a14:m>
                  <m:oMath xmlns:m="http://schemas.openxmlformats.org/officeDocument/2006/math">
                    <m:r>
                      <a:rPr lang="en-US" sz="2000" b="0" i="1" smtClean="0">
                        <a:latin typeface="Cambria Math" panose="02040503050406030204" pitchFamily="18" charset="0"/>
                        <a:sym typeface="Wingdings" pitchFamily="2" charset="2"/>
                      </a:rPr>
                      <m:t>𝑇</m:t>
                    </m:r>
                    <m:r>
                      <a:rPr lang="en-US" sz="2000" b="0" i="1" smtClean="0">
                        <a:latin typeface="Cambria Math" panose="02040503050406030204" pitchFamily="18" charset="0"/>
                        <a:sym typeface="Wingdings" pitchFamily="2" charset="2"/>
                      </a:rPr>
                      <m:t>&gt;</m:t>
                    </m:r>
                    <m:r>
                      <a:rPr lang="en-US" sz="2000" b="0" i="1" smtClean="0">
                        <a:latin typeface="Cambria Math" panose="02040503050406030204" pitchFamily="18" charset="0"/>
                        <a:sym typeface="Wingdings" pitchFamily="2" charset="2"/>
                      </a:rPr>
                      <m:t>𝑇</m:t>
                    </m:r>
                    <m:r>
                      <a:rPr lang="en-US" sz="2000" b="0" i="1" smtClean="0">
                        <a:latin typeface="Cambria Math" panose="02040503050406030204" pitchFamily="18" charset="0"/>
                        <a:sym typeface="Wingdings" pitchFamily="2" charset="2"/>
                      </a:rPr>
                      <m:t>′</m:t>
                    </m:r>
                  </m:oMath>
                </a14:m>
                <a:r>
                  <a:rPr lang="fr-FR" sz="2000" dirty="0">
                    <a:latin typeface="Garamond" panose="02020404030301010803" pitchFamily="18" charset="0"/>
                    <a:sym typeface="Wingdings" pitchFamily="2" charset="2"/>
                  </a:rPr>
                  <a:t>)</a:t>
                </a:r>
              </a:p>
              <a:p>
                <a:pPr algn="ctr"/>
                <a:r>
                  <a:rPr lang="fr-FR" sz="2000" dirty="0">
                    <a:latin typeface="Garamond" panose="02020404030301010803" pitchFamily="18" charset="0"/>
                    <a:sym typeface="Wingdings" pitchFamily="2" charset="2"/>
                  </a:rPr>
                  <a:t>(ex : le Concorde)</a:t>
                </a:r>
                <a:endParaRPr lang="fr-FR" sz="2000" dirty="0">
                  <a:latin typeface="Garamond" panose="02020404030301010803" pitchFamily="18" charset="0"/>
                </a:endParaRPr>
              </a:p>
            </p:txBody>
          </p:sp>
        </mc:Choice>
        <mc:Fallback xmlns="">
          <p:sp>
            <p:nvSpPr>
              <p:cNvPr id="5" name="ZoneTexte 13">
                <a:extLst>
                  <a:ext uri="{FF2B5EF4-FFF2-40B4-BE49-F238E27FC236}">
                    <a16:creationId xmlns:a16="http://schemas.microsoft.com/office/drawing/2014/main" id="{E6772496-896F-73F3-A6F7-FC9765F5FAD0}"/>
                  </a:ext>
                </a:extLst>
              </p:cNvPr>
              <p:cNvSpPr txBox="1">
                <a:spLocks noRot="1" noChangeAspect="1" noMove="1" noResize="1" noEditPoints="1" noAdjustHandles="1" noChangeArrowheads="1" noChangeShapeType="1" noTextEdit="1"/>
              </p:cNvSpPr>
              <p:nvPr/>
            </p:nvSpPr>
            <p:spPr>
              <a:xfrm>
                <a:off x="935831" y="5522119"/>
                <a:ext cx="8220321" cy="1015663"/>
              </a:xfrm>
              <a:prstGeom prst="rect">
                <a:avLst/>
              </a:prstGeom>
              <a:blipFill>
                <a:blip r:embed="rId3"/>
                <a:stretch>
                  <a:fillRect t="-2469" b="-9877"/>
                </a:stretch>
              </a:blipFill>
            </p:spPr>
            <p:txBody>
              <a:bodyPr/>
              <a:lstStyle/>
              <a:p>
                <a:r>
                  <a:rPr lang="en-FR">
                    <a:noFill/>
                  </a:rPr>
                  <a:t> </a:t>
                </a:r>
              </a:p>
            </p:txBody>
          </p:sp>
        </mc:Fallback>
      </mc:AlternateContent>
      <p:pic>
        <p:nvPicPr>
          <p:cNvPr id="1026" name="Picture 2">
            <a:extLst>
              <a:ext uri="{FF2B5EF4-FFF2-40B4-BE49-F238E27FC236}">
                <a16:creationId xmlns:a16="http://schemas.microsoft.com/office/drawing/2014/main" id="{6B9E6805-41C4-C53A-6BF1-0ED1C5E924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1459" y="2086644"/>
            <a:ext cx="7604760" cy="268471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5A05CB8C-3526-FF4B-01E3-B08BEF579F30}"/>
              </a:ext>
            </a:extLst>
          </p:cNvPr>
          <p:cNvGrpSpPr/>
          <p:nvPr/>
        </p:nvGrpSpPr>
        <p:grpSpPr>
          <a:xfrm>
            <a:off x="0" y="6652590"/>
            <a:ext cx="9144000" cy="205411"/>
            <a:chOff x="0" y="6652590"/>
            <a:chExt cx="9144000" cy="205411"/>
          </a:xfrm>
        </p:grpSpPr>
        <p:sp>
          <p:nvSpPr>
            <p:cNvPr id="7" name="Rectangle 6">
              <a:extLst>
                <a:ext uri="{FF2B5EF4-FFF2-40B4-BE49-F238E27FC236}">
                  <a16:creationId xmlns:a16="http://schemas.microsoft.com/office/drawing/2014/main" id="{B82BC9A1-299F-C835-F68E-C77D01F11287}"/>
                </a:ext>
              </a:extLst>
            </p:cNvPr>
            <p:cNvSpPr/>
            <p:nvPr/>
          </p:nvSpPr>
          <p:spPr>
            <a:xfrm>
              <a:off x="0" y="6652591"/>
              <a:ext cx="1502001"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Barbara PERRI</a:t>
              </a:r>
            </a:p>
          </p:txBody>
        </p:sp>
        <p:sp>
          <p:nvSpPr>
            <p:cNvPr id="8" name="Rectangle 7">
              <a:extLst>
                <a:ext uri="{FF2B5EF4-FFF2-40B4-BE49-F238E27FC236}">
                  <a16:creationId xmlns:a16="http://schemas.microsoft.com/office/drawing/2014/main" id="{3A6C0A91-9263-9C51-8428-B8FB624E93C1}"/>
                </a:ext>
              </a:extLst>
            </p:cNvPr>
            <p:cNvSpPr/>
            <p:nvPr/>
          </p:nvSpPr>
          <p:spPr>
            <a:xfrm>
              <a:off x="1502001" y="6652590"/>
              <a:ext cx="4359535"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L1, PHYS137, Cours 4 :  La relativité restreinte</a:t>
              </a:r>
            </a:p>
          </p:txBody>
        </p:sp>
        <p:sp>
          <p:nvSpPr>
            <p:cNvPr id="9" name="Rectangle 8">
              <a:extLst>
                <a:ext uri="{FF2B5EF4-FFF2-40B4-BE49-F238E27FC236}">
                  <a16:creationId xmlns:a16="http://schemas.microsoft.com/office/drawing/2014/main" id="{DD1902DF-27D8-1614-BC93-5444091C2760}"/>
                </a:ext>
              </a:extLst>
            </p:cNvPr>
            <p:cNvSpPr/>
            <p:nvPr/>
          </p:nvSpPr>
          <p:spPr>
            <a:xfrm>
              <a:off x="7641999" y="6652591"/>
              <a:ext cx="1502001" cy="2054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Garamond" panose="02020404030301010803" pitchFamily="18" charset="0"/>
                </a:rPr>
                <a:t>05/10/2023</a:t>
              </a:r>
            </a:p>
          </p:txBody>
        </p:sp>
        <p:sp>
          <p:nvSpPr>
            <p:cNvPr id="10" name="Rectangle 9">
              <a:extLst>
                <a:ext uri="{FF2B5EF4-FFF2-40B4-BE49-F238E27FC236}">
                  <a16:creationId xmlns:a16="http://schemas.microsoft.com/office/drawing/2014/main" id="{381D3AB8-FE2E-77A5-54D0-2CAF959DBA13}"/>
                </a:ext>
              </a:extLst>
            </p:cNvPr>
            <p:cNvSpPr/>
            <p:nvPr/>
          </p:nvSpPr>
          <p:spPr>
            <a:xfrm>
              <a:off x="5861538" y="6652591"/>
              <a:ext cx="1780461" cy="2054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Université Paris-Saclay</a:t>
              </a:r>
            </a:p>
          </p:txBody>
        </p:sp>
      </p:grpSp>
      <p:pic>
        <p:nvPicPr>
          <p:cNvPr id="12" name="Graphic 11" descr="Man">
            <a:extLst>
              <a:ext uri="{FF2B5EF4-FFF2-40B4-BE49-F238E27FC236}">
                <a16:creationId xmlns:a16="http://schemas.microsoft.com/office/drawing/2014/main" id="{7A2EE065-6304-292D-FB71-FF64D4C7F21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97670" y="2986444"/>
            <a:ext cx="914400" cy="914400"/>
          </a:xfrm>
          <a:prstGeom prst="rect">
            <a:avLst/>
          </a:prstGeom>
        </p:spPr>
      </p:pic>
      <p:pic>
        <p:nvPicPr>
          <p:cNvPr id="13" name="Graphic 12" descr="Man">
            <a:extLst>
              <a:ext uri="{FF2B5EF4-FFF2-40B4-BE49-F238E27FC236}">
                <a16:creationId xmlns:a16="http://schemas.microsoft.com/office/drawing/2014/main" id="{0AA599A6-EB16-5A65-110D-01B0D987EE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17363" y="4558816"/>
            <a:ext cx="914400" cy="914400"/>
          </a:xfrm>
          <a:prstGeom prst="rect">
            <a:avLst/>
          </a:prstGeom>
        </p:spPr>
      </p:pic>
    </p:spTree>
    <p:extLst>
      <p:ext uri="{BB962C8B-B14F-4D97-AF65-F5344CB8AC3E}">
        <p14:creationId xmlns:p14="http://schemas.microsoft.com/office/powerpoint/2010/main" val="943298391"/>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4A2810-E27D-5BE6-F63E-3C2F66770CBE}"/>
              </a:ext>
            </a:extLst>
          </p:cNvPr>
          <p:cNvSpPr txBox="1"/>
          <p:nvPr/>
        </p:nvSpPr>
        <p:spPr>
          <a:xfrm>
            <a:off x="0" y="327046"/>
            <a:ext cx="9144000" cy="646331"/>
          </a:xfrm>
          <a:prstGeom prst="rect">
            <a:avLst/>
          </a:prstGeom>
          <a:noFill/>
        </p:spPr>
        <p:txBody>
          <a:bodyPr wrap="square" rtlCol="0">
            <a:spAutoFit/>
          </a:bodyPr>
          <a:lstStyle/>
          <a:p>
            <a:pPr algn="ctr"/>
            <a:r>
              <a:rPr lang="fr-FR" sz="3600" dirty="0">
                <a:latin typeface="Garamond" charset="0"/>
                <a:ea typeface="Garamond" charset="0"/>
                <a:cs typeface="Garamond" charset="0"/>
              </a:rPr>
              <a:t>Contraction des longueurs : Paradoxe du train</a:t>
            </a:r>
          </a:p>
        </p:txBody>
      </p:sp>
      <p:grpSp>
        <p:nvGrpSpPr>
          <p:cNvPr id="21" name="Group 20">
            <a:extLst>
              <a:ext uri="{FF2B5EF4-FFF2-40B4-BE49-F238E27FC236}">
                <a16:creationId xmlns:a16="http://schemas.microsoft.com/office/drawing/2014/main" id="{D7E7DEFC-536C-AEA6-2302-6E8404473CD1}"/>
              </a:ext>
            </a:extLst>
          </p:cNvPr>
          <p:cNvGrpSpPr/>
          <p:nvPr/>
        </p:nvGrpSpPr>
        <p:grpSpPr>
          <a:xfrm>
            <a:off x="53351" y="1175653"/>
            <a:ext cx="860856" cy="5219911"/>
            <a:chOff x="53351" y="1175653"/>
            <a:chExt cx="860856" cy="5219911"/>
          </a:xfrm>
        </p:grpSpPr>
        <p:sp>
          <p:nvSpPr>
            <p:cNvPr id="22" name="Pentagon 21">
              <a:extLst>
                <a:ext uri="{FF2B5EF4-FFF2-40B4-BE49-F238E27FC236}">
                  <a16:creationId xmlns:a16="http://schemas.microsoft.com/office/drawing/2014/main" id="{9279DD65-86E0-41B1-76C8-33389C36397E}"/>
                </a:ext>
              </a:extLst>
            </p:cNvPr>
            <p:cNvSpPr/>
            <p:nvPr/>
          </p:nvSpPr>
          <p:spPr>
            <a:xfrm rot="16200000">
              <a:off x="-1889657" y="3570861"/>
              <a:ext cx="5199070" cy="408659"/>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atin typeface="Garamond" panose="02020404030301010803" pitchFamily="18" charset="0"/>
                </a:rPr>
                <a:t>Époque contemporaine</a:t>
              </a:r>
            </a:p>
          </p:txBody>
        </p:sp>
        <p:sp>
          <p:nvSpPr>
            <p:cNvPr id="23" name="Pentagon 22">
              <a:extLst>
                <a:ext uri="{FF2B5EF4-FFF2-40B4-BE49-F238E27FC236}">
                  <a16:creationId xmlns:a16="http://schemas.microsoft.com/office/drawing/2014/main" id="{E7DDB3ED-F5DB-12B4-2CC0-5E0684F90F20}"/>
                </a:ext>
              </a:extLst>
            </p:cNvPr>
            <p:cNvSpPr/>
            <p:nvPr/>
          </p:nvSpPr>
          <p:spPr>
            <a:xfrm rot="16200000">
              <a:off x="-2298319" y="3570858"/>
              <a:ext cx="5199072" cy="40866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Garamond" panose="02020404030301010803" pitchFamily="18" charset="0"/>
              </a:endParaRPr>
            </a:p>
          </p:txBody>
        </p:sp>
        <p:sp>
          <p:nvSpPr>
            <p:cNvPr id="24" name="TextBox 23">
              <a:extLst>
                <a:ext uri="{FF2B5EF4-FFF2-40B4-BE49-F238E27FC236}">
                  <a16:creationId xmlns:a16="http://schemas.microsoft.com/office/drawing/2014/main" id="{45792C94-6767-3B16-7743-42E2DFA6F740}"/>
                </a:ext>
              </a:extLst>
            </p:cNvPr>
            <p:cNvSpPr txBox="1"/>
            <p:nvPr/>
          </p:nvSpPr>
          <p:spPr>
            <a:xfrm rot="16200000">
              <a:off x="-74776" y="5783858"/>
              <a:ext cx="761747" cy="461665"/>
            </a:xfrm>
            <a:prstGeom prst="rect">
              <a:avLst/>
            </a:prstGeom>
            <a:noFill/>
          </p:spPr>
          <p:txBody>
            <a:bodyPr wrap="none" rtlCol="0">
              <a:spAutoFit/>
            </a:bodyPr>
            <a:lstStyle/>
            <a:p>
              <a:r>
                <a:rPr lang="fr-FR" sz="2400" dirty="0">
                  <a:solidFill>
                    <a:schemeClr val="bg1"/>
                  </a:solidFill>
                  <a:latin typeface="Garamond" panose="02020404030301010803" pitchFamily="18" charset="0"/>
                </a:rPr>
                <a:t>1800</a:t>
              </a:r>
            </a:p>
          </p:txBody>
        </p:sp>
        <p:sp>
          <p:nvSpPr>
            <p:cNvPr id="25" name="TextBox 24">
              <a:extLst>
                <a:ext uri="{FF2B5EF4-FFF2-40B4-BE49-F238E27FC236}">
                  <a16:creationId xmlns:a16="http://schemas.microsoft.com/office/drawing/2014/main" id="{56D95FEF-B84E-4F39-05AE-FC69B4BC8F55}"/>
                </a:ext>
              </a:extLst>
            </p:cNvPr>
            <p:cNvSpPr txBox="1"/>
            <p:nvPr/>
          </p:nvSpPr>
          <p:spPr>
            <a:xfrm rot="16200000">
              <a:off x="-96690" y="1512338"/>
              <a:ext cx="761747" cy="461665"/>
            </a:xfrm>
            <a:prstGeom prst="rect">
              <a:avLst/>
            </a:prstGeom>
            <a:noFill/>
          </p:spPr>
          <p:txBody>
            <a:bodyPr wrap="none" rtlCol="0">
              <a:spAutoFit/>
            </a:bodyPr>
            <a:lstStyle/>
            <a:p>
              <a:r>
                <a:rPr lang="fr-FR" sz="2400" dirty="0">
                  <a:solidFill>
                    <a:schemeClr val="bg1"/>
                  </a:solidFill>
                  <a:latin typeface="Garamond" panose="02020404030301010803" pitchFamily="18" charset="0"/>
                </a:rPr>
                <a:t>2020</a:t>
              </a:r>
              <a:endParaRPr lang="fr-FR" dirty="0">
                <a:solidFill>
                  <a:schemeClr val="bg1"/>
                </a:solidFill>
                <a:latin typeface="Garamond" panose="02020404030301010803" pitchFamily="18" charset="0"/>
              </a:endParaRPr>
            </a:p>
          </p:txBody>
        </p:sp>
      </p:grpSp>
      <p:grpSp>
        <p:nvGrpSpPr>
          <p:cNvPr id="27" name="Group 26">
            <a:extLst>
              <a:ext uri="{FF2B5EF4-FFF2-40B4-BE49-F238E27FC236}">
                <a16:creationId xmlns:a16="http://schemas.microsoft.com/office/drawing/2014/main" id="{E34818FA-C0CB-F793-10AE-7DA1CB22261A}"/>
              </a:ext>
            </a:extLst>
          </p:cNvPr>
          <p:cNvGrpSpPr/>
          <p:nvPr/>
        </p:nvGrpSpPr>
        <p:grpSpPr>
          <a:xfrm>
            <a:off x="1873" y="0"/>
            <a:ext cx="9142127" cy="327048"/>
            <a:chOff x="1873" y="0"/>
            <a:chExt cx="9142127" cy="327048"/>
          </a:xfrm>
        </p:grpSpPr>
        <p:sp>
          <p:nvSpPr>
            <p:cNvPr id="28" name="Rectangle 27">
              <a:extLst>
                <a:ext uri="{FF2B5EF4-FFF2-40B4-BE49-F238E27FC236}">
                  <a16:creationId xmlns:a16="http://schemas.microsoft.com/office/drawing/2014/main" id="{5B21CCEB-B7C3-6500-B015-063218405CE8}"/>
                </a:ext>
              </a:extLst>
            </p:cNvPr>
            <p:cNvSpPr/>
            <p:nvPr/>
          </p:nvSpPr>
          <p:spPr>
            <a:xfrm>
              <a:off x="8364931" y="0"/>
              <a:ext cx="779069" cy="3270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6114358A-8874-8B4C-ACF7-5A9557367BD8}" type="slidenum">
                <a:rPr lang="en-US" sz="1400" smtClean="0">
                  <a:latin typeface="Garamond" panose="02020404030301010803" pitchFamily="18" charset="0"/>
                </a:rPr>
                <a:t>27</a:t>
              </a:fld>
              <a:r>
                <a:rPr lang="en-US" sz="1400" dirty="0">
                  <a:latin typeface="Garamond" panose="02020404030301010803" pitchFamily="18" charset="0"/>
                </a:rPr>
                <a:t>/36</a:t>
              </a:r>
            </a:p>
          </p:txBody>
        </p:sp>
        <p:sp>
          <p:nvSpPr>
            <p:cNvPr id="29" name="Rectangle 28">
              <a:extLst>
                <a:ext uri="{FF2B5EF4-FFF2-40B4-BE49-F238E27FC236}">
                  <a16:creationId xmlns:a16="http://schemas.microsoft.com/office/drawing/2014/main" id="{D4D7393C-12EB-E6A2-0907-F795FBDC59D1}"/>
                </a:ext>
              </a:extLst>
            </p:cNvPr>
            <p:cNvSpPr/>
            <p:nvPr/>
          </p:nvSpPr>
          <p:spPr>
            <a:xfrm>
              <a:off x="1873" y="0"/>
              <a:ext cx="2038863" cy="3270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Relativité Galiléenne</a:t>
              </a:r>
            </a:p>
          </p:txBody>
        </p:sp>
        <p:sp>
          <p:nvSpPr>
            <p:cNvPr id="30" name="Rectangle 29">
              <a:extLst>
                <a:ext uri="{FF2B5EF4-FFF2-40B4-BE49-F238E27FC236}">
                  <a16:creationId xmlns:a16="http://schemas.microsoft.com/office/drawing/2014/main" id="{60191C76-577C-C6AF-A099-BDCB9A01D48E}"/>
                </a:ext>
              </a:extLst>
            </p:cNvPr>
            <p:cNvSpPr/>
            <p:nvPr/>
          </p:nvSpPr>
          <p:spPr>
            <a:xfrm>
              <a:off x="2040737" y="0"/>
              <a:ext cx="2142666" cy="3270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Ondes électromagnétiques</a:t>
              </a:r>
            </a:p>
          </p:txBody>
        </p:sp>
        <p:sp>
          <p:nvSpPr>
            <p:cNvPr id="31" name="Rectangle 30">
              <a:extLst>
                <a:ext uri="{FF2B5EF4-FFF2-40B4-BE49-F238E27FC236}">
                  <a16:creationId xmlns:a16="http://schemas.microsoft.com/office/drawing/2014/main" id="{858E4C9E-E60C-A205-EEB7-2C4FC1FBF074}"/>
                </a:ext>
              </a:extLst>
            </p:cNvPr>
            <p:cNvSpPr/>
            <p:nvPr/>
          </p:nvSpPr>
          <p:spPr>
            <a:xfrm>
              <a:off x="4183402" y="0"/>
              <a:ext cx="2038863" cy="32704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Relativité restreinte</a:t>
              </a:r>
            </a:p>
          </p:txBody>
        </p:sp>
        <p:sp>
          <p:nvSpPr>
            <p:cNvPr id="32" name="Rectangle 31">
              <a:extLst>
                <a:ext uri="{FF2B5EF4-FFF2-40B4-BE49-F238E27FC236}">
                  <a16:creationId xmlns:a16="http://schemas.microsoft.com/office/drawing/2014/main" id="{C6FC9FCC-17E5-574D-4A88-500CD98E8034}"/>
                </a:ext>
              </a:extLst>
            </p:cNvPr>
            <p:cNvSpPr/>
            <p:nvPr/>
          </p:nvSpPr>
          <p:spPr>
            <a:xfrm>
              <a:off x="6222265" y="0"/>
              <a:ext cx="2142666" cy="32704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Applications </a:t>
              </a:r>
              <a:r>
                <a:rPr lang="fr-FR" sz="1400" dirty="0" err="1">
                  <a:latin typeface="Garamond" panose="02020404030301010803" pitchFamily="18" charset="0"/>
                </a:rPr>
                <a:t>astros</a:t>
              </a:r>
              <a:endParaRPr lang="fr-FR" sz="1400" dirty="0">
                <a:latin typeface="Garamond" panose="02020404030301010803" pitchFamily="18" charset="0"/>
              </a:endParaRPr>
            </a:p>
          </p:txBody>
        </p:sp>
      </p:grpSp>
      <p:sp>
        <p:nvSpPr>
          <p:cNvPr id="3" name="TextBox 2">
            <a:extLst>
              <a:ext uri="{FF2B5EF4-FFF2-40B4-BE49-F238E27FC236}">
                <a16:creationId xmlns:a16="http://schemas.microsoft.com/office/drawing/2014/main" id="{38FBAB31-6A13-69C3-DEC7-22952C1E438F}"/>
              </a:ext>
            </a:extLst>
          </p:cNvPr>
          <p:cNvSpPr txBox="1"/>
          <p:nvPr/>
        </p:nvSpPr>
        <p:spPr>
          <a:xfrm rot="16200000">
            <a:off x="-63555" y="3582151"/>
            <a:ext cx="739305" cy="461665"/>
          </a:xfrm>
          <a:prstGeom prst="rect">
            <a:avLst/>
          </a:prstGeom>
          <a:noFill/>
        </p:spPr>
        <p:txBody>
          <a:bodyPr wrap="none" rtlCol="0">
            <a:spAutoFit/>
          </a:bodyPr>
          <a:lstStyle/>
          <a:p>
            <a:r>
              <a:rPr lang="fr-FR" sz="2400" b="1" dirty="0">
                <a:solidFill>
                  <a:schemeClr val="bg1"/>
                </a:solidFill>
                <a:latin typeface="Garamond" panose="02020404030301010803" pitchFamily="18" charset="0"/>
              </a:rPr>
              <a:t>1905</a:t>
            </a:r>
          </a:p>
        </p:txBody>
      </p:sp>
      <p:sp>
        <p:nvSpPr>
          <p:cNvPr id="4" name="ZoneTexte 13">
            <a:extLst>
              <a:ext uri="{FF2B5EF4-FFF2-40B4-BE49-F238E27FC236}">
                <a16:creationId xmlns:a16="http://schemas.microsoft.com/office/drawing/2014/main" id="{20AE3794-7A68-3D9F-A8A1-00FAAAB7081C}"/>
              </a:ext>
            </a:extLst>
          </p:cNvPr>
          <p:cNvSpPr txBox="1"/>
          <p:nvPr/>
        </p:nvSpPr>
        <p:spPr>
          <a:xfrm>
            <a:off x="923679" y="993572"/>
            <a:ext cx="8220321" cy="1631216"/>
          </a:xfrm>
          <a:prstGeom prst="rect">
            <a:avLst/>
          </a:prstGeom>
          <a:noFill/>
        </p:spPr>
        <p:txBody>
          <a:bodyPr wrap="square" rtlCol="0">
            <a:spAutoFit/>
          </a:bodyPr>
          <a:lstStyle/>
          <a:p>
            <a:pPr algn="ctr"/>
            <a:r>
              <a:rPr lang="fr-FR" sz="2000" dirty="0">
                <a:latin typeface="Garamond" panose="02020404030301010803" pitchFamily="18" charset="0"/>
              </a:rPr>
              <a:t>Expérience de pensée avec un train relativiste qui passe dans un tunnel de même longueur (flash A quand le train sort, flash B quand il entre) :</a:t>
            </a:r>
          </a:p>
          <a:p>
            <a:pPr algn="ctr"/>
            <a:r>
              <a:rPr lang="fr-FR" sz="2000" dirty="0">
                <a:latin typeface="Garamond" panose="02020404030301010803" pitchFamily="18" charset="0"/>
                <a:sym typeface="Wingdings" pitchFamily="2" charset="2"/>
              </a:rPr>
              <a:t> non relativiste : A et B en même temps</a:t>
            </a:r>
            <a:endParaRPr lang="fr-FR" sz="2000" dirty="0">
              <a:latin typeface="Garamond" panose="02020404030301010803" pitchFamily="18" charset="0"/>
            </a:endParaRPr>
          </a:p>
          <a:p>
            <a:pPr marL="342900" indent="-342900" algn="ctr">
              <a:buFont typeface="Wingdings" pitchFamily="2" charset="2"/>
              <a:buChar char="à"/>
            </a:pPr>
            <a:r>
              <a:rPr lang="fr-FR" sz="2000" dirty="0">
                <a:latin typeface="Garamond" panose="02020404030301010803" pitchFamily="18" charset="0"/>
                <a:sym typeface="Wingdings" pitchFamily="2" charset="2"/>
              </a:rPr>
              <a:t>vu du train : A puis B</a:t>
            </a:r>
          </a:p>
          <a:p>
            <a:pPr marL="342900" indent="-342900" algn="ctr">
              <a:buFont typeface="Wingdings" pitchFamily="2" charset="2"/>
              <a:buChar char="à"/>
            </a:pPr>
            <a:r>
              <a:rPr lang="fr-FR" sz="2000" dirty="0">
                <a:latin typeface="Garamond" panose="02020404030301010803" pitchFamily="18" charset="0"/>
                <a:sym typeface="Wingdings" pitchFamily="2" charset="2"/>
              </a:rPr>
              <a:t>vu du quai : B puis A</a:t>
            </a:r>
            <a:endParaRPr lang="fr-FR" sz="2000" dirty="0">
              <a:latin typeface="Garamond" panose="02020404030301010803" pitchFamily="18" charset="0"/>
            </a:endParaRPr>
          </a:p>
        </p:txBody>
      </p:sp>
      <p:pic>
        <p:nvPicPr>
          <p:cNvPr id="11272" name="Picture 8">
            <a:extLst>
              <a:ext uri="{FF2B5EF4-FFF2-40B4-BE49-F238E27FC236}">
                <a16:creationId xmlns:a16="http://schemas.microsoft.com/office/drawing/2014/main" id="{84797575-D4DC-D513-1166-6E33804AEB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2716"/>
          <a:stretch/>
        </p:blipFill>
        <p:spPr bwMode="auto">
          <a:xfrm>
            <a:off x="1256188" y="2540867"/>
            <a:ext cx="7406648" cy="17827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a:extLst>
              <a:ext uri="{FF2B5EF4-FFF2-40B4-BE49-F238E27FC236}">
                <a16:creationId xmlns:a16="http://schemas.microsoft.com/office/drawing/2014/main" id="{E2D814D9-04CF-ADDF-B259-88FBAED461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8433" b="22333"/>
          <a:stretch/>
        </p:blipFill>
        <p:spPr bwMode="auto">
          <a:xfrm>
            <a:off x="1291486" y="4145583"/>
            <a:ext cx="7247540" cy="1869107"/>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13">
            <a:extLst>
              <a:ext uri="{FF2B5EF4-FFF2-40B4-BE49-F238E27FC236}">
                <a16:creationId xmlns:a16="http://schemas.microsoft.com/office/drawing/2014/main" id="{6F7AC150-4426-E0F5-6072-EBEA8ACD16CF}"/>
              </a:ext>
            </a:extLst>
          </p:cNvPr>
          <p:cNvSpPr txBox="1"/>
          <p:nvPr/>
        </p:nvSpPr>
        <p:spPr>
          <a:xfrm>
            <a:off x="914208" y="5923867"/>
            <a:ext cx="8220321" cy="707886"/>
          </a:xfrm>
          <a:prstGeom prst="rect">
            <a:avLst/>
          </a:prstGeom>
          <a:noFill/>
        </p:spPr>
        <p:txBody>
          <a:bodyPr wrap="square" rtlCol="0">
            <a:spAutoFit/>
          </a:bodyPr>
          <a:lstStyle/>
          <a:p>
            <a:pPr marL="342900" indent="-342900" algn="ctr">
              <a:buFont typeface="Wingdings" pitchFamily="2" charset="2"/>
              <a:buChar char="à"/>
            </a:pPr>
            <a:r>
              <a:rPr lang="fr-FR" sz="2000" dirty="0">
                <a:latin typeface="Garamond" panose="02020404030301010803" pitchFamily="18" charset="0"/>
                <a:sym typeface="Wingdings" pitchFamily="2" charset="2"/>
              </a:rPr>
              <a:t>Vu du train : le tunnel paraît plus court que le train (L &lt; L’)</a:t>
            </a:r>
          </a:p>
          <a:p>
            <a:pPr marL="342900" indent="-342900" algn="ctr">
              <a:buFont typeface="Wingdings" pitchFamily="2" charset="2"/>
              <a:buChar char="à"/>
            </a:pPr>
            <a:r>
              <a:rPr lang="fr-FR" sz="2000" dirty="0">
                <a:latin typeface="Garamond" panose="02020404030301010803" pitchFamily="18" charset="0"/>
                <a:sym typeface="Wingdings" pitchFamily="2" charset="2"/>
              </a:rPr>
              <a:t>Vu du quai : le train paraît plus court que le tunnel </a:t>
            </a:r>
            <a:endParaRPr lang="fr-FR" sz="2000" dirty="0">
              <a:latin typeface="Garamond" panose="02020404030301010803" pitchFamily="18" charset="0"/>
            </a:endParaRPr>
          </a:p>
        </p:txBody>
      </p:sp>
      <p:pic>
        <p:nvPicPr>
          <p:cNvPr id="11270" name="Picture 6">
            <a:extLst>
              <a:ext uri="{FF2B5EF4-FFF2-40B4-BE49-F238E27FC236}">
                <a16:creationId xmlns:a16="http://schemas.microsoft.com/office/drawing/2014/main" id="{99FE2E23-3275-19DE-242B-9D60CEB07E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5737"/>
          <a:stretch/>
        </p:blipFill>
        <p:spPr bwMode="auto">
          <a:xfrm>
            <a:off x="1488352" y="3323250"/>
            <a:ext cx="7271334" cy="186910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CF1FAE3-3869-E61C-A6DE-AB5188A181AB}"/>
              </a:ext>
            </a:extLst>
          </p:cNvPr>
          <p:cNvGrpSpPr/>
          <p:nvPr/>
        </p:nvGrpSpPr>
        <p:grpSpPr>
          <a:xfrm>
            <a:off x="0" y="6652590"/>
            <a:ext cx="9144000" cy="205411"/>
            <a:chOff x="0" y="6652590"/>
            <a:chExt cx="9144000" cy="205411"/>
          </a:xfrm>
        </p:grpSpPr>
        <p:sp>
          <p:nvSpPr>
            <p:cNvPr id="8" name="Rectangle 7">
              <a:extLst>
                <a:ext uri="{FF2B5EF4-FFF2-40B4-BE49-F238E27FC236}">
                  <a16:creationId xmlns:a16="http://schemas.microsoft.com/office/drawing/2014/main" id="{F437071F-5CCD-8E86-43FD-849DF8A7F9F3}"/>
                </a:ext>
              </a:extLst>
            </p:cNvPr>
            <p:cNvSpPr/>
            <p:nvPr/>
          </p:nvSpPr>
          <p:spPr>
            <a:xfrm>
              <a:off x="0" y="6652591"/>
              <a:ext cx="1502001"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Barbara PERRI</a:t>
              </a:r>
            </a:p>
          </p:txBody>
        </p:sp>
        <p:sp>
          <p:nvSpPr>
            <p:cNvPr id="9" name="Rectangle 8">
              <a:extLst>
                <a:ext uri="{FF2B5EF4-FFF2-40B4-BE49-F238E27FC236}">
                  <a16:creationId xmlns:a16="http://schemas.microsoft.com/office/drawing/2014/main" id="{8748A125-5905-5D6C-4F9D-3B3A599ACB95}"/>
                </a:ext>
              </a:extLst>
            </p:cNvPr>
            <p:cNvSpPr/>
            <p:nvPr/>
          </p:nvSpPr>
          <p:spPr>
            <a:xfrm>
              <a:off x="1502001" y="6652590"/>
              <a:ext cx="4359535"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L1, PHYS137, Cours 4 :  La relativité restreinte</a:t>
              </a:r>
            </a:p>
          </p:txBody>
        </p:sp>
        <p:sp>
          <p:nvSpPr>
            <p:cNvPr id="10" name="Rectangle 9">
              <a:extLst>
                <a:ext uri="{FF2B5EF4-FFF2-40B4-BE49-F238E27FC236}">
                  <a16:creationId xmlns:a16="http://schemas.microsoft.com/office/drawing/2014/main" id="{8561F515-5A61-47BD-BF79-44468AC8E68A}"/>
                </a:ext>
              </a:extLst>
            </p:cNvPr>
            <p:cNvSpPr/>
            <p:nvPr/>
          </p:nvSpPr>
          <p:spPr>
            <a:xfrm>
              <a:off x="7641999" y="6652591"/>
              <a:ext cx="1502001" cy="2054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Garamond" panose="02020404030301010803" pitchFamily="18" charset="0"/>
                </a:rPr>
                <a:t>05/10/2023</a:t>
              </a:r>
            </a:p>
          </p:txBody>
        </p:sp>
        <p:sp>
          <p:nvSpPr>
            <p:cNvPr id="11" name="Rectangle 10">
              <a:extLst>
                <a:ext uri="{FF2B5EF4-FFF2-40B4-BE49-F238E27FC236}">
                  <a16:creationId xmlns:a16="http://schemas.microsoft.com/office/drawing/2014/main" id="{77D31BDC-8452-2EBE-9D66-B11B87017D6A}"/>
                </a:ext>
              </a:extLst>
            </p:cNvPr>
            <p:cNvSpPr/>
            <p:nvPr/>
          </p:nvSpPr>
          <p:spPr>
            <a:xfrm>
              <a:off x="5861538" y="6652591"/>
              <a:ext cx="1780461" cy="2054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Université Paris-Saclay</a:t>
              </a:r>
            </a:p>
          </p:txBody>
        </p:sp>
      </p:grpSp>
    </p:spTree>
    <p:extLst>
      <p:ext uri="{BB962C8B-B14F-4D97-AF65-F5344CB8AC3E}">
        <p14:creationId xmlns:p14="http://schemas.microsoft.com/office/powerpoint/2010/main" val="7768585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270"/>
                                        </p:tgtEl>
                                      </p:cBhvr>
                                    </p:animEffect>
                                    <p:set>
                                      <p:cBhvr>
                                        <p:cTn id="7" dur="1" fill="hold">
                                          <p:stCondLst>
                                            <p:cond delay="499"/>
                                          </p:stCondLst>
                                        </p:cTn>
                                        <p:tgtEl>
                                          <p:spTgt spid="11270"/>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1272"/>
                                        </p:tgtEl>
                                        <p:attrNameLst>
                                          <p:attrName>style.visibility</p:attrName>
                                        </p:attrNameLst>
                                      </p:cBhvr>
                                      <p:to>
                                        <p:strVal val="visible"/>
                                      </p:to>
                                    </p:set>
                                    <p:animEffect transition="in" filter="fade">
                                      <p:cBhvr>
                                        <p:cTn id="10" dur="500"/>
                                        <p:tgtEl>
                                          <p:spTgt spid="11272"/>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4A2810-E27D-5BE6-F63E-3C2F66770CBE}"/>
              </a:ext>
            </a:extLst>
          </p:cNvPr>
          <p:cNvSpPr txBox="1"/>
          <p:nvPr/>
        </p:nvSpPr>
        <p:spPr>
          <a:xfrm>
            <a:off x="0" y="327046"/>
            <a:ext cx="9144000" cy="646331"/>
          </a:xfrm>
          <a:prstGeom prst="rect">
            <a:avLst/>
          </a:prstGeom>
          <a:noFill/>
        </p:spPr>
        <p:txBody>
          <a:bodyPr wrap="square" rtlCol="0">
            <a:spAutoFit/>
          </a:bodyPr>
          <a:lstStyle/>
          <a:p>
            <a:pPr algn="ctr"/>
            <a:r>
              <a:rPr lang="fr-FR" sz="3600" dirty="0">
                <a:latin typeface="Garamond" charset="0"/>
                <a:ea typeface="Garamond" charset="0"/>
                <a:cs typeface="Garamond" charset="0"/>
              </a:rPr>
              <a:t>Représentation graphique</a:t>
            </a:r>
          </a:p>
        </p:txBody>
      </p:sp>
      <p:grpSp>
        <p:nvGrpSpPr>
          <p:cNvPr id="21" name="Group 20">
            <a:extLst>
              <a:ext uri="{FF2B5EF4-FFF2-40B4-BE49-F238E27FC236}">
                <a16:creationId xmlns:a16="http://schemas.microsoft.com/office/drawing/2014/main" id="{D7E7DEFC-536C-AEA6-2302-6E8404473CD1}"/>
              </a:ext>
            </a:extLst>
          </p:cNvPr>
          <p:cNvGrpSpPr/>
          <p:nvPr/>
        </p:nvGrpSpPr>
        <p:grpSpPr>
          <a:xfrm>
            <a:off x="53351" y="1175653"/>
            <a:ext cx="860856" cy="5219911"/>
            <a:chOff x="53351" y="1175653"/>
            <a:chExt cx="860856" cy="5219911"/>
          </a:xfrm>
        </p:grpSpPr>
        <p:sp>
          <p:nvSpPr>
            <p:cNvPr id="22" name="Pentagon 21">
              <a:extLst>
                <a:ext uri="{FF2B5EF4-FFF2-40B4-BE49-F238E27FC236}">
                  <a16:creationId xmlns:a16="http://schemas.microsoft.com/office/drawing/2014/main" id="{9279DD65-86E0-41B1-76C8-33389C36397E}"/>
                </a:ext>
              </a:extLst>
            </p:cNvPr>
            <p:cNvSpPr/>
            <p:nvPr/>
          </p:nvSpPr>
          <p:spPr>
            <a:xfrm rot="16200000">
              <a:off x="-1889657" y="3570861"/>
              <a:ext cx="5199070" cy="408659"/>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atin typeface="Garamond" panose="02020404030301010803" pitchFamily="18" charset="0"/>
                </a:rPr>
                <a:t>Époque contemporaine</a:t>
              </a:r>
            </a:p>
          </p:txBody>
        </p:sp>
        <p:sp>
          <p:nvSpPr>
            <p:cNvPr id="23" name="Pentagon 22">
              <a:extLst>
                <a:ext uri="{FF2B5EF4-FFF2-40B4-BE49-F238E27FC236}">
                  <a16:creationId xmlns:a16="http://schemas.microsoft.com/office/drawing/2014/main" id="{E7DDB3ED-F5DB-12B4-2CC0-5E0684F90F20}"/>
                </a:ext>
              </a:extLst>
            </p:cNvPr>
            <p:cNvSpPr/>
            <p:nvPr/>
          </p:nvSpPr>
          <p:spPr>
            <a:xfrm rot="16200000">
              <a:off x="-2298319" y="3570858"/>
              <a:ext cx="5199072" cy="40866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Garamond" panose="02020404030301010803" pitchFamily="18" charset="0"/>
              </a:endParaRPr>
            </a:p>
          </p:txBody>
        </p:sp>
        <p:sp>
          <p:nvSpPr>
            <p:cNvPr id="24" name="TextBox 23">
              <a:extLst>
                <a:ext uri="{FF2B5EF4-FFF2-40B4-BE49-F238E27FC236}">
                  <a16:creationId xmlns:a16="http://schemas.microsoft.com/office/drawing/2014/main" id="{45792C94-6767-3B16-7743-42E2DFA6F740}"/>
                </a:ext>
              </a:extLst>
            </p:cNvPr>
            <p:cNvSpPr txBox="1"/>
            <p:nvPr/>
          </p:nvSpPr>
          <p:spPr>
            <a:xfrm rot="16200000">
              <a:off x="-74776" y="5783858"/>
              <a:ext cx="761747" cy="461665"/>
            </a:xfrm>
            <a:prstGeom prst="rect">
              <a:avLst/>
            </a:prstGeom>
            <a:noFill/>
          </p:spPr>
          <p:txBody>
            <a:bodyPr wrap="none" rtlCol="0">
              <a:spAutoFit/>
            </a:bodyPr>
            <a:lstStyle/>
            <a:p>
              <a:r>
                <a:rPr lang="fr-FR" sz="2400" dirty="0">
                  <a:solidFill>
                    <a:schemeClr val="bg1"/>
                  </a:solidFill>
                  <a:latin typeface="Garamond" panose="02020404030301010803" pitchFamily="18" charset="0"/>
                </a:rPr>
                <a:t>1800</a:t>
              </a:r>
            </a:p>
          </p:txBody>
        </p:sp>
        <p:sp>
          <p:nvSpPr>
            <p:cNvPr id="25" name="TextBox 24">
              <a:extLst>
                <a:ext uri="{FF2B5EF4-FFF2-40B4-BE49-F238E27FC236}">
                  <a16:creationId xmlns:a16="http://schemas.microsoft.com/office/drawing/2014/main" id="{56D95FEF-B84E-4F39-05AE-FC69B4BC8F55}"/>
                </a:ext>
              </a:extLst>
            </p:cNvPr>
            <p:cNvSpPr txBox="1"/>
            <p:nvPr/>
          </p:nvSpPr>
          <p:spPr>
            <a:xfrm rot="16200000">
              <a:off x="-96690" y="1512338"/>
              <a:ext cx="761747" cy="461665"/>
            </a:xfrm>
            <a:prstGeom prst="rect">
              <a:avLst/>
            </a:prstGeom>
            <a:noFill/>
          </p:spPr>
          <p:txBody>
            <a:bodyPr wrap="none" rtlCol="0">
              <a:spAutoFit/>
            </a:bodyPr>
            <a:lstStyle/>
            <a:p>
              <a:r>
                <a:rPr lang="fr-FR" sz="2400" dirty="0">
                  <a:solidFill>
                    <a:schemeClr val="bg1"/>
                  </a:solidFill>
                  <a:latin typeface="Garamond" panose="02020404030301010803" pitchFamily="18" charset="0"/>
                </a:rPr>
                <a:t>2020</a:t>
              </a:r>
              <a:endParaRPr lang="fr-FR" dirty="0">
                <a:solidFill>
                  <a:schemeClr val="bg1"/>
                </a:solidFill>
                <a:latin typeface="Garamond" panose="02020404030301010803" pitchFamily="18" charset="0"/>
              </a:endParaRPr>
            </a:p>
          </p:txBody>
        </p:sp>
      </p:grpSp>
      <p:grpSp>
        <p:nvGrpSpPr>
          <p:cNvPr id="27" name="Group 26">
            <a:extLst>
              <a:ext uri="{FF2B5EF4-FFF2-40B4-BE49-F238E27FC236}">
                <a16:creationId xmlns:a16="http://schemas.microsoft.com/office/drawing/2014/main" id="{E34818FA-C0CB-F793-10AE-7DA1CB22261A}"/>
              </a:ext>
            </a:extLst>
          </p:cNvPr>
          <p:cNvGrpSpPr/>
          <p:nvPr/>
        </p:nvGrpSpPr>
        <p:grpSpPr>
          <a:xfrm>
            <a:off x="1873" y="0"/>
            <a:ext cx="9142127" cy="327048"/>
            <a:chOff x="1873" y="0"/>
            <a:chExt cx="9142127" cy="327048"/>
          </a:xfrm>
        </p:grpSpPr>
        <p:sp>
          <p:nvSpPr>
            <p:cNvPr id="28" name="Rectangle 27">
              <a:extLst>
                <a:ext uri="{FF2B5EF4-FFF2-40B4-BE49-F238E27FC236}">
                  <a16:creationId xmlns:a16="http://schemas.microsoft.com/office/drawing/2014/main" id="{5B21CCEB-B7C3-6500-B015-063218405CE8}"/>
                </a:ext>
              </a:extLst>
            </p:cNvPr>
            <p:cNvSpPr/>
            <p:nvPr/>
          </p:nvSpPr>
          <p:spPr>
            <a:xfrm>
              <a:off x="8364931" y="0"/>
              <a:ext cx="779069" cy="3270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6114358A-8874-8B4C-ACF7-5A9557367BD8}" type="slidenum">
                <a:rPr lang="en-US" sz="1400" smtClean="0">
                  <a:latin typeface="Garamond" panose="02020404030301010803" pitchFamily="18" charset="0"/>
                </a:rPr>
                <a:t>28</a:t>
              </a:fld>
              <a:r>
                <a:rPr lang="en-US" sz="1400" dirty="0">
                  <a:latin typeface="Garamond" panose="02020404030301010803" pitchFamily="18" charset="0"/>
                </a:rPr>
                <a:t>/36</a:t>
              </a:r>
            </a:p>
          </p:txBody>
        </p:sp>
        <p:sp>
          <p:nvSpPr>
            <p:cNvPr id="29" name="Rectangle 28">
              <a:extLst>
                <a:ext uri="{FF2B5EF4-FFF2-40B4-BE49-F238E27FC236}">
                  <a16:creationId xmlns:a16="http://schemas.microsoft.com/office/drawing/2014/main" id="{D4D7393C-12EB-E6A2-0907-F795FBDC59D1}"/>
                </a:ext>
              </a:extLst>
            </p:cNvPr>
            <p:cNvSpPr/>
            <p:nvPr/>
          </p:nvSpPr>
          <p:spPr>
            <a:xfrm>
              <a:off x="1873" y="0"/>
              <a:ext cx="2038863" cy="3270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Relativité Galiléenne</a:t>
              </a:r>
            </a:p>
          </p:txBody>
        </p:sp>
        <p:sp>
          <p:nvSpPr>
            <p:cNvPr id="30" name="Rectangle 29">
              <a:extLst>
                <a:ext uri="{FF2B5EF4-FFF2-40B4-BE49-F238E27FC236}">
                  <a16:creationId xmlns:a16="http://schemas.microsoft.com/office/drawing/2014/main" id="{60191C76-577C-C6AF-A099-BDCB9A01D48E}"/>
                </a:ext>
              </a:extLst>
            </p:cNvPr>
            <p:cNvSpPr/>
            <p:nvPr/>
          </p:nvSpPr>
          <p:spPr>
            <a:xfrm>
              <a:off x="2040737" y="0"/>
              <a:ext cx="2142666" cy="3270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Ondes électromagnétiques</a:t>
              </a:r>
            </a:p>
          </p:txBody>
        </p:sp>
        <p:sp>
          <p:nvSpPr>
            <p:cNvPr id="31" name="Rectangle 30">
              <a:extLst>
                <a:ext uri="{FF2B5EF4-FFF2-40B4-BE49-F238E27FC236}">
                  <a16:creationId xmlns:a16="http://schemas.microsoft.com/office/drawing/2014/main" id="{858E4C9E-E60C-A205-EEB7-2C4FC1FBF074}"/>
                </a:ext>
              </a:extLst>
            </p:cNvPr>
            <p:cNvSpPr/>
            <p:nvPr/>
          </p:nvSpPr>
          <p:spPr>
            <a:xfrm>
              <a:off x="4183402" y="0"/>
              <a:ext cx="2038863" cy="32704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Relativité restreinte</a:t>
              </a:r>
            </a:p>
          </p:txBody>
        </p:sp>
        <p:sp>
          <p:nvSpPr>
            <p:cNvPr id="32" name="Rectangle 31">
              <a:extLst>
                <a:ext uri="{FF2B5EF4-FFF2-40B4-BE49-F238E27FC236}">
                  <a16:creationId xmlns:a16="http://schemas.microsoft.com/office/drawing/2014/main" id="{C6FC9FCC-17E5-574D-4A88-500CD98E8034}"/>
                </a:ext>
              </a:extLst>
            </p:cNvPr>
            <p:cNvSpPr/>
            <p:nvPr/>
          </p:nvSpPr>
          <p:spPr>
            <a:xfrm>
              <a:off x="6222265" y="0"/>
              <a:ext cx="2142666" cy="32704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Applications </a:t>
              </a:r>
              <a:r>
                <a:rPr lang="fr-FR" sz="1400" dirty="0" err="1">
                  <a:latin typeface="Garamond" panose="02020404030301010803" pitchFamily="18" charset="0"/>
                </a:rPr>
                <a:t>astros</a:t>
              </a:r>
              <a:endParaRPr lang="fr-FR" sz="1400" dirty="0">
                <a:latin typeface="Garamond" panose="02020404030301010803" pitchFamily="18" charset="0"/>
              </a:endParaRPr>
            </a:p>
          </p:txBody>
        </p:sp>
      </p:grpSp>
      <p:sp>
        <p:nvSpPr>
          <p:cNvPr id="3" name="TextBox 2">
            <a:extLst>
              <a:ext uri="{FF2B5EF4-FFF2-40B4-BE49-F238E27FC236}">
                <a16:creationId xmlns:a16="http://schemas.microsoft.com/office/drawing/2014/main" id="{E54D01DB-1282-EB33-0EBF-CC4A6625382B}"/>
              </a:ext>
            </a:extLst>
          </p:cNvPr>
          <p:cNvSpPr txBox="1"/>
          <p:nvPr/>
        </p:nvSpPr>
        <p:spPr>
          <a:xfrm rot="16200000">
            <a:off x="-63555" y="3582151"/>
            <a:ext cx="739305" cy="461665"/>
          </a:xfrm>
          <a:prstGeom prst="rect">
            <a:avLst/>
          </a:prstGeom>
          <a:noFill/>
        </p:spPr>
        <p:txBody>
          <a:bodyPr wrap="none" rtlCol="0">
            <a:spAutoFit/>
          </a:bodyPr>
          <a:lstStyle/>
          <a:p>
            <a:r>
              <a:rPr lang="fr-FR" sz="2400" b="1" dirty="0">
                <a:solidFill>
                  <a:schemeClr val="bg1"/>
                </a:solidFill>
                <a:latin typeface="Garamond" panose="02020404030301010803" pitchFamily="18" charset="0"/>
              </a:rPr>
              <a:t>1907</a:t>
            </a:r>
          </a:p>
        </p:txBody>
      </p:sp>
      <p:pic>
        <p:nvPicPr>
          <p:cNvPr id="13314" name="Picture 2" descr="Espace de Minkowski — Wikipédia">
            <a:extLst>
              <a:ext uri="{FF2B5EF4-FFF2-40B4-BE49-F238E27FC236}">
                <a16:creationId xmlns:a16="http://schemas.microsoft.com/office/drawing/2014/main" id="{19D2B5DA-D434-0BB1-D60F-7CE1EF9FBB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7358" y="1721653"/>
            <a:ext cx="3307863" cy="384915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a:extLst>
              <a:ext uri="{FF2B5EF4-FFF2-40B4-BE49-F238E27FC236}">
                <a16:creationId xmlns:a16="http://schemas.microsoft.com/office/drawing/2014/main" id="{64A60C2D-3909-39C3-0FCB-C5CB47F9E2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1416" y="449249"/>
            <a:ext cx="1356528" cy="1826096"/>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13">
            <a:extLst>
              <a:ext uri="{FF2B5EF4-FFF2-40B4-BE49-F238E27FC236}">
                <a16:creationId xmlns:a16="http://schemas.microsoft.com/office/drawing/2014/main" id="{870DF2DB-9D6C-B2F1-C6A0-D8154087B5E0}"/>
              </a:ext>
            </a:extLst>
          </p:cNvPr>
          <p:cNvSpPr txBox="1"/>
          <p:nvPr/>
        </p:nvSpPr>
        <p:spPr>
          <a:xfrm>
            <a:off x="923679" y="993572"/>
            <a:ext cx="6587205" cy="707886"/>
          </a:xfrm>
          <a:prstGeom prst="rect">
            <a:avLst/>
          </a:prstGeom>
          <a:noFill/>
        </p:spPr>
        <p:txBody>
          <a:bodyPr wrap="square" rtlCol="0">
            <a:spAutoFit/>
          </a:bodyPr>
          <a:lstStyle/>
          <a:p>
            <a:pPr algn="ctr"/>
            <a:r>
              <a:rPr lang="fr-FR" sz="2000" dirty="0">
                <a:latin typeface="Garamond" panose="02020404030301010803" pitchFamily="18" charset="0"/>
              </a:rPr>
              <a:t>Hermann Minkowski invente une manière graphique de représenter la relativité restreinte</a:t>
            </a:r>
          </a:p>
        </p:txBody>
      </p:sp>
      <p:sp>
        <p:nvSpPr>
          <p:cNvPr id="5" name="ZoneTexte 13">
            <a:extLst>
              <a:ext uri="{FF2B5EF4-FFF2-40B4-BE49-F238E27FC236}">
                <a16:creationId xmlns:a16="http://schemas.microsoft.com/office/drawing/2014/main" id="{B27C8F41-30B8-0997-73E4-4F1C01971987}"/>
              </a:ext>
            </a:extLst>
          </p:cNvPr>
          <p:cNvSpPr txBox="1"/>
          <p:nvPr/>
        </p:nvSpPr>
        <p:spPr>
          <a:xfrm>
            <a:off x="945592" y="5560807"/>
            <a:ext cx="8198408" cy="1015663"/>
          </a:xfrm>
          <a:prstGeom prst="rect">
            <a:avLst/>
          </a:prstGeom>
          <a:noFill/>
        </p:spPr>
        <p:txBody>
          <a:bodyPr wrap="square" rtlCol="0">
            <a:spAutoFit/>
          </a:bodyPr>
          <a:lstStyle/>
          <a:p>
            <a:pPr algn="ctr"/>
            <a:r>
              <a:rPr lang="fr-FR" sz="2000" dirty="0">
                <a:latin typeface="Garamond" panose="02020404030301010803" pitchFamily="18" charset="0"/>
                <a:sym typeface="Wingdings" pitchFamily="2" charset="2"/>
              </a:rPr>
              <a:t>L’espace-temps devient en quatre dimensions et dépend du référentiel</a:t>
            </a:r>
          </a:p>
          <a:p>
            <a:pPr marL="342900" indent="-342900" algn="ctr">
              <a:buFont typeface="Wingdings" pitchFamily="2" charset="2"/>
              <a:buChar char="à"/>
            </a:pPr>
            <a:r>
              <a:rPr lang="fr-FR" sz="2000" dirty="0">
                <a:latin typeface="Garamond" panose="02020404030301010803" pitchFamily="18" charset="0"/>
                <a:sym typeface="Wingdings" pitchFamily="2" charset="2"/>
              </a:rPr>
              <a:t>Il n’est plus infini à cause de la finitude de la vitesse de la lumière</a:t>
            </a:r>
          </a:p>
          <a:p>
            <a:pPr marL="342900" indent="-342900" algn="ctr">
              <a:buFont typeface="Wingdings" pitchFamily="2" charset="2"/>
              <a:buChar char="à"/>
            </a:pPr>
            <a:r>
              <a:rPr lang="fr-FR" sz="2000" dirty="0">
                <a:latin typeface="Garamond" panose="02020404030301010803" pitchFamily="18" charset="0"/>
                <a:sym typeface="Wingdings" pitchFamily="2" charset="2"/>
              </a:rPr>
              <a:t>Le plus court chemin n’est plus celui en ligne droite !</a:t>
            </a:r>
            <a:endParaRPr lang="fr-FR" sz="2000" dirty="0">
              <a:latin typeface="Garamond" panose="02020404030301010803" pitchFamily="18" charset="0"/>
            </a:endParaRPr>
          </a:p>
        </p:txBody>
      </p:sp>
      <p:grpSp>
        <p:nvGrpSpPr>
          <p:cNvPr id="6" name="Group 5">
            <a:extLst>
              <a:ext uri="{FF2B5EF4-FFF2-40B4-BE49-F238E27FC236}">
                <a16:creationId xmlns:a16="http://schemas.microsoft.com/office/drawing/2014/main" id="{D78979CD-9D9B-265F-C5DC-BEC53DCFD855}"/>
              </a:ext>
            </a:extLst>
          </p:cNvPr>
          <p:cNvGrpSpPr/>
          <p:nvPr/>
        </p:nvGrpSpPr>
        <p:grpSpPr>
          <a:xfrm>
            <a:off x="0" y="6652590"/>
            <a:ext cx="9144000" cy="205411"/>
            <a:chOff x="0" y="6652590"/>
            <a:chExt cx="9144000" cy="205411"/>
          </a:xfrm>
        </p:grpSpPr>
        <p:sp>
          <p:nvSpPr>
            <p:cNvPr id="7" name="Rectangle 6">
              <a:extLst>
                <a:ext uri="{FF2B5EF4-FFF2-40B4-BE49-F238E27FC236}">
                  <a16:creationId xmlns:a16="http://schemas.microsoft.com/office/drawing/2014/main" id="{CAFCD220-1A93-3648-E924-D84BD9F8CAF9}"/>
                </a:ext>
              </a:extLst>
            </p:cNvPr>
            <p:cNvSpPr/>
            <p:nvPr/>
          </p:nvSpPr>
          <p:spPr>
            <a:xfrm>
              <a:off x="0" y="6652591"/>
              <a:ext cx="1502001"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Barbara PERRI</a:t>
              </a:r>
            </a:p>
          </p:txBody>
        </p:sp>
        <p:sp>
          <p:nvSpPr>
            <p:cNvPr id="8" name="Rectangle 7">
              <a:extLst>
                <a:ext uri="{FF2B5EF4-FFF2-40B4-BE49-F238E27FC236}">
                  <a16:creationId xmlns:a16="http://schemas.microsoft.com/office/drawing/2014/main" id="{52D4B74E-8870-86A9-F9F5-37713B66475A}"/>
                </a:ext>
              </a:extLst>
            </p:cNvPr>
            <p:cNvSpPr/>
            <p:nvPr/>
          </p:nvSpPr>
          <p:spPr>
            <a:xfrm>
              <a:off x="1502001" y="6652590"/>
              <a:ext cx="4359535"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L1, PHYS137, Cours 4 :  La relativité restreinte</a:t>
              </a:r>
            </a:p>
          </p:txBody>
        </p:sp>
        <p:sp>
          <p:nvSpPr>
            <p:cNvPr id="9" name="Rectangle 8">
              <a:extLst>
                <a:ext uri="{FF2B5EF4-FFF2-40B4-BE49-F238E27FC236}">
                  <a16:creationId xmlns:a16="http://schemas.microsoft.com/office/drawing/2014/main" id="{02CB5A34-3ECF-1EB7-7C04-DE971F140B14}"/>
                </a:ext>
              </a:extLst>
            </p:cNvPr>
            <p:cNvSpPr/>
            <p:nvPr/>
          </p:nvSpPr>
          <p:spPr>
            <a:xfrm>
              <a:off x="7641999" y="6652591"/>
              <a:ext cx="1502001" cy="2054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Garamond" panose="02020404030301010803" pitchFamily="18" charset="0"/>
                </a:rPr>
                <a:t>05/10/2023</a:t>
              </a:r>
            </a:p>
          </p:txBody>
        </p:sp>
        <p:sp>
          <p:nvSpPr>
            <p:cNvPr id="10" name="Rectangle 9">
              <a:extLst>
                <a:ext uri="{FF2B5EF4-FFF2-40B4-BE49-F238E27FC236}">
                  <a16:creationId xmlns:a16="http://schemas.microsoft.com/office/drawing/2014/main" id="{3930038E-1CD9-3B75-A576-A62A7EAB77E4}"/>
                </a:ext>
              </a:extLst>
            </p:cNvPr>
            <p:cNvSpPr/>
            <p:nvPr/>
          </p:nvSpPr>
          <p:spPr>
            <a:xfrm>
              <a:off x="5861538" y="6652591"/>
              <a:ext cx="1780461" cy="2054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Université Paris-Saclay</a:t>
              </a:r>
            </a:p>
          </p:txBody>
        </p:sp>
      </p:grpSp>
      <p:pic>
        <p:nvPicPr>
          <p:cNvPr id="1026" name="Picture 2" descr="undefined">
            <a:extLst>
              <a:ext uri="{FF2B5EF4-FFF2-40B4-BE49-F238E27FC236}">
                <a16:creationId xmlns:a16="http://schemas.microsoft.com/office/drawing/2014/main" id="{E21A288D-64A7-D6D1-8BBA-6826721D3B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8372" y="1743170"/>
            <a:ext cx="1526295" cy="3849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3414101"/>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E71D106-810E-8BBF-8D72-BED8B2BABF21}"/>
              </a:ext>
            </a:extLst>
          </p:cNvPr>
          <p:cNvGrpSpPr/>
          <p:nvPr/>
        </p:nvGrpSpPr>
        <p:grpSpPr>
          <a:xfrm>
            <a:off x="1873" y="0"/>
            <a:ext cx="9142127" cy="327048"/>
            <a:chOff x="1873" y="0"/>
            <a:chExt cx="9142127" cy="327048"/>
          </a:xfrm>
        </p:grpSpPr>
        <p:sp>
          <p:nvSpPr>
            <p:cNvPr id="3" name="Rectangle 2">
              <a:extLst>
                <a:ext uri="{FF2B5EF4-FFF2-40B4-BE49-F238E27FC236}">
                  <a16:creationId xmlns:a16="http://schemas.microsoft.com/office/drawing/2014/main" id="{4121B9D6-FA0B-FB40-0F44-E7B637B2817B}"/>
                </a:ext>
              </a:extLst>
            </p:cNvPr>
            <p:cNvSpPr/>
            <p:nvPr/>
          </p:nvSpPr>
          <p:spPr>
            <a:xfrm>
              <a:off x="8364931" y="0"/>
              <a:ext cx="779069" cy="3270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6114358A-8874-8B4C-ACF7-5A9557367BD8}" type="slidenum">
                <a:rPr lang="en-US" sz="1400" smtClean="0">
                  <a:latin typeface="Garamond" panose="02020404030301010803" pitchFamily="18" charset="0"/>
                </a:rPr>
                <a:t>29</a:t>
              </a:fld>
              <a:r>
                <a:rPr lang="en-US" sz="1400" dirty="0">
                  <a:latin typeface="Garamond" panose="02020404030301010803" pitchFamily="18" charset="0"/>
                </a:rPr>
                <a:t>/36</a:t>
              </a:r>
            </a:p>
          </p:txBody>
        </p:sp>
        <p:sp>
          <p:nvSpPr>
            <p:cNvPr id="9" name="Rectangle 8">
              <a:extLst>
                <a:ext uri="{FF2B5EF4-FFF2-40B4-BE49-F238E27FC236}">
                  <a16:creationId xmlns:a16="http://schemas.microsoft.com/office/drawing/2014/main" id="{BA0BDC86-7051-EBB0-4465-0C5265C60D36}"/>
                </a:ext>
              </a:extLst>
            </p:cNvPr>
            <p:cNvSpPr/>
            <p:nvPr/>
          </p:nvSpPr>
          <p:spPr>
            <a:xfrm>
              <a:off x="1873" y="0"/>
              <a:ext cx="2038863" cy="32704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latin typeface="Garamond" panose="02020404030301010803" pitchFamily="18" charset="0"/>
              </a:endParaRPr>
            </a:p>
          </p:txBody>
        </p:sp>
        <p:sp>
          <p:nvSpPr>
            <p:cNvPr id="10" name="Rectangle 9">
              <a:extLst>
                <a:ext uri="{FF2B5EF4-FFF2-40B4-BE49-F238E27FC236}">
                  <a16:creationId xmlns:a16="http://schemas.microsoft.com/office/drawing/2014/main" id="{26779315-BB2D-07E8-E66E-B19EAEA1D2AC}"/>
                </a:ext>
              </a:extLst>
            </p:cNvPr>
            <p:cNvSpPr/>
            <p:nvPr/>
          </p:nvSpPr>
          <p:spPr>
            <a:xfrm>
              <a:off x="2040737" y="0"/>
              <a:ext cx="2142666" cy="32704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latin typeface="Garamond" panose="02020404030301010803" pitchFamily="18" charset="0"/>
              </a:endParaRPr>
            </a:p>
          </p:txBody>
        </p:sp>
        <p:sp>
          <p:nvSpPr>
            <p:cNvPr id="11" name="Rectangle 10">
              <a:extLst>
                <a:ext uri="{FF2B5EF4-FFF2-40B4-BE49-F238E27FC236}">
                  <a16:creationId xmlns:a16="http://schemas.microsoft.com/office/drawing/2014/main" id="{C9716B47-DE70-6222-A8FD-1477695512D0}"/>
                </a:ext>
              </a:extLst>
            </p:cNvPr>
            <p:cNvSpPr/>
            <p:nvPr/>
          </p:nvSpPr>
          <p:spPr>
            <a:xfrm>
              <a:off x="4183402" y="0"/>
              <a:ext cx="2038863" cy="32704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latin typeface="Garamond" panose="02020404030301010803" pitchFamily="18" charset="0"/>
              </a:endParaRPr>
            </a:p>
          </p:txBody>
        </p:sp>
        <p:sp>
          <p:nvSpPr>
            <p:cNvPr id="12" name="Rectangle 11">
              <a:extLst>
                <a:ext uri="{FF2B5EF4-FFF2-40B4-BE49-F238E27FC236}">
                  <a16:creationId xmlns:a16="http://schemas.microsoft.com/office/drawing/2014/main" id="{6A495710-9BCB-6D0C-7F24-CFCE0763B2CF}"/>
                </a:ext>
              </a:extLst>
            </p:cNvPr>
            <p:cNvSpPr/>
            <p:nvPr/>
          </p:nvSpPr>
          <p:spPr>
            <a:xfrm>
              <a:off x="6222265" y="0"/>
              <a:ext cx="2142666" cy="32704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latin typeface="Garamond" panose="02020404030301010803" pitchFamily="18" charset="0"/>
              </a:endParaRPr>
            </a:p>
          </p:txBody>
        </p:sp>
      </p:grpSp>
      <p:sp>
        <p:nvSpPr>
          <p:cNvPr id="13" name="TextBox 12">
            <a:extLst>
              <a:ext uri="{FF2B5EF4-FFF2-40B4-BE49-F238E27FC236}">
                <a16:creationId xmlns:a16="http://schemas.microsoft.com/office/drawing/2014/main" id="{8725480D-2241-5CB2-E3ED-001B1E123A36}"/>
              </a:ext>
            </a:extLst>
          </p:cNvPr>
          <p:cNvSpPr txBox="1"/>
          <p:nvPr/>
        </p:nvSpPr>
        <p:spPr>
          <a:xfrm>
            <a:off x="0" y="2644170"/>
            <a:ext cx="9144000" cy="830997"/>
          </a:xfrm>
          <a:prstGeom prst="rect">
            <a:avLst/>
          </a:prstGeom>
          <a:noFill/>
        </p:spPr>
        <p:txBody>
          <a:bodyPr wrap="square" rtlCol="0">
            <a:spAutoFit/>
          </a:bodyPr>
          <a:lstStyle/>
          <a:p>
            <a:pPr algn="ctr"/>
            <a:r>
              <a:rPr lang="fr-FR" sz="4800" dirty="0">
                <a:latin typeface="Garamond" charset="0"/>
                <a:ea typeface="Garamond" charset="0"/>
                <a:cs typeface="Garamond" charset="0"/>
              </a:rPr>
              <a:t>Exercices et TDs</a:t>
            </a:r>
          </a:p>
        </p:txBody>
      </p:sp>
      <p:pic>
        <p:nvPicPr>
          <p:cNvPr id="14" name="Picture 13">
            <a:extLst>
              <a:ext uri="{FF2B5EF4-FFF2-40B4-BE49-F238E27FC236}">
                <a16:creationId xmlns:a16="http://schemas.microsoft.com/office/drawing/2014/main" id="{3FC29822-F639-0C25-FA9B-6A879DE26CE9}"/>
              </a:ext>
            </a:extLst>
          </p:cNvPr>
          <p:cNvPicPr>
            <a:picLocks noChangeAspect="1"/>
          </p:cNvPicPr>
          <p:nvPr/>
        </p:nvPicPr>
        <p:blipFill rotWithShape="1">
          <a:blip r:embed="rId3"/>
          <a:srcRect b="15169"/>
          <a:stretch/>
        </p:blipFill>
        <p:spPr>
          <a:xfrm>
            <a:off x="6360391" y="680287"/>
            <a:ext cx="2315047" cy="1963881"/>
          </a:xfrm>
          <a:prstGeom prst="rect">
            <a:avLst/>
          </a:prstGeom>
        </p:spPr>
      </p:pic>
      <p:pic>
        <p:nvPicPr>
          <p:cNvPr id="15" name="Picture 14">
            <a:extLst>
              <a:ext uri="{FF2B5EF4-FFF2-40B4-BE49-F238E27FC236}">
                <a16:creationId xmlns:a16="http://schemas.microsoft.com/office/drawing/2014/main" id="{D8DCF9EA-2B7F-851D-F186-86C62C4495E2}"/>
              </a:ext>
            </a:extLst>
          </p:cNvPr>
          <p:cNvPicPr>
            <a:picLocks noChangeAspect="1"/>
          </p:cNvPicPr>
          <p:nvPr/>
        </p:nvPicPr>
        <p:blipFill rotWithShape="1">
          <a:blip r:embed="rId4"/>
          <a:srcRect b="17273"/>
          <a:stretch/>
        </p:blipFill>
        <p:spPr>
          <a:xfrm>
            <a:off x="105064" y="3775406"/>
            <a:ext cx="3114989" cy="2576945"/>
          </a:xfrm>
          <a:prstGeom prst="rect">
            <a:avLst/>
          </a:prstGeom>
        </p:spPr>
      </p:pic>
      <p:grpSp>
        <p:nvGrpSpPr>
          <p:cNvPr id="16" name="Group 15">
            <a:extLst>
              <a:ext uri="{FF2B5EF4-FFF2-40B4-BE49-F238E27FC236}">
                <a16:creationId xmlns:a16="http://schemas.microsoft.com/office/drawing/2014/main" id="{A6C5CEC7-AD84-E0BC-CD83-1761D8DE975A}"/>
              </a:ext>
            </a:extLst>
          </p:cNvPr>
          <p:cNvGrpSpPr/>
          <p:nvPr/>
        </p:nvGrpSpPr>
        <p:grpSpPr>
          <a:xfrm>
            <a:off x="0" y="6652590"/>
            <a:ext cx="9144000" cy="205411"/>
            <a:chOff x="0" y="6652590"/>
            <a:chExt cx="9144000" cy="205411"/>
          </a:xfrm>
        </p:grpSpPr>
        <p:sp>
          <p:nvSpPr>
            <p:cNvPr id="17" name="Rectangle 16">
              <a:extLst>
                <a:ext uri="{FF2B5EF4-FFF2-40B4-BE49-F238E27FC236}">
                  <a16:creationId xmlns:a16="http://schemas.microsoft.com/office/drawing/2014/main" id="{812DB064-8464-7486-5A37-C6C3334F66A1}"/>
                </a:ext>
              </a:extLst>
            </p:cNvPr>
            <p:cNvSpPr/>
            <p:nvPr/>
          </p:nvSpPr>
          <p:spPr>
            <a:xfrm>
              <a:off x="0" y="6652591"/>
              <a:ext cx="1502001"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Barbara PERRI</a:t>
              </a:r>
            </a:p>
          </p:txBody>
        </p:sp>
        <p:sp>
          <p:nvSpPr>
            <p:cNvPr id="18" name="Rectangle 17">
              <a:extLst>
                <a:ext uri="{FF2B5EF4-FFF2-40B4-BE49-F238E27FC236}">
                  <a16:creationId xmlns:a16="http://schemas.microsoft.com/office/drawing/2014/main" id="{AF6E045F-82C9-F26B-84A3-8260C0E5D367}"/>
                </a:ext>
              </a:extLst>
            </p:cNvPr>
            <p:cNvSpPr/>
            <p:nvPr/>
          </p:nvSpPr>
          <p:spPr>
            <a:xfrm>
              <a:off x="1502001" y="6652590"/>
              <a:ext cx="4359535"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L1, PHYS137, Cours 4 :  La relativité restreinte</a:t>
              </a:r>
            </a:p>
          </p:txBody>
        </p:sp>
        <p:sp>
          <p:nvSpPr>
            <p:cNvPr id="19" name="Rectangle 18">
              <a:extLst>
                <a:ext uri="{FF2B5EF4-FFF2-40B4-BE49-F238E27FC236}">
                  <a16:creationId xmlns:a16="http://schemas.microsoft.com/office/drawing/2014/main" id="{85F1BE28-FB76-A356-4995-A042C7AE63D7}"/>
                </a:ext>
              </a:extLst>
            </p:cNvPr>
            <p:cNvSpPr/>
            <p:nvPr/>
          </p:nvSpPr>
          <p:spPr>
            <a:xfrm>
              <a:off x="7641999" y="6652591"/>
              <a:ext cx="1502001" cy="2054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Garamond" panose="02020404030301010803" pitchFamily="18" charset="0"/>
                </a:rPr>
                <a:t>05/10/2023</a:t>
              </a:r>
            </a:p>
          </p:txBody>
        </p:sp>
        <p:sp>
          <p:nvSpPr>
            <p:cNvPr id="20" name="Rectangle 19">
              <a:extLst>
                <a:ext uri="{FF2B5EF4-FFF2-40B4-BE49-F238E27FC236}">
                  <a16:creationId xmlns:a16="http://schemas.microsoft.com/office/drawing/2014/main" id="{C2A81D20-33F2-1278-6DC3-80982AA736FD}"/>
                </a:ext>
              </a:extLst>
            </p:cNvPr>
            <p:cNvSpPr/>
            <p:nvPr/>
          </p:nvSpPr>
          <p:spPr>
            <a:xfrm>
              <a:off x="5861538" y="6652591"/>
              <a:ext cx="1780461" cy="2054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Université Paris-Saclay</a:t>
              </a:r>
            </a:p>
          </p:txBody>
        </p:sp>
      </p:grpSp>
    </p:spTree>
    <p:extLst>
      <p:ext uri="{BB962C8B-B14F-4D97-AF65-F5344CB8AC3E}">
        <p14:creationId xmlns:p14="http://schemas.microsoft.com/office/powerpoint/2010/main" val="1194512640"/>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ental Models: The Galilean Relativity Theory | by Anastasija Petrovic |  Medium">
            <a:extLst>
              <a:ext uri="{FF2B5EF4-FFF2-40B4-BE49-F238E27FC236}">
                <a16:creationId xmlns:a16="http://schemas.microsoft.com/office/drawing/2014/main" id="{C7A74477-DA79-DFCD-9342-08D9681B9EF3}"/>
              </a:ext>
            </a:extLst>
          </p:cNvPr>
          <p:cNvPicPr>
            <a:picLocks noChangeAspect="1" noChangeArrowheads="1"/>
          </p:cNvPicPr>
          <p:nvPr/>
        </p:nvPicPr>
        <p:blipFill rotWithShape="1">
          <a:blip r:embed="rId3">
            <a:alphaModFix amt="40000"/>
            <a:extLst>
              <a:ext uri="{28A0092B-C50C-407E-A947-70E740481C1C}">
                <a14:useLocalDpi xmlns:a14="http://schemas.microsoft.com/office/drawing/2010/main" val="0"/>
              </a:ext>
            </a:extLst>
          </a:blip>
          <a:srcRect l="19292" r="5066"/>
          <a:stretch/>
        </p:blipFill>
        <p:spPr bwMode="auto">
          <a:xfrm>
            <a:off x="1" y="327046"/>
            <a:ext cx="9144000" cy="632554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107B321-2877-784C-57AB-50D4E7505EB1}"/>
              </a:ext>
            </a:extLst>
          </p:cNvPr>
          <p:cNvSpPr txBox="1"/>
          <p:nvPr/>
        </p:nvSpPr>
        <p:spPr>
          <a:xfrm>
            <a:off x="0" y="2938559"/>
            <a:ext cx="9144000" cy="830997"/>
          </a:xfrm>
          <a:prstGeom prst="rect">
            <a:avLst/>
          </a:prstGeom>
          <a:noFill/>
        </p:spPr>
        <p:txBody>
          <a:bodyPr wrap="square" rtlCol="0">
            <a:spAutoFit/>
          </a:bodyPr>
          <a:lstStyle/>
          <a:p>
            <a:pPr algn="ctr"/>
            <a:r>
              <a:rPr lang="fr-FR" sz="4800" dirty="0">
                <a:latin typeface="Garamond" charset="0"/>
                <a:ea typeface="Garamond" charset="0"/>
                <a:cs typeface="Garamond" charset="0"/>
              </a:rPr>
              <a:t>La Relativité Galiléenne</a:t>
            </a:r>
          </a:p>
        </p:txBody>
      </p:sp>
      <p:grpSp>
        <p:nvGrpSpPr>
          <p:cNvPr id="15" name="Group 14">
            <a:extLst>
              <a:ext uri="{FF2B5EF4-FFF2-40B4-BE49-F238E27FC236}">
                <a16:creationId xmlns:a16="http://schemas.microsoft.com/office/drawing/2014/main" id="{FF45034E-2FF5-1F1B-C2FE-4C0A7ECB13E4}"/>
              </a:ext>
            </a:extLst>
          </p:cNvPr>
          <p:cNvGrpSpPr/>
          <p:nvPr/>
        </p:nvGrpSpPr>
        <p:grpSpPr>
          <a:xfrm>
            <a:off x="1873" y="0"/>
            <a:ext cx="9142127" cy="327048"/>
            <a:chOff x="1873" y="0"/>
            <a:chExt cx="9142127" cy="327048"/>
          </a:xfrm>
        </p:grpSpPr>
        <p:sp>
          <p:nvSpPr>
            <p:cNvPr id="16" name="Rectangle 15">
              <a:extLst>
                <a:ext uri="{FF2B5EF4-FFF2-40B4-BE49-F238E27FC236}">
                  <a16:creationId xmlns:a16="http://schemas.microsoft.com/office/drawing/2014/main" id="{BA56591B-D487-BA76-EBA1-11B65FF29397}"/>
                </a:ext>
              </a:extLst>
            </p:cNvPr>
            <p:cNvSpPr/>
            <p:nvPr/>
          </p:nvSpPr>
          <p:spPr>
            <a:xfrm>
              <a:off x="8364931" y="0"/>
              <a:ext cx="779069" cy="3270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6114358A-8874-8B4C-ACF7-5A9557367BD8}" type="slidenum">
                <a:rPr lang="en-US" sz="1400" smtClean="0">
                  <a:latin typeface="Garamond" panose="02020404030301010803" pitchFamily="18" charset="0"/>
                </a:rPr>
                <a:t>3</a:t>
              </a:fld>
              <a:r>
                <a:rPr lang="en-US" sz="1400" dirty="0">
                  <a:latin typeface="Garamond" panose="02020404030301010803" pitchFamily="18" charset="0"/>
                </a:rPr>
                <a:t>/36</a:t>
              </a:r>
            </a:p>
          </p:txBody>
        </p:sp>
        <p:sp>
          <p:nvSpPr>
            <p:cNvPr id="17" name="Rectangle 16">
              <a:extLst>
                <a:ext uri="{FF2B5EF4-FFF2-40B4-BE49-F238E27FC236}">
                  <a16:creationId xmlns:a16="http://schemas.microsoft.com/office/drawing/2014/main" id="{A7A656E0-EE82-9671-2FA9-31A3F78DD9FB}"/>
                </a:ext>
              </a:extLst>
            </p:cNvPr>
            <p:cNvSpPr/>
            <p:nvPr/>
          </p:nvSpPr>
          <p:spPr>
            <a:xfrm>
              <a:off x="1873" y="0"/>
              <a:ext cx="2038863" cy="32704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Relativité Galiléenne</a:t>
              </a:r>
            </a:p>
          </p:txBody>
        </p:sp>
        <p:sp>
          <p:nvSpPr>
            <p:cNvPr id="18" name="Rectangle 17">
              <a:extLst>
                <a:ext uri="{FF2B5EF4-FFF2-40B4-BE49-F238E27FC236}">
                  <a16:creationId xmlns:a16="http://schemas.microsoft.com/office/drawing/2014/main" id="{D295BF31-B1ED-694D-67A9-3F291610F158}"/>
                </a:ext>
              </a:extLst>
            </p:cNvPr>
            <p:cNvSpPr/>
            <p:nvPr/>
          </p:nvSpPr>
          <p:spPr>
            <a:xfrm>
              <a:off x="2040737" y="0"/>
              <a:ext cx="2142666" cy="3270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Ondes électromagnétiques</a:t>
              </a:r>
            </a:p>
          </p:txBody>
        </p:sp>
        <p:sp>
          <p:nvSpPr>
            <p:cNvPr id="19" name="Rectangle 18">
              <a:extLst>
                <a:ext uri="{FF2B5EF4-FFF2-40B4-BE49-F238E27FC236}">
                  <a16:creationId xmlns:a16="http://schemas.microsoft.com/office/drawing/2014/main" id="{7568D79A-1FC6-E4ED-7BA1-0EAD44C1566D}"/>
                </a:ext>
              </a:extLst>
            </p:cNvPr>
            <p:cNvSpPr/>
            <p:nvPr/>
          </p:nvSpPr>
          <p:spPr>
            <a:xfrm>
              <a:off x="4183402" y="0"/>
              <a:ext cx="2038863" cy="3270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Relativité restreinte</a:t>
              </a:r>
            </a:p>
          </p:txBody>
        </p:sp>
        <p:sp>
          <p:nvSpPr>
            <p:cNvPr id="20" name="Rectangle 19">
              <a:extLst>
                <a:ext uri="{FF2B5EF4-FFF2-40B4-BE49-F238E27FC236}">
                  <a16:creationId xmlns:a16="http://schemas.microsoft.com/office/drawing/2014/main" id="{A699EB3B-DEE8-40F8-38BE-5DEE07E5E51A}"/>
                </a:ext>
              </a:extLst>
            </p:cNvPr>
            <p:cNvSpPr/>
            <p:nvPr/>
          </p:nvSpPr>
          <p:spPr>
            <a:xfrm>
              <a:off x="6222265" y="0"/>
              <a:ext cx="2142666" cy="32704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Applications </a:t>
              </a:r>
              <a:r>
                <a:rPr lang="fr-FR" sz="1400" dirty="0" err="1">
                  <a:latin typeface="Garamond" panose="02020404030301010803" pitchFamily="18" charset="0"/>
                </a:rPr>
                <a:t>astros</a:t>
              </a:r>
              <a:endParaRPr lang="fr-FR" sz="1400" dirty="0">
                <a:latin typeface="Garamond" panose="02020404030301010803" pitchFamily="18" charset="0"/>
              </a:endParaRPr>
            </a:p>
          </p:txBody>
        </p:sp>
      </p:grpSp>
      <p:grpSp>
        <p:nvGrpSpPr>
          <p:cNvPr id="7" name="Group 6">
            <a:extLst>
              <a:ext uri="{FF2B5EF4-FFF2-40B4-BE49-F238E27FC236}">
                <a16:creationId xmlns:a16="http://schemas.microsoft.com/office/drawing/2014/main" id="{058BE67D-6224-2FA4-D6B6-3D57AF41B2A3}"/>
              </a:ext>
            </a:extLst>
          </p:cNvPr>
          <p:cNvGrpSpPr/>
          <p:nvPr/>
        </p:nvGrpSpPr>
        <p:grpSpPr>
          <a:xfrm>
            <a:off x="0" y="6652590"/>
            <a:ext cx="9144000" cy="205411"/>
            <a:chOff x="0" y="6652590"/>
            <a:chExt cx="9144000" cy="205411"/>
          </a:xfrm>
        </p:grpSpPr>
        <p:sp>
          <p:nvSpPr>
            <p:cNvPr id="8" name="Rectangle 7">
              <a:extLst>
                <a:ext uri="{FF2B5EF4-FFF2-40B4-BE49-F238E27FC236}">
                  <a16:creationId xmlns:a16="http://schemas.microsoft.com/office/drawing/2014/main" id="{530AFF34-D6D2-E5D8-EB74-16311ADF04D2}"/>
                </a:ext>
              </a:extLst>
            </p:cNvPr>
            <p:cNvSpPr/>
            <p:nvPr/>
          </p:nvSpPr>
          <p:spPr>
            <a:xfrm>
              <a:off x="0" y="6652591"/>
              <a:ext cx="1502001"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Barbara PERRI</a:t>
              </a:r>
            </a:p>
          </p:txBody>
        </p:sp>
        <p:sp>
          <p:nvSpPr>
            <p:cNvPr id="9" name="Rectangle 8">
              <a:extLst>
                <a:ext uri="{FF2B5EF4-FFF2-40B4-BE49-F238E27FC236}">
                  <a16:creationId xmlns:a16="http://schemas.microsoft.com/office/drawing/2014/main" id="{3E3C68BD-CFBE-C997-C75D-A3FE6A870124}"/>
                </a:ext>
              </a:extLst>
            </p:cNvPr>
            <p:cNvSpPr/>
            <p:nvPr/>
          </p:nvSpPr>
          <p:spPr>
            <a:xfrm>
              <a:off x="1502001" y="6652590"/>
              <a:ext cx="4359535"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L1, PHYS137, Cours 4 :  La relativité restreinte</a:t>
              </a:r>
            </a:p>
          </p:txBody>
        </p:sp>
        <p:sp>
          <p:nvSpPr>
            <p:cNvPr id="10" name="Rectangle 9">
              <a:extLst>
                <a:ext uri="{FF2B5EF4-FFF2-40B4-BE49-F238E27FC236}">
                  <a16:creationId xmlns:a16="http://schemas.microsoft.com/office/drawing/2014/main" id="{EEF9E0B1-BDAF-9FFA-B816-2D48BB731EFF}"/>
                </a:ext>
              </a:extLst>
            </p:cNvPr>
            <p:cNvSpPr/>
            <p:nvPr/>
          </p:nvSpPr>
          <p:spPr>
            <a:xfrm>
              <a:off x="7641999" y="6652591"/>
              <a:ext cx="1502001" cy="2054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Garamond" panose="02020404030301010803" pitchFamily="18" charset="0"/>
                </a:rPr>
                <a:t>05/10/2023</a:t>
              </a:r>
            </a:p>
          </p:txBody>
        </p:sp>
        <p:sp>
          <p:nvSpPr>
            <p:cNvPr id="11" name="Rectangle 10">
              <a:extLst>
                <a:ext uri="{FF2B5EF4-FFF2-40B4-BE49-F238E27FC236}">
                  <a16:creationId xmlns:a16="http://schemas.microsoft.com/office/drawing/2014/main" id="{FE25F9BC-78E1-1D09-576C-B498B07402F5}"/>
                </a:ext>
              </a:extLst>
            </p:cNvPr>
            <p:cNvSpPr/>
            <p:nvPr/>
          </p:nvSpPr>
          <p:spPr>
            <a:xfrm>
              <a:off x="5861538" y="6652591"/>
              <a:ext cx="1780461" cy="2054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Université Paris-Saclay</a:t>
              </a:r>
            </a:p>
          </p:txBody>
        </p:sp>
      </p:grpSp>
    </p:spTree>
    <p:extLst>
      <p:ext uri="{BB962C8B-B14F-4D97-AF65-F5344CB8AC3E}">
        <p14:creationId xmlns:p14="http://schemas.microsoft.com/office/powerpoint/2010/main" val="1225964583"/>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descr="GPS and Relativity – Perimeter Institute">
            <a:extLst>
              <a:ext uri="{FF2B5EF4-FFF2-40B4-BE49-F238E27FC236}">
                <a16:creationId xmlns:a16="http://schemas.microsoft.com/office/drawing/2014/main" id="{C25DFF19-77BF-1BA6-237A-9D04A7AAE6F0}"/>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l="5888" r="12816"/>
          <a:stretch/>
        </p:blipFill>
        <p:spPr bwMode="auto">
          <a:xfrm>
            <a:off x="0" y="327046"/>
            <a:ext cx="9142127" cy="632554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107B321-2877-784C-57AB-50D4E7505EB1}"/>
              </a:ext>
            </a:extLst>
          </p:cNvPr>
          <p:cNvSpPr txBox="1"/>
          <p:nvPr/>
        </p:nvSpPr>
        <p:spPr>
          <a:xfrm>
            <a:off x="0" y="2520548"/>
            <a:ext cx="9144000" cy="1569660"/>
          </a:xfrm>
          <a:prstGeom prst="rect">
            <a:avLst/>
          </a:prstGeom>
          <a:noFill/>
        </p:spPr>
        <p:txBody>
          <a:bodyPr wrap="square" rtlCol="0">
            <a:spAutoFit/>
          </a:bodyPr>
          <a:lstStyle/>
          <a:p>
            <a:pPr algn="ctr"/>
            <a:r>
              <a:rPr lang="fr-FR" sz="4800" dirty="0">
                <a:latin typeface="Garamond" charset="0"/>
                <a:ea typeface="Garamond" charset="0"/>
                <a:cs typeface="Garamond" charset="0"/>
              </a:rPr>
              <a:t>Applications astrophysiques</a:t>
            </a:r>
          </a:p>
          <a:p>
            <a:pPr algn="ctr"/>
            <a:r>
              <a:rPr lang="fr-FR" sz="4800" dirty="0">
                <a:latin typeface="Garamond" charset="0"/>
                <a:ea typeface="Garamond" charset="0"/>
                <a:cs typeface="Garamond" charset="0"/>
              </a:rPr>
              <a:t>(mais pas que !)</a:t>
            </a:r>
          </a:p>
        </p:txBody>
      </p:sp>
      <p:grpSp>
        <p:nvGrpSpPr>
          <p:cNvPr id="7" name="Group 6">
            <a:extLst>
              <a:ext uri="{FF2B5EF4-FFF2-40B4-BE49-F238E27FC236}">
                <a16:creationId xmlns:a16="http://schemas.microsoft.com/office/drawing/2014/main" id="{771AA958-16DE-BD85-6F2A-8D2951D5A229}"/>
              </a:ext>
            </a:extLst>
          </p:cNvPr>
          <p:cNvGrpSpPr/>
          <p:nvPr/>
        </p:nvGrpSpPr>
        <p:grpSpPr>
          <a:xfrm>
            <a:off x="1873" y="0"/>
            <a:ext cx="9142127" cy="327048"/>
            <a:chOff x="1873" y="0"/>
            <a:chExt cx="9142127" cy="327048"/>
          </a:xfrm>
        </p:grpSpPr>
        <p:sp>
          <p:nvSpPr>
            <p:cNvPr id="15" name="Rectangle 14">
              <a:extLst>
                <a:ext uri="{FF2B5EF4-FFF2-40B4-BE49-F238E27FC236}">
                  <a16:creationId xmlns:a16="http://schemas.microsoft.com/office/drawing/2014/main" id="{F03F9687-D08D-8C17-EDA2-23DDB8087E3C}"/>
                </a:ext>
              </a:extLst>
            </p:cNvPr>
            <p:cNvSpPr/>
            <p:nvPr/>
          </p:nvSpPr>
          <p:spPr>
            <a:xfrm>
              <a:off x="8364931" y="0"/>
              <a:ext cx="779069" cy="3270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6114358A-8874-8B4C-ACF7-5A9557367BD8}" type="slidenum">
                <a:rPr lang="en-US" sz="1400" smtClean="0">
                  <a:latin typeface="Garamond" panose="02020404030301010803" pitchFamily="18" charset="0"/>
                </a:rPr>
                <a:t>30</a:t>
              </a:fld>
              <a:r>
                <a:rPr lang="en-US" sz="1400" dirty="0">
                  <a:latin typeface="Garamond" panose="02020404030301010803" pitchFamily="18" charset="0"/>
                </a:rPr>
                <a:t>/36</a:t>
              </a:r>
            </a:p>
          </p:txBody>
        </p:sp>
        <p:sp>
          <p:nvSpPr>
            <p:cNvPr id="16" name="Rectangle 15">
              <a:extLst>
                <a:ext uri="{FF2B5EF4-FFF2-40B4-BE49-F238E27FC236}">
                  <a16:creationId xmlns:a16="http://schemas.microsoft.com/office/drawing/2014/main" id="{F0ADAA7B-A1B2-54A7-E491-D8D0B29FBCFE}"/>
                </a:ext>
              </a:extLst>
            </p:cNvPr>
            <p:cNvSpPr/>
            <p:nvPr/>
          </p:nvSpPr>
          <p:spPr>
            <a:xfrm>
              <a:off x="1873" y="0"/>
              <a:ext cx="2038863" cy="3270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Relativité Galiléenne</a:t>
              </a:r>
            </a:p>
          </p:txBody>
        </p:sp>
        <p:sp>
          <p:nvSpPr>
            <p:cNvPr id="17" name="Rectangle 16">
              <a:extLst>
                <a:ext uri="{FF2B5EF4-FFF2-40B4-BE49-F238E27FC236}">
                  <a16:creationId xmlns:a16="http://schemas.microsoft.com/office/drawing/2014/main" id="{110BD4F5-731F-93E4-2770-8F880DD21F97}"/>
                </a:ext>
              </a:extLst>
            </p:cNvPr>
            <p:cNvSpPr/>
            <p:nvPr/>
          </p:nvSpPr>
          <p:spPr>
            <a:xfrm>
              <a:off x="2040737" y="0"/>
              <a:ext cx="2142666" cy="3270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Ondes électromagnétiques</a:t>
              </a:r>
            </a:p>
          </p:txBody>
        </p:sp>
        <p:sp>
          <p:nvSpPr>
            <p:cNvPr id="18" name="Rectangle 17">
              <a:extLst>
                <a:ext uri="{FF2B5EF4-FFF2-40B4-BE49-F238E27FC236}">
                  <a16:creationId xmlns:a16="http://schemas.microsoft.com/office/drawing/2014/main" id="{26BBD17C-43C5-0D6F-5E43-03F9EA771A69}"/>
                </a:ext>
              </a:extLst>
            </p:cNvPr>
            <p:cNvSpPr/>
            <p:nvPr/>
          </p:nvSpPr>
          <p:spPr>
            <a:xfrm>
              <a:off x="4183402" y="0"/>
              <a:ext cx="2038863" cy="3270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Relativité restreinte</a:t>
              </a:r>
            </a:p>
          </p:txBody>
        </p:sp>
        <p:sp>
          <p:nvSpPr>
            <p:cNvPr id="19" name="Rectangle 18">
              <a:extLst>
                <a:ext uri="{FF2B5EF4-FFF2-40B4-BE49-F238E27FC236}">
                  <a16:creationId xmlns:a16="http://schemas.microsoft.com/office/drawing/2014/main" id="{C7621D9E-B505-65DD-B893-DDACC72EA1B9}"/>
                </a:ext>
              </a:extLst>
            </p:cNvPr>
            <p:cNvSpPr/>
            <p:nvPr/>
          </p:nvSpPr>
          <p:spPr>
            <a:xfrm>
              <a:off x="6222265" y="0"/>
              <a:ext cx="2142666" cy="32704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Applications </a:t>
              </a:r>
              <a:r>
                <a:rPr lang="fr-FR" sz="1400" dirty="0" err="1">
                  <a:latin typeface="Garamond" panose="02020404030301010803" pitchFamily="18" charset="0"/>
                </a:rPr>
                <a:t>astros</a:t>
              </a:r>
              <a:endParaRPr lang="fr-FR" sz="1400" dirty="0">
                <a:latin typeface="Garamond" panose="02020404030301010803" pitchFamily="18" charset="0"/>
              </a:endParaRPr>
            </a:p>
          </p:txBody>
        </p:sp>
      </p:grpSp>
      <p:grpSp>
        <p:nvGrpSpPr>
          <p:cNvPr id="8" name="Group 7">
            <a:extLst>
              <a:ext uri="{FF2B5EF4-FFF2-40B4-BE49-F238E27FC236}">
                <a16:creationId xmlns:a16="http://schemas.microsoft.com/office/drawing/2014/main" id="{2E5ABF4B-763A-D142-348B-87BCBCBC4346}"/>
              </a:ext>
            </a:extLst>
          </p:cNvPr>
          <p:cNvGrpSpPr/>
          <p:nvPr/>
        </p:nvGrpSpPr>
        <p:grpSpPr>
          <a:xfrm>
            <a:off x="0" y="6652590"/>
            <a:ext cx="9144000" cy="205411"/>
            <a:chOff x="0" y="6652590"/>
            <a:chExt cx="9144000" cy="205411"/>
          </a:xfrm>
        </p:grpSpPr>
        <p:sp>
          <p:nvSpPr>
            <p:cNvPr id="9" name="Rectangle 8">
              <a:extLst>
                <a:ext uri="{FF2B5EF4-FFF2-40B4-BE49-F238E27FC236}">
                  <a16:creationId xmlns:a16="http://schemas.microsoft.com/office/drawing/2014/main" id="{54BEC6B5-B659-BA6C-4437-242B8B1C2409}"/>
                </a:ext>
              </a:extLst>
            </p:cNvPr>
            <p:cNvSpPr/>
            <p:nvPr/>
          </p:nvSpPr>
          <p:spPr>
            <a:xfrm>
              <a:off x="0" y="6652591"/>
              <a:ext cx="1502001"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Barbara PERRI</a:t>
              </a:r>
            </a:p>
          </p:txBody>
        </p:sp>
        <p:sp>
          <p:nvSpPr>
            <p:cNvPr id="10" name="Rectangle 9">
              <a:extLst>
                <a:ext uri="{FF2B5EF4-FFF2-40B4-BE49-F238E27FC236}">
                  <a16:creationId xmlns:a16="http://schemas.microsoft.com/office/drawing/2014/main" id="{63F4C120-897A-DFFE-5B4B-BB859E5EFA28}"/>
                </a:ext>
              </a:extLst>
            </p:cNvPr>
            <p:cNvSpPr/>
            <p:nvPr/>
          </p:nvSpPr>
          <p:spPr>
            <a:xfrm>
              <a:off x="1502001" y="6652590"/>
              <a:ext cx="4359535"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L1, PHYS137, Cours 4 :  La relativité restreinte</a:t>
              </a:r>
            </a:p>
          </p:txBody>
        </p:sp>
        <p:sp>
          <p:nvSpPr>
            <p:cNvPr id="11" name="Rectangle 10">
              <a:extLst>
                <a:ext uri="{FF2B5EF4-FFF2-40B4-BE49-F238E27FC236}">
                  <a16:creationId xmlns:a16="http://schemas.microsoft.com/office/drawing/2014/main" id="{29D97124-9F15-7E9B-9658-1057A646BFCB}"/>
                </a:ext>
              </a:extLst>
            </p:cNvPr>
            <p:cNvSpPr/>
            <p:nvPr/>
          </p:nvSpPr>
          <p:spPr>
            <a:xfrm>
              <a:off x="7641999" y="6652591"/>
              <a:ext cx="1502001" cy="2054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Garamond" panose="02020404030301010803" pitchFamily="18" charset="0"/>
                </a:rPr>
                <a:t>05/10/2023</a:t>
              </a:r>
            </a:p>
          </p:txBody>
        </p:sp>
        <p:sp>
          <p:nvSpPr>
            <p:cNvPr id="12" name="Rectangle 11">
              <a:extLst>
                <a:ext uri="{FF2B5EF4-FFF2-40B4-BE49-F238E27FC236}">
                  <a16:creationId xmlns:a16="http://schemas.microsoft.com/office/drawing/2014/main" id="{C919A4FD-63D6-C9B6-87BD-139192F5375F}"/>
                </a:ext>
              </a:extLst>
            </p:cNvPr>
            <p:cNvSpPr/>
            <p:nvPr/>
          </p:nvSpPr>
          <p:spPr>
            <a:xfrm>
              <a:off x="5861538" y="6652591"/>
              <a:ext cx="1780461" cy="2054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Université Paris-Saclay</a:t>
              </a:r>
            </a:p>
          </p:txBody>
        </p:sp>
      </p:grpSp>
    </p:spTree>
    <p:extLst>
      <p:ext uri="{BB962C8B-B14F-4D97-AF65-F5344CB8AC3E}">
        <p14:creationId xmlns:p14="http://schemas.microsoft.com/office/powerpoint/2010/main" val="3611966790"/>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4A2810-E27D-5BE6-F63E-3C2F66770CBE}"/>
              </a:ext>
            </a:extLst>
          </p:cNvPr>
          <p:cNvSpPr txBox="1"/>
          <p:nvPr/>
        </p:nvSpPr>
        <p:spPr>
          <a:xfrm>
            <a:off x="0" y="327046"/>
            <a:ext cx="9144000" cy="615553"/>
          </a:xfrm>
          <a:prstGeom prst="rect">
            <a:avLst/>
          </a:prstGeom>
          <a:noFill/>
        </p:spPr>
        <p:txBody>
          <a:bodyPr wrap="square" rtlCol="0">
            <a:spAutoFit/>
          </a:bodyPr>
          <a:lstStyle/>
          <a:p>
            <a:pPr algn="ctr"/>
            <a:r>
              <a:rPr lang="fr-FR" sz="3400" dirty="0">
                <a:latin typeface="Garamond" charset="0"/>
                <a:ea typeface="Garamond" charset="0"/>
                <a:cs typeface="Garamond" charset="0"/>
              </a:rPr>
              <a:t>Le paradoxe des jumeaux</a:t>
            </a:r>
          </a:p>
        </p:txBody>
      </p:sp>
      <p:grpSp>
        <p:nvGrpSpPr>
          <p:cNvPr id="15" name="Group 14">
            <a:extLst>
              <a:ext uri="{FF2B5EF4-FFF2-40B4-BE49-F238E27FC236}">
                <a16:creationId xmlns:a16="http://schemas.microsoft.com/office/drawing/2014/main" id="{99302D9C-FC03-46B5-4695-90DFCB1550B7}"/>
              </a:ext>
            </a:extLst>
          </p:cNvPr>
          <p:cNvGrpSpPr/>
          <p:nvPr/>
        </p:nvGrpSpPr>
        <p:grpSpPr>
          <a:xfrm>
            <a:off x="53351" y="1175653"/>
            <a:ext cx="860856" cy="5219911"/>
            <a:chOff x="53351" y="1175653"/>
            <a:chExt cx="860856" cy="5219911"/>
          </a:xfrm>
        </p:grpSpPr>
        <p:sp>
          <p:nvSpPr>
            <p:cNvPr id="16" name="Pentagon 15">
              <a:extLst>
                <a:ext uri="{FF2B5EF4-FFF2-40B4-BE49-F238E27FC236}">
                  <a16:creationId xmlns:a16="http://schemas.microsoft.com/office/drawing/2014/main" id="{5322A50F-DFC8-A238-64E6-E4A5F8B5A423}"/>
                </a:ext>
              </a:extLst>
            </p:cNvPr>
            <p:cNvSpPr/>
            <p:nvPr/>
          </p:nvSpPr>
          <p:spPr>
            <a:xfrm rot="16200000">
              <a:off x="-1889657" y="3570861"/>
              <a:ext cx="5199070" cy="408659"/>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atin typeface="Garamond" panose="02020404030301010803" pitchFamily="18" charset="0"/>
                </a:rPr>
                <a:t>Époque contemporaine</a:t>
              </a:r>
            </a:p>
          </p:txBody>
        </p:sp>
        <p:sp>
          <p:nvSpPr>
            <p:cNvPr id="17" name="Pentagon 16">
              <a:extLst>
                <a:ext uri="{FF2B5EF4-FFF2-40B4-BE49-F238E27FC236}">
                  <a16:creationId xmlns:a16="http://schemas.microsoft.com/office/drawing/2014/main" id="{D7D0B228-AAF6-3704-81E9-91D7F25033D9}"/>
                </a:ext>
              </a:extLst>
            </p:cNvPr>
            <p:cNvSpPr/>
            <p:nvPr/>
          </p:nvSpPr>
          <p:spPr>
            <a:xfrm rot="16200000">
              <a:off x="-2298319" y="3570858"/>
              <a:ext cx="5199072" cy="40866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Garamond" panose="02020404030301010803" pitchFamily="18" charset="0"/>
              </a:endParaRPr>
            </a:p>
          </p:txBody>
        </p:sp>
        <p:sp>
          <p:nvSpPr>
            <p:cNvPr id="18" name="TextBox 17">
              <a:extLst>
                <a:ext uri="{FF2B5EF4-FFF2-40B4-BE49-F238E27FC236}">
                  <a16:creationId xmlns:a16="http://schemas.microsoft.com/office/drawing/2014/main" id="{DDBFCC26-3092-1A8C-D2C0-CAEE1790F48A}"/>
                </a:ext>
              </a:extLst>
            </p:cNvPr>
            <p:cNvSpPr txBox="1"/>
            <p:nvPr/>
          </p:nvSpPr>
          <p:spPr>
            <a:xfrm rot="16200000">
              <a:off x="-74776" y="5783858"/>
              <a:ext cx="761747" cy="461665"/>
            </a:xfrm>
            <a:prstGeom prst="rect">
              <a:avLst/>
            </a:prstGeom>
            <a:noFill/>
          </p:spPr>
          <p:txBody>
            <a:bodyPr wrap="none" rtlCol="0">
              <a:spAutoFit/>
            </a:bodyPr>
            <a:lstStyle/>
            <a:p>
              <a:r>
                <a:rPr lang="fr-FR" sz="2400" dirty="0">
                  <a:solidFill>
                    <a:schemeClr val="bg1"/>
                  </a:solidFill>
                  <a:latin typeface="Garamond" panose="02020404030301010803" pitchFamily="18" charset="0"/>
                </a:rPr>
                <a:t>1800</a:t>
              </a:r>
            </a:p>
          </p:txBody>
        </p:sp>
        <p:sp>
          <p:nvSpPr>
            <p:cNvPr id="19" name="TextBox 18">
              <a:extLst>
                <a:ext uri="{FF2B5EF4-FFF2-40B4-BE49-F238E27FC236}">
                  <a16:creationId xmlns:a16="http://schemas.microsoft.com/office/drawing/2014/main" id="{989EA4FF-6FA8-4173-678C-C5D6A2BFEAC1}"/>
                </a:ext>
              </a:extLst>
            </p:cNvPr>
            <p:cNvSpPr txBox="1"/>
            <p:nvPr/>
          </p:nvSpPr>
          <p:spPr>
            <a:xfrm rot="16200000">
              <a:off x="-96690" y="1512338"/>
              <a:ext cx="761747" cy="461665"/>
            </a:xfrm>
            <a:prstGeom prst="rect">
              <a:avLst/>
            </a:prstGeom>
            <a:noFill/>
          </p:spPr>
          <p:txBody>
            <a:bodyPr wrap="none" rtlCol="0">
              <a:spAutoFit/>
            </a:bodyPr>
            <a:lstStyle/>
            <a:p>
              <a:r>
                <a:rPr lang="fr-FR" sz="2400" dirty="0">
                  <a:solidFill>
                    <a:schemeClr val="bg1"/>
                  </a:solidFill>
                  <a:latin typeface="Garamond" panose="02020404030301010803" pitchFamily="18" charset="0"/>
                </a:rPr>
                <a:t>2020</a:t>
              </a:r>
              <a:endParaRPr lang="fr-FR" dirty="0">
                <a:solidFill>
                  <a:schemeClr val="bg1"/>
                </a:solidFill>
                <a:latin typeface="Garamond" panose="02020404030301010803" pitchFamily="18" charset="0"/>
              </a:endParaRPr>
            </a:p>
          </p:txBody>
        </p:sp>
      </p:grpSp>
      <p:sp>
        <p:nvSpPr>
          <p:cNvPr id="20" name="TextBox 19">
            <a:extLst>
              <a:ext uri="{FF2B5EF4-FFF2-40B4-BE49-F238E27FC236}">
                <a16:creationId xmlns:a16="http://schemas.microsoft.com/office/drawing/2014/main" id="{8B90A21D-DA2B-0FB1-5910-8D1428337D51}"/>
              </a:ext>
            </a:extLst>
          </p:cNvPr>
          <p:cNvSpPr txBox="1"/>
          <p:nvPr/>
        </p:nvSpPr>
        <p:spPr>
          <a:xfrm rot="16200000">
            <a:off x="-41113" y="3463064"/>
            <a:ext cx="694421" cy="461665"/>
          </a:xfrm>
          <a:prstGeom prst="rect">
            <a:avLst/>
          </a:prstGeom>
          <a:noFill/>
        </p:spPr>
        <p:txBody>
          <a:bodyPr wrap="none" rtlCol="0">
            <a:spAutoFit/>
          </a:bodyPr>
          <a:lstStyle/>
          <a:p>
            <a:r>
              <a:rPr lang="fr-FR" sz="2400" b="1" dirty="0">
                <a:solidFill>
                  <a:schemeClr val="bg1"/>
                </a:solidFill>
                <a:latin typeface="Garamond" panose="02020404030301010803" pitchFamily="18" charset="0"/>
              </a:rPr>
              <a:t>1911</a:t>
            </a:r>
          </a:p>
        </p:txBody>
      </p:sp>
      <p:grpSp>
        <p:nvGrpSpPr>
          <p:cNvPr id="26" name="Group 25">
            <a:extLst>
              <a:ext uri="{FF2B5EF4-FFF2-40B4-BE49-F238E27FC236}">
                <a16:creationId xmlns:a16="http://schemas.microsoft.com/office/drawing/2014/main" id="{1F4EA2FF-768D-FCE7-D3B1-B922B001B8D5}"/>
              </a:ext>
            </a:extLst>
          </p:cNvPr>
          <p:cNvGrpSpPr/>
          <p:nvPr/>
        </p:nvGrpSpPr>
        <p:grpSpPr>
          <a:xfrm>
            <a:off x="1873" y="0"/>
            <a:ext cx="9142127" cy="327048"/>
            <a:chOff x="1873" y="0"/>
            <a:chExt cx="9142127" cy="327048"/>
          </a:xfrm>
        </p:grpSpPr>
        <p:sp>
          <p:nvSpPr>
            <p:cNvPr id="27" name="Rectangle 26">
              <a:extLst>
                <a:ext uri="{FF2B5EF4-FFF2-40B4-BE49-F238E27FC236}">
                  <a16:creationId xmlns:a16="http://schemas.microsoft.com/office/drawing/2014/main" id="{C6588339-F888-B431-48DA-10C24C67E544}"/>
                </a:ext>
              </a:extLst>
            </p:cNvPr>
            <p:cNvSpPr/>
            <p:nvPr/>
          </p:nvSpPr>
          <p:spPr>
            <a:xfrm>
              <a:off x="8364931" y="0"/>
              <a:ext cx="779069" cy="3270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6114358A-8874-8B4C-ACF7-5A9557367BD8}" type="slidenum">
                <a:rPr lang="en-US" sz="1400" smtClean="0">
                  <a:latin typeface="Garamond" panose="02020404030301010803" pitchFamily="18" charset="0"/>
                </a:rPr>
                <a:t>31</a:t>
              </a:fld>
              <a:r>
                <a:rPr lang="en-US" sz="1400" dirty="0">
                  <a:latin typeface="Garamond" panose="02020404030301010803" pitchFamily="18" charset="0"/>
                </a:rPr>
                <a:t>/36</a:t>
              </a:r>
            </a:p>
          </p:txBody>
        </p:sp>
        <p:sp>
          <p:nvSpPr>
            <p:cNvPr id="28" name="Rectangle 27">
              <a:extLst>
                <a:ext uri="{FF2B5EF4-FFF2-40B4-BE49-F238E27FC236}">
                  <a16:creationId xmlns:a16="http://schemas.microsoft.com/office/drawing/2014/main" id="{630D29E8-2517-6CDF-1BCC-ACCE1CC8677B}"/>
                </a:ext>
              </a:extLst>
            </p:cNvPr>
            <p:cNvSpPr/>
            <p:nvPr/>
          </p:nvSpPr>
          <p:spPr>
            <a:xfrm>
              <a:off x="1873" y="0"/>
              <a:ext cx="2038863" cy="3270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Relativité Galiléenne</a:t>
              </a:r>
            </a:p>
          </p:txBody>
        </p:sp>
        <p:sp>
          <p:nvSpPr>
            <p:cNvPr id="29" name="Rectangle 28">
              <a:extLst>
                <a:ext uri="{FF2B5EF4-FFF2-40B4-BE49-F238E27FC236}">
                  <a16:creationId xmlns:a16="http://schemas.microsoft.com/office/drawing/2014/main" id="{1172614A-89AD-EB6D-2A29-3DCF9A792A95}"/>
                </a:ext>
              </a:extLst>
            </p:cNvPr>
            <p:cNvSpPr/>
            <p:nvPr/>
          </p:nvSpPr>
          <p:spPr>
            <a:xfrm>
              <a:off x="2040737" y="0"/>
              <a:ext cx="2142666" cy="3270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Ondes électromagnétiques</a:t>
              </a:r>
            </a:p>
          </p:txBody>
        </p:sp>
        <p:sp>
          <p:nvSpPr>
            <p:cNvPr id="30" name="Rectangle 29">
              <a:extLst>
                <a:ext uri="{FF2B5EF4-FFF2-40B4-BE49-F238E27FC236}">
                  <a16:creationId xmlns:a16="http://schemas.microsoft.com/office/drawing/2014/main" id="{07DDD49F-0B9F-56FD-540A-5398534BC089}"/>
                </a:ext>
              </a:extLst>
            </p:cNvPr>
            <p:cNvSpPr/>
            <p:nvPr/>
          </p:nvSpPr>
          <p:spPr>
            <a:xfrm>
              <a:off x="4183402" y="0"/>
              <a:ext cx="2038863" cy="3270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Relativité restreinte</a:t>
              </a:r>
            </a:p>
          </p:txBody>
        </p:sp>
        <p:sp>
          <p:nvSpPr>
            <p:cNvPr id="31" name="Rectangle 30">
              <a:extLst>
                <a:ext uri="{FF2B5EF4-FFF2-40B4-BE49-F238E27FC236}">
                  <a16:creationId xmlns:a16="http://schemas.microsoft.com/office/drawing/2014/main" id="{A73DC795-49C3-D756-7EA7-F9BA8B7DD8DF}"/>
                </a:ext>
              </a:extLst>
            </p:cNvPr>
            <p:cNvSpPr/>
            <p:nvPr/>
          </p:nvSpPr>
          <p:spPr>
            <a:xfrm>
              <a:off x="6222265" y="0"/>
              <a:ext cx="2142666" cy="32704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Applications </a:t>
              </a:r>
              <a:r>
                <a:rPr lang="fr-FR" sz="1400" dirty="0" err="1">
                  <a:latin typeface="Garamond" panose="02020404030301010803" pitchFamily="18" charset="0"/>
                </a:rPr>
                <a:t>astros</a:t>
              </a:r>
              <a:endParaRPr lang="fr-FR" sz="1400" dirty="0">
                <a:latin typeface="Garamond" panose="02020404030301010803" pitchFamily="18" charset="0"/>
              </a:endParaRPr>
            </a:p>
          </p:txBody>
        </p:sp>
      </p:grpSp>
      <p:pic>
        <p:nvPicPr>
          <p:cNvPr id="17410" name="Picture 2" descr="Le Paradoxe des Jumeaux | Le Coin Des Ados Amino">
            <a:extLst>
              <a:ext uri="{FF2B5EF4-FFF2-40B4-BE49-F238E27FC236}">
                <a16:creationId xmlns:a16="http://schemas.microsoft.com/office/drawing/2014/main" id="{DD26E496-9F97-DE4D-193E-60C9629A94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8084"/>
          <a:stretch/>
        </p:blipFill>
        <p:spPr bwMode="auto">
          <a:xfrm>
            <a:off x="1237238" y="1973267"/>
            <a:ext cx="3898519" cy="348344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e Paradoxe des Jumeaux | Le Coin Des Ados Amino">
            <a:extLst>
              <a:ext uri="{FF2B5EF4-FFF2-40B4-BE49-F238E27FC236}">
                <a16:creationId xmlns:a16="http://schemas.microsoft.com/office/drawing/2014/main" id="{DC47714D-FA9A-9FFF-8DD9-37854D130B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854"/>
          <a:stretch/>
        </p:blipFill>
        <p:spPr bwMode="auto">
          <a:xfrm>
            <a:off x="5135757" y="1973267"/>
            <a:ext cx="3615427" cy="3483447"/>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13">
            <a:extLst>
              <a:ext uri="{FF2B5EF4-FFF2-40B4-BE49-F238E27FC236}">
                <a16:creationId xmlns:a16="http://schemas.microsoft.com/office/drawing/2014/main" id="{843B5072-240B-7EDE-F31C-105DA4CB31D4}"/>
              </a:ext>
            </a:extLst>
          </p:cNvPr>
          <p:cNvSpPr txBox="1"/>
          <p:nvPr/>
        </p:nvSpPr>
        <p:spPr>
          <a:xfrm>
            <a:off x="923679" y="1008354"/>
            <a:ext cx="8220321" cy="707886"/>
          </a:xfrm>
          <a:prstGeom prst="rect">
            <a:avLst/>
          </a:prstGeom>
          <a:noFill/>
        </p:spPr>
        <p:txBody>
          <a:bodyPr wrap="square" rtlCol="0">
            <a:spAutoFit/>
          </a:bodyPr>
          <a:lstStyle/>
          <a:p>
            <a:pPr algn="ctr"/>
            <a:r>
              <a:rPr lang="fr-FR" sz="2000" dirty="0">
                <a:latin typeface="Garamond" panose="02020404030301010803" pitchFamily="18" charset="0"/>
              </a:rPr>
              <a:t>Expérience de pensée concernant le voyage dans l’espace</a:t>
            </a:r>
          </a:p>
          <a:p>
            <a:pPr algn="ctr"/>
            <a:r>
              <a:rPr lang="fr-FR" sz="2000" dirty="0">
                <a:latin typeface="Garamond" panose="02020404030301010803" pitchFamily="18" charset="0"/>
                <a:sym typeface="Wingdings" pitchFamily="2" charset="2"/>
              </a:rPr>
              <a:t> Proposé par Paul Langevin au congrès de Bologne</a:t>
            </a:r>
            <a:endParaRPr lang="fr-FR" sz="2000" dirty="0">
              <a:latin typeface="Garamond" panose="02020404030301010803" pitchFamily="18" charset="0"/>
            </a:endParaRPr>
          </a:p>
        </p:txBody>
      </p:sp>
      <p:sp>
        <p:nvSpPr>
          <p:cNvPr id="5" name="ZoneTexte 13">
            <a:extLst>
              <a:ext uri="{FF2B5EF4-FFF2-40B4-BE49-F238E27FC236}">
                <a16:creationId xmlns:a16="http://schemas.microsoft.com/office/drawing/2014/main" id="{A28BFA46-39D5-4A5F-5DB1-973940D8AE73}"/>
              </a:ext>
            </a:extLst>
          </p:cNvPr>
          <p:cNvSpPr txBox="1"/>
          <p:nvPr/>
        </p:nvSpPr>
        <p:spPr>
          <a:xfrm>
            <a:off x="945592" y="5789260"/>
            <a:ext cx="8220321" cy="707886"/>
          </a:xfrm>
          <a:prstGeom prst="rect">
            <a:avLst/>
          </a:prstGeom>
          <a:noFill/>
        </p:spPr>
        <p:txBody>
          <a:bodyPr wrap="square" rtlCol="0">
            <a:spAutoFit/>
          </a:bodyPr>
          <a:lstStyle/>
          <a:p>
            <a:pPr algn="ctr"/>
            <a:r>
              <a:rPr lang="fr-FR" sz="2000" dirty="0">
                <a:latin typeface="Garamond" panose="02020404030301010803" pitchFamily="18" charset="0"/>
                <a:sym typeface="Wingdings" pitchFamily="2" charset="2"/>
              </a:rPr>
              <a:t> Cela a des implications fortes si un jour on construit un vaisseau spatial capable de voyager à la vitesse de la lumière !</a:t>
            </a:r>
            <a:endParaRPr lang="fr-FR" sz="2000" dirty="0">
              <a:latin typeface="Garamond" panose="02020404030301010803" pitchFamily="18" charset="0"/>
            </a:endParaRPr>
          </a:p>
        </p:txBody>
      </p:sp>
      <p:grpSp>
        <p:nvGrpSpPr>
          <p:cNvPr id="6" name="Group 5">
            <a:extLst>
              <a:ext uri="{FF2B5EF4-FFF2-40B4-BE49-F238E27FC236}">
                <a16:creationId xmlns:a16="http://schemas.microsoft.com/office/drawing/2014/main" id="{5B5CAD05-2262-710B-7327-E1F747E15771}"/>
              </a:ext>
            </a:extLst>
          </p:cNvPr>
          <p:cNvGrpSpPr/>
          <p:nvPr/>
        </p:nvGrpSpPr>
        <p:grpSpPr>
          <a:xfrm>
            <a:off x="0" y="6652590"/>
            <a:ext cx="9144000" cy="205411"/>
            <a:chOff x="0" y="6652590"/>
            <a:chExt cx="9144000" cy="205411"/>
          </a:xfrm>
        </p:grpSpPr>
        <p:sp>
          <p:nvSpPr>
            <p:cNvPr id="7" name="Rectangle 6">
              <a:extLst>
                <a:ext uri="{FF2B5EF4-FFF2-40B4-BE49-F238E27FC236}">
                  <a16:creationId xmlns:a16="http://schemas.microsoft.com/office/drawing/2014/main" id="{C361A50B-E39A-C7B7-C08B-8C2486B9D7D9}"/>
                </a:ext>
              </a:extLst>
            </p:cNvPr>
            <p:cNvSpPr/>
            <p:nvPr/>
          </p:nvSpPr>
          <p:spPr>
            <a:xfrm>
              <a:off x="0" y="6652591"/>
              <a:ext cx="1502001"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Barbara PERRI</a:t>
              </a:r>
            </a:p>
          </p:txBody>
        </p:sp>
        <p:sp>
          <p:nvSpPr>
            <p:cNvPr id="8" name="Rectangle 7">
              <a:extLst>
                <a:ext uri="{FF2B5EF4-FFF2-40B4-BE49-F238E27FC236}">
                  <a16:creationId xmlns:a16="http://schemas.microsoft.com/office/drawing/2014/main" id="{7E519D26-3A68-E191-C922-B8DD67ECF05B}"/>
                </a:ext>
              </a:extLst>
            </p:cNvPr>
            <p:cNvSpPr/>
            <p:nvPr/>
          </p:nvSpPr>
          <p:spPr>
            <a:xfrm>
              <a:off x="1502001" y="6652590"/>
              <a:ext cx="4359535"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L1, PHYS137, Cours 4 :  La relativité restreinte</a:t>
              </a:r>
            </a:p>
          </p:txBody>
        </p:sp>
        <p:sp>
          <p:nvSpPr>
            <p:cNvPr id="9" name="Rectangle 8">
              <a:extLst>
                <a:ext uri="{FF2B5EF4-FFF2-40B4-BE49-F238E27FC236}">
                  <a16:creationId xmlns:a16="http://schemas.microsoft.com/office/drawing/2014/main" id="{341FB161-DECC-2298-4C72-8A03B4B18D28}"/>
                </a:ext>
              </a:extLst>
            </p:cNvPr>
            <p:cNvSpPr/>
            <p:nvPr/>
          </p:nvSpPr>
          <p:spPr>
            <a:xfrm>
              <a:off x="7641999" y="6652591"/>
              <a:ext cx="1502001" cy="2054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Garamond" panose="02020404030301010803" pitchFamily="18" charset="0"/>
                </a:rPr>
                <a:t>05/10/2023</a:t>
              </a:r>
            </a:p>
          </p:txBody>
        </p:sp>
        <p:sp>
          <p:nvSpPr>
            <p:cNvPr id="10" name="Rectangle 9">
              <a:extLst>
                <a:ext uri="{FF2B5EF4-FFF2-40B4-BE49-F238E27FC236}">
                  <a16:creationId xmlns:a16="http://schemas.microsoft.com/office/drawing/2014/main" id="{3C281018-46BC-AFA1-EA21-07761C6C86B3}"/>
                </a:ext>
              </a:extLst>
            </p:cNvPr>
            <p:cNvSpPr/>
            <p:nvPr/>
          </p:nvSpPr>
          <p:spPr>
            <a:xfrm>
              <a:off x="5861538" y="6652591"/>
              <a:ext cx="1780461" cy="2054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Université Paris-Saclay</a:t>
              </a:r>
            </a:p>
          </p:txBody>
        </p:sp>
      </p:grpSp>
    </p:spTree>
    <p:extLst>
      <p:ext uri="{BB962C8B-B14F-4D97-AF65-F5344CB8AC3E}">
        <p14:creationId xmlns:p14="http://schemas.microsoft.com/office/powerpoint/2010/main" val="3358672249"/>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4A2810-E27D-5BE6-F63E-3C2F66770CBE}"/>
              </a:ext>
            </a:extLst>
          </p:cNvPr>
          <p:cNvSpPr txBox="1"/>
          <p:nvPr/>
        </p:nvSpPr>
        <p:spPr>
          <a:xfrm>
            <a:off x="0" y="327046"/>
            <a:ext cx="9144000" cy="646331"/>
          </a:xfrm>
          <a:prstGeom prst="rect">
            <a:avLst/>
          </a:prstGeom>
          <a:noFill/>
        </p:spPr>
        <p:txBody>
          <a:bodyPr wrap="square" rtlCol="0">
            <a:spAutoFit/>
          </a:bodyPr>
          <a:lstStyle/>
          <a:p>
            <a:pPr algn="ctr"/>
            <a:r>
              <a:rPr lang="fr-FR" sz="3600" dirty="0">
                <a:latin typeface="Garamond" charset="0"/>
                <a:ea typeface="Garamond" charset="0"/>
                <a:cs typeface="Garamond" charset="0"/>
              </a:rPr>
              <a:t>La télévision à tube cathodique</a:t>
            </a:r>
          </a:p>
        </p:txBody>
      </p:sp>
      <p:grpSp>
        <p:nvGrpSpPr>
          <p:cNvPr id="21" name="Group 20">
            <a:extLst>
              <a:ext uri="{FF2B5EF4-FFF2-40B4-BE49-F238E27FC236}">
                <a16:creationId xmlns:a16="http://schemas.microsoft.com/office/drawing/2014/main" id="{E1417B74-FF5C-09B7-F6A3-65028C0BDDE9}"/>
              </a:ext>
            </a:extLst>
          </p:cNvPr>
          <p:cNvGrpSpPr/>
          <p:nvPr/>
        </p:nvGrpSpPr>
        <p:grpSpPr>
          <a:xfrm>
            <a:off x="53351" y="1175653"/>
            <a:ext cx="860856" cy="5219911"/>
            <a:chOff x="53351" y="1175653"/>
            <a:chExt cx="860856" cy="5219911"/>
          </a:xfrm>
        </p:grpSpPr>
        <p:sp>
          <p:nvSpPr>
            <p:cNvPr id="22" name="Pentagon 21">
              <a:extLst>
                <a:ext uri="{FF2B5EF4-FFF2-40B4-BE49-F238E27FC236}">
                  <a16:creationId xmlns:a16="http://schemas.microsoft.com/office/drawing/2014/main" id="{A0ACC563-7771-004D-D74D-83CF42CD057F}"/>
                </a:ext>
              </a:extLst>
            </p:cNvPr>
            <p:cNvSpPr/>
            <p:nvPr/>
          </p:nvSpPr>
          <p:spPr>
            <a:xfrm rot="16200000">
              <a:off x="-1889657" y="3570861"/>
              <a:ext cx="5199070" cy="408659"/>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atin typeface="Garamond" panose="02020404030301010803" pitchFamily="18" charset="0"/>
                </a:rPr>
                <a:t>Époque contemporaine</a:t>
              </a:r>
            </a:p>
          </p:txBody>
        </p:sp>
        <p:sp>
          <p:nvSpPr>
            <p:cNvPr id="23" name="Pentagon 22">
              <a:extLst>
                <a:ext uri="{FF2B5EF4-FFF2-40B4-BE49-F238E27FC236}">
                  <a16:creationId xmlns:a16="http://schemas.microsoft.com/office/drawing/2014/main" id="{380710AD-A320-70C0-FDE6-D905CD436EA3}"/>
                </a:ext>
              </a:extLst>
            </p:cNvPr>
            <p:cNvSpPr/>
            <p:nvPr/>
          </p:nvSpPr>
          <p:spPr>
            <a:xfrm rot="16200000">
              <a:off x="-2298319" y="3570858"/>
              <a:ext cx="5199072" cy="40866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Garamond" panose="02020404030301010803" pitchFamily="18" charset="0"/>
              </a:endParaRPr>
            </a:p>
          </p:txBody>
        </p:sp>
        <p:sp>
          <p:nvSpPr>
            <p:cNvPr id="24" name="TextBox 23">
              <a:extLst>
                <a:ext uri="{FF2B5EF4-FFF2-40B4-BE49-F238E27FC236}">
                  <a16:creationId xmlns:a16="http://schemas.microsoft.com/office/drawing/2014/main" id="{C23F22BD-D381-C1F8-410C-486308ECFEF2}"/>
                </a:ext>
              </a:extLst>
            </p:cNvPr>
            <p:cNvSpPr txBox="1"/>
            <p:nvPr/>
          </p:nvSpPr>
          <p:spPr>
            <a:xfrm rot="16200000">
              <a:off x="-74776" y="5783858"/>
              <a:ext cx="761747" cy="461665"/>
            </a:xfrm>
            <a:prstGeom prst="rect">
              <a:avLst/>
            </a:prstGeom>
            <a:noFill/>
          </p:spPr>
          <p:txBody>
            <a:bodyPr wrap="none" rtlCol="0">
              <a:spAutoFit/>
            </a:bodyPr>
            <a:lstStyle/>
            <a:p>
              <a:r>
                <a:rPr lang="fr-FR" sz="2400" dirty="0">
                  <a:solidFill>
                    <a:schemeClr val="bg1"/>
                  </a:solidFill>
                  <a:latin typeface="Garamond" panose="02020404030301010803" pitchFamily="18" charset="0"/>
                </a:rPr>
                <a:t>1800</a:t>
              </a:r>
            </a:p>
          </p:txBody>
        </p:sp>
        <p:sp>
          <p:nvSpPr>
            <p:cNvPr id="25" name="TextBox 24">
              <a:extLst>
                <a:ext uri="{FF2B5EF4-FFF2-40B4-BE49-F238E27FC236}">
                  <a16:creationId xmlns:a16="http://schemas.microsoft.com/office/drawing/2014/main" id="{CEBCD7EC-E627-E95A-C1D1-B09FE875100A}"/>
                </a:ext>
              </a:extLst>
            </p:cNvPr>
            <p:cNvSpPr txBox="1"/>
            <p:nvPr/>
          </p:nvSpPr>
          <p:spPr>
            <a:xfrm rot="16200000">
              <a:off x="-96690" y="1512338"/>
              <a:ext cx="761747" cy="461665"/>
            </a:xfrm>
            <a:prstGeom prst="rect">
              <a:avLst/>
            </a:prstGeom>
            <a:noFill/>
          </p:spPr>
          <p:txBody>
            <a:bodyPr wrap="none" rtlCol="0">
              <a:spAutoFit/>
            </a:bodyPr>
            <a:lstStyle/>
            <a:p>
              <a:r>
                <a:rPr lang="fr-FR" sz="2400" dirty="0">
                  <a:solidFill>
                    <a:schemeClr val="bg1"/>
                  </a:solidFill>
                  <a:latin typeface="Garamond" panose="02020404030301010803" pitchFamily="18" charset="0"/>
                </a:rPr>
                <a:t>2020</a:t>
              </a:r>
              <a:endParaRPr lang="fr-FR" dirty="0">
                <a:solidFill>
                  <a:schemeClr val="bg1"/>
                </a:solidFill>
                <a:latin typeface="Garamond" panose="02020404030301010803" pitchFamily="18" charset="0"/>
              </a:endParaRPr>
            </a:p>
          </p:txBody>
        </p:sp>
      </p:grpSp>
      <p:sp>
        <p:nvSpPr>
          <p:cNvPr id="26" name="TextBox 25">
            <a:extLst>
              <a:ext uri="{FF2B5EF4-FFF2-40B4-BE49-F238E27FC236}">
                <a16:creationId xmlns:a16="http://schemas.microsoft.com/office/drawing/2014/main" id="{1A4E1BD3-456A-32D7-2B95-1CB05D47021B}"/>
              </a:ext>
            </a:extLst>
          </p:cNvPr>
          <p:cNvSpPr txBox="1"/>
          <p:nvPr/>
        </p:nvSpPr>
        <p:spPr>
          <a:xfrm rot="16200000">
            <a:off x="-63555" y="3138711"/>
            <a:ext cx="739305" cy="461665"/>
          </a:xfrm>
          <a:prstGeom prst="rect">
            <a:avLst/>
          </a:prstGeom>
          <a:noFill/>
        </p:spPr>
        <p:txBody>
          <a:bodyPr wrap="none" rtlCol="0">
            <a:spAutoFit/>
          </a:bodyPr>
          <a:lstStyle/>
          <a:p>
            <a:r>
              <a:rPr lang="fr-FR" sz="2400" b="1" dirty="0">
                <a:solidFill>
                  <a:schemeClr val="bg1"/>
                </a:solidFill>
                <a:latin typeface="Garamond" panose="02020404030301010803" pitchFamily="18" charset="0"/>
              </a:rPr>
              <a:t>1940</a:t>
            </a:r>
          </a:p>
        </p:txBody>
      </p:sp>
      <p:sp>
        <p:nvSpPr>
          <p:cNvPr id="19" name="TextBox 18">
            <a:extLst>
              <a:ext uri="{FF2B5EF4-FFF2-40B4-BE49-F238E27FC236}">
                <a16:creationId xmlns:a16="http://schemas.microsoft.com/office/drawing/2014/main" id="{3826985B-C8C5-C7D6-636D-CA85052D0DC4}"/>
              </a:ext>
            </a:extLst>
          </p:cNvPr>
          <p:cNvSpPr txBox="1"/>
          <p:nvPr/>
        </p:nvSpPr>
        <p:spPr>
          <a:xfrm>
            <a:off x="2373108" y="6581001"/>
            <a:ext cx="4810388" cy="276999"/>
          </a:xfrm>
          <a:prstGeom prst="rect">
            <a:avLst/>
          </a:prstGeom>
          <a:noFill/>
        </p:spPr>
        <p:txBody>
          <a:bodyPr wrap="square" rtlCol="0">
            <a:spAutoFit/>
          </a:bodyPr>
          <a:lstStyle/>
          <a:p>
            <a:pPr algn="ctr"/>
            <a:r>
              <a:rPr lang="en-US" sz="1200" dirty="0">
                <a:solidFill>
                  <a:schemeClr val="bg1">
                    <a:lumMod val="50000"/>
                  </a:schemeClr>
                </a:solidFill>
                <a:latin typeface="Garamond" charset="0"/>
                <a:ea typeface="Garamond" charset="0"/>
                <a:cs typeface="Garamond" charset="0"/>
              </a:rPr>
              <a:t>[</a:t>
            </a:r>
            <a:r>
              <a:rPr lang="en-US" sz="1200" dirty="0" err="1">
                <a:solidFill>
                  <a:schemeClr val="bg1">
                    <a:lumMod val="50000"/>
                  </a:schemeClr>
                </a:solidFill>
                <a:latin typeface="Garamond" charset="0"/>
                <a:ea typeface="Garamond" charset="0"/>
                <a:cs typeface="Garamond" charset="0"/>
              </a:rPr>
              <a:t>Kitt</a:t>
            </a:r>
            <a:r>
              <a:rPr lang="en-US" sz="1200" dirty="0">
                <a:solidFill>
                  <a:schemeClr val="bg1">
                    <a:lumMod val="50000"/>
                  </a:schemeClr>
                </a:solidFill>
                <a:latin typeface="Garamond" charset="0"/>
                <a:ea typeface="Garamond" charset="0"/>
                <a:cs typeface="Garamond" charset="0"/>
              </a:rPr>
              <a:t> Peak National Observatory]</a:t>
            </a:r>
          </a:p>
        </p:txBody>
      </p:sp>
      <p:grpSp>
        <p:nvGrpSpPr>
          <p:cNvPr id="39" name="Group 38">
            <a:extLst>
              <a:ext uri="{FF2B5EF4-FFF2-40B4-BE49-F238E27FC236}">
                <a16:creationId xmlns:a16="http://schemas.microsoft.com/office/drawing/2014/main" id="{F53665FF-32AA-FA7E-3BBE-7EC95B0C2CFA}"/>
              </a:ext>
            </a:extLst>
          </p:cNvPr>
          <p:cNvGrpSpPr/>
          <p:nvPr/>
        </p:nvGrpSpPr>
        <p:grpSpPr>
          <a:xfrm>
            <a:off x="1873" y="0"/>
            <a:ext cx="9142127" cy="327048"/>
            <a:chOff x="1873" y="0"/>
            <a:chExt cx="9142127" cy="327048"/>
          </a:xfrm>
        </p:grpSpPr>
        <p:sp>
          <p:nvSpPr>
            <p:cNvPr id="40" name="Rectangle 39">
              <a:extLst>
                <a:ext uri="{FF2B5EF4-FFF2-40B4-BE49-F238E27FC236}">
                  <a16:creationId xmlns:a16="http://schemas.microsoft.com/office/drawing/2014/main" id="{BCCF10B8-0458-2FF6-8FAC-E0E211A0776F}"/>
                </a:ext>
              </a:extLst>
            </p:cNvPr>
            <p:cNvSpPr/>
            <p:nvPr/>
          </p:nvSpPr>
          <p:spPr>
            <a:xfrm>
              <a:off x="8364931" y="0"/>
              <a:ext cx="779069" cy="3270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6114358A-8874-8B4C-ACF7-5A9557367BD8}" type="slidenum">
                <a:rPr lang="en-US" sz="1400" smtClean="0">
                  <a:latin typeface="Garamond" panose="02020404030301010803" pitchFamily="18" charset="0"/>
                </a:rPr>
                <a:t>32</a:t>
              </a:fld>
              <a:r>
                <a:rPr lang="en-US" sz="1400" dirty="0">
                  <a:latin typeface="Garamond" panose="02020404030301010803" pitchFamily="18" charset="0"/>
                </a:rPr>
                <a:t>/36</a:t>
              </a:r>
            </a:p>
          </p:txBody>
        </p:sp>
        <p:sp>
          <p:nvSpPr>
            <p:cNvPr id="41" name="Rectangle 40">
              <a:extLst>
                <a:ext uri="{FF2B5EF4-FFF2-40B4-BE49-F238E27FC236}">
                  <a16:creationId xmlns:a16="http://schemas.microsoft.com/office/drawing/2014/main" id="{F3C10E1A-0E62-49E9-8F4F-FD5F37282434}"/>
                </a:ext>
              </a:extLst>
            </p:cNvPr>
            <p:cNvSpPr/>
            <p:nvPr/>
          </p:nvSpPr>
          <p:spPr>
            <a:xfrm>
              <a:off x="1873" y="0"/>
              <a:ext cx="2038863" cy="3270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Relativité Galiléenne</a:t>
              </a:r>
            </a:p>
          </p:txBody>
        </p:sp>
        <p:sp>
          <p:nvSpPr>
            <p:cNvPr id="42" name="Rectangle 41">
              <a:extLst>
                <a:ext uri="{FF2B5EF4-FFF2-40B4-BE49-F238E27FC236}">
                  <a16:creationId xmlns:a16="http://schemas.microsoft.com/office/drawing/2014/main" id="{57EEEACA-2EB7-523F-D29B-B5DD3691E219}"/>
                </a:ext>
              </a:extLst>
            </p:cNvPr>
            <p:cNvSpPr/>
            <p:nvPr/>
          </p:nvSpPr>
          <p:spPr>
            <a:xfrm>
              <a:off x="2040737" y="0"/>
              <a:ext cx="2142666" cy="3270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Ondes électromagnétiques</a:t>
              </a:r>
            </a:p>
          </p:txBody>
        </p:sp>
        <p:sp>
          <p:nvSpPr>
            <p:cNvPr id="43" name="Rectangle 42">
              <a:extLst>
                <a:ext uri="{FF2B5EF4-FFF2-40B4-BE49-F238E27FC236}">
                  <a16:creationId xmlns:a16="http://schemas.microsoft.com/office/drawing/2014/main" id="{4D6025CC-180D-0C49-F26A-16CF331E442B}"/>
                </a:ext>
              </a:extLst>
            </p:cNvPr>
            <p:cNvSpPr/>
            <p:nvPr/>
          </p:nvSpPr>
          <p:spPr>
            <a:xfrm>
              <a:off x="4183402" y="0"/>
              <a:ext cx="2038863" cy="3270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Relativité restreinte</a:t>
              </a:r>
            </a:p>
          </p:txBody>
        </p:sp>
        <p:sp>
          <p:nvSpPr>
            <p:cNvPr id="44" name="Rectangle 43">
              <a:extLst>
                <a:ext uri="{FF2B5EF4-FFF2-40B4-BE49-F238E27FC236}">
                  <a16:creationId xmlns:a16="http://schemas.microsoft.com/office/drawing/2014/main" id="{4C6B216F-5C51-0EFC-D715-08FBC6417A9C}"/>
                </a:ext>
              </a:extLst>
            </p:cNvPr>
            <p:cNvSpPr/>
            <p:nvPr/>
          </p:nvSpPr>
          <p:spPr>
            <a:xfrm>
              <a:off x="6222265" y="0"/>
              <a:ext cx="2142666" cy="32704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Applications </a:t>
              </a:r>
              <a:r>
                <a:rPr lang="fr-FR" sz="1400" dirty="0" err="1">
                  <a:latin typeface="Garamond" panose="02020404030301010803" pitchFamily="18" charset="0"/>
                </a:rPr>
                <a:t>astros</a:t>
              </a:r>
              <a:endParaRPr lang="fr-FR" sz="1400" dirty="0">
                <a:latin typeface="Garamond" panose="02020404030301010803" pitchFamily="18" charset="0"/>
              </a:endParaRPr>
            </a:p>
          </p:txBody>
        </p:sp>
      </p:grpSp>
      <p:pic>
        <p:nvPicPr>
          <p:cNvPr id="15362" name="Picture 2">
            <a:extLst>
              <a:ext uri="{FF2B5EF4-FFF2-40B4-BE49-F238E27FC236}">
                <a16:creationId xmlns:a16="http://schemas.microsoft.com/office/drawing/2014/main" id="{DDC5BAC8-31B9-8280-5709-14C6DDB2AF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7579" y="1953523"/>
            <a:ext cx="4359535" cy="3269651"/>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TV cathodique : tout savoir sur le televiseur cathodique">
            <a:extLst>
              <a:ext uri="{FF2B5EF4-FFF2-40B4-BE49-F238E27FC236}">
                <a16:creationId xmlns:a16="http://schemas.microsoft.com/office/drawing/2014/main" id="{478E229C-A58B-5611-9242-73D5D6F36C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1583" y="2266908"/>
            <a:ext cx="3340417" cy="2505313"/>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13">
            <a:extLst>
              <a:ext uri="{FF2B5EF4-FFF2-40B4-BE49-F238E27FC236}">
                <a16:creationId xmlns:a16="http://schemas.microsoft.com/office/drawing/2014/main" id="{05D267F1-43D2-169A-DAF0-D5EC79A05132}"/>
              </a:ext>
            </a:extLst>
          </p:cNvPr>
          <p:cNvSpPr txBox="1"/>
          <p:nvPr/>
        </p:nvSpPr>
        <p:spPr>
          <a:xfrm>
            <a:off x="923679" y="1131180"/>
            <a:ext cx="8220321" cy="400110"/>
          </a:xfrm>
          <a:prstGeom prst="rect">
            <a:avLst/>
          </a:prstGeom>
          <a:noFill/>
        </p:spPr>
        <p:txBody>
          <a:bodyPr wrap="square" rtlCol="0">
            <a:spAutoFit/>
          </a:bodyPr>
          <a:lstStyle/>
          <a:p>
            <a:pPr algn="ctr"/>
            <a:r>
              <a:rPr lang="fr-FR" sz="2000" dirty="0">
                <a:latin typeface="Garamond" panose="02020404030301010803" pitchFamily="18" charset="0"/>
              </a:rPr>
              <a:t>Les anciens téléviseurs utilisaient des corrections relativistes !</a:t>
            </a:r>
          </a:p>
        </p:txBody>
      </p:sp>
      <p:sp>
        <p:nvSpPr>
          <p:cNvPr id="4" name="ZoneTexte 13">
            <a:extLst>
              <a:ext uri="{FF2B5EF4-FFF2-40B4-BE49-F238E27FC236}">
                <a16:creationId xmlns:a16="http://schemas.microsoft.com/office/drawing/2014/main" id="{53EA5A56-9B6B-D5C5-8F06-1222139F344E}"/>
              </a:ext>
            </a:extLst>
          </p:cNvPr>
          <p:cNvSpPr txBox="1"/>
          <p:nvPr/>
        </p:nvSpPr>
        <p:spPr>
          <a:xfrm>
            <a:off x="945592" y="5342959"/>
            <a:ext cx="8220321" cy="1015663"/>
          </a:xfrm>
          <a:prstGeom prst="rect">
            <a:avLst/>
          </a:prstGeom>
          <a:noFill/>
        </p:spPr>
        <p:txBody>
          <a:bodyPr wrap="square" rtlCol="0">
            <a:spAutoFit/>
          </a:bodyPr>
          <a:lstStyle/>
          <a:p>
            <a:pPr algn="ctr"/>
            <a:r>
              <a:rPr lang="fr-FR" sz="2000" dirty="0">
                <a:latin typeface="Garamond" panose="02020404030301010803" pitchFamily="18" charset="0"/>
              </a:rPr>
              <a:t>Les électrons sont accélérés à 30% de la vitesse de la lumière (90 000 km/s)</a:t>
            </a:r>
          </a:p>
          <a:p>
            <a:pPr marL="342900" indent="-342900" algn="ctr">
              <a:buFont typeface="Wingdings" pitchFamily="2" charset="2"/>
              <a:buChar char="à"/>
            </a:pPr>
            <a:r>
              <a:rPr lang="fr-FR" sz="2000" dirty="0">
                <a:latin typeface="Garamond" panose="02020404030301010803" pitchFamily="18" charset="0"/>
                <a:sym typeface="Wingdings" pitchFamily="2" charset="2"/>
              </a:rPr>
              <a:t>il faut prendre en compte la contraction des longueurs </a:t>
            </a:r>
          </a:p>
          <a:p>
            <a:pPr algn="ctr"/>
            <a:r>
              <a:rPr lang="fr-FR" sz="2000" dirty="0">
                <a:latin typeface="Garamond" panose="02020404030301010803" pitchFamily="18" charset="0"/>
                <a:sym typeface="Wingdings" pitchFamily="2" charset="2"/>
              </a:rPr>
              <a:t>pour que les aimants dévient correctement les faisceaux !</a:t>
            </a:r>
            <a:endParaRPr lang="fr-FR" sz="2000" dirty="0">
              <a:latin typeface="Garamond" panose="02020404030301010803" pitchFamily="18" charset="0"/>
            </a:endParaRPr>
          </a:p>
        </p:txBody>
      </p:sp>
      <p:grpSp>
        <p:nvGrpSpPr>
          <p:cNvPr id="5" name="Group 4">
            <a:extLst>
              <a:ext uri="{FF2B5EF4-FFF2-40B4-BE49-F238E27FC236}">
                <a16:creationId xmlns:a16="http://schemas.microsoft.com/office/drawing/2014/main" id="{2976344D-ABEA-38A8-5F61-DACAE4A8A5F3}"/>
              </a:ext>
            </a:extLst>
          </p:cNvPr>
          <p:cNvGrpSpPr/>
          <p:nvPr/>
        </p:nvGrpSpPr>
        <p:grpSpPr>
          <a:xfrm>
            <a:off x="0" y="6652590"/>
            <a:ext cx="9144000" cy="205411"/>
            <a:chOff x="0" y="6652590"/>
            <a:chExt cx="9144000" cy="205411"/>
          </a:xfrm>
        </p:grpSpPr>
        <p:sp>
          <p:nvSpPr>
            <p:cNvPr id="6" name="Rectangle 5">
              <a:extLst>
                <a:ext uri="{FF2B5EF4-FFF2-40B4-BE49-F238E27FC236}">
                  <a16:creationId xmlns:a16="http://schemas.microsoft.com/office/drawing/2014/main" id="{68467E10-2BF2-ED28-2309-E1473E0DCC73}"/>
                </a:ext>
              </a:extLst>
            </p:cNvPr>
            <p:cNvSpPr/>
            <p:nvPr/>
          </p:nvSpPr>
          <p:spPr>
            <a:xfrm>
              <a:off x="0" y="6652591"/>
              <a:ext cx="1502001"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Barbara PERRI</a:t>
              </a:r>
            </a:p>
          </p:txBody>
        </p:sp>
        <p:sp>
          <p:nvSpPr>
            <p:cNvPr id="7" name="Rectangle 6">
              <a:extLst>
                <a:ext uri="{FF2B5EF4-FFF2-40B4-BE49-F238E27FC236}">
                  <a16:creationId xmlns:a16="http://schemas.microsoft.com/office/drawing/2014/main" id="{8092F9BF-0322-8A41-6D07-DDB79BA82EC1}"/>
                </a:ext>
              </a:extLst>
            </p:cNvPr>
            <p:cNvSpPr/>
            <p:nvPr/>
          </p:nvSpPr>
          <p:spPr>
            <a:xfrm>
              <a:off x="1502001" y="6652590"/>
              <a:ext cx="4359535"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L1, PHYS137, Cours 4 :  La relativité restreinte</a:t>
              </a:r>
            </a:p>
          </p:txBody>
        </p:sp>
        <p:sp>
          <p:nvSpPr>
            <p:cNvPr id="8" name="Rectangle 7">
              <a:extLst>
                <a:ext uri="{FF2B5EF4-FFF2-40B4-BE49-F238E27FC236}">
                  <a16:creationId xmlns:a16="http://schemas.microsoft.com/office/drawing/2014/main" id="{86B98C82-528C-1DFF-BB6D-AAC691E1CADD}"/>
                </a:ext>
              </a:extLst>
            </p:cNvPr>
            <p:cNvSpPr/>
            <p:nvPr/>
          </p:nvSpPr>
          <p:spPr>
            <a:xfrm>
              <a:off x="7641999" y="6652591"/>
              <a:ext cx="1502001" cy="2054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Garamond" panose="02020404030301010803" pitchFamily="18" charset="0"/>
                </a:rPr>
                <a:t>05/10/2023</a:t>
              </a:r>
            </a:p>
          </p:txBody>
        </p:sp>
        <p:sp>
          <p:nvSpPr>
            <p:cNvPr id="9" name="Rectangle 8">
              <a:extLst>
                <a:ext uri="{FF2B5EF4-FFF2-40B4-BE49-F238E27FC236}">
                  <a16:creationId xmlns:a16="http://schemas.microsoft.com/office/drawing/2014/main" id="{E041E338-D950-926D-C2D7-24741269F3E6}"/>
                </a:ext>
              </a:extLst>
            </p:cNvPr>
            <p:cNvSpPr/>
            <p:nvPr/>
          </p:nvSpPr>
          <p:spPr>
            <a:xfrm>
              <a:off x="5861538" y="6652591"/>
              <a:ext cx="1780461" cy="2054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Université Paris-Saclay</a:t>
              </a:r>
            </a:p>
          </p:txBody>
        </p:sp>
      </p:grpSp>
    </p:spTree>
    <p:extLst>
      <p:ext uri="{BB962C8B-B14F-4D97-AF65-F5344CB8AC3E}">
        <p14:creationId xmlns:p14="http://schemas.microsoft.com/office/powerpoint/2010/main" val="3332517671"/>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4A2810-E27D-5BE6-F63E-3C2F66770CBE}"/>
              </a:ext>
            </a:extLst>
          </p:cNvPr>
          <p:cNvSpPr txBox="1"/>
          <p:nvPr/>
        </p:nvSpPr>
        <p:spPr>
          <a:xfrm>
            <a:off x="0" y="327046"/>
            <a:ext cx="9144000" cy="646331"/>
          </a:xfrm>
          <a:prstGeom prst="rect">
            <a:avLst/>
          </a:prstGeom>
          <a:noFill/>
        </p:spPr>
        <p:txBody>
          <a:bodyPr wrap="square" rtlCol="0">
            <a:spAutoFit/>
          </a:bodyPr>
          <a:lstStyle/>
          <a:p>
            <a:pPr algn="ctr"/>
            <a:r>
              <a:rPr lang="fr-FR" sz="3600" dirty="0">
                <a:latin typeface="Garamond" charset="0"/>
                <a:ea typeface="Garamond" charset="0"/>
                <a:cs typeface="Garamond" charset="0"/>
              </a:rPr>
              <a:t>Les satellites GPS</a:t>
            </a:r>
          </a:p>
        </p:txBody>
      </p:sp>
      <p:grpSp>
        <p:nvGrpSpPr>
          <p:cNvPr id="9" name="Group 8">
            <a:extLst>
              <a:ext uri="{FF2B5EF4-FFF2-40B4-BE49-F238E27FC236}">
                <a16:creationId xmlns:a16="http://schemas.microsoft.com/office/drawing/2014/main" id="{A74E8AD5-67E4-12C0-7BD6-C4448D613E9C}"/>
              </a:ext>
            </a:extLst>
          </p:cNvPr>
          <p:cNvGrpSpPr/>
          <p:nvPr/>
        </p:nvGrpSpPr>
        <p:grpSpPr>
          <a:xfrm>
            <a:off x="53351" y="1175653"/>
            <a:ext cx="860856" cy="5219911"/>
            <a:chOff x="53351" y="1175653"/>
            <a:chExt cx="860856" cy="5219911"/>
          </a:xfrm>
        </p:grpSpPr>
        <p:sp>
          <p:nvSpPr>
            <p:cNvPr id="10" name="Pentagon 9">
              <a:extLst>
                <a:ext uri="{FF2B5EF4-FFF2-40B4-BE49-F238E27FC236}">
                  <a16:creationId xmlns:a16="http://schemas.microsoft.com/office/drawing/2014/main" id="{DD84E878-550D-A9D7-6C9C-97E4FA2A2F97}"/>
                </a:ext>
              </a:extLst>
            </p:cNvPr>
            <p:cNvSpPr/>
            <p:nvPr/>
          </p:nvSpPr>
          <p:spPr>
            <a:xfrm rot="16200000">
              <a:off x="-1889657" y="3570861"/>
              <a:ext cx="5199070" cy="408659"/>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atin typeface="Garamond" panose="02020404030301010803" pitchFamily="18" charset="0"/>
                </a:rPr>
                <a:t>Époque contemporaine</a:t>
              </a:r>
            </a:p>
          </p:txBody>
        </p:sp>
        <p:sp>
          <p:nvSpPr>
            <p:cNvPr id="11" name="Pentagon 10">
              <a:extLst>
                <a:ext uri="{FF2B5EF4-FFF2-40B4-BE49-F238E27FC236}">
                  <a16:creationId xmlns:a16="http://schemas.microsoft.com/office/drawing/2014/main" id="{36A63FF4-0E7B-92E2-55D5-8D9AC98FB6BA}"/>
                </a:ext>
              </a:extLst>
            </p:cNvPr>
            <p:cNvSpPr/>
            <p:nvPr/>
          </p:nvSpPr>
          <p:spPr>
            <a:xfrm rot="16200000">
              <a:off x="-2298319" y="3570858"/>
              <a:ext cx="5199072" cy="40866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Garamond" panose="02020404030301010803" pitchFamily="18" charset="0"/>
              </a:endParaRPr>
            </a:p>
          </p:txBody>
        </p:sp>
        <p:sp>
          <p:nvSpPr>
            <p:cNvPr id="12" name="TextBox 11">
              <a:extLst>
                <a:ext uri="{FF2B5EF4-FFF2-40B4-BE49-F238E27FC236}">
                  <a16:creationId xmlns:a16="http://schemas.microsoft.com/office/drawing/2014/main" id="{FF089971-2C76-9817-33F2-DBFD85709832}"/>
                </a:ext>
              </a:extLst>
            </p:cNvPr>
            <p:cNvSpPr txBox="1"/>
            <p:nvPr/>
          </p:nvSpPr>
          <p:spPr>
            <a:xfrm rot="16200000">
              <a:off x="-74776" y="5783858"/>
              <a:ext cx="761747" cy="461665"/>
            </a:xfrm>
            <a:prstGeom prst="rect">
              <a:avLst/>
            </a:prstGeom>
            <a:noFill/>
          </p:spPr>
          <p:txBody>
            <a:bodyPr wrap="none" rtlCol="0">
              <a:spAutoFit/>
            </a:bodyPr>
            <a:lstStyle/>
            <a:p>
              <a:r>
                <a:rPr lang="fr-FR" sz="2400" dirty="0">
                  <a:solidFill>
                    <a:schemeClr val="bg1"/>
                  </a:solidFill>
                  <a:latin typeface="Garamond" panose="02020404030301010803" pitchFamily="18" charset="0"/>
                </a:rPr>
                <a:t>1800</a:t>
              </a:r>
            </a:p>
          </p:txBody>
        </p:sp>
        <p:sp>
          <p:nvSpPr>
            <p:cNvPr id="13" name="TextBox 12">
              <a:extLst>
                <a:ext uri="{FF2B5EF4-FFF2-40B4-BE49-F238E27FC236}">
                  <a16:creationId xmlns:a16="http://schemas.microsoft.com/office/drawing/2014/main" id="{5169B142-F78D-9894-31FD-3D87ADA0025A}"/>
                </a:ext>
              </a:extLst>
            </p:cNvPr>
            <p:cNvSpPr txBox="1"/>
            <p:nvPr/>
          </p:nvSpPr>
          <p:spPr>
            <a:xfrm rot="16200000">
              <a:off x="-96690" y="1512338"/>
              <a:ext cx="761747" cy="461665"/>
            </a:xfrm>
            <a:prstGeom prst="rect">
              <a:avLst/>
            </a:prstGeom>
            <a:noFill/>
          </p:spPr>
          <p:txBody>
            <a:bodyPr wrap="none" rtlCol="0">
              <a:spAutoFit/>
            </a:bodyPr>
            <a:lstStyle/>
            <a:p>
              <a:r>
                <a:rPr lang="fr-FR" sz="2400" dirty="0">
                  <a:solidFill>
                    <a:schemeClr val="bg1"/>
                  </a:solidFill>
                  <a:latin typeface="Garamond" panose="02020404030301010803" pitchFamily="18" charset="0"/>
                </a:rPr>
                <a:t>2020</a:t>
              </a:r>
              <a:endParaRPr lang="fr-FR" dirty="0">
                <a:solidFill>
                  <a:schemeClr val="bg1"/>
                </a:solidFill>
                <a:latin typeface="Garamond" panose="02020404030301010803" pitchFamily="18" charset="0"/>
              </a:endParaRPr>
            </a:p>
          </p:txBody>
        </p:sp>
      </p:grpSp>
      <p:sp>
        <p:nvSpPr>
          <p:cNvPr id="14" name="TextBox 13">
            <a:extLst>
              <a:ext uri="{FF2B5EF4-FFF2-40B4-BE49-F238E27FC236}">
                <a16:creationId xmlns:a16="http://schemas.microsoft.com/office/drawing/2014/main" id="{ADC4A6BC-6595-A1FD-7AF2-3122CE8DF882}"/>
              </a:ext>
            </a:extLst>
          </p:cNvPr>
          <p:cNvSpPr txBox="1"/>
          <p:nvPr/>
        </p:nvSpPr>
        <p:spPr>
          <a:xfrm rot="16200000">
            <a:off x="-63555" y="2472681"/>
            <a:ext cx="739305" cy="461665"/>
          </a:xfrm>
          <a:prstGeom prst="rect">
            <a:avLst/>
          </a:prstGeom>
          <a:noFill/>
        </p:spPr>
        <p:txBody>
          <a:bodyPr wrap="none" rtlCol="0">
            <a:spAutoFit/>
          </a:bodyPr>
          <a:lstStyle/>
          <a:p>
            <a:r>
              <a:rPr lang="fr-FR" sz="2400" b="1" dirty="0">
                <a:solidFill>
                  <a:schemeClr val="bg1"/>
                </a:solidFill>
                <a:latin typeface="Garamond" panose="02020404030301010803" pitchFamily="18" charset="0"/>
              </a:rPr>
              <a:t>1970</a:t>
            </a:r>
          </a:p>
        </p:txBody>
      </p:sp>
      <p:grpSp>
        <p:nvGrpSpPr>
          <p:cNvPr id="34" name="Group 33">
            <a:extLst>
              <a:ext uri="{FF2B5EF4-FFF2-40B4-BE49-F238E27FC236}">
                <a16:creationId xmlns:a16="http://schemas.microsoft.com/office/drawing/2014/main" id="{F5DAAC6F-4E3B-0B20-EEF9-BF1CE5CF1EBE}"/>
              </a:ext>
            </a:extLst>
          </p:cNvPr>
          <p:cNvGrpSpPr/>
          <p:nvPr/>
        </p:nvGrpSpPr>
        <p:grpSpPr>
          <a:xfrm>
            <a:off x="1873" y="0"/>
            <a:ext cx="9142127" cy="327048"/>
            <a:chOff x="1873" y="0"/>
            <a:chExt cx="9142127" cy="327048"/>
          </a:xfrm>
        </p:grpSpPr>
        <p:sp>
          <p:nvSpPr>
            <p:cNvPr id="35" name="Rectangle 34">
              <a:extLst>
                <a:ext uri="{FF2B5EF4-FFF2-40B4-BE49-F238E27FC236}">
                  <a16:creationId xmlns:a16="http://schemas.microsoft.com/office/drawing/2014/main" id="{D8D235DD-2B9C-7C91-6BD1-45CDF7305F10}"/>
                </a:ext>
              </a:extLst>
            </p:cNvPr>
            <p:cNvSpPr/>
            <p:nvPr/>
          </p:nvSpPr>
          <p:spPr>
            <a:xfrm>
              <a:off x="8364931" y="0"/>
              <a:ext cx="779069" cy="3270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6114358A-8874-8B4C-ACF7-5A9557367BD8}" type="slidenum">
                <a:rPr lang="en-US" sz="1400" smtClean="0">
                  <a:latin typeface="Garamond" panose="02020404030301010803" pitchFamily="18" charset="0"/>
                </a:rPr>
                <a:t>33</a:t>
              </a:fld>
              <a:r>
                <a:rPr lang="en-US" sz="1400" dirty="0">
                  <a:latin typeface="Garamond" panose="02020404030301010803" pitchFamily="18" charset="0"/>
                </a:rPr>
                <a:t>/36</a:t>
              </a:r>
            </a:p>
          </p:txBody>
        </p:sp>
        <p:sp>
          <p:nvSpPr>
            <p:cNvPr id="36" name="Rectangle 35">
              <a:extLst>
                <a:ext uri="{FF2B5EF4-FFF2-40B4-BE49-F238E27FC236}">
                  <a16:creationId xmlns:a16="http://schemas.microsoft.com/office/drawing/2014/main" id="{88AB5B08-AEE7-880A-A6E6-3EFDF211F2D5}"/>
                </a:ext>
              </a:extLst>
            </p:cNvPr>
            <p:cNvSpPr/>
            <p:nvPr/>
          </p:nvSpPr>
          <p:spPr>
            <a:xfrm>
              <a:off x="1873" y="0"/>
              <a:ext cx="2038863" cy="3270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Relativité Galiléenne</a:t>
              </a:r>
            </a:p>
          </p:txBody>
        </p:sp>
        <p:sp>
          <p:nvSpPr>
            <p:cNvPr id="37" name="Rectangle 36">
              <a:extLst>
                <a:ext uri="{FF2B5EF4-FFF2-40B4-BE49-F238E27FC236}">
                  <a16:creationId xmlns:a16="http://schemas.microsoft.com/office/drawing/2014/main" id="{922D2E5E-C2D3-A488-BB40-B2A70C26B54F}"/>
                </a:ext>
              </a:extLst>
            </p:cNvPr>
            <p:cNvSpPr/>
            <p:nvPr/>
          </p:nvSpPr>
          <p:spPr>
            <a:xfrm>
              <a:off x="2040737" y="0"/>
              <a:ext cx="2142666" cy="3270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Ondes électromagnétiques</a:t>
              </a:r>
            </a:p>
          </p:txBody>
        </p:sp>
        <p:sp>
          <p:nvSpPr>
            <p:cNvPr id="38" name="Rectangle 37">
              <a:extLst>
                <a:ext uri="{FF2B5EF4-FFF2-40B4-BE49-F238E27FC236}">
                  <a16:creationId xmlns:a16="http://schemas.microsoft.com/office/drawing/2014/main" id="{5D18F24F-7A81-56EA-EA0D-D58F0EA3E284}"/>
                </a:ext>
              </a:extLst>
            </p:cNvPr>
            <p:cNvSpPr/>
            <p:nvPr/>
          </p:nvSpPr>
          <p:spPr>
            <a:xfrm>
              <a:off x="4183402" y="0"/>
              <a:ext cx="2038863" cy="3270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Relativité restreinte</a:t>
              </a:r>
            </a:p>
          </p:txBody>
        </p:sp>
        <p:sp>
          <p:nvSpPr>
            <p:cNvPr id="39" name="Rectangle 38">
              <a:extLst>
                <a:ext uri="{FF2B5EF4-FFF2-40B4-BE49-F238E27FC236}">
                  <a16:creationId xmlns:a16="http://schemas.microsoft.com/office/drawing/2014/main" id="{56E9D6E7-67C2-18F3-77AB-4DB753376079}"/>
                </a:ext>
              </a:extLst>
            </p:cNvPr>
            <p:cNvSpPr/>
            <p:nvPr/>
          </p:nvSpPr>
          <p:spPr>
            <a:xfrm>
              <a:off x="6222265" y="0"/>
              <a:ext cx="2142666" cy="32704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Applications </a:t>
              </a:r>
              <a:r>
                <a:rPr lang="fr-FR" sz="1400" dirty="0" err="1">
                  <a:latin typeface="Garamond" panose="02020404030301010803" pitchFamily="18" charset="0"/>
                </a:rPr>
                <a:t>astros</a:t>
              </a:r>
              <a:endParaRPr lang="fr-FR" sz="1400" dirty="0">
                <a:latin typeface="Garamond" panose="02020404030301010803" pitchFamily="18" charset="0"/>
              </a:endParaRPr>
            </a:p>
          </p:txBody>
        </p:sp>
      </p:grpSp>
      <p:sp>
        <p:nvSpPr>
          <p:cNvPr id="3" name="ZoneTexte 13">
            <a:extLst>
              <a:ext uri="{FF2B5EF4-FFF2-40B4-BE49-F238E27FC236}">
                <a16:creationId xmlns:a16="http://schemas.microsoft.com/office/drawing/2014/main" id="{A6203F87-9B34-706F-6152-29B96E557C1D}"/>
              </a:ext>
            </a:extLst>
          </p:cNvPr>
          <p:cNvSpPr txBox="1"/>
          <p:nvPr/>
        </p:nvSpPr>
        <p:spPr>
          <a:xfrm>
            <a:off x="923679" y="1051130"/>
            <a:ext cx="8220321" cy="400110"/>
          </a:xfrm>
          <a:prstGeom prst="rect">
            <a:avLst/>
          </a:prstGeom>
          <a:noFill/>
        </p:spPr>
        <p:txBody>
          <a:bodyPr wrap="square" rtlCol="0">
            <a:spAutoFit/>
          </a:bodyPr>
          <a:lstStyle/>
          <a:p>
            <a:pPr algn="ctr"/>
            <a:r>
              <a:rPr lang="fr-FR" sz="2000" dirty="0">
                <a:latin typeface="Garamond" panose="02020404030301010803" pitchFamily="18" charset="0"/>
              </a:rPr>
              <a:t>Les satellites GPS ont également besoin de corrections relativistes</a:t>
            </a:r>
          </a:p>
        </p:txBody>
      </p:sp>
      <p:pic>
        <p:nvPicPr>
          <p:cNvPr id="16388" name="Picture 4" descr="La guerre des GPS a démarré et plusieurs pays se dotent de leur propre  système de navigation par satellites, quelles retombées pour l'informatique  ?">
            <a:extLst>
              <a:ext uri="{FF2B5EF4-FFF2-40B4-BE49-F238E27FC236}">
                <a16:creationId xmlns:a16="http://schemas.microsoft.com/office/drawing/2014/main" id="{2EE9ED47-349C-110B-832C-D6643C0752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5305" y="1635098"/>
            <a:ext cx="3541027" cy="3512699"/>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Positionement par satellites">
            <a:extLst>
              <a:ext uri="{FF2B5EF4-FFF2-40B4-BE49-F238E27FC236}">
                <a16:creationId xmlns:a16="http://schemas.microsoft.com/office/drawing/2014/main" id="{8D66289C-4191-1DA3-504D-7E7445C26A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3610" y="2333861"/>
            <a:ext cx="3726772" cy="2444763"/>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13">
            <a:extLst>
              <a:ext uri="{FF2B5EF4-FFF2-40B4-BE49-F238E27FC236}">
                <a16:creationId xmlns:a16="http://schemas.microsoft.com/office/drawing/2014/main" id="{7918FFAC-5AF4-76F9-2450-BA6506DCC51B}"/>
              </a:ext>
            </a:extLst>
          </p:cNvPr>
          <p:cNvSpPr txBox="1"/>
          <p:nvPr/>
        </p:nvSpPr>
        <p:spPr>
          <a:xfrm>
            <a:off x="923678" y="5238474"/>
            <a:ext cx="8220321" cy="1323439"/>
          </a:xfrm>
          <a:prstGeom prst="rect">
            <a:avLst/>
          </a:prstGeom>
          <a:noFill/>
        </p:spPr>
        <p:txBody>
          <a:bodyPr wrap="square" rtlCol="0">
            <a:spAutoFit/>
          </a:bodyPr>
          <a:lstStyle/>
          <a:p>
            <a:pPr algn="ctr"/>
            <a:r>
              <a:rPr lang="fr-FR" sz="2000" dirty="0">
                <a:latin typeface="Garamond" panose="02020404030301010803" pitchFamily="18" charset="0"/>
              </a:rPr>
              <a:t>Les satellites orbitent à une vitesse de 14 000 km/h</a:t>
            </a:r>
          </a:p>
          <a:p>
            <a:pPr marL="342900" indent="-342900" algn="ctr">
              <a:buFont typeface="Wingdings" pitchFamily="2" charset="2"/>
              <a:buChar char="à"/>
            </a:pPr>
            <a:r>
              <a:rPr lang="fr-FR" sz="2000" dirty="0">
                <a:latin typeface="Garamond" panose="02020404030301010803" pitchFamily="18" charset="0"/>
                <a:sym typeface="Wingdings" pitchFamily="2" charset="2"/>
              </a:rPr>
              <a:t>seulement 1/100 de la vitesse de la lumière, </a:t>
            </a:r>
          </a:p>
          <a:p>
            <a:pPr algn="ctr"/>
            <a:r>
              <a:rPr lang="fr-FR" sz="2000" dirty="0">
                <a:latin typeface="Garamond" panose="02020404030301010803" pitchFamily="18" charset="0"/>
                <a:sym typeface="Wingdings" pitchFamily="2" charset="2"/>
              </a:rPr>
              <a:t>mais un ralentissement de 7 microsecondes par jour</a:t>
            </a:r>
          </a:p>
          <a:p>
            <a:pPr algn="ctr"/>
            <a:r>
              <a:rPr lang="fr-FR" sz="2000" dirty="0">
                <a:latin typeface="Garamond" panose="02020404030301010803" pitchFamily="18" charset="0"/>
                <a:sym typeface="Wingdings" pitchFamily="2" charset="2"/>
              </a:rPr>
              <a:t> erreur sur le positionnement de dix kilomètres par jour sans correction</a:t>
            </a:r>
            <a:endParaRPr lang="fr-FR" sz="2000" dirty="0">
              <a:latin typeface="Garamond" panose="02020404030301010803" pitchFamily="18" charset="0"/>
            </a:endParaRPr>
          </a:p>
        </p:txBody>
      </p:sp>
      <p:grpSp>
        <p:nvGrpSpPr>
          <p:cNvPr id="5" name="Group 4">
            <a:extLst>
              <a:ext uri="{FF2B5EF4-FFF2-40B4-BE49-F238E27FC236}">
                <a16:creationId xmlns:a16="http://schemas.microsoft.com/office/drawing/2014/main" id="{8229B1AF-DABA-F87E-CA4D-31B568EE6503}"/>
              </a:ext>
            </a:extLst>
          </p:cNvPr>
          <p:cNvGrpSpPr/>
          <p:nvPr/>
        </p:nvGrpSpPr>
        <p:grpSpPr>
          <a:xfrm>
            <a:off x="0" y="6652590"/>
            <a:ext cx="9144000" cy="205411"/>
            <a:chOff x="0" y="6652590"/>
            <a:chExt cx="9144000" cy="205411"/>
          </a:xfrm>
        </p:grpSpPr>
        <p:sp>
          <p:nvSpPr>
            <p:cNvPr id="6" name="Rectangle 5">
              <a:extLst>
                <a:ext uri="{FF2B5EF4-FFF2-40B4-BE49-F238E27FC236}">
                  <a16:creationId xmlns:a16="http://schemas.microsoft.com/office/drawing/2014/main" id="{B31B18A6-2896-4309-2DB0-33489359EF67}"/>
                </a:ext>
              </a:extLst>
            </p:cNvPr>
            <p:cNvSpPr/>
            <p:nvPr/>
          </p:nvSpPr>
          <p:spPr>
            <a:xfrm>
              <a:off x="0" y="6652591"/>
              <a:ext cx="1502001"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Barbara PERRI</a:t>
              </a:r>
            </a:p>
          </p:txBody>
        </p:sp>
        <p:sp>
          <p:nvSpPr>
            <p:cNvPr id="7" name="Rectangle 6">
              <a:extLst>
                <a:ext uri="{FF2B5EF4-FFF2-40B4-BE49-F238E27FC236}">
                  <a16:creationId xmlns:a16="http://schemas.microsoft.com/office/drawing/2014/main" id="{FF0A4DBE-48BB-FBCD-38C8-BCA4589395FE}"/>
                </a:ext>
              </a:extLst>
            </p:cNvPr>
            <p:cNvSpPr/>
            <p:nvPr/>
          </p:nvSpPr>
          <p:spPr>
            <a:xfrm>
              <a:off x="1502001" y="6652590"/>
              <a:ext cx="4359535"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L1, PHYS137, Cours 4 :  La relativité restreinte</a:t>
              </a:r>
            </a:p>
          </p:txBody>
        </p:sp>
        <p:sp>
          <p:nvSpPr>
            <p:cNvPr id="8" name="Rectangle 7">
              <a:extLst>
                <a:ext uri="{FF2B5EF4-FFF2-40B4-BE49-F238E27FC236}">
                  <a16:creationId xmlns:a16="http://schemas.microsoft.com/office/drawing/2014/main" id="{EA31D717-4796-6C32-93E3-6D9C1AF89521}"/>
                </a:ext>
              </a:extLst>
            </p:cNvPr>
            <p:cNvSpPr/>
            <p:nvPr/>
          </p:nvSpPr>
          <p:spPr>
            <a:xfrm>
              <a:off x="7641999" y="6652591"/>
              <a:ext cx="1502001" cy="2054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Garamond" panose="02020404030301010803" pitchFamily="18" charset="0"/>
                </a:rPr>
                <a:t>05/10/2023</a:t>
              </a:r>
            </a:p>
          </p:txBody>
        </p:sp>
        <p:sp>
          <p:nvSpPr>
            <p:cNvPr id="19" name="Rectangle 18">
              <a:extLst>
                <a:ext uri="{FF2B5EF4-FFF2-40B4-BE49-F238E27FC236}">
                  <a16:creationId xmlns:a16="http://schemas.microsoft.com/office/drawing/2014/main" id="{78FC7E27-A167-6719-5B05-DF903A4B14E3}"/>
                </a:ext>
              </a:extLst>
            </p:cNvPr>
            <p:cNvSpPr/>
            <p:nvPr/>
          </p:nvSpPr>
          <p:spPr>
            <a:xfrm>
              <a:off x="5861538" y="6652591"/>
              <a:ext cx="1780461" cy="2054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Université Paris-Saclay</a:t>
              </a:r>
            </a:p>
          </p:txBody>
        </p:sp>
      </p:grpSp>
    </p:spTree>
    <p:extLst>
      <p:ext uri="{BB962C8B-B14F-4D97-AF65-F5344CB8AC3E}">
        <p14:creationId xmlns:p14="http://schemas.microsoft.com/office/powerpoint/2010/main" val="2352221326"/>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4A2810-E27D-5BE6-F63E-3C2F66770CBE}"/>
              </a:ext>
            </a:extLst>
          </p:cNvPr>
          <p:cNvSpPr txBox="1"/>
          <p:nvPr/>
        </p:nvSpPr>
        <p:spPr>
          <a:xfrm>
            <a:off x="0" y="327046"/>
            <a:ext cx="9144000" cy="646331"/>
          </a:xfrm>
          <a:prstGeom prst="rect">
            <a:avLst/>
          </a:prstGeom>
          <a:noFill/>
        </p:spPr>
        <p:txBody>
          <a:bodyPr wrap="square" rtlCol="0">
            <a:spAutoFit/>
          </a:bodyPr>
          <a:lstStyle/>
          <a:p>
            <a:pPr algn="ctr"/>
            <a:r>
              <a:rPr lang="fr-FR" sz="3600" dirty="0">
                <a:latin typeface="Garamond" charset="0"/>
                <a:ea typeface="Garamond" charset="0"/>
                <a:cs typeface="Garamond" charset="0"/>
              </a:rPr>
              <a:t>La muographie</a:t>
            </a:r>
          </a:p>
        </p:txBody>
      </p:sp>
      <p:grpSp>
        <p:nvGrpSpPr>
          <p:cNvPr id="9" name="Group 8">
            <a:extLst>
              <a:ext uri="{FF2B5EF4-FFF2-40B4-BE49-F238E27FC236}">
                <a16:creationId xmlns:a16="http://schemas.microsoft.com/office/drawing/2014/main" id="{A74E8AD5-67E4-12C0-7BD6-C4448D613E9C}"/>
              </a:ext>
            </a:extLst>
          </p:cNvPr>
          <p:cNvGrpSpPr/>
          <p:nvPr/>
        </p:nvGrpSpPr>
        <p:grpSpPr>
          <a:xfrm>
            <a:off x="53351" y="1175653"/>
            <a:ext cx="860856" cy="5219911"/>
            <a:chOff x="53351" y="1175653"/>
            <a:chExt cx="860856" cy="5219911"/>
          </a:xfrm>
        </p:grpSpPr>
        <p:sp>
          <p:nvSpPr>
            <p:cNvPr id="10" name="Pentagon 9">
              <a:extLst>
                <a:ext uri="{FF2B5EF4-FFF2-40B4-BE49-F238E27FC236}">
                  <a16:creationId xmlns:a16="http://schemas.microsoft.com/office/drawing/2014/main" id="{DD84E878-550D-A9D7-6C9C-97E4FA2A2F97}"/>
                </a:ext>
              </a:extLst>
            </p:cNvPr>
            <p:cNvSpPr/>
            <p:nvPr/>
          </p:nvSpPr>
          <p:spPr>
            <a:xfrm rot="16200000">
              <a:off x="-1889657" y="3570861"/>
              <a:ext cx="5199070" cy="408659"/>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atin typeface="Garamond" panose="02020404030301010803" pitchFamily="18" charset="0"/>
                </a:rPr>
                <a:t>Époque contemporaine</a:t>
              </a:r>
            </a:p>
          </p:txBody>
        </p:sp>
        <p:sp>
          <p:nvSpPr>
            <p:cNvPr id="11" name="Pentagon 10">
              <a:extLst>
                <a:ext uri="{FF2B5EF4-FFF2-40B4-BE49-F238E27FC236}">
                  <a16:creationId xmlns:a16="http://schemas.microsoft.com/office/drawing/2014/main" id="{36A63FF4-0E7B-92E2-55D5-8D9AC98FB6BA}"/>
                </a:ext>
              </a:extLst>
            </p:cNvPr>
            <p:cNvSpPr/>
            <p:nvPr/>
          </p:nvSpPr>
          <p:spPr>
            <a:xfrm rot="16200000">
              <a:off x="-2298319" y="3570858"/>
              <a:ext cx="5199072" cy="40866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Garamond" panose="02020404030301010803" pitchFamily="18" charset="0"/>
              </a:endParaRPr>
            </a:p>
          </p:txBody>
        </p:sp>
        <p:sp>
          <p:nvSpPr>
            <p:cNvPr id="12" name="TextBox 11">
              <a:extLst>
                <a:ext uri="{FF2B5EF4-FFF2-40B4-BE49-F238E27FC236}">
                  <a16:creationId xmlns:a16="http://schemas.microsoft.com/office/drawing/2014/main" id="{FF089971-2C76-9817-33F2-DBFD85709832}"/>
                </a:ext>
              </a:extLst>
            </p:cNvPr>
            <p:cNvSpPr txBox="1"/>
            <p:nvPr/>
          </p:nvSpPr>
          <p:spPr>
            <a:xfrm rot="16200000">
              <a:off x="-74776" y="5783858"/>
              <a:ext cx="761747" cy="461665"/>
            </a:xfrm>
            <a:prstGeom prst="rect">
              <a:avLst/>
            </a:prstGeom>
            <a:noFill/>
          </p:spPr>
          <p:txBody>
            <a:bodyPr wrap="none" rtlCol="0">
              <a:spAutoFit/>
            </a:bodyPr>
            <a:lstStyle/>
            <a:p>
              <a:r>
                <a:rPr lang="fr-FR" sz="2400" dirty="0">
                  <a:solidFill>
                    <a:schemeClr val="bg1"/>
                  </a:solidFill>
                  <a:latin typeface="Garamond" panose="02020404030301010803" pitchFamily="18" charset="0"/>
                </a:rPr>
                <a:t>1800</a:t>
              </a:r>
            </a:p>
          </p:txBody>
        </p:sp>
        <p:sp>
          <p:nvSpPr>
            <p:cNvPr id="13" name="TextBox 12">
              <a:extLst>
                <a:ext uri="{FF2B5EF4-FFF2-40B4-BE49-F238E27FC236}">
                  <a16:creationId xmlns:a16="http://schemas.microsoft.com/office/drawing/2014/main" id="{5169B142-F78D-9894-31FD-3D87ADA0025A}"/>
                </a:ext>
              </a:extLst>
            </p:cNvPr>
            <p:cNvSpPr txBox="1"/>
            <p:nvPr/>
          </p:nvSpPr>
          <p:spPr>
            <a:xfrm rot="16200000">
              <a:off x="-96690" y="1512338"/>
              <a:ext cx="761747" cy="461665"/>
            </a:xfrm>
            <a:prstGeom prst="rect">
              <a:avLst/>
            </a:prstGeom>
            <a:noFill/>
          </p:spPr>
          <p:txBody>
            <a:bodyPr wrap="none" rtlCol="0">
              <a:spAutoFit/>
            </a:bodyPr>
            <a:lstStyle/>
            <a:p>
              <a:r>
                <a:rPr lang="fr-FR" sz="2400" dirty="0">
                  <a:solidFill>
                    <a:schemeClr val="bg1"/>
                  </a:solidFill>
                  <a:latin typeface="Garamond" panose="02020404030301010803" pitchFamily="18" charset="0"/>
                </a:rPr>
                <a:t>2020</a:t>
              </a:r>
              <a:endParaRPr lang="fr-FR" dirty="0">
                <a:solidFill>
                  <a:schemeClr val="bg1"/>
                </a:solidFill>
                <a:latin typeface="Garamond" panose="02020404030301010803" pitchFamily="18" charset="0"/>
              </a:endParaRPr>
            </a:p>
          </p:txBody>
        </p:sp>
      </p:grpSp>
      <p:sp>
        <p:nvSpPr>
          <p:cNvPr id="14" name="TextBox 13">
            <a:extLst>
              <a:ext uri="{FF2B5EF4-FFF2-40B4-BE49-F238E27FC236}">
                <a16:creationId xmlns:a16="http://schemas.microsoft.com/office/drawing/2014/main" id="{ADC4A6BC-6595-A1FD-7AF2-3122CE8DF882}"/>
              </a:ext>
            </a:extLst>
          </p:cNvPr>
          <p:cNvSpPr txBox="1"/>
          <p:nvPr/>
        </p:nvSpPr>
        <p:spPr>
          <a:xfrm rot="16200000">
            <a:off x="-63555" y="2472681"/>
            <a:ext cx="739305" cy="461665"/>
          </a:xfrm>
          <a:prstGeom prst="rect">
            <a:avLst/>
          </a:prstGeom>
          <a:noFill/>
        </p:spPr>
        <p:txBody>
          <a:bodyPr wrap="none" rtlCol="0">
            <a:spAutoFit/>
          </a:bodyPr>
          <a:lstStyle/>
          <a:p>
            <a:r>
              <a:rPr lang="fr-FR" sz="2400" b="1" dirty="0">
                <a:solidFill>
                  <a:schemeClr val="bg1"/>
                </a:solidFill>
                <a:latin typeface="Garamond" panose="02020404030301010803" pitchFamily="18" charset="0"/>
              </a:rPr>
              <a:t>1970</a:t>
            </a:r>
          </a:p>
        </p:txBody>
      </p:sp>
      <p:grpSp>
        <p:nvGrpSpPr>
          <p:cNvPr id="34" name="Group 33">
            <a:extLst>
              <a:ext uri="{FF2B5EF4-FFF2-40B4-BE49-F238E27FC236}">
                <a16:creationId xmlns:a16="http://schemas.microsoft.com/office/drawing/2014/main" id="{F5DAAC6F-4E3B-0B20-EEF9-BF1CE5CF1EBE}"/>
              </a:ext>
            </a:extLst>
          </p:cNvPr>
          <p:cNvGrpSpPr/>
          <p:nvPr/>
        </p:nvGrpSpPr>
        <p:grpSpPr>
          <a:xfrm>
            <a:off x="1873" y="0"/>
            <a:ext cx="9142127" cy="327048"/>
            <a:chOff x="1873" y="0"/>
            <a:chExt cx="9142127" cy="327048"/>
          </a:xfrm>
        </p:grpSpPr>
        <p:sp>
          <p:nvSpPr>
            <p:cNvPr id="35" name="Rectangle 34">
              <a:extLst>
                <a:ext uri="{FF2B5EF4-FFF2-40B4-BE49-F238E27FC236}">
                  <a16:creationId xmlns:a16="http://schemas.microsoft.com/office/drawing/2014/main" id="{D8D235DD-2B9C-7C91-6BD1-45CDF7305F10}"/>
                </a:ext>
              </a:extLst>
            </p:cNvPr>
            <p:cNvSpPr/>
            <p:nvPr/>
          </p:nvSpPr>
          <p:spPr>
            <a:xfrm>
              <a:off x="8364931" y="0"/>
              <a:ext cx="779069" cy="3270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6114358A-8874-8B4C-ACF7-5A9557367BD8}" type="slidenum">
                <a:rPr lang="en-US" sz="1400" smtClean="0">
                  <a:latin typeface="Garamond" panose="02020404030301010803" pitchFamily="18" charset="0"/>
                </a:rPr>
                <a:t>34</a:t>
              </a:fld>
              <a:r>
                <a:rPr lang="en-US" sz="1400" dirty="0">
                  <a:latin typeface="Garamond" panose="02020404030301010803" pitchFamily="18" charset="0"/>
                </a:rPr>
                <a:t>/36</a:t>
              </a:r>
            </a:p>
          </p:txBody>
        </p:sp>
        <p:sp>
          <p:nvSpPr>
            <p:cNvPr id="36" name="Rectangle 35">
              <a:extLst>
                <a:ext uri="{FF2B5EF4-FFF2-40B4-BE49-F238E27FC236}">
                  <a16:creationId xmlns:a16="http://schemas.microsoft.com/office/drawing/2014/main" id="{88AB5B08-AEE7-880A-A6E6-3EFDF211F2D5}"/>
                </a:ext>
              </a:extLst>
            </p:cNvPr>
            <p:cNvSpPr/>
            <p:nvPr/>
          </p:nvSpPr>
          <p:spPr>
            <a:xfrm>
              <a:off x="1873" y="0"/>
              <a:ext cx="2038863" cy="3270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Relativité Galiléenne</a:t>
              </a:r>
            </a:p>
          </p:txBody>
        </p:sp>
        <p:sp>
          <p:nvSpPr>
            <p:cNvPr id="37" name="Rectangle 36">
              <a:extLst>
                <a:ext uri="{FF2B5EF4-FFF2-40B4-BE49-F238E27FC236}">
                  <a16:creationId xmlns:a16="http://schemas.microsoft.com/office/drawing/2014/main" id="{922D2E5E-C2D3-A488-BB40-B2A70C26B54F}"/>
                </a:ext>
              </a:extLst>
            </p:cNvPr>
            <p:cNvSpPr/>
            <p:nvPr/>
          </p:nvSpPr>
          <p:spPr>
            <a:xfrm>
              <a:off x="2040737" y="0"/>
              <a:ext cx="2142666" cy="3270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Ondes électromagnétiques</a:t>
              </a:r>
            </a:p>
          </p:txBody>
        </p:sp>
        <p:sp>
          <p:nvSpPr>
            <p:cNvPr id="38" name="Rectangle 37">
              <a:extLst>
                <a:ext uri="{FF2B5EF4-FFF2-40B4-BE49-F238E27FC236}">
                  <a16:creationId xmlns:a16="http://schemas.microsoft.com/office/drawing/2014/main" id="{5D18F24F-7A81-56EA-EA0D-D58F0EA3E284}"/>
                </a:ext>
              </a:extLst>
            </p:cNvPr>
            <p:cNvSpPr/>
            <p:nvPr/>
          </p:nvSpPr>
          <p:spPr>
            <a:xfrm>
              <a:off x="4183402" y="0"/>
              <a:ext cx="2038863" cy="3270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Relativité restreinte</a:t>
              </a:r>
            </a:p>
          </p:txBody>
        </p:sp>
        <p:sp>
          <p:nvSpPr>
            <p:cNvPr id="39" name="Rectangle 38">
              <a:extLst>
                <a:ext uri="{FF2B5EF4-FFF2-40B4-BE49-F238E27FC236}">
                  <a16:creationId xmlns:a16="http://schemas.microsoft.com/office/drawing/2014/main" id="{56E9D6E7-67C2-18F3-77AB-4DB753376079}"/>
                </a:ext>
              </a:extLst>
            </p:cNvPr>
            <p:cNvSpPr/>
            <p:nvPr/>
          </p:nvSpPr>
          <p:spPr>
            <a:xfrm>
              <a:off x="6222265" y="0"/>
              <a:ext cx="2142666" cy="32704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Applications </a:t>
              </a:r>
              <a:r>
                <a:rPr lang="fr-FR" sz="1400" dirty="0" err="1">
                  <a:latin typeface="Garamond" panose="02020404030301010803" pitchFamily="18" charset="0"/>
                </a:rPr>
                <a:t>astros</a:t>
              </a:r>
              <a:endParaRPr lang="fr-FR" sz="1400" dirty="0">
                <a:latin typeface="Garamond" panose="02020404030301010803" pitchFamily="18" charset="0"/>
              </a:endParaRPr>
            </a:p>
          </p:txBody>
        </p:sp>
      </p:grpSp>
      <p:sp>
        <p:nvSpPr>
          <p:cNvPr id="3" name="ZoneTexte 13">
            <a:extLst>
              <a:ext uri="{FF2B5EF4-FFF2-40B4-BE49-F238E27FC236}">
                <a16:creationId xmlns:a16="http://schemas.microsoft.com/office/drawing/2014/main" id="{A6203F87-9B34-706F-6152-29B96E557C1D}"/>
              </a:ext>
            </a:extLst>
          </p:cNvPr>
          <p:cNvSpPr txBox="1"/>
          <p:nvPr/>
        </p:nvSpPr>
        <p:spPr>
          <a:xfrm>
            <a:off x="923679" y="969600"/>
            <a:ext cx="6859673" cy="707886"/>
          </a:xfrm>
          <a:prstGeom prst="rect">
            <a:avLst/>
          </a:prstGeom>
          <a:noFill/>
        </p:spPr>
        <p:txBody>
          <a:bodyPr wrap="square" rtlCol="0">
            <a:spAutoFit/>
          </a:bodyPr>
          <a:lstStyle/>
          <a:p>
            <a:pPr algn="ctr"/>
            <a:r>
              <a:rPr lang="fr-FR" sz="2000" dirty="0">
                <a:latin typeface="Garamond" panose="02020404030301010803" pitchFamily="18" charset="0"/>
              </a:rPr>
              <a:t>En 1970, Luis Walter Alvarez utilise des particules élémentaires appelées muons pour sonder une pyramide (</a:t>
            </a:r>
            <a:r>
              <a:rPr lang="fr-FR" sz="2000" dirty="0" err="1">
                <a:latin typeface="Garamond" panose="02020404030301010803" pitchFamily="18" charset="0"/>
              </a:rPr>
              <a:t>Kephren</a:t>
            </a:r>
            <a:r>
              <a:rPr lang="fr-FR" sz="2000" dirty="0">
                <a:latin typeface="Garamond" panose="02020404030301010803" pitchFamily="18" charset="0"/>
              </a:rPr>
              <a:t>)</a:t>
            </a:r>
          </a:p>
        </p:txBody>
      </p:sp>
      <p:sp>
        <p:nvSpPr>
          <p:cNvPr id="4" name="ZoneTexte 13">
            <a:extLst>
              <a:ext uri="{FF2B5EF4-FFF2-40B4-BE49-F238E27FC236}">
                <a16:creationId xmlns:a16="http://schemas.microsoft.com/office/drawing/2014/main" id="{7918FFAC-5AF4-76F9-2450-BA6506DCC51B}"/>
              </a:ext>
            </a:extLst>
          </p:cNvPr>
          <p:cNvSpPr txBox="1"/>
          <p:nvPr/>
        </p:nvSpPr>
        <p:spPr>
          <a:xfrm>
            <a:off x="914208" y="5148311"/>
            <a:ext cx="8220321" cy="1323439"/>
          </a:xfrm>
          <a:prstGeom prst="rect">
            <a:avLst/>
          </a:prstGeom>
          <a:noFill/>
        </p:spPr>
        <p:txBody>
          <a:bodyPr wrap="square" rtlCol="0">
            <a:spAutoFit/>
          </a:bodyPr>
          <a:lstStyle/>
          <a:p>
            <a:pPr algn="ctr"/>
            <a:r>
              <a:rPr lang="fr-FR" sz="2000" dirty="0">
                <a:latin typeface="Garamond" panose="02020404030301010803" pitchFamily="18" charset="0"/>
              </a:rPr>
              <a:t>Or ceci ne devrait techniquement pas être possible, car les muons sont trop instables ! (temps de vie de seulement 2 microsecondes !)</a:t>
            </a:r>
          </a:p>
          <a:p>
            <a:pPr algn="ctr"/>
            <a:r>
              <a:rPr lang="fr-FR" sz="2000" dirty="0">
                <a:latin typeface="Garamond" panose="02020404030301010803" pitchFamily="18" charset="0"/>
                <a:sym typeface="Wingdings" pitchFamily="2" charset="2"/>
              </a:rPr>
              <a:t> Comme ils voyagent à une vitesse proche de celle de la lumière (99%), ils subissent une dilatation du temps et vivent plus longtemps</a:t>
            </a:r>
            <a:endParaRPr lang="fr-FR" sz="2000" dirty="0">
              <a:latin typeface="Garamond" panose="02020404030301010803" pitchFamily="18" charset="0"/>
            </a:endParaRPr>
          </a:p>
        </p:txBody>
      </p:sp>
      <p:grpSp>
        <p:nvGrpSpPr>
          <p:cNvPr id="5" name="Group 4">
            <a:extLst>
              <a:ext uri="{FF2B5EF4-FFF2-40B4-BE49-F238E27FC236}">
                <a16:creationId xmlns:a16="http://schemas.microsoft.com/office/drawing/2014/main" id="{8229B1AF-DABA-F87E-CA4D-31B568EE6503}"/>
              </a:ext>
            </a:extLst>
          </p:cNvPr>
          <p:cNvGrpSpPr/>
          <p:nvPr/>
        </p:nvGrpSpPr>
        <p:grpSpPr>
          <a:xfrm>
            <a:off x="0" y="6652590"/>
            <a:ext cx="9144000" cy="205411"/>
            <a:chOff x="0" y="6652590"/>
            <a:chExt cx="9144000" cy="205411"/>
          </a:xfrm>
        </p:grpSpPr>
        <p:sp>
          <p:nvSpPr>
            <p:cNvPr id="6" name="Rectangle 5">
              <a:extLst>
                <a:ext uri="{FF2B5EF4-FFF2-40B4-BE49-F238E27FC236}">
                  <a16:creationId xmlns:a16="http://schemas.microsoft.com/office/drawing/2014/main" id="{B31B18A6-2896-4309-2DB0-33489359EF67}"/>
                </a:ext>
              </a:extLst>
            </p:cNvPr>
            <p:cNvSpPr/>
            <p:nvPr/>
          </p:nvSpPr>
          <p:spPr>
            <a:xfrm>
              <a:off x="0" y="6652591"/>
              <a:ext cx="1502001"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Barbara PERRI</a:t>
              </a:r>
            </a:p>
          </p:txBody>
        </p:sp>
        <p:sp>
          <p:nvSpPr>
            <p:cNvPr id="7" name="Rectangle 6">
              <a:extLst>
                <a:ext uri="{FF2B5EF4-FFF2-40B4-BE49-F238E27FC236}">
                  <a16:creationId xmlns:a16="http://schemas.microsoft.com/office/drawing/2014/main" id="{FF0A4DBE-48BB-FBCD-38C8-BCA4589395FE}"/>
                </a:ext>
              </a:extLst>
            </p:cNvPr>
            <p:cNvSpPr/>
            <p:nvPr/>
          </p:nvSpPr>
          <p:spPr>
            <a:xfrm>
              <a:off x="1502001" y="6652590"/>
              <a:ext cx="4359535"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L1, PHYS137, Cours 4 :  La relativité restreinte</a:t>
              </a:r>
            </a:p>
          </p:txBody>
        </p:sp>
        <p:sp>
          <p:nvSpPr>
            <p:cNvPr id="8" name="Rectangle 7">
              <a:extLst>
                <a:ext uri="{FF2B5EF4-FFF2-40B4-BE49-F238E27FC236}">
                  <a16:creationId xmlns:a16="http://schemas.microsoft.com/office/drawing/2014/main" id="{EA31D717-4796-6C32-93E3-6D9C1AF89521}"/>
                </a:ext>
              </a:extLst>
            </p:cNvPr>
            <p:cNvSpPr/>
            <p:nvPr/>
          </p:nvSpPr>
          <p:spPr>
            <a:xfrm>
              <a:off x="7641999" y="6652591"/>
              <a:ext cx="1502001" cy="2054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Garamond" panose="02020404030301010803" pitchFamily="18" charset="0"/>
                </a:rPr>
                <a:t>05/10/2023</a:t>
              </a:r>
            </a:p>
          </p:txBody>
        </p:sp>
        <p:sp>
          <p:nvSpPr>
            <p:cNvPr id="19" name="Rectangle 18">
              <a:extLst>
                <a:ext uri="{FF2B5EF4-FFF2-40B4-BE49-F238E27FC236}">
                  <a16:creationId xmlns:a16="http://schemas.microsoft.com/office/drawing/2014/main" id="{78FC7E27-A167-6719-5B05-DF903A4B14E3}"/>
                </a:ext>
              </a:extLst>
            </p:cNvPr>
            <p:cNvSpPr/>
            <p:nvPr/>
          </p:nvSpPr>
          <p:spPr>
            <a:xfrm>
              <a:off x="5861538" y="6652591"/>
              <a:ext cx="1780461" cy="2054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Université Paris-Saclay</a:t>
              </a:r>
            </a:p>
          </p:txBody>
        </p:sp>
      </p:grpSp>
      <p:pic>
        <p:nvPicPr>
          <p:cNvPr id="2050" name="Picture 2" descr="Les muons se mettent à la 3D: de la muographie à la tomographie muonique">
            <a:extLst>
              <a:ext uri="{FF2B5EF4-FFF2-40B4-BE49-F238E27FC236}">
                <a16:creationId xmlns:a16="http://schemas.microsoft.com/office/drawing/2014/main" id="{9E33503F-7EC7-A849-F059-6766469955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2870" y="1843988"/>
            <a:ext cx="3353462" cy="322075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442FACCF-1E14-FF93-3B36-3B81240176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3884" y="417761"/>
            <a:ext cx="1238229" cy="166684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C4C1B591-48EA-2540-C168-49132C2F4C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9660" y="2296173"/>
            <a:ext cx="3878153" cy="2768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687847"/>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4A2810-E27D-5BE6-F63E-3C2F66770CBE}"/>
              </a:ext>
            </a:extLst>
          </p:cNvPr>
          <p:cNvSpPr txBox="1"/>
          <p:nvPr/>
        </p:nvSpPr>
        <p:spPr>
          <a:xfrm>
            <a:off x="0" y="327046"/>
            <a:ext cx="9144000" cy="615553"/>
          </a:xfrm>
          <a:prstGeom prst="rect">
            <a:avLst/>
          </a:prstGeom>
          <a:noFill/>
        </p:spPr>
        <p:txBody>
          <a:bodyPr wrap="square" rtlCol="0">
            <a:spAutoFit/>
          </a:bodyPr>
          <a:lstStyle/>
          <a:p>
            <a:pPr algn="ctr"/>
            <a:r>
              <a:rPr lang="fr-FR" sz="3400" dirty="0">
                <a:latin typeface="Garamond" charset="0"/>
                <a:ea typeface="Garamond" charset="0"/>
                <a:cs typeface="Garamond" charset="0"/>
              </a:rPr>
              <a:t>Détection des ondes gravitationnelles</a:t>
            </a:r>
          </a:p>
        </p:txBody>
      </p:sp>
      <p:grpSp>
        <p:nvGrpSpPr>
          <p:cNvPr id="15" name="Group 14">
            <a:extLst>
              <a:ext uri="{FF2B5EF4-FFF2-40B4-BE49-F238E27FC236}">
                <a16:creationId xmlns:a16="http://schemas.microsoft.com/office/drawing/2014/main" id="{99302D9C-FC03-46B5-4695-90DFCB1550B7}"/>
              </a:ext>
            </a:extLst>
          </p:cNvPr>
          <p:cNvGrpSpPr/>
          <p:nvPr/>
        </p:nvGrpSpPr>
        <p:grpSpPr>
          <a:xfrm>
            <a:off x="53351" y="1175653"/>
            <a:ext cx="860856" cy="5219911"/>
            <a:chOff x="53351" y="1175653"/>
            <a:chExt cx="860856" cy="5219911"/>
          </a:xfrm>
        </p:grpSpPr>
        <p:sp>
          <p:nvSpPr>
            <p:cNvPr id="16" name="Pentagon 15">
              <a:extLst>
                <a:ext uri="{FF2B5EF4-FFF2-40B4-BE49-F238E27FC236}">
                  <a16:creationId xmlns:a16="http://schemas.microsoft.com/office/drawing/2014/main" id="{5322A50F-DFC8-A238-64E6-E4A5F8B5A423}"/>
                </a:ext>
              </a:extLst>
            </p:cNvPr>
            <p:cNvSpPr/>
            <p:nvPr/>
          </p:nvSpPr>
          <p:spPr>
            <a:xfrm rot="16200000">
              <a:off x="-1889657" y="3570861"/>
              <a:ext cx="5199070" cy="408659"/>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atin typeface="Garamond" panose="02020404030301010803" pitchFamily="18" charset="0"/>
                </a:rPr>
                <a:t>Époque contemporaine</a:t>
              </a:r>
            </a:p>
          </p:txBody>
        </p:sp>
        <p:sp>
          <p:nvSpPr>
            <p:cNvPr id="17" name="Pentagon 16">
              <a:extLst>
                <a:ext uri="{FF2B5EF4-FFF2-40B4-BE49-F238E27FC236}">
                  <a16:creationId xmlns:a16="http://schemas.microsoft.com/office/drawing/2014/main" id="{D7D0B228-AAF6-3704-81E9-91D7F25033D9}"/>
                </a:ext>
              </a:extLst>
            </p:cNvPr>
            <p:cNvSpPr/>
            <p:nvPr/>
          </p:nvSpPr>
          <p:spPr>
            <a:xfrm rot="16200000">
              <a:off x="-2298319" y="3570858"/>
              <a:ext cx="5199072" cy="40866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Garamond" panose="02020404030301010803" pitchFamily="18" charset="0"/>
              </a:endParaRPr>
            </a:p>
          </p:txBody>
        </p:sp>
        <p:sp>
          <p:nvSpPr>
            <p:cNvPr id="18" name="TextBox 17">
              <a:extLst>
                <a:ext uri="{FF2B5EF4-FFF2-40B4-BE49-F238E27FC236}">
                  <a16:creationId xmlns:a16="http://schemas.microsoft.com/office/drawing/2014/main" id="{DDBFCC26-3092-1A8C-D2C0-CAEE1790F48A}"/>
                </a:ext>
              </a:extLst>
            </p:cNvPr>
            <p:cNvSpPr txBox="1"/>
            <p:nvPr/>
          </p:nvSpPr>
          <p:spPr>
            <a:xfrm rot="16200000">
              <a:off x="-74776" y="5783858"/>
              <a:ext cx="761747" cy="461665"/>
            </a:xfrm>
            <a:prstGeom prst="rect">
              <a:avLst/>
            </a:prstGeom>
            <a:noFill/>
          </p:spPr>
          <p:txBody>
            <a:bodyPr wrap="none" rtlCol="0">
              <a:spAutoFit/>
            </a:bodyPr>
            <a:lstStyle/>
            <a:p>
              <a:r>
                <a:rPr lang="fr-FR" sz="2400" dirty="0">
                  <a:solidFill>
                    <a:schemeClr val="bg1"/>
                  </a:solidFill>
                  <a:latin typeface="Garamond" panose="02020404030301010803" pitchFamily="18" charset="0"/>
                </a:rPr>
                <a:t>1800</a:t>
              </a:r>
            </a:p>
          </p:txBody>
        </p:sp>
        <p:sp>
          <p:nvSpPr>
            <p:cNvPr id="19" name="TextBox 18">
              <a:extLst>
                <a:ext uri="{FF2B5EF4-FFF2-40B4-BE49-F238E27FC236}">
                  <a16:creationId xmlns:a16="http://schemas.microsoft.com/office/drawing/2014/main" id="{989EA4FF-6FA8-4173-678C-C5D6A2BFEAC1}"/>
                </a:ext>
              </a:extLst>
            </p:cNvPr>
            <p:cNvSpPr txBox="1"/>
            <p:nvPr/>
          </p:nvSpPr>
          <p:spPr>
            <a:xfrm rot="16200000">
              <a:off x="-96690" y="1512338"/>
              <a:ext cx="761747" cy="461665"/>
            </a:xfrm>
            <a:prstGeom prst="rect">
              <a:avLst/>
            </a:prstGeom>
            <a:noFill/>
          </p:spPr>
          <p:txBody>
            <a:bodyPr wrap="none" rtlCol="0">
              <a:spAutoFit/>
            </a:bodyPr>
            <a:lstStyle/>
            <a:p>
              <a:r>
                <a:rPr lang="fr-FR" sz="2400" b="1" dirty="0">
                  <a:solidFill>
                    <a:schemeClr val="bg1"/>
                  </a:solidFill>
                  <a:latin typeface="Garamond" panose="02020404030301010803" pitchFamily="18" charset="0"/>
                </a:rPr>
                <a:t>2016</a:t>
              </a:r>
              <a:endParaRPr lang="fr-FR" b="1" dirty="0">
                <a:solidFill>
                  <a:schemeClr val="bg1"/>
                </a:solidFill>
                <a:latin typeface="Garamond" panose="02020404030301010803" pitchFamily="18" charset="0"/>
              </a:endParaRPr>
            </a:p>
          </p:txBody>
        </p:sp>
      </p:grpSp>
      <p:grpSp>
        <p:nvGrpSpPr>
          <p:cNvPr id="26" name="Group 25">
            <a:extLst>
              <a:ext uri="{FF2B5EF4-FFF2-40B4-BE49-F238E27FC236}">
                <a16:creationId xmlns:a16="http://schemas.microsoft.com/office/drawing/2014/main" id="{1F4EA2FF-768D-FCE7-D3B1-B922B001B8D5}"/>
              </a:ext>
            </a:extLst>
          </p:cNvPr>
          <p:cNvGrpSpPr/>
          <p:nvPr/>
        </p:nvGrpSpPr>
        <p:grpSpPr>
          <a:xfrm>
            <a:off x="1873" y="0"/>
            <a:ext cx="9142127" cy="327048"/>
            <a:chOff x="1873" y="0"/>
            <a:chExt cx="9142127" cy="327048"/>
          </a:xfrm>
        </p:grpSpPr>
        <p:sp>
          <p:nvSpPr>
            <p:cNvPr id="27" name="Rectangle 26">
              <a:extLst>
                <a:ext uri="{FF2B5EF4-FFF2-40B4-BE49-F238E27FC236}">
                  <a16:creationId xmlns:a16="http://schemas.microsoft.com/office/drawing/2014/main" id="{C6588339-F888-B431-48DA-10C24C67E544}"/>
                </a:ext>
              </a:extLst>
            </p:cNvPr>
            <p:cNvSpPr/>
            <p:nvPr/>
          </p:nvSpPr>
          <p:spPr>
            <a:xfrm>
              <a:off x="8364931" y="0"/>
              <a:ext cx="779069" cy="3270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6114358A-8874-8B4C-ACF7-5A9557367BD8}" type="slidenum">
                <a:rPr lang="en-US" sz="1400" smtClean="0">
                  <a:latin typeface="Garamond" panose="02020404030301010803" pitchFamily="18" charset="0"/>
                </a:rPr>
                <a:t>35</a:t>
              </a:fld>
              <a:r>
                <a:rPr lang="en-US" sz="1400" dirty="0">
                  <a:latin typeface="Garamond" panose="02020404030301010803" pitchFamily="18" charset="0"/>
                </a:rPr>
                <a:t>/36</a:t>
              </a:r>
            </a:p>
          </p:txBody>
        </p:sp>
        <p:sp>
          <p:nvSpPr>
            <p:cNvPr id="28" name="Rectangle 27">
              <a:extLst>
                <a:ext uri="{FF2B5EF4-FFF2-40B4-BE49-F238E27FC236}">
                  <a16:creationId xmlns:a16="http://schemas.microsoft.com/office/drawing/2014/main" id="{630D29E8-2517-6CDF-1BCC-ACCE1CC8677B}"/>
                </a:ext>
              </a:extLst>
            </p:cNvPr>
            <p:cNvSpPr/>
            <p:nvPr/>
          </p:nvSpPr>
          <p:spPr>
            <a:xfrm>
              <a:off x="1873" y="0"/>
              <a:ext cx="2038863" cy="3270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Relativité Galiléenne</a:t>
              </a:r>
            </a:p>
          </p:txBody>
        </p:sp>
        <p:sp>
          <p:nvSpPr>
            <p:cNvPr id="29" name="Rectangle 28">
              <a:extLst>
                <a:ext uri="{FF2B5EF4-FFF2-40B4-BE49-F238E27FC236}">
                  <a16:creationId xmlns:a16="http://schemas.microsoft.com/office/drawing/2014/main" id="{1172614A-89AD-EB6D-2A29-3DCF9A792A95}"/>
                </a:ext>
              </a:extLst>
            </p:cNvPr>
            <p:cNvSpPr/>
            <p:nvPr/>
          </p:nvSpPr>
          <p:spPr>
            <a:xfrm>
              <a:off x="2040737" y="0"/>
              <a:ext cx="2142666" cy="3270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Ondes électromagnétiques</a:t>
              </a:r>
            </a:p>
          </p:txBody>
        </p:sp>
        <p:sp>
          <p:nvSpPr>
            <p:cNvPr id="30" name="Rectangle 29">
              <a:extLst>
                <a:ext uri="{FF2B5EF4-FFF2-40B4-BE49-F238E27FC236}">
                  <a16:creationId xmlns:a16="http://schemas.microsoft.com/office/drawing/2014/main" id="{07DDD49F-0B9F-56FD-540A-5398534BC089}"/>
                </a:ext>
              </a:extLst>
            </p:cNvPr>
            <p:cNvSpPr/>
            <p:nvPr/>
          </p:nvSpPr>
          <p:spPr>
            <a:xfrm>
              <a:off x="4183402" y="0"/>
              <a:ext cx="2038863" cy="3270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Relativité restreinte</a:t>
              </a:r>
            </a:p>
          </p:txBody>
        </p:sp>
        <p:sp>
          <p:nvSpPr>
            <p:cNvPr id="31" name="Rectangle 30">
              <a:extLst>
                <a:ext uri="{FF2B5EF4-FFF2-40B4-BE49-F238E27FC236}">
                  <a16:creationId xmlns:a16="http://schemas.microsoft.com/office/drawing/2014/main" id="{A73DC795-49C3-D756-7EA7-F9BA8B7DD8DF}"/>
                </a:ext>
              </a:extLst>
            </p:cNvPr>
            <p:cNvSpPr/>
            <p:nvPr/>
          </p:nvSpPr>
          <p:spPr>
            <a:xfrm>
              <a:off x="6222265" y="0"/>
              <a:ext cx="2142666" cy="32704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Applications </a:t>
              </a:r>
              <a:r>
                <a:rPr lang="fr-FR" sz="1400" dirty="0" err="1">
                  <a:latin typeface="Garamond" panose="02020404030301010803" pitchFamily="18" charset="0"/>
                </a:rPr>
                <a:t>astros</a:t>
              </a:r>
              <a:endParaRPr lang="fr-FR" sz="1400" dirty="0">
                <a:latin typeface="Garamond" panose="02020404030301010803" pitchFamily="18" charset="0"/>
              </a:endParaRPr>
            </a:p>
          </p:txBody>
        </p:sp>
      </p:grpSp>
      <p:pic>
        <p:nvPicPr>
          <p:cNvPr id="18434" name="Picture 2" descr="Ondes gravitationnelles: l'une des «plus importantes découvertes de notre  temps» | La Presse">
            <a:extLst>
              <a:ext uri="{FF2B5EF4-FFF2-40B4-BE49-F238E27FC236}">
                <a16:creationId xmlns:a16="http://schemas.microsoft.com/office/drawing/2014/main" id="{98AE43DF-16D7-AB48-9E51-4C776D12CB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4300" y="2546092"/>
            <a:ext cx="3887395" cy="2587547"/>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Une nouvelle onde gravitationnelle a été détectée - Sciences et Avenir">
            <a:extLst>
              <a:ext uri="{FF2B5EF4-FFF2-40B4-BE49-F238E27FC236}">
                <a16:creationId xmlns:a16="http://schemas.microsoft.com/office/drawing/2014/main" id="{2B1FD2DD-C172-68DE-4D83-75B96787AE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8853" y="2543742"/>
            <a:ext cx="3454860" cy="2587547"/>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13">
            <a:extLst>
              <a:ext uri="{FF2B5EF4-FFF2-40B4-BE49-F238E27FC236}">
                <a16:creationId xmlns:a16="http://schemas.microsoft.com/office/drawing/2014/main" id="{1F41D6AA-27CA-3AAF-1C5D-1B17056241C5}"/>
              </a:ext>
            </a:extLst>
          </p:cNvPr>
          <p:cNvSpPr txBox="1"/>
          <p:nvPr/>
        </p:nvSpPr>
        <p:spPr>
          <a:xfrm>
            <a:off x="923679" y="1138111"/>
            <a:ext cx="8220321" cy="1015663"/>
          </a:xfrm>
          <a:prstGeom prst="rect">
            <a:avLst/>
          </a:prstGeom>
          <a:noFill/>
        </p:spPr>
        <p:txBody>
          <a:bodyPr wrap="square" rtlCol="0">
            <a:spAutoFit/>
          </a:bodyPr>
          <a:lstStyle/>
          <a:p>
            <a:pPr algn="ctr"/>
            <a:r>
              <a:rPr lang="fr-FR" sz="2000" dirty="0">
                <a:latin typeface="Garamond" panose="02020404030301010803" pitchFamily="18" charset="0"/>
              </a:rPr>
              <a:t>On utilise encore l’interférométrie pour détecter de nombreuses ondes dans l’Univers </a:t>
            </a:r>
            <a:r>
              <a:rPr lang="fr-FR" sz="2000" dirty="0">
                <a:latin typeface="Garamond" panose="02020404030301010803" pitchFamily="18" charset="0"/>
                <a:sym typeface="Wingdings" pitchFamily="2" charset="2"/>
              </a:rPr>
              <a:t> en 2016, détection des ondes gravitationnelles à l’aide du LIGO aux États-Unis (chaque bras fait 4 km de long !)</a:t>
            </a:r>
            <a:endParaRPr lang="fr-FR" sz="2000" dirty="0">
              <a:latin typeface="Garamond" panose="02020404030301010803" pitchFamily="18" charset="0"/>
            </a:endParaRPr>
          </a:p>
        </p:txBody>
      </p:sp>
      <p:sp>
        <p:nvSpPr>
          <p:cNvPr id="4" name="ZoneTexte 13">
            <a:extLst>
              <a:ext uri="{FF2B5EF4-FFF2-40B4-BE49-F238E27FC236}">
                <a16:creationId xmlns:a16="http://schemas.microsoft.com/office/drawing/2014/main" id="{271B2BE5-D3DB-7376-7962-822B5D244F00}"/>
              </a:ext>
            </a:extLst>
          </p:cNvPr>
          <p:cNvSpPr txBox="1"/>
          <p:nvPr/>
        </p:nvSpPr>
        <p:spPr>
          <a:xfrm>
            <a:off x="935831" y="5536821"/>
            <a:ext cx="8220321" cy="707886"/>
          </a:xfrm>
          <a:prstGeom prst="rect">
            <a:avLst/>
          </a:prstGeom>
          <a:noFill/>
        </p:spPr>
        <p:txBody>
          <a:bodyPr wrap="square" rtlCol="0">
            <a:spAutoFit/>
          </a:bodyPr>
          <a:lstStyle/>
          <a:p>
            <a:pPr algn="ctr"/>
            <a:r>
              <a:rPr lang="fr-FR" sz="2000" dirty="0">
                <a:latin typeface="Garamond" panose="02020404030301010803" pitchFamily="18" charset="0"/>
                <a:sym typeface="Wingdings" pitchFamily="2" charset="2"/>
              </a:rPr>
              <a:t> Cela confirme définitivement la théorie de la relativité générale d’Einstein (influence de la masse) avec une prédiction 100 ans plus tôt !</a:t>
            </a:r>
            <a:endParaRPr lang="fr-FR" sz="2000" dirty="0">
              <a:latin typeface="Garamond" panose="02020404030301010803" pitchFamily="18" charset="0"/>
            </a:endParaRPr>
          </a:p>
        </p:txBody>
      </p:sp>
      <p:grpSp>
        <p:nvGrpSpPr>
          <p:cNvPr id="5" name="Group 4">
            <a:extLst>
              <a:ext uri="{FF2B5EF4-FFF2-40B4-BE49-F238E27FC236}">
                <a16:creationId xmlns:a16="http://schemas.microsoft.com/office/drawing/2014/main" id="{C2A4D945-3D9F-E91E-622E-D860E0175397}"/>
              </a:ext>
            </a:extLst>
          </p:cNvPr>
          <p:cNvGrpSpPr/>
          <p:nvPr/>
        </p:nvGrpSpPr>
        <p:grpSpPr>
          <a:xfrm>
            <a:off x="0" y="6652590"/>
            <a:ext cx="9144000" cy="205411"/>
            <a:chOff x="0" y="6652590"/>
            <a:chExt cx="9144000" cy="205411"/>
          </a:xfrm>
        </p:grpSpPr>
        <p:sp>
          <p:nvSpPr>
            <p:cNvPr id="6" name="Rectangle 5">
              <a:extLst>
                <a:ext uri="{FF2B5EF4-FFF2-40B4-BE49-F238E27FC236}">
                  <a16:creationId xmlns:a16="http://schemas.microsoft.com/office/drawing/2014/main" id="{956D7470-B189-C822-8EB5-F05BC7BD2587}"/>
                </a:ext>
              </a:extLst>
            </p:cNvPr>
            <p:cNvSpPr/>
            <p:nvPr/>
          </p:nvSpPr>
          <p:spPr>
            <a:xfrm>
              <a:off x="0" y="6652591"/>
              <a:ext cx="1502001"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Barbara PERRI</a:t>
              </a:r>
            </a:p>
          </p:txBody>
        </p:sp>
        <p:sp>
          <p:nvSpPr>
            <p:cNvPr id="7" name="Rectangle 6">
              <a:extLst>
                <a:ext uri="{FF2B5EF4-FFF2-40B4-BE49-F238E27FC236}">
                  <a16:creationId xmlns:a16="http://schemas.microsoft.com/office/drawing/2014/main" id="{36DC51A2-2772-E7CB-520B-2B1D7B6BE580}"/>
                </a:ext>
              </a:extLst>
            </p:cNvPr>
            <p:cNvSpPr/>
            <p:nvPr/>
          </p:nvSpPr>
          <p:spPr>
            <a:xfrm>
              <a:off x="1502001" y="6652590"/>
              <a:ext cx="4359535"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L1, PHYS137, Cours 4 :  La relativité restreinte</a:t>
              </a:r>
            </a:p>
          </p:txBody>
        </p:sp>
        <p:sp>
          <p:nvSpPr>
            <p:cNvPr id="8" name="Rectangle 7">
              <a:extLst>
                <a:ext uri="{FF2B5EF4-FFF2-40B4-BE49-F238E27FC236}">
                  <a16:creationId xmlns:a16="http://schemas.microsoft.com/office/drawing/2014/main" id="{EF5463B2-4B50-C452-31B2-843ADB5C65FD}"/>
                </a:ext>
              </a:extLst>
            </p:cNvPr>
            <p:cNvSpPr/>
            <p:nvPr/>
          </p:nvSpPr>
          <p:spPr>
            <a:xfrm>
              <a:off x="7641999" y="6652591"/>
              <a:ext cx="1502001" cy="2054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Garamond" panose="02020404030301010803" pitchFamily="18" charset="0"/>
                </a:rPr>
                <a:t>05/10/2023</a:t>
              </a:r>
            </a:p>
          </p:txBody>
        </p:sp>
        <p:sp>
          <p:nvSpPr>
            <p:cNvPr id="9" name="Rectangle 8">
              <a:extLst>
                <a:ext uri="{FF2B5EF4-FFF2-40B4-BE49-F238E27FC236}">
                  <a16:creationId xmlns:a16="http://schemas.microsoft.com/office/drawing/2014/main" id="{65BD7473-1433-4D64-DA0B-9E229941F0E1}"/>
                </a:ext>
              </a:extLst>
            </p:cNvPr>
            <p:cNvSpPr/>
            <p:nvPr/>
          </p:nvSpPr>
          <p:spPr>
            <a:xfrm>
              <a:off x="5861538" y="6652591"/>
              <a:ext cx="1780461" cy="2054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Université Paris-Saclay</a:t>
              </a:r>
            </a:p>
          </p:txBody>
        </p:sp>
      </p:grpSp>
    </p:spTree>
    <p:extLst>
      <p:ext uri="{BB962C8B-B14F-4D97-AF65-F5344CB8AC3E}">
        <p14:creationId xmlns:p14="http://schemas.microsoft.com/office/powerpoint/2010/main" val="1890530856"/>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E71D106-810E-8BBF-8D72-BED8B2BABF21}"/>
              </a:ext>
            </a:extLst>
          </p:cNvPr>
          <p:cNvGrpSpPr/>
          <p:nvPr/>
        </p:nvGrpSpPr>
        <p:grpSpPr>
          <a:xfrm>
            <a:off x="1873" y="0"/>
            <a:ext cx="9142127" cy="327048"/>
            <a:chOff x="1873" y="0"/>
            <a:chExt cx="9142127" cy="327048"/>
          </a:xfrm>
        </p:grpSpPr>
        <p:sp>
          <p:nvSpPr>
            <p:cNvPr id="3" name="Rectangle 2">
              <a:extLst>
                <a:ext uri="{FF2B5EF4-FFF2-40B4-BE49-F238E27FC236}">
                  <a16:creationId xmlns:a16="http://schemas.microsoft.com/office/drawing/2014/main" id="{4121B9D6-FA0B-FB40-0F44-E7B637B2817B}"/>
                </a:ext>
              </a:extLst>
            </p:cNvPr>
            <p:cNvSpPr/>
            <p:nvPr/>
          </p:nvSpPr>
          <p:spPr>
            <a:xfrm>
              <a:off x="8364931" y="0"/>
              <a:ext cx="779069" cy="3270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6114358A-8874-8B4C-ACF7-5A9557367BD8}" type="slidenum">
                <a:rPr lang="en-US" sz="1400" smtClean="0">
                  <a:latin typeface="Garamond" panose="02020404030301010803" pitchFamily="18" charset="0"/>
                </a:rPr>
                <a:t>36</a:t>
              </a:fld>
              <a:r>
                <a:rPr lang="en-US" sz="1400" dirty="0">
                  <a:latin typeface="Garamond" panose="02020404030301010803" pitchFamily="18" charset="0"/>
                </a:rPr>
                <a:t>/36</a:t>
              </a:r>
            </a:p>
          </p:txBody>
        </p:sp>
        <p:sp>
          <p:nvSpPr>
            <p:cNvPr id="9" name="Rectangle 8">
              <a:extLst>
                <a:ext uri="{FF2B5EF4-FFF2-40B4-BE49-F238E27FC236}">
                  <a16:creationId xmlns:a16="http://schemas.microsoft.com/office/drawing/2014/main" id="{BA0BDC86-7051-EBB0-4465-0C5265C60D36}"/>
                </a:ext>
              </a:extLst>
            </p:cNvPr>
            <p:cNvSpPr/>
            <p:nvPr/>
          </p:nvSpPr>
          <p:spPr>
            <a:xfrm>
              <a:off x="1873" y="0"/>
              <a:ext cx="2038863" cy="32704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latin typeface="Garamond" panose="02020404030301010803" pitchFamily="18" charset="0"/>
              </a:endParaRPr>
            </a:p>
          </p:txBody>
        </p:sp>
        <p:sp>
          <p:nvSpPr>
            <p:cNvPr id="10" name="Rectangle 9">
              <a:extLst>
                <a:ext uri="{FF2B5EF4-FFF2-40B4-BE49-F238E27FC236}">
                  <a16:creationId xmlns:a16="http://schemas.microsoft.com/office/drawing/2014/main" id="{26779315-BB2D-07E8-E66E-B19EAEA1D2AC}"/>
                </a:ext>
              </a:extLst>
            </p:cNvPr>
            <p:cNvSpPr/>
            <p:nvPr/>
          </p:nvSpPr>
          <p:spPr>
            <a:xfrm>
              <a:off x="2040737" y="0"/>
              <a:ext cx="2142666" cy="32704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latin typeface="Garamond" panose="02020404030301010803" pitchFamily="18" charset="0"/>
              </a:endParaRPr>
            </a:p>
          </p:txBody>
        </p:sp>
        <p:sp>
          <p:nvSpPr>
            <p:cNvPr id="11" name="Rectangle 10">
              <a:extLst>
                <a:ext uri="{FF2B5EF4-FFF2-40B4-BE49-F238E27FC236}">
                  <a16:creationId xmlns:a16="http://schemas.microsoft.com/office/drawing/2014/main" id="{C9716B47-DE70-6222-A8FD-1477695512D0}"/>
                </a:ext>
              </a:extLst>
            </p:cNvPr>
            <p:cNvSpPr/>
            <p:nvPr/>
          </p:nvSpPr>
          <p:spPr>
            <a:xfrm>
              <a:off x="4183402" y="0"/>
              <a:ext cx="2038863" cy="32704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latin typeface="Garamond" panose="02020404030301010803" pitchFamily="18" charset="0"/>
              </a:endParaRPr>
            </a:p>
          </p:txBody>
        </p:sp>
        <p:sp>
          <p:nvSpPr>
            <p:cNvPr id="12" name="Rectangle 11">
              <a:extLst>
                <a:ext uri="{FF2B5EF4-FFF2-40B4-BE49-F238E27FC236}">
                  <a16:creationId xmlns:a16="http://schemas.microsoft.com/office/drawing/2014/main" id="{6A495710-9BCB-6D0C-7F24-CFCE0763B2CF}"/>
                </a:ext>
              </a:extLst>
            </p:cNvPr>
            <p:cNvSpPr/>
            <p:nvPr/>
          </p:nvSpPr>
          <p:spPr>
            <a:xfrm>
              <a:off x="6222265" y="0"/>
              <a:ext cx="2142666" cy="32704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latin typeface="Garamond" panose="02020404030301010803" pitchFamily="18" charset="0"/>
              </a:endParaRPr>
            </a:p>
          </p:txBody>
        </p:sp>
      </p:grpSp>
      <p:sp>
        <p:nvSpPr>
          <p:cNvPr id="13" name="TextBox 12">
            <a:extLst>
              <a:ext uri="{FF2B5EF4-FFF2-40B4-BE49-F238E27FC236}">
                <a16:creationId xmlns:a16="http://schemas.microsoft.com/office/drawing/2014/main" id="{8725480D-2241-5CB2-E3ED-001B1E123A36}"/>
              </a:ext>
            </a:extLst>
          </p:cNvPr>
          <p:cNvSpPr txBox="1"/>
          <p:nvPr/>
        </p:nvSpPr>
        <p:spPr>
          <a:xfrm>
            <a:off x="0" y="2644170"/>
            <a:ext cx="9144000" cy="830997"/>
          </a:xfrm>
          <a:prstGeom prst="rect">
            <a:avLst/>
          </a:prstGeom>
          <a:noFill/>
        </p:spPr>
        <p:txBody>
          <a:bodyPr wrap="square" rtlCol="0">
            <a:spAutoFit/>
          </a:bodyPr>
          <a:lstStyle/>
          <a:p>
            <a:pPr algn="ctr"/>
            <a:r>
              <a:rPr lang="fr-FR" sz="4800" dirty="0">
                <a:latin typeface="Garamond" charset="0"/>
                <a:ea typeface="Garamond" charset="0"/>
                <a:cs typeface="Garamond" charset="0"/>
              </a:rPr>
              <a:t>Exercices et TDs</a:t>
            </a:r>
          </a:p>
        </p:txBody>
      </p:sp>
      <p:pic>
        <p:nvPicPr>
          <p:cNvPr id="14" name="Picture 13">
            <a:extLst>
              <a:ext uri="{FF2B5EF4-FFF2-40B4-BE49-F238E27FC236}">
                <a16:creationId xmlns:a16="http://schemas.microsoft.com/office/drawing/2014/main" id="{3FC29822-F639-0C25-FA9B-6A879DE26CE9}"/>
              </a:ext>
            </a:extLst>
          </p:cNvPr>
          <p:cNvPicPr>
            <a:picLocks noChangeAspect="1"/>
          </p:cNvPicPr>
          <p:nvPr/>
        </p:nvPicPr>
        <p:blipFill rotWithShape="1">
          <a:blip r:embed="rId3"/>
          <a:srcRect b="15169"/>
          <a:stretch/>
        </p:blipFill>
        <p:spPr>
          <a:xfrm>
            <a:off x="6360391" y="680287"/>
            <a:ext cx="2315047" cy="1963881"/>
          </a:xfrm>
          <a:prstGeom prst="rect">
            <a:avLst/>
          </a:prstGeom>
        </p:spPr>
      </p:pic>
      <p:pic>
        <p:nvPicPr>
          <p:cNvPr id="15" name="Picture 14">
            <a:extLst>
              <a:ext uri="{FF2B5EF4-FFF2-40B4-BE49-F238E27FC236}">
                <a16:creationId xmlns:a16="http://schemas.microsoft.com/office/drawing/2014/main" id="{D8DCF9EA-2B7F-851D-F186-86C62C4495E2}"/>
              </a:ext>
            </a:extLst>
          </p:cNvPr>
          <p:cNvPicPr>
            <a:picLocks noChangeAspect="1"/>
          </p:cNvPicPr>
          <p:nvPr/>
        </p:nvPicPr>
        <p:blipFill rotWithShape="1">
          <a:blip r:embed="rId4"/>
          <a:srcRect b="17273"/>
          <a:stretch/>
        </p:blipFill>
        <p:spPr>
          <a:xfrm>
            <a:off x="105064" y="3775406"/>
            <a:ext cx="3114989" cy="2576945"/>
          </a:xfrm>
          <a:prstGeom prst="rect">
            <a:avLst/>
          </a:prstGeom>
        </p:spPr>
      </p:pic>
      <p:grpSp>
        <p:nvGrpSpPr>
          <p:cNvPr id="16" name="Group 15">
            <a:extLst>
              <a:ext uri="{FF2B5EF4-FFF2-40B4-BE49-F238E27FC236}">
                <a16:creationId xmlns:a16="http://schemas.microsoft.com/office/drawing/2014/main" id="{FD618AA8-2CB1-C8A0-1129-B96D20685D6A}"/>
              </a:ext>
            </a:extLst>
          </p:cNvPr>
          <p:cNvGrpSpPr/>
          <p:nvPr/>
        </p:nvGrpSpPr>
        <p:grpSpPr>
          <a:xfrm>
            <a:off x="0" y="6652590"/>
            <a:ext cx="9144000" cy="205411"/>
            <a:chOff x="0" y="6652590"/>
            <a:chExt cx="9144000" cy="205411"/>
          </a:xfrm>
        </p:grpSpPr>
        <p:sp>
          <p:nvSpPr>
            <p:cNvPr id="17" name="Rectangle 16">
              <a:extLst>
                <a:ext uri="{FF2B5EF4-FFF2-40B4-BE49-F238E27FC236}">
                  <a16:creationId xmlns:a16="http://schemas.microsoft.com/office/drawing/2014/main" id="{A6585AD1-345F-8B53-2954-84DFF8ECB2C8}"/>
                </a:ext>
              </a:extLst>
            </p:cNvPr>
            <p:cNvSpPr/>
            <p:nvPr/>
          </p:nvSpPr>
          <p:spPr>
            <a:xfrm>
              <a:off x="0" y="6652591"/>
              <a:ext cx="1502001"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Barbara PERRI</a:t>
              </a:r>
            </a:p>
          </p:txBody>
        </p:sp>
        <p:sp>
          <p:nvSpPr>
            <p:cNvPr id="18" name="Rectangle 17">
              <a:extLst>
                <a:ext uri="{FF2B5EF4-FFF2-40B4-BE49-F238E27FC236}">
                  <a16:creationId xmlns:a16="http://schemas.microsoft.com/office/drawing/2014/main" id="{3B08472F-4846-1944-8B6B-9F856583B1DC}"/>
                </a:ext>
              </a:extLst>
            </p:cNvPr>
            <p:cNvSpPr/>
            <p:nvPr/>
          </p:nvSpPr>
          <p:spPr>
            <a:xfrm>
              <a:off x="1502001" y="6652590"/>
              <a:ext cx="4359535"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L1, PHYS137, Cours 4 :  La relativité restreinte</a:t>
              </a:r>
            </a:p>
          </p:txBody>
        </p:sp>
        <p:sp>
          <p:nvSpPr>
            <p:cNvPr id="19" name="Rectangle 18">
              <a:extLst>
                <a:ext uri="{FF2B5EF4-FFF2-40B4-BE49-F238E27FC236}">
                  <a16:creationId xmlns:a16="http://schemas.microsoft.com/office/drawing/2014/main" id="{833DC59C-7566-64F9-BA98-597786EC62F7}"/>
                </a:ext>
              </a:extLst>
            </p:cNvPr>
            <p:cNvSpPr/>
            <p:nvPr/>
          </p:nvSpPr>
          <p:spPr>
            <a:xfrm>
              <a:off x="7641999" y="6652591"/>
              <a:ext cx="1502001" cy="2054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Garamond" panose="02020404030301010803" pitchFamily="18" charset="0"/>
                </a:rPr>
                <a:t>05/10/2023</a:t>
              </a:r>
            </a:p>
          </p:txBody>
        </p:sp>
        <p:sp>
          <p:nvSpPr>
            <p:cNvPr id="20" name="Rectangle 19">
              <a:extLst>
                <a:ext uri="{FF2B5EF4-FFF2-40B4-BE49-F238E27FC236}">
                  <a16:creationId xmlns:a16="http://schemas.microsoft.com/office/drawing/2014/main" id="{62CFB41A-022C-59D0-44DB-736A19908DF7}"/>
                </a:ext>
              </a:extLst>
            </p:cNvPr>
            <p:cNvSpPr/>
            <p:nvPr/>
          </p:nvSpPr>
          <p:spPr>
            <a:xfrm>
              <a:off x="5861538" y="6652591"/>
              <a:ext cx="1780461" cy="2054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Université Paris-Saclay</a:t>
              </a:r>
            </a:p>
          </p:txBody>
        </p:sp>
      </p:grpSp>
    </p:spTree>
    <p:extLst>
      <p:ext uri="{BB962C8B-B14F-4D97-AF65-F5344CB8AC3E}">
        <p14:creationId xmlns:p14="http://schemas.microsoft.com/office/powerpoint/2010/main" val="3883135032"/>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4A2810-E27D-5BE6-F63E-3C2F66770CBE}"/>
              </a:ext>
            </a:extLst>
          </p:cNvPr>
          <p:cNvSpPr txBox="1"/>
          <p:nvPr/>
        </p:nvSpPr>
        <p:spPr>
          <a:xfrm>
            <a:off x="0" y="327046"/>
            <a:ext cx="9144000" cy="646331"/>
          </a:xfrm>
          <a:prstGeom prst="rect">
            <a:avLst/>
          </a:prstGeom>
          <a:noFill/>
        </p:spPr>
        <p:txBody>
          <a:bodyPr wrap="square" rtlCol="0">
            <a:spAutoFit/>
          </a:bodyPr>
          <a:lstStyle/>
          <a:p>
            <a:pPr algn="ctr"/>
            <a:r>
              <a:rPr lang="fr-FR" sz="3600" dirty="0">
                <a:latin typeface="Garamond" charset="0"/>
                <a:ea typeface="Garamond" charset="0"/>
                <a:cs typeface="Garamond" charset="0"/>
              </a:rPr>
              <a:t>Débat sur les systèmes</a:t>
            </a:r>
          </a:p>
        </p:txBody>
      </p:sp>
      <p:grpSp>
        <p:nvGrpSpPr>
          <p:cNvPr id="30" name="Group 29">
            <a:extLst>
              <a:ext uri="{FF2B5EF4-FFF2-40B4-BE49-F238E27FC236}">
                <a16:creationId xmlns:a16="http://schemas.microsoft.com/office/drawing/2014/main" id="{9E0D1FA1-6E34-1CE0-954A-8E32BA831FA4}"/>
              </a:ext>
            </a:extLst>
          </p:cNvPr>
          <p:cNvGrpSpPr/>
          <p:nvPr/>
        </p:nvGrpSpPr>
        <p:grpSpPr>
          <a:xfrm>
            <a:off x="1873" y="0"/>
            <a:ext cx="9142127" cy="327048"/>
            <a:chOff x="1873" y="0"/>
            <a:chExt cx="9142127" cy="327048"/>
          </a:xfrm>
        </p:grpSpPr>
        <p:sp>
          <p:nvSpPr>
            <p:cNvPr id="31" name="Rectangle 30">
              <a:extLst>
                <a:ext uri="{FF2B5EF4-FFF2-40B4-BE49-F238E27FC236}">
                  <a16:creationId xmlns:a16="http://schemas.microsoft.com/office/drawing/2014/main" id="{793A7954-B1A7-0433-1B47-9613CB67EFFE}"/>
                </a:ext>
              </a:extLst>
            </p:cNvPr>
            <p:cNvSpPr/>
            <p:nvPr/>
          </p:nvSpPr>
          <p:spPr>
            <a:xfrm>
              <a:off x="8364931" y="0"/>
              <a:ext cx="779069" cy="3270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6114358A-8874-8B4C-ACF7-5A9557367BD8}" type="slidenum">
                <a:rPr lang="en-US" sz="1400" smtClean="0">
                  <a:latin typeface="Garamond" panose="02020404030301010803" pitchFamily="18" charset="0"/>
                </a:rPr>
                <a:t>4</a:t>
              </a:fld>
              <a:r>
                <a:rPr lang="en-US" sz="1400" dirty="0">
                  <a:latin typeface="Garamond" panose="02020404030301010803" pitchFamily="18" charset="0"/>
                </a:rPr>
                <a:t>/36</a:t>
              </a:r>
            </a:p>
          </p:txBody>
        </p:sp>
        <p:sp>
          <p:nvSpPr>
            <p:cNvPr id="32" name="Rectangle 31">
              <a:extLst>
                <a:ext uri="{FF2B5EF4-FFF2-40B4-BE49-F238E27FC236}">
                  <a16:creationId xmlns:a16="http://schemas.microsoft.com/office/drawing/2014/main" id="{7162BD2B-5183-9786-D204-B76F6B5E0871}"/>
                </a:ext>
              </a:extLst>
            </p:cNvPr>
            <p:cNvSpPr/>
            <p:nvPr/>
          </p:nvSpPr>
          <p:spPr>
            <a:xfrm>
              <a:off x="1873" y="0"/>
              <a:ext cx="2038863" cy="32704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Relativité Galiléenne</a:t>
              </a:r>
            </a:p>
          </p:txBody>
        </p:sp>
        <p:sp>
          <p:nvSpPr>
            <p:cNvPr id="33" name="Rectangle 32">
              <a:extLst>
                <a:ext uri="{FF2B5EF4-FFF2-40B4-BE49-F238E27FC236}">
                  <a16:creationId xmlns:a16="http://schemas.microsoft.com/office/drawing/2014/main" id="{F269B1BE-DB27-43A4-83AF-4E0E379140FD}"/>
                </a:ext>
              </a:extLst>
            </p:cNvPr>
            <p:cNvSpPr/>
            <p:nvPr/>
          </p:nvSpPr>
          <p:spPr>
            <a:xfrm>
              <a:off x="2040737" y="0"/>
              <a:ext cx="2142666" cy="3270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Ondes électromagnétiques</a:t>
              </a:r>
            </a:p>
          </p:txBody>
        </p:sp>
        <p:sp>
          <p:nvSpPr>
            <p:cNvPr id="34" name="Rectangle 33">
              <a:extLst>
                <a:ext uri="{FF2B5EF4-FFF2-40B4-BE49-F238E27FC236}">
                  <a16:creationId xmlns:a16="http://schemas.microsoft.com/office/drawing/2014/main" id="{913B7905-A059-2B4B-5D0C-10639DF13D19}"/>
                </a:ext>
              </a:extLst>
            </p:cNvPr>
            <p:cNvSpPr/>
            <p:nvPr/>
          </p:nvSpPr>
          <p:spPr>
            <a:xfrm>
              <a:off x="4183402" y="0"/>
              <a:ext cx="2038863" cy="3270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Relativité restreinte</a:t>
              </a:r>
            </a:p>
          </p:txBody>
        </p:sp>
        <p:sp>
          <p:nvSpPr>
            <p:cNvPr id="35" name="Rectangle 34">
              <a:extLst>
                <a:ext uri="{FF2B5EF4-FFF2-40B4-BE49-F238E27FC236}">
                  <a16:creationId xmlns:a16="http://schemas.microsoft.com/office/drawing/2014/main" id="{F649D9CE-AE42-A3BF-C08F-F91BC66ECF13}"/>
                </a:ext>
              </a:extLst>
            </p:cNvPr>
            <p:cNvSpPr/>
            <p:nvPr/>
          </p:nvSpPr>
          <p:spPr>
            <a:xfrm>
              <a:off x="6222265" y="0"/>
              <a:ext cx="2142666" cy="32704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Applications </a:t>
              </a:r>
              <a:r>
                <a:rPr lang="fr-FR" sz="1400" dirty="0" err="1">
                  <a:latin typeface="Garamond" panose="02020404030301010803" pitchFamily="18" charset="0"/>
                </a:rPr>
                <a:t>astros</a:t>
              </a:r>
              <a:endParaRPr lang="fr-FR" sz="1400" dirty="0">
                <a:latin typeface="Garamond" panose="02020404030301010803" pitchFamily="18" charset="0"/>
              </a:endParaRPr>
            </a:p>
          </p:txBody>
        </p:sp>
      </p:grpSp>
      <p:grpSp>
        <p:nvGrpSpPr>
          <p:cNvPr id="36" name="Group 35">
            <a:extLst>
              <a:ext uri="{FF2B5EF4-FFF2-40B4-BE49-F238E27FC236}">
                <a16:creationId xmlns:a16="http://schemas.microsoft.com/office/drawing/2014/main" id="{253FEE8B-14FC-4FF4-E6D6-6978C356E246}"/>
              </a:ext>
            </a:extLst>
          </p:cNvPr>
          <p:cNvGrpSpPr/>
          <p:nvPr/>
        </p:nvGrpSpPr>
        <p:grpSpPr>
          <a:xfrm>
            <a:off x="53351" y="1175653"/>
            <a:ext cx="860856" cy="5219911"/>
            <a:chOff x="53351" y="1175653"/>
            <a:chExt cx="860856" cy="5219911"/>
          </a:xfrm>
        </p:grpSpPr>
        <p:sp>
          <p:nvSpPr>
            <p:cNvPr id="37" name="Pentagon 36">
              <a:extLst>
                <a:ext uri="{FF2B5EF4-FFF2-40B4-BE49-F238E27FC236}">
                  <a16:creationId xmlns:a16="http://schemas.microsoft.com/office/drawing/2014/main" id="{0A39E7E5-C1FC-7B56-5501-B262D0CBE032}"/>
                </a:ext>
              </a:extLst>
            </p:cNvPr>
            <p:cNvSpPr/>
            <p:nvPr/>
          </p:nvSpPr>
          <p:spPr>
            <a:xfrm rot="16200000">
              <a:off x="-1889657" y="3570861"/>
              <a:ext cx="5199070" cy="408659"/>
            </a:xfrm>
            <a:prstGeom prst="homePlat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atin typeface="Garamond" panose="02020404030301010803" pitchFamily="18" charset="0"/>
                </a:rPr>
                <a:t>Renaissance</a:t>
              </a:r>
            </a:p>
          </p:txBody>
        </p:sp>
        <p:sp>
          <p:nvSpPr>
            <p:cNvPr id="38" name="Pentagon 37">
              <a:extLst>
                <a:ext uri="{FF2B5EF4-FFF2-40B4-BE49-F238E27FC236}">
                  <a16:creationId xmlns:a16="http://schemas.microsoft.com/office/drawing/2014/main" id="{C216512A-613E-8A4B-14C2-13925AB7CB6F}"/>
                </a:ext>
              </a:extLst>
            </p:cNvPr>
            <p:cNvSpPr/>
            <p:nvPr/>
          </p:nvSpPr>
          <p:spPr>
            <a:xfrm rot="16200000">
              <a:off x="-2298319" y="3570858"/>
              <a:ext cx="5199072" cy="40866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Garamond" panose="02020404030301010803" pitchFamily="18" charset="0"/>
              </a:endParaRPr>
            </a:p>
          </p:txBody>
        </p:sp>
        <p:sp>
          <p:nvSpPr>
            <p:cNvPr id="39" name="TextBox 38">
              <a:extLst>
                <a:ext uri="{FF2B5EF4-FFF2-40B4-BE49-F238E27FC236}">
                  <a16:creationId xmlns:a16="http://schemas.microsoft.com/office/drawing/2014/main" id="{55394F21-9370-4A2C-461D-5F62C1985052}"/>
                </a:ext>
              </a:extLst>
            </p:cNvPr>
            <p:cNvSpPr txBox="1"/>
            <p:nvPr/>
          </p:nvSpPr>
          <p:spPr>
            <a:xfrm rot="16200000">
              <a:off x="-74776" y="5783858"/>
              <a:ext cx="761747" cy="461665"/>
            </a:xfrm>
            <a:prstGeom prst="rect">
              <a:avLst/>
            </a:prstGeom>
            <a:noFill/>
          </p:spPr>
          <p:txBody>
            <a:bodyPr wrap="none" rtlCol="0">
              <a:spAutoFit/>
            </a:bodyPr>
            <a:lstStyle/>
            <a:p>
              <a:r>
                <a:rPr lang="fr-FR" sz="2400" b="1" dirty="0">
                  <a:solidFill>
                    <a:schemeClr val="bg1"/>
                  </a:solidFill>
                  <a:latin typeface="Garamond" panose="02020404030301010803" pitchFamily="18" charset="0"/>
                </a:rPr>
                <a:t>1500</a:t>
              </a:r>
            </a:p>
          </p:txBody>
        </p:sp>
        <p:sp>
          <p:nvSpPr>
            <p:cNvPr id="40" name="TextBox 39">
              <a:extLst>
                <a:ext uri="{FF2B5EF4-FFF2-40B4-BE49-F238E27FC236}">
                  <a16:creationId xmlns:a16="http://schemas.microsoft.com/office/drawing/2014/main" id="{F6259AE4-C83C-E2A2-0106-32373B9B43E5}"/>
                </a:ext>
              </a:extLst>
            </p:cNvPr>
            <p:cNvSpPr txBox="1"/>
            <p:nvPr/>
          </p:nvSpPr>
          <p:spPr>
            <a:xfrm rot="16200000">
              <a:off x="-96690" y="1512338"/>
              <a:ext cx="761747" cy="461665"/>
            </a:xfrm>
            <a:prstGeom prst="rect">
              <a:avLst/>
            </a:prstGeom>
            <a:noFill/>
          </p:spPr>
          <p:txBody>
            <a:bodyPr wrap="none" rtlCol="0">
              <a:spAutoFit/>
            </a:bodyPr>
            <a:lstStyle/>
            <a:p>
              <a:r>
                <a:rPr lang="fr-FR" sz="2400" dirty="0">
                  <a:solidFill>
                    <a:schemeClr val="bg1"/>
                  </a:solidFill>
                  <a:latin typeface="Garamond" panose="02020404030301010803" pitchFamily="18" charset="0"/>
                </a:rPr>
                <a:t>1600</a:t>
              </a:r>
              <a:endParaRPr lang="fr-FR" dirty="0">
                <a:solidFill>
                  <a:schemeClr val="bg1"/>
                </a:solidFill>
                <a:latin typeface="Garamond" panose="02020404030301010803" pitchFamily="18" charset="0"/>
              </a:endParaRPr>
            </a:p>
          </p:txBody>
        </p:sp>
      </p:grpSp>
      <p:pic>
        <p:nvPicPr>
          <p:cNvPr id="1028" name="Picture 4" descr="Claude Ptolémée — Wikipédia">
            <a:extLst>
              <a:ext uri="{FF2B5EF4-FFF2-40B4-BE49-F238E27FC236}">
                <a16:creationId xmlns:a16="http://schemas.microsoft.com/office/drawing/2014/main" id="{6C091AD3-B755-F129-4040-46D86ABBBF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803" y="637569"/>
            <a:ext cx="1196603" cy="1557495"/>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13">
            <a:extLst>
              <a:ext uri="{FF2B5EF4-FFF2-40B4-BE49-F238E27FC236}">
                <a16:creationId xmlns:a16="http://schemas.microsoft.com/office/drawing/2014/main" id="{B2B6AD0C-E12A-00BF-D386-E053DF5372EE}"/>
              </a:ext>
            </a:extLst>
          </p:cNvPr>
          <p:cNvSpPr txBox="1"/>
          <p:nvPr/>
        </p:nvSpPr>
        <p:spPr>
          <a:xfrm>
            <a:off x="2228405" y="1208228"/>
            <a:ext cx="5361614" cy="400110"/>
          </a:xfrm>
          <a:prstGeom prst="rect">
            <a:avLst/>
          </a:prstGeom>
          <a:noFill/>
        </p:spPr>
        <p:txBody>
          <a:bodyPr wrap="square" rtlCol="0">
            <a:spAutoFit/>
          </a:bodyPr>
          <a:lstStyle/>
          <a:p>
            <a:pPr algn="ctr"/>
            <a:r>
              <a:rPr lang="fr-FR" sz="2000" dirty="0">
                <a:latin typeface="Garamond" panose="02020404030301010803" pitchFamily="18" charset="0"/>
              </a:rPr>
              <a:t>Deux visions de l’Univers s’opposent :</a:t>
            </a:r>
          </a:p>
        </p:txBody>
      </p:sp>
      <p:sp>
        <p:nvSpPr>
          <p:cNvPr id="6" name="ZoneTexte 13">
            <a:extLst>
              <a:ext uri="{FF2B5EF4-FFF2-40B4-BE49-F238E27FC236}">
                <a16:creationId xmlns:a16="http://schemas.microsoft.com/office/drawing/2014/main" id="{BF738EB3-61B1-8CB0-0D4B-AFFB1D3E2A4B}"/>
              </a:ext>
            </a:extLst>
          </p:cNvPr>
          <p:cNvSpPr txBox="1"/>
          <p:nvPr/>
        </p:nvSpPr>
        <p:spPr>
          <a:xfrm>
            <a:off x="967212" y="4710769"/>
            <a:ext cx="4054731" cy="707886"/>
          </a:xfrm>
          <a:prstGeom prst="rect">
            <a:avLst/>
          </a:prstGeom>
          <a:noFill/>
        </p:spPr>
        <p:txBody>
          <a:bodyPr wrap="square" rtlCol="0">
            <a:spAutoFit/>
          </a:bodyPr>
          <a:lstStyle/>
          <a:p>
            <a:pPr algn="ctr"/>
            <a:r>
              <a:rPr lang="fr-FR" sz="2000" b="1" dirty="0">
                <a:latin typeface="Garamond" panose="02020404030301010803" pitchFamily="18" charset="0"/>
              </a:rPr>
              <a:t>Système géocentrique </a:t>
            </a:r>
            <a:r>
              <a:rPr lang="fr-FR" sz="2000" dirty="0">
                <a:latin typeface="Garamond" panose="02020404030301010803" pitchFamily="18" charset="0"/>
              </a:rPr>
              <a:t>(Ptolémée) :</a:t>
            </a:r>
          </a:p>
          <a:p>
            <a:pPr algn="ctr"/>
            <a:r>
              <a:rPr lang="fr-FR" sz="2000" dirty="0">
                <a:latin typeface="Garamond" panose="02020404030301010803" pitchFamily="18" charset="0"/>
              </a:rPr>
              <a:t>La Terre est au centre</a:t>
            </a:r>
          </a:p>
        </p:txBody>
      </p:sp>
      <p:sp>
        <p:nvSpPr>
          <p:cNvPr id="8" name="ZoneTexte 13">
            <a:extLst>
              <a:ext uri="{FF2B5EF4-FFF2-40B4-BE49-F238E27FC236}">
                <a16:creationId xmlns:a16="http://schemas.microsoft.com/office/drawing/2014/main" id="{3EE9CD08-E928-ECD0-25B3-6397241CA41C}"/>
              </a:ext>
            </a:extLst>
          </p:cNvPr>
          <p:cNvSpPr txBox="1"/>
          <p:nvPr/>
        </p:nvSpPr>
        <p:spPr>
          <a:xfrm>
            <a:off x="5021943" y="4710769"/>
            <a:ext cx="4013449" cy="707886"/>
          </a:xfrm>
          <a:prstGeom prst="rect">
            <a:avLst/>
          </a:prstGeom>
          <a:noFill/>
        </p:spPr>
        <p:txBody>
          <a:bodyPr wrap="square" rtlCol="0">
            <a:spAutoFit/>
          </a:bodyPr>
          <a:lstStyle/>
          <a:p>
            <a:pPr algn="ctr"/>
            <a:r>
              <a:rPr lang="fr-FR" sz="2000" b="1" dirty="0">
                <a:latin typeface="Garamond" panose="02020404030301010803" pitchFamily="18" charset="0"/>
              </a:rPr>
              <a:t>Système héliocentrique </a:t>
            </a:r>
            <a:r>
              <a:rPr lang="fr-FR" sz="2000" dirty="0">
                <a:latin typeface="Garamond" panose="02020404030301010803" pitchFamily="18" charset="0"/>
              </a:rPr>
              <a:t>(Copernic) :</a:t>
            </a:r>
          </a:p>
          <a:p>
            <a:pPr algn="ctr"/>
            <a:r>
              <a:rPr lang="fr-FR" sz="2000" dirty="0">
                <a:latin typeface="Garamond" panose="02020404030301010803" pitchFamily="18" charset="0"/>
              </a:rPr>
              <a:t>Le Soleil est au centre</a:t>
            </a:r>
          </a:p>
        </p:txBody>
      </p:sp>
      <p:pic>
        <p:nvPicPr>
          <p:cNvPr id="1030" name="Picture 6" descr="Claude Ptolémée - LAROUSSE">
            <a:extLst>
              <a:ext uri="{FF2B5EF4-FFF2-40B4-BE49-F238E27FC236}">
                <a16:creationId xmlns:a16="http://schemas.microsoft.com/office/drawing/2014/main" id="{3DE2FFC9-B2FA-BE02-33D3-687B3DEDDB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2001" y="2328847"/>
            <a:ext cx="2777567" cy="233409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remière édition critique de l'œuvre de Copernic -">
            <a:extLst>
              <a:ext uri="{FF2B5EF4-FFF2-40B4-BE49-F238E27FC236}">
                <a16:creationId xmlns:a16="http://schemas.microsoft.com/office/drawing/2014/main" id="{E21BED45-2987-B34A-7229-3A47BA503C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0019" y="636631"/>
            <a:ext cx="1196603" cy="155655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héliocentrisme : Comment la Terre se mit à tourner autour du Soleil !">
            <a:extLst>
              <a:ext uri="{FF2B5EF4-FFF2-40B4-BE49-F238E27FC236}">
                <a16:creationId xmlns:a16="http://schemas.microsoft.com/office/drawing/2014/main" id="{9390939F-535D-C067-5F19-EBDDE3DCD4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1093" y="2332157"/>
            <a:ext cx="2673838" cy="2330780"/>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13">
            <a:extLst>
              <a:ext uri="{FF2B5EF4-FFF2-40B4-BE49-F238E27FC236}">
                <a16:creationId xmlns:a16="http://schemas.microsoft.com/office/drawing/2014/main" id="{4920CDC8-ADBE-080C-B0EC-FDA1AA8ECA88}"/>
              </a:ext>
            </a:extLst>
          </p:cNvPr>
          <p:cNvSpPr txBox="1"/>
          <p:nvPr/>
        </p:nvSpPr>
        <p:spPr>
          <a:xfrm>
            <a:off x="967212" y="5541282"/>
            <a:ext cx="8176788" cy="1015663"/>
          </a:xfrm>
          <a:prstGeom prst="rect">
            <a:avLst/>
          </a:prstGeom>
          <a:noFill/>
        </p:spPr>
        <p:txBody>
          <a:bodyPr wrap="square" rtlCol="0">
            <a:spAutoFit/>
          </a:bodyPr>
          <a:lstStyle/>
          <a:p>
            <a:pPr marL="342900" indent="-342900" algn="ctr">
              <a:buFont typeface="Wingdings" pitchFamily="2" charset="2"/>
              <a:buChar char="à"/>
            </a:pPr>
            <a:r>
              <a:rPr lang="fr-FR" sz="2000" b="1" dirty="0">
                <a:latin typeface="Garamond" panose="02020404030301010803" pitchFamily="18" charset="0"/>
              </a:rPr>
              <a:t>Argument des géocentristes :</a:t>
            </a:r>
          </a:p>
          <a:p>
            <a:pPr algn="ctr"/>
            <a:r>
              <a:rPr lang="fr-FR" sz="2000" dirty="0">
                <a:latin typeface="Garamond" panose="02020404030301010803" pitchFamily="18" charset="0"/>
              </a:rPr>
              <a:t>Si la Terre était en mouvement, cela aurait une influence </a:t>
            </a:r>
          </a:p>
          <a:p>
            <a:pPr algn="ctr"/>
            <a:r>
              <a:rPr lang="fr-FR" sz="2000" dirty="0">
                <a:latin typeface="Garamond" panose="02020404030301010803" pitchFamily="18" charset="0"/>
              </a:rPr>
              <a:t>sur le mouvement des objets (ex : la chute d’un stylo)</a:t>
            </a:r>
          </a:p>
        </p:txBody>
      </p:sp>
      <p:grpSp>
        <p:nvGrpSpPr>
          <p:cNvPr id="3" name="Group 2">
            <a:extLst>
              <a:ext uri="{FF2B5EF4-FFF2-40B4-BE49-F238E27FC236}">
                <a16:creationId xmlns:a16="http://schemas.microsoft.com/office/drawing/2014/main" id="{0922C8B3-7E38-F281-5A44-1AF07D1C88AE}"/>
              </a:ext>
            </a:extLst>
          </p:cNvPr>
          <p:cNvGrpSpPr/>
          <p:nvPr/>
        </p:nvGrpSpPr>
        <p:grpSpPr>
          <a:xfrm>
            <a:off x="0" y="6652590"/>
            <a:ext cx="9144000" cy="205411"/>
            <a:chOff x="0" y="6652590"/>
            <a:chExt cx="9144000" cy="205411"/>
          </a:xfrm>
        </p:grpSpPr>
        <p:sp>
          <p:nvSpPr>
            <p:cNvPr id="4" name="Rectangle 3">
              <a:extLst>
                <a:ext uri="{FF2B5EF4-FFF2-40B4-BE49-F238E27FC236}">
                  <a16:creationId xmlns:a16="http://schemas.microsoft.com/office/drawing/2014/main" id="{CC0F4E50-D385-D9E9-2625-60C35025B245}"/>
                </a:ext>
              </a:extLst>
            </p:cNvPr>
            <p:cNvSpPr/>
            <p:nvPr/>
          </p:nvSpPr>
          <p:spPr>
            <a:xfrm>
              <a:off x="0" y="6652591"/>
              <a:ext cx="1502001"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Barbara PERRI</a:t>
              </a:r>
            </a:p>
          </p:txBody>
        </p:sp>
        <p:sp>
          <p:nvSpPr>
            <p:cNvPr id="7" name="Rectangle 6">
              <a:extLst>
                <a:ext uri="{FF2B5EF4-FFF2-40B4-BE49-F238E27FC236}">
                  <a16:creationId xmlns:a16="http://schemas.microsoft.com/office/drawing/2014/main" id="{7D4FC761-252D-0929-F7ED-185335AE8AE0}"/>
                </a:ext>
              </a:extLst>
            </p:cNvPr>
            <p:cNvSpPr/>
            <p:nvPr/>
          </p:nvSpPr>
          <p:spPr>
            <a:xfrm>
              <a:off x="1502001" y="6652590"/>
              <a:ext cx="4359535"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L1, PHYS137, Cours 4 :  La relativité restreinte</a:t>
              </a:r>
            </a:p>
          </p:txBody>
        </p:sp>
        <p:sp>
          <p:nvSpPr>
            <p:cNvPr id="10" name="Rectangle 9">
              <a:extLst>
                <a:ext uri="{FF2B5EF4-FFF2-40B4-BE49-F238E27FC236}">
                  <a16:creationId xmlns:a16="http://schemas.microsoft.com/office/drawing/2014/main" id="{6F3DE56C-9663-B0B4-84AE-75F76747713B}"/>
                </a:ext>
              </a:extLst>
            </p:cNvPr>
            <p:cNvSpPr/>
            <p:nvPr/>
          </p:nvSpPr>
          <p:spPr>
            <a:xfrm>
              <a:off x="7641999" y="6652591"/>
              <a:ext cx="1502001" cy="2054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Garamond" panose="02020404030301010803" pitchFamily="18" charset="0"/>
                </a:rPr>
                <a:t>05/10/2023</a:t>
              </a:r>
            </a:p>
          </p:txBody>
        </p:sp>
        <p:sp>
          <p:nvSpPr>
            <p:cNvPr id="11" name="Rectangle 10">
              <a:extLst>
                <a:ext uri="{FF2B5EF4-FFF2-40B4-BE49-F238E27FC236}">
                  <a16:creationId xmlns:a16="http://schemas.microsoft.com/office/drawing/2014/main" id="{CA4FB57C-0476-B0D9-EFB2-9C5ADAE9B944}"/>
                </a:ext>
              </a:extLst>
            </p:cNvPr>
            <p:cNvSpPr/>
            <p:nvPr/>
          </p:nvSpPr>
          <p:spPr>
            <a:xfrm>
              <a:off x="5861538" y="6652591"/>
              <a:ext cx="1780461" cy="2054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Université Paris-Saclay</a:t>
              </a:r>
            </a:p>
          </p:txBody>
        </p:sp>
      </p:grpSp>
    </p:spTree>
    <p:extLst>
      <p:ext uri="{BB962C8B-B14F-4D97-AF65-F5344CB8AC3E}">
        <p14:creationId xmlns:p14="http://schemas.microsoft.com/office/powerpoint/2010/main" val="3226806277"/>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CFE2872-2AA1-C8FB-67BB-926542D55F48}"/>
              </a:ext>
            </a:extLst>
          </p:cNvPr>
          <p:cNvSpPr txBox="1"/>
          <p:nvPr/>
        </p:nvSpPr>
        <p:spPr>
          <a:xfrm>
            <a:off x="0" y="327046"/>
            <a:ext cx="9144000" cy="646331"/>
          </a:xfrm>
          <a:prstGeom prst="rect">
            <a:avLst/>
          </a:prstGeom>
          <a:noFill/>
        </p:spPr>
        <p:txBody>
          <a:bodyPr wrap="square" rtlCol="0">
            <a:spAutoFit/>
          </a:bodyPr>
          <a:lstStyle/>
          <a:p>
            <a:pPr algn="ctr"/>
            <a:r>
              <a:rPr lang="fr-FR" sz="3600" dirty="0">
                <a:latin typeface="Garamond" charset="0"/>
                <a:ea typeface="Garamond" charset="0"/>
                <a:cs typeface="Garamond" charset="0"/>
              </a:rPr>
              <a:t>Les expériences de Galilée</a:t>
            </a:r>
          </a:p>
        </p:txBody>
      </p:sp>
      <p:sp>
        <p:nvSpPr>
          <p:cNvPr id="23" name="TextBox 22">
            <a:extLst>
              <a:ext uri="{FF2B5EF4-FFF2-40B4-BE49-F238E27FC236}">
                <a16:creationId xmlns:a16="http://schemas.microsoft.com/office/drawing/2014/main" id="{29AC0AE3-A7D4-3C1A-C59F-991434219DE1}"/>
              </a:ext>
            </a:extLst>
          </p:cNvPr>
          <p:cNvSpPr txBox="1"/>
          <p:nvPr/>
        </p:nvSpPr>
        <p:spPr>
          <a:xfrm rot="16200000">
            <a:off x="-68436" y="2656575"/>
            <a:ext cx="739305" cy="461665"/>
          </a:xfrm>
          <a:prstGeom prst="rect">
            <a:avLst/>
          </a:prstGeom>
          <a:noFill/>
        </p:spPr>
        <p:txBody>
          <a:bodyPr wrap="none" rtlCol="0">
            <a:spAutoFit/>
          </a:bodyPr>
          <a:lstStyle/>
          <a:p>
            <a:r>
              <a:rPr lang="fr-FR" sz="2400" b="1" dirty="0">
                <a:solidFill>
                  <a:schemeClr val="bg1"/>
                </a:solidFill>
                <a:latin typeface="Garamond" panose="02020404030301010803" pitchFamily="18" charset="0"/>
              </a:rPr>
              <a:t>1200</a:t>
            </a:r>
          </a:p>
        </p:txBody>
      </p:sp>
      <p:grpSp>
        <p:nvGrpSpPr>
          <p:cNvPr id="19" name="Group 18">
            <a:extLst>
              <a:ext uri="{FF2B5EF4-FFF2-40B4-BE49-F238E27FC236}">
                <a16:creationId xmlns:a16="http://schemas.microsoft.com/office/drawing/2014/main" id="{81D440F1-2D14-0730-FD99-B8CA3969A68D}"/>
              </a:ext>
            </a:extLst>
          </p:cNvPr>
          <p:cNvGrpSpPr/>
          <p:nvPr/>
        </p:nvGrpSpPr>
        <p:grpSpPr>
          <a:xfrm>
            <a:off x="1873" y="0"/>
            <a:ext cx="9142127" cy="327048"/>
            <a:chOff x="1873" y="0"/>
            <a:chExt cx="9142127" cy="327048"/>
          </a:xfrm>
        </p:grpSpPr>
        <p:sp>
          <p:nvSpPr>
            <p:cNvPr id="20" name="Rectangle 19">
              <a:extLst>
                <a:ext uri="{FF2B5EF4-FFF2-40B4-BE49-F238E27FC236}">
                  <a16:creationId xmlns:a16="http://schemas.microsoft.com/office/drawing/2014/main" id="{4F6AF799-A9FA-8032-42E3-56D077A5188A}"/>
                </a:ext>
              </a:extLst>
            </p:cNvPr>
            <p:cNvSpPr/>
            <p:nvPr/>
          </p:nvSpPr>
          <p:spPr>
            <a:xfrm>
              <a:off x="8364931" y="0"/>
              <a:ext cx="779069" cy="3270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6114358A-8874-8B4C-ACF7-5A9557367BD8}" type="slidenum">
                <a:rPr lang="en-US" sz="1400" smtClean="0">
                  <a:latin typeface="Garamond" panose="02020404030301010803" pitchFamily="18" charset="0"/>
                </a:rPr>
                <a:t>5</a:t>
              </a:fld>
              <a:r>
                <a:rPr lang="en-US" sz="1400" dirty="0">
                  <a:latin typeface="Garamond" panose="02020404030301010803" pitchFamily="18" charset="0"/>
                </a:rPr>
                <a:t>/36</a:t>
              </a:r>
            </a:p>
          </p:txBody>
        </p:sp>
        <p:sp>
          <p:nvSpPr>
            <p:cNvPr id="33" name="Rectangle 32">
              <a:extLst>
                <a:ext uri="{FF2B5EF4-FFF2-40B4-BE49-F238E27FC236}">
                  <a16:creationId xmlns:a16="http://schemas.microsoft.com/office/drawing/2014/main" id="{3F22AD3E-134D-D8D8-9E07-ADD1159A0412}"/>
                </a:ext>
              </a:extLst>
            </p:cNvPr>
            <p:cNvSpPr/>
            <p:nvPr/>
          </p:nvSpPr>
          <p:spPr>
            <a:xfrm>
              <a:off x="1873" y="0"/>
              <a:ext cx="2038863" cy="32704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Relativité Galiléenne</a:t>
              </a:r>
            </a:p>
          </p:txBody>
        </p:sp>
        <p:sp>
          <p:nvSpPr>
            <p:cNvPr id="34" name="Rectangle 33">
              <a:extLst>
                <a:ext uri="{FF2B5EF4-FFF2-40B4-BE49-F238E27FC236}">
                  <a16:creationId xmlns:a16="http://schemas.microsoft.com/office/drawing/2014/main" id="{5EC0F756-9EA7-AA35-DC57-3708E2E24EFE}"/>
                </a:ext>
              </a:extLst>
            </p:cNvPr>
            <p:cNvSpPr/>
            <p:nvPr/>
          </p:nvSpPr>
          <p:spPr>
            <a:xfrm>
              <a:off x="2040737" y="0"/>
              <a:ext cx="2142666" cy="3270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Ondes électromagnétiques</a:t>
              </a:r>
            </a:p>
          </p:txBody>
        </p:sp>
        <p:sp>
          <p:nvSpPr>
            <p:cNvPr id="35" name="Rectangle 34">
              <a:extLst>
                <a:ext uri="{FF2B5EF4-FFF2-40B4-BE49-F238E27FC236}">
                  <a16:creationId xmlns:a16="http://schemas.microsoft.com/office/drawing/2014/main" id="{F64143F7-EFB5-8358-72DF-4E6FDB6BFB4E}"/>
                </a:ext>
              </a:extLst>
            </p:cNvPr>
            <p:cNvSpPr/>
            <p:nvPr/>
          </p:nvSpPr>
          <p:spPr>
            <a:xfrm>
              <a:off x="4183402" y="0"/>
              <a:ext cx="2038863" cy="3270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Relativité restreinte</a:t>
              </a:r>
            </a:p>
          </p:txBody>
        </p:sp>
        <p:sp>
          <p:nvSpPr>
            <p:cNvPr id="36" name="Rectangle 35">
              <a:extLst>
                <a:ext uri="{FF2B5EF4-FFF2-40B4-BE49-F238E27FC236}">
                  <a16:creationId xmlns:a16="http://schemas.microsoft.com/office/drawing/2014/main" id="{CC3F5875-7314-060D-C13C-03726B59B4E4}"/>
                </a:ext>
              </a:extLst>
            </p:cNvPr>
            <p:cNvSpPr/>
            <p:nvPr/>
          </p:nvSpPr>
          <p:spPr>
            <a:xfrm>
              <a:off x="6222265" y="0"/>
              <a:ext cx="2142666" cy="32704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Applications </a:t>
              </a:r>
              <a:r>
                <a:rPr lang="fr-FR" sz="1400" dirty="0" err="1">
                  <a:latin typeface="Garamond" panose="02020404030301010803" pitchFamily="18" charset="0"/>
                </a:rPr>
                <a:t>astros</a:t>
              </a:r>
              <a:endParaRPr lang="fr-FR" sz="1400" dirty="0">
                <a:latin typeface="Garamond" panose="02020404030301010803" pitchFamily="18" charset="0"/>
              </a:endParaRPr>
            </a:p>
          </p:txBody>
        </p:sp>
      </p:grpSp>
      <p:grpSp>
        <p:nvGrpSpPr>
          <p:cNvPr id="37" name="Group 36">
            <a:extLst>
              <a:ext uri="{FF2B5EF4-FFF2-40B4-BE49-F238E27FC236}">
                <a16:creationId xmlns:a16="http://schemas.microsoft.com/office/drawing/2014/main" id="{4D4419F5-12E6-28FF-848D-3EF56C3EA791}"/>
              </a:ext>
            </a:extLst>
          </p:cNvPr>
          <p:cNvGrpSpPr/>
          <p:nvPr/>
        </p:nvGrpSpPr>
        <p:grpSpPr>
          <a:xfrm>
            <a:off x="53351" y="1175653"/>
            <a:ext cx="860856" cy="5219911"/>
            <a:chOff x="53351" y="1175653"/>
            <a:chExt cx="860856" cy="5219911"/>
          </a:xfrm>
        </p:grpSpPr>
        <p:sp>
          <p:nvSpPr>
            <p:cNvPr id="38" name="Pentagon 37">
              <a:extLst>
                <a:ext uri="{FF2B5EF4-FFF2-40B4-BE49-F238E27FC236}">
                  <a16:creationId xmlns:a16="http://schemas.microsoft.com/office/drawing/2014/main" id="{E6CA5E85-D093-6095-C14D-55A0AB9ADC90}"/>
                </a:ext>
              </a:extLst>
            </p:cNvPr>
            <p:cNvSpPr/>
            <p:nvPr/>
          </p:nvSpPr>
          <p:spPr>
            <a:xfrm rot="16200000">
              <a:off x="-1889657" y="3570861"/>
              <a:ext cx="5199070" cy="408659"/>
            </a:xfrm>
            <a:prstGeom prst="homePlat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atin typeface="Garamond" panose="02020404030301010803" pitchFamily="18" charset="0"/>
                </a:rPr>
                <a:t>Renaissance</a:t>
              </a:r>
            </a:p>
          </p:txBody>
        </p:sp>
        <p:sp>
          <p:nvSpPr>
            <p:cNvPr id="39" name="Pentagon 38">
              <a:extLst>
                <a:ext uri="{FF2B5EF4-FFF2-40B4-BE49-F238E27FC236}">
                  <a16:creationId xmlns:a16="http://schemas.microsoft.com/office/drawing/2014/main" id="{8E8DE261-205E-9085-DB83-8232DED2AD3D}"/>
                </a:ext>
              </a:extLst>
            </p:cNvPr>
            <p:cNvSpPr/>
            <p:nvPr/>
          </p:nvSpPr>
          <p:spPr>
            <a:xfrm rot="16200000">
              <a:off x="-2298319" y="3570858"/>
              <a:ext cx="5199072" cy="40866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Garamond" panose="02020404030301010803" pitchFamily="18" charset="0"/>
              </a:endParaRPr>
            </a:p>
          </p:txBody>
        </p:sp>
        <p:sp>
          <p:nvSpPr>
            <p:cNvPr id="40" name="TextBox 39">
              <a:extLst>
                <a:ext uri="{FF2B5EF4-FFF2-40B4-BE49-F238E27FC236}">
                  <a16:creationId xmlns:a16="http://schemas.microsoft.com/office/drawing/2014/main" id="{DCED3D20-C74E-7248-C812-7D9722DA5053}"/>
                </a:ext>
              </a:extLst>
            </p:cNvPr>
            <p:cNvSpPr txBox="1"/>
            <p:nvPr/>
          </p:nvSpPr>
          <p:spPr>
            <a:xfrm rot="16200000">
              <a:off x="-74776" y="5783858"/>
              <a:ext cx="761747" cy="461665"/>
            </a:xfrm>
            <a:prstGeom prst="rect">
              <a:avLst/>
            </a:prstGeom>
            <a:noFill/>
          </p:spPr>
          <p:txBody>
            <a:bodyPr wrap="none" rtlCol="0">
              <a:spAutoFit/>
            </a:bodyPr>
            <a:lstStyle/>
            <a:p>
              <a:r>
                <a:rPr lang="fr-FR" sz="2400" dirty="0">
                  <a:solidFill>
                    <a:schemeClr val="bg1"/>
                  </a:solidFill>
                  <a:latin typeface="Garamond" panose="02020404030301010803" pitchFamily="18" charset="0"/>
                </a:rPr>
                <a:t>1500</a:t>
              </a:r>
            </a:p>
          </p:txBody>
        </p:sp>
        <p:sp>
          <p:nvSpPr>
            <p:cNvPr id="41" name="TextBox 40">
              <a:extLst>
                <a:ext uri="{FF2B5EF4-FFF2-40B4-BE49-F238E27FC236}">
                  <a16:creationId xmlns:a16="http://schemas.microsoft.com/office/drawing/2014/main" id="{2E9787DA-2739-37AF-8F21-AB19F15A5AB4}"/>
                </a:ext>
              </a:extLst>
            </p:cNvPr>
            <p:cNvSpPr txBox="1"/>
            <p:nvPr/>
          </p:nvSpPr>
          <p:spPr>
            <a:xfrm rot="16200000">
              <a:off x="-96690" y="1512338"/>
              <a:ext cx="761747" cy="461665"/>
            </a:xfrm>
            <a:prstGeom prst="rect">
              <a:avLst/>
            </a:prstGeom>
            <a:noFill/>
          </p:spPr>
          <p:txBody>
            <a:bodyPr wrap="none" rtlCol="0">
              <a:spAutoFit/>
            </a:bodyPr>
            <a:lstStyle/>
            <a:p>
              <a:r>
                <a:rPr lang="fr-FR" sz="2400" b="1" dirty="0">
                  <a:solidFill>
                    <a:schemeClr val="bg1"/>
                  </a:solidFill>
                  <a:latin typeface="Garamond" panose="02020404030301010803" pitchFamily="18" charset="0"/>
                </a:rPr>
                <a:t>1600</a:t>
              </a:r>
              <a:endParaRPr lang="fr-FR" b="1" dirty="0">
                <a:solidFill>
                  <a:schemeClr val="bg1"/>
                </a:solidFill>
                <a:latin typeface="Garamond" panose="02020404030301010803" pitchFamily="18" charset="0"/>
              </a:endParaRPr>
            </a:p>
          </p:txBody>
        </p:sp>
      </p:grpSp>
      <p:pic>
        <p:nvPicPr>
          <p:cNvPr id="3" name="Picture 2" descr="Galilée (savant) — Wikipédia">
            <a:extLst>
              <a:ext uri="{FF2B5EF4-FFF2-40B4-BE49-F238E27FC236}">
                <a16:creationId xmlns:a16="http://schemas.microsoft.com/office/drawing/2014/main" id="{14BD6789-42F6-A235-6E84-B090507DAB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891" y="559672"/>
            <a:ext cx="1405229" cy="1784943"/>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13">
            <a:extLst>
              <a:ext uri="{FF2B5EF4-FFF2-40B4-BE49-F238E27FC236}">
                <a16:creationId xmlns:a16="http://schemas.microsoft.com/office/drawing/2014/main" id="{C7947C5C-86B1-DB2F-EA22-3477F7A41BD7}"/>
              </a:ext>
            </a:extLst>
          </p:cNvPr>
          <p:cNvSpPr txBox="1"/>
          <p:nvPr/>
        </p:nvSpPr>
        <p:spPr>
          <a:xfrm>
            <a:off x="945299" y="1208228"/>
            <a:ext cx="6557060" cy="707886"/>
          </a:xfrm>
          <a:prstGeom prst="rect">
            <a:avLst/>
          </a:prstGeom>
          <a:noFill/>
        </p:spPr>
        <p:txBody>
          <a:bodyPr wrap="square" rtlCol="0">
            <a:spAutoFit/>
          </a:bodyPr>
          <a:lstStyle/>
          <a:p>
            <a:pPr algn="ctr"/>
            <a:r>
              <a:rPr lang="fr-FR" sz="2000" dirty="0">
                <a:latin typeface="Garamond" panose="02020404030301010803" pitchFamily="18" charset="0"/>
              </a:rPr>
              <a:t>Galilée est un Copernicien convaincu</a:t>
            </a:r>
          </a:p>
          <a:p>
            <a:pPr algn="ctr"/>
            <a:r>
              <a:rPr lang="fr-FR" sz="2000" dirty="0">
                <a:latin typeface="Garamond" panose="02020404030301010803" pitchFamily="18" charset="0"/>
                <a:sym typeface="Wingdings" pitchFamily="2" charset="2"/>
              </a:rPr>
              <a:t> il étudie la </a:t>
            </a:r>
            <a:r>
              <a:rPr lang="fr-FR" sz="2000" b="1" dirty="0">
                <a:latin typeface="Garamond" panose="02020404030301010803" pitchFamily="18" charset="0"/>
                <a:sym typeface="Wingdings" pitchFamily="2" charset="2"/>
              </a:rPr>
              <a:t>chute des corps </a:t>
            </a:r>
            <a:r>
              <a:rPr lang="fr-FR" sz="2000" dirty="0">
                <a:latin typeface="Garamond" panose="02020404030301010803" pitchFamily="18" charset="0"/>
                <a:sym typeface="Wingdings" pitchFamily="2" charset="2"/>
              </a:rPr>
              <a:t>pour réfuter le géocentrisme</a:t>
            </a:r>
            <a:endParaRPr lang="fr-FR" sz="2000" dirty="0">
              <a:latin typeface="Garamond" panose="02020404030301010803" pitchFamily="18" charset="0"/>
            </a:endParaRPr>
          </a:p>
        </p:txBody>
      </p:sp>
      <p:sp>
        <p:nvSpPr>
          <p:cNvPr id="5" name="Oval 4">
            <a:extLst>
              <a:ext uri="{FF2B5EF4-FFF2-40B4-BE49-F238E27FC236}">
                <a16:creationId xmlns:a16="http://schemas.microsoft.com/office/drawing/2014/main" id="{366903FA-167C-B6FA-BF7C-A12400EC33A1}"/>
              </a:ext>
            </a:extLst>
          </p:cNvPr>
          <p:cNvSpPr/>
          <p:nvPr/>
        </p:nvSpPr>
        <p:spPr>
          <a:xfrm>
            <a:off x="2291455" y="315350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Oval 5">
            <a:extLst>
              <a:ext uri="{FF2B5EF4-FFF2-40B4-BE49-F238E27FC236}">
                <a16:creationId xmlns:a16="http://schemas.microsoft.com/office/drawing/2014/main" id="{CB5F3671-0907-EB05-4729-65D3BA605F03}"/>
              </a:ext>
            </a:extLst>
          </p:cNvPr>
          <p:cNvSpPr/>
          <p:nvPr/>
        </p:nvSpPr>
        <p:spPr>
          <a:xfrm>
            <a:off x="6657572" y="3138169"/>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ight Arrow 6">
            <a:extLst>
              <a:ext uri="{FF2B5EF4-FFF2-40B4-BE49-F238E27FC236}">
                <a16:creationId xmlns:a16="http://schemas.microsoft.com/office/drawing/2014/main" id="{F0CCB0E5-085E-EBAA-657A-08C2100C1711}"/>
              </a:ext>
            </a:extLst>
          </p:cNvPr>
          <p:cNvSpPr/>
          <p:nvPr/>
        </p:nvSpPr>
        <p:spPr>
          <a:xfrm>
            <a:off x="5861536" y="3408648"/>
            <a:ext cx="2625895" cy="4041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8" name="ZoneTexte 13">
            <a:extLst>
              <a:ext uri="{FF2B5EF4-FFF2-40B4-BE49-F238E27FC236}">
                <a16:creationId xmlns:a16="http://schemas.microsoft.com/office/drawing/2014/main" id="{DAAF8AF4-524E-E051-31AE-CAA4CCF6EC62}"/>
              </a:ext>
            </a:extLst>
          </p:cNvPr>
          <p:cNvSpPr txBox="1"/>
          <p:nvPr/>
        </p:nvSpPr>
        <p:spPr>
          <a:xfrm>
            <a:off x="967212" y="4710769"/>
            <a:ext cx="4054731" cy="707886"/>
          </a:xfrm>
          <a:prstGeom prst="rect">
            <a:avLst/>
          </a:prstGeom>
          <a:noFill/>
        </p:spPr>
        <p:txBody>
          <a:bodyPr wrap="square" rtlCol="0">
            <a:spAutoFit/>
          </a:bodyPr>
          <a:lstStyle/>
          <a:p>
            <a:pPr algn="ctr"/>
            <a:r>
              <a:rPr lang="fr-FR" sz="2000" dirty="0">
                <a:latin typeface="Garamond" panose="02020404030301010803" pitchFamily="18" charset="0"/>
              </a:rPr>
              <a:t>Si on ne touche pas un objet immobile </a:t>
            </a:r>
          </a:p>
          <a:p>
            <a:pPr algn="ctr"/>
            <a:r>
              <a:rPr lang="fr-FR" sz="2000" dirty="0">
                <a:latin typeface="Garamond" panose="02020404030301010803" pitchFamily="18" charset="0"/>
                <a:sym typeface="Wingdings" pitchFamily="2" charset="2"/>
              </a:rPr>
              <a:t> il reste immobile</a:t>
            </a:r>
            <a:endParaRPr lang="fr-FR" sz="2000" dirty="0">
              <a:latin typeface="Garamond" panose="02020404030301010803" pitchFamily="18" charset="0"/>
            </a:endParaRPr>
          </a:p>
        </p:txBody>
      </p:sp>
      <p:sp>
        <p:nvSpPr>
          <p:cNvPr id="9" name="ZoneTexte 13">
            <a:extLst>
              <a:ext uri="{FF2B5EF4-FFF2-40B4-BE49-F238E27FC236}">
                <a16:creationId xmlns:a16="http://schemas.microsoft.com/office/drawing/2014/main" id="{47F7508C-C74E-B36B-06EE-8138DE2794BA}"/>
              </a:ext>
            </a:extLst>
          </p:cNvPr>
          <p:cNvSpPr txBox="1"/>
          <p:nvPr/>
        </p:nvSpPr>
        <p:spPr>
          <a:xfrm>
            <a:off x="4992383" y="4709579"/>
            <a:ext cx="4151617" cy="1323439"/>
          </a:xfrm>
          <a:prstGeom prst="rect">
            <a:avLst/>
          </a:prstGeom>
          <a:noFill/>
        </p:spPr>
        <p:txBody>
          <a:bodyPr wrap="square" rtlCol="0">
            <a:spAutoFit/>
          </a:bodyPr>
          <a:lstStyle/>
          <a:p>
            <a:pPr algn="ctr"/>
            <a:r>
              <a:rPr lang="fr-FR" sz="2000" dirty="0">
                <a:latin typeface="Garamond" panose="02020404030301010803" pitchFamily="18" charset="0"/>
              </a:rPr>
              <a:t>Si on ne touche pas un objet en translation rectiligne uniforme</a:t>
            </a:r>
          </a:p>
          <a:p>
            <a:pPr algn="ctr"/>
            <a:r>
              <a:rPr lang="fr-FR" sz="2000" dirty="0">
                <a:latin typeface="Garamond" panose="02020404030301010803" pitchFamily="18" charset="0"/>
                <a:sym typeface="Wingdings" pitchFamily="2" charset="2"/>
              </a:rPr>
              <a:t> il reste en translation rectiligne uniforme</a:t>
            </a:r>
            <a:endParaRPr lang="fr-FR" sz="2000" dirty="0">
              <a:latin typeface="Garamond" panose="02020404030301010803" pitchFamily="18" charset="0"/>
            </a:endParaRPr>
          </a:p>
        </p:txBody>
      </p:sp>
      <p:sp>
        <p:nvSpPr>
          <p:cNvPr id="11" name="ZoneTexte 13">
            <a:extLst>
              <a:ext uri="{FF2B5EF4-FFF2-40B4-BE49-F238E27FC236}">
                <a16:creationId xmlns:a16="http://schemas.microsoft.com/office/drawing/2014/main" id="{9E26F440-86B0-2943-BE55-437E96AF7B5C}"/>
              </a:ext>
            </a:extLst>
          </p:cNvPr>
          <p:cNvSpPr txBox="1"/>
          <p:nvPr/>
        </p:nvSpPr>
        <p:spPr>
          <a:xfrm>
            <a:off x="945299" y="6080817"/>
            <a:ext cx="8191568" cy="400110"/>
          </a:xfrm>
          <a:prstGeom prst="rect">
            <a:avLst/>
          </a:prstGeom>
          <a:noFill/>
        </p:spPr>
        <p:txBody>
          <a:bodyPr wrap="square" rtlCol="0">
            <a:spAutoFit/>
          </a:bodyPr>
          <a:lstStyle/>
          <a:p>
            <a:pPr algn="ctr"/>
            <a:r>
              <a:rPr lang="fr-FR" sz="2000" dirty="0">
                <a:latin typeface="Garamond" panose="02020404030301010803" pitchFamily="18" charset="0"/>
                <a:sym typeface="Wingdings" pitchFamily="2" charset="2"/>
              </a:rPr>
              <a:t> L’état de mouvement est en fait pareil à celui de repos !</a:t>
            </a:r>
            <a:endParaRPr lang="fr-FR" sz="2000" dirty="0">
              <a:latin typeface="Garamond" panose="02020404030301010803" pitchFamily="18" charset="0"/>
            </a:endParaRPr>
          </a:p>
        </p:txBody>
      </p:sp>
      <p:grpSp>
        <p:nvGrpSpPr>
          <p:cNvPr id="10" name="Group 9">
            <a:extLst>
              <a:ext uri="{FF2B5EF4-FFF2-40B4-BE49-F238E27FC236}">
                <a16:creationId xmlns:a16="http://schemas.microsoft.com/office/drawing/2014/main" id="{EC173EF3-AB20-8E22-CB8C-CB8F7F797063}"/>
              </a:ext>
            </a:extLst>
          </p:cNvPr>
          <p:cNvGrpSpPr/>
          <p:nvPr/>
        </p:nvGrpSpPr>
        <p:grpSpPr>
          <a:xfrm>
            <a:off x="0" y="6652590"/>
            <a:ext cx="9144000" cy="205411"/>
            <a:chOff x="0" y="6652590"/>
            <a:chExt cx="9144000" cy="205411"/>
          </a:xfrm>
        </p:grpSpPr>
        <p:sp>
          <p:nvSpPr>
            <p:cNvPr id="12" name="Rectangle 11">
              <a:extLst>
                <a:ext uri="{FF2B5EF4-FFF2-40B4-BE49-F238E27FC236}">
                  <a16:creationId xmlns:a16="http://schemas.microsoft.com/office/drawing/2014/main" id="{57EAEB85-2971-1D2D-5B52-86C1C0DC07D4}"/>
                </a:ext>
              </a:extLst>
            </p:cNvPr>
            <p:cNvSpPr/>
            <p:nvPr/>
          </p:nvSpPr>
          <p:spPr>
            <a:xfrm>
              <a:off x="0" y="6652591"/>
              <a:ext cx="1502001"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Barbara PERRI</a:t>
              </a:r>
            </a:p>
          </p:txBody>
        </p:sp>
        <p:sp>
          <p:nvSpPr>
            <p:cNvPr id="13" name="Rectangle 12">
              <a:extLst>
                <a:ext uri="{FF2B5EF4-FFF2-40B4-BE49-F238E27FC236}">
                  <a16:creationId xmlns:a16="http://schemas.microsoft.com/office/drawing/2014/main" id="{A2BBDF87-E3B4-4399-B127-94C3AEF9902C}"/>
                </a:ext>
              </a:extLst>
            </p:cNvPr>
            <p:cNvSpPr/>
            <p:nvPr/>
          </p:nvSpPr>
          <p:spPr>
            <a:xfrm>
              <a:off x="1502001" y="6652590"/>
              <a:ext cx="4359535"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L1, PHYS137, Cours 4 :  La relativité restreinte</a:t>
              </a:r>
            </a:p>
          </p:txBody>
        </p:sp>
        <p:sp>
          <p:nvSpPr>
            <p:cNvPr id="14" name="Rectangle 13">
              <a:extLst>
                <a:ext uri="{FF2B5EF4-FFF2-40B4-BE49-F238E27FC236}">
                  <a16:creationId xmlns:a16="http://schemas.microsoft.com/office/drawing/2014/main" id="{39EDBB5A-CF74-33FC-46D3-EC490DF44048}"/>
                </a:ext>
              </a:extLst>
            </p:cNvPr>
            <p:cNvSpPr/>
            <p:nvPr/>
          </p:nvSpPr>
          <p:spPr>
            <a:xfrm>
              <a:off x="7641999" y="6652591"/>
              <a:ext cx="1502001" cy="2054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Garamond" panose="02020404030301010803" pitchFamily="18" charset="0"/>
                </a:rPr>
                <a:t>05/10/2023</a:t>
              </a:r>
            </a:p>
          </p:txBody>
        </p:sp>
        <p:sp>
          <p:nvSpPr>
            <p:cNvPr id="21" name="Rectangle 20">
              <a:extLst>
                <a:ext uri="{FF2B5EF4-FFF2-40B4-BE49-F238E27FC236}">
                  <a16:creationId xmlns:a16="http://schemas.microsoft.com/office/drawing/2014/main" id="{DA0E6C92-CBB6-B45C-F155-E642E6A27927}"/>
                </a:ext>
              </a:extLst>
            </p:cNvPr>
            <p:cNvSpPr/>
            <p:nvPr/>
          </p:nvSpPr>
          <p:spPr>
            <a:xfrm>
              <a:off x="5861538" y="6652591"/>
              <a:ext cx="1780461" cy="2054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Université Paris-Saclay</a:t>
              </a:r>
            </a:p>
          </p:txBody>
        </p:sp>
      </p:grpSp>
    </p:spTree>
    <p:extLst>
      <p:ext uri="{BB962C8B-B14F-4D97-AF65-F5344CB8AC3E}">
        <p14:creationId xmlns:p14="http://schemas.microsoft.com/office/powerpoint/2010/main" val="90857155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4A2810-E27D-5BE6-F63E-3C2F66770CBE}"/>
              </a:ext>
            </a:extLst>
          </p:cNvPr>
          <p:cNvSpPr txBox="1"/>
          <p:nvPr/>
        </p:nvSpPr>
        <p:spPr>
          <a:xfrm>
            <a:off x="0" y="327046"/>
            <a:ext cx="9144000" cy="646331"/>
          </a:xfrm>
          <a:prstGeom prst="rect">
            <a:avLst/>
          </a:prstGeom>
          <a:noFill/>
        </p:spPr>
        <p:txBody>
          <a:bodyPr wrap="square" rtlCol="0">
            <a:spAutoFit/>
          </a:bodyPr>
          <a:lstStyle/>
          <a:p>
            <a:pPr algn="ctr"/>
            <a:r>
              <a:rPr lang="fr-FR" sz="3600" dirty="0">
                <a:latin typeface="Garamond" charset="0"/>
                <a:ea typeface="Garamond" charset="0"/>
                <a:cs typeface="Garamond" charset="0"/>
              </a:rPr>
              <a:t>Le principe d’inertie</a:t>
            </a:r>
          </a:p>
        </p:txBody>
      </p:sp>
      <p:grpSp>
        <p:nvGrpSpPr>
          <p:cNvPr id="13" name="Group 12">
            <a:extLst>
              <a:ext uri="{FF2B5EF4-FFF2-40B4-BE49-F238E27FC236}">
                <a16:creationId xmlns:a16="http://schemas.microsoft.com/office/drawing/2014/main" id="{C68E831D-6682-EBDB-F29B-EB6118ACE719}"/>
              </a:ext>
            </a:extLst>
          </p:cNvPr>
          <p:cNvGrpSpPr/>
          <p:nvPr/>
        </p:nvGrpSpPr>
        <p:grpSpPr>
          <a:xfrm>
            <a:off x="1873" y="0"/>
            <a:ext cx="9142127" cy="327048"/>
            <a:chOff x="1873" y="0"/>
            <a:chExt cx="9142127" cy="327048"/>
          </a:xfrm>
        </p:grpSpPr>
        <p:sp>
          <p:nvSpPr>
            <p:cNvPr id="14" name="Rectangle 13">
              <a:extLst>
                <a:ext uri="{FF2B5EF4-FFF2-40B4-BE49-F238E27FC236}">
                  <a16:creationId xmlns:a16="http://schemas.microsoft.com/office/drawing/2014/main" id="{E620DEA7-5EC6-5749-66E6-87E73122A51A}"/>
                </a:ext>
              </a:extLst>
            </p:cNvPr>
            <p:cNvSpPr/>
            <p:nvPr/>
          </p:nvSpPr>
          <p:spPr>
            <a:xfrm>
              <a:off x="8364931" y="0"/>
              <a:ext cx="779069" cy="3270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6114358A-8874-8B4C-ACF7-5A9557367BD8}" type="slidenum">
                <a:rPr lang="en-US" sz="1400" smtClean="0">
                  <a:latin typeface="Garamond" panose="02020404030301010803" pitchFamily="18" charset="0"/>
                </a:rPr>
                <a:t>6</a:t>
              </a:fld>
              <a:r>
                <a:rPr lang="en-US" sz="1400" dirty="0">
                  <a:latin typeface="Garamond" panose="02020404030301010803" pitchFamily="18" charset="0"/>
                </a:rPr>
                <a:t>/36</a:t>
              </a:r>
            </a:p>
          </p:txBody>
        </p:sp>
        <p:sp>
          <p:nvSpPr>
            <p:cNvPr id="15" name="Rectangle 14">
              <a:extLst>
                <a:ext uri="{FF2B5EF4-FFF2-40B4-BE49-F238E27FC236}">
                  <a16:creationId xmlns:a16="http://schemas.microsoft.com/office/drawing/2014/main" id="{5D2787BA-E502-612E-D3F1-66847A41E6CA}"/>
                </a:ext>
              </a:extLst>
            </p:cNvPr>
            <p:cNvSpPr/>
            <p:nvPr/>
          </p:nvSpPr>
          <p:spPr>
            <a:xfrm>
              <a:off x="1873" y="0"/>
              <a:ext cx="2038863" cy="32704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Relativité Galiléenne</a:t>
              </a:r>
            </a:p>
          </p:txBody>
        </p:sp>
        <p:sp>
          <p:nvSpPr>
            <p:cNvPr id="16" name="Rectangle 15">
              <a:extLst>
                <a:ext uri="{FF2B5EF4-FFF2-40B4-BE49-F238E27FC236}">
                  <a16:creationId xmlns:a16="http://schemas.microsoft.com/office/drawing/2014/main" id="{C8C7A6F1-3A63-55AA-05FE-F9414E9FD4AD}"/>
                </a:ext>
              </a:extLst>
            </p:cNvPr>
            <p:cNvSpPr/>
            <p:nvPr/>
          </p:nvSpPr>
          <p:spPr>
            <a:xfrm>
              <a:off x="2040737" y="0"/>
              <a:ext cx="2142666" cy="3270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Ondes électromagnétiques</a:t>
              </a:r>
            </a:p>
          </p:txBody>
        </p:sp>
        <p:sp>
          <p:nvSpPr>
            <p:cNvPr id="17" name="Rectangle 16">
              <a:extLst>
                <a:ext uri="{FF2B5EF4-FFF2-40B4-BE49-F238E27FC236}">
                  <a16:creationId xmlns:a16="http://schemas.microsoft.com/office/drawing/2014/main" id="{4D85D4D4-E34A-1737-C6AA-ADEA5BEDD617}"/>
                </a:ext>
              </a:extLst>
            </p:cNvPr>
            <p:cNvSpPr/>
            <p:nvPr/>
          </p:nvSpPr>
          <p:spPr>
            <a:xfrm>
              <a:off x="4183402" y="0"/>
              <a:ext cx="2038863" cy="3270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Relativité restreinte</a:t>
              </a:r>
            </a:p>
          </p:txBody>
        </p:sp>
        <p:sp>
          <p:nvSpPr>
            <p:cNvPr id="18" name="Rectangle 17">
              <a:extLst>
                <a:ext uri="{FF2B5EF4-FFF2-40B4-BE49-F238E27FC236}">
                  <a16:creationId xmlns:a16="http://schemas.microsoft.com/office/drawing/2014/main" id="{914226A1-E8A7-9757-6C53-CA67A6B99256}"/>
                </a:ext>
              </a:extLst>
            </p:cNvPr>
            <p:cNvSpPr/>
            <p:nvPr/>
          </p:nvSpPr>
          <p:spPr>
            <a:xfrm>
              <a:off x="6222265" y="0"/>
              <a:ext cx="2142666" cy="32704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Applications </a:t>
              </a:r>
              <a:r>
                <a:rPr lang="fr-FR" sz="1400" dirty="0" err="1">
                  <a:latin typeface="Garamond" panose="02020404030301010803" pitchFamily="18" charset="0"/>
                </a:rPr>
                <a:t>astros</a:t>
              </a:r>
              <a:endParaRPr lang="fr-FR" sz="1400" dirty="0">
                <a:latin typeface="Garamond" panose="02020404030301010803" pitchFamily="18" charset="0"/>
              </a:endParaRPr>
            </a:p>
          </p:txBody>
        </p:sp>
      </p:grpSp>
      <p:grpSp>
        <p:nvGrpSpPr>
          <p:cNvPr id="4" name="Group 3">
            <a:extLst>
              <a:ext uri="{FF2B5EF4-FFF2-40B4-BE49-F238E27FC236}">
                <a16:creationId xmlns:a16="http://schemas.microsoft.com/office/drawing/2014/main" id="{67E4B42D-7ABF-190A-F399-BCCB15AC1AB7}"/>
              </a:ext>
            </a:extLst>
          </p:cNvPr>
          <p:cNvGrpSpPr/>
          <p:nvPr/>
        </p:nvGrpSpPr>
        <p:grpSpPr>
          <a:xfrm>
            <a:off x="53351" y="1175653"/>
            <a:ext cx="860856" cy="5219911"/>
            <a:chOff x="53351" y="1175653"/>
            <a:chExt cx="860856" cy="5219911"/>
          </a:xfrm>
        </p:grpSpPr>
        <p:sp>
          <p:nvSpPr>
            <p:cNvPr id="5" name="Pentagon 4">
              <a:extLst>
                <a:ext uri="{FF2B5EF4-FFF2-40B4-BE49-F238E27FC236}">
                  <a16:creationId xmlns:a16="http://schemas.microsoft.com/office/drawing/2014/main" id="{8BF50C8F-B897-103E-2E02-2146F0FA9316}"/>
                </a:ext>
              </a:extLst>
            </p:cNvPr>
            <p:cNvSpPr/>
            <p:nvPr/>
          </p:nvSpPr>
          <p:spPr>
            <a:xfrm rot="16200000">
              <a:off x="-1889657" y="3570861"/>
              <a:ext cx="5199070" cy="408659"/>
            </a:xfrm>
            <a:prstGeom prst="homePlat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atin typeface="Garamond" panose="02020404030301010803" pitchFamily="18" charset="0"/>
                </a:rPr>
                <a:t>Époque moderne</a:t>
              </a:r>
            </a:p>
          </p:txBody>
        </p:sp>
        <p:sp>
          <p:nvSpPr>
            <p:cNvPr id="6" name="Pentagon 5">
              <a:extLst>
                <a:ext uri="{FF2B5EF4-FFF2-40B4-BE49-F238E27FC236}">
                  <a16:creationId xmlns:a16="http://schemas.microsoft.com/office/drawing/2014/main" id="{96F56087-AD2B-CFCD-7DE0-FAC4FC773C23}"/>
                </a:ext>
              </a:extLst>
            </p:cNvPr>
            <p:cNvSpPr/>
            <p:nvPr/>
          </p:nvSpPr>
          <p:spPr>
            <a:xfrm rot="16200000">
              <a:off x="-2298319" y="3570858"/>
              <a:ext cx="5199072" cy="40866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Garamond" panose="02020404030301010803" pitchFamily="18" charset="0"/>
              </a:endParaRPr>
            </a:p>
          </p:txBody>
        </p:sp>
        <p:sp>
          <p:nvSpPr>
            <p:cNvPr id="7" name="TextBox 6">
              <a:extLst>
                <a:ext uri="{FF2B5EF4-FFF2-40B4-BE49-F238E27FC236}">
                  <a16:creationId xmlns:a16="http://schemas.microsoft.com/office/drawing/2014/main" id="{54DADB51-06BD-FDE7-A2A3-61E2B2CFFCB1}"/>
                </a:ext>
              </a:extLst>
            </p:cNvPr>
            <p:cNvSpPr txBox="1"/>
            <p:nvPr/>
          </p:nvSpPr>
          <p:spPr>
            <a:xfrm rot="16200000">
              <a:off x="-74776" y="5783858"/>
              <a:ext cx="761747" cy="461665"/>
            </a:xfrm>
            <a:prstGeom prst="rect">
              <a:avLst/>
            </a:prstGeom>
            <a:noFill/>
          </p:spPr>
          <p:txBody>
            <a:bodyPr wrap="none" rtlCol="0">
              <a:spAutoFit/>
            </a:bodyPr>
            <a:lstStyle/>
            <a:p>
              <a:r>
                <a:rPr lang="fr-FR" sz="2400" dirty="0">
                  <a:solidFill>
                    <a:schemeClr val="bg1"/>
                  </a:solidFill>
                  <a:latin typeface="Garamond" panose="02020404030301010803" pitchFamily="18" charset="0"/>
                </a:rPr>
                <a:t>1600</a:t>
              </a:r>
            </a:p>
          </p:txBody>
        </p:sp>
        <p:sp>
          <p:nvSpPr>
            <p:cNvPr id="8" name="TextBox 7">
              <a:extLst>
                <a:ext uri="{FF2B5EF4-FFF2-40B4-BE49-F238E27FC236}">
                  <a16:creationId xmlns:a16="http://schemas.microsoft.com/office/drawing/2014/main" id="{C6F0B41A-C9A1-85C9-C9BF-56E089BCE4CB}"/>
                </a:ext>
              </a:extLst>
            </p:cNvPr>
            <p:cNvSpPr txBox="1"/>
            <p:nvPr/>
          </p:nvSpPr>
          <p:spPr>
            <a:xfrm rot="16200000">
              <a:off x="-96690" y="1512338"/>
              <a:ext cx="761747" cy="461665"/>
            </a:xfrm>
            <a:prstGeom prst="rect">
              <a:avLst/>
            </a:prstGeom>
            <a:noFill/>
          </p:spPr>
          <p:txBody>
            <a:bodyPr wrap="none" rtlCol="0">
              <a:spAutoFit/>
            </a:bodyPr>
            <a:lstStyle/>
            <a:p>
              <a:r>
                <a:rPr lang="fr-FR" sz="2400" dirty="0">
                  <a:solidFill>
                    <a:schemeClr val="bg1"/>
                  </a:solidFill>
                  <a:latin typeface="Garamond" panose="02020404030301010803" pitchFamily="18" charset="0"/>
                </a:rPr>
                <a:t>1800</a:t>
              </a:r>
              <a:endParaRPr lang="fr-FR" dirty="0">
                <a:solidFill>
                  <a:schemeClr val="bg1"/>
                </a:solidFill>
                <a:latin typeface="Garamond" panose="02020404030301010803" pitchFamily="18" charset="0"/>
              </a:endParaRPr>
            </a:p>
          </p:txBody>
        </p:sp>
      </p:grpSp>
      <p:sp>
        <p:nvSpPr>
          <p:cNvPr id="19" name="ZoneTexte 13">
            <a:extLst>
              <a:ext uri="{FF2B5EF4-FFF2-40B4-BE49-F238E27FC236}">
                <a16:creationId xmlns:a16="http://schemas.microsoft.com/office/drawing/2014/main" id="{08171C3B-D615-1D30-871C-D98F51233026}"/>
              </a:ext>
            </a:extLst>
          </p:cNvPr>
          <p:cNvSpPr txBox="1"/>
          <p:nvPr/>
        </p:nvSpPr>
        <p:spPr>
          <a:xfrm>
            <a:off x="935107" y="1013008"/>
            <a:ext cx="8198701" cy="1323439"/>
          </a:xfrm>
          <a:prstGeom prst="rect">
            <a:avLst/>
          </a:prstGeom>
          <a:noFill/>
        </p:spPr>
        <p:txBody>
          <a:bodyPr wrap="square" rtlCol="0">
            <a:spAutoFit/>
          </a:bodyPr>
          <a:lstStyle/>
          <a:p>
            <a:pPr algn="ctr"/>
            <a:r>
              <a:rPr lang="fr-FR" sz="2000" b="1" dirty="0">
                <a:latin typeface="Garamond" panose="02020404030301010803" pitchFamily="18" charset="0"/>
              </a:rPr>
              <a:t>Principe d’inertie :</a:t>
            </a:r>
          </a:p>
          <a:p>
            <a:pPr algn="ctr"/>
            <a:r>
              <a:rPr lang="fr-FR" sz="2000" dirty="0">
                <a:latin typeface="Garamond" panose="02020404030301010803" pitchFamily="18" charset="0"/>
              </a:rPr>
              <a:t>Un corps soumis à aucune force est :</a:t>
            </a:r>
          </a:p>
          <a:p>
            <a:pPr marL="342900" indent="-342900" algn="ctr">
              <a:buFont typeface="Arial" panose="020B0604020202020204" pitchFamily="34" charset="0"/>
              <a:buChar char="•"/>
            </a:pPr>
            <a:r>
              <a:rPr lang="fr-FR" sz="2000" dirty="0">
                <a:latin typeface="Garamond" panose="02020404030301010803" pitchFamily="18" charset="0"/>
              </a:rPr>
              <a:t>soit au repos,</a:t>
            </a:r>
          </a:p>
          <a:p>
            <a:pPr marL="342900" indent="-342900" algn="ctr">
              <a:buFont typeface="Arial" panose="020B0604020202020204" pitchFamily="34" charset="0"/>
              <a:buChar char="•"/>
            </a:pPr>
            <a:r>
              <a:rPr lang="fr-FR" sz="2000" dirty="0">
                <a:latin typeface="Garamond" panose="02020404030301010803" pitchFamily="18" charset="0"/>
              </a:rPr>
              <a:t>soit en translation rectiligne uniforme.</a:t>
            </a:r>
          </a:p>
        </p:txBody>
      </p:sp>
      <p:sp>
        <p:nvSpPr>
          <p:cNvPr id="20" name="TextBox 19">
            <a:extLst>
              <a:ext uri="{FF2B5EF4-FFF2-40B4-BE49-F238E27FC236}">
                <a16:creationId xmlns:a16="http://schemas.microsoft.com/office/drawing/2014/main" id="{E0BF5DD0-EACF-A984-40D2-FC60B59EC4D2}"/>
              </a:ext>
            </a:extLst>
          </p:cNvPr>
          <p:cNvSpPr txBox="1"/>
          <p:nvPr/>
        </p:nvSpPr>
        <p:spPr>
          <a:xfrm rot="16200000">
            <a:off x="-79657" y="4935251"/>
            <a:ext cx="761747" cy="461665"/>
          </a:xfrm>
          <a:prstGeom prst="rect">
            <a:avLst/>
          </a:prstGeom>
          <a:noFill/>
        </p:spPr>
        <p:txBody>
          <a:bodyPr wrap="none" rtlCol="0">
            <a:spAutoFit/>
          </a:bodyPr>
          <a:lstStyle/>
          <a:p>
            <a:r>
              <a:rPr lang="fr-FR" sz="2400" b="1" dirty="0">
                <a:solidFill>
                  <a:schemeClr val="bg1"/>
                </a:solidFill>
                <a:latin typeface="Garamond" panose="02020404030301010803" pitchFamily="18" charset="0"/>
              </a:rPr>
              <a:t>1630</a:t>
            </a:r>
          </a:p>
        </p:txBody>
      </p:sp>
      <p:pic>
        <p:nvPicPr>
          <p:cNvPr id="5122" name="Picture 2" descr="Galileo, Aristotle, and Inertia | Gary Garber's Blog">
            <a:extLst>
              <a:ext uri="{FF2B5EF4-FFF2-40B4-BE49-F238E27FC236}">
                <a16:creationId xmlns:a16="http://schemas.microsoft.com/office/drawing/2014/main" id="{94CEED1C-3639-C7C2-14FD-13DDE4B40A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2070" y="2388402"/>
            <a:ext cx="3734209" cy="318562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1" name="ZoneTexte 13">
                <a:extLst>
                  <a:ext uri="{FF2B5EF4-FFF2-40B4-BE49-F238E27FC236}">
                    <a16:creationId xmlns:a16="http://schemas.microsoft.com/office/drawing/2014/main" id="{A3E0092A-CD05-EC50-6986-06F99E493462}"/>
                  </a:ext>
                </a:extLst>
              </p:cNvPr>
              <p:cNvSpPr txBox="1"/>
              <p:nvPr/>
            </p:nvSpPr>
            <p:spPr>
              <a:xfrm>
                <a:off x="953931" y="5741208"/>
                <a:ext cx="8191568" cy="707886"/>
              </a:xfrm>
              <a:prstGeom prst="rect">
                <a:avLst/>
              </a:prstGeom>
              <a:noFill/>
            </p:spPr>
            <p:txBody>
              <a:bodyPr wrap="square" rtlCol="0">
                <a:spAutoFit/>
              </a:bodyPr>
              <a:lstStyle/>
              <a:p>
                <a:pPr marL="342900" indent="-342900" algn="ctr">
                  <a:buFont typeface="Wingdings" pitchFamily="2" charset="2"/>
                  <a:buChar char="à"/>
                </a:pPr>
                <a:r>
                  <a:rPr lang="fr-FR" sz="2000" dirty="0">
                    <a:latin typeface="Garamond" panose="02020404030301010803" pitchFamily="18" charset="0"/>
                    <a:sym typeface="Wingdings" pitchFamily="2" charset="2"/>
                  </a:rPr>
                  <a:t>Ce qui est important, c’est la quantité de mouvement (</a:t>
                </a:r>
                <a14:m>
                  <m:oMath xmlns:m="http://schemas.openxmlformats.org/officeDocument/2006/math">
                    <m:r>
                      <m:rPr>
                        <m:sty m:val="p"/>
                      </m:rPr>
                      <a:rPr lang="en-US" sz="2000" b="0" i="0" smtClean="0">
                        <a:latin typeface="Cambria Math" panose="02040503050406030204" pitchFamily="18" charset="0"/>
                        <a:sym typeface="Wingdings" pitchFamily="2" charset="2"/>
                      </a:rPr>
                      <m:t>p</m:t>
                    </m:r>
                    <m:r>
                      <a:rPr lang="en-US" sz="2000" b="0" i="0" smtClean="0">
                        <a:latin typeface="Cambria Math" panose="02040503050406030204" pitchFamily="18" charset="0"/>
                        <a:sym typeface="Wingdings" pitchFamily="2" charset="2"/>
                      </a:rPr>
                      <m:t>=</m:t>
                    </m:r>
                    <m:r>
                      <a:rPr lang="en-US" sz="2000" b="0" i="1" smtClean="0">
                        <a:latin typeface="Cambria Math" panose="02040503050406030204" pitchFamily="18" charset="0"/>
                        <a:sym typeface="Wingdings" pitchFamily="2" charset="2"/>
                      </a:rPr>
                      <m:t>𝑚𝑣</m:t>
                    </m:r>
                  </m:oMath>
                </a14:m>
                <a:r>
                  <a:rPr lang="fr-FR" sz="2000" dirty="0">
                    <a:latin typeface="Garamond" panose="02020404030301010803" pitchFamily="18" charset="0"/>
                    <a:sym typeface="Wingdings" pitchFamily="2" charset="2"/>
                  </a:rPr>
                  <a:t>)</a:t>
                </a:r>
              </a:p>
              <a:p>
                <a:pPr marL="342900" indent="-342900" algn="ctr">
                  <a:buFont typeface="Wingdings" pitchFamily="2" charset="2"/>
                  <a:buChar char="à"/>
                </a:pPr>
                <a:r>
                  <a:rPr lang="fr-FR" sz="2000" dirty="0">
                    <a:latin typeface="Garamond" panose="02020404030301010803" pitchFamily="18" charset="0"/>
                    <a:sym typeface="Wingdings" pitchFamily="2" charset="2"/>
                  </a:rPr>
                  <a:t>Ce sera la base pour la mécanique classique de Newton (3 lois)</a:t>
                </a:r>
              </a:p>
            </p:txBody>
          </p:sp>
        </mc:Choice>
        <mc:Fallback xmlns="">
          <p:sp>
            <p:nvSpPr>
              <p:cNvPr id="21" name="ZoneTexte 13">
                <a:extLst>
                  <a:ext uri="{FF2B5EF4-FFF2-40B4-BE49-F238E27FC236}">
                    <a16:creationId xmlns:a16="http://schemas.microsoft.com/office/drawing/2014/main" id="{A3E0092A-CD05-EC50-6986-06F99E493462}"/>
                  </a:ext>
                </a:extLst>
              </p:cNvPr>
              <p:cNvSpPr txBox="1">
                <a:spLocks noRot="1" noChangeAspect="1" noMove="1" noResize="1" noEditPoints="1" noAdjustHandles="1" noChangeArrowheads="1" noChangeShapeType="1" noTextEdit="1"/>
              </p:cNvSpPr>
              <p:nvPr/>
            </p:nvSpPr>
            <p:spPr>
              <a:xfrm>
                <a:off x="953931" y="5741208"/>
                <a:ext cx="8191568" cy="707886"/>
              </a:xfrm>
              <a:prstGeom prst="rect">
                <a:avLst/>
              </a:prstGeom>
              <a:blipFill>
                <a:blip r:embed="rId4"/>
                <a:stretch>
                  <a:fillRect t="-3571" b="-14286"/>
                </a:stretch>
              </a:blipFill>
            </p:spPr>
            <p:txBody>
              <a:bodyPr/>
              <a:lstStyle/>
              <a:p>
                <a:r>
                  <a:rPr lang="fr-FR">
                    <a:noFill/>
                  </a:rPr>
                  <a:t> </a:t>
                </a:r>
              </a:p>
            </p:txBody>
          </p:sp>
        </mc:Fallback>
      </mc:AlternateContent>
      <p:grpSp>
        <p:nvGrpSpPr>
          <p:cNvPr id="22" name="Group 21">
            <a:extLst>
              <a:ext uri="{FF2B5EF4-FFF2-40B4-BE49-F238E27FC236}">
                <a16:creationId xmlns:a16="http://schemas.microsoft.com/office/drawing/2014/main" id="{427D7155-059C-B403-386D-25C8BEF52FA2}"/>
              </a:ext>
            </a:extLst>
          </p:cNvPr>
          <p:cNvGrpSpPr/>
          <p:nvPr/>
        </p:nvGrpSpPr>
        <p:grpSpPr>
          <a:xfrm>
            <a:off x="0" y="6652590"/>
            <a:ext cx="9144000" cy="205411"/>
            <a:chOff x="0" y="6652590"/>
            <a:chExt cx="9144000" cy="205411"/>
          </a:xfrm>
        </p:grpSpPr>
        <p:sp>
          <p:nvSpPr>
            <p:cNvPr id="23" name="Rectangle 22">
              <a:extLst>
                <a:ext uri="{FF2B5EF4-FFF2-40B4-BE49-F238E27FC236}">
                  <a16:creationId xmlns:a16="http://schemas.microsoft.com/office/drawing/2014/main" id="{94653BC0-8F8A-31E3-88B0-5F065AE4BCD3}"/>
                </a:ext>
              </a:extLst>
            </p:cNvPr>
            <p:cNvSpPr/>
            <p:nvPr/>
          </p:nvSpPr>
          <p:spPr>
            <a:xfrm>
              <a:off x="0" y="6652591"/>
              <a:ext cx="1502001"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Barbara PERRI</a:t>
              </a:r>
            </a:p>
          </p:txBody>
        </p:sp>
        <p:sp>
          <p:nvSpPr>
            <p:cNvPr id="24" name="Rectangle 23">
              <a:extLst>
                <a:ext uri="{FF2B5EF4-FFF2-40B4-BE49-F238E27FC236}">
                  <a16:creationId xmlns:a16="http://schemas.microsoft.com/office/drawing/2014/main" id="{17AD3198-CE3E-03CB-4E91-621094288358}"/>
                </a:ext>
              </a:extLst>
            </p:cNvPr>
            <p:cNvSpPr/>
            <p:nvPr/>
          </p:nvSpPr>
          <p:spPr>
            <a:xfrm>
              <a:off x="1502001" y="6652590"/>
              <a:ext cx="4359535"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L1, PHYS137, Cours 4 :  La relativité restreinte</a:t>
              </a:r>
            </a:p>
          </p:txBody>
        </p:sp>
        <p:sp>
          <p:nvSpPr>
            <p:cNvPr id="25" name="Rectangle 24">
              <a:extLst>
                <a:ext uri="{FF2B5EF4-FFF2-40B4-BE49-F238E27FC236}">
                  <a16:creationId xmlns:a16="http://schemas.microsoft.com/office/drawing/2014/main" id="{FF334AAC-6BE3-1D56-EA3E-E3DFE5A55D89}"/>
                </a:ext>
              </a:extLst>
            </p:cNvPr>
            <p:cNvSpPr/>
            <p:nvPr/>
          </p:nvSpPr>
          <p:spPr>
            <a:xfrm>
              <a:off x="7641999" y="6652591"/>
              <a:ext cx="1502001" cy="2054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Garamond" panose="02020404030301010803" pitchFamily="18" charset="0"/>
                </a:rPr>
                <a:t>05/10/2023</a:t>
              </a:r>
            </a:p>
          </p:txBody>
        </p:sp>
        <p:sp>
          <p:nvSpPr>
            <p:cNvPr id="26" name="Rectangle 25">
              <a:extLst>
                <a:ext uri="{FF2B5EF4-FFF2-40B4-BE49-F238E27FC236}">
                  <a16:creationId xmlns:a16="http://schemas.microsoft.com/office/drawing/2014/main" id="{FAA6749B-1F67-12C8-F67F-67F386E3993D}"/>
                </a:ext>
              </a:extLst>
            </p:cNvPr>
            <p:cNvSpPr/>
            <p:nvPr/>
          </p:nvSpPr>
          <p:spPr>
            <a:xfrm>
              <a:off x="5861538" y="6652591"/>
              <a:ext cx="1780461" cy="2054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Université Paris-Saclay</a:t>
              </a:r>
            </a:p>
          </p:txBody>
        </p:sp>
      </p:grpSp>
    </p:spTree>
    <p:extLst>
      <p:ext uri="{BB962C8B-B14F-4D97-AF65-F5344CB8AC3E}">
        <p14:creationId xmlns:p14="http://schemas.microsoft.com/office/powerpoint/2010/main" val="4082803815"/>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4A2810-E27D-5BE6-F63E-3C2F66770CBE}"/>
              </a:ext>
            </a:extLst>
          </p:cNvPr>
          <p:cNvSpPr txBox="1"/>
          <p:nvPr/>
        </p:nvSpPr>
        <p:spPr>
          <a:xfrm>
            <a:off x="0" y="327046"/>
            <a:ext cx="9144000" cy="646331"/>
          </a:xfrm>
          <a:prstGeom prst="rect">
            <a:avLst/>
          </a:prstGeom>
          <a:noFill/>
        </p:spPr>
        <p:txBody>
          <a:bodyPr wrap="square" rtlCol="0">
            <a:spAutoFit/>
          </a:bodyPr>
          <a:lstStyle/>
          <a:p>
            <a:pPr algn="ctr"/>
            <a:r>
              <a:rPr lang="fr-FR" sz="3600" dirty="0">
                <a:latin typeface="Garamond" charset="0"/>
                <a:ea typeface="Garamond" charset="0"/>
                <a:cs typeface="Garamond" charset="0"/>
              </a:rPr>
              <a:t>Notion de référentiel</a:t>
            </a:r>
          </a:p>
        </p:txBody>
      </p:sp>
      <p:grpSp>
        <p:nvGrpSpPr>
          <p:cNvPr id="20" name="Group 19">
            <a:extLst>
              <a:ext uri="{FF2B5EF4-FFF2-40B4-BE49-F238E27FC236}">
                <a16:creationId xmlns:a16="http://schemas.microsoft.com/office/drawing/2014/main" id="{B9BEE24C-B5DF-E46E-1A46-37C2DB921E82}"/>
              </a:ext>
            </a:extLst>
          </p:cNvPr>
          <p:cNvGrpSpPr/>
          <p:nvPr/>
        </p:nvGrpSpPr>
        <p:grpSpPr>
          <a:xfrm>
            <a:off x="1873" y="0"/>
            <a:ext cx="9142127" cy="327048"/>
            <a:chOff x="1873" y="0"/>
            <a:chExt cx="9142127" cy="327048"/>
          </a:xfrm>
        </p:grpSpPr>
        <p:sp>
          <p:nvSpPr>
            <p:cNvPr id="23" name="Rectangle 22">
              <a:extLst>
                <a:ext uri="{FF2B5EF4-FFF2-40B4-BE49-F238E27FC236}">
                  <a16:creationId xmlns:a16="http://schemas.microsoft.com/office/drawing/2014/main" id="{FB375EEC-B95A-BED0-9B51-BFEFFF72FD26}"/>
                </a:ext>
              </a:extLst>
            </p:cNvPr>
            <p:cNvSpPr/>
            <p:nvPr/>
          </p:nvSpPr>
          <p:spPr>
            <a:xfrm>
              <a:off x="8364931" y="0"/>
              <a:ext cx="779069" cy="3270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6114358A-8874-8B4C-ACF7-5A9557367BD8}" type="slidenum">
                <a:rPr lang="en-US" sz="1400" smtClean="0">
                  <a:latin typeface="Garamond" panose="02020404030301010803" pitchFamily="18" charset="0"/>
                </a:rPr>
                <a:t>7</a:t>
              </a:fld>
              <a:r>
                <a:rPr lang="en-US" sz="1400" dirty="0">
                  <a:latin typeface="Garamond" panose="02020404030301010803" pitchFamily="18" charset="0"/>
                </a:rPr>
                <a:t>/36</a:t>
              </a:r>
            </a:p>
          </p:txBody>
        </p:sp>
        <p:sp>
          <p:nvSpPr>
            <p:cNvPr id="26" name="Rectangle 25">
              <a:extLst>
                <a:ext uri="{FF2B5EF4-FFF2-40B4-BE49-F238E27FC236}">
                  <a16:creationId xmlns:a16="http://schemas.microsoft.com/office/drawing/2014/main" id="{17163941-1F29-C62B-FE1F-E0075E4887BF}"/>
                </a:ext>
              </a:extLst>
            </p:cNvPr>
            <p:cNvSpPr/>
            <p:nvPr/>
          </p:nvSpPr>
          <p:spPr>
            <a:xfrm>
              <a:off x="1873" y="0"/>
              <a:ext cx="2038863" cy="32704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Relativité Galiléenne</a:t>
              </a:r>
            </a:p>
          </p:txBody>
        </p:sp>
        <p:sp>
          <p:nvSpPr>
            <p:cNvPr id="33" name="Rectangle 32">
              <a:extLst>
                <a:ext uri="{FF2B5EF4-FFF2-40B4-BE49-F238E27FC236}">
                  <a16:creationId xmlns:a16="http://schemas.microsoft.com/office/drawing/2014/main" id="{49885A70-C08A-A515-C6AC-328F5AE29E83}"/>
                </a:ext>
              </a:extLst>
            </p:cNvPr>
            <p:cNvSpPr/>
            <p:nvPr/>
          </p:nvSpPr>
          <p:spPr>
            <a:xfrm>
              <a:off x="2040737" y="0"/>
              <a:ext cx="2142666" cy="3270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Ondes électromagnétiques</a:t>
              </a:r>
            </a:p>
          </p:txBody>
        </p:sp>
        <p:sp>
          <p:nvSpPr>
            <p:cNvPr id="34" name="Rectangle 33">
              <a:extLst>
                <a:ext uri="{FF2B5EF4-FFF2-40B4-BE49-F238E27FC236}">
                  <a16:creationId xmlns:a16="http://schemas.microsoft.com/office/drawing/2014/main" id="{69C9014F-19B9-7ACF-532A-D76403A1C4B6}"/>
                </a:ext>
              </a:extLst>
            </p:cNvPr>
            <p:cNvSpPr/>
            <p:nvPr/>
          </p:nvSpPr>
          <p:spPr>
            <a:xfrm>
              <a:off x="4183402" y="0"/>
              <a:ext cx="2038863" cy="3270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Relativité restreinte</a:t>
              </a:r>
            </a:p>
          </p:txBody>
        </p:sp>
        <p:sp>
          <p:nvSpPr>
            <p:cNvPr id="35" name="Rectangle 34">
              <a:extLst>
                <a:ext uri="{FF2B5EF4-FFF2-40B4-BE49-F238E27FC236}">
                  <a16:creationId xmlns:a16="http://schemas.microsoft.com/office/drawing/2014/main" id="{2292B79A-C39D-829C-DEF5-2F80E3EF8735}"/>
                </a:ext>
              </a:extLst>
            </p:cNvPr>
            <p:cNvSpPr/>
            <p:nvPr/>
          </p:nvSpPr>
          <p:spPr>
            <a:xfrm>
              <a:off x="6222265" y="0"/>
              <a:ext cx="2142666" cy="32704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Applications </a:t>
              </a:r>
              <a:r>
                <a:rPr lang="fr-FR" sz="1400" dirty="0" err="1">
                  <a:latin typeface="Garamond" panose="02020404030301010803" pitchFamily="18" charset="0"/>
                </a:rPr>
                <a:t>astros</a:t>
              </a:r>
              <a:endParaRPr lang="fr-FR" sz="1400" dirty="0">
                <a:latin typeface="Garamond" panose="02020404030301010803" pitchFamily="18" charset="0"/>
              </a:endParaRPr>
            </a:p>
          </p:txBody>
        </p:sp>
      </p:grpSp>
      <p:sp>
        <p:nvSpPr>
          <p:cNvPr id="12" name="ZoneTexte 13">
            <a:extLst>
              <a:ext uri="{FF2B5EF4-FFF2-40B4-BE49-F238E27FC236}">
                <a16:creationId xmlns:a16="http://schemas.microsoft.com/office/drawing/2014/main" id="{6BEE513A-8B75-3304-4967-DFFC2033F60F}"/>
              </a:ext>
            </a:extLst>
          </p:cNvPr>
          <p:cNvSpPr txBox="1"/>
          <p:nvPr/>
        </p:nvSpPr>
        <p:spPr>
          <a:xfrm>
            <a:off x="967213" y="3716572"/>
            <a:ext cx="8176787" cy="2862322"/>
          </a:xfrm>
          <a:prstGeom prst="rect">
            <a:avLst/>
          </a:prstGeom>
          <a:noFill/>
        </p:spPr>
        <p:txBody>
          <a:bodyPr wrap="square" rtlCol="0">
            <a:spAutoFit/>
          </a:bodyPr>
          <a:lstStyle/>
          <a:p>
            <a:pPr algn="ctr"/>
            <a:r>
              <a:rPr lang="fr-FR" sz="2000" dirty="0">
                <a:latin typeface="Garamond" panose="02020404030301010803" pitchFamily="18" charset="0"/>
              </a:rPr>
              <a:t>Galilée définit pour la première fois la notion de référentiel :</a:t>
            </a:r>
          </a:p>
          <a:p>
            <a:pPr marL="342900" indent="-342900" algn="ctr">
              <a:buFont typeface="Arial" panose="020B0604020202020204" pitchFamily="34" charset="0"/>
              <a:buChar char="•"/>
            </a:pPr>
            <a:r>
              <a:rPr lang="fr-FR" sz="2000" dirty="0">
                <a:latin typeface="Garamond" panose="02020404030301010803" pitchFamily="18" charset="0"/>
              </a:rPr>
              <a:t>origine (observateur),</a:t>
            </a:r>
          </a:p>
          <a:p>
            <a:pPr marL="342900" indent="-342900" algn="ctr">
              <a:buFont typeface="Arial" panose="020B0604020202020204" pitchFamily="34" charset="0"/>
              <a:buChar char="•"/>
            </a:pPr>
            <a:r>
              <a:rPr lang="fr-FR" sz="2000" dirty="0">
                <a:latin typeface="Garamond" panose="02020404030301010803" pitchFamily="18" charset="0"/>
              </a:rPr>
              <a:t>axes (espace en 3D),</a:t>
            </a:r>
          </a:p>
          <a:p>
            <a:pPr marL="342900" indent="-342900" algn="ctr">
              <a:buFont typeface="Arial" panose="020B0604020202020204" pitchFamily="34" charset="0"/>
              <a:buChar char="•"/>
            </a:pPr>
            <a:r>
              <a:rPr lang="fr-FR" sz="2000" dirty="0">
                <a:latin typeface="Garamond" panose="02020404030301010803" pitchFamily="18" charset="0"/>
              </a:rPr>
              <a:t>vitesse (mouvement),</a:t>
            </a:r>
          </a:p>
          <a:p>
            <a:pPr marL="342900" indent="-342900" algn="ctr">
              <a:buFont typeface="Arial" panose="020B0604020202020204" pitchFamily="34" charset="0"/>
              <a:buChar char="•"/>
            </a:pPr>
            <a:r>
              <a:rPr lang="fr-FR" sz="2000" dirty="0">
                <a:latin typeface="Garamond" panose="02020404030301010803" pitchFamily="18" charset="0"/>
              </a:rPr>
              <a:t>horloge (temps).</a:t>
            </a:r>
          </a:p>
          <a:p>
            <a:pPr marL="342900" indent="-342900" algn="ctr">
              <a:buFont typeface="Wingdings" pitchFamily="2" charset="2"/>
              <a:buChar char="à"/>
            </a:pPr>
            <a:r>
              <a:rPr lang="fr-FR" sz="2000" dirty="0">
                <a:latin typeface="Garamond" panose="02020404030301010803" pitchFamily="18" charset="0"/>
                <a:sym typeface="Wingdings" pitchFamily="2" charset="2"/>
              </a:rPr>
              <a:t>R : (x, y, z, </a:t>
            </a:r>
            <a:r>
              <a:rPr lang="fr-FR" sz="2000" dirty="0" err="1">
                <a:latin typeface="Garamond" panose="02020404030301010803" pitchFamily="18" charset="0"/>
                <a:sym typeface="Wingdings" pitchFamily="2" charset="2"/>
              </a:rPr>
              <a:t>t</a:t>
            </a:r>
            <a:r>
              <a:rPr lang="fr-FR" sz="2000" dirty="0">
                <a:latin typeface="Garamond" panose="02020404030301010803" pitchFamily="18" charset="0"/>
                <a:sym typeface="Wingdings" pitchFamily="2" charset="2"/>
              </a:rPr>
              <a:t>)</a:t>
            </a:r>
          </a:p>
          <a:p>
            <a:pPr marL="342900" indent="-342900" algn="ctr">
              <a:buFont typeface="Wingdings" pitchFamily="2" charset="2"/>
              <a:buChar char="à"/>
            </a:pPr>
            <a:r>
              <a:rPr lang="fr-FR" sz="2000" dirty="0">
                <a:latin typeface="Garamond" panose="02020404030301010803" pitchFamily="18" charset="0"/>
                <a:sym typeface="Wingdings" pitchFamily="2" charset="2"/>
              </a:rPr>
              <a:t>Il définit alors un référentiel galiléen (ou inertiel) </a:t>
            </a:r>
          </a:p>
          <a:p>
            <a:pPr algn="ctr"/>
            <a:r>
              <a:rPr lang="fr-FR" sz="2000" dirty="0">
                <a:latin typeface="Garamond" panose="02020404030301010803" pitchFamily="18" charset="0"/>
                <a:sym typeface="Wingdings" pitchFamily="2" charset="2"/>
              </a:rPr>
              <a:t>comme un référentiel où le principe d’inertie est vérifié </a:t>
            </a:r>
          </a:p>
          <a:p>
            <a:pPr algn="ctr"/>
            <a:r>
              <a:rPr lang="fr-FR" sz="2000" dirty="0">
                <a:latin typeface="Garamond" panose="02020404030301010803" pitchFamily="18" charset="0"/>
                <a:sym typeface="Wingdings" pitchFamily="2" charset="2"/>
              </a:rPr>
              <a:t>(donc lui-même immobile ou en translation rectiligne uniforme)</a:t>
            </a:r>
            <a:endParaRPr lang="fr-FR" sz="2000" dirty="0">
              <a:latin typeface="Garamond" panose="02020404030301010803" pitchFamily="18" charset="0"/>
            </a:endParaRPr>
          </a:p>
        </p:txBody>
      </p:sp>
      <p:grpSp>
        <p:nvGrpSpPr>
          <p:cNvPr id="27" name="Group 26">
            <a:extLst>
              <a:ext uri="{FF2B5EF4-FFF2-40B4-BE49-F238E27FC236}">
                <a16:creationId xmlns:a16="http://schemas.microsoft.com/office/drawing/2014/main" id="{07CA8515-0CA7-82FA-891E-95929212DED4}"/>
              </a:ext>
            </a:extLst>
          </p:cNvPr>
          <p:cNvGrpSpPr/>
          <p:nvPr/>
        </p:nvGrpSpPr>
        <p:grpSpPr>
          <a:xfrm>
            <a:off x="1910131" y="988367"/>
            <a:ext cx="4841637" cy="2712495"/>
            <a:chOff x="1978865" y="1540027"/>
            <a:chExt cx="4841637" cy="2712495"/>
          </a:xfrm>
        </p:grpSpPr>
        <p:cxnSp>
          <p:nvCxnSpPr>
            <p:cNvPr id="4" name="Straight Arrow Connector 3">
              <a:extLst>
                <a:ext uri="{FF2B5EF4-FFF2-40B4-BE49-F238E27FC236}">
                  <a16:creationId xmlns:a16="http://schemas.microsoft.com/office/drawing/2014/main" id="{3921EF8B-8D2B-13C1-6B6F-8ED3BE2243FA}"/>
                </a:ext>
              </a:extLst>
            </p:cNvPr>
            <p:cNvCxnSpPr/>
            <p:nvPr/>
          </p:nvCxnSpPr>
          <p:spPr>
            <a:xfrm flipV="1">
              <a:off x="2856649" y="1570104"/>
              <a:ext cx="0" cy="187352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DDCE71DC-67CA-68D0-0AB0-25B15064AEB1}"/>
                </a:ext>
              </a:extLst>
            </p:cNvPr>
            <p:cNvCxnSpPr>
              <a:cxnSpLocks/>
            </p:cNvCxnSpPr>
            <p:nvPr/>
          </p:nvCxnSpPr>
          <p:spPr>
            <a:xfrm flipH="1">
              <a:off x="1978865" y="3443629"/>
              <a:ext cx="877784" cy="80889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3F7B73F4-7ACA-9200-189B-A691FAC36E98}"/>
                </a:ext>
              </a:extLst>
            </p:cNvPr>
            <p:cNvCxnSpPr>
              <a:cxnSpLocks/>
            </p:cNvCxnSpPr>
            <p:nvPr/>
          </p:nvCxnSpPr>
          <p:spPr>
            <a:xfrm>
              <a:off x="2856649" y="3443629"/>
              <a:ext cx="148883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 name="Cross 9">
              <a:extLst>
                <a:ext uri="{FF2B5EF4-FFF2-40B4-BE49-F238E27FC236}">
                  <a16:creationId xmlns:a16="http://schemas.microsoft.com/office/drawing/2014/main" id="{D54AD511-BD29-9B10-5C85-59CC062ACF6F}"/>
                </a:ext>
              </a:extLst>
            </p:cNvPr>
            <p:cNvSpPr/>
            <p:nvPr/>
          </p:nvSpPr>
          <p:spPr>
            <a:xfrm rot="2574671">
              <a:off x="2571051" y="3156912"/>
              <a:ext cx="571196" cy="573433"/>
            </a:xfrm>
            <a:prstGeom prst="plus">
              <a:avLst>
                <a:gd name="adj" fmla="val 41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ight Arrow 10">
              <a:extLst>
                <a:ext uri="{FF2B5EF4-FFF2-40B4-BE49-F238E27FC236}">
                  <a16:creationId xmlns:a16="http://schemas.microsoft.com/office/drawing/2014/main" id="{181534E3-6299-18F6-7E26-7F7FA203639E}"/>
                </a:ext>
              </a:extLst>
            </p:cNvPr>
            <p:cNvSpPr/>
            <p:nvPr/>
          </p:nvSpPr>
          <p:spPr>
            <a:xfrm>
              <a:off x="3653899" y="2193895"/>
              <a:ext cx="1383161" cy="6459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3" name="Oval 12">
              <a:extLst>
                <a:ext uri="{FF2B5EF4-FFF2-40B4-BE49-F238E27FC236}">
                  <a16:creationId xmlns:a16="http://schemas.microsoft.com/office/drawing/2014/main" id="{D77E489B-0B91-5618-F319-90E795CD7655}"/>
                </a:ext>
              </a:extLst>
            </p:cNvPr>
            <p:cNvSpPr/>
            <p:nvPr/>
          </p:nvSpPr>
          <p:spPr>
            <a:xfrm>
              <a:off x="5624028" y="1540027"/>
              <a:ext cx="1196474" cy="119098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1" name="Straight Connector 20">
              <a:extLst>
                <a:ext uri="{FF2B5EF4-FFF2-40B4-BE49-F238E27FC236}">
                  <a16:creationId xmlns:a16="http://schemas.microsoft.com/office/drawing/2014/main" id="{953614A9-10EB-8DB1-8DD9-C3A2642E5D52}"/>
                </a:ext>
              </a:extLst>
            </p:cNvPr>
            <p:cNvCxnSpPr>
              <a:cxnSpLocks/>
            </p:cNvCxnSpPr>
            <p:nvPr/>
          </p:nvCxnSpPr>
          <p:spPr>
            <a:xfrm flipV="1">
              <a:off x="6222265" y="1598405"/>
              <a:ext cx="0" cy="59549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59939C6-310C-DCDA-6C78-597345EB3CF4}"/>
                </a:ext>
              </a:extLst>
            </p:cNvPr>
            <p:cNvCxnSpPr>
              <a:cxnSpLocks/>
            </p:cNvCxnSpPr>
            <p:nvPr/>
          </p:nvCxnSpPr>
          <p:spPr>
            <a:xfrm flipH="1">
              <a:off x="6222265" y="2161635"/>
              <a:ext cx="351495" cy="0"/>
            </a:xfrm>
            <a:prstGeom prst="line">
              <a:avLst/>
            </a:prstGeom>
            <a:ln w="57150"/>
          </p:spPr>
          <p:style>
            <a:lnRef idx="1">
              <a:schemeClr val="accent1"/>
            </a:lnRef>
            <a:fillRef idx="0">
              <a:schemeClr val="accent1"/>
            </a:fillRef>
            <a:effectRef idx="0">
              <a:schemeClr val="accent1"/>
            </a:effectRef>
            <a:fontRef idx="minor">
              <a:schemeClr val="tx1"/>
            </a:fontRef>
          </p:style>
        </p:cxnSp>
      </p:grpSp>
      <p:pic>
        <p:nvPicPr>
          <p:cNvPr id="25" name="Picture 24" descr="Galilée (savant) — Wikipédia">
            <a:extLst>
              <a:ext uri="{FF2B5EF4-FFF2-40B4-BE49-F238E27FC236}">
                <a16:creationId xmlns:a16="http://schemas.microsoft.com/office/drawing/2014/main" id="{43A146C6-9B64-AC66-2F11-259D95655A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891" y="559672"/>
            <a:ext cx="1405229" cy="178494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5CDCDD68-65FB-5738-0B13-A5D96893B254}"/>
              </a:ext>
            </a:extLst>
          </p:cNvPr>
          <p:cNvGrpSpPr/>
          <p:nvPr/>
        </p:nvGrpSpPr>
        <p:grpSpPr>
          <a:xfrm>
            <a:off x="0" y="6652590"/>
            <a:ext cx="9144000" cy="205411"/>
            <a:chOff x="0" y="6652590"/>
            <a:chExt cx="9144000" cy="205411"/>
          </a:xfrm>
        </p:grpSpPr>
        <p:sp>
          <p:nvSpPr>
            <p:cNvPr id="6" name="Rectangle 5">
              <a:extLst>
                <a:ext uri="{FF2B5EF4-FFF2-40B4-BE49-F238E27FC236}">
                  <a16:creationId xmlns:a16="http://schemas.microsoft.com/office/drawing/2014/main" id="{99B73A0C-16D4-7DD7-9335-450A794AF09E}"/>
                </a:ext>
              </a:extLst>
            </p:cNvPr>
            <p:cNvSpPr/>
            <p:nvPr/>
          </p:nvSpPr>
          <p:spPr>
            <a:xfrm>
              <a:off x="0" y="6652591"/>
              <a:ext cx="1502001"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Barbara PERRI</a:t>
              </a:r>
            </a:p>
          </p:txBody>
        </p:sp>
        <p:sp>
          <p:nvSpPr>
            <p:cNvPr id="8" name="Rectangle 7">
              <a:extLst>
                <a:ext uri="{FF2B5EF4-FFF2-40B4-BE49-F238E27FC236}">
                  <a16:creationId xmlns:a16="http://schemas.microsoft.com/office/drawing/2014/main" id="{FA10B49C-4005-101F-B387-F662481A94D4}"/>
                </a:ext>
              </a:extLst>
            </p:cNvPr>
            <p:cNvSpPr/>
            <p:nvPr/>
          </p:nvSpPr>
          <p:spPr>
            <a:xfrm>
              <a:off x="1502001" y="6652590"/>
              <a:ext cx="4359535"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L1, PHYS137, Cours 4 :  La relativité restreinte</a:t>
              </a:r>
            </a:p>
          </p:txBody>
        </p:sp>
        <p:sp>
          <p:nvSpPr>
            <p:cNvPr id="9" name="Rectangle 8">
              <a:extLst>
                <a:ext uri="{FF2B5EF4-FFF2-40B4-BE49-F238E27FC236}">
                  <a16:creationId xmlns:a16="http://schemas.microsoft.com/office/drawing/2014/main" id="{615CBC94-E229-95A6-041F-7B29DEC19198}"/>
                </a:ext>
              </a:extLst>
            </p:cNvPr>
            <p:cNvSpPr/>
            <p:nvPr/>
          </p:nvSpPr>
          <p:spPr>
            <a:xfrm>
              <a:off x="7641999" y="6652591"/>
              <a:ext cx="1502001" cy="2054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Garamond" panose="02020404030301010803" pitchFamily="18" charset="0"/>
                </a:rPr>
                <a:t>05/10/2023</a:t>
              </a:r>
            </a:p>
          </p:txBody>
        </p:sp>
        <p:sp>
          <p:nvSpPr>
            <p:cNvPr id="14" name="Rectangle 13">
              <a:extLst>
                <a:ext uri="{FF2B5EF4-FFF2-40B4-BE49-F238E27FC236}">
                  <a16:creationId xmlns:a16="http://schemas.microsoft.com/office/drawing/2014/main" id="{13303742-92E6-F754-69F1-5D1D7AE06719}"/>
                </a:ext>
              </a:extLst>
            </p:cNvPr>
            <p:cNvSpPr/>
            <p:nvPr/>
          </p:nvSpPr>
          <p:spPr>
            <a:xfrm>
              <a:off x="5861538" y="6652591"/>
              <a:ext cx="1780461" cy="2054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Université Paris-Saclay</a:t>
              </a:r>
            </a:p>
          </p:txBody>
        </p:sp>
      </p:grpSp>
      <p:grpSp>
        <p:nvGrpSpPr>
          <p:cNvPr id="15" name="Group 14">
            <a:extLst>
              <a:ext uri="{FF2B5EF4-FFF2-40B4-BE49-F238E27FC236}">
                <a16:creationId xmlns:a16="http://schemas.microsoft.com/office/drawing/2014/main" id="{FDEC694F-57EF-9319-FD1F-2582EB647EB4}"/>
              </a:ext>
            </a:extLst>
          </p:cNvPr>
          <p:cNvGrpSpPr/>
          <p:nvPr/>
        </p:nvGrpSpPr>
        <p:grpSpPr>
          <a:xfrm>
            <a:off x="53351" y="1175653"/>
            <a:ext cx="860856" cy="5219911"/>
            <a:chOff x="53351" y="1175653"/>
            <a:chExt cx="860856" cy="5219911"/>
          </a:xfrm>
        </p:grpSpPr>
        <p:sp>
          <p:nvSpPr>
            <p:cNvPr id="16" name="Pentagon 15">
              <a:extLst>
                <a:ext uri="{FF2B5EF4-FFF2-40B4-BE49-F238E27FC236}">
                  <a16:creationId xmlns:a16="http://schemas.microsoft.com/office/drawing/2014/main" id="{A3750521-65EF-EA42-6234-CC6E62FF5ED1}"/>
                </a:ext>
              </a:extLst>
            </p:cNvPr>
            <p:cNvSpPr/>
            <p:nvPr/>
          </p:nvSpPr>
          <p:spPr>
            <a:xfrm rot="16200000">
              <a:off x="-1889657" y="3570861"/>
              <a:ext cx="5199070" cy="408659"/>
            </a:xfrm>
            <a:prstGeom prst="homePlat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atin typeface="Garamond" panose="02020404030301010803" pitchFamily="18" charset="0"/>
                </a:rPr>
                <a:t>Époque moderne</a:t>
              </a:r>
            </a:p>
          </p:txBody>
        </p:sp>
        <p:sp>
          <p:nvSpPr>
            <p:cNvPr id="17" name="Pentagon 16">
              <a:extLst>
                <a:ext uri="{FF2B5EF4-FFF2-40B4-BE49-F238E27FC236}">
                  <a16:creationId xmlns:a16="http://schemas.microsoft.com/office/drawing/2014/main" id="{37C746C9-F15D-CBF1-2A8F-71FD56972FE5}"/>
                </a:ext>
              </a:extLst>
            </p:cNvPr>
            <p:cNvSpPr/>
            <p:nvPr/>
          </p:nvSpPr>
          <p:spPr>
            <a:xfrm rot="16200000">
              <a:off x="-2298319" y="3570858"/>
              <a:ext cx="5199072" cy="40866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Garamond" panose="02020404030301010803" pitchFamily="18" charset="0"/>
              </a:endParaRPr>
            </a:p>
          </p:txBody>
        </p:sp>
        <p:sp>
          <p:nvSpPr>
            <p:cNvPr id="18" name="TextBox 17">
              <a:extLst>
                <a:ext uri="{FF2B5EF4-FFF2-40B4-BE49-F238E27FC236}">
                  <a16:creationId xmlns:a16="http://schemas.microsoft.com/office/drawing/2014/main" id="{F0AA5178-05A6-A841-D999-0D87CADD453D}"/>
                </a:ext>
              </a:extLst>
            </p:cNvPr>
            <p:cNvSpPr txBox="1"/>
            <p:nvPr/>
          </p:nvSpPr>
          <p:spPr>
            <a:xfrm rot="16200000">
              <a:off x="-74776" y="5783858"/>
              <a:ext cx="761747" cy="461665"/>
            </a:xfrm>
            <a:prstGeom prst="rect">
              <a:avLst/>
            </a:prstGeom>
            <a:noFill/>
          </p:spPr>
          <p:txBody>
            <a:bodyPr wrap="none" rtlCol="0">
              <a:spAutoFit/>
            </a:bodyPr>
            <a:lstStyle/>
            <a:p>
              <a:r>
                <a:rPr lang="fr-FR" sz="2400" dirty="0">
                  <a:solidFill>
                    <a:schemeClr val="bg1"/>
                  </a:solidFill>
                  <a:latin typeface="Garamond" panose="02020404030301010803" pitchFamily="18" charset="0"/>
                </a:rPr>
                <a:t>1600</a:t>
              </a:r>
            </a:p>
          </p:txBody>
        </p:sp>
        <p:sp>
          <p:nvSpPr>
            <p:cNvPr id="19" name="TextBox 18">
              <a:extLst>
                <a:ext uri="{FF2B5EF4-FFF2-40B4-BE49-F238E27FC236}">
                  <a16:creationId xmlns:a16="http://schemas.microsoft.com/office/drawing/2014/main" id="{FE06E815-2454-A7E9-15EA-6DD2026F5F3B}"/>
                </a:ext>
              </a:extLst>
            </p:cNvPr>
            <p:cNvSpPr txBox="1"/>
            <p:nvPr/>
          </p:nvSpPr>
          <p:spPr>
            <a:xfrm rot="16200000">
              <a:off x="-96690" y="1512338"/>
              <a:ext cx="761747" cy="461665"/>
            </a:xfrm>
            <a:prstGeom prst="rect">
              <a:avLst/>
            </a:prstGeom>
            <a:noFill/>
          </p:spPr>
          <p:txBody>
            <a:bodyPr wrap="none" rtlCol="0">
              <a:spAutoFit/>
            </a:bodyPr>
            <a:lstStyle/>
            <a:p>
              <a:r>
                <a:rPr lang="fr-FR" sz="2400" dirty="0">
                  <a:solidFill>
                    <a:schemeClr val="bg1"/>
                  </a:solidFill>
                  <a:latin typeface="Garamond" panose="02020404030301010803" pitchFamily="18" charset="0"/>
                </a:rPr>
                <a:t>1800</a:t>
              </a:r>
              <a:endParaRPr lang="fr-FR" dirty="0">
                <a:solidFill>
                  <a:schemeClr val="bg1"/>
                </a:solidFill>
                <a:latin typeface="Garamond" panose="02020404030301010803" pitchFamily="18" charset="0"/>
              </a:endParaRPr>
            </a:p>
          </p:txBody>
        </p:sp>
      </p:grpSp>
    </p:spTree>
    <p:extLst>
      <p:ext uri="{BB962C8B-B14F-4D97-AF65-F5344CB8AC3E}">
        <p14:creationId xmlns:p14="http://schemas.microsoft.com/office/powerpoint/2010/main" val="3076440483"/>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4A2810-E27D-5BE6-F63E-3C2F66770CBE}"/>
              </a:ext>
            </a:extLst>
          </p:cNvPr>
          <p:cNvSpPr txBox="1"/>
          <p:nvPr/>
        </p:nvSpPr>
        <p:spPr>
          <a:xfrm>
            <a:off x="0" y="327046"/>
            <a:ext cx="9144000" cy="646331"/>
          </a:xfrm>
          <a:prstGeom prst="rect">
            <a:avLst/>
          </a:prstGeom>
          <a:noFill/>
        </p:spPr>
        <p:txBody>
          <a:bodyPr wrap="square" rtlCol="0">
            <a:spAutoFit/>
          </a:bodyPr>
          <a:lstStyle/>
          <a:p>
            <a:pPr algn="ctr"/>
            <a:r>
              <a:rPr lang="fr-FR" sz="3600" dirty="0">
                <a:latin typeface="Garamond" charset="0"/>
                <a:ea typeface="Garamond" charset="0"/>
                <a:cs typeface="Garamond" charset="0"/>
              </a:rPr>
              <a:t>La transformation de Galilée</a:t>
            </a:r>
          </a:p>
        </p:txBody>
      </p:sp>
      <p:grpSp>
        <p:nvGrpSpPr>
          <p:cNvPr id="13" name="Group 12">
            <a:extLst>
              <a:ext uri="{FF2B5EF4-FFF2-40B4-BE49-F238E27FC236}">
                <a16:creationId xmlns:a16="http://schemas.microsoft.com/office/drawing/2014/main" id="{C68E831D-6682-EBDB-F29B-EB6118ACE719}"/>
              </a:ext>
            </a:extLst>
          </p:cNvPr>
          <p:cNvGrpSpPr/>
          <p:nvPr/>
        </p:nvGrpSpPr>
        <p:grpSpPr>
          <a:xfrm>
            <a:off x="1873" y="0"/>
            <a:ext cx="9142127" cy="327048"/>
            <a:chOff x="1873" y="0"/>
            <a:chExt cx="9142127" cy="327048"/>
          </a:xfrm>
        </p:grpSpPr>
        <p:sp>
          <p:nvSpPr>
            <p:cNvPr id="14" name="Rectangle 13">
              <a:extLst>
                <a:ext uri="{FF2B5EF4-FFF2-40B4-BE49-F238E27FC236}">
                  <a16:creationId xmlns:a16="http://schemas.microsoft.com/office/drawing/2014/main" id="{E620DEA7-5EC6-5749-66E6-87E73122A51A}"/>
                </a:ext>
              </a:extLst>
            </p:cNvPr>
            <p:cNvSpPr/>
            <p:nvPr/>
          </p:nvSpPr>
          <p:spPr>
            <a:xfrm>
              <a:off x="8364931" y="0"/>
              <a:ext cx="779069" cy="3270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6114358A-8874-8B4C-ACF7-5A9557367BD8}" type="slidenum">
                <a:rPr lang="en-US" sz="1400" smtClean="0">
                  <a:latin typeface="Garamond" panose="02020404030301010803" pitchFamily="18" charset="0"/>
                </a:rPr>
                <a:t>8</a:t>
              </a:fld>
              <a:r>
                <a:rPr lang="en-US" sz="1400" dirty="0">
                  <a:latin typeface="Garamond" panose="02020404030301010803" pitchFamily="18" charset="0"/>
                </a:rPr>
                <a:t>/36</a:t>
              </a:r>
            </a:p>
          </p:txBody>
        </p:sp>
        <p:sp>
          <p:nvSpPr>
            <p:cNvPr id="15" name="Rectangle 14">
              <a:extLst>
                <a:ext uri="{FF2B5EF4-FFF2-40B4-BE49-F238E27FC236}">
                  <a16:creationId xmlns:a16="http://schemas.microsoft.com/office/drawing/2014/main" id="{5D2787BA-E502-612E-D3F1-66847A41E6CA}"/>
                </a:ext>
              </a:extLst>
            </p:cNvPr>
            <p:cNvSpPr/>
            <p:nvPr/>
          </p:nvSpPr>
          <p:spPr>
            <a:xfrm>
              <a:off x="1873" y="0"/>
              <a:ext cx="2038863" cy="32704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Relativité Galiléenne</a:t>
              </a:r>
            </a:p>
          </p:txBody>
        </p:sp>
        <p:sp>
          <p:nvSpPr>
            <p:cNvPr id="16" name="Rectangle 15">
              <a:extLst>
                <a:ext uri="{FF2B5EF4-FFF2-40B4-BE49-F238E27FC236}">
                  <a16:creationId xmlns:a16="http://schemas.microsoft.com/office/drawing/2014/main" id="{C8C7A6F1-3A63-55AA-05FE-F9414E9FD4AD}"/>
                </a:ext>
              </a:extLst>
            </p:cNvPr>
            <p:cNvSpPr/>
            <p:nvPr/>
          </p:nvSpPr>
          <p:spPr>
            <a:xfrm>
              <a:off x="2040737" y="0"/>
              <a:ext cx="2142666" cy="3270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Ondes électromagnétiques</a:t>
              </a:r>
            </a:p>
          </p:txBody>
        </p:sp>
        <p:sp>
          <p:nvSpPr>
            <p:cNvPr id="17" name="Rectangle 16">
              <a:extLst>
                <a:ext uri="{FF2B5EF4-FFF2-40B4-BE49-F238E27FC236}">
                  <a16:creationId xmlns:a16="http://schemas.microsoft.com/office/drawing/2014/main" id="{4D85D4D4-E34A-1737-C6AA-ADEA5BEDD617}"/>
                </a:ext>
              </a:extLst>
            </p:cNvPr>
            <p:cNvSpPr/>
            <p:nvPr/>
          </p:nvSpPr>
          <p:spPr>
            <a:xfrm>
              <a:off x="4183402" y="0"/>
              <a:ext cx="2038863" cy="3270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Relativité restreinte</a:t>
              </a:r>
            </a:p>
          </p:txBody>
        </p:sp>
        <p:sp>
          <p:nvSpPr>
            <p:cNvPr id="18" name="Rectangle 17">
              <a:extLst>
                <a:ext uri="{FF2B5EF4-FFF2-40B4-BE49-F238E27FC236}">
                  <a16:creationId xmlns:a16="http://schemas.microsoft.com/office/drawing/2014/main" id="{914226A1-E8A7-9757-6C53-CA67A6B99256}"/>
                </a:ext>
              </a:extLst>
            </p:cNvPr>
            <p:cNvSpPr/>
            <p:nvPr/>
          </p:nvSpPr>
          <p:spPr>
            <a:xfrm>
              <a:off x="6222265" y="0"/>
              <a:ext cx="2142666" cy="32704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Applications </a:t>
              </a:r>
              <a:r>
                <a:rPr lang="fr-FR" sz="1400" dirty="0" err="1">
                  <a:latin typeface="Garamond" panose="02020404030301010803" pitchFamily="18" charset="0"/>
                </a:rPr>
                <a:t>astros</a:t>
              </a:r>
              <a:endParaRPr lang="fr-FR" sz="1400" dirty="0">
                <a:latin typeface="Garamond" panose="02020404030301010803" pitchFamily="18" charset="0"/>
              </a:endParaRPr>
            </a:p>
          </p:txBody>
        </p:sp>
      </p:grpSp>
      <p:grpSp>
        <p:nvGrpSpPr>
          <p:cNvPr id="4" name="Group 3">
            <a:extLst>
              <a:ext uri="{FF2B5EF4-FFF2-40B4-BE49-F238E27FC236}">
                <a16:creationId xmlns:a16="http://schemas.microsoft.com/office/drawing/2014/main" id="{1C0DD02D-71D7-717A-9D5B-F22A827A1B4B}"/>
              </a:ext>
            </a:extLst>
          </p:cNvPr>
          <p:cNvGrpSpPr/>
          <p:nvPr/>
        </p:nvGrpSpPr>
        <p:grpSpPr>
          <a:xfrm>
            <a:off x="53351" y="1175653"/>
            <a:ext cx="860856" cy="5219911"/>
            <a:chOff x="53351" y="1175653"/>
            <a:chExt cx="860856" cy="5219911"/>
          </a:xfrm>
        </p:grpSpPr>
        <p:sp>
          <p:nvSpPr>
            <p:cNvPr id="5" name="Pentagon 4">
              <a:extLst>
                <a:ext uri="{FF2B5EF4-FFF2-40B4-BE49-F238E27FC236}">
                  <a16:creationId xmlns:a16="http://schemas.microsoft.com/office/drawing/2014/main" id="{CD671DEE-9AB4-E053-A255-931C0FC2A578}"/>
                </a:ext>
              </a:extLst>
            </p:cNvPr>
            <p:cNvSpPr/>
            <p:nvPr/>
          </p:nvSpPr>
          <p:spPr>
            <a:xfrm rot="16200000">
              <a:off x="-1889657" y="3570861"/>
              <a:ext cx="5199070" cy="408659"/>
            </a:xfrm>
            <a:prstGeom prst="homePlat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atin typeface="Garamond" panose="02020404030301010803" pitchFamily="18" charset="0"/>
                </a:rPr>
                <a:t>Époque moderne</a:t>
              </a:r>
            </a:p>
          </p:txBody>
        </p:sp>
        <p:sp>
          <p:nvSpPr>
            <p:cNvPr id="6" name="Pentagon 5">
              <a:extLst>
                <a:ext uri="{FF2B5EF4-FFF2-40B4-BE49-F238E27FC236}">
                  <a16:creationId xmlns:a16="http://schemas.microsoft.com/office/drawing/2014/main" id="{5F747CFC-EC37-CD38-1610-5EC9B577CDA4}"/>
                </a:ext>
              </a:extLst>
            </p:cNvPr>
            <p:cNvSpPr/>
            <p:nvPr/>
          </p:nvSpPr>
          <p:spPr>
            <a:xfrm rot="16200000">
              <a:off x="-2298319" y="3570858"/>
              <a:ext cx="5199072" cy="40866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Garamond" panose="02020404030301010803" pitchFamily="18" charset="0"/>
              </a:endParaRPr>
            </a:p>
          </p:txBody>
        </p:sp>
        <p:sp>
          <p:nvSpPr>
            <p:cNvPr id="7" name="TextBox 6">
              <a:extLst>
                <a:ext uri="{FF2B5EF4-FFF2-40B4-BE49-F238E27FC236}">
                  <a16:creationId xmlns:a16="http://schemas.microsoft.com/office/drawing/2014/main" id="{AE3D15F7-5751-B7C0-0B69-AA469CB4234B}"/>
                </a:ext>
              </a:extLst>
            </p:cNvPr>
            <p:cNvSpPr txBox="1"/>
            <p:nvPr/>
          </p:nvSpPr>
          <p:spPr>
            <a:xfrm rot="16200000">
              <a:off x="-74776" y="5783858"/>
              <a:ext cx="761747" cy="461665"/>
            </a:xfrm>
            <a:prstGeom prst="rect">
              <a:avLst/>
            </a:prstGeom>
            <a:noFill/>
          </p:spPr>
          <p:txBody>
            <a:bodyPr wrap="none" rtlCol="0">
              <a:spAutoFit/>
            </a:bodyPr>
            <a:lstStyle/>
            <a:p>
              <a:r>
                <a:rPr lang="fr-FR" sz="2400" dirty="0">
                  <a:solidFill>
                    <a:schemeClr val="bg1"/>
                  </a:solidFill>
                  <a:latin typeface="Garamond" panose="02020404030301010803" pitchFamily="18" charset="0"/>
                </a:rPr>
                <a:t>1600</a:t>
              </a:r>
            </a:p>
          </p:txBody>
        </p:sp>
        <p:sp>
          <p:nvSpPr>
            <p:cNvPr id="8" name="TextBox 7">
              <a:extLst>
                <a:ext uri="{FF2B5EF4-FFF2-40B4-BE49-F238E27FC236}">
                  <a16:creationId xmlns:a16="http://schemas.microsoft.com/office/drawing/2014/main" id="{D1B1C82D-5E4E-844B-3DEE-02BB119523EC}"/>
                </a:ext>
              </a:extLst>
            </p:cNvPr>
            <p:cNvSpPr txBox="1"/>
            <p:nvPr/>
          </p:nvSpPr>
          <p:spPr>
            <a:xfrm rot="16200000">
              <a:off x="-96690" y="1512338"/>
              <a:ext cx="761747" cy="461665"/>
            </a:xfrm>
            <a:prstGeom prst="rect">
              <a:avLst/>
            </a:prstGeom>
            <a:noFill/>
          </p:spPr>
          <p:txBody>
            <a:bodyPr wrap="none" rtlCol="0">
              <a:spAutoFit/>
            </a:bodyPr>
            <a:lstStyle/>
            <a:p>
              <a:r>
                <a:rPr lang="fr-FR" sz="2400" dirty="0">
                  <a:solidFill>
                    <a:schemeClr val="bg1"/>
                  </a:solidFill>
                  <a:latin typeface="Garamond" panose="02020404030301010803" pitchFamily="18" charset="0"/>
                </a:rPr>
                <a:t>1800</a:t>
              </a:r>
              <a:endParaRPr lang="fr-FR" dirty="0">
                <a:solidFill>
                  <a:schemeClr val="bg1"/>
                </a:solidFill>
                <a:latin typeface="Garamond" panose="02020404030301010803" pitchFamily="18" charset="0"/>
              </a:endParaRPr>
            </a:p>
          </p:txBody>
        </p:sp>
      </p:grpSp>
      <p:sp>
        <p:nvSpPr>
          <p:cNvPr id="19" name="TextBox 18">
            <a:extLst>
              <a:ext uri="{FF2B5EF4-FFF2-40B4-BE49-F238E27FC236}">
                <a16:creationId xmlns:a16="http://schemas.microsoft.com/office/drawing/2014/main" id="{66AEF878-6513-79B3-483F-4D25AC55A633}"/>
              </a:ext>
            </a:extLst>
          </p:cNvPr>
          <p:cNvSpPr txBox="1"/>
          <p:nvPr/>
        </p:nvSpPr>
        <p:spPr>
          <a:xfrm rot="16200000">
            <a:off x="-79657" y="4935251"/>
            <a:ext cx="761747" cy="461665"/>
          </a:xfrm>
          <a:prstGeom prst="rect">
            <a:avLst/>
          </a:prstGeom>
          <a:noFill/>
        </p:spPr>
        <p:txBody>
          <a:bodyPr wrap="none" rtlCol="0">
            <a:spAutoFit/>
          </a:bodyPr>
          <a:lstStyle/>
          <a:p>
            <a:r>
              <a:rPr lang="fr-FR" sz="2400" b="1" dirty="0">
                <a:solidFill>
                  <a:schemeClr val="bg1"/>
                </a:solidFill>
                <a:latin typeface="Garamond" panose="02020404030301010803" pitchFamily="18" charset="0"/>
              </a:rPr>
              <a:t>1630</a:t>
            </a:r>
          </a:p>
        </p:txBody>
      </p:sp>
      <p:pic>
        <p:nvPicPr>
          <p:cNvPr id="21" name="Picture 20" descr="Diagram&#10;&#10;Description automatically generated">
            <a:extLst>
              <a:ext uri="{FF2B5EF4-FFF2-40B4-BE49-F238E27FC236}">
                <a16:creationId xmlns:a16="http://schemas.microsoft.com/office/drawing/2014/main" id="{A379301E-ED90-69F4-DA13-A9826AEBA9DA}"/>
              </a:ext>
            </a:extLst>
          </p:cNvPr>
          <p:cNvPicPr>
            <a:picLocks noChangeAspect="1"/>
          </p:cNvPicPr>
          <p:nvPr/>
        </p:nvPicPr>
        <p:blipFill>
          <a:blip r:embed="rId3"/>
          <a:stretch>
            <a:fillRect/>
          </a:stretch>
        </p:blipFill>
        <p:spPr>
          <a:xfrm>
            <a:off x="5202833" y="1909300"/>
            <a:ext cx="3486613" cy="3039399"/>
          </a:xfrm>
          <a:prstGeom prst="rect">
            <a:avLst/>
          </a:prstGeom>
        </p:spPr>
      </p:pic>
      <p:pic>
        <p:nvPicPr>
          <p:cNvPr id="28" name="Picture 27" descr="Diagram, engineering drawing&#10;&#10;Description automatically generated">
            <a:extLst>
              <a:ext uri="{FF2B5EF4-FFF2-40B4-BE49-F238E27FC236}">
                <a16:creationId xmlns:a16="http://schemas.microsoft.com/office/drawing/2014/main" id="{15079024-9E2E-AF6D-DAD3-5E7A20401FA9}"/>
              </a:ext>
            </a:extLst>
          </p:cNvPr>
          <p:cNvPicPr>
            <a:picLocks noChangeAspect="1"/>
          </p:cNvPicPr>
          <p:nvPr/>
        </p:nvPicPr>
        <p:blipFill>
          <a:blip r:embed="rId4"/>
          <a:stretch>
            <a:fillRect/>
          </a:stretch>
        </p:blipFill>
        <p:spPr>
          <a:xfrm>
            <a:off x="1054846" y="1909300"/>
            <a:ext cx="3739327" cy="2880410"/>
          </a:xfrm>
          <a:prstGeom prst="rect">
            <a:avLst/>
          </a:prstGeom>
        </p:spPr>
      </p:pic>
      <p:sp>
        <p:nvSpPr>
          <p:cNvPr id="29" name="ZoneTexte 13">
            <a:extLst>
              <a:ext uri="{FF2B5EF4-FFF2-40B4-BE49-F238E27FC236}">
                <a16:creationId xmlns:a16="http://schemas.microsoft.com/office/drawing/2014/main" id="{3397DF8A-C92F-0234-EAC8-2D1133F3FAD3}"/>
              </a:ext>
            </a:extLst>
          </p:cNvPr>
          <p:cNvSpPr txBox="1"/>
          <p:nvPr/>
        </p:nvSpPr>
        <p:spPr>
          <a:xfrm>
            <a:off x="914208" y="1059503"/>
            <a:ext cx="8198701" cy="707886"/>
          </a:xfrm>
          <a:prstGeom prst="rect">
            <a:avLst/>
          </a:prstGeom>
          <a:noFill/>
        </p:spPr>
        <p:txBody>
          <a:bodyPr wrap="square" rtlCol="0">
            <a:spAutoFit/>
          </a:bodyPr>
          <a:lstStyle/>
          <a:p>
            <a:pPr algn="ctr"/>
            <a:r>
              <a:rPr lang="fr-FR" sz="2000" dirty="0">
                <a:latin typeface="Garamond" panose="02020404030301010803" pitchFamily="18" charset="0"/>
              </a:rPr>
              <a:t>Comment passer d’un référentiel à un autre ?</a:t>
            </a:r>
          </a:p>
          <a:p>
            <a:pPr algn="ctr"/>
            <a:r>
              <a:rPr lang="fr-FR" sz="2000" dirty="0">
                <a:latin typeface="Garamond" panose="02020404030301010803" pitchFamily="18" charset="0"/>
                <a:sym typeface="Wingdings" pitchFamily="2" charset="2"/>
              </a:rPr>
              <a:t> la transformation de Galilée</a:t>
            </a:r>
            <a:endParaRPr lang="fr-FR" sz="2000" dirty="0">
              <a:latin typeface="Garamond" panose="02020404030301010803" pitchFamily="18" charset="0"/>
            </a:endParaRPr>
          </a:p>
        </p:txBody>
      </p:sp>
      <p:sp>
        <p:nvSpPr>
          <p:cNvPr id="30" name="ZoneTexte 13">
            <a:extLst>
              <a:ext uri="{FF2B5EF4-FFF2-40B4-BE49-F238E27FC236}">
                <a16:creationId xmlns:a16="http://schemas.microsoft.com/office/drawing/2014/main" id="{1151C4CC-7C19-8541-107E-86E67B7CEF32}"/>
              </a:ext>
            </a:extLst>
          </p:cNvPr>
          <p:cNvSpPr txBox="1"/>
          <p:nvPr/>
        </p:nvSpPr>
        <p:spPr>
          <a:xfrm>
            <a:off x="935832" y="4818310"/>
            <a:ext cx="4087582" cy="1631216"/>
          </a:xfrm>
          <a:prstGeom prst="rect">
            <a:avLst/>
          </a:prstGeom>
          <a:noFill/>
        </p:spPr>
        <p:txBody>
          <a:bodyPr wrap="square" rtlCol="0">
            <a:spAutoFit/>
          </a:bodyPr>
          <a:lstStyle/>
          <a:p>
            <a:pPr algn="ctr"/>
            <a:r>
              <a:rPr lang="fr-FR" sz="2000" dirty="0">
                <a:latin typeface="Garamond" panose="02020404030301010803" pitchFamily="18" charset="0"/>
              </a:rPr>
              <a:t>Référentiel R fixe</a:t>
            </a:r>
          </a:p>
          <a:p>
            <a:pPr algn="ctr"/>
            <a:r>
              <a:rPr lang="fr-FR" sz="2000" dirty="0">
                <a:latin typeface="Garamond" panose="02020404030301010803" pitchFamily="18" charset="0"/>
              </a:rPr>
              <a:t>Référentiel R’ à vitesse v</a:t>
            </a:r>
          </a:p>
          <a:p>
            <a:pPr algn="ctr"/>
            <a:r>
              <a:rPr lang="fr-FR" sz="2000" dirty="0">
                <a:latin typeface="Garamond" panose="02020404030301010803" pitchFamily="18" charset="0"/>
              </a:rPr>
              <a:t>P : (x, y, </a:t>
            </a:r>
            <a:r>
              <a:rPr lang="fr-FR" sz="2000" dirty="0" err="1">
                <a:latin typeface="Garamond" panose="02020404030301010803" pitchFamily="18" charset="0"/>
              </a:rPr>
              <a:t>t</a:t>
            </a:r>
            <a:r>
              <a:rPr lang="fr-FR" sz="2000" dirty="0">
                <a:latin typeface="Garamond" panose="02020404030301010803" pitchFamily="18" charset="0"/>
              </a:rPr>
              <a:t>) dans R, (x’, y’, t’) dans R’</a:t>
            </a:r>
          </a:p>
          <a:p>
            <a:pPr algn="ctr"/>
            <a:endParaRPr lang="fr-FR" sz="2000" dirty="0">
              <a:latin typeface="Garamond" panose="02020404030301010803" pitchFamily="18" charset="0"/>
            </a:endParaRPr>
          </a:p>
          <a:p>
            <a:pPr algn="ctr"/>
            <a:r>
              <a:rPr lang="fr-FR" sz="2000" dirty="0">
                <a:latin typeface="Garamond" panose="02020404030301010803" pitchFamily="18" charset="0"/>
                <a:sym typeface="Wingdings" pitchFamily="2" charset="2"/>
              </a:rPr>
              <a:t> comment relier x et x’ ?</a:t>
            </a:r>
            <a:endParaRPr lang="fr-FR" sz="2000" dirty="0">
              <a:latin typeface="Garamond" panose="02020404030301010803" pitchFamily="18" charset="0"/>
            </a:endParaRPr>
          </a:p>
        </p:txBody>
      </p:sp>
      <p:sp>
        <p:nvSpPr>
          <p:cNvPr id="31" name="ZoneTexte 13">
            <a:extLst>
              <a:ext uri="{FF2B5EF4-FFF2-40B4-BE49-F238E27FC236}">
                <a16:creationId xmlns:a16="http://schemas.microsoft.com/office/drawing/2014/main" id="{8C181367-2CBA-7332-EA33-2018C87CAF0E}"/>
              </a:ext>
            </a:extLst>
          </p:cNvPr>
          <p:cNvSpPr txBox="1"/>
          <p:nvPr/>
        </p:nvSpPr>
        <p:spPr>
          <a:xfrm>
            <a:off x="5045038" y="4731349"/>
            <a:ext cx="4087582" cy="1323439"/>
          </a:xfrm>
          <a:prstGeom prst="rect">
            <a:avLst/>
          </a:prstGeom>
          <a:noFill/>
        </p:spPr>
        <p:txBody>
          <a:bodyPr wrap="square" rtlCol="0">
            <a:spAutoFit/>
          </a:bodyPr>
          <a:lstStyle/>
          <a:p>
            <a:pPr algn="ctr"/>
            <a:r>
              <a:rPr lang="fr-FR" sz="2000" dirty="0">
                <a:latin typeface="Garamond" panose="02020404030301010803" pitchFamily="18" charset="0"/>
              </a:rPr>
              <a:t>On voit que y = y’</a:t>
            </a:r>
          </a:p>
          <a:p>
            <a:pPr algn="ctr"/>
            <a:r>
              <a:rPr lang="fr-FR" sz="2000">
                <a:latin typeface="Garamond" panose="02020404030301010803" pitchFamily="18" charset="0"/>
              </a:rPr>
              <a:t>On suppose que </a:t>
            </a:r>
            <a:r>
              <a:rPr lang="fr-FR" sz="2000" dirty="0" err="1">
                <a:latin typeface="Garamond" panose="02020404030301010803" pitchFamily="18" charset="0"/>
              </a:rPr>
              <a:t>t</a:t>
            </a:r>
            <a:r>
              <a:rPr lang="fr-FR" sz="2000" dirty="0">
                <a:latin typeface="Garamond" panose="02020404030301010803" pitchFamily="18" charset="0"/>
              </a:rPr>
              <a:t> = t’</a:t>
            </a:r>
          </a:p>
          <a:p>
            <a:pPr algn="ctr"/>
            <a:endParaRPr lang="fr-FR" sz="2000" dirty="0">
              <a:latin typeface="Garamond" panose="02020404030301010803" pitchFamily="18" charset="0"/>
            </a:endParaRPr>
          </a:p>
          <a:p>
            <a:pPr algn="ctr"/>
            <a:r>
              <a:rPr lang="fr-FR" sz="2000" dirty="0">
                <a:latin typeface="Garamond" panose="02020404030301010803" pitchFamily="18" charset="0"/>
                <a:sym typeface="Wingdings" pitchFamily="2" charset="2"/>
              </a:rPr>
              <a:t> </a:t>
            </a:r>
            <a:r>
              <a:rPr lang="fr-FR" sz="2000" dirty="0">
                <a:latin typeface="Garamond" panose="02020404030301010803" pitchFamily="18" charset="0"/>
              </a:rPr>
              <a:t>x = vt + x’</a:t>
            </a:r>
          </a:p>
        </p:txBody>
      </p:sp>
      <p:grpSp>
        <p:nvGrpSpPr>
          <p:cNvPr id="20" name="Group 19">
            <a:extLst>
              <a:ext uri="{FF2B5EF4-FFF2-40B4-BE49-F238E27FC236}">
                <a16:creationId xmlns:a16="http://schemas.microsoft.com/office/drawing/2014/main" id="{30D449D6-CD89-D832-1942-96D72B2DECAD}"/>
              </a:ext>
            </a:extLst>
          </p:cNvPr>
          <p:cNvGrpSpPr/>
          <p:nvPr/>
        </p:nvGrpSpPr>
        <p:grpSpPr>
          <a:xfrm>
            <a:off x="0" y="6652590"/>
            <a:ext cx="9144000" cy="205411"/>
            <a:chOff x="0" y="6652590"/>
            <a:chExt cx="9144000" cy="205411"/>
          </a:xfrm>
        </p:grpSpPr>
        <p:sp>
          <p:nvSpPr>
            <p:cNvPr id="22" name="Rectangle 21">
              <a:extLst>
                <a:ext uri="{FF2B5EF4-FFF2-40B4-BE49-F238E27FC236}">
                  <a16:creationId xmlns:a16="http://schemas.microsoft.com/office/drawing/2014/main" id="{D688D3B7-F71C-9F59-A639-09C5DCCADE50}"/>
                </a:ext>
              </a:extLst>
            </p:cNvPr>
            <p:cNvSpPr/>
            <p:nvPr/>
          </p:nvSpPr>
          <p:spPr>
            <a:xfrm>
              <a:off x="0" y="6652591"/>
              <a:ext cx="1502001"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Barbara PERRI</a:t>
              </a:r>
            </a:p>
          </p:txBody>
        </p:sp>
        <p:sp>
          <p:nvSpPr>
            <p:cNvPr id="23" name="Rectangle 22">
              <a:extLst>
                <a:ext uri="{FF2B5EF4-FFF2-40B4-BE49-F238E27FC236}">
                  <a16:creationId xmlns:a16="http://schemas.microsoft.com/office/drawing/2014/main" id="{9AFB6ADB-E4DC-2E76-5625-D51675D33462}"/>
                </a:ext>
              </a:extLst>
            </p:cNvPr>
            <p:cNvSpPr/>
            <p:nvPr/>
          </p:nvSpPr>
          <p:spPr>
            <a:xfrm>
              <a:off x="1502001" y="6652590"/>
              <a:ext cx="4359535"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L1, PHYS137, Cours 4 :  La relativité restreinte</a:t>
              </a:r>
            </a:p>
          </p:txBody>
        </p:sp>
        <p:sp>
          <p:nvSpPr>
            <p:cNvPr id="24" name="Rectangle 23">
              <a:extLst>
                <a:ext uri="{FF2B5EF4-FFF2-40B4-BE49-F238E27FC236}">
                  <a16:creationId xmlns:a16="http://schemas.microsoft.com/office/drawing/2014/main" id="{997FB300-9A9A-8AEC-F037-A214C2354361}"/>
                </a:ext>
              </a:extLst>
            </p:cNvPr>
            <p:cNvSpPr/>
            <p:nvPr/>
          </p:nvSpPr>
          <p:spPr>
            <a:xfrm>
              <a:off x="7641999" y="6652591"/>
              <a:ext cx="1502001" cy="2054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Garamond" panose="02020404030301010803" pitchFamily="18" charset="0"/>
                </a:rPr>
                <a:t>05/10/2023</a:t>
              </a:r>
            </a:p>
          </p:txBody>
        </p:sp>
        <p:sp>
          <p:nvSpPr>
            <p:cNvPr id="25" name="Rectangle 24">
              <a:extLst>
                <a:ext uri="{FF2B5EF4-FFF2-40B4-BE49-F238E27FC236}">
                  <a16:creationId xmlns:a16="http://schemas.microsoft.com/office/drawing/2014/main" id="{4717A5E7-B4E6-C9D0-5DD6-FFB2D773940C}"/>
                </a:ext>
              </a:extLst>
            </p:cNvPr>
            <p:cNvSpPr/>
            <p:nvPr/>
          </p:nvSpPr>
          <p:spPr>
            <a:xfrm>
              <a:off x="5861538" y="6652591"/>
              <a:ext cx="1780461" cy="2054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Université Paris-Saclay</a:t>
              </a:r>
            </a:p>
          </p:txBody>
        </p:sp>
      </p:grpSp>
    </p:spTree>
    <p:extLst>
      <p:ext uri="{BB962C8B-B14F-4D97-AF65-F5344CB8AC3E}">
        <p14:creationId xmlns:p14="http://schemas.microsoft.com/office/powerpoint/2010/main" val="212040561"/>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4A2810-E27D-5BE6-F63E-3C2F66770CBE}"/>
              </a:ext>
            </a:extLst>
          </p:cNvPr>
          <p:cNvSpPr txBox="1"/>
          <p:nvPr/>
        </p:nvSpPr>
        <p:spPr>
          <a:xfrm>
            <a:off x="0" y="327046"/>
            <a:ext cx="9144000" cy="646331"/>
          </a:xfrm>
          <a:prstGeom prst="rect">
            <a:avLst/>
          </a:prstGeom>
          <a:noFill/>
        </p:spPr>
        <p:txBody>
          <a:bodyPr wrap="square" rtlCol="0">
            <a:spAutoFit/>
          </a:bodyPr>
          <a:lstStyle/>
          <a:p>
            <a:pPr algn="ctr"/>
            <a:r>
              <a:rPr lang="fr-FR" sz="3600" dirty="0">
                <a:latin typeface="Garamond" charset="0"/>
                <a:ea typeface="Garamond" charset="0"/>
                <a:cs typeface="Garamond" charset="0"/>
              </a:rPr>
              <a:t>L’addition des vitesses</a:t>
            </a:r>
          </a:p>
        </p:txBody>
      </p:sp>
      <p:grpSp>
        <p:nvGrpSpPr>
          <p:cNvPr id="13" name="Group 12">
            <a:extLst>
              <a:ext uri="{FF2B5EF4-FFF2-40B4-BE49-F238E27FC236}">
                <a16:creationId xmlns:a16="http://schemas.microsoft.com/office/drawing/2014/main" id="{C68E831D-6682-EBDB-F29B-EB6118ACE719}"/>
              </a:ext>
            </a:extLst>
          </p:cNvPr>
          <p:cNvGrpSpPr/>
          <p:nvPr/>
        </p:nvGrpSpPr>
        <p:grpSpPr>
          <a:xfrm>
            <a:off x="1873" y="0"/>
            <a:ext cx="9142127" cy="327048"/>
            <a:chOff x="1873" y="0"/>
            <a:chExt cx="9142127" cy="327048"/>
          </a:xfrm>
        </p:grpSpPr>
        <p:sp>
          <p:nvSpPr>
            <p:cNvPr id="14" name="Rectangle 13">
              <a:extLst>
                <a:ext uri="{FF2B5EF4-FFF2-40B4-BE49-F238E27FC236}">
                  <a16:creationId xmlns:a16="http://schemas.microsoft.com/office/drawing/2014/main" id="{E620DEA7-5EC6-5749-66E6-87E73122A51A}"/>
                </a:ext>
              </a:extLst>
            </p:cNvPr>
            <p:cNvSpPr/>
            <p:nvPr/>
          </p:nvSpPr>
          <p:spPr>
            <a:xfrm>
              <a:off x="8364931" y="0"/>
              <a:ext cx="779069" cy="3270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6114358A-8874-8B4C-ACF7-5A9557367BD8}" type="slidenum">
                <a:rPr lang="en-US" sz="1400" smtClean="0">
                  <a:latin typeface="Garamond" panose="02020404030301010803" pitchFamily="18" charset="0"/>
                </a:rPr>
                <a:t>9</a:t>
              </a:fld>
              <a:r>
                <a:rPr lang="en-US" sz="1400" dirty="0">
                  <a:latin typeface="Garamond" panose="02020404030301010803" pitchFamily="18" charset="0"/>
                </a:rPr>
                <a:t>/36</a:t>
              </a:r>
            </a:p>
          </p:txBody>
        </p:sp>
        <p:sp>
          <p:nvSpPr>
            <p:cNvPr id="15" name="Rectangle 14">
              <a:extLst>
                <a:ext uri="{FF2B5EF4-FFF2-40B4-BE49-F238E27FC236}">
                  <a16:creationId xmlns:a16="http://schemas.microsoft.com/office/drawing/2014/main" id="{5D2787BA-E502-612E-D3F1-66847A41E6CA}"/>
                </a:ext>
              </a:extLst>
            </p:cNvPr>
            <p:cNvSpPr/>
            <p:nvPr/>
          </p:nvSpPr>
          <p:spPr>
            <a:xfrm>
              <a:off x="1873" y="0"/>
              <a:ext cx="2038863" cy="32704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Relativité Galiléenne</a:t>
              </a:r>
            </a:p>
          </p:txBody>
        </p:sp>
        <p:sp>
          <p:nvSpPr>
            <p:cNvPr id="16" name="Rectangle 15">
              <a:extLst>
                <a:ext uri="{FF2B5EF4-FFF2-40B4-BE49-F238E27FC236}">
                  <a16:creationId xmlns:a16="http://schemas.microsoft.com/office/drawing/2014/main" id="{C8C7A6F1-3A63-55AA-05FE-F9414E9FD4AD}"/>
                </a:ext>
              </a:extLst>
            </p:cNvPr>
            <p:cNvSpPr/>
            <p:nvPr/>
          </p:nvSpPr>
          <p:spPr>
            <a:xfrm>
              <a:off x="2040737" y="0"/>
              <a:ext cx="2142666" cy="3270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Ondes électromagnétiques</a:t>
              </a:r>
            </a:p>
          </p:txBody>
        </p:sp>
        <p:sp>
          <p:nvSpPr>
            <p:cNvPr id="17" name="Rectangle 16">
              <a:extLst>
                <a:ext uri="{FF2B5EF4-FFF2-40B4-BE49-F238E27FC236}">
                  <a16:creationId xmlns:a16="http://schemas.microsoft.com/office/drawing/2014/main" id="{4D85D4D4-E34A-1737-C6AA-ADEA5BEDD617}"/>
                </a:ext>
              </a:extLst>
            </p:cNvPr>
            <p:cNvSpPr/>
            <p:nvPr/>
          </p:nvSpPr>
          <p:spPr>
            <a:xfrm>
              <a:off x="4183402" y="0"/>
              <a:ext cx="2038863" cy="3270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Relativité restreinte</a:t>
              </a:r>
            </a:p>
          </p:txBody>
        </p:sp>
        <p:sp>
          <p:nvSpPr>
            <p:cNvPr id="18" name="Rectangle 17">
              <a:extLst>
                <a:ext uri="{FF2B5EF4-FFF2-40B4-BE49-F238E27FC236}">
                  <a16:creationId xmlns:a16="http://schemas.microsoft.com/office/drawing/2014/main" id="{914226A1-E8A7-9757-6C53-CA67A6B99256}"/>
                </a:ext>
              </a:extLst>
            </p:cNvPr>
            <p:cNvSpPr/>
            <p:nvPr/>
          </p:nvSpPr>
          <p:spPr>
            <a:xfrm>
              <a:off x="6222265" y="0"/>
              <a:ext cx="2142666" cy="32704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Applications </a:t>
              </a:r>
              <a:r>
                <a:rPr lang="fr-FR" sz="1400" dirty="0" err="1">
                  <a:latin typeface="Garamond" panose="02020404030301010803" pitchFamily="18" charset="0"/>
                </a:rPr>
                <a:t>astros</a:t>
              </a:r>
              <a:endParaRPr lang="fr-FR" sz="1400" dirty="0">
                <a:latin typeface="Garamond" panose="02020404030301010803" pitchFamily="18" charset="0"/>
              </a:endParaRPr>
            </a:p>
          </p:txBody>
        </p:sp>
      </p:grpSp>
      <p:grpSp>
        <p:nvGrpSpPr>
          <p:cNvPr id="4" name="Group 3">
            <a:extLst>
              <a:ext uri="{FF2B5EF4-FFF2-40B4-BE49-F238E27FC236}">
                <a16:creationId xmlns:a16="http://schemas.microsoft.com/office/drawing/2014/main" id="{17FE10BE-ACDD-B250-9AC7-810ACD60BECA}"/>
              </a:ext>
            </a:extLst>
          </p:cNvPr>
          <p:cNvGrpSpPr/>
          <p:nvPr/>
        </p:nvGrpSpPr>
        <p:grpSpPr>
          <a:xfrm>
            <a:off x="53351" y="1175653"/>
            <a:ext cx="860856" cy="5219911"/>
            <a:chOff x="53351" y="1175653"/>
            <a:chExt cx="860856" cy="5219911"/>
          </a:xfrm>
        </p:grpSpPr>
        <p:sp>
          <p:nvSpPr>
            <p:cNvPr id="5" name="Pentagon 4">
              <a:extLst>
                <a:ext uri="{FF2B5EF4-FFF2-40B4-BE49-F238E27FC236}">
                  <a16:creationId xmlns:a16="http://schemas.microsoft.com/office/drawing/2014/main" id="{25F1E9E4-4C9E-A01D-909C-4DAB5EA5AF40}"/>
                </a:ext>
              </a:extLst>
            </p:cNvPr>
            <p:cNvSpPr/>
            <p:nvPr/>
          </p:nvSpPr>
          <p:spPr>
            <a:xfrm rot="16200000">
              <a:off x="-1889657" y="3570861"/>
              <a:ext cx="5199070" cy="408659"/>
            </a:xfrm>
            <a:prstGeom prst="homePlat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atin typeface="Garamond" panose="02020404030301010803" pitchFamily="18" charset="0"/>
                </a:rPr>
                <a:t>Époque moderne</a:t>
              </a:r>
            </a:p>
          </p:txBody>
        </p:sp>
        <p:sp>
          <p:nvSpPr>
            <p:cNvPr id="6" name="Pentagon 5">
              <a:extLst>
                <a:ext uri="{FF2B5EF4-FFF2-40B4-BE49-F238E27FC236}">
                  <a16:creationId xmlns:a16="http://schemas.microsoft.com/office/drawing/2014/main" id="{5465D31D-82DC-AA67-545A-CEF96565420B}"/>
                </a:ext>
              </a:extLst>
            </p:cNvPr>
            <p:cNvSpPr/>
            <p:nvPr/>
          </p:nvSpPr>
          <p:spPr>
            <a:xfrm rot="16200000">
              <a:off x="-2298319" y="3570858"/>
              <a:ext cx="5199072" cy="40866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Garamond" panose="02020404030301010803" pitchFamily="18" charset="0"/>
              </a:endParaRPr>
            </a:p>
          </p:txBody>
        </p:sp>
        <p:sp>
          <p:nvSpPr>
            <p:cNvPr id="7" name="TextBox 6">
              <a:extLst>
                <a:ext uri="{FF2B5EF4-FFF2-40B4-BE49-F238E27FC236}">
                  <a16:creationId xmlns:a16="http://schemas.microsoft.com/office/drawing/2014/main" id="{FDEDDD56-C939-8B29-7435-5C681C522C66}"/>
                </a:ext>
              </a:extLst>
            </p:cNvPr>
            <p:cNvSpPr txBox="1"/>
            <p:nvPr/>
          </p:nvSpPr>
          <p:spPr>
            <a:xfrm rot="16200000">
              <a:off x="-74776" y="5783858"/>
              <a:ext cx="761747" cy="461665"/>
            </a:xfrm>
            <a:prstGeom prst="rect">
              <a:avLst/>
            </a:prstGeom>
            <a:noFill/>
          </p:spPr>
          <p:txBody>
            <a:bodyPr wrap="none" rtlCol="0">
              <a:spAutoFit/>
            </a:bodyPr>
            <a:lstStyle/>
            <a:p>
              <a:r>
                <a:rPr lang="fr-FR" sz="2400" dirty="0">
                  <a:solidFill>
                    <a:schemeClr val="bg1"/>
                  </a:solidFill>
                  <a:latin typeface="Garamond" panose="02020404030301010803" pitchFamily="18" charset="0"/>
                </a:rPr>
                <a:t>1600</a:t>
              </a:r>
            </a:p>
          </p:txBody>
        </p:sp>
        <p:sp>
          <p:nvSpPr>
            <p:cNvPr id="8" name="TextBox 7">
              <a:extLst>
                <a:ext uri="{FF2B5EF4-FFF2-40B4-BE49-F238E27FC236}">
                  <a16:creationId xmlns:a16="http://schemas.microsoft.com/office/drawing/2014/main" id="{10F8C645-1807-D233-1FBA-9B45C17A879C}"/>
                </a:ext>
              </a:extLst>
            </p:cNvPr>
            <p:cNvSpPr txBox="1"/>
            <p:nvPr/>
          </p:nvSpPr>
          <p:spPr>
            <a:xfrm rot="16200000">
              <a:off x="-96690" y="1512338"/>
              <a:ext cx="761747" cy="461665"/>
            </a:xfrm>
            <a:prstGeom prst="rect">
              <a:avLst/>
            </a:prstGeom>
            <a:noFill/>
          </p:spPr>
          <p:txBody>
            <a:bodyPr wrap="none" rtlCol="0">
              <a:spAutoFit/>
            </a:bodyPr>
            <a:lstStyle/>
            <a:p>
              <a:r>
                <a:rPr lang="fr-FR" sz="2400" dirty="0">
                  <a:solidFill>
                    <a:schemeClr val="bg1"/>
                  </a:solidFill>
                  <a:latin typeface="Garamond" panose="02020404030301010803" pitchFamily="18" charset="0"/>
                </a:rPr>
                <a:t>1800</a:t>
              </a:r>
              <a:endParaRPr lang="fr-FR" dirty="0">
                <a:solidFill>
                  <a:schemeClr val="bg1"/>
                </a:solidFill>
                <a:latin typeface="Garamond" panose="02020404030301010803" pitchFamily="18" charset="0"/>
              </a:endParaRPr>
            </a:p>
          </p:txBody>
        </p:sp>
      </p:grpSp>
      <p:sp>
        <p:nvSpPr>
          <p:cNvPr id="19" name="TextBox 18">
            <a:extLst>
              <a:ext uri="{FF2B5EF4-FFF2-40B4-BE49-F238E27FC236}">
                <a16:creationId xmlns:a16="http://schemas.microsoft.com/office/drawing/2014/main" id="{86FAD7C5-BF53-0D48-5EE5-99015F02BC4B}"/>
              </a:ext>
            </a:extLst>
          </p:cNvPr>
          <p:cNvSpPr txBox="1"/>
          <p:nvPr/>
        </p:nvSpPr>
        <p:spPr>
          <a:xfrm rot="16200000">
            <a:off x="-79657" y="4935251"/>
            <a:ext cx="761747" cy="461665"/>
          </a:xfrm>
          <a:prstGeom prst="rect">
            <a:avLst/>
          </a:prstGeom>
          <a:noFill/>
        </p:spPr>
        <p:txBody>
          <a:bodyPr wrap="none" rtlCol="0">
            <a:spAutoFit/>
          </a:bodyPr>
          <a:lstStyle/>
          <a:p>
            <a:r>
              <a:rPr lang="fr-FR" sz="2400" b="1" dirty="0">
                <a:solidFill>
                  <a:schemeClr val="bg1"/>
                </a:solidFill>
                <a:latin typeface="Garamond" panose="02020404030301010803" pitchFamily="18" charset="0"/>
              </a:rPr>
              <a:t>1630</a:t>
            </a:r>
          </a:p>
        </p:txBody>
      </p:sp>
      <p:sp>
        <p:nvSpPr>
          <p:cNvPr id="20" name="ZoneTexte 13">
            <a:extLst>
              <a:ext uri="{FF2B5EF4-FFF2-40B4-BE49-F238E27FC236}">
                <a16:creationId xmlns:a16="http://schemas.microsoft.com/office/drawing/2014/main" id="{7E319552-19AF-B2B7-3FFD-BC195ACFA498}"/>
              </a:ext>
            </a:extLst>
          </p:cNvPr>
          <p:cNvSpPr txBox="1"/>
          <p:nvPr/>
        </p:nvSpPr>
        <p:spPr>
          <a:xfrm>
            <a:off x="914208" y="1059503"/>
            <a:ext cx="8198701" cy="400110"/>
          </a:xfrm>
          <a:prstGeom prst="rect">
            <a:avLst/>
          </a:prstGeom>
          <a:noFill/>
        </p:spPr>
        <p:txBody>
          <a:bodyPr wrap="square" rtlCol="0">
            <a:spAutoFit/>
          </a:bodyPr>
          <a:lstStyle/>
          <a:p>
            <a:pPr algn="ctr"/>
            <a:r>
              <a:rPr lang="fr-FR" sz="2000" dirty="0">
                <a:latin typeface="Garamond" panose="02020404030301010803" pitchFamily="18" charset="0"/>
              </a:rPr>
              <a:t>Une autre conséquence du principe de relativité est l’addition des vitesses</a:t>
            </a:r>
          </a:p>
        </p:txBody>
      </p:sp>
      <p:sp>
        <p:nvSpPr>
          <p:cNvPr id="21" name="ZoneTexte 13">
            <a:extLst>
              <a:ext uri="{FF2B5EF4-FFF2-40B4-BE49-F238E27FC236}">
                <a16:creationId xmlns:a16="http://schemas.microsoft.com/office/drawing/2014/main" id="{924FE065-DE0C-3BBA-9A14-A16C3EA8B6CF}"/>
              </a:ext>
            </a:extLst>
          </p:cNvPr>
          <p:cNvSpPr txBox="1"/>
          <p:nvPr/>
        </p:nvSpPr>
        <p:spPr>
          <a:xfrm>
            <a:off x="952432" y="5480328"/>
            <a:ext cx="8191568" cy="1015663"/>
          </a:xfrm>
          <a:prstGeom prst="rect">
            <a:avLst/>
          </a:prstGeom>
          <a:noFill/>
        </p:spPr>
        <p:txBody>
          <a:bodyPr wrap="square" rtlCol="0">
            <a:spAutoFit/>
          </a:bodyPr>
          <a:lstStyle/>
          <a:p>
            <a:pPr algn="ctr"/>
            <a:r>
              <a:rPr lang="fr-FR" sz="2000" dirty="0">
                <a:latin typeface="Garamond" panose="02020404030301010803" pitchFamily="18" charset="0"/>
                <a:sym typeface="Wingdings" pitchFamily="2" charset="2"/>
              </a:rPr>
              <a:t>Si A se déplace à la vitesse V’ dans R’, et que R’ est en translation rectiligne uniforme à la vitesse U par rapport à R :</a:t>
            </a:r>
          </a:p>
          <a:p>
            <a:pPr algn="ctr"/>
            <a:r>
              <a:rPr lang="fr-FR" sz="2000" dirty="0">
                <a:latin typeface="Garamond" panose="02020404030301010803" pitchFamily="18" charset="0"/>
                <a:sym typeface="Wingdings" pitchFamily="2" charset="2"/>
              </a:rPr>
              <a:t> vitesse V de A dans R = V’ + U</a:t>
            </a:r>
          </a:p>
        </p:txBody>
      </p:sp>
      <p:grpSp>
        <p:nvGrpSpPr>
          <p:cNvPr id="35" name="Group 34">
            <a:extLst>
              <a:ext uri="{FF2B5EF4-FFF2-40B4-BE49-F238E27FC236}">
                <a16:creationId xmlns:a16="http://schemas.microsoft.com/office/drawing/2014/main" id="{02B90620-A5EB-ACD2-3C30-1645008A64DA}"/>
              </a:ext>
            </a:extLst>
          </p:cNvPr>
          <p:cNvGrpSpPr/>
          <p:nvPr/>
        </p:nvGrpSpPr>
        <p:grpSpPr>
          <a:xfrm>
            <a:off x="1137651" y="1545739"/>
            <a:ext cx="7821130" cy="3688713"/>
            <a:chOff x="1137651" y="1545739"/>
            <a:chExt cx="7821130" cy="3688713"/>
          </a:xfrm>
        </p:grpSpPr>
        <p:grpSp>
          <p:nvGrpSpPr>
            <p:cNvPr id="25" name="Group 24">
              <a:extLst>
                <a:ext uri="{FF2B5EF4-FFF2-40B4-BE49-F238E27FC236}">
                  <a16:creationId xmlns:a16="http://schemas.microsoft.com/office/drawing/2014/main" id="{E86D33C4-2238-E357-BB85-743EA16D4668}"/>
                </a:ext>
              </a:extLst>
            </p:cNvPr>
            <p:cNvGrpSpPr/>
            <p:nvPr/>
          </p:nvGrpSpPr>
          <p:grpSpPr>
            <a:xfrm>
              <a:off x="1137651" y="1545739"/>
              <a:ext cx="7821130" cy="3688713"/>
              <a:chOff x="1137651" y="1545739"/>
              <a:chExt cx="7821130" cy="3688713"/>
            </a:xfrm>
          </p:grpSpPr>
          <p:sp>
            <p:nvSpPr>
              <p:cNvPr id="30" name="Rectangle 29">
                <a:extLst>
                  <a:ext uri="{FF2B5EF4-FFF2-40B4-BE49-F238E27FC236}">
                    <a16:creationId xmlns:a16="http://schemas.microsoft.com/office/drawing/2014/main" id="{A79855AC-298F-4F67-02A3-B0902F4EE299}"/>
                  </a:ext>
                </a:extLst>
              </p:cNvPr>
              <p:cNvSpPr/>
              <p:nvPr/>
            </p:nvSpPr>
            <p:spPr>
              <a:xfrm>
                <a:off x="5048216" y="4079631"/>
                <a:ext cx="154617" cy="3082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a:extLst>
                  <a:ext uri="{FF2B5EF4-FFF2-40B4-BE49-F238E27FC236}">
                    <a16:creationId xmlns:a16="http://schemas.microsoft.com/office/drawing/2014/main" id="{4423860B-497E-4131-1295-C33B4EE479BA}"/>
                  </a:ext>
                </a:extLst>
              </p:cNvPr>
              <p:cNvSpPr/>
              <p:nvPr/>
            </p:nvSpPr>
            <p:spPr>
              <a:xfrm>
                <a:off x="3112070" y="1545739"/>
                <a:ext cx="408660" cy="3082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a:extLst>
                  <a:ext uri="{FF2B5EF4-FFF2-40B4-BE49-F238E27FC236}">
                    <a16:creationId xmlns:a16="http://schemas.microsoft.com/office/drawing/2014/main" id="{2F99B9D6-B961-EE9C-9BFC-A5D40F185D07}"/>
                  </a:ext>
                </a:extLst>
              </p:cNvPr>
              <p:cNvSpPr/>
              <p:nvPr/>
            </p:nvSpPr>
            <p:spPr>
              <a:xfrm>
                <a:off x="3595479" y="2063550"/>
                <a:ext cx="252685" cy="3082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a:extLst>
                  <a:ext uri="{FF2B5EF4-FFF2-40B4-BE49-F238E27FC236}">
                    <a16:creationId xmlns:a16="http://schemas.microsoft.com/office/drawing/2014/main" id="{CD57C8A7-A945-4780-84F3-19953737B50F}"/>
                  </a:ext>
                </a:extLst>
              </p:cNvPr>
              <p:cNvSpPr/>
              <p:nvPr/>
            </p:nvSpPr>
            <p:spPr>
              <a:xfrm>
                <a:off x="5452876" y="2029141"/>
                <a:ext cx="408660" cy="1885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170" name="Picture 2" descr="Galilean Transformation - Galilean Relativity, Limitations, FAQs">
                <a:extLst>
                  <a:ext uri="{FF2B5EF4-FFF2-40B4-BE49-F238E27FC236}">
                    <a16:creationId xmlns:a16="http://schemas.microsoft.com/office/drawing/2014/main" id="{EA05BF48-5559-ED12-9965-C59615B522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617"/>
              <a:stretch/>
            </p:blipFill>
            <p:spPr bwMode="auto">
              <a:xfrm>
                <a:off x="1137651" y="1627415"/>
                <a:ext cx="7821130" cy="3607037"/>
              </a:xfrm>
              <a:prstGeom prst="rect">
                <a:avLst/>
              </a:prstGeom>
              <a:noFill/>
              <a:extLst>
                <a:ext uri="{909E8E84-426E-40DD-AFC4-6F175D3DCCD1}">
                  <a14:hiddenFill xmlns:a14="http://schemas.microsoft.com/office/drawing/2010/main">
                    <a:solidFill>
                      <a:srgbClr val="FFFFFF"/>
                    </a:solidFill>
                  </a14:hiddenFill>
                </a:ext>
              </a:extLst>
            </p:spPr>
          </p:pic>
          <p:sp>
            <p:nvSpPr>
              <p:cNvPr id="27" name="ZoneTexte 13">
                <a:extLst>
                  <a:ext uri="{FF2B5EF4-FFF2-40B4-BE49-F238E27FC236}">
                    <a16:creationId xmlns:a16="http://schemas.microsoft.com/office/drawing/2014/main" id="{A567EEEB-7B49-272F-CA02-64E15AF98DEB}"/>
                  </a:ext>
                </a:extLst>
              </p:cNvPr>
              <p:cNvSpPr txBox="1"/>
              <p:nvPr/>
            </p:nvSpPr>
            <p:spPr>
              <a:xfrm>
                <a:off x="3112070" y="4387894"/>
                <a:ext cx="549948" cy="646331"/>
              </a:xfrm>
              <a:prstGeom prst="rect">
                <a:avLst/>
              </a:prstGeom>
              <a:noFill/>
            </p:spPr>
            <p:txBody>
              <a:bodyPr wrap="square" rtlCol="0">
                <a:spAutoFit/>
              </a:bodyPr>
              <a:lstStyle/>
              <a:p>
                <a:pPr algn="ctr"/>
                <a:r>
                  <a:rPr lang="fr-FR" sz="3600" dirty="0">
                    <a:latin typeface="Garamond" panose="02020404030301010803" pitchFamily="18" charset="0"/>
                  </a:rPr>
                  <a:t>R</a:t>
                </a:r>
              </a:p>
            </p:txBody>
          </p:sp>
          <p:sp>
            <p:nvSpPr>
              <p:cNvPr id="28" name="ZoneTexte 13">
                <a:extLst>
                  <a:ext uri="{FF2B5EF4-FFF2-40B4-BE49-F238E27FC236}">
                    <a16:creationId xmlns:a16="http://schemas.microsoft.com/office/drawing/2014/main" id="{BB77084D-AFD3-C9F7-74CD-83F8460B71B0}"/>
                  </a:ext>
                </a:extLst>
              </p:cNvPr>
              <p:cNvSpPr txBox="1"/>
              <p:nvPr/>
            </p:nvSpPr>
            <p:spPr>
              <a:xfrm>
                <a:off x="7918511" y="2124044"/>
                <a:ext cx="862073" cy="646331"/>
              </a:xfrm>
              <a:prstGeom prst="rect">
                <a:avLst/>
              </a:prstGeom>
              <a:noFill/>
            </p:spPr>
            <p:txBody>
              <a:bodyPr wrap="square" rtlCol="0">
                <a:spAutoFit/>
              </a:bodyPr>
              <a:lstStyle/>
              <a:p>
                <a:pPr algn="ctr"/>
                <a:r>
                  <a:rPr lang="fr-FR" sz="3600" dirty="0">
                    <a:latin typeface="Garamond" panose="02020404030301010803" pitchFamily="18" charset="0"/>
                  </a:rPr>
                  <a:t>R’</a:t>
                </a:r>
              </a:p>
            </p:txBody>
          </p:sp>
          <p:sp>
            <p:nvSpPr>
              <p:cNvPr id="29" name="ZoneTexte 13">
                <a:extLst>
                  <a:ext uri="{FF2B5EF4-FFF2-40B4-BE49-F238E27FC236}">
                    <a16:creationId xmlns:a16="http://schemas.microsoft.com/office/drawing/2014/main" id="{44394B3B-689B-975D-FE3F-416E54E4BAD7}"/>
                  </a:ext>
                </a:extLst>
              </p:cNvPr>
              <p:cNvSpPr txBox="1"/>
              <p:nvPr/>
            </p:nvSpPr>
            <p:spPr>
              <a:xfrm>
                <a:off x="6981868" y="2257356"/>
                <a:ext cx="549948" cy="523220"/>
              </a:xfrm>
              <a:prstGeom prst="rect">
                <a:avLst/>
              </a:prstGeom>
              <a:noFill/>
            </p:spPr>
            <p:txBody>
              <a:bodyPr wrap="square" rtlCol="0">
                <a:spAutoFit/>
              </a:bodyPr>
              <a:lstStyle/>
              <a:p>
                <a:pPr algn="ctr"/>
                <a:r>
                  <a:rPr lang="fr-FR" sz="2800" dirty="0">
                    <a:latin typeface="Garamond" panose="02020404030301010803" pitchFamily="18" charset="0"/>
                  </a:rPr>
                  <a:t>A</a:t>
                </a:r>
              </a:p>
            </p:txBody>
          </p:sp>
          <p:sp>
            <p:nvSpPr>
              <p:cNvPr id="34" name="ZoneTexte 13">
                <a:extLst>
                  <a:ext uri="{FF2B5EF4-FFF2-40B4-BE49-F238E27FC236}">
                    <a16:creationId xmlns:a16="http://schemas.microsoft.com/office/drawing/2014/main" id="{0757DA4C-E1F9-4F66-F796-EE006F1292B6}"/>
                  </a:ext>
                </a:extLst>
              </p:cNvPr>
              <p:cNvSpPr txBox="1"/>
              <p:nvPr/>
            </p:nvSpPr>
            <p:spPr>
              <a:xfrm>
                <a:off x="3595479" y="2057301"/>
                <a:ext cx="408660" cy="400110"/>
              </a:xfrm>
              <a:prstGeom prst="rect">
                <a:avLst/>
              </a:prstGeom>
              <a:solidFill>
                <a:schemeClr val="bg1"/>
              </a:solidFill>
            </p:spPr>
            <p:txBody>
              <a:bodyPr wrap="square" rtlCol="0">
                <a:spAutoFit/>
              </a:bodyPr>
              <a:lstStyle/>
              <a:p>
                <a:pPr algn="ctr"/>
                <a:r>
                  <a:rPr lang="fr-FR" sz="2000" b="1" dirty="0">
                    <a:solidFill>
                      <a:srgbClr val="FF40FF"/>
                    </a:solidFill>
                    <a:latin typeface="Garamond" panose="02020404030301010803" pitchFamily="18" charset="0"/>
                  </a:rPr>
                  <a:t>U</a:t>
                </a:r>
              </a:p>
            </p:txBody>
          </p:sp>
          <p:pic>
            <p:nvPicPr>
              <p:cNvPr id="36" name="Picture 35" descr="Icon&#10;&#10;Description automatically generated">
                <a:extLst>
                  <a:ext uri="{FF2B5EF4-FFF2-40B4-BE49-F238E27FC236}">
                    <a16:creationId xmlns:a16="http://schemas.microsoft.com/office/drawing/2014/main" id="{AE77D59F-51F7-B5C7-1D39-C240BC8CEF60}"/>
                  </a:ext>
                </a:extLst>
              </p:cNvPr>
              <p:cNvPicPr>
                <a:picLocks noChangeAspect="1"/>
              </p:cNvPicPr>
              <p:nvPr/>
            </p:nvPicPr>
            <p:blipFill rotWithShape="1">
              <a:blip r:embed="rId4"/>
              <a:srcRect l="64867" t="1184" b="1"/>
              <a:stretch/>
            </p:blipFill>
            <p:spPr>
              <a:xfrm>
                <a:off x="5488975" y="1834623"/>
                <a:ext cx="133856" cy="389036"/>
              </a:xfrm>
              <a:prstGeom prst="rect">
                <a:avLst/>
              </a:prstGeom>
            </p:spPr>
          </p:pic>
        </p:grpSp>
        <p:sp>
          <p:nvSpPr>
            <p:cNvPr id="26" name="Rectangle 25">
              <a:extLst>
                <a:ext uri="{FF2B5EF4-FFF2-40B4-BE49-F238E27FC236}">
                  <a16:creationId xmlns:a16="http://schemas.microsoft.com/office/drawing/2014/main" id="{EE84DF87-8356-6405-E642-05C77F1A7EB6}"/>
                </a:ext>
              </a:extLst>
            </p:cNvPr>
            <p:cNvSpPr/>
            <p:nvPr/>
          </p:nvSpPr>
          <p:spPr>
            <a:xfrm>
              <a:off x="3108983" y="1546938"/>
              <a:ext cx="408660" cy="307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2" name="Group 21">
            <a:extLst>
              <a:ext uri="{FF2B5EF4-FFF2-40B4-BE49-F238E27FC236}">
                <a16:creationId xmlns:a16="http://schemas.microsoft.com/office/drawing/2014/main" id="{C3D1410B-3E56-ACDD-329C-0CCDB8C974D9}"/>
              </a:ext>
            </a:extLst>
          </p:cNvPr>
          <p:cNvGrpSpPr/>
          <p:nvPr/>
        </p:nvGrpSpPr>
        <p:grpSpPr>
          <a:xfrm>
            <a:off x="0" y="6652590"/>
            <a:ext cx="9144000" cy="205411"/>
            <a:chOff x="0" y="6652590"/>
            <a:chExt cx="9144000" cy="205411"/>
          </a:xfrm>
        </p:grpSpPr>
        <p:sp>
          <p:nvSpPr>
            <p:cNvPr id="23" name="Rectangle 22">
              <a:extLst>
                <a:ext uri="{FF2B5EF4-FFF2-40B4-BE49-F238E27FC236}">
                  <a16:creationId xmlns:a16="http://schemas.microsoft.com/office/drawing/2014/main" id="{F01823D8-C41E-9F01-BAF4-18B1535626ED}"/>
                </a:ext>
              </a:extLst>
            </p:cNvPr>
            <p:cNvSpPr/>
            <p:nvPr/>
          </p:nvSpPr>
          <p:spPr>
            <a:xfrm>
              <a:off x="0" y="6652591"/>
              <a:ext cx="1502001"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Barbara PERRI</a:t>
              </a:r>
            </a:p>
          </p:txBody>
        </p:sp>
        <p:sp>
          <p:nvSpPr>
            <p:cNvPr id="24" name="Rectangle 23">
              <a:extLst>
                <a:ext uri="{FF2B5EF4-FFF2-40B4-BE49-F238E27FC236}">
                  <a16:creationId xmlns:a16="http://schemas.microsoft.com/office/drawing/2014/main" id="{28600635-50A1-B1B6-6A69-E787F3959B2E}"/>
                </a:ext>
              </a:extLst>
            </p:cNvPr>
            <p:cNvSpPr/>
            <p:nvPr/>
          </p:nvSpPr>
          <p:spPr>
            <a:xfrm>
              <a:off x="1502001" y="6652590"/>
              <a:ext cx="4359535" cy="20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L1, PHYS137, Cours 4 :  La relativité restreinte</a:t>
              </a:r>
            </a:p>
          </p:txBody>
        </p:sp>
        <p:sp>
          <p:nvSpPr>
            <p:cNvPr id="37" name="Rectangle 36">
              <a:extLst>
                <a:ext uri="{FF2B5EF4-FFF2-40B4-BE49-F238E27FC236}">
                  <a16:creationId xmlns:a16="http://schemas.microsoft.com/office/drawing/2014/main" id="{52F3D7D8-3879-713E-02AF-14DF5E108938}"/>
                </a:ext>
              </a:extLst>
            </p:cNvPr>
            <p:cNvSpPr/>
            <p:nvPr/>
          </p:nvSpPr>
          <p:spPr>
            <a:xfrm>
              <a:off x="7641999" y="6652591"/>
              <a:ext cx="1502001" cy="2054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Garamond" panose="02020404030301010803" pitchFamily="18" charset="0"/>
                </a:rPr>
                <a:t>05/10/2023</a:t>
              </a:r>
            </a:p>
          </p:txBody>
        </p:sp>
        <p:sp>
          <p:nvSpPr>
            <p:cNvPr id="38" name="Rectangle 37">
              <a:extLst>
                <a:ext uri="{FF2B5EF4-FFF2-40B4-BE49-F238E27FC236}">
                  <a16:creationId xmlns:a16="http://schemas.microsoft.com/office/drawing/2014/main" id="{18FF4BC3-5680-17D9-6B9D-E420A7871845}"/>
                </a:ext>
              </a:extLst>
            </p:cNvPr>
            <p:cNvSpPr/>
            <p:nvPr/>
          </p:nvSpPr>
          <p:spPr>
            <a:xfrm>
              <a:off x="5861538" y="6652591"/>
              <a:ext cx="1780461" cy="2054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Garamond" panose="02020404030301010803" pitchFamily="18" charset="0"/>
                </a:rPr>
                <a:t>Université Paris-Saclay</a:t>
              </a:r>
            </a:p>
          </p:txBody>
        </p:sp>
      </p:grpSp>
    </p:spTree>
    <p:extLst>
      <p:ext uri="{BB962C8B-B14F-4D97-AF65-F5344CB8AC3E}">
        <p14:creationId xmlns:p14="http://schemas.microsoft.com/office/powerpoint/2010/main" val="3082693743"/>
      </p:ext>
    </p:extLst>
  </p:cSld>
  <p:clrMapOvr>
    <a:masterClrMapping/>
  </p:clrMapOvr>
  <p:transition spd="slow">
    <p:push dir="u"/>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3645</TotalTime>
  <Words>8675</Words>
  <Application>Microsoft Macintosh PowerPoint</Application>
  <PresentationFormat>On-screen Show (4:3)</PresentationFormat>
  <Paragraphs>849</Paragraphs>
  <Slides>36</Slides>
  <Notes>36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Arial</vt:lpstr>
      <vt:lpstr>Calibri</vt:lpstr>
      <vt:lpstr>Calibri Light</vt:lpstr>
      <vt:lpstr>Cambria Math</vt:lpstr>
      <vt:lpstr>Garamond</vt:lpstr>
      <vt:lpstr>Helvetica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Barbara Perri</dc:creator>
  <cp:lastModifiedBy>Microsoft Office User</cp:lastModifiedBy>
  <cp:revision>581</cp:revision>
  <dcterms:created xsi:type="dcterms:W3CDTF">2022-09-08T12:11:22Z</dcterms:created>
  <dcterms:modified xsi:type="dcterms:W3CDTF">2023-12-13T14:38:11Z</dcterms:modified>
</cp:coreProperties>
</file>