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416" r:id="rId3"/>
    <p:sldId id="417" r:id="rId4"/>
    <p:sldId id="418" r:id="rId5"/>
    <p:sldId id="419" r:id="rId6"/>
    <p:sldId id="420" r:id="rId7"/>
    <p:sldId id="421" r:id="rId8"/>
    <p:sldId id="423" r:id="rId9"/>
    <p:sldId id="424" r:id="rId10"/>
    <p:sldId id="425" r:id="rId11"/>
    <p:sldId id="426" r:id="rId12"/>
    <p:sldId id="427" r:id="rId13"/>
    <p:sldId id="428" r:id="rId14"/>
  </p:sldIdLst>
  <p:sldSz cx="9144000" cy="6858000" type="screen4x3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78851" autoAdjust="0"/>
  </p:normalViewPr>
  <p:slideViewPr>
    <p:cSldViewPr>
      <p:cViewPr varScale="1">
        <p:scale>
          <a:sx n="65" d="100"/>
          <a:sy n="65" d="100"/>
        </p:scale>
        <p:origin x="211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28C5C-62DD-49EC-AD04-8D76099F6F9A}" type="datetimeFigureOut">
              <a:rPr lang="fr-FR" smtClean="0"/>
              <a:t>27/10/2024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C76A3-7EA1-4647-AAD5-423D54D53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C76A3-7EA1-4647-AAD5-423D54D53C9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88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pru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auto">
          <a:xfrm>
            <a:off x="0" y="-94667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7" name="Image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blanc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1360159"/>
            <a:ext cx="830534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5267738" y="1360159"/>
            <a:ext cx="330973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-plei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9144000" cy="602311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+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382883" y="1825625"/>
            <a:ext cx="3614468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+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lang="fr-FR" sz="3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67545" y="1556793"/>
            <a:ext cx="4104456" cy="4406462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4840358" y="1563081"/>
            <a:ext cx="3836098" cy="440039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/>
          <p:nvPr userDrawn="1"/>
        </p:nvPicPr>
        <p:blipFill>
          <a:blip r:embed="rId9"/>
          <a:srcRect t="953" b="1692"/>
          <a:stretch/>
        </p:blipFill>
        <p:spPr bwMode="auto">
          <a:xfrm rot="5400000">
            <a:off x="4168774" y="-3713188"/>
            <a:ext cx="806450" cy="914400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8034" y="6321449"/>
            <a:ext cx="12792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77837" y="6306258"/>
            <a:ext cx="39582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28650" y="63062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fld id="{A0B0FBA5-3649-4193-81EC-FC1C61F9B58C}" type="slidenum">
              <a:rPr lang="fr-FR"/>
              <a:t>‹N°›</a:t>
            </a:fld>
            <a:endParaRPr lang="fr-FR"/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11" name="Image 7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6976819" y="6008297"/>
            <a:ext cx="2178326" cy="579716"/>
          </a:xfrm>
          <a:prstGeom prst="rect">
            <a:avLst/>
          </a:prstGeom>
        </p:spPr>
      </p:pic>
      <p:pic>
        <p:nvPicPr>
          <p:cNvPr id="12" name="Image 12"/>
          <p:cNvPicPr>
            <a:picLocks noChangeAspect="1"/>
          </p:cNvPicPr>
          <p:nvPr userDrawn="1"/>
        </p:nvPicPr>
        <p:blipFill>
          <a:blip r:embed="rId12"/>
          <a:srcRect l="4290" r="3367"/>
          <a:stretch/>
        </p:blipFill>
        <p:spPr bwMode="auto">
          <a:xfrm>
            <a:off x="7262191" y="43990"/>
            <a:ext cx="1661436" cy="887657"/>
          </a:xfrm>
          <a:prstGeom prst="rect">
            <a:avLst/>
          </a:prstGeom>
          <a:effectLst>
            <a:softEdge rad="381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400" b="1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Aspect </a:t>
            </a:r>
            <a:r>
              <a:rPr lang="en-US" dirty="0" err="1"/>
              <a:t>moléculaire</a:t>
            </a:r>
            <a:r>
              <a:rPr lang="en-US" dirty="0"/>
              <a:t> du </a:t>
            </a:r>
            <a:r>
              <a:rPr lang="en-US" dirty="0" err="1"/>
              <a:t>métabolisme</a:t>
            </a:r>
            <a:r>
              <a:rPr lang="en-US" dirty="0"/>
              <a:t> -TD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 err="1"/>
              <a:t>Pr</a:t>
            </a:r>
            <a:r>
              <a:rPr lang="en-US" dirty="0"/>
              <a:t> Delphine JOSEPH </a:t>
            </a:r>
          </a:p>
        </p:txBody>
      </p:sp>
      <p:pic>
        <p:nvPicPr>
          <p:cNvPr id="6" name="Image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35727" y="140672"/>
            <a:ext cx="4724399" cy="1257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rcRect l="4157" r="2206"/>
          <a:stretch/>
        </p:blipFill>
        <p:spPr bwMode="auto">
          <a:xfrm>
            <a:off x="5992836" y="75261"/>
            <a:ext cx="2574387" cy="1353196"/>
          </a:xfrm>
          <a:prstGeom prst="rect">
            <a:avLst/>
          </a:prstGeom>
          <a:ln>
            <a:noFill/>
          </a:ln>
          <a:effectLst>
            <a:reflection blurRad="12700" stA="30000" endPos="30000" dist="5000" dir="21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E7FD56CF-4D0A-1612-5D3B-386617D8D787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A9DCA910-0AEE-B672-7FCF-A9ACF34F6405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D78BAA47-18E5-89D5-1D42-0387F0D60E87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4"/>
            </a:pPr>
            <a:r>
              <a:rPr lang="fr-FR" sz="1600" b="1" dirty="0">
                <a:solidFill>
                  <a:schemeClr val="accent2"/>
                </a:solidFill>
              </a:rPr>
              <a:t>Métabolisme de l</a:t>
            </a:r>
            <a:r>
              <a:rPr lang="fr-FR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’amiodarone</a:t>
            </a:r>
            <a:r>
              <a:rPr lang="fr-FR" sz="1600" dirty="0">
                <a:effectLst/>
                <a:ea typeface="Aptos" panose="020B0004020202020204" pitchFamily="34" charset="0"/>
              </a:rPr>
              <a:t> 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174E8-15B0-C4D3-78B1-F3B898F9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3" y="1752010"/>
            <a:ext cx="86409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 startAt="3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Proposer dans l’encadré, la structure de l’intermédiaire expliquant la formation de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M1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et de l’acétaldéhyde.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9606DC3A-F64D-A2E4-10FE-8F00ADD156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555410"/>
              </p:ext>
            </p:extLst>
          </p:nvPr>
        </p:nvGraphicFramePr>
        <p:xfrm>
          <a:off x="1665511" y="2386526"/>
          <a:ext cx="5668963" cy="348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185875" imgH="3803757" progId="ChemDraw.Document.6.0">
                  <p:embed/>
                </p:oleObj>
              </mc:Choice>
              <mc:Fallback>
                <p:oleObj name="CS ChemDraw Drawing" r:id="rId2" imgW="6185875" imgH="380375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511" y="2386526"/>
                        <a:ext cx="5668963" cy="348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78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50CDDA3-8D54-5849-A543-377F99D2083F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EEA44EC-F15B-855F-EFE3-24C9DCB20D81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B1416DCC-87A9-1FC1-E01C-8104E63A6AB4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5"/>
            </a:pPr>
            <a:r>
              <a:rPr lang="fr-FR" sz="1600" b="1" dirty="0">
                <a:solidFill>
                  <a:schemeClr val="accent2"/>
                </a:solidFill>
              </a:rPr>
              <a:t>Métabolisme de </a:t>
            </a:r>
            <a:r>
              <a:rPr lang="fr-FR" sz="1600" b="1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l’atorvastatine</a:t>
            </a:r>
            <a:r>
              <a:rPr lang="fr-FR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 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CF9E9DF-B42F-0F1E-A83E-DFED6304B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26570"/>
              </p:ext>
            </p:extLst>
          </p:nvPr>
        </p:nvGraphicFramePr>
        <p:xfrm>
          <a:off x="323528" y="4765213"/>
          <a:ext cx="6264696" cy="1525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881">
                  <a:extLst>
                    <a:ext uri="{9D8B030D-6E8A-4147-A177-3AD203B41FA5}">
                      <a16:colId xmlns:a16="http://schemas.microsoft.com/office/drawing/2014/main" val="4006538623"/>
                    </a:ext>
                  </a:extLst>
                </a:gridCol>
                <a:gridCol w="4696815">
                  <a:extLst>
                    <a:ext uri="{9D8B030D-6E8A-4147-A177-3AD203B41FA5}">
                      <a16:colId xmlns:a16="http://schemas.microsoft.com/office/drawing/2014/main" val="15262825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Transformation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Phase métabolique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114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1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2</a:t>
                      </a:r>
                      <a:r>
                        <a:rPr lang="fr-FR" sz="1400" kern="100">
                          <a:effectLst/>
                        </a:rPr>
                        <a:t> 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0674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1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3</a:t>
                      </a: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502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1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4</a:t>
                      </a: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2548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1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5</a:t>
                      </a:r>
                      <a:r>
                        <a:rPr lang="fr-FR" sz="1400" kern="100">
                          <a:effectLst/>
                        </a:rPr>
                        <a:t>, </a:t>
                      </a:r>
                      <a:r>
                        <a:rPr lang="fr-FR" sz="1400" u="sng" kern="100">
                          <a:effectLst/>
                        </a:rPr>
                        <a:t>6</a:t>
                      </a:r>
                      <a:r>
                        <a:rPr lang="fr-FR" sz="1400" kern="100">
                          <a:effectLst/>
                        </a:rPr>
                        <a:t> et </a:t>
                      </a:r>
                      <a:r>
                        <a:rPr lang="fr-FR" sz="1400" u="sng" kern="100">
                          <a:effectLst/>
                        </a:rPr>
                        <a:t>7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7361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2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8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613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u="sng" kern="100">
                          <a:effectLst/>
                        </a:rPr>
                        <a:t>3</a:t>
                      </a:r>
                      <a:r>
                        <a:rPr lang="fr-FR" sz="1400" kern="100">
                          <a:effectLst/>
                        </a:rPr>
                        <a:t> en </a:t>
                      </a:r>
                      <a:r>
                        <a:rPr lang="fr-FR" sz="1400" u="sng" kern="100">
                          <a:effectLst/>
                        </a:rPr>
                        <a:t>9</a:t>
                      </a: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8195438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54A06960-4052-464F-E0E9-43102136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6552" y="1659432"/>
            <a:ext cx="964907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00100" lvl="1" indent="-342900">
              <a:buFont typeface="+mj-lt"/>
              <a:buAutoNum type="alphaLcParenR"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Précisez dans les cadres prévus à cet effet, les grands types de transformation impliquée dans la métabolisation </a:t>
            </a:r>
            <a:r>
              <a:rPr lang="fr-FR" altLang="fr-FR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 l’atorvastatine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</a:p>
          <a:p>
            <a:pPr lvl="1"/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Représentez les structures de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sachant que ce sont des isomères de position. </a:t>
            </a:r>
          </a:p>
          <a:p>
            <a:pPr lvl="2"/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 vous basant sur les effets électroniques des substituants portés par les trois groupements benzéniques de l’atorvastatine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expliquez la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chimiosélectivité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observée (1 seul des 3 groupements benzéniques subit l’action du métabolisme – composés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 vous basant sur les effets électroniques du substituant, expliquez la régiosélectivité </a:t>
            </a:r>
            <a:r>
              <a:rPr kumimoji="0" lang="fr-FR" altLang="fr-FR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ortho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kumimoji="0" lang="fr-FR" altLang="fr-FR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para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observé (composés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Précisez les phases métaboliques des transformations suivantes :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9219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1059D77-3467-01BB-2B99-79D204363985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9" name="Objet 8">
            <a:extLst>
              <a:ext uri="{FF2B5EF4-FFF2-40B4-BE49-F238E27FC236}">
                <a16:creationId xmlns:a16="http://schemas.microsoft.com/office/drawing/2014/main" id="{103251D4-F029-661C-0C17-183D2BDAEE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763" y="1556792"/>
          <a:ext cx="8820473" cy="4725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0984804" imgH="5877631" progId="ChemDraw.Document.6.0">
                  <p:embed/>
                </p:oleObj>
              </mc:Choice>
              <mc:Fallback>
                <p:oleObj name="CS ChemDraw Drawing" r:id="rId2" imgW="10984804" imgH="5877631" progId="ChemDraw.Document.6.0">
                  <p:embed/>
                  <p:pic>
                    <p:nvPicPr>
                      <p:cNvPr id="9" name="Objet 8">
                        <a:extLst>
                          <a:ext uri="{FF2B5EF4-FFF2-40B4-BE49-F238E27FC236}">
                            <a16:creationId xmlns:a16="http://schemas.microsoft.com/office/drawing/2014/main" id="{00BA6053-1AE7-CAE4-C2D0-22B91864D6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3" y="1556792"/>
                        <a:ext cx="8820473" cy="472514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id="{3726087D-2F3A-0F14-9453-698637503F4A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EA6060F4-DAAC-CB3A-0F6F-D03E75762BF3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5"/>
            </a:pPr>
            <a:r>
              <a:rPr lang="fr-FR" sz="1600" b="1" dirty="0">
                <a:solidFill>
                  <a:schemeClr val="accent2"/>
                </a:solidFill>
              </a:rPr>
              <a:t>Métabolisme de </a:t>
            </a:r>
            <a:r>
              <a:rPr lang="fr-FR" sz="1600" b="1" kern="1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l’atorvastatine</a:t>
            </a:r>
            <a:r>
              <a:rPr lang="fr-FR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 </a:t>
            </a:r>
            <a:endParaRPr lang="fr-FR" sz="1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88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4E35E53-30CE-B175-D8BC-77BE4326A9B8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1B1790E7-88BC-D28B-9E4D-E55DF84AF742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D2064D99-7594-0F0A-2291-6E069D2CEBCC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6"/>
            </a:pPr>
            <a:r>
              <a:rPr lang="fr-FR" sz="1600" b="1" dirty="0">
                <a:solidFill>
                  <a:schemeClr val="accent2"/>
                </a:solidFill>
              </a:rPr>
              <a:t>Métabolisme du</a:t>
            </a:r>
            <a:r>
              <a:rPr lang="fr-FR" sz="1600" b="1" i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glibenclamide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31C26722-2D69-DCE0-9A68-EC0C9D526E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313951"/>
              </p:ext>
            </p:extLst>
          </p:nvPr>
        </p:nvGraphicFramePr>
        <p:xfrm>
          <a:off x="1115616" y="1576758"/>
          <a:ext cx="7920880" cy="5020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9507992" imgH="6028846" progId="ChemDraw.Document.6.0">
                  <p:embed/>
                </p:oleObj>
              </mc:Choice>
              <mc:Fallback>
                <p:oleObj name="CS ChemDraw Drawing" r:id="rId2" imgW="9507992" imgH="6028846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576758"/>
                        <a:ext cx="7920880" cy="50205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74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1E3C95C4-87FA-40F2-9E38-8B2B9F0CE779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fr-FR" sz="1600" b="1" dirty="0">
                <a:solidFill>
                  <a:schemeClr val="accent2"/>
                </a:solidFill>
              </a:rPr>
              <a:t>Métabolisme de l’imatinib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D1A0469-145F-4E8D-B7CA-E6AC034206A3}"/>
              </a:ext>
            </a:extLst>
          </p:cNvPr>
          <p:cNvSpPr txBox="1"/>
          <p:nvPr/>
        </p:nvSpPr>
        <p:spPr>
          <a:xfrm>
            <a:off x="827584" y="2158943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AA6140-69D6-408A-A9DD-3C4A715C3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5" y="1305617"/>
            <a:ext cx="797935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id="{5C1560F3-C4FD-4B3E-BD05-CF3BD3758E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530778"/>
              </p:ext>
            </p:extLst>
          </p:nvPr>
        </p:nvGraphicFramePr>
        <p:xfrm>
          <a:off x="2011440" y="1993645"/>
          <a:ext cx="5121119" cy="1435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381346" imgH="947731" progId="ChemDraw.Document.6.0">
                  <p:embed/>
                </p:oleObj>
              </mc:Choice>
              <mc:Fallback>
                <p:oleObj name="CS ChemDraw Drawing" r:id="rId2" imgW="3381346" imgH="94773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1440" y="1993645"/>
                        <a:ext cx="5121119" cy="1435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EFC15EBE-2EC4-B38A-5AB0-88AF51EE4B31}"/>
              </a:ext>
            </a:extLst>
          </p:cNvPr>
          <p:cNvSpPr txBox="1"/>
          <p:nvPr/>
        </p:nvSpPr>
        <p:spPr>
          <a:xfrm>
            <a:off x="354688" y="3843718"/>
            <a:ext cx="8465784" cy="1661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Indiquer, directement sur le schéma et dans l’étiquette prévue à cet effet, la réaction de métabolisation mise en jeu. Préciser, sur le schéma, la phase à laquelle appartient cette transformation.</a:t>
            </a:r>
          </a:p>
          <a:p>
            <a:pPr lvl="0" algn="just">
              <a:lnSpc>
                <a:spcPct val="107000"/>
              </a:lnSpc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Proposer d’autres métabolisations de phase II possibles au départ du métabolite </a:t>
            </a:r>
            <a:r>
              <a:rPr lang="fr-FR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représenter les structures chimiques des composés correspondants.  </a:t>
            </a:r>
          </a:p>
        </p:txBody>
      </p:sp>
    </p:spTree>
    <p:extLst>
      <p:ext uri="{BB962C8B-B14F-4D97-AF65-F5344CB8AC3E}">
        <p14:creationId xmlns:p14="http://schemas.microsoft.com/office/powerpoint/2010/main" val="223671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D1A0469-145F-4E8D-B7CA-E6AC034206A3}"/>
              </a:ext>
            </a:extLst>
          </p:cNvPr>
          <p:cNvSpPr txBox="1"/>
          <p:nvPr/>
        </p:nvSpPr>
        <p:spPr>
          <a:xfrm>
            <a:off x="827584" y="2158943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AA6140-69D6-408A-A9DD-3C4A715C3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65" y="1305617"/>
            <a:ext cx="797935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5E1B2D5A-1485-4CA0-9AAF-FFDD516894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186980"/>
              </p:ext>
            </p:extLst>
          </p:nvPr>
        </p:nvGraphicFramePr>
        <p:xfrm>
          <a:off x="390289" y="1196752"/>
          <a:ext cx="7812509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9604349" imgH="6023979" progId="ChemDraw.Document.6.0">
                  <p:embed/>
                </p:oleObj>
              </mc:Choice>
              <mc:Fallback>
                <p:oleObj name="CS ChemDraw Drawing" r:id="rId2" imgW="9604349" imgH="6023979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5E1B2D5A-1485-4CA0-9AAF-FFDD516894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89" y="1196752"/>
                        <a:ext cx="7812509" cy="48965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186A96B-C199-20AB-086E-E1A6200A50B9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fr-FR" sz="1600" b="1" dirty="0">
                <a:solidFill>
                  <a:schemeClr val="accent2"/>
                </a:solidFill>
              </a:rPr>
              <a:t>Métabolisme de l’imatinib</a:t>
            </a:r>
          </a:p>
        </p:txBody>
      </p:sp>
    </p:spTree>
    <p:extLst>
      <p:ext uri="{BB962C8B-B14F-4D97-AF65-F5344CB8AC3E}">
        <p14:creationId xmlns:p14="http://schemas.microsoft.com/office/powerpoint/2010/main" val="169472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1E3C95C4-87FA-40F2-9E38-8B2B9F0CE779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2"/>
            </a:pPr>
            <a:r>
              <a:rPr lang="fr-FR" sz="1600" b="1" dirty="0">
                <a:solidFill>
                  <a:schemeClr val="accent2"/>
                </a:solidFill>
              </a:rPr>
              <a:t>Métabolisme de la nicotine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D1A0469-145F-4E8D-B7CA-E6AC034206A3}"/>
              </a:ext>
            </a:extLst>
          </p:cNvPr>
          <p:cNvSpPr txBox="1"/>
          <p:nvPr/>
        </p:nvSpPr>
        <p:spPr>
          <a:xfrm>
            <a:off x="827584" y="2158943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>
              <a:solidFill>
                <a:schemeClr val="tx2"/>
              </a:solidFill>
            </a:endParaRPr>
          </a:p>
        </p:txBody>
      </p:sp>
      <p:graphicFrame>
        <p:nvGraphicFramePr>
          <p:cNvPr id="7" name="Objet 6">
            <a:extLst>
              <a:ext uri="{FF2B5EF4-FFF2-40B4-BE49-F238E27FC236}">
                <a16:creationId xmlns:a16="http://schemas.microsoft.com/office/drawing/2014/main" id="{22B2807F-38C2-4FA8-B278-0AA4CBC222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165377"/>
              </p:ext>
            </p:extLst>
          </p:nvPr>
        </p:nvGraphicFramePr>
        <p:xfrm>
          <a:off x="3131840" y="1642657"/>
          <a:ext cx="1741487" cy="154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153636" imgH="1014984" progId="ChemDraw.Document.6.0">
                  <p:embed/>
                </p:oleObj>
              </mc:Choice>
              <mc:Fallback>
                <p:oleObj name="CS ChemDraw Drawing" r:id="rId2" imgW="1153636" imgH="1014984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642657"/>
                        <a:ext cx="1741487" cy="1541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2B9BB61D-7898-14A5-578C-177823638710}"/>
              </a:ext>
            </a:extLst>
          </p:cNvPr>
          <p:cNvSpPr txBox="1"/>
          <p:nvPr/>
        </p:nvSpPr>
        <p:spPr>
          <a:xfrm>
            <a:off x="222559" y="3273980"/>
            <a:ext cx="8698881" cy="3190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 et nommer les fonctions chimiques présentes sur la nicotine </a:t>
            </a: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 propriété physico-chimique est associée à ces fonctions ? Représenter la structure de la nicotine à pH physiologique.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la base des métabolites principaux présentés ci-après,  </a:t>
            </a:r>
          </a:p>
          <a:p>
            <a:pPr marL="800100" lvl="1" indent="-342900" algn="just">
              <a:lnSpc>
                <a:spcPct val="115000"/>
              </a:lnSpc>
              <a:buFont typeface="+mj-lt"/>
              <a:buAutoNum type="alphaLcPeriod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métabolites de phase I et ceux de phase II.</a:t>
            </a:r>
          </a:p>
          <a:p>
            <a:pPr marL="800100" lvl="1" indent="-342900" algn="just">
              <a:lnSpc>
                <a:spcPct val="115000"/>
              </a:lnSpc>
              <a:buFont typeface="+mj-lt"/>
              <a:buAutoNum type="alphaLcPeriod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 les enzymes impliquées.</a:t>
            </a:r>
          </a:p>
          <a:p>
            <a:pPr marL="72000" lvl="0" indent="-342900">
              <a:lnSpc>
                <a:spcPct val="115000"/>
              </a:lnSpc>
              <a:buFont typeface="+mj-lt"/>
              <a:buAutoNum type="arabicParenR"/>
              <a:tabLst>
                <a:tab pos="3105150" algn="ctr"/>
              </a:tabLs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vous appuyant sur les documents de cours, </a:t>
            </a:r>
          </a:p>
          <a:p>
            <a:pPr marL="872100" lvl="1" indent="-342900">
              <a:lnSpc>
                <a:spcPct val="115000"/>
              </a:lnSpc>
              <a:buFont typeface="+mj-lt"/>
              <a:buAutoNum type="alphaLcPeriod"/>
              <a:tabLst>
                <a:tab pos="3105150" algn="ctr"/>
              </a:tabLs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représenter le mécanisme la transformation de la nicotine en nicotine </a:t>
            </a:r>
            <a:r>
              <a:rPr lang="fr-F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isométhonium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2100" lvl="1" indent="-342900">
              <a:lnSpc>
                <a:spcPct val="115000"/>
              </a:lnSpc>
              <a:buFont typeface="+mj-lt"/>
              <a:buAutoNum type="alphaLcPeriod"/>
              <a:tabLst>
                <a:tab pos="3105150" algn="ctr"/>
              </a:tabLs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proposer un métabolite intermédiaire expliquant transformation de la nicotine en </a:t>
            </a:r>
            <a:r>
              <a:rPr lang="fr-F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nornicotine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et,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nicotine en </a:t>
            </a:r>
            <a:r>
              <a:rPr lang="fr-F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cotinine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67AF9D16-EC89-4CEF-82EB-69E8902B50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1469942"/>
          <a:ext cx="6752925" cy="5199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5937001" imgH="4571420" progId="ChemDraw.Document.6.0">
                  <p:embed/>
                </p:oleObj>
              </mc:Choice>
              <mc:Fallback>
                <p:oleObj name="CS ChemDraw Drawing" r:id="rId3" imgW="5937001" imgH="4571420" progId="ChemDraw.Document.6.0">
                  <p:embed/>
                  <p:pic>
                    <p:nvPicPr>
                      <p:cNvPr id="4" name="Objet 3">
                        <a:extLst>
                          <a:ext uri="{FF2B5EF4-FFF2-40B4-BE49-F238E27FC236}">
                            <a16:creationId xmlns:a16="http://schemas.microsoft.com/office/drawing/2014/main" id="{67AF9D16-EC89-4CEF-82EB-69E8902B50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69942"/>
                        <a:ext cx="6752925" cy="51994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2AFF2F-B45D-62BE-8EF7-251B0CF8C175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2"/>
            </a:pPr>
            <a:r>
              <a:rPr lang="fr-FR" sz="1600" b="1" dirty="0">
                <a:solidFill>
                  <a:schemeClr val="accent2"/>
                </a:solidFill>
              </a:rPr>
              <a:t>Métabolisme de la nicotine</a:t>
            </a:r>
          </a:p>
        </p:txBody>
      </p:sp>
    </p:spTree>
    <p:extLst>
      <p:ext uri="{BB962C8B-B14F-4D97-AF65-F5344CB8AC3E}">
        <p14:creationId xmlns:p14="http://schemas.microsoft.com/office/powerpoint/2010/main" val="260026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05D309-C8DD-3995-D024-4AFA6942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836889"/>
            <a:ext cx="90503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paracétamol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acétaminophène </a:t>
            </a: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est l’antalgique et l’antipyrétique le plus utilisé et le plus prescrit.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C782838-DF0E-A503-1A13-510ACD18B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76" y="3745105"/>
            <a:ext cx="8875647" cy="232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Indiquez, directement sur la figure 1,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la réaction de métabolisation mise en jeu ;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la phase à laquelle appartient cette transformation.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 vous inspirant de la structure du conjugué au glutathion, représentez la structure chimique de </a:t>
            </a: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résultant de la conjugaison d’une protéine au métabolite réactif </a:t>
            </a: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Sachant que la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quinonimine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est un accepteur de Michael (addition conjuguée-1,4), proposez le mécanisme de la réaction de formation de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A0D1FFC8-CE78-867A-5FD9-214058F5F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2076282"/>
            <a:ext cx="158138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" name="Objet 9">
            <a:extLst>
              <a:ext uri="{FF2B5EF4-FFF2-40B4-BE49-F238E27FC236}">
                <a16:creationId xmlns:a16="http://schemas.microsoft.com/office/drawing/2014/main" id="{163BFC96-0EC4-16B6-4B0D-C1C41ACC2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771776"/>
              </p:ext>
            </p:extLst>
          </p:nvPr>
        </p:nvGraphicFramePr>
        <p:xfrm>
          <a:off x="2987824" y="2076282"/>
          <a:ext cx="2267744" cy="158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497992" imgH="1040694" progId="ChemDraw.Document.6.0">
                  <p:embed/>
                </p:oleObj>
              </mc:Choice>
              <mc:Fallback>
                <p:oleObj name="CS ChemDraw Drawing" r:id="rId2" imgW="1497992" imgH="1040694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076282"/>
                        <a:ext cx="2267744" cy="15813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BFD80B14-EAE7-6CC9-F3BD-B323DF0EF66E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3"/>
            </a:pPr>
            <a:r>
              <a:rPr lang="fr-FR" sz="1600" b="1" dirty="0">
                <a:solidFill>
                  <a:schemeClr val="accent2"/>
                </a:solidFill>
              </a:rPr>
              <a:t>Métabolisme de l’acétaminophène</a:t>
            </a:r>
          </a:p>
        </p:txBody>
      </p:sp>
    </p:spTree>
    <p:extLst>
      <p:ext uri="{BB962C8B-B14F-4D97-AF65-F5344CB8AC3E}">
        <p14:creationId xmlns:p14="http://schemas.microsoft.com/office/powerpoint/2010/main" val="395705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07D5D5EB-6FAE-49B1-A1DF-6A494B07EE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7148D1E1-34E1-EA9A-47C4-F26DAD4E6B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263" y="2071688"/>
          <a:ext cx="7737475" cy="372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8633262" imgH="4175416" progId="ChemDraw.Document.6.0">
                  <p:embed/>
                </p:oleObj>
              </mc:Choice>
              <mc:Fallback>
                <p:oleObj name="CS ChemDraw Drawing" r:id="rId2" imgW="8633262" imgH="4175416" progId="ChemDraw.Document.6.0">
                  <p:embed/>
                  <p:pic>
                    <p:nvPicPr>
                      <p:cNvPr id="3" name="Objet 2">
                        <a:extLst>
                          <a:ext uri="{FF2B5EF4-FFF2-40B4-BE49-F238E27FC236}">
                            <a16:creationId xmlns:a16="http://schemas.microsoft.com/office/drawing/2014/main" id="{7148D1E1-34E1-EA9A-47C4-F26DAD4E6B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071688"/>
                        <a:ext cx="7737475" cy="372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37F0A7B-0979-819A-1FBB-DF297CA6F009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3"/>
            </a:pPr>
            <a:r>
              <a:rPr lang="fr-FR" sz="1600" b="1" dirty="0">
                <a:solidFill>
                  <a:schemeClr val="accent2"/>
                </a:solidFill>
              </a:rPr>
              <a:t>Métabolisme de l’acétaminophène</a:t>
            </a:r>
          </a:p>
        </p:txBody>
      </p:sp>
    </p:spTree>
    <p:extLst>
      <p:ext uri="{BB962C8B-B14F-4D97-AF65-F5344CB8AC3E}">
        <p14:creationId xmlns:p14="http://schemas.microsoft.com/office/powerpoint/2010/main" val="94565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94ED5CFA-8F7D-8E86-AFF2-C0E8679D5663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35D66465-FCBA-D8CD-8CA1-44715F31FF17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A6E92CC-E421-FEC1-385F-F76EA9E6E983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4"/>
            </a:pPr>
            <a:r>
              <a:rPr lang="fr-FR" sz="1600" b="1" dirty="0">
                <a:solidFill>
                  <a:schemeClr val="accent2"/>
                </a:solidFill>
              </a:rPr>
              <a:t>Métabolisme de l</a:t>
            </a:r>
            <a:r>
              <a:rPr lang="fr-FR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’amiodarone</a:t>
            </a:r>
            <a:r>
              <a:rPr lang="fr-FR" sz="1600" dirty="0">
                <a:effectLst/>
                <a:ea typeface="Aptos" panose="020B0004020202020204" pitchFamily="34" charset="0"/>
              </a:rPr>
              <a:t> 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775498-36F4-FF8A-C1E6-7BD5D344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43" y="1962052"/>
            <a:ext cx="32131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L’amiodarone </a:t>
            </a:r>
            <a:r>
              <a:rPr kumimoji="0" lang="fr-FR" altLang="fr-FR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Calibri" panose="020F0502020204030204" pitchFamily="34" charset="0"/>
              </a:rPr>
              <a:t> est un antiarythmique de classe III utilisé dans la prévention et le traitement des troubles du rythme cardiaque.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4DE4F35B-C87A-ED4D-698B-74B6D8346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627194"/>
              </p:ext>
            </p:extLst>
          </p:nvPr>
        </p:nvGraphicFramePr>
        <p:xfrm>
          <a:off x="3249614" y="1606137"/>
          <a:ext cx="5875338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409972" imgH="3022387" progId="ChemDraw.Document.6.0">
                  <p:embed/>
                </p:oleObj>
              </mc:Choice>
              <mc:Fallback>
                <p:oleObj name="CS ChemDraw Drawing" r:id="rId2" imgW="6409972" imgH="302238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4" y="1606137"/>
                        <a:ext cx="5875338" cy="2765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943841F-CE1A-33A9-A12B-23AC7070B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37651"/>
              </p:ext>
            </p:extLst>
          </p:nvPr>
        </p:nvGraphicFramePr>
        <p:xfrm>
          <a:off x="347119" y="4371562"/>
          <a:ext cx="8640961" cy="2275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3021">
                  <a:extLst>
                    <a:ext uri="{9D8B030D-6E8A-4147-A177-3AD203B41FA5}">
                      <a16:colId xmlns:a16="http://schemas.microsoft.com/office/drawing/2014/main" val="981669633"/>
                    </a:ext>
                  </a:extLst>
                </a:gridCol>
                <a:gridCol w="1926148">
                  <a:extLst>
                    <a:ext uri="{9D8B030D-6E8A-4147-A177-3AD203B41FA5}">
                      <a16:colId xmlns:a16="http://schemas.microsoft.com/office/drawing/2014/main" val="484886310"/>
                    </a:ext>
                  </a:extLst>
                </a:gridCol>
                <a:gridCol w="2568831">
                  <a:extLst>
                    <a:ext uri="{9D8B030D-6E8A-4147-A177-3AD203B41FA5}">
                      <a16:colId xmlns:a16="http://schemas.microsoft.com/office/drawing/2014/main" val="721608235"/>
                    </a:ext>
                  </a:extLst>
                </a:gridCol>
                <a:gridCol w="2832961">
                  <a:extLst>
                    <a:ext uri="{9D8B030D-6E8A-4147-A177-3AD203B41FA5}">
                      <a16:colId xmlns:a16="http://schemas.microsoft.com/office/drawing/2014/main" val="3326573727"/>
                    </a:ext>
                  </a:extLst>
                </a:gridCol>
              </a:tblGrid>
              <a:tr h="1960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Métabolites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Phase métabolique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Transformation chimique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Justification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extLst>
                  <a:ext uri="{0D108BD9-81ED-4DB2-BD59-A6C34878D82A}">
                    <a16:rowId xmlns:a16="http://schemas.microsoft.com/office/drawing/2014/main" val="2957674221"/>
                  </a:ext>
                </a:extLst>
              </a:tr>
              <a:tr h="490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M1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extLst>
                  <a:ext uri="{0D108BD9-81ED-4DB2-BD59-A6C34878D82A}">
                    <a16:rowId xmlns:a16="http://schemas.microsoft.com/office/drawing/2014/main" val="758028034"/>
                  </a:ext>
                </a:extLst>
              </a:tr>
              <a:tr h="490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M2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extLst>
                  <a:ext uri="{0D108BD9-81ED-4DB2-BD59-A6C34878D82A}">
                    <a16:rowId xmlns:a16="http://schemas.microsoft.com/office/drawing/2014/main" val="300726109"/>
                  </a:ext>
                </a:extLst>
              </a:tr>
              <a:tr h="490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M3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>
                          <a:effectLst/>
                        </a:rPr>
                        <a:t> </a:t>
                      </a:r>
                      <a:endParaRPr lang="fr-FR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extLst>
                  <a:ext uri="{0D108BD9-81ED-4DB2-BD59-A6C34878D82A}">
                    <a16:rowId xmlns:a16="http://schemas.microsoft.com/office/drawing/2014/main" val="621061336"/>
                  </a:ext>
                </a:extLst>
              </a:tr>
              <a:tr h="406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M4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</a:rPr>
                        <a:t> </a:t>
                      </a:r>
                      <a:endParaRPr lang="fr-FR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689" marR="62689" marT="0" marB="0"/>
                </a:tc>
                <a:extLst>
                  <a:ext uri="{0D108BD9-81ED-4DB2-BD59-A6C34878D82A}">
                    <a16:rowId xmlns:a16="http://schemas.microsoft.com/office/drawing/2014/main" val="287810565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6B2ABEA7-4DAB-02AB-BD31-8D653B8F6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5" y="3059085"/>
            <a:ext cx="323056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Pour chaque métabolite, préciser, en remplissant le tableau suivant, la phase du métabolisme et la réaction mise en jeu en justifiant vos choix.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580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8D50D33-3A0B-9714-8A0E-C8ECCBB9A773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6BA35319-73CE-986D-04C2-712C870178E5}"/>
              </a:ext>
            </a:extLst>
          </p:cNvPr>
          <p:cNvSpPr txBox="1">
            <a:spLocks/>
          </p:cNvSpPr>
          <p:nvPr/>
        </p:nvSpPr>
        <p:spPr bwMode="auto">
          <a:xfrm>
            <a:off x="467544" y="274638"/>
            <a:ext cx="7632848" cy="56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err="1"/>
              <a:t>Exemples</a:t>
            </a:r>
            <a:endParaRPr lang="en-US" dirty="0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1D30ADAB-E439-2CBE-09CB-34C0287BBFF1}"/>
              </a:ext>
            </a:extLst>
          </p:cNvPr>
          <p:cNvSpPr txBox="1">
            <a:spLocks/>
          </p:cNvSpPr>
          <p:nvPr/>
        </p:nvSpPr>
        <p:spPr bwMode="auto">
          <a:xfrm>
            <a:off x="323528" y="1330025"/>
            <a:ext cx="7632848" cy="6588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4"/>
            </a:pPr>
            <a:r>
              <a:rPr lang="fr-FR" sz="1600" b="1" dirty="0">
                <a:solidFill>
                  <a:schemeClr val="accent2"/>
                </a:solidFill>
              </a:rPr>
              <a:t>Métabolisme de l</a:t>
            </a:r>
            <a:r>
              <a:rPr lang="fr-FR" sz="1600" b="1" dirty="0">
                <a:solidFill>
                  <a:schemeClr val="accent2"/>
                </a:solidFill>
                <a:effectLst/>
                <a:ea typeface="Aptos" panose="020B0004020202020204" pitchFamily="34" charset="0"/>
              </a:rPr>
              <a:t>’amiodarone</a:t>
            </a:r>
            <a:r>
              <a:rPr lang="fr-FR" sz="1600" dirty="0">
                <a:effectLst/>
                <a:ea typeface="Aptos" panose="020B0004020202020204" pitchFamily="34" charset="0"/>
              </a:rPr>
              <a:t> </a:t>
            </a:r>
            <a:endParaRPr lang="fr-FR" sz="1600" b="1" dirty="0">
              <a:solidFill>
                <a:schemeClr val="accent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1F973F0-0F15-2B90-6517-542F87E4C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70" y="1727230"/>
            <a:ext cx="8712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 startAt="2"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Proposer un schéma représentant le lien de parenté entre les différentes molécules,  métabolites entre eux :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graphicFrame>
        <p:nvGraphicFramePr>
          <p:cNvPr id="8" name="Objet 7">
            <a:extLst>
              <a:ext uri="{FF2B5EF4-FFF2-40B4-BE49-F238E27FC236}">
                <a16:creationId xmlns:a16="http://schemas.microsoft.com/office/drawing/2014/main" id="{F11750EE-E754-8014-821E-BBA96E9204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511115"/>
              </p:ext>
            </p:extLst>
          </p:nvPr>
        </p:nvGraphicFramePr>
        <p:xfrm>
          <a:off x="320370" y="2383523"/>
          <a:ext cx="2811463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3072384" imgH="1485753" progId="ChemDraw.Document.6.0">
                  <p:embed/>
                </p:oleObj>
              </mc:Choice>
              <mc:Fallback>
                <p:oleObj name="CS ChemDraw Drawing" r:id="rId2" imgW="3072384" imgH="148575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70" y="2383523"/>
                        <a:ext cx="2811463" cy="1355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158462"/>
      </p:ext>
    </p:extLst>
  </p:cSld>
  <p:clrMapOvr>
    <a:masterClrMapping/>
  </p:clrMapOvr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Arial"/>
        <a:cs typeface="Arial Unicode MS"/>
      </a:majorFont>
      <a:minorFont>
        <a:latin typeface="Open Sans"/>
        <a:ea typeface="Arial"/>
        <a:cs typeface="Arial Unicode MS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3871</TotalTime>
  <Words>560</Words>
  <Application>Microsoft Office PowerPoint</Application>
  <DocSecurity>0</DocSecurity>
  <PresentationFormat>Affichage à l'écran (4:3)</PresentationFormat>
  <Paragraphs>92</Paragraphs>
  <Slides>13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Open Sans</vt:lpstr>
      <vt:lpstr>1_UPSACLAY</vt:lpstr>
      <vt:lpstr>CS ChemDraw Drawing</vt:lpstr>
      <vt:lpstr>Aspect moléculaire du métabolisme -TD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Virginie Paris</dc:creator>
  <cp:keywords/>
  <dc:description/>
  <cp:lastModifiedBy>Delphine Joseph</cp:lastModifiedBy>
  <cp:revision>81</cp:revision>
  <dcterms:created xsi:type="dcterms:W3CDTF">2020-02-07T10:36:28Z</dcterms:created>
  <dcterms:modified xsi:type="dcterms:W3CDTF">2024-10-27T21:06:22Z</dcterms:modified>
  <cp:category/>
  <dc:identifier/>
  <cp:contentStatus/>
  <dc:language/>
  <cp:version/>
</cp:coreProperties>
</file>