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69"/>
  </p:notesMasterIdLst>
  <p:sldIdLst>
    <p:sldId id="1780" r:id="rId3"/>
    <p:sldId id="1513" r:id="rId4"/>
    <p:sldId id="1680" r:id="rId5"/>
    <p:sldId id="1783" r:id="rId6"/>
    <p:sldId id="1661" r:id="rId7"/>
    <p:sldId id="1663" r:id="rId8"/>
    <p:sldId id="1782" r:id="rId9"/>
    <p:sldId id="1454" r:id="rId10"/>
    <p:sldId id="1963" r:id="rId11"/>
    <p:sldId id="1455" r:id="rId12"/>
    <p:sldId id="1469" r:id="rId13"/>
    <p:sldId id="1505" r:id="rId14"/>
    <p:sldId id="1964" r:id="rId15"/>
    <p:sldId id="1300" r:id="rId16"/>
    <p:sldId id="1303" r:id="rId17"/>
    <p:sldId id="1779" r:id="rId18"/>
    <p:sldId id="1316" r:id="rId19"/>
    <p:sldId id="1315" r:id="rId20"/>
    <p:sldId id="1966" r:id="rId21"/>
    <p:sldId id="1965" r:id="rId22"/>
    <p:sldId id="1462" r:id="rId23"/>
    <p:sldId id="1681" r:id="rId24"/>
    <p:sldId id="1319" r:id="rId25"/>
    <p:sldId id="1671" r:id="rId26"/>
    <p:sldId id="1944" r:id="rId27"/>
    <p:sldId id="1945" r:id="rId28"/>
    <p:sldId id="1479" r:id="rId29"/>
    <p:sldId id="1672" r:id="rId30"/>
    <p:sldId id="1647" r:id="rId31"/>
    <p:sldId id="1751" r:id="rId32"/>
    <p:sldId id="1480" r:id="rId33"/>
    <p:sldId id="1374" r:id="rId34"/>
    <p:sldId id="1471" r:id="rId35"/>
    <p:sldId id="1423" r:id="rId36"/>
    <p:sldId id="1464" r:id="rId37"/>
    <p:sldId id="1749" r:id="rId38"/>
    <p:sldId id="1960" r:id="rId39"/>
    <p:sldId id="1511" r:id="rId40"/>
    <p:sldId id="1710" r:id="rId41"/>
    <p:sldId id="1942" r:id="rId42"/>
    <p:sldId id="1716" r:id="rId43"/>
    <p:sldId id="1948" r:id="rId44"/>
    <p:sldId id="1967" r:id="rId45"/>
    <p:sldId id="1969" r:id="rId46"/>
    <p:sldId id="1970" r:id="rId47"/>
    <p:sldId id="1753" r:id="rId48"/>
    <p:sldId id="1735" r:id="rId49"/>
    <p:sldId id="1755" r:id="rId50"/>
    <p:sldId id="1756" r:id="rId51"/>
    <p:sldId id="1757" r:id="rId52"/>
    <p:sldId id="1739" r:id="rId53"/>
    <p:sldId id="1743" r:id="rId54"/>
    <p:sldId id="1745" r:id="rId55"/>
    <p:sldId id="1746" r:id="rId56"/>
    <p:sldId id="1732" r:id="rId57"/>
    <p:sldId id="1764" r:id="rId58"/>
    <p:sldId id="1502" r:id="rId59"/>
    <p:sldId id="1962" r:id="rId60"/>
    <p:sldId id="1946" r:id="rId61"/>
    <p:sldId id="1961" r:id="rId62"/>
    <p:sldId id="1957" r:id="rId63"/>
    <p:sldId id="1766" r:id="rId64"/>
    <p:sldId id="1767" r:id="rId65"/>
    <p:sldId id="1952" r:id="rId66"/>
    <p:sldId id="1958" r:id="rId67"/>
    <p:sldId id="1959" r:id="rId6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D16A9B37-29CF-4CE8-BF9A-290CAD41F39D}">
          <p14:sldIdLst>
            <p14:sldId id="1780"/>
            <p14:sldId id="1513"/>
            <p14:sldId id="1680"/>
            <p14:sldId id="1783"/>
            <p14:sldId id="1661"/>
            <p14:sldId id="1663"/>
            <p14:sldId id="1782"/>
            <p14:sldId id="1454"/>
            <p14:sldId id="1963"/>
            <p14:sldId id="1455"/>
            <p14:sldId id="1469"/>
            <p14:sldId id="1505"/>
            <p14:sldId id="1964"/>
            <p14:sldId id="1300"/>
            <p14:sldId id="1303"/>
            <p14:sldId id="1779"/>
            <p14:sldId id="1316"/>
            <p14:sldId id="1315"/>
            <p14:sldId id="1966"/>
            <p14:sldId id="1965"/>
            <p14:sldId id="1462"/>
            <p14:sldId id="1681"/>
            <p14:sldId id="1319"/>
            <p14:sldId id="1671"/>
            <p14:sldId id="1944"/>
            <p14:sldId id="1945"/>
            <p14:sldId id="1479"/>
            <p14:sldId id="1672"/>
            <p14:sldId id="1647"/>
            <p14:sldId id="1751"/>
            <p14:sldId id="1480"/>
            <p14:sldId id="1374"/>
            <p14:sldId id="1471"/>
            <p14:sldId id="1423"/>
            <p14:sldId id="1464"/>
            <p14:sldId id="1749"/>
            <p14:sldId id="1960"/>
            <p14:sldId id="1511"/>
            <p14:sldId id="1710"/>
            <p14:sldId id="1942"/>
            <p14:sldId id="1716"/>
            <p14:sldId id="1948"/>
            <p14:sldId id="1967"/>
            <p14:sldId id="1969"/>
            <p14:sldId id="1970"/>
            <p14:sldId id="1753"/>
            <p14:sldId id="1735"/>
            <p14:sldId id="1755"/>
            <p14:sldId id="1756"/>
            <p14:sldId id="1757"/>
            <p14:sldId id="1739"/>
            <p14:sldId id="1743"/>
            <p14:sldId id="1745"/>
            <p14:sldId id="1746"/>
            <p14:sldId id="1732"/>
            <p14:sldId id="1764"/>
            <p14:sldId id="1502"/>
            <p14:sldId id="1962"/>
            <p14:sldId id="1946"/>
            <p14:sldId id="1961"/>
            <p14:sldId id="1957"/>
            <p14:sldId id="1766"/>
            <p14:sldId id="1767"/>
            <p14:sldId id="1952"/>
            <p14:sldId id="1958"/>
            <p14:sldId id="19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ois Fay" initials="FF" lastIdx="2" clrIdx="0">
    <p:extLst>
      <p:ext uri="{19B8F6BF-5375-455C-9EA6-DF929625EA0E}">
        <p15:presenceInfo xmlns:p15="http://schemas.microsoft.com/office/powerpoint/2012/main" userId="Francois Fay" providerId="None"/>
      </p:ext>
    </p:extLst>
  </p:cmAuthor>
  <p:cmAuthor id="2" name="francois fay" initials="ff" lastIdx="1" clrIdx="1">
    <p:extLst>
      <p:ext uri="{19B8F6BF-5375-455C-9EA6-DF929625EA0E}">
        <p15:presenceInfo xmlns:p15="http://schemas.microsoft.com/office/powerpoint/2012/main" userId="a4ac7353d63da04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1936"/>
    <a:srgbClr val="990357"/>
    <a:srgbClr val="680439"/>
    <a:srgbClr val="7B485F"/>
    <a:srgbClr val="7C7C7C"/>
    <a:srgbClr val="0048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3671" autoAdjust="0"/>
  </p:normalViewPr>
  <p:slideViewPr>
    <p:cSldViewPr snapToGrid="0" showGuides="1">
      <p:cViewPr varScale="1">
        <p:scale>
          <a:sx n="71" d="100"/>
          <a:sy n="71" d="100"/>
        </p:scale>
        <p:origin x="102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6CED9-D6A0-4160-A6E7-B126469BD3E4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D7684B-33FA-4F64-AF68-725FDE636B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735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85CC8-7464-4530-8AAC-FF68F76B47CA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0566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C24B0-96CB-2614-CD00-4BFEBBE9D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7CE7EAC-9FF2-008F-F603-D5CDB14729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1333786-EB1A-F9A0-2A28-B8CFFCAF82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2BB070-14B2-0E65-2FEA-42F693EB41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85CC8-7464-4530-8AAC-FF68F76B47CA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018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BF903-782B-5AE3-0661-572DEA335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A0121B-2ADB-DDB0-4F5B-0A31F928A4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7365027-8F27-8FE3-069C-27214FBFDE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E6CEF44-5596-D30D-3FCE-23E31F8750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85CC8-7464-4530-8AAC-FF68F76B47CA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6864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équipes du Professeur Adams de l'hôpital </a:t>
            </a:r>
            <a:r>
              <a:rPr lang="fr-FR" i="1" dirty="0"/>
              <a:t>Bicêtre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7684B-33FA-4F64-AF68-725FDE636B4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225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équipes du Professeur Adams de l'hôpital </a:t>
            </a:r>
            <a:r>
              <a:rPr lang="fr-FR" i="1" dirty="0"/>
              <a:t>Bicêtre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7684B-33FA-4F64-AF68-725FDE636B4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6588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Half life RNA 5 min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fr-FR"/>
              <a:t>24/06/2021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5477D0-182A-42F5-9A8C-08B75B3622BB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3830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7684B-33FA-4F64-AF68-725FDE636B49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1316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7684B-33FA-4F64-AF68-725FDE636B49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4796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anchor="b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err="1"/>
              <a:t>ref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3FB7FA9-D65E-407F-B084-600EA311B902}"/>
              </a:ext>
            </a:extLst>
          </p:cNvPr>
          <p:cNvSpPr txBox="1"/>
          <p:nvPr userDrawn="1"/>
        </p:nvSpPr>
        <p:spPr>
          <a:xfrm>
            <a:off x="0" y="0"/>
            <a:ext cx="7361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fr-F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727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48058-796F-4A2D-8EEC-43745AE540FA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28709" y="6459059"/>
            <a:ext cx="2057400" cy="365125"/>
          </a:xfrm>
          <a:prstGeom prst="rect">
            <a:avLst/>
          </a:prstGeom>
        </p:spPr>
        <p:txBody>
          <a:bodyPr/>
          <a:lstStyle/>
          <a:p>
            <a:fld id="{D7A01033-BC23-46B0-B00B-77B324290E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360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48058-796F-4A2D-8EEC-43745AE540FA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28709" y="6459059"/>
            <a:ext cx="2057400" cy="365125"/>
          </a:xfrm>
          <a:prstGeom prst="rect">
            <a:avLst/>
          </a:prstGeom>
        </p:spPr>
        <p:txBody>
          <a:bodyPr/>
          <a:lstStyle/>
          <a:p>
            <a:fld id="{D7A01033-BC23-46B0-B00B-77B324290E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756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62000" y="2663827"/>
            <a:ext cx="5562600" cy="688975"/>
          </a:xfrm>
          <a:prstGeom prst="rect">
            <a:avLst/>
          </a:prstGeom>
        </p:spPr>
        <p:txBody>
          <a:bodyPr/>
          <a:lstStyle>
            <a:lvl1pPr algn="l">
              <a:defRPr sz="3323" cap="all"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2000" y="3543300"/>
            <a:ext cx="5562600" cy="647700"/>
          </a:xfrm>
        </p:spPr>
        <p:txBody>
          <a:bodyPr>
            <a:normAutofit/>
          </a:bodyPr>
          <a:lstStyle>
            <a:lvl1pPr marL="0" indent="0" algn="l">
              <a:buNone/>
              <a:defRPr sz="1846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FR" dirty="0"/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DFCAE6BD-072C-4CA4-A930-B5250CC0F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fld id="{62A54D40-6A94-4806-83F2-7E4D18DA71C8}" type="datetime1">
              <a:rPr lang="fr-FR"/>
              <a:pPr>
                <a:defRPr/>
              </a:pPr>
              <a:t>25/10/2024</a:t>
            </a:fld>
            <a:endParaRPr lang="fr-FR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FEA63402-ABC2-40B7-9C3B-50DF77BE0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2579D482-6A39-4C5D-A1D3-067AA340D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8709" y="6459059"/>
            <a:ext cx="2057400" cy="365125"/>
          </a:xfrm>
          <a:prstGeom prst="rect">
            <a:avLst/>
          </a:prstGeom>
        </p:spPr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fld id="{BB5E723B-8BFF-4E36-B39B-57CCC9D29D9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9" name="Image 6">
            <a:extLst>
              <a:ext uri="{FF2B5EF4-FFF2-40B4-BE49-F238E27FC236}">
                <a16:creationId xmlns:a16="http://schemas.microsoft.com/office/drawing/2014/main" id="{68AD5F88-4A20-4682-80E7-AA37093960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59654" y="2173654"/>
            <a:ext cx="224692" cy="9144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3948977-0EE0-475C-A378-F96C555B7D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" y="-175384"/>
            <a:ext cx="10196267" cy="22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84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467545" y="274638"/>
            <a:ext cx="7632848" cy="562074"/>
          </a:xfrm>
          <a:noFill/>
        </p:spPr>
        <p:txBody>
          <a:bodyPr>
            <a:normAutofit/>
          </a:bodyPr>
          <a:lstStyle>
            <a:lvl1pPr>
              <a:defRPr lang="fr-FR" sz="2550" dirty="0">
                <a:solidFill>
                  <a:srgbClr val="313E48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2"/>
          <p:cNvSpPr>
            <a:spLocks noGrp="1"/>
          </p:cNvSpPr>
          <p:nvPr>
            <p:ph idx="1"/>
          </p:nvPr>
        </p:nvSpPr>
        <p:spPr>
          <a:xfrm>
            <a:off x="467545" y="1556793"/>
            <a:ext cx="7632849" cy="436693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2100"/>
            </a:lvl1pPr>
            <a:lvl2pPr>
              <a:defRPr sz="1800"/>
            </a:lvl2pPr>
            <a:lvl3pPr marL="857250" indent="-171450">
              <a:buFont typeface="Arial" panose="020B0604020202020204" pitchFamily="34" charset="0"/>
              <a:buChar char="•"/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17072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10EF5-3C3D-45AC-A8E6-978033A0BA91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5A598-27E7-47CA-B9D0-697C1206E1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6708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77DEAF-6902-4598-AF6D-22F7B4920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258FD12-6702-498E-B1BC-04FE02F035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358E99-CDF9-48A0-A68E-8FB55FB56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25B7-D4FE-4D18-80C2-CC3B5A3F4979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E82EC5-5F92-4889-94A1-88374603E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37053E-204A-47E3-BFC9-A7CAB1370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109A-D26D-4E36-8D78-B3DE2B8B0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727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31900A-AAE8-48EE-8C69-C524DA706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45D98F-47B4-43EA-8D2D-A1AFED022F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06F0CA-AC7C-4D47-BC91-E69EE3C49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25B7-D4FE-4D18-80C2-CC3B5A3F4979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AD1A66-5299-4FA8-9C22-749D1F4BB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CEB25B-B6A2-4655-950E-78D89A121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109A-D26D-4E36-8D78-B3DE2B8B0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7611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3CC51C-E823-4AEC-A998-EC7C819E6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7B384F8-3CF0-4FE3-9FF3-6162F6D0D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F7D4B2-6CD8-4D0F-85D3-EA2660D20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25B7-D4FE-4D18-80C2-CC3B5A3F4979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C7AC23-7FA0-47FE-912F-3E01BAC06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674EB0-EE16-468A-9025-E3D0A65D4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109A-D26D-4E36-8D78-B3DE2B8B0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1627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AC82F0-9800-4691-BCD9-C7B996E88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464ACB-84E9-41F7-B448-AFFF4E3DB6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33F8157-DF49-478D-B06E-3FF650BA8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E667960-DD03-4481-B42B-15703806E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25B7-D4FE-4D18-80C2-CC3B5A3F4979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B0BCEE9-7243-47B8-9BA9-C15F9E27F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1F6575F-ED2B-4F5A-8903-60C9EA73E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109A-D26D-4E36-8D78-B3DE2B8B0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3292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D7F48C-A5A5-4C2C-B680-B1FFD27D9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24034D-F6B2-4711-B95C-8C7C1574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0162790-7A04-45ED-8BF0-E71CF9798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A049765-5E41-4524-9D94-59AFEDD39F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5B56319-99B3-4FC8-AAEA-BC7C3B5974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136C956-2A2A-4311-96C7-0535A4F11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25B7-D4FE-4D18-80C2-CC3B5A3F4979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E0BB3B7-BCCB-4BA6-A491-4ACA4D6B4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E8C2EDC-915A-4ABC-B2FC-50E5E4576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109A-D26D-4E36-8D78-B3DE2B8B0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523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6790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br>
              <a:rPr lang="fr-FR" dirty="0"/>
            </a:br>
            <a:r>
              <a:rPr lang="fr-FR" dirty="0"/>
              <a:t>ccc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err="1"/>
              <a:t>ref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3154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D2B544-5D34-4AA2-80BD-21E59B60A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6D6C4AA-D140-4831-AE2E-BC6A00E4A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25B7-D4FE-4D18-80C2-CC3B5A3F4979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3A0D313-F4A2-4E2D-BEE2-0F58BC279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D703A39-95E3-4B86-B838-38911A640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109A-D26D-4E36-8D78-B3DE2B8B0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0403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50CDFBB-DCA2-4B2A-99DC-A51CE1E5A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25B7-D4FE-4D18-80C2-CC3B5A3F4979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7A1498B-0CE6-4BA4-BB0B-334FA0DC3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C4B1D78-A47F-48B9-942E-C606D05FA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109A-D26D-4E36-8D78-B3DE2B8B0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750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99BB33-300F-4870-B8C0-7CDF1B36D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626A0E-D110-4FAF-8479-F95B1E4A4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7904A15-2805-4360-932C-B1C075FA19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BD4B309-2F93-4E5D-8CB3-BE5C40D9D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25B7-D4FE-4D18-80C2-CC3B5A3F4979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D41D6B-FC44-4C05-A313-424F2E140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05F80B0-3297-4DA5-B99D-540E42518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109A-D26D-4E36-8D78-B3DE2B8B0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962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B365E7-CECB-42A0-AA14-988B53080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E0B5262-104C-4618-80EA-AF44A09558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E55EF94-2A04-40BB-B488-76B1AFC8C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D7E07A9-E32A-4031-969F-019D118C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25B7-D4FE-4D18-80C2-CC3B5A3F4979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88BCB84-8F0C-4B13-892D-3967CF360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FDF6B35-F253-4B4B-9A88-18F78DE74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109A-D26D-4E36-8D78-B3DE2B8B0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952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4B27BA-B07D-4966-BED4-36C7BBC41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4F09E1B-49FF-4FB6-B211-4DC4A4A17E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392EB1-E23C-4AF7-A38F-ED9F22027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25B7-D4FE-4D18-80C2-CC3B5A3F4979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8964C0-CEDC-4C8E-86F5-5F25704D7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3AAB20-8D65-4004-B4A8-278BA6A39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109A-D26D-4E36-8D78-B3DE2B8B0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82372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C954A2F-4C4B-4680-9337-DE6B68971F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FDD46FF-6DDF-4651-A8F5-C50AEA902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67D29D-F219-4E16-A0C3-F900ABE7C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25B7-D4FE-4D18-80C2-CC3B5A3F4979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A2FDEC-AA99-4B0C-B52A-56B297101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4BD3BC-658D-4D3C-A895-3506A8B5A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109A-D26D-4E36-8D78-B3DE2B8B0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8717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48058-796F-4A2D-8EEC-43745AE540FA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28709" y="6459059"/>
            <a:ext cx="2057400" cy="365125"/>
          </a:xfrm>
          <a:prstGeom prst="rect">
            <a:avLst/>
          </a:prstGeom>
        </p:spPr>
        <p:txBody>
          <a:bodyPr/>
          <a:lstStyle/>
          <a:p>
            <a:fld id="{D7A01033-BC23-46B0-B00B-77B324290E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302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48058-796F-4A2D-8EEC-43745AE540FA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28709" y="6459059"/>
            <a:ext cx="2057400" cy="365125"/>
          </a:xfrm>
          <a:prstGeom prst="rect">
            <a:avLst/>
          </a:prstGeom>
        </p:spPr>
        <p:txBody>
          <a:bodyPr/>
          <a:lstStyle/>
          <a:p>
            <a:fld id="{D7A01033-BC23-46B0-B00B-77B324290E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2552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48058-796F-4A2D-8EEC-43745AE540FA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28709" y="6459059"/>
            <a:ext cx="2057400" cy="365125"/>
          </a:xfrm>
          <a:prstGeom prst="rect">
            <a:avLst/>
          </a:prstGeom>
        </p:spPr>
        <p:txBody>
          <a:bodyPr/>
          <a:lstStyle/>
          <a:p>
            <a:fld id="{D7A01033-BC23-46B0-B00B-77B324290E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1934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163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48058-796F-4A2D-8EEC-43745AE540FA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28709" y="6459059"/>
            <a:ext cx="2057400" cy="365125"/>
          </a:xfrm>
          <a:prstGeom prst="rect">
            <a:avLst/>
          </a:prstGeom>
        </p:spPr>
        <p:txBody>
          <a:bodyPr/>
          <a:lstStyle/>
          <a:p>
            <a:fld id="{D7A01033-BC23-46B0-B00B-77B324290E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146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48058-796F-4A2D-8EEC-43745AE540FA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8709" y="6459059"/>
            <a:ext cx="2057400" cy="365125"/>
          </a:xfrm>
          <a:prstGeom prst="rect">
            <a:avLst/>
          </a:prstGeom>
        </p:spPr>
        <p:txBody>
          <a:bodyPr/>
          <a:lstStyle/>
          <a:p>
            <a:fld id="{D7A01033-BC23-46B0-B00B-77B324290E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9416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48058-796F-4A2D-8EEC-43745AE540FA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28709" y="6459059"/>
            <a:ext cx="2057400" cy="365125"/>
          </a:xfrm>
          <a:prstGeom prst="rect">
            <a:avLst/>
          </a:prstGeom>
        </p:spPr>
        <p:txBody>
          <a:bodyPr/>
          <a:lstStyle/>
          <a:p>
            <a:fld id="{D7A01033-BC23-46B0-B00B-77B324290E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7438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48058-796F-4A2D-8EEC-43745AE540FA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28709" y="6459059"/>
            <a:ext cx="2057400" cy="365125"/>
          </a:xfrm>
          <a:prstGeom prst="rect">
            <a:avLst/>
          </a:prstGeom>
        </p:spPr>
        <p:txBody>
          <a:bodyPr/>
          <a:lstStyle/>
          <a:p>
            <a:fld id="{D7A01033-BC23-46B0-B00B-77B324290E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2624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7B83EC3-28F9-4FA3-93B6-ABCB804630AC}"/>
              </a:ext>
            </a:extLst>
          </p:cNvPr>
          <p:cNvSpPr/>
          <p:nvPr userDrawn="1"/>
        </p:nvSpPr>
        <p:spPr>
          <a:xfrm>
            <a:off x="0" y="0"/>
            <a:ext cx="9144000" cy="845702"/>
          </a:xfrm>
          <a:prstGeom prst="rect">
            <a:avLst/>
          </a:prstGeom>
          <a:solidFill>
            <a:srgbClr val="5819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C7B8FA3-297C-4F97-906D-7CB8833F8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anchor="b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err="1"/>
              <a:t>ref</a:t>
            </a:r>
            <a:endParaRPr lang="fr-FR" dirty="0"/>
          </a:p>
        </p:txBody>
      </p:sp>
      <p:pic>
        <p:nvPicPr>
          <p:cNvPr id="6" name="Image 6">
            <a:extLst>
              <a:ext uri="{FF2B5EF4-FFF2-40B4-BE49-F238E27FC236}">
                <a16:creationId xmlns:a16="http://schemas.microsoft.com/office/drawing/2014/main" id="{9F2DC1A1-04CF-4197-951C-B0A5584C55A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255726" y="0"/>
            <a:ext cx="901337" cy="865794"/>
          </a:xfrm>
          <a:prstGeom prst="rect">
            <a:avLst/>
          </a:prstGeom>
        </p:spPr>
      </p:pic>
      <p:pic>
        <p:nvPicPr>
          <p:cNvPr id="5" name="Image 6">
            <a:extLst>
              <a:ext uri="{FF2B5EF4-FFF2-40B4-BE49-F238E27FC236}">
                <a16:creationId xmlns:a16="http://schemas.microsoft.com/office/drawing/2014/main" id="{4E94C8A5-BB9C-4328-98E7-F1E4FDB843A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59654" y="2173654"/>
            <a:ext cx="22469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8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6" r:id="rId13"/>
    <p:sldLayoutId id="214748368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1F30C7D-9D33-4DA0-8A1A-4B5DF5BCD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1D0A3CF-5BB7-409E-8D8A-B8D058B49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1C5539-3500-4910-AC5D-B10C89627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225B7-D4FE-4D18-80C2-CC3B5A3F4979}" type="datetimeFigureOut">
              <a:rPr lang="fr-FR" smtClean="0"/>
              <a:t>25/10/2024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045702-9569-4F6F-A377-DD73DCE229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46AAFA-6ECA-4A01-9512-58B6676EE9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9109A-D26D-4E36-8D78-B3DE2B8B0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233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emf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antod.2019.100766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3390/pharmaceutics14081586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pharmaceutics14081586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hyperlink" Target="https://www.mdpi.com/1999-4923/5/3/498/htm" TargetMode="External"/><Relationship Id="rId7" Type="http://schemas.openxmlformats.org/officeDocument/2006/relationships/image" Target="../media/image3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3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dpi.com/1999-4923/5/3/498/htm" TargetMode="External"/><Relationship Id="rId7" Type="http://schemas.openxmlformats.org/officeDocument/2006/relationships/image" Target="../media/image3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e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79.png"/><Relationship Id="rId7" Type="http://schemas.openxmlformats.org/officeDocument/2006/relationships/image" Target="../media/image82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1.jpeg"/><Relationship Id="rId4" Type="http://schemas.openxmlformats.org/officeDocument/2006/relationships/image" Target="../media/image80.png"/><Relationship Id="rId9" Type="http://schemas.openxmlformats.org/officeDocument/2006/relationships/image" Target="../media/image83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emf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emf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9193F2B-32EE-C38B-E2C4-61FE955BE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99" y="3141663"/>
            <a:ext cx="8857602" cy="6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23" kern="1200" cap="all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FR" sz="2400" b="1" dirty="0"/>
              <a:t> nanotechnologies pour l'administration des acides nucléiques</a:t>
            </a:r>
            <a:endParaRPr lang="en-US" altLang="fr-FR" sz="2000" b="1" cap="none" dirty="0">
              <a:latin typeface="Candara Bold" panose="020E0702030303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A55B13A-26A0-F463-A862-25B376C74284}"/>
              </a:ext>
            </a:extLst>
          </p:cNvPr>
          <p:cNvSpPr txBox="1">
            <a:spLocks noChangeArrowheads="1"/>
          </p:cNvSpPr>
          <p:nvPr/>
        </p:nvSpPr>
        <p:spPr>
          <a:xfrm>
            <a:off x="107950" y="4327483"/>
            <a:ext cx="8857603" cy="155630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2204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4408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612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8816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1020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3224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5428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7633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ts val="0"/>
              </a:spcBef>
              <a:defRPr/>
            </a:pPr>
            <a:r>
              <a:rPr lang="fr-F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François Fay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defRPr/>
            </a:pPr>
            <a:r>
              <a:rPr lang="fr-F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 Galien Paris-Saclay, UMR CNRS 8612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defRPr/>
            </a:pPr>
            <a:r>
              <a:rPr lang="fr-F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francois.fay@universite-paris-saclay.fr </a:t>
            </a:r>
          </a:p>
        </p:txBody>
      </p:sp>
      <p:pic>
        <p:nvPicPr>
          <p:cNvPr id="6" name="Picture 11" descr="nouveau_logo_cnrs_mini">
            <a:extLst>
              <a:ext uri="{FF2B5EF4-FFF2-40B4-BE49-F238E27FC236}">
                <a16:creationId xmlns:a16="http://schemas.microsoft.com/office/drawing/2014/main" id="{2255B145-5022-CB0F-C6EE-7D71D3D70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32454" y="5609202"/>
            <a:ext cx="871784" cy="771428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grpSp>
        <p:nvGrpSpPr>
          <p:cNvPr id="7" name="Groupe 2">
            <a:extLst>
              <a:ext uri="{FF2B5EF4-FFF2-40B4-BE49-F238E27FC236}">
                <a16:creationId xmlns:a16="http://schemas.microsoft.com/office/drawing/2014/main" id="{76BD13A1-5079-45C2-CA6B-B65B0E0E8E22}"/>
              </a:ext>
            </a:extLst>
          </p:cNvPr>
          <p:cNvGrpSpPr>
            <a:grpSpLocks/>
          </p:cNvGrpSpPr>
          <p:nvPr/>
        </p:nvGrpSpPr>
        <p:grpSpPr bwMode="auto">
          <a:xfrm>
            <a:off x="7927776" y="5587385"/>
            <a:ext cx="1108274" cy="793245"/>
            <a:chOff x="5483225" y="4649788"/>
            <a:chExt cx="2016125" cy="14430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BA4962E-F0A1-C6BB-00E3-ECA0518950D6}"/>
                </a:ext>
              </a:extLst>
            </p:cNvPr>
            <p:cNvSpPr/>
            <p:nvPr/>
          </p:nvSpPr>
          <p:spPr>
            <a:xfrm>
              <a:off x="5699125" y="4649788"/>
              <a:ext cx="1584325" cy="1443037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/>
            </a:p>
          </p:txBody>
        </p:sp>
        <p:grpSp>
          <p:nvGrpSpPr>
            <p:cNvPr id="9" name="Groupe 13">
              <a:extLst>
                <a:ext uri="{FF2B5EF4-FFF2-40B4-BE49-F238E27FC236}">
                  <a16:creationId xmlns:a16="http://schemas.microsoft.com/office/drawing/2014/main" id="{97140822-2F10-6208-5B1D-7F4C7F7BDB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3225" y="4649789"/>
              <a:ext cx="2016125" cy="1441449"/>
              <a:chOff x="4139952" y="4940376"/>
              <a:chExt cx="2016224" cy="1440159"/>
            </a:xfrm>
          </p:grpSpPr>
          <p:pic>
            <p:nvPicPr>
              <p:cNvPr id="10" name="Picture 11" descr="logo6gif">
                <a:extLst>
                  <a:ext uri="{FF2B5EF4-FFF2-40B4-BE49-F238E27FC236}">
                    <a16:creationId xmlns:a16="http://schemas.microsoft.com/office/drawing/2014/main" id="{89CF64F2-9F36-06B3-D36A-7D546B94DD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2029" y="4995251"/>
                <a:ext cx="1052067" cy="13319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FB0BD97-6C15-0AAF-0D5E-79C0B82EA182}"/>
                  </a:ext>
                </a:extLst>
              </p:cNvPr>
              <p:cNvSpPr/>
              <p:nvPr/>
            </p:nvSpPr>
            <p:spPr>
              <a:xfrm>
                <a:off x="4139952" y="4940376"/>
                <a:ext cx="2016224" cy="144015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dirty="0">
                  <a:solidFill>
                    <a:prstClr val="white"/>
                  </a:solidFill>
                  <a:latin typeface="Candara Bold" panose="020E0702030303020204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1254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F4119-D850-46AE-845C-99C3A31BE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Arial" charset="0"/>
                <a:ea typeface="ＭＳ Ｐゴシック" pitchFamily="34" charset="-128"/>
                <a:cs typeface="Arial" charset="0"/>
              </a:rPr>
              <a:t>Modalities of gene therapy</a:t>
            </a:r>
            <a:br>
              <a:rPr lang="en-US" i="1" dirty="0"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  <a:t>Add mRNA: vaccines</a:t>
            </a:r>
            <a:endParaRPr lang="en-IE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2536752-2D92-48C7-A9BA-6D3516811215}"/>
              </a:ext>
            </a:extLst>
          </p:cNvPr>
          <p:cNvSpPr txBox="1">
            <a:spLocks/>
          </p:cNvSpPr>
          <p:nvPr/>
        </p:nvSpPr>
        <p:spPr>
          <a:xfrm>
            <a:off x="-971550" y="0"/>
            <a:ext cx="9144000" cy="8679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98831A-40B9-4214-B656-063BDA8CFC76}"/>
              </a:ext>
            </a:extLst>
          </p:cNvPr>
          <p:cNvSpPr/>
          <p:nvPr/>
        </p:nvSpPr>
        <p:spPr>
          <a:xfrm>
            <a:off x="6241003" y="6562408"/>
            <a:ext cx="29446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E" sz="1400" dirty="0"/>
              <a:t>https://www.benaroyaresearch.org</a:t>
            </a:r>
          </a:p>
        </p:txBody>
      </p:sp>
      <p:pic>
        <p:nvPicPr>
          <p:cNvPr id="6" name="Image 5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25E76651-8092-4BD1-BB89-5CD4B59BE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0" y="1671857"/>
            <a:ext cx="9047619" cy="3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51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7D72B-A6C2-4326-B0B4-C328F7D9E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Arial" charset="0"/>
                <a:ea typeface="ＭＳ Ｐゴシック" pitchFamily="34" charset="-128"/>
                <a:cs typeface="Arial" charset="0"/>
              </a:rPr>
              <a:t>Modalities of gene therapy</a:t>
            </a:r>
            <a:br>
              <a:rPr lang="en-US" i="1" dirty="0"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  <a:t>mRNA as vaccines cancer therapy</a:t>
            </a:r>
            <a:endParaRPr lang="en-IE" dirty="0"/>
          </a:p>
        </p:txBody>
      </p:sp>
      <p:pic>
        <p:nvPicPr>
          <p:cNvPr id="4" name="Picture 3" descr="nrd.2017.243-t3.jpg">
            <a:extLst>
              <a:ext uri="{FF2B5EF4-FFF2-40B4-BE49-F238E27FC236}">
                <a16:creationId xmlns:a16="http://schemas.microsoft.com/office/drawing/2014/main" id="{CF9EA451-6936-499E-9ACD-F2048B04F8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5028"/>
          <a:stretch/>
        </p:blipFill>
        <p:spPr bwMode="auto">
          <a:xfrm>
            <a:off x="252569" y="1021793"/>
            <a:ext cx="8630653" cy="5539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191D6C-C92A-41A2-82C8-27456256CDCA}"/>
              </a:ext>
            </a:extLst>
          </p:cNvPr>
          <p:cNvSpPr/>
          <p:nvPr/>
        </p:nvSpPr>
        <p:spPr>
          <a:xfrm>
            <a:off x="4017906" y="867905"/>
            <a:ext cx="10999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(As in2017)</a:t>
            </a:r>
            <a:endParaRPr lang="en-IE" sz="1400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871899-B604-46BC-878A-692540FD44AC}"/>
              </a:ext>
            </a:extLst>
          </p:cNvPr>
          <p:cNvSpPr/>
          <p:nvPr/>
        </p:nvSpPr>
        <p:spPr>
          <a:xfrm>
            <a:off x="1748590" y="2003900"/>
            <a:ext cx="20810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/>
              <a:t>TAA </a:t>
            </a:r>
            <a:r>
              <a:rPr lang="fr-FR" sz="1100" dirty="0" err="1"/>
              <a:t>tumor-associated</a:t>
            </a:r>
            <a:r>
              <a:rPr lang="fr-FR" sz="1100" dirty="0"/>
              <a:t> </a:t>
            </a:r>
            <a:r>
              <a:rPr lang="fr-FR" sz="1100" dirty="0" err="1"/>
              <a:t>antigen</a:t>
            </a:r>
            <a:endParaRPr lang="en-IE" sz="1100" dirty="0"/>
          </a:p>
        </p:txBody>
      </p:sp>
    </p:spTree>
    <p:extLst>
      <p:ext uri="{BB962C8B-B14F-4D97-AF65-F5344CB8AC3E}">
        <p14:creationId xmlns:p14="http://schemas.microsoft.com/office/powerpoint/2010/main" val="1839796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54378A-C00C-E308-36FC-D9B1668458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74" b="12408"/>
          <a:stretch/>
        </p:blipFill>
        <p:spPr>
          <a:xfrm>
            <a:off x="0" y="867905"/>
            <a:ext cx="9209268" cy="5696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B5ABDC-B4AD-7D91-624C-5AB20EAC2B55}"/>
              </a:ext>
            </a:extLst>
          </p:cNvPr>
          <p:cNvSpPr txBox="1"/>
          <p:nvPr/>
        </p:nvSpPr>
        <p:spPr>
          <a:xfrm>
            <a:off x="3507476" y="6608817"/>
            <a:ext cx="56457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 err="1"/>
              <a:t>Rohner</a:t>
            </a:r>
            <a:r>
              <a:rPr lang="en-US" sz="1200" dirty="0"/>
              <a:t>, E. </a:t>
            </a:r>
            <a:r>
              <a:rPr lang="en-US" sz="1200" i="1" dirty="0"/>
              <a:t>Nat </a:t>
            </a:r>
            <a:r>
              <a:rPr lang="en-US" sz="1200" i="1" dirty="0" err="1"/>
              <a:t>Biotechnol</a:t>
            </a:r>
            <a:r>
              <a:rPr lang="en-US" sz="1200" dirty="0"/>
              <a:t> (2022). https://doi.org/10.1038/s41587-022-01491-</a:t>
            </a:r>
            <a:endParaRPr lang="fr-FR" sz="12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9E8C1F-11B7-1E4A-04C5-67EB1979650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679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charset="0"/>
              </a:rPr>
              <a:t>Modalities of gene therapy</a:t>
            </a:r>
          </a:p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charset="0"/>
              </a:rPr>
              <a:t>non-cancer therapy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79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B7CCF-0A31-FB81-3889-97C211F48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F3FE408B-A7B8-8C53-8588-2C02A3D43E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023"/>
          <a:stretch/>
        </p:blipFill>
        <p:spPr>
          <a:xfrm>
            <a:off x="378461" y="2599615"/>
            <a:ext cx="8047470" cy="1658770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0A9C6A81-4A0B-C2C6-9B2A-794119901B5C}"/>
              </a:ext>
            </a:extLst>
          </p:cNvPr>
          <p:cNvSpPr/>
          <p:nvPr/>
        </p:nvSpPr>
        <p:spPr>
          <a:xfrm>
            <a:off x="3126377" y="2829267"/>
            <a:ext cx="1445623" cy="142911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975CDAC-33BE-4FD8-9A88-9E1FC336E1AA}"/>
              </a:ext>
            </a:extLst>
          </p:cNvPr>
          <p:cNvSpPr/>
          <p:nvPr/>
        </p:nvSpPr>
        <p:spPr>
          <a:xfrm>
            <a:off x="378461" y="2841047"/>
            <a:ext cx="1445623" cy="142911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38B244-A715-BA3F-92D9-0F787E7B6087}"/>
              </a:ext>
            </a:extLst>
          </p:cNvPr>
          <p:cNvSpPr/>
          <p:nvPr/>
        </p:nvSpPr>
        <p:spPr>
          <a:xfrm>
            <a:off x="31898" y="0"/>
            <a:ext cx="83437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63003C"/>
                </a:solidFill>
              </a:rPr>
              <a:t>Acides nucléiques à visées thérapeutiques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B24689-082E-409F-9D8B-29B0B777009E}"/>
              </a:ext>
            </a:extLst>
          </p:cNvPr>
          <p:cNvSpPr/>
          <p:nvPr/>
        </p:nvSpPr>
        <p:spPr>
          <a:xfrm>
            <a:off x="4572000" y="6581001"/>
            <a:ext cx="457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Tiré de http://www.bonac.com/global/en/nucleic/about/</a:t>
            </a:r>
          </a:p>
        </p:txBody>
      </p:sp>
      <p:pic>
        <p:nvPicPr>
          <p:cNvPr id="5" name="Image 4" descr="Une image contenant texte, bouteille, médicament, Solution&#10;&#10;Description générée automatiquement">
            <a:extLst>
              <a:ext uri="{FF2B5EF4-FFF2-40B4-BE49-F238E27FC236}">
                <a16:creationId xmlns:a16="http://schemas.microsoft.com/office/drawing/2014/main" id="{4163048D-9B95-E9AB-D4E4-08A7F6C505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41" y="933664"/>
            <a:ext cx="2643521" cy="148400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FA22B59-77AB-D7F6-05E5-2E590827F03E}"/>
              </a:ext>
            </a:extLst>
          </p:cNvPr>
          <p:cNvSpPr txBox="1"/>
          <p:nvPr/>
        </p:nvSpPr>
        <p:spPr>
          <a:xfrm>
            <a:off x="31899" y="2429446"/>
            <a:ext cx="25754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2018 </a:t>
            </a:r>
            <a:r>
              <a:rPr lang="fr-FR" sz="1200" dirty="0" err="1"/>
              <a:t>retinal</a:t>
            </a:r>
            <a:r>
              <a:rPr lang="fr-FR" sz="1200" dirty="0"/>
              <a:t> </a:t>
            </a:r>
            <a:r>
              <a:rPr lang="fr-FR" sz="1200" dirty="0" err="1"/>
              <a:t>dystrophy</a:t>
            </a:r>
            <a:endParaRPr lang="en-US" sz="1200" dirty="0"/>
          </a:p>
        </p:txBody>
      </p:sp>
      <p:pic>
        <p:nvPicPr>
          <p:cNvPr id="9" name="Image 8" descr="Une image contenant texte, Bouteille en plastique, Équipement de laboratoire, Solvant&#10;&#10;Description générée automatiquement">
            <a:extLst>
              <a:ext uri="{FF2B5EF4-FFF2-40B4-BE49-F238E27FC236}">
                <a16:creationId xmlns:a16="http://schemas.microsoft.com/office/drawing/2014/main" id="{EEC14205-86DA-88E6-02F0-9830D0F98A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6" r="38095"/>
          <a:stretch/>
        </p:blipFill>
        <p:spPr>
          <a:xfrm>
            <a:off x="2891246" y="878215"/>
            <a:ext cx="2098765" cy="157703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578CDD8-CCA3-1115-CD02-578E34F6D2AA}"/>
              </a:ext>
            </a:extLst>
          </p:cNvPr>
          <p:cNvSpPr txBox="1"/>
          <p:nvPr/>
        </p:nvSpPr>
        <p:spPr>
          <a:xfrm>
            <a:off x="2891246" y="2431158"/>
            <a:ext cx="20987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2020/21 Covid vaccine</a:t>
            </a:r>
          </a:p>
        </p:txBody>
      </p:sp>
      <p:pic>
        <p:nvPicPr>
          <p:cNvPr id="17" name="Picture 13">
            <a:extLst>
              <a:ext uri="{FF2B5EF4-FFF2-40B4-BE49-F238E27FC236}">
                <a16:creationId xmlns:a16="http://schemas.microsoft.com/office/drawing/2014/main" id="{D7B2BB25-CD67-01FF-F30E-9A3EEC70F3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781"/>
          <a:stretch/>
        </p:blipFill>
        <p:spPr>
          <a:xfrm>
            <a:off x="3126377" y="4357777"/>
            <a:ext cx="788783" cy="111120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C686C0D-2419-7724-0524-A6BB6DCB1720}"/>
              </a:ext>
            </a:extLst>
          </p:cNvPr>
          <p:cNvSpPr txBox="1"/>
          <p:nvPr/>
        </p:nvSpPr>
        <p:spPr>
          <a:xfrm>
            <a:off x="4160823" y="4717332"/>
            <a:ext cx="31649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2018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transthyretin-mediated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amyloidosis</a:t>
            </a:r>
            <a:endParaRPr lang="en-US" sz="1200" dirty="0"/>
          </a:p>
        </p:txBody>
      </p:sp>
      <p:pic>
        <p:nvPicPr>
          <p:cNvPr id="6" name="Picture 5" descr="A close-up of a medicine bottle&#10;&#10;Description automatically generated">
            <a:extLst>
              <a:ext uri="{FF2B5EF4-FFF2-40B4-BE49-F238E27FC236}">
                <a16:creationId xmlns:a16="http://schemas.microsoft.com/office/drawing/2014/main" id="{5757C9FB-7307-4AF6-914C-A4B873C1FE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3"/>
          <a:stretch/>
        </p:blipFill>
        <p:spPr>
          <a:xfrm>
            <a:off x="3187585" y="5468983"/>
            <a:ext cx="592845" cy="1097128"/>
          </a:xfrm>
          <a:prstGeom prst="rect">
            <a:avLst/>
          </a:prstGeom>
        </p:spPr>
      </p:pic>
      <p:sp>
        <p:nvSpPr>
          <p:cNvPr id="8" name="ZoneTexte 18">
            <a:extLst>
              <a:ext uri="{FF2B5EF4-FFF2-40B4-BE49-F238E27FC236}">
                <a16:creationId xmlns:a16="http://schemas.microsoft.com/office/drawing/2014/main" id="{4320EE06-44F3-60EA-9B4A-E2AC0CFC33D0}"/>
              </a:ext>
            </a:extLst>
          </p:cNvPr>
          <p:cNvSpPr txBox="1"/>
          <p:nvPr/>
        </p:nvSpPr>
        <p:spPr>
          <a:xfrm>
            <a:off x="4163092" y="5814463"/>
            <a:ext cx="31649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2016 </a:t>
            </a:r>
            <a:r>
              <a:rPr lang="fr-FR" sz="1200" dirty="0"/>
              <a:t>spinal </a:t>
            </a:r>
            <a:r>
              <a:rPr lang="fr-FR" sz="1200" dirty="0" err="1"/>
              <a:t>muscular</a:t>
            </a:r>
            <a:r>
              <a:rPr lang="fr-FR" sz="1200" dirty="0"/>
              <a:t> </a:t>
            </a:r>
            <a:r>
              <a:rPr lang="fr-FR" sz="1200" dirty="0" err="1"/>
              <a:t>atrophy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20048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CD924-0ABF-4919-99BE-B7992C4A4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i="1" dirty="0">
                <a:latin typeface="Arial" charset="0"/>
                <a:ea typeface="ＭＳ Ｐゴシック" pitchFamily="34" charset="-128"/>
                <a:cs typeface="Arial" charset="0"/>
              </a:rPr>
              <a:t>Modalities of gene therapy</a:t>
            </a:r>
            <a:b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</a:br>
            <a:endParaRPr lang="en-US" dirty="0"/>
          </a:p>
        </p:txBody>
      </p:sp>
      <p:pic>
        <p:nvPicPr>
          <p:cNvPr id="8" name="Image 9">
            <a:extLst>
              <a:ext uri="{FF2B5EF4-FFF2-40B4-BE49-F238E27FC236}">
                <a16:creationId xmlns:a16="http://schemas.microsoft.com/office/drawing/2014/main" id="{E373F2B6-978E-49F5-B45A-44C46D3B8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02" y="1484784"/>
            <a:ext cx="8708676" cy="447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35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C431423F-FACF-43DE-B546-D2EFC22AB7CD}"/>
              </a:ext>
            </a:extLst>
          </p:cNvPr>
          <p:cNvGrpSpPr/>
          <p:nvPr/>
        </p:nvGrpSpPr>
        <p:grpSpPr>
          <a:xfrm>
            <a:off x="429791" y="1489548"/>
            <a:ext cx="8601075" cy="4420130"/>
            <a:chOff x="443859" y="1475480"/>
            <a:chExt cx="8601075" cy="4420130"/>
          </a:xfrm>
        </p:grpSpPr>
        <p:pic>
          <p:nvPicPr>
            <p:cNvPr id="4" name="Image 11">
              <a:extLst>
                <a:ext uri="{FF2B5EF4-FFF2-40B4-BE49-F238E27FC236}">
                  <a16:creationId xmlns:a16="http://schemas.microsoft.com/office/drawing/2014/main" id="{D8A33025-1611-41F2-80BE-DE5F57165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3859" y="1475480"/>
              <a:ext cx="8601075" cy="4420130"/>
            </a:xfrm>
            <a:prstGeom prst="rect">
              <a:avLst/>
            </a:prstGeom>
          </p:spPr>
        </p:pic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A3927F78-3E9D-4512-8F04-D6F400822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10837" y="3623535"/>
              <a:ext cx="888667" cy="792088"/>
            </a:xfrm>
            <a:prstGeom prst="flowChartTerminator">
              <a:avLst/>
            </a:prstGeom>
          </p:spPr>
        </p:pic>
        <p:sp>
          <p:nvSpPr>
            <p:cNvPr id="6" name="ZoneTexte 4">
              <a:extLst>
                <a:ext uri="{FF2B5EF4-FFF2-40B4-BE49-F238E27FC236}">
                  <a16:creationId xmlns:a16="http://schemas.microsoft.com/office/drawing/2014/main" id="{894F8A76-F034-476A-99A7-B813A13CF3B7}"/>
                </a:ext>
              </a:extLst>
            </p:cNvPr>
            <p:cNvSpPr txBox="1"/>
            <p:nvPr/>
          </p:nvSpPr>
          <p:spPr>
            <a:xfrm>
              <a:off x="5516704" y="4415623"/>
              <a:ext cx="1575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RNAse H</a:t>
              </a:r>
            </a:p>
          </p:txBody>
        </p:sp>
        <p:sp>
          <p:nvSpPr>
            <p:cNvPr id="8" name="Oval 14">
              <a:extLst>
                <a:ext uri="{FF2B5EF4-FFF2-40B4-BE49-F238E27FC236}">
                  <a16:creationId xmlns:a16="http://schemas.microsoft.com/office/drawing/2014/main" id="{0A0527EA-33E6-46B0-B811-566B00FDEAEC}"/>
                </a:ext>
              </a:extLst>
            </p:cNvPr>
            <p:cNvSpPr/>
            <p:nvPr/>
          </p:nvSpPr>
          <p:spPr>
            <a:xfrm>
              <a:off x="5155494" y="3996644"/>
              <a:ext cx="317882" cy="62358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e 3">
              <a:extLst>
                <a:ext uri="{FF2B5EF4-FFF2-40B4-BE49-F238E27FC236}">
                  <a16:creationId xmlns:a16="http://schemas.microsoft.com/office/drawing/2014/main" id="{0BEC6CE6-F12C-4972-ADBC-CD90E424824F}"/>
                </a:ext>
              </a:extLst>
            </p:cNvPr>
            <p:cNvGrpSpPr/>
            <p:nvPr/>
          </p:nvGrpSpPr>
          <p:grpSpPr>
            <a:xfrm rot="20374001">
              <a:off x="5312734" y="4027145"/>
              <a:ext cx="574431" cy="457200"/>
              <a:chOff x="5263660" y="3656410"/>
              <a:chExt cx="574431" cy="457200"/>
            </a:xfrm>
          </p:grpSpPr>
          <p:sp>
            <p:nvSpPr>
              <p:cNvPr id="10" name="Arc partiel 8">
                <a:extLst>
                  <a:ext uri="{FF2B5EF4-FFF2-40B4-BE49-F238E27FC236}">
                    <a16:creationId xmlns:a16="http://schemas.microsoft.com/office/drawing/2014/main" id="{10F994AE-9089-4651-ADD2-B4D47699D3AC}"/>
                  </a:ext>
                </a:extLst>
              </p:cNvPr>
              <p:cNvSpPr/>
              <p:nvPr/>
            </p:nvSpPr>
            <p:spPr>
              <a:xfrm flipH="1">
                <a:off x="5263660" y="3656410"/>
                <a:ext cx="574431" cy="457200"/>
              </a:xfrm>
              <a:prstGeom prst="pi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Ellipse 2">
                <a:extLst>
                  <a:ext uri="{FF2B5EF4-FFF2-40B4-BE49-F238E27FC236}">
                    <a16:creationId xmlns:a16="http://schemas.microsoft.com/office/drawing/2014/main" id="{0B0146EE-DBDA-43EA-A5F6-1952D5CA5D25}"/>
                  </a:ext>
                </a:extLst>
              </p:cNvPr>
              <p:cNvSpPr/>
              <p:nvPr/>
            </p:nvSpPr>
            <p:spPr>
              <a:xfrm>
                <a:off x="5673237" y="383101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DA091BF8-BE05-4634-9F66-CA3D2A290C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94"/>
          <a:stretch/>
        </p:blipFill>
        <p:spPr>
          <a:xfrm>
            <a:off x="2215431" y="1839822"/>
            <a:ext cx="1037576" cy="510471"/>
          </a:xfrm>
          <a:prstGeom prst="rect">
            <a:avLst/>
          </a:prstGeom>
        </p:spPr>
      </p:pic>
      <p:pic>
        <p:nvPicPr>
          <p:cNvPr id="13" name="Image 11">
            <a:extLst>
              <a:ext uri="{FF2B5EF4-FFF2-40B4-BE49-F238E27FC236}">
                <a16:creationId xmlns:a16="http://schemas.microsoft.com/office/drawing/2014/main" id="{1F0008A3-C076-4F98-830A-EDAEE3550C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76"/>
          <a:stretch/>
        </p:blipFill>
        <p:spPr>
          <a:xfrm rot="1401615">
            <a:off x="2702709" y="2336841"/>
            <a:ext cx="769479" cy="256522"/>
          </a:xfrm>
          <a:prstGeom prst="rect">
            <a:avLst/>
          </a:prstGeom>
        </p:spPr>
      </p:pic>
      <p:grpSp>
        <p:nvGrpSpPr>
          <p:cNvPr id="50" name="Groupe 49">
            <a:extLst>
              <a:ext uri="{FF2B5EF4-FFF2-40B4-BE49-F238E27FC236}">
                <a16:creationId xmlns:a16="http://schemas.microsoft.com/office/drawing/2014/main" id="{B74DE7A4-AB4C-40C1-A218-2B96BCF61F43}"/>
              </a:ext>
            </a:extLst>
          </p:cNvPr>
          <p:cNvGrpSpPr/>
          <p:nvPr/>
        </p:nvGrpSpPr>
        <p:grpSpPr>
          <a:xfrm rot="16200000">
            <a:off x="3332628" y="3832855"/>
            <a:ext cx="1534871" cy="503817"/>
            <a:chOff x="3606800" y="2835430"/>
            <a:chExt cx="1534871" cy="503817"/>
          </a:xfrm>
        </p:grpSpPr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74DBEDE6-AA86-4CF5-B6F3-11116C66925F}"/>
                </a:ext>
              </a:extLst>
            </p:cNvPr>
            <p:cNvSpPr txBox="1"/>
            <p:nvPr/>
          </p:nvSpPr>
          <p:spPr>
            <a:xfrm>
              <a:off x="3606800" y="2835430"/>
              <a:ext cx="2159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A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4B1BED3F-8AF7-4984-B155-322B2D233E08}"/>
                </a:ext>
              </a:extLst>
            </p:cNvPr>
            <p:cNvSpPr txBox="1"/>
            <p:nvPr/>
          </p:nvSpPr>
          <p:spPr>
            <a:xfrm>
              <a:off x="3682391" y="2885108"/>
              <a:ext cx="2159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U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289A54FD-5ABC-4F13-9A4F-D922CB2FD377}"/>
                </a:ext>
              </a:extLst>
            </p:cNvPr>
            <p:cNvSpPr txBox="1"/>
            <p:nvPr/>
          </p:nvSpPr>
          <p:spPr>
            <a:xfrm>
              <a:off x="3749066" y="2948608"/>
              <a:ext cx="2159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G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65A700D3-E7BF-464B-AD57-716044608C15}"/>
                </a:ext>
              </a:extLst>
            </p:cNvPr>
            <p:cNvSpPr txBox="1"/>
            <p:nvPr/>
          </p:nvSpPr>
          <p:spPr>
            <a:xfrm>
              <a:off x="3838770" y="2986231"/>
              <a:ext cx="2159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C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A8B9B905-1B15-4DDE-8B4F-E99D62B809AE}"/>
                </a:ext>
              </a:extLst>
            </p:cNvPr>
            <p:cNvSpPr txBox="1"/>
            <p:nvPr/>
          </p:nvSpPr>
          <p:spPr>
            <a:xfrm>
              <a:off x="3919144" y="3017504"/>
              <a:ext cx="2159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G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8F5265A5-2A6D-4D49-980B-561F8D1BA71C}"/>
                </a:ext>
              </a:extLst>
            </p:cNvPr>
            <p:cNvSpPr txBox="1"/>
            <p:nvPr/>
          </p:nvSpPr>
          <p:spPr>
            <a:xfrm>
              <a:off x="4010703" y="3016081"/>
              <a:ext cx="2159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U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02D80CD1-8CB7-4479-80EE-B78636AE68DA}"/>
                </a:ext>
              </a:extLst>
            </p:cNvPr>
            <p:cNvSpPr txBox="1"/>
            <p:nvPr/>
          </p:nvSpPr>
          <p:spPr>
            <a:xfrm>
              <a:off x="4092364" y="2972753"/>
              <a:ext cx="2159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U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BA332CF8-C199-41B4-954A-22217D9A524A}"/>
                </a:ext>
              </a:extLst>
            </p:cNvPr>
            <p:cNvSpPr txBox="1"/>
            <p:nvPr/>
          </p:nvSpPr>
          <p:spPr>
            <a:xfrm>
              <a:off x="4201128" y="2946824"/>
              <a:ext cx="2159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G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A11A8EBE-A34A-441C-89A7-E23F157BCCD5}"/>
                </a:ext>
              </a:extLst>
            </p:cNvPr>
            <p:cNvSpPr txBox="1"/>
            <p:nvPr/>
          </p:nvSpPr>
          <p:spPr>
            <a:xfrm>
              <a:off x="4306929" y="2959789"/>
              <a:ext cx="2159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U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50123361-9FE8-4728-90B7-F9D38E5E948A}"/>
                </a:ext>
              </a:extLst>
            </p:cNvPr>
            <p:cNvSpPr txBox="1"/>
            <p:nvPr/>
          </p:nvSpPr>
          <p:spPr>
            <a:xfrm>
              <a:off x="4392221" y="3000932"/>
              <a:ext cx="2159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A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388E8F99-4E6F-44EE-B811-2C29BA58A9DC}"/>
                </a:ext>
              </a:extLst>
            </p:cNvPr>
            <p:cNvSpPr txBox="1"/>
            <p:nvPr/>
          </p:nvSpPr>
          <p:spPr>
            <a:xfrm>
              <a:off x="4494590" y="3050975"/>
              <a:ext cx="2159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C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D1C82A18-E7C0-4566-A357-FA9CCC02B049}"/>
                </a:ext>
              </a:extLst>
            </p:cNvPr>
            <p:cNvSpPr txBox="1"/>
            <p:nvPr/>
          </p:nvSpPr>
          <p:spPr>
            <a:xfrm>
              <a:off x="4582646" y="3093953"/>
              <a:ext cx="1766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A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94C36E45-1E59-440E-9708-4E5E698970A7}"/>
                </a:ext>
              </a:extLst>
            </p:cNvPr>
            <p:cNvSpPr txBox="1"/>
            <p:nvPr/>
          </p:nvSpPr>
          <p:spPr>
            <a:xfrm>
              <a:off x="4667810" y="3115194"/>
              <a:ext cx="1766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U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7BF714A4-47B0-4019-B2D0-A1CB43C6CE77}"/>
                </a:ext>
              </a:extLst>
            </p:cNvPr>
            <p:cNvSpPr txBox="1"/>
            <p:nvPr/>
          </p:nvSpPr>
          <p:spPr>
            <a:xfrm>
              <a:off x="4749762" y="3123803"/>
              <a:ext cx="1766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U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3F86E352-5501-4DC6-A608-D2B2CCC30818}"/>
                </a:ext>
              </a:extLst>
            </p:cNvPr>
            <p:cNvSpPr txBox="1"/>
            <p:nvPr/>
          </p:nvSpPr>
          <p:spPr>
            <a:xfrm>
              <a:off x="4834889" y="3086825"/>
              <a:ext cx="1766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A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3A2FE521-2E55-4D9F-ACFC-EA1634733676}"/>
                </a:ext>
              </a:extLst>
            </p:cNvPr>
            <p:cNvSpPr txBox="1"/>
            <p:nvPr/>
          </p:nvSpPr>
          <p:spPr>
            <a:xfrm>
              <a:off x="4894870" y="3046773"/>
              <a:ext cx="1766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C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7BC308C6-DAA1-4070-87F0-ECFC7A0A952A}"/>
                </a:ext>
              </a:extLst>
            </p:cNvPr>
            <p:cNvSpPr txBox="1"/>
            <p:nvPr/>
          </p:nvSpPr>
          <p:spPr>
            <a:xfrm>
              <a:off x="4965067" y="2992830"/>
              <a:ext cx="1766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A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58E4F2D4-3102-4F7D-B4D1-0FBF1101E2B7}"/>
              </a:ext>
            </a:extLst>
          </p:cNvPr>
          <p:cNvGrpSpPr/>
          <p:nvPr/>
        </p:nvGrpSpPr>
        <p:grpSpPr>
          <a:xfrm rot="16200000">
            <a:off x="2678452" y="2538046"/>
            <a:ext cx="1786059" cy="452746"/>
            <a:chOff x="4801551" y="2332384"/>
            <a:chExt cx="1786059" cy="452746"/>
          </a:xfrm>
        </p:grpSpPr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115FB040-AA2E-4751-93AF-CEBCC046D023}"/>
                </a:ext>
              </a:extLst>
            </p:cNvPr>
            <p:cNvSpPr txBox="1"/>
            <p:nvPr/>
          </p:nvSpPr>
          <p:spPr>
            <a:xfrm>
              <a:off x="4801551" y="2332384"/>
              <a:ext cx="2159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U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7C307B58-368B-496C-985E-5A29629727B5}"/>
                </a:ext>
              </a:extLst>
            </p:cNvPr>
            <p:cNvSpPr txBox="1"/>
            <p:nvPr/>
          </p:nvSpPr>
          <p:spPr>
            <a:xfrm>
              <a:off x="4877142" y="2382062"/>
              <a:ext cx="2159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A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E4D72AB4-971F-445A-8757-20623E142062}"/>
                </a:ext>
              </a:extLst>
            </p:cNvPr>
            <p:cNvSpPr txBox="1"/>
            <p:nvPr/>
          </p:nvSpPr>
          <p:spPr>
            <a:xfrm>
              <a:off x="4953733" y="2442774"/>
              <a:ext cx="2159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C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76EA2402-16BD-4E22-9F64-37D4E9743B27}"/>
                </a:ext>
              </a:extLst>
            </p:cNvPr>
            <p:cNvSpPr txBox="1"/>
            <p:nvPr/>
          </p:nvSpPr>
          <p:spPr>
            <a:xfrm>
              <a:off x="5042390" y="2483185"/>
              <a:ext cx="2159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G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DB5FC86C-328F-4826-9F2B-DCE607EE8F03}"/>
                </a:ext>
              </a:extLst>
            </p:cNvPr>
            <p:cNvSpPr txBox="1"/>
            <p:nvPr/>
          </p:nvSpPr>
          <p:spPr>
            <a:xfrm>
              <a:off x="5162255" y="2509802"/>
              <a:ext cx="2159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C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168CC995-C2B3-4AEF-8730-A909B6A7B458}"/>
                </a:ext>
              </a:extLst>
            </p:cNvPr>
            <p:cNvSpPr txBox="1"/>
            <p:nvPr/>
          </p:nvSpPr>
          <p:spPr>
            <a:xfrm>
              <a:off x="5307565" y="2525256"/>
              <a:ext cx="2159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A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6EF4CCB6-CA4F-4F2D-BEF2-0429982AC061}"/>
                </a:ext>
              </a:extLst>
            </p:cNvPr>
            <p:cNvSpPr txBox="1"/>
            <p:nvPr/>
          </p:nvSpPr>
          <p:spPr>
            <a:xfrm>
              <a:off x="5429943" y="2476057"/>
              <a:ext cx="2159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A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8646B67A-6074-4369-AA82-93B65181B21D}"/>
                </a:ext>
              </a:extLst>
            </p:cNvPr>
            <p:cNvSpPr txBox="1"/>
            <p:nvPr/>
          </p:nvSpPr>
          <p:spPr>
            <a:xfrm>
              <a:off x="5503615" y="2436005"/>
              <a:ext cx="2159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C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9F7DE06D-E6B1-4B96-83D2-295CE7DD3C1E}"/>
                </a:ext>
              </a:extLst>
            </p:cNvPr>
            <p:cNvSpPr txBox="1"/>
            <p:nvPr/>
          </p:nvSpPr>
          <p:spPr>
            <a:xfrm>
              <a:off x="5581892" y="2442774"/>
              <a:ext cx="2159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A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9ABC235F-9DC3-4684-8399-E5AE73269893}"/>
                </a:ext>
              </a:extLst>
            </p:cNvPr>
            <p:cNvSpPr txBox="1"/>
            <p:nvPr/>
          </p:nvSpPr>
          <p:spPr>
            <a:xfrm>
              <a:off x="5669087" y="2471143"/>
              <a:ext cx="2159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U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B0FEF0D5-9B23-4203-8CEC-35D473E81E9A}"/>
                </a:ext>
              </a:extLst>
            </p:cNvPr>
            <p:cNvSpPr txBox="1"/>
            <p:nvPr/>
          </p:nvSpPr>
          <p:spPr>
            <a:xfrm>
              <a:off x="6411006" y="2368335"/>
              <a:ext cx="1766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U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45E117FC-0AF9-4F34-AB92-2D3A4818B0E7}"/>
                </a:ext>
              </a:extLst>
            </p:cNvPr>
            <p:cNvSpPr txBox="1"/>
            <p:nvPr/>
          </p:nvSpPr>
          <p:spPr>
            <a:xfrm>
              <a:off x="5774038" y="2517208"/>
              <a:ext cx="1766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G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D2DFA8CE-61D2-40EB-8BCB-2A25EB9FE874}"/>
                </a:ext>
              </a:extLst>
            </p:cNvPr>
            <p:cNvSpPr txBox="1"/>
            <p:nvPr/>
          </p:nvSpPr>
          <p:spPr>
            <a:xfrm>
              <a:off x="5884683" y="2557260"/>
              <a:ext cx="1766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U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98B541B2-9856-48D9-873B-7569072FF3B8}"/>
                </a:ext>
              </a:extLst>
            </p:cNvPr>
            <p:cNvSpPr txBox="1"/>
            <p:nvPr/>
          </p:nvSpPr>
          <p:spPr>
            <a:xfrm>
              <a:off x="6015385" y="2569686"/>
              <a:ext cx="1766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A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B540FE94-B50A-4C3F-B8AC-D7F47EFCC89B}"/>
                </a:ext>
              </a:extLst>
            </p:cNvPr>
            <p:cNvSpPr txBox="1"/>
            <p:nvPr/>
          </p:nvSpPr>
          <p:spPr>
            <a:xfrm>
              <a:off x="6326553" y="2402080"/>
              <a:ext cx="1766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G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F2CA0035-35C6-4E9A-916F-E1BFB4C572C1}"/>
                </a:ext>
              </a:extLst>
            </p:cNvPr>
            <p:cNvSpPr txBox="1"/>
            <p:nvPr/>
          </p:nvSpPr>
          <p:spPr>
            <a:xfrm>
              <a:off x="6146100" y="2544470"/>
              <a:ext cx="1766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A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DEE32E1D-8D84-4702-AE39-48F9F902E139}"/>
                </a:ext>
              </a:extLst>
            </p:cNvPr>
            <p:cNvSpPr txBox="1"/>
            <p:nvPr/>
          </p:nvSpPr>
          <p:spPr>
            <a:xfrm>
              <a:off x="6234402" y="2484114"/>
              <a:ext cx="1766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0000"/>
                  </a:solidFill>
                </a:rPr>
                <a:t>U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49" name="TextBox 6">
            <a:extLst>
              <a:ext uri="{FF2B5EF4-FFF2-40B4-BE49-F238E27FC236}">
                <a16:creationId xmlns:a16="http://schemas.microsoft.com/office/drawing/2014/main" id="{8B6A80FC-0448-4DEA-BAF3-1FE410EEE6CD}"/>
              </a:ext>
            </a:extLst>
          </p:cNvPr>
          <p:cNvSpPr txBox="1"/>
          <p:nvPr/>
        </p:nvSpPr>
        <p:spPr>
          <a:xfrm>
            <a:off x="4572000" y="6611779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from R Robinson </a:t>
            </a:r>
            <a:r>
              <a:rPr lang="en-IE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PLoS</a:t>
            </a:r>
            <a:r>
              <a:rPr lang="en-I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</a:t>
            </a:r>
            <a:r>
              <a:rPr lang="en-I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2(1): e28 2004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8EDB864-DE30-4C35-A955-E14BAE56492D}"/>
              </a:ext>
            </a:extLst>
          </p:cNvPr>
          <p:cNvSpPr/>
          <p:nvPr/>
        </p:nvSpPr>
        <p:spPr>
          <a:xfrm>
            <a:off x="3985478" y="1564404"/>
            <a:ext cx="44115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MicroRNAs (miRNA)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 interferent RNAs (siRNA)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Antisense oligonucleotides (ASO)</a:t>
            </a:r>
          </a:p>
        </p:txBody>
      </p:sp>
      <p:sp>
        <p:nvSpPr>
          <p:cNvPr id="89" name="Right Brace 12">
            <a:extLst>
              <a:ext uri="{FF2B5EF4-FFF2-40B4-BE49-F238E27FC236}">
                <a16:creationId xmlns:a16="http://schemas.microsoft.com/office/drawing/2014/main" id="{5906D413-A136-4765-A2B3-19274B08F76C}"/>
              </a:ext>
            </a:extLst>
          </p:cNvPr>
          <p:cNvSpPr/>
          <p:nvPr/>
        </p:nvSpPr>
        <p:spPr>
          <a:xfrm>
            <a:off x="3625637" y="1916832"/>
            <a:ext cx="347488" cy="1584176"/>
          </a:xfrm>
          <a:prstGeom prst="rightBrace">
            <a:avLst>
              <a:gd name="adj1" fmla="val 8333"/>
              <a:gd name="adj2" fmla="val 22966"/>
            </a:avLst>
          </a:prstGeom>
          <a:ln w="2540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0E0F7AB-9BE0-4E87-9737-DC1003461E58}"/>
              </a:ext>
            </a:extLst>
          </p:cNvPr>
          <p:cNvSpPr txBox="1"/>
          <p:nvPr/>
        </p:nvSpPr>
        <p:spPr>
          <a:xfrm>
            <a:off x="-37769" y="-48713"/>
            <a:ext cx="45773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charset="0"/>
              </a:rPr>
              <a:t>Modalities of gene therapy</a:t>
            </a:r>
            <a:br>
              <a:rPr lang="en-US" sz="2400" dirty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en-US" sz="2400" dirty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charset="0"/>
              </a:rPr>
              <a:t>blocking/destroying mRNA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24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AC4856E-D7CC-40F4-BC98-EC3C0FFB0C30}"/>
              </a:ext>
            </a:extLst>
          </p:cNvPr>
          <p:cNvSpPr/>
          <p:nvPr/>
        </p:nvSpPr>
        <p:spPr>
          <a:xfrm>
            <a:off x="-1" y="852900"/>
            <a:ext cx="6065974" cy="2100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err="1"/>
              <a:t>Onpattro</a:t>
            </a:r>
            <a:r>
              <a:rPr lang="fr-FR" sz="2000" b="1" dirty="0"/>
              <a:t> (</a:t>
            </a:r>
            <a:r>
              <a:rPr lang="fr-FR" sz="2000" b="1" dirty="0" err="1"/>
              <a:t>Patisiran</a:t>
            </a:r>
            <a:r>
              <a:rPr lang="fr-FR" sz="2000" b="1" dirty="0"/>
              <a:t>)</a:t>
            </a:r>
          </a:p>
          <a:p>
            <a:pPr algn="just"/>
            <a:endParaRPr lang="fr-FR" b="1" dirty="0"/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US" sz="2000" dirty="0"/>
              <a:t>FDA approval: 2018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US" sz="2000" dirty="0"/>
              <a:t>EMA approval: 2018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Lipid nanoparticles for the liver delivery of SiRNA targeted against TTR mRNA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4A250B-6D04-4A66-8BED-B47ABE3BC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Arial" charset="0"/>
                <a:ea typeface="ＭＳ Ｐゴシック" pitchFamily="34" charset="-128"/>
                <a:cs typeface="Arial" charset="0"/>
              </a:rPr>
              <a:t>Modalities of gene therapy</a:t>
            </a:r>
            <a:b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  <a:t>siRNA</a:t>
            </a:r>
            <a:endParaRPr lang="fr-FR" dirty="0"/>
          </a:p>
        </p:txBody>
      </p:sp>
      <p:pic>
        <p:nvPicPr>
          <p:cNvPr id="10" name="Espace réservé du contenu 4" descr="Une image contenant bouteille&#10;&#10;Description générée automatiquement">
            <a:extLst>
              <a:ext uri="{FF2B5EF4-FFF2-40B4-BE49-F238E27FC236}">
                <a16:creationId xmlns:a16="http://schemas.microsoft.com/office/drawing/2014/main" id="{07762A74-0468-46F4-AF33-B6C2129B0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6238" y="867905"/>
            <a:ext cx="2757762" cy="2068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002226C-E75F-4876-A202-FCF5A35F75B8}"/>
              </a:ext>
            </a:extLst>
          </p:cNvPr>
          <p:cNvSpPr/>
          <p:nvPr/>
        </p:nvSpPr>
        <p:spPr>
          <a:xfrm>
            <a:off x="8468815" y="6607946"/>
            <a:ext cx="6751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err="1"/>
              <a:t>Alnylam</a:t>
            </a:r>
            <a:r>
              <a:rPr lang="fr-FR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158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AC4856E-D7CC-40F4-BC98-EC3C0FFB0C30}"/>
              </a:ext>
            </a:extLst>
          </p:cNvPr>
          <p:cNvSpPr/>
          <p:nvPr/>
        </p:nvSpPr>
        <p:spPr>
          <a:xfrm>
            <a:off x="-1" y="852900"/>
            <a:ext cx="6065974" cy="2100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err="1"/>
              <a:t>Onpattro</a:t>
            </a:r>
            <a:r>
              <a:rPr lang="fr-FR" sz="2000" b="1" dirty="0"/>
              <a:t> (</a:t>
            </a:r>
            <a:r>
              <a:rPr lang="fr-FR" sz="2000" b="1" dirty="0" err="1"/>
              <a:t>Patisiran</a:t>
            </a:r>
            <a:r>
              <a:rPr lang="fr-FR" sz="2000" b="1" dirty="0"/>
              <a:t>)</a:t>
            </a:r>
          </a:p>
          <a:p>
            <a:pPr algn="just"/>
            <a:endParaRPr lang="fr-FR" b="1" dirty="0"/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US" sz="2000" dirty="0"/>
              <a:t>FDA approval: 2018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US" sz="2000" dirty="0"/>
              <a:t>EMA approval: 2018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Lipid nanoparticles for the liver delivery of SiRNA targeted against TTR mRNA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4A250B-6D04-4A66-8BED-B47ABE3BC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Arial" charset="0"/>
                <a:ea typeface="ＭＳ Ｐゴシック" pitchFamily="34" charset="-128"/>
                <a:cs typeface="Arial" charset="0"/>
              </a:rPr>
              <a:t>Modalities of gene therapy</a:t>
            </a:r>
            <a:b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  <a:t>siRNA</a:t>
            </a:r>
            <a:endParaRPr lang="fr-FR" dirty="0"/>
          </a:p>
        </p:txBody>
      </p:sp>
      <p:pic>
        <p:nvPicPr>
          <p:cNvPr id="10" name="Espace réservé du contenu 4" descr="Une image contenant bouteille&#10;&#10;Description générée automatiquement">
            <a:extLst>
              <a:ext uri="{FF2B5EF4-FFF2-40B4-BE49-F238E27FC236}">
                <a16:creationId xmlns:a16="http://schemas.microsoft.com/office/drawing/2014/main" id="{07762A74-0468-46F4-AF33-B6C2129B0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6238" y="867905"/>
            <a:ext cx="2757762" cy="2068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002226C-E75F-4876-A202-FCF5A35F75B8}"/>
              </a:ext>
            </a:extLst>
          </p:cNvPr>
          <p:cNvSpPr/>
          <p:nvPr/>
        </p:nvSpPr>
        <p:spPr>
          <a:xfrm>
            <a:off x="8468815" y="6607946"/>
            <a:ext cx="6751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err="1"/>
              <a:t>Alnylam</a:t>
            </a:r>
            <a:r>
              <a:rPr lang="fr-FR" sz="1000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FBF52D-8047-B9FE-D042-7019C9536A3E}"/>
              </a:ext>
            </a:extLst>
          </p:cNvPr>
          <p:cNvSpPr/>
          <p:nvPr/>
        </p:nvSpPr>
        <p:spPr>
          <a:xfrm>
            <a:off x="1378425" y="3062657"/>
            <a:ext cx="1041103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600"/>
              </a:spcAft>
            </a:pPr>
            <a:r>
              <a:rPr lang="fr-FR" sz="2000" b="1" dirty="0" err="1"/>
              <a:t>Transthyretin-related</a:t>
            </a:r>
            <a:r>
              <a:rPr lang="fr-FR" sz="2000" b="1" dirty="0"/>
              <a:t> </a:t>
            </a:r>
            <a:r>
              <a:rPr lang="fr-FR" sz="2000" b="1" dirty="0" err="1"/>
              <a:t>hereditary</a:t>
            </a:r>
            <a:r>
              <a:rPr lang="fr-FR" sz="2000" b="1" dirty="0"/>
              <a:t> </a:t>
            </a:r>
            <a:r>
              <a:rPr lang="fr-FR" sz="2000" b="1" dirty="0" err="1"/>
              <a:t>amyloidosis</a:t>
            </a:r>
            <a:endParaRPr lang="fr-FR" sz="2000" b="1" dirty="0"/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Rare but fatal, neurodegenerative disease.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Mutation of the TTR gene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	→ Production in the liver of misfolded monomers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	→ Unstable tetramer 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	→ Aggregated structure including amyloid fibrils.</a:t>
            </a:r>
          </a:p>
          <a:p>
            <a:endParaRPr lang="fr-FR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43C708-F1EC-02A4-A66A-F2A9F0D6BE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536"/>
          <a:stretch/>
        </p:blipFill>
        <p:spPr>
          <a:xfrm>
            <a:off x="1935700" y="5425058"/>
            <a:ext cx="5481993" cy="118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03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193474-9C52-4058-89CB-123263F45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3"/>
          <a:stretch/>
        </p:blipFill>
        <p:spPr>
          <a:xfrm>
            <a:off x="1815734" y="4141256"/>
            <a:ext cx="5246839" cy="212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71700-7D73-4731-97A4-DF83787E81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03"/>
          <a:stretch/>
        </p:blipFill>
        <p:spPr>
          <a:xfrm>
            <a:off x="1815734" y="1934395"/>
            <a:ext cx="5246839" cy="212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369A83-A73B-4C89-BF5A-08B842052CA0}"/>
              </a:ext>
            </a:extLst>
          </p:cNvPr>
          <p:cNvSpPr txBox="1"/>
          <p:nvPr/>
        </p:nvSpPr>
        <p:spPr>
          <a:xfrm>
            <a:off x="316421" y="1045688"/>
            <a:ext cx="8511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SiRNA targeted against TTR mRNA (both WT and mutated)</a:t>
            </a:r>
          </a:p>
          <a:p>
            <a:r>
              <a:rPr lang="en-US" sz="2000" dirty="0"/>
              <a:t> → Less monomers  → Less tetramers  → Less amyloid fibrils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7EF066-A275-45F9-8310-BEDC7718E3C0}"/>
              </a:ext>
            </a:extLst>
          </p:cNvPr>
          <p:cNvSpPr/>
          <p:nvPr/>
        </p:nvSpPr>
        <p:spPr>
          <a:xfrm>
            <a:off x="6524372" y="6611779"/>
            <a:ext cx="26196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/>
              <a:t>Adams et al N </a:t>
            </a:r>
            <a:r>
              <a:rPr lang="fr-FR" sz="1000" dirty="0" err="1"/>
              <a:t>Engl</a:t>
            </a:r>
            <a:r>
              <a:rPr lang="fr-FR" sz="1000" dirty="0"/>
              <a:t> J Med 2018; 379:11-21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46F15A-270D-4C8F-BE30-E098329AD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7905"/>
          </a:xfrm>
        </p:spPr>
        <p:txBody>
          <a:bodyPr/>
          <a:lstStyle/>
          <a:p>
            <a:r>
              <a:rPr lang="en-US" i="1" dirty="0">
                <a:latin typeface="Arial" charset="0"/>
                <a:ea typeface="ＭＳ Ｐゴシック" pitchFamily="34" charset="-128"/>
                <a:cs typeface="Arial" charset="0"/>
              </a:rPr>
              <a:t>Modalities of gene therapy</a:t>
            </a:r>
            <a:b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  <a:t>Destroy mRNA: </a:t>
            </a:r>
            <a:r>
              <a:rPr lang="en-US" dirty="0" err="1">
                <a:latin typeface="Arial" charset="0"/>
                <a:ea typeface="ＭＳ Ｐゴシック" pitchFamily="34" charset="-128"/>
                <a:cs typeface="Arial" charset="0"/>
              </a:rPr>
              <a:t>Patisiran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6072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48A3E-5B70-225A-A17F-4115FB823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81AAA4-58F7-F117-B27A-1E17480E0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Introduction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nucleic acids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Image 17">
            <a:extLst>
              <a:ext uri="{FF2B5EF4-FFF2-40B4-BE49-F238E27FC236}">
                <a16:creationId xmlns:a16="http://schemas.microsoft.com/office/drawing/2014/main" id="{4D6340D8-ECE6-BEA3-944F-36FD6B83DD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023"/>
          <a:stretch/>
        </p:blipFill>
        <p:spPr>
          <a:xfrm>
            <a:off x="48109" y="2345327"/>
            <a:ext cx="9047781" cy="1864957"/>
          </a:xfrm>
          <a:prstGeom prst="rect">
            <a:avLst/>
          </a:prstGeom>
        </p:spPr>
      </p:pic>
      <p:sp>
        <p:nvSpPr>
          <p:cNvPr id="6" name="Ellipse 20">
            <a:extLst>
              <a:ext uri="{FF2B5EF4-FFF2-40B4-BE49-F238E27FC236}">
                <a16:creationId xmlns:a16="http://schemas.microsoft.com/office/drawing/2014/main" id="{C04811CB-5119-0BDC-FDB1-1CED16C15072}"/>
              </a:ext>
            </a:extLst>
          </p:cNvPr>
          <p:cNvSpPr/>
          <p:nvPr/>
        </p:nvSpPr>
        <p:spPr>
          <a:xfrm>
            <a:off x="3361299" y="2612373"/>
            <a:ext cx="1445623" cy="142911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7" name="Ellipse 21">
            <a:extLst>
              <a:ext uri="{FF2B5EF4-FFF2-40B4-BE49-F238E27FC236}">
                <a16:creationId xmlns:a16="http://schemas.microsoft.com/office/drawing/2014/main" id="{BFAA69EA-53E1-D2EA-AFB2-52AFF333CD8A}"/>
              </a:ext>
            </a:extLst>
          </p:cNvPr>
          <p:cNvSpPr/>
          <p:nvPr/>
        </p:nvSpPr>
        <p:spPr>
          <a:xfrm>
            <a:off x="275091" y="2630121"/>
            <a:ext cx="1445623" cy="142911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CAC844-793C-9404-470A-37095ECF621A}"/>
              </a:ext>
            </a:extLst>
          </p:cNvPr>
          <p:cNvSpPr/>
          <p:nvPr/>
        </p:nvSpPr>
        <p:spPr>
          <a:xfrm>
            <a:off x="4499992" y="6611779"/>
            <a:ext cx="46440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Figure from http://www.bonac.com/global/en/nucleic/about/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E55A0DEF-B41A-06C3-74D4-5D905E0D597E}"/>
              </a:ext>
            </a:extLst>
          </p:cNvPr>
          <p:cNvSpPr txBox="1"/>
          <p:nvPr/>
        </p:nvSpPr>
        <p:spPr>
          <a:xfrm>
            <a:off x="86289" y="1766640"/>
            <a:ext cx="2181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/>
              <a:t>Plasmids</a:t>
            </a: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Viral </a:t>
            </a:r>
            <a:r>
              <a:rPr lang="fr-FR" sz="2400" dirty="0" err="1"/>
              <a:t>vectors</a:t>
            </a:r>
            <a:endParaRPr lang="fr-FR" sz="2400" dirty="0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8BD7753A-58C2-7508-7451-09448915C21C}"/>
              </a:ext>
            </a:extLst>
          </p:cNvPr>
          <p:cNvSpPr txBox="1"/>
          <p:nvPr/>
        </p:nvSpPr>
        <p:spPr>
          <a:xfrm>
            <a:off x="3299506" y="1951307"/>
            <a:ext cx="2737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mRNA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5A920C21-14BD-58F0-18D1-2174FC624061}"/>
              </a:ext>
            </a:extLst>
          </p:cNvPr>
          <p:cNvSpPr txBox="1"/>
          <p:nvPr/>
        </p:nvSpPr>
        <p:spPr>
          <a:xfrm>
            <a:off x="86289" y="4428554"/>
            <a:ext cx="2698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CRISPR/cas9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64AA5A-33D4-9105-CAA8-D1FABC203746}"/>
              </a:ext>
            </a:extLst>
          </p:cNvPr>
          <p:cNvSpPr txBox="1"/>
          <p:nvPr/>
        </p:nvSpPr>
        <p:spPr>
          <a:xfrm>
            <a:off x="3126377" y="4428554"/>
            <a:ext cx="53981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miRNA / </a:t>
            </a:r>
            <a:r>
              <a:rPr lang="en-US" sz="2400" dirty="0" err="1"/>
              <a:t>antimiRNA</a:t>
            </a:r>
            <a:r>
              <a:rPr lang="en-US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siRNA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ASOs (antisense oligonucleotide)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66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20A1D9-6694-44D8-AC1C-D11CDA403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D729864-91B7-4A05-99EB-5D91E2171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ref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0C3DB37-E816-4CD7-9C08-F576722436D7}"/>
              </a:ext>
            </a:extLst>
          </p:cNvPr>
          <p:cNvSpPr txBox="1"/>
          <p:nvPr/>
        </p:nvSpPr>
        <p:spPr>
          <a:xfrm>
            <a:off x="75640" y="1695231"/>
            <a:ext cx="6003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Conflict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CIFRE SANOFI</a:t>
            </a:r>
          </a:p>
        </p:txBody>
      </p:sp>
    </p:spTree>
    <p:extLst>
      <p:ext uri="{BB962C8B-B14F-4D97-AF65-F5344CB8AC3E}">
        <p14:creationId xmlns:p14="http://schemas.microsoft.com/office/powerpoint/2010/main" val="2428979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7B085F-086E-E8DF-1EBE-16031DB05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FDA approvals in 2023</a:t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32A232-412B-4DB7-798C-F6560805FC15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55150"/>
            <a:ext cx="9132013" cy="914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399473A-3D66-5165-0593-07F347C47415}"/>
              </a:ext>
            </a:extLst>
          </p:cNvPr>
          <p:cNvSpPr txBox="1"/>
          <p:nvPr/>
        </p:nvSpPr>
        <p:spPr>
          <a:xfrm>
            <a:off x="2279837" y="6566916"/>
            <a:ext cx="68776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www.lgcstandards.com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EC568D67-2278-C5DD-8DA1-324C5F8D13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09" t="11989" r="16775" b="8259"/>
          <a:stretch/>
        </p:blipFill>
        <p:spPr>
          <a:xfrm>
            <a:off x="11987" y="867905"/>
            <a:ext cx="8928848" cy="575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08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0E15AC-67E4-4BF4-B736-7A4F16692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A0473BAD-F52F-4DCC-A2F8-51C48C651C4C}"/>
              </a:ext>
            </a:extLst>
          </p:cNvPr>
          <p:cNvSpPr txBox="1"/>
          <p:nvPr/>
        </p:nvSpPr>
        <p:spPr>
          <a:xfrm>
            <a:off x="136704" y="936087"/>
            <a:ext cx="2181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/>
              <a:t>Add</a:t>
            </a:r>
            <a:r>
              <a:rPr lang="fr-FR" sz="2400" dirty="0"/>
              <a:t> DNA</a:t>
            </a: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C36F45E2-EE6E-4833-B23F-8304E0C415F3}"/>
              </a:ext>
            </a:extLst>
          </p:cNvPr>
          <p:cNvSpPr txBox="1"/>
          <p:nvPr/>
        </p:nvSpPr>
        <p:spPr>
          <a:xfrm>
            <a:off x="3078086" y="936087"/>
            <a:ext cx="2737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Add mRNA</a:t>
            </a:r>
          </a:p>
        </p:txBody>
      </p:sp>
      <p:pic>
        <p:nvPicPr>
          <p:cNvPr id="5" name="Image 17">
            <a:extLst>
              <a:ext uri="{FF2B5EF4-FFF2-40B4-BE49-F238E27FC236}">
                <a16:creationId xmlns:a16="http://schemas.microsoft.com/office/drawing/2014/main" id="{120E7A09-74D1-43FB-AEC3-9606475E42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023"/>
          <a:stretch/>
        </p:blipFill>
        <p:spPr>
          <a:xfrm>
            <a:off x="0" y="1288323"/>
            <a:ext cx="9047781" cy="1864957"/>
          </a:xfrm>
          <a:prstGeom prst="rect">
            <a:avLst/>
          </a:prstGeom>
        </p:spPr>
      </p:pic>
      <p:sp>
        <p:nvSpPr>
          <p:cNvPr id="6" name="Ellipse 20">
            <a:extLst>
              <a:ext uri="{FF2B5EF4-FFF2-40B4-BE49-F238E27FC236}">
                <a16:creationId xmlns:a16="http://schemas.microsoft.com/office/drawing/2014/main" id="{EDF406C6-6F5F-47F9-9BCB-BFD7674BD900}"/>
              </a:ext>
            </a:extLst>
          </p:cNvPr>
          <p:cNvSpPr/>
          <p:nvPr/>
        </p:nvSpPr>
        <p:spPr>
          <a:xfrm>
            <a:off x="3313190" y="1555369"/>
            <a:ext cx="1445623" cy="142911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7" name="Ellipse 21">
            <a:extLst>
              <a:ext uri="{FF2B5EF4-FFF2-40B4-BE49-F238E27FC236}">
                <a16:creationId xmlns:a16="http://schemas.microsoft.com/office/drawing/2014/main" id="{B3674678-9624-46AD-9605-5572D600FEA8}"/>
              </a:ext>
            </a:extLst>
          </p:cNvPr>
          <p:cNvSpPr/>
          <p:nvPr/>
        </p:nvSpPr>
        <p:spPr>
          <a:xfrm>
            <a:off x="226982" y="1573117"/>
            <a:ext cx="1445623" cy="142911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37AB25F7-1F12-430A-A868-77E107998338}"/>
              </a:ext>
            </a:extLst>
          </p:cNvPr>
          <p:cNvSpPr txBox="1"/>
          <p:nvPr/>
        </p:nvSpPr>
        <p:spPr>
          <a:xfrm>
            <a:off x="3066624" y="3337582"/>
            <a:ext cx="5844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Destroy mRNA (prevent translation)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4E7DA3-22F5-48C3-A97B-8B8D52B564B3}"/>
              </a:ext>
            </a:extLst>
          </p:cNvPr>
          <p:cNvSpPr/>
          <p:nvPr/>
        </p:nvSpPr>
        <p:spPr>
          <a:xfrm>
            <a:off x="4499992" y="6611779"/>
            <a:ext cx="46440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Figure from http://www.bonac.com/global/en/nucleic/about/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4753B8-6296-4B07-BBCE-1C60C8564691}"/>
              </a:ext>
            </a:extLst>
          </p:cNvPr>
          <p:cNvSpPr/>
          <p:nvPr/>
        </p:nvSpPr>
        <p:spPr>
          <a:xfrm>
            <a:off x="136704" y="338866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Remove DNA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Replace DNA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8CE4A5CF-7EE4-4E95-A52C-BC6B82B6E555}"/>
              </a:ext>
            </a:extLst>
          </p:cNvPr>
          <p:cNvSpPr txBox="1"/>
          <p:nvPr/>
        </p:nvSpPr>
        <p:spPr>
          <a:xfrm>
            <a:off x="3078085" y="3752716"/>
            <a:ext cx="5274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Modify mRNA (modify translation) 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DDF90560-4103-4112-A182-A6AE777653C3}"/>
              </a:ext>
            </a:extLst>
          </p:cNvPr>
          <p:cNvSpPr txBox="1"/>
          <p:nvPr/>
        </p:nvSpPr>
        <p:spPr>
          <a:xfrm>
            <a:off x="5432462" y="867905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React with protein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0A156E-014A-4C1F-ADA1-A380233B83AA}"/>
              </a:ext>
            </a:extLst>
          </p:cNvPr>
          <p:cNvSpPr/>
          <p:nvPr/>
        </p:nvSpPr>
        <p:spPr>
          <a:xfrm>
            <a:off x="24054" y="4556906"/>
            <a:ext cx="90958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5400" dirty="0">
                <a:solidFill>
                  <a:srgbClr val="0070C0"/>
                </a:solidFill>
              </a:rPr>
              <a:t>Natural barriers?</a:t>
            </a:r>
          </a:p>
        </p:txBody>
      </p:sp>
    </p:spTree>
    <p:extLst>
      <p:ext uri="{BB962C8B-B14F-4D97-AF65-F5344CB8AC3E}">
        <p14:creationId xmlns:p14="http://schemas.microsoft.com/office/powerpoint/2010/main" val="10272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731DC2-002D-4F2D-A4F8-6245481B2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Natural barriers</a:t>
            </a:r>
            <a:br>
              <a:rPr lang="en-US" dirty="0"/>
            </a:br>
            <a:r>
              <a:rPr lang="en-US" dirty="0"/>
              <a:t>Physiological barriers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3129264-3F25-4D9C-B58B-4FA8E817C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57" t="13048" r="26072" b="5810"/>
          <a:stretch/>
        </p:blipFill>
        <p:spPr>
          <a:xfrm>
            <a:off x="2346044" y="903402"/>
            <a:ext cx="4146258" cy="56612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65A6D8-FFBA-4342-B0E6-929D8B942C37}"/>
              </a:ext>
            </a:extLst>
          </p:cNvPr>
          <p:cNvSpPr/>
          <p:nvPr/>
        </p:nvSpPr>
        <p:spPr>
          <a:xfrm>
            <a:off x="45720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i="1" dirty="0"/>
              <a:t>Yin et al Nature Reviews Genetics</a:t>
            </a:r>
            <a:r>
              <a:rPr lang="en-US" sz="1000" dirty="0"/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4104357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8396-C1C6-448A-82BE-E8F1FDCC3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Natural barriers</a:t>
            </a:r>
            <a:br>
              <a:rPr lang="en-US" dirty="0"/>
            </a:br>
            <a:r>
              <a:rPr lang="en-US" dirty="0"/>
              <a:t>DNA / RNA Biochemistry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B815F90-169F-4946-8BAA-F68A75B495F2}"/>
              </a:ext>
            </a:extLst>
          </p:cNvPr>
          <p:cNvSpPr txBox="1"/>
          <p:nvPr/>
        </p:nvSpPr>
        <p:spPr>
          <a:xfrm>
            <a:off x="7162800" y="6546739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dirty="0"/>
              <a:t>NIH</a:t>
            </a:r>
            <a:endParaRPr lang="en-US" sz="105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C976F6E-2C7C-42DE-9563-F960127E2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20" y="1270634"/>
            <a:ext cx="4875631" cy="536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02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8396-C1C6-448A-82BE-E8F1FDCC3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Natural barriers</a:t>
            </a:r>
            <a:br>
              <a:rPr lang="en-US" dirty="0"/>
            </a:br>
            <a:r>
              <a:rPr lang="en-US" dirty="0"/>
              <a:t>DNA / RNA Biochemistry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B815F90-169F-4946-8BAA-F68A75B495F2}"/>
              </a:ext>
            </a:extLst>
          </p:cNvPr>
          <p:cNvSpPr txBox="1"/>
          <p:nvPr/>
        </p:nvSpPr>
        <p:spPr>
          <a:xfrm>
            <a:off x="7162800" y="6546739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dirty="0"/>
              <a:t>NIH</a:t>
            </a:r>
            <a:endParaRPr lang="en-US" sz="1050" dirty="0"/>
          </a:p>
        </p:txBody>
      </p:sp>
      <p:sp>
        <p:nvSpPr>
          <p:cNvPr id="11" name="ZoneTexte 12">
            <a:extLst>
              <a:ext uri="{FF2B5EF4-FFF2-40B4-BE49-F238E27FC236}">
                <a16:creationId xmlns:a16="http://schemas.microsoft.com/office/drawing/2014/main" id="{DDBAC84F-3CE7-4C4C-AB63-42D63AE4CAA6}"/>
              </a:ext>
            </a:extLst>
          </p:cNvPr>
          <p:cNvSpPr txBox="1"/>
          <p:nvPr/>
        </p:nvSpPr>
        <p:spPr>
          <a:xfrm>
            <a:off x="3579158" y="4892099"/>
            <a:ext cx="2101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RNA  ?</a:t>
            </a:r>
          </a:p>
        </p:txBody>
      </p:sp>
      <p:sp>
        <p:nvSpPr>
          <p:cNvPr id="12" name="ZoneTexte 13">
            <a:extLst>
              <a:ext uri="{FF2B5EF4-FFF2-40B4-BE49-F238E27FC236}">
                <a16:creationId xmlns:a16="http://schemas.microsoft.com/office/drawing/2014/main" id="{03B178D7-FC5E-417E-A82F-9C6DBB0D67F5}"/>
              </a:ext>
            </a:extLst>
          </p:cNvPr>
          <p:cNvSpPr txBox="1"/>
          <p:nvPr/>
        </p:nvSpPr>
        <p:spPr>
          <a:xfrm>
            <a:off x="782440" y="4892099"/>
            <a:ext cx="2236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Aspirin 0,18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4">
            <a:extLst>
              <a:ext uri="{FF2B5EF4-FFF2-40B4-BE49-F238E27FC236}">
                <a16:creationId xmlns:a16="http://schemas.microsoft.com/office/drawing/2014/main" id="{9242113A-F776-4463-AC92-44376EE06E76}"/>
              </a:ext>
            </a:extLst>
          </p:cNvPr>
          <p:cNvSpPr txBox="1"/>
          <p:nvPr/>
        </p:nvSpPr>
        <p:spPr>
          <a:xfrm>
            <a:off x="6240902" y="4892099"/>
            <a:ext cx="231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Antibodies 150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Étoile : 10 branches 19">
            <a:extLst>
              <a:ext uri="{FF2B5EF4-FFF2-40B4-BE49-F238E27FC236}">
                <a16:creationId xmlns:a16="http://schemas.microsoft.com/office/drawing/2014/main" id="{0F38FA0C-C1E5-49E8-80F3-431676B7A6F9}"/>
              </a:ext>
            </a:extLst>
          </p:cNvPr>
          <p:cNvSpPr/>
          <p:nvPr/>
        </p:nvSpPr>
        <p:spPr>
          <a:xfrm>
            <a:off x="1703554" y="4645691"/>
            <a:ext cx="36000" cy="36000"/>
          </a:xfrm>
          <a:prstGeom prst="star10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D19285-0439-B5A9-3F07-8B4DCA548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0298" y="1864807"/>
            <a:ext cx="3343701" cy="291836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6723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8396-C1C6-448A-82BE-E8F1FDCC3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Natural barriers</a:t>
            </a:r>
            <a:br>
              <a:rPr lang="en-US" dirty="0"/>
            </a:br>
            <a:r>
              <a:rPr lang="en-US" dirty="0"/>
              <a:t>DNA / RNA Biochemistry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B815F90-169F-4946-8BAA-F68A75B495F2}"/>
              </a:ext>
            </a:extLst>
          </p:cNvPr>
          <p:cNvSpPr txBox="1"/>
          <p:nvPr/>
        </p:nvSpPr>
        <p:spPr>
          <a:xfrm>
            <a:off x="7162800" y="6546739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dirty="0"/>
              <a:t>NIH</a:t>
            </a:r>
            <a:endParaRPr lang="en-US" sz="1050" dirty="0"/>
          </a:p>
        </p:txBody>
      </p:sp>
      <p:sp>
        <p:nvSpPr>
          <p:cNvPr id="11" name="ZoneTexte 12">
            <a:extLst>
              <a:ext uri="{FF2B5EF4-FFF2-40B4-BE49-F238E27FC236}">
                <a16:creationId xmlns:a16="http://schemas.microsoft.com/office/drawing/2014/main" id="{DDBAC84F-3CE7-4C4C-AB63-42D63AE4CAA6}"/>
              </a:ext>
            </a:extLst>
          </p:cNvPr>
          <p:cNvSpPr txBox="1"/>
          <p:nvPr/>
        </p:nvSpPr>
        <p:spPr>
          <a:xfrm>
            <a:off x="3579158" y="4892099"/>
            <a:ext cx="2101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iRNA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∼10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3">
            <a:extLst>
              <a:ext uri="{FF2B5EF4-FFF2-40B4-BE49-F238E27FC236}">
                <a16:creationId xmlns:a16="http://schemas.microsoft.com/office/drawing/2014/main" id="{03B178D7-FC5E-417E-A82F-9C6DBB0D67F5}"/>
              </a:ext>
            </a:extLst>
          </p:cNvPr>
          <p:cNvSpPr txBox="1"/>
          <p:nvPr/>
        </p:nvSpPr>
        <p:spPr>
          <a:xfrm>
            <a:off x="782440" y="4892099"/>
            <a:ext cx="2236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Aspirin 0,18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4">
            <a:extLst>
              <a:ext uri="{FF2B5EF4-FFF2-40B4-BE49-F238E27FC236}">
                <a16:creationId xmlns:a16="http://schemas.microsoft.com/office/drawing/2014/main" id="{9242113A-F776-4463-AC92-44376EE06E76}"/>
              </a:ext>
            </a:extLst>
          </p:cNvPr>
          <p:cNvSpPr txBox="1"/>
          <p:nvPr/>
        </p:nvSpPr>
        <p:spPr>
          <a:xfrm>
            <a:off x="6240902" y="4892099"/>
            <a:ext cx="231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Antibodies 150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15">
            <a:extLst>
              <a:ext uri="{FF2B5EF4-FFF2-40B4-BE49-F238E27FC236}">
                <a16:creationId xmlns:a16="http://schemas.microsoft.com/office/drawing/2014/main" id="{ACD4E9A7-F9E5-4416-B8CC-DC9D8FD037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4778" y="3669758"/>
            <a:ext cx="482336" cy="1113413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ECBB9D22-9522-4B1A-82F7-0C5ED4742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0298" y="1864807"/>
            <a:ext cx="3343701" cy="291836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6" name="Étoile : 10 branches 19">
            <a:extLst>
              <a:ext uri="{FF2B5EF4-FFF2-40B4-BE49-F238E27FC236}">
                <a16:creationId xmlns:a16="http://schemas.microsoft.com/office/drawing/2014/main" id="{0F38FA0C-C1E5-49E8-80F3-431676B7A6F9}"/>
              </a:ext>
            </a:extLst>
          </p:cNvPr>
          <p:cNvSpPr/>
          <p:nvPr/>
        </p:nvSpPr>
        <p:spPr>
          <a:xfrm>
            <a:off x="1703554" y="4645691"/>
            <a:ext cx="36000" cy="36000"/>
          </a:xfrm>
          <a:prstGeom prst="star10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6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1B815F90-169F-4946-8BAA-F68A75B495F2}"/>
              </a:ext>
            </a:extLst>
          </p:cNvPr>
          <p:cNvSpPr txBox="1"/>
          <p:nvPr/>
        </p:nvSpPr>
        <p:spPr>
          <a:xfrm>
            <a:off x="7162800" y="6546739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dirty="0"/>
              <a:t>NIH</a:t>
            </a:r>
            <a:endParaRPr lang="en-US" sz="105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E94581A-F01D-4171-9905-A21E2871B5B6}"/>
              </a:ext>
            </a:extLst>
          </p:cNvPr>
          <p:cNvSpPr txBox="1"/>
          <p:nvPr/>
        </p:nvSpPr>
        <p:spPr>
          <a:xfrm>
            <a:off x="740117" y="4860803"/>
            <a:ext cx="2236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Aspirine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0,18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Étoile : 10 branches 19">
            <a:extLst>
              <a:ext uri="{FF2B5EF4-FFF2-40B4-BE49-F238E27FC236}">
                <a16:creationId xmlns:a16="http://schemas.microsoft.com/office/drawing/2014/main" id="{8F490879-DCB4-4607-A31C-FB501001A15D}"/>
              </a:ext>
            </a:extLst>
          </p:cNvPr>
          <p:cNvSpPr/>
          <p:nvPr/>
        </p:nvSpPr>
        <p:spPr>
          <a:xfrm>
            <a:off x="1661231" y="4614395"/>
            <a:ext cx="36000" cy="36000"/>
          </a:xfrm>
          <a:prstGeom prst="star10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295339D5-A698-4ED8-A78D-F25D693518A3}"/>
              </a:ext>
            </a:extLst>
          </p:cNvPr>
          <p:cNvSpPr txBox="1"/>
          <p:nvPr/>
        </p:nvSpPr>
        <p:spPr>
          <a:xfrm>
            <a:off x="3286125" y="6457890"/>
            <a:ext cx="58723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from R Robinson et al </a:t>
            </a:r>
            <a:r>
              <a:rPr lang="en-IE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PLoS</a:t>
            </a:r>
            <a:r>
              <a:rPr lang="en-I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</a:t>
            </a:r>
            <a:r>
              <a:rPr lang="en-I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2004</a:t>
            </a:r>
          </a:p>
          <a:p>
            <a:pPr algn="r"/>
            <a:r>
              <a:rPr lang="en-I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from U. Elia et al ACS Nano 2021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DD28AE0-89AC-45C0-B8B6-F8829FBC6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7905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C8167B-D691-45C4-B414-17450031FD01}"/>
              </a:ext>
            </a:extLst>
          </p:cNvPr>
          <p:cNvSpPr/>
          <p:nvPr/>
        </p:nvSpPr>
        <p:spPr>
          <a:xfrm>
            <a:off x="31898" y="0"/>
            <a:ext cx="83437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63003C"/>
                </a:solidFill>
              </a:rPr>
              <a:t>Acides nucléiques à visées thérapeutiques </a:t>
            </a:r>
          </a:p>
        </p:txBody>
      </p:sp>
      <p:sp>
        <p:nvSpPr>
          <p:cNvPr id="2" name="ZoneTexte 12">
            <a:extLst>
              <a:ext uri="{FF2B5EF4-FFF2-40B4-BE49-F238E27FC236}">
                <a16:creationId xmlns:a16="http://schemas.microsoft.com/office/drawing/2014/main" id="{7987831B-861D-3DF9-683B-E2623C603182}"/>
              </a:ext>
            </a:extLst>
          </p:cNvPr>
          <p:cNvSpPr txBox="1"/>
          <p:nvPr/>
        </p:nvSpPr>
        <p:spPr>
          <a:xfrm>
            <a:off x="3430718" y="4844395"/>
            <a:ext cx="2101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RNA ∼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kDa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DE403BC-9D70-682D-D81D-44CE0DDC6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660" y="542903"/>
            <a:ext cx="3136233" cy="4212696"/>
          </a:xfrm>
          <a:prstGeom prst="rect">
            <a:avLst/>
          </a:prstGeom>
        </p:spPr>
      </p:pic>
      <p:sp>
        <p:nvSpPr>
          <p:cNvPr id="4" name="ZoneTexte 14">
            <a:extLst>
              <a:ext uri="{FF2B5EF4-FFF2-40B4-BE49-F238E27FC236}">
                <a16:creationId xmlns:a16="http://schemas.microsoft.com/office/drawing/2014/main" id="{84B619FC-F2B8-1F69-F8A2-9C0315225D85}"/>
              </a:ext>
            </a:extLst>
          </p:cNvPr>
          <p:cNvSpPr txBox="1"/>
          <p:nvPr/>
        </p:nvSpPr>
        <p:spPr>
          <a:xfrm>
            <a:off x="6240902" y="4892099"/>
            <a:ext cx="231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Antibodies 150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F4358DF-4D68-2302-F8C6-7AA0B3A97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0298" y="1864807"/>
            <a:ext cx="3343701" cy="291836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2577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8396-C1C6-448A-82BE-E8F1FDCC3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Natural barriers</a:t>
            </a:r>
            <a:br>
              <a:rPr lang="en-US" dirty="0"/>
            </a:br>
            <a:r>
              <a:rPr lang="en-US" dirty="0"/>
              <a:t>DNA / RNA Biochemistry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27A68C7-3AD1-40AE-8215-ED32B4E6C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935" y="1597280"/>
            <a:ext cx="1143000" cy="1143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B815F90-169F-4946-8BAA-F68A75B495F2}"/>
              </a:ext>
            </a:extLst>
          </p:cNvPr>
          <p:cNvSpPr txBox="1"/>
          <p:nvPr/>
        </p:nvSpPr>
        <p:spPr>
          <a:xfrm>
            <a:off x="7162800" y="6546739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dirty="0"/>
              <a:t>NIH</a:t>
            </a:r>
            <a:endParaRPr lang="en-US" sz="105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C976F6E-2C7C-42DE-9563-F960127E2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20" y="1270634"/>
            <a:ext cx="4875631" cy="5361171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B5875832-99CA-49CF-A9FB-FA160EB12B91}"/>
              </a:ext>
            </a:extLst>
          </p:cNvPr>
          <p:cNvSpPr txBox="1">
            <a:spLocks/>
          </p:cNvSpPr>
          <p:nvPr/>
        </p:nvSpPr>
        <p:spPr>
          <a:xfrm>
            <a:off x="4678017" y="2912954"/>
            <a:ext cx="4021331" cy="1930707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fr-FR" sz="2400" dirty="0">
                <a:solidFill>
                  <a:srgbClr val="000000"/>
                </a:solidFill>
              </a:rPr>
              <a:t>Low stability</a:t>
            </a:r>
          </a:p>
          <a:p>
            <a:r>
              <a:rPr lang="en-US" altLang="fr-FR" sz="2400" dirty="0">
                <a:solidFill>
                  <a:srgbClr val="000000"/>
                </a:solidFill>
              </a:rPr>
              <a:t>High molecular weight</a:t>
            </a:r>
          </a:p>
          <a:p>
            <a:r>
              <a:rPr lang="en-US" altLang="fr-FR" sz="2400" dirty="0">
                <a:solidFill>
                  <a:srgbClr val="000000"/>
                </a:solidFill>
              </a:rPr>
              <a:t>Negative charge</a:t>
            </a:r>
          </a:p>
          <a:p>
            <a:r>
              <a:rPr lang="en-US" altLang="fr-FR" sz="2400" dirty="0">
                <a:solidFill>
                  <a:srgbClr val="000000"/>
                </a:solidFill>
              </a:rPr>
              <a:t>Hydrophilicity</a:t>
            </a:r>
          </a:p>
        </p:txBody>
      </p:sp>
    </p:spTree>
    <p:extLst>
      <p:ext uri="{BB962C8B-B14F-4D97-AF65-F5344CB8AC3E}">
        <p14:creationId xmlns:p14="http://schemas.microsoft.com/office/powerpoint/2010/main" val="1221863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8396-C1C6-448A-82BE-E8F1FDCC3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Natural barriers</a:t>
            </a:r>
            <a:br>
              <a:rPr lang="en-US" dirty="0"/>
            </a:br>
            <a:r>
              <a:rPr lang="en-US" dirty="0"/>
              <a:t>DNA / RNA Biochemistry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27A68C7-3AD1-40AE-8215-ED32B4E6C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935" y="1597280"/>
            <a:ext cx="1143000" cy="1143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B815F90-169F-4946-8BAA-F68A75B495F2}"/>
              </a:ext>
            </a:extLst>
          </p:cNvPr>
          <p:cNvSpPr txBox="1"/>
          <p:nvPr/>
        </p:nvSpPr>
        <p:spPr>
          <a:xfrm>
            <a:off x="7162800" y="6546739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dirty="0"/>
              <a:t>NIH</a:t>
            </a:r>
            <a:endParaRPr lang="en-US" sz="105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C976F6E-2C7C-42DE-9563-F960127E2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20" y="1270634"/>
            <a:ext cx="4875631" cy="5361171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B5875832-99CA-49CF-A9FB-FA160EB12B91}"/>
              </a:ext>
            </a:extLst>
          </p:cNvPr>
          <p:cNvSpPr txBox="1">
            <a:spLocks/>
          </p:cNvSpPr>
          <p:nvPr/>
        </p:nvSpPr>
        <p:spPr>
          <a:xfrm>
            <a:off x="4678017" y="2912954"/>
            <a:ext cx="4021331" cy="1930707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fr-FR" sz="2400" dirty="0">
                <a:solidFill>
                  <a:srgbClr val="000000"/>
                </a:solidFill>
              </a:rPr>
              <a:t>Low stability</a:t>
            </a:r>
          </a:p>
          <a:p>
            <a:r>
              <a:rPr lang="en-US" altLang="fr-FR" sz="2400" dirty="0">
                <a:solidFill>
                  <a:srgbClr val="000000"/>
                </a:solidFill>
              </a:rPr>
              <a:t>High molecular weight</a:t>
            </a:r>
          </a:p>
          <a:p>
            <a:r>
              <a:rPr lang="en-US" altLang="fr-FR" sz="2400" dirty="0">
                <a:solidFill>
                  <a:srgbClr val="000000"/>
                </a:solidFill>
              </a:rPr>
              <a:t>Negative charge</a:t>
            </a:r>
          </a:p>
          <a:p>
            <a:r>
              <a:rPr lang="en-US" altLang="fr-FR" sz="2400" dirty="0">
                <a:solidFill>
                  <a:srgbClr val="000000"/>
                </a:solidFill>
              </a:rPr>
              <a:t>Hydrophilicity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66EEF79-C5A3-4B3B-9565-39DB7E28CD9A}"/>
              </a:ext>
            </a:extLst>
          </p:cNvPr>
          <p:cNvSpPr txBox="1"/>
          <p:nvPr/>
        </p:nvSpPr>
        <p:spPr>
          <a:xfrm>
            <a:off x="4253948" y="4856913"/>
            <a:ext cx="4704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→ Need modification and/ or vectorisation!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171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E0994-99CC-4BF7-A184-DB690903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/ RNA Biochemistry</a:t>
            </a:r>
            <a:endParaRPr lang="en-IE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9787B02-58F2-4B96-A012-EEA3A49ED914}"/>
              </a:ext>
            </a:extLst>
          </p:cNvPr>
          <p:cNvSpPr/>
          <p:nvPr/>
        </p:nvSpPr>
        <p:spPr>
          <a:xfrm>
            <a:off x="31897" y="573385"/>
            <a:ext cx="91121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3200" dirty="0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E81315-5B41-E394-E169-434B31F1DA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878"/>
          <a:stretch/>
        </p:blipFill>
        <p:spPr>
          <a:xfrm>
            <a:off x="2368999" y="1441290"/>
            <a:ext cx="4863831" cy="34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97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0E15AC-67E4-4BF4-B736-7A4F16692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Introduction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nucleic acids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Image 17">
            <a:extLst>
              <a:ext uri="{FF2B5EF4-FFF2-40B4-BE49-F238E27FC236}">
                <a16:creationId xmlns:a16="http://schemas.microsoft.com/office/drawing/2014/main" id="{120E7A09-74D1-43FB-AEC3-9606475E42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023"/>
          <a:stretch/>
        </p:blipFill>
        <p:spPr>
          <a:xfrm>
            <a:off x="48109" y="2345327"/>
            <a:ext cx="9047781" cy="18649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B4E7DA3-22F5-48C3-A97B-8B8D52B564B3}"/>
              </a:ext>
            </a:extLst>
          </p:cNvPr>
          <p:cNvSpPr/>
          <p:nvPr/>
        </p:nvSpPr>
        <p:spPr>
          <a:xfrm>
            <a:off x="4499992" y="6611779"/>
            <a:ext cx="46440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Figure from http://www.bonac.com/global/en/nucleic/about/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11827E-6795-3D79-8072-221F7E9EEFE2}"/>
              </a:ext>
            </a:extLst>
          </p:cNvPr>
          <p:cNvSpPr txBox="1"/>
          <p:nvPr/>
        </p:nvSpPr>
        <p:spPr>
          <a:xfrm>
            <a:off x="2142099" y="1756772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Stimulus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255A515-D544-A4CE-EF12-3E322617EDB3}"/>
              </a:ext>
            </a:extLst>
          </p:cNvPr>
          <p:cNvCxnSpPr>
            <a:cxnSpLocks/>
          </p:cNvCxnSpPr>
          <p:nvPr/>
        </p:nvCxnSpPr>
        <p:spPr>
          <a:xfrm flipH="1">
            <a:off x="1335315" y="2068047"/>
            <a:ext cx="806784" cy="411029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983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E0994-99CC-4BF7-A184-DB690903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/ RNA Biochemistry</a:t>
            </a:r>
            <a:endParaRPr lang="en-IE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9787B02-58F2-4B96-A012-EEA3A49ED914}"/>
              </a:ext>
            </a:extLst>
          </p:cNvPr>
          <p:cNvSpPr/>
          <p:nvPr/>
        </p:nvSpPr>
        <p:spPr>
          <a:xfrm>
            <a:off x="31897" y="573385"/>
            <a:ext cx="91121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3200" dirty="0">
              <a:solidFill>
                <a:srgbClr val="0000FF"/>
              </a:solidFill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8C8B942-A418-EF56-4145-48D75B1C5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48" y="1185456"/>
            <a:ext cx="5499404" cy="48988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2B5CAA-EE9C-ADF7-9BB2-DEE2F8DBBCD8}"/>
              </a:ext>
            </a:extLst>
          </p:cNvPr>
          <p:cNvSpPr txBox="1"/>
          <p:nvPr/>
        </p:nvSpPr>
        <p:spPr>
          <a:xfrm>
            <a:off x="1745748" y="6584018"/>
            <a:ext cx="73775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dirty="0"/>
              <a:t>Duarte Moreno DOI:10.3389/fchem.2014.00087</a:t>
            </a:r>
          </a:p>
        </p:txBody>
      </p:sp>
    </p:spTree>
    <p:extLst>
      <p:ext uri="{BB962C8B-B14F-4D97-AF65-F5344CB8AC3E}">
        <p14:creationId xmlns:p14="http://schemas.microsoft.com/office/powerpoint/2010/main" val="2616721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212C8-DD11-4E2E-83B4-5498748BD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 err="1"/>
              <a:t>Vectors</a:t>
            </a:r>
            <a:br>
              <a:rPr lang="fr-FR" i="1" dirty="0"/>
            </a:br>
            <a:r>
              <a:rPr lang="fr-FR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62893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981682-4118-43BB-B0BB-67D603D00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Viral Vectors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A6F67-8269-455F-9921-E242E9B13D0C}"/>
              </a:ext>
            </a:extLst>
          </p:cNvPr>
          <p:cNvSpPr txBox="1">
            <a:spLocks/>
          </p:cNvSpPr>
          <p:nvPr/>
        </p:nvSpPr>
        <p:spPr>
          <a:xfrm>
            <a:off x="252313" y="1788428"/>
            <a:ext cx="8308975" cy="4864100"/>
          </a:xfr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0"/>
              </a:spcAft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Strengths</a:t>
            </a:r>
          </a:p>
          <a:p>
            <a:pPr algn="just"/>
            <a:r>
              <a:rPr lang="en-US" altLang="en-US" sz="22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High transfection efficiency</a:t>
            </a:r>
          </a:p>
          <a:p>
            <a:r>
              <a:rPr lang="en-US" altLang="en-US" sz="22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Natural tropism (ability to infect different cells)</a:t>
            </a:r>
          </a:p>
          <a:p>
            <a:r>
              <a:rPr lang="en-US" altLang="en-US" sz="22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Evolved mechanisms for endosomal escape</a:t>
            </a:r>
          </a:p>
          <a:p>
            <a:r>
              <a:rPr lang="en-US" altLang="en-US" sz="22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Natural transportation mechanism of DNA into nucleus</a:t>
            </a:r>
          </a:p>
          <a:p>
            <a:endParaRPr lang="en-US" altLang="en-US" sz="22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Weaknesses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2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Strong immune reactions against viral proteins prohibit multiple administrations</a:t>
            </a:r>
          </a:p>
          <a:p>
            <a:r>
              <a:rPr lang="en-US" altLang="en-US" sz="22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Possibility of chromosomal insertion and protooncogene activation</a:t>
            </a:r>
          </a:p>
          <a:p>
            <a:r>
              <a:rPr lang="en-US" altLang="en-US" sz="22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Complicated synthesis process</a:t>
            </a:r>
          </a:p>
          <a:p>
            <a:r>
              <a:rPr lang="en-US" altLang="en-US" sz="22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Limitation on gene size</a:t>
            </a:r>
          </a:p>
          <a:p>
            <a:r>
              <a:rPr lang="en-US" altLang="en-US" sz="22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Toxicity, contamination of live virus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A772A7E-1566-43E4-AB6D-EBEBB9985C9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05472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4AD271-4910-4573-B3FE-E5FB7189BF64}"/>
              </a:ext>
            </a:extLst>
          </p:cNvPr>
          <p:cNvSpPr/>
          <p:nvPr/>
        </p:nvSpPr>
        <p:spPr>
          <a:xfrm>
            <a:off x="2920721" y="907613"/>
            <a:ext cx="29721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Viral Vectors</a:t>
            </a:r>
            <a:endParaRPr lang="en-IE" sz="3600" b="1" dirty="0"/>
          </a:p>
        </p:txBody>
      </p:sp>
      <p:pic>
        <p:nvPicPr>
          <p:cNvPr id="6" name="Image 5" descr="Une image contenant texte, bouteille, médicament, Solution&#10;&#10;Description générée automatiquement">
            <a:extLst>
              <a:ext uri="{FF2B5EF4-FFF2-40B4-BE49-F238E27FC236}">
                <a16:creationId xmlns:a16="http://schemas.microsoft.com/office/drawing/2014/main" id="{71DA743B-D208-5416-3DFD-3A464EC656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479" y="907613"/>
            <a:ext cx="2643521" cy="148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351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B2446-3360-4B35-AE33-7802F1C86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/>
              <a:t>Non-viral vectors</a:t>
            </a:r>
            <a:br>
              <a:rPr lang="it-IT" i="1" dirty="0"/>
            </a:br>
            <a:br>
              <a:rPr lang="it-IT" dirty="0"/>
            </a:br>
            <a:endParaRPr lang="fr-FR" dirty="0"/>
          </a:p>
        </p:txBody>
      </p:sp>
      <p:pic>
        <p:nvPicPr>
          <p:cNvPr id="3" name="Image 5">
            <a:extLst>
              <a:ext uri="{FF2B5EF4-FFF2-40B4-BE49-F238E27FC236}">
                <a16:creationId xmlns:a16="http://schemas.microsoft.com/office/drawing/2014/main" id="{94AC744F-D5BA-4FCB-8840-00FDCB254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57" t="13045" r="26072" b="7372"/>
          <a:stretch/>
        </p:blipFill>
        <p:spPr>
          <a:xfrm>
            <a:off x="149517" y="998156"/>
            <a:ext cx="4146258" cy="5552536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FEF446D0-012B-4D60-8425-47AB26E99B06}"/>
              </a:ext>
            </a:extLst>
          </p:cNvPr>
          <p:cNvSpPr txBox="1">
            <a:spLocks/>
          </p:cNvSpPr>
          <p:nvPr/>
        </p:nvSpPr>
        <p:spPr>
          <a:xfrm>
            <a:off x="-276225" y="1148301"/>
            <a:ext cx="9144000" cy="8679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CE24EE-DB7E-46FB-BF87-E4E0BC616113}"/>
              </a:ext>
            </a:extLst>
          </p:cNvPr>
          <p:cNvSpPr/>
          <p:nvPr/>
        </p:nvSpPr>
        <p:spPr>
          <a:xfrm>
            <a:off x="6333388" y="6273693"/>
            <a:ext cx="28106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Verbeke et al </a:t>
            </a:r>
            <a:r>
              <a:rPr lang="en-US" sz="1000" dirty="0" err="1"/>
              <a:t>Nanotoday</a:t>
            </a:r>
            <a:endParaRPr lang="en-US" sz="1000" dirty="0"/>
          </a:p>
          <a:p>
            <a:pPr algn="ctr"/>
            <a:r>
              <a:rPr lang="en-US" sz="1000" dirty="0"/>
              <a:t> </a:t>
            </a:r>
            <a:r>
              <a:rPr lang="en-US" sz="1000" dirty="0">
                <a:hlinkClick r:id="rId3"/>
              </a:rPr>
              <a:t>https://doi.org/10.1016/j.nantod.2019.100766</a:t>
            </a:r>
            <a:endParaRPr lang="en-US" sz="1000" dirty="0"/>
          </a:p>
          <a:p>
            <a:pPr algn="ctr"/>
            <a:r>
              <a:rPr lang="en-US" sz="1000" i="1" dirty="0"/>
              <a:t>Yin et al Nature Reviews Genetics</a:t>
            </a:r>
            <a:r>
              <a:rPr lang="en-US" sz="1000" dirty="0"/>
              <a:t> 2014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ABEBD5-DEA5-4A03-B846-FEC490766BAB}"/>
              </a:ext>
            </a:extLst>
          </p:cNvPr>
          <p:cNvSpPr/>
          <p:nvPr/>
        </p:nvSpPr>
        <p:spPr>
          <a:xfrm>
            <a:off x="3710781" y="1050770"/>
            <a:ext cx="57419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5400" b="1" dirty="0">
                <a:cs typeface="Arial"/>
              </a:rPr>
              <a:t>Design criteria</a:t>
            </a:r>
            <a:endParaRPr lang="en-US" sz="5400" b="1" dirty="0">
              <a:cs typeface="Arial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9617693D-E874-44BB-880A-E4425BA0167F}"/>
              </a:ext>
            </a:extLst>
          </p:cNvPr>
          <p:cNvSpPr txBox="1"/>
          <p:nvPr/>
        </p:nvSpPr>
        <p:spPr>
          <a:xfrm>
            <a:off x="5848350" y="1974100"/>
            <a:ext cx="1466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216045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26BB1F-E92A-406D-BA63-F1531E9CB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/>
              <a:t>viral and non-viral vectors</a:t>
            </a:r>
            <a:br>
              <a:rPr lang="it-IT" dirty="0"/>
            </a:br>
            <a:r>
              <a:rPr lang="it-IT" dirty="0"/>
              <a:t>Some design criteria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9999D7-AFEC-4912-BD80-6721C08936CA}"/>
              </a:ext>
            </a:extLst>
          </p:cNvPr>
          <p:cNvSpPr/>
          <p:nvPr/>
        </p:nvSpPr>
        <p:spPr>
          <a:xfrm>
            <a:off x="317241" y="2244674"/>
            <a:ext cx="441960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• Packaging of large DNA/RNA 	quantities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• Easy administration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• Serum stability</a:t>
            </a:r>
          </a:p>
          <a:p>
            <a:pPr>
              <a:spcAft>
                <a:spcPts val="3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• Targetability to specific cell types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• Inexpensive synthesis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• Easy purification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• Robustness/stability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2C04DF-5D5C-4921-A66C-66E39D7FFA5A}"/>
              </a:ext>
            </a:extLst>
          </p:cNvPr>
          <p:cNvSpPr/>
          <p:nvPr/>
        </p:nvSpPr>
        <p:spPr>
          <a:xfrm>
            <a:off x="5078851" y="2133194"/>
            <a:ext cx="406514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• Cell Internalization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Endolysosomal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escape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• Nuclear transport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• Efficient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unpackaging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• Infection of non-dividing cells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• Safety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• Non-toxic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• Non-immunogenic</a:t>
            </a:r>
          </a:p>
          <a:p>
            <a:pPr>
              <a:spcAft>
                <a:spcPts val="300"/>
              </a:spcAft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• Non-pathogenic</a:t>
            </a:r>
          </a:p>
        </p:txBody>
      </p:sp>
    </p:spTree>
    <p:extLst>
      <p:ext uri="{BB962C8B-B14F-4D97-AF65-F5344CB8AC3E}">
        <p14:creationId xmlns:p14="http://schemas.microsoft.com/office/powerpoint/2010/main" val="24882985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223038-B148-4FD8-BD0E-BC1FE8E3B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/>
              <a:t>Non-viral vectors</a:t>
            </a:r>
            <a:br>
              <a:rPr lang="it-IT" i="1" dirty="0"/>
            </a:br>
            <a:br>
              <a:rPr lang="it-IT" dirty="0"/>
            </a:br>
            <a:endParaRPr lang="en-US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8AB7709F-6D63-462D-A13A-472C4340C2B9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9144000" cy="8679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3219F0-FB5E-F83E-D7D3-6A7E5F519626}"/>
              </a:ext>
            </a:extLst>
          </p:cNvPr>
          <p:cNvSpPr txBox="1"/>
          <p:nvPr/>
        </p:nvSpPr>
        <p:spPr>
          <a:xfrm>
            <a:off x="3525982" y="6567100"/>
            <a:ext cx="56180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Huang https://doi.org/10.3390/pharmaceutics14081586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0640756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CD924-0ABF-4919-99BE-B7992C4A4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i="1" dirty="0"/>
              <a:t>Non-viral vectors</a:t>
            </a:r>
            <a:b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04CE58-F578-80AD-C81B-40CBBE0EC4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531" b="22945"/>
          <a:stretch/>
        </p:blipFill>
        <p:spPr>
          <a:xfrm>
            <a:off x="240631" y="1337586"/>
            <a:ext cx="3532780" cy="34673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7AC57C-3C54-8C5E-9879-41546EE86101}"/>
              </a:ext>
            </a:extLst>
          </p:cNvPr>
          <p:cNvSpPr txBox="1"/>
          <p:nvPr/>
        </p:nvSpPr>
        <p:spPr>
          <a:xfrm>
            <a:off x="5594090" y="6550223"/>
            <a:ext cx="35499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400" dirty="0" err="1">
                <a:solidFill>
                  <a:schemeClr val="bg1"/>
                </a:solidFill>
              </a:rPr>
              <a:t>Invitrogen</a:t>
            </a:r>
            <a:r>
              <a:rPr lang="fr-FR" sz="1400" dirty="0">
                <a:solidFill>
                  <a:schemeClr val="bg1"/>
                </a:solidFill>
              </a:rPr>
              <a:t> / </a:t>
            </a:r>
            <a:r>
              <a:rPr lang="fr-FR" sz="1400" dirty="0" err="1">
                <a:solidFill>
                  <a:schemeClr val="bg1"/>
                </a:solidFill>
              </a:rPr>
              <a:t>Polyplus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E205F2-5625-01FA-688E-FD4EDB6F86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25" b="9296"/>
          <a:stretch/>
        </p:blipFill>
        <p:spPr>
          <a:xfrm>
            <a:off x="4272147" y="2294022"/>
            <a:ext cx="4631222" cy="203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855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223038-B148-4FD8-BD0E-BC1FE8E3B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/>
              <a:t>Non-viral vectors</a:t>
            </a:r>
            <a:br>
              <a:rPr lang="it-IT" i="1" dirty="0"/>
            </a:br>
            <a:br>
              <a:rPr lang="it-IT" dirty="0"/>
            </a:br>
            <a:endParaRPr lang="en-US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8AB7709F-6D63-462D-A13A-472C4340C2B9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9144000" cy="8679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61C4F76-E882-4DE4-801F-D8E5FE1A7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08" y="972157"/>
            <a:ext cx="8043543" cy="54552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3219F0-FB5E-F83E-D7D3-6A7E5F519626}"/>
              </a:ext>
            </a:extLst>
          </p:cNvPr>
          <p:cNvSpPr txBox="1"/>
          <p:nvPr/>
        </p:nvSpPr>
        <p:spPr>
          <a:xfrm>
            <a:off x="3525982" y="6567100"/>
            <a:ext cx="56180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Huang https://doi.org/10.3390/pharmaceutics14081586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5590788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Diagram&#10;&#10;Description automatically generated">
            <a:extLst>
              <a:ext uri="{FF2B5EF4-FFF2-40B4-BE49-F238E27FC236}">
                <a16:creationId xmlns:a16="http://schemas.microsoft.com/office/drawing/2014/main" id="{F7C29B4A-FF72-7AD5-C6E2-295A77E669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15" b="11905"/>
          <a:stretch/>
        </p:blipFill>
        <p:spPr>
          <a:xfrm>
            <a:off x="3258848" y="1602840"/>
            <a:ext cx="2591268" cy="265654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080A6C3-181E-45D1-B0BD-4097A360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66"/>
            <a:ext cx="7632848" cy="56207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Lipid </a:t>
            </a:r>
            <a:r>
              <a:rPr lang="en-US" sz="2400" dirty="0" err="1">
                <a:solidFill>
                  <a:schemeClr val="bg1"/>
                </a:solidFill>
              </a:rPr>
              <a:t>NanoParticles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B17DA2-E02C-4457-A468-B9487A8CA79C}"/>
              </a:ext>
            </a:extLst>
          </p:cNvPr>
          <p:cNvSpPr/>
          <p:nvPr/>
        </p:nvSpPr>
        <p:spPr>
          <a:xfrm flipH="1">
            <a:off x="3003744" y="995288"/>
            <a:ext cx="194788" cy="179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16C79F0-3E6E-4268-9CEE-5317CF4A398F}"/>
              </a:ext>
            </a:extLst>
          </p:cNvPr>
          <p:cNvSpPr txBox="1"/>
          <p:nvPr/>
        </p:nvSpPr>
        <p:spPr>
          <a:xfrm>
            <a:off x="6130074" y="6617714"/>
            <a:ext cx="32665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Adapted from Yuen et al </a:t>
            </a:r>
            <a:r>
              <a:rPr lang="en-US" sz="900" u="sng" dirty="0">
                <a:solidFill>
                  <a:srgbClr val="4F5671"/>
                </a:solidFill>
                <a:latin typeface="Arial" panose="020B0604020202020204" pitchFamily="34" charset="0"/>
                <a:hlinkClick r:id="rId3"/>
              </a:rPr>
              <a:t>10.3390/pharmaceutics5030498</a:t>
            </a:r>
            <a:endParaRPr lang="en-US" sz="900" dirty="0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EC909B88-840D-48A7-BD12-BCDB7E20C035}"/>
              </a:ext>
            </a:extLst>
          </p:cNvPr>
          <p:cNvCxnSpPr>
            <a:cxnSpLocks/>
          </p:cNvCxnSpPr>
          <p:nvPr/>
        </p:nvCxnSpPr>
        <p:spPr>
          <a:xfrm flipV="1">
            <a:off x="4489937" y="852163"/>
            <a:ext cx="0" cy="6354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A8827F04-3CCA-44AB-891C-1F2841CFC27C}"/>
              </a:ext>
            </a:extLst>
          </p:cNvPr>
          <p:cNvCxnSpPr>
            <a:cxnSpLocks/>
          </p:cNvCxnSpPr>
          <p:nvPr/>
        </p:nvCxnSpPr>
        <p:spPr>
          <a:xfrm flipV="1">
            <a:off x="4544616" y="3927306"/>
            <a:ext cx="0" cy="11265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3B53AAC5-6168-4657-BF45-DBA23659F4B7}"/>
              </a:ext>
            </a:extLst>
          </p:cNvPr>
          <p:cNvCxnSpPr>
            <a:cxnSpLocks/>
          </p:cNvCxnSpPr>
          <p:nvPr/>
        </p:nvCxnSpPr>
        <p:spPr>
          <a:xfrm flipH="1">
            <a:off x="0" y="2910465"/>
            <a:ext cx="33116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4A4420BF-DB25-48B9-B004-B75906E02BF6}"/>
              </a:ext>
            </a:extLst>
          </p:cNvPr>
          <p:cNvCxnSpPr>
            <a:cxnSpLocks/>
          </p:cNvCxnSpPr>
          <p:nvPr/>
        </p:nvCxnSpPr>
        <p:spPr>
          <a:xfrm flipH="1">
            <a:off x="5820276" y="2910465"/>
            <a:ext cx="332372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BBF74E83-6283-406C-8DDF-A96A64A1A5F9}"/>
              </a:ext>
            </a:extLst>
          </p:cNvPr>
          <p:cNvSpPr txBox="1"/>
          <p:nvPr/>
        </p:nvSpPr>
        <p:spPr>
          <a:xfrm>
            <a:off x="354385" y="1011500"/>
            <a:ext cx="3159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Ionisable</a:t>
            </a:r>
            <a:r>
              <a:rPr lang="en-US" b="1" dirty="0"/>
              <a:t> lipid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FAC4BC29-BEF4-487F-AD22-904A5221536B}"/>
              </a:ext>
            </a:extLst>
          </p:cNvPr>
          <p:cNvSpPr txBox="1"/>
          <p:nvPr/>
        </p:nvSpPr>
        <p:spPr>
          <a:xfrm>
            <a:off x="354384" y="3123436"/>
            <a:ext cx="2844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Helper lipid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6593C8CC-79DB-48FC-9AF3-257873692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041" y="3030555"/>
            <a:ext cx="250067" cy="485843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FA996419-5426-4DBD-96A2-67F47DECB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325" y="1063164"/>
            <a:ext cx="271501" cy="278645"/>
          </a:xfrm>
          <a:prstGeom prst="rect">
            <a:avLst/>
          </a:prstGeom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4664C124-0C9A-4D1B-812B-1B86EDD5D29E}"/>
              </a:ext>
            </a:extLst>
          </p:cNvPr>
          <p:cNvSpPr txBox="1"/>
          <p:nvPr/>
        </p:nvSpPr>
        <p:spPr>
          <a:xfrm>
            <a:off x="6275347" y="1011500"/>
            <a:ext cx="2514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Cholesterol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26FC4BA-4C60-41C9-9A66-631F20F5A617}"/>
              </a:ext>
            </a:extLst>
          </p:cNvPr>
          <p:cNvSpPr txBox="1"/>
          <p:nvPr/>
        </p:nvSpPr>
        <p:spPr>
          <a:xfrm>
            <a:off x="6275347" y="3123436"/>
            <a:ext cx="2514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PEGylated lipid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1B12A411-EA06-4AE7-B64F-2CA6295BE338}"/>
              </a:ext>
            </a:extLst>
          </p:cNvPr>
          <p:cNvSpPr txBox="1"/>
          <p:nvPr/>
        </p:nvSpPr>
        <p:spPr>
          <a:xfrm>
            <a:off x="77808" y="3814711"/>
            <a:ext cx="4502071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500" dirty="0"/>
              <a:t>-Influence LNP structure </a:t>
            </a:r>
          </a:p>
          <a:p>
            <a:pPr>
              <a:spcAft>
                <a:spcPts val="450"/>
              </a:spcAft>
            </a:pPr>
            <a:r>
              <a:rPr lang="en-US" sz="1500" dirty="0"/>
              <a:t>-Involved in endosomal escape</a:t>
            </a:r>
          </a:p>
          <a:p>
            <a:pPr>
              <a:spcAft>
                <a:spcPts val="450"/>
              </a:spcAft>
            </a:pPr>
            <a:r>
              <a:rPr lang="en-US" sz="1500" dirty="0"/>
              <a:t>- Surface protein interaction</a:t>
            </a:r>
          </a:p>
          <a:p>
            <a:pPr>
              <a:spcAft>
                <a:spcPts val="450"/>
              </a:spcAft>
            </a:pPr>
            <a:r>
              <a:rPr lang="en-US" sz="1500" dirty="0">
                <a:cs typeface="Calibri" panose="020F0502020204030204" pitchFamily="34" charset="0"/>
              </a:rPr>
              <a:t>      → </a:t>
            </a:r>
            <a:r>
              <a:rPr lang="en-US" sz="1500" i="1" dirty="0"/>
              <a:t>in vivo </a:t>
            </a:r>
            <a:r>
              <a:rPr lang="en-US" sz="1500" dirty="0"/>
              <a:t>behavior ?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C4A92BBB-8F73-4FB1-95A9-1093C5A46E82}"/>
              </a:ext>
            </a:extLst>
          </p:cNvPr>
          <p:cNvSpPr txBox="1"/>
          <p:nvPr/>
        </p:nvSpPr>
        <p:spPr>
          <a:xfrm>
            <a:off x="169177" y="1316577"/>
            <a:ext cx="24926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% molar ratio : 30-50%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957E43E2-3C40-4EBD-A770-30EE5E8BA0DD}"/>
              </a:ext>
            </a:extLst>
          </p:cNvPr>
          <p:cNvSpPr txBox="1"/>
          <p:nvPr/>
        </p:nvSpPr>
        <p:spPr>
          <a:xfrm>
            <a:off x="77809" y="3398413"/>
            <a:ext cx="24926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% molar ratio : 10-30%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6EEA4932-46C3-4CEF-BF58-9A039938C7A9}"/>
              </a:ext>
            </a:extLst>
          </p:cNvPr>
          <p:cNvSpPr txBox="1"/>
          <p:nvPr/>
        </p:nvSpPr>
        <p:spPr>
          <a:xfrm>
            <a:off x="6005042" y="1284856"/>
            <a:ext cx="24926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% molar ratio : 30-50%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FDE66BD0-0F45-47A5-9261-846774CC94D9}"/>
              </a:ext>
            </a:extLst>
          </p:cNvPr>
          <p:cNvSpPr txBox="1"/>
          <p:nvPr/>
        </p:nvSpPr>
        <p:spPr>
          <a:xfrm>
            <a:off x="6296975" y="3398413"/>
            <a:ext cx="24926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% molar ratio : &lt;2%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8707A790-7CE0-4CB9-8126-5DD0BE2704AE}"/>
              </a:ext>
            </a:extLst>
          </p:cNvPr>
          <p:cNvSpPr txBox="1"/>
          <p:nvPr/>
        </p:nvSpPr>
        <p:spPr>
          <a:xfrm>
            <a:off x="5686541" y="1667070"/>
            <a:ext cx="3144222" cy="618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500" dirty="0"/>
              <a:t>-Stability and membrane fluidity</a:t>
            </a:r>
          </a:p>
          <a:p>
            <a:pPr>
              <a:spcAft>
                <a:spcPts val="450"/>
              </a:spcAft>
            </a:pPr>
            <a:r>
              <a:rPr lang="en-US" sz="1500" dirty="0"/>
              <a:t>-Helps cellular internalization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22561E3B-C488-4974-AC93-83539431A89D}"/>
              </a:ext>
            </a:extLst>
          </p:cNvPr>
          <p:cNvSpPr txBox="1"/>
          <p:nvPr/>
        </p:nvSpPr>
        <p:spPr>
          <a:xfrm>
            <a:off x="5643034" y="3814710"/>
            <a:ext cx="3651088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500" dirty="0"/>
              <a:t>- Promotes colloidal stability</a:t>
            </a:r>
          </a:p>
          <a:p>
            <a:pPr>
              <a:spcAft>
                <a:spcPts val="450"/>
              </a:spcAft>
            </a:pPr>
            <a:r>
              <a:rPr lang="en-US" sz="1500" dirty="0"/>
              <a:t>- Prevents protein aggregation</a:t>
            </a:r>
          </a:p>
          <a:p>
            <a:pPr>
              <a:spcAft>
                <a:spcPts val="450"/>
              </a:spcAft>
            </a:pPr>
            <a:r>
              <a:rPr lang="en-US" sz="1500" dirty="0"/>
              <a:t>- Modulate size, transfection efficiency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ED48F2B3-A9CC-47B7-8DB6-33966763D6B7}"/>
              </a:ext>
            </a:extLst>
          </p:cNvPr>
          <p:cNvSpPr txBox="1"/>
          <p:nvPr/>
        </p:nvSpPr>
        <p:spPr>
          <a:xfrm>
            <a:off x="-1832" y="1667070"/>
            <a:ext cx="3719679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500" dirty="0"/>
              <a:t>- </a:t>
            </a:r>
            <a:r>
              <a:rPr lang="en-US" sz="1500" dirty="0" err="1">
                <a:solidFill>
                  <a:srgbClr val="FF0000"/>
                </a:solidFill>
              </a:rPr>
              <a:t>pKa</a:t>
            </a:r>
            <a:r>
              <a:rPr lang="en-US" sz="1500" dirty="0">
                <a:solidFill>
                  <a:srgbClr val="FF0000"/>
                </a:solidFill>
              </a:rPr>
              <a:t> &lt;7</a:t>
            </a:r>
            <a:r>
              <a:rPr lang="en-US" sz="1500" dirty="0"/>
              <a:t>, usually around 6</a:t>
            </a:r>
          </a:p>
          <a:p>
            <a:pPr>
              <a:spcAft>
                <a:spcPts val="450"/>
              </a:spcAft>
            </a:pPr>
            <a:r>
              <a:rPr lang="en-US" sz="1500" dirty="0"/>
              <a:t>- Electrostatic interactions with RNA</a:t>
            </a:r>
          </a:p>
          <a:p>
            <a:pPr>
              <a:spcAft>
                <a:spcPts val="450"/>
              </a:spcAft>
            </a:pPr>
            <a:r>
              <a:rPr lang="en-US" sz="1500" dirty="0"/>
              <a:t>- Involved in endosomal escape</a:t>
            </a:r>
          </a:p>
        </p:txBody>
      </p:sp>
      <p:pic>
        <p:nvPicPr>
          <p:cNvPr id="30" name="Picture 2" descr="Diagram&#10;&#10;Description automatically generated">
            <a:extLst>
              <a:ext uri="{FF2B5EF4-FFF2-40B4-BE49-F238E27FC236}">
                <a16:creationId xmlns:a16="http://schemas.microsoft.com/office/drawing/2014/main" id="{27BCF0F6-4DC9-1B94-13E6-5B4ADBAB51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952" t="16257" r="10830" b="66581"/>
          <a:stretch/>
        </p:blipFill>
        <p:spPr>
          <a:xfrm rot="16200000">
            <a:off x="-20085" y="1006979"/>
            <a:ext cx="362022" cy="321163"/>
          </a:xfrm>
          <a:prstGeom prst="rect">
            <a:avLst/>
          </a:prstGeom>
        </p:spPr>
      </p:pic>
      <p:pic>
        <p:nvPicPr>
          <p:cNvPr id="31" name="Picture 2" descr="Diagram&#10;&#10;Description automatically generated">
            <a:extLst>
              <a:ext uri="{FF2B5EF4-FFF2-40B4-BE49-F238E27FC236}">
                <a16:creationId xmlns:a16="http://schemas.microsoft.com/office/drawing/2014/main" id="{3E9F1F28-C8A5-F66B-71BB-5A3BCD565A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599" t="34725" r="10772" b="55612"/>
          <a:stretch/>
        </p:blipFill>
        <p:spPr>
          <a:xfrm rot="16200000">
            <a:off x="89160" y="3176710"/>
            <a:ext cx="349632" cy="180821"/>
          </a:xfrm>
          <a:prstGeom prst="rect">
            <a:avLst/>
          </a:prstGeom>
        </p:spPr>
      </p:pic>
      <p:pic>
        <p:nvPicPr>
          <p:cNvPr id="32" name="Picture 2" descr="Diagram&#10;&#10;Description automatically generated">
            <a:extLst>
              <a:ext uri="{FF2B5EF4-FFF2-40B4-BE49-F238E27FC236}">
                <a16:creationId xmlns:a16="http://schemas.microsoft.com/office/drawing/2014/main" id="{887D8424-B62E-C9DC-FD44-2BF2C81183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867" t="48262" r="1566" b="36138"/>
          <a:stretch/>
        </p:blipFill>
        <p:spPr>
          <a:xfrm rot="16200000">
            <a:off x="5767529" y="3139526"/>
            <a:ext cx="621641" cy="291936"/>
          </a:xfrm>
          <a:prstGeom prst="rect">
            <a:avLst/>
          </a:prstGeom>
        </p:spPr>
      </p:pic>
      <p:pic>
        <p:nvPicPr>
          <p:cNvPr id="33" name="Image 21">
            <a:extLst>
              <a:ext uri="{FF2B5EF4-FFF2-40B4-BE49-F238E27FC236}">
                <a16:creationId xmlns:a16="http://schemas.microsoft.com/office/drawing/2014/main" id="{4D5E8994-82DC-52C4-C458-2FC3DF1CC4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0383"/>
          <a:stretch/>
        </p:blipFill>
        <p:spPr>
          <a:xfrm>
            <a:off x="90091" y="5308171"/>
            <a:ext cx="6337514" cy="112655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13D8714-5FFC-9FE6-7CBE-90A9EC49A7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389" t="7505"/>
          <a:stretch/>
        </p:blipFill>
        <p:spPr>
          <a:xfrm>
            <a:off x="7090611" y="4794636"/>
            <a:ext cx="1699005" cy="163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8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0" grpId="0"/>
      <p:bldP spid="47" grpId="0"/>
      <p:bldP spid="48" grpId="0"/>
      <p:bldP spid="50" grpId="0"/>
      <p:bldP spid="54" grpId="0"/>
      <p:bldP spid="55" grpId="0"/>
      <p:bldP spid="56" grpId="0"/>
      <p:bldP spid="57" grpId="0"/>
      <p:bldP spid="52" grpId="0"/>
      <p:bldP spid="53" grpId="0"/>
      <p:bldP spid="5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12CA348-0C3A-4A2A-94BC-1BA60C6FAA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578" y="867905"/>
            <a:ext cx="8580843" cy="57296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27F2C6-84C2-4F40-9BC0-71B6AC51123E}"/>
              </a:ext>
            </a:extLst>
          </p:cNvPr>
          <p:cNvSpPr txBox="1"/>
          <p:nvPr/>
        </p:nvSpPr>
        <p:spPr>
          <a:xfrm>
            <a:off x="6493565" y="6548303"/>
            <a:ext cx="2527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sz="1200" dirty="0"/>
              <a:t>From a Presentation by Petr Cigler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03655F4-FA11-128F-BFA4-DA64DDB6F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66"/>
            <a:ext cx="7632848" cy="56207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Lipid </a:t>
            </a:r>
            <a:r>
              <a:rPr lang="en-US" sz="2400" dirty="0" err="1">
                <a:solidFill>
                  <a:schemeClr val="bg1"/>
                </a:solidFill>
              </a:rPr>
              <a:t>NanoParticles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238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0E15AC-67E4-4BF4-B736-7A4F16692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Introduction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nucleic acids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Image 17">
            <a:extLst>
              <a:ext uri="{FF2B5EF4-FFF2-40B4-BE49-F238E27FC236}">
                <a16:creationId xmlns:a16="http://schemas.microsoft.com/office/drawing/2014/main" id="{120E7A09-74D1-43FB-AEC3-9606475E42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023"/>
          <a:stretch/>
        </p:blipFill>
        <p:spPr>
          <a:xfrm>
            <a:off x="48109" y="2345327"/>
            <a:ext cx="9047781" cy="1864957"/>
          </a:xfrm>
          <a:prstGeom prst="rect">
            <a:avLst/>
          </a:prstGeom>
        </p:spPr>
      </p:pic>
      <p:sp>
        <p:nvSpPr>
          <p:cNvPr id="6" name="Ellipse 20">
            <a:extLst>
              <a:ext uri="{FF2B5EF4-FFF2-40B4-BE49-F238E27FC236}">
                <a16:creationId xmlns:a16="http://schemas.microsoft.com/office/drawing/2014/main" id="{EDF406C6-6F5F-47F9-9BCB-BFD7674BD900}"/>
              </a:ext>
            </a:extLst>
          </p:cNvPr>
          <p:cNvSpPr/>
          <p:nvPr/>
        </p:nvSpPr>
        <p:spPr>
          <a:xfrm>
            <a:off x="3361299" y="2612373"/>
            <a:ext cx="1445623" cy="142911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7" name="Ellipse 21">
            <a:extLst>
              <a:ext uri="{FF2B5EF4-FFF2-40B4-BE49-F238E27FC236}">
                <a16:creationId xmlns:a16="http://schemas.microsoft.com/office/drawing/2014/main" id="{B3674678-9624-46AD-9605-5572D600FEA8}"/>
              </a:ext>
            </a:extLst>
          </p:cNvPr>
          <p:cNvSpPr/>
          <p:nvPr/>
        </p:nvSpPr>
        <p:spPr>
          <a:xfrm>
            <a:off x="275091" y="2630121"/>
            <a:ext cx="1445623" cy="142911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4E7DA3-22F5-48C3-A97B-8B8D52B564B3}"/>
              </a:ext>
            </a:extLst>
          </p:cNvPr>
          <p:cNvSpPr/>
          <p:nvPr/>
        </p:nvSpPr>
        <p:spPr>
          <a:xfrm>
            <a:off x="4499992" y="6611779"/>
            <a:ext cx="46440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Figure from http://www.bonac.com/global/en/nucleic/about/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11827E-6795-3D79-8072-221F7E9EEFE2}"/>
              </a:ext>
            </a:extLst>
          </p:cNvPr>
          <p:cNvSpPr txBox="1"/>
          <p:nvPr/>
        </p:nvSpPr>
        <p:spPr>
          <a:xfrm>
            <a:off x="2142099" y="1756772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Stimulus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255A515-D544-A4CE-EF12-3E322617EDB3}"/>
              </a:ext>
            </a:extLst>
          </p:cNvPr>
          <p:cNvCxnSpPr>
            <a:cxnSpLocks/>
          </p:cNvCxnSpPr>
          <p:nvPr/>
        </p:nvCxnSpPr>
        <p:spPr>
          <a:xfrm flipH="1">
            <a:off x="1335315" y="2068047"/>
            <a:ext cx="806784" cy="411029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4136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4">
            <a:extLst>
              <a:ext uri="{FF2B5EF4-FFF2-40B4-BE49-F238E27FC236}">
                <a16:creationId xmlns:a16="http://schemas.microsoft.com/office/drawing/2014/main" id="{9C62A8BE-7173-E9F3-BCF3-996FC3743D18}"/>
              </a:ext>
            </a:extLst>
          </p:cNvPr>
          <p:cNvSpPr txBox="1"/>
          <p:nvPr/>
        </p:nvSpPr>
        <p:spPr>
          <a:xfrm>
            <a:off x="631722" y="6595418"/>
            <a:ext cx="856926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DOI: (10.1021/acsnano.3c01186U. Elia [</a:t>
            </a: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D.Peers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et al ACS Nano 2021, Yin et al Nature Reviews Genetics 2014</a:t>
            </a:r>
          </a:p>
        </p:txBody>
      </p:sp>
      <p:pic>
        <p:nvPicPr>
          <p:cNvPr id="7" name="Picture 2" descr="Diagram&#10;&#10;Description automatically generated">
            <a:extLst>
              <a:ext uri="{FF2B5EF4-FFF2-40B4-BE49-F238E27FC236}">
                <a16:creationId xmlns:a16="http://schemas.microsoft.com/office/drawing/2014/main" id="{09587103-F521-F328-41E9-A99F5D4D50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721" y="1494539"/>
            <a:ext cx="2969274" cy="3868921"/>
          </a:xfrm>
          <a:prstGeom prst="rect">
            <a:avLst/>
          </a:prstGeom>
        </p:spPr>
      </p:pic>
      <p:pic>
        <p:nvPicPr>
          <p:cNvPr id="4" name="Main graphic">
            <a:extLst>
              <a:ext uri="{FF2B5EF4-FFF2-40B4-BE49-F238E27FC236}">
                <a16:creationId xmlns:a16="http://schemas.microsoft.com/office/drawing/2014/main" id="{7F2559EF-0729-395B-57CA-9C68B9D88A41}"/>
              </a:ext>
            </a:extLst>
          </p:cNvPr>
          <p:cNvPicPr/>
          <p:nvPr/>
        </p:nvPicPr>
        <p:blipFill rotWithShape="1">
          <a:blip r:embed="rId3"/>
          <a:srcRect l="46507" t="1598" b="32915"/>
          <a:stretch/>
        </p:blipFill>
        <p:spPr>
          <a:xfrm>
            <a:off x="4206240" y="1208314"/>
            <a:ext cx="4475856" cy="4441372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11AE2E1-DF4C-1527-CE41-B2411493C9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938" r="43797" b="53455"/>
          <a:stretch/>
        </p:blipFill>
        <p:spPr>
          <a:xfrm>
            <a:off x="311778" y="1494539"/>
            <a:ext cx="3540370" cy="375984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1255D671-0B99-894D-BDBD-E85E2E528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66"/>
            <a:ext cx="7632848" cy="56207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Lipid </a:t>
            </a:r>
            <a:r>
              <a:rPr lang="en-US" sz="2400" dirty="0" err="1">
                <a:solidFill>
                  <a:schemeClr val="bg1"/>
                </a:solidFill>
              </a:rPr>
              <a:t>NanoParticles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5586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06FA3-65C8-4CF2-B4A1-DCF31A940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 mRNA LNP formulation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747A44-EDB7-41B2-9D93-62EEA9A0BE10}"/>
              </a:ext>
            </a:extLst>
          </p:cNvPr>
          <p:cNvSpPr/>
          <p:nvPr/>
        </p:nvSpPr>
        <p:spPr>
          <a:xfrm>
            <a:off x="4944132" y="6550223"/>
            <a:ext cx="41998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i="1" dirty="0">
                <a:solidFill>
                  <a:srgbClr val="000000"/>
                </a:solidFill>
              </a:rPr>
              <a:t>Adapted from U. Elia [D.Peers] et al ACS Nano</a:t>
            </a:r>
            <a:r>
              <a:rPr lang="it-IT" sz="1400" dirty="0">
                <a:solidFill>
                  <a:srgbClr val="000000"/>
                </a:solidFill>
              </a:rPr>
              <a:t> 2021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C133BDC-39B0-4AD1-761D-F88D092205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89" b="11960"/>
          <a:stretch/>
        </p:blipFill>
        <p:spPr>
          <a:xfrm>
            <a:off x="2833325" y="902741"/>
            <a:ext cx="3825692" cy="200930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9CCD946-C805-3451-B6CC-DC6BE4557D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317"/>
          <a:stretch/>
        </p:blipFill>
        <p:spPr>
          <a:xfrm>
            <a:off x="1387984" y="2944959"/>
            <a:ext cx="6506061" cy="4840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B38553-77A5-DDF5-B8B7-EA553625E257}"/>
              </a:ext>
            </a:extLst>
          </p:cNvPr>
          <p:cNvSpPr txBox="1"/>
          <p:nvPr/>
        </p:nvSpPr>
        <p:spPr>
          <a:xfrm>
            <a:off x="7345907" y="2972254"/>
            <a:ext cx="9109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b="1" dirty="0" err="1"/>
              <a:t>Spikevax</a:t>
            </a:r>
            <a:endParaRPr lang="fr-FR" sz="11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469455-A42A-C6D5-6E14-D7368D5C366F}"/>
              </a:ext>
            </a:extLst>
          </p:cNvPr>
          <p:cNvSpPr txBox="1"/>
          <p:nvPr/>
        </p:nvSpPr>
        <p:spPr>
          <a:xfrm>
            <a:off x="5525284" y="2969298"/>
            <a:ext cx="12265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b="1" dirty="0" err="1"/>
              <a:t>Comirnaty</a:t>
            </a:r>
            <a:endParaRPr lang="fr-FR" sz="11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7A2500-D355-FB48-4864-CFD2AD7BCA5A}"/>
              </a:ext>
            </a:extLst>
          </p:cNvPr>
          <p:cNvSpPr txBox="1"/>
          <p:nvPr/>
        </p:nvSpPr>
        <p:spPr>
          <a:xfrm>
            <a:off x="3641379" y="2964290"/>
            <a:ext cx="12265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b="1" dirty="0" err="1"/>
              <a:t>Onpattro</a:t>
            </a:r>
            <a:endParaRPr lang="fr-FR" sz="1100" b="1" dirty="0"/>
          </a:p>
        </p:txBody>
      </p:sp>
    </p:spTree>
    <p:extLst>
      <p:ext uri="{BB962C8B-B14F-4D97-AF65-F5344CB8AC3E}">
        <p14:creationId xmlns:p14="http://schemas.microsoft.com/office/powerpoint/2010/main" val="15521538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06FA3-65C8-4CF2-B4A1-DCF31A940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 mRNA LNP formulation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747A44-EDB7-41B2-9D93-62EEA9A0BE10}"/>
              </a:ext>
            </a:extLst>
          </p:cNvPr>
          <p:cNvSpPr/>
          <p:nvPr/>
        </p:nvSpPr>
        <p:spPr>
          <a:xfrm>
            <a:off x="4944132" y="6550223"/>
            <a:ext cx="41998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i="1" dirty="0">
                <a:solidFill>
                  <a:srgbClr val="000000"/>
                </a:solidFill>
              </a:rPr>
              <a:t>Adapted from U. Elia [D.Peers] et al ACS Nano</a:t>
            </a:r>
            <a:r>
              <a:rPr lang="it-IT" sz="1400" dirty="0">
                <a:solidFill>
                  <a:srgbClr val="000000"/>
                </a:solidFill>
              </a:rPr>
              <a:t> 2021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C133BDC-39B0-4AD1-761D-F88D092205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89" b="11960"/>
          <a:stretch/>
        </p:blipFill>
        <p:spPr>
          <a:xfrm>
            <a:off x="2833325" y="902741"/>
            <a:ext cx="3825692" cy="200930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9CCD946-C805-3451-B6CC-DC6BE4557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984" y="2944959"/>
            <a:ext cx="6506061" cy="35375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B38553-77A5-DDF5-B8B7-EA553625E257}"/>
              </a:ext>
            </a:extLst>
          </p:cNvPr>
          <p:cNvSpPr txBox="1"/>
          <p:nvPr/>
        </p:nvSpPr>
        <p:spPr>
          <a:xfrm>
            <a:off x="7345907" y="2972254"/>
            <a:ext cx="9109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b="1" dirty="0" err="1"/>
              <a:t>Spikevax</a:t>
            </a:r>
            <a:endParaRPr lang="fr-FR" sz="11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469455-A42A-C6D5-6E14-D7368D5C366F}"/>
              </a:ext>
            </a:extLst>
          </p:cNvPr>
          <p:cNvSpPr txBox="1"/>
          <p:nvPr/>
        </p:nvSpPr>
        <p:spPr>
          <a:xfrm>
            <a:off x="5525284" y="2969298"/>
            <a:ext cx="12265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b="1" dirty="0" err="1"/>
              <a:t>Comirnaty</a:t>
            </a:r>
            <a:endParaRPr lang="fr-FR" sz="11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7A2500-D355-FB48-4864-CFD2AD7BCA5A}"/>
              </a:ext>
            </a:extLst>
          </p:cNvPr>
          <p:cNvSpPr txBox="1"/>
          <p:nvPr/>
        </p:nvSpPr>
        <p:spPr>
          <a:xfrm>
            <a:off x="3641379" y="2964290"/>
            <a:ext cx="12265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b="1" dirty="0" err="1"/>
              <a:t>Onpattro</a:t>
            </a:r>
            <a:endParaRPr lang="fr-FR" sz="1100" b="1" dirty="0"/>
          </a:p>
        </p:txBody>
      </p:sp>
    </p:spTree>
    <p:extLst>
      <p:ext uri="{BB962C8B-B14F-4D97-AF65-F5344CB8AC3E}">
        <p14:creationId xmlns:p14="http://schemas.microsoft.com/office/powerpoint/2010/main" val="16439493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FF90D5-B720-9C20-7125-E09BD3908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 descr="Une image contenant texte, capture d’écran, diagramme, conception&#10;&#10;Description générée automatiquement">
            <a:extLst>
              <a:ext uri="{FF2B5EF4-FFF2-40B4-BE49-F238E27FC236}">
                <a16:creationId xmlns:a16="http://schemas.microsoft.com/office/drawing/2014/main" id="{6ED9F5C1-6A40-028F-DCBB-F406BA3A5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33" y="1687498"/>
            <a:ext cx="8096250" cy="3962400"/>
          </a:xfrm>
          <a:prstGeom prst="rect">
            <a:avLst/>
          </a:prstGeom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id="{72E88CC7-4992-EDEB-A50C-993111F61A3C}"/>
              </a:ext>
            </a:extLst>
          </p:cNvPr>
          <p:cNvSpPr txBox="1"/>
          <p:nvPr/>
        </p:nvSpPr>
        <p:spPr>
          <a:xfrm>
            <a:off x="527445" y="1342166"/>
            <a:ext cx="1312504" cy="345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In pH 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630821-FC8A-193A-3377-5D40BD57A1B8}"/>
              </a:ext>
            </a:extLst>
          </p:cNvPr>
          <p:cNvSpPr/>
          <p:nvPr/>
        </p:nvSpPr>
        <p:spPr>
          <a:xfrm>
            <a:off x="45720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t-BR" sz="1000" i="1" dirty="0"/>
              <a:t>DOI:10.1016/j.actbio.2021.06.023</a:t>
            </a:r>
          </a:p>
        </p:txBody>
      </p:sp>
    </p:spTree>
    <p:extLst>
      <p:ext uri="{BB962C8B-B14F-4D97-AF65-F5344CB8AC3E}">
        <p14:creationId xmlns:p14="http://schemas.microsoft.com/office/powerpoint/2010/main" val="10915950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BB585B-F431-228C-6EBD-ED1812F74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Image 7" descr="Une image contenant plastique, Équipement médical, Appareils électroniques, intérieur&#10;&#10;Description générée automatiquement">
            <a:extLst>
              <a:ext uri="{FF2B5EF4-FFF2-40B4-BE49-F238E27FC236}">
                <a16:creationId xmlns:a16="http://schemas.microsoft.com/office/drawing/2014/main" id="{DE585730-F3A5-3543-9841-35430A824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72" y="3179202"/>
            <a:ext cx="4254995" cy="2834890"/>
          </a:xfrm>
          <a:prstGeom prst="rect">
            <a:avLst/>
          </a:prstGeom>
        </p:spPr>
      </p:pic>
      <p:pic>
        <p:nvPicPr>
          <p:cNvPr id="10" name="Image 9" descr="Une image contenant Appareils électroniques, machine, Ingénierie électronique, intérieur&#10;&#10;Description générée automatiquement">
            <a:extLst>
              <a:ext uri="{FF2B5EF4-FFF2-40B4-BE49-F238E27FC236}">
                <a16:creationId xmlns:a16="http://schemas.microsoft.com/office/drawing/2014/main" id="{E9586460-61B0-6DE9-E091-F53D014F8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5" y="3179202"/>
            <a:ext cx="3783832" cy="2834890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8A22289E-0F38-34FA-0417-8BC90F922085}"/>
              </a:ext>
            </a:extLst>
          </p:cNvPr>
          <p:cNvGrpSpPr/>
          <p:nvPr/>
        </p:nvGrpSpPr>
        <p:grpSpPr>
          <a:xfrm>
            <a:off x="2509241" y="1101098"/>
            <a:ext cx="3014989" cy="1938913"/>
            <a:chOff x="3221709" y="1563248"/>
            <a:chExt cx="3014989" cy="1938913"/>
          </a:xfrm>
        </p:grpSpPr>
        <p:pic>
          <p:nvPicPr>
            <p:cNvPr id="14" name="Picture 1">
              <a:extLst>
                <a:ext uri="{FF2B5EF4-FFF2-40B4-BE49-F238E27FC236}">
                  <a16:creationId xmlns:a16="http://schemas.microsoft.com/office/drawing/2014/main" id="{612D55D6-39F5-19C6-89DE-A6EB513C60CB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408"/>
            <a:stretch/>
          </p:blipFill>
          <p:spPr>
            <a:xfrm>
              <a:off x="3221709" y="1595083"/>
              <a:ext cx="2898055" cy="190707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435DA86-7228-35F3-4993-91A81A58E3AA}"/>
                </a:ext>
              </a:extLst>
            </p:cNvPr>
            <p:cNvSpPr/>
            <p:nvPr/>
          </p:nvSpPr>
          <p:spPr>
            <a:xfrm>
              <a:off x="5641894" y="1563248"/>
              <a:ext cx="594804" cy="6221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348643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4F67F-072B-852E-4804-46F9CEAF5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34B436-5FF8-D265-EDB2-D2020A387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564EBAF-7C4C-92C9-6277-440D2AC67377}"/>
              </a:ext>
            </a:extLst>
          </p:cNvPr>
          <p:cNvGrpSpPr/>
          <p:nvPr/>
        </p:nvGrpSpPr>
        <p:grpSpPr>
          <a:xfrm>
            <a:off x="2509241" y="1101098"/>
            <a:ext cx="3014989" cy="1938913"/>
            <a:chOff x="3221709" y="1563248"/>
            <a:chExt cx="3014989" cy="1938913"/>
          </a:xfrm>
        </p:grpSpPr>
        <p:pic>
          <p:nvPicPr>
            <p:cNvPr id="14" name="Picture 1">
              <a:extLst>
                <a:ext uri="{FF2B5EF4-FFF2-40B4-BE49-F238E27FC236}">
                  <a16:creationId xmlns:a16="http://schemas.microsoft.com/office/drawing/2014/main" id="{28948F61-6405-5D84-6325-8D726A1C453E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408"/>
            <a:stretch/>
          </p:blipFill>
          <p:spPr>
            <a:xfrm>
              <a:off x="3221709" y="1595083"/>
              <a:ext cx="2898055" cy="190707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39E94B-853C-3ED0-3F5D-1B03C510576D}"/>
                </a:ext>
              </a:extLst>
            </p:cNvPr>
            <p:cNvSpPr/>
            <p:nvPr/>
          </p:nvSpPr>
          <p:spPr>
            <a:xfrm>
              <a:off x="5641894" y="1563248"/>
              <a:ext cx="594804" cy="6221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Image 2" descr="Une image contenant machine, compteur, conception&#10;&#10;Description générée automatiquement">
            <a:extLst>
              <a:ext uri="{FF2B5EF4-FFF2-40B4-BE49-F238E27FC236}">
                <a16:creationId xmlns:a16="http://schemas.microsoft.com/office/drawing/2014/main" id="{0AD99735-4B94-615D-427B-5849D2921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132" y="4368523"/>
            <a:ext cx="2642298" cy="1544728"/>
          </a:xfrm>
          <a:prstGeom prst="rect">
            <a:avLst/>
          </a:prstGeom>
        </p:spPr>
      </p:pic>
      <p:pic>
        <p:nvPicPr>
          <p:cNvPr id="4" name="Image 3" descr="Une image contenant Appareils électroniques, imprimante&#10;&#10;Description générée automatiquement">
            <a:extLst>
              <a:ext uri="{FF2B5EF4-FFF2-40B4-BE49-F238E27FC236}">
                <a16:creationId xmlns:a16="http://schemas.microsoft.com/office/drawing/2014/main" id="{3CBA0308-A407-3CBA-3352-9D06FD0A4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801" y="4687410"/>
            <a:ext cx="1892571" cy="1210563"/>
          </a:xfrm>
          <a:prstGeom prst="rect">
            <a:avLst/>
          </a:prstGeom>
        </p:spPr>
      </p:pic>
      <p:pic>
        <p:nvPicPr>
          <p:cNvPr id="5" name="Image 4" descr="Une image contenant machine, ordinateur, conception&#10;&#10;Description générée automatiquement">
            <a:extLst>
              <a:ext uri="{FF2B5EF4-FFF2-40B4-BE49-F238E27FC236}">
                <a16:creationId xmlns:a16="http://schemas.microsoft.com/office/drawing/2014/main" id="{106B1196-7947-A03B-D656-1F423E735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014" y="3464683"/>
            <a:ext cx="2448568" cy="2448568"/>
          </a:xfrm>
          <a:prstGeom prst="rect">
            <a:avLst/>
          </a:prstGeom>
        </p:spPr>
      </p:pic>
      <p:pic>
        <p:nvPicPr>
          <p:cNvPr id="6" name="Image 5" descr="Une image contenant cylindre, machine, microscope, intérieur&#10;&#10;Description générée automatiquement">
            <a:extLst>
              <a:ext uri="{FF2B5EF4-FFF2-40B4-BE49-F238E27FC236}">
                <a16:creationId xmlns:a16="http://schemas.microsoft.com/office/drawing/2014/main" id="{7A81DD83-B473-C954-D138-AC389B6A84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7" r="21950"/>
          <a:stretch/>
        </p:blipFill>
        <p:spPr>
          <a:xfrm>
            <a:off x="6072326" y="2219417"/>
            <a:ext cx="2898056" cy="399276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B283842-6F38-A6EF-8B39-7A0065160EB7}"/>
              </a:ext>
            </a:extLst>
          </p:cNvPr>
          <p:cNvSpPr txBox="1"/>
          <p:nvPr/>
        </p:nvSpPr>
        <p:spPr>
          <a:xfrm>
            <a:off x="4572000" y="6581001"/>
            <a:ext cx="462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https://www.precigenome.com/lipid</a:t>
            </a:r>
          </a:p>
        </p:txBody>
      </p:sp>
    </p:spTree>
    <p:extLst>
      <p:ext uri="{BB962C8B-B14F-4D97-AF65-F5344CB8AC3E}">
        <p14:creationId xmlns:p14="http://schemas.microsoft.com/office/powerpoint/2010/main" val="20857419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7214D492-D803-8601-6262-5FA8FCDD38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843" t="10582" b="8983"/>
          <a:stretch/>
        </p:blipFill>
        <p:spPr>
          <a:xfrm>
            <a:off x="3493292" y="4419368"/>
            <a:ext cx="1912982" cy="2017747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C0CCADCA-3995-458D-8CC7-DFC0D1190EB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7666" y="6512668"/>
            <a:ext cx="3256334" cy="34533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16D0FF2-C724-433D-A4A2-C9FD20BE50D6}"/>
              </a:ext>
            </a:extLst>
          </p:cNvPr>
          <p:cNvGrpSpPr/>
          <p:nvPr/>
        </p:nvGrpSpPr>
        <p:grpSpPr>
          <a:xfrm>
            <a:off x="2229533" y="1517906"/>
            <a:ext cx="4166882" cy="2571135"/>
            <a:chOff x="145775" y="1477616"/>
            <a:chExt cx="4333462" cy="2749827"/>
          </a:xfrm>
        </p:grpSpPr>
        <p:pic>
          <p:nvPicPr>
            <p:cNvPr id="18" name="Picture 1">
              <a:extLst>
                <a:ext uri="{FF2B5EF4-FFF2-40B4-BE49-F238E27FC236}">
                  <a16:creationId xmlns:a16="http://schemas.microsoft.com/office/drawing/2014/main" id="{1A43D879-3A36-48E4-B6EB-186584719DBB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5775" y="1477616"/>
              <a:ext cx="4306957" cy="274982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7BA58C1-12ED-45ED-A2D9-A5C1E9532462}"/>
                </a:ext>
              </a:extLst>
            </p:cNvPr>
            <p:cNvSpPr/>
            <p:nvPr/>
          </p:nvSpPr>
          <p:spPr>
            <a:xfrm>
              <a:off x="3684107" y="1477616"/>
              <a:ext cx="795130" cy="8679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E64F7F3-21EE-4097-9A60-70F571AE367A}"/>
              </a:ext>
            </a:extLst>
          </p:cNvPr>
          <p:cNvSpPr txBox="1"/>
          <p:nvPr/>
        </p:nvSpPr>
        <p:spPr>
          <a:xfrm>
            <a:off x="3146354" y="3572096"/>
            <a:ext cx="1312504" cy="345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In pH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190F8F-BAAD-4DA1-BE7D-E93B0917B413}"/>
              </a:ext>
            </a:extLst>
          </p:cNvPr>
          <p:cNvSpPr txBox="1"/>
          <p:nvPr/>
        </p:nvSpPr>
        <p:spPr>
          <a:xfrm>
            <a:off x="2246071" y="4207910"/>
            <a:ext cx="2102554" cy="345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2) dialyse PH 7,4</a:t>
            </a:r>
          </a:p>
        </p:txBody>
      </p:sp>
      <p:pic>
        <p:nvPicPr>
          <p:cNvPr id="14" name="Image 2">
            <a:extLst>
              <a:ext uri="{FF2B5EF4-FFF2-40B4-BE49-F238E27FC236}">
                <a16:creationId xmlns:a16="http://schemas.microsoft.com/office/drawing/2014/main" id="{E174D146-C5B6-47CC-A2C7-35643270C9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828"/>
          <a:stretch/>
        </p:blipFill>
        <p:spPr>
          <a:xfrm>
            <a:off x="5080113" y="2292349"/>
            <a:ext cx="1253854" cy="12500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B19062B-1D4C-4C9A-B6D7-1F895B87F1DA}"/>
              </a:ext>
            </a:extLst>
          </p:cNvPr>
          <p:cNvSpPr txBox="1"/>
          <p:nvPr/>
        </p:nvSpPr>
        <p:spPr>
          <a:xfrm>
            <a:off x="2210420" y="1202302"/>
            <a:ext cx="2102554" cy="345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2) mixing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E0C158-18C8-46E9-8612-C7218CE87C2B}"/>
              </a:ext>
            </a:extLst>
          </p:cNvPr>
          <p:cNvSpPr txBox="1"/>
          <p:nvPr/>
        </p:nvSpPr>
        <p:spPr>
          <a:xfrm>
            <a:off x="4069654" y="4763573"/>
            <a:ext cx="700852" cy="345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pH 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66F628-557F-45B8-863B-C0121DED24BB}"/>
              </a:ext>
            </a:extLst>
          </p:cNvPr>
          <p:cNvSpPr txBox="1"/>
          <p:nvPr/>
        </p:nvSpPr>
        <p:spPr>
          <a:xfrm>
            <a:off x="2704810" y="5633802"/>
            <a:ext cx="1074887" cy="345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pH 7,4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AE1BCC-F2A8-4232-8956-075E06F0F7A7}"/>
              </a:ext>
            </a:extLst>
          </p:cNvPr>
          <p:cNvSpPr txBox="1"/>
          <p:nvPr/>
        </p:nvSpPr>
        <p:spPr>
          <a:xfrm>
            <a:off x="2650766" y="794350"/>
            <a:ext cx="2981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LNP</a:t>
            </a:r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E025BD6C-26E2-5956-F22F-E47BDC783A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565" t="10582" b="8983"/>
          <a:stretch/>
        </p:blipFill>
        <p:spPr>
          <a:xfrm>
            <a:off x="5080112" y="1958032"/>
            <a:ext cx="1553569" cy="1589297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CE746E46-68E9-08DE-17C3-1D8510701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70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731DC2-002D-4F2D-A4F8-6245481B2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Natural barriers</a:t>
            </a:r>
            <a:br>
              <a:rPr lang="en-US" dirty="0"/>
            </a:br>
            <a:r>
              <a:rPr lang="en-US" dirty="0"/>
              <a:t>Physiological barriers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65A6D8-FFBA-4342-B0E6-929D8B942C37}"/>
              </a:ext>
            </a:extLst>
          </p:cNvPr>
          <p:cNvSpPr/>
          <p:nvPr/>
        </p:nvSpPr>
        <p:spPr>
          <a:xfrm>
            <a:off x="45720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i="1" dirty="0"/>
              <a:t>Yin et al Nature Reviews Genetics</a:t>
            </a:r>
            <a:r>
              <a:rPr lang="en-US" sz="1000" dirty="0"/>
              <a:t> 2014</a:t>
            </a:r>
          </a:p>
        </p:txBody>
      </p:sp>
      <p:pic>
        <p:nvPicPr>
          <p:cNvPr id="9" name="Image 5">
            <a:extLst>
              <a:ext uri="{FF2B5EF4-FFF2-40B4-BE49-F238E27FC236}">
                <a16:creationId xmlns:a16="http://schemas.microsoft.com/office/drawing/2014/main" id="{666015F4-DFD8-46CA-8B44-5B44F0FA3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57" t="13045" r="26072" b="7372"/>
          <a:stretch/>
        </p:blipFill>
        <p:spPr>
          <a:xfrm>
            <a:off x="0" y="909224"/>
            <a:ext cx="4146258" cy="55525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DD2C4FD-497F-4B68-B925-1177BF39EB9E}"/>
              </a:ext>
            </a:extLst>
          </p:cNvPr>
          <p:cNvSpPr/>
          <p:nvPr/>
        </p:nvSpPr>
        <p:spPr>
          <a:xfrm>
            <a:off x="142875" y="2071688"/>
            <a:ext cx="4003383" cy="20573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ZoneTexte 47">
            <a:extLst>
              <a:ext uri="{FF2B5EF4-FFF2-40B4-BE49-F238E27FC236}">
                <a16:creationId xmlns:a16="http://schemas.microsoft.com/office/drawing/2014/main" id="{56C0ED63-EF45-471E-1843-32EF6A5427E0}"/>
              </a:ext>
            </a:extLst>
          </p:cNvPr>
          <p:cNvSpPr txBox="1"/>
          <p:nvPr/>
        </p:nvSpPr>
        <p:spPr>
          <a:xfrm>
            <a:off x="6275347" y="3967981"/>
            <a:ext cx="2514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PEGylated lipid</a:t>
            </a:r>
          </a:p>
        </p:txBody>
      </p:sp>
      <p:sp>
        <p:nvSpPr>
          <p:cNvPr id="14" name="ZoneTexte 56">
            <a:extLst>
              <a:ext uri="{FF2B5EF4-FFF2-40B4-BE49-F238E27FC236}">
                <a16:creationId xmlns:a16="http://schemas.microsoft.com/office/drawing/2014/main" id="{FBD00AF4-D66D-236B-03E8-3B7EDB9232F5}"/>
              </a:ext>
            </a:extLst>
          </p:cNvPr>
          <p:cNvSpPr txBox="1"/>
          <p:nvPr/>
        </p:nvSpPr>
        <p:spPr>
          <a:xfrm>
            <a:off x="6296975" y="4242958"/>
            <a:ext cx="24926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% molar ratio : &lt;2%</a:t>
            </a:r>
          </a:p>
        </p:txBody>
      </p:sp>
      <p:sp>
        <p:nvSpPr>
          <p:cNvPr id="15" name="ZoneTexte 52">
            <a:extLst>
              <a:ext uri="{FF2B5EF4-FFF2-40B4-BE49-F238E27FC236}">
                <a16:creationId xmlns:a16="http://schemas.microsoft.com/office/drawing/2014/main" id="{365A1A5D-719D-3757-1977-E4D069CBAF6D}"/>
              </a:ext>
            </a:extLst>
          </p:cNvPr>
          <p:cNvSpPr txBox="1"/>
          <p:nvPr/>
        </p:nvSpPr>
        <p:spPr>
          <a:xfrm>
            <a:off x="5643034" y="4659255"/>
            <a:ext cx="3651088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500" dirty="0"/>
              <a:t>- Promotes colloidal stability</a:t>
            </a:r>
          </a:p>
          <a:p>
            <a:pPr>
              <a:spcAft>
                <a:spcPts val="450"/>
              </a:spcAft>
            </a:pPr>
            <a:r>
              <a:rPr lang="en-US" sz="1500" dirty="0"/>
              <a:t>- Prevents protein aggregation</a:t>
            </a:r>
          </a:p>
          <a:p>
            <a:pPr>
              <a:spcAft>
                <a:spcPts val="450"/>
              </a:spcAft>
            </a:pPr>
            <a:r>
              <a:rPr lang="en-US" sz="1500" dirty="0"/>
              <a:t>- Modulate size, transfection efficiency</a:t>
            </a:r>
          </a:p>
        </p:txBody>
      </p:sp>
      <p:pic>
        <p:nvPicPr>
          <p:cNvPr id="16" name="Picture 2" descr="Diagram&#10;&#10;Description automatically generated">
            <a:extLst>
              <a:ext uri="{FF2B5EF4-FFF2-40B4-BE49-F238E27FC236}">
                <a16:creationId xmlns:a16="http://schemas.microsoft.com/office/drawing/2014/main" id="{AA7105B7-F820-C90D-B246-FDB6572723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867" t="48262" r="1566" b="36138"/>
          <a:stretch/>
        </p:blipFill>
        <p:spPr>
          <a:xfrm rot="16200000">
            <a:off x="5767529" y="3984071"/>
            <a:ext cx="621641" cy="291936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F0DC99B8-06A8-F350-4646-AF73FBA347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843" t="10582" b="8983"/>
          <a:stretch/>
        </p:blipFill>
        <p:spPr>
          <a:xfrm>
            <a:off x="6206647" y="1907359"/>
            <a:ext cx="1912982" cy="201774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CBA44D6-0D36-D660-5782-3EAB01BFD673}"/>
              </a:ext>
            </a:extLst>
          </p:cNvPr>
          <p:cNvSpPr txBox="1"/>
          <p:nvPr/>
        </p:nvSpPr>
        <p:spPr>
          <a:xfrm>
            <a:off x="6783009" y="2251564"/>
            <a:ext cx="700852" cy="345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pH 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463872-7A87-EC7C-DA0D-CB335BF1D2E2}"/>
              </a:ext>
            </a:extLst>
          </p:cNvPr>
          <p:cNvSpPr txBox="1"/>
          <p:nvPr/>
        </p:nvSpPr>
        <p:spPr>
          <a:xfrm>
            <a:off x="5418165" y="3121793"/>
            <a:ext cx="1074887" cy="345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pH 7,4</a:t>
            </a:r>
          </a:p>
        </p:txBody>
      </p:sp>
    </p:spTree>
    <p:extLst>
      <p:ext uri="{BB962C8B-B14F-4D97-AF65-F5344CB8AC3E}">
        <p14:creationId xmlns:p14="http://schemas.microsoft.com/office/powerpoint/2010/main" val="12410155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731DC2-002D-4F2D-A4F8-6245481B2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/>
              <a:t>Non-viral vectors</a:t>
            </a:r>
            <a:b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  <a:t>Improved PK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65A6D8-FFBA-4342-B0E6-929D8B942C37}"/>
              </a:ext>
            </a:extLst>
          </p:cNvPr>
          <p:cNvSpPr/>
          <p:nvPr/>
        </p:nvSpPr>
        <p:spPr>
          <a:xfrm>
            <a:off x="45720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i="1" dirty="0"/>
              <a:t>Yin et al Nature Reviews Genetics</a:t>
            </a:r>
            <a:r>
              <a:rPr lang="en-US" sz="1000" dirty="0"/>
              <a:t> 2014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24CB2367-3F62-4848-AEF1-627737B623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843" t="10582" b="8983"/>
          <a:stretch/>
        </p:blipFill>
        <p:spPr>
          <a:xfrm>
            <a:off x="6206647" y="1907359"/>
            <a:ext cx="1912982" cy="20177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A8C96C-5404-D90F-30A0-BBEEC2A4D0FC}"/>
              </a:ext>
            </a:extLst>
          </p:cNvPr>
          <p:cNvSpPr txBox="1"/>
          <p:nvPr/>
        </p:nvSpPr>
        <p:spPr>
          <a:xfrm>
            <a:off x="6783009" y="2251564"/>
            <a:ext cx="700852" cy="345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pH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AFCFEF-C5E5-F01B-D6C3-7F9D7D3DECEB}"/>
              </a:ext>
            </a:extLst>
          </p:cNvPr>
          <p:cNvSpPr txBox="1"/>
          <p:nvPr/>
        </p:nvSpPr>
        <p:spPr>
          <a:xfrm>
            <a:off x="5418165" y="3121793"/>
            <a:ext cx="1074887" cy="345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pH 7,4</a:t>
            </a:r>
          </a:p>
        </p:txBody>
      </p:sp>
      <p:sp>
        <p:nvSpPr>
          <p:cNvPr id="13" name="ZoneTexte 47">
            <a:extLst>
              <a:ext uri="{FF2B5EF4-FFF2-40B4-BE49-F238E27FC236}">
                <a16:creationId xmlns:a16="http://schemas.microsoft.com/office/drawing/2014/main" id="{56C0ED63-EF45-471E-1843-32EF6A5427E0}"/>
              </a:ext>
            </a:extLst>
          </p:cNvPr>
          <p:cNvSpPr txBox="1"/>
          <p:nvPr/>
        </p:nvSpPr>
        <p:spPr>
          <a:xfrm>
            <a:off x="6275347" y="3967981"/>
            <a:ext cx="2514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PEGylated lipid</a:t>
            </a:r>
          </a:p>
        </p:txBody>
      </p:sp>
      <p:sp>
        <p:nvSpPr>
          <p:cNvPr id="14" name="ZoneTexte 56">
            <a:extLst>
              <a:ext uri="{FF2B5EF4-FFF2-40B4-BE49-F238E27FC236}">
                <a16:creationId xmlns:a16="http://schemas.microsoft.com/office/drawing/2014/main" id="{FBD00AF4-D66D-236B-03E8-3B7EDB9232F5}"/>
              </a:ext>
            </a:extLst>
          </p:cNvPr>
          <p:cNvSpPr txBox="1"/>
          <p:nvPr/>
        </p:nvSpPr>
        <p:spPr>
          <a:xfrm>
            <a:off x="6296975" y="4242958"/>
            <a:ext cx="24926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% molar ratio : &lt;2%</a:t>
            </a:r>
          </a:p>
        </p:txBody>
      </p:sp>
      <p:sp>
        <p:nvSpPr>
          <p:cNvPr id="15" name="ZoneTexte 52">
            <a:extLst>
              <a:ext uri="{FF2B5EF4-FFF2-40B4-BE49-F238E27FC236}">
                <a16:creationId xmlns:a16="http://schemas.microsoft.com/office/drawing/2014/main" id="{365A1A5D-719D-3757-1977-E4D069CBAF6D}"/>
              </a:ext>
            </a:extLst>
          </p:cNvPr>
          <p:cNvSpPr txBox="1"/>
          <p:nvPr/>
        </p:nvSpPr>
        <p:spPr>
          <a:xfrm>
            <a:off x="5643034" y="4659255"/>
            <a:ext cx="3651088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500" dirty="0"/>
              <a:t>- Promotes colloidal stability</a:t>
            </a:r>
          </a:p>
          <a:p>
            <a:pPr>
              <a:spcAft>
                <a:spcPts val="450"/>
              </a:spcAft>
            </a:pPr>
            <a:r>
              <a:rPr lang="en-US" sz="1500" dirty="0"/>
              <a:t>- Prevents protein aggregation</a:t>
            </a:r>
          </a:p>
          <a:p>
            <a:pPr>
              <a:spcAft>
                <a:spcPts val="450"/>
              </a:spcAft>
            </a:pPr>
            <a:r>
              <a:rPr lang="en-US" sz="1500" dirty="0"/>
              <a:t>- Modulate size, transfection efficiency</a:t>
            </a:r>
          </a:p>
        </p:txBody>
      </p:sp>
      <p:pic>
        <p:nvPicPr>
          <p:cNvPr id="16" name="Picture 2" descr="Diagram&#10;&#10;Description automatically generated">
            <a:extLst>
              <a:ext uri="{FF2B5EF4-FFF2-40B4-BE49-F238E27FC236}">
                <a16:creationId xmlns:a16="http://schemas.microsoft.com/office/drawing/2014/main" id="{AA7105B7-F820-C90D-B246-FDB6572723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867" t="48262" r="1566" b="36138"/>
          <a:stretch/>
        </p:blipFill>
        <p:spPr>
          <a:xfrm rot="16200000">
            <a:off x="5767529" y="3984071"/>
            <a:ext cx="621641" cy="291936"/>
          </a:xfrm>
          <a:prstGeom prst="rect">
            <a:avLst/>
          </a:prstGeom>
        </p:spPr>
      </p:pic>
      <p:pic>
        <p:nvPicPr>
          <p:cNvPr id="17" name="Picture 21">
            <a:extLst>
              <a:ext uri="{FF2B5EF4-FFF2-40B4-BE49-F238E27FC236}">
                <a16:creationId xmlns:a16="http://schemas.microsoft.com/office/drawing/2014/main" id="{C2495C78-25B6-05F8-B52C-1092B3A2A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1" y="1826244"/>
            <a:ext cx="4748012" cy="4723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BD1001E-89BC-3991-C780-3C4081D4B526}"/>
              </a:ext>
            </a:extLst>
          </p:cNvPr>
          <p:cNvSpPr/>
          <p:nvPr/>
        </p:nvSpPr>
        <p:spPr>
          <a:xfrm>
            <a:off x="212676" y="995247"/>
            <a:ext cx="50721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/>
              <a:t>Pharmacokinetics of pegylated and non pegylated plasmid DNA-cationic liposome complexes following intravenous administration in tumor-bearing mice</a:t>
            </a:r>
          </a:p>
        </p:txBody>
      </p:sp>
    </p:spTree>
    <p:extLst>
      <p:ext uri="{BB962C8B-B14F-4D97-AF65-F5344CB8AC3E}">
        <p14:creationId xmlns:p14="http://schemas.microsoft.com/office/powerpoint/2010/main" val="23942662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731DC2-002D-4F2D-A4F8-6245481B2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/>
              <a:t>Non-viral vectors</a:t>
            </a:r>
            <a:b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  <a:t>PEG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65A6D8-FFBA-4342-B0E6-929D8B942C37}"/>
              </a:ext>
            </a:extLst>
          </p:cNvPr>
          <p:cNvSpPr/>
          <p:nvPr/>
        </p:nvSpPr>
        <p:spPr>
          <a:xfrm>
            <a:off x="45720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i="1" dirty="0"/>
              <a:t>Yin et al Nature Reviews Genetics</a:t>
            </a:r>
            <a:r>
              <a:rPr lang="en-US" sz="1000" dirty="0"/>
              <a:t> 2014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24CB2367-3F62-4848-AEF1-627737B623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843" t="10582" b="8983"/>
          <a:stretch/>
        </p:blipFill>
        <p:spPr>
          <a:xfrm>
            <a:off x="6206647" y="1907359"/>
            <a:ext cx="1912982" cy="20177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A8C96C-5404-D90F-30A0-BBEEC2A4D0FC}"/>
              </a:ext>
            </a:extLst>
          </p:cNvPr>
          <p:cNvSpPr txBox="1"/>
          <p:nvPr/>
        </p:nvSpPr>
        <p:spPr>
          <a:xfrm>
            <a:off x="6783009" y="2251564"/>
            <a:ext cx="700852" cy="345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pH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AFCFEF-C5E5-F01B-D6C3-7F9D7D3DECEB}"/>
              </a:ext>
            </a:extLst>
          </p:cNvPr>
          <p:cNvSpPr txBox="1"/>
          <p:nvPr/>
        </p:nvSpPr>
        <p:spPr>
          <a:xfrm>
            <a:off x="5418165" y="3121793"/>
            <a:ext cx="1074887" cy="345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pH 7,4</a:t>
            </a:r>
          </a:p>
        </p:txBody>
      </p:sp>
      <p:sp>
        <p:nvSpPr>
          <p:cNvPr id="13" name="ZoneTexte 47">
            <a:extLst>
              <a:ext uri="{FF2B5EF4-FFF2-40B4-BE49-F238E27FC236}">
                <a16:creationId xmlns:a16="http://schemas.microsoft.com/office/drawing/2014/main" id="{56C0ED63-EF45-471E-1843-32EF6A5427E0}"/>
              </a:ext>
            </a:extLst>
          </p:cNvPr>
          <p:cNvSpPr txBox="1"/>
          <p:nvPr/>
        </p:nvSpPr>
        <p:spPr>
          <a:xfrm>
            <a:off x="6275347" y="3967981"/>
            <a:ext cx="2514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PEGylated lipid</a:t>
            </a:r>
          </a:p>
        </p:txBody>
      </p:sp>
      <p:sp>
        <p:nvSpPr>
          <p:cNvPr id="14" name="ZoneTexte 56">
            <a:extLst>
              <a:ext uri="{FF2B5EF4-FFF2-40B4-BE49-F238E27FC236}">
                <a16:creationId xmlns:a16="http://schemas.microsoft.com/office/drawing/2014/main" id="{FBD00AF4-D66D-236B-03E8-3B7EDB9232F5}"/>
              </a:ext>
            </a:extLst>
          </p:cNvPr>
          <p:cNvSpPr txBox="1"/>
          <p:nvPr/>
        </p:nvSpPr>
        <p:spPr>
          <a:xfrm>
            <a:off x="6296975" y="4242958"/>
            <a:ext cx="24926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% molar ratio : &lt;2%</a:t>
            </a:r>
          </a:p>
        </p:txBody>
      </p:sp>
      <p:sp>
        <p:nvSpPr>
          <p:cNvPr id="15" name="ZoneTexte 52">
            <a:extLst>
              <a:ext uri="{FF2B5EF4-FFF2-40B4-BE49-F238E27FC236}">
                <a16:creationId xmlns:a16="http://schemas.microsoft.com/office/drawing/2014/main" id="{365A1A5D-719D-3757-1977-E4D069CBAF6D}"/>
              </a:ext>
            </a:extLst>
          </p:cNvPr>
          <p:cNvSpPr txBox="1"/>
          <p:nvPr/>
        </p:nvSpPr>
        <p:spPr>
          <a:xfrm>
            <a:off x="5643034" y="4659255"/>
            <a:ext cx="3651088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500" dirty="0"/>
              <a:t>- Promotes colloidal stability</a:t>
            </a:r>
          </a:p>
          <a:p>
            <a:pPr>
              <a:spcAft>
                <a:spcPts val="450"/>
              </a:spcAft>
            </a:pPr>
            <a:r>
              <a:rPr lang="en-US" sz="1500" dirty="0"/>
              <a:t>- Prevents protein aggregation</a:t>
            </a:r>
          </a:p>
          <a:p>
            <a:pPr>
              <a:spcAft>
                <a:spcPts val="450"/>
              </a:spcAft>
            </a:pPr>
            <a:r>
              <a:rPr lang="en-US" sz="1500" dirty="0"/>
              <a:t>- Modulate size, transfection efficiency</a:t>
            </a:r>
          </a:p>
        </p:txBody>
      </p:sp>
      <p:pic>
        <p:nvPicPr>
          <p:cNvPr id="16" name="Picture 2" descr="Diagram&#10;&#10;Description automatically generated">
            <a:extLst>
              <a:ext uri="{FF2B5EF4-FFF2-40B4-BE49-F238E27FC236}">
                <a16:creationId xmlns:a16="http://schemas.microsoft.com/office/drawing/2014/main" id="{AA7105B7-F820-C90D-B246-FDB6572723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867" t="48262" r="1566" b="36138"/>
          <a:stretch/>
        </p:blipFill>
        <p:spPr>
          <a:xfrm rot="16200000">
            <a:off x="5767529" y="3984071"/>
            <a:ext cx="621641" cy="291936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F09DA1A8-C1DF-1DD9-7789-B8F5831C5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6" y="1907359"/>
            <a:ext cx="4725483" cy="333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3203821-C088-092C-29B5-61E7E4D392AD}"/>
              </a:ext>
            </a:extLst>
          </p:cNvPr>
          <p:cNvSpPr/>
          <p:nvPr/>
        </p:nvSpPr>
        <p:spPr>
          <a:xfrm>
            <a:off x="346040" y="1233792"/>
            <a:ext cx="5072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/>
              <a:t>Chloramphenicol acetyl transferase activity after transfection of B16/BL16 melanoma cells with lipoplex formulations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AC174B-E9C8-A5C8-3A6D-A9CFAEE49748}"/>
              </a:ext>
            </a:extLst>
          </p:cNvPr>
          <p:cNvSpPr/>
          <p:nvPr/>
        </p:nvSpPr>
        <p:spPr>
          <a:xfrm>
            <a:off x="874323" y="5543158"/>
            <a:ext cx="42007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fr-FR" altLang="fr-FR" sz="1600" dirty="0">
                <a:solidFill>
                  <a:srgbClr val="000000"/>
                </a:solidFill>
              </a:rPr>
              <a:t>DODAC:DOPE and </a:t>
            </a:r>
            <a:r>
              <a:rPr kumimoji="1" lang="fr-FR" altLang="fr-FR" sz="1600" dirty="0" err="1">
                <a:solidFill>
                  <a:srgbClr val="000000"/>
                </a:solidFill>
              </a:rPr>
              <a:t>increasing</a:t>
            </a:r>
            <a:r>
              <a:rPr kumimoji="1" lang="fr-FR" altLang="fr-FR" sz="1600" dirty="0">
                <a:solidFill>
                  <a:srgbClr val="000000"/>
                </a:solidFill>
              </a:rPr>
              <a:t> percentages of a DSPE:PEG (2000 MW)</a:t>
            </a:r>
          </a:p>
        </p:txBody>
      </p:sp>
    </p:spTree>
    <p:extLst>
      <p:ext uri="{BB962C8B-B14F-4D97-AF65-F5344CB8AC3E}">
        <p14:creationId xmlns:p14="http://schemas.microsoft.com/office/powerpoint/2010/main" val="3815579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0E15AC-67E4-4BF4-B736-7A4F16692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Introduction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nucleic acids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A0473BAD-F52F-4DCC-A2F8-51C48C651C4C}"/>
              </a:ext>
            </a:extLst>
          </p:cNvPr>
          <p:cNvSpPr txBox="1"/>
          <p:nvPr/>
        </p:nvSpPr>
        <p:spPr>
          <a:xfrm>
            <a:off x="184813" y="1993091"/>
            <a:ext cx="2181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/>
              <a:t>Add</a:t>
            </a:r>
            <a:r>
              <a:rPr lang="fr-FR" sz="2400" dirty="0"/>
              <a:t> DNA</a:t>
            </a: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C36F45E2-EE6E-4833-B23F-8304E0C415F3}"/>
              </a:ext>
            </a:extLst>
          </p:cNvPr>
          <p:cNvSpPr txBox="1"/>
          <p:nvPr/>
        </p:nvSpPr>
        <p:spPr>
          <a:xfrm>
            <a:off x="3126195" y="1993091"/>
            <a:ext cx="2737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Add mRNA</a:t>
            </a:r>
          </a:p>
        </p:txBody>
      </p:sp>
      <p:pic>
        <p:nvPicPr>
          <p:cNvPr id="5" name="Image 17">
            <a:extLst>
              <a:ext uri="{FF2B5EF4-FFF2-40B4-BE49-F238E27FC236}">
                <a16:creationId xmlns:a16="http://schemas.microsoft.com/office/drawing/2014/main" id="{120E7A09-74D1-43FB-AEC3-9606475E42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023"/>
          <a:stretch/>
        </p:blipFill>
        <p:spPr>
          <a:xfrm>
            <a:off x="48109" y="2345327"/>
            <a:ext cx="9047781" cy="1864957"/>
          </a:xfrm>
          <a:prstGeom prst="rect">
            <a:avLst/>
          </a:prstGeom>
        </p:spPr>
      </p:pic>
      <p:sp>
        <p:nvSpPr>
          <p:cNvPr id="6" name="Ellipse 20">
            <a:extLst>
              <a:ext uri="{FF2B5EF4-FFF2-40B4-BE49-F238E27FC236}">
                <a16:creationId xmlns:a16="http://schemas.microsoft.com/office/drawing/2014/main" id="{EDF406C6-6F5F-47F9-9BCB-BFD7674BD900}"/>
              </a:ext>
            </a:extLst>
          </p:cNvPr>
          <p:cNvSpPr/>
          <p:nvPr/>
        </p:nvSpPr>
        <p:spPr>
          <a:xfrm>
            <a:off x="3361299" y="2612373"/>
            <a:ext cx="1445623" cy="142911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7" name="Ellipse 21">
            <a:extLst>
              <a:ext uri="{FF2B5EF4-FFF2-40B4-BE49-F238E27FC236}">
                <a16:creationId xmlns:a16="http://schemas.microsoft.com/office/drawing/2014/main" id="{B3674678-9624-46AD-9605-5572D600FEA8}"/>
              </a:ext>
            </a:extLst>
          </p:cNvPr>
          <p:cNvSpPr/>
          <p:nvPr/>
        </p:nvSpPr>
        <p:spPr>
          <a:xfrm>
            <a:off x="275091" y="2630121"/>
            <a:ext cx="1445623" cy="142911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37AB25F7-1F12-430A-A868-77E107998338}"/>
              </a:ext>
            </a:extLst>
          </p:cNvPr>
          <p:cNvSpPr txBox="1"/>
          <p:nvPr/>
        </p:nvSpPr>
        <p:spPr>
          <a:xfrm>
            <a:off x="3114733" y="4394586"/>
            <a:ext cx="5844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Destroy mRNA (prevent translation)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4E7DA3-22F5-48C3-A97B-8B8D52B564B3}"/>
              </a:ext>
            </a:extLst>
          </p:cNvPr>
          <p:cNvSpPr/>
          <p:nvPr/>
        </p:nvSpPr>
        <p:spPr>
          <a:xfrm>
            <a:off x="4499992" y="6611779"/>
            <a:ext cx="46440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Figure from http://www.bonac.com/global/en/nucleic/about/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4753B8-6296-4B07-BBCE-1C60C8564691}"/>
              </a:ext>
            </a:extLst>
          </p:cNvPr>
          <p:cNvSpPr/>
          <p:nvPr/>
        </p:nvSpPr>
        <p:spPr>
          <a:xfrm>
            <a:off x="184813" y="444567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Remove DNA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Replace DNA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8CE4A5CF-7EE4-4E95-A52C-BC6B82B6E555}"/>
              </a:ext>
            </a:extLst>
          </p:cNvPr>
          <p:cNvSpPr txBox="1"/>
          <p:nvPr/>
        </p:nvSpPr>
        <p:spPr>
          <a:xfrm>
            <a:off x="3126194" y="4809720"/>
            <a:ext cx="5274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Modify mRNA (modify translation) </a:t>
            </a:r>
          </a:p>
        </p:txBody>
      </p:sp>
    </p:spTree>
    <p:extLst>
      <p:ext uri="{BB962C8B-B14F-4D97-AF65-F5344CB8AC3E}">
        <p14:creationId xmlns:p14="http://schemas.microsoft.com/office/powerpoint/2010/main" val="3893546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695D2-C6E3-F88A-BFD3-AE3204516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/>
              <a:t>Non-viral vectors</a:t>
            </a:r>
            <a:b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  <a:t>PEG</a:t>
            </a:r>
            <a:endParaRPr lang="fr-F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641E41-7537-4948-ACF2-9D1A9AE341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535" b="6292"/>
          <a:stretch/>
        </p:blipFill>
        <p:spPr>
          <a:xfrm>
            <a:off x="0" y="867905"/>
            <a:ext cx="4148919" cy="4918746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F810C55-DD05-D7AF-2D74-77F7A553D6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843" t="10582" b="8983"/>
          <a:stretch/>
        </p:blipFill>
        <p:spPr>
          <a:xfrm>
            <a:off x="6206647" y="1907359"/>
            <a:ext cx="1912982" cy="20177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3E9816-5B59-4119-E9BA-BFF503D00E93}"/>
              </a:ext>
            </a:extLst>
          </p:cNvPr>
          <p:cNvSpPr txBox="1"/>
          <p:nvPr/>
        </p:nvSpPr>
        <p:spPr>
          <a:xfrm>
            <a:off x="6783009" y="2251564"/>
            <a:ext cx="700852" cy="345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pH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84B3B5-171A-0BDF-D4D9-6CF9BBE48075}"/>
              </a:ext>
            </a:extLst>
          </p:cNvPr>
          <p:cNvSpPr txBox="1"/>
          <p:nvPr/>
        </p:nvSpPr>
        <p:spPr>
          <a:xfrm>
            <a:off x="5418165" y="3121793"/>
            <a:ext cx="1074887" cy="345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pH 7,4</a:t>
            </a:r>
          </a:p>
        </p:txBody>
      </p:sp>
      <p:sp>
        <p:nvSpPr>
          <p:cNvPr id="8" name="ZoneTexte 47">
            <a:extLst>
              <a:ext uri="{FF2B5EF4-FFF2-40B4-BE49-F238E27FC236}">
                <a16:creationId xmlns:a16="http://schemas.microsoft.com/office/drawing/2014/main" id="{D15DA470-7A7A-D65C-629A-3B1360225B10}"/>
              </a:ext>
            </a:extLst>
          </p:cNvPr>
          <p:cNvSpPr txBox="1"/>
          <p:nvPr/>
        </p:nvSpPr>
        <p:spPr>
          <a:xfrm>
            <a:off x="6275347" y="3967981"/>
            <a:ext cx="2514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PEGylated lipid</a:t>
            </a:r>
          </a:p>
        </p:txBody>
      </p:sp>
      <p:sp>
        <p:nvSpPr>
          <p:cNvPr id="9" name="ZoneTexte 56">
            <a:extLst>
              <a:ext uri="{FF2B5EF4-FFF2-40B4-BE49-F238E27FC236}">
                <a16:creationId xmlns:a16="http://schemas.microsoft.com/office/drawing/2014/main" id="{EC7550A4-FF02-73AE-4C7B-FA86B542659E}"/>
              </a:ext>
            </a:extLst>
          </p:cNvPr>
          <p:cNvSpPr txBox="1"/>
          <p:nvPr/>
        </p:nvSpPr>
        <p:spPr>
          <a:xfrm>
            <a:off x="6296975" y="4242958"/>
            <a:ext cx="24926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% molar ratio : &lt;2%</a:t>
            </a:r>
          </a:p>
        </p:txBody>
      </p:sp>
      <p:sp>
        <p:nvSpPr>
          <p:cNvPr id="10" name="ZoneTexte 52">
            <a:extLst>
              <a:ext uri="{FF2B5EF4-FFF2-40B4-BE49-F238E27FC236}">
                <a16:creationId xmlns:a16="http://schemas.microsoft.com/office/drawing/2014/main" id="{599AF08C-9336-CDC2-0600-035CC9C3D582}"/>
              </a:ext>
            </a:extLst>
          </p:cNvPr>
          <p:cNvSpPr txBox="1"/>
          <p:nvPr/>
        </p:nvSpPr>
        <p:spPr>
          <a:xfrm>
            <a:off x="5643034" y="4659255"/>
            <a:ext cx="3651088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500" dirty="0"/>
              <a:t>- Promotes colloidal stability</a:t>
            </a:r>
          </a:p>
          <a:p>
            <a:pPr>
              <a:spcAft>
                <a:spcPts val="450"/>
              </a:spcAft>
            </a:pPr>
            <a:r>
              <a:rPr lang="en-US" sz="1500" dirty="0"/>
              <a:t>- Prevents protein aggregation</a:t>
            </a:r>
          </a:p>
          <a:p>
            <a:pPr>
              <a:spcAft>
                <a:spcPts val="450"/>
              </a:spcAft>
            </a:pPr>
            <a:r>
              <a:rPr lang="en-US" sz="1500" dirty="0"/>
              <a:t>- Modulate size, transfection efficiency</a:t>
            </a:r>
          </a:p>
        </p:txBody>
      </p:sp>
      <p:pic>
        <p:nvPicPr>
          <p:cNvPr id="11" name="Picture 2" descr="Diagram&#10;&#10;Description automatically generated">
            <a:extLst>
              <a:ext uri="{FF2B5EF4-FFF2-40B4-BE49-F238E27FC236}">
                <a16:creationId xmlns:a16="http://schemas.microsoft.com/office/drawing/2014/main" id="{6228F68B-A45C-7F4C-6417-AA0949B326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867" t="48262" r="1566" b="36138"/>
          <a:stretch/>
        </p:blipFill>
        <p:spPr>
          <a:xfrm rot="16200000">
            <a:off x="5767529" y="3984071"/>
            <a:ext cx="621641" cy="2919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0DBCE3-5DE2-350A-3B49-424E5628F5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02966">
            <a:off x="1651588" y="2831409"/>
            <a:ext cx="463860" cy="226735"/>
          </a:xfrm>
          <a:prstGeom prst="rect">
            <a:avLst/>
          </a:prstGeom>
        </p:spPr>
      </p:pic>
      <p:pic>
        <p:nvPicPr>
          <p:cNvPr id="13" name="Picture 2" descr="Diagram&#10;&#10;Description automatically generated">
            <a:extLst>
              <a:ext uri="{FF2B5EF4-FFF2-40B4-BE49-F238E27FC236}">
                <a16:creationId xmlns:a16="http://schemas.microsoft.com/office/drawing/2014/main" id="{68686149-F325-304C-5FD2-ED2C97AD17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867" t="48262" r="1566" b="36138"/>
          <a:stretch/>
        </p:blipFill>
        <p:spPr>
          <a:xfrm rot="16200000" flipV="1">
            <a:off x="1970508" y="2782700"/>
            <a:ext cx="391986" cy="184085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212F0708-A18D-42F3-103E-09E098E1B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5094" y="6598917"/>
            <a:ext cx="550244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sz="1100" dirty="0">
                <a:solidFill>
                  <a:schemeClr val="bg1"/>
                </a:solidFill>
              </a:rPr>
              <a:t>Zhang e al J Clin </a:t>
            </a:r>
            <a:r>
              <a:rPr lang="fr-FR" sz="1100" dirty="0" err="1">
                <a:solidFill>
                  <a:schemeClr val="bg1"/>
                </a:solidFill>
              </a:rPr>
              <a:t>Pharmacol</a:t>
            </a:r>
            <a:r>
              <a:rPr lang="fr-FR" sz="1100" dirty="0">
                <a:solidFill>
                  <a:schemeClr val="bg1"/>
                </a:solidFill>
              </a:rPr>
              <a:t> 2019 </a:t>
            </a:r>
            <a:r>
              <a:rPr lang="fr-FR" sz="1100" dirty="0" err="1">
                <a:solidFill>
                  <a:schemeClr val="bg1"/>
                </a:solidFill>
              </a:rPr>
              <a:t>Nov</a:t>
            </a:r>
            <a:r>
              <a:rPr lang="fr-FR" sz="1100" dirty="0">
                <a:solidFill>
                  <a:schemeClr val="bg1"/>
                </a:solidFill>
              </a:rPr>
              <a:t> 27;60(5):573-585. </a:t>
            </a:r>
            <a:r>
              <a:rPr lang="fr-FR" sz="1100" dirty="0" err="1">
                <a:solidFill>
                  <a:schemeClr val="bg1"/>
                </a:solidFill>
              </a:rPr>
              <a:t>doi</a:t>
            </a:r>
            <a:r>
              <a:rPr lang="fr-FR" sz="1100" dirty="0">
                <a:solidFill>
                  <a:schemeClr val="bg1"/>
                </a:solidFill>
              </a:rPr>
              <a:t>: 10.1002/jcph.1553.</a:t>
            </a: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428664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731DC2-002D-4F2D-A4F8-6245481B2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Natural barriers</a:t>
            </a:r>
            <a:br>
              <a:rPr lang="en-US" dirty="0"/>
            </a:br>
            <a:r>
              <a:rPr lang="en-US" dirty="0"/>
              <a:t>Physiological barriers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3129264-3F25-4D9C-B58B-4FA8E817C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57" t="13045" r="26072" b="7372"/>
          <a:stretch/>
        </p:blipFill>
        <p:spPr>
          <a:xfrm>
            <a:off x="0" y="909224"/>
            <a:ext cx="4146258" cy="55525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65A6D8-FFBA-4342-B0E6-929D8B942C37}"/>
              </a:ext>
            </a:extLst>
          </p:cNvPr>
          <p:cNvSpPr/>
          <p:nvPr/>
        </p:nvSpPr>
        <p:spPr>
          <a:xfrm>
            <a:off x="45720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i="1" dirty="0"/>
              <a:t>Yin et al Nature Reviews Genetics</a:t>
            </a:r>
            <a:r>
              <a:rPr lang="en-US" sz="1000" dirty="0"/>
              <a:t> 2014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C5EC47-8A43-42EB-9395-B538D1796A2D}"/>
              </a:ext>
            </a:extLst>
          </p:cNvPr>
          <p:cNvSpPr/>
          <p:nvPr/>
        </p:nvSpPr>
        <p:spPr>
          <a:xfrm rot="10800000">
            <a:off x="1785937" y="4086225"/>
            <a:ext cx="2360319" cy="25255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6821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731DC2-002D-4F2D-A4F8-6245481B2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Natural barriers</a:t>
            </a:r>
            <a:br>
              <a:rPr lang="en-US" dirty="0"/>
            </a:br>
            <a:r>
              <a:rPr lang="en-US" dirty="0"/>
              <a:t>Endosomal escape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3129264-3F25-4D9C-B58B-4FA8E817C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57" t="13045" r="26072" b="7372"/>
          <a:stretch/>
        </p:blipFill>
        <p:spPr>
          <a:xfrm>
            <a:off x="0" y="909224"/>
            <a:ext cx="4146258" cy="55525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65A6D8-FFBA-4342-B0E6-929D8B942C37}"/>
              </a:ext>
            </a:extLst>
          </p:cNvPr>
          <p:cNvSpPr/>
          <p:nvPr/>
        </p:nvSpPr>
        <p:spPr>
          <a:xfrm>
            <a:off x="45720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i="1" dirty="0"/>
              <a:t>Yin et al Nature Reviews Genetics</a:t>
            </a:r>
            <a:r>
              <a:rPr lang="en-US" sz="1000" dirty="0"/>
              <a:t> 2014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EB8197-664C-4AEA-9E4B-DF012727763C}"/>
              </a:ext>
            </a:extLst>
          </p:cNvPr>
          <p:cNvSpPr/>
          <p:nvPr/>
        </p:nvSpPr>
        <p:spPr>
          <a:xfrm>
            <a:off x="4122404" y="870382"/>
            <a:ext cx="49542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Ionizable Cationic Lipids: </a:t>
            </a:r>
            <a:r>
              <a:rPr lang="en-US" sz="2000" dirty="0" err="1">
                <a:latin typeface="Arial" panose="020B0604020202020204" pitchFamily="34" charset="0"/>
              </a:rPr>
              <a:t>pKa</a:t>
            </a:r>
            <a:r>
              <a:rPr lang="en-US" sz="2000" dirty="0">
                <a:latin typeface="Arial" panose="020B0604020202020204" pitchFamily="34" charset="0"/>
              </a:rPr>
              <a:t>  6.2–6.5 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6B14DC-D102-4942-8C07-D5174DB3E783}"/>
              </a:ext>
            </a:extLst>
          </p:cNvPr>
          <p:cNvSpPr/>
          <p:nvPr/>
        </p:nvSpPr>
        <p:spPr>
          <a:xfrm rot="10800000">
            <a:off x="1785937" y="4086225"/>
            <a:ext cx="2360319" cy="25255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304A038B-3E9C-C5A6-866C-FA920EBD9D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843" t="10582" b="8983"/>
          <a:stretch/>
        </p:blipFill>
        <p:spPr>
          <a:xfrm>
            <a:off x="6206647" y="1907359"/>
            <a:ext cx="1912982" cy="20177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40DBD0-FE2A-B796-C673-67C1DE319C4D}"/>
              </a:ext>
            </a:extLst>
          </p:cNvPr>
          <p:cNvSpPr txBox="1"/>
          <p:nvPr/>
        </p:nvSpPr>
        <p:spPr>
          <a:xfrm>
            <a:off x="6783009" y="2251564"/>
            <a:ext cx="700852" cy="345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pH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0E0720-1AA2-0F90-4DD0-1FBCCEC9B4D6}"/>
              </a:ext>
            </a:extLst>
          </p:cNvPr>
          <p:cNvSpPr txBox="1"/>
          <p:nvPr/>
        </p:nvSpPr>
        <p:spPr>
          <a:xfrm>
            <a:off x="5418165" y="3121793"/>
            <a:ext cx="107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strike="sngStrike" dirty="0"/>
              <a:t>pH 7,4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1871B6-652B-F18D-D224-7ABF1BD2B3DD}"/>
              </a:ext>
            </a:extLst>
          </p:cNvPr>
          <p:cNvSpPr txBox="1"/>
          <p:nvPr/>
        </p:nvSpPr>
        <p:spPr>
          <a:xfrm>
            <a:off x="5410145" y="3434613"/>
            <a:ext cx="107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rgbClr val="FF0000"/>
                </a:solidFill>
              </a:rPr>
              <a:t>pH 5</a:t>
            </a:r>
          </a:p>
        </p:txBody>
      </p:sp>
    </p:spTree>
    <p:extLst>
      <p:ext uri="{BB962C8B-B14F-4D97-AF65-F5344CB8AC3E}">
        <p14:creationId xmlns:p14="http://schemas.microsoft.com/office/powerpoint/2010/main" val="19573891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 149">
            <a:extLst>
              <a:ext uri="{FF2B5EF4-FFF2-40B4-BE49-F238E27FC236}">
                <a16:creationId xmlns:a16="http://schemas.microsoft.com/office/drawing/2014/main" id="{3ABFF4A5-078B-456A-B6B1-E0EAAD8B7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51" y="982704"/>
            <a:ext cx="6918115" cy="5452444"/>
          </a:xfrm>
          <a:prstGeom prst="rect">
            <a:avLst/>
          </a:prstGeom>
        </p:spPr>
      </p:pic>
      <p:pic>
        <p:nvPicPr>
          <p:cNvPr id="153" name="Image 152">
            <a:extLst>
              <a:ext uri="{FF2B5EF4-FFF2-40B4-BE49-F238E27FC236}">
                <a16:creationId xmlns:a16="http://schemas.microsoft.com/office/drawing/2014/main" id="{C8EC6674-10D7-41CD-AD5A-C0FC5C9FD2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7" t="60106" r="61676" b="14983"/>
          <a:stretch/>
        </p:blipFill>
        <p:spPr>
          <a:xfrm>
            <a:off x="444190" y="3305487"/>
            <a:ext cx="2360655" cy="135605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4731DC2-002D-4F2D-A4F8-6245481B2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7905"/>
          </a:xfrm>
        </p:spPr>
        <p:txBody>
          <a:bodyPr/>
          <a:lstStyle/>
          <a:p>
            <a:r>
              <a:rPr lang="en-US" i="1" dirty="0"/>
              <a:t>Natural barriers</a:t>
            </a:r>
            <a:br>
              <a:rPr lang="en-US" dirty="0"/>
            </a:br>
            <a:r>
              <a:rPr lang="en-US" dirty="0"/>
              <a:t>Endosomal escape</a:t>
            </a:r>
          </a:p>
        </p:txBody>
      </p:sp>
      <p:sp>
        <p:nvSpPr>
          <p:cNvPr id="164" name="Content Placeholder 3">
            <a:extLst>
              <a:ext uri="{FF2B5EF4-FFF2-40B4-BE49-F238E27FC236}">
                <a16:creationId xmlns:a16="http://schemas.microsoft.com/office/drawing/2014/main" id="{35524164-EFE5-4AD3-9BEE-14D598A9016C}"/>
              </a:ext>
            </a:extLst>
          </p:cNvPr>
          <p:cNvSpPr txBox="1">
            <a:spLocks/>
          </p:cNvSpPr>
          <p:nvPr/>
        </p:nvSpPr>
        <p:spPr>
          <a:xfrm>
            <a:off x="24064" y="982704"/>
            <a:ext cx="3518033" cy="400110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585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000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3BB56E-2B0D-4E76-A28F-90C4E723EC13}"/>
              </a:ext>
            </a:extLst>
          </p:cNvPr>
          <p:cNvSpPr/>
          <p:nvPr/>
        </p:nvSpPr>
        <p:spPr>
          <a:xfrm>
            <a:off x="7476556" y="6611779"/>
            <a:ext cx="16674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en-US" sz="1000" dirty="0" err="1"/>
              <a:t>Cullis</a:t>
            </a:r>
            <a:r>
              <a:rPr lang="en-US" altLang="en-US" sz="1000" dirty="0"/>
              <a:t> et al Mol </a:t>
            </a:r>
            <a:r>
              <a:rPr lang="en-US" altLang="en-US" sz="1000" dirty="0" err="1"/>
              <a:t>Ther</a:t>
            </a:r>
            <a:r>
              <a:rPr lang="en-US" altLang="en-US" sz="1000" dirty="0"/>
              <a:t>. 2017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C81F93-02DB-4BDC-B576-90990B1BF3DA}"/>
              </a:ext>
            </a:extLst>
          </p:cNvPr>
          <p:cNvSpPr/>
          <p:nvPr/>
        </p:nvSpPr>
        <p:spPr>
          <a:xfrm>
            <a:off x="3295735" y="1466261"/>
            <a:ext cx="1512572" cy="5969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001EF8B2-0A5F-4D6D-ADE0-4F391FC88244}"/>
              </a:ext>
            </a:extLst>
          </p:cNvPr>
          <p:cNvSpPr/>
          <p:nvPr/>
        </p:nvSpPr>
        <p:spPr>
          <a:xfrm>
            <a:off x="5334601" y="3498505"/>
            <a:ext cx="1926741" cy="86790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13CD8E06-2036-4BBF-941B-77BC187F7F4B}"/>
              </a:ext>
            </a:extLst>
          </p:cNvPr>
          <p:cNvSpPr/>
          <p:nvPr/>
        </p:nvSpPr>
        <p:spPr>
          <a:xfrm>
            <a:off x="4122404" y="870382"/>
            <a:ext cx="49542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Ionizable Lipids: </a:t>
            </a:r>
            <a:r>
              <a:rPr lang="en-US" sz="2000" dirty="0" err="1">
                <a:latin typeface="Arial" panose="020B0604020202020204" pitchFamily="34" charset="0"/>
              </a:rPr>
              <a:t>pKa</a:t>
            </a:r>
            <a:r>
              <a:rPr lang="en-US" sz="2000" dirty="0">
                <a:latin typeface="Arial" panose="020B0604020202020204" pitchFamily="34" charset="0"/>
              </a:rPr>
              <a:t>  6.2–6.5 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D0AD13-E8E9-4D12-AD84-E115EAFF68AC}"/>
              </a:ext>
            </a:extLst>
          </p:cNvPr>
          <p:cNvSpPr/>
          <p:nvPr/>
        </p:nvSpPr>
        <p:spPr>
          <a:xfrm>
            <a:off x="4911568" y="1360658"/>
            <a:ext cx="3314290" cy="5164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FEC703-99B2-4443-A119-FA57D3058065}"/>
              </a:ext>
            </a:extLst>
          </p:cNvPr>
          <p:cNvSpPr/>
          <p:nvPr/>
        </p:nvSpPr>
        <p:spPr>
          <a:xfrm>
            <a:off x="510339" y="4532680"/>
            <a:ext cx="5566448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2FD359-30F8-4A30-A69C-EC9FD8609C29}"/>
              </a:ext>
            </a:extLst>
          </p:cNvPr>
          <p:cNvSpPr/>
          <p:nvPr/>
        </p:nvSpPr>
        <p:spPr>
          <a:xfrm>
            <a:off x="868231" y="3609299"/>
            <a:ext cx="667961" cy="1507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21FE73-BAE5-445B-917C-68827CFDDD0E}"/>
              </a:ext>
            </a:extLst>
          </p:cNvPr>
          <p:cNvSpPr/>
          <p:nvPr/>
        </p:nvSpPr>
        <p:spPr>
          <a:xfrm rot="3947187">
            <a:off x="4574465" y="2576118"/>
            <a:ext cx="2335047" cy="44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244010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 149">
            <a:extLst>
              <a:ext uri="{FF2B5EF4-FFF2-40B4-BE49-F238E27FC236}">
                <a16:creationId xmlns:a16="http://schemas.microsoft.com/office/drawing/2014/main" id="{3ABFF4A5-078B-456A-B6B1-E0EAAD8B7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51" y="982704"/>
            <a:ext cx="6918115" cy="5452444"/>
          </a:xfrm>
          <a:prstGeom prst="rect">
            <a:avLst/>
          </a:prstGeom>
        </p:spPr>
      </p:pic>
      <p:pic>
        <p:nvPicPr>
          <p:cNvPr id="151" name="Image 150">
            <a:extLst>
              <a:ext uri="{FF2B5EF4-FFF2-40B4-BE49-F238E27FC236}">
                <a16:creationId xmlns:a16="http://schemas.microsoft.com/office/drawing/2014/main" id="{C3D6CE3B-2A8B-4DB5-AD3F-FA08B4ECC1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684" t="34758" r="22316" b="11347"/>
          <a:stretch/>
        </p:blipFill>
        <p:spPr>
          <a:xfrm>
            <a:off x="457815" y="4601365"/>
            <a:ext cx="2615004" cy="2001918"/>
          </a:xfrm>
          <a:prstGeom prst="rect">
            <a:avLst/>
          </a:prstGeom>
        </p:spPr>
      </p:pic>
      <p:pic>
        <p:nvPicPr>
          <p:cNvPr id="153" name="Image 152">
            <a:extLst>
              <a:ext uri="{FF2B5EF4-FFF2-40B4-BE49-F238E27FC236}">
                <a16:creationId xmlns:a16="http://schemas.microsoft.com/office/drawing/2014/main" id="{C8EC6674-10D7-41CD-AD5A-C0FC5C9FD2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7" t="60106" r="61676" b="14983"/>
          <a:stretch/>
        </p:blipFill>
        <p:spPr>
          <a:xfrm>
            <a:off x="444190" y="3305487"/>
            <a:ext cx="2360655" cy="135605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4731DC2-002D-4F2D-A4F8-6245481B2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7905"/>
          </a:xfrm>
        </p:spPr>
        <p:txBody>
          <a:bodyPr/>
          <a:lstStyle/>
          <a:p>
            <a:r>
              <a:rPr lang="en-US" i="1" dirty="0"/>
              <a:t>Natural barriers</a:t>
            </a:r>
            <a:br>
              <a:rPr lang="en-US" dirty="0"/>
            </a:br>
            <a:r>
              <a:rPr lang="en-US" dirty="0"/>
              <a:t>Endosomal escape</a:t>
            </a:r>
          </a:p>
        </p:txBody>
      </p:sp>
      <p:sp>
        <p:nvSpPr>
          <p:cNvPr id="164" name="Content Placeholder 3">
            <a:extLst>
              <a:ext uri="{FF2B5EF4-FFF2-40B4-BE49-F238E27FC236}">
                <a16:creationId xmlns:a16="http://schemas.microsoft.com/office/drawing/2014/main" id="{35524164-EFE5-4AD3-9BEE-14D598A9016C}"/>
              </a:ext>
            </a:extLst>
          </p:cNvPr>
          <p:cNvSpPr txBox="1">
            <a:spLocks/>
          </p:cNvSpPr>
          <p:nvPr/>
        </p:nvSpPr>
        <p:spPr>
          <a:xfrm>
            <a:off x="24064" y="982704"/>
            <a:ext cx="3518033" cy="400110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585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000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3BB56E-2B0D-4E76-A28F-90C4E723EC13}"/>
              </a:ext>
            </a:extLst>
          </p:cNvPr>
          <p:cNvSpPr/>
          <p:nvPr/>
        </p:nvSpPr>
        <p:spPr>
          <a:xfrm>
            <a:off x="7476556" y="6611779"/>
            <a:ext cx="16674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en-US" sz="1000" dirty="0" err="1"/>
              <a:t>Cullis</a:t>
            </a:r>
            <a:r>
              <a:rPr lang="en-US" altLang="en-US" sz="1000" dirty="0"/>
              <a:t> et al Mol </a:t>
            </a:r>
            <a:r>
              <a:rPr lang="en-US" altLang="en-US" sz="1000" dirty="0" err="1"/>
              <a:t>Ther</a:t>
            </a:r>
            <a:r>
              <a:rPr lang="en-US" altLang="en-US" sz="1000" dirty="0"/>
              <a:t>. 2017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C81F93-02DB-4BDC-B576-90990B1BF3DA}"/>
              </a:ext>
            </a:extLst>
          </p:cNvPr>
          <p:cNvSpPr/>
          <p:nvPr/>
        </p:nvSpPr>
        <p:spPr>
          <a:xfrm>
            <a:off x="3295735" y="1466261"/>
            <a:ext cx="1512572" cy="5969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457DEE61-C8AE-41F5-97D5-778E66C17588}"/>
              </a:ext>
            </a:extLst>
          </p:cNvPr>
          <p:cNvSpPr/>
          <p:nvPr/>
        </p:nvSpPr>
        <p:spPr>
          <a:xfrm>
            <a:off x="527704" y="4601365"/>
            <a:ext cx="2558740" cy="200191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001EF8B2-0A5F-4D6D-ADE0-4F391FC88244}"/>
              </a:ext>
            </a:extLst>
          </p:cNvPr>
          <p:cNvSpPr/>
          <p:nvPr/>
        </p:nvSpPr>
        <p:spPr>
          <a:xfrm>
            <a:off x="5334601" y="3498505"/>
            <a:ext cx="1926741" cy="86790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13CD8E06-2036-4BBF-941B-77BC187F7F4B}"/>
              </a:ext>
            </a:extLst>
          </p:cNvPr>
          <p:cNvSpPr/>
          <p:nvPr/>
        </p:nvSpPr>
        <p:spPr>
          <a:xfrm>
            <a:off x="4122404" y="870382"/>
            <a:ext cx="49542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Ionizable Lipids: </a:t>
            </a:r>
            <a:r>
              <a:rPr lang="en-US" sz="2000" dirty="0" err="1">
                <a:latin typeface="Arial" panose="020B0604020202020204" pitchFamily="34" charset="0"/>
              </a:rPr>
              <a:t>pKa</a:t>
            </a:r>
            <a:r>
              <a:rPr lang="en-US" sz="2000" dirty="0">
                <a:latin typeface="Arial" panose="020B0604020202020204" pitchFamily="34" charset="0"/>
              </a:rPr>
              <a:t>  6.2–6.5 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2" name="Image 149">
            <a:extLst>
              <a:ext uri="{FF2B5EF4-FFF2-40B4-BE49-F238E27FC236}">
                <a16:creationId xmlns:a16="http://schemas.microsoft.com/office/drawing/2014/main" id="{B1D499DB-554A-F4E0-9052-08A549832F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663" t="38830" r="26312" b="56654"/>
          <a:stretch/>
        </p:blipFill>
        <p:spPr>
          <a:xfrm>
            <a:off x="7170366" y="3084148"/>
            <a:ext cx="347649" cy="2462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1293BF-03AF-F452-DCC9-FC6A0403CBB1}"/>
              </a:ext>
            </a:extLst>
          </p:cNvPr>
          <p:cNvSpPr txBox="1"/>
          <p:nvPr/>
        </p:nvSpPr>
        <p:spPr>
          <a:xfrm>
            <a:off x="7828547" y="3084148"/>
            <a:ext cx="1063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Effect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768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D3B4AB1-49CE-4E01-B3A7-7FC627F40E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5554"/>
            <a:ext cx="8823421" cy="38869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7988F5-4AD0-4DA9-92CD-F92D170A0BC0}"/>
              </a:ext>
            </a:extLst>
          </p:cNvPr>
          <p:cNvSpPr/>
          <p:nvPr/>
        </p:nvSpPr>
        <p:spPr>
          <a:xfrm>
            <a:off x="4571999" y="634047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Kulkarni [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Cullis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] et al  ACR 2019</a:t>
            </a:r>
            <a:endParaRPr lang="en-IE" sz="14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7D1D2D-E5F1-4091-B15F-0A6F2A390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ref</a:t>
            </a:r>
            <a:endParaRPr lang="fr-FR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BF46923-F7C9-415F-A7C4-2EFC249C5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Ionizable Lipids (</a:t>
            </a:r>
            <a:r>
              <a:rPr lang="en-US" dirty="0" err="1"/>
              <a:t>pKa</a:t>
            </a:r>
            <a:r>
              <a:rPr lang="en-US" dirty="0"/>
              <a:t> 6.2–6.5) 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EAA84F6A-66F1-4143-848A-E32953AA1D43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9144000" cy="867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77541-D501-4CEA-BD6B-007E09BF7B23}"/>
              </a:ext>
            </a:extLst>
          </p:cNvPr>
          <p:cNvSpPr/>
          <p:nvPr/>
        </p:nvSpPr>
        <p:spPr>
          <a:xfrm>
            <a:off x="1377997" y="1075471"/>
            <a:ext cx="6334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Evolution of ionizable lipid during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Patisiran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development </a:t>
            </a:r>
            <a:endParaRPr lang="en-I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7551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Diagram&#10;&#10;Description automatically generated">
            <a:extLst>
              <a:ext uri="{FF2B5EF4-FFF2-40B4-BE49-F238E27FC236}">
                <a16:creationId xmlns:a16="http://schemas.microsoft.com/office/drawing/2014/main" id="{F7C29B4A-FF72-7AD5-C6E2-295A77E669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15" b="11905"/>
          <a:stretch/>
        </p:blipFill>
        <p:spPr>
          <a:xfrm>
            <a:off x="3138959" y="858076"/>
            <a:ext cx="2591268" cy="265654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080A6C3-181E-45D1-B0BD-4097A360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9"/>
            <a:ext cx="7632848" cy="56207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Lipid </a:t>
            </a:r>
            <a:r>
              <a:rPr lang="en-US" dirty="0" err="1">
                <a:solidFill>
                  <a:schemeClr val="bg1"/>
                </a:solidFill>
              </a:rPr>
              <a:t>NanoParticles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B17DA2-E02C-4457-A468-B9487A8CA79C}"/>
              </a:ext>
            </a:extLst>
          </p:cNvPr>
          <p:cNvSpPr/>
          <p:nvPr/>
        </p:nvSpPr>
        <p:spPr>
          <a:xfrm flipH="1">
            <a:off x="3003744" y="995288"/>
            <a:ext cx="194788" cy="179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16C79F0-3E6E-4268-9CEE-5317CF4A398F}"/>
              </a:ext>
            </a:extLst>
          </p:cNvPr>
          <p:cNvSpPr txBox="1"/>
          <p:nvPr/>
        </p:nvSpPr>
        <p:spPr>
          <a:xfrm>
            <a:off x="6130074" y="6617714"/>
            <a:ext cx="32665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Adapted from Yuen et al </a:t>
            </a:r>
            <a:r>
              <a:rPr lang="en-US" sz="900" u="sng" dirty="0">
                <a:solidFill>
                  <a:srgbClr val="4F5671"/>
                </a:solidFill>
                <a:latin typeface="Arial" panose="020B0604020202020204" pitchFamily="34" charset="0"/>
                <a:hlinkClick r:id="rId3"/>
              </a:rPr>
              <a:t>10.3390/pharmaceutics5030498</a:t>
            </a:r>
            <a:endParaRPr lang="en-US" sz="900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BF74E83-6283-406C-8DDF-A96A64A1A5F9}"/>
              </a:ext>
            </a:extLst>
          </p:cNvPr>
          <p:cNvSpPr txBox="1"/>
          <p:nvPr/>
        </p:nvSpPr>
        <p:spPr>
          <a:xfrm>
            <a:off x="354385" y="1011500"/>
            <a:ext cx="3159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Ionisable</a:t>
            </a:r>
            <a:r>
              <a:rPr lang="en-US" b="1" dirty="0"/>
              <a:t> lipid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FAC4BC29-BEF4-487F-AD22-904A5221536B}"/>
              </a:ext>
            </a:extLst>
          </p:cNvPr>
          <p:cNvSpPr txBox="1"/>
          <p:nvPr/>
        </p:nvSpPr>
        <p:spPr>
          <a:xfrm>
            <a:off x="354384" y="2659409"/>
            <a:ext cx="2844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Helper lipid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6593C8CC-79DB-48FC-9AF3-257873692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041" y="2198039"/>
            <a:ext cx="250067" cy="485843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FA996419-5426-4DBD-96A2-67F47DECB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325" y="1063164"/>
            <a:ext cx="271501" cy="278645"/>
          </a:xfrm>
          <a:prstGeom prst="rect">
            <a:avLst/>
          </a:prstGeom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4664C124-0C9A-4D1B-812B-1B86EDD5D29E}"/>
              </a:ext>
            </a:extLst>
          </p:cNvPr>
          <p:cNvSpPr txBox="1"/>
          <p:nvPr/>
        </p:nvSpPr>
        <p:spPr>
          <a:xfrm>
            <a:off x="6275347" y="1011500"/>
            <a:ext cx="2514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Cholesterol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26FC4BA-4C60-41C9-9A66-631F20F5A617}"/>
              </a:ext>
            </a:extLst>
          </p:cNvPr>
          <p:cNvSpPr txBox="1"/>
          <p:nvPr/>
        </p:nvSpPr>
        <p:spPr>
          <a:xfrm>
            <a:off x="6275347" y="2290920"/>
            <a:ext cx="2514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PEGylated lipid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1B12A411-EA06-4AE7-B64F-2CA6295BE338}"/>
              </a:ext>
            </a:extLst>
          </p:cNvPr>
          <p:cNvSpPr txBox="1"/>
          <p:nvPr/>
        </p:nvSpPr>
        <p:spPr>
          <a:xfrm>
            <a:off x="77808" y="3350684"/>
            <a:ext cx="4502071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500" dirty="0"/>
              <a:t>-Influence LNP structure </a:t>
            </a:r>
          </a:p>
          <a:p>
            <a:pPr>
              <a:spcAft>
                <a:spcPts val="450"/>
              </a:spcAft>
            </a:pPr>
            <a:r>
              <a:rPr lang="en-US" sz="1500" dirty="0"/>
              <a:t>-Involved in endosomal escape</a:t>
            </a:r>
          </a:p>
          <a:p>
            <a:pPr>
              <a:spcAft>
                <a:spcPts val="450"/>
              </a:spcAft>
            </a:pPr>
            <a:r>
              <a:rPr lang="en-US" sz="1500" dirty="0"/>
              <a:t>- Surface protein interaction</a:t>
            </a:r>
          </a:p>
          <a:p>
            <a:pPr>
              <a:spcAft>
                <a:spcPts val="450"/>
              </a:spcAft>
            </a:pPr>
            <a:r>
              <a:rPr lang="en-US" sz="1500" dirty="0">
                <a:cs typeface="Calibri" panose="020F0502020204030204" pitchFamily="34" charset="0"/>
              </a:rPr>
              <a:t>      → </a:t>
            </a:r>
            <a:r>
              <a:rPr lang="en-US" sz="1500" i="1" dirty="0"/>
              <a:t>in vivo </a:t>
            </a:r>
            <a:r>
              <a:rPr lang="en-US" sz="1500" dirty="0"/>
              <a:t>behavior ?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C4A92BBB-8F73-4FB1-95A9-1093C5A46E82}"/>
              </a:ext>
            </a:extLst>
          </p:cNvPr>
          <p:cNvSpPr txBox="1"/>
          <p:nvPr/>
        </p:nvSpPr>
        <p:spPr>
          <a:xfrm>
            <a:off x="169177" y="1316577"/>
            <a:ext cx="24926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% molar ratio : 30-50%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957E43E2-3C40-4EBD-A770-30EE5E8BA0DD}"/>
              </a:ext>
            </a:extLst>
          </p:cNvPr>
          <p:cNvSpPr txBox="1"/>
          <p:nvPr/>
        </p:nvSpPr>
        <p:spPr>
          <a:xfrm>
            <a:off x="77809" y="2934386"/>
            <a:ext cx="24926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% molar ratio : 10-30%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6EEA4932-46C3-4CEF-BF58-9A039938C7A9}"/>
              </a:ext>
            </a:extLst>
          </p:cNvPr>
          <p:cNvSpPr txBox="1"/>
          <p:nvPr/>
        </p:nvSpPr>
        <p:spPr>
          <a:xfrm>
            <a:off x="6005042" y="1284856"/>
            <a:ext cx="24926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% molar ratio : 30-50%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FDE66BD0-0F45-47A5-9261-846774CC94D9}"/>
              </a:ext>
            </a:extLst>
          </p:cNvPr>
          <p:cNvSpPr txBox="1"/>
          <p:nvPr/>
        </p:nvSpPr>
        <p:spPr>
          <a:xfrm>
            <a:off x="6296975" y="2565897"/>
            <a:ext cx="24926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% molar ratio : &lt;2%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8707A790-7CE0-4CB9-8126-5DD0BE2704AE}"/>
              </a:ext>
            </a:extLst>
          </p:cNvPr>
          <p:cNvSpPr txBox="1"/>
          <p:nvPr/>
        </p:nvSpPr>
        <p:spPr>
          <a:xfrm>
            <a:off x="5686541" y="1667070"/>
            <a:ext cx="3144222" cy="618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500" dirty="0"/>
              <a:t>-Stability and membrane fluidity</a:t>
            </a:r>
          </a:p>
          <a:p>
            <a:pPr>
              <a:spcAft>
                <a:spcPts val="450"/>
              </a:spcAft>
            </a:pPr>
            <a:r>
              <a:rPr lang="en-US" sz="1500" dirty="0"/>
              <a:t>-Helps cellular internalization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22561E3B-C488-4974-AC93-83539431A89D}"/>
              </a:ext>
            </a:extLst>
          </p:cNvPr>
          <p:cNvSpPr txBox="1"/>
          <p:nvPr/>
        </p:nvSpPr>
        <p:spPr>
          <a:xfrm>
            <a:off x="5643034" y="2982194"/>
            <a:ext cx="3651088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500" dirty="0"/>
              <a:t>- Promotes colloidal stability</a:t>
            </a:r>
          </a:p>
          <a:p>
            <a:pPr>
              <a:spcAft>
                <a:spcPts val="450"/>
              </a:spcAft>
            </a:pPr>
            <a:r>
              <a:rPr lang="en-US" sz="1500" dirty="0"/>
              <a:t>- Prevents protein aggregation</a:t>
            </a:r>
          </a:p>
          <a:p>
            <a:pPr>
              <a:spcAft>
                <a:spcPts val="450"/>
              </a:spcAft>
            </a:pPr>
            <a:r>
              <a:rPr lang="en-US" sz="1500" dirty="0"/>
              <a:t>- Modulate size, transfection efficiency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ED48F2B3-A9CC-47B7-8DB6-33966763D6B7}"/>
              </a:ext>
            </a:extLst>
          </p:cNvPr>
          <p:cNvSpPr txBox="1"/>
          <p:nvPr/>
        </p:nvSpPr>
        <p:spPr>
          <a:xfrm>
            <a:off x="-1832" y="1667070"/>
            <a:ext cx="3719679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500" dirty="0"/>
              <a:t>- </a:t>
            </a:r>
            <a:r>
              <a:rPr lang="en-US" sz="1500" dirty="0" err="1">
                <a:solidFill>
                  <a:srgbClr val="FF0000"/>
                </a:solidFill>
              </a:rPr>
              <a:t>pKa</a:t>
            </a:r>
            <a:r>
              <a:rPr lang="en-US" sz="1500" dirty="0">
                <a:solidFill>
                  <a:srgbClr val="FF0000"/>
                </a:solidFill>
              </a:rPr>
              <a:t> &lt;7</a:t>
            </a:r>
            <a:r>
              <a:rPr lang="en-US" sz="1500" dirty="0"/>
              <a:t>, usually around 6</a:t>
            </a:r>
          </a:p>
          <a:p>
            <a:pPr>
              <a:spcAft>
                <a:spcPts val="450"/>
              </a:spcAft>
            </a:pPr>
            <a:r>
              <a:rPr lang="en-US" sz="1500" dirty="0"/>
              <a:t>- Electrostatic interactions with RNA</a:t>
            </a:r>
          </a:p>
          <a:p>
            <a:pPr>
              <a:spcAft>
                <a:spcPts val="450"/>
              </a:spcAft>
            </a:pPr>
            <a:r>
              <a:rPr lang="en-US" sz="1500" dirty="0"/>
              <a:t>- Involved in endosomal escape</a:t>
            </a:r>
          </a:p>
        </p:txBody>
      </p:sp>
      <p:pic>
        <p:nvPicPr>
          <p:cNvPr id="30" name="Picture 2" descr="Diagram&#10;&#10;Description automatically generated">
            <a:extLst>
              <a:ext uri="{FF2B5EF4-FFF2-40B4-BE49-F238E27FC236}">
                <a16:creationId xmlns:a16="http://schemas.microsoft.com/office/drawing/2014/main" id="{27BCF0F6-4DC9-1B94-13E6-5B4ADBAB51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952" t="16257" r="10830" b="66581"/>
          <a:stretch/>
        </p:blipFill>
        <p:spPr>
          <a:xfrm rot="16200000">
            <a:off x="-20085" y="1006979"/>
            <a:ext cx="362022" cy="321163"/>
          </a:xfrm>
          <a:prstGeom prst="rect">
            <a:avLst/>
          </a:prstGeom>
        </p:spPr>
      </p:pic>
      <p:pic>
        <p:nvPicPr>
          <p:cNvPr id="31" name="Picture 2" descr="Diagram&#10;&#10;Description automatically generated">
            <a:extLst>
              <a:ext uri="{FF2B5EF4-FFF2-40B4-BE49-F238E27FC236}">
                <a16:creationId xmlns:a16="http://schemas.microsoft.com/office/drawing/2014/main" id="{3E9F1F28-C8A5-F66B-71BB-5A3BCD565A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599" t="34725" r="10772" b="55612"/>
          <a:stretch/>
        </p:blipFill>
        <p:spPr>
          <a:xfrm rot="16200000">
            <a:off x="89160" y="2712683"/>
            <a:ext cx="349632" cy="180821"/>
          </a:xfrm>
          <a:prstGeom prst="rect">
            <a:avLst/>
          </a:prstGeom>
        </p:spPr>
      </p:pic>
      <p:pic>
        <p:nvPicPr>
          <p:cNvPr id="32" name="Picture 2" descr="Diagram&#10;&#10;Description automatically generated">
            <a:extLst>
              <a:ext uri="{FF2B5EF4-FFF2-40B4-BE49-F238E27FC236}">
                <a16:creationId xmlns:a16="http://schemas.microsoft.com/office/drawing/2014/main" id="{887D8424-B62E-C9DC-FD44-2BF2C81183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867" t="48262" r="1566" b="36138"/>
          <a:stretch/>
        </p:blipFill>
        <p:spPr>
          <a:xfrm rot="16200000">
            <a:off x="5767529" y="2307010"/>
            <a:ext cx="621641" cy="291936"/>
          </a:xfrm>
          <a:prstGeom prst="rect">
            <a:avLst/>
          </a:prstGeom>
        </p:spPr>
      </p:pic>
      <p:pic>
        <p:nvPicPr>
          <p:cNvPr id="33" name="Image 21">
            <a:extLst>
              <a:ext uri="{FF2B5EF4-FFF2-40B4-BE49-F238E27FC236}">
                <a16:creationId xmlns:a16="http://schemas.microsoft.com/office/drawing/2014/main" id="{4D5E8994-82DC-52C4-C458-2FC3DF1CC4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3273" b="60383"/>
          <a:stretch/>
        </p:blipFill>
        <p:spPr>
          <a:xfrm>
            <a:off x="4836719" y="4113659"/>
            <a:ext cx="3543007" cy="9438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5A9D91-D1A8-E8C9-C5FE-A19AE70E1D33}"/>
              </a:ext>
            </a:extLst>
          </p:cNvPr>
          <p:cNvSpPr txBox="1"/>
          <p:nvPr/>
        </p:nvSpPr>
        <p:spPr>
          <a:xfrm>
            <a:off x="1858007" y="5007638"/>
            <a:ext cx="49174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Organ</a:t>
            </a:r>
            <a:r>
              <a:rPr lang="fr-FR" b="1" dirty="0">
                <a:solidFill>
                  <a:srgbClr val="FF0000"/>
                </a:solidFill>
              </a:rPr>
              <a:t>/</a:t>
            </a:r>
            <a:r>
              <a:rPr lang="fr-FR" b="1" dirty="0" err="1">
                <a:solidFill>
                  <a:srgbClr val="FF0000"/>
                </a:solidFill>
              </a:rPr>
              <a:t>cell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targeting</a:t>
            </a:r>
            <a:endParaRPr lang="fr-FR" b="1" dirty="0">
              <a:solidFill>
                <a:srgbClr val="FF0000"/>
              </a:solidFill>
            </a:endParaRP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RNA </a:t>
            </a:r>
            <a:r>
              <a:rPr lang="fr-FR" b="1" dirty="0" err="1">
                <a:solidFill>
                  <a:srgbClr val="FF0000"/>
                </a:solidFill>
              </a:rPr>
              <a:t>half</a:t>
            </a:r>
            <a:r>
              <a:rPr lang="fr-FR" b="1" dirty="0">
                <a:solidFill>
                  <a:srgbClr val="FF0000"/>
                </a:solidFill>
              </a:rPr>
              <a:t>-life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off </a:t>
            </a:r>
            <a:r>
              <a:rPr lang="fr-FR" b="1" dirty="0" err="1">
                <a:solidFill>
                  <a:srgbClr val="FF0000"/>
                </a:solidFill>
              </a:rPr>
              <a:t>target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effect</a:t>
            </a:r>
            <a:endParaRPr lang="fr-FR" b="1" dirty="0">
              <a:solidFill>
                <a:srgbClr val="FF0000"/>
              </a:solidFill>
            </a:endParaRP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Price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Inflammation  </a:t>
            </a:r>
          </a:p>
        </p:txBody>
      </p:sp>
    </p:spTree>
    <p:extLst>
      <p:ext uri="{BB962C8B-B14F-4D97-AF65-F5344CB8AC3E}">
        <p14:creationId xmlns:p14="http://schemas.microsoft.com/office/powerpoint/2010/main" val="34382192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2D397B-617F-0A36-D49B-779F493C8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68" y="1119117"/>
            <a:ext cx="5745863" cy="49758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5A9512-1CE4-A662-F5FB-176BAF3DEDF5}"/>
              </a:ext>
            </a:extLst>
          </p:cNvPr>
          <p:cNvSpPr txBox="1"/>
          <p:nvPr/>
        </p:nvSpPr>
        <p:spPr>
          <a:xfrm>
            <a:off x="3278989" y="6608817"/>
            <a:ext cx="58685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 err="1"/>
              <a:t>Rohner</a:t>
            </a:r>
            <a:r>
              <a:rPr lang="en-US" sz="1200" dirty="0"/>
              <a:t>, E. </a:t>
            </a:r>
            <a:r>
              <a:rPr lang="en-US" sz="1200" i="1" dirty="0"/>
              <a:t>Nat </a:t>
            </a:r>
            <a:r>
              <a:rPr lang="en-US" sz="1200" i="1" dirty="0" err="1"/>
              <a:t>Biotechnol</a:t>
            </a:r>
            <a:r>
              <a:rPr lang="en-US" sz="1200" dirty="0"/>
              <a:t> (2022). https://doi.org/10.1038/s41587-022-01491-</a:t>
            </a:r>
            <a:endParaRPr lang="fr-FR" sz="1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E6E93B-5A0B-405F-6E0B-6174A60C6BEE}"/>
              </a:ext>
            </a:extLst>
          </p:cNvPr>
          <p:cNvSpPr/>
          <p:nvPr/>
        </p:nvSpPr>
        <p:spPr>
          <a:xfrm>
            <a:off x="0" y="0"/>
            <a:ext cx="23759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</a:rPr>
              <a:t>Different need</a:t>
            </a:r>
          </a:p>
          <a:p>
            <a:r>
              <a:rPr lang="en-AU" sz="2400" dirty="0">
                <a:solidFill>
                  <a:schemeClr val="bg1"/>
                </a:solidFill>
              </a:rPr>
              <a:t>Example mRNA</a:t>
            </a:r>
            <a:endParaRPr lang="en-AU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3BF49F-2CCD-25E3-F6BB-F30477369CD8}"/>
              </a:ext>
            </a:extLst>
          </p:cNvPr>
          <p:cNvSpPr txBox="1"/>
          <p:nvPr/>
        </p:nvSpPr>
        <p:spPr>
          <a:xfrm>
            <a:off x="998029" y="6175995"/>
            <a:ext cx="683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Pb:  </a:t>
            </a:r>
            <a:r>
              <a:rPr lang="fr-FR" i="1" dirty="0" err="1"/>
              <a:t>Chronic</a:t>
            </a:r>
            <a:r>
              <a:rPr lang="fr-FR" i="1" dirty="0"/>
              <a:t> </a:t>
            </a:r>
            <a:r>
              <a:rPr lang="fr-FR" i="1" dirty="0" err="1"/>
              <a:t>delivery</a:t>
            </a:r>
            <a:r>
              <a:rPr lang="fr-FR" i="1" dirty="0"/>
              <a:t> </a:t>
            </a:r>
            <a:r>
              <a:rPr lang="fr-FR" i="1" dirty="0" err="1"/>
              <a:t>may</a:t>
            </a:r>
            <a:r>
              <a:rPr lang="fr-FR" i="1" dirty="0"/>
              <a:t> </a:t>
            </a:r>
            <a:r>
              <a:rPr lang="fr-FR" i="1" dirty="0" err="1"/>
              <a:t>induce</a:t>
            </a:r>
            <a:r>
              <a:rPr lang="fr-FR" i="1" dirty="0"/>
              <a:t> activation of </a:t>
            </a:r>
            <a:r>
              <a:rPr lang="fr-FR" i="1" dirty="0" err="1"/>
              <a:t>innate</a:t>
            </a:r>
            <a:r>
              <a:rPr lang="fr-FR" i="1" dirty="0"/>
              <a:t> </a:t>
            </a:r>
            <a:r>
              <a:rPr lang="fr-FR" i="1" dirty="0" err="1"/>
              <a:t>immunity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8994766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929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8F4C42F-4516-A911-1065-9CB37000B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75" y="2260753"/>
            <a:ext cx="8033657" cy="2771846"/>
          </a:xfrm>
          <a:prstGeom prst="rect">
            <a:avLst/>
          </a:prstGeom>
        </p:spPr>
      </p:pic>
      <p:sp>
        <p:nvSpPr>
          <p:cNvPr id="10" name="ZoneTexte 148">
            <a:extLst>
              <a:ext uri="{FF2B5EF4-FFF2-40B4-BE49-F238E27FC236}">
                <a16:creationId xmlns:a16="http://schemas.microsoft.com/office/drawing/2014/main" id="{B8379D5E-0241-2935-58F2-4CBC4E6338E9}"/>
              </a:ext>
            </a:extLst>
          </p:cNvPr>
          <p:cNvSpPr txBox="1"/>
          <p:nvPr/>
        </p:nvSpPr>
        <p:spPr>
          <a:xfrm>
            <a:off x="0" y="2244711"/>
            <a:ext cx="134527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/>
              <a:t>Qinglin Wang</a:t>
            </a:r>
          </a:p>
          <a:p>
            <a:pPr algn="ctr"/>
            <a:r>
              <a:rPr lang="en-US" sz="1050" dirty="0"/>
              <a:t> 3</a:t>
            </a:r>
            <a:r>
              <a:rPr lang="en-US" sz="1050" i="1" baseline="30000" dirty="0"/>
              <a:t>nd</a:t>
            </a:r>
            <a:r>
              <a:rPr lang="en-US" sz="1050" i="1" dirty="0"/>
              <a:t> year PhD student  </a:t>
            </a:r>
          </a:p>
        </p:txBody>
      </p:sp>
      <p:pic>
        <p:nvPicPr>
          <p:cNvPr id="11" name="Image 15">
            <a:extLst>
              <a:ext uri="{FF2B5EF4-FFF2-40B4-BE49-F238E27FC236}">
                <a16:creationId xmlns:a16="http://schemas.microsoft.com/office/drawing/2014/main" id="{71420552-E661-1F82-903E-58B5C0B44B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19" t="33569" r="13436" b="23908"/>
          <a:stretch/>
        </p:blipFill>
        <p:spPr>
          <a:xfrm>
            <a:off x="30758" y="356669"/>
            <a:ext cx="1601400" cy="190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74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0E15AC-67E4-4BF4-B736-7A4F16692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Introduction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nucleic acids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Image 17">
            <a:extLst>
              <a:ext uri="{FF2B5EF4-FFF2-40B4-BE49-F238E27FC236}">
                <a16:creationId xmlns:a16="http://schemas.microsoft.com/office/drawing/2014/main" id="{120E7A09-74D1-43FB-AEC3-9606475E42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023"/>
          <a:stretch/>
        </p:blipFill>
        <p:spPr>
          <a:xfrm>
            <a:off x="48109" y="2345327"/>
            <a:ext cx="9047781" cy="1864957"/>
          </a:xfrm>
          <a:prstGeom prst="rect">
            <a:avLst/>
          </a:prstGeom>
        </p:spPr>
      </p:pic>
      <p:sp>
        <p:nvSpPr>
          <p:cNvPr id="6" name="Ellipse 20">
            <a:extLst>
              <a:ext uri="{FF2B5EF4-FFF2-40B4-BE49-F238E27FC236}">
                <a16:creationId xmlns:a16="http://schemas.microsoft.com/office/drawing/2014/main" id="{EDF406C6-6F5F-47F9-9BCB-BFD7674BD900}"/>
              </a:ext>
            </a:extLst>
          </p:cNvPr>
          <p:cNvSpPr/>
          <p:nvPr/>
        </p:nvSpPr>
        <p:spPr>
          <a:xfrm>
            <a:off x="3361299" y="2612373"/>
            <a:ext cx="1445623" cy="142911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7" name="Ellipse 21">
            <a:extLst>
              <a:ext uri="{FF2B5EF4-FFF2-40B4-BE49-F238E27FC236}">
                <a16:creationId xmlns:a16="http://schemas.microsoft.com/office/drawing/2014/main" id="{B3674678-9624-46AD-9605-5572D600FEA8}"/>
              </a:ext>
            </a:extLst>
          </p:cNvPr>
          <p:cNvSpPr/>
          <p:nvPr/>
        </p:nvSpPr>
        <p:spPr>
          <a:xfrm>
            <a:off x="275091" y="2630121"/>
            <a:ext cx="1445623" cy="142911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4E7DA3-22F5-48C3-A97B-8B8D52B564B3}"/>
              </a:ext>
            </a:extLst>
          </p:cNvPr>
          <p:cNvSpPr/>
          <p:nvPr/>
        </p:nvSpPr>
        <p:spPr>
          <a:xfrm>
            <a:off x="4499992" y="6611779"/>
            <a:ext cx="46440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Figure from http://www.bonac.com/global/en/nucleic/about/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124027C1-4CE6-41FE-A010-49E7BF01F5A6}"/>
              </a:ext>
            </a:extLst>
          </p:cNvPr>
          <p:cNvSpPr txBox="1"/>
          <p:nvPr/>
        </p:nvSpPr>
        <p:spPr>
          <a:xfrm>
            <a:off x="86289" y="1766640"/>
            <a:ext cx="2181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/>
              <a:t>Plasmids</a:t>
            </a: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Viral </a:t>
            </a:r>
            <a:r>
              <a:rPr lang="fr-FR" sz="2400" dirty="0" err="1"/>
              <a:t>vectors</a:t>
            </a:r>
            <a:endParaRPr lang="fr-FR" sz="2400" dirty="0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1FECE233-AE71-4151-A496-E378C09496AA}"/>
              </a:ext>
            </a:extLst>
          </p:cNvPr>
          <p:cNvSpPr txBox="1"/>
          <p:nvPr/>
        </p:nvSpPr>
        <p:spPr>
          <a:xfrm>
            <a:off x="3299506" y="1951307"/>
            <a:ext cx="2737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mRNA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09EED9D2-495E-4732-9654-3D0840C44EA0}"/>
              </a:ext>
            </a:extLst>
          </p:cNvPr>
          <p:cNvSpPr txBox="1"/>
          <p:nvPr/>
        </p:nvSpPr>
        <p:spPr>
          <a:xfrm>
            <a:off x="86289" y="4428554"/>
            <a:ext cx="2698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CRISPR/cas9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E9B1B1-0533-4192-A3E2-01CA9E24CBBB}"/>
              </a:ext>
            </a:extLst>
          </p:cNvPr>
          <p:cNvSpPr txBox="1"/>
          <p:nvPr/>
        </p:nvSpPr>
        <p:spPr>
          <a:xfrm>
            <a:off x="3126377" y="4428554"/>
            <a:ext cx="53981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miRNA / </a:t>
            </a:r>
            <a:r>
              <a:rPr lang="en-US" sz="2400" dirty="0" err="1"/>
              <a:t>antimiRNA</a:t>
            </a:r>
            <a:r>
              <a:rPr lang="en-US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siRNA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ASOs (antisense oligonucleotide)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095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B010FB2-BA15-3B8D-0EB1-CC0073A17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74" y="2159654"/>
            <a:ext cx="8033658" cy="34979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62085F-691C-0280-026A-24798C1B8AD0}"/>
              </a:ext>
            </a:extLst>
          </p:cNvPr>
          <p:cNvSpPr/>
          <p:nvPr/>
        </p:nvSpPr>
        <p:spPr>
          <a:xfrm>
            <a:off x="5590903" y="2821577"/>
            <a:ext cx="2873830" cy="1384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162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CE6EC-54BF-1FA3-01B1-542B1875F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CE335-40D1-F1B2-E213-B0A27614F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graphicFrame>
        <p:nvGraphicFramePr>
          <p:cNvPr id="46" name="表格 49">
            <a:extLst>
              <a:ext uri="{FF2B5EF4-FFF2-40B4-BE49-F238E27FC236}">
                <a16:creationId xmlns:a16="http://schemas.microsoft.com/office/drawing/2014/main" id="{095D95E3-75E3-4AFF-35DD-FCD624F08C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243898"/>
              </p:ext>
            </p:extLst>
          </p:nvPr>
        </p:nvGraphicFramePr>
        <p:xfrm>
          <a:off x="311880" y="5106514"/>
          <a:ext cx="8140458" cy="1209994"/>
        </p:xfrm>
        <a:graphic>
          <a:graphicData uri="http://schemas.openxmlformats.org/drawingml/2006/table">
            <a:tbl>
              <a:tblPr firstRow="1" firstCol="1" bandRow="1"/>
              <a:tblGrid>
                <a:gridCol w="2147988">
                  <a:extLst>
                    <a:ext uri="{9D8B030D-6E8A-4147-A177-3AD203B41FA5}">
                      <a16:colId xmlns:a16="http://schemas.microsoft.com/office/drawing/2014/main" val="1010316966"/>
                    </a:ext>
                  </a:extLst>
                </a:gridCol>
                <a:gridCol w="1997490">
                  <a:extLst>
                    <a:ext uri="{9D8B030D-6E8A-4147-A177-3AD203B41FA5}">
                      <a16:colId xmlns:a16="http://schemas.microsoft.com/office/drawing/2014/main" val="1610106180"/>
                    </a:ext>
                  </a:extLst>
                </a:gridCol>
                <a:gridCol w="1997490">
                  <a:extLst>
                    <a:ext uri="{9D8B030D-6E8A-4147-A177-3AD203B41FA5}">
                      <a16:colId xmlns:a16="http://schemas.microsoft.com/office/drawing/2014/main" val="2695888616"/>
                    </a:ext>
                  </a:extLst>
                </a:gridCol>
                <a:gridCol w="1997490">
                  <a:extLst>
                    <a:ext uri="{9D8B030D-6E8A-4147-A177-3AD203B41FA5}">
                      <a16:colId xmlns:a16="http://schemas.microsoft.com/office/drawing/2014/main" val="4053626891"/>
                    </a:ext>
                  </a:extLst>
                </a:gridCol>
              </a:tblGrid>
              <a:tr h="2518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pH</a:t>
                      </a:r>
                      <a:endParaRPr lang="zh-CN" sz="20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Size(nm)</a:t>
                      </a:r>
                      <a:endParaRPr lang="zh-CN" sz="20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Z-Potential</a:t>
                      </a:r>
                      <a:endParaRPr lang="zh-CN" sz="20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FR" altLang="zh-CN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Encapsulation </a:t>
                      </a:r>
                      <a:endParaRPr lang="zh-CN" sz="20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1213674"/>
                  </a:ext>
                </a:extLst>
              </a:tr>
              <a:tr h="245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7.0</a:t>
                      </a:r>
                      <a:endParaRPr lang="zh-CN" sz="20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70</a:t>
                      </a:r>
                      <a:endParaRPr lang="zh-CN" sz="20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-7.6</a:t>
                      </a:r>
                      <a:endParaRPr lang="zh-CN" sz="20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&gt; 90%</a:t>
                      </a:r>
                      <a:endParaRPr lang="zh-CN" sz="20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1139358"/>
                  </a:ext>
                </a:extLst>
              </a:tr>
              <a:tr h="245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4.0</a:t>
                      </a:r>
                      <a:endParaRPr lang="zh-CN" sz="20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kumimoji="0" lang="zh-CN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+11.9</a:t>
                      </a:r>
                      <a:endParaRPr lang="zh-CN" sz="20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zh-CN" sz="20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506980"/>
                  </a:ext>
                </a:extLst>
              </a:tr>
            </a:tbl>
          </a:graphicData>
        </a:graphic>
      </p:graphicFrame>
      <p:sp>
        <p:nvSpPr>
          <p:cNvPr id="47" name="文本框 63">
            <a:extLst>
              <a:ext uri="{FF2B5EF4-FFF2-40B4-BE49-F238E27FC236}">
                <a16:creationId xmlns:a16="http://schemas.microsoft.com/office/drawing/2014/main" id="{BCBA8F7B-F73D-8D94-27B8-63ED3A299E23}"/>
              </a:ext>
            </a:extLst>
          </p:cNvPr>
          <p:cNvSpPr txBox="1"/>
          <p:nvPr/>
        </p:nvSpPr>
        <p:spPr>
          <a:xfrm>
            <a:off x="3277917" y="4552298"/>
            <a:ext cx="2758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zh-CN" sz="2400" b="1" dirty="0">
                <a:solidFill>
                  <a:srgbClr val="630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A5B2218-BD5F-7127-DEB0-A4F711DA8D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129"/>
          <a:stretch/>
        </p:blipFill>
        <p:spPr>
          <a:xfrm>
            <a:off x="596795" y="1751486"/>
            <a:ext cx="7508419" cy="221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637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16">
            <a:extLst>
              <a:ext uri="{FF2B5EF4-FFF2-40B4-BE49-F238E27FC236}">
                <a16:creationId xmlns:a16="http://schemas.microsoft.com/office/drawing/2014/main" id="{CC6B90D7-8404-4166-8F5D-BFB2392B8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2" t="-1" r="16445" b="10839"/>
          <a:stretch/>
        </p:blipFill>
        <p:spPr>
          <a:xfrm>
            <a:off x="6120251" y="2441761"/>
            <a:ext cx="2554531" cy="2077379"/>
          </a:xfrm>
          <a:prstGeom prst="rect">
            <a:avLst/>
          </a:prstGeom>
        </p:spPr>
      </p:pic>
      <p:pic>
        <p:nvPicPr>
          <p:cNvPr id="2" name="图片 416">
            <a:extLst>
              <a:ext uri="{FF2B5EF4-FFF2-40B4-BE49-F238E27FC236}">
                <a16:creationId xmlns:a16="http://schemas.microsoft.com/office/drawing/2014/main" id="{52D67AF6-1126-496F-A123-46D4BFF72AC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5278" y="2223648"/>
            <a:ext cx="621110" cy="310555"/>
          </a:xfrm>
          <a:prstGeom prst="rect">
            <a:avLst/>
          </a:prstGeom>
        </p:spPr>
      </p:pic>
      <p:sp>
        <p:nvSpPr>
          <p:cNvPr id="3" name="文本框 417">
            <a:extLst>
              <a:ext uri="{FF2B5EF4-FFF2-40B4-BE49-F238E27FC236}">
                <a16:creationId xmlns:a16="http://schemas.microsoft.com/office/drawing/2014/main" id="{BFFB4B5D-0B47-42AC-A2ED-2D553A83F1F8}"/>
              </a:ext>
            </a:extLst>
          </p:cNvPr>
          <p:cNvSpPr txBox="1"/>
          <p:nvPr/>
        </p:nvSpPr>
        <p:spPr>
          <a:xfrm>
            <a:off x="1458254" y="3569363"/>
            <a:ext cx="13539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cs typeface="Times New Roman" panose="02020603050405020304" pitchFamily="18" charset="0"/>
              </a:rPr>
              <a:t>LPS- Activated macrophages</a:t>
            </a:r>
          </a:p>
          <a:p>
            <a:pPr algn="ctr"/>
            <a:r>
              <a:rPr lang="en-US" sz="1200" dirty="0">
                <a:cs typeface="Times New Roman" panose="02020603050405020304" pitchFamily="18" charset="0"/>
              </a:rPr>
              <a:t>(Raw264.7)</a:t>
            </a:r>
          </a:p>
        </p:txBody>
      </p:sp>
      <p:cxnSp>
        <p:nvCxnSpPr>
          <p:cNvPr id="4" name="直接箭头连接符 419">
            <a:extLst>
              <a:ext uri="{FF2B5EF4-FFF2-40B4-BE49-F238E27FC236}">
                <a16:creationId xmlns:a16="http://schemas.microsoft.com/office/drawing/2014/main" id="{ADA5288B-D1D7-4C75-9CF2-13785FAA28D1}"/>
              </a:ext>
            </a:extLst>
          </p:cNvPr>
          <p:cNvCxnSpPr>
            <a:cxnSpLocks/>
          </p:cNvCxnSpPr>
          <p:nvPr/>
        </p:nvCxnSpPr>
        <p:spPr>
          <a:xfrm>
            <a:off x="887519" y="2941181"/>
            <a:ext cx="0" cy="441179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箭头: 右 438">
            <a:extLst>
              <a:ext uri="{FF2B5EF4-FFF2-40B4-BE49-F238E27FC236}">
                <a16:creationId xmlns:a16="http://schemas.microsoft.com/office/drawing/2014/main" id="{C56371F3-9FD9-4492-A20A-FE13AEE93721}"/>
              </a:ext>
            </a:extLst>
          </p:cNvPr>
          <p:cNvSpPr/>
          <p:nvPr/>
        </p:nvSpPr>
        <p:spPr>
          <a:xfrm>
            <a:off x="1122906" y="3041227"/>
            <a:ext cx="427619" cy="384277"/>
          </a:xfrm>
          <a:prstGeom prst="rightArrow">
            <a:avLst>
              <a:gd name="adj1" fmla="val 50000"/>
              <a:gd name="adj2" fmla="val 52748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pic>
        <p:nvPicPr>
          <p:cNvPr id="6" name="图片 439">
            <a:extLst>
              <a:ext uri="{FF2B5EF4-FFF2-40B4-BE49-F238E27FC236}">
                <a16:creationId xmlns:a16="http://schemas.microsoft.com/office/drawing/2014/main" id="{34449B0A-BE18-4726-B5B5-6B94C776A45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5486" y="2744855"/>
            <a:ext cx="931276" cy="756339"/>
          </a:xfrm>
          <a:prstGeom prst="rect">
            <a:avLst/>
          </a:prstGeom>
        </p:spPr>
      </p:pic>
      <p:grpSp>
        <p:nvGrpSpPr>
          <p:cNvPr id="7" name="组合 447">
            <a:extLst>
              <a:ext uri="{FF2B5EF4-FFF2-40B4-BE49-F238E27FC236}">
                <a16:creationId xmlns:a16="http://schemas.microsoft.com/office/drawing/2014/main" id="{E8DF85C7-E0E3-49AC-A042-C7615D08A8DD}"/>
              </a:ext>
            </a:extLst>
          </p:cNvPr>
          <p:cNvGrpSpPr>
            <a:grpSpLocks noChangeAspect="1"/>
          </p:cNvGrpSpPr>
          <p:nvPr/>
        </p:nvGrpSpPr>
        <p:grpSpPr>
          <a:xfrm>
            <a:off x="479818" y="3362918"/>
            <a:ext cx="866186" cy="868682"/>
            <a:chOff x="16966850" y="29346055"/>
            <a:chExt cx="2115495" cy="2121592"/>
          </a:xfrm>
        </p:grpSpPr>
        <p:grpSp>
          <p:nvGrpSpPr>
            <p:cNvPr id="8" name="组合 432">
              <a:extLst>
                <a:ext uri="{FF2B5EF4-FFF2-40B4-BE49-F238E27FC236}">
                  <a16:creationId xmlns:a16="http://schemas.microsoft.com/office/drawing/2014/main" id="{3E7DC971-0BEA-496B-ABC2-D71AF0333B18}"/>
                </a:ext>
              </a:extLst>
            </p:cNvPr>
            <p:cNvGrpSpPr>
              <a:grpSpLocks/>
            </p:cNvGrpSpPr>
            <p:nvPr/>
          </p:nvGrpSpPr>
          <p:grpSpPr>
            <a:xfrm>
              <a:off x="17126723" y="29483654"/>
              <a:ext cx="1847524" cy="1750289"/>
              <a:chOff x="16828748" y="29344471"/>
              <a:chExt cx="2369964" cy="2267909"/>
            </a:xfrm>
          </p:grpSpPr>
          <p:pic>
            <p:nvPicPr>
              <p:cNvPr id="10" name="图片 422">
                <a:extLst>
                  <a:ext uri="{FF2B5EF4-FFF2-40B4-BE49-F238E27FC236}">
                    <a16:creationId xmlns:a16="http://schemas.microsoft.com/office/drawing/2014/main" id="{750089BF-DE0E-44AE-BF59-1A4E71657D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828748" y="29344471"/>
                <a:ext cx="2369964" cy="2267909"/>
              </a:xfrm>
              <a:prstGeom prst="rect">
                <a:avLst/>
              </a:prstGeom>
            </p:spPr>
          </p:pic>
          <p:sp>
            <p:nvSpPr>
              <p:cNvPr id="11" name="椭圆 425">
                <a:extLst>
                  <a:ext uri="{FF2B5EF4-FFF2-40B4-BE49-F238E27FC236}">
                    <a16:creationId xmlns:a16="http://schemas.microsoft.com/office/drawing/2014/main" id="{B08F0DEE-B529-413A-AFB2-DA2EF85A5C05}"/>
                  </a:ext>
                </a:extLst>
              </p:cNvPr>
              <p:cNvSpPr/>
              <p:nvPr/>
            </p:nvSpPr>
            <p:spPr>
              <a:xfrm>
                <a:off x="18030968" y="30279141"/>
                <a:ext cx="72008" cy="70402"/>
              </a:xfrm>
              <a:prstGeom prst="ellipse">
                <a:avLst/>
              </a:prstGeom>
              <a:solidFill>
                <a:srgbClr val="5FFF14"/>
              </a:solidFill>
              <a:ln>
                <a:solidFill>
                  <a:srgbClr val="5FFF1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12" name="椭圆 426">
                <a:extLst>
                  <a:ext uri="{FF2B5EF4-FFF2-40B4-BE49-F238E27FC236}">
                    <a16:creationId xmlns:a16="http://schemas.microsoft.com/office/drawing/2014/main" id="{B4D31BAF-71D1-4CB2-A554-CF8A773203AF}"/>
                  </a:ext>
                </a:extLst>
              </p:cNvPr>
              <p:cNvSpPr/>
              <p:nvPr/>
            </p:nvSpPr>
            <p:spPr>
              <a:xfrm>
                <a:off x="18201470" y="30314342"/>
                <a:ext cx="72008" cy="70402"/>
              </a:xfrm>
              <a:prstGeom prst="ellipse">
                <a:avLst/>
              </a:prstGeom>
              <a:solidFill>
                <a:srgbClr val="5FFF14"/>
              </a:solidFill>
              <a:ln>
                <a:solidFill>
                  <a:srgbClr val="5FFF1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13" name="椭圆 427">
                <a:extLst>
                  <a:ext uri="{FF2B5EF4-FFF2-40B4-BE49-F238E27FC236}">
                    <a16:creationId xmlns:a16="http://schemas.microsoft.com/office/drawing/2014/main" id="{33B16478-1861-401A-9BC3-F6F63AC7D4C7}"/>
                  </a:ext>
                </a:extLst>
              </p:cNvPr>
              <p:cNvSpPr/>
              <p:nvPr/>
            </p:nvSpPr>
            <p:spPr>
              <a:xfrm>
                <a:off x="18186230" y="30492751"/>
                <a:ext cx="72008" cy="70402"/>
              </a:xfrm>
              <a:prstGeom prst="ellipse">
                <a:avLst/>
              </a:prstGeom>
              <a:solidFill>
                <a:srgbClr val="5FFF14"/>
              </a:solidFill>
              <a:ln>
                <a:solidFill>
                  <a:srgbClr val="5FFF1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14" name="椭圆 428">
                <a:extLst>
                  <a:ext uri="{FF2B5EF4-FFF2-40B4-BE49-F238E27FC236}">
                    <a16:creationId xmlns:a16="http://schemas.microsoft.com/office/drawing/2014/main" id="{A61349E2-295A-45AA-8274-68379BDFFF27}"/>
                  </a:ext>
                </a:extLst>
              </p:cNvPr>
              <p:cNvSpPr/>
              <p:nvPr/>
            </p:nvSpPr>
            <p:spPr>
              <a:xfrm>
                <a:off x="17980525" y="30455135"/>
                <a:ext cx="72008" cy="70402"/>
              </a:xfrm>
              <a:prstGeom prst="ellipse">
                <a:avLst/>
              </a:prstGeom>
              <a:solidFill>
                <a:srgbClr val="5FFF14"/>
              </a:solidFill>
              <a:ln>
                <a:solidFill>
                  <a:srgbClr val="5FFF1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15" name="椭圆 429">
                <a:extLst>
                  <a:ext uri="{FF2B5EF4-FFF2-40B4-BE49-F238E27FC236}">
                    <a16:creationId xmlns:a16="http://schemas.microsoft.com/office/drawing/2014/main" id="{7AA820F6-035E-4311-B083-5E8940211527}"/>
                  </a:ext>
                </a:extLst>
              </p:cNvPr>
              <p:cNvSpPr/>
              <p:nvPr/>
            </p:nvSpPr>
            <p:spPr>
              <a:xfrm>
                <a:off x="17818220" y="30422349"/>
                <a:ext cx="72008" cy="70402"/>
              </a:xfrm>
              <a:prstGeom prst="ellipse">
                <a:avLst/>
              </a:prstGeom>
              <a:solidFill>
                <a:srgbClr val="5FFF14"/>
              </a:solidFill>
              <a:ln>
                <a:solidFill>
                  <a:srgbClr val="5FFF1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16" name="椭圆 430">
                <a:extLst>
                  <a:ext uri="{FF2B5EF4-FFF2-40B4-BE49-F238E27FC236}">
                    <a16:creationId xmlns:a16="http://schemas.microsoft.com/office/drawing/2014/main" id="{C3437C89-1D9E-488B-86A7-2D1E3D97073F}"/>
                  </a:ext>
                </a:extLst>
              </p:cNvPr>
              <p:cNvSpPr/>
              <p:nvPr/>
            </p:nvSpPr>
            <p:spPr>
              <a:xfrm>
                <a:off x="17814152" y="30585481"/>
                <a:ext cx="72008" cy="70402"/>
              </a:xfrm>
              <a:prstGeom prst="ellipse">
                <a:avLst/>
              </a:prstGeom>
              <a:solidFill>
                <a:srgbClr val="5FFF14"/>
              </a:solidFill>
              <a:ln>
                <a:solidFill>
                  <a:srgbClr val="5FFF1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17" name="椭圆 431">
                <a:extLst>
                  <a:ext uri="{FF2B5EF4-FFF2-40B4-BE49-F238E27FC236}">
                    <a16:creationId xmlns:a16="http://schemas.microsoft.com/office/drawing/2014/main" id="{E7BD2BE0-8998-4497-B354-449DBBC7DFB4}"/>
                  </a:ext>
                </a:extLst>
              </p:cNvPr>
              <p:cNvSpPr/>
              <p:nvPr/>
            </p:nvSpPr>
            <p:spPr>
              <a:xfrm>
                <a:off x="17950402" y="30624491"/>
                <a:ext cx="72008" cy="70402"/>
              </a:xfrm>
              <a:prstGeom prst="ellipse">
                <a:avLst/>
              </a:prstGeom>
              <a:solidFill>
                <a:srgbClr val="5FFF14"/>
              </a:solidFill>
              <a:ln>
                <a:solidFill>
                  <a:srgbClr val="5FFF1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pic>
          <p:nvPicPr>
            <p:cNvPr id="9" name="图片 443">
              <a:extLst>
                <a:ext uri="{FF2B5EF4-FFF2-40B4-BE49-F238E27FC236}">
                  <a16:creationId xmlns:a16="http://schemas.microsoft.com/office/drawing/2014/main" id="{33C611F2-4F75-4698-B43F-2217A3563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966850" y="29346055"/>
              <a:ext cx="2115495" cy="2121592"/>
            </a:xfrm>
            <a:prstGeom prst="rect">
              <a:avLst/>
            </a:prstGeom>
          </p:spPr>
        </p:pic>
      </p:grpSp>
      <p:sp>
        <p:nvSpPr>
          <p:cNvPr id="18" name="文本框 104">
            <a:extLst>
              <a:ext uri="{FF2B5EF4-FFF2-40B4-BE49-F238E27FC236}">
                <a16:creationId xmlns:a16="http://schemas.microsoft.com/office/drawing/2014/main" id="{821173D1-6FD9-4091-A91F-77328F922488}"/>
              </a:ext>
            </a:extLst>
          </p:cNvPr>
          <p:cNvSpPr txBox="1"/>
          <p:nvPr/>
        </p:nvSpPr>
        <p:spPr>
          <a:xfrm>
            <a:off x="267159" y="4265224"/>
            <a:ext cx="15830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cs typeface="Times New Roman" panose="02020603050405020304" pitchFamily="18" charset="0"/>
              </a:rPr>
              <a:t>Lipo:6-FAM siRNA</a:t>
            </a:r>
            <a:endParaRPr lang="en-US" sz="1200" dirty="0">
              <a:cs typeface="Times New Roman" panose="02020603050405020304" pitchFamily="18" charset="0"/>
            </a:endParaRPr>
          </a:p>
        </p:txBody>
      </p:sp>
      <p:sp>
        <p:nvSpPr>
          <p:cNvPr id="19" name="文本框 417">
            <a:extLst>
              <a:ext uri="{FF2B5EF4-FFF2-40B4-BE49-F238E27FC236}">
                <a16:creationId xmlns:a16="http://schemas.microsoft.com/office/drawing/2014/main" id="{8F3E3297-E1BD-456A-9886-9B503B1819D9}"/>
              </a:ext>
            </a:extLst>
          </p:cNvPr>
          <p:cNvSpPr txBox="1"/>
          <p:nvPr/>
        </p:nvSpPr>
        <p:spPr>
          <a:xfrm>
            <a:off x="3455083" y="4595284"/>
            <a:ext cx="20657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cs typeface="Times New Roman" panose="02020603050405020304" pitchFamily="18" charset="0"/>
              </a:rPr>
              <a:t>6-FAM signal</a:t>
            </a:r>
            <a:endParaRPr lang="en-US" sz="1200" dirty="0">
              <a:cs typeface="Times New Roman" panose="02020603050405020304" pitchFamily="18" charset="0"/>
            </a:endParaRPr>
          </a:p>
        </p:txBody>
      </p:sp>
      <p:sp>
        <p:nvSpPr>
          <p:cNvPr id="20" name="文本框 417">
            <a:extLst>
              <a:ext uri="{FF2B5EF4-FFF2-40B4-BE49-F238E27FC236}">
                <a16:creationId xmlns:a16="http://schemas.microsoft.com/office/drawing/2014/main" id="{3E9F1F72-698D-4462-85DC-F63C8825024B}"/>
              </a:ext>
            </a:extLst>
          </p:cNvPr>
          <p:cNvSpPr txBox="1"/>
          <p:nvPr/>
        </p:nvSpPr>
        <p:spPr>
          <a:xfrm>
            <a:off x="497845" y="2556778"/>
            <a:ext cx="12196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cs typeface="Times New Roman" panose="02020603050405020304" pitchFamily="18" charset="0"/>
              </a:rPr>
              <a:t>6-FAM siRNA</a:t>
            </a:r>
            <a:endParaRPr lang="en-US" sz="1200" dirty="0">
              <a:cs typeface="Times New Roman" panose="02020603050405020304" pitchFamily="18" charset="0"/>
            </a:endParaRPr>
          </a:p>
        </p:txBody>
      </p:sp>
      <p:sp>
        <p:nvSpPr>
          <p:cNvPr id="21" name="文本框 417">
            <a:extLst>
              <a:ext uri="{FF2B5EF4-FFF2-40B4-BE49-F238E27FC236}">
                <a16:creationId xmlns:a16="http://schemas.microsoft.com/office/drawing/2014/main" id="{B05D7D25-F770-44A8-9D77-ADE402B67609}"/>
              </a:ext>
            </a:extLst>
          </p:cNvPr>
          <p:cNvSpPr txBox="1"/>
          <p:nvPr/>
        </p:nvSpPr>
        <p:spPr>
          <a:xfrm rot="16200000">
            <a:off x="2292313" y="3238628"/>
            <a:ext cx="1647746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75" dirty="0">
                <a:cs typeface="Times New Roman" panose="02020603050405020304" pitchFamily="18" charset="0"/>
              </a:rPr>
              <a:t>Count</a:t>
            </a:r>
          </a:p>
        </p:txBody>
      </p:sp>
      <p:sp>
        <p:nvSpPr>
          <p:cNvPr id="23" name="文本框 417">
            <a:extLst>
              <a:ext uri="{FF2B5EF4-FFF2-40B4-BE49-F238E27FC236}">
                <a16:creationId xmlns:a16="http://schemas.microsoft.com/office/drawing/2014/main" id="{E8B92B4B-2F7A-4463-87EE-58339A2F16E0}"/>
              </a:ext>
            </a:extLst>
          </p:cNvPr>
          <p:cNvSpPr txBox="1"/>
          <p:nvPr/>
        </p:nvSpPr>
        <p:spPr>
          <a:xfrm rot="16200000">
            <a:off x="5099038" y="3317006"/>
            <a:ext cx="1804504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75" dirty="0">
                <a:cs typeface="Times New Roman" panose="02020603050405020304" pitchFamily="18" charset="0"/>
              </a:rPr>
              <a:t>RFU</a:t>
            </a:r>
          </a:p>
        </p:txBody>
      </p:sp>
      <p:grpSp>
        <p:nvGrpSpPr>
          <p:cNvPr id="25" name="组合 30">
            <a:extLst>
              <a:ext uri="{FF2B5EF4-FFF2-40B4-BE49-F238E27FC236}">
                <a16:creationId xmlns:a16="http://schemas.microsoft.com/office/drawing/2014/main" id="{66A8CD33-7EF0-4A8A-8E75-E5728FBBDFF4}"/>
              </a:ext>
            </a:extLst>
          </p:cNvPr>
          <p:cNvGrpSpPr>
            <a:grpSpLocks noChangeAspect="1"/>
          </p:cNvGrpSpPr>
          <p:nvPr/>
        </p:nvGrpSpPr>
        <p:grpSpPr>
          <a:xfrm>
            <a:off x="3206245" y="2483576"/>
            <a:ext cx="2365853" cy="2051150"/>
            <a:chOff x="21171089" y="26572842"/>
            <a:chExt cx="4781906" cy="4145821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C387AAAC-4688-4C2D-AA7C-E3D5271CD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171089" y="26771997"/>
              <a:ext cx="4608000" cy="3946666"/>
            </a:xfrm>
            <a:prstGeom prst="rect">
              <a:avLst/>
            </a:prstGeom>
          </p:spPr>
        </p:pic>
        <p:pic>
          <p:nvPicPr>
            <p:cNvPr id="27" name="图片 29">
              <a:extLst>
                <a:ext uri="{FF2B5EF4-FFF2-40B4-BE49-F238E27FC236}">
                  <a16:creationId xmlns:a16="http://schemas.microsoft.com/office/drawing/2014/main" id="{DFB89C36-B9E8-40B0-96FB-A3848C7E2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319295" y="26572842"/>
              <a:ext cx="2633700" cy="1292464"/>
            </a:xfrm>
            <a:prstGeom prst="rect">
              <a:avLst/>
            </a:prstGeom>
          </p:spPr>
        </p:pic>
      </p:grpSp>
      <p:grpSp>
        <p:nvGrpSpPr>
          <p:cNvPr id="30" name="Group 496">
            <a:extLst>
              <a:ext uri="{FF2B5EF4-FFF2-40B4-BE49-F238E27FC236}">
                <a16:creationId xmlns:a16="http://schemas.microsoft.com/office/drawing/2014/main" id="{C178092F-4E7D-4A87-9553-11DD3916792A}"/>
              </a:ext>
            </a:extLst>
          </p:cNvPr>
          <p:cNvGrpSpPr/>
          <p:nvPr/>
        </p:nvGrpSpPr>
        <p:grpSpPr>
          <a:xfrm>
            <a:off x="227237" y="1423174"/>
            <a:ext cx="806658" cy="432809"/>
            <a:chOff x="3491880" y="5115431"/>
            <a:chExt cx="1944216" cy="1020019"/>
          </a:xfrm>
        </p:grpSpPr>
        <p:grpSp>
          <p:nvGrpSpPr>
            <p:cNvPr id="31" name="Group 544">
              <a:extLst>
                <a:ext uri="{FF2B5EF4-FFF2-40B4-BE49-F238E27FC236}">
                  <a16:creationId xmlns:a16="http://schemas.microsoft.com/office/drawing/2014/main" id="{56C88FCC-52C5-43CD-8274-F2089BACE0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91880" y="5115431"/>
              <a:ext cx="1944216" cy="1020019"/>
              <a:chOff x="2182" y="1659"/>
              <a:chExt cx="1383" cy="1005"/>
            </a:xfrm>
          </p:grpSpPr>
          <p:sp>
            <p:nvSpPr>
              <p:cNvPr id="140" name="Freeform 545">
                <a:extLst>
                  <a:ext uri="{FF2B5EF4-FFF2-40B4-BE49-F238E27FC236}">
                    <a16:creationId xmlns:a16="http://schemas.microsoft.com/office/drawing/2014/main" id="{D4964F15-25D5-4B7F-9B92-5463F1587B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7" y="1685"/>
                <a:ext cx="1325" cy="739"/>
              </a:xfrm>
              <a:custGeom>
                <a:avLst/>
                <a:gdLst>
                  <a:gd name="T0" fmla="*/ 475 w 530"/>
                  <a:gd name="T1" fmla="*/ 1673 h 277"/>
                  <a:gd name="T2" fmla="*/ 0 w 530"/>
                  <a:gd name="T3" fmla="*/ 990 h 277"/>
                  <a:gd name="T4" fmla="*/ 475 w 530"/>
                  <a:gd name="T5" fmla="*/ 299 h 277"/>
                  <a:gd name="T6" fmla="*/ 1658 w 530"/>
                  <a:gd name="T7" fmla="*/ 0 h 277"/>
                  <a:gd name="T8" fmla="*/ 2838 w 530"/>
                  <a:gd name="T9" fmla="*/ 299 h 277"/>
                  <a:gd name="T10" fmla="*/ 3313 w 530"/>
                  <a:gd name="T11" fmla="*/ 990 h 277"/>
                  <a:gd name="T12" fmla="*/ 2838 w 530"/>
                  <a:gd name="T13" fmla="*/ 1673 h 277"/>
                  <a:gd name="T14" fmla="*/ 1658 w 530"/>
                  <a:gd name="T15" fmla="*/ 1972 h 277"/>
                  <a:gd name="T16" fmla="*/ 475 w 530"/>
                  <a:gd name="T17" fmla="*/ 1673 h 2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30" h="277">
                    <a:moveTo>
                      <a:pt x="76" y="235"/>
                    </a:moveTo>
                    <a:cubicBezTo>
                      <a:pt x="27" y="209"/>
                      <a:pt x="0" y="174"/>
                      <a:pt x="0" y="139"/>
                    </a:cubicBezTo>
                    <a:cubicBezTo>
                      <a:pt x="0" y="103"/>
                      <a:pt x="27" y="68"/>
                      <a:pt x="76" y="42"/>
                    </a:cubicBezTo>
                    <a:cubicBezTo>
                      <a:pt x="126" y="15"/>
                      <a:pt x="193" y="0"/>
                      <a:pt x="265" y="0"/>
                    </a:cubicBezTo>
                    <a:cubicBezTo>
                      <a:pt x="337" y="0"/>
                      <a:pt x="404" y="15"/>
                      <a:pt x="454" y="42"/>
                    </a:cubicBezTo>
                    <a:cubicBezTo>
                      <a:pt x="503" y="68"/>
                      <a:pt x="530" y="103"/>
                      <a:pt x="530" y="139"/>
                    </a:cubicBezTo>
                    <a:cubicBezTo>
                      <a:pt x="530" y="174"/>
                      <a:pt x="503" y="209"/>
                      <a:pt x="454" y="235"/>
                    </a:cubicBezTo>
                    <a:cubicBezTo>
                      <a:pt x="404" y="262"/>
                      <a:pt x="337" y="277"/>
                      <a:pt x="265" y="277"/>
                    </a:cubicBezTo>
                    <a:cubicBezTo>
                      <a:pt x="193" y="277"/>
                      <a:pt x="126" y="262"/>
                      <a:pt x="76" y="235"/>
                    </a:cubicBezTo>
                    <a:close/>
                  </a:path>
                </a:pathLst>
              </a:custGeom>
              <a:solidFill>
                <a:srgbClr val="D9F1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41" name="Freeform 546">
                <a:extLst>
                  <a:ext uri="{FF2B5EF4-FFF2-40B4-BE49-F238E27FC236}">
                    <a16:creationId xmlns:a16="http://schemas.microsoft.com/office/drawing/2014/main" id="{C6F5A3D1-7F35-4BC2-8817-306CBB7FE5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5" y="2056"/>
                <a:ext cx="1370" cy="608"/>
              </a:xfrm>
              <a:custGeom>
                <a:avLst/>
                <a:gdLst>
                  <a:gd name="T0" fmla="*/ 3425 w 548"/>
                  <a:gd name="T1" fmla="*/ 568 h 228"/>
                  <a:gd name="T2" fmla="*/ 1713 w 548"/>
                  <a:gd name="T3" fmla="*/ 1621 h 228"/>
                  <a:gd name="T4" fmla="*/ 0 w 548"/>
                  <a:gd name="T5" fmla="*/ 568 h 228"/>
                  <a:gd name="T6" fmla="*/ 0 w 548"/>
                  <a:gd name="T7" fmla="*/ 0 h 228"/>
                  <a:gd name="T8" fmla="*/ 1713 w 548"/>
                  <a:gd name="T9" fmla="*/ 1053 h 228"/>
                  <a:gd name="T10" fmla="*/ 3425 w 548"/>
                  <a:gd name="T11" fmla="*/ 0 h 228"/>
                  <a:gd name="T12" fmla="*/ 3425 w 548"/>
                  <a:gd name="T13" fmla="*/ 568 h 2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48" h="228">
                    <a:moveTo>
                      <a:pt x="548" y="80"/>
                    </a:moveTo>
                    <a:cubicBezTo>
                      <a:pt x="548" y="162"/>
                      <a:pt x="425" y="228"/>
                      <a:pt x="274" y="228"/>
                    </a:cubicBezTo>
                    <a:cubicBezTo>
                      <a:pt x="122" y="228"/>
                      <a:pt x="0" y="162"/>
                      <a:pt x="0" y="8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2"/>
                      <a:pt x="122" y="148"/>
                      <a:pt x="274" y="148"/>
                    </a:cubicBezTo>
                    <a:cubicBezTo>
                      <a:pt x="425" y="148"/>
                      <a:pt x="548" y="82"/>
                      <a:pt x="548" y="0"/>
                    </a:cubicBezTo>
                    <a:lnTo>
                      <a:pt x="548" y="80"/>
                    </a:lnTo>
                    <a:close/>
                  </a:path>
                </a:pathLst>
              </a:custGeom>
              <a:solidFill>
                <a:srgbClr val="D9F1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42" name="Oval 547">
                <a:extLst>
                  <a:ext uri="{FF2B5EF4-FFF2-40B4-BE49-F238E27FC236}">
                    <a16:creationId xmlns:a16="http://schemas.microsoft.com/office/drawing/2014/main" id="{E727B140-E929-4A7F-BCD8-7F76293BA0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5" y="1659"/>
                <a:ext cx="1370" cy="792"/>
              </a:xfrm>
              <a:prstGeom prst="ellipse">
                <a:avLst/>
              </a:prstGeom>
              <a:solidFill>
                <a:srgbClr val="F0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43" name="Freeform 548">
                <a:extLst>
                  <a:ext uri="{FF2B5EF4-FFF2-40B4-BE49-F238E27FC236}">
                    <a16:creationId xmlns:a16="http://schemas.microsoft.com/office/drawing/2014/main" id="{1095A8C2-29DC-4F20-BBA8-A68840EBA3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7" y="1685"/>
                <a:ext cx="1325" cy="739"/>
              </a:xfrm>
              <a:custGeom>
                <a:avLst/>
                <a:gdLst>
                  <a:gd name="T0" fmla="*/ 475 w 530"/>
                  <a:gd name="T1" fmla="*/ 1673 h 277"/>
                  <a:gd name="T2" fmla="*/ 0 w 530"/>
                  <a:gd name="T3" fmla="*/ 990 h 277"/>
                  <a:gd name="T4" fmla="*/ 475 w 530"/>
                  <a:gd name="T5" fmla="*/ 299 h 277"/>
                  <a:gd name="T6" fmla="*/ 1658 w 530"/>
                  <a:gd name="T7" fmla="*/ 0 h 277"/>
                  <a:gd name="T8" fmla="*/ 2838 w 530"/>
                  <a:gd name="T9" fmla="*/ 299 h 277"/>
                  <a:gd name="T10" fmla="*/ 3313 w 530"/>
                  <a:gd name="T11" fmla="*/ 990 h 277"/>
                  <a:gd name="T12" fmla="*/ 2838 w 530"/>
                  <a:gd name="T13" fmla="*/ 1673 h 277"/>
                  <a:gd name="T14" fmla="*/ 1658 w 530"/>
                  <a:gd name="T15" fmla="*/ 1972 h 277"/>
                  <a:gd name="T16" fmla="*/ 475 w 530"/>
                  <a:gd name="T17" fmla="*/ 1673 h 2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30" h="277">
                    <a:moveTo>
                      <a:pt x="76" y="235"/>
                    </a:moveTo>
                    <a:cubicBezTo>
                      <a:pt x="27" y="209"/>
                      <a:pt x="0" y="174"/>
                      <a:pt x="0" y="139"/>
                    </a:cubicBezTo>
                    <a:cubicBezTo>
                      <a:pt x="0" y="103"/>
                      <a:pt x="27" y="68"/>
                      <a:pt x="76" y="42"/>
                    </a:cubicBezTo>
                    <a:cubicBezTo>
                      <a:pt x="126" y="15"/>
                      <a:pt x="193" y="0"/>
                      <a:pt x="265" y="0"/>
                    </a:cubicBezTo>
                    <a:cubicBezTo>
                      <a:pt x="337" y="0"/>
                      <a:pt x="404" y="15"/>
                      <a:pt x="454" y="42"/>
                    </a:cubicBezTo>
                    <a:cubicBezTo>
                      <a:pt x="503" y="68"/>
                      <a:pt x="530" y="103"/>
                      <a:pt x="530" y="139"/>
                    </a:cubicBezTo>
                    <a:cubicBezTo>
                      <a:pt x="530" y="174"/>
                      <a:pt x="503" y="209"/>
                      <a:pt x="454" y="235"/>
                    </a:cubicBezTo>
                    <a:cubicBezTo>
                      <a:pt x="404" y="262"/>
                      <a:pt x="337" y="277"/>
                      <a:pt x="265" y="277"/>
                    </a:cubicBezTo>
                    <a:cubicBezTo>
                      <a:pt x="193" y="277"/>
                      <a:pt x="126" y="262"/>
                      <a:pt x="76" y="235"/>
                    </a:cubicBezTo>
                    <a:close/>
                  </a:path>
                </a:pathLst>
              </a:custGeom>
              <a:solidFill>
                <a:srgbClr val="BD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44" name="Freeform 549">
                <a:extLst>
                  <a:ext uri="{FF2B5EF4-FFF2-40B4-BE49-F238E27FC236}">
                    <a16:creationId xmlns:a16="http://schemas.microsoft.com/office/drawing/2014/main" id="{B7C84267-8520-4FB2-8425-FF8497FCD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7" y="1685"/>
                <a:ext cx="1325" cy="504"/>
              </a:xfrm>
              <a:custGeom>
                <a:avLst/>
                <a:gdLst>
                  <a:gd name="T0" fmla="*/ 113 w 530"/>
                  <a:gd name="T1" fmla="*/ 1336 h 189"/>
                  <a:gd name="T2" fmla="*/ 1658 w 530"/>
                  <a:gd name="T3" fmla="*/ 499 h 189"/>
                  <a:gd name="T4" fmla="*/ 3195 w 530"/>
                  <a:gd name="T5" fmla="*/ 1344 h 189"/>
                  <a:gd name="T6" fmla="*/ 3313 w 530"/>
                  <a:gd name="T7" fmla="*/ 989 h 189"/>
                  <a:gd name="T8" fmla="*/ 2838 w 530"/>
                  <a:gd name="T9" fmla="*/ 299 h 189"/>
                  <a:gd name="T10" fmla="*/ 1658 w 530"/>
                  <a:gd name="T11" fmla="*/ 0 h 189"/>
                  <a:gd name="T12" fmla="*/ 475 w 530"/>
                  <a:gd name="T13" fmla="*/ 299 h 189"/>
                  <a:gd name="T14" fmla="*/ 0 w 530"/>
                  <a:gd name="T15" fmla="*/ 989 h 189"/>
                  <a:gd name="T16" fmla="*/ 113 w 530"/>
                  <a:gd name="T17" fmla="*/ 1336 h 18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30" h="189">
                    <a:moveTo>
                      <a:pt x="18" y="188"/>
                    </a:moveTo>
                    <a:cubicBezTo>
                      <a:pt x="33" y="121"/>
                      <a:pt x="146" y="70"/>
                      <a:pt x="265" y="70"/>
                    </a:cubicBezTo>
                    <a:cubicBezTo>
                      <a:pt x="381" y="70"/>
                      <a:pt x="507" y="128"/>
                      <a:pt x="511" y="189"/>
                    </a:cubicBezTo>
                    <a:cubicBezTo>
                      <a:pt x="523" y="173"/>
                      <a:pt x="530" y="156"/>
                      <a:pt x="530" y="139"/>
                    </a:cubicBezTo>
                    <a:cubicBezTo>
                      <a:pt x="530" y="103"/>
                      <a:pt x="503" y="68"/>
                      <a:pt x="454" y="42"/>
                    </a:cubicBezTo>
                    <a:cubicBezTo>
                      <a:pt x="404" y="15"/>
                      <a:pt x="337" y="0"/>
                      <a:pt x="265" y="0"/>
                    </a:cubicBezTo>
                    <a:cubicBezTo>
                      <a:pt x="193" y="0"/>
                      <a:pt x="126" y="15"/>
                      <a:pt x="76" y="42"/>
                    </a:cubicBezTo>
                    <a:cubicBezTo>
                      <a:pt x="27" y="68"/>
                      <a:pt x="0" y="103"/>
                      <a:pt x="0" y="139"/>
                    </a:cubicBezTo>
                    <a:cubicBezTo>
                      <a:pt x="0" y="156"/>
                      <a:pt x="6" y="172"/>
                      <a:pt x="18" y="188"/>
                    </a:cubicBezTo>
                    <a:close/>
                  </a:path>
                </a:pathLst>
              </a:custGeom>
              <a:solidFill>
                <a:srgbClr val="E6F6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45" name="Freeform 550">
                <a:extLst>
                  <a:ext uri="{FF2B5EF4-FFF2-40B4-BE49-F238E27FC236}">
                    <a16:creationId xmlns:a16="http://schemas.microsoft.com/office/drawing/2014/main" id="{21AE96DB-BB3D-450F-AAD8-E50762A79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2" y="1856"/>
                <a:ext cx="293" cy="304"/>
              </a:xfrm>
              <a:custGeom>
                <a:avLst/>
                <a:gdLst>
                  <a:gd name="T0" fmla="*/ 734 w 117"/>
                  <a:gd name="T1" fmla="*/ 256 h 114"/>
                  <a:gd name="T2" fmla="*/ 188 w 117"/>
                  <a:gd name="T3" fmla="*/ 811 h 114"/>
                  <a:gd name="T4" fmla="*/ 408 w 117"/>
                  <a:gd name="T5" fmla="*/ 0 h 114"/>
                  <a:gd name="T6" fmla="*/ 734 w 117"/>
                  <a:gd name="T7" fmla="*/ 256 h 11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7" h="114">
                    <a:moveTo>
                      <a:pt x="117" y="36"/>
                    </a:moveTo>
                    <a:cubicBezTo>
                      <a:pt x="67" y="55"/>
                      <a:pt x="37" y="93"/>
                      <a:pt x="30" y="114"/>
                    </a:cubicBezTo>
                    <a:cubicBezTo>
                      <a:pt x="0" y="69"/>
                      <a:pt x="36" y="26"/>
                      <a:pt x="65" y="0"/>
                    </a:cubicBezTo>
                    <a:cubicBezTo>
                      <a:pt x="58" y="20"/>
                      <a:pt x="47" y="52"/>
                      <a:pt x="117" y="36"/>
                    </a:cubicBezTo>
                    <a:close/>
                  </a:path>
                </a:pathLst>
              </a:custGeom>
              <a:solidFill>
                <a:srgbClr val="C9EB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46" name="Freeform 551">
                <a:extLst>
                  <a:ext uri="{FF2B5EF4-FFF2-40B4-BE49-F238E27FC236}">
                    <a16:creationId xmlns:a16="http://schemas.microsoft.com/office/drawing/2014/main" id="{EAE98936-0B48-4D97-89C8-720595D0B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019"/>
                <a:ext cx="77" cy="136"/>
              </a:xfrm>
              <a:custGeom>
                <a:avLst/>
                <a:gdLst>
                  <a:gd name="T0" fmla="*/ 0 w 31"/>
                  <a:gd name="T1" fmla="*/ 136 h 51"/>
                  <a:gd name="T2" fmla="*/ 117 w 31"/>
                  <a:gd name="T3" fmla="*/ 363 h 51"/>
                  <a:gd name="T4" fmla="*/ 174 w 31"/>
                  <a:gd name="T5" fmla="*/ 0 h 51"/>
                  <a:gd name="T6" fmla="*/ 142 w 31"/>
                  <a:gd name="T7" fmla="*/ 115 h 51"/>
                  <a:gd name="T8" fmla="*/ 50 w 31"/>
                  <a:gd name="T9" fmla="*/ 149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" h="51">
                    <a:moveTo>
                      <a:pt x="0" y="19"/>
                    </a:moveTo>
                    <a:cubicBezTo>
                      <a:pt x="11" y="25"/>
                      <a:pt x="16" y="40"/>
                      <a:pt x="19" y="51"/>
                    </a:cubicBezTo>
                    <a:cubicBezTo>
                      <a:pt x="30" y="49"/>
                      <a:pt x="31" y="7"/>
                      <a:pt x="28" y="0"/>
                    </a:cubicBezTo>
                    <a:cubicBezTo>
                      <a:pt x="28" y="6"/>
                      <a:pt x="25" y="10"/>
                      <a:pt x="23" y="16"/>
                    </a:cubicBezTo>
                    <a:cubicBezTo>
                      <a:pt x="19" y="26"/>
                      <a:pt x="17" y="21"/>
                      <a:pt x="8" y="21"/>
                    </a:cubicBezTo>
                  </a:path>
                </a:pathLst>
              </a:custGeom>
              <a:solidFill>
                <a:srgbClr val="C9EB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47" name="Freeform 552">
                <a:extLst>
                  <a:ext uri="{FF2B5EF4-FFF2-40B4-BE49-F238E27FC236}">
                    <a16:creationId xmlns:a16="http://schemas.microsoft.com/office/drawing/2014/main" id="{4D6C8205-1240-4349-B2F9-DFF055F2A5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7" y="2323"/>
                <a:ext cx="58" cy="200"/>
              </a:xfrm>
              <a:custGeom>
                <a:avLst/>
                <a:gdLst>
                  <a:gd name="T0" fmla="*/ 0 w 23"/>
                  <a:gd name="T1" fmla="*/ 435 h 75"/>
                  <a:gd name="T2" fmla="*/ 146 w 23"/>
                  <a:gd name="T3" fmla="*/ 533 h 75"/>
                  <a:gd name="T4" fmla="*/ 146 w 23"/>
                  <a:gd name="T5" fmla="*/ 99 h 75"/>
                  <a:gd name="T6" fmla="*/ 0 w 23"/>
                  <a:gd name="T7" fmla="*/ 0 h 75"/>
                  <a:gd name="T8" fmla="*/ 0 w 23"/>
                  <a:gd name="T9" fmla="*/ 435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75">
                    <a:moveTo>
                      <a:pt x="0" y="61"/>
                    </a:moveTo>
                    <a:cubicBezTo>
                      <a:pt x="7" y="66"/>
                      <a:pt x="15" y="70"/>
                      <a:pt x="23" y="75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15" y="10"/>
                      <a:pt x="7" y="5"/>
                      <a:pt x="0" y="0"/>
                    </a:cubicBez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A3DD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48" name="Freeform 553">
                <a:extLst>
                  <a:ext uri="{FF2B5EF4-FFF2-40B4-BE49-F238E27FC236}">
                    <a16:creationId xmlns:a16="http://schemas.microsoft.com/office/drawing/2014/main" id="{A0FCE95C-D1AB-4F5A-94C7-1397B2D3C1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5" y="2373"/>
                <a:ext cx="40" cy="187"/>
              </a:xfrm>
              <a:custGeom>
                <a:avLst/>
                <a:gdLst>
                  <a:gd name="T0" fmla="*/ 0 w 16"/>
                  <a:gd name="T1" fmla="*/ 449 h 70"/>
                  <a:gd name="T2" fmla="*/ 100 w 16"/>
                  <a:gd name="T3" fmla="*/ 500 h 70"/>
                  <a:gd name="T4" fmla="*/ 100 w 16"/>
                  <a:gd name="T5" fmla="*/ 56 h 70"/>
                  <a:gd name="T6" fmla="*/ 0 w 16"/>
                  <a:gd name="T7" fmla="*/ 0 h 70"/>
                  <a:gd name="T8" fmla="*/ 0 w 16"/>
                  <a:gd name="T9" fmla="*/ 449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70">
                    <a:moveTo>
                      <a:pt x="0" y="63"/>
                    </a:moveTo>
                    <a:cubicBezTo>
                      <a:pt x="5" y="65"/>
                      <a:pt x="11" y="68"/>
                      <a:pt x="16" y="70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1" y="5"/>
                      <a:pt x="5" y="3"/>
                      <a:pt x="0" y="0"/>
                    </a:cubicBez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BD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49" name="Freeform 554">
                <a:extLst>
                  <a:ext uri="{FF2B5EF4-FFF2-40B4-BE49-F238E27FC236}">
                    <a16:creationId xmlns:a16="http://schemas.microsoft.com/office/drawing/2014/main" id="{B8E8083B-421B-4EE1-8442-51E144FC50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5" y="2251"/>
                <a:ext cx="25" cy="200"/>
              </a:xfrm>
              <a:custGeom>
                <a:avLst/>
                <a:gdLst>
                  <a:gd name="T0" fmla="*/ 0 w 10"/>
                  <a:gd name="T1" fmla="*/ 461 h 75"/>
                  <a:gd name="T2" fmla="*/ 63 w 10"/>
                  <a:gd name="T3" fmla="*/ 533 h 75"/>
                  <a:gd name="T4" fmla="*/ 63 w 10"/>
                  <a:gd name="T5" fmla="*/ 72 h 75"/>
                  <a:gd name="T6" fmla="*/ 0 w 10"/>
                  <a:gd name="T7" fmla="*/ 0 h 75"/>
                  <a:gd name="T8" fmla="*/ 0 w 10"/>
                  <a:gd name="T9" fmla="*/ 461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" h="75">
                    <a:moveTo>
                      <a:pt x="0" y="65"/>
                    </a:moveTo>
                    <a:cubicBezTo>
                      <a:pt x="3" y="68"/>
                      <a:pt x="6" y="72"/>
                      <a:pt x="10" y="75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6" y="7"/>
                      <a:pt x="3" y="3"/>
                      <a:pt x="0" y="0"/>
                    </a:cubicBez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50" name="Freeform 555">
                <a:extLst>
                  <a:ext uri="{FF2B5EF4-FFF2-40B4-BE49-F238E27FC236}">
                    <a16:creationId xmlns:a16="http://schemas.microsoft.com/office/drawing/2014/main" id="{4362E2AC-1145-48B0-B668-BE9A39D05F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0" y="2357"/>
                <a:ext cx="10" cy="182"/>
              </a:xfrm>
              <a:custGeom>
                <a:avLst/>
                <a:gdLst>
                  <a:gd name="T0" fmla="*/ 0 w 4"/>
                  <a:gd name="T1" fmla="*/ 474 h 68"/>
                  <a:gd name="T2" fmla="*/ 25 w 4"/>
                  <a:gd name="T3" fmla="*/ 487 h 68"/>
                  <a:gd name="T4" fmla="*/ 25 w 4"/>
                  <a:gd name="T5" fmla="*/ 13 h 68"/>
                  <a:gd name="T6" fmla="*/ 0 w 4"/>
                  <a:gd name="T7" fmla="*/ 0 h 68"/>
                  <a:gd name="T8" fmla="*/ 0 w 4"/>
                  <a:gd name="T9" fmla="*/ 47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68">
                    <a:moveTo>
                      <a:pt x="0" y="66"/>
                    </a:moveTo>
                    <a:cubicBezTo>
                      <a:pt x="1" y="66"/>
                      <a:pt x="3" y="67"/>
                      <a:pt x="4" y="68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1" y="1"/>
                      <a:pt x="0" y="0"/>
                    </a:cubicBez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51" name="Freeform 556">
                <a:extLst>
                  <a:ext uri="{FF2B5EF4-FFF2-40B4-BE49-F238E27FC236}">
                    <a16:creationId xmlns:a16="http://schemas.microsoft.com/office/drawing/2014/main" id="{26274148-979C-46F7-825F-B6D60FB56F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0" y="2323"/>
                <a:ext cx="57" cy="200"/>
              </a:xfrm>
              <a:custGeom>
                <a:avLst/>
                <a:gdLst>
                  <a:gd name="T0" fmla="*/ 141 w 23"/>
                  <a:gd name="T1" fmla="*/ 435 h 75"/>
                  <a:gd name="T2" fmla="*/ 0 w 23"/>
                  <a:gd name="T3" fmla="*/ 533 h 75"/>
                  <a:gd name="T4" fmla="*/ 0 w 23"/>
                  <a:gd name="T5" fmla="*/ 99 h 75"/>
                  <a:gd name="T6" fmla="*/ 141 w 23"/>
                  <a:gd name="T7" fmla="*/ 0 h 75"/>
                  <a:gd name="T8" fmla="*/ 141 w 23"/>
                  <a:gd name="T9" fmla="*/ 435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75">
                    <a:moveTo>
                      <a:pt x="23" y="61"/>
                    </a:moveTo>
                    <a:cubicBezTo>
                      <a:pt x="16" y="66"/>
                      <a:pt x="8" y="70"/>
                      <a:pt x="0" y="75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8" y="10"/>
                      <a:pt x="16" y="5"/>
                      <a:pt x="23" y="0"/>
                    </a:cubicBez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D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52" name="Freeform 557">
                <a:extLst>
                  <a:ext uri="{FF2B5EF4-FFF2-40B4-BE49-F238E27FC236}">
                    <a16:creationId xmlns:a16="http://schemas.microsoft.com/office/drawing/2014/main" id="{B2B934D4-0071-44DE-A299-971F9E544B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0" y="2373"/>
                <a:ext cx="40" cy="187"/>
              </a:xfrm>
              <a:custGeom>
                <a:avLst/>
                <a:gdLst>
                  <a:gd name="T0" fmla="*/ 100 w 16"/>
                  <a:gd name="T1" fmla="*/ 449 h 70"/>
                  <a:gd name="T2" fmla="*/ 0 w 16"/>
                  <a:gd name="T3" fmla="*/ 500 h 70"/>
                  <a:gd name="T4" fmla="*/ 0 w 16"/>
                  <a:gd name="T5" fmla="*/ 56 h 70"/>
                  <a:gd name="T6" fmla="*/ 100 w 16"/>
                  <a:gd name="T7" fmla="*/ 0 h 70"/>
                  <a:gd name="T8" fmla="*/ 100 w 16"/>
                  <a:gd name="T9" fmla="*/ 449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70">
                    <a:moveTo>
                      <a:pt x="16" y="63"/>
                    </a:moveTo>
                    <a:cubicBezTo>
                      <a:pt x="11" y="65"/>
                      <a:pt x="5" y="68"/>
                      <a:pt x="0" y="7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5"/>
                      <a:pt x="11" y="3"/>
                      <a:pt x="16" y="0"/>
                    </a:cubicBezTo>
                    <a:lnTo>
                      <a:pt x="16" y="63"/>
                    </a:lnTo>
                    <a:close/>
                  </a:path>
                </a:pathLst>
              </a:custGeom>
              <a:solidFill>
                <a:srgbClr val="BD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53" name="Freeform 558">
                <a:extLst>
                  <a:ext uri="{FF2B5EF4-FFF2-40B4-BE49-F238E27FC236}">
                    <a16:creationId xmlns:a16="http://schemas.microsoft.com/office/drawing/2014/main" id="{E9552DC3-6EE5-4E71-BA92-FB07D708C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" y="2251"/>
                <a:ext cx="25" cy="200"/>
              </a:xfrm>
              <a:custGeom>
                <a:avLst/>
                <a:gdLst>
                  <a:gd name="T0" fmla="*/ 63 w 10"/>
                  <a:gd name="T1" fmla="*/ 461 h 75"/>
                  <a:gd name="T2" fmla="*/ 0 w 10"/>
                  <a:gd name="T3" fmla="*/ 533 h 75"/>
                  <a:gd name="T4" fmla="*/ 0 w 10"/>
                  <a:gd name="T5" fmla="*/ 72 h 75"/>
                  <a:gd name="T6" fmla="*/ 63 w 10"/>
                  <a:gd name="T7" fmla="*/ 0 h 75"/>
                  <a:gd name="T8" fmla="*/ 63 w 10"/>
                  <a:gd name="T9" fmla="*/ 461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" h="75">
                    <a:moveTo>
                      <a:pt x="10" y="65"/>
                    </a:moveTo>
                    <a:cubicBezTo>
                      <a:pt x="7" y="68"/>
                      <a:pt x="4" y="72"/>
                      <a:pt x="0" y="7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7"/>
                      <a:pt x="7" y="3"/>
                      <a:pt x="10" y="0"/>
                    </a:cubicBezTo>
                    <a:lnTo>
                      <a:pt x="10" y="65"/>
                    </a:lnTo>
                    <a:close/>
                  </a:path>
                </a:pathLst>
              </a:custGeom>
              <a:solidFill>
                <a:srgbClr val="A3DD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54" name="Freeform 559">
                <a:extLst>
                  <a:ext uri="{FF2B5EF4-FFF2-40B4-BE49-F238E27FC236}">
                    <a16:creationId xmlns:a16="http://schemas.microsoft.com/office/drawing/2014/main" id="{3B10F98B-6BEC-4C02-B112-4A82372255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5" y="2357"/>
                <a:ext cx="10" cy="182"/>
              </a:xfrm>
              <a:custGeom>
                <a:avLst/>
                <a:gdLst>
                  <a:gd name="T0" fmla="*/ 25 w 4"/>
                  <a:gd name="T1" fmla="*/ 474 h 68"/>
                  <a:gd name="T2" fmla="*/ 0 w 4"/>
                  <a:gd name="T3" fmla="*/ 487 h 68"/>
                  <a:gd name="T4" fmla="*/ 0 w 4"/>
                  <a:gd name="T5" fmla="*/ 13 h 68"/>
                  <a:gd name="T6" fmla="*/ 25 w 4"/>
                  <a:gd name="T7" fmla="*/ 0 h 68"/>
                  <a:gd name="T8" fmla="*/ 25 w 4"/>
                  <a:gd name="T9" fmla="*/ 47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68">
                    <a:moveTo>
                      <a:pt x="4" y="66"/>
                    </a:moveTo>
                    <a:cubicBezTo>
                      <a:pt x="3" y="66"/>
                      <a:pt x="1" y="67"/>
                      <a:pt x="0" y="6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3" y="1"/>
                      <a:pt x="4" y="0"/>
                    </a:cubicBezTo>
                    <a:lnTo>
                      <a:pt x="4" y="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55" name="Freeform 560">
                <a:extLst>
                  <a:ext uri="{FF2B5EF4-FFF2-40B4-BE49-F238E27FC236}">
                    <a16:creationId xmlns:a16="http://schemas.microsoft.com/office/drawing/2014/main" id="{6CC0266C-A056-4C2D-858A-2D5A1253CF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0" y="2427"/>
                <a:ext cx="117" cy="202"/>
              </a:xfrm>
              <a:custGeom>
                <a:avLst/>
                <a:gdLst>
                  <a:gd name="T0" fmla="*/ 0 w 47"/>
                  <a:gd name="T1" fmla="*/ 460 h 76"/>
                  <a:gd name="T2" fmla="*/ 291 w 47"/>
                  <a:gd name="T3" fmla="*/ 537 h 76"/>
                  <a:gd name="T4" fmla="*/ 291 w 47"/>
                  <a:gd name="T5" fmla="*/ 77 h 76"/>
                  <a:gd name="T6" fmla="*/ 0 w 47"/>
                  <a:gd name="T7" fmla="*/ 0 h 76"/>
                  <a:gd name="T8" fmla="*/ 0 w 47"/>
                  <a:gd name="T9" fmla="*/ 460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6">
                    <a:moveTo>
                      <a:pt x="0" y="65"/>
                    </a:moveTo>
                    <a:cubicBezTo>
                      <a:pt x="13" y="73"/>
                      <a:pt x="34" y="75"/>
                      <a:pt x="47" y="76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26" y="9"/>
                      <a:pt x="13" y="5"/>
                      <a:pt x="0" y="0"/>
                    </a:cubicBez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56" name="Freeform 561">
                <a:extLst>
                  <a:ext uri="{FF2B5EF4-FFF2-40B4-BE49-F238E27FC236}">
                    <a16:creationId xmlns:a16="http://schemas.microsoft.com/office/drawing/2014/main" id="{6BA6BA49-88C2-4394-87EB-EAD1029941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2" y="2459"/>
                <a:ext cx="33" cy="178"/>
              </a:xfrm>
              <a:custGeom>
                <a:avLst/>
                <a:gdLst>
                  <a:gd name="T0" fmla="*/ 0 w 13"/>
                  <a:gd name="T1" fmla="*/ 465 h 67"/>
                  <a:gd name="T2" fmla="*/ 84 w 13"/>
                  <a:gd name="T3" fmla="*/ 473 h 67"/>
                  <a:gd name="T4" fmla="*/ 84 w 13"/>
                  <a:gd name="T5" fmla="*/ 8 h 67"/>
                  <a:gd name="T6" fmla="*/ 0 w 13"/>
                  <a:gd name="T7" fmla="*/ 0 h 67"/>
                  <a:gd name="T8" fmla="*/ 0 w 13"/>
                  <a:gd name="T9" fmla="*/ 465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67">
                    <a:moveTo>
                      <a:pt x="0" y="66"/>
                    </a:moveTo>
                    <a:cubicBezTo>
                      <a:pt x="4" y="66"/>
                      <a:pt x="9" y="67"/>
                      <a:pt x="13" y="67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9" y="1"/>
                      <a:pt x="4" y="0"/>
                      <a:pt x="0" y="0"/>
                    </a:cubicBez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A3DD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57" name="Freeform 562">
                <a:extLst>
                  <a:ext uri="{FF2B5EF4-FFF2-40B4-BE49-F238E27FC236}">
                    <a16:creationId xmlns:a16="http://schemas.microsoft.com/office/drawing/2014/main" id="{63DF995C-88DF-4D64-B0B6-E9E6BDBB49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" y="2445"/>
                <a:ext cx="28" cy="182"/>
              </a:xfrm>
              <a:custGeom>
                <a:avLst/>
                <a:gdLst>
                  <a:gd name="T0" fmla="*/ 0 w 11"/>
                  <a:gd name="T1" fmla="*/ 474 h 68"/>
                  <a:gd name="T2" fmla="*/ 71 w 11"/>
                  <a:gd name="T3" fmla="*/ 487 h 68"/>
                  <a:gd name="T4" fmla="*/ 71 w 11"/>
                  <a:gd name="T5" fmla="*/ 13 h 68"/>
                  <a:gd name="T6" fmla="*/ 0 w 11"/>
                  <a:gd name="T7" fmla="*/ 0 h 68"/>
                  <a:gd name="T8" fmla="*/ 0 w 11"/>
                  <a:gd name="T9" fmla="*/ 47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" h="68">
                    <a:moveTo>
                      <a:pt x="0" y="66"/>
                    </a:moveTo>
                    <a:cubicBezTo>
                      <a:pt x="4" y="67"/>
                      <a:pt x="8" y="67"/>
                      <a:pt x="11" y="68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7" y="1"/>
                      <a:pt x="4" y="1"/>
                      <a:pt x="0" y="0"/>
                    </a:cubicBez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BD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58" name="Freeform 563">
                <a:extLst>
                  <a:ext uri="{FF2B5EF4-FFF2-40B4-BE49-F238E27FC236}">
                    <a16:creationId xmlns:a16="http://schemas.microsoft.com/office/drawing/2014/main" id="{D6CE6FEC-E9AB-498F-8EF2-24AF1E0B9A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5" y="2056"/>
                <a:ext cx="1370" cy="608"/>
              </a:xfrm>
              <a:custGeom>
                <a:avLst/>
                <a:gdLst>
                  <a:gd name="T0" fmla="*/ 3425 w 548"/>
                  <a:gd name="T1" fmla="*/ 568 h 228"/>
                  <a:gd name="T2" fmla="*/ 1713 w 548"/>
                  <a:gd name="T3" fmla="*/ 1621 h 228"/>
                  <a:gd name="T4" fmla="*/ 0 w 548"/>
                  <a:gd name="T5" fmla="*/ 568 h 228"/>
                  <a:gd name="T6" fmla="*/ 0 w 548"/>
                  <a:gd name="T7" fmla="*/ 0 h 228"/>
                  <a:gd name="T8" fmla="*/ 1713 w 548"/>
                  <a:gd name="T9" fmla="*/ 1053 h 228"/>
                  <a:gd name="T10" fmla="*/ 3425 w 548"/>
                  <a:gd name="T11" fmla="*/ 0 h 228"/>
                  <a:gd name="T12" fmla="*/ 3425 w 548"/>
                  <a:gd name="T13" fmla="*/ 568 h 2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48" h="228">
                    <a:moveTo>
                      <a:pt x="548" y="80"/>
                    </a:moveTo>
                    <a:cubicBezTo>
                      <a:pt x="548" y="162"/>
                      <a:pt x="425" y="228"/>
                      <a:pt x="274" y="228"/>
                    </a:cubicBezTo>
                    <a:cubicBezTo>
                      <a:pt x="122" y="228"/>
                      <a:pt x="0" y="162"/>
                      <a:pt x="0" y="8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2"/>
                      <a:pt x="122" y="148"/>
                      <a:pt x="274" y="148"/>
                    </a:cubicBezTo>
                    <a:cubicBezTo>
                      <a:pt x="425" y="148"/>
                      <a:pt x="548" y="82"/>
                      <a:pt x="548" y="0"/>
                    </a:cubicBezTo>
                    <a:lnTo>
                      <a:pt x="548" y="8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59" name="Freeform 564">
                <a:extLst>
                  <a:ext uri="{FF2B5EF4-FFF2-40B4-BE49-F238E27FC236}">
                    <a16:creationId xmlns:a16="http://schemas.microsoft.com/office/drawing/2014/main" id="{D82AAEBE-DFF4-41B5-93AC-A24E27F48B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5" y="2469"/>
                <a:ext cx="960" cy="150"/>
              </a:xfrm>
              <a:custGeom>
                <a:avLst/>
                <a:gdLst>
                  <a:gd name="T0" fmla="*/ 2400 w 384"/>
                  <a:gd name="T1" fmla="*/ 171 h 56"/>
                  <a:gd name="T2" fmla="*/ 1338 w 384"/>
                  <a:gd name="T3" fmla="*/ 402 h 56"/>
                  <a:gd name="T4" fmla="*/ 0 w 384"/>
                  <a:gd name="T5" fmla="*/ 0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84" h="56">
                    <a:moveTo>
                      <a:pt x="384" y="24"/>
                    </a:moveTo>
                    <a:cubicBezTo>
                      <a:pt x="338" y="44"/>
                      <a:pt x="278" y="56"/>
                      <a:pt x="214" y="56"/>
                    </a:cubicBezTo>
                    <a:cubicBezTo>
                      <a:pt x="127" y="56"/>
                      <a:pt x="50" y="34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60" name="Oval 565">
                <a:extLst>
                  <a:ext uri="{FF2B5EF4-FFF2-40B4-BE49-F238E27FC236}">
                    <a16:creationId xmlns:a16="http://schemas.microsoft.com/office/drawing/2014/main" id="{28C3A27F-DA60-46D2-8CD9-7ECBF7EA3D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5" y="1659"/>
                <a:ext cx="1370" cy="792"/>
              </a:xfrm>
              <a:prstGeom prst="ellipse">
                <a:avLst/>
              </a:prstGeom>
              <a:noFill/>
              <a:ln w="7938" cap="rnd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61" name="Freeform 566">
                <a:extLst>
                  <a:ext uri="{FF2B5EF4-FFF2-40B4-BE49-F238E27FC236}">
                    <a16:creationId xmlns:a16="http://schemas.microsoft.com/office/drawing/2014/main" id="{5B3147CB-1806-4C7A-B454-F30517AE4D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7" y="1685"/>
                <a:ext cx="1325" cy="739"/>
              </a:xfrm>
              <a:custGeom>
                <a:avLst/>
                <a:gdLst>
                  <a:gd name="T0" fmla="*/ 475 w 530"/>
                  <a:gd name="T1" fmla="*/ 1673 h 277"/>
                  <a:gd name="T2" fmla="*/ 0 w 530"/>
                  <a:gd name="T3" fmla="*/ 990 h 277"/>
                  <a:gd name="T4" fmla="*/ 475 w 530"/>
                  <a:gd name="T5" fmla="*/ 299 h 277"/>
                  <a:gd name="T6" fmla="*/ 1658 w 530"/>
                  <a:gd name="T7" fmla="*/ 0 h 277"/>
                  <a:gd name="T8" fmla="*/ 2838 w 530"/>
                  <a:gd name="T9" fmla="*/ 299 h 277"/>
                  <a:gd name="T10" fmla="*/ 3313 w 530"/>
                  <a:gd name="T11" fmla="*/ 990 h 277"/>
                  <a:gd name="T12" fmla="*/ 2838 w 530"/>
                  <a:gd name="T13" fmla="*/ 1673 h 277"/>
                  <a:gd name="T14" fmla="*/ 1658 w 530"/>
                  <a:gd name="T15" fmla="*/ 1972 h 277"/>
                  <a:gd name="T16" fmla="*/ 475 w 530"/>
                  <a:gd name="T17" fmla="*/ 1673 h 2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30" h="277">
                    <a:moveTo>
                      <a:pt x="76" y="235"/>
                    </a:moveTo>
                    <a:cubicBezTo>
                      <a:pt x="27" y="209"/>
                      <a:pt x="0" y="174"/>
                      <a:pt x="0" y="139"/>
                    </a:cubicBezTo>
                    <a:cubicBezTo>
                      <a:pt x="0" y="103"/>
                      <a:pt x="27" y="68"/>
                      <a:pt x="76" y="42"/>
                    </a:cubicBezTo>
                    <a:cubicBezTo>
                      <a:pt x="126" y="15"/>
                      <a:pt x="193" y="0"/>
                      <a:pt x="265" y="0"/>
                    </a:cubicBezTo>
                    <a:cubicBezTo>
                      <a:pt x="337" y="0"/>
                      <a:pt x="404" y="15"/>
                      <a:pt x="454" y="42"/>
                    </a:cubicBezTo>
                    <a:cubicBezTo>
                      <a:pt x="503" y="68"/>
                      <a:pt x="530" y="103"/>
                      <a:pt x="530" y="139"/>
                    </a:cubicBezTo>
                    <a:cubicBezTo>
                      <a:pt x="530" y="174"/>
                      <a:pt x="503" y="209"/>
                      <a:pt x="454" y="235"/>
                    </a:cubicBezTo>
                    <a:cubicBezTo>
                      <a:pt x="404" y="262"/>
                      <a:pt x="337" y="277"/>
                      <a:pt x="265" y="277"/>
                    </a:cubicBezTo>
                    <a:cubicBezTo>
                      <a:pt x="193" y="277"/>
                      <a:pt x="126" y="262"/>
                      <a:pt x="76" y="235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62" name="Freeform 567">
                <a:extLst>
                  <a:ext uri="{FF2B5EF4-FFF2-40B4-BE49-F238E27FC236}">
                    <a16:creationId xmlns:a16="http://schemas.microsoft.com/office/drawing/2014/main" id="{484AAB8B-4B24-40A1-BF8E-1C59DC348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7" y="1685"/>
                <a:ext cx="1325" cy="739"/>
              </a:xfrm>
              <a:custGeom>
                <a:avLst/>
                <a:gdLst>
                  <a:gd name="T0" fmla="*/ 475 w 530"/>
                  <a:gd name="T1" fmla="*/ 1673 h 277"/>
                  <a:gd name="T2" fmla="*/ 0 w 530"/>
                  <a:gd name="T3" fmla="*/ 990 h 277"/>
                  <a:gd name="T4" fmla="*/ 475 w 530"/>
                  <a:gd name="T5" fmla="*/ 299 h 277"/>
                  <a:gd name="T6" fmla="*/ 1658 w 530"/>
                  <a:gd name="T7" fmla="*/ 0 h 277"/>
                  <a:gd name="T8" fmla="*/ 2838 w 530"/>
                  <a:gd name="T9" fmla="*/ 299 h 277"/>
                  <a:gd name="T10" fmla="*/ 3313 w 530"/>
                  <a:gd name="T11" fmla="*/ 990 h 277"/>
                  <a:gd name="T12" fmla="*/ 2838 w 530"/>
                  <a:gd name="T13" fmla="*/ 1673 h 277"/>
                  <a:gd name="T14" fmla="*/ 1658 w 530"/>
                  <a:gd name="T15" fmla="*/ 1972 h 277"/>
                  <a:gd name="T16" fmla="*/ 475 w 530"/>
                  <a:gd name="T17" fmla="*/ 1673 h 2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30" h="277">
                    <a:moveTo>
                      <a:pt x="76" y="235"/>
                    </a:moveTo>
                    <a:cubicBezTo>
                      <a:pt x="27" y="209"/>
                      <a:pt x="0" y="174"/>
                      <a:pt x="0" y="139"/>
                    </a:cubicBezTo>
                    <a:cubicBezTo>
                      <a:pt x="0" y="103"/>
                      <a:pt x="27" y="68"/>
                      <a:pt x="76" y="42"/>
                    </a:cubicBezTo>
                    <a:cubicBezTo>
                      <a:pt x="126" y="15"/>
                      <a:pt x="193" y="0"/>
                      <a:pt x="265" y="0"/>
                    </a:cubicBezTo>
                    <a:cubicBezTo>
                      <a:pt x="337" y="0"/>
                      <a:pt x="404" y="15"/>
                      <a:pt x="454" y="42"/>
                    </a:cubicBezTo>
                    <a:cubicBezTo>
                      <a:pt x="503" y="68"/>
                      <a:pt x="530" y="103"/>
                      <a:pt x="530" y="139"/>
                    </a:cubicBezTo>
                    <a:cubicBezTo>
                      <a:pt x="530" y="174"/>
                      <a:pt x="503" y="209"/>
                      <a:pt x="454" y="235"/>
                    </a:cubicBezTo>
                    <a:cubicBezTo>
                      <a:pt x="404" y="262"/>
                      <a:pt x="337" y="277"/>
                      <a:pt x="265" y="277"/>
                    </a:cubicBezTo>
                    <a:cubicBezTo>
                      <a:pt x="193" y="277"/>
                      <a:pt x="126" y="262"/>
                      <a:pt x="76" y="235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63" name="Freeform 568">
                <a:extLst>
                  <a:ext uri="{FF2B5EF4-FFF2-40B4-BE49-F238E27FC236}">
                    <a16:creationId xmlns:a16="http://schemas.microsoft.com/office/drawing/2014/main" id="{03C56C6B-6EA6-457F-B8D7-23D183CBEF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7" y="1685"/>
                <a:ext cx="1325" cy="739"/>
              </a:xfrm>
              <a:custGeom>
                <a:avLst/>
                <a:gdLst>
                  <a:gd name="T0" fmla="*/ 475 w 530"/>
                  <a:gd name="T1" fmla="*/ 1673 h 277"/>
                  <a:gd name="T2" fmla="*/ 0 w 530"/>
                  <a:gd name="T3" fmla="*/ 990 h 277"/>
                  <a:gd name="T4" fmla="*/ 475 w 530"/>
                  <a:gd name="T5" fmla="*/ 299 h 277"/>
                  <a:gd name="T6" fmla="*/ 1658 w 530"/>
                  <a:gd name="T7" fmla="*/ 0 h 277"/>
                  <a:gd name="T8" fmla="*/ 2838 w 530"/>
                  <a:gd name="T9" fmla="*/ 299 h 277"/>
                  <a:gd name="T10" fmla="*/ 3313 w 530"/>
                  <a:gd name="T11" fmla="*/ 990 h 277"/>
                  <a:gd name="T12" fmla="*/ 2838 w 530"/>
                  <a:gd name="T13" fmla="*/ 1673 h 277"/>
                  <a:gd name="T14" fmla="*/ 1658 w 530"/>
                  <a:gd name="T15" fmla="*/ 1972 h 277"/>
                  <a:gd name="T16" fmla="*/ 475 w 530"/>
                  <a:gd name="T17" fmla="*/ 1673 h 2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30" h="277">
                    <a:moveTo>
                      <a:pt x="76" y="235"/>
                    </a:moveTo>
                    <a:cubicBezTo>
                      <a:pt x="27" y="209"/>
                      <a:pt x="0" y="174"/>
                      <a:pt x="0" y="139"/>
                    </a:cubicBezTo>
                    <a:cubicBezTo>
                      <a:pt x="0" y="103"/>
                      <a:pt x="27" y="68"/>
                      <a:pt x="76" y="42"/>
                    </a:cubicBezTo>
                    <a:cubicBezTo>
                      <a:pt x="126" y="15"/>
                      <a:pt x="193" y="0"/>
                      <a:pt x="265" y="0"/>
                    </a:cubicBezTo>
                    <a:cubicBezTo>
                      <a:pt x="337" y="0"/>
                      <a:pt x="404" y="15"/>
                      <a:pt x="454" y="42"/>
                    </a:cubicBezTo>
                    <a:cubicBezTo>
                      <a:pt x="503" y="68"/>
                      <a:pt x="530" y="103"/>
                      <a:pt x="530" y="139"/>
                    </a:cubicBezTo>
                    <a:cubicBezTo>
                      <a:pt x="530" y="174"/>
                      <a:pt x="503" y="209"/>
                      <a:pt x="454" y="235"/>
                    </a:cubicBezTo>
                    <a:cubicBezTo>
                      <a:pt x="404" y="262"/>
                      <a:pt x="337" y="277"/>
                      <a:pt x="265" y="277"/>
                    </a:cubicBezTo>
                    <a:cubicBezTo>
                      <a:pt x="193" y="277"/>
                      <a:pt x="126" y="262"/>
                      <a:pt x="76" y="235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64" name="Freeform 569">
                <a:extLst>
                  <a:ext uri="{FF2B5EF4-FFF2-40B4-BE49-F238E27FC236}">
                    <a16:creationId xmlns:a16="http://schemas.microsoft.com/office/drawing/2014/main" id="{A323B9F6-E893-46FA-AB42-009D0F574D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7" y="1685"/>
                <a:ext cx="1325" cy="504"/>
              </a:xfrm>
              <a:custGeom>
                <a:avLst/>
                <a:gdLst>
                  <a:gd name="T0" fmla="*/ 113 w 530"/>
                  <a:gd name="T1" fmla="*/ 1336 h 189"/>
                  <a:gd name="T2" fmla="*/ 1658 w 530"/>
                  <a:gd name="T3" fmla="*/ 499 h 189"/>
                  <a:gd name="T4" fmla="*/ 3195 w 530"/>
                  <a:gd name="T5" fmla="*/ 1344 h 189"/>
                  <a:gd name="T6" fmla="*/ 3313 w 530"/>
                  <a:gd name="T7" fmla="*/ 989 h 189"/>
                  <a:gd name="T8" fmla="*/ 2838 w 530"/>
                  <a:gd name="T9" fmla="*/ 299 h 189"/>
                  <a:gd name="T10" fmla="*/ 1658 w 530"/>
                  <a:gd name="T11" fmla="*/ 0 h 189"/>
                  <a:gd name="T12" fmla="*/ 475 w 530"/>
                  <a:gd name="T13" fmla="*/ 299 h 189"/>
                  <a:gd name="T14" fmla="*/ 0 w 530"/>
                  <a:gd name="T15" fmla="*/ 989 h 189"/>
                  <a:gd name="T16" fmla="*/ 113 w 530"/>
                  <a:gd name="T17" fmla="*/ 1336 h 18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30" h="189">
                    <a:moveTo>
                      <a:pt x="18" y="188"/>
                    </a:moveTo>
                    <a:cubicBezTo>
                      <a:pt x="33" y="121"/>
                      <a:pt x="146" y="70"/>
                      <a:pt x="265" y="70"/>
                    </a:cubicBezTo>
                    <a:cubicBezTo>
                      <a:pt x="381" y="70"/>
                      <a:pt x="507" y="128"/>
                      <a:pt x="511" y="189"/>
                    </a:cubicBezTo>
                    <a:cubicBezTo>
                      <a:pt x="523" y="173"/>
                      <a:pt x="530" y="156"/>
                      <a:pt x="530" y="139"/>
                    </a:cubicBezTo>
                    <a:cubicBezTo>
                      <a:pt x="530" y="103"/>
                      <a:pt x="503" y="68"/>
                      <a:pt x="454" y="42"/>
                    </a:cubicBezTo>
                    <a:cubicBezTo>
                      <a:pt x="404" y="15"/>
                      <a:pt x="337" y="0"/>
                      <a:pt x="265" y="0"/>
                    </a:cubicBezTo>
                    <a:cubicBezTo>
                      <a:pt x="193" y="0"/>
                      <a:pt x="126" y="15"/>
                      <a:pt x="76" y="42"/>
                    </a:cubicBezTo>
                    <a:cubicBezTo>
                      <a:pt x="27" y="68"/>
                      <a:pt x="0" y="103"/>
                      <a:pt x="0" y="139"/>
                    </a:cubicBezTo>
                    <a:cubicBezTo>
                      <a:pt x="0" y="156"/>
                      <a:pt x="6" y="172"/>
                      <a:pt x="18" y="188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65" name="Freeform 570">
                <a:extLst>
                  <a:ext uri="{FF2B5EF4-FFF2-40B4-BE49-F238E27FC236}">
                    <a16:creationId xmlns:a16="http://schemas.microsoft.com/office/drawing/2014/main" id="{0F9D5B51-C391-46E8-B133-D5DA796648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1896"/>
                <a:ext cx="770" cy="293"/>
              </a:xfrm>
              <a:custGeom>
                <a:avLst/>
                <a:gdLst>
                  <a:gd name="T0" fmla="*/ 0 w 308"/>
                  <a:gd name="T1" fmla="*/ 780 h 110"/>
                  <a:gd name="T2" fmla="*/ 1445 w 308"/>
                  <a:gd name="T3" fmla="*/ 8 h 110"/>
                  <a:gd name="T4" fmla="*/ 1925 w 308"/>
                  <a:gd name="T5" fmla="*/ 64 h 110"/>
                  <a:gd name="T6" fmla="*/ 0 w 308"/>
                  <a:gd name="T7" fmla="*/ 78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110">
                    <a:moveTo>
                      <a:pt x="0" y="110"/>
                    </a:moveTo>
                    <a:cubicBezTo>
                      <a:pt x="14" y="48"/>
                      <a:pt x="120" y="1"/>
                      <a:pt x="231" y="1"/>
                    </a:cubicBezTo>
                    <a:cubicBezTo>
                      <a:pt x="257" y="1"/>
                      <a:pt x="283" y="4"/>
                      <a:pt x="308" y="9"/>
                    </a:cubicBezTo>
                    <a:cubicBezTo>
                      <a:pt x="254" y="0"/>
                      <a:pt x="49" y="7"/>
                      <a:pt x="0" y="110"/>
                    </a:cubicBezTo>
                    <a:close/>
                  </a:path>
                </a:pathLst>
              </a:custGeom>
              <a:solidFill>
                <a:srgbClr val="E6F6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66" name="Oval 571">
                <a:extLst>
                  <a:ext uri="{FF2B5EF4-FFF2-40B4-BE49-F238E27FC236}">
                    <a16:creationId xmlns:a16="http://schemas.microsoft.com/office/drawing/2014/main" id="{A211438D-2A3C-4978-B4BC-8A16E18BF4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0" y="1893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67" name="Oval 572">
                <a:extLst>
                  <a:ext uri="{FF2B5EF4-FFF2-40B4-BE49-F238E27FC236}">
                    <a16:creationId xmlns:a16="http://schemas.microsoft.com/office/drawing/2014/main" id="{FC9F8288-E6B5-46B9-A78E-D0EDE00176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5" y="1904"/>
                <a:ext cx="22" cy="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68" name="Oval 573">
                <a:extLst>
                  <a:ext uri="{FF2B5EF4-FFF2-40B4-BE49-F238E27FC236}">
                    <a16:creationId xmlns:a16="http://schemas.microsoft.com/office/drawing/2014/main" id="{DA8BAD64-3D89-48B2-8D48-C74C5E8F7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0" y="1904"/>
                <a:ext cx="25" cy="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69" name="Freeform 574">
                <a:extLst>
                  <a:ext uri="{FF2B5EF4-FFF2-40B4-BE49-F238E27FC236}">
                    <a16:creationId xmlns:a16="http://schemas.microsoft.com/office/drawing/2014/main" id="{706D7F4F-2130-4484-94A4-E2A18921CB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2" y="2187"/>
                <a:ext cx="630" cy="218"/>
              </a:xfrm>
              <a:custGeom>
                <a:avLst/>
                <a:gdLst>
                  <a:gd name="T0" fmla="*/ 0 w 252"/>
                  <a:gd name="T1" fmla="*/ 580 h 82"/>
                  <a:gd name="T2" fmla="*/ 1575 w 252"/>
                  <a:gd name="T3" fmla="*/ 0 h 82"/>
                  <a:gd name="T4" fmla="*/ 0 w 252"/>
                  <a:gd name="T5" fmla="*/ 580 h 8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52" h="82">
                    <a:moveTo>
                      <a:pt x="0" y="82"/>
                    </a:moveTo>
                    <a:cubicBezTo>
                      <a:pt x="57" y="82"/>
                      <a:pt x="193" y="71"/>
                      <a:pt x="252" y="0"/>
                    </a:cubicBezTo>
                    <a:cubicBezTo>
                      <a:pt x="232" y="15"/>
                      <a:pt x="140" y="68"/>
                      <a:pt x="0" y="82"/>
                    </a:cubicBezTo>
                    <a:close/>
                  </a:path>
                </a:pathLst>
              </a:custGeom>
              <a:solidFill>
                <a:srgbClr val="9CDA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</p:grpSp>
        <p:grpSp>
          <p:nvGrpSpPr>
            <p:cNvPr id="32" name="Group 46">
              <a:extLst>
                <a:ext uri="{FF2B5EF4-FFF2-40B4-BE49-F238E27FC236}">
                  <a16:creationId xmlns:a16="http://schemas.microsoft.com/office/drawing/2014/main" id="{C1F8E63E-CF8D-4C56-AB03-2DF19F2999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79913" y="5547479"/>
              <a:ext cx="288032" cy="170929"/>
              <a:chOff x="2590" y="816"/>
              <a:chExt cx="701" cy="781"/>
            </a:xfrm>
          </p:grpSpPr>
          <p:sp>
            <p:nvSpPr>
              <p:cNvPr id="129" name="Freeform 47">
                <a:extLst>
                  <a:ext uri="{FF2B5EF4-FFF2-40B4-BE49-F238E27FC236}">
                    <a16:creationId xmlns:a16="http://schemas.microsoft.com/office/drawing/2014/main" id="{B81467C1-7CD5-4DA3-8015-BE045D73E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816"/>
                <a:ext cx="699" cy="781"/>
              </a:xfrm>
              <a:custGeom>
                <a:avLst/>
                <a:gdLst>
                  <a:gd name="T0" fmla="*/ 214 w 385"/>
                  <a:gd name="T1" fmla="*/ 112 h 404"/>
                  <a:gd name="T2" fmla="*/ 198 w 385"/>
                  <a:gd name="T3" fmla="*/ 220 h 404"/>
                  <a:gd name="T4" fmla="*/ 207 w 385"/>
                  <a:gd name="T5" fmla="*/ 389 h 404"/>
                  <a:gd name="T6" fmla="*/ 89 w 385"/>
                  <a:gd name="T7" fmla="*/ 485 h 404"/>
                  <a:gd name="T8" fmla="*/ 33 w 385"/>
                  <a:gd name="T9" fmla="*/ 737 h 404"/>
                  <a:gd name="T10" fmla="*/ 80 w 385"/>
                  <a:gd name="T11" fmla="*/ 901 h 404"/>
                  <a:gd name="T12" fmla="*/ 89 w 385"/>
                  <a:gd name="T13" fmla="*/ 969 h 404"/>
                  <a:gd name="T14" fmla="*/ 27 w 385"/>
                  <a:gd name="T15" fmla="*/ 1046 h 404"/>
                  <a:gd name="T16" fmla="*/ 7 w 385"/>
                  <a:gd name="T17" fmla="*/ 1121 h 404"/>
                  <a:gd name="T18" fmla="*/ 40 w 385"/>
                  <a:gd name="T19" fmla="*/ 1088 h 404"/>
                  <a:gd name="T20" fmla="*/ 113 w 385"/>
                  <a:gd name="T21" fmla="*/ 1028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3 h 404"/>
                  <a:gd name="T28" fmla="*/ 171 w 385"/>
                  <a:gd name="T29" fmla="*/ 1197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8 h 404"/>
                  <a:gd name="T36" fmla="*/ 231 w 385"/>
                  <a:gd name="T37" fmla="*/ 1237 h 404"/>
                  <a:gd name="T38" fmla="*/ 294 w 385"/>
                  <a:gd name="T39" fmla="*/ 1226 h 404"/>
                  <a:gd name="T40" fmla="*/ 445 w 385"/>
                  <a:gd name="T41" fmla="*/ 1405 h 404"/>
                  <a:gd name="T42" fmla="*/ 521 w 385"/>
                  <a:gd name="T43" fmla="*/ 1458 h 404"/>
                  <a:gd name="T44" fmla="*/ 652 w 385"/>
                  <a:gd name="T45" fmla="*/ 1498 h 404"/>
                  <a:gd name="T46" fmla="*/ 781 w 385"/>
                  <a:gd name="T47" fmla="*/ 1454 h 404"/>
                  <a:gd name="T48" fmla="*/ 910 w 385"/>
                  <a:gd name="T49" fmla="*/ 1431 h 404"/>
                  <a:gd name="T50" fmla="*/ 1006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6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57 w 385"/>
                  <a:gd name="T65" fmla="*/ 1326 h 404"/>
                  <a:gd name="T66" fmla="*/ 1164 w 385"/>
                  <a:gd name="T67" fmla="*/ 1257 h 404"/>
                  <a:gd name="T68" fmla="*/ 1144 w 385"/>
                  <a:gd name="T69" fmla="*/ 1181 h 404"/>
                  <a:gd name="T70" fmla="*/ 1216 w 385"/>
                  <a:gd name="T71" fmla="*/ 945 h 404"/>
                  <a:gd name="T72" fmla="*/ 1220 w 385"/>
                  <a:gd name="T73" fmla="*/ 568 h 404"/>
                  <a:gd name="T74" fmla="*/ 1022 w 385"/>
                  <a:gd name="T75" fmla="*/ 224 h 404"/>
                  <a:gd name="T76" fmla="*/ 1035 w 385"/>
                  <a:gd name="T77" fmla="*/ 164 h 404"/>
                  <a:gd name="T78" fmla="*/ 1051 w 385"/>
                  <a:gd name="T79" fmla="*/ 112 h 404"/>
                  <a:gd name="T80" fmla="*/ 1022 w 385"/>
                  <a:gd name="T81" fmla="*/ 135 h 404"/>
                  <a:gd name="T82" fmla="*/ 946 w 385"/>
                  <a:gd name="T83" fmla="*/ 188 h 404"/>
                  <a:gd name="T84" fmla="*/ 857 w 385"/>
                  <a:gd name="T85" fmla="*/ 153 h 404"/>
                  <a:gd name="T86" fmla="*/ 861 w 385"/>
                  <a:gd name="T87" fmla="*/ 97 h 404"/>
                  <a:gd name="T88" fmla="*/ 850 w 385"/>
                  <a:gd name="T89" fmla="*/ 64 h 404"/>
                  <a:gd name="T90" fmla="*/ 812 w 385"/>
                  <a:gd name="T91" fmla="*/ 112 h 404"/>
                  <a:gd name="T92" fmla="*/ 761 w 385"/>
                  <a:gd name="T93" fmla="*/ 120 h 404"/>
                  <a:gd name="T94" fmla="*/ 583 w 385"/>
                  <a:gd name="T95" fmla="*/ 101 h 404"/>
                  <a:gd name="T96" fmla="*/ 472 w 385"/>
                  <a:gd name="T97" fmla="*/ 139 h 404"/>
                  <a:gd name="T98" fmla="*/ 416 w 385"/>
                  <a:gd name="T99" fmla="*/ 12 h 404"/>
                  <a:gd name="T100" fmla="*/ 432 w 385"/>
                  <a:gd name="T101" fmla="*/ 83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60 h 404"/>
                  <a:gd name="T108" fmla="*/ 214 w 385"/>
                  <a:gd name="T109" fmla="*/ 112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30"/>
                    </a:moveTo>
                    <a:cubicBezTo>
                      <a:pt x="59" y="34"/>
                      <a:pt x="58" y="46"/>
                      <a:pt x="60" y="59"/>
                    </a:cubicBezTo>
                    <a:cubicBezTo>
                      <a:pt x="61" y="72"/>
                      <a:pt x="69" y="93"/>
                      <a:pt x="63" y="104"/>
                    </a:cubicBezTo>
                    <a:cubicBezTo>
                      <a:pt x="58" y="114"/>
                      <a:pt x="41" y="122"/>
                      <a:pt x="27" y="130"/>
                    </a:cubicBezTo>
                    <a:cubicBezTo>
                      <a:pt x="12" y="138"/>
                      <a:pt x="10" y="181"/>
                      <a:pt x="10" y="197"/>
                    </a:cubicBezTo>
                    <a:cubicBezTo>
                      <a:pt x="10" y="212"/>
                      <a:pt x="8" y="219"/>
                      <a:pt x="24" y="241"/>
                    </a:cubicBezTo>
                    <a:cubicBezTo>
                      <a:pt x="29" y="247"/>
                      <a:pt x="33" y="255"/>
                      <a:pt x="27" y="259"/>
                    </a:cubicBezTo>
                    <a:cubicBezTo>
                      <a:pt x="18" y="266"/>
                      <a:pt x="14" y="273"/>
                      <a:pt x="8" y="280"/>
                    </a:cubicBezTo>
                    <a:cubicBezTo>
                      <a:pt x="1" y="288"/>
                      <a:pt x="0" y="293"/>
                      <a:pt x="2" y="300"/>
                    </a:cubicBezTo>
                    <a:cubicBezTo>
                      <a:pt x="4" y="307"/>
                      <a:pt x="4" y="299"/>
                      <a:pt x="12" y="291"/>
                    </a:cubicBezTo>
                    <a:cubicBezTo>
                      <a:pt x="20" y="283"/>
                      <a:pt x="23" y="279"/>
                      <a:pt x="34" y="275"/>
                    </a:cubicBezTo>
                    <a:cubicBezTo>
                      <a:pt x="46" y="271"/>
                      <a:pt x="45" y="268"/>
                      <a:pt x="51" y="278"/>
                    </a:cubicBezTo>
                    <a:cubicBezTo>
                      <a:pt x="58" y="288"/>
                      <a:pt x="61" y="295"/>
                      <a:pt x="67" y="302"/>
                    </a:cubicBezTo>
                    <a:cubicBezTo>
                      <a:pt x="73" y="310"/>
                      <a:pt x="74" y="312"/>
                      <a:pt x="67" y="314"/>
                    </a:cubicBezTo>
                    <a:cubicBezTo>
                      <a:pt x="60" y="316"/>
                      <a:pt x="54" y="312"/>
                      <a:pt x="52" y="320"/>
                    </a:cubicBezTo>
                    <a:cubicBezTo>
                      <a:pt x="49" y="328"/>
                      <a:pt x="56" y="327"/>
                      <a:pt x="41" y="332"/>
                    </a:cubicBezTo>
                    <a:cubicBezTo>
                      <a:pt x="26" y="337"/>
                      <a:pt x="18" y="342"/>
                      <a:pt x="19" y="347"/>
                    </a:cubicBezTo>
                    <a:cubicBezTo>
                      <a:pt x="20" y="353"/>
                      <a:pt x="31" y="344"/>
                      <a:pt x="42" y="342"/>
                    </a:cubicBezTo>
                    <a:cubicBezTo>
                      <a:pt x="53" y="339"/>
                      <a:pt x="66" y="340"/>
                      <a:pt x="70" y="331"/>
                    </a:cubicBezTo>
                    <a:cubicBezTo>
                      <a:pt x="74" y="323"/>
                      <a:pt x="80" y="317"/>
                      <a:pt x="89" y="328"/>
                    </a:cubicBezTo>
                    <a:cubicBezTo>
                      <a:pt x="98" y="338"/>
                      <a:pt x="112" y="378"/>
                      <a:pt x="135" y="376"/>
                    </a:cubicBezTo>
                    <a:cubicBezTo>
                      <a:pt x="144" y="377"/>
                      <a:pt x="148" y="382"/>
                      <a:pt x="158" y="390"/>
                    </a:cubicBezTo>
                    <a:cubicBezTo>
                      <a:pt x="168" y="397"/>
                      <a:pt x="181" y="404"/>
                      <a:pt x="198" y="401"/>
                    </a:cubicBezTo>
                    <a:cubicBezTo>
                      <a:pt x="215" y="398"/>
                      <a:pt x="226" y="395"/>
                      <a:pt x="237" y="389"/>
                    </a:cubicBezTo>
                    <a:cubicBezTo>
                      <a:pt x="249" y="383"/>
                      <a:pt x="256" y="386"/>
                      <a:pt x="276" y="383"/>
                    </a:cubicBezTo>
                    <a:cubicBezTo>
                      <a:pt x="295" y="381"/>
                      <a:pt x="300" y="381"/>
                      <a:pt x="305" y="372"/>
                    </a:cubicBezTo>
                    <a:cubicBezTo>
                      <a:pt x="310" y="363"/>
                      <a:pt x="315" y="374"/>
                      <a:pt x="320" y="383"/>
                    </a:cubicBezTo>
                    <a:cubicBezTo>
                      <a:pt x="324" y="393"/>
                      <a:pt x="327" y="399"/>
                      <a:pt x="331" y="394"/>
                    </a:cubicBezTo>
                    <a:cubicBezTo>
                      <a:pt x="334" y="389"/>
                      <a:pt x="324" y="378"/>
                      <a:pt x="324" y="371"/>
                    </a:cubicBezTo>
                    <a:cubicBezTo>
                      <a:pt x="324" y="364"/>
                      <a:pt x="320" y="355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6"/>
                      <a:pt x="346" y="333"/>
                    </a:cubicBezTo>
                    <a:cubicBezTo>
                      <a:pt x="346" y="341"/>
                      <a:pt x="345" y="359"/>
                      <a:pt x="351" y="355"/>
                    </a:cubicBezTo>
                    <a:cubicBezTo>
                      <a:pt x="358" y="351"/>
                      <a:pt x="356" y="344"/>
                      <a:pt x="353" y="336"/>
                    </a:cubicBezTo>
                    <a:cubicBezTo>
                      <a:pt x="350" y="327"/>
                      <a:pt x="345" y="324"/>
                      <a:pt x="347" y="316"/>
                    </a:cubicBezTo>
                    <a:cubicBezTo>
                      <a:pt x="349" y="307"/>
                      <a:pt x="360" y="288"/>
                      <a:pt x="369" y="253"/>
                    </a:cubicBezTo>
                    <a:cubicBezTo>
                      <a:pt x="378" y="219"/>
                      <a:pt x="385" y="196"/>
                      <a:pt x="370" y="152"/>
                    </a:cubicBezTo>
                    <a:cubicBezTo>
                      <a:pt x="356" y="108"/>
                      <a:pt x="324" y="69"/>
                      <a:pt x="310" y="60"/>
                    </a:cubicBezTo>
                    <a:cubicBezTo>
                      <a:pt x="297" y="51"/>
                      <a:pt x="306" y="47"/>
                      <a:pt x="314" y="44"/>
                    </a:cubicBezTo>
                    <a:cubicBezTo>
                      <a:pt x="321" y="41"/>
                      <a:pt x="322" y="31"/>
                      <a:pt x="319" y="30"/>
                    </a:cubicBezTo>
                    <a:cubicBezTo>
                      <a:pt x="315" y="29"/>
                      <a:pt x="315" y="34"/>
                      <a:pt x="310" y="36"/>
                    </a:cubicBezTo>
                    <a:cubicBezTo>
                      <a:pt x="305" y="38"/>
                      <a:pt x="296" y="50"/>
                      <a:pt x="287" y="50"/>
                    </a:cubicBezTo>
                    <a:cubicBezTo>
                      <a:pt x="278" y="50"/>
                      <a:pt x="269" y="46"/>
                      <a:pt x="260" y="41"/>
                    </a:cubicBezTo>
                    <a:cubicBezTo>
                      <a:pt x="251" y="36"/>
                      <a:pt x="258" y="30"/>
                      <a:pt x="261" y="26"/>
                    </a:cubicBezTo>
                    <a:cubicBezTo>
                      <a:pt x="265" y="21"/>
                      <a:pt x="261" y="16"/>
                      <a:pt x="258" y="17"/>
                    </a:cubicBezTo>
                    <a:cubicBezTo>
                      <a:pt x="254" y="17"/>
                      <a:pt x="251" y="28"/>
                      <a:pt x="246" y="30"/>
                    </a:cubicBezTo>
                    <a:cubicBezTo>
                      <a:pt x="241" y="33"/>
                      <a:pt x="243" y="35"/>
                      <a:pt x="231" y="32"/>
                    </a:cubicBezTo>
                    <a:cubicBezTo>
                      <a:pt x="219" y="29"/>
                      <a:pt x="198" y="22"/>
                      <a:pt x="177" y="27"/>
                    </a:cubicBezTo>
                    <a:cubicBezTo>
                      <a:pt x="156" y="32"/>
                      <a:pt x="147" y="43"/>
                      <a:pt x="143" y="37"/>
                    </a:cubicBezTo>
                    <a:cubicBezTo>
                      <a:pt x="139" y="31"/>
                      <a:pt x="134" y="0"/>
                      <a:pt x="126" y="3"/>
                    </a:cubicBezTo>
                    <a:cubicBezTo>
                      <a:pt x="119" y="5"/>
                      <a:pt x="129" y="13"/>
                      <a:pt x="131" y="22"/>
                    </a:cubicBezTo>
                    <a:cubicBezTo>
                      <a:pt x="132" y="31"/>
                      <a:pt x="137" y="37"/>
                      <a:pt x="122" y="43"/>
                    </a:cubicBezTo>
                    <a:cubicBezTo>
                      <a:pt x="107" y="50"/>
                      <a:pt x="85" y="57"/>
                      <a:pt x="80" y="62"/>
                    </a:cubicBezTo>
                    <a:cubicBezTo>
                      <a:pt x="74" y="67"/>
                      <a:pt x="66" y="52"/>
                      <a:pt x="68" y="43"/>
                    </a:cubicBezTo>
                    <a:cubicBezTo>
                      <a:pt x="70" y="33"/>
                      <a:pt x="68" y="29"/>
                      <a:pt x="65" y="30"/>
                    </a:cubicBezTo>
                    <a:close/>
                  </a:path>
                </a:pathLst>
              </a:custGeom>
              <a:solidFill>
                <a:srgbClr val="CC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30" name="Freeform 48">
                <a:extLst>
                  <a:ext uri="{FF2B5EF4-FFF2-40B4-BE49-F238E27FC236}">
                    <a16:creationId xmlns:a16="http://schemas.microsoft.com/office/drawing/2014/main" id="{561DCC14-441A-4A87-BDFA-E3C6011EBA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3"/>
              </a:xfrm>
              <a:custGeom>
                <a:avLst/>
                <a:gdLst>
                  <a:gd name="T0" fmla="*/ 16 w 195"/>
                  <a:gd name="T1" fmla="*/ 137 h 245"/>
                  <a:gd name="T2" fmla="*/ 109 w 195"/>
                  <a:gd name="T3" fmla="*/ 376 h 245"/>
                  <a:gd name="T4" fmla="*/ 267 w 195"/>
                  <a:gd name="T5" fmla="*/ 361 h 245"/>
                  <a:gd name="T6" fmla="*/ 287 w 195"/>
                  <a:gd name="T7" fmla="*/ 444 h 245"/>
                  <a:gd name="T8" fmla="*/ 202 w 195"/>
                  <a:gd name="T9" fmla="*/ 709 h 245"/>
                  <a:gd name="T10" fmla="*/ 474 w 195"/>
                  <a:gd name="T11" fmla="*/ 886 h 245"/>
                  <a:gd name="T12" fmla="*/ 634 w 195"/>
                  <a:gd name="T13" fmla="*/ 593 h 245"/>
                  <a:gd name="T14" fmla="*/ 597 w 195"/>
                  <a:gd name="T15" fmla="*/ 361 h 245"/>
                  <a:gd name="T16" fmla="*/ 474 w 195"/>
                  <a:gd name="T17" fmla="*/ 156 h 245"/>
                  <a:gd name="T18" fmla="*/ 336 w 195"/>
                  <a:gd name="T19" fmla="*/ 29 h 245"/>
                  <a:gd name="T20" fmla="*/ 16 w 195"/>
                  <a:gd name="T21" fmla="*/ 137 h 2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5">
                    <a:moveTo>
                      <a:pt x="5" y="37"/>
                    </a:moveTo>
                    <a:cubicBezTo>
                      <a:pt x="0" y="54"/>
                      <a:pt x="2" y="93"/>
                      <a:pt x="33" y="101"/>
                    </a:cubicBezTo>
                    <a:cubicBezTo>
                      <a:pt x="63" y="109"/>
                      <a:pt x="70" y="96"/>
                      <a:pt x="81" y="97"/>
                    </a:cubicBezTo>
                    <a:cubicBezTo>
                      <a:pt x="92" y="98"/>
                      <a:pt x="105" y="113"/>
                      <a:pt x="87" y="119"/>
                    </a:cubicBezTo>
                    <a:cubicBezTo>
                      <a:pt x="68" y="125"/>
                      <a:pt x="46" y="147"/>
                      <a:pt x="61" y="190"/>
                    </a:cubicBezTo>
                    <a:cubicBezTo>
                      <a:pt x="77" y="233"/>
                      <a:pt x="121" y="245"/>
                      <a:pt x="144" y="238"/>
                    </a:cubicBezTo>
                    <a:cubicBezTo>
                      <a:pt x="168" y="230"/>
                      <a:pt x="195" y="187"/>
                      <a:pt x="192" y="159"/>
                    </a:cubicBezTo>
                    <a:cubicBezTo>
                      <a:pt x="190" y="132"/>
                      <a:pt x="194" y="123"/>
                      <a:pt x="181" y="97"/>
                    </a:cubicBezTo>
                    <a:cubicBezTo>
                      <a:pt x="168" y="71"/>
                      <a:pt x="162" y="60"/>
                      <a:pt x="144" y="42"/>
                    </a:cubicBezTo>
                    <a:cubicBezTo>
                      <a:pt x="127" y="24"/>
                      <a:pt x="123" y="15"/>
                      <a:pt x="102" y="8"/>
                    </a:cubicBezTo>
                    <a:cubicBezTo>
                      <a:pt x="82" y="2"/>
                      <a:pt x="19" y="0"/>
                      <a:pt x="5" y="37"/>
                    </a:cubicBezTo>
                    <a:close/>
                  </a:path>
                </a:pathLst>
              </a:custGeom>
              <a:solidFill>
                <a:srgbClr val="E0D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31" name="Freeform 49">
                <a:extLst>
                  <a:ext uri="{FF2B5EF4-FFF2-40B4-BE49-F238E27FC236}">
                    <a16:creationId xmlns:a16="http://schemas.microsoft.com/office/drawing/2014/main" id="{70126049-2283-4B57-9412-7C2CB455DC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1081"/>
                <a:ext cx="463" cy="499"/>
              </a:xfrm>
              <a:custGeom>
                <a:avLst/>
                <a:gdLst>
                  <a:gd name="T0" fmla="*/ 788 w 255"/>
                  <a:gd name="T1" fmla="*/ 60 h 258"/>
                  <a:gd name="T2" fmla="*/ 828 w 255"/>
                  <a:gd name="T3" fmla="*/ 288 h 258"/>
                  <a:gd name="T4" fmla="*/ 775 w 255"/>
                  <a:gd name="T5" fmla="*/ 516 h 258"/>
                  <a:gd name="T6" fmla="*/ 623 w 255"/>
                  <a:gd name="T7" fmla="*/ 824 h 258"/>
                  <a:gd name="T8" fmla="*/ 461 w 255"/>
                  <a:gd name="T9" fmla="*/ 886 h 258"/>
                  <a:gd name="T10" fmla="*/ 274 w 255"/>
                  <a:gd name="T11" fmla="*/ 942 h 258"/>
                  <a:gd name="T12" fmla="*/ 138 w 255"/>
                  <a:gd name="T13" fmla="*/ 901 h 258"/>
                  <a:gd name="T14" fmla="*/ 0 w 255"/>
                  <a:gd name="T15" fmla="*/ 826 h 258"/>
                  <a:gd name="T16" fmla="*/ 153 w 255"/>
                  <a:gd name="T17" fmla="*/ 826 h 258"/>
                  <a:gd name="T18" fmla="*/ 303 w 255"/>
                  <a:gd name="T19" fmla="*/ 845 h 258"/>
                  <a:gd name="T20" fmla="*/ 488 w 255"/>
                  <a:gd name="T21" fmla="*/ 770 h 258"/>
                  <a:gd name="T22" fmla="*/ 528 w 255"/>
                  <a:gd name="T23" fmla="*/ 710 h 258"/>
                  <a:gd name="T24" fmla="*/ 594 w 255"/>
                  <a:gd name="T25" fmla="*/ 665 h 258"/>
                  <a:gd name="T26" fmla="*/ 775 w 255"/>
                  <a:gd name="T27" fmla="*/ 333 h 258"/>
                  <a:gd name="T28" fmla="*/ 792 w 255"/>
                  <a:gd name="T29" fmla="*/ 149 h 258"/>
                  <a:gd name="T30" fmla="*/ 761 w 255"/>
                  <a:gd name="T31" fmla="*/ 0 h 25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5" h="258">
                    <a:moveTo>
                      <a:pt x="239" y="16"/>
                    </a:moveTo>
                    <a:cubicBezTo>
                      <a:pt x="248" y="37"/>
                      <a:pt x="255" y="54"/>
                      <a:pt x="251" y="77"/>
                    </a:cubicBezTo>
                    <a:cubicBezTo>
                      <a:pt x="248" y="98"/>
                      <a:pt x="242" y="118"/>
                      <a:pt x="235" y="138"/>
                    </a:cubicBezTo>
                    <a:cubicBezTo>
                      <a:pt x="224" y="167"/>
                      <a:pt x="213" y="199"/>
                      <a:pt x="189" y="220"/>
                    </a:cubicBezTo>
                    <a:cubicBezTo>
                      <a:pt x="176" y="232"/>
                      <a:pt x="157" y="234"/>
                      <a:pt x="140" y="237"/>
                    </a:cubicBezTo>
                    <a:cubicBezTo>
                      <a:pt x="120" y="241"/>
                      <a:pt x="103" y="246"/>
                      <a:pt x="83" y="252"/>
                    </a:cubicBezTo>
                    <a:cubicBezTo>
                      <a:pt x="67" y="258"/>
                      <a:pt x="57" y="249"/>
                      <a:pt x="42" y="241"/>
                    </a:cubicBezTo>
                    <a:cubicBezTo>
                      <a:pt x="28" y="234"/>
                      <a:pt x="13" y="228"/>
                      <a:pt x="0" y="221"/>
                    </a:cubicBezTo>
                    <a:cubicBezTo>
                      <a:pt x="12" y="231"/>
                      <a:pt x="31" y="219"/>
                      <a:pt x="46" y="221"/>
                    </a:cubicBezTo>
                    <a:cubicBezTo>
                      <a:pt x="62" y="224"/>
                      <a:pt x="74" y="229"/>
                      <a:pt x="92" y="226"/>
                    </a:cubicBezTo>
                    <a:cubicBezTo>
                      <a:pt x="112" y="223"/>
                      <a:pt x="132" y="220"/>
                      <a:pt x="148" y="206"/>
                    </a:cubicBezTo>
                    <a:cubicBezTo>
                      <a:pt x="154" y="201"/>
                      <a:pt x="156" y="195"/>
                      <a:pt x="160" y="190"/>
                    </a:cubicBezTo>
                    <a:cubicBezTo>
                      <a:pt x="166" y="184"/>
                      <a:pt x="174" y="182"/>
                      <a:pt x="180" y="178"/>
                    </a:cubicBezTo>
                    <a:cubicBezTo>
                      <a:pt x="211" y="158"/>
                      <a:pt x="231" y="125"/>
                      <a:pt x="235" y="89"/>
                    </a:cubicBezTo>
                    <a:cubicBezTo>
                      <a:pt x="236" y="73"/>
                      <a:pt x="242" y="56"/>
                      <a:pt x="240" y="40"/>
                    </a:cubicBezTo>
                    <a:cubicBezTo>
                      <a:pt x="239" y="26"/>
                      <a:pt x="231" y="14"/>
                      <a:pt x="231" y="0"/>
                    </a:cubicBezTo>
                  </a:path>
                </a:pathLst>
              </a:custGeom>
              <a:solidFill>
                <a:srgbClr val="B0D4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32" name="Freeform 50">
                <a:extLst>
                  <a:ext uri="{FF2B5EF4-FFF2-40B4-BE49-F238E27FC236}">
                    <a16:creationId xmlns:a16="http://schemas.microsoft.com/office/drawing/2014/main" id="{00BD664C-1156-4987-83A6-A809810AD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3" y="936"/>
                <a:ext cx="169" cy="313"/>
              </a:xfrm>
              <a:custGeom>
                <a:avLst/>
                <a:gdLst>
                  <a:gd name="T0" fmla="*/ 303 w 93"/>
                  <a:gd name="T1" fmla="*/ 8 h 162"/>
                  <a:gd name="T2" fmla="*/ 185 w 93"/>
                  <a:gd name="T3" fmla="*/ 145 h 162"/>
                  <a:gd name="T4" fmla="*/ 76 w 93"/>
                  <a:gd name="T5" fmla="*/ 280 h 162"/>
                  <a:gd name="T6" fmla="*/ 24 w 93"/>
                  <a:gd name="T7" fmla="*/ 325 h 162"/>
                  <a:gd name="T8" fmla="*/ 4 w 93"/>
                  <a:gd name="T9" fmla="*/ 429 h 162"/>
                  <a:gd name="T10" fmla="*/ 64 w 93"/>
                  <a:gd name="T11" fmla="*/ 605 h 162"/>
                  <a:gd name="T12" fmla="*/ 56 w 93"/>
                  <a:gd name="T13" fmla="*/ 377 h 162"/>
                  <a:gd name="T14" fmla="*/ 194 w 93"/>
                  <a:gd name="T15" fmla="*/ 303 h 162"/>
                  <a:gd name="T16" fmla="*/ 238 w 93"/>
                  <a:gd name="T17" fmla="*/ 137 h 162"/>
                  <a:gd name="T18" fmla="*/ 254 w 93"/>
                  <a:gd name="T19" fmla="*/ 60 h 162"/>
                  <a:gd name="T20" fmla="*/ 307 w 93"/>
                  <a:gd name="T21" fmla="*/ 0 h 1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3" h="162">
                    <a:moveTo>
                      <a:pt x="92" y="2"/>
                    </a:moveTo>
                    <a:cubicBezTo>
                      <a:pt x="70" y="4"/>
                      <a:pt x="62" y="20"/>
                      <a:pt x="56" y="39"/>
                    </a:cubicBezTo>
                    <a:cubicBezTo>
                      <a:pt x="49" y="61"/>
                      <a:pt x="43" y="65"/>
                      <a:pt x="23" y="75"/>
                    </a:cubicBezTo>
                    <a:cubicBezTo>
                      <a:pt x="13" y="80"/>
                      <a:pt x="12" y="77"/>
                      <a:pt x="7" y="87"/>
                    </a:cubicBezTo>
                    <a:cubicBezTo>
                      <a:pt x="3" y="93"/>
                      <a:pt x="1" y="108"/>
                      <a:pt x="1" y="115"/>
                    </a:cubicBezTo>
                    <a:cubicBezTo>
                      <a:pt x="0" y="129"/>
                      <a:pt x="4" y="156"/>
                      <a:pt x="19" y="162"/>
                    </a:cubicBezTo>
                    <a:cubicBezTo>
                      <a:pt x="9" y="148"/>
                      <a:pt x="7" y="116"/>
                      <a:pt x="17" y="101"/>
                    </a:cubicBezTo>
                    <a:cubicBezTo>
                      <a:pt x="27" y="85"/>
                      <a:pt x="47" y="94"/>
                      <a:pt x="59" y="81"/>
                    </a:cubicBezTo>
                    <a:cubicBezTo>
                      <a:pt x="69" y="70"/>
                      <a:pt x="69" y="49"/>
                      <a:pt x="72" y="37"/>
                    </a:cubicBezTo>
                    <a:cubicBezTo>
                      <a:pt x="73" y="31"/>
                      <a:pt x="74" y="21"/>
                      <a:pt x="77" y="16"/>
                    </a:cubicBezTo>
                    <a:cubicBezTo>
                      <a:pt x="81" y="9"/>
                      <a:pt x="90" y="7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33" name="Freeform 51">
                <a:extLst>
                  <a:ext uri="{FF2B5EF4-FFF2-40B4-BE49-F238E27FC236}">
                    <a16:creationId xmlns:a16="http://schemas.microsoft.com/office/drawing/2014/main" id="{6B3E67CF-C31A-4368-A424-C8F9F5D4FB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5"/>
              </a:xfrm>
              <a:custGeom>
                <a:avLst/>
                <a:gdLst>
                  <a:gd name="T0" fmla="*/ 16 w 195"/>
                  <a:gd name="T1" fmla="*/ 141 h 246"/>
                  <a:gd name="T2" fmla="*/ 109 w 195"/>
                  <a:gd name="T3" fmla="*/ 377 h 246"/>
                  <a:gd name="T4" fmla="*/ 267 w 195"/>
                  <a:gd name="T5" fmla="*/ 365 h 246"/>
                  <a:gd name="T6" fmla="*/ 287 w 195"/>
                  <a:gd name="T7" fmla="*/ 448 h 246"/>
                  <a:gd name="T8" fmla="*/ 202 w 195"/>
                  <a:gd name="T9" fmla="*/ 713 h 246"/>
                  <a:gd name="T10" fmla="*/ 474 w 195"/>
                  <a:gd name="T11" fmla="*/ 888 h 246"/>
                  <a:gd name="T12" fmla="*/ 634 w 195"/>
                  <a:gd name="T13" fmla="*/ 597 h 246"/>
                  <a:gd name="T14" fmla="*/ 597 w 195"/>
                  <a:gd name="T15" fmla="*/ 365 h 246"/>
                  <a:gd name="T16" fmla="*/ 474 w 195"/>
                  <a:gd name="T17" fmla="*/ 160 h 246"/>
                  <a:gd name="T18" fmla="*/ 336 w 195"/>
                  <a:gd name="T19" fmla="*/ 33 h 246"/>
                  <a:gd name="T20" fmla="*/ 16 w 195"/>
                  <a:gd name="T21" fmla="*/ 141 h 24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6">
                    <a:moveTo>
                      <a:pt x="5" y="38"/>
                    </a:moveTo>
                    <a:cubicBezTo>
                      <a:pt x="0" y="55"/>
                      <a:pt x="2" y="93"/>
                      <a:pt x="33" y="101"/>
                    </a:cubicBezTo>
                    <a:cubicBezTo>
                      <a:pt x="63" y="110"/>
                      <a:pt x="70" y="96"/>
                      <a:pt x="81" y="98"/>
                    </a:cubicBezTo>
                    <a:cubicBezTo>
                      <a:pt x="92" y="99"/>
                      <a:pt x="105" y="113"/>
                      <a:pt x="87" y="120"/>
                    </a:cubicBezTo>
                    <a:cubicBezTo>
                      <a:pt x="68" y="126"/>
                      <a:pt x="46" y="147"/>
                      <a:pt x="61" y="191"/>
                    </a:cubicBezTo>
                    <a:cubicBezTo>
                      <a:pt x="77" y="234"/>
                      <a:pt x="121" y="246"/>
                      <a:pt x="144" y="238"/>
                    </a:cubicBezTo>
                    <a:cubicBezTo>
                      <a:pt x="168" y="231"/>
                      <a:pt x="195" y="187"/>
                      <a:pt x="192" y="160"/>
                    </a:cubicBezTo>
                    <a:cubicBezTo>
                      <a:pt x="190" y="132"/>
                      <a:pt x="194" y="123"/>
                      <a:pt x="181" y="98"/>
                    </a:cubicBezTo>
                    <a:cubicBezTo>
                      <a:pt x="168" y="72"/>
                      <a:pt x="162" y="61"/>
                      <a:pt x="144" y="43"/>
                    </a:cubicBezTo>
                    <a:cubicBezTo>
                      <a:pt x="127" y="25"/>
                      <a:pt x="123" y="15"/>
                      <a:pt x="102" y="9"/>
                    </a:cubicBezTo>
                    <a:cubicBezTo>
                      <a:pt x="82" y="3"/>
                      <a:pt x="19" y="0"/>
                      <a:pt x="5" y="38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34" name="Freeform 52">
                <a:extLst>
                  <a:ext uri="{FF2B5EF4-FFF2-40B4-BE49-F238E27FC236}">
                    <a16:creationId xmlns:a16="http://schemas.microsoft.com/office/drawing/2014/main" id="{553F33CB-3D9B-4A7A-B9C6-2453C26F5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1046"/>
                <a:ext cx="195" cy="338"/>
              </a:xfrm>
              <a:custGeom>
                <a:avLst/>
                <a:gdLst>
                  <a:gd name="T0" fmla="*/ 275 w 107"/>
                  <a:gd name="T1" fmla="*/ 85 h 175"/>
                  <a:gd name="T2" fmla="*/ 303 w 107"/>
                  <a:gd name="T3" fmla="*/ 496 h 175"/>
                  <a:gd name="T4" fmla="*/ 177 w 107"/>
                  <a:gd name="T5" fmla="*/ 616 h 175"/>
                  <a:gd name="T6" fmla="*/ 0 w 107"/>
                  <a:gd name="T7" fmla="*/ 541 h 175"/>
                  <a:gd name="T8" fmla="*/ 286 w 107"/>
                  <a:gd name="T9" fmla="*/ 404 h 175"/>
                  <a:gd name="T10" fmla="*/ 286 w 107"/>
                  <a:gd name="T11" fmla="*/ 191 h 175"/>
                  <a:gd name="T12" fmla="*/ 226 w 107"/>
                  <a:gd name="T13" fmla="*/ 0 h 1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7" h="175">
                    <a:moveTo>
                      <a:pt x="83" y="23"/>
                    </a:moveTo>
                    <a:cubicBezTo>
                      <a:pt x="104" y="49"/>
                      <a:pt x="107" y="104"/>
                      <a:pt x="91" y="133"/>
                    </a:cubicBezTo>
                    <a:cubicBezTo>
                      <a:pt x="83" y="147"/>
                      <a:pt x="69" y="161"/>
                      <a:pt x="53" y="165"/>
                    </a:cubicBezTo>
                    <a:cubicBezTo>
                      <a:pt x="35" y="169"/>
                      <a:pt x="8" y="161"/>
                      <a:pt x="0" y="145"/>
                    </a:cubicBezTo>
                    <a:cubicBezTo>
                      <a:pt x="25" y="175"/>
                      <a:pt x="82" y="139"/>
                      <a:pt x="86" y="108"/>
                    </a:cubicBezTo>
                    <a:cubicBezTo>
                      <a:pt x="89" y="91"/>
                      <a:pt x="90" y="67"/>
                      <a:pt x="86" y="51"/>
                    </a:cubicBezTo>
                    <a:cubicBezTo>
                      <a:pt x="83" y="37"/>
                      <a:pt x="80" y="10"/>
                      <a:pt x="68" y="0"/>
                    </a:cubicBezTo>
                  </a:path>
                </a:pathLst>
              </a:custGeom>
              <a:solidFill>
                <a:srgbClr val="D2A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35" name="Freeform 53">
                <a:extLst>
                  <a:ext uri="{FF2B5EF4-FFF2-40B4-BE49-F238E27FC236}">
                    <a16:creationId xmlns:a16="http://schemas.microsoft.com/office/drawing/2014/main" id="{F2FD1E04-C33D-409D-BC5B-CA13EA607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1" y="1160"/>
                <a:ext cx="77" cy="126"/>
              </a:xfrm>
              <a:custGeom>
                <a:avLst/>
                <a:gdLst>
                  <a:gd name="T0" fmla="*/ 141 w 42"/>
                  <a:gd name="T1" fmla="*/ 4 h 65"/>
                  <a:gd name="T2" fmla="*/ 37 w 42"/>
                  <a:gd name="T3" fmla="*/ 68 h 65"/>
                  <a:gd name="T4" fmla="*/ 57 w 42"/>
                  <a:gd name="T5" fmla="*/ 244 h 65"/>
                  <a:gd name="T6" fmla="*/ 121 w 42"/>
                  <a:gd name="T7" fmla="*/ 12 h 6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" h="65">
                    <a:moveTo>
                      <a:pt x="42" y="1"/>
                    </a:moveTo>
                    <a:cubicBezTo>
                      <a:pt x="29" y="0"/>
                      <a:pt x="18" y="6"/>
                      <a:pt x="11" y="18"/>
                    </a:cubicBezTo>
                    <a:cubicBezTo>
                      <a:pt x="0" y="38"/>
                      <a:pt x="10" y="47"/>
                      <a:pt x="17" y="65"/>
                    </a:cubicBezTo>
                    <a:cubicBezTo>
                      <a:pt x="7" y="37"/>
                      <a:pt x="14" y="20"/>
                      <a:pt x="36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36" name="Oval 54">
                <a:extLst>
                  <a:ext uri="{FF2B5EF4-FFF2-40B4-BE49-F238E27FC236}">
                    <a16:creationId xmlns:a16="http://schemas.microsoft.com/office/drawing/2014/main" id="{EBBC24C2-75D8-40FB-87F1-1718BBD91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8" y="940"/>
                <a:ext cx="74" cy="7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37" name="Oval 55">
                <a:extLst>
                  <a:ext uri="{FF2B5EF4-FFF2-40B4-BE49-F238E27FC236}">
                    <a16:creationId xmlns:a16="http://schemas.microsoft.com/office/drawing/2014/main" id="{B036A0A8-5542-4071-8710-42BFD9278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7" y="1025"/>
                <a:ext cx="27" cy="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38" name="Oval 56">
                <a:extLst>
                  <a:ext uri="{FF2B5EF4-FFF2-40B4-BE49-F238E27FC236}">
                    <a16:creationId xmlns:a16="http://schemas.microsoft.com/office/drawing/2014/main" id="{2A6F2AE3-2970-4DB8-B523-4CE5685710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5" y="92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39" name="Freeform 57">
                <a:extLst>
                  <a:ext uri="{FF2B5EF4-FFF2-40B4-BE49-F238E27FC236}">
                    <a16:creationId xmlns:a16="http://schemas.microsoft.com/office/drawing/2014/main" id="{2DD3965D-A58E-4F8D-9816-550F93920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" y="816"/>
                <a:ext cx="699" cy="781"/>
              </a:xfrm>
              <a:custGeom>
                <a:avLst/>
                <a:gdLst>
                  <a:gd name="T0" fmla="*/ 214 w 385"/>
                  <a:gd name="T1" fmla="*/ 108 h 404"/>
                  <a:gd name="T2" fmla="*/ 198 w 385"/>
                  <a:gd name="T3" fmla="*/ 217 h 404"/>
                  <a:gd name="T4" fmla="*/ 207 w 385"/>
                  <a:gd name="T5" fmla="*/ 385 h 404"/>
                  <a:gd name="T6" fmla="*/ 89 w 385"/>
                  <a:gd name="T7" fmla="*/ 481 h 404"/>
                  <a:gd name="T8" fmla="*/ 36 w 385"/>
                  <a:gd name="T9" fmla="*/ 733 h 404"/>
                  <a:gd name="T10" fmla="*/ 80 w 385"/>
                  <a:gd name="T11" fmla="*/ 901 h 404"/>
                  <a:gd name="T12" fmla="*/ 89 w 385"/>
                  <a:gd name="T13" fmla="*/ 965 h 404"/>
                  <a:gd name="T14" fmla="*/ 27 w 385"/>
                  <a:gd name="T15" fmla="*/ 1046 h 404"/>
                  <a:gd name="T16" fmla="*/ 7 w 385"/>
                  <a:gd name="T17" fmla="*/ 1117 h 404"/>
                  <a:gd name="T18" fmla="*/ 40 w 385"/>
                  <a:gd name="T19" fmla="*/ 1085 h 404"/>
                  <a:gd name="T20" fmla="*/ 113 w 385"/>
                  <a:gd name="T21" fmla="*/ 1025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0 h 404"/>
                  <a:gd name="T28" fmla="*/ 171 w 385"/>
                  <a:gd name="T29" fmla="*/ 1193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4 h 404"/>
                  <a:gd name="T36" fmla="*/ 231 w 385"/>
                  <a:gd name="T37" fmla="*/ 1237 h 404"/>
                  <a:gd name="T38" fmla="*/ 294 w 385"/>
                  <a:gd name="T39" fmla="*/ 1222 h 404"/>
                  <a:gd name="T40" fmla="*/ 445 w 385"/>
                  <a:gd name="T41" fmla="*/ 1405 h 404"/>
                  <a:gd name="T42" fmla="*/ 521 w 385"/>
                  <a:gd name="T43" fmla="*/ 1454 h 404"/>
                  <a:gd name="T44" fmla="*/ 652 w 385"/>
                  <a:gd name="T45" fmla="*/ 1494 h 404"/>
                  <a:gd name="T46" fmla="*/ 784 w 385"/>
                  <a:gd name="T47" fmla="*/ 1454 h 404"/>
                  <a:gd name="T48" fmla="*/ 910 w 385"/>
                  <a:gd name="T49" fmla="*/ 1431 h 404"/>
                  <a:gd name="T50" fmla="*/ 1009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2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60 w 385"/>
                  <a:gd name="T65" fmla="*/ 1326 h 404"/>
                  <a:gd name="T66" fmla="*/ 1164 w 385"/>
                  <a:gd name="T67" fmla="*/ 1253 h 404"/>
                  <a:gd name="T68" fmla="*/ 1144 w 385"/>
                  <a:gd name="T69" fmla="*/ 1177 h 404"/>
                  <a:gd name="T70" fmla="*/ 1216 w 385"/>
                  <a:gd name="T71" fmla="*/ 945 h 404"/>
                  <a:gd name="T72" fmla="*/ 1220 w 385"/>
                  <a:gd name="T73" fmla="*/ 564 h 404"/>
                  <a:gd name="T74" fmla="*/ 1026 w 385"/>
                  <a:gd name="T75" fmla="*/ 224 h 404"/>
                  <a:gd name="T76" fmla="*/ 1035 w 385"/>
                  <a:gd name="T77" fmla="*/ 160 h 404"/>
                  <a:gd name="T78" fmla="*/ 1051 w 385"/>
                  <a:gd name="T79" fmla="*/ 108 h 404"/>
                  <a:gd name="T80" fmla="*/ 1022 w 385"/>
                  <a:gd name="T81" fmla="*/ 131 h 404"/>
                  <a:gd name="T82" fmla="*/ 946 w 385"/>
                  <a:gd name="T83" fmla="*/ 184 h 404"/>
                  <a:gd name="T84" fmla="*/ 857 w 385"/>
                  <a:gd name="T85" fmla="*/ 149 h 404"/>
                  <a:gd name="T86" fmla="*/ 864 w 385"/>
                  <a:gd name="T87" fmla="*/ 93 h 404"/>
                  <a:gd name="T88" fmla="*/ 850 w 385"/>
                  <a:gd name="T89" fmla="*/ 60 h 404"/>
                  <a:gd name="T90" fmla="*/ 812 w 385"/>
                  <a:gd name="T91" fmla="*/ 108 h 404"/>
                  <a:gd name="T92" fmla="*/ 761 w 385"/>
                  <a:gd name="T93" fmla="*/ 116 h 404"/>
                  <a:gd name="T94" fmla="*/ 583 w 385"/>
                  <a:gd name="T95" fmla="*/ 97 h 404"/>
                  <a:gd name="T96" fmla="*/ 472 w 385"/>
                  <a:gd name="T97" fmla="*/ 135 h 404"/>
                  <a:gd name="T98" fmla="*/ 416 w 385"/>
                  <a:gd name="T99" fmla="*/ 8 h 404"/>
                  <a:gd name="T100" fmla="*/ 432 w 385"/>
                  <a:gd name="T101" fmla="*/ 79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57 h 404"/>
                  <a:gd name="T108" fmla="*/ 214 w 385"/>
                  <a:gd name="T109" fmla="*/ 108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29"/>
                    </a:moveTo>
                    <a:cubicBezTo>
                      <a:pt x="59" y="34"/>
                      <a:pt x="58" y="46"/>
                      <a:pt x="60" y="58"/>
                    </a:cubicBezTo>
                    <a:cubicBezTo>
                      <a:pt x="62" y="71"/>
                      <a:pt x="69" y="92"/>
                      <a:pt x="63" y="103"/>
                    </a:cubicBezTo>
                    <a:cubicBezTo>
                      <a:pt x="58" y="114"/>
                      <a:pt x="41" y="122"/>
                      <a:pt x="27" y="129"/>
                    </a:cubicBezTo>
                    <a:cubicBezTo>
                      <a:pt x="13" y="137"/>
                      <a:pt x="11" y="180"/>
                      <a:pt x="11" y="196"/>
                    </a:cubicBezTo>
                    <a:cubicBezTo>
                      <a:pt x="11" y="212"/>
                      <a:pt x="8" y="219"/>
                      <a:pt x="24" y="241"/>
                    </a:cubicBezTo>
                    <a:cubicBezTo>
                      <a:pt x="29" y="246"/>
                      <a:pt x="33" y="254"/>
                      <a:pt x="27" y="258"/>
                    </a:cubicBezTo>
                    <a:cubicBezTo>
                      <a:pt x="18" y="265"/>
                      <a:pt x="14" y="273"/>
                      <a:pt x="8" y="280"/>
                    </a:cubicBezTo>
                    <a:cubicBezTo>
                      <a:pt x="1" y="287"/>
                      <a:pt x="0" y="292"/>
                      <a:pt x="2" y="299"/>
                    </a:cubicBezTo>
                    <a:cubicBezTo>
                      <a:pt x="4" y="306"/>
                      <a:pt x="4" y="298"/>
                      <a:pt x="12" y="290"/>
                    </a:cubicBezTo>
                    <a:cubicBezTo>
                      <a:pt x="20" y="282"/>
                      <a:pt x="23" y="278"/>
                      <a:pt x="34" y="274"/>
                    </a:cubicBezTo>
                    <a:cubicBezTo>
                      <a:pt x="46" y="270"/>
                      <a:pt x="45" y="268"/>
                      <a:pt x="51" y="278"/>
                    </a:cubicBezTo>
                    <a:cubicBezTo>
                      <a:pt x="58" y="288"/>
                      <a:pt x="61" y="294"/>
                      <a:pt x="67" y="302"/>
                    </a:cubicBezTo>
                    <a:cubicBezTo>
                      <a:pt x="73" y="309"/>
                      <a:pt x="74" y="311"/>
                      <a:pt x="67" y="313"/>
                    </a:cubicBezTo>
                    <a:cubicBezTo>
                      <a:pt x="60" y="315"/>
                      <a:pt x="55" y="312"/>
                      <a:pt x="52" y="319"/>
                    </a:cubicBezTo>
                    <a:cubicBezTo>
                      <a:pt x="49" y="327"/>
                      <a:pt x="56" y="327"/>
                      <a:pt x="41" y="332"/>
                    </a:cubicBezTo>
                    <a:cubicBezTo>
                      <a:pt x="27" y="337"/>
                      <a:pt x="18" y="342"/>
                      <a:pt x="19" y="347"/>
                    </a:cubicBezTo>
                    <a:cubicBezTo>
                      <a:pt x="20" y="352"/>
                      <a:pt x="31" y="344"/>
                      <a:pt x="42" y="341"/>
                    </a:cubicBezTo>
                    <a:cubicBezTo>
                      <a:pt x="54" y="339"/>
                      <a:pt x="66" y="339"/>
                      <a:pt x="70" y="331"/>
                    </a:cubicBezTo>
                    <a:cubicBezTo>
                      <a:pt x="74" y="322"/>
                      <a:pt x="80" y="317"/>
                      <a:pt x="89" y="327"/>
                    </a:cubicBezTo>
                    <a:cubicBezTo>
                      <a:pt x="98" y="338"/>
                      <a:pt x="112" y="377"/>
                      <a:pt x="135" y="376"/>
                    </a:cubicBezTo>
                    <a:cubicBezTo>
                      <a:pt x="145" y="377"/>
                      <a:pt x="148" y="382"/>
                      <a:pt x="158" y="389"/>
                    </a:cubicBezTo>
                    <a:cubicBezTo>
                      <a:pt x="168" y="397"/>
                      <a:pt x="181" y="404"/>
                      <a:pt x="198" y="400"/>
                    </a:cubicBezTo>
                    <a:cubicBezTo>
                      <a:pt x="215" y="397"/>
                      <a:pt x="226" y="394"/>
                      <a:pt x="238" y="389"/>
                    </a:cubicBezTo>
                    <a:cubicBezTo>
                      <a:pt x="250" y="383"/>
                      <a:pt x="257" y="385"/>
                      <a:pt x="276" y="383"/>
                    </a:cubicBezTo>
                    <a:cubicBezTo>
                      <a:pt x="296" y="380"/>
                      <a:pt x="301" y="380"/>
                      <a:pt x="306" y="372"/>
                    </a:cubicBezTo>
                    <a:cubicBezTo>
                      <a:pt x="311" y="363"/>
                      <a:pt x="316" y="373"/>
                      <a:pt x="320" y="383"/>
                    </a:cubicBezTo>
                    <a:cubicBezTo>
                      <a:pt x="324" y="392"/>
                      <a:pt x="328" y="399"/>
                      <a:pt x="331" y="394"/>
                    </a:cubicBezTo>
                    <a:cubicBezTo>
                      <a:pt x="334" y="389"/>
                      <a:pt x="324" y="377"/>
                      <a:pt x="324" y="370"/>
                    </a:cubicBezTo>
                    <a:cubicBezTo>
                      <a:pt x="324" y="363"/>
                      <a:pt x="320" y="354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5"/>
                      <a:pt x="346" y="333"/>
                    </a:cubicBezTo>
                    <a:cubicBezTo>
                      <a:pt x="346" y="340"/>
                      <a:pt x="345" y="358"/>
                      <a:pt x="352" y="355"/>
                    </a:cubicBezTo>
                    <a:cubicBezTo>
                      <a:pt x="358" y="351"/>
                      <a:pt x="357" y="343"/>
                      <a:pt x="353" y="335"/>
                    </a:cubicBezTo>
                    <a:cubicBezTo>
                      <a:pt x="350" y="327"/>
                      <a:pt x="345" y="323"/>
                      <a:pt x="347" y="315"/>
                    </a:cubicBezTo>
                    <a:cubicBezTo>
                      <a:pt x="349" y="307"/>
                      <a:pt x="360" y="287"/>
                      <a:pt x="369" y="253"/>
                    </a:cubicBezTo>
                    <a:cubicBezTo>
                      <a:pt x="378" y="218"/>
                      <a:pt x="385" y="195"/>
                      <a:pt x="370" y="151"/>
                    </a:cubicBezTo>
                    <a:cubicBezTo>
                      <a:pt x="356" y="107"/>
                      <a:pt x="324" y="68"/>
                      <a:pt x="311" y="60"/>
                    </a:cubicBezTo>
                    <a:cubicBezTo>
                      <a:pt x="297" y="51"/>
                      <a:pt x="306" y="46"/>
                      <a:pt x="314" y="43"/>
                    </a:cubicBezTo>
                    <a:cubicBezTo>
                      <a:pt x="321" y="40"/>
                      <a:pt x="322" y="31"/>
                      <a:pt x="319" y="29"/>
                    </a:cubicBezTo>
                    <a:cubicBezTo>
                      <a:pt x="316" y="28"/>
                      <a:pt x="315" y="33"/>
                      <a:pt x="310" y="35"/>
                    </a:cubicBezTo>
                    <a:cubicBezTo>
                      <a:pt x="305" y="37"/>
                      <a:pt x="296" y="49"/>
                      <a:pt x="287" y="49"/>
                    </a:cubicBezTo>
                    <a:cubicBezTo>
                      <a:pt x="279" y="49"/>
                      <a:pt x="269" y="45"/>
                      <a:pt x="260" y="40"/>
                    </a:cubicBezTo>
                    <a:cubicBezTo>
                      <a:pt x="252" y="35"/>
                      <a:pt x="258" y="29"/>
                      <a:pt x="262" y="25"/>
                    </a:cubicBezTo>
                    <a:cubicBezTo>
                      <a:pt x="265" y="21"/>
                      <a:pt x="261" y="16"/>
                      <a:pt x="258" y="16"/>
                    </a:cubicBezTo>
                    <a:cubicBezTo>
                      <a:pt x="255" y="17"/>
                      <a:pt x="251" y="27"/>
                      <a:pt x="246" y="29"/>
                    </a:cubicBezTo>
                    <a:cubicBezTo>
                      <a:pt x="241" y="32"/>
                      <a:pt x="243" y="34"/>
                      <a:pt x="231" y="31"/>
                    </a:cubicBezTo>
                    <a:cubicBezTo>
                      <a:pt x="219" y="28"/>
                      <a:pt x="198" y="21"/>
                      <a:pt x="177" y="26"/>
                    </a:cubicBezTo>
                    <a:cubicBezTo>
                      <a:pt x="157" y="31"/>
                      <a:pt x="147" y="42"/>
                      <a:pt x="143" y="36"/>
                    </a:cubicBezTo>
                    <a:cubicBezTo>
                      <a:pt x="140" y="31"/>
                      <a:pt x="134" y="0"/>
                      <a:pt x="126" y="2"/>
                    </a:cubicBezTo>
                    <a:cubicBezTo>
                      <a:pt x="119" y="5"/>
                      <a:pt x="129" y="12"/>
                      <a:pt x="131" y="21"/>
                    </a:cubicBezTo>
                    <a:cubicBezTo>
                      <a:pt x="133" y="30"/>
                      <a:pt x="137" y="36"/>
                      <a:pt x="122" y="43"/>
                    </a:cubicBezTo>
                    <a:cubicBezTo>
                      <a:pt x="107" y="49"/>
                      <a:pt x="85" y="56"/>
                      <a:pt x="80" y="62"/>
                    </a:cubicBezTo>
                    <a:cubicBezTo>
                      <a:pt x="74" y="67"/>
                      <a:pt x="66" y="51"/>
                      <a:pt x="68" y="42"/>
                    </a:cubicBezTo>
                    <a:cubicBezTo>
                      <a:pt x="70" y="33"/>
                      <a:pt x="69" y="28"/>
                      <a:pt x="65" y="29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</p:grpSp>
        <p:grpSp>
          <p:nvGrpSpPr>
            <p:cNvPr id="33" name="Group 46">
              <a:extLst>
                <a:ext uri="{FF2B5EF4-FFF2-40B4-BE49-F238E27FC236}">
                  <a16:creationId xmlns:a16="http://schemas.microsoft.com/office/drawing/2014/main" id="{5FC8EC39-CBCD-460B-866C-E86A2EA638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67944" y="5547479"/>
              <a:ext cx="288032" cy="170929"/>
              <a:chOff x="2590" y="816"/>
              <a:chExt cx="701" cy="781"/>
            </a:xfrm>
          </p:grpSpPr>
          <p:sp>
            <p:nvSpPr>
              <p:cNvPr id="118" name="Freeform 47">
                <a:extLst>
                  <a:ext uri="{FF2B5EF4-FFF2-40B4-BE49-F238E27FC236}">
                    <a16:creationId xmlns:a16="http://schemas.microsoft.com/office/drawing/2014/main" id="{63D83484-E51C-4BB6-BC7B-29E4A5DF1A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816"/>
                <a:ext cx="699" cy="781"/>
              </a:xfrm>
              <a:custGeom>
                <a:avLst/>
                <a:gdLst>
                  <a:gd name="T0" fmla="*/ 214 w 385"/>
                  <a:gd name="T1" fmla="*/ 112 h 404"/>
                  <a:gd name="T2" fmla="*/ 198 w 385"/>
                  <a:gd name="T3" fmla="*/ 220 h 404"/>
                  <a:gd name="T4" fmla="*/ 207 w 385"/>
                  <a:gd name="T5" fmla="*/ 389 h 404"/>
                  <a:gd name="T6" fmla="*/ 89 w 385"/>
                  <a:gd name="T7" fmla="*/ 485 h 404"/>
                  <a:gd name="T8" fmla="*/ 33 w 385"/>
                  <a:gd name="T9" fmla="*/ 737 h 404"/>
                  <a:gd name="T10" fmla="*/ 80 w 385"/>
                  <a:gd name="T11" fmla="*/ 901 h 404"/>
                  <a:gd name="T12" fmla="*/ 89 w 385"/>
                  <a:gd name="T13" fmla="*/ 969 h 404"/>
                  <a:gd name="T14" fmla="*/ 27 w 385"/>
                  <a:gd name="T15" fmla="*/ 1046 h 404"/>
                  <a:gd name="T16" fmla="*/ 7 w 385"/>
                  <a:gd name="T17" fmla="*/ 1121 h 404"/>
                  <a:gd name="T18" fmla="*/ 40 w 385"/>
                  <a:gd name="T19" fmla="*/ 1088 h 404"/>
                  <a:gd name="T20" fmla="*/ 113 w 385"/>
                  <a:gd name="T21" fmla="*/ 1028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3 h 404"/>
                  <a:gd name="T28" fmla="*/ 171 w 385"/>
                  <a:gd name="T29" fmla="*/ 1197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8 h 404"/>
                  <a:gd name="T36" fmla="*/ 231 w 385"/>
                  <a:gd name="T37" fmla="*/ 1237 h 404"/>
                  <a:gd name="T38" fmla="*/ 294 w 385"/>
                  <a:gd name="T39" fmla="*/ 1226 h 404"/>
                  <a:gd name="T40" fmla="*/ 445 w 385"/>
                  <a:gd name="T41" fmla="*/ 1405 h 404"/>
                  <a:gd name="T42" fmla="*/ 521 w 385"/>
                  <a:gd name="T43" fmla="*/ 1458 h 404"/>
                  <a:gd name="T44" fmla="*/ 652 w 385"/>
                  <a:gd name="T45" fmla="*/ 1498 h 404"/>
                  <a:gd name="T46" fmla="*/ 781 w 385"/>
                  <a:gd name="T47" fmla="*/ 1454 h 404"/>
                  <a:gd name="T48" fmla="*/ 910 w 385"/>
                  <a:gd name="T49" fmla="*/ 1431 h 404"/>
                  <a:gd name="T50" fmla="*/ 1006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6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57 w 385"/>
                  <a:gd name="T65" fmla="*/ 1326 h 404"/>
                  <a:gd name="T66" fmla="*/ 1164 w 385"/>
                  <a:gd name="T67" fmla="*/ 1257 h 404"/>
                  <a:gd name="T68" fmla="*/ 1144 w 385"/>
                  <a:gd name="T69" fmla="*/ 1181 h 404"/>
                  <a:gd name="T70" fmla="*/ 1216 w 385"/>
                  <a:gd name="T71" fmla="*/ 945 h 404"/>
                  <a:gd name="T72" fmla="*/ 1220 w 385"/>
                  <a:gd name="T73" fmla="*/ 568 h 404"/>
                  <a:gd name="T74" fmla="*/ 1022 w 385"/>
                  <a:gd name="T75" fmla="*/ 224 h 404"/>
                  <a:gd name="T76" fmla="*/ 1035 w 385"/>
                  <a:gd name="T77" fmla="*/ 164 h 404"/>
                  <a:gd name="T78" fmla="*/ 1051 w 385"/>
                  <a:gd name="T79" fmla="*/ 112 h 404"/>
                  <a:gd name="T80" fmla="*/ 1022 w 385"/>
                  <a:gd name="T81" fmla="*/ 135 h 404"/>
                  <a:gd name="T82" fmla="*/ 946 w 385"/>
                  <a:gd name="T83" fmla="*/ 188 h 404"/>
                  <a:gd name="T84" fmla="*/ 857 w 385"/>
                  <a:gd name="T85" fmla="*/ 153 h 404"/>
                  <a:gd name="T86" fmla="*/ 861 w 385"/>
                  <a:gd name="T87" fmla="*/ 97 h 404"/>
                  <a:gd name="T88" fmla="*/ 850 w 385"/>
                  <a:gd name="T89" fmla="*/ 64 h 404"/>
                  <a:gd name="T90" fmla="*/ 812 w 385"/>
                  <a:gd name="T91" fmla="*/ 112 h 404"/>
                  <a:gd name="T92" fmla="*/ 761 w 385"/>
                  <a:gd name="T93" fmla="*/ 120 h 404"/>
                  <a:gd name="T94" fmla="*/ 583 w 385"/>
                  <a:gd name="T95" fmla="*/ 101 h 404"/>
                  <a:gd name="T96" fmla="*/ 472 w 385"/>
                  <a:gd name="T97" fmla="*/ 139 h 404"/>
                  <a:gd name="T98" fmla="*/ 416 w 385"/>
                  <a:gd name="T99" fmla="*/ 12 h 404"/>
                  <a:gd name="T100" fmla="*/ 432 w 385"/>
                  <a:gd name="T101" fmla="*/ 83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60 h 404"/>
                  <a:gd name="T108" fmla="*/ 214 w 385"/>
                  <a:gd name="T109" fmla="*/ 112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30"/>
                    </a:moveTo>
                    <a:cubicBezTo>
                      <a:pt x="59" y="34"/>
                      <a:pt x="58" y="46"/>
                      <a:pt x="60" y="59"/>
                    </a:cubicBezTo>
                    <a:cubicBezTo>
                      <a:pt x="61" y="72"/>
                      <a:pt x="69" y="93"/>
                      <a:pt x="63" y="104"/>
                    </a:cubicBezTo>
                    <a:cubicBezTo>
                      <a:pt x="58" y="114"/>
                      <a:pt x="41" y="122"/>
                      <a:pt x="27" y="130"/>
                    </a:cubicBezTo>
                    <a:cubicBezTo>
                      <a:pt x="12" y="138"/>
                      <a:pt x="10" y="181"/>
                      <a:pt x="10" y="197"/>
                    </a:cubicBezTo>
                    <a:cubicBezTo>
                      <a:pt x="10" y="212"/>
                      <a:pt x="8" y="219"/>
                      <a:pt x="24" y="241"/>
                    </a:cubicBezTo>
                    <a:cubicBezTo>
                      <a:pt x="29" y="247"/>
                      <a:pt x="33" y="255"/>
                      <a:pt x="27" y="259"/>
                    </a:cubicBezTo>
                    <a:cubicBezTo>
                      <a:pt x="18" y="266"/>
                      <a:pt x="14" y="273"/>
                      <a:pt x="8" y="280"/>
                    </a:cubicBezTo>
                    <a:cubicBezTo>
                      <a:pt x="1" y="288"/>
                      <a:pt x="0" y="293"/>
                      <a:pt x="2" y="300"/>
                    </a:cubicBezTo>
                    <a:cubicBezTo>
                      <a:pt x="4" y="307"/>
                      <a:pt x="4" y="299"/>
                      <a:pt x="12" y="291"/>
                    </a:cubicBezTo>
                    <a:cubicBezTo>
                      <a:pt x="20" y="283"/>
                      <a:pt x="23" y="279"/>
                      <a:pt x="34" y="275"/>
                    </a:cubicBezTo>
                    <a:cubicBezTo>
                      <a:pt x="46" y="271"/>
                      <a:pt x="45" y="268"/>
                      <a:pt x="51" y="278"/>
                    </a:cubicBezTo>
                    <a:cubicBezTo>
                      <a:pt x="58" y="288"/>
                      <a:pt x="61" y="295"/>
                      <a:pt x="67" y="302"/>
                    </a:cubicBezTo>
                    <a:cubicBezTo>
                      <a:pt x="73" y="310"/>
                      <a:pt x="74" y="312"/>
                      <a:pt x="67" y="314"/>
                    </a:cubicBezTo>
                    <a:cubicBezTo>
                      <a:pt x="60" y="316"/>
                      <a:pt x="54" y="312"/>
                      <a:pt x="52" y="320"/>
                    </a:cubicBezTo>
                    <a:cubicBezTo>
                      <a:pt x="49" y="328"/>
                      <a:pt x="56" y="327"/>
                      <a:pt x="41" y="332"/>
                    </a:cubicBezTo>
                    <a:cubicBezTo>
                      <a:pt x="26" y="337"/>
                      <a:pt x="18" y="342"/>
                      <a:pt x="19" y="347"/>
                    </a:cubicBezTo>
                    <a:cubicBezTo>
                      <a:pt x="20" y="353"/>
                      <a:pt x="31" y="344"/>
                      <a:pt x="42" y="342"/>
                    </a:cubicBezTo>
                    <a:cubicBezTo>
                      <a:pt x="53" y="339"/>
                      <a:pt x="66" y="340"/>
                      <a:pt x="70" y="331"/>
                    </a:cubicBezTo>
                    <a:cubicBezTo>
                      <a:pt x="74" y="323"/>
                      <a:pt x="80" y="317"/>
                      <a:pt x="89" y="328"/>
                    </a:cubicBezTo>
                    <a:cubicBezTo>
                      <a:pt x="98" y="338"/>
                      <a:pt x="112" y="378"/>
                      <a:pt x="135" y="376"/>
                    </a:cubicBezTo>
                    <a:cubicBezTo>
                      <a:pt x="144" y="377"/>
                      <a:pt x="148" y="382"/>
                      <a:pt x="158" y="390"/>
                    </a:cubicBezTo>
                    <a:cubicBezTo>
                      <a:pt x="168" y="397"/>
                      <a:pt x="181" y="404"/>
                      <a:pt x="198" y="401"/>
                    </a:cubicBezTo>
                    <a:cubicBezTo>
                      <a:pt x="215" y="398"/>
                      <a:pt x="226" y="395"/>
                      <a:pt x="237" y="389"/>
                    </a:cubicBezTo>
                    <a:cubicBezTo>
                      <a:pt x="249" y="383"/>
                      <a:pt x="256" y="386"/>
                      <a:pt x="276" y="383"/>
                    </a:cubicBezTo>
                    <a:cubicBezTo>
                      <a:pt x="295" y="381"/>
                      <a:pt x="300" y="381"/>
                      <a:pt x="305" y="372"/>
                    </a:cubicBezTo>
                    <a:cubicBezTo>
                      <a:pt x="310" y="363"/>
                      <a:pt x="315" y="374"/>
                      <a:pt x="320" y="383"/>
                    </a:cubicBezTo>
                    <a:cubicBezTo>
                      <a:pt x="324" y="393"/>
                      <a:pt x="327" y="399"/>
                      <a:pt x="331" y="394"/>
                    </a:cubicBezTo>
                    <a:cubicBezTo>
                      <a:pt x="334" y="389"/>
                      <a:pt x="324" y="378"/>
                      <a:pt x="324" y="371"/>
                    </a:cubicBezTo>
                    <a:cubicBezTo>
                      <a:pt x="324" y="364"/>
                      <a:pt x="320" y="355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6"/>
                      <a:pt x="346" y="333"/>
                    </a:cubicBezTo>
                    <a:cubicBezTo>
                      <a:pt x="346" y="341"/>
                      <a:pt x="345" y="359"/>
                      <a:pt x="351" y="355"/>
                    </a:cubicBezTo>
                    <a:cubicBezTo>
                      <a:pt x="358" y="351"/>
                      <a:pt x="356" y="344"/>
                      <a:pt x="353" y="336"/>
                    </a:cubicBezTo>
                    <a:cubicBezTo>
                      <a:pt x="350" y="327"/>
                      <a:pt x="345" y="324"/>
                      <a:pt x="347" y="316"/>
                    </a:cubicBezTo>
                    <a:cubicBezTo>
                      <a:pt x="349" y="307"/>
                      <a:pt x="360" y="288"/>
                      <a:pt x="369" y="253"/>
                    </a:cubicBezTo>
                    <a:cubicBezTo>
                      <a:pt x="378" y="219"/>
                      <a:pt x="385" y="196"/>
                      <a:pt x="370" y="152"/>
                    </a:cubicBezTo>
                    <a:cubicBezTo>
                      <a:pt x="356" y="108"/>
                      <a:pt x="324" y="69"/>
                      <a:pt x="310" y="60"/>
                    </a:cubicBezTo>
                    <a:cubicBezTo>
                      <a:pt x="297" y="51"/>
                      <a:pt x="306" y="47"/>
                      <a:pt x="314" y="44"/>
                    </a:cubicBezTo>
                    <a:cubicBezTo>
                      <a:pt x="321" y="41"/>
                      <a:pt x="322" y="31"/>
                      <a:pt x="319" y="30"/>
                    </a:cubicBezTo>
                    <a:cubicBezTo>
                      <a:pt x="315" y="29"/>
                      <a:pt x="315" y="34"/>
                      <a:pt x="310" y="36"/>
                    </a:cubicBezTo>
                    <a:cubicBezTo>
                      <a:pt x="305" y="38"/>
                      <a:pt x="296" y="50"/>
                      <a:pt x="287" y="50"/>
                    </a:cubicBezTo>
                    <a:cubicBezTo>
                      <a:pt x="278" y="50"/>
                      <a:pt x="269" y="46"/>
                      <a:pt x="260" y="41"/>
                    </a:cubicBezTo>
                    <a:cubicBezTo>
                      <a:pt x="251" y="36"/>
                      <a:pt x="258" y="30"/>
                      <a:pt x="261" y="26"/>
                    </a:cubicBezTo>
                    <a:cubicBezTo>
                      <a:pt x="265" y="21"/>
                      <a:pt x="261" y="16"/>
                      <a:pt x="258" y="17"/>
                    </a:cubicBezTo>
                    <a:cubicBezTo>
                      <a:pt x="254" y="17"/>
                      <a:pt x="251" y="28"/>
                      <a:pt x="246" y="30"/>
                    </a:cubicBezTo>
                    <a:cubicBezTo>
                      <a:pt x="241" y="33"/>
                      <a:pt x="243" y="35"/>
                      <a:pt x="231" y="32"/>
                    </a:cubicBezTo>
                    <a:cubicBezTo>
                      <a:pt x="219" y="29"/>
                      <a:pt x="198" y="22"/>
                      <a:pt x="177" y="27"/>
                    </a:cubicBezTo>
                    <a:cubicBezTo>
                      <a:pt x="156" y="32"/>
                      <a:pt x="147" y="43"/>
                      <a:pt x="143" y="37"/>
                    </a:cubicBezTo>
                    <a:cubicBezTo>
                      <a:pt x="139" y="31"/>
                      <a:pt x="134" y="0"/>
                      <a:pt x="126" y="3"/>
                    </a:cubicBezTo>
                    <a:cubicBezTo>
                      <a:pt x="119" y="5"/>
                      <a:pt x="129" y="13"/>
                      <a:pt x="131" y="22"/>
                    </a:cubicBezTo>
                    <a:cubicBezTo>
                      <a:pt x="132" y="31"/>
                      <a:pt x="137" y="37"/>
                      <a:pt x="122" y="43"/>
                    </a:cubicBezTo>
                    <a:cubicBezTo>
                      <a:pt x="107" y="50"/>
                      <a:pt x="85" y="57"/>
                      <a:pt x="80" y="62"/>
                    </a:cubicBezTo>
                    <a:cubicBezTo>
                      <a:pt x="74" y="67"/>
                      <a:pt x="66" y="52"/>
                      <a:pt x="68" y="43"/>
                    </a:cubicBezTo>
                    <a:cubicBezTo>
                      <a:pt x="70" y="33"/>
                      <a:pt x="68" y="29"/>
                      <a:pt x="65" y="30"/>
                    </a:cubicBezTo>
                    <a:close/>
                  </a:path>
                </a:pathLst>
              </a:custGeom>
              <a:solidFill>
                <a:srgbClr val="CC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19" name="Freeform 48">
                <a:extLst>
                  <a:ext uri="{FF2B5EF4-FFF2-40B4-BE49-F238E27FC236}">
                    <a16:creationId xmlns:a16="http://schemas.microsoft.com/office/drawing/2014/main" id="{88199BF4-6B02-45CB-9195-A7B16DD1C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3"/>
              </a:xfrm>
              <a:custGeom>
                <a:avLst/>
                <a:gdLst>
                  <a:gd name="T0" fmla="*/ 16 w 195"/>
                  <a:gd name="T1" fmla="*/ 137 h 245"/>
                  <a:gd name="T2" fmla="*/ 109 w 195"/>
                  <a:gd name="T3" fmla="*/ 376 h 245"/>
                  <a:gd name="T4" fmla="*/ 267 w 195"/>
                  <a:gd name="T5" fmla="*/ 361 h 245"/>
                  <a:gd name="T6" fmla="*/ 287 w 195"/>
                  <a:gd name="T7" fmla="*/ 444 h 245"/>
                  <a:gd name="T8" fmla="*/ 202 w 195"/>
                  <a:gd name="T9" fmla="*/ 709 h 245"/>
                  <a:gd name="T10" fmla="*/ 474 w 195"/>
                  <a:gd name="T11" fmla="*/ 886 h 245"/>
                  <a:gd name="T12" fmla="*/ 634 w 195"/>
                  <a:gd name="T13" fmla="*/ 593 h 245"/>
                  <a:gd name="T14" fmla="*/ 597 w 195"/>
                  <a:gd name="T15" fmla="*/ 361 h 245"/>
                  <a:gd name="T16" fmla="*/ 474 w 195"/>
                  <a:gd name="T17" fmla="*/ 156 h 245"/>
                  <a:gd name="T18" fmla="*/ 336 w 195"/>
                  <a:gd name="T19" fmla="*/ 29 h 245"/>
                  <a:gd name="T20" fmla="*/ 16 w 195"/>
                  <a:gd name="T21" fmla="*/ 137 h 2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5">
                    <a:moveTo>
                      <a:pt x="5" y="37"/>
                    </a:moveTo>
                    <a:cubicBezTo>
                      <a:pt x="0" y="54"/>
                      <a:pt x="2" y="93"/>
                      <a:pt x="33" y="101"/>
                    </a:cubicBezTo>
                    <a:cubicBezTo>
                      <a:pt x="63" y="109"/>
                      <a:pt x="70" y="96"/>
                      <a:pt x="81" y="97"/>
                    </a:cubicBezTo>
                    <a:cubicBezTo>
                      <a:pt x="92" y="98"/>
                      <a:pt x="105" y="113"/>
                      <a:pt x="87" y="119"/>
                    </a:cubicBezTo>
                    <a:cubicBezTo>
                      <a:pt x="68" y="125"/>
                      <a:pt x="46" y="147"/>
                      <a:pt x="61" y="190"/>
                    </a:cubicBezTo>
                    <a:cubicBezTo>
                      <a:pt x="77" y="233"/>
                      <a:pt x="121" y="245"/>
                      <a:pt x="144" y="238"/>
                    </a:cubicBezTo>
                    <a:cubicBezTo>
                      <a:pt x="168" y="230"/>
                      <a:pt x="195" y="187"/>
                      <a:pt x="192" y="159"/>
                    </a:cubicBezTo>
                    <a:cubicBezTo>
                      <a:pt x="190" y="132"/>
                      <a:pt x="194" y="123"/>
                      <a:pt x="181" y="97"/>
                    </a:cubicBezTo>
                    <a:cubicBezTo>
                      <a:pt x="168" y="71"/>
                      <a:pt x="162" y="60"/>
                      <a:pt x="144" y="42"/>
                    </a:cubicBezTo>
                    <a:cubicBezTo>
                      <a:pt x="127" y="24"/>
                      <a:pt x="123" y="15"/>
                      <a:pt x="102" y="8"/>
                    </a:cubicBezTo>
                    <a:cubicBezTo>
                      <a:pt x="82" y="2"/>
                      <a:pt x="19" y="0"/>
                      <a:pt x="5" y="37"/>
                    </a:cubicBezTo>
                    <a:close/>
                  </a:path>
                </a:pathLst>
              </a:custGeom>
              <a:solidFill>
                <a:srgbClr val="E0D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20" name="Freeform 49">
                <a:extLst>
                  <a:ext uri="{FF2B5EF4-FFF2-40B4-BE49-F238E27FC236}">
                    <a16:creationId xmlns:a16="http://schemas.microsoft.com/office/drawing/2014/main" id="{BCF99A50-7794-4115-AFC9-1915E91ACE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1081"/>
                <a:ext cx="463" cy="499"/>
              </a:xfrm>
              <a:custGeom>
                <a:avLst/>
                <a:gdLst>
                  <a:gd name="T0" fmla="*/ 788 w 255"/>
                  <a:gd name="T1" fmla="*/ 60 h 258"/>
                  <a:gd name="T2" fmla="*/ 828 w 255"/>
                  <a:gd name="T3" fmla="*/ 288 h 258"/>
                  <a:gd name="T4" fmla="*/ 775 w 255"/>
                  <a:gd name="T5" fmla="*/ 516 h 258"/>
                  <a:gd name="T6" fmla="*/ 623 w 255"/>
                  <a:gd name="T7" fmla="*/ 824 h 258"/>
                  <a:gd name="T8" fmla="*/ 461 w 255"/>
                  <a:gd name="T9" fmla="*/ 886 h 258"/>
                  <a:gd name="T10" fmla="*/ 274 w 255"/>
                  <a:gd name="T11" fmla="*/ 942 h 258"/>
                  <a:gd name="T12" fmla="*/ 138 w 255"/>
                  <a:gd name="T13" fmla="*/ 901 h 258"/>
                  <a:gd name="T14" fmla="*/ 0 w 255"/>
                  <a:gd name="T15" fmla="*/ 826 h 258"/>
                  <a:gd name="T16" fmla="*/ 153 w 255"/>
                  <a:gd name="T17" fmla="*/ 826 h 258"/>
                  <a:gd name="T18" fmla="*/ 303 w 255"/>
                  <a:gd name="T19" fmla="*/ 845 h 258"/>
                  <a:gd name="T20" fmla="*/ 488 w 255"/>
                  <a:gd name="T21" fmla="*/ 770 h 258"/>
                  <a:gd name="T22" fmla="*/ 528 w 255"/>
                  <a:gd name="T23" fmla="*/ 710 h 258"/>
                  <a:gd name="T24" fmla="*/ 594 w 255"/>
                  <a:gd name="T25" fmla="*/ 665 h 258"/>
                  <a:gd name="T26" fmla="*/ 775 w 255"/>
                  <a:gd name="T27" fmla="*/ 333 h 258"/>
                  <a:gd name="T28" fmla="*/ 792 w 255"/>
                  <a:gd name="T29" fmla="*/ 149 h 258"/>
                  <a:gd name="T30" fmla="*/ 761 w 255"/>
                  <a:gd name="T31" fmla="*/ 0 h 25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5" h="258">
                    <a:moveTo>
                      <a:pt x="239" y="16"/>
                    </a:moveTo>
                    <a:cubicBezTo>
                      <a:pt x="248" y="37"/>
                      <a:pt x="255" y="54"/>
                      <a:pt x="251" y="77"/>
                    </a:cubicBezTo>
                    <a:cubicBezTo>
                      <a:pt x="248" y="98"/>
                      <a:pt x="242" y="118"/>
                      <a:pt x="235" y="138"/>
                    </a:cubicBezTo>
                    <a:cubicBezTo>
                      <a:pt x="224" y="167"/>
                      <a:pt x="213" y="199"/>
                      <a:pt x="189" y="220"/>
                    </a:cubicBezTo>
                    <a:cubicBezTo>
                      <a:pt x="176" y="232"/>
                      <a:pt x="157" y="234"/>
                      <a:pt x="140" y="237"/>
                    </a:cubicBezTo>
                    <a:cubicBezTo>
                      <a:pt x="120" y="241"/>
                      <a:pt x="103" y="246"/>
                      <a:pt x="83" y="252"/>
                    </a:cubicBezTo>
                    <a:cubicBezTo>
                      <a:pt x="67" y="258"/>
                      <a:pt x="57" y="249"/>
                      <a:pt x="42" y="241"/>
                    </a:cubicBezTo>
                    <a:cubicBezTo>
                      <a:pt x="28" y="234"/>
                      <a:pt x="13" y="228"/>
                      <a:pt x="0" y="221"/>
                    </a:cubicBezTo>
                    <a:cubicBezTo>
                      <a:pt x="12" y="231"/>
                      <a:pt x="31" y="219"/>
                      <a:pt x="46" y="221"/>
                    </a:cubicBezTo>
                    <a:cubicBezTo>
                      <a:pt x="62" y="224"/>
                      <a:pt x="74" y="229"/>
                      <a:pt x="92" y="226"/>
                    </a:cubicBezTo>
                    <a:cubicBezTo>
                      <a:pt x="112" y="223"/>
                      <a:pt x="132" y="220"/>
                      <a:pt x="148" y="206"/>
                    </a:cubicBezTo>
                    <a:cubicBezTo>
                      <a:pt x="154" y="201"/>
                      <a:pt x="156" y="195"/>
                      <a:pt x="160" y="190"/>
                    </a:cubicBezTo>
                    <a:cubicBezTo>
                      <a:pt x="166" y="184"/>
                      <a:pt x="174" y="182"/>
                      <a:pt x="180" y="178"/>
                    </a:cubicBezTo>
                    <a:cubicBezTo>
                      <a:pt x="211" y="158"/>
                      <a:pt x="231" y="125"/>
                      <a:pt x="235" y="89"/>
                    </a:cubicBezTo>
                    <a:cubicBezTo>
                      <a:pt x="236" y="73"/>
                      <a:pt x="242" y="56"/>
                      <a:pt x="240" y="40"/>
                    </a:cubicBezTo>
                    <a:cubicBezTo>
                      <a:pt x="239" y="26"/>
                      <a:pt x="231" y="14"/>
                      <a:pt x="231" y="0"/>
                    </a:cubicBezTo>
                  </a:path>
                </a:pathLst>
              </a:custGeom>
              <a:solidFill>
                <a:srgbClr val="B0D4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21" name="Freeform 50">
                <a:extLst>
                  <a:ext uri="{FF2B5EF4-FFF2-40B4-BE49-F238E27FC236}">
                    <a16:creationId xmlns:a16="http://schemas.microsoft.com/office/drawing/2014/main" id="{5AB2ACBC-E999-4E44-82A2-A01F28C926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3" y="936"/>
                <a:ext cx="169" cy="313"/>
              </a:xfrm>
              <a:custGeom>
                <a:avLst/>
                <a:gdLst>
                  <a:gd name="T0" fmla="*/ 303 w 93"/>
                  <a:gd name="T1" fmla="*/ 8 h 162"/>
                  <a:gd name="T2" fmla="*/ 185 w 93"/>
                  <a:gd name="T3" fmla="*/ 145 h 162"/>
                  <a:gd name="T4" fmla="*/ 76 w 93"/>
                  <a:gd name="T5" fmla="*/ 280 h 162"/>
                  <a:gd name="T6" fmla="*/ 24 w 93"/>
                  <a:gd name="T7" fmla="*/ 325 h 162"/>
                  <a:gd name="T8" fmla="*/ 4 w 93"/>
                  <a:gd name="T9" fmla="*/ 429 h 162"/>
                  <a:gd name="T10" fmla="*/ 64 w 93"/>
                  <a:gd name="T11" fmla="*/ 605 h 162"/>
                  <a:gd name="T12" fmla="*/ 56 w 93"/>
                  <a:gd name="T13" fmla="*/ 377 h 162"/>
                  <a:gd name="T14" fmla="*/ 194 w 93"/>
                  <a:gd name="T15" fmla="*/ 303 h 162"/>
                  <a:gd name="T16" fmla="*/ 238 w 93"/>
                  <a:gd name="T17" fmla="*/ 137 h 162"/>
                  <a:gd name="T18" fmla="*/ 254 w 93"/>
                  <a:gd name="T19" fmla="*/ 60 h 162"/>
                  <a:gd name="T20" fmla="*/ 307 w 93"/>
                  <a:gd name="T21" fmla="*/ 0 h 1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3" h="162">
                    <a:moveTo>
                      <a:pt x="92" y="2"/>
                    </a:moveTo>
                    <a:cubicBezTo>
                      <a:pt x="70" y="4"/>
                      <a:pt x="62" y="20"/>
                      <a:pt x="56" y="39"/>
                    </a:cubicBezTo>
                    <a:cubicBezTo>
                      <a:pt x="49" y="61"/>
                      <a:pt x="43" y="65"/>
                      <a:pt x="23" y="75"/>
                    </a:cubicBezTo>
                    <a:cubicBezTo>
                      <a:pt x="13" y="80"/>
                      <a:pt x="12" y="77"/>
                      <a:pt x="7" y="87"/>
                    </a:cubicBezTo>
                    <a:cubicBezTo>
                      <a:pt x="3" y="93"/>
                      <a:pt x="1" y="108"/>
                      <a:pt x="1" y="115"/>
                    </a:cubicBezTo>
                    <a:cubicBezTo>
                      <a:pt x="0" y="129"/>
                      <a:pt x="4" y="156"/>
                      <a:pt x="19" y="162"/>
                    </a:cubicBezTo>
                    <a:cubicBezTo>
                      <a:pt x="9" y="148"/>
                      <a:pt x="7" y="116"/>
                      <a:pt x="17" y="101"/>
                    </a:cubicBezTo>
                    <a:cubicBezTo>
                      <a:pt x="27" y="85"/>
                      <a:pt x="47" y="94"/>
                      <a:pt x="59" y="81"/>
                    </a:cubicBezTo>
                    <a:cubicBezTo>
                      <a:pt x="69" y="70"/>
                      <a:pt x="69" y="49"/>
                      <a:pt x="72" y="37"/>
                    </a:cubicBezTo>
                    <a:cubicBezTo>
                      <a:pt x="73" y="31"/>
                      <a:pt x="74" y="21"/>
                      <a:pt x="77" y="16"/>
                    </a:cubicBezTo>
                    <a:cubicBezTo>
                      <a:pt x="81" y="9"/>
                      <a:pt x="90" y="7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22" name="Freeform 51">
                <a:extLst>
                  <a:ext uri="{FF2B5EF4-FFF2-40B4-BE49-F238E27FC236}">
                    <a16:creationId xmlns:a16="http://schemas.microsoft.com/office/drawing/2014/main" id="{B213B1E1-D14D-4DD2-B063-A4128D3663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5"/>
              </a:xfrm>
              <a:custGeom>
                <a:avLst/>
                <a:gdLst>
                  <a:gd name="T0" fmla="*/ 16 w 195"/>
                  <a:gd name="T1" fmla="*/ 141 h 246"/>
                  <a:gd name="T2" fmla="*/ 109 w 195"/>
                  <a:gd name="T3" fmla="*/ 377 h 246"/>
                  <a:gd name="T4" fmla="*/ 267 w 195"/>
                  <a:gd name="T5" fmla="*/ 365 h 246"/>
                  <a:gd name="T6" fmla="*/ 287 w 195"/>
                  <a:gd name="T7" fmla="*/ 448 h 246"/>
                  <a:gd name="T8" fmla="*/ 202 w 195"/>
                  <a:gd name="T9" fmla="*/ 713 h 246"/>
                  <a:gd name="T10" fmla="*/ 474 w 195"/>
                  <a:gd name="T11" fmla="*/ 888 h 246"/>
                  <a:gd name="T12" fmla="*/ 634 w 195"/>
                  <a:gd name="T13" fmla="*/ 597 h 246"/>
                  <a:gd name="T14" fmla="*/ 597 w 195"/>
                  <a:gd name="T15" fmla="*/ 365 h 246"/>
                  <a:gd name="T16" fmla="*/ 474 w 195"/>
                  <a:gd name="T17" fmla="*/ 160 h 246"/>
                  <a:gd name="T18" fmla="*/ 336 w 195"/>
                  <a:gd name="T19" fmla="*/ 33 h 246"/>
                  <a:gd name="T20" fmla="*/ 16 w 195"/>
                  <a:gd name="T21" fmla="*/ 141 h 24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6">
                    <a:moveTo>
                      <a:pt x="5" y="38"/>
                    </a:moveTo>
                    <a:cubicBezTo>
                      <a:pt x="0" y="55"/>
                      <a:pt x="2" y="93"/>
                      <a:pt x="33" y="101"/>
                    </a:cubicBezTo>
                    <a:cubicBezTo>
                      <a:pt x="63" y="110"/>
                      <a:pt x="70" y="96"/>
                      <a:pt x="81" y="98"/>
                    </a:cubicBezTo>
                    <a:cubicBezTo>
                      <a:pt x="92" y="99"/>
                      <a:pt x="105" y="113"/>
                      <a:pt x="87" y="120"/>
                    </a:cubicBezTo>
                    <a:cubicBezTo>
                      <a:pt x="68" y="126"/>
                      <a:pt x="46" y="147"/>
                      <a:pt x="61" y="191"/>
                    </a:cubicBezTo>
                    <a:cubicBezTo>
                      <a:pt x="77" y="234"/>
                      <a:pt x="121" y="246"/>
                      <a:pt x="144" y="238"/>
                    </a:cubicBezTo>
                    <a:cubicBezTo>
                      <a:pt x="168" y="231"/>
                      <a:pt x="195" y="187"/>
                      <a:pt x="192" y="160"/>
                    </a:cubicBezTo>
                    <a:cubicBezTo>
                      <a:pt x="190" y="132"/>
                      <a:pt x="194" y="123"/>
                      <a:pt x="181" y="98"/>
                    </a:cubicBezTo>
                    <a:cubicBezTo>
                      <a:pt x="168" y="72"/>
                      <a:pt x="162" y="61"/>
                      <a:pt x="144" y="43"/>
                    </a:cubicBezTo>
                    <a:cubicBezTo>
                      <a:pt x="127" y="25"/>
                      <a:pt x="123" y="15"/>
                      <a:pt x="102" y="9"/>
                    </a:cubicBezTo>
                    <a:cubicBezTo>
                      <a:pt x="82" y="3"/>
                      <a:pt x="19" y="0"/>
                      <a:pt x="5" y="38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23" name="Freeform 52">
                <a:extLst>
                  <a:ext uri="{FF2B5EF4-FFF2-40B4-BE49-F238E27FC236}">
                    <a16:creationId xmlns:a16="http://schemas.microsoft.com/office/drawing/2014/main" id="{A38480CA-234C-4D11-BCB4-0F21B9FF07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1046"/>
                <a:ext cx="195" cy="338"/>
              </a:xfrm>
              <a:custGeom>
                <a:avLst/>
                <a:gdLst>
                  <a:gd name="T0" fmla="*/ 275 w 107"/>
                  <a:gd name="T1" fmla="*/ 85 h 175"/>
                  <a:gd name="T2" fmla="*/ 303 w 107"/>
                  <a:gd name="T3" fmla="*/ 496 h 175"/>
                  <a:gd name="T4" fmla="*/ 177 w 107"/>
                  <a:gd name="T5" fmla="*/ 616 h 175"/>
                  <a:gd name="T6" fmla="*/ 0 w 107"/>
                  <a:gd name="T7" fmla="*/ 541 h 175"/>
                  <a:gd name="T8" fmla="*/ 286 w 107"/>
                  <a:gd name="T9" fmla="*/ 404 h 175"/>
                  <a:gd name="T10" fmla="*/ 286 w 107"/>
                  <a:gd name="T11" fmla="*/ 191 h 175"/>
                  <a:gd name="T12" fmla="*/ 226 w 107"/>
                  <a:gd name="T13" fmla="*/ 0 h 1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7" h="175">
                    <a:moveTo>
                      <a:pt x="83" y="23"/>
                    </a:moveTo>
                    <a:cubicBezTo>
                      <a:pt x="104" y="49"/>
                      <a:pt x="107" y="104"/>
                      <a:pt x="91" y="133"/>
                    </a:cubicBezTo>
                    <a:cubicBezTo>
                      <a:pt x="83" y="147"/>
                      <a:pt x="69" y="161"/>
                      <a:pt x="53" y="165"/>
                    </a:cubicBezTo>
                    <a:cubicBezTo>
                      <a:pt x="35" y="169"/>
                      <a:pt x="8" y="161"/>
                      <a:pt x="0" y="145"/>
                    </a:cubicBezTo>
                    <a:cubicBezTo>
                      <a:pt x="25" y="175"/>
                      <a:pt x="82" y="139"/>
                      <a:pt x="86" y="108"/>
                    </a:cubicBezTo>
                    <a:cubicBezTo>
                      <a:pt x="89" y="91"/>
                      <a:pt x="90" y="67"/>
                      <a:pt x="86" y="51"/>
                    </a:cubicBezTo>
                    <a:cubicBezTo>
                      <a:pt x="83" y="37"/>
                      <a:pt x="80" y="10"/>
                      <a:pt x="68" y="0"/>
                    </a:cubicBezTo>
                  </a:path>
                </a:pathLst>
              </a:custGeom>
              <a:solidFill>
                <a:srgbClr val="D2A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24" name="Freeform 53">
                <a:extLst>
                  <a:ext uri="{FF2B5EF4-FFF2-40B4-BE49-F238E27FC236}">
                    <a16:creationId xmlns:a16="http://schemas.microsoft.com/office/drawing/2014/main" id="{427FB647-F179-4949-82FB-BEE9DFD1F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1" y="1160"/>
                <a:ext cx="77" cy="126"/>
              </a:xfrm>
              <a:custGeom>
                <a:avLst/>
                <a:gdLst>
                  <a:gd name="T0" fmla="*/ 141 w 42"/>
                  <a:gd name="T1" fmla="*/ 4 h 65"/>
                  <a:gd name="T2" fmla="*/ 37 w 42"/>
                  <a:gd name="T3" fmla="*/ 68 h 65"/>
                  <a:gd name="T4" fmla="*/ 57 w 42"/>
                  <a:gd name="T5" fmla="*/ 244 h 65"/>
                  <a:gd name="T6" fmla="*/ 121 w 42"/>
                  <a:gd name="T7" fmla="*/ 12 h 6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" h="65">
                    <a:moveTo>
                      <a:pt x="42" y="1"/>
                    </a:moveTo>
                    <a:cubicBezTo>
                      <a:pt x="29" y="0"/>
                      <a:pt x="18" y="6"/>
                      <a:pt x="11" y="18"/>
                    </a:cubicBezTo>
                    <a:cubicBezTo>
                      <a:pt x="0" y="38"/>
                      <a:pt x="10" y="47"/>
                      <a:pt x="17" y="65"/>
                    </a:cubicBezTo>
                    <a:cubicBezTo>
                      <a:pt x="7" y="37"/>
                      <a:pt x="14" y="20"/>
                      <a:pt x="36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25" name="Oval 54">
                <a:extLst>
                  <a:ext uri="{FF2B5EF4-FFF2-40B4-BE49-F238E27FC236}">
                    <a16:creationId xmlns:a16="http://schemas.microsoft.com/office/drawing/2014/main" id="{545EFF42-047A-4B2C-99A4-7CA94D5854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8" y="940"/>
                <a:ext cx="74" cy="7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26" name="Oval 55">
                <a:extLst>
                  <a:ext uri="{FF2B5EF4-FFF2-40B4-BE49-F238E27FC236}">
                    <a16:creationId xmlns:a16="http://schemas.microsoft.com/office/drawing/2014/main" id="{18705B3E-4088-45B5-A1CB-21F290F1FD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7" y="1025"/>
                <a:ext cx="27" cy="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27" name="Oval 56">
                <a:extLst>
                  <a:ext uri="{FF2B5EF4-FFF2-40B4-BE49-F238E27FC236}">
                    <a16:creationId xmlns:a16="http://schemas.microsoft.com/office/drawing/2014/main" id="{F46E79E6-6443-4DF3-8515-8E84F25A9F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5" y="92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28" name="Freeform 57">
                <a:extLst>
                  <a:ext uri="{FF2B5EF4-FFF2-40B4-BE49-F238E27FC236}">
                    <a16:creationId xmlns:a16="http://schemas.microsoft.com/office/drawing/2014/main" id="{61E62EF6-800D-4DF8-A9F5-7514E39E01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" y="816"/>
                <a:ext cx="699" cy="781"/>
              </a:xfrm>
              <a:custGeom>
                <a:avLst/>
                <a:gdLst>
                  <a:gd name="T0" fmla="*/ 214 w 385"/>
                  <a:gd name="T1" fmla="*/ 108 h 404"/>
                  <a:gd name="T2" fmla="*/ 198 w 385"/>
                  <a:gd name="T3" fmla="*/ 217 h 404"/>
                  <a:gd name="T4" fmla="*/ 207 w 385"/>
                  <a:gd name="T5" fmla="*/ 385 h 404"/>
                  <a:gd name="T6" fmla="*/ 89 w 385"/>
                  <a:gd name="T7" fmla="*/ 481 h 404"/>
                  <a:gd name="T8" fmla="*/ 36 w 385"/>
                  <a:gd name="T9" fmla="*/ 733 h 404"/>
                  <a:gd name="T10" fmla="*/ 80 w 385"/>
                  <a:gd name="T11" fmla="*/ 901 h 404"/>
                  <a:gd name="T12" fmla="*/ 89 w 385"/>
                  <a:gd name="T13" fmla="*/ 965 h 404"/>
                  <a:gd name="T14" fmla="*/ 27 w 385"/>
                  <a:gd name="T15" fmla="*/ 1046 h 404"/>
                  <a:gd name="T16" fmla="*/ 7 w 385"/>
                  <a:gd name="T17" fmla="*/ 1117 h 404"/>
                  <a:gd name="T18" fmla="*/ 40 w 385"/>
                  <a:gd name="T19" fmla="*/ 1085 h 404"/>
                  <a:gd name="T20" fmla="*/ 113 w 385"/>
                  <a:gd name="T21" fmla="*/ 1025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0 h 404"/>
                  <a:gd name="T28" fmla="*/ 171 w 385"/>
                  <a:gd name="T29" fmla="*/ 1193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4 h 404"/>
                  <a:gd name="T36" fmla="*/ 231 w 385"/>
                  <a:gd name="T37" fmla="*/ 1237 h 404"/>
                  <a:gd name="T38" fmla="*/ 294 w 385"/>
                  <a:gd name="T39" fmla="*/ 1222 h 404"/>
                  <a:gd name="T40" fmla="*/ 445 w 385"/>
                  <a:gd name="T41" fmla="*/ 1405 h 404"/>
                  <a:gd name="T42" fmla="*/ 521 w 385"/>
                  <a:gd name="T43" fmla="*/ 1454 h 404"/>
                  <a:gd name="T44" fmla="*/ 652 w 385"/>
                  <a:gd name="T45" fmla="*/ 1494 h 404"/>
                  <a:gd name="T46" fmla="*/ 784 w 385"/>
                  <a:gd name="T47" fmla="*/ 1454 h 404"/>
                  <a:gd name="T48" fmla="*/ 910 w 385"/>
                  <a:gd name="T49" fmla="*/ 1431 h 404"/>
                  <a:gd name="T50" fmla="*/ 1009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2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60 w 385"/>
                  <a:gd name="T65" fmla="*/ 1326 h 404"/>
                  <a:gd name="T66" fmla="*/ 1164 w 385"/>
                  <a:gd name="T67" fmla="*/ 1253 h 404"/>
                  <a:gd name="T68" fmla="*/ 1144 w 385"/>
                  <a:gd name="T69" fmla="*/ 1177 h 404"/>
                  <a:gd name="T70" fmla="*/ 1216 w 385"/>
                  <a:gd name="T71" fmla="*/ 945 h 404"/>
                  <a:gd name="T72" fmla="*/ 1220 w 385"/>
                  <a:gd name="T73" fmla="*/ 564 h 404"/>
                  <a:gd name="T74" fmla="*/ 1026 w 385"/>
                  <a:gd name="T75" fmla="*/ 224 h 404"/>
                  <a:gd name="T76" fmla="*/ 1035 w 385"/>
                  <a:gd name="T77" fmla="*/ 160 h 404"/>
                  <a:gd name="T78" fmla="*/ 1051 w 385"/>
                  <a:gd name="T79" fmla="*/ 108 h 404"/>
                  <a:gd name="T80" fmla="*/ 1022 w 385"/>
                  <a:gd name="T81" fmla="*/ 131 h 404"/>
                  <a:gd name="T82" fmla="*/ 946 w 385"/>
                  <a:gd name="T83" fmla="*/ 184 h 404"/>
                  <a:gd name="T84" fmla="*/ 857 w 385"/>
                  <a:gd name="T85" fmla="*/ 149 h 404"/>
                  <a:gd name="T86" fmla="*/ 864 w 385"/>
                  <a:gd name="T87" fmla="*/ 93 h 404"/>
                  <a:gd name="T88" fmla="*/ 850 w 385"/>
                  <a:gd name="T89" fmla="*/ 60 h 404"/>
                  <a:gd name="T90" fmla="*/ 812 w 385"/>
                  <a:gd name="T91" fmla="*/ 108 h 404"/>
                  <a:gd name="T92" fmla="*/ 761 w 385"/>
                  <a:gd name="T93" fmla="*/ 116 h 404"/>
                  <a:gd name="T94" fmla="*/ 583 w 385"/>
                  <a:gd name="T95" fmla="*/ 97 h 404"/>
                  <a:gd name="T96" fmla="*/ 472 w 385"/>
                  <a:gd name="T97" fmla="*/ 135 h 404"/>
                  <a:gd name="T98" fmla="*/ 416 w 385"/>
                  <a:gd name="T99" fmla="*/ 8 h 404"/>
                  <a:gd name="T100" fmla="*/ 432 w 385"/>
                  <a:gd name="T101" fmla="*/ 79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57 h 404"/>
                  <a:gd name="T108" fmla="*/ 214 w 385"/>
                  <a:gd name="T109" fmla="*/ 108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29"/>
                    </a:moveTo>
                    <a:cubicBezTo>
                      <a:pt x="59" y="34"/>
                      <a:pt x="58" y="46"/>
                      <a:pt x="60" y="58"/>
                    </a:cubicBezTo>
                    <a:cubicBezTo>
                      <a:pt x="62" y="71"/>
                      <a:pt x="69" y="92"/>
                      <a:pt x="63" y="103"/>
                    </a:cubicBezTo>
                    <a:cubicBezTo>
                      <a:pt x="58" y="114"/>
                      <a:pt x="41" y="122"/>
                      <a:pt x="27" y="129"/>
                    </a:cubicBezTo>
                    <a:cubicBezTo>
                      <a:pt x="13" y="137"/>
                      <a:pt x="11" y="180"/>
                      <a:pt x="11" y="196"/>
                    </a:cubicBezTo>
                    <a:cubicBezTo>
                      <a:pt x="11" y="212"/>
                      <a:pt x="8" y="219"/>
                      <a:pt x="24" y="241"/>
                    </a:cubicBezTo>
                    <a:cubicBezTo>
                      <a:pt x="29" y="246"/>
                      <a:pt x="33" y="254"/>
                      <a:pt x="27" y="258"/>
                    </a:cubicBezTo>
                    <a:cubicBezTo>
                      <a:pt x="18" y="265"/>
                      <a:pt x="14" y="273"/>
                      <a:pt x="8" y="280"/>
                    </a:cubicBezTo>
                    <a:cubicBezTo>
                      <a:pt x="1" y="287"/>
                      <a:pt x="0" y="292"/>
                      <a:pt x="2" y="299"/>
                    </a:cubicBezTo>
                    <a:cubicBezTo>
                      <a:pt x="4" y="306"/>
                      <a:pt x="4" y="298"/>
                      <a:pt x="12" y="290"/>
                    </a:cubicBezTo>
                    <a:cubicBezTo>
                      <a:pt x="20" y="282"/>
                      <a:pt x="23" y="278"/>
                      <a:pt x="34" y="274"/>
                    </a:cubicBezTo>
                    <a:cubicBezTo>
                      <a:pt x="46" y="270"/>
                      <a:pt x="45" y="268"/>
                      <a:pt x="51" y="278"/>
                    </a:cubicBezTo>
                    <a:cubicBezTo>
                      <a:pt x="58" y="288"/>
                      <a:pt x="61" y="294"/>
                      <a:pt x="67" y="302"/>
                    </a:cubicBezTo>
                    <a:cubicBezTo>
                      <a:pt x="73" y="309"/>
                      <a:pt x="74" y="311"/>
                      <a:pt x="67" y="313"/>
                    </a:cubicBezTo>
                    <a:cubicBezTo>
                      <a:pt x="60" y="315"/>
                      <a:pt x="55" y="312"/>
                      <a:pt x="52" y="319"/>
                    </a:cubicBezTo>
                    <a:cubicBezTo>
                      <a:pt x="49" y="327"/>
                      <a:pt x="56" y="327"/>
                      <a:pt x="41" y="332"/>
                    </a:cubicBezTo>
                    <a:cubicBezTo>
                      <a:pt x="27" y="337"/>
                      <a:pt x="18" y="342"/>
                      <a:pt x="19" y="347"/>
                    </a:cubicBezTo>
                    <a:cubicBezTo>
                      <a:pt x="20" y="352"/>
                      <a:pt x="31" y="344"/>
                      <a:pt x="42" y="341"/>
                    </a:cubicBezTo>
                    <a:cubicBezTo>
                      <a:pt x="54" y="339"/>
                      <a:pt x="66" y="339"/>
                      <a:pt x="70" y="331"/>
                    </a:cubicBezTo>
                    <a:cubicBezTo>
                      <a:pt x="74" y="322"/>
                      <a:pt x="80" y="317"/>
                      <a:pt x="89" y="327"/>
                    </a:cubicBezTo>
                    <a:cubicBezTo>
                      <a:pt x="98" y="338"/>
                      <a:pt x="112" y="377"/>
                      <a:pt x="135" y="376"/>
                    </a:cubicBezTo>
                    <a:cubicBezTo>
                      <a:pt x="145" y="377"/>
                      <a:pt x="148" y="382"/>
                      <a:pt x="158" y="389"/>
                    </a:cubicBezTo>
                    <a:cubicBezTo>
                      <a:pt x="168" y="397"/>
                      <a:pt x="181" y="404"/>
                      <a:pt x="198" y="400"/>
                    </a:cubicBezTo>
                    <a:cubicBezTo>
                      <a:pt x="215" y="397"/>
                      <a:pt x="226" y="394"/>
                      <a:pt x="238" y="389"/>
                    </a:cubicBezTo>
                    <a:cubicBezTo>
                      <a:pt x="250" y="383"/>
                      <a:pt x="257" y="385"/>
                      <a:pt x="276" y="383"/>
                    </a:cubicBezTo>
                    <a:cubicBezTo>
                      <a:pt x="296" y="380"/>
                      <a:pt x="301" y="380"/>
                      <a:pt x="306" y="372"/>
                    </a:cubicBezTo>
                    <a:cubicBezTo>
                      <a:pt x="311" y="363"/>
                      <a:pt x="316" y="373"/>
                      <a:pt x="320" y="383"/>
                    </a:cubicBezTo>
                    <a:cubicBezTo>
                      <a:pt x="324" y="392"/>
                      <a:pt x="328" y="399"/>
                      <a:pt x="331" y="394"/>
                    </a:cubicBezTo>
                    <a:cubicBezTo>
                      <a:pt x="334" y="389"/>
                      <a:pt x="324" y="377"/>
                      <a:pt x="324" y="370"/>
                    </a:cubicBezTo>
                    <a:cubicBezTo>
                      <a:pt x="324" y="363"/>
                      <a:pt x="320" y="354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5"/>
                      <a:pt x="346" y="333"/>
                    </a:cubicBezTo>
                    <a:cubicBezTo>
                      <a:pt x="346" y="340"/>
                      <a:pt x="345" y="358"/>
                      <a:pt x="352" y="355"/>
                    </a:cubicBezTo>
                    <a:cubicBezTo>
                      <a:pt x="358" y="351"/>
                      <a:pt x="357" y="343"/>
                      <a:pt x="353" y="335"/>
                    </a:cubicBezTo>
                    <a:cubicBezTo>
                      <a:pt x="350" y="327"/>
                      <a:pt x="345" y="323"/>
                      <a:pt x="347" y="315"/>
                    </a:cubicBezTo>
                    <a:cubicBezTo>
                      <a:pt x="349" y="307"/>
                      <a:pt x="360" y="287"/>
                      <a:pt x="369" y="253"/>
                    </a:cubicBezTo>
                    <a:cubicBezTo>
                      <a:pt x="378" y="218"/>
                      <a:pt x="385" y="195"/>
                      <a:pt x="370" y="151"/>
                    </a:cubicBezTo>
                    <a:cubicBezTo>
                      <a:pt x="356" y="107"/>
                      <a:pt x="324" y="68"/>
                      <a:pt x="311" y="60"/>
                    </a:cubicBezTo>
                    <a:cubicBezTo>
                      <a:pt x="297" y="51"/>
                      <a:pt x="306" y="46"/>
                      <a:pt x="314" y="43"/>
                    </a:cubicBezTo>
                    <a:cubicBezTo>
                      <a:pt x="321" y="40"/>
                      <a:pt x="322" y="31"/>
                      <a:pt x="319" y="29"/>
                    </a:cubicBezTo>
                    <a:cubicBezTo>
                      <a:pt x="316" y="28"/>
                      <a:pt x="315" y="33"/>
                      <a:pt x="310" y="35"/>
                    </a:cubicBezTo>
                    <a:cubicBezTo>
                      <a:pt x="305" y="37"/>
                      <a:pt x="296" y="49"/>
                      <a:pt x="287" y="49"/>
                    </a:cubicBezTo>
                    <a:cubicBezTo>
                      <a:pt x="279" y="49"/>
                      <a:pt x="269" y="45"/>
                      <a:pt x="260" y="40"/>
                    </a:cubicBezTo>
                    <a:cubicBezTo>
                      <a:pt x="252" y="35"/>
                      <a:pt x="258" y="29"/>
                      <a:pt x="262" y="25"/>
                    </a:cubicBezTo>
                    <a:cubicBezTo>
                      <a:pt x="265" y="21"/>
                      <a:pt x="261" y="16"/>
                      <a:pt x="258" y="16"/>
                    </a:cubicBezTo>
                    <a:cubicBezTo>
                      <a:pt x="255" y="17"/>
                      <a:pt x="251" y="27"/>
                      <a:pt x="246" y="29"/>
                    </a:cubicBezTo>
                    <a:cubicBezTo>
                      <a:pt x="241" y="32"/>
                      <a:pt x="243" y="34"/>
                      <a:pt x="231" y="31"/>
                    </a:cubicBezTo>
                    <a:cubicBezTo>
                      <a:pt x="219" y="28"/>
                      <a:pt x="198" y="21"/>
                      <a:pt x="177" y="26"/>
                    </a:cubicBezTo>
                    <a:cubicBezTo>
                      <a:pt x="157" y="31"/>
                      <a:pt x="147" y="42"/>
                      <a:pt x="143" y="36"/>
                    </a:cubicBezTo>
                    <a:cubicBezTo>
                      <a:pt x="140" y="31"/>
                      <a:pt x="134" y="0"/>
                      <a:pt x="126" y="2"/>
                    </a:cubicBezTo>
                    <a:cubicBezTo>
                      <a:pt x="119" y="5"/>
                      <a:pt x="129" y="12"/>
                      <a:pt x="131" y="21"/>
                    </a:cubicBezTo>
                    <a:cubicBezTo>
                      <a:pt x="133" y="30"/>
                      <a:pt x="137" y="36"/>
                      <a:pt x="122" y="43"/>
                    </a:cubicBezTo>
                    <a:cubicBezTo>
                      <a:pt x="107" y="49"/>
                      <a:pt x="85" y="56"/>
                      <a:pt x="80" y="62"/>
                    </a:cubicBezTo>
                    <a:cubicBezTo>
                      <a:pt x="74" y="67"/>
                      <a:pt x="66" y="51"/>
                      <a:pt x="68" y="42"/>
                    </a:cubicBezTo>
                    <a:cubicBezTo>
                      <a:pt x="70" y="33"/>
                      <a:pt x="69" y="28"/>
                      <a:pt x="65" y="29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</p:grpSp>
        <p:grpSp>
          <p:nvGrpSpPr>
            <p:cNvPr id="34" name="Group 46">
              <a:extLst>
                <a:ext uri="{FF2B5EF4-FFF2-40B4-BE49-F238E27FC236}">
                  <a16:creationId xmlns:a16="http://schemas.microsoft.com/office/drawing/2014/main" id="{FCDC598C-D1D2-4F61-B2A6-F8BB900CFA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11960" y="5331455"/>
              <a:ext cx="288032" cy="170929"/>
              <a:chOff x="2590" y="816"/>
              <a:chExt cx="701" cy="781"/>
            </a:xfrm>
          </p:grpSpPr>
          <p:sp>
            <p:nvSpPr>
              <p:cNvPr id="107" name="Freeform 47">
                <a:extLst>
                  <a:ext uri="{FF2B5EF4-FFF2-40B4-BE49-F238E27FC236}">
                    <a16:creationId xmlns:a16="http://schemas.microsoft.com/office/drawing/2014/main" id="{86637051-CB25-4FC2-9704-513300362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816"/>
                <a:ext cx="699" cy="781"/>
              </a:xfrm>
              <a:custGeom>
                <a:avLst/>
                <a:gdLst>
                  <a:gd name="T0" fmla="*/ 214 w 385"/>
                  <a:gd name="T1" fmla="*/ 112 h 404"/>
                  <a:gd name="T2" fmla="*/ 198 w 385"/>
                  <a:gd name="T3" fmla="*/ 220 h 404"/>
                  <a:gd name="T4" fmla="*/ 207 w 385"/>
                  <a:gd name="T5" fmla="*/ 389 h 404"/>
                  <a:gd name="T6" fmla="*/ 89 w 385"/>
                  <a:gd name="T7" fmla="*/ 485 h 404"/>
                  <a:gd name="T8" fmla="*/ 33 w 385"/>
                  <a:gd name="T9" fmla="*/ 737 h 404"/>
                  <a:gd name="T10" fmla="*/ 80 w 385"/>
                  <a:gd name="T11" fmla="*/ 901 h 404"/>
                  <a:gd name="T12" fmla="*/ 89 w 385"/>
                  <a:gd name="T13" fmla="*/ 969 h 404"/>
                  <a:gd name="T14" fmla="*/ 27 w 385"/>
                  <a:gd name="T15" fmla="*/ 1046 h 404"/>
                  <a:gd name="T16" fmla="*/ 7 w 385"/>
                  <a:gd name="T17" fmla="*/ 1121 h 404"/>
                  <a:gd name="T18" fmla="*/ 40 w 385"/>
                  <a:gd name="T19" fmla="*/ 1088 h 404"/>
                  <a:gd name="T20" fmla="*/ 113 w 385"/>
                  <a:gd name="T21" fmla="*/ 1028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3 h 404"/>
                  <a:gd name="T28" fmla="*/ 171 w 385"/>
                  <a:gd name="T29" fmla="*/ 1197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8 h 404"/>
                  <a:gd name="T36" fmla="*/ 231 w 385"/>
                  <a:gd name="T37" fmla="*/ 1237 h 404"/>
                  <a:gd name="T38" fmla="*/ 294 w 385"/>
                  <a:gd name="T39" fmla="*/ 1226 h 404"/>
                  <a:gd name="T40" fmla="*/ 445 w 385"/>
                  <a:gd name="T41" fmla="*/ 1405 h 404"/>
                  <a:gd name="T42" fmla="*/ 521 w 385"/>
                  <a:gd name="T43" fmla="*/ 1458 h 404"/>
                  <a:gd name="T44" fmla="*/ 652 w 385"/>
                  <a:gd name="T45" fmla="*/ 1498 h 404"/>
                  <a:gd name="T46" fmla="*/ 781 w 385"/>
                  <a:gd name="T47" fmla="*/ 1454 h 404"/>
                  <a:gd name="T48" fmla="*/ 910 w 385"/>
                  <a:gd name="T49" fmla="*/ 1431 h 404"/>
                  <a:gd name="T50" fmla="*/ 1006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6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57 w 385"/>
                  <a:gd name="T65" fmla="*/ 1326 h 404"/>
                  <a:gd name="T66" fmla="*/ 1164 w 385"/>
                  <a:gd name="T67" fmla="*/ 1257 h 404"/>
                  <a:gd name="T68" fmla="*/ 1144 w 385"/>
                  <a:gd name="T69" fmla="*/ 1181 h 404"/>
                  <a:gd name="T70" fmla="*/ 1216 w 385"/>
                  <a:gd name="T71" fmla="*/ 945 h 404"/>
                  <a:gd name="T72" fmla="*/ 1220 w 385"/>
                  <a:gd name="T73" fmla="*/ 568 h 404"/>
                  <a:gd name="T74" fmla="*/ 1022 w 385"/>
                  <a:gd name="T75" fmla="*/ 224 h 404"/>
                  <a:gd name="T76" fmla="*/ 1035 w 385"/>
                  <a:gd name="T77" fmla="*/ 164 h 404"/>
                  <a:gd name="T78" fmla="*/ 1051 w 385"/>
                  <a:gd name="T79" fmla="*/ 112 h 404"/>
                  <a:gd name="T80" fmla="*/ 1022 w 385"/>
                  <a:gd name="T81" fmla="*/ 135 h 404"/>
                  <a:gd name="T82" fmla="*/ 946 w 385"/>
                  <a:gd name="T83" fmla="*/ 188 h 404"/>
                  <a:gd name="T84" fmla="*/ 857 w 385"/>
                  <a:gd name="T85" fmla="*/ 153 h 404"/>
                  <a:gd name="T86" fmla="*/ 861 w 385"/>
                  <a:gd name="T87" fmla="*/ 97 h 404"/>
                  <a:gd name="T88" fmla="*/ 850 w 385"/>
                  <a:gd name="T89" fmla="*/ 64 h 404"/>
                  <a:gd name="T90" fmla="*/ 812 w 385"/>
                  <a:gd name="T91" fmla="*/ 112 h 404"/>
                  <a:gd name="T92" fmla="*/ 761 w 385"/>
                  <a:gd name="T93" fmla="*/ 120 h 404"/>
                  <a:gd name="T94" fmla="*/ 583 w 385"/>
                  <a:gd name="T95" fmla="*/ 101 h 404"/>
                  <a:gd name="T96" fmla="*/ 472 w 385"/>
                  <a:gd name="T97" fmla="*/ 139 h 404"/>
                  <a:gd name="T98" fmla="*/ 416 w 385"/>
                  <a:gd name="T99" fmla="*/ 12 h 404"/>
                  <a:gd name="T100" fmla="*/ 432 w 385"/>
                  <a:gd name="T101" fmla="*/ 83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60 h 404"/>
                  <a:gd name="T108" fmla="*/ 214 w 385"/>
                  <a:gd name="T109" fmla="*/ 112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30"/>
                    </a:moveTo>
                    <a:cubicBezTo>
                      <a:pt x="59" y="34"/>
                      <a:pt x="58" y="46"/>
                      <a:pt x="60" y="59"/>
                    </a:cubicBezTo>
                    <a:cubicBezTo>
                      <a:pt x="61" y="72"/>
                      <a:pt x="69" y="93"/>
                      <a:pt x="63" y="104"/>
                    </a:cubicBezTo>
                    <a:cubicBezTo>
                      <a:pt x="58" y="114"/>
                      <a:pt x="41" y="122"/>
                      <a:pt x="27" y="130"/>
                    </a:cubicBezTo>
                    <a:cubicBezTo>
                      <a:pt x="12" y="138"/>
                      <a:pt x="10" y="181"/>
                      <a:pt x="10" y="197"/>
                    </a:cubicBezTo>
                    <a:cubicBezTo>
                      <a:pt x="10" y="212"/>
                      <a:pt x="8" y="219"/>
                      <a:pt x="24" y="241"/>
                    </a:cubicBezTo>
                    <a:cubicBezTo>
                      <a:pt x="29" y="247"/>
                      <a:pt x="33" y="255"/>
                      <a:pt x="27" y="259"/>
                    </a:cubicBezTo>
                    <a:cubicBezTo>
                      <a:pt x="18" y="266"/>
                      <a:pt x="14" y="273"/>
                      <a:pt x="8" y="280"/>
                    </a:cubicBezTo>
                    <a:cubicBezTo>
                      <a:pt x="1" y="288"/>
                      <a:pt x="0" y="293"/>
                      <a:pt x="2" y="300"/>
                    </a:cubicBezTo>
                    <a:cubicBezTo>
                      <a:pt x="4" y="307"/>
                      <a:pt x="4" y="299"/>
                      <a:pt x="12" y="291"/>
                    </a:cubicBezTo>
                    <a:cubicBezTo>
                      <a:pt x="20" y="283"/>
                      <a:pt x="23" y="279"/>
                      <a:pt x="34" y="275"/>
                    </a:cubicBezTo>
                    <a:cubicBezTo>
                      <a:pt x="46" y="271"/>
                      <a:pt x="45" y="268"/>
                      <a:pt x="51" y="278"/>
                    </a:cubicBezTo>
                    <a:cubicBezTo>
                      <a:pt x="58" y="288"/>
                      <a:pt x="61" y="295"/>
                      <a:pt x="67" y="302"/>
                    </a:cubicBezTo>
                    <a:cubicBezTo>
                      <a:pt x="73" y="310"/>
                      <a:pt x="74" y="312"/>
                      <a:pt x="67" y="314"/>
                    </a:cubicBezTo>
                    <a:cubicBezTo>
                      <a:pt x="60" y="316"/>
                      <a:pt x="54" y="312"/>
                      <a:pt x="52" y="320"/>
                    </a:cubicBezTo>
                    <a:cubicBezTo>
                      <a:pt x="49" y="328"/>
                      <a:pt x="56" y="327"/>
                      <a:pt x="41" y="332"/>
                    </a:cubicBezTo>
                    <a:cubicBezTo>
                      <a:pt x="26" y="337"/>
                      <a:pt x="18" y="342"/>
                      <a:pt x="19" y="347"/>
                    </a:cubicBezTo>
                    <a:cubicBezTo>
                      <a:pt x="20" y="353"/>
                      <a:pt x="31" y="344"/>
                      <a:pt x="42" y="342"/>
                    </a:cubicBezTo>
                    <a:cubicBezTo>
                      <a:pt x="53" y="339"/>
                      <a:pt x="66" y="340"/>
                      <a:pt x="70" y="331"/>
                    </a:cubicBezTo>
                    <a:cubicBezTo>
                      <a:pt x="74" y="323"/>
                      <a:pt x="80" y="317"/>
                      <a:pt x="89" y="328"/>
                    </a:cubicBezTo>
                    <a:cubicBezTo>
                      <a:pt x="98" y="338"/>
                      <a:pt x="112" y="378"/>
                      <a:pt x="135" y="376"/>
                    </a:cubicBezTo>
                    <a:cubicBezTo>
                      <a:pt x="144" y="377"/>
                      <a:pt x="148" y="382"/>
                      <a:pt x="158" y="390"/>
                    </a:cubicBezTo>
                    <a:cubicBezTo>
                      <a:pt x="168" y="397"/>
                      <a:pt x="181" y="404"/>
                      <a:pt x="198" y="401"/>
                    </a:cubicBezTo>
                    <a:cubicBezTo>
                      <a:pt x="215" y="398"/>
                      <a:pt x="226" y="395"/>
                      <a:pt x="237" y="389"/>
                    </a:cubicBezTo>
                    <a:cubicBezTo>
                      <a:pt x="249" y="383"/>
                      <a:pt x="256" y="386"/>
                      <a:pt x="276" y="383"/>
                    </a:cubicBezTo>
                    <a:cubicBezTo>
                      <a:pt x="295" y="381"/>
                      <a:pt x="300" y="381"/>
                      <a:pt x="305" y="372"/>
                    </a:cubicBezTo>
                    <a:cubicBezTo>
                      <a:pt x="310" y="363"/>
                      <a:pt x="315" y="374"/>
                      <a:pt x="320" y="383"/>
                    </a:cubicBezTo>
                    <a:cubicBezTo>
                      <a:pt x="324" y="393"/>
                      <a:pt x="327" y="399"/>
                      <a:pt x="331" y="394"/>
                    </a:cubicBezTo>
                    <a:cubicBezTo>
                      <a:pt x="334" y="389"/>
                      <a:pt x="324" y="378"/>
                      <a:pt x="324" y="371"/>
                    </a:cubicBezTo>
                    <a:cubicBezTo>
                      <a:pt x="324" y="364"/>
                      <a:pt x="320" y="355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6"/>
                      <a:pt x="346" y="333"/>
                    </a:cubicBezTo>
                    <a:cubicBezTo>
                      <a:pt x="346" y="341"/>
                      <a:pt x="345" y="359"/>
                      <a:pt x="351" y="355"/>
                    </a:cubicBezTo>
                    <a:cubicBezTo>
                      <a:pt x="358" y="351"/>
                      <a:pt x="356" y="344"/>
                      <a:pt x="353" y="336"/>
                    </a:cubicBezTo>
                    <a:cubicBezTo>
                      <a:pt x="350" y="327"/>
                      <a:pt x="345" y="324"/>
                      <a:pt x="347" y="316"/>
                    </a:cubicBezTo>
                    <a:cubicBezTo>
                      <a:pt x="349" y="307"/>
                      <a:pt x="360" y="288"/>
                      <a:pt x="369" y="253"/>
                    </a:cubicBezTo>
                    <a:cubicBezTo>
                      <a:pt x="378" y="219"/>
                      <a:pt x="385" y="196"/>
                      <a:pt x="370" y="152"/>
                    </a:cubicBezTo>
                    <a:cubicBezTo>
                      <a:pt x="356" y="108"/>
                      <a:pt x="324" y="69"/>
                      <a:pt x="310" y="60"/>
                    </a:cubicBezTo>
                    <a:cubicBezTo>
                      <a:pt x="297" y="51"/>
                      <a:pt x="306" y="47"/>
                      <a:pt x="314" y="44"/>
                    </a:cubicBezTo>
                    <a:cubicBezTo>
                      <a:pt x="321" y="41"/>
                      <a:pt x="322" y="31"/>
                      <a:pt x="319" y="30"/>
                    </a:cubicBezTo>
                    <a:cubicBezTo>
                      <a:pt x="315" y="29"/>
                      <a:pt x="315" y="34"/>
                      <a:pt x="310" y="36"/>
                    </a:cubicBezTo>
                    <a:cubicBezTo>
                      <a:pt x="305" y="38"/>
                      <a:pt x="296" y="50"/>
                      <a:pt x="287" y="50"/>
                    </a:cubicBezTo>
                    <a:cubicBezTo>
                      <a:pt x="278" y="50"/>
                      <a:pt x="269" y="46"/>
                      <a:pt x="260" y="41"/>
                    </a:cubicBezTo>
                    <a:cubicBezTo>
                      <a:pt x="251" y="36"/>
                      <a:pt x="258" y="30"/>
                      <a:pt x="261" y="26"/>
                    </a:cubicBezTo>
                    <a:cubicBezTo>
                      <a:pt x="265" y="21"/>
                      <a:pt x="261" y="16"/>
                      <a:pt x="258" y="17"/>
                    </a:cubicBezTo>
                    <a:cubicBezTo>
                      <a:pt x="254" y="17"/>
                      <a:pt x="251" y="28"/>
                      <a:pt x="246" y="30"/>
                    </a:cubicBezTo>
                    <a:cubicBezTo>
                      <a:pt x="241" y="33"/>
                      <a:pt x="243" y="35"/>
                      <a:pt x="231" y="32"/>
                    </a:cubicBezTo>
                    <a:cubicBezTo>
                      <a:pt x="219" y="29"/>
                      <a:pt x="198" y="22"/>
                      <a:pt x="177" y="27"/>
                    </a:cubicBezTo>
                    <a:cubicBezTo>
                      <a:pt x="156" y="32"/>
                      <a:pt x="147" y="43"/>
                      <a:pt x="143" y="37"/>
                    </a:cubicBezTo>
                    <a:cubicBezTo>
                      <a:pt x="139" y="31"/>
                      <a:pt x="134" y="0"/>
                      <a:pt x="126" y="3"/>
                    </a:cubicBezTo>
                    <a:cubicBezTo>
                      <a:pt x="119" y="5"/>
                      <a:pt x="129" y="13"/>
                      <a:pt x="131" y="22"/>
                    </a:cubicBezTo>
                    <a:cubicBezTo>
                      <a:pt x="132" y="31"/>
                      <a:pt x="137" y="37"/>
                      <a:pt x="122" y="43"/>
                    </a:cubicBezTo>
                    <a:cubicBezTo>
                      <a:pt x="107" y="50"/>
                      <a:pt x="85" y="57"/>
                      <a:pt x="80" y="62"/>
                    </a:cubicBezTo>
                    <a:cubicBezTo>
                      <a:pt x="74" y="67"/>
                      <a:pt x="66" y="52"/>
                      <a:pt x="68" y="43"/>
                    </a:cubicBezTo>
                    <a:cubicBezTo>
                      <a:pt x="70" y="33"/>
                      <a:pt x="68" y="29"/>
                      <a:pt x="65" y="30"/>
                    </a:cubicBezTo>
                    <a:close/>
                  </a:path>
                </a:pathLst>
              </a:custGeom>
              <a:solidFill>
                <a:srgbClr val="CC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08" name="Freeform 48">
                <a:extLst>
                  <a:ext uri="{FF2B5EF4-FFF2-40B4-BE49-F238E27FC236}">
                    <a16:creationId xmlns:a16="http://schemas.microsoft.com/office/drawing/2014/main" id="{E66A169B-5F01-4488-BCF3-F07A94107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3"/>
              </a:xfrm>
              <a:custGeom>
                <a:avLst/>
                <a:gdLst>
                  <a:gd name="T0" fmla="*/ 16 w 195"/>
                  <a:gd name="T1" fmla="*/ 137 h 245"/>
                  <a:gd name="T2" fmla="*/ 109 w 195"/>
                  <a:gd name="T3" fmla="*/ 376 h 245"/>
                  <a:gd name="T4" fmla="*/ 267 w 195"/>
                  <a:gd name="T5" fmla="*/ 361 h 245"/>
                  <a:gd name="T6" fmla="*/ 287 w 195"/>
                  <a:gd name="T7" fmla="*/ 444 h 245"/>
                  <a:gd name="T8" fmla="*/ 202 w 195"/>
                  <a:gd name="T9" fmla="*/ 709 h 245"/>
                  <a:gd name="T10" fmla="*/ 474 w 195"/>
                  <a:gd name="T11" fmla="*/ 886 h 245"/>
                  <a:gd name="T12" fmla="*/ 634 w 195"/>
                  <a:gd name="T13" fmla="*/ 593 h 245"/>
                  <a:gd name="T14" fmla="*/ 597 w 195"/>
                  <a:gd name="T15" fmla="*/ 361 h 245"/>
                  <a:gd name="T16" fmla="*/ 474 w 195"/>
                  <a:gd name="T17" fmla="*/ 156 h 245"/>
                  <a:gd name="T18" fmla="*/ 336 w 195"/>
                  <a:gd name="T19" fmla="*/ 29 h 245"/>
                  <a:gd name="T20" fmla="*/ 16 w 195"/>
                  <a:gd name="T21" fmla="*/ 137 h 2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5">
                    <a:moveTo>
                      <a:pt x="5" y="37"/>
                    </a:moveTo>
                    <a:cubicBezTo>
                      <a:pt x="0" y="54"/>
                      <a:pt x="2" y="93"/>
                      <a:pt x="33" y="101"/>
                    </a:cubicBezTo>
                    <a:cubicBezTo>
                      <a:pt x="63" y="109"/>
                      <a:pt x="70" y="96"/>
                      <a:pt x="81" y="97"/>
                    </a:cubicBezTo>
                    <a:cubicBezTo>
                      <a:pt x="92" y="98"/>
                      <a:pt x="105" y="113"/>
                      <a:pt x="87" y="119"/>
                    </a:cubicBezTo>
                    <a:cubicBezTo>
                      <a:pt x="68" y="125"/>
                      <a:pt x="46" y="147"/>
                      <a:pt x="61" y="190"/>
                    </a:cubicBezTo>
                    <a:cubicBezTo>
                      <a:pt x="77" y="233"/>
                      <a:pt x="121" y="245"/>
                      <a:pt x="144" y="238"/>
                    </a:cubicBezTo>
                    <a:cubicBezTo>
                      <a:pt x="168" y="230"/>
                      <a:pt x="195" y="187"/>
                      <a:pt x="192" y="159"/>
                    </a:cubicBezTo>
                    <a:cubicBezTo>
                      <a:pt x="190" y="132"/>
                      <a:pt x="194" y="123"/>
                      <a:pt x="181" y="97"/>
                    </a:cubicBezTo>
                    <a:cubicBezTo>
                      <a:pt x="168" y="71"/>
                      <a:pt x="162" y="60"/>
                      <a:pt x="144" y="42"/>
                    </a:cubicBezTo>
                    <a:cubicBezTo>
                      <a:pt x="127" y="24"/>
                      <a:pt x="123" y="15"/>
                      <a:pt x="102" y="8"/>
                    </a:cubicBezTo>
                    <a:cubicBezTo>
                      <a:pt x="82" y="2"/>
                      <a:pt x="19" y="0"/>
                      <a:pt x="5" y="37"/>
                    </a:cubicBezTo>
                    <a:close/>
                  </a:path>
                </a:pathLst>
              </a:custGeom>
              <a:solidFill>
                <a:srgbClr val="E0D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09" name="Freeform 49">
                <a:extLst>
                  <a:ext uri="{FF2B5EF4-FFF2-40B4-BE49-F238E27FC236}">
                    <a16:creationId xmlns:a16="http://schemas.microsoft.com/office/drawing/2014/main" id="{8E8F7092-4CF8-4AF3-82C3-0E72937569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1081"/>
                <a:ext cx="463" cy="499"/>
              </a:xfrm>
              <a:custGeom>
                <a:avLst/>
                <a:gdLst>
                  <a:gd name="T0" fmla="*/ 788 w 255"/>
                  <a:gd name="T1" fmla="*/ 60 h 258"/>
                  <a:gd name="T2" fmla="*/ 828 w 255"/>
                  <a:gd name="T3" fmla="*/ 288 h 258"/>
                  <a:gd name="T4" fmla="*/ 775 w 255"/>
                  <a:gd name="T5" fmla="*/ 516 h 258"/>
                  <a:gd name="T6" fmla="*/ 623 w 255"/>
                  <a:gd name="T7" fmla="*/ 824 h 258"/>
                  <a:gd name="T8" fmla="*/ 461 w 255"/>
                  <a:gd name="T9" fmla="*/ 886 h 258"/>
                  <a:gd name="T10" fmla="*/ 274 w 255"/>
                  <a:gd name="T11" fmla="*/ 942 h 258"/>
                  <a:gd name="T12" fmla="*/ 138 w 255"/>
                  <a:gd name="T13" fmla="*/ 901 h 258"/>
                  <a:gd name="T14" fmla="*/ 0 w 255"/>
                  <a:gd name="T15" fmla="*/ 826 h 258"/>
                  <a:gd name="T16" fmla="*/ 153 w 255"/>
                  <a:gd name="T17" fmla="*/ 826 h 258"/>
                  <a:gd name="T18" fmla="*/ 303 w 255"/>
                  <a:gd name="T19" fmla="*/ 845 h 258"/>
                  <a:gd name="T20" fmla="*/ 488 w 255"/>
                  <a:gd name="T21" fmla="*/ 770 h 258"/>
                  <a:gd name="T22" fmla="*/ 528 w 255"/>
                  <a:gd name="T23" fmla="*/ 710 h 258"/>
                  <a:gd name="T24" fmla="*/ 594 w 255"/>
                  <a:gd name="T25" fmla="*/ 665 h 258"/>
                  <a:gd name="T26" fmla="*/ 775 w 255"/>
                  <a:gd name="T27" fmla="*/ 333 h 258"/>
                  <a:gd name="T28" fmla="*/ 792 w 255"/>
                  <a:gd name="T29" fmla="*/ 149 h 258"/>
                  <a:gd name="T30" fmla="*/ 761 w 255"/>
                  <a:gd name="T31" fmla="*/ 0 h 25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5" h="258">
                    <a:moveTo>
                      <a:pt x="239" y="16"/>
                    </a:moveTo>
                    <a:cubicBezTo>
                      <a:pt x="248" y="37"/>
                      <a:pt x="255" y="54"/>
                      <a:pt x="251" y="77"/>
                    </a:cubicBezTo>
                    <a:cubicBezTo>
                      <a:pt x="248" y="98"/>
                      <a:pt x="242" y="118"/>
                      <a:pt x="235" y="138"/>
                    </a:cubicBezTo>
                    <a:cubicBezTo>
                      <a:pt x="224" y="167"/>
                      <a:pt x="213" y="199"/>
                      <a:pt x="189" y="220"/>
                    </a:cubicBezTo>
                    <a:cubicBezTo>
                      <a:pt x="176" y="232"/>
                      <a:pt x="157" y="234"/>
                      <a:pt x="140" y="237"/>
                    </a:cubicBezTo>
                    <a:cubicBezTo>
                      <a:pt x="120" y="241"/>
                      <a:pt x="103" y="246"/>
                      <a:pt x="83" y="252"/>
                    </a:cubicBezTo>
                    <a:cubicBezTo>
                      <a:pt x="67" y="258"/>
                      <a:pt x="57" y="249"/>
                      <a:pt x="42" y="241"/>
                    </a:cubicBezTo>
                    <a:cubicBezTo>
                      <a:pt x="28" y="234"/>
                      <a:pt x="13" y="228"/>
                      <a:pt x="0" y="221"/>
                    </a:cubicBezTo>
                    <a:cubicBezTo>
                      <a:pt x="12" y="231"/>
                      <a:pt x="31" y="219"/>
                      <a:pt x="46" y="221"/>
                    </a:cubicBezTo>
                    <a:cubicBezTo>
                      <a:pt x="62" y="224"/>
                      <a:pt x="74" y="229"/>
                      <a:pt x="92" y="226"/>
                    </a:cubicBezTo>
                    <a:cubicBezTo>
                      <a:pt x="112" y="223"/>
                      <a:pt x="132" y="220"/>
                      <a:pt x="148" y="206"/>
                    </a:cubicBezTo>
                    <a:cubicBezTo>
                      <a:pt x="154" y="201"/>
                      <a:pt x="156" y="195"/>
                      <a:pt x="160" y="190"/>
                    </a:cubicBezTo>
                    <a:cubicBezTo>
                      <a:pt x="166" y="184"/>
                      <a:pt x="174" y="182"/>
                      <a:pt x="180" y="178"/>
                    </a:cubicBezTo>
                    <a:cubicBezTo>
                      <a:pt x="211" y="158"/>
                      <a:pt x="231" y="125"/>
                      <a:pt x="235" y="89"/>
                    </a:cubicBezTo>
                    <a:cubicBezTo>
                      <a:pt x="236" y="73"/>
                      <a:pt x="242" y="56"/>
                      <a:pt x="240" y="40"/>
                    </a:cubicBezTo>
                    <a:cubicBezTo>
                      <a:pt x="239" y="26"/>
                      <a:pt x="231" y="14"/>
                      <a:pt x="231" y="0"/>
                    </a:cubicBezTo>
                  </a:path>
                </a:pathLst>
              </a:custGeom>
              <a:solidFill>
                <a:srgbClr val="B0D4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10" name="Freeform 50">
                <a:extLst>
                  <a:ext uri="{FF2B5EF4-FFF2-40B4-BE49-F238E27FC236}">
                    <a16:creationId xmlns:a16="http://schemas.microsoft.com/office/drawing/2014/main" id="{DAD58530-B0DA-4E88-9384-283DB696AA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3" y="936"/>
                <a:ext cx="169" cy="313"/>
              </a:xfrm>
              <a:custGeom>
                <a:avLst/>
                <a:gdLst>
                  <a:gd name="T0" fmla="*/ 303 w 93"/>
                  <a:gd name="T1" fmla="*/ 8 h 162"/>
                  <a:gd name="T2" fmla="*/ 185 w 93"/>
                  <a:gd name="T3" fmla="*/ 145 h 162"/>
                  <a:gd name="T4" fmla="*/ 76 w 93"/>
                  <a:gd name="T5" fmla="*/ 280 h 162"/>
                  <a:gd name="T6" fmla="*/ 24 w 93"/>
                  <a:gd name="T7" fmla="*/ 325 h 162"/>
                  <a:gd name="T8" fmla="*/ 4 w 93"/>
                  <a:gd name="T9" fmla="*/ 429 h 162"/>
                  <a:gd name="T10" fmla="*/ 64 w 93"/>
                  <a:gd name="T11" fmla="*/ 605 h 162"/>
                  <a:gd name="T12" fmla="*/ 56 w 93"/>
                  <a:gd name="T13" fmla="*/ 377 h 162"/>
                  <a:gd name="T14" fmla="*/ 194 w 93"/>
                  <a:gd name="T15" fmla="*/ 303 h 162"/>
                  <a:gd name="T16" fmla="*/ 238 w 93"/>
                  <a:gd name="T17" fmla="*/ 137 h 162"/>
                  <a:gd name="T18" fmla="*/ 254 w 93"/>
                  <a:gd name="T19" fmla="*/ 60 h 162"/>
                  <a:gd name="T20" fmla="*/ 307 w 93"/>
                  <a:gd name="T21" fmla="*/ 0 h 1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3" h="162">
                    <a:moveTo>
                      <a:pt x="92" y="2"/>
                    </a:moveTo>
                    <a:cubicBezTo>
                      <a:pt x="70" y="4"/>
                      <a:pt x="62" y="20"/>
                      <a:pt x="56" y="39"/>
                    </a:cubicBezTo>
                    <a:cubicBezTo>
                      <a:pt x="49" y="61"/>
                      <a:pt x="43" y="65"/>
                      <a:pt x="23" y="75"/>
                    </a:cubicBezTo>
                    <a:cubicBezTo>
                      <a:pt x="13" y="80"/>
                      <a:pt x="12" y="77"/>
                      <a:pt x="7" y="87"/>
                    </a:cubicBezTo>
                    <a:cubicBezTo>
                      <a:pt x="3" y="93"/>
                      <a:pt x="1" y="108"/>
                      <a:pt x="1" y="115"/>
                    </a:cubicBezTo>
                    <a:cubicBezTo>
                      <a:pt x="0" y="129"/>
                      <a:pt x="4" y="156"/>
                      <a:pt x="19" y="162"/>
                    </a:cubicBezTo>
                    <a:cubicBezTo>
                      <a:pt x="9" y="148"/>
                      <a:pt x="7" y="116"/>
                      <a:pt x="17" y="101"/>
                    </a:cubicBezTo>
                    <a:cubicBezTo>
                      <a:pt x="27" y="85"/>
                      <a:pt x="47" y="94"/>
                      <a:pt x="59" y="81"/>
                    </a:cubicBezTo>
                    <a:cubicBezTo>
                      <a:pt x="69" y="70"/>
                      <a:pt x="69" y="49"/>
                      <a:pt x="72" y="37"/>
                    </a:cubicBezTo>
                    <a:cubicBezTo>
                      <a:pt x="73" y="31"/>
                      <a:pt x="74" y="21"/>
                      <a:pt x="77" y="16"/>
                    </a:cubicBezTo>
                    <a:cubicBezTo>
                      <a:pt x="81" y="9"/>
                      <a:pt x="90" y="7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11" name="Freeform 51">
                <a:extLst>
                  <a:ext uri="{FF2B5EF4-FFF2-40B4-BE49-F238E27FC236}">
                    <a16:creationId xmlns:a16="http://schemas.microsoft.com/office/drawing/2014/main" id="{45D51AE1-F3FD-49A3-867E-22BA470F4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5"/>
              </a:xfrm>
              <a:custGeom>
                <a:avLst/>
                <a:gdLst>
                  <a:gd name="T0" fmla="*/ 16 w 195"/>
                  <a:gd name="T1" fmla="*/ 141 h 246"/>
                  <a:gd name="T2" fmla="*/ 109 w 195"/>
                  <a:gd name="T3" fmla="*/ 377 h 246"/>
                  <a:gd name="T4" fmla="*/ 267 w 195"/>
                  <a:gd name="T5" fmla="*/ 365 h 246"/>
                  <a:gd name="T6" fmla="*/ 287 w 195"/>
                  <a:gd name="T7" fmla="*/ 448 h 246"/>
                  <a:gd name="T8" fmla="*/ 202 w 195"/>
                  <a:gd name="T9" fmla="*/ 713 h 246"/>
                  <a:gd name="T10" fmla="*/ 474 w 195"/>
                  <a:gd name="T11" fmla="*/ 888 h 246"/>
                  <a:gd name="T12" fmla="*/ 634 w 195"/>
                  <a:gd name="T13" fmla="*/ 597 h 246"/>
                  <a:gd name="T14" fmla="*/ 597 w 195"/>
                  <a:gd name="T15" fmla="*/ 365 h 246"/>
                  <a:gd name="T16" fmla="*/ 474 w 195"/>
                  <a:gd name="T17" fmla="*/ 160 h 246"/>
                  <a:gd name="T18" fmla="*/ 336 w 195"/>
                  <a:gd name="T19" fmla="*/ 33 h 246"/>
                  <a:gd name="T20" fmla="*/ 16 w 195"/>
                  <a:gd name="T21" fmla="*/ 141 h 24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6">
                    <a:moveTo>
                      <a:pt x="5" y="38"/>
                    </a:moveTo>
                    <a:cubicBezTo>
                      <a:pt x="0" y="55"/>
                      <a:pt x="2" y="93"/>
                      <a:pt x="33" y="101"/>
                    </a:cubicBezTo>
                    <a:cubicBezTo>
                      <a:pt x="63" y="110"/>
                      <a:pt x="70" y="96"/>
                      <a:pt x="81" y="98"/>
                    </a:cubicBezTo>
                    <a:cubicBezTo>
                      <a:pt x="92" y="99"/>
                      <a:pt x="105" y="113"/>
                      <a:pt x="87" y="120"/>
                    </a:cubicBezTo>
                    <a:cubicBezTo>
                      <a:pt x="68" y="126"/>
                      <a:pt x="46" y="147"/>
                      <a:pt x="61" y="191"/>
                    </a:cubicBezTo>
                    <a:cubicBezTo>
                      <a:pt x="77" y="234"/>
                      <a:pt x="121" y="246"/>
                      <a:pt x="144" y="238"/>
                    </a:cubicBezTo>
                    <a:cubicBezTo>
                      <a:pt x="168" y="231"/>
                      <a:pt x="195" y="187"/>
                      <a:pt x="192" y="160"/>
                    </a:cubicBezTo>
                    <a:cubicBezTo>
                      <a:pt x="190" y="132"/>
                      <a:pt x="194" y="123"/>
                      <a:pt x="181" y="98"/>
                    </a:cubicBezTo>
                    <a:cubicBezTo>
                      <a:pt x="168" y="72"/>
                      <a:pt x="162" y="61"/>
                      <a:pt x="144" y="43"/>
                    </a:cubicBezTo>
                    <a:cubicBezTo>
                      <a:pt x="127" y="25"/>
                      <a:pt x="123" y="15"/>
                      <a:pt x="102" y="9"/>
                    </a:cubicBezTo>
                    <a:cubicBezTo>
                      <a:pt x="82" y="3"/>
                      <a:pt x="19" y="0"/>
                      <a:pt x="5" y="38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12" name="Freeform 52">
                <a:extLst>
                  <a:ext uri="{FF2B5EF4-FFF2-40B4-BE49-F238E27FC236}">
                    <a16:creationId xmlns:a16="http://schemas.microsoft.com/office/drawing/2014/main" id="{ECB90C1C-472C-49C8-ACA6-8BC06FF6DD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1046"/>
                <a:ext cx="195" cy="338"/>
              </a:xfrm>
              <a:custGeom>
                <a:avLst/>
                <a:gdLst>
                  <a:gd name="T0" fmla="*/ 275 w 107"/>
                  <a:gd name="T1" fmla="*/ 85 h 175"/>
                  <a:gd name="T2" fmla="*/ 303 w 107"/>
                  <a:gd name="T3" fmla="*/ 496 h 175"/>
                  <a:gd name="T4" fmla="*/ 177 w 107"/>
                  <a:gd name="T5" fmla="*/ 616 h 175"/>
                  <a:gd name="T6" fmla="*/ 0 w 107"/>
                  <a:gd name="T7" fmla="*/ 541 h 175"/>
                  <a:gd name="T8" fmla="*/ 286 w 107"/>
                  <a:gd name="T9" fmla="*/ 404 h 175"/>
                  <a:gd name="T10" fmla="*/ 286 w 107"/>
                  <a:gd name="T11" fmla="*/ 191 h 175"/>
                  <a:gd name="T12" fmla="*/ 226 w 107"/>
                  <a:gd name="T13" fmla="*/ 0 h 1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7" h="175">
                    <a:moveTo>
                      <a:pt x="83" y="23"/>
                    </a:moveTo>
                    <a:cubicBezTo>
                      <a:pt x="104" y="49"/>
                      <a:pt x="107" y="104"/>
                      <a:pt x="91" y="133"/>
                    </a:cubicBezTo>
                    <a:cubicBezTo>
                      <a:pt x="83" y="147"/>
                      <a:pt x="69" y="161"/>
                      <a:pt x="53" y="165"/>
                    </a:cubicBezTo>
                    <a:cubicBezTo>
                      <a:pt x="35" y="169"/>
                      <a:pt x="8" y="161"/>
                      <a:pt x="0" y="145"/>
                    </a:cubicBezTo>
                    <a:cubicBezTo>
                      <a:pt x="25" y="175"/>
                      <a:pt x="82" y="139"/>
                      <a:pt x="86" y="108"/>
                    </a:cubicBezTo>
                    <a:cubicBezTo>
                      <a:pt x="89" y="91"/>
                      <a:pt x="90" y="67"/>
                      <a:pt x="86" y="51"/>
                    </a:cubicBezTo>
                    <a:cubicBezTo>
                      <a:pt x="83" y="37"/>
                      <a:pt x="80" y="10"/>
                      <a:pt x="68" y="0"/>
                    </a:cubicBezTo>
                  </a:path>
                </a:pathLst>
              </a:custGeom>
              <a:solidFill>
                <a:srgbClr val="D2A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13" name="Freeform 53">
                <a:extLst>
                  <a:ext uri="{FF2B5EF4-FFF2-40B4-BE49-F238E27FC236}">
                    <a16:creationId xmlns:a16="http://schemas.microsoft.com/office/drawing/2014/main" id="{078C7F3C-8AAB-4F9B-8BDE-D4F1EC4336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1" y="1160"/>
                <a:ext cx="77" cy="126"/>
              </a:xfrm>
              <a:custGeom>
                <a:avLst/>
                <a:gdLst>
                  <a:gd name="T0" fmla="*/ 141 w 42"/>
                  <a:gd name="T1" fmla="*/ 4 h 65"/>
                  <a:gd name="T2" fmla="*/ 37 w 42"/>
                  <a:gd name="T3" fmla="*/ 68 h 65"/>
                  <a:gd name="T4" fmla="*/ 57 w 42"/>
                  <a:gd name="T5" fmla="*/ 244 h 65"/>
                  <a:gd name="T6" fmla="*/ 121 w 42"/>
                  <a:gd name="T7" fmla="*/ 12 h 6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" h="65">
                    <a:moveTo>
                      <a:pt x="42" y="1"/>
                    </a:moveTo>
                    <a:cubicBezTo>
                      <a:pt x="29" y="0"/>
                      <a:pt x="18" y="6"/>
                      <a:pt x="11" y="18"/>
                    </a:cubicBezTo>
                    <a:cubicBezTo>
                      <a:pt x="0" y="38"/>
                      <a:pt x="10" y="47"/>
                      <a:pt x="17" y="65"/>
                    </a:cubicBezTo>
                    <a:cubicBezTo>
                      <a:pt x="7" y="37"/>
                      <a:pt x="14" y="20"/>
                      <a:pt x="36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14" name="Oval 54">
                <a:extLst>
                  <a:ext uri="{FF2B5EF4-FFF2-40B4-BE49-F238E27FC236}">
                    <a16:creationId xmlns:a16="http://schemas.microsoft.com/office/drawing/2014/main" id="{EC63EEA9-0AF7-416F-8539-77D5F1FC7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8" y="940"/>
                <a:ext cx="74" cy="7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15" name="Oval 55">
                <a:extLst>
                  <a:ext uri="{FF2B5EF4-FFF2-40B4-BE49-F238E27FC236}">
                    <a16:creationId xmlns:a16="http://schemas.microsoft.com/office/drawing/2014/main" id="{E70C4BB6-321D-433F-8649-EA3EDF47D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7" y="1025"/>
                <a:ext cx="27" cy="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16" name="Oval 56">
                <a:extLst>
                  <a:ext uri="{FF2B5EF4-FFF2-40B4-BE49-F238E27FC236}">
                    <a16:creationId xmlns:a16="http://schemas.microsoft.com/office/drawing/2014/main" id="{47171BE1-BCE0-45A9-8C72-F5B7A9AF0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5" y="92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17" name="Freeform 57">
                <a:extLst>
                  <a:ext uri="{FF2B5EF4-FFF2-40B4-BE49-F238E27FC236}">
                    <a16:creationId xmlns:a16="http://schemas.microsoft.com/office/drawing/2014/main" id="{E70560B5-08EA-4548-9A68-62A3D78BF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" y="816"/>
                <a:ext cx="699" cy="781"/>
              </a:xfrm>
              <a:custGeom>
                <a:avLst/>
                <a:gdLst>
                  <a:gd name="T0" fmla="*/ 214 w 385"/>
                  <a:gd name="T1" fmla="*/ 108 h 404"/>
                  <a:gd name="T2" fmla="*/ 198 w 385"/>
                  <a:gd name="T3" fmla="*/ 217 h 404"/>
                  <a:gd name="T4" fmla="*/ 207 w 385"/>
                  <a:gd name="T5" fmla="*/ 385 h 404"/>
                  <a:gd name="T6" fmla="*/ 89 w 385"/>
                  <a:gd name="T7" fmla="*/ 481 h 404"/>
                  <a:gd name="T8" fmla="*/ 36 w 385"/>
                  <a:gd name="T9" fmla="*/ 733 h 404"/>
                  <a:gd name="T10" fmla="*/ 80 w 385"/>
                  <a:gd name="T11" fmla="*/ 901 h 404"/>
                  <a:gd name="T12" fmla="*/ 89 w 385"/>
                  <a:gd name="T13" fmla="*/ 965 h 404"/>
                  <a:gd name="T14" fmla="*/ 27 w 385"/>
                  <a:gd name="T15" fmla="*/ 1046 h 404"/>
                  <a:gd name="T16" fmla="*/ 7 w 385"/>
                  <a:gd name="T17" fmla="*/ 1117 h 404"/>
                  <a:gd name="T18" fmla="*/ 40 w 385"/>
                  <a:gd name="T19" fmla="*/ 1085 h 404"/>
                  <a:gd name="T20" fmla="*/ 113 w 385"/>
                  <a:gd name="T21" fmla="*/ 1025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0 h 404"/>
                  <a:gd name="T28" fmla="*/ 171 w 385"/>
                  <a:gd name="T29" fmla="*/ 1193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4 h 404"/>
                  <a:gd name="T36" fmla="*/ 231 w 385"/>
                  <a:gd name="T37" fmla="*/ 1237 h 404"/>
                  <a:gd name="T38" fmla="*/ 294 w 385"/>
                  <a:gd name="T39" fmla="*/ 1222 h 404"/>
                  <a:gd name="T40" fmla="*/ 445 w 385"/>
                  <a:gd name="T41" fmla="*/ 1405 h 404"/>
                  <a:gd name="T42" fmla="*/ 521 w 385"/>
                  <a:gd name="T43" fmla="*/ 1454 h 404"/>
                  <a:gd name="T44" fmla="*/ 652 w 385"/>
                  <a:gd name="T45" fmla="*/ 1494 h 404"/>
                  <a:gd name="T46" fmla="*/ 784 w 385"/>
                  <a:gd name="T47" fmla="*/ 1454 h 404"/>
                  <a:gd name="T48" fmla="*/ 910 w 385"/>
                  <a:gd name="T49" fmla="*/ 1431 h 404"/>
                  <a:gd name="T50" fmla="*/ 1009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2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60 w 385"/>
                  <a:gd name="T65" fmla="*/ 1326 h 404"/>
                  <a:gd name="T66" fmla="*/ 1164 w 385"/>
                  <a:gd name="T67" fmla="*/ 1253 h 404"/>
                  <a:gd name="T68" fmla="*/ 1144 w 385"/>
                  <a:gd name="T69" fmla="*/ 1177 h 404"/>
                  <a:gd name="T70" fmla="*/ 1216 w 385"/>
                  <a:gd name="T71" fmla="*/ 945 h 404"/>
                  <a:gd name="T72" fmla="*/ 1220 w 385"/>
                  <a:gd name="T73" fmla="*/ 564 h 404"/>
                  <a:gd name="T74" fmla="*/ 1026 w 385"/>
                  <a:gd name="T75" fmla="*/ 224 h 404"/>
                  <a:gd name="T76" fmla="*/ 1035 w 385"/>
                  <a:gd name="T77" fmla="*/ 160 h 404"/>
                  <a:gd name="T78" fmla="*/ 1051 w 385"/>
                  <a:gd name="T79" fmla="*/ 108 h 404"/>
                  <a:gd name="T80" fmla="*/ 1022 w 385"/>
                  <a:gd name="T81" fmla="*/ 131 h 404"/>
                  <a:gd name="T82" fmla="*/ 946 w 385"/>
                  <a:gd name="T83" fmla="*/ 184 h 404"/>
                  <a:gd name="T84" fmla="*/ 857 w 385"/>
                  <a:gd name="T85" fmla="*/ 149 h 404"/>
                  <a:gd name="T86" fmla="*/ 864 w 385"/>
                  <a:gd name="T87" fmla="*/ 93 h 404"/>
                  <a:gd name="T88" fmla="*/ 850 w 385"/>
                  <a:gd name="T89" fmla="*/ 60 h 404"/>
                  <a:gd name="T90" fmla="*/ 812 w 385"/>
                  <a:gd name="T91" fmla="*/ 108 h 404"/>
                  <a:gd name="T92" fmla="*/ 761 w 385"/>
                  <a:gd name="T93" fmla="*/ 116 h 404"/>
                  <a:gd name="T94" fmla="*/ 583 w 385"/>
                  <a:gd name="T95" fmla="*/ 97 h 404"/>
                  <a:gd name="T96" fmla="*/ 472 w 385"/>
                  <a:gd name="T97" fmla="*/ 135 h 404"/>
                  <a:gd name="T98" fmla="*/ 416 w 385"/>
                  <a:gd name="T99" fmla="*/ 8 h 404"/>
                  <a:gd name="T100" fmla="*/ 432 w 385"/>
                  <a:gd name="T101" fmla="*/ 79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57 h 404"/>
                  <a:gd name="T108" fmla="*/ 214 w 385"/>
                  <a:gd name="T109" fmla="*/ 108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29"/>
                    </a:moveTo>
                    <a:cubicBezTo>
                      <a:pt x="59" y="34"/>
                      <a:pt x="58" y="46"/>
                      <a:pt x="60" y="58"/>
                    </a:cubicBezTo>
                    <a:cubicBezTo>
                      <a:pt x="62" y="71"/>
                      <a:pt x="69" y="92"/>
                      <a:pt x="63" y="103"/>
                    </a:cubicBezTo>
                    <a:cubicBezTo>
                      <a:pt x="58" y="114"/>
                      <a:pt x="41" y="122"/>
                      <a:pt x="27" y="129"/>
                    </a:cubicBezTo>
                    <a:cubicBezTo>
                      <a:pt x="13" y="137"/>
                      <a:pt x="11" y="180"/>
                      <a:pt x="11" y="196"/>
                    </a:cubicBezTo>
                    <a:cubicBezTo>
                      <a:pt x="11" y="212"/>
                      <a:pt x="8" y="219"/>
                      <a:pt x="24" y="241"/>
                    </a:cubicBezTo>
                    <a:cubicBezTo>
                      <a:pt x="29" y="246"/>
                      <a:pt x="33" y="254"/>
                      <a:pt x="27" y="258"/>
                    </a:cubicBezTo>
                    <a:cubicBezTo>
                      <a:pt x="18" y="265"/>
                      <a:pt x="14" y="273"/>
                      <a:pt x="8" y="280"/>
                    </a:cubicBezTo>
                    <a:cubicBezTo>
                      <a:pt x="1" y="287"/>
                      <a:pt x="0" y="292"/>
                      <a:pt x="2" y="299"/>
                    </a:cubicBezTo>
                    <a:cubicBezTo>
                      <a:pt x="4" y="306"/>
                      <a:pt x="4" y="298"/>
                      <a:pt x="12" y="290"/>
                    </a:cubicBezTo>
                    <a:cubicBezTo>
                      <a:pt x="20" y="282"/>
                      <a:pt x="23" y="278"/>
                      <a:pt x="34" y="274"/>
                    </a:cubicBezTo>
                    <a:cubicBezTo>
                      <a:pt x="46" y="270"/>
                      <a:pt x="45" y="268"/>
                      <a:pt x="51" y="278"/>
                    </a:cubicBezTo>
                    <a:cubicBezTo>
                      <a:pt x="58" y="288"/>
                      <a:pt x="61" y="294"/>
                      <a:pt x="67" y="302"/>
                    </a:cubicBezTo>
                    <a:cubicBezTo>
                      <a:pt x="73" y="309"/>
                      <a:pt x="74" y="311"/>
                      <a:pt x="67" y="313"/>
                    </a:cubicBezTo>
                    <a:cubicBezTo>
                      <a:pt x="60" y="315"/>
                      <a:pt x="55" y="312"/>
                      <a:pt x="52" y="319"/>
                    </a:cubicBezTo>
                    <a:cubicBezTo>
                      <a:pt x="49" y="327"/>
                      <a:pt x="56" y="327"/>
                      <a:pt x="41" y="332"/>
                    </a:cubicBezTo>
                    <a:cubicBezTo>
                      <a:pt x="27" y="337"/>
                      <a:pt x="18" y="342"/>
                      <a:pt x="19" y="347"/>
                    </a:cubicBezTo>
                    <a:cubicBezTo>
                      <a:pt x="20" y="352"/>
                      <a:pt x="31" y="344"/>
                      <a:pt x="42" y="341"/>
                    </a:cubicBezTo>
                    <a:cubicBezTo>
                      <a:pt x="54" y="339"/>
                      <a:pt x="66" y="339"/>
                      <a:pt x="70" y="331"/>
                    </a:cubicBezTo>
                    <a:cubicBezTo>
                      <a:pt x="74" y="322"/>
                      <a:pt x="80" y="317"/>
                      <a:pt x="89" y="327"/>
                    </a:cubicBezTo>
                    <a:cubicBezTo>
                      <a:pt x="98" y="338"/>
                      <a:pt x="112" y="377"/>
                      <a:pt x="135" y="376"/>
                    </a:cubicBezTo>
                    <a:cubicBezTo>
                      <a:pt x="145" y="377"/>
                      <a:pt x="148" y="382"/>
                      <a:pt x="158" y="389"/>
                    </a:cubicBezTo>
                    <a:cubicBezTo>
                      <a:pt x="168" y="397"/>
                      <a:pt x="181" y="404"/>
                      <a:pt x="198" y="400"/>
                    </a:cubicBezTo>
                    <a:cubicBezTo>
                      <a:pt x="215" y="397"/>
                      <a:pt x="226" y="394"/>
                      <a:pt x="238" y="389"/>
                    </a:cubicBezTo>
                    <a:cubicBezTo>
                      <a:pt x="250" y="383"/>
                      <a:pt x="257" y="385"/>
                      <a:pt x="276" y="383"/>
                    </a:cubicBezTo>
                    <a:cubicBezTo>
                      <a:pt x="296" y="380"/>
                      <a:pt x="301" y="380"/>
                      <a:pt x="306" y="372"/>
                    </a:cubicBezTo>
                    <a:cubicBezTo>
                      <a:pt x="311" y="363"/>
                      <a:pt x="316" y="373"/>
                      <a:pt x="320" y="383"/>
                    </a:cubicBezTo>
                    <a:cubicBezTo>
                      <a:pt x="324" y="392"/>
                      <a:pt x="328" y="399"/>
                      <a:pt x="331" y="394"/>
                    </a:cubicBezTo>
                    <a:cubicBezTo>
                      <a:pt x="334" y="389"/>
                      <a:pt x="324" y="377"/>
                      <a:pt x="324" y="370"/>
                    </a:cubicBezTo>
                    <a:cubicBezTo>
                      <a:pt x="324" y="363"/>
                      <a:pt x="320" y="354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5"/>
                      <a:pt x="346" y="333"/>
                    </a:cubicBezTo>
                    <a:cubicBezTo>
                      <a:pt x="346" y="340"/>
                      <a:pt x="345" y="358"/>
                      <a:pt x="352" y="355"/>
                    </a:cubicBezTo>
                    <a:cubicBezTo>
                      <a:pt x="358" y="351"/>
                      <a:pt x="357" y="343"/>
                      <a:pt x="353" y="335"/>
                    </a:cubicBezTo>
                    <a:cubicBezTo>
                      <a:pt x="350" y="327"/>
                      <a:pt x="345" y="323"/>
                      <a:pt x="347" y="315"/>
                    </a:cubicBezTo>
                    <a:cubicBezTo>
                      <a:pt x="349" y="307"/>
                      <a:pt x="360" y="287"/>
                      <a:pt x="369" y="253"/>
                    </a:cubicBezTo>
                    <a:cubicBezTo>
                      <a:pt x="378" y="218"/>
                      <a:pt x="385" y="195"/>
                      <a:pt x="370" y="151"/>
                    </a:cubicBezTo>
                    <a:cubicBezTo>
                      <a:pt x="356" y="107"/>
                      <a:pt x="324" y="68"/>
                      <a:pt x="311" y="60"/>
                    </a:cubicBezTo>
                    <a:cubicBezTo>
                      <a:pt x="297" y="51"/>
                      <a:pt x="306" y="46"/>
                      <a:pt x="314" y="43"/>
                    </a:cubicBezTo>
                    <a:cubicBezTo>
                      <a:pt x="321" y="40"/>
                      <a:pt x="322" y="31"/>
                      <a:pt x="319" y="29"/>
                    </a:cubicBezTo>
                    <a:cubicBezTo>
                      <a:pt x="316" y="28"/>
                      <a:pt x="315" y="33"/>
                      <a:pt x="310" y="35"/>
                    </a:cubicBezTo>
                    <a:cubicBezTo>
                      <a:pt x="305" y="37"/>
                      <a:pt x="296" y="49"/>
                      <a:pt x="287" y="49"/>
                    </a:cubicBezTo>
                    <a:cubicBezTo>
                      <a:pt x="279" y="49"/>
                      <a:pt x="269" y="45"/>
                      <a:pt x="260" y="40"/>
                    </a:cubicBezTo>
                    <a:cubicBezTo>
                      <a:pt x="252" y="35"/>
                      <a:pt x="258" y="29"/>
                      <a:pt x="262" y="25"/>
                    </a:cubicBezTo>
                    <a:cubicBezTo>
                      <a:pt x="265" y="21"/>
                      <a:pt x="261" y="16"/>
                      <a:pt x="258" y="16"/>
                    </a:cubicBezTo>
                    <a:cubicBezTo>
                      <a:pt x="255" y="17"/>
                      <a:pt x="251" y="27"/>
                      <a:pt x="246" y="29"/>
                    </a:cubicBezTo>
                    <a:cubicBezTo>
                      <a:pt x="241" y="32"/>
                      <a:pt x="243" y="34"/>
                      <a:pt x="231" y="31"/>
                    </a:cubicBezTo>
                    <a:cubicBezTo>
                      <a:pt x="219" y="28"/>
                      <a:pt x="198" y="21"/>
                      <a:pt x="177" y="26"/>
                    </a:cubicBezTo>
                    <a:cubicBezTo>
                      <a:pt x="157" y="31"/>
                      <a:pt x="147" y="42"/>
                      <a:pt x="143" y="36"/>
                    </a:cubicBezTo>
                    <a:cubicBezTo>
                      <a:pt x="140" y="31"/>
                      <a:pt x="134" y="0"/>
                      <a:pt x="126" y="2"/>
                    </a:cubicBezTo>
                    <a:cubicBezTo>
                      <a:pt x="119" y="5"/>
                      <a:pt x="129" y="12"/>
                      <a:pt x="131" y="21"/>
                    </a:cubicBezTo>
                    <a:cubicBezTo>
                      <a:pt x="133" y="30"/>
                      <a:pt x="137" y="36"/>
                      <a:pt x="122" y="43"/>
                    </a:cubicBezTo>
                    <a:cubicBezTo>
                      <a:pt x="107" y="49"/>
                      <a:pt x="85" y="56"/>
                      <a:pt x="80" y="62"/>
                    </a:cubicBezTo>
                    <a:cubicBezTo>
                      <a:pt x="74" y="67"/>
                      <a:pt x="66" y="51"/>
                      <a:pt x="68" y="42"/>
                    </a:cubicBezTo>
                    <a:cubicBezTo>
                      <a:pt x="70" y="33"/>
                      <a:pt x="69" y="28"/>
                      <a:pt x="65" y="29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</p:grpSp>
        <p:grpSp>
          <p:nvGrpSpPr>
            <p:cNvPr id="35" name="Group 46">
              <a:extLst>
                <a:ext uri="{FF2B5EF4-FFF2-40B4-BE49-F238E27FC236}">
                  <a16:creationId xmlns:a16="http://schemas.microsoft.com/office/drawing/2014/main" id="{B27138C5-5658-4AFF-AC89-5FE98EA142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55976" y="5547479"/>
              <a:ext cx="288032" cy="170929"/>
              <a:chOff x="2590" y="816"/>
              <a:chExt cx="701" cy="781"/>
            </a:xfrm>
          </p:grpSpPr>
          <p:sp>
            <p:nvSpPr>
              <p:cNvPr id="96" name="Freeform 47">
                <a:extLst>
                  <a:ext uri="{FF2B5EF4-FFF2-40B4-BE49-F238E27FC236}">
                    <a16:creationId xmlns:a16="http://schemas.microsoft.com/office/drawing/2014/main" id="{CDC57C64-993C-46BE-88BF-C234818104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816"/>
                <a:ext cx="699" cy="781"/>
              </a:xfrm>
              <a:custGeom>
                <a:avLst/>
                <a:gdLst>
                  <a:gd name="T0" fmla="*/ 214 w 385"/>
                  <a:gd name="T1" fmla="*/ 112 h 404"/>
                  <a:gd name="T2" fmla="*/ 198 w 385"/>
                  <a:gd name="T3" fmla="*/ 220 h 404"/>
                  <a:gd name="T4" fmla="*/ 207 w 385"/>
                  <a:gd name="T5" fmla="*/ 389 h 404"/>
                  <a:gd name="T6" fmla="*/ 89 w 385"/>
                  <a:gd name="T7" fmla="*/ 485 h 404"/>
                  <a:gd name="T8" fmla="*/ 33 w 385"/>
                  <a:gd name="T9" fmla="*/ 737 h 404"/>
                  <a:gd name="T10" fmla="*/ 80 w 385"/>
                  <a:gd name="T11" fmla="*/ 901 h 404"/>
                  <a:gd name="T12" fmla="*/ 89 w 385"/>
                  <a:gd name="T13" fmla="*/ 969 h 404"/>
                  <a:gd name="T14" fmla="*/ 27 w 385"/>
                  <a:gd name="T15" fmla="*/ 1046 h 404"/>
                  <a:gd name="T16" fmla="*/ 7 w 385"/>
                  <a:gd name="T17" fmla="*/ 1121 h 404"/>
                  <a:gd name="T18" fmla="*/ 40 w 385"/>
                  <a:gd name="T19" fmla="*/ 1088 h 404"/>
                  <a:gd name="T20" fmla="*/ 113 w 385"/>
                  <a:gd name="T21" fmla="*/ 1028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3 h 404"/>
                  <a:gd name="T28" fmla="*/ 171 w 385"/>
                  <a:gd name="T29" fmla="*/ 1197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8 h 404"/>
                  <a:gd name="T36" fmla="*/ 231 w 385"/>
                  <a:gd name="T37" fmla="*/ 1237 h 404"/>
                  <a:gd name="T38" fmla="*/ 294 w 385"/>
                  <a:gd name="T39" fmla="*/ 1226 h 404"/>
                  <a:gd name="T40" fmla="*/ 445 w 385"/>
                  <a:gd name="T41" fmla="*/ 1405 h 404"/>
                  <a:gd name="T42" fmla="*/ 521 w 385"/>
                  <a:gd name="T43" fmla="*/ 1458 h 404"/>
                  <a:gd name="T44" fmla="*/ 652 w 385"/>
                  <a:gd name="T45" fmla="*/ 1498 h 404"/>
                  <a:gd name="T46" fmla="*/ 781 w 385"/>
                  <a:gd name="T47" fmla="*/ 1454 h 404"/>
                  <a:gd name="T48" fmla="*/ 910 w 385"/>
                  <a:gd name="T49" fmla="*/ 1431 h 404"/>
                  <a:gd name="T50" fmla="*/ 1006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6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57 w 385"/>
                  <a:gd name="T65" fmla="*/ 1326 h 404"/>
                  <a:gd name="T66" fmla="*/ 1164 w 385"/>
                  <a:gd name="T67" fmla="*/ 1257 h 404"/>
                  <a:gd name="T68" fmla="*/ 1144 w 385"/>
                  <a:gd name="T69" fmla="*/ 1181 h 404"/>
                  <a:gd name="T70" fmla="*/ 1216 w 385"/>
                  <a:gd name="T71" fmla="*/ 945 h 404"/>
                  <a:gd name="T72" fmla="*/ 1220 w 385"/>
                  <a:gd name="T73" fmla="*/ 568 h 404"/>
                  <a:gd name="T74" fmla="*/ 1022 w 385"/>
                  <a:gd name="T75" fmla="*/ 224 h 404"/>
                  <a:gd name="T76" fmla="*/ 1035 w 385"/>
                  <a:gd name="T77" fmla="*/ 164 h 404"/>
                  <a:gd name="T78" fmla="*/ 1051 w 385"/>
                  <a:gd name="T79" fmla="*/ 112 h 404"/>
                  <a:gd name="T80" fmla="*/ 1022 w 385"/>
                  <a:gd name="T81" fmla="*/ 135 h 404"/>
                  <a:gd name="T82" fmla="*/ 946 w 385"/>
                  <a:gd name="T83" fmla="*/ 188 h 404"/>
                  <a:gd name="T84" fmla="*/ 857 w 385"/>
                  <a:gd name="T85" fmla="*/ 153 h 404"/>
                  <a:gd name="T86" fmla="*/ 861 w 385"/>
                  <a:gd name="T87" fmla="*/ 97 h 404"/>
                  <a:gd name="T88" fmla="*/ 850 w 385"/>
                  <a:gd name="T89" fmla="*/ 64 h 404"/>
                  <a:gd name="T90" fmla="*/ 812 w 385"/>
                  <a:gd name="T91" fmla="*/ 112 h 404"/>
                  <a:gd name="T92" fmla="*/ 761 w 385"/>
                  <a:gd name="T93" fmla="*/ 120 h 404"/>
                  <a:gd name="T94" fmla="*/ 583 w 385"/>
                  <a:gd name="T95" fmla="*/ 101 h 404"/>
                  <a:gd name="T96" fmla="*/ 472 w 385"/>
                  <a:gd name="T97" fmla="*/ 139 h 404"/>
                  <a:gd name="T98" fmla="*/ 416 w 385"/>
                  <a:gd name="T99" fmla="*/ 12 h 404"/>
                  <a:gd name="T100" fmla="*/ 432 w 385"/>
                  <a:gd name="T101" fmla="*/ 83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60 h 404"/>
                  <a:gd name="T108" fmla="*/ 214 w 385"/>
                  <a:gd name="T109" fmla="*/ 112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30"/>
                    </a:moveTo>
                    <a:cubicBezTo>
                      <a:pt x="59" y="34"/>
                      <a:pt x="58" y="46"/>
                      <a:pt x="60" y="59"/>
                    </a:cubicBezTo>
                    <a:cubicBezTo>
                      <a:pt x="61" y="72"/>
                      <a:pt x="69" y="93"/>
                      <a:pt x="63" y="104"/>
                    </a:cubicBezTo>
                    <a:cubicBezTo>
                      <a:pt x="58" y="114"/>
                      <a:pt x="41" y="122"/>
                      <a:pt x="27" y="130"/>
                    </a:cubicBezTo>
                    <a:cubicBezTo>
                      <a:pt x="12" y="138"/>
                      <a:pt x="10" y="181"/>
                      <a:pt x="10" y="197"/>
                    </a:cubicBezTo>
                    <a:cubicBezTo>
                      <a:pt x="10" y="212"/>
                      <a:pt x="8" y="219"/>
                      <a:pt x="24" y="241"/>
                    </a:cubicBezTo>
                    <a:cubicBezTo>
                      <a:pt x="29" y="247"/>
                      <a:pt x="33" y="255"/>
                      <a:pt x="27" y="259"/>
                    </a:cubicBezTo>
                    <a:cubicBezTo>
                      <a:pt x="18" y="266"/>
                      <a:pt x="14" y="273"/>
                      <a:pt x="8" y="280"/>
                    </a:cubicBezTo>
                    <a:cubicBezTo>
                      <a:pt x="1" y="288"/>
                      <a:pt x="0" y="293"/>
                      <a:pt x="2" y="300"/>
                    </a:cubicBezTo>
                    <a:cubicBezTo>
                      <a:pt x="4" y="307"/>
                      <a:pt x="4" y="299"/>
                      <a:pt x="12" y="291"/>
                    </a:cubicBezTo>
                    <a:cubicBezTo>
                      <a:pt x="20" y="283"/>
                      <a:pt x="23" y="279"/>
                      <a:pt x="34" y="275"/>
                    </a:cubicBezTo>
                    <a:cubicBezTo>
                      <a:pt x="46" y="271"/>
                      <a:pt x="45" y="268"/>
                      <a:pt x="51" y="278"/>
                    </a:cubicBezTo>
                    <a:cubicBezTo>
                      <a:pt x="58" y="288"/>
                      <a:pt x="61" y="295"/>
                      <a:pt x="67" y="302"/>
                    </a:cubicBezTo>
                    <a:cubicBezTo>
                      <a:pt x="73" y="310"/>
                      <a:pt x="74" y="312"/>
                      <a:pt x="67" y="314"/>
                    </a:cubicBezTo>
                    <a:cubicBezTo>
                      <a:pt x="60" y="316"/>
                      <a:pt x="54" y="312"/>
                      <a:pt x="52" y="320"/>
                    </a:cubicBezTo>
                    <a:cubicBezTo>
                      <a:pt x="49" y="328"/>
                      <a:pt x="56" y="327"/>
                      <a:pt x="41" y="332"/>
                    </a:cubicBezTo>
                    <a:cubicBezTo>
                      <a:pt x="26" y="337"/>
                      <a:pt x="18" y="342"/>
                      <a:pt x="19" y="347"/>
                    </a:cubicBezTo>
                    <a:cubicBezTo>
                      <a:pt x="20" y="353"/>
                      <a:pt x="31" y="344"/>
                      <a:pt x="42" y="342"/>
                    </a:cubicBezTo>
                    <a:cubicBezTo>
                      <a:pt x="53" y="339"/>
                      <a:pt x="66" y="340"/>
                      <a:pt x="70" y="331"/>
                    </a:cubicBezTo>
                    <a:cubicBezTo>
                      <a:pt x="74" y="323"/>
                      <a:pt x="80" y="317"/>
                      <a:pt x="89" y="328"/>
                    </a:cubicBezTo>
                    <a:cubicBezTo>
                      <a:pt x="98" y="338"/>
                      <a:pt x="112" y="378"/>
                      <a:pt x="135" y="376"/>
                    </a:cubicBezTo>
                    <a:cubicBezTo>
                      <a:pt x="144" y="377"/>
                      <a:pt x="148" y="382"/>
                      <a:pt x="158" y="390"/>
                    </a:cubicBezTo>
                    <a:cubicBezTo>
                      <a:pt x="168" y="397"/>
                      <a:pt x="181" y="404"/>
                      <a:pt x="198" y="401"/>
                    </a:cubicBezTo>
                    <a:cubicBezTo>
                      <a:pt x="215" y="398"/>
                      <a:pt x="226" y="395"/>
                      <a:pt x="237" y="389"/>
                    </a:cubicBezTo>
                    <a:cubicBezTo>
                      <a:pt x="249" y="383"/>
                      <a:pt x="256" y="386"/>
                      <a:pt x="276" y="383"/>
                    </a:cubicBezTo>
                    <a:cubicBezTo>
                      <a:pt x="295" y="381"/>
                      <a:pt x="300" y="381"/>
                      <a:pt x="305" y="372"/>
                    </a:cubicBezTo>
                    <a:cubicBezTo>
                      <a:pt x="310" y="363"/>
                      <a:pt x="315" y="374"/>
                      <a:pt x="320" y="383"/>
                    </a:cubicBezTo>
                    <a:cubicBezTo>
                      <a:pt x="324" y="393"/>
                      <a:pt x="327" y="399"/>
                      <a:pt x="331" y="394"/>
                    </a:cubicBezTo>
                    <a:cubicBezTo>
                      <a:pt x="334" y="389"/>
                      <a:pt x="324" y="378"/>
                      <a:pt x="324" y="371"/>
                    </a:cubicBezTo>
                    <a:cubicBezTo>
                      <a:pt x="324" y="364"/>
                      <a:pt x="320" y="355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6"/>
                      <a:pt x="346" y="333"/>
                    </a:cubicBezTo>
                    <a:cubicBezTo>
                      <a:pt x="346" y="341"/>
                      <a:pt x="345" y="359"/>
                      <a:pt x="351" y="355"/>
                    </a:cubicBezTo>
                    <a:cubicBezTo>
                      <a:pt x="358" y="351"/>
                      <a:pt x="356" y="344"/>
                      <a:pt x="353" y="336"/>
                    </a:cubicBezTo>
                    <a:cubicBezTo>
                      <a:pt x="350" y="327"/>
                      <a:pt x="345" y="324"/>
                      <a:pt x="347" y="316"/>
                    </a:cubicBezTo>
                    <a:cubicBezTo>
                      <a:pt x="349" y="307"/>
                      <a:pt x="360" y="288"/>
                      <a:pt x="369" y="253"/>
                    </a:cubicBezTo>
                    <a:cubicBezTo>
                      <a:pt x="378" y="219"/>
                      <a:pt x="385" y="196"/>
                      <a:pt x="370" y="152"/>
                    </a:cubicBezTo>
                    <a:cubicBezTo>
                      <a:pt x="356" y="108"/>
                      <a:pt x="324" y="69"/>
                      <a:pt x="310" y="60"/>
                    </a:cubicBezTo>
                    <a:cubicBezTo>
                      <a:pt x="297" y="51"/>
                      <a:pt x="306" y="47"/>
                      <a:pt x="314" y="44"/>
                    </a:cubicBezTo>
                    <a:cubicBezTo>
                      <a:pt x="321" y="41"/>
                      <a:pt x="322" y="31"/>
                      <a:pt x="319" y="30"/>
                    </a:cubicBezTo>
                    <a:cubicBezTo>
                      <a:pt x="315" y="29"/>
                      <a:pt x="315" y="34"/>
                      <a:pt x="310" y="36"/>
                    </a:cubicBezTo>
                    <a:cubicBezTo>
                      <a:pt x="305" y="38"/>
                      <a:pt x="296" y="50"/>
                      <a:pt x="287" y="50"/>
                    </a:cubicBezTo>
                    <a:cubicBezTo>
                      <a:pt x="278" y="50"/>
                      <a:pt x="269" y="46"/>
                      <a:pt x="260" y="41"/>
                    </a:cubicBezTo>
                    <a:cubicBezTo>
                      <a:pt x="251" y="36"/>
                      <a:pt x="258" y="30"/>
                      <a:pt x="261" y="26"/>
                    </a:cubicBezTo>
                    <a:cubicBezTo>
                      <a:pt x="265" y="21"/>
                      <a:pt x="261" y="16"/>
                      <a:pt x="258" y="17"/>
                    </a:cubicBezTo>
                    <a:cubicBezTo>
                      <a:pt x="254" y="17"/>
                      <a:pt x="251" y="28"/>
                      <a:pt x="246" y="30"/>
                    </a:cubicBezTo>
                    <a:cubicBezTo>
                      <a:pt x="241" y="33"/>
                      <a:pt x="243" y="35"/>
                      <a:pt x="231" y="32"/>
                    </a:cubicBezTo>
                    <a:cubicBezTo>
                      <a:pt x="219" y="29"/>
                      <a:pt x="198" y="22"/>
                      <a:pt x="177" y="27"/>
                    </a:cubicBezTo>
                    <a:cubicBezTo>
                      <a:pt x="156" y="32"/>
                      <a:pt x="147" y="43"/>
                      <a:pt x="143" y="37"/>
                    </a:cubicBezTo>
                    <a:cubicBezTo>
                      <a:pt x="139" y="31"/>
                      <a:pt x="134" y="0"/>
                      <a:pt x="126" y="3"/>
                    </a:cubicBezTo>
                    <a:cubicBezTo>
                      <a:pt x="119" y="5"/>
                      <a:pt x="129" y="13"/>
                      <a:pt x="131" y="22"/>
                    </a:cubicBezTo>
                    <a:cubicBezTo>
                      <a:pt x="132" y="31"/>
                      <a:pt x="137" y="37"/>
                      <a:pt x="122" y="43"/>
                    </a:cubicBezTo>
                    <a:cubicBezTo>
                      <a:pt x="107" y="50"/>
                      <a:pt x="85" y="57"/>
                      <a:pt x="80" y="62"/>
                    </a:cubicBezTo>
                    <a:cubicBezTo>
                      <a:pt x="74" y="67"/>
                      <a:pt x="66" y="52"/>
                      <a:pt x="68" y="43"/>
                    </a:cubicBezTo>
                    <a:cubicBezTo>
                      <a:pt x="70" y="33"/>
                      <a:pt x="68" y="29"/>
                      <a:pt x="65" y="30"/>
                    </a:cubicBezTo>
                    <a:close/>
                  </a:path>
                </a:pathLst>
              </a:custGeom>
              <a:solidFill>
                <a:srgbClr val="CC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97" name="Freeform 48">
                <a:extLst>
                  <a:ext uri="{FF2B5EF4-FFF2-40B4-BE49-F238E27FC236}">
                    <a16:creationId xmlns:a16="http://schemas.microsoft.com/office/drawing/2014/main" id="{6B8B1051-9A3B-4D6A-81A6-80C9ED011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3"/>
              </a:xfrm>
              <a:custGeom>
                <a:avLst/>
                <a:gdLst>
                  <a:gd name="T0" fmla="*/ 16 w 195"/>
                  <a:gd name="T1" fmla="*/ 137 h 245"/>
                  <a:gd name="T2" fmla="*/ 109 w 195"/>
                  <a:gd name="T3" fmla="*/ 376 h 245"/>
                  <a:gd name="T4" fmla="*/ 267 w 195"/>
                  <a:gd name="T5" fmla="*/ 361 h 245"/>
                  <a:gd name="T6" fmla="*/ 287 w 195"/>
                  <a:gd name="T7" fmla="*/ 444 h 245"/>
                  <a:gd name="T8" fmla="*/ 202 w 195"/>
                  <a:gd name="T9" fmla="*/ 709 h 245"/>
                  <a:gd name="T10" fmla="*/ 474 w 195"/>
                  <a:gd name="T11" fmla="*/ 886 h 245"/>
                  <a:gd name="T12" fmla="*/ 634 w 195"/>
                  <a:gd name="T13" fmla="*/ 593 h 245"/>
                  <a:gd name="T14" fmla="*/ 597 w 195"/>
                  <a:gd name="T15" fmla="*/ 361 h 245"/>
                  <a:gd name="T16" fmla="*/ 474 w 195"/>
                  <a:gd name="T17" fmla="*/ 156 h 245"/>
                  <a:gd name="T18" fmla="*/ 336 w 195"/>
                  <a:gd name="T19" fmla="*/ 29 h 245"/>
                  <a:gd name="T20" fmla="*/ 16 w 195"/>
                  <a:gd name="T21" fmla="*/ 137 h 2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5">
                    <a:moveTo>
                      <a:pt x="5" y="37"/>
                    </a:moveTo>
                    <a:cubicBezTo>
                      <a:pt x="0" y="54"/>
                      <a:pt x="2" y="93"/>
                      <a:pt x="33" y="101"/>
                    </a:cubicBezTo>
                    <a:cubicBezTo>
                      <a:pt x="63" y="109"/>
                      <a:pt x="70" y="96"/>
                      <a:pt x="81" y="97"/>
                    </a:cubicBezTo>
                    <a:cubicBezTo>
                      <a:pt x="92" y="98"/>
                      <a:pt x="105" y="113"/>
                      <a:pt x="87" y="119"/>
                    </a:cubicBezTo>
                    <a:cubicBezTo>
                      <a:pt x="68" y="125"/>
                      <a:pt x="46" y="147"/>
                      <a:pt x="61" y="190"/>
                    </a:cubicBezTo>
                    <a:cubicBezTo>
                      <a:pt x="77" y="233"/>
                      <a:pt x="121" y="245"/>
                      <a:pt x="144" y="238"/>
                    </a:cubicBezTo>
                    <a:cubicBezTo>
                      <a:pt x="168" y="230"/>
                      <a:pt x="195" y="187"/>
                      <a:pt x="192" y="159"/>
                    </a:cubicBezTo>
                    <a:cubicBezTo>
                      <a:pt x="190" y="132"/>
                      <a:pt x="194" y="123"/>
                      <a:pt x="181" y="97"/>
                    </a:cubicBezTo>
                    <a:cubicBezTo>
                      <a:pt x="168" y="71"/>
                      <a:pt x="162" y="60"/>
                      <a:pt x="144" y="42"/>
                    </a:cubicBezTo>
                    <a:cubicBezTo>
                      <a:pt x="127" y="24"/>
                      <a:pt x="123" y="15"/>
                      <a:pt x="102" y="8"/>
                    </a:cubicBezTo>
                    <a:cubicBezTo>
                      <a:pt x="82" y="2"/>
                      <a:pt x="19" y="0"/>
                      <a:pt x="5" y="37"/>
                    </a:cubicBezTo>
                    <a:close/>
                  </a:path>
                </a:pathLst>
              </a:custGeom>
              <a:solidFill>
                <a:srgbClr val="E0D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98" name="Freeform 49">
                <a:extLst>
                  <a:ext uri="{FF2B5EF4-FFF2-40B4-BE49-F238E27FC236}">
                    <a16:creationId xmlns:a16="http://schemas.microsoft.com/office/drawing/2014/main" id="{FCF24E6F-456A-4347-BE9E-055956D848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1081"/>
                <a:ext cx="463" cy="499"/>
              </a:xfrm>
              <a:custGeom>
                <a:avLst/>
                <a:gdLst>
                  <a:gd name="T0" fmla="*/ 788 w 255"/>
                  <a:gd name="T1" fmla="*/ 60 h 258"/>
                  <a:gd name="T2" fmla="*/ 828 w 255"/>
                  <a:gd name="T3" fmla="*/ 288 h 258"/>
                  <a:gd name="T4" fmla="*/ 775 w 255"/>
                  <a:gd name="T5" fmla="*/ 516 h 258"/>
                  <a:gd name="T6" fmla="*/ 623 w 255"/>
                  <a:gd name="T7" fmla="*/ 824 h 258"/>
                  <a:gd name="T8" fmla="*/ 461 w 255"/>
                  <a:gd name="T9" fmla="*/ 886 h 258"/>
                  <a:gd name="T10" fmla="*/ 274 w 255"/>
                  <a:gd name="T11" fmla="*/ 942 h 258"/>
                  <a:gd name="T12" fmla="*/ 138 w 255"/>
                  <a:gd name="T13" fmla="*/ 901 h 258"/>
                  <a:gd name="T14" fmla="*/ 0 w 255"/>
                  <a:gd name="T15" fmla="*/ 826 h 258"/>
                  <a:gd name="T16" fmla="*/ 153 w 255"/>
                  <a:gd name="T17" fmla="*/ 826 h 258"/>
                  <a:gd name="T18" fmla="*/ 303 w 255"/>
                  <a:gd name="T19" fmla="*/ 845 h 258"/>
                  <a:gd name="T20" fmla="*/ 488 w 255"/>
                  <a:gd name="T21" fmla="*/ 770 h 258"/>
                  <a:gd name="T22" fmla="*/ 528 w 255"/>
                  <a:gd name="T23" fmla="*/ 710 h 258"/>
                  <a:gd name="T24" fmla="*/ 594 w 255"/>
                  <a:gd name="T25" fmla="*/ 665 h 258"/>
                  <a:gd name="T26" fmla="*/ 775 w 255"/>
                  <a:gd name="T27" fmla="*/ 333 h 258"/>
                  <a:gd name="T28" fmla="*/ 792 w 255"/>
                  <a:gd name="T29" fmla="*/ 149 h 258"/>
                  <a:gd name="T30" fmla="*/ 761 w 255"/>
                  <a:gd name="T31" fmla="*/ 0 h 25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5" h="258">
                    <a:moveTo>
                      <a:pt x="239" y="16"/>
                    </a:moveTo>
                    <a:cubicBezTo>
                      <a:pt x="248" y="37"/>
                      <a:pt x="255" y="54"/>
                      <a:pt x="251" y="77"/>
                    </a:cubicBezTo>
                    <a:cubicBezTo>
                      <a:pt x="248" y="98"/>
                      <a:pt x="242" y="118"/>
                      <a:pt x="235" y="138"/>
                    </a:cubicBezTo>
                    <a:cubicBezTo>
                      <a:pt x="224" y="167"/>
                      <a:pt x="213" y="199"/>
                      <a:pt x="189" y="220"/>
                    </a:cubicBezTo>
                    <a:cubicBezTo>
                      <a:pt x="176" y="232"/>
                      <a:pt x="157" y="234"/>
                      <a:pt x="140" y="237"/>
                    </a:cubicBezTo>
                    <a:cubicBezTo>
                      <a:pt x="120" y="241"/>
                      <a:pt x="103" y="246"/>
                      <a:pt x="83" y="252"/>
                    </a:cubicBezTo>
                    <a:cubicBezTo>
                      <a:pt x="67" y="258"/>
                      <a:pt x="57" y="249"/>
                      <a:pt x="42" y="241"/>
                    </a:cubicBezTo>
                    <a:cubicBezTo>
                      <a:pt x="28" y="234"/>
                      <a:pt x="13" y="228"/>
                      <a:pt x="0" y="221"/>
                    </a:cubicBezTo>
                    <a:cubicBezTo>
                      <a:pt x="12" y="231"/>
                      <a:pt x="31" y="219"/>
                      <a:pt x="46" y="221"/>
                    </a:cubicBezTo>
                    <a:cubicBezTo>
                      <a:pt x="62" y="224"/>
                      <a:pt x="74" y="229"/>
                      <a:pt x="92" y="226"/>
                    </a:cubicBezTo>
                    <a:cubicBezTo>
                      <a:pt x="112" y="223"/>
                      <a:pt x="132" y="220"/>
                      <a:pt x="148" y="206"/>
                    </a:cubicBezTo>
                    <a:cubicBezTo>
                      <a:pt x="154" y="201"/>
                      <a:pt x="156" y="195"/>
                      <a:pt x="160" y="190"/>
                    </a:cubicBezTo>
                    <a:cubicBezTo>
                      <a:pt x="166" y="184"/>
                      <a:pt x="174" y="182"/>
                      <a:pt x="180" y="178"/>
                    </a:cubicBezTo>
                    <a:cubicBezTo>
                      <a:pt x="211" y="158"/>
                      <a:pt x="231" y="125"/>
                      <a:pt x="235" y="89"/>
                    </a:cubicBezTo>
                    <a:cubicBezTo>
                      <a:pt x="236" y="73"/>
                      <a:pt x="242" y="56"/>
                      <a:pt x="240" y="40"/>
                    </a:cubicBezTo>
                    <a:cubicBezTo>
                      <a:pt x="239" y="26"/>
                      <a:pt x="231" y="14"/>
                      <a:pt x="231" y="0"/>
                    </a:cubicBezTo>
                  </a:path>
                </a:pathLst>
              </a:custGeom>
              <a:solidFill>
                <a:srgbClr val="B0D4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99" name="Freeform 50">
                <a:extLst>
                  <a:ext uri="{FF2B5EF4-FFF2-40B4-BE49-F238E27FC236}">
                    <a16:creationId xmlns:a16="http://schemas.microsoft.com/office/drawing/2014/main" id="{61394F55-F496-4E7F-8AE1-04EBCCA433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3" y="936"/>
                <a:ext cx="169" cy="313"/>
              </a:xfrm>
              <a:custGeom>
                <a:avLst/>
                <a:gdLst>
                  <a:gd name="T0" fmla="*/ 303 w 93"/>
                  <a:gd name="T1" fmla="*/ 8 h 162"/>
                  <a:gd name="T2" fmla="*/ 185 w 93"/>
                  <a:gd name="T3" fmla="*/ 145 h 162"/>
                  <a:gd name="T4" fmla="*/ 76 w 93"/>
                  <a:gd name="T5" fmla="*/ 280 h 162"/>
                  <a:gd name="T6" fmla="*/ 24 w 93"/>
                  <a:gd name="T7" fmla="*/ 325 h 162"/>
                  <a:gd name="T8" fmla="*/ 4 w 93"/>
                  <a:gd name="T9" fmla="*/ 429 h 162"/>
                  <a:gd name="T10" fmla="*/ 64 w 93"/>
                  <a:gd name="T11" fmla="*/ 605 h 162"/>
                  <a:gd name="T12" fmla="*/ 56 w 93"/>
                  <a:gd name="T13" fmla="*/ 377 h 162"/>
                  <a:gd name="T14" fmla="*/ 194 w 93"/>
                  <a:gd name="T15" fmla="*/ 303 h 162"/>
                  <a:gd name="T16" fmla="*/ 238 w 93"/>
                  <a:gd name="T17" fmla="*/ 137 h 162"/>
                  <a:gd name="T18" fmla="*/ 254 w 93"/>
                  <a:gd name="T19" fmla="*/ 60 h 162"/>
                  <a:gd name="T20" fmla="*/ 307 w 93"/>
                  <a:gd name="T21" fmla="*/ 0 h 1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3" h="162">
                    <a:moveTo>
                      <a:pt x="92" y="2"/>
                    </a:moveTo>
                    <a:cubicBezTo>
                      <a:pt x="70" y="4"/>
                      <a:pt x="62" y="20"/>
                      <a:pt x="56" y="39"/>
                    </a:cubicBezTo>
                    <a:cubicBezTo>
                      <a:pt x="49" y="61"/>
                      <a:pt x="43" y="65"/>
                      <a:pt x="23" y="75"/>
                    </a:cubicBezTo>
                    <a:cubicBezTo>
                      <a:pt x="13" y="80"/>
                      <a:pt x="12" y="77"/>
                      <a:pt x="7" y="87"/>
                    </a:cubicBezTo>
                    <a:cubicBezTo>
                      <a:pt x="3" y="93"/>
                      <a:pt x="1" y="108"/>
                      <a:pt x="1" y="115"/>
                    </a:cubicBezTo>
                    <a:cubicBezTo>
                      <a:pt x="0" y="129"/>
                      <a:pt x="4" y="156"/>
                      <a:pt x="19" y="162"/>
                    </a:cubicBezTo>
                    <a:cubicBezTo>
                      <a:pt x="9" y="148"/>
                      <a:pt x="7" y="116"/>
                      <a:pt x="17" y="101"/>
                    </a:cubicBezTo>
                    <a:cubicBezTo>
                      <a:pt x="27" y="85"/>
                      <a:pt x="47" y="94"/>
                      <a:pt x="59" y="81"/>
                    </a:cubicBezTo>
                    <a:cubicBezTo>
                      <a:pt x="69" y="70"/>
                      <a:pt x="69" y="49"/>
                      <a:pt x="72" y="37"/>
                    </a:cubicBezTo>
                    <a:cubicBezTo>
                      <a:pt x="73" y="31"/>
                      <a:pt x="74" y="21"/>
                      <a:pt x="77" y="16"/>
                    </a:cubicBezTo>
                    <a:cubicBezTo>
                      <a:pt x="81" y="9"/>
                      <a:pt x="90" y="7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00" name="Freeform 51">
                <a:extLst>
                  <a:ext uri="{FF2B5EF4-FFF2-40B4-BE49-F238E27FC236}">
                    <a16:creationId xmlns:a16="http://schemas.microsoft.com/office/drawing/2014/main" id="{E9722AF1-9CB5-46FD-8308-F2D1D35534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5"/>
              </a:xfrm>
              <a:custGeom>
                <a:avLst/>
                <a:gdLst>
                  <a:gd name="T0" fmla="*/ 16 w 195"/>
                  <a:gd name="T1" fmla="*/ 141 h 246"/>
                  <a:gd name="T2" fmla="*/ 109 w 195"/>
                  <a:gd name="T3" fmla="*/ 377 h 246"/>
                  <a:gd name="T4" fmla="*/ 267 w 195"/>
                  <a:gd name="T5" fmla="*/ 365 h 246"/>
                  <a:gd name="T6" fmla="*/ 287 w 195"/>
                  <a:gd name="T7" fmla="*/ 448 h 246"/>
                  <a:gd name="T8" fmla="*/ 202 w 195"/>
                  <a:gd name="T9" fmla="*/ 713 h 246"/>
                  <a:gd name="T10" fmla="*/ 474 w 195"/>
                  <a:gd name="T11" fmla="*/ 888 h 246"/>
                  <a:gd name="T12" fmla="*/ 634 w 195"/>
                  <a:gd name="T13" fmla="*/ 597 h 246"/>
                  <a:gd name="T14" fmla="*/ 597 w 195"/>
                  <a:gd name="T15" fmla="*/ 365 h 246"/>
                  <a:gd name="T16" fmla="*/ 474 w 195"/>
                  <a:gd name="T17" fmla="*/ 160 h 246"/>
                  <a:gd name="T18" fmla="*/ 336 w 195"/>
                  <a:gd name="T19" fmla="*/ 33 h 246"/>
                  <a:gd name="T20" fmla="*/ 16 w 195"/>
                  <a:gd name="T21" fmla="*/ 141 h 24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6">
                    <a:moveTo>
                      <a:pt x="5" y="38"/>
                    </a:moveTo>
                    <a:cubicBezTo>
                      <a:pt x="0" y="55"/>
                      <a:pt x="2" y="93"/>
                      <a:pt x="33" y="101"/>
                    </a:cubicBezTo>
                    <a:cubicBezTo>
                      <a:pt x="63" y="110"/>
                      <a:pt x="70" y="96"/>
                      <a:pt x="81" y="98"/>
                    </a:cubicBezTo>
                    <a:cubicBezTo>
                      <a:pt x="92" y="99"/>
                      <a:pt x="105" y="113"/>
                      <a:pt x="87" y="120"/>
                    </a:cubicBezTo>
                    <a:cubicBezTo>
                      <a:pt x="68" y="126"/>
                      <a:pt x="46" y="147"/>
                      <a:pt x="61" y="191"/>
                    </a:cubicBezTo>
                    <a:cubicBezTo>
                      <a:pt x="77" y="234"/>
                      <a:pt x="121" y="246"/>
                      <a:pt x="144" y="238"/>
                    </a:cubicBezTo>
                    <a:cubicBezTo>
                      <a:pt x="168" y="231"/>
                      <a:pt x="195" y="187"/>
                      <a:pt x="192" y="160"/>
                    </a:cubicBezTo>
                    <a:cubicBezTo>
                      <a:pt x="190" y="132"/>
                      <a:pt x="194" y="123"/>
                      <a:pt x="181" y="98"/>
                    </a:cubicBezTo>
                    <a:cubicBezTo>
                      <a:pt x="168" y="72"/>
                      <a:pt x="162" y="61"/>
                      <a:pt x="144" y="43"/>
                    </a:cubicBezTo>
                    <a:cubicBezTo>
                      <a:pt x="127" y="25"/>
                      <a:pt x="123" y="15"/>
                      <a:pt x="102" y="9"/>
                    </a:cubicBezTo>
                    <a:cubicBezTo>
                      <a:pt x="82" y="3"/>
                      <a:pt x="19" y="0"/>
                      <a:pt x="5" y="38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01" name="Freeform 52">
                <a:extLst>
                  <a:ext uri="{FF2B5EF4-FFF2-40B4-BE49-F238E27FC236}">
                    <a16:creationId xmlns:a16="http://schemas.microsoft.com/office/drawing/2014/main" id="{2B03EE60-D376-4734-B484-2A99E4BDB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1046"/>
                <a:ext cx="195" cy="338"/>
              </a:xfrm>
              <a:custGeom>
                <a:avLst/>
                <a:gdLst>
                  <a:gd name="T0" fmla="*/ 275 w 107"/>
                  <a:gd name="T1" fmla="*/ 85 h 175"/>
                  <a:gd name="T2" fmla="*/ 303 w 107"/>
                  <a:gd name="T3" fmla="*/ 496 h 175"/>
                  <a:gd name="T4" fmla="*/ 177 w 107"/>
                  <a:gd name="T5" fmla="*/ 616 h 175"/>
                  <a:gd name="T6" fmla="*/ 0 w 107"/>
                  <a:gd name="T7" fmla="*/ 541 h 175"/>
                  <a:gd name="T8" fmla="*/ 286 w 107"/>
                  <a:gd name="T9" fmla="*/ 404 h 175"/>
                  <a:gd name="T10" fmla="*/ 286 w 107"/>
                  <a:gd name="T11" fmla="*/ 191 h 175"/>
                  <a:gd name="T12" fmla="*/ 226 w 107"/>
                  <a:gd name="T13" fmla="*/ 0 h 1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7" h="175">
                    <a:moveTo>
                      <a:pt x="83" y="23"/>
                    </a:moveTo>
                    <a:cubicBezTo>
                      <a:pt x="104" y="49"/>
                      <a:pt x="107" y="104"/>
                      <a:pt x="91" y="133"/>
                    </a:cubicBezTo>
                    <a:cubicBezTo>
                      <a:pt x="83" y="147"/>
                      <a:pt x="69" y="161"/>
                      <a:pt x="53" y="165"/>
                    </a:cubicBezTo>
                    <a:cubicBezTo>
                      <a:pt x="35" y="169"/>
                      <a:pt x="8" y="161"/>
                      <a:pt x="0" y="145"/>
                    </a:cubicBezTo>
                    <a:cubicBezTo>
                      <a:pt x="25" y="175"/>
                      <a:pt x="82" y="139"/>
                      <a:pt x="86" y="108"/>
                    </a:cubicBezTo>
                    <a:cubicBezTo>
                      <a:pt x="89" y="91"/>
                      <a:pt x="90" y="67"/>
                      <a:pt x="86" y="51"/>
                    </a:cubicBezTo>
                    <a:cubicBezTo>
                      <a:pt x="83" y="37"/>
                      <a:pt x="80" y="10"/>
                      <a:pt x="68" y="0"/>
                    </a:cubicBezTo>
                  </a:path>
                </a:pathLst>
              </a:custGeom>
              <a:solidFill>
                <a:srgbClr val="D2A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02" name="Freeform 53">
                <a:extLst>
                  <a:ext uri="{FF2B5EF4-FFF2-40B4-BE49-F238E27FC236}">
                    <a16:creationId xmlns:a16="http://schemas.microsoft.com/office/drawing/2014/main" id="{FF08A3E0-E708-4BF9-B360-8E4BDCBB6C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1" y="1160"/>
                <a:ext cx="77" cy="126"/>
              </a:xfrm>
              <a:custGeom>
                <a:avLst/>
                <a:gdLst>
                  <a:gd name="T0" fmla="*/ 141 w 42"/>
                  <a:gd name="T1" fmla="*/ 4 h 65"/>
                  <a:gd name="T2" fmla="*/ 37 w 42"/>
                  <a:gd name="T3" fmla="*/ 68 h 65"/>
                  <a:gd name="T4" fmla="*/ 57 w 42"/>
                  <a:gd name="T5" fmla="*/ 244 h 65"/>
                  <a:gd name="T6" fmla="*/ 121 w 42"/>
                  <a:gd name="T7" fmla="*/ 12 h 6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" h="65">
                    <a:moveTo>
                      <a:pt x="42" y="1"/>
                    </a:moveTo>
                    <a:cubicBezTo>
                      <a:pt x="29" y="0"/>
                      <a:pt x="18" y="6"/>
                      <a:pt x="11" y="18"/>
                    </a:cubicBezTo>
                    <a:cubicBezTo>
                      <a:pt x="0" y="38"/>
                      <a:pt x="10" y="47"/>
                      <a:pt x="17" y="65"/>
                    </a:cubicBezTo>
                    <a:cubicBezTo>
                      <a:pt x="7" y="37"/>
                      <a:pt x="14" y="20"/>
                      <a:pt x="36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03" name="Oval 54">
                <a:extLst>
                  <a:ext uri="{FF2B5EF4-FFF2-40B4-BE49-F238E27FC236}">
                    <a16:creationId xmlns:a16="http://schemas.microsoft.com/office/drawing/2014/main" id="{EAAA7395-E746-4F24-B4EB-541AE87BD1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8" y="940"/>
                <a:ext cx="74" cy="7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04" name="Oval 55">
                <a:extLst>
                  <a:ext uri="{FF2B5EF4-FFF2-40B4-BE49-F238E27FC236}">
                    <a16:creationId xmlns:a16="http://schemas.microsoft.com/office/drawing/2014/main" id="{07A314B5-6254-4164-B4B8-F83EAE5FA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7" y="1025"/>
                <a:ext cx="27" cy="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05" name="Oval 56">
                <a:extLst>
                  <a:ext uri="{FF2B5EF4-FFF2-40B4-BE49-F238E27FC236}">
                    <a16:creationId xmlns:a16="http://schemas.microsoft.com/office/drawing/2014/main" id="{D9E0F2E4-849D-49D7-9E7E-E8D9FA19B4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5" y="92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06" name="Freeform 57">
                <a:extLst>
                  <a:ext uri="{FF2B5EF4-FFF2-40B4-BE49-F238E27FC236}">
                    <a16:creationId xmlns:a16="http://schemas.microsoft.com/office/drawing/2014/main" id="{82407432-7560-4687-8B9A-426818C94D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" y="816"/>
                <a:ext cx="699" cy="781"/>
              </a:xfrm>
              <a:custGeom>
                <a:avLst/>
                <a:gdLst>
                  <a:gd name="T0" fmla="*/ 214 w 385"/>
                  <a:gd name="T1" fmla="*/ 108 h 404"/>
                  <a:gd name="T2" fmla="*/ 198 w 385"/>
                  <a:gd name="T3" fmla="*/ 217 h 404"/>
                  <a:gd name="T4" fmla="*/ 207 w 385"/>
                  <a:gd name="T5" fmla="*/ 385 h 404"/>
                  <a:gd name="T6" fmla="*/ 89 w 385"/>
                  <a:gd name="T7" fmla="*/ 481 h 404"/>
                  <a:gd name="T8" fmla="*/ 36 w 385"/>
                  <a:gd name="T9" fmla="*/ 733 h 404"/>
                  <a:gd name="T10" fmla="*/ 80 w 385"/>
                  <a:gd name="T11" fmla="*/ 901 h 404"/>
                  <a:gd name="T12" fmla="*/ 89 w 385"/>
                  <a:gd name="T13" fmla="*/ 965 h 404"/>
                  <a:gd name="T14" fmla="*/ 27 w 385"/>
                  <a:gd name="T15" fmla="*/ 1046 h 404"/>
                  <a:gd name="T16" fmla="*/ 7 w 385"/>
                  <a:gd name="T17" fmla="*/ 1117 h 404"/>
                  <a:gd name="T18" fmla="*/ 40 w 385"/>
                  <a:gd name="T19" fmla="*/ 1085 h 404"/>
                  <a:gd name="T20" fmla="*/ 113 w 385"/>
                  <a:gd name="T21" fmla="*/ 1025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0 h 404"/>
                  <a:gd name="T28" fmla="*/ 171 w 385"/>
                  <a:gd name="T29" fmla="*/ 1193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4 h 404"/>
                  <a:gd name="T36" fmla="*/ 231 w 385"/>
                  <a:gd name="T37" fmla="*/ 1237 h 404"/>
                  <a:gd name="T38" fmla="*/ 294 w 385"/>
                  <a:gd name="T39" fmla="*/ 1222 h 404"/>
                  <a:gd name="T40" fmla="*/ 445 w 385"/>
                  <a:gd name="T41" fmla="*/ 1405 h 404"/>
                  <a:gd name="T42" fmla="*/ 521 w 385"/>
                  <a:gd name="T43" fmla="*/ 1454 h 404"/>
                  <a:gd name="T44" fmla="*/ 652 w 385"/>
                  <a:gd name="T45" fmla="*/ 1494 h 404"/>
                  <a:gd name="T46" fmla="*/ 784 w 385"/>
                  <a:gd name="T47" fmla="*/ 1454 h 404"/>
                  <a:gd name="T48" fmla="*/ 910 w 385"/>
                  <a:gd name="T49" fmla="*/ 1431 h 404"/>
                  <a:gd name="T50" fmla="*/ 1009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2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60 w 385"/>
                  <a:gd name="T65" fmla="*/ 1326 h 404"/>
                  <a:gd name="T66" fmla="*/ 1164 w 385"/>
                  <a:gd name="T67" fmla="*/ 1253 h 404"/>
                  <a:gd name="T68" fmla="*/ 1144 w 385"/>
                  <a:gd name="T69" fmla="*/ 1177 h 404"/>
                  <a:gd name="T70" fmla="*/ 1216 w 385"/>
                  <a:gd name="T71" fmla="*/ 945 h 404"/>
                  <a:gd name="T72" fmla="*/ 1220 w 385"/>
                  <a:gd name="T73" fmla="*/ 564 h 404"/>
                  <a:gd name="T74" fmla="*/ 1026 w 385"/>
                  <a:gd name="T75" fmla="*/ 224 h 404"/>
                  <a:gd name="T76" fmla="*/ 1035 w 385"/>
                  <a:gd name="T77" fmla="*/ 160 h 404"/>
                  <a:gd name="T78" fmla="*/ 1051 w 385"/>
                  <a:gd name="T79" fmla="*/ 108 h 404"/>
                  <a:gd name="T80" fmla="*/ 1022 w 385"/>
                  <a:gd name="T81" fmla="*/ 131 h 404"/>
                  <a:gd name="T82" fmla="*/ 946 w 385"/>
                  <a:gd name="T83" fmla="*/ 184 h 404"/>
                  <a:gd name="T84" fmla="*/ 857 w 385"/>
                  <a:gd name="T85" fmla="*/ 149 h 404"/>
                  <a:gd name="T86" fmla="*/ 864 w 385"/>
                  <a:gd name="T87" fmla="*/ 93 h 404"/>
                  <a:gd name="T88" fmla="*/ 850 w 385"/>
                  <a:gd name="T89" fmla="*/ 60 h 404"/>
                  <a:gd name="T90" fmla="*/ 812 w 385"/>
                  <a:gd name="T91" fmla="*/ 108 h 404"/>
                  <a:gd name="T92" fmla="*/ 761 w 385"/>
                  <a:gd name="T93" fmla="*/ 116 h 404"/>
                  <a:gd name="T94" fmla="*/ 583 w 385"/>
                  <a:gd name="T95" fmla="*/ 97 h 404"/>
                  <a:gd name="T96" fmla="*/ 472 w 385"/>
                  <a:gd name="T97" fmla="*/ 135 h 404"/>
                  <a:gd name="T98" fmla="*/ 416 w 385"/>
                  <a:gd name="T99" fmla="*/ 8 h 404"/>
                  <a:gd name="T100" fmla="*/ 432 w 385"/>
                  <a:gd name="T101" fmla="*/ 79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57 h 404"/>
                  <a:gd name="T108" fmla="*/ 214 w 385"/>
                  <a:gd name="T109" fmla="*/ 108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29"/>
                    </a:moveTo>
                    <a:cubicBezTo>
                      <a:pt x="59" y="34"/>
                      <a:pt x="58" y="46"/>
                      <a:pt x="60" y="58"/>
                    </a:cubicBezTo>
                    <a:cubicBezTo>
                      <a:pt x="62" y="71"/>
                      <a:pt x="69" y="92"/>
                      <a:pt x="63" y="103"/>
                    </a:cubicBezTo>
                    <a:cubicBezTo>
                      <a:pt x="58" y="114"/>
                      <a:pt x="41" y="122"/>
                      <a:pt x="27" y="129"/>
                    </a:cubicBezTo>
                    <a:cubicBezTo>
                      <a:pt x="13" y="137"/>
                      <a:pt x="11" y="180"/>
                      <a:pt x="11" y="196"/>
                    </a:cubicBezTo>
                    <a:cubicBezTo>
                      <a:pt x="11" y="212"/>
                      <a:pt x="8" y="219"/>
                      <a:pt x="24" y="241"/>
                    </a:cubicBezTo>
                    <a:cubicBezTo>
                      <a:pt x="29" y="246"/>
                      <a:pt x="33" y="254"/>
                      <a:pt x="27" y="258"/>
                    </a:cubicBezTo>
                    <a:cubicBezTo>
                      <a:pt x="18" y="265"/>
                      <a:pt x="14" y="273"/>
                      <a:pt x="8" y="280"/>
                    </a:cubicBezTo>
                    <a:cubicBezTo>
                      <a:pt x="1" y="287"/>
                      <a:pt x="0" y="292"/>
                      <a:pt x="2" y="299"/>
                    </a:cubicBezTo>
                    <a:cubicBezTo>
                      <a:pt x="4" y="306"/>
                      <a:pt x="4" y="298"/>
                      <a:pt x="12" y="290"/>
                    </a:cubicBezTo>
                    <a:cubicBezTo>
                      <a:pt x="20" y="282"/>
                      <a:pt x="23" y="278"/>
                      <a:pt x="34" y="274"/>
                    </a:cubicBezTo>
                    <a:cubicBezTo>
                      <a:pt x="46" y="270"/>
                      <a:pt x="45" y="268"/>
                      <a:pt x="51" y="278"/>
                    </a:cubicBezTo>
                    <a:cubicBezTo>
                      <a:pt x="58" y="288"/>
                      <a:pt x="61" y="294"/>
                      <a:pt x="67" y="302"/>
                    </a:cubicBezTo>
                    <a:cubicBezTo>
                      <a:pt x="73" y="309"/>
                      <a:pt x="74" y="311"/>
                      <a:pt x="67" y="313"/>
                    </a:cubicBezTo>
                    <a:cubicBezTo>
                      <a:pt x="60" y="315"/>
                      <a:pt x="55" y="312"/>
                      <a:pt x="52" y="319"/>
                    </a:cubicBezTo>
                    <a:cubicBezTo>
                      <a:pt x="49" y="327"/>
                      <a:pt x="56" y="327"/>
                      <a:pt x="41" y="332"/>
                    </a:cubicBezTo>
                    <a:cubicBezTo>
                      <a:pt x="27" y="337"/>
                      <a:pt x="18" y="342"/>
                      <a:pt x="19" y="347"/>
                    </a:cubicBezTo>
                    <a:cubicBezTo>
                      <a:pt x="20" y="352"/>
                      <a:pt x="31" y="344"/>
                      <a:pt x="42" y="341"/>
                    </a:cubicBezTo>
                    <a:cubicBezTo>
                      <a:pt x="54" y="339"/>
                      <a:pt x="66" y="339"/>
                      <a:pt x="70" y="331"/>
                    </a:cubicBezTo>
                    <a:cubicBezTo>
                      <a:pt x="74" y="322"/>
                      <a:pt x="80" y="317"/>
                      <a:pt x="89" y="327"/>
                    </a:cubicBezTo>
                    <a:cubicBezTo>
                      <a:pt x="98" y="338"/>
                      <a:pt x="112" y="377"/>
                      <a:pt x="135" y="376"/>
                    </a:cubicBezTo>
                    <a:cubicBezTo>
                      <a:pt x="145" y="377"/>
                      <a:pt x="148" y="382"/>
                      <a:pt x="158" y="389"/>
                    </a:cubicBezTo>
                    <a:cubicBezTo>
                      <a:pt x="168" y="397"/>
                      <a:pt x="181" y="404"/>
                      <a:pt x="198" y="400"/>
                    </a:cubicBezTo>
                    <a:cubicBezTo>
                      <a:pt x="215" y="397"/>
                      <a:pt x="226" y="394"/>
                      <a:pt x="238" y="389"/>
                    </a:cubicBezTo>
                    <a:cubicBezTo>
                      <a:pt x="250" y="383"/>
                      <a:pt x="257" y="385"/>
                      <a:pt x="276" y="383"/>
                    </a:cubicBezTo>
                    <a:cubicBezTo>
                      <a:pt x="296" y="380"/>
                      <a:pt x="301" y="380"/>
                      <a:pt x="306" y="372"/>
                    </a:cubicBezTo>
                    <a:cubicBezTo>
                      <a:pt x="311" y="363"/>
                      <a:pt x="316" y="373"/>
                      <a:pt x="320" y="383"/>
                    </a:cubicBezTo>
                    <a:cubicBezTo>
                      <a:pt x="324" y="392"/>
                      <a:pt x="328" y="399"/>
                      <a:pt x="331" y="394"/>
                    </a:cubicBezTo>
                    <a:cubicBezTo>
                      <a:pt x="334" y="389"/>
                      <a:pt x="324" y="377"/>
                      <a:pt x="324" y="370"/>
                    </a:cubicBezTo>
                    <a:cubicBezTo>
                      <a:pt x="324" y="363"/>
                      <a:pt x="320" y="354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5"/>
                      <a:pt x="346" y="333"/>
                    </a:cubicBezTo>
                    <a:cubicBezTo>
                      <a:pt x="346" y="340"/>
                      <a:pt x="345" y="358"/>
                      <a:pt x="352" y="355"/>
                    </a:cubicBezTo>
                    <a:cubicBezTo>
                      <a:pt x="358" y="351"/>
                      <a:pt x="357" y="343"/>
                      <a:pt x="353" y="335"/>
                    </a:cubicBezTo>
                    <a:cubicBezTo>
                      <a:pt x="350" y="327"/>
                      <a:pt x="345" y="323"/>
                      <a:pt x="347" y="315"/>
                    </a:cubicBezTo>
                    <a:cubicBezTo>
                      <a:pt x="349" y="307"/>
                      <a:pt x="360" y="287"/>
                      <a:pt x="369" y="253"/>
                    </a:cubicBezTo>
                    <a:cubicBezTo>
                      <a:pt x="378" y="218"/>
                      <a:pt x="385" y="195"/>
                      <a:pt x="370" y="151"/>
                    </a:cubicBezTo>
                    <a:cubicBezTo>
                      <a:pt x="356" y="107"/>
                      <a:pt x="324" y="68"/>
                      <a:pt x="311" y="60"/>
                    </a:cubicBezTo>
                    <a:cubicBezTo>
                      <a:pt x="297" y="51"/>
                      <a:pt x="306" y="46"/>
                      <a:pt x="314" y="43"/>
                    </a:cubicBezTo>
                    <a:cubicBezTo>
                      <a:pt x="321" y="40"/>
                      <a:pt x="322" y="31"/>
                      <a:pt x="319" y="29"/>
                    </a:cubicBezTo>
                    <a:cubicBezTo>
                      <a:pt x="316" y="28"/>
                      <a:pt x="315" y="33"/>
                      <a:pt x="310" y="35"/>
                    </a:cubicBezTo>
                    <a:cubicBezTo>
                      <a:pt x="305" y="37"/>
                      <a:pt x="296" y="49"/>
                      <a:pt x="287" y="49"/>
                    </a:cubicBezTo>
                    <a:cubicBezTo>
                      <a:pt x="279" y="49"/>
                      <a:pt x="269" y="45"/>
                      <a:pt x="260" y="40"/>
                    </a:cubicBezTo>
                    <a:cubicBezTo>
                      <a:pt x="252" y="35"/>
                      <a:pt x="258" y="29"/>
                      <a:pt x="262" y="25"/>
                    </a:cubicBezTo>
                    <a:cubicBezTo>
                      <a:pt x="265" y="21"/>
                      <a:pt x="261" y="16"/>
                      <a:pt x="258" y="16"/>
                    </a:cubicBezTo>
                    <a:cubicBezTo>
                      <a:pt x="255" y="17"/>
                      <a:pt x="251" y="27"/>
                      <a:pt x="246" y="29"/>
                    </a:cubicBezTo>
                    <a:cubicBezTo>
                      <a:pt x="241" y="32"/>
                      <a:pt x="243" y="34"/>
                      <a:pt x="231" y="31"/>
                    </a:cubicBezTo>
                    <a:cubicBezTo>
                      <a:pt x="219" y="28"/>
                      <a:pt x="198" y="21"/>
                      <a:pt x="177" y="26"/>
                    </a:cubicBezTo>
                    <a:cubicBezTo>
                      <a:pt x="157" y="31"/>
                      <a:pt x="147" y="42"/>
                      <a:pt x="143" y="36"/>
                    </a:cubicBezTo>
                    <a:cubicBezTo>
                      <a:pt x="140" y="31"/>
                      <a:pt x="134" y="0"/>
                      <a:pt x="126" y="2"/>
                    </a:cubicBezTo>
                    <a:cubicBezTo>
                      <a:pt x="119" y="5"/>
                      <a:pt x="129" y="12"/>
                      <a:pt x="131" y="21"/>
                    </a:cubicBezTo>
                    <a:cubicBezTo>
                      <a:pt x="133" y="30"/>
                      <a:pt x="137" y="36"/>
                      <a:pt x="122" y="43"/>
                    </a:cubicBezTo>
                    <a:cubicBezTo>
                      <a:pt x="107" y="49"/>
                      <a:pt x="85" y="56"/>
                      <a:pt x="80" y="62"/>
                    </a:cubicBezTo>
                    <a:cubicBezTo>
                      <a:pt x="74" y="67"/>
                      <a:pt x="66" y="51"/>
                      <a:pt x="68" y="42"/>
                    </a:cubicBezTo>
                    <a:cubicBezTo>
                      <a:pt x="70" y="33"/>
                      <a:pt x="69" y="28"/>
                      <a:pt x="65" y="29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</p:grpSp>
        <p:grpSp>
          <p:nvGrpSpPr>
            <p:cNvPr id="36" name="Group 46">
              <a:extLst>
                <a:ext uri="{FF2B5EF4-FFF2-40B4-BE49-F238E27FC236}">
                  <a16:creationId xmlns:a16="http://schemas.microsoft.com/office/drawing/2014/main" id="{D254C811-1D7D-4A4B-A54E-9AE1EE2B6D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3968" y="5691495"/>
              <a:ext cx="288032" cy="170929"/>
              <a:chOff x="2590" y="816"/>
              <a:chExt cx="701" cy="781"/>
            </a:xfrm>
          </p:grpSpPr>
          <p:sp>
            <p:nvSpPr>
              <p:cNvPr id="85" name="Freeform 47">
                <a:extLst>
                  <a:ext uri="{FF2B5EF4-FFF2-40B4-BE49-F238E27FC236}">
                    <a16:creationId xmlns:a16="http://schemas.microsoft.com/office/drawing/2014/main" id="{80B4DA69-1E58-46B2-A5FB-E52EC7466F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816"/>
                <a:ext cx="699" cy="781"/>
              </a:xfrm>
              <a:custGeom>
                <a:avLst/>
                <a:gdLst>
                  <a:gd name="T0" fmla="*/ 214 w 385"/>
                  <a:gd name="T1" fmla="*/ 112 h 404"/>
                  <a:gd name="T2" fmla="*/ 198 w 385"/>
                  <a:gd name="T3" fmla="*/ 220 h 404"/>
                  <a:gd name="T4" fmla="*/ 207 w 385"/>
                  <a:gd name="T5" fmla="*/ 389 h 404"/>
                  <a:gd name="T6" fmla="*/ 89 w 385"/>
                  <a:gd name="T7" fmla="*/ 485 h 404"/>
                  <a:gd name="T8" fmla="*/ 33 w 385"/>
                  <a:gd name="T9" fmla="*/ 737 h 404"/>
                  <a:gd name="T10" fmla="*/ 80 w 385"/>
                  <a:gd name="T11" fmla="*/ 901 h 404"/>
                  <a:gd name="T12" fmla="*/ 89 w 385"/>
                  <a:gd name="T13" fmla="*/ 969 h 404"/>
                  <a:gd name="T14" fmla="*/ 27 w 385"/>
                  <a:gd name="T15" fmla="*/ 1046 h 404"/>
                  <a:gd name="T16" fmla="*/ 7 w 385"/>
                  <a:gd name="T17" fmla="*/ 1121 h 404"/>
                  <a:gd name="T18" fmla="*/ 40 w 385"/>
                  <a:gd name="T19" fmla="*/ 1088 h 404"/>
                  <a:gd name="T20" fmla="*/ 113 w 385"/>
                  <a:gd name="T21" fmla="*/ 1028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3 h 404"/>
                  <a:gd name="T28" fmla="*/ 171 w 385"/>
                  <a:gd name="T29" fmla="*/ 1197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8 h 404"/>
                  <a:gd name="T36" fmla="*/ 231 w 385"/>
                  <a:gd name="T37" fmla="*/ 1237 h 404"/>
                  <a:gd name="T38" fmla="*/ 294 w 385"/>
                  <a:gd name="T39" fmla="*/ 1226 h 404"/>
                  <a:gd name="T40" fmla="*/ 445 w 385"/>
                  <a:gd name="T41" fmla="*/ 1405 h 404"/>
                  <a:gd name="T42" fmla="*/ 521 w 385"/>
                  <a:gd name="T43" fmla="*/ 1458 h 404"/>
                  <a:gd name="T44" fmla="*/ 652 w 385"/>
                  <a:gd name="T45" fmla="*/ 1498 h 404"/>
                  <a:gd name="T46" fmla="*/ 781 w 385"/>
                  <a:gd name="T47" fmla="*/ 1454 h 404"/>
                  <a:gd name="T48" fmla="*/ 910 w 385"/>
                  <a:gd name="T49" fmla="*/ 1431 h 404"/>
                  <a:gd name="T50" fmla="*/ 1006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6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57 w 385"/>
                  <a:gd name="T65" fmla="*/ 1326 h 404"/>
                  <a:gd name="T66" fmla="*/ 1164 w 385"/>
                  <a:gd name="T67" fmla="*/ 1257 h 404"/>
                  <a:gd name="T68" fmla="*/ 1144 w 385"/>
                  <a:gd name="T69" fmla="*/ 1181 h 404"/>
                  <a:gd name="T70" fmla="*/ 1216 w 385"/>
                  <a:gd name="T71" fmla="*/ 945 h 404"/>
                  <a:gd name="T72" fmla="*/ 1220 w 385"/>
                  <a:gd name="T73" fmla="*/ 568 h 404"/>
                  <a:gd name="T74" fmla="*/ 1022 w 385"/>
                  <a:gd name="T75" fmla="*/ 224 h 404"/>
                  <a:gd name="T76" fmla="*/ 1035 w 385"/>
                  <a:gd name="T77" fmla="*/ 164 h 404"/>
                  <a:gd name="T78" fmla="*/ 1051 w 385"/>
                  <a:gd name="T79" fmla="*/ 112 h 404"/>
                  <a:gd name="T80" fmla="*/ 1022 w 385"/>
                  <a:gd name="T81" fmla="*/ 135 h 404"/>
                  <a:gd name="T82" fmla="*/ 946 w 385"/>
                  <a:gd name="T83" fmla="*/ 188 h 404"/>
                  <a:gd name="T84" fmla="*/ 857 w 385"/>
                  <a:gd name="T85" fmla="*/ 153 h 404"/>
                  <a:gd name="T86" fmla="*/ 861 w 385"/>
                  <a:gd name="T87" fmla="*/ 97 h 404"/>
                  <a:gd name="T88" fmla="*/ 850 w 385"/>
                  <a:gd name="T89" fmla="*/ 64 h 404"/>
                  <a:gd name="T90" fmla="*/ 812 w 385"/>
                  <a:gd name="T91" fmla="*/ 112 h 404"/>
                  <a:gd name="T92" fmla="*/ 761 w 385"/>
                  <a:gd name="T93" fmla="*/ 120 h 404"/>
                  <a:gd name="T94" fmla="*/ 583 w 385"/>
                  <a:gd name="T95" fmla="*/ 101 h 404"/>
                  <a:gd name="T96" fmla="*/ 472 w 385"/>
                  <a:gd name="T97" fmla="*/ 139 h 404"/>
                  <a:gd name="T98" fmla="*/ 416 w 385"/>
                  <a:gd name="T99" fmla="*/ 12 h 404"/>
                  <a:gd name="T100" fmla="*/ 432 w 385"/>
                  <a:gd name="T101" fmla="*/ 83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60 h 404"/>
                  <a:gd name="T108" fmla="*/ 214 w 385"/>
                  <a:gd name="T109" fmla="*/ 112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30"/>
                    </a:moveTo>
                    <a:cubicBezTo>
                      <a:pt x="59" y="34"/>
                      <a:pt x="58" y="46"/>
                      <a:pt x="60" y="59"/>
                    </a:cubicBezTo>
                    <a:cubicBezTo>
                      <a:pt x="61" y="72"/>
                      <a:pt x="69" y="93"/>
                      <a:pt x="63" y="104"/>
                    </a:cubicBezTo>
                    <a:cubicBezTo>
                      <a:pt x="58" y="114"/>
                      <a:pt x="41" y="122"/>
                      <a:pt x="27" y="130"/>
                    </a:cubicBezTo>
                    <a:cubicBezTo>
                      <a:pt x="12" y="138"/>
                      <a:pt x="10" y="181"/>
                      <a:pt x="10" y="197"/>
                    </a:cubicBezTo>
                    <a:cubicBezTo>
                      <a:pt x="10" y="212"/>
                      <a:pt x="8" y="219"/>
                      <a:pt x="24" y="241"/>
                    </a:cubicBezTo>
                    <a:cubicBezTo>
                      <a:pt x="29" y="247"/>
                      <a:pt x="33" y="255"/>
                      <a:pt x="27" y="259"/>
                    </a:cubicBezTo>
                    <a:cubicBezTo>
                      <a:pt x="18" y="266"/>
                      <a:pt x="14" y="273"/>
                      <a:pt x="8" y="280"/>
                    </a:cubicBezTo>
                    <a:cubicBezTo>
                      <a:pt x="1" y="288"/>
                      <a:pt x="0" y="293"/>
                      <a:pt x="2" y="300"/>
                    </a:cubicBezTo>
                    <a:cubicBezTo>
                      <a:pt x="4" y="307"/>
                      <a:pt x="4" y="299"/>
                      <a:pt x="12" y="291"/>
                    </a:cubicBezTo>
                    <a:cubicBezTo>
                      <a:pt x="20" y="283"/>
                      <a:pt x="23" y="279"/>
                      <a:pt x="34" y="275"/>
                    </a:cubicBezTo>
                    <a:cubicBezTo>
                      <a:pt x="46" y="271"/>
                      <a:pt x="45" y="268"/>
                      <a:pt x="51" y="278"/>
                    </a:cubicBezTo>
                    <a:cubicBezTo>
                      <a:pt x="58" y="288"/>
                      <a:pt x="61" y="295"/>
                      <a:pt x="67" y="302"/>
                    </a:cubicBezTo>
                    <a:cubicBezTo>
                      <a:pt x="73" y="310"/>
                      <a:pt x="74" y="312"/>
                      <a:pt x="67" y="314"/>
                    </a:cubicBezTo>
                    <a:cubicBezTo>
                      <a:pt x="60" y="316"/>
                      <a:pt x="54" y="312"/>
                      <a:pt x="52" y="320"/>
                    </a:cubicBezTo>
                    <a:cubicBezTo>
                      <a:pt x="49" y="328"/>
                      <a:pt x="56" y="327"/>
                      <a:pt x="41" y="332"/>
                    </a:cubicBezTo>
                    <a:cubicBezTo>
                      <a:pt x="26" y="337"/>
                      <a:pt x="18" y="342"/>
                      <a:pt x="19" y="347"/>
                    </a:cubicBezTo>
                    <a:cubicBezTo>
                      <a:pt x="20" y="353"/>
                      <a:pt x="31" y="344"/>
                      <a:pt x="42" y="342"/>
                    </a:cubicBezTo>
                    <a:cubicBezTo>
                      <a:pt x="53" y="339"/>
                      <a:pt x="66" y="340"/>
                      <a:pt x="70" y="331"/>
                    </a:cubicBezTo>
                    <a:cubicBezTo>
                      <a:pt x="74" y="323"/>
                      <a:pt x="80" y="317"/>
                      <a:pt x="89" y="328"/>
                    </a:cubicBezTo>
                    <a:cubicBezTo>
                      <a:pt x="98" y="338"/>
                      <a:pt x="112" y="378"/>
                      <a:pt x="135" y="376"/>
                    </a:cubicBezTo>
                    <a:cubicBezTo>
                      <a:pt x="144" y="377"/>
                      <a:pt x="148" y="382"/>
                      <a:pt x="158" y="390"/>
                    </a:cubicBezTo>
                    <a:cubicBezTo>
                      <a:pt x="168" y="397"/>
                      <a:pt x="181" y="404"/>
                      <a:pt x="198" y="401"/>
                    </a:cubicBezTo>
                    <a:cubicBezTo>
                      <a:pt x="215" y="398"/>
                      <a:pt x="226" y="395"/>
                      <a:pt x="237" y="389"/>
                    </a:cubicBezTo>
                    <a:cubicBezTo>
                      <a:pt x="249" y="383"/>
                      <a:pt x="256" y="386"/>
                      <a:pt x="276" y="383"/>
                    </a:cubicBezTo>
                    <a:cubicBezTo>
                      <a:pt x="295" y="381"/>
                      <a:pt x="300" y="381"/>
                      <a:pt x="305" y="372"/>
                    </a:cubicBezTo>
                    <a:cubicBezTo>
                      <a:pt x="310" y="363"/>
                      <a:pt x="315" y="374"/>
                      <a:pt x="320" y="383"/>
                    </a:cubicBezTo>
                    <a:cubicBezTo>
                      <a:pt x="324" y="393"/>
                      <a:pt x="327" y="399"/>
                      <a:pt x="331" y="394"/>
                    </a:cubicBezTo>
                    <a:cubicBezTo>
                      <a:pt x="334" y="389"/>
                      <a:pt x="324" y="378"/>
                      <a:pt x="324" y="371"/>
                    </a:cubicBezTo>
                    <a:cubicBezTo>
                      <a:pt x="324" y="364"/>
                      <a:pt x="320" y="355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6"/>
                      <a:pt x="346" y="333"/>
                    </a:cubicBezTo>
                    <a:cubicBezTo>
                      <a:pt x="346" y="341"/>
                      <a:pt x="345" y="359"/>
                      <a:pt x="351" y="355"/>
                    </a:cubicBezTo>
                    <a:cubicBezTo>
                      <a:pt x="358" y="351"/>
                      <a:pt x="356" y="344"/>
                      <a:pt x="353" y="336"/>
                    </a:cubicBezTo>
                    <a:cubicBezTo>
                      <a:pt x="350" y="327"/>
                      <a:pt x="345" y="324"/>
                      <a:pt x="347" y="316"/>
                    </a:cubicBezTo>
                    <a:cubicBezTo>
                      <a:pt x="349" y="307"/>
                      <a:pt x="360" y="288"/>
                      <a:pt x="369" y="253"/>
                    </a:cubicBezTo>
                    <a:cubicBezTo>
                      <a:pt x="378" y="219"/>
                      <a:pt x="385" y="196"/>
                      <a:pt x="370" y="152"/>
                    </a:cubicBezTo>
                    <a:cubicBezTo>
                      <a:pt x="356" y="108"/>
                      <a:pt x="324" y="69"/>
                      <a:pt x="310" y="60"/>
                    </a:cubicBezTo>
                    <a:cubicBezTo>
                      <a:pt x="297" y="51"/>
                      <a:pt x="306" y="47"/>
                      <a:pt x="314" y="44"/>
                    </a:cubicBezTo>
                    <a:cubicBezTo>
                      <a:pt x="321" y="41"/>
                      <a:pt x="322" y="31"/>
                      <a:pt x="319" y="30"/>
                    </a:cubicBezTo>
                    <a:cubicBezTo>
                      <a:pt x="315" y="29"/>
                      <a:pt x="315" y="34"/>
                      <a:pt x="310" y="36"/>
                    </a:cubicBezTo>
                    <a:cubicBezTo>
                      <a:pt x="305" y="38"/>
                      <a:pt x="296" y="50"/>
                      <a:pt x="287" y="50"/>
                    </a:cubicBezTo>
                    <a:cubicBezTo>
                      <a:pt x="278" y="50"/>
                      <a:pt x="269" y="46"/>
                      <a:pt x="260" y="41"/>
                    </a:cubicBezTo>
                    <a:cubicBezTo>
                      <a:pt x="251" y="36"/>
                      <a:pt x="258" y="30"/>
                      <a:pt x="261" y="26"/>
                    </a:cubicBezTo>
                    <a:cubicBezTo>
                      <a:pt x="265" y="21"/>
                      <a:pt x="261" y="16"/>
                      <a:pt x="258" y="17"/>
                    </a:cubicBezTo>
                    <a:cubicBezTo>
                      <a:pt x="254" y="17"/>
                      <a:pt x="251" y="28"/>
                      <a:pt x="246" y="30"/>
                    </a:cubicBezTo>
                    <a:cubicBezTo>
                      <a:pt x="241" y="33"/>
                      <a:pt x="243" y="35"/>
                      <a:pt x="231" y="32"/>
                    </a:cubicBezTo>
                    <a:cubicBezTo>
                      <a:pt x="219" y="29"/>
                      <a:pt x="198" y="22"/>
                      <a:pt x="177" y="27"/>
                    </a:cubicBezTo>
                    <a:cubicBezTo>
                      <a:pt x="156" y="32"/>
                      <a:pt x="147" y="43"/>
                      <a:pt x="143" y="37"/>
                    </a:cubicBezTo>
                    <a:cubicBezTo>
                      <a:pt x="139" y="31"/>
                      <a:pt x="134" y="0"/>
                      <a:pt x="126" y="3"/>
                    </a:cubicBezTo>
                    <a:cubicBezTo>
                      <a:pt x="119" y="5"/>
                      <a:pt x="129" y="13"/>
                      <a:pt x="131" y="22"/>
                    </a:cubicBezTo>
                    <a:cubicBezTo>
                      <a:pt x="132" y="31"/>
                      <a:pt x="137" y="37"/>
                      <a:pt x="122" y="43"/>
                    </a:cubicBezTo>
                    <a:cubicBezTo>
                      <a:pt x="107" y="50"/>
                      <a:pt x="85" y="57"/>
                      <a:pt x="80" y="62"/>
                    </a:cubicBezTo>
                    <a:cubicBezTo>
                      <a:pt x="74" y="67"/>
                      <a:pt x="66" y="52"/>
                      <a:pt x="68" y="43"/>
                    </a:cubicBezTo>
                    <a:cubicBezTo>
                      <a:pt x="70" y="33"/>
                      <a:pt x="68" y="29"/>
                      <a:pt x="65" y="30"/>
                    </a:cubicBezTo>
                    <a:close/>
                  </a:path>
                </a:pathLst>
              </a:custGeom>
              <a:solidFill>
                <a:srgbClr val="CC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86" name="Freeform 48">
                <a:extLst>
                  <a:ext uri="{FF2B5EF4-FFF2-40B4-BE49-F238E27FC236}">
                    <a16:creationId xmlns:a16="http://schemas.microsoft.com/office/drawing/2014/main" id="{629813D3-6943-40F6-A158-4FE3099FFA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3"/>
              </a:xfrm>
              <a:custGeom>
                <a:avLst/>
                <a:gdLst>
                  <a:gd name="T0" fmla="*/ 16 w 195"/>
                  <a:gd name="T1" fmla="*/ 137 h 245"/>
                  <a:gd name="T2" fmla="*/ 109 w 195"/>
                  <a:gd name="T3" fmla="*/ 376 h 245"/>
                  <a:gd name="T4" fmla="*/ 267 w 195"/>
                  <a:gd name="T5" fmla="*/ 361 h 245"/>
                  <a:gd name="T6" fmla="*/ 287 w 195"/>
                  <a:gd name="T7" fmla="*/ 444 h 245"/>
                  <a:gd name="T8" fmla="*/ 202 w 195"/>
                  <a:gd name="T9" fmla="*/ 709 h 245"/>
                  <a:gd name="T10" fmla="*/ 474 w 195"/>
                  <a:gd name="T11" fmla="*/ 886 h 245"/>
                  <a:gd name="T12" fmla="*/ 634 w 195"/>
                  <a:gd name="T13" fmla="*/ 593 h 245"/>
                  <a:gd name="T14" fmla="*/ 597 w 195"/>
                  <a:gd name="T15" fmla="*/ 361 h 245"/>
                  <a:gd name="T16" fmla="*/ 474 w 195"/>
                  <a:gd name="T17" fmla="*/ 156 h 245"/>
                  <a:gd name="T18" fmla="*/ 336 w 195"/>
                  <a:gd name="T19" fmla="*/ 29 h 245"/>
                  <a:gd name="T20" fmla="*/ 16 w 195"/>
                  <a:gd name="T21" fmla="*/ 137 h 2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5">
                    <a:moveTo>
                      <a:pt x="5" y="37"/>
                    </a:moveTo>
                    <a:cubicBezTo>
                      <a:pt x="0" y="54"/>
                      <a:pt x="2" y="93"/>
                      <a:pt x="33" y="101"/>
                    </a:cubicBezTo>
                    <a:cubicBezTo>
                      <a:pt x="63" y="109"/>
                      <a:pt x="70" y="96"/>
                      <a:pt x="81" y="97"/>
                    </a:cubicBezTo>
                    <a:cubicBezTo>
                      <a:pt x="92" y="98"/>
                      <a:pt x="105" y="113"/>
                      <a:pt x="87" y="119"/>
                    </a:cubicBezTo>
                    <a:cubicBezTo>
                      <a:pt x="68" y="125"/>
                      <a:pt x="46" y="147"/>
                      <a:pt x="61" y="190"/>
                    </a:cubicBezTo>
                    <a:cubicBezTo>
                      <a:pt x="77" y="233"/>
                      <a:pt x="121" y="245"/>
                      <a:pt x="144" y="238"/>
                    </a:cubicBezTo>
                    <a:cubicBezTo>
                      <a:pt x="168" y="230"/>
                      <a:pt x="195" y="187"/>
                      <a:pt x="192" y="159"/>
                    </a:cubicBezTo>
                    <a:cubicBezTo>
                      <a:pt x="190" y="132"/>
                      <a:pt x="194" y="123"/>
                      <a:pt x="181" y="97"/>
                    </a:cubicBezTo>
                    <a:cubicBezTo>
                      <a:pt x="168" y="71"/>
                      <a:pt x="162" y="60"/>
                      <a:pt x="144" y="42"/>
                    </a:cubicBezTo>
                    <a:cubicBezTo>
                      <a:pt x="127" y="24"/>
                      <a:pt x="123" y="15"/>
                      <a:pt x="102" y="8"/>
                    </a:cubicBezTo>
                    <a:cubicBezTo>
                      <a:pt x="82" y="2"/>
                      <a:pt x="19" y="0"/>
                      <a:pt x="5" y="37"/>
                    </a:cubicBezTo>
                    <a:close/>
                  </a:path>
                </a:pathLst>
              </a:custGeom>
              <a:solidFill>
                <a:srgbClr val="E0D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87" name="Freeform 49">
                <a:extLst>
                  <a:ext uri="{FF2B5EF4-FFF2-40B4-BE49-F238E27FC236}">
                    <a16:creationId xmlns:a16="http://schemas.microsoft.com/office/drawing/2014/main" id="{1E046B5B-9E9D-4BBD-A609-A724AF6FA8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1081"/>
                <a:ext cx="463" cy="499"/>
              </a:xfrm>
              <a:custGeom>
                <a:avLst/>
                <a:gdLst>
                  <a:gd name="T0" fmla="*/ 788 w 255"/>
                  <a:gd name="T1" fmla="*/ 60 h 258"/>
                  <a:gd name="T2" fmla="*/ 828 w 255"/>
                  <a:gd name="T3" fmla="*/ 288 h 258"/>
                  <a:gd name="T4" fmla="*/ 775 w 255"/>
                  <a:gd name="T5" fmla="*/ 516 h 258"/>
                  <a:gd name="T6" fmla="*/ 623 w 255"/>
                  <a:gd name="T7" fmla="*/ 824 h 258"/>
                  <a:gd name="T8" fmla="*/ 461 w 255"/>
                  <a:gd name="T9" fmla="*/ 886 h 258"/>
                  <a:gd name="T10" fmla="*/ 274 w 255"/>
                  <a:gd name="T11" fmla="*/ 942 h 258"/>
                  <a:gd name="T12" fmla="*/ 138 w 255"/>
                  <a:gd name="T13" fmla="*/ 901 h 258"/>
                  <a:gd name="T14" fmla="*/ 0 w 255"/>
                  <a:gd name="T15" fmla="*/ 826 h 258"/>
                  <a:gd name="T16" fmla="*/ 153 w 255"/>
                  <a:gd name="T17" fmla="*/ 826 h 258"/>
                  <a:gd name="T18" fmla="*/ 303 w 255"/>
                  <a:gd name="T19" fmla="*/ 845 h 258"/>
                  <a:gd name="T20" fmla="*/ 488 w 255"/>
                  <a:gd name="T21" fmla="*/ 770 h 258"/>
                  <a:gd name="T22" fmla="*/ 528 w 255"/>
                  <a:gd name="T23" fmla="*/ 710 h 258"/>
                  <a:gd name="T24" fmla="*/ 594 w 255"/>
                  <a:gd name="T25" fmla="*/ 665 h 258"/>
                  <a:gd name="T26" fmla="*/ 775 w 255"/>
                  <a:gd name="T27" fmla="*/ 333 h 258"/>
                  <a:gd name="T28" fmla="*/ 792 w 255"/>
                  <a:gd name="T29" fmla="*/ 149 h 258"/>
                  <a:gd name="T30" fmla="*/ 761 w 255"/>
                  <a:gd name="T31" fmla="*/ 0 h 25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5" h="258">
                    <a:moveTo>
                      <a:pt x="239" y="16"/>
                    </a:moveTo>
                    <a:cubicBezTo>
                      <a:pt x="248" y="37"/>
                      <a:pt x="255" y="54"/>
                      <a:pt x="251" y="77"/>
                    </a:cubicBezTo>
                    <a:cubicBezTo>
                      <a:pt x="248" y="98"/>
                      <a:pt x="242" y="118"/>
                      <a:pt x="235" y="138"/>
                    </a:cubicBezTo>
                    <a:cubicBezTo>
                      <a:pt x="224" y="167"/>
                      <a:pt x="213" y="199"/>
                      <a:pt x="189" y="220"/>
                    </a:cubicBezTo>
                    <a:cubicBezTo>
                      <a:pt x="176" y="232"/>
                      <a:pt x="157" y="234"/>
                      <a:pt x="140" y="237"/>
                    </a:cubicBezTo>
                    <a:cubicBezTo>
                      <a:pt x="120" y="241"/>
                      <a:pt x="103" y="246"/>
                      <a:pt x="83" y="252"/>
                    </a:cubicBezTo>
                    <a:cubicBezTo>
                      <a:pt x="67" y="258"/>
                      <a:pt x="57" y="249"/>
                      <a:pt x="42" y="241"/>
                    </a:cubicBezTo>
                    <a:cubicBezTo>
                      <a:pt x="28" y="234"/>
                      <a:pt x="13" y="228"/>
                      <a:pt x="0" y="221"/>
                    </a:cubicBezTo>
                    <a:cubicBezTo>
                      <a:pt x="12" y="231"/>
                      <a:pt x="31" y="219"/>
                      <a:pt x="46" y="221"/>
                    </a:cubicBezTo>
                    <a:cubicBezTo>
                      <a:pt x="62" y="224"/>
                      <a:pt x="74" y="229"/>
                      <a:pt x="92" y="226"/>
                    </a:cubicBezTo>
                    <a:cubicBezTo>
                      <a:pt x="112" y="223"/>
                      <a:pt x="132" y="220"/>
                      <a:pt x="148" y="206"/>
                    </a:cubicBezTo>
                    <a:cubicBezTo>
                      <a:pt x="154" y="201"/>
                      <a:pt x="156" y="195"/>
                      <a:pt x="160" y="190"/>
                    </a:cubicBezTo>
                    <a:cubicBezTo>
                      <a:pt x="166" y="184"/>
                      <a:pt x="174" y="182"/>
                      <a:pt x="180" y="178"/>
                    </a:cubicBezTo>
                    <a:cubicBezTo>
                      <a:pt x="211" y="158"/>
                      <a:pt x="231" y="125"/>
                      <a:pt x="235" y="89"/>
                    </a:cubicBezTo>
                    <a:cubicBezTo>
                      <a:pt x="236" y="73"/>
                      <a:pt x="242" y="56"/>
                      <a:pt x="240" y="40"/>
                    </a:cubicBezTo>
                    <a:cubicBezTo>
                      <a:pt x="239" y="26"/>
                      <a:pt x="231" y="14"/>
                      <a:pt x="231" y="0"/>
                    </a:cubicBezTo>
                  </a:path>
                </a:pathLst>
              </a:custGeom>
              <a:solidFill>
                <a:srgbClr val="B0D4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88" name="Freeform 50">
                <a:extLst>
                  <a:ext uri="{FF2B5EF4-FFF2-40B4-BE49-F238E27FC236}">
                    <a16:creationId xmlns:a16="http://schemas.microsoft.com/office/drawing/2014/main" id="{7EE0AD7A-FEEE-475E-A4E7-73669FDA24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3" y="936"/>
                <a:ext cx="169" cy="313"/>
              </a:xfrm>
              <a:custGeom>
                <a:avLst/>
                <a:gdLst>
                  <a:gd name="T0" fmla="*/ 303 w 93"/>
                  <a:gd name="T1" fmla="*/ 8 h 162"/>
                  <a:gd name="T2" fmla="*/ 185 w 93"/>
                  <a:gd name="T3" fmla="*/ 145 h 162"/>
                  <a:gd name="T4" fmla="*/ 76 w 93"/>
                  <a:gd name="T5" fmla="*/ 280 h 162"/>
                  <a:gd name="T6" fmla="*/ 24 w 93"/>
                  <a:gd name="T7" fmla="*/ 325 h 162"/>
                  <a:gd name="T8" fmla="*/ 4 w 93"/>
                  <a:gd name="T9" fmla="*/ 429 h 162"/>
                  <a:gd name="T10" fmla="*/ 64 w 93"/>
                  <a:gd name="T11" fmla="*/ 605 h 162"/>
                  <a:gd name="T12" fmla="*/ 56 w 93"/>
                  <a:gd name="T13" fmla="*/ 377 h 162"/>
                  <a:gd name="T14" fmla="*/ 194 w 93"/>
                  <a:gd name="T15" fmla="*/ 303 h 162"/>
                  <a:gd name="T16" fmla="*/ 238 w 93"/>
                  <a:gd name="T17" fmla="*/ 137 h 162"/>
                  <a:gd name="T18" fmla="*/ 254 w 93"/>
                  <a:gd name="T19" fmla="*/ 60 h 162"/>
                  <a:gd name="T20" fmla="*/ 307 w 93"/>
                  <a:gd name="T21" fmla="*/ 0 h 1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3" h="162">
                    <a:moveTo>
                      <a:pt x="92" y="2"/>
                    </a:moveTo>
                    <a:cubicBezTo>
                      <a:pt x="70" y="4"/>
                      <a:pt x="62" y="20"/>
                      <a:pt x="56" y="39"/>
                    </a:cubicBezTo>
                    <a:cubicBezTo>
                      <a:pt x="49" y="61"/>
                      <a:pt x="43" y="65"/>
                      <a:pt x="23" y="75"/>
                    </a:cubicBezTo>
                    <a:cubicBezTo>
                      <a:pt x="13" y="80"/>
                      <a:pt x="12" y="77"/>
                      <a:pt x="7" y="87"/>
                    </a:cubicBezTo>
                    <a:cubicBezTo>
                      <a:pt x="3" y="93"/>
                      <a:pt x="1" y="108"/>
                      <a:pt x="1" y="115"/>
                    </a:cubicBezTo>
                    <a:cubicBezTo>
                      <a:pt x="0" y="129"/>
                      <a:pt x="4" y="156"/>
                      <a:pt x="19" y="162"/>
                    </a:cubicBezTo>
                    <a:cubicBezTo>
                      <a:pt x="9" y="148"/>
                      <a:pt x="7" y="116"/>
                      <a:pt x="17" y="101"/>
                    </a:cubicBezTo>
                    <a:cubicBezTo>
                      <a:pt x="27" y="85"/>
                      <a:pt x="47" y="94"/>
                      <a:pt x="59" y="81"/>
                    </a:cubicBezTo>
                    <a:cubicBezTo>
                      <a:pt x="69" y="70"/>
                      <a:pt x="69" y="49"/>
                      <a:pt x="72" y="37"/>
                    </a:cubicBezTo>
                    <a:cubicBezTo>
                      <a:pt x="73" y="31"/>
                      <a:pt x="74" y="21"/>
                      <a:pt x="77" y="16"/>
                    </a:cubicBezTo>
                    <a:cubicBezTo>
                      <a:pt x="81" y="9"/>
                      <a:pt x="90" y="7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89" name="Freeform 51">
                <a:extLst>
                  <a:ext uri="{FF2B5EF4-FFF2-40B4-BE49-F238E27FC236}">
                    <a16:creationId xmlns:a16="http://schemas.microsoft.com/office/drawing/2014/main" id="{4EB94189-AF70-41C9-A9E9-281EE061C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5"/>
              </a:xfrm>
              <a:custGeom>
                <a:avLst/>
                <a:gdLst>
                  <a:gd name="T0" fmla="*/ 16 w 195"/>
                  <a:gd name="T1" fmla="*/ 141 h 246"/>
                  <a:gd name="T2" fmla="*/ 109 w 195"/>
                  <a:gd name="T3" fmla="*/ 377 h 246"/>
                  <a:gd name="T4" fmla="*/ 267 w 195"/>
                  <a:gd name="T5" fmla="*/ 365 h 246"/>
                  <a:gd name="T6" fmla="*/ 287 w 195"/>
                  <a:gd name="T7" fmla="*/ 448 h 246"/>
                  <a:gd name="T8" fmla="*/ 202 w 195"/>
                  <a:gd name="T9" fmla="*/ 713 h 246"/>
                  <a:gd name="T10" fmla="*/ 474 w 195"/>
                  <a:gd name="T11" fmla="*/ 888 h 246"/>
                  <a:gd name="T12" fmla="*/ 634 w 195"/>
                  <a:gd name="T13" fmla="*/ 597 h 246"/>
                  <a:gd name="T14" fmla="*/ 597 w 195"/>
                  <a:gd name="T15" fmla="*/ 365 h 246"/>
                  <a:gd name="T16" fmla="*/ 474 w 195"/>
                  <a:gd name="T17" fmla="*/ 160 h 246"/>
                  <a:gd name="T18" fmla="*/ 336 w 195"/>
                  <a:gd name="T19" fmla="*/ 33 h 246"/>
                  <a:gd name="T20" fmla="*/ 16 w 195"/>
                  <a:gd name="T21" fmla="*/ 141 h 24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6">
                    <a:moveTo>
                      <a:pt x="5" y="38"/>
                    </a:moveTo>
                    <a:cubicBezTo>
                      <a:pt x="0" y="55"/>
                      <a:pt x="2" y="93"/>
                      <a:pt x="33" y="101"/>
                    </a:cubicBezTo>
                    <a:cubicBezTo>
                      <a:pt x="63" y="110"/>
                      <a:pt x="70" y="96"/>
                      <a:pt x="81" y="98"/>
                    </a:cubicBezTo>
                    <a:cubicBezTo>
                      <a:pt x="92" y="99"/>
                      <a:pt x="105" y="113"/>
                      <a:pt x="87" y="120"/>
                    </a:cubicBezTo>
                    <a:cubicBezTo>
                      <a:pt x="68" y="126"/>
                      <a:pt x="46" y="147"/>
                      <a:pt x="61" y="191"/>
                    </a:cubicBezTo>
                    <a:cubicBezTo>
                      <a:pt x="77" y="234"/>
                      <a:pt x="121" y="246"/>
                      <a:pt x="144" y="238"/>
                    </a:cubicBezTo>
                    <a:cubicBezTo>
                      <a:pt x="168" y="231"/>
                      <a:pt x="195" y="187"/>
                      <a:pt x="192" y="160"/>
                    </a:cubicBezTo>
                    <a:cubicBezTo>
                      <a:pt x="190" y="132"/>
                      <a:pt x="194" y="123"/>
                      <a:pt x="181" y="98"/>
                    </a:cubicBezTo>
                    <a:cubicBezTo>
                      <a:pt x="168" y="72"/>
                      <a:pt x="162" y="61"/>
                      <a:pt x="144" y="43"/>
                    </a:cubicBezTo>
                    <a:cubicBezTo>
                      <a:pt x="127" y="25"/>
                      <a:pt x="123" y="15"/>
                      <a:pt x="102" y="9"/>
                    </a:cubicBezTo>
                    <a:cubicBezTo>
                      <a:pt x="82" y="3"/>
                      <a:pt x="19" y="0"/>
                      <a:pt x="5" y="38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90" name="Freeform 52">
                <a:extLst>
                  <a:ext uri="{FF2B5EF4-FFF2-40B4-BE49-F238E27FC236}">
                    <a16:creationId xmlns:a16="http://schemas.microsoft.com/office/drawing/2014/main" id="{D9EA3286-C3A2-46F5-BCAA-DFAC372310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1046"/>
                <a:ext cx="195" cy="338"/>
              </a:xfrm>
              <a:custGeom>
                <a:avLst/>
                <a:gdLst>
                  <a:gd name="T0" fmla="*/ 275 w 107"/>
                  <a:gd name="T1" fmla="*/ 85 h 175"/>
                  <a:gd name="T2" fmla="*/ 303 w 107"/>
                  <a:gd name="T3" fmla="*/ 496 h 175"/>
                  <a:gd name="T4" fmla="*/ 177 w 107"/>
                  <a:gd name="T5" fmla="*/ 616 h 175"/>
                  <a:gd name="T6" fmla="*/ 0 w 107"/>
                  <a:gd name="T7" fmla="*/ 541 h 175"/>
                  <a:gd name="T8" fmla="*/ 286 w 107"/>
                  <a:gd name="T9" fmla="*/ 404 h 175"/>
                  <a:gd name="T10" fmla="*/ 286 w 107"/>
                  <a:gd name="T11" fmla="*/ 191 h 175"/>
                  <a:gd name="T12" fmla="*/ 226 w 107"/>
                  <a:gd name="T13" fmla="*/ 0 h 1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7" h="175">
                    <a:moveTo>
                      <a:pt x="83" y="23"/>
                    </a:moveTo>
                    <a:cubicBezTo>
                      <a:pt x="104" y="49"/>
                      <a:pt x="107" y="104"/>
                      <a:pt x="91" y="133"/>
                    </a:cubicBezTo>
                    <a:cubicBezTo>
                      <a:pt x="83" y="147"/>
                      <a:pt x="69" y="161"/>
                      <a:pt x="53" y="165"/>
                    </a:cubicBezTo>
                    <a:cubicBezTo>
                      <a:pt x="35" y="169"/>
                      <a:pt x="8" y="161"/>
                      <a:pt x="0" y="145"/>
                    </a:cubicBezTo>
                    <a:cubicBezTo>
                      <a:pt x="25" y="175"/>
                      <a:pt x="82" y="139"/>
                      <a:pt x="86" y="108"/>
                    </a:cubicBezTo>
                    <a:cubicBezTo>
                      <a:pt x="89" y="91"/>
                      <a:pt x="90" y="67"/>
                      <a:pt x="86" y="51"/>
                    </a:cubicBezTo>
                    <a:cubicBezTo>
                      <a:pt x="83" y="37"/>
                      <a:pt x="80" y="10"/>
                      <a:pt x="68" y="0"/>
                    </a:cubicBezTo>
                  </a:path>
                </a:pathLst>
              </a:custGeom>
              <a:solidFill>
                <a:srgbClr val="D2A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91" name="Freeform 53">
                <a:extLst>
                  <a:ext uri="{FF2B5EF4-FFF2-40B4-BE49-F238E27FC236}">
                    <a16:creationId xmlns:a16="http://schemas.microsoft.com/office/drawing/2014/main" id="{7EF4E572-C81A-4ECF-AEA1-F599E4BEF5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1" y="1160"/>
                <a:ext cx="77" cy="126"/>
              </a:xfrm>
              <a:custGeom>
                <a:avLst/>
                <a:gdLst>
                  <a:gd name="T0" fmla="*/ 141 w 42"/>
                  <a:gd name="T1" fmla="*/ 4 h 65"/>
                  <a:gd name="T2" fmla="*/ 37 w 42"/>
                  <a:gd name="T3" fmla="*/ 68 h 65"/>
                  <a:gd name="T4" fmla="*/ 57 w 42"/>
                  <a:gd name="T5" fmla="*/ 244 h 65"/>
                  <a:gd name="T6" fmla="*/ 121 w 42"/>
                  <a:gd name="T7" fmla="*/ 12 h 6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" h="65">
                    <a:moveTo>
                      <a:pt x="42" y="1"/>
                    </a:moveTo>
                    <a:cubicBezTo>
                      <a:pt x="29" y="0"/>
                      <a:pt x="18" y="6"/>
                      <a:pt x="11" y="18"/>
                    </a:cubicBezTo>
                    <a:cubicBezTo>
                      <a:pt x="0" y="38"/>
                      <a:pt x="10" y="47"/>
                      <a:pt x="17" y="65"/>
                    </a:cubicBezTo>
                    <a:cubicBezTo>
                      <a:pt x="7" y="37"/>
                      <a:pt x="14" y="20"/>
                      <a:pt x="36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92" name="Oval 54">
                <a:extLst>
                  <a:ext uri="{FF2B5EF4-FFF2-40B4-BE49-F238E27FC236}">
                    <a16:creationId xmlns:a16="http://schemas.microsoft.com/office/drawing/2014/main" id="{62B8FD88-F73F-49BC-85C1-74353A01F2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8" y="940"/>
                <a:ext cx="74" cy="7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93" name="Oval 55">
                <a:extLst>
                  <a:ext uri="{FF2B5EF4-FFF2-40B4-BE49-F238E27FC236}">
                    <a16:creationId xmlns:a16="http://schemas.microsoft.com/office/drawing/2014/main" id="{A0817AE8-C88F-401A-9B65-86A89B9D1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7" y="1025"/>
                <a:ext cx="27" cy="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94" name="Oval 56">
                <a:extLst>
                  <a:ext uri="{FF2B5EF4-FFF2-40B4-BE49-F238E27FC236}">
                    <a16:creationId xmlns:a16="http://schemas.microsoft.com/office/drawing/2014/main" id="{BB51A3EF-1170-459F-A50D-1429162AF7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5" y="92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95" name="Freeform 57">
                <a:extLst>
                  <a:ext uri="{FF2B5EF4-FFF2-40B4-BE49-F238E27FC236}">
                    <a16:creationId xmlns:a16="http://schemas.microsoft.com/office/drawing/2014/main" id="{5C7AAA4F-E3AC-4C9A-ABF6-AD2E0A4F0B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" y="816"/>
                <a:ext cx="699" cy="781"/>
              </a:xfrm>
              <a:custGeom>
                <a:avLst/>
                <a:gdLst>
                  <a:gd name="T0" fmla="*/ 214 w 385"/>
                  <a:gd name="T1" fmla="*/ 108 h 404"/>
                  <a:gd name="T2" fmla="*/ 198 w 385"/>
                  <a:gd name="T3" fmla="*/ 217 h 404"/>
                  <a:gd name="T4" fmla="*/ 207 w 385"/>
                  <a:gd name="T5" fmla="*/ 385 h 404"/>
                  <a:gd name="T6" fmla="*/ 89 w 385"/>
                  <a:gd name="T7" fmla="*/ 481 h 404"/>
                  <a:gd name="T8" fmla="*/ 36 w 385"/>
                  <a:gd name="T9" fmla="*/ 733 h 404"/>
                  <a:gd name="T10" fmla="*/ 80 w 385"/>
                  <a:gd name="T11" fmla="*/ 901 h 404"/>
                  <a:gd name="T12" fmla="*/ 89 w 385"/>
                  <a:gd name="T13" fmla="*/ 965 h 404"/>
                  <a:gd name="T14" fmla="*/ 27 w 385"/>
                  <a:gd name="T15" fmla="*/ 1046 h 404"/>
                  <a:gd name="T16" fmla="*/ 7 w 385"/>
                  <a:gd name="T17" fmla="*/ 1117 h 404"/>
                  <a:gd name="T18" fmla="*/ 40 w 385"/>
                  <a:gd name="T19" fmla="*/ 1085 h 404"/>
                  <a:gd name="T20" fmla="*/ 113 w 385"/>
                  <a:gd name="T21" fmla="*/ 1025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0 h 404"/>
                  <a:gd name="T28" fmla="*/ 171 w 385"/>
                  <a:gd name="T29" fmla="*/ 1193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4 h 404"/>
                  <a:gd name="T36" fmla="*/ 231 w 385"/>
                  <a:gd name="T37" fmla="*/ 1237 h 404"/>
                  <a:gd name="T38" fmla="*/ 294 w 385"/>
                  <a:gd name="T39" fmla="*/ 1222 h 404"/>
                  <a:gd name="T40" fmla="*/ 445 w 385"/>
                  <a:gd name="T41" fmla="*/ 1405 h 404"/>
                  <a:gd name="T42" fmla="*/ 521 w 385"/>
                  <a:gd name="T43" fmla="*/ 1454 h 404"/>
                  <a:gd name="T44" fmla="*/ 652 w 385"/>
                  <a:gd name="T45" fmla="*/ 1494 h 404"/>
                  <a:gd name="T46" fmla="*/ 784 w 385"/>
                  <a:gd name="T47" fmla="*/ 1454 h 404"/>
                  <a:gd name="T48" fmla="*/ 910 w 385"/>
                  <a:gd name="T49" fmla="*/ 1431 h 404"/>
                  <a:gd name="T50" fmla="*/ 1009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2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60 w 385"/>
                  <a:gd name="T65" fmla="*/ 1326 h 404"/>
                  <a:gd name="T66" fmla="*/ 1164 w 385"/>
                  <a:gd name="T67" fmla="*/ 1253 h 404"/>
                  <a:gd name="T68" fmla="*/ 1144 w 385"/>
                  <a:gd name="T69" fmla="*/ 1177 h 404"/>
                  <a:gd name="T70" fmla="*/ 1216 w 385"/>
                  <a:gd name="T71" fmla="*/ 945 h 404"/>
                  <a:gd name="T72" fmla="*/ 1220 w 385"/>
                  <a:gd name="T73" fmla="*/ 564 h 404"/>
                  <a:gd name="T74" fmla="*/ 1026 w 385"/>
                  <a:gd name="T75" fmla="*/ 224 h 404"/>
                  <a:gd name="T76" fmla="*/ 1035 w 385"/>
                  <a:gd name="T77" fmla="*/ 160 h 404"/>
                  <a:gd name="T78" fmla="*/ 1051 w 385"/>
                  <a:gd name="T79" fmla="*/ 108 h 404"/>
                  <a:gd name="T80" fmla="*/ 1022 w 385"/>
                  <a:gd name="T81" fmla="*/ 131 h 404"/>
                  <a:gd name="T82" fmla="*/ 946 w 385"/>
                  <a:gd name="T83" fmla="*/ 184 h 404"/>
                  <a:gd name="T84" fmla="*/ 857 w 385"/>
                  <a:gd name="T85" fmla="*/ 149 h 404"/>
                  <a:gd name="T86" fmla="*/ 864 w 385"/>
                  <a:gd name="T87" fmla="*/ 93 h 404"/>
                  <a:gd name="T88" fmla="*/ 850 w 385"/>
                  <a:gd name="T89" fmla="*/ 60 h 404"/>
                  <a:gd name="T90" fmla="*/ 812 w 385"/>
                  <a:gd name="T91" fmla="*/ 108 h 404"/>
                  <a:gd name="T92" fmla="*/ 761 w 385"/>
                  <a:gd name="T93" fmla="*/ 116 h 404"/>
                  <a:gd name="T94" fmla="*/ 583 w 385"/>
                  <a:gd name="T95" fmla="*/ 97 h 404"/>
                  <a:gd name="T96" fmla="*/ 472 w 385"/>
                  <a:gd name="T97" fmla="*/ 135 h 404"/>
                  <a:gd name="T98" fmla="*/ 416 w 385"/>
                  <a:gd name="T99" fmla="*/ 8 h 404"/>
                  <a:gd name="T100" fmla="*/ 432 w 385"/>
                  <a:gd name="T101" fmla="*/ 79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57 h 404"/>
                  <a:gd name="T108" fmla="*/ 214 w 385"/>
                  <a:gd name="T109" fmla="*/ 108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29"/>
                    </a:moveTo>
                    <a:cubicBezTo>
                      <a:pt x="59" y="34"/>
                      <a:pt x="58" y="46"/>
                      <a:pt x="60" y="58"/>
                    </a:cubicBezTo>
                    <a:cubicBezTo>
                      <a:pt x="62" y="71"/>
                      <a:pt x="69" y="92"/>
                      <a:pt x="63" y="103"/>
                    </a:cubicBezTo>
                    <a:cubicBezTo>
                      <a:pt x="58" y="114"/>
                      <a:pt x="41" y="122"/>
                      <a:pt x="27" y="129"/>
                    </a:cubicBezTo>
                    <a:cubicBezTo>
                      <a:pt x="13" y="137"/>
                      <a:pt x="11" y="180"/>
                      <a:pt x="11" y="196"/>
                    </a:cubicBezTo>
                    <a:cubicBezTo>
                      <a:pt x="11" y="212"/>
                      <a:pt x="8" y="219"/>
                      <a:pt x="24" y="241"/>
                    </a:cubicBezTo>
                    <a:cubicBezTo>
                      <a:pt x="29" y="246"/>
                      <a:pt x="33" y="254"/>
                      <a:pt x="27" y="258"/>
                    </a:cubicBezTo>
                    <a:cubicBezTo>
                      <a:pt x="18" y="265"/>
                      <a:pt x="14" y="273"/>
                      <a:pt x="8" y="280"/>
                    </a:cubicBezTo>
                    <a:cubicBezTo>
                      <a:pt x="1" y="287"/>
                      <a:pt x="0" y="292"/>
                      <a:pt x="2" y="299"/>
                    </a:cubicBezTo>
                    <a:cubicBezTo>
                      <a:pt x="4" y="306"/>
                      <a:pt x="4" y="298"/>
                      <a:pt x="12" y="290"/>
                    </a:cubicBezTo>
                    <a:cubicBezTo>
                      <a:pt x="20" y="282"/>
                      <a:pt x="23" y="278"/>
                      <a:pt x="34" y="274"/>
                    </a:cubicBezTo>
                    <a:cubicBezTo>
                      <a:pt x="46" y="270"/>
                      <a:pt x="45" y="268"/>
                      <a:pt x="51" y="278"/>
                    </a:cubicBezTo>
                    <a:cubicBezTo>
                      <a:pt x="58" y="288"/>
                      <a:pt x="61" y="294"/>
                      <a:pt x="67" y="302"/>
                    </a:cubicBezTo>
                    <a:cubicBezTo>
                      <a:pt x="73" y="309"/>
                      <a:pt x="74" y="311"/>
                      <a:pt x="67" y="313"/>
                    </a:cubicBezTo>
                    <a:cubicBezTo>
                      <a:pt x="60" y="315"/>
                      <a:pt x="55" y="312"/>
                      <a:pt x="52" y="319"/>
                    </a:cubicBezTo>
                    <a:cubicBezTo>
                      <a:pt x="49" y="327"/>
                      <a:pt x="56" y="327"/>
                      <a:pt x="41" y="332"/>
                    </a:cubicBezTo>
                    <a:cubicBezTo>
                      <a:pt x="27" y="337"/>
                      <a:pt x="18" y="342"/>
                      <a:pt x="19" y="347"/>
                    </a:cubicBezTo>
                    <a:cubicBezTo>
                      <a:pt x="20" y="352"/>
                      <a:pt x="31" y="344"/>
                      <a:pt x="42" y="341"/>
                    </a:cubicBezTo>
                    <a:cubicBezTo>
                      <a:pt x="54" y="339"/>
                      <a:pt x="66" y="339"/>
                      <a:pt x="70" y="331"/>
                    </a:cubicBezTo>
                    <a:cubicBezTo>
                      <a:pt x="74" y="322"/>
                      <a:pt x="80" y="317"/>
                      <a:pt x="89" y="327"/>
                    </a:cubicBezTo>
                    <a:cubicBezTo>
                      <a:pt x="98" y="338"/>
                      <a:pt x="112" y="377"/>
                      <a:pt x="135" y="376"/>
                    </a:cubicBezTo>
                    <a:cubicBezTo>
                      <a:pt x="145" y="377"/>
                      <a:pt x="148" y="382"/>
                      <a:pt x="158" y="389"/>
                    </a:cubicBezTo>
                    <a:cubicBezTo>
                      <a:pt x="168" y="397"/>
                      <a:pt x="181" y="404"/>
                      <a:pt x="198" y="400"/>
                    </a:cubicBezTo>
                    <a:cubicBezTo>
                      <a:pt x="215" y="397"/>
                      <a:pt x="226" y="394"/>
                      <a:pt x="238" y="389"/>
                    </a:cubicBezTo>
                    <a:cubicBezTo>
                      <a:pt x="250" y="383"/>
                      <a:pt x="257" y="385"/>
                      <a:pt x="276" y="383"/>
                    </a:cubicBezTo>
                    <a:cubicBezTo>
                      <a:pt x="296" y="380"/>
                      <a:pt x="301" y="380"/>
                      <a:pt x="306" y="372"/>
                    </a:cubicBezTo>
                    <a:cubicBezTo>
                      <a:pt x="311" y="363"/>
                      <a:pt x="316" y="373"/>
                      <a:pt x="320" y="383"/>
                    </a:cubicBezTo>
                    <a:cubicBezTo>
                      <a:pt x="324" y="392"/>
                      <a:pt x="328" y="399"/>
                      <a:pt x="331" y="394"/>
                    </a:cubicBezTo>
                    <a:cubicBezTo>
                      <a:pt x="334" y="389"/>
                      <a:pt x="324" y="377"/>
                      <a:pt x="324" y="370"/>
                    </a:cubicBezTo>
                    <a:cubicBezTo>
                      <a:pt x="324" y="363"/>
                      <a:pt x="320" y="354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5"/>
                      <a:pt x="346" y="333"/>
                    </a:cubicBezTo>
                    <a:cubicBezTo>
                      <a:pt x="346" y="340"/>
                      <a:pt x="345" y="358"/>
                      <a:pt x="352" y="355"/>
                    </a:cubicBezTo>
                    <a:cubicBezTo>
                      <a:pt x="358" y="351"/>
                      <a:pt x="357" y="343"/>
                      <a:pt x="353" y="335"/>
                    </a:cubicBezTo>
                    <a:cubicBezTo>
                      <a:pt x="350" y="327"/>
                      <a:pt x="345" y="323"/>
                      <a:pt x="347" y="315"/>
                    </a:cubicBezTo>
                    <a:cubicBezTo>
                      <a:pt x="349" y="307"/>
                      <a:pt x="360" y="287"/>
                      <a:pt x="369" y="253"/>
                    </a:cubicBezTo>
                    <a:cubicBezTo>
                      <a:pt x="378" y="218"/>
                      <a:pt x="385" y="195"/>
                      <a:pt x="370" y="151"/>
                    </a:cubicBezTo>
                    <a:cubicBezTo>
                      <a:pt x="356" y="107"/>
                      <a:pt x="324" y="68"/>
                      <a:pt x="311" y="60"/>
                    </a:cubicBezTo>
                    <a:cubicBezTo>
                      <a:pt x="297" y="51"/>
                      <a:pt x="306" y="46"/>
                      <a:pt x="314" y="43"/>
                    </a:cubicBezTo>
                    <a:cubicBezTo>
                      <a:pt x="321" y="40"/>
                      <a:pt x="322" y="31"/>
                      <a:pt x="319" y="29"/>
                    </a:cubicBezTo>
                    <a:cubicBezTo>
                      <a:pt x="316" y="28"/>
                      <a:pt x="315" y="33"/>
                      <a:pt x="310" y="35"/>
                    </a:cubicBezTo>
                    <a:cubicBezTo>
                      <a:pt x="305" y="37"/>
                      <a:pt x="296" y="49"/>
                      <a:pt x="287" y="49"/>
                    </a:cubicBezTo>
                    <a:cubicBezTo>
                      <a:pt x="279" y="49"/>
                      <a:pt x="269" y="45"/>
                      <a:pt x="260" y="40"/>
                    </a:cubicBezTo>
                    <a:cubicBezTo>
                      <a:pt x="252" y="35"/>
                      <a:pt x="258" y="29"/>
                      <a:pt x="262" y="25"/>
                    </a:cubicBezTo>
                    <a:cubicBezTo>
                      <a:pt x="265" y="21"/>
                      <a:pt x="261" y="16"/>
                      <a:pt x="258" y="16"/>
                    </a:cubicBezTo>
                    <a:cubicBezTo>
                      <a:pt x="255" y="17"/>
                      <a:pt x="251" y="27"/>
                      <a:pt x="246" y="29"/>
                    </a:cubicBezTo>
                    <a:cubicBezTo>
                      <a:pt x="241" y="32"/>
                      <a:pt x="243" y="34"/>
                      <a:pt x="231" y="31"/>
                    </a:cubicBezTo>
                    <a:cubicBezTo>
                      <a:pt x="219" y="28"/>
                      <a:pt x="198" y="21"/>
                      <a:pt x="177" y="26"/>
                    </a:cubicBezTo>
                    <a:cubicBezTo>
                      <a:pt x="157" y="31"/>
                      <a:pt x="147" y="42"/>
                      <a:pt x="143" y="36"/>
                    </a:cubicBezTo>
                    <a:cubicBezTo>
                      <a:pt x="140" y="31"/>
                      <a:pt x="134" y="0"/>
                      <a:pt x="126" y="2"/>
                    </a:cubicBezTo>
                    <a:cubicBezTo>
                      <a:pt x="119" y="5"/>
                      <a:pt x="129" y="12"/>
                      <a:pt x="131" y="21"/>
                    </a:cubicBezTo>
                    <a:cubicBezTo>
                      <a:pt x="133" y="30"/>
                      <a:pt x="137" y="36"/>
                      <a:pt x="122" y="43"/>
                    </a:cubicBezTo>
                    <a:cubicBezTo>
                      <a:pt x="107" y="49"/>
                      <a:pt x="85" y="56"/>
                      <a:pt x="80" y="62"/>
                    </a:cubicBezTo>
                    <a:cubicBezTo>
                      <a:pt x="74" y="67"/>
                      <a:pt x="66" y="51"/>
                      <a:pt x="68" y="42"/>
                    </a:cubicBezTo>
                    <a:cubicBezTo>
                      <a:pt x="70" y="33"/>
                      <a:pt x="69" y="28"/>
                      <a:pt x="65" y="29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</p:grpSp>
        <p:grpSp>
          <p:nvGrpSpPr>
            <p:cNvPr id="37" name="Group 46">
              <a:extLst>
                <a:ext uri="{FF2B5EF4-FFF2-40B4-BE49-F238E27FC236}">
                  <a16:creationId xmlns:a16="http://schemas.microsoft.com/office/drawing/2014/main" id="{042675AF-6042-47CF-974D-0C6AD7CF77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95936" y="5403463"/>
              <a:ext cx="288032" cy="170929"/>
              <a:chOff x="2590" y="816"/>
              <a:chExt cx="701" cy="781"/>
            </a:xfrm>
          </p:grpSpPr>
          <p:sp>
            <p:nvSpPr>
              <p:cNvPr id="74" name="Freeform 47">
                <a:extLst>
                  <a:ext uri="{FF2B5EF4-FFF2-40B4-BE49-F238E27FC236}">
                    <a16:creationId xmlns:a16="http://schemas.microsoft.com/office/drawing/2014/main" id="{57EBADA2-1CDA-4F14-B56A-7F8604F058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816"/>
                <a:ext cx="699" cy="781"/>
              </a:xfrm>
              <a:custGeom>
                <a:avLst/>
                <a:gdLst>
                  <a:gd name="T0" fmla="*/ 214 w 385"/>
                  <a:gd name="T1" fmla="*/ 112 h 404"/>
                  <a:gd name="T2" fmla="*/ 198 w 385"/>
                  <a:gd name="T3" fmla="*/ 220 h 404"/>
                  <a:gd name="T4" fmla="*/ 207 w 385"/>
                  <a:gd name="T5" fmla="*/ 389 h 404"/>
                  <a:gd name="T6" fmla="*/ 89 w 385"/>
                  <a:gd name="T7" fmla="*/ 485 h 404"/>
                  <a:gd name="T8" fmla="*/ 33 w 385"/>
                  <a:gd name="T9" fmla="*/ 737 h 404"/>
                  <a:gd name="T10" fmla="*/ 80 w 385"/>
                  <a:gd name="T11" fmla="*/ 901 h 404"/>
                  <a:gd name="T12" fmla="*/ 89 w 385"/>
                  <a:gd name="T13" fmla="*/ 969 h 404"/>
                  <a:gd name="T14" fmla="*/ 27 w 385"/>
                  <a:gd name="T15" fmla="*/ 1046 h 404"/>
                  <a:gd name="T16" fmla="*/ 7 w 385"/>
                  <a:gd name="T17" fmla="*/ 1121 h 404"/>
                  <a:gd name="T18" fmla="*/ 40 w 385"/>
                  <a:gd name="T19" fmla="*/ 1088 h 404"/>
                  <a:gd name="T20" fmla="*/ 113 w 385"/>
                  <a:gd name="T21" fmla="*/ 1028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3 h 404"/>
                  <a:gd name="T28" fmla="*/ 171 w 385"/>
                  <a:gd name="T29" fmla="*/ 1197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8 h 404"/>
                  <a:gd name="T36" fmla="*/ 231 w 385"/>
                  <a:gd name="T37" fmla="*/ 1237 h 404"/>
                  <a:gd name="T38" fmla="*/ 294 w 385"/>
                  <a:gd name="T39" fmla="*/ 1226 h 404"/>
                  <a:gd name="T40" fmla="*/ 445 w 385"/>
                  <a:gd name="T41" fmla="*/ 1405 h 404"/>
                  <a:gd name="T42" fmla="*/ 521 w 385"/>
                  <a:gd name="T43" fmla="*/ 1458 h 404"/>
                  <a:gd name="T44" fmla="*/ 652 w 385"/>
                  <a:gd name="T45" fmla="*/ 1498 h 404"/>
                  <a:gd name="T46" fmla="*/ 781 w 385"/>
                  <a:gd name="T47" fmla="*/ 1454 h 404"/>
                  <a:gd name="T48" fmla="*/ 910 w 385"/>
                  <a:gd name="T49" fmla="*/ 1431 h 404"/>
                  <a:gd name="T50" fmla="*/ 1006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6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57 w 385"/>
                  <a:gd name="T65" fmla="*/ 1326 h 404"/>
                  <a:gd name="T66" fmla="*/ 1164 w 385"/>
                  <a:gd name="T67" fmla="*/ 1257 h 404"/>
                  <a:gd name="T68" fmla="*/ 1144 w 385"/>
                  <a:gd name="T69" fmla="*/ 1181 h 404"/>
                  <a:gd name="T70" fmla="*/ 1216 w 385"/>
                  <a:gd name="T71" fmla="*/ 945 h 404"/>
                  <a:gd name="T72" fmla="*/ 1220 w 385"/>
                  <a:gd name="T73" fmla="*/ 568 h 404"/>
                  <a:gd name="T74" fmla="*/ 1022 w 385"/>
                  <a:gd name="T75" fmla="*/ 224 h 404"/>
                  <a:gd name="T76" fmla="*/ 1035 w 385"/>
                  <a:gd name="T77" fmla="*/ 164 h 404"/>
                  <a:gd name="T78" fmla="*/ 1051 w 385"/>
                  <a:gd name="T79" fmla="*/ 112 h 404"/>
                  <a:gd name="T80" fmla="*/ 1022 w 385"/>
                  <a:gd name="T81" fmla="*/ 135 h 404"/>
                  <a:gd name="T82" fmla="*/ 946 w 385"/>
                  <a:gd name="T83" fmla="*/ 188 h 404"/>
                  <a:gd name="T84" fmla="*/ 857 w 385"/>
                  <a:gd name="T85" fmla="*/ 153 h 404"/>
                  <a:gd name="T86" fmla="*/ 861 w 385"/>
                  <a:gd name="T87" fmla="*/ 97 h 404"/>
                  <a:gd name="T88" fmla="*/ 850 w 385"/>
                  <a:gd name="T89" fmla="*/ 64 h 404"/>
                  <a:gd name="T90" fmla="*/ 812 w 385"/>
                  <a:gd name="T91" fmla="*/ 112 h 404"/>
                  <a:gd name="T92" fmla="*/ 761 w 385"/>
                  <a:gd name="T93" fmla="*/ 120 h 404"/>
                  <a:gd name="T94" fmla="*/ 583 w 385"/>
                  <a:gd name="T95" fmla="*/ 101 h 404"/>
                  <a:gd name="T96" fmla="*/ 472 w 385"/>
                  <a:gd name="T97" fmla="*/ 139 h 404"/>
                  <a:gd name="T98" fmla="*/ 416 w 385"/>
                  <a:gd name="T99" fmla="*/ 12 h 404"/>
                  <a:gd name="T100" fmla="*/ 432 w 385"/>
                  <a:gd name="T101" fmla="*/ 83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60 h 404"/>
                  <a:gd name="T108" fmla="*/ 214 w 385"/>
                  <a:gd name="T109" fmla="*/ 112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30"/>
                    </a:moveTo>
                    <a:cubicBezTo>
                      <a:pt x="59" y="34"/>
                      <a:pt x="58" y="46"/>
                      <a:pt x="60" y="59"/>
                    </a:cubicBezTo>
                    <a:cubicBezTo>
                      <a:pt x="61" y="72"/>
                      <a:pt x="69" y="93"/>
                      <a:pt x="63" y="104"/>
                    </a:cubicBezTo>
                    <a:cubicBezTo>
                      <a:pt x="58" y="114"/>
                      <a:pt x="41" y="122"/>
                      <a:pt x="27" y="130"/>
                    </a:cubicBezTo>
                    <a:cubicBezTo>
                      <a:pt x="12" y="138"/>
                      <a:pt x="10" y="181"/>
                      <a:pt x="10" y="197"/>
                    </a:cubicBezTo>
                    <a:cubicBezTo>
                      <a:pt x="10" y="212"/>
                      <a:pt x="8" y="219"/>
                      <a:pt x="24" y="241"/>
                    </a:cubicBezTo>
                    <a:cubicBezTo>
                      <a:pt x="29" y="247"/>
                      <a:pt x="33" y="255"/>
                      <a:pt x="27" y="259"/>
                    </a:cubicBezTo>
                    <a:cubicBezTo>
                      <a:pt x="18" y="266"/>
                      <a:pt x="14" y="273"/>
                      <a:pt x="8" y="280"/>
                    </a:cubicBezTo>
                    <a:cubicBezTo>
                      <a:pt x="1" y="288"/>
                      <a:pt x="0" y="293"/>
                      <a:pt x="2" y="300"/>
                    </a:cubicBezTo>
                    <a:cubicBezTo>
                      <a:pt x="4" y="307"/>
                      <a:pt x="4" y="299"/>
                      <a:pt x="12" y="291"/>
                    </a:cubicBezTo>
                    <a:cubicBezTo>
                      <a:pt x="20" y="283"/>
                      <a:pt x="23" y="279"/>
                      <a:pt x="34" y="275"/>
                    </a:cubicBezTo>
                    <a:cubicBezTo>
                      <a:pt x="46" y="271"/>
                      <a:pt x="45" y="268"/>
                      <a:pt x="51" y="278"/>
                    </a:cubicBezTo>
                    <a:cubicBezTo>
                      <a:pt x="58" y="288"/>
                      <a:pt x="61" y="295"/>
                      <a:pt x="67" y="302"/>
                    </a:cubicBezTo>
                    <a:cubicBezTo>
                      <a:pt x="73" y="310"/>
                      <a:pt x="74" y="312"/>
                      <a:pt x="67" y="314"/>
                    </a:cubicBezTo>
                    <a:cubicBezTo>
                      <a:pt x="60" y="316"/>
                      <a:pt x="54" y="312"/>
                      <a:pt x="52" y="320"/>
                    </a:cubicBezTo>
                    <a:cubicBezTo>
                      <a:pt x="49" y="328"/>
                      <a:pt x="56" y="327"/>
                      <a:pt x="41" y="332"/>
                    </a:cubicBezTo>
                    <a:cubicBezTo>
                      <a:pt x="26" y="337"/>
                      <a:pt x="18" y="342"/>
                      <a:pt x="19" y="347"/>
                    </a:cubicBezTo>
                    <a:cubicBezTo>
                      <a:pt x="20" y="353"/>
                      <a:pt x="31" y="344"/>
                      <a:pt x="42" y="342"/>
                    </a:cubicBezTo>
                    <a:cubicBezTo>
                      <a:pt x="53" y="339"/>
                      <a:pt x="66" y="340"/>
                      <a:pt x="70" y="331"/>
                    </a:cubicBezTo>
                    <a:cubicBezTo>
                      <a:pt x="74" y="323"/>
                      <a:pt x="80" y="317"/>
                      <a:pt x="89" y="328"/>
                    </a:cubicBezTo>
                    <a:cubicBezTo>
                      <a:pt x="98" y="338"/>
                      <a:pt x="112" y="378"/>
                      <a:pt x="135" y="376"/>
                    </a:cubicBezTo>
                    <a:cubicBezTo>
                      <a:pt x="144" y="377"/>
                      <a:pt x="148" y="382"/>
                      <a:pt x="158" y="390"/>
                    </a:cubicBezTo>
                    <a:cubicBezTo>
                      <a:pt x="168" y="397"/>
                      <a:pt x="181" y="404"/>
                      <a:pt x="198" y="401"/>
                    </a:cubicBezTo>
                    <a:cubicBezTo>
                      <a:pt x="215" y="398"/>
                      <a:pt x="226" y="395"/>
                      <a:pt x="237" y="389"/>
                    </a:cubicBezTo>
                    <a:cubicBezTo>
                      <a:pt x="249" y="383"/>
                      <a:pt x="256" y="386"/>
                      <a:pt x="276" y="383"/>
                    </a:cubicBezTo>
                    <a:cubicBezTo>
                      <a:pt x="295" y="381"/>
                      <a:pt x="300" y="381"/>
                      <a:pt x="305" y="372"/>
                    </a:cubicBezTo>
                    <a:cubicBezTo>
                      <a:pt x="310" y="363"/>
                      <a:pt x="315" y="374"/>
                      <a:pt x="320" y="383"/>
                    </a:cubicBezTo>
                    <a:cubicBezTo>
                      <a:pt x="324" y="393"/>
                      <a:pt x="327" y="399"/>
                      <a:pt x="331" y="394"/>
                    </a:cubicBezTo>
                    <a:cubicBezTo>
                      <a:pt x="334" y="389"/>
                      <a:pt x="324" y="378"/>
                      <a:pt x="324" y="371"/>
                    </a:cubicBezTo>
                    <a:cubicBezTo>
                      <a:pt x="324" y="364"/>
                      <a:pt x="320" y="355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6"/>
                      <a:pt x="346" y="333"/>
                    </a:cubicBezTo>
                    <a:cubicBezTo>
                      <a:pt x="346" y="341"/>
                      <a:pt x="345" y="359"/>
                      <a:pt x="351" y="355"/>
                    </a:cubicBezTo>
                    <a:cubicBezTo>
                      <a:pt x="358" y="351"/>
                      <a:pt x="356" y="344"/>
                      <a:pt x="353" y="336"/>
                    </a:cubicBezTo>
                    <a:cubicBezTo>
                      <a:pt x="350" y="327"/>
                      <a:pt x="345" y="324"/>
                      <a:pt x="347" y="316"/>
                    </a:cubicBezTo>
                    <a:cubicBezTo>
                      <a:pt x="349" y="307"/>
                      <a:pt x="360" y="288"/>
                      <a:pt x="369" y="253"/>
                    </a:cubicBezTo>
                    <a:cubicBezTo>
                      <a:pt x="378" y="219"/>
                      <a:pt x="385" y="196"/>
                      <a:pt x="370" y="152"/>
                    </a:cubicBezTo>
                    <a:cubicBezTo>
                      <a:pt x="356" y="108"/>
                      <a:pt x="324" y="69"/>
                      <a:pt x="310" y="60"/>
                    </a:cubicBezTo>
                    <a:cubicBezTo>
                      <a:pt x="297" y="51"/>
                      <a:pt x="306" y="47"/>
                      <a:pt x="314" y="44"/>
                    </a:cubicBezTo>
                    <a:cubicBezTo>
                      <a:pt x="321" y="41"/>
                      <a:pt x="322" y="31"/>
                      <a:pt x="319" y="30"/>
                    </a:cubicBezTo>
                    <a:cubicBezTo>
                      <a:pt x="315" y="29"/>
                      <a:pt x="315" y="34"/>
                      <a:pt x="310" y="36"/>
                    </a:cubicBezTo>
                    <a:cubicBezTo>
                      <a:pt x="305" y="38"/>
                      <a:pt x="296" y="50"/>
                      <a:pt x="287" y="50"/>
                    </a:cubicBezTo>
                    <a:cubicBezTo>
                      <a:pt x="278" y="50"/>
                      <a:pt x="269" y="46"/>
                      <a:pt x="260" y="41"/>
                    </a:cubicBezTo>
                    <a:cubicBezTo>
                      <a:pt x="251" y="36"/>
                      <a:pt x="258" y="30"/>
                      <a:pt x="261" y="26"/>
                    </a:cubicBezTo>
                    <a:cubicBezTo>
                      <a:pt x="265" y="21"/>
                      <a:pt x="261" y="16"/>
                      <a:pt x="258" y="17"/>
                    </a:cubicBezTo>
                    <a:cubicBezTo>
                      <a:pt x="254" y="17"/>
                      <a:pt x="251" y="28"/>
                      <a:pt x="246" y="30"/>
                    </a:cubicBezTo>
                    <a:cubicBezTo>
                      <a:pt x="241" y="33"/>
                      <a:pt x="243" y="35"/>
                      <a:pt x="231" y="32"/>
                    </a:cubicBezTo>
                    <a:cubicBezTo>
                      <a:pt x="219" y="29"/>
                      <a:pt x="198" y="22"/>
                      <a:pt x="177" y="27"/>
                    </a:cubicBezTo>
                    <a:cubicBezTo>
                      <a:pt x="156" y="32"/>
                      <a:pt x="147" y="43"/>
                      <a:pt x="143" y="37"/>
                    </a:cubicBezTo>
                    <a:cubicBezTo>
                      <a:pt x="139" y="31"/>
                      <a:pt x="134" y="0"/>
                      <a:pt x="126" y="3"/>
                    </a:cubicBezTo>
                    <a:cubicBezTo>
                      <a:pt x="119" y="5"/>
                      <a:pt x="129" y="13"/>
                      <a:pt x="131" y="22"/>
                    </a:cubicBezTo>
                    <a:cubicBezTo>
                      <a:pt x="132" y="31"/>
                      <a:pt x="137" y="37"/>
                      <a:pt x="122" y="43"/>
                    </a:cubicBezTo>
                    <a:cubicBezTo>
                      <a:pt x="107" y="50"/>
                      <a:pt x="85" y="57"/>
                      <a:pt x="80" y="62"/>
                    </a:cubicBezTo>
                    <a:cubicBezTo>
                      <a:pt x="74" y="67"/>
                      <a:pt x="66" y="52"/>
                      <a:pt x="68" y="43"/>
                    </a:cubicBezTo>
                    <a:cubicBezTo>
                      <a:pt x="70" y="33"/>
                      <a:pt x="68" y="29"/>
                      <a:pt x="65" y="30"/>
                    </a:cubicBezTo>
                    <a:close/>
                  </a:path>
                </a:pathLst>
              </a:custGeom>
              <a:solidFill>
                <a:srgbClr val="CC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75" name="Freeform 48">
                <a:extLst>
                  <a:ext uri="{FF2B5EF4-FFF2-40B4-BE49-F238E27FC236}">
                    <a16:creationId xmlns:a16="http://schemas.microsoft.com/office/drawing/2014/main" id="{D71A461C-6FC5-4638-84ED-4079050596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3"/>
              </a:xfrm>
              <a:custGeom>
                <a:avLst/>
                <a:gdLst>
                  <a:gd name="T0" fmla="*/ 16 w 195"/>
                  <a:gd name="T1" fmla="*/ 137 h 245"/>
                  <a:gd name="T2" fmla="*/ 109 w 195"/>
                  <a:gd name="T3" fmla="*/ 376 h 245"/>
                  <a:gd name="T4" fmla="*/ 267 w 195"/>
                  <a:gd name="T5" fmla="*/ 361 h 245"/>
                  <a:gd name="T6" fmla="*/ 287 w 195"/>
                  <a:gd name="T7" fmla="*/ 444 h 245"/>
                  <a:gd name="T8" fmla="*/ 202 w 195"/>
                  <a:gd name="T9" fmla="*/ 709 h 245"/>
                  <a:gd name="T10" fmla="*/ 474 w 195"/>
                  <a:gd name="T11" fmla="*/ 886 h 245"/>
                  <a:gd name="T12" fmla="*/ 634 w 195"/>
                  <a:gd name="T13" fmla="*/ 593 h 245"/>
                  <a:gd name="T14" fmla="*/ 597 w 195"/>
                  <a:gd name="T15" fmla="*/ 361 h 245"/>
                  <a:gd name="T16" fmla="*/ 474 w 195"/>
                  <a:gd name="T17" fmla="*/ 156 h 245"/>
                  <a:gd name="T18" fmla="*/ 336 w 195"/>
                  <a:gd name="T19" fmla="*/ 29 h 245"/>
                  <a:gd name="T20" fmla="*/ 16 w 195"/>
                  <a:gd name="T21" fmla="*/ 137 h 2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5">
                    <a:moveTo>
                      <a:pt x="5" y="37"/>
                    </a:moveTo>
                    <a:cubicBezTo>
                      <a:pt x="0" y="54"/>
                      <a:pt x="2" y="93"/>
                      <a:pt x="33" y="101"/>
                    </a:cubicBezTo>
                    <a:cubicBezTo>
                      <a:pt x="63" y="109"/>
                      <a:pt x="70" y="96"/>
                      <a:pt x="81" y="97"/>
                    </a:cubicBezTo>
                    <a:cubicBezTo>
                      <a:pt x="92" y="98"/>
                      <a:pt x="105" y="113"/>
                      <a:pt x="87" y="119"/>
                    </a:cubicBezTo>
                    <a:cubicBezTo>
                      <a:pt x="68" y="125"/>
                      <a:pt x="46" y="147"/>
                      <a:pt x="61" y="190"/>
                    </a:cubicBezTo>
                    <a:cubicBezTo>
                      <a:pt x="77" y="233"/>
                      <a:pt x="121" y="245"/>
                      <a:pt x="144" y="238"/>
                    </a:cubicBezTo>
                    <a:cubicBezTo>
                      <a:pt x="168" y="230"/>
                      <a:pt x="195" y="187"/>
                      <a:pt x="192" y="159"/>
                    </a:cubicBezTo>
                    <a:cubicBezTo>
                      <a:pt x="190" y="132"/>
                      <a:pt x="194" y="123"/>
                      <a:pt x="181" y="97"/>
                    </a:cubicBezTo>
                    <a:cubicBezTo>
                      <a:pt x="168" y="71"/>
                      <a:pt x="162" y="60"/>
                      <a:pt x="144" y="42"/>
                    </a:cubicBezTo>
                    <a:cubicBezTo>
                      <a:pt x="127" y="24"/>
                      <a:pt x="123" y="15"/>
                      <a:pt x="102" y="8"/>
                    </a:cubicBezTo>
                    <a:cubicBezTo>
                      <a:pt x="82" y="2"/>
                      <a:pt x="19" y="0"/>
                      <a:pt x="5" y="37"/>
                    </a:cubicBezTo>
                    <a:close/>
                  </a:path>
                </a:pathLst>
              </a:custGeom>
              <a:solidFill>
                <a:srgbClr val="E0D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76" name="Freeform 49">
                <a:extLst>
                  <a:ext uri="{FF2B5EF4-FFF2-40B4-BE49-F238E27FC236}">
                    <a16:creationId xmlns:a16="http://schemas.microsoft.com/office/drawing/2014/main" id="{F6207BFC-DF7B-4EA9-8621-7C1FCAC788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1081"/>
                <a:ext cx="463" cy="499"/>
              </a:xfrm>
              <a:custGeom>
                <a:avLst/>
                <a:gdLst>
                  <a:gd name="T0" fmla="*/ 788 w 255"/>
                  <a:gd name="T1" fmla="*/ 60 h 258"/>
                  <a:gd name="T2" fmla="*/ 828 w 255"/>
                  <a:gd name="T3" fmla="*/ 288 h 258"/>
                  <a:gd name="T4" fmla="*/ 775 w 255"/>
                  <a:gd name="T5" fmla="*/ 516 h 258"/>
                  <a:gd name="T6" fmla="*/ 623 w 255"/>
                  <a:gd name="T7" fmla="*/ 824 h 258"/>
                  <a:gd name="T8" fmla="*/ 461 w 255"/>
                  <a:gd name="T9" fmla="*/ 886 h 258"/>
                  <a:gd name="T10" fmla="*/ 274 w 255"/>
                  <a:gd name="T11" fmla="*/ 942 h 258"/>
                  <a:gd name="T12" fmla="*/ 138 w 255"/>
                  <a:gd name="T13" fmla="*/ 901 h 258"/>
                  <a:gd name="T14" fmla="*/ 0 w 255"/>
                  <a:gd name="T15" fmla="*/ 826 h 258"/>
                  <a:gd name="T16" fmla="*/ 153 w 255"/>
                  <a:gd name="T17" fmla="*/ 826 h 258"/>
                  <a:gd name="T18" fmla="*/ 303 w 255"/>
                  <a:gd name="T19" fmla="*/ 845 h 258"/>
                  <a:gd name="T20" fmla="*/ 488 w 255"/>
                  <a:gd name="T21" fmla="*/ 770 h 258"/>
                  <a:gd name="T22" fmla="*/ 528 w 255"/>
                  <a:gd name="T23" fmla="*/ 710 h 258"/>
                  <a:gd name="T24" fmla="*/ 594 w 255"/>
                  <a:gd name="T25" fmla="*/ 665 h 258"/>
                  <a:gd name="T26" fmla="*/ 775 w 255"/>
                  <a:gd name="T27" fmla="*/ 333 h 258"/>
                  <a:gd name="T28" fmla="*/ 792 w 255"/>
                  <a:gd name="T29" fmla="*/ 149 h 258"/>
                  <a:gd name="T30" fmla="*/ 761 w 255"/>
                  <a:gd name="T31" fmla="*/ 0 h 25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5" h="258">
                    <a:moveTo>
                      <a:pt x="239" y="16"/>
                    </a:moveTo>
                    <a:cubicBezTo>
                      <a:pt x="248" y="37"/>
                      <a:pt x="255" y="54"/>
                      <a:pt x="251" y="77"/>
                    </a:cubicBezTo>
                    <a:cubicBezTo>
                      <a:pt x="248" y="98"/>
                      <a:pt x="242" y="118"/>
                      <a:pt x="235" y="138"/>
                    </a:cubicBezTo>
                    <a:cubicBezTo>
                      <a:pt x="224" y="167"/>
                      <a:pt x="213" y="199"/>
                      <a:pt x="189" y="220"/>
                    </a:cubicBezTo>
                    <a:cubicBezTo>
                      <a:pt x="176" y="232"/>
                      <a:pt x="157" y="234"/>
                      <a:pt x="140" y="237"/>
                    </a:cubicBezTo>
                    <a:cubicBezTo>
                      <a:pt x="120" y="241"/>
                      <a:pt x="103" y="246"/>
                      <a:pt x="83" y="252"/>
                    </a:cubicBezTo>
                    <a:cubicBezTo>
                      <a:pt x="67" y="258"/>
                      <a:pt x="57" y="249"/>
                      <a:pt x="42" y="241"/>
                    </a:cubicBezTo>
                    <a:cubicBezTo>
                      <a:pt x="28" y="234"/>
                      <a:pt x="13" y="228"/>
                      <a:pt x="0" y="221"/>
                    </a:cubicBezTo>
                    <a:cubicBezTo>
                      <a:pt x="12" y="231"/>
                      <a:pt x="31" y="219"/>
                      <a:pt x="46" y="221"/>
                    </a:cubicBezTo>
                    <a:cubicBezTo>
                      <a:pt x="62" y="224"/>
                      <a:pt x="74" y="229"/>
                      <a:pt x="92" y="226"/>
                    </a:cubicBezTo>
                    <a:cubicBezTo>
                      <a:pt x="112" y="223"/>
                      <a:pt x="132" y="220"/>
                      <a:pt x="148" y="206"/>
                    </a:cubicBezTo>
                    <a:cubicBezTo>
                      <a:pt x="154" y="201"/>
                      <a:pt x="156" y="195"/>
                      <a:pt x="160" y="190"/>
                    </a:cubicBezTo>
                    <a:cubicBezTo>
                      <a:pt x="166" y="184"/>
                      <a:pt x="174" y="182"/>
                      <a:pt x="180" y="178"/>
                    </a:cubicBezTo>
                    <a:cubicBezTo>
                      <a:pt x="211" y="158"/>
                      <a:pt x="231" y="125"/>
                      <a:pt x="235" y="89"/>
                    </a:cubicBezTo>
                    <a:cubicBezTo>
                      <a:pt x="236" y="73"/>
                      <a:pt x="242" y="56"/>
                      <a:pt x="240" y="40"/>
                    </a:cubicBezTo>
                    <a:cubicBezTo>
                      <a:pt x="239" y="26"/>
                      <a:pt x="231" y="14"/>
                      <a:pt x="231" y="0"/>
                    </a:cubicBezTo>
                  </a:path>
                </a:pathLst>
              </a:custGeom>
              <a:solidFill>
                <a:srgbClr val="B0D4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77" name="Freeform 50">
                <a:extLst>
                  <a:ext uri="{FF2B5EF4-FFF2-40B4-BE49-F238E27FC236}">
                    <a16:creationId xmlns:a16="http://schemas.microsoft.com/office/drawing/2014/main" id="{E9D619E1-1177-429C-9AB9-41119F124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3" y="936"/>
                <a:ext cx="169" cy="313"/>
              </a:xfrm>
              <a:custGeom>
                <a:avLst/>
                <a:gdLst>
                  <a:gd name="T0" fmla="*/ 303 w 93"/>
                  <a:gd name="T1" fmla="*/ 8 h 162"/>
                  <a:gd name="T2" fmla="*/ 185 w 93"/>
                  <a:gd name="T3" fmla="*/ 145 h 162"/>
                  <a:gd name="T4" fmla="*/ 76 w 93"/>
                  <a:gd name="T5" fmla="*/ 280 h 162"/>
                  <a:gd name="T6" fmla="*/ 24 w 93"/>
                  <a:gd name="T7" fmla="*/ 325 h 162"/>
                  <a:gd name="T8" fmla="*/ 4 w 93"/>
                  <a:gd name="T9" fmla="*/ 429 h 162"/>
                  <a:gd name="T10" fmla="*/ 64 w 93"/>
                  <a:gd name="T11" fmla="*/ 605 h 162"/>
                  <a:gd name="T12" fmla="*/ 56 w 93"/>
                  <a:gd name="T13" fmla="*/ 377 h 162"/>
                  <a:gd name="T14" fmla="*/ 194 w 93"/>
                  <a:gd name="T15" fmla="*/ 303 h 162"/>
                  <a:gd name="T16" fmla="*/ 238 w 93"/>
                  <a:gd name="T17" fmla="*/ 137 h 162"/>
                  <a:gd name="T18" fmla="*/ 254 w 93"/>
                  <a:gd name="T19" fmla="*/ 60 h 162"/>
                  <a:gd name="T20" fmla="*/ 307 w 93"/>
                  <a:gd name="T21" fmla="*/ 0 h 1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3" h="162">
                    <a:moveTo>
                      <a:pt x="92" y="2"/>
                    </a:moveTo>
                    <a:cubicBezTo>
                      <a:pt x="70" y="4"/>
                      <a:pt x="62" y="20"/>
                      <a:pt x="56" y="39"/>
                    </a:cubicBezTo>
                    <a:cubicBezTo>
                      <a:pt x="49" y="61"/>
                      <a:pt x="43" y="65"/>
                      <a:pt x="23" y="75"/>
                    </a:cubicBezTo>
                    <a:cubicBezTo>
                      <a:pt x="13" y="80"/>
                      <a:pt x="12" y="77"/>
                      <a:pt x="7" y="87"/>
                    </a:cubicBezTo>
                    <a:cubicBezTo>
                      <a:pt x="3" y="93"/>
                      <a:pt x="1" y="108"/>
                      <a:pt x="1" y="115"/>
                    </a:cubicBezTo>
                    <a:cubicBezTo>
                      <a:pt x="0" y="129"/>
                      <a:pt x="4" y="156"/>
                      <a:pt x="19" y="162"/>
                    </a:cubicBezTo>
                    <a:cubicBezTo>
                      <a:pt x="9" y="148"/>
                      <a:pt x="7" y="116"/>
                      <a:pt x="17" y="101"/>
                    </a:cubicBezTo>
                    <a:cubicBezTo>
                      <a:pt x="27" y="85"/>
                      <a:pt x="47" y="94"/>
                      <a:pt x="59" y="81"/>
                    </a:cubicBezTo>
                    <a:cubicBezTo>
                      <a:pt x="69" y="70"/>
                      <a:pt x="69" y="49"/>
                      <a:pt x="72" y="37"/>
                    </a:cubicBezTo>
                    <a:cubicBezTo>
                      <a:pt x="73" y="31"/>
                      <a:pt x="74" y="21"/>
                      <a:pt x="77" y="16"/>
                    </a:cubicBezTo>
                    <a:cubicBezTo>
                      <a:pt x="81" y="9"/>
                      <a:pt x="90" y="7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78" name="Freeform 51">
                <a:extLst>
                  <a:ext uri="{FF2B5EF4-FFF2-40B4-BE49-F238E27FC236}">
                    <a16:creationId xmlns:a16="http://schemas.microsoft.com/office/drawing/2014/main" id="{4B971FD1-6E9C-4E33-9586-28F9FB5C5E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5"/>
              </a:xfrm>
              <a:custGeom>
                <a:avLst/>
                <a:gdLst>
                  <a:gd name="T0" fmla="*/ 16 w 195"/>
                  <a:gd name="T1" fmla="*/ 141 h 246"/>
                  <a:gd name="T2" fmla="*/ 109 w 195"/>
                  <a:gd name="T3" fmla="*/ 377 h 246"/>
                  <a:gd name="T4" fmla="*/ 267 w 195"/>
                  <a:gd name="T5" fmla="*/ 365 h 246"/>
                  <a:gd name="T6" fmla="*/ 287 w 195"/>
                  <a:gd name="T7" fmla="*/ 448 h 246"/>
                  <a:gd name="T8" fmla="*/ 202 w 195"/>
                  <a:gd name="T9" fmla="*/ 713 h 246"/>
                  <a:gd name="T10" fmla="*/ 474 w 195"/>
                  <a:gd name="T11" fmla="*/ 888 h 246"/>
                  <a:gd name="T12" fmla="*/ 634 w 195"/>
                  <a:gd name="T13" fmla="*/ 597 h 246"/>
                  <a:gd name="T14" fmla="*/ 597 w 195"/>
                  <a:gd name="T15" fmla="*/ 365 h 246"/>
                  <a:gd name="T16" fmla="*/ 474 w 195"/>
                  <a:gd name="T17" fmla="*/ 160 h 246"/>
                  <a:gd name="T18" fmla="*/ 336 w 195"/>
                  <a:gd name="T19" fmla="*/ 33 h 246"/>
                  <a:gd name="T20" fmla="*/ 16 w 195"/>
                  <a:gd name="T21" fmla="*/ 141 h 24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6">
                    <a:moveTo>
                      <a:pt x="5" y="38"/>
                    </a:moveTo>
                    <a:cubicBezTo>
                      <a:pt x="0" y="55"/>
                      <a:pt x="2" y="93"/>
                      <a:pt x="33" y="101"/>
                    </a:cubicBezTo>
                    <a:cubicBezTo>
                      <a:pt x="63" y="110"/>
                      <a:pt x="70" y="96"/>
                      <a:pt x="81" y="98"/>
                    </a:cubicBezTo>
                    <a:cubicBezTo>
                      <a:pt x="92" y="99"/>
                      <a:pt x="105" y="113"/>
                      <a:pt x="87" y="120"/>
                    </a:cubicBezTo>
                    <a:cubicBezTo>
                      <a:pt x="68" y="126"/>
                      <a:pt x="46" y="147"/>
                      <a:pt x="61" y="191"/>
                    </a:cubicBezTo>
                    <a:cubicBezTo>
                      <a:pt x="77" y="234"/>
                      <a:pt x="121" y="246"/>
                      <a:pt x="144" y="238"/>
                    </a:cubicBezTo>
                    <a:cubicBezTo>
                      <a:pt x="168" y="231"/>
                      <a:pt x="195" y="187"/>
                      <a:pt x="192" y="160"/>
                    </a:cubicBezTo>
                    <a:cubicBezTo>
                      <a:pt x="190" y="132"/>
                      <a:pt x="194" y="123"/>
                      <a:pt x="181" y="98"/>
                    </a:cubicBezTo>
                    <a:cubicBezTo>
                      <a:pt x="168" y="72"/>
                      <a:pt x="162" y="61"/>
                      <a:pt x="144" y="43"/>
                    </a:cubicBezTo>
                    <a:cubicBezTo>
                      <a:pt x="127" y="25"/>
                      <a:pt x="123" y="15"/>
                      <a:pt x="102" y="9"/>
                    </a:cubicBezTo>
                    <a:cubicBezTo>
                      <a:pt x="82" y="3"/>
                      <a:pt x="19" y="0"/>
                      <a:pt x="5" y="38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79" name="Freeform 52">
                <a:extLst>
                  <a:ext uri="{FF2B5EF4-FFF2-40B4-BE49-F238E27FC236}">
                    <a16:creationId xmlns:a16="http://schemas.microsoft.com/office/drawing/2014/main" id="{3A3E7207-70BD-45A9-B624-E38E0A3969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1046"/>
                <a:ext cx="195" cy="338"/>
              </a:xfrm>
              <a:custGeom>
                <a:avLst/>
                <a:gdLst>
                  <a:gd name="T0" fmla="*/ 275 w 107"/>
                  <a:gd name="T1" fmla="*/ 85 h 175"/>
                  <a:gd name="T2" fmla="*/ 303 w 107"/>
                  <a:gd name="T3" fmla="*/ 496 h 175"/>
                  <a:gd name="T4" fmla="*/ 177 w 107"/>
                  <a:gd name="T5" fmla="*/ 616 h 175"/>
                  <a:gd name="T6" fmla="*/ 0 w 107"/>
                  <a:gd name="T7" fmla="*/ 541 h 175"/>
                  <a:gd name="T8" fmla="*/ 286 w 107"/>
                  <a:gd name="T9" fmla="*/ 404 h 175"/>
                  <a:gd name="T10" fmla="*/ 286 w 107"/>
                  <a:gd name="T11" fmla="*/ 191 h 175"/>
                  <a:gd name="T12" fmla="*/ 226 w 107"/>
                  <a:gd name="T13" fmla="*/ 0 h 1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7" h="175">
                    <a:moveTo>
                      <a:pt x="83" y="23"/>
                    </a:moveTo>
                    <a:cubicBezTo>
                      <a:pt x="104" y="49"/>
                      <a:pt x="107" y="104"/>
                      <a:pt x="91" y="133"/>
                    </a:cubicBezTo>
                    <a:cubicBezTo>
                      <a:pt x="83" y="147"/>
                      <a:pt x="69" y="161"/>
                      <a:pt x="53" y="165"/>
                    </a:cubicBezTo>
                    <a:cubicBezTo>
                      <a:pt x="35" y="169"/>
                      <a:pt x="8" y="161"/>
                      <a:pt x="0" y="145"/>
                    </a:cubicBezTo>
                    <a:cubicBezTo>
                      <a:pt x="25" y="175"/>
                      <a:pt x="82" y="139"/>
                      <a:pt x="86" y="108"/>
                    </a:cubicBezTo>
                    <a:cubicBezTo>
                      <a:pt x="89" y="91"/>
                      <a:pt x="90" y="67"/>
                      <a:pt x="86" y="51"/>
                    </a:cubicBezTo>
                    <a:cubicBezTo>
                      <a:pt x="83" y="37"/>
                      <a:pt x="80" y="10"/>
                      <a:pt x="68" y="0"/>
                    </a:cubicBezTo>
                  </a:path>
                </a:pathLst>
              </a:custGeom>
              <a:solidFill>
                <a:srgbClr val="D2A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80" name="Freeform 53">
                <a:extLst>
                  <a:ext uri="{FF2B5EF4-FFF2-40B4-BE49-F238E27FC236}">
                    <a16:creationId xmlns:a16="http://schemas.microsoft.com/office/drawing/2014/main" id="{7DBAE9DC-A70E-4D12-B937-AF7D09CE11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1" y="1160"/>
                <a:ext cx="77" cy="126"/>
              </a:xfrm>
              <a:custGeom>
                <a:avLst/>
                <a:gdLst>
                  <a:gd name="T0" fmla="*/ 141 w 42"/>
                  <a:gd name="T1" fmla="*/ 4 h 65"/>
                  <a:gd name="T2" fmla="*/ 37 w 42"/>
                  <a:gd name="T3" fmla="*/ 68 h 65"/>
                  <a:gd name="T4" fmla="*/ 57 w 42"/>
                  <a:gd name="T5" fmla="*/ 244 h 65"/>
                  <a:gd name="T6" fmla="*/ 121 w 42"/>
                  <a:gd name="T7" fmla="*/ 12 h 6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" h="65">
                    <a:moveTo>
                      <a:pt x="42" y="1"/>
                    </a:moveTo>
                    <a:cubicBezTo>
                      <a:pt x="29" y="0"/>
                      <a:pt x="18" y="6"/>
                      <a:pt x="11" y="18"/>
                    </a:cubicBezTo>
                    <a:cubicBezTo>
                      <a:pt x="0" y="38"/>
                      <a:pt x="10" y="47"/>
                      <a:pt x="17" y="65"/>
                    </a:cubicBezTo>
                    <a:cubicBezTo>
                      <a:pt x="7" y="37"/>
                      <a:pt x="14" y="20"/>
                      <a:pt x="36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81" name="Oval 54">
                <a:extLst>
                  <a:ext uri="{FF2B5EF4-FFF2-40B4-BE49-F238E27FC236}">
                    <a16:creationId xmlns:a16="http://schemas.microsoft.com/office/drawing/2014/main" id="{96449148-E77D-41A5-8CEE-0A7936A7BE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8" y="940"/>
                <a:ext cx="74" cy="7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82" name="Oval 55">
                <a:extLst>
                  <a:ext uri="{FF2B5EF4-FFF2-40B4-BE49-F238E27FC236}">
                    <a16:creationId xmlns:a16="http://schemas.microsoft.com/office/drawing/2014/main" id="{66CCB650-8673-4CEA-9BB7-CA6BD5ED58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7" y="1025"/>
                <a:ext cx="27" cy="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83" name="Oval 56">
                <a:extLst>
                  <a:ext uri="{FF2B5EF4-FFF2-40B4-BE49-F238E27FC236}">
                    <a16:creationId xmlns:a16="http://schemas.microsoft.com/office/drawing/2014/main" id="{63314ED0-B234-47E3-A6AC-A4DB8AA2EA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5" y="92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84" name="Freeform 57">
                <a:extLst>
                  <a:ext uri="{FF2B5EF4-FFF2-40B4-BE49-F238E27FC236}">
                    <a16:creationId xmlns:a16="http://schemas.microsoft.com/office/drawing/2014/main" id="{C6473F2B-D245-486C-B6A5-3B202F47FB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" y="816"/>
                <a:ext cx="699" cy="781"/>
              </a:xfrm>
              <a:custGeom>
                <a:avLst/>
                <a:gdLst>
                  <a:gd name="T0" fmla="*/ 214 w 385"/>
                  <a:gd name="T1" fmla="*/ 108 h 404"/>
                  <a:gd name="T2" fmla="*/ 198 w 385"/>
                  <a:gd name="T3" fmla="*/ 217 h 404"/>
                  <a:gd name="T4" fmla="*/ 207 w 385"/>
                  <a:gd name="T5" fmla="*/ 385 h 404"/>
                  <a:gd name="T6" fmla="*/ 89 w 385"/>
                  <a:gd name="T7" fmla="*/ 481 h 404"/>
                  <a:gd name="T8" fmla="*/ 36 w 385"/>
                  <a:gd name="T9" fmla="*/ 733 h 404"/>
                  <a:gd name="T10" fmla="*/ 80 w 385"/>
                  <a:gd name="T11" fmla="*/ 901 h 404"/>
                  <a:gd name="T12" fmla="*/ 89 w 385"/>
                  <a:gd name="T13" fmla="*/ 965 h 404"/>
                  <a:gd name="T14" fmla="*/ 27 w 385"/>
                  <a:gd name="T15" fmla="*/ 1046 h 404"/>
                  <a:gd name="T16" fmla="*/ 7 w 385"/>
                  <a:gd name="T17" fmla="*/ 1117 h 404"/>
                  <a:gd name="T18" fmla="*/ 40 w 385"/>
                  <a:gd name="T19" fmla="*/ 1085 h 404"/>
                  <a:gd name="T20" fmla="*/ 113 w 385"/>
                  <a:gd name="T21" fmla="*/ 1025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0 h 404"/>
                  <a:gd name="T28" fmla="*/ 171 w 385"/>
                  <a:gd name="T29" fmla="*/ 1193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4 h 404"/>
                  <a:gd name="T36" fmla="*/ 231 w 385"/>
                  <a:gd name="T37" fmla="*/ 1237 h 404"/>
                  <a:gd name="T38" fmla="*/ 294 w 385"/>
                  <a:gd name="T39" fmla="*/ 1222 h 404"/>
                  <a:gd name="T40" fmla="*/ 445 w 385"/>
                  <a:gd name="T41" fmla="*/ 1405 h 404"/>
                  <a:gd name="T42" fmla="*/ 521 w 385"/>
                  <a:gd name="T43" fmla="*/ 1454 h 404"/>
                  <a:gd name="T44" fmla="*/ 652 w 385"/>
                  <a:gd name="T45" fmla="*/ 1494 h 404"/>
                  <a:gd name="T46" fmla="*/ 784 w 385"/>
                  <a:gd name="T47" fmla="*/ 1454 h 404"/>
                  <a:gd name="T48" fmla="*/ 910 w 385"/>
                  <a:gd name="T49" fmla="*/ 1431 h 404"/>
                  <a:gd name="T50" fmla="*/ 1009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2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60 w 385"/>
                  <a:gd name="T65" fmla="*/ 1326 h 404"/>
                  <a:gd name="T66" fmla="*/ 1164 w 385"/>
                  <a:gd name="T67" fmla="*/ 1253 h 404"/>
                  <a:gd name="T68" fmla="*/ 1144 w 385"/>
                  <a:gd name="T69" fmla="*/ 1177 h 404"/>
                  <a:gd name="T70" fmla="*/ 1216 w 385"/>
                  <a:gd name="T71" fmla="*/ 945 h 404"/>
                  <a:gd name="T72" fmla="*/ 1220 w 385"/>
                  <a:gd name="T73" fmla="*/ 564 h 404"/>
                  <a:gd name="T74" fmla="*/ 1026 w 385"/>
                  <a:gd name="T75" fmla="*/ 224 h 404"/>
                  <a:gd name="T76" fmla="*/ 1035 w 385"/>
                  <a:gd name="T77" fmla="*/ 160 h 404"/>
                  <a:gd name="T78" fmla="*/ 1051 w 385"/>
                  <a:gd name="T79" fmla="*/ 108 h 404"/>
                  <a:gd name="T80" fmla="*/ 1022 w 385"/>
                  <a:gd name="T81" fmla="*/ 131 h 404"/>
                  <a:gd name="T82" fmla="*/ 946 w 385"/>
                  <a:gd name="T83" fmla="*/ 184 h 404"/>
                  <a:gd name="T84" fmla="*/ 857 w 385"/>
                  <a:gd name="T85" fmla="*/ 149 h 404"/>
                  <a:gd name="T86" fmla="*/ 864 w 385"/>
                  <a:gd name="T87" fmla="*/ 93 h 404"/>
                  <a:gd name="T88" fmla="*/ 850 w 385"/>
                  <a:gd name="T89" fmla="*/ 60 h 404"/>
                  <a:gd name="T90" fmla="*/ 812 w 385"/>
                  <a:gd name="T91" fmla="*/ 108 h 404"/>
                  <a:gd name="T92" fmla="*/ 761 w 385"/>
                  <a:gd name="T93" fmla="*/ 116 h 404"/>
                  <a:gd name="T94" fmla="*/ 583 w 385"/>
                  <a:gd name="T95" fmla="*/ 97 h 404"/>
                  <a:gd name="T96" fmla="*/ 472 w 385"/>
                  <a:gd name="T97" fmla="*/ 135 h 404"/>
                  <a:gd name="T98" fmla="*/ 416 w 385"/>
                  <a:gd name="T99" fmla="*/ 8 h 404"/>
                  <a:gd name="T100" fmla="*/ 432 w 385"/>
                  <a:gd name="T101" fmla="*/ 79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57 h 404"/>
                  <a:gd name="T108" fmla="*/ 214 w 385"/>
                  <a:gd name="T109" fmla="*/ 108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29"/>
                    </a:moveTo>
                    <a:cubicBezTo>
                      <a:pt x="59" y="34"/>
                      <a:pt x="58" y="46"/>
                      <a:pt x="60" y="58"/>
                    </a:cubicBezTo>
                    <a:cubicBezTo>
                      <a:pt x="62" y="71"/>
                      <a:pt x="69" y="92"/>
                      <a:pt x="63" y="103"/>
                    </a:cubicBezTo>
                    <a:cubicBezTo>
                      <a:pt x="58" y="114"/>
                      <a:pt x="41" y="122"/>
                      <a:pt x="27" y="129"/>
                    </a:cubicBezTo>
                    <a:cubicBezTo>
                      <a:pt x="13" y="137"/>
                      <a:pt x="11" y="180"/>
                      <a:pt x="11" y="196"/>
                    </a:cubicBezTo>
                    <a:cubicBezTo>
                      <a:pt x="11" y="212"/>
                      <a:pt x="8" y="219"/>
                      <a:pt x="24" y="241"/>
                    </a:cubicBezTo>
                    <a:cubicBezTo>
                      <a:pt x="29" y="246"/>
                      <a:pt x="33" y="254"/>
                      <a:pt x="27" y="258"/>
                    </a:cubicBezTo>
                    <a:cubicBezTo>
                      <a:pt x="18" y="265"/>
                      <a:pt x="14" y="273"/>
                      <a:pt x="8" y="280"/>
                    </a:cubicBezTo>
                    <a:cubicBezTo>
                      <a:pt x="1" y="287"/>
                      <a:pt x="0" y="292"/>
                      <a:pt x="2" y="299"/>
                    </a:cubicBezTo>
                    <a:cubicBezTo>
                      <a:pt x="4" y="306"/>
                      <a:pt x="4" y="298"/>
                      <a:pt x="12" y="290"/>
                    </a:cubicBezTo>
                    <a:cubicBezTo>
                      <a:pt x="20" y="282"/>
                      <a:pt x="23" y="278"/>
                      <a:pt x="34" y="274"/>
                    </a:cubicBezTo>
                    <a:cubicBezTo>
                      <a:pt x="46" y="270"/>
                      <a:pt x="45" y="268"/>
                      <a:pt x="51" y="278"/>
                    </a:cubicBezTo>
                    <a:cubicBezTo>
                      <a:pt x="58" y="288"/>
                      <a:pt x="61" y="294"/>
                      <a:pt x="67" y="302"/>
                    </a:cubicBezTo>
                    <a:cubicBezTo>
                      <a:pt x="73" y="309"/>
                      <a:pt x="74" y="311"/>
                      <a:pt x="67" y="313"/>
                    </a:cubicBezTo>
                    <a:cubicBezTo>
                      <a:pt x="60" y="315"/>
                      <a:pt x="55" y="312"/>
                      <a:pt x="52" y="319"/>
                    </a:cubicBezTo>
                    <a:cubicBezTo>
                      <a:pt x="49" y="327"/>
                      <a:pt x="56" y="327"/>
                      <a:pt x="41" y="332"/>
                    </a:cubicBezTo>
                    <a:cubicBezTo>
                      <a:pt x="27" y="337"/>
                      <a:pt x="18" y="342"/>
                      <a:pt x="19" y="347"/>
                    </a:cubicBezTo>
                    <a:cubicBezTo>
                      <a:pt x="20" y="352"/>
                      <a:pt x="31" y="344"/>
                      <a:pt x="42" y="341"/>
                    </a:cubicBezTo>
                    <a:cubicBezTo>
                      <a:pt x="54" y="339"/>
                      <a:pt x="66" y="339"/>
                      <a:pt x="70" y="331"/>
                    </a:cubicBezTo>
                    <a:cubicBezTo>
                      <a:pt x="74" y="322"/>
                      <a:pt x="80" y="317"/>
                      <a:pt x="89" y="327"/>
                    </a:cubicBezTo>
                    <a:cubicBezTo>
                      <a:pt x="98" y="338"/>
                      <a:pt x="112" y="377"/>
                      <a:pt x="135" y="376"/>
                    </a:cubicBezTo>
                    <a:cubicBezTo>
                      <a:pt x="145" y="377"/>
                      <a:pt x="148" y="382"/>
                      <a:pt x="158" y="389"/>
                    </a:cubicBezTo>
                    <a:cubicBezTo>
                      <a:pt x="168" y="397"/>
                      <a:pt x="181" y="404"/>
                      <a:pt x="198" y="400"/>
                    </a:cubicBezTo>
                    <a:cubicBezTo>
                      <a:pt x="215" y="397"/>
                      <a:pt x="226" y="394"/>
                      <a:pt x="238" y="389"/>
                    </a:cubicBezTo>
                    <a:cubicBezTo>
                      <a:pt x="250" y="383"/>
                      <a:pt x="257" y="385"/>
                      <a:pt x="276" y="383"/>
                    </a:cubicBezTo>
                    <a:cubicBezTo>
                      <a:pt x="296" y="380"/>
                      <a:pt x="301" y="380"/>
                      <a:pt x="306" y="372"/>
                    </a:cubicBezTo>
                    <a:cubicBezTo>
                      <a:pt x="311" y="363"/>
                      <a:pt x="316" y="373"/>
                      <a:pt x="320" y="383"/>
                    </a:cubicBezTo>
                    <a:cubicBezTo>
                      <a:pt x="324" y="392"/>
                      <a:pt x="328" y="399"/>
                      <a:pt x="331" y="394"/>
                    </a:cubicBezTo>
                    <a:cubicBezTo>
                      <a:pt x="334" y="389"/>
                      <a:pt x="324" y="377"/>
                      <a:pt x="324" y="370"/>
                    </a:cubicBezTo>
                    <a:cubicBezTo>
                      <a:pt x="324" y="363"/>
                      <a:pt x="320" y="354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5"/>
                      <a:pt x="346" y="333"/>
                    </a:cubicBezTo>
                    <a:cubicBezTo>
                      <a:pt x="346" y="340"/>
                      <a:pt x="345" y="358"/>
                      <a:pt x="352" y="355"/>
                    </a:cubicBezTo>
                    <a:cubicBezTo>
                      <a:pt x="358" y="351"/>
                      <a:pt x="357" y="343"/>
                      <a:pt x="353" y="335"/>
                    </a:cubicBezTo>
                    <a:cubicBezTo>
                      <a:pt x="350" y="327"/>
                      <a:pt x="345" y="323"/>
                      <a:pt x="347" y="315"/>
                    </a:cubicBezTo>
                    <a:cubicBezTo>
                      <a:pt x="349" y="307"/>
                      <a:pt x="360" y="287"/>
                      <a:pt x="369" y="253"/>
                    </a:cubicBezTo>
                    <a:cubicBezTo>
                      <a:pt x="378" y="218"/>
                      <a:pt x="385" y="195"/>
                      <a:pt x="370" y="151"/>
                    </a:cubicBezTo>
                    <a:cubicBezTo>
                      <a:pt x="356" y="107"/>
                      <a:pt x="324" y="68"/>
                      <a:pt x="311" y="60"/>
                    </a:cubicBezTo>
                    <a:cubicBezTo>
                      <a:pt x="297" y="51"/>
                      <a:pt x="306" y="46"/>
                      <a:pt x="314" y="43"/>
                    </a:cubicBezTo>
                    <a:cubicBezTo>
                      <a:pt x="321" y="40"/>
                      <a:pt x="322" y="31"/>
                      <a:pt x="319" y="29"/>
                    </a:cubicBezTo>
                    <a:cubicBezTo>
                      <a:pt x="316" y="28"/>
                      <a:pt x="315" y="33"/>
                      <a:pt x="310" y="35"/>
                    </a:cubicBezTo>
                    <a:cubicBezTo>
                      <a:pt x="305" y="37"/>
                      <a:pt x="296" y="49"/>
                      <a:pt x="287" y="49"/>
                    </a:cubicBezTo>
                    <a:cubicBezTo>
                      <a:pt x="279" y="49"/>
                      <a:pt x="269" y="45"/>
                      <a:pt x="260" y="40"/>
                    </a:cubicBezTo>
                    <a:cubicBezTo>
                      <a:pt x="252" y="35"/>
                      <a:pt x="258" y="29"/>
                      <a:pt x="262" y="25"/>
                    </a:cubicBezTo>
                    <a:cubicBezTo>
                      <a:pt x="265" y="21"/>
                      <a:pt x="261" y="16"/>
                      <a:pt x="258" y="16"/>
                    </a:cubicBezTo>
                    <a:cubicBezTo>
                      <a:pt x="255" y="17"/>
                      <a:pt x="251" y="27"/>
                      <a:pt x="246" y="29"/>
                    </a:cubicBezTo>
                    <a:cubicBezTo>
                      <a:pt x="241" y="32"/>
                      <a:pt x="243" y="34"/>
                      <a:pt x="231" y="31"/>
                    </a:cubicBezTo>
                    <a:cubicBezTo>
                      <a:pt x="219" y="28"/>
                      <a:pt x="198" y="21"/>
                      <a:pt x="177" y="26"/>
                    </a:cubicBezTo>
                    <a:cubicBezTo>
                      <a:pt x="157" y="31"/>
                      <a:pt x="147" y="42"/>
                      <a:pt x="143" y="36"/>
                    </a:cubicBezTo>
                    <a:cubicBezTo>
                      <a:pt x="140" y="31"/>
                      <a:pt x="134" y="0"/>
                      <a:pt x="126" y="2"/>
                    </a:cubicBezTo>
                    <a:cubicBezTo>
                      <a:pt x="119" y="5"/>
                      <a:pt x="129" y="12"/>
                      <a:pt x="131" y="21"/>
                    </a:cubicBezTo>
                    <a:cubicBezTo>
                      <a:pt x="133" y="30"/>
                      <a:pt x="137" y="36"/>
                      <a:pt x="122" y="43"/>
                    </a:cubicBezTo>
                    <a:cubicBezTo>
                      <a:pt x="107" y="49"/>
                      <a:pt x="85" y="56"/>
                      <a:pt x="80" y="62"/>
                    </a:cubicBezTo>
                    <a:cubicBezTo>
                      <a:pt x="74" y="67"/>
                      <a:pt x="66" y="51"/>
                      <a:pt x="68" y="42"/>
                    </a:cubicBezTo>
                    <a:cubicBezTo>
                      <a:pt x="70" y="33"/>
                      <a:pt x="69" y="28"/>
                      <a:pt x="65" y="29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</p:grpSp>
        <p:grpSp>
          <p:nvGrpSpPr>
            <p:cNvPr id="38" name="Group 46">
              <a:extLst>
                <a:ext uri="{FF2B5EF4-FFF2-40B4-BE49-F238E27FC236}">
                  <a16:creationId xmlns:a16="http://schemas.microsoft.com/office/drawing/2014/main" id="{D8517294-73A7-4C5C-86B9-9C23610B67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9992" y="5403463"/>
              <a:ext cx="288032" cy="170929"/>
              <a:chOff x="2590" y="816"/>
              <a:chExt cx="701" cy="781"/>
            </a:xfrm>
          </p:grpSpPr>
          <p:sp>
            <p:nvSpPr>
              <p:cNvPr id="63" name="Freeform 47">
                <a:extLst>
                  <a:ext uri="{FF2B5EF4-FFF2-40B4-BE49-F238E27FC236}">
                    <a16:creationId xmlns:a16="http://schemas.microsoft.com/office/drawing/2014/main" id="{FC413065-5774-4620-AC42-952689BC06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816"/>
                <a:ext cx="699" cy="781"/>
              </a:xfrm>
              <a:custGeom>
                <a:avLst/>
                <a:gdLst>
                  <a:gd name="T0" fmla="*/ 214 w 385"/>
                  <a:gd name="T1" fmla="*/ 112 h 404"/>
                  <a:gd name="T2" fmla="*/ 198 w 385"/>
                  <a:gd name="T3" fmla="*/ 220 h 404"/>
                  <a:gd name="T4" fmla="*/ 207 w 385"/>
                  <a:gd name="T5" fmla="*/ 389 h 404"/>
                  <a:gd name="T6" fmla="*/ 89 w 385"/>
                  <a:gd name="T7" fmla="*/ 485 h 404"/>
                  <a:gd name="T8" fmla="*/ 33 w 385"/>
                  <a:gd name="T9" fmla="*/ 737 h 404"/>
                  <a:gd name="T10" fmla="*/ 80 w 385"/>
                  <a:gd name="T11" fmla="*/ 901 h 404"/>
                  <a:gd name="T12" fmla="*/ 89 w 385"/>
                  <a:gd name="T13" fmla="*/ 969 h 404"/>
                  <a:gd name="T14" fmla="*/ 27 w 385"/>
                  <a:gd name="T15" fmla="*/ 1046 h 404"/>
                  <a:gd name="T16" fmla="*/ 7 w 385"/>
                  <a:gd name="T17" fmla="*/ 1121 h 404"/>
                  <a:gd name="T18" fmla="*/ 40 w 385"/>
                  <a:gd name="T19" fmla="*/ 1088 h 404"/>
                  <a:gd name="T20" fmla="*/ 113 w 385"/>
                  <a:gd name="T21" fmla="*/ 1028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3 h 404"/>
                  <a:gd name="T28" fmla="*/ 171 w 385"/>
                  <a:gd name="T29" fmla="*/ 1197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8 h 404"/>
                  <a:gd name="T36" fmla="*/ 231 w 385"/>
                  <a:gd name="T37" fmla="*/ 1237 h 404"/>
                  <a:gd name="T38" fmla="*/ 294 w 385"/>
                  <a:gd name="T39" fmla="*/ 1226 h 404"/>
                  <a:gd name="T40" fmla="*/ 445 w 385"/>
                  <a:gd name="T41" fmla="*/ 1405 h 404"/>
                  <a:gd name="T42" fmla="*/ 521 w 385"/>
                  <a:gd name="T43" fmla="*/ 1458 h 404"/>
                  <a:gd name="T44" fmla="*/ 652 w 385"/>
                  <a:gd name="T45" fmla="*/ 1498 h 404"/>
                  <a:gd name="T46" fmla="*/ 781 w 385"/>
                  <a:gd name="T47" fmla="*/ 1454 h 404"/>
                  <a:gd name="T48" fmla="*/ 910 w 385"/>
                  <a:gd name="T49" fmla="*/ 1431 h 404"/>
                  <a:gd name="T50" fmla="*/ 1006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6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57 w 385"/>
                  <a:gd name="T65" fmla="*/ 1326 h 404"/>
                  <a:gd name="T66" fmla="*/ 1164 w 385"/>
                  <a:gd name="T67" fmla="*/ 1257 h 404"/>
                  <a:gd name="T68" fmla="*/ 1144 w 385"/>
                  <a:gd name="T69" fmla="*/ 1181 h 404"/>
                  <a:gd name="T70" fmla="*/ 1216 w 385"/>
                  <a:gd name="T71" fmla="*/ 945 h 404"/>
                  <a:gd name="T72" fmla="*/ 1220 w 385"/>
                  <a:gd name="T73" fmla="*/ 568 h 404"/>
                  <a:gd name="T74" fmla="*/ 1022 w 385"/>
                  <a:gd name="T75" fmla="*/ 224 h 404"/>
                  <a:gd name="T76" fmla="*/ 1035 w 385"/>
                  <a:gd name="T77" fmla="*/ 164 h 404"/>
                  <a:gd name="T78" fmla="*/ 1051 w 385"/>
                  <a:gd name="T79" fmla="*/ 112 h 404"/>
                  <a:gd name="T80" fmla="*/ 1022 w 385"/>
                  <a:gd name="T81" fmla="*/ 135 h 404"/>
                  <a:gd name="T82" fmla="*/ 946 w 385"/>
                  <a:gd name="T83" fmla="*/ 188 h 404"/>
                  <a:gd name="T84" fmla="*/ 857 w 385"/>
                  <a:gd name="T85" fmla="*/ 153 h 404"/>
                  <a:gd name="T86" fmla="*/ 861 w 385"/>
                  <a:gd name="T87" fmla="*/ 97 h 404"/>
                  <a:gd name="T88" fmla="*/ 850 w 385"/>
                  <a:gd name="T89" fmla="*/ 64 h 404"/>
                  <a:gd name="T90" fmla="*/ 812 w 385"/>
                  <a:gd name="T91" fmla="*/ 112 h 404"/>
                  <a:gd name="T92" fmla="*/ 761 w 385"/>
                  <a:gd name="T93" fmla="*/ 120 h 404"/>
                  <a:gd name="T94" fmla="*/ 583 w 385"/>
                  <a:gd name="T95" fmla="*/ 101 h 404"/>
                  <a:gd name="T96" fmla="*/ 472 w 385"/>
                  <a:gd name="T97" fmla="*/ 139 h 404"/>
                  <a:gd name="T98" fmla="*/ 416 w 385"/>
                  <a:gd name="T99" fmla="*/ 12 h 404"/>
                  <a:gd name="T100" fmla="*/ 432 w 385"/>
                  <a:gd name="T101" fmla="*/ 83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60 h 404"/>
                  <a:gd name="T108" fmla="*/ 214 w 385"/>
                  <a:gd name="T109" fmla="*/ 112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30"/>
                    </a:moveTo>
                    <a:cubicBezTo>
                      <a:pt x="59" y="34"/>
                      <a:pt x="58" y="46"/>
                      <a:pt x="60" y="59"/>
                    </a:cubicBezTo>
                    <a:cubicBezTo>
                      <a:pt x="61" y="72"/>
                      <a:pt x="69" y="93"/>
                      <a:pt x="63" y="104"/>
                    </a:cubicBezTo>
                    <a:cubicBezTo>
                      <a:pt x="58" y="114"/>
                      <a:pt x="41" y="122"/>
                      <a:pt x="27" y="130"/>
                    </a:cubicBezTo>
                    <a:cubicBezTo>
                      <a:pt x="12" y="138"/>
                      <a:pt x="10" y="181"/>
                      <a:pt x="10" y="197"/>
                    </a:cubicBezTo>
                    <a:cubicBezTo>
                      <a:pt x="10" y="212"/>
                      <a:pt x="8" y="219"/>
                      <a:pt x="24" y="241"/>
                    </a:cubicBezTo>
                    <a:cubicBezTo>
                      <a:pt x="29" y="247"/>
                      <a:pt x="33" y="255"/>
                      <a:pt x="27" y="259"/>
                    </a:cubicBezTo>
                    <a:cubicBezTo>
                      <a:pt x="18" y="266"/>
                      <a:pt x="14" y="273"/>
                      <a:pt x="8" y="280"/>
                    </a:cubicBezTo>
                    <a:cubicBezTo>
                      <a:pt x="1" y="288"/>
                      <a:pt x="0" y="293"/>
                      <a:pt x="2" y="300"/>
                    </a:cubicBezTo>
                    <a:cubicBezTo>
                      <a:pt x="4" y="307"/>
                      <a:pt x="4" y="299"/>
                      <a:pt x="12" y="291"/>
                    </a:cubicBezTo>
                    <a:cubicBezTo>
                      <a:pt x="20" y="283"/>
                      <a:pt x="23" y="279"/>
                      <a:pt x="34" y="275"/>
                    </a:cubicBezTo>
                    <a:cubicBezTo>
                      <a:pt x="46" y="271"/>
                      <a:pt x="45" y="268"/>
                      <a:pt x="51" y="278"/>
                    </a:cubicBezTo>
                    <a:cubicBezTo>
                      <a:pt x="58" y="288"/>
                      <a:pt x="61" y="295"/>
                      <a:pt x="67" y="302"/>
                    </a:cubicBezTo>
                    <a:cubicBezTo>
                      <a:pt x="73" y="310"/>
                      <a:pt x="74" y="312"/>
                      <a:pt x="67" y="314"/>
                    </a:cubicBezTo>
                    <a:cubicBezTo>
                      <a:pt x="60" y="316"/>
                      <a:pt x="54" y="312"/>
                      <a:pt x="52" y="320"/>
                    </a:cubicBezTo>
                    <a:cubicBezTo>
                      <a:pt x="49" y="328"/>
                      <a:pt x="56" y="327"/>
                      <a:pt x="41" y="332"/>
                    </a:cubicBezTo>
                    <a:cubicBezTo>
                      <a:pt x="26" y="337"/>
                      <a:pt x="18" y="342"/>
                      <a:pt x="19" y="347"/>
                    </a:cubicBezTo>
                    <a:cubicBezTo>
                      <a:pt x="20" y="353"/>
                      <a:pt x="31" y="344"/>
                      <a:pt x="42" y="342"/>
                    </a:cubicBezTo>
                    <a:cubicBezTo>
                      <a:pt x="53" y="339"/>
                      <a:pt x="66" y="340"/>
                      <a:pt x="70" y="331"/>
                    </a:cubicBezTo>
                    <a:cubicBezTo>
                      <a:pt x="74" y="323"/>
                      <a:pt x="80" y="317"/>
                      <a:pt x="89" y="328"/>
                    </a:cubicBezTo>
                    <a:cubicBezTo>
                      <a:pt x="98" y="338"/>
                      <a:pt x="112" y="378"/>
                      <a:pt x="135" y="376"/>
                    </a:cubicBezTo>
                    <a:cubicBezTo>
                      <a:pt x="144" y="377"/>
                      <a:pt x="148" y="382"/>
                      <a:pt x="158" y="390"/>
                    </a:cubicBezTo>
                    <a:cubicBezTo>
                      <a:pt x="168" y="397"/>
                      <a:pt x="181" y="404"/>
                      <a:pt x="198" y="401"/>
                    </a:cubicBezTo>
                    <a:cubicBezTo>
                      <a:pt x="215" y="398"/>
                      <a:pt x="226" y="395"/>
                      <a:pt x="237" y="389"/>
                    </a:cubicBezTo>
                    <a:cubicBezTo>
                      <a:pt x="249" y="383"/>
                      <a:pt x="256" y="386"/>
                      <a:pt x="276" y="383"/>
                    </a:cubicBezTo>
                    <a:cubicBezTo>
                      <a:pt x="295" y="381"/>
                      <a:pt x="300" y="381"/>
                      <a:pt x="305" y="372"/>
                    </a:cubicBezTo>
                    <a:cubicBezTo>
                      <a:pt x="310" y="363"/>
                      <a:pt x="315" y="374"/>
                      <a:pt x="320" y="383"/>
                    </a:cubicBezTo>
                    <a:cubicBezTo>
                      <a:pt x="324" y="393"/>
                      <a:pt x="327" y="399"/>
                      <a:pt x="331" y="394"/>
                    </a:cubicBezTo>
                    <a:cubicBezTo>
                      <a:pt x="334" y="389"/>
                      <a:pt x="324" y="378"/>
                      <a:pt x="324" y="371"/>
                    </a:cubicBezTo>
                    <a:cubicBezTo>
                      <a:pt x="324" y="364"/>
                      <a:pt x="320" y="355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6"/>
                      <a:pt x="346" y="333"/>
                    </a:cubicBezTo>
                    <a:cubicBezTo>
                      <a:pt x="346" y="341"/>
                      <a:pt x="345" y="359"/>
                      <a:pt x="351" y="355"/>
                    </a:cubicBezTo>
                    <a:cubicBezTo>
                      <a:pt x="358" y="351"/>
                      <a:pt x="356" y="344"/>
                      <a:pt x="353" y="336"/>
                    </a:cubicBezTo>
                    <a:cubicBezTo>
                      <a:pt x="350" y="327"/>
                      <a:pt x="345" y="324"/>
                      <a:pt x="347" y="316"/>
                    </a:cubicBezTo>
                    <a:cubicBezTo>
                      <a:pt x="349" y="307"/>
                      <a:pt x="360" y="288"/>
                      <a:pt x="369" y="253"/>
                    </a:cubicBezTo>
                    <a:cubicBezTo>
                      <a:pt x="378" y="219"/>
                      <a:pt x="385" y="196"/>
                      <a:pt x="370" y="152"/>
                    </a:cubicBezTo>
                    <a:cubicBezTo>
                      <a:pt x="356" y="108"/>
                      <a:pt x="324" y="69"/>
                      <a:pt x="310" y="60"/>
                    </a:cubicBezTo>
                    <a:cubicBezTo>
                      <a:pt x="297" y="51"/>
                      <a:pt x="306" y="47"/>
                      <a:pt x="314" y="44"/>
                    </a:cubicBezTo>
                    <a:cubicBezTo>
                      <a:pt x="321" y="41"/>
                      <a:pt x="322" y="31"/>
                      <a:pt x="319" y="30"/>
                    </a:cubicBezTo>
                    <a:cubicBezTo>
                      <a:pt x="315" y="29"/>
                      <a:pt x="315" y="34"/>
                      <a:pt x="310" y="36"/>
                    </a:cubicBezTo>
                    <a:cubicBezTo>
                      <a:pt x="305" y="38"/>
                      <a:pt x="296" y="50"/>
                      <a:pt x="287" y="50"/>
                    </a:cubicBezTo>
                    <a:cubicBezTo>
                      <a:pt x="278" y="50"/>
                      <a:pt x="269" y="46"/>
                      <a:pt x="260" y="41"/>
                    </a:cubicBezTo>
                    <a:cubicBezTo>
                      <a:pt x="251" y="36"/>
                      <a:pt x="258" y="30"/>
                      <a:pt x="261" y="26"/>
                    </a:cubicBezTo>
                    <a:cubicBezTo>
                      <a:pt x="265" y="21"/>
                      <a:pt x="261" y="16"/>
                      <a:pt x="258" y="17"/>
                    </a:cubicBezTo>
                    <a:cubicBezTo>
                      <a:pt x="254" y="17"/>
                      <a:pt x="251" y="28"/>
                      <a:pt x="246" y="30"/>
                    </a:cubicBezTo>
                    <a:cubicBezTo>
                      <a:pt x="241" y="33"/>
                      <a:pt x="243" y="35"/>
                      <a:pt x="231" y="32"/>
                    </a:cubicBezTo>
                    <a:cubicBezTo>
                      <a:pt x="219" y="29"/>
                      <a:pt x="198" y="22"/>
                      <a:pt x="177" y="27"/>
                    </a:cubicBezTo>
                    <a:cubicBezTo>
                      <a:pt x="156" y="32"/>
                      <a:pt x="147" y="43"/>
                      <a:pt x="143" y="37"/>
                    </a:cubicBezTo>
                    <a:cubicBezTo>
                      <a:pt x="139" y="31"/>
                      <a:pt x="134" y="0"/>
                      <a:pt x="126" y="3"/>
                    </a:cubicBezTo>
                    <a:cubicBezTo>
                      <a:pt x="119" y="5"/>
                      <a:pt x="129" y="13"/>
                      <a:pt x="131" y="22"/>
                    </a:cubicBezTo>
                    <a:cubicBezTo>
                      <a:pt x="132" y="31"/>
                      <a:pt x="137" y="37"/>
                      <a:pt x="122" y="43"/>
                    </a:cubicBezTo>
                    <a:cubicBezTo>
                      <a:pt x="107" y="50"/>
                      <a:pt x="85" y="57"/>
                      <a:pt x="80" y="62"/>
                    </a:cubicBezTo>
                    <a:cubicBezTo>
                      <a:pt x="74" y="67"/>
                      <a:pt x="66" y="52"/>
                      <a:pt x="68" y="43"/>
                    </a:cubicBezTo>
                    <a:cubicBezTo>
                      <a:pt x="70" y="33"/>
                      <a:pt x="68" y="29"/>
                      <a:pt x="65" y="30"/>
                    </a:cubicBezTo>
                    <a:close/>
                  </a:path>
                </a:pathLst>
              </a:custGeom>
              <a:solidFill>
                <a:srgbClr val="CC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64" name="Freeform 48">
                <a:extLst>
                  <a:ext uri="{FF2B5EF4-FFF2-40B4-BE49-F238E27FC236}">
                    <a16:creationId xmlns:a16="http://schemas.microsoft.com/office/drawing/2014/main" id="{5B1A2D8B-5052-4B81-8282-7B990690CA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3"/>
              </a:xfrm>
              <a:custGeom>
                <a:avLst/>
                <a:gdLst>
                  <a:gd name="T0" fmla="*/ 16 w 195"/>
                  <a:gd name="T1" fmla="*/ 137 h 245"/>
                  <a:gd name="T2" fmla="*/ 109 w 195"/>
                  <a:gd name="T3" fmla="*/ 376 h 245"/>
                  <a:gd name="T4" fmla="*/ 267 w 195"/>
                  <a:gd name="T5" fmla="*/ 361 h 245"/>
                  <a:gd name="T6" fmla="*/ 287 w 195"/>
                  <a:gd name="T7" fmla="*/ 444 h 245"/>
                  <a:gd name="T8" fmla="*/ 202 w 195"/>
                  <a:gd name="T9" fmla="*/ 709 h 245"/>
                  <a:gd name="T10" fmla="*/ 474 w 195"/>
                  <a:gd name="T11" fmla="*/ 886 h 245"/>
                  <a:gd name="T12" fmla="*/ 634 w 195"/>
                  <a:gd name="T13" fmla="*/ 593 h 245"/>
                  <a:gd name="T14" fmla="*/ 597 w 195"/>
                  <a:gd name="T15" fmla="*/ 361 h 245"/>
                  <a:gd name="T16" fmla="*/ 474 w 195"/>
                  <a:gd name="T17" fmla="*/ 156 h 245"/>
                  <a:gd name="T18" fmla="*/ 336 w 195"/>
                  <a:gd name="T19" fmla="*/ 29 h 245"/>
                  <a:gd name="T20" fmla="*/ 16 w 195"/>
                  <a:gd name="T21" fmla="*/ 137 h 2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5">
                    <a:moveTo>
                      <a:pt x="5" y="37"/>
                    </a:moveTo>
                    <a:cubicBezTo>
                      <a:pt x="0" y="54"/>
                      <a:pt x="2" y="93"/>
                      <a:pt x="33" y="101"/>
                    </a:cubicBezTo>
                    <a:cubicBezTo>
                      <a:pt x="63" y="109"/>
                      <a:pt x="70" y="96"/>
                      <a:pt x="81" y="97"/>
                    </a:cubicBezTo>
                    <a:cubicBezTo>
                      <a:pt x="92" y="98"/>
                      <a:pt x="105" y="113"/>
                      <a:pt x="87" y="119"/>
                    </a:cubicBezTo>
                    <a:cubicBezTo>
                      <a:pt x="68" y="125"/>
                      <a:pt x="46" y="147"/>
                      <a:pt x="61" y="190"/>
                    </a:cubicBezTo>
                    <a:cubicBezTo>
                      <a:pt x="77" y="233"/>
                      <a:pt x="121" y="245"/>
                      <a:pt x="144" y="238"/>
                    </a:cubicBezTo>
                    <a:cubicBezTo>
                      <a:pt x="168" y="230"/>
                      <a:pt x="195" y="187"/>
                      <a:pt x="192" y="159"/>
                    </a:cubicBezTo>
                    <a:cubicBezTo>
                      <a:pt x="190" y="132"/>
                      <a:pt x="194" y="123"/>
                      <a:pt x="181" y="97"/>
                    </a:cubicBezTo>
                    <a:cubicBezTo>
                      <a:pt x="168" y="71"/>
                      <a:pt x="162" y="60"/>
                      <a:pt x="144" y="42"/>
                    </a:cubicBezTo>
                    <a:cubicBezTo>
                      <a:pt x="127" y="24"/>
                      <a:pt x="123" y="15"/>
                      <a:pt x="102" y="8"/>
                    </a:cubicBezTo>
                    <a:cubicBezTo>
                      <a:pt x="82" y="2"/>
                      <a:pt x="19" y="0"/>
                      <a:pt x="5" y="37"/>
                    </a:cubicBezTo>
                    <a:close/>
                  </a:path>
                </a:pathLst>
              </a:custGeom>
              <a:solidFill>
                <a:srgbClr val="E0D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65" name="Freeform 49">
                <a:extLst>
                  <a:ext uri="{FF2B5EF4-FFF2-40B4-BE49-F238E27FC236}">
                    <a16:creationId xmlns:a16="http://schemas.microsoft.com/office/drawing/2014/main" id="{AF358495-147B-4E5F-B77D-3F9687E399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1081"/>
                <a:ext cx="463" cy="499"/>
              </a:xfrm>
              <a:custGeom>
                <a:avLst/>
                <a:gdLst>
                  <a:gd name="T0" fmla="*/ 788 w 255"/>
                  <a:gd name="T1" fmla="*/ 60 h 258"/>
                  <a:gd name="T2" fmla="*/ 828 w 255"/>
                  <a:gd name="T3" fmla="*/ 288 h 258"/>
                  <a:gd name="T4" fmla="*/ 775 w 255"/>
                  <a:gd name="T5" fmla="*/ 516 h 258"/>
                  <a:gd name="T6" fmla="*/ 623 w 255"/>
                  <a:gd name="T7" fmla="*/ 824 h 258"/>
                  <a:gd name="T8" fmla="*/ 461 w 255"/>
                  <a:gd name="T9" fmla="*/ 886 h 258"/>
                  <a:gd name="T10" fmla="*/ 274 w 255"/>
                  <a:gd name="T11" fmla="*/ 942 h 258"/>
                  <a:gd name="T12" fmla="*/ 138 w 255"/>
                  <a:gd name="T13" fmla="*/ 901 h 258"/>
                  <a:gd name="T14" fmla="*/ 0 w 255"/>
                  <a:gd name="T15" fmla="*/ 826 h 258"/>
                  <a:gd name="T16" fmla="*/ 153 w 255"/>
                  <a:gd name="T17" fmla="*/ 826 h 258"/>
                  <a:gd name="T18" fmla="*/ 303 w 255"/>
                  <a:gd name="T19" fmla="*/ 845 h 258"/>
                  <a:gd name="T20" fmla="*/ 488 w 255"/>
                  <a:gd name="T21" fmla="*/ 770 h 258"/>
                  <a:gd name="T22" fmla="*/ 528 w 255"/>
                  <a:gd name="T23" fmla="*/ 710 h 258"/>
                  <a:gd name="T24" fmla="*/ 594 w 255"/>
                  <a:gd name="T25" fmla="*/ 665 h 258"/>
                  <a:gd name="T26" fmla="*/ 775 w 255"/>
                  <a:gd name="T27" fmla="*/ 333 h 258"/>
                  <a:gd name="T28" fmla="*/ 792 w 255"/>
                  <a:gd name="T29" fmla="*/ 149 h 258"/>
                  <a:gd name="T30" fmla="*/ 761 w 255"/>
                  <a:gd name="T31" fmla="*/ 0 h 25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5" h="258">
                    <a:moveTo>
                      <a:pt x="239" y="16"/>
                    </a:moveTo>
                    <a:cubicBezTo>
                      <a:pt x="248" y="37"/>
                      <a:pt x="255" y="54"/>
                      <a:pt x="251" y="77"/>
                    </a:cubicBezTo>
                    <a:cubicBezTo>
                      <a:pt x="248" y="98"/>
                      <a:pt x="242" y="118"/>
                      <a:pt x="235" y="138"/>
                    </a:cubicBezTo>
                    <a:cubicBezTo>
                      <a:pt x="224" y="167"/>
                      <a:pt x="213" y="199"/>
                      <a:pt x="189" y="220"/>
                    </a:cubicBezTo>
                    <a:cubicBezTo>
                      <a:pt x="176" y="232"/>
                      <a:pt x="157" y="234"/>
                      <a:pt x="140" y="237"/>
                    </a:cubicBezTo>
                    <a:cubicBezTo>
                      <a:pt x="120" y="241"/>
                      <a:pt x="103" y="246"/>
                      <a:pt x="83" y="252"/>
                    </a:cubicBezTo>
                    <a:cubicBezTo>
                      <a:pt x="67" y="258"/>
                      <a:pt x="57" y="249"/>
                      <a:pt x="42" y="241"/>
                    </a:cubicBezTo>
                    <a:cubicBezTo>
                      <a:pt x="28" y="234"/>
                      <a:pt x="13" y="228"/>
                      <a:pt x="0" y="221"/>
                    </a:cubicBezTo>
                    <a:cubicBezTo>
                      <a:pt x="12" y="231"/>
                      <a:pt x="31" y="219"/>
                      <a:pt x="46" y="221"/>
                    </a:cubicBezTo>
                    <a:cubicBezTo>
                      <a:pt x="62" y="224"/>
                      <a:pt x="74" y="229"/>
                      <a:pt x="92" y="226"/>
                    </a:cubicBezTo>
                    <a:cubicBezTo>
                      <a:pt x="112" y="223"/>
                      <a:pt x="132" y="220"/>
                      <a:pt x="148" y="206"/>
                    </a:cubicBezTo>
                    <a:cubicBezTo>
                      <a:pt x="154" y="201"/>
                      <a:pt x="156" y="195"/>
                      <a:pt x="160" y="190"/>
                    </a:cubicBezTo>
                    <a:cubicBezTo>
                      <a:pt x="166" y="184"/>
                      <a:pt x="174" y="182"/>
                      <a:pt x="180" y="178"/>
                    </a:cubicBezTo>
                    <a:cubicBezTo>
                      <a:pt x="211" y="158"/>
                      <a:pt x="231" y="125"/>
                      <a:pt x="235" y="89"/>
                    </a:cubicBezTo>
                    <a:cubicBezTo>
                      <a:pt x="236" y="73"/>
                      <a:pt x="242" y="56"/>
                      <a:pt x="240" y="40"/>
                    </a:cubicBezTo>
                    <a:cubicBezTo>
                      <a:pt x="239" y="26"/>
                      <a:pt x="231" y="14"/>
                      <a:pt x="231" y="0"/>
                    </a:cubicBezTo>
                  </a:path>
                </a:pathLst>
              </a:custGeom>
              <a:solidFill>
                <a:srgbClr val="B0D4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66" name="Freeform 50">
                <a:extLst>
                  <a:ext uri="{FF2B5EF4-FFF2-40B4-BE49-F238E27FC236}">
                    <a16:creationId xmlns:a16="http://schemas.microsoft.com/office/drawing/2014/main" id="{5B45DD78-2284-4A7E-86FE-8F19A9251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3" y="936"/>
                <a:ext cx="169" cy="313"/>
              </a:xfrm>
              <a:custGeom>
                <a:avLst/>
                <a:gdLst>
                  <a:gd name="T0" fmla="*/ 303 w 93"/>
                  <a:gd name="T1" fmla="*/ 8 h 162"/>
                  <a:gd name="T2" fmla="*/ 185 w 93"/>
                  <a:gd name="T3" fmla="*/ 145 h 162"/>
                  <a:gd name="T4" fmla="*/ 76 w 93"/>
                  <a:gd name="T5" fmla="*/ 280 h 162"/>
                  <a:gd name="T6" fmla="*/ 24 w 93"/>
                  <a:gd name="T7" fmla="*/ 325 h 162"/>
                  <a:gd name="T8" fmla="*/ 4 w 93"/>
                  <a:gd name="T9" fmla="*/ 429 h 162"/>
                  <a:gd name="T10" fmla="*/ 64 w 93"/>
                  <a:gd name="T11" fmla="*/ 605 h 162"/>
                  <a:gd name="T12" fmla="*/ 56 w 93"/>
                  <a:gd name="T13" fmla="*/ 377 h 162"/>
                  <a:gd name="T14" fmla="*/ 194 w 93"/>
                  <a:gd name="T15" fmla="*/ 303 h 162"/>
                  <a:gd name="T16" fmla="*/ 238 w 93"/>
                  <a:gd name="T17" fmla="*/ 137 h 162"/>
                  <a:gd name="T18" fmla="*/ 254 w 93"/>
                  <a:gd name="T19" fmla="*/ 60 h 162"/>
                  <a:gd name="T20" fmla="*/ 307 w 93"/>
                  <a:gd name="T21" fmla="*/ 0 h 1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3" h="162">
                    <a:moveTo>
                      <a:pt x="92" y="2"/>
                    </a:moveTo>
                    <a:cubicBezTo>
                      <a:pt x="70" y="4"/>
                      <a:pt x="62" y="20"/>
                      <a:pt x="56" y="39"/>
                    </a:cubicBezTo>
                    <a:cubicBezTo>
                      <a:pt x="49" y="61"/>
                      <a:pt x="43" y="65"/>
                      <a:pt x="23" y="75"/>
                    </a:cubicBezTo>
                    <a:cubicBezTo>
                      <a:pt x="13" y="80"/>
                      <a:pt x="12" y="77"/>
                      <a:pt x="7" y="87"/>
                    </a:cubicBezTo>
                    <a:cubicBezTo>
                      <a:pt x="3" y="93"/>
                      <a:pt x="1" y="108"/>
                      <a:pt x="1" y="115"/>
                    </a:cubicBezTo>
                    <a:cubicBezTo>
                      <a:pt x="0" y="129"/>
                      <a:pt x="4" y="156"/>
                      <a:pt x="19" y="162"/>
                    </a:cubicBezTo>
                    <a:cubicBezTo>
                      <a:pt x="9" y="148"/>
                      <a:pt x="7" y="116"/>
                      <a:pt x="17" y="101"/>
                    </a:cubicBezTo>
                    <a:cubicBezTo>
                      <a:pt x="27" y="85"/>
                      <a:pt x="47" y="94"/>
                      <a:pt x="59" y="81"/>
                    </a:cubicBezTo>
                    <a:cubicBezTo>
                      <a:pt x="69" y="70"/>
                      <a:pt x="69" y="49"/>
                      <a:pt x="72" y="37"/>
                    </a:cubicBezTo>
                    <a:cubicBezTo>
                      <a:pt x="73" y="31"/>
                      <a:pt x="74" y="21"/>
                      <a:pt x="77" y="16"/>
                    </a:cubicBezTo>
                    <a:cubicBezTo>
                      <a:pt x="81" y="9"/>
                      <a:pt x="90" y="7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67" name="Freeform 51">
                <a:extLst>
                  <a:ext uri="{FF2B5EF4-FFF2-40B4-BE49-F238E27FC236}">
                    <a16:creationId xmlns:a16="http://schemas.microsoft.com/office/drawing/2014/main" id="{0A9DAC6C-BDA9-4953-ADCA-A0B16971FC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5"/>
              </a:xfrm>
              <a:custGeom>
                <a:avLst/>
                <a:gdLst>
                  <a:gd name="T0" fmla="*/ 16 w 195"/>
                  <a:gd name="T1" fmla="*/ 141 h 246"/>
                  <a:gd name="T2" fmla="*/ 109 w 195"/>
                  <a:gd name="T3" fmla="*/ 377 h 246"/>
                  <a:gd name="T4" fmla="*/ 267 w 195"/>
                  <a:gd name="T5" fmla="*/ 365 h 246"/>
                  <a:gd name="T6" fmla="*/ 287 w 195"/>
                  <a:gd name="T7" fmla="*/ 448 h 246"/>
                  <a:gd name="T8" fmla="*/ 202 w 195"/>
                  <a:gd name="T9" fmla="*/ 713 h 246"/>
                  <a:gd name="T10" fmla="*/ 474 w 195"/>
                  <a:gd name="T11" fmla="*/ 888 h 246"/>
                  <a:gd name="T12" fmla="*/ 634 w 195"/>
                  <a:gd name="T13" fmla="*/ 597 h 246"/>
                  <a:gd name="T14" fmla="*/ 597 w 195"/>
                  <a:gd name="T15" fmla="*/ 365 h 246"/>
                  <a:gd name="T16" fmla="*/ 474 w 195"/>
                  <a:gd name="T17" fmla="*/ 160 h 246"/>
                  <a:gd name="T18" fmla="*/ 336 w 195"/>
                  <a:gd name="T19" fmla="*/ 33 h 246"/>
                  <a:gd name="T20" fmla="*/ 16 w 195"/>
                  <a:gd name="T21" fmla="*/ 141 h 24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6">
                    <a:moveTo>
                      <a:pt x="5" y="38"/>
                    </a:moveTo>
                    <a:cubicBezTo>
                      <a:pt x="0" y="55"/>
                      <a:pt x="2" y="93"/>
                      <a:pt x="33" y="101"/>
                    </a:cubicBezTo>
                    <a:cubicBezTo>
                      <a:pt x="63" y="110"/>
                      <a:pt x="70" y="96"/>
                      <a:pt x="81" y="98"/>
                    </a:cubicBezTo>
                    <a:cubicBezTo>
                      <a:pt x="92" y="99"/>
                      <a:pt x="105" y="113"/>
                      <a:pt x="87" y="120"/>
                    </a:cubicBezTo>
                    <a:cubicBezTo>
                      <a:pt x="68" y="126"/>
                      <a:pt x="46" y="147"/>
                      <a:pt x="61" y="191"/>
                    </a:cubicBezTo>
                    <a:cubicBezTo>
                      <a:pt x="77" y="234"/>
                      <a:pt x="121" y="246"/>
                      <a:pt x="144" y="238"/>
                    </a:cubicBezTo>
                    <a:cubicBezTo>
                      <a:pt x="168" y="231"/>
                      <a:pt x="195" y="187"/>
                      <a:pt x="192" y="160"/>
                    </a:cubicBezTo>
                    <a:cubicBezTo>
                      <a:pt x="190" y="132"/>
                      <a:pt x="194" y="123"/>
                      <a:pt x="181" y="98"/>
                    </a:cubicBezTo>
                    <a:cubicBezTo>
                      <a:pt x="168" y="72"/>
                      <a:pt x="162" y="61"/>
                      <a:pt x="144" y="43"/>
                    </a:cubicBezTo>
                    <a:cubicBezTo>
                      <a:pt x="127" y="25"/>
                      <a:pt x="123" y="15"/>
                      <a:pt x="102" y="9"/>
                    </a:cubicBezTo>
                    <a:cubicBezTo>
                      <a:pt x="82" y="3"/>
                      <a:pt x="19" y="0"/>
                      <a:pt x="5" y="38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68" name="Freeform 52">
                <a:extLst>
                  <a:ext uri="{FF2B5EF4-FFF2-40B4-BE49-F238E27FC236}">
                    <a16:creationId xmlns:a16="http://schemas.microsoft.com/office/drawing/2014/main" id="{9903D546-9A0A-4A43-B4AE-60C831752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1046"/>
                <a:ext cx="195" cy="338"/>
              </a:xfrm>
              <a:custGeom>
                <a:avLst/>
                <a:gdLst>
                  <a:gd name="T0" fmla="*/ 275 w 107"/>
                  <a:gd name="T1" fmla="*/ 85 h 175"/>
                  <a:gd name="T2" fmla="*/ 303 w 107"/>
                  <a:gd name="T3" fmla="*/ 496 h 175"/>
                  <a:gd name="T4" fmla="*/ 177 w 107"/>
                  <a:gd name="T5" fmla="*/ 616 h 175"/>
                  <a:gd name="T6" fmla="*/ 0 w 107"/>
                  <a:gd name="T7" fmla="*/ 541 h 175"/>
                  <a:gd name="T8" fmla="*/ 286 w 107"/>
                  <a:gd name="T9" fmla="*/ 404 h 175"/>
                  <a:gd name="T10" fmla="*/ 286 w 107"/>
                  <a:gd name="T11" fmla="*/ 191 h 175"/>
                  <a:gd name="T12" fmla="*/ 226 w 107"/>
                  <a:gd name="T13" fmla="*/ 0 h 1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7" h="175">
                    <a:moveTo>
                      <a:pt x="83" y="23"/>
                    </a:moveTo>
                    <a:cubicBezTo>
                      <a:pt x="104" y="49"/>
                      <a:pt x="107" y="104"/>
                      <a:pt x="91" y="133"/>
                    </a:cubicBezTo>
                    <a:cubicBezTo>
                      <a:pt x="83" y="147"/>
                      <a:pt x="69" y="161"/>
                      <a:pt x="53" y="165"/>
                    </a:cubicBezTo>
                    <a:cubicBezTo>
                      <a:pt x="35" y="169"/>
                      <a:pt x="8" y="161"/>
                      <a:pt x="0" y="145"/>
                    </a:cubicBezTo>
                    <a:cubicBezTo>
                      <a:pt x="25" y="175"/>
                      <a:pt x="82" y="139"/>
                      <a:pt x="86" y="108"/>
                    </a:cubicBezTo>
                    <a:cubicBezTo>
                      <a:pt x="89" y="91"/>
                      <a:pt x="90" y="67"/>
                      <a:pt x="86" y="51"/>
                    </a:cubicBezTo>
                    <a:cubicBezTo>
                      <a:pt x="83" y="37"/>
                      <a:pt x="80" y="10"/>
                      <a:pt x="68" y="0"/>
                    </a:cubicBezTo>
                  </a:path>
                </a:pathLst>
              </a:custGeom>
              <a:solidFill>
                <a:srgbClr val="D2A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69" name="Freeform 53">
                <a:extLst>
                  <a:ext uri="{FF2B5EF4-FFF2-40B4-BE49-F238E27FC236}">
                    <a16:creationId xmlns:a16="http://schemas.microsoft.com/office/drawing/2014/main" id="{A45E4FF6-192F-4649-B154-CF9E1EAF3E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1" y="1160"/>
                <a:ext cx="77" cy="126"/>
              </a:xfrm>
              <a:custGeom>
                <a:avLst/>
                <a:gdLst>
                  <a:gd name="T0" fmla="*/ 141 w 42"/>
                  <a:gd name="T1" fmla="*/ 4 h 65"/>
                  <a:gd name="T2" fmla="*/ 37 w 42"/>
                  <a:gd name="T3" fmla="*/ 68 h 65"/>
                  <a:gd name="T4" fmla="*/ 57 w 42"/>
                  <a:gd name="T5" fmla="*/ 244 h 65"/>
                  <a:gd name="T6" fmla="*/ 121 w 42"/>
                  <a:gd name="T7" fmla="*/ 12 h 6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" h="65">
                    <a:moveTo>
                      <a:pt x="42" y="1"/>
                    </a:moveTo>
                    <a:cubicBezTo>
                      <a:pt x="29" y="0"/>
                      <a:pt x="18" y="6"/>
                      <a:pt x="11" y="18"/>
                    </a:cubicBezTo>
                    <a:cubicBezTo>
                      <a:pt x="0" y="38"/>
                      <a:pt x="10" y="47"/>
                      <a:pt x="17" y="65"/>
                    </a:cubicBezTo>
                    <a:cubicBezTo>
                      <a:pt x="7" y="37"/>
                      <a:pt x="14" y="20"/>
                      <a:pt x="36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70" name="Oval 54">
                <a:extLst>
                  <a:ext uri="{FF2B5EF4-FFF2-40B4-BE49-F238E27FC236}">
                    <a16:creationId xmlns:a16="http://schemas.microsoft.com/office/drawing/2014/main" id="{5632B184-7F47-484E-9F94-538B6D5893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8" y="940"/>
                <a:ext cx="74" cy="7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71" name="Oval 55">
                <a:extLst>
                  <a:ext uri="{FF2B5EF4-FFF2-40B4-BE49-F238E27FC236}">
                    <a16:creationId xmlns:a16="http://schemas.microsoft.com/office/drawing/2014/main" id="{351D572C-B477-42B9-B2C6-FD3550E079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7" y="1025"/>
                <a:ext cx="27" cy="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72" name="Oval 56">
                <a:extLst>
                  <a:ext uri="{FF2B5EF4-FFF2-40B4-BE49-F238E27FC236}">
                    <a16:creationId xmlns:a16="http://schemas.microsoft.com/office/drawing/2014/main" id="{64CB0C65-9CD1-4587-A7E0-A4955BA4F0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5" y="92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73" name="Freeform 57">
                <a:extLst>
                  <a:ext uri="{FF2B5EF4-FFF2-40B4-BE49-F238E27FC236}">
                    <a16:creationId xmlns:a16="http://schemas.microsoft.com/office/drawing/2014/main" id="{F849C941-4869-4D34-887D-CBB4773CDC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" y="816"/>
                <a:ext cx="699" cy="781"/>
              </a:xfrm>
              <a:custGeom>
                <a:avLst/>
                <a:gdLst>
                  <a:gd name="T0" fmla="*/ 214 w 385"/>
                  <a:gd name="T1" fmla="*/ 108 h 404"/>
                  <a:gd name="T2" fmla="*/ 198 w 385"/>
                  <a:gd name="T3" fmla="*/ 217 h 404"/>
                  <a:gd name="T4" fmla="*/ 207 w 385"/>
                  <a:gd name="T5" fmla="*/ 385 h 404"/>
                  <a:gd name="T6" fmla="*/ 89 w 385"/>
                  <a:gd name="T7" fmla="*/ 481 h 404"/>
                  <a:gd name="T8" fmla="*/ 36 w 385"/>
                  <a:gd name="T9" fmla="*/ 733 h 404"/>
                  <a:gd name="T10" fmla="*/ 80 w 385"/>
                  <a:gd name="T11" fmla="*/ 901 h 404"/>
                  <a:gd name="T12" fmla="*/ 89 w 385"/>
                  <a:gd name="T13" fmla="*/ 965 h 404"/>
                  <a:gd name="T14" fmla="*/ 27 w 385"/>
                  <a:gd name="T15" fmla="*/ 1046 h 404"/>
                  <a:gd name="T16" fmla="*/ 7 w 385"/>
                  <a:gd name="T17" fmla="*/ 1117 h 404"/>
                  <a:gd name="T18" fmla="*/ 40 w 385"/>
                  <a:gd name="T19" fmla="*/ 1085 h 404"/>
                  <a:gd name="T20" fmla="*/ 113 w 385"/>
                  <a:gd name="T21" fmla="*/ 1025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0 h 404"/>
                  <a:gd name="T28" fmla="*/ 171 w 385"/>
                  <a:gd name="T29" fmla="*/ 1193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4 h 404"/>
                  <a:gd name="T36" fmla="*/ 231 w 385"/>
                  <a:gd name="T37" fmla="*/ 1237 h 404"/>
                  <a:gd name="T38" fmla="*/ 294 w 385"/>
                  <a:gd name="T39" fmla="*/ 1222 h 404"/>
                  <a:gd name="T40" fmla="*/ 445 w 385"/>
                  <a:gd name="T41" fmla="*/ 1405 h 404"/>
                  <a:gd name="T42" fmla="*/ 521 w 385"/>
                  <a:gd name="T43" fmla="*/ 1454 h 404"/>
                  <a:gd name="T44" fmla="*/ 652 w 385"/>
                  <a:gd name="T45" fmla="*/ 1494 h 404"/>
                  <a:gd name="T46" fmla="*/ 784 w 385"/>
                  <a:gd name="T47" fmla="*/ 1454 h 404"/>
                  <a:gd name="T48" fmla="*/ 910 w 385"/>
                  <a:gd name="T49" fmla="*/ 1431 h 404"/>
                  <a:gd name="T50" fmla="*/ 1009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2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60 w 385"/>
                  <a:gd name="T65" fmla="*/ 1326 h 404"/>
                  <a:gd name="T66" fmla="*/ 1164 w 385"/>
                  <a:gd name="T67" fmla="*/ 1253 h 404"/>
                  <a:gd name="T68" fmla="*/ 1144 w 385"/>
                  <a:gd name="T69" fmla="*/ 1177 h 404"/>
                  <a:gd name="T70" fmla="*/ 1216 w 385"/>
                  <a:gd name="T71" fmla="*/ 945 h 404"/>
                  <a:gd name="T72" fmla="*/ 1220 w 385"/>
                  <a:gd name="T73" fmla="*/ 564 h 404"/>
                  <a:gd name="T74" fmla="*/ 1026 w 385"/>
                  <a:gd name="T75" fmla="*/ 224 h 404"/>
                  <a:gd name="T76" fmla="*/ 1035 w 385"/>
                  <a:gd name="T77" fmla="*/ 160 h 404"/>
                  <a:gd name="T78" fmla="*/ 1051 w 385"/>
                  <a:gd name="T79" fmla="*/ 108 h 404"/>
                  <a:gd name="T80" fmla="*/ 1022 w 385"/>
                  <a:gd name="T81" fmla="*/ 131 h 404"/>
                  <a:gd name="T82" fmla="*/ 946 w 385"/>
                  <a:gd name="T83" fmla="*/ 184 h 404"/>
                  <a:gd name="T84" fmla="*/ 857 w 385"/>
                  <a:gd name="T85" fmla="*/ 149 h 404"/>
                  <a:gd name="T86" fmla="*/ 864 w 385"/>
                  <a:gd name="T87" fmla="*/ 93 h 404"/>
                  <a:gd name="T88" fmla="*/ 850 w 385"/>
                  <a:gd name="T89" fmla="*/ 60 h 404"/>
                  <a:gd name="T90" fmla="*/ 812 w 385"/>
                  <a:gd name="T91" fmla="*/ 108 h 404"/>
                  <a:gd name="T92" fmla="*/ 761 w 385"/>
                  <a:gd name="T93" fmla="*/ 116 h 404"/>
                  <a:gd name="T94" fmla="*/ 583 w 385"/>
                  <a:gd name="T95" fmla="*/ 97 h 404"/>
                  <a:gd name="T96" fmla="*/ 472 w 385"/>
                  <a:gd name="T97" fmla="*/ 135 h 404"/>
                  <a:gd name="T98" fmla="*/ 416 w 385"/>
                  <a:gd name="T99" fmla="*/ 8 h 404"/>
                  <a:gd name="T100" fmla="*/ 432 w 385"/>
                  <a:gd name="T101" fmla="*/ 79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57 h 404"/>
                  <a:gd name="T108" fmla="*/ 214 w 385"/>
                  <a:gd name="T109" fmla="*/ 108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29"/>
                    </a:moveTo>
                    <a:cubicBezTo>
                      <a:pt x="59" y="34"/>
                      <a:pt x="58" y="46"/>
                      <a:pt x="60" y="58"/>
                    </a:cubicBezTo>
                    <a:cubicBezTo>
                      <a:pt x="62" y="71"/>
                      <a:pt x="69" y="92"/>
                      <a:pt x="63" y="103"/>
                    </a:cubicBezTo>
                    <a:cubicBezTo>
                      <a:pt x="58" y="114"/>
                      <a:pt x="41" y="122"/>
                      <a:pt x="27" y="129"/>
                    </a:cubicBezTo>
                    <a:cubicBezTo>
                      <a:pt x="13" y="137"/>
                      <a:pt x="11" y="180"/>
                      <a:pt x="11" y="196"/>
                    </a:cubicBezTo>
                    <a:cubicBezTo>
                      <a:pt x="11" y="212"/>
                      <a:pt x="8" y="219"/>
                      <a:pt x="24" y="241"/>
                    </a:cubicBezTo>
                    <a:cubicBezTo>
                      <a:pt x="29" y="246"/>
                      <a:pt x="33" y="254"/>
                      <a:pt x="27" y="258"/>
                    </a:cubicBezTo>
                    <a:cubicBezTo>
                      <a:pt x="18" y="265"/>
                      <a:pt x="14" y="273"/>
                      <a:pt x="8" y="280"/>
                    </a:cubicBezTo>
                    <a:cubicBezTo>
                      <a:pt x="1" y="287"/>
                      <a:pt x="0" y="292"/>
                      <a:pt x="2" y="299"/>
                    </a:cubicBezTo>
                    <a:cubicBezTo>
                      <a:pt x="4" y="306"/>
                      <a:pt x="4" y="298"/>
                      <a:pt x="12" y="290"/>
                    </a:cubicBezTo>
                    <a:cubicBezTo>
                      <a:pt x="20" y="282"/>
                      <a:pt x="23" y="278"/>
                      <a:pt x="34" y="274"/>
                    </a:cubicBezTo>
                    <a:cubicBezTo>
                      <a:pt x="46" y="270"/>
                      <a:pt x="45" y="268"/>
                      <a:pt x="51" y="278"/>
                    </a:cubicBezTo>
                    <a:cubicBezTo>
                      <a:pt x="58" y="288"/>
                      <a:pt x="61" y="294"/>
                      <a:pt x="67" y="302"/>
                    </a:cubicBezTo>
                    <a:cubicBezTo>
                      <a:pt x="73" y="309"/>
                      <a:pt x="74" y="311"/>
                      <a:pt x="67" y="313"/>
                    </a:cubicBezTo>
                    <a:cubicBezTo>
                      <a:pt x="60" y="315"/>
                      <a:pt x="55" y="312"/>
                      <a:pt x="52" y="319"/>
                    </a:cubicBezTo>
                    <a:cubicBezTo>
                      <a:pt x="49" y="327"/>
                      <a:pt x="56" y="327"/>
                      <a:pt x="41" y="332"/>
                    </a:cubicBezTo>
                    <a:cubicBezTo>
                      <a:pt x="27" y="337"/>
                      <a:pt x="18" y="342"/>
                      <a:pt x="19" y="347"/>
                    </a:cubicBezTo>
                    <a:cubicBezTo>
                      <a:pt x="20" y="352"/>
                      <a:pt x="31" y="344"/>
                      <a:pt x="42" y="341"/>
                    </a:cubicBezTo>
                    <a:cubicBezTo>
                      <a:pt x="54" y="339"/>
                      <a:pt x="66" y="339"/>
                      <a:pt x="70" y="331"/>
                    </a:cubicBezTo>
                    <a:cubicBezTo>
                      <a:pt x="74" y="322"/>
                      <a:pt x="80" y="317"/>
                      <a:pt x="89" y="327"/>
                    </a:cubicBezTo>
                    <a:cubicBezTo>
                      <a:pt x="98" y="338"/>
                      <a:pt x="112" y="377"/>
                      <a:pt x="135" y="376"/>
                    </a:cubicBezTo>
                    <a:cubicBezTo>
                      <a:pt x="145" y="377"/>
                      <a:pt x="148" y="382"/>
                      <a:pt x="158" y="389"/>
                    </a:cubicBezTo>
                    <a:cubicBezTo>
                      <a:pt x="168" y="397"/>
                      <a:pt x="181" y="404"/>
                      <a:pt x="198" y="400"/>
                    </a:cubicBezTo>
                    <a:cubicBezTo>
                      <a:pt x="215" y="397"/>
                      <a:pt x="226" y="394"/>
                      <a:pt x="238" y="389"/>
                    </a:cubicBezTo>
                    <a:cubicBezTo>
                      <a:pt x="250" y="383"/>
                      <a:pt x="257" y="385"/>
                      <a:pt x="276" y="383"/>
                    </a:cubicBezTo>
                    <a:cubicBezTo>
                      <a:pt x="296" y="380"/>
                      <a:pt x="301" y="380"/>
                      <a:pt x="306" y="372"/>
                    </a:cubicBezTo>
                    <a:cubicBezTo>
                      <a:pt x="311" y="363"/>
                      <a:pt x="316" y="373"/>
                      <a:pt x="320" y="383"/>
                    </a:cubicBezTo>
                    <a:cubicBezTo>
                      <a:pt x="324" y="392"/>
                      <a:pt x="328" y="399"/>
                      <a:pt x="331" y="394"/>
                    </a:cubicBezTo>
                    <a:cubicBezTo>
                      <a:pt x="334" y="389"/>
                      <a:pt x="324" y="377"/>
                      <a:pt x="324" y="370"/>
                    </a:cubicBezTo>
                    <a:cubicBezTo>
                      <a:pt x="324" y="363"/>
                      <a:pt x="320" y="354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5"/>
                      <a:pt x="346" y="333"/>
                    </a:cubicBezTo>
                    <a:cubicBezTo>
                      <a:pt x="346" y="340"/>
                      <a:pt x="345" y="358"/>
                      <a:pt x="352" y="355"/>
                    </a:cubicBezTo>
                    <a:cubicBezTo>
                      <a:pt x="358" y="351"/>
                      <a:pt x="357" y="343"/>
                      <a:pt x="353" y="335"/>
                    </a:cubicBezTo>
                    <a:cubicBezTo>
                      <a:pt x="350" y="327"/>
                      <a:pt x="345" y="323"/>
                      <a:pt x="347" y="315"/>
                    </a:cubicBezTo>
                    <a:cubicBezTo>
                      <a:pt x="349" y="307"/>
                      <a:pt x="360" y="287"/>
                      <a:pt x="369" y="253"/>
                    </a:cubicBezTo>
                    <a:cubicBezTo>
                      <a:pt x="378" y="218"/>
                      <a:pt x="385" y="195"/>
                      <a:pt x="370" y="151"/>
                    </a:cubicBezTo>
                    <a:cubicBezTo>
                      <a:pt x="356" y="107"/>
                      <a:pt x="324" y="68"/>
                      <a:pt x="311" y="60"/>
                    </a:cubicBezTo>
                    <a:cubicBezTo>
                      <a:pt x="297" y="51"/>
                      <a:pt x="306" y="46"/>
                      <a:pt x="314" y="43"/>
                    </a:cubicBezTo>
                    <a:cubicBezTo>
                      <a:pt x="321" y="40"/>
                      <a:pt x="322" y="31"/>
                      <a:pt x="319" y="29"/>
                    </a:cubicBezTo>
                    <a:cubicBezTo>
                      <a:pt x="316" y="28"/>
                      <a:pt x="315" y="33"/>
                      <a:pt x="310" y="35"/>
                    </a:cubicBezTo>
                    <a:cubicBezTo>
                      <a:pt x="305" y="37"/>
                      <a:pt x="296" y="49"/>
                      <a:pt x="287" y="49"/>
                    </a:cubicBezTo>
                    <a:cubicBezTo>
                      <a:pt x="279" y="49"/>
                      <a:pt x="269" y="45"/>
                      <a:pt x="260" y="40"/>
                    </a:cubicBezTo>
                    <a:cubicBezTo>
                      <a:pt x="252" y="35"/>
                      <a:pt x="258" y="29"/>
                      <a:pt x="262" y="25"/>
                    </a:cubicBezTo>
                    <a:cubicBezTo>
                      <a:pt x="265" y="21"/>
                      <a:pt x="261" y="16"/>
                      <a:pt x="258" y="16"/>
                    </a:cubicBezTo>
                    <a:cubicBezTo>
                      <a:pt x="255" y="17"/>
                      <a:pt x="251" y="27"/>
                      <a:pt x="246" y="29"/>
                    </a:cubicBezTo>
                    <a:cubicBezTo>
                      <a:pt x="241" y="32"/>
                      <a:pt x="243" y="34"/>
                      <a:pt x="231" y="31"/>
                    </a:cubicBezTo>
                    <a:cubicBezTo>
                      <a:pt x="219" y="28"/>
                      <a:pt x="198" y="21"/>
                      <a:pt x="177" y="26"/>
                    </a:cubicBezTo>
                    <a:cubicBezTo>
                      <a:pt x="157" y="31"/>
                      <a:pt x="147" y="42"/>
                      <a:pt x="143" y="36"/>
                    </a:cubicBezTo>
                    <a:cubicBezTo>
                      <a:pt x="140" y="31"/>
                      <a:pt x="134" y="0"/>
                      <a:pt x="126" y="2"/>
                    </a:cubicBezTo>
                    <a:cubicBezTo>
                      <a:pt x="119" y="5"/>
                      <a:pt x="129" y="12"/>
                      <a:pt x="131" y="21"/>
                    </a:cubicBezTo>
                    <a:cubicBezTo>
                      <a:pt x="133" y="30"/>
                      <a:pt x="137" y="36"/>
                      <a:pt x="122" y="43"/>
                    </a:cubicBezTo>
                    <a:cubicBezTo>
                      <a:pt x="107" y="49"/>
                      <a:pt x="85" y="56"/>
                      <a:pt x="80" y="62"/>
                    </a:cubicBezTo>
                    <a:cubicBezTo>
                      <a:pt x="74" y="67"/>
                      <a:pt x="66" y="51"/>
                      <a:pt x="68" y="42"/>
                    </a:cubicBezTo>
                    <a:cubicBezTo>
                      <a:pt x="70" y="33"/>
                      <a:pt x="69" y="28"/>
                      <a:pt x="65" y="29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</p:grpSp>
        <p:grpSp>
          <p:nvGrpSpPr>
            <p:cNvPr id="39" name="Group 46">
              <a:extLst>
                <a:ext uri="{FF2B5EF4-FFF2-40B4-BE49-F238E27FC236}">
                  <a16:creationId xmlns:a16="http://schemas.microsoft.com/office/drawing/2014/main" id="{F3A556C5-A0C9-48ED-995A-D480827744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8024" y="5475471"/>
              <a:ext cx="288032" cy="170929"/>
              <a:chOff x="2590" y="816"/>
              <a:chExt cx="701" cy="781"/>
            </a:xfrm>
          </p:grpSpPr>
          <p:sp>
            <p:nvSpPr>
              <p:cNvPr id="52" name="Freeform 47">
                <a:extLst>
                  <a:ext uri="{FF2B5EF4-FFF2-40B4-BE49-F238E27FC236}">
                    <a16:creationId xmlns:a16="http://schemas.microsoft.com/office/drawing/2014/main" id="{F8A7105F-CDD2-4C97-84CF-0466E0ED4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816"/>
                <a:ext cx="699" cy="781"/>
              </a:xfrm>
              <a:custGeom>
                <a:avLst/>
                <a:gdLst>
                  <a:gd name="T0" fmla="*/ 214 w 385"/>
                  <a:gd name="T1" fmla="*/ 112 h 404"/>
                  <a:gd name="T2" fmla="*/ 198 w 385"/>
                  <a:gd name="T3" fmla="*/ 220 h 404"/>
                  <a:gd name="T4" fmla="*/ 207 w 385"/>
                  <a:gd name="T5" fmla="*/ 389 h 404"/>
                  <a:gd name="T6" fmla="*/ 89 w 385"/>
                  <a:gd name="T7" fmla="*/ 485 h 404"/>
                  <a:gd name="T8" fmla="*/ 33 w 385"/>
                  <a:gd name="T9" fmla="*/ 737 h 404"/>
                  <a:gd name="T10" fmla="*/ 80 w 385"/>
                  <a:gd name="T11" fmla="*/ 901 h 404"/>
                  <a:gd name="T12" fmla="*/ 89 w 385"/>
                  <a:gd name="T13" fmla="*/ 969 h 404"/>
                  <a:gd name="T14" fmla="*/ 27 w 385"/>
                  <a:gd name="T15" fmla="*/ 1046 h 404"/>
                  <a:gd name="T16" fmla="*/ 7 w 385"/>
                  <a:gd name="T17" fmla="*/ 1121 h 404"/>
                  <a:gd name="T18" fmla="*/ 40 w 385"/>
                  <a:gd name="T19" fmla="*/ 1088 h 404"/>
                  <a:gd name="T20" fmla="*/ 113 w 385"/>
                  <a:gd name="T21" fmla="*/ 1028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3 h 404"/>
                  <a:gd name="T28" fmla="*/ 171 w 385"/>
                  <a:gd name="T29" fmla="*/ 1197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8 h 404"/>
                  <a:gd name="T36" fmla="*/ 231 w 385"/>
                  <a:gd name="T37" fmla="*/ 1237 h 404"/>
                  <a:gd name="T38" fmla="*/ 294 w 385"/>
                  <a:gd name="T39" fmla="*/ 1226 h 404"/>
                  <a:gd name="T40" fmla="*/ 445 w 385"/>
                  <a:gd name="T41" fmla="*/ 1405 h 404"/>
                  <a:gd name="T42" fmla="*/ 521 w 385"/>
                  <a:gd name="T43" fmla="*/ 1458 h 404"/>
                  <a:gd name="T44" fmla="*/ 652 w 385"/>
                  <a:gd name="T45" fmla="*/ 1498 h 404"/>
                  <a:gd name="T46" fmla="*/ 781 w 385"/>
                  <a:gd name="T47" fmla="*/ 1454 h 404"/>
                  <a:gd name="T48" fmla="*/ 910 w 385"/>
                  <a:gd name="T49" fmla="*/ 1431 h 404"/>
                  <a:gd name="T50" fmla="*/ 1006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6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57 w 385"/>
                  <a:gd name="T65" fmla="*/ 1326 h 404"/>
                  <a:gd name="T66" fmla="*/ 1164 w 385"/>
                  <a:gd name="T67" fmla="*/ 1257 h 404"/>
                  <a:gd name="T68" fmla="*/ 1144 w 385"/>
                  <a:gd name="T69" fmla="*/ 1181 h 404"/>
                  <a:gd name="T70" fmla="*/ 1216 w 385"/>
                  <a:gd name="T71" fmla="*/ 945 h 404"/>
                  <a:gd name="T72" fmla="*/ 1220 w 385"/>
                  <a:gd name="T73" fmla="*/ 568 h 404"/>
                  <a:gd name="T74" fmla="*/ 1022 w 385"/>
                  <a:gd name="T75" fmla="*/ 224 h 404"/>
                  <a:gd name="T76" fmla="*/ 1035 w 385"/>
                  <a:gd name="T77" fmla="*/ 164 h 404"/>
                  <a:gd name="T78" fmla="*/ 1051 w 385"/>
                  <a:gd name="T79" fmla="*/ 112 h 404"/>
                  <a:gd name="T80" fmla="*/ 1022 w 385"/>
                  <a:gd name="T81" fmla="*/ 135 h 404"/>
                  <a:gd name="T82" fmla="*/ 946 w 385"/>
                  <a:gd name="T83" fmla="*/ 188 h 404"/>
                  <a:gd name="T84" fmla="*/ 857 w 385"/>
                  <a:gd name="T85" fmla="*/ 153 h 404"/>
                  <a:gd name="T86" fmla="*/ 861 w 385"/>
                  <a:gd name="T87" fmla="*/ 97 h 404"/>
                  <a:gd name="T88" fmla="*/ 850 w 385"/>
                  <a:gd name="T89" fmla="*/ 64 h 404"/>
                  <a:gd name="T90" fmla="*/ 812 w 385"/>
                  <a:gd name="T91" fmla="*/ 112 h 404"/>
                  <a:gd name="T92" fmla="*/ 761 w 385"/>
                  <a:gd name="T93" fmla="*/ 120 h 404"/>
                  <a:gd name="T94" fmla="*/ 583 w 385"/>
                  <a:gd name="T95" fmla="*/ 101 h 404"/>
                  <a:gd name="T96" fmla="*/ 472 w 385"/>
                  <a:gd name="T97" fmla="*/ 139 h 404"/>
                  <a:gd name="T98" fmla="*/ 416 w 385"/>
                  <a:gd name="T99" fmla="*/ 12 h 404"/>
                  <a:gd name="T100" fmla="*/ 432 w 385"/>
                  <a:gd name="T101" fmla="*/ 83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60 h 404"/>
                  <a:gd name="T108" fmla="*/ 214 w 385"/>
                  <a:gd name="T109" fmla="*/ 112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30"/>
                    </a:moveTo>
                    <a:cubicBezTo>
                      <a:pt x="59" y="34"/>
                      <a:pt x="58" y="46"/>
                      <a:pt x="60" y="59"/>
                    </a:cubicBezTo>
                    <a:cubicBezTo>
                      <a:pt x="61" y="72"/>
                      <a:pt x="69" y="93"/>
                      <a:pt x="63" y="104"/>
                    </a:cubicBezTo>
                    <a:cubicBezTo>
                      <a:pt x="58" y="114"/>
                      <a:pt x="41" y="122"/>
                      <a:pt x="27" y="130"/>
                    </a:cubicBezTo>
                    <a:cubicBezTo>
                      <a:pt x="12" y="138"/>
                      <a:pt x="10" y="181"/>
                      <a:pt x="10" y="197"/>
                    </a:cubicBezTo>
                    <a:cubicBezTo>
                      <a:pt x="10" y="212"/>
                      <a:pt x="8" y="219"/>
                      <a:pt x="24" y="241"/>
                    </a:cubicBezTo>
                    <a:cubicBezTo>
                      <a:pt x="29" y="247"/>
                      <a:pt x="33" y="255"/>
                      <a:pt x="27" y="259"/>
                    </a:cubicBezTo>
                    <a:cubicBezTo>
                      <a:pt x="18" y="266"/>
                      <a:pt x="14" y="273"/>
                      <a:pt x="8" y="280"/>
                    </a:cubicBezTo>
                    <a:cubicBezTo>
                      <a:pt x="1" y="288"/>
                      <a:pt x="0" y="293"/>
                      <a:pt x="2" y="300"/>
                    </a:cubicBezTo>
                    <a:cubicBezTo>
                      <a:pt x="4" y="307"/>
                      <a:pt x="4" y="299"/>
                      <a:pt x="12" y="291"/>
                    </a:cubicBezTo>
                    <a:cubicBezTo>
                      <a:pt x="20" y="283"/>
                      <a:pt x="23" y="279"/>
                      <a:pt x="34" y="275"/>
                    </a:cubicBezTo>
                    <a:cubicBezTo>
                      <a:pt x="46" y="271"/>
                      <a:pt x="45" y="268"/>
                      <a:pt x="51" y="278"/>
                    </a:cubicBezTo>
                    <a:cubicBezTo>
                      <a:pt x="58" y="288"/>
                      <a:pt x="61" y="295"/>
                      <a:pt x="67" y="302"/>
                    </a:cubicBezTo>
                    <a:cubicBezTo>
                      <a:pt x="73" y="310"/>
                      <a:pt x="74" y="312"/>
                      <a:pt x="67" y="314"/>
                    </a:cubicBezTo>
                    <a:cubicBezTo>
                      <a:pt x="60" y="316"/>
                      <a:pt x="54" y="312"/>
                      <a:pt x="52" y="320"/>
                    </a:cubicBezTo>
                    <a:cubicBezTo>
                      <a:pt x="49" y="328"/>
                      <a:pt x="56" y="327"/>
                      <a:pt x="41" y="332"/>
                    </a:cubicBezTo>
                    <a:cubicBezTo>
                      <a:pt x="26" y="337"/>
                      <a:pt x="18" y="342"/>
                      <a:pt x="19" y="347"/>
                    </a:cubicBezTo>
                    <a:cubicBezTo>
                      <a:pt x="20" y="353"/>
                      <a:pt x="31" y="344"/>
                      <a:pt x="42" y="342"/>
                    </a:cubicBezTo>
                    <a:cubicBezTo>
                      <a:pt x="53" y="339"/>
                      <a:pt x="66" y="340"/>
                      <a:pt x="70" y="331"/>
                    </a:cubicBezTo>
                    <a:cubicBezTo>
                      <a:pt x="74" y="323"/>
                      <a:pt x="80" y="317"/>
                      <a:pt x="89" y="328"/>
                    </a:cubicBezTo>
                    <a:cubicBezTo>
                      <a:pt x="98" y="338"/>
                      <a:pt x="112" y="378"/>
                      <a:pt x="135" y="376"/>
                    </a:cubicBezTo>
                    <a:cubicBezTo>
                      <a:pt x="144" y="377"/>
                      <a:pt x="148" y="382"/>
                      <a:pt x="158" y="390"/>
                    </a:cubicBezTo>
                    <a:cubicBezTo>
                      <a:pt x="168" y="397"/>
                      <a:pt x="181" y="404"/>
                      <a:pt x="198" y="401"/>
                    </a:cubicBezTo>
                    <a:cubicBezTo>
                      <a:pt x="215" y="398"/>
                      <a:pt x="226" y="395"/>
                      <a:pt x="237" y="389"/>
                    </a:cubicBezTo>
                    <a:cubicBezTo>
                      <a:pt x="249" y="383"/>
                      <a:pt x="256" y="386"/>
                      <a:pt x="276" y="383"/>
                    </a:cubicBezTo>
                    <a:cubicBezTo>
                      <a:pt x="295" y="381"/>
                      <a:pt x="300" y="381"/>
                      <a:pt x="305" y="372"/>
                    </a:cubicBezTo>
                    <a:cubicBezTo>
                      <a:pt x="310" y="363"/>
                      <a:pt x="315" y="374"/>
                      <a:pt x="320" y="383"/>
                    </a:cubicBezTo>
                    <a:cubicBezTo>
                      <a:pt x="324" y="393"/>
                      <a:pt x="327" y="399"/>
                      <a:pt x="331" y="394"/>
                    </a:cubicBezTo>
                    <a:cubicBezTo>
                      <a:pt x="334" y="389"/>
                      <a:pt x="324" y="378"/>
                      <a:pt x="324" y="371"/>
                    </a:cubicBezTo>
                    <a:cubicBezTo>
                      <a:pt x="324" y="364"/>
                      <a:pt x="320" y="355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6"/>
                      <a:pt x="346" y="333"/>
                    </a:cubicBezTo>
                    <a:cubicBezTo>
                      <a:pt x="346" y="341"/>
                      <a:pt x="345" y="359"/>
                      <a:pt x="351" y="355"/>
                    </a:cubicBezTo>
                    <a:cubicBezTo>
                      <a:pt x="358" y="351"/>
                      <a:pt x="356" y="344"/>
                      <a:pt x="353" y="336"/>
                    </a:cubicBezTo>
                    <a:cubicBezTo>
                      <a:pt x="350" y="327"/>
                      <a:pt x="345" y="324"/>
                      <a:pt x="347" y="316"/>
                    </a:cubicBezTo>
                    <a:cubicBezTo>
                      <a:pt x="349" y="307"/>
                      <a:pt x="360" y="288"/>
                      <a:pt x="369" y="253"/>
                    </a:cubicBezTo>
                    <a:cubicBezTo>
                      <a:pt x="378" y="219"/>
                      <a:pt x="385" y="196"/>
                      <a:pt x="370" y="152"/>
                    </a:cubicBezTo>
                    <a:cubicBezTo>
                      <a:pt x="356" y="108"/>
                      <a:pt x="324" y="69"/>
                      <a:pt x="310" y="60"/>
                    </a:cubicBezTo>
                    <a:cubicBezTo>
                      <a:pt x="297" y="51"/>
                      <a:pt x="306" y="47"/>
                      <a:pt x="314" y="44"/>
                    </a:cubicBezTo>
                    <a:cubicBezTo>
                      <a:pt x="321" y="41"/>
                      <a:pt x="322" y="31"/>
                      <a:pt x="319" y="30"/>
                    </a:cubicBezTo>
                    <a:cubicBezTo>
                      <a:pt x="315" y="29"/>
                      <a:pt x="315" y="34"/>
                      <a:pt x="310" y="36"/>
                    </a:cubicBezTo>
                    <a:cubicBezTo>
                      <a:pt x="305" y="38"/>
                      <a:pt x="296" y="50"/>
                      <a:pt x="287" y="50"/>
                    </a:cubicBezTo>
                    <a:cubicBezTo>
                      <a:pt x="278" y="50"/>
                      <a:pt x="269" y="46"/>
                      <a:pt x="260" y="41"/>
                    </a:cubicBezTo>
                    <a:cubicBezTo>
                      <a:pt x="251" y="36"/>
                      <a:pt x="258" y="30"/>
                      <a:pt x="261" y="26"/>
                    </a:cubicBezTo>
                    <a:cubicBezTo>
                      <a:pt x="265" y="21"/>
                      <a:pt x="261" y="16"/>
                      <a:pt x="258" y="17"/>
                    </a:cubicBezTo>
                    <a:cubicBezTo>
                      <a:pt x="254" y="17"/>
                      <a:pt x="251" y="28"/>
                      <a:pt x="246" y="30"/>
                    </a:cubicBezTo>
                    <a:cubicBezTo>
                      <a:pt x="241" y="33"/>
                      <a:pt x="243" y="35"/>
                      <a:pt x="231" y="32"/>
                    </a:cubicBezTo>
                    <a:cubicBezTo>
                      <a:pt x="219" y="29"/>
                      <a:pt x="198" y="22"/>
                      <a:pt x="177" y="27"/>
                    </a:cubicBezTo>
                    <a:cubicBezTo>
                      <a:pt x="156" y="32"/>
                      <a:pt x="147" y="43"/>
                      <a:pt x="143" y="37"/>
                    </a:cubicBezTo>
                    <a:cubicBezTo>
                      <a:pt x="139" y="31"/>
                      <a:pt x="134" y="0"/>
                      <a:pt x="126" y="3"/>
                    </a:cubicBezTo>
                    <a:cubicBezTo>
                      <a:pt x="119" y="5"/>
                      <a:pt x="129" y="13"/>
                      <a:pt x="131" y="22"/>
                    </a:cubicBezTo>
                    <a:cubicBezTo>
                      <a:pt x="132" y="31"/>
                      <a:pt x="137" y="37"/>
                      <a:pt x="122" y="43"/>
                    </a:cubicBezTo>
                    <a:cubicBezTo>
                      <a:pt x="107" y="50"/>
                      <a:pt x="85" y="57"/>
                      <a:pt x="80" y="62"/>
                    </a:cubicBezTo>
                    <a:cubicBezTo>
                      <a:pt x="74" y="67"/>
                      <a:pt x="66" y="52"/>
                      <a:pt x="68" y="43"/>
                    </a:cubicBezTo>
                    <a:cubicBezTo>
                      <a:pt x="70" y="33"/>
                      <a:pt x="68" y="29"/>
                      <a:pt x="65" y="30"/>
                    </a:cubicBezTo>
                    <a:close/>
                  </a:path>
                </a:pathLst>
              </a:custGeom>
              <a:solidFill>
                <a:srgbClr val="CC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53" name="Freeform 48">
                <a:extLst>
                  <a:ext uri="{FF2B5EF4-FFF2-40B4-BE49-F238E27FC236}">
                    <a16:creationId xmlns:a16="http://schemas.microsoft.com/office/drawing/2014/main" id="{05A10C7B-150F-4169-95A0-4794174103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3"/>
              </a:xfrm>
              <a:custGeom>
                <a:avLst/>
                <a:gdLst>
                  <a:gd name="T0" fmla="*/ 16 w 195"/>
                  <a:gd name="T1" fmla="*/ 137 h 245"/>
                  <a:gd name="T2" fmla="*/ 109 w 195"/>
                  <a:gd name="T3" fmla="*/ 376 h 245"/>
                  <a:gd name="T4" fmla="*/ 267 w 195"/>
                  <a:gd name="T5" fmla="*/ 361 h 245"/>
                  <a:gd name="T6" fmla="*/ 287 w 195"/>
                  <a:gd name="T7" fmla="*/ 444 h 245"/>
                  <a:gd name="T8" fmla="*/ 202 w 195"/>
                  <a:gd name="T9" fmla="*/ 709 h 245"/>
                  <a:gd name="T10" fmla="*/ 474 w 195"/>
                  <a:gd name="T11" fmla="*/ 886 h 245"/>
                  <a:gd name="T12" fmla="*/ 634 w 195"/>
                  <a:gd name="T13" fmla="*/ 593 h 245"/>
                  <a:gd name="T14" fmla="*/ 597 w 195"/>
                  <a:gd name="T15" fmla="*/ 361 h 245"/>
                  <a:gd name="T16" fmla="*/ 474 w 195"/>
                  <a:gd name="T17" fmla="*/ 156 h 245"/>
                  <a:gd name="T18" fmla="*/ 336 w 195"/>
                  <a:gd name="T19" fmla="*/ 29 h 245"/>
                  <a:gd name="T20" fmla="*/ 16 w 195"/>
                  <a:gd name="T21" fmla="*/ 137 h 2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5">
                    <a:moveTo>
                      <a:pt x="5" y="37"/>
                    </a:moveTo>
                    <a:cubicBezTo>
                      <a:pt x="0" y="54"/>
                      <a:pt x="2" y="93"/>
                      <a:pt x="33" y="101"/>
                    </a:cubicBezTo>
                    <a:cubicBezTo>
                      <a:pt x="63" y="109"/>
                      <a:pt x="70" y="96"/>
                      <a:pt x="81" y="97"/>
                    </a:cubicBezTo>
                    <a:cubicBezTo>
                      <a:pt x="92" y="98"/>
                      <a:pt x="105" y="113"/>
                      <a:pt x="87" y="119"/>
                    </a:cubicBezTo>
                    <a:cubicBezTo>
                      <a:pt x="68" y="125"/>
                      <a:pt x="46" y="147"/>
                      <a:pt x="61" y="190"/>
                    </a:cubicBezTo>
                    <a:cubicBezTo>
                      <a:pt x="77" y="233"/>
                      <a:pt x="121" y="245"/>
                      <a:pt x="144" y="238"/>
                    </a:cubicBezTo>
                    <a:cubicBezTo>
                      <a:pt x="168" y="230"/>
                      <a:pt x="195" y="187"/>
                      <a:pt x="192" y="159"/>
                    </a:cubicBezTo>
                    <a:cubicBezTo>
                      <a:pt x="190" y="132"/>
                      <a:pt x="194" y="123"/>
                      <a:pt x="181" y="97"/>
                    </a:cubicBezTo>
                    <a:cubicBezTo>
                      <a:pt x="168" y="71"/>
                      <a:pt x="162" y="60"/>
                      <a:pt x="144" y="42"/>
                    </a:cubicBezTo>
                    <a:cubicBezTo>
                      <a:pt x="127" y="24"/>
                      <a:pt x="123" y="15"/>
                      <a:pt x="102" y="8"/>
                    </a:cubicBezTo>
                    <a:cubicBezTo>
                      <a:pt x="82" y="2"/>
                      <a:pt x="19" y="0"/>
                      <a:pt x="5" y="37"/>
                    </a:cubicBezTo>
                    <a:close/>
                  </a:path>
                </a:pathLst>
              </a:custGeom>
              <a:solidFill>
                <a:srgbClr val="E0D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54" name="Freeform 49">
                <a:extLst>
                  <a:ext uri="{FF2B5EF4-FFF2-40B4-BE49-F238E27FC236}">
                    <a16:creationId xmlns:a16="http://schemas.microsoft.com/office/drawing/2014/main" id="{847D644A-ACA0-4019-A73F-623440F114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1081"/>
                <a:ext cx="463" cy="499"/>
              </a:xfrm>
              <a:custGeom>
                <a:avLst/>
                <a:gdLst>
                  <a:gd name="T0" fmla="*/ 788 w 255"/>
                  <a:gd name="T1" fmla="*/ 60 h 258"/>
                  <a:gd name="T2" fmla="*/ 828 w 255"/>
                  <a:gd name="T3" fmla="*/ 288 h 258"/>
                  <a:gd name="T4" fmla="*/ 775 w 255"/>
                  <a:gd name="T5" fmla="*/ 516 h 258"/>
                  <a:gd name="T6" fmla="*/ 623 w 255"/>
                  <a:gd name="T7" fmla="*/ 824 h 258"/>
                  <a:gd name="T8" fmla="*/ 461 w 255"/>
                  <a:gd name="T9" fmla="*/ 886 h 258"/>
                  <a:gd name="T10" fmla="*/ 274 w 255"/>
                  <a:gd name="T11" fmla="*/ 942 h 258"/>
                  <a:gd name="T12" fmla="*/ 138 w 255"/>
                  <a:gd name="T13" fmla="*/ 901 h 258"/>
                  <a:gd name="T14" fmla="*/ 0 w 255"/>
                  <a:gd name="T15" fmla="*/ 826 h 258"/>
                  <a:gd name="T16" fmla="*/ 153 w 255"/>
                  <a:gd name="T17" fmla="*/ 826 h 258"/>
                  <a:gd name="T18" fmla="*/ 303 w 255"/>
                  <a:gd name="T19" fmla="*/ 845 h 258"/>
                  <a:gd name="T20" fmla="*/ 488 w 255"/>
                  <a:gd name="T21" fmla="*/ 770 h 258"/>
                  <a:gd name="T22" fmla="*/ 528 w 255"/>
                  <a:gd name="T23" fmla="*/ 710 h 258"/>
                  <a:gd name="T24" fmla="*/ 594 w 255"/>
                  <a:gd name="T25" fmla="*/ 665 h 258"/>
                  <a:gd name="T26" fmla="*/ 775 w 255"/>
                  <a:gd name="T27" fmla="*/ 333 h 258"/>
                  <a:gd name="T28" fmla="*/ 792 w 255"/>
                  <a:gd name="T29" fmla="*/ 149 h 258"/>
                  <a:gd name="T30" fmla="*/ 761 w 255"/>
                  <a:gd name="T31" fmla="*/ 0 h 25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5" h="258">
                    <a:moveTo>
                      <a:pt x="239" y="16"/>
                    </a:moveTo>
                    <a:cubicBezTo>
                      <a:pt x="248" y="37"/>
                      <a:pt x="255" y="54"/>
                      <a:pt x="251" y="77"/>
                    </a:cubicBezTo>
                    <a:cubicBezTo>
                      <a:pt x="248" y="98"/>
                      <a:pt x="242" y="118"/>
                      <a:pt x="235" y="138"/>
                    </a:cubicBezTo>
                    <a:cubicBezTo>
                      <a:pt x="224" y="167"/>
                      <a:pt x="213" y="199"/>
                      <a:pt x="189" y="220"/>
                    </a:cubicBezTo>
                    <a:cubicBezTo>
                      <a:pt x="176" y="232"/>
                      <a:pt x="157" y="234"/>
                      <a:pt x="140" y="237"/>
                    </a:cubicBezTo>
                    <a:cubicBezTo>
                      <a:pt x="120" y="241"/>
                      <a:pt x="103" y="246"/>
                      <a:pt x="83" y="252"/>
                    </a:cubicBezTo>
                    <a:cubicBezTo>
                      <a:pt x="67" y="258"/>
                      <a:pt x="57" y="249"/>
                      <a:pt x="42" y="241"/>
                    </a:cubicBezTo>
                    <a:cubicBezTo>
                      <a:pt x="28" y="234"/>
                      <a:pt x="13" y="228"/>
                      <a:pt x="0" y="221"/>
                    </a:cubicBezTo>
                    <a:cubicBezTo>
                      <a:pt x="12" y="231"/>
                      <a:pt x="31" y="219"/>
                      <a:pt x="46" y="221"/>
                    </a:cubicBezTo>
                    <a:cubicBezTo>
                      <a:pt x="62" y="224"/>
                      <a:pt x="74" y="229"/>
                      <a:pt x="92" y="226"/>
                    </a:cubicBezTo>
                    <a:cubicBezTo>
                      <a:pt x="112" y="223"/>
                      <a:pt x="132" y="220"/>
                      <a:pt x="148" y="206"/>
                    </a:cubicBezTo>
                    <a:cubicBezTo>
                      <a:pt x="154" y="201"/>
                      <a:pt x="156" y="195"/>
                      <a:pt x="160" y="190"/>
                    </a:cubicBezTo>
                    <a:cubicBezTo>
                      <a:pt x="166" y="184"/>
                      <a:pt x="174" y="182"/>
                      <a:pt x="180" y="178"/>
                    </a:cubicBezTo>
                    <a:cubicBezTo>
                      <a:pt x="211" y="158"/>
                      <a:pt x="231" y="125"/>
                      <a:pt x="235" y="89"/>
                    </a:cubicBezTo>
                    <a:cubicBezTo>
                      <a:pt x="236" y="73"/>
                      <a:pt x="242" y="56"/>
                      <a:pt x="240" y="40"/>
                    </a:cubicBezTo>
                    <a:cubicBezTo>
                      <a:pt x="239" y="26"/>
                      <a:pt x="231" y="14"/>
                      <a:pt x="231" y="0"/>
                    </a:cubicBezTo>
                  </a:path>
                </a:pathLst>
              </a:custGeom>
              <a:solidFill>
                <a:srgbClr val="B0D4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55" name="Freeform 50">
                <a:extLst>
                  <a:ext uri="{FF2B5EF4-FFF2-40B4-BE49-F238E27FC236}">
                    <a16:creationId xmlns:a16="http://schemas.microsoft.com/office/drawing/2014/main" id="{F096D925-0E35-4A14-B76A-398E54EA9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3" y="936"/>
                <a:ext cx="169" cy="313"/>
              </a:xfrm>
              <a:custGeom>
                <a:avLst/>
                <a:gdLst>
                  <a:gd name="T0" fmla="*/ 303 w 93"/>
                  <a:gd name="T1" fmla="*/ 8 h 162"/>
                  <a:gd name="T2" fmla="*/ 185 w 93"/>
                  <a:gd name="T3" fmla="*/ 145 h 162"/>
                  <a:gd name="T4" fmla="*/ 76 w 93"/>
                  <a:gd name="T5" fmla="*/ 280 h 162"/>
                  <a:gd name="T6" fmla="*/ 24 w 93"/>
                  <a:gd name="T7" fmla="*/ 325 h 162"/>
                  <a:gd name="T8" fmla="*/ 4 w 93"/>
                  <a:gd name="T9" fmla="*/ 429 h 162"/>
                  <a:gd name="T10" fmla="*/ 64 w 93"/>
                  <a:gd name="T11" fmla="*/ 605 h 162"/>
                  <a:gd name="T12" fmla="*/ 56 w 93"/>
                  <a:gd name="T13" fmla="*/ 377 h 162"/>
                  <a:gd name="T14" fmla="*/ 194 w 93"/>
                  <a:gd name="T15" fmla="*/ 303 h 162"/>
                  <a:gd name="T16" fmla="*/ 238 w 93"/>
                  <a:gd name="T17" fmla="*/ 137 h 162"/>
                  <a:gd name="T18" fmla="*/ 254 w 93"/>
                  <a:gd name="T19" fmla="*/ 60 h 162"/>
                  <a:gd name="T20" fmla="*/ 307 w 93"/>
                  <a:gd name="T21" fmla="*/ 0 h 1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3" h="162">
                    <a:moveTo>
                      <a:pt x="92" y="2"/>
                    </a:moveTo>
                    <a:cubicBezTo>
                      <a:pt x="70" y="4"/>
                      <a:pt x="62" y="20"/>
                      <a:pt x="56" y="39"/>
                    </a:cubicBezTo>
                    <a:cubicBezTo>
                      <a:pt x="49" y="61"/>
                      <a:pt x="43" y="65"/>
                      <a:pt x="23" y="75"/>
                    </a:cubicBezTo>
                    <a:cubicBezTo>
                      <a:pt x="13" y="80"/>
                      <a:pt x="12" y="77"/>
                      <a:pt x="7" y="87"/>
                    </a:cubicBezTo>
                    <a:cubicBezTo>
                      <a:pt x="3" y="93"/>
                      <a:pt x="1" y="108"/>
                      <a:pt x="1" y="115"/>
                    </a:cubicBezTo>
                    <a:cubicBezTo>
                      <a:pt x="0" y="129"/>
                      <a:pt x="4" y="156"/>
                      <a:pt x="19" y="162"/>
                    </a:cubicBezTo>
                    <a:cubicBezTo>
                      <a:pt x="9" y="148"/>
                      <a:pt x="7" y="116"/>
                      <a:pt x="17" y="101"/>
                    </a:cubicBezTo>
                    <a:cubicBezTo>
                      <a:pt x="27" y="85"/>
                      <a:pt x="47" y="94"/>
                      <a:pt x="59" y="81"/>
                    </a:cubicBezTo>
                    <a:cubicBezTo>
                      <a:pt x="69" y="70"/>
                      <a:pt x="69" y="49"/>
                      <a:pt x="72" y="37"/>
                    </a:cubicBezTo>
                    <a:cubicBezTo>
                      <a:pt x="73" y="31"/>
                      <a:pt x="74" y="21"/>
                      <a:pt x="77" y="16"/>
                    </a:cubicBezTo>
                    <a:cubicBezTo>
                      <a:pt x="81" y="9"/>
                      <a:pt x="90" y="7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56" name="Freeform 51">
                <a:extLst>
                  <a:ext uri="{FF2B5EF4-FFF2-40B4-BE49-F238E27FC236}">
                    <a16:creationId xmlns:a16="http://schemas.microsoft.com/office/drawing/2014/main" id="{615F1234-A876-4439-B9C6-7E7286A4C5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5"/>
              </a:xfrm>
              <a:custGeom>
                <a:avLst/>
                <a:gdLst>
                  <a:gd name="T0" fmla="*/ 16 w 195"/>
                  <a:gd name="T1" fmla="*/ 141 h 246"/>
                  <a:gd name="T2" fmla="*/ 109 w 195"/>
                  <a:gd name="T3" fmla="*/ 377 h 246"/>
                  <a:gd name="T4" fmla="*/ 267 w 195"/>
                  <a:gd name="T5" fmla="*/ 365 h 246"/>
                  <a:gd name="T6" fmla="*/ 287 w 195"/>
                  <a:gd name="T7" fmla="*/ 448 h 246"/>
                  <a:gd name="T8" fmla="*/ 202 w 195"/>
                  <a:gd name="T9" fmla="*/ 713 h 246"/>
                  <a:gd name="T10" fmla="*/ 474 w 195"/>
                  <a:gd name="T11" fmla="*/ 888 h 246"/>
                  <a:gd name="T12" fmla="*/ 634 w 195"/>
                  <a:gd name="T13" fmla="*/ 597 h 246"/>
                  <a:gd name="T14" fmla="*/ 597 w 195"/>
                  <a:gd name="T15" fmla="*/ 365 h 246"/>
                  <a:gd name="T16" fmla="*/ 474 w 195"/>
                  <a:gd name="T17" fmla="*/ 160 h 246"/>
                  <a:gd name="T18" fmla="*/ 336 w 195"/>
                  <a:gd name="T19" fmla="*/ 33 h 246"/>
                  <a:gd name="T20" fmla="*/ 16 w 195"/>
                  <a:gd name="T21" fmla="*/ 141 h 24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6">
                    <a:moveTo>
                      <a:pt x="5" y="38"/>
                    </a:moveTo>
                    <a:cubicBezTo>
                      <a:pt x="0" y="55"/>
                      <a:pt x="2" y="93"/>
                      <a:pt x="33" y="101"/>
                    </a:cubicBezTo>
                    <a:cubicBezTo>
                      <a:pt x="63" y="110"/>
                      <a:pt x="70" y="96"/>
                      <a:pt x="81" y="98"/>
                    </a:cubicBezTo>
                    <a:cubicBezTo>
                      <a:pt x="92" y="99"/>
                      <a:pt x="105" y="113"/>
                      <a:pt x="87" y="120"/>
                    </a:cubicBezTo>
                    <a:cubicBezTo>
                      <a:pt x="68" y="126"/>
                      <a:pt x="46" y="147"/>
                      <a:pt x="61" y="191"/>
                    </a:cubicBezTo>
                    <a:cubicBezTo>
                      <a:pt x="77" y="234"/>
                      <a:pt x="121" y="246"/>
                      <a:pt x="144" y="238"/>
                    </a:cubicBezTo>
                    <a:cubicBezTo>
                      <a:pt x="168" y="231"/>
                      <a:pt x="195" y="187"/>
                      <a:pt x="192" y="160"/>
                    </a:cubicBezTo>
                    <a:cubicBezTo>
                      <a:pt x="190" y="132"/>
                      <a:pt x="194" y="123"/>
                      <a:pt x="181" y="98"/>
                    </a:cubicBezTo>
                    <a:cubicBezTo>
                      <a:pt x="168" y="72"/>
                      <a:pt x="162" y="61"/>
                      <a:pt x="144" y="43"/>
                    </a:cubicBezTo>
                    <a:cubicBezTo>
                      <a:pt x="127" y="25"/>
                      <a:pt x="123" y="15"/>
                      <a:pt x="102" y="9"/>
                    </a:cubicBezTo>
                    <a:cubicBezTo>
                      <a:pt x="82" y="3"/>
                      <a:pt x="19" y="0"/>
                      <a:pt x="5" y="38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57" name="Freeform 52">
                <a:extLst>
                  <a:ext uri="{FF2B5EF4-FFF2-40B4-BE49-F238E27FC236}">
                    <a16:creationId xmlns:a16="http://schemas.microsoft.com/office/drawing/2014/main" id="{5912EF5F-C6F5-4B08-AB6E-8FC98A5840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1046"/>
                <a:ext cx="195" cy="338"/>
              </a:xfrm>
              <a:custGeom>
                <a:avLst/>
                <a:gdLst>
                  <a:gd name="T0" fmla="*/ 275 w 107"/>
                  <a:gd name="T1" fmla="*/ 85 h 175"/>
                  <a:gd name="T2" fmla="*/ 303 w 107"/>
                  <a:gd name="T3" fmla="*/ 496 h 175"/>
                  <a:gd name="T4" fmla="*/ 177 w 107"/>
                  <a:gd name="T5" fmla="*/ 616 h 175"/>
                  <a:gd name="T6" fmla="*/ 0 w 107"/>
                  <a:gd name="T7" fmla="*/ 541 h 175"/>
                  <a:gd name="T8" fmla="*/ 286 w 107"/>
                  <a:gd name="T9" fmla="*/ 404 h 175"/>
                  <a:gd name="T10" fmla="*/ 286 w 107"/>
                  <a:gd name="T11" fmla="*/ 191 h 175"/>
                  <a:gd name="T12" fmla="*/ 226 w 107"/>
                  <a:gd name="T13" fmla="*/ 0 h 1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7" h="175">
                    <a:moveTo>
                      <a:pt x="83" y="23"/>
                    </a:moveTo>
                    <a:cubicBezTo>
                      <a:pt x="104" y="49"/>
                      <a:pt x="107" y="104"/>
                      <a:pt x="91" y="133"/>
                    </a:cubicBezTo>
                    <a:cubicBezTo>
                      <a:pt x="83" y="147"/>
                      <a:pt x="69" y="161"/>
                      <a:pt x="53" y="165"/>
                    </a:cubicBezTo>
                    <a:cubicBezTo>
                      <a:pt x="35" y="169"/>
                      <a:pt x="8" y="161"/>
                      <a:pt x="0" y="145"/>
                    </a:cubicBezTo>
                    <a:cubicBezTo>
                      <a:pt x="25" y="175"/>
                      <a:pt x="82" y="139"/>
                      <a:pt x="86" y="108"/>
                    </a:cubicBezTo>
                    <a:cubicBezTo>
                      <a:pt x="89" y="91"/>
                      <a:pt x="90" y="67"/>
                      <a:pt x="86" y="51"/>
                    </a:cubicBezTo>
                    <a:cubicBezTo>
                      <a:pt x="83" y="37"/>
                      <a:pt x="80" y="10"/>
                      <a:pt x="68" y="0"/>
                    </a:cubicBezTo>
                  </a:path>
                </a:pathLst>
              </a:custGeom>
              <a:solidFill>
                <a:srgbClr val="D2A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58" name="Freeform 53">
                <a:extLst>
                  <a:ext uri="{FF2B5EF4-FFF2-40B4-BE49-F238E27FC236}">
                    <a16:creationId xmlns:a16="http://schemas.microsoft.com/office/drawing/2014/main" id="{CEA4BA9C-BD02-4ABB-BBF4-2D6BA2AF28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1" y="1160"/>
                <a:ext cx="77" cy="126"/>
              </a:xfrm>
              <a:custGeom>
                <a:avLst/>
                <a:gdLst>
                  <a:gd name="T0" fmla="*/ 141 w 42"/>
                  <a:gd name="T1" fmla="*/ 4 h 65"/>
                  <a:gd name="T2" fmla="*/ 37 w 42"/>
                  <a:gd name="T3" fmla="*/ 68 h 65"/>
                  <a:gd name="T4" fmla="*/ 57 w 42"/>
                  <a:gd name="T5" fmla="*/ 244 h 65"/>
                  <a:gd name="T6" fmla="*/ 121 w 42"/>
                  <a:gd name="T7" fmla="*/ 12 h 6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" h="65">
                    <a:moveTo>
                      <a:pt x="42" y="1"/>
                    </a:moveTo>
                    <a:cubicBezTo>
                      <a:pt x="29" y="0"/>
                      <a:pt x="18" y="6"/>
                      <a:pt x="11" y="18"/>
                    </a:cubicBezTo>
                    <a:cubicBezTo>
                      <a:pt x="0" y="38"/>
                      <a:pt x="10" y="47"/>
                      <a:pt x="17" y="65"/>
                    </a:cubicBezTo>
                    <a:cubicBezTo>
                      <a:pt x="7" y="37"/>
                      <a:pt x="14" y="20"/>
                      <a:pt x="36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59" name="Oval 54">
                <a:extLst>
                  <a:ext uri="{FF2B5EF4-FFF2-40B4-BE49-F238E27FC236}">
                    <a16:creationId xmlns:a16="http://schemas.microsoft.com/office/drawing/2014/main" id="{1216A2D5-8E8C-4A18-8CB4-A90BEE03DF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8" y="940"/>
                <a:ext cx="74" cy="7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60" name="Oval 55">
                <a:extLst>
                  <a:ext uri="{FF2B5EF4-FFF2-40B4-BE49-F238E27FC236}">
                    <a16:creationId xmlns:a16="http://schemas.microsoft.com/office/drawing/2014/main" id="{7C41EE25-346A-477D-B862-002024D6A3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7" y="1025"/>
                <a:ext cx="27" cy="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61" name="Oval 56">
                <a:extLst>
                  <a:ext uri="{FF2B5EF4-FFF2-40B4-BE49-F238E27FC236}">
                    <a16:creationId xmlns:a16="http://schemas.microsoft.com/office/drawing/2014/main" id="{80D8EEC3-AE1E-48AA-8592-1620513D61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5" y="92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62" name="Freeform 57">
                <a:extLst>
                  <a:ext uri="{FF2B5EF4-FFF2-40B4-BE49-F238E27FC236}">
                    <a16:creationId xmlns:a16="http://schemas.microsoft.com/office/drawing/2014/main" id="{A71D7CAC-C7BC-4878-858D-C7D1D6C78C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" y="816"/>
                <a:ext cx="699" cy="781"/>
              </a:xfrm>
              <a:custGeom>
                <a:avLst/>
                <a:gdLst>
                  <a:gd name="T0" fmla="*/ 214 w 385"/>
                  <a:gd name="T1" fmla="*/ 108 h 404"/>
                  <a:gd name="T2" fmla="*/ 198 w 385"/>
                  <a:gd name="T3" fmla="*/ 217 h 404"/>
                  <a:gd name="T4" fmla="*/ 207 w 385"/>
                  <a:gd name="T5" fmla="*/ 385 h 404"/>
                  <a:gd name="T6" fmla="*/ 89 w 385"/>
                  <a:gd name="T7" fmla="*/ 481 h 404"/>
                  <a:gd name="T8" fmla="*/ 36 w 385"/>
                  <a:gd name="T9" fmla="*/ 733 h 404"/>
                  <a:gd name="T10" fmla="*/ 80 w 385"/>
                  <a:gd name="T11" fmla="*/ 901 h 404"/>
                  <a:gd name="T12" fmla="*/ 89 w 385"/>
                  <a:gd name="T13" fmla="*/ 965 h 404"/>
                  <a:gd name="T14" fmla="*/ 27 w 385"/>
                  <a:gd name="T15" fmla="*/ 1046 h 404"/>
                  <a:gd name="T16" fmla="*/ 7 w 385"/>
                  <a:gd name="T17" fmla="*/ 1117 h 404"/>
                  <a:gd name="T18" fmla="*/ 40 w 385"/>
                  <a:gd name="T19" fmla="*/ 1085 h 404"/>
                  <a:gd name="T20" fmla="*/ 113 w 385"/>
                  <a:gd name="T21" fmla="*/ 1025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0 h 404"/>
                  <a:gd name="T28" fmla="*/ 171 w 385"/>
                  <a:gd name="T29" fmla="*/ 1193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4 h 404"/>
                  <a:gd name="T36" fmla="*/ 231 w 385"/>
                  <a:gd name="T37" fmla="*/ 1237 h 404"/>
                  <a:gd name="T38" fmla="*/ 294 w 385"/>
                  <a:gd name="T39" fmla="*/ 1222 h 404"/>
                  <a:gd name="T40" fmla="*/ 445 w 385"/>
                  <a:gd name="T41" fmla="*/ 1405 h 404"/>
                  <a:gd name="T42" fmla="*/ 521 w 385"/>
                  <a:gd name="T43" fmla="*/ 1454 h 404"/>
                  <a:gd name="T44" fmla="*/ 652 w 385"/>
                  <a:gd name="T45" fmla="*/ 1494 h 404"/>
                  <a:gd name="T46" fmla="*/ 784 w 385"/>
                  <a:gd name="T47" fmla="*/ 1454 h 404"/>
                  <a:gd name="T48" fmla="*/ 910 w 385"/>
                  <a:gd name="T49" fmla="*/ 1431 h 404"/>
                  <a:gd name="T50" fmla="*/ 1009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2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60 w 385"/>
                  <a:gd name="T65" fmla="*/ 1326 h 404"/>
                  <a:gd name="T66" fmla="*/ 1164 w 385"/>
                  <a:gd name="T67" fmla="*/ 1253 h 404"/>
                  <a:gd name="T68" fmla="*/ 1144 w 385"/>
                  <a:gd name="T69" fmla="*/ 1177 h 404"/>
                  <a:gd name="T70" fmla="*/ 1216 w 385"/>
                  <a:gd name="T71" fmla="*/ 945 h 404"/>
                  <a:gd name="T72" fmla="*/ 1220 w 385"/>
                  <a:gd name="T73" fmla="*/ 564 h 404"/>
                  <a:gd name="T74" fmla="*/ 1026 w 385"/>
                  <a:gd name="T75" fmla="*/ 224 h 404"/>
                  <a:gd name="T76" fmla="*/ 1035 w 385"/>
                  <a:gd name="T77" fmla="*/ 160 h 404"/>
                  <a:gd name="T78" fmla="*/ 1051 w 385"/>
                  <a:gd name="T79" fmla="*/ 108 h 404"/>
                  <a:gd name="T80" fmla="*/ 1022 w 385"/>
                  <a:gd name="T81" fmla="*/ 131 h 404"/>
                  <a:gd name="T82" fmla="*/ 946 w 385"/>
                  <a:gd name="T83" fmla="*/ 184 h 404"/>
                  <a:gd name="T84" fmla="*/ 857 w 385"/>
                  <a:gd name="T85" fmla="*/ 149 h 404"/>
                  <a:gd name="T86" fmla="*/ 864 w 385"/>
                  <a:gd name="T87" fmla="*/ 93 h 404"/>
                  <a:gd name="T88" fmla="*/ 850 w 385"/>
                  <a:gd name="T89" fmla="*/ 60 h 404"/>
                  <a:gd name="T90" fmla="*/ 812 w 385"/>
                  <a:gd name="T91" fmla="*/ 108 h 404"/>
                  <a:gd name="T92" fmla="*/ 761 w 385"/>
                  <a:gd name="T93" fmla="*/ 116 h 404"/>
                  <a:gd name="T94" fmla="*/ 583 w 385"/>
                  <a:gd name="T95" fmla="*/ 97 h 404"/>
                  <a:gd name="T96" fmla="*/ 472 w 385"/>
                  <a:gd name="T97" fmla="*/ 135 h 404"/>
                  <a:gd name="T98" fmla="*/ 416 w 385"/>
                  <a:gd name="T99" fmla="*/ 8 h 404"/>
                  <a:gd name="T100" fmla="*/ 432 w 385"/>
                  <a:gd name="T101" fmla="*/ 79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57 h 404"/>
                  <a:gd name="T108" fmla="*/ 214 w 385"/>
                  <a:gd name="T109" fmla="*/ 108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29"/>
                    </a:moveTo>
                    <a:cubicBezTo>
                      <a:pt x="59" y="34"/>
                      <a:pt x="58" y="46"/>
                      <a:pt x="60" y="58"/>
                    </a:cubicBezTo>
                    <a:cubicBezTo>
                      <a:pt x="62" y="71"/>
                      <a:pt x="69" y="92"/>
                      <a:pt x="63" y="103"/>
                    </a:cubicBezTo>
                    <a:cubicBezTo>
                      <a:pt x="58" y="114"/>
                      <a:pt x="41" y="122"/>
                      <a:pt x="27" y="129"/>
                    </a:cubicBezTo>
                    <a:cubicBezTo>
                      <a:pt x="13" y="137"/>
                      <a:pt x="11" y="180"/>
                      <a:pt x="11" y="196"/>
                    </a:cubicBezTo>
                    <a:cubicBezTo>
                      <a:pt x="11" y="212"/>
                      <a:pt x="8" y="219"/>
                      <a:pt x="24" y="241"/>
                    </a:cubicBezTo>
                    <a:cubicBezTo>
                      <a:pt x="29" y="246"/>
                      <a:pt x="33" y="254"/>
                      <a:pt x="27" y="258"/>
                    </a:cubicBezTo>
                    <a:cubicBezTo>
                      <a:pt x="18" y="265"/>
                      <a:pt x="14" y="273"/>
                      <a:pt x="8" y="280"/>
                    </a:cubicBezTo>
                    <a:cubicBezTo>
                      <a:pt x="1" y="287"/>
                      <a:pt x="0" y="292"/>
                      <a:pt x="2" y="299"/>
                    </a:cubicBezTo>
                    <a:cubicBezTo>
                      <a:pt x="4" y="306"/>
                      <a:pt x="4" y="298"/>
                      <a:pt x="12" y="290"/>
                    </a:cubicBezTo>
                    <a:cubicBezTo>
                      <a:pt x="20" y="282"/>
                      <a:pt x="23" y="278"/>
                      <a:pt x="34" y="274"/>
                    </a:cubicBezTo>
                    <a:cubicBezTo>
                      <a:pt x="46" y="270"/>
                      <a:pt x="45" y="268"/>
                      <a:pt x="51" y="278"/>
                    </a:cubicBezTo>
                    <a:cubicBezTo>
                      <a:pt x="58" y="288"/>
                      <a:pt x="61" y="294"/>
                      <a:pt x="67" y="302"/>
                    </a:cubicBezTo>
                    <a:cubicBezTo>
                      <a:pt x="73" y="309"/>
                      <a:pt x="74" y="311"/>
                      <a:pt x="67" y="313"/>
                    </a:cubicBezTo>
                    <a:cubicBezTo>
                      <a:pt x="60" y="315"/>
                      <a:pt x="55" y="312"/>
                      <a:pt x="52" y="319"/>
                    </a:cubicBezTo>
                    <a:cubicBezTo>
                      <a:pt x="49" y="327"/>
                      <a:pt x="56" y="327"/>
                      <a:pt x="41" y="332"/>
                    </a:cubicBezTo>
                    <a:cubicBezTo>
                      <a:pt x="27" y="337"/>
                      <a:pt x="18" y="342"/>
                      <a:pt x="19" y="347"/>
                    </a:cubicBezTo>
                    <a:cubicBezTo>
                      <a:pt x="20" y="352"/>
                      <a:pt x="31" y="344"/>
                      <a:pt x="42" y="341"/>
                    </a:cubicBezTo>
                    <a:cubicBezTo>
                      <a:pt x="54" y="339"/>
                      <a:pt x="66" y="339"/>
                      <a:pt x="70" y="331"/>
                    </a:cubicBezTo>
                    <a:cubicBezTo>
                      <a:pt x="74" y="322"/>
                      <a:pt x="80" y="317"/>
                      <a:pt x="89" y="327"/>
                    </a:cubicBezTo>
                    <a:cubicBezTo>
                      <a:pt x="98" y="338"/>
                      <a:pt x="112" y="377"/>
                      <a:pt x="135" y="376"/>
                    </a:cubicBezTo>
                    <a:cubicBezTo>
                      <a:pt x="145" y="377"/>
                      <a:pt x="148" y="382"/>
                      <a:pt x="158" y="389"/>
                    </a:cubicBezTo>
                    <a:cubicBezTo>
                      <a:pt x="168" y="397"/>
                      <a:pt x="181" y="404"/>
                      <a:pt x="198" y="400"/>
                    </a:cubicBezTo>
                    <a:cubicBezTo>
                      <a:pt x="215" y="397"/>
                      <a:pt x="226" y="394"/>
                      <a:pt x="238" y="389"/>
                    </a:cubicBezTo>
                    <a:cubicBezTo>
                      <a:pt x="250" y="383"/>
                      <a:pt x="257" y="385"/>
                      <a:pt x="276" y="383"/>
                    </a:cubicBezTo>
                    <a:cubicBezTo>
                      <a:pt x="296" y="380"/>
                      <a:pt x="301" y="380"/>
                      <a:pt x="306" y="372"/>
                    </a:cubicBezTo>
                    <a:cubicBezTo>
                      <a:pt x="311" y="363"/>
                      <a:pt x="316" y="373"/>
                      <a:pt x="320" y="383"/>
                    </a:cubicBezTo>
                    <a:cubicBezTo>
                      <a:pt x="324" y="392"/>
                      <a:pt x="328" y="399"/>
                      <a:pt x="331" y="394"/>
                    </a:cubicBezTo>
                    <a:cubicBezTo>
                      <a:pt x="334" y="389"/>
                      <a:pt x="324" y="377"/>
                      <a:pt x="324" y="370"/>
                    </a:cubicBezTo>
                    <a:cubicBezTo>
                      <a:pt x="324" y="363"/>
                      <a:pt x="320" y="354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5"/>
                      <a:pt x="346" y="333"/>
                    </a:cubicBezTo>
                    <a:cubicBezTo>
                      <a:pt x="346" y="340"/>
                      <a:pt x="345" y="358"/>
                      <a:pt x="352" y="355"/>
                    </a:cubicBezTo>
                    <a:cubicBezTo>
                      <a:pt x="358" y="351"/>
                      <a:pt x="357" y="343"/>
                      <a:pt x="353" y="335"/>
                    </a:cubicBezTo>
                    <a:cubicBezTo>
                      <a:pt x="350" y="327"/>
                      <a:pt x="345" y="323"/>
                      <a:pt x="347" y="315"/>
                    </a:cubicBezTo>
                    <a:cubicBezTo>
                      <a:pt x="349" y="307"/>
                      <a:pt x="360" y="287"/>
                      <a:pt x="369" y="253"/>
                    </a:cubicBezTo>
                    <a:cubicBezTo>
                      <a:pt x="378" y="218"/>
                      <a:pt x="385" y="195"/>
                      <a:pt x="370" y="151"/>
                    </a:cubicBezTo>
                    <a:cubicBezTo>
                      <a:pt x="356" y="107"/>
                      <a:pt x="324" y="68"/>
                      <a:pt x="311" y="60"/>
                    </a:cubicBezTo>
                    <a:cubicBezTo>
                      <a:pt x="297" y="51"/>
                      <a:pt x="306" y="46"/>
                      <a:pt x="314" y="43"/>
                    </a:cubicBezTo>
                    <a:cubicBezTo>
                      <a:pt x="321" y="40"/>
                      <a:pt x="322" y="31"/>
                      <a:pt x="319" y="29"/>
                    </a:cubicBezTo>
                    <a:cubicBezTo>
                      <a:pt x="316" y="28"/>
                      <a:pt x="315" y="33"/>
                      <a:pt x="310" y="35"/>
                    </a:cubicBezTo>
                    <a:cubicBezTo>
                      <a:pt x="305" y="37"/>
                      <a:pt x="296" y="49"/>
                      <a:pt x="287" y="49"/>
                    </a:cubicBezTo>
                    <a:cubicBezTo>
                      <a:pt x="279" y="49"/>
                      <a:pt x="269" y="45"/>
                      <a:pt x="260" y="40"/>
                    </a:cubicBezTo>
                    <a:cubicBezTo>
                      <a:pt x="252" y="35"/>
                      <a:pt x="258" y="29"/>
                      <a:pt x="262" y="25"/>
                    </a:cubicBezTo>
                    <a:cubicBezTo>
                      <a:pt x="265" y="21"/>
                      <a:pt x="261" y="16"/>
                      <a:pt x="258" y="16"/>
                    </a:cubicBezTo>
                    <a:cubicBezTo>
                      <a:pt x="255" y="17"/>
                      <a:pt x="251" y="27"/>
                      <a:pt x="246" y="29"/>
                    </a:cubicBezTo>
                    <a:cubicBezTo>
                      <a:pt x="241" y="32"/>
                      <a:pt x="243" y="34"/>
                      <a:pt x="231" y="31"/>
                    </a:cubicBezTo>
                    <a:cubicBezTo>
                      <a:pt x="219" y="28"/>
                      <a:pt x="198" y="21"/>
                      <a:pt x="177" y="26"/>
                    </a:cubicBezTo>
                    <a:cubicBezTo>
                      <a:pt x="157" y="31"/>
                      <a:pt x="147" y="42"/>
                      <a:pt x="143" y="36"/>
                    </a:cubicBezTo>
                    <a:cubicBezTo>
                      <a:pt x="140" y="31"/>
                      <a:pt x="134" y="0"/>
                      <a:pt x="126" y="2"/>
                    </a:cubicBezTo>
                    <a:cubicBezTo>
                      <a:pt x="119" y="5"/>
                      <a:pt x="129" y="12"/>
                      <a:pt x="131" y="21"/>
                    </a:cubicBezTo>
                    <a:cubicBezTo>
                      <a:pt x="133" y="30"/>
                      <a:pt x="137" y="36"/>
                      <a:pt x="122" y="43"/>
                    </a:cubicBezTo>
                    <a:cubicBezTo>
                      <a:pt x="107" y="49"/>
                      <a:pt x="85" y="56"/>
                      <a:pt x="80" y="62"/>
                    </a:cubicBezTo>
                    <a:cubicBezTo>
                      <a:pt x="74" y="67"/>
                      <a:pt x="66" y="51"/>
                      <a:pt x="68" y="42"/>
                    </a:cubicBezTo>
                    <a:cubicBezTo>
                      <a:pt x="70" y="33"/>
                      <a:pt x="69" y="28"/>
                      <a:pt x="65" y="29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</p:grpSp>
        <p:grpSp>
          <p:nvGrpSpPr>
            <p:cNvPr id="40" name="Group 46">
              <a:extLst>
                <a:ext uri="{FF2B5EF4-FFF2-40B4-BE49-F238E27FC236}">
                  <a16:creationId xmlns:a16="http://schemas.microsoft.com/office/drawing/2014/main" id="{DCF35C9E-447C-4672-BC48-1D9F84CDFC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4008" y="5619487"/>
              <a:ext cx="288032" cy="170929"/>
              <a:chOff x="2590" y="816"/>
              <a:chExt cx="701" cy="781"/>
            </a:xfrm>
          </p:grpSpPr>
          <p:sp>
            <p:nvSpPr>
              <p:cNvPr id="41" name="Freeform 47">
                <a:extLst>
                  <a:ext uri="{FF2B5EF4-FFF2-40B4-BE49-F238E27FC236}">
                    <a16:creationId xmlns:a16="http://schemas.microsoft.com/office/drawing/2014/main" id="{B3D5CBE3-E762-4A56-A759-2A083DAC88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816"/>
                <a:ext cx="699" cy="781"/>
              </a:xfrm>
              <a:custGeom>
                <a:avLst/>
                <a:gdLst>
                  <a:gd name="T0" fmla="*/ 214 w 385"/>
                  <a:gd name="T1" fmla="*/ 112 h 404"/>
                  <a:gd name="T2" fmla="*/ 198 w 385"/>
                  <a:gd name="T3" fmla="*/ 220 h 404"/>
                  <a:gd name="T4" fmla="*/ 207 w 385"/>
                  <a:gd name="T5" fmla="*/ 389 h 404"/>
                  <a:gd name="T6" fmla="*/ 89 w 385"/>
                  <a:gd name="T7" fmla="*/ 485 h 404"/>
                  <a:gd name="T8" fmla="*/ 33 w 385"/>
                  <a:gd name="T9" fmla="*/ 737 h 404"/>
                  <a:gd name="T10" fmla="*/ 80 w 385"/>
                  <a:gd name="T11" fmla="*/ 901 h 404"/>
                  <a:gd name="T12" fmla="*/ 89 w 385"/>
                  <a:gd name="T13" fmla="*/ 969 h 404"/>
                  <a:gd name="T14" fmla="*/ 27 w 385"/>
                  <a:gd name="T15" fmla="*/ 1046 h 404"/>
                  <a:gd name="T16" fmla="*/ 7 w 385"/>
                  <a:gd name="T17" fmla="*/ 1121 h 404"/>
                  <a:gd name="T18" fmla="*/ 40 w 385"/>
                  <a:gd name="T19" fmla="*/ 1088 h 404"/>
                  <a:gd name="T20" fmla="*/ 113 w 385"/>
                  <a:gd name="T21" fmla="*/ 1028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3 h 404"/>
                  <a:gd name="T28" fmla="*/ 171 w 385"/>
                  <a:gd name="T29" fmla="*/ 1197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8 h 404"/>
                  <a:gd name="T36" fmla="*/ 231 w 385"/>
                  <a:gd name="T37" fmla="*/ 1237 h 404"/>
                  <a:gd name="T38" fmla="*/ 294 w 385"/>
                  <a:gd name="T39" fmla="*/ 1226 h 404"/>
                  <a:gd name="T40" fmla="*/ 445 w 385"/>
                  <a:gd name="T41" fmla="*/ 1405 h 404"/>
                  <a:gd name="T42" fmla="*/ 521 w 385"/>
                  <a:gd name="T43" fmla="*/ 1458 h 404"/>
                  <a:gd name="T44" fmla="*/ 652 w 385"/>
                  <a:gd name="T45" fmla="*/ 1498 h 404"/>
                  <a:gd name="T46" fmla="*/ 781 w 385"/>
                  <a:gd name="T47" fmla="*/ 1454 h 404"/>
                  <a:gd name="T48" fmla="*/ 910 w 385"/>
                  <a:gd name="T49" fmla="*/ 1431 h 404"/>
                  <a:gd name="T50" fmla="*/ 1006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6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57 w 385"/>
                  <a:gd name="T65" fmla="*/ 1326 h 404"/>
                  <a:gd name="T66" fmla="*/ 1164 w 385"/>
                  <a:gd name="T67" fmla="*/ 1257 h 404"/>
                  <a:gd name="T68" fmla="*/ 1144 w 385"/>
                  <a:gd name="T69" fmla="*/ 1181 h 404"/>
                  <a:gd name="T70" fmla="*/ 1216 w 385"/>
                  <a:gd name="T71" fmla="*/ 945 h 404"/>
                  <a:gd name="T72" fmla="*/ 1220 w 385"/>
                  <a:gd name="T73" fmla="*/ 568 h 404"/>
                  <a:gd name="T74" fmla="*/ 1022 w 385"/>
                  <a:gd name="T75" fmla="*/ 224 h 404"/>
                  <a:gd name="T76" fmla="*/ 1035 w 385"/>
                  <a:gd name="T77" fmla="*/ 164 h 404"/>
                  <a:gd name="T78" fmla="*/ 1051 w 385"/>
                  <a:gd name="T79" fmla="*/ 112 h 404"/>
                  <a:gd name="T80" fmla="*/ 1022 w 385"/>
                  <a:gd name="T81" fmla="*/ 135 h 404"/>
                  <a:gd name="T82" fmla="*/ 946 w 385"/>
                  <a:gd name="T83" fmla="*/ 188 h 404"/>
                  <a:gd name="T84" fmla="*/ 857 w 385"/>
                  <a:gd name="T85" fmla="*/ 153 h 404"/>
                  <a:gd name="T86" fmla="*/ 861 w 385"/>
                  <a:gd name="T87" fmla="*/ 97 h 404"/>
                  <a:gd name="T88" fmla="*/ 850 w 385"/>
                  <a:gd name="T89" fmla="*/ 64 h 404"/>
                  <a:gd name="T90" fmla="*/ 812 w 385"/>
                  <a:gd name="T91" fmla="*/ 112 h 404"/>
                  <a:gd name="T92" fmla="*/ 761 w 385"/>
                  <a:gd name="T93" fmla="*/ 120 h 404"/>
                  <a:gd name="T94" fmla="*/ 583 w 385"/>
                  <a:gd name="T95" fmla="*/ 101 h 404"/>
                  <a:gd name="T96" fmla="*/ 472 w 385"/>
                  <a:gd name="T97" fmla="*/ 139 h 404"/>
                  <a:gd name="T98" fmla="*/ 416 w 385"/>
                  <a:gd name="T99" fmla="*/ 12 h 404"/>
                  <a:gd name="T100" fmla="*/ 432 w 385"/>
                  <a:gd name="T101" fmla="*/ 83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60 h 404"/>
                  <a:gd name="T108" fmla="*/ 214 w 385"/>
                  <a:gd name="T109" fmla="*/ 112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30"/>
                    </a:moveTo>
                    <a:cubicBezTo>
                      <a:pt x="59" y="34"/>
                      <a:pt x="58" y="46"/>
                      <a:pt x="60" y="59"/>
                    </a:cubicBezTo>
                    <a:cubicBezTo>
                      <a:pt x="61" y="72"/>
                      <a:pt x="69" y="93"/>
                      <a:pt x="63" y="104"/>
                    </a:cubicBezTo>
                    <a:cubicBezTo>
                      <a:pt x="58" y="114"/>
                      <a:pt x="41" y="122"/>
                      <a:pt x="27" y="130"/>
                    </a:cubicBezTo>
                    <a:cubicBezTo>
                      <a:pt x="12" y="138"/>
                      <a:pt x="10" y="181"/>
                      <a:pt x="10" y="197"/>
                    </a:cubicBezTo>
                    <a:cubicBezTo>
                      <a:pt x="10" y="212"/>
                      <a:pt x="8" y="219"/>
                      <a:pt x="24" y="241"/>
                    </a:cubicBezTo>
                    <a:cubicBezTo>
                      <a:pt x="29" y="247"/>
                      <a:pt x="33" y="255"/>
                      <a:pt x="27" y="259"/>
                    </a:cubicBezTo>
                    <a:cubicBezTo>
                      <a:pt x="18" y="266"/>
                      <a:pt x="14" y="273"/>
                      <a:pt x="8" y="280"/>
                    </a:cubicBezTo>
                    <a:cubicBezTo>
                      <a:pt x="1" y="288"/>
                      <a:pt x="0" y="293"/>
                      <a:pt x="2" y="300"/>
                    </a:cubicBezTo>
                    <a:cubicBezTo>
                      <a:pt x="4" y="307"/>
                      <a:pt x="4" y="299"/>
                      <a:pt x="12" y="291"/>
                    </a:cubicBezTo>
                    <a:cubicBezTo>
                      <a:pt x="20" y="283"/>
                      <a:pt x="23" y="279"/>
                      <a:pt x="34" y="275"/>
                    </a:cubicBezTo>
                    <a:cubicBezTo>
                      <a:pt x="46" y="271"/>
                      <a:pt x="45" y="268"/>
                      <a:pt x="51" y="278"/>
                    </a:cubicBezTo>
                    <a:cubicBezTo>
                      <a:pt x="58" y="288"/>
                      <a:pt x="61" y="295"/>
                      <a:pt x="67" y="302"/>
                    </a:cubicBezTo>
                    <a:cubicBezTo>
                      <a:pt x="73" y="310"/>
                      <a:pt x="74" y="312"/>
                      <a:pt x="67" y="314"/>
                    </a:cubicBezTo>
                    <a:cubicBezTo>
                      <a:pt x="60" y="316"/>
                      <a:pt x="54" y="312"/>
                      <a:pt x="52" y="320"/>
                    </a:cubicBezTo>
                    <a:cubicBezTo>
                      <a:pt x="49" y="328"/>
                      <a:pt x="56" y="327"/>
                      <a:pt x="41" y="332"/>
                    </a:cubicBezTo>
                    <a:cubicBezTo>
                      <a:pt x="26" y="337"/>
                      <a:pt x="18" y="342"/>
                      <a:pt x="19" y="347"/>
                    </a:cubicBezTo>
                    <a:cubicBezTo>
                      <a:pt x="20" y="353"/>
                      <a:pt x="31" y="344"/>
                      <a:pt x="42" y="342"/>
                    </a:cubicBezTo>
                    <a:cubicBezTo>
                      <a:pt x="53" y="339"/>
                      <a:pt x="66" y="340"/>
                      <a:pt x="70" y="331"/>
                    </a:cubicBezTo>
                    <a:cubicBezTo>
                      <a:pt x="74" y="323"/>
                      <a:pt x="80" y="317"/>
                      <a:pt x="89" y="328"/>
                    </a:cubicBezTo>
                    <a:cubicBezTo>
                      <a:pt x="98" y="338"/>
                      <a:pt x="112" y="378"/>
                      <a:pt x="135" y="376"/>
                    </a:cubicBezTo>
                    <a:cubicBezTo>
                      <a:pt x="144" y="377"/>
                      <a:pt x="148" y="382"/>
                      <a:pt x="158" y="390"/>
                    </a:cubicBezTo>
                    <a:cubicBezTo>
                      <a:pt x="168" y="397"/>
                      <a:pt x="181" y="404"/>
                      <a:pt x="198" y="401"/>
                    </a:cubicBezTo>
                    <a:cubicBezTo>
                      <a:pt x="215" y="398"/>
                      <a:pt x="226" y="395"/>
                      <a:pt x="237" y="389"/>
                    </a:cubicBezTo>
                    <a:cubicBezTo>
                      <a:pt x="249" y="383"/>
                      <a:pt x="256" y="386"/>
                      <a:pt x="276" y="383"/>
                    </a:cubicBezTo>
                    <a:cubicBezTo>
                      <a:pt x="295" y="381"/>
                      <a:pt x="300" y="381"/>
                      <a:pt x="305" y="372"/>
                    </a:cubicBezTo>
                    <a:cubicBezTo>
                      <a:pt x="310" y="363"/>
                      <a:pt x="315" y="374"/>
                      <a:pt x="320" y="383"/>
                    </a:cubicBezTo>
                    <a:cubicBezTo>
                      <a:pt x="324" y="393"/>
                      <a:pt x="327" y="399"/>
                      <a:pt x="331" y="394"/>
                    </a:cubicBezTo>
                    <a:cubicBezTo>
                      <a:pt x="334" y="389"/>
                      <a:pt x="324" y="378"/>
                      <a:pt x="324" y="371"/>
                    </a:cubicBezTo>
                    <a:cubicBezTo>
                      <a:pt x="324" y="364"/>
                      <a:pt x="320" y="355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6"/>
                      <a:pt x="346" y="333"/>
                    </a:cubicBezTo>
                    <a:cubicBezTo>
                      <a:pt x="346" y="341"/>
                      <a:pt x="345" y="359"/>
                      <a:pt x="351" y="355"/>
                    </a:cubicBezTo>
                    <a:cubicBezTo>
                      <a:pt x="358" y="351"/>
                      <a:pt x="356" y="344"/>
                      <a:pt x="353" y="336"/>
                    </a:cubicBezTo>
                    <a:cubicBezTo>
                      <a:pt x="350" y="327"/>
                      <a:pt x="345" y="324"/>
                      <a:pt x="347" y="316"/>
                    </a:cubicBezTo>
                    <a:cubicBezTo>
                      <a:pt x="349" y="307"/>
                      <a:pt x="360" y="288"/>
                      <a:pt x="369" y="253"/>
                    </a:cubicBezTo>
                    <a:cubicBezTo>
                      <a:pt x="378" y="219"/>
                      <a:pt x="385" y="196"/>
                      <a:pt x="370" y="152"/>
                    </a:cubicBezTo>
                    <a:cubicBezTo>
                      <a:pt x="356" y="108"/>
                      <a:pt x="324" y="69"/>
                      <a:pt x="310" y="60"/>
                    </a:cubicBezTo>
                    <a:cubicBezTo>
                      <a:pt x="297" y="51"/>
                      <a:pt x="306" y="47"/>
                      <a:pt x="314" y="44"/>
                    </a:cubicBezTo>
                    <a:cubicBezTo>
                      <a:pt x="321" y="41"/>
                      <a:pt x="322" y="31"/>
                      <a:pt x="319" y="30"/>
                    </a:cubicBezTo>
                    <a:cubicBezTo>
                      <a:pt x="315" y="29"/>
                      <a:pt x="315" y="34"/>
                      <a:pt x="310" y="36"/>
                    </a:cubicBezTo>
                    <a:cubicBezTo>
                      <a:pt x="305" y="38"/>
                      <a:pt x="296" y="50"/>
                      <a:pt x="287" y="50"/>
                    </a:cubicBezTo>
                    <a:cubicBezTo>
                      <a:pt x="278" y="50"/>
                      <a:pt x="269" y="46"/>
                      <a:pt x="260" y="41"/>
                    </a:cubicBezTo>
                    <a:cubicBezTo>
                      <a:pt x="251" y="36"/>
                      <a:pt x="258" y="30"/>
                      <a:pt x="261" y="26"/>
                    </a:cubicBezTo>
                    <a:cubicBezTo>
                      <a:pt x="265" y="21"/>
                      <a:pt x="261" y="16"/>
                      <a:pt x="258" y="17"/>
                    </a:cubicBezTo>
                    <a:cubicBezTo>
                      <a:pt x="254" y="17"/>
                      <a:pt x="251" y="28"/>
                      <a:pt x="246" y="30"/>
                    </a:cubicBezTo>
                    <a:cubicBezTo>
                      <a:pt x="241" y="33"/>
                      <a:pt x="243" y="35"/>
                      <a:pt x="231" y="32"/>
                    </a:cubicBezTo>
                    <a:cubicBezTo>
                      <a:pt x="219" y="29"/>
                      <a:pt x="198" y="22"/>
                      <a:pt x="177" y="27"/>
                    </a:cubicBezTo>
                    <a:cubicBezTo>
                      <a:pt x="156" y="32"/>
                      <a:pt x="147" y="43"/>
                      <a:pt x="143" y="37"/>
                    </a:cubicBezTo>
                    <a:cubicBezTo>
                      <a:pt x="139" y="31"/>
                      <a:pt x="134" y="0"/>
                      <a:pt x="126" y="3"/>
                    </a:cubicBezTo>
                    <a:cubicBezTo>
                      <a:pt x="119" y="5"/>
                      <a:pt x="129" y="13"/>
                      <a:pt x="131" y="22"/>
                    </a:cubicBezTo>
                    <a:cubicBezTo>
                      <a:pt x="132" y="31"/>
                      <a:pt x="137" y="37"/>
                      <a:pt x="122" y="43"/>
                    </a:cubicBezTo>
                    <a:cubicBezTo>
                      <a:pt x="107" y="50"/>
                      <a:pt x="85" y="57"/>
                      <a:pt x="80" y="62"/>
                    </a:cubicBezTo>
                    <a:cubicBezTo>
                      <a:pt x="74" y="67"/>
                      <a:pt x="66" y="52"/>
                      <a:pt x="68" y="43"/>
                    </a:cubicBezTo>
                    <a:cubicBezTo>
                      <a:pt x="70" y="33"/>
                      <a:pt x="68" y="29"/>
                      <a:pt x="65" y="30"/>
                    </a:cubicBezTo>
                    <a:close/>
                  </a:path>
                </a:pathLst>
              </a:custGeom>
              <a:solidFill>
                <a:srgbClr val="CC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42" name="Freeform 48">
                <a:extLst>
                  <a:ext uri="{FF2B5EF4-FFF2-40B4-BE49-F238E27FC236}">
                    <a16:creationId xmlns:a16="http://schemas.microsoft.com/office/drawing/2014/main" id="{75E9CC48-1C5C-47F4-8FFE-A2156B173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3"/>
              </a:xfrm>
              <a:custGeom>
                <a:avLst/>
                <a:gdLst>
                  <a:gd name="T0" fmla="*/ 16 w 195"/>
                  <a:gd name="T1" fmla="*/ 137 h 245"/>
                  <a:gd name="T2" fmla="*/ 109 w 195"/>
                  <a:gd name="T3" fmla="*/ 376 h 245"/>
                  <a:gd name="T4" fmla="*/ 267 w 195"/>
                  <a:gd name="T5" fmla="*/ 361 h 245"/>
                  <a:gd name="T6" fmla="*/ 287 w 195"/>
                  <a:gd name="T7" fmla="*/ 444 h 245"/>
                  <a:gd name="T8" fmla="*/ 202 w 195"/>
                  <a:gd name="T9" fmla="*/ 709 h 245"/>
                  <a:gd name="T10" fmla="*/ 474 w 195"/>
                  <a:gd name="T11" fmla="*/ 886 h 245"/>
                  <a:gd name="T12" fmla="*/ 634 w 195"/>
                  <a:gd name="T13" fmla="*/ 593 h 245"/>
                  <a:gd name="T14" fmla="*/ 597 w 195"/>
                  <a:gd name="T15" fmla="*/ 361 h 245"/>
                  <a:gd name="T16" fmla="*/ 474 w 195"/>
                  <a:gd name="T17" fmla="*/ 156 h 245"/>
                  <a:gd name="T18" fmla="*/ 336 w 195"/>
                  <a:gd name="T19" fmla="*/ 29 h 245"/>
                  <a:gd name="T20" fmla="*/ 16 w 195"/>
                  <a:gd name="T21" fmla="*/ 137 h 2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5">
                    <a:moveTo>
                      <a:pt x="5" y="37"/>
                    </a:moveTo>
                    <a:cubicBezTo>
                      <a:pt x="0" y="54"/>
                      <a:pt x="2" y="93"/>
                      <a:pt x="33" y="101"/>
                    </a:cubicBezTo>
                    <a:cubicBezTo>
                      <a:pt x="63" y="109"/>
                      <a:pt x="70" y="96"/>
                      <a:pt x="81" y="97"/>
                    </a:cubicBezTo>
                    <a:cubicBezTo>
                      <a:pt x="92" y="98"/>
                      <a:pt x="105" y="113"/>
                      <a:pt x="87" y="119"/>
                    </a:cubicBezTo>
                    <a:cubicBezTo>
                      <a:pt x="68" y="125"/>
                      <a:pt x="46" y="147"/>
                      <a:pt x="61" y="190"/>
                    </a:cubicBezTo>
                    <a:cubicBezTo>
                      <a:pt x="77" y="233"/>
                      <a:pt x="121" y="245"/>
                      <a:pt x="144" y="238"/>
                    </a:cubicBezTo>
                    <a:cubicBezTo>
                      <a:pt x="168" y="230"/>
                      <a:pt x="195" y="187"/>
                      <a:pt x="192" y="159"/>
                    </a:cubicBezTo>
                    <a:cubicBezTo>
                      <a:pt x="190" y="132"/>
                      <a:pt x="194" y="123"/>
                      <a:pt x="181" y="97"/>
                    </a:cubicBezTo>
                    <a:cubicBezTo>
                      <a:pt x="168" y="71"/>
                      <a:pt x="162" y="60"/>
                      <a:pt x="144" y="42"/>
                    </a:cubicBezTo>
                    <a:cubicBezTo>
                      <a:pt x="127" y="24"/>
                      <a:pt x="123" y="15"/>
                      <a:pt x="102" y="8"/>
                    </a:cubicBezTo>
                    <a:cubicBezTo>
                      <a:pt x="82" y="2"/>
                      <a:pt x="19" y="0"/>
                      <a:pt x="5" y="37"/>
                    </a:cubicBezTo>
                    <a:close/>
                  </a:path>
                </a:pathLst>
              </a:custGeom>
              <a:solidFill>
                <a:srgbClr val="E0D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43" name="Freeform 49">
                <a:extLst>
                  <a:ext uri="{FF2B5EF4-FFF2-40B4-BE49-F238E27FC236}">
                    <a16:creationId xmlns:a16="http://schemas.microsoft.com/office/drawing/2014/main" id="{A2F293F4-E074-4A13-B24B-827BD4DA4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1081"/>
                <a:ext cx="463" cy="499"/>
              </a:xfrm>
              <a:custGeom>
                <a:avLst/>
                <a:gdLst>
                  <a:gd name="T0" fmla="*/ 788 w 255"/>
                  <a:gd name="T1" fmla="*/ 60 h 258"/>
                  <a:gd name="T2" fmla="*/ 828 w 255"/>
                  <a:gd name="T3" fmla="*/ 288 h 258"/>
                  <a:gd name="T4" fmla="*/ 775 w 255"/>
                  <a:gd name="T5" fmla="*/ 516 h 258"/>
                  <a:gd name="T6" fmla="*/ 623 w 255"/>
                  <a:gd name="T7" fmla="*/ 824 h 258"/>
                  <a:gd name="T8" fmla="*/ 461 w 255"/>
                  <a:gd name="T9" fmla="*/ 886 h 258"/>
                  <a:gd name="T10" fmla="*/ 274 w 255"/>
                  <a:gd name="T11" fmla="*/ 942 h 258"/>
                  <a:gd name="T12" fmla="*/ 138 w 255"/>
                  <a:gd name="T13" fmla="*/ 901 h 258"/>
                  <a:gd name="T14" fmla="*/ 0 w 255"/>
                  <a:gd name="T15" fmla="*/ 826 h 258"/>
                  <a:gd name="T16" fmla="*/ 153 w 255"/>
                  <a:gd name="T17" fmla="*/ 826 h 258"/>
                  <a:gd name="T18" fmla="*/ 303 w 255"/>
                  <a:gd name="T19" fmla="*/ 845 h 258"/>
                  <a:gd name="T20" fmla="*/ 488 w 255"/>
                  <a:gd name="T21" fmla="*/ 770 h 258"/>
                  <a:gd name="T22" fmla="*/ 528 w 255"/>
                  <a:gd name="T23" fmla="*/ 710 h 258"/>
                  <a:gd name="T24" fmla="*/ 594 w 255"/>
                  <a:gd name="T25" fmla="*/ 665 h 258"/>
                  <a:gd name="T26" fmla="*/ 775 w 255"/>
                  <a:gd name="T27" fmla="*/ 333 h 258"/>
                  <a:gd name="T28" fmla="*/ 792 w 255"/>
                  <a:gd name="T29" fmla="*/ 149 h 258"/>
                  <a:gd name="T30" fmla="*/ 761 w 255"/>
                  <a:gd name="T31" fmla="*/ 0 h 25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5" h="258">
                    <a:moveTo>
                      <a:pt x="239" y="16"/>
                    </a:moveTo>
                    <a:cubicBezTo>
                      <a:pt x="248" y="37"/>
                      <a:pt x="255" y="54"/>
                      <a:pt x="251" y="77"/>
                    </a:cubicBezTo>
                    <a:cubicBezTo>
                      <a:pt x="248" y="98"/>
                      <a:pt x="242" y="118"/>
                      <a:pt x="235" y="138"/>
                    </a:cubicBezTo>
                    <a:cubicBezTo>
                      <a:pt x="224" y="167"/>
                      <a:pt x="213" y="199"/>
                      <a:pt x="189" y="220"/>
                    </a:cubicBezTo>
                    <a:cubicBezTo>
                      <a:pt x="176" y="232"/>
                      <a:pt x="157" y="234"/>
                      <a:pt x="140" y="237"/>
                    </a:cubicBezTo>
                    <a:cubicBezTo>
                      <a:pt x="120" y="241"/>
                      <a:pt x="103" y="246"/>
                      <a:pt x="83" y="252"/>
                    </a:cubicBezTo>
                    <a:cubicBezTo>
                      <a:pt x="67" y="258"/>
                      <a:pt x="57" y="249"/>
                      <a:pt x="42" y="241"/>
                    </a:cubicBezTo>
                    <a:cubicBezTo>
                      <a:pt x="28" y="234"/>
                      <a:pt x="13" y="228"/>
                      <a:pt x="0" y="221"/>
                    </a:cubicBezTo>
                    <a:cubicBezTo>
                      <a:pt x="12" y="231"/>
                      <a:pt x="31" y="219"/>
                      <a:pt x="46" y="221"/>
                    </a:cubicBezTo>
                    <a:cubicBezTo>
                      <a:pt x="62" y="224"/>
                      <a:pt x="74" y="229"/>
                      <a:pt x="92" y="226"/>
                    </a:cubicBezTo>
                    <a:cubicBezTo>
                      <a:pt x="112" y="223"/>
                      <a:pt x="132" y="220"/>
                      <a:pt x="148" y="206"/>
                    </a:cubicBezTo>
                    <a:cubicBezTo>
                      <a:pt x="154" y="201"/>
                      <a:pt x="156" y="195"/>
                      <a:pt x="160" y="190"/>
                    </a:cubicBezTo>
                    <a:cubicBezTo>
                      <a:pt x="166" y="184"/>
                      <a:pt x="174" y="182"/>
                      <a:pt x="180" y="178"/>
                    </a:cubicBezTo>
                    <a:cubicBezTo>
                      <a:pt x="211" y="158"/>
                      <a:pt x="231" y="125"/>
                      <a:pt x="235" y="89"/>
                    </a:cubicBezTo>
                    <a:cubicBezTo>
                      <a:pt x="236" y="73"/>
                      <a:pt x="242" y="56"/>
                      <a:pt x="240" y="40"/>
                    </a:cubicBezTo>
                    <a:cubicBezTo>
                      <a:pt x="239" y="26"/>
                      <a:pt x="231" y="14"/>
                      <a:pt x="231" y="0"/>
                    </a:cubicBezTo>
                  </a:path>
                </a:pathLst>
              </a:custGeom>
              <a:solidFill>
                <a:srgbClr val="B0D4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44" name="Freeform 50">
                <a:extLst>
                  <a:ext uri="{FF2B5EF4-FFF2-40B4-BE49-F238E27FC236}">
                    <a16:creationId xmlns:a16="http://schemas.microsoft.com/office/drawing/2014/main" id="{12EF6311-D17E-44A7-9369-91771007D8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3" y="936"/>
                <a:ext cx="169" cy="313"/>
              </a:xfrm>
              <a:custGeom>
                <a:avLst/>
                <a:gdLst>
                  <a:gd name="T0" fmla="*/ 303 w 93"/>
                  <a:gd name="T1" fmla="*/ 8 h 162"/>
                  <a:gd name="T2" fmla="*/ 185 w 93"/>
                  <a:gd name="T3" fmla="*/ 145 h 162"/>
                  <a:gd name="T4" fmla="*/ 76 w 93"/>
                  <a:gd name="T5" fmla="*/ 280 h 162"/>
                  <a:gd name="T6" fmla="*/ 24 w 93"/>
                  <a:gd name="T7" fmla="*/ 325 h 162"/>
                  <a:gd name="T8" fmla="*/ 4 w 93"/>
                  <a:gd name="T9" fmla="*/ 429 h 162"/>
                  <a:gd name="T10" fmla="*/ 64 w 93"/>
                  <a:gd name="T11" fmla="*/ 605 h 162"/>
                  <a:gd name="T12" fmla="*/ 56 w 93"/>
                  <a:gd name="T13" fmla="*/ 377 h 162"/>
                  <a:gd name="T14" fmla="*/ 194 w 93"/>
                  <a:gd name="T15" fmla="*/ 303 h 162"/>
                  <a:gd name="T16" fmla="*/ 238 w 93"/>
                  <a:gd name="T17" fmla="*/ 137 h 162"/>
                  <a:gd name="T18" fmla="*/ 254 w 93"/>
                  <a:gd name="T19" fmla="*/ 60 h 162"/>
                  <a:gd name="T20" fmla="*/ 307 w 93"/>
                  <a:gd name="T21" fmla="*/ 0 h 1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3" h="162">
                    <a:moveTo>
                      <a:pt x="92" y="2"/>
                    </a:moveTo>
                    <a:cubicBezTo>
                      <a:pt x="70" y="4"/>
                      <a:pt x="62" y="20"/>
                      <a:pt x="56" y="39"/>
                    </a:cubicBezTo>
                    <a:cubicBezTo>
                      <a:pt x="49" y="61"/>
                      <a:pt x="43" y="65"/>
                      <a:pt x="23" y="75"/>
                    </a:cubicBezTo>
                    <a:cubicBezTo>
                      <a:pt x="13" y="80"/>
                      <a:pt x="12" y="77"/>
                      <a:pt x="7" y="87"/>
                    </a:cubicBezTo>
                    <a:cubicBezTo>
                      <a:pt x="3" y="93"/>
                      <a:pt x="1" y="108"/>
                      <a:pt x="1" y="115"/>
                    </a:cubicBezTo>
                    <a:cubicBezTo>
                      <a:pt x="0" y="129"/>
                      <a:pt x="4" y="156"/>
                      <a:pt x="19" y="162"/>
                    </a:cubicBezTo>
                    <a:cubicBezTo>
                      <a:pt x="9" y="148"/>
                      <a:pt x="7" y="116"/>
                      <a:pt x="17" y="101"/>
                    </a:cubicBezTo>
                    <a:cubicBezTo>
                      <a:pt x="27" y="85"/>
                      <a:pt x="47" y="94"/>
                      <a:pt x="59" y="81"/>
                    </a:cubicBezTo>
                    <a:cubicBezTo>
                      <a:pt x="69" y="70"/>
                      <a:pt x="69" y="49"/>
                      <a:pt x="72" y="37"/>
                    </a:cubicBezTo>
                    <a:cubicBezTo>
                      <a:pt x="73" y="31"/>
                      <a:pt x="74" y="21"/>
                      <a:pt x="77" y="16"/>
                    </a:cubicBezTo>
                    <a:cubicBezTo>
                      <a:pt x="81" y="9"/>
                      <a:pt x="90" y="7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45" name="Freeform 51">
                <a:extLst>
                  <a:ext uri="{FF2B5EF4-FFF2-40B4-BE49-F238E27FC236}">
                    <a16:creationId xmlns:a16="http://schemas.microsoft.com/office/drawing/2014/main" id="{8F60A630-F41D-43E1-ADDD-F28EE48737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5"/>
              </a:xfrm>
              <a:custGeom>
                <a:avLst/>
                <a:gdLst>
                  <a:gd name="T0" fmla="*/ 16 w 195"/>
                  <a:gd name="T1" fmla="*/ 141 h 246"/>
                  <a:gd name="T2" fmla="*/ 109 w 195"/>
                  <a:gd name="T3" fmla="*/ 377 h 246"/>
                  <a:gd name="T4" fmla="*/ 267 w 195"/>
                  <a:gd name="T5" fmla="*/ 365 h 246"/>
                  <a:gd name="T6" fmla="*/ 287 w 195"/>
                  <a:gd name="T7" fmla="*/ 448 h 246"/>
                  <a:gd name="T8" fmla="*/ 202 w 195"/>
                  <a:gd name="T9" fmla="*/ 713 h 246"/>
                  <a:gd name="T10" fmla="*/ 474 w 195"/>
                  <a:gd name="T11" fmla="*/ 888 h 246"/>
                  <a:gd name="T12" fmla="*/ 634 w 195"/>
                  <a:gd name="T13" fmla="*/ 597 h 246"/>
                  <a:gd name="T14" fmla="*/ 597 w 195"/>
                  <a:gd name="T15" fmla="*/ 365 h 246"/>
                  <a:gd name="T16" fmla="*/ 474 w 195"/>
                  <a:gd name="T17" fmla="*/ 160 h 246"/>
                  <a:gd name="T18" fmla="*/ 336 w 195"/>
                  <a:gd name="T19" fmla="*/ 33 h 246"/>
                  <a:gd name="T20" fmla="*/ 16 w 195"/>
                  <a:gd name="T21" fmla="*/ 141 h 24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6">
                    <a:moveTo>
                      <a:pt x="5" y="38"/>
                    </a:moveTo>
                    <a:cubicBezTo>
                      <a:pt x="0" y="55"/>
                      <a:pt x="2" y="93"/>
                      <a:pt x="33" y="101"/>
                    </a:cubicBezTo>
                    <a:cubicBezTo>
                      <a:pt x="63" y="110"/>
                      <a:pt x="70" y="96"/>
                      <a:pt x="81" y="98"/>
                    </a:cubicBezTo>
                    <a:cubicBezTo>
                      <a:pt x="92" y="99"/>
                      <a:pt x="105" y="113"/>
                      <a:pt x="87" y="120"/>
                    </a:cubicBezTo>
                    <a:cubicBezTo>
                      <a:pt x="68" y="126"/>
                      <a:pt x="46" y="147"/>
                      <a:pt x="61" y="191"/>
                    </a:cubicBezTo>
                    <a:cubicBezTo>
                      <a:pt x="77" y="234"/>
                      <a:pt x="121" y="246"/>
                      <a:pt x="144" y="238"/>
                    </a:cubicBezTo>
                    <a:cubicBezTo>
                      <a:pt x="168" y="231"/>
                      <a:pt x="195" y="187"/>
                      <a:pt x="192" y="160"/>
                    </a:cubicBezTo>
                    <a:cubicBezTo>
                      <a:pt x="190" y="132"/>
                      <a:pt x="194" y="123"/>
                      <a:pt x="181" y="98"/>
                    </a:cubicBezTo>
                    <a:cubicBezTo>
                      <a:pt x="168" y="72"/>
                      <a:pt x="162" y="61"/>
                      <a:pt x="144" y="43"/>
                    </a:cubicBezTo>
                    <a:cubicBezTo>
                      <a:pt x="127" y="25"/>
                      <a:pt x="123" y="15"/>
                      <a:pt x="102" y="9"/>
                    </a:cubicBezTo>
                    <a:cubicBezTo>
                      <a:pt x="82" y="3"/>
                      <a:pt x="19" y="0"/>
                      <a:pt x="5" y="38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46" name="Freeform 52">
                <a:extLst>
                  <a:ext uri="{FF2B5EF4-FFF2-40B4-BE49-F238E27FC236}">
                    <a16:creationId xmlns:a16="http://schemas.microsoft.com/office/drawing/2014/main" id="{A853AD3A-1C73-4165-BA69-C9A107A74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1046"/>
                <a:ext cx="195" cy="338"/>
              </a:xfrm>
              <a:custGeom>
                <a:avLst/>
                <a:gdLst>
                  <a:gd name="T0" fmla="*/ 275 w 107"/>
                  <a:gd name="T1" fmla="*/ 85 h 175"/>
                  <a:gd name="T2" fmla="*/ 303 w 107"/>
                  <a:gd name="T3" fmla="*/ 496 h 175"/>
                  <a:gd name="T4" fmla="*/ 177 w 107"/>
                  <a:gd name="T5" fmla="*/ 616 h 175"/>
                  <a:gd name="T6" fmla="*/ 0 w 107"/>
                  <a:gd name="T7" fmla="*/ 541 h 175"/>
                  <a:gd name="T8" fmla="*/ 286 w 107"/>
                  <a:gd name="T9" fmla="*/ 404 h 175"/>
                  <a:gd name="T10" fmla="*/ 286 w 107"/>
                  <a:gd name="T11" fmla="*/ 191 h 175"/>
                  <a:gd name="T12" fmla="*/ 226 w 107"/>
                  <a:gd name="T13" fmla="*/ 0 h 1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7" h="175">
                    <a:moveTo>
                      <a:pt x="83" y="23"/>
                    </a:moveTo>
                    <a:cubicBezTo>
                      <a:pt x="104" y="49"/>
                      <a:pt x="107" y="104"/>
                      <a:pt x="91" y="133"/>
                    </a:cubicBezTo>
                    <a:cubicBezTo>
                      <a:pt x="83" y="147"/>
                      <a:pt x="69" y="161"/>
                      <a:pt x="53" y="165"/>
                    </a:cubicBezTo>
                    <a:cubicBezTo>
                      <a:pt x="35" y="169"/>
                      <a:pt x="8" y="161"/>
                      <a:pt x="0" y="145"/>
                    </a:cubicBezTo>
                    <a:cubicBezTo>
                      <a:pt x="25" y="175"/>
                      <a:pt x="82" y="139"/>
                      <a:pt x="86" y="108"/>
                    </a:cubicBezTo>
                    <a:cubicBezTo>
                      <a:pt x="89" y="91"/>
                      <a:pt x="90" y="67"/>
                      <a:pt x="86" y="51"/>
                    </a:cubicBezTo>
                    <a:cubicBezTo>
                      <a:pt x="83" y="37"/>
                      <a:pt x="80" y="10"/>
                      <a:pt x="68" y="0"/>
                    </a:cubicBezTo>
                  </a:path>
                </a:pathLst>
              </a:custGeom>
              <a:solidFill>
                <a:srgbClr val="D2A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47" name="Freeform 53">
                <a:extLst>
                  <a:ext uri="{FF2B5EF4-FFF2-40B4-BE49-F238E27FC236}">
                    <a16:creationId xmlns:a16="http://schemas.microsoft.com/office/drawing/2014/main" id="{16DC87DC-566C-41E4-B3CB-003CE3025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1" y="1160"/>
                <a:ext cx="77" cy="126"/>
              </a:xfrm>
              <a:custGeom>
                <a:avLst/>
                <a:gdLst>
                  <a:gd name="T0" fmla="*/ 141 w 42"/>
                  <a:gd name="T1" fmla="*/ 4 h 65"/>
                  <a:gd name="T2" fmla="*/ 37 w 42"/>
                  <a:gd name="T3" fmla="*/ 68 h 65"/>
                  <a:gd name="T4" fmla="*/ 57 w 42"/>
                  <a:gd name="T5" fmla="*/ 244 h 65"/>
                  <a:gd name="T6" fmla="*/ 121 w 42"/>
                  <a:gd name="T7" fmla="*/ 12 h 6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" h="65">
                    <a:moveTo>
                      <a:pt x="42" y="1"/>
                    </a:moveTo>
                    <a:cubicBezTo>
                      <a:pt x="29" y="0"/>
                      <a:pt x="18" y="6"/>
                      <a:pt x="11" y="18"/>
                    </a:cubicBezTo>
                    <a:cubicBezTo>
                      <a:pt x="0" y="38"/>
                      <a:pt x="10" y="47"/>
                      <a:pt x="17" y="65"/>
                    </a:cubicBezTo>
                    <a:cubicBezTo>
                      <a:pt x="7" y="37"/>
                      <a:pt x="14" y="20"/>
                      <a:pt x="36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48" name="Oval 54">
                <a:extLst>
                  <a:ext uri="{FF2B5EF4-FFF2-40B4-BE49-F238E27FC236}">
                    <a16:creationId xmlns:a16="http://schemas.microsoft.com/office/drawing/2014/main" id="{A4952825-8D75-4A09-AB42-26BD80889A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8" y="940"/>
                <a:ext cx="74" cy="7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49" name="Oval 55">
                <a:extLst>
                  <a:ext uri="{FF2B5EF4-FFF2-40B4-BE49-F238E27FC236}">
                    <a16:creationId xmlns:a16="http://schemas.microsoft.com/office/drawing/2014/main" id="{9A3FBF81-C5B2-441D-A1FE-5553F3ED61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7" y="1025"/>
                <a:ext cx="27" cy="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50" name="Oval 56">
                <a:extLst>
                  <a:ext uri="{FF2B5EF4-FFF2-40B4-BE49-F238E27FC236}">
                    <a16:creationId xmlns:a16="http://schemas.microsoft.com/office/drawing/2014/main" id="{C980E385-4389-4AB9-9754-2FE08564C1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5" y="92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51" name="Freeform 57">
                <a:extLst>
                  <a:ext uri="{FF2B5EF4-FFF2-40B4-BE49-F238E27FC236}">
                    <a16:creationId xmlns:a16="http://schemas.microsoft.com/office/drawing/2014/main" id="{7F3F21AC-7A4C-4303-A460-291078288A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" y="816"/>
                <a:ext cx="699" cy="781"/>
              </a:xfrm>
              <a:custGeom>
                <a:avLst/>
                <a:gdLst>
                  <a:gd name="T0" fmla="*/ 214 w 385"/>
                  <a:gd name="T1" fmla="*/ 108 h 404"/>
                  <a:gd name="T2" fmla="*/ 198 w 385"/>
                  <a:gd name="T3" fmla="*/ 217 h 404"/>
                  <a:gd name="T4" fmla="*/ 207 w 385"/>
                  <a:gd name="T5" fmla="*/ 385 h 404"/>
                  <a:gd name="T6" fmla="*/ 89 w 385"/>
                  <a:gd name="T7" fmla="*/ 481 h 404"/>
                  <a:gd name="T8" fmla="*/ 36 w 385"/>
                  <a:gd name="T9" fmla="*/ 733 h 404"/>
                  <a:gd name="T10" fmla="*/ 80 w 385"/>
                  <a:gd name="T11" fmla="*/ 901 h 404"/>
                  <a:gd name="T12" fmla="*/ 89 w 385"/>
                  <a:gd name="T13" fmla="*/ 965 h 404"/>
                  <a:gd name="T14" fmla="*/ 27 w 385"/>
                  <a:gd name="T15" fmla="*/ 1046 h 404"/>
                  <a:gd name="T16" fmla="*/ 7 w 385"/>
                  <a:gd name="T17" fmla="*/ 1117 h 404"/>
                  <a:gd name="T18" fmla="*/ 40 w 385"/>
                  <a:gd name="T19" fmla="*/ 1085 h 404"/>
                  <a:gd name="T20" fmla="*/ 113 w 385"/>
                  <a:gd name="T21" fmla="*/ 1025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0 h 404"/>
                  <a:gd name="T28" fmla="*/ 171 w 385"/>
                  <a:gd name="T29" fmla="*/ 1193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4 h 404"/>
                  <a:gd name="T36" fmla="*/ 231 w 385"/>
                  <a:gd name="T37" fmla="*/ 1237 h 404"/>
                  <a:gd name="T38" fmla="*/ 294 w 385"/>
                  <a:gd name="T39" fmla="*/ 1222 h 404"/>
                  <a:gd name="T40" fmla="*/ 445 w 385"/>
                  <a:gd name="T41" fmla="*/ 1405 h 404"/>
                  <a:gd name="T42" fmla="*/ 521 w 385"/>
                  <a:gd name="T43" fmla="*/ 1454 h 404"/>
                  <a:gd name="T44" fmla="*/ 652 w 385"/>
                  <a:gd name="T45" fmla="*/ 1494 h 404"/>
                  <a:gd name="T46" fmla="*/ 784 w 385"/>
                  <a:gd name="T47" fmla="*/ 1454 h 404"/>
                  <a:gd name="T48" fmla="*/ 910 w 385"/>
                  <a:gd name="T49" fmla="*/ 1431 h 404"/>
                  <a:gd name="T50" fmla="*/ 1009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2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60 w 385"/>
                  <a:gd name="T65" fmla="*/ 1326 h 404"/>
                  <a:gd name="T66" fmla="*/ 1164 w 385"/>
                  <a:gd name="T67" fmla="*/ 1253 h 404"/>
                  <a:gd name="T68" fmla="*/ 1144 w 385"/>
                  <a:gd name="T69" fmla="*/ 1177 h 404"/>
                  <a:gd name="T70" fmla="*/ 1216 w 385"/>
                  <a:gd name="T71" fmla="*/ 945 h 404"/>
                  <a:gd name="T72" fmla="*/ 1220 w 385"/>
                  <a:gd name="T73" fmla="*/ 564 h 404"/>
                  <a:gd name="T74" fmla="*/ 1026 w 385"/>
                  <a:gd name="T75" fmla="*/ 224 h 404"/>
                  <a:gd name="T76" fmla="*/ 1035 w 385"/>
                  <a:gd name="T77" fmla="*/ 160 h 404"/>
                  <a:gd name="T78" fmla="*/ 1051 w 385"/>
                  <a:gd name="T79" fmla="*/ 108 h 404"/>
                  <a:gd name="T80" fmla="*/ 1022 w 385"/>
                  <a:gd name="T81" fmla="*/ 131 h 404"/>
                  <a:gd name="T82" fmla="*/ 946 w 385"/>
                  <a:gd name="T83" fmla="*/ 184 h 404"/>
                  <a:gd name="T84" fmla="*/ 857 w 385"/>
                  <a:gd name="T85" fmla="*/ 149 h 404"/>
                  <a:gd name="T86" fmla="*/ 864 w 385"/>
                  <a:gd name="T87" fmla="*/ 93 h 404"/>
                  <a:gd name="T88" fmla="*/ 850 w 385"/>
                  <a:gd name="T89" fmla="*/ 60 h 404"/>
                  <a:gd name="T90" fmla="*/ 812 w 385"/>
                  <a:gd name="T91" fmla="*/ 108 h 404"/>
                  <a:gd name="T92" fmla="*/ 761 w 385"/>
                  <a:gd name="T93" fmla="*/ 116 h 404"/>
                  <a:gd name="T94" fmla="*/ 583 w 385"/>
                  <a:gd name="T95" fmla="*/ 97 h 404"/>
                  <a:gd name="T96" fmla="*/ 472 w 385"/>
                  <a:gd name="T97" fmla="*/ 135 h 404"/>
                  <a:gd name="T98" fmla="*/ 416 w 385"/>
                  <a:gd name="T99" fmla="*/ 8 h 404"/>
                  <a:gd name="T100" fmla="*/ 432 w 385"/>
                  <a:gd name="T101" fmla="*/ 79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57 h 404"/>
                  <a:gd name="T108" fmla="*/ 214 w 385"/>
                  <a:gd name="T109" fmla="*/ 108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29"/>
                    </a:moveTo>
                    <a:cubicBezTo>
                      <a:pt x="59" y="34"/>
                      <a:pt x="58" y="46"/>
                      <a:pt x="60" y="58"/>
                    </a:cubicBezTo>
                    <a:cubicBezTo>
                      <a:pt x="62" y="71"/>
                      <a:pt x="69" y="92"/>
                      <a:pt x="63" y="103"/>
                    </a:cubicBezTo>
                    <a:cubicBezTo>
                      <a:pt x="58" y="114"/>
                      <a:pt x="41" y="122"/>
                      <a:pt x="27" y="129"/>
                    </a:cubicBezTo>
                    <a:cubicBezTo>
                      <a:pt x="13" y="137"/>
                      <a:pt x="11" y="180"/>
                      <a:pt x="11" y="196"/>
                    </a:cubicBezTo>
                    <a:cubicBezTo>
                      <a:pt x="11" y="212"/>
                      <a:pt x="8" y="219"/>
                      <a:pt x="24" y="241"/>
                    </a:cubicBezTo>
                    <a:cubicBezTo>
                      <a:pt x="29" y="246"/>
                      <a:pt x="33" y="254"/>
                      <a:pt x="27" y="258"/>
                    </a:cubicBezTo>
                    <a:cubicBezTo>
                      <a:pt x="18" y="265"/>
                      <a:pt x="14" y="273"/>
                      <a:pt x="8" y="280"/>
                    </a:cubicBezTo>
                    <a:cubicBezTo>
                      <a:pt x="1" y="287"/>
                      <a:pt x="0" y="292"/>
                      <a:pt x="2" y="299"/>
                    </a:cubicBezTo>
                    <a:cubicBezTo>
                      <a:pt x="4" y="306"/>
                      <a:pt x="4" y="298"/>
                      <a:pt x="12" y="290"/>
                    </a:cubicBezTo>
                    <a:cubicBezTo>
                      <a:pt x="20" y="282"/>
                      <a:pt x="23" y="278"/>
                      <a:pt x="34" y="274"/>
                    </a:cubicBezTo>
                    <a:cubicBezTo>
                      <a:pt x="46" y="270"/>
                      <a:pt x="45" y="268"/>
                      <a:pt x="51" y="278"/>
                    </a:cubicBezTo>
                    <a:cubicBezTo>
                      <a:pt x="58" y="288"/>
                      <a:pt x="61" y="294"/>
                      <a:pt x="67" y="302"/>
                    </a:cubicBezTo>
                    <a:cubicBezTo>
                      <a:pt x="73" y="309"/>
                      <a:pt x="74" y="311"/>
                      <a:pt x="67" y="313"/>
                    </a:cubicBezTo>
                    <a:cubicBezTo>
                      <a:pt x="60" y="315"/>
                      <a:pt x="55" y="312"/>
                      <a:pt x="52" y="319"/>
                    </a:cubicBezTo>
                    <a:cubicBezTo>
                      <a:pt x="49" y="327"/>
                      <a:pt x="56" y="327"/>
                      <a:pt x="41" y="332"/>
                    </a:cubicBezTo>
                    <a:cubicBezTo>
                      <a:pt x="27" y="337"/>
                      <a:pt x="18" y="342"/>
                      <a:pt x="19" y="347"/>
                    </a:cubicBezTo>
                    <a:cubicBezTo>
                      <a:pt x="20" y="352"/>
                      <a:pt x="31" y="344"/>
                      <a:pt x="42" y="341"/>
                    </a:cubicBezTo>
                    <a:cubicBezTo>
                      <a:pt x="54" y="339"/>
                      <a:pt x="66" y="339"/>
                      <a:pt x="70" y="331"/>
                    </a:cubicBezTo>
                    <a:cubicBezTo>
                      <a:pt x="74" y="322"/>
                      <a:pt x="80" y="317"/>
                      <a:pt x="89" y="327"/>
                    </a:cubicBezTo>
                    <a:cubicBezTo>
                      <a:pt x="98" y="338"/>
                      <a:pt x="112" y="377"/>
                      <a:pt x="135" y="376"/>
                    </a:cubicBezTo>
                    <a:cubicBezTo>
                      <a:pt x="145" y="377"/>
                      <a:pt x="148" y="382"/>
                      <a:pt x="158" y="389"/>
                    </a:cubicBezTo>
                    <a:cubicBezTo>
                      <a:pt x="168" y="397"/>
                      <a:pt x="181" y="404"/>
                      <a:pt x="198" y="400"/>
                    </a:cubicBezTo>
                    <a:cubicBezTo>
                      <a:pt x="215" y="397"/>
                      <a:pt x="226" y="394"/>
                      <a:pt x="238" y="389"/>
                    </a:cubicBezTo>
                    <a:cubicBezTo>
                      <a:pt x="250" y="383"/>
                      <a:pt x="257" y="385"/>
                      <a:pt x="276" y="383"/>
                    </a:cubicBezTo>
                    <a:cubicBezTo>
                      <a:pt x="296" y="380"/>
                      <a:pt x="301" y="380"/>
                      <a:pt x="306" y="372"/>
                    </a:cubicBezTo>
                    <a:cubicBezTo>
                      <a:pt x="311" y="363"/>
                      <a:pt x="316" y="373"/>
                      <a:pt x="320" y="383"/>
                    </a:cubicBezTo>
                    <a:cubicBezTo>
                      <a:pt x="324" y="392"/>
                      <a:pt x="328" y="399"/>
                      <a:pt x="331" y="394"/>
                    </a:cubicBezTo>
                    <a:cubicBezTo>
                      <a:pt x="334" y="389"/>
                      <a:pt x="324" y="377"/>
                      <a:pt x="324" y="370"/>
                    </a:cubicBezTo>
                    <a:cubicBezTo>
                      <a:pt x="324" y="363"/>
                      <a:pt x="320" y="354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5"/>
                      <a:pt x="346" y="333"/>
                    </a:cubicBezTo>
                    <a:cubicBezTo>
                      <a:pt x="346" y="340"/>
                      <a:pt x="345" y="358"/>
                      <a:pt x="352" y="355"/>
                    </a:cubicBezTo>
                    <a:cubicBezTo>
                      <a:pt x="358" y="351"/>
                      <a:pt x="357" y="343"/>
                      <a:pt x="353" y="335"/>
                    </a:cubicBezTo>
                    <a:cubicBezTo>
                      <a:pt x="350" y="327"/>
                      <a:pt x="345" y="323"/>
                      <a:pt x="347" y="315"/>
                    </a:cubicBezTo>
                    <a:cubicBezTo>
                      <a:pt x="349" y="307"/>
                      <a:pt x="360" y="287"/>
                      <a:pt x="369" y="253"/>
                    </a:cubicBezTo>
                    <a:cubicBezTo>
                      <a:pt x="378" y="218"/>
                      <a:pt x="385" y="195"/>
                      <a:pt x="370" y="151"/>
                    </a:cubicBezTo>
                    <a:cubicBezTo>
                      <a:pt x="356" y="107"/>
                      <a:pt x="324" y="68"/>
                      <a:pt x="311" y="60"/>
                    </a:cubicBezTo>
                    <a:cubicBezTo>
                      <a:pt x="297" y="51"/>
                      <a:pt x="306" y="46"/>
                      <a:pt x="314" y="43"/>
                    </a:cubicBezTo>
                    <a:cubicBezTo>
                      <a:pt x="321" y="40"/>
                      <a:pt x="322" y="31"/>
                      <a:pt x="319" y="29"/>
                    </a:cubicBezTo>
                    <a:cubicBezTo>
                      <a:pt x="316" y="28"/>
                      <a:pt x="315" y="33"/>
                      <a:pt x="310" y="35"/>
                    </a:cubicBezTo>
                    <a:cubicBezTo>
                      <a:pt x="305" y="37"/>
                      <a:pt x="296" y="49"/>
                      <a:pt x="287" y="49"/>
                    </a:cubicBezTo>
                    <a:cubicBezTo>
                      <a:pt x="279" y="49"/>
                      <a:pt x="269" y="45"/>
                      <a:pt x="260" y="40"/>
                    </a:cubicBezTo>
                    <a:cubicBezTo>
                      <a:pt x="252" y="35"/>
                      <a:pt x="258" y="29"/>
                      <a:pt x="262" y="25"/>
                    </a:cubicBezTo>
                    <a:cubicBezTo>
                      <a:pt x="265" y="21"/>
                      <a:pt x="261" y="16"/>
                      <a:pt x="258" y="16"/>
                    </a:cubicBezTo>
                    <a:cubicBezTo>
                      <a:pt x="255" y="17"/>
                      <a:pt x="251" y="27"/>
                      <a:pt x="246" y="29"/>
                    </a:cubicBezTo>
                    <a:cubicBezTo>
                      <a:pt x="241" y="32"/>
                      <a:pt x="243" y="34"/>
                      <a:pt x="231" y="31"/>
                    </a:cubicBezTo>
                    <a:cubicBezTo>
                      <a:pt x="219" y="28"/>
                      <a:pt x="198" y="21"/>
                      <a:pt x="177" y="26"/>
                    </a:cubicBezTo>
                    <a:cubicBezTo>
                      <a:pt x="157" y="31"/>
                      <a:pt x="147" y="42"/>
                      <a:pt x="143" y="36"/>
                    </a:cubicBezTo>
                    <a:cubicBezTo>
                      <a:pt x="140" y="31"/>
                      <a:pt x="134" y="0"/>
                      <a:pt x="126" y="2"/>
                    </a:cubicBezTo>
                    <a:cubicBezTo>
                      <a:pt x="119" y="5"/>
                      <a:pt x="129" y="12"/>
                      <a:pt x="131" y="21"/>
                    </a:cubicBezTo>
                    <a:cubicBezTo>
                      <a:pt x="133" y="30"/>
                      <a:pt x="137" y="36"/>
                      <a:pt x="122" y="43"/>
                    </a:cubicBezTo>
                    <a:cubicBezTo>
                      <a:pt x="107" y="49"/>
                      <a:pt x="85" y="56"/>
                      <a:pt x="80" y="62"/>
                    </a:cubicBezTo>
                    <a:cubicBezTo>
                      <a:pt x="74" y="67"/>
                      <a:pt x="66" y="51"/>
                      <a:pt x="68" y="42"/>
                    </a:cubicBezTo>
                    <a:cubicBezTo>
                      <a:pt x="70" y="33"/>
                      <a:pt x="69" y="28"/>
                      <a:pt x="65" y="29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</p:grpSp>
      </p:grpSp>
      <p:sp>
        <p:nvSpPr>
          <p:cNvPr id="170" name="Titre 1">
            <a:extLst>
              <a:ext uri="{FF2B5EF4-FFF2-40B4-BE49-F238E27FC236}">
                <a16:creationId xmlns:a16="http://schemas.microsoft.com/office/drawing/2014/main" id="{5E76EE4F-8BEF-4F53-A1C7-4B26358D5CFD}"/>
              </a:ext>
            </a:extLst>
          </p:cNvPr>
          <p:cNvSpPr txBox="1">
            <a:spLocks/>
          </p:cNvSpPr>
          <p:nvPr/>
        </p:nvSpPr>
        <p:spPr>
          <a:xfrm>
            <a:off x="283369" y="857250"/>
            <a:ext cx="7886700" cy="5107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800" kern="1200" dirty="0">
                <a:solidFill>
                  <a:srgbClr val="65667A"/>
                </a:solidFill>
                <a:latin typeface="+mn-lt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sz="2100" i="1">
                <a:solidFill>
                  <a:schemeClr val="tx1"/>
                </a:solidFill>
              </a:rPr>
              <a:t>In vitro </a:t>
            </a:r>
            <a:r>
              <a:rPr lang="en-US" sz="2100">
                <a:solidFill>
                  <a:schemeClr val="tx1"/>
                </a:solidFill>
              </a:rPr>
              <a:t>evaluation</a:t>
            </a:r>
          </a:p>
        </p:txBody>
      </p:sp>
      <p:sp>
        <p:nvSpPr>
          <p:cNvPr id="313" name="文本框 417">
            <a:extLst>
              <a:ext uri="{FF2B5EF4-FFF2-40B4-BE49-F238E27FC236}">
                <a16:creationId xmlns:a16="http://schemas.microsoft.com/office/drawing/2014/main" id="{8670DC20-E755-4EE3-82B4-65C689EF9D60}"/>
              </a:ext>
            </a:extLst>
          </p:cNvPr>
          <p:cNvSpPr txBox="1"/>
          <p:nvPr/>
        </p:nvSpPr>
        <p:spPr>
          <a:xfrm>
            <a:off x="6609051" y="4595284"/>
            <a:ext cx="20657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cs typeface="Times New Roman" panose="02020603050405020304" pitchFamily="18" charset="0"/>
              </a:rPr>
              <a:t>Time (h)</a:t>
            </a:r>
            <a:endParaRPr lang="en-US" sz="1200" dirty="0">
              <a:cs typeface="Times New Roman" panose="02020603050405020304" pitchFamily="18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83D617E-6079-4B52-B007-73F4CDF2BCC3}"/>
              </a:ext>
            </a:extLst>
          </p:cNvPr>
          <p:cNvSpPr/>
          <p:nvPr/>
        </p:nvSpPr>
        <p:spPr>
          <a:xfrm>
            <a:off x="8002142" y="5711438"/>
            <a:ext cx="1250583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25" b="1" dirty="0">
                <a:solidFill>
                  <a:schemeClr val="bg1"/>
                </a:solidFill>
              </a:rPr>
              <a:t>Preliminary data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9C3F73-91C9-E6CF-E061-B3A0E36C4A7E}"/>
              </a:ext>
            </a:extLst>
          </p:cNvPr>
          <p:cNvSpPr txBox="1"/>
          <p:nvPr/>
        </p:nvSpPr>
        <p:spPr>
          <a:xfrm>
            <a:off x="4801742" y="6276072"/>
            <a:ext cx="4387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/>
              <a:t>Work by Qinglin Wang</a:t>
            </a:r>
          </a:p>
        </p:txBody>
      </p:sp>
    </p:spTree>
    <p:extLst>
      <p:ext uri="{BB962C8B-B14F-4D97-AF65-F5344CB8AC3E}">
        <p14:creationId xmlns:p14="http://schemas.microsoft.com/office/powerpoint/2010/main" val="34826646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496">
            <a:extLst>
              <a:ext uri="{FF2B5EF4-FFF2-40B4-BE49-F238E27FC236}">
                <a16:creationId xmlns:a16="http://schemas.microsoft.com/office/drawing/2014/main" id="{C178092F-4E7D-4A87-9553-11DD3916792A}"/>
              </a:ext>
            </a:extLst>
          </p:cNvPr>
          <p:cNvGrpSpPr/>
          <p:nvPr/>
        </p:nvGrpSpPr>
        <p:grpSpPr>
          <a:xfrm>
            <a:off x="227237" y="1423174"/>
            <a:ext cx="806658" cy="432809"/>
            <a:chOff x="3491880" y="5115431"/>
            <a:chExt cx="1944216" cy="1020019"/>
          </a:xfrm>
        </p:grpSpPr>
        <p:grpSp>
          <p:nvGrpSpPr>
            <p:cNvPr id="31" name="Group 544">
              <a:extLst>
                <a:ext uri="{FF2B5EF4-FFF2-40B4-BE49-F238E27FC236}">
                  <a16:creationId xmlns:a16="http://schemas.microsoft.com/office/drawing/2014/main" id="{56C88FCC-52C5-43CD-8274-F2089BACE0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91880" y="5115431"/>
              <a:ext cx="1944216" cy="1020019"/>
              <a:chOff x="2182" y="1659"/>
              <a:chExt cx="1383" cy="1005"/>
            </a:xfrm>
          </p:grpSpPr>
          <p:sp>
            <p:nvSpPr>
              <p:cNvPr id="140" name="Freeform 545">
                <a:extLst>
                  <a:ext uri="{FF2B5EF4-FFF2-40B4-BE49-F238E27FC236}">
                    <a16:creationId xmlns:a16="http://schemas.microsoft.com/office/drawing/2014/main" id="{D4964F15-25D5-4B7F-9B92-5463F1587B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7" y="1685"/>
                <a:ext cx="1325" cy="739"/>
              </a:xfrm>
              <a:custGeom>
                <a:avLst/>
                <a:gdLst>
                  <a:gd name="T0" fmla="*/ 475 w 530"/>
                  <a:gd name="T1" fmla="*/ 1673 h 277"/>
                  <a:gd name="T2" fmla="*/ 0 w 530"/>
                  <a:gd name="T3" fmla="*/ 990 h 277"/>
                  <a:gd name="T4" fmla="*/ 475 w 530"/>
                  <a:gd name="T5" fmla="*/ 299 h 277"/>
                  <a:gd name="T6" fmla="*/ 1658 w 530"/>
                  <a:gd name="T7" fmla="*/ 0 h 277"/>
                  <a:gd name="T8" fmla="*/ 2838 w 530"/>
                  <a:gd name="T9" fmla="*/ 299 h 277"/>
                  <a:gd name="T10" fmla="*/ 3313 w 530"/>
                  <a:gd name="T11" fmla="*/ 990 h 277"/>
                  <a:gd name="T12" fmla="*/ 2838 w 530"/>
                  <a:gd name="T13" fmla="*/ 1673 h 277"/>
                  <a:gd name="T14" fmla="*/ 1658 w 530"/>
                  <a:gd name="T15" fmla="*/ 1972 h 277"/>
                  <a:gd name="T16" fmla="*/ 475 w 530"/>
                  <a:gd name="T17" fmla="*/ 1673 h 2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30" h="277">
                    <a:moveTo>
                      <a:pt x="76" y="235"/>
                    </a:moveTo>
                    <a:cubicBezTo>
                      <a:pt x="27" y="209"/>
                      <a:pt x="0" y="174"/>
                      <a:pt x="0" y="139"/>
                    </a:cubicBezTo>
                    <a:cubicBezTo>
                      <a:pt x="0" y="103"/>
                      <a:pt x="27" y="68"/>
                      <a:pt x="76" y="42"/>
                    </a:cubicBezTo>
                    <a:cubicBezTo>
                      <a:pt x="126" y="15"/>
                      <a:pt x="193" y="0"/>
                      <a:pt x="265" y="0"/>
                    </a:cubicBezTo>
                    <a:cubicBezTo>
                      <a:pt x="337" y="0"/>
                      <a:pt x="404" y="15"/>
                      <a:pt x="454" y="42"/>
                    </a:cubicBezTo>
                    <a:cubicBezTo>
                      <a:pt x="503" y="68"/>
                      <a:pt x="530" y="103"/>
                      <a:pt x="530" y="139"/>
                    </a:cubicBezTo>
                    <a:cubicBezTo>
                      <a:pt x="530" y="174"/>
                      <a:pt x="503" y="209"/>
                      <a:pt x="454" y="235"/>
                    </a:cubicBezTo>
                    <a:cubicBezTo>
                      <a:pt x="404" y="262"/>
                      <a:pt x="337" y="277"/>
                      <a:pt x="265" y="277"/>
                    </a:cubicBezTo>
                    <a:cubicBezTo>
                      <a:pt x="193" y="277"/>
                      <a:pt x="126" y="262"/>
                      <a:pt x="76" y="235"/>
                    </a:cubicBezTo>
                    <a:close/>
                  </a:path>
                </a:pathLst>
              </a:custGeom>
              <a:solidFill>
                <a:srgbClr val="D9F1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41" name="Freeform 546">
                <a:extLst>
                  <a:ext uri="{FF2B5EF4-FFF2-40B4-BE49-F238E27FC236}">
                    <a16:creationId xmlns:a16="http://schemas.microsoft.com/office/drawing/2014/main" id="{C6F5A3D1-7F35-4BC2-8817-306CBB7FE5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5" y="2056"/>
                <a:ext cx="1370" cy="608"/>
              </a:xfrm>
              <a:custGeom>
                <a:avLst/>
                <a:gdLst>
                  <a:gd name="T0" fmla="*/ 3425 w 548"/>
                  <a:gd name="T1" fmla="*/ 568 h 228"/>
                  <a:gd name="T2" fmla="*/ 1713 w 548"/>
                  <a:gd name="T3" fmla="*/ 1621 h 228"/>
                  <a:gd name="T4" fmla="*/ 0 w 548"/>
                  <a:gd name="T5" fmla="*/ 568 h 228"/>
                  <a:gd name="T6" fmla="*/ 0 w 548"/>
                  <a:gd name="T7" fmla="*/ 0 h 228"/>
                  <a:gd name="T8" fmla="*/ 1713 w 548"/>
                  <a:gd name="T9" fmla="*/ 1053 h 228"/>
                  <a:gd name="T10" fmla="*/ 3425 w 548"/>
                  <a:gd name="T11" fmla="*/ 0 h 228"/>
                  <a:gd name="T12" fmla="*/ 3425 w 548"/>
                  <a:gd name="T13" fmla="*/ 568 h 2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48" h="228">
                    <a:moveTo>
                      <a:pt x="548" y="80"/>
                    </a:moveTo>
                    <a:cubicBezTo>
                      <a:pt x="548" y="162"/>
                      <a:pt x="425" y="228"/>
                      <a:pt x="274" y="228"/>
                    </a:cubicBezTo>
                    <a:cubicBezTo>
                      <a:pt x="122" y="228"/>
                      <a:pt x="0" y="162"/>
                      <a:pt x="0" y="8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2"/>
                      <a:pt x="122" y="148"/>
                      <a:pt x="274" y="148"/>
                    </a:cubicBezTo>
                    <a:cubicBezTo>
                      <a:pt x="425" y="148"/>
                      <a:pt x="548" y="82"/>
                      <a:pt x="548" y="0"/>
                    </a:cubicBezTo>
                    <a:lnTo>
                      <a:pt x="548" y="80"/>
                    </a:lnTo>
                    <a:close/>
                  </a:path>
                </a:pathLst>
              </a:custGeom>
              <a:solidFill>
                <a:srgbClr val="D9F1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42" name="Oval 547">
                <a:extLst>
                  <a:ext uri="{FF2B5EF4-FFF2-40B4-BE49-F238E27FC236}">
                    <a16:creationId xmlns:a16="http://schemas.microsoft.com/office/drawing/2014/main" id="{E727B140-E929-4A7F-BCD8-7F76293BA0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5" y="1659"/>
                <a:ext cx="1370" cy="792"/>
              </a:xfrm>
              <a:prstGeom prst="ellipse">
                <a:avLst/>
              </a:prstGeom>
              <a:solidFill>
                <a:srgbClr val="F0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43" name="Freeform 548">
                <a:extLst>
                  <a:ext uri="{FF2B5EF4-FFF2-40B4-BE49-F238E27FC236}">
                    <a16:creationId xmlns:a16="http://schemas.microsoft.com/office/drawing/2014/main" id="{1095A8C2-29DC-4F20-BBA8-A68840EBA3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7" y="1685"/>
                <a:ext cx="1325" cy="739"/>
              </a:xfrm>
              <a:custGeom>
                <a:avLst/>
                <a:gdLst>
                  <a:gd name="T0" fmla="*/ 475 w 530"/>
                  <a:gd name="T1" fmla="*/ 1673 h 277"/>
                  <a:gd name="T2" fmla="*/ 0 w 530"/>
                  <a:gd name="T3" fmla="*/ 990 h 277"/>
                  <a:gd name="T4" fmla="*/ 475 w 530"/>
                  <a:gd name="T5" fmla="*/ 299 h 277"/>
                  <a:gd name="T6" fmla="*/ 1658 w 530"/>
                  <a:gd name="T7" fmla="*/ 0 h 277"/>
                  <a:gd name="T8" fmla="*/ 2838 w 530"/>
                  <a:gd name="T9" fmla="*/ 299 h 277"/>
                  <a:gd name="T10" fmla="*/ 3313 w 530"/>
                  <a:gd name="T11" fmla="*/ 990 h 277"/>
                  <a:gd name="T12" fmla="*/ 2838 w 530"/>
                  <a:gd name="T13" fmla="*/ 1673 h 277"/>
                  <a:gd name="T14" fmla="*/ 1658 w 530"/>
                  <a:gd name="T15" fmla="*/ 1972 h 277"/>
                  <a:gd name="T16" fmla="*/ 475 w 530"/>
                  <a:gd name="T17" fmla="*/ 1673 h 2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30" h="277">
                    <a:moveTo>
                      <a:pt x="76" y="235"/>
                    </a:moveTo>
                    <a:cubicBezTo>
                      <a:pt x="27" y="209"/>
                      <a:pt x="0" y="174"/>
                      <a:pt x="0" y="139"/>
                    </a:cubicBezTo>
                    <a:cubicBezTo>
                      <a:pt x="0" y="103"/>
                      <a:pt x="27" y="68"/>
                      <a:pt x="76" y="42"/>
                    </a:cubicBezTo>
                    <a:cubicBezTo>
                      <a:pt x="126" y="15"/>
                      <a:pt x="193" y="0"/>
                      <a:pt x="265" y="0"/>
                    </a:cubicBezTo>
                    <a:cubicBezTo>
                      <a:pt x="337" y="0"/>
                      <a:pt x="404" y="15"/>
                      <a:pt x="454" y="42"/>
                    </a:cubicBezTo>
                    <a:cubicBezTo>
                      <a:pt x="503" y="68"/>
                      <a:pt x="530" y="103"/>
                      <a:pt x="530" y="139"/>
                    </a:cubicBezTo>
                    <a:cubicBezTo>
                      <a:pt x="530" y="174"/>
                      <a:pt x="503" y="209"/>
                      <a:pt x="454" y="235"/>
                    </a:cubicBezTo>
                    <a:cubicBezTo>
                      <a:pt x="404" y="262"/>
                      <a:pt x="337" y="277"/>
                      <a:pt x="265" y="277"/>
                    </a:cubicBezTo>
                    <a:cubicBezTo>
                      <a:pt x="193" y="277"/>
                      <a:pt x="126" y="262"/>
                      <a:pt x="76" y="235"/>
                    </a:cubicBezTo>
                    <a:close/>
                  </a:path>
                </a:pathLst>
              </a:custGeom>
              <a:solidFill>
                <a:srgbClr val="BD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44" name="Freeform 549">
                <a:extLst>
                  <a:ext uri="{FF2B5EF4-FFF2-40B4-BE49-F238E27FC236}">
                    <a16:creationId xmlns:a16="http://schemas.microsoft.com/office/drawing/2014/main" id="{B7C84267-8520-4FB2-8425-FF8497FCD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7" y="1685"/>
                <a:ext cx="1325" cy="504"/>
              </a:xfrm>
              <a:custGeom>
                <a:avLst/>
                <a:gdLst>
                  <a:gd name="T0" fmla="*/ 113 w 530"/>
                  <a:gd name="T1" fmla="*/ 1336 h 189"/>
                  <a:gd name="T2" fmla="*/ 1658 w 530"/>
                  <a:gd name="T3" fmla="*/ 499 h 189"/>
                  <a:gd name="T4" fmla="*/ 3195 w 530"/>
                  <a:gd name="T5" fmla="*/ 1344 h 189"/>
                  <a:gd name="T6" fmla="*/ 3313 w 530"/>
                  <a:gd name="T7" fmla="*/ 989 h 189"/>
                  <a:gd name="T8" fmla="*/ 2838 w 530"/>
                  <a:gd name="T9" fmla="*/ 299 h 189"/>
                  <a:gd name="T10" fmla="*/ 1658 w 530"/>
                  <a:gd name="T11" fmla="*/ 0 h 189"/>
                  <a:gd name="T12" fmla="*/ 475 w 530"/>
                  <a:gd name="T13" fmla="*/ 299 h 189"/>
                  <a:gd name="T14" fmla="*/ 0 w 530"/>
                  <a:gd name="T15" fmla="*/ 989 h 189"/>
                  <a:gd name="T16" fmla="*/ 113 w 530"/>
                  <a:gd name="T17" fmla="*/ 1336 h 18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30" h="189">
                    <a:moveTo>
                      <a:pt x="18" y="188"/>
                    </a:moveTo>
                    <a:cubicBezTo>
                      <a:pt x="33" y="121"/>
                      <a:pt x="146" y="70"/>
                      <a:pt x="265" y="70"/>
                    </a:cubicBezTo>
                    <a:cubicBezTo>
                      <a:pt x="381" y="70"/>
                      <a:pt x="507" y="128"/>
                      <a:pt x="511" y="189"/>
                    </a:cubicBezTo>
                    <a:cubicBezTo>
                      <a:pt x="523" y="173"/>
                      <a:pt x="530" y="156"/>
                      <a:pt x="530" y="139"/>
                    </a:cubicBezTo>
                    <a:cubicBezTo>
                      <a:pt x="530" y="103"/>
                      <a:pt x="503" y="68"/>
                      <a:pt x="454" y="42"/>
                    </a:cubicBezTo>
                    <a:cubicBezTo>
                      <a:pt x="404" y="15"/>
                      <a:pt x="337" y="0"/>
                      <a:pt x="265" y="0"/>
                    </a:cubicBezTo>
                    <a:cubicBezTo>
                      <a:pt x="193" y="0"/>
                      <a:pt x="126" y="15"/>
                      <a:pt x="76" y="42"/>
                    </a:cubicBezTo>
                    <a:cubicBezTo>
                      <a:pt x="27" y="68"/>
                      <a:pt x="0" y="103"/>
                      <a:pt x="0" y="139"/>
                    </a:cubicBezTo>
                    <a:cubicBezTo>
                      <a:pt x="0" y="156"/>
                      <a:pt x="6" y="172"/>
                      <a:pt x="18" y="188"/>
                    </a:cubicBezTo>
                    <a:close/>
                  </a:path>
                </a:pathLst>
              </a:custGeom>
              <a:solidFill>
                <a:srgbClr val="E6F6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45" name="Freeform 550">
                <a:extLst>
                  <a:ext uri="{FF2B5EF4-FFF2-40B4-BE49-F238E27FC236}">
                    <a16:creationId xmlns:a16="http://schemas.microsoft.com/office/drawing/2014/main" id="{21AE96DB-BB3D-450F-AAD8-E50762A79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2" y="1856"/>
                <a:ext cx="293" cy="304"/>
              </a:xfrm>
              <a:custGeom>
                <a:avLst/>
                <a:gdLst>
                  <a:gd name="T0" fmla="*/ 734 w 117"/>
                  <a:gd name="T1" fmla="*/ 256 h 114"/>
                  <a:gd name="T2" fmla="*/ 188 w 117"/>
                  <a:gd name="T3" fmla="*/ 811 h 114"/>
                  <a:gd name="T4" fmla="*/ 408 w 117"/>
                  <a:gd name="T5" fmla="*/ 0 h 114"/>
                  <a:gd name="T6" fmla="*/ 734 w 117"/>
                  <a:gd name="T7" fmla="*/ 256 h 11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7" h="114">
                    <a:moveTo>
                      <a:pt x="117" y="36"/>
                    </a:moveTo>
                    <a:cubicBezTo>
                      <a:pt x="67" y="55"/>
                      <a:pt x="37" y="93"/>
                      <a:pt x="30" y="114"/>
                    </a:cubicBezTo>
                    <a:cubicBezTo>
                      <a:pt x="0" y="69"/>
                      <a:pt x="36" y="26"/>
                      <a:pt x="65" y="0"/>
                    </a:cubicBezTo>
                    <a:cubicBezTo>
                      <a:pt x="58" y="20"/>
                      <a:pt x="47" y="52"/>
                      <a:pt x="117" y="36"/>
                    </a:cubicBezTo>
                    <a:close/>
                  </a:path>
                </a:pathLst>
              </a:custGeom>
              <a:solidFill>
                <a:srgbClr val="C9EB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46" name="Freeform 551">
                <a:extLst>
                  <a:ext uri="{FF2B5EF4-FFF2-40B4-BE49-F238E27FC236}">
                    <a16:creationId xmlns:a16="http://schemas.microsoft.com/office/drawing/2014/main" id="{EAE98936-0B48-4D97-89C8-720595D0B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019"/>
                <a:ext cx="77" cy="136"/>
              </a:xfrm>
              <a:custGeom>
                <a:avLst/>
                <a:gdLst>
                  <a:gd name="T0" fmla="*/ 0 w 31"/>
                  <a:gd name="T1" fmla="*/ 136 h 51"/>
                  <a:gd name="T2" fmla="*/ 117 w 31"/>
                  <a:gd name="T3" fmla="*/ 363 h 51"/>
                  <a:gd name="T4" fmla="*/ 174 w 31"/>
                  <a:gd name="T5" fmla="*/ 0 h 51"/>
                  <a:gd name="T6" fmla="*/ 142 w 31"/>
                  <a:gd name="T7" fmla="*/ 115 h 51"/>
                  <a:gd name="T8" fmla="*/ 50 w 31"/>
                  <a:gd name="T9" fmla="*/ 149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" h="51">
                    <a:moveTo>
                      <a:pt x="0" y="19"/>
                    </a:moveTo>
                    <a:cubicBezTo>
                      <a:pt x="11" y="25"/>
                      <a:pt x="16" y="40"/>
                      <a:pt x="19" y="51"/>
                    </a:cubicBezTo>
                    <a:cubicBezTo>
                      <a:pt x="30" y="49"/>
                      <a:pt x="31" y="7"/>
                      <a:pt x="28" y="0"/>
                    </a:cubicBezTo>
                    <a:cubicBezTo>
                      <a:pt x="28" y="6"/>
                      <a:pt x="25" y="10"/>
                      <a:pt x="23" y="16"/>
                    </a:cubicBezTo>
                    <a:cubicBezTo>
                      <a:pt x="19" y="26"/>
                      <a:pt x="17" y="21"/>
                      <a:pt x="8" y="21"/>
                    </a:cubicBezTo>
                  </a:path>
                </a:pathLst>
              </a:custGeom>
              <a:solidFill>
                <a:srgbClr val="C9EB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47" name="Freeform 552">
                <a:extLst>
                  <a:ext uri="{FF2B5EF4-FFF2-40B4-BE49-F238E27FC236}">
                    <a16:creationId xmlns:a16="http://schemas.microsoft.com/office/drawing/2014/main" id="{4D6C8205-1240-4349-B2F9-DFF055F2A5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7" y="2323"/>
                <a:ext cx="58" cy="200"/>
              </a:xfrm>
              <a:custGeom>
                <a:avLst/>
                <a:gdLst>
                  <a:gd name="T0" fmla="*/ 0 w 23"/>
                  <a:gd name="T1" fmla="*/ 435 h 75"/>
                  <a:gd name="T2" fmla="*/ 146 w 23"/>
                  <a:gd name="T3" fmla="*/ 533 h 75"/>
                  <a:gd name="T4" fmla="*/ 146 w 23"/>
                  <a:gd name="T5" fmla="*/ 99 h 75"/>
                  <a:gd name="T6" fmla="*/ 0 w 23"/>
                  <a:gd name="T7" fmla="*/ 0 h 75"/>
                  <a:gd name="T8" fmla="*/ 0 w 23"/>
                  <a:gd name="T9" fmla="*/ 435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75">
                    <a:moveTo>
                      <a:pt x="0" y="61"/>
                    </a:moveTo>
                    <a:cubicBezTo>
                      <a:pt x="7" y="66"/>
                      <a:pt x="15" y="70"/>
                      <a:pt x="23" y="75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15" y="10"/>
                      <a:pt x="7" y="5"/>
                      <a:pt x="0" y="0"/>
                    </a:cubicBez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A3DD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48" name="Freeform 553">
                <a:extLst>
                  <a:ext uri="{FF2B5EF4-FFF2-40B4-BE49-F238E27FC236}">
                    <a16:creationId xmlns:a16="http://schemas.microsoft.com/office/drawing/2014/main" id="{A0FCE95C-D1AB-4F5A-94C7-1397B2D3C1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5" y="2373"/>
                <a:ext cx="40" cy="187"/>
              </a:xfrm>
              <a:custGeom>
                <a:avLst/>
                <a:gdLst>
                  <a:gd name="T0" fmla="*/ 0 w 16"/>
                  <a:gd name="T1" fmla="*/ 449 h 70"/>
                  <a:gd name="T2" fmla="*/ 100 w 16"/>
                  <a:gd name="T3" fmla="*/ 500 h 70"/>
                  <a:gd name="T4" fmla="*/ 100 w 16"/>
                  <a:gd name="T5" fmla="*/ 56 h 70"/>
                  <a:gd name="T6" fmla="*/ 0 w 16"/>
                  <a:gd name="T7" fmla="*/ 0 h 70"/>
                  <a:gd name="T8" fmla="*/ 0 w 16"/>
                  <a:gd name="T9" fmla="*/ 449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70">
                    <a:moveTo>
                      <a:pt x="0" y="63"/>
                    </a:moveTo>
                    <a:cubicBezTo>
                      <a:pt x="5" y="65"/>
                      <a:pt x="11" y="68"/>
                      <a:pt x="16" y="70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1" y="5"/>
                      <a:pt x="5" y="3"/>
                      <a:pt x="0" y="0"/>
                    </a:cubicBez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BD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49" name="Freeform 554">
                <a:extLst>
                  <a:ext uri="{FF2B5EF4-FFF2-40B4-BE49-F238E27FC236}">
                    <a16:creationId xmlns:a16="http://schemas.microsoft.com/office/drawing/2014/main" id="{B8E8083B-421B-4EE1-8442-51E144FC50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5" y="2251"/>
                <a:ext cx="25" cy="200"/>
              </a:xfrm>
              <a:custGeom>
                <a:avLst/>
                <a:gdLst>
                  <a:gd name="T0" fmla="*/ 0 w 10"/>
                  <a:gd name="T1" fmla="*/ 461 h 75"/>
                  <a:gd name="T2" fmla="*/ 63 w 10"/>
                  <a:gd name="T3" fmla="*/ 533 h 75"/>
                  <a:gd name="T4" fmla="*/ 63 w 10"/>
                  <a:gd name="T5" fmla="*/ 72 h 75"/>
                  <a:gd name="T6" fmla="*/ 0 w 10"/>
                  <a:gd name="T7" fmla="*/ 0 h 75"/>
                  <a:gd name="T8" fmla="*/ 0 w 10"/>
                  <a:gd name="T9" fmla="*/ 461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" h="75">
                    <a:moveTo>
                      <a:pt x="0" y="65"/>
                    </a:moveTo>
                    <a:cubicBezTo>
                      <a:pt x="3" y="68"/>
                      <a:pt x="6" y="72"/>
                      <a:pt x="10" y="75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6" y="7"/>
                      <a:pt x="3" y="3"/>
                      <a:pt x="0" y="0"/>
                    </a:cubicBez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50" name="Freeform 555">
                <a:extLst>
                  <a:ext uri="{FF2B5EF4-FFF2-40B4-BE49-F238E27FC236}">
                    <a16:creationId xmlns:a16="http://schemas.microsoft.com/office/drawing/2014/main" id="{4362E2AC-1145-48B0-B668-BE9A39D05F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0" y="2357"/>
                <a:ext cx="10" cy="182"/>
              </a:xfrm>
              <a:custGeom>
                <a:avLst/>
                <a:gdLst>
                  <a:gd name="T0" fmla="*/ 0 w 4"/>
                  <a:gd name="T1" fmla="*/ 474 h 68"/>
                  <a:gd name="T2" fmla="*/ 25 w 4"/>
                  <a:gd name="T3" fmla="*/ 487 h 68"/>
                  <a:gd name="T4" fmla="*/ 25 w 4"/>
                  <a:gd name="T5" fmla="*/ 13 h 68"/>
                  <a:gd name="T6" fmla="*/ 0 w 4"/>
                  <a:gd name="T7" fmla="*/ 0 h 68"/>
                  <a:gd name="T8" fmla="*/ 0 w 4"/>
                  <a:gd name="T9" fmla="*/ 47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68">
                    <a:moveTo>
                      <a:pt x="0" y="66"/>
                    </a:moveTo>
                    <a:cubicBezTo>
                      <a:pt x="1" y="66"/>
                      <a:pt x="3" y="67"/>
                      <a:pt x="4" y="68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1" y="1"/>
                      <a:pt x="0" y="0"/>
                    </a:cubicBez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51" name="Freeform 556">
                <a:extLst>
                  <a:ext uri="{FF2B5EF4-FFF2-40B4-BE49-F238E27FC236}">
                    <a16:creationId xmlns:a16="http://schemas.microsoft.com/office/drawing/2014/main" id="{26274148-979C-46F7-825F-B6D60FB56F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0" y="2323"/>
                <a:ext cx="57" cy="200"/>
              </a:xfrm>
              <a:custGeom>
                <a:avLst/>
                <a:gdLst>
                  <a:gd name="T0" fmla="*/ 141 w 23"/>
                  <a:gd name="T1" fmla="*/ 435 h 75"/>
                  <a:gd name="T2" fmla="*/ 0 w 23"/>
                  <a:gd name="T3" fmla="*/ 533 h 75"/>
                  <a:gd name="T4" fmla="*/ 0 w 23"/>
                  <a:gd name="T5" fmla="*/ 99 h 75"/>
                  <a:gd name="T6" fmla="*/ 141 w 23"/>
                  <a:gd name="T7" fmla="*/ 0 h 75"/>
                  <a:gd name="T8" fmla="*/ 141 w 23"/>
                  <a:gd name="T9" fmla="*/ 435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75">
                    <a:moveTo>
                      <a:pt x="23" y="61"/>
                    </a:moveTo>
                    <a:cubicBezTo>
                      <a:pt x="16" y="66"/>
                      <a:pt x="8" y="70"/>
                      <a:pt x="0" y="75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8" y="10"/>
                      <a:pt x="16" y="5"/>
                      <a:pt x="23" y="0"/>
                    </a:cubicBez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D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52" name="Freeform 557">
                <a:extLst>
                  <a:ext uri="{FF2B5EF4-FFF2-40B4-BE49-F238E27FC236}">
                    <a16:creationId xmlns:a16="http://schemas.microsoft.com/office/drawing/2014/main" id="{B2B934D4-0071-44DE-A299-971F9E544B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0" y="2373"/>
                <a:ext cx="40" cy="187"/>
              </a:xfrm>
              <a:custGeom>
                <a:avLst/>
                <a:gdLst>
                  <a:gd name="T0" fmla="*/ 100 w 16"/>
                  <a:gd name="T1" fmla="*/ 449 h 70"/>
                  <a:gd name="T2" fmla="*/ 0 w 16"/>
                  <a:gd name="T3" fmla="*/ 500 h 70"/>
                  <a:gd name="T4" fmla="*/ 0 w 16"/>
                  <a:gd name="T5" fmla="*/ 56 h 70"/>
                  <a:gd name="T6" fmla="*/ 100 w 16"/>
                  <a:gd name="T7" fmla="*/ 0 h 70"/>
                  <a:gd name="T8" fmla="*/ 100 w 16"/>
                  <a:gd name="T9" fmla="*/ 449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70">
                    <a:moveTo>
                      <a:pt x="16" y="63"/>
                    </a:moveTo>
                    <a:cubicBezTo>
                      <a:pt x="11" y="65"/>
                      <a:pt x="5" y="68"/>
                      <a:pt x="0" y="7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5"/>
                      <a:pt x="11" y="3"/>
                      <a:pt x="16" y="0"/>
                    </a:cubicBezTo>
                    <a:lnTo>
                      <a:pt x="16" y="63"/>
                    </a:lnTo>
                    <a:close/>
                  </a:path>
                </a:pathLst>
              </a:custGeom>
              <a:solidFill>
                <a:srgbClr val="BD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53" name="Freeform 558">
                <a:extLst>
                  <a:ext uri="{FF2B5EF4-FFF2-40B4-BE49-F238E27FC236}">
                    <a16:creationId xmlns:a16="http://schemas.microsoft.com/office/drawing/2014/main" id="{E9552DC3-6EE5-4E71-BA92-FB07D708C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" y="2251"/>
                <a:ext cx="25" cy="200"/>
              </a:xfrm>
              <a:custGeom>
                <a:avLst/>
                <a:gdLst>
                  <a:gd name="T0" fmla="*/ 63 w 10"/>
                  <a:gd name="T1" fmla="*/ 461 h 75"/>
                  <a:gd name="T2" fmla="*/ 0 w 10"/>
                  <a:gd name="T3" fmla="*/ 533 h 75"/>
                  <a:gd name="T4" fmla="*/ 0 w 10"/>
                  <a:gd name="T5" fmla="*/ 72 h 75"/>
                  <a:gd name="T6" fmla="*/ 63 w 10"/>
                  <a:gd name="T7" fmla="*/ 0 h 75"/>
                  <a:gd name="T8" fmla="*/ 63 w 10"/>
                  <a:gd name="T9" fmla="*/ 461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" h="75">
                    <a:moveTo>
                      <a:pt x="10" y="65"/>
                    </a:moveTo>
                    <a:cubicBezTo>
                      <a:pt x="7" y="68"/>
                      <a:pt x="4" y="72"/>
                      <a:pt x="0" y="7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7"/>
                      <a:pt x="7" y="3"/>
                      <a:pt x="10" y="0"/>
                    </a:cubicBezTo>
                    <a:lnTo>
                      <a:pt x="10" y="65"/>
                    </a:lnTo>
                    <a:close/>
                  </a:path>
                </a:pathLst>
              </a:custGeom>
              <a:solidFill>
                <a:srgbClr val="A3DD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54" name="Freeform 559">
                <a:extLst>
                  <a:ext uri="{FF2B5EF4-FFF2-40B4-BE49-F238E27FC236}">
                    <a16:creationId xmlns:a16="http://schemas.microsoft.com/office/drawing/2014/main" id="{3B10F98B-6BEC-4C02-B112-4A82372255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5" y="2357"/>
                <a:ext cx="10" cy="182"/>
              </a:xfrm>
              <a:custGeom>
                <a:avLst/>
                <a:gdLst>
                  <a:gd name="T0" fmla="*/ 25 w 4"/>
                  <a:gd name="T1" fmla="*/ 474 h 68"/>
                  <a:gd name="T2" fmla="*/ 0 w 4"/>
                  <a:gd name="T3" fmla="*/ 487 h 68"/>
                  <a:gd name="T4" fmla="*/ 0 w 4"/>
                  <a:gd name="T5" fmla="*/ 13 h 68"/>
                  <a:gd name="T6" fmla="*/ 25 w 4"/>
                  <a:gd name="T7" fmla="*/ 0 h 68"/>
                  <a:gd name="T8" fmla="*/ 25 w 4"/>
                  <a:gd name="T9" fmla="*/ 47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68">
                    <a:moveTo>
                      <a:pt x="4" y="66"/>
                    </a:moveTo>
                    <a:cubicBezTo>
                      <a:pt x="3" y="66"/>
                      <a:pt x="1" y="67"/>
                      <a:pt x="0" y="6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3" y="1"/>
                      <a:pt x="4" y="0"/>
                    </a:cubicBezTo>
                    <a:lnTo>
                      <a:pt x="4" y="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55" name="Freeform 560">
                <a:extLst>
                  <a:ext uri="{FF2B5EF4-FFF2-40B4-BE49-F238E27FC236}">
                    <a16:creationId xmlns:a16="http://schemas.microsoft.com/office/drawing/2014/main" id="{6CC0266C-A056-4C2D-858A-2D5A1253CF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0" y="2427"/>
                <a:ext cx="117" cy="202"/>
              </a:xfrm>
              <a:custGeom>
                <a:avLst/>
                <a:gdLst>
                  <a:gd name="T0" fmla="*/ 0 w 47"/>
                  <a:gd name="T1" fmla="*/ 460 h 76"/>
                  <a:gd name="T2" fmla="*/ 291 w 47"/>
                  <a:gd name="T3" fmla="*/ 537 h 76"/>
                  <a:gd name="T4" fmla="*/ 291 w 47"/>
                  <a:gd name="T5" fmla="*/ 77 h 76"/>
                  <a:gd name="T6" fmla="*/ 0 w 47"/>
                  <a:gd name="T7" fmla="*/ 0 h 76"/>
                  <a:gd name="T8" fmla="*/ 0 w 47"/>
                  <a:gd name="T9" fmla="*/ 460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6">
                    <a:moveTo>
                      <a:pt x="0" y="65"/>
                    </a:moveTo>
                    <a:cubicBezTo>
                      <a:pt x="13" y="73"/>
                      <a:pt x="34" y="75"/>
                      <a:pt x="47" y="76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26" y="9"/>
                      <a:pt x="13" y="5"/>
                      <a:pt x="0" y="0"/>
                    </a:cubicBez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56" name="Freeform 561">
                <a:extLst>
                  <a:ext uri="{FF2B5EF4-FFF2-40B4-BE49-F238E27FC236}">
                    <a16:creationId xmlns:a16="http://schemas.microsoft.com/office/drawing/2014/main" id="{6BA6BA49-88C2-4394-87EB-EAD1029941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2" y="2459"/>
                <a:ext cx="33" cy="178"/>
              </a:xfrm>
              <a:custGeom>
                <a:avLst/>
                <a:gdLst>
                  <a:gd name="T0" fmla="*/ 0 w 13"/>
                  <a:gd name="T1" fmla="*/ 465 h 67"/>
                  <a:gd name="T2" fmla="*/ 84 w 13"/>
                  <a:gd name="T3" fmla="*/ 473 h 67"/>
                  <a:gd name="T4" fmla="*/ 84 w 13"/>
                  <a:gd name="T5" fmla="*/ 8 h 67"/>
                  <a:gd name="T6" fmla="*/ 0 w 13"/>
                  <a:gd name="T7" fmla="*/ 0 h 67"/>
                  <a:gd name="T8" fmla="*/ 0 w 13"/>
                  <a:gd name="T9" fmla="*/ 465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67">
                    <a:moveTo>
                      <a:pt x="0" y="66"/>
                    </a:moveTo>
                    <a:cubicBezTo>
                      <a:pt x="4" y="66"/>
                      <a:pt x="9" y="67"/>
                      <a:pt x="13" y="67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9" y="1"/>
                      <a:pt x="4" y="0"/>
                      <a:pt x="0" y="0"/>
                    </a:cubicBez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A3DD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57" name="Freeform 562">
                <a:extLst>
                  <a:ext uri="{FF2B5EF4-FFF2-40B4-BE49-F238E27FC236}">
                    <a16:creationId xmlns:a16="http://schemas.microsoft.com/office/drawing/2014/main" id="{63DF995C-88DF-4D64-B0B6-E9E6BDBB49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" y="2445"/>
                <a:ext cx="28" cy="182"/>
              </a:xfrm>
              <a:custGeom>
                <a:avLst/>
                <a:gdLst>
                  <a:gd name="T0" fmla="*/ 0 w 11"/>
                  <a:gd name="T1" fmla="*/ 474 h 68"/>
                  <a:gd name="T2" fmla="*/ 71 w 11"/>
                  <a:gd name="T3" fmla="*/ 487 h 68"/>
                  <a:gd name="T4" fmla="*/ 71 w 11"/>
                  <a:gd name="T5" fmla="*/ 13 h 68"/>
                  <a:gd name="T6" fmla="*/ 0 w 11"/>
                  <a:gd name="T7" fmla="*/ 0 h 68"/>
                  <a:gd name="T8" fmla="*/ 0 w 11"/>
                  <a:gd name="T9" fmla="*/ 47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" h="68">
                    <a:moveTo>
                      <a:pt x="0" y="66"/>
                    </a:moveTo>
                    <a:cubicBezTo>
                      <a:pt x="4" y="67"/>
                      <a:pt x="8" y="67"/>
                      <a:pt x="11" y="68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7" y="1"/>
                      <a:pt x="4" y="1"/>
                      <a:pt x="0" y="0"/>
                    </a:cubicBez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BD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58" name="Freeform 563">
                <a:extLst>
                  <a:ext uri="{FF2B5EF4-FFF2-40B4-BE49-F238E27FC236}">
                    <a16:creationId xmlns:a16="http://schemas.microsoft.com/office/drawing/2014/main" id="{D6CE6FEC-E9AB-498F-8EF2-24AF1E0B9A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5" y="2056"/>
                <a:ext cx="1370" cy="608"/>
              </a:xfrm>
              <a:custGeom>
                <a:avLst/>
                <a:gdLst>
                  <a:gd name="T0" fmla="*/ 3425 w 548"/>
                  <a:gd name="T1" fmla="*/ 568 h 228"/>
                  <a:gd name="T2" fmla="*/ 1713 w 548"/>
                  <a:gd name="T3" fmla="*/ 1621 h 228"/>
                  <a:gd name="T4" fmla="*/ 0 w 548"/>
                  <a:gd name="T5" fmla="*/ 568 h 228"/>
                  <a:gd name="T6" fmla="*/ 0 w 548"/>
                  <a:gd name="T7" fmla="*/ 0 h 228"/>
                  <a:gd name="T8" fmla="*/ 1713 w 548"/>
                  <a:gd name="T9" fmla="*/ 1053 h 228"/>
                  <a:gd name="T10" fmla="*/ 3425 w 548"/>
                  <a:gd name="T11" fmla="*/ 0 h 228"/>
                  <a:gd name="T12" fmla="*/ 3425 w 548"/>
                  <a:gd name="T13" fmla="*/ 568 h 2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48" h="228">
                    <a:moveTo>
                      <a:pt x="548" y="80"/>
                    </a:moveTo>
                    <a:cubicBezTo>
                      <a:pt x="548" y="162"/>
                      <a:pt x="425" y="228"/>
                      <a:pt x="274" y="228"/>
                    </a:cubicBezTo>
                    <a:cubicBezTo>
                      <a:pt x="122" y="228"/>
                      <a:pt x="0" y="162"/>
                      <a:pt x="0" y="8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2"/>
                      <a:pt x="122" y="148"/>
                      <a:pt x="274" y="148"/>
                    </a:cubicBezTo>
                    <a:cubicBezTo>
                      <a:pt x="425" y="148"/>
                      <a:pt x="548" y="82"/>
                      <a:pt x="548" y="0"/>
                    </a:cubicBezTo>
                    <a:lnTo>
                      <a:pt x="548" y="8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59" name="Freeform 564">
                <a:extLst>
                  <a:ext uri="{FF2B5EF4-FFF2-40B4-BE49-F238E27FC236}">
                    <a16:creationId xmlns:a16="http://schemas.microsoft.com/office/drawing/2014/main" id="{D82AAEBE-DFF4-41B5-93AC-A24E27F48B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5" y="2469"/>
                <a:ext cx="960" cy="150"/>
              </a:xfrm>
              <a:custGeom>
                <a:avLst/>
                <a:gdLst>
                  <a:gd name="T0" fmla="*/ 2400 w 384"/>
                  <a:gd name="T1" fmla="*/ 171 h 56"/>
                  <a:gd name="T2" fmla="*/ 1338 w 384"/>
                  <a:gd name="T3" fmla="*/ 402 h 56"/>
                  <a:gd name="T4" fmla="*/ 0 w 384"/>
                  <a:gd name="T5" fmla="*/ 0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84" h="56">
                    <a:moveTo>
                      <a:pt x="384" y="24"/>
                    </a:moveTo>
                    <a:cubicBezTo>
                      <a:pt x="338" y="44"/>
                      <a:pt x="278" y="56"/>
                      <a:pt x="214" y="56"/>
                    </a:cubicBezTo>
                    <a:cubicBezTo>
                      <a:pt x="127" y="56"/>
                      <a:pt x="50" y="34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60" name="Oval 565">
                <a:extLst>
                  <a:ext uri="{FF2B5EF4-FFF2-40B4-BE49-F238E27FC236}">
                    <a16:creationId xmlns:a16="http://schemas.microsoft.com/office/drawing/2014/main" id="{28C3A27F-DA60-46D2-8CD9-7ECBF7EA3D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5" y="1659"/>
                <a:ext cx="1370" cy="792"/>
              </a:xfrm>
              <a:prstGeom prst="ellipse">
                <a:avLst/>
              </a:prstGeom>
              <a:noFill/>
              <a:ln w="7938" cap="rnd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61" name="Freeform 566">
                <a:extLst>
                  <a:ext uri="{FF2B5EF4-FFF2-40B4-BE49-F238E27FC236}">
                    <a16:creationId xmlns:a16="http://schemas.microsoft.com/office/drawing/2014/main" id="{5B3147CB-1806-4C7A-B454-F30517AE4D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7" y="1685"/>
                <a:ext cx="1325" cy="739"/>
              </a:xfrm>
              <a:custGeom>
                <a:avLst/>
                <a:gdLst>
                  <a:gd name="T0" fmla="*/ 475 w 530"/>
                  <a:gd name="T1" fmla="*/ 1673 h 277"/>
                  <a:gd name="T2" fmla="*/ 0 w 530"/>
                  <a:gd name="T3" fmla="*/ 990 h 277"/>
                  <a:gd name="T4" fmla="*/ 475 w 530"/>
                  <a:gd name="T5" fmla="*/ 299 h 277"/>
                  <a:gd name="T6" fmla="*/ 1658 w 530"/>
                  <a:gd name="T7" fmla="*/ 0 h 277"/>
                  <a:gd name="T8" fmla="*/ 2838 w 530"/>
                  <a:gd name="T9" fmla="*/ 299 h 277"/>
                  <a:gd name="T10" fmla="*/ 3313 w 530"/>
                  <a:gd name="T11" fmla="*/ 990 h 277"/>
                  <a:gd name="T12" fmla="*/ 2838 w 530"/>
                  <a:gd name="T13" fmla="*/ 1673 h 277"/>
                  <a:gd name="T14" fmla="*/ 1658 w 530"/>
                  <a:gd name="T15" fmla="*/ 1972 h 277"/>
                  <a:gd name="T16" fmla="*/ 475 w 530"/>
                  <a:gd name="T17" fmla="*/ 1673 h 2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30" h="277">
                    <a:moveTo>
                      <a:pt x="76" y="235"/>
                    </a:moveTo>
                    <a:cubicBezTo>
                      <a:pt x="27" y="209"/>
                      <a:pt x="0" y="174"/>
                      <a:pt x="0" y="139"/>
                    </a:cubicBezTo>
                    <a:cubicBezTo>
                      <a:pt x="0" y="103"/>
                      <a:pt x="27" y="68"/>
                      <a:pt x="76" y="42"/>
                    </a:cubicBezTo>
                    <a:cubicBezTo>
                      <a:pt x="126" y="15"/>
                      <a:pt x="193" y="0"/>
                      <a:pt x="265" y="0"/>
                    </a:cubicBezTo>
                    <a:cubicBezTo>
                      <a:pt x="337" y="0"/>
                      <a:pt x="404" y="15"/>
                      <a:pt x="454" y="42"/>
                    </a:cubicBezTo>
                    <a:cubicBezTo>
                      <a:pt x="503" y="68"/>
                      <a:pt x="530" y="103"/>
                      <a:pt x="530" y="139"/>
                    </a:cubicBezTo>
                    <a:cubicBezTo>
                      <a:pt x="530" y="174"/>
                      <a:pt x="503" y="209"/>
                      <a:pt x="454" y="235"/>
                    </a:cubicBezTo>
                    <a:cubicBezTo>
                      <a:pt x="404" y="262"/>
                      <a:pt x="337" y="277"/>
                      <a:pt x="265" y="277"/>
                    </a:cubicBezTo>
                    <a:cubicBezTo>
                      <a:pt x="193" y="277"/>
                      <a:pt x="126" y="262"/>
                      <a:pt x="76" y="235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62" name="Freeform 567">
                <a:extLst>
                  <a:ext uri="{FF2B5EF4-FFF2-40B4-BE49-F238E27FC236}">
                    <a16:creationId xmlns:a16="http://schemas.microsoft.com/office/drawing/2014/main" id="{484AAB8B-4B24-40A1-BF8E-1C59DC348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7" y="1685"/>
                <a:ext cx="1325" cy="739"/>
              </a:xfrm>
              <a:custGeom>
                <a:avLst/>
                <a:gdLst>
                  <a:gd name="T0" fmla="*/ 475 w 530"/>
                  <a:gd name="T1" fmla="*/ 1673 h 277"/>
                  <a:gd name="T2" fmla="*/ 0 w 530"/>
                  <a:gd name="T3" fmla="*/ 990 h 277"/>
                  <a:gd name="T4" fmla="*/ 475 w 530"/>
                  <a:gd name="T5" fmla="*/ 299 h 277"/>
                  <a:gd name="T6" fmla="*/ 1658 w 530"/>
                  <a:gd name="T7" fmla="*/ 0 h 277"/>
                  <a:gd name="T8" fmla="*/ 2838 w 530"/>
                  <a:gd name="T9" fmla="*/ 299 h 277"/>
                  <a:gd name="T10" fmla="*/ 3313 w 530"/>
                  <a:gd name="T11" fmla="*/ 990 h 277"/>
                  <a:gd name="T12" fmla="*/ 2838 w 530"/>
                  <a:gd name="T13" fmla="*/ 1673 h 277"/>
                  <a:gd name="T14" fmla="*/ 1658 w 530"/>
                  <a:gd name="T15" fmla="*/ 1972 h 277"/>
                  <a:gd name="T16" fmla="*/ 475 w 530"/>
                  <a:gd name="T17" fmla="*/ 1673 h 2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30" h="277">
                    <a:moveTo>
                      <a:pt x="76" y="235"/>
                    </a:moveTo>
                    <a:cubicBezTo>
                      <a:pt x="27" y="209"/>
                      <a:pt x="0" y="174"/>
                      <a:pt x="0" y="139"/>
                    </a:cubicBezTo>
                    <a:cubicBezTo>
                      <a:pt x="0" y="103"/>
                      <a:pt x="27" y="68"/>
                      <a:pt x="76" y="42"/>
                    </a:cubicBezTo>
                    <a:cubicBezTo>
                      <a:pt x="126" y="15"/>
                      <a:pt x="193" y="0"/>
                      <a:pt x="265" y="0"/>
                    </a:cubicBezTo>
                    <a:cubicBezTo>
                      <a:pt x="337" y="0"/>
                      <a:pt x="404" y="15"/>
                      <a:pt x="454" y="42"/>
                    </a:cubicBezTo>
                    <a:cubicBezTo>
                      <a:pt x="503" y="68"/>
                      <a:pt x="530" y="103"/>
                      <a:pt x="530" y="139"/>
                    </a:cubicBezTo>
                    <a:cubicBezTo>
                      <a:pt x="530" y="174"/>
                      <a:pt x="503" y="209"/>
                      <a:pt x="454" y="235"/>
                    </a:cubicBezTo>
                    <a:cubicBezTo>
                      <a:pt x="404" y="262"/>
                      <a:pt x="337" y="277"/>
                      <a:pt x="265" y="277"/>
                    </a:cubicBezTo>
                    <a:cubicBezTo>
                      <a:pt x="193" y="277"/>
                      <a:pt x="126" y="262"/>
                      <a:pt x="76" y="235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63" name="Freeform 568">
                <a:extLst>
                  <a:ext uri="{FF2B5EF4-FFF2-40B4-BE49-F238E27FC236}">
                    <a16:creationId xmlns:a16="http://schemas.microsoft.com/office/drawing/2014/main" id="{03C56C6B-6EA6-457F-B8D7-23D183CBEF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7" y="1685"/>
                <a:ext cx="1325" cy="739"/>
              </a:xfrm>
              <a:custGeom>
                <a:avLst/>
                <a:gdLst>
                  <a:gd name="T0" fmla="*/ 475 w 530"/>
                  <a:gd name="T1" fmla="*/ 1673 h 277"/>
                  <a:gd name="T2" fmla="*/ 0 w 530"/>
                  <a:gd name="T3" fmla="*/ 990 h 277"/>
                  <a:gd name="T4" fmla="*/ 475 w 530"/>
                  <a:gd name="T5" fmla="*/ 299 h 277"/>
                  <a:gd name="T6" fmla="*/ 1658 w 530"/>
                  <a:gd name="T7" fmla="*/ 0 h 277"/>
                  <a:gd name="T8" fmla="*/ 2838 w 530"/>
                  <a:gd name="T9" fmla="*/ 299 h 277"/>
                  <a:gd name="T10" fmla="*/ 3313 w 530"/>
                  <a:gd name="T11" fmla="*/ 990 h 277"/>
                  <a:gd name="T12" fmla="*/ 2838 w 530"/>
                  <a:gd name="T13" fmla="*/ 1673 h 277"/>
                  <a:gd name="T14" fmla="*/ 1658 w 530"/>
                  <a:gd name="T15" fmla="*/ 1972 h 277"/>
                  <a:gd name="T16" fmla="*/ 475 w 530"/>
                  <a:gd name="T17" fmla="*/ 1673 h 2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30" h="277">
                    <a:moveTo>
                      <a:pt x="76" y="235"/>
                    </a:moveTo>
                    <a:cubicBezTo>
                      <a:pt x="27" y="209"/>
                      <a:pt x="0" y="174"/>
                      <a:pt x="0" y="139"/>
                    </a:cubicBezTo>
                    <a:cubicBezTo>
                      <a:pt x="0" y="103"/>
                      <a:pt x="27" y="68"/>
                      <a:pt x="76" y="42"/>
                    </a:cubicBezTo>
                    <a:cubicBezTo>
                      <a:pt x="126" y="15"/>
                      <a:pt x="193" y="0"/>
                      <a:pt x="265" y="0"/>
                    </a:cubicBezTo>
                    <a:cubicBezTo>
                      <a:pt x="337" y="0"/>
                      <a:pt x="404" y="15"/>
                      <a:pt x="454" y="42"/>
                    </a:cubicBezTo>
                    <a:cubicBezTo>
                      <a:pt x="503" y="68"/>
                      <a:pt x="530" y="103"/>
                      <a:pt x="530" y="139"/>
                    </a:cubicBezTo>
                    <a:cubicBezTo>
                      <a:pt x="530" y="174"/>
                      <a:pt x="503" y="209"/>
                      <a:pt x="454" y="235"/>
                    </a:cubicBezTo>
                    <a:cubicBezTo>
                      <a:pt x="404" y="262"/>
                      <a:pt x="337" y="277"/>
                      <a:pt x="265" y="277"/>
                    </a:cubicBezTo>
                    <a:cubicBezTo>
                      <a:pt x="193" y="277"/>
                      <a:pt x="126" y="262"/>
                      <a:pt x="76" y="235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64" name="Freeform 569">
                <a:extLst>
                  <a:ext uri="{FF2B5EF4-FFF2-40B4-BE49-F238E27FC236}">
                    <a16:creationId xmlns:a16="http://schemas.microsoft.com/office/drawing/2014/main" id="{A323B9F6-E893-46FA-AB42-009D0F574D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7" y="1685"/>
                <a:ext cx="1325" cy="504"/>
              </a:xfrm>
              <a:custGeom>
                <a:avLst/>
                <a:gdLst>
                  <a:gd name="T0" fmla="*/ 113 w 530"/>
                  <a:gd name="T1" fmla="*/ 1336 h 189"/>
                  <a:gd name="T2" fmla="*/ 1658 w 530"/>
                  <a:gd name="T3" fmla="*/ 499 h 189"/>
                  <a:gd name="T4" fmla="*/ 3195 w 530"/>
                  <a:gd name="T5" fmla="*/ 1344 h 189"/>
                  <a:gd name="T6" fmla="*/ 3313 w 530"/>
                  <a:gd name="T7" fmla="*/ 989 h 189"/>
                  <a:gd name="T8" fmla="*/ 2838 w 530"/>
                  <a:gd name="T9" fmla="*/ 299 h 189"/>
                  <a:gd name="T10" fmla="*/ 1658 w 530"/>
                  <a:gd name="T11" fmla="*/ 0 h 189"/>
                  <a:gd name="T12" fmla="*/ 475 w 530"/>
                  <a:gd name="T13" fmla="*/ 299 h 189"/>
                  <a:gd name="T14" fmla="*/ 0 w 530"/>
                  <a:gd name="T15" fmla="*/ 989 h 189"/>
                  <a:gd name="T16" fmla="*/ 113 w 530"/>
                  <a:gd name="T17" fmla="*/ 1336 h 18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30" h="189">
                    <a:moveTo>
                      <a:pt x="18" y="188"/>
                    </a:moveTo>
                    <a:cubicBezTo>
                      <a:pt x="33" y="121"/>
                      <a:pt x="146" y="70"/>
                      <a:pt x="265" y="70"/>
                    </a:cubicBezTo>
                    <a:cubicBezTo>
                      <a:pt x="381" y="70"/>
                      <a:pt x="507" y="128"/>
                      <a:pt x="511" y="189"/>
                    </a:cubicBezTo>
                    <a:cubicBezTo>
                      <a:pt x="523" y="173"/>
                      <a:pt x="530" y="156"/>
                      <a:pt x="530" y="139"/>
                    </a:cubicBezTo>
                    <a:cubicBezTo>
                      <a:pt x="530" y="103"/>
                      <a:pt x="503" y="68"/>
                      <a:pt x="454" y="42"/>
                    </a:cubicBezTo>
                    <a:cubicBezTo>
                      <a:pt x="404" y="15"/>
                      <a:pt x="337" y="0"/>
                      <a:pt x="265" y="0"/>
                    </a:cubicBezTo>
                    <a:cubicBezTo>
                      <a:pt x="193" y="0"/>
                      <a:pt x="126" y="15"/>
                      <a:pt x="76" y="42"/>
                    </a:cubicBezTo>
                    <a:cubicBezTo>
                      <a:pt x="27" y="68"/>
                      <a:pt x="0" y="103"/>
                      <a:pt x="0" y="139"/>
                    </a:cubicBezTo>
                    <a:cubicBezTo>
                      <a:pt x="0" y="156"/>
                      <a:pt x="6" y="172"/>
                      <a:pt x="18" y="188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65" name="Freeform 570">
                <a:extLst>
                  <a:ext uri="{FF2B5EF4-FFF2-40B4-BE49-F238E27FC236}">
                    <a16:creationId xmlns:a16="http://schemas.microsoft.com/office/drawing/2014/main" id="{0F9D5B51-C391-46E8-B133-D5DA796648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1896"/>
                <a:ext cx="770" cy="293"/>
              </a:xfrm>
              <a:custGeom>
                <a:avLst/>
                <a:gdLst>
                  <a:gd name="T0" fmla="*/ 0 w 308"/>
                  <a:gd name="T1" fmla="*/ 780 h 110"/>
                  <a:gd name="T2" fmla="*/ 1445 w 308"/>
                  <a:gd name="T3" fmla="*/ 8 h 110"/>
                  <a:gd name="T4" fmla="*/ 1925 w 308"/>
                  <a:gd name="T5" fmla="*/ 64 h 110"/>
                  <a:gd name="T6" fmla="*/ 0 w 308"/>
                  <a:gd name="T7" fmla="*/ 78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110">
                    <a:moveTo>
                      <a:pt x="0" y="110"/>
                    </a:moveTo>
                    <a:cubicBezTo>
                      <a:pt x="14" y="48"/>
                      <a:pt x="120" y="1"/>
                      <a:pt x="231" y="1"/>
                    </a:cubicBezTo>
                    <a:cubicBezTo>
                      <a:pt x="257" y="1"/>
                      <a:pt x="283" y="4"/>
                      <a:pt x="308" y="9"/>
                    </a:cubicBezTo>
                    <a:cubicBezTo>
                      <a:pt x="254" y="0"/>
                      <a:pt x="49" y="7"/>
                      <a:pt x="0" y="110"/>
                    </a:cubicBezTo>
                    <a:close/>
                  </a:path>
                </a:pathLst>
              </a:custGeom>
              <a:solidFill>
                <a:srgbClr val="E6F6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66" name="Oval 571">
                <a:extLst>
                  <a:ext uri="{FF2B5EF4-FFF2-40B4-BE49-F238E27FC236}">
                    <a16:creationId xmlns:a16="http://schemas.microsoft.com/office/drawing/2014/main" id="{A211438D-2A3C-4978-B4BC-8A16E18BF4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0" y="1893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67" name="Oval 572">
                <a:extLst>
                  <a:ext uri="{FF2B5EF4-FFF2-40B4-BE49-F238E27FC236}">
                    <a16:creationId xmlns:a16="http://schemas.microsoft.com/office/drawing/2014/main" id="{FC9F8288-E6B5-46B9-A78E-D0EDE00176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5" y="1904"/>
                <a:ext cx="22" cy="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68" name="Oval 573">
                <a:extLst>
                  <a:ext uri="{FF2B5EF4-FFF2-40B4-BE49-F238E27FC236}">
                    <a16:creationId xmlns:a16="http://schemas.microsoft.com/office/drawing/2014/main" id="{DA8BAD64-3D89-48B2-8D48-C74C5E8F7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0" y="1904"/>
                <a:ext cx="25" cy="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69" name="Freeform 574">
                <a:extLst>
                  <a:ext uri="{FF2B5EF4-FFF2-40B4-BE49-F238E27FC236}">
                    <a16:creationId xmlns:a16="http://schemas.microsoft.com/office/drawing/2014/main" id="{706D7F4F-2130-4484-94A4-E2A18921CB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2" y="2187"/>
                <a:ext cx="630" cy="218"/>
              </a:xfrm>
              <a:custGeom>
                <a:avLst/>
                <a:gdLst>
                  <a:gd name="T0" fmla="*/ 0 w 252"/>
                  <a:gd name="T1" fmla="*/ 580 h 82"/>
                  <a:gd name="T2" fmla="*/ 1575 w 252"/>
                  <a:gd name="T3" fmla="*/ 0 h 82"/>
                  <a:gd name="T4" fmla="*/ 0 w 252"/>
                  <a:gd name="T5" fmla="*/ 580 h 8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52" h="82">
                    <a:moveTo>
                      <a:pt x="0" y="82"/>
                    </a:moveTo>
                    <a:cubicBezTo>
                      <a:pt x="57" y="82"/>
                      <a:pt x="193" y="71"/>
                      <a:pt x="252" y="0"/>
                    </a:cubicBezTo>
                    <a:cubicBezTo>
                      <a:pt x="232" y="15"/>
                      <a:pt x="140" y="68"/>
                      <a:pt x="0" y="82"/>
                    </a:cubicBezTo>
                    <a:close/>
                  </a:path>
                </a:pathLst>
              </a:custGeom>
              <a:solidFill>
                <a:srgbClr val="9CDA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</p:grpSp>
        <p:grpSp>
          <p:nvGrpSpPr>
            <p:cNvPr id="32" name="Group 46">
              <a:extLst>
                <a:ext uri="{FF2B5EF4-FFF2-40B4-BE49-F238E27FC236}">
                  <a16:creationId xmlns:a16="http://schemas.microsoft.com/office/drawing/2014/main" id="{C1F8E63E-CF8D-4C56-AB03-2DF19F2999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79913" y="5547479"/>
              <a:ext cx="288032" cy="170929"/>
              <a:chOff x="2590" y="816"/>
              <a:chExt cx="701" cy="781"/>
            </a:xfrm>
          </p:grpSpPr>
          <p:sp>
            <p:nvSpPr>
              <p:cNvPr id="129" name="Freeform 47">
                <a:extLst>
                  <a:ext uri="{FF2B5EF4-FFF2-40B4-BE49-F238E27FC236}">
                    <a16:creationId xmlns:a16="http://schemas.microsoft.com/office/drawing/2014/main" id="{B81467C1-7CD5-4DA3-8015-BE045D73E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816"/>
                <a:ext cx="699" cy="781"/>
              </a:xfrm>
              <a:custGeom>
                <a:avLst/>
                <a:gdLst>
                  <a:gd name="T0" fmla="*/ 214 w 385"/>
                  <a:gd name="T1" fmla="*/ 112 h 404"/>
                  <a:gd name="T2" fmla="*/ 198 w 385"/>
                  <a:gd name="T3" fmla="*/ 220 h 404"/>
                  <a:gd name="T4" fmla="*/ 207 w 385"/>
                  <a:gd name="T5" fmla="*/ 389 h 404"/>
                  <a:gd name="T6" fmla="*/ 89 w 385"/>
                  <a:gd name="T7" fmla="*/ 485 h 404"/>
                  <a:gd name="T8" fmla="*/ 33 w 385"/>
                  <a:gd name="T9" fmla="*/ 737 h 404"/>
                  <a:gd name="T10" fmla="*/ 80 w 385"/>
                  <a:gd name="T11" fmla="*/ 901 h 404"/>
                  <a:gd name="T12" fmla="*/ 89 w 385"/>
                  <a:gd name="T13" fmla="*/ 969 h 404"/>
                  <a:gd name="T14" fmla="*/ 27 w 385"/>
                  <a:gd name="T15" fmla="*/ 1046 h 404"/>
                  <a:gd name="T16" fmla="*/ 7 w 385"/>
                  <a:gd name="T17" fmla="*/ 1121 h 404"/>
                  <a:gd name="T18" fmla="*/ 40 w 385"/>
                  <a:gd name="T19" fmla="*/ 1088 h 404"/>
                  <a:gd name="T20" fmla="*/ 113 w 385"/>
                  <a:gd name="T21" fmla="*/ 1028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3 h 404"/>
                  <a:gd name="T28" fmla="*/ 171 w 385"/>
                  <a:gd name="T29" fmla="*/ 1197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8 h 404"/>
                  <a:gd name="T36" fmla="*/ 231 w 385"/>
                  <a:gd name="T37" fmla="*/ 1237 h 404"/>
                  <a:gd name="T38" fmla="*/ 294 w 385"/>
                  <a:gd name="T39" fmla="*/ 1226 h 404"/>
                  <a:gd name="T40" fmla="*/ 445 w 385"/>
                  <a:gd name="T41" fmla="*/ 1405 h 404"/>
                  <a:gd name="T42" fmla="*/ 521 w 385"/>
                  <a:gd name="T43" fmla="*/ 1458 h 404"/>
                  <a:gd name="T44" fmla="*/ 652 w 385"/>
                  <a:gd name="T45" fmla="*/ 1498 h 404"/>
                  <a:gd name="T46" fmla="*/ 781 w 385"/>
                  <a:gd name="T47" fmla="*/ 1454 h 404"/>
                  <a:gd name="T48" fmla="*/ 910 w 385"/>
                  <a:gd name="T49" fmla="*/ 1431 h 404"/>
                  <a:gd name="T50" fmla="*/ 1006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6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57 w 385"/>
                  <a:gd name="T65" fmla="*/ 1326 h 404"/>
                  <a:gd name="T66" fmla="*/ 1164 w 385"/>
                  <a:gd name="T67" fmla="*/ 1257 h 404"/>
                  <a:gd name="T68" fmla="*/ 1144 w 385"/>
                  <a:gd name="T69" fmla="*/ 1181 h 404"/>
                  <a:gd name="T70" fmla="*/ 1216 w 385"/>
                  <a:gd name="T71" fmla="*/ 945 h 404"/>
                  <a:gd name="T72" fmla="*/ 1220 w 385"/>
                  <a:gd name="T73" fmla="*/ 568 h 404"/>
                  <a:gd name="T74" fmla="*/ 1022 w 385"/>
                  <a:gd name="T75" fmla="*/ 224 h 404"/>
                  <a:gd name="T76" fmla="*/ 1035 w 385"/>
                  <a:gd name="T77" fmla="*/ 164 h 404"/>
                  <a:gd name="T78" fmla="*/ 1051 w 385"/>
                  <a:gd name="T79" fmla="*/ 112 h 404"/>
                  <a:gd name="T80" fmla="*/ 1022 w 385"/>
                  <a:gd name="T81" fmla="*/ 135 h 404"/>
                  <a:gd name="T82" fmla="*/ 946 w 385"/>
                  <a:gd name="T83" fmla="*/ 188 h 404"/>
                  <a:gd name="T84" fmla="*/ 857 w 385"/>
                  <a:gd name="T85" fmla="*/ 153 h 404"/>
                  <a:gd name="T86" fmla="*/ 861 w 385"/>
                  <a:gd name="T87" fmla="*/ 97 h 404"/>
                  <a:gd name="T88" fmla="*/ 850 w 385"/>
                  <a:gd name="T89" fmla="*/ 64 h 404"/>
                  <a:gd name="T90" fmla="*/ 812 w 385"/>
                  <a:gd name="T91" fmla="*/ 112 h 404"/>
                  <a:gd name="T92" fmla="*/ 761 w 385"/>
                  <a:gd name="T93" fmla="*/ 120 h 404"/>
                  <a:gd name="T94" fmla="*/ 583 w 385"/>
                  <a:gd name="T95" fmla="*/ 101 h 404"/>
                  <a:gd name="T96" fmla="*/ 472 w 385"/>
                  <a:gd name="T97" fmla="*/ 139 h 404"/>
                  <a:gd name="T98" fmla="*/ 416 w 385"/>
                  <a:gd name="T99" fmla="*/ 12 h 404"/>
                  <a:gd name="T100" fmla="*/ 432 w 385"/>
                  <a:gd name="T101" fmla="*/ 83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60 h 404"/>
                  <a:gd name="T108" fmla="*/ 214 w 385"/>
                  <a:gd name="T109" fmla="*/ 112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30"/>
                    </a:moveTo>
                    <a:cubicBezTo>
                      <a:pt x="59" y="34"/>
                      <a:pt x="58" y="46"/>
                      <a:pt x="60" y="59"/>
                    </a:cubicBezTo>
                    <a:cubicBezTo>
                      <a:pt x="61" y="72"/>
                      <a:pt x="69" y="93"/>
                      <a:pt x="63" y="104"/>
                    </a:cubicBezTo>
                    <a:cubicBezTo>
                      <a:pt x="58" y="114"/>
                      <a:pt x="41" y="122"/>
                      <a:pt x="27" y="130"/>
                    </a:cubicBezTo>
                    <a:cubicBezTo>
                      <a:pt x="12" y="138"/>
                      <a:pt x="10" y="181"/>
                      <a:pt x="10" y="197"/>
                    </a:cubicBezTo>
                    <a:cubicBezTo>
                      <a:pt x="10" y="212"/>
                      <a:pt x="8" y="219"/>
                      <a:pt x="24" y="241"/>
                    </a:cubicBezTo>
                    <a:cubicBezTo>
                      <a:pt x="29" y="247"/>
                      <a:pt x="33" y="255"/>
                      <a:pt x="27" y="259"/>
                    </a:cubicBezTo>
                    <a:cubicBezTo>
                      <a:pt x="18" y="266"/>
                      <a:pt x="14" y="273"/>
                      <a:pt x="8" y="280"/>
                    </a:cubicBezTo>
                    <a:cubicBezTo>
                      <a:pt x="1" y="288"/>
                      <a:pt x="0" y="293"/>
                      <a:pt x="2" y="300"/>
                    </a:cubicBezTo>
                    <a:cubicBezTo>
                      <a:pt x="4" y="307"/>
                      <a:pt x="4" y="299"/>
                      <a:pt x="12" y="291"/>
                    </a:cubicBezTo>
                    <a:cubicBezTo>
                      <a:pt x="20" y="283"/>
                      <a:pt x="23" y="279"/>
                      <a:pt x="34" y="275"/>
                    </a:cubicBezTo>
                    <a:cubicBezTo>
                      <a:pt x="46" y="271"/>
                      <a:pt x="45" y="268"/>
                      <a:pt x="51" y="278"/>
                    </a:cubicBezTo>
                    <a:cubicBezTo>
                      <a:pt x="58" y="288"/>
                      <a:pt x="61" y="295"/>
                      <a:pt x="67" y="302"/>
                    </a:cubicBezTo>
                    <a:cubicBezTo>
                      <a:pt x="73" y="310"/>
                      <a:pt x="74" y="312"/>
                      <a:pt x="67" y="314"/>
                    </a:cubicBezTo>
                    <a:cubicBezTo>
                      <a:pt x="60" y="316"/>
                      <a:pt x="54" y="312"/>
                      <a:pt x="52" y="320"/>
                    </a:cubicBezTo>
                    <a:cubicBezTo>
                      <a:pt x="49" y="328"/>
                      <a:pt x="56" y="327"/>
                      <a:pt x="41" y="332"/>
                    </a:cubicBezTo>
                    <a:cubicBezTo>
                      <a:pt x="26" y="337"/>
                      <a:pt x="18" y="342"/>
                      <a:pt x="19" y="347"/>
                    </a:cubicBezTo>
                    <a:cubicBezTo>
                      <a:pt x="20" y="353"/>
                      <a:pt x="31" y="344"/>
                      <a:pt x="42" y="342"/>
                    </a:cubicBezTo>
                    <a:cubicBezTo>
                      <a:pt x="53" y="339"/>
                      <a:pt x="66" y="340"/>
                      <a:pt x="70" y="331"/>
                    </a:cubicBezTo>
                    <a:cubicBezTo>
                      <a:pt x="74" y="323"/>
                      <a:pt x="80" y="317"/>
                      <a:pt x="89" y="328"/>
                    </a:cubicBezTo>
                    <a:cubicBezTo>
                      <a:pt x="98" y="338"/>
                      <a:pt x="112" y="378"/>
                      <a:pt x="135" y="376"/>
                    </a:cubicBezTo>
                    <a:cubicBezTo>
                      <a:pt x="144" y="377"/>
                      <a:pt x="148" y="382"/>
                      <a:pt x="158" y="390"/>
                    </a:cubicBezTo>
                    <a:cubicBezTo>
                      <a:pt x="168" y="397"/>
                      <a:pt x="181" y="404"/>
                      <a:pt x="198" y="401"/>
                    </a:cubicBezTo>
                    <a:cubicBezTo>
                      <a:pt x="215" y="398"/>
                      <a:pt x="226" y="395"/>
                      <a:pt x="237" y="389"/>
                    </a:cubicBezTo>
                    <a:cubicBezTo>
                      <a:pt x="249" y="383"/>
                      <a:pt x="256" y="386"/>
                      <a:pt x="276" y="383"/>
                    </a:cubicBezTo>
                    <a:cubicBezTo>
                      <a:pt x="295" y="381"/>
                      <a:pt x="300" y="381"/>
                      <a:pt x="305" y="372"/>
                    </a:cubicBezTo>
                    <a:cubicBezTo>
                      <a:pt x="310" y="363"/>
                      <a:pt x="315" y="374"/>
                      <a:pt x="320" y="383"/>
                    </a:cubicBezTo>
                    <a:cubicBezTo>
                      <a:pt x="324" y="393"/>
                      <a:pt x="327" y="399"/>
                      <a:pt x="331" y="394"/>
                    </a:cubicBezTo>
                    <a:cubicBezTo>
                      <a:pt x="334" y="389"/>
                      <a:pt x="324" y="378"/>
                      <a:pt x="324" y="371"/>
                    </a:cubicBezTo>
                    <a:cubicBezTo>
                      <a:pt x="324" y="364"/>
                      <a:pt x="320" y="355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6"/>
                      <a:pt x="346" y="333"/>
                    </a:cubicBezTo>
                    <a:cubicBezTo>
                      <a:pt x="346" y="341"/>
                      <a:pt x="345" y="359"/>
                      <a:pt x="351" y="355"/>
                    </a:cubicBezTo>
                    <a:cubicBezTo>
                      <a:pt x="358" y="351"/>
                      <a:pt x="356" y="344"/>
                      <a:pt x="353" y="336"/>
                    </a:cubicBezTo>
                    <a:cubicBezTo>
                      <a:pt x="350" y="327"/>
                      <a:pt x="345" y="324"/>
                      <a:pt x="347" y="316"/>
                    </a:cubicBezTo>
                    <a:cubicBezTo>
                      <a:pt x="349" y="307"/>
                      <a:pt x="360" y="288"/>
                      <a:pt x="369" y="253"/>
                    </a:cubicBezTo>
                    <a:cubicBezTo>
                      <a:pt x="378" y="219"/>
                      <a:pt x="385" y="196"/>
                      <a:pt x="370" y="152"/>
                    </a:cubicBezTo>
                    <a:cubicBezTo>
                      <a:pt x="356" y="108"/>
                      <a:pt x="324" y="69"/>
                      <a:pt x="310" y="60"/>
                    </a:cubicBezTo>
                    <a:cubicBezTo>
                      <a:pt x="297" y="51"/>
                      <a:pt x="306" y="47"/>
                      <a:pt x="314" y="44"/>
                    </a:cubicBezTo>
                    <a:cubicBezTo>
                      <a:pt x="321" y="41"/>
                      <a:pt x="322" y="31"/>
                      <a:pt x="319" y="30"/>
                    </a:cubicBezTo>
                    <a:cubicBezTo>
                      <a:pt x="315" y="29"/>
                      <a:pt x="315" y="34"/>
                      <a:pt x="310" y="36"/>
                    </a:cubicBezTo>
                    <a:cubicBezTo>
                      <a:pt x="305" y="38"/>
                      <a:pt x="296" y="50"/>
                      <a:pt x="287" y="50"/>
                    </a:cubicBezTo>
                    <a:cubicBezTo>
                      <a:pt x="278" y="50"/>
                      <a:pt x="269" y="46"/>
                      <a:pt x="260" y="41"/>
                    </a:cubicBezTo>
                    <a:cubicBezTo>
                      <a:pt x="251" y="36"/>
                      <a:pt x="258" y="30"/>
                      <a:pt x="261" y="26"/>
                    </a:cubicBezTo>
                    <a:cubicBezTo>
                      <a:pt x="265" y="21"/>
                      <a:pt x="261" y="16"/>
                      <a:pt x="258" y="17"/>
                    </a:cubicBezTo>
                    <a:cubicBezTo>
                      <a:pt x="254" y="17"/>
                      <a:pt x="251" y="28"/>
                      <a:pt x="246" y="30"/>
                    </a:cubicBezTo>
                    <a:cubicBezTo>
                      <a:pt x="241" y="33"/>
                      <a:pt x="243" y="35"/>
                      <a:pt x="231" y="32"/>
                    </a:cubicBezTo>
                    <a:cubicBezTo>
                      <a:pt x="219" y="29"/>
                      <a:pt x="198" y="22"/>
                      <a:pt x="177" y="27"/>
                    </a:cubicBezTo>
                    <a:cubicBezTo>
                      <a:pt x="156" y="32"/>
                      <a:pt x="147" y="43"/>
                      <a:pt x="143" y="37"/>
                    </a:cubicBezTo>
                    <a:cubicBezTo>
                      <a:pt x="139" y="31"/>
                      <a:pt x="134" y="0"/>
                      <a:pt x="126" y="3"/>
                    </a:cubicBezTo>
                    <a:cubicBezTo>
                      <a:pt x="119" y="5"/>
                      <a:pt x="129" y="13"/>
                      <a:pt x="131" y="22"/>
                    </a:cubicBezTo>
                    <a:cubicBezTo>
                      <a:pt x="132" y="31"/>
                      <a:pt x="137" y="37"/>
                      <a:pt x="122" y="43"/>
                    </a:cubicBezTo>
                    <a:cubicBezTo>
                      <a:pt x="107" y="50"/>
                      <a:pt x="85" y="57"/>
                      <a:pt x="80" y="62"/>
                    </a:cubicBezTo>
                    <a:cubicBezTo>
                      <a:pt x="74" y="67"/>
                      <a:pt x="66" y="52"/>
                      <a:pt x="68" y="43"/>
                    </a:cubicBezTo>
                    <a:cubicBezTo>
                      <a:pt x="70" y="33"/>
                      <a:pt x="68" y="29"/>
                      <a:pt x="65" y="30"/>
                    </a:cubicBezTo>
                    <a:close/>
                  </a:path>
                </a:pathLst>
              </a:custGeom>
              <a:solidFill>
                <a:srgbClr val="CC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30" name="Freeform 48">
                <a:extLst>
                  <a:ext uri="{FF2B5EF4-FFF2-40B4-BE49-F238E27FC236}">
                    <a16:creationId xmlns:a16="http://schemas.microsoft.com/office/drawing/2014/main" id="{561DCC14-441A-4A87-BDFA-E3C6011EBA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3"/>
              </a:xfrm>
              <a:custGeom>
                <a:avLst/>
                <a:gdLst>
                  <a:gd name="T0" fmla="*/ 16 w 195"/>
                  <a:gd name="T1" fmla="*/ 137 h 245"/>
                  <a:gd name="T2" fmla="*/ 109 w 195"/>
                  <a:gd name="T3" fmla="*/ 376 h 245"/>
                  <a:gd name="T4" fmla="*/ 267 w 195"/>
                  <a:gd name="T5" fmla="*/ 361 h 245"/>
                  <a:gd name="T6" fmla="*/ 287 w 195"/>
                  <a:gd name="T7" fmla="*/ 444 h 245"/>
                  <a:gd name="T8" fmla="*/ 202 w 195"/>
                  <a:gd name="T9" fmla="*/ 709 h 245"/>
                  <a:gd name="T10" fmla="*/ 474 w 195"/>
                  <a:gd name="T11" fmla="*/ 886 h 245"/>
                  <a:gd name="T12" fmla="*/ 634 w 195"/>
                  <a:gd name="T13" fmla="*/ 593 h 245"/>
                  <a:gd name="T14" fmla="*/ 597 w 195"/>
                  <a:gd name="T15" fmla="*/ 361 h 245"/>
                  <a:gd name="T16" fmla="*/ 474 w 195"/>
                  <a:gd name="T17" fmla="*/ 156 h 245"/>
                  <a:gd name="T18" fmla="*/ 336 w 195"/>
                  <a:gd name="T19" fmla="*/ 29 h 245"/>
                  <a:gd name="T20" fmla="*/ 16 w 195"/>
                  <a:gd name="T21" fmla="*/ 137 h 2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5">
                    <a:moveTo>
                      <a:pt x="5" y="37"/>
                    </a:moveTo>
                    <a:cubicBezTo>
                      <a:pt x="0" y="54"/>
                      <a:pt x="2" y="93"/>
                      <a:pt x="33" y="101"/>
                    </a:cubicBezTo>
                    <a:cubicBezTo>
                      <a:pt x="63" y="109"/>
                      <a:pt x="70" y="96"/>
                      <a:pt x="81" y="97"/>
                    </a:cubicBezTo>
                    <a:cubicBezTo>
                      <a:pt x="92" y="98"/>
                      <a:pt x="105" y="113"/>
                      <a:pt x="87" y="119"/>
                    </a:cubicBezTo>
                    <a:cubicBezTo>
                      <a:pt x="68" y="125"/>
                      <a:pt x="46" y="147"/>
                      <a:pt x="61" y="190"/>
                    </a:cubicBezTo>
                    <a:cubicBezTo>
                      <a:pt x="77" y="233"/>
                      <a:pt x="121" y="245"/>
                      <a:pt x="144" y="238"/>
                    </a:cubicBezTo>
                    <a:cubicBezTo>
                      <a:pt x="168" y="230"/>
                      <a:pt x="195" y="187"/>
                      <a:pt x="192" y="159"/>
                    </a:cubicBezTo>
                    <a:cubicBezTo>
                      <a:pt x="190" y="132"/>
                      <a:pt x="194" y="123"/>
                      <a:pt x="181" y="97"/>
                    </a:cubicBezTo>
                    <a:cubicBezTo>
                      <a:pt x="168" y="71"/>
                      <a:pt x="162" y="60"/>
                      <a:pt x="144" y="42"/>
                    </a:cubicBezTo>
                    <a:cubicBezTo>
                      <a:pt x="127" y="24"/>
                      <a:pt x="123" y="15"/>
                      <a:pt x="102" y="8"/>
                    </a:cubicBezTo>
                    <a:cubicBezTo>
                      <a:pt x="82" y="2"/>
                      <a:pt x="19" y="0"/>
                      <a:pt x="5" y="37"/>
                    </a:cubicBezTo>
                    <a:close/>
                  </a:path>
                </a:pathLst>
              </a:custGeom>
              <a:solidFill>
                <a:srgbClr val="E0D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31" name="Freeform 49">
                <a:extLst>
                  <a:ext uri="{FF2B5EF4-FFF2-40B4-BE49-F238E27FC236}">
                    <a16:creationId xmlns:a16="http://schemas.microsoft.com/office/drawing/2014/main" id="{70126049-2283-4B57-9412-7C2CB455DC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1081"/>
                <a:ext cx="463" cy="499"/>
              </a:xfrm>
              <a:custGeom>
                <a:avLst/>
                <a:gdLst>
                  <a:gd name="T0" fmla="*/ 788 w 255"/>
                  <a:gd name="T1" fmla="*/ 60 h 258"/>
                  <a:gd name="T2" fmla="*/ 828 w 255"/>
                  <a:gd name="T3" fmla="*/ 288 h 258"/>
                  <a:gd name="T4" fmla="*/ 775 w 255"/>
                  <a:gd name="T5" fmla="*/ 516 h 258"/>
                  <a:gd name="T6" fmla="*/ 623 w 255"/>
                  <a:gd name="T7" fmla="*/ 824 h 258"/>
                  <a:gd name="T8" fmla="*/ 461 w 255"/>
                  <a:gd name="T9" fmla="*/ 886 h 258"/>
                  <a:gd name="T10" fmla="*/ 274 w 255"/>
                  <a:gd name="T11" fmla="*/ 942 h 258"/>
                  <a:gd name="T12" fmla="*/ 138 w 255"/>
                  <a:gd name="T13" fmla="*/ 901 h 258"/>
                  <a:gd name="T14" fmla="*/ 0 w 255"/>
                  <a:gd name="T15" fmla="*/ 826 h 258"/>
                  <a:gd name="T16" fmla="*/ 153 w 255"/>
                  <a:gd name="T17" fmla="*/ 826 h 258"/>
                  <a:gd name="T18" fmla="*/ 303 w 255"/>
                  <a:gd name="T19" fmla="*/ 845 h 258"/>
                  <a:gd name="T20" fmla="*/ 488 w 255"/>
                  <a:gd name="T21" fmla="*/ 770 h 258"/>
                  <a:gd name="T22" fmla="*/ 528 w 255"/>
                  <a:gd name="T23" fmla="*/ 710 h 258"/>
                  <a:gd name="T24" fmla="*/ 594 w 255"/>
                  <a:gd name="T25" fmla="*/ 665 h 258"/>
                  <a:gd name="T26" fmla="*/ 775 w 255"/>
                  <a:gd name="T27" fmla="*/ 333 h 258"/>
                  <a:gd name="T28" fmla="*/ 792 w 255"/>
                  <a:gd name="T29" fmla="*/ 149 h 258"/>
                  <a:gd name="T30" fmla="*/ 761 w 255"/>
                  <a:gd name="T31" fmla="*/ 0 h 25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5" h="258">
                    <a:moveTo>
                      <a:pt x="239" y="16"/>
                    </a:moveTo>
                    <a:cubicBezTo>
                      <a:pt x="248" y="37"/>
                      <a:pt x="255" y="54"/>
                      <a:pt x="251" y="77"/>
                    </a:cubicBezTo>
                    <a:cubicBezTo>
                      <a:pt x="248" y="98"/>
                      <a:pt x="242" y="118"/>
                      <a:pt x="235" y="138"/>
                    </a:cubicBezTo>
                    <a:cubicBezTo>
                      <a:pt x="224" y="167"/>
                      <a:pt x="213" y="199"/>
                      <a:pt x="189" y="220"/>
                    </a:cubicBezTo>
                    <a:cubicBezTo>
                      <a:pt x="176" y="232"/>
                      <a:pt x="157" y="234"/>
                      <a:pt x="140" y="237"/>
                    </a:cubicBezTo>
                    <a:cubicBezTo>
                      <a:pt x="120" y="241"/>
                      <a:pt x="103" y="246"/>
                      <a:pt x="83" y="252"/>
                    </a:cubicBezTo>
                    <a:cubicBezTo>
                      <a:pt x="67" y="258"/>
                      <a:pt x="57" y="249"/>
                      <a:pt x="42" y="241"/>
                    </a:cubicBezTo>
                    <a:cubicBezTo>
                      <a:pt x="28" y="234"/>
                      <a:pt x="13" y="228"/>
                      <a:pt x="0" y="221"/>
                    </a:cubicBezTo>
                    <a:cubicBezTo>
                      <a:pt x="12" y="231"/>
                      <a:pt x="31" y="219"/>
                      <a:pt x="46" y="221"/>
                    </a:cubicBezTo>
                    <a:cubicBezTo>
                      <a:pt x="62" y="224"/>
                      <a:pt x="74" y="229"/>
                      <a:pt x="92" y="226"/>
                    </a:cubicBezTo>
                    <a:cubicBezTo>
                      <a:pt x="112" y="223"/>
                      <a:pt x="132" y="220"/>
                      <a:pt x="148" y="206"/>
                    </a:cubicBezTo>
                    <a:cubicBezTo>
                      <a:pt x="154" y="201"/>
                      <a:pt x="156" y="195"/>
                      <a:pt x="160" y="190"/>
                    </a:cubicBezTo>
                    <a:cubicBezTo>
                      <a:pt x="166" y="184"/>
                      <a:pt x="174" y="182"/>
                      <a:pt x="180" y="178"/>
                    </a:cubicBezTo>
                    <a:cubicBezTo>
                      <a:pt x="211" y="158"/>
                      <a:pt x="231" y="125"/>
                      <a:pt x="235" y="89"/>
                    </a:cubicBezTo>
                    <a:cubicBezTo>
                      <a:pt x="236" y="73"/>
                      <a:pt x="242" y="56"/>
                      <a:pt x="240" y="40"/>
                    </a:cubicBezTo>
                    <a:cubicBezTo>
                      <a:pt x="239" y="26"/>
                      <a:pt x="231" y="14"/>
                      <a:pt x="231" y="0"/>
                    </a:cubicBezTo>
                  </a:path>
                </a:pathLst>
              </a:custGeom>
              <a:solidFill>
                <a:srgbClr val="B0D4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32" name="Freeform 50">
                <a:extLst>
                  <a:ext uri="{FF2B5EF4-FFF2-40B4-BE49-F238E27FC236}">
                    <a16:creationId xmlns:a16="http://schemas.microsoft.com/office/drawing/2014/main" id="{00BD664C-1156-4987-83A6-A809810AD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3" y="936"/>
                <a:ext cx="169" cy="313"/>
              </a:xfrm>
              <a:custGeom>
                <a:avLst/>
                <a:gdLst>
                  <a:gd name="T0" fmla="*/ 303 w 93"/>
                  <a:gd name="T1" fmla="*/ 8 h 162"/>
                  <a:gd name="T2" fmla="*/ 185 w 93"/>
                  <a:gd name="T3" fmla="*/ 145 h 162"/>
                  <a:gd name="T4" fmla="*/ 76 w 93"/>
                  <a:gd name="T5" fmla="*/ 280 h 162"/>
                  <a:gd name="T6" fmla="*/ 24 w 93"/>
                  <a:gd name="T7" fmla="*/ 325 h 162"/>
                  <a:gd name="T8" fmla="*/ 4 w 93"/>
                  <a:gd name="T9" fmla="*/ 429 h 162"/>
                  <a:gd name="T10" fmla="*/ 64 w 93"/>
                  <a:gd name="T11" fmla="*/ 605 h 162"/>
                  <a:gd name="T12" fmla="*/ 56 w 93"/>
                  <a:gd name="T13" fmla="*/ 377 h 162"/>
                  <a:gd name="T14" fmla="*/ 194 w 93"/>
                  <a:gd name="T15" fmla="*/ 303 h 162"/>
                  <a:gd name="T16" fmla="*/ 238 w 93"/>
                  <a:gd name="T17" fmla="*/ 137 h 162"/>
                  <a:gd name="T18" fmla="*/ 254 w 93"/>
                  <a:gd name="T19" fmla="*/ 60 h 162"/>
                  <a:gd name="T20" fmla="*/ 307 w 93"/>
                  <a:gd name="T21" fmla="*/ 0 h 1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3" h="162">
                    <a:moveTo>
                      <a:pt x="92" y="2"/>
                    </a:moveTo>
                    <a:cubicBezTo>
                      <a:pt x="70" y="4"/>
                      <a:pt x="62" y="20"/>
                      <a:pt x="56" y="39"/>
                    </a:cubicBezTo>
                    <a:cubicBezTo>
                      <a:pt x="49" y="61"/>
                      <a:pt x="43" y="65"/>
                      <a:pt x="23" y="75"/>
                    </a:cubicBezTo>
                    <a:cubicBezTo>
                      <a:pt x="13" y="80"/>
                      <a:pt x="12" y="77"/>
                      <a:pt x="7" y="87"/>
                    </a:cubicBezTo>
                    <a:cubicBezTo>
                      <a:pt x="3" y="93"/>
                      <a:pt x="1" y="108"/>
                      <a:pt x="1" y="115"/>
                    </a:cubicBezTo>
                    <a:cubicBezTo>
                      <a:pt x="0" y="129"/>
                      <a:pt x="4" y="156"/>
                      <a:pt x="19" y="162"/>
                    </a:cubicBezTo>
                    <a:cubicBezTo>
                      <a:pt x="9" y="148"/>
                      <a:pt x="7" y="116"/>
                      <a:pt x="17" y="101"/>
                    </a:cubicBezTo>
                    <a:cubicBezTo>
                      <a:pt x="27" y="85"/>
                      <a:pt x="47" y="94"/>
                      <a:pt x="59" y="81"/>
                    </a:cubicBezTo>
                    <a:cubicBezTo>
                      <a:pt x="69" y="70"/>
                      <a:pt x="69" y="49"/>
                      <a:pt x="72" y="37"/>
                    </a:cubicBezTo>
                    <a:cubicBezTo>
                      <a:pt x="73" y="31"/>
                      <a:pt x="74" y="21"/>
                      <a:pt x="77" y="16"/>
                    </a:cubicBezTo>
                    <a:cubicBezTo>
                      <a:pt x="81" y="9"/>
                      <a:pt x="90" y="7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33" name="Freeform 51">
                <a:extLst>
                  <a:ext uri="{FF2B5EF4-FFF2-40B4-BE49-F238E27FC236}">
                    <a16:creationId xmlns:a16="http://schemas.microsoft.com/office/drawing/2014/main" id="{6B3E67CF-C31A-4368-A424-C8F9F5D4FB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5"/>
              </a:xfrm>
              <a:custGeom>
                <a:avLst/>
                <a:gdLst>
                  <a:gd name="T0" fmla="*/ 16 w 195"/>
                  <a:gd name="T1" fmla="*/ 141 h 246"/>
                  <a:gd name="T2" fmla="*/ 109 w 195"/>
                  <a:gd name="T3" fmla="*/ 377 h 246"/>
                  <a:gd name="T4" fmla="*/ 267 w 195"/>
                  <a:gd name="T5" fmla="*/ 365 h 246"/>
                  <a:gd name="T6" fmla="*/ 287 w 195"/>
                  <a:gd name="T7" fmla="*/ 448 h 246"/>
                  <a:gd name="T8" fmla="*/ 202 w 195"/>
                  <a:gd name="T9" fmla="*/ 713 h 246"/>
                  <a:gd name="T10" fmla="*/ 474 w 195"/>
                  <a:gd name="T11" fmla="*/ 888 h 246"/>
                  <a:gd name="T12" fmla="*/ 634 w 195"/>
                  <a:gd name="T13" fmla="*/ 597 h 246"/>
                  <a:gd name="T14" fmla="*/ 597 w 195"/>
                  <a:gd name="T15" fmla="*/ 365 h 246"/>
                  <a:gd name="T16" fmla="*/ 474 w 195"/>
                  <a:gd name="T17" fmla="*/ 160 h 246"/>
                  <a:gd name="T18" fmla="*/ 336 w 195"/>
                  <a:gd name="T19" fmla="*/ 33 h 246"/>
                  <a:gd name="T20" fmla="*/ 16 w 195"/>
                  <a:gd name="T21" fmla="*/ 141 h 24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6">
                    <a:moveTo>
                      <a:pt x="5" y="38"/>
                    </a:moveTo>
                    <a:cubicBezTo>
                      <a:pt x="0" y="55"/>
                      <a:pt x="2" y="93"/>
                      <a:pt x="33" y="101"/>
                    </a:cubicBezTo>
                    <a:cubicBezTo>
                      <a:pt x="63" y="110"/>
                      <a:pt x="70" y="96"/>
                      <a:pt x="81" y="98"/>
                    </a:cubicBezTo>
                    <a:cubicBezTo>
                      <a:pt x="92" y="99"/>
                      <a:pt x="105" y="113"/>
                      <a:pt x="87" y="120"/>
                    </a:cubicBezTo>
                    <a:cubicBezTo>
                      <a:pt x="68" y="126"/>
                      <a:pt x="46" y="147"/>
                      <a:pt x="61" y="191"/>
                    </a:cubicBezTo>
                    <a:cubicBezTo>
                      <a:pt x="77" y="234"/>
                      <a:pt x="121" y="246"/>
                      <a:pt x="144" y="238"/>
                    </a:cubicBezTo>
                    <a:cubicBezTo>
                      <a:pt x="168" y="231"/>
                      <a:pt x="195" y="187"/>
                      <a:pt x="192" y="160"/>
                    </a:cubicBezTo>
                    <a:cubicBezTo>
                      <a:pt x="190" y="132"/>
                      <a:pt x="194" y="123"/>
                      <a:pt x="181" y="98"/>
                    </a:cubicBezTo>
                    <a:cubicBezTo>
                      <a:pt x="168" y="72"/>
                      <a:pt x="162" y="61"/>
                      <a:pt x="144" y="43"/>
                    </a:cubicBezTo>
                    <a:cubicBezTo>
                      <a:pt x="127" y="25"/>
                      <a:pt x="123" y="15"/>
                      <a:pt x="102" y="9"/>
                    </a:cubicBezTo>
                    <a:cubicBezTo>
                      <a:pt x="82" y="3"/>
                      <a:pt x="19" y="0"/>
                      <a:pt x="5" y="38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34" name="Freeform 52">
                <a:extLst>
                  <a:ext uri="{FF2B5EF4-FFF2-40B4-BE49-F238E27FC236}">
                    <a16:creationId xmlns:a16="http://schemas.microsoft.com/office/drawing/2014/main" id="{553F33CB-3D9B-4A7A-B9C6-2453C26F5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1046"/>
                <a:ext cx="195" cy="338"/>
              </a:xfrm>
              <a:custGeom>
                <a:avLst/>
                <a:gdLst>
                  <a:gd name="T0" fmla="*/ 275 w 107"/>
                  <a:gd name="T1" fmla="*/ 85 h 175"/>
                  <a:gd name="T2" fmla="*/ 303 w 107"/>
                  <a:gd name="T3" fmla="*/ 496 h 175"/>
                  <a:gd name="T4" fmla="*/ 177 w 107"/>
                  <a:gd name="T5" fmla="*/ 616 h 175"/>
                  <a:gd name="T6" fmla="*/ 0 w 107"/>
                  <a:gd name="T7" fmla="*/ 541 h 175"/>
                  <a:gd name="T8" fmla="*/ 286 w 107"/>
                  <a:gd name="T9" fmla="*/ 404 h 175"/>
                  <a:gd name="T10" fmla="*/ 286 w 107"/>
                  <a:gd name="T11" fmla="*/ 191 h 175"/>
                  <a:gd name="T12" fmla="*/ 226 w 107"/>
                  <a:gd name="T13" fmla="*/ 0 h 1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7" h="175">
                    <a:moveTo>
                      <a:pt x="83" y="23"/>
                    </a:moveTo>
                    <a:cubicBezTo>
                      <a:pt x="104" y="49"/>
                      <a:pt x="107" y="104"/>
                      <a:pt x="91" y="133"/>
                    </a:cubicBezTo>
                    <a:cubicBezTo>
                      <a:pt x="83" y="147"/>
                      <a:pt x="69" y="161"/>
                      <a:pt x="53" y="165"/>
                    </a:cubicBezTo>
                    <a:cubicBezTo>
                      <a:pt x="35" y="169"/>
                      <a:pt x="8" y="161"/>
                      <a:pt x="0" y="145"/>
                    </a:cubicBezTo>
                    <a:cubicBezTo>
                      <a:pt x="25" y="175"/>
                      <a:pt x="82" y="139"/>
                      <a:pt x="86" y="108"/>
                    </a:cubicBezTo>
                    <a:cubicBezTo>
                      <a:pt x="89" y="91"/>
                      <a:pt x="90" y="67"/>
                      <a:pt x="86" y="51"/>
                    </a:cubicBezTo>
                    <a:cubicBezTo>
                      <a:pt x="83" y="37"/>
                      <a:pt x="80" y="10"/>
                      <a:pt x="68" y="0"/>
                    </a:cubicBezTo>
                  </a:path>
                </a:pathLst>
              </a:custGeom>
              <a:solidFill>
                <a:srgbClr val="D2A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35" name="Freeform 53">
                <a:extLst>
                  <a:ext uri="{FF2B5EF4-FFF2-40B4-BE49-F238E27FC236}">
                    <a16:creationId xmlns:a16="http://schemas.microsoft.com/office/drawing/2014/main" id="{F2FD1E04-C33D-409D-BC5B-CA13EA607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1" y="1160"/>
                <a:ext cx="77" cy="126"/>
              </a:xfrm>
              <a:custGeom>
                <a:avLst/>
                <a:gdLst>
                  <a:gd name="T0" fmla="*/ 141 w 42"/>
                  <a:gd name="T1" fmla="*/ 4 h 65"/>
                  <a:gd name="T2" fmla="*/ 37 w 42"/>
                  <a:gd name="T3" fmla="*/ 68 h 65"/>
                  <a:gd name="T4" fmla="*/ 57 w 42"/>
                  <a:gd name="T5" fmla="*/ 244 h 65"/>
                  <a:gd name="T6" fmla="*/ 121 w 42"/>
                  <a:gd name="T7" fmla="*/ 12 h 6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" h="65">
                    <a:moveTo>
                      <a:pt x="42" y="1"/>
                    </a:moveTo>
                    <a:cubicBezTo>
                      <a:pt x="29" y="0"/>
                      <a:pt x="18" y="6"/>
                      <a:pt x="11" y="18"/>
                    </a:cubicBezTo>
                    <a:cubicBezTo>
                      <a:pt x="0" y="38"/>
                      <a:pt x="10" y="47"/>
                      <a:pt x="17" y="65"/>
                    </a:cubicBezTo>
                    <a:cubicBezTo>
                      <a:pt x="7" y="37"/>
                      <a:pt x="14" y="20"/>
                      <a:pt x="36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36" name="Oval 54">
                <a:extLst>
                  <a:ext uri="{FF2B5EF4-FFF2-40B4-BE49-F238E27FC236}">
                    <a16:creationId xmlns:a16="http://schemas.microsoft.com/office/drawing/2014/main" id="{EBBC24C2-75D8-40FB-87F1-1718BBD91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8" y="940"/>
                <a:ext cx="74" cy="7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37" name="Oval 55">
                <a:extLst>
                  <a:ext uri="{FF2B5EF4-FFF2-40B4-BE49-F238E27FC236}">
                    <a16:creationId xmlns:a16="http://schemas.microsoft.com/office/drawing/2014/main" id="{B036A0A8-5542-4071-8710-42BFD9278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7" y="1025"/>
                <a:ext cx="27" cy="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38" name="Oval 56">
                <a:extLst>
                  <a:ext uri="{FF2B5EF4-FFF2-40B4-BE49-F238E27FC236}">
                    <a16:creationId xmlns:a16="http://schemas.microsoft.com/office/drawing/2014/main" id="{2A6F2AE3-2970-4DB8-B523-4CE5685710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5" y="92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39" name="Freeform 57">
                <a:extLst>
                  <a:ext uri="{FF2B5EF4-FFF2-40B4-BE49-F238E27FC236}">
                    <a16:creationId xmlns:a16="http://schemas.microsoft.com/office/drawing/2014/main" id="{2DD3965D-A58E-4F8D-9816-550F93920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" y="816"/>
                <a:ext cx="699" cy="781"/>
              </a:xfrm>
              <a:custGeom>
                <a:avLst/>
                <a:gdLst>
                  <a:gd name="T0" fmla="*/ 214 w 385"/>
                  <a:gd name="T1" fmla="*/ 108 h 404"/>
                  <a:gd name="T2" fmla="*/ 198 w 385"/>
                  <a:gd name="T3" fmla="*/ 217 h 404"/>
                  <a:gd name="T4" fmla="*/ 207 w 385"/>
                  <a:gd name="T5" fmla="*/ 385 h 404"/>
                  <a:gd name="T6" fmla="*/ 89 w 385"/>
                  <a:gd name="T7" fmla="*/ 481 h 404"/>
                  <a:gd name="T8" fmla="*/ 36 w 385"/>
                  <a:gd name="T9" fmla="*/ 733 h 404"/>
                  <a:gd name="T10" fmla="*/ 80 w 385"/>
                  <a:gd name="T11" fmla="*/ 901 h 404"/>
                  <a:gd name="T12" fmla="*/ 89 w 385"/>
                  <a:gd name="T13" fmla="*/ 965 h 404"/>
                  <a:gd name="T14" fmla="*/ 27 w 385"/>
                  <a:gd name="T15" fmla="*/ 1046 h 404"/>
                  <a:gd name="T16" fmla="*/ 7 w 385"/>
                  <a:gd name="T17" fmla="*/ 1117 h 404"/>
                  <a:gd name="T18" fmla="*/ 40 w 385"/>
                  <a:gd name="T19" fmla="*/ 1085 h 404"/>
                  <a:gd name="T20" fmla="*/ 113 w 385"/>
                  <a:gd name="T21" fmla="*/ 1025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0 h 404"/>
                  <a:gd name="T28" fmla="*/ 171 w 385"/>
                  <a:gd name="T29" fmla="*/ 1193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4 h 404"/>
                  <a:gd name="T36" fmla="*/ 231 w 385"/>
                  <a:gd name="T37" fmla="*/ 1237 h 404"/>
                  <a:gd name="T38" fmla="*/ 294 w 385"/>
                  <a:gd name="T39" fmla="*/ 1222 h 404"/>
                  <a:gd name="T40" fmla="*/ 445 w 385"/>
                  <a:gd name="T41" fmla="*/ 1405 h 404"/>
                  <a:gd name="T42" fmla="*/ 521 w 385"/>
                  <a:gd name="T43" fmla="*/ 1454 h 404"/>
                  <a:gd name="T44" fmla="*/ 652 w 385"/>
                  <a:gd name="T45" fmla="*/ 1494 h 404"/>
                  <a:gd name="T46" fmla="*/ 784 w 385"/>
                  <a:gd name="T47" fmla="*/ 1454 h 404"/>
                  <a:gd name="T48" fmla="*/ 910 w 385"/>
                  <a:gd name="T49" fmla="*/ 1431 h 404"/>
                  <a:gd name="T50" fmla="*/ 1009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2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60 w 385"/>
                  <a:gd name="T65" fmla="*/ 1326 h 404"/>
                  <a:gd name="T66" fmla="*/ 1164 w 385"/>
                  <a:gd name="T67" fmla="*/ 1253 h 404"/>
                  <a:gd name="T68" fmla="*/ 1144 w 385"/>
                  <a:gd name="T69" fmla="*/ 1177 h 404"/>
                  <a:gd name="T70" fmla="*/ 1216 w 385"/>
                  <a:gd name="T71" fmla="*/ 945 h 404"/>
                  <a:gd name="T72" fmla="*/ 1220 w 385"/>
                  <a:gd name="T73" fmla="*/ 564 h 404"/>
                  <a:gd name="T74" fmla="*/ 1026 w 385"/>
                  <a:gd name="T75" fmla="*/ 224 h 404"/>
                  <a:gd name="T76" fmla="*/ 1035 w 385"/>
                  <a:gd name="T77" fmla="*/ 160 h 404"/>
                  <a:gd name="T78" fmla="*/ 1051 w 385"/>
                  <a:gd name="T79" fmla="*/ 108 h 404"/>
                  <a:gd name="T80" fmla="*/ 1022 w 385"/>
                  <a:gd name="T81" fmla="*/ 131 h 404"/>
                  <a:gd name="T82" fmla="*/ 946 w 385"/>
                  <a:gd name="T83" fmla="*/ 184 h 404"/>
                  <a:gd name="T84" fmla="*/ 857 w 385"/>
                  <a:gd name="T85" fmla="*/ 149 h 404"/>
                  <a:gd name="T86" fmla="*/ 864 w 385"/>
                  <a:gd name="T87" fmla="*/ 93 h 404"/>
                  <a:gd name="T88" fmla="*/ 850 w 385"/>
                  <a:gd name="T89" fmla="*/ 60 h 404"/>
                  <a:gd name="T90" fmla="*/ 812 w 385"/>
                  <a:gd name="T91" fmla="*/ 108 h 404"/>
                  <a:gd name="T92" fmla="*/ 761 w 385"/>
                  <a:gd name="T93" fmla="*/ 116 h 404"/>
                  <a:gd name="T94" fmla="*/ 583 w 385"/>
                  <a:gd name="T95" fmla="*/ 97 h 404"/>
                  <a:gd name="T96" fmla="*/ 472 w 385"/>
                  <a:gd name="T97" fmla="*/ 135 h 404"/>
                  <a:gd name="T98" fmla="*/ 416 w 385"/>
                  <a:gd name="T99" fmla="*/ 8 h 404"/>
                  <a:gd name="T100" fmla="*/ 432 w 385"/>
                  <a:gd name="T101" fmla="*/ 79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57 h 404"/>
                  <a:gd name="T108" fmla="*/ 214 w 385"/>
                  <a:gd name="T109" fmla="*/ 108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29"/>
                    </a:moveTo>
                    <a:cubicBezTo>
                      <a:pt x="59" y="34"/>
                      <a:pt x="58" y="46"/>
                      <a:pt x="60" y="58"/>
                    </a:cubicBezTo>
                    <a:cubicBezTo>
                      <a:pt x="62" y="71"/>
                      <a:pt x="69" y="92"/>
                      <a:pt x="63" y="103"/>
                    </a:cubicBezTo>
                    <a:cubicBezTo>
                      <a:pt x="58" y="114"/>
                      <a:pt x="41" y="122"/>
                      <a:pt x="27" y="129"/>
                    </a:cubicBezTo>
                    <a:cubicBezTo>
                      <a:pt x="13" y="137"/>
                      <a:pt x="11" y="180"/>
                      <a:pt x="11" y="196"/>
                    </a:cubicBezTo>
                    <a:cubicBezTo>
                      <a:pt x="11" y="212"/>
                      <a:pt x="8" y="219"/>
                      <a:pt x="24" y="241"/>
                    </a:cubicBezTo>
                    <a:cubicBezTo>
                      <a:pt x="29" y="246"/>
                      <a:pt x="33" y="254"/>
                      <a:pt x="27" y="258"/>
                    </a:cubicBezTo>
                    <a:cubicBezTo>
                      <a:pt x="18" y="265"/>
                      <a:pt x="14" y="273"/>
                      <a:pt x="8" y="280"/>
                    </a:cubicBezTo>
                    <a:cubicBezTo>
                      <a:pt x="1" y="287"/>
                      <a:pt x="0" y="292"/>
                      <a:pt x="2" y="299"/>
                    </a:cubicBezTo>
                    <a:cubicBezTo>
                      <a:pt x="4" y="306"/>
                      <a:pt x="4" y="298"/>
                      <a:pt x="12" y="290"/>
                    </a:cubicBezTo>
                    <a:cubicBezTo>
                      <a:pt x="20" y="282"/>
                      <a:pt x="23" y="278"/>
                      <a:pt x="34" y="274"/>
                    </a:cubicBezTo>
                    <a:cubicBezTo>
                      <a:pt x="46" y="270"/>
                      <a:pt x="45" y="268"/>
                      <a:pt x="51" y="278"/>
                    </a:cubicBezTo>
                    <a:cubicBezTo>
                      <a:pt x="58" y="288"/>
                      <a:pt x="61" y="294"/>
                      <a:pt x="67" y="302"/>
                    </a:cubicBezTo>
                    <a:cubicBezTo>
                      <a:pt x="73" y="309"/>
                      <a:pt x="74" y="311"/>
                      <a:pt x="67" y="313"/>
                    </a:cubicBezTo>
                    <a:cubicBezTo>
                      <a:pt x="60" y="315"/>
                      <a:pt x="55" y="312"/>
                      <a:pt x="52" y="319"/>
                    </a:cubicBezTo>
                    <a:cubicBezTo>
                      <a:pt x="49" y="327"/>
                      <a:pt x="56" y="327"/>
                      <a:pt x="41" y="332"/>
                    </a:cubicBezTo>
                    <a:cubicBezTo>
                      <a:pt x="27" y="337"/>
                      <a:pt x="18" y="342"/>
                      <a:pt x="19" y="347"/>
                    </a:cubicBezTo>
                    <a:cubicBezTo>
                      <a:pt x="20" y="352"/>
                      <a:pt x="31" y="344"/>
                      <a:pt x="42" y="341"/>
                    </a:cubicBezTo>
                    <a:cubicBezTo>
                      <a:pt x="54" y="339"/>
                      <a:pt x="66" y="339"/>
                      <a:pt x="70" y="331"/>
                    </a:cubicBezTo>
                    <a:cubicBezTo>
                      <a:pt x="74" y="322"/>
                      <a:pt x="80" y="317"/>
                      <a:pt x="89" y="327"/>
                    </a:cubicBezTo>
                    <a:cubicBezTo>
                      <a:pt x="98" y="338"/>
                      <a:pt x="112" y="377"/>
                      <a:pt x="135" y="376"/>
                    </a:cubicBezTo>
                    <a:cubicBezTo>
                      <a:pt x="145" y="377"/>
                      <a:pt x="148" y="382"/>
                      <a:pt x="158" y="389"/>
                    </a:cubicBezTo>
                    <a:cubicBezTo>
                      <a:pt x="168" y="397"/>
                      <a:pt x="181" y="404"/>
                      <a:pt x="198" y="400"/>
                    </a:cubicBezTo>
                    <a:cubicBezTo>
                      <a:pt x="215" y="397"/>
                      <a:pt x="226" y="394"/>
                      <a:pt x="238" y="389"/>
                    </a:cubicBezTo>
                    <a:cubicBezTo>
                      <a:pt x="250" y="383"/>
                      <a:pt x="257" y="385"/>
                      <a:pt x="276" y="383"/>
                    </a:cubicBezTo>
                    <a:cubicBezTo>
                      <a:pt x="296" y="380"/>
                      <a:pt x="301" y="380"/>
                      <a:pt x="306" y="372"/>
                    </a:cubicBezTo>
                    <a:cubicBezTo>
                      <a:pt x="311" y="363"/>
                      <a:pt x="316" y="373"/>
                      <a:pt x="320" y="383"/>
                    </a:cubicBezTo>
                    <a:cubicBezTo>
                      <a:pt x="324" y="392"/>
                      <a:pt x="328" y="399"/>
                      <a:pt x="331" y="394"/>
                    </a:cubicBezTo>
                    <a:cubicBezTo>
                      <a:pt x="334" y="389"/>
                      <a:pt x="324" y="377"/>
                      <a:pt x="324" y="370"/>
                    </a:cubicBezTo>
                    <a:cubicBezTo>
                      <a:pt x="324" y="363"/>
                      <a:pt x="320" y="354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5"/>
                      <a:pt x="346" y="333"/>
                    </a:cubicBezTo>
                    <a:cubicBezTo>
                      <a:pt x="346" y="340"/>
                      <a:pt x="345" y="358"/>
                      <a:pt x="352" y="355"/>
                    </a:cubicBezTo>
                    <a:cubicBezTo>
                      <a:pt x="358" y="351"/>
                      <a:pt x="357" y="343"/>
                      <a:pt x="353" y="335"/>
                    </a:cubicBezTo>
                    <a:cubicBezTo>
                      <a:pt x="350" y="327"/>
                      <a:pt x="345" y="323"/>
                      <a:pt x="347" y="315"/>
                    </a:cubicBezTo>
                    <a:cubicBezTo>
                      <a:pt x="349" y="307"/>
                      <a:pt x="360" y="287"/>
                      <a:pt x="369" y="253"/>
                    </a:cubicBezTo>
                    <a:cubicBezTo>
                      <a:pt x="378" y="218"/>
                      <a:pt x="385" y="195"/>
                      <a:pt x="370" y="151"/>
                    </a:cubicBezTo>
                    <a:cubicBezTo>
                      <a:pt x="356" y="107"/>
                      <a:pt x="324" y="68"/>
                      <a:pt x="311" y="60"/>
                    </a:cubicBezTo>
                    <a:cubicBezTo>
                      <a:pt x="297" y="51"/>
                      <a:pt x="306" y="46"/>
                      <a:pt x="314" y="43"/>
                    </a:cubicBezTo>
                    <a:cubicBezTo>
                      <a:pt x="321" y="40"/>
                      <a:pt x="322" y="31"/>
                      <a:pt x="319" y="29"/>
                    </a:cubicBezTo>
                    <a:cubicBezTo>
                      <a:pt x="316" y="28"/>
                      <a:pt x="315" y="33"/>
                      <a:pt x="310" y="35"/>
                    </a:cubicBezTo>
                    <a:cubicBezTo>
                      <a:pt x="305" y="37"/>
                      <a:pt x="296" y="49"/>
                      <a:pt x="287" y="49"/>
                    </a:cubicBezTo>
                    <a:cubicBezTo>
                      <a:pt x="279" y="49"/>
                      <a:pt x="269" y="45"/>
                      <a:pt x="260" y="40"/>
                    </a:cubicBezTo>
                    <a:cubicBezTo>
                      <a:pt x="252" y="35"/>
                      <a:pt x="258" y="29"/>
                      <a:pt x="262" y="25"/>
                    </a:cubicBezTo>
                    <a:cubicBezTo>
                      <a:pt x="265" y="21"/>
                      <a:pt x="261" y="16"/>
                      <a:pt x="258" y="16"/>
                    </a:cubicBezTo>
                    <a:cubicBezTo>
                      <a:pt x="255" y="17"/>
                      <a:pt x="251" y="27"/>
                      <a:pt x="246" y="29"/>
                    </a:cubicBezTo>
                    <a:cubicBezTo>
                      <a:pt x="241" y="32"/>
                      <a:pt x="243" y="34"/>
                      <a:pt x="231" y="31"/>
                    </a:cubicBezTo>
                    <a:cubicBezTo>
                      <a:pt x="219" y="28"/>
                      <a:pt x="198" y="21"/>
                      <a:pt x="177" y="26"/>
                    </a:cubicBezTo>
                    <a:cubicBezTo>
                      <a:pt x="157" y="31"/>
                      <a:pt x="147" y="42"/>
                      <a:pt x="143" y="36"/>
                    </a:cubicBezTo>
                    <a:cubicBezTo>
                      <a:pt x="140" y="31"/>
                      <a:pt x="134" y="0"/>
                      <a:pt x="126" y="2"/>
                    </a:cubicBezTo>
                    <a:cubicBezTo>
                      <a:pt x="119" y="5"/>
                      <a:pt x="129" y="12"/>
                      <a:pt x="131" y="21"/>
                    </a:cubicBezTo>
                    <a:cubicBezTo>
                      <a:pt x="133" y="30"/>
                      <a:pt x="137" y="36"/>
                      <a:pt x="122" y="43"/>
                    </a:cubicBezTo>
                    <a:cubicBezTo>
                      <a:pt x="107" y="49"/>
                      <a:pt x="85" y="56"/>
                      <a:pt x="80" y="62"/>
                    </a:cubicBezTo>
                    <a:cubicBezTo>
                      <a:pt x="74" y="67"/>
                      <a:pt x="66" y="51"/>
                      <a:pt x="68" y="42"/>
                    </a:cubicBezTo>
                    <a:cubicBezTo>
                      <a:pt x="70" y="33"/>
                      <a:pt x="69" y="28"/>
                      <a:pt x="65" y="29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</p:grpSp>
        <p:grpSp>
          <p:nvGrpSpPr>
            <p:cNvPr id="33" name="Group 46">
              <a:extLst>
                <a:ext uri="{FF2B5EF4-FFF2-40B4-BE49-F238E27FC236}">
                  <a16:creationId xmlns:a16="http://schemas.microsoft.com/office/drawing/2014/main" id="{5FC8EC39-CBCD-460B-866C-E86A2EA638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67944" y="5547479"/>
              <a:ext cx="288032" cy="170929"/>
              <a:chOff x="2590" y="816"/>
              <a:chExt cx="701" cy="781"/>
            </a:xfrm>
          </p:grpSpPr>
          <p:sp>
            <p:nvSpPr>
              <p:cNvPr id="118" name="Freeform 47">
                <a:extLst>
                  <a:ext uri="{FF2B5EF4-FFF2-40B4-BE49-F238E27FC236}">
                    <a16:creationId xmlns:a16="http://schemas.microsoft.com/office/drawing/2014/main" id="{63D83484-E51C-4BB6-BC7B-29E4A5DF1A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816"/>
                <a:ext cx="699" cy="781"/>
              </a:xfrm>
              <a:custGeom>
                <a:avLst/>
                <a:gdLst>
                  <a:gd name="T0" fmla="*/ 214 w 385"/>
                  <a:gd name="T1" fmla="*/ 112 h 404"/>
                  <a:gd name="T2" fmla="*/ 198 w 385"/>
                  <a:gd name="T3" fmla="*/ 220 h 404"/>
                  <a:gd name="T4" fmla="*/ 207 w 385"/>
                  <a:gd name="T5" fmla="*/ 389 h 404"/>
                  <a:gd name="T6" fmla="*/ 89 w 385"/>
                  <a:gd name="T7" fmla="*/ 485 h 404"/>
                  <a:gd name="T8" fmla="*/ 33 w 385"/>
                  <a:gd name="T9" fmla="*/ 737 h 404"/>
                  <a:gd name="T10" fmla="*/ 80 w 385"/>
                  <a:gd name="T11" fmla="*/ 901 h 404"/>
                  <a:gd name="T12" fmla="*/ 89 w 385"/>
                  <a:gd name="T13" fmla="*/ 969 h 404"/>
                  <a:gd name="T14" fmla="*/ 27 w 385"/>
                  <a:gd name="T15" fmla="*/ 1046 h 404"/>
                  <a:gd name="T16" fmla="*/ 7 w 385"/>
                  <a:gd name="T17" fmla="*/ 1121 h 404"/>
                  <a:gd name="T18" fmla="*/ 40 w 385"/>
                  <a:gd name="T19" fmla="*/ 1088 h 404"/>
                  <a:gd name="T20" fmla="*/ 113 w 385"/>
                  <a:gd name="T21" fmla="*/ 1028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3 h 404"/>
                  <a:gd name="T28" fmla="*/ 171 w 385"/>
                  <a:gd name="T29" fmla="*/ 1197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8 h 404"/>
                  <a:gd name="T36" fmla="*/ 231 w 385"/>
                  <a:gd name="T37" fmla="*/ 1237 h 404"/>
                  <a:gd name="T38" fmla="*/ 294 w 385"/>
                  <a:gd name="T39" fmla="*/ 1226 h 404"/>
                  <a:gd name="T40" fmla="*/ 445 w 385"/>
                  <a:gd name="T41" fmla="*/ 1405 h 404"/>
                  <a:gd name="T42" fmla="*/ 521 w 385"/>
                  <a:gd name="T43" fmla="*/ 1458 h 404"/>
                  <a:gd name="T44" fmla="*/ 652 w 385"/>
                  <a:gd name="T45" fmla="*/ 1498 h 404"/>
                  <a:gd name="T46" fmla="*/ 781 w 385"/>
                  <a:gd name="T47" fmla="*/ 1454 h 404"/>
                  <a:gd name="T48" fmla="*/ 910 w 385"/>
                  <a:gd name="T49" fmla="*/ 1431 h 404"/>
                  <a:gd name="T50" fmla="*/ 1006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6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57 w 385"/>
                  <a:gd name="T65" fmla="*/ 1326 h 404"/>
                  <a:gd name="T66" fmla="*/ 1164 w 385"/>
                  <a:gd name="T67" fmla="*/ 1257 h 404"/>
                  <a:gd name="T68" fmla="*/ 1144 w 385"/>
                  <a:gd name="T69" fmla="*/ 1181 h 404"/>
                  <a:gd name="T70" fmla="*/ 1216 w 385"/>
                  <a:gd name="T71" fmla="*/ 945 h 404"/>
                  <a:gd name="T72" fmla="*/ 1220 w 385"/>
                  <a:gd name="T73" fmla="*/ 568 h 404"/>
                  <a:gd name="T74" fmla="*/ 1022 w 385"/>
                  <a:gd name="T75" fmla="*/ 224 h 404"/>
                  <a:gd name="T76" fmla="*/ 1035 w 385"/>
                  <a:gd name="T77" fmla="*/ 164 h 404"/>
                  <a:gd name="T78" fmla="*/ 1051 w 385"/>
                  <a:gd name="T79" fmla="*/ 112 h 404"/>
                  <a:gd name="T80" fmla="*/ 1022 w 385"/>
                  <a:gd name="T81" fmla="*/ 135 h 404"/>
                  <a:gd name="T82" fmla="*/ 946 w 385"/>
                  <a:gd name="T83" fmla="*/ 188 h 404"/>
                  <a:gd name="T84" fmla="*/ 857 w 385"/>
                  <a:gd name="T85" fmla="*/ 153 h 404"/>
                  <a:gd name="T86" fmla="*/ 861 w 385"/>
                  <a:gd name="T87" fmla="*/ 97 h 404"/>
                  <a:gd name="T88" fmla="*/ 850 w 385"/>
                  <a:gd name="T89" fmla="*/ 64 h 404"/>
                  <a:gd name="T90" fmla="*/ 812 w 385"/>
                  <a:gd name="T91" fmla="*/ 112 h 404"/>
                  <a:gd name="T92" fmla="*/ 761 w 385"/>
                  <a:gd name="T93" fmla="*/ 120 h 404"/>
                  <a:gd name="T94" fmla="*/ 583 w 385"/>
                  <a:gd name="T95" fmla="*/ 101 h 404"/>
                  <a:gd name="T96" fmla="*/ 472 w 385"/>
                  <a:gd name="T97" fmla="*/ 139 h 404"/>
                  <a:gd name="T98" fmla="*/ 416 w 385"/>
                  <a:gd name="T99" fmla="*/ 12 h 404"/>
                  <a:gd name="T100" fmla="*/ 432 w 385"/>
                  <a:gd name="T101" fmla="*/ 83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60 h 404"/>
                  <a:gd name="T108" fmla="*/ 214 w 385"/>
                  <a:gd name="T109" fmla="*/ 112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30"/>
                    </a:moveTo>
                    <a:cubicBezTo>
                      <a:pt x="59" y="34"/>
                      <a:pt x="58" y="46"/>
                      <a:pt x="60" y="59"/>
                    </a:cubicBezTo>
                    <a:cubicBezTo>
                      <a:pt x="61" y="72"/>
                      <a:pt x="69" y="93"/>
                      <a:pt x="63" y="104"/>
                    </a:cubicBezTo>
                    <a:cubicBezTo>
                      <a:pt x="58" y="114"/>
                      <a:pt x="41" y="122"/>
                      <a:pt x="27" y="130"/>
                    </a:cubicBezTo>
                    <a:cubicBezTo>
                      <a:pt x="12" y="138"/>
                      <a:pt x="10" y="181"/>
                      <a:pt x="10" y="197"/>
                    </a:cubicBezTo>
                    <a:cubicBezTo>
                      <a:pt x="10" y="212"/>
                      <a:pt x="8" y="219"/>
                      <a:pt x="24" y="241"/>
                    </a:cubicBezTo>
                    <a:cubicBezTo>
                      <a:pt x="29" y="247"/>
                      <a:pt x="33" y="255"/>
                      <a:pt x="27" y="259"/>
                    </a:cubicBezTo>
                    <a:cubicBezTo>
                      <a:pt x="18" y="266"/>
                      <a:pt x="14" y="273"/>
                      <a:pt x="8" y="280"/>
                    </a:cubicBezTo>
                    <a:cubicBezTo>
                      <a:pt x="1" y="288"/>
                      <a:pt x="0" y="293"/>
                      <a:pt x="2" y="300"/>
                    </a:cubicBezTo>
                    <a:cubicBezTo>
                      <a:pt x="4" y="307"/>
                      <a:pt x="4" y="299"/>
                      <a:pt x="12" y="291"/>
                    </a:cubicBezTo>
                    <a:cubicBezTo>
                      <a:pt x="20" y="283"/>
                      <a:pt x="23" y="279"/>
                      <a:pt x="34" y="275"/>
                    </a:cubicBezTo>
                    <a:cubicBezTo>
                      <a:pt x="46" y="271"/>
                      <a:pt x="45" y="268"/>
                      <a:pt x="51" y="278"/>
                    </a:cubicBezTo>
                    <a:cubicBezTo>
                      <a:pt x="58" y="288"/>
                      <a:pt x="61" y="295"/>
                      <a:pt x="67" y="302"/>
                    </a:cubicBezTo>
                    <a:cubicBezTo>
                      <a:pt x="73" y="310"/>
                      <a:pt x="74" y="312"/>
                      <a:pt x="67" y="314"/>
                    </a:cubicBezTo>
                    <a:cubicBezTo>
                      <a:pt x="60" y="316"/>
                      <a:pt x="54" y="312"/>
                      <a:pt x="52" y="320"/>
                    </a:cubicBezTo>
                    <a:cubicBezTo>
                      <a:pt x="49" y="328"/>
                      <a:pt x="56" y="327"/>
                      <a:pt x="41" y="332"/>
                    </a:cubicBezTo>
                    <a:cubicBezTo>
                      <a:pt x="26" y="337"/>
                      <a:pt x="18" y="342"/>
                      <a:pt x="19" y="347"/>
                    </a:cubicBezTo>
                    <a:cubicBezTo>
                      <a:pt x="20" y="353"/>
                      <a:pt x="31" y="344"/>
                      <a:pt x="42" y="342"/>
                    </a:cubicBezTo>
                    <a:cubicBezTo>
                      <a:pt x="53" y="339"/>
                      <a:pt x="66" y="340"/>
                      <a:pt x="70" y="331"/>
                    </a:cubicBezTo>
                    <a:cubicBezTo>
                      <a:pt x="74" y="323"/>
                      <a:pt x="80" y="317"/>
                      <a:pt x="89" y="328"/>
                    </a:cubicBezTo>
                    <a:cubicBezTo>
                      <a:pt x="98" y="338"/>
                      <a:pt x="112" y="378"/>
                      <a:pt x="135" y="376"/>
                    </a:cubicBezTo>
                    <a:cubicBezTo>
                      <a:pt x="144" y="377"/>
                      <a:pt x="148" y="382"/>
                      <a:pt x="158" y="390"/>
                    </a:cubicBezTo>
                    <a:cubicBezTo>
                      <a:pt x="168" y="397"/>
                      <a:pt x="181" y="404"/>
                      <a:pt x="198" y="401"/>
                    </a:cubicBezTo>
                    <a:cubicBezTo>
                      <a:pt x="215" y="398"/>
                      <a:pt x="226" y="395"/>
                      <a:pt x="237" y="389"/>
                    </a:cubicBezTo>
                    <a:cubicBezTo>
                      <a:pt x="249" y="383"/>
                      <a:pt x="256" y="386"/>
                      <a:pt x="276" y="383"/>
                    </a:cubicBezTo>
                    <a:cubicBezTo>
                      <a:pt x="295" y="381"/>
                      <a:pt x="300" y="381"/>
                      <a:pt x="305" y="372"/>
                    </a:cubicBezTo>
                    <a:cubicBezTo>
                      <a:pt x="310" y="363"/>
                      <a:pt x="315" y="374"/>
                      <a:pt x="320" y="383"/>
                    </a:cubicBezTo>
                    <a:cubicBezTo>
                      <a:pt x="324" y="393"/>
                      <a:pt x="327" y="399"/>
                      <a:pt x="331" y="394"/>
                    </a:cubicBezTo>
                    <a:cubicBezTo>
                      <a:pt x="334" y="389"/>
                      <a:pt x="324" y="378"/>
                      <a:pt x="324" y="371"/>
                    </a:cubicBezTo>
                    <a:cubicBezTo>
                      <a:pt x="324" y="364"/>
                      <a:pt x="320" y="355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6"/>
                      <a:pt x="346" y="333"/>
                    </a:cubicBezTo>
                    <a:cubicBezTo>
                      <a:pt x="346" y="341"/>
                      <a:pt x="345" y="359"/>
                      <a:pt x="351" y="355"/>
                    </a:cubicBezTo>
                    <a:cubicBezTo>
                      <a:pt x="358" y="351"/>
                      <a:pt x="356" y="344"/>
                      <a:pt x="353" y="336"/>
                    </a:cubicBezTo>
                    <a:cubicBezTo>
                      <a:pt x="350" y="327"/>
                      <a:pt x="345" y="324"/>
                      <a:pt x="347" y="316"/>
                    </a:cubicBezTo>
                    <a:cubicBezTo>
                      <a:pt x="349" y="307"/>
                      <a:pt x="360" y="288"/>
                      <a:pt x="369" y="253"/>
                    </a:cubicBezTo>
                    <a:cubicBezTo>
                      <a:pt x="378" y="219"/>
                      <a:pt x="385" y="196"/>
                      <a:pt x="370" y="152"/>
                    </a:cubicBezTo>
                    <a:cubicBezTo>
                      <a:pt x="356" y="108"/>
                      <a:pt x="324" y="69"/>
                      <a:pt x="310" y="60"/>
                    </a:cubicBezTo>
                    <a:cubicBezTo>
                      <a:pt x="297" y="51"/>
                      <a:pt x="306" y="47"/>
                      <a:pt x="314" y="44"/>
                    </a:cubicBezTo>
                    <a:cubicBezTo>
                      <a:pt x="321" y="41"/>
                      <a:pt x="322" y="31"/>
                      <a:pt x="319" y="30"/>
                    </a:cubicBezTo>
                    <a:cubicBezTo>
                      <a:pt x="315" y="29"/>
                      <a:pt x="315" y="34"/>
                      <a:pt x="310" y="36"/>
                    </a:cubicBezTo>
                    <a:cubicBezTo>
                      <a:pt x="305" y="38"/>
                      <a:pt x="296" y="50"/>
                      <a:pt x="287" y="50"/>
                    </a:cubicBezTo>
                    <a:cubicBezTo>
                      <a:pt x="278" y="50"/>
                      <a:pt x="269" y="46"/>
                      <a:pt x="260" y="41"/>
                    </a:cubicBezTo>
                    <a:cubicBezTo>
                      <a:pt x="251" y="36"/>
                      <a:pt x="258" y="30"/>
                      <a:pt x="261" y="26"/>
                    </a:cubicBezTo>
                    <a:cubicBezTo>
                      <a:pt x="265" y="21"/>
                      <a:pt x="261" y="16"/>
                      <a:pt x="258" y="17"/>
                    </a:cubicBezTo>
                    <a:cubicBezTo>
                      <a:pt x="254" y="17"/>
                      <a:pt x="251" y="28"/>
                      <a:pt x="246" y="30"/>
                    </a:cubicBezTo>
                    <a:cubicBezTo>
                      <a:pt x="241" y="33"/>
                      <a:pt x="243" y="35"/>
                      <a:pt x="231" y="32"/>
                    </a:cubicBezTo>
                    <a:cubicBezTo>
                      <a:pt x="219" y="29"/>
                      <a:pt x="198" y="22"/>
                      <a:pt x="177" y="27"/>
                    </a:cubicBezTo>
                    <a:cubicBezTo>
                      <a:pt x="156" y="32"/>
                      <a:pt x="147" y="43"/>
                      <a:pt x="143" y="37"/>
                    </a:cubicBezTo>
                    <a:cubicBezTo>
                      <a:pt x="139" y="31"/>
                      <a:pt x="134" y="0"/>
                      <a:pt x="126" y="3"/>
                    </a:cubicBezTo>
                    <a:cubicBezTo>
                      <a:pt x="119" y="5"/>
                      <a:pt x="129" y="13"/>
                      <a:pt x="131" y="22"/>
                    </a:cubicBezTo>
                    <a:cubicBezTo>
                      <a:pt x="132" y="31"/>
                      <a:pt x="137" y="37"/>
                      <a:pt x="122" y="43"/>
                    </a:cubicBezTo>
                    <a:cubicBezTo>
                      <a:pt x="107" y="50"/>
                      <a:pt x="85" y="57"/>
                      <a:pt x="80" y="62"/>
                    </a:cubicBezTo>
                    <a:cubicBezTo>
                      <a:pt x="74" y="67"/>
                      <a:pt x="66" y="52"/>
                      <a:pt x="68" y="43"/>
                    </a:cubicBezTo>
                    <a:cubicBezTo>
                      <a:pt x="70" y="33"/>
                      <a:pt x="68" y="29"/>
                      <a:pt x="65" y="30"/>
                    </a:cubicBezTo>
                    <a:close/>
                  </a:path>
                </a:pathLst>
              </a:custGeom>
              <a:solidFill>
                <a:srgbClr val="CC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19" name="Freeform 48">
                <a:extLst>
                  <a:ext uri="{FF2B5EF4-FFF2-40B4-BE49-F238E27FC236}">
                    <a16:creationId xmlns:a16="http://schemas.microsoft.com/office/drawing/2014/main" id="{88199BF4-6B02-45CB-9195-A7B16DD1C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3"/>
              </a:xfrm>
              <a:custGeom>
                <a:avLst/>
                <a:gdLst>
                  <a:gd name="T0" fmla="*/ 16 w 195"/>
                  <a:gd name="T1" fmla="*/ 137 h 245"/>
                  <a:gd name="T2" fmla="*/ 109 w 195"/>
                  <a:gd name="T3" fmla="*/ 376 h 245"/>
                  <a:gd name="T4" fmla="*/ 267 w 195"/>
                  <a:gd name="T5" fmla="*/ 361 h 245"/>
                  <a:gd name="T6" fmla="*/ 287 w 195"/>
                  <a:gd name="T7" fmla="*/ 444 h 245"/>
                  <a:gd name="T8" fmla="*/ 202 w 195"/>
                  <a:gd name="T9" fmla="*/ 709 h 245"/>
                  <a:gd name="T10" fmla="*/ 474 w 195"/>
                  <a:gd name="T11" fmla="*/ 886 h 245"/>
                  <a:gd name="T12" fmla="*/ 634 w 195"/>
                  <a:gd name="T13" fmla="*/ 593 h 245"/>
                  <a:gd name="T14" fmla="*/ 597 w 195"/>
                  <a:gd name="T15" fmla="*/ 361 h 245"/>
                  <a:gd name="T16" fmla="*/ 474 w 195"/>
                  <a:gd name="T17" fmla="*/ 156 h 245"/>
                  <a:gd name="T18" fmla="*/ 336 w 195"/>
                  <a:gd name="T19" fmla="*/ 29 h 245"/>
                  <a:gd name="T20" fmla="*/ 16 w 195"/>
                  <a:gd name="T21" fmla="*/ 137 h 2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5">
                    <a:moveTo>
                      <a:pt x="5" y="37"/>
                    </a:moveTo>
                    <a:cubicBezTo>
                      <a:pt x="0" y="54"/>
                      <a:pt x="2" y="93"/>
                      <a:pt x="33" y="101"/>
                    </a:cubicBezTo>
                    <a:cubicBezTo>
                      <a:pt x="63" y="109"/>
                      <a:pt x="70" y="96"/>
                      <a:pt x="81" y="97"/>
                    </a:cubicBezTo>
                    <a:cubicBezTo>
                      <a:pt x="92" y="98"/>
                      <a:pt x="105" y="113"/>
                      <a:pt x="87" y="119"/>
                    </a:cubicBezTo>
                    <a:cubicBezTo>
                      <a:pt x="68" y="125"/>
                      <a:pt x="46" y="147"/>
                      <a:pt x="61" y="190"/>
                    </a:cubicBezTo>
                    <a:cubicBezTo>
                      <a:pt x="77" y="233"/>
                      <a:pt x="121" y="245"/>
                      <a:pt x="144" y="238"/>
                    </a:cubicBezTo>
                    <a:cubicBezTo>
                      <a:pt x="168" y="230"/>
                      <a:pt x="195" y="187"/>
                      <a:pt x="192" y="159"/>
                    </a:cubicBezTo>
                    <a:cubicBezTo>
                      <a:pt x="190" y="132"/>
                      <a:pt x="194" y="123"/>
                      <a:pt x="181" y="97"/>
                    </a:cubicBezTo>
                    <a:cubicBezTo>
                      <a:pt x="168" y="71"/>
                      <a:pt x="162" y="60"/>
                      <a:pt x="144" y="42"/>
                    </a:cubicBezTo>
                    <a:cubicBezTo>
                      <a:pt x="127" y="24"/>
                      <a:pt x="123" y="15"/>
                      <a:pt x="102" y="8"/>
                    </a:cubicBezTo>
                    <a:cubicBezTo>
                      <a:pt x="82" y="2"/>
                      <a:pt x="19" y="0"/>
                      <a:pt x="5" y="37"/>
                    </a:cubicBezTo>
                    <a:close/>
                  </a:path>
                </a:pathLst>
              </a:custGeom>
              <a:solidFill>
                <a:srgbClr val="E0D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20" name="Freeform 49">
                <a:extLst>
                  <a:ext uri="{FF2B5EF4-FFF2-40B4-BE49-F238E27FC236}">
                    <a16:creationId xmlns:a16="http://schemas.microsoft.com/office/drawing/2014/main" id="{BCF99A50-7794-4115-AFC9-1915E91ACE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1081"/>
                <a:ext cx="463" cy="499"/>
              </a:xfrm>
              <a:custGeom>
                <a:avLst/>
                <a:gdLst>
                  <a:gd name="T0" fmla="*/ 788 w 255"/>
                  <a:gd name="T1" fmla="*/ 60 h 258"/>
                  <a:gd name="T2" fmla="*/ 828 w 255"/>
                  <a:gd name="T3" fmla="*/ 288 h 258"/>
                  <a:gd name="T4" fmla="*/ 775 w 255"/>
                  <a:gd name="T5" fmla="*/ 516 h 258"/>
                  <a:gd name="T6" fmla="*/ 623 w 255"/>
                  <a:gd name="T7" fmla="*/ 824 h 258"/>
                  <a:gd name="T8" fmla="*/ 461 w 255"/>
                  <a:gd name="T9" fmla="*/ 886 h 258"/>
                  <a:gd name="T10" fmla="*/ 274 w 255"/>
                  <a:gd name="T11" fmla="*/ 942 h 258"/>
                  <a:gd name="T12" fmla="*/ 138 w 255"/>
                  <a:gd name="T13" fmla="*/ 901 h 258"/>
                  <a:gd name="T14" fmla="*/ 0 w 255"/>
                  <a:gd name="T15" fmla="*/ 826 h 258"/>
                  <a:gd name="T16" fmla="*/ 153 w 255"/>
                  <a:gd name="T17" fmla="*/ 826 h 258"/>
                  <a:gd name="T18" fmla="*/ 303 w 255"/>
                  <a:gd name="T19" fmla="*/ 845 h 258"/>
                  <a:gd name="T20" fmla="*/ 488 w 255"/>
                  <a:gd name="T21" fmla="*/ 770 h 258"/>
                  <a:gd name="T22" fmla="*/ 528 w 255"/>
                  <a:gd name="T23" fmla="*/ 710 h 258"/>
                  <a:gd name="T24" fmla="*/ 594 w 255"/>
                  <a:gd name="T25" fmla="*/ 665 h 258"/>
                  <a:gd name="T26" fmla="*/ 775 w 255"/>
                  <a:gd name="T27" fmla="*/ 333 h 258"/>
                  <a:gd name="T28" fmla="*/ 792 w 255"/>
                  <a:gd name="T29" fmla="*/ 149 h 258"/>
                  <a:gd name="T30" fmla="*/ 761 w 255"/>
                  <a:gd name="T31" fmla="*/ 0 h 25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5" h="258">
                    <a:moveTo>
                      <a:pt x="239" y="16"/>
                    </a:moveTo>
                    <a:cubicBezTo>
                      <a:pt x="248" y="37"/>
                      <a:pt x="255" y="54"/>
                      <a:pt x="251" y="77"/>
                    </a:cubicBezTo>
                    <a:cubicBezTo>
                      <a:pt x="248" y="98"/>
                      <a:pt x="242" y="118"/>
                      <a:pt x="235" y="138"/>
                    </a:cubicBezTo>
                    <a:cubicBezTo>
                      <a:pt x="224" y="167"/>
                      <a:pt x="213" y="199"/>
                      <a:pt x="189" y="220"/>
                    </a:cubicBezTo>
                    <a:cubicBezTo>
                      <a:pt x="176" y="232"/>
                      <a:pt x="157" y="234"/>
                      <a:pt x="140" y="237"/>
                    </a:cubicBezTo>
                    <a:cubicBezTo>
                      <a:pt x="120" y="241"/>
                      <a:pt x="103" y="246"/>
                      <a:pt x="83" y="252"/>
                    </a:cubicBezTo>
                    <a:cubicBezTo>
                      <a:pt x="67" y="258"/>
                      <a:pt x="57" y="249"/>
                      <a:pt x="42" y="241"/>
                    </a:cubicBezTo>
                    <a:cubicBezTo>
                      <a:pt x="28" y="234"/>
                      <a:pt x="13" y="228"/>
                      <a:pt x="0" y="221"/>
                    </a:cubicBezTo>
                    <a:cubicBezTo>
                      <a:pt x="12" y="231"/>
                      <a:pt x="31" y="219"/>
                      <a:pt x="46" y="221"/>
                    </a:cubicBezTo>
                    <a:cubicBezTo>
                      <a:pt x="62" y="224"/>
                      <a:pt x="74" y="229"/>
                      <a:pt x="92" y="226"/>
                    </a:cubicBezTo>
                    <a:cubicBezTo>
                      <a:pt x="112" y="223"/>
                      <a:pt x="132" y="220"/>
                      <a:pt x="148" y="206"/>
                    </a:cubicBezTo>
                    <a:cubicBezTo>
                      <a:pt x="154" y="201"/>
                      <a:pt x="156" y="195"/>
                      <a:pt x="160" y="190"/>
                    </a:cubicBezTo>
                    <a:cubicBezTo>
                      <a:pt x="166" y="184"/>
                      <a:pt x="174" y="182"/>
                      <a:pt x="180" y="178"/>
                    </a:cubicBezTo>
                    <a:cubicBezTo>
                      <a:pt x="211" y="158"/>
                      <a:pt x="231" y="125"/>
                      <a:pt x="235" y="89"/>
                    </a:cubicBezTo>
                    <a:cubicBezTo>
                      <a:pt x="236" y="73"/>
                      <a:pt x="242" y="56"/>
                      <a:pt x="240" y="40"/>
                    </a:cubicBezTo>
                    <a:cubicBezTo>
                      <a:pt x="239" y="26"/>
                      <a:pt x="231" y="14"/>
                      <a:pt x="231" y="0"/>
                    </a:cubicBezTo>
                  </a:path>
                </a:pathLst>
              </a:custGeom>
              <a:solidFill>
                <a:srgbClr val="B0D4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21" name="Freeform 50">
                <a:extLst>
                  <a:ext uri="{FF2B5EF4-FFF2-40B4-BE49-F238E27FC236}">
                    <a16:creationId xmlns:a16="http://schemas.microsoft.com/office/drawing/2014/main" id="{5AB2ACBC-E999-4E44-82A2-A01F28C926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3" y="936"/>
                <a:ext cx="169" cy="313"/>
              </a:xfrm>
              <a:custGeom>
                <a:avLst/>
                <a:gdLst>
                  <a:gd name="T0" fmla="*/ 303 w 93"/>
                  <a:gd name="T1" fmla="*/ 8 h 162"/>
                  <a:gd name="T2" fmla="*/ 185 w 93"/>
                  <a:gd name="T3" fmla="*/ 145 h 162"/>
                  <a:gd name="T4" fmla="*/ 76 w 93"/>
                  <a:gd name="T5" fmla="*/ 280 h 162"/>
                  <a:gd name="T6" fmla="*/ 24 w 93"/>
                  <a:gd name="T7" fmla="*/ 325 h 162"/>
                  <a:gd name="T8" fmla="*/ 4 w 93"/>
                  <a:gd name="T9" fmla="*/ 429 h 162"/>
                  <a:gd name="T10" fmla="*/ 64 w 93"/>
                  <a:gd name="T11" fmla="*/ 605 h 162"/>
                  <a:gd name="T12" fmla="*/ 56 w 93"/>
                  <a:gd name="T13" fmla="*/ 377 h 162"/>
                  <a:gd name="T14" fmla="*/ 194 w 93"/>
                  <a:gd name="T15" fmla="*/ 303 h 162"/>
                  <a:gd name="T16" fmla="*/ 238 w 93"/>
                  <a:gd name="T17" fmla="*/ 137 h 162"/>
                  <a:gd name="T18" fmla="*/ 254 w 93"/>
                  <a:gd name="T19" fmla="*/ 60 h 162"/>
                  <a:gd name="T20" fmla="*/ 307 w 93"/>
                  <a:gd name="T21" fmla="*/ 0 h 1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3" h="162">
                    <a:moveTo>
                      <a:pt x="92" y="2"/>
                    </a:moveTo>
                    <a:cubicBezTo>
                      <a:pt x="70" y="4"/>
                      <a:pt x="62" y="20"/>
                      <a:pt x="56" y="39"/>
                    </a:cubicBezTo>
                    <a:cubicBezTo>
                      <a:pt x="49" y="61"/>
                      <a:pt x="43" y="65"/>
                      <a:pt x="23" y="75"/>
                    </a:cubicBezTo>
                    <a:cubicBezTo>
                      <a:pt x="13" y="80"/>
                      <a:pt x="12" y="77"/>
                      <a:pt x="7" y="87"/>
                    </a:cubicBezTo>
                    <a:cubicBezTo>
                      <a:pt x="3" y="93"/>
                      <a:pt x="1" y="108"/>
                      <a:pt x="1" y="115"/>
                    </a:cubicBezTo>
                    <a:cubicBezTo>
                      <a:pt x="0" y="129"/>
                      <a:pt x="4" y="156"/>
                      <a:pt x="19" y="162"/>
                    </a:cubicBezTo>
                    <a:cubicBezTo>
                      <a:pt x="9" y="148"/>
                      <a:pt x="7" y="116"/>
                      <a:pt x="17" y="101"/>
                    </a:cubicBezTo>
                    <a:cubicBezTo>
                      <a:pt x="27" y="85"/>
                      <a:pt x="47" y="94"/>
                      <a:pt x="59" y="81"/>
                    </a:cubicBezTo>
                    <a:cubicBezTo>
                      <a:pt x="69" y="70"/>
                      <a:pt x="69" y="49"/>
                      <a:pt x="72" y="37"/>
                    </a:cubicBezTo>
                    <a:cubicBezTo>
                      <a:pt x="73" y="31"/>
                      <a:pt x="74" y="21"/>
                      <a:pt x="77" y="16"/>
                    </a:cubicBezTo>
                    <a:cubicBezTo>
                      <a:pt x="81" y="9"/>
                      <a:pt x="90" y="7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22" name="Freeform 51">
                <a:extLst>
                  <a:ext uri="{FF2B5EF4-FFF2-40B4-BE49-F238E27FC236}">
                    <a16:creationId xmlns:a16="http://schemas.microsoft.com/office/drawing/2014/main" id="{B213B1E1-D14D-4DD2-B063-A4128D3663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5"/>
              </a:xfrm>
              <a:custGeom>
                <a:avLst/>
                <a:gdLst>
                  <a:gd name="T0" fmla="*/ 16 w 195"/>
                  <a:gd name="T1" fmla="*/ 141 h 246"/>
                  <a:gd name="T2" fmla="*/ 109 w 195"/>
                  <a:gd name="T3" fmla="*/ 377 h 246"/>
                  <a:gd name="T4" fmla="*/ 267 w 195"/>
                  <a:gd name="T5" fmla="*/ 365 h 246"/>
                  <a:gd name="T6" fmla="*/ 287 w 195"/>
                  <a:gd name="T7" fmla="*/ 448 h 246"/>
                  <a:gd name="T8" fmla="*/ 202 w 195"/>
                  <a:gd name="T9" fmla="*/ 713 h 246"/>
                  <a:gd name="T10" fmla="*/ 474 w 195"/>
                  <a:gd name="T11" fmla="*/ 888 h 246"/>
                  <a:gd name="T12" fmla="*/ 634 w 195"/>
                  <a:gd name="T13" fmla="*/ 597 h 246"/>
                  <a:gd name="T14" fmla="*/ 597 w 195"/>
                  <a:gd name="T15" fmla="*/ 365 h 246"/>
                  <a:gd name="T16" fmla="*/ 474 w 195"/>
                  <a:gd name="T17" fmla="*/ 160 h 246"/>
                  <a:gd name="T18" fmla="*/ 336 w 195"/>
                  <a:gd name="T19" fmla="*/ 33 h 246"/>
                  <a:gd name="T20" fmla="*/ 16 w 195"/>
                  <a:gd name="T21" fmla="*/ 141 h 24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6">
                    <a:moveTo>
                      <a:pt x="5" y="38"/>
                    </a:moveTo>
                    <a:cubicBezTo>
                      <a:pt x="0" y="55"/>
                      <a:pt x="2" y="93"/>
                      <a:pt x="33" y="101"/>
                    </a:cubicBezTo>
                    <a:cubicBezTo>
                      <a:pt x="63" y="110"/>
                      <a:pt x="70" y="96"/>
                      <a:pt x="81" y="98"/>
                    </a:cubicBezTo>
                    <a:cubicBezTo>
                      <a:pt x="92" y="99"/>
                      <a:pt x="105" y="113"/>
                      <a:pt x="87" y="120"/>
                    </a:cubicBezTo>
                    <a:cubicBezTo>
                      <a:pt x="68" y="126"/>
                      <a:pt x="46" y="147"/>
                      <a:pt x="61" y="191"/>
                    </a:cubicBezTo>
                    <a:cubicBezTo>
                      <a:pt x="77" y="234"/>
                      <a:pt x="121" y="246"/>
                      <a:pt x="144" y="238"/>
                    </a:cubicBezTo>
                    <a:cubicBezTo>
                      <a:pt x="168" y="231"/>
                      <a:pt x="195" y="187"/>
                      <a:pt x="192" y="160"/>
                    </a:cubicBezTo>
                    <a:cubicBezTo>
                      <a:pt x="190" y="132"/>
                      <a:pt x="194" y="123"/>
                      <a:pt x="181" y="98"/>
                    </a:cubicBezTo>
                    <a:cubicBezTo>
                      <a:pt x="168" y="72"/>
                      <a:pt x="162" y="61"/>
                      <a:pt x="144" y="43"/>
                    </a:cubicBezTo>
                    <a:cubicBezTo>
                      <a:pt x="127" y="25"/>
                      <a:pt x="123" y="15"/>
                      <a:pt x="102" y="9"/>
                    </a:cubicBezTo>
                    <a:cubicBezTo>
                      <a:pt x="82" y="3"/>
                      <a:pt x="19" y="0"/>
                      <a:pt x="5" y="38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23" name="Freeform 52">
                <a:extLst>
                  <a:ext uri="{FF2B5EF4-FFF2-40B4-BE49-F238E27FC236}">
                    <a16:creationId xmlns:a16="http://schemas.microsoft.com/office/drawing/2014/main" id="{A38480CA-234C-4D11-BCB4-0F21B9FF07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1046"/>
                <a:ext cx="195" cy="338"/>
              </a:xfrm>
              <a:custGeom>
                <a:avLst/>
                <a:gdLst>
                  <a:gd name="T0" fmla="*/ 275 w 107"/>
                  <a:gd name="T1" fmla="*/ 85 h 175"/>
                  <a:gd name="T2" fmla="*/ 303 w 107"/>
                  <a:gd name="T3" fmla="*/ 496 h 175"/>
                  <a:gd name="T4" fmla="*/ 177 w 107"/>
                  <a:gd name="T5" fmla="*/ 616 h 175"/>
                  <a:gd name="T6" fmla="*/ 0 w 107"/>
                  <a:gd name="T7" fmla="*/ 541 h 175"/>
                  <a:gd name="T8" fmla="*/ 286 w 107"/>
                  <a:gd name="T9" fmla="*/ 404 h 175"/>
                  <a:gd name="T10" fmla="*/ 286 w 107"/>
                  <a:gd name="T11" fmla="*/ 191 h 175"/>
                  <a:gd name="T12" fmla="*/ 226 w 107"/>
                  <a:gd name="T13" fmla="*/ 0 h 1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7" h="175">
                    <a:moveTo>
                      <a:pt x="83" y="23"/>
                    </a:moveTo>
                    <a:cubicBezTo>
                      <a:pt x="104" y="49"/>
                      <a:pt x="107" y="104"/>
                      <a:pt x="91" y="133"/>
                    </a:cubicBezTo>
                    <a:cubicBezTo>
                      <a:pt x="83" y="147"/>
                      <a:pt x="69" y="161"/>
                      <a:pt x="53" y="165"/>
                    </a:cubicBezTo>
                    <a:cubicBezTo>
                      <a:pt x="35" y="169"/>
                      <a:pt x="8" y="161"/>
                      <a:pt x="0" y="145"/>
                    </a:cubicBezTo>
                    <a:cubicBezTo>
                      <a:pt x="25" y="175"/>
                      <a:pt x="82" y="139"/>
                      <a:pt x="86" y="108"/>
                    </a:cubicBezTo>
                    <a:cubicBezTo>
                      <a:pt x="89" y="91"/>
                      <a:pt x="90" y="67"/>
                      <a:pt x="86" y="51"/>
                    </a:cubicBezTo>
                    <a:cubicBezTo>
                      <a:pt x="83" y="37"/>
                      <a:pt x="80" y="10"/>
                      <a:pt x="68" y="0"/>
                    </a:cubicBezTo>
                  </a:path>
                </a:pathLst>
              </a:custGeom>
              <a:solidFill>
                <a:srgbClr val="D2A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24" name="Freeform 53">
                <a:extLst>
                  <a:ext uri="{FF2B5EF4-FFF2-40B4-BE49-F238E27FC236}">
                    <a16:creationId xmlns:a16="http://schemas.microsoft.com/office/drawing/2014/main" id="{427FB647-F179-4949-82FB-BEE9DFD1F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1" y="1160"/>
                <a:ext cx="77" cy="126"/>
              </a:xfrm>
              <a:custGeom>
                <a:avLst/>
                <a:gdLst>
                  <a:gd name="T0" fmla="*/ 141 w 42"/>
                  <a:gd name="T1" fmla="*/ 4 h 65"/>
                  <a:gd name="T2" fmla="*/ 37 w 42"/>
                  <a:gd name="T3" fmla="*/ 68 h 65"/>
                  <a:gd name="T4" fmla="*/ 57 w 42"/>
                  <a:gd name="T5" fmla="*/ 244 h 65"/>
                  <a:gd name="T6" fmla="*/ 121 w 42"/>
                  <a:gd name="T7" fmla="*/ 12 h 6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" h="65">
                    <a:moveTo>
                      <a:pt x="42" y="1"/>
                    </a:moveTo>
                    <a:cubicBezTo>
                      <a:pt x="29" y="0"/>
                      <a:pt x="18" y="6"/>
                      <a:pt x="11" y="18"/>
                    </a:cubicBezTo>
                    <a:cubicBezTo>
                      <a:pt x="0" y="38"/>
                      <a:pt x="10" y="47"/>
                      <a:pt x="17" y="65"/>
                    </a:cubicBezTo>
                    <a:cubicBezTo>
                      <a:pt x="7" y="37"/>
                      <a:pt x="14" y="20"/>
                      <a:pt x="36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25" name="Oval 54">
                <a:extLst>
                  <a:ext uri="{FF2B5EF4-FFF2-40B4-BE49-F238E27FC236}">
                    <a16:creationId xmlns:a16="http://schemas.microsoft.com/office/drawing/2014/main" id="{545EFF42-047A-4B2C-99A4-7CA94D5854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8" y="940"/>
                <a:ext cx="74" cy="7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26" name="Oval 55">
                <a:extLst>
                  <a:ext uri="{FF2B5EF4-FFF2-40B4-BE49-F238E27FC236}">
                    <a16:creationId xmlns:a16="http://schemas.microsoft.com/office/drawing/2014/main" id="{18705B3E-4088-45B5-A1CB-21F290F1FD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7" y="1025"/>
                <a:ext cx="27" cy="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27" name="Oval 56">
                <a:extLst>
                  <a:ext uri="{FF2B5EF4-FFF2-40B4-BE49-F238E27FC236}">
                    <a16:creationId xmlns:a16="http://schemas.microsoft.com/office/drawing/2014/main" id="{F46E79E6-6443-4DF3-8515-8E84F25A9F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5" y="92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28" name="Freeform 57">
                <a:extLst>
                  <a:ext uri="{FF2B5EF4-FFF2-40B4-BE49-F238E27FC236}">
                    <a16:creationId xmlns:a16="http://schemas.microsoft.com/office/drawing/2014/main" id="{61E62EF6-800D-4DF8-A9F5-7514E39E01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" y="816"/>
                <a:ext cx="699" cy="781"/>
              </a:xfrm>
              <a:custGeom>
                <a:avLst/>
                <a:gdLst>
                  <a:gd name="T0" fmla="*/ 214 w 385"/>
                  <a:gd name="T1" fmla="*/ 108 h 404"/>
                  <a:gd name="T2" fmla="*/ 198 w 385"/>
                  <a:gd name="T3" fmla="*/ 217 h 404"/>
                  <a:gd name="T4" fmla="*/ 207 w 385"/>
                  <a:gd name="T5" fmla="*/ 385 h 404"/>
                  <a:gd name="T6" fmla="*/ 89 w 385"/>
                  <a:gd name="T7" fmla="*/ 481 h 404"/>
                  <a:gd name="T8" fmla="*/ 36 w 385"/>
                  <a:gd name="T9" fmla="*/ 733 h 404"/>
                  <a:gd name="T10" fmla="*/ 80 w 385"/>
                  <a:gd name="T11" fmla="*/ 901 h 404"/>
                  <a:gd name="T12" fmla="*/ 89 w 385"/>
                  <a:gd name="T13" fmla="*/ 965 h 404"/>
                  <a:gd name="T14" fmla="*/ 27 w 385"/>
                  <a:gd name="T15" fmla="*/ 1046 h 404"/>
                  <a:gd name="T16" fmla="*/ 7 w 385"/>
                  <a:gd name="T17" fmla="*/ 1117 h 404"/>
                  <a:gd name="T18" fmla="*/ 40 w 385"/>
                  <a:gd name="T19" fmla="*/ 1085 h 404"/>
                  <a:gd name="T20" fmla="*/ 113 w 385"/>
                  <a:gd name="T21" fmla="*/ 1025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0 h 404"/>
                  <a:gd name="T28" fmla="*/ 171 w 385"/>
                  <a:gd name="T29" fmla="*/ 1193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4 h 404"/>
                  <a:gd name="T36" fmla="*/ 231 w 385"/>
                  <a:gd name="T37" fmla="*/ 1237 h 404"/>
                  <a:gd name="T38" fmla="*/ 294 w 385"/>
                  <a:gd name="T39" fmla="*/ 1222 h 404"/>
                  <a:gd name="T40" fmla="*/ 445 w 385"/>
                  <a:gd name="T41" fmla="*/ 1405 h 404"/>
                  <a:gd name="T42" fmla="*/ 521 w 385"/>
                  <a:gd name="T43" fmla="*/ 1454 h 404"/>
                  <a:gd name="T44" fmla="*/ 652 w 385"/>
                  <a:gd name="T45" fmla="*/ 1494 h 404"/>
                  <a:gd name="T46" fmla="*/ 784 w 385"/>
                  <a:gd name="T47" fmla="*/ 1454 h 404"/>
                  <a:gd name="T48" fmla="*/ 910 w 385"/>
                  <a:gd name="T49" fmla="*/ 1431 h 404"/>
                  <a:gd name="T50" fmla="*/ 1009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2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60 w 385"/>
                  <a:gd name="T65" fmla="*/ 1326 h 404"/>
                  <a:gd name="T66" fmla="*/ 1164 w 385"/>
                  <a:gd name="T67" fmla="*/ 1253 h 404"/>
                  <a:gd name="T68" fmla="*/ 1144 w 385"/>
                  <a:gd name="T69" fmla="*/ 1177 h 404"/>
                  <a:gd name="T70" fmla="*/ 1216 w 385"/>
                  <a:gd name="T71" fmla="*/ 945 h 404"/>
                  <a:gd name="T72" fmla="*/ 1220 w 385"/>
                  <a:gd name="T73" fmla="*/ 564 h 404"/>
                  <a:gd name="T74" fmla="*/ 1026 w 385"/>
                  <a:gd name="T75" fmla="*/ 224 h 404"/>
                  <a:gd name="T76" fmla="*/ 1035 w 385"/>
                  <a:gd name="T77" fmla="*/ 160 h 404"/>
                  <a:gd name="T78" fmla="*/ 1051 w 385"/>
                  <a:gd name="T79" fmla="*/ 108 h 404"/>
                  <a:gd name="T80" fmla="*/ 1022 w 385"/>
                  <a:gd name="T81" fmla="*/ 131 h 404"/>
                  <a:gd name="T82" fmla="*/ 946 w 385"/>
                  <a:gd name="T83" fmla="*/ 184 h 404"/>
                  <a:gd name="T84" fmla="*/ 857 w 385"/>
                  <a:gd name="T85" fmla="*/ 149 h 404"/>
                  <a:gd name="T86" fmla="*/ 864 w 385"/>
                  <a:gd name="T87" fmla="*/ 93 h 404"/>
                  <a:gd name="T88" fmla="*/ 850 w 385"/>
                  <a:gd name="T89" fmla="*/ 60 h 404"/>
                  <a:gd name="T90" fmla="*/ 812 w 385"/>
                  <a:gd name="T91" fmla="*/ 108 h 404"/>
                  <a:gd name="T92" fmla="*/ 761 w 385"/>
                  <a:gd name="T93" fmla="*/ 116 h 404"/>
                  <a:gd name="T94" fmla="*/ 583 w 385"/>
                  <a:gd name="T95" fmla="*/ 97 h 404"/>
                  <a:gd name="T96" fmla="*/ 472 w 385"/>
                  <a:gd name="T97" fmla="*/ 135 h 404"/>
                  <a:gd name="T98" fmla="*/ 416 w 385"/>
                  <a:gd name="T99" fmla="*/ 8 h 404"/>
                  <a:gd name="T100" fmla="*/ 432 w 385"/>
                  <a:gd name="T101" fmla="*/ 79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57 h 404"/>
                  <a:gd name="T108" fmla="*/ 214 w 385"/>
                  <a:gd name="T109" fmla="*/ 108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29"/>
                    </a:moveTo>
                    <a:cubicBezTo>
                      <a:pt x="59" y="34"/>
                      <a:pt x="58" y="46"/>
                      <a:pt x="60" y="58"/>
                    </a:cubicBezTo>
                    <a:cubicBezTo>
                      <a:pt x="62" y="71"/>
                      <a:pt x="69" y="92"/>
                      <a:pt x="63" y="103"/>
                    </a:cubicBezTo>
                    <a:cubicBezTo>
                      <a:pt x="58" y="114"/>
                      <a:pt x="41" y="122"/>
                      <a:pt x="27" y="129"/>
                    </a:cubicBezTo>
                    <a:cubicBezTo>
                      <a:pt x="13" y="137"/>
                      <a:pt x="11" y="180"/>
                      <a:pt x="11" y="196"/>
                    </a:cubicBezTo>
                    <a:cubicBezTo>
                      <a:pt x="11" y="212"/>
                      <a:pt x="8" y="219"/>
                      <a:pt x="24" y="241"/>
                    </a:cubicBezTo>
                    <a:cubicBezTo>
                      <a:pt x="29" y="246"/>
                      <a:pt x="33" y="254"/>
                      <a:pt x="27" y="258"/>
                    </a:cubicBezTo>
                    <a:cubicBezTo>
                      <a:pt x="18" y="265"/>
                      <a:pt x="14" y="273"/>
                      <a:pt x="8" y="280"/>
                    </a:cubicBezTo>
                    <a:cubicBezTo>
                      <a:pt x="1" y="287"/>
                      <a:pt x="0" y="292"/>
                      <a:pt x="2" y="299"/>
                    </a:cubicBezTo>
                    <a:cubicBezTo>
                      <a:pt x="4" y="306"/>
                      <a:pt x="4" y="298"/>
                      <a:pt x="12" y="290"/>
                    </a:cubicBezTo>
                    <a:cubicBezTo>
                      <a:pt x="20" y="282"/>
                      <a:pt x="23" y="278"/>
                      <a:pt x="34" y="274"/>
                    </a:cubicBezTo>
                    <a:cubicBezTo>
                      <a:pt x="46" y="270"/>
                      <a:pt x="45" y="268"/>
                      <a:pt x="51" y="278"/>
                    </a:cubicBezTo>
                    <a:cubicBezTo>
                      <a:pt x="58" y="288"/>
                      <a:pt x="61" y="294"/>
                      <a:pt x="67" y="302"/>
                    </a:cubicBezTo>
                    <a:cubicBezTo>
                      <a:pt x="73" y="309"/>
                      <a:pt x="74" y="311"/>
                      <a:pt x="67" y="313"/>
                    </a:cubicBezTo>
                    <a:cubicBezTo>
                      <a:pt x="60" y="315"/>
                      <a:pt x="55" y="312"/>
                      <a:pt x="52" y="319"/>
                    </a:cubicBezTo>
                    <a:cubicBezTo>
                      <a:pt x="49" y="327"/>
                      <a:pt x="56" y="327"/>
                      <a:pt x="41" y="332"/>
                    </a:cubicBezTo>
                    <a:cubicBezTo>
                      <a:pt x="27" y="337"/>
                      <a:pt x="18" y="342"/>
                      <a:pt x="19" y="347"/>
                    </a:cubicBezTo>
                    <a:cubicBezTo>
                      <a:pt x="20" y="352"/>
                      <a:pt x="31" y="344"/>
                      <a:pt x="42" y="341"/>
                    </a:cubicBezTo>
                    <a:cubicBezTo>
                      <a:pt x="54" y="339"/>
                      <a:pt x="66" y="339"/>
                      <a:pt x="70" y="331"/>
                    </a:cubicBezTo>
                    <a:cubicBezTo>
                      <a:pt x="74" y="322"/>
                      <a:pt x="80" y="317"/>
                      <a:pt x="89" y="327"/>
                    </a:cubicBezTo>
                    <a:cubicBezTo>
                      <a:pt x="98" y="338"/>
                      <a:pt x="112" y="377"/>
                      <a:pt x="135" y="376"/>
                    </a:cubicBezTo>
                    <a:cubicBezTo>
                      <a:pt x="145" y="377"/>
                      <a:pt x="148" y="382"/>
                      <a:pt x="158" y="389"/>
                    </a:cubicBezTo>
                    <a:cubicBezTo>
                      <a:pt x="168" y="397"/>
                      <a:pt x="181" y="404"/>
                      <a:pt x="198" y="400"/>
                    </a:cubicBezTo>
                    <a:cubicBezTo>
                      <a:pt x="215" y="397"/>
                      <a:pt x="226" y="394"/>
                      <a:pt x="238" y="389"/>
                    </a:cubicBezTo>
                    <a:cubicBezTo>
                      <a:pt x="250" y="383"/>
                      <a:pt x="257" y="385"/>
                      <a:pt x="276" y="383"/>
                    </a:cubicBezTo>
                    <a:cubicBezTo>
                      <a:pt x="296" y="380"/>
                      <a:pt x="301" y="380"/>
                      <a:pt x="306" y="372"/>
                    </a:cubicBezTo>
                    <a:cubicBezTo>
                      <a:pt x="311" y="363"/>
                      <a:pt x="316" y="373"/>
                      <a:pt x="320" y="383"/>
                    </a:cubicBezTo>
                    <a:cubicBezTo>
                      <a:pt x="324" y="392"/>
                      <a:pt x="328" y="399"/>
                      <a:pt x="331" y="394"/>
                    </a:cubicBezTo>
                    <a:cubicBezTo>
                      <a:pt x="334" y="389"/>
                      <a:pt x="324" y="377"/>
                      <a:pt x="324" y="370"/>
                    </a:cubicBezTo>
                    <a:cubicBezTo>
                      <a:pt x="324" y="363"/>
                      <a:pt x="320" y="354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5"/>
                      <a:pt x="346" y="333"/>
                    </a:cubicBezTo>
                    <a:cubicBezTo>
                      <a:pt x="346" y="340"/>
                      <a:pt x="345" y="358"/>
                      <a:pt x="352" y="355"/>
                    </a:cubicBezTo>
                    <a:cubicBezTo>
                      <a:pt x="358" y="351"/>
                      <a:pt x="357" y="343"/>
                      <a:pt x="353" y="335"/>
                    </a:cubicBezTo>
                    <a:cubicBezTo>
                      <a:pt x="350" y="327"/>
                      <a:pt x="345" y="323"/>
                      <a:pt x="347" y="315"/>
                    </a:cubicBezTo>
                    <a:cubicBezTo>
                      <a:pt x="349" y="307"/>
                      <a:pt x="360" y="287"/>
                      <a:pt x="369" y="253"/>
                    </a:cubicBezTo>
                    <a:cubicBezTo>
                      <a:pt x="378" y="218"/>
                      <a:pt x="385" y="195"/>
                      <a:pt x="370" y="151"/>
                    </a:cubicBezTo>
                    <a:cubicBezTo>
                      <a:pt x="356" y="107"/>
                      <a:pt x="324" y="68"/>
                      <a:pt x="311" y="60"/>
                    </a:cubicBezTo>
                    <a:cubicBezTo>
                      <a:pt x="297" y="51"/>
                      <a:pt x="306" y="46"/>
                      <a:pt x="314" y="43"/>
                    </a:cubicBezTo>
                    <a:cubicBezTo>
                      <a:pt x="321" y="40"/>
                      <a:pt x="322" y="31"/>
                      <a:pt x="319" y="29"/>
                    </a:cubicBezTo>
                    <a:cubicBezTo>
                      <a:pt x="316" y="28"/>
                      <a:pt x="315" y="33"/>
                      <a:pt x="310" y="35"/>
                    </a:cubicBezTo>
                    <a:cubicBezTo>
                      <a:pt x="305" y="37"/>
                      <a:pt x="296" y="49"/>
                      <a:pt x="287" y="49"/>
                    </a:cubicBezTo>
                    <a:cubicBezTo>
                      <a:pt x="279" y="49"/>
                      <a:pt x="269" y="45"/>
                      <a:pt x="260" y="40"/>
                    </a:cubicBezTo>
                    <a:cubicBezTo>
                      <a:pt x="252" y="35"/>
                      <a:pt x="258" y="29"/>
                      <a:pt x="262" y="25"/>
                    </a:cubicBezTo>
                    <a:cubicBezTo>
                      <a:pt x="265" y="21"/>
                      <a:pt x="261" y="16"/>
                      <a:pt x="258" y="16"/>
                    </a:cubicBezTo>
                    <a:cubicBezTo>
                      <a:pt x="255" y="17"/>
                      <a:pt x="251" y="27"/>
                      <a:pt x="246" y="29"/>
                    </a:cubicBezTo>
                    <a:cubicBezTo>
                      <a:pt x="241" y="32"/>
                      <a:pt x="243" y="34"/>
                      <a:pt x="231" y="31"/>
                    </a:cubicBezTo>
                    <a:cubicBezTo>
                      <a:pt x="219" y="28"/>
                      <a:pt x="198" y="21"/>
                      <a:pt x="177" y="26"/>
                    </a:cubicBezTo>
                    <a:cubicBezTo>
                      <a:pt x="157" y="31"/>
                      <a:pt x="147" y="42"/>
                      <a:pt x="143" y="36"/>
                    </a:cubicBezTo>
                    <a:cubicBezTo>
                      <a:pt x="140" y="31"/>
                      <a:pt x="134" y="0"/>
                      <a:pt x="126" y="2"/>
                    </a:cubicBezTo>
                    <a:cubicBezTo>
                      <a:pt x="119" y="5"/>
                      <a:pt x="129" y="12"/>
                      <a:pt x="131" y="21"/>
                    </a:cubicBezTo>
                    <a:cubicBezTo>
                      <a:pt x="133" y="30"/>
                      <a:pt x="137" y="36"/>
                      <a:pt x="122" y="43"/>
                    </a:cubicBezTo>
                    <a:cubicBezTo>
                      <a:pt x="107" y="49"/>
                      <a:pt x="85" y="56"/>
                      <a:pt x="80" y="62"/>
                    </a:cubicBezTo>
                    <a:cubicBezTo>
                      <a:pt x="74" y="67"/>
                      <a:pt x="66" y="51"/>
                      <a:pt x="68" y="42"/>
                    </a:cubicBezTo>
                    <a:cubicBezTo>
                      <a:pt x="70" y="33"/>
                      <a:pt x="69" y="28"/>
                      <a:pt x="65" y="29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</p:grpSp>
        <p:grpSp>
          <p:nvGrpSpPr>
            <p:cNvPr id="34" name="Group 46">
              <a:extLst>
                <a:ext uri="{FF2B5EF4-FFF2-40B4-BE49-F238E27FC236}">
                  <a16:creationId xmlns:a16="http://schemas.microsoft.com/office/drawing/2014/main" id="{FCDC598C-D1D2-4F61-B2A6-F8BB900CFA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11960" y="5331455"/>
              <a:ext cx="288032" cy="170929"/>
              <a:chOff x="2590" y="816"/>
              <a:chExt cx="701" cy="781"/>
            </a:xfrm>
          </p:grpSpPr>
          <p:sp>
            <p:nvSpPr>
              <p:cNvPr id="107" name="Freeform 47">
                <a:extLst>
                  <a:ext uri="{FF2B5EF4-FFF2-40B4-BE49-F238E27FC236}">
                    <a16:creationId xmlns:a16="http://schemas.microsoft.com/office/drawing/2014/main" id="{86637051-CB25-4FC2-9704-513300362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816"/>
                <a:ext cx="699" cy="781"/>
              </a:xfrm>
              <a:custGeom>
                <a:avLst/>
                <a:gdLst>
                  <a:gd name="T0" fmla="*/ 214 w 385"/>
                  <a:gd name="T1" fmla="*/ 112 h 404"/>
                  <a:gd name="T2" fmla="*/ 198 w 385"/>
                  <a:gd name="T3" fmla="*/ 220 h 404"/>
                  <a:gd name="T4" fmla="*/ 207 w 385"/>
                  <a:gd name="T5" fmla="*/ 389 h 404"/>
                  <a:gd name="T6" fmla="*/ 89 w 385"/>
                  <a:gd name="T7" fmla="*/ 485 h 404"/>
                  <a:gd name="T8" fmla="*/ 33 w 385"/>
                  <a:gd name="T9" fmla="*/ 737 h 404"/>
                  <a:gd name="T10" fmla="*/ 80 w 385"/>
                  <a:gd name="T11" fmla="*/ 901 h 404"/>
                  <a:gd name="T12" fmla="*/ 89 w 385"/>
                  <a:gd name="T13" fmla="*/ 969 h 404"/>
                  <a:gd name="T14" fmla="*/ 27 w 385"/>
                  <a:gd name="T15" fmla="*/ 1046 h 404"/>
                  <a:gd name="T16" fmla="*/ 7 w 385"/>
                  <a:gd name="T17" fmla="*/ 1121 h 404"/>
                  <a:gd name="T18" fmla="*/ 40 w 385"/>
                  <a:gd name="T19" fmla="*/ 1088 h 404"/>
                  <a:gd name="T20" fmla="*/ 113 w 385"/>
                  <a:gd name="T21" fmla="*/ 1028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3 h 404"/>
                  <a:gd name="T28" fmla="*/ 171 w 385"/>
                  <a:gd name="T29" fmla="*/ 1197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8 h 404"/>
                  <a:gd name="T36" fmla="*/ 231 w 385"/>
                  <a:gd name="T37" fmla="*/ 1237 h 404"/>
                  <a:gd name="T38" fmla="*/ 294 w 385"/>
                  <a:gd name="T39" fmla="*/ 1226 h 404"/>
                  <a:gd name="T40" fmla="*/ 445 w 385"/>
                  <a:gd name="T41" fmla="*/ 1405 h 404"/>
                  <a:gd name="T42" fmla="*/ 521 w 385"/>
                  <a:gd name="T43" fmla="*/ 1458 h 404"/>
                  <a:gd name="T44" fmla="*/ 652 w 385"/>
                  <a:gd name="T45" fmla="*/ 1498 h 404"/>
                  <a:gd name="T46" fmla="*/ 781 w 385"/>
                  <a:gd name="T47" fmla="*/ 1454 h 404"/>
                  <a:gd name="T48" fmla="*/ 910 w 385"/>
                  <a:gd name="T49" fmla="*/ 1431 h 404"/>
                  <a:gd name="T50" fmla="*/ 1006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6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57 w 385"/>
                  <a:gd name="T65" fmla="*/ 1326 h 404"/>
                  <a:gd name="T66" fmla="*/ 1164 w 385"/>
                  <a:gd name="T67" fmla="*/ 1257 h 404"/>
                  <a:gd name="T68" fmla="*/ 1144 w 385"/>
                  <a:gd name="T69" fmla="*/ 1181 h 404"/>
                  <a:gd name="T70" fmla="*/ 1216 w 385"/>
                  <a:gd name="T71" fmla="*/ 945 h 404"/>
                  <a:gd name="T72" fmla="*/ 1220 w 385"/>
                  <a:gd name="T73" fmla="*/ 568 h 404"/>
                  <a:gd name="T74" fmla="*/ 1022 w 385"/>
                  <a:gd name="T75" fmla="*/ 224 h 404"/>
                  <a:gd name="T76" fmla="*/ 1035 w 385"/>
                  <a:gd name="T77" fmla="*/ 164 h 404"/>
                  <a:gd name="T78" fmla="*/ 1051 w 385"/>
                  <a:gd name="T79" fmla="*/ 112 h 404"/>
                  <a:gd name="T80" fmla="*/ 1022 w 385"/>
                  <a:gd name="T81" fmla="*/ 135 h 404"/>
                  <a:gd name="T82" fmla="*/ 946 w 385"/>
                  <a:gd name="T83" fmla="*/ 188 h 404"/>
                  <a:gd name="T84" fmla="*/ 857 w 385"/>
                  <a:gd name="T85" fmla="*/ 153 h 404"/>
                  <a:gd name="T86" fmla="*/ 861 w 385"/>
                  <a:gd name="T87" fmla="*/ 97 h 404"/>
                  <a:gd name="T88" fmla="*/ 850 w 385"/>
                  <a:gd name="T89" fmla="*/ 64 h 404"/>
                  <a:gd name="T90" fmla="*/ 812 w 385"/>
                  <a:gd name="T91" fmla="*/ 112 h 404"/>
                  <a:gd name="T92" fmla="*/ 761 w 385"/>
                  <a:gd name="T93" fmla="*/ 120 h 404"/>
                  <a:gd name="T94" fmla="*/ 583 w 385"/>
                  <a:gd name="T95" fmla="*/ 101 h 404"/>
                  <a:gd name="T96" fmla="*/ 472 w 385"/>
                  <a:gd name="T97" fmla="*/ 139 h 404"/>
                  <a:gd name="T98" fmla="*/ 416 w 385"/>
                  <a:gd name="T99" fmla="*/ 12 h 404"/>
                  <a:gd name="T100" fmla="*/ 432 w 385"/>
                  <a:gd name="T101" fmla="*/ 83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60 h 404"/>
                  <a:gd name="T108" fmla="*/ 214 w 385"/>
                  <a:gd name="T109" fmla="*/ 112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30"/>
                    </a:moveTo>
                    <a:cubicBezTo>
                      <a:pt x="59" y="34"/>
                      <a:pt x="58" y="46"/>
                      <a:pt x="60" y="59"/>
                    </a:cubicBezTo>
                    <a:cubicBezTo>
                      <a:pt x="61" y="72"/>
                      <a:pt x="69" y="93"/>
                      <a:pt x="63" y="104"/>
                    </a:cubicBezTo>
                    <a:cubicBezTo>
                      <a:pt x="58" y="114"/>
                      <a:pt x="41" y="122"/>
                      <a:pt x="27" y="130"/>
                    </a:cubicBezTo>
                    <a:cubicBezTo>
                      <a:pt x="12" y="138"/>
                      <a:pt x="10" y="181"/>
                      <a:pt x="10" y="197"/>
                    </a:cubicBezTo>
                    <a:cubicBezTo>
                      <a:pt x="10" y="212"/>
                      <a:pt x="8" y="219"/>
                      <a:pt x="24" y="241"/>
                    </a:cubicBezTo>
                    <a:cubicBezTo>
                      <a:pt x="29" y="247"/>
                      <a:pt x="33" y="255"/>
                      <a:pt x="27" y="259"/>
                    </a:cubicBezTo>
                    <a:cubicBezTo>
                      <a:pt x="18" y="266"/>
                      <a:pt x="14" y="273"/>
                      <a:pt x="8" y="280"/>
                    </a:cubicBezTo>
                    <a:cubicBezTo>
                      <a:pt x="1" y="288"/>
                      <a:pt x="0" y="293"/>
                      <a:pt x="2" y="300"/>
                    </a:cubicBezTo>
                    <a:cubicBezTo>
                      <a:pt x="4" y="307"/>
                      <a:pt x="4" y="299"/>
                      <a:pt x="12" y="291"/>
                    </a:cubicBezTo>
                    <a:cubicBezTo>
                      <a:pt x="20" y="283"/>
                      <a:pt x="23" y="279"/>
                      <a:pt x="34" y="275"/>
                    </a:cubicBezTo>
                    <a:cubicBezTo>
                      <a:pt x="46" y="271"/>
                      <a:pt x="45" y="268"/>
                      <a:pt x="51" y="278"/>
                    </a:cubicBezTo>
                    <a:cubicBezTo>
                      <a:pt x="58" y="288"/>
                      <a:pt x="61" y="295"/>
                      <a:pt x="67" y="302"/>
                    </a:cubicBezTo>
                    <a:cubicBezTo>
                      <a:pt x="73" y="310"/>
                      <a:pt x="74" y="312"/>
                      <a:pt x="67" y="314"/>
                    </a:cubicBezTo>
                    <a:cubicBezTo>
                      <a:pt x="60" y="316"/>
                      <a:pt x="54" y="312"/>
                      <a:pt x="52" y="320"/>
                    </a:cubicBezTo>
                    <a:cubicBezTo>
                      <a:pt x="49" y="328"/>
                      <a:pt x="56" y="327"/>
                      <a:pt x="41" y="332"/>
                    </a:cubicBezTo>
                    <a:cubicBezTo>
                      <a:pt x="26" y="337"/>
                      <a:pt x="18" y="342"/>
                      <a:pt x="19" y="347"/>
                    </a:cubicBezTo>
                    <a:cubicBezTo>
                      <a:pt x="20" y="353"/>
                      <a:pt x="31" y="344"/>
                      <a:pt x="42" y="342"/>
                    </a:cubicBezTo>
                    <a:cubicBezTo>
                      <a:pt x="53" y="339"/>
                      <a:pt x="66" y="340"/>
                      <a:pt x="70" y="331"/>
                    </a:cubicBezTo>
                    <a:cubicBezTo>
                      <a:pt x="74" y="323"/>
                      <a:pt x="80" y="317"/>
                      <a:pt x="89" y="328"/>
                    </a:cubicBezTo>
                    <a:cubicBezTo>
                      <a:pt x="98" y="338"/>
                      <a:pt x="112" y="378"/>
                      <a:pt x="135" y="376"/>
                    </a:cubicBezTo>
                    <a:cubicBezTo>
                      <a:pt x="144" y="377"/>
                      <a:pt x="148" y="382"/>
                      <a:pt x="158" y="390"/>
                    </a:cubicBezTo>
                    <a:cubicBezTo>
                      <a:pt x="168" y="397"/>
                      <a:pt x="181" y="404"/>
                      <a:pt x="198" y="401"/>
                    </a:cubicBezTo>
                    <a:cubicBezTo>
                      <a:pt x="215" y="398"/>
                      <a:pt x="226" y="395"/>
                      <a:pt x="237" y="389"/>
                    </a:cubicBezTo>
                    <a:cubicBezTo>
                      <a:pt x="249" y="383"/>
                      <a:pt x="256" y="386"/>
                      <a:pt x="276" y="383"/>
                    </a:cubicBezTo>
                    <a:cubicBezTo>
                      <a:pt x="295" y="381"/>
                      <a:pt x="300" y="381"/>
                      <a:pt x="305" y="372"/>
                    </a:cubicBezTo>
                    <a:cubicBezTo>
                      <a:pt x="310" y="363"/>
                      <a:pt x="315" y="374"/>
                      <a:pt x="320" y="383"/>
                    </a:cubicBezTo>
                    <a:cubicBezTo>
                      <a:pt x="324" y="393"/>
                      <a:pt x="327" y="399"/>
                      <a:pt x="331" y="394"/>
                    </a:cubicBezTo>
                    <a:cubicBezTo>
                      <a:pt x="334" y="389"/>
                      <a:pt x="324" y="378"/>
                      <a:pt x="324" y="371"/>
                    </a:cubicBezTo>
                    <a:cubicBezTo>
                      <a:pt x="324" y="364"/>
                      <a:pt x="320" y="355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6"/>
                      <a:pt x="346" y="333"/>
                    </a:cubicBezTo>
                    <a:cubicBezTo>
                      <a:pt x="346" y="341"/>
                      <a:pt x="345" y="359"/>
                      <a:pt x="351" y="355"/>
                    </a:cubicBezTo>
                    <a:cubicBezTo>
                      <a:pt x="358" y="351"/>
                      <a:pt x="356" y="344"/>
                      <a:pt x="353" y="336"/>
                    </a:cubicBezTo>
                    <a:cubicBezTo>
                      <a:pt x="350" y="327"/>
                      <a:pt x="345" y="324"/>
                      <a:pt x="347" y="316"/>
                    </a:cubicBezTo>
                    <a:cubicBezTo>
                      <a:pt x="349" y="307"/>
                      <a:pt x="360" y="288"/>
                      <a:pt x="369" y="253"/>
                    </a:cubicBezTo>
                    <a:cubicBezTo>
                      <a:pt x="378" y="219"/>
                      <a:pt x="385" y="196"/>
                      <a:pt x="370" y="152"/>
                    </a:cubicBezTo>
                    <a:cubicBezTo>
                      <a:pt x="356" y="108"/>
                      <a:pt x="324" y="69"/>
                      <a:pt x="310" y="60"/>
                    </a:cubicBezTo>
                    <a:cubicBezTo>
                      <a:pt x="297" y="51"/>
                      <a:pt x="306" y="47"/>
                      <a:pt x="314" y="44"/>
                    </a:cubicBezTo>
                    <a:cubicBezTo>
                      <a:pt x="321" y="41"/>
                      <a:pt x="322" y="31"/>
                      <a:pt x="319" y="30"/>
                    </a:cubicBezTo>
                    <a:cubicBezTo>
                      <a:pt x="315" y="29"/>
                      <a:pt x="315" y="34"/>
                      <a:pt x="310" y="36"/>
                    </a:cubicBezTo>
                    <a:cubicBezTo>
                      <a:pt x="305" y="38"/>
                      <a:pt x="296" y="50"/>
                      <a:pt x="287" y="50"/>
                    </a:cubicBezTo>
                    <a:cubicBezTo>
                      <a:pt x="278" y="50"/>
                      <a:pt x="269" y="46"/>
                      <a:pt x="260" y="41"/>
                    </a:cubicBezTo>
                    <a:cubicBezTo>
                      <a:pt x="251" y="36"/>
                      <a:pt x="258" y="30"/>
                      <a:pt x="261" y="26"/>
                    </a:cubicBezTo>
                    <a:cubicBezTo>
                      <a:pt x="265" y="21"/>
                      <a:pt x="261" y="16"/>
                      <a:pt x="258" y="17"/>
                    </a:cubicBezTo>
                    <a:cubicBezTo>
                      <a:pt x="254" y="17"/>
                      <a:pt x="251" y="28"/>
                      <a:pt x="246" y="30"/>
                    </a:cubicBezTo>
                    <a:cubicBezTo>
                      <a:pt x="241" y="33"/>
                      <a:pt x="243" y="35"/>
                      <a:pt x="231" y="32"/>
                    </a:cubicBezTo>
                    <a:cubicBezTo>
                      <a:pt x="219" y="29"/>
                      <a:pt x="198" y="22"/>
                      <a:pt x="177" y="27"/>
                    </a:cubicBezTo>
                    <a:cubicBezTo>
                      <a:pt x="156" y="32"/>
                      <a:pt x="147" y="43"/>
                      <a:pt x="143" y="37"/>
                    </a:cubicBezTo>
                    <a:cubicBezTo>
                      <a:pt x="139" y="31"/>
                      <a:pt x="134" y="0"/>
                      <a:pt x="126" y="3"/>
                    </a:cubicBezTo>
                    <a:cubicBezTo>
                      <a:pt x="119" y="5"/>
                      <a:pt x="129" y="13"/>
                      <a:pt x="131" y="22"/>
                    </a:cubicBezTo>
                    <a:cubicBezTo>
                      <a:pt x="132" y="31"/>
                      <a:pt x="137" y="37"/>
                      <a:pt x="122" y="43"/>
                    </a:cubicBezTo>
                    <a:cubicBezTo>
                      <a:pt x="107" y="50"/>
                      <a:pt x="85" y="57"/>
                      <a:pt x="80" y="62"/>
                    </a:cubicBezTo>
                    <a:cubicBezTo>
                      <a:pt x="74" y="67"/>
                      <a:pt x="66" y="52"/>
                      <a:pt x="68" y="43"/>
                    </a:cubicBezTo>
                    <a:cubicBezTo>
                      <a:pt x="70" y="33"/>
                      <a:pt x="68" y="29"/>
                      <a:pt x="65" y="30"/>
                    </a:cubicBezTo>
                    <a:close/>
                  </a:path>
                </a:pathLst>
              </a:custGeom>
              <a:solidFill>
                <a:srgbClr val="CC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08" name="Freeform 48">
                <a:extLst>
                  <a:ext uri="{FF2B5EF4-FFF2-40B4-BE49-F238E27FC236}">
                    <a16:creationId xmlns:a16="http://schemas.microsoft.com/office/drawing/2014/main" id="{E66A169B-5F01-4488-BCF3-F07A94107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3"/>
              </a:xfrm>
              <a:custGeom>
                <a:avLst/>
                <a:gdLst>
                  <a:gd name="T0" fmla="*/ 16 w 195"/>
                  <a:gd name="T1" fmla="*/ 137 h 245"/>
                  <a:gd name="T2" fmla="*/ 109 w 195"/>
                  <a:gd name="T3" fmla="*/ 376 h 245"/>
                  <a:gd name="T4" fmla="*/ 267 w 195"/>
                  <a:gd name="T5" fmla="*/ 361 h 245"/>
                  <a:gd name="T6" fmla="*/ 287 w 195"/>
                  <a:gd name="T7" fmla="*/ 444 h 245"/>
                  <a:gd name="T8" fmla="*/ 202 w 195"/>
                  <a:gd name="T9" fmla="*/ 709 h 245"/>
                  <a:gd name="T10" fmla="*/ 474 w 195"/>
                  <a:gd name="T11" fmla="*/ 886 h 245"/>
                  <a:gd name="T12" fmla="*/ 634 w 195"/>
                  <a:gd name="T13" fmla="*/ 593 h 245"/>
                  <a:gd name="T14" fmla="*/ 597 w 195"/>
                  <a:gd name="T15" fmla="*/ 361 h 245"/>
                  <a:gd name="T16" fmla="*/ 474 w 195"/>
                  <a:gd name="T17" fmla="*/ 156 h 245"/>
                  <a:gd name="T18" fmla="*/ 336 w 195"/>
                  <a:gd name="T19" fmla="*/ 29 h 245"/>
                  <a:gd name="T20" fmla="*/ 16 w 195"/>
                  <a:gd name="T21" fmla="*/ 137 h 2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5">
                    <a:moveTo>
                      <a:pt x="5" y="37"/>
                    </a:moveTo>
                    <a:cubicBezTo>
                      <a:pt x="0" y="54"/>
                      <a:pt x="2" y="93"/>
                      <a:pt x="33" y="101"/>
                    </a:cubicBezTo>
                    <a:cubicBezTo>
                      <a:pt x="63" y="109"/>
                      <a:pt x="70" y="96"/>
                      <a:pt x="81" y="97"/>
                    </a:cubicBezTo>
                    <a:cubicBezTo>
                      <a:pt x="92" y="98"/>
                      <a:pt x="105" y="113"/>
                      <a:pt x="87" y="119"/>
                    </a:cubicBezTo>
                    <a:cubicBezTo>
                      <a:pt x="68" y="125"/>
                      <a:pt x="46" y="147"/>
                      <a:pt x="61" y="190"/>
                    </a:cubicBezTo>
                    <a:cubicBezTo>
                      <a:pt x="77" y="233"/>
                      <a:pt x="121" y="245"/>
                      <a:pt x="144" y="238"/>
                    </a:cubicBezTo>
                    <a:cubicBezTo>
                      <a:pt x="168" y="230"/>
                      <a:pt x="195" y="187"/>
                      <a:pt x="192" y="159"/>
                    </a:cubicBezTo>
                    <a:cubicBezTo>
                      <a:pt x="190" y="132"/>
                      <a:pt x="194" y="123"/>
                      <a:pt x="181" y="97"/>
                    </a:cubicBezTo>
                    <a:cubicBezTo>
                      <a:pt x="168" y="71"/>
                      <a:pt x="162" y="60"/>
                      <a:pt x="144" y="42"/>
                    </a:cubicBezTo>
                    <a:cubicBezTo>
                      <a:pt x="127" y="24"/>
                      <a:pt x="123" y="15"/>
                      <a:pt x="102" y="8"/>
                    </a:cubicBezTo>
                    <a:cubicBezTo>
                      <a:pt x="82" y="2"/>
                      <a:pt x="19" y="0"/>
                      <a:pt x="5" y="37"/>
                    </a:cubicBezTo>
                    <a:close/>
                  </a:path>
                </a:pathLst>
              </a:custGeom>
              <a:solidFill>
                <a:srgbClr val="E0D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09" name="Freeform 49">
                <a:extLst>
                  <a:ext uri="{FF2B5EF4-FFF2-40B4-BE49-F238E27FC236}">
                    <a16:creationId xmlns:a16="http://schemas.microsoft.com/office/drawing/2014/main" id="{8E8F7092-4CF8-4AF3-82C3-0E72937569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1081"/>
                <a:ext cx="463" cy="499"/>
              </a:xfrm>
              <a:custGeom>
                <a:avLst/>
                <a:gdLst>
                  <a:gd name="T0" fmla="*/ 788 w 255"/>
                  <a:gd name="T1" fmla="*/ 60 h 258"/>
                  <a:gd name="T2" fmla="*/ 828 w 255"/>
                  <a:gd name="T3" fmla="*/ 288 h 258"/>
                  <a:gd name="T4" fmla="*/ 775 w 255"/>
                  <a:gd name="T5" fmla="*/ 516 h 258"/>
                  <a:gd name="T6" fmla="*/ 623 w 255"/>
                  <a:gd name="T7" fmla="*/ 824 h 258"/>
                  <a:gd name="T8" fmla="*/ 461 w 255"/>
                  <a:gd name="T9" fmla="*/ 886 h 258"/>
                  <a:gd name="T10" fmla="*/ 274 w 255"/>
                  <a:gd name="T11" fmla="*/ 942 h 258"/>
                  <a:gd name="T12" fmla="*/ 138 w 255"/>
                  <a:gd name="T13" fmla="*/ 901 h 258"/>
                  <a:gd name="T14" fmla="*/ 0 w 255"/>
                  <a:gd name="T15" fmla="*/ 826 h 258"/>
                  <a:gd name="T16" fmla="*/ 153 w 255"/>
                  <a:gd name="T17" fmla="*/ 826 h 258"/>
                  <a:gd name="T18" fmla="*/ 303 w 255"/>
                  <a:gd name="T19" fmla="*/ 845 h 258"/>
                  <a:gd name="T20" fmla="*/ 488 w 255"/>
                  <a:gd name="T21" fmla="*/ 770 h 258"/>
                  <a:gd name="T22" fmla="*/ 528 w 255"/>
                  <a:gd name="T23" fmla="*/ 710 h 258"/>
                  <a:gd name="T24" fmla="*/ 594 w 255"/>
                  <a:gd name="T25" fmla="*/ 665 h 258"/>
                  <a:gd name="T26" fmla="*/ 775 w 255"/>
                  <a:gd name="T27" fmla="*/ 333 h 258"/>
                  <a:gd name="T28" fmla="*/ 792 w 255"/>
                  <a:gd name="T29" fmla="*/ 149 h 258"/>
                  <a:gd name="T30" fmla="*/ 761 w 255"/>
                  <a:gd name="T31" fmla="*/ 0 h 25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5" h="258">
                    <a:moveTo>
                      <a:pt x="239" y="16"/>
                    </a:moveTo>
                    <a:cubicBezTo>
                      <a:pt x="248" y="37"/>
                      <a:pt x="255" y="54"/>
                      <a:pt x="251" y="77"/>
                    </a:cubicBezTo>
                    <a:cubicBezTo>
                      <a:pt x="248" y="98"/>
                      <a:pt x="242" y="118"/>
                      <a:pt x="235" y="138"/>
                    </a:cubicBezTo>
                    <a:cubicBezTo>
                      <a:pt x="224" y="167"/>
                      <a:pt x="213" y="199"/>
                      <a:pt x="189" y="220"/>
                    </a:cubicBezTo>
                    <a:cubicBezTo>
                      <a:pt x="176" y="232"/>
                      <a:pt x="157" y="234"/>
                      <a:pt x="140" y="237"/>
                    </a:cubicBezTo>
                    <a:cubicBezTo>
                      <a:pt x="120" y="241"/>
                      <a:pt x="103" y="246"/>
                      <a:pt x="83" y="252"/>
                    </a:cubicBezTo>
                    <a:cubicBezTo>
                      <a:pt x="67" y="258"/>
                      <a:pt x="57" y="249"/>
                      <a:pt x="42" y="241"/>
                    </a:cubicBezTo>
                    <a:cubicBezTo>
                      <a:pt x="28" y="234"/>
                      <a:pt x="13" y="228"/>
                      <a:pt x="0" y="221"/>
                    </a:cubicBezTo>
                    <a:cubicBezTo>
                      <a:pt x="12" y="231"/>
                      <a:pt x="31" y="219"/>
                      <a:pt x="46" y="221"/>
                    </a:cubicBezTo>
                    <a:cubicBezTo>
                      <a:pt x="62" y="224"/>
                      <a:pt x="74" y="229"/>
                      <a:pt x="92" y="226"/>
                    </a:cubicBezTo>
                    <a:cubicBezTo>
                      <a:pt x="112" y="223"/>
                      <a:pt x="132" y="220"/>
                      <a:pt x="148" y="206"/>
                    </a:cubicBezTo>
                    <a:cubicBezTo>
                      <a:pt x="154" y="201"/>
                      <a:pt x="156" y="195"/>
                      <a:pt x="160" y="190"/>
                    </a:cubicBezTo>
                    <a:cubicBezTo>
                      <a:pt x="166" y="184"/>
                      <a:pt x="174" y="182"/>
                      <a:pt x="180" y="178"/>
                    </a:cubicBezTo>
                    <a:cubicBezTo>
                      <a:pt x="211" y="158"/>
                      <a:pt x="231" y="125"/>
                      <a:pt x="235" y="89"/>
                    </a:cubicBezTo>
                    <a:cubicBezTo>
                      <a:pt x="236" y="73"/>
                      <a:pt x="242" y="56"/>
                      <a:pt x="240" y="40"/>
                    </a:cubicBezTo>
                    <a:cubicBezTo>
                      <a:pt x="239" y="26"/>
                      <a:pt x="231" y="14"/>
                      <a:pt x="231" y="0"/>
                    </a:cubicBezTo>
                  </a:path>
                </a:pathLst>
              </a:custGeom>
              <a:solidFill>
                <a:srgbClr val="B0D4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10" name="Freeform 50">
                <a:extLst>
                  <a:ext uri="{FF2B5EF4-FFF2-40B4-BE49-F238E27FC236}">
                    <a16:creationId xmlns:a16="http://schemas.microsoft.com/office/drawing/2014/main" id="{DAD58530-B0DA-4E88-9384-283DB696AA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3" y="936"/>
                <a:ext cx="169" cy="313"/>
              </a:xfrm>
              <a:custGeom>
                <a:avLst/>
                <a:gdLst>
                  <a:gd name="T0" fmla="*/ 303 w 93"/>
                  <a:gd name="T1" fmla="*/ 8 h 162"/>
                  <a:gd name="T2" fmla="*/ 185 w 93"/>
                  <a:gd name="T3" fmla="*/ 145 h 162"/>
                  <a:gd name="T4" fmla="*/ 76 w 93"/>
                  <a:gd name="T5" fmla="*/ 280 h 162"/>
                  <a:gd name="T6" fmla="*/ 24 w 93"/>
                  <a:gd name="T7" fmla="*/ 325 h 162"/>
                  <a:gd name="T8" fmla="*/ 4 w 93"/>
                  <a:gd name="T9" fmla="*/ 429 h 162"/>
                  <a:gd name="T10" fmla="*/ 64 w 93"/>
                  <a:gd name="T11" fmla="*/ 605 h 162"/>
                  <a:gd name="T12" fmla="*/ 56 w 93"/>
                  <a:gd name="T13" fmla="*/ 377 h 162"/>
                  <a:gd name="T14" fmla="*/ 194 w 93"/>
                  <a:gd name="T15" fmla="*/ 303 h 162"/>
                  <a:gd name="T16" fmla="*/ 238 w 93"/>
                  <a:gd name="T17" fmla="*/ 137 h 162"/>
                  <a:gd name="T18" fmla="*/ 254 w 93"/>
                  <a:gd name="T19" fmla="*/ 60 h 162"/>
                  <a:gd name="T20" fmla="*/ 307 w 93"/>
                  <a:gd name="T21" fmla="*/ 0 h 1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3" h="162">
                    <a:moveTo>
                      <a:pt x="92" y="2"/>
                    </a:moveTo>
                    <a:cubicBezTo>
                      <a:pt x="70" y="4"/>
                      <a:pt x="62" y="20"/>
                      <a:pt x="56" y="39"/>
                    </a:cubicBezTo>
                    <a:cubicBezTo>
                      <a:pt x="49" y="61"/>
                      <a:pt x="43" y="65"/>
                      <a:pt x="23" y="75"/>
                    </a:cubicBezTo>
                    <a:cubicBezTo>
                      <a:pt x="13" y="80"/>
                      <a:pt x="12" y="77"/>
                      <a:pt x="7" y="87"/>
                    </a:cubicBezTo>
                    <a:cubicBezTo>
                      <a:pt x="3" y="93"/>
                      <a:pt x="1" y="108"/>
                      <a:pt x="1" y="115"/>
                    </a:cubicBezTo>
                    <a:cubicBezTo>
                      <a:pt x="0" y="129"/>
                      <a:pt x="4" y="156"/>
                      <a:pt x="19" y="162"/>
                    </a:cubicBezTo>
                    <a:cubicBezTo>
                      <a:pt x="9" y="148"/>
                      <a:pt x="7" y="116"/>
                      <a:pt x="17" y="101"/>
                    </a:cubicBezTo>
                    <a:cubicBezTo>
                      <a:pt x="27" y="85"/>
                      <a:pt x="47" y="94"/>
                      <a:pt x="59" y="81"/>
                    </a:cubicBezTo>
                    <a:cubicBezTo>
                      <a:pt x="69" y="70"/>
                      <a:pt x="69" y="49"/>
                      <a:pt x="72" y="37"/>
                    </a:cubicBezTo>
                    <a:cubicBezTo>
                      <a:pt x="73" y="31"/>
                      <a:pt x="74" y="21"/>
                      <a:pt x="77" y="16"/>
                    </a:cubicBezTo>
                    <a:cubicBezTo>
                      <a:pt x="81" y="9"/>
                      <a:pt x="90" y="7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11" name="Freeform 51">
                <a:extLst>
                  <a:ext uri="{FF2B5EF4-FFF2-40B4-BE49-F238E27FC236}">
                    <a16:creationId xmlns:a16="http://schemas.microsoft.com/office/drawing/2014/main" id="{45D51AE1-F3FD-49A3-867E-22BA470F4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5"/>
              </a:xfrm>
              <a:custGeom>
                <a:avLst/>
                <a:gdLst>
                  <a:gd name="T0" fmla="*/ 16 w 195"/>
                  <a:gd name="T1" fmla="*/ 141 h 246"/>
                  <a:gd name="T2" fmla="*/ 109 w 195"/>
                  <a:gd name="T3" fmla="*/ 377 h 246"/>
                  <a:gd name="T4" fmla="*/ 267 w 195"/>
                  <a:gd name="T5" fmla="*/ 365 h 246"/>
                  <a:gd name="T6" fmla="*/ 287 w 195"/>
                  <a:gd name="T7" fmla="*/ 448 h 246"/>
                  <a:gd name="T8" fmla="*/ 202 w 195"/>
                  <a:gd name="T9" fmla="*/ 713 h 246"/>
                  <a:gd name="T10" fmla="*/ 474 w 195"/>
                  <a:gd name="T11" fmla="*/ 888 h 246"/>
                  <a:gd name="T12" fmla="*/ 634 w 195"/>
                  <a:gd name="T13" fmla="*/ 597 h 246"/>
                  <a:gd name="T14" fmla="*/ 597 w 195"/>
                  <a:gd name="T15" fmla="*/ 365 h 246"/>
                  <a:gd name="T16" fmla="*/ 474 w 195"/>
                  <a:gd name="T17" fmla="*/ 160 h 246"/>
                  <a:gd name="T18" fmla="*/ 336 w 195"/>
                  <a:gd name="T19" fmla="*/ 33 h 246"/>
                  <a:gd name="T20" fmla="*/ 16 w 195"/>
                  <a:gd name="T21" fmla="*/ 141 h 24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6">
                    <a:moveTo>
                      <a:pt x="5" y="38"/>
                    </a:moveTo>
                    <a:cubicBezTo>
                      <a:pt x="0" y="55"/>
                      <a:pt x="2" y="93"/>
                      <a:pt x="33" y="101"/>
                    </a:cubicBezTo>
                    <a:cubicBezTo>
                      <a:pt x="63" y="110"/>
                      <a:pt x="70" y="96"/>
                      <a:pt x="81" y="98"/>
                    </a:cubicBezTo>
                    <a:cubicBezTo>
                      <a:pt x="92" y="99"/>
                      <a:pt x="105" y="113"/>
                      <a:pt x="87" y="120"/>
                    </a:cubicBezTo>
                    <a:cubicBezTo>
                      <a:pt x="68" y="126"/>
                      <a:pt x="46" y="147"/>
                      <a:pt x="61" y="191"/>
                    </a:cubicBezTo>
                    <a:cubicBezTo>
                      <a:pt x="77" y="234"/>
                      <a:pt x="121" y="246"/>
                      <a:pt x="144" y="238"/>
                    </a:cubicBezTo>
                    <a:cubicBezTo>
                      <a:pt x="168" y="231"/>
                      <a:pt x="195" y="187"/>
                      <a:pt x="192" y="160"/>
                    </a:cubicBezTo>
                    <a:cubicBezTo>
                      <a:pt x="190" y="132"/>
                      <a:pt x="194" y="123"/>
                      <a:pt x="181" y="98"/>
                    </a:cubicBezTo>
                    <a:cubicBezTo>
                      <a:pt x="168" y="72"/>
                      <a:pt x="162" y="61"/>
                      <a:pt x="144" y="43"/>
                    </a:cubicBezTo>
                    <a:cubicBezTo>
                      <a:pt x="127" y="25"/>
                      <a:pt x="123" y="15"/>
                      <a:pt x="102" y="9"/>
                    </a:cubicBezTo>
                    <a:cubicBezTo>
                      <a:pt x="82" y="3"/>
                      <a:pt x="19" y="0"/>
                      <a:pt x="5" y="38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12" name="Freeform 52">
                <a:extLst>
                  <a:ext uri="{FF2B5EF4-FFF2-40B4-BE49-F238E27FC236}">
                    <a16:creationId xmlns:a16="http://schemas.microsoft.com/office/drawing/2014/main" id="{ECB90C1C-472C-49C8-ACA6-8BC06FF6DD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1046"/>
                <a:ext cx="195" cy="338"/>
              </a:xfrm>
              <a:custGeom>
                <a:avLst/>
                <a:gdLst>
                  <a:gd name="T0" fmla="*/ 275 w 107"/>
                  <a:gd name="T1" fmla="*/ 85 h 175"/>
                  <a:gd name="T2" fmla="*/ 303 w 107"/>
                  <a:gd name="T3" fmla="*/ 496 h 175"/>
                  <a:gd name="T4" fmla="*/ 177 w 107"/>
                  <a:gd name="T5" fmla="*/ 616 h 175"/>
                  <a:gd name="T6" fmla="*/ 0 w 107"/>
                  <a:gd name="T7" fmla="*/ 541 h 175"/>
                  <a:gd name="T8" fmla="*/ 286 w 107"/>
                  <a:gd name="T9" fmla="*/ 404 h 175"/>
                  <a:gd name="T10" fmla="*/ 286 w 107"/>
                  <a:gd name="T11" fmla="*/ 191 h 175"/>
                  <a:gd name="T12" fmla="*/ 226 w 107"/>
                  <a:gd name="T13" fmla="*/ 0 h 1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7" h="175">
                    <a:moveTo>
                      <a:pt x="83" y="23"/>
                    </a:moveTo>
                    <a:cubicBezTo>
                      <a:pt x="104" y="49"/>
                      <a:pt x="107" y="104"/>
                      <a:pt x="91" y="133"/>
                    </a:cubicBezTo>
                    <a:cubicBezTo>
                      <a:pt x="83" y="147"/>
                      <a:pt x="69" y="161"/>
                      <a:pt x="53" y="165"/>
                    </a:cubicBezTo>
                    <a:cubicBezTo>
                      <a:pt x="35" y="169"/>
                      <a:pt x="8" y="161"/>
                      <a:pt x="0" y="145"/>
                    </a:cubicBezTo>
                    <a:cubicBezTo>
                      <a:pt x="25" y="175"/>
                      <a:pt x="82" y="139"/>
                      <a:pt x="86" y="108"/>
                    </a:cubicBezTo>
                    <a:cubicBezTo>
                      <a:pt x="89" y="91"/>
                      <a:pt x="90" y="67"/>
                      <a:pt x="86" y="51"/>
                    </a:cubicBezTo>
                    <a:cubicBezTo>
                      <a:pt x="83" y="37"/>
                      <a:pt x="80" y="10"/>
                      <a:pt x="68" y="0"/>
                    </a:cubicBezTo>
                  </a:path>
                </a:pathLst>
              </a:custGeom>
              <a:solidFill>
                <a:srgbClr val="D2A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13" name="Freeform 53">
                <a:extLst>
                  <a:ext uri="{FF2B5EF4-FFF2-40B4-BE49-F238E27FC236}">
                    <a16:creationId xmlns:a16="http://schemas.microsoft.com/office/drawing/2014/main" id="{078C7F3C-8AAB-4F9B-8BDE-D4F1EC4336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1" y="1160"/>
                <a:ext cx="77" cy="126"/>
              </a:xfrm>
              <a:custGeom>
                <a:avLst/>
                <a:gdLst>
                  <a:gd name="T0" fmla="*/ 141 w 42"/>
                  <a:gd name="T1" fmla="*/ 4 h 65"/>
                  <a:gd name="T2" fmla="*/ 37 w 42"/>
                  <a:gd name="T3" fmla="*/ 68 h 65"/>
                  <a:gd name="T4" fmla="*/ 57 w 42"/>
                  <a:gd name="T5" fmla="*/ 244 h 65"/>
                  <a:gd name="T6" fmla="*/ 121 w 42"/>
                  <a:gd name="T7" fmla="*/ 12 h 6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" h="65">
                    <a:moveTo>
                      <a:pt x="42" y="1"/>
                    </a:moveTo>
                    <a:cubicBezTo>
                      <a:pt x="29" y="0"/>
                      <a:pt x="18" y="6"/>
                      <a:pt x="11" y="18"/>
                    </a:cubicBezTo>
                    <a:cubicBezTo>
                      <a:pt x="0" y="38"/>
                      <a:pt x="10" y="47"/>
                      <a:pt x="17" y="65"/>
                    </a:cubicBezTo>
                    <a:cubicBezTo>
                      <a:pt x="7" y="37"/>
                      <a:pt x="14" y="20"/>
                      <a:pt x="36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14" name="Oval 54">
                <a:extLst>
                  <a:ext uri="{FF2B5EF4-FFF2-40B4-BE49-F238E27FC236}">
                    <a16:creationId xmlns:a16="http://schemas.microsoft.com/office/drawing/2014/main" id="{EC63EEA9-0AF7-416F-8539-77D5F1FC7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8" y="940"/>
                <a:ext cx="74" cy="7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15" name="Oval 55">
                <a:extLst>
                  <a:ext uri="{FF2B5EF4-FFF2-40B4-BE49-F238E27FC236}">
                    <a16:creationId xmlns:a16="http://schemas.microsoft.com/office/drawing/2014/main" id="{E70C4BB6-321D-433F-8649-EA3EDF47D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7" y="1025"/>
                <a:ext cx="27" cy="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16" name="Oval 56">
                <a:extLst>
                  <a:ext uri="{FF2B5EF4-FFF2-40B4-BE49-F238E27FC236}">
                    <a16:creationId xmlns:a16="http://schemas.microsoft.com/office/drawing/2014/main" id="{47171BE1-BCE0-45A9-8C72-F5B7A9AF0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5" y="92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17" name="Freeform 57">
                <a:extLst>
                  <a:ext uri="{FF2B5EF4-FFF2-40B4-BE49-F238E27FC236}">
                    <a16:creationId xmlns:a16="http://schemas.microsoft.com/office/drawing/2014/main" id="{E70560B5-08EA-4548-9A68-62A3D78BF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" y="816"/>
                <a:ext cx="699" cy="781"/>
              </a:xfrm>
              <a:custGeom>
                <a:avLst/>
                <a:gdLst>
                  <a:gd name="T0" fmla="*/ 214 w 385"/>
                  <a:gd name="T1" fmla="*/ 108 h 404"/>
                  <a:gd name="T2" fmla="*/ 198 w 385"/>
                  <a:gd name="T3" fmla="*/ 217 h 404"/>
                  <a:gd name="T4" fmla="*/ 207 w 385"/>
                  <a:gd name="T5" fmla="*/ 385 h 404"/>
                  <a:gd name="T6" fmla="*/ 89 w 385"/>
                  <a:gd name="T7" fmla="*/ 481 h 404"/>
                  <a:gd name="T8" fmla="*/ 36 w 385"/>
                  <a:gd name="T9" fmla="*/ 733 h 404"/>
                  <a:gd name="T10" fmla="*/ 80 w 385"/>
                  <a:gd name="T11" fmla="*/ 901 h 404"/>
                  <a:gd name="T12" fmla="*/ 89 w 385"/>
                  <a:gd name="T13" fmla="*/ 965 h 404"/>
                  <a:gd name="T14" fmla="*/ 27 w 385"/>
                  <a:gd name="T15" fmla="*/ 1046 h 404"/>
                  <a:gd name="T16" fmla="*/ 7 w 385"/>
                  <a:gd name="T17" fmla="*/ 1117 h 404"/>
                  <a:gd name="T18" fmla="*/ 40 w 385"/>
                  <a:gd name="T19" fmla="*/ 1085 h 404"/>
                  <a:gd name="T20" fmla="*/ 113 w 385"/>
                  <a:gd name="T21" fmla="*/ 1025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0 h 404"/>
                  <a:gd name="T28" fmla="*/ 171 w 385"/>
                  <a:gd name="T29" fmla="*/ 1193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4 h 404"/>
                  <a:gd name="T36" fmla="*/ 231 w 385"/>
                  <a:gd name="T37" fmla="*/ 1237 h 404"/>
                  <a:gd name="T38" fmla="*/ 294 w 385"/>
                  <a:gd name="T39" fmla="*/ 1222 h 404"/>
                  <a:gd name="T40" fmla="*/ 445 w 385"/>
                  <a:gd name="T41" fmla="*/ 1405 h 404"/>
                  <a:gd name="T42" fmla="*/ 521 w 385"/>
                  <a:gd name="T43" fmla="*/ 1454 h 404"/>
                  <a:gd name="T44" fmla="*/ 652 w 385"/>
                  <a:gd name="T45" fmla="*/ 1494 h 404"/>
                  <a:gd name="T46" fmla="*/ 784 w 385"/>
                  <a:gd name="T47" fmla="*/ 1454 h 404"/>
                  <a:gd name="T48" fmla="*/ 910 w 385"/>
                  <a:gd name="T49" fmla="*/ 1431 h 404"/>
                  <a:gd name="T50" fmla="*/ 1009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2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60 w 385"/>
                  <a:gd name="T65" fmla="*/ 1326 h 404"/>
                  <a:gd name="T66" fmla="*/ 1164 w 385"/>
                  <a:gd name="T67" fmla="*/ 1253 h 404"/>
                  <a:gd name="T68" fmla="*/ 1144 w 385"/>
                  <a:gd name="T69" fmla="*/ 1177 h 404"/>
                  <a:gd name="T70" fmla="*/ 1216 w 385"/>
                  <a:gd name="T71" fmla="*/ 945 h 404"/>
                  <a:gd name="T72" fmla="*/ 1220 w 385"/>
                  <a:gd name="T73" fmla="*/ 564 h 404"/>
                  <a:gd name="T74" fmla="*/ 1026 w 385"/>
                  <a:gd name="T75" fmla="*/ 224 h 404"/>
                  <a:gd name="T76" fmla="*/ 1035 w 385"/>
                  <a:gd name="T77" fmla="*/ 160 h 404"/>
                  <a:gd name="T78" fmla="*/ 1051 w 385"/>
                  <a:gd name="T79" fmla="*/ 108 h 404"/>
                  <a:gd name="T80" fmla="*/ 1022 w 385"/>
                  <a:gd name="T81" fmla="*/ 131 h 404"/>
                  <a:gd name="T82" fmla="*/ 946 w 385"/>
                  <a:gd name="T83" fmla="*/ 184 h 404"/>
                  <a:gd name="T84" fmla="*/ 857 w 385"/>
                  <a:gd name="T85" fmla="*/ 149 h 404"/>
                  <a:gd name="T86" fmla="*/ 864 w 385"/>
                  <a:gd name="T87" fmla="*/ 93 h 404"/>
                  <a:gd name="T88" fmla="*/ 850 w 385"/>
                  <a:gd name="T89" fmla="*/ 60 h 404"/>
                  <a:gd name="T90" fmla="*/ 812 w 385"/>
                  <a:gd name="T91" fmla="*/ 108 h 404"/>
                  <a:gd name="T92" fmla="*/ 761 w 385"/>
                  <a:gd name="T93" fmla="*/ 116 h 404"/>
                  <a:gd name="T94" fmla="*/ 583 w 385"/>
                  <a:gd name="T95" fmla="*/ 97 h 404"/>
                  <a:gd name="T96" fmla="*/ 472 w 385"/>
                  <a:gd name="T97" fmla="*/ 135 h 404"/>
                  <a:gd name="T98" fmla="*/ 416 w 385"/>
                  <a:gd name="T99" fmla="*/ 8 h 404"/>
                  <a:gd name="T100" fmla="*/ 432 w 385"/>
                  <a:gd name="T101" fmla="*/ 79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57 h 404"/>
                  <a:gd name="T108" fmla="*/ 214 w 385"/>
                  <a:gd name="T109" fmla="*/ 108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29"/>
                    </a:moveTo>
                    <a:cubicBezTo>
                      <a:pt x="59" y="34"/>
                      <a:pt x="58" y="46"/>
                      <a:pt x="60" y="58"/>
                    </a:cubicBezTo>
                    <a:cubicBezTo>
                      <a:pt x="62" y="71"/>
                      <a:pt x="69" y="92"/>
                      <a:pt x="63" y="103"/>
                    </a:cubicBezTo>
                    <a:cubicBezTo>
                      <a:pt x="58" y="114"/>
                      <a:pt x="41" y="122"/>
                      <a:pt x="27" y="129"/>
                    </a:cubicBezTo>
                    <a:cubicBezTo>
                      <a:pt x="13" y="137"/>
                      <a:pt x="11" y="180"/>
                      <a:pt x="11" y="196"/>
                    </a:cubicBezTo>
                    <a:cubicBezTo>
                      <a:pt x="11" y="212"/>
                      <a:pt x="8" y="219"/>
                      <a:pt x="24" y="241"/>
                    </a:cubicBezTo>
                    <a:cubicBezTo>
                      <a:pt x="29" y="246"/>
                      <a:pt x="33" y="254"/>
                      <a:pt x="27" y="258"/>
                    </a:cubicBezTo>
                    <a:cubicBezTo>
                      <a:pt x="18" y="265"/>
                      <a:pt x="14" y="273"/>
                      <a:pt x="8" y="280"/>
                    </a:cubicBezTo>
                    <a:cubicBezTo>
                      <a:pt x="1" y="287"/>
                      <a:pt x="0" y="292"/>
                      <a:pt x="2" y="299"/>
                    </a:cubicBezTo>
                    <a:cubicBezTo>
                      <a:pt x="4" y="306"/>
                      <a:pt x="4" y="298"/>
                      <a:pt x="12" y="290"/>
                    </a:cubicBezTo>
                    <a:cubicBezTo>
                      <a:pt x="20" y="282"/>
                      <a:pt x="23" y="278"/>
                      <a:pt x="34" y="274"/>
                    </a:cubicBezTo>
                    <a:cubicBezTo>
                      <a:pt x="46" y="270"/>
                      <a:pt x="45" y="268"/>
                      <a:pt x="51" y="278"/>
                    </a:cubicBezTo>
                    <a:cubicBezTo>
                      <a:pt x="58" y="288"/>
                      <a:pt x="61" y="294"/>
                      <a:pt x="67" y="302"/>
                    </a:cubicBezTo>
                    <a:cubicBezTo>
                      <a:pt x="73" y="309"/>
                      <a:pt x="74" y="311"/>
                      <a:pt x="67" y="313"/>
                    </a:cubicBezTo>
                    <a:cubicBezTo>
                      <a:pt x="60" y="315"/>
                      <a:pt x="55" y="312"/>
                      <a:pt x="52" y="319"/>
                    </a:cubicBezTo>
                    <a:cubicBezTo>
                      <a:pt x="49" y="327"/>
                      <a:pt x="56" y="327"/>
                      <a:pt x="41" y="332"/>
                    </a:cubicBezTo>
                    <a:cubicBezTo>
                      <a:pt x="27" y="337"/>
                      <a:pt x="18" y="342"/>
                      <a:pt x="19" y="347"/>
                    </a:cubicBezTo>
                    <a:cubicBezTo>
                      <a:pt x="20" y="352"/>
                      <a:pt x="31" y="344"/>
                      <a:pt x="42" y="341"/>
                    </a:cubicBezTo>
                    <a:cubicBezTo>
                      <a:pt x="54" y="339"/>
                      <a:pt x="66" y="339"/>
                      <a:pt x="70" y="331"/>
                    </a:cubicBezTo>
                    <a:cubicBezTo>
                      <a:pt x="74" y="322"/>
                      <a:pt x="80" y="317"/>
                      <a:pt x="89" y="327"/>
                    </a:cubicBezTo>
                    <a:cubicBezTo>
                      <a:pt x="98" y="338"/>
                      <a:pt x="112" y="377"/>
                      <a:pt x="135" y="376"/>
                    </a:cubicBezTo>
                    <a:cubicBezTo>
                      <a:pt x="145" y="377"/>
                      <a:pt x="148" y="382"/>
                      <a:pt x="158" y="389"/>
                    </a:cubicBezTo>
                    <a:cubicBezTo>
                      <a:pt x="168" y="397"/>
                      <a:pt x="181" y="404"/>
                      <a:pt x="198" y="400"/>
                    </a:cubicBezTo>
                    <a:cubicBezTo>
                      <a:pt x="215" y="397"/>
                      <a:pt x="226" y="394"/>
                      <a:pt x="238" y="389"/>
                    </a:cubicBezTo>
                    <a:cubicBezTo>
                      <a:pt x="250" y="383"/>
                      <a:pt x="257" y="385"/>
                      <a:pt x="276" y="383"/>
                    </a:cubicBezTo>
                    <a:cubicBezTo>
                      <a:pt x="296" y="380"/>
                      <a:pt x="301" y="380"/>
                      <a:pt x="306" y="372"/>
                    </a:cubicBezTo>
                    <a:cubicBezTo>
                      <a:pt x="311" y="363"/>
                      <a:pt x="316" y="373"/>
                      <a:pt x="320" y="383"/>
                    </a:cubicBezTo>
                    <a:cubicBezTo>
                      <a:pt x="324" y="392"/>
                      <a:pt x="328" y="399"/>
                      <a:pt x="331" y="394"/>
                    </a:cubicBezTo>
                    <a:cubicBezTo>
                      <a:pt x="334" y="389"/>
                      <a:pt x="324" y="377"/>
                      <a:pt x="324" y="370"/>
                    </a:cubicBezTo>
                    <a:cubicBezTo>
                      <a:pt x="324" y="363"/>
                      <a:pt x="320" y="354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5"/>
                      <a:pt x="346" y="333"/>
                    </a:cubicBezTo>
                    <a:cubicBezTo>
                      <a:pt x="346" y="340"/>
                      <a:pt x="345" y="358"/>
                      <a:pt x="352" y="355"/>
                    </a:cubicBezTo>
                    <a:cubicBezTo>
                      <a:pt x="358" y="351"/>
                      <a:pt x="357" y="343"/>
                      <a:pt x="353" y="335"/>
                    </a:cubicBezTo>
                    <a:cubicBezTo>
                      <a:pt x="350" y="327"/>
                      <a:pt x="345" y="323"/>
                      <a:pt x="347" y="315"/>
                    </a:cubicBezTo>
                    <a:cubicBezTo>
                      <a:pt x="349" y="307"/>
                      <a:pt x="360" y="287"/>
                      <a:pt x="369" y="253"/>
                    </a:cubicBezTo>
                    <a:cubicBezTo>
                      <a:pt x="378" y="218"/>
                      <a:pt x="385" y="195"/>
                      <a:pt x="370" y="151"/>
                    </a:cubicBezTo>
                    <a:cubicBezTo>
                      <a:pt x="356" y="107"/>
                      <a:pt x="324" y="68"/>
                      <a:pt x="311" y="60"/>
                    </a:cubicBezTo>
                    <a:cubicBezTo>
                      <a:pt x="297" y="51"/>
                      <a:pt x="306" y="46"/>
                      <a:pt x="314" y="43"/>
                    </a:cubicBezTo>
                    <a:cubicBezTo>
                      <a:pt x="321" y="40"/>
                      <a:pt x="322" y="31"/>
                      <a:pt x="319" y="29"/>
                    </a:cubicBezTo>
                    <a:cubicBezTo>
                      <a:pt x="316" y="28"/>
                      <a:pt x="315" y="33"/>
                      <a:pt x="310" y="35"/>
                    </a:cubicBezTo>
                    <a:cubicBezTo>
                      <a:pt x="305" y="37"/>
                      <a:pt x="296" y="49"/>
                      <a:pt x="287" y="49"/>
                    </a:cubicBezTo>
                    <a:cubicBezTo>
                      <a:pt x="279" y="49"/>
                      <a:pt x="269" y="45"/>
                      <a:pt x="260" y="40"/>
                    </a:cubicBezTo>
                    <a:cubicBezTo>
                      <a:pt x="252" y="35"/>
                      <a:pt x="258" y="29"/>
                      <a:pt x="262" y="25"/>
                    </a:cubicBezTo>
                    <a:cubicBezTo>
                      <a:pt x="265" y="21"/>
                      <a:pt x="261" y="16"/>
                      <a:pt x="258" y="16"/>
                    </a:cubicBezTo>
                    <a:cubicBezTo>
                      <a:pt x="255" y="17"/>
                      <a:pt x="251" y="27"/>
                      <a:pt x="246" y="29"/>
                    </a:cubicBezTo>
                    <a:cubicBezTo>
                      <a:pt x="241" y="32"/>
                      <a:pt x="243" y="34"/>
                      <a:pt x="231" y="31"/>
                    </a:cubicBezTo>
                    <a:cubicBezTo>
                      <a:pt x="219" y="28"/>
                      <a:pt x="198" y="21"/>
                      <a:pt x="177" y="26"/>
                    </a:cubicBezTo>
                    <a:cubicBezTo>
                      <a:pt x="157" y="31"/>
                      <a:pt x="147" y="42"/>
                      <a:pt x="143" y="36"/>
                    </a:cubicBezTo>
                    <a:cubicBezTo>
                      <a:pt x="140" y="31"/>
                      <a:pt x="134" y="0"/>
                      <a:pt x="126" y="2"/>
                    </a:cubicBezTo>
                    <a:cubicBezTo>
                      <a:pt x="119" y="5"/>
                      <a:pt x="129" y="12"/>
                      <a:pt x="131" y="21"/>
                    </a:cubicBezTo>
                    <a:cubicBezTo>
                      <a:pt x="133" y="30"/>
                      <a:pt x="137" y="36"/>
                      <a:pt x="122" y="43"/>
                    </a:cubicBezTo>
                    <a:cubicBezTo>
                      <a:pt x="107" y="49"/>
                      <a:pt x="85" y="56"/>
                      <a:pt x="80" y="62"/>
                    </a:cubicBezTo>
                    <a:cubicBezTo>
                      <a:pt x="74" y="67"/>
                      <a:pt x="66" y="51"/>
                      <a:pt x="68" y="42"/>
                    </a:cubicBezTo>
                    <a:cubicBezTo>
                      <a:pt x="70" y="33"/>
                      <a:pt x="69" y="28"/>
                      <a:pt x="65" y="29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</p:grpSp>
        <p:grpSp>
          <p:nvGrpSpPr>
            <p:cNvPr id="35" name="Group 46">
              <a:extLst>
                <a:ext uri="{FF2B5EF4-FFF2-40B4-BE49-F238E27FC236}">
                  <a16:creationId xmlns:a16="http://schemas.microsoft.com/office/drawing/2014/main" id="{B27138C5-5658-4AFF-AC89-5FE98EA142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55976" y="5547479"/>
              <a:ext cx="288032" cy="170929"/>
              <a:chOff x="2590" y="816"/>
              <a:chExt cx="701" cy="781"/>
            </a:xfrm>
          </p:grpSpPr>
          <p:sp>
            <p:nvSpPr>
              <p:cNvPr id="96" name="Freeform 47">
                <a:extLst>
                  <a:ext uri="{FF2B5EF4-FFF2-40B4-BE49-F238E27FC236}">
                    <a16:creationId xmlns:a16="http://schemas.microsoft.com/office/drawing/2014/main" id="{CDC57C64-993C-46BE-88BF-C234818104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816"/>
                <a:ext cx="699" cy="781"/>
              </a:xfrm>
              <a:custGeom>
                <a:avLst/>
                <a:gdLst>
                  <a:gd name="T0" fmla="*/ 214 w 385"/>
                  <a:gd name="T1" fmla="*/ 112 h 404"/>
                  <a:gd name="T2" fmla="*/ 198 w 385"/>
                  <a:gd name="T3" fmla="*/ 220 h 404"/>
                  <a:gd name="T4" fmla="*/ 207 w 385"/>
                  <a:gd name="T5" fmla="*/ 389 h 404"/>
                  <a:gd name="T6" fmla="*/ 89 w 385"/>
                  <a:gd name="T7" fmla="*/ 485 h 404"/>
                  <a:gd name="T8" fmla="*/ 33 w 385"/>
                  <a:gd name="T9" fmla="*/ 737 h 404"/>
                  <a:gd name="T10" fmla="*/ 80 w 385"/>
                  <a:gd name="T11" fmla="*/ 901 h 404"/>
                  <a:gd name="T12" fmla="*/ 89 w 385"/>
                  <a:gd name="T13" fmla="*/ 969 h 404"/>
                  <a:gd name="T14" fmla="*/ 27 w 385"/>
                  <a:gd name="T15" fmla="*/ 1046 h 404"/>
                  <a:gd name="T16" fmla="*/ 7 w 385"/>
                  <a:gd name="T17" fmla="*/ 1121 h 404"/>
                  <a:gd name="T18" fmla="*/ 40 w 385"/>
                  <a:gd name="T19" fmla="*/ 1088 h 404"/>
                  <a:gd name="T20" fmla="*/ 113 w 385"/>
                  <a:gd name="T21" fmla="*/ 1028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3 h 404"/>
                  <a:gd name="T28" fmla="*/ 171 w 385"/>
                  <a:gd name="T29" fmla="*/ 1197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8 h 404"/>
                  <a:gd name="T36" fmla="*/ 231 w 385"/>
                  <a:gd name="T37" fmla="*/ 1237 h 404"/>
                  <a:gd name="T38" fmla="*/ 294 w 385"/>
                  <a:gd name="T39" fmla="*/ 1226 h 404"/>
                  <a:gd name="T40" fmla="*/ 445 w 385"/>
                  <a:gd name="T41" fmla="*/ 1405 h 404"/>
                  <a:gd name="T42" fmla="*/ 521 w 385"/>
                  <a:gd name="T43" fmla="*/ 1458 h 404"/>
                  <a:gd name="T44" fmla="*/ 652 w 385"/>
                  <a:gd name="T45" fmla="*/ 1498 h 404"/>
                  <a:gd name="T46" fmla="*/ 781 w 385"/>
                  <a:gd name="T47" fmla="*/ 1454 h 404"/>
                  <a:gd name="T48" fmla="*/ 910 w 385"/>
                  <a:gd name="T49" fmla="*/ 1431 h 404"/>
                  <a:gd name="T50" fmla="*/ 1006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6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57 w 385"/>
                  <a:gd name="T65" fmla="*/ 1326 h 404"/>
                  <a:gd name="T66" fmla="*/ 1164 w 385"/>
                  <a:gd name="T67" fmla="*/ 1257 h 404"/>
                  <a:gd name="T68" fmla="*/ 1144 w 385"/>
                  <a:gd name="T69" fmla="*/ 1181 h 404"/>
                  <a:gd name="T70" fmla="*/ 1216 w 385"/>
                  <a:gd name="T71" fmla="*/ 945 h 404"/>
                  <a:gd name="T72" fmla="*/ 1220 w 385"/>
                  <a:gd name="T73" fmla="*/ 568 h 404"/>
                  <a:gd name="T74" fmla="*/ 1022 w 385"/>
                  <a:gd name="T75" fmla="*/ 224 h 404"/>
                  <a:gd name="T76" fmla="*/ 1035 w 385"/>
                  <a:gd name="T77" fmla="*/ 164 h 404"/>
                  <a:gd name="T78" fmla="*/ 1051 w 385"/>
                  <a:gd name="T79" fmla="*/ 112 h 404"/>
                  <a:gd name="T80" fmla="*/ 1022 w 385"/>
                  <a:gd name="T81" fmla="*/ 135 h 404"/>
                  <a:gd name="T82" fmla="*/ 946 w 385"/>
                  <a:gd name="T83" fmla="*/ 188 h 404"/>
                  <a:gd name="T84" fmla="*/ 857 w 385"/>
                  <a:gd name="T85" fmla="*/ 153 h 404"/>
                  <a:gd name="T86" fmla="*/ 861 w 385"/>
                  <a:gd name="T87" fmla="*/ 97 h 404"/>
                  <a:gd name="T88" fmla="*/ 850 w 385"/>
                  <a:gd name="T89" fmla="*/ 64 h 404"/>
                  <a:gd name="T90" fmla="*/ 812 w 385"/>
                  <a:gd name="T91" fmla="*/ 112 h 404"/>
                  <a:gd name="T92" fmla="*/ 761 w 385"/>
                  <a:gd name="T93" fmla="*/ 120 h 404"/>
                  <a:gd name="T94" fmla="*/ 583 w 385"/>
                  <a:gd name="T95" fmla="*/ 101 h 404"/>
                  <a:gd name="T96" fmla="*/ 472 w 385"/>
                  <a:gd name="T97" fmla="*/ 139 h 404"/>
                  <a:gd name="T98" fmla="*/ 416 w 385"/>
                  <a:gd name="T99" fmla="*/ 12 h 404"/>
                  <a:gd name="T100" fmla="*/ 432 w 385"/>
                  <a:gd name="T101" fmla="*/ 83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60 h 404"/>
                  <a:gd name="T108" fmla="*/ 214 w 385"/>
                  <a:gd name="T109" fmla="*/ 112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30"/>
                    </a:moveTo>
                    <a:cubicBezTo>
                      <a:pt x="59" y="34"/>
                      <a:pt x="58" y="46"/>
                      <a:pt x="60" y="59"/>
                    </a:cubicBezTo>
                    <a:cubicBezTo>
                      <a:pt x="61" y="72"/>
                      <a:pt x="69" y="93"/>
                      <a:pt x="63" y="104"/>
                    </a:cubicBezTo>
                    <a:cubicBezTo>
                      <a:pt x="58" y="114"/>
                      <a:pt x="41" y="122"/>
                      <a:pt x="27" y="130"/>
                    </a:cubicBezTo>
                    <a:cubicBezTo>
                      <a:pt x="12" y="138"/>
                      <a:pt x="10" y="181"/>
                      <a:pt x="10" y="197"/>
                    </a:cubicBezTo>
                    <a:cubicBezTo>
                      <a:pt x="10" y="212"/>
                      <a:pt x="8" y="219"/>
                      <a:pt x="24" y="241"/>
                    </a:cubicBezTo>
                    <a:cubicBezTo>
                      <a:pt x="29" y="247"/>
                      <a:pt x="33" y="255"/>
                      <a:pt x="27" y="259"/>
                    </a:cubicBezTo>
                    <a:cubicBezTo>
                      <a:pt x="18" y="266"/>
                      <a:pt x="14" y="273"/>
                      <a:pt x="8" y="280"/>
                    </a:cubicBezTo>
                    <a:cubicBezTo>
                      <a:pt x="1" y="288"/>
                      <a:pt x="0" y="293"/>
                      <a:pt x="2" y="300"/>
                    </a:cubicBezTo>
                    <a:cubicBezTo>
                      <a:pt x="4" y="307"/>
                      <a:pt x="4" y="299"/>
                      <a:pt x="12" y="291"/>
                    </a:cubicBezTo>
                    <a:cubicBezTo>
                      <a:pt x="20" y="283"/>
                      <a:pt x="23" y="279"/>
                      <a:pt x="34" y="275"/>
                    </a:cubicBezTo>
                    <a:cubicBezTo>
                      <a:pt x="46" y="271"/>
                      <a:pt x="45" y="268"/>
                      <a:pt x="51" y="278"/>
                    </a:cubicBezTo>
                    <a:cubicBezTo>
                      <a:pt x="58" y="288"/>
                      <a:pt x="61" y="295"/>
                      <a:pt x="67" y="302"/>
                    </a:cubicBezTo>
                    <a:cubicBezTo>
                      <a:pt x="73" y="310"/>
                      <a:pt x="74" y="312"/>
                      <a:pt x="67" y="314"/>
                    </a:cubicBezTo>
                    <a:cubicBezTo>
                      <a:pt x="60" y="316"/>
                      <a:pt x="54" y="312"/>
                      <a:pt x="52" y="320"/>
                    </a:cubicBezTo>
                    <a:cubicBezTo>
                      <a:pt x="49" y="328"/>
                      <a:pt x="56" y="327"/>
                      <a:pt x="41" y="332"/>
                    </a:cubicBezTo>
                    <a:cubicBezTo>
                      <a:pt x="26" y="337"/>
                      <a:pt x="18" y="342"/>
                      <a:pt x="19" y="347"/>
                    </a:cubicBezTo>
                    <a:cubicBezTo>
                      <a:pt x="20" y="353"/>
                      <a:pt x="31" y="344"/>
                      <a:pt x="42" y="342"/>
                    </a:cubicBezTo>
                    <a:cubicBezTo>
                      <a:pt x="53" y="339"/>
                      <a:pt x="66" y="340"/>
                      <a:pt x="70" y="331"/>
                    </a:cubicBezTo>
                    <a:cubicBezTo>
                      <a:pt x="74" y="323"/>
                      <a:pt x="80" y="317"/>
                      <a:pt x="89" y="328"/>
                    </a:cubicBezTo>
                    <a:cubicBezTo>
                      <a:pt x="98" y="338"/>
                      <a:pt x="112" y="378"/>
                      <a:pt x="135" y="376"/>
                    </a:cubicBezTo>
                    <a:cubicBezTo>
                      <a:pt x="144" y="377"/>
                      <a:pt x="148" y="382"/>
                      <a:pt x="158" y="390"/>
                    </a:cubicBezTo>
                    <a:cubicBezTo>
                      <a:pt x="168" y="397"/>
                      <a:pt x="181" y="404"/>
                      <a:pt x="198" y="401"/>
                    </a:cubicBezTo>
                    <a:cubicBezTo>
                      <a:pt x="215" y="398"/>
                      <a:pt x="226" y="395"/>
                      <a:pt x="237" y="389"/>
                    </a:cubicBezTo>
                    <a:cubicBezTo>
                      <a:pt x="249" y="383"/>
                      <a:pt x="256" y="386"/>
                      <a:pt x="276" y="383"/>
                    </a:cubicBezTo>
                    <a:cubicBezTo>
                      <a:pt x="295" y="381"/>
                      <a:pt x="300" y="381"/>
                      <a:pt x="305" y="372"/>
                    </a:cubicBezTo>
                    <a:cubicBezTo>
                      <a:pt x="310" y="363"/>
                      <a:pt x="315" y="374"/>
                      <a:pt x="320" y="383"/>
                    </a:cubicBezTo>
                    <a:cubicBezTo>
                      <a:pt x="324" y="393"/>
                      <a:pt x="327" y="399"/>
                      <a:pt x="331" y="394"/>
                    </a:cubicBezTo>
                    <a:cubicBezTo>
                      <a:pt x="334" y="389"/>
                      <a:pt x="324" y="378"/>
                      <a:pt x="324" y="371"/>
                    </a:cubicBezTo>
                    <a:cubicBezTo>
                      <a:pt x="324" y="364"/>
                      <a:pt x="320" y="355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6"/>
                      <a:pt x="346" y="333"/>
                    </a:cubicBezTo>
                    <a:cubicBezTo>
                      <a:pt x="346" y="341"/>
                      <a:pt x="345" y="359"/>
                      <a:pt x="351" y="355"/>
                    </a:cubicBezTo>
                    <a:cubicBezTo>
                      <a:pt x="358" y="351"/>
                      <a:pt x="356" y="344"/>
                      <a:pt x="353" y="336"/>
                    </a:cubicBezTo>
                    <a:cubicBezTo>
                      <a:pt x="350" y="327"/>
                      <a:pt x="345" y="324"/>
                      <a:pt x="347" y="316"/>
                    </a:cubicBezTo>
                    <a:cubicBezTo>
                      <a:pt x="349" y="307"/>
                      <a:pt x="360" y="288"/>
                      <a:pt x="369" y="253"/>
                    </a:cubicBezTo>
                    <a:cubicBezTo>
                      <a:pt x="378" y="219"/>
                      <a:pt x="385" y="196"/>
                      <a:pt x="370" y="152"/>
                    </a:cubicBezTo>
                    <a:cubicBezTo>
                      <a:pt x="356" y="108"/>
                      <a:pt x="324" y="69"/>
                      <a:pt x="310" y="60"/>
                    </a:cubicBezTo>
                    <a:cubicBezTo>
                      <a:pt x="297" y="51"/>
                      <a:pt x="306" y="47"/>
                      <a:pt x="314" y="44"/>
                    </a:cubicBezTo>
                    <a:cubicBezTo>
                      <a:pt x="321" y="41"/>
                      <a:pt x="322" y="31"/>
                      <a:pt x="319" y="30"/>
                    </a:cubicBezTo>
                    <a:cubicBezTo>
                      <a:pt x="315" y="29"/>
                      <a:pt x="315" y="34"/>
                      <a:pt x="310" y="36"/>
                    </a:cubicBezTo>
                    <a:cubicBezTo>
                      <a:pt x="305" y="38"/>
                      <a:pt x="296" y="50"/>
                      <a:pt x="287" y="50"/>
                    </a:cubicBezTo>
                    <a:cubicBezTo>
                      <a:pt x="278" y="50"/>
                      <a:pt x="269" y="46"/>
                      <a:pt x="260" y="41"/>
                    </a:cubicBezTo>
                    <a:cubicBezTo>
                      <a:pt x="251" y="36"/>
                      <a:pt x="258" y="30"/>
                      <a:pt x="261" y="26"/>
                    </a:cubicBezTo>
                    <a:cubicBezTo>
                      <a:pt x="265" y="21"/>
                      <a:pt x="261" y="16"/>
                      <a:pt x="258" y="17"/>
                    </a:cubicBezTo>
                    <a:cubicBezTo>
                      <a:pt x="254" y="17"/>
                      <a:pt x="251" y="28"/>
                      <a:pt x="246" y="30"/>
                    </a:cubicBezTo>
                    <a:cubicBezTo>
                      <a:pt x="241" y="33"/>
                      <a:pt x="243" y="35"/>
                      <a:pt x="231" y="32"/>
                    </a:cubicBezTo>
                    <a:cubicBezTo>
                      <a:pt x="219" y="29"/>
                      <a:pt x="198" y="22"/>
                      <a:pt x="177" y="27"/>
                    </a:cubicBezTo>
                    <a:cubicBezTo>
                      <a:pt x="156" y="32"/>
                      <a:pt x="147" y="43"/>
                      <a:pt x="143" y="37"/>
                    </a:cubicBezTo>
                    <a:cubicBezTo>
                      <a:pt x="139" y="31"/>
                      <a:pt x="134" y="0"/>
                      <a:pt x="126" y="3"/>
                    </a:cubicBezTo>
                    <a:cubicBezTo>
                      <a:pt x="119" y="5"/>
                      <a:pt x="129" y="13"/>
                      <a:pt x="131" y="22"/>
                    </a:cubicBezTo>
                    <a:cubicBezTo>
                      <a:pt x="132" y="31"/>
                      <a:pt x="137" y="37"/>
                      <a:pt x="122" y="43"/>
                    </a:cubicBezTo>
                    <a:cubicBezTo>
                      <a:pt x="107" y="50"/>
                      <a:pt x="85" y="57"/>
                      <a:pt x="80" y="62"/>
                    </a:cubicBezTo>
                    <a:cubicBezTo>
                      <a:pt x="74" y="67"/>
                      <a:pt x="66" y="52"/>
                      <a:pt x="68" y="43"/>
                    </a:cubicBezTo>
                    <a:cubicBezTo>
                      <a:pt x="70" y="33"/>
                      <a:pt x="68" y="29"/>
                      <a:pt x="65" y="30"/>
                    </a:cubicBezTo>
                    <a:close/>
                  </a:path>
                </a:pathLst>
              </a:custGeom>
              <a:solidFill>
                <a:srgbClr val="CC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97" name="Freeform 48">
                <a:extLst>
                  <a:ext uri="{FF2B5EF4-FFF2-40B4-BE49-F238E27FC236}">
                    <a16:creationId xmlns:a16="http://schemas.microsoft.com/office/drawing/2014/main" id="{6B8B1051-9A3B-4D6A-81A6-80C9ED011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3"/>
              </a:xfrm>
              <a:custGeom>
                <a:avLst/>
                <a:gdLst>
                  <a:gd name="T0" fmla="*/ 16 w 195"/>
                  <a:gd name="T1" fmla="*/ 137 h 245"/>
                  <a:gd name="T2" fmla="*/ 109 w 195"/>
                  <a:gd name="T3" fmla="*/ 376 h 245"/>
                  <a:gd name="T4" fmla="*/ 267 w 195"/>
                  <a:gd name="T5" fmla="*/ 361 h 245"/>
                  <a:gd name="T6" fmla="*/ 287 w 195"/>
                  <a:gd name="T7" fmla="*/ 444 h 245"/>
                  <a:gd name="T8" fmla="*/ 202 w 195"/>
                  <a:gd name="T9" fmla="*/ 709 h 245"/>
                  <a:gd name="T10" fmla="*/ 474 w 195"/>
                  <a:gd name="T11" fmla="*/ 886 h 245"/>
                  <a:gd name="T12" fmla="*/ 634 w 195"/>
                  <a:gd name="T13" fmla="*/ 593 h 245"/>
                  <a:gd name="T14" fmla="*/ 597 w 195"/>
                  <a:gd name="T15" fmla="*/ 361 h 245"/>
                  <a:gd name="T16" fmla="*/ 474 w 195"/>
                  <a:gd name="T17" fmla="*/ 156 h 245"/>
                  <a:gd name="T18" fmla="*/ 336 w 195"/>
                  <a:gd name="T19" fmla="*/ 29 h 245"/>
                  <a:gd name="T20" fmla="*/ 16 w 195"/>
                  <a:gd name="T21" fmla="*/ 137 h 2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5">
                    <a:moveTo>
                      <a:pt x="5" y="37"/>
                    </a:moveTo>
                    <a:cubicBezTo>
                      <a:pt x="0" y="54"/>
                      <a:pt x="2" y="93"/>
                      <a:pt x="33" y="101"/>
                    </a:cubicBezTo>
                    <a:cubicBezTo>
                      <a:pt x="63" y="109"/>
                      <a:pt x="70" y="96"/>
                      <a:pt x="81" y="97"/>
                    </a:cubicBezTo>
                    <a:cubicBezTo>
                      <a:pt x="92" y="98"/>
                      <a:pt x="105" y="113"/>
                      <a:pt x="87" y="119"/>
                    </a:cubicBezTo>
                    <a:cubicBezTo>
                      <a:pt x="68" y="125"/>
                      <a:pt x="46" y="147"/>
                      <a:pt x="61" y="190"/>
                    </a:cubicBezTo>
                    <a:cubicBezTo>
                      <a:pt x="77" y="233"/>
                      <a:pt x="121" y="245"/>
                      <a:pt x="144" y="238"/>
                    </a:cubicBezTo>
                    <a:cubicBezTo>
                      <a:pt x="168" y="230"/>
                      <a:pt x="195" y="187"/>
                      <a:pt x="192" y="159"/>
                    </a:cubicBezTo>
                    <a:cubicBezTo>
                      <a:pt x="190" y="132"/>
                      <a:pt x="194" y="123"/>
                      <a:pt x="181" y="97"/>
                    </a:cubicBezTo>
                    <a:cubicBezTo>
                      <a:pt x="168" y="71"/>
                      <a:pt x="162" y="60"/>
                      <a:pt x="144" y="42"/>
                    </a:cubicBezTo>
                    <a:cubicBezTo>
                      <a:pt x="127" y="24"/>
                      <a:pt x="123" y="15"/>
                      <a:pt x="102" y="8"/>
                    </a:cubicBezTo>
                    <a:cubicBezTo>
                      <a:pt x="82" y="2"/>
                      <a:pt x="19" y="0"/>
                      <a:pt x="5" y="37"/>
                    </a:cubicBezTo>
                    <a:close/>
                  </a:path>
                </a:pathLst>
              </a:custGeom>
              <a:solidFill>
                <a:srgbClr val="E0D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98" name="Freeform 49">
                <a:extLst>
                  <a:ext uri="{FF2B5EF4-FFF2-40B4-BE49-F238E27FC236}">
                    <a16:creationId xmlns:a16="http://schemas.microsoft.com/office/drawing/2014/main" id="{FCF24E6F-456A-4347-BE9E-055956D848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1081"/>
                <a:ext cx="463" cy="499"/>
              </a:xfrm>
              <a:custGeom>
                <a:avLst/>
                <a:gdLst>
                  <a:gd name="T0" fmla="*/ 788 w 255"/>
                  <a:gd name="T1" fmla="*/ 60 h 258"/>
                  <a:gd name="T2" fmla="*/ 828 w 255"/>
                  <a:gd name="T3" fmla="*/ 288 h 258"/>
                  <a:gd name="T4" fmla="*/ 775 w 255"/>
                  <a:gd name="T5" fmla="*/ 516 h 258"/>
                  <a:gd name="T6" fmla="*/ 623 w 255"/>
                  <a:gd name="T7" fmla="*/ 824 h 258"/>
                  <a:gd name="T8" fmla="*/ 461 w 255"/>
                  <a:gd name="T9" fmla="*/ 886 h 258"/>
                  <a:gd name="T10" fmla="*/ 274 w 255"/>
                  <a:gd name="T11" fmla="*/ 942 h 258"/>
                  <a:gd name="T12" fmla="*/ 138 w 255"/>
                  <a:gd name="T13" fmla="*/ 901 h 258"/>
                  <a:gd name="T14" fmla="*/ 0 w 255"/>
                  <a:gd name="T15" fmla="*/ 826 h 258"/>
                  <a:gd name="T16" fmla="*/ 153 w 255"/>
                  <a:gd name="T17" fmla="*/ 826 h 258"/>
                  <a:gd name="T18" fmla="*/ 303 w 255"/>
                  <a:gd name="T19" fmla="*/ 845 h 258"/>
                  <a:gd name="T20" fmla="*/ 488 w 255"/>
                  <a:gd name="T21" fmla="*/ 770 h 258"/>
                  <a:gd name="T22" fmla="*/ 528 w 255"/>
                  <a:gd name="T23" fmla="*/ 710 h 258"/>
                  <a:gd name="T24" fmla="*/ 594 w 255"/>
                  <a:gd name="T25" fmla="*/ 665 h 258"/>
                  <a:gd name="T26" fmla="*/ 775 w 255"/>
                  <a:gd name="T27" fmla="*/ 333 h 258"/>
                  <a:gd name="T28" fmla="*/ 792 w 255"/>
                  <a:gd name="T29" fmla="*/ 149 h 258"/>
                  <a:gd name="T30" fmla="*/ 761 w 255"/>
                  <a:gd name="T31" fmla="*/ 0 h 25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5" h="258">
                    <a:moveTo>
                      <a:pt x="239" y="16"/>
                    </a:moveTo>
                    <a:cubicBezTo>
                      <a:pt x="248" y="37"/>
                      <a:pt x="255" y="54"/>
                      <a:pt x="251" y="77"/>
                    </a:cubicBezTo>
                    <a:cubicBezTo>
                      <a:pt x="248" y="98"/>
                      <a:pt x="242" y="118"/>
                      <a:pt x="235" y="138"/>
                    </a:cubicBezTo>
                    <a:cubicBezTo>
                      <a:pt x="224" y="167"/>
                      <a:pt x="213" y="199"/>
                      <a:pt x="189" y="220"/>
                    </a:cubicBezTo>
                    <a:cubicBezTo>
                      <a:pt x="176" y="232"/>
                      <a:pt x="157" y="234"/>
                      <a:pt x="140" y="237"/>
                    </a:cubicBezTo>
                    <a:cubicBezTo>
                      <a:pt x="120" y="241"/>
                      <a:pt x="103" y="246"/>
                      <a:pt x="83" y="252"/>
                    </a:cubicBezTo>
                    <a:cubicBezTo>
                      <a:pt x="67" y="258"/>
                      <a:pt x="57" y="249"/>
                      <a:pt x="42" y="241"/>
                    </a:cubicBezTo>
                    <a:cubicBezTo>
                      <a:pt x="28" y="234"/>
                      <a:pt x="13" y="228"/>
                      <a:pt x="0" y="221"/>
                    </a:cubicBezTo>
                    <a:cubicBezTo>
                      <a:pt x="12" y="231"/>
                      <a:pt x="31" y="219"/>
                      <a:pt x="46" y="221"/>
                    </a:cubicBezTo>
                    <a:cubicBezTo>
                      <a:pt x="62" y="224"/>
                      <a:pt x="74" y="229"/>
                      <a:pt x="92" y="226"/>
                    </a:cubicBezTo>
                    <a:cubicBezTo>
                      <a:pt x="112" y="223"/>
                      <a:pt x="132" y="220"/>
                      <a:pt x="148" y="206"/>
                    </a:cubicBezTo>
                    <a:cubicBezTo>
                      <a:pt x="154" y="201"/>
                      <a:pt x="156" y="195"/>
                      <a:pt x="160" y="190"/>
                    </a:cubicBezTo>
                    <a:cubicBezTo>
                      <a:pt x="166" y="184"/>
                      <a:pt x="174" y="182"/>
                      <a:pt x="180" y="178"/>
                    </a:cubicBezTo>
                    <a:cubicBezTo>
                      <a:pt x="211" y="158"/>
                      <a:pt x="231" y="125"/>
                      <a:pt x="235" y="89"/>
                    </a:cubicBezTo>
                    <a:cubicBezTo>
                      <a:pt x="236" y="73"/>
                      <a:pt x="242" y="56"/>
                      <a:pt x="240" y="40"/>
                    </a:cubicBezTo>
                    <a:cubicBezTo>
                      <a:pt x="239" y="26"/>
                      <a:pt x="231" y="14"/>
                      <a:pt x="231" y="0"/>
                    </a:cubicBezTo>
                  </a:path>
                </a:pathLst>
              </a:custGeom>
              <a:solidFill>
                <a:srgbClr val="B0D4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99" name="Freeform 50">
                <a:extLst>
                  <a:ext uri="{FF2B5EF4-FFF2-40B4-BE49-F238E27FC236}">
                    <a16:creationId xmlns:a16="http://schemas.microsoft.com/office/drawing/2014/main" id="{61394F55-F496-4E7F-8AE1-04EBCCA433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3" y="936"/>
                <a:ext cx="169" cy="313"/>
              </a:xfrm>
              <a:custGeom>
                <a:avLst/>
                <a:gdLst>
                  <a:gd name="T0" fmla="*/ 303 w 93"/>
                  <a:gd name="T1" fmla="*/ 8 h 162"/>
                  <a:gd name="T2" fmla="*/ 185 w 93"/>
                  <a:gd name="T3" fmla="*/ 145 h 162"/>
                  <a:gd name="T4" fmla="*/ 76 w 93"/>
                  <a:gd name="T5" fmla="*/ 280 h 162"/>
                  <a:gd name="T6" fmla="*/ 24 w 93"/>
                  <a:gd name="T7" fmla="*/ 325 h 162"/>
                  <a:gd name="T8" fmla="*/ 4 w 93"/>
                  <a:gd name="T9" fmla="*/ 429 h 162"/>
                  <a:gd name="T10" fmla="*/ 64 w 93"/>
                  <a:gd name="T11" fmla="*/ 605 h 162"/>
                  <a:gd name="T12" fmla="*/ 56 w 93"/>
                  <a:gd name="T13" fmla="*/ 377 h 162"/>
                  <a:gd name="T14" fmla="*/ 194 w 93"/>
                  <a:gd name="T15" fmla="*/ 303 h 162"/>
                  <a:gd name="T16" fmla="*/ 238 w 93"/>
                  <a:gd name="T17" fmla="*/ 137 h 162"/>
                  <a:gd name="T18" fmla="*/ 254 w 93"/>
                  <a:gd name="T19" fmla="*/ 60 h 162"/>
                  <a:gd name="T20" fmla="*/ 307 w 93"/>
                  <a:gd name="T21" fmla="*/ 0 h 1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3" h="162">
                    <a:moveTo>
                      <a:pt x="92" y="2"/>
                    </a:moveTo>
                    <a:cubicBezTo>
                      <a:pt x="70" y="4"/>
                      <a:pt x="62" y="20"/>
                      <a:pt x="56" y="39"/>
                    </a:cubicBezTo>
                    <a:cubicBezTo>
                      <a:pt x="49" y="61"/>
                      <a:pt x="43" y="65"/>
                      <a:pt x="23" y="75"/>
                    </a:cubicBezTo>
                    <a:cubicBezTo>
                      <a:pt x="13" y="80"/>
                      <a:pt x="12" y="77"/>
                      <a:pt x="7" y="87"/>
                    </a:cubicBezTo>
                    <a:cubicBezTo>
                      <a:pt x="3" y="93"/>
                      <a:pt x="1" y="108"/>
                      <a:pt x="1" y="115"/>
                    </a:cubicBezTo>
                    <a:cubicBezTo>
                      <a:pt x="0" y="129"/>
                      <a:pt x="4" y="156"/>
                      <a:pt x="19" y="162"/>
                    </a:cubicBezTo>
                    <a:cubicBezTo>
                      <a:pt x="9" y="148"/>
                      <a:pt x="7" y="116"/>
                      <a:pt x="17" y="101"/>
                    </a:cubicBezTo>
                    <a:cubicBezTo>
                      <a:pt x="27" y="85"/>
                      <a:pt x="47" y="94"/>
                      <a:pt x="59" y="81"/>
                    </a:cubicBezTo>
                    <a:cubicBezTo>
                      <a:pt x="69" y="70"/>
                      <a:pt x="69" y="49"/>
                      <a:pt x="72" y="37"/>
                    </a:cubicBezTo>
                    <a:cubicBezTo>
                      <a:pt x="73" y="31"/>
                      <a:pt x="74" y="21"/>
                      <a:pt x="77" y="16"/>
                    </a:cubicBezTo>
                    <a:cubicBezTo>
                      <a:pt x="81" y="9"/>
                      <a:pt x="90" y="7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00" name="Freeform 51">
                <a:extLst>
                  <a:ext uri="{FF2B5EF4-FFF2-40B4-BE49-F238E27FC236}">
                    <a16:creationId xmlns:a16="http://schemas.microsoft.com/office/drawing/2014/main" id="{E9722AF1-9CB5-46FD-8308-F2D1D35534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5"/>
              </a:xfrm>
              <a:custGeom>
                <a:avLst/>
                <a:gdLst>
                  <a:gd name="T0" fmla="*/ 16 w 195"/>
                  <a:gd name="T1" fmla="*/ 141 h 246"/>
                  <a:gd name="T2" fmla="*/ 109 w 195"/>
                  <a:gd name="T3" fmla="*/ 377 h 246"/>
                  <a:gd name="T4" fmla="*/ 267 w 195"/>
                  <a:gd name="T5" fmla="*/ 365 h 246"/>
                  <a:gd name="T6" fmla="*/ 287 w 195"/>
                  <a:gd name="T7" fmla="*/ 448 h 246"/>
                  <a:gd name="T8" fmla="*/ 202 w 195"/>
                  <a:gd name="T9" fmla="*/ 713 h 246"/>
                  <a:gd name="T10" fmla="*/ 474 w 195"/>
                  <a:gd name="T11" fmla="*/ 888 h 246"/>
                  <a:gd name="T12" fmla="*/ 634 w 195"/>
                  <a:gd name="T13" fmla="*/ 597 h 246"/>
                  <a:gd name="T14" fmla="*/ 597 w 195"/>
                  <a:gd name="T15" fmla="*/ 365 h 246"/>
                  <a:gd name="T16" fmla="*/ 474 w 195"/>
                  <a:gd name="T17" fmla="*/ 160 h 246"/>
                  <a:gd name="T18" fmla="*/ 336 w 195"/>
                  <a:gd name="T19" fmla="*/ 33 h 246"/>
                  <a:gd name="T20" fmla="*/ 16 w 195"/>
                  <a:gd name="T21" fmla="*/ 141 h 24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6">
                    <a:moveTo>
                      <a:pt x="5" y="38"/>
                    </a:moveTo>
                    <a:cubicBezTo>
                      <a:pt x="0" y="55"/>
                      <a:pt x="2" y="93"/>
                      <a:pt x="33" y="101"/>
                    </a:cubicBezTo>
                    <a:cubicBezTo>
                      <a:pt x="63" y="110"/>
                      <a:pt x="70" y="96"/>
                      <a:pt x="81" y="98"/>
                    </a:cubicBezTo>
                    <a:cubicBezTo>
                      <a:pt x="92" y="99"/>
                      <a:pt x="105" y="113"/>
                      <a:pt x="87" y="120"/>
                    </a:cubicBezTo>
                    <a:cubicBezTo>
                      <a:pt x="68" y="126"/>
                      <a:pt x="46" y="147"/>
                      <a:pt x="61" y="191"/>
                    </a:cubicBezTo>
                    <a:cubicBezTo>
                      <a:pt x="77" y="234"/>
                      <a:pt x="121" y="246"/>
                      <a:pt x="144" y="238"/>
                    </a:cubicBezTo>
                    <a:cubicBezTo>
                      <a:pt x="168" y="231"/>
                      <a:pt x="195" y="187"/>
                      <a:pt x="192" y="160"/>
                    </a:cubicBezTo>
                    <a:cubicBezTo>
                      <a:pt x="190" y="132"/>
                      <a:pt x="194" y="123"/>
                      <a:pt x="181" y="98"/>
                    </a:cubicBezTo>
                    <a:cubicBezTo>
                      <a:pt x="168" y="72"/>
                      <a:pt x="162" y="61"/>
                      <a:pt x="144" y="43"/>
                    </a:cubicBezTo>
                    <a:cubicBezTo>
                      <a:pt x="127" y="25"/>
                      <a:pt x="123" y="15"/>
                      <a:pt x="102" y="9"/>
                    </a:cubicBezTo>
                    <a:cubicBezTo>
                      <a:pt x="82" y="3"/>
                      <a:pt x="19" y="0"/>
                      <a:pt x="5" y="38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01" name="Freeform 52">
                <a:extLst>
                  <a:ext uri="{FF2B5EF4-FFF2-40B4-BE49-F238E27FC236}">
                    <a16:creationId xmlns:a16="http://schemas.microsoft.com/office/drawing/2014/main" id="{2B03EE60-D376-4734-B484-2A99E4BDB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1046"/>
                <a:ext cx="195" cy="338"/>
              </a:xfrm>
              <a:custGeom>
                <a:avLst/>
                <a:gdLst>
                  <a:gd name="T0" fmla="*/ 275 w 107"/>
                  <a:gd name="T1" fmla="*/ 85 h 175"/>
                  <a:gd name="T2" fmla="*/ 303 w 107"/>
                  <a:gd name="T3" fmla="*/ 496 h 175"/>
                  <a:gd name="T4" fmla="*/ 177 w 107"/>
                  <a:gd name="T5" fmla="*/ 616 h 175"/>
                  <a:gd name="T6" fmla="*/ 0 w 107"/>
                  <a:gd name="T7" fmla="*/ 541 h 175"/>
                  <a:gd name="T8" fmla="*/ 286 w 107"/>
                  <a:gd name="T9" fmla="*/ 404 h 175"/>
                  <a:gd name="T10" fmla="*/ 286 w 107"/>
                  <a:gd name="T11" fmla="*/ 191 h 175"/>
                  <a:gd name="T12" fmla="*/ 226 w 107"/>
                  <a:gd name="T13" fmla="*/ 0 h 1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7" h="175">
                    <a:moveTo>
                      <a:pt x="83" y="23"/>
                    </a:moveTo>
                    <a:cubicBezTo>
                      <a:pt x="104" y="49"/>
                      <a:pt x="107" y="104"/>
                      <a:pt x="91" y="133"/>
                    </a:cubicBezTo>
                    <a:cubicBezTo>
                      <a:pt x="83" y="147"/>
                      <a:pt x="69" y="161"/>
                      <a:pt x="53" y="165"/>
                    </a:cubicBezTo>
                    <a:cubicBezTo>
                      <a:pt x="35" y="169"/>
                      <a:pt x="8" y="161"/>
                      <a:pt x="0" y="145"/>
                    </a:cubicBezTo>
                    <a:cubicBezTo>
                      <a:pt x="25" y="175"/>
                      <a:pt x="82" y="139"/>
                      <a:pt x="86" y="108"/>
                    </a:cubicBezTo>
                    <a:cubicBezTo>
                      <a:pt x="89" y="91"/>
                      <a:pt x="90" y="67"/>
                      <a:pt x="86" y="51"/>
                    </a:cubicBezTo>
                    <a:cubicBezTo>
                      <a:pt x="83" y="37"/>
                      <a:pt x="80" y="10"/>
                      <a:pt x="68" y="0"/>
                    </a:cubicBezTo>
                  </a:path>
                </a:pathLst>
              </a:custGeom>
              <a:solidFill>
                <a:srgbClr val="D2A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02" name="Freeform 53">
                <a:extLst>
                  <a:ext uri="{FF2B5EF4-FFF2-40B4-BE49-F238E27FC236}">
                    <a16:creationId xmlns:a16="http://schemas.microsoft.com/office/drawing/2014/main" id="{FF08A3E0-E708-4BF9-B360-8E4BDCBB6C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1" y="1160"/>
                <a:ext cx="77" cy="126"/>
              </a:xfrm>
              <a:custGeom>
                <a:avLst/>
                <a:gdLst>
                  <a:gd name="T0" fmla="*/ 141 w 42"/>
                  <a:gd name="T1" fmla="*/ 4 h 65"/>
                  <a:gd name="T2" fmla="*/ 37 w 42"/>
                  <a:gd name="T3" fmla="*/ 68 h 65"/>
                  <a:gd name="T4" fmla="*/ 57 w 42"/>
                  <a:gd name="T5" fmla="*/ 244 h 65"/>
                  <a:gd name="T6" fmla="*/ 121 w 42"/>
                  <a:gd name="T7" fmla="*/ 12 h 6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" h="65">
                    <a:moveTo>
                      <a:pt x="42" y="1"/>
                    </a:moveTo>
                    <a:cubicBezTo>
                      <a:pt x="29" y="0"/>
                      <a:pt x="18" y="6"/>
                      <a:pt x="11" y="18"/>
                    </a:cubicBezTo>
                    <a:cubicBezTo>
                      <a:pt x="0" y="38"/>
                      <a:pt x="10" y="47"/>
                      <a:pt x="17" y="65"/>
                    </a:cubicBezTo>
                    <a:cubicBezTo>
                      <a:pt x="7" y="37"/>
                      <a:pt x="14" y="20"/>
                      <a:pt x="36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03" name="Oval 54">
                <a:extLst>
                  <a:ext uri="{FF2B5EF4-FFF2-40B4-BE49-F238E27FC236}">
                    <a16:creationId xmlns:a16="http://schemas.microsoft.com/office/drawing/2014/main" id="{EAAA7395-E746-4F24-B4EB-541AE87BD1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8" y="940"/>
                <a:ext cx="74" cy="7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04" name="Oval 55">
                <a:extLst>
                  <a:ext uri="{FF2B5EF4-FFF2-40B4-BE49-F238E27FC236}">
                    <a16:creationId xmlns:a16="http://schemas.microsoft.com/office/drawing/2014/main" id="{07A314B5-6254-4164-B4B8-F83EAE5FA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7" y="1025"/>
                <a:ext cx="27" cy="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05" name="Oval 56">
                <a:extLst>
                  <a:ext uri="{FF2B5EF4-FFF2-40B4-BE49-F238E27FC236}">
                    <a16:creationId xmlns:a16="http://schemas.microsoft.com/office/drawing/2014/main" id="{D9E0F2E4-849D-49D7-9E7E-E8D9FA19B4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5" y="92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106" name="Freeform 57">
                <a:extLst>
                  <a:ext uri="{FF2B5EF4-FFF2-40B4-BE49-F238E27FC236}">
                    <a16:creationId xmlns:a16="http://schemas.microsoft.com/office/drawing/2014/main" id="{82407432-7560-4687-8B9A-426818C94D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" y="816"/>
                <a:ext cx="699" cy="781"/>
              </a:xfrm>
              <a:custGeom>
                <a:avLst/>
                <a:gdLst>
                  <a:gd name="T0" fmla="*/ 214 w 385"/>
                  <a:gd name="T1" fmla="*/ 108 h 404"/>
                  <a:gd name="T2" fmla="*/ 198 w 385"/>
                  <a:gd name="T3" fmla="*/ 217 h 404"/>
                  <a:gd name="T4" fmla="*/ 207 w 385"/>
                  <a:gd name="T5" fmla="*/ 385 h 404"/>
                  <a:gd name="T6" fmla="*/ 89 w 385"/>
                  <a:gd name="T7" fmla="*/ 481 h 404"/>
                  <a:gd name="T8" fmla="*/ 36 w 385"/>
                  <a:gd name="T9" fmla="*/ 733 h 404"/>
                  <a:gd name="T10" fmla="*/ 80 w 385"/>
                  <a:gd name="T11" fmla="*/ 901 h 404"/>
                  <a:gd name="T12" fmla="*/ 89 w 385"/>
                  <a:gd name="T13" fmla="*/ 965 h 404"/>
                  <a:gd name="T14" fmla="*/ 27 w 385"/>
                  <a:gd name="T15" fmla="*/ 1046 h 404"/>
                  <a:gd name="T16" fmla="*/ 7 w 385"/>
                  <a:gd name="T17" fmla="*/ 1117 h 404"/>
                  <a:gd name="T18" fmla="*/ 40 w 385"/>
                  <a:gd name="T19" fmla="*/ 1085 h 404"/>
                  <a:gd name="T20" fmla="*/ 113 w 385"/>
                  <a:gd name="T21" fmla="*/ 1025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0 h 404"/>
                  <a:gd name="T28" fmla="*/ 171 w 385"/>
                  <a:gd name="T29" fmla="*/ 1193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4 h 404"/>
                  <a:gd name="T36" fmla="*/ 231 w 385"/>
                  <a:gd name="T37" fmla="*/ 1237 h 404"/>
                  <a:gd name="T38" fmla="*/ 294 w 385"/>
                  <a:gd name="T39" fmla="*/ 1222 h 404"/>
                  <a:gd name="T40" fmla="*/ 445 w 385"/>
                  <a:gd name="T41" fmla="*/ 1405 h 404"/>
                  <a:gd name="T42" fmla="*/ 521 w 385"/>
                  <a:gd name="T43" fmla="*/ 1454 h 404"/>
                  <a:gd name="T44" fmla="*/ 652 w 385"/>
                  <a:gd name="T45" fmla="*/ 1494 h 404"/>
                  <a:gd name="T46" fmla="*/ 784 w 385"/>
                  <a:gd name="T47" fmla="*/ 1454 h 404"/>
                  <a:gd name="T48" fmla="*/ 910 w 385"/>
                  <a:gd name="T49" fmla="*/ 1431 h 404"/>
                  <a:gd name="T50" fmla="*/ 1009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2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60 w 385"/>
                  <a:gd name="T65" fmla="*/ 1326 h 404"/>
                  <a:gd name="T66" fmla="*/ 1164 w 385"/>
                  <a:gd name="T67" fmla="*/ 1253 h 404"/>
                  <a:gd name="T68" fmla="*/ 1144 w 385"/>
                  <a:gd name="T69" fmla="*/ 1177 h 404"/>
                  <a:gd name="T70" fmla="*/ 1216 w 385"/>
                  <a:gd name="T71" fmla="*/ 945 h 404"/>
                  <a:gd name="T72" fmla="*/ 1220 w 385"/>
                  <a:gd name="T73" fmla="*/ 564 h 404"/>
                  <a:gd name="T74" fmla="*/ 1026 w 385"/>
                  <a:gd name="T75" fmla="*/ 224 h 404"/>
                  <a:gd name="T76" fmla="*/ 1035 w 385"/>
                  <a:gd name="T77" fmla="*/ 160 h 404"/>
                  <a:gd name="T78" fmla="*/ 1051 w 385"/>
                  <a:gd name="T79" fmla="*/ 108 h 404"/>
                  <a:gd name="T80" fmla="*/ 1022 w 385"/>
                  <a:gd name="T81" fmla="*/ 131 h 404"/>
                  <a:gd name="T82" fmla="*/ 946 w 385"/>
                  <a:gd name="T83" fmla="*/ 184 h 404"/>
                  <a:gd name="T84" fmla="*/ 857 w 385"/>
                  <a:gd name="T85" fmla="*/ 149 h 404"/>
                  <a:gd name="T86" fmla="*/ 864 w 385"/>
                  <a:gd name="T87" fmla="*/ 93 h 404"/>
                  <a:gd name="T88" fmla="*/ 850 w 385"/>
                  <a:gd name="T89" fmla="*/ 60 h 404"/>
                  <a:gd name="T90" fmla="*/ 812 w 385"/>
                  <a:gd name="T91" fmla="*/ 108 h 404"/>
                  <a:gd name="T92" fmla="*/ 761 w 385"/>
                  <a:gd name="T93" fmla="*/ 116 h 404"/>
                  <a:gd name="T94" fmla="*/ 583 w 385"/>
                  <a:gd name="T95" fmla="*/ 97 h 404"/>
                  <a:gd name="T96" fmla="*/ 472 w 385"/>
                  <a:gd name="T97" fmla="*/ 135 h 404"/>
                  <a:gd name="T98" fmla="*/ 416 w 385"/>
                  <a:gd name="T99" fmla="*/ 8 h 404"/>
                  <a:gd name="T100" fmla="*/ 432 w 385"/>
                  <a:gd name="T101" fmla="*/ 79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57 h 404"/>
                  <a:gd name="T108" fmla="*/ 214 w 385"/>
                  <a:gd name="T109" fmla="*/ 108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29"/>
                    </a:moveTo>
                    <a:cubicBezTo>
                      <a:pt x="59" y="34"/>
                      <a:pt x="58" y="46"/>
                      <a:pt x="60" y="58"/>
                    </a:cubicBezTo>
                    <a:cubicBezTo>
                      <a:pt x="62" y="71"/>
                      <a:pt x="69" y="92"/>
                      <a:pt x="63" y="103"/>
                    </a:cubicBezTo>
                    <a:cubicBezTo>
                      <a:pt x="58" y="114"/>
                      <a:pt x="41" y="122"/>
                      <a:pt x="27" y="129"/>
                    </a:cubicBezTo>
                    <a:cubicBezTo>
                      <a:pt x="13" y="137"/>
                      <a:pt x="11" y="180"/>
                      <a:pt x="11" y="196"/>
                    </a:cubicBezTo>
                    <a:cubicBezTo>
                      <a:pt x="11" y="212"/>
                      <a:pt x="8" y="219"/>
                      <a:pt x="24" y="241"/>
                    </a:cubicBezTo>
                    <a:cubicBezTo>
                      <a:pt x="29" y="246"/>
                      <a:pt x="33" y="254"/>
                      <a:pt x="27" y="258"/>
                    </a:cubicBezTo>
                    <a:cubicBezTo>
                      <a:pt x="18" y="265"/>
                      <a:pt x="14" y="273"/>
                      <a:pt x="8" y="280"/>
                    </a:cubicBezTo>
                    <a:cubicBezTo>
                      <a:pt x="1" y="287"/>
                      <a:pt x="0" y="292"/>
                      <a:pt x="2" y="299"/>
                    </a:cubicBezTo>
                    <a:cubicBezTo>
                      <a:pt x="4" y="306"/>
                      <a:pt x="4" y="298"/>
                      <a:pt x="12" y="290"/>
                    </a:cubicBezTo>
                    <a:cubicBezTo>
                      <a:pt x="20" y="282"/>
                      <a:pt x="23" y="278"/>
                      <a:pt x="34" y="274"/>
                    </a:cubicBezTo>
                    <a:cubicBezTo>
                      <a:pt x="46" y="270"/>
                      <a:pt x="45" y="268"/>
                      <a:pt x="51" y="278"/>
                    </a:cubicBezTo>
                    <a:cubicBezTo>
                      <a:pt x="58" y="288"/>
                      <a:pt x="61" y="294"/>
                      <a:pt x="67" y="302"/>
                    </a:cubicBezTo>
                    <a:cubicBezTo>
                      <a:pt x="73" y="309"/>
                      <a:pt x="74" y="311"/>
                      <a:pt x="67" y="313"/>
                    </a:cubicBezTo>
                    <a:cubicBezTo>
                      <a:pt x="60" y="315"/>
                      <a:pt x="55" y="312"/>
                      <a:pt x="52" y="319"/>
                    </a:cubicBezTo>
                    <a:cubicBezTo>
                      <a:pt x="49" y="327"/>
                      <a:pt x="56" y="327"/>
                      <a:pt x="41" y="332"/>
                    </a:cubicBezTo>
                    <a:cubicBezTo>
                      <a:pt x="27" y="337"/>
                      <a:pt x="18" y="342"/>
                      <a:pt x="19" y="347"/>
                    </a:cubicBezTo>
                    <a:cubicBezTo>
                      <a:pt x="20" y="352"/>
                      <a:pt x="31" y="344"/>
                      <a:pt x="42" y="341"/>
                    </a:cubicBezTo>
                    <a:cubicBezTo>
                      <a:pt x="54" y="339"/>
                      <a:pt x="66" y="339"/>
                      <a:pt x="70" y="331"/>
                    </a:cubicBezTo>
                    <a:cubicBezTo>
                      <a:pt x="74" y="322"/>
                      <a:pt x="80" y="317"/>
                      <a:pt x="89" y="327"/>
                    </a:cubicBezTo>
                    <a:cubicBezTo>
                      <a:pt x="98" y="338"/>
                      <a:pt x="112" y="377"/>
                      <a:pt x="135" y="376"/>
                    </a:cubicBezTo>
                    <a:cubicBezTo>
                      <a:pt x="145" y="377"/>
                      <a:pt x="148" y="382"/>
                      <a:pt x="158" y="389"/>
                    </a:cubicBezTo>
                    <a:cubicBezTo>
                      <a:pt x="168" y="397"/>
                      <a:pt x="181" y="404"/>
                      <a:pt x="198" y="400"/>
                    </a:cubicBezTo>
                    <a:cubicBezTo>
                      <a:pt x="215" y="397"/>
                      <a:pt x="226" y="394"/>
                      <a:pt x="238" y="389"/>
                    </a:cubicBezTo>
                    <a:cubicBezTo>
                      <a:pt x="250" y="383"/>
                      <a:pt x="257" y="385"/>
                      <a:pt x="276" y="383"/>
                    </a:cubicBezTo>
                    <a:cubicBezTo>
                      <a:pt x="296" y="380"/>
                      <a:pt x="301" y="380"/>
                      <a:pt x="306" y="372"/>
                    </a:cubicBezTo>
                    <a:cubicBezTo>
                      <a:pt x="311" y="363"/>
                      <a:pt x="316" y="373"/>
                      <a:pt x="320" y="383"/>
                    </a:cubicBezTo>
                    <a:cubicBezTo>
                      <a:pt x="324" y="392"/>
                      <a:pt x="328" y="399"/>
                      <a:pt x="331" y="394"/>
                    </a:cubicBezTo>
                    <a:cubicBezTo>
                      <a:pt x="334" y="389"/>
                      <a:pt x="324" y="377"/>
                      <a:pt x="324" y="370"/>
                    </a:cubicBezTo>
                    <a:cubicBezTo>
                      <a:pt x="324" y="363"/>
                      <a:pt x="320" y="354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5"/>
                      <a:pt x="346" y="333"/>
                    </a:cubicBezTo>
                    <a:cubicBezTo>
                      <a:pt x="346" y="340"/>
                      <a:pt x="345" y="358"/>
                      <a:pt x="352" y="355"/>
                    </a:cubicBezTo>
                    <a:cubicBezTo>
                      <a:pt x="358" y="351"/>
                      <a:pt x="357" y="343"/>
                      <a:pt x="353" y="335"/>
                    </a:cubicBezTo>
                    <a:cubicBezTo>
                      <a:pt x="350" y="327"/>
                      <a:pt x="345" y="323"/>
                      <a:pt x="347" y="315"/>
                    </a:cubicBezTo>
                    <a:cubicBezTo>
                      <a:pt x="349" y="307"/>
                      <a:pt x="360" y="287"/>
                      <a:pt x="369" y="253"/>
                    </a:cubicBezTo>
                    <a:cubicBezTo>
                      <a:pt x="378" y="218"/>
                      <a:pt x="385" y="195"/>
                      <a:pt x="370" y="151"/>
                    </a:cubicBezTo>
                    <a:cubicBezTo>
                      <a:pt x="356" y="107"/>
                      <a:pt x="324" y="68"/>
                      <a:pt x="311" y="60"/>
                    </a:cubicBezTo>
                    <a:cubicBezTo>
                      <a:pt x="297" y="51"/>
                      <a:pt x="306" y="46"/>
                      <a:pt x="314" y="43"/>
                    </a:cubicBezTo>
                    <a:cubicBezTo>
                      <a:pt x="321" y="40"/>
                      <a:pt x="322" y="31"/>
                      <a:pt x="319" y="29"/>
                    </a:cubicBezTo>
                    <a:cubicBezTo>
                      <a:pt x="316" y="28"/>
                      <a:pt x="315" y="33"/>
                      <a:pt x="310" y="35"/>
                    </a:cubicBezTo>
                    <a:cubicBezTo>
                      <a:pt x="305" y="37"/>
                      <a:pt x="296" y="49"/>
                      <a:pt x="287" y="49"/>
                    </a:cubicBezTo>
                    <a:cubicBezTo>
                      <a:pt x="279" y="49"/>
                      <a:pt x="269" y="45"/>
                      <a:pt x="260" y="40"/>
                    </a:cubicBezTo>
                    <a:cubicBezTo>
                      <a:pt x="252" y="35"/>
                      <a:pt x="258" y="29"/>
                      <a:pt x="262" y="25"/>
                    </a:cubicBezTo>
                    <a:cubicBezTo>
                      <a:pt x="265" y="21"/>
                      <a:pt x="261" y="16"/>
                      <a:pt x="258" y="16"/>
                    </a:cubicBezTo>
                    <a:cubicBezTo>
                      <a:pt x="255" y="17"/>
                      <a:pt x="251" y="27"/>
                      <a:pt x="246" y="29"/>
                    </a:cubicBezTo>
                    <a:cubicBezTo>
                      <a:pt x="241" y="32"/>
                      <a:pt x="243" y="34"/>
                      <a:pt x="231" y="31"/>
                    </a:cubicBezTo>
                    <a:cubicBezTo>
                      <a:pt x="219" y="28"/>
                      <a:pt x="198" y="21"/>
                      <a:pt x="177" y="26"/>
                    </a:cubicBezTo>
                    <a:cubicBezTo>
                      <a:pt x="157" y="31"/>
                      <a:pt x="147" y="42"/>
                      <a:pt x="143" y="36"/>
                    </a:cubicBezTo>
                    <a:cubicBezTo>
                      <a:pt x="140" y="31"/>
                      <a:pt x="134" y="0"/>
                      <a:pt x="126" y="2"/>
                    </a:cubicBezTo>
                    <a:cubicBezTo>
                      <a:pt x="119" y="5"/>
                      <a:pt x="129" y="12"/>
                      <a:pt x="131" y="21"/>
                    </a:cubicBezTo>
                    <a:cubicBezTo>
                      <a:pt x="133" y="30"/>
                      <a:pt x="137" y="36"/>
                      <a:pt x="122" y="43"/>
                    </a:cubicBezTo>
                    <a:cubicBezTo>
                      <a:pt x="107" y="49"/>
                      <a:pt x="85" y="56"/>
                      <a:pt x="80" y="62"/>
                    </a:cubicBezTo>
                    <a:cubicBezTo>
                      <a:pt x="74" y="67"/>
                      <a:pt x="66" y="51"/>
                      <a:pt x="68" y="42"/>
                    </a:cubicBezTo>
                    <a:cubicBezTo>
                      <a:pt x="70" y="33"/>
                      <a:pt x="69" y="28"/>
                      <a:pt x="65" y="29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</p:grpSp>
        <p:grpSp>
          <p:nvGrpSpPr>
            <p:cNvPr id="36" name="Group 46">
              <a:extLst>
                <a:ext uri="{FF2B5EF4-FFF2-40B4-BE49-F238E27FC236}">
                  <a16:creationId xmlns:a16="http://schemas.microsoft.com/office/drawing/2014/main" id="{D254C811-1D7D-4A4B-A54E-9AE1EE2B6D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3968" y="5691495"/>
              <a:ext cx="288032" cy="170929"/>
              <a:chOff x="2590" y="816"/>
              <a:chExt cx="701" cy="781"/>
            </a:xfrm>
          </p:grpSpPr>
          <p:sp>
            <p:nvSpPr>
              <p:cNvPr id="85" name="Freeform 47">
                <a:extLst>
                  <a:ext uri="{FF2B5EF4-FFF2-40B4-BE49-F238E27FC236}">
                    <a16:creationId xmlns:a16="http://schemas.microsoft.com/office/drawing/2014/main" id="{80B4DA69-1E58-46B2-A5FB-E52EC7466F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816"/>
                <a:ext cx="699" cy="781"/>
              </a:xfrm>
              <a:custGeom>
                <a:avLst/>
                <a:gdLst>
                  <a:gd name="T0" fmla="*/ 214 w 385"/>
                  <a:gd name="T1" fmla="*/ 112 h 404"/>
                  <a:gd name="T2" fmla="*/ 198 w 385"/>
                  <a:gd name="T3" fmla="*/ 220 h 404"/>
                  <a:gd name="T4" fmla="*/ 207 w 385"/>
                  <a:gd name="T5" fmla="*/ 389 h 404"/>
                  <a:gd name="T6" fmla="*/ 89 w 385"/>
                  <a:gd name="T7" fmla="*/ 485 h 404"/>
                  <a:gd name="T8" fmla="*/ 33 w 385"/>
                  <a:gd name="T9" fmla="*/ 737 h 404"/>
                  <a:gd name="T10" fmla="*/ 80 w 385"/>
                  <a:gd name="T11" fmla="*/ 901 h 404"/>
                  <a:gd name="T12" fmla="*/ 89 w 385"/>
                  <a:gd name="T13" fmla="*/ 969 h 404"/>
                  <a:gd name="T14" fmla="*/ 27 w 385"/>
                  <a:gd name="T15" fmla="*/ 1046 h 404"/>
                  <a:gd name="T16" fmla="*/ 7 w 385"/>
                  <a:gd name="T17" fmla="*/ 1121 h 404"/>
                  <a:gd name="T18" fmla="*/ 40 w 385"/>
                  <a:gd name="T19" fmla="*/ 1088 h 404"/>
                  <a:gd name="T20" fmla="*/ 113 w 385"/>
                  <a:gd name="T21" fmla="*/ 1028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3 h 404"/>
                  <a:gd name="T28" fmla="*/ 171 w 385"/>
                  <a:gd name="T29" fmla="*/ 1197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8 h 404"/>
                  <a:gd name="T36" fmla="*/ 231 w 385"/>
                  <a:gd name="T37" fmla="*/ 1237 h 404"/>
                  <a:gd name="T38" fmla="*/ 294 w 385"/>
                  <a:gd name="T39" fmla="*/ 1226 h 404"/>
                  <a:gd name="T40" fmla="*/ 445 w 385"/>
                  <a:gd name="T41" fmla="*/ 1405 h 404"/>
                  <a:gd name="T42" fmla="*/ 521 w 385"/>
                  <a:gd name="T43" fmla="*/ 1458 h 404"/>
                  <a:gd name="T44" fmla="*/ 652 w 385"/>
                  <a:gd name="T45" fmla="*/ 1498 h 404"/>
                  <a:gd name="T46" fmla="*/ 781 w 385"/>
                  <a:gd name="T47" fmla="*/ 1454 h 404"/>
                  <a:gd name="T48" fmla="*/ 910 w 385"/>
                  <a:gd name="T49" fmla="*/ 1431 h 404"/>
                  <a:gd name="T50" fmla="*/ 1006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6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57 w 385"/>
                  <a:gd name="T65" fmla="*/ 1326 h 404"/>
                  <a:gd name="T66" fmla="*/ 1164 w 385"/>
                  <a:gd name="T67" fmla="*/ 1257 h 404"/>
                  <a:gd name="T68" fmla="*/ 1144 w 385"/>
                  <a:gd name="T69" fmla="*/ 1181 h 404"/>
                  <a:gd name="T70" fmla="*/ 1216 w 385"/>
                  <a:gd name="T71" fmla="*/ 945 h 404"/>
                  <a:gd name="T72" fmla="*/ 1220 w 385"/>
                  <a:gd name="T73" fmla="*/ 568 h 404"/>
                  <a:gd name="T74" fmla="*/ 1022 w 385"/>
                  <a:gd name="T75" fmla="*/ 224 h 404"/>
                  <a:gd name="T76" fmla="*/ 1035 w 385"/>
                  <a:gd name="T77" fmla="*/ 164 h 404"/>
                  <a:gd name="T78" fmla="*/ 1051 w 385"/>
                  <a:gd name="T79" fmla="*/ 112 h 404"/>
                  <a:gd name="T80" fmla="*/ 1022 w 385"/>
                  <a:gd name="T81" fmla="*/ 135 h 404"/>
                  <a:gd name="T82" fmla="*/ 946 w 385"/>
                  <a:gd name="T83" fmla="*/ 188 h 404"/>
                  <a:gd name="T84" fmla="*/ 857 w 385"/>
                  <a:gd name="T85" fmla="*/ 153 h 404"/>
                  <a:gd name="T86" fmla="*/ 861 w 385"/>
                  <a:gd name="T87" fmla="*/ 97 h 404"/>
                  <a:gd name="T88" fmla="*/ 850 w 385"/>
                  <a:gd name="T89" fmla="*/ 64 h 404"/>
                  <a:gd name="T90" fmla="*/ 812 w 385"/>
                  <a:gd name="T91" fmla="*/ 112 h 404"/>
                  <a:gd name="T92" fmla="*/ 761 w 385"/>
                  <a:gd name="T93" fmla="*/ 120 h 404"/>
                  <a:gd name="T94" fmla="*/ 583 w 385"/>
                  <a:gd name="T95" fmla="*/ 101 h 404"/>
                  <a:gd name="T96" fmla="*/ 472 w 385"/>
                  <a:gd name="T97" fmla="*/ 139 h 404"/>
                  <a:gd name="T98" fmla="*/ 416 w 385"/>
                  <a:gd name="T99" fmla="*/ 12 h 404"/>
                  <a:gd name="T100" fmla="*/ 432 w 385"/>
                  <a:gd name="T101" fmla="*/ 83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60 h 404"/>
                  <a:gd name="T108" fmla="*/ 214 w 385"/>
                  <a:gd name="T109" fmla="*/ 112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30"/>
                    </a:moveTo>
                    <a:cubicBezTo>
                      <a:pt x="59" y="34"/>
                      <a:pt x="58" y="46"/>
                      <a:pt x="60" y="59"/>
                    </a:cubicBezTo>
                    <a:cubicBezTo>
                      <a:pt x="61" y="72"/>
                      <a:pt x="69" y="93"/>
                      <a:pt x="63" y="104"/>
                    </a:cubicBezTo>
                    <a:cubicBezTo>
                      <a:pt x="58" y="114"/>
                      <a:pt x="41" y="122"/>
                      <a:pt x="27" y="130"/>
                    </a:cubicBezTo>
                    <a:cubicBezTo>
                      <a:pt x="12" y="138"/>
                      <a:pt x="10" y="181"/>
                      <a:pt x="10" y="197"/>
                    </a:cubicBezTo>
                    <a:cubicBezTo>
                      <a:pt x="10" y="212"/>
                      <a:pt x="8" y="219"/>
                      <a:pt x="24" y="241"/>
                    </a:cubicBezTo>
                    <a:cubicBezTo>
                      <a:pt x="29" y="247"/>
                      <a:pt x="33" y="255"/>
                      <a:pt x="27" y="259"/>
                    </a:cubicBezTo>
                    <a:cubicBezTo>
                      <a:pt x="18" y="266"/>
                      <a:pt x="14" y="273"/>
                      <a:pt x="8" y="280"/>
                    </a:cubicBezTo>
                    <a:cubicBezTo>
                      <a:pt x="1" y="288"/>
                      <a:pt x="0" y="293"/>
                      <a:pt x="2" y="300"/>
                    </a:cubicBezTo>
                    <a:cubicBezTo>
                      <a:pt x="4" y="307"/>
                      <a:pt x="4" y="299"/>
                      <a:pt x="12" y="291"/>
                    </a:cubicBezTo>
                    <a:cubicBezTo>
                      <a:pt x="20" y="283"/>
                      <a:pt x="23" y="279"/>
                      <a:pt x="34" y="275"/>
                    </a:cubicBezTo>
                    <a:cubicBezTo>
                      <a:pt x="46" y="271"/>
                      <a:pt x="45" y="268"/>
                      <a:pt x="51" y="278"/>
                    </a:cubicBezTo>
                    <a:cubicBezTo>
                      <a:pt x="58" y="288"/>
                      <a:pt x="61" y="295"/>
                      <a:pt x="67" y="302"/>
                    </a:cubicBezTo>
                    <a:cubicBezTo>
                      <a:pt x="73" y="310"/>
                      <a:pt x="74" y="312"/>
                      <a:pt x="67" y="314"/>
                    </a:cubicBezTo>
                    <a:cubicBezTo>
                      <a:pt x="60" y="316"/>
                      <a:pt x="54" y="312"/>
                      <a:pt x="52" y="320"/>
                    </a:cubicBezTo>
                    <a:cubicBezTo>
                      <a:pt x="49" y="328"/>
                      <a:pt x="56" y="327"/>
                      <a:pt x="41" y="332"/>
                    </a:cubicBezTo>
                    <a:cubicBezTo>
                      <a:pt x="26" y="337"/>
                      <a:pt x="18" y="342"/>
                      <a:pt x="19" y="347"/>
                    </a:cubicBezTo>
                    <a:cubicBezTo>
                      <a:pt x="20" y="353"/>
                      <a:pt x="31" y="344"/>
                      <a:pt x="42" y="342"/>
                    </a:cubicBezTo>
                    <a:cubicBezTo>
                      <a:pt x="53" y="339"/>
                      <a:pt x="66" y="340"/>
                      <a:pt x="70" y="331"/>
                    </a:cubicBezTo>
                    <a:cubicBezTo>
                      <a:pt x="74" y="323"/>
                      <a:pt x="80" y="317"/>
                      <a:pt x="89" y="328"/>
                    </a:cubicBezTo>
                    <a:cubicBezTo>
                      <a:pt x="98" y="338"/>
                      <a:pt x="112" y="378"/>
                      <a:pt x="135" y="376"/>
                    </a:cubicBezTo>
                    <a:cubicBezTo>
                      <a:pt x="144" y="377"/>
                      <a:pt x="148" y="382"/>
                      <a:pt x="158" y="390"/>
                    </a:cubicBezTo>
                    <a:cubicBezTo>
                      <a:pt x="168" y="397"/>
                      <a:pt x="181" y="404"/>
                      <a:pt x="198" y="401"/>
                    </a:cubicBezTo>
                    <a:cubicBezTo>
                      <a:pt x="215" y="398"/>
                      <a:pt x="226" y="395"/>
                      <a:pt x="237" y="389"/>
                    </a:cubicBezTo>
                    <a:cubicBezTo>
                      <a:pt x="249" y="383"/>
                      <a:pt x="256" y="386"/>
                      <a:pt x="276" y="383"/>
                    </a:cubicBezTo>
                    <a:cubicBezTo>
                      <a:pt x="295" y="381"/>
                      <a:pt x="300" y="381"/>
                      <a:pt x="305" y="372"/>
                    </a:cubicBezTo>
                    <a:cubicBezTo>
                      <a:pt x="310" y="363"/>
                      <a:pt x="315" y="374"/>
                      <a:pt x="320" y="383"/>
                    </a:cubicBezTo>
                    <a:cubicBezTo>
                      <a:pt x="324" y="393"/>
                      <a:pt x="327" y="399"/>
                      <a:pt x="331" y="394"/>
                    </a:cubicBezTo>
                    <a:cubicBezTo>
                      <a:pt x="334" y="389"/>
                      <a:pt x="324" y="378"/>
                      <a:pt x="324" y="371"/>
                    </a:cubicBezTo>
                    <a:cubicBezTo>
                      <a:pt x="324" y="364"/>
                      <a:pt x="320" y="355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6"/>
                      <a:pt x="346" y="333"/>
                    </a:cubicBezTo>
                    <a:cubicBezTo>
                      <a:pt x="346" y="341"/>
                      <a:pt x="345" y="359"/>
                      <a:pt x="351" y="355"/>
                    </a:cubicBezTo>
                    <a:cubicBezTo>
                      <a:pt x="358" y="351"/>
                      <a:pt x="356" y="344"/>
                      <a:pt x="353" y="336"/>
                    </a:cubicBezTo>
                    <a:cubicBezTo>
                      <a:pt x="350" y="327"/>
                      <a:pt x="345" y="324"/>
                      <a:pt x="347" y="316"/>
                    </a:cubicBezTo>
                    <a:cubicBezTo>
                      <a:pt x="349" y="307"/>
                      <a:pt x="360" y="288"/>
                      <a:pt x="369" y="253"/>
                    </a:cubicBezTo>
                    <a:cubicBezTo>
                      <a:pt x="378" y="219"/>
                      <a:pt x="385" y="196"/>
                      <a:pt x="370" y="152"/>
                    </a:cubicBezTo>
                    <a:cubicBezTo>
                      <a:pt x="356" y="108"/>
                      <a:pt x="324" y="69"/>
                      <a:pt x="310" y="60"/>
                    </a:cubicBezTo>
                    <a:cubicBezTo>
                      <a:pt x="297" y="51"/>
                      <a:pt x="306" y="47"/>
                      <a:pt x="314" y="44"/>
                    </a:cubicBezTo>
                    <a:cubicBezTo>
                      <a:pt x="321" y="41"/>
                      <a:pt x="322" y="31"/>
                      <a:pt x="319" y="30"/>
                    </a:cubicBezTo>
                    <a:cubicBezTo>
                      <a:pt x="315" y="29"/>
                      <a:pt x="315" y="34"/>
                      <a:pt x="310" y="36"/>
                    </a:cubicBezTo>
                    <a:cubicBezTo>
                      <a:pt x="305" y="38"/>
                      <a:pt x="296" y="50"/>
                      <a:pt x="287" y="50"/>
                    </a:cubicBezTo>
                    <a:cubicBezTo>
                      <a:pt x="278" y="50"/>
                      <a:pt x="269" y="46"/>
                      <a:pt x="260" y="41"/>
                    </a:cubicBezTo>
                    <a:cubicBezTo>
                      <a:pt x="251" y="36"/>
                      <a:pt x="258" y="30"/>
                      <a:pt x="261" y="26"/>
                    </a:cubicBezTo>
                    <a:cubicBezTo>
                      <a:pt x="265" y="21"/>
                      <a:pt x="261" y="16"/>
                      <a:pt x="258" y="17"/>
                    </a:cubicBezTo>
                    <a:cubicBezTo>
                      <a:pt x="254" y="17"/>
                      <a:pt x="251" y="28"/>
                      <a:pt x="246" y="30"/>
                    </a:cubicBezTo>
                    <a:cubicBezTo>
                      <a:pt x="241" y="33"/>
                      <a:pt x="243" y="35"/>
                      <a:pt x="231" y="32"/>
                    </a:cubicBezTo>
                    <a:cubicBezTo>
                      <a:pt x="219" y="29"/>
                      <a:pt x="198" y="22"/>
                      <a:pt x="177" y="27"/>
                    </a:cubicBezTo>
                    <a:cubicBezTo>
                      <a:pt x="156" y="32"/>
                      <a:pt x="147" y="43"/>
                      <a:pt x="143" y="37"/>
                    </a:cubicBezTo>
                    <a:cubicBezTo>
                      <a:pt x="139" y="31"/>
                      <a:pt x="134" y="0"/>
                      <a:pt x="126" y="3"/>
                    </a:cubicBezTo>
                    <a:cubicBezTo>
                      <a:pt x="119" y="5"/>
                      <a:pt x="129" y="13"/>
                      <a:pt x="131" y="22"/>
                    </a:cubicBezTo>
                    <a:cubicBezTo>
                      <a:pt x="132" y="31"/>
                      <a:pt x="137" y="37"/>
                      <a:pt x="122" y="43"/>
                    </a:cubicBezTo>
                    <a:cubicBezTo>
                      <a:pt x="107" y="50"/>
                      <a:pt x="85" y="57"/>
                      <a:pt x="80" y="62"/>
                    </a:cubicBezTo>
                    <a:cubicBezTo>
                      <a:pt x="74" y="67"/>
                      <a:pt x="66" y="52"/>
                      <a:pt x="68" y="43"/>
                    </a:cubicBezTo>
                    <a:cubicBezTo>
                      <a:pt x="70" y="33"/>
                      <a:pt x="68" y="29"/>
                      <a:pt x="65" y="30"/>
                    </a:cubicBezTo>
                    <a:close/>
                  </a:path>
                </a:pathLst>
              </a:custGeom>
              <a:solidFill>
                <a:srgbClr val="CC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86" name="Freeform 48">
                <a:extLst>
                  <a:ext uri="{FF2B5EF4-FFF2-40B4-BE49-F238E27FC236}">
                    <a16:creationId xmlns:a16="http://schemas.microsoft.com/office/drawing/2014/main" id="{629813D3-6943-40F6-A158-4FE3099FFA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3"/>
              </a:xfrm>
              <a:custGeom>
                <a:avLst/>
                <a:gdLst>
                  <a:gd name="T0" fmla="*/ 16 w 195"/>
                  <a:gd name="T1" fmla="*/ 137 h 245"/>
                  <a:gd name="T2" fmla="*/ 109 w 195"/>
                  <a:gd name="T3" fmla="*/ 376 h 245"/>
                  <a:gd name="T4" fmla="*/ 267 w 195"/>
                  <a:gd name="T5" fmla="*/ 361 h 245"/>
                  <a:gd name="T6" fmla="*/ 287 w 195"/>
                  <a:gd name="T7" fmla="*/ 444 h 245"/>
                  <a:gd name="T8" fmla="*/ 202 w 195"/>
                  <a:gd name="T9" fmla="*/ 709 h 245"/>
                  <a:gd name="T10" fmla="*/ 474 w 195"/>
                  <a:gd name="T11" fmla="*/ 886 h 245"/>
                  <a:gd name="T12" fmla="*/ 634 w 195"/>
                  <a:gd name="T13" fmla="*/ 593 h 245"/>
                  <a:gd name="T14" fmla="*/ 597 w 195"/>
                  <a:gd name="T15" fmla="*/ 361 h 245"/>
                  <a:gd name="T16" fmla="*/ 474 w 195"/>
                  <a:gd name="T17" fmla="*/ 156 h 245"/>
                  <a:gd name="T18" fmla="*/ 336 w 195"/>
                  <a:gd name="T19" fmla="*/ 29 h 245"/>
                  <a:gd name="T20" fmla="*/ 16 w 195"/>
                  <a:gd name="T21" fmla="*/ 137 h 2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5">
                    <a:moveTo>
                      <a:pt x="5" y="37"/>
                    </a:moveTo>
                    <a:cubicBezTo>
                      <a:pt x="0" y="54"/>
                      <a:pt x="2" y="93"/>
                      <a:pt x="33" y="101"/>
                    </a:cubicBezTo>
                    <a:cubicBezTo>
                      <a:pt x="63" y="109"/>
                      <a:pt x="70" y="96"/>
                      <a:pt x="81" y="97"/>
                    </a:cubicBezTo>
                    <a:cubicBezTo>
                      <a:pt x="92" y="98"/>
                      <a:pt x="105" y="113"/>
                      <a:pt x="87" y="119"/>
                    </a:cubicBezTo>
                    <a:cubicBezTo>
                      <a:pt x="68" y="125"/>
                      <a:pt x="46" y="147"/>
                      <a:pt x="61" y="190"/>
                    </a:cubicBezTo>
                    <a:cubicBezTo>
                      <a:pt x="77" y="233"/>
                      <a:pt x="121" y="245"/>
                      <a:pt x="144" y="238"/>
                    </a:cubicBezTo>
                    <a:cubicBezTo>
                      <a:pt x="168" y="230"/>
                      <a:pt x="195" y="187"/>
                      <a:pt x="192" y="159"/>
                    </a:cubicBezTo>
                    <a:cubicBezTo>
                      <a:pt x="190" y="132"/>
                      <a:pt x="194" y="123"/>
                      <a:pt x="181" y="97"/>
                    </a:cubicBezTo>
                    <a:cubicBezTo>
                      <a:pt x="168" y="71"/>
                      <a:pt x="162" y="60"/>
                      <a:pt x="144" y="42"/>
                    </a:cubicBezTo>
                    <a:cubicBezTo>
                      <a:pt x="127" y="24"/>
                      <a:pt x="123" y="15"/>
                      <a:pt x="102" y="8"/>
                    </a:cubicBezTo>
                    <a:cubicBezTo>
                      <a:pt x="82" y="2"/>
                      <a:pt x="19" y="0"/>
                      <a:pt x="5" y="37"/>
                    </a:cubicBezTo>
                    <a:close/>
                  </a:path>
                </a:pathLst>
              </a:custGeom>
              <a:solidFill>
                <a:srgbClr val="E0D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87" name="Freeform 49">
                <a:extLst>
                  <a:ext uri="{FF2B5EF4-FFF2-40B4-BE49-F238E27FC236}">
                    <a16:creationId xmlns:a16="http://schemas.microsoft.com/office/drawing/2014/main" id="{1E046B5B-9E9D-4BBD-A609-A724AF6FA8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1081"/>
                <a:ext cx="463" cy="499"/>
              </a:xfrm>
              <a:custGeom>
                <a:avLst/>
                <a:gdLst>
                  <a:gd name="T0" fmla="*/ 788 w 255"/>
                  <a:gd name="T1" fmla="*/ 60 h 258"/>
                  <a:gd name="T2" fmla="*/ 828 w 255"/>
                  <a:gd name="T3" fmla="*/ 288 h 258"/>
                  <a:gd name="T4" fmla="*/ 775 w 255"/>
                  <a:gd name="T5" fmla="*/ 516 h 258"/>
                  <a:gd name="T6" fmla="*/ 623 w 255"/>
                  <a:gd name="T7" fmla="*/ 824 h 258"/>
                  <a:gd name="T8" fmla="*/ 461 w 255"/>
                  <a:gd name="T9" fmla="*/ 886 h 258"/>
                  <a:gd name="T10" fmla="*/ 274 w 255"/>
                  <a:gd name="T11" fmla="*/ 942 h 258"/>
                  <a:gd name="T12" fmla="*/ 138 w 255"/>
                  <a:gd name="T13" fmla="*/ 901 h 258"/>
                  <a:gd name="T14" fmla="*/ 0 w 255"/>
                  <a:gd name="T15" fmla="*/ 826 h 258"/>
                  <a:gd name="T16" fmla="*/ 153 w 255"/>
                  <a:gd name="T17" fmla="*/ 826 h 258"/>
                  <a:gd name="T18" fmla="*/ 303 w 255"/>
                  <a:gd name="T19" fmla="*/ 845 h 258"/>
                  <a:gd name="T20" fmla="*/ 488 w 255"/>
                  <a:gd name="T21" fmla="*/ 770 h 258"/>
                  <a:gd name="T22" fmla="*/ 528 w 255"/>
                  <a:gd name="T23" fmla="*/ 710 h 258"/>
                  <a:gd name="T24" fmla="*/ 594 w 255"/>
                  <a:gd name="T25" fmla="*/ 665 h 258"/>
                  <a:gd name="T26" fmla="*/ 775 w 255"/>
                  <a:gd name="T27" fmla="*/ 333 h 258"/>
                  <a:gd name="T28" fmla="*/ 792 w 255"/>
                  <a:gd name="T29" fmla="*/ 149 h 258"/>
                  <a:gd name="T30" fmla="*/ 761 w 255"/>
                  <a:gd name="T31" fmla="*/ 0 h 25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5" h="258">
                    <a:moveTo>
                      <a:pt x="239" y="16"/>
                    </a:moveTo>
                    <a:cubicBezTo>
                      <a:pt x="248" y="37"/>
                      <a:pt x="255" y="54"/>
                      <a:pt x="251" y="77"/>
                    </a:cubicBezTo>
                    <a:cubicBezTo>
                      <a:pt x="248" y="98"/>
                      <a:pt x="242" y="118"/>
                      <a:pt x="235" y="138"/>
                    </a:cubicBezTo>
                    <a:cubicBezTo>
                      <a:pt x="224" y="167"/>
                      <a:pt x="213" y="199"/>
                      <a:pt x="189" y="220"/>
                    </a:cubicBezTo>
                    <a:cubicBezTo>
                      <a:pt x="176" y="232"/>
                      <a:pt x="157" y="234"/>
                      <a:pt x="140" y="237"/>
                    </a:cubicBezTo>
                    <a:cubicBezTo>
                      <a:pt x="120" y="241"/>
                      <a:pt x="103" y="246"/>
                      <a:pt x="83" y="252"/>
                    </a:cubicBezTo>
                    <a:cubicBezTo>
                      <a:pt x="67" y="258"/>
                      <a:pt x="57" y="249"/>
                      <a:pt x="42" y="241"/>
                    </a:cubicBezTo>
                    <a:cubicBezTo>
                      <a:pt x="28" y="234"/>
                      <a:pt x="13" y="228"/>
                      <a:pt x="0" y="221"/>
                    </a:cubicBezTo>
                    <a:cubicBezTo>
                      <a:pt x="12" y="231"/>
                      <a:pt x="31" y="219"/>
                      <a:pt x="46" y="221"/>
                    </a:cubicBezTo>
                    <a:cubicBezTo>
                      <a:pt x="62" y="224"/>
                      <a:pt x="74" y="229"/>
                      <a:pt x="92" y="226"/>
                    </a:cubicBezTo>
                    <a:cubicBezTo>
                      <a:pt x="112" y="223"/>
                      <a:pt x="132" y="220"/>
                      <a:pt x="148" y="206"/>
                    </a:cubicBezTo>
                    <a:cubicBezTo>
                      <a:pt x="154" y="201"/>
                      <a:pt x="156" y="195"/>
                      <a:pt x="160" y="190"/>
                    </a:cubicBezTo>
                    <a:cubicBezTo>
                      <a:pt x="166" y="184"/>
                      <a:pt x="174" y="182"/>
                      <a:pt x="180" y="178"/>
                    </a:cubicBezTo>
                    <a:cubicBezTo>
                      <a:pt x="211" y="158"/>
                      <a:pt x="231" y="125"/>
                      <a:pt x="235" y="89"/>
                    </a:cubicBezTo>
                    <a:cubicBezTo>
                      <a:pt x="236" y="73"/>
                      <a:pt x="242" y="56"/>
                      <a:pt x="240" y="40"/>
                    </a:cubicBezTo>
                    <a:cubicBezTo>
                      <a:pt x="239" y="26"/>
                      <a:pt x="231" y="14"/>
                      <a:pt x="231" y="0"/>
                    </a:cubicBezTo>
                  </a:path>
                </a:pathLst>
              </a:custGeom>
              <a:solidFill>
                <a:srgbClr val="B0D4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88" name="Freeform 50">
                <a:extLst>
                  <a:ext uri="{FF2B5EF4-FFF2-40B4-BE49-F238E27FC236}">
                    <a16:creationId xmlns:a16="http://schemas.microsoft.com/office/drawing/2014/main" id="{7EE0AD7A-FEEE-475E-A4E7-73669FDA24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3" y="936"/>
                <a:ext cx="169" cy="313"/>
              </a:xfrm>
              <a:custGeom>
                <a:avLst/>
                <a:gdLst>
                  <a:gd name="T0" fmla="*/ 303 w 93"/>
                  <a:gd name="T1" fmla="*/ 8 h 162"/>
                  <a:gd name="T2" fmla="*/ 185 w 93"/>
                  <a:gd name="T3" fmla="*/ 145 h 162"/>
                  <a:gd name="T4" fmla="*/ 76 w 93"/>
                  <a:gd name="T5" fmla="*/ 280 h 162"/>
                  <a:gd name="T6" fmla="*/ 24 w 93"/>
                  <a:gd name="T7" fmla="*/ 325 h 162"/>
                  <a:gd name="T8" fmla="*/ 4 w 93"/>
                  <a:gd name="T9" fmla="*/ 429 h 162"/>
                  <a:gd name="T10" fmla="*/ 64 w 93"/>
                  <a:gd name="T11" fmla="*/ 605 h 162"/>
                  <a:gd name="T12" fmla="*/ 56 w 93"/>
                  <a:gd name="T13" fmla="*/ 377 h 162"/>
                  <a:gd name="T14" fmla="*/ 194 w 93"/>
                  <a:gd name="T15" fmla="*/ 303 h 162"/>
                  <a:gd name="T16" fmla="*/ 238 w 93"/>
                  <a:gd name="T17" fmla="*/ 137 h 162"/>
                  <a:gd name="T18" fmla="*/ 254 w 93"/>
                  <a:gd name="T19" fmla="*/ 60 h 162"/>
                  <a:gd name="T20" fmla="*/ 307 w 93"/>
                  <a:gd name="T21" fmla="*/ 0 h 1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3" h="162">
                    <a:moveTo>
                      <a:pt x="92" y="2"/>
                    </a:moveTo>
                    <a:cubicBezTo>
                      <a:pt x="70" y="4"/>
                      <a:pt x="62" y="20"/>
                      <a:pt x="56" y="39"/>
                    </a:cubicBezTo>
                    <a:cubicBezTo>
                      <a:pt x="49" y="61"/>
                      <a:pt x="43" y="65"/>
                      <a:pt x="23" y="75"/>
                    </a:cubicBezTo>
                    <a:cubicBezTo>
                      <a:pt x="13" y="80"/>
                      <a:pt x="12" y="77"/>
                      <a:pt x="7" y="87"/>
                    </a:cubicBezTo>
                    <a:cubicBezTo>
                      <a:pt x="3" y="93"/>
                      <a:pt x="1" y="108"/>
                      <a:pt x="1" y="115"/>
                    </a:cubicBezTo>
                    <a:cubicBezTo>
                      <a:pt x="0" y="129"/>
                      <a:pt x="4" y="156"/>
                      <a:pt x="19" y="162"/>
                    </a:cubicBezTo>
                    <a:cubicBezTo>
                      <a:pt x="9" y="148"/>
                      <a:pt x="7" y="116"/>
                      <a:pt x="17" y="101"/>
                    </a:cubicBezTo>
                    <a:cubicBezTo>
                      <a:pt x="27" y="85"/>
                      <a:pt x="47" y="94"/>
                      <a:pt x="59" y="81"/>
                    </a:cubicBezTo>
                    <a:cubicBezTo>
                      <a:pt x="69" y="70"/>
                      <a:pt x="69" y="49"/>
                      <a:pt x="72" y="37"/>
                    </a:cubicBezTo>
                    <a:cubicBezTo>
                      <a:pt x="73" y="31"/>
                      <a:pt x="74" y="21"/>
                      <a:pt x="77" y="16"/>
                    </a:cubicBezTo>
                    <a:cubicBezTo>
                      <a:pt x="81" y="9"/>
                      <a:pt x="90" y="7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89" name="Freeform 51">
                <a:extLst>
                  <a:ext uri="{FF2B5EF4-FFF2-40B4-BE49-F238E27FC236}">
                    <a16:creationId xmlns:a16="http://schemas.microsoft.com/office/drawing/2014/main" id="{4EB94189-AF70-41C9-A9E9-281EE061C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5"/>
              </a:xfrm>
              <a:custGeom>
                <a:avLst/>
                <a:gdLst>
                  <a:gd name="T0" fmla="*/ 16 w 195"/>
                  <a:gd name="T1" fmla="*/ 141 h 246"/>
                  <a:gd name="T2" fmla="*/ 109 w 195"/>
                  <a:gd name="T3" fmla="*/ 377 h 246"/>
                  <a:gd name="T4" fmla="*/ 267 w 195"/>
                  <a:gd name="T5" fmla="*/ 365 h 246"/>
                  <a:gd name="T6" fmla="*/ 287 w 195"/>
                  <a:gd name="T7" fmla="*/ 448 h 246"/>
                  <a:gd name="T8" fmla="*/ 202 w 195"/>
                  <a:gd name="T9" fmla="*/ 713 h 246"/>
                  <a:gd name="T10" fmla="*/ 474 w 195"/>
                  <a:gd name="T11" fmla="*/ 888 h 246"/>
                  <a:gd name="T12" fmla="*/ 634 w 195"/>
                  <a:gd name="T13" fmla="*/ 597 h 246"/>
                  <a:gd name="T14" fmla="*/ 597 w 195"/>
                  <a:gd name="T15" fmla="*/ 365 h 246"/>
                  <a:gd name="T16" fmla="*/ 474 w 195"/>
                  <a:gd name="T17" fmla="*/ 160 h 246"/>
                  <a:gd name="T18" fmla="*/ 336 w 195"/>
                  <a:gd name="T19" fmla="*/ 33 h 246"/>
                  <a:gd name="T20" fmla="*/ 16 w 195"/>
                  <a:gd name="T21" fmla="*/ 141 h 24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6">
                    <a:moveTo>
                      <a:pt x="5" y="38"/>
                    </a:moveTo>
                    <a:cubicBezTo>
                      <a:pt x="0" y="55"/>
                      <a:pt x="2" y="93"/>
                      <a:pt x="33" y="101"/>
                    </a:cubicBezTo>
                    <a:cubicBezTo>
                      <a:pt x="63" y="110"/>
                      <a:pt x="70" y="96"/>
                      <a:pt x="81" y="98"/>
                    </a:cubicBezTo>
                    <a:cubicBezTo>
                      <a:pt x="92" y="99"/>
                      <a:pt x="105" y="113"/>
                      <a:pt x="87" y="120"/>
                    </a:cubicBezTo>
                    <a:cubicBezTo>
                      <a:pt x="68" y="126"/>
                      <a:pt x="46" y="147"/>
                      <a:pt x="61" y="191"/>
                    </a:cubicBezTo>
                    <a:cubicBezTo>
                      <a:pt x="77" y="234"/>
                      <a:pt x="121" y="246"/>
                      <a:pt x="144" y="238"/>
                    </a:cubicBezTo>
                    <a:cubicBezTo>
                      <a:pt x="168" y="231"/>
                      <a:pt x="195" y="187"/>
                      <a:pt x="192" y="160"/>
                    </a:cubicBezTo>
                    <a:cubicBezTo>
                      <a:pt x="190" y="132"/>
                      <a:pt x="194" y="123"/>
                      <a:pt x="181" y="98"/>
                    </a:cubicBezTo>
                    <a:cubicBezTo>
                      <a:pt x="168" y="72"/>
                      <a:pt x="162" y="61"/>
                      <a:pt x="144" y="43"/>
                    </a:cubicBezTo>
                    <a:cubicBezTo>
                      <a:pt x="127" y="25"/>
                      <a:pt x="123" y="15"/>
                      <a:pt x="102" y="9"/>
                    </a:cubicBezTo>
                    <a:cubicBezTo>
                      <a:pt x="82" y="3"/>
                      <a:pt x="19" y="0"/>
                      <a:pt x="5" y="38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90" name="Freeform 52">
                <a:extLst>
                  <a:ext uri="{FF2B5EF4-FFF2-40B4-BE49-F238E27FC236}">
                    <a16:creationId xmlns:a16="http://schemas.microsoft.com/office/drawing/2014/main" id="{D9EA3286-C3A2-46F5-BCAA-DFAC372310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1046"/>
                <a:ext cx="195" cy="338"/>
              </a:xfrm>
              <a:custGeom>
                <a:avLst/>
                <a:gdLst>
                  <a:gd name="T0" fmla="*/ 275 w 107"/>
                  <a:gd name="T1" fmla="*/ 85 h 175"/>
                  <a:gd name="T2" fmla="*/ 303 w 107"/>
                  <a:gd name="T3" fmla="*/ 496 h 175"/>
                  <a:gd name="T4" fmla="*/ 177 w 107"/>
                  <a:gd name="T5" fmla="*/ 616 h 175"/>
                  <a:gd name="T6" fmla="*/ 0 w 107"/>
                  <a:gd name="T7" fmla="*/ 541 h 175"/>
                  <a:gd name="T8" fmla="*/ 286 w 107"/>
                  <a:gd name="T9" fmla="*/ 404 h 175"/>
                  <a:gd name="T10" fmla="*/ 286 w 107"/>
                  <a:gd name="T11" fmla="*/ 191 h 175"/>
                  <a:gd name="T12" fmla="*/ 226 w 107"/>
                  <a:gd name="T13" fmla="*/ 0 h 1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7" h="175">
                    <a:moveTo>
                      <a:pt x="83" y="23"/>
                    </a:moveTo>
                    <a:cubicBezTo>
                      <a:pt x="104" y="49"/>
                      <a:pt x="107" y="104"/>
                      <a:pt x="91" y="133"/>
                    </a:cubicBezTo>
                    <a:cubicBezTo>
                      <a:pt x="83" y="147"/>
                      <a:pt x="69" y="161"/>
                      <a:pt x="53" y="165"/>
                    </a:cubicBezTo>
                    <a:cubicBezTo>
                      <a:pt x="35" y="169"/>
                      <a:pt x="8" y="161"/>
                      <a:pt x="0" y="145"/>
                    </a:cubicBezTo>
                    <a:cubicBezTo>
                      <a:pt x="25" y="175"/>
                      <a:pt x="82" y="139"/>
                      <a:pt x="86" y="108"/>
                    </a:cubicBezTo>
                    <a:cubicBezTo>
                      <a:pt x="89" y="91"/>
                      <a:pt x="90" y="67"/>
                      <a:pt x="86" y="51"/>
                    </a:cubicBezTo>
                    <a:cubicBezTo>
                      <a:pt x="83" y="37"/>
                      <a:pt x="80" y="10"/>
                      <a:pt x="68" y="0"/>
                    </a:cubicBezTo>
                  </a:path>
                </a:pathLst>
              </a:custGeom>
              <a:solidFill>
                <a:srgbClr val="D2A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91" name="Freeform 53">
                <a:extLst>
                  <a:ext uri="{FF2B5EF4-FFF2-40B4-BE49-F238E27FC236}">
                    <a16:creationId xmlns:a16="http://schemas.microsoft.com/office/drawing/2014/main" id="{7EF4E572-C81A-4ECF-AEA1-F599E4BEF5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1" y="1160"/>
                <a:ext cx="77" cy="126"/>
              </a:xfrm>
              <a:custGeom>
                <a:avLst/>
                <a:gdLst>
                  <a:gd name="T0" fmla="*/ 141 w 42"/>
                  <a:gd name="T1" fmla="*/ 4 h 65"/>
                  <a:gd name="T2" fmla="*/ 37 w 42"/>
                  <a:gd name="T3" fmla="*/ 68 h 65"/>
                  <a:gd name="T4" fmla="*/ 57 w 42"/>
                  <a:gd name="T5" fmla="*/ 244 h 65"/>
                  <a:gd name="T6" fmla="*/ 121 w 42"/>
                  <a:gd name="T7" fmla="*/ 12 h 6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" h="65">
                    <a:moveTo>
                      <a:pt x="42" y="1"/>
                    </a:moveTo>
                    <a:cubicBezTo>
                      <a:pt x="29" y="0"/>
                      <a:pt x="18" y="6"/>
                      <a:pt x="11" y="18"/>
                    </a:cubicBezTo>
                    <a:cubicBezTo>
                      <a:pt x="0" y="38"/>
                      <a:pt x="10" y="47"/>
                      <a:pt x="17" y="65"/>
                    </a:cubicBezTo>
                    <a:cubicBezTo>
                      <a:pt x="7" y="37"/>
                      <a:pt x="14" y="20"/>
                      <a:pt x="36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92" name="Oval 54">
                <a:extLst>
                  <a:ext uri="{FF2B5EF4-FFF2-40B4-BE49-F238E27FC236}">
                    <a16:creationId xmlns:a16="http://schemas.microsoft.com/office/drawing/2014/main" id="{62B8FD88-F73F-49BC-85C1-74353A01F2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8" y="940"/>
                <a:ext cx="74" cy="7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93" name="Oval 55">
                <a:extLst>
                  <a:ext uri="{FF2B5EF4-FFF2-40B4-BE49-F238E27FC236}">
                    <a16:creationId xmlns:a16="http://schemas.microsoft.com/office/drawing/2014/main" id="{A0817AE8-C88F-401A-9B65-86A89B9D1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7" y="1025"/>
                <a:ext cx="27" cy="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94" name="Oval 56">
                <a:extLst>
                  <a:ext uri="{FF2B5EF4-FFF2-40B4-BE49-F238E27FC236}">
                    <a16:creationId xmlns:a16="http://schemas.microsoft.com/office/drawing/2014/main" id="{BB51A3EF-1170-459F-A50D-1429162AF7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5" y="92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95" name="Freeform 57">
                <a:extLst>
                  <a:ext uri="{FF2B5EF4-FFF2-40B4-BE49-F238E27FC236}">
                    <a16:creationId xmlns:a16="http://schemas.microsoft.com/office/drawing/2014/main" id="{5C7AAA4F-E3AC-4C9A-ABF6-AD2E0A4F0B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" y="816"/>
                <a:ext cx="699" cy="781"/>
              </a:xfrm>
              <a:custGeom>
                <a:avLst/>
                <a:gdLst>
                  <a:gd name="T0" fmla="*/ 214 w 385"/>
                  <a:gd name="T1" fmla="*/ 108 h 404"/>
                  <a:gd name="T2" fmla="*/ 198 w 385"/>
                  <a:gd name="T3" fmla="*/ 217 h 404"/>
                  <a:gd name="T4" fmla="*/ 207 w 385"/>
                  <a:gd name="T5" fmla="*/ 385 h 404"/>
                  <a:gd name="T6" fmla="*/ 89 w 385"/>
                  <a:gd name="T7" fmla="*/ 481 h 404"/>
                  <a:gd name="T8" fmla="*/ 36 w 385"/>
                  <a:gd name="T9" fmla="*/ 733 h 404"/>
                  <a:gd name="T10" fmla="*/ 80 w 385"/>
                  <a:gd name="T11" fmla="*/ 901 h 404"/>
                  <a:gd name="T12" fmla="*/ 89 w 385"/>
                  <a:gd name="T13" fmla="*/ 965 h 404"/>
                  <a:gd name="T14" fmla="*/ 27 w 385"/>
                  <a:gd name="T15" fmla="*/ 1046 h 404"/>
                  <a:gd name="T16" fmla="*/ 7 w 385"/>
                  <a:gd name="T17" fmla="*/ 1117 h 404"/>
                  <a:gd name="T18" fmla="*/ 40 w 385"/>
                  <a:gd name="T19" fmla="*/ 1085 h 404"/>
                  <a:gd name="T20" fmla="*/ 113 w 385"/>
                  <a:gd name="T21" fmla="*/ 1025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0 h 404"/>
                  <a:gd name="T28" fmla="*/ 171 w 385"/>
                  <a:gd name="T29" fmla="*/ 1193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4 h 404"/>
                  <a:gd name="T36" fmla="*/ 231 w 385"/>
                  <a:gd name="T37" fmla="*/ 1237 h 404"/>
                  <a:gd name="T38" fmla="*/ 294 w 385"/>
                  <a:gd name="T39" fmla="*/ 1222 h 404"/>
                  <a:gd name="T40" fmla="*/ 445 w 385"/>
                  <a:gd name="T41" fmla="*/ 1405 h 404"/>
                  <a:gd name="T42" fmla="*/ 521 w 385"/>
                  <a:gd name="T43" fmla="*/ 1454 h 404"/>
                  <a:gd name="T44" fmla="*/ 652 w 385"/>
                  <a:gd name="T45" fmla="*/ 1494 h 404"/>
                  <a:gd name="T46" fmla="*/ 784 w 385"/>
                  <a:gd name="T47" fmla="*/ 1454 h 404"/>
                  <a:gd name="T48" fmla="*/ 910 w 385"/>
                  <a:gd name="T49" fmla="*/ 1431 h 404"/>
                  <a:gd name="T50" fmla="*/ 1009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2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60 w 385"/>
                  <a:gd name="T65" fmla="*/ 1326 h 404"/>
                  <a:gd name="T66" fmla="*/ 1164 w 385"/>
                  <a:gd name="T67" fmla="*/ 1253 h 404"/>
                  <a:gd name="T68" fmla="*/ 1144 w 385"/>
                  <a:gd name="T69" fmla="*/ 1177 h 404"/>
                  <a:gd name="T70" fmla="*/ 1216 w 385"/>
                  <a:gd name="T71" fmla="*/ 945 h 404"/>
                  <a:gd name="T72" fmla="*/ 1220 w 385"/>
                  <a:gd name="T73" fmla="*/ 564 h 404"/>
                  <a:gd name="T74" fmla="*/ 1026 w 385"/>
                  <a:gd name="T75" fmla="*/ 224 h 404"/>
                  <a:gd name="T76" fmla="*/ 1035 w 385"/>
                  <a:gd name="T77" fmla="*/ 160 h 404"/>
                  <a:gd name="T78" fmla="*/ 1051 w 385"/>
                  <a:gd name="T79" fmla="*/ 108 h 404"/>
                  <a:gd name="T80" fmla="*/ 1022 w 385"/>
                  <a:gd name="T81" fmla="*/ 131 h 404"/>
                  <a:gd name="T82" fmla="*/ 946 w 385"/>
                  <a:gd name="T83" fmla="*/ 184 h 404"/>
                  <a:gd name="T84" fmla="*/ 857 w 385"/>
                  <a:gd name="T85" fmla="*/ 149 h 404"/>
                  <a:gd name="T86" fmla="*/ 864 w 385"/>
                  <a:gd name="T87" fmla="*/ 93 h 404"/>
                  <a:gd name="T88" fmla="*/ 850 w 385"/>
                  <a:gd name="T89" fmla="*/ 60 h 404"/>
                  <a:gd name="T90" fmla="*/ 812 w 385"/>
                  <a:gd name="T91" fmla="*/ 108 h 404"/>
                  <a:gd name="T92" fmla="*/ 761 w 385"/>
                  <a:gd name="T93" fmla="*/ 116 h 404"/>
                  <a:gd name="T94" fmla="*/ 583 w 385"/>
                  <a:gd name="T95" fmla="*/ 97 h 404"/>
                  <a:gd name="T96" fmla="*/ 472 w 385"/>
                  <a:gd name="T97" fmla="*/ 135 h 404"/>
                  <a:gd name="T98" fmla="*/ 416 w 385"/>
                  <a:gd name="T99" fmla="*/ 8 h 404"/>
                  <a:gd name="T100" fmla="*/ 432 w 385"/>
                  <a:gd name="T101" fmla="*/ 79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57 h 404"/>
                  <a:gd name="T108" fmla="*/ 214 w 385"/>
                  <a:gd name="T109" fmla="*/ 108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29"/>
                    </a:moveTo>
                    <a:cubicBezTo>
                      <a:pt x="59" y="34"/>
                      <a:pt x="58" y="46"/>
                      <a:pt x="60" y="58"/>
                    </a:cubicBezTo>
                    <a:cubicBezTo>
                      <a:pt x="62" y="71"/>
                      <a:pt x="69" y="92"/>
                      <a:pt x="63" y="103"/>
                    </a:cubicBezTo>
                    <a:cubicBezTo>
                      <a:pt x="58" y="114"/>
                      <a:pt x="41" y="122"/>
                      <a:pt x="27" y="129"/>
                    </a:cubicBezTo>
                    <a:cubicBezTo>
                      <a:pt x="13" y="137"/>
                      <a:pt x="11" y="180"/>
                      <a:pt x="11" y="196"/>
                    </a:cubicBezTo>
                    <a:cubicBezTo>
                      <a:pt x="11" y="212"/>
                      <a:pt x="8" y="219"/>
                      <a:pt x="24" y="241"/>
                    </a:cubicBezTo>
                    <a:cubicBezTo>
                      <a:pt x="29" y="246"/>
                      <a:pt x="33" y="254"/>
                      <a:pt x="27" y="258"/>
                    </a:cubicBezTo>
                    <a:cubicBezTo>
                      <a:pt x="18" y="265"/>
                      <a:pt x="14" y="273"/>
                      <a:pt x="8" y="280"/>
                    </a:cubicBezTo>
                    <a:cubicBezTo>
                      <a:pt x="1" y="287"/>
                      <a:pt x="0" y="292"/>
                      <a:pt x="2" y="299"/>
                    </a:cubicBezTo>
                    <a:cubicBezTo>
                      <a:pt x="4" y="306"/>
                      <a:pt x="4" y="298"/>
                      <a:pt x="12" y="290"/>
                    </a:cubicBezTo>
                    <a:cubicBezTo>
                      <a:pt x="20" y="282"/>
                      <a:pt x="23" y="278"/>
                      <a:pt x="34" y="274"/>
                    </a:cubicBezTo>
                    <a:cubicBezTo>
                      <a:pt x="46" y="270"/>
                      <a:pt x="45" y="268"/>
                      <a:pt x="51" y="278"/>
                    </a:cubicBezTo>
                    <a:cubicBezTo>
                      <a:pt x="58" y="288"/>
                      <a:pt x="61" y="294"/>
                      <a:pt x="67" y="302"/>
                    </a:cubicBezTo>
                    <a:cubicBezTo>
                      <a:pt x="73" y="309"/>
                      <a:pt x="74" y="311"/>
                      <a:pt x="67" y="313"/>
                    </a:cubicBezTo>
                    <a:cubicBezTo>
                      <a:pt x="60" y="315"/>
                      <a:pt x="55" y="312"/>
                      <a:pt x="52" y="319"/>
                    </a:cubicBezTo>
                    <a:cubicBezTo>
                      <a:pt x="49" y="327"/>
                      <a:pt x="56" y="327"/>
                      <a:pt x="41" y="332"/>
                    </a:cubicBezTo>
                    <a:cubicBezTo>
                      <a:pt x="27" y="337"/>
                      <a:pt x="18" y="342"/>
                      <a:pt x="19" y="347"/>
                    </a:cubicBezTo>
                    <a:cubicBezTo>
                      <a:pt x="20" y="352"/>
                      <a:pt x="31" y="344"/>
                      <a:pt x="42" y="341"/>
                    </a:cubicBezTo>
                    <a:cubicBezTo>
                      <a:pt x="54" y="339"/>
                      <a:pt x="66" y="339"/>
                      <a:pt x="70" y="331"/>
                    </a:cubicBezTo>
                    <a:cubicBezTo>
                      <a:pt x="74" y="322"/>
                      <a:pt x="80" y="317"/>
                      <a:pt x="89" y="327"/>
                    </a:cubicBezTo>
                    <a:cubicBezTo>
                      <a:pt x="98" y="338"/>
                      <a:pt x="112" y="377"/>
                      <a:pt x="135" y="376"/>
                    </a:cubicBezTo>
                    <a:cubicBezTo>
                      <a:pt x="145" y="377"/>
                      <a:pt x="148" y="382"/>
                      <a:pt x="158" y="389"/>
                    </a:cubicBezTo>
                    <a:cubicBezTo>
                      <a:pt x="168" y="397"/>
                      <a:pt x="181" y="404"/>
                      <a:pt x="198" y="400"/>
                    </a:cubicBezTo>
                    <a:cubicBezTo>
                      <a:pt x="215" y="397"/>
                      <a:pt x="226" y="394"/>
                      <a:pt x="238" y="389"/>
                    </a:cubicBezTo>
                    <a:cubicBezTo>
                      <a:pt x="250" y="383"/>
                      <a:pt x="257" y="385"/>
                      <a:pt x="276" y="383"/>
                    </a:cubicBezTo>
                    <a:cubicBezTo>
                      <a:pt x="296" y="380"/>
                      <a:pt x="301" y="380"/>
                      <a:pt x="306" y="372"/>
                    </a:cubicBezTo>
                    <a:cubicBezTo>
                      <a:pt x="311" y="363"/>
                      <a:pt x="316" y="373"/>
                      <a:pt x="320" y="383"/>
                    </a:cubicBezTo>
                    <a:cubicBezTo>
                      <a:pt x="324" y="392"/>
                      <a:pt x="328" y="399"/>
                      <a:pt x="331" y="394"/>
                    </a:cubicBezTo>
                    <a:cubicBezTo>
                      <a:pt x="334" y="389"/>
                      <a:pt x="324" y="377"/>
                      <a:pt x="324" y="370"/>
                    </a:cubicBezTo>
                    <a:cubicBezTo>
                      <a:pt x="324" y="363"/>
                      <a:pt x="320" y="354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5"/>
                      <a:pt x="346" y="333"/>
                    </a:cubicBezTo>
                    <a:cubicBezTo>
                      <a:pt x="346" y="340"/>
                      <a:pt x="345" y="358"/>
                      <a:pt x="352" y="355"/>
                    </a:cubicBezTo>
                    <a:cubicBezTo>
                      <a:pt x="358" y="351"/>
                      <a:pt x="357" y="343"/>
                      <a:pt x="353" y="335"/>
                    </a:cubicBezTo>
                    <a:cubicBezTo>
                      <a:pt x="350" y="327"/>
                      <a:pt x="345" y="323"/>
                      <a:pt x="347" y="315"/>
                    </a:cubicBezTo>
                    <a:cubicBezTo>
                      <a:pt x="349" y="307"/>
                      <a:pt x="360" y="287"/>
                      <a:pt x="369" y="253"/>
                    </a:cubicBezTo>
                    <a:cubicBezTo>
                      <a:pt x="378" y="218"/>
                      <a:pt x="385" y="195"/>
                      <a:pt x="370" y="151"/>
                    </a:cubicBezTo>
                    <a:cubicBezTo>
                      <a:pt x="356" y="107"/>
                      <a:pt x="324" y="68"/>
                      <a:pt x="311" y="60"/>
                    </a:cubicBezTo>
                    <a:cubicBezTo>
                      <a:pt x="297" y="51"/>
                      <a:pt x="306" y="46"/>
                      <a:pt x="314" y="43"/>
                    </a:cubicBezTo>
                    <a:cubicBezTo>
                      <a:pt x="321" y="40"/>
                      <a:pt x="322" y="31"/>
                      <a:pt x="319" y="29"/>
                    </a:cubicBezTo>
                    <a:cubicBezTo>
                      <a:pt x="316" y="28"/>
                      <a:pt x="315" y="33"/>
                      <a:pt x="310" y="35"/>
                    </a:cubicBezTo>
                    <a:cubicBezTo>
                      <a:pt x="305" y="37"/>
                      <a:pt x="296" y="49"/>
                      <a:pt x="287" y="49"/>
                    </a:cubicBezTo>
                    <a:cubicBezTo>
                      <a:pt x="279" y="49"/>
                      <a:pt x="269" y="45"/>
                      <a:pt x="260" y="40"/>
                    </a:cubicBezTo>
                    <a:cubicBezTo>
                      <a:pt x="252" y="35"/>
                      <a:pt x="258" y="29"/>
                      <a:pt x="262" y="25"/>
                    </a:cubicBezTo>
                    <a:cubicBezTo>
                      <a:pt x="265" y="21"/>
                      <a:pt x="261" y="16"/>
                      <a:pt x="258" y="16"/>
                    </a:cubicBezTo>
                    <a:cubicBezTo>
                      <a:pt x="255" y="17"/>
                      <a:pt x="251" y="27"/>
                      <a:pt x="246" y="29"/>
                    </a:cubicBezTo>
                    <a:cubicBezTo>
                      <a:pt x="241" y="32"/>
                      <a:pt x="243" y="34"/>
                      <a:pt x="231" y="31"/>
                    </a:cubicBezTo>
                    <a:cubicBezTo>
                      <a:pt x="219" y="28"/>
                      <a:pt x="198" y="21"/>
                      <a:pt x="177" y="26"/>
                    </a:cubicBezTo>
                    <a:cubicBezTo>
                      <a:pt x="157" y="31"/>
                      <a:pt x="147" y="42"/>
                      <a:pt x="143" y="36"/>
                    </a:cubicBezTo>
                    <a:cubicBezTo>
                      <a:pt x="140" y="31"/>
                      <a:pt x="134" y="0"/>
                      <a:pt x="126" y="2"/>
                    </a:cubicBezTo>
                    <a:cubicBezTo>
                      <a:pt x="119" y="5"/>
                      <a:pt x="129" y="12"/>
                      <a:pt x="131" y="21"/>
                    </a:cubicBezTo>
                    <a:cubicBezTo>
                      <a:pt x="133" y="30"/>
                      <a:pt x="137" y="36"/>
                      <a:pt x="122" y="43"/>
                    </a:cubicBezTo>
                    <a:cubicBezTo>
                      <a:pt x="107" y="49"/>
                      <a:pt x="85" y="56"/>
                      <a:pt x="80" y="62"/>
                    </a:cubicBezTo>
                    <a:cubicBezTo>
                      <a:pt x="74" y="67"/>
                      <a:pt x="66" y="51"/>
                      <a:pt x="68" y="42"/>
                    </a:cubicBezTo>
                    <a:cubicBezTo>
                      <a:pt x="70" y="33"/>
                      <a:pt x="69" y="28"/>
                      <a:pt x="65" y="29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</p:grpSp>
        <p:grpSp>
          <p:nvGrpSpPr>
            <p:cNvPr id="37" name="Group 46">
              <a:extLst>
                <a:ext uri="{FF2B5EF4-FFF2-40B4-BE49-F238E27FC236}">
                  <a16:creationId xmlns:a16="http://schemas.microsoft.com/office/drawing/2014/main" id="{042675AF-6042-47CF-974D-0C6AD7CF77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95936" y="5403463"/>
              <a:ext cx="288032" cy="170929"/>
              <a:chOff x="2590" y="816"/>
              <a:chExt cx="701" cy="781"/>
            </a:xfrm>
          </p:grpSpPr>
          <p:sp>
            <p:nvSpPr>
              <p:cNvPr id="74" name="Freeform 47">
                <a:extLst>
                  <a:ext uri="{FF2B5EF4-FFF2-40B4-BE49-F238E27FC236}">
                    <a16:creationId xmlns:a16="http://schemas.microsoft.com/office/drawing/2014/main" id="{57EBADA2-1CDA-4F14-B56A-7F8604F058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816"/>
                <a:ext cx="699" cy="781"/>
              </a:xfrm>
              <a:custGeom>
                <a:avLst/>
                <a:gdLst>
                  <a:gd name="T0" fmla="*/ 214 w 385"/>
                  <a:gd name="T1" fmla="*/ 112 h 404"/>
                  <a:gd name="T2" fmla="*/ 198 w 385"/>
                  <a:gd name="T3" fmla="*/ 220 h 404"/>
                  <a:gd name="T4" fmla="*/ 207 w 385"/>
                  <a:gd name="T5" fmla="*/ 389 h 404"/>
                  <a:gd name="T6" fmla="*/ 89 w 385"/>
                  <a:gd name="T7" fmla="*/ 485 h 404"/>
                  <a:gd name="T8" fmla="*/ 33 w 385"/>
                  <a:gd name="T9" fmla="*/ 737 h 404"/>
                  <a:gd name="T10" fmla="*/ 80 w 385"/>
                  <a:gd name="T11" fmla="*/ 901 h 404"/>
                  <a:gd name="T12" fmla="*/ 89 w 385"/>
                  <a:gd name="T13" fmla="*/ 969 h 404"/>
                  <a:gd name="T14" fmla="*/ 27 w 385"/>
                  <a:gd name="T15" fmla="*/ 1046 h 404"/>
                  <a:gd name="T16" fmla="*/ 7 w 385"/>
                  <a:gd name="T17" fmla="*/ 1121 h 404"/>
                  <a:gd name="T18" fmla="*/ 40 w 385"/>
                  <a:gd name="T19" fmla="*/ 1088 h 404"/>
                  <a:gd name="T20" fmla="*/ 113 w 385"/>
                  <a:gd name="T21" fmla="*/ 1028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3 h 404"/>
                  <a:gd name="T28" fmla="*/ 171 w 385"/>
                  <a:gd name="T29" fmla="*/ 1197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8 h 404"/>
                  <a:gd name="T36" fmla="*/ 231 w 385"/>
                  <a:gd name="T37" fmla="*/ 1237 h 404"/>
                  <a:gd name="T38" fmla="*/ 294 w 385"/>
                  <a:gd name="T39" fmla="*/ 1226 h 404"/>
                  <a:gd name="T40" fmla="*/ 445 w 385"/>
                  <a:gd name="T41" fmla="*/ 1405 h 404"/>
                  <a:gd name="T42" fmla="*/ 521 w 385"/>
                  <a:gd name="T43" fmla="*/ 1458 h 404"/>
                  <a:gd name="T44" fmla="*/ 652 w 385"/>
                  <a:gd name="T45" fmla="*/ 1498 h 404"/>
                  <a:gd name="T46" fmla="*/ 781 w 385"/>
                  <a:gd name="T47" fmla="*/ 1454 h 404"/>
                  <a:gd name="T48" fmla="*/ 910 w 385"/>
                  <a:gd name="T49" fmla="*/ 1431 h 404"/>
                  <a:gd name="T50" fmla="*/ 1006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6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57 w 385"/>
                  <a:gd name="T65" fmla="*/ 1326 h 404"/>
                  <a:gd name="T66" fmla="*/ 1164 w 385"/>
                  <a:gd name="T67" fmla="*/ 1257 h 404"/>
                  <a:gd name="T68" fmla="*/ 1144 w 385"/>
                  <a:gd name="T69" fmla="*/ 1181 h 404"/>
                  <a:gd name="T70" fmla="*/ 1216 w 385"/>
                  <a:gd name="T71" fmla="*/ 945 h 404"/>
                  <a:gd name="T72" fmla="*/ 1220 w 385"/>
                  <a:gd name="T73" fmla="*/ 568 h 404"/>
                  <a:gd name="T74" fmla="*/ 1022 w 385"/>
                  <a:gd name="T75" fmla="*/ 224 h 404"/>
                  <a:gd name="T76" fmla="*/ 1035 w 385"/>
                  <a:gd name="T77" fmla="*/ 164 h 404"/>
                  <a:gd name="T78" fmla="*/ 1051 w 385"/>
                  <a:gd name="T79" fmla="*/ 112 h 404"/>
                  <a:gd name="T80" fmla="*/ 1022 w 385"/>
                  <a:gd name="T81" fmla="*/ 135 h 404"/>
                  <a:gd name="T82" fmla="*/ 946 w 385"/>
                  <a:gd name="T83" fmla="*/ 188 h 404"/>
                  <a:gd name="T84" fmla="*/ 857 w 385"/>
                  <a:gd name="T85" fmla="*/ 153 h 404"/>
                  <a:gd name="T86" fmla="*/ 861 w 385"/>
                  <a:gd name="T87" fmla="*/ 97 h 404"/>
                  <a:gd name="T88" fmla="*/ 850 w 385"/>
                  <a:gd name="T89" fmla="*/ 64 h 404"/>
                  <a:gd name="T90" fmla="*/ 812 w 385"/>
                  <a:gd name="T91" fmla="*/ 112 h 404"/>
                  <a:gd name="T92" fmla="*/ 761 w 385"/>
                  <a:gd name="T93" fmla="*/ 120 h 404"/>
                  <a:gd name="T94" fmla="*/ 583 w 385"/>
                  <a:gd name="T95" fmla="*/ 101 h 404"/>
                  <a:gd name="T96" fmla="*/ 472 w 385"/>
                  <a:gd name="T97" fmla="*/ 139 h 404"/>
                  <a:gd name="T98" fmla="*/ 416 w 385"/>
                  <a:gd name="T99" fmla="*/ 12 h 404"/>
                  <a:gd name="T100" fmla="*/ 432 w 385"/>
                  <a:gd name="T101" fmla="*/ 83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60 h 404"/>
                  <a:gd name="T108" fmla="*/ 214 w 385"/>
                  <a:gd name="T109" fmla="*/ 112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30"/>
                    </a:moveTo>
                    <a:cubicBezTo>
                      <a:pt x="59" y="34"/>
                      <a:pt x="58" y="46"/>
                      <a:pt x="60" y="59"/>
                    </a:cubicBezTo>
                    <a:cubicBezTo>
                      <a:pt x="61" y="72"/>
                      <a:pt x="69" y="93"/>
                      <a:pt x="63" y="104"/>
                    </a:cubicBezTo>
                    <a:cubicBezTo>
                      <a:pt x="58" y="114"/>
                      <a:pt x="41" y="122"/>
                      <a:pt x="27" y="130"/>
                    </a:cubicBezTo>
                    <a:cubicBezTo>
                      <a:pt x="12" y="138"/>
                      <a:pt x="10" y="181"/>
                      <a:pt x="10" y="197"/>
                    </a:cubicBezTo>
                    <a:cubicBezTo>
                      <a:pt x="10" y="212"/>
                      <a:pt x="8" y="219"/>
                      <a:pt x="24" y="241"/>
                    </a:cubicBezTo>
                    <a:cubicBezTo>
                      <a:pt x="29" y="247"/>
                      <a:pt x="33" y="255"/>
                      <a:pt x="27" y="259"/>
                    </a:cubicBezTo>
                    <a:cubicBezTo>
                      <a:pt x="18" y="266"/>
                      <a:pt x="14" y="273"/>
                      <a:pt x="8" y="280"/>
                    </a:cubicBezTo>
                    <a:cubicBezTo>
                      <a:pt x="1" y="288"/>
                      <a:pt x="0" y="293"/>
                      <a:pt x="2" y="300"/>
                    </a:cubicBezTo>
                    <a:cubicBezTo>
                      <a:pt x="4" y="307"/>
                      <a:pt x="4" y="299"/>
                      <a:pt x="12" y="291"/>
                    </a:cubicBezTo>
                    <a:cubicBezTo>
                      <a:pt x="20" y="283"/>
                      <a:pt x="23" y="279"/>
                      <a:pt x="34" y="275"/>
                    </a:cubicBezTo>
                    <a:cubicBezTo>
                      <a:pt x="46" y="271"/>
                      <a:pt x="45" y="268"/>
                      <a:pt x="51" y="278"/>
                    </a:cubicBezTo>
                    <a:cubicBezTo>
                      <a:pt x="58" y="288"/>
                      <a:pt x="61" y="295"/>
                      <a:pt x="67" y="302"/>
                    </a:cubicBezTo>
                    <a:cubicBezTo>
                      <a:pt x="73" y="310"/>
                      <a:pt x="74" y="312"/>
                      <a:pt x="67" y="314"/>
                    </a:cubicBezTo>
                    <a:cubicBezTo>
                      <a:pt x="60" y="316"/>
                      <a:pt x="54" y="312"/>
                      <a:pt x="52" y="320"/>
                    </a:cubicBezTo>
                    <a:cubicBezTo>
                      <a:pt x="49" y="328"/>
                      <a:pt x="56" y="327"/>
                      <a:pt x="41" y="332"/>
                    </a:cubicBezTo>
                    <a:cubicBezTo>
                      <a:pt x="26" y="337"/>
                      <a:pt x="18" y="342"/>
                      <a:pt x="19" y="347"/>
                    </a:cubicBezTo>
                    <a:cubicBezTo>
                      <a:pt x="20" y="353"/>
                      <a:pt x="31" y="344"/>
                      <a:pt x="42" y="342"/>
                    </a:cubicBezTo>
                    <a:cubicBezTo>
                      <a:pt x="53" y="339"/>
                      <a:pt x="66" y="340"/>
                      <a:pt x="70" y="331"/>
                    </a:cubicBezTo>
                    <a:cubicBezTo>
                      <a:pt x="74" y="323"/>
                      <a:pt x="80" y="317"/>
                      <a:pt x="89" y="328"/>
                    </a:cubicBezTo>
                    <a:cubicBezTo>
                      <a:pt x="98" y="338"/>
                      <a:pt x="112" y="378"/>
                      <a:pt x="135" y="376"/>
                    </a:cubicBezTo>
                    <a:cubicBezTo>
                      <a:pt x="144" y="377"/>
                      <a:pt x="148" y="382"/>
                      <a:pt x="158" y="390"/>
                    </a:cubicBezTo>
                    <a:cubicBezTo>
                      <a:pt x="168" y="397"/>
                      <a:pt x="181" y="404"/>
                      <a:pt x="198" y="401"/>
                    </a:cubicBezTo>
                    <a:cubicBezTo>
                      <a:pt x="215" y="398"/>
                      <a:pt x="226" y="395"/>
                      <a:pt x="237" y="389"/>
                    </a:cubicBezTo>
                    <a:cubicBezTo>
                      <a:pt x="249" y="383"/>
                      <a:pt x="256" y="386"/>
                      <a:pt x="276" y="383"/>
                    </a:cubicBezTo>
                    <a:cubicBezTo>
                      <a:pt x="295" y="381"/>
                      <a:pt x="300" y="381"/>
                      <a:pt x="305" y="372"/>
                    </a:cubicBezTo>
                    <a:cubicBezTo>
                      <a:pt x="310" y="363"/>
                      <a:pt x="315" y="374"/>
                      <a:pt x="320" y="383"/>
                    </a:cubicBezTo>
                    <a:cubicBezTo>
                      <a:pt x="324" y="393"/>
                      <a:pt x="327" y="399"/>
                      <a:pt x="331" y="394"/>
                    </a:cubicBezTo>
                    <a:cubicBezTo>
                      <a:pt x="334" y="389"/>
                      <a:pt x="324" y="378"/>
                      <a:pt x="324" y="371"/>
                    </a:cubicBezTo>
                    <a:cubicBezTo>
                      <a:pt x="324" y="364"/>
                      <a:pt x="320" y="355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6"/>
                      <a:pt x="346" y="333"/>
                    </a:cubicBezTo>
                    <a:cubicBezTo>
                      <a:pt x="346" y="341"/>
                      <a:pt x="345" y="359"/>
                      <a:pt x="351" y="355"/>
                    </a:cubicBezTo>
                    <a:cubicBezTo>
                      <a:pt x="358" y="351"/>
                      <a:pt x="356" y="344"/>
                      <a:pt x="353" y="336"/>
                    </a:cubicBezTo>
                    <a:cubicBezTo>
                      <a:pt x="350" y="327"/>
                      <a:pt x="345" y="324"/>
                      <a:pt x="347" y="316"/>
                    </a:cubicBezTo>
                    <a:cubicBezTo>
                      <a:pt x="349" y="307"/>
                      <a:pt x="360" y="288"/>
                      <a:pt x="369" y="253"/>
                    </a:cubicBezTo>
                    <a:cubicBezTo>
                      <a:pt x="378" y="219"/>
                      <a:pt x="385" y="196"/>
                      <a:pt x="370" y="152"/>
                    </a:cubicBezTo>
                    <a:cubicBezTo>
                      <a:pt x="356" y="108"/>
                      <a:pt x="324" y="69"/>
                      <a:pt x="310" y="60"/>
                    </a:cubicBezTo>
                    <a:cubicBezTo>
                      <a:pt x="297" y="51"/>
                      <a:pt x="306" y="47"/>
                      <a:pt x="314" y="44"/>
                    </a:cubicBezTo>
                    <a:cubicBezTo>
                      <a:pt x="321" y="41"/>
                      <a:pt x="322" y="31"/>
                      <a:pt x="319" y="30"/>
                    </a:cubicBezTo>
                    <a:cubicBezTo>
                      <a:pt x="315" y="29"/>
                      <a:pt x="315" y="34"/>
                      <a:pt x="310" y="36"/>
                    </a:cubicBezTo>
                    <a:cubicBezTo>
                      <a:pt x="305" y="38"/>
                      <a:pt x="296" y="50"/>
                      <a:pt x="287" y="50"/>
                    </a:cubicBezTo>
                    <a:cubicBezTo>
                      <a:pt x="278" y="50"/>
                      <a:pt x="269" y="46"/>
                      <a:pt x="260" y="41"/>
                    </a:cubicBezTo>
                    <a:cubicBezTo>
                      <a:pt x="251" y="36"/>
                      <a:pt x="258" y="30"/>
                      <a:pt x="261" y="26"/>
                    </a:cubicBezTo>
                    <a:cubicBezTo>
                      <a:pt x="265" y="21"/>
                      <a:pt x="261" y="16"/>
                      <a:pt x="258" y="17"/>
                    </a:cubicBezTo>
                    <a:cubicBezTo>
                      <a:pt x="254" y="17"/>
                      <a:pt x="251" y="28"/>
                      <a:pt x="246" y="30"/>
                    </a:cubicBezTo>
                    <a:cubicBezTo>
                      <a:pt x="241" y="33"/>
                      <a:pt x="243" y="35"/>
                      <a:pt x="231" y="32"/>
                    </a:cubicBezTo>
                    <a:cubicBezTo>
                      <a:pt x="219" y="29"/>
                      <a:pt x="198" y="22"/>
                      <a:pt x="177" y="27"/>
                    </a:cubicBezTo>
                    <a:cubicBezTo>
                      <a:pt x="156" y="32"/>
                      <a:pt x="147" y="43"/>
                      <a:pt x="143" y="37"/>
                    </a:cubicBezTo>
                    <a:cubicBezTo>
                      <a:pt x="139" y="31"/>
                      <a:pt x="134" y="0"/>
                      <a:pt x="126" y="3"/>
                    </a:cubicBezTo>
                    <a:cubicBezTo>
                      <a:pt x="119" y="5"/>
                      <a:pt x="129" y="13"/>
                      <a:pt x="131" y="22"/>
                    </a:cubicBezTo>
                    <a:cubicBezTo>
                      <a:pt x="132" y="31"/>
                      <a:pt x="137" y="37"/>
                      <a:pt x="122" y="43"/>
                    </a:cubicBezTo>
                    <a:cubicBezTo>
                      <a:pt x="107" y="50"/>
                      <a:pt x="85" y="57"/>
                      <a:pt x="80" y="62"/>
                    </a:cubicBezTo>
                    <a:cubicBezTo>
                      <a:pt x="74" y="67"/>
                      <a:pt x="66" y="52"/>
                      <a:pt x="68" y="43"/>
                    </a:cubicBezTo>
                    <a:cubicBezTo>
                      <a:pt x="70" y="33"/>
                      <a:pt x="68" y="29"/>
                      <a:pt x="65" y="30"/>
                    </a:cubicBezTo>
                    <a:close/>
                  </a:path>
                </a:pathLst>
              </a:custGeom>
              <a:solidFill>
                <a:srgbClr val="CC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75" name="Freeform 48">
                <a:extLst>
                  <a:ext uri="{FF2B5EF4-FFF2-40B4-BE49-F238E27FC236}">
                    <a16:creationId xmlns:a16="http://schemas.microsoft.com/office/drawing/2014/main" id="{D71A461C-6FC5-4638-84ED-4079050596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3"/>
              </a:xfrm>
              <a:custGeom>
                <a:avLst/>
                <a:gdLst>
                  <a:gd name="T0" fmla="*/ 16 w 195"/>
                  <a:gd name="T1" fmla="*/ 137 h 245"/>
                  <a:gd name="T2" fmla="*/ 109 w 195"/>
                  <a:gd name="T3" fmla="*/ 376 h 245"/>
                  <a:gd name="T4" fmla="*/ 267 w 195"/>
                  <a:gd name="T5" fmla="*/ 361 h 245"/>
                  <a:gd name="T6" fmla="*/ 287 w 195"/>
                  <a:gd name="T7" fmla="*/ 444 h 245"/>
                  <a:gd name="T8" fmla="*/ 202 w 195"/>
                  <a:gd name="T9" fmla="*/ 709 h 245"/>
                  <a:gd name="T10" fmla="*/ 474 w 195"/>
                  <a:gd name="T11" fmla="*/ 886 h 245"/>
                  <a:gd name="T12" fmla="*/ 634 w 195"/>
                  <a:gd name="T13" fmla="*/ 593 h 245"/>
                  <a:gd name="T14" fmla="*/ 597 w 195"/>
                  <a:gd name="T15" fmla="*/ 361 h 245"/>
                  <a:gd name="T16" fmla="*/ 474 w 195"/>
                  <a:gd name="T17" fmla="*/ 156 h 245"/>
                  <a:gd name="T18" fmla="*/ 336 w 195"/>
                  <a:gd name="T19" fmla="*/ 29 h 245"/>
                  <a:gd name="T20" fmla="*/ 16 w 195"/>
                  <a:gd name="T21" fmla="*/ 137 h 2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5">
                    <a:moveTo>
                      <a:pt x="5" y="37"/>
                    </a:moveTo>
                    <a:cubicBezTo>
                      <a:pt x="0" y="54"/>
                      <a:pt x="2" y="93"/>
                      <a:pt x="33" y="101"/>
                    </a:cubicBezTo>
                    <a:cubicBezTo>
                      <a:pt x="63" y="109"/>
                      <a:pt x="70" y="96"/>
                      <a:pt x="81" y="97"/>
                    </a:cubicBezTo>
                    <a:cubicBezTo>
                      <a:pt x="92" y="98"/>
                      <a:pt x="105" y="113"/>
                      <a:pt x="87" y="119"/>
                    </a:cubicBezTo>
                    <a:cubicBezTo>
                      <a:pt x="68" y="125"/>
                      <a:pt x="46" y="147"/>
                      <a:pt x="61" y="190"/>
                    </a:cubicBezTo>
                    <a:cubicBezTo>
                      <a:pt x="77" y="233"/>
                      <a:pt x="121" y="245"/>
                      <a:pt x="144" y="238"/>
                    </a:cubicBezTo>
                    <a:cubicBezTo>
                      <a:pt x="168" y="230"/>
                      <a:pt x="195" y="187"/>
                      <a:pt x="192" y="159"/>
                    </a:cubicBezTo>
                    <a:cubicBezTo>
                      <a:pt x="190" y="132"/>
                      <a:pt x="194" y="123"/>
                      <a:pt x="181" y="97"/>
                    </a:cubicBezTo>
                    <a:cubicBezTo>
                      <a:pt x="168" y="71"/>
                      <a:pt x="162" y="60"/>
                      <a:pt x="144" y="42"/>
                    </a:cubicBezTo>
                    <a:cubicBezTo>
                      <a:pt x="127" y="24"/>
                      <a:pt x="123" y="15"/>
                      <a:pt x="102" y="8"/>
                    </a:cubicBezTo>
                    <a:cubicBezTo>
                      <a:pt x="82" y="2"/>
                      <a:pt x="19" y="0"/>
                      <a:pt x="5" y="37"/>
                    </a:cubicBezTo>
                    <a:close/>
                  </a:path>
                </a:pathLst>
              </a:custGeom>
              <a:solidFill>
                <a:srgbClr val="E0D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76" name="Freeform 49">
                <a:extLst>
                  <a:ext uri="{FF2B5EF4-FFF2-40B4-BE49-F238E27FC236}">
                    <a16:creationId xmlns:a16="http://schemas.microsoft.com/office/drawing/2014/main" id="{F6207BFC-DF7B-4EA9-8621-7C1FCAC788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1081"/>
                <a:ext cx="463" cy="499"/>
              </a:xfrm>
              <a:custGeom>
                <a:avLst/>
                <a:gdLst>
                  <a:gd name="T0" fmla="*/ 788 w 255"/>
                  <a:gd name="T1" fmla="*/ 60 h 258"/>
                  <a:gd name="T2" fmla="*/ 828 w 255"/>
                  <a:gd name="T3" fmla="*/ 288 h 258"/>
                  <a:gd name="T4" fmla="*/ 775 w 255"/>
                  <a:gd name="T5" fmla="*/ 516 h 258"/>
                  <a:gd name="T6" fmla="*/ 623 w 255"/>
                  <a:gd name="T7" fmla="*/ 824 h 258"/>
                  <a:gd name="T8" fmla="*/ 461 w 255"/>
                  <a:gd name="T9" fmla="*/ 886 h 258"/>
                  <a:gd name="T10" fmla="*/ 274 w 255"/>
                  <a:gd name="T11" fmla="*/ 942 h 258"/>
                  <a:gd name="T12" fmla="*/ 138 w 255"/>
                  <a:gd name="T13" fmla="*/ 901 h 258"/>
                  <a:gd name="T14" fmla="*/ 0 w 255"/>
                  <a:gd name="T15" fmla="*/ 826 h 258"/>
                  <a:gd name="T16" fmla="*/ 153 w 255"/>
                  <a:gd name="T17" fmla="*/ 826 h 258"/>
                  <a:gd name="T18" fmla="*/ 303 w 255"/>
                  <a:gd name="T19" fmla="*/ 845 h 258"/>
                  <a:gd name="T20" fmla="*/ 488 w 255"/>
                  <a:gd name="T21" fmla="*/ 770 h 258"/>
                  <a:gd name="T22" fmla="*/ 528 w 255"/>
                  <a:gd name="T23" fmla="*/ 710 h 258"/>
                  <a:gd name="T24" fmla="*/ 594 w 255"/>
                  <a:gd name="T25" fmla="*/ 665 h 258"/>
                  <a:gd name="T26" fmla="*/ 775 w 255"/>
                  <a:gd name="T27" fmla="*/ 333 h 258"/>
                  <a:gd name="T28" fmla="*/ 792 w 255"/>
                  <a:gd name="T29" fmla="*/ 149 h 258"/>
                  <a:gd name="T30" fmla="*/ 761 w 255"/>
                  <a:gd name="T31" fmla="*/ 0 h 25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5" h="258">
                    <a:moveTo>
                      <a:pt x="239" y="16"/>
                    </a:moveTo>
                    <a:cubicBezTo>
                      <a:pt x="248" y="37"/>
                      <a:pt x="255" y="54"/>
                      <a:pt x="251" y="77"/>
                    </a:cubicBezTo>
                    <a:cubicBezTo>
                      <a:pt x="248" y="98"/>
                      <a:pt x="242" y="118"/>
                      <a:pt x="235" y="138"/>
                    </a:cubicBezTo>
                    <a:cubicBezTo>
                      <a:pt x="224" y="167"/>
                      <a:pt x="213" y="199"/>
                      <a:pt x="189" y="220"/>
                    </a:cubicBezTo>
                    <a:cubicBezTo>
                      <a:pt x="176" y="232"/>
                      <a:pt x="157" y="234"/>
                      <a:pt x="140" y="237"/>
                    </a:cubicBezTo>
                    <a:cubicBezTo>
                      <a:pt x="120" y="241"/>
                      <a:pt x="103" y="246"/>
                      <a:pt x="83" y="252"/>
                    </a:cubicBezTo>
                    <a:cubicBezTo>
                      <a:pt x="67" y="258"/>
                      <a:pt x="57" y="249"/>
                      <a:pt x="42" y="241"/>
                    </a:cubicBezTo>
                    <a:cubicBezTo>
                      <a:pt x="28" y="234"/>
                      <a:pt x="13" y="228"/>
                      <a:pt x="0" y="221"/>
                    </a:cubicBezTo>
                    <a:cubicBezTo>
                      <a:pt x="12" y="231"/>
                      <a:pt x="31" y="219"/>
                      <a:pt x="46" y="221"/>
                    </a:cubicBezTo>
                    <a:cubicBezTo>
                      <a:pt x="62" y="224"/>
                      <a:pt x="74" y="229"/>
                      <a:pt x="92" y="226"/>
                    </a:cubicBezTo>
                    <a:cubicBezTo>
                      <a:pt x="112" y="223"/>
                      <a:pt x="132" y="220"/>
                      <a:pt x="148" y="206"/>
                    </a:cubicBezTo>
                    <a:cubicBezTo>
                      <a:pt x="154" y="201"/>
                      <a:pt x="156" y="195"/>
                      <a:pt x="160" y="190"/>
                    </a:cubicBezTo>
                    <a:cubicBezTo>
                      <a:pt x="166" y="184"/>
                      <a:pt x="174" y="182"/>
                      <a:pt x="180" y="178"/>
                    </a:cubicBezTo>
                    <a:cubicBezTo>
                      <a:pt x="211" y="158"/>
                      <a:pt x="231" y="125"/>
                      <a:pt x="235" y="89"/>
                    </a:cubicBezTo>
                    <a:cubicBezTo>
                      <a:pt x="236" y="73"/>
                      <a:pt x="242" y="56"/>
                      <a:pt x="240" y="40"/>
                    </a:cubicBezTo>
                    <a:cubicBezTo>
                      <a:pt x="239" y="26"/>
                      <a:pt x="231" y="14"/>
                      <a:pt x="231" y="0"/>
                    </a:cubicBezTo>
                  </a:path>
                </a:pathLst>
              </a:custGeom>
              <a:solidFill>
                <a:srgbClr val="B0D4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77" name="Freeform 50">
                <a:extLst>
                  <a:ext uri="{FF2B5EF4-FFF2-40B4-BE49-F238E27FC236}">
                    <a16:creationId xmlns:a16="http://schemas.microsoft.com/office/drawing/2014/main" id="{E9D619E1-1177-429C-9AB9-41119F124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3" y="936"/>
                <a:ext cx="169" cy="313"/>
              </a:xfrm>
              <a:custGeom>
                <a:avLst/>
                <a:gdLst>
                  <a:gd name="T0" fmla="*/ 303 w 93"/>
                  <a:gd name="T1" fmla="*/ 8 h 162"/>
                  <a:gd name="T2" fmla="*/ 185 w 93"/>
                  <a:gd name="T3" fmla="*/ 145 h 162"/>
                  <a:gd name="T4" fmla="*/ 76 w 93"/>
                  <a:gd name="T5" fmla="*/ 280 h 162"/>
                  <a:gd name="T6" fmla="*/ 24 w 93"/>
                  <a:gd name="T7" fmla="*/ 325 h 162"/>
                  <a:gd name="T8" fmla="*/ 4 w 93"/>
                  <a:gd name="T9" fmla="*/ 429 h 162"/>
                  <a:gd name="T10" fmla="*/ 64 w 93"/>
                  <a:gd name="T11" fmla="*/ 605 h 162"/>
                  <a:gd name="T12" fmla="*/ 56 w 93"/>
                  <a:gd name="T13" fmla="*/ 377 h 162"/>
                  <a:gd name="T14" fmla="*/ 194 w 93"/>
                  <a:gd name="T15" fmla="*/ 303 h 162"/>
                  <a:gd name="T16" fmla="*/ 238 w 93"/>
                  <a:gd name="T17" fmla="*/ 137 h 162"/>
                  <a:gd name="T18" fmla="*/ 254 w 93"/>
                  <a:gd name="T19" fmla="*/ 60 h 162"/>
                  <a:gd name="T20" fmla="*/ 307 w 93"/>
                  <a:gd name="T21" fmla="*/ 0 h 1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3" h="162">
                    <a:moveTo>
                      <a:pt x="92" y="2"/>
                    </a:moveTo>
                    <a:cubicBezTo>
                      <a:pt x="70" y="4"/>
                      <a:pt x="62" y="20"/>
                      <a:pt x="56" y="39"/>
                    </a:cubicBezTo>
                    <a:cubicBezTo>
                      <a:pt x="49" y="61"/>
                      <a:pt x="43" y="65"/>
                      <a:pt x="23" y="75"/>
                    </a:cubicBezTo>
                    <a:cubicBezTo>
                      <a:pt x="13" y="80"/>
                      <a:pt x="12" y="77"/>
                      <a:pt x="7" y="87"/>
                    </a:cubicBezTo>
                    <a:cubicBezTo>
                      <a:pt x="3" y="93"/>
                      <a:pt x="1" y="108"/>
                      <a:pt x="1" y="115"/>
                    </a:cubicBezTo>
                    <a:cubicBezTo>
                      <a:pt x="0" y="129"/>
                      <a:pt x="4" y="156"/>
                      <a:pt x="19" y="162"/>
                    </a:cubicBezTo>
                    <a:cubicBezTo>
                      <a:pt x="9" y="148"/>
                      <a:pt x="7" y="116"/>
                      <a:pt x="17" y="101"/>
                    </a:cubicBezTo>
                    <a:cubicBezTo>
                      <a:pt x="27" y="85"/>
                      <a:pt x="47" y="94"/>
                      <a:pt x="59" y="81"/>
                    </a:cubicBezTo>
                    <a:cubicBezTo>
                      <a:pt x="69" y="70"/>
                      <a:pt x="69" y="49"/>
                      <a:pt x="72" y="37"/>
                    </a:cubicBezTo>
                    <a:cubicBezTo>
                      <a:pt x="73" y="31"/>
                      <a:pt x="74" y="21"/>
                      <a:pt x="77" y="16"/>
                    </a:cubicBezTo>
                    <a:cubicBezTo>
                      <a:pt x="81" y="9"/>
                      <a:pt x="90" y="7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78" name="Freeform 51">
                <a:extLst>
                  <a:ext uri="{FF2B5EF4-FFF2-40B4-BE49-F238E27FC236}">
                    <a16:creationId xmlns:a16="http://schemas.microsoft.com/office/drawing/2014/main" id="{4B971FD1-6E9C-4E33-9586-28F9FB5C5E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5"/>
              </a:xfrm>
              <a:custGeom>
                <a:avLst/>
                <a:gdLst>
                  <a:gd name="T0" fmla="*/ 16 w 195"/>
                  <a:gd name="T1" fmla="*/ 141 h 246"/>
                  <a:gd name="T2" fmla="*/ 109 w 195"/>
                  <a:gd name="T3" fmla="*/ 377 h 246"/>
                  <a:gd name="T4" fmla="*/ 267 w 195"/>
                  <a:gd name="T5" fmla="*/ 365 h 246"/>
                  <a:gd name="T6" fmla="*/ 287 w 195"/>
                  <a:gd name="T7" fmla="*/ 448 h 246"/>
                  <a:gd name="T8" fmla="*/ 202 w 195"/>
                  <a:gd name="T9" fmla="*/ 713 h 246"/>
                  <a:gd name="T10" fmla="*/ 474 w 195"/>
                  <a:gd name="T11" fmla="*/ 888 h 246"/>
                  <a:gd name="T12" fmla="*/ 634 w 195"/>
                  <a:gd name="T13" fmla="*/ 597 h 246"/>
                  <a:gd name="T14" fmla="*/ 597 w 195"/>
                  <a:gd name="T15" fmla="*/ 365 h 246"/>
                  <a:gd name="T16" fmla="*/ 474 w 195"/>
                  <a:gd name="T17" fmla="*/ 160 h 246"/>
                  <a:gd name="T18" fmla="*/ 336 w 195"/>
                  <a:gd name="T19" fmla="*/ 33 h 246"/>
                  <a:gd name="T20" fmla="*/ 16 w 195"/>
                  <a:gd name="T21" fmla="*/ 141 h 24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6">
                    <a:moveTo>
                      <a:pt x="5" y="38"/>
                    </a:moveTo>
                    <a:cubicBezTo>
                      <a:pt x="0" y="55"/>
                      <a:pt x="2" y="93"/>
                      <a:pt x="33" y="101"/>
                    </a:cubicBezTo>
                    <a:cubicBezTo>
                      <a:pt x="63" y="110"/>
                      <a:pt x="70" y="96"/>
                      <a:pt x="81" y="98"/>
                    </a:cubicBezTo>
                    <a:cubicBezTo>
                      <a:pt x="92" y="99"/>
                      <a:pt x="105" y="113"/>
                      <a:pt x="87" y="120"/>
                    </a:cubicBezTo>
                    <a:cubicBezTo>
                      <a:pt x="68" y="126"/>
                      <a:pt x="46" y="147"/>
                      <a:pt x="61" y="191"/>
                    </a:cubicBezTo>
                    <a:cubicBezTo>
                      <a:pt x="77" y="234"/>
                      <a:pt x="121" y="246"/>
                      <a:pt x="144" y="238"/>
                    </a:cubicBezTo>
                    <a:cubicBezTo>
                      <a:pt x="168" y="231"/>
                      <a:pt x="195" y="187"/>
                      <a:pt x="192" y="160"/>
                    </a:cubicBezTo>
                    <a:cubicBezTo>
                      <a:pt x="190" y="132"/>
                      <a:pt x="194" y="123"/>
                      <a:pt x="181" y="98"/>
                    </a:cubicBezTo>
                    <a:cubicBezTo>
                      <a:pt x="168" y="72"/>
                      <a:pt x="162" y="61"/>
                      <a:pt x="144" y="43"/>
                    </a:cubicBezTo>
                    <a:cubicBezTo>
                      <a:pt x="127" y="25"/>
                      <a:pt x="123" y="15"/>
                      <a:pt x="102" y="9"/>
                    </a:cubicBezTo>
                    <a:cubicBezTo>
                      <a:pt x="82" y="3"/>
                      <a:pt x="19" y="0"/>
                      <a:pt x="5" y="38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79" name="Freeform 52">
                <a:extLst>
                  <a:ext uri="{FF2B5EF4-FFF2-40B4-BE49-F238E27FC236}">
                    <a16:creationId xmlns:a16="http://schemas.microsoft.com/office/drawing/2014/main" id="{3A3E7207-70BD-45A9-B624-E38E0A3969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1046"/>
                <a:ext cx="195" cy="338"/>
              </a:xfrm>
              <a:custGeom>
                <a:avLst/>
                <a:gdLst>
                  <a:gd name="T0" fmla="*/ 275 w 107"/>
                  <a:gd name="T1" fmla="*/ 85 h 175"/>
                  <a:gd name="T2" fmla="*/ 303 w 107"/>
                  <a:gd name="T3" fmla="*/ 496 h 175"/>
                  <a:gd name="T4" fmla="*/ 177 w 107"/>
                  <a:gd name="T5" fmla="*/ 616 h 175"/>
                  <a:gd name="T6" fmla="*/ 0 w 107"/>
                  <a:gd name="T7" fmla="*/ 541 h 175"/>
                  <a:gd name="T8" fmla="*/ 286 w 107"/>
                  <a:gd name="T9" fmla="*/ 404 h 175"/>
                  <a:gd name="T10" fmla="*/ 286 w 107"/>
                  <a:gd name="T11" fmla="*/ 191 h 175"/>
                  <a:gd name="T12" fmla="*/ 226 w 107"/>
                  <a:gd name="T13" fmla="*/ 0 h 1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7" h="175">
                    <a:moveTo>
                      <a:pt x="83" y="23"/>
                    </a:moveTo>
                    <a:cubicBezTo>
                      <a:pt x="104" y="49"/>
                      <a:pt x="107" y="104"/>
                      <a:pt x="91" y="133"/>
                    </a:cubicBezTo>
                    <a:cubicBezTo>
                      <a:pt x="83" y="147"/>
                      <a:pt x="69" y="161"/>
                      <a:pt x="53" y="165"/>
                    </a:cubicBezTo>
                    <a:cubicBezTo>
                      <a:pt x="35" y="169"/>
                      <a:pt x="8" y="161"/>
                      <a:pt x="0" y="145"/>
                    </a:cubicBezTo>
                    <a:cubicBezTo>
                      <a:pt x="25" y="175"/>
                      <a:pt x="82" y="139"/>
                      <a:pt x="86" y="108"/>
                    </a:cubicBezTo>
                    <a:cubicBezTo>
                      <a:pt x="89" y="91"/>
                      <a:pt x="90" y="67"/>
                      <a:pt x="86" y="51"/>
                    </a:cubicBezTo>
                    <a:cubicBezTo>
                      <a:pt x="83" y="37"/>
                      <a:pt x="80" y="10"/>
                      <a:pt x="68" y="0"/>
                    </a:cubicBezTo>
                  </a:path>
                </a:pathLst>
              </a:custGeom>
              <a:solidFill>
                <a:srgbClr val="D2A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80" name="Freeform 53">
                <a:extLst>
                  <a:ext uri="{FF2B5EF4-FFF2-40B4-BE49-F238E27FC236}">
                    <a16:creationId xmlns:a16="http://schemas.microsoft.com/office/drawing/2014/main" id="{7DBAE9DC-A70E-4D12-B937-AF7D09CE11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1" y="1160"/>
                <a:ext cx="77" cy="126"/>
              </a:xfrm>
              <a:custGeom>
                <a:avLst/>
                <a:gdLst>
                  <a:gd name="T0" fmla="*/ 141 w 42"/>
                  <a:gd name="T1" fmla="*/ 4 h 65"/>
                  <a:gd name="T2" fmla="*/ 37 w 42"/>
                  <a:gd name="T3" fmla="*/ 68 h 65"/>
                  <a:gd name="T4" fmla="*/ 57 w 42"/>
                  <a:gd name="T5" fmla="*/ 244 h 65"/>
                  <a:gd name="T6" fmla="*/ 121 w 42"/>
                  <a:gd name="T7" fmla="*/ 12 h 6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" h="65">
                    <a:moveTo>
                      <a:pt x="42" y="1"/>
                    </a:moveTo>
                    <a:cubicBezTo>
                      <a:pt x="29" y="0"/>
                      <a:pt x="18" y="6"/>
                      <a:pt x="11" y="18"/>
                    </a:cubicBezTo>
                    <a:cubicBezTo>
                      <a:pt x="0" y="38"/>
                      <a:pt x="10" y="47"/>
                      <a:pt x="17" y="65"/>
                    </a:cubicBezTo>
                    <a:cubicBezTo>
                      <a:pt x="7" y="37"/>
                      <a:pt x="14" y="20"/>
                      <a:pt x="36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81" name="Oval 54">
                <a:extLst>
                  <a:ext uri="{FF2B5EF4-FFF2-40B4-BE49-F238E27FC236}">
                    <a16:creationId xmlns:a16="http://schemas.microsoft.com/office/drawing/2014/main" id="{96449148-E77D-41A5-8CEE-0A7936A7BE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8" y="940"/>
                <a:ext cx="74" cy="7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82" name="Oval 55">
                <a:extLst>
                  <a:ext uri="{FF2B5EF4-FFF2-40B4-BE49-F238E27FC236}">
                    <a16:creationId xmlns:a16="http://schemas.microsoft.com/office/drawing/2014/main" id="{66CCB650-8673-4CEA-9BB7-CA6BD5ED58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7" y="1025"/>
                <a:ext cx="27" cy="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83" name="Oval 56">
                <a:extLst>
                  <a:ext uri="{FF2B5EF4-FFF2-40B4-BE49-F238E27FC236}">
                    <a16:creationId xmlns:a16="http://schemas.microsoft.com/office/drawing/2014/main" id="{63314ED0-B234-47E3-A6AC-A4DB8AA2EA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5" y="92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84" name="Freeform 57">
                <a:extLst>
                  <a:ext uri="{FF2B5EF4-FFF2-40B4-BE49-F238E27FC236}">
                    <a16:creationId xmlns:a16="http://schemas.microsoft.com/office/drawing/2014/main" id="{C6473F2B-D245-486C-B6A5-3B202F47FB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" y="816"/>
                <a:ext cx="699" cy="781"/>
              </a:xfrm>
              <a:custGeom>
                <a:avLst/>
                <a:gdLst>
                  <a:gd name="T0" fmla="*/ 214 w 385"/>
                  <a:gd name="T1" fmla="*/ 108 h 404"/>
                  <a:gd name="T2" fmla="*/ 198 w 385"/>
                  <a:gd name="T3" fmla="*/ 217 h 404"/>
                  <a:gd name="T4" fmla="*/ 207 w 385"/>
                  <a:gd name="T5" fmla="*/ 385 h 404"/>
                  <a:gd name="T6" fmla="*/ 89 w 385"/>
                  <a:gd name="T7" fmla="*/ 481 h 404"/>
                  <a:gd name="T8" fmla="*/ 36 w 385"/>
                  <a:gd name="T9" fmla="*/ 733 h 404"/>
                  <a:gd name="T10" fmla="*/ 80 w 385"/>
                  <a:gd name="T11" fmla="*/ 901 h 404"/>
                  <a:gd name="T12" fmla="*/ 89 w 385"/>
                  <a:gd name="T13" fmla="*/ 965 h 404"/>
                  <a:gd name="T14" fmla="*/ 27 w 385"/>
                  <a:gd name="T15" fmla="*/ 1046 h 404"/>
                  <a:gd name="T16" fmla="*/ 7 w 385"/>
                  <a:gd name="T17" fmla="*/ 1117 h 404"/>
                  <a:gd name="T18" fmla="*/ 40 w 385"/>
                  <a:gd name="T19" fmla="*/ 1085 h 404"/>
                  <a:gd name="T20" fmla="*/ 113 w 385"/>
                  <a:gd name="T21" fmla="*/ 1025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0 h 404"/>
                  <a:gd name="T28" fmla="*/ 171 w 385"/>
                  <a:gd name="T29" fmla="*/ 1193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4 h 404"/>
                  <a:gd name="T36" fmla="*/ 231 w 385"/>
                  <a:gd name="T37" fmla="*/ 1237 h 404"/>
                  <a:gd name="T38" fmla="*/ 294 w 385"/>
                  <a:gd name="T39" fmla="*/ 1222 h 404"/>
                  <a:gd name="T40" fmla="*/ 445 w 385"/>
                  <a:gd name="T41" fmla="*/ 1405 h 404"/>
                  <a:gd name="T42" fmla="*/ 521 w 385"/>
                  <a:gd name="T43" fmla="*/ 1454 h 404"/>
                  <a:gd name="T44" fmla="*/ 652 w 385"/>
                  <a:gd name="T45" fmla="*/ 1494 h 404"/>
                  <a:gd name="T46" fmla="*/ 784 w 385"/>
                  <a:gd name="T47" fmla="*/ 1454 h 404"/>
                  <a:gd name="T48" fmla="*/ 910 w 385"/>
                  <a:gd name="T49" fmla="*/ 1431 h 404"/>
                  <a:gd name="T50" fmla="*/ 1009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2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60 w 385"/>
                  <a:gd name="T65" fmla="*/ 1326 h 404"/>
                  <a:gd name="T66" fmla="*/ 1164 w 385"/>
                  <a:gd name="T67" fmla="*/ 1253 h 404"/>
                  <a:gd name="T68" fmla="*/ 1144 w 385"/>
                  <a:gd name="T69" fmla="*/ 1177 h 404"/>
                  <a:gd name="T70" fmla="*/ 1216 w 385"/>
                  <a:gd name="T71" fmla="*/ 945 h 404"/>
                  <a:gd name="T72" fmla="*/ 1220 w 385"/>
                  <a:gd name="T73" fmla="*/ 564 h 404"/>
                  <a:gd name="T74" fmla="*/ 1026 w 385"/>
                  <a:gd name="T75" fmla="*/ 224 h 404"/>
                  <a:gd name="T76" fmla="*/ 1035 w 385"/>
                  <a:gd name="T77" fmla="*/ 160 h 404"/>
                  <a:gd name="T78" fmla="*/ 1051 w 385"/>
                  <a:gd name="T79" fmla="*/ 108 h 404"/>
                  <a:gd name="T80" fmla="*/ 1022 w 385"/>
                  <a:gd name="T81" fmla="*/ 131 h 404"/>
                  <a:gd name="T82" fmla="*/ 946 w 385"/>
                  <a:gd name="T83" fmla="*/ 184 h 404"/>
                  <a:gd name="T84" fmla="*/ 857 w 385"/>
                  <a:gd name="T85" fmla="*/ 149 h 404"/>
                  <a:gd name="T86" fmla="*/ 864 w 385"/>
                  <a:gd name="T87" fmla="*/ 93 h 404"/>
                  <a:gd name="T88" fmla="*/ 850 w 385"/>
                  <a:gd name="T89" fmla="*/ 60 h 404"/>
                  <a:gd name="T90" fmla="*/ 812 w 385"/>
                  <a:gd name="T91" fmla="*/ 108 h 404"/>
                  <a:gd name="T92" fmla="*/ 761 w 385"/>
                  <a:gd name="T93" fmla="*/ 116 h 404"/>
                  <a:gd name="T94" fmla="*/ 583 w 385"/>
                  <a:gd name="T95" fmla="*/ 97 h 404"/>
                  <a:gd name="T96" fmla="*/ 472 w 385"/>
                  <a:gd name="T97" fmla="*/ 135 h 404"/>
                  <a:gd name="T98" fmla="*/ 416 w 385"/>
                  <a:gd name="T99" fmla="*/ 8 h 404"/>
                  <a:gd name="T100" fmla="*/ 432 w 385"/>
                  <a:gd name="T101" fmla="*/ 79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57 h 404"/>
                  <a:gd name="T108" fmla="*/ 214 w 385"/>
                  <a:gd name="T109" fmla="*/ 108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29"/>
                    </a:moveTo>
                    <a:cubicBezTo>
                      <a:pt x="59" y="34"/>
                      <a:pt x="58" y="46"/>
                      <a:pt x="60" y="58"/>
                    </a:cubicBezTo>
                    <a:cubicBezTo>
                      <a:pt x="62" y="71"/>
                      <a:pt x="69" y="92"/>
                      <a:pt x="63" y="103"/>
                    </a:cubicBezTo>
                    <a:cubicBezTo>
                      <a:pt x="58" y="114"/>
                      <a:pt x="41" y="122"/>
                      <a:pt x="27" y="129"/>
                    </a:cubicBezTo>
                    <a:cubicBezTo>
                      <a:pt x="13" y="137"/>
                      <a:pt x="11" y="180"/>
                      <a:pt x="11" y="196"/>
                    </a:cubicBezTo>
                    <a:cubicBezTo>
                      <a:pt x="11" y="212"/>
                      <a:pt x="8" y="219"/>
                      <a:pt x="24" y="241"/>
                    </a:cubicBezTo>
                    <a:cubicBezTo>
                      <a:pt x="29" y="246"/>
                      <a:pt x="33" y="254"/>
                      <a:pt x="27" y="258"/>
                    </a:cubicBezTo>
                    <a:cubicBezTo>
                      <a:pt x="18" y="265"/>
                      <a:pt x="14" y="273"/>
                      <a:pt x="8" y="280"/>
                    </a:cubicBezTo>
                    <a:cubicBezTo>
                      <a:pt x="1" y="287"/>
                      <a:pt x="0" y="292"/>
                      <a:pt x="2" y="299"/>
                    </a:cubicBezTo>
                    <a:cubicBezTo>
                      <a:pt x="4" y="306"/>
                      <a:pt x="4" y="298"/>
                      <a:pt x="12" y="290"/>
                    </a:cubicBezTo>
                    <a:cubicBezTo>
                      <a:pt x="20" y="282"/>
                      <a:pt x="23" y="278"/>
                      <a:pt x="34" y="274"/>
                    </a:cubicBezTo>
                    <a:cubicBezTo>
                      <a:pt x="46" y="270"/>
                      <a:pt x="45" y="268"/>
                      <a:pt x="51" y="278"/>
                    </a:cubicBezTo>
                    <a:cubicBezTo>
                      <a:pt x="58" y="288"/>
                      <a:pt x="61" y="294"/>
                      <a:pt x="67" y="302"/>
                    </a:cubicBezTo>
                    <a:cubicBezTo>
                      <a:pt x="73" y="309"/>
                      <a:pt x="74" y="311"/>
                      <a:pt x="67" y="313"/>
                    </a:cubicBezTo>
                    <a:cubicBezTo>
                      <a:pt x="60" y="315"/>
                      <a:pt x="55" y="312"/>
                      <a:pt x="52" y="319"/>
                    </a:cubicBezTo>
                    <a:cubicBezTo>
                      <a:pt x="49" y="327"/>
                      <a:pt x="56" y="327"/>
                      <a:pt x="41" y="332"/>
                    </a:cubicBezTo>
                    <a:cubicBezTo>
                      <a:pt x="27" y="337"/>
                      <a:pt x="18" y="342"/>
                      <a:pt x="19" y="347"/>
                    </a:cubicBezTo>
                    <a:cubicBezTo>
                      <a:pt x="20" y="352"/>
                      <a:pt x="31" y="344"/>
                      <a:pt x="42" y="341"/>
                    </a:cubicBezTo>
                    <a:cubicBezTo>
                      <a:pt x="54" y="339"/>
                      <a:pt x="66" y="339"/>
                      <a:pt x="70" y="331"/>
                    </a:cubicBezTo>
                    <a:cubicBezTo>
                      <a:pt x="74" y="322"/>
                      <a:pt x="80" y="317"/>
                      <a:pt x="89" y="327"/>
                    </a:cubicBezTo>
                    <a:cubicBezTo>
                      <a:pt x="98" y="338"/>
                      <a:pt x="112" y="377"/>
                      <a:pt x="135" y="376"/>
                    </a:cubicBezTo>
                    <a:cubicBezTo>
                      <a:pt x="145" y="377"/>
                      <a:pt x="148" y="382"/>
                      <a:pt x="158" y="389"/>
                    </a:cubicBezTo>
                    <a:cubicBezTo>
                      <a:pt x="168" y="397"/>
                      <a:pt x="181" y="404"/>
                      <a:pt x="198" y="400"/>
                    </a:cubicBezTo>
                    <a:cubicBezTo>
                      <a:pt x="215" y="397"/>
                      <a:pt x="226" y="394"/>
                      <a:pt x="238" y="389"/>
                    </a:cubicBezTo>
                    <a:cubicBezTo>
                      <a:pt x="250" y="383"/>
                      <a:pt x="257" y="385"/>
                      <a:pt x="276" y="383"/>
                    </a:cubicBezTo>
                    <a:cubicBezTo>
                      <a:pt x="296" y="380"/>
                      <a:pt x="301" y="380"/>
                      <a:pt x="306" y="372"/>
                    </a:cubicBezTo>
                    <a:cubicBezTo>
                      <a:pt x="311" y="363"/>
                      <a:pt x="316" y="373"/>
                      <a:pt x="320" y="383"/>
                    </a:cubicBezTo>
                    <a:cubicBezTo>
                      <a:pt x="324" y="392"/>
                      <a:pt x="328" y="399"/>
                      <a:pt x="331" y="394"/>
                    </a:cubicBezTo>
                    <a:cubicBezTo>
                      <a:pt x="334" y="389"/>
                      <a:pt x="324" y="377"/>
                      <a:pt x="324" y="370"/>
                    </a:cubicBezTo>
                    <a:cubicBezTo>
                      <a:pt x="324" y="363"/>
                      <a:pt x="320" y="354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5"/>
                      <a:pt x="346" y="333"/>
                    </a:cubicBezTo>
                    <a:cubicBezTo>
                      <a:pt x="346" y="340"/>
                      <a:pt x="345" y="358"/>
                      <a:pt x="352" y="355"/>
                    </a:cubicBezTo>
                    <a:cubicBezTo>
                      <a:pt x="358" y="351"/>
                      <a:pt x="357" y="343"/>
                      <a:pt x="353" y="335"/>
                    </a:cubicBezTo>
                    <a:cubicBezTo>
                      <a:pt x="350" y="327"/>
                      <a:pt x="345" y="323"/>
                      <a:pt x="347" y="315"/>
                    </a:cubicBezTo>
                    <a:cubicBezTo>
                      <a:pt x="349" y="307"/>
                      <a:pt x="360" y="287"/>
                      <a:pt x="369" y="253"/>
                    </a:cubicBezTo>
                    <a:cubicBezTo>
                      <a:pt x="378" y="218"/>
                      <a:pt x="385" y="195"/>
                      <a:pt x="370" y="151"/>
                    </a:cubicBezTo>
                    <a:cubicBezTo>
                      <a:pt x="356" y="107"/>
                      <a:pt x="324" y="68"/>
                      <a:pt x="311" y="60"/>
                    </a:cubicBezTo>
                    <a:cubicBezTo>
                      <a:pt x="297" y="51"/>
                      <a:pt x="306" y="46"/>
                      <a:pt x="314" y="43"/>
                    </a:cubicBezTo>
                    <a:cubicBezTo>
                      <a:pt x="321" y="40"/>
                      <a:pt x="322" y="31"/>
                      <a:pt x="319" y="29"/>
                    </a:cubicBezTo>
                    <a:cubicBezTo>
                      <a:pt x="316" y="28"/>
                      <a:pt x="315" y="33"/>
                      <a:pt x="310" y="35"/>
                    </a:cubicBezTo>
                    <a:cubicBezTo>
                      <a:pt x="305" y="37"/>
                      <a:pt x="296" y="49"/>
                      <a:pt x="287" y="49"/>
                    </a:cubicBezTo>
                    <a:cubicBezTo>
                      <a:pt x="279" y="49"/>
                      <a:pt x="269" y="45"/>
                      <a:pt x="260" y="40"/>
                    </a:cubicBezTo>
                    <a:cubicBezTo>
                      <a:pt x="252" y="35"/>
                      <a:pt x="258" y="29"/>
                      <a:pt x="262" y="25"/>
                    </a:cubicBezTo>
                    <a:cubicBezTo>
                      <a:pt x="265" y="21"/>
                      <a:pt x="261" y="16"/>
                      <a:pt x="258" y="16"/>
                    </a:cubicBezTo>
                    <a:cubicBezTo>
                      <a:pt x="255" y="17"/>
                      <a:pt x="251" y="27"/>
                      <a:pt x="246" y="29"/>
                    </a:cubicBezTo>
                    <a:cubicBezTo>
                      <a:pt x="241" y="32"/>
                      <a:pt x="243" y="34"/>
                      <a:pt x="231" y="31"/>
                    </a:cubicBezTo>
                    <a:cubicBezTo>
                      <a:pt x="219" y="28"/>
                      <a:pt x="198" y="21"/>
                      <a:pt x="177" y="26"/>
                    </a:cubicBezTo>
                    <a:cubicBezTo>
                      <a:pt x="157" y="31"/>
                      <a:pt x="147" y="42"/>
                      <a:pt x="143" y="36"/>
                    </a:cubicBezTo>
                    <a:cubicBezTo>
                      <a:pt x="140" y="31"/>
                      <a:pt x="134" y="0"/>
                      <a:pt x="126" y="2"/>
                    </a:cubicBezTo>
                    <a:cubicBezTo>
                      <a:pt x="119" y="5"/>
                      <a:pt x="129" y="12"/>
                      <a:pt x="131" y="21"/>
                    </a:cubicBezTo>
                    <a:cubicBezTo>
                      <a:pt x="133" y="30"/>
                      <a:pt x="137" y="36"/>
                      <a:pt x="122" y="43"/>
                    </a:cubicBezTo>
                    <a:cubicBezTo>
                      <a:pt x="107" y="49"/>
                      <a:pt x="85" y="56"/>
                      <a:pt x="80" y="62"/>
                    </a:cubicBezTo>
                    <a:cubicBezTo>
                      <a:pt x="74" y="67"/>
                      <a:pt x="66" y="51"/>
                      <a:pt x="68" y="42"/>
                    </a:cubicBezTo>
                    <a:cubicBezTo>
                      <a:pt x="70" y="33"/>
                      <a:pt x="69" y="28"/>
                      <a:pt x="65" y="29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</p:grpSp>
        <p:grpSp>
          <p:nvGrpSpPr>
            <p:cNvPr id="38" name="Group 46">
              <a:extLst>
                <a:ext uri="{FF2B5EF4-FFF2-40B4-BE49-F238E27FC236}">
                  <a16:creationId xmlns:a16="http://schemas.microsoft.com/office/drawing/2014/main" id="{D8517294-73A7-4C5C-86B9-9C23610B67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9992" y="5403463"/>
              <a:ext cx="288032" cy="170929"/>
              <a:chOff x="2590" y="816"/>
              <a:chExt cx="701" cy="781"/>
            </a:xfrm>
          </p:grpSpPr>
          <p:sp>
            <p:nvSpPr>
              <p:cNvPr id="63" name="Freeform 47">
                <a:extLst>
                  <a:ext uri="{FF2B5EF4-FFF2-40B4-BE49-F238E27FC236}">
                    <a16:creationId xmlns:a16="http://schemas.microsoft.com/office/drawing/2014/main" id="{FC413065-5774-4620-AC42-952689BC06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816"/>
                <a:ext cx="699" cy="781"/>
              </a:xfrm>
              <a:custGeom>
                <a:avLst/>
                <a:gdLst>
                  <a:gd name="T0" fmla="*/ 214 w 385"/>
                  <a:gd name="T1" fmla="*/ 112 h 404"/>
                  <a:gd name="T2" fmla="*/ 198 w 385"/>
                  <a:gd name="T3" fmla="*/ 220 h 404"/>
                  <a:gd name="T4" fmla="*/ 207 w 385"/>
                  <a:gd name="T5" fmla="*/ 389 h 404"/>
                  <a:gd name="T6" fmla="*/ 89 w 385"/>
                  <a:gd name="T7" fmla="*/ 485 h 404"/>
                  <a:gd name="T8" fmla="*/ 33 w 385"/>
                  <a:gd name="T9" fmla="*/ 737 h 404"/>
                  <a:gd name="T10" fmla="*/ 80 w 385"/>
                  <a:gd name="T11" fmla="*/ 901 h 404"/>
                  <a:gd name="T12" fmla="*/ 89 w 385"/>
                  <a:gd name="T13" fmla="*/ 969 h 404"/>
                  <a:gd name="T14" fmla="*/ 27 w 385"/>
                  <a:gd name="T15" fmla="*/ 1046 h 404"/>
                  <a:gd name="T16" fmla="*/ 7 w 385"/>
                  <a:gd name="T17" fmla="*/ 1121 h 404"/>
                  <a:gd name="T18" fmla="*/ 40 w 385"/>
                  <a:gd name="T19" fmla="*/ 1088 h 404"/>
                  <a:gd name="T20" fmla="*/ 113 w 385"/>
                  <a:gd name="T21" fmla="*/ 1028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3 h 404"/>
                  <a:gd name="T28" fmla="*/ 171 w 385"/>
                  <a:gd name="T29" fmla="*/ 1197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8 h 404"/>
                  <a:gd name="T36" fmla="*/ 231 w 385"/>
                  <a:gd name="T37" fmla="*/ 1237 h 404"/>
                  <a:gd name="T38" fmla="*/ 294 w 385"/>
                  <a:gd name="T39" fmla="*/ 1226 h 404"/>
                  <a:gd name="T40" fmla="*/ 445 w 385"/>
                  <a:gd name="T41" fmla="*/ 1405 h 404"/>
                  <a:gd name="T42" fmla="*/ 521 w 385"/>
                  <a:gd name="T43" fmla="*/ 1458 h 404"/>
                  <a:gd name="T44" fmla="*/ 652 w 385"/>
                  <a:gd name="T45" fmla="*/ 1498 h 404"/>
                  <a:gd name="T46" fmla="*/ 781 w 385"/>
                  <a:gd name="T47" fmla="*/ 1454 h 404"/>
                  <a:gd name="T48" fmla="*/ 910 w 385"/>
                  <a:gd name="T49" fmla="*/ 1431 h 404"/>
                  <a:gd name="T50" fmla="*/ 1006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6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57 w 385"/>
                  <a:gd name="T65" fmla="*/ 1326 h 404"/>
                  <a:gd name="T66" fmla="*/ 1164 w 385"/>
                  <a:gd name="T67" fmla="*/ 1257 h 404"/>
                  <a:gd name="T68" fmla="*/ 1144 w 385"/>
                  <a:gd name="T69" fmla="*/ 1181 h 404"/>
                  <a:gd name="T70" fmla="*/ 1216 w 385"/>
                  <a:gd name="T71" fmla="*/ 945 h 404"/>
                  <a:gd name="T72" fmla="*/ 1220 w 385"/>
                  <a:gd name="T73" fmla="*/ 568 h 404"/>
                  <a:gd name="T74" fmla="*/ 1022 w 385"/>
                  <a:gd name="T75" fmla="*/ 224 h 404"/>
                  <a:gd name="T76" fmla="*/ 1035 w 385"/>
                  <a:gd name="T77" fmla="*/ 164 h 404"/>
                  <a:gd name="T78" fmla="*/ 1051 w 385"/>
                  <a:gd name="T79" fmla="*/ 112 h 404"/>
                  <a:gd name="T80" fmla="*/ 1022 w 385"/>
                  <a:gd name="T81" fmla="*/ 135 h 404"/>
                  <a:gd name="T82" fmla="*/ 946 w 385"/>
                  <a:gd name="T83" fmla="*/ 188 h 404"/>
                  <a:gd name="T84" fmla="*/ 857 w 385"/>
                  <a:gd name="T85" fmla="*/ 153 h 404"/>
                  <a:gd name="T86" fmla="*/ 861 w 385"/>
                  <a:gd name="T87" fmla="*/ 97 h 404"/>
                  <a:gd name="T88" fmla="*/ 850 w 385"/>
                  <a:gd name="T89" fmla="*/ 64 h 404"/>
                  <a:gd name="T90" fmla="*/ 812 w 385"/>
                  <a:gd name="T91" fmla="*/ 112 h 404"/>
                  <a:gd name="T92" fmla="*/ 761 w 385"/>
                  <a:gd name="T93" fmla="*/ 120 h 404"/>
                  <a:gd name="T94" fmla="*/ 583 w 385"/>
                  <a:gd name="T95" fmla="*/ 101 h 404"/>
                  <a:gd name="T96" fmla="*/ 472 w 385"/>
                  <a:gd name="T97" fmla="*/ 139 h 404"/>
                  <a:gd name="T98" fmla="*/ 416 w 385"/>
                  <a:gd name="T99" fmla="*/ 12 h 404"/>
                  <a:gd name="T100" fmla="*/ 432 w 385"/>
                  <a:gd name="T101" fmla="*/ 83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60 h 404"/>
                  <a:gd name="T108" fmla="*/ 214 w 385"/>
                  <a:gd name="T109" fmla="*/ 112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30"/>
                    </a:moveTo>
                    <a:cubicBezTo>
                      <a:pt x="59" y="34"/>
                      <a:pt x="58" y="46"/>
                      <a:pt x="60" y="59"/>
                    </a:cubicBezTo>
                    <a:cubicBezTo>
                      <a:pt x="61" y="72"/>
                      <a:pt x="69" y="93"/>
                      <a:pt x="63" y="104"/>
                    </a:cubicBezTo>
                    <a:cubicBezTo>
                      <a:pt x="58" y="114"/>
                      <a:pt x="41" y="122"/>
                      <a:pt x="27" y="130"/>
                    </a:cubicBezTo>
                    <a:cubicBezTo>
                      <a:pt x="12" y="138"/>
                      <a:pt x="10" y="181"/>
                      <a:pt x="10" y="197"/>
                    </a:cubicBezTo>
                    <a:cubicBezTo>
                      <a:pt x="10" y="212"/>
                      <a:pt x="8" y="219"/>
                      <a:pt x="24" y="241"/>
                    </a:cubicBezTo>
                    <a:cubicBezTo>
                      <a:pt x="29" y="247"/>
                      <a:pt x="33" y="255"/>
                      <a:pt x="27" y="259"/>
                    </a:cubicBezTo>
                    <a:cubicBezTo>
                      <a:pt x="18" y="266"/>
                      <a:pt x="14" y="273"/>
                      <a:pt x="8" y="280"/>
                    </a:cubicBezTo>
                    <a:cubicBezTo>
                      <a:pt x="1" y="288"/>
                      <a:pt x="0" y="293"/>
                      <a:pt x="2" y="300"/>
                    </a:cubicBezTo>
                    <a:cubicBezTo>
                      <a:pt x="4" y="307"/>
                      <a:pt x="4" y="299"/>
                      <a:pt x="12" y="291"/>
                    </a:cubicBezTo>
                    <a:cubicBezTo>
                      <a:pt x="20" y="283"/>
                      <a:pt x="23" y="279"/>
                      <a:pt x="34" y="275"/>
                    </a:cubicBezTo>
                    <a:cubicBezTo>
                      <a:pt x="46" y="271"/>
                      <a:pt x="45" y="268"/>
                      <a:pt x="51" y="278"/>
                    </a:cubicBezTo>
                    <a:cubicBezTo>
                      <a:pt x="58" y="288"/>
                      <a:pt x="61" y="295"/>
                      <a:pt x="67" y="302"/>
                    </a:cubicBezTo>
                    <a:cubicBezTo>
                      <a:pt x="73" y="310"/>
                      <a:pt x="74" y="312"/>
                      <a:pt x="67" y="314"/>
                    </a:cubicBezTo>
                    <a:cubicBezTo>
                      <a:pt x="60" y="316"/>
                      <a:pt x="54" y="312"/>
                      <a:pt x="52" y="320"/>
                    </a:cubicBezTo>
                    <a:cubicBezTo>
                      <a:pt x="49" y="328"/>
                      <a:pt x="56" y="327"/>
                      <a:pt x="41" y="332"/>
                    </a:cubicBezTo>
                    <a:cubicBezTo>
                      <a:pt x="26" y="337"/>
                      <a:pt x="18" y="342"/>
                      <a:pt x="19" y="347"/>
                    </a:cubicBezTo>
                    <a:cubicBezTo>
                      <a:pt x="20" y="353"/>
                      <a:pt x="31" y="344"/>
                      <a:pt x="42" y="342"/>
                    </a:cubicBezTo>
                    <a:cubicBezTo>
                      <a:pt x="53" y="339"/>
                      <a:pt x="66" y="340"/>
                      <a:pt x="70" y="331"/>
                    </a:cubicBezTo>
                    <a:cubicBezTo>
                      <a:pt x="74" y="323"/>
                      <a:pt x="80" y="317"/>
                      <a:pt x="89" y="328"/>
                    </a:cubicBezTo>
                    <a:cubicBezTo>
                      <a:pt x="98" y="338"/>
                      <a:pt x="112" y="378"/>
                      <a:pt x="135" y="376"/>
                    </a:cubicBezTo>
                    <a:cubicBezTo>
                      <a:pt x="144" y="377"/>
                      <a:pt x="148" y="382"/>
                      <a:pt x="158" y="390"/>
                    </a:cubicBezTo>
                    <a:cubicBezTo>
                      <a:pt x="168" y="397"/>
                      <a:pt x="181" y="404"/>
                      <a:pt x="198" y="401"/>
                    </a:cubicBezTo>
                    <a:cubicBezTo>
                      <a:pt x="215" y="398"/>
                      <a:pt x="226" y="395"/>
                      <a:pt x="237" y="389"/>
                    </a:cubicBezTo>
                    <a:cubicBezTo>
                      <a:pt x="249" y="383"/>
                      <a:pt x="256" y="386"/>
                      <a:pt x="276" y="383"/>
                    </a:cubicBezTo>
                    <a:cubicBezTo>
                      <a:pt x="295" y="381"/>
                      <a:pt x="300" y="381"/>
                      <a:pt x="305" y="372"/>
                    </a:cubicBezTo>
                    <a:cubicBezTo>
                      <a:pt x="310" y="363"/>
                      <a:pt x="315" y="374"/>
                      <a:pt x="320" y="383"/>
                    </a:cubicBezTo>
                    <a:cubicBezTo>
                      <a:pt x="324" y="393"/>
                      <a:pt x="327" y="399"/>
                      <a:pt x="331" y="394"/>
                    </a:cubicBezTo>
                    <a:cubicBezTo>
                      <a:pt x="334" y="389"/>
                      <a:pt x="324" y="378"/>
                      <a:pt x="324" y="371"/>
                    </a:cubicBezTo>
                    <a:cubicBezTo>
                      <a:pt x="324" y="364"/>
                      <a:pt x="320" y="355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6"/>
                      <a:pt x="346" y="333"/>
                    </a:cubicBezTo>
                    <a:cubicBezTo>
                      <a:pt x="346" y="341"/>
                      <a:pt x="345" y="359"/>
                      <a:pt x="351" y="355"/>
                    </a:cubicBezTo>
                    <a:cubicBezTo>
                      <a:pt x="358" y="351"/>
                      <a:pt x="356" y="344"/>
                      <a:pt x="353" y="336"/>
                    </a:cubicBezTo>
                    <a:cubicBezTo>
                      <a:pt x="350" y="327"/>
                      <a:pt x="345" y="324"/>
                      <a:pt x="347" y="316"/>
                    </a:cubicBezTo>
                    <a:cubicBezTo>
                      <a:pt x="349" y="307"/>
                      <a:pt x="360" y="288"/>
                      <a:pt x="369" y="253"/>
                    </a:cubicBezTo>
                    <a:cubicBezTo>
                      <a:pt x="378" y="219"/>
                      <a:pt x="385" y="196"/>
                      <a:pt x="370" y="152"/>
                    </a:cubicBezTo>
                    <a:cubicBezTo>
                      <a:pt x="356" y="108"/>
                      <a:pt x="324" y="69"/>
                      <a:pt x="310" y="60"/>
                    </a:cubicBezTo>
                    <a:cubicBezTo>
                      <a:pt x="297" y="51"/>
                      <a:pt x="306" y="47"/>
                      <a:pt x="314" y="44"/>
                    </a:cubicBezTo>
                    <a:cubicBezTo>
                      <a:pt x="321" y="41"/>
                      <a:pt x="322" y="31"/>
                      <a:pt x="319" y="30"/>
                    </a:cubicBezTo>
                    <a:cubicBezTo>
                      <a:pt x="315" y="29"/>
                      <a:pt x="315" y="34"/>
                      <a:pt x="310" y="36"/>
                    </a:cubicBezTo>
                    <a:cubicBezTo>
                      <a:pt x="305" y="38"/>
                      <a:pt x="296" y="50"/>
                      <a:pt x="287" y="50"/>
                    </a:cubicBezTo>
                    <a:cubicBezTo>
                      <a:pt x="278" y="50"/>
                      <a:pt x="269" y="46"/>
                      <a:pt x="260" y="41"/>
                    </a:cubicBezTo>
                    <a:cubicBezTo>
                      <a:pt x="251" y="36"/>
                      <a:pt x="258" y="30"/>
                      <a:pt x="261" y="26"/>
                    </a:cubicBezTo>
                    <a:cubicBezTo>
                      <a:pt x="265" y="21"/>
                      <a:pt x="261" y="16"/>
                      <a:pt x="258" y="17"/>
                    </a:cubicBezTo>
                    <a:cubicBezTo>
                      <a:pt x="254" y="17"/>
                      <a:pt x="251" y="28"/>
                      <a:pt x="246" y="30"/>
                    </a:cubicBezTo>
                    <a:cubicBezTo>
                      <a:pt x="241" y="33"/>
                      <a:pt x="243" y="35"/>
                      <a:pt x="231" y="32"/>
                    </a:cubicBezTo>
                    <a:cubicBezTo>
                      <a:pt x="219" y="29"/>
                      <a:pt x="198" y="22"/>
                      <a:pt x="177" y="27"/>
                    </a:cubicBezTo>
                    <a:cubicBezTo>
                      <a:pt x="156" y="32"/>
                      <a:pt x="147" y="43"/>
                      <a:pt x="143" y="37"/>
                    </a:cubicBezTo>
                    <a:cubicBezTo>
                      <a:pt x="139" y="31"/>
                      <a:pt x="134" y="0"/>
                      <a:pt x="126" y="3"/>
                    </a:cubicBezTo>
                    <a:cubicBezTo>
                      <a:pt x="119" y="5"/>
                      <a:pt x="129" y="13"/>
                      <a:pt x="131" y="22"/>
                    </a:cubicBezTo>
                    <a:cubicBezTo>
                      <a:pt x="132" y="31"/>
                      <a:pt x="137" y="37"/>
                      <a:pt x="122" y="43"/>
                    </a:cubicBezTo>
                    <a:cubicBezTo>
                      <a:pt x="107" y="50"/>
                      <a:pt x="85" y="57"/>
                      <a:pt x="80" y="62"/>
                    </a:cubicBezTo>
                    <a:cubicBezTo>
                      <a:pt x="74" y="67"/>
                      <a:pt x="66" y="52"/>
                      <a:pt x="68" y="43"/>
                    </a:cubicBezTo>
                    <a:cubicBezTo>
                      <a:pt x="70" y="33"/>
                      <a:pt x="68" y="29"/>
                      <a:pt x="65" y="30"/>
                    </a:cubicBezTo>
                    <a:close/>
                  </a:path>
                </a:pathLst>
              </a:custGeom>
              <a:solidFill>
                <a:srgbClr val="CC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64" name="Freeform 48">
                <a:extLst>
                  <a:ext uri="{FF2B5EF4-FFF2-40B4-BE49-F238E27FC236}">
                    <a16:creationId xmlns:a16="http://schemas.microsoft.com/office/drawing/2014/main" id="{5B1A2D8B-5052-4B81-8282-7B990690CA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3"/>
              </a:xfrm>
              <a:custGeom>
                <a:avLst/>
                <a:gdLst>
                  <a:gd name="T0" fmla="*/ 16 w 195"/>
                  <a:gd name="T1" fmla="*/ 137 h 245"/>
                  <a:gd name="T2" fmla="*/ 109 w 195"/>
                  <a:gd name="T3" fmla="*/ 376 h 245"/>
                  <a:gd name="T4" fmla="*/ 267 w 195"/>
                  <a:gd name="T5" fmla="*/ 361 h 245"/>
                  <a:gd name="T6" fmla="*/ 287 w 195"/>
                  <a:gd name="T7" fmla="*/ 444 h 245"/>
                  <a:gd name="T8" fmla="*/ 202 w 195"/>
                  <a:gd name="T9" fmla="*/ 709 h 245"/>
                  <a:gd name="T10" fmla="*/ 474 w 195"/>
                  <a:gd name="T11" fmla="*/ 886 h 245"/>
                  <a:gd name="T12" fmla="*/ 634 w 195"/>
                  <a:gd name="T13" fmla="*/ 593 h 245"/>
                  <a:gd name="T14" fmla="*/ 597 w 195"/>
                  <a:gd name="T15" fmla="*/ 361 h 245"/>
                  <a:gd name="T16" fmla="*/ 474 w 195"/>
                  <a:gd name="T17" fmla="*/ 156 h 245"/>
                  <a:gd name="T18" fmla="*/ 336 w 195"/>
                  <a:gd name="T19" fmla="*/ 29 h 245"/>
                  <a:gd name="T20" fmla="*/ 16 w 195"/>
                  <a:gd name="T21" fmla="*/ 137 h 2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5">
                    <a:moveTo>
                      <a:pt x="5" y="37"/>
                    </a:moveTo>
                    <a:cubicBezTo>
                      <a:pt x="0" y="54"/>
                      <a:pt x="2" y="93"/>
                      <a:pt x="33" y="101"/>
                    </a:cubicBezTo>
                    <a:cubicBezTo>
                      <a:pt x="63" y="109"/>
                      <a:pt x="70" y="96"/>
                      <a:pt x="81" y="97"/>
                    </a:cubicBezTo>
                    <a:cubicBezTo>
                      <a:pt x="92" y="98"/>
                      <a:pt x="105" y="113"/>
                      <a:pt x="87" y="119"/>
                    </a:cubicBezTo>
                    <a:cubicBezTo>
                      <a:pt x="68" y="125"/>
                      <a:pt x="46" y="147"/>
                      <a:pt x="61" y="190"/>
                    </a:cubicBezTo>
                    <a:cubicBezTo>
                      <a:pt x="77" y="233"/>
                      <a:pt x="121" y="245"/>
                      <a:pt x="144" y="238"/>
                    </a:cubicBezTo>
                    <a:cubicBezTo>
                      <a:pt x="168" y="230"/>
                      <a:pt x="195" y="187"/>
                      <a:pt x="192" y="159"/>
                    </a:cubicBezTo>
                    <a:cubicBezTo>
                      <a:pt x="190" y="132"/>
                      <a:pt x="194" y="123"/>
                      <a:pt x="181" y="97"/>
                    </a:cubicBezTo>
                    <a:cubicBezTo>
                      <a:pt x="168" y="71"/>
                      <a:pt x="162" y="60"/>
                      <a:pt x="144" y="42"/>
                    </a:cubicBezTo>
                    <a:cubicBezTo>
                      <a:pt x="127" y="24"/>
                      <a:pt x="123" y="15"/>
                      <a:pt x="102" y="8"/>
                    </a:cubicBezTo>
                    <a:cubicBezTo>
                      <a:pt x="82" y="2"/>
                      <a:pt x="19" y="0"/>
                      <a:pt x="5" y="37"/>
                    </a:cubicBezTo>
                    <a:close/>
                  </a:path>
                </a:pathLst>
              </a:custGeom>
              <a:solidFill>
                <a:srgbClr val="E0D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65" name="Freeform 49">
                <a:extLst>
                  <a:ext uri="{FF2B5EF4-FFF2-40B4-BE49-F238E27FC236}">
                    <a16:creationId xmlns:a16="http://schemas.microsoft.com/office/drawing/2014/main" id="{AF358495-147B-4E5F-B77D-3F9687E399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1081"/>
                <a:ext cx="463" cy="499"/>
              </a:xfrm>
              <a:custGeom>
                <a:avLst/>
                <a:gdLst>
                  <a:gd name="T0" fmla="*/ 788 w 255"/>
                  <a:gd name="T1" fmla="*/ 60 h 258"/>
                  <a:gd name="T2" fmla="*/ 828 w 255"/>
                  <a:gd name="T3" fmla="*/ 288 h 258"/>
                  <a:gd name="T4" fmla="*/ 775 w 255"/>
                  <a:gd name="T5" fmla="*/ 516 h 258"/>
                  <a:gd name="T6" fmla="*/ 623 w 255"/>
                  <a:gd name="T7" fmla="*/ 824 h 258"/>
                  <a:gd name="T8" fmla="*/ 461 w 255"/>
                  <a:gd name="T9" fmla="*/ 886 h 258"/>
                  <a:gd name="T10" fmla="*/ 274 w 255"/>
                  <a:gd name="T11" fmla="*/ 942 h 258"/>
                  <a:gd name="T12" fmla="*/ 138 w 255"/>
                  <a:gd name="T13" fmla="*/ 901 h 258"/>
                  <a:gd name="T14" fmla="*/ 0 w 255"/>
                  <a:gd name="T15" fmla="*/ 826 h 258"/>
                  <a:gd name="T16" fmla="*/ 153 w 255"/>
                  <a:gd name="T17" fmla="*/ 826 h 258"/>
                  <a:gd name="T18" fmla="*/ 303 w 255"/>
                  <a:gd name="T19" fmla="*/ 845 h 258"/>
                  <a:gd name="T20" fmla="*/ 488 w 255"/>
                  <a:gd name="T21" fmla="*/ 770 h 258"/>
                  <a:gd name="T22" fmla="*/ 528 w 255"/>
                  <a:gd name="T23" fmla="*/ 710 h 258"/>
                  <a:gd name="T24" fmla="*/ 594 w 255"/>
                  <a:gd name="T25" fmla="*/ 665 h 258"/>
                  <a:gd name="T26" fmla="*/ 775 w 255"/>
                  <a:gd name="T27" fmla="*/ 333 h 258"/>
                  <a:gd name="T28" fmla="*/ 792 w 255"/>
                  <a:gd name="T29" fmla="*/ 149 h 258"/>
                  <a:gd name="T30" fmla="*/ 761 w 255"/>
                  <a:gd name="T31" fmla="*/ 0 h 25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5" h="258">
                    <a:moveTo>
                      <a:pt x="239" y="16"/>
                    </a:moveTo>
                    <a:cubicBezTo>
                      <a:pt x="248" y="37"/>
                      <a:pt x="255" y="54"/>
                      <a:pt x="251" y="77"/>
                    </a:cubicBezTo>
                    <a:cubicBezTo>
                      <a:pt x="248" y="98"/>
                      <a:pt x="242" y="118"/>
                      <a:pt x="235" y="138"/>
                    </a:cubicBezTo>
                    <a:cubicBezTo>
                      <a:pt x="224" y="167"/>
                      <a:pt x="213" y="199"/>
                      <a:pt x="189" y="220"/>
                    </a:cubicBezTo>
                    <a:cubicBezTo>
                      <a:pt x="176" y="232"/>
                      <a:pt x="157" y="234"/>
                      <a:pt x="140" y="237"/>
                    </a:cubicBezTo>
                    <a:cubicBezTo>
                      <a:pt x="120" y="241"/>
                      <a:pt x="103" y="246"/>
                      <a:pt x="83" y="252"/>
                    </a:cubicBezTo>
                    <a:cubicBezTo>
                      <a:pt x="67" y="258"/>
                      <a:pt x="57" y="249"/>
                      <a:pt x="42" y="241"/>
                    </a:cubicBezTo>
                    <a:cubicBezTo>
                      <a:pt x="28" y="234"/>
                      <a:pt x="13" y="228"/>
                      <a:pt x="0" y="221"/>
                    </a:cubicBezTo>
                    <a:cubicBezTo>
                      <a:pt x="12" y="231"/>
                      <a:pt x="31" y="219"/>
                      <a:pt x="46" y="221"/>
                    </a:cubicBezTo>
                    <a:cubicBezTo>
                      <a:pt x="62" y="224"/>
                      <a:pt x="74" y="229"/>
                      <a:pt x="92" y="226"/>
                    </a:cubicBezTo>
                    <a:cubicBezTo>
                      <a:pt x="112" y="223"/>
                      <a:pt x="132" y="220"/>
                      <a:pt x="148" y="206"/>
                    </a:cubicBezTo>
                    <a:cubicBezTo>
                      <a:pt x="154" y="201"/>
                      <a:pt x="156" y="195"/>
                      <a:pt x="160" y="190"/>
                    </a:cubicBezTo>
                    <a:cubicBezTo>
                      <a:pt x="166" y="184"/>
                      <a:pt x="174" y="182"/>
                      <a:pt x="180" y="178"/>
                    </a:cubicBezTo>
                    <a:cubicBezTo>
                      <a:pt x="211" y="158"/>
                      <a:pt x="231" y="125"/>
                      <a:pt x="235" y="89"/>
                    </a:cubicBezTo>
                    <a:cubicBezTo>
                      <a:pt x="236" y="73"/>
                      <a:pt x="242" y="56"/>
                      <a:pt x="240" y="40"/>
                    </a:cubicBezTo>
                    <a:cubicBezTo>
                      <a:pt x="239" y="26"/>
                      <a:pt x="231" y="14"/>
                      <a:pt x="231" y="0"/>
                    </a:cubicBezTo>
                  </a:path>
                </a:pathLst>
              </a:custGeom>
              <a:solidFill>
                <a:srgbClr val="B0D4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66" name="Freeform 50">
                <a:extLst>
                  <a:ext uri="{FF2B5EF4-FFF2-40B4-BE49-F238E27FC236}">
                    <a16:creationId xmlns:a16="http://schemas.microsoft.com/office/drawing/2014/main" id="{5B45DD78-2284-4A7E-86FE-8F19A9251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3" y="936"/>
                <a:ext cx="169" cy="313"/>
              </a:xfrm>
              <a:custGeom>
                <a:avLst/>
                <a:gdLst>
                  <a:gd name="T0" fmla="*/ 303 w 93"/>
                  <a:gd name="T1" fmla="*/ 8 h 162"/>
                  <a:gd name="T2" fmla="*/ 185 w 93"/>
                  <a:gd name="T3" fmla="*/ 145 h 162"/>
                  <a:gd name="T4" fmla="*/ 76 w 93"/>
                  <a:gd name="T5" fmla="*/ 280 h 162"/>
                  <a:gd name="T6" fmla="*/ 24 w 93"/>
                  <a:gd name="T7" fmla="*/ 325 h 162"/>
                  <a:gd name="T8" fmla="*/ 4 w 93"/>
                  <a:gd name="T9" fmla="*/ 429 h 162"/>
                  <a:gd name="T10" fmla="*/ 64 w 93"/>
                  <a:gd name="T11" fmla="*/ 605 h 162"/>
                  <a:gd name="T12" fmla="*/ 56 w 93"/>
                  <a:gd name="T13" fmla="*/ 377 h 162"/>
                  <a:gd name="T14" fmla="*/ 194 w 93"/>
                  <a:gd name="T15" fmla="*/ 303 h 162"/>
                  <a:gd name="T16" fmla="*/ 238 w 93"/>
                  <a:gd name="T17" fmla="*/ 137 h 162"/>
                  <a:gd name="T18" fmla="*/ 254 w 93"/>
                  <a:gd name="T19" fmla="*/ 60 h 162"/>
                  <a:gd name="T20" fmla="*/ 307 w 93"/>
                  <a:gd name="T21" fmla="*/ 0 h 1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3" h="162">
                    <a:moveTo>
                      <a:pt x="92" y="2"/>
                    </a:moveTo>
                    <a:cubicBezTo>
                      <a:pt x="70" y="4"/>
                      <a:pt x="62" y="20"/>
                      <a:pt x="56" y="39"/>
                    </a:cubicBezTo>
                    <a:cubicBezTo>
                      <a:pt x="49" y="61"/>
                      <a:pt x="43" y="65"/>
                      <a:pt x="23" y="75"/>
                    </a:cubicBezTo>
                    <a:cubicBezTo>
                      <a:pt x="13" y="80"/>
                      <a:pt x="12" y="77"/>
                      <a:pt x="7" y="87"/>
                    </a:cubicBezTo>
                    <a:cubicBezTo>
                      <a:pt x="3" y="93"/>
                      <a:pt x="1" y="108"/>
                      <a:pt x="1" y="115"/>
                    </a:cubicBezTo>
                    <a:cubicBezTo>
                      <a:pt x="0" y="129"/>
                      <a:pt x="4" y="156"/>
                      <a:pt x="19" y="162"/>
                    </a:cubicBezTo>
                    <a:cubicBezTo>
                      <a:pt x="9" y="148"/>
                      <a:pt x="7" y="116"/>
                      <a:pt x="17" y="101"/>
                    </a:cubicBezTo>
                    <a:cubicBezTo>
                      <a:pt x="27" y="85"/>
                      <a:pt x="47" y="94"/>
                      <a:pt x="59" y="81"/>
                    </a:cubicBezTo>
                    <a:cubicBezTo>
                      <a:pt x="69" y="70"/>
                      <a:pt x="69" y="49"/>
                      <a:pt x="72" y="37"/>
                    </a:cubicBezTo>
                    <a:cubicBezTo>
                      <a:pt x="73" y="31"/>
                      <a:pt x="74" y="21"/>
                      <a:pt x="77" y="16"/>
                    </a:cubicBezTo>
                    <a:cubicBezTo>
                      <a:pt x="81" y="9"/>
                      <a:pt x="90" y="7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67" name="Freeform 51">
                <a:extLst>
                  <a:ext uri="{FF2B5EF4-FFF2-40B4-BE49-F238E27FC236}">
                    <a16:creationId xmlns:a16="http://schemas.microsoft.com/office/drawing/2014/main" id="{0A9DAC6C-BDA9-4953-ADCA-A0B16971FC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5"/>
              </a:xfrm>
              <a:custGeom>
                <a:avLst/>
                <a:gdLst>
                  <a:gd name="T0" fmla="*/ 16 w 195"/>
                  <a:gd name="T1" fmla="*/ 141 h 246"/>
                  <a:gd name="T2" fmla="*/ 109 w 195"/>
                  <a:gd name="T3" fmla="*/ 377 h 246"/>
                  <a:gd name="T4" fmla="*/ 267 w 195"/>
                  <a:gd name="T5" fmla="*/ 365 h 246"/>
                  <a:gd name="T6" fmla="*/ 287 w 195"/>
                  <a:gd name="T7" fmla="*/ 448 h 246"/>
                  <a:gd name="T8" fmla="*/ 202 w 195"/>
                  <a:gd name="T9" fmla="*/ 713 h 246"/>
                  <a:gd name="T10" fmla="*/ 474 w 195"/>
                  <a:gd name="T11" fmla="*/ 888 h 246"/>
                  <a:gd name="T12" fmla="*/ 634 w 195"/>
                  <a:gd name="T13" fmla="*/ 597 h 246"/>
                  <a:gd name="T14" fmla="*/ 597 w 195"/>
                  <a:gd name="T15" fmla="*/ 365 h 246"/>
                  <a:gd name="T16" fmla="*/ 474 w 195"/>
                  <a:gd name="T17" fmla="*/ 160 h 246"/>
                  <a:gd name="T18" fmla="*/ 336 w 195"/>
                  <a:gd name="T19" fmla="*/ 33 h 246"/>
                  <a:gd name="T20" fmla="*/ 16 w 195"/>
                  <a:gd name="T21" fmla="*/ 141 h 24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6">
                    <a:moveTo>
                      <a:pt x="5" y="38"/>
                    </a:moveTo>
                    <a:cubicBezTo>
                      <a:pt x="0" y="55"/>
                      <a:pt x="2" y="93"/>
                      <a:pt x="33" y="101"/>
                    </a:cubicBezTo>
                    <a:cubicBezTo>
                      <a:pt x="63" y="110"/>
                      <a:pt x="70" y="96"/>
                      <a:pt x="81" y="98"/>
                    </a:cubicBezTo>
                    <a:cubicBezTo>
                      <a:pt x="92" y="99"/>
                      <a:pt x="105" y="113"/>
                      <a:pt x="87" y="120"/>
                    </a:cubicBezTo>
                    <a:cubicBezTo>
                      <a:pt x="68" y="126"/>
                      <a:pt x="46" y="147"/>
                      <a:pt x="61" y="191"/>
                    </a:cubicBezTo>
                    <a:cubicBezTo>
                      <a:pt x="77" y="234"/>
                      <a:pt x="121" y="246"/>
                      <a:pt x="144" y="238"/>
                    </a:cubicBezTo>
                    <a:cubicBezTo>
                      <a:pt x="168" y="231"/>
                      <a:pt x="195" y="187"/>
                      <a:pt x="192" y="160"/>
                    </a:cubicBezTo>
                    <a:cubicBezTo>
                      <a:pt x="190" y="132"/>
                      <a:pt x="194" y="123"/>
                      <a:pt x="181" y="98"/>
                    </a:cubicBezTo>
                    <a:cubicBezTo>
                      <a:pt x="168" y="72"/>
                      <a:pt x="162" y="61"/>
                      <a:pt x="144" y="43"/>
                    </a:cubicBezTo>
                    <a:cubicBezTo>
                      <a:pt x="127" y="25"/>
                      <a:pt x="123" y="15"/>
                      <a:pt x="102" y="9"/>
                    </a:cubicBezTo>
                    <a:cubicBezTo>
                      <a:pt x="82" y="3"/>
                      <a:pt x="19" y="0"/>
                      <a:pt x="5" y="38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68" name="Freeform 52">
                <a:extLst>
                  <a:ext uri="{FF2B5EF4-FFF2-40B4-BE49-F238E27FC236}">
                    <a16:creationId xmlns:a16="http://schemas.microsoft.com/office/drawing/2014/main" id="{9903D546-9A0A-4A43-B4AE-60C831752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1046"/>
                <a:ext cx="195" cy="338"/>
              </a:xfrm>
              <a:custGeom>
                <a:avLst/>
                <a:gdLst>
                  <a:gd name="T0" fmla="*/ 275 w 107"/>
                  <a:gd name="T1" fmla="*/ 85 h 175"/>
                  <a:gd name="T2" fmla="*/ 303 w 107"/>
                  <a:gd name="T3" fmla="*/ 496 h 175"/>
                  <a:gd name="T4" fmla="*/ 177 w 107"/>
                  <a:gd name="T5" fmla="*/ 616 h 175"/>
                  <a:gd name="T6" fmla="*/ 0 w 107"/>
                  <a:gd name="T7" fmla="*/ 541 h 175"/>
                  <a:gd name="T8" fmla="*/ 286 w 107"/>
                  <a:gd name="T9" fmla="*/ 404 h 175"/>
                  <a:gd name="T10" fmla="*/ 286 w 107"/>
                  <a:gd name="T11" fmla="*/ 191 h 175"/>
                  <a:gd name="T12" fmla="*/ 226 w 107"/>
                  <a:gd name="T13" fmla="*/ 0 h 1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7" h="175">
                    <a:moveTo>
                      <a:pt x="83" y="23"/>
                    </a:moveTo>
                    <a:cubicBezTo>
                      <a:pt x="104" y="49"/>
                      <a:pt x="107" y="104"/>
                      <a:pt x="91" y="133"/>
                    </a:cubicBezTo>
                    <a:cubicBezTo>
                      <a:pt x="83" y="147"/>
                      <a:pt x="69" y="161"/>
                      <a:pt x="53" y="165"/>
                    </a:cubicBezTo>
                    <a:cubicBezTo>
                      <a:pt x="35" y="169"/>
                      <a:pt x="8" y="161"/>
                      <a:pt x="0" y="145"/>
                    </a:cubicBezTo>
                    <a:cubicBezTo>
                      <a:pt x="25" y="175"/>
                      <a:pt x="82" y="139"/>
                      <a:pt x="86" y="108"/>
                    </a:cubicBezTo>
                    <a:cubicBezTo>
                      <a:pt x="89" y="91"/>
                      <a:pt x="90" y="67"/>
                      <a:pt x="86" y="51"/>
                    </a:cubicBezTo>
                    <a:cubicBezTo>
                      <a:pt x="83" y="37"/>
                      <a:pt x="80" y="10"/>
                      <a:pt x="68" y="0"/>
                    </a:cubicBezTo>
                  </a:path>
                </a:pathLst>
              </a:custGeom>
              <a:solidFill>
                <a:srgbClr val="D2A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69" name="Freeform 53">
                <a:extLst>
                  <a:ext uri="{FF2B5EF4-FFF2-40B4-BE49-F238E27FC236}">
                    <a16:creationId xmlns:a16="http://schemas.microsoft.com/office/drawing/2014/main" id="{A45E4FF6-192F-4649-B154-CF9E1EAF3E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1" y="1160"/>
                <a:ext cx="77" cy="126"/>
              </a:xfrm>
              <a:custGeom>
                <a:avLst/>
                <a:gdLst>
                  <a:gd name="T0" fmla="*/ 141 w 42"/>
                  <a:gd name="T1" fmla="*/ 4 h 65"/>
                  <a:gd name="T2" fmla="*/ 37 w 42"/>
                  <a:gd name="T3" fmla="*/ 68 h 65"/>
                  <a:gd name="T4" fmla="*/ 57 w 42"/>
                  <a:gd name="T5" fmla="*/ 244 h 65"/>
                  <a:gd name="T6" fmla="*/ 121 w 42"/>
                  <a:gd name="T7" fmla="*/ 12 h 6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" h="65">
                    <a:moveTo>
                      <a:pt x="42" y="1"/>
                    </a:moveTo>
                    <a:cubicBezTo>
                      <a:pt x="29" y="0"/>
                      <a:pt x="18" y="6"/>
                      <a:pt x="11" y="18"/>
                    </a:cubicBezTo>
                    <a:cubicBezTo>
                      <a:pt x="0" y="38"/>
                      <a:pt x="10" y="47"/>
                      <a:pt x="17" y="65"/>
                    </a:cubicBezTo>
                    <a:cubicBezTo>
                      <a:pt x="7" y="37"/>
                      <a:pt x="14" y="20"/>
                      <a:pt x="36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70" name="Oval 54">
                <a:extLst>
                  <a:ext uri="{FF2B5EF4-FFF2-40B4-BE49-F238E27FC236}">
                    <a16:creationId xmlns:a16="http://schemas.microsoft.com/office/drawing/2014/main" id="{5632B184-7F47-484E-9F94-538B6D5893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8" y="940"/>
                <a:ext cx="74" cy="7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71" name="Oval 55">
                <a:extLst>
                  <a:ext uri="{FF2B5EF4-FFF2-40B4-BE49-F238E27FC236}">
                    <a16:creationId xmlns:a16="http://schemas.microsoft.com/office/drawing/2014/main" id="{351D572C-B477-42B9-B2C6-FD3550E079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7" y="1025"/>
                <a:ext cx="27" cy="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72" name="Oval 56">
                <a:extLst>
                  <a:ext uri="{FF2B5EF4-FFF2-40B4-BE49-F238E27FC236}">
                    <a16:creationId xmlns:a16="http://schemas.microsoft.com/office/drawing/2014/main" id="{64CB0C65-9CD1-4587-A7E0-A4955BA4F0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5" y="92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73" name="Freeform 57">
                <a:extLst>
                  <a:ext uri="{FF2B5EF4-FFF2-40B4-BE49-F238E27FC236}">
                    <a16:creationId xmlns:a16="http://schemas.microsoft.com/office/drawing/2014/main" id="{F849C941-4869-4D34-887D-CBB4773CDC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" y="816"/>
                <a:ext cx="699" cy="781"/>
              </a:xfrm>
              <a:custGeom>
                <a:avLst/>
                <a:gdLst>
                  <a:gd name="T0" fmla="*/ 214 w 385"/>
                  <a:gd name="T1" fmla="*/ 108 h 404"/>
                  <a:gd name="T2" fmla="*/ 198 w 385"/>
                  <a:gd name="T3" fmla="*/ 217 h 404"/>
                  <a:gd name="T4" fmla="*/ 207 w 385"/>
                  <a:gd name="T5" fmla="*/ 385 h 404"/>
                  <a:gd name="T6" fmla="*/ 89 w 385"/>
                  <a:gd name="T7" fmla="*/ 481 h 404"/>
                  <a:gd name="T8" fmla="*/ 36 w 385"/>
                  <a:gd name="T9" fmla="*/ 733 h 404"/>
                  <a:gd name="T10" fmla="*/ 80 w 385"/>
                  <a:gd name="T11" fmla="*/ 901 h 404"/>
                  <a:gd name="T12" fmla="*/ 89 w 385"/>
                  <a:gd name="T13" fmla="*/ 965 h 404"/>
                  <a:gd name="T14" fmla="*/ 27 w 385"/>
                  <a:gd name="T15" fmla="*/ 1046 h 404"/>
                  <a:gd name="T16" fmla="*/ 7 w 385"/>
                  <a:gd name="T17" fmla="*/ 1117 h 404"/>
                  <a:gd name="T18" fmla="*/ 40 w 385"/>
                  <a:gd name="T19" fmla="*/ 1085 h 404"/>
                  <a:gd name="T20" fmla="*/ 113 w 385"/>
                  <a:gd name="T21" fmla="*/ 1025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0 h 404"/>
                  <a:gd name="T28" fmla="*/ 171 w 385"/>
                  <a:gd name="T29" fmla="*/ 1193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4 h 404"/>
                  <a:gd name="T36" fmla="*/ 231 w 385"/>
                  <a:gd name="T37" fmla="*/ 1237 h 404"/>
                  <a:gd name="T38" fmla="*/ 294 w 385"/>
                  <a:gd name="T39" fmla="*/ 1222 h 404"/>
                  <a:gd name="T40" fmla="*/ 445 w 385"/>
                  <a:gd name="T41" fmla="*/ 1405 h 404"/>
                  <a:gd name="T42" fmla="*/ 521 w 385"/>
                  <a:gd name="T43" fmla="*/ 1454 h 404"/>
                  <a:gd name="T44" fmla="*/ 652 w 385"/>
                  <a:gd name="T45" fmla="*/ 1494 h 404"/>
                  <a:gd name="T46" fmla="*/ 784 w 385"/>
                  <a:gd name="T47" fmla="*/ 1454 h 404"/>
                  <a:gd name="T48" fmla="*/ 910 w 385"/>
                  <a:gd name="T49" fmla="*/ 1431 h 404"/>
                  <a:gd name="T50" fmla="*/ 1009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2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60 w 385"/>
                  <a:gd name="T65" fmla="*/ 1326 h 404"/>
                  <a:gd name="T66" fmla="*/ 1164 w 385"/>
                  <a:gd name="T67" fmla="*/ 1253 h 404"/>
                  <a:gd name="T68" fmla="*/ 1144 w 385"/>
                  <a:gd name="T69" fmla="*/ 1177 h 404"/>
                  <a:gd name="T70" fmla="*/ 1216 w 385"/>
                  <a:gd name="T71" fmla="*/ 945 h 404"/>
                  <a:gd name="T72" fmla="*/ 1220 w 385"/>
                  <a:gd name="T73" fmla="*/ 564 h 404"/>
                  <a:gd name="T74" fmla="*/ 1026 w 385"/>
                  <a:gd name="T75" fmla="*/ 224 h 404"/>
                  <a:gd name="T76" fmla="*/ 1035 w 385"/>
                  <a:gd name="T77" fmla="*/ 160 h 404"/>
                  <a:gd name="T78" fmla="*/ 1051 w 385"/>
                  <a:gd name="T79" fmla="*/ 108 h 404"/>
                  <a:gd name="T80" fmla="*/ 1022 w 385"/>
                  <a:gd name="T81" fmla="*/ 131 h 404"/>
                  <a:gd name="T82" fmla="*/ 946 w 385"/>
                  <a:gd name="T83" fmla="*/ 184 h 404"/>
                  <a:gd name="T84" fmla="*/ 857 w 385"/>
                  <a:gd name="T85" fmla="*/ 149 h 404"/>
                  <a:gd name="T86" fmla="*/ 864 w 385"/>
                  <a:gd name="T87" fmla="*/ 93 h 404"/>
                  <a:gd name="T88" fmla="*/ 850 w 385"/>
                  <a:gd name="T89" fmla="*/ 60 h 404"/>
                  <a:gd name="T90" fmla="*/ 812 w 385"/>
                  <a:gd name="T91" fmla="*/ 108 h 404"/>
                  <a:gd name="T92" fmla="*/ 761 w 385"/>
                  <a:gd name="T93" fmla="*/ 116 h 404"/>
                  <a:gd name="T94" fmla="*/ 583 w 385"/>
                  <a:gd name="T95" fmla="*/ 97 h 404"/>
                  <a:gd name="T96" fmla="*/ 472 w 385"/>
                  <a:gd name="T97" fmla="*/ 135 h 404"/>
                  <a:gd name="T98" fmla="*/ 416 w 385"/>
                  <a:gd name="T99" fmla="*/ 8 h 404"/>
                  <a:gd name="T100" fmla="*/ 432 w 385"/>
                  <a:gd name="T101" fmla="*/ 79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57 h 404"/>
                  <a:gd name="T108" fmla="*/ 214 w 385"/>
                  <a:gd name="T109" fmla="*/ 108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29"/>
                    </a:moveTo>
                    <a:cubicBezTo>
                      <a:pt x="59" y="34"/>
                      <a:pt x="58" y="46"/>
                      <a:pt x="60" y="58"/>
                    </a:cubicBezTo>
                    <a:cubicBezTo>
                      <a:pt x="62" y="71"/>
                      <a:pt x="69" y="92"/>
                      <a:pt x="63" y="103"/>
                    </a:cubicBezTo>
                    <a:cubicBezTo>
                      <a:pt x="58" y="114"/>
                      <a:pt x="41" y="122"/>
                      <a:pt x="27" y="129"/>
                    </a:cubicBezTo>
                    <a:cubicBezTo>
                      <a:pt x="13" y="137"/>
                      <a:pt x="11" y="180"/>
                      <a:pt x="11" y="196"/>
                    </a:cubicBezTo>
                    <a:cubicBezTo>
                      <a:pt x="11" y="212"/>
                      <a:pt x="8" y="219"/>
                      <a:pt x="24" y="241"/>
                    </a:cubicBezTo>
                    <a:cubicBezTo>
                      <a:pt x="29" y="246"/>
                      <a:pt x="33" y="254"/>
                      <a:pt x="27" y="258"/>
                    </a:cubicBezTo>
                    <a:cubicBezTo>
                      <a:pt x="18" y="265"/>
                      <a:pt x="14" y="273"/>
                      <a:pt x="8" y="280"/>
                    </a:cubicBezTo>
                    <a:cubicBezTo>
                      <a:pt x="1" y="287"/>
                      <a:pt x="0" y="292"/>
                      <a:pt x="2" y="299"/>
                    </a:cubicBezTo>
                    <a:cubicBezTo>
                      <a:pt x="4" y="306"/>
                      <a:pt x="4" y="298"/>
                      <a:pt x="12" y="290"/>
                    </a:cubicBezTo>
                    <a:cubicBezTo>
                      <a:pt x="20" y="282"/>
                      <a:pt x="23" y="278"/>
                      <a:pt x="34" y="274"/>
                    </a:cubicBezTo>
                    <a:cubicBezTo>
                      <a:pt x="46" y="270"/>
                      <a:pt x="45" y="268"/>
                      <a:pt x="51" y="278"/>
                    </a:cubicBezTo>
                    <a:cubicBezTo>
                      <a:pt x="58" y="288"/>
                      <a:pt x="61" y="294"/>
                      <a:pt x="67" y="302"/>
                    </a:cubicBezTo>
                    <a:cubicBezTo>
                      <a:pt x="73" y="309"/>
                      <a:pt x="74" y="311"/>
                      <a:pt x="67" y="313"/>
                    </a:cubicBezTo>
                    <a:cubicBezTo>
                      <a:pt x="60" y="315"/>
                      <a:pt x="55" y="312"/>
                      <a:pt x="52" y="319"/>
                    </a:cubicBezTo>
                    <a:cubicBezTo>
                      <a:pt x="49" y="327"/>
                      <a:pt x="56" y="327"/>
                      <a:pt x="41" y="332"/>
                    </a:cubicBezTo>
                    <a:cubicBezTo>
                      <a:pt x="27" y="337"/>
                      <a:pt x="18" y="342"/>
                      <a:pt x="19" y="347"/>
                    </a:cubicBezTo>
                    <a:cubicBezTo>
                      <a:pt x="20" y="352"/>
                      <a:pt x="31" y="344"/>
                      <a:pt x="42" y="341"/>
                    </a:cubicBezTo>
                    <a:cubicBezTo>
                      <a:pt x="54" y="339"/>
                      <a:pt x="66" y="339"/>
                      <a:pt x="70" y="331"/>
                    </a:cubicBezTo>
                    <a:cubicBezTo>
                      <a:pt x="74" y="322"/>
                      <a:pt x="80" y="317"/>
                      <a:pt x="89" y="327"/>
                    </a:cubicBezTo>
                    <a:cubicBezTo>
                      <a:pt x="98" y="338"/>
                      <a:pt x="112" y="377"/>
                      <a:pt x="135" y="376"/>
                    </a:cubicBezTo>
                    <a:cubicBezTo>
                      <a:pt x="145" y="377"/>
                      <a:pt x="148" y="382"/>
                      <a:pt x="158" y="389"/>
                    </a:cubicBezTo>
                    <a:cubicBezTo>
                      <a:pt x="168" y="397"/>
                      <a:pt x="181" y="404"/>
                      <a:pt x="198" y="400"/>
                    </a:cubicBezTo>
                    <a:cubicBezTo>
                      <a:pt x="215" y="397"/>
                      <a:pt x="226" y="394"/>
                      <a:pt x="238" y="389"/>
                    </a:cubicBezTo>
                    <a:cubicBezTo>
                      <a:pt x="250" y="383"/>
                      <a:pt x="257" y="385"/>
                      <a:pt x="276" y="383"/>
                    </a:cubicBezTo>
                    <a:cubicBezTo>
                      <a:pt x="296" y="380"/>
                      <a:pt x="301" y="380"/>
                      <a:pt x="306" y="372"/>
                    </a:cubicBezTo>
                    <a:cubicBezTo>
                      <a:pt x="311" y="363"/>
                      <a:pt x="316" y="373"/>
                      <a:pt x="320" y="383"/>
                    </a:cubicBezTo>
                    <a:cubicBezTo>
                      <a:pt x="324" y="392"/>
                      <a:pt x="328" y="399"/>
                      <a:pt x="331" y="394"/>
                    </a:cubicBezTo>
                    <a:cubicBezTo>
                      <a:pt x="334" y="389"/>
                      <a:pt x="324" y="377"/>
                      <a:pt x="324" y="370"/>
                    </a:cubicBezTo>
                    <a:cubicBezTo>
                      <a:pt x="324" y="363"/>
                      <a:pt x="320" y="354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5"/>
                      <a:pt x="346" y="333"/>
                    </a:cubicBezTo>
                    <a:cubicBezTo>
                      <a:pt x="346" y="340"/>
                      <a:pt x="345" y="358"/>
                      <a:pt x="352" y="355"/>
                    </a:cubicBezTo>
                    <a:cubicBezTo>
                      <a:pt x="358" y="351"/>
                      <a:pt x="357" y="343"/>
                      <a:pt x="353" y="335"/>
                    </a:cubicBezTo>
                    <a:cubicBezTo>
                      <a:pt x="350" y="327"/>
                      <a:pt x="345" y="323"/>
                      <a:pt x="347" y="315"/>
                    </a:cubicBezTo>
                    <a:cubicBezTo>
                      <a:pt x="349" y="307"/>
                      <a:pt x="360" y="287"/>
                      <a:pt x="369" y="253"/>
                    </a:cubicBezTo>
                    <a:cubicBezTo>
                      <a:pt x="378" y="218"/>
                      <a:pt x="385" y="195"/>
                      <a:pt x="370" y="151"/>
                    </a:cubicBezTo>
                    <a:cubicBezTo>
                      <a:pt x="356" y="107"/>
                      <a:pt x="324" y="68"/>
                      <a:pt x="311" y="60"/>
                    </a:cubicBezTo>
                    <a:cubicBezTo>
                      <a:pt x="297" y="51"/>
                      <a:pt x="306" y="46"/>
                      <a:pt x="314" y="43"/>
                    </a:cubicBezTo>
                    <a:cubicBezTo>
                      <a:pt x="321" y="40"/>
                      <a:pt x="322" y="31"/>
                      <a:pt x="319" y="29"/>
                    </a:cubicBezTo>
                    <a:cubicBezTo>
                      <a:pt x="316" y="28"/>
                      <a:pt x="315" y="33"/>
                      <a:pt x="310" y="35"/>
                    </a:cubicBezTo>
                    <a:cubicBezTo>
                      <a:pt x="305" y="37"/>
                      <a:pt x="296" y="49"/>
                      <a:pt x="287" y="49"/>
                    </a:cubicBezTo>
                    <a:cubicBezTo>
                      <a:pt x="279" y="49"/>
                      <a:pt x="269" y="45"/>
                      <a:pt x="260" y="40"/>
                    </a:cubicBezTo>
                    <a:cubicBezTo>
                      <a:pt x="252" y="35"/>
                      <a:pt x="258" y="29"/>
                      <a:pt x="262" y="25"/>
                    </a:cubicBezTo>
                    <a:cubicBezTo>
                      <a:pt x="265" y="21"/>
                      <a:pt x="261" y="16"/>
                      <a:pt x="258" y="16"/>
                    </a:cubicBezTo>
                    <a:cubicBezTo>
                      <a:pt x="255" y="17"/>
                      <a:pt x="251" y="27"/>
                      <a:pt x="246" y="29"/>
                    </a:cubicBezTo>
                    <a:cubicBezTo>
                      <a:pt x="241" y="32"/>
                      <a:pt x="243" y="34"/>
                      <a:pt x="231" y="31"/>
                    </a:cubicBezTo>
                    <a:cubicBezTo>
                      <a:pt x="219" y="28"/>
                      <a:pt x="198" y="21"/>
                      <a:pt x="177" y="26"/>
                    </a:cubicBezTo>
                    <a:cubicBezTo>
                      <a:pt x="157" y="31"/>
                      <a:pt x="147" y="42"/>
                      <a:pt x="143" y="36"/>
                    </a:cubicBezTo>
                    <a:cubicBezTo>
                      <a:pt x="140" y="31"/>
                      <a:pt x="134" y="0"/>
                      <a:pt x="126" y="2"/>
                    </a:cubicBezTo>
                    <a:cubicBezTo>
                      <a:pt x="119" y="5"/>
                      <a:pt x="129" y="12"/>
                      <a:pt x="131" y="21"/>
                    </a:cubicBezTo>
                    <a:cubicBezTo>
                      <a:pt x="133" y="30"/>
                      <a:pt x="137" y="36"/>
                      <a:pt x="122" y="43"/>
                    </a:cubicBezTo>
                    <a:cubicBezTo>
                      <a:pt x="107" y="49"/>
                      <a:pt x="85" y="56"/>
                      <a:pt x="80" y="62"/>
                    </a:cubicBezTo>
                    <a:cubicBezTo>
                      <a:pt x="74" y="67"/>
                      <a:pt x="66" y="51"/>
                      <a:pt x="68" y="42"/>
                    </a:cubicBezTo>
                    <a:cubicBezTo>
                      <a:pt x="70" y="33"/>
                      <a:pt x="69" y="28"/>
                      <a:pt x="65" y="29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</p:grpSp>
        <p:grpSp>
          <p:nvGrpSpPr>
            <p:cNvPr id="39" name="Group 46">
              <a:extLst>
                <a:ext uri="{FF2B5EF4-FFF2-40B4-BE49-F238E27FC236}">
                  <a16:creationId xmlns:a16="http://schemas.microsoft.com/office/drawing/2014/main" id="{F3A556C5-A0C9-48ED-995A-D480827744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8024" y="5475471"/>
              <a:ext cx="288032" cy="170929"/>
              <a:chOff x="2590" y="816"/>
              <a:chExt cx="701" cy="781"/>
            </a:xfrm>
          </p:grpSpPr>
          <p:sp>
            <p:nvSpPr>
              <p:cNvPr id="52" name="Freeform 47">
                <a:extLst>
                  <a:ext uri="{FF2B5EF4-FFF2-40B4-BE49-F238E27FC236}">
                    <a16:creationId xmlns:a16="http://schemas.microsoft.com/office/drawing/2014/main" id="{F8A7105F-CDD2-4C97-84CF-0466E0ED4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816"/>
                <a:ext cx="699" cy="781"/>
              </a:xfrm>
              <a:custGeom>
                <a:avLst/>
                <a:gdLst>
                  <a:gd name="T0" fmla="*/ 214 w 385"/>
                  <a:gd name="T1" fmla="*/ 112 h 404"/>
                  <a:gd name="T2" fmla="*/ 198 w 385"/>
                  <a:gd name="T3" fmla="*/ 220 h 404"/>
                  <a:gd name="T4" fmla="*/ 207 w 385"/>
                  <a:gd name="T5" fmla="*/ 389 h 404"/>
                  <a:gd name="T6" fmla="*/ 89 w 385"/>
                  <a:gd name="T7" fmla="*/ 485 h 404"/>
                  <a:gd name="T8" fmla="*/ 33 w 385"/>
                  <a:gd name="T9" fmla="*/ 737 h 404"/>
                  <a:gd name="T10" fmla="*/ 80 w 385"/>
                  <a:gd name="T11" fmla="*/ 901 h 404"/>
                  <a:gd name="T12" fmla="*/ 89 w 385"/>
                  <a:gd name="T13" fmla="*/ 969 h 404"/>
                  <a:gd name="T14" fmla="*/ 27 w 385"/>
                  <a:gd name="T15" fmla="*/ 1046 h 404"/>
                  <a:gd name="T16" fmla="*/ 7 w 385"/>
                  <a:gd name="T17" fmla="*/ 1121 h 404"/>
                  <a:gd name="T18" fmla="*/ 40 w 385"/>
                  <a:gd name="T19" fmla="*/ 1088 h 404"/>
                  <a:gd name="T20" fmla="*/ 113 w 385"/>
                  <a:gd name="T21" fmla="*/ 1028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3 h 404"/>
                  <a:gd name="T28" fmla="*/ 171 w 385"/>
                  <a:gd name="T29" fmla="*/ 1197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8 h 404"/>
                  <a:gd name="T36" fmla="*/ 231 w 385"/>
                  <a:gd name="T37" fmla="*/ 1237 h 404"/>
                  <a:gd name="T38" fmla="*/ 294 w 385"/>
                  <a:gd name="T39" fmla="*/ 1226 h 404"/>
                  <a:gd name="T40" fmla="*/ 445 w 385"/>
                  <a:gd name="T41" fmla="*/ 1405 h 404"/>
                  <a:gd name="T42" fmla="*/ 521 w 385"/>
                  <a:gd name="T43" fmla="*/ 1458 h 404"/>
                  <a:gd name="T44" fmla="*/ 652 w 385"/>
                  <a:gd name="T45" fmla="*/ 1498 h 404"/>
                  <a:gd name="T46" fmla="*/ 781 w 385"/>
                  <a:gd name="T47" fmla="*/ 1454 h 404"/>
                  <a:gd name="T48" fmla="*/ 910 w 385"/>
                  <a:gd name="T49" fmla="*/ 1431 h 404"/>
                  <a:gd name="T50" fmla="*/ 1006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6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57 w 385"/>
                  <a:gd name="T65" fmla="*/ 1326 h 404"/>
                  <a:gd name="T66" fmla="*/ 1164 w 385"/>
                  <a:gd name="T67" fmla="*/ 1257 h 404"/>
                  <a:gd name="T68" fmla="*/ 1144 w 385"/>
                  <a:gd name="T69" fmla="*/ 1181 h 404"/>
                  <a:gd name="T70" fmla="*/ 1216 w 385"/>
                  <a:gd name="T71" fmla="*/ 945 h 404"/>
                  <a:gd name="T72" fmla="*/ 1220 w 385"/>
                  <a:gd name="T73" fmla="*/ 568 h 404"/>
                  <a:gd name="T74" fmla="*/ 1022 w 385"/>
                  <a:gd name="T75" fmla="*/ 224 h 404"/>
                  <a:gd name="T76" fmla="*/ 1035 w 385"/>
                  <a:gd name="T77" fmla="*/ 164 h 404"/>
                  <a:gd name="T78" fmla="*/ 1051 w 385"/>
                  <a:gd name="T79" fmla="*/ 112 h 404"/>
                  <a:gd name="T80" fmla="*/ 1022 w 385"/>
                  <a:gd name="T81" fmla="*/ 135 h 404"/>
                  <a:gd name="T82" fmla="*/ 946 w 385"/>
                  <a:gd name="T83" fmla="*/ 188 h 404"/>
                  <a:gd name="T84" fmla="*/ 857 w 385"/>
                  <a:gd name="T85" fmla="*/ 153 h 404"/>
                  <a:gd name="T86" fmla="*/ 861 w 385"/>
                  <a:gd name="T87" fmla="*/ 97 h 404"/>
                  <a:gd name="T88" fmla="*/ 850 w 385"/>
                  <a:gd name="T89" fmla="*/ 64 h 404"/>
                  <a:gd name="T90" fmla="*/ 812 w 385"/>
                  <a:gd name="T91" fmla="*/ 112 h 404"/>
                  <a:gd name="T92" fmla="*/ 761 w 385"/>
                  <a:gd name="T93" fmla="*/ 120 h 404"/>
                  <a:gd name="T94" fmla="*/ 583 w 385"/>
                  <a:gd name="T95" fmla="*/ 101 h 404"/>
                  <a:gd name="T96" fmla="*/ 472 w 385"/>
                  <a:gd name="T97" fmla="*/ 139 h 404"/>
                  <a:gd name="T98" fmla="*/ 416 w 385"/>
                  <a:gd name="T99" fmla="*/ 12 h 404"/>
                  <a:gd name="T100" fmla="*/ 432 w 385"/>
                  <a:gd name="T101" fmla="*/ 83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60 h 404"/>
                  <a:gd name="T108" fmla="*/ 214 w 385"/>
                  <a:gd name="T109" fmla="*/ 112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30"/>
                    </a:moveTo>
                    <a:cubicBezTo>
                      <a:pt x="59" y="34"/>
                      <a:pt x="58" y="46"/>
                      <a:pt x="60" y="59"/>
                    </a:cubicBezTo>
                    <a:cubicBezTo>
                      <a:pt x="61" y="72"/>
                      <a:pt x="69" y="93"/>
                      <a:pt x="63" y="104"/>
                    </a:cubicBezTo>
                    <a:cubicBezTo>
                      <a:pt x="58" y="114"/>
                      <a:pt x="41" y="122"/>
                      <a:pt x="27" y="130"/>
                    </a:cubicBezTo>
                    <a:cubicBezTo>
                      <a:pt x="12" y="138"/>
                      <a:pt x="10" y="181"/>
                      <a:pt x="10" y="197"/>
                    </a:cubicBezTo>
                    <a:cubicBezTo>
                      <a:pt x="10" y="212"/>
                      <a:pt x="8" y="219"/>
                      <a:pt x="24" y="241"/>
                    </a:cubicBezTo>
                    <a:cubicBezTo>
                      <a:pt x="29" y="247"/>
                      <a:pt x="33" y="255"/>
                      <a:pt x="27" y="259"/>
                    </a:cubicBezTo>
                    <a:cubicBezTo>
                      <a:pt x="18" y="266"/>
                      <a:pt x="14" y="273"/>
                      <a:pt x="8" y="280"/>
                    </a:cubicBezTo>
                    <a:cubicBezTo>
                      <a:pt x="1" y="288"/>
                      <a:pt x="0" y="293"/>
                      <a:pt x="2" y="300"/>
                    </a:cubicBezTo>
                    <a:cubicBezTo>
                      <a:pt x="4" y="307"/>
                      <a:pt x="4" y="299"/>
                      <a:pt x="12" y="291"/>
                    </a:cubicBezTo>
                    <a:cubicBezTo>
                      <a:pt x="20" y="283"/>
                      <a:pt x="23" y="279"/>
                      <a:pt x="34" y="275"/>
                    </a:cubicBezTo>
                    <a:cubicBezTo>
                      <a:pt x="46" y="271"/>
                      <a:pt x="45" y="268"/>
                      <a:pt x="51" y="278"/>
                    </a:cubicBezTo>
                    <a:cubicBezTo>
                      <a:pt x="58" y="288"/>
                      <a:pt x="61" y="295"/>
                      <a:pt x="67" y="302"/>
                    </a:cubicBezTo>
                    <a:cubicBezTo>
                      <a:pt x="73" y="310"/>
                      <a:pt x="74" y="312"/>
                      <a:pt x="67" y="314"/>
                    </a:cubicBezTo>
                    <a:cubicBezTo>
                      <a:pt x="60" y="316"/>
                      <a:pt x="54" y="312"/>
                      <a:pt x="52" y="320"/>
                    </a:cubicBezTo>
                    <a:cubicBezTo>
                      <a:pt x="49" y="328"/>
                      <a:pt x="56" y="327"/>
                      <a:pt x="41" y="332"/>
                    </a:cubicBezTo>
                    <a:cubicBezTo>
                      <a:pt x="26" y="337"/>
                      <a:pt x="18" y="342"/>
                      <a:pt x="19" y="347"/>
                    </a:cubicBezTo>
                    <a:cubicBezTo>
                      <a:pt x="20" y="353"/>
                      <a:pt x="31" y="344"/>
                      <a:pt x="42" y="342"/>
                    </a:cubicBezTo>
                    <a:cubicBezTo>
                      <a:pt x="53" y="339"/>
                      <a:pt x="66" y="340"/>
                      <a:pt x="70" y="331"/>
                    </a:cubicBezTo>
                    <a:cubicBezTo>
                      <a:pt x="74" y="323"/>
                      <a:pt x="80" y="317"/>
                      <a:pt x="89" y="328"/>
                    </a:cubicBezTo>
                    <a:cubicBezTo>
                      <a:pt x="98" y="338"/>
                      <a:pt x="112" y="378"/>
                      <a:pt x="135" y="376"/>
                    </a:cubicBezTo>
                    <a:cubicBezTo>
                      <a:pt x="144" y="377"/>
                      <a:pt x="148" y="382"/>
                      <a:pt x="158" y="390"/>
                    </a:cubicBezTo>
                    <a:cubicBezTo>
                      <a:pt x="168" y="397"/>
                      <a:pt x="181" y="404"/>
                      <a:pt x="198" y="401"/>
                    </a:cubicBezTo>
                    <a:cubicBezTo>
                      <a:pt x="215" y="398"/>
                      <a:pt x="226" y="395"/>
                      <a:pt x="237" y="389"/>
                    </a:cubicBezTo>
                    <a:cubicBezTo>
                      <a:pt x="249" y="383"/>
                      <a:pt x="256" y="386"/>
                      <a:pt x="276" y="383"/>
                    </a:cubicBezTo>
                    <a:cubicBezTo>
                      <a:pt x="295" y="381"/>
                      <a:pt x="300" y="381"/>
                      <a:pt x="305" y="372"/>
                    </a:cubicBezTo>
                    <a:cubicBezTo>
                      <a:pt x="310" y="363"/>
                      <a:pt x="315" y="374"/>
                      <a:pt x="320" y="383"/>
                    </a:cubicBezTo>
                    <a:cubicBezTo>
                      <a:pt x="324" y="393"/>
                      <a:pt x="327" y="399"/>
                      <a:pt x="331" y="394"/>
                    </a:cubicBezTo>
                    <a:cubicBezTo>
                      <a:pt x="334" y="389"/>
                      <a:pt x="324" y="378"/>
                      <a:pt x="324" y="371"/>
                    </a:cubicBezTo>
                    <a:cubicBezTo>
                      <a:pt x="324" y="364"/>
                      <a:pt x="320" y="355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6"/>
                      <a:pt x="346" y="333"/>
                    </a:cubicBezTo>
                    <a:cubicBezTo>
                      <a:pt x="346" y="341"/>
                      <a:pt x="345" y="359"/>
                      <a:pt x="351" y="355"/>
                    </a:cubicBezTo>
                    <a:cubicBezTo>
                      <a:pt x="358" y="351"/>
                      <a:pt x="356" y="344"/>
                      <a:pt x="353" y="336"/>
                    </a:cubicBezTo>
                    <a:cubicBezTo>
                      <a:pt x="350" y="327"/>
                      <a:pt x="345" y="324"/>
                      <a:pt x="347" y="316"/>
                    </a:cubicBezTo>
                    <a:cubicBezTo>
                      <a:pt x="349" y="307"/>
                      <a:pt x="360" y="288"/>
                      <a:pt x="369" y="253"/>
                    </a:cubicBezTo>
                    <a:cubicBezTo>
                      <a:pt x="378" y="219"/>
                      <a:pt x="385" y="196"/>
                      <a:pt x="370" y="152"/>
                    </a:cubicBezTo>
                    <a:cubicBezTo>
                      <a:pt x="356" y="108"/>
                      <a:pt x="324" y="69"/>
                      <a:pt x="310" y="60"/>
                    </a:cubicBezTo>
                    <a:cubicBezTo>
                      <a:pt x="297" y="51"/>
                      <a:pt x="306" y="47"/>
                      <a:pt x="314" y="44"/>
                    </a:cubicBezTo>
                    <a:cubicBezTo>
                      <a:pt x="321" y="41"/>
                      <a:pt x="322" y="31"/>
                      <a:pt x="319" y="30"/>
                    </a:cubicBezTo>
                    <a:cubicBezTo>
                      <a:pt x="315" y="29"/>
                      <a:pt x="315" y="34"/>
                      <a:pt x="310" y="36"/>
                    </a:cubicBezTo>
                    <a:cubicBezTo>
                      <a:pt x="305" y="38"/>
                      <a:pt x="296" y="50"/>
                      <a:pt x="287" y="50"/>
                    </a:cubicBezTo>
                    <a:cubicBezTo>
                      <a:pt x="278" y="50"/>
                      <a:pt x="269" y="46"/>
                      <a:pt x="260" y="41"/>
                    </a:cubicBezTo>
                    <a:cubicBezTo>
                      <a:pt x="251" y="36"/>
                      <a:pt x="258" y="30"/>
                      <a:pt x="261" y="26"/>
                    </a:cubicBezTo>
                    <a:cubicBezTo>
                      <a:pt x="265" y="21"/>
                      <a:pt x="261" y="16"/>
                      <a:pt x="258" y="17"/>
                    </a:cubicBezTo>
                    <a:cubicBezTo>
                      <a:pt x="254" y="17"/>
                      <a:pt x="251" y="28"/>
                      <a:pt x="246" y="30"/>
                    </a:cubicBezTo>
                    <a:cubicBezTo>
                      <a:pt x="241" y="33"/>
                      <a:pt x="243" y="35"/>
                      <a:pt x="231" y="32"/>
                    </a:cubicBezTo>
                    <a:cubicBezTo>
                      <a:pt x="219" y="29"/>
                      <a:pt x="198" y="22"/>
                      <a:pt x="177" y="27"/>
                    </a:cubicBezTo>
                    <a:cubicBezTo>
                      <a:pt x="156" y="32"/>
                      <a:pt x="147" y="43"/>
                      <a:pt x="143" y="37"/>
                    </a:cubicBezTo>
                    <a:cubicBezTo>
                      <a:pt x="139" y="31"/>
                      <a:pt x="134" y="0"/>
                      <a:pt x="126" y="3"/>
                    </a:cubicBezTo>
                    <a:cubicBezTo>
                      <a:pt x="119" y="5"/>
                      <a:pt x="129" y="13"/>
                      <a:pt x="131" y="22"/>
                    </a:cubicBezTo>
                    <a:cubicBezTo>
                      <a:pt x="132" y="31"/>
                      <a:pt x="137" y="37"/>
                      <a:pt x="122" y="43"/>
                    </a:cubicBezTo>
                    <a:cubicBezTo>
                      <a:pt x="107" y="50"/>
                      <a:pt x="85" y="57"/>
                      <a:pt x="80" y="62"/>
                    </a:cubicBezTo>
                    <a:cubicBezTo>
                      <a:pt x="74" y="67"/>
                      <a:pt x="66" y="52"/>
                      <a:pt x="68" y="43"/>
                    </a:cubicBezTo>
                    <a:cubicBezTo>
                      <a:pt x="70" y="33"/>
                      <a:pt x="68" y="29"/>
                      <a:pt x="65" y="30"/>
                    </a:cubicBezTo>
                    <a:close/>
                  </a:path>
                </a:pathLst>
              </a:custGeom>
              <a:solidFill>
                <a:srgbClr val="CC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53" name="Freeform 48">
                <a:extLst>
                  <a:ext uri="{FF2B5EF4-FFF2-40B4-BE49-F238E27FC236}">
                    <a16:creationId xmlns:a16="http://schemas.microsoft.com/office/drawing/2014/main" id="{05A10C7B-150F-4169-95A0-4794174103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3"/>
              </a:xfrm>
              <a:custGeom>
                <a:avLst/>
                <a:gdLst>
                  <a:gd name="T0" fmla="*/ 16 w 195"/>
                  <a:gd name="T1" fmla="*/ 137 h 245"/>
                  <a:gd name="T2" fmla="*/ 109 w 195"/>
                  <a:gd name="T3" fmla="*/ 376 h 245"/>
                  <a:gd name="T4" fmla="*/ 267 w 195"/>
                  <a:gd name="T5" fmla="*/ 361 h 245"/>
                  <a:gd name="T6" fmla="*/ 287 w 195"/>
                  <a:gd name="T7" fmla="*/ 444 h 245"/>
                  <a:gd name="T8" fmla="*/ 202 w 195"/>
                  <a:gd name="T9" fmla="*/ 709 h 245"/>
                  <a:gd name="T10" fmla="*/ 474 w 195"/>
                  <a:gd name="T11" fmla="*/ 886 h 245"/>
                  <a:gd name="T12" fmla="*/ 634 w 195"/>
                  <a:gd name="T13" fmla="*/ 593 h 245"/>
                  <a:gd name="T14" fmla="*/ 597 w 195"/>
                  <a:gd name="T15" fmla="*/ 361 h 245"/>
                  <a:gd name="T16" fmla="*/ 474 w 195"/>
                  <a:gd name="T17" fmla="*/ 156 h 245"/>
                  <a:gd name="T18" fmla="*/ 336 w 195"/>
                  <a:gd name="T19" fmla="*/ 29 h 245"/>
                  <a:gd name="T20" fmla="*/ 16 w 195"/>
                  <a:gd name="T21" fmla="*/ 137 h 2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5">
                    <a:moveTo>
                      <a:pt x="5" y="37"/>
                    </a:moveTo>
                    <a:cubicBezTo>
                      <a:pt x="0" y="54"/>
                      <a:pt x="2" y="93"/>
                      <a:pt x="33" y="101"/>
                    </a:cubicBezTo>
                    <a:cubicBezTo>
                      <a:pt x="63" y="109"/>
                      <a:pt x="70" y="96"/>
                      <a:pt x="81" y="97"/>
                    </a:cubicBezTo>
                    <a:cubicBezTo>
                      <a:pt x="92" y="98"/>
                      <a:pt x="105" y="113"/>
                      <a:pt x="87" y="119"/>
                    </a:cubicBezTo>
                    <a:cubicBezTo>
                      <a:pt x="68" y="125"/>
                      <a:pt x="46" y="147"/>
                      <a:pt x="61" y="190"/>
                    </a:cubicBezTo>
                    <a:cubicBezTo>
                      <a:pt x="77" y="233"/>
                      <a:pt x="121" y="245"/>
                      <a:pt x="144" y="238"/>
                    </a:cubicBezTo>
                    <a:cubicBezTo>
                      <a:pt x="168" y="230"/>
                      <a:pt x="195" y="187"/>
                      <a:pt x="192" y="159"/>
                    </a:cubicBezTo>
                    <a:cubicBezTo>
                      <a:pt x="190" y="132"/>
                      <a:pt x="194" y="123"/>
                      <a:pt x="181" y="97"/>
                    </a:cubicBezTo>
                    <a:cubicBezTo>
                      <a:pt x="168" y="71"/>
                      <a:pt x="162" y="60"/>
                      <a:pt x="144" y="42"/>
                    </a:cubicBezTo>
                    <a:cubicBezTo>
                      <a:pt x="127" y="24"/>
                      <a:pt x="123" y="15"/>
                      <a:pt x="102" y="8"/>
                    </a:cubicBezTo>
                    <a:cubicBezTo>
                      <a:pt x="82" y="2"/>
                      <a:pt x="19" y="0"/>
                      <a:pt x="5" y="37"/>
                    </a:cubicBezTo>
                    <a:close/>
                  </a:path>
                </a:pathLst>
              </a:custGeom>
              <a:solidFill>
                <a:srgbClr val="E0D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54" name="Freeform 49">
                <a:extLst>
                  <a:ext uri="{FF2B5EF4-FFF2-40B4-BE49-F238E27FC236}">
                    <a16:creationId xmlns:a16="http://schemas.microsoft.com/office/drawing/2014/main" id="{847D644A-ACA0-4019-A73F-623440F114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1081"/>
                <a:ext cx="463" cy="499"/>
              </a:xfrm>
              <a:custGeom>
                <a:avLst/>
                <a:gdLst>
                  <a:gd name="T0" fmla="*/ 788 w 255"/>
                  <a:gd name="T1" fmla="*/ 60 h 258"/>
                  <a:gd name="T2" fmla="*/ 828 w 255"/>
                  <a:gd name="T3" fmla="*/ 288 h 258"/>
                  <a:gd name="T4" fmla="*/ 775 w 255"/>
                  <a:gd name="T5" fmla="*/ 516 h 258"/>
                  <a:gd name="T6" fmla="*/ 623 w 255"/>
                  <a:gd name="T7" fmla="*/ 824 h 258"/>
                  <a:gd name="T8" fmla="*/ 461 w 255"/>
                  <a:gd name="T9" fmla="*/ 886 h 258"/>
                  <a:gd name="T10" fmla="*/ 274 w 255"/>
                  <a:gd name="T11" fmla="*/ 942 h 258"/>
                  <a:gd name="T12" fmla="*/ 138 w 255"/>
                  <a:gd name="T13" fmla="*/ 901 h 258"/>
                  <a:gd name="T14" fmla="*/ 0 w 255"/>
                  <a:gd name="T15" fmla="*/ 826 h 258"/>
                  <a:gd name="T16" fmla="*/ 153 w 255"/>
                  <a:gd name="T17" fmla="*/ 826 h 258"/>
                  <a:gd name="T18" fmla="*/ 303 w 255"/>
                  <a:gd name="T19" fmla="*/ 845 h 258"/>
                  <a:gd name="T20" fmla="*/ 488 w 255"/>
                  <a:gd name="T21" fmla="*/ 770 h 258"/>
                  <a:gd name="T22" fmla="*/ 528 w 255"/>
                  <a:gd name="T23" fmla="*/ 710 h 258"/>
                  <a:gd name="T24" fmla="*/ 594 w 255"/>
                  <a:gd name="T25" fmla="*/ 665 h 258"/>
                  <a:gd name="T26" fmla="*/ 775 w 255"/>
                  <a:gd name="T27" fmla="*/ 333 h 258"/>
                  <a:gd name="T28" fmla="*/ 792 w 255"/>
                  <a:gd name="T29" fmla="*/ 149 h 258"/>
                  <a:gd name="T30" fmla="*/ 761 w 255"/>
                  <a:gd name="T31" fmla="*/ 0 h 25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5" h="258">
                    <a:moveTo>
                      <a:pt x="239" y="16"/>
                    </a:moveTo>
                    <a:cubicBezTo>
                      <a:pt x="248" y="37"/>
                      <a:pt x="255" y="54"/>
                      <a:pt x="251" y="77"/>
                    </a:cubicBezTo>
                    <a:cubicBezTo>
                      <a:pt x="248" y="98"/>
                      <a:pt x="242" y="118"/>
                      <a:pt x="235" y="138"/>
                    </a:cubicBezTo>
                    <a:cubicBezTo>
                      <a:pt x="224" y="167"/>
                      <a:pt x="213" y="199"/>
                      <a:pt x="189" y="220"/>
                    </a:cubicBezTo>
                    <a:cubicBezTo>
                      <a:pt x="176" y="232"/>
                      <a:pt x="157" y="234"/>
                      <a:pt x="140" y="237"/>
                    </a:cubicBezTo>
                    <a:cubicBezTo>
                      <a:pt x="120" y="241"/>
                      <a:pt x="103" y="246"/>
                      <a:pt x="83" y="252"/>
                    </a:cubicBezTo>
                    <a:cubicBezTo>
                      <a:pt x="67" y="258"/>
                      <a:pt x="57" y="249"/>
                      <a:pt x="42" y="241"/>
                    </a:cubicBezTo>
                    <a:cubicBezTo>
                      <a:pt x="28" y="234"/>
                      <a:pt x="13" y="228"/>
                      <a:pt x="0" y="221"/>
                    </a:cubicBezTo>
                    <a:cubicBezTo>
                      <a:pt x="12" y="231"/>
                      <a:pt x="31" y="219"/>
                      <a:pt x="46" y="221"/>
                    </a:cubicBezTo>
                    <a:cubicBezTo>
                      <a:pt x="62" y="224"/>
                      <a:pt x="74" y="229"/>
                      <a:pt x="92" y="226"/>
                    </a:cubicBezTo>
                    <a:cubicBezTo>
                      <a:pt x="112" y="223"/>
                      <a:pt x="132" y="220"/>
                      <a:pt x="148" y="206"/>
                    </a:cubicBezTo>
                    <a:cubicBezTo>
                      <a:pt x="154" y="201"/>
                      <a:pt x="156" y="195"/>
                      <a:pt x="160" y="190"/>
                    </a:cubicBezTo>
                    <a:cubicBezTo>
                      <a:pt x="166" y="184"/>
                      <a:pt x="174" y="182"/>
                      <a:pt x="180" y="178"/>
                    </a:cubicBezTo>
                    <a:cubicBezTo>
                      <a:pt x="211" y="158"/>
                      <a:pt x="231" y="125"/>
                      <a:pt x="235" y="89"/>
                    </a:cubicBezTo>
                    <a:cubicBezTo>
                      <a:pt x="236" y="73"/>
                      <a:pt x="242" y="56"/>
                      <a:pt x="240" y="40"/>
                    </a:cubicBezTo>
                    <a:cubicBezTo>
                      <a:pt x="239" y="26"/>
                      <a:pt x="231" y="14"/>
                      <a:pt x="231" y="0"/>
                    </a:cubicBezTo>
                  </a:path>
                </a:pathLst>
              </a:custGeom>
              <a:solidFill>
                <a:srgbClr val="B0D4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55" name="Freeform 50">
                <a:extLst>
                  <a:ext uri="{FF2B5EF4-FFF2-40B4-BE49-F238E27FC236}">
                    <a16:creationId xmlns:a16="http://schemas.microsoft.com/office/drawing/2014/main" id="{F096D925-0E35-4A14-B76A-398E54EA9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3" y="936"/>
                <a:ext cx="169" cy="313"/>
              </a:xfrm>
              <a:custGeom>
                <a:avLst/>
                <a:gdLst>
                  <a:gd name="T0" fmla="*/ 303 w 93"/>
                  <a:gd name="T1" fmla="*/ 8 h 162"/>
                  <a:gd name="T2" fmla="*/ 185 w 93"/>
                  <a:gd name="T3" fmla="*/ 145 h 162"/>
                  <a:gd name="T4" fmla="*/ 76 w 93"/>
                  <a:gd name="T5" fmla="*/ 280 h 162"/>
                  <a:gd name="T6" fmla="*/ 24 w 93"/>
                  <a:gd name="T7" fmla="*/ 325 h 162"/>
                  <a:gd name="T8" fmla="*/ 4 w 93"/>
                  <a:gd name="T9" fmla="*/ 429 h 162"/>
                  <a:gd name="T10" fmla="*/ 64 w 93"/>
                  <a:gd name="T11" fmla="*/ 605 h 162"/>
                  <a:gd name="T12" fmla="*/ 56 w 93"/>
                  <a:gd name="T13" fmla="*/ 377 h 162"/>
                  <a:gd name="T14" fmla="*/ 194 w 93"/>
                  <a:gd name="T15" fmla="*/ 303 h 162"/>
                  <a:gd name="T16" fmla="*/ 238 w 93"/>
                  <a:gd name="T17" fmla="*/ 137 h 162"/>
                  <a:gd name="T18" fmla="*/ 254 w 93"/>
                  <a:gd name="T19" fmla="*/ 60 h 162"/>
                  <a:gd name="T20" fmla="*/ 307 w 93"/>
                  <a:gd name="T21" fmla="*/ 0 h 1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3" h="162">
                    <a:moveTo>
                      <a:pt x="92" y="2"/>
                    </a:moveTo>
                    <a:cubicBezTo>
                      <a:pt x="70" y="4"/>
                      <a:pt x="62" y="20"/>
                      <a:pt x="56" y="39"/>
                    </a:cubicBezTo>
                    <a:cubicBezTo>
                      <a:pt x="49" y="61"/>
                      <a:pt x="43" y="65"/>
                      <a:pt x="23" y="75"/>
                    </a:cubicBezTo>
                    <a:cubicBezTo>
                      <a:pt x="13" y="80"/>
                      <a:pt x="12" y="77"/>
                      <a:pt x="7" y="87"/>
                    </a:cubicBezTo>
                    <a:cubicBezTo>
                      <a:pt x="3" y="93"/>
                      <a:pt x="1" y="108"/>
                      <a:pt x="1" y="115"/>
                    </a:cubicBezTo>
                    <a:cubicBezTo>
                      <a:pt x="0" y="129"/>
                      <a:pt x="4" y="156"/>
                      <a:pt x="19" y="162"/>
                    </a:cubicBezTo>
                    <a:cubicBezTo>
                      <a:pt x="9" y="148"/>
                      <a:pt x="7" y="116"/>
                      <a:pt x="17" y="101"/>
                    </a:cubicBezTo>
                    <a:cubicBezTo>
                      <a:pt x="27" y="85"/>
                      <a:pt x="47" y="94"/>
                      <a:pt x="59" y="81"/>
                    </a:cubicBezTo>
                    <a:cubicBezTo>
                      <a:pt x="69" y="70"/>
                      <a:pt x="69" y="49"/>
                      <a:pt x="72" y="37"/>
                    </a:cubicBezTo>
                    <a:cubicBezTo>
                      <a:pt x="73" y="31"/>
                      <a:pt x="74" y="21"/>
                      <a:pt x="77" y="16"/>
                    </a:cubicBezTo>
                    <a:cubicBezTo>
                      <a:pt x="81" y="9"/>
                      <a:pt x="90" y="7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56" name="Freeform 51">
                <a:extLst>
                  <a:ext uri="{FF2B5EF4-FFF2-40B4-BE49-F238E27FC236}">
                    <a16:creationId xmlns:a16="http://schemas.microsoft.com/office/drawing/2014/main" id="{615F1234-A876-4439-B9C6-7E7286A4C5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5"/>
              </a:xfrm>
              <a:custGeom>
                <a:avLst/>
                <a:gdLst>
                  <a:gd name="T0" fmla="*/ 16 w 195"/>
                  <a:gd name="T1" fmla="*/ 141 h 246"/>
                  <a:gd name="T2" fmla="*/ 109 w 195"/>
                  <a:gd name="T3" fmla="*/ 377 h 246"/>
                  <a:gd name="T4" fmla="*/ 267 w 195"/>
                  <a:gd name="T5" fmla="*/ 365 h 246"/>
                  <a:gd name="T6" fmla="*/ 287 w 195"/>
                  <a:gd name="T7" fmla="*/ 448 h 246"/>
                  <a:gd name="T8" fmla="*/ 202 w 195"/>
                  <a:gd name="T9" fmla="*/ 713 h 246"/>
                  <a:gd name="T10" fmla="*/ 474 w 195"/>
                  <a:gd name="T11" fmla="*/ 888 h 246"/>
                  <a:gd name="T12" fmla="*/ 634 w 195"/>
                  <a:gd name="T13" fmla="*/ 597 h 246"/>
                  <a:gd name="T14" fmla="*/ 597 w 195"/>
                  <a:gd name="T15" fmla="*/ 365 h 246"/>
                  <a:gd name="T16" fmla="*/ 474 w 195"/>
                  <a:gd name="T17" fmla="*/ 160 h 246"/>
                  <a:gd name="T18" fmla="*/ 336 w 195"/>
                  <a:gd name="T19" fmla="*/ 33 h 246"/>
                  <a:gd name="T20" fmla="*/ 16 w 195"/>
                  <a:gd name="T21" fmla="*/ 141 h 24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6">
                    <a:moveTo>
                      <a:pt x="5" y="38"/>
                    </a:moveTo>
                    <a:cubicBezTo>
                      <a:pt x="0" y="55"/>
                      <a:pt x="2" y="93"/>
                      <a:pt x="33" y="101"/>
                    </a:cubicBezTo>
                    <a:cubicBezTo>
                      <a:pt x="63" y="110"/>
                      <a:pt x="70" y="96"/>
                      <a:pt x="81" y="98"/>
                    </a:cubicBezTo>
                    <a:cubicBezTo>
                      <a:pt x="92" y="99"/>
                      <a:pt x="105" y="113"/>
                      <a:pt x="87" y="120"/>
                    </a:cubicBezTo>
                    <a:cubicBezTo>
                      <a:pt x="68" y="126"/>
                      <a:pt x="46" y="147"/>
                      <a:pt x="61" y="191"/>
                    </a:cubicBezTo>
                    <a:cubicBezTo>
                      <a:pt x="77" y="234"/>
                      <a:pt x="121" y="246"/>
                      <a:pt x="144" y="238"/>
                    </a:cubicBezTo>
                    <a:cubicBezTo>
                      <a:pt x="168" y="231"/>
                      <a:pt x="195" y="187"/>
                      <a:pt x="192" y="160"/>
                    </a:cubicBezTo>
                    <a:cubicBezTo>
                      <a:pt x="190" y="132"/>
                      <a:pt x="194" y="123"/>
                      <a:pt x="181" y="98"/>
                    </a:cubicBezTo>
                    <a:cubicBezTo>
                      <a:pt x="168" y="72"/>
                      <a:pt x="162" y="61"/>
                      <a:pt x="144" y="43"/>
                    </a:cubicBezTo>
                    <a:cubicBezTo>
                      <a:pt x="127" y="25"/>
                      <a:pt x="123" y="15"/>
                      <a:pt x="102" y="9"/>
                    </a:cubicBezTo>
                    <a:cubicBezTo>
                      <a:pt x="82" y="3"/>
                      <a:pt x="19" y="0"/>
                      <a:pt x="5" y="38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57" name="Freeform 52">
                <a:extLst>
                  <a:ext uri="{FF2B5EF4-FFF2-40B4-BE49-F238E27FC236}">
                    <a16:creationId xmlns:a16="http://schemas.microsoft.com/office/drawing/2014/main" id="{5912EF5F-C6F5-4B08-AB6E-8FC98A5840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1046"/>
                <a:ext cx="195" cy="338"/>
              </a:xfrm>
              <a:custGeom>
                <a:avLst/>
                <a:gdLst>
                  <a:gd name="T0" fmla="*/ 275 w 107"/>
                  <a:gd name="T1" fmla="*/ 85 h 175"/>
                  <a:gd name="T2" fmla="*/ 303 w 107"/>
                  <a:gd name="T3" fmla="*/ 496 h 175"/>
                  <a:gd name="T4" fmla="*/ 177 w 107"/>
                  <a:gd name="T5" fmla="*/ 616 h 175"/>
                  <a:gd name="T6" fmla="*/ 0 w 107"/>
                  <a:gd name="T7" fmla="*/ 541 h 175"/>
                  <a:gd name="T8" fmla="*/ 286 w 107"/>
                  <a:gd name="T9" fmla="*/ 404 h 175"/>
                  <a:gd name="T10" fmla="*/ 286 w 107"/>
                  <a:gd name="T11" fmla="*/ 191 h 175"/>
                  <a:gd name="T12" fmla="*/ 226 w 107"/>
                  <a:gd name="T13" fmla="*/ 0 h 1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7" h="175">
                    <a:moveTo>
                      <a:pt x="83" y="23"/>
                    </a:moveTo>
                    <a:cubicBezTo>
                      <a:pt x="104" y="49"/>
                      <a:pt x="107" y="104"/>
                      <a:pt x="91" y="133"/>
                    </a:cubicBezTo>
                    <a:cubicBezTo>
                      <a:pt x="83" y="147"/>
                      <a:pt x="69" y="161"/>
                      <a:pt x="53" y="165"/>
                    </a:cubicBezTo>
                    <a:cubicBezTo>
                      <a:pt x="35" y="169"/>
                      <a:pt x="8" y="161"/>
                      <a:pt x="0" y="145"/>
                    </a:cubicBezTo>
                    <a:cubicBezTo>
                      <a:pt x="25" y="175"/>
                      <a:pt x="82" y="139"/>
                      <a:pt x="86" y="108"/>
                    </a:cubicBezTo>
                    <a:cubicBezTo>
                      <a:pt x="89" y="91"/>
                      <a:pt x="90" y="67"/>
                      <a:pt x="86" y="51"/>
                    </a:cubicBezTo>
                    <a:cubicBezTo>
                      <a:pt x="83" y="37"/>
                      <a:pt x="80" y="10"/>
                      <a:pt x="68" y="0"/>
                    </a:cubicBezTo>
                  </a:path>
                </a:pathLst>
              </a:custGeom>
              <a:solidFill>
                <a:srgbClr val="D2A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58" name="Freeform 53">
                <a:extLst>
                  <a:ext uri="{FF2B5EF4-FFF2-40B4-BE49-F238E27FC236}">
                    <a16:creationId xmlns:a16="http://schemas.microsoft.com/office/drawing/2014/main" id="{CEA4BA9C-BD02-4ABB-BBF4-2D6BA2AF28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1" y="1160"/>
                <a:ext cx="77" cy="126"/>
              </a:xfrm>
              <a:custGeom>
                <a:avLst/>
                <a:gdLst>
                  <a:gd name="T0" fmla="*/ 141 w 42"/>
                  <a:gd name="T1" fmla="*/ 4 h 65"/>
                  <a:gd name="T2" fmla="*/ 37 w 42"/>
                  <a:gd name="T3" fmla="*/ 68 h 65"/>
                  <a:gd name="T4" fmla="*/ 57 w 42"/>
                  <a:gd name="T5" fmla="*/ 244 h 65"/>
                  <a:gd name="T6" fmla="*/ 121 w 42"/>
                  <a:gd name="T7" fmla="*/ 12 h 6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" h="65">
                    <a:moveTo>
                      <a:pt x="42" y="1"/>
                    </a:moveTo>
                    <a:cubicBezTo>
                      <a:pt x="29" y="0"/>
                      <a:pt x="18" y="6"/>
                      <a:pt x="11" y="18"/>
                    </a:cubicBezTo>
                    <a:cubicBezTo>
                      <a:pt x="0" y="38"/>
                      <a:pt x="10" y="47"/>
                      <a:pt x="17" y="65"/>
                    </a:cubicBezTo>
                    <a:cubicBezTo>
                      <a:pt x="7" y="37"/>
                      <a:pt x="14" y="20"/>
                      <a:pt x="36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59" name="Oval 54">
                <a:extLst>
                  <a:ext uri="{FF2B5EF4-FFF2-40B4-BE49-F238E27FC236}">
                    <a16:creationId xmlns:a16="http://schemas.microsoft.com/office/drawing/2014/main" id="{1216A2D5-8E8C-4A18-8CB4-A90BEE03DF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8" y="940"/>
                <a:ext cx="74" cy="7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60" name="Oval 55">
                <a:extLst>
                  <a:ext uri="{FF2B5EF4-FFF2-40B4-BE49-F238E27FC236}">
                    <a16:creationId xmlns:a16="http://schemas.microsoft.com/office/drawing/2014/main" id="{7C41EE25-346A-477D-B862-002024D6A3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7" y="1025"/>
                <a:ext cx="27" cy="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61" name="Oval 56">
                <a:extLst>
                  <a:ext uri="{FF2B5EF4-FFF2-40B4-BE49-F238E27FC236}">
                    <a16:creationId xmlns:a16="http://schemas.microsoft.com/office/drawing/2014/main" id="{80D8EEC3-AE1E-48AA-8592-1620513D61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5" y="92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62" name="Freeform 57">
                <a:extLst>
                  <a:ext uri="{FF2B5EF4-FFF2-40B4-BE49-F238E27FC236}">
                    <a16:creationId xmlns:a16="http://schemas.microsoft.com/office/drawing/2014/main" id="{A71D7CAC-C7BC-4878-858D-C7D1D6C78C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" y="816"/>
                <a:ext cx="699" cy="781"/>
              </a:xfrm>
              <a:custGeom>
                <a:avLst/>
                <a:gdLst>
                  <a:gd name="T0" fmla="*/ 214 w 385"/>
                  <a:gd name="T1" fmla="*/ 108 h 404"/>
                  <a:gd name="T2" fmla="*/ 198 w 385"/>
                  <a:gd name="T3" fmla="*/ 217 h 404"/>
                  <a:gd name="T4" fmla="*/ 207 w 385"/>
                  <a:gd name="T5" fmla="*/ 385 h 404"/>
                  <a:gd name="T6" fmla="*/ 89 w 385"/>
                  <a:gd name="T7" fmla="*/ 481 h 404"/>
                  <a:gd name="T8" fmla="*/ 36 w 385"/>
                  <a:gd name="T9" fmla="*/ 733 h 404"/>
                  <a:gd name="T10" fmla="*/ 80 w 385"/>
                  <a:gd name="T11" fmla="*/ 901 h 404"/>
                  <a:gd name="T12" fmla="*/ 89 w 385"/>
                  <a:gd name="T13" fmla="*/ 965 h 404"/>
                  <a:gd name="T14" fmla="*/ 27 w 385"/>
                  <a:gd name="T15" fmla="*/ 1046 h 404"/>
                  <a:gd name="T16" fmla="*/ 7 w 385"/>
                  <a:gd name="T17" fmla="*/ 1117 h 404"/>
                  <a:gd name="T18" fmla="*/ 40 w 385"/>
                  <a:gd name="T19" fmla="*/ 1085 h 404"/>
                  <a:gd name="T20" fmla="*/ 113 w 385"/>
                  <a:gd name="T21" fmla="*/ 1025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0 h 404"/>
                  <a:gd name="T28" fmla="*/ 171 w 385"/>
                  <a:gd name="T29" fmla="*/ 1193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4 h 404"/>
                  <a:gd name="T36" fmla="*/ 231 w 385"/>
                  <a:gd name="T37" fmla="*/ 1237 h 404"/>
                  <a:gd name="T38" fmla="*/ 294 w 385"/>
                  <a:gd name="T39" fmla="*/ 1222 h 404"/>
                  <a:gd name="T40" fmla="*/ 445 w 385"/>
                  <a:gd name="T41" fmla="*/ 1405 h 404"/>
                  <a:gd name="T42" fmla="*/ 521 w 385"/>
                  <a:gd name="T43" fmla="*/ 1454 h 404"/>
                  <a:gd name="T44" fmla="*/ 652 w 385"/>
                  <a:gd name="T45" fmla="*/ 1494 h 404"/>
                  <a:gd name="T46" fmla="*/ 784 w 385"/>
                  <a:gd name="T47" fmla="*/ 1454 h 404"/>
                  <a:gd name="T48" fmla="*/ 910 w 385"/>
                  <a:gd name="T49" fmla="*/ 1431 h 404"/>
                  <a:gd name="T50" fmla="*/ 1009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2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60 w 385"/>
                  <a:gd name="T65" fmla="*/ 1326 h 404"/>
                  <a:gd name="T66" fmla="*/ 1164 w 385"/>
                  <a:gd name="T67" fmla="*/ 1253 h 404"/>
                  <a:gd name="T68" fmla="*/ 1144 w 385"/>
                  <a:gd name="T69" fmla="*/ 1177 h 404"/>
                  <a:gd name="T70" fmla="*/ 1216 w 385"/>
                  <a:gd name="T71" fmla="*/ 945 h 404"/>
                  <a:gd name="T72" fmla="*/ 1220 w 385"/>
                  <a:gd name="T73" fmla="*/ 564 h 404"/>
                  <a:gd name="T74" fmla="*/ 1026 w 385"/>
                  <a:gd name="T75" fmla="*/ 224 h 404"/>
                  <a:gd name="T76" fmla="*/ 1035 w 385"/>
                  <a:gd name="T77" fmla="*/ 160 h 404"/>
                  <a:gd name="T78" fmla="*/ 1051 w 385"/>
                  <a:gd name="T79" fmla="*/ 108 h 404"/>
                  <a:gd name="T80" fmla="*/ 1022 w 385"/>
                  <a:gd name="T81" fmla="*/ 131 h 404"/>
                  <a:gd name="T82" fmla="*/ 946 w 385"/>
                  <a:gd name="T83" fmla="*/ 184 h 404"/>
                  <a:gd name="T84" fmla="*/ 857 w 385"/>
                  <a:gd name="T85" fmla="*/ 149 h 404"/>
                  <a:gd name="T86" fmla="*/ 864 w 385"/>
                  <a:gd name="T87" fmla="*/ 93 h 404"/>
                  <a:gd name="T88" fmla="*/ 850 w 385"/>
                  <a:gd name="T89" fmla="*/ 60 h 404"/>
                  <a:gd name="T90" fmla="*/ 812 w 385"/>
                  <a:gd name="T91" fmla="*/ 108 h 404"/>
                  <a:gd name="T92" fmla="*/ 761 w 385"/>
                  <a:gd name="T93" fmla="*/ 116 h 404"/>
                  <a:gd name="T94" fmla="*/ 583 w 385"/>
                  <a:gd name="T95" fmla="*/ 97 h 404"/>
                  <a:gd name="T96" fmla="*/ 472 w 385"/>
                  <a:gd name="T97" fmla="*/ 135 h 404"/>
                  <a:gd name="T98" fmla="*/ 416 w 385"/>
                  <a:gd name="T99" fmla="*/ 8 h 404"/>
                  <a:gd name="T100" fmla="*/ 432 w 385"/>
                  <a:gd name="T101" fmla="*/ 79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57 h 404"/>
                  <a:gd name="T108" fmla="*/ 214 w 385"/>
                  <a:gd name="T109" fmla="*/ 108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29"/>
                    </a:moveTo>
                    <a:cubicBezTo>
                      <a:pt x="59" y="34"/>
                      <a:pt x="58" y="46"/>
                      <a:pt x="60" y="58"/>
                    </a:cubicBezTo>
                    <a:cubicBezTo>
                      <a:pt x="62" y="71"/>
                      <a:pt x="69" y="92"/>
                      <a:pt x="63" y="103"/>
                    </a:cubicBezTo>
                    <a:cubicBezTo>
                      <a:pt x="58" y="114"/>
                      <a:pt x="41" y="122"/>
                      <a:pt x="27" y="129"/>
                    </a:cubicBezTo>
                    <a:cubicBezTo>
                      <a:pt x="13" y="137"/>
                      <a:pt x="11" y="180"/>
                      <a:pt x="11" y="196"/>
                    </a:cubicBezTo>
                    <a:cubicBezTo>
                      <a:pt x="11" y="212"/>
                      <a:pt x="8" y="219"/>
                      <a:pt x="24" y="241"/>
                    </a:cubicBezTo>
                    <a:cubicBezTo>
                      <a:pt x="29" y="246"/>
                      <a:pt x="33" y="254"/>
                      <a:pt x="27" y="258"/>
                    </a:cubicBezTo>
                    <a:cubicBezTo>
                      <a:pt x="18" y="265"/>
                      <a:pt x="14" y="273"/>
                      <a:pt x="8" y="280"/>
                    </a:cubicBezTo>
                    <a:cubicBezTo>
                      <a:pt x="1" y="287"/>
                      <a:pt x="0" y="292"/>
                      <a:pt x="2" y="299"/>
                    </a:cubicBezTo>
                    <a:cubicBezTo>
                      <a:pt x="4" y="306"/>
                      <a:pt x="4" y="298"/>
                      <a:pt x="12" y="290"/>
                    </a:cubicBezTo>
                    <a:cubicBezTo>
                      <a:pt x="20" y="282"/>
                      <a:pt x="23" y="278"/>
                      <a:pt x="34" y="274"/>
                    </a:cubicBezTo>
                    <a:cubicBezTo>
                      <a:pt x="46" y="270"/>
                      <a:pt x="45" y="268"/>
                      <a:pt x="51" y="278"/>
                    </a:cubicBezTo>
                    <a:cubicBezTo>
                      <a:pt x="58" y="288"/>
                      <a:pt x="61" y="294"/>
                      <a:pt x="67" y="302"/>
                    </a:cubicBezTo>
                    <a:cubicBezTo>
                      <a:pt x="73" y="309"/>
                      <a:pt x="74" y="311"/>
                      <a:pt x="67" y="313"/>
                    </a:cubicBezTo>
                    <a:cubicBezTo>
                      <a:pt x="60" y="315"/>
                      <a:pt x="55" y="312"/>
                      <a:pt x="52" y="319"/>
                    </a:cubicBezTo>
                    <a:cubicBezTo>
                      <a:pt x="49" y="327"/>
                      <a:pt x="56" y="327"/>
                      <a:pt x="41" y="332"/>
                    </a:cubicBezTo>
                    <a:cubicBezTo>
                      <a:pt x="27" y="337"/>
                      <a:pt x="18" y="342"/>
                      <a:pt x="19" y="347"/>
                    </a:cubicBezTo>
                    <a:cubicBezTo>
                      <a:pt x="20" y="352"/>
                      <a:pt x="31" y="344"/>
                      <a:pt x="42" y="341"/>
                    </a:cubicBezTo>
                    <a:cubicBezTo>
                      <a:pt x="54" y="339"/>
                      <a:pt x="66" y="339"/>
                      <a:pt x="70" y="331"/>
                    </a:cubicBezTo>
                    <a:cubicBezTo>
                      <a:pt x="74" y="322"/>
                      <a:pt x="80" y="317"/>
                      <a:pt x="89" y="327"/>
                    </a:cubicBezTo>
                    <a:cubicBezTo>
                      <a:pt x="98" y="338"/>
                      <a:pt x="112" y="377"/>
                      <a:pt x="135" y="376"/>
                    </a:cubicBezTo>
                    <a:cubicBezTo>
                      <a:pt x="145" y="377"/>
                      <a:pt x="148" y="382"/>
                      <a:pt x="158" y="389"/>
                    </a:cubicBezTo>
                    <a:cubicBezTo>
                      <a:pt x="168" y="397"/>
                      <a:pt x="181" y="404"/>
                      <a:pt x="198" y="400"/>
                    </a:cubicBezTo>
                    <a:cubicBezTo>
                      <a:pt x="215" y="397"/>
                      <a:pt x="226" y="394"/>
                      <a:pt x="238" y="389"/>
                    </a:cubicBezTo>
                    <a:cubicBezTo>
                      <a:pt x="250" y="383"/>
                      <a:pt x="257" y="385"/>
                      <a:pt x="276" y="383"/>
                    </a:cubicBezTo>
                    <a:cubicBezTo>
                      <a:pt x="296" y="380"/>
                      <a:pt x="301" y="380"/>
                      <a:pt x="306" y="372"/>
                    </a:cubicBezTo>
                    <a:cubicBezTo>
                      <a:pt x="311" y="363"/>
                      <a:pt x="316" y="373"/>
                      <a:pt x="320" y="383"/>
                    </a:cubicBezTo>
                    <a:cubicBezTo>
                      <a:pt x="324" y="392"/>
                      <a:pt x="328" y="399"/>
                      <a:pt x="331" y="394"/>
                    </a:cubicBezTo>
                    <a:cubicBezTo>
                      <a:pt x="334" y="389"/>
                      <a:pt x="324" y="377"/>
                      <a:pt x="324" y="370"/>
                    </a:cubicBezTo>
                    <a:cubicBezTo>
                      <a:pt x="324" y="363"/>
                      <a:pt x="320" y="354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5"/>
                      <a:pt x="346" y="333"/>
                    </a:cubicBezTo>
                    <a:cubicBezTo>
                      <a:pt x="346" y="340"/>
                      <a:pt x="345" y="358"/>
                      <a:pt x="352" y="355"/>
                    </a:cubicBezTo>
                    <a:cubicBezTo>
                      <a:pt x="358" y="351"/>
                      <a:pt x="357" y="343"/>
                      <a:pt x="353" y="335"/>
                    </a:cubicBezTo>
                    <a:cubicBezTo>
                      <a:pt x="350" y="327"/>
                      <a:pt x="345" y="323"/>
                      <a:pt x="347" y="315"/>
                    </a:cubicBezTo>
                    <a:cubicBezTo>
                      <a:pt x="349" y="307"/>
                      <a:pt x="360" y="287"/>
                      <a:pt x="369" y="253"/>
                    </a:cubicBezTo>
                    <a:cubicBezTo>
                      <a:pt x="378" y="218"/>
                      <a:pt x="385" y="195"/>
                      <a:pt x="370" y="151"/>
                    </a:cubicBezTo>
                    <a:cubicBezTo>
                      <a:pt x="356" y="107"/>
                      <a:pt x="324" y="68"/>
                      <a:pt x="311" y="60"/>
                    </a:cubicBezTo>
                    <a:cubicBezTo>
                      <a:pt x="297" y="51"/>
                      <a:pt x="306" y="46"/>
                      <a:pt x="314" y="43"/>
                    </a:cubicBezTo>
                    <a:cubicBezTo>
                      <a:pt x="321" y="40"/>
                      <a:pt x="322" y="31"/>
                      <a:pt x="319" y="29"/>
                    </a:cubicBezTo>
                    <a:cubicBezTo>
                      <a:pt x="316" y="28"/>
                      <a:pt x="315" y="33"/>
                      <a:pt x="310" y="35"/>
                    </a:cubicBezTo>
                    <a:cubicBezTo>
                      <a:pt x="305" y="37"/>
                      <a:pt x="296" y="49"/>
                      <a:pt x="287" y="49"/>
                    </a:cubicBezTo>
                    <a:cubicBezTo>
                      <a:pt x="279" y="49"/>
                      <a:pt x="269" y="45"/>
                      <a:pt x="260" y="40"/>
                    </a:cubicBezTo>
                    <a:cubicBezTo>
                      <a:pt x="252" y="35"/>
                      <a:pt x="258" y="29"/>
                      <a:pt x="262" y="25"/>
                    </a:cubicBezTo>
                    <a:cubicBezTo>
                      <a:pt x="265" y="21"/>
                      <a:pt x="261" y="16"/>
                      <a:pt x="258" y="16"/>
                    </a:cubicBezTo>
                    <a:cubicBezTo>
                      <a:pt x="255" y="17"/>
                      <a:pt x="251" y="27"/>
                      <a:pt x="246" y="29"/>
                    </a:cubicBezTo>
                    <a:cubicBezTo>
                      <a:pt x="241" y="32"/>
                      <a:pt x="243" y="34"/>
                      <a:pt x="231" y="31"/>
                    </a:cubicBezTo>
                    <a:cubicBezTo>
                      <a:pt x="219" y="28"/>
                      <a:pt x="198" y="21"/>
                      <a:pt x="177" y="26"/>
                    </a:cubicBezTo>
                    <a:cubicBezTo>
                      <a:pt x="157" y="31"/>
                      <a:pt x="147" y="42"/>
                      <a:pt x="143" y="36"/>
                    </a:cubicBezTo>
                    <a:cubicBezTo>
                      <a:pt x="140" y="31"/>
                      <a:pt x="134" y="0"/>
                      <a:pt x="126" y="2"/>
                    </a:cubicBezTo>
                    <a:cubicBezTo>
                      <a:pt x="119" y="5"/>
                      <a:pt x="129" y="12"/>
                      <a:pt x="131" y="21"/>
                    </a:cubicBezTo>
                    <a:cubicBezTo>
                      <a:pt x="133" y="30"/>
                      <a:pt x="137" y="36"/>
                      <a:pt x="122" y="43"/>
                    </a:cubicBezTo>
                    <a:cubicBezTo>
                      <a:pt x="107" y="49"/>
                      <a:pt x="85" y="56"/>
                      <a:pt x="80" y="62"/>
                    </a:cubicBezTo>
                    <a:cubicBezTo>
                      <a:pt x="74" y="67"/>
                      <a:pt x="66" y="51"/>
                      <a:pt x="68" y="42"/>
                    </a:cubicBezTo>
                    <a:cubicBezTo>
                      <a:pt x="70" y="33"/>
                      <a:pt x="69" y="28"/>
                      <a:pt x="65" y="29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</p:grpSp>
        <p:grpSp>
          <p:nvGrpSpPr>
            <p:cNvPr id="40" name="Group 46">
              <a:extLst>
                <a:ext uri="{FF2B5EF4-FFF2-40B4-BE49-F238E27FC236}">
                  <a16:creationId xmlns:a16="http://schemas.microsoft.com/office/drawing/2014/main" id="{DCF35C9E-447C-4672-BC48-1D9F84CDFC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4008" y="5619487"/>
              <a:ext cx="288032" cy="170929"/>
              <a:chOff x="2590" y="816"/>
              <a:chExt cx="701" cy="781"/>
            </a:xfrm>
          </p:grpSpPr>
          <p:sp>
            <p:nvSpPr>
              <p:cNvPr id="41" name="Freeform 47">
                <a:extLst>
                  <a:ext uri="{FF2B5EF4-FFF2-40B4-BE49-F238E27FC236}">
                    <a16:creationId xmlns:a16="http://schemas.microsoft.com/office/drawing/2014/main" id="{B3D5CBE3-E762-4A56-A759-2A083DAC88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816"/>
                <a:ext cx="699" cy="781"/>
              </a:xfrm>
              <a:custGeom>
                <a:avLst/>
                <a:gdLst>
                  <a:gd name="T0" fmla="*/ 214 w 385"/>
                  <a:gd name="T1" fmla="*/ 112 h 404"/>
                  <a:gd name="T2" fmla="*/ 198 w 385"/>
                  <a:gd name="T3" fmla="*/ 220 h 404"/>
                  <a:gd name="T4" fmla="*/ 207 w 385"/>
                  <a:gd name="T5" fmla="*/ 389 h 404"/>
                  <a:gd name="T6" fmla="*/ 89 w 385"/>
                  <a:gd name="T7" fmla="*/ 485 h 404"/>
                  <a:gd name="T8" fmla="*/ 33 w 385"/>
                  <a:gd name="T9" fmla="*/ 737 h 404"/>
                  <a:gd name="T10" fmla="*/ 80 w 385"/>
                  <a:gd name="T11" fmla="*/ 901 h 404"/>
                  <a:gd name="T12" fmla="*/ 89 w 385"/>
                  <a:gd name="T13" fmla="*/ 969 h 404"/>
                  <a:gd name="T14" fmla="*/ 27 w 385"/>
                  <a:gd name="T15" fmla="*/ 1046 h 404"/>
                  <a:gd name="T16" fmla="*/ 7 w 385"/>
                  <a:gd name="T17" fmla="*/ 1121 h 404"/>
                  <a:gd name="T18" fmla="*/ 40 w 385"/>
                  <a:gd name="T19" fmla="*/ 1088 h 404"/>
                  <a:gd name="T20" fmla="*/ 113 w 385"/>
                  <a:gd name="T21" fmla="*/ 1028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3 h 404"/>
                  <a:gd name="T28" fmla="*/ 171 w 385"/>
                  <a:gd name="T29" fmla="*/ 1197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8 h 404"/>
                  <a:gd name="T36" fmla="*/ 231 w 385"/>
                  <a:gd name="T37" fmla="*/ 1237 h 404"/>
                  <a:gd name="T38" fmla="*/ 294 w 385"/>
                  <a:gd name="T39" fmla="*/ 1226 h 404"/>
                  <a:gd name="T40" fmla="*/ 445 w 385"/>
                  <a:gd name="T41" fmla="*/ 1405 h 404"/>
                  <a:gd name="T42" fmla="*/ 521 w 385"/>
                  <a:gd name="T43" fmla="*/ 1458 h 404"/>
                  <a:gd name="T44" fmla="*/ 652 w 385"/>
                  <a:gd name="T45" fmla="*/ 1498 h 404"/>
                  <a:gd name="T46" fmla="*/ 781 w 385"/>
                  <a:gd name="T47" fmla="*/ 1454 h 404"/>
                  <a:gd name="T48" fmla="*/ 910 w 385"/>
                  <a:gd name="T49" fmla="*/ 1431 h 404"/>
                  <a:gd name="T50" fmla="*/ 1006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6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57 w 385"/>
                  <a:gd name="T65" fmla="*/ 1326 h 404"/>
                  <a:gd name="T66" fmla="*/ 1164 w 385"/>
                  <a:gd name="T67" fmla="*/ 1257 h 404"/>
                  <a:gd name="T68" fmla="*/ 1144 w 385"/>
                  <a:gd name="T69" fmla="*/ 1181 h 404"/>
                  <a:gd name="T70" fmla="*/ 1216 w 385"/>
                  <a:gd name="T71" fmla="*/ 945 h 404"/>
                  <a:gd name="T72" fmla="*/ 1220 w 385"/>
                  <a:gd name="T73" fmla="*/ 568 h 404"/>
                  <a:gd name="T74" fmla="*/ 1022 w 385"/>
                  <a:gd name="T75" fmla="*/ 224 h 404"/>
                  <a:gd name="T76" fmla="*/ 1035 w 385"/>
                  <a:gd name="T77" fmla="*/ 164 h 404"/>
                  <a:gd name="T78" fmla="*/ 1051 w 385"/>
                  <a:gd name="T79" fmla="*/ 112 h 404"/>
                  <a:gd name="T80" fmla="*/ 1022 w 385"/>
                  <a:gd name="T81" fmla="*/ 135 h 404"/>
                  <a:gd name="T82" fmla="*/ 946 w 385"/>
                  <a:gd name="T83" fmla="*/ 188 h 404"/>
                  <a:gd name="T84" fmla="*/ 857 w 385"/>
                  <a:gd name="T85" fmla="*/ 153 h 404"/>
                  <a:gd name="T86" fmla="*/ 861 w 385"/>
                  <a:gd name="T87" fmla="*/ 97 h 404"/>
                  <a:gd name="T88" fmla="*/ 850 w 385"/>
                  <a:gd name="T89" fmla="*/ 64 h 404"/>
                  <a:gd name="T90" fmla="*/ 812 w 385"/>
                  <a:gd name="T91" fmla="*/ 112 h 404"/>
                  <a:gd name="T92" fmla="*/ 761 w 385"/>
                  <a:gd name="T93" fmla="*/ 120 h 404"/>
                  <a:gd name="T94" fmla="*/ 583 w 385"/>
                  <a:gd name="T95" fmla="*/ 101 h 404"/>
                  <a:gd name="T96" fmla="*/ 472 w 385"/>
                  <a:gd name="T97" fmla="*/ 139 h 404"/>
                  <a:gd name="T98" fmla="*/ 416 w 385"/>
                  <a:gd name="T99" fmla="*/ 12 h 404"/>
                  <a:gd name="T100" fmla="*/ 432 w 385"/>
                  <a:gd name="T101" fmla="*/ 83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60 h 404"/>
                  <a:gd name="T108" fmla="*/ 214 w 385"/>
                  <a:gd name="T109" fmla="*/ 112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30"/>
                    </a:moveTo>
                    <a:cubicBezTo>
                      <a:pt x="59" y="34"/>
                      <a:pt x="58" y="46"/>
                      <a:pt x="60" y="59"/>
                    </a:cubicBezTo>
                    <a:cubicBezTo>
                      <a:pt x="61" y="72"/>
                      <a:pt x="69" y="93"/>
                      <a:pt x="63" y="104"/>
                    </a:cubicBezTo>
                    <a:cubicBezTo>
                      <a:pt x="58" y="114"/>
                      <a:pt x="41" y="122"/>
                      <a:pt x="27" y="130"/>
                    </a:cubicBezTo>
                    <a:cubicBezTo>
                      <a:pt x="12" y="138"/>
                      <a:pt x="10" y="181"/>
                      <a:pt x="10" y="197"/>
                    </a:cubicBezTo>
                    <a:cubicBezTo>
                      <a:pt x="10" y="212"/>
                      <a:pt x="8" y="219"/>
                      <a:pt x="24" y="241"/>
                    </a:cubicBezTo>
                    <a:cubicBezTo>
                      <a:pt x="29" y="247"/>
                      <a:pt x="33" y="255"/>
                      <a:pt x="27" y="259"/>
                    </a:cubicBezTo>
                    <a:cubicBezTo>
                      <a:pt x="18" y="266"/>
                      <a:pt x="14" y="273"/>
                      <a:pt x="8" y="280"/>
                    </a:cubicBezTo>
                    <a:cubicBezTo>
                      <a:pt x="1" y="288"/>
                      <a:pt x="0" y="293"/>
                      <a:pt x="2" y="300"/>
                    </a:cubicBezTo>
                    <a:cubicBezTo>
                      <a:pt x="4" y="307"/>
                      <a:pt x="4" y="299"/>
                      <a:pt x="12" y="291"/>
                    </a:cubicBezTo>
                    <a:cubicBezTo>
                      <a:pt x="20" y="283"/>
                      <a:pt x="23" y="279"/>
                      <a:pt x="34" y="275"/>
                    </a:cubicBezTo>
                    <a:cubicBezTo>
                      <a:pt x="46" y="271"/>
                      <a:pt x="45" y="268"/>
                      <a:pt x="51" y="278"/>
                    </a:cubicBezTo>
                    <a:cubicBezTo>
                      <a:pt x="58" y="288"/>
                      <a:pt x="61" y="295"/>
                      <a:pt x="67" y="302"/>
                    </a:cubicBezTo>
                    <a:cubicBezTo>
                      <a:pt x="73" y="310"/>
                      <a:pt x="74" y="312"/>
                      <a:pt x="67" y="314"/>
                    </a:cubicBezTo>
                    <a:cubicBezTo>
                      <a:pt x="60" y="316"/>
                      <a:pt x="54" y="312"/>
                      <a:pt x="52" y="320"/>
                    </a:cubicBezTo>
                    <a:cubicBezTo>
                      <a:pt x="49" y="328"/>
                      <a:pt x="56" y="327"/>
                      <a:pt x="41" y="332"/>
                    </a:cubicBezTo>
                    <a:cubicBezTo>
                      <a:pt x="26" y="337"/>
                      <a:pt x="18" y="342"/>
                      <a:pt x="19" y="347"/>
                    </a:cubicBezTo>
                    <a:cubicBezTo>
                      <a:pt x="20" y="353"/>
                      <a:pt x="31" y="344"/>
                      <a:pt x="42" y="342"/>
                    </a:cubicBezTo>
                    <a:cubicBezTo>
                      <a:pt x="53" y="339"/>
                      <a:pt x="66" y="340"/>
                      <a:pt x="70" y="331"/>
                    </a:cubicBezTo>
                    <a:cubicBezTo>
                      <a:pt x="74" y="323"/>
                      <a:pt x="80" y="317"/>
                      <a:pt x="89" y="328"/>
                    </a:cubicBezTo>
                    <a:cubicBezTo>
                      <a:pt x="98" y="338"/>
                      <a:pt x="112" y="378"/>
                      <a:pt x="135" y="376"/>
                    </a:cubicBezTo>
                    <a:cubicBezTo>
                      <a:pt x="144" y="377"/>
                      <a:pt x="148" y="382"/>
                      <a:pt x="158" y="390"/>
                    </a:cubicBezTo>
                    <a:cubicBezTo>
                      <a:pt x="168" y="397"/>
                      <a:pt x="181" y="404"/>
                      <a:pt x="198" y="401"/>
                    </a:cubicBezTo>
                    <a:cubicBezTo>
                      <a:pt x="215" y="398"/>
                      <a:pt x="226" y="395"/>
                      <a:pt x="237" y="389"/>
                    </a:cubicBezTo>
                    <a:cubicBezTo>
                      <a:pt x="249" y="383"/>
                      <a:pt x="256" y="386"/>
                      <a:pt x="276" y="383"/>
                    </a:cubicBezTo>
                    <a:cubicBezTo>
                      <a:pt x="295" y="381"/>
                      <a:pt x="300" y="381"/>
                      <a:pt x="305" y="372"/>
                    </a:cubicBezTo>
                    <a:cubicBezTo>
                      <a:pt x="310" y="363"/>
                      <a:pt x="315" y="374"/>
                      <a:pt x="320" y="383"/>
                    </a:cubicBezTo>
                    <a:cubicBezTo>
                      <a:pt x="324" y="393"/>
                      <a:pt x="327" y="399"/>
                      <a:pt x="331" y="394"/>
                    </a:cubicBezTo>
                    <a:cubicBezTo>
                      <a:pt x="334" y="389"/>
                      <a:pt x="324" y="378"/>
                      <a:pt x="324" y="371"/>
                    </a:cubicBezTo>
                    <a:cubicBezTo>
                      <a:pt x="324" y="364"/>
                      <a:pt x="320" y="355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6"/>
                      <a:pt x="346" y="333"/>
                    </a:cubicBezTo>
                    <a:cubicBezTo>
                      <a:pt x="346" y="341"/>
                      <a:pt x="345" y="359"/>
                      <a:pt x="351" y="355"/>
                    </a:cubicBezTo>
                    <a:cubicBezTo>
                      <a:pt x="358" y="351"/>
                      <a:pt x="356" y="344"/>
                      <a:pt x="353" y="336"/>
                    </a:cubicBezTo>
                    <a:cubicBezTo>
                      <a:pt x="350" y="327"/>
                      <a:pt x="345" y="324"/>
                      <a:pt x="347" y="316"/>
                    </a:cubicBezTo>
                    <a:cubicBezTo>
                      <a:pt x="349" y="307"/>
                      <a:pt x="360" y="288"/>
                      <a:pt x="369" y="253"/>
                    </a:cubicBezTo>
                    <a:cubicBezTo>
                      <a:pt x="378" y="219"/>
                      <a:pt x="385" y="196"/>
                      <a:pt x="370" y="152"/>
                    </a:cubicBezTo>
                    <a:cubicBezTo>
                      <a:pt x="356" y="108"/>
                      <a:pt x="324" y="69"/>
                      <a:pt x="310" y="60"/>
                    </a:cubicBezTo>
                    <a:cubicBezTo>
                      <a:pt x="297" y="51"/>
                      <a:pt x="306" y="47"/>
                      <a:pt x="314" y="44"/>
                    </a:cubicBezTo>
                    <a:cubicBezTo>
                      <a:pt x="321" y="41"/>
                      <a:pt x="322" y="31"/>
                      <a:pt x="319" y="30"/>
                    </a:cubicBezTo>
                    <a:cubicBezTo>
                      <a:pt x="315" y="29"/>
                      <a:pt x="315" y="34"/>
                      <a:pt x="310" y="36"/>
                    </a:cubicBezTo>
                    <a:cubicBezTo>
                      <a:pt x="305" y="38"/>
                      <a:pt x="296" y="50"/>
                      <a:pt x="287" y="50"/>
                    </a:cubicBezTo>
                    <a:cubicBezTo>
                      <a:pt x="278" y="50"/>
                      <a:pt x="269" y="46"/>
                      <a:pt x="260" y="41"/>
                    </a:cubicBezTo>
                    <a:cubicBezTo>
                      <a:pt x="251" y="36"/>
                      <a:pt x="258" y="30"/>
                      <a:pt x="261" y="26"/>
                    </a:cubicBezTo>
                    <a:cubicBezTo>
                      <a:pt x="265" y="21"/>
                      <a:pt x="261" y="16"/>
                      <a:pt x="258" y="17"/>
                    </a:cubicBezTo>
                    <a:cubicBezTo>
                      <a:pt x="254" y="17"/>
                      <a:pt x="251" y="28"/>
                      <a:pt x="246" y="30"/>
                    </a:cubicBezTo>
                    <a:cubicBezTo>
                      <a:pt x="241" y="33"/>
                      <a:pt x="243" y="35"/>
                      <a:pt x="231" y="32"/>
                    </a:cubicBezTo>
                    <a:cubicBezTo>
                      <a:pt x="219" y="29"/>
                      <a:pt x="198" y="22"/>
                      <a:pt x="177" y="27"/>
                    </a:cubicBezTo>
                    <a:cubicBezTo>
                      <a:pt x="156" y="32"/>
                      <a:pt x="147" y="43"/>
                      <a:pt x="143" y="37"/>
                    </a:cubicBezTo>
                    <a:cubicBezTo>
                      <a:pt x="139" y="31"/>
                      <a:pt x="134" y="0"/>
                      <a:pt x="126" y="3"/>
                    </a:cubicBezTo>
                    <a:cubicBezTo>
                      <a:pt x="119" y="5"/>
                      <a:pt x="129" y="13"/>
                      <a:pt x="131" y="22"/>
                    </a:cubicBezTo>
                    <a:cubicBezTo>
                      <a:pt x="132" y="31"/>
                      <a:pt x="137" y="37"/>
                      <a:pt x="122" y="43"/>
                    </a:cubicBezTo>
                    <a:cubicBezTo>
                      <a:pt x="107" y="50"/>
                      <a:pt x="85" y="57"/>
                      <a:pt x="80" y="62"/>
                    </a:cubicBezTo>
                    <a:cubicBezTo>
                      <a:pt x="74" y="67"/>
                      <a:pt x="66" y="52"/>
                      <a:pt x="68" y="43"/>
                    </a:cubicBezTo>
                    <a:cubicBezTo>
                      <a:pt x="70" y="33"/>
                      <a:pt x="68" y="29"/>
                      <a:pt x="65" y="30"/>
                    </a:cubicBezTo>
                    <a:close/>
                  </a:path>
                </a:pathLst>
              </a:custGeom>
              <a:solidFill>
                <a:srgbClr val="CC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42" name="Freeform 48">
                <a:extLst>
                  <a:ext uri="{FF2B5EF4-FFF2-40B4-BE49-F238E27FC236}">
                    <a16:creationId xmlns:a16="http://schemas.microsoft.com/office/drawing/2014/main" id="{75E9CC48-1C5C-47F4-8FFE-A2156B173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3"/>
              </a:xfrm>
              <a:custGeom>
                <a:avLst/>
                <a:gdLst>
                  <a:gd name="T0" fmla="*/ 16 w 195"/>
                  <a:gd name="T1" fmla="*/ 137 h 245"/>
                  <a:gd name="T2" fmla="*/ 109 w 195"/>
                  <a:gd name="T3" fmla="*/ 376 h 245"/>
                  <a:gd name="T4" fmla="*/ 267 w 195"/>
                  <a:gd name="T5" fmla="*/ 361 h 245"/>
                  <a:gd name="T6" fmla="*/ 287 w 195"/>
                  <a:gd name="T7" fmla="*/ 444 h 245"/>
                  <a:gd name="T8" fmla="*/ 202 w 195"/>
                  <a:gd name="T9" fmla="*/ 709 h 245"/>
                  <a:gd name="T10" fmla="*/ 474 w 195"/>
                  <a:gd name="T11" fmla="*/ 886 h 245"/>
                  <a:gd name="T12" fmla="*/ 634 w 195"/>
                  <a:gd name="T13" fmla="*/ 593 h 245"/>
                  <a:gd name="T14" fmla="*/ 597 w 195"/>
                  <a:gd name="T15" fmla="*/ 361 h 245"/>
                  <a:gd name="T16" fmla="*/ 474 w 195"/>
                  <a:gd name="T17" fmla="*/ 156 h 245"/>
                  <a:gd name="T18" fmla="*/ 336 w 195"/>
                  <a:gd name="T19" fmla="*/ 29 h 245"/>
                  <a:gd name="T20" fmla="*/ 16 w 195"/>
                  <a:gd name="T21" fmla="*/ 137 h 2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5">
                    <a:moveTo>
                      <a:pt x="5" y="37"/>
                    </a:moveTo>
                    <a:cubicBezTo>
                      <a:pt x="0" y="54"/>
                      <a:pt x="2" y="93"/>
                      <a:pt x="33" y="101"/>
                    </a:cubicBezTo>
                    <a:cubicBezTo>
                      <a:pt x="63" y="109"/>
                      <a:pt x="70" y="96"/>
                      <a:pt x="81" y="97"/>
                    </a:cubicBezTo>
                    <a:cubicBezTo>
                      <a:pt x="92" y="98"/>
                      <a:pt x="105" y="113"/>
                      <a:pt x="87" y="119"/>
                    </a:cubicBezTo>
                    <a:cubicBezTo>
                      <a:pt x="68" y="125"/>
                      <a:pt x="46" y="147"/>
                      <a:pt x="61" y="190"/>
                    </a:cubicBezTo>
                    <a:cubicBezTo>
                      <a:pt x="77" y="233"/>
                      <a:pt x="121" y="245"/>
                      <a:pt x="144" y="238"/>
                    </a:cubicBezTo>
                    <a:cubicBezTo>
                      <a:pt x="168" y="230"/>
                      <a:pt x="195" y="187"/>
                      <a:pt x="192" y="159"/>
                    </a:cubicBezTo>
                    <a:cubicBezTo>
                      <a:pt x="190" y="132"/>
                      <a:pt x="194" y="123"/>
                      <a:pt x="181" y="97"/>
                    </a:cubicBezTo>
                    <a:cubicBezTo>
                      <a:pt x="168" y="71"/>
                      <a:pt x="162" y="60"/>
                      <a:pt x="144" y="42"/>
                    </a:cubicBezTo>
                    <a:cubicBezTo>
                      <a:pt x="127" y="24"/>
                      <a:pt x="123" y="15"/>
                      <a:pt x="102" y="8"/>
                    </a:cubicBezTo>
                    <a:cubicBezTo>
                      <a:pt x="82" y="2"/>
                      <a:pt x="19" y="0"/>
                      <a:pt x="5" y="37"/>
                    </a:cubicBezTo>
                    <a:close/>
                  </a:path>
                </a:pathLst>
              </a:custGeom>
              <a:solidFill>
                <a:srgbClr val="E0D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43" name="Freeform 49">
                <a:extLst>
                  <a:ext uri="{FF2B5EF4-FFF2-40B4-BE49-F238E27FC236}">
                    <a16:creationId xmlns:a16="http://schemas.microsoft.com/office/drawing/2014/main" id="{A2F293F4-E074-4A13-B24B-827BD4DA4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1081"/>
                <a:ext cx="463" cy="499"/>
              </a:xfrm>
              <a:custGeom>
                <a:avLst/>
                <a:gdLst>
                  <a:gd name="T0" fmla="*/ 788 w 255"/>
                  <a:gd name="T1" fmla="*/ 60 h 258"/>
                  <a:gd name="T2" fmla="*/ 828 w 255"/>
                  <a:gd name="T3" fmla="*/ 288 h 258"/>
                  <a:gd name="T4" fmla="*/ 775 w 255"/>
                  <a:gd name="T5" fmla="*/ 516 h 258"/>
                  <a:gd name="T6" fmla="*/ 623 w 255"/>
                  <a:gd name="T7" fmla="*/ 824 h 258"/>
                  <a:gd name="T8" fmla="*/ 461 w 255"/>
                  <a:gd name="T9" fmla="*/ 886 h 258"/>
                  <a:gd name="T10" fmla="*/ 274 w 255"/>
                  <a:gd name="T11" fmla="*/ 942 h 258"/>
                  <a:gd name="T12" fmla="*/ 138 w 255"/>
                  <a:gd name="T13" fmla="*/ 901 h 258"/>
                  <a:gd name="T14" fmla="*/ 0 w 255"/>
                  <a:gd name="T15" fmla="*/ 826 h 258"/>
                  <a:gd name="T16" fmla="*/ 153 w 255"/>
                  <a:gd name="T17" fmla="*/ 826 h 258"/>
                  <a:gd name="T18" fmla="*/ 303 w 255"/>
                  <a:gd name="T19" fmla="*/ 845 h 258"/>
                  <a:gd name="T20" fmla="*/ 488 w 255"/>
                  <a:gd name="T21" fmla="*/ 770 h 258"/>
                  <a:gd name="T22" fmla="*/ 528 w 255"/>
                  <a:gd name="T23" fmla="*/ 710 h 258"/>
                  <a:gd name="T24" fmla="*/ 594 w 255"/>
                  <a:gd name="T25" fmla="*/ 665 h 258"/>
                  <a:gd name="T26" fmla="*/ 775 w 255"/>
                  <a:gd name="T27" fmla="*/ 333 h 258"/>
                  <a:gd name="T28" fmla="*/ 792 w 255"/>
                  <a:gd name="T29" fmla="*/ 149 h 258"/>
                  <a:gd name="T30" fmla="*/ 761 w 255"/>
                  <a:gd name="T31" fmla="*/ 0 h 25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5" h="258">
                    <a:moveTo>
                      <a:pt x="239" y="16"/>
                    </a:moveTo>
                    <a:cubicBezTo>
                      <a:pt x="248" y="37"/>
                      <a:pt x="255" y="54"/>
                      <a:pt x="251" y="77"/>
                    </a:cubicBezTo>
                    <a:cubicBezTo>
                      <a:pt x="248" y="98"/>
                      <a:pt x="242" y="118"/>
                      <a:pt x="235" y="138"/>
                    </a:cubicBezTo>
                    <a:cubicBezTo>
                      <a:pt x="224" y="167"/>
                      <a:pt x="213" y="199"/>
                      <a:pt x="189" y="220"/>
                    </a:cubicBezTo>
                    <a:cubicBezTo>
                      <a:pt x="176" y="232"/>
                      <a:pt x="157" y="234"/>
                      <a:pt x="140" y="237"/>
                    </a:cubicBezTo>
                    <a:cubicBezTo>
                      <a:pt x="120" y="241"/>
                      <a:pt x="103" y="246"/>
                      <a:pt x="83" y="252"/>
                    </a:cubicBezTo>
                    <a:cubicBezTo>
                      <a:pt x="67" y="258"/>
                      <a:pt x="57" y="249"/>
                      <a:pt x="42" y="241"/>
                    </a:cubicBezTo>
                    <a:cubicBezTo>
                      <a:pt x="28" y="234"/>
                      <a:pt x="13" y="228"/>
                      <a:pt x="0" y="221"/>
                    </a:cubicBezTo>
                    <a:cubicBezTo>
                      <a:pt x="12" y="231"/>
                      <a:pt x="31" y="219"/>
                      <a:pt x="46" y="221"/>
                    </a:cubicBezTo>
                    <a:cubicBezTo>
                      <a:pt x="62" y="224"/>
                      <a:pt x="74" y="229"/>
                      <a:pt x="92" y="226"/>
                    </a:cubicBezTo>
                    <a:cubicBezTo>
                      <a:pt x="112" y="223"/>
                      <a:pt x="132" y="220"/>
                      <a:pt x="148" y="206"/>
                    </a:cubicBezTo>
                    <a:cubicBezTo>
                      <a:pt x="154" y="201"/>
                      <a:pt x="156" y="195"/>
                      <a:pt x="160" y="190"/>
                    </a:cubicBezTo>
                    <a:cubicBezTo>
                      <a:pt x="166" y="184"/>
                      <a:pt x="174" y="182"/>
                      <a:pt x="180" y="178"/>
                    </a:cubicBezTo>
                    <a:cubicBezTo>
                      <a:pt x="211" y="158"/>
                      <a:pt x="231" y="125"/>
                      <a:pt x="235" y="89"/>
                    </a:cubicBezTo>
                    <a:cubicBezTo>
                      <a:pt x="236" y="73"/>
                      <a:pt x="242" y="56"/>
                      <a:pt x="240" y="40"/>
                    </a:cubicBezTo>
                    <a:cubicBezTo>
                      <a:pt x="239" y="26"/>
                      <a:pt x="231" y="14"/>
                      <a:pt x="231" y="0"/>
                    </a:cubicBezTo>
                  </a:path>
                </a:pathLst>
              </a:custGeom>
              <a:solidFill>
                <a:srgbClr val="B0D4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44" name="Freeform 50">
                <a:extLst>
                  <a:ext uri="{FF2B5EF4-FFF2-40B4-BE49-F238E27FC236}">
                    <a16:creationId xmlns:a16="http://schemas.microsoft.com/office/drawing/2014/main" id="{12EF6311-D17E-44A7-9369-91771007D8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3" y="936"/>
                <a:ext cx="169" cy="313"/>
              </a:xfrm>
              <a:custGeom>
                <a:avLst/>
                <a:gdLst>
                  <a:gd name="T0" fmla="*/ 303 w 93"/>
                  <a:gd name="T1" fmla="*/ 8 h 162"/>
                  <a:gd name="T2" fmla="*/ 185 w 93"/>
                  <a:gd name="T3" fmla="*/ 145 h 162"/>
                  <a:gd name="T4" fmla="*/ 76 w 93"/>
                  <a:gd name="T5" fmla="*/ 280 h 162"/>
                  <a:gd name="T6" fmla="*/ 24 w 93"/>
                  <a:gd name="T7" fmla="*/ 325 h 162"/>
                  <a:gd name="T8" fmla="*/ 4 w 93"/>
                  <a:gd name="T9" fmla="*/ 429 h 162"/>
                  <a:gd name="T10" fmla="*/ 64 w 93"/>
                  <a:gd name="T11" fmla="*/ 605 h 162"/>
                  <a:gd name="T12" fmla="*/ 56 w 93"/>
                  <a:gd name="T13" fmla="*/ 377 h 162"/>
                  <a:gd name="T14" fmla="*/ 194 w 93"/>
                  <a:gd name="T15" fmla="*/ 303 h 162"/>
                  <a:gd name="T16" fmla="*/ 238 w 93"/>
                  <a:gd name="T17" fmla="*/ 137 h 162"/>
                  <a:gd name="T18" fmla="*/ 254 w 93"/>
                  <a:gd name="T19" fmla="*/ 60 h 162"/>
                  <a:gd name="T20" fmla="*/ 307 w 93"/>
                  <a:gd name="T21" fmla="*/ 0 h 1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3" h="162">
                    <a:moveTo>
                      <a:pt x="92" y="2"/>
                    </a:moveTo>
                    <a:cubicBezTo>
                      <a:pt x="70" y="4"/>
                      <a:pt x="62" y="20"/>
                      <a:pt x="56" y="39"/>
                    </a:cubicBezTo>
                    <a:cubicBezTo>
                      <a:pt x="49" y="61"/>
                      <a:pt x="43" y="65"/>
                      <a:pt x="23" y="75"/>
                    </a:cubicBezTo>
                    <a:cubicBezTo>
                      <a:pt x="13" y="80"/>
                      <a:pt x="12" y="77"/>
                      <a:pt x="7" y="87"/>
                    </a:cubicBezTo>
                    <a:cubicBezTo>
                      <a:pt x="3" y="93"/>
                      <a:pt x="1" y="108"/>
                      <a:pt x="1" y="115"/>
                    </a:cubicBezTo>
                    <a:cubicBezTo>
                      <a:pt x="0" y="129"/>
                      <a:pt x="4" y="156"/>
                      <a:pt x="19" y="162"/>
                    </a:cubicBezTo>
                    <a:cubicBezTo>
                      <a:pt x="9" y="148"/>
                      <a:pt x="7" y="116"/>
                      <a:pt x="17" y="101"/>
                    </a:cubicBezTo>
                    <a:cubicBezTo>
                      <a:pt x="27" y="85"/>
                      <a:pt x="47" y="94"/>
                      <a:pt x="59" y="81"/>
                    </a:cubicBezTo>
                    <a:cubicBezTo>
                      <a:pt x="69" y="70"/>
                      <a:pt x="69" y="49"/>
                      <a:pt x="72" y="37"/>
                    </a:cubicBezTo>
                    <a:cubicBezTo>
                      <a:pt x="73" y="31"/>
                      <a:pt x="74" y="21"/>
                      <a:pt x="77" y="16"/>
                    </a:cubicBezTo>
                    <a:cubicBezTo>
                      <a:pt x="81" y="9"/>
                      <a:pt x="90" y="7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45" name="Freeform 51">
                <a:extLst>
                  <a:ext uri="{FF2B5EF4-FFF2-40B4-BE49-F238E27FC236}">
                    <a16:creationId xmlns:a16="http://schemas.microsoft.com/office/drawing/2014/main" id="{8F60A630-F41D-43E1-ADDD-F28EE48737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917"/>
                <a:ext cx="354" cy="475"/>
              </a:xfrm>
              <a:custGeom>
                <a:avLst/>
                <a:gdLst>
                  <a:gd name="T0" fmla="*/ 16 w 195"/>
                  <a:gd name="T1" fmla="*/ 141 h 246"/>
                  <a:gd name="T2" fmla="*/ 109 w 195"/>
                  <a:gd name="T3" fmla="*/ 377 h 246"/>
                  <a:gd name="T4" fmla="*/ 267 w 195"/>
                  <a:gd name="T5" fmla="*/ 365 h 246"/>
                  <a:gd name="T6" fmla="*/ 287 w 195"/>
                  <a:gd name="T7" fmla="*/ 448 h 246"/>
                  <a:gd name="T8" fmla="*/ 202 w 195"/>
                  <a:gd name="T9" fmla="*/ 713 h 246"/>
                  <a:gd name="T10" fmla="*/ 474 w 195"/>
                  <a:gd name="T11" fmla="*/ 888 h 246"/>
                  <a:gd name="T12" fmla="*/ 634 w 195"/>
                  <a:gd name="T13" fmla="*/ 597 h 246"/>
                  <a:gd name="T14" fmla="*/ 597 w 195"/>
                  <a:gd name="T15" fmla="*/ 365 h 246"/>
                  <a:gd name="T16" fmla="*/ 474 w 195"/>
                  <a:gd name="T17" fmla="*/ 160 h 246"/>
                  <a:gd name="T18" fmla="*/ 336 w 195"/>
                  <a:gd name="T19" fmla="*/ 33 h 246"/>
                  <a:gd name="T20" fmla="*/ 16 w 195"/>
                  <a:gd name="T21" fmla="*/ 141 h 24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5" h="246">
                    <a:moveTo>
                      <a:pt x="5" y="38"/>
                    </a:moveTo>
                    <a:cubicBezTo>
                      <a:pt x="0" y="55"/>
                      <a:pt x="2" y="93"/>
                      <a:pt x="33" y="101"/>
                    </a:cubicBezTo>
                    <a:cubicBezTo>
                      <a:pt x="63" y="110"/>
                      <a:pt x="70" y="96"/>
                      <a:pt x="81" y="98"/>
                    </a:cubicBezTo>
                    <a:cubicBezTo>
                      <a:pt x="92" y="99"/>
                      <a:pt x="105" y="113"/>
                      <a:pt x="87" y="120"/>
                    </a:cubicBezTo>
                    <a:cubicBezTo>
                      <a:pt x="68" y="126"/>
                      <a:pt x="46" y="147"/>
                      <a:pt x="61" y="191"/>
                    </a:cubicBezTo>
                    <a:cubicBezTo>
                      <a:pt x="77" y="234"/>
                      <a:pt x="121" y="246"/>
                      <a:pt x="144" y="238"/>
                    </a:cubicBezTo>
                    <a:cubicBezTo>
                      <a:pt x="168" y="231"/>
                      <a:pt x="195" y="187"/>
                      <a:pt x="192" y="160"/>
                    </a:cubicBezTo>
                    <a:cubicBezTo>
                      <a:pt x="190" y="132"/>
                      <a:pt x="194" y="123"/>
                      <a:pt x="181" y="98"/>
                    </a:cubicBezTo>
                    <a:cubicBezTo>
                      <a:pt x="168" y="72"/>
                      <a:pt x="162" y="61"/>
                      <a:pt x="144" y="43"/>
                    </a:cubicBezTo>
                    <a:cubicBezTo>
                      <a:pt x="127" y="25"/>
                      <a:pt x="123" y="15"/>
                      <a:pt x="102" y="9"/>
                    </a:cubicBezTo>
                    <a:cubicBezTo>
                      <a:pt x="82" y="3"/>
                      <a:pt x="19" y="0"/>
                      <a:pt x="5" y="38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46" name="Freeform 52">
                <a:extLst>
                  <a:ext uri="{FF2B5EF4-FFF2-40B4-BE49-F238E27FC236}">
                    <a16:creationId xmlns:a16="http://schemas.microsoft.com/office/drawing/2014/main" id="{A853AD3A-1C73-4165-BA69-C9A107A74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1046"/>
                <a:ext cx="195" cy="338"/>
              </a:xfrm>
              <a:custGeom>
                <a:avLst/>
                <a:gdLst>
                  <a:gd name="T0" fmla="*/ 275 w 107"/>
                  <a:gd name="T1" fmla="*/ 85 h 175"/>
                  <a:gd name="T2" fmla="*/ 303 w 107"/>
                  <a:gd name="T3" fmla="*/ 496 h 175"/>
                  <a:gd name="T4" fmla="*/ 177 w 107"/>
                  <a:gd name="T5" fmla="*/ 616 h 175"/>
                  <a:gd name="T6" fmla="*/ 0 w 107"/>
                  <a:gd name="T7" fmla="*/ 541 h 175"/>
                  <a:gd name="T8" fmla="*/ 286 w 107"/>
                  <a:gd name="T9" fmla="*/ 404 h 175"/>
                  <a:gd name="T10" fmla="*/ 286 w 107"/>
                  <a:gd name="T11" fmla="*/ 191 h 175"/>
                  <a:gd name="T12" fmla="*/ 226 w 107"/>
                  <a:gd name="T13" fmla="*/ 0 h 1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7" h="175">
                    <a:moveTo>
                      <a:pt x="83" y="23"/>
                    </a:moveTo>
                    <a:cubicBezTo>
                      <a:pt x="104" y="49"/>
                      <a:pt x="107" y="104"/>
                      <a:pt x="91" y="133"/>
                    </a:cubicBezTo>
                    <a:cubicBezTo>
                      <a:pt x="83" y="147"/>
                      <a:pt x="69" y="161"/>
                      <a:pt x="53" y="165"/>
                    </a:cubicBezTo>
                    <a:cubicBezTo>
                      <a:pt x="35" y="169"/>
                      <a:pt x="8" y="161"/>
                      <a:pt x="0" y="145"/>
                    </a:cubicBezTo>
                    <a:cubicBezTo>
                      <a:pt x="25" y="175"/>
                      <a:pt x="82" y="139"/>
                      <a:pt x="86" y="108"/>
                    </a:cubicBezTo>
                    <a:cubicBezTo>
                      <a:pt x="89" y="91"/>
                      <a:pt x="90" y="67"/>
                      <a:pt x="86" y="51"/>
                    </a:cubicBezTo>
                    <a:cubicBezTo>
                      <a:pt x="83" y="37"/>
                      <a:pt x="80" y="10"/>
                      <a:pt x="68" y="0"/>
                    </a:cubicBezTo>
                  </a:path>
                </a:pathLst>
              </a:custGeom>
              <a:solidFill>
                <a:srgbClr val="D2A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47" name="Freeform 53">
                <a:extLst>
                  <a:ext uri="{FF2B5EF4-FFF2-40B4-BE49-F238E27FC236}">
                    <a16:creationId xmlns:a16="http://schemas.microsoft.com/office/drawing/2014/main" id="{16DC87DC-566C-41E4-B3CB-003CE3025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1" y="1160"/>
                <a:ext cx="77" cy="126"/>
              </a:xfrm>
              <a:custGeom>
                <a:avLst/>
                <a:gdLst>
                  <a:gd name="T0" fmla="*/ 141 w 42"/>
                  <a:gd name="T1" fmla="*/ 4 h 65"/>
                  <a:gd name="T2" fmla="*/ 37 w 42"/>
                  <a:gd name="T3" fmla="*/ 68 h 65"/>
                  <a:gd name="T4" fmla="*/ 57 w 42"/>
                  <a:gd name="T5" fmla="*/ 244 h 65"/>
                  <a:gd name="T6" fmla="*/ 121 w 42"/>
                  <a:gd name="T7" fmla="*/ 12 h 6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" h="65">
                    <a:moveTo>
                      <a:pt x="42" y="1"/>
                    </a:moveTo>
                    <a:cubicBezTo>
                      <a:pt x="29" y="0"/>
                      <a:pt x="18" y="6"/>
                      <a:pt x="11" y="18"/>
                    </a:cubicBezTo>
                    <a:cubicBezTo>
                      <a:pt x="0" y="38"/>
                      <a:pt x="10" y="47"/>
                      <a:pt x="17" y="65"/>
                    </a:cubicBezTo>
                    <a:cubicBezTo>
                      <a:pt x="7" y="37"/>
                      <a:pt x="14" y="20"/>
                      <a:pt x="36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48" name="Oval 54">
                <a:extLst>
                  <a:ext uri="{FF2B5EF4-FFF2-40B4-BE49-F238E27FC236}">
                    <a16:creationId xmlns:a16="http://schemas.microsoft.com/office/drawing/2014/main" id="{A4952825-8D75-4A09-AB42-26BD80889A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8" y="940"/>
                <a:ext cx="74" cy="7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49" name="Oval 55">
                <a:extLst>
                  <a:ext uri="{FF2B5EF4-FFF2-40B4-BE49-F238E27FC236}">
                    <a16:creationId xmlns:a16="http://schemas.microsoft.com/office/drawing/2014/main" id="{9A3FBF81-C5B2-441D-A1FE-5553F3ED61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7" y="1025"/>
                <a:ext cx="27" cy="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50" name="Oval 56">
                <a:extLst>
                  <a:ext uri="{FF2B5EF4-FFF2-40B4-BE49-F238E27FC236}">
                    <a16:creationId xmlns:a16="http://schemas.microsoft.com/office/drawing/2014/main" id="{C980E385-4389-4AB9-9754-2FE08564C1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5" y="92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  <p:sp>
            <p:nvSpPr>
              <p:cNvPr id="51" name="Freeform 57">
                <a:extLst>
                  <a:ext uri="{FF2B5EF4-FFF2-40B4-BE49-F238E27FC236}">
                    <a16:creationId xmlns:a16="http://schemas.microsoft.com/office/drawing/2014/main" id="{7F3F21AC-7A4C-4303-A460-291078288A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" y="816"/>
                <a:ext cx="699" cy="781"/>
              </a:xfrm>
              <a:custGeom>
                <a:avLst/>
                <a:gdLst>
                  <a:gd name="T0" fmla="*/ 214 w 385"/>
                  <a:gd name="T1" fmla="*/ 108 h 404"/>
                  <a:gd name="T2" fmla="*/ 198 w 385"/>
                  <a:gd name="T3" fmla="*/ 217 h 404"/>
                  <a:gd name="T4" fmla="*/ 207 w 385"/>
                  <a:gd name="T5" fmla="*/ 385 h 404"/>
                  <a:gd name="T6" fmla="*/ 89 w 385"/>
                  <a:gd name="T7" fmla="*/ 481 h 404"/>
                  <a:gd name="T8" fmla="*/ 36 w 385"/>
                  <a:gd name="T9" fmla="*/ 733 h 404"/>
                  <a:gd name="T10" fmla="*/ 80 w 385"/>
                  <a:gd name="T11" fmla="*/ 901 h 404"/>
                  <a:gd name="T12" fmla="*/ 89 w 385"/>
                  <a:gd name="T13" fmla="*/ 965 h 404"/>
                  <a:gd name="T14" fmla="*/ 27 w 385"/>
                  <a:gd name="T15" fmla="*/ 1046 h 404"/>
                  <a:gd name="T16" fmla="*/ 7 w 385"/>
                  <a:gd name="T17" fmla="*/ 1117 h 404"/>
                  <a:gd name="T18" fmla="*/ 40 w 385"/>
                  <a:gd name="T19" fmla="*/ 1085 h 404"/>
                  <a:gd name="T20" fmla="*/ 113 w 385"/>
                  <a:gd name="T21" fmla="*/ 1025 h 404"/>
                  <a:gd name="T22" fmla="*/ 169 w 385"/>
                  <a:gd name="T23" fmla="*/ 1038 h 404"/>
                  <a:gd name="T24" fmla="*/ 222 w 385"/>
                  <a:gd name="T25" fmla="*/ 1129 h 404"/>
                  <a:gd name="T26" fmla="*/ 222 w 385"/>
                  <a:gd name="T27" fmla="*/ 1170 h 404"/>
                  <a:gd name="T28" fmla="*/ 171 w 385"/>
                  <a:gd name="T29" fmla="*/ 1193 h 404"/>
                  <a:gd name="T30" fmla="*/ 134 w 385"/>
                  <a:gd name="T31" fmla="*/ 1241 h 404"/>
                  <a:gd name="T32" fmla="*/ 62 w 385"/>
                  <a:gd name="T33" fmla="*/ 1297 h 404"/>
                  <a:gd name="T34" fmla="*/ 138 w 385"/>
                  <a:gd name="T35" fmla="*/ 1274 h 404"/>
                  <a:gd name="T36" fmla="*/ 231 w 385"/>
                  <a:gd name="T37" fmla="*/ 1237 h 404"/>
                  <a:gd name="T38" fmla="*/ 294 w 385"/>
                  <a:gd name="T39" fmla="*/ 1222 h 404"/>
                  <a:gd name="T40" fmla="*/ 445 w 385"/>
                  <a:gd name="T41" fmla="*/ 1405 h 404"/>
                  <a:gd name="T42" fmla="*/ 521 w 385"/>
                  <a:gd name="T43" fmla="*/ 1454 h 404"/>
                  <a:gd name="T44" fmla="*/ 652 w 385"/>
                  <a:gd name="T45" fmla="*/ 1494 h 404"/>
                  <a:gd name="T46" fmla="*/ 784 w 385"/>
                  <a:gd name="T47" fmla="*/ 1454 h 404"/>
                  <a:gd name="T48" fmla="*/ 910 w 385"/>
                  <a:gd name="T49" fmla="*/ 1431 h 404"/>
                  <a:gd name="T50" fmla="*/ 1009 w 385"/>
                  <a:gd name="T51" fmla="*/ 1390 h 404"/>
                  <a:gd name="T52" fmla="*/ 1055 w 385"/>
                  <a:gd name="T53" fmla="*/ 1431 h 404"/>
                  <a:gd name="T54" fmla="*/ 1091 w 385"/>
                  <a:gd name="T55" fmla="*/ 1473 h 404"/>
                  <a:gd name="T56" fmla="*/ 1068 w 385"/>
                  <a:gd name="T57" fmla="*/ 1382 h 404"/>
                  <a:gd name="T58" fmla="*/ 1068 w 385"/>
                  <a:gd name="T59" fmla="*/ 1313 h 404"/>
                  <a:gd name="T60" fmla="*/ 1108 w 385"/>
                  <a:gd name="T61" fmla="*/ 1257 h 404"/>
                  <a:gd name="T62" fmla="*/ 1140 w 385"/>
                  <a:gd name="T63" fmla="*/ 1245 h 404"/>
                  <a:gd name="T64" fmla="*/ 1160 w 385"/>
                  <a:gd name="T65" fmla="*/ 1326 h 404"/>
                  <a:gd name="T66" fmla="*/ 1164 w 385"/>
                  <a:gd name="T67" fmla="*/ 1253 h 404"/>
                  <a:gd name="T68" fmla="*/ 1144 w 385"/>
                  <a:gd name="T69" fmla="*/ 1177 h 404"/>
                  <a:gd name="T70" fmla="*/ 1216 w 385"/>
                  <a:gd name="T71" fmla="*/ 945 h 404"/>
                  <a:gd name="T72" fmla="*/ 1220 w 385"/>
                  <a:gd name="T73" fmla="*/ 564 h 404"/>
                  <a:gd name="T74" fmla="*/ 1026 w 385"/>
                  <a:gd name="T75" fmla="*/ 224 h 404"/>
                  <a:gd name="T76" fmla="*/ 1035 w 385"/>
                  <a:gd name="T77" fmla="*/ 160 h 404"/>
                  <a:gd name="T78" fmla="*/ 1051 w 385"/>
                  <a:gd name="T79" fmla="*/ 108 h 404"/>
                  <a:gd name="T80" fmla="*/ 1022 w 385"/>
                  <a:gd name="T81" fmla="*/ 131 h 404"/>
                  <a:gd name="T82" fmla="*/ 946 w 385"/>
                  <a:gd name="T83" fmla="*/ 184 h 404"/>
                  <a:gd name="T84" fmla="*/ 857 w 385"/>
                  <a:gd name="T85" fmla="*/ 149 h 404"/>
                  <a:gd name="T86" fmla="*/ 864 w 385"/>
                  <a:gd name="T87" fmla="*/ 93 h 404"/>
                  <a:gd name="T88" fmla="*/ 850 w 385"/>
                  <a:gd name="T89" fmla="*/ 60 h 404"/>
                  <a:gd name="T90" fmla="*/ 812 w 385"/>
                  <a:gd name="T91" fmla="*/ 108 h 404"/>
                  <a:gd name="T92" fmla="*/ 761 w 385"/>
                  <a:gd name="T93" fmla="*/ 116 h 404"/>
                  <a:gd name="T94" fmla="*/ 583 w 385"/>
                  <a:gd name="T95" fmla="*/ 97 h 404"/>
                  <a:gd name="T96" fmla="*/ 472 w 385"/>
                  <a:gd name="T97" fmla="*/ 135 h 404"/>
                  <a:gd name="T98" fmla="*/ 416 w 385"/>
                  <a:gd name="T99" fmla="*/ 8 h 404"/>
                  <a:gd name="T100" fmla="*/ 432 w 385"/>
                  <a:gd name="T101" fmla="*/ 79 h 404"/>
                  <a:gd name="T102" fmla="*/ 403 w 385"/>
                  <a:gd name="T103" fmla="*/ 160 h 404"/>
                  <a:gd name="T104" fmla="*/ 263 w 385"/>
                  <a:gd name="T105" fmla="*/ 232 h 404"/>
                  <a:gd name="T106" fmla="*/ 223 w 385"/>
                  <a:gd name="T107" fmla="*/ 157 h 404"/>
                  <a:gd name="T108" fmla="*/ 214 w 385"/>
                  <a:gd name="T109" fmla="*/ 108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5" h="404">
                    <a:moveTo>
                      <a:pt x="65" y="29"/>
                    </a:moveTo>
                    <a:cubicBezTo>
                      <a:pt x="59" y="34"/>
                      <a:pt x="58" y="46"/>
                      <a:pt x="60" y="58"/>
                    </a:cubicBezTo>
                    <a:cubicBezTo>
                      <a:pt x="62" y="71"/>
                      <a:pt x="69" y="92"/>
                      <a:pt x="63" y="103"/>
                    </a:cubicBezTo>
                    <a:cubicBezTo>
                      <a:pt x="58" y="114"/>
                      <a:pt x="41" y="122"/>
                      <a:pt x="27" y="129"/>
                    </a:cubicBezTo>
                    <a:cubicBezTo>
                      <a:pt x="13" y="137"/>
                      <a:pt x="11" y="180"/>
                      <a:pt x="11" y="196"/>
                    </a:cubicBezTo>
                    <a:cubicBezTo>
                      <a:pt x="11" y="212"/>
                      <a:pt x="8" y="219"/>
                      <a:pt x="24" y="241"/>
                    </a:cubicBezTo>
                    <a:cubicBezTo>
                      <a:pt x="29" y="246"/>
                      <a:pt x="33" y="254"/>
                      <a:pt x="27" y="258"/>
                    </a:cubicBezTo>
                    <a:cubicBezTo>
                      <a:pt x="18" y="265"/>
                      <a:pt x="14" y="273"/>
                      <a:pt x="8" y="280"/>
                    </a:cubicBezTo>
                    <a:cubicBezTo>
                      <a:pt x="1" y="287"/>
                      <a:pt x="0" y="292"/>
                      <a:pt x="2" y="299"/>
                    </a:cubicBezTo>
                    <a:cubicBezTo>
                      <a:pt x="4" y="306"/>
                      <a:pt x="4" y="298"/>
                      <a:pt x="12" y="290"/>
                    </a:cubicBezTo>
                    <a:cubicBezTo>
                      <a:pt x="20" y="282"/>
                      <a:pt x="23" y="278"/>
                      <a:pt x="34" y="274"/>
                    </a:cubicBezTo>
                    <a:cubicBezTo>
                      <a:pt x="46" y="270"/>
                      <a:pt x="45" y="268"/>
                      <a:pt x="51" y="278"/>
                    </a:cubicBezTo>
                    <a:cubicBezTo>
                      <a:pt x="58" y="288"/>
                      <a:pt x="61" y="294"/>
                      <a:pt x="67" y="302"/>
                    </a:cubicBezTo>
                    <a:cubicBezTo>
                      <a:pt x="73" y="309"/>
                      <a:pt x="74" y="311"/>
                      <a:pt x="67" y="313"/>
                    </a:cubicBezTo>
                    <a:cubicBezTo>
                      <a:pt x="60" y="315"/>
                      <a:pt x="55" y="312"/>
                      <a:pt x="52" y="319"/>
                    </a:cubicBezTo>
                    <a:cubicBezTo>
                      <a:pt x="49" y="327"/>
                      <a:pt x="56" y="327"/>
                      <a:pt x="41" y="332"/>
                    </a:cubicBezTo>
                    <a:cubicBezTo>
                      <a:pt x="27" y="337"/>
                      <a:pt x="18" y="342"/>
                      <a:pt x="19" y="347"/>
                    </a:cubicBezTo>
                    <a:cubicBezTo>
                      <a:pt x="20" y="352"/>
                      <a:pt x="31" y="344"/>
                      <a:pt x="42" y="341"/>
                    </a:cubicBezTo>
                    <a:cubicBezTo>
                      <a:pt x="54" y="339"/>
                      <a:pt x="66" y="339"/>
                      <a:pt x="70" y="331"/>
                    </a:cubicBezTo>
                    <a:cubicBezTo>
                      <a:pt x="74" y="322"/>
                      <a:pt x="80" y="317"/>
                      <a:pt x="89" y="327"/>
                    </a:cubicBezTo>
                    <a:cubicBezTo>
                      <a:pt x="98" y="338"/>
                      <a:pt x="112" y="377"/>
                      <a:pt x="135" y="376"/>
                    </a:cubicBezTo>
                    <a:cubicBezTo>
                      <a:pt x="145" y="377"/>
                      <a:pt x="148" y="382"/>
                      <a:pt x="158" y="389"/>
                    </a:cubicBezTo>
                    <a:cubicBezTo>
                      <a:pt x="168" y="397"/>
                      <a:pt x="181" y="404"/>
                      <a:pt x="198" y="400"/>
                    </a:cubicBezTo>
                    <a:cubicBezTo>
                      <a:pt x="215" y="397"/>
                      <a:pt x="226" y="394"/>
                      <a:pt x="238" y="389"/>
                    </a:cubicBezTo>
                    <a:cubicBezTo>
                      <a:pt x="250" y="383"/>
                      <a:pt x="257" y="385"/>
                      <a:pt x="276" y="383"/>
                    </a:cubicBezTo>
                    <a:cubicBezTo>
                      <a:pt x="296" y="380"/>
                      <a:pt x="301" y="380"/>
                      <a:pt x="306" y="372"/>
                    </a:cubicBezTo>
                    <a:cubicBezTo>
                      <a:pt x="311" y="363"/>
                      <a:pt x="316" y="373"/>
                      <a:pt x="320" y="383"/>
                    </a:cubicBezTo>
                    <a:cubicBezTo>
                      <a:pt x="324" y="392"/>
                      <a:pt x="328" y="399"/>
                      <a:pt x="331" y="394"/>
                    </a:cubicBezTo>
                    <a:cubicBezTo>
                      <a:pt x="334" y="389"/>
                      <a:pt x="324" y="377"/>
                      <a:pt x="324" y="370"/>
                    </a:cubicBezTo>
                    <a:cubicBezTo>
                      <a:pt x="324" y="363"/>
                      <a:pt x="320" y="354"/>
                      <a:pt x="324" y="351"/>
                    </a:cubicBezTo>
                    <a:cubicBezTo>
                      <a:pt x="329" y="348"/>
                      <a:pt x="331" y="344"/>
                      <a:pt x="336" y="336"/>
                    </a:cubicBezTo>
                    <a:cubicBezTo>
                      <a:pt x="340" y="328"/>
                      <a:pt x="346" y="325"/>
                      <a:pt x="346" y="333"/>
                    </a:cubicBezTo>
                    <a:cubicBezTo>
                      <a:pt x="346" y="340"/>
                      <a:pt x="345" y="358"/>
                      <a:pt x="352" y="355"/>
                    </a:cubicBezTo>
                    <a:cubicBezTo>
                      <a:pt x="358" y="351"/>
                      <a:pt x="357" y="343"/>
                      <a:pt x="353" y="335"/>
                    </a:cubicBezTo>
                    <a:cubicBezTo>
                      <a:pt x="350" y="327"/>
                      <a:pt x="345" y="323"/>
                      <a:pt x="347" y="315"/>
                    </a:cubicBezTo>
                    <a:cubicBezTo>
                      <a:pt x="349" y="307"/>
                      <a:pt x="360" y="287"/>
                      <a:pt x="369" y="253"/>
                    </a:cubicBezTo>
                    <a:cubicBezTo>
                      <a:pt x="378" y="218"/>
                      <a:pt x="385" y="195"/>
                      <a:pt x="370" y="151"/>
                    </a:cubicBezTo>
                    <a:cubicBezTo>
                      <a:pt x="356" y="107"/>
                      <a:pt x="324" y="68"/>
                      <a:pt x="311" y="60"/>
                    </a:cubicBezTo>
                    <a:cubicBezTo>
                      <a:pt x="297" y="51"/>
                      <a:pt x="306" y="46"/>
                      <a:pt x="314" y="43"/>
                    </a:cubicBezTo>
                    <a:cubicBezTo>
                      <a:pt x="321" y="40"/>
                      <a:pt x="322" y="31"/>
                      <a:pt x="319" y="29"/>
                    </a:cubicBezTo>
                    <a:cubicBezTo>
                      <a:pt x="316" y="28"/>
                      <a:pt x="315" y="33"/>
                      <a:pt x="310" y="35"/>
                    </a:cubicBezTo>
                    <a:cubicBezTo>
                      <a:pt x="305" y="37"/>
                      <a:pt x="296" y="49"/>
                      <a:pt x="287" y="49"/>
                    </a:cubicBezTo>
                    <a:cubicBezTo>
                      <a:pt x="279" y="49"/>
                      <a:pt x="269" y="45"/>
                      <a:pt x="260" y="40"/>
                    </a:cubicBezTo>
                    <a:cubicBezTo>
                      <a:pt x="252" y="35"/>
                      <a:pt x="258" y="29"/>
                      <a:pt x="262" y="25"/>
                    </a:cubicBezTo>
                    <a:cubicBezTo>
                      <a:pt x="265" y="21"/>
                      <a:pt x="261" y="16"/>
                      <a:pt x="258" y="16"/>
                    </a:cubicBezTo>
                    <a:cubicBezTo>
                      <a:pt x="255" y="17"/>
                      <a:pt x="251" y="27"/>
                      <a:pt x="246" y="29"/>
                    </a:cubicBezTo>
                    <a:cubicBezTo>
                      <a:pt x="241" y="32"/>
                      <a:pt x="243" y="34"/>
                      <a:pt x="231" y="31"/>
                    </a:cubicBezTo>
                    <a:cubicBezTo>
                      <a:pt x="219" y="28"/>
                      <a:pt x="198" y="21"/>
                      <a:pt x="177" y="26"/>
                    </a:cubicBezTo>
                    <a:cubicBezTo>
                      <a:pt x="157" y="31"/>
                      <a:pt x="147" y="42"/>
                      <a:pt x="143" y="36"/>
                    </a:cubicBezTo>
                    <a:cubicBezTo>
                      <a:pt x="140" y="31"/>
                      <a:pt x="134" y="0"/>
                      <a:pt x="126" y="2"/>
                    </a:cubicBezTo>
                    <a:cubicBezTo>
                      <a:pt x="119" y="5"/>
                      <a:pt x="129" y="12"/>
                      <a:pt x="131" y="21"/>
                    </a:cubicBezTo>
                    <a:cubicBezTo>
                      <a:pt x="133" y="30"/>
                      <a:pt x="137" y="36"/>
                      <a:pt x="122" y="43"/>
                    </a:cubicBezTo>
                    <a:cubicBezTo>
                      <a:pt x="107" y="49"/>
                      <a:pt x="85" y="56"/>
                      <a:pt x="80" y="62"/>
                    </a:cubicBezTo>
                    <a:cubicBezTo>
                      <a:pt x="74" y="67"/>
                      <a:pt x="66" y="51"/>
                      <a:pt x="68" y="42"/>
                    </a:cubicBezTo>
                    <a:cubicBezTo>
                      <a:pt x="70" y="33"/>
                      <a:pt x="69" y="28"/>
                      <a:pt x="65" y="29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13" dirty="0">
                  <a:latin typeface="+mj-lt"/>
                </a:endParaRPr>
              </a:p>
            </p:txBody>
          </p:sp>
        </p:grpSp>
      </p:grpSp>
      <p:sp>
        <p:nvSpPr>
          <p:cNvPr id="170" name="Titre 1">
            <a:extLst>
              <a:ext uri="{FF2B5EF4-FFF2-40B4-BE49-F238E27FC236}">
                <a16:creationId xmlns:a16="http://schemas.microsoft.com/office/drawing/2014/main" id="{5E76EE4F-8BEF-4F53-A1C7-4B26358D5CFD}"/>
              </a:ext>
            </a:extLst>
          </p:cNvPr>
          <p:cNvSpPr txBox="1">
            <a:spLocks/>
          </p:cNvSpPr>
          <p:nvPr/>
        </p:nvSpPr>
        <p:spPr>
          <a:xfrm>
            <a:off x="283369" y="857250"/>
            <a:ext cx="7886700" cy="5107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800" kern="1200" dirty="0">
                <a:solidFill>
                  <a:srgbClr val="65667A"/>
                </a:solidFill>
                <a:latin typeface="+mn-lt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sz="2100" i="1">
                <a:solidFill>
                  <a:schemeClr val="tx1"/>
                </a:solidFill>
              </a:rPr>
              <a:t>In vitro </a:t>
            </a:r>
            <a:r>
              <a:rPr lang="en-US" sz="2100">
                <a:solidFill>
                  <a:schemeClr val="tx1"/>
                </a:solidFill>
              </a:rPr>
              <a:t>evaluation</a:t>
            </a:r>
          </a:p>
        </p:txBody>
      </p:sp>
      <p:pic>
        <p:nvPicPr>
          <p:cNvPr id="314" name="图片 11">
            <a:extLst>
              <a:ext uri="{FF2B5EF4-FFF2-40B4-BE49-F238E27FC236}">
                <a16:creationId xmlns:a16="http://schemas.microsoft.com/office/drawing/2014/main" id="{16DE5768-9EED-4B82-881C-C09F398E20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38" t="13198" r="35646" b="-4828"/>
          <a:stretch/>
        </p:blipFill>
        <p:spPr>
          <a:xfrm>
            <a:off x="6339330" y="2553169"/>
            <a:ext cx="2241466" cy="1981530"/>
          </a:xfrm>
          <a:prstGeom prst="rect">
            <a:avLst/>
          </a:prstGeom>
        </p:spPr>
      </p:pic>
      <p:sp>
        <p:nvSpPr>
          <p:cNvPr id="315" name="文本框 5">
            <a:extLst>
              <a:ext uri="{FF2B5EF4-FFF2-40B4-BE49-F238E27FC236}">
                <a16:creationId xmlns:a16="http://schemas.microsoft.com/office/drawing/2014/main" id="{413B29FF-40B5-444A-AE80-9D1FC4B5A806}"/>
              </a:ext>
            </a:extLst>
          </p:cNvPr>
          <p:cNvSpPr txBox="1"/>
          <p:nvPr/>
        </p:nvSpPr>
        <p:spPr>
          <a:xfrm>
            <a:off x="6722089" y="2993928"/>
            <a:ext cx="15120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cs typeface="Times New Roman" panose="02020603050405020304" pitchFamily="18" charset="0"/>
              </a:rPr>
              <a:t>IC</a:t>
            </a:r>
            <a:r>
              <a:rPr lang="en-US" sz="1200" baseline="-25000" dirty="0">
                <a:cs typeface="Times New Roman" panose="02020603050405020304" pitchFamily="18" charset="0"/>
              </a:rPr>
              <a:t>50</a:t>
            </a:r>
            <a:r>
              <a:rPr lang="en-US" sz="1200" dirty="0">
                <a:cs typeface="Times New Roman" panose="02020603050405020304" pitchFamily="18" charset="0"/>
              </a:rPr>
              <a:t>= 51.6 </a:t>
            </a:r>
            <a:r>
              <a:rPr lang="en-US" altLang="zh-CN" sz="1200" dirty="0" err="1">
                <a:cs typeface="Times New Roman" panose="02020603050405020304" pitchFamily="18" charset="0"/>
              </a:rPr>
              <a:t>nM</a:t>
            </a:r>
            <a:endParaRPr lang="en-US" sz="1200" dirty="0"/>
          </a:p>
        </p:txBody>
      </p:sp>
      <p:pic>
        <p:nvPicPr>
          <p:cNvPr id="316" name="图片 8">
            <a:extLst>
              <a:ext uri="{FF2B5EF4-FFF2-40B4-BE49-F238E27FC236}">
                <a16:creationId xmlns:a16="http://schemas.microsoft.com/office/drawing/2014/main" id="{12AEDC99-7EAB-4BA3-A105-707F15B835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8" t="10874" r="36664" b="9809"/>
          <a:stretch/>
        </p:blipFill>
        <p:spPr>
          <a:xfrm>
            <a:off x="573532" y="2553169"/>
            <a:ext cx="2166860" cy="1732622"/>
          </a:xfrm>
          <a:prstGeom prst="rect">
            <a:avLst/>
          </a:prstGeom>
        </p:spPr>
      </p:pic>
      <p:pic>
        <p:nvPicPr>
          <p:cNvPr id="317" name="图片 9">
            <a:extLst>
              <a:ext uri="{FF2B5EF4-FFF2-40B4-BE49-F238E27FC236}">
                <a16:creationId xmlns:a16="http://schemas.microsoft.com/office/drawing/2014/main" id="{8B6B0FED-B1D4-4DBD-9946-B0949AE4CA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85" t="10555" r="29922" b="10128"/>
          <a:stretch/>
        </p:blipFill>
        <p:spPr>
          <a:xfrm>
            <a:off x="3306212" y="2553170"/>
            <a:ext cx="2624873" cy="1732622"/>
          </a:xfrm>
          <a:prstGeom prst="rect">
            <a:avLst/>
          </a:prstGeom>
        </p:spPr>
      </p:pic>
      <p:pic>
        <p:nvPicPr>
          <p:cNvPr id="318" name="图片 11">
            <a:extLst>
              <a:ext uri="{FF2B5EF4-FFF2-40B4-BE49-F238E27FC236}">
                <a16:creationId xmlns:a16="http://schemas.microsoft.com/office/drawing/2014/main" id="{62FBE4A3-0DF1-4D4F-A103-3B7C71ACE7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34" t="15628" r="1973" b="65712"/>
          <a:stretch/>
        </p:blipFill>
        <p:spPr>
          <a:xfrm>
            <a:off x="3692691" y="4823599"/>
            <a:ext cx="1758618" cy="535414"/>
          </a:xfrm>
          <a:prstGeom prst="rect">
            <a:avLst/>
          </a:prstGeom>
        </p:spPr>
      </p:pic>
      <p:sp>
        <p:nvSpPr>
          <p:cNvPr id="319" name="Rectangle 318">
            <a:extLst>
              <a:ext uri="{FF2B5EF4-FFF2-40B4-BE49-F238E27FC236}">
                <a16:creationId xmlns:a16="http://schemas.microsoft.com/office/drawing/2014/main" id="{A4A2F3AE-A191-4C7A-A06B-FCCF3D30D785}"/>
              </a:ext>
            </a:extLst>
          </p:cNvPr>
          <p:cNvSpPr/>
          <p:nvPr/>
        </p:nvSpPr>
        <p:spPr>
          <a:xfrm>
            <a:off x="7174857" y="4150186"/>
            <a:ext cx="968884" cy="23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0" name="ZoneTexte 319">
            <a:extLst>
              <a:ext uri="{FF2B5EF4-FFF2-40B4-BE49-F238E27FC236}">
                <a16:creationId xmlns:a16="http://schemas.microsoft.com/office/drawing/2014/main" id="{B6AFA2AA-FA1A-40C9-A50A-D547DC7C1FE5}"/>
              </a:ext>
            </a:extLst>
          </p:cNvPr>
          <p:cNvSpPr txBox="1"/>
          <p:nvPr/>
        </p:nvSpPr>
        <p:spPr>
          <a:xfrm rot="16200000">
            <a:off x="-220735" y="3162213"/>
            <a:ext cx="1330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% viability</a:t>
            </a:r>
          </a:p>
        </p:txBody>
      </p:sp>
      <p:sp>
        <p:nvSpPr>
          <p:cNvPr id="322" name="ZoneTexte 321">
            <a:extLst>
              <a:ext uri="{FF2B5EF4-FFF2-40B4-BE49-F238E27FC236}">
                <a16:creationId xmlns:a16="http://schemas.microsoft.com/office/drawing/2014/main" id="{A908DA7E-489D-4B1F-92CB-F5E62A3CF89A}"/>
              </a:ext>
            </a:extLst>
          </p:cNvPr>
          <p:cNvSpPr txBox="1"/>
          <p:nvPr/>
        </p:nvSpPr>
        <p:spPr>
          <a:xfrm rot="16200000">
            <a:off x="5587152" y="3162212"/>
            <a:ext cx="1330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% inhibition</a:t>
            </a:r>
          </a:p>
        </p:txBody>
      </p:sp>
      <p:sp>
        <p:nvSpPr>
          <p:cNvPr id="323" name="文本框 5">
            <a:extLst>
              <a:ext uri="{FF2B5EF4-FFF2-40B4-BE49-F238E27FC236}">
                <a16:creationId xmlns:a16="http://schemas.microsoft.com/office/drawing/2014/main" id="{82ED9600-3E37-46BF-A717-B347055349A5}"/>
              </a:ext>
            </a:extLst>
          </p:cNvPr>
          <p:cNvSpPr txBox="1"/>
          <p:nvPr/>
        </p:nvSpPr>
        <p:spPr>
          <a:xfrm>
            <a:off x="581554" y="4262605"/>
            <a:ext cx="21588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cs typeface="Times New Roman" panose="02020603050405020304" pitchFamily="18" charset="0"/>
              </a:rPr>
              <a:t>SiRNA (</a:t>
            </a:r>
            <a:r>
              <a:rPr lang="en-US" sz="1200" dirty="0" err="1">
                <a:cs typeface="Times New Roman" panose="02020603050405020304" pitchFamily="18" charset="0"/>
              </a:rPr>
              <a:t>nM</a:t>
            </a:r>
            <a:r>
              <a:rPr lang="en-US" sz="1200" dirty="0">
                <a:cs typeface="Times New Roman" panose="02020603050405020304" pitchFamily="18" charset="0"/>
              </a:rPr>
              <a:t>)</a:t>
            </a:r>
            <a:endParaRPr lang="en-US" sz="1200" dirty="0"/>
          </a:p>
        </p:txBody>
      </p:sp>
      <p:sp>
        <p:nvSpPr>
          <p:cNvPr id="324" name="文本框 5">
            <a:extLst>
              <a:ext uri="{FF2B5EF4-FFF2-40B4-BE49-F238E27FC236}">
                <a16:creationId xmlns:a16="http://schemas.microsoft.com/office/drawing/2014/main" id="{4CF5F863-8203-435A-A9C1-6FFBA006496D}"/>
              </a:ext>
            </a:extLst>
          </p:cNvPr>
          <p:cNvSpPr txBox="1"/>
          <p:nvPr/>
        </p:nvSpPr>
        <p:spPr>
          <a:xfrm>
            <a:off x="3591036" y="4262605"/>
            <a:ext cx="21588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cs typeface="Times New Roman" panose="02020603050405020304" pitchFamily="18" charset="0"/>
              </a:rPr>
              <a:t>SiRNA (</a:t>
            </a:r>
            <a:r>
              <a:rPr lang="en-US" sz="1200" dirty="0" err="1">
                <a:cs typeface="Times New Roman" panose="02020603050405020304" pitchFamily="18" charset="0"/>
              </a:rPr>
              <a:t>nM</a:t>
            </a:r>
            <a:r>
              <a:rPr lang="en-US" sz="1200" dirty="0">
                <a:cs typeface="Times New Roman" panose="02020603050405020304" pitchFamily="18" charset="0"/>
              </a:rPr>
              <a:t>)</a:t>
            </a:r>
            <a:endParaRPr lang="en-US" sz="1200" dirty="0"/>
          </a:p>
        </p:txBody>
      </p:sp>
      <p:sp>
        <p:nvSpPr>
          <p:cNvPr id="325" name="文本框 5">
            <a:extLst>
              <a:ext uri="{FF2B5EF4-FFF2-40B4-BE49-F238E27FC236}">
                <a16:creationId xmlns:a16="http://schemas.microsoft.com/office/drawing/2014/main" id="{AEFA0575-E421-41CE-B068-167163E82A1D}"/>
              </a:ext>
            </a:extLst>
          </p:cNvPr>
          <p:cNvSpPr txBox="1"/>
          <p:nvPr/>
        </p:nvSpPr>
        <p:spPr>
          <a:xfrm>
            <a:off x="6617311" y="4262605"/>
            <a:ext cx="19634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cs typeface="Times New Roman" panose="02020603050405020304" pitchFamily="18" charset="0"/>
              </a:rPr>
              <a:t>SiRNA (</a:t>
            </a:r>
            <a:r>
              <a:rPr lang="en-US" sz="1200" dirty="0" err="1">
                <a:cs typeface="Times New Roman" panose="02020603050405020304" pitchFamily="18" charset="0"/>
              </a:rPr>
              <a:t>nM</a:t>
            </a:r>
            <a:r>
              <a:rPr lang="en-US" sz="1200" dirty="0">
                <a:cs typeface="Times New Roman" panose="02020603050405020304" pitchFamily="18" charset="0"/>
              </a:rPr>
              <a:t>)</a:t>
            </a:r>
            <a:endParaRPr lang="en-US" sz="1200" dirty="0"/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473EF737-93B8-4FFA-931D-FE25F131A9F3}"/>
              </a:ext>
            </a:extLst>
          </p:cNvPr>
          <p:cNvSpPr/>
          <p:nvPr/>
        </p:nvSpPr>
        <p:spPr>
          <a:xfrm>
            <a:off x="6339329" y="3950217"/>
            <a:ext cx="382760" cy="23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8" name="ZoneTexte 327">
            <a:extLst>
              <a:ext uri="{FF2B5EF4-FFF2-40B4-BE49-F238E27FC236}">
                <a16:creationId xmlns:a16="http://schemas.microsoft.com/office/drawing/2014/main" id="{25795D51-AACD-4763-9E12-C55DD81819FC}"/>
              </a:ext>
            </a:extLst>
          </p:cNvPr>
          <p:cNvSpPr txBox="1"/>
          <p:nvPr/>
        </p:nvSpPr>
        <p:spPr>
          <a:xfrm rot="16200000">
            <a:off x="2525460" y="3173755"/>
            <a:ext cx="133067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sz="1050" kern="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[TNF-α]-</a:t>
            </a:r>
            <a:r>
              <a:rPr lang="en-GB" sz="1050" kern="0" dirty="0" err="1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pg</a:t>
            </a:r>
            <a:r>
              <a:rPr lang="en-GB" sz="1050" kern="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/ml</a:t>
            </a:r>
          </a:p>
        </p:txBody>
      </p:sp>
      <p:sp>
        <p:nvSpPr>
          <p:cNvPr id="330" name="ZoneTexte 329">
            <a:extLst>
              <a:ext uri="{FF2B5EF4-FFF2-40B4-BE49-F238E27FC236}">
                <a16:creationId xmlns:a16="http://schemas.microsoft.com/office/drawing/2014/main" id="{20ABAFA2-2766-4A94-92D6-2CF85ED56439}"/>
              </a:ext>
            </a:extLst>
          </p:cNvPr>
          <p:cNvSpPr txBox="1"/>
          <p:nvPr/>
        </p:nvSpPr>
        <p:spPr>
          <a:xfrm>
            <a:off x="1065974" y="1342653"/>
            <a:ext cx="20222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 panose="02020603050405020304" pitchFamily="18" charset="0"/>
              </a:rPr>
              <a:t>Raw264.7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 err="1">
                <a:cs typeface="Times New Roman" panose="02020603050405020304" pitchFamily="18" charset="0"/>
              </a:rPr>
              <a:t>LNP:siRNA</a:t>
            </a:r>
            <a:r>
              <a:rPr lang="en-US" sz="1200" dirty="0">
                <a:cs typeface="Times New Roman" panose="02020603050405020304" pitchFamily="18" charset="0"/>
              </a:rPr>
              <a:t> incubation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 panose="02020603050405020304" pitchFamily="18" charset="0"/>
              </a:rPr>
              <a:t>LPS activation</a:t>
            </a:r>
            <a:endParaRPr lang="en-US" altLang="zh-CN" sz="1200" dirty="0">
              <a:cs typeface="Times New Roman" panose="02020603050405020304" pitchFamily="18" charset="0"/>
            </a:endParaRPr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E9B7DAE8-BF15-43F6-B6F4-D751CC61B979}"/>
              </a:ext>
            </a:extLst>
          </p:cNvPr>
          <p:cNvSpPr/>
          <p:nvPr/>
        </p:nvSpPr>
        <p:spPr>
          <a:xfrm>
            <a:off x="8002142" y="5711438"/>
            <a:ext cx="1250583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25" b="1" dirty="0">
                <a:solidFill>
                  <a:schemeClr val="bg1"/>
                </a:solidFill>
              </a:rPr>
              <a:t>Preliminary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F6CF16-8761-AD85-85BD-EA2B923274D9}"/>
              </a:ext>
            </a:extLst>
          </p:cNvPr>
          <p:cNvSpPr txBox="1"/>
          <p:nvPr/>
        </p:nvSpPr>
        <p:spPr>
          <a:xfrm>
            <a:off x="4801742" y="6276072"/>
            <a:ext cx="4387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/>
              <a:t>Work by Qinglin Wang</a:t>
            </a:r>
          </a:p>
        </p:txBody>
      </p:sp>
    </p:spTree>
    <p:extLst>
      <p:ext uri="{BB962C8B-B14F-4D97-AF65-F5344CB8AC3E}">
        <p14:creationId xmlns:p14="http://schemas.microsoft.com/office/powerpoint/2010/main" val="12685248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9">
            <a:extLst>
              <a:ext uri="{FF2B5EF4-FFF2-40B4-BE49-F238E27FC236}">
                <a16:creationId xmlns:a16="http://schemas.microsoft.com/office/drawing/2014/main" id="{E0CFE9FF-33D1-E6A2-0417-40BFB475DBE2}"/>
              </a:ext>
            </a:extLst>
          </p:cNvPr>
          <p:cNvSpPr txBox="1"/>
          <p:nvPr/>
        </p:nvSpPr>
        <p:spPr>
          <a:xfrm>
            <a:off x="11430" y="1290708"/>
            <a:ext cx="308461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Evaluation on acute lung injury model </a:t>
            </a:r>
          </a:p>
        </p:txBody>
      </p:sp>
      <p:sp>
        <p:nvSpPr>
          <p:cNvPr id="3" name="文本框 20">
            <a:extLst>
              <a:ext uri="{FF2B5EF4-FFF2-40B4-BE49-F238E27FC236}">
                <a16:creationId xmlns:a16="http://schemas.microsoft.com/office/drawing/2014/main" id="{57706519-DA10-A931-7FFD-AC4BC6FA58C4}"/>
              </a:ext>
            </a:extLst>
          </p:cNvPr>
          <p:cNvSpPr txBox="1"/>
          <p:nvPr/>
        </p:nvSpPr>
        <p:spPr>
          <a:xfrm>
            <a:off x="710596" y="1898137"/>
            <a:ext cx="930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LPS</a:t>
            </a:r>
          </a:p>
          <a:p>
            <a:pPr algn="ctr"/>
            <a:r>
              <a:rPr lang="en-US" altLang="zh-CN" sz="12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Intranasal </a:t>
            </a:r>
          </a:p>
          <a:p>
            <a:pPr algn="ctr"/>
            <a:r>
              <a:rPr lang="en-US" altLang="zh-CN" sz="12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injection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文本框 22">
            <a:extLst>
              <a:ext uri="{FF2B5EF4-FFF2-40B4-BE49-F238E27FC236}">
                <a16:creationId xmlns:a16="http://schemas.microsoft.com/office/drawing/2014/main" id="{577C7FA0-52BB-DF1E-5818-7B1014F4C4D7}"/>
              </a:ext>
            </a:extLst>
          </p:cNvPr>
          <p:cNvSpPr txBox="1"/>
          <p:nvPr/>
        </p:nvSpPr>
        <p:spPr>
          <a:xfrm>
            <a:off x="2194769" y="1923705"/>
            <a:ext cx="1662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prstClr val="black"/>
                </a:solidFill>
                <a:latin typeface="Calibri" panose="020F0502020204030204"/>
              </a:rPr>
              <a:t>PBS/</a:t>
            </a:r>
          </a:p>
          <a:p>
            <a:pPr algn="ctr"/>
            <a:r>
              <a:rPr lang="en-US" altLang="zh-CN" sz="1200" dirty="0">
                <a:solidFill>
                  <a:prstClr val="black"/>
                </a:solidFill>
                <a:latin typeface="Calibri" panose="020F0502020204030204"/>
              </a:rPr>
              <a:t>Rhod-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LNP </a:t>
            </a:r>
            <a:r>
              <a:rPr lang="en-US" sz="1200" dirty="0" err="1">
                <a:solidFill>
                  <a:prstClr val="black"/>
                </a:solidFill>
                <a:latin typeface="Calibri" panose="020F0502020204030204"/>
              </a:rPr>
              <a:t>TNFa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 siRNA/</a:t>
            </a:r>
          </a:p>
          <a:p>
            <a:pPr algn="ctr"/>
            <a:r>
              <a:rPr lang="en-US" altLang="zh-CN" sz="1200" dirty="0">
                <a:latin typeface="Calibri" panose="020F0502020204030204"/>
              </a:rPr>
              <a:t>Rhod-</a:t>
            </a:r>
            <a:r>
              <a:rPr lang="en-US" sz="1200" dirty="0">
                <a:latin typeface="Calibri" panose="020F0502020204030204"/>
              </a:rPr>
              <a:t>LNP SCR siRNA</a:t>
            </a:r>
          </a:p>
          <a:p>
            <a:pPr algn="ctr"/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文本框 23">
            <a:extLst>
              <a:ext uri="{FF2B5EF4-FFF2-40B4-BE49-F238E27FC236}">
                <a16:creationId xmlns:a16="http://schemas.microsoft.com/office/drawing/2014/main" id="{31A92AB9-20A2-72C3-AF21-526C9BE59E80}"/>
              </a:ext>
            </a:extLst>
          </p:cNvPr>
          <p:cNvSpPr txBox="1">
            <a:spLocks noChangeAspect="1"/>
          </p:cNvSpPr>
          <p:nvPr/>
        </p:nvSpPr>
        <p:spPr>
          <a:xfrm>
            <a:off x="1780807" y="2762045"/>
            <a:ext cx="494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24 </a:t>
            </a:r>
            <a:r>
              <a:rPr lang="en-US" altLang="zh-CN" sz="12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h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图片 24">
            <a:extLst>
              <a:ext uri="{FF2B5EF4-FFF2-40B4-BE49-F238E27FC236}">
                <a16:creationId xmlns:a16="http://schemas.microsoft.com/office/drawing/2014/main" id="{F66C6C69-45E9-F5BA-6F02-9199F9322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726" y="2536306"/>
            <a:ext cx="939226" cy="888182"/>
          </a:xfrm>
          <a:prstGeom prst="rect">
            <a:avLst/>
          </a:prstGeom>
        </p:spPr>
      </p:pic>
      <p:sp>
        <p:nvSpPr>
          <p:cNvPr id="7" name="文本框 27">
            <a:extLst>
              <a:ext uri="{FF2B5EF4-FFF2-40B4-BE49-F238E27FC236}">
                <a16:creationId xmlns:a16="http://schemas.microsoft.com/office/drawing/2014/main" id="{1B19CE06-AABB-C779-8EEE-645D987281A5}"/>
              </a:ext>
            </a:extLst>
          </p:cNvPr>
          <p:cNvSpPr txBox="1"/>
          <p:nvPr/>
        </p:nvSpPr>
        <p:spPr>
          <a:xfrm>
            <a:off x="4343158" y="2012896"/>
            <a:ext cx="128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BAL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&amp;</a:t>
            </a:r>
          </a:p>
          <a:p>
            <a:pPr algn="ctr"/>
            <a:r>
              <a:rPr lang="en-US" altLang="zh-CN" sz="12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Lung digestion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图片 28">
            <a:extLst>
              <a:ext uri="{FF2B5EF4-FFF2-40B4-BE49-F238E27FC236}">
                <a16:creationId xmlns:a16="http://schemas.microsoft.com/office/drawing/2014/main" id="{DFF2CD84-1191-55C1-B3A5-162277CD8D4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4570798" y="2249809"/>
            <a:ext cx="570428" cy="1320000"/>
          </a:xfrm>
          <a:prstGeom prst="rect">
            <a:avLst/>
          </a:prstGeom>
        </p:spPr>
      </p:pic>
      <p:pic>
        <p:nvPicPr>
          <p:cNvPr id="9" name="图片 31">
            <a:extLst>
              <a:ext uri="{FF2B5EF4-FFF2-40B4-BE49-F238E27FC236}">
                <a16:creationId xmlns:a16="http://schemas.microsoft.com/office/drawing/2014/main" id="{2734D85A-BFBE-8743-5ECB-900D703E2B0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130" y="2434749"/>
            <a:ext cx="865938" cy="993947"/>
          </a:xfrm>
          <a:prstGeom prst="rect">
            <a:avLst/>
          </a:prstGeom>
        </p:spPr>
      </p:pic>
      <p:grpSp>
        <p:nvGrpSpPr>
          <p:cNvPr id="10" name="组合 12">
            <a:extLst>
              <a:ext uri="{FF2B5EF4-FFF2-40B4-BE49-F238E27FC236}">
                <a16:creationId xmlns:a16="http://schemas.microsoft.com/office/drawing/2014/main" id="{7FFB325C-3F1C-7A18-48DB-3FE26F12D199}"/>
              </a:ext>
            </a:extLst>
          </p:cNvPr>
          <p:cNvGrpSpPr/>
          <p:nvPr/>
        </p:nvGrpSpPr>
        <p:grpSpPr>
          <a:xfrm>
            <a:off x="5854708" y="2096913"/>
            <a:ext cx="3289292" cy="1291175"/>
            <a:chOff x="9462088" y="902772"/>
            <a:chExt cx="4385721" cy="1721566"/>
          </a:xfrm>
        </p:grpSpPr>
        <p:sp>
          <p:nvSpPr>
            <p:cNvPr id="11" name="文本框 30">
              <a:extLst>
                <a:ext uri="{FF2B5EF4-FFF2-40B4-BE49-F238E27FC236}">
                  <a16:creationId xmlns:a16="http://schemas.microsoft.com/office/drawing/2014/main" id="{DE1FCF31-4E80-F070-9904-A81E07B0B8B5}"/>
                </a:ext>
              </a:extLst>
            </p:cNvPr>
            <p:cNvSpPr txBox="1"/>
            <p:nvPr/>
          </p:nvSpPr>
          <p:spPr>
            <a:xfrm>
              <a:off x="9462088" y="2255006"/>
              <a:ext cx="4385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Calibri" panose="020F0502020204030204"/>
                </a:rPr>
                <a:t>Biodistribution Analysis</a:t>
              </a:r>
            </a:p>
          </p:txBody>
        </p:sp>
        <p:pic>
          <p:nvPicPr>
            <p:cNvPr id="12" name="图片 32" descr="图表&#10;&#10;描述已自动生成">
              <a:extLst>
                <a:ext uri="{FF2B5EF4-FFF2-40B4-BE49-F238E27FC236}">
                  <a16:creationId xmlns:a16="http://schemas.microsoft.com/office/drawing/2014/main" id="{8E764CA7-4226-A5BC-7F8F-B1F01E20EC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51" t="24993" r="25017" b="37819"/>
            <a:stretch/>
          </p:blipFill>
          <p:spPr>
            <a:xfrm>
              <a:off x="9573415" y="902772"/>
              <a:ext cx="1453713" cy="1352234"/>
            </a:xfrm>
            <a:prstGeom prst="rect">
              <a:avLst/>
            </a:prstGeom>
          </p:spPr>
        </p:pic>
      </p:grpSp>
      <p:cxnSp>
        <p:nvCxnSpPr>
          <p:cNvPr id="13" name="直接箭头连接符 4">
            <a:extLst>
              <a:ext uri="{FF2B5EF4-FFF2-40B4-BE49-F238E27FC236}">
                <a16:creationId xmlns:a16="http://schemas.microsoft.com/office/drawing/2014/main" id="{B779A348-0BB9-A1AC-F054-E5171C055735}"/>
              </a:ext>
            </a:extLst>
          </p:cNvPr>
          <p:cNvCxnSpPr>
            <a:cxnSpLocks/>
          </p:cNvCxnSpPr>
          <p:nvPr/>
        </p:nvCxnSpPr>
        <p:spPr>
          <a:xfrm>
            <a:off x="1741720" y="2742764"/>
            <a:ext cx="533309" cy="43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接箭头连接符 5">
            <a:extLst>
              <a:ext uri="{FF2B5EF4-FFF2-40B4-BE49-F238E27FC236}">
                <a16:creationId xmlns:a16="http://schemas.microsoft.com/office/drawing/2014/main" id="{3AD1C5BC-D97C-086F-1C7A-E9663D0E195D}"/>
              </a:ext>
            </a:extLst>
          </p:cNvPr>
          <p:cNvCxnSpPr/>
          <p:nvPr/>
        </p:nvCxnSpPr>
        <p:spPr>
          <a:xfrm>
            <a:off x="3577855" y="2747118"/>
            <a:ext cx="378000" cy="43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接箭头连接符 7">
            <a:extLst>
              <a:ext uri="{FF2B5EF4-FFF2-40B4-BE49-F238E27FC236}">
                <a16:creationId xmlns:a16="http://schemas.microsoft.com/office/drawing/2014/main" id="{3A3D2CF0-C970-A6D7-AEA4-AF91707C4C02}"/>
              </a:ext>
            </a:extLst>
          </p:cNvPr>
          <p:cNvCxnSpPr/>
          <p:nvPr/>
        </p:nvCxnSpPr>
        <p:spPr>
          <a:xfrm>
            <a:off x="5504969" y="2707814"/>
            <a:ext cx="324000" cy="43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ZoneTexte 21">
            <a:extLst>
              <a:ext uri="{FF2B5EF4-FFF2-40B4-BE49-F238E27FC236}">
                <a16:creationId xmlns:a16="http://schemas.microsoft.com/office/drawing/2014/main" id="{EED087C6-9544-5105-22B3-674BE8D59C8D}"/>
              </a:ext>
            </a:extLst>
          </p:cNvPr>
          <p:cNvSpPr txBox="1"/>
          <p:nvPr/>
        </p:nvSpPr>
        <p:spPr>
          <a:xfrm>
            <a:off x="4618202" y="3324411"/>
            <a:ext cx="132000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latin typeface="Calibri" panose="020F0502020204030204"/>
              </a:rPr>
              <a:t>(2/4/6/16/24 </a:t>
            </a:r>
            <a:r>
              <a:rPr lang="en-US" altLang="zh-CN" sz="1050" dirty="0">
                <a:latin typeface="Calibri" panose="020F0502020204030204"/>
                <a:ea typeface="等线" panose="02010600030101010101" pitchFamily="2" charset="-122"/>
              </a:rPr>
              <a:t>h) </a:t>
            </a:r>
            <a:endParaRPr lang="en-US" sz="1050" dirty="0"/>
          </a:p>
        </p:txBody>
      </p:sp>
      <p:graphicFrame>
        <p:nvGraphicFramePr>
          <p:cNvPr id="21" name="对象 12">
            <a:extLst>
              <a:ext uri="{FF2B5EF4-FFF2-40B4-BE49-F238E27FC236}">
                <a16:creationId xmlns:a16="http://schemas.microsoft.com/office/drawing/2014/main" id="{4871AF0E-2ED6-C6A8-26B9-64D7C95613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995903"/>
              </p:ext>
            </p:extLst>
          </p:nvPr>
        </p:nvGraphicFramePr>
        <p:xfrm>
          <a:off x="1098551" y="3953847"/>
          <a:ext cx="2621241" cy="239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6" imgW="3640612" imgH="3332865" progId="Prism9.Document">
                  <p:embed/>
                </p:oleObj>
              </mc:Choice>
              <mc:Fallback>
                <p:oleObj name="Prism 9" r:id="rId6" imgW="3640612" imgH="3332865" progId="Prism9.Document">
                  <p:embed/>
                  <p:pic>
                    <p:nvPicPr>
                      <p:cNvPr id="3" name="对象 12">
                        <a:extLst>
                          <a:ext uri="{FF2B5EF4-FFF2-40B4-BE49-F238E27FC236}">
                            <a16:creationId xmlns:a16="http://schemas.microsoft.com/office/drawing/2014/main" id="{C4D0A2DB-49F9-1B38-CE45-4A4CD8FF16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98551" y="3953847"/>
                        <a:ext cx="2621241" cy="2399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e 18">
            <a:extLst>
              <a:ext uri="{FF2B5EF4-FFF2-40B4-BE49-F238E27FC236}">
                <a16:creationId xmlns:a16="http://schemas.microsoft.com/office/drawing/2014/main" id="{D836DCF0-A35A-C17A-544C-C3C91E7FFD03}"/>
              </a:ext>
            </a:extLst>
          </p:cNvPr>
          <p:cNvGrpSpPr/>
          <p:nvPr/>
        </p:nvGrpSpPr>
        <p:grpSpPr>
          <a:xfrm>
            <a:off x="2762116" y="4141000"/>
            <a:ext cx="1164282" cy="1826102"/>
            <a:chOff x="3901185" y="848320"/>
            <a:chExt cx="1552376" cy="243480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E4CD20-3B16-9423-33D5-938B219A419E}"/>
                </a:ext>
              </a:extLst>
            </p:cNvPr>
            <p:cNvSpPr/>
            <p:nvPr/>
          </p:nvSpPr>
          <p:spPr>
            <a:xfrm>
              <a:off x="4572000" y="848320"/>
              <a:ext cx="411187" cy="22490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3730B4F-A8B3-74D0-49F2-68092D5CB333}"/>
                </a:ext>
              </a:extLst>
            </p:cNvPr>
            <p:cNvSpPr/>
            <p:nvPr/>
          </p:nvSpPr>
          <p:spPr>
            <a:xfrm rot="2937714">
              <a:off x="4534106" y="2363668"/>
              <a:ext cx="286533" cy="15523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5" name="Groupe 30">
            <a:extLst>
              <a:ext uri="{FF2B5EF4-FFF2-40B4-BE49-F238E27FC236}">
                <a16:creationId xmlns:a16="http://schemas.microsoft.com/office/drawing/2014/main" id="{09D3A8CD-4A7C-9D10-712E-E53509951AAB}"/>
              </a:ext>
            </a:extLst>
          </p:cNvPr>
          <p:cNvGrpSpPr/>
          <p:nvPr/>
        </p:nvGrpSpPr>
        <p:grpSpPr>
          <a:xfrm>
            <a:off x="4986097" y="3957865"/>
            <a:ext cx="3256359" cy="2159794"/>
            <a:chOff x="6866493" y="549275"/>
            <a:chExt cx="4341812" cy="287972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A0D2DB8-80E8-9C5D-F05E-92AD05DC4773}"/>
                </a:ext>
              </a:extLst>
            </p:cNvPr>
            <p:cNvGrpSpPr/>
            <p:nvPr/>
          </p:nvGrpSpPr>
          <p:grpSpPr>
            <a:xfrm>
              <a:off x="6866493" y="549275"/>
              <a:ext cx="4341812" cy="2879725"/>
              <a:chOff x="6866493" y="549275"/>
              <a:chExt cx="4341812" cy="2879725"/>
            </a:xfrm>
          </p:grpSpPr>
          <p:graphicFrame>
            <p:nvGraphicFramePr>
              <p:cNvPr id="35" name="对象 13">
                <a:extLst>
                  <a:ext uri="{FF2B5EF4-FFF2-40B4-BE49-F238E27FC236}">
                    <a16:creationId xmlns:a16="http://schemas.microsoft.com/office/drawing/2014/main" id="{7C9BC55E-D1A5-5380-41E7-5BA128795F5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866493" y="549275"/>
              <a:ext cx="4341812" cy="28797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rism 9" r:id="rId8" imgW="4523305" imgH="3000443" progId="Prism9.Document">
                      <p:embed/>
                    </p:oleObj>
                  </mc:Choice>
                  <mc:Fallback>
                    <p:oleObj name="Prism 9" r:id="rId8" imgW="4523305" imgH="3000443" progId="Prism9.Document">
                      <p:embed/>
                      <p:pic>
                        <p:nvPicPr>
                          <p:cNvPr id="17" name="对象 13">
                            <a:extLst>
                              <a:ext uri="{FF2B5EF4-FFF2-40B4-BE49-F238E27FC236}">
                                <a16:creationId xmlns:a16="http://schemas.microsoft.com/office/drawing/2014/main" id="{595A968E-1B1C-B7D9-406B-2A443631069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6866493" y="549275"/>
                            <a:ext cx="4341812" cy="28797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94EA523-8AE8-FFE1-4866-703EC4C31F03}"/>
                  </a:ext>
                </a:extLst>
              </p:cNvPr>
              <p:cNvSpPr txBox="1"/>
              <p:nvPr/>
            </p:nvSpPr>
            <p:spPr>
              <a:xfrm>
                <a:off x="10843986" y="1440430"/>
                <a:ext cx="152400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25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07B7684-80FA-B1EC-23D8-14021B50DE13}"/>
                </a:ext>
              </a:extLst>
            </p:cNvPr>
            <p:cNvSpPr/>
            <p:nvPr/>
          </p:nvSpPr>
          <p:spPr>
            <a:xfrm>
              <a:off x="7724081" y="1440429"/>
              <a:ext cx="342907" cy="10028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E951964-E784-59CC-9053-5891571BE25C}"/>
                </a:ext>
              </a:extLst>
            </p:cNvPr>
            <p:cNvSpPr/>
            <p:nvPr/>
          </p:nvSpPr>
          <p:spPr>
            <a:xfrm>
              <a:off x="7964192" y="1350803"/>
              <a:ext cx="152400" cy="728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9865DF9-898E-FE7E-52CF-837952795596}"/>
                </a:ext>
              </a:extLst>
            </p:cNvPr>
            <p:cNvSpPr/>
            <p:nvPr/>
          </p:nvSpPr>
          <p:spPr>
            <a:xfrm>
              <a:off x="7622476" y="1419859"/>
              <a:ext cx="152400" cy="728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B873E33-46C0-E22F-54D6-633A7B460C3F}"/>
                </a:ext>
              </a:extLst>
            </p:cNvPr>
            <p:cNvSpPr/>
            <p:nvPr/>
          </p:nvSpPr>
          <p:spPr>
            <a:xfrm rot="19522301">
              <a:off x="7728775" y="2446839"/>
              <a:ext cx="112761" cy="994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629F00-0453-6A62-C5EB-20D6E91B04E5}"/>
                </a:ext>
              </a:extLst>
            </p:cNvPr>
            <p:cNvSpPr/>
            <p:nvPr/>
          </p:nvSpPr>
          <p:spPr>
            <a:xfrm rot="20693606">
              <a:off x="8029877" y="2425835"/>
              <a:ext cx="96512" cy="2237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209E328-D89B-3023-EBCC-5D983695BCAA}"/>
                </a:ext>
              </a:extLst>
            </p:cNvPr>
            <p:cNvSpPr/>
            <p:nvPr/>
          </p:nvSpPr>
          <p:spPr>
            <a:xfrm rot="19522301">
              <a:off x="7728777" y="2621894"/>
              <a:ext cx="112761" cy="994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3" name="Connecteur droit 26">
              <a:extLst>
                <a:ext uri="{FF2B5EF4-FFF2-40B4-BE49-F238E27FC236}">
                  <a16:creationId xmlns:a16="http://schemas.microsoft.com/office/drawing/2014/main" id="{C76A2647-FC4C-DDC7-0F71-BCFF15DFBC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5706" y="2724928"/>
              <a:ext cx="332427" cy="19626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29">
              <a:extLst>
                <a:ext uri="{FF2B5EF4-FFF2-40B4-BE49-F238E27FC236}">
                  <a16:creationId xmlns:a16="http://schemas.microsoft.com/office/drawing/2014/main" id="{27657F1F-4339-2B1F-3FD4-1C610AC1E5D7}"/>
                </a:ext>
              </a:extLst>
            </p:cNvPr>
            <p:cNvCxnSpPr/>
            <p:nvPr/>
          </p:nvCxnSpPr>
          <p:spPr>
            <a:xfrm flipV="1">
              <a:off x="7724081" y="1313613"/>
              <a:ext cx="342907" cy="71404"/>
            </a:xfrm>
            <a:prstGeom prst="line">
              <a:avLst/>
            </a:prstGeom>
            <a:ln>
              <a:solidFill>
                <a:srgbClr val="FF6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直接箭头连接符 10">
            <a:extLst>
              <a:ext uri="{FF2B5EF4-FFF2-40B4-BE49-F238E27FC236}">
                <a16:creationId xmlns:a16="http://schemas.microsoft.com/office/drawing/2014/main" id="{23ED1768-06A6-CDAC-5C3F-5759CA304021}"/>
              </a:ext>
            </a:extLst>
          </p:cNvPr>
          <p:cNvCxnSpPr>
            <a:cxnSpLocks/>
          </p:cNvCxnSpPr>
          <p:nvPr/>
        </p:nvCxnSpPr>
        <p:spPr>
          <a:xfrm>
            <a:off x="4487460" y="5120145"/>
            <a:ext cx="39037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">
            <a:extLst>
              <a:ext uri="{FF2B5EF4-FFF2-40B4-BE49-F238E27FC236}">
                <a16:creationId xmlns:a16="http://schemas.microsoft.com/office/drawing/2014/main" id="{60E51062-03CD-E779-C83D-67200419A315}"/>
              </a:ext>
            </a:extLst>
          </p:cNvPr>
          <p:cNvSpPr txBox="1"/>
          <p:nvPr/>
        </p:nvSpPr>
        <p:spPr>
          <a:xfrm>
            <a:off x="4801742" y="6276072"/>
            <a:ext cx="4387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/>
              <a:t>Work by Qinglin Wang</a:t>
            </a:r>
          </a:p>
        </p:txBody>
      </p:sp>
    </p:spTree>
    <p:extLst>
      <p:ext uri="{BB962C8B-B14F-4D97-AF65-F5344CB8AC3E}">
        <p14:creationId xmlns:p14="http://schemas.microsoft.com/office/powerpoint/2010/main" val="7534728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:a16="http://schemas.microsoft.com/office/drawing/2014/main" id="{4074EB4D-20AF-C9A1-8451-C66E4833F874}"/>
              </a:ext>
            </a:extLst>
          </p:cNvPr>
          <p:cNvSpPr txBox="1"/>
          <p:nvPr/>
        </p:nvSpPr>
        <p:spPr>
          <a:xfrm>
            <a:off x="5938203" y="1379102"/>
            <a:ext cx="51907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Cytokines in BALF</a:t>
            </a:r>
            <a:endParaRPr lang="en-US" sz="13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对象 17">
            <a:extLst>
              <a:ext uri="{FF2B5EF4-FFF2-40B4-BE49-F238E27FC236}">
                <a16:creationId xmlns:a16="http://schemas.microsoft.com/office/drawing/2014/main" id="{D619D063-082F-01F0-0F04-43A4AD0E10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9981586"/>
              </p:ext>
            </p:extLst>
          </p:nvPr>
        </p:nvGraphicFramePr>
        <p:xfrm>
          <a:off x="6389117" y="2948923"/>
          <a:ext cx="1275293" cy="2057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2" imgW="2018561" imgH="3256513" progId="Prism8.Document">
                  <p:embed/>
                </p:oleObj>
              </mc:Choice>
              <mc:Fallback>
                <p:oleObj name="Prism 8" r:id="rId2" imgW="2018561" imgH="3256513" progId="Prism8.Document">
                  <p:embed/>
                  <p:pic>
                    <p:nvPicPr>
                      <p:cNvPr id="4" name="对象 17">
                        <a:extLst>
                          <a:ext uri="{FF2B5EF4-FFF2-40B4-BE49-F238E27FC236}">
                            <a16:creationId xmlns:a16="http://schemas.microsoft.com/office/drawing/2014/main" id="{3FE71697-8F45-A3F9-34B7-28E64E29F6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389117" y="2948923"/>
                        <a:ext cx="1275293" cy="20574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20">
            <a:extLst>
              <a:ext uri="{FF2B5EF4-FFF2-40B4-BE49-F238E27FC236}">
                <a16:creationId xmlns:a16="http://schemas.microsoft.com/office/drawing/2014/main" id="{F489DF3B-2FA7-E645-48F8-C6E61B20444D}"/>
              </a:ext>
            </a:extLst>
          </p:cNvPr>
          <p:cNvSpPr txBox="1"/>
          <p:nvPr/>
        </p:nvSpPr>
        <p:spPr>
          <a:xfrm>
            <a:off x="1127846" y="3157491"/>
            <a:ext cx="930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LPS</a:t>
            </a:r>
          </a:p>
          <a:p>
            <a:pPr algn="ctr"/>
            <a:r>
              <a:rPr lang="en-US" altLang="zh-CN" sz="12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Intranasal </a:t>
            </a:r>
          </a:p>
          <a:p>
            <a:pPr algn="ctr"/>
            <a:r>
              <a:rPr lang="en-US" altLang="zh-CN" sz="12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injection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文本框 22">
            <a:extLst>
              <a:ext uri="{FF2B5EF4-FFF2-40B4-BE49-F238E27FC236}">
                <a16:creationId xmlns:a16="http://schemas.microsoft.com/office/drawing/2014/main" id="{6530BDAB-D566-BDB8-60F5-8DA74ECB90EE}"/>
              </a:ext>
            </a:extLst>
          </p:cNvPr>
          <p:cNvSpPr txBox="1"/>
          <p:nvPr/>
        </p:nvSpPr>
        <p:spPr>
          <a:xfrm>
            <a:off x="2612019" y="3183059"/>
            <a:ext cx="1662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prstClr val="black"/>
                </a:solidFill>
                <a:latin typeface="Calibri" panose="020F0502020204030204"/>
              </a:rPr>
              <a:t>PBS/</a:t>
            </a:r>
          </a:p>
          <a:p>
            <a:pPr algn="ctr"/>
            <a:r>
              <a:rPr lang="en-US" altLang="zh-CN" sz="1200" dirty="0">
                <a:solidFill>
                  <a:prstClr val="black"/>
                </a:solidFill>
                <a:latin typeface="Calibri" panose="020F0502020204030204"/>
              </a:rPr>
              <a:t>Rhod-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LNP </a:t>
            </a:r>
            <a:r>
              <a:rPr lang="en-US" sz="1200" dirty="0" err="1">
                <a:solidFill>
                  <a:prstClr val="black"/>
                </a:solidFill>
                <a:latin typeface="Calibri" panose="020F0502020204030204"/>
              </a:rPr>
              <a:t>TNFa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 siRNA/</a:t>
            </a:r>
          </a:p>
          <a:p>
            <a:pPr algn="ctr"/>
            <a:r>
              <a:rPr lang="en-US" altLang="zh-CN" sz="1200" dirty="0">
                <a:latin typeface="Calibri" panose="020F0502020204030204"/>
              </a:rPr>
              <a:t>Rhod-</a:t>
            </a:r>
            <a:r>
              <a:rPr lang="en-US" sz="1200" dirty="0">
                <a:latin typeface="Calibri" panose="020F0502020204030204"/>
              </a:rPr>
              <a:t>LNP SCR siRNA</a:t>
            </a:r>
          </a:p>
          <a:p>
            <a:pPr algn="ctr"/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45EBC22F-2B7A-4AD0-44FF-C04D8ADAAE96}"/>
              </a:ext>
            </a:extLst>
          </p:cNvPr>
          <p:cNvSpPr txBox="1">
            <a:spLocks noChangeAspect="1"/>
          </p:cNvSpPr>
          <p:nvPr/>
        </p:nvSpPr>
        <p:spPr>
          <a:xfrm>
            <a:off x="2198057" y="4021399"/>
            <a:ext cx="494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24 </a:t>
            </a:r>
            <a:r>
              <a:rPr lang="en-US" altLang="zh-CN" sz="12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h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图片 24">
            <a:extLst>
              <a:ext uri="{FF2B5EF4-FFF2-40B4-BE49-F238E27FC236}">
                <a16:creationId xmlns:a16="http://schemas.microsoft.com/office/drawing/2014/main" id="{A686B845-C307-EE9C-7412-F3AF248C4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0976" y="3795660"/>
            <a:ext cx="939226" cy="888182"/>
          </a:xfrm>
          <a:prstGeom prst="rect">
            <a:avLst/>
          </a:prstGeom>
        </p:spPr>
      </p:pic>
      <p:sp>
        <p:nvSpPr>
          <p:cNvPr id="8" name="文本框 27">
            <a:extLst>
              <a:ext uri="{FF2B5EF4-FFF2-40B4-BE49-F238E27FC236}">
                <a16:creationId xmlns:a16="http://schemas.microsoft.com/office/drawing/2014/main" id="{1E04F07C-CD86-0796-6344-8B8E52D4AD95}"/>
              </a:ext>
            </a:extLst>
          </p:cNvPr>
          <p:cNvSpPr txBox="1"/>
          <p:nvPr/>
        </p:nvSpPr>
        <p:spPr>
          <a:xfrm>
            <a:off x="4760408" y="3272250"/>
            <a:ext cx="128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BAL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&amp;</a:t>
            </a:r>
          </a:p>
          <a:p>
            <a:pPr algn="ctr"/>
            <a:r>
              <a:rPr lang="en-US" altLang="zh-CN" sz="12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Lung digestion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图片 28">
            <a:extLst>
              <a:ext uri="{FF2B5EF4-FFF2-40B4-BE49-F238E27FC236}">
                <a16:creationId xmlns:a16="http://schemas.microsoft.com/office/drawing/2014/main" id="{188CD3E5-B8E2-0D32-39A2-333697AF181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4988048" y="3509163"/>
            <a:ext cx="570428" cy="1320000"/>
          </a:xfrm>
          <a:prstGeom prst="rect">
            <a:avLst/>
          </a:prstGeom>
        </p:spPr>
      </p:pic>
      <p:pic>
        <p:nvPicPr>
          <p:cNvPr id="10" name="图片 31">
            <a:extLst>
              <a:ext uri="{FF2B5EF4-FFF2-40B4-BE49-F238E27FC236}">
                <a16:creationId xmlns:a16="http://schemas.microsoft.com/office/drawing/2014/main" id="{5F46B786-1C5B-A8E6-6A4E-A51FF464448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5380" y="3694103"/>
            <a:ext cx="865938" cy="993947"/>
          </a:xfrm>
          <a:prstGeom prst="rect">
            <a:avLst/>
          </a:prstGeom>
        </p:spPr>
      </p:pic>
      <p:cxnSp>
        <p:nvCxnSpPr>
          <p:cNvPr id="11" name="直接箭头连接符 4">
            <a:extLst>
              <a:ext uri="{FF2B5EF4-FFF2-40B4-BE49-F238E27FC236}">
                <a16:creationId xmlns:a16="http://schemas.microsoft.com/office/drawing/2014/main" id="{21E708CB-0E1C-A682-174F-D9235164BF82}"/>
              </a:ext>
            </a:extLst>
          </p:cNvPr>
          <p:cNvCxnSpPr>
            <a:cxnSpLocks/>
          </p:cNvCxnSpPr>
          <p:nvPr/>
        </p:nvCxnSpPr>
        <p:spPr>
          <a:xfrm>
            <a:off x="2158970" y="4002118"/>
            <a:ext cx="533309" cy="43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接箭头连接符 5">
            <a:extLst>
              <a:ext uri="{FF2B5EF4-FFF2-40B4-BE49-F238E27FC236}">
                <a16:creationId xmlns:a16="http://schemas.microsoft.com/office/drawing/2014/main" id="{A9996D69-1CDE-228B-49F7-DFB5D8C2070F}"/>
              </a:ext>
            </a:extLst>
          </p:cNvPr>
          <p:cNvCxnSpPr/>
          <p:nvPr/>
        </p:nvCxnSpPr>
        <p:spPr>
          <a:xfrm>
            <a:off x="3995105" y="4006472"/>
            <a:ext cx="378000" cy="43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接箭头连接符 7">
            <a:extLst>
              <a:ext uri="{FF2B5EF4-FFF2-40B4-BE49-F238E27FC236}">
                <a16:creationId xmlns:a16="http://schemas.microsoft.com/office/drawing/2014/main" id="{CA354E96-5955-72F1-F73D-8FB5B13094CD}"/>
              </a:ext>
            </a:extLst>
          </p:cNvPr>
          <p:cNvCxnSpPr/>
          <p:nvPr/>
        </p:nvCxnSpPr>
        <p:spPr>
          <a:xfrm>
            <a:off x="5922219" y="3967168"/>
            <a:ext cx="324000" cy="43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">
            <a:extLst>
              <a:ext uri="{FF2B5EF4-FFF2-40B4-BE49-F238E27FC236}">
                <a16:creationId xmlns:a16="http://schemas.microsoft.com/office/drawing/2014/main" id="{FB93C672-4F86-A0D8-0FAE-C764BCD2C268}"/>
              </a:ext>
            </a:extLst>
          </p:cNvPr>
          <p:cNvSpPr txBox="1"/>
          <p:nvPr/>
        </p:nvSpPr>
        <p:spPr>
          <a:xfrm>
            <a:off x="4801742" y="6276072"/>
            <a:ext cx="4387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/>
              <a:t>Work by Qinglin Wang</a:t>
            </a:r>
          </a:p>
        </p:txBody>
      </p:sp>
    </p:spTree>
    <p:extLst>
      <p:ext uri="{BB962C8B-B14F-4D97-AF65-F5344CB8AC3E}">
        <p14:creationId xmlns:p14="http://schemas.microsoft.com/office/powerpoint/2010/main" val="8828035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01B37-7D40-CA1A-E2CD-F4E63C11B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F3626-8FEF-0D1A-4D72-9E5EA840BD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2876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73D1811E-21E0-4CD8-A203-6A2451C210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023"/>
          <a:stretch/>
        </p:blipFill>
        <p:spPr>
          <a:xfrm>
            <a:off x="378461" y="2599615"/>
            <a:ext cx="8047470" cy="1658770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3A77FAAF-D485-41EF-8C98-727422A98434}"/>
              </a:ext>
            </a:extLst>
          </p:cNvPr>
          <p:cNvSpPr/>
          <p:nvPr/>
        </p:nvSpPr>
        <p:spPr>
          <a:xfrm>
            <a:off x="3126377" y="2829267"/>
            <a:ext cx="1445623" cy="142911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7E206D6-1238-4927-92E3-A2D357D855BC}"/>
              </a:ext>
            </a:extLst>
          </p:cNvPr>
          <p:cNvSpPr/>
          <p:nvPr/>
        </p:nvSpPr>
        <p:spPr>
          <a:xfrm>
            <a:off x="378461" y="2841047"/>
            <a:ext cx="1445623" cy="142911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9CF097-0DDA-472A-BE4A-F31237703D11}"/>
              </a:ext>
            </a:extLst>
          </p:cNvPr>
          <p:cNvSpPr/>
          <p:nvPr/>
        </p:nvSpPr>
        <p:spPr>
          <a:xfrm>
            <a:off x="31898" y="0"/>
            <a:ext cx="83437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63003C"/>
                </a:solidFill>
              </a:rPr>
              <a:t>Acides nucléiques à visées thérapeutiques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8D68BF-C00C-4293-BA53-5AB89DF087E9}"/>
              </a:ext>
            </a:extLst>
          </p:cNvPr>
          <p:cNvSpPr/>
          <p:nvPr/>
        </p:nvSpPr>
        <p:spPr>
          <a:xfrm>
            <a:off x="4572000" y="6581001"/>
            <a:ext cx="457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Tiré de http://www.bonac.com/global/en/nucleic/about/</a:t>
            </a:r>
          </a:p>
        </p:txBody>
      </p:sp>
      <p:pic>
        <p:nvPicPr>
          <p:cNvPr id="5" name="Image 4" descr="Une image contenant texte, bouteille, médicament, Solution&#10;&#10;Description générée automatiquement">
            <a:extLst>
              <a:ext uri="{FF2B5EF4-FFF2-40B4-BE49-F238E27FC236}">
                <a16:creationId xmlns:a16="http://schemas.microsoft.com/office/drawing/2014/main" id="{8FB7D81F-1157-5C34-4CD9-2622685A8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41" y="933664"/>
            <a:ext cx="2643521" cy="148400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C1785B1-B9A6-8A63-26BC-20971DDFBCD1}"/>
              </a:ext>
            </a:extLst>
          </p:cNvPr>
          <p:cNvSpPr txBox="1"/>
          <p:nvPr/>
        </p:nvSpPr>
        <p:spPr>
          <a:xfrm>
            <a:off x="31899" y="2429446"/>
            <a:ext cx="25754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2018 </a:t>
            </a:r>
            <a:r>
              <a:rPr lang="fr-FR" sz="1200" dirty="0" err="1"/>
              <a:t>retinal</a:t>
            </a:r>
            <a:r>
              <a:rPr lang="fr-FR" sz="1200" dirty="0"/>
              <a:t> </a:t>
            </a:r>
            <a:r>
              <a:rPr lang="fr-FR" sz="1200" dirty="0" err="1"/>
              <a:t>dystrophy</a:t>
            </a:r>
            <a:endParaRPr lang="en-US" sz="1200" dirty="0"/>
          </a:p>
        </p:txBody>
      </p:sp>
      <p:pic>
        <p:nvPicPr>
          <p:cNvPr id="9" name="Image 8" descr="Une image contenant texte, Bouteille en plastique, Équipement de laboratoire, Solvant&#10;&#10;Description générée automatiquement">
            <a:extLst>
              <a:ext uri="{FF2B5EF4-FFF2-40B4-BE49-F238E27FC236}">
                <a16:creationId xmlns:a16="http://schemas.microsoft.com/office/drawing/2014/main" id="{7625EA12-2DDB-EDF2-00B4-7C57A4AF28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6" r="38095"/>
          <a:stretch/>
        </p:blipFill>
        <p:spPr>
          <a:xfrm>
            <a:off x="2891246" y="878215"/>
            <a:ext cx="2098765" cy="157703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4D9BDEA-76FC-9A92-928C-D486BA554DA7}"/>
              </a:ext>
            </a:extLst>
          </p:cNvPr>
          <p:cNvSpPr txBox="1"/>
          <p:nvPr/>
        </p:nvSpPr>
        <p:spPr>
          <a:xfrm>
            <a:off x="2891246" y="2431158"/>
            <a:ext cx="20987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2020/21 Covid vaccine</a:t>
            </a:r>
          </a:p>
        </p:txBody>
      </p:sp>
      <p:pic>
        <p:nvPicPr>
          <p:cNvPr id="17" name="Picture 13">
            <a:extLst>
              <a:ext uri="{FF2B5EF4-FFF2-40B4-BE49-F238E27FC236}">
                <a16:creationId xmlns:a16="http://schemas.microsoft.com/office/drawing/2014/main" id="{8E7F1A86-5F27-98FA-8728-11B6833077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781"/>
          <a:stretch/>
        </p:blipFill>
        <p:spPr>
          <a:xfrm>
            <a:off x="3126377" y="4357777"/>
            <a:ext cx="788783" cy="111120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C5D68E58-D7FE-EDB2-7DD9-3AED0B27F7BA}"/>
              </a:ext>
            </a:extLst>
          </p:cNvPr>
          <p:cNvSpPr txBox="1"/>
          <p:nvPr/>
        </p:nvSpPr>
        <p:spPr>
          <a:xfrm>
            <a:off x="4160823" y="4717332"/>
            <a:ext cx="31649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2018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transthyretin-mediated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amyloidosis</a:t>
            </a:r>
            <a:endParaRPr lang="en-US" sz="1200" dirty="0"/>
          </a:p>
        </p:txBody>
      </p:sp>
      <p:pic>
        <p:nvPicPr>
          <p:cNvPr id="6" name="Picture 5" descr="A close-up of a medicine bottle&#10;&#10;Description automatically generated">
            <a:extLst>
              <a:ext uri="{FF2B5EF4-FFF2-40B4-BE49-F238E27FC236}">
                <a16:creationId xmlns:a16="http://schemas.microsoft.com/office/drawing/2014/main" id="{4285B1C4-862D-32E3-1B58-0A5DE20C97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3"/>
          <a:stretch/>
        </p:blipFill>
        <p:spPr>
          <a:xfrm>
            <a:off x="3187585" y="5468983"/>
            <a:ext cx="592845" cy="1097128"/>
          </a:xfrm>
          <a:prstGeom prst="rect">
            <a:avLst/>
          </a:prstGeom>
        </p:spPr>
      </p:pic>
      <p:sp>
        <p:nvSpPr>
          <p:cNvPr id="8" name="ZoneTexte 18">
            <a:extLst>
              <a:ext uri="{FF2B5EF4-FFF2-40B4-BE49-F238E27FC236}">
                <a16:creationId xmlns:a16="http://schemas.microsoft.com/office/drawing/2014/main" id="{DD77EF1A-1A12-FBEC-4972-D9512CE18A11}"/>
              </a:ext>
            </a:extLst>
          </p:cNvPr>
          <p:cNvSpPr txBox="1"/>
          <p:nvPr/>
        </p:nvSpPr>
        <p:spPr>
          <a:xfrm>
            <a:off x="4163092" y="5814463"/>
            <a:ext cx="31649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2016 </a:t>
            </a:r>
            <a:r>
              <a:rPr lang="fr-FR" sz="1200" dirty="0"/>
              <a:t>spinal </a:t>
            </a:r>
            <a:r>
              <a:rPr lang="fr-FR" sz="1200" dirty="0" err="1"/>
              <a:t>muscular</a:t>
            </a:r>
            <a:r>
              <a:rPr lang="fr-FR" sz="1200" dirty="0"/>
              <a:t> </a:t>
            </a:r>
            <a:r>
              <a:rPr lang="fr-FR" sz="1200" dirty="0" err="1"/>
              <a:t>atrophy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53853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F453DE0-ED51-421C-927E-035375DE5359}"/>
              </a:ext>
            </a:extLst>
          </p:cNvPr>
          <p:cNvSpPr/>
          <p:nvPr/>
        </p:nvSpPr>
        <p:spPr>
          <a:xfrm>
            <a:off x="-1" y="852900"/>
            <a:ext cx="8584443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1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FDA approval: 2017 / EMA : 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Treatment biallelic RPE65 mutation-associated retinal dystrophy</a:t>
            </a:r>
          </a:p>
          <a:p>
            <a:pPr algn="just"/>
            <a:endParaRPr lang="en-US" sz="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000" dirty="0" err="1"/>
              <a:t>Adeno-associated</a:t>
            </a:r>
            <a:r>
              <a:rPr lang="fr-FR" sz="2000" dirty="0"/>
              <a:t> </a:t>
            </a:r>
            <a:r>
              <a:rPr lang="fr-FR" sz="2000" i="1" dirty="0"/>
              <a:t>viral</a:t>
            </a:r>
            <a:r>
              <a:rPr lang="fr-FR" sz="2000" dirty="0"/>
              <a:t> </a:t>
            </a:r>
            <a:r>
              <a:rPr lang="fr-FR" sz="2000" dirty="0" err="1"/>
              <a:t>vector</a:t>
            </a:r>
            <a:r>
              <a:rPr lang="fr-FR" sz="2000" dirty="0"/>
              <a:t> </a:t>
            </a:r>
            <a:r>
              <a:rPr lang="fr-FR" sz="2000" dirty="0" err="1"/>
              <a:t>serotype</a:t>
            </a:r>
            <a:r>
              <a:rPr lang="fr-FR" sz="2000" dirty="0"/>
              <a:t> 2, </a:t>
            </a:r>
            <a:r>
              <a:rPr lang="en-US" sz="2000" dirty="0"/>
              <a:t>containing improved human RPE65 gene.</a:t>
            </a:r>
          </a:p>
          <a:p>
            <a:pPr algn="just"/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EB30F5-F688-4C18-A4BF-BCD0B56F6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Arial" charset="0"/>
                <a:ea typeface="ＭＳ Ｐゴシック" pitchFamily="34" charset="-128"/>
                <a:cs typeface="Arial" charset="0"/>
              </a:rPr>
              <a:t>Modalities of gene therapy</a:t>
            </a:r>
            <a:br>
              <a:rPr lang="en-US" i="1" dirty="0"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  <a:t>Add DNA : Luxturna</a:t>
            </a:r>
            <a:endParaRPr lang="en-IE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E0B42AD7-0995-45E9-BE71-86B8E3CE3C45}"/>
              </a:ext>
            </a:extLst>
          </p:cNvPr>
          <p:cNvSpPr txBox="1">
            <a:spLocks/>
          </p:cNvSpPr>
          <p:nvPr/>
        </p:nvSpPr>
        <p:spPr>
          <a:xfrm>
            <a:off x="-3286457" y="754401"/>
            <a:ext cx="9144000" cy="8679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6" name="Picture 2" descr="Image result for LUXTURNA">
            <a:extLst>
              <a:ext uri="{FF2B5EF4-FFF2-40B4-BE49-F238E27FC236}">
                <a16:creationId xmlns:a16="http://schemas.microsoft.com/office/drawing/2014/main" id="{FE3830AE-3265-42F2-8321-C94A26947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575" y="0"/>
            <a:ext cx="1712111" cy="880671"/>
          </a:xfrm>
          <a:prstGeom prst="rect">
            <a:avLst/>
          </a:prstGeom>
          <a:ln w="1270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71BD7F-5590-4CD2-8B5A-D513795422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935"/>
          <a:stretch/>
        </p:blipFill>
        <p:spPr>
          <a:xfrm>
            <a:off x="1252295" y="2814637"/>
            <a:ext cx="6639409" cy="35888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9EEC8B-74CD-40F8-ADEA-53C696617990}"/>
              </a:ext>
            </a:extLst>
          </p:cNvPr>
          <p:cNvSpPr/>
          <p:nvPr/>
        </p:nvSpPr>
        <p:spPr>
          <a:xfrm>
            <a:off x="7097195" y="6553497"/>
            <a:ext cx="21318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200" dirty="0"/>
              <a:t>https://www.spokesman.com</a:t>
            </a:r>
          </a:p>
        </p:txBody>
      </p:sp>
    </p:spTree>
    <p:extLst>
      <p:ext uri="{BB962C8B-B14F-4D97-AF65-F5344CB8AC3E}">
        <p14:creationId xmlns:p14="http://schemas.microsoft.com/office/powerpoint/2010/main" val="4274636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06CEF-3E8D-3BF8-E4F2-5DED02D27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0D91278C-05C5-E7E1-6508-2A380FE0C5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023"/>
          <a:stretch/>
        </p:blipFill>
        <p:spPr>
          <a:xfrm>
            <a:off x="378461" y="2599615"/>
            <a:ext cx="8047470" cy="1658770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43EFE811-5919-4762-AE51-3D8A068397DE}"/>
              </a:ext>
            </a:extLst>
          </p:cNvPr>
          <p:cNvSpPr/>
          <p:nvPr/>
        </p:nvSpPr>
        <p:spPr>
          <a:xfrm>
            <a:off x="3126377" y="2829267"/>
            <a:ext cx="1445623" cy="142911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CD4E202-D199-61B5-F759-9E7500528829}"/>
              </a:ext>
            </a:extLst>
          </p:cNvPr>
          <p:cNvSpPr/>
          <p:nvPr/>
        </p:nvSpPr>
        <p:spPr>
          <a:xfrm>
            <a:off x="378461" y="2841047"/>
            <a:ext cx="1445623" cy="142911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A9D864-30FC-1C1F-1DAE-EC60C6AB50D9}"/>
              </a:ext>
            </a:extLst>
          </p:cNvPr>
          <p:cNvSpPr/>
          <p:nvPr/>
        </p:nvSpPr>
        <p:spPr>
          <a:xfrm>
            <a:off x="31898" y="0"/>
            <a:ext cx="83437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63003C"/>
                </a:solidFill>
              </a:rPr>
              <a:t>Acides nucléiques à visées thérapeutiques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C55BAD-A81D-3F05-852C-50776C179C90}"/>
              </a:ext>
            </a:extLst>
          </p:cNvPr>
          <p:cNvSpPr/>
          <p:nvPr/>
        </p:nvSpPr>
        <p:spPr>
          <a:xfrm>
            <a:off x="4572000" y="6581001"/>
            <a:ext cx="457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Tiré de http://www.bonac.com/global/en/nucleic/about/</a:t>
            </a:r>
          </a:p>
        </p:txBody>
      </p:sp>
      <p:pic>
        <p:nvPicPr>
          <p:cNvPr id="5" name="Image 4" descr="Une image contenant texte, bouteille, médicament, Solution&#10;&#10;Description générée automatiquement">
            <a:extLst>
              <a:ext uri="{FF2B5EF4-FFF2-40B4-BE49-F238E27FC236}">
                <a16:creationId xmlns:a16="http://schemas.microsoft.com/office/drawing/2014/main" id="{F2865D64-CFEF-1620-D0F9-60FD21EB5B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41" y="933664"/>
            <a:ext cx="2643521" cy="148400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CD802AF-EA5E-2F5A-BD54-B4D9F9B97469}"/>
              </a:ext>
            </a:extLst>
          </p:cNvPr>
          <p:cNvSpPr txBox="1"/>
          <p:nvPr/>
        </p:nvSpPr>
        <p:spPr>
          <a:xfrm>
            <a:off x="31899" y="2429446"/>
            <a:ext cx="25754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2018 </a:t>
            </a:r>
            <a:r>
              <a:rPr lang="fr-FR" sz="1200" dirty="0" err="1"/>
              <a:t>retinal</a:t>
            </a:r>
            <a:r>
              <a:rPr lang="fr-FR" sz="1200" dirty="0"/>
              <a:t> </a:t>
            </a:r>
            <a:r>
              <a:rPr lang="fr-FR" sz="1200" dirty="0" err="1"/>
              <a:t>dystrophy</a:t>
            </a:r>
            <a:endParaRPr lang="en-US" sz="1200" dirty="0"/>
          </a:p>
        </p:txBody>
      </p:sp>
      <p:pic>
        <p:nvPicPr>
          <p:cNvPr id="9" name="Image 8" descr="Une image contenant texte, Bouteille en plastique, Équipement de laboratoire, Solvant&#10;&#10;Description générée automatiquement">
            <a:extLst>
              <a:ext uri="{FF2B5EF4-FFF2-40B4-BE49-F238E27FC236}">
                <a16:creationId xmlns:a16="http://schemas.microsoft.com/office/drawing/2014/main" id="{90A860D7-F6BE-B233-387A-D1F3E99C7E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6" r="38095"/>
          <a:stretch/>
        </p:blipFill>
        <p:spPr>
          <a:xfrm>
            <a:off x="2891246" y="878215"/>
            <a:ext cx="2098765" cy="157703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242EBFB-F534-F216-17DF-CF54C1BACA30}"/>
              </a:ext>
            </a:extLst>
          </p:cNvPr>
          <p:cNvSpPr txBox="1"/>
          <p:nvPr/>
        </p:nvSpPr>
        <p:spPr>
          <a:xfrm>
            <a:off x="2891246" y="2431158"/>
            <a:ext cx="20987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2020/21 Covid vaccine</a:t>
            </a:r>
          </a:p>
        </p:txBody>
      </p:sp>
      <p:pic>
        <p:nvPicPr>
          <p:cNvPr id="17" name="Picture 13">
            <a:extLst>
              <a:ext uri="{FF2B5EF4-FFF2-40B4-BE49-F238E27FC236}">
                <a16:creationId xmlns:a16="http://schemas.microsoft.com/office/drawing/2014/main" id="{CBCD8B14-ACC4-FEE7-957A-945F454282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781"/>
          <a:stretch/>
        </p:blipFill>
        <p:spPr>
          <a:xfrm>
            <a:off x="3126377" y="4357777"/>
            <a:ext cx="788783" cy="111120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6D10B7D9-8F7C-B9A1-6918-A003094D23A3}"/>
              </a:ext>
            </a:extLst>
          </p:cNvPr>
          <p:cNvSpPr txBox="1"/>
          <p:nvPr/>
        </p:nvSpPr>
        <p:spPr>
          <a:xfrm>
            <a:off x="4160823" y="4717332"/>
            <a:ext cx="31649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2018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transthyretin-mediated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amyloidosis</a:t>
            </a:r>
            <a:endParaRPr lang="en-US" sz="1200" dirty="0"/>
          </a:p>
        </p:txBody>
      </p:sp>
      <p:pic>
        <p:nvPicPr>
          <p:cNvPr id="6" name="Picture 5" descr="A close-up of a medicine bottle&#10;&#10;Description automatically generated">
            <a:extLst>
              <a:ext uri="{FF2B5EF4-FFF2-40B4-BE49-F238E27FC236}">
                <a16:creationId xmlns:a16="http://schemas.microsoft.com/office/drawing/2014/main" id="{A28EA10D-6D2F-F581-4B56-CC5961FA64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3"/>
          <a:stretch/>
        </p:blipFill>
        <p:spPr>
          <a:xfrm>
            <a:off x="3187585" y="5468983"/>
            <a:ext cx="592845" cy="1097128"/>
          </a:xfrm>
          <a:prstGeom prst="rect">
            <a:avLst/>
          </a:prstGeom>
        </p:spPr>
      </p:pic>
      <p:sp>
        <p:nvSpPr>
          <p:cNvPr id="8" name="ZoneTexte 18">
            <a:extLst>
              <a:ext uri="{FF2B5EF4-FFF2-40B4-BE49-F238E27FC236}">
                <a16:creationId xmlns:a16="http://schemas.microsoft.com/office/drawing/2014/main" id="{D000B4F2-C7CE-8B95-7F75-C090652F3995}"/>
              </a:ext>
            </a:extLst>
          </p:cNvPr>
          <p:cNvSpPr txBox="1"/>
          <p:nvPr/>
        </p:nvSpPr>
        <p:spPr>
          <a:xfrm>
            <a:off x="4163092" y="5814463"/>
            <a:ext cx="31649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2016 </a:t>
            </a:r>
            <a:r>
              <a:rPr lang="fr-FR" sz="1200" dirty="0"/>
              <a:t>spinal </a:t>
            </a:r>
            <a:r>
              <a:rPr lang="fr-FR" sz="1200" dirty="0" err="1"/>
              <a:t>muscular</a:t>
            </a:r>
            <a:r>
              <a:rPr lang="fr-FR" sz="1200" dirty="0"/>
              <a:t> </a:t>
            </a:r>
            <a:r>
              <a:rPr lang="fr-FR" sz="1200" dirty="0" err="1"/>
              <a:t>atrophy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1863548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6685</TotalTime>
  <Words>1873</Words>
  <Application>Microsoft Office PowerPoint</Application>
  <PresentationFormat>Affichage à l'écran (4:3)</PresentationFormat>
  <Paragraphs>443</Paragraphs>
  <Slides>66</Slides>
  <Notes>8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66</vt:i4>
      </vt:variant>
    </vt:vector>
  </HeadingPairs>
  <TitlesOfParts>
    <vt:vector size="77" baseType="lpstr">
      <vt:lpstr>Arial</vt:lpstr>
      <vt:lpstr>Calibri</vt:lpstr>
      <vt:lpstr>Calibri Light</vt:lpstr>
      <vt:lpstr>Candara Bold</vt:lpstr>
      <vt:lpstr>Open Sans</vt:lpstr>
      <vt:lpstr>Times New Roman</vt:lpstr>
      <vt:lpstr>Wingdings</vt:lpstr>
      <vt:lpstr>Thème Office</vt:lpstr>
      <vt:lpstr>Conception personnalisée</vt:lpstr>
      <vt:lpstr>Prism 8</vt:lpstr>
      <vt:lpstr>Prism 9</vt:lpstr>
      <vt:lpstr>Présentation PowerPoint</vt:lpstr>
      <vt:lpstr>Présentation PowerPoint</vt:lpstr>
      <vt:lpstr>Introduction  nucleic acids </vt:lpstr>
      <vt:lpstr>Introduction  nucleic acids </vt:lpstr>
      <vt:lpstr>Introduction  nucleic acids </vt:lpstr>
      <vt:lpstr>Introduction  nucleic acids </vt:lpstr>
      <vt:lpstr>Présentation PowerPoint</vt:lpstr>
      <vt:lpstr>Modalities of gene therapy Add DNA : Luxturna</vt:lpstr>
      <vt:lpstr>Présentation PowerPoint</vt:lpstr>
      <vt:lpstr>Modalities of gene therapy Add mRNA: vaccines</vt:lpstr>
      <vt:lpstr>Modalities of gene therapy mRNA as vaccines cancer therapy</vt:lpstr>
      <vt:lpstr>Présentation PowerPoint</vt:lpstr>
      <vt:lpstr>Présentation PowerPoint</vt:lpstr>
      <vt:lpstr>Modalities of gene therapy </vt:lpstr>
      <vt:lpstr>Présentation PowerPoint</vt:lpstr>
      <vt:lpstr>Modalities of gene therapy siRNA</vt:lpstr>
      <vt:lpstr>Modalities of gene therapy siRNA</vt:lpstr>
      <vt:lpstr>Modalities of gene therapy Destroy mRNA: Patisiran</vt:lpstr>
      <vt:lpstr>Introduction  nucleic acids </vt:lpstr>
      <vt:lpstr>FDA approvals in 2023 </vt:lpstr>
      <vt:lpstr>Présentation PowerPoint</vt:lpstr>
      <vt:lpstr>Natural barriers Physiological barriers</vt:lpstr>
      <vt:lpstr>Natural barriers DNA / RNA Biochemistry</vt:lpstr>
      <vt:lpstr>Natural barriers DNA / RNA Biochemistry</vt:lpstr>
      <vt:lpstr>Natural barriers DNA / RNA Biochemistry</vt:lpstr>
      <vt:lpstr>Présentation PowerPoint</vt:lpstr>
      <vt:lpstr>Natural barriers DNA / RNA Biochemistry</vt:lpstr>
      <vt:lpstr>Natural barriers DNA / RNA Biochemistry</vt:lpstr>
      <vt:lpstr>DNA / RNA Biochemistry</vt:lpstr>
      <vt:lpstr>DNA / RNA Biochemistry</vt:lpstr>
      <vt:lpstr>Vectors  </vt:lpstr>
      <vt:lpstr>Viral Vectors </vt:lpstr>
      <vt:lpstr>Non-viral vectors  </vt:lpstr>
      <vt:lpstr>viral and non-viral vectors Some design criteria </vt:lpstr>
      <vt:lpstr>Non-viral vectors  </vt:lpstr>
      <vt:lpstr>Non-viral vectors </vt:lpstr>
      <vt:lpstr>Non-viral vectors  </vt:lpstr>
      <vt:lpstr>Lipid NanoParticles</vt:lpstr>
      <vt:lpstr>Lipid NanoParticles</vt:lpstr>
      <vt:lpstr>Lipid NanoParticles</vt:lpstr>
      <vt:lpstr> mRNA LNP formulation</vt:lpstr>
      <vt:lpstr> mRNA LNP formulation</vt:lpstr>
      <vt:lpstr>Présentation PowerPoint</vt:lpstr>
      <vt:lpstr>Présentation PowerPoint</vt:lpstr>
      <vt:lpstr>Présentation PowerPoint</vt:lpstr>
      <vt:lpstr>Présentation PowerPoint</vt:lpstr>
      <vt:lpstr>Natural barriers Physiological barriers</vt:lpstr>
      <vt:lpstr>Non-viral vectors Improved PK</vt:lpstr>
      <vt:lpstr>Non-viral vectors PEG</vt:lpstr>
      <vt:lpstr>Non-viral vectors PEG</vt:lpstr>
      <vt:lpstr>Natural barriers Physiological barriers</vt:lpstr>
      <vt:lpstr>Natural barriers Endosomal escape</vt:lpstr>
      <vt:lpstr>Natural barriers Endosomal escape</vt:lpstr>
      <vt:lpstr>Natural barriers Endosomal escape</vt:lpstr>
      <vt:lpstr>Ionizable Lipids (pKa 6.2–6.5) </vt:lpstr>
      <vt:lpstr>Lipid NanoParticles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Francois Fay</dc:creator>
  <cp:lastModifiedBy>Francois Fay</cp:lastModifiedBy>
  <cp:revision>194</cp:revision>
  <cp:lastPrinted>2019-02-11T18:58:30Z</cp:lastPrinted>
  <dcterms:created xsi:type="dcterms:W3CDTF">2019-02-08T15:23:32Z</dcterms:created>
  <dcterms:modified xsi:type="dcterms:W3CDTF">2024-10-25T07:30:39Z</dcterms:modified>
</cp:coreProperties>
</file>