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471" r:id="rId3"/>
    <p:sldId id="472" r:id="rId4"/>
    <p:sldId id="473" r:id="rId5"/>
    <p:sldId id="474" r:id="rId6"/>
    <p:sldId id="476" r:id="rId7"/>
    <p:sldId id="475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  <p:sldId id="492" r:id="rId24"/>
    <p:sldId id="493" r:id="rId25"/>
    <p:sldId id="494" r:id="rId26"/>
    <p:sldId id="495" r:id="rId27"/>
    <p:sldId id="496" r:id="rId28"/>
    <p:sldId id="497" r:id="rId29"/>
    <p:sldId id="498" r:id="rId30"/>
    <p:sldId id="515" r:id="rId31"/>
    <p:sldId id="514" r:id="rId32"/>
    <p:sldId id="517" r:id="rId33"/>
    <p:sldId id="500" r:id="rId34"/>
    <p:sldId id="501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509" r:id="rId43"/>
    <p:sldId id="510" r:id="rId44"/>
    <p:sldId id="511" r:id="rId45"/>
    <p:sldId id="512" r:id="rId46"/>
  </p:sldIdLst>
  <p:sldSz cx="12192000" cy="6858000"/>
  <p:notesSz cx="6858000" cy="12192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Bony" initials="OB" lastIdx="1" clrIdx="0">
    <p:extLst>
      <p:ext uri="{19B8F6BF-5375-455C-9EA6-DF929625EA0E}">
        <p15:presenceInfo xmlns:p15="http://schemas.microsoft.com/office/powerpoint/2012/main" userId="S-1-5-21-747297464-3559334963-3189168801-1370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1" autoAdjust="0"/>
    <p:restoredTop sz="87072" autoAdjust="0"/>
  </p:normalViewPr>
  <p:slideViewPr>
    <p:cSldViewPr>
      <p:cViewPr varScale="1">
        <p:scale>
          <a:sx n="64" d="100"/>
          <a:sy n="64" d="100"/>
        </p:scale>
        <p:origin x="5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A07B9-DDEE-A34E-AC89-5B67E7BAB266}" type="datetimeFigureOut">
              <a:rPr lang="fr-FR" smtClean="0"/>
              <a:t>18/10/2024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CB044-A785-9B49-9F43-CC74DF21D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38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8E147F0-3DC7-4897-B1B4-4015AB35BEB2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fr-FR" altLang="fr-FR" sz="1400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CA32C16-9005-4F10-8A6C-D7FC080E562F}" type="slidenum">
              <a:rPr lang="fr-FR" altLang="fr-FR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40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4F237D40-B725-438F-A749-927BAB80779B}" type="slidenum">
              <a:rPr lang="fr-FR" altLang="fr-FR" sz="1400" b="1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466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92D5114-AE4F-4CC9-9D13-3AA91A6C6923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11</a:t>
            </a:fld>
            <a:endParaRPr lang="fr-FR" altLang="fr-FR" sz="1400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035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B4ED335-A92E-42E9-BEAE-007E7CF135E9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12</a:t>
            </a:fld>
            <a:endParaRPr lang="fr-FR" altLang="fr-FR" sz="1400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421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FADC1EE-B3BA-4AC9-8E4B-523F856E6F3D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13</a:t>
            </a:fld>
            <a:endParaRPr lang="fr-FR" altLang="fr-FR" sz="1400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3130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75E4832-7A10-4F8B-8113-0BE1A5803176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14</a:t>
            </a:fld>
            <a:endParaRPr lang="fr-FR" altLang="fr-FR" sz="1400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351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396960FC-F9CB-4E2B-A08D-CE0FA3AF64B3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15</a:t>
            </a:fld>
            <a:endParaRPr lang="fr-FR" altLang="fr-FR" sz="1400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0364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A2AB8BF-3D5A-4082-9C68-93804ABCF741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16</a:t>
            </a:fld>
            <a:endParaRPr lang="fr-FR" altLang="fr-FR" sz="140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4700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80F6526F-379C-4F70-8341-F49B326289E2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17</a:t>
            </a:fld>
            <a:endParaRPr lang="fr-FR" altLang="fr-FR" sz="1400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8024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DAE68F9-8198-4FDD-A3CA-65FD9B4458E5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18</a:t>
            </a:fld>
            <a:endParaRPr lang="fr-FR" altLang="fr-FR" sz="1400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0446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756297E-448C-439C-9384-00B4C244F101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19</a:t>
            </a:fld>
            <a:endParaRPr lang="fr-FR" altLang="fr-FR" sz="1400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3245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0B713AA-7235-41A1-BAB3-03F32F55E8AD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20</a:t>
            </a:fld>
            <a:endParaRPr lang="fr-FR" altLang="fr-FR" sz="1400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06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1820BDC-627C-46A8-AF98-DD9D15447A92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fr-FR" altLang="fr-FR" sz="1400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0189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FCEDFD3-8A83-456A-B866-850FDB3A0A03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21</a:t>
            </a:fld>
            <a:endParaRPr lang="fr-FR" altLang="fr-FR" sz="1400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3363" y="812800"/>
            <a:ext cx="7046912" cy="3963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03925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2412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B0EBD89-2E55-430D-9F28-CAB5CA799AD7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22</a:t>
            </a:fld>
            <a:endParaRPr lang="fr-FR" altLang="fr-FR" sz="1400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3363" y="812800"/>
            <a:ext cx="7046912" cy="3963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03925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5040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5615802-4D35-478C-BA29-0BAC4810FB7F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23</a:t>
            </a:fld>
            <a:endParaRPr lang="fr-FR" altLang="fr-FR" sz="1400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136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1874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116F20A-DA32-4F43-8DCD-9A658A3F9C2C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24</a:t>
            </a:fld>
            <a:endParaRPr lang="fr-FR" altLang="fr-FR" sz="1400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136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1383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931D81B-39CD-494C-B21C-9675EC850B6B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25</a:t>
            </a:fld>
            <a:endParaRPr lang="fr-FR" altLang="fr-FR" sz="1400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136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7978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536B8B0-2A90-459A-BF87-8E91E8062594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26</a:t>
            </a:fld>
            <a:endParaRPr lang="fr-FR" altLang="fr-FR" sz="1400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295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830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F5C1640-1451-4E22-A810-33838C921104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27</a:t>
            </a:fld>
            <a:endParaRPr lang="fr-FR" altLang="fr-FR" sz="1400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8453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66D9FE6-93D9-4C2B-BEA3-D30B7D33A61F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28</a:t>
            </a:fld>
            <a:endParaRPr lang="fr-FR" altLang="fr-FR" sz="1400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2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9161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4C0E58E-8503-4989-8D79-C7ED9B483CE6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29</a:t>
            </a:fld>
            <a:endParaRPr lang="fr-FR" altLang="fr-FR" sz="1400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2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9430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CB2FD63-8786-4421-94CB-8B4474F69B66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30</a:t>
            </a:fld>
            <a:endParaRPr lang="fr-FR" altLang="fr-FR" sz="1400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136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58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5D35E3E-69C7-41B4-BA36-084250187613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fr-FR" altLang="fr-FR" sz="1400" smtClean="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2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7131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CB2FD63-8786-4421-94CB-8B4474F69B66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31</a:t>
            </a:fld>
            <a:endParaRPr lang="fr-FR" altLang="fr-FR" sz="1400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136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668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AA0979DA-29DD-43FC-A87A-00EA5CA61D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6160DD-A285-4C6C-8725-33F430AB4ACF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64513" name="Rectangle 1">
            <a:extLst>
              <a:ext uri="{FF2B5EF4-FFF2-40B4-BE49-F238E27FC236}">
                <a16:creationId xmlns:a16="http://schemas.microsoft.com/office/drawing/2014/main" id="{1AB55914-D557-4B2A-B472-024B6288FC9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250" y="812800"/>
            <a:ext cx="7100888" cy="3995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4460C20E-779C-4AAD-82F3-B443E5A4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7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80F380C-6A40-4A74-8AAE-BC5DA83E60C9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33</a:t>
            </a:fld>
            <a:endParaRPr lang="fr-FR" altLang="fr-FR" sz="1400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295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76214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2D63FAC-817E-4DB4-8853-8835429F03C2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34</a:t>
            </a:fld>
            <a:endParaRPr lang="fr-FR" altLang="fr-FR" sz="1400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2899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A095ABA-92C8-4A82-AB96-9C4ED3F0BFB7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35</a:t>
            </a:fld>
            <a:endParaRPr lang="fr-FR" altLang="fr-FR" sz="1400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25028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F75A1D1-8679-42D1-9087-4DD086627ACF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36</a:t>
            </a:fld>
            <a:endParaRPr lang="fr-FR" altLang="fr-FR" sz="1400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92645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2EFD06C-9EB3-41CF-8A81-2ED8C643A4FC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37</a:t>
            </a:fld>
            <a:endParaRPr lang="fr-FR" altLang="fr-FR" sz="1400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3429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4934D81-6C86-483E-B01C-97720DEA0A24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38</a:t>
            </a:fld>
            <a:endParaRPr lang="fr-FR" altLang="fr-FR" sz="1400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295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16645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F6B6C4F-E134-49BC-9F96-924D07A9B683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39</a:t>
            </a:fld>
            <a:endParaRPr lang="fr-FR" altLang="fr-FR" sz="1400" smtClean="0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44528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07AA973-5C95-4FA0-AD90-635DD591FBAA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40</a:t>
            </a:fld>
            <a:endParaRPr lang="fr-FR" altLang="fr-FR" sz="1400" smtClean="0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938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E2E4413-184D-47FB-B2B2-0B28439252AD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fr-FR" altLang="fr-FR" sz="1400" smtClean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136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98255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180AB5F-18A3-4717-81F9-A7F7B706B79A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41</a:t>
            </a:fld>
            <a:endParaRPr lang="fr-FR" altLang="fr-FR" sz="1400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34275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4AE553A-48C9-48B3-B33C-67E57D7A9154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42</a:t>
            </a:fld>
            <a:endParaRPr lang="fr-FR" altLang="fr-FR" sz="1400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02973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0204FA1-BCC3-4414-984A-5524FF424F49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43</a:t>
            </a:fld>
            <a:endParaRPr lang="fr-FR" altLang="fr-FR" sz="1400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136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87115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0CE441E-0907-438B-95BA-AA6D0415EF34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44</a:t>
            </a:fld>
            <a:endParaRPr lang="fr-FR" altLang="fr-FR" sz="1400" smtClean="0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74477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DB57DF9-25B8-43AD-952C-CAAD3617E056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45</a:t>
            </a:fld>
            <a:endParaRPr lang="fr-FR" altLang="fr-FR" sz="1400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2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901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C3A9666-3E7F-4C8F-B96C-0A8EFAB03791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fr-FR" altLang="fr-FR" sz="1400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2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118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838ED99C-82E4-4232-939B-40C0BC9166F6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7</a:t>
            </a:fld>
            <a:endParaRPr lang="fr-FR" altLang="fr-FR" sz="1400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2950" cy="3990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627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24C5159-5568-4E73-A2DC-A4E22F54EA3E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8</a:t>
            </a:fld>
            <a:endParaRPr lang="fr-FR" altLang="fr-FR" sz="1400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812800"/>
            <a:ext cx="7091362" cy="3989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9272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142EC03-A9D9-444F-A5F0-FA08812820D5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fr-FR" altLang="fr-FR" sz="1400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666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651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D653C47-8E4D-43B5-AF37-FEA5CCFE98B6}" type="slidenum">
              <a:rPr lang="fr-FR" altLang="fr-FR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fr-FR" altLang="fr-FR" sz="140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812800"/>
            <a:ext cx="7085013" cy="3986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812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re-pru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7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8" name="Image 1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2003" y="227141"/>
            <a:ext cx="5679957" cy="12674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B16C1F-B743-4D91-8F8C-B54B254ED5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08/02/2012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DA1046-E0B4-4EA1-8F65-1382904180F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2A7E00-C5BF-4125-9A54-814B07FF7FB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012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871FC-9CF9-4FE8-9190-2F29D54B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82E018-102F-4857-AB0A-24D157E9A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04963"/>
            <a:ext cx="5363633" cy="44942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5DB5A6-A8B7-4217-8027-068893B9E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434" y="1604963"/>
            <a:ext cx="5363633" cy="44942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711F13-11C8-44A2-921B-320C596E95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08/02/2012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CEDE96-8FC5-4A60-B007-5B803B2A40C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A02919-1F4F-4429-B7CD-CBB7E7338E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043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10900833" cy="10906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1" y="1604963"/>
            <a:ext cx="5348817" cy="21590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61617" y="1604963"/>
            <a:ext cx="5348816" cy="21590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609601" y="3916364"/>
            <a:ext cx="10900833" cy="21605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08/02/2012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0365-6697-4E15-8DF0-75C049FA63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49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re-blan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 bwMode="auto">
          <a:xfrm>
            <a:off x="9790043" y="6092687"/>
            <a:ext cx="2309192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800"/>
          </a:p>
        </p:txBody>
      </p:sp>
      <p:pic>
        <p:nvPicPr>
          <p:cNvPr id="8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05981" y="196172"/>
            <a:ext cx="5891609" cy="1314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_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5983654" y="649654"/>
            <a:ext cx="224692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_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1" y="1"/>
            <a:ext cx="6745817" cy="6632575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-ple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0" y="1"/>
            <a:ext cx="12192000" cy="6023113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+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1" y="1"/>
            <a:ext cx="6745817" cy="6632575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5983654" y="649654"/>
            <a:ext cx="224692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+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623391" y="274638"/>
            <a:ext cx="10177131" cy="56207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lang="fr-FR" sz="3400">
                <a:solidFill>
                  <a:srgbClr val="313E48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623393" y="1556793"/>
            <a:ext cx="5472608" cy="4406462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6453811" y="1563081"/>
            <a:ext cx="5114797" cy="4400398"/>
          </a:xfrm>
        </p:spPr>
        <p:txBody>
          <a:bodyPr/>
          <a:lstStyle/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1FB51-334C-4169-ABE1-E52AFC0C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912CCC-0F14-48E6-B629-997B3EC7F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E4053-94B0-4783-ACA0-89A208F037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6F85C-1FB3-4652-B684-6A74326383B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C48C0-9793-45C2-8BA8-5A5F5E0E378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6DC1-E67C-4C4F-A000-6FDA7076B4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378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396D1-CF63-416B-8940-9B73A1B2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9"/>
            <a:ext cx="10934700" cy="11144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406D19A-BD30-456A-A6A7-F48D3D2023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20FA9D-C5A8-4A68-8F31-B791C46DA8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182FA7-8DA3-4059-BD49-E3D58FFB685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8EAD-B0CA-4F41-8FFF-D5D9DF6506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761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130712" y="6321450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103783" y="6306259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38200" y="6306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fld id="{A0B0FBA5-3649-4193-81EC-FC1C61F9B58C}" type="slidenum">
              <a:rPr lang="fr-FR"/>
              <a:t>‹N°›</a:t>
            </a:fld>
            <a:endParaRPr lang="fr-FR"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 rot="16199999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0" name="Image 17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9950436" y="6142001"/>
            <a:ext cx="2144144" cy="4784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400" b="1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eaLnBrk="1" hangingPunct="1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tobe.be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savoir-etre-ecole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336872" y="3356886"/>
            <a:ext cx="6093202" cy="32521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  <a:t>GÉRER LES COMPORTEMENTS AGRESSIFS À L’ÉCOLE</a:t>
            </a:r>
            <a:b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fr-FR" altLang="fr-FR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2400" i="1" dirty="0"/>
              <a:t>Olivier Bony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395815"/>
            <a:ext cx="39878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4018246"/>
            <a:ext cx="36861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84" y="423707"/>
            <a:ext cx="3035137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55801" y="30163"/>
            <a:ext cx="8207375" cy="1122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5"/>
                </a:solidFill>
              </a:rPr>
              <a:t>Prévenir avant de guérir ! </a:t>
            </a:r>
            <a:r>
              <a:rPr lang="fr-FR" altLang="fr-FR" sz="2800" dirty="0">
                <a:solidFill>
                  <a:srgbClr val="FFFFFF"/>
                </a:solidFill>
              </a:rPr>
              <a:t/>
            </a:r>
            <a:br>
              <a:rPr lang="fr-FR" altLang="fr-FR" sz="2800" dirty="0">
                <a:solidFill>
                  <a:srgbClr val="FFFFFF"/>
                </a:solidFill>
              </a:rPr>
            </a:br>
            <a:r>
              <a:rPr lang="fr-FR" altLang="fr-FR" sz="2800" dirty="0">
                <a:solidFill>
                  <a:schemeClr val="accent2">
                    <a:lumMod val="75000"/>
                  </a:schemeClr>
                </a:solidFill>
              </a:rPr>
              <a:t>Le cadre pour la vie du groupe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3432" y="1439864"/>
            <a:ext cx="9468668" cy="4668837"/>
          </a:xfrm>
        </p:spPr>
        <p:txBody>
          <a:bodyPr>
            <a:normAutofit/>
          </a:bodyPr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200" b="1" dirty="0">
                <a:latin typeface="Arial" panose="020B0604020202020204" pitchFamily="34" charset="0"/>
              </a:rPr>
              <a:t>La classe est une structure dans laquelle exerce l’enseignant : </a:t>
            </a:r>
          </a:p>
          <a:p>
            <a:pPr marL="557213" indent="-52863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200" dirty="0">
                <a:latin typeface="Arial" panose="020B0604020202020204" pitchFamily="34" charset="0"/>
              </a:rPr>
              <a:t>dans le respect des exigences institutionnelles, </a:t>
            </a:r>
          </a:p>
          <a:p>
            <a:pPr marL="557213" indent="-52863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200" dirty="0">
                <a:latin typeface="Arial" panose="020B0604020202020204" pitchFamily="34" charset="0"/>
              </a:rPr>
              <a:t>Auprès d’un groupe d’enfants sous sa responsabilité, </a:t>
            </a:r>
          </a:p>
          <a:p>
            <a:pPr marL="557213" indent="-52863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200" dirty="0">
                <a:latin typeface="Arial" panose="020B0604020202020204" pitchFamily="34" charset="0"/>
              </a:rPr>
              <a:t>en impliquant les élèves dans un projet d’apprentissage, </a:t>
            </a:r>
          </a:p>
          <a:p>
            <a:pPr marL="557213" indent="-52863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200" dirty="0">
                <a:latin typeface="Arial" panose="020B0604020202020204" pitchFamily="34" charset="0"/>
              </a:rPr>
              <a:t>dans le respect des règles communes de fonctionnement (bienveillance et respect)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sz="2200" dirty="0">
              <a:latin typeface="Arial" panose="020B0604020202020204" pitchFamily="34" charset="0"/>
            </a:endParaRP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200" i="1" dirty="0">
                <a:latin typeface="Arial" panose="020B0604020202020204" pitchFamily="34" charset="0"/>
              </a:rPr>
              <a:t>Il est donc important de veiller à </a:t>
            </a:r>
            <a:r>
              <a:rPr lang="fr-FR" altLang="fr-FR" sz="2200" b="1" i="1" dirty="0">
                <a:latin typeface="Arial" panose="020B0604020202020204" pitchFamily="34" charset="0"/>
              </a:rPr>
              <a:t>la cohérence des cadres et à la cohésion de la classe dans l'application de ces règles communes</a:t>
            </a:r>
          </a:p>
        </p:txBody>
      </p:sp>
    </p:spTree>
    <p:extLst>
      <p:ext uri="{BB962C8B-B14F-4D97-AF65-F5344CB8AC3E}">
        <p14:creationId xmlns:p14="http://schemas.microsoft.com/office/powerpoint/2010/main" val="4155459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884364" y="215901"/>
            <a:ext cx="8207375" cy="11223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5"/>
                </a:solidFill>
              </a:rPr>
              <a:t>Prévenir avant de guérir !</a:t>
            </a:r>
            <a:r>
              <a:rPr lang="fr-FR" altLang="fr-FR" sz="2800" dirty="0">
                <a:solidFill>
                  <a:srgbClr val="FFFFFF"/>
                </a:solidFill>
              </a:rPr>
              <a:t/>
            </a:r>
            <a:br>
              <a:rPr lang="fr-FR" altLang="fr-FR" sz="2800" dirty="0">
                <a:solidFill>
                  <a:srgbClr val="FFFFFF"/>
                </a:solidFill>
              </a:rPr>
            </a:br>
            <a:r>
              <a:rPr lang="fr-FR" altLang="fr-FR" sz="2800" dirty="0">
                <a:solidFill>
                  <a:schemeClr val="accent2">
                    <a:lumMod val="75000"/>
                  </a:schemeClr>
                </a:solidFill>
              </a:rPr>
              <a:t>L'enseignant : prendre sa place dans le groupe</a:t>
            </a:r>
            <a:r>
              <a:rPr lang="fr-FR" altLang="fr-FR" sz="2800" dirty="0">
                <a:solidFill>
                  <a:srgbClr val="FFFFFF"/>
                </a:solidFill>
              </a:rPr>
              <a:t> !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1" y="1604964"/>
            <a:ext cx="8723311" cy="4503737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latin typeface="Arial" panose="020B0604020202020204" pitchFamily="34" charset="0"/>
              </a:rPr>
              <a:t>Exercice : prendre sa place dans le groupe (leadership)</a:t>
            </a:r>
            <a:r>
              <a:rPr lang="fr-FR" altLang="fr-FR" sz="2400" dirty="0">
                <a:latin typeface="Arial" panose="020B0604020202020204" pitchFamily="34" charset="0"/>
              </a:rPr>
              <a:t> 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i="1" dirty="0">
                <a:solidFill>
                  <a:srgbClr val="FF3333"/>
                </a:solidFill>
                <a:latin typeface="Arial" panose="020B0604020202020204" pitchFamily="34" charset="0"/>
              </a:rPr>
              <a:t>Objectif : occuper le territoire, parler mafia, soumission en échange de protection !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</a:rPr>
              <a:t>Ce sont les élèves qui entrent dans votre espace classe. </a:t>
            </a:r>
            <a:endParaRPr lang="fr-FR" altLang="fr-FR" sz="2400" dirty="0" smtClean="0">
              <a:latin typeface="Arial" panose="020B0604020202020204" pitchFamily="34" charset="0"/>
            </a:endParaRPr>
          </a:p>
          <a:p>
            <a:pPr marL="260350" indent="-3429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 smtClean="0">
                <a:latin typeface="Arial" panose="020B0604020202020204" pitchFamily="34" charset="0"/>
              </a:rPr>
              <a:t>Les </a:t>
            </a:r>
            <a:r>
              <a:rPr lang="fr-FR" altLang="fr-FR" sz="2400" dirty="0">
                <a:latin typeface="Arial" panose="020B0604020202020204" pitchFamily="34" charset="0"/>
              </a:rPr>
              <a:t>accueillir ancré, les saluer à l'entrée (ou rituel </a:t>
            </a:r>
            <a:r>
              <a:rPr lang="fr-FR" altLang="fr-FR" sz="2400" dirty="0" smtClean="0">
                <a:latin typeface="Arial" panose="020B0604020202020204" pitchFamily="34" charset="0"/>
              </a:rPr>
              <a:t>d’accueil)</a:t>
            </a:r>
          </a:p>
          <a:p>
            <a:pPr marL="260350" indent="-3429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</a:rPr>
              <a:t>L</a:t>
            </a:r>
            <a:r>
              <a:rPr lang="fr-FR" altLang="fr-FR" sz="2400" dirty="0" smtClean="0">
                <a:latin typeface="Arial" panose="020B0604020202020204" pitchFamily="34" charset="0"/>
              </a:rPr>
              <a:t>eur </a:t>
            </a:r>
            <a:r>
              <a:rPr lang="fr-FR" altLang="fr-FR" sz="2400" dirty="0">
                <a:latin typeface="Arial" panose="020B0604020202020204" pitchFamily="34" charset="0"/>
              </a:rPr>
              <a:t>inculquer les règles et les faire appliquer. </a:t>
            </a:r>
            <a:endParaRPr lang="fr-FR" altLang="fr-FR" sz="2400" dirty="0" smtClean="0">
              <a:latin typeface="Arial" panose="020B0604020202020204" pitchFamily="34" charset="0"/>
            </a:endParaRPr>
          </a:p>
          <a:p>
            <a:pPr marL="260350" indent="-3429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 smtClean="0">
                <a:latin typeface="Arial" panose="020B0604020202020204" pitchFamily="34" charset="0"/>
              </a:rPr>
              <a:t>Se </a:t>
            </a:r>
            <a:r>
              <a:rPr lang="fr-FR" altLang="fr-FR" sz="2400" dirty="0">
                <a:latin typeface="Arial" panose="020B0604020202020204" pitchFamily="34" charset="0"/>
              </a:rPr>
              <a:t>déplacer dans le lieu (occuper le </a:t>
            </a:r>
            <a:r>
              <a:rPr lang="fr-FR" altLang="fr-FR" sz="2400" dirty="0" smtClean="0">
                <a:latin typeface="Arial" panose="020B0604020202020204" pitchFamily="34" charset="0"/>
              </a:rPr>
              <a:t>territoire)</a:t>
            </a:r>
          </a:p>
          <a:p>
            <a:pPr marL="260350" indent="-342900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</a:rPr>
              <a:t>S</a:t>
            </a:r>
            <a:r>
              <a:rPr lang="fr-FR" altLang="fr-FR" sz="2400" dirty="0" smtClean="0">
                <a:latin typeface="Arial" panose="020B0604020202020204" pitchFamily="34" charset="0"/>
              </a:rPr>
              <a:t>e </a:t>
            </a:r>
            <a:r>
              <a:rPr lang="fr-FR" altLang="fr-FR" sz="2400" dirty="0">
                <a:latin typeface="Arial" panose="020B0604020202020204" pitchFamily="34" charset="0"/>
              </a:rPr>
              <a:t>placer </a:t>
            </a:r>
            <a:r>
              <a:rPr lang="fr-FR" altLang="fr-FR" sz="2400" dirty="0" smtClean="0">
                <a:latin typeface="Arial" panose="020B0604020202020204" pitchFamily="34" charset="0"/>
              </a:rPr>
              <a:t>derrière l’enfant et le groupe...</a:t>
            </a:r>
            <a:endParaRPr lang="fr-FR" altLang="fr-FR" sz="2400" dirty="0">
              <a:latin typeface="Arial" panose="020B0604020202020204" pitchFamily="34" charset="0"/>
            </a:endParaRP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95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57389" y="144463"/>
            <a:ext cx="8207375" cy="1122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5"/>
                </a:solidFill>
              </a:rPr>
              <a:t>Prévenir avant de guérir ! </a:t>
            </a:r>
            <a:r>
              <a:rPr lang="fr-FR" altLang="fr-FR" sz="2800" dirty="0">
                <a:solidFill>
                  <a:srgbClr val="FFFFFF"/>
                </a:solidFill>
              </a:rPr>
              <a:t/>
            </a:r>
            <a:br>
              <a:rPr lang="fr-FR" altLang="fr-FR" sz="2800" dirty="0">
                <a:solidFill>
                  <a:srgbClr val="FFFFFF"/>
                </a:solidFill>
              </a:rPr>
            </a:br>
            <a:r>
              <a:rPr lang="fr-FR" altLang="fr-FR" sz="2800" dirty="0">
                <a:solidFill>
                  <a:schemeClr val="accent2">
                    <a:lumMod val="75000"/>
                  </a:schemeClr>
                </a:solidFill>
              </a:rPr>
              <a:t>La règle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4" y="1223963"/>
            <a:ext cx="10297144" cy="5256212"/>
          </a:xfrm>
        </p:spPr>
        <p:txBody>
          <a:bodyPr>
            <a:normAutofit lnSpcReduction="10000"/>
          </a:bodyPr>
          <a:lstStyle/>
          <a:p>
            <a:pPr marL="558800" indent="-527050"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solidFill>
                  <a:srgbClr val="FF3333"/>
                </a:solidFill>
                <a:latin typeface="Arial" panose="020B0604020202020204" pitchFamily="34" charset="0"/>
              </a:rPr>
              <a:t>Une règle prévient un grave écart de conduite et définit le comportement attendu pour le bon fonctionnement du groupe</a:t>
            </a:r>
          </a:p>
          <a:p>
            <a:pPr marL="757238" indent="-749300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déterminer les règles à partir des écarts de conduite considérés comme graves : </a:t>
            </a:r>
            <a:r>
              <a:rPr lang="fr-FR" altLang="fr-FR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les interdits</a:t>
            </a:r>
          </a:p>
          <a:p>
            <a:pPr marL="528638" indent="-496888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se limiter à</a:t>
            </a:r>
            <a:r>
              <a:rPr lang="fr-FR" altLang="fr-FR" sz="2000" b="1" i="1" dirty="0">
                <a:latin typeface="Arial" panose="020B0604020202020204" pitchFamily="34" charset="0"/>
              </a:rPr>
              <a:t> 5 règles principales (non négociables)</a:t>
            </a:r>
          </a:p>
          <a:p>
            <a:pPr marL="528638" indent="-496888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les énoncer sous forme d'engagements positifs, de </a:t>
            </a:r>
            <a:r>
              <a:rPr lang="fr-FR" altLang="fr-FR" sz="2000" b="1" i="1" dirty="0">
                <a:latin typeface="Arial" panose="020B0604020202020204" pitchFamily="34" charset="0"/>
              </a:rPr>
              <a:t>verbes d'actions positifs</a:t>
            </a:r>
          </a:p>
          <a:p>
            <a:pPr marL="528638" indent="-496888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dirty="0">
                <a:latin typeface="Arial" panose="020B0604020202020204" pitchFamily="34" charset="0"/>
              </a:rPr>
              <a:t>décrire les comportements attendus</a:t>
            </a:r>
            <a:r>
              <a:rPr lang="fr-FR" altLang="fr-FR" sz="2000" dirty="0">
                <a:latin typeface="Arial" panose="020B0604020202020204" pitchFamily="34" charset="0"/>
              </a:rPr>
              <a:t> de manière explicite, claire, objective</a:t>
            </a:r>
          </a:p>
          <a:p>
            <a:pPr marL="528638" indent="-496888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dirty="0">
                <a:latin typeface="Arial" panose="020B0604020202020204" pitchFamily="34" charset="0"/>
              </a:rPr>
              <a:t>communiquer sur les comportements souhaités</a:t>
            </a:r>
            <a:r>
              <a:rPr lang="fr-FR" altLang="fr-FR" sz="2000" dirty="0">
                <a:latin typeface="Arial" panose="020B0604020202020204" pitchFamily="34" charset="0"/>
              </a:rPr>
              <a:t>,</a:t>
            </a:r>
            <a:r>
              <a:rPr lang="fr-FR" altLang="fr-FR" sz="2000" b="1" dirty="0">
                <a:latin typeface="Arial" panose="020B0604020202020204" pitchFamily="34" charset="0"/>
              </a:rPr>
              <a:t> </a:t>
            </a:r>
            <a:r>
              <a:rPr lang="fr-FR" altLang="fr-FR" sz="2000" dirty="0">
                <a:latin typeface="Arial" panose="020B0604020202020204" pitchFamily="34" charset="0"/>
              </a:rPr>
              <a:t>leur importance, les conséquences de leur non respect</a:t>
            </a:r>
          </a:p>
          <a:p>
            <a:pPr marL="528638" indent="-496888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discuter éventuellement (en fonction de l'âge) </a:t>
            </a:r>
            <a:r>
              <a:rPr lang="fr-FR" altLang="fr-FR" sz="2000" b="1" dirty="0">
                <a:latin typeface="Arial" panose="020B0604020202020204" pitchFamily="34" charset="0"/>
              </a:rPr>
              <a:t>du pourquoi ces règles</a:t>
            </a:r>
            <a:r>
              <a:rPr lang="fr-FR" altLang="fr-FR" sz="2000" dirty="0">
                <a:latin typeface="Arial" panose="020B0604020202020204" pitchFamily="34" charset="0"/>
              </a:rPr>
              <a:t> </a:t>
            </a:r>
            <a:r>
              <a:rPr lang="fr-FR" altLang="fr-FR" sz="2000" b="1" dirty="0">
                <a:latin typeface="Arial" panose="020B0604020202020204" pitchFamily="34" charset="0"/>
              </a:rPr>
              <a:t>sont importantes</a:t>
            </a:r>
            <a:r>
              <a:rPr lang="fr-FR" altLang="fr-FR" sz="2000" dirty="0">
                <a:latin typeface="Arial" panose="020B0604020202020204" pitchFamily="34" charset="0"/>
              </a:rPr>
              <a:t>, être précis et claire sur les aspects non négociables</a:t>
            </a:r>
            <a:r>
              <a:rPr lang="fr-FR" altLang="fr-FR" sz="2000" dirty="0" smtClean="0">
                <a:latin typeface="Arial" panose="020B0604020202020204" pitchFamily="34" charset="0"/>
              </a:rPr>
              <a:t>.</a:t>
            </a:r>
          </a:p>
          <a:p>
            <a:pPr marL="528638" indent="-496888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Les afficher dans la classe </a:t>
            </a:r>
            <a:endParaRPr lang="fr-FR" altLang="fr-FR" sz="20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528638" indent="-496888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solidFill>
                  <a:srgbClr val="00CC00"/>
                </a:solidFill>
                <a:latin typeface="Arial" panose="020B0604020202020204" pitchFamily="34" charset="0"/>
              </a:rPr>
              <a:t>A</a:t>
            </a:r>
            <a:r>
              <a:rPr lang="fr-FR" altLang="fr-FR" sz="2000" b="1" i="1" dirty="0" smtClean="0">
                <a:solidFill>
                  <a:srgbClr val="00CC00"/>
                </a:solidFill>
                <a:latin typeface="Arial" panose="020B0604020202020204" pitchFamily="34" charset="0"/>
              </a:rPr>
              <a:t>ppliquer </a:t>
            </a:r>
            <a:r>
              <a:rPr lang="fr-FR" altLang="fr-FR" sz="2000" b="1" i="1" dirty="0">
                <a:solidFill>
                  <a:srgbClr val="00CC00"/>
                </a:solidFill>
                <a:latin typeface="Arial" panose="020B0604020202020204" pitchFamily="34" charset="0"/>
              </a:rPr>
              <a:t>les conséquences </a:t>
            </a:r>
            <a:r>
              <a:rPr lang="fr-FR" altLang="fr-FR" sz="2000" b="1" i="1" dirty="0" smtClean="0">
                <a:solidFill>
                  <a:srgbClr val="00CC00"/>
                </a:solidFill>
                <a:latin typeface="Arial" panose="020B0604020202020204" pitchFamily="34" charset="0"/>
              </a:rPr>
              <a:t>(réparation) avec </a:t>
            </a:r>
            <a:r>
              <a:rPr lang="fr-FR" altLang="fr-FR" sz="2000" b="1" i="1" dirty="0">
                <a:solidFill>
                  <a:srgbClr val="00CC00"/>
                </a:solidFill>
                <a:latin typeface="Arial" panose="020B0604020202020204" pitchFamily="34" charset="0"/>
              </a:rPr>
              <a:t>constance et cohérence, de manière neutre, sans négocier.</a:t>
            </a:r>
          </a:p>
          <a:p>
            <a:pPr marL="558800" indent="-527050"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fr-FR" altLang="fr-FR" sz="2000" b="1" i="1" dirty="0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7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957389" y="144463"/>
            <a:ext cx="8207375" cy="1122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>
                    <a:lumMod val="75000"/>
                  </a:schemeClr>
                </a:solidFill>
              </a:rPr>
              <a:t>Prévenir avant de guérir ! </a:t>
            </a:r>
            <a:r>
              <a:rPr lang="fr-FR" altLang="fr-FR" sz="2800" dirty="0" smtClean="0">
                <a:solidFill>
                  <a:srgbClr val="00B050"/>
                </a:solidFill>
              </a:rPr>
              <a:t>La </a:t>
            </a:r>
            <a:r>
              <a:rPr lang="fr-FR" altLang="fr-FR" sz="2800" dirty="0">
                <a:solidFill>
                  <a:srgbClr val="00B050"/>
                </a:solidFill>
              </a:rPr>
              <a:t>règle</a:t>
            </a:r>
            <a:r>
              <a:rPr lang="fr-FR" altLang="fr-F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3432" y="1412876"/>
            <a:ext cx="9361040" cy="5184775"/>
          </a:xfrm>
        </p:spPr>
        <p:txBody>
          <a:bodyPr/>
          <a:lstStyle/>
          <a:p>
            <a:pPr marL="558800" indent="-527050"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solidFill>
                  <a:srgbClr val="FF3333"/>
                </a:solidFill>
                <a:latin typeface="Arial" panose="020B0604020202020204" pitchFamily="34" charset="0"/>
              </a:rPr>
              <a:t>Une règle prévient un grave écart de conduite et définit le comportement attendu pour le bon fonctionnement du </a:t>
            </a:r>
            <a:r>
              <a:rPr lang="fr-FR" altLang="fr-FR" sz="2000" b="1" i="1" dirty="0" smtClean="0">
                <a:solidFill>
                  <a:srgbClr val="FF3333"/>
                </a:solidFill>
                <a:latin typeface="Arial" panose="020B0604020202020204" pitchFamily="34" charset="0"/>
              </a:rPr>
              <a:t>groupe</a:t>
            </a:r>
          </a:p>
          <a:p>
            <a:pPr marL="558800" indent="-527050"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fr-FR" altLang="fr-FR" sz="2000" b="1" i="1" dirty="0">
              <a:solidFill>
                <a:srgbClr val="FF3333"/>
              </a:solidFill>
              <a:latin typeface="Arial" panose="020B0604020202020204" pitchFamily="34" charset="0"/>
            </a:endParaRPr>
          </a:p>
          <a:p>
            <a:pPr marL="558800" indent="-527050"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fr-FR" altLang="fr-FR" sz="2000" b="1" i="1" dirty="0">
              <a:solidFill>
                <a:srgbClr val="FF3333"/>
              </a:solidFill>
              <a:latin typeface="Arial" panose="020B0604020202020204" pitchFamily="34" charset="0"/>
            </a:endParaRPr>
          </a:p>
          <a:p>
            <a:pPr marL="528638" indent="-496888"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latin typeface="Arial" panose="020B0604020202020204" pitchFamily="34" charset="0"/>
              </a:rPr>
              <a:t>Exemple de 5 règles principales (non négociables)</a:t>
            </a:r>
          </a:p>
          <a:p>
            <a:pPr marL="1355725" indent="-441325"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solidFill>
                  <a:srgbClr val="00B050"/>
                </a:solidFill>
                <a:latin typeface="Arial" panose="020B0604020202020204" pitchFamily="34" charset="0"/>
              </a:rPr>
              <a:t>La classe est un lieu de travail</a:t>
            </a:r>
          </a:p>
          <a:p>
            <a:pPr marL="1355725" indent="-441325"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solidFill>
                  <a:srgbClr val="00B050"/>
                </a:solidFill>
                <a:latin typeface="Arial" panose="020B0604020202020204" pitchFamily="34" charset="0"/>
              </a:rPr>
              <a:t>Les élèves obéissent à l’enseignant</a:t>
            </a:r>
          </a:p>
          <a:p>
            <a:pPr marL="1355725" indent="-441325"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solidFill>
                  <a:srgbClr val="00B050"/>
                </a:solidFill>
                <a:latin typeface="Arial" panose="020B0604020202020204" pitchFamily="34" charset="0"/>
              </a:rPr>
              <a:t>Chaque élève a le droit d’apprendre</a:t>
            </a:r>
          </a:p>
          <a:p>
            <a:pPr marL="1355725" indent="-441325"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solidFill>
                  <a:srgbClr val="00B050"/>
                </a:solidFill>
                <a:latin typeface="Arial" panose="020B0604020202020204" pitchFamily="34" charset="0"/>
              </a:rPr>
              <a:t>L’enseignant a le devoir et le droit d’enseigner</a:t>
            </a:r>
          </a:p>
          <a:p>
            <a:pPr marL="1355725" indent="-441325"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solidFill>
                  <a:srgbClr val="00B050"/>
                </a:solidFill>
                <a:latin typeface="Arial" panose="020B0604020202020204" pitchFamily="34" charset="0"/>
              </a:rPr>
              <a:t>Chacun doit se sentir en sécurité pour travailler efficacement</a:t>
            </a:r>
          </a:p>
          <a:p>
            <a:pPr marL="531813" indent="-528638">
              <a:buSzPct val="45000"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fr-FR" altLang="fr-FR" i="1" dirty="0" smtClean="0">
              <a:latin typeface="Arial" panose="020B0604020202020204" pitchFamily="34" charset="0"/>
            </a:endParaRPr>
          </a:p>
          <a:p>
            <a:pPr marL="558800" indent="-527050"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fr-FR" altLang="fr-FR" i="1" dirty="0" smtClean="0"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060848"/>
            <a:ext cx="322922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15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884364" y="144463"/>
            <a:ext cx="8207375" cy="1122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>
                    <a:lumMod val="75000"/>
                  </a:schemeClr>
                </a:solidFill>
              </a:rPr>
              <a:t>Prévenir avant de guérir !</a:t>
            </a:r>
            <a:r>
              <a:rPr lang="fr-FR" altLang="fr-FR" sz="2800" dirty="0">
                <a:solidFill>
                  <a:srgbClr val="FFFFFF"/>
                </a:solidFill>
              </a:rPr>
              <a:t/>
            </a:r>
            <a:br>
              <a:rPr lang="fr-FR" altLang="fr-FR" sz="2800" dirty="0">
                <a:solidFill>
                  <a:srgbClr val="FFFFFF"/>
                </a:solidFill>
              </a:rPr>
            </a:br>
            <a:r>
              <a:rPr lang="fr-FR" altLang="fr-FR" sz="2800" dirty="0">
                <a:solidFill>
                  <a:srgbClr val="00B050"/>
                </a:solidFill>
              </a:rPr>
              <a:t>Intervenir en cas d'écart à la règle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5441" y="1266826"/>
            <a:ext cx="6048624" cy="5256213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latin typeface="Arial" panose="020B0604020202020204" pitchFamily="34" charset="0"/>
              </a:rPr>
              <a:t>pour que la règle soit respectée, il est nécessaire d'intervenir quand elle ne l'est pas !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solidFill>
                  <a:srgbClr val="FF3333"/>
                </a:solidFill>
                <a:latin typeface="Arial" panose="020B0604020202020204" pitchFamily="34" charset="0"/>
              </a:rPr>
              <a:t>Sanctionner un comportement, c'est « marquer le coup »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latin typeface="Arial" panose="020B0604020202020204" pitchFamily="34" charset="0"/>
              </a:rPr>
              <a:t>L'intervention peut être punitive : </a:t>
            </a:r>
            <a:r>
              <a:rPr lang="fr-FR" altLang="fr-FR" sz="1600" dirty="0">
                <a:latin typeface="Arial" panose="020B0604020202020204" pitchFamily="34" charset="0"/>
              </a:rPr>
              <a:t>punir dans le sens de payer le prix social, rétablir l'équilibre symbolique (on repart de zéro) sans menacer, sans humilier et sans stigmatiser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latin typeface="Arial" panose="020B0604020202020204" pitchFamily="34" charset="0"/>
              </a:rPr>
              <a:t>L'intervention peut être éducative :</a:t>
            </a:r>
            <a:r>
              <a:rPr lang="fr-FR" altLang="fr-FR" sz="2000" i="1" dirty="0">
                <a:latin typeface="Arial" panose="020B0604020202020204" pitchFamily="34" charset="0"/>
              </a:rPr>
              <a:t> l</a:t>
            </a:r>
            <a:r>
              <a:rPr lang="fr-FR" altLang="fr-FR" sz="1600" i="1" dirty="0">
                <a:latin typeface="Arial" panose="020B0604020202020204" pitchFamily="34" charset="0"/>
              </a:rPr>
              <a:t>e </a:t>
            </a:r>
            <a:r>
              <a:rPr lang="fr-FR" altLang="fr-FR" sz="1600" dirty="0">
                <a:latin typeface="Arial" panose="020B0604020202020204" pitchFamily="34" charset="0"/>
              </a:rPr>
              <a:t>comportement non désiré peut être vu comme une occasion pédagogique ! Faire prendre conscience du non respect de la règle, des conséquences, de la gravité, de la rupture d'équilibre du groupe. 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solidFill>
                  <a:srgbClr val="0000FF"/>
                </a:solidFill>
                <a:latin typeface="Arial" panose="020B0604020202020204" pitchFamily="34" charset="0"/>
              </a:rPr>
              <a:t>Sortir du jugement pour fixer un objectif et se donner les moyens. Appliquer les conséquences et permettre de réparer !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7536160" y="1484784"/>
            <a:ext cx="4032448" cy="4503738"/>
          </a:xfrm>
        </p:spPr>
        <p:txBody>
          <a:bodyPr>
            <a:normAutofit/>
          </a:bodyPr>
          <a:lstStyle/>
          <a:p>
            <a:pPr indent="-31115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solidFill>
                  <a:srgbClr val="0000FF"/>
                </a:solidFill>
                <a:latin typeface="Arial" panose="020B0604020202020204" pitchFamily="34" charset="0"/>
              </a:rPr>
              <a:t>Comment ? 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latin typeface="Arial" panose="020B0604020202020204" pitchFamily="34" charset="0"/>
              </a:rPr>
              <a:t>C'est la aussi une question d'état d'esprit et d'adaptation !!!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-</a:t>
            </a:r>
            <a:r>
              <a:rPr lang="fr-FR" altLang="fr-FR" sz="2000" dirty="0">
                <a:solidFill>
                  <a:srgbClr val="009900"/>
                </a:solidFill>
                <a:latin typeface="Arial" panose="020B0604020202020204" pitchFamily="34" charset="0"/>
              </a:rPr>
              <a:t> État d'esprit calme, neutre, ouvert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solidFill>
                  <a:srgbClr val="009900"/>
                </a:solidFill>
                <a:latin typeface="Arial" panose="020B0604020202020204" pitchFamily="34" charset="0"/>
              </a:rPr>
              <a:t>- Priorité aux apprentissage et à l'éducation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solidFill>
                  <a:srgbClr val="009900"/>
                </a:solidFill>
                <a:latin typeface="Arial" panose="020B0604020202020204" pitchFamily="34" charset="0"/>
              </a:rPr>
              <a:t>- Attitude « résolution problème »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solidFill>
                  <a:srgbClr val="009900"/>
                </a:solidFill>
                <a:latin typeface="Arial" panose="020B0604020202020204" pitchFamily="34" charset="0"/>
              </a:rPr>
              <a:t>- Économie d'action, intervention minimale, pour une efficacité maximale</a:t>
            </a:r>
          </a:p>
        </p:txBody>
      </p:sp>
    </p:spTree>
    <p:extLst>
      <p:ext uri="{BB962C8B-B14F-4D97-AF65-F5344CB8AC3E}">
        <p14:creationId xmlns:p14="http://schemas.microsoft.com/office/powerpoint/2010/main" val="3499013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84364" y="144463"/>
            <a:ext cx="8207375" cy="1122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>
                    <a:lumMod val="75000"/>
                  </a:schemeClr>
                </a:solidFill>
              </a:rPr>
              <a:t>Prévenir avant de guérir </a:t>
            </a:r>
            <a:r>
              <a:rPr lang="fr-FR" altLang="fr-FR" sz="2800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fr-FR" altLang="fr-FR" sz="2800" dirty="0" smtClean="0">
                <a:solidFill>
                  <a:srgbClr val="00B050"/>
                </a:solidFill>
              </a:rPr>
              <a:t>Les </a:t>
            </a:r>
            <a:r>
              <a:rPr lang="fr-FR" altLang="fr-FR" sz="2800" dirty="0">
                <a:solidFill>
                  <a:srgbClr val="00B050"/>
                </a:solidFill>
              </a:rPr>
              <a:t>procédures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9539" y="1556792"/>
            <a:ext cx="9217024" cy="4392613"/>
          </a:xfrm>
        </p:spPr>
        <p:txBody>
          <a:bodyPr/>
          <a:lstStyle/>
          <a:p>
            <a:pPr marL="558800" indent="-527050"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solidFill>
                  <a:srgbClr val="FF3333"/>
                </a:solidFill>
                <a:latin typeface="Arial" panose="020B0604020202020204" pitchFamily="34" charset="0"/>
              </a:rPr>
              <a:t>C'est la façon dont on veut qu'une activité se déroule chaque fois qu'elle est accomplie (organisation, relation, apprentissage)</a:t>
            </a:r>
          </a:p>
          <a:p>
            <a:pPr marL="528638" indent="-496888"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dirty="0">
                <a:latin typeface="Arial" panose="020B0604020202020204" pitchFamily="34" charset="0"/>
              </a:rPr>
              <a:t>Décrire</a:t>
            </a:r>
            <a:r>
              <a:rPr lang="fr-FR" altLang="fr-FR" sz="2000" dirty="0">
                <a:latin typeface="Arial" panose="020B0604020202020204" pitchFamily="34" charset="0"/>
              </a:rPr>
              <a:t> de manière explicite la façon de se déplacer, de prendre la parole, de poser une question, d’entrer dans la classe, d’organiser les apprentissages, la manière d’apprendre, de quitter la leçon…</a:t>
            </a:r>
          </a:p>
          <a:p>
            <a:pPr marL="528638" indent="-496888"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dirty="0">
                <a:latin typeface="Arial" panose="020B0604020202020204" pitchFamily="34" charset="0"/>
              </a:rPr>
              <a:t>Modéliser,</a:t>
            </a:r>
            <a:r>
              <a:rPr lang="fr-FR" altLang="fr-FR" sz="2000" dirty="0">
                <a:latin typeface="Arial" panose="020B0604020202020204" pitchFamily="34" charset="0"/>
              </a:rPr>
              <a:t> enseigner étape par étape la procédure (affichages)                  </a:t>
            </a:r>
          </a:p>
          <a:p>
            <a:pPr marL="528638" indent="-496888"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dirty="0">
                <a:latin typeface="Arial" panose="020B0604020202020204" pitchFamily="34" charset="0"/>
              </a:rPr>
              <a:t>La procédure est répétée, utilisée et rappelée</a:t>
            </a:r>
            <a:r>
              <a:rPr lang="fr-FR" altLang="fr-FR" sz="2000" dirty="0">
                <a:latin typeface="Arial" panose="020B0604020202020204" pitchFamily="34" charset="0"/>
              </a:rPr>
              <a:t> à chaque fois</a:t>
            </a:r>
          </a:p>
          <a:p>
            <a:pPr marL="528638" indent="-496888"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solidFill>
                  <a:srgbClr val="00B050"/>
                </a:solidFill>
                <a:latin typeface="Arial" panose="020B0604020202020204" pitchFamily="34" charset="0"/>
              </a:rPr>
              <a:t>Féliciter pour le respect de la procédure,</a:t>
            </a:r>
            <a:r>
              <a:rPr lang="fr-FR" altLang="fr-FR" sz="20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000" dirty="0">
                <a:latin typeface="Arial" panose="020B0604020202020204" pitchFamily="34" charset="0"/>
              </a:rPr>
              <a:t>la rappeler en cas d'oubli, ignorer les comportements non désirés peu importants (voir règles)</a:t>
            </a:r>
          </a:p>
          <a:p>
            <a:pPr marL="528638" indent="-496888">
              <a:buSzPct val="45000"/>
              <a:buFont typeface="Wingdings" panose="05000000000000000000" pitchFamily="2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fr-FR" altLang="fr-FR" sz="2000" b="1" i="1" dirty="0">
                <a:solidFill>
                  <a:srgbClr val="00B050"/>
                </a:solidFill>
                <a:latin typeface="Arial" panose="020B0604020202020204" pitchFamily="34" charset="0"/>
              </a:rPr>
              <a:t>Valoriser les comportements adaptés qui s’appuient sur la </a:t>
            </a:r>
            <a:r>
              <a:rPr lang="fr-FR" altLang="fr-FR" sz="2000" b="1" i="1" dirty="0" smtClean="0">
                <a:solidFill>
                  <a:srgbClr val="00B050"/>
                </a:solidFill>
                <a:latin typeface="Arial" panose="020B0604020202020204" pitchFamily="34" charset="0"/>
              </a:rPr>
              <a:t>procédure (Féliciter les élèves !)</a:t>
            </a:r>
            <a:endParaRPr lang="fr-FR" altLang="fr-FR" sz="2000" b="1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53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756237" y="219077"/>
            <a:ext cx="8207375" cy="1122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>
                    <a:lumMod val="75000"/>
                  </a:schemeClr>
                </a:solidFill>
              </a:rPr>
              <a:t>Prévenir avant de guérir ! </a:t>
            </a:r>
            <a:br>
              <a:rPr lang="fr-FR" altLang="fr-FR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altLang="fr-FR" sz="2800" dirty="0">
                <a:solidFill>
                  <a:schemeClr val="accent2">
                    <a:lumMod val="75000"/>
                  </a:schemeClr>
                </a:solidFill>
              </a:rPr>
              <a:t>Ecouter !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1383" y="1439862"/>
            <a:ext cx="6205525" cy="5157489"/>
          </a:xfrm>
        </p:spPr>
        <p:txBody>
          <a:bodyPr>
            <a:normAutofit/>
          </a:bodyPr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latin typeface="Arial" panose="020B0604020202020204" pitchFamily="34" charset="0"/>
              </a:rPr>
              <a:t>L'écoute active (Carl Rogers)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Se taire :</a:t>
            </a:r>
            <a:r>
              <a:rPr lang="fr-FR" altLang="fr-FR" sz="2000" dirty="0">
                <a:solidFill>
                  <a:schemeClr val="accent2"/>
                </a:solidFill>
                <a:latin typeface="Arial" panose="020B0604020202020204" pitchFamily="34" charset="0"/>
              </a:rPr>
              <a:t> laisser l'autre aller jusqu'au bout, respecter les silences, laisser des blancs à l'interlocuteur pour qu'il puisse se concentrer et suivre le fil de son récit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Écouter activement et faire préciser :</a:t>
            </a:r>
            <a:r>
              <a:rPr lang="fr-FR" altLang="fr-FR" sz="2000" dirty="0">
                <a:solidFill>
                  <a:schemeClr val="accent2"/>
                </a:solidFill>
                <a:latin typeface="Arial" panose="020B0604020202020204" pitchFamily="34" charset="0"/>
              </a:rPr>
              <a:t> poser des questions ouvertes pour faire préciser ce qui est flou ou incomplet, faire préciser les faits, identifier les besoins réels, observer ce qui n'est pas dit.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Reformuler et vérifier</a:t>
            </a:r>
            <a:r>
              <a:rPr lang="fr-FR" altLang="fr-FR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 ; </a:t>
            </a:r>
            <a:r>
              <a:rPr lang="fr-FR" altLang="fr-FR" sz="2000" dirty="0">
                <a:solidFill>
                  <a:schemeClr val="accent2"/>
                </a:solidFill>
                <a:latin typeface="Arial" panose="020B0604020202020204" pitchFamily="34" charset="0"/>
              </a:rPr>
              <a:t>résumer ce que l'on a compris dans le discours de l'autre et vérifier si on a bien compris, reformuler des émotions, des ressentis…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S'exprimer avec assertivité, </a:t>
            </a:r>
            <a:r>
              <a:rPr lang="fr-FR" altLang="fr-FR" sz="2000" dirty="0">
                <a:solidFill>
                  <a:schemeClr val="accent2"/>
                </a:solidFill>
                <a:latin typeface="Arial" panose="020B0604020202020204" pitchFamily="34" charset="0"/>
              </a:rPr>
              <a:t>de façon claire et directe dans le respect de l'autre.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764704"/>
            <a:ext cx="5412670" cy="542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005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1847528" y="260648"/>
            <a:ext cx="8207375" cy="11223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Être présent à la relation : voir l'invisible</a:t>
            </a:r>
            <a:r>
              <a:rPr lang="fr-FR" altLang="fr-FR" sz="2800" dirty="0">
                <a:solidFill>
                  <a:srgbClr val="FFFFFF"/>
                </a:solidFill>
              </a:rPr>
              <a:t> !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1" y="1604964"/>
            <a:ext cx="8207375" cy="4503737"/>
          </a:xfrm>
        </p:spPr>
        <p:txBody>
          <a:bodyPr>
            <a:normAutofit/>
          </a:bodyPr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latin typeface="Arial" panose="020B0604020202020204" pitchFamily="34" charset="0"/>
              </a:rPr>
              <a:t>Exercice : ouverture du champ oculaire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i="1" dirty="0">
                <a:latin typeface="Arial" panose="020B0604020202020204" pitchFamily="34" charset="0"/>
              </a:rPr>
              <a:t>Objectif : prendre largement de l'information sur ce qui se passe dans le groupe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</a:rPr>
              <a:t>A. focaliser sur un point ou une tâche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Arial" panose="020B0604020202020204" pitchFamily="34" charset="0"/>
              </a:rPr>
              <a:t>B. se placer derrière A et Placer ses mains à droite et à gauche du champ visuel. Écarter et reculer, bouger les mains</a:t>
            </a:r>
          </a:p>
        </p:txBody>
      </p:sp>
    </p:spTree>
    <p:extLst>
      <p:ext uri="{BB962C8B-B14F-4D97-AF65-F5344CB8AC3E}">
        <p14:creationId xmlns:p14="http://schemas.microsoft.com/office/powerpoint/2010/main" val="4117725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1955801" y="71438"/>
            <a:ext cx="8207375" cy="1122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 Guérir soi : gérer sa propre agressivité !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 2 modes mentaux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1" y="1604964"/>
            <a:ext cx="8207375" cy="4503737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600" b="1" dirty="0">
                <a:latin typeface="Arial" panose="020B0604020202020204" pitchFamily="34" charset="0"/>
              </a:rPr>
              <a:t>Deux façon de penser : 2 modes mentaux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Face à une situation difficile, le stress ou le calme sont les symptômes les plus visibles de deux façons (2 états d'esprits) radicalement différentes de fonctionner </a:t>
            </a:r>
            <a:endParaRPr lang="fr-FR" altLang="fr-FR" sz="2000" dirty="0" smtClean="0">
              <a:latin typeface="Arial" panose="020B0604020202020204" pitchFamily="34" charset="0"/>
            </a:endParaRP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sz="2000" dirty="0">
              <a:latin typeface="Arial" panose="020B0604020202020204" pitchFamily="34" charset="0"/>
            </a:endParaRPr>
          </a:p>
          <a:p>
            <a:pPr marL="1425575" indent="-55403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600" b="1" dirty="0">
                <a:solidFill>
                  <a:srgbClr val="0000FF"/>
                </a:solidFill>
                <a:latin typeface="Arial" panose="020B0604020202020204" pitchFamily="34" charset="0"/>
              </a:rPr>
              <a:t>Le Mode Mental Automatique (MMA)  </a:t>
            </a:r>
          </a:p>
          <a:p>
            <a:pPr marL="1425575" indent="-55403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600" b="1" dirty="0">
                <a:solidFill>
                  <a:srgbClr val="6600FF"/>
                </a:solidFill>
                <a:latin typeface="Arial" panose="020B0604020202020204" pitchFamily="34" charset="0"/>
              </a:rPr>
              <a:t>Le mode Mental Adaptatif (MMP)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sz="26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48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1741489" y="30163"/>
            <a:ext cx="8207375" cy="1122362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soi : Gérer sa propre agressivité </a:t>
            </a:r>
            <a:r>
              <a:rPr lang="fr-FR" altLang="fr-FR" sz="2800" dirty="0" smtClean="0">
                <a:solidFill>
                  <a:schemeClr val="accent2"/>
                </a:solidFill>
              </a:rPr>
              <a:t>! </a:t>
            </a:r>
            <a:r>
              <a:rPr lang="fr-FR" altLang="fr-FR" sz="2800" dirty="0" smtClean="0">
                <a:solidFill>
                  <a:srgbClr val="FF0000"/>
                </a:solidFill>
              </a:rPr>
              <a:t>C’est chaud !</a:t>
            </a:r>
            <a:r>
              <a:rPr lang="fr-FR" altLang="fr-FR" sz="2800" dirty="0">
                <a:solidFill>
                  <a:srgbClr val="FF0000"/>
                </a:solidFill>
              </a:rPr>
              <a:t/>
            </a:r>
            <a:br>
              <a:rPr lang="fr-FR" altLang="fr-FR" sz="2800" dirty="0">
                <a:solidFill>
                  <a:srgbClr val="FF0000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 gouvernance émotionnelle vs adaptative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051095"/>
            <a:ext cx="9037440" cy="561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40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811339" y="215901"/>
            <a:ext cx="83518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b="1" dirty="0">
                <a:solidFill>
                  <a:srgbClr val="002060"/>
                </a:solidFill>
                <a:latin typeface="Arial" panose="020B0604020202020204" pitchFamily="34" charset="0"/>
              </a:rPr>
              <a:t>Déroulement du TD : objectifs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811339" y="977589"/>
            <a:ext cx="8677275" cy="549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69863"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923925" indent="-466725"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</a:rPr>
              <a:t>1. Enjeux de l’agressivité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</a:rPr>
              <a:t>2. Qu'est-ce que l'agressivité ? 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000" dirty="0" smtClean="0">
                <a:latin typeface="Calibri" panose="020F0502020204030204" pitchFamily="34" charset="0"/>
              </a:rPr>
              <a:t>	Le </a:t>
            </a:r>
            <a:r>
              <a:rPr lang="fr-FR" altLang="fr-FR" sz="2000" dirty="0">
                <a:latin typeface="Calibri" panose="020F0502020204030204" pitchFamily="34" charset="0"/>
              </a:rPr>
              <a:t>modèle de l'ANC de l'agressivité : distinguer deux types d'agressivité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</a:rPr>
              <a:t>3. notre fonctionnement mental : Les gouvernances et ses liens avec l’agressivité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</a:rPr>
              <a:t>4. Prévenir plutôt que guérir : le cadre, les règles, les procédures et l’intervention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</a:rPr>
              <a:t>5.  Diagnostiquer et comprendre le stress l'agressivité défensive</a:t>
            </a:r>
          </a:p>
          <a:p>
            <a:pPr lvl="1" eaLnBrk="1">
              <a:lnSpc>
                <a:spcPct val="15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fr-FR" altLang="fr-FR" dirty="0">
                <a:latin typeface="Calibri" panose="020F0502020204030204" pitchFamily="34" charset="0"/>
              </a:rPr>
              <a:t>Gérer mon propre stress</a:t>
            </a:r>
          </a:p>
          <a:p>
            <a:pPr lvl="1" eaLnBrk="1">
              <a:lnSpc>
                <a:spcPct val="15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fr-FR" altLang="fr-FR" dirty="0">
                <a:latin typeface="Calibri" panose="020F0502020204030204" pitchFamily="34" charset="0"/>
              </a:rPr>
              <a:t>Gérer le stress de l’élève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</a:rPr>
              <a:t>6. Diagnostiquer et comprendre l'agressivité offensive</a:t>
            </a:r>
          </a:p>
          <a:p>
            <a:pPr lvl="1" eaLnBrk="1">
              <a:lnSpc>
                <a:spcPct val="15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fr-FR" altLang="fr-FR" dirty="0">
                <a:latin typeface="Calibri" panose="020F0502020204030204" pitchFamily="34" charset="0"/>
              </a:rPr>
              <a:t>Identifier l'attitude appropriée face à des comportements grégaires</a:t>
            </a:r>
          </a:p>
          <a:p>
            <a:pPr lvl="1" eaLnBrk="1">
              <a:lnSpc>
                <a:spcPct val="15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fr-FR" altLang="fr-FR" dirty="0">
                <a:latin typeface="Calibri" panose="020F0502020204030204" pitchFamily="34" charset="0"/>
              </a:rPr>
              <a:t>Dominant / dominé ?</a:t>
            </a:r>
          </a:p>
          <a:p>
            <a:pPr lvl="1" eaLnBrk="1">
              <a:lnSpc>
                <a:spcPct val="15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fr-FR" altLang="fr-FR" dirty="0">
                <a:latin typeface="Calibri" panose="020F0502020204030204" pitchFamily="34" charset="0"/>
              </a:rPr>
              <a:t>Gérer les comportements grégaires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fr-FR" altLang="fr-FR" sz="2000" dirty="0">
              <a:latin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fr-FR" altLang="fr-FR" sz="2200" b="1" u="sng" dirty="0">
              <a:latin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fr-FR" altLang="fr-FR" sz="2200" b="1" u="sng" dirty="0">
              <a:latin typeface="Calibri" panose="020F0502020204030204" pitchFamily="34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fr-FR" altLang="fr-FR" sz="2500" b="1" u="sng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</a:pPr>
            <a:endParaRPr lang="fr-FR" altLang="fr-FR" sz="2500" b="1" u="sng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</a:pPr>
            <a:endParaRPr lang="fr-FR" altLang="fr-FR" sz="2500" b="1" u="sng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</a:pPr>
            <a:endParaRPr lang="fr-FR" altLang="fr-FR" sz="2500" b="1" u="sng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</a:pPr>
            <a:endParaRPr lang="fr-FR" altLang="fr-FR" b="1" u="sng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</a:pPr>
            <a:endParaRPr lang="fr-FR" altLang="fr-FR" b="1" u="sng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</a:pPr>
            <a:endParaRPr lang="fr-FR" altLang="fr-FR" b="1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63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11339" y="30163"/>
            <a:ext cx="8207375" cy="1122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soi : gérer sa propre agressivité !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395413"/>
            <a:ext cx="8255000" cy="4868862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 smtClean="0">
                <a:solidFill>
                  <a:srgbClr val="FF3333"/>
                </a:solidFill>
                <a:latin typeface="Arial" panose="020B0604020202020204" pitchFamily="34" charset="0"/>
              </a:rPr>
              <a:t>Basculer d'un mode à l'autre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En théorie </a:t>
            </a:r>
            <a:r>
              <a:rPr lang="fr-FR" altLang="fr-FR" sz="2000" b="1" dirty="0">
                <a:latin typeface="Arial" panose="020B0604020202020204" pitchFamily="34" charset="0"/>
              </a:rPr>
              <a:t>la bascule d'un mode mental à l'autre se fait automatiquement et graduellement</a:t>
            </a:r>
            <a:r>
              <a:rPr lang="fr-FR" altLang="fr-FR" sz="2000" dirty="0">
                <a:latin typeface="Arial" panose="020B0604020202020204" pitchFamily="34" charset="0"/>
              </a:rPr>
              <a:t> selon les nécessités du moment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Toutefois, </a:t>
            </a:r>
            <a:r>
              <a:rPr lang="fr-FR" altLang="fr-FR" sz="2000" b="1" dirty="0">
                <a:latin typeface="Arial" panose="020B0604020202020204" pitchFamily="34" charset="0"/>
              </a:rPr>
              <a:t>nos conditionnements culturels ou nos croyances personnelles peuvent faciliter ou, au contraire, empêcher cette bascule</a:t>
            </a:r>
            <a:r>
              <a:rPr lang="fr-FR" altLang="fr-FR" sz="2000" dirty="0">
                <a:latin typeface="Arial" panose="020B0604020202020204" pitchFamily="34" charset="0"/>
              </a:rPr>
              <a:t> : ''je ne comprends rien à cet exercice !'' ''Il n'y a rien à comprendre dans les sentiments !''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latin typeface="Arial" panose="020B0604020202020204" pitchFamily="34" charset="0"/>
              </a:rPr>
              <a:t>Lorsque nous percevons une situation comme simple et </a:t>
            </a:r>
            <a:r>
              <a:rPr lang="fr-FR" altLang="fr-FR" sz="2000" b="1" dirty="0" smtClean="0">
                <a:latin typeface="Arial" panose="020B0604020202020204" pitchFamily="34" charset="0"/>
              </a:rPr>
              <a:t>connue, </a:t>
            </a:r>
            <a:r>
              <a:rPr lang="fr-FR" altLang="fr-FR" sz="2000" b="1" dirty="0">
                <a:latin typeface="Arial" panose="020B0604020202020204" pitchFamily="34" charset="0"/>
              </a:rPr>
              <a:t>alors qu'elle ne l'est pas, nous pouvons alors gérer la situation en mode mental automatique, et donc de manière inadaptée et  </a:t>
            </a:r>
            <a:r>
              <a:rPr lang="fr-FR" altLang="fr-FR" sz="2000" b="1" dirty="0">
                <a:solidFill>
                  <a:srgbClr val="FF3333"/>
                </a:solidFill>
                <a:latin typeface="Arial" panose="020B0604020202020204" pitchFamily="34" charset="0"/>
              </a:rPr>
              <a:t>allumer en nous le signal d'alarme : le stress</a:t>
            </a:r>
          </a:p>
        </p:txBody>
      </p:sp>
    </p:spTree>
    <p:extLst>
      <p:ext uri="{BB962C8B-B14F-4D97-AF65-F5344CB8AC3E}">
        <p14:creationId xmlns:p14="http://schemas.microsoft.com/office/powerpoint/2010/main" val="1208677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3050"/>
            <a:ext cx="8185150" cy="110013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soi : Changer mon état d’esprit !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3384551"/>
            <a:ext cx="4464050" cy="2138363"/>
          </a:xfrm>
        </p:spPr>
        <p:txBody>
          <a:bodyPr/>
          <a:lstStyle/>
          <a:p>
            <a:pPr indent="-333375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200" b="1">
                <a:solidFill>
                  <a:srgbClr val="FFCC00"/>
                </a:solidFill>
                <a:cs typeface="Droid Sans Fallback" charset="0"/>
              </a:rPr>
              <a:t>Mode mental automatique (MMA)</a:t>
            </a:r>
          </a:p>
          <a:p>
            <a:pPr indent="-333375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400" b="1">
                <a:solidFill>
                  <a:srgbClr val="FFCC00"/>
                </a:solidFill>
                <a:cs typeface="Droid Sans Fallback" charset="0"/>
              </a:rPr>
              <a:t>Stressabilité</a:t>
            </a:r>
          </a:p>
          <a:p>
            <a:pPr marL="0" indent="9525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b="1">
                <a:solidFill>
                  <a:srgbClr val="FFCC00"/>
                </a:solidFill>
                <a:cs typeface="Droid Sans Fallback" charset="0"/>
              </a:rPr>
              <a:t>Le MMA se shoote à l'émotionnel (plaisir/déplaisir)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5988051" y="3311526"/>
            <a:ext cx="439261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 marL="342900" indent="-333375"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fr-FR" altLang="fr-FR" sz="2400" b="1">
                <a:solidFill>
                  <a:srgbClr val="6600FF"/>
                </a:solidFill>
                <a:ea typeface="Microsoft YaHei" panose="020B0503020204020204" pitchFamily="34" charset="-122"/>
                <a:cs typeface="Droid Sans Fallback" charset="0"/>
              </a:rPr>
              <a:t>Mode mental adaptatif (MMP)</a:t>
            </a:r>
          </a:p>
          <a:p>
            <a:pPr algn="ctr" eaLnBrk="1">
              <a:buClrTx/>
              <a:buFontTx/>
              <a:buNone/>
            </a:pPr>
            <a:r>
              <a:rPr lang="fr-FR" altLang="fr-FR" sz="2400" b="1">
                <a:solidFill>
                  <a:srgbClr val="6600FF"/>
                </a:solidFill>
                <a:ea typeface="Microsoft YaHei" panose="020B0503020204020204" pitchFamily="34" charset="-122"/>
                <a:cs typeface="Droid Sans Fallback" charset="0"/>
              </a:rPr>
              <a:t>Sérénité</a:t>
            </a:r>
          </a:p>
          <a:p>
            <a:pPr algn="ctr" eaLnBrk="1">
              <a:buClrTx/>
              <a:buFontTx/>
              <a:buNone/>
            </a:pPr>
            <a:r>
              <a:rPr lang="fr-FR" altLang="fr-FR" sz="2000" b="1">
                <a:solidFill>
                  <a:srgbClr val="6600FF"/>
                </a:solidFill>
                <a:ea typeface="Microsoft YaHei" panose="020B0503020204020204" pitchFamily="34" charset="-122"/>
                <a:cs typeface="Droid Sans Fallback" charset="0"/>
              </a:rPr>
              <a:t>Le MMP est neutre en émotions. Il est énergivore au départ (apprentissage), et cependant, à terme, amène le bien être, la présence à l’action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981200" y="5400676"/>
            <a:ext cx="81851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 marL="342900" indent="-333375"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endParaRPr lang="fr-FR" altLang="fr-FR" sz="2200" b="1">
              <a:solidFill>
                <a:srgbClr val="FF3333"/>
              </a:solidFill>
            </a:endParaRPr>
          </a:p>
          <a:p>
            <a:pPr algn="ctr" eaLnBrk="1">
              <a:buClrTx/>
              <a:buFontTx/>
              <a:buNone/>
            </a:pPr>
            <a:r>
              <a:rPr lang="fr-FR" altLang="fr-FR" sz="2200" b="1">
                <a:solidFill>
                  <a:srgbClr val="FF3333"/>
                </a:solidFill>
              </a:rPr>
              <a:t>=&gt; Apprendre à basculer rapidement de MMA à MMP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1223963"/>
            <a:ext cx="3802063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294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3050"/>
            <a:ext cx="8185150" cy="110013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soi : gérer sa propre agressivité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 la Gestion des Modes Mentaux (GMM)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1604963"/>
            <a:ext cx="8185150" cy="4481512"/>
          </a:xfrm>
        </p:spPr>
        <p:txBody>
          <a:bodyPr vert="horz" lIns="91440" tIns="0" rIns="91440" bIns="45720" rtlCol="0" anchor="ctr">
            <a:normAutofit/>
          </a:bodyPr>
          <a:lstStyle/>
          <a:p>
            <a:endParaRPr lang="fr-FR" altLang="fr-FR" smtClean="0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587500"/>
            <a:ext cx="8174037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6" y="1655764"/>
            <a:ext cx="25368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39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7248128" y="1916832"/>
            <a:ext cx="4402832" cy="1125537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 soi : </a:t>
            </a:r>
            <a:r>
              <a:rPr lang="fr-FR" altLang="fr-FR" sz="2800" dirty="0" smtClean="0">
                <a:solidFill>
                  <a:schemeClr val="accent2"/>
                </a:solidFill>
              </a:rPr>
              <a:t/>
            </a:r>
            <a:br>
              <a:rPr lang="fr-FR" altLang="fr-FR" sz="2800" dirty="0" smtClean="0">
                <a:solidFill>
                  <a:schemeClr val="accent2"/>
                </a:solidFill>
              </a:rPr>
            </a:br>
            <a:r>
              <a:rPr lang="fr-FR" altLang="fr-FR" sz="2800" dirty="0" smtClean="0">
                <a:solidFill>
                  <a:schemeClr val="accent2"/>
                </a:solidFill>
              </a:rPr>
              <a:t>signal </a:t>
            </a:r>
            <a:r>
              <a:rPr lang="fr-FR" altLang="fr-FR" sz="2800" dirty="0">
                <a:solidFill>
                  <a:schemeClr val="accent2"/>
                </a:solidFill>
              </a:rPr>
              <a:t>d’alarme </a:t>
            </a:r>
            <a:r>
              <a:rPr lang="fr-FR" altLang="fr-FR" sz="2800" dirty="0" smtClean="0">
                <a:solidFill>
                  <a:schemeClr val="accent2"/>
                </a:solidFill>
              </a:rPr>
              <a:t>!</a:t>
            </a:r>
            <a:br>
              <a:rPr lang="fr-FR" altLang="fr-FR" sz="2800" dirty="0" smtClean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/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 smtClean="0">
                <a:solidFill>
                  <a:schemeClr val="accent2"/>
                </a:solidFill>
              </a:rPr>
              <a:t>Thermomètre </a:t>
            </a:r>
            <a:r>
              <a:rPr lang="fr-FR" altLang="fr-FR" sz="2800" dirty="0">
                <a:solidFill>
                  <a:schemeClr val="accent2"/>
                </a:solidFill>
              </a:rPr>
              <a:t>de la </a:t>
            </a:r>
            <a:r>
              <a:rPr lang="fr-FR" altLang="fr-FR" sz="2800" dirty="0" smtClean="0">
                <a:solidFill>
                  <a:schemeClr val="accent2"/>
                </a:solidFill>
              </a:rPr>
              <a:t>colère</a:t>
            </a:r>
            <a:endParaRPr lang="fr-FR" altLang="fr-FR" sz="2800" dirty="0">
              <a:solidFill>
                <a:schemeClr val="accent2"/>
              </a:solidFill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0"/>
            <a:ext cx="5330503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97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7032104" y="1988840"/>
            <a:ext cx="4284216" cy="1125538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 soi : </a:t>
            </a:r>
            <a:r>
              <a:rPr lang="fr-FR" altLang="fr-FR" sz="2800" dirty="0" smtClean="0">
                <a:solidFill>
                  <a:schemeClr val="accent2"/>
                </a:solidFill>
              </a:rPr>
              <a:t/>
            </a:r>
            <a:br>
              <a:rPr lang="fr-FR" altLang="fr-FR" sz="2800" dirty="0" smtClean="0">
                <a:solidFill>
                  <a:schemeClr val="accent2"/>
                </a:solidFill>
              </a:rPr>
            </a:br>
            <a:r>
              <a:rPr lang="fr-FR" altLang="fr-FR" sz="2800" dirty="0" smtClean="0">
                <a:solidFill>
                  <a:schemeClr val="accent2"/>
                </a:solidFill>
              </a:rPr>
              <a:t>signal </a:t>
            </a:r>
            <a:r>
              <a:rPr lang="fr-FR" altLang="fr-FR" sz="2800" dirty="0">
                <a:solidFill>
                  <a:schemeClr val="accent2"/>
                </a:solidFill>
              </a:rPr>
              <a:t>d’alarme ! 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 smtClean="0">
                <a:solidFill>
                  <a:schemeClr val="accent2"/>
                </a:solidFill>
              </a:rPr>
              <a:t/>
            </a:r>
            <a:br>
              <a:rPr lang="fr-FR" altLang="fr-FR" sz="2800" dirty="0" smtClean="0">
                <a:solidFill>
                  <a:schemeClr val="accent2"/>
                </a:solidFill>
              </a:rPr>
            </a:br>
            <a:r>
              <a:rPr lang="fr-FR" altLang="fr-FR" sz="2800" dirty="0" smtClean="0">
                <a:solidFill>
                  <a:schemeClr val="accent2"/>
                </a:solidFill>
              </a:rPr>
              <a:t>Thermomètre </a:t>
            </a:r>
            <a:r>
              <a:rPr lang="fr-FR" altLang="fr-FR" sz="2800" dirty="0">
                <a:solidFill>
                  <a:schemeClr val="accent2"/>
                </a:solidFill>
              </a:rPr>
              <a:t>de l'Anxiété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034"/>
            <a:ext cx="5472608" cy="659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08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7320136" y="1772816"/>
            <a:ext cx="4608512" cy="1125538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 soi : </a:t>
            </a:r>
            <a:r>
              <a:rPr lang="fr-FR" altLang="fr-FR" sz="2800" dirty="0" smtClean="0">
                <a:solidFill>
                  <a:schemeClr val="accent2"/>
                </a:solidFill>
              </a:rPr>
              <a:t/>
            </a:r>
            <a:br>
              <a:rPr lang="fr-FR" altLang="fr-FR" sz="2800" dirty="0" smtClean="0">
                <a:solidFill>
                  <a:schemeClr val="accent2"/>
                </a:solidFill>
              </a:rPr>
            </a:br>
            <a:r>
              <a:rPr lang="fr-FR" altLang="fr-FR" sz="2800" dirty="0" smtClean="0">
                <a:solidFill>
                  <a:schemeClr val="accent2"/>
                </a:solidFill>
              </a:rPr>
              <a:t>signal </a:t>
            </a:r>
            <a:r>
              <a:rPr lang="fr-FR" altLang="fr-FR" sz="2800" dirty="0">
                <a:solidFill>
                  <a:schemeClr val="accent2"/>
                </a:solidFill>
              </a:rPr>
              <a:t>d’alarme ! 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 smtClean="0">
                <a:solidFill>
                  <a:schemeClr val="accent2"/>
                </a:solidFill>
              </a:rPr>
              <a:t/>
            </a:r>
            <a:br>
              <a:rPr lang="fr-FR" altLang="fr-FR" sz="2800" dirty="0" smtClean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T</a:t>
            </a:r>
            <a:r>
              <a:rPr lang="fr-FR" altLang="fr-FR" sz="2800" dirty="0" smtClean="0">
                <a:solidFill>
                  <a:schemeClr val="accent2"/>
                </a:solidFill>
              </a:rPr>
              <a:t>hermomètre </a:t>
            </a:r>
            <a:r>
              <a:rPr lang="fr-FR" altLang="fr-FR" sz="2800" dirty="0">
                <a:solidFill>
                  <a:schemeClr val="accent2"/>
                </a:solidFill>
              </a:rPr>
              <a:t>du découragement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0"/>
            <a:ext cx="54006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182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79576" y="-64168"/>
            <a:ext cx="8212137" cy="11271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rgbClr val="FFFFFF"/>
                </a:solidFill>
              </a:rPr>
              <a:t>Guérir : je m'occupe de mon stress </a:t>
            </a:r>
            <a:br>
              <a:rPr lang="fr-FR" altLang="fr-FR" sz="2800" dirty="0">
                <a:solidFill>
                  <a:srgbClr val="FFFFFF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SPA (STOP, PAUSE, ACTION) !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4" y="1223962"/>
            <a:ext cx="7560840" cy="5373389"/>
          </a:xfrm>
        </p:spPr>
        <p:txBody>
          <a:bodyPr>
            <a:normAutofit fontScale="85000" lnSpcReduction="10000"/>
          </a:bodyPr>
          <a:lstStyle/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Ah ! STOP</a:t>
            </a: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 ! Arrêt sur image.</a:t>
            </a:r>
          </a:p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>
                <a:latin typeface="Arial" panose="020B0604020202020204" pitchFamily="34" charset="0"/>
              </a:rPr>
              <a:t>Je </a:t>
            </a:r>
            <a:r>
              <a:rPr lang="fr-FR" altLang="fr-FR" sz="1800" dirty="0" err="1">
                <a:latin typeface="Arial" panose="020B0604020202020204" pitchFamily="34" charset="0"/>
              </a:rPr>
              <a:t>reconnaîs</a:t>
            </a:r>
            <a:r>
              <a:rPr lang="fr-FR" altLang="fr-FR" sz="1800" dirty="0">
                <a:latin typeface="Arial" panose="020B0604020202020204" pitchFamily="34" charset="0"/>
              </a:rPr>
              <a:t> que je me sens en état de stress !</a:t>
            </a:r>
          </a:p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>
                <a:latin typeface="Arial" panose="020B0604020202020204" pitchFamily="34" charset="0"/>
              </a:rPr>
              <a:t>J'identifie le type : fuite, lutte ou inhibition de l'action</a:t>
            </a:r>
          </a:p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>
                <a:latin typeface="Arial" panose="020B0604020202020204" pitchFamily="34" charset="0"/>
              </a:rPr>
              <a:t>Je respire, je me concentre sur mes sensations</a:t>
            </a:r>
          </a:p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 b="1" dirty="0" smtClean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OK ! PAUSE</a:t>
            </a:r>
            <a:r>
              <a:rPr lang="fr-FR" altLang="fr-FR" sz="2400" b="1" dirty="0">
                <a:solidFill>
                  <a:srgbClr val="FFC000"/>
                </a:solidFill>
                <a:latin typeface="Arial" panose="020B0604020202020204" pitchFamily="34" charset="0"/>
              </a:rPr>
              <a:t> : je réfléchis, je me mets à l'écoute de mon stress </a:t>
            </a:r>
            <a:r>
              <a:rPr lang="fr-FR" altLang="fr-FR" sz="24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!</a:t>
            </a:r>
            <a:r>
              <a:rPr lang="fr-FR" altLang="fr-FR" sz="24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endParaRPr lang="fr-FR" altLang="fr-FR" sz="2400" dirty="0" smtClean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MERCI !</a:t>
            </a:r>
            <a:r>
              <a:rPr lang="fr-FR" altLang="fr-FR" sz="2400" b="1" dirty="0">
                <a:solidFill>
                  <a:srgbClr val="00B050"/>
                </a:solidFill>
                <a:latin typeface="Arial" panose="020B0604020202020204" pitchFamily="34" charset="0"/>
              </a:rPr>
              <a:t> Je m'en occupe </a:t>
            </a:r>
            <a:r>
              <a:rPr lang="fr-FR" altLang="fr-FR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!</a:t>
            </a:r>
            <a:endParaRPr lang="fr-FR" altLang="fr-FR" sz="24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>
                <a:latin typeface="Arial" panose="020B0604020202020204" pitchFamily="34" charset="0"/>
              </a:rPr>
              <a:t>Qu'est ce qui est touché en moi ? Quelle valeur, quelle croyance, quelle chose importante pour moi ? Quelle dimension de mon mode automatique ?</a:t>
            </a:r>
          </a:p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 smtClean="0">
                <a:latin typeface="Arial" panose="020B0604020202020204" pitchFamily="34" charset="0"/>
              </a:rPr>
              <a:t>Je </a:t>
            </a:r>
            <a:r>
              <a:rPr lang="fr-FR" altLang="fr-FR" sz="1800" dirty="0">
                <a:latin typeface="Arial" panose="020B0604020202020204" pitchFamily="34" charset="0"/>
              </a:rPr>
              <a:t>dédramatise, je fais le point sur mon niveau de stress, je choisi un exercice </a:t>
            </a:r>
            <a:r>
              <a:rPr lang="fr-FR" altLang="fr-FR" sz="1800" dirty="0" smtClean="0">
                <a:latin typeface="Arial" panose="020B0604020202020204" pitchFamily="34" charset="0"/>
              </a:rPr>
              <a:t>approprié…</a:t>
            </a:r>
          </a:p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indent="-306388" algn="r">
              <a:lnSpc>
                <a:spcPct val="10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ACTION</a:t>
            </a:r>
            <a:r>
              <a:rPr lang="fr-FR" altLang="fr-FR" b="1" dirty="0">
                <a:solidFill>
                  <a:srgbClr val="0070C0"/>
                </a:solidFill>
                <a:latin typeface="Arial" panose="020B0604020202020204" pitchFamily="34" charset="0"/>
              </a:rPr>
              <a:t> : </a:t>
            </a:r>
            <a:r>
              <a:rPr lang="fr-FR" altLang="fr-F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… Je repars dans un autre état d'esprit !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908720"/>
            <a:ext cx="1938338" cy="53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68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73051"/>
            <a:ext cx="8207375" cy="11223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soi : gérer sa propre agressivité !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11338" y="1368426"/>
            <a:ext cx="9469238" cy="5040313"/>
          </a:xfrm>
        </p:spPr>
        <p:txBody>
          <a:bodyPr/>
          <a:lstStyle/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solidFill>
                  <a:srgbClr val="800000"/>
                </a:solidFill>
                <a:latin typeface="Arial" panose="020B0604020202020204" pitchFamily="34" charset="0"/>
              </a:rPr>
              <a:t>Faire comme Néo dans le film ''Matrix'' qui esquive les balles puis les stoppe et les désagrège !!!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200" b="1" dirty="0">
                <a:latin typeface="Arial" panose="020B0604020202020204" pitchFamily="34" charset="0"/>
              </a:rPr>
              <a:t>Exercices : 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200" b="1" u="sng" dirty="0">
                <a:latin typeface="Arial" panose="020B0604020202020204" pitchFamily="34" charset="0"/>
              </a:rPr>
              <a:t>Avec soi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200" dirty="0">
                <a:latin typeface="Arial" panose="020B0604020202020204" pitchFamily="34" charset="0"/>
              </a:rPr>
              <a:t>-</a:t>
            </a:r>
            <a:r>
              <a:rPr lang="fr-FR" altLang="fr-FR" sz="2200" i="1" dirty="0">
                <a:latin typeface="Arial" panose="020B0604020202020204" pitchFamily="34" charset="0"/>
              </a:rPr>
              <a:t> le ''</a:t>
            </a:r>
            <a:r>
              <a:rPr lang="fr-FR" altLang="fr-FR" sz="2200" i="1" dirty="0" err="1">
                <a:latin typeface="Arial" panose="020B0604020202020204" pitchFamily="34" charset="0"/>
              </a:rPr>
              <a:t>déconnomètre</a:t>
            </a:r>
            <a:r>
              <a:rPr lang="fr-FR" altLang="fr-FR" sz="2200" i="1" dirty="0">
                <a:latin typeface="Arial" panose="020B0604020202020204" pitchFamily="34" charset="0"/>
              </a:rPr>
              <a:t>'' (chronométrer le temps à se fustiger. Exagérer !)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200" i="1" dirty="0">
                <a:latin typeface="Arial" panose="020B0604020202020204" pitchFamily="34" charset="0"/>
              </a:rPr>
              <a:t>- déposer concrètement le paquet émotionnel (choisir un lieu, l'accrocher au porte manteaux par exemple...</a:t>
            </a:r>
            <a:r>
              <a:rPr lang="fr-FR" altLang="fr-FR" sz="2200" dirty="0">
                <a:latin typeface="Arial" panose="020B0604020202020204" pitchFamily="34" charset="0"/>
              </a:rPr>
              <a:t>)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200" b="1" u="sng" dirty="0">
                <a:latin typeface="Arial" panose="020B0604020202020204" pitchFamily="34" charset="0"/>
              </a:rPr>
              <a:t>Avec les autres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200" dirty="0">
                <a:latin typeface="Arial" panose="020B0604020202020204" pitchFamily="34" charset="0"/>
              </a:rPr>
              <a:t>-</a:t>
            </a:r>
            <a:r>
              <a:rPr lang="fr-FR" altLang="fr-FR" sz="2200" i="1" dirty="0">
                <a:latin typeface="Arial" panose="020B0604020202020204" pitchFamily="34" charset="0"/>
              </a:rPr>
              <a:t> le langage imaginaire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200" i="1" dirty="0">
                <a:latin typeface="Arial" panose="020B0604020202020204" pitchFamily="34" charset="0"/>
              </a:rPr>
              <a:t>- le langage de l'animal (aboyer, miauler…)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9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1628775" y="-71438"/>
            <a:ext cx="8478838" cy="1136651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!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2 gouvernances pour 2 types d'agressivité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79" y="908720"/>
            <a:ext cx="955622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537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1844676" y="30164"/>
            <a:ext cx="8175625" cy="1265237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 la relation ! </a:t>
            </a:r>
            <a:r>
              <a:rPr lang="fr-FR" altLang="fr-FR" sz="2800" dirty="0" smtClean="0">
                <a:solidFill>
                  <a:srgbClr val="FF0000"/>
                </a:solidFill>
              </a:rPr>
              <a:t>C’est chaud !</a:t>
            </a:r>
            <a:r>
              <a:rPr lang="fr-FR" altLang="fr-FR" sz="2800" dirty="0">
                <a:solidFill>
                  <a:schemeClr val="accent2"/>
                </a:solidFill>
              </a:rPr>
              <a:t/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rgbClr val="0070C0"/>
                </a:solidFill>
              </a:rPr>
              <a:t>Le stress de lutte 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00263" y="1368426"/>
            <a:ext cx="8280400" cy="5184775"/>
          </a:xfrm>
        </p:spPr>
        <p:txBody>
          <a:bodyPr/>
          <a:lstStyle/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>
                <a:latin typeface="Arial" panose="020B0604020202020204" pitchFamily="34" charset="0"/>
              </a:rPr>
              <a:t>Le stress est un signal envoyé par notre intelligence la plus développée, notre intelligence adaptative</a:t>
            </a:r>
            <a:endParaRPr lang="fr-FR" altLang="fr-FR" sz="2000">
              <a:latin typeface="Arial" panose="020B0604020202020204" pitchFamily="34" charset="0"/>
            </a:endParaRP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>
                <a:latin typeface="Arial" panose="020B0604020202020204" pitchFamily="34" charset="0"/>
              </a:rPr>
              <a:t>Dans presque tous les cas, le stress a comme origine</a:t>
            </a:r>
            <a:r>
              <a:rPr lang="fr-FR" altLang="fr-FR" sz="2000" b="1" i="1">
                <a:latin typeface="Arial" panose="020B0604020202020204" pitchFamily="34" charset="0"/>
              </a:rPr>
              <a:t> le ''film qu'on se fait''</a:t>
            </a:r>
            <a:r>
              <a:rPr lang="fr-FR" altLang="fr-FR" sz="2000">
                <a:latin typeface="Arial" panose="020B0604020202020204" pitchFamily="34" charset="0"/>
              </a:rPr>
              <a:t> sur ce qui va arriver, sur ce que l'autre pense…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>
                <a:latin typeface="Arial" panose="020B0604020202020204" pitchFamily="34" charset="0"/>
              </a:rPr>
              <a:t>Le stress ou le calme sont d'abord </a:t>
            </a:r>
            <a:r>
              <a:rPr lang="fr-FR" altLang="fr-FR" sz="2000" b="1" i="1">
                <a:latin typeface="Arial" panose="020B0604020202020204" pitchFamily="34" charset="0"/>
              </a:rPr>
              <a:t>un ''regard''</a:t>
            </a:r>
            <a:r>
              <a:rPr lang="fr-FR" altLang="fr-FR" sz="2000">
                <a:latin typeface="Arial" panose="020B0604020202020204" pitchFamily="34" charset="0"/>
              </a:rPr>
              <a:t> </a:t>
            </a:r>
            <a:r>
              <a:rPr lang="fr-FR" altLang="fr-FR" sz="2000" b="1" i="1">
                <a:latin typeface="Arial" panose="020B0604020202020204" pitchFamily="34" charset="0"/>
              </a:rPr>
              <a:t>sur soi, sur les autres, le monde.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>
                <a:latin typeface="Arial" panose="020B0604020202020204" pitchFamily="34" charset="0"/>
              </a:rPr>
              <a:t>Il existe des états d'esprit stressants qui desservent la relation ou des états d'esprit apaisants qui la favorise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i="1">
                <a:solidFill>
                  <a:srgbClr val="FF0000"/>
                </a:solidFill>
                <a:latin typeface="Arial" panose="020B0604020202020204" pitchFamily="34" charset="0"/>
              </a:rPr>
              <a:t>l’agressivité de l’autre est avant tout un signal d'alarme qui m'informe que je dois mettre en place une stratégie</a:t>
            </a:r>
            <a:r>
              <a:rPr lang="fr-FR" altLang="fr-FR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>
                <a:latin typeface="Arial" panose="020B0604020202020204" pitchFamily="34" charset="0"/>
              </a:rPr>
              <a:t>pour permettre un retour au calme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mtClean="0"/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mtClean="0"/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mtClean="0"/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15574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955801" y="144463"/>
            <a:ext cx="8207375" cy="1122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rgbClr val="002060"/>
                </a:solidFill>
              </a:rPr>
              <a:t>Comment je me sens ?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84364" y="1368425"/>
            <a:ext cx="8423275" cy="5111750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solidFill>
                  <a:srgbClr val="800000"/>
                </a:solidFill>
                <a:latin typeface="Arial" panose="020B0604020202020204" pitchFamily="34" charset="0"/>
              </a:rPr>
              <a:t>Exercice : météo des émotions (sentiment interne)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latin typeface="Arial" panose="020B0604020202020204" pitchFamily="34" charset="0"/>
              </a:rPr>
              <a:t>Objectif : connaître sa météo interne en début de cours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1. donner son état interne avec un </a:t>
            </a:r>
            <a:r>
              <a:rPr lang="fr-FR" altLang="fr-FR" sz="2000" dirty="0" smtClean="0">
                <a:latin typeface="Arial" panose="020B0604020202020204" pitchFamily="34" charset="0"/>
              </a:rPr>
              <a:t>mot !</a:t>
            </a:r>
            <a:endParaRPr lang="fr-FR" altLang="fr-FR" sz="2000" dirty="0">
              <a:latin typeface="Arial" panose="020B0604020202020204" pitchFamily="34" charset="0"/>
            </a:endParaRP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2. bascule en MMP (exercice) par l</a:t>
            </a:r>
            <a:r>
              <a:rPr lang="fr-FR" altLang="fr-FR" sz="2000" dirty="0">
                <a:solidFill>
                  <a:srgbClr val="800000"/>
                </a:solidFill>
                <a:latin typeface="Arial" panose="020B0604020202020204" pitchFamily="34" charset="0"/>
              </a:rPr>
              <a:t>'</a:t>
            </a:r>
            <a:r>
              <a:rPr lang="fr-FR" altLang="fr-FR" sz="2000" b="1" dirty="0">
                <a:solidFill>
                  <a:srgbClr val="800000"/>
                </a:solidFill>
                <a:latin typeface="Arial" panose="020B0604020202020204" pitchFamily="34" charset="0"/>
              </a:rPr>
              <a:t>Exercice  de </a:t>
            </a:r>
            <a:r>
              <a:rPr lang="fr-FR" altLang="fr-FR" sz="2000" b="1" dirty="0" smtClean="0">
                <a:solidFill>
                  <a:srgbClr val="800000"/>
                </a:solidFill>
                <a:latin typeface="Arial" panose="020B0604020202020204" pitchFamily="34" charset="0"/>
              </a:rPr>
              <a:t>l'ancrage</a:t>
            </a:r>
            <a:endParaRPr lang="fr-FR" altLang="fr-FR" sz="2000" b="1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latin typeface="Arial" panose="020B0604020202020204" pitchFamily="34" charset="0"/>
              </a:rPr>
              <a:t>Objectif : faire face à l'agressivité ; Stabilité du corps pour la stabilité émotionnelle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- se placer dans un baudrier - s’installer dans le bassin =&gt; ''présence </a:t>
            </a:r>
            <a:r>
              <a:rPr lang="fr-FR" altLang="fr-FR" sz="2000" dirty="0" err="1">
                <a:latin typeface="Arial" panose="020B0604020202020204" pitchFamily="34" charset="0"/>
              </a:rPr>
              <a:t>soutenante</a:t>
            </a:r>
            <a:r>
              <a:rPr lang="fr-FR" altLang="fr-FR" sz="2000" dirty="0">
                <a:latin typeface="Arial" panose="020B0604020202020204" pitchFamily="34" charset="0"/>
              </a:rPr>
              <a:t>'', ''kilos vivants'' =&gt; </a:t>
            </a:r>
            <a:r>
              <a:rPr lang="fr-FR" altLang="fr-FR" sz="2000" dirty="0" smtClean="0">
                <a:latin typeface="Arial" panose="020B0604020202020204" pitchFamily="34" charset="0"/>
              </a:rPr>
              <a:t>« Je </a:t>
            </a:r>
            <a:r>
              <a:rPr lang="fr-FR" altLang="fr-FR" sz="2000" dirty="0">
                <a:latin typeface="Arial" panose="020B0604020202020204" pitchFamily="34" charset="0"/>
              </a:rPr>
              <a:t>me pose là </a:t>
            </a:r>
            <a:r>
              <a:rPr lang="fr-FR" altLang="fr-FR" sz="2000" dirty="0" smtClean="0">
                <a:latin typeface="Arial" panose="020B0604020202020204" pitchFamily="34" charset="0"/>
              </a:rPr>
              <a:t>! Je m’enracine ! »</a:t>
            </a:r>
            <a:endParaRPr lang="fr-FR" altLang="fr-FR" sz="2000" dirty="0">
              <a:latin typeface="Arial" panose="020B0604020202020204" pitchFamily="34" charset="0"/>
            </a:endParaRP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1. Assis : placer l'attention dans les pieds et les fessiers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2. debout : idem, s’enraciner, s’ancrer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3. marcher au ralenti dans la salle ''sur du sable mouillé''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79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1924050" y="96839"/>
            <a:ext cx="8210550" cy="1125537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</a:t>
            </a:r>
            <a:r>
              <a:rPr lang="fr-FR" altLang="fr-FR" sz="2800" dirty="0" smtClean="0">
                <a:solidFill>
                  <a:schemeClr val="accent2"/>
                </a:solidFill>
              </a:rPr>
              <a:t>! </a:t>
            </a:r>
            <a:r>
              <a:rPr lang="fr-FR" altLang="fr-FR" sz="2800" dirty="0" smtClean="0">
                <a:solidFill>
                  <a:srgbClr val="FF0000"/>
                </a:solidFill>
              </a:rPr>
              <a:t>C’est chaud</a:t>
            </a:r>
            <a:r>
              <a:rPr lang="fr-FR" altLang="fr-FR" sz="2800" dirty="0">
                <a:solidFill>
                  <a:schemeClr val="accent2"/>
                </a:solidFill>
              </a:rPr>
              <a:t/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Gérer l'agressivité défensive (stress de lutte)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10" y="2924944"/>
            <a:ext cx="2419350" cy="171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8168" y="3324910"/>
            <a:ext cx="4105874" cy="3024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Signes externes fiables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Visage rouge de colère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Regard fixe et frontal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Tension musculaire des mâchoires, du cou et des épaules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Traits tendus, voix forte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Corps engagé dans l’échange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Langage  et gestes concrets, direct et précis</a:t>
            </a:r>
          </a:p>
        </p:txBody>
      </p:sp>
      <p:sp>
        <p:nvSpPr>
          <p:cNvPr id="9" name="Rectangle 8"/>
          <p:cNvSpPr/>
          <p:nvPr/>
        </p:nvSpPr>
        <p:spPr>
          <a:xfrm>
            <a:off x="7248128" y="1772816"/>
            <a:ext cx="4536504" cy="3350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Signes cognitifs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Sensation d’avoir raison, de défendre une valeur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Sentiment </a:t>
            </a:r>
            <a:r>
              <a:rPr lang="fr-FR" b="1" dirty="0" smtClean="0">
                <a:solidFill>
                  <a:srgbClr val="FF0000"/>
                </a:solidFill>
              </a:rPr>
              <a:t>d’injustice ; </a:t>
            </a:r>
            <a:r>
              <a:rPr lang="fr-FR" b="1" dirty="0" smtClean="0">
                <a:solidFill>
                  <a:srgbClr val="FF0000"/>
                </a:solidFill>
              </a:rPr>
              <a:t>menace d’une valeur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Sentiment </a:t>
            </a:r>
            <a:r>
              <a:rPr lang="fr-FR" b="1" dirty="0">
                <a:solidFill>
                  <a:srgbClr val="FF0000"/>
                </a:solidFill>
              </a:rPr>
              <a:t>d’avoir raison, </a:t>
            </a:r>
            <a:r>
              <a:rPr lang="fr-FR" b="1" dirty="0" smtClean="0">
                <a:solidFill>
                  <a:srgbClr val="FF0000"/>
                </a:solidFill>
              </a:rPr>
              <a:t> susceptibilité</a:t>
            </a:r>
            <a:endParaRPr lang="fr-FR" b="1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Intolérance  à la contradiction,  au reproche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Besoin d’être reconnu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Impatience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99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1924050" y="96839"/>
            <a:ext cx="8210550" cy="1125537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</a:t>
            </a:r>
            <a:r>
              <a:rPr lang="fr-FR" altLang="fr-FR" sz="2800" dirty="0" smtClean="0">
                <a:solidFill>
                  <a:schemeClr val="accent2"/>
                </a:solidFill>
              </a:rPr>
              <a:t>! </a:t>
            </a:r>
            <a:r>
              <a:rPr lang="fr-FR" altLang="fr-FR" sz="2800" dirty="0" smtClean="0">
                <a:solidFill>
                  <a:srgbClr val="FF0000"/>
                </a:solidFill>
              </a:rPr>
              <a:t>C’est chaud</a:t>
            </a:r>
            <a:r>
              <a:rPr lang="fr-FR" altLang="fr-FR" sz="2800" dirty="0">
                <a:solidFill>
                  <a:schemeClr val="accent2"/>
                </a:solidFill>
              </a:rPr>
              <a:t/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Gérer l'agressivité défensive (stress de lutte)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344" y="3210876"/>
            <a:ext cx="5424668" cy="32266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Attitude aggravante : à éviter !</a:t>
            </a: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DOMINER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Ne pas écouter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Faire des reproches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Interrompre, mentir,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Ordonner, menacer, infantiliser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« Calme toi ! »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« Ne t’énerva pas »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AGACER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Etre imprécis, hésitant, désorganisé, lent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« Oui. Mais… »</a:t>
            </a:r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4032" y="1473222"/>
            <a:ext cx="5616624" cy="3350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Attitude positive : avec modération…</a:t>
            </a:r>
          </a:p>
          <a:p>
            <a:pPr algn="ctr"/>
            <a:endParaRPr lang="fr-FR" sz="1600" b="1" cap="all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b="1" cap="all" dirty="0" smtClean="0">
                <a:solidFill>
                  <a:schemeClr val="accent6">
                    <a:lumMod val="50000"/>
                  </a:schemeClr>
                </a:solidFill>
              </a:rPr>
              <a:t>Reconnaitre l’état</a:t>
            </a:r>
          </a:p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Ecouter calmement </a:t>
            </a:r>
          </a:p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Prendre en considération : questionner, reformuler</a:t>
            </a:r>
          </a:p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Faire amende honorable </a:t>
            </a:r>
          </a:p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« Tu as raison »</a:t>
            </a:r>
          </a:p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« On s’en occupe »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ETRE JUSTE ET DIRECT</a:t>
            </a:r>
          </a:p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Etre Simple, concret, factuel</a:t>
            </a:r>
          </a:p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Agir dans le bon sens ou faire des propositions</a:t>
            </a:r>
          </a:p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Vérifier l’accord de l’autre</a:t>
            </a:r>
          </a:p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« es tu OK ? »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4824210"/>
            <a:ext cx="2571750" cy="1714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473222"/>
            <a:ext cx="24193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39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743358A2-1A77-46AA-9CB9-088ACBD86C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3050"/>
            <a:ext cx="8210550" cy="112553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! 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Gérer les comportements agressifs défensifs</a:t>
            </a:r>
            <a:endParaRPr lang="fr-FR" altLang="fr-F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C901C32-4669-4BE0-8631-DC2537F4C47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4887" y="1766888"/>
            <a:ext cx="8183176" cy="4326408"/>
          </a:xfrm>
          <a:ln/>
        </p:spPr>
        <p:txBody>
          <a:bodyPr>
            <a:normAutofit/>
          </a:bodyPr>
          <a:lstStyle/>
          <a:p>
            <a:pPr indent="-3238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/>
              <a:t>En pratique !!!</a:t>
            </a:r>
          </a:p>
          <a:p>
            <a:pPr marL="325438" indent="-306388">
              <a:buFont typeface="Times New Roman" panose="02020603050405020304" pitchFamily="18" charset="0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/>
              <a:t> Le « levé de sourire </a:t>
            </a:r>
            <a:r>
              <a:rPr lang="fr-FR" altLang="fr-FR" sz="2400" dirty="0" smtClean="0"/>
              <a:t>»</a:t>
            </a:r>
            <a:endParaRPr lang="fr-FR" altLang="fr-FR" sz="2400" dirty="0"/>
          </a:p>
          <a:p>
            <a:pPr marL="325438" indent="-306388">
              <a:buFont typeface="Times New Roman" panose="02020603050405020304" pitchFamily="18" charset="0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 smtClean="0"/>
              <a:t> Le </a:t>
            </a:r>
            <a:r>
              <a:rPr lang="fr-FR" altLang="fr-FR" sz="2400" dirty="0"/>
              <a:t>rocher et la mer</a:t>
            </a:r>
          </a:p>
          <a:p>
            <a:pPr marL="325438" indent="-306388">
              <a:buFont typeface="Times New Roman" panose="02020603050405020304" pitchFamily="18" charset="0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 smtClean="0"/>
              <a:t> Jeu </a:t>
            </a:r>
            <a:r>
              <a:rPr lang="fr-FR" altLang="fr-FR" sz="2400" dirty="0"/>
              <a:t>de rôle pendant 2’:</a:t>
            </a:r>
          </a:p>
          <a:p>
            <a:pPr marL="1466850" lvl="1" indent="-552450">
              <a:buFont typeface="Symbol" panose="05050102010706020507" pitchFamily="18" charset="2"/>
              <a:buChar char="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Par 4 (3)</a:t>
            </a:r>
          </a:p>
          <a:p>
            <a:pPr marL="1466850" lvl="1" indent="-552450">
              <a:buFont typeface="Symbol" panose="05050102010706020507" pitchFamily="18" charset="2"/>
              <a:buChar char="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un </a:t>
            </a:r>
            <a:r>
              <a:rPr lang="fr-FR" altLang="fr-FR" dirty="0" smtClean="0"/>
              <a:t>enfant </a:t>
            </a:r>
            <a:r>
              <a:rPr lang="fr-FR" altLang="fr-FR" dirty="0" smtClean="0"/>
              <a:t>en lutte</a:t>
            </a:r>
            <a:endParaRPr lang="fr-FR" altLang="fr-FR" dirty="0"/>
          </a:p>
          <a:p>
            <a:pPr marL="1466850" lvl="1" indent="-552450">
              <a:buFont typeface="Symbol" panose="05050102010706020507" pitchFamily="18" charset="2"/>
              <a:buChar char="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deux </a:t>
            </a:r>
            <a:r>
              <a:rPr lang="fr-FR" altLang="fr-FR" dirty="0" smtClean="0"/>
              <a:t>professeurs</a:t>
            </a:r>
            <a:r>
              <a:rPr lang="fr-FR" altLang="fr-FR" dirty="0"/>
              <a:t> : un « </a:t>
            </a:r>
            <a:r>
              <a:rPr lang="fr-FR" altLang="fr-FR" dirty="0">
                <a:solidFill>
                  <a:srgbClr val="FF0000"/>
                </a:solidFill>
              </a:rPr>
              <a:t>rouge </a:t>
            </a:r>
            <a:r>
              <a:rPr lang="fr-FR" altLang="fr-FR" dirty="0"/>
              <a:t>» et un «</a:t>
            </a:r>
            <a:r>
              <a:rPr lang="fr-FR" altLang="fr-FR" dirty="0">
                <a:solidFill>
                  <a:srgbClr val="00B050"/>
                </a:solidFill>
              </a:rPr>
              <a:t> vert</a:t>
            </a:r>
            <a:r>
              <a:rPr lang="fr-FR" altLang="fr-FR" dirty="0"/>
              <a:t> »</a:t>
            </a:r>
          </a:p>
          <a:p>
            <a:pPr marL="1466850" lvl="1" indent="-552450">
              <a:buFont typeface="Symbol" panose="05050102010706020507" pitchFamily="18" charset="2"/>
              <a:buChar char="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Un observateur</a:t>
            </a:r>
          </a:p>
          <a:p>
            <a:pPr marL="1466850" lvl="1" indent="-552450">
              <a:buFont typeface="Symbol" panose="05050102010706020507" pitchFamily="18" charset="2"/>
              <a:buChar char="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/>
              <a:t>Changer les </a:t>
            </a:r>
            <a:r>
              <a:rPr lang="fr-FR" altLang="fr-FR" dirty="0" smtClean="0"/>
              <a:t>rôles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85362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96839"/>
            <a:ext cx="8212138" cy="11271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! 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Gérer les comportements agressifs défensifs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9549" y="1700808"/>
            <a:ext cx="9875439" cy="4508500"/>
          </a:xfrm>
        </p:spPr>
        <p:txBody>
          <a:bodyPr>
            <a:normAutofit lnSpcReduction="10000"/>
          </a:bodyPr>
          <a:lstStyle/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latin typeface="Arial" panose="020B0604020202020204" pitchFamily="34" charset="0"/>
              </a:rPr>
              <a:t>Gestion de la lutte :</a:t>
            </a:r>
            <a:r>
              <a:rPr lang="fr-FR" altLang="fr-FR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j'ai raison !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i="1" dirty="0">
                <a:latin typeface="Arial" panose="020B0604020202020204" pitchFamily="34" charset="0"/>
              </a:rPr>
              <a:t>Rester aligné (PRO) :</a:t>
            </a:r>
            <a:r>
              <a:rPr lang="fr-FR" altLang="fr-FR" sz="2400" dirty="0">
                <a:latin typeface="Arial" panose="020B0604020202020204" pitchFamily="34" charset="0"/>
              </a:rPr>
              <a:t> Éviter les suppositions, on ne sait pas ce qu'a vécu la personne ? Son comportement en dit plus sur lui que sur moi !!!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b="1" dirty="0">
                <a:latin typeface="Arial" panose="020B0604020202020204" pitchFamily="34" charset="0"/>
              </a:rPr>
              <a:t>Qu'est-ce qui est touché chez moi ? </a:t>
            </a:r>
            <a:r>
              <a:rPr lang="fr-FR" altLang="fr-FR" sz="3600" b="1" dirty="0" smtClean="0">
                <a:solidFill>
                  <a:srgbClr val="CC0066"/>
                </a:solidFill>
                <a:latin typeface="Arial" panose="020B0604020202020204" pitchFamily="34" charset="0"/>
              </a:rPr>
              <a:t>SPA </a:t>
            </a:r>
            <a:r>
              <a:rPr lang="fr-FR" altLang="fr-FR" b="1" dirty="0" smtClean="0">
                <a:solidFill>
                  <a:srgbClr val="CC0066"/>
                </a:solidFill>
                <a:latin typeface="Arial" panose="020B0604020202020204" pitchFamily="34" charset="0"/>
              </a:rPr>
              <a:t>(Stop, Pause, Action)</a:t>
            </a:r>
            <a:endParaRPr lang="fr-FR" altLang="fr-FR" b="1" dirty="0">
              <a:solidFill>
                <a:srgbClr val="CC0066"/>
              </a:solidFill>
              <a:latin typeface="Arial" panose="020B0604020202020204" pitchFamily="34" charset="0"/>
            </a:endParaRP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b="1" dirty="0">
                <a:latin typeface="Arial" panose="020B0604020202020204" pitchFamily="34" charset="0"/>
              </a:rPr>
              <a:t>Pas d'auto dévalorisation. </a:t>
            </a:r>
            <a:r>
              <a:rPr lang="fr-FR" altLang="fr-FR" sz="1800" b="1" dirty="0" smtClean="0">
                <a:latin typeface="Arial" panose="020B0604020202020204" pitchFamily="34" charset="0"/>
              </a:rPr>
              <a:t>« Qu'est-ce </a:t>
            </a:r>
            <a:r>
              <a:rPr lang="fr-FR" altLang="fr-FR" sz="1800" b="1" dirty="0">
                <a:latin typeface="Arial" panose="020B0604020202020204" pitchFamily="34" charset="0"/>
              </a:rPr>
              <a:t>que la perfection </a:t>
            </a:r>
            <a:r>
              <a:rPr lang="fr-FR" altLang="fr-FR" sz="1800" b="1" dirty="0" smtClean="0">
                <a:latin typeface="Arial" panose="020B0604020202020204" pitchFamily="34" charset="0"/>
              </a:rPr>
              <a:t>? »</a:t>
            </a:r>
            <a:endParaRPr lang="fr-FR" altLang="fr-FR" sz="1800" b="1" dirty="0">
              <a:latin typeface="Arial" panose="020B0604020202020204" pitchFamily="34" charset="0"/>
            </a:endParaRP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b="1" dirty="0" smtClean="0">
                <a:latin typeface="Arial" panose="020B0604020202020204" pitchFamily="34" charset="0"/>
              </a:rPr>
              <a:t>« Qu'est-ce que je </a:t>
            </a:r>
            <a:r>
              <a:rPr lang="fr-FR" altLang="fr-FR" sz="1800" b="1" dirty="0">
                <a:latin typeface="Arial" panose="020B0604020202020204" pitchFamily="34" charset="0"/>
              </a:rPr>
              <a:t>maîtrise de la situation </a:t>
            </a:r>
            <a:r>
              <a:rPr lang="fr-FR" altLang="fr-FR" sz="1800" b="1" dirty="0" smtClean="0">
                <a:latin typeface="Arial" panose="020B0604020202020204" pitchFamily="34" charset="0"/>
              </a:rPr>
              <a:t>? » Dans toute relation pédagogique, les </a:t>
            </a:r>
            <a:r>
              <a:rPr lang="fr-FR" altLang="fr-FR" sz="1800" b="1" dirty="0">
                <a:latin typeface="Arial" panose="020B0604020202020204" pitchFamily="34" charset="0"/>
              </a:rPr>
              <a:t>angles morts sont nombreux !!!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i="1" dirty="0">
                <a:latin typeface="Arial" panose="020B0604020202020204" pitchFamily="34" charset="0"/>
              </a:rPr>
              <a:t>En direction de l'élève </a:t>
            </a:r>
            <a:r>
              <a:rPr lang="fr-FR" altLang="fr-FR" sz="2400" b="1" i="1" dirty="0">
                <a:solidFill>
                  <a:srgbClr val="009900"/>
                </a:solidFill>
                <a:latin typeface="Arial" panose="020B0604020202020204" pitchFamily="34" charset="0"/>
              </a:rPr>
              <a:t>avec calme  :</a:t>
            </a:r>
            <a:r>
              <a:rPr lang="fr-FR" altLang="fr-FR" sz="2400" dirty="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endParaRPr lang="fr-FR" altLang="fr-FR" sz="2400" dirty="0" smtClean="0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 smtClean="0">
                <a:solidFill>
                  <a:srgbClr val="009900"/>
                </a:solidFill>
                <a:latin typeface="Arial" panose="020B0604020202020204" pitchFamily="34" charset="0"/>
              </a:rPr>
              <a:t>« Comment </a:t>
            </a:r>
            <a:r>
              <a:rPr lang="fr-FR" altLang="fr-FR" sz="2400" dirty="0">
                <a:solidFill>
                  <a:srgbClr val="009900"/>
                </a:solidFill>
                <a:latin typeface="Arial" panose="020B0604020202020204" pitchFamily="34" charset="0"/>
              </a:rPr>
              <a:t>tu te sens </a:t>
            </a:r>
            <a:r>
              <a:rPr lang="fr-FR" altLang="fr-FR" sz="2400" dirty="0" smtClean="0">
                <a:solidFill>
                  <a:srgbClr val="009900"/>
                </a:solidFill>
                <a:latin typeface="Arial" panose="020B0604020202020204" pitchFamily="34" charset="0"/>
              </a:rPr>
              <a:t>? »</a:t>
            </a:r>
          </a:p>
          <a:p>
            <a:pPr indent="-306388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 smtClean="0">
                <a:solidFill>
                  <a:srgbClr val="009900"/>
                </a:solidFill>
                <a:latin typeface="Arial" panose="020B0604020202020204" pitchFamily="34" charset="0"/>
              </a:rPr>
              <a:t>« Qu'est-ce </a:t>
            </a:r>
            <a:r>
              <a:rPr lang="fr-FR" altLang="fr-FR" sz="2400" dirty="0">
                <a:solidFill>
                  <a:srgbClr val="009900"/>
                </a:solidFill>
                <a:latin typeface="Arial" panose="020B0604020202020204" pitchFamily="34" charset="0"/>
              </a:rPr>
              <a:t>qui s'est passé </a:t>
            </a:r>
            <a:r>
              <a:rPr lang="fr-FR" altLang="fr-FR" sz="2400" dirty="0" smtClean="0">
                <a:solidFill>
                  <a:srgbClr val="009900"/>
                </a:solidFill>
                <a:latin typeface="Arial" panose="020B0604020202020204" pitchFamily="34" charset="0"/>
              </a:rPr>
              <a:t>? »</a:t>
            </a:r>
            <a:endParaRPr lang="fr-FR" altLang="fr-FR" sz="2400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48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1955801" y="144463"/>
            <a:ext cx="8207375" cy="1122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! </a:t>
            </a:r>
            <a:r>
              <a:rPr lang="fr-FR" altLang="fr-FR" sz="2800" dirty="0" smtClean="0">
                <a:solidFill>
                  <a:schemeClr val="accent1"/>
                </a:solidFill>
              </a:rPr>
              <a:t>C’est froid </a:t>
            </a:r>
            <a:r>
              <a:rPr lang="fr-FR" altLang="fr-FR" sz="2800" dirty="0">
                <a:solidFill>
                  <a:schemeClr val="accent1"/>
                </a:solidFill>
              </a:rPr>
              <a:t/>
            </a:r>
            <a:br>
              <a:rPr lang="fr-FR" altLang="fr-FR" sz="2800" dirty="0">
                <a:solidFill>
                  <a:schemeClr val="accent1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L'instinct grégaire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5520" y="1469772"/>
            <a:ext cx="3707456" cy="4503738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Chez l'animal : positionnement instinctif et archaïque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latin typeface="Arial" panose="020B0604020202020204" pitchFamily="34" charset="0"/>
              </a:rPr>
              <a:t>Les dominants</a:t>
            </a:r>
            <a:r>
              <a:rPr lang="fr-FR" altLang="fr-FR" sz="2000" dirty="0">
                <a:latin typeface="Arial" panose="020B0604020202020204" pitchFamily="34" charset="0"/>
              </a:rPr>
              <a:t> piliers de l'organisation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Pour demeurer dominant gagner le rapport de force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latin typeface="Arial" panose="020B0604020202020204" pitchFamily="34" charset="0"/>
              </a:rPr>
              <a:t>Les soumis</a:t>
            </a:r>
            <a:r>
              <a:rPr lang="fr-FR" altLang="fr-FR" sz="2000" dirty="0">
                <a:latin typeface="Arial" panose="020B0604020202020204" pitchFamily="34" charset="0"/>
              </a:rPr>
              <a:t> garants involontaires de la hiérarchie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056221" y="1469772"/>
            <a:ext cx="5528429" cy="4940300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solidFill>
                  <a:srgbClr val="009900"/>
                </a:solidFill>
                <a:latin typeface="Arial" panose="020B0604020202020204" pitchFamily="34" charset="0"/>
              </a:rPr>
              <a:t>Chez l'homme : clé de voûte de la confiance en soi intrinsèque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La confiance en soi et en les autres, élément majeur de la motivation individuelle et collective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latin typeface="Arial" panose="020B0604020202020204" pitchFamily="34" charset="0"/>
              </a:rPr>
              <a:t>Positions de dominance ou de soumission</a:t>
            </a:r>
            <a:r>
              <a:rPr lang="fr-FR" altLang="fr-FR" sz="2000" dirty="0">
                <a:latin typeface="Arial" panose="020B0604020202020204" pitchFamily="34" charset="0"/>
              </a:rPr>
              <a:t> : comportements excessifs, </a:t>
            </a:r>
            <a:r>
              <a:rPr lang="fr-FR" altLang="fr-FR" sz="2000" dirty="0" err="1">
                <a:latin typeface="Arial" panose="020B0604020202020204" pitchFamily="34" charset="0"/>
              </a:rPr>
              <a:t>anti-sociaux</a:t>
            </a:r>
            <a:r>
              <a:rPr lang="fr-FR" altLang="fr-FR" sz="2000" dirty="0">
                <a:latin typeface="Arial" panose="020B0604020202020204" pitchFamily="34" charset="0"/>
              </a:rPr>
              <a:t>, structurels, stéréotypés, instinctifs, irrationnels et universels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>
                <a:latin typeface="Arial" panose="020B0604020202020204" pitchFamily="34" charset="0"/>
              </a:rPr>
              <a:t>D</a:t>
            </a:r>
            <a:r>
              <a:rPr lang="fr-FR" altLang="fr-FR" sz="2000" b="1" i="1" dirty="0" smtClean="0">
                <a:latin typeface="Arial" panose="020B0604020202020204" pitchFamily="34" charset="0"/>
              </a:rPr>
              <a:t>ominant </a:t>
            </a:r>
            <a:r>
              <a:rPr lang="fr-FR" altLang="fr-FR" sz="2000" dirty="0" smtClean="0">
                <a:latin typeface="Arial" panose="020B0604020202020204" pitchFamily="34" charset="0"/>
              </a:rPr>
              <a:t>=&gt; </a:t>
            </a:r>
            <a:r>
              <a:rPr lang="fr-FR" altLang="fr-FR" sz="2000" dirty="0">
                <a:latin typeface="Arial" panose="020B0604020202020204" pitchFamily="34" charset="0"/>
              </a:rPr>
              <a:t>personne difficile à gérer, imprévisible, changeant, alternant séduction et agressivité</a:t>
            </a:r>
            <a:r>
              <a:rPr lang="fr-FR" altLang="fr-FR" sz="2000" b="1" i="1" dirty="0">
                <a:latin typeface="Arial" panose="020B0604020202020204" pitchFamily="34" charset="0"/>
              </a:rPr>
              <a:t> </a:t>
            </a:r>
            <a:endParaRPr lang="fr-FR" altLang="fr-FR" sz="2000" b="1" i="1" dirty="0" smtClean="0">
              <a:latin typeface="Arial" panose="020B0604020202020204" pitchFamily="34" charset="0"/>
            </a:endParaRP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i="1" dirty="0" smtClean="0">
                <a:latin typeface="Arial" panose="020B0604020202020204" pitchFamily="34" charset="0"/>
              </a:rPr>
              <a:t>Soumis </a:t>
            </a:r>
            <a:r>
              <a:rPr lang="fr-FR" altLang="fr-FR" sz="2000" dirty="0" smtClean="0">
                <a:latin typeface="Arial" panose="020B0604020202020204" pitchFamily="34" charset="0"/>
              </a:rPr>
              <a:t>=&gt; </a:t>
            </a:r>
            <a:r>
              <a:rPr lang="fr-FR" altLang="fr-FR" sz="2000" dirty="0">
                <a:latin typeface="Arial" panose="020B0604020202020204" pitchFamily="34" charset="0"/>
              </a:rPr>
              <a:t>personne en retrait, qui ne s'affirme pas , ne dérange pas, manque de </a:t>
            </a:r>
            <a:r>
              <a:rPr lang="fr-FR" altLang="fr-FR" sz="2000" dirty="0" smtClean="0">
                <a:latin typeface="Arial" panose="020B0604020202020204" pitchFamily="34" charset="0"/>
              </a:rPr>
              <a:t>confiance</a:t>
            </a:r>
            <a:endParaRPr lang="fr-FR" altLang="fr-FR" sz="20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62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>
          <a:xfrm>
            <a:off x="1974529" y="260648"/>
            <a:ext cx="8207375" cy="11223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!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La relation grégaire </a:t>
            </a:r>
            <a:r>
              <a:rPr lang="fr-FR" altLang="fr-FR" sz="2800" dirty="0" smtClean="0">
                <a:solidFill>
                  <a:schemeClr val="accent2"/>
                </a:solidFill>
              </a:rPr>
              <a:t>: Je </a:t>
            </a:r>
            <a:r>
              <a:rPr lang="fr-FR" altLang="fr-FR" sz="2800" dirty="0">
                <a:solidFill>
                  <a:schemeClr val="accent2"/>
                </a:solidFill>
              </a:rPr>
              <a:t>ressens donc je suis !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55801" y="1544639"/>
            <a:ext cx="8207375" cy="4503737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Exercice : Le cercle 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400" b="1" i="1" dirty="0">
                <a:latin typeface="Arial" panose="020B0604020202020204" pitchFamily="34" charset="0"/>
              </a:rPr>
              <a:t>Objectif : sentir la pression du groupe</a:t>
            </a:r>
          </a:p>
          <a:p>
            <a:pPr marL="319088" indent="-287338">
              <a:buFont typeface="Wingdings" panose="05000000000000000000" pitchFamily="2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</a:rPr>
              <a:t>Se mettre cercle ; resserrer et élargir le cercle</a:t>
            </a:r>
          </a:p>
          <a:p>
            <a:pPr marL="319088" indent="-287338">
              <a:buFont typeface="Wingdings" panose="05000000000000000000" pitchFamily="2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</a:rPr>
              <a:t>Se placer seul au centre et dire son Prénom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</a:rPr>
              <a:t>demander la sensation à chacun (à l'aise ou pas?)</a:t>
            </a:r>
          </a:p>
          <a:p>
            <a:pPr marL="338138" indent="-314325">
              <a:buFont typeface="Wingdings" panose="05000000000000000000" pitchFamily="2" charset="2"/>
              <a:buChar char="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</a:rPr>
              <a:t>Se placer au centre du cercle et montrer de la joie, du sérieux, de la douceur, de l’agressivité, de la tristesse...</a:t>
            </a:r>
          </a:p>
        </p:txBody>
      </p:sp>
    </p:spTree>
    <p:extLst>
      <p:ext uri="{BB962C8B-B14F-4D97-AF65-F5344CB8AC3E}">
        <p14:creationId xmlns:p14="http://schemas.microsoft.com/office/powerpoint/2010/main" val="1268360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73051"/>
            <a:ext cx="8207375" cy="11223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! L'instinct grégaire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1" y="1604964"/>
            <a:ext cx="8207375" cy="4503737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 smtClean="0"/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 smtClean="0"/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 smtClean="0"/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 smtClean="0"/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solidFill>
                  <a:srgbClr val="800000"/>
                </a:solidFill>
                <a:latin typeface="Arial" panose="020B0604020202020204" pitchFamily="34" charset="0"/>
              </a:rPr>
              <a:t>Les territoires grégaires réagissent principalement à la posture et à la communication non verbale !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i="1" dirty="0">
                <a:latin typeface="Arial" panose="020B0604020202020204" pitchFamily="34" charset="0"/>
              </a:rPr>
              <a:t>Si nécessaire </a:t>
            </a:r>
            <a:r>
              <a:rPr lang="fr-FR" altLang="fr-FR" sz="2400" dirty="0">
                <a:latin typeface="Arial" panose="020B0604020202020204" pitchFamily="34" charset="0"/>
              </a:rPr>
              <a:t>faire appel à « la loi », un collègue plus assertif, le directeur de l’école qui incarnent l'autorité, 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dirty="0">
                <a:latin typeface="Arial" panose="020B0604020202020204" pitchFamily="34" charset="0"/>
              </a:rPr>
              <a:t>L'objectif étant la sécurité et le respect des </a:t>
            </a:r>
            <a:r>
              <a:rPr lang="fr-FR" altLang="fr-FR" b="1" dirty="0" smtClean="0">
                <a:latin typeface="Arial" panose="020B0604020202020204" pitchFamily="34" charset="0"/>
              </a:rPr>
              <a:t>règles</a:t>
            </a: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9" y="1281114"/>
            <a:ext cx="2522537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57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>
          <a:xfrm>
            <a:off x="1884364" y="101601"/>
            <a:ext cx="8207375" cy="11223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!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Le langage du corps 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1" y="1604964"/>
            <a:ext cx="8207375" cy="4503737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>
                <a:latin typeface="Arial" panose="020B0604020202020204" pitchFamily="34" charset="0"/>
              </a:rPr>
              <a:t>Exercice : l'écoute active  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i="1">
                <a:latin typeface="Arial" panose="020B0604020202020204" pitchFamily="34" charset="0"/>
              </a:rPr>
              <a:t>objectif : ressentir la sensation d'inconfort en soi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>
                <a:latin typeface="Arial" panose="020B0604020202020204" pitchFamily="34" charset="0"/>
              </a:rPr>
              <a:t>A raconte une de ses réussites pédagogiques lors du stage en école et B écoute activement sans rien dire. B est synchronisé pendant 45'' et se désynchronise pendant 30''. C observe.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>
                <a:latin typeface="Arial" panose="020B0604020202020204" pitchFamily="34" charset="0"/>
              </a:rPr>
              <a:t>3. Feedback sur les ressentis: qu’est-ce qui c’est passé ? Quels ressentis ? Qu’est-ce que j’en fais ?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>
              <a:latin typeface="Arial" panose="020B0604020202020204" pitchFamily="34" charset="0"/>
            </a:endParaRP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 b="1">
              <a:latin typeface="Arial" panose="020B0604020202020204" pitchFamily="34" charset="0"/>
            </a:endParaRP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i="1">
                <a:latin typeface="Arial" panose="020B0604020202020204" pitchFamily="34" charset="0"/>
              </a:rPr>
              <a:t>Objectif : reprendre pied</a:t>
            </a:r>
          </a:p>
        </p:txBody>
      </p:sp>
    </p:spTree>
    <p:extLst>
      <p:ext uri="{BB962C8B-B14F-4D97-AF65-F5344CB8AC3E}">
        <p14:creationId xmlns:p14="http://schemas.microsoft.com/office/powerpoint/2010/main" val="2896280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>
          <a:xfrm>
            <a:off x="1884364" y="144464"/>
            <a:ext cx="8604124" cy="112712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!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Gérer les comportements agressifs </a:t>
            </a:r>
            <a:r>
              <a:rPr lang="fr-FR" altLang="fr-FR" sz="2800" dirty="0" smtClean="0">
                <a:solidFill>
                  <a:schemeClr val="accent2"/>
                </a:solidFill>
              </a:rPr>
              <a:t>offensifs: </a:t>
            </a:r>
            <a:r>
              <a:rPr lang="fr-FR" altLang="fr-FR" sz="2800" dirty="0" smtClean="0">
                <a:solidFill>
                  <a:schemeClr val="accent1"/>
                </a:solidFill>
              </a:rPr>
              <a:t>c’est froid !</a:t>
            </a:r>
            <a:endParaRPr lang="fr-FR" altLang="fr-FR" sz="2800" dirty="0">
              <a:solidFill>
                <a:schemeClr val="accent1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97894" y="1328975"/>
            <a:ext cx="9577064" cy="547211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altLang="fr-FR" sz="2200" b="1" dirty="0" smtClean="0">
                <a:latin typeface="Arial" panose="020B0604020202020204" pitchFamily="34" charset="0"/>
              </a:rPr>
              <a:t>S'ancrer </a:t>
            </a:r>
            <a:r>
              <a:rPr lang="fr-FR" altLang="fr-FR" sz="2200" b="1" dirty="0">
                <a:latin typeface="Arial" panose="020B0604020202020204" pitchFamily="34" charset="0"/>
              </a:rPr>
              <a:t>+++</a:t>
            </a:r>
          </a:p>
          <a:p>
            <a:pPr lvl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altLang="fr-FR" sz="1800" dirty="0" smtClean="0">
                <a:latin typeface="Arial" panose="020B0604020202020204" pitchFamily="34" charset="0"/>
              </a:rPr>
              <a:t>Rester </a:t>
            </a:r>
            <a:r>
              <a:rPr lang="fr-FR" altLang="fr-FR" sz="1800" b="1" dirty="0">
                <a:latin typeface="Arial" panose="020B0604020202020204" pitchFamily="34" charset="0"/>
              </a:rPr>
              <a:t>hors LFI </a:t>
            </a:r>
            <a:r>
              <a:rPr lang="fr-FR" altLang="fr-FR" sz="1800" dirty="0">
                <a:latin typeface="Arial" panose="020B0604020202020204" pitchFamily="34" charset="0"/>
              </a:rPr>
              <a:t>(Lutte, Fuite et Inhibition de l'action)</a:t>
            </a:r>
          </a:p>
          <a:p>
            <a:pPr lvl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altLang="fr-FR" sz="1800" dirty="0" smtClean="0">
                <a:latin typeface="Arial" panose="020B0604020202020204" pitchFamily="34" charset="0"/>
              </a:rPr>
              <a:t>Proposer </a:t>
            </a:r>
            <a:r>
              <a:rPr lang="fr-FR" altLang="fr-FR" sz="1800" dirty="0">
                <a:latin typeface="Arial" panose="020B0604020202020204" pitchFamily="34" charset="0"/>
              </a:rPr>
              <a:t>une </a:t>
            </a:r>
            <a:r>
              <a:rPr lang="fr-FR" altLang="fr-FR" sz="1800" b="1" dirty="0">
                <a:latin typeface="Arial" panose="020B0604020202020204" pitchFamily="34" charset="0"/>
              </a:rPr>
              <a:t>neutralité</a:t>
            </a:r>
            <a:r>
              <a:rPr lang="fr-FR" altLang="fr-FR" sz="1800" dirty="0">
                <a:latin typeface="Arial" panose="020B0604020202020204" pitchFamily="34" charset="0"/>
              </a:rPr>
              <a:t> </a:t>
            </a:r>
            <a:r>
              <a:rPr lang="fr-FR" altLang="fr-FR" sz="1800" dirty="0" smtClean="0">
                <a:latin typeface="Arial" panose="020B0604020202020204" pitchFamily="34" charset="0"/>
              </a:rPr>
              <a:t>bienveillant</a:t>
            </a:r>
          </a:p>
          <a:p>
            <a:pPr marL="457200" indent="-457200">
              <a:buFont typeface="+mj-lt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altLang="fr-F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fr-FR" altLang="fr-FR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e </a:t>
            </a:r>
            <a:r>
              <a:rPr lang="fr-FR" altLang="fr-F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pas se justifier</a:t>
            </a:r>
          </a:p>
          <a:p>
            <a:pPr lvl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altLang="fr-FR" sz="1800" dirty="0">
                <a:latin typeface="Arial" panose="020B0604020202020204" pitchFamily="34" charset="0"/>
              </a:rPr>
              <a:t>E</a:t>
            </a:r>
            <a:r>
              <a:rPr lang="fr-FR" altLang="fr-FR" sz="1800" dirty="0" smtClean="0">
                <a:latin typeface="Arial" panose="020B0604020202020204" pitchFamily="34" charset="0"/>
              </a:rPr>
              <a:t>n </a:t>
            </a:r>
            <a:r>
              <a:rPr lang="fr-FR" altLang="fr-FR" sz="1800" dirty="0">
                <a:latin typeface="Arial" panose="020B0604020202020204" pitchFamily="34" charset="0"/>
              </a:rPr>
              <a:t>dire le moins possible </a:t>
            </a:r>
            <a:r>
              <a:rPr lang="fr-FR" altLang="fr-FR" sz="1800" b="1" dirty="0">
                <a:latin typeface="Arial" panose="020B0604020202020204" pitchFamily="34" charset="0"/>
              </a:rPr>
              <a:t>(communication non verbale)</a:t>
            </a:r>
          </a:p>
          <a:p>
            <a:pPr lvl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altLang="fr-FR" sz="1800" dirty="0" smtClean="0">
                <a:latin typeface="Arial" panose="020B0604020202020204" pitchFamily="34" charset="0"/>
              </a:rPr>
              <a:t>Garder </a:t>
            </a:r>
            <a:r>
              <a:rPr lang="fr-FR" altLang="fr-FR" sz="1800" dirty="0">
                <a:latin typeface="Arial" panose="020B0604020202020204" pitchFamily="34" charset="0"/>
              </a:rPr>
              <a:t>son </a:t>
            </a:r>
            <a:r>
              <a:rPr lang="fr-FR" altLang="fr-FR" sz="1800" b="1" dirty="0">
                <a:latin typeface="Arial" panose="020B0604020202020204" pitchFamily="34" charset="0"/>
              </a:rPr>
              <a:t>objectif</a:t>
            </a:r>
            <a:r>
              <a:rPr lang="fr-FR" altLang="fr-FR" sz="1800" dirty="0">
                <a:latin typeface="Arial" panose="020B0604020202020204" pitchFamily="34" charset="0"/>
              </a:rPr>
              <a:t> en tête (s'appuyer sur le cadre de référence</a:t>
            </a:r>
            <a:r>
              <a:rPr lang="fr-FR" altLang="fr-FR" sz="1800" dirty="0" smtClean="0">
                <a:latin typeface="Arial" panose="020B0604020202020204" pitchFamily="34" charset="0"/>
              </a:rPr>
              <a:t>)</a:t>
            </a:r>
            <a:endParaRPr lang="fr-FR" altLang="fr-FR" sz="1800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altLang="fr-FR" sz="2200" dirty="0">
                <a:latin typeface="Arial" panose="020B0604020202020204" pitchFamily="34" charset="0"/>
              </a:rPr>
              <a:t>A</a:t>
            </a:r>
            <a:r>
              <a:rPr lang="fr-FR" altLang="fr-FR" sz="2200" dirty="0" smtClean="0">
                <a:latin typeface="Arial" panose="020B0604020202020204" pitchFamily="34" charset="0"/>
              </a:rPr>
              <a:t> </a:t>
            </a:r>
            <a:r>
              <a:rPr lang="fr-FR" altLang="fr-FR" sz="2200" dirty="0">
                <a:latin typeface="Arial" panose="020B0604020202020204" pitchFamily="34" charset="0"/>
              </a:rPr>
              <a:t>chaque ''attaque'' (manipulation) dire en ''disque rayé''  : </a:t>
            </a:r>
            <a:r>
              <a:rPr lang="fr-FR" altLang="fr-FR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fr-FR" altLang="fr-FR" sz="2200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fr-FR" altLang="fr-FR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Non ! </a:t>
            </a:r>
            <a:r>
              <a:rPr lang="fr-FR" altLang="fr-FR" sz="2200" dirty="0">
                <a:solidFill>
                  <a:srgbClr val="FF0000"/>
                </a:solidFill>
                <a:latin typeface="Arial" panose="020B0604020202020204" pitchFamily="34" charset="0"/>
              </a:rPr>
              <a:t>(Prénom), désolé, ce n'est pas possible. » </a:t>
            </a:r>
          </a:p>
          <a:p>
            <a:pPr marL="457200" indent="-457200">
              <a:buFont typeface="+mj-lt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altLang="fr-FR" sz="2200" dirty="0">
                <a:latin typeface="Arial" panose="020B0604020202020204" pitchFamily="34" charset="0"/>
              </a:rPr>
              <a:t>P</a:t>
            </a:r>
            <a:r>
              <a:rPr lang="fr-FR" altLang="fr-FR" sz="2200" dirty="0" smtClean="0">
                <a:latin typeface="Arial" panose="020B0604020202020204" pitchFamily="34" charset="0"/>
              </a:rPr>
              <a:t>our </a:t>
            </a:r>
            <a:r>
              <a:rPr lang="fr-FR" altLang="fr-FR" sz="2200" dirty="0">
                <a:latin typeface="Arial" panose="020B0604020202020204" pitchFamily="34" charset="0"/>
              </a:rPr>
              <a:t>une action provocante et dangereuse, dire avec calme mais avec </a:t>
            </a:r>
            <a:r>
              <a:rPr lang="fr-FR" altLang="fr-FR" sz="2200" dirty="0" smtClean="0">
                <a:latin typeface="Arial" panose="020B0604020202020204" pitchFamily="34" charset="0"/>
              </a:rPr>
              <a:t>force, </a:t>
            </a:r>
            <a:r>
              <a:rPr lang="fr-FR" altLang="fr-FR" sz="2200" dirty="0" smtClean="0">
                <a:latin typeface="Arial" panose="020B0604020202020204" pitchFamily="34" charset="0"/>
              </a:rPr>
              <a:t>un </a:t>
            </a:r>
            <a:r>
              <a:rPr lang="fr-FR" altLang="fr-FR" sz="2200" dirty="0">
                <a:latin typeface="Arial" panose="020B0604020202020204" pitchFamily="34" charset="0"/>
              </a:rPr>
              <a:t>ton ferme et assuré  :</a:t>
            </a:r>
            <a:r>
              <a:rPr lang="fr-FR" altLang="fr-FR" sz="2200" dirty="0">
                <a:solidFill>
                  <a:srgbClr val="FF0000"/>
                </a:solidFill>
                <a:latin typeface="Arial" panose="020B0604020202020204" pitchFamily="34" charset="0"/>
              </a:rPr>
              <a:t> « NON, Je ne suis pas d'accord (Prénom). »</a:t>
            </a:r>
          </a:p>
          <a:p>
            <a:pPr marL="379412" indent="-457200">
              <a:buFont typeface="+mj-lt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altLang="fr-FR" sz="2200" dirty="0">
                <a:latin typeface="Arial" panose="020B0604020202020204" pitchFamily="34" charset="0"/>
              </a:rPr>
              <a:t>si vous souhaitez faire un retour sur </a:t>
            </a:r>
            <a:r>
              <a:rPr lang="fr-FR" altLang="fr-FR" sz="2200" dirty="0" smtClean="0">
                <a:latin typeface="Arial" panose="020B0604020202020204" pitchFamily="34" charset="0"/>
              </a:rPr>
              <a:t>l'événement =&gt; </a:t>
            </a:r>
            <a:r>
              <a:rPr lang="fr-FR" altLang="fr-FR" sz="2200" dirty="0" smtClean="0">
                <a:latin typeface="Arial" panose="020B0604020202020204" pitchFamily="34" charset="0"/>
              </a:rPr>
              <a:t>Gestion </a:t>
            </a:r>
            <a:r>
              <a:rPr lang="fr-FR" altLang="fr-FR" sz="2200" dirty="0">
                <a:latin typeface="Arial" panose="020B0604020202020204" pitchFamily="34" charset="0"/>
              </a:rPr>
              <a:t>à froid, en dehors du groupe. Avec témoins pour confirmer le </a:t>
            </a:r>
            <a:r>
              <a:rPr lang="fr-FR" altLang="fr-FR" sz="2200" dirty="0" smtClean="0">
                <a:latin typeface="Arial" panose="020B0604020202020204" pitchFamily="34" charset="0"/>
              </a:rPr>
              <a:t>comportement.</a:t>
            </a:r>
            <a:endParaRPr lang="fr-FR" altLang="fr-FR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76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55801" y="173038"/>
            <a:ext cx="8604695" cy="1122362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!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Gérer les comportements agressifs </a:t>
            </a:r>
            <a:r>
              <a:rPr lang="fr-FR" altLang="fr-FR" sz="2800" dirty="0" smtClean="0">
                <a:solidFill>
                  <a:schemeClr val="accent2"/>
                </a:solidFill>
              </a:rPr>
              <a:t>offensifs : </a:t>
            </a:r>
            <a:r>
              <a:rPr lang="fr-FR" altLang="fr-FR" sz="2800" dirty="0" smtClean="0">
                <a:solidFill>
                  <a:schemeClr val="accent1"/>
                </a:solidFill>
              </a:rPr>
              <a:t>c’est froid !</a:t>
            </a:r>
            <a:endParaRPr lang="fr-FR" altLang="fr-FR" sz="2800" dirty="0">
              <a:solidFill>
                <a:schemeClr val="accent1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11338" y="1295400"/>
            <a:ext cx="8496300" cy="5689600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b="1" dirty="0" smtClean="0">
                <a:latin typeface="Arial" panose="020B0604020202020204" pitchFamily="34" charset="0"/>
              </a:rPr>
              <a:t>Exercices</a:t>
            </a:r>
          </a:p>
          <a:p>
            <a:pPr marL="315913" indent="-284163">
              <a:buFont typeface="Wingdings" panose="05000000000000000000" pitchFamily="2" charset="2"/>
              <a:buChar char="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 </a:t>
            </a:r>
            <a:r>
              <a:rPr lang="fr-FR" altLang="fr-FR" sz="2000" b="1" dirty="0">
                <a:latin typeface="Arial" panose="020B0604020202020204" pitchFamily="34" charset="0"/>
              </a:rPr>
              <a:t> L'ancrage </a:t>
            </a:r>
          </a:p>
          <a:p>
            <a:pPr marL="315913" indent="-284163">
              <a:buFont typeface="Wingdings" panose="05000000000000000000" pitchFamily="2" charset="2"/>
              <a:buChar char="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b="1" dirty="0">
                <a:latin typeface="Arial" panose="020B0604020202020204" pitchFamily="34" charset="0"/>
              </a:rPr>
              <a:t> Jeux de rôle : Dire non 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b="1" i="1" dirty="0">
                <a:latin typeface="Arial" panose="020B0604020202020204" pitchFamily="34" charset="0"/>
              </a:rPr>
              <a:t>Objectif : apprendre à dire non en situation de tension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A L'élève demande au professeur de ne pas faire l’exercice : tous les arguments, tous les comportements sont possibles, jouer avec la règle, sur l'affectif !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B professeur met en œuvre la technique de gestion de la diapo précédente. 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b="1" dirty="0">
                <a:latin typeface="Arial" panose="020B0604020202020204" pitchFamily="34" charset="0"/>
              </a:rPr>
              <a:t>Feedback sur les ressentis, les résultats...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92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870076" y="71438"/>
            <a:ext cx="8221663" cy="11366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700" dirty="0">
                <a:solidFill>
                  <a:srgbClr val="002060"/>
                </a:solidFill>
              </a:rPr>
              <a:t>Agressivité : quel contexte 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70075" y="1557339"/>
            <a:ext cx="8567738" cy="5184775"/>
          </a:xfrm>
        </p:spPr>
        <p:txBody>
          <a:bodyPr/>
          <a:lstStyle/>
          <a:p>
            <a:pPr marL="525463" indent="-525463">
              <a:buSzPct val="45000"/>
              <a:buFont typeface="Wingdings" panose="05000000000000000000" pitchFamily="2" charset="2"/>
              <a:buChar char=""/>
              <a:tabLst>
                <a:tab pos="5254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Notre </a:t>
            </a:r>
            <a:r>
              <a:rPr lang="fr-FR" altLang="fr-FR" sz="2000" b="1" dirty="0">
                <a:latin typeface="Arial" panose="020B0604020202020204" pitchFamily="34" charset="0"/>
              </a:rPr>
              <a:t>Société </a:t>
            </a:r>
            <a:r>
              <a:rPr lang="fr-FR" altLang="fr-FR" sz="2000" dirty="0">
                <a:latin typeface="Arial" panose="020B0604020202020204" pitchFamily="34" charset="0"/>
              </a:rPr>
              <a:t>est plus violente du fait de l'introduction des médias et de l’informatique</a:t>
            </a:r>
          </a:p>
          <a:p>
            <a:pPr marL="525463" indent="-525463">
              <a:buSzPct val="45000"/>
              <a:buFont typeface="Wingdings" panose="05000000000000000000" pitchFamily="2" charset="2"/>
              <a:buChar char=""/>
              <a:tabLst>
                <a:tab pos="5254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Nécessité de se positionner et de </a:t>
            </a:r>
            <a:r>
              <a:rPr lang="fr-FR" altLang="fr-FR" sz="2000" b="1" dirty="0">
                <a:latin typeface="Arial" panose="020B0604020202020204" pitchFamily="34" charset="0"/>
              </a:rPr>
              <a:t>proposer un cadre </a:t>
            </a:r>
            <a:r>
              <a:rPr lang="fr-FR" altLang="fr-FR" sz="2000" dirty="0">
                <a:latin typeface="Arial" panose="020B0604020202020204" pitchFamily="34" charset="0"/>
              </a:rPr>
              <a:t>de fonctionnement adapté à l’école</a:t>
            </a:r>
          </a:p>
          <a:p>
            <a:pPr marL="525463" indent="-525463">
              <a:buSzPct val="45000"/>
              <a:buFont typeface="Wingdings" panose="05000000000000000000" pitchFamily="2" charset="2"/>
              <a:buChar char=""/>
              <a:tabLst>
                <a:tab pos="5254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L'agressivité va être repérée par des comportements : l'enfant </a:t>
            </a:r>
            <a:r>
              <a:rPr lang="fr-FR" altLang="fr-FR" sz="2000" dirty="0" smtClean="0">
                <a:latin typeface="Arial" panose="020B0604020202020204" pitchFamily="34" charset="0"/>
              </a:rPr>
              <a:t>qui crie, se bagarre, </a:t>
            </a:r>
            <a:r>
              <a:rPr lang="fr-FR" altLang="fr-FR" sz="2000" dirty="0">
                <a:latin typeface="Arial" panose="020B0604020202020204" pitchFamily="34" charset="0"/>
              </a:rPr>
              <a:t>prend trop de place, </a:t>
            </a:r>
            <a:r>
              <a:rPr lang="fr-FR" altLang="fr-FR" sz="2000" dirty="0" smtClean="0">
                <a:latin typeface="Arial" panose="020B0604020202020204" pitchFamily="34" charset="0"/>
              </a:rPr>
              <a:t>est le </a:t>
            </a:r>
            <a:r>
              <a:rPr lang="fr-FR" altLang="fr-FR" sz="2000" dirty="0">
                <a:latin typeface="Arial" panose="020B0604020202020204" pitchFamily="34" charset="0"/>
              </a:rPr>
              <a:t>bouc émissaire...</a:t>
            </a:r>
          </a:p>
          <a:p>
            <a:pPr marL="525463" indent="-525463">
              <a:buSzPct val="45000"/>
              <a:buFont typeface="Wingdings" panose="05000000000000000000" pitchFamily="2" charset="2"/>
              <a:buChar char=""/>
              <a:tabLst>
                <a:tab pos="5254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Partir de là où est la personne. </a:t>
            </a:r>
            <a:r>
              <a:rPr lang="fr-FR" altLang="fr-FR" sz="2000" b="1" i="1" dirty="0">
                <a:latin typeface="Arial" panose="020B0604020202020204" pitchFamily="34" charset="0"/>
              </a:rPr>
              <a:t>« Lorsque la personne est en stress ou en rapport de force elle n'a plus accès aux apprentissages. Et si la personne ne veut pas, elle ne veut </a:t>
            </a:r>
            <a:r>
              <a:rPr lang="fr-FR" altLang="fr-FR" sz="2000" b="1" i="1" dirty="0" smtClean="0">
                <a:latin typeface="Arial" panose="020B0604020202020204" pitchFamily="34" charset="0"/>
              </a:rPr>
              <a:t>pas. </a:t>
            </a:r>
            <a:r>
              <a:rPr lang="fr-FR" altLang="fr-FR" sz="2000" b="1" i="1" dirty="0">
                <a:latin typeface="Arial" panose="020B0604020202020204" pitchFamily="34" charset="0"/>
              </a:rPr>
              <a:t>P</a:t>
            </a:r>
            <a:r>
              <a:rPr lang="fr-FR" altLang="fr-FR" sz="2000" b="1" i="1" dirty="0" smtClean="0">
                <a:latin typeface="Arial" panose="020B0604020202020204" pitchFamily="34" charset="0"/>
              </a:rPr>
              <a:t>oint</a:t>
            </a:r>
            <a:r>
              <a:rPr lang="fr-FR" altLang="fr-FR" sz="2000" b="1" i="1" dirty="0">
                <a:latin typeface="Arial" panose="020B0604020202020204" pitchFamily="34" charset="0"/>
              </a:rPr>
              <a:t>. »</a:t>
            </a:r>
          </a:p>
          <a:p>
            <a:pPr marL="0" indent="0">
              <a:buSzPct val="45000"/>
              <a:buNone/>
              <a:tabLst>
                <a:tab pos="5254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/>
            </a:pPr>
            <a:endParaRPr lang="fr-FR" altLang="fr-FR" sz="2000" b="1" dirty="0" smtClean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marL="0" indent="0">
              <a:buSzPct val="45000"/>
              <a:buNone/>
              <a:tabLst>
                <a:tab pos="5254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/>
            </a:pPr>
            <a:r>
              <a:rPr lang="fr-FR" altLang="fr-FR" sz="2400" b="1" dirty="0" smtClean="0">
                <a:solidFill>
                  <a:srgbClr val="800000"/>
                </a:solidFill>
                <a:latin typeface="Arial" panose="020B0604020202020204" pitchFamily="34" charset="0"/>
              </a:rPr>
              <a:t>«</a:t>
            </a:r>
            <a:r>
              <a:rPr lang="fr-FR" altLang="fr-FR" sz="2400" b="1" dirty="0">
                <a:solidFill>
                  <a:srgbClr val="800000"/>
                </a:solidFill>
                <a:latin typeface="Arial" panose="020B0604020202020204" pitchFamily="34" charset="0"/>
              </a:rPr>
              <a:t> l'autorité c'est d'autoriser dans un cadre »</a:t>
            </a:r>
          </a:p>
          <a:p>
            <a:pPr marL="525463" indent="-479425">
              <a:buNone/>
              <a:tabLst>
                <a:tab pos="5254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/>
            </a:pPr>
            <a:endParaRPr lang="fr-FR" altLang="fr-FR" dirty="0" smtClean="0"/>
          </a:p>
          <a:p>
            <a:pPr marL="525463" indent="-479425">
              <a:buNone/>
              <a:tabLst>
                <a:tab pos="5254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174636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/>
          </p:nvPr>
        </p:nvSpPr>
        <p:spPr>
          <a:xfrm>
            <a:off x="8400256" y="2112832"/>
            <a:ext cx="3226633" cy="403244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 la relation! 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Gérer les comportements agressifs </a:t>
            </a:r>
            <a:r>
              <a:rPr lang="fr-FR" altLang="fr-FR" sz="2800" dirty="0" smtClean="0">
                <a:solidFill>
                  <a:schemeClr val="accent2"/>
                </a:solidFill>
              </a:rPr>
              <a:t>offensifs</a:t>
            </a:r>
            <a:br>
              <a:rPr lang="fr-FR" altLang="fr-FR" sz="2800" dirty="0" smtClean="0">
                <a:solidFill>
                  <a:schemeClr val="accent2"/>
                </a:solidFill>
              </a:rPr>
            </a:br>
            <a:r>
              <a:rPr lang="fr-FR" altLang="fr-FR" sz="2800" dirty="0" smtClean="0">
                <a:solidFill>
                  <a:schemeClr val="accent1"/>
                </a:solidFill>
              </a:rPr>
              <a:t>c’est froid !</a:t>
            </a:r>
            <a:endParaRPr lang="fr-FR" altLang="fr-FR" sz="2800" dirty="0">
              <a:solidFill>
                <a:schemeClr val="accent1"/>
              </a:solidFill>
            </a:endParaRP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0"/>
            <a:ext cx="5537200" cy="677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Oval 3"/>
          <p:cNvSpPr>
            <a:spLocks noChangeArrowheads="1"/>
          </p:cNvSpPr>
          <p:nvPr/>
        </p:nvSpPr>
        <p:spPr bwMode="auto">
          <a:xfrm>
            <a:off x="7482526" y="120970"/>
            <a:ext cx="2160587" cy="2016125"/>
          </a:xfrm>
          <a:prstGeom prst="ellipse">
            <a:avLst/>
          </a:prstGeom>
          <a:solidFill>
            <a:srgbClr val="83CAFF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icrosoft YaHei" panose="020B0503020204020204" pitchFamily="34" charset="-122"/>
              </a:rPr>
              <a:t>Dominance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Autovalorisation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Cynisme (faiblesse)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Manipulation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Destabiliser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gagner</a:t>
            </a:r>
          </a:p>
        </p:txBody>
      </p:sp>
      <p:sp>
        <p:nvSpPr>
          <p:cNvPr id="79877" name="Oval 4"/>
          <p:cNvSpPr>
            <a:spLocks noChangeArrowheads="1"/>
          </p:cNvSpPr>
          <p:nvPr/>
        </p:nvSpPr>
        <p:spPr bwMode="auto">
          <a:xfrm>
            <a:off x="0" y="4509120"/>
            <a:ext cx="2295525" cy="2087563"/>
          </a:xfrm>
          <a:prstGeom prst="ellipse">
            <a:avLst/>
          </a:prstGeom>
          <a:solidFill>
            <a:srgbClr val="CFE7F5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ea typeface="Microsoft YaHei" panose="020B0503020204020204" pitchFamily="34" charset="-122"/>
              </a:rPr>
              <a:t>Soumission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ea typeface="Microsoft YaHei" panose="020B0503020204020204" pitchFamily="34" charset="-122"/>
              </a:rPr>
              <a:t>Autodévalorisation</a:t>
            </a:r>
            <a:endParaRPr lang="fr-FR" altLang="fr-FR" sz="1800" dirty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ea typeface="Microsoft YaHei" panose="020B0503020204020204" pitchFamily="34" charset="-122"/>
              </a:rPr>
              <a:t>Culpabilité (autres,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Force, autorité</a:t>
            </a:r>
            <a:r>
              <a:rPr lang="fr-FR" altLang="fr-FR" sz="1800" dirty="0">
                <a:latin typeface="Arial" panose="020B0604020202020204" pitchFamily="34" charset="0"/>
                <a:ea typeface="Microsoft YaHei" panose="020B0503020204020204" pitchFamily="34" charset="-122"/>
              </a:rPr>
              <a:t>)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ea typeface="Microsoft YaHei" panose="020B0503020204020204" pitchFamily="34" charset="-122"/>
              </a:rPr>
              <a:t>Peur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ea typeface="Microsoft YaHei" panose="020B0503020204020204" pitchFamily="34" charset="-122"/>
              </a:rPr>
              <a:t>(que le bonheur 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ea typeface="Microsoft YaHei" panose="020B0503020204020204" pitchFamily="34" charset="-122"/>
              </a:rPr>
              <a:t>ait un coût)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3863752" y="2924944"/>
            <a:ext cx="187220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ASSERTIVITE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80431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>
          <a:xfrm>
            <a:off x="7752184" y="1340768"/>
            <a:ext cx="3384376" cy="4474194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 la relation ! 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Gérer les comportements agressifs </a:t>
            </a:r>
            <a:r>
              <a:rPr lang="fr-FR" altLang="fr-FR" sz="2800" dirty="0" smtClean="0">
                <a:solidFill>
                  <a:schemeClr val="accent2"/>
                </a:solidFill>
              </a:rPr>
              <a:t>offensifs : </a:t>
            </a:r>
            <a:r>
              <a:rPr lang="fr-FR" altLang="fr-FR" sz="2800" dirty="0" smtClean="0">
                <a:solidFill>
                  <a:schemeClr val="accent1"/>
                </a:solidFill>
              </a:rPr>
              <a:t>c’est froid !</a:t>
            </a:r>
            <a:endParaRPr lang="fr-FR" altLang="fr-FR" sz="2800" dirty="0">
              <a:solidFill>
                <a:schemeClr val="accent1"/>
              </a:solidFill>
            </a:endParaRP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0"/>
            <a:ext cx="5328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299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84364" y="101601"/>
            <a:ext cx="8207375" cy="11223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!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Gérer les comportements agressifs offensifs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11338" y="1295400"/>
            <a:ext cx="8965182" cy="5689600"/>
          </a:xfrm>
        </p:spPr>
        <p:txBody>
          <a:bodyPr/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b="1" dirty="0" smtClean="0">
                <a:latin typeface="Arial" panose="020B0604020202020204" pitchFamily="34" charset="0"/>
              </a:rPr>
              <a:t>Exercices</a:t>
            </a:r>
          </a:p>
          <a:p>
            <a:pPr marL="315913" indent="-284163">
              <a:buFont typeface="Wingdings" panose="05000000000000000000" pitchFamily="2" charset="2"/>
              <a:buChar char="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b="1" dirty="0">
                <a:latin typeface="Arial" panose="020B0604020202020204" pitchFamily="34" charset="0"/>
              </a:rPr>
              <a:t> Jeux de rôle : confrontation professeur / parents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b="1" i="1" dirty="0">
                <a:latin typeface="Arial" panose="020B0604020202020204" pitchFamily="34" charset="0"/>
              </a:rPr>
              <a:t>Objectif : se confronter ou proposer de l'agressivité ; gérer l'agressivité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A et A' parents reproche quelque chose au professeur . Du comportement d'agressivité défensif (injustice) glisser vers le comportement d'agressivité offensive (gagner)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dirty="0">
                <a:latin typeface="Arial" panose="020B0604020202020204" pitchFamily="34" charset="0"/>
              </a:rPr>
              <a:t>B et B' professeurs appuient sur le </a:t>
            </a:r>
            <a:r>
              <a:rPr lang="fr-FR" altLang="fr-FR" sz="2000" b="1" dirty="0">
                <a:solidFill>
                  <a:srgbClr val="FF3333"/>
                </a:solidFill>
                <a:latin typeface="Arial" panose="020B0604020202020204" pitchFamily="34" charset="0"/>
              </a:rPr>
              <a:t>bouton rouge</a:t>
            </a:r>
            <a:r>
              <a:rPr lang="fr-FR" altLang="fr-FR" sz="2000" b="1" dirty="0">
                <a:latin typeface="Arial" panose="020B0604020202020204" pitchFamily="34" charset="0"/>
              </a:rPr>
              <a:t> </a:t>
            </a:r>
            <a:r>
              <a:rPr lang="fr-FR" altLang="fr-FR" sz="2000" dirty="0">
                <a:latin typeface="Arial" panose="020B0604020202020204" pitchFamily="34" charset="0"/>
              </a:rPr>
              <a:t>qui active l'incendie et le</a:t>
            </a:r>
            <a:r>
              <a:rPr lang="fr-FR" altLang="fr-FR" sz="2000" dirty="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000" b="1" dirty="0">
                <a:solidFill>
                  <a:srgbClr val="009900"/>
                </a:solidFill>
                <a:latin typeface="Arial" panose="020B0604020202020204" pitchFamily="34" charset="0"/>
              </a:rPr>
              <a:t>bouton vert </a:t>
            </a:r>
            <a:r>
              <a:rPr lang="fr-FR" altLang="fr-FR" sz="2000" dirty="0">
                <a:latin typeface="Arial" panose="020B0604020202020204" pitchFamily="34" charset="0"/>
              </a:rPr>
              <a:t>qui éteint l'incendie </a:t>
            </a:r>
            <a:r>
              <a:rPr lang="fr-FR" altLang="fr-FR" sz="2000" dirty="0" smtClean="0">
                <a:latin typeface="Arial" panose="020B0604020202020204" pitchFamily="34" charset="0"/>
              </a:rPr>
              <a:t>(</a:t>
            </a:r>
            <a:r>
              <a:rPr lang="fr-FR" altLang="fr-FR" sz="2000" dirty="0">
                <a:latin typeface="Arial" panose="020B0604020202020204" pitchFamily="34" charset="0"/>
              </a:rPr>
              <a:t>gérer : retour à soi pour s'occuper de l'autre, sérénité)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b="1" dirty="0">
                <a:latin typeface="Arial" panose="020B0604020202020204" pitchFamily="34" charset="0"/>
              </a:rPr>
              <a:t>Feedback sur les ressentis, les résultats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87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1847528" y="98425"/>
            <a:ext cx="8210550" cy="112553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Guérir la relation ! Un outil de communication : Le DESC </a:t>
            </a:r>
            <a:r>
              <a:rPr lang="fr-FR" altLang="fr-FR" sz="2800" dirty="0">
                <a:solidFill>
                  <a:srgbClr val="00B050"/>
                </a:solidFill>
              </a:rPr>
              <a:t>(hors stress)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400" y="1095876"/>
            <a:ext cx="8999537" cy="5040313"/>
          </a:xfrm>
        </p:spPr>
        <p:txBody>
          <a:bodyPr/>
          <a:lstStyle/>
          <a:p>
            <a:pPr indent="-339725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altLang="fr-FR" b="1" dirty="0" smtClean="0"/>
              <a:t>Lorsque l’élève est calme :</a:t>
            </a:r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3756024" y="1728788"/>
            <a:ext cx="6624639" cy="576262"/>
          </a:xfrm>
          <a:prstGeom prst="roundRect">
            <a:avLst>
              <a:gd name="adj" fmla="val 16667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fr-FR" altLang="fr-FR" sz="180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icrosoft YaHei" panose="020B0503020204020204" pitchFamily="34" charset="-122"/>
              </a:rPr>
              <a:t>Décrire</a:t>
            </a: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 la situation (les faits), le comportement clairement, 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 Objectivement et  sans juger 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fr-FR" altLang="fr-FR" sz="18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3684589" y="4103688"/>
            <a:ext cx="6696075" cy="1079500"/>
          </a:xfrm>
          <a:prstGeom prst="roundRect">
            <a:avLst>
              <a:gd name="adj" fmla="val 16667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icrosoft YaHei" panose="020B0503020204020204" pitchFamily="34" charset="-122"/>
              </a:rPr>
              <a:t>Spécifier </a:t>
            </a: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(Demander) : proposer une solution, énoncer un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 objectif, un changement, une règle et vérifier auprès de l'autre 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s'il est d'accord, s'il a lui aussi une solution, et chercher à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 trouver un accord</a:t>
            </a:r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3684589" y="5543550"/>
            <a:ext cx="6696075" cy="1079500"/>
          </a:xfrm>
          <a:prstGeom prst="roundRect">
            <a:avLst>
              <a:gd name="adj" fmla="val 16667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icrosoft YaHei" panose="020B0503020204020204" pitchFamily="34" charset="-122"/>
              </a:rPr>
              <a:t>Conclure</a:t>
            </a: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 ensemble : s'engager à faire sa part, dire les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 conséquence positives de conclure un accord ensemble,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 Remercier. Il arrive que la conclusion soit un constat de 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Désaccord, mais dans le respect de l'autre et de ses différences</a:t>
            </a:r>
          </a:p>
        </p:txBody>
      </p:sp>
      <p:sp>
        <p:nvSpPr>
          <p:cNvPr id="86023" name="Oval 6"/>
          <p:cNvSpPr>
            <a:spLocks noChangeArrowheads="1"/>
          </p:cNvSpPr>
          <p:nvPr/>
        </p:nvSpPr>
        <p:spPr bwMode="auto">
          <a:xfrm>
            <a:off x="2387600" y="1584326"/>
            <a:ext cx="863600" cy="792163"/>
          </a:xfrm>
          <a:prstGeom prst="ellipse">
            <a:avLst/>
          </a:prstGeom>
          <a:solidFill>
            <a:srgbClr val="FFD320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 b="1" dirty="0">
                <a:latin typeface="Arial" panose="020B0604020202020204" pitchFamily="34" charset="0"/>
                <a:ea typeface="Microsoft YaHei" panose="020B0503020204020204" pitchFamily="34" charset="-122"/>
              </a:rPr>
              <a:t>D</a:t>
            </a:r>
          </a:p>
        </p:txBody>
      </p:sp>
      <p:sp>
        <p:nvSpPr>
          <p:cNvPr id="86024" name="Oval 7"/>
          <p:cNvSpPr>
            <a:spLocks noChangeArrowheads="1"/>
          </p:cNvSpPr>
          <p:nvPr/>
        </p:nvSpPr>
        <p:spPr bwMode="auto">
          <a:xfrm>
            <a:off x="2387600" y="2735263"/>
            <a:ext cx="863600" cy="792162"/>
          </a:xfrm>
          <a:prstGeom prst="ellipse">
            <a:avLst/>
          </a:prstGeom>
          <a:solidFill>
            <a:srgbClr val="FFD320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 b="1" dirty="0">
                <a:latin typeface="Arial" panose="020B0604020202020204" pitchFamily="34" charset="0"/>
                <a:ea typeface="Microsoft YaHei" panose="020B0503020204020204" pitchFamily="34" charset="-122"/>
              </a:rPr>
              <a:t>E</a:t>
            </a:r>
          </a:p>
        </p:txBody>
      </p:sp>
      <p:sp>
        <p:nvSpPr>
          <p:cNvPr id="86025" name="Oval 8"/>
          <p:cNvSpPr>
            <a:spLocks noChangeArrowheads="1"/>
          </p:cNvSpPr>
          <p:nvPr/>
        </p:nvSpPr>
        <p:spPr bwMode="auto">
          <a:xfrm>
            <a:off x="2333588" y="4154489"/>
            <a:ext cx="917612" cy="858688"/>
          </a:xfrm>
          <a:prstGeom prst="ellipse">
            <a:avLst/>
          </a:prstGeom>
          <a:solidFill>
            <a:srgbClr val="FFD320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 b="1" dirty="0">
                <a:latin typeface="Arial" panose="020B0604020202020204" pitchFamily="34" charset="0"/>
                <a:ea typeface="Microsoft YaHei" panose="020B0503020204020204" pitchFamily="34" charset="-122"/>
              </a:rPr>
              <a:t>S</a:t>
            </a:r>
          </a:p>
        </p:txBody>
      </p:sp>
      <p:sp>
        <p:nvSpPr>
          <p:cNvPr id="86026" name="Oval 9"/>
          <p:cNvSpPr>
            <a:spLocks noChangeArrowheads="1"/>
          </p:cNvSpPr>
          <p:nvPr/>
        </p:nvSpPr>
        <p:spPr bwMode="auto">
          <a:xfrm>
            <a:off x="2387600" y="5616576"/>
            <a:ext cx="863600" cy="792163"/>
          </a:xfrm>
          <a:prstGeom prst="ellipse">
            <a:avLst/>
          </a:prstGeom>
          <a:solidFill>
            <a:srgbClr val="FFD320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 b="1" dirty="0">
                <a:latin typeface="Arial" panose="020B0604020202020204" pitchFamily="34" charset="0"/>
                <a:ea typeface="Microsoft YaHei" panose="020B0503020204020204" pitchFamily="34" charset="-122"/>
              </a:rPr>
              <a:t>C</a:t>
            </a:r>
          </a:p>
        </p:txBody>
      </p:sp>
      <p:sp>
        <p:nvSpPr>
          <p:cNvPr id="86027" name="AutoShape 10"/>
          <p:cNvSpPr>
            <a:spLocks noChangeArrowheads="1"/>
          </p:cNvSpPr>
          <p:nvPr/>
        </p:nvSpPr>
        <p:spPr bwMode="auto">
          <a:xfrm>
            <a:off x="3684589" y="2622550"/>
            <a:ext cx="6696075" cy="1193800"/>
          </a:xfrm>
          <a:prstGeom prst="roundRect">
            <a:avLst>
              <a:gd name="adj" fmla="val 16667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  <a:ea typeface="Microsoft YaHei" panose="020B0503020204020204" pitchFamily="34" charset="-122"/>
              </a:rPr>
              <a:t>Exprimer</a:t>
            </a: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 ses sentiments ses émotions, ses préoccupations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 ses besoins en rapport avec la situation ou le comportement, 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en disant « je » et avec bienveillance. 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latin typeface="Arial" panose="020B0604020202020204" pitchFamily="34" charset="0"/>
                <a:ea typeface="Microsoft YaHei" panose="020B0503020204020204" pitchFamily="34" charset="-122"/>
              </a:rPr>
              <a:t>Permettre à l'autre de s'exprimer de la même manière</a:t>
            </a:r>
          </a:p>
        </p:txBody>
      </p:sp>
    </p:spTree>
    <p:extLst>
      <p:ext uri="{BB962C8B-B14F-4D97-AF65-F5344CB8AC3E}">
        <p14:creationId xmlns:p14="http://schemas.microsoft.com/office/powerpoint/2010/main" val="3068226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>
          <a:xfrm>
            <a:off x="209476" y="1340768"/>
            <a:ext cx="2412007" cy="11223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Conclusion : garder une attitude PRO, </a:t>
            </a:r>
            <a:br>
              <a:rPr lang="fr-FR" altLang="fr-FR" sz="2800" dirty="0">
                <a:solidFill>
                  <a:schemeClr val="accent2"/>
                </a:solidFill>
              </a:rPr>
            </a:br>
            <a:r>
              <a:rPr lang="fr-FR" altLang="fr-FR" sz="2800" dirty="0">
                <a:solidFill>
                  <a:schemeClr val="accent2"/>
                </a:solidFill>
              </a:rPr>
              <a:t>inspirer confiance et respect !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0"/>
            <a:ext cx="9145016" cy="658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793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73050"/>
            <a:ext cx="8221663" cy="11366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chemeClr val="accent2"/>
                </a:solidFill>
              </a:rPr>
              <a:t>Pour aller plus loin...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70076" y="1511301"/>
            <a:ext cx="8221663" cy="4518025"/>
          </a:xfrm>
        </p:spPr>
        <p:txBody>
          <a:bodyPr/>
          <a:lstStyle/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/>
              <a:t>Sur internet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/>
              <a:t>- </a:t>
            </a:r>
            <a:r>
              <a:rPr lang="fr-FR" altLang="fr-FR" sz="2000">
                <a:solidFill>
                  <a:srgbClr val="CCCCFF"/>
                </a:solidFill>
                <a:hlinkClick r:id="rId3"/>
              </a:rPr>
              <a:t>www.learntobe.be</a:t>
            </a:r>
            <a:r>
              <a:rPr lang="fr-FR" altLang="fr-FR" sz="2000">
                <a:solidFill>
                  <a:srgbClr val="808080"/>
                </a:solidFill>
              </a:rPr>
              <a:t> 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>
                <a:solidFill>
                  <a:srgbClr val="808080"/>
                </a:solidFill>
              </a:rPr>
              <a:t>- </a:t>
            </a:r>
            <a:r>
              <a:rPr lang="fr-FR" altLang="fr-FR" sz="2000">
                <a:solidFill>
                  <a:srgbClr val="CCCCFF"/>
                </a:solidFill>
                <a:hlinkClick r:id="rId4"/>
              </a:rPr>
              <a:t>www.savoir-etre-ecole.org</a:t>
            </a:r>
            <a:r>
              <a:rPr lang="fr-FR" altLang="fr-FR" sz="2000">
                <a:solidFill>
                  <a:srgbClr val="808080"/>
                </a:solidFill>
              </a:rPr>
              <a:t> 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/>
              <a:t>Livres 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/>
              <a:t>« Gérer les comportements difficiles chez les enfants » P Leurquin et S. Vincelette, Ed. Eyrolles, 2013.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/>
              <a:t>« La gestion des comportements en classe. Et si on regardait ça autrement ? », S. Dubé, Ed Chenelière Education, 2009. »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/>
              <a:t>« Face à la classe », S. Clerc et Y. Michaud, Ed. Gallimard, 2010.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/>
              <a:t>« L'autorité éducative dans la classe. Douze situations pour apprendre à l'exercer », B. Robbes, Ed. ESF éditeur, 2010.</a:t>
            </a:r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b="1" smtClean="0"/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mtClean="0"/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mtClean="0"/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mtClean="0"/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mtClean="0"/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mtClean="0"/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mtClean="0"/>
          </a:p>
          <a:p>
            <a:pPr indent="-296863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94213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9416" y="-521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altLang="fr-FR" sz="3100" dirty="0">
                <a:latin typeface="Arial" panose="020B0604020202020204" pitchFamily="34" charset="0"/>
              </a:rPr>
              <a:t>On distingue 2 grands types de comportements agressifs</a:t>
            </a:r>
            <a:r>
              <a:rPr lang="fr-FR" altLang="fr-FR" sz="3600" dirty="0">
                <a:latin typeface="Arial" panose="020B0604020202020204" pitchFamily="34" charset="0"/>
              </a:rPr>
              <a:t/>
            </a:r>
            <a:br>
              <a:rPr lang="fr-FR" altLang="fr-FR" sz="3600" dirty="0">
                <a:latin typeface="Arial" panose="020B0604020202020204" pitchFamily="34" charset="0"/>
              </a:rPr>
            </a:b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93081"/>
              </p:ext>
            </p:extLst>
          </p:nvPr>
        </p:nvGraphicFramePr>
        <p:xfrm>
          <a:off x="1487488" y="1052736"/>
          <a:ext cx="8712968" cy="5017021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>
                      <a16:colId xmlns:a16="http://schemas.microsoft.com/office/drawing/2014/main" val="3775302248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440052182"/>
                    </a:ext>
                  </a:extLst>
                </a:gridCol>
              </a:tblGrid>
              <a:tr h="1085811">
                <a:tc>
                  <a:txBody>
                    <a:bodyPr/>
                    <a:lstStyle>
                      <a:lvl1pPr eaLnBrk="0"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eaLnBrk="0"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Agressivité défensive  </a:t>
                      </a:r>
                    </a:p>
                  </a:txBody>
                  <a:tcPr marL="90000" marR="90000" marT="402465" marB="4685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eaLnBrk="0"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Agressivité offensive</a:t>
                      </a:r>
                    </a:p>
                  </a:txBody>
                  <a:tcPr marL="90000" marR="90000" marT="402465" marB="4685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75070"/>
                  </a:ext>
                </a:extLst>
              </a:tr>
              <a:tr h="3238020">
                <a:tc>
                  <a:txBody>
                    <a:bodyPr/>
                    <a:lstStyle>
                      <a:lvl1pPr eaLnBrk="0"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eaLnBrk="0"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 L'individu est stressé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 Il se sent victime d’injustice, d'incompréhension, il est touché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 L'agressivité est sincère, elle est l'expression d'un malaise, d'un stress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 Elle peut s'exprimer à l'égard de tous et de n'importe quoi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-Elle est </a:t>
                      </a:r>
                      <a:r>
                        <a:rPr kumimoji="0" lang="fr-FR" alt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liée </a:t>
                      </a: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au contexte, précise fixe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 C'est chaud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</a:txBody>
                  <a:tcPr marL="90000" marR="90000" marT="357817" marB="4685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eaLnBrk="0"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eaLnBrk="0"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eaLnBrk="0"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eaLnBrk="0"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6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 L'individu est stressant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 Il veut obtenir quelque chose, il a une intention cachée inconsciente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 L’agressivité est « stratégique », l'intention sous-jacente est de déstabiliser l'autre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-Elle est « individualisée », dirigée vers quelqu'un de moins assertif (jusque au bouc émissaire)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 Elle est globale, transversale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  <a:cs typeface="Droid Sans Fallback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6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Droid Sans Fallback" charset="0"/>
                        </a:rPr>
                        <a:t>-C'est froid</a:t>
                      </a:r>
                    </a:p>
                  </a:txBody>
                  <a:tcPr marL="90000" marR="90000" marT="357817" marB="46857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65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806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1884363" y="158750"/>
            <a:ext cx="8221662" cy="11366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rgbClr val="002060"/>
                </a:solidFill>
              </a:rPr>
              <a:t>Les 4 gouvernances du cerveau  selon l'ANC</a:t>
            </a:r>
            <a:r>
              <a:rPr lang="fr-FR" altLang="fr-FR" sz="2800" dirty="0">
                <a:solidFill>
                  <a:srgbClr val="FFFFFF"/>
                </a:solidFill>
              </a:rPr>
              <a:t/>
            </a:r>
            <a:br>
              <a:rPr lang="fr-FR" altLang="fr-FR" sz="2800" dirty="0">
                <a:solidFill>
                  <a:srgbClr val="FFFFFF"/>
                </a:solidFill>
              </a:rPr>
            </a:br>
            <a:r>
              <a:rPr lang="fr-FR" altLang="fr-FR" sz="2700" dirty="0">
                <a:solidFill>
                  <a:srgbClr val="FFFFFF"/>
                </a:solidFill>
              </a:rPr>
              <a:t>(Approche Neurocognitive et Comportementale)</a:t>
            </a:r>
            <a:r>
              <a:rPr lang="fr-FR" altLang="fr-FR" sz="2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980728"/>
            <a:ext cx="8424937" cy="559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563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3050"/>
            <a:ext cx="8191500" cy="11064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700" dirty="0">
                <a:solidFill>
                  <a:srgbClr val="002060"/>
                </a:solidFill>
              </a:rPr>
              <a:t>Identifier les 2 manières d'exprimer l'agressivité</a:t>
            </a:r>
            <a:r>
              <a:rPr lang="fr-FR" altLang="fr-FR" sz="2700" dirty="0">
                <a:solidFill>
                  <a:srgbClr val="FFFFFF"/>
                </a:solidFill>
              </a:rPr>
              <a:t/>
            </a:r>
            <a:br>
              <a:rPr lang="fr-FR" altLang="fr-FR" sz="2700" dirty="0">
                <a:solidFill>
                  <a:srgbClr val="FFFFFF"/>
                </a:solidFill>
              </a:rPr>
            </a:br>
            <a:r>
              <a:rPr lang="fr-FR" altLang="fr-FR" sz="2700" dirty="0">
                <a:solidFill>
                  <a:srgbClr val="FFFFFF"/>
                </a:solidFill>
              </a:rPr>
              <a:t>(Approche Neurocognitive et Comportementale) 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65" y="1124744"/>
            <a:ext cx="8539162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55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868488" y="123825"/>
            <a:ext cx="821055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700" b="1" dirty="0">
                <a:solidFill>
                  <a:srgbClr val="002060"/>
                </a:solidFill>
                <a:latin typeface="Arial" panose="020B0604020202020204" pitchFamily="34" charset="0"/>
              </a:rPr>
              <a:t>Agressivité : objectif = garder le cap ! 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700" b="1" dirty="0">
                <a:solidFill>
                  <a:srgbClr val="002060"/>
                </a:solidFill>
                <a:latin typeface="Arial" panose="020B0604020202020204" pitchFamily="34" charset="0"/>
              </a:rPr>
              <a:t>Inspirer la confiance et le respect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900488" y="1604963"/>
            <a:ext cx="46799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7532688" y="3527426"/>
            <a:ext cx="29558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 marL="342900" indent="-307975"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fr-FR" altLang="fr-FR" b="1" dirty="0">
                <a:solidFill>
                  <a:srgbClr val="FF6600"/>
                </a:solidFill>
                <a:latin typeface="Arial" panose="020B0604020202020204" pitchFamily="34" charset="0"/>
              </a:rPr>
              <a:t>Agressivité offensive</a:t>
            </a:r>
          </a:p>
          <a:p>
            <a:pPr algn="ctr" eaLnBrk="1">
              <a:buClrTx/>
              <a:buFontTx/>
              <a:buNone/>
            </a:pPr>
            <a:r>
              <a:rPr lang="fr-FR" altLang="fr-FR" dirty="0" smtClean="0">
                <a:solidFill>
                  <a:srgbClr val="FFC000"/>
                </a:solidFill>
                <a:latin typeface="Arial" panose="020B0604020202020204" pitchFamily="34" charset="0"/>
              </a:rPr>
              <a:t>La dominance </a:t>
            </a:r>
            <a:endParaRPr lang="fr-FR" altLang="fr-FR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eaLnBrk="1">
              <a:buClrTx/>
              <a:buFontTx/>
              <a:buNone/>
            </a:pPr>
            <a:r>
              <a:rPr lang="fr-FR" altLang="fr-FR" sz="2200" b="1" dirty="0">
                <a:solidFill>
                  <a:srgbClr val="00B050"/>
                </a:solidFill>
                <a:latin typeface="Arial" panose="020B0604020202020204" pitchFamily="34" charset="0"/>
              </a:rPr>
              <a:t>Diminuer mes points</a:t>
            </a:r>
          </a:p>
          <a:p>
            <a:pPr eaLnBrk="1">
              <a:buClrTx/>
              <a:buFontTx/>
              <a:buNone/>
            </a:pPr>
            <a:r>
              <a:rPr lang="fr-FR" altLang="fr-FR" sz="2200" b="1" dirty="0">
                <a:solidFill>
                  <a:srgbClr val="00B050"/>
                </a:solidFill>
                <a:latin typeface="Arial" panose="020B0604020202020204" pitchFamily="34" charset="0"/>
              </a:rPr>
              <a:t>faibles et garder mon</a:t>
            </a:r>
          </a:p>
          <a:p>
            <a:pPr eaLnBrk="1">
              <a:buClrTx/>
              <a:buFontTx/>
              <a:buNone/>
            </a:pPr>
            <a:r>
              <a:rPr lang="fr-FR" altLang="fr-FR" sz="2200" b="1" dirty="0">
                <a:solidFill>
                  <a:srgbClr val="00B050"/>
                </a:solidFill>
                <a:latin typeface="Arial" panose="020B0604020202020204" pitchFamily="34" charset="0"/>
              </a:rPr>
              <a:t> objectif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5000625" y="4824414"/>
            <a:ext cx="26431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 marL="342900" indent="-307975"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endParaRPr lang="fr-FR" altLang="fr-FR"/>
          </a:p>
          <a:p>
            <a:pPr algn="ctr" eaLnBrk="1">
              <a:buClrTx/>
              <a:buFontTx/>
              <a:buNone/>
            </a:pPr>
            <a:endParaRPr lang="fr-FR" altLang="fr-FR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1668464" y="3455989"/>
            <a:ext cx="29559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 marL="342900" indent="-307975"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fr-FR" altLang="fr-FR" b="1" dirty="0">
                <a:solidFill>
                  <a:srgbClr val="FF3333"/>
                </a:solidFill>
                <a:latin typeface="Arial" panose="020B0604020202020204" pitchFamily="34" charset="0"/>
              </a:rPr>
              <a:t>Agressivité défensive</a:t>
            </a:r>
          </a:p>
          <a:p>
            <a:pPr algn="ctr" eaLnBrk="1">
              <a:buClrTx/>
              <a:buFontTx/>
              <a:buNone/>
            </a:pPr>
            <a:r>
              <a:rPr lang="fr-FR" altLang="fr-FR" dirty="0">
                <a:solidFill>
                  <a:srgbClr val="FF3333"/>
                </a:solidFill>
                <a:latin typeface="Arial" panose="020B0604020202020204" pitchFamily="34" charset="0"/>
              </a:rPr>
              <a:t>Stress de lutte</a:t>
            </a:r>
          </a:p>
          <a:p>
            <a:pPr algn="ctr" eaLnBrk="1">
              <a:buClrTx/>
              <a:buFontTx/>
              <a:buNone/>
            </a:pPr>
            <a:endParaRPr lang="fr-FR" altLang="fr-FR" dirty="0">
              <a:latin typeface="Arial" panose="020B0604020202020204" pitchFamily="34" charset="0"/>
            </a:endParaRPr>
          </a:p>
          <a:p>
            <a:pPr algn="r" eaLnBrk="1">
              <a:buClrTx/>
              <a:buFontTx/>
              <a:buNone/>
            </a:pPr>
            <a:r>
              <a:rPr lang="fr-FR" altLang="fr-FR" sz="2200" b="1" dirty="0">
                <a:solidFill>
                  <a:srgbClr val="00B050"/>
                </a:solidFill>
                <a:latin typeface="Arial" panose="020B0604020202020204" pitchFamily="34" charset="0"/>
              </a:rPr>
              <a:t>Essayer </a:t>
            </a:r>
            <a:r>
              <a:rPr lang="fr-FR" altLang="fr-FR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d’apaiser</a:t>
            </a:r>
          </a:p>
          <a:p>
            <a:pPr algn="r" eaLnBrk="1">
              <a:buClrTx/>
              <a:buFontTx/>
              <a:buNone/>
            </a:pPr>
            <a:r>
              <a:rPr lang="fr-FR" altLang="fr-FR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de rassurer</a:t>
            </a:r>
            <a:endParaRPr lang="fr-FR" altLang="fr-FR" sz="22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Freeform 6"/>
          <p:cNvSpPr>
            <a:spLocks noChangeArrowheads="1"/>
          </p:cNvSpPr>
          <p:nvPr/>
        </p:nvSpPr>
        <p:spPr bwMode="auto">
          <a:xfrm>
            <a:off x="5628482" y="3887788"/>
            <a:ext cx="1079500" cy="1152525"/>
          </a:xfrm>
          <a:custGeom>
            <a:avLst/>
            <a:gdLst>
              <a:gd name="T0" fmla="*/ 825962896 w 787"/>
              <a:gd name="T1" fmla="*/ 24968971 h 799"/>
              <a:gd name="T2" fmla="*/ 1006583684 w 787"/>
              <a:gd name="T3" fmla="*/ 212230483 h 799"/>
              <a:gd name="T4" fmla="*/ 735652503 w 787"/>
              <a:gd name="T5" fmla="*/ 511849479 h 799"/>
              <a:gd name="T6" fmla="*/ 474128196 w 787"/>
              <a:gd name="T7" fmla="*/ 224714968 h 799"/>
              <a:gd name="T8" fmla="*/ 656630908 w 787"/>
              <a:gd name="T9" fmla="*/ 24968971 h 799"/>
              <a:gd name="T10" fmla="*/ 0 w 787"/>
              <a:gd name="T11" fmla="*/ 0 h 799"/>
              <a:gd name="T12" fmla="*/ 22577598 w 787"/>
              <a:gd name="T13" fmla="*/ 724079962 h 799"/>
              <a:gd name="T14" fmla="*/ 203198386 w 787"/>
              <a:gd name="T15" fmla="*/ 536818450 h 799"/>
              <a:gd name="T16" fmla="*/ 530572193 w 787"/>
              <a:gd name="T17" fmla="*/ 900938457 h 799"/>
              <a:gd name="T18" fmla="*/ 530572193 w 787"/>
              <a:gd name="T19" fmla="*/ 1662470433 h 799"/>
              <a:gd name="T20" fmla="*/ 961428487 w 787"/>
              <a:gd name="T21" fmla="*/ 1662470433 h 799"/>
              <a:gd name="T22" fmla="*/ 961428487 w 787"/>
              <a:gd name="T23" fmla="*/ 888453972 h 799"/>
              <a:gd name="T24" fmla="*/ 1288802294 w 787"/>
              <a:gd name="T25" fmla="*/ 524333964 h 799"/>
              <a:gd name="T26" fmla="*/ 1469423081 w 787"/>
              <a:gd name="T27" fmla="*/ 724079962 h 799"/>
              <a:gd name="T28" fmla="*/ 1480711881 w 787"/>
              <a:gd name="T29" fmla="*/ 0 h 799"/>
              <a:gd name="T30" fmla="*/ 825962896 w 787"/>
              <a:gd name="T31" fmla="*/ 24968971 h 7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87" h="799">
                <a:moveTo>
                  <a:pt x="439" y="12"/>
                </a:moveTo>
                <a:lnTo>
                  <a:pt x="535" y="102"/>
                </a:lnTo>
                <a:lnTo>
                  <a:pt x="391" y="246"/>
                </a:lnTo>
                <a:lnTo>
                  <a:pt x="252" y="108"/>
                </a:lnTo>
                <a:lnTo>
                  <a:pt x="349" y="12"/>
                </a:lnTo>
                <a:lnTo>
                  <a:pt x="0" y="0"/>
                </a:lnTo>
                <a:lnTo>
                  <a:pt x="12" y="348"/>
                </a:lnTo>
                <a:lnTo>
                  <a:pt x="108" y="258"/>
                </a:lnTo>
                <a:lnTo>
                  <a:pt x="282" y="433"/>
                </a:lnTo>
                <a:lnTo>
                  <a:pt x="282" y="799"/>
                </a:lnTo>
                <a:lnTo>
                  <a:pt x="511" y="799"/>
                </a:lnTo>
                <a:lnTo>
                  <a:pt x="511" y="427"/>
                </a:lnTo>
                <a:lnTo>
                  <a:pt x="685" y="252"/>
                </a:lnTo>
                <a:lnTo>
                  <a:pt x="781" y="348"/>
                </a:lnTo>
                <a:lnTo>
                  <a:pt x="787" y="0"/>
                </a:lnTo>
                <a:lnTo>
                  <a:pt x="439" y="12"/>
                </a:lnTo>
                <a:close/>
              </a:path>
            </a:pathLst>
          </a:custGeom>
          <a:solidFill>
            <a:srgbClr val="729FCF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3360738" y="1463676"/>
            <a:ext cx="5759450" cy="230346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360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600" b="1" dirty="0">
                <a:latin typeface="Arial" panose="020B0604020202020204" pitchFamily="34" charset="0"/>
                <a:ea typeface="Microsoft YaHei" panose="020B0503020204020204" pitchFamily="34" charset="-122"/>
              </a:rPr>
              <a:t>Rester PRO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600" b="1" dirty="0">
                <a:latin typeface="Arial" panose="020B0604020202020204" pitchFamily="34" charset="0"/>
                <a:ea typeface="Microsoft YaHei" panose="020B0503020204020204" pitchFamily="34" charset="-122"/>
              </a:rPr>
              <a:t>Inspirer le respect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200" dirty="0">
                <a:latin typeface="Arial" panose="020B0604020202020204" pitchFamily="34" charset="0"/>
                <a:ea typeface="Microsoft YaHei" panose="020B0503020204020204" pitchFamily="34" charset="-122"/>
              </a:rPr>
              <a:t>= savoir faire, gestion de l'autre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4979988" y="5105347"/>
            <a:ext cx="2376487" cy="14398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360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 b="1" dirty="0">
                <a:latin typeface="Arial" panose="020B0604020202020204" pitchFamily="34" charset="0"/>
                <a:ea typeface="Microsoft YaHei" panose="020B0503020204020204" pitchFamily="34" charset="-122"/>
              </a:rPr>
              <a:t>Rester calme 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400" b="1" dirty="0">
                <a:latin typeface="Arial" panose="020B0604020202020204" pitchFamily="34" charset="0"/>
                <a:ea typeface="Microsoft YaHei" panose="020B0503020204020204" pitchFamily="34" charset="-122"/>
              </a:rPr>
              <a:t>MOI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fr-FR" altLang="fr-FR" sz="2200" dirty="0">
                <a:latin typeface="Arial" panose="020B0604020202020204" pitchFamily="34" charset="0"/>
                <a:ea typeface="Microsoft YaHei" panose="020B0503020204020204" pitchFamily="34" charset="-122"/>
              </a:rPr>
              <a:t>Savoir être</a:t>
            </a:r>
          </a:p>
        </p:txBody>
      </p:sp>
    </p:spTree>
    <p:extLst>
      <p:ext uri="{BB962C8B-B14F-4D97-AF65-F5344CB8AC3E}">
        <p14:creationId xmlns:p14="http://schemas.microsoft.com/office/powerpoint/2010/main" val="2788480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884363" y="38100"/>
            <a:ext cx="8197850" cy="111283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dirty="0">
                <a:solidFill>
                  <a:srgbClr val="002060"/>
                </a:solidFill>
              </a:rPr>
              <a:t>Prévenir avant de guérir !</a:t>
            </a:r>
            <a:r>
              <a:rPr lang="fr-FR" altLang="fr-FR" sz="2800" dirty="0">
                <a:solidFill>
                  <a:srgbClr val="FFFFFF"/>
                </a:solidFill>
              </a:rPr>
              <a:t/>
            </a:r>
            <a:br>
              <a:rPr lang="fr-FR" altLang="fr-FR" sz="2800" dirty="0">
                <a:solidFill>
                  <a:srgbClr val="FFFFFF"/>
                </a:solidFill>
              </a:rPr>
            </a:br>
            <a:r>
              <a:rPr lang="fr-FR" altLang="fr-FR" sz="2800" dirty="0">
                <a:solidFill>
                  <a:srgbClr val="FFFFFF"/>
                </a:solidFill>
              </a:rPr>
              <a:t>Fixer le cadre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3432" y="1295400"/>
            <a:ext cx="7128792" cy="4437856"/>
          </a:xfrm>
        </p:spPr>
        <p:txBody>
          <a:bodyPr>
            <a:normAutofit/>
          </a:bodyPr>
          <a:lstStyle/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latin typeface="Arial" panose="020B0604020202020204" pitchFamily="34" charset="0"/>
              </a:rPr>
              <a:t>La gestion du groupe s'inscrit dans un</a:t>
            </a:r>
            <a:r>
              <a:rPr lang="fr-FR" altLang="fr-FR" sz="2000" dirty="0">
                <a:latin typeface="Arial" panose="020B0604020202020204" pitchFamily="34" charset="0"/>
              </a:rPr>
              <a:t> </a:t>
            </a:r>
            <a:r>
              <a:rPr lang="fr-FR" altLang="fr-FR" sz="2000" b="1" dirty="0">
                <a:latin typeface="Arial" panose="020B0604020202020204" pitchFamily="34" charset="0"/>
              </a:rPr>
              <a:t>cadre légal et réglementaire</a:t>
            </a:r>
            <a:r>
              <a:rPr lang="fr-FR" altLang="fr-FR" sz="2000" dirty="0">
                <a:latin typeface="Arial" panose="020B0604020202020204" pitchFamily="34" charset="0"/>
              </a:rPr>
              <a:t> qui définit les missions de l’école, et les responsabilités des différents intervenants</a:t>
            </a:r>
            <a:r>
              <a:rPr lang="fr-FR" altLang="fr-FR" sz="2000" dirty="0" smtClean="0">
                <a:latin typeface="Arial" panose="020B0604020202020204" pitchFamily="34" charset="0"/>
              </a:rPr>
              <a:t>.</a:t>
            </a: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>
              <a:latin typeface="Arial" panose="020B0604020202020204" pitchFamily="34" charset="0"/>
            </a:endParaRPr>
          </a:p>
          <a:p>
            <a:pPr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latin typeface="Arial" panose="020B0604020202020204" pitchFamily="34" charset="0"/>
              </a:rPr>
              <a:t>L’école est une institution porteuse d'un</a:t>
            </a:r>
            <a:r>
              <a:rPr lang="fr-FR" altLang="fr-FR" sz="2000" dirty="0">
                <a:latin typeface="Arial" panose="020B0604020202020204" pitchFamily="34" charset="0"/>
              </a:rPr>
              <a:t> </a:t>
            </a:r>
            <a:r>
              <a:rPr lang="fr-FR" altLang="fr-FR" sz="2000" b="1" dirty="0">
                <a:latin typeface="Arial" panose="020B0604020202020204" pitchFamily="34" charset="0"/>
              </a:rPr>
              <a:t>projet collectif répondant à une commande sociale</a:t>
            </a:r>
            <a:r>
              <a:rPr lang="fr-FR" altLang="fr-FR" sz="2000" dirty="0">
                <a:latin typeface="Arial" panose="020B0604020202020204" pitchFamily="34" charset="0"/>
              </a:rPr>
              <a:t>. Elle reçoit de la collectivité des missions non marchandes, qui s'inscrivent dans différents documents qui en découlent :</a:t>
            </a:r>
          </a:p>
          <a:p>
            <a:pPr lvl="1"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- Textes réglementaires</a:t>
            </a:r>
          </a:p>
          <a:p>
            <a:pPr lvl="1"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- Programmes</a:t>
            </a:r>
          </a:p>
          <a:p>
            <a:pPr lvl="1"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- règlement intérieur (discipline)</a:t>
            </a:r>
          </a:p>
          <a:p>
            <a:pPr lvl="1"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- projets </a:t>
            </a:r>
            <a:r>
              <a:rPr lang="fr-FR" altLang="fr-FR" sz="2000" dirty="0" smtClean="0">
                <a:latin typeface="Arial" panose="020B0604020202020204" pitchFamily="34" charset="0"/>
              </a:rPr>
              <a:t>d’intervention pédagogiques</a:t>
            </a:r>
            <a:endParaRPr lang="fr-FR" altLang="fr-FR" sz="2000" dirty="0">
              <a:latin typeface="Arial" panose="020B0604020202020204" pitchFamily="34" charset="0"/>
            </a:endParaRPr>
          </a:p>
          <a:p>
            <a:pPr lvl="1" indent="-3111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>
                <a:latin typeface="Arial" panose="020B0604020202020204" pitchFamily="34" charset="0"/>
              </a:rPr>
              <a:t>- Charte de classe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8472264" y="1712119"/>
            <a:ext cx="2430462" cy="4494212"/>
          </a:xfrm>
        </p:spPr>
        <p:txBody>
          <a:bodyPr/>
          <a:lstStyle/>
          <a:p>
            <a:pPr indent="-31115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b="1" i="1" dirty="0" smtClean="0"/>
          </a:p>
          <a:p>
            <a:pPr indent="-31115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b="1" i="1" dirty="0" smtClean="0"/>
          </a:p>
          <a:p>
            <a:pPr indent="-31115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b="1" i="1" dirty="0" smtClean="0"/>
          </a:p>
          <a:p>
            <a:pPr indent="-31115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i="1" dirty="0" smtClean="0">
                <a:solidFill>
                  <a:srgbClr val="00B0F0"/>
                </a:solidFill>
              </a:rPr>
              <a:t>C'est au nom de ce projet que tout n'est pas négociable 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836712"/>
            <a:ext cx="3284959" cy="21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88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UPSACLAY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Arial"/>
        <a:cs typeface="Arial Unicode MS"/>
      </a:majorFont>
      <a:minorFont>
        <a:latin typeface="Open Sans"/>
        <a:ea typeface="Arial"/>
        <a:cs typeface="Arial Unicode MS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ion du stress" id="{AD1E3B75-274C-3E44-B794-731E8E8E7F59}" vid="{28863901-C35C-9E48-A034-B37D62C7FA6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1_UPSACLAY</Template>
  <TotalTime>91565</TotalTime>
  <Words>3841</Words>
  <Application>Microsoft Office PowerPoint</Application>
  <DocSecurity>0</DocSecurity>
  <PresentationFormat>Grand écran</PresentationFormat>
  <Paragraphs>439</Paragraphs>
  <Slides>45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6" baseType="lpstr">
      <vt:lpstr>Arial Unicode MS</vt:lpstr>
      <vt:lpstr>Microsoft YaHei</vt:lpstr>
      <vt:lpstr>ＭＳ Ｐゴシック</vt:lpstr>
      <vt:lpstr>Arial</vt:lpstr>
      <vt:lpstr>Calibri</vt:lpstr>
      <vt:lpstr>Droid Sans Fallback</vt:lpstr>
      <vt:lpstr>Open Sans</vt:lpstr>
      <vt:lpstr>Symbol</vt:lpstr>
      <vt:lpstr>Times New Roman</vt:lpstr>
      <vt:lpstr>Wingdings</vt:lpstr>
      <vt:lpstr>1_UPSACLAY</vt:lpstr>
      <vt:lpstr>GÉRER LES COMPORTEMENTS AGRESSIFS À L’ÉCOLE  </vt:lpstr>
      <vt:lpstr>Présentation PowerPoint</vt:lpstr>
      <vt:lpstr>Comment je me sens ?</vt:lpstr>
      <vt:lpstr>Agressivité : quel contexte ?</vt:lpstr>
      <vt:lpstr>On distingue 2 grands types de comportements agressifs </vt:lpstr>
      <vt:lpstr>Les 4 gouvernances du cerveau  selon l'ANC (Approche Neurocognitive et Comportementale) </vt:lpstr>
      <vt:lpstr>Identifier les 2 manières d'exprimer l'agressivité (Approche Neurocognitive et Comportementale)  </vt:lpstr>
      <vt:lpstr>Présentation PowerPoint</vt:lpstr>
      <vt:lpstr>Prévenir avant de guérir ! Fixer le cadre</vt:lpstr>
      <vt:lpstr>Prévenir avant de guérir !  Le cadre pour la vie du groupe</vt:lpstr>
      <vt:lpstr>Prévenir avant de guérir ! L'enseignant : prendre sa place dans le groupe !</vt:lpstr>
      <vt:lpstr>Prévenir avant de guérir !  La règle </vt:lpstr>
      <vt:lpstr>Prévenir avant de guérir ! La règle </vt:lpstr>
      <vt:lpstr>Prévenir avant de guérir ! Intervenir en cas d'écart à la règle</vt:lpstr>
      <vt:lpstr>Prévenir avant de guérir ! Les procédures</vt:lpstr>
      <vt:lpstr>Prévenir avant de guérir !  Ecouter !</vt:lpstr>
      <vt:lpstr>Être présent à la relation : voir l'invisible !</vt:lpstr>
      <vt:lpstr> Guérir soi : gérer sa propre agressivité !  2 modes mentaux</vt:lpstr>
      <vt:lpstr>Guérir soi : Gérer sa propre agressivité ! C’est chaud !  gouvernance émotionnelle vs adaptative</vt:lpstr>
      <vt:lpstr>Guérir soi : gérer sa propre agressivité !</vt:lpstr>
      <vt:lpstr>Guérir soi : Changer mon état d’esprit !</vt:lpstr>
      <vt:lpstr>Guérir soi : gérer sa propre agressivité  la Gestion des Modes Mentaux (GMM)</vt:lpstr>
      <vt:lpstr>Guérir soi :  signal d’alarme !  Thermomètre de la colère</vt:lpstr>
      <vt:lpstr>Guérir soi :  signal d’alarme !   Thermomètre de l'Anxiété</vt:lpstr>
      <vt:lpstr>Guérir soi :  signal d’alarme !   Thermomètre du découragement</vt:lpstr>
      <vt:lpstr>Guérir : je m'occupe de mon stress  SPA (STOP, PAUSE, ACTION) !</vt:lpstr>
      <vt:lpstr>Guérir soi : gérer sa propre agressivité !</vt:lpstr>
      <vt:lpstr>Guérir la relation ! 2 gouvernances pour 2 types d'agressivité</vt:lpstr>
      <vt:lpstr>Guérir la relation ! C’est chaud ! Le stress de lutte </vt:lpstr>
      <vt:lpstr>Guérir la relation ! C’est chaud Gérer l'agressivité défensive (stress de lutte)</vt:lpstr>
      <vt:lpstr>Guérir la relation ! C’est chaud Gérer l'agressivité défensive (stress de lutte)</vt:lpstr>
      <vt:lpstr>Guérir la relation !  Gérer les comportements agressifs défensifs</vt:lpstr>
      <vt:lpstr>Guérir la relation !  Gérer les comportements agressifs défensifs</vt:lpstr>
      <vt:lpstr>Guérir la relation ! C’est froid  L'instinct grégaire</vt:lpstr>
      <vt:lpstr>Guérir la relation ! La relation grégaire : Je ressens donc je suis !</vt:lpstr>
      <vt:lpstr>Guérir la relation ! L'instinct grégaire</vt:lpstr>
      <vt:lpstr>Guérir la relation ! Le langage du corps </vt:lpstr>
      <vt:lpstr>Guérir la relation ! Gérer les comportements agressifs offensifs: c’est froid !</vt:lpstr>
      <vt:lpstr>Guérir la relation ! Gérer les comportements agressifs offensifs : c’est froid !</vt:lpstr>
      <vt:lpstr>Guérir la relation!  Gérer les comportements agressifs offensifs c’est froid !</vt:lpstr>
      <vt:lpstr>Guérir la relation !  Gérer les comportements agressifs offensifs : c’est froid !</vt:lpstr>
      <vt:lpstr>Guérir la relation ! Gérer les comportements agressifs offensifs</vt:lpstr>
      <vt:lpstr>Guérir la relation ! Un outil de communication : Le DESC (hors stress)</vt:lpstr>
      <vt:lpstr>Conclusion : garder une attitude PRO,  inspirer confiance et respect !</vt:lpstr>
      <vt:lpstr>Pour aller plus loin...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du stress</dc:title>
  <dc:subject/>
  <dc:creator>Christine Le Scanff</dc:creator>
  <cp:keywords/>
  <dc:description/>
  <cp:lastModifiedBy>Olivier Bony</cp:lastModifiedBy>
  <cp:revision>395</cp:revision>
  <dcterms:created xsi:type="dcterms:W3CDTF">2020-05-27T12:47:44Z</dcterms:created>
  <dcterms:modified xsi:type="dcterms:W3CDTF">2024-10-18T09:47:49Z</dcterms:modified>
  <cp:category/>
  <dc:identifier/>
  <cp:contentStatus/>
  <dc:language/>
  <cp:version/>
</cp:coreProperties>
</file>