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8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23/10/17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23/10/17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23/10/17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23/10/17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23/10/17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23/10/17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23/10/17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23/10/17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23/10/17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23/10/17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23/10/17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23/10/17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23/10/17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23/10/17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23/10/17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23/10/17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23/10/17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23/10/17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s, Haut et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23/10/17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23/10/17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23/10/17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Making Questions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57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it’s your turn. Transform these affirmatives into questions.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John</a:t>
            </a:r>
            <a:r>
              <a:rPr lang="en-US" dirty="0" smtClean="0"/>
              <a:t> went with us to London. </a:t>
            </a:r>
          </a:p>
          <a:p>
            <a:r>
              <a:rPr lang="en-US" dirty="0" smtClean="0"/>
              <a:t>Mary went with us to </a:t>
            </a:r>
            <a:r>
              <a:rPr lang="en-US" u="sng" dirty="0" smtClean="0"/>
              <a:t>Vienna</a:t>
            </a:r>
            <a:r>
              <a:rPr lang="en-US" dirty="0" smtClean="0"/>
              <a:t>.</a:t>
            </a:r>
          </a:p>
          <a:p>
            <a:r>
              <a:rPr lang="en-US" u="sng" dirty="0" smtClean="0"/>
              <a:t>This</a:t>
            </a:r>
            <a:r>
              <a:rPr lang="en-US" dirty="0" smtClean="0"/>
              <a:t> book is my favorite.</a:t>
            </a:r>
          </a:p>
          <a:p>
            <a:r>
              <a:rPr lang="en-US" u="sng" dirty="0" smtClean="0"/>
              <a:t>The French girl</a:t>
            </a:r>
            <a:r>
              <a:rPr lang="en-US" dirty="0" smtClean="0"/>
              <a:t> won the beauty competition. </a:t>
            </a:r>
          </a:p>
          <a:p>
            <a:r>
              <a:rPr lang="en-US" dirty="0" smtClean="0"/>
              <a:t>She is looking at </a:t>
            </a:r>
            <a:r>
              <a:rPr lang="en-US" u="sng" dirty="0" smtClean="0"/>
              <a:t>the dress</a:t>
            </a:r>
            <a:r>
              <a:rPr lang="en-US" dirty="0" smtClean="0"/>
              <a:t>.</a:t>
            </a:r>
          </a:p>
          <a:p>
            <a:r>
              <a:rPr lang="en-US" u="sng" dirty="0" smtClean="0"/>
              <a:t>Father</a:t>
            </a:r>
            <a:r>
              <a:rPr lang="en-US" dirty="0" smtClean="0"/>
              <a:t> has taken the newspaper.</a:t>
            </a:r>
          </a:p>
          <a:p>
            <a:r>
              <a:rPr lang="en-US" dirty="0" smtClean="0"/>
              <a:t>The boy learnt </a:t>
            </a:r>
            <a:r>
              <a:rPr lang="en-US" u="sng" dirty="0" smtClean="0"/>
              <a:t>10 subjects </a:t>
            </a:r>
            <a:r>
              <a:rPr lang="en-US" dirty="0" smtClean="0"/>
              <a:t>in school. </a:t>
            </a:r>
          </a:p>
          <a:p>
            <a:r>
              <a:rPr lang="en-US" dirty="0" smtClean="0"/>
              <a:t>I spilt the </a:t>
            </a:r>
            <a:r>
              <a:rPr lang="en-US" u="sng" dirty="0" smtClean="0"/>
              <a:t>water</a:t>
            </a:r>
            <a:r>
              <a:rPr lang="en-US" dirty="0" smtClean="0"/>
              <a:t>. / </a:t>
            </a:r>
            <a:r>
              <a:rPr lang="en-US" u="sng" dirty="0" smtClean="0"/>
              <a:t>I</a:t>
            </a:r>
            <a:r>
              <a:rPr lang="en-US" dirty="0" smtClean="0"/>
              <a:t> spilt the water.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686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present perfect tense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have you </a:t>
            </a:r>
            <a:r>
              <a:rPr lang="en-US" dirty="0" smtClean="0">
                <a:solidFill>
                  <a:srgbClr val="3366FF"/>
                </a:solidFill>
              </a:rPr>
              <a:t>ever</a:t>
            </a:r>
            <a:r>
              <a:rPr lang="en-US" dirty="0" smtClean="0"/>
              <a:t> been to Nepal? </a:t>
            </a:r>
          </a:p>
          <a:p>
            <a:r>
              <a:rPr lang="en-US" dirty="0" smtClean="0"/>
              <a:t>I have been to Nepal. </a:t>
            </a:r>
          </a:p>
          <a:p>
            <a:r>
              <a:rPr lang="en-US" dirty="0" smtClean="0"/>
              <a:t>I have </a:t>
            </a:r>
            <a:r>
              <a:rPr lang="en-US" dirty="0" smtClean="0">
                <a:solidFill>
                  <a:srgbClr val="3366FF"/>
                </a:solidFill>
              </a:rPr>
              <a:t>never</a:t>
            </a:r>
            <a:r>
              <a:rPr lang="en-US" dirty="0" smtClean="0"/>
              <a:t> been to Nepal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564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careful with the pronouns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did </a:t>
            </a:r>
            <a:r>
              <a:rPr lang="en-US" u="sng" dirty="0" smtClean="0"/>
              <a:t>he</a:t>
            </a:r>
            <a:r>
              <a:rPr lang="en-US" dirty="0" smtClean="0"/>
              <a:t> tell you?  He told </a:t>
            </a:r>
            <a:r>
              <a:rPr lang="en-US" u="sng" dirty="0" smtClean="0"/>
              <a:t>me</a:t>
            </a:r>
            <a:r>
              <a:rPr lang="en-US" dirty="0" smtClean="0"/>
              <a:t> to stay.</a:t>
            </a:r>
          </a:p>
          <a:p>
            <a:r>
              <a:rPr lang="en-US" dirty="0" smtClean="0"/>
              <a:t>Are</a:t>
            </a:r>
            <a:r>
              <a:rPr lang="en-US" u="sng" dirty="0" smtClean="0"/>
              <a:t> you </a:t>
            </a:r>
            <a:r>
              <a:rPr lang="en-US" dirty="0" smtClean="0"/>
              <a:t>finished? Yes </a:t>
            </a:r>
            <a:r>
              <a:rPr lang="en-US" u="sng" dirty="0" smtClean="0"/>
              <a:t>I </a:t>
            </a:r>
            <a:r>
              <a:rPr lang="en-US" dirty="0" smtClean="0"/>
              <a:t>am finished.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386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with the prepositions who most times go at the end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you thinking </a:t>
            </a:r>
            <a:r>
              <a:rPr lang="en-US" dirty="0" smtClean="0">
                <a:solidFill>
                  <a:srgbClr val="008000"/>
                </a:solidFill>
              </a:rPr>
              <a:t>about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Who is she dancing </a:t>
            </a:r>
            <a:r>
              <a:rPr lang="en-US" dirty="0" smtClean="0">
                <a:solidFill>
                  <a:srgbClr val="008000"/>
                </a:solidFill>
              </a:rPr>
              <a:t>with</a:t>
            </a:r>
            <a:r>
              <a:rPr lang="en-US" dirty="0" smtClean="0"/>
              <a:t>? </a:t>
            </a:r>
          </a:p>
          <a:p>
            <a:r>
              <a:rPr lang="en-US" dirty="0" smtClean="0"/>
              <a:t>What do you want me to talk </a:t>
            </a:r>
            <a:r>
              <a:rPr lang="en-US" dirty="0" smtClean="0">
                <a:solidFill>
                  <a:srgbClr val="008000"/>
                </a:solidFill>
              </a:rPr>
              <a:t>about</a:t>
            </a:r>
            <a:r>
              <a:rPr lang="en-US" dirty="0" smtClean="0"/>
              <a:t>? </a:t>
            </a:r>
          </a:p>
          <a:p>
            <a:r>
              <a:rPr lang="en-US" dirty="0" smtClean="0"/>
              <a:t>Who is this e-mail</a:t>
            </a:r>
            <a:r>
              <a:rPr lang="en-US" dirty="0" smtClean="0">
                <a:solidFill>
                  <a:srgbClr val="008000"/>
                </a:solidFill>
              </a:rPr>
              <a:t> from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Which dress should I put </a:t>
            </a:r>
            <a:r>
              <a:rPr lang="en-US" dirty="0" smtClean="0">
                <a:solidFill>
                  <a:srgbClr val="008000"/>
                </a:solidFill>
              </a:rPr>
              <a:t>on</a:t>
            </a:r>
            <a:r>
              <a:rPr lang="en-US" dirty="0" smtClean="0"/>
              <a:t>? </a:t>
            </a:r>
          </a:p>
          <a:p>
            <a:r>
              <a:rPr lang="en-US" dirty="0" smtClean="0"/>
              <a:t>What year was he born </a:t>
            </a:r>
            <a:r>
              <a:rPr lang="en-US" dirty="0" smtClean="0">
                <a:solidFill>
                  <a:srgbClr val="008000"/>
                </a:solidFill>
              </a:rPr>
              <a:t>in</a:t>
            </a:r>
            <a:r>
              <a:rPr lang="en-US" dirty="0" smtClean="0"/>
              <a:t>? </a:t>
            </a:r>
          </a:p>
          <a:p>
            <a:r>
              <a:rPr lang="en-US" dirty="0" smtClean="0"/>
              <a:t>Who are your waiting</a:t>
            </a:r>
            <a:r>
              <a:rPr lang="en-US" dirty="0" smtClean="0">
                <a:solidFill>
                  <a:srgbClr val="008000"/>
                </a:solidFill>
              </a:rPr>
              <a:t> for</a:t>
            </a:r>
            <a:r>
              <a:rPr lang="en-US" dirty="0" smtClean="0"/>
              <a:t>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007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auxiliaries do you use to formulate/make questions?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</a:t>
            </a:r>
          </a:p>
          <a:p>
            <a:r>
              <a:rPr lang="en-US" dirty="0" smtClean="0"/>
              <a:t>BE</a:t>
            </a:r>
          </a:p>
          <a:p>
            <a:r>
              <a:rPr lang="en-US" dirty="0" smtClean="0"/>
              <a:t>HAVE</a:t>
            </a:r>
          </a:p>
          <a:p>
            <a:r>
              <a:rPr lang="en-US" dirty="0" smtClean="0"/>
              <a:t>MODALS- may, can, will, must</a:t>
            </a:r>
            <a:r>
              <a:rPr lang="is-IS" dirty="0" smtClean="0"/>
              <a:t>…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346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YES/ NO QUESTIONS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/>
              <a:t>C</a:t>
            </a:r>
            <a:r>
              <a:rPr lang="en-US" dirty="0" smtClean="0"/>
              <a:t>losed questions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4" y="1761068"/>
            <a:ext cx="7556313" cy="4365096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Affirmative sentence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SUBJECT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3366FF"/>
                </a:solidFill>
              </a:rPr>
              <a:t>AUXILIARY</a:t>
            </a:r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smtClean="0"/>
              <a:t>+( NOT) + </a:t>
            </a:r>
            <a:r>
              <a:rPr lang="en-US" dirty="0" smtClean="0">
                <a:solidFill>
                  <a:srgbClr val="008000"/>
                </a:solidFill>
              </a:rPr>
              <a:t>VERB</a:t>
            </a:r>
            <a:r>
              <a:rPr lang="en-US" dirty="0" smtClean="0"/>
              <a:t> + Rest of sentence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You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3366FF"/>
                </a:solidFill>
              </a:rPr>
              <a:t>are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running</a:t>
            </a:r>
            <a:r>
              <a:rPr lang="en-US" dirty="0" smtClean="0"/>
              <a:t>.  </a:t>
            </a:r>
            <a:r>
              <a:rPr lang="en-US" dirty="0" smtClean="0">
                <a:solidFill>
                  <a:srgbClr val="FF6600"/>
                </a:solidFill>
              </a:rPr>
              <a:t>You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3366FF"/>
                </a:solidFill>
              </a:rPr>
              <a:t>have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got</a:t>
            </a:r>
            <a:r>
              <a:rPr lang="en-US" dirty="0" smtClean="0"/>
              <a:t> a dog.  </a:t>
            </a:r>
            <a:r>
              <a:rPr lang="en-US" dirty="0" smtClean="0">
                <a:solidFill>
                  <a:srgbClr val="FF6600"/>
                </a:solidFill>
              </a:rPr>
              <a:t>He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3366FF"/>
                </a:solidFill>
              </a:rPr>
              <a:t>can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sing</a:t>
            </a:r>
            <a:r>
              <a:rPr lang="en-US" dirty="0" smtClean="0"/>
              <a:t> the song. </a:t>
            </a:r>
            <a:endParaRPr lang="en-US" dirty="0"/>
          </a:p>
          <a:p>
            <a:endParaRPr lang="en-US" b="1" u="sng" dirty="0" smtClean="0"/>
          </a:p>
          <a:p>
            <a:r>
              <a:rPr lang="en-US" b="1" u="sng" dirty="0" smtClean="0"/>
              <a:t>Question – need to do an INVERSION!!!!</a:t>
            </a:r>
            <a:endParaRPr lang="en-US" b="1" u="sng" dirty="0"/>
          </a:p>
          <a:p>
            <a:r>
              <a:rPr lang="en-US" dirty="0" smtClean="0">
                <a:solidFill>
                  <a:srgbClr val="3366FF"/>
                </a:solidFill>
              </a:rPr>
              <a:t>AUXILIARY</a:t>
            </a:r>
            <a:r>
              <a:rPr lang="en-US" dirty="0" smtClean="0"/>
              <a:t>  + </a:t>
            </a:r>
            <a:r>
              <a:rPr lang="en-US" dirty="0" smtClean="0">
                <a:solidFill>
                  <a:srgbClr val="FF6600"/>
                </a:solidFill>
              </a:rPr>
              <a:t>SUBJECT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008000"/>
                </a:solidFill>
              </a:rPr>
              <a:t>VERB</a:t>
            </a:r>
            <a:r>
              <a:rPr lang="en-US" dirty="0" smtClean="0"/>
              <a:t> + Rest of sentence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</a:rPr>
              <a:t>Are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6600"/>
                </a:solidFill>
              </a:rPr>
              <a:t>you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running</a:t>
            </a:r>
            <a:r>
              <a:rPr lang="en-US" dirty="0" smtClean="0"/>
              <a:t>? </a:t>
            </a:r>
            <a:r>
              <a:rPr lang="en-US" dirty="0" smtClean="0">
                <a:solidFill>
                  <a:srgbClr val="3366FF"/>
                </a:solidFill>
              </a:rPr>
              <a:t>Have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6600"/>
                </a:solidFill>
              </a:rPr>
              <a:t>you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got</a:t>
            </a:r>
            <a:r>
              <a:rPr lang="en-US" dirty="0" smtClean="0"/>
              <a:t> a dog? </a:t>
            </a:r>
            <a:r>
              <a:rPr lang="en-US" dirty="0" smtClean="0">
                <a:solidFill>
                  <a:srgbClr val="3366FF"/>
                </a:solidFill>
              </a:rPr>
              <a:t>Can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6600"/>
                </a:solidFill>
              </a:rPr>
              <a:t>he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sing</a:t>
            </a:r>
            <a:r>
              <a:rPr lang="en-US" dirty="0" smtClean="0"/>
              <a:t> the song?</a:t>
            </a:r>
          </a:p>
          <a:p>
            <a:pPr lvl="1"/>
            <a:endParaRPr lang="en-US" dirty="0"/>
          </a:p>
          <a:p>
            <a:r>
              <a:rPr lang="en-US" dirty="0" smtClean="0"/>
              <a:t>Prepositions are usually at the end of the sentence:</a:t>
            </a:r>
          </a:p>
          <a:p>
            <a:pPr lvl="1"/>
            <a:r>
              <a:rPr lang="en-US" dirty="0" smtClean="0"/>
              <a:t>Who did you talk</a:t>
            </a:r>
            <a:r>
              <a:rPr lang="en-US" dirty="0" smtClean="0">
                <a:solidFill>
                  <a:srgbClr val="FF0000"/>
                </a:solidFill>
              </a:rPr>
              <a:t> to </a:t>
            </a:r>
            <a:r>
              <a:rPr lang="en-US" dirty="0" smtClean="0"/>
              <a:t>? I talked</a:t>
            </a:r>
            <a:r>
              <a:rPr lang="en-US" dirty="0" smtClean="0">
                <a:solidFill>
                  <a:srgbClr val="FF0000"/>
                </a:solidFill>
              </a:rPr>
              <a:t> to </a:t>
            </a:r>
            <a:r>
              <a:rPr lang="en-US" dirty="0" smtClean="0"/>
              <a:t>Peter.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157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no auxiliary= Use DO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no </a:t>
            </a:r>
            <a:r>
              <a:rPr lang="en-US" dirty="0">
                <a:solidFill>
                  <a:srgbClr val="3366FF"/>
                </a:solidFill>
              </a:rPr>
              <a:t>auxiliary role </a:t>
            </a:r>
            <a:r>
              <a:rPr lang="en-US" dirty="0"/>
              <a:t>is taken in the affirmative and you only have a normal conjugated verb, you need to use </a:t>
            </a:r>
            <a:r>
              <a:rPr lang="en-US" dirty="0">
                <a:solidFill>
                  <a:srgbClr val="3366FF"/>
                </a:solidFill>
              </a:rPr>
              <a:t>DO</a:t>
            </a:r>
            <a:r>
              <a:rPr lang="en-US" dirty="0"/>
              <a:t> to act as a </a:t>
            </a:r>
            <a:r>
              <a:rPr lang="en-US" dirty="0">
                <a:solidFill>
                  <a:srgbClr val="3366FF"/>
                </a:solidFill>
              </a:rPr>
              <a:t>helping verb </a:t>
            </a:r>
            <a:r>
              <a:rPr lang="en-US" dirty="0"/>
              <a:t>in the questions.</a:t>
            </a:r>
          </a:p>
          <a:p>
            <a:r>
              <a:rPr lang="en-US" dirty="0"/>
              <a:t>She </a:t>
            </a:r>
            <a:r>
              <a:rPr lang="en-US" dirty="0">
                <a:solidFill>
                  <a:srgbClr val="3366FF"/>
                </a:solidFill>
              </a:rPr>
              <a:t>runs</a:t>
            </a:r>
            <a:r>
              <a:rPr lang="en-US" dirty="0"/>
              <a:t> every day at 5pm</a:t>
            </a:r>
          </a:p>
          <a:p>
            <a:r>
              <a:rPr lang="en-US" dirty="0">
                <a:solidFill>
                  <a:srgbClr val="3366FF"/>
                </a:solidFill>
              </a:rPr>
              <a:t>Does</a:t>
            </a:r>
            <a:r>
              <a:rPr lang="en-US" dirty="0"/>
              <a:t> she </a:t>
            </a:r>
            <a:r>
              <a:rPr lang="en-US" dirty="0">
                <a:solidFill>
                  <a:srgbClr val="3366FF"/>
                </a:solidFill>
              </a:rPr>
              <a:t>run</a:t>
            </a:r>
            <a:r>
              <a:rPr lang="en-US" dirty="0"/>
              <a:t> every day at 5pm?</a:t>
            </a:r>
          </a:p>
          <a:p>
            <a:r>
              <a:rPr lang="en-US" dirty="0"/>
              <a:t>The Queen </a:t>
            </a:r>
            <a:r>
              <a:rPr lang="en-US" dirty="0">
                <a:solidFill>
                  <a:srgbClr val="3366FF"/>
                </a:solidFill>
              </a:rPr>
              <a:t>eats</a:t>
            </a:r>
            <a:r>
              <a:rPr lang="en-US" dirty="0"/>
              <a:t> hamburger at every meal.</a:t>
            </a:r>
          </a:p>
          <a:p>
            <a:r>
              <a:rPr lang="en-US" dirty="0">
                <a:solidFill>
                  <a:srgbClr val="3366FF"/>
                </a:solidFill>
              </a:rPr>
              <a:t>Does</a:t>
            </a:r>
            <a:r>
              <a:rPr lang="en-US" dirty="0"/>
              <a:t> the Queen </a:t>
            </a:r>
            <a:r>
              <a:rPr lang="en-US" dirty="0">
                <a:solidFill>
                  <a:srgbClr val="3366FF"/>
                </a:solidFill>
              </a:rPr>
              <a:t>eat</a:t>
            </a:r>
            <a:r>
              <a:rPr lang="en-US" dirty="0"/>
              <a:t> hamburger at every meal? </a:t>
            </a:r>
          </a:p>
          <a:p>
            <a:r>
              <a:rPr lang="en-US" dirty="0"/>
              <a:t>The conjugation goes on to the helping verb DO and the real verb of the affirmative sentence is in” Base </a:t>
            </a:r>
            <a:r>
              <a:rPr lang="en-US" dirty="0" err="1"/>
              <a:t>Verbale</a:t>
            </a:r>
            <a:r>
              <a:rPr lang="en-US" dirty="0"/>
              <a:t>”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1146583" y="3510590"/>
            <a:ext cx="352795" cy="3351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1746334" y="3510590"/>
            <a:ext cx="282236" cy="3351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>
            <a:off x="1146583" y="4639624"/>
            <a:ext cx="1146583" cy="3351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2451924" y="4639624"/>
            <a:ext cx="405714" cy="3351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0223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3366FF"/>
                </a:solidFill>
              </a:rPr>
              <a:t>Did</a:t>
            </a:r>
            <a:r>
              <a:rPr lang="en-US" dirty="0" smtClean="0"/>
              <a:t> you </a:t>
            </a:r>
            <a:r>
              <a:rPr lang="en-US" dirty="0" smtClean="0">
                <a:solidFill>
                  <a:srgbClr val="3366FF"/>
                </a:solidFill>
              </a:rPr>
              <a:t>ask</a:t>
            </a:r>
            <a:r>
              <a:rPr lang="en-US" dirty="0" smtClean="0"/>
              <a:t> him?</a:t>
            </a:r>
          </a:p>
          <a:p>
            <a:endParaRPr lang="en-US" dirty="0"/>
          </a:p>
          <a:p>
            <a:r>
              <a:rPr lang="en-US" dirty="0" smtClean="0"/>
              <a:t>Yes, I </a:t>
            </a:r>
            <a:r>
              <a:rPr lang="en-US" dirty="0" smtClean="0">
                <a:solidFill>
                  <a:srgbClr val="3366FF"/>
                </a:solidFill>
              </a:rPr>
              <a:t>asked</a:t>
            </a:r>
            <a:r>
              <a:rPr lang="en-US" dirty="0" smtClean="0"/>
              <a:t> him.                                    No, I </a:t>
            </a:r>
            <a:r>
              <a:rPr lang="en-US" dirty="0" smtClean="0">
                <a:solidFill>
                  <a:srgbClr val="3366FF"/>
                </a:solidFill>
              </a:rPr>
              <a:t>did</a:t>
            </a:r>
            <a:r>
              <a:rPr lang="en-US" dirty="0" smtClean="0"/>
              <a:t>n’t </a:t>
            </a:r>
            <a:r>
              <a:rPr lang="en-US" dirty="0" smtClean="0">
                <a:solidFill>
                  <a:srgbClr val="3366FF"/>
                </a:solidFill>
              </a:rPr>
              <a:t>ask</a:t>
            </a:r>
            <a:r>
              <a:rPr lang="en-US" dirty="0" smtClean="0"/>
              <a:t> him. </a:t>
            </a:r>
          </a:p>
          <a:p>
            <a:endParaRPr lang="en-US" dirty="0"/>
          </a:p>
          <a:p>
            <a:pPr algn="ctr"/>
            <a:r>
              <a:rPr lang="en-US" dirty="0" smtClean="0">
                <a:solidFill>
                  <a:srgbClr val="3366FF"/>
                </a:solidFill>
              </a:rPr>
              <a:t>Did</a:t>
            </a:r>
            <a:r>
              <a:rPr lang="en-US" dirty="0" smtClean="0"/>
              <a:t> he </a:t>
            </a:r>
            <a:r>
              <a:rPr lang="en-US" dirty="0" smtClean="0">
                <a:solidFill>
                  <a:srgbClr val="3366FF"/>
                </a:solidFill>
              </a:rPr>
              <a:t>work</a:t>
            </a:r>
            <a:r>
              <a:rPr lang="en-US" dirty="0" smtClean="0"/>
              <a:t> in London? </a:t>
            </a:r>
          </a:p>
          <a:p>
            <a:pPr algn="ctr"/>
            <a:endParaRPr lang="en-US" dirty="0" smtClean="0"/>
          </a:p>
          <a:p>
            <a:r>
              <a:rPr lang="en-US" dirty="0" smtClean="0"/>
              <a:t>Yes, he </a:t>
            </a:r>
            <a:r>
              <a:rPr lang="en-US" dirty="0" smtClean="0">
                <a:solidFill>
                  <a:srgbClr val="3366FF"/>
                </a:solidFill>
              </a:rPr>
              <a:t>worked</a:t>
            </a:r>
            <a:r>
              <a:rPr lang="en-US" dirty="0" smtClean="0"/>
              <a:t> in London.	    No, he </a:t>
            </a:r>
            <a:r>
              <a:rPr lang="en-US" dirty="0" smtClean="0">
                <a:solidFill>
                  <a:srgbClr val="3366FF"/>
                </a:solidFill>
              </a:rPr>
              <a:t>did</a:t>
            </a:r>
            <a:r>
              <a:rPr lang="en-US" dirty="0" smtClean="0"/>
              <a:t>n’t </a:t>
            </a:r>
            <a:r>
              <a:rPr lang="en-US" dirty="0" smtClean="0">
                <a:solidFill>
                  <a:srgbClr val="3366FF"/>
                </a:solidFill>
              </a:rPr>
              <a:t>work</a:t>
            </a:r>
            <a:r>
              <a:rPr lang="en-US" dirty="0" smtClean="0"/>
              <a:t> in London.</a:t>
            </a:r>
            <a:endParaRPr lang="en-US" dirty="0"/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1816893" y="2363915"/>
            <a:ext cx="1693415" cy="8467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H="1">
            <a:off x="1958011" y="2363915"/>
            <a:ext cx="2557762" cy="8467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3633786" y="2363915"/>
            <a:ext cx="1993291" cy="8467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4515773" y="2363915"/>
            <a:ext cx="1799254" cy="8467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H="1">
            <a:off x="2099129" y="4533777"/>
            <a:ext cx="1217142" cy="88205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>
            <a:off x="2416644" y="4533777"/>
            <a:ext cx="1728695" cy="88205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3316271" y="4533777"/>
            <a:ext cx="2046210" cy="88205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4145339" y="4533777"/>
            <a:ext cx="2169688" cy="88205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392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WH- questions</a:t>
            </a:r>
            <a:br>
              <a:rPr lang="en-US" dirty="0" smtClean="0"/>
            </a:br>
            <a:r>
              <a:rPr lang="en-US" dirty="0" smtClean="0"/>
              <a:t>What are those words?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 smtClean="0"/>
              <a:t>What</a:t>
            </a:r>
          </a:p>
          <a:p>
            <a:r>
              <a:rPr lang="en-US" dirty="0"/>
              <a:t>W</a:t>
            </a:r>
            <a:r>
              <a:rPr lang="en-US" dirty="0" smtClean="0"/>
              <a:t>here</a:t>
            </a:r>
          </a:p>
          <a:p>
            <a:r>
              <a:rPr lang="en-US" dirty="0" smtClean="0"/>
              <a:t>Which </a:t>
            </a:r>
          </a:p>
          <a:p>
            <a:r>
              <a:rPr lang="en-US" dirty="0" smtClean="0"/>
              <a:t>Why</a:t>
            </a:r>
          </a:p>
          <a:p>
            <a:r>
              <a:rPr lang="en-US" dirty="0" smtClean="0"/>
              <a:t>When</a:t>
            </a:r>
          </a:p>
          <a:p>
            <a:r>
              <a:rPr lang="en-US" dirty="0" smtClean="0"/>
              <a:t>Who</a:t>
            </a:r>
          </a:p>
          <a:p>
            <a:r>
              <a:rPr lang="en-US" dirty="0" smtClean="0"/>
              <a:t>Whose </a:t>
            </a:r>
          </a:p>
          <a:p>
            <a:r>
              <a:rPr lang="en-US" dirty="0" smtClean="0"/>
              <a:t>How many</a:t>
            </a:r>
          </a:p>
          <a:p>
            <a:r>
              <a:rPr lang="en-US" dirty="0" smtClean="0"/>
              <a:t>How much</a:t>
            </a:r>
          </a:p>
          <a:p>
            <a:r>
              <a:rPr lang="en-US" dirty="0" smtClean="0"/>
              <a:t>How long</a:t>
            </a:r>
          </a:p>
          <a:p>
            <a:r>
              <a:rPr lang="en-US" dirty="0" smtClean="0"/>
              <a:t>How old</a:t>
            </a:r>
          </a:p>
          <a:p>
            <a:r>
              <a:rPr lang="en-US" dirty="0" smtClean="0"/>
              <a:t>How far</a:t>
            </a:r>
          </a:p>
          <a:p>
            <a:r>
              <a:rPr lang="en-US" dirty="0" smtClean="0"/>
              <a:t>How late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711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the sentence with auxiliary:</a:t>
            </a:r>
            <a:endParaRPr lang="en-US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7476919"/>
              </p:ext>
            </p:extLst>
          </p:nvPr>
        </p:nvGraphicFramePr>
        <p:xfrm>
          <a:off x="498475" y="1981200"/>
          <a:ext cx="7556500" cy="15595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889125"/>
                <a:gridCol w="1889125"/>
                <a:gridCol w="1889125"/>
                <a:gridCol w="188912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Interrogation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auxiliary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Where </a:t>
                      </a:r>
                    </a:p>
                    <a:p>
                      <a:r>
                        <a:rPr lang="en-US" dirty="0" smtClean="0"/>
                        <a:t>What</a:t>
                      </a:r>
                    </a:p>
                    <a:p>
                      <a:r>
                        <a:rPr lang="en-US" dirty="0" smtClean="0"/>
                        <a:t>How</a:t>
                      </a:r>
                    </a:p>
                    <a:p>
                      <a:r>
                        <a:rPr lang="en-US" dirty="0" smtClean="0"/>
                        <a:t>Who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did </a:t>
                      </a:r>
                    </a:p>
                    <a:p>
                      <a:r>
                        <a:rPr lang="en-US" dirty="0" smtClean="0"/>
                        <a:t>have</a:t>
                      </a:r>
                    </a:p>
                    <a:p>
                      <a:r>
                        <a:rPr lang="en-US" dirty="0" smtClean="0"/>
                        <a:t>are</a:t>
                      </a:r>
                    </a:p>
                    <a:p>
                      <a:r>
                        <a:rPr lang="en-US" dirty="0" smtClean="0"/>
                        <a:t>will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</a:t>
                      </a:r>
                    </a:p>
                    <a:p>
                      <a:r>
                        <a:rPr lang="en-US" dirty="0" smtClean="0"/>
                        <a:t>you</a:t>
                      </a:r>
                    </a:p>
                    <a:p>
                      <a:r>
                        <a:rPr lang="en-US" dirty="0" smtClean="0"/>
                        <a:t>they</a:t>
                      </a:r>
                    </a:p>
                    <a:p>
                      <a:r>
                        <a:rPr lang="en-US" dirty="0" smtClean="0"/>
                        <a:t>we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go?</a:t>
                      </a:r>
                    </a:p>
                    <a:p>
                      <a:r>
                        <a:rPr lang="en-US" dirty="0" smtClean="0"/>
                        <a:t>done?</a:t>
                      </a:r>
                    </a:p>
                    <a:p>
                      <a:r>
                        <a:rPr lang="en-US" dirty="0" smtClean="0"/>
                        <a:t>going?</a:t>
                      </a:r>
                    </a:p>
                    <a:p>
                      <a:r>
                        <a:rPr lang="en-US" dirty="0" smtClean="0"/>
                        <a:t>invite?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498474" y="3881055"/>
            <a:ext cx="75565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 these sentences the WH- word represents the </a:t>
            </a:r>
            <a:r>
              <a:rPr lang="en-US" sz="2000" dirty="0" smtClean="0">
                <a:solidFill>
                  <a:srgbClr val="3366FF"/>
                </a:solidFill>
              </a:rPr>
              <a:t>object</a:t>
            </a:r>
            <a:r>
              <a:rPr lang="en-US" sz="2000" dirty="0" smtClean="0"/>
              <a:t> of the questions in the response. </a:t>
            </a:r>
          </a:p>
          <a:p>
            <a:r>
              <a:rPr lang="en-US" sz="2000" dirty="0" smtClean="0">
                <a:solidFill>
                  <a:srgbClr val="3366FF"/>
                </a:solidFill>
              </a:rPr>
              <a:t>Where</a:t>
            </a:r>
            <a:r>
              <a:rPr lang="en-US" sz="2000" dirty="0" smtClean="0"/>
              <a:t> did you go? We went to </a:t>
            </a:r>
            <a:r>
              <a:rPr lang="en-US" sz="2000" dirty="0" err="1" smtClean="0">
                <a:solidFill>
                  <a:srgbClr val="3366FF"/>
                </a:solidFill>
              </a:rPr>
              <a:t>Venise</a:t>
            </a:r>
            <a:r>
              <a:rPr lang="en-US" sz="2000" dirty="0" smtClean="0"/>
              <a:t>.   </a:t>
            </a:r>
            <a:endParaRPr lang="en-US" sz="2000" dirty="0"/>
          </a:p>
          <a:p>
            <a:r>
              <a:rPr lang="en-US" sz="2000" dirty="0" smtClean="0"/>
              <a:t>Here </a:t>
            </a:r>
            <a:r>
              <a:rPr lang="en-US" sz="2000" dirty="0" err="1" smtClean="0">
                <a:solidFill>
                  <a:srgbClr val="3366FF"/>
                </a:solidFill>
              </a:rPr>
              <a:t>Venise</a:t>
            </a:r>
            <a:r>
              <a:rPr lang="en-US" sz="2000" dirty="0" smtClean="0"/>
              <a:t> is the </a:t>
            </a:r>
            <a:r>
              <a:rPr lang="en-US" sz="2000" dirty="0" smtClean="0">
                <a:solidFill>
                  <a:srgbClr val="3366FF"/>
                </a:solidFill>
              </a:rPr>
              <a:t>object</a:t>
            </a:r>
            <a:r>
              <a:rPr lang="en-US" sz="2000" dirty="0" smtClean="0"/>
              <a:t> of the verb went and answers the question word </a:t>
            </a:r>
            <a:r>
              <a:rPr lang="en-US" sz="2000" dirty="0" smtClean="0">
                <a:solidFill>
                  <a:srgbClr val="3366FF"/>
                </a:solidFill>
              </a:rPr>
              <a:t>Where?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31165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the interrogation word is the </a:t>
            </a:r>
            <a:r>
              <a:rPr lang="en-US" dirty="0" smtClean="0">
                <a:solidFill>
                  <a:srgbClr val="FF0000"/>
                </a:solidFill>
              </a:rPr>
              <a:t>subject</a:t>
            </a:r>
            <a:r>
              <a:rPr lang="en-US" dirty="0" smtClean="0"/>
              <a:t> of the sentence, no DO!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4" y="1764117"/>
            <a:ext cx="7556313" cy="4904242"/>
          </a:xfrm>
        </p:spPr>
        <p:txBody>
          <a:bodyPr numCol="1">
            <a:normAutofit lnSpcReduction="10000"/>
          </a:bodyPr>
          <a:lstStyle/>
          <a:p>
            <a:r>
              <a:rPr lang="en-US" dirty="0" smtClean="0"/>
              <a:t>Order= interrogation word (subject) + verb</a:t>
            </a:r>
            <a:endParaRPr lang="en-US" dirty="0"/>
          </a:p>
          <a:p>
            <a:r>
              <a:rPr lang="en-US" dirty="0" smtClean="0"/>
              <a:t>Who wants some tea?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Rihanna</a:t>
            </a:r>
            <a:r>
              <a:rPr lang="en-US" dirty="0" smtClean="0"/>
              <a:t> wants some tea.</a:t>
            </a:r>
          </a:p>
          <a:p>
            <a:r>
              <a:rPr lang="en-US" dirty="0" smtClean="0"/>
              <a:t>What happened?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The Queen </a:t>
            </a:r>
            <a:r>
              <a:rPr lang="en-US" dirty="0" smtClean="0"/>
              <a:t>fainted. </a:t>
            </a:r>
            <a:endParaRPr lang="en-US" dirty="0"/>
          </a:p>
          <a:p>
            <a:r>
              <a:rPr lang="en-US" dirty="0" smtClean="0"/>
              <a:t>Who called?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John Lennon </a:t>
            </a:r>
            <a:r>
              <a:rPr lang="en-US" dirty="0" smtClean="0"/>
              <a:t>called.</a:t>
            </a:r>
          </a:p>
          <a:p>
            <a:r>
              <a:rPr lang="en-US" dirty="0" smtClean="0"/>
              <a:t>Who are you?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am the King of Britain. </a:t>
            </a:r>
          </a:p>
          <a:p>
            <a:r>
              <a:rPr lang="en-US" dirty="0" smtClean="0"/>
              <a:t>What is your favorite hobby?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Tennis</a:t>
            </a:r>
            <a:r>
              <a:rPr lang="en-US" dirty="0" smtClean="0"/>
              <a:t> is my favorite hobby.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393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Notice the difference: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as </a:t>
            </a:r>
            <a:r>
              <a:rPr lang="en-US" dirty="0" smtClean="0">
                <a:solidFill>
                  <a:srgbClr val="3366FF"/>
                </a:solidFill>
              </a:rPr>
              <a:t>object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</a:rPr>
              <a:t>Who</a:t>
            </a:r>
            <a:r>
              <a:rPr lang="en-US" dirty="0" smtClean="0"/>
              <a:t> did you call?</a:t>
            </a:r>
          </a:p>
          <a:p>
            <a:pPr lvl="1"/>
            <a:r>
              <a:rPr lang="en-US" dirty="0" smtClean="0"/>
              <a:t> I called </a:t>
            </a:r>
            <a:r>
              <a:rPr lang="en-US" dirty="0" smtClean="0">
                <a:solidFill>
                  <a:srgbClr val="3366FF"/>
                </a:solidFill>
              </a:rPr>
              <a:t>John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Who as </a:t>
            </a:r>
            <a:r>
              <a:rPr lang="en-US" dirty="0" smtClean="0">
                <a:solidFill>
                  <a:srgbClr val="FF0000"/>
                </a:solidFill>
              </a:rPr>
              <a:t>subject</a:t>
            </a:r>
            <a:r>
              <a:rPr lang="en-US" dirty="0" smtClean="0">
                <a:solidFill>
                  <a:srgbClr val="3366FF"/>
                </a:solidFill>
              </a:rPr>
              <a:t>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Who</a:t>
            </a:r>
            <a:r>
              <a:rPr lang="en-US" dirty="0" smtClean="0"/>
              <a:t> called you?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John</a:t>
            </a:r>
            <a:r>
              <a:rPr lang="en-US" dirty="0" smtClean="0"/>
              <a:t> called 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910540"/>
      </p:ext>
    </p:extLst>
  </p:cSld>
  <p:clrMapOvr>
    <a:masterClrMapping/>
  </p:clrMapOvr>
</p:sld>
</file>

<file path=ppt/theme/theme1.xml><?xml version="1.0" encoding="utf-8"?>
<a:theme xmlns:a="http://schemas.openxmlformats.org/drawingml/2006/main" name="A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Avantage.thmx</Template>
  <TotalTime>114</TotalTime>
  <Words>620</Words>
  <Application>Microsoft Macintosh PowerPoint</Application>
  <PresentationFormat>Présentation à l'écran (4:3)</PresentationFormat>
  <Paragraphs>112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Avantage</vt:lpstr>
      <vt:lpstr>Making Questions</vt:lpstr>
      <vt:lpstr>What auxiliaries do you use to formulate/make questions?</vt:lpstr>
      <vt:lpstr>YES/ NO QUESTIONS  Closed questions</vt:lpstr>
      <vt:lpstr>When no auxiliary= Use DO</vt:lpstr>
      <vt:lpstr>Présentation PowerPoint</vt:lpstr>
      <vt:lpstr>WH- questions What are those words?</vt:lpstr>
      <vt:lpstr>Order of the sentence with auxiliary:</vt:lpstr>
      <vt:lpstr>When the interrogation word is the subject of the sentence, no DO!</vt:lpstr>
      <vt:lpstr>Notice the difference:</vt:lpstr>
      <vt:lpstr>Now it’s your turn. Transform these affirmatives into questions.</vt:lpstr>
      <vt:lpstr>With present perfect tense</vt:lpstr>
      <vt:lpstr>Be careful with the pronouns</vt:lpstr>
      <vt:lpstr>And with the prepositions who most times go at the end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Questions</dc:title>
  <dc:creator>admin</dc:creator>
  <cp:lastModifiedBy>admin</cp:lastModifiedBy>
  <cp:revision>12</cp:revision>
  <dcterms:created xsi:type="dcterms:W3CDTF">2017-10-20T11:37:33Z</dcterms:created>
  <dcterms:modified xsi:type="dcterms:W3CDTF">2017-10-23T14:28:00Z</dcterms:modified>
</cp:coreProperties>
</file>