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Lst>
  <p:notesMasterIdLst>
    <p:notesMasterId r:id="rId85"/>
  </p:notesMasterIdLst>
  <p:sldIdLst>
    <p:sldId id="257" r:id="rId5"/>
    <p:sldId id="260" r:id="rId6"/>
    <p:sldId id="261" r:id="rId7"/>
    <p:sldId id="262" r:id="rId8"/>
    <p:sldId id="263" r:id="rId9"/>
    <p:sldId id="265" r:id="rId10"/>
    <p:sldId id="264" r:id="rId11"/>
    <p:sldId id="256" r:id="rId12"/>
    <p:sldId id="361" r:id="rId13"/>
    <p:sldId id="362" r:id="rId14"/>
    <p:sldId id="258" r:id="rId15"/>
    <p:sldId id="259" r:id="rId16"/>
    <p:sldId id="380" r:id="rId17"/>
    <p:sldId id="270" r:id="rId18"/>
    <p:sldId id="268" r:id="rId19"/>
    <p:sldId id="279" r:id="rId20"/>
    <p:sldId id="280" r:id="rId21"/>
    <p:sldId id="281" r:id="rId22"/>
    <p:sldId id="282" r:id="rId23"/>
    <p:sldId id="283" r:id="rId24"/>
    <p:sldId id="284" r:id="rId25"/>
    <p:sldId id="285" r:id="rId26"/>
    <p:sldId id="287" r:id="rId27"/>
    <p:sldId id="286" r:id="rId28"/>
    <p:sldId id="272" r:id="rId29"/>
    <p:sldId id="273" r:id="rId30"/>
    <p:sldId id="274" r:id="rId31"/>
    <p:sldId id="275" r:id="rId32"/>
    <p:sldId id="276" r:id="rId33"/>
    <p:sldId id="277" r:id="rId34"/>
    <p:sldId id="278" r:id="rId35"/>
    <p:sldId id="368" r:id="rId36"/>
    <p:sldId id="288" r:id="rId37"/>
    <p:sldId id="289" r:id="rId38"/>
    <p:sldId id="290" r:id="rId39"/>
    <p:sldId id="292" r:id="rId40"/>
    <p:sldId id="293" r:id="rId41"/>
    <p:sldId id="291" r:id="rId42"/>
    <p:sldId id="350" r:id="rId43"/>
    <p:sldId id="366" r:id="rId44"/>
    <p:sldId id="367" r:id="rId45"/>
    <p:sldId id="369" r:id="rId46"/>
    <p:sldId id="370" r:id="rId47"/>
    <p:sldId id="372" r:id="rId48"/>
    <p:sldId id="373" r:id="rId49"/>
    <p:sldId id="351" r:id="rId50"/>
    <p:sldId id="352" r:id="rId51"/>
    <p:sldId id="353" r:id="rId52"/>
    <p:sldId id="354" r:id="rId53"/>
    <p:sldId id="374" r:id="rId54"/>
    <p:sldId id="357" r:id="rId55"/>
    <p:sldId id="358" r:id="rId56"/>
    <p:sldId id="359" r:id="rId57"/>
    <p:sldId id="360" r:id="rId58"/>
    <p:sldId id="294" r:id="rId59"/>
    <p:sldId id="295" r:id="rId60"/>
    <p:sldId id="296" r:id="rId61"/>
    <p:sldId id="298" r:id="rId62"/>
    <p:sldId id="303" r:id="rId63"/>
    <p:sldId id="304" r:id="rId64"/>
    <p:sldId id="305" r:id="rId65"/>
    <p:sldId id="300" r:id="rId66"/>
    <p:sldId id="348" r:id="rId67"/>
    <p:sldId id="379" r:id="rId68"/>
    <p:sldId id="321" r:id="rId69"/>
    <p:sldId id="307" r:id="rId70"/>
    <p:sldId id="308" r:id="rId71"/>
    <p:sldId id="309" r:id="rId72"/>
    <p:sldId id="375" r:id="rId73"/>
    <p:sldId id="322" r:id="rId74"/>
    <p:sldId id="381" r:id="rId75"/>
    <p:sldId id="311" r:id="rId76"/>
    <p:sldId id="328" r:id="rId77"/>
    <p:sldId id="330" r:id="rId78"/>
    <p:sldId id="377" r:id="rId79"/>
    <p:sldId id="319" r:id="rId80"/>
    <p:sldId id="326" r:id="rId81"/>
    <p:sldId id="327" r:id="rId82"/>
    <p:sldId id="344" r:id="rId83"/>
    <p:sldId id="382"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5" d="100"/>
          <a:sy n="75" d="100"/>
        </p:scale>
        <p:origin x="11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1C5EF-53C3-49C0-85A8-C231E6C9F5E7}" type="datetimeFigureOut">
              <a:rPr lang="fr-FR" smtClean="0"/>
              <a:t>15/10/2024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E9A5A-1828-4BEA-ADC5-977D3BA3F42B}" type="slidenum">
              <a:rPr lang="fr-FR" smtClean="0"/>
              <a:t>‹N°›</a:t>
            </a:fld>
            <a:endParaRPr lang="fr-FR"/>
          </a:p>
        </p:txBody>
      </p:sp>
    </p:spTree>
    <p:extLst>
      <p:ext uri="{BB962C8B-B14F-4D97-AF65-F5344CB8AC3E}">
        <p14:creationId xmlns:p14="http://schemas.microsoft.com/office/powerpoint/2010/main" val="291764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EAFF29-348D-4498-9742-5CCAB9C3BF52}" type="slidenum">
              <a:rPr lang="fr-FR" smtClean="0"/>
              <a:t>1</a:t>
            </a:fld>
            <a:endParaRPr lang="fr-FR"/>
          </a:p>
        </p:txBody>
      </p:sp>
    </p:spTree>
    <p:extLst>
      <p:ext uri="{BB962C8B-B14F-4D97-AF65-F5344CB8AC3E}">
        <p14:creationId xmlns:p14="http://schemas.microsoft.com/office/powerpoint/2010/main" val="353583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61</a:t>
            </a:fld>
            <a:endParaRPr lang="fr-FR"/>
          </a:p>
        </p:txBody>
      </p:sp>
    </p:spTree>
    <p:extLst>
      <p:ext uri="{BB962C8B-B14F-4D97-AF65-F5344CB8AC3E}">
        <p14:creationId xmlns:p14="http://schemas.microsoft.com/office/powerpoint/2010/main" val="404282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2E46F-2E1A-430B-8FA4-BB63C9CE2F2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54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A79E3905-7E39-4053-85BA-8A36049F219D}"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28003" name="Rectangle 2"/>
          <p:cNvSpPr>
            <a:spLocks noGrp="1" noRot="1" noChangeAspect="1" noChangeArrowheads="1" noTextEdit="1"/>
          </p:cNvSpPr>
          <p:nvPr>
            <p:ph type="sldImg"/>
          </p:nvPr>
        </p:nvSpPr>
        <p:spPr>
          <a:xfrm>
            <a:off x="3268663" y="508000"/>
            <a:ext cx="3398837" cy="2549525"/>
          </a:xfrm>
          <a:ln/>
        </p:spPr>
      </p:sp>
      <p:sp>
        <p:nvSpPr>
          <p:cNvPr id="128004" name="Rectangle 3"/>
          <p:cNvSpPr>
            <a:spLocks noGrp="1" noChangeArrowheads="1"/>
          </p:cNvSpPr>
          <p:nvPr>
            <p:ph type="body" idx="1"/>
          </p:nvPr>
        </p:nvSpPr>
        <p:spPr/>
        <p:txBody>
          <a:bodyPr/>
          <a:lstStyle/>
          <a:p>
            <a:r>
              <a:rPr lang="fr-FR" dirty="0"/>
              <a:t>Si on reprend l’exemple d’un cours de 2h. la courbe d’attention montre qu’au bout de 20 minutes environ la moitié de l’auditoire a décroché!</a:t>
            </a:r>
          </a:p>
          <a:p>
            <a:r>
              <a:rPr lang="fr-FR" dirty="0"/>
              <a:t>On observe que ces phases actives sont souvent programmées après des périodes supérieures à 20 minutes, voire à la fin du cours.</a:t>
            </a:r>
          </a:p>
          <a:p>
            <a:r>
              <a:rPr lang="fr-FR" dirty="0"/>
              <a:t>Mais si on répartit sur les 2h soit 6 changements de modalité. Toutes les 17 minutes une activités de 1’ </a:t>
            </a:r>
            <a:r>
              <a:rPr lang="fr-FR" dirty="0">
                <a:sym typeface="Wingdings" pitchFamily="2" charset="2"/>
              </a:rPr>
              <a:t> mieux que pas du tout!</a:t>
            </a:r>
            <a:endParaRPr lang="fr-FR" dirty="0"/>
          </a:p>
        </p:txBody>
      </p:sp>
    </p:spTree>
    <p:extLst>
      <p:ext uri="{BB962C8B-B14F-4D97-AF65-F5344CB8AC3E}">
        <p14:creationId xmlns:p14="http://schemas.microsoft.com/office/powerpoint/2010/main" val="379014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A79E3905-7E39-4053-85BA-8A36049F219D}"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28003" name="Rectangle 2"/>
          <p:cNvSpPr>
            <a:spLocks noGrp="1" noRot="1" noChangeAspect="1" noChangeArrowheads="1" noTextEdit="1"/>
          </p:cNvSpPr>
          <p:nvPr>
            <p:ph type="sldImg"/>
          </p:nvPr>
        </p:nvSpPr>
        <p:spPr>
          <a:xfrm>
            <a:off x="3268663" y="508000"/>
            <a:ext cx="3398837" cy="2549525"/>
          </a:xfrm>
          <a:ln/>
        </p:spPr>
      </p:sp>
      <p:sp>
        <p:nvSpPr>
          <p:cNvPr id="128004" name="Rectangle 3"/>
          <p:cNvSpPr>
            <a:spLocks noGrp="1" noChangeArrowheads="1"/>
          </p:cNvSpPr>
          <p:nvPr>
            <p:ph type="body" idx="1"/>
          </p:nvPr>
        </p:nvSpPr>
        <p:spPr/>
        <p:txBody>
          <a:bodyPr/>
          <a:lstStyle/>
          <a:p>
            <a:r>
              <a:rPr lang="fr-FR" dirty="0"/>
              <a:t>Si on reprend l’exemple d’un cours de 2h. la courbe d’attention montre qu’au bout de 20 minutes environ la moitié de l’auditoire a décroché!</a:t>
            </a:r>
          </a:p>
          <a:p>
            <a:r>
              <a:rPr lang="fr-FR" dirty="0"/>
              <a:t>On observe que ces phases actives sont souvent programmées après des périodes supérieures à 20 minutes, voire à la fin du cours.</a:t>
            </a:r>
          </a:p>
          <a:p>
            <a:r>
              <a:rPr lang="fr-FR" dirty="0"/>
              <a:t>Mais si on répartit sur les 2h soit 6 changements de modalité. Toutes les 17 minutes une activités de 1’ </a:t>
            </a:r>
            <a:r>
              <a:rPr lang="fr-FR" dirty="0">
                <a:sym typeface="Wingdings" pitchFamily="2" charset="2"/>
              </a:rPr>
              <a:t> mieux que pas du tout!</a:t>
            </a:r>
            <a:endParaRPr lang="fr-FR" dirty="0"/>
          </a:p>
        </p:txBody>
      </p:sp>
    </p:spTree>
    <p:extLst>
      <p:ext uri="{BB962C8B-B14F-4D97-AF65-F5344CB8AC3E}">
        <p14:creationId xmlns:p14="http://schemas.microsoft.com/office/powerpoint/2010/main" val="76037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182856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220658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424122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lgn="l" defTabSz="876580">
              <a:defRPr sz="2300" b="1">
                <a:solidFill>
                  <a:schemeClr val="tx1"/>
                </a:solidFill>
                <a:latin typeface="Arial Narrow" pitchFamily="34" charset="0"/>
              </a:defRPr>
            </a:lvl1pPr>
            <a:lvl2pPr marL="610719" indent="-235477" algn="l" defTabSz="876580">
              <a:defRPr sz="2300" b="1">
                <a:solidFill>
                  <a:schemeClr val="tx1"/>
                </a:solidFill>
                <a:latin typeface="Arial Narrow" pitchFamily="34" charset="0"/>
              </a:defRPr>
            </a:lvl2pPr>
            <a:lvl3pPr marL="938867" indent="-186862" algn="l" defTabSz="876580">
              <a:defRPr sz="2300" b="1">
                <a:solidFill>
                  <a:schemeClr val="tx1"/>
                </a:solidFill>
                <a:latin typeface="Arial Narrow" pitchFamily="34" charset="0"/>
              </a:defRPr>
            </a:lvl3pPr>
            <a:lvl4pPr marL="1315629" indent="-188381" algn="l" defTabSz="876580">
              <a:defRPr sz="2300" b="1">
                <a:solidFill>
                  <a:schemeClr val="tx1"/>
                </a:solidFill>
                <a:latin typeface="Arial Narrow" pitchFamily="34" charset="0"/>
              </a:defRPr>
            </a:lvl4pPr>
            <a:lvl5pPr marL="1690873" indent="-188381" algn="l" defTabSz="876580">
              <a:defRPr sz="2300" b="1">
                <a:solidFill>
                  <a:schemeClr val="tx1"/>
                </a:solidFill>
                <a:latin typeface="Arial Narrow" pitchFamily="34" charset="0"/>
              </a:defRPr>
            </a:lvl5pPr>
            <a:lvl6pPr marL="2128403" indent="-188381" defTabSz="876580" eaLnBrk="0" fontAlgn="base" hangingPunct="0">
              <a:spcBef>
                <a:spcPct val="0"/>
              </a:spcBef>
              <a:spcAft>
                <a:spcPct val="0"/>
              </a:spcAft>
              <a:defRPr sz="2300" b="1">
                <a:solidFill>
                  <a:schemeClr val="tx1"/>
                </a:solidFill>
                <a:latin typeface="Arial Narrow" pitchFamily="34" charset="0"/>
              </a:defRPr>
            </a:lvl6pPr>
            <a:lvl7pPr marL="2565933" indent="-188381" defTabSz="876580" eaLnBrk="0" fontAlgn="base" hangingPunct="0">
              <a:spcBef>
                <a:spcPct val="0"/>
              </a:spcBef>
              <a:spcAft>
                <a:spcPct val="0"/>
              </a:spcAft>
              <a:defRPr sz="2300" b="1">
                <a:solidFill>
                  <a:schemeClr val="tx1"/>
                </a:solidFill>
                <a:latin typeface="Arial Narrow" pitchFamily="34" charset="0"/>
              </a:defRPr>
            </a:lvl7pPr>
            <a:lvl8pPr marL="3003464" indent="-188381" defTabSz="876580" eaLnBrk="0" fontAlgn="base" hangingPunct="0">
              <a:spcBef>
                <a:spcPct val="0"/>
              </a:spcBef>
              <a:spcAft>
                <a:spcPct val="0"/>
              </a:spcAft>
              <a:defRPr sz="2300" b="1">
                <a:solidFill>
                  <a:schemeClr val="tx1"/>
                </a:solidFill>
                <a:latin typeface="Arial Narrow" pitchFamily="34" charset="0"/>
              </a:defRPr>
            </a:lvl8pPr>
            <a:lvl9pPr marL="3440994" indent="-188381" defTabSz="876580" eaLnBrk="0" fontAlgn="base" hangingPunct="0">
              <a:spcBef>
                <a:spcPct val="0"/>
              </a:spcBef>
              <a:spcAft>
                <a:spcPct val="0"/>
              </a:spcAft>
              <a:defRPr sz="2300" b="1">
                <a:solidFill>
                  <a:schemeClr val="tx1"/>
                </a:solidFill>
                <a:latin typeface="Arial Narrow" pitchFamily="34" charset="0"/>
              </a:defRPr>
            </a:lvl9pPr>
          </a:lstStyle>
          <a:p>
            <a:pPr marL="0" marR="0" lvl="0" indent="0" algn="r" defTabSz="876580" rtl="0" eaLnBrk="1" fontAlgn="auto" latinLnBrk="0" hangingPunct="1">
              <a:lnSpc>
                <a:spcPct val="100000"/>
              </a:lnSpc>
              <a:spcBef>
                <a:spcPts val="0"/>
              </a:spcBef>
              <a:spcAft>
                <a:spcPts val="0"/>
              </a:spcAft>
              <a:buClrTx/>
              <a:buSzTx/>
              <a:buFontTx/>
              <a:buNone/>
              <a:tabLst/>
              <a:defRPr/>
            </a:pPr>
            <a:fld id="{C3B573CE-3634-4506-8E2C-8581A8ABCEE1}"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87658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p:txBody>
          <a:bodyPr/>
          <a:lstStyle/>
          <a:p>
            <a:pPr marL="218765" lvl="1" indent="-218765" defTabSz="875060">
              <a:defRPr/>
            </a:pPr>
            <a:r>
              <a:rPr lang="fr-FR" sz="2300" b="1" dirty="0"/>
              <a:t>Objectifs clairement définis</a:t>
            </a:r>
          </a:p>
          <a:p>
            <a:pPr marL="218765" indent="-218765"/>
            <a:r>
              <a:rPr lang="fr-FR" dirty="0"/>
              <a:t>La</a:t>
            </a:r>
            <a:r>
              <a:rPr lang="fr-FR" baseline="0" dirty="0"/>
              <a:t> q</a:t>
            </a:r>
            <a:r>
              <a:rPr lang="fr-FR" dirty="0"/>
              <a:t>uestion est</a:t>
            </a:r>
            <a:r>
              <a:rPr lang="fr-FR" baseline="0" dirty="0"/>
              <a:t> </a:t>
            </a:r>
            <a:r>
              <a:rPr lang="fr-FR" dirty="0"/>
              <a:t>vague « qu’en pensez-vous? ». Les étudiants ne comprennent pas ce que l’enseignant</a:t>
            </a:r>
            <a:r>
              <a:rPr lang="fr-FR" baseline="0" dirty="0"/>
              <a:t> attend d’eux.</a:t>
            </a:r>
          </a:p>
          <a:p>
            <a:pPr marL="218765" indent="-218765"/>
            <a:endParaRPr lang="fr-FR" baseline="0" dirty="0"/>
          </a:p>
          <a:p>
            <a:pPr marL="218765" indent="-218765"/>
            <a:r>
              <a:rPr lang="fr-FR" b="1" baseline="0" dirty="0"/>
              <a:t>Défi raisonnable</a:t>
            </a:r>
          </a:p>
          <a:p>
            <a:pPr marL="218765" indent="-218765"/>
            <a:r>
              <a:rPr lang="fr-FR" dirty="0"/>
              <a:t>L’enseignant vient</a:t>
            </a:r>
            <a:r>
              <a:rPr lang="fr-FR" baseline="0" dirty="0"/>
              <a:t> de présenter une méthode et demande aux étudiants ce qu’ils pensent de cette méthode. Ils n’ont pas eu le temps de s’approprier la méthode et encore moins de prendre du recul pour pouvoir émettre un jugement</a:t>
            </a:r>
          </a:p>
          <a:p>
            <a:pPr marL="218765" indent="-218765"/>
            <a:endParaRPr lang="fr-FR" baseline="0" dirty="0"/>
          </a:p>
          <a:p>
            <a:pPr marL="218765" indent="-218765" defTabSz="875060">
              <a:defRPr/>
            </a:pPr>
            <a:r>
              <a:rPr lang="fr-FR" b="1" baseline="0" dirty="0"/>
              <a:t>Climat</a:t>
            </a:r>
          </a:p>
          <a:p>
            <a:pPr marL="218765" indent="-218765"/>
            <a:r>
              <a:rPr lang="fr-FR" dirty="0"/>
              <a:t>Il pose la question à tous.</a:t>
            </a:r>
            <a:r>
              <a:rPr lang="fr-FR" baseline="0" dirty="0"/>
              <a:t> Il est difficile pour un étudiant de prendre la parole en son nom devant toute la</a:t>
            </a:r>
          </a:p>
          <a:p>
            <a:pPr marL="218765" indent="-218765"/>
            <a:r>
              <a:rPr lang="fr-FR" baseline="0" dirty="0"/>
              <a:t> classe.</a:t>
            </a:r>
          </a:p>
          <a:p>
            <a:pPr marL="218765" indent="-218765"/>
            <a:r>
              <a:rPr lang="fr-FR" baseline="0" dirty="0"/>
              <a:t>L’enseignant doit savoir écouter, accueillir les interventions des étudiants, sans jugement, en valorisant, les respecter.</a:t>
            </a:r>
            <a:endParaRPr lang="fr-FR" dirty="0"/>
          </a:p>
        </p:txBody>
      </p:sp>
    </p:spTree>
    <p:extLst>
      <p:ext uri="{BB962C8B-B14F-4D97-AF65-F5344CB8AC3E}">
        <p14:creationId xmlns:p14="http://schemas.microsoft.com/office/powerpoint/2010/main" val="295911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59</a:t>
            </a:fld>
            <a:endParaRPr lang="fr-FR"/>
          </a:p>
        </p:txBody>
      </p:sp>
    </p:spTree>
    <p:extLst>
      <p:ext uri="{BB962C8B-B14F-4D97-AF65-F5344CB8AC3E}">
        <p14:creationId xmlns:p14="http://schemas.microsoft.com/office/powerpoint/2010/main" val="13517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60</a:t>
            </a:fld>
            <a:endParaRPr lang="fr-FR"/>
          </a:p>
        </p:txBody>
      </p:sp>
    </p:spTree>
    <p:extLst>
      <p:ext uri="{BB962C8B-B14F-4D97-AF65-F5344CB8AC3E}">
        <p14:creationId xmlns:p14="http://schemas.microsoft.com/office/powerpoint/2010/main" val="213701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27872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56892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9059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Titre-prune" type="title" userDrawn="1">
  <p:cSld name="Titre-prune">
    <p:spTree>
      <p:nvGrpSpPr>
        <p:cNvPr id="1" name=""/>
        <p:cNvGrpSpPr/>
        <p:nvPr/>
      </p:nvGrpSpPr>
      <p:grpSpPr bwMode="auto">
        <a:xfrm>
          <a:off x="0" y="0"/>
          <a:ext cx="0" cy="0"/>
          <a:chOff x="0" y="0"/>
          <a:chExt cx="0" cy="0"/>
        </a:xfrm>
      </p:grpSpPr>
      <p:sp>
        <p:nvSpPr>
          <p:cNvPr id="18" name="Google Shape;18;p28"/>
          <p:cNvSpPr/>
          <p:nvPr/>
        </p:nvSpPr>
        <p:spPr bwMode="auto">
          <a:xfrm>
            <a:off x="0" y="0"/>
            <a:ext cx="9144000" cy="6858000"/>
          </a:xfrm>
          <a:prstGeom prst="rect">
            <a:avLst/>
          </a:prstGeom>
          <a:solidFill>
            <a:srgbClr val="63003C"/>
          </a:solidFill>
          <a:ln>
            <a:noFill/>
          </a:ln>
        </p:spPr>
        <p:txBody>
          <a:bodyPr spcFirstLastPara="1" wrap="square" lIns="91425" tIns="45700" rIns="91425" bIns="45700" anchor="ctr" anchorCtr="0">
            <a:normAutofit/>
          </a:bodyPr>
          <a:lstStyle/>
          <a:p>
            <a:pPr marL="0" marR="0" lvl="0" indent="0" algn="ctr">
              <a:spcBef>
                <a:spcPts val="0"/>
              </a:spcBef>
              <a:spcAft>
                <a:spcPts val="0"/>
              </a:spcAft>
              <a:buNone/>
              <a:defRPr/>
            </a:pPr>
            <a:endParaRPr sz="1350" b="0" i="0" u="none" strike="noStrike" cap="none">
              <a:solidFill>
                <a:srgbClr val="FFFFFF"/>
              </a:solidFill>
              <a:latin typeface="Open Sans"/>
              <a:ea typeface="Open Sans"/>
              <a:cs typeface="Open Sans"/>
            </a:endParaRPr>
          </a:p>
        </p:txBody>
      </p:sp>
      <p:sp>
        <p:nvSpPr>
          <p:cNvPr id="19" name="Google Shape;19;p28"/>
          <p:cNvSpPr txBox="1">
            <a:spLocks noGrp="1"/>
          </p:cNvSpPr>
          <p:nvPr>
            <p:ph type="ctrTitle"/>
          </p:nvPr>
        </p:nvSpPr>
        <p:spPr bwMode="auto">
          <a:xfrm>
            <a:off x="272128" y="2165229"/>
            <a:ext cx="830534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Open San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0" name="Google Shape;20;p28"/>
          <p:cNvSpPr txBox="1">
            <a:spLocks noGrp="1"/>
          </p:cNvSpPr>
          <p:nvPr>
            <p:ph type="subTitle" idx="1"/>
          </p:nvPr>
        </p:nvSpPr>
        <p:spPr bwMode="auto">
          <a:xfrm>
            <a:off x="272128" y="5529528"/>
            <a:ext cx="4787999" cy="7461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pic>
        <p:nvPicPr>
          <p:cNvPr id="21" name="Google Shape;21;p28" descr="A picture containing drawing&#10;&#10;Description automatically generated"/>
          <p:cNvPicPr/>
          <p:nvPr/>
        </p:nvPicPr>
        <p:blipFill>
          <a:blip r:embed="rId2">
            <a:alphaModFix/>
          </a:blip>
          <a:stretch/>
        </p:blipFill>
        <p:spPr bwMode="auto">
          <a:xfrm>
            <a:off x="0" y="-94667"/>
            <a:ext cx="5060126" cy="2274214"/>
          </a:xfrm>
          <a:prstGeom prst="rect">
            <a:avLst/>
          </a:prstGeom>
          <a:noFill/>
          <a:ln>
            <a:noFill/>
          </a:ln>
        </p:spPr>
      </p:pic>
      <p:pic>
        <p:nvPicPr>
          <p:cNvPr id="22" name="Google Shape;22;p28"/>
          <p:cNvPicPr/>
          <p:nvPr/>
        </p:nvPicPr>
        <p:blipFill>
          <a:blip r:embed="rId3">
            <a:alphaModFix/>
          </a:blip>
          <a:stretch/>
        </p:blipFill>
        <p:spPr bwMode="auto">
          <a:xfrm rot="-5400000">
            <a:off x="4459654" y="2173654"/>
            <a:ext cx="224692" cy="9144000"/>
          </a:xfrm>
          <a:prstGeom prst="rect">
            <a:avLst/>
          </a:prstGeom>
          <a:noFill/>
          <a:ln>
            <a:noFill/>
          </a:ln>
        </p:spPr>
      </p:pic>
    </p:spTree>
    <p:extLst>
      <p:ext uri="{BB962C8B-B14F-4D97-AF65-F5344CB8AC3E}">
        <p14:creationId xmlns:p14="http://schemas.microsoft.com/office/powerpoint/2010/main" val="390682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Contenu" userDrawn="1">
  <p:cSld name="Contenu">
    <p:spTree>
      <p:nvGrpSpPr>
        <p:cNvPr id="1" name=""/>
        <p:cNvGrpSpPr/>
        <p:nvPr/>
      </p:nvGrpSpPr>
      <p:grpSpPr bwMode="auto">
        <a:xfrm>
          <a:off x="0" y="0"/>
          <a:ext cx="0" cy="0"/>
          <a:chOff x="0" y="0"/>
          <a:chExt cx="0" cy="0"/>
        </a:xfrm>
      </p:grpSpPr>
      <p:sp>
        <p:nvSpPr>
          <p:cNvPr id="24" name="Google Shape;24;p29"/>
          <p:cNvSpPr txBox="1">
            <a:spLocks noGrp="1"/>
          </p:cNvSpPr>
          <p:nvPr>
            <p:ph type="title"/>
          </p:nvPr>
        </p:nvSpPr>
        <p:spPr bwMode="auto">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5" name="Google Shape;25;p29"/>
          <p:cNvSpPr txBox="1">
            <a:spLocks noGrp="1"/>
          </p:cNvSpPr>
          <p:nvPr>
            <p:ph type="body" idx="1"/>
          </p:nvPr>
        </p:nvSpPr>
        <p:spPr bwMode="auto">
          <a:xfrm>
            <a:off x="467544" y="1556793"/>
            <a:ext cx="7632849" cy="4366930"/>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Tree>
    <p:extLst>
      <p:ext uri="{BB962C8B-B14F-4D97-AF65-F5344CB8AC3E}">
        <p14:creationId xmlns:p14="http://schemas.microsoft.com/office/powerpoint/2010/main" val="68431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Titre-blanc" userDrawn="1">
  <p:cSld name="Titre-blanc">
    <p:spTree>
      <p:nvGrpSpPr>
        <p:cNvPr id="1" name=""/>
        <p:cNvGrpSpPr/>
        <p:nvPr/>
      </p:nvGrpSpPr>
      <p:grpSpPr bwMode="auto">
        <a:xfrm>
          <a:off x="0" y="0"/>
          <a:ext cx="0" cy="0"/>
          <a:chOff x="0" y="0"/>
          <a:chExt cx="0" cy="0"/>
        </a:xfrm>
      </p:grpSpPr>
      <p:sp>
        <p:nvSpPr>
          <p:cNvPr id="27" name="Google Shape;27;p30"/>
          <p:cNvSpPr txBox="1">
            <a:spLocks noGrp="1"/>
          </p:cNvSpPr>
          <p:nvPr>
            <p:ph type="ctrTitle"/>
          </p:nvPr>
        </p:nvSpPr>
        <p:spPr bwMode="auto">
          <a:xfrm>
            <a:off x="272128" y="2165229"/>
            <a:ext cx="830534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00"/>
              <a:buFont typeface="Open Sans"/>
              <a:buNone/>
              <a:defRPr sz="5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8" name="Google Shape;28;p30"/>
          <p:cNvSpPr txBox="1">
            <a:spLocks noGrp="1"/>
          </p:cNvSpPr>
          <p:nvPr>
            <p:ph type="subTitle" idx="1"/>
          </p:nvPr>
        </p:nvSpPr>
        <p:spPr bwMode="auto">
          <a:xfrm>
            <a:off x="272128" y="5529528"/>
            <a:ext cx="4787999" cy="7461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pic>
        <p:nvPicPr>
          <p:cNvPr id="29" name="Google Shape;29;p30" descr="A picture containing food, drawing&#10;&#10;Description automatically generated"/>
          <p:cNvPicPr/>
          <p:nvPr/>
        </p:nvPicPr>
        <p:blipFill>
          <a:blip r:embed="rId2">
            <a:alphaModFix/>
          </a:blip>
          <a:stretch/>
        </p:blipFill>
        <p:spPr bwMode="auto">
          <a:xfrm>
            <a:off x="-1" y="-108986"/>
            <a:ext cx="5060133" cy="2274215"/>
          </a:xfrm>
          <a:prstGeom prst="rect">
            <a:avLst/>
          </a:prstGeom>
          <a:noFill/>
          <a:ln>
            <a:noFill/>
          </a:ln>
        </p:spPr>
      </p:pic>
      <p:pic>
        <p:nvPicPr>
          <p:cNvPr id="30" name="Google Shape;30;p30"/>
          <p:cNvPicPr/>
          <p:nvPr/>
        </p:nvPicPr>
        <p:blipFill>
          <a:blip r:embed="rId3">
            <a:alphaModFix/>
          </a:blip>
          <a:stretch/>
        </p:blipFill>
        <p:spPr bwMode="auto">
          <a:xfrm rot="-5400000">
            <a:off x="4459654" y="2173654"/>
            <a:ext cx="224692" cy="9144000"/>
          </a:xfrm>
          <a:prstGeom prst="rect">
            <a:avLst/>
          </a:prstGeom>
          <a:noFill/>
          <a:ln>
            <a:noFill/>
          </a:ln>
        </p:spPr>
      </p:pic>
      <p:sp>
        <p:nvSpPr>
          <p:cNvPr id="31" name="Google Shape;31;p30"/>
          <p:cNvSpPr/>
          <p:nvPr/>
        </p:nvSpPr>
        <p:spPr bwMode="auto">
          <a:xfrm>
            <a:off x="7663070" y="6092687"/>
            <a:ext cx="1411356" cy="5406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800">
              <a:solidFill>
                <a:schemeClr val="lt1"/>
              </a:solidFill>
              <a:latin typeface="Open Sans"/>
              <a:ea typeface="Open Sans"/>
              <a:cs typeface="Open Sans"/>
            </a:endParaRPr>
          </a:p>
        </p:txBody>
      </p:sp>
    </p:spTree>
    <p:extLst>
      <p:ext uri="{BB962C8B-B14F-4D97-AF65-F5344CB8AC3E}">
        <p14:creationId xmlns:p14="http://schemas.microsoft.com/office/powerpoint/2010/main" val="55638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Chapitre_texte" userDrawn="1">
  <p:cSld name="Chapitre_texte">
    <p:spTree>
      <p:nvGrpSpPr>
        <p:cNvPr id="1" name=""/>
        <p:cNvGrpSpPr/>
        <p:nvPr/>
      </p:nvGrpSpPr>
      <p:grpSpPr bwMode="auto">
        <a:xfrm>
          <a:off x="0" y="0"/>
          <a:ext cx="0" cy="0"/>
          <a:chOff x="0" y="0"/>
          <a:chExt cx="0" cy="0"/>
        </a:xfrm>
      </p:grpSpPr>
      <p:pic>
        <p:nvPicPr>
          <p:cNvPr id="33" name="Google Shape;33;p31"/>
          <p:cNvPicPr/>
          <p:nvPr/>
        </p:nvPicPr>
        <p:blipFill>
          <a:blip r:embed="rId2">
            <a:alphaModFix/>
          </a:blip>
          <a:stretch/>
        </p:blipFill>
        <p:spPr bwMode="auto">
          <a:xfrm rot="-5400000">
            <a:off x="4459654" y="2173654"/>
            <a:ext cx="224692" cy="9144000"/>
          </a:xfrm>
          <a:prstGeom prst="rect">
            <a:avLst/>
          </a:prstGeom>
          <a:noFill/>
          <a:ln>
            <a:noFill/>
          </a:ln>
        </p:spPr>
      </p:pic>
      <p:pic>
        <p:nvPicPr>
          <p:cNvPr id="34" name="Google Shape;34;p31"/>
          <p:cNvPicPr/>
          <p:nvPr/>
        </p:nvPicPr>
        <p:blipFill>
          <a:blip r:embed="rId3">
            <a:alphaModFix/>
          </a:blip>
          <a:stretch/>
        </p:blipFill>
        <p:spPr bwMode="auto">
          <a:xfrm>
            <a:off x="7732832" y="6141906"/>
            <a:ext cx="1279285" cy="453079"/>
          </a:xfrm>
          <a:prstGeom prst="rect">
            <a:avLst/>
          </a:prstGeom>
          <a:noFill/>
          <a:ln>
            <a:noFill/>
          </a:ln>
        </p:spPr>
      </p:pic>
      <p:sp>
        <p:nvSpPr>
          <p:cNvPr id="35" name="Google Shape;35;p31"/>
          <p:cNvSpPr txBox="1">
            <a:spLocks noGrp="1"/>
          </p:cNvSpPr>
          <p:nvPr>
            <p:ph type="title"/>
          </p:nvPr>
        </p:nvSpPr>
        <p:spPr bwMode="auto">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98634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Chapitre_image" userDrawn="1">
  <p:cSld name="Chapitre_image">
    <p:spTree>
      <p:nvGrpSpPr>
        <p:cNvPr id="1" name=""/>
        <p:cNvGrpSpPr/>
        <p:nvPr/>
      </p:nvGrpSpPr>
      <p:grpSpPr bwMode="auto">
        <a:xfrm>
          <a:off x="0" y="0"/>
          <a:ext cx="0" cy="0"/>
          <a:chOff x="0" y="0"/>
          <a:chExt cx="0" cy="0"/>
        </a:xfrm>
      </p:grpSpPr>
      <p:sp>
        <p:nvSpPr>
          <p:cNvPr id="37" name="Google Shape;37;p32"/>
          <p:cNvSpPr txBox="1">
            <a:spLocks noGrp="1"/>
          </p:cNvSpPr>
          <p:nvPr>
            <p:ph type="ctrTitle"/>
          </p:nvPr>
        </p:nvSpPr>
        <p:spPr bwMode="auto">
          <a:xfrm>
            <a:off x="5267738" y="1360159"/>
            <a:ext cx="330973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pic>
        <p:nvPicPr>
          <p:cNvPr id="38" name="Google Shape;38;p32"/>
          <p:cNvPicPr/>
          <p:nvPr/>
        </p:nvPicPr>
        <p:blipFill>
          <a:blip r:embed="rId2">
            <a:alphaModFix/>
          </a:blip>
          <a:stretch/>
        </p:blipFill>
        <p:spPr bwMode="auto">
          <a:xfrm rot="-5400000">
            <a:off x="4459654" y="2173654"/>
            <a:ext cx="224692" cy="9144000"/>
          </a:xfrm>
          <a:prstGeom prst="rect">
            <a:avLst/>
          </a:prstGeom>
          <a:noFill/>
          <a:ln>
            <a:noFill/>
          </a:ln>
        </p:spPr>
      </p:pic>
      <p:pic>
        <p:nvPicPr>
          <p:cNvPr id="39" name="Google Shape;39;p32"/>
          <p:cNvPicPr/>
          <p:nvPr/>
        </p:nvPicPr>
        <p:blipFill>
          <a:blip r:embed="rId3">
            <a:alphaModFix/>
          </a:blip>
          <a:stretch/>
        </p:blipFill>
        <p:spPr bwMode="auto">
          <a:xfrm>
            <a:off x="7732832" y="6141906"/>
            <a:ext cx="1279285" cy="453079"/>
          </a:xfrm>
          <a:prstGeom prst="rect">
            <a:avLst/>
          </a:prstGeom>
          <a:noFill/>
          <a:ln>
            <a:noFill/>
          </a:ln>
        </p:spPr>
      </p:pic>
      <p:sp>
        <p:nvSpPr>
          <p:cNvPr id="40" name="Google Shape;40;p32"/>
          <p:cNvSpPr>
            <a:spLocks noGrp="1"/>
          </p:cNvSpPr>
          <p:nvPr>
            <p:ph type="pic" idx="2"/>
          </p:nvPr>
        </p:nvSpPr>
        <p:spPr bwMode="auto">
          <a:xfrm>
            <a:off x="0" y="0"/>
            <a:ext cx="5059363" cy="6632575"/>
          </a:xfrm>
          <a:prstGeom prst="rect">
            <a:avLst/>
          </a:prstGeom>
          <a:noFill/>
          <a:ln>
            <a:noFill/>
          </a:ln>
        </p:spPr>
      </p:sp>
    </p:spTree>
    <p:extLst>
      <p:ext uri="{BB962C8B-B14F-4D97-AF65-F5344CB8AC3E}">
        <p14:creationId xmlns:p14="http://schemas.microsoft.com/office/powerpoint/2010/main" val="201700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matchingName="Image-pleine" userDrawn="1">
  <p:cSld name="Image-pleine">
    <p:spTree>
      <p:nvGrpSpPr>
        <p:cNvPr id="1" name=""/>
        <p:cNvGrpSpPr/>
        <p:nvPr/>
      </p:nvGrpSpPr>
      <p:grpSpPr bwMode="auto">
        <a:xfrm>
          <a:off x="0" y="0"/>
          <a:ext cx="0" cy="0"/>
          <a:chOff x="0" y="0"/>
          <a:chExt cx="0" cy="0"/>
        </a:xfrm>
      </p:grpSpPr>
      <p:pic>
        <p:nvPicPr>
          <p:cNvPr id="42" name="Google Shape;42;p33"/>
          <p:cNvPicPr/>
          <p:nvPr/>
        </p:nvPicPr>
        <p:blipFill>
          <a:blip r:embed="rId2">
            <a:alphaModFix/>
          </a:blip>
          <a:stretch/>
        </p:blipFill>
        <p:spPr bwMode="auto">
          <a:xfrm rot="-5400000">
            <a:off x="4459654" y="2173654"/>
            <a:ext cx="224692" cy="9144000"/>
          </a:xfrm>
          <a:prstGeom prst="rect">
            <a:avLst/>
          </a:prstGeom>
          <a:noFill/>
          <a:ln>
            <a:noFill/>
          </a:ln>
        </p:spPr>
      </p:pic>
      <p:pic>
        <p:nvPicPr>
          <p:cNvPr id="43" name="Google Shape;43;p33"/>
          <p:cNvPicPr/>
          <p:nvPr/>
        </p:nvPicPr>
        <p:blipFill>
          <a:blip r:embed="rId3">
            <a:alphaModFix/>
          </a:blip>
          <a:stretch/>
        </p:blipFill>
        <p:spPr bwMode="auto">
          <a:xfrm>
            <a:off x="7732832" y="6141906"/>
            <a:ext cx="1279285" cy="453079"/>
          </a:xfrm>
          <a:prstGeom prst="rect">
            <a:avLst/>
          </a:prstGeom>
          <a:noFill/>
          <a:ln>
            <a:noFill/>
          </a:ln>
        </p:spPr>
      </p:pic>
      <p:sp>
        <p:nvSpPr>
          <p:cNvPr id="44" name="Google Shape;44;p33"/>
          <p:cNvSpPr>
            <a:spLocks noGrp="1"/>
          </p:cNvSpPr>
          <p:nvPr>
            <p:ph type="pic" idx="2"/>
          </p:nvPr>
        </p:nvSpPr>
        <p:spPr bwMode="auto">
          <a:xfrm>
            <a:off x="0" y="0"/>
            <a:ext cx="9144000" cy="6023113"/>
          </a:xfrm>
          <a:prstGeom prst="rect">
            <a:avLst/>
          </a:prstGeom>
          <a:noFill/>
          <a:ln>
            <a:noFill/>
          </a:ln>
        </p:spPr>
      </p:sp>
    </p:spTree>
    <p:extLst>
      <p:ext uri="{BB962C8B-B14F-4D97-AF65-F5344CB8AC3E}">
        <p14:creationId xmlns:p14="http://schemas.microsoft.com/office/powerpoint/2010/main" val="11585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matchingName="Image+texte" userDrawn="1">
  <p:cSld name="Image+texte">
    <p:spTree>
      <p:nvGrpSpPr>
        <p:cNvPr id="1" name=""/>
        <p:cNvGrpSpPr/>
        <p:nvPr/>
      </p:nvGrpSpPr>
      <p:grpSpPr bwMode="auto">
        <a:xfrm>
          <a:off x="0" y="0"/>
          <a:ext cx="0" cy="0"/>
          <a:chOff x="0" y="0"/>
          <a:chExt cx="0" cy="0"/>
        </a:xfrm>
      </p:grpSpPr>
      <p:sp>
        <p:nvSpPr>
          <p:cNvPr id="46" name="Google Shape;46;p34"/>
          <p:cNvSpPr txBox="1">
            <a:spLocks noGrp="1"/>
          </p:cNvSpPr>
          <p:nvPr>
            <p:ph type="title"/>
          </p:nvPr>
        </p:nvSpPr>
        <p:spPr bwMode="auto">
          <a:xfrm>
            <a:off x="5382883" y="365126"/>
            <a:ext cx="3614467"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Open Sans"/>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7" name="Google Shape;47;p34"/>
          <p:cNvSpPr txBox="1">
            <a:spLocks noGrp="1"/>
          </p:cNvSpPr>
          <p:nvPr>
            <p:ph type="body" idx="1"/>
          </p:nvPr>
        </p:nvSpPr>
        <p:spPr bwMode="auto">
          <a:xfrm>
            <a:off x="5382883" y="1825625"/>
            <a:ext cx="3614468" cy="409809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2"/>
              </a:buClr>
              <a:buSzPts val="2000"/>
              <a:buChar char="•"/>
              <a:defRPr sz="2000">
                <a:solidFill>
                  <a:schemeClr val="dk2"/>
                </a:solidFill>
              </a:defRPr>
            </a:lvl2pPr>
            <a:lvl3pPr marL="1371600" lvl="2" indent="-342900" algn="l">
              <a:lnSpc>
                <a:spcPct val="90000"/>
              </a:lnSpc>
              <a:spcBef>
                <a:spcPts val="500"/>
              </a:spcBef>
              <a:spcAft>
                <a:spcPts val="0"/>
              </a:spcAft>
              <a:buClr>
                <a:schemeClr val="dk2"/>
              </a:buClr>
              <a:buSzPts val="1800"/>
              <a:buChar char="•"/>
              <a:defRPr sz="1800">
                <a:solidFill>
                  <a:schemeClr val="dk2"/>
                </a:solidFill>
              </a:defRPr>
            </a:lvl3pPr>
            <a:lvl4pPr marL="1828800" lvl="3" indent="-330200" algn="l">
              <a:lnSpc>
                <a:spcPct val="90000"/>
              </a:lnSpc>
              <a:spcBef>
                <a:spcPts val="500"/>
              </a:spcBef>
              <a:spcAft>
                <a:spcPts val="0"/>
              </a:spcAft>
              <a:buClr>
                <a:schemeClr val="dk2"/>
              </a:buClr>
              <a:buSzPts val="1600"/>
              <a:buChar char="•"/>
              <a:defRPr sz="1600">
                <a:solidFill>
                  <a:schemeClr val="dk2"/>
                </a:solidFill>
              </a:defRPr>
            </a:lvl4pPr>
            <a:lvl5pPr marL="2286000" lvl="4" indent="-330200" algn="l">
              <a:lnSpc>
                <a:spcPct val="90000"/>
              </a:lnSpc>
              <a:spcBef>
                <a:spcPts val="500"/>
              </a:spcBef>
              <a:spcAft>
                <a:spcPts val="0"/>
              </a:spcAft>
              <a:buClr>
                <a:schemeClr val="dk2"/>
              </a:buClr>
              <a:buSzPts val="1600"/>
              <a:buChar char="•"/>
              <a:defRPr sz="16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8" name="Google Shape;48;p34"/>
          <p:cNvSpPr>
            <a:spLocks noGrp="1"/>
          </p:cNvSpPr>
          <p:nvPr>
            <p:ph type="pic" idx="2"/>
          </p:nvPr>
        </p:nvSpPr>
        <p:spPr bwMode="auto">
          <a:xfrm>
            <a:off x="0" y="0"/>
            <a:ext cx="5059363" cy="6632575"/>
          </a:xfrm>
          <a:prstGeom prst="rect">
            <a:avLst/>
          </a:prstGeom>
          <a:noFill/>
          <a:ln>
            <a:noFill/>
          </a:ln>
        </p:spPr>
      </p:sp>
      <p:pic>
        <p:nvPicPr>
          <p:cNvPr id="49" name="Google Shape;49;p34"/>
          <p:cNvPicPr/>
          <p:nvPr/>
        </p:nvPicPr>
        <p:blipFill>
          <a:blip r:embed="rId2">
            <a:alphaModFix/>
          </a:blip>
          <a:stretch/>
        </p:blipFill>
        <p:spPr bwMode="auto">
          <a:xfrm rot="-5400000">
            <a:off x="4459654" y="2173654"/>
            <a:ext cx="224692" cy="9144000"/>
          </a:xfrm>
          <a:prstGeom prst="rect">
            <a:avLst/>
          </a:prstGeom>
          <a:noFill/>
          <a:ln>
            <a:noFill/>
          </a:ln>
        </p:spPr>
      </p:pic>
      <p:pic>
        <p:nvPicPr>
          <p:cNvPr id="50" name="Google Shape;50;p34"/>
          <p:cNvPicPr/>
          <p:nvPr/>
        </p:nvPicPr>
        <p:blipFill>
          <a:blip r:embed="rId3">
            <a:alphaModFix/>
          </a:blip>
          <a:stretch/>
        </p:blipFill>
        <p:spPr bwMode="auto">
          <a:xfrm>
            <a:off x="7732832" y="6141906"/>
            <a:ext cx="1279285" cy="453079"/>
          </a:xfrm>
          <a:prstGeom prst="rect">
            <a:avLst/>
          </a:prstGeom>
          <a:noFill/>
          <a:ln>
            <a:noFill/>
          </a:ln>
        </p:spPr>
      </p:pic>
    </p:spTree>
    <p:extLst>
      <p:ext uri="{BB962C8B-B14F-4D97-AF65-F5344CB8AC3E}">
        <p14:creationId xmlns:p14="http://schemas.microsoft.com/office/powerpoint/2010/main" val="180039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matchingName="Contenu+image" userDrawn="1">
  <p:cSld name="Contenu+image">
    <p:spTree>
      <p:nvGrpSpPr>
        <p:cNvPr id="1" name=""/>
        <p:cNvGrpSpPr/>
        <p:nvPr/>
      </p:nvGrpSpPr>
      <p:grpSpPr bwMode="auto">
        <a:xfrm>
          <a:off x="0" y="0"/>
          <a:ext cx="0" cy="0"/>
          <a:chOff x="0" y="0"/>
          <a:chExt cx="0" cy="0"/>
        </a:xfrm>
      </p:grpSpPr>
      <p:sp>
        <p:nvSpPr>
          <p:cNvPr id="52" name="Google Shape;52;p35"/>
          <p:cNvSpPr txBox="1">
            <a:spLocks noGrp="1"/>
          </p:cNvSpPr>
          <p:nvPr>
            <p:ph type="title"/>
          </p:nvPr>
        </p:nvSpPr>
        <p:spPr bwMode="auto">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3" name="Google Shape;53;p35"/>
          <p:cNvSpPr txBox="1">
            <a:spLocks noGrp="1"/>
          </p:cNvSpPr>
          <p:nvPr>
            <p:ph type="body" idx="1"/>
          </p:nvPr>
        </p:nvSpPr>
        <p:spPr bwMode="auto">
          <a:xfrm>
            <a:off x="467545" y="1556793"/>
            <a:ext cx="4104456" cy="4406462"/>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54" name="Google Shape;54;p35"/>
          <p:cNvSpPr>
            <a:spLocks noGrp="1"/>
          </p:cNvSpPr>
          <p:nvPr>
            <p:ph type="pic" idx="2"/>
          </p:nvPr>
        </p:nvSpPr>
        <p:spPr bwMode="auto">
          <a:xfrm>
            <a:off x="4840358" y="1563081"/>
            <a:ext cx="3836098" cy="4400398"/>
          </a:xfrm>
          <a:prstGeom prst="rect">
            <a:avLst/>
          </a:prstGeom>
          <a:noFill/>
          <a:ln>
            <a:noFill/>
          </a:ln>
        </p:spPr>
      </p:sp>
    </p:spTree>
    <p:extLst>
      <p:ext uri="{BB962C8B-B14F-4D97-AF65-F5344CB8AC3E}">
        <p14:creationId xmlns:p14="http://schemas.microsoft.com/office/powerpoint/2010/main" val="180403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443475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userDrawn="1">
  <p:cSld name="Vide">
    <p:spTree>
      <p:nvGrpSpPr>
        <p:cNvPr id="1" name=""/>
        <p:cNvGrpSpPr/>
        <p:nvPr/>
      </p:nvGrpSpPr>
      <p:grpSpPr bwMode="auto">
        <a:xfrm>
          <a:off x="0" y="0"/>
          <a:ext cx="0" cy="0"/>
          <a:chOff x="0" y="0"/>
          <a:chExt cx="0" cy="0"/>
        </a:xfrm>
      </p:grpSpPr>
      <p:sp>
        <p:nvSpPr>
          <p:cNvPr id="2" name="Espace réservé du pied de page 1"/>
          <p:cNvSpPr>
            <a:spLocks noGrp="1"/>
          </p:cNvSpPr>
          <p:nvPr>
            <p:ph type="ftr" sz="quarter" idx="12"/>
          </p:nvPr>
        </p:nvSpPr>
        <p:spPr bwMode="auto"/>
        <p:txBody>
          <a:bodyPr rtlCol="0"/>
          <a:lstStyle/>
          <a:p>
            <a:pPr>
              <a:defRPr/>
            </a:pPr>
            <a:r>
              <a:rPr lang="fr-FR"/>
              <a:t>Ajouter un pied de page</a:t>
            </a:r>
            <a:endParaRPr/>
          </a:p>
        </p:txBody>
      </p:sp>
      <p:sp>
        <p:nvSpPr>
          <p:cNvPr id="3" name="Espace réservé du numéro de diapositive 2"/>
          <p:cNvSpPr>
            <a:spLocks noGrp="1"/>
          </p:cNvSpPr>
          <p:nvPr>
            <p:ph type="sldNum" sz="quarter" idx="13"/>
          </p:nvPr>
        </p:nvSpPr>
        <p:spPr bwMode="auto"/>
        <p:txBody>
          <a:bodyPr rtlCol="0"/>
          <a:lstStyle/>
          <a:p>
            <a:pPr>
              <a:defRPr/>
            </a:pPr>
            <a:fld id="{19B51A1E-902D-48AF-9020-955120F399B6}" type="slidenum">
              <a:rPr lang="fr-FR"/>
              <a:t>‹N°›</a:t>
            </a:fld>
            <a:endParaRPr lang="fr-FR"/>
          </a:p>
        </p:txBody>
      </p:sp>
      <p:sp>
        <p:nvSpPr>
          <p:cNvPr id="4" name="Titre 3"/>
          <p:cNvSpPr>
            <a:spLocks noGrp="1"/>
          </p:cNvSpPr>
          <p:nvPr>
            <p:ph type="title"/>
          </p:nvPr>
        </p:nvSpPr>
        <p:spPr bwMode="auto"/>
        <p:txBody>
          <a:bodyPr rtlCol="0"/>
          <a:lstStyle/>
          <a:p>
            <a:pPr>
              <a:defRPr/>
            </a:pPr>
            <a:r>
              <a:rPr lang="fr-FR"/>
              <a:t>Modifiez le style du titre</a:t>
            </a:r>
            <a:endParaRPr/>
          </a:p>
        </p:txBody>
      </p:sp>
    </p:spTree>
    <p:extLst>
      <p:ext uri="{BB962C8B-B14F-4D97-AF65-F5344CB8AC3E}">
        <p14:creationId xmlns:p14="http://schemas.microsoft.com/office/powerpoint/2010/main" val="303030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324000" y="432000"/>
            <a:ext cx="8505000" cy="432000"/>
          </a:xfrm>
        </p:spPr>
        <p:txBody>
          <a:bodyPr rtlCol="0"/>
          <a:lstStyle>
            <a:lvl1pPr>
              <a:defRPr>
                <a:solidFill>
                  <a:schemeClr val="tx1">
                    <a:lumMod val="75000"/>
                    <a:lumOff val="25000"/>
                  </a:schemeClr>
                </a:solidFill>
              </a:defRPr>
            </a:lvl1pPr>
          </a:lstStyle>
          <a:p>
            <a:pPr>
              <a:defRPr/>
            </a:pPr>
            <a:r>
              <a:rPr lang="fr-FR"/>
              <a:t>Cliquez pour modifier le titre de la page</a:t>
            </a:r>
            <a:endParaRPr/>
          </a:p>
        </p:txBody>
      </p:sp>
      <p:sp>
        <p:nvSpPr>
          <p:cNvPr id="9" name="Sous-titre 2"/>
          <p:cNvSpPr>
            <a:spLocks noGrp="1"/>
          </p:cNvSpPr>
          <p:nvPr>
            <p:ph type="body" sz="quarter" idx="32" hasCustomPrompt="1"/>
          </p:nvPr>
        </p:nvSpPr>
        <p:spPr bwMode="auto">
          <a:xfrm>
            <a:off x="323850" y="1008000"/>
            <a:ext cx="8504635"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defRPr/>
            </a:pPr>
            <a:r>
              <a:rPr lang="fr-FR"/>
              <a:t>Sous-titre</a:t>
            </a:r>
            <a:endParaRPr/>
          </a:p>
        </p:txBody>
      </p:sp>
      <p:sp>
        <p:nvSpPr>
          <p:cNvPr id="3" name="Espace réservé de comparaison gauche 1"/>
          <p:cNvSpPr>
            <a:spLocks noGrp="1"/>
          </p:cNvSpPr>
          <p:nvPr>
            <p:ph type="body" idx="1" hasCustomPrompt="1"/>
          </p:nvPr>
        </p:nvSpPr>
        <p:spPr bwMode="auto">
          <a:xfrm>
            <a:off x="324000" y="1515834"/>
            <a:ext cx="4104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Modifiez les styles du texte du masque</a:t>
            </a:r>
            <a:endParaRPr/>
          </a:p>
        </p:txBody>
      </p:sp>
      <p:sp>
        <p:nvSpPr>
          <p:cNvPr id="4" name="Espace réservé du contenu 2"/>
          <p:cNvSpPr>
            <a:spLocks noGrp="1"/>
          </p:cNvSpPr>
          <p:nvPr>
            <p:ph sz="half" idx="2" hasCustomPrompt="1"/>
          </p:nvPr>
        </p:nvSpPr>
        <p:spPr bwMode="auto">
          <a:xfrm>
            <a:off x="324000" y="2023668"/>
            <a:ext cx="4104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e comparaison gauche 2"/>
          <p:cNvSpPr>
            <a:spLocks noGrp="1"/>
          </p:cNvSpPr>
          <p:nvPr>
            <p:ph type="body" sz="quarter" idx="13" hasCustomPrompt="1"/>
          </p:nvPr>
        </p:nvSpPr>
        <p:spPr bwMode="auto">
          <a:xfrm>
            <a:off x="4725000" y="1516360"/>
            <a:ext cx="4104000" cy="358775"/>
          </a:xfrm>
        </p:spPr>
        <p:txBody>
          <a:bodyPr rtlCol="0"/>
          <a:lstStyle>
            <a:lvl1pPr marL="0" indent="0">
              <a:buNone/>
              <a:defRPr sz="1800" b="1"/>
            </a:lvl1pPr>
          </a:lstStyle>
          <a:p>
            <a:pPr lvl="0">
              <a:defRPr/>
            </a:pPr>
            <a:r>
              <a:rPr lang="fr-FR"/>
              <a:t>Modifiez les styles du texte du masque</a:t>
            </a:r>
            <a:endParaRPr/>
          </a:p>
        </p:txBody>
      </p:sp>
      <p:sp>
        <p:nvSpPr>
          <p:cNvPr id="8" name="Espace réservé du texte 4"/>
          <p:cNvSpPr>
            <a:spLocks noGrp="1"/>
          </p:cNvSpPr>
          <p:nvPr>
            <p:ph type="body" sz="quarter" idx="12" hasCustomPrompt="1"/>
          </p:nvPr>
        </p:nvSpPr>
        <p:spPr bwMode="auto">
          <a:xfrm>
            <a:off x="4724916" y="2020360"/>
            <a:ext cx="4104085" cy="4170891"/>
          </a:xfrm>
        </p:spPr>
        <p:txBody>
          <a:bodyPr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4"/>
          </p:nvPr>
        </p:nvSpPr>
        <p:spPr bwMode="auto"/>
        <p:txBody>
          <a:bodyPr rtlCol="0"/>
          <a:lstStyle/>
          <a:p>
            <a:pPr>
              <a:defRPr/>
            </a:pPr>
            <a:r>
              <a:rPr lang="fr-FR"/>
              <a:t>Ajouter un pied de page</a:t>
            </a:r>
            <a:endParaRPr/>
          </a:p>
        </p:txBody>
      </p:sp>
      <p:sp>
        <p:nvSpPr>
          <p:cNvPr id="6" name="Espace réservé du numéro de diapositive 5"/>
          <p:cNvSpPr>
            <a:spLocks noGrp="1"/>
          </p:cNvSpPr>
          <p:nvPr>
            <p:ph type="sldNum" sz="quarter" idx="33"/>
          </p:nvPr>
        </p:nvSpPr>
        <p:spPr bwMode="auto"/>
        <p:txBody>
          <a:bodyPr rtlCol="0"/>
          <a:lstStyle/>
          <a:p>
            <a:pPr>
              <a:defRPr/>
            </a:pPr>
            <a:fld id="{19B51A1E-902D-48AF-9020-955120F399B6}" type="slidenum">
              <a:rPr lang="fr-FR"/>
              <a:t>‹N°›</a:t>
            </a:fld>
            <a:endParaRPr lang="fr-FR"/>
          </a:p>
        </p:txBody>
      </p:sp>
    </p:spTree>
    <p:extLst>
      <p:ext uri="{BB962C8B-B14F-4D97-AF65-F5344CB8AC3E}">
        <p14:creationId xmlns:p14="http://schemas.microsoft.com/office/powerpoint/2010/main" val="57969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597236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92993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19166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508D76-5253-EB4E-B642-0C1B7D3224DE}" type="datetimeFigureOut">
              <a:rPr lang="fr-FR" smtClean="0"/>
              <a:t>15/10/2024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5312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508D76-5253-EB4E-B642-0C1B7D3224DE}" type="datetimeFigureOut">
              <a:rPr lang="fr-FR" smtClean="0"/>
              <a:t>15/10/2024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40399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6508D76-5253-EB4E-B642-0C1B7D3224DE}" type="datetimeFigureOut">
              <a:rPr lang="fr-FR" smtClean="0"/>
              <a:t>15/10/2024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06463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508D76-5253-EB4E-B642-0C1B7D3224DE}" type="datetimeFigureOut">
              <a:rPr lang="fr-FR" smtClean="0"/>
              <a:t>15/10/2024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084986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8D76-5253-EB4E-B642-0C1B7D3224DE}" type="datetimeFigureOut">
              <a:rPr lang="fr-FR" smtClean="0"/>
              <a:t>15/10/2024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34810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C39F72D-BAAC-410B-B466-C8D5E176BA14}" type="datetimeFigureOut">
              <a:rPr lang="fr-FR" smtClean="0"/>
              <a:t>15/10/2024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761162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8D76-5253-EB4E-B642-0C1B7D3224DE}" type="datetimeFigureOut">
              <a:rPr lang="fr-FR" smtClean="0"/>
              <a:t>15/10/2024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379848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7838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19651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D23CE5D-C89F-4E34-AF59-E1CBFB7A4CE4}"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4062037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700A6C-893E-4716-AF03-C467C509E649}"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3255830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60BDC8-7238-47BD-ACC2-0C2B66731089}"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4997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3C28D4-A651-4C42-84FD-851E8236CB71}" type="datetime1">
              <a:rPr lang="fr-FR" smtClean="0"/>
              <a:t>15/10/2024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89644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19AEA6-F25E-41AF-BA15-5F147E7B742D}" type="datetime1">
              <a:rPr lang="fr-FR" smtClean="0"/>
              <a:t>15/10/2024</a:t>
            </a:fld>
            <a:endParaRPr lang="fr-FR"/>
          </a:p>
        </p:txBody>
      </p:sp>
      <p:sp>
        <p:nvSpPr>
          <p:cNvPr id="8" name="Espace réservé du pied de page 7"/>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9" name="Espace réservé du numéro de diapositive 8"/>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191827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531C5A6-AC08-4AE4-A1B7-91B0160E548C}" type="datetime1">
              <a:rPr lang="fr-FR" smtClean="0"/>
              <a:t>15/10/2024</a:t>
            </a:fld>
            <a:endParaRPr lang="fr-FR"/>
          </a:p>
        </p:txBody>
      </p:sp>
      <p:sp>
        <p:nvSpPr>
          <p:cNvPr id="4" name="Espace réservé du pied de page 3"/>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952886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9B3FBC-A794-435C-B9EA-F134E81F9E80}" type="datetime1">
              <a:rPr lang="fr-FR" smtClean="0"/>
              <a:t>15/10/2024</a:t>
            </a:fld>
            <a:endParaRPr lang="fr-FR"/>
          </a:p>
        </p:txBody>
      </p:sp>
      <p:sp>
        <p:nvSpPr>
          <p:cNvPr id="3" name="Espace réservé du pied de page 2"/>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4" name="Espace réservé du numéro de diapositive 3"/>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65559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C39F72D-BAAC-410B-B466-C8D5E176BA14}"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369281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1F46D3-FDC7-42DC-8A26-D28EB911689E}" type="datetime1">
              <a:rPr lang="fr-FR" smtClean="0"/>
              <a:t>15/10/2024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568768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EEDB33-AA27-4149-BE4A-E3F56431C86A}" type="datetime1">
              <a:rPr lang="fr-FR" smtClean="0"/>
              <a:t>15/10/2024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4041141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8D5C3-67E4-4247-8EE5-EF58946B0A44}"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204339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EDC626-AF23-4F64-AB10-4EF1A1094BE9}" type="datetime1">
              <a:rPr lang="fr-FR" smtClean="0"/>
              <a:t>15/10/2024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32280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C39F72D-BAAC-410B-B466-C8D5E176BA14}" type="datetimeFigureOut">
              <a:rPr lang="fr-FR" smtClean="0"/>
              <a:t>15/10/2024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4558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C39F72D-BAAC-410B-B466-C8D5E176BA14}" type="datetimeFigureOut">
              <a:rPr lang="fr-FR" smtClean="0"/>
              <a:t>15/10/2024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16909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9F72D-BAAC-410B-B466-C8D5E176BA14}" type="datetimeFigureOut">
              <a:rPr lang="fr-FR" smtClean="0"/>
              <a:t>15/10/2024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265591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39F72D-BAAC-410B-B466-C8D5E176BA14}"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14316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39F72D-BAAC-410B-B466-C8D5E176BA14}" type="datetimeFigureOut">
              <a:rPr lang="fr-FR" smtClean="0"/>
              <a:t>15/10/2024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23380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9F72D-BAAC-410B-B466-C8D5E176BA14}" type="datetimeFigureOut">
              <a:rPr lang="fr-FR" smtClean="0"/>
              <a:t>15/10/2024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CC5DB-B85F-4BEA-8247-06AA98FCC9A6}" type="slidenum">
              <a:rPr lang="fr-FR" smtClean="0"/>
              <a:t>‹N°›</a:t>
            </a:fld>
            <a:endParaRPr lang="fr-FR"/>
          </a:p>
        </p:txBody>
      </p:sp>
    </p:spTree>
    <p:extLst>
      <p:ext uri="{BB962C8B-B14F-4D97-AF65-F5344CB8AC3E}">
        <p14:creationId xmlns:p14="http://schemas.microsoft.com/office/powerpoint/2010/main" val="313632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10" name="Google Shape;10;p27"/>
          <p:cNvSpPr txBox="1">
            <a:spLocks noGrp="1"/>
          </p:cNvSpPr>
          <p:nvPr>
            <p:ph type="title"/>
          </p:nvPr>
        </p:nvSpPr>
        <p:spPr bwMode="auto">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2"/>
              </a:buClr>
              <a:buSzPts val="3400"/>
              <a:buFont typeface="Open Sans"/>
              <a:buNone/>
              <a:defRPr sz="3400" b="1" i="0" u="none" strike="noStrike" cap="none">
                <a:solidFill>
                  <a:schemeClr val="dk2"/>
                </a:solidFill>
                <a:latin typeface="Open Sans"/>
                <a:ea typeface="Open Sans"/>
                <a:cs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11" name="Google Shape;11;p27"/>
          <p:cNvSpPr txBox="1">
            <a:spLocks noGrp="1"/>
          </p:cNvSpPr>
          <p:nvPr>
            <p:ph type="body" idx="1"/>
          </p:nvPr>
        </p:nvSpPr>
        <p:spPr bwMode="auto">
          <a:xfrm>
            <a:off x="628650" y="1825625"/>
            <a:ext cx="7886700" cy="4129664"/>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defRPr>
            </a:lvl1pPr>
            <a:lvl2pPr marL="914400" marR="0" lvl="1" indent="-381000" algn="l">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defRPr>
            </a:lvl2pPr>
            <a:lvl3pPr marL="1371600" marR="0" lvl="2" indent="-355600" algn="l">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defRPr>
            </a:lvl3pPr>
            <a:lvl4pPr marL="1828800" marR="0" lvl="3"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defRPr>
            </a:lvl4pPr>
            <a:lvl5pPr marL="2286000" marR="0" lvl="4"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9pPr>
          </a:lstStyle>
          <a:p>
            <a:pPr>
              <a:defRPr/>
            </a:pPr>
            <a:endParaRPr/>
          </a:p>
        </p:txBody>
      </p:sp>
      <p:sp>
        <p:nvSpPr>
          <p:cNvPr id="12" name="Google Shape;12;p27"/>
          <p:cNvSpPr txBox="1">
            <a:spLocks noGrp="1"/>
          </p:cNvSpPr>
          <p:nvPr>
            <p:ph type="dt" idx="10"/>
          </p:nvPr>
        </p:nvSpPr>
        <p:spPr bwMode="auto">
          <a:xfrm>
            <a:off x="6098034" y="6321449"/>
            <a:ext cx="1279286"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chemeClr val="dk1"/>
                </a:solidFill>
                <a:latin typeface="Open Sans"/>
                <a:ea typeface="Open Sans"/>
                <a:cs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defRPr>
            </a:lvl9pPr>
          </a:lstStyle>
          <a:p>
            <a:pPr>
              <a:defRPr/>
            </a:pPr>
            <a:endParaRPr/>
          </a:p>
        </p:txBody>
      </p:sp>
      <p:sp>
        <p:nvSpPr>
          <p:cNvPr id="13" name="Google Shape;13;p27"/>
          <p:cNvSpPr txBox="1">
            <a:spLocks noGrp="1"/>
          </p:cNvSpPr>
          <p:nvPr>
            <p:ph type="ftr" idx="11"/>
          </p:nvPr>
        </p:nvSpPr>
        <p:spPr bwMode="auto">
          <a:xfrm>
            <a:off x="1577837" y="6306258"/>
            <a:ext cx="3958259"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chemeClr val="dk1"/>
                </a:solidFill>
                <a:latin typeface="Open Sans"/>
                <a:ea typeface="Open Sans"/>
                <a:cs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defRPr>
            </a:lvl9pPr>
          </a:lstStyle>
          <a:p>
            <a:pPr>
              <a:defRPr/>
            </a:pPr>
            <a:endParaRPr/>
          </a:p>
        </p:txBody>
      </p:sp>
      <p:sp>
        <p:nvSpPr>
          <p:cNvPr id="14" name="Google Shape;14;p27"/>
          <p:cNvSpPr txBox="1">
            <a:spLocks noGrp="1"/>
          </p:cNvSpPr>
          <p:nvPr>
            <p:ph type="sldNum" idx="12"/>
          </p:nvPr>
        </p:nvSpPr>
        <p:spPr bwMode="auto">
          <a:xfrm>
            <a:off x="628650" y="6306258"/>
            <a:ext cx="2057400"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1"/>
                </a:solidFill>
                <a:latin typeface="Open Sans"/>
                <a:ea typeface="Open Sans"/>
                <a:cs typeface="Open Sans"/>
              </a:defRPr>
            </a:lvl1pPr>
            <a:lvl2pPr marL="0" marR="0" lvl="1" indent="0" algn="l">
              <a:spcBef>
                <a:spcPts val="0"/>
              </a:spcBef>
              <a:buNone/>
              <a:defRPr sz="1200" b="0" i="0" u="none" strike="noStrike" cap="none">
                <a:solidFill>
                  <a:schemeClr val="dk1"/>
                </a:solidFill>
                <a:latin typeface="Open Sans"/>
                <a:ea typeface="Open Sans"/>
                <a:cs typeface="Open Sans"/>
              </a:defRPr>
            </a:lvl2pPr>
            <a:lvl3pPr marL="0" marR="0" lvl="2" indent="0" algn="l">
              <a:spcBef>
                <a:spcPts val="0"/>
              </a:spcBef>
              <a:buNone/>
              <a:defRPr sz="1200" b="0" i="0" u="none" strike="noStrike" cap="none">
                <a:solidFill>
                  <a:schemeClr val="dk1"/>
                </a:solidFill>
                <a:latin typeface="Open Sans"/>
                <a:ea typeface="Open Sans"/>
                <a:cs typeface="Open Sans"/>
              </a:defRPr>
            </a:lvl3pPr>
            <a:lvl4pPr marL="0" marR="0" lvl="3" indent="0" algn="l">
              <a:spcBef>
                <a:spcPts val="0"/>
              </a:spcBef>
              <a:buNone/>
              <a:defRPr sz="1200" b="0" i="0" u="none" strike="noStrike" cap="none">
                <a:solidFill>
                  <a:schemeClr val="dk1"/>
                </a:solidFill>
                <a:latin typeface="Open Sans"/>
                <a:ea typeface="Open Sans"/>
                <a:cs typeface="Open Sans"/>
              </a:defRPr>
            </a:lvl4pPr>
            <a:lvl5pPr marL="0" marR="0" lvl="4" indent="0" algn="l">
              <a:spcBef>
                <a:spcPts val="0"/>
              </a:spcBef>
              <a:buNone/>
              <a:defRPr sz="1200" b="0" i="0" u="none" strike="noStrike" cap="none">
                <a:solidFill>
                  <a:schemeClr val="dk1"/>
                </a:solidFill>
                <a:latin typeface="Open Sans"/>
                <a:ea typeface="Open Sans"/>
                <a:cs typeface="Open Sans"/>
              </a:defRPr>
            </a:lvl5pPr>
            <a:lvl6pPr marL="0" marR="0" lvl="5" indent="0" algn="l">
              <a:spcBef>
                <a:spcPts val="0"/>
              </a:spcBef>
              <a:buNone/>
              <a:defRPr sz="1200" b="0" i="0" u="none" strike="noStrike" cap="none">
                <a:solidFill>
                  <a:schemeClr val="dk1"/>
                </a:solidFill>
                <a:latin typeface="Open Sans"/>
                <a:ea typeface="Open Sans"/>
                <a:cs typeface="Open Sans"/>
              </a:defRPr>
            </a:lvl6pPr>
            <a:lvl7pPr marL="0" marR="0" lvl="6" indent="0" algn="l">
              <a:spcBef>
                <a:spcPts val="0"/>
              </a:spcBef>
              <a:buNone/>
              <a:defRPr sz="1200" b="0" i="0" u="none" strike="noStrike" cap="none">
                <a:solidFill>
                  <a:schemeClr val="dk1"/>
                </a:solidFill>
                <a:latin typeface="Open Sans"/>
                <a:ea typeface="Open Sans"/>
                <a:cs typeface="Open Sans"/>
              </a:defRPr>
            </a:lvl7pPr>
            <a:lvl8pPr marL="0" marR="0" lvl="7" indent="0" algn="l">
              <a:spcBef>
                <a:spcPts val="0"/>
              </a:spcBef>
              <a:buNone/>
              <a:defRPr sz="1200" b="0" i="0" u="none" strike="noStrike" cap="none">
                <a:solidFill>
                  <a:schemeClr val="dk1"/>
                </a:solidFill>
                <a:latin typeface="Open Sans"/>
                <a:ea typeface="Open Sans"/>
                <a:cs typeface="Open Sans"/>
              </a:defRPr>
            </a:lvl8pPr>
            <a:lvl9pPr marL="0" marR="0" lvl="8" indent="0" algn="l">
              <a:spcBef>
                <a:spcPts val="0"/>
              </a:spcBef>
              <a:buNone/>
              <a:defRPr sz="1200" b="0" i="0" u="none" strike="noStrike" cap="none">
                <a:solidFill>
                  <a:schemeClr val="dk1"/>
                </a:solidFill>
                <a:latin typeface="Open Sans"/>
                <a:ea typeface="Open Sans"/>
                <a:cs typeface="Open Sans"/>
              </a:defRPr>
            </a:lvl9pPr>
          </a:lstStyle>
          <a:p>
            <a:pPr marL="0" lvl="0" indent="0" algn="l">
              <a:spcBef>
                <a:spcPts val="0"/>
              </a:spcBef>
              <a:spcAft>
                <a:spcPts val="0"/>
              </a:spcAft>
              <a:buNone/>
              <a:defRPr/>
            </a:pPr>
            <a:fld id="{00000000-1234-1234-1234-123412341234}" type="slidenum">
              <a:rPr lang="fr-FR"/>
              <a:t>‹N°›</a:t>
            </a:fld>
            <a:endParaRPr/>
          </a:p>
        </p:txBody>
      </p:sp>
      <p:pic>
        <p:nvPicPr>
          <p:cNvPr id="15" name="Google Shape;15;p27"/>
          <p:cNvPicPr/>
          <p:nvPr/>
        </p:nvPicPr>
        <p:blipFill>
          <a:blip r:embed="rId12">
            <a:alphaModFix/>
          </a:blip>
          <a:stretch/>
        </p:blipFill>
        <p:spPr bwMode="auto">
          <a:xfrm rot="-5400000">
            <a:off x="4459654" y="2173654"/>
            <a:ext cx="224692" cy="9144000"/>
          </a:xfrm>
          <a:prstGeom prst="rect">
            <a:avLst/>
          </a:prstGeom>
          <a:noFill/>
          <a:ln>
            <a:noFill/>
          </a:ln>
        </p:spPr>
      </p:pic>
      <p:pic>
        <p:nvPicPr>
          <p:cNvPr id="16" name="Google Shape;16;p27"/>
          <p:cNvPicPr/>
          <p:nvPr/>
        </p:nvPicPr>
        <p:blipFill>
          <a:blip r:embed="rId13">
            <a:alphaModFix/>
          </a:blip>
          <a:stretch/>
        </p:blipFill>
        <p:spPr bwMode="auto">
          <a:xfrm>
            <a:off x="7732832" y="6141906"/>
            <a:ext cx="1279285" cy="453079"/>
          </a:xfrm>
          <a:prstGeom prst="rect">
            <a:avLst/>
          </a:prstGeom>
          <a:noFill/>
          <a:ln>
            <a:noFill/>
          </a:ln>
        </p:spPr>
      </p:pic>
    </p:spTree>
    <p:extLst>
      <p:ext uri="{BB962C8B-B14F-4D97-AF65-F5344CB8AC3E}">
        <p14:creationId xmlns:p14="http://schemas.microsoft.com/office/powerpoint/2010/main" val="3373593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8D76-5253-EB4E-B642-0C1B7D3224DE}" type="datetimeFigureOut">
              <a:rPr lang="fr-FR" smtClean="0"/>
              <a:t>15/10/2024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929E9-5D4E-E94C-AB36-82524CA45F20}" type="slidenum">
              <a:rPr lang="fr-FR" smtClean="0"/>
              <a:t>‹N°›</a:t>
            </a:fld>
            <a:endParaRPr lang="fr-FR"/>
          </a:p>
        </p:txBody>
      </p:sp>
    </p:spTree>
    <p:extLst>
      <p:ext uri="{BB962C8B-B14F-4D97-AF65-F5344CB8AC3E}">
        <p14:creationId xmlns:p14="http://schemas.microsoft.com/office/powerpoint/2010/main" val="3889334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A7229-91CF-49D1-9A39-89AF4F28CF9C}" type="datetime1">
              <a:rPr lang="fr-FR" smtClean="0"/>
              <a:t>15/10/2024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0CAE-51A3-4AD2-A247-4E955D6483E7}" type="slidenum">
              <a:rPr lang="fr-FR" smtClean="0"/>
              <a:pPr/>
              <a:t>‹N°›</a:t>
            </a:fld>
            <a:endParaRPr lang="fr-FR"/>
          </a:p>
        </p:txBody>
      </p:sp>
    </p:spTree>
    <p:extLst>
      <p:ext uri="{BB962C8B-B14F-4D97-AF65-F5344CB8AC3E}">
        <p14:creationId xmlns:p14="http://schemas.microsoft.com/office/powerpoint/2010/main" val="40195173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rie.peris-delacroix@ens-paris-saclay.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valerie.peris-delacroix@ens-paris-saclay.f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Zt_1rqct2_PTM_seYCCGcJFP8HiVJo06CgTxF8LPNXw/edit?usp=sha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ecampus.paris-saclay.fr/course/view.php?id=120079"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9.xml"/><Relationship Id="rId1" Type="http://schemas.openxmlformats.org/officeDocument/2006/relationships/video" Target="https://www.youtube.com/embed/_bnnmWYI0lM?si=1IorpYB9bRhhLVs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hyperlink" Target="https://app.wooclap.com/events/DZPDTT/questions/6706a63f645c8e89106b6d29" TargetMode="Externa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hyperlink" Target="https://fr.wikipedia.org/wiki/Universit%C3%A9_de_Sherbrooke" TargetMode="External"/><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58946"/>
            <a:ext cx="7772400" cy="1470025"/>
          </a:xfrm>
        </p:spPr>
        <p:txBody>
          <a:bodyPr>
            <a:normAutofit fontScale="90000"/>
          </a:bodyPr>
          <a:lstStyle/>
          <a:p>
            <a:r>
              <a:rPr lang="fr-FR" sz="6000" dirty="0">
                <a:solidFill>
                  <a:srgbClr val="C00000"/>
                </a:solidFill>
              </a:rPr>
              <a:t>Bien démarrer sa mission d’enseignement</a:t>
            </a:r>
          </a:p>
        </p:txBody>
      </p:sp>
      <p:sp>
        <p:nvSpPr>
          <p:cNvPr id="3" name="Sous-titre 2"/>
          <p:cNvSpPr>
            <a:spLocks noGrp="1"/>
          </p:cNvSpPr>
          <p:nvPr>
            <p:ph type="subTitle" idx="1"/>
          </p:nvPr>
        </p:nvSpPr>
        <p:spPr>
          <a:xfrm>
            <a:off x="315686" y="3175503"/>
            <a:ext cx="8512628" cy="1752600"/>
          </a:xfrm>
        </p:spPr>
        <p:txBody>
          <a:bodyPr>
            <a:noAutofit/>
          </a:bodyPr>
          <a:lstStyle/>
          <a:p>
            <a:r>
              <a:rPr lang="fr-FR" sz="2400" dirty="0" smtClean="0">
                <a:solidFill>
                  <a:schemeClr val="tx1"/>
                </a:solidFill>
              </a:rPr>
              <a:t>Valérie PERIS DELACROIX</a:t>
            </a:r>
            <a:endParaRPr lang="fr-FR" sz="2400" dirty="0">
              <a:solidFill>
                <a:schemeClr val="tx1"/>
              </a:solidFill>
            </a:endParaRPr>
          </a:p>
          <a:p>
            <a:r>
              <a:rPr lang="fr-FR" sz="2400" dirty="0" smtClean="0">
                <a:solidFill>
                  <a:schemeClr val="tx1"/>
                </a:solidFill>
              </a:rPr>
              <a:t>15/10/2024</a:t>
            </a:r>
          </a:p>
          <a:p>
            <a:r>
              <a:rPr lang="fr-FR" dirty="0" smtClean="0">
                <a:hlinkClick r:id="rId3"/>
              </a:rPr>
              <a:t>valerie.peris-delacroix@ens-paris-saclay.fr</a:t>
            </a:r>
            <a:r>
              <a:rPr lang="fr-FR" dirty="0" smtClean="0"/>
              <a:t> </a:t>
            </a:r>
            <a:endParaRPr lang="fr-FR" sz="2400" dirty="0">
              <a:solidFill>
                <a:schemeClr val="tx1"/>
              </a:solidFill>
            </a:endParaRPr>
          </a:p>
          <a:p>
            <a:pPr algn="l"/>
            <a:endParaRPr lang="fr-FR" sz="2400" b="1" dirty="0"/>
          </a:p>
          <a:p>
            <a:pPr algn="l"/>
            <a:r>
              <a:rPr lang="fr-FR" sz="2400" b="1" dirty="0" smtClean="0"/>
              <a:t>Et </a:t>
            </a:r>
            <a:r>
              <a:rPr lang="fr-FR" sz="2400" b="1" dirty="0"/>
              <a:t>toute l’équipe </a:t>
            </a:r>
            <a:r>
              <a:rPr lang="fr-FR" sz="2400" b="1" dirty="0" smtClean="0"/>
              <a:t>pédagogique :</a:t>
            </a:r>
            <a:endParaRPr lang="fr-FR" sz="2400" b="1" dirty="0"/>
          </a:p>
          <a:p>
            <a:pPr algn="l"/>
            <a:r>
              <a:rPr lang="fr-FR" sz="2000" dirty="0"/>
              <a:t>Guillaume Agnus, </a:t>
            </a:r>
            <a:r>
              <a:rPr lang="fr-FR" sz="2000" dirty="0" smtClean="0"/>
              <a:t>Aurélia </a:t>
            </a:r>
            <a:r>
              <a:rPr lang="fr-FR" sz="2000" dirty="0" err="1" smtClean="0"/>
              <a:t>Blanluet</a:t>
            </a:r>
            <a:r>
              <a:rPr lang="fr-FR" sz="2000" dirty="0" smtClean="0"/>
              <a:t>, Eva </a:t>
            </a:r>
            <a:r>
              <a:rPr lang="fr-FR" sz="2000" dirty="0" err="1" smtClean="0"/>
              <a:t>Hugot</a:t>
            </a:r>
            <a:r>
              <a:rPr lang="fr-FR" sz="2000" dirty="0" smtClean="0"/>
              <a:t>, Florence Hulot, </a:t>
            </a:r>
            <a:r>
              <a:rPr lang="fr-FR" sz="2000" dirty="0" err="1" smtClean="0"/>
              <a:t>Lionnel</a:t>
            </a:r>
            <a:r>
              <a:rPr lang="fr-FR" sz="2000" dirty="0" smtClean="0"/>
              <a:t> Husson, Cécile </a:t>
            </a:r>
            <a:r>
              <a:rPr lang="fr-FR" sz="2000" dirty="0" err="1" smtClean="0"/>
              <a:t>Labarre</a:t>
            </a:r>
            <a:r>
              <a:rPr lang="fr-FR" sz="2000" dirty="0" smtClean="0"/>
              <a:t>, Gaël </a:t>
            </a:r>
            <a:r>
              <a:rPr lang="fr-FR" sz="2000" dirty="0" err="1" smtClean="0"/>
              <a:t>Latour</a:t>
            </a:r>
            <a:r>
              <a:rPr lang="fr-FR" sz="2000" dirty="0" smtClean="0"/>
              <a:t>, Géraldine Le </a:t>
            </a:r>
            <a:r>
              <a:rPr lang="fr-FR" sz="2000" dirty="0" err="1" smtClean="0"/>
              <a:t>Glucdic</a:t>
            </a:r>
            <a:r>
              <a:rPr lang="fr-FR" sz="2000" dirty="0" smtClean="0"/>
              <a:t>, Hélène </a:t>
            </a:r>
            <a:r>
              <a:rPr lang="fr-FR" sz="2000" dirty="0" err="1" smtClean="0"/>
              <a:t>Massol</a:t>
            </a:r>
            <a:r>
              <a:rPr lang="fr-FR" sz="2000" dirty="0" smtClean="0"/>
              <a:t>, </a:t>
            </a:r>
            <a:r>
              <a:rPr lang="fr-FR" sz="2000" dirty="0" err="1" smtClean="0"/>
              <a:t>Chalène</a:t>
            </a:r>
            <a:r>
              <a:rPr lang="fr-FR" sz="2000" dirty="0" smtClean="0"/>
              <a:t> Piot, Marie </a:t>
            </a:r>
            <a:r>
              <a:rPr lang="fr-FR" sz="2000" dirty="0" err="1" smtClean="0"/>
              <a:t>Sircoglou,Caroline</a:t>
            </a:r>
            <a:r>
              <a:rPr lang="fr-FR" sz="2000" dirty="0" smtClean="0"/>
              <a:t> Vergne + Sandrine Don</a:t>
            </a:r>
            <a:endParaRPr lang="fr-FR" sz="2000" dirty="0"/>
          </a:p>
        </p:txBody>
      </p:sp>
    </p:spTree>
    <p:extLst>
      <p:ext uri="{BB962C8B-B14F-4D97-AF65-F5344CB8AC3E}">
        <p14:creationId xmlns:p14="http://schemas.microsoft.com/office/powerpoint/2010/main" val="712777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222500" y="874195"/>
            <a:ext cx="5067300" cy="13062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Valérie PERIS DELACROIX</a:t>
            </a:r>
          </a:p>
          <a:p>
            <a:pPr algn="ctr"/>
            <a:r>
              <a:rPr lang="fr-FR" b="1" dirty="0">
                <a:solidFill>
                  <a:schemeClr val="tx1"/>
                </a:solidFill>
              </a:rPr>
              <a:t>PRAG à l’ENS Paris Saclay</a:t>
            </a:r>
          </a:p>
          <a:p>
            <a:pPr algn="ctr"/>
            <a:r>
              <a:rPr lang="fr-FR" b="1" dirty="0">
                <a:solidFill>
                  <a:schemeClr val="tx1"/>
                </a:solidFill>
              </a:rPr>
              <a:t>Titulaire du </a:t>
            </a:r>
            <a:r>
              <a:rPr lang="fr-FR" b="1" dirty="0" err="1">
                <a:solidFill>
                  <a:schemeClr val="tx1"/>
                </a:solidFill>
              </a:rPr>
              <a:t>DU</a:t>
            </a:r>
            <a:r>
              <a:rPr lang="fr-FR" b="1" dirty="0">
                <a:solidFill>
                  <a:schemeClr val="tx1"/>
                </a:solidFill>
              </a:rPr>
              <a:t> </a:t>
            </a:r>
            <a:r>
              <a:rPr lang="fr-FR" b="1" dirty="0" smtClean="0">
                <a:solidFill>
                  <a:schemeClr val="tx1"/>
                </a:solidFill>
              </a:rPr>
              <a:t>ACTA</a:t>
            </a:r>
            <a:endParaRPr lang="fr-FR" b="1" dirty="0">
              <a:solidFill>
                <a:schemeClr val="tx1"/>
              </a:solidFill>
            </a:endParaRPr>
          </a:p>
          <a:p>
            <a:pPr algn="ctr"/>
            <a:r>
              <a:rPr lang="fr-FR" b="1" dirty="0" smtClean="0">
                <a:solidFill>
                  <a:schemeClr val="tx1"/>
                </a:solidFill>
                <a:hlinkClick r:id="rId2"/>
              </a:rPr>
              <a:t>valerie.peris-delacroix@ens-paris-saclay.fr</a:t>
            </a:r>
            <a:r>
              <a:rPr lang="fr-FR" b="1" dirty="0" smtClean="0">
                <a:solidFill>
                  <a:schemeClr val="tx1"/>
                </a:solidFill>
              </a:rPr>
              <a:t> </a:t>
            </a:r>
            <a:endParaRPr lang="fr-FR" b="1" dirty="0">
              <a:solidFill>
                <a:schemeClr val="tx1"/>
              </a:solidFill>
            </a:endParaRPr>
          </a:p>
        </p:txBody>
      </p:sp>
      <p:sp>
        <p:nvSpPr>
          <p:cNvPr id="5" name="Ellipse 4"/>
          <p:cNvSpPr/>
          <p:nvPr/>
        </p:nvSpPr>
        <p:spPr>
          <a:xfrm>
            <a:off x="2765150" y="2232714"/>
            <a:ext cx="36957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Responsable du M2 </a:t>
            </a:r>
            <a:r>
              <a:rPr lang="fr-FR" b="1" dirty="0" err="1">
                <a:solidFill>
                  <a:schemeClr val="tx1"/>
                </a:solidFill>
              </a:rPr>
              <a:t>FESup</a:t>
            </a:r>
            <a:r>
              <a:rPr lang="fr-FR" b="1" dirty="0">
                <a:solidFill>
                  <a:schemeClr val="tx1"/>
                </a:solidFill>
              </a:rPr>
              <a:t> Sciences du </a:t>
            </a:r>
            <a:r>
              <a:rPr lang="fr-FR" b="1" dirty="0" smtClean="0">
                <a:solidFill>
                  <a:schemeClr val="tx1"/>
                </a:solidFill>
              </a:rPr>
              <a:t>vivant </a:t>
            </a:r>
            <a:r>
              <a:rPr lang="fr-FR" b="1" dirty="0">
                <a:solidFill>
                  <a:schemeClr val="tx1"/>
                </a:solidFill>
              </a:rPr>
              <a:t>Agrégation BGB</a:t>
            </a:r>
          </a:p>
        </p:txBody>
      </p:sp>
      <p:sp>
        <p:nvSpPr>
          <p:cNvPr id="7" name="Ellipse 6"/>
          <p:cNvSpPr/>
          <p:nvPr/>
        </p:nvSpPr>
        <p:spPr>
          <a:xfrm>
            <a:off x="4490832" y="3797813"/>
            <a:ext cx="36957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Membre du GIPENS</a:t>
            </a:r>
          </a:p>
          <a:p>
            <a:pPr algn="ctr"/>
            <a:r>
              <a:rPr lang="fr-FR" b="1" dirty="0">
                <a:solidFill>
                  <a:schemeClr val="tx1"/>
                </a:solidFill>
              </a:rPr>
              <a:t>(Groupe d’initiatives Pédagogiques de l’ENS Paris Saclay)</a:t>
            </a:r>
          </a:p>
        </p:txBody>
      </p:sp>
      <p:sp>
        <p:nvSpPr>
          <p:cNvPr id="8" name="Ellipse 7"/>
          <p:cNvSpPr/>
          <p:nvPr/>
        </p:nvSpPr>
        <p:spPr>
          <a:xfrm>
            <a:off x="6338682" y="2232714"/>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Responsable des stages pédagogiques</a:t>
            </a:r>
          </a:p>
        </p:txBody>
      </p:sp>
      <p:sp>
        <p:nvSpPr>
          <p:cNvPr id="9" name="Ellipse 8"/>
          <p:cNvSpPr/>
          <p:nvPr/>
        </p:nvSpPr>
        <p:spPr>
          <a:xfrm>
            <a:off x="0" y="2232714"/>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Formation au tutorat</a:t>
            </a:r>
            <a:endParaRPr lang="fr-FR" b="1" dirty="0">
              <a:solidFill>
                <a:schemeClr val="tx1"/>
              </a:solidFill>
            </a:endParaRPr>
          </a:p>
        </p:txBody>
      </p:sp>
      <p:sp>
        <p:nvSpPr>
          <p:cNvPr id="10" name="Ellipse 9"/>
          <p:cNvSpPr/>
          <p:nvPr/>
        </p:nvSpPr>
        <p:spPr>
          <a:xfrm>
            <a:off x="1210641" y="3726932"/>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Collectif d’organisation de la JIP (Journée d’initiatives pédagogique </a:t>
            </a:r>
          </a:p>
        </p:txBody>
      </p:sp>
      <p:sp>
        <p:nvSpPr>
          <p:cNvPr id="11" name="Titre 3"/>
          <p:cNvSpPr txBox="1">
            <a:spLocks/>
          </p:cNvSpPr>
          <p:nvPr/>
        </p:nvSpPr>
        <p:spPr>
          <a:xfrm>
            <a:off x="388144" y="163410"/>
            <a:ext cx="8367712" cy="28527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smtClean="0">
                <a:solidFill>
                  <a:srgbClr val="C00000"/>
                </a:solidFill>
              </a:rPr>
              <a:t>Quant à moi</a:t>
            </a:r>
            <a:endParaRPr lang="fr-FR" sz="5400" b="1" dirty="0">
              <a:solidFill>
                <a:srgbClr val="C00000"/>
              </a:solidFill>
            </a:endParaRPr>
          </a:p>
        </p:txBody>
      </p:sp>
      <p:sp>
        <p:nvSpPr>
          <p:cNvPr id="12" name="Ellipse 11"/>
          <p:cNvSpPr/>
          <p:nvPr/>
        </p:nvSpPr>
        <p:spPr>
          <a:xfrm>
            <a:off x="261731" y="5179181"/>
            <a:ext cx="454107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Enseignement dans un module d’introduction aux sciences cognitives  - application à l’apprentissage</a:t>
            </a:r>
            <a:endParaRPr lang="fr-FR" b="1" dirty="0">
              <a:solidFill>
                <a:schemeClr val="tx1"/>
              </a:solidFill>
            </a:endParaRPr>
          </a:p>
        </p:txBody>
      </p:sp>
      <p:sp>
        <p:nvSpPr>
          <p:cNvPr id="13" name="Ellipse 12"/>
          <p:cNvSpPr/>
          <p:nvPr/>
        </p:nvSpPr>
        <p:spPr>
          <a:xfrm>
            <a:off x="4536800" y="5276042"/>
            <a:ext cx="454107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Enseignements en L1 et en L2 à l’institut Villebon Georges Charpak</a:t>
            </a:r>
            <a:endParaRPr lang="fr-FR" b="1" dirty="0">
              <a:solidFill>
                <a:schemeClr val="tx1"/>
              </a:solidFill>
            </a:endParaRPr>
          </a:p>
        </p:txBody>
      </p:sp>
    </p:spTree>
    <p:extLst>
      <p:ext uri="{BB962C8B-B14F-4D97-AF65-F5344CB8AC3E}">
        <p14:creationId xmlns:p14="http://schemas.microsoft.com/office/powerpoint/2010/main" val="1754103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Objectifs de la </a:t>
            </a:r>
            <a:r>
              <a:rPr lang="fr-FR" b="1" dirty="0" smtClean="0">
                <a:solidFill>
                  <a:srgbClr val="C00000"/>
                </a:solidFill>
              </a:rPr>
              <a:t>journée</a:t>
            </a:r>
            <a:br>
              <a:rPr lang="fr-FR" b="1" dirty="0" smtClean="0">
                <a:solidFill>
                  <a:srgbClr val="C00000"/>
                </a:solidFill>
              </a:rPr>
            </a:br>
            <a:r>
              <a:rPr lang="fr-FR" sz="2700" b="1" dirty="0" smtClean="0">
                <a:solidFill>
                  <a:srgbClr val="C00000"/>
                </a:solidFill>
              </a:rPr>
              <a:t>(ce que j’ai prévu mais que je peux adapter)</a:t>
            </a:r>
            <a:endParaRPr lang="fr-FR" sz="2700" b="1" dirty="0">
              <a:solidFill>
                <a:srgbClr val="C00000"/>
              </a:solidFill>
            </a:endParaRPr>
          </a:p>
        </p:txBody>
      </p:sp>
      <p:sp>
        <p:nvSpPr>
          <p:cNvPr id="3" name="Espace réservé du contenu 2"/>
          <p:cNvSpPr>
            <a:spLocks noGrp="1"/>
          </p:cNvSpPr>
          <p:nvPr>
            <p:ph idx="1"/>
          </p:nvPr>
        </p:nvSpPr>
        <p:spPr>
          <a:xfrm>
            <a:off x="177800" y="1585494"/>
            <a:ext cx="8826499" cy="4800600"/>
          </a:xfrm>
        </p:spPr>
        <p:txBody>
          <a:bodyPr>
            <a:noAutofit/>
          </a:bodyPr>
          <a:lstStyle/>
          <a:p>
            <a:pPr>
              <a:spcAft>
                <a:spcPts val="1200"/>
              </a:spcAft>
              <a:buFont typeface="Wingdings" panose="05000000000000000000" pitchFamily="2" charset="2"/>
              <a:buChar char="Ø"/>
            </a:pPr>
            <a:r>
              <a:rPr lang="fr-FR" sz="2400" dirty="0"/>
              <a:t>Répondre à </a:t>
            </a:r>
            <a:r>
              <a:rPr lang="fr-FR" sz="2400" b="1" dirty="0"/>
              <a:t>vos </a:t>
            </a:r>
            <a:r>
              <a:rPr lang="fr-FR" sz="2400" b="1" dirty="0" smtClean="0"/>
              <a:t>attentes, vos interrogations, vos appréhensions</a:t>
            </a:r>
            <a:r>
              <a:rPr lang="fr-FR" sz="2400" dirty="0" smtClean="0"/>
              <a:t>…</a:t>
            </a:r>
            <a:endParaRPr lang="fr-FR" sz="2400" dirty="0"/>
          </a:p>
          <a:p>
            <a:pPr>
              <a:spcAft>
                <a:spcPts val="1200"/>
              </a:spcAft>
              <a:buFont typeface="Wingdings" panose="05000000000000000000" pitchFamily="2" charset="2"/>
              <a:buChar char="Ø"/>
            </a:pPr>
            <a:r>
              <a:rPr lang="fr-FR" sz="2400" dirty="0"/>
              <a:t>Se préparer à </a:t>
            </a:r>
            <a:r>
              <a:rPr lang="fr-FR" sz="2400" b="1" dirty="0"/>
              <a:t>animer / gérer une séance</a:t>
            </a:r>
          </a:p>
          <a:p>
            <a:pPr>
              <a:spcAft>
                <a:spcPts val="1200"/>
              </a:spcAft>
              <a:buFont typeface="Wingdings" panose="05000000000000000000" pitchFamily="2" charset="2"/>
              <a:buChar char="Ø"/>
            </a:pPr>
            <a:r>
              <a:rPr lang="fr-FR" sz="2400" dirty="0"/>
              <a:t>Formuler un </a:t>
            </a:r>
            <a:r>
              <a:rPr lang="fr-FR" sz="2400" b="1" dirty="0"/>
              <a:t>contrat pédagogique</a:t>
            </a:r>
          </a:p>
          <a:p>
            <a:pPr>
              <a:spcAft>
                <a:spcPts val="1200"/>
              </a:spcAft>
              <a:buFont typeface="Wingdings" panose="05000000000000000000" pitchFamily="2" charset="2"/>
              <a:buChar char="Ø"/>
            </a:pPr>
            <a:r>
              <a:rPr lang="fr-FR" sz="2400" dirty="0" smtClean="0"/>
              <a:t>Découvrir et mettre en pratique </a:t>
            </a:r>
            <a:r>
              <a:rPr lang="fr-FR" sz="2400" dirty="0"/>
              <a:t>quelques </a:t>
            </a:r>
            <a:r>
              <a:rPr lang="fr-FR" sz="2400" b="1" dirty="0"/>
              <a:t>principes sur </a:t>
            </a:r>
            <a:r>
              <a:rPr lang="fr-FR" sz="2400" b="1" dirty="0" smtClean="0"/>
              <a:t>les sciences de l’apprentissage</a:t>
            </a:r>
            <a:endParaRPr lang="fr-FR" sz="2400" b="1" dirty="0"/>
          </a:p>
          <a:p>
            <a:pPr>
              <a:spcAft>
                <a:spcPts val="1200"/>
              </a:spcAft>
              <a:buFont typeface="Wingdings" panose="05000000000000000000" pitchFamily="2" charset="2"/>
              <a:buChar char="Ø"/>
            </a:pPr>
            <a:r>
              <a:rPr lang="fr-FR" sz="2400" dirty="0" smtClean="0"/>
              <a:t>Découvrir et mettre en pratique quelques </a:t>
            </a:r>
            <a:r>
              <a:rPr lang="fr-FR" sz="2400" b="1" dirty="0" smtClean="0"/>
              <a:t>méthodes et outils</a:t>
            </a:r>
            <a:endParaRPr lang="fr-FR" sz="2400" b="1" dirty="0"/>
          </a:p>
          <a:p>
            <a:pPr algn="ctr">
              <a:buFont typeface="Wingdings"/>
              <a:buChar char="è"/>
            </a:pPr>
            <a:r>
              <a:rPr lang="fr-FR" sz="2400" b="1" dirty="0">
                <a:sym typeface="Wingdings" panose="05000000000000000000" pitchFamily="2" charset="2"/>
              </a:rPr>
              <a:t> Prendre le temps </a:t>
            </a:r>
            <a:r>
              <a:rPr lang="fr-FR" sz="2400" b="1" dirty="0" smtClean="0">
                <a:sym typeface="Wingdings" panose="05000000000000000000" pitchFamily="2" charset="2"/>
              </a:rPr>
              <a:t>(une journée) de </a:t>
            </a:r>
            <a:r>
              <a:rPr lang="fr-FR" sz="2400" b="1" dirty="0">
                <a:sym typeface="Wingdings" panose="05000000000000000000" pitchFamily="2" charset="2"/>
              </a:rPr>
              <a:t>réfléchir à comment enseigner</a:t>
            </a:r>
            <a:endParaRPr lang="fr-FR" sz="2400" b="1" dirty="0"/>
          </a:p>
          <a:p>
            <a:pPr>
              <a:buFont typeface="Wingdings 2" panose="05020102010507070707" pitchFamily="18" charset="2"/>
              <a:buChar char="»"/>
            </a:pPr>
            <a:endParaRPr lang="fr-FR" sz="2400" dirty="0"/>
          </a:p>
          <a:p>
            <a:pPr>
              <a:buFont typeface="Wingdings 2" panose="05020102010507070707" pitchFamily="18" charset="2"/>
              <a:buChar char="»"/>
            </a:pPr>
            <a:endParaRPr lang="fr-FR" sz="2400" dirty="0"/>
          </a:p>
        </p:txBody>
      </p:sp>
    </p:spTree>
    <p:extLst>
      <p:ext uri="{BB962C8B-B14F-4D97-AF65-F5344CB8AC3E}">
        <p14:creationId xmlns:p14="http://schemas.microsoft.com/office/powerpoint/2010/main" val="90072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Programme de la journée</a:t>
            </a:r>
          </a:p>
        </p:txBody>
      </p:sp>
      <p:sp>
        <p:nvSpPr>
          <p:cNvPr id="3" name="Espace réservé du contenu 2"/>
          <p:cNvSpPr>
            <a:spLocks noGrp="1"/>
          </p:cNvSpPr>
          <p:nvPr>
            <p:ph idx="1"/>
          </p:nvPr>
        </p:nvSpPr>
        <p:spPr>
          <a:xfrm>
            <a:off x="457200" y="1562986"/>
            <a:ext cx="8229600" cy="5124893"/>
          </a:xfrm>
        </p:spPr>
        <p:txBody>
          <a:bodyPr>
            <a:normAutofit fontScale="92500" lnSpcReduction="10000"/>
          </a:bodyPr>
          <a:lstStyle/>
          <a:p>
            <a:pPr marL="0" indent="0">
              <a:spcBef>
                <a:spcPts val="0"/>
              </a:spcBef>
              <a:spcAft>
                <a:spcPts val="600"/>
              </a:spcAft>
              <a:buNone/>
            </a:pPr>
            <a:r>
              <a:rPr lang="fr-FR" sz="1800" b="1" dirty="0" smtClean="0"/>
              <a:t>9h – 12h00 </a:t>
            </a:r>
            <a:endParaRPr lang="fr-FR" sz="1800" dirty="0"/>
          </a:p>
          <a:p>
            <a:pPr marL="895350" indent="-176213">
              <a:spcBef>
                <a:spcPts val="0"/>
              </a:spcBef>
              <a:spcAft>
                <a:spcPts val="600"/>
              </a:spcAft>
              <a:buFont typeface="Wingdings" panose="05000000000000000000" pitchFamily="2" charset="2"/>
              <a:buChar char="§"/>
            </a:pPr>
            <a:r>
              <a:rPr lang="fr-FR" sz="1800" dirty="0"/>
              <a:t>La formation doctorale (</a:t>
            </a:r>
            <a:r>
              <a:rPr lang="fr-FR" sz="1800" dirty="0">
                <a:sym typeface="Wingdings" panose="05000000000000000000" pitchFamily="2" charset="2"/>
              </a:rPr>
              <a:t></a:t>
            </a:r>
            <a:r>
              <a:rPr lang="fr-FR" sz="1800" dirty="0"/>
              <a:t>ça aussi c’est fait !)</a:t>
            </a:r>
          </a:p>
          <a:p>
            <a:pPr marL="895350" indent="-176213">
              <a:spcBef>
                <a:spcPts val="0"/>
              </a:spcBef>
              <a:spcAft>
                <a:spcPts val="600"/>
              </a:spcAft>
              <a:buFont typeface="Wingdings" panose="05000000000000000000" pitchFamily="2" charset="2"/>
              <a:buChar char="§"/>
            </a:pPr>
            <a:r>
              <a:rPr lang="fr-FR" sz="1800" dirty="0" smtClean="0"/>
              <a:t>Présentation </a:t>
            </a:r>
            <a:r>
              <a:rPr lang="fr-FR" sz="1800" dirty="0"/>
              <a:t>des </a:t>
            </a:r>
            <a:r>
              <a:rPr lang="fr-FR" sz="1800" dirty="0" err="1"/>
              <a:t>participant·es</a:t>
            </a:r>
            <a:r>
              <a:rPr lang="fr-FR" sz="1800" dirty="0"/>
              <a:t> (</a:t>
            </a:r>
            <a:r>
              <a:rPr lang="fr-FR" sz="1800" dirty="0">
                <a:sym typeface="Wingdings" panose="05000000000000000000" pitchFamily="2" charset="2"/>
              </a:rPr>
              <a:t></a:t>
            </a:r>
            <a:r>
              <a:rPr lang="fr-FR" sz="1800" dirty="0"/>
              <a:t>ça c’est fait </a:t>
            </a:r>
            <a:r>
              <a:rPr lang="fr-FR" sz="1800" dirty="0" smtClean="0"/>
              <a:t>!)</a:t>
            </a:r>
            <a:endParaRPr lang="fr-FR" sz="1800" dirty="0"/>
          </a:p>
          <a:p>
            <a:pPr marL="895350" indent="-176213">
              <a:spcBef>
                <a:spcPts val="0"/>
              </a:spcBef>
              <a:spcAft>
                <a:spcPts val="600"/>
              </a:spcAft>
              <a:buFont typeface="Wingdings" panose="05000000000000000000" pitchFamily="2" charset="2"/>
              <a:buChar char="§"/>
            </a:pPr>
            <a:r>
              <a:rPr lang="fr-FR" sz="1800" dirty="0"/>
              <a:t>	</a:t>
            </a:r>
            <a:r>
              <a:rPr lang="fr-FR" sz="1800" dirty="0" smtClean="0"/>
              <a:t>Vos attentes </a:t>
            </a:r>
          </a:p>
          <a:p>
            <a:pPr marL="895350" indent="-176213">
              <a:spcBef>
                <a:spcPts val="0"/>
              </a:spcBef>
              <a:spcAft>
                <a:spcPts val="600"/>
              </a:spcAft>
              <a:buFont typeface="Wingdings" panose="05000000000000000000" pitchFamily="2" charset="2"/>
              <a:buChar char="§"/>
            </a:pPr>
            <a:r>
              <a:rPr lang="fr-FR" sz="1800" dirty="0"/>
              <a:t>Gestion de séance</a:t>
            </a:r>
          </a:p>
          <a:p>
            <a:pPr marL="895350" indent="-176213">
              <a:spcBef>
                <a:spcPts val="0"/>
              </a:spcBef>
              <a:spcAft>
                <a:spcPts val="600"/>
              </a:spcAft>
              <a:buFont typeface="Wingdings" panose="05000000000000000000" pitchFamily="2" charset="2"/>
              <a:buChar char="§"/>
            </a:pPr>
            <a:endParaRPr lang="fr-FR" sz="1800" dirty="0"/>
          </a:p>
          <a:p>
            <a:pPr marL="717550" indent="-717550">
              <a:spcBef>
                <a:spcPts val="0"/>
              </a:spcBef>
              <a:spcAft>
                <a:spcPts val="600"/>
              </a:spcAft>
              <a:buNone/>
            </a:pPr>
            <a:r>
              <a:rPr lang="fr-FR" sz="1800" b="1" i="1" dirty="0" smtClean="0"/>
              <a:t>12h </a:t>
            </a:r>
            <a:r>
              <a:rPr lang="fr-FR" sz="1800" b="1" i="1" dirty="0"/>
              <a:t>– </a:t>
            </a:r>
            <a:r>
              <a:rPr lang="fr-FR" sz="1800" b="1" i="1" dirty="0" smtClean="0"/>
              <a:t>13h </a:t>
            </a:r>
            <a:r>
              <a:rPr lang="fr-FR" sz="1800" i="1" dirty="0"/>
              <a:t>: pause </a:t>
            </a:r>
            <a:r>
              <a:rPr lang="fr-FR" sz="1800" i="1" dirty="0" smtClean="0"/>
              <a:t>déjeuner</a:t>
            </a:r>
          </a:p>
          <a:p>
            <a:pPr marL="717550" indent="-717550">
              <a:spcBef>
                <a:spcPts val="0"/>
              </a:spcBef>
              <a:spcAft>
                <a:spcPts val="600"/>
              </a:spcAft>
              <a:buNone/>
            </a:pPr>
            <a:endParaRPr lang="fr-FR" sz="1800" i="1" dirty="0"/>
          </a:p>
          <a:p>
            <a:pPr marL="0" indent="0">
              <a:spcBef>
                <a:spcPts val="0"/>
              </a:spcBef>
              <a:spcAft>
                <a:spcPts val="600"/>
              </a:spcAft>
              <a:buNone/>
            </a:pPr>
            <a:r>
              <a:rPr lang="fr-FR" sz="1800" b="1" dirty="0" smtClean="0"/>
              <a:t>13h </a:t>
            </a:r>
            <a:r>
              <a:rPr lang="fr-FR" sz="1800" b="1" dirty="0"/>
              <a:t>– </a:t>
            </a:r>
            <a:r>
              <a:rPr lang="fr-FR" sz="1800" b="1" dirty="0" smtClean="0"/>
              <a:t>14h</a:t>
            </a:r>
            <a:endParaRPr lang="fr-FR" sz="1000" b="1" dirty="0"/>
          </a:p>
          <a:p>
            <a:pPr marL="895350" indent="-176213">
              <a:spcBef>
                <a:spcPts val="0"/>
              </a:spcBef>
              <a:spcAft>
                <a:spcPts val="600"/>
              </a:spcAft>
              <a:buFont typeface="Wingdings" panose="05000000000000000000" pitchFamily="2" charset="2"/>
              <a:buChar char="§"/>
            </a:pPr>
            <a:r>
              <a:rPr lang="fr-FR" sz="1800" dirty="0"/>
              <a:t> Contrat pédagogique</a:t>
            </a:r>
          </a:p>
          <a:p>
            <a:pPr marL="895350" indent="-176213">
              <a:spcBef>
                <a:spcPts val="0"/>
              </a:spcBef>
              <a:spcAft>
                <a:spcPts val="600"/>
              </a:spcAft>
              <a:buFont typeface="Wingdings" panose="05000000000000000000" pitchFamily="2" charset="2"/>
              <a:buChar char="§"/>
            </a:pPr>
            <a:endParaRPr lang="fr-FR" sz="1800" dirty="0"/>
          </a:p>
          <a:p>
            <a:pPr marL="0" indent="0">
              <a:spcBef>
                <a:spcPts val="0"/>
              </a:spcBef>
              <a:spcAft>
                <a:spcPts val="600"/>
              </a:spcAft>
              <a:buNone/>
            </a:pPr>
            <a:r>
              <a:rPr lang="fr-FR" sz="1800" b="1" dirty="0" smtClean="0"/>
              <a:t>14h – 17h (avec une pause !)</a:t>
            </a:r>
          </a:p>
          <a:p>
            <a:pPr marL="895350" indent="-176213">
              <a:spcBef>
                <a:spcPts val="0"/>
              </a:spcBef>
              <a:spcAft>
                <a:spcPts val="600"/>
              </a:spcAft>
              <a:buFont typeface="Wingdings" panose="05000000000000000000" pitchFamily="2" charset="2"/>
              <a:buChar char="§"/>
            </a:pPr>
            <a:r>
              <a:rPr lang="fr-FR" sz="1800" dirty="0" smtClean="0"/>
              <a:t>L’attention et les TRC</a:t>
            </a:r>
            <a:endParaRPr lang="fr-FR" sz="1800" dirty="0"/>
          </a:p>
          <a:p>
            <a:pPr marL="895350" indent="-176213">
              <a:spcBef>
                <a:spcPts val="0"/>
              </a:spcBef>
              <a:spcAft>
                <a:spcPts val="600"/>
              </a:spcAft>
              <a:buFont typeface="Wingdings" panose="05000000000000000000" pitchFamily="2" charset="2"/>
              <a:buChar char="§"/>
            </a:pPr>
            <a:r>
              <a:rPr lang="fr-FR" sz="1800" dirty="0"/>
              <a:t>La motivation des étudiants</a:t>
            </a:r>
          </a:p>
          <a:p>
            <a:pPr marL="895350" indent="-176213">
              <a:spcBef>
                <a:spcPts val="0"/>
              </a:spcBef>
              <a:spcAft>
                <a:spcPts val="600"/>
              </a:spcAft>
              <a:buFont typeface="Wingdings" panose="05000000000000000000" pitchFamily="2" charset="2"/>
              <a:buChar char="§"/>
            </a:pPr>
            <a:r>
              <a:rPr lang="fr-FR" sz="1800" dirty="0" smtClean="0"/>
              <a:t>Mémoire</a:t>
            </a:r>
            <a:r>
              <a:rPr lang="fr-FR" sz="1800" dirty="0"/>
              <a:t>, représentations mentales </a:t>
            </a:r>
          </a:p>
          <a:p>
            <a:pPr marL="719137" indent="0">
              <a:spcBef>
                <a:spcPts val="0"/>
              </a:spcBef>
              <a:spcAft>
                <a:spcPts val="600"/>
              </a:spcAft>
              <a:buNone/>
            </a:pPr>
            <a:endParaRPr lang="fr-FR" sz="1800" dirty="0"/>
          </a:p>
          <a:p>
            <a:pPr marL="0" indent="0">
              <a:spcBef>
                <a:spcPts val="0"/>
              </a:spcBef>
              <a:spcAft>
                <a:spcPts val="600"/>
              </a:spcAft>
              <a:buNone/>
            </a:pPr>
            <a:r>
              <a:rPr lang="fr-FR" sz="1800" b="1" dirty="0" smtClean="0"/>
              <a:t>17h-17h30</a:t>
            </a:r>
            <a:r>
              <a:rPr lang="fr-FR" sz="1800" dirty="0" smtClean="0"/>
              <a:t> </a:t>
            </a:r>
            <a:r>
              <a:rPr lang="fr-FR" sz="1800" dirty="0"/>
              <a:t>: </a:t>
            </a:r>
            <a:r>
              <a:rPr lang="fr-FR" sz="1800" dirty="0" smtClean="0"/>
              <a:t>Bilan sur la satisfaction de vos attentes - FAQ - Evaluation </a:t>
            </a:r>
            <a:r>
              <a:rPr lang="fr-FR" sz="1800" dirty="0"/>
              <a:t>de la </a:t>
            </a:r>
            <a:r>
              <a:rPr lang="fr-FR" sz="1800" dirty="0" smtClean="0"/>
              <a:t>journée/finalisation du compte-rendu</a:t>
            </a:r>
            <a:endParaRPr lang="fr-FR" sz="1800" dirty="0"/>
          </a:p>
          <a:p>
            <a:pPr marL="0" indent="0">
              <a:buNone/>
            </a:pPr>
            <a:endParaRPr lang="fr-FR" dirty="0"/>
          </a:p>
        </p:txBody>
      </p:sp>
    </p:spTree>
    <p:extLst>
      <p:ext uri="{BB962C8B-B14F-4D97-AF65-F5344CB8AC3E}">
        <p14:creationId xmlns:p14="http://schemas.microsoft.com/office/powerpoint/2010/main" val="409113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927100"/>
            <a:ext cx="9193643" cy="5168900"/>
          </a:xfrm>
          <a:prstGeom prst="rect">
            <a:avLst/>
          </a:prstGeom>
        </p:spPr>
      </p:pic>
    </p:spTree>
    <p:extLst>
      <p:ext uri="{BB962C8B-B14F-4D97-AF65-F5344CB8AC3E}">
        <p14:creationId xmlns:p14="http://schemas.microsoft.com/office/powerpoint/2010/main" val="368485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lstStyle/>
          <a:p>
            <a:r>
              <a:rPr lang="fr-FR" b="1" dirty="0" smtClean="0">
                <a:solidFill>
                  <a:srgbClr val="C00000"/>
                </a:solidFill>
              </a:rPr>
              <a:t>Le compte-rendu de la journée</a:t>
            </a:r>
            <a:endParaRPr lang="fr-FR" b="1" dirty="0">
              <a:solidFill>
                <a:srgbClr val="C00000"/>
              </a:solidFill>
            </a:endParaRPr>
          </a:p>
        </p:txBody>
      </p:sp>
      <p:sp>
        <p:nvSpPr>
          <p:cNvPr id="3" name="Espace réservé du contenu 2"/>
          <p:cNvSpPr>
            <a:spLocks noGrp="1"/>
          </p:cNvSpPr>
          <p:nvPr>
            <p:ph idx="1"/>
          </p:nvPr>
        </p:nvSpPr>
        <p:spPr>
          <a:xfrm>
            <a:off x="628650" y="1114424"/>
            <a:ext cx="7886700" cy="5337175"/>
          </a:xfrm>
        </p:spPr>
        <p:txBody>
          <a:bodyPr>
            <a:normAutofit/>
          </a:bodyPr>
          <a:lstStyle/>
          <a:p>
            <a:r>
              <a:rPr lang="fr-FR" dirty="0" smtClean="0"/>
              <a:t>Collaboratif  et basé sur le volontariat : </a:t>
            </a:r>
          </a:p>
          <a:p>
            <a:endParaRPr lang="fr-FR" dirty="0" smtClean="0"/>
          </a:p>
          <a:p>
            <a:pPr lvl="1">
              <a:buFont typeface="Wingdings" panose="05000000000000000000" pitchFamily="2" charset="2"/>
              <a:buChar char="Ø"/>
            </a:pPr>
            <a:r>
              <a:rPr lang="fr-FR" dirty="0" smtClean="0"/>
              <a:t> Participants </a:t>
            </a:r>
            <a:r>
              <a:rPr lang="fr-FR" b="1" dirty="0" smtClean="0">
                <a:solidFill>
                  <a:srgbClr val="C00000"/>
                </a:solidFill>
              </a:rPr>
              <a:t>(tous/toutes ou </a:t>
            </a:r>
            <a:r>
              <a:rPr lang="fr-FR" b="1" dirty="0" err="1" smtClean="0">
                <a:solidFill>
                  <a:srgbClr val="C00000"/>
                </a:solidFill>
              </a:rPr>
              <a:t>un.e</a:t>
            </a:r>
            <a:r>
              <a:rPr lang="fr-FR" b="1" dirty="0" smtClean="0">
                <a:solidFill>
                  <a:srgbClr val="C00000"/>
                </a:solidFill>
              </a:rPr>
              <a:t> volontaire)</a:t>
            </a:r>
          </a:p>
          <a:p>
            <a:pPr marL="457200" lvl="1" indent="0">
              <a:buNone/>
            </a:pPr>
            <a:endParaRPr lang="fr-FR" dirty="0" smtClean="0"/>
          </a:p>
          <a:p>
            <a:pPr lvl="1">
              <a:buFont typeface="Wingdings" panose="05000000000000000000" pitchFamily="2" charset="2"/>
              <a:buChar char="Ø"/>
            </a:pPr>
            <a:r>
              <a:rPr lang="fr-FR" dirty="0">
                <a:hlinkClick r:id="rId2"/>
              </a:rPr>
              <a:t>https://</a:t>
            </a:r>
            <a:r>
              <a:rPr lang="fr-FR" dirty="0" smtClean="0">
                <a:hlinkClick r:id="rId2"/>
              </a:rPr>
              <a:t>docs.google.com/document/d/1Zt_1rqct2_PTM_seYCCGcJFP8HiVJo06CgTxF8LPNXw/edit?usp=sharing</a:t>
            </a:r>
            <a:r>
              <a:rPr lang="fr-FR" dirty="0" smtClean="0"/>
              <a:t> </a:t>
            </a:r>
          </a:p>
          <a:p>
            <a:pPr lvl="1">
              <a:buFont typeface="Wingdings" panose="05000000000000000000" pitchFamily="2" charset="2"/>
              <a:buChar char="Ø"/>
            </a:pPr>
            <a:endParaRPr lang="fr-FR" dirty="0" smtClean="0"/>
          </a:p>
          <a:p>
            <a:pPr lvl="1">
              <a:buFont typeface="Wingdings" panose="05000000000000000000" pitchFamily="2" charset="2"/>
              <a:buChar char="Ø"/>
            </a:pPr>
            <a:endParaRPr lang="fr-FR" b="1" dirty="0" smtClean="0">
              <a:solidFill>
                <a:srgbClr val="C00000"/>
              </a:solidFill>
            </a:endParaRPr>
          </a:p>
          <a:p>
            <a:pPr lvl="1">
              <a:buFont typeface="Wingdings" panose="05000000000000000000" pitchFamily="2" charset="2"/>
              <a:buChar char="Ø"/>
            </a:pPr>
            <a:endParaRPr lang="fr-FR" b="1" dirty="0" smtClean="0">
              <a:solidFill>
                <a:srgbClr val="C00000"/>
              </a:solidFill>
            </a:endParaRPr>
          </a:p>
          <a:p>
            <a:pPr lvl="1">
              <a:buFont typeface="Wingdings" panose="05000000000000000000" pitchFamily="2" charset="2"/>
              <a:buChar char="Ø"/>
            </a:pPr>
            <a:endParaRPr lang="fr-FR" dirty="0"/>
          </a:p>
        </p:txBody>
      </p:sp>
    </p:spTree>
    <p:extLst>
      <p:ext uri="{BB962C8B-B14F-4D97-AF65-F5344CB8AC3E}">
        <p14:creationId xmlns:p14="http://schemas.microsoft.com/office/powerpoint/2010/main" val="355117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Quelles sont vos attentes pour la journée ?</a:t>
            </a:r>
            <a:endParaRPr lang="fr-FR" b="1" dirty="0">
              <a:solidFill>
                <a:srgbClr val="C00000"/>
              </a:solidFill>
            </a:endParaRPr>
          </a:p>
        </p:txBody>
      </p:sp>
      <p:sp>
        <p:nvSpPr>
          <p:cNvPr id="3" name="Espace réservé du contenu 2"/>
          <p:cNvSpPr>
            <a:spLocks noGrp="1"/>
          </p:cNvSpPr>
          <p:nvPr>
            <p:ph idx="1"/>
          </p:nvPr>
        </p:nvSpPr>
        <p:spPr/>
        <p:txBody>
          <a:bodyPr/>
          <a:lstStyle/>
          <a:p>
            <a:r>
              <a:rPr lang="fr-FR" b="1" dirty="0" smtClean="0"/>
              <a:t>Consigne </a:t>
            </a:r>
            <a:r>
              <a:rPr lang="fr-FR" dirty="0" smtClean="0"/>
              <a:t>: Noter une attente par papier (2 à 4 attentes/personne) </a:t>
            </a:r>
            <a:r>
              <a:rPr lang="fr-FR" b="1" dirty="0">
                <a:solidFill>
                  <a:srgbClr val="C00000"/>
                </a:solidFill>
                <a:sym typeface="Wingdings" panose="05000000000000000000" pitchFamily="2" charset="2"/>
              </a:rPr>
              <a:t></a:t>
            </a:r>
            <a:r>
              <a:rPr lang="fr-FR" b="1" dirty="0">
                <a:solidFill>
                  <a:srgbClr val="C00000"/>
                </a:solidFill>
              </a:rPr>
              <a:t> 5’</a:t>
            </a:r>
            <a:endParaRPr lang="fr-FR" dirty="0" smtClean="0"/>
          </a:p>
          <a:p>
            <a:r>
              <a:rPr lang="fr-FR" b="1" dirty="0" smtClean="0">
                <a:solidFill>
                  <a:srgbClr val="C00000"/>
                </a:solidFill>
              </a:rPr>
              <a:t>Méthode : Seul/Groupe/Tous</a:t>
            </a:r>
          </a:p>
          <a:p>
            <a:r>
              <a:rPr lang="fr-FR" dirty="0" smtClean="0"/>
              <a:t>Se mettre en groupe de 3 (ou 4) et partager les attentes </a:t>
            </a:r>
            <a:r>
              <a:rPr lang="fr-FR" b="1" dirty="0">
                <a:solidFill>
                  <a:srgbClr val="C00000"/>
                </a:solidFill>
                <a:sym typeface="Wingdings" panose="05000000000000000000" pitchFamily="2" charset="2"/>
              </a:rPr>
              <a:t></a:t>
            </a:r>
            <a:r>
              <a:rPr lang="fr-FR" b="1" dirty="0">
                <a:solidFill>
                  <a:srgbClr val="C00000"/>
                </a:solidFill>
              </a:rPr>
              <a:t> </a:t>
            </a:r>
            <a:r>
              <a:rPr lang="fr-FR" b="1" dirty="0" smtClean="0">
                <a:solidFill>
                  <a:srgbClr val="C00000"/>
                </a:solidFill>
              </a:rPr>
              <a:t>10’ + </a:t>
            </a:r>
            <a:r>
              <a:rPr lang="fr-FR" dirty="0"/>
              <a:t>Catégoriser, reformuler les attentes du groupe </a:t>
            </a:r>
            <a:r>
              <a:rPr lang="fr-FR" b="1" dirty="0">
                <a:solidFill>
                  <a:srgbClr val="C00000"/>
                </a:solidFill>
                <a:sym typeface="Wingdings" panose="05000000000000000000" pitchFamily="2" charset="2"/>
              </a:rPr>
              <a:t></a:t>
            </a:r>
            <a:r>
              <a:rPr lang="fr-FR" b="1" dirty="0">
                <a:solidFill>
                  <a:srgbClr val="C00000"/>
                </a:solidFill>
              </a:rPr>
              <a:t> 5’ </a:t>
            </a:r>
            <a:endParaRPr lang="fr-FR" dirty="0" smtClean="0"/>
          </a:p>
          <a:p>
            <a:r>
              <a:rPr lang="fr-FR" dirty="0" smtClean="0"/>
              <a:t>Mise en commun </a:t>
            </a:r>
            <a:r>
              <a:rPr lang="fr-FR" b="1" dirty="0">
                <a:solidFill>
                  <a:srgbClr val="C00000"/>
                </a:solidFill>
                <a:sym typeface="Wingdings" panose="05000000000000000000" pitchFamily="2" charset="2"/>
              </a:rPr>
              <a:t></a:t>
            </a:r>
            <a:r>
              <a:rPr lang="fr-FR" b="1" dirty="0">
                <a:solidFill>
                  <a:srgbClr val="C00000"/>
                </a:solidFill>
              </a:rPr>
              <a:t> 5’</a:t>
            </a:r>
            <a:endParaRPr lang="fr-FR" dirty="0" smtClean="0"/>
          </a:p>
          <a:p>
            <a:r>
              <a:rPr lang="fr-FR" dirty="0" smtClean="0"/>
              <a:t>Catégorisation et affichage des attentes </a:t>
            </a:r>
          </a:p>
          <a:p>
            <a:endParaRPr lang="fr-FR" dirty="0"/>
          </a:p>
        </p:txBody>
      </p:sp>
      <p:sp>
        <p:nvSpPr>
          <p:cNvPr id="4" name="AutoShape 2"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155575" y="-33528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307975" y="-32004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0" name="Complément 9" title="PP Timer"/>
              <p:cNvGraphicFramePr>
                <a:graphicFrameLocks noGrp="1"/>
              </p:cNvGraphicFramePr>
              <p:nvPr>
                <p:extLst>
                  <p:ext uri="{D42A27DB-BD31-4B8C-83A1-F6EECF244321}">
                    <p14:modId xmlns:p14="http://schemas.microsoft.com/office/powerpoint/2010/main" val="3555719286"/>
                  </p:ext>
                </p:extLst>
              </p:nvPr>
            </p:nvGraphicFramePr>
            <p:xfrm>
              <a:off x="6896100" y="4610100"/>
              <a:ext cx="1993900" cy="1854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10" name="Complément 9" title="PP Timer"/>
              <p:cNvPicPr>
                <a:picLocks noGrp="1" noRot="1" noChangeAspect="1" noMove="1" noResize="1" noEditPoints="1" noAdjustHandles="1" noChangeArrowheads="1" noChangeShapeType="1"/>
              </p:cNvPicPr>
              <p:nvPr/>
            </p:nvPicPr>
            <p:blipFill>
              <a:blip r:embed="rId3"/>
              <a:stretch>
                <a:fillRect/>
              </a:stretch>
            </p:blipFill>
            <p:spPr>
              <a:xfrm>
                <a:off x="6896100" y="4610100"/>
                <a:ext cx="1993900" cy="1854200"/>
              </a:xfrm>
              <a:prstGeom prst="rect">
                <a:avLst/>
              </a:prstGeom>
            </p:spPr>
          </p:pic>
        </mc:Fallback>
      </mc:AlternateContent>
    </p:spTree>
    <p:extLst>
      <p:ext uri="{BB962C8B-B14F-4D97-AF65-F5344CB8AC3E}">
        <p14:creationId xmlns:p14="http://schemas.microsoft.com/office/powerpoint/2010/main" val="83062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Gestion de séance</a:t>
            </a:r>
          </a:p>
        </p:txBody>
      </p:sp>
      <p:pic>
        <p:nvPicPr>
          <p:cNvPr id="5" name="Image 4"/>
          <p:cNvPicPr>
            <a:picLocks noChangeAspect="1"/>
          </p:cNvPicPr>
          <p:nvPr/>
        </p:nvPicPr>
        <p:blipFill>
          <a:blip r:embed="rId2">
            <a:lum/>
            <a:alphaModFix/>
          </a:blip>
          <a:srcRect/>
          <a:stretch>
            <a:fillRect/>
          </a:stretch>
        </p:blipFill>
        <p:spPr>
          <a:xfrm>
            <a:off x="129778" y="1380470"/>
            <a:ext cx="8205328" cy="2733058"/>
          </a:xfrm>
          <a:prstGeom prst="rect">
            <a:avLst/>
          </a:prstGeom>
          <a:noFill/>
          <a:ln>
            <a:noFill/>
          </a:ln>
        </p:spPr>
      </p:pic>
      <p:sp>
        <p:nvSpPr>
          <p:cNvPr id="6" name="ZoneTexte 5"/>
          <p:cNvSpPr txBox="1"/>
          <p:nvPr/>
        </p:nvSpPr>
        <p:spPr>
          <a:xfrm>
            <a:off x="939499" y="4119004"/>
            <a:ext cx="1178524"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a:ln>
                  <a:noFill/>
                </a:ln>
                <a:ea typeface="WenQuanYi Micro Hei" pitchFamily="2"/>
                <a:cs typeface="Lohit Hindi" pitchFamily="2"/>
              </a:rPr>
              <a:t>Avant</a:t>
            </a:r>
          </a:p>
        </p:txBody>
      </p:sp>
      <p:sp>
        <p:nvSpPr>
          <p:cNvPr id="7" name="ZoneTexte 6"/>
          <p:cNvSpPr txBox="1"/>
          <p:nvPr/>
        </p:nvSpPr>
        <p:spPr>
          <a:xfrm>
            <a:off x="3558999" y="4098186"/>
            <a:ext cx="1346885"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dirty="0">
                <a:ln>
                  <a:noFill/>
                </a:ln>
                <a:ea typeface="WenQuanYi Micro Hei" pitchFamily="2"/>
                <a:cs typeface="Lohit Hindi" pitchFamily="2"/>
              </a:rPr>
              <a:t>Pendant</a:t>
            </a:r>
          </a:p>
        </p:txBody>
      </p:sp>
      <p:sp>
        <p:nvSpPr>
          <p:cNvPr id="8" name="ZoneTexte 7"/>
          <p:cNvSpPr txBox="1"/>
          <p:nvPr/>
        </p:nvSpPr>
        <p:spPr>
          <a:xfrm>
            <a:off x="6477051" y="4098186"/>
            <a:ext cx="1178524"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a:ln>
                  <a:noFill/>
                </a:ln>
                <a:ea typeface="WenQuanYi Micro Hei" pitchFamily="2"/>
                <a:cs typeface="Lohit Hindi" pitchFamily="2"/>
              </a:rPr>
              <a:t>Après</a:t>
            </a:r>
          </a:p>
        </p:txBody>
      </p:sp>
      <p:sp>
        <p:nvSpPr>
          <p:cNvPr id="9" name="Rectangle 8"/>
          <p:cNvSpPr/>
          <p:nvPr/>
        </p:nvSpPr>
        <p:spPr>
          <a:xfrm>
            <a:off x="302167" y="4868029"/>
            <a:ext cx="7860547" cy="1200329"/>
          </a:xfrm>
          <a:prstGeom prst="rect">
            <a:avLst/>
          </a:prstGeom>
        </p:spPr>
        <p:txBody>
          <a:bodyPr wrap="square">
            <a:spAutoFit/>
          </a:bodyPr>
          <a:lstStyle/>
          <a:p>
            <a:pPr marL="114300" indent="0">
              <a:buNone/>
            </a:pPr>
            <a:r>
              <a:rPr lang="fr-FR" sz="2800" b="1" dirty="0"/>
              <a:t>Objectifs</a:t>
            </a:r>
          </a:p>
          <a:p>
            <a:pPr marL="696912" lvl="1" indent="-342900">
              <a:buFont typeface="Wingdings" panose="05000000000000000000" pitchFamily="2" charset="2"/>
              <a:buChar char="§"/>
            </a:pPr>
            <a:r>
              <a:rPr lang="fr-FR" sz="2200" dirty="0"/>
              <a:t>Réfléchir au déroulement d’une séance </a:t>
            </a:r>
            <a:r>
              <a:rPr lang="fr-FR" sz="2200" dirty="0" smtClean="0"/>
              <a:t>(</a:t>
            </a:r>
            <a:r>
              <a:rPr lang="fr-FR" sz="2200" dirty="0" err="1" smtClean="0"/>
              <a:t>cours,TD</a:t>
            </a:r>
            <a:r>
              <a:rPr lang="fr-FR" sz="2200" dirty="0"/>
              <a:t>, TP)</a:t>
            </a:r>
          </a:p>
          <a:p>
            <a:pPr marL="696912" lvl="1" indent="-342900">
              <a:buFont typeface="Wingdings" panose="05000000000000000000" pitchFamily="2" charset="2"/>
              <a:buChar char="§"/>
            </a:pPr>
            <a:r>
              <a:rPr lang="fr-FR" sz="2200" dirty="0"/>
              <a:t>Gestion des différentes phases d’une séance</a:t>
            </a:r>
          </a:p>
        </p:txBody>
      </p:sp>
    </p:spTree>
    <p:extLst>
      <p:ext uri="{BB962C8B-B14F-4D97-AF65-F5344CB8AC3E}">
        <p14:creationId xmlns:p14="http://schemas.microsoft.com/office/powerpoint/2010/main" val="13178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Gestion de séance</a:t>
            </a:r>
          </a:p>
        </p:txBody>
      </p:sp>
      <p:pic>
        <p:nvPicPr>
          <p:cNvPr id="31" name="Image 30"/>
          <p:cNvPicPr>
            <a:picLocks noChangeAspect="1"/>
          </p:cNvPicPr>
          <p:nvPr/>
        </p:nvPicPr>
        <p:blipFill>
          <a:blip r:embed="rId2">
            <a:lum/>
            <a:alphaModFix/>
          </a:blip>
          <a:srcRect/>
          <a:stretch>
            <a:fillRect/>
          </a:stretch>
        </p:blipFill>
        <p:spPr>
          <a:xfrm>
            <a:off x="291379" y="1916212"/>
            <a:ext cx="8205328" cy="2733058"/>
          </a:xfrm>
          <a:prstGeom prst="rect">
            <a:avLst/>
          </a:prstGeom>
          <a:noFill/>
          <a:ln>
            <a:noFill/>
          </a:ln>
        </p:spPr>
      </p:pic>
      <p:grpSp>
        <p:nvGrpSpPr>
          <p:cNvPr id="5" name="Groupe 4"/>
          <p:cNvGrpSpPr/>
          <p:nvPr/>
        </p:nvGrpSpPr>
        <p:grpSpPr>
          <a:xfrm>
            <a:off x="2158576" y="5894476"/>
            <a:ext cx="4459941" cy="488280"/>
            <a:chOff x="2093260" y="5894476"/>
            <a:chExt cx="4459941" cy="488280"/>
          </a:xfrm>
        </p:grpSpPr>
        <p:sp>
          <p:nvSpPr>
            <p:cNvPr id="9" name="Chevron 8"/>
            <p:cNvSpPr/>
            <p:nvPr/>
          </p:nvSpPr>
          <p:spPr>
            <a:xfrm>
              <a:off x="2093260" y="5894476"/>
              <a:ext cx="1345277" cy="488280"/>
            </a:xfrm>
            <a:prstGeom prst="chevron">
              <a:avLst>
                <a:gd name="adj" fmla="val 42406"/>
              </a:avLst>
            </a:prstGeom>
            <a:solidFill>
              <a:schemeClr val="accent2">
                <a:lumMod val="60000"/>
                <a:lumOff val="4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Introduction</a:t>
              </a:r>
            </a:p>
          </p:txBody>
        </p:sp>
        <p:sp>
          <p:nvSpPr>
            <p:cNvPr id="10" name="Chevron 9"/>
            <p:cNvSpPr/>
            <p:nvPr/>
          </p:nvSpPr>
          <p:spPr>
            <a:xfrm>
              <a:off x="5335711" y="5894476"/>
              <a:ext cx="1217490"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1" name="Chevron 10"/>
            <p:cNvSpPr/>
            <p:nvPr/>
          </p:nvSpPr>
          <p:spPr>
            <a:xfrm>
              <a:off x="3270046" y="5894476"/>
              <a:ext cx="2234155"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grpSp>
      <p:sp>
        <p:nvSpPr>
          <p:cNvPr id="12" name="Chevron 11"/>
          <p:cNvSpPr/>
          <p:nvPr/>
        </p:nvSpPr>
        <p:spPr>
          <a:xfrm>
            <a:off x="1144858" y="4684963"/>
            <a:ext cx="1345277" cy="488280"/>
          </a:xfrm>
          <a:prstGeom prst="chevron">
            <a:avLst>
              <a:gd name="adj" fmla="val 42406"/>
            </a:avLst>
          </a:prstGeom>
          <a:solidFill>
            <a:schemeClr val="accent2">
              <a:lumMod val="75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Préparation</a:t>
            </a:r>
          </a:p>
        </p:txBody>
      </p:sp>
      <p:cxnSp>
        <p:nvCxnSpPr>
          <p:cNvPr id="4" name="Connecteur droit 3"/>
          <p:cNvCxnSpPr/>
          <p:nvPr/>
        </p:nvCxnSpPr>
        <p:spPr>
          <a:xfrm flipH="1">
            <a:off x="2221046" y="4649270"/>
            <a:ext cx="805184" cy="115228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Chevron 13"/>
          <p:cNvSpPr/>
          <p:nvPr/>
        </p:nvSpPr>
        <p:spPr>
          <a:xfrm>
            <a:off x="6611064" y="4684963"/>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cxnSp>
        <p:nvCxnSpPr>
          <p:cNvPr id="18" name="Connecteur droit 17"/>
          <p:cNvCxnSpPr/>
          <p:nvPr/>
        </p:nvCxnSpPr>
        <p:spPr>
          <a:xfrm>
            <a:off x="5748017" y="4649270"/>
            <a:ext cx="805184" cy="115228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6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30" name="Bulle rectangulaire à coins arrondis 33"/>
          <p:cNvSpPr/>
          <p:nvPr/>
        </p:nvSpPr>
        <p:spPr>
          <a:xfrm>
            <a:off x="1377351" y="1616359"/>
            <a:ext cx="2088074" cy="586770"/>
          </a:xfrm>
          <a:prstGeom prst="wedgeRoundRectCallout">
            <a:avLst>
              <a:gd name="adj1" fmla="val -76883"/>
              <a:gd name="adj2" fmla="val 177799"/>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anticiper au mieux sa séance ?</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(avant)</a:t>
            </a:r>
          </a:p>
        </p:txBody>
      </p:sp>
    </p:spTree>
    <p:extLst>
      <p:ext uri="{BB962C8B-B14F-4D97-AF65-F5344CB8AC3E}">
        <p14:creationId xmlns:p14="http://schemas.microsoft.com/office/powerpoint/2010/main" val="240563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11" name="Bulle rectangulaire à coins arrondis 34"/>
          <p:cNvSpPr/>
          <p:nvPr/>
        </p:nvSpPr>
        <p:spPr>
          <a:xfrm>
            <a:off x="2146382" y="4685046"/>
            <a:ext cx="4620284" cy="1095268"/>
          </a:xfrm>
          <a:prstGeom prst="wedgeRoundRectCallout">
            <a:avLst>
              <a:gd name="adj1" fmla="val -6452"/>
              <a:gd name="adj2" fmla="val -15128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t>Déroulement d’activités pédagogiques</a:t>
            </a:r>
          </a:p>
          <a:p>
            <a:pPr algn="ctr"/>
            <a:r>
              <a:rPr lang="fr-FR" sz="1600" dirty="0"/>
              <a:t>Comment (se) mettre au travail sur un exercice ?</a:t>
            </a:r>
          </a:p>
          <a:p>
            <a:pPr algn="ctr"/>
            <a:r>
              <a:rPr lang="fr-FR" sz="1600" dirty="0"/>
              <a:t>Comment présenter les activités à réaliser ?</a:t>
            </a:r>
          </a:p>
          <a:p>
            <a:pPr algn="ctr"/>
            <a:r>
              <a:rPr lang="fr-FR" sz="1600" dirty="0"/>
              <a:t>Comment accompagner ? Comment corriger ?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(pendant)</a:t>
            </a:r>
          </a:p>
        </p:txBody>
      </p:sp>
      <p:sp>
        <p:nvSpPr>
          <p:cNvPr id="9" name="Bulle rectangulaire à coins arrondis 33"/>
          <p:cNvSpPr/>
          <p:nvPr/>
        </p:nvSpPr>
        <p:spPr>
          <a:xfrm>
            <a:off x="861173" y="1331388"/>
            <a:ext cx="2570417" cy="823412"/>
          </a:xfrm>
          <a:prstGeom prst="wedgeRoundRectCallout">
            <a:avLst>
              <a:gd name="adj1" fmla="val -12299"/>
              <a:gd name="adj2" fmla="val 14891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démarrer efficacement sa séance ? (les 5 premières minutes)</a:t>
            </a:r>
          </a:p>
        </p:txBody>
      </p:sp>
    </p:spTree>
    <p:extLst>
      <p:ext uri="{BB962C8B-B14F-4D97-AF65-F5344CB8AC3E}">
        <p14:creationId xmlns:p14="http://schemas.microsoft.com/office/powerpoint/2010/main" val="32150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90147" y="2806700"/>
            <a:ext cx="8617787" cy="1362075"/>
          </a:xfrm>
        </p:spPr>
        <p:txBody>
          <a:bodyPr vert="horz" lIns="91440" tIns="45720" rIns="91440" bIns="45720" rtlCol="0" anchor="b">
            <a:normAutofit fontScale="90000"/>
          </a:bodyPr>
          <a:lstStyle/>
          <a:p>
            <a:pPr algn="ctr"/>
            <a:r>
              <a:rPr lang="fr-FR" b="1" dirty="0">
                <a:solidFill>
                  <a:srgbClr val="C00000"/>
                </a:solidFill>
              </a:rPr>
              <a:t>Formation doctorale</a:t>
            </a:r>
            <a:br>
              <a:rPr lang="fr-FR" b="1" dirty="0">
                <a:solidFill>
                  <a:srgbClr val="C00000"/>
                </a:solidFill>
              </a:rPr>
            </a:br>
            <a:endParaRPr lang="fr-FR" b="1" dirty="0">
              <a:solidFill>
                <a:srgbClr val="C00000"/>
              </a:solidFill>
            </a:endParaRPr>
          </a:p>
        </p:txBody>
      </p:sp>
      <p:sp>
        <p:nvSpPr>
          <p:cNvPr id="3" name="ZoneTexte 2"/>
          <p:cNvSpPr txBox="1"/>
          <p:nvPr/>
        </p:nvSpPr>
        <p:spPr>
          <a:xfrm>
            <a:off x="425450" y="558800"/>
            <a:ext cx="8293100" cy="646331"/>
          </a:xfrm>
          <a:prstGeom prst="rect">
            <a:avLst/>
          </a:prstGeom>
          <a:noFill/>
        </p:spPr>
        <p:txBody>
          <a:bodyPr wrap="square" rtlCol="0">
            <a:spAutoFit/>
          </a:bodyPr>
          <a:lstStyle/>
          <a:p>
            <a:pPr algn="ctr"/>
            <a:r>
              <a:rPr lang="fr-FR" b="1" dirty="0" smtClean="0"/>
              <a:t>Avant de commencer la formation : </a:t>
            </a:r>
          </a:p>
          <a:p>
            <a:pPr algn="ctr"/>
            <a:r>
              <a:rPr lang="fr-FR" b="1" dirty="0" smtClean="0"/>
              <a:t>Un rappel ou une information sur votre formation doctorale</a:t>
            </a:r>
            <a:endParaRPr lang="fr-FR" b="1" dirty="0"/>
          </a:p>
        </p:txBody>
      </p:sp>
    </p:spTree>
    <p:extLst>
      <p:ext uri="{BB962C8B-B14F-4D97-AF65-F5344CB8AC3E}">
        <p14:creationId xmlns:p14="http://schemas.microsoft.com/office/powerpoint/2010/main" val="246681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3233058" y="4406617"/>
            <a:ext cx="3788218" cy="730985"/>
          </a:xfrm>
          <a:prstGeom prst="wedgeRoundRectCallout">
            <a:avLst>
              <a:gd name="adj1" fmla="val 44740"/>
              <a:gd name="adj2" fmla="val -164445"/>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terminer sa séance ?</a:t>
            </a:r>
          </a:p>
          <a:p>
            <a:pPr algn="ctr"/>
            <a:r>
              <a:rPr lang="fr-FR" sz="1600" dirty="0"/>
              <a:t>Comment gérer les 5 dernières minutes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(pendant)</a:t>
            </a:r>
          </a:p>
        </p:txBody>
      </p:sp>
    </p:spTree>
    <p:extLst>
      <p:ext uri="{BB962C8B-B14F-4D97-AF65-F5344CB8AC3E}">
        <p14:creationId xmlns:p14="http://schemas.microsoft.com/office/powerpoint/2010/main" val="3640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4191001" y="4772109"/>
            <a:ext cx="3788218" cy="730985"/>
          </a:xfrm>
          <a:prstGeom prst="wedgeRoundRectCallout">
            <a:avLst>
              <a:gd name="adj1" fmla="val 51062"/>
              <a:gd name="adj2" fmla="val -215077"/>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Est-ce qu’il y a des choses à faire après la séance ?</a:t>
            </a:r>
          </a:p>
        </p:txBody>
      </p:sp>
      <p:sp>
        <p:nvSpPr>
          <p:cNvPr id="11" name="Titre 1"/>
          <p:cNvSpPr txBox="1">
            <a:spLocks/>
          </p:cNvSpPr>
          <p:nvPr/>
        </p:nvSpPr>
        <p:spPr>
          <a:xfrm>
            <a:off x="457200" y="1331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rPr>
              <a:t>Gestion de séance (après)</a:t>
            </a:r>
          </a:p>
        </p:txBody>
      </p:sp>
    </p:spTree>
    <p:extLst>
      <p:ext uri="{BB962C8B-B14F-4D97-AF65-F5344CB8AC3E}">
        <p14:creationId xmlns:p14="http://schemas.microsoft.com/office/powerpoint/2010/main" val="95186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4"/>
            <a:ext cx="8229600" cy="1143000"/>
          </a:xfrm>
        </p:spPr>
        <p:txBody>
          <a:bodyPr vert="horz" lIns="91440" tIns="45720" rIns="91440" bIns="45720" rtlCol="0" anchor="ctr">
            <a:normAutofit/>
          </a:bodyPr>
          <a:lstStyle/>
          <a:p>
            <a:pPr algn="ctr"/>
            <a:r>
              <a:rPr lang="fr-FR" b="1" dirty="0">
                <a:solidFill>
                  <a:srgbClr val="C00000"/>
                </a:solidFill>
              </a:rPr>
              <a:t>Gestion de séance</a:t>
            </a:r>
          </a:p>
        </p:txBody>
      </p:sp>
      <p:sp>
        <p:nvSpPr>
          <p:cNvPr id="18" name="Chevron 17"/>
          <p:cNvSpPr/>
          <p:nvPr/>
        </p:nvSpPr>
        <p:spPr>
          <a:xfrm>
            <a:off x="1296472" y="2467422"/>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2467422"/>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2467422"/>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2467422"/>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2467422"/>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7141028" y="3392539"/>
            <a:ext cx="1698784" cy="612947"/>
          </a:xfrm>
          <a:prstGeom prst="wedgeRoundRectCallout">
            <a:avLst>
              <a:gd name="adj1" fmla="val 3643"/>
              <a:gd name="adj2" fmla="val -119175"/>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Que faire après?</a:t>
            </a:r>
          </a:p>
        </p:txBody>
      </p:sp>
      <p:sp>
        <p:nvSpPr>
          <p:cNvPr id="11" name="Bulle rectangulaire à coins arrondis 33"/>
          <p:cNvSpPr/>
          <p:nvPr/>
        </p:nvSpPr>
        <p:spPr>
          <a:xfrm>
            <a:off x="2294987" y="1635425"/>
            <a:ext cx="2570417" cy="362046"/>
          </a:xfrm>
          <a:prstGeom prst="wedgeRoundRectCallout">
            <a:avLst>
              <a:gd name="adj1" fmla="val -66225"/>
              <a:gd name="adj2" fmla="val 18012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5 premières minutes</a:t>
            </a:r>
          </a:p>
        </p:txBody>
      </p:sp>
      <p:sp>
        <p:nvSpPr>
          <p:cNvPr id="14" name="Bulle rectangulaire à coins arrondis 33"/>
          <p:cNvSpPr/>
          <p:nvPr/>
        </p:nvSpPr>
        <p:spPr>
          <a:xfrm>
            <a:off x="109265" y="1355760"/>
            <a:ext cx="2088074" cy="586770"/>
          </a:xfrm>
          <a:prstGeom prst="wedgeRoundRectCallout">
            <a:avLst>
              <a:gd name="adj1" fmla="val -29963"/>
              <a:gd name="adj2" fmla="val 142551"/>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anticiper au mieux sa séance ?</a:t>
            </a:r>
          </a:p>
        </p:txBody>
      </p:sp>
      <p:sp>
        <p:nvSpPr>
          <p:cNvPr id="15" name="Bulle rectangulaire à coins arrondis 34"/>
          <p:cNvSpPr/>
          <p:nvPr/>
        </p:nvSpPr>
        <p:spPr>
          <a:xfrm>
            <a:off x="2146382" y="3392539"/>
            <a:ext cx="4620284" cy="612947"/>
          </a:xfrm>
          <a:prstGeom prst="wedgeRoundRectCallout">
            <a:avLst>
              <a:gd name="adj1" fmla="val 4857"/>
              <a:gd name="adj2" fmla="val -117868"/>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(se) mettre au travail ?</a:t>
            </a:r>
          </a:p>
          <a:p>
            <a:pPr algn="ctr"/>
            <a:r>
              <a:rPr lang="fr-FR" sz="1600" dirty="0"/>
              <a:t>Comment accompagner ? Comment corriger ? …</a:t>
            </a:r>
          </a:p>
        </p:txBody>
      </p:sp>
      <p:sp>
        <p:nvSpPr>
          <p:cNvPr id="16" name="Bulle rectangulaire à coins arrondis 36"/>
          <p:cNvSpPr/>
          <p:nvPr/>
        </p:nvSpPr>
        <p:spPr>
          <a:xfrm>
            <a:off x="5226050" y="1718618"/>
            <a:ext cx="2268485" cy="447824"/>
          </a:xfrm>
          <a:prstGeom prst="wedgeRoundRectCallout">
            <a:avLst>
              <a:gd name="adj1" fmla="val 32024"/>
              <a:gd name="adj2" fmla="val 106827"/>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5 dernières minutes</a:t>
            </a:r>
          </a:p>
        </p:txBody>
      </p:sp>
    </p:spTree>
    <p:extLst>
      <p:ext uri="{BB962C8B-B14F-4D97-AF65-F5344CB8AC3E}">
        <p14:creationId xmlns:p14="http://schemas.microsoft.com/office/powerpoint/2010/main" val="317885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La gestion des séances</a:t>
            </a:r>
            <a:br>
              <a:rPr lang="fr-FR" b="1" dirty="0" smtClean="0">
                <a:solidFill>
                  <a:srgbClr val="C00000"/>
                </a:solidFill>
              </a:rPr>
            </a:br>
            <a:r>
              <a:rPr lang="fr-FR" sz="2000" b="1" dirty="0" smtClean="0">
                <a:solidFill>
                  <a:srgbClr val="C00000"/>
                </a:solidFill>
              </a:rPr>
              <a:t>Envisagez les différents formats d’enseignements (CM, TD, TP, APP…)</a:t>
            </a:r>
            <a:endParaRPr lang="fr-FR" b="1" dirty="0">
              <a:solidFill>
                <a:srgbClr val="C00000"/>
              </a:solidFill>
            </a:endParaRPr>
          </a:p>
        </p:txBody>
      </p:sp>
      <p:sp>
        <p:nvSpPr>
          <p:cNvPr id="3" name="Espace réservé du contenu 2"/>
          <p:cNvSpPr>
            <a:spLocks noGrp="1"/>
          </p:cNvSpPr>
          <p:nvPr>
            <p:ph idx="1"/>
          </p:nvPr>
        </p:nvSpPr>
        <p:spPr/>
        <p:txBody>
          <a:bodyPr>
            <a:normAutofit lnSpcReduction="10000"/>
          </a:bodyPr>
          <a:lstStyle/>
          <a:p>
            <a:r>
              <a:rPr lang="fr-FR" b="1" dirty="0" smtClean="0"/>
              <a:t>Consigne </a:t>
            </a:r>
            <a:r>
              <a:rPr lang="fr-FR" dirty="0" smtClean="0"/>
              <a:t>: lister les actions que vous pensez devoir faire avant, pendant et après</a:t>
            </a:r>
            <a:endParaRPr lang="fr-FR" b="1" dirty="0" smtClean="0">
              <a:solidFill>
                <a:srgbClr val="C00000"/>
              </a:solidFill>
            </a:endParaRPr>
          </a:p>
          <a:p>
            <a:r>
              <a:rPr lang="fr-FR" dirty="0" smtClean="0"/>
              <a:t>Se répartir en 3 ou 4 groupes selon le format d’enseignement et échanger sur les actions </a:t>
            </a:r>
            <a:r>
              <a:rPr lang="fr-FR" b="1" dirty="0" smtClean="0">
                <a:solidFill>
                  <a:srgbClr val="C00000"/>
                </a:solidFill>
                <a:sym typeface="Wingdings" panose="05000000000000000000" pitchFamily="2" charset="2"/>
              </a:rPr>
              <a:t></a:t>
            </a:r>
            <a:r>
              <a:rPr lang="fr-FR" b="1" dirty="0" smtClean="0">
                <a:solidFill>
                  <a:srgbClr val="C00000"/>
                </a:solidFill>
              </a:rPr>
              <a:t> 15’</a:t>
            </a:r>
            <a:endParaRPr lang="fr-FR" dirty="0" smtClean="0"/>
          </a:p>
          <a:p>
            <a:r>
              <a:rPr lang="fr-FR" dirty="0"/>
              <a:t>Noter les actions retenues sur des post-it (AVANT = jaune ; PENDANT = bleu et APRES = ROSE) </a:t>
            </a:r>
            <a:r>
              <a:rPr lang="fr-FR" dirty="0" smtClean="0"/>
              <a:t>+ </a:t>
            </a:r>
            <a:r>
              <a:rPr lang="fr-FR" dirty="0"/>
              <a:t>Mise en commun sur le </a:t>
            </a:r>
            <a:r>
              <a:rPr lang="fr-FR" dirty="0" smtClean="0"/>
              <a:t>support </a:t>
            </a:r>
            <a:r>
              <a:rPr lang="fr-FR" b="1" dirty="0" smtClean="0">
                <a:solidFill>
                  <a:srgbClr val="C00000"/>
                </a:solidFill>
                <a:sym typeface="Wingdings" panose="05000000000000000000" pitchFamily="2" charset="2"/>
              </a:rPr>
              <a:t></a:t>
            </a:r>
            <a:r>
              <a:rPr lang="fr-FR" b="1" dirty="0" smtClean="0">
                <a:solidFill>
                  <a:srgbClr val="C00000"/>
                </a:solidFill>
              </a:rPr>
              <a:t> </a:t>
            </a:r>
            <a:r>
              <a:rPr lang="fr-FR" b="1" dirty="0">
                <a:solidFill>
                  <a:srgbClr val="C00000"/>
                </a:solidFill>
              </a:rPr>
              <a:t>5</a:t>
            </a:r>
            <a:r>
              <a:rPr lang="fr-FR" b="1" dirty="0" smtClean="0">
                <a:solidFill>
                  <a:srgbClr val="C00000"/>
                </a:solidFill>
              </a:rPr>
              <a:t>’</a:t>
            </a:r>
            <a:endParaRPr lang="fr-FR" dirty="0" smtClean="0"/>
          </a:p>
          <a:p>
            <a:r>
              <a:rPr lang="fr-FR" dirty="0" smtClean="0"/>
              <a:t>Débriefing / discussion /Complément </a:t>
            </a:r>
            <a:r>
              <a:rPr lang="fr-FR" b="1" dirty="0" smtClean="0">
                <a:solidFill>
                  <a:srgbClr val="C00000"/>
                </a:solidFill>
                <a:sym typeface="Wingdings" panose="05000000000000000000" pitchFamily="2" charset="2"/>
              </a:rPr>
              <a:t></a:t>
            </a:r>
            <a:r>
              <a:rPr lang="fr-FR" b="1" dirty="0" smtClean="0">
                <a:solidFill>
                  <a:srgbClr val="C00000"/>
                </a:solidFill>
              </a:rPr>
              <a:t> 30’</a:t>
            </a:r>
            <a:endParaRPr lang="fr-FR" dirty="0" smtClean="0"/>
          </a:p>
          <a:p>
            <a:r>
              <a:rPr lang="fr-FR" b="1" dirty="0">
                <a:solidFill>
                  <a:srgbClr val="C00000"/>
                </a:solidFill>
              </a:rPr>
              <a:t>Méthode : se positionner </a:t>
            </a:r>
            <a:r>
              <a:rPr lang="fr-FR" b="1" dirty="0" smtClean="0">
                <a:solidFill>
                  <a:srgbClr val="C00000"/>
                </a:solidFill>
              </a:rPr>
              <a:t>sur une partie / </a:t>
            </a:r>
            <a:r>
              <a:rPr lang="fr-FR" b="1" dirty="0">
                <a:solidFill>
                  <a:srgbClr val="C00000"/>
                </a:solidFill>
              </a:rPr>
              <a:t>mutualiser / </a:t>
            </a:r>
            <a:r>
              <a:rPr lang="fr-FR" b="1" dirty="0" smtClean="0">
                <a:solidFill>
                  <a:srgbClr val="C00000"/>
                </a:solidFill>
              </a:rPr>
              <a:t>discuter pour avoir la vue d’ensemble</a:t>
            </a:r>
            <a:endParaRPr lang="fr-FR" dirty="0" smtClean="0"/>
          </a:p>
          <a:p>
            <a:endParaRPr lang="fr-FR" dirty="0"/>
          </a:p>
        </p:txBody>
      </p:sp>
      <p:sp>
        <p:nvSpPr>
          <p:cNvPr id="4" name="AutoShape 2"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155575" y="-33528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307975" y="-32004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57353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algn="ctr"/>
            <a:r>
              <a:rPr lang="fr-FR" b="1" dirty="0" smtClean="0">
                <a:solidFill>
                  <a:srgbClr val="C00000"/>
                </a:solidFill>
                <a:latin typeface="+mn-lt"/>
              </a:rPr>
              <a:t>RÉBUS </a:t>
            </a:r>
            <a:endParaRPr lang="fr-FR" b="1" dirty="0">
              <a:solidFill>
                <a:srgbClr val="C00000"/>
              </a:solidFill>
              <a:latin typeface="+mn-lt"/>
            </a:endParaRPr>
          </a:p>
        </p:txBody>
      </p:sp>
      <p:pic>
        <p:nvPicPr>
          <p:cNvPr id="2050" name="Picture 2" descr="Comment composer un déjeuner équilibré ? - A.Vogel - Compléments  alimentaires nature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7675" y="3200401"/>
            <a:ext cx="4345166" cy="21186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506537" y="3175882"/>
            <a:ext cx="2143125" cy="2143125"/>
          </a:xfrm>
          <a:prstGeom prst="rect">
            <a:avLst/>
          </a:prstGeom>
        </p:spPr>
      </p:pic>
    </p:spTree>
    <p:extLst>
      <p:ext uri="{BB962C8B-B14F-4D97-AF65-F5344CB8AC3E}">
        <p14:creationId xmlns:p14="http://schemas.microsoft.com/office/powerpoint/2010/main" val="421820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 name="Google Shape;59;p1"/>
          <p:cNvSpPr txBox="1">
            <a:spLocks noGrp="1"/>
          </p:cNvSpPr>
          <p:nvPr>
            <p:ph type="ctrTitle"/>
          </p:nvPr>
        </p:nvSpPr>
        <p:spPr bwMode="auto">
          <a:xfrm>
            <a:off x="196698" y="3594916"/>
            <a:ext cx="6100026" cy="877400"/>
          </a:xfrm>
          <a:prstGeom prst="rect">
            <a:avLst/>
          </a:prstGeom>
          <a:noFill/>
          <a:ln>
            <a:noFill/>
          </a:ln>
        </p:spPr>
        <p:txBody>
          <a:bodyPr spcFirstLastPara="1" wrap="square" lIns="91425" tIns="45700" rIns="91425" bIns="45700" anchor="b" anchorCtr="0">
            <a:noAutofit/>
          </a:bodyPr>
          <a:lstStyle/>
          <a:p>
            <a:pPr marL="0" lvl="0" indent="0" algn="l">
              <a:lnSpc>
                <a:spcPct val="100000"/>
              </a:lnSpc>
              <a:spcBef>
                <a:spcPts val="0"/>
              </a:spcBef>
              <a:spcAft>
                <a:spcPts val="0"/>
              </a:spcAft>
              <a:buClr>
                <a:srgbClr val="ED145B"/>
              </a:buClr>
              <a:buSzPts val="2400"/>
              <a:buFont typeface="Open Sans"/>
              <a:buNone/>
              <a:defRPr/>
            </a:pPr>
            <a:r>
              <a:rPr lang="fr-FR" sz="2400" b="0">
                <a:solidFill>
                  <a:schemeClr val="bg1"/>
                </a:solidFill>
              </a:rPr>
              <a:t>Module de formation e-learning sur les</a:t>
            </a:r>
            <a:r>
              <a:rPr lang="fr-FR" sz="2400">
                <a:solidFill>
                  <a:schemeClr val="bg1"/>
                </a:solidFill>
              </a:rPr>
              <a:t> Violences Sexistes et Sexuelles (VSS) </a:t>
            </a:r>
            <a:endParaRPr sz="2400">
              <a:solidFill>
                <a:schemeClr val="bg1"/>
              </a:solidFill>
            </a:endParaRPr>
          </a:p>
        </p:txBody>
      </p:sp>
      <p:sp>
        <p:nvSpPr>
          <p:cNvPr id="60" name="Google Shape;60;p1"/>
          <p:cNvSpPr/>
          <p:nvPr/>
        </p:nvSpPr>
        <p:spPr bwMode="auto">
          <a:xfrm>
            <a:off x="342543" y="6083063"/>
            <a:ext cx="2112660" cy="347676"/>
          </a:xfrm>
          <a:prstGeom prst="roundRect">
            <a:avLst>
              <a:gd name="adj" fmla="val 16667"/>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a:ln>
                  <a:noFill/>
                </a:ln>
                <a:solidFill>
                  <a:srgbClr val="FFFFFF"/>
                </a:solidFill>
                <a:effectLst/>
                <a:uLnTx/>
                <a:uFillTx/>
                <a:latin typeface="Open Sans"/>
                <a:ea typeface="Open Sans"/>
                <a:cs typeface="Open Sans"/>
              </a:rPr>
              <a:t>septembre 2023</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61" name="Google Shape;61;p1"/>
          <p:cNvSpPr txBox="1"/>
          <p:nvPr/>
        </p:nvSpPr>
        <p:spPr bwMode="auto">
          <a:xfrm>
            <a:off x="5188017" y="1759853"/>
            <a:ext cx="2463214" cy="1077684"/>
          </a:xfrm>
          <a:prstGeom prst="rect">
            <a:avLst/>
          </a:prstGeom>
          <a:noFill/>
          <a:ln>
            <a:noFill/>
          </a:ln>
        </p:spPr>
        <p:txBody>
          <a:bodyPr spcFirstLastPara="1" wrap="square" lIns="91425" tIns="45700" rIns="91425" bIns="45700" anchor="b"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Open Sans"/>
              <a:buNone/>
              <a:tabLst/>
              <a:defRPr/>
            </a:pPr>
            <a:r>
              <a:rPr kumimoji="0" lang="fr-FR" sz="2400" b="1" i="0" u="none" strike="noStrike" kern="0" cap="none" spc="0" normalizeH="0" baseline="0" noProof="0">
                <a:ln>
                  <a:noFill/>
                </a:ln>
                <a:solidFill>
                  <a:srgbClr val="FFFFFF"/>
                </a:solidFill>
                <a:effectLst/>
                <a:uLnTx/>
                <a:uFillTx/>
                <a:latin typeface="Open Sans"/>
                <a:ea typeface="Open Sans"/>
                <a:cs typeface="Open Sans"/>
              </a:rPr>
              <a:t>Pour que la honte et la peur changent de camp</a:t>
            </a:r>
            <a:endParaRPr kumimoji="0" sz="2400" b="1" i="0" u="none" strike="noStrike" kern="0" cap="none" spc="0" normalizeH="0" baseline="0" noProof="0">
              <a:ln>
                <a:noFill/>
              </a:ln>
              <a:solidFill>
                <a:srgbClr val="FFFFFF"/>
              </a:solidFill>
              <a:effectLst/>
              <a:uLnTx/>
              <a:uFillTx/>
              <a:latin typeface="Open Sans"/>
              <a:ea typeface="Open Sans"/>
              <a:cs typeface="Open Sans"/>
            </a:endParaRPr>
          </a:p>
        </p:txBody>
      </p:sp>
      <p:sp>
        <p:nvSpPr>
          <p:cNvPr id="62" name="Google Shape;62;p1"/>
          <p:cNvSpPr/>
          <p:nvPr/>
        </p:nvSpPr>
        <p:spPr bwMode="auto">
          <a:xfrm flipH="1">
            <a:off x="4860757" y="889046"/>
            <a:ext cx="2871935" cy="2705871"/>
          </a:xfrm>
          <a:custGeom>
            <a:avLst/>
            <a:gdLst/>
            <a:ahLst/>
            <a:cxnLst/>
            <a:rect l="l" t="t" r="r" b="b"/>
            <a:pathLst>
              <a:path w="21139" h="21108" extrusionOk="0">
                <a:moveTo>
                  <a:pt x="11137" y="31"/>
                </a:moveTo>
                <a:cubicBezTo>
                  <a:pt x="16966" y="455"/>
                  <a:pt x="21436" y="5016"/>
                  <a:pt x="21123" y="10217"/>
                </a:cubicBezTo>
                <a:cubicBezTo>
                  <a:pt x="20809" y="15418"/>
                  <a:pt x="15829" y="19291"/>
                  <a:pt x="10000" y="18866"/>
                </a:cubicBezTo>
                <a:cubicBezTo>
                  <a:pt x="9441" y="18825"/>
                  <a:pt x="8893" y="18746"/>
                  <a:pt x="8362" y="18632"/>
                </a:cubicBezTo>
                <a:cubicBezTo>
                  <a:pt x="5945" y="20957"/>
                  <a:pt x="3212" y="21207"/>
                  <a:pt x="591" y="21082"/>
                </a:cubicBezTo>
                <a:lnTo>
                  <a:pt x="628" y="20472"/>
                </a:lnTo>
                <a:cubicBezTo>
                  <a:pt x="2087" y="19815"/>
                  <a:pt x="3396" y="18520"/>
                  <a:pt x="3492" y="16937"/>
                </a:cubicBezTo>
                <a:cubicBezTo>
                  <a:pt x="3505" y="16716"/>
                  <a:pt x="3502" y="16498"/>
                  <a:pt x="3486" y="16284"/>
                </a:cubicBezTo>
                <a:cubicBezTo>
                  <a:pt x="1204" y="14384"/>
                  <a:pt x="-163" y="11636"/>
                  <a:pt x="15" y="8680"/>
                </a:cubicBezTo>
                <a:cubicBezTo>
                  <a:pt x="329" y="3479"/>
                  <a:pt x="5308" y="-393"/>
                  <a:pt x="11137" y="31"/>
                </a:cubicBezTo>
                <a:close/>
              </a:path>
            </a:pathLst>
          </a:custGeom>
          <a:noFill/>
          <a:ln w="57150" cap="flat" cmpd="sng">
            <a:solidFill>
              <a:schemeClr val="lt1"/>
            </a:solidFill>
            <a:prstDash val="solid"/>
            <a:round/>
            <a:headEnd type="none" w="sm" len="sm"/>
            <a:tailEnd type="none" w="sm" len="sm"/>
          </a:ln>
        </p:spPr>
        <p:txBody>
          <a:bodyPr spcFirstLastPara="1" wrap="square" lIns="38100" tIns="38100" rIns="38100" bIns="381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FFFFFF"/>
              </a:solidFill>
              <a:effectLst/>
              <a:uLnTx/>
              <a:uFillTx/>
              <a:latin typeface="Gill Sans"/>
              <a:ea typeface="Gill Sans"/>
              <a:cs typeface="Gill Sans"/>
            </a:endParaRPr>
          </a:p>
        </p:txBody>
      </p:sp>
      <p:pic>
        <p:nvPicPr>
          <p:cNvPr id="63" name="Google Shape;63;p1"/>
          <p:cNvPicPr/>
          <p:nvPr/>
        </p:nvPicPr>
        <p:blipFill>
          <a:blip r:embed="rId2">
            <a:alphaModFix/>
          </a:blip>
          <a:stretch/>
        </p:blipFill>
        <p:spPr bwMode="auto">
          <a:xfrm>
            <a:off x="6652398" y="3848351"/>
            <a:ext cx="2207799" cy="2207799"/>
          </a:xfrm>
          <a:prstGeom prst="rect">
            <a:avLst/>
          </a:prstGeom>
          <a:noFill/>
          <a:ln>
            <a:noFill/>
          </a:ln>
        </p:spPr>
      </p:pic>
      <p:sp>
        <p:nvSpPr>
          <p:cNvPr id="8" name="Google Shape;60;p1"/>
          <p:cNvSpPr/>
          <p:nvPr/>
        </p:nvSpPr>
        <p:spPr bwMode="auto">
          <a:xfrm>
            <a:off x="2577123" y="6083063"/>
            <a:ext cx="4274733" cy="347676"/>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FFFFFF"/>
                </a:solidFill>
                <a:effectLst/>
                <a:uLnTx/>
                <a:uFillTx/>
                <a:latin typeface="Open Sans"/>
                <a:ea typeface="Open Sans"/>
                <a:cs typeface="Open Sans"/>
              </a:rPr>
              <a:t>Institut de formation des personnels </a:t>
            </a:r>
            <a:endParaRPr kumimoji="0" sz="1400" b="0" i="0" u="none" strike="noStrike" kern="0" cap="none" spc="0" normalizeH="0" baseline="0" noProof="0">
              <a:ln>
                <a:noFill/>
              </a:ln>
              <a:solidFill>
                <a:srgbClr val="000000"/>
              </a:solidFill>
              <a:effectLst/>
              <a:uLnTx/>
              <a:uFillTx/>
              <a:latin typeface="Arial"/>
              <a:cs typeface="Arial"/>
            </a:endParaRPr>
          </a:p>
        </p:txBody>
      </p:sp>
      <p:pic>
        <p:nvPicPr>
          <p:cNvPr id="1026" name="Picture 2" descr="image"/>
          <p:cNvPicPr>
            <a:picLocks noChangeAspect="1" noChangeArrowheads="1"/>
          </p:cNvPicPr>
          <p:nvPr/>
        </p:nvPicPr>
        <p:blipFill>
          <a:blip r:embed="rId3"/>
          <a:stretch/>
        </p:blipFill>
        <p:spPr bwMode="auto">
          <a:xfrm>
            <a:off x="7109334" y="4325112"/>
            <a:ext cx="1246716" cy="1246716"/>
          </a:xfrm>
          <a:prstGeom prst="rect">
            <a:avLst/>
          </a:prstGeom>
          <a:noFill/>
        </p:spPr>
      </p:pic>
    </p:spTree>
    <p:extLst>
      <p:ext uri="{BB962C8B-B14F-4D97-AF65-F5344CB8AC3E}">
        <p14:creationId xmlns:p14="http://schemas.microsoft.com/office/powerpoint/2010/main" val="324156706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6" y="206625"/>
            <a:ext cx="8775020" cy="6130167"/>
          </a:xfrm>
          <a:prstGeom prst="roundRect">
            <a:avLst>
              <a:gd name="adj" fmla="val 3065"/>
            </a:avLst>
          </a:prstGeom>
          <a:solidFill>
            <a:srgbClr val="F7D4DC">
              <a:alpha val="24705"/>
            </a:srgbClr>
          </a:solidFill>
          <a:ln w="38100">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Avant-propos</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
        <p:nvSpPr>
          <p:cNvPr id="2" name="ZoneTexte 1"/>
          <p:cNvSpPr txBox="1"/>
          <p:nvPr/>
        </p:nvSpPr>
        <p:spPr bwMode="auto">
          <a:xfrm>
            <a:off x="292737" y="2247117"/>
            <a:ext cx="8558526" cy="3139321"/>
          </a:xfrm>
          <a:prstGeom prst="rect">
            <a:avLst/>
          </a:prstGeom>
          <a:noFill/>
          <a:ln>
            <a:noFill/>
          </a:ln>
        </p:spPr>
        <p:txBody>
          <a:bodyPr wrap="square" lIns="91440" tIns="45720" rIns="91440" bIns="45720" rtlCol="0" anchor="t">
            <a:sp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63003C"/>
                </a:solidFill>
                <a:effectLst/>
                <a:uLnTx/>
                <a:uFillTx/>
                <a:latin typeface="Open Sans"/>
                <a:ea typeface="Open Sans"/>
                <a:cs typeface="Open Sans"/>
              </a:rPr>
              <a:t>Agir contre les violences sexistes et sexuelles est une priorité pour l'Université Paris-Saclay. La prévention de ces violences est l'un des piliers de l'égalité entre les femmes et les hommes pour laquelle l'université est fortement engagée.</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63003C"/>
                </a:solidFill>
                <a:effectLst/>
                <a:uLnTx/>
                <a:uFillTx/>
                <a:latin typeface="Open Sans"/>
                <a:ea typeface="Open Sans"/>
                <a:cs typeface="Open Sans"/>
              </a:rPr>
              <a:t>Pour renforcer sa politique en la matière, l'université lance, à la rentrée universitaire 2023/2024, un module de formation e-learning destiné à l'ensemble de sa communauté étudiante, enseignante et des personnels.</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800" b="1" i="0" u="none" strike="noStrike" kern="0" cap="none" spc="0" normalizeH="0" baseline="0" noProof="0">
              <a:ln>
                <a:noFill/>
              </a:ln>
              <a:solidFill>
                <a:srgbClr val="63003C"/>
              </a:solidFill>
              <a:effectLst/>
              <a:uLnTx/>
              <a:uFillTx/>
              <a:latin typeface="Open Sans"/>
              <a:ea typeface="Open Sans"/>
              <a:cs typeface="Open Sans"/>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63003C"/>
                </a:solidFill>
                <a:effectLst/>
                <a:uLnTx/>
                <a:uFillTx/>
                <a:latin typeface="Open Sans"/>
                <a:ea typeface="Open Sans"/>
                <a:cs typeface="Open Sans"/>
              </a:rPr>
              <a:t>Cette présentation propose des scenarii pour déployer le module auprès des étudiants, des doctorants, des encadrants et des personnels (E.C.EC et BIATSS).</a:t>
            </a:r>
            <a:endParaRPr kumimoji="0" sz="1400" b="0" i="0" u="none" strike="noStrike" kern="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3566816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5" y="167956"/>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r>
              <a:rPr kumimoji="0" lang="fr-FR" sz="1800" b="1" i="0" u="none" strike="noStrike" kern="0" cap="none" spc="0" normalizeH="0" baseline="0" noProof="0">
                <a:ln>
                  <a:noFill/>
                </a:ln>
                <a:solidFill>
                  <a:srgbClr val="63003C"/>
                </a:solidFill>
                <a:effectLst/>
                <a:uLnTx/>
                <a:uFillTx/>
                <a:latin typeface="Open Sans"/>
                <a:ea typeface="Open Sans"/>
                <a:cs typeface="Open Sans"/>
              </a:rPr>
              <a:t>(1/3)</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grpSp>
        <p:nvGrpSpPr>
          <p:cNvPr id="7" name="Groupe 6"/>
          <p:cNvGrpSpPr/>
          <p:nvPr/>
        </p:nvGrpSpPr>
        <p:grpSpPr bwMode="auto">
          <a:xfrm>
            <a:off x="874993" y="2777715"/>
            <a:ext cx="2496167" cy="3018813"/>
            <a:chOff x="1123633" y="1908699"/>
            <a:chExt cx="2496167" cy="3018813"/>
          </a:xfrm>
        </p:grpSpPr>
        <p:grpSp>
          <p:nvGrpSpPr>
            <p:cNvPr id="58" name="Google Shape;479;p10"/>
            <p:cNvGrpSpPr/>
            <p:nvPr/>
          </p:nvGrpSpPr>
          <p:grpSpPr bwMode="auto">
            <a:xfrm>
              <a:off x="1139647" y="1908699"/>
              <a:ext cx="2384787" cy="3018813"/>
              <a:chOff x="7747000" y="5332413"/>
              <a:chExt cx="787400" cy="1047750"/>
            </a:xfrm>
          </p:grpSpPr>
          <p:sp>
            <p:nvSpPr>
              <p:cNvPr id="59" name="Google Shape;480;p10"/>
              <p:cNvSpPr/>
              <p:nvPr/>
            </p:nvSpPr>
            <p:spPr bwMode="auto">
              <a:xfrm>
                <a:off x="7747000" y="5913438"/>
                <a:ext cx="606425" cy="466725"/>
              </a:xfrm>
              <a:custGeom>
                <a:avLst/>
                <a:gdLst/>
                <a:ahLst/>
                <a:cxnLst/>
                <a:rect l="l" t="t" r="r" b="b"/>
                <a:pathLst>
                  <a:path w="1685" h="1297" extrusionOk="0">
                    <a:moveTo>
                      <a:pt x="23" y="1254"/>
                    </a:moveTo>
                    <a:cubicBezTo>
                      <a:pt x="836" y="1242"/>
                      <a:pt x="710" y="1224"/>
                      <a:pt x="896" y="1248"/>
                    </a:cubicBezTo>
                    <a:cubicBezTo>
                      <a:pt x="1248" y="1296"/>
                      <a:pt x="1535" y="1021"/>
                      <a:pt x="1535" y="1021"/>
                    </a:cubicBezTo>
                    <a:cubicBezTo>
                      <a:pt x="1642" y="932"/>
                      <a:pt x="1541" y="830"/>
                      <a:pt x="1541" y="830"/>
                    </a:cubicBezTo>
                    <a:cubicBezTo>
                      <a:pt x="1684" y="711"/>
                      <a:pt x="1559" y="633"/>
                      <a:pt x="1559" y="633"/>
                    </a:cubicBezTo>
                    <a:cubicBezTo>
                      <a:pt x="1654" y="484"/>
                      <a:pt x="1517" y="436"/>
                      <a:pt x="1517" y="436"/>
                    </a:cubicBezTo>
                    <a:cubicBezTo>
                      <a:pt x="1660" y="269"/>
                      <a:pt x="1517" y="125"/>
                      <a:pt x="1517" y="125"/>
                    </a:cubicBezTo>
                    <a:cubicBezTo>
                      <a:pt x="1350" y="311"/>
                      <a:pt x="1117" y="346"/>
                      <a:pt x="824" y="269"/>
                    </a:cubicBezTo>
                    <a:cubicBezTo>
                      <a:pt x="902" y="0"/>
                      <a:pt x="657" y="24"/>
                      <a:pt x="657" y="24"/>
                    </a:cubicBezTo>
                    <a:cubicBezTo>
                      <a:pt x="495" y="478"/>
                      <a:pt x="0" y="615"/>
                      <a:pt x="0" y="615"/>
                    </a:cubicBezTo>
                    <a:lnTo>
                      <a:pt x="23" y="1254"/>
                    </a:lnTo>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60" name="Google Shape;481;p10"/>
              <p:cNvSpPr/>
              <p:nvPr/>
            </p:nvSpPr>
            <p:spPr bwMode="auto">
              <a:xfrm>
                <a:off x="7770813" y="5332413"/>
                <a:ext cx="763587" cy="652462"/>
              </a:xfrm>
              <a:custGeom>
                <a:avLst/>
                <a:gdLst/>
                <a:ahLst/>
                <a:cxnLst/>
                <a:rect l="l" t="t" r="r" b="b"/>
                <a:pathLst>
                  <a:path w="2122" h="1811" extrusionOk="0">
                    <a:moveTo>
                      <a:pt x="102" y="1254"/>
                    </a:moveTo>
                    <a:lnTo>
                      <a:pt x="843" y="1254"/>
                    </a:lnTo>
                    <a:lnTo>
                      <a:pt x="843" y="1631"/>
                    </a:lnTo>
                    <a:cubicBezTo>
                      <a:pt x="872" y="1673"/>
                      <a:pt x="890" y="1726"/>
                      <a:pt x="890" y="1786"/>
                    </a:cubicBezTo>
                    <a:cubicBezTo>
                      <a:pt x="1052" y="1810"/>
                      <a:pt x="1177" y="1792"/>
                      <a:pt x="1279" y="1720"/>
                    </a:cubicBezTo>
                    <a:lnTo>
                      <a:pt x="1279" y="1254"/>
                    </a:lnTo>
                    <a:lnTo>
                      <a:pt x="2019" y="1254"/>
                    </a:lnTo>
                    <a:cubicBezTo>
                      <a:pt x="2073" y="1254"/>
                      <a:pt x="2121" y="1207"/>
                      <a:pt x="2121" y="1153"/>
                    </a:cubicBezTo>
                    <a:lnTo>
                      <a:pt x="2121" y="102"/>
                    </a:lnTo>
                    <a:cubicBezTo>
                      <a:pt x="2121" y="48"/>
                      <a:pt x="2073" y="0"/>
                      <a:pt x="2019" y="0"/>
                    </a:cubicBezTo>
                    <a:lnTo>
                      <a:pt x="102" y="0"/>
                    </a:lnTo>
                    <a:cubicBezTo>
                      <a:pt x="48" y="0"/>
                      <a:pt x="0" y="48"/>
                      <a:pt x="0" y="102"/>
                    </a:cubicBezTo>
                    <a:lnTo>
                      <a:pt x="0" y="1153"/>
                    </a:lnTo>
                    <a:cubicBezTo>
                      <a:pt x="0" y="1207"/>
                      <a:pt x="48" y="1254"/>
                      <a:pt x="102" y="1254"/>
                    </a:cubicBezTo>
                  </a:path>
                </a:pathLst>
              </a:custGeom>
              <a:solidFill>
                <a:srgbClr val="63003C"/>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sp>
          <p:nvSpPr>
            <p:cNvPr id="533" name="Google Shape;533;p11"/>
            <p:cNvSpPr txBox="1"/>
            <p:nvPr/>
          </p:nvSpPr>
          <p:spPr bwMode="auto">
            <a:xfrm>
              <a:off x="1123633" y="2175283"/>
              <a:ext cx="2496167" cy="769401"/>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63003C"/>
                </a:buClr>
                <a:buSzPts val="1800"/>
                <a:buFont typeface="Open Sans"/>
                <a:buNone/>
                <a:tabLst/>
                <a:defRPr/>
              </a:pPr>
              <a:r>
                <a:rPr kumimoji="0" lang="fr-FR" sz="2200" b="1" i="0" u="none" strike="noStrike" kern="0" cap="none" spc="0" normalizeH="0" baseline="0" noProof="0">
                  <a:ln>
                    <a:noFill/>
                  </a:ln>
                  <a:solidFill>
                    <a:srgbClr val="FFFFFF"/>
                  </a:solidFill>
                  <a:effectLst/>
                  <a:uLnTx/>
                  <a:uFillTx/>
                  <a:latin typeface="Open Sans"/>
                  <a:ea typeface="Open Sans"/>
                  <a:cs typeface="Open Sans"/>
                </a:rPr>
                <a:t>OBJECTIFS PEDAGOGIQUES</a:t>
              </a:r>
              <a:endParaRPr kumimoji="0" sz="1400" b="0" i="0" u="none" strike="noStrike" kern="0" cap="none" spc="0" normalizeH="0" baseline="0" noProof="0">
                <a:ln>
                  <a:noFill/>
                </a:ln>
                <a:solidFill>
                  <a:srgbClr val="000000"/>
                </a:solidFill>
                <a:effectLst/>
                <a:uLnTx/>
                <a:uFillTx/>
                <a:latin typeface="Arial"/>
                <a:cs typeface="Arial"/>
              </a:endParaRPr>
            </a:p>
          </p:txBody>
        </p:sp>
      </p:grpSp>
      <p:sp>
        <p:nvSpPr>
          <p:cNvPr id="6" name="ZoneTexte 5"/>
          <p:cNvSpPr txBox="1"/>
          <p:nvPr/>
        </p:nvSpPr>
        <p:spPr bwMode="auto">
          <a:xfrm>
            <a:off x="4061968" y="2594351"/>
            <a:ext cx="4518734" cy="3693319"/>
          </a:xfrm>
          <a:prstGeom prst="rect">
            <a:avLst/>
          </a:prstGeom>
          <a:noFill/>
        </p:spPr>
        <p:txBody>
          <a:bodyPr wrap="square" lIns="91440" tIns="45720" rIns="91440" bIns="45720" rtlCol="0" anchor="t">
            <a:spAutoFit/>
          </a:bodyPr>
          <a:lstStyle/>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r>
              <a:rPr kumimoji="0" lang="fr-FR" sz="2000" b="0" i="0" u="none" strike="noStrike" kern="0" cap="none" spc="0" normalizeH="0" baseline="0" noProof="0">
                <a:ln>
                  <a:noFill/>
                </a:ln>
                <a:solidFill>
                  <a:srgbClr val="63003C"/>
                </a:solidFill>
                <a:effectLst/>
                <a:uLnTx/>
                <a:uFillTx/>
                <a:latin typeface="Open Sans"/>
                <a:ea typeface="Open Sans"/>
                <a:cs typeface="Open Sans"/>
              </a:rPr>
              <a:t>Savoir définir et repérer les quatre grands types de VSS : outrage sexiste (simple et aggravé), harcèlement sexuel, agression sexuelle, viol.​</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endParaRPr kumimoji="0" lang="fr-FR" sz="2000" b="0" i="0" u="none" strike="noStrike" kern="0" cap="none" spc="0" normalizeH="0" baseline="0" noProof="0">
              <a:ln>
                <a:noFill/>
              </a:ln>
              <a:solidFill>
                <a:srgbClr val="63003C"/>
              </a:solidFill>
              <a:effectLst/>
              <a:uLnTx/>
              <a:uFillTx/>
              <a:latin typeface="Open Sans"/>
              <a:ea typeface="Open Sans"/>
              <a:cs typeface="Open Sans"/>
            </a:endParaRPr>
          </a:p>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r>
              <a:rPr kumimoji="0" lang="fr-FR" sz="2000" b="0" i="0" u="none" strike="noStrike" kern="0" cap="none" spc="0" normalizeH="0" baseline="0" noProof="0">
                <a:ln>
                  <a:noFill/>
                </a:ln>
                <a:solidFill>
                  <a:srgbClr val="63003C"/>
                </a:solidFill>
                <a:effectLst/>
                <a:uLnTx/>
                <a:uFillTx/>
                <a:latin typeface="Open Sans"/>
                <a:ea typeface="Open Sans"/>
                <a:cs typeface="Open Sans"/>
              </a:rPr>
              <a:t>Agir en situation, utiliser les moyens mis à sa disposition pour reporter les faits lorsqu’une personne est témoin ou victime de violence.​</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000000"/>
              </a:solidFill>
              <a:effectLst/>
              <a:uLnTx/>
              <a:uFillTx/>
              <a:latin typeface="Arial"/>
              <a:cs typeface="Arial"/>
            </a:endParaRPr>
          </a:p>
        </p:txBody>
      </p:sp>
      <p:grpSp>
        <p:nvGrpSpPr>
          <p:cNvPr id="62" name="Google Shape;681;p17"/>
          <p:cNvGrpSpPr/>
          <p:nvPr/>
        </p:nvGrpSpPr>
        <p:grpSpPr bwMode="auto">
          <a:xfrm>
            <a:off x="6453444" y="388822"/>
            <a:ext cx="2251351" cy="1815882"/>
            <a:chOff x="3273497" y="2522348"/>
            <a:chExt cx="3000006" cy="2452123"/>
          </a:xfrm>
        </p:grpSpPr>
        <p:sp>
          <p:nvSpPr>
            <p:cNvPr id="63" name="Google Shape;682;p17"/>
            <p:cNvSpPr/>
            <p:nvPr/>
          </p:nvSpPr>
          <p:spPr bwMode="auto">
            <a:xfrm>
              <a:off x="3273497" y="3411729"/>
              <a:ext cx="830632" cy="830630"/>
            </a:xfrm>
            <a:custGeom>
              <a:avLst/>
              <a:gdLst/>
              <a:ahLst/>
              <a:cxnLst/>
              <a:rect l="l" t="t" r="r" b="b"/>
              <a:pathLst>
                <a:path w="4053" h="4052" extrusionOk="0">
                  <a:moveTo>
                    <a:pt x="3887" y="1689"/>
                  </a:moveTo>
                  <a:lnTo>
                    <a:pt x="3684" y="1689"/>
                  </a:lnTo>
                  <a:lnTo>
                    <a:pt x="3684" y="1689"/>
                  </a:lnTo>
                  <a:lnTo>
                    <a:pt x="3650" y="1686"/>
                  </a:lnTo>
                  <a:lnTo>
                    <a:pt x="3617" y="1675"/>
                  </a:lnTo>
                  <a:lnTo>
                    <a:pt x="3583" y="1661"/>
                  </a:lnTo>
                  <a:lnTo>
                    <a:pt x="3552" y="1641"/>
                  </a:lnTo>
                  <a:lnTo>
                    <a:pt x="3524" y="1619"/>
                  </a:lnTo>
                  <a:lnTo>
                    <a:pt x="3501" y="1593"/>
                  </a:lnTo>
                  <a:lnTo>
                    <a:pt x="3482" y="1562"/>
                  </a:lnTo>
                  <a:lnTo>
                    <a:pt x="3468" y="1531"/>
                  </a:lnTo>
                  <a:lnTo>
                    <a:pt x="3397" y="1357"/>
                  </a:lnTo>
                  <a:lnTo>
                    <a:pt x="3397" y="1357"/>
                  </a:lnTo>
                  <a:lnTo>
                    <a:pt x="3383" y="1323"/>
                  </a:lnTo>
                  <a:lnTo>
                    <a:pt x="3375" y="1290"/>
                  </a:lnTo>
                  <a:lnTo>
                    <a:pt x="3375" y="1253"/>
                  </a:lnTo>
                  <a:lnTo>
                    <a:pt x="3377" y="1219"/>
                  </a:lnTo>
                  <a:lnTo>
                    <a:pt x="3386" y="1182"/>
                  </a:lnTo>
                  <a:lnTo>
                    <a:pt x="3397" y="1149"/>
                  </a:lnTo>
                  <a:lnTo>
                    <a:pt x="3414" y="1118"/>
                  </a:lnTo>
                  <a:lnTo>
                    <a:pt x="3437" y="1094"/>
                  </a:lnTo>
                  <a:lnTo>
                    <a:pt x="3580" y="950"/>
                  </a:lnTo>
                  <a:lnTo>
                    <a:pt x="3580" y="950"/>
                  </a:lnTo>
                  <a:lnTo>
                    <a:pt x="3591" y="936"/>
                  </a:lnTo>
                  <a:lnTo>
                    <a:pt x="3602" y="925"/>
                  </a:lnTo>
                  <a:lnTo>
                    <a:pt x="3617" y="894"/>
                  </a:lnTo>
                  <a:lnTo>
                    <a:pt x="3625" y="866"/>
                  </a:lnTo>
                  <a:lnTo>
                    <a:pt x="3628" y="832"/>
                  </a:lnTo>
                  <a:lnTo>
                    <a:pt x="3625" y="801"/>
                  </a:lnTo>
                  <a:lnTo>
                    <a:pt x="3617" y="770"/>
                  </a:lnTo>
                  <a:lnTo>
                    <a:pt x="3602" y="742"/>
                  </a:lnTo>
                  <a:lnTo>
                    <a:pt x="3591" y="728"/>
                  </a:lnTo>
                  <a:lnTo>
                    <a:pt x="3580" y="717"/>
                  </a:lnTo>
                  <a:lnTo>
                    <a:pt x="3335" y="472"/>
                  </a:lnTo>
                  <a:lnTo>
                    <a:pt x="3335" y="472"/>
                  </a:lnTo>
                  <a:lnTo>
                    <a:pt x="3324" y="461"/>
                  </a:lnTo>
                  <a:lnTo>
                    <a:pt x="3310" y="453"/>
                  </a:lnTo>
                  <a:lnTo>
                    <a:pt x="3282" y="436"/>
                  </a:lnTo>
                  <a:lnTo>
                    <a:pt x="3251" y="427"/>
                  </a:lnTo>
                  <a:lnTo>
                    <a:pt x="3220" y="424"/>
                  </a:lnTo>
                  <a:lnTo>
                    <a:pt x="3189" y="427"/>
                  </a:lnTo>
                  <a:lnTo>
                    <a:pt x="3158" y="436"/>
                  </a:lnTo>
                  <a:lnTo>
                    <a:pt x="3127" y="453"/>
                  </a:lnTo>
                  <a:lnTo>
                    <a:pt x="3116" y="461"/>
                  </a:lnTo>
                  <a:lnTo>
                    <a:pt x="3102" y="472"/>
                  </a:lnTo>
                  <a:lnTo>
                    <a:pt x="2959" y="615"/>
                  </a:lnTo>
                  <a:lnTo>
                    <a:pt x="2959" y="615"/>
                  </a:lnTo>
                  <a:lnTo>
                    <a:pt x="2933" y="638"/>
                  </a:lnTo>
                  <a:lnTo>
                    <a:pt x="2902" y="655"/>
                  </a:lnTo>
                  <a:lnTo>
                    <a:pt x="2869" y="669"/>
                  </a:lnTo>
                  <a:lnTo>
                    <a:pt x="2835" y="677"/>
                  </a:lnTo>
                  <a:lnTo>
                    <a:pt x="2798" y="680"/>
                  </a:lnTo>
                  <a:lnTo>
                    <a:pt x="2762" y="677"/>
                  </a:lnTo>
                  <a:lnTo>
                    <a:pt x="2728" y="669"/>
                  </a:lnTo>
                  <a:lnTo>
                    <a:pt x="2694" y="658"/>
                  </a:lnTo>
                  <a:lnTo>
                    <a:pt x="2520" y="585"/>
                  </a:lnTo>
                  <a:lnTo>
                    <a:pt x="2520" y="585"/>
                  </a:lnTo>
                  <a:lnTo>
                    <a:pt x="2489" y="570"/>
                  </a:lnTo>
                  <a:lnTo>
                    <a:pt x="2461" y="551"/>
                  </a:lnTo>
                  <a:lnTo>
                    <a:pt x="2433" y="528"/>
                  </a:lnTo>
                  <a:lnTo>
                    <a:pt x="2410" y="500"/>
                  </a:lnTo>
                  <a:lnTo>
                    <a:pt x="2391" y="469"/>
                  </a:lnTo>
                  <a:lnTo>
                    <a:pt x="2376" y="439"/>
                  </a:lnTo>
                  <a:lnTo>
                    <a:pt x="2368" y="405"/>
                  </a:lnTo>
                  <a:lnTo>
                    <a:pt x="2362" y="368"/>
                  </a:lnTo>
                  <a:lnTo>
                    <a:pt x="2362" y="166"/>
                  </a:lnTo>
                  <a:lnTo>
                    <a:pt x="2362" y="166"/>
                  </a:lnTo>
                  <a:lnTo>
                    <a:pt x="2362" y="149"/>
                  </a:lnTo>
                  <a:lnTo>
                    <a:pt x="2360" y="132"/>
                  </a:lnTo>
                  <a:lnTo>
                    <a:pt x="2351" y="101"/>
                  </a:lnTo>
                  <a:lnTo>
                    <a:pt x="2334" y="73"/>
                  </a:lnTo>
                  <a:lnTo>
                    <a:pt x="2315" y="50"/>
                  </a:lnTo>
                  <a:lnTo>
                    <a:pt x="2289" y="28"/>
                  </a:lnTo>
                  <a:lnTo>
                    <a:pt x="2261" y="14"/>
                  </a:lnTo>
                  <a:lnTo>
                    <a:pt x="2230" y="5"/>
                  </a:lnTo>
                  <a:lnTo>
                    <a:pt x="2216" y="2"/>
                  </a:lnTo>
                  <a:lnTo>
                    <a:pt x="2199" y="0"/>
                  </a:lnTo>
                  <a:lnTo>
                    <a:pt x="1853" y="0"/>
                  </a:lnTo>
                  <a:lnTo>
                    <a:pt x="1853" y="0"/>
                  </a:lnTo>
                  <a:lnTo>
                    <a:pt x="1836" y="2"/>
                  </a:lnTo>
                  <a:lnTo>
                    <a:pt x="1820" y="5"/>
                  </a:lnTo>
                  <a:lnTo>
                    <a:pt x="1789" y="14"/>
                  </a:lnTo>
                  <a:lnTo>
                    <a:pt x="1761" y="28"/>
                  </a:lnTo>
                  <a:lnTo>
                    <a:pt x="1738" y="50"/>
                  </a:lnTo>
                  <a:lnTo>
                    <a:pt x="1716" y="73"/>
                  </a:lnTo>
                  <a:lnTo>
                    <a:pt x="1702" y="101"/>
                  </a:lnTo>
                  <a:lnTo>
                    <a:pt x="1690" y="132"/>
                  </a:lnTo>
                  <a:lnTo>
                    <a:pt x="1690" y="149"/>
                  </a:lnTo>
                  <a:lnTo>
                    <a:pt x="1688" y="166"/>
                  </a:lnTo>
                  <a:lnTo>
                    <a:pt x="1688" y="368"/>
                  </a:lnTo>
                  <a:lnTo>
                    <a:pt x="1688" y="368"/>
                  </a:lnTo>
                  <a:lnTo>
                    <a:pt x="1685" y="405"/>
                  </a:lnTo>
                  <a:lnTo>
                    <a:pt x="1676" y="439"/>
                  </a:lnTo>
                  <a:lnTo>
                    <a:pt x="1662" y="469"/>
                  </a:lnTo>
                  <a:lnTo>
                    <a:pt x="1643" y="500"/>
                  </a:lnTo>
                  <a:lnTo>
                    <a:pt x="1620" y="528"/>
                  </a:lnTo>
                  <a:lnTo>
                    <a:pt x="1592" y="551"/>
                  </a:lnTo>
                  <a:lnTo>
                    <a:pt x="1564" y="570"/>
                  </a:lnTo>
                  <a:lnTo>
                    <a:pt x="1530" y="585"/>
                  </a:lnTo>
                  <a:lnTo>
                    <a:pt x="1356" y="658"/>
                  </a:lnTo>
                  <a:lnTo>
                    <a:pt x="1356" y="658"/>
                  </a:lnTo>
                  <a:lnTo>
                    <a:pt x="1325" y="669"/>
                  </a:lnTo>
                  <a:lnTo>
                    <a:pt x="1291" y="677"/>
                  </a:lnTo>
                  <a:lnTo>
                    <a:pt x="1254" y="680"/>
                  </a:lnTo>
                  <a:lnTo>
                    <a:pt x="1218" y="677"/>
                  </a:lnTo>
                  <a:lnTo>
                    <a:pt x="1184" y="669"/>
                  </a:lnTo>
                  <a:lnTo>
                    <a:pt x="1150" y="655"/>
                  </a:lnTo>
                  <a:lnTo>
                    <a:pt x="1120" y="638"/>
                  </a:lnTo>
                  <a:lnTo>
                    <a:pt x="1091" y="615"/>
                  </a:lnTo>
                  <a:lnTo>
                    <a:pt x="948" y="472"/>
                  </a:lnTo>
                  <a:lnTo>
                    <a:pt x="948" y="472"/>
                  </a:lnTo>
                  <a:lnTo>
                    <a:pt x="937" y="461"/>
                  </a:lnTo>
                  <a:lnTo>
                    <a:pt x="923" y="453"/>
                  </a:lnTo>
                  <a:lnTo>
                    <a:pt x="894" y="436"/>
                  </a:lnTo>
                  <a:lnTo>
                    <a:pt x="864" y="427"/>
                  </a:lnTo>
                  <a:lnTo>
                    <a:pt x="833" y="424"/>
                  </a:lnTo>
                  <a:lnTo>
                    <a:pt x="802" y="427"/>
                  </a:lnTo>
                  <a:lnTo>
                    <a:pt x="771" y="436"/>
                  </a:lnTo>
                  <a:lnTo>
                    <a:pt x="740" y="453"/>
                  </a:lnTo>
                  <a:lnTo>
                    <a:pt x="729" y="461"/>
                  </a:lnTo>
                  <a:lnTo>
                    <a:pt x="715" y="472"/>
                  </a:lnTo>
                  <a:lnTo>
                    <a:pt x="473" y="717"/>
                  </a:lnTo>
                  <a:lnTo>
                    <a:pt x="473" y="717"/>
                  </a:lnTo>
                  <a:lnTo>
                    <a:pt x="462" y="728"/>
                  </a:lnTo>
                  <a:lnTo>
                    <a:pt x="450" y="742"/>
                  </a:lnTo>
                  <a:lnTo>
                    <a:pt x="436" y="770"/>
                  </a:lnTo>
                  <a:lnTo>
                    <a:pt x="428" y="801"/>
                  </a:lnTo>
                  <a:lnTo>
                    <a:pt x="422" y="832"/>
                  </a:lnTo>
                  <a:lnTo>
                    <a:pt x="428" y="866"/>
                  </a:lnTo>
                  <a:lnTo>
                    <a:pt x="436" y="894"/>
                  </a:lnTo>
                  <a:lnTo>
                    <a:pt x="450" y="925"/>
                  </a:lnTo>
                  <a:lnTo>
                    <a:pt x="462" y="936"/>
                  </a:lnTo>
                  <a:lnTo>
                    <a:pt x="473" y="950"/>
                  </a:lnTo>
                  <a:lnTo>
                    <a:pt x="616" y="1094"/>
                  </a:lnTo>
                  <a:lnTo>
                    <a:pt x="616" y="1094"/>
                  </a:lnTo>
                  <a:lnTo>
                    <a:pt x="636" y="1118"/>
                  </a:lnTo>
                  <a:lnTo>
                    <a:pt x="655" y="1149"/>
                  </a:lnTo>
                  <a:lnTo>
                    <a:pt x="667" y="1182"/>
                  </a:lnTo>
                  <a:lnTo>
                    <a:pt x="675" y="1219"/>
                  </a:lnTo>
                  <a:lnTo>
                    <a:pt x="678" y="1253"/>
                  </a:lnTo>
                  <a:lnTo>
                    <a:pt x="675" y="1290"/>
                  </a:lnTo>
                  <a:lnTo>
                    <a:pt x="670" y="1323"/>
                  </a:lnTo>
                  <a:lnTo>
                    <a:pt x="655" y="1357"/>
                  </a:lnTo>
                  <a:lnTo>
                    <a:pt x="585" y="1531"/>
                  </a:lnTo>
                  <a:lnTo>
                    <a:pt x="585" y="1531"/>
                  </a:lnTo>
                  <a:lnTo>
                    <a:pt x="571" y="1562"/>
                  </a:lnTo>
                  <a:lnTo>
                    <a:pt x="551" y="1593"/>
                  </a:lnTo>
                  <a:lnTo>
                    <a:pt x="526" y="1619"/>
                  </a:lnTo>
                  <a:lnTo>
                    <a:pt x="501" y="1641"/>
                  </a:lnTo>
                  <a:lnTo>
                    <a:pt x="470" y="1661"/>
                  </a:lnTo>
                  <a:lnTo>
                    <a:pt x="436" y="1675"/>
                  </a:lnTo>
                  <a:lnTo>
                    <a:pt x="403" y="1686"/>
                  </a:lnTo>
                  <a:lnTo>
                    <a:pt x="369" y="1689"/>
                  </a:lnTo>
                  <a:lnTo>
                    <a:pt x="166" y="1689"/>
                  </a:lnTo>
                  <a:lnTo>
                    <a:pt x="166" y="1689"/>
                  </a:lnTo>
                  <a:lnTo>
                    <a:pt x="149" y="1689"/>
                  </a:lnTo>
                  <a:lnTo>
                    <a:pt x="133" y="1692"/>
                  </a:lnTo>
                  <a:lnTo>
                    <a:pt x="102" y="1700"/>
                  </a:lnTo>
                  <a:lnTo>
                    <a:pt x="73" y="1717"/>
                  </a:lnTo>
                  <a:lnTo>
                    <a:pt x="48" y="1737"/>
                  </a:lnTo>
                  <a:lnTo>
                    <a:pt x="28" y="1762"/>
                  </a:lnTo>
                  <a:lnTo>
                    <a:pt x="14" y="1790"/>
                  </a:lnTo>
                  <a:lnTo>
                    <a:pt x="3" y="1821"/>
                  </a:lnTo>
                  <a:lnTo>
                    <a:pt x="0" y="1838"/>
                  </a:lnTo>
                  <a:lnTo>
                    <a:pt x="0" y="1855"/>
                  </a:lnTo>
                  <a:lnTo>
                    <a:pt x="0" y="2198"/>
                  </a:lnTo>
                  <a:lnTo>
                    <a:pt x="0" y="2198"/>
                  </a:lnTo>
                  <a:lnTo>
                    <a:pt x="0" y="2215"/>
                  </a:lnTo>
                  <a:lnTo>
                    <a:pt x="3" y="2232"/>
                  </a:lnTo>
                  <a:lnTo>
                    <a:pt x="14" y="2262"/>
                  </a:lnTo>
                  <a:lnTo>
                    <a:pt x="28" y="2291"/>
                  </a:lnTo>
                  <a:lnTo>
                    <a:pt x="48" y="2316"/>
                  </a:lnTo>
                  <a:lnTo>
                    <a:pt x="73" y="2335"/>
                  </a:lnTo>
                  <a:lnTo>
                    <a:pt x="102" y="2350"/>
                  </a:lnTo>
                  <a:lnTo>
                    <a:pt x="133" y="2361"/>
                  </a:lnTo>
                  <a:lnTo>
                    <a:pt x="149" y="2364"/>
                  </a:lnTo>
                  <a:lnTo>
                    <a:pt x="166" y="2364"/>
                  </a:lnTo>
                  <a:lnTo>
                    <a:pt x="369" y="2364"/>
                  </a:lnTo>
                  <a:lnTo>
                    <a:pt x="369" y="2364"/>
                  </a:lnTo>
                  <a:lnTo>
                    <a:pt x="403" y="2366"/>
                  </a:lnTo>
                  <a:lnTo>
                    <a:pt x="436" y="2375"/>
                  </a:lnTo>
                  <a:lnTo>
                    <a:pt x="470" y="2392"/>
                  </a:lnTo>
                  <a:lnTo>
                    <a:pt x="501" y="2408"/>
                  </a:lnTo>
                  <a:lnTo>
                    <a:pt x="526" y="2434"/>
                  </a:lnTo>
                  <a:lnTo>
                    <a:pt x="551" y="2459"/>
                  </a:lnTo>
                  <a:lnTo>
                    <a:pt x="571" y="2490"/>
                  </a:lnTo>
                  <a:lnTo>
                    <a:pt x="585" y="2521"/>
                  </a:lnTo>
                  <a:lnTo>
                    <a:pt x="655" y="2695"/>
                  </a:lnTo>
                  <a:lnTo>
                    <a:pt x="655" y="2695"/>
                  </a:lnTo>
                  <a:lnTo>
                    <a:pt x="670" y="2726"/>
                  </a:lnTo>
                  <a:lnTo>
                    <a:pt x="675" y="2763"/>
                  </a:lnTo>
                  <a:lnTo>
                    <a:pt x="678" y="2797"/>
                  </a:lnTo>
                  <a:lnTo>
                    <a:pt x="675" y="2833"/>
                  </a:lnTo>
                  <a:lnTo>
                    <a:pt x="667" y="2870"/>
                  </a:lnTo>
                  <a:lnTo>
                    <a:pt x="655" y="2901"/>
                  </a:lnTo>
                  <a:lnTo>
                    <a:pt x="636" y="2932"/>
                  </a:lnTo>
                  <a:lnTo>
                    <a:pt x="616" y="2960"/>
                  </a:lnTo>
                  <a:lnTo>
                    <a:pt x="473" y="3103"/>
                  </a:lnTo>
                  <a:lnTo>
                    <a:pt x="473" y="3103"/>
                  </a:lnTo>
                  <a:lnTo>
                    <a:pt x="462" y="3115"/>
                  </a:lnTo>
                  <a:lnTo>
                    <a:pt x="450" y="3129"/>
                  </a:lnTo>
                  <a:lnTo>
                    <a:pt x="436" y="3157"/>
                  </a:lnTo>
                  <a:lnTo>
                    <a:pt x="428" y="3188"/>
                  </a:lnTo>
                  <a:lnTo>
                    <a:pt x="422" y="3218"/>
                  </a:lnTo>
                  <a:lnTo>
                    <a:pt x="428" y="3252"/>
                  </a:lnTo>
                  <a:lnTo>
                    <a:pt x="436" y="3283"/>
                  </a:lnTo>
                  <a:lnTo>
                    <a:pt x="450" y="3311"/>
                  </a:lnTo>
                  <a:lnTo>
                    <a:pt x="462" y="3325"/>
                  </a:lnTo>
                  <a:lnTo>
                    <a:pt x="473" y="3336"/>
                  </a:lnTo>
                  <a:lnTo>
                    <a:pt x="715" y="3581"/>
                  </a:lnTo>
                  <a:lnTo>
                    <a:pt x="715" y="3581"/>
                  </a:lnTo>
                  <a:lnTo>
                    <a:pt x="729" y="3592"/>
                  </a:lnTo>
                  <a:lnTo>
                    <a:pt x="740" y="3601"/>
                  </a:lnTo>
                  <a:lnTo>
                    <a:pt x="771" y="3615"/>
                  </a:lnTo>
                  <a:lnTo>
                    <a:pt x="802" y="3626"/>
                  </a:lnTo>
                  <a:lnTo>
                    <a:pt x="833" y="3629"/>
                  </a:lnTo>
                  <a:lnTo>
                    <a:pt x="864" y="3626"/>
                  </a:lnTo>
                  <a:lnTo>
                    <a:pt x="894" y="3615"/>
                  </a:lnTo>
                  <a:lnTo>
                    <a:pt x="923" y="3601"/>
                  </a:lnTo>
                  <a:lnTo>
                    <a:pt x="937" y="3592"/>
                  </a:lnTo>
                  <a:lnTo>
                    <a:pt x="948" y="3581"/>
                  </a:lnTo>
                  <a:lnTo>
                    <a:pt x="1091" y="3438"/>
                  </a:lnTo>
                  <a:lnTo>
                    <a:pt x="1091" y="3438"/>
                  </a:lnTo>
                  <a:lnTo>
                    <a:pt x="1120" y="3415"/>
                  </a:lnTo>
                  <a:lnTo>
                    <a:pt x="1150" y="3398"/>
                  </a:lnTo>
                  <a:lnTo>
                    <a:pt x="1184" y="3384"/>
                  </a:lnTo>
                  <a:lnTo>
                    <a:pt x="1218" y="3376"/>
                  </a:lnTo>
                  <a:lnTo>
                    <a:pt x="1254" y="3373"/>
                  </a:lnTo>
                  <a:lnTo>
                    <a:pt x="1291" y="3376"/>
                  </a:lnTo>
                  <a:lnTo>
                    <a:pt x="1325" y="3384"/>
                  </a:lnTo>
                  <a:lnTo>
                    <a:pt x="1356" y="3396"/>
                  </a:lnTo>
                  <a:lnTo>
                    <a:pt x="1530" y="3469"/>
                  </a:lnTo>
                  <a:lnTo>
                    <a:pt x="1530" y="3469"/>
                  </a:lnTo>
                  <a:lnTo>
                    <a:pt x="1564" y="3480"/>
                  </a:lnTo>
                  <a:lnTo>
                    <a:pt x="1592" y="3500"/>
                  </a:lnTo>
                  <a:lnTo>
                    <a:pt x="1620" y="3525"/>
                  </a:lnTo>
                  <a:lnTo>
                    <a:pt x="1643" y="3553"/>
                  </a:lnTo>
                  <a:lnTo>
                    <a:pt x="1662" y="3581"/>
                  </a:lnTo>
                  <a:lnTo>
                    <a:pt x="1676" y="3615"/>
                  </a:lnTo>
                  <a:lnTo>
                    <a:pt x="1685" y="3649"/>
                  </a:lnTo>
                  <a:lnTo>
                    <a:pt x="1688" y="3682"/>
                  </a:lnTo>
                  <a:lnTo>
                    <a:pt x="1688" y="3888"/>
                  </a:lnTo>
                  <a:lnTo>
                    <a:pt x="1688" y="3888"/>
                  </a:lnTo>
                  <a:lnTo>
                    <a:pt x="1690" y="3902"/>
                  </a:lnTo>
                  <a:lnTo>
                    <a:pt x="1690" y="3919"/>
                  </a:lnTo>
                  <a:lnTo>
                    <a:pt x="1702" y="3949"/>
                  </a:lnTo>
                  <a:lnTo>
                    <a:pt x="1716" y="3978"/>
                  </a:lnTo>
                  <a:lnTo>
                    <a:pt x="1738" y="4003"/>
                  </a:lnTo>
                  <a:lnTo>
                    <a:pt x="1761" y="4023"/>
                  </a:lnTo>
                  <a:lnTo>
                    <a:pt x="1789" y="4040"/>
                  </a:lnTo>
                  <a:lnTo>
                    <a:pt x="1820" y="4048"/>
                  </a:lnTo>
                  <a:lnTo>
                    <a:pt x="1836" y="4051"/>
                  </a:lnTo>
                  <a:lnTo>
                    <a:pt x="1853" y="4051"/>
                  </a:lnTo>
                  <a:lnTo>
                    <a:pt x="2199" y="4051"/>
                  </a:lnTo>
                  <a:lnTo>
                    <a:pt x="2199" y="4051"/>
                  </a:lnTo>
                  <a:lnTo>
                    <a:pt x="2216" y="4051"/>
                  </a:lnTo>
                  <a:lnTo>
                    <a:pt x="2230" y="4048"/>
                  </a:lnTo>
                  <a:lnTo>
                    <a:pt x="2261" y="4040"/>
                  </a:lnTo>
                  <a:lnTo>
                    <a:pt x="2289" y="4023"/>
                  </a:lnTo>
                  <a:lnTo>
                    <a:pt x="2315" y="4003"/>
                  </a:lnTo>
                  <a:lnTo>
                    <a:pt x="2334" y="3978"/>
                  </a:lnTo>
                  <a:lnTo>
                    <a:pt x="2351" y="3949"/>
                  </a:lnTo>
                  <a:lnTo>
                    <a:pt x="2360" y="3919"/>
                  </a:lnTo>
                  <a:lnTo>
                    <a:pt x="2362" y="3902"/>
                  </a:lnTo>
                  <a:lnTo>
                    <a:pt x="2362" y="3888"/>
                  </a:lnTo>
                  <a:lnTo>
                    <a:pt x="2362" y="3682"/>
                  </a:lnTo>
                  <a:lnTo>
                    <a:pt x="2362" y="3682"/>
                  </a:lnTo>
                  <a:lnTo>
                    <a:pt x="2368" y="3649"/>
                  </a:lnTo>
                  <a:lnTo>
                    <a:pt x="2376" y="3615"/>
                  </a:lnTo>
                  <a:lnTo>
                    <a:pt x="2391" y="3581"/>
                  </a:lnTo>
                  <a:lnTo>
                    <a:pt x="2410" y="3553"/>
                  </a:lnTo>
                  <a:lnTo>
                    <a:pt x="2433" y="3525"/>
                  </a:lnTo>
                  <a:lnTo>
                    <a:pt x="2461" y="3500"/>
                  </a:lnTo>
                  <a:lnTo>
                    <a:pt x="2489" y="3480"/>
                  </a:lnTo>
                  <a:lnTo>
                    <a:pt x="2520" y="3469"/>
                  </a:lnTo>
                  <a:lnTo>
                    <a:pt x="2694" y="3396"/>
                  </a:lnTo>
                  <a:lnTo>
                    <a:pt x="2694" y="3396"/>
                  </a:lnTo>
                  <a:lnTo>
                    <a:pt x="2728" y="3384"/>
                  </a:lnTo>
                  <a:lnTo>
                    <a:pt x="2762" y="3376"/>
                  </a:lnTo>
                  <a:lnTo>
                    <a:pt x="2798" y="3373"/>
                  </a:lnTo>
                  <a:lnTo>
                    <a:pt x="2835" y="3376"/>
                  </a:lnTo>
                  <a:lnTo>
                    <a:pt x="2869" y="3384"/>
                  </a:lnTo>
                  <a:lnTo>
                    <a:pt x="2902" y="3398"/>
                  </a:lnTo>
                  <a:lnTo>
                    <a:pt x="2933" y="3415"/>
                  </a:lnTo>
                  <a:lnTo>
                    <a:pt x="2959" y="3438"/>
                  </a:lnTo>
                  <a:lnTo>
                    <a:pt x="3102" y="3581"/>
                  </a:lnTo>
                  <a:lnTo>
                    <a:pt x="3102" y="3581"/>
                  </a:lnTo>
                  <a:lnTo>
                    <a:pt x="3116" y="3592"/>
                  </a:lnTo>
                  <a:lnTo>
                    <a:pt x="3127" y="3601"/>
                  </a:lnTo>
                  <a:lnTo>
                    <a:pt x="3158" y="3615"/>
                  </a:lnTo>
                  <a:lnTo>
                    <a:pt x="3189" y="3626"/>
                  </a:lnTo>
                  <a:lnTo>
                    <a:pt x="3220" y="3629"/>
                  </a:lnTo>
                  <a:lnTo>
                    <a:pt x="3251" y="3626"/>
                  </a:lnTo>
                  <a:lnTo>
                    <a:pt x="3282" y="3615"/>
                  </a:lnTo>
                  <a:lnTo>
                    <a:pt x="3310" y="3601"/>
                  </a:lnTo>
                  <a:lnTo>
                    <a:pt x="3324" y="3592"/>
                  </a:lnTo>
                  <a:lnTo>
                    <a:pt x="3335" y="3581"/>
                  </a:lnTo>
                  <a:lnTo>
                    <a:pt x="3580" y="3336"/>
                  </a:lnTo>
                  <a:lnTo>
                    <a:pt x="3580" y="3336"/>
                  </a:lnTo>
                  <a:lnTo>
                    <a:pt x="3591" y="3325"/>
                  </a:lnTo>
                  <a:lnTo>
                    <a:pt x="3602" y="3311"/>
                  </a:lnTo>
                  <a:lnTo>
                    <a:pt x="3617" y="3283"/>
                  </a:lnTo>
                  <a:lnTo>
                    <a:pt x="3625" y="3252"/>
                  </a:lnTo>
                  <a:lnTo>
                    <a:pt x="3628" y="3218"/>
                  </a:lnTo>
                  <a:lnTo>
                    <a:pt x="3625" y="3188"/>
                  </a:lnTo>
                  <a:lnTo>
                    <a:pt x="3617" y="3157"/>
                  </a:lnTo>
                  <a:lnTo>
                    <a:pt x="3602" y="3129"/>
                  </a:lnTo>
                  <a:lnTo>
                    <a:pt x="3591" y="3115"/>
                  </a:lnTo>
                  <a:lnTo>
                    <a:pt x="3580" y="3103"/>
                  </a:lnTo>
                  <a:lnTo>
                    <a:pt x="3437" y="2960"/>
                  </a:lnTo>
                  <a:lnTo>
                    <a:pt x="3437" y="2960"/>
                  </a:lnTo>
                  <a:lnTo>
                    <a:pt x="3414" y="2932"/>
                  </a:lnTo>
                  <a:lnTo>
                    <a:pt x="3397" y="2901"/>
                  </a:lnTo>
                  <a:lnTo>
                    <a:pt x="3386" y="2870"/>
                  </a:lnTo>
                  <a:lnTo>
                    <a:pt x="3377" y="2833"/>
                  </a:lnTo>
                  <a:lnTo>
                    <a:pt x="3375" y="2797"/>
                  </a:lnTo>
                  <a:lnTo>
                    <a:pt x="3375" y="2763"/>
                  </a:lnTo>
                  <a:lnTo>
                    <a:pt x="3383" y="2726"/>
                  </a:lnTo>
                  <a:lnTo>
                    <a:pt x="3397" y="2695"/>
                  </a:lnTo>
                  <a:lnTo>
                    <a:pt x="3468" y="2521"/>
                  </a:lnTo>
                  <a:lnTo>
                    <a:pt x="3468" y="2521"/>
                  </a:lnTo>
                  <a:lnTo>
                    <a:pt x="3482" y="2490"/>
                  </a:lnTo>
                  <a:lnTo>
                    <a:pt x="3501" y="2459"/>
                  </a:lnTo>
                  <a:lnTo>
                    <a:pt x="3524" y="2434"/>
                  </a:lnTo>
                  <a:lnTo>
                    <a:pt x="3552" y="2408"/>
                  </a:lnTo>
                  <a:lnTo>
                    <a:pt x="3583" y="2392"/>
                  </a:lnTo>
                  <a:lnTo>
                    <a:pt x="3617" y="2375"/>
                  </a:lnTo>
                  <a:lnTo>
                    <a:pt x="3650" y="2366"/>
                  </a:lnTo>
                  <a:lnTo>
                    <a:pt x="3684" y="2364"/>
                  </a:lnTo>
                  <a:lnTo>
                    <a:pt x="3887" y="2364"/>
                  </a:lnTo>
                  <a:lnTo>
                    <a:pt x="3887" y="2364"/>
                  </a:lnTo>
                  <a:lnTo>
                    <a:pt x="3903" y="2364"/>
                  </a:lnTo>
                  <a:lnTo>
                    <a:pt x="3920" y="2361"/>
                  </a:lnTo>
                  <a:lnTo>
                    <a:pt x="3951" y="2350"/>
                  </a:lnTo>
                  <a:lnTo>
                    <a:pt x="3979" y="2335"/>
                  </a:lnTo>
                  <a:lnTo>
                    <a:pt x="4005" y="2316"/>
                  </a:lnTo>
                  <a:lnTo>
                    <a:pt x="4024" y="2291"/>
                  </a:lnTo>
                  <a:lnTo>
                    <a:pt x="4038" y="2262"/>
                  </a:lnTo>
                  <a:lnTo>
                    <a:pt x="4050" y="2232"/>
                  </a:lnTo>
                  <a:lnTo>
                    <a:pt x="4050" y="2215"/>
                  </a:lnTo>
                  <a:lnTo>
                    <a:pt x="4052" y="2198"/>
                  </a:lnTo>
                  <a:lnTo>
                    <a:pt x="4052" y="1855"/>
                  </a:lnTo>
                  <a:lnTo>
                    <a:pt x="4052" y="1855"/>
                  </a:lnTo>
                  <a:lnTo>
                    <a:pt x="4050" y="1838"/>
                  </a:lnTo>
                  <a:lnTo>
                    <a:pt x="4050" y="1821"/>
                  </a:lnTo>
                  <a:lnTo>
                    <a:pt x="4038" y="1790"/>
                  </a:lnTo>
                  <a:lnTo>
                    <a:pt x="4024" y="1762"/>
                  </a:lnTo>
                  <a:lnTo>
                    <a:pt x="4005" y="1737"/>
                  </a:lnTo>
                  <a:lnTo>
                    <a:pt x="3979" y="1717"/>
                  </a:lnTo>
                  <a:lnTo>
                    <a:pt x="3951" y="1700"/>
                  </a:lnTo>
                  <a:lnTo>
                    <a:pt x="3920" y="1692"/>
                  </a:lnTo>
                  <a:lnTo>
                    <a:pt x="3903" y="1689"/>
                  </a:lnTo>
                  <a:lnTo>
                    <a:pt x="3887" y="1689"/>
                  </a:lnTo>
                  <a:close/>
                  <a:moveTo>
                    <a:pt x="2025" y="3019"/>
                  </a:moveTo>
                  <a:lnTo>
                    <a:pt x="2025" y="3019"/>
                  </a:lnTo>
                  <a:lnTo>
                    <a:pt x="1974" y="3019"/>
                  </a:lnTo>
                  <a:lnTo>
                    <a:pt x="1924" y="3016"/>
                  </a:lnTo>
                  <a:lnTo>
                    <a:pt x="1873" y="3007"/>
                  </a:lnTo>
                  <a:lnTo>
                    <a:pt x="1825" y="2999"/>
                  </a:lnTo>
                  <a:lnTo>
                    <a:pt x="1777" y="2988"/>
                  </a:lnTo>
                  <a:lnTo>
                    <a:pt x="1730" y="2977"/>
                  </a:lnTo>
                  <a:lnTo>
                    <a:pt x="1685" y="2960"/>
                  </a:lnTo>
                  <a:lnTo>
                    <a:pt x="1640" y="2943"/>
                  </a:lnTo>
                  <a:lnTo>
                    <a:pt x="1595" y="2923"/>
                  </a:lnTo>
                  <a:lnTo>
                    <a:pt x="1552" y="2901"/>
                  </a:lnTo>
                  <a:lnTo>
                    <a:pt x="1510" y="2875"/>
                  </a:lnTo>
                  <a:lnTo>
                    <a:pt x="1471" y="2850"/>
                  </a:lnTo>
                  <a:lnTo>
                    <a:pt x="1432" y="2822"/>
                  </a:lnTo>
                  <a:lnTo>
                    <a:pt x="1392" y="2794"/>
                  </a:lnTo>
                  <a:lnTo>
                    <a:pt x="1359" y="2763"/>
                  </a:lnTo>
                  <a:lnTo>
                    <a:pt x="1322" y="2729"/>
                  </a:lnTo>
                  <a:lnTo>
                    <a:pt x="1291" y="2695"/>
                  </a:lnTo>
                  <a:lnTo>
                    <a:pt x="1257" y="2659"/>
                  </a:lnTo>
                  <a:lnTo>
                    <a:pt x="1229" y="2620"/>
                  </a:lnTo>
                  <a:lnTo>
                    <a:pt x="1201" y="2583"/>
                  </a:lnTo>
                  <a:lnTo>
                    <a:pt x="1176" y="2541"/>
                  </a:lnTo>
                  <a:lnTo>
                    <a:pt x="1150" y="2499"/>
                  </a:lnTo>
                  <a:lnTo>
                    <a:pt x="1131" y="2456"/>
                  </a:lnTo>
                  <a:lnTo>
                    <a:pt x="1111" y="2411"/>
                  </a:lnTo>
                  <a:lnTo>
                    <a:pt x="1091" y="2366"/>
                  </a:lnTo>
                  <a:lnTo>
                    <a:pt x="1077" y="2321"/>
                  </a:lnTo>
                  <a:lnTo>
                    <a:pt x="1063" y="2274"/>
                  </a:lnTo>
                  <a:lnTo>
                    <a:pt x="1052" y="2226"/>
                  </a:lnTo>
                  <a:lnTo>
                    <a:pt x="1044" y="2178"/>
                  </a:lnTo>
                  <a:lnTo>
                    <a:pt x="1038" y="2127"/>
                  </a:lnTo>
                  <a:lnTo>
                    <a:pt x="1033" y="2077"/>
                  </a:lnTo>
                  <a:lnTo>
                    <a:pt x="1033" y="2026"/>
                  </a:lnTo>
                  <a:lnTo>
                    <a:pt x="1033" y="2026"/>
                  </a:lnTo>
                  <a:lnTo>
                    <a:pt x="1033" y="1976"/>
                  </a:lnTo>
                  <a:lnTo>
                    <a:pt x="1038" y="1925"/>
                  </a:lnTo>
                  <a:lnTo>
                    <a:pt x="1044" y="1874"/>
                  </a:lnTo>
                  <a:lnTo>
                    <a:pt x="1052" y="1826"/>
                  </a:lnTo>
                  <a:lnTo>
                    <a:pt x="1063" y="1776"/>
                  </a:lnTo>
                  <a:lnTo>
                    <a:pt x="1077" y="1731"/>
                  </a:lnTo>
                  <a:lnTo>
                    <a:pt x="1091" y="1683"/>
                  </a:lnTo>
                  <a:lnTo>
                    <a:pt x="1111" y="1638"/>
                  </a:lnTo>
                  <a:lnTo>
                    <a:pt x="1131" y="1596"/>
                  </a:lnTo>
                  <a:lnTo>
                    <a:pt x="1150" y="1551"/>
                  </a:lnTo>
                  <a:lnTo>
                    <a:pt x="1176" y="1509"/>
                  </a:lnTo>
                  <a:lnTo>
                    <a:pt x="1201" y="1469"/>
                  </a:lnTo>
                  <a:lnTo>
                    <a:pt x="1229" y="1430"/>
                  </a:lnTo>
                  <a:lnTo>
                    <a:pt x="1257" y="1394"/>
                  </a:lnTo>
                  <a:lnTo>
                    <a:pt x="1291" y="1357"/>
                  </a:lnTo>
                  <a:lnTo>
                    <a:pt x="1322" y="1323"/>
                  </a:lnTo>
                  <a:lnTo>
                    <a:pt x="1359" y="1290"/>
                  </a:lnTo>
                  <a:lnTo>
                    <a:pt x="1392" y="1258"/>
                  </a:lnTo>
                  <a:lnTo>
                    <a:pt x="1432" y="1227"/>
                  </a:lnTo>
                  <a:lnTo>
                    <a:pt x="1471" y="1202"/>
                  </a:lnTo>
                  <a:lnTo>
                    <a:pt x="1510" y="1174"/>
                  </a:lnTo>
                  <a:lnTo>
                    <a:pt x="1552" y="1152"/>
                  </a:lnTo>
                  <a:lnTo>
                    <a:pt x="1595" y="1129"/>
                  </a:lnTo>
                  <a:lnTo>
                    <a:pt x="1640" y="1110"/>
                  </a:lnTo>
                  <a:lnTo>
                    <a:pt x="1685" y="1094"/>
                  </a:lnTo>
                  <a:lnTo>
                    <a:pt x="1730" y="1077"/>
                  </a:lnTo>
                  <a:lnTo>
                    <a:pt x="1777" y="1063"/>
                  </a:lnTo>
                  <a:lnTo>
                    <a:pt x="1825" y="1052"/>
                  </a:lnTo>
                  <a:lnTo>
                    <a:pt x="1873" y="1043"/>
                  </a:lnTo>
                  <a:lnTo>
                    <a:pt x="1924" y="1037"/>
                  </a:lnTo>
                  <a:lnTo>
                    <a:pt x="1974" y="1035"/>
                  </a:lnTo>
                  <a:lnTo>
                    <a:pt x="2025" y="1032"/>
                  </a:lnTo>
                  <a:lnTo>
                    <a:pt x="2025" y="1032"/>
                  </a:lnTo>
                  <a:lnTo>
                    <a:pt x="2078" y="1035"/>
                  </a:lnTo>
                  <a:lnTo>
                    <a:pt x="2129" y="1037"/>
                  </a:lnTo>
                  <a:lnTo>
                    <a:pt x="2177" y="1043"/>
                  </a:lnTo>
                  <a:lnTo>
                    <a:pt x="2228" y="1052"/>
                  </a:lnTo>
                  <a:lnTo>
                    <a:pt x="2275" y="1063"/>
                  </a:lnTo>
                  <a:lnTo>
                    <a:pt x="2320" y="1077"/>
                  </a:lnTo>
                  <a:lnTo>
                    <a:pt x="2368" y="1094"/>
                  </a:lnTo>
                  <a:lnTo>
                    <a:pt x="2413" y="1110"/>
                  </a:lnTo>
                  <a:lnTo>
                    <a:pt x="2458" y="1129"/>
                  </a:lnTo>
                  <a:lnTo>
                    <a:pt x="2500" y="1152"/>
                  </a:lnTo>
                  <a:lnTo>
                    <a:pt x="2542" y="1174"/>
                  </a:lnTo>
                  <a:lnTo>
                    <a:pt x="2582" y="1202"/>
                  </a:lnTo>
                  <a:lnTo>
                    <a:pt x="2621" y="1227"/>
                  </a:lnTo>
                  <a:lnTo>
                    <a:pt x="2658" y="1258"/>
                  </a:lnTo>
                  <a:lnTo>
                    <a:pt x="2694" y="1290"/>
                  </a:lnTo>
                  <a:lnTo>
                    <a:pt x="2728" y="1323"/>
                  </a:lnTo>
                  <a:lnTo>
                    <a:pt x="2762" y="1357"/>
                  </a:lnTo>
                  <a:lnTo>
                    <a:pt x="2793" y="1394"/>
                  </a:lnTo>
                  <a:lnTo>
                    <a:pt x="2824" y="1430"/>
                  </a:lnTo>
                  <a:lnTo>
                    <a:pt x="2852" y="1469"/>
                  </a:lnTo>
                  <a:lnTo>
                    <a:pt x="2877" y="1509"/>
                  </a:lnTo>
                  <a:lnTo>
                    <a:pt x="2900" y="1551"/>
                  </a:lnTo>
                  <a:lnTo>
                    <a:pt x="2922" y="1596"/>
                  </a:lnTo>
                  <a:lnTo>
                    <a:pt x="2942" y="1638"/>
                  </a:lnTo>
                  <a:lnTo>
                    <a:pt x="2961" y="1683"/>
                  </a:lnTo>
                  <a:lnTo>
                    <a:pt x="2975" y="1731"/>
                  </a:lnTo>
                  <a:lnTo>
                    <a:pt x="2989" y="1776"/>
                  </a:lnTo>
                  <a:lnTo>
                    <a:pt x="3001" y="1826"/>
                  </a:lnTo>
                  <a:lnTo>
                    <a:pt x="3009" y="1874"/>
                  </a:lnTo>
                  <a:lnTo>
                    <a:pt x="3015" y="1925"/>
                  </a:lnTo>
                  <a:lnTo>
                    <a:pt x="3020" y="1976"/>
                  </a:lnTo>
                  <a:lnTo>
                    <a:pt x="3020" y="2026"/>
                  </a:lnTo>
                  <a:lnTo>
                    <a:pt x="3020" y="2026"/>
                  </a:lnTo>
                  <a:lnTo>
                    <a:pt x="3020" y="2077"/>
                  </a:lnTo>
                  <a:lnTo>
                    <a:pt x="3015" y="2127"/>
                  </a:lnTo>
                  <a:lnTo>
                    <a:pt x="3009" y="2178"/>
                  </a:lnTo>
                  <a:lnTo>
                    <a:pt x="3001" y="2226"/>
                  </a:lnTo>
                  <a:lnTo>
                    <a:pt x="2989" y="2274"/>
                  </a:lnTo>
                  <a:lnTo>
                    <a:pt x="2975" y="2321"/>
                  </a:lnTo>
                  <a:lnTo>
                    <a:pt x="2961" y="2366"/>
                  </a:lnTo>
                  <a:lnTo>
                    <a:pt x="2942" y="2411"/>
                  </a:lnTo>
                  <a:lnTo>
                    <a:pt x="2922" y="2456"/>
                  </a:lnTo>
                  <a:lnTo>
                    <a:pt x="2900" y="2499"/>
                  </a:lnTo>
                  <a:lnTo>
                    <a:pt x="2877" y="2541"/>
                  </a:lnTo>
                  <a:lnTo>
                    <a:pt x="2852" y="2583"/>
                  </a:lnTo>
                  <a:lnTo>
                    <a:pt x="2824" y="2620"/>
                  </a:lnTo>
                  <a:lnTo>
                    <a:pt x="2793" y="2659"/>
                  </a:lnTo>
                  <a:lnTo>
                    <a:pt x="2762" y="2695"/>
                  </a:lnTo>
                  <a:lnTo>
                    <a:pt x="2728" y="2729"/>
                  </a:lnTo>
                  <a:lnTo>
                    <a:pt x="2694" y="2763"/>
                  </a:lnTo>
                  <a:lnTo>
                    <a:pt x="2658" y="2794"/>
                  </a:lnTo>
                  <a:lnTo>
                    <a:pt x="2621" y="2822"/>
                  </a:lnTo>
                  <a:lnTo>
                    <a:pt x="2582" y="2850"/>
                  </a:lnTo>
                  <a:lnTo>
                    <a:pt x="2542" y="2875"/>
                  </a:lnTo>
                  <a:lnTo>
                    <a:pt x="2500" y="2901"/>
                  </a:lnTo>
                  <a:lnTo>
                    <a:pt x="2458" y="2923"/>
                  </a:lnTo>
                  <a:lnTo>
                    <a:pt x="2413" y="2943"/>
                  </a:lnTo>
                  <a:lnTo>
                    <a:pt x="2368" y="2960"/>
                  </a:lnTo>
                  <a:lnTo>
                    <a:pt x="2320" y="2977"/>
                  </a:lnTo>
                  <a:lnTo>
                    <a:pt x="2275" y="2988"/>
                  </a:lnTo>
                  <a:lnTo>
                    <a:pt x="2228" y="2999"/>
                  </a:lnTo>
                  <a:lnTo>
                    <a:pt x="2177" y="3007"/>
                  </a:lnTo>
                  <a:lnTo>
                    <a:pt x="2129" y="3016"/>
                  </a:lnTo>
                  <a:lnTo>
                    <a:pt x="2078" y="3019"/>
                  </a:lnTo>
                  <a:lnTo>
                    <a:pt x="2025" y="3019"/>
                  </a:lnTo>
                  <a:close/>
                </a:path>
              </a:pathLst>
            </a:custGeom>
            <a:solidFill>
              <a:srgbClr val="D8D8D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4" name="Google Shape;683;p17"/>
            <p:cNvSpPr/>
            <p:nvPr/>
          </p:nvSpPr>
          <p:spPr bwMode="auto">
            <a:xfrm>
              <a:off x="3936921" y="2522348"/>
              <a:ext cx="1065639" cy="1065636"/>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5" name="Google Shape;684;p17"/>
            <p:cNvSpPr/>
            <p:nvPr/>
          </p:nvSpPr>
          <p:spPr bwMode="auto">
            <a:xfrm>
              <a:off x="4104133" y="3642209"/>
              <a:ext cx="1332269" cy="1332263"/>
            </a:xfrm>
            <a:custGeom>
              <a:avLst/>
              <a:gdLst/>
              <a:ahLst/>
              <a:cxnLst/>
              <a:rect l="l" t="t" r="r" b="b"/>
              <a:pathLst>
                <a:path w="6498" h="6499" extrusionOk="0">
                  <a:moveTo>
                    <a:pt x="6230" y="2707"/>
                  </a:moveTo>
                  <a:lnTo>
                    <a:pt x="5907" y="2707"/>
                  </a:lnTo>
                  <a:lnTo>
                    <a:pt x="5907" y="2707"/>
                  </a:lnTo>
                  <a:lnTo>
                    <a:pt x="5879" y="2707"/>
                  </a:lnTo>
                  <a:lnTo>
                    <a:pt x="5851" y="2705"/>
                  </a:lnTo>
                  <a:lnTo>
                    <a:pt x="5822" y="2696"/>
                  </a:lnTo>
                  <a:lnTo>
                    <a:pt x="5797" y="2688"/>
                  </a:lnTo>
                  <a:lnTo>
                    <a:pt x="5769" y="2677"/>
                  </a:lnTo>
                  <a:lnTo>
                    <a:pt x="5743" y="2665"/>
                  </a:lnTo>
                  <a:lnTo>
                    <a:pt x="5718" y="2651"/>
                  </a:lnTo>
                  <a:lnTo>
                    <a:pt x="5696" y="2634"/>
                  </a:lnTo>
                  <a:lnTo>
                    <a:pt x="5673" y="2618"/>
                  </a:lnTo>
                  <a:lnTo>
                    <a:pt x="5651" y="2598"/>
                  </a:lnTo>
                  <a:lnTo>
                    <a:pt x="5631" y="2575"/>
                  </a:lnTo>
                  <a:lnTo>
                    <a:pt x="5611" y="2553"/>
                  </a:lnTo>
                  <a:lnTo>
                    <a:pt x="5595" y="2530"/>
                  </a:lnTo>
                  <a:lnTo>
                    <a:pt x="5581" y="2508"/>
                  </a:lnTo>
                  <a:lnTo>
                    <a:pt x="5569" y="2482"/>
                  </a:lnTo>
                  <a:lnTo>
                    <a:pt x="5561" y="2457"/>
                  </a:lnTo>
                  <a:lnTo>
                    <a:pt x="5445" y="2176"/>
                  </a:lnTo>
                  <a:lnTo>
                    <a:pt x="5445" y="2176"/>
                  </a:lnTo>
                  <a:lnTo>
                    <a:pt x="5434" y="2151"/>
                  </a:lnTo>
                  <a:lnTo>
                    <a:pt x="5423" y="2125"/>
                  </a:lnTo>
                  <a:lnTo>
                    <a:pt x="5417" y="2097"/>
                  </a:lnTo>
                  <a:lnTo>
                    <a:pt x="5412" y="2069"/>
                  </a:lnTo>
                  <a:lnTo>
                    <a:pt x="5409" y="2041"/>
                  </a:lnTo>
                  <a:lnTo>
                    <a:pt x="5409" y="2013"/>
                  </a:lnTo>
                  <a:lnTo>
                    <a:pt x="5409" y="1985"/>
                  </a:lnTo>
                  <a:lnTo>
                    <a:pt x="5414" y="1954"/>
                  </a:lnTo>
                  <a:lnTo>
                    <a:pt x="5420" y="1926"/>
                  </a:lnTo>
                  <a:lnTo>
                    <a:pt x="5426" y="1897"/>
                  </a:lnTo>
                  <a:lnTo>
                    <a:pt x="5434" y="1869"/>
                  </a:lnTo>
                  <a:lnTo>
                    <a:pt x="5445" y="1844"/>
                  </a:lnTo>
                  <a:lnTo>
                    <a:pt x="5459" y="1819"/>
                  </a:lnTo>
                  <a:lnTo>
                    <a:pt x="5473" y="1796"/>
                  </a:lnTo>
                  <a:lnTo>
                    <a:pt x="5490" y="1774"/>
                  </a:lnTo>
                  <a:lnTo>
                    <a:pt x="5510" y="1754"/>
                  </a:lnTo>
                  <a:lnTo>
                    <a:pt x="5741" y="1524"/>
                  </a:lnTo>
                  <a:lnTo>
                    <a:pt x="5741" y="1524"/>
                  </a:lnTo>
                  <a:lnTo>
                    <a:pt x="5757" y="1504"/>
                  </a:lnTo>
                  <a:lnTo>
                    <a:pt x="5774" y="1481"/>
                  </a:lnTo>
                  <a:lnTo>
                    <a:pt x="5788" y="1459"/>
                  </a:lnTo>
                  <a:lnTo>
                    <a:pt x="5797" y="1437"/>
                  </a:lnTo>
                  <a:lnTo>
                    <a:pt x="5805" y="1411"/>
                  </a:lnTo>
                  <a:lnTo>
                    <a:pt x="5814" y="1386"/>
                  </a:lnTo>
                  <a:lnTo>
                    <a:pt x="5817" y="1361"/>
                  </a:lnTo>
                  <a:lnTo>
                    <a:pt x="5817" y="1335"/>
                  </a:lnTo>
                  <a:lnTo>
                    <a:pt x="5817" y="1310"/>
                  </a:lnTo>
                  <a:lnTo>
                    <a:pt x="5814" y="1284"/>
                  </a:lnTo>
                  <a:lnTo>
                    <a:pt x="5805" y="1259"/>
                  </a:lnTo>
                  <a:lnTo>
                    <a:pt x="5797" y="1237"/>
                  </a:lnTo>
                  <a:lnTo>
                    <a:pt x="5788" y="1211"/>
                  </a:lnTo>
                  <a:lnTo>
                    <a:pt x="5774" y="1189"/>
                  </a:lnTo>
                  <a:lnTo>
                    <a:pt x="5757" y="1169"/>
                  </a:lnTo>
                  <a:lnTo>
                    <a:pt x="5741" y="1147"/>
                  </a:lnTo>
                  <a:lnTo>
                    <a:pt x="5350" y="756"/>
                  </a:lnTo>
                  <a:lnTo>
                    <a:pt x="5350" y="756"/>
                  </a:lnTo>
                  <a:lnTo>
                    <a:pt x="5330" y="739"/>
                  </a:lnTo>
                  <a:lnTo>
                    <a:pt x="5308" y="722"/>
                  </a:lnTo>
                  <a:lnTo>
                    <a:pt x="5285" y="711"/>
                  </a:lnTo>
                  <a:lnTo>
                    <a:pt x="5263" y="700"/>
                  </a:lnTo>
                  <a:lnTo>
                    <a:pt x="5238" y="691"/>
                  </a:lnTo>
                  <a:lnTo>
                    <a:pt x="5212" y="686"/>
                  </a:lnTo>
                  <a:lnTo>
                    <a:pt x="5187" y="680"/>
                  </a:lnTo>
                  <a:lnTo>
                    <a:pt x="5161" y="680"/>
                  </a:lnTo>
                  <a:lnTo>
                    <a:pt x="5136" y="680"/>
                  </a:lnTo>
                  <a:lnTo>
                    <a:pt x="5111" y="686"/>
                  </a:lnTo>
                  <a:lnTo>
                    <a:pt x="5085" y="691"/>
                  </a:lnTo>
                  <a:lnTo>
                    <a:pt x="5063" y="700"/>
                  </a:lnTo>
                  <a:lnTo>
                    <a:pt x="5038" y="711"/>
                  </a:lnTo>
                  <a:lnTo>
                    <a:pt x="5015" y="722"/>
                  </a:lnTo>
                  <a:lnTo>
                    <a:pt x="4996" y="739"/>
                  </a:lnTo>
                  <a:lnTo>
                    <a:pt x="4973" y="756"/>
                  </a:lnTo>
                  <a:lnTo>
                    <a:pt x="4745" y="986"/>
                  </a:lnTo>
                  <a:lnTo>
                    <a:pt x="4745" y="986"/>
                  </a:lnTo>
                  <a:lnTo>
                    <a:pt x="4723" y="1006"/>
                  </a:lnTo>
                  <a:lnTo>
                    <a:pt x="4700" y="1023"/>
                  </a:lnTo>
                  <a:lnTo>
                    <a:pt x="4678" y="1037"/>
                  </a:lnTo>
                  <a:lnTo>
                    <a:pt x="4653" y="1051"/>
                  </a:lnTo>
                  <a:lnTo>
                    <a:pt x="4627" y="1062"/>
                  </a:lnTo>
                  <a:lnTo>
                    <a:pt x="4599" y="1071"/>
                  </a:lnTo>
                  <a:lnTo>
                    <a:pt x="4571" y="1079"/>
                  </a:lnTo>
                  <a:lnTo>
                    <a:pt x="4543" y="1085"/>
                  </a:lnTo>
                  <a:lnTo>
                    <a:pt x="4515" y="1088"/>
                  </a:lnTo>
                  <a:lnTo>
                    <a:pt x="4484" y="1088"/>
                  </a:lnTo>
                  <a:lnTo>
                    <a:pt x="4456" y="1088"/>
                  </a:lnTo>
                  <a:lnTo>
                    <a:pt x="4428" y="1085"/>
                  </a:lnTo>
                  <a:lnTo>
                    <a:pt x="4399" y="1079"/>
                  </a:lnTo>
                  <a:lnTo>
                    <a:pt x="4371" y="1074"/>
                  </a:lnTo>
                  <a:lnTo>
                    <a:pt x="4346" y="1065"/>
                  </a:lnTo>
                  <a:lnTo>
                    <a:pt x="4321" y="1051"/>
                  </a:lnTo>
                  <a:lnTo>
                    <a:pt x="4042" y="939"/>
                  </a:lnTo>
                  <a:lnTo>
                    <a:pt x="4042" y="939"/>
                  </a:lnTo>
                  <a:lnTo>
                    <a:pt x="4017" y="927"/>
                  </a:lnTo>
                  <a:lnTo>
                    <a:pt x="3992" y="916"/>
                  </a:lnTo>
                  <a:lnTo>
                    <a:pt x="3966" y="902"/>
                  </a:lnTo>
                  <a:lnTo>
                    <a:pt x="3944" y="885"/>
                  </a:lnTo>
                  <a:lnTo>
                    <a:pt x="3921" y="866"/>
                  </a:lnTo>
                  <a:lnTo>
                    <a:pt x="3902" y="846"/>
                  </a:lnTo>
                  <a:lnTo>
                    <a:pt x="3882" y="826"/>
                  </a:lnTo>
                  <a:lnTo>
                    <a:pt x="3862" y="804"/>
                  </a:lnTo>
                  <a:lnTo>
                    <a:pt x="3845" y="779"/>
                  </a:lnTo>
                  <a:lnTo>
                    <a:pt x="3831" y="753"/>
                  </a:lnTo>
                  <a:lnTo>
                    <a:pt x="3820" y="728"/>
                  </a:lnTo>
                  <a:lnTo>
                    <a:pt x="3809" y="700"/>
                  </a:lnTo>
                  <a:lnTo>
                    <a:pt x="3800" y="674"/>
                  </a:lnTo>
                  <a:lnTo>
                    <a:pt x="3795" y="646"/>
                  </a:lnTo>
                  <a:lnTo>
                    <a:pt x="3789" y="618"/>
                  </a:lnTo>
                  <a:lnTo>
                    <a:pt x="3789" y="593"/>
                  </a:lnTo>
                  <a:lnTo>
                    <a:pt x="3789" y="267"/>
                  </a:lnTo>
                  <a:lnTo>
                    <a:pt x="3789" y="267"/>
                  </a:lnTo>
                  <a:lnTo>
                    <a:pt x="3786" y="239"/>
                  </a:lnTo>
                  <a:lnTo>
                    <a:pt x="3784" y="213"/>
                  </a:lnTo>
                  <a:lnTo>
                    <a:pt x="3778" y="188"/>
                  </a:lnTo>
                  <a:lnTo>
                    <a:pt x="3767" y="163"/>
                  </a:lnTo>
                  <a:lnTo>
                    <a:pt x="3756" y="140"/>
                  </a:lnTo>
                  <a:lnTo>
                    <a:pt x="3744" y="118"/>
                  </a:lnTo>
                  <a:lnTo>
                    <a:pt x="3727" y="98"/>
                  </a:lnTo>
                  <a:lnTo>
                    <a:pt x="3711" y="78"/>
                  </a:lnTo>
                  <a:lnTo>
                    <a:pt x="3691" y="61"/>
                  </a:lnTo>
                  <a:lnTo>
                    <a:pt x="3671" y="47"/>
                  </a:lnTo>
                  <a:lnTo>
                    <a:pt x="3649" y="33"/>
                  </a:lnTo>
                  <a:lnTo>
                    <a:pt x="3626" y="22"/>
                  </a:lnTo>
                  <a:lnTo>
                    <a:pt x="3603" y="14"/>
                  </a:lnTo>
                  <a:lnTo>
                    <a:pt x="3575" y="5"/>
                  </a:lnTo>
                  <a:lnTo>
                    <a:pt x="3550" y="2"/>
                  </a:lnTo>
                  <a:lnTo>
                    <a:pt x="3525" y="0"/>
                  </a:lnTo>
                  <a:lnTo>
                    <a:pt x="2971" y="0"/>
                  </a:lnTo>
                  <a:lnTo>
                    <a:pt x="2971" y="0"/>
                  </a:lnTo>
                  <a:lnTo>
                    <a:pt x="2943" y="2"/>
                  </a:lnTo>
                  <a:lnTo>
                    <a:pt x="2917" y="5"/>
                  </a:lnTo>
                  <a:lnTo>
                    <a:pt x="2892" y="14"/>
                  </a:lnTo>
                  <a:lnTo>
                    <a:pt x="2867" y="22"/>
                  </a:lnTo>
                  <a:lnTo>
                    <a:pt x="2844" y="33"/>
                  </a:lnTo>
                  <a:lnTo>
                    <a:pt x="2822" y="47"/>
                  </a:lnTo>
                  <a:lnTo>
                    <a:pt x="2802" y="61"/>
                  </a:lnTo>
                  <a:lnTo>
                    <a:pt x="2783" y="78"/>
                  </a:lnTo>
                  <a:lnTo>
                    <a:pt x="2766" y="98"/>
                  </a:lnTo>
                  <a:lnTo>
                    <a:pt x="2752" y="118"/>
                  </a:lnTo>
                  <a:lnTo>
                    <a:pt x="2737" y="140"/>
                  </a:lnTo>
                  <a:lnTo>
                    <a:pt x="2726" y="163"/>
                  </a:lnTo>
                  <a:lnTo>
                    <a:pt x="2718" y="188"/>
                  </a:lnTo>
                  <a:lnTo>
                    <a:pt x="2712" y="213"/>
                  </a:lnTo>
                  <a:lnTo>
                    <a:pt x="2706" y="239"/>
                  </a:lnTo>
                  <a:lnTo>
                    <a:pt x="2706" y="267"/>
                  </a:lnTo>
                  <a:lnTo>
                    <a:pt x="2706" y="593"/>
                  </a:lnTo>
                  <a:lnTo>
                    <a:pt x="2706" y="593"/>
                  </a:lnTo>
                  <a:lnTo>
                    <a:pt x="2704" y="618"/>
                  </a:lnTo>
                  <a:lnTo>
                    <a:pt x="2701" y="646"/>
                  </a:lnTo>
                  <a:lnTo>
                    <a:pt x="2695" y="674"/>
                  </a:lnTo>
                  <a:lnTo>
                    <a:pt x="2687" y="700"/>
                  </a:lnTo>
                  <a:lnTo>
                    <a:pt x="2676" y="728"/>
                  </a:lnTo>
                  <a:lnTo>
                    <a:pt x="2661" y="753"/>
                  </a:lnTo>
                  <a:lnTo>
                    <a:pt x="2647" y="779"/>
                  </a:lnTo>
                  <a:lnTo>
                    <a:pt x="2631" y="804"/>
                  </a:lnTo>
                  <a:lnTo>
                    <a:pt x="2614" y="826"/>
                  </a:lnTo>
                  <a:lnTo>
                    <a:pt x="2594" y="846"/>
                  </a:lnTo>
                  <a:lnTo>
                    <a:pt x="2574" y="866"/>
                  </a:lnTo>
                  <a:lnTo>
                    <a:pt x="2552" y="885"/>
                  </a:lnTo>
                  <a:lnTo>
                    <a:pt x="2530" y="902"/>
                  </a:lnTo>
                  <a:lnTo>
                    <a:pt x="2504" y="916"/>
                  </a:lnTo>
                  <a:lnTo>
                    <a:pt x="2479" y="927"/>
                  </a:lnTo>
                  <a:lnTo>
                    <a:pt x="2454" y="939"/>
                  </a:lnTo>
                  <a:lnTo>
                    <a:pt x="2173" y="1051"/>
                  </a:lnTo>
                  <a:lnTo>
                    <a:pt x="2173" y="1051"/>
                  </a:lnTo>
                  <a:lnTo>
                    <a:pt x="2148" y="1065"/>
                  </a:lnTo>
                  <a:lnTo>
                    <a:pt x="2123" y="1074"/>
                  </a:lnTo>
                  <a:lnTo>
                    <a:pt x="2097" y="1079"/>
                  </a:lnTo>
                  <a:lnTo>
                    <a:pt x="2069" y="1085"/>
                  </a:lnTo>
                  <a:lnTo>
                    <a:pt x="2038" y="1088"/>
                  </a:lnTo>
                  <a:lnTo>
                    <a:pt x="2010" y="1088"/>
                  </a:lnTo>
                  <a:lnTo>
                    <a:pt x="1982" y="1088"/>
                  </a:lnTo>
                  <a:lnTo>
                    <a:pt x="1954" y="1085"/>
                  </a:lnTo>
                  <a:lnTo>
                    <a:pt x="1926" y="1079"/>
                  </a:lnTo>
                  <a:lnTo>
                    <a:pt x="1898" y="1071"/>
                  </a:lnTo>
                  <a:lnTo>
                    <a:pt x="1870" y="1062"/>
                  </a:lnTo>
                  <a:lnTo>
                    <a:pt x="1844" y="1051"/>
                  </a:lnTo>
                  <a:lnTo>
                    <a:pt x="1819" y="1037"/>
                  </a:lnTo>
                  <a:lnTo>
                    <a:pt x="1794" y="1023"/>
                  </a:lnTo>
                  <a:lnTo>
                    <a:pt x="1771" y="1006"/>
                  </a:lnTo>
                  <a:lnTo>
                    <a:pt x="1751" y="986"/>
                  </a:lnTo>
                  <a:lnTo>
                    <a:pt x="1521" y="756"/>
                  </a:lnTo>
                  <a:lnTo>
                    <a:pt x="1521" y="756"/>
                  </a:lnTo>
                  <a:lnTo>
                    <a:pt x="1501" y="739"/>
                  </a:lnTo>
                  <a:lnTo>
                    <a:pt x="1479" y="722"/>
                  </a:lnTo>
                  <a:lnTo>
                    <a:pt x="1456" y="711"/>
                  </a:lnTo>
                  <a:lnTo>
                    <a:pt x="1434" y="700"/>
                  </a:lnTo>
                  <a:lnTo>
                    <a:pt x="1408" y="691"/>
                  </a:lnTo>
                  <a:lnTo>
                    <a:pt x="1386" y="686"/>
                  </a:lnTo>
                  <a:lnTo>
                    <a:pt x="1361" y="680"/>
                  </a:lnTo>
                  <a:lnTo>
                    <a:pt x="1333" y="680"/>
                  </a:lnTo>
                  <a:lnTo>
                    <a:pt x="1307" y="680"/>
                  </a:lnTo>
                  <a:lnTo>
                    <a:pt x="1282" y="686"/>
                  </a:lnTo>
                  <a:lnTo>
                    <a:pt x="1260" y="691"/>
                  </a:lnTo>
                  <a:lnTo>
                    <a:pt x="1234" y="700"/>
                  </a:lnTo>
                  <a:lnTo>
                    <a:pt x="1212" y="711"/>
                  </a:lnTo>
                  <a:lnTo>
                    <a:pt x="1189" y="722"/>
                  </a:lnTo>
                  <a:lnTo>
                    <a:pt x="1166" y="739"/>
                  </a:lnTo>
                  <a:lnTo>
                    <a:pt x="1147" y="756"/>
                  </a:lnTo>
                  <a:lnTo>
                    <a:pt x="756" y="1147"/>
                  </a:lnTo>
                  <a:lnTo>
                    <a:pt x="756" y="1147"/>
                  </a:lnTo>
                  <a:lnTo>
                    <a:pt x="736" y="1169"/>
                  </a:lnTo>
                  <a:lnTo>
                    <a:pt x="722" y="1189"/>
                  </a:lnTo>
                  <a:lnTo>
                    <a:pt x="708" y="1211"/>
                  </a:lnTo>
                  <a:lnTo>
                    <a:pt x="697" y="1237"/>
                  </a:lnTo>
                  <a:lnTo>
                    <a:pt x="689" y="1259"/>
                  </a:lnTo>
                  <a:lnTo>
                    <a:pt x="683" y="1284"/>
                  </a:lnTo>
                  <a:lnTo>
                    <a:pt x="680" y="1310"/>
                  </a:lnTo>
                  <a:lnTo>
                    <a:pt x="677" y="1335"/>
                  </a:lnTo>
                  <a:lnTo>
                    <a:pt x="680" y="1361"/>
                  </a:lnTo>
                  <a:lnTo>
                    <a:pt x="683" y="1386"/>
                  </a:lnTo>
                  <a:lnTo>
                    <a:pt x="689" y="1411"/>
                  </a:lnTo>
                  <a:lnTo>
                    <a:pt x="697" y="1437"/>
                  </a:lnTo>
                  <a:lnTo>
                    <a:pt x="708" y="1459"/>
                  </a:lnTo>
                  <a:lnTo>
                    <a:pt x="722" y="1481"/>
                  </a:lnTo>
                  <a:lnTo>
                    <a:pt x="736" y="1504"/>
                  </a:lnTo>
                  <a:lnTo>
                    <a:pt x="756" y="1524"/>
                  </a:lnTo>
                  <a:lnTo>
                    <a:pt x="987" y="1754"/>
                  </a:lnTo>
                  <a:lnTo>
                    <a:pt x="987" y="1754"/>
                  </a:lnTo>
                  <a:lnTo>
                    <a:pt x="1004" y="1774"/>
                  </a:lnTo>
                  <a:lnTo>
                    <a:pt x="1020" y="1796"/>
                  </a:lnTo>
                  <a:lnTo>
                    <a:pt x="1034" y="1819"/>
                  </a:lnTo>
                  <a:lnTo>
                    <a:pt x="1049" y="1844"/>
                  </a:lnTo>
                  <a:lnTo>
                    <a:pt x="1060" y="1869"/>
                  </a:lnTo>
                  <a:lnTo>
                    <a:pt x="1068" y="1897"/>
                  </a:lnTo>
                  <a:lnTo>
                    <a:pt x="1077" y="1926"/>
                  </a:lnTo>
                  <a:lnTo>
                    <a:pt x="1082" y="1954"/>
                  </a:lnTo>
                  <a:lnTo>
                    <a:pt x="1085" y="1985"/>
                  </a:lnTo>
                  <a:lnTo>
                    <a:pt x="1088" y="2013"/>
                  </a:lnTo>
                  <a:lnTo>
                    <a:pt x="1085" y="2041"/>
                  </a:lnTo>
                  <a:lnTo>
                    <a:pt x="1082" y="2069"/>
                  </a:lnTo>
                  <a:lnTo>
                    <a:pt x="1079" y="2097"/>
                  </a:lnTo>
                  <a:lnTo>
                    <a:pt x="1071" y="2125"/>
                  </a:lnTo>
                  <a:lnTo>
                    <a:pt x="1063" y="2151"/>
                  </a:lnTo>
                  <a:lnTo>
                    <a:pt x="1051" y="2176"/>
                  </a:lnTo>
                  <a:lnTo>
                    <a:pt x="936" y="2457"/>
                  </a:lnTo>
                  <a:lnTo>
                    <a:pt x="936" y="2457"/>
                  </a:lnTo>
                  <a:lnTo>
                    <a:pt x="928" y="2482"/>
                  </a:lnTo>
                  <a:lnTo>
                    <a:pt x="914" y="2508"/>
                  </a:lnTo>
                  <a:lnTo>
                    <a:pt x="899" y="2530"/>
                  </a:lnTo>
                  <a:lnTo>
                    <a:pt x="882" y="2553"/>
                  </a:lnTo>
                  <a:lnTo>
                    <a:pt x="866" y="2575"/>
                  </a:lnTo>
                  <a:lnTo>
                    <a:pt x="846" y="2598"/>
                  </a:lnTo>
                  <a:lnTo>
                    <a:pt x="823" y="2618"/>
                  </a:lnTo>
                  <a:lnTo>
                    <a:pt x="801" y="2634"/>
                  </a:lnTo>
                  <a:lnTo>
                    <a:pt x="776" y="2651"/>
                  </a:lnTo>
                  <a:lnTo>
                    <a:pt x="750" y="2665"/>
                  </a:lnTo>
                  <a:lnTo>
                    <a:pt x="725" y="2677"/>
                  </a:lnTo>
                  <a:lnTo>
                    <a:pt x="700" y="2688"/>
                  </a:lnTo>
                  <a:lnTo>
                    <a:pt x="672" y="2696"/>
                  </a:lnTo>
                  <a:lnTo>
                    <a:pt x="644" y="2705"/>
                  </a:lnTo>
                  <a:lnTo>
                    <a:pt x="618" y="2707"/>
                  </a:lnTo>
                  <a:lnTo>
                    <a:pt x="590" y="2707"/>
                  </a:lnTo>
                  <a:lnTo>
                    <a:pt x="264" y="2707"/>
                  </a:lnTo>
                  <a:lnTo>
                    <a:pt x="264" y="2707"/>
                  </a:lnTo>
                  <a:lnTo>
                    <a:pt x="239" y="2710"/>
                  </a:lnTo>
                  <a:lnTo>
                    <a:pt x="210" y="2713"/>
                  </a:lnTo>
                  <a:lnTo>
                    <a:pt x="185" y="2722"/>
                  </a:lnTo>
                  <a:lnTo>
                    <a:pt x="163" y="2730"/>
                  </a:lnTo>
                  <a:lnTo>
                    <a:pt x="137" y="2741"/>
                  </a:lnTo>
                  <a:lnTo>
                    <a:pt x="118" y="2755"/>
                  </a:lnTo>
                  <a:lnTo>
                    <a:pt x="95" y="2769"/>
                  </a:lnTo>
                  <a:lnTo>
                    <a:pt x="78" y="2786"/>
                  </a:lnTo>
                  <a:lnTo>
                    <a:pt x="59" y="2806"/>
                  </a:lnTo>
                  <a:lnTo>
                    <a:pt x="45" y="2825"/>
                  </a:lnTo>
                  <a:lnTo>
                    <a:pt x="31" y="2848"/>
                  </a:lnTo>
                  <a:lnTo>
                    <a:pt x="19" y="2871"/>
                  </a:lnTo>
                  <a:lnTo>
                    <a:pt x="11" y="2896"/>
                  </a:lnTo>
                  <a:lnTo>
                    <a:pt x="5" y="2921"/>
                  </a:lnTo>
                  <a:lnTo>
                    <a:pt x="0" y="2947"/>
                  </a:lnTo>
                  <a:lnTo>
                    <a:pt x="0" y="2975"/>
                  </a:lnTo>
                  <a:lnTo>
                    <a:pt x="0" y="3526"/>
                  </a:lnTo>
                  <a:lnTo>
                    <a:pt x="0" y="3526"/>
                  </a:lnTo>
                  <a:lnTo>
                    <a:pt x="0" y="3554"/>
                  </a:lnTo>
                  <a:lnTo>
                    <a:pt x="5" y="3579"/>
                  </a:lnTo>
                  <a:lnTo>
                    <a:pt x="11" y="3605"/>
                  </a:lnTo>
                  <a:lnTo>
                    <a:pt x="19" y="3630"/>
                  </a:lnTo>
                  <a:lnTo>
                    <a:pt x="31" y="3652"/>
                  </a:lnTo>
                  <a:lnTo>
                    <a:pt x="45" y="3675"/>
                  </a:lnTo>
                  <a:lnTo>
                    <a:pt x="59" y="3694"/>
                  </a:lnTo>
                  <a:lnTo>
                    <a:pt x="78" y="3714"/>
                  </a:lnTo>
                  <a:lnTo>
                    <a:pt x="95" y="3731"/>
                  </a:lnTo>
                  <a:lnTo>
                    <a:pt x="118" y="3745"/>
                  </a:lnTo>
                  <a:lnTo>
                    <a:pt x="137" y="3759"/>
                  </a:lnTo>
                  <a:lnTo>
                    <a:pt x="163" y="3770"/>
                  </a:lnTo>
                  <a:lnTo>
                    <a:pt x="185" y="3779"/>
                  </a:lnTo>
                  <a:lnTo>
                    <a:pt x="210" y="3787"/>
                  </a:lnTo>
                  <a:lnTo>
                    <a:pt x="239" y="3790"/>
                  </a:lnTo>
                  <a:lnTo>
                    <a:pt x="264" y="3790"/>
                  </a:lnTo>
                  <a:lnTo>
                    <a:pt x="590" y="3790"/>
                  </a:lnTo>
                  <a:lnTo>
                    <a:pt x="590" y="3790"/>
                  </a:lnTo>
                  <a:lnTo>
                    <a:pt x="618" y="3793"/>
                  </a:lnTo>
                  <a:lnTo>
                    <a:pt x="644" y="3796"/>
                  </a:lnTo>
                  <a:lnTo>
                    <a:pt x="672" y="3804"/>
                  </a:lnTo>
                  <a:lnTo>
                    <a:pt x="700" y="3813"/>
                  </a:lnTo>
                  <a:lnTo>
                    <a:pt x="725" y="3821"/>
                  </a:lnTo>
                  <a:lnTo>
                    <a:pt x="750" y="3835"/>
                  </a:lnTo>
                  <a:lnTo>
                    <a:pt x="776" y="3849"/>
                  </a:lnTo>
                  <a:lnTo>
                    <a:pt x="801" y="3866"/>
                  </a:lnTo>
                  <a:lnTo>
                    <a:pt x="823" y="3883"/>
                  </a:lnTo>
                  <a:lnTo>
                    <a:pt x="846" y="3903"/>
                  </a:lnTo>
                  <a:lnTo>
                    <a:pt x="866" y="3925"/>
                  </a:lnTo>
                  <a:lnTo>
                    <a:pt x="882" y="3945"/>
                  </a:lnTo>
                  <a:lnTo>
                    <a:pt x="899" y="3970"/>
                  </a:lnTo>
                  <a:lnTo>
                    <a:pt x="914" y="3992"/>
                  </a:lnTo>
                  <a:lnTo>
                    <a:pt x="928" y="4018"/>
                  </a:lnTo>
                  <a:lnTo>
                    <a:pt x="936" y="4043"/>
                  </a:lnTo>
                  <a:lnTo>
                    <a:pt x="1051" y="4324"/>
                  </a:lnTo>
                  <a:lnTo>
                    <a:pt x="1051" y="4324"/>
                  </a:lnTo>
                  <a:lnTo>
                    <a:pt x="1063" y="4350"/>
                  </a:lnTo>
                  <a:lnTo>
                    <a:pt x="1071" y="4375"/>
                  </a:lnTo>
                  <a:lnTo>
                    <a:pt x="1079" y="4403"/>
                  </a:lnTo>
                  <a:lnTo>
                    <a:pt x="1082" y="4431"/>
                  </a:lnTo>
                  <a:lnTo>
                    <a:pt x="1085" y="4459"/>
                  </a:lnTo>
                  <a:lnTo>
                    <a:pt x="1088" y="4488"/>
                  </a:lnTo>
                  <a:lnTo>
                    <a:pt x="1085" y="4516"/>
                  </a:lnTo>
                  <a:lnTo>
                    <a:pt x="1082" y="4546"/>
                  </a:lnTo>
                  <a:lnTo>
                    <a:pt x="1077" y="4575"/>
                  </a:lnTo>
                  <a:lnTo>
                    <a:pt x="1068" y="4603"/>
                  </a:lnTo>
                  <a:lnTo>
                    <a:pt x="1060" y="4628"/>
                  </a:lnTo>
                  <a:lnTo>
                    <a:pt x="1049" y="4656"/>
                  </a:lnTo>
                  <a:lnTo>
                    <a:pt x="1034" y="4681"/>
                  </a:lnTo>
                  <a:lnTo>
                    <a:pt x="1020" y="4704"/>
                  </a:lnTo>
                  <a:lnTo>
                    <a:pt x="1004" y="4727"/>
                  </a:lnTo>
                  <a:lnTo>
                    <a:pt x="987" y="4746"/>
                  </a:lnTo>
                  <a:lnTo>
                    <a:pt x="756" y="4977"/>
                  </a:lnTo>
                  <a:lnTo>
                    <a:pt x="756" y="4977"/>
                  </a:lnTo>
                  <a:lnTo>
                    <a:pt x="736" y="4996"/>
                  </a:lnTo>
                  <a:lnTo>
                    <a:pt x="722" y="5019"/>
                  </a:lnTo>
                  <a:lnTo>
                    <a:pt x="708" y="5042"/>
                  </a:lnTo>
                  <a:lnTo>
                    <a:pt x="697" y="5064"/>
                  </a:lnTo>
                  <a:lnTo>
                    <a:pt x="689" y="5089"/>
                  </a:lnTo>
                  <a:lnTo>
                    <a:pt x="683" y="5115"/>
                  </a:lnTo>
                  <a:lnTo>
                    <a:pt x="680" y="5140"/>
                  </a:lnTo>
                  <a:lnTo>
                    <a:pt x="677" y="5165"/>
                  </a:lnTo>
                  <a:lnTo>
                    <a:pt x="680" y="5190"/>
                  </a:lnTo>
                  <a:lnTo>
                    <a:pt x="683" y="5216"/>
                  </a:lnTo>
                  <a:lnTo>
                    <a:pt x="689" y="5241"/>
                  </a:lnTo>
                  <a:lnTo>
                    <a:pt x="697" y="5263"/>
                  </a:lnTo>
                  <a:lnTo>
                    <a:pt x="708" y="5289"/>
                  </a:lnTo>
                  <a:lnTo>
                    <a:pt x="722" y="5311"/>
                  </a:lnTo>
                  <a:lnTo>
                    <a:pt x="736" y="5331"/>
                  </a:lnTo>
                  <a:lnTo>
                    <a:pt x="756" y="5351"/>
                  </a:lnTo>
                  <a:lnTo>
                    <a:pt x="1147" y="5742"/>
                  </a:lnTo>
                  <a:lnTo>
                    <a:pt x="1147" y="5742"/>
                  </a:lnTo>
                  <a:lnTo>
                    <a:pt x="1166" y="5761"/>
                  </a:lnTo>
                  <a:lnTo>
                    <a:pt x="1189" y="5775"/>
                  </a:lnTo>
                  <a:lnTo>
                    <a:pt x="1212" y="5789"/>
                  </a:lnTo>
                  <a:lnTo>
                    <a:pt x="1234" y="5801"/>
                  </a:lnTo>
                  <a:lnTo>
                    <a:pt x="1260" y="5809"/>
                  </a:lnTo>
                  <a:lnTo>
                    <a:pt x="1282" y="5815"/>
                  </a:lnTo>
                  <a:lnTo>
                    <a:pt x="1307" y="5817"/>
                  </a:lnTo>
                  <a:lnTo>
                    <a:pt x="1333" y="5820"/>
                  </a:lnTo>
                  <a:lnTo>
                    <a:pt x="1361" y="5817"/>
                  </a:lnTo>
                  <a:lnTo>
                    <a:pt x="1386" y="5815"/>
                  </a:lnTo>
                  <a:lnTo>
                    <a:pt x="1408" y="5809"/>
                  </a:lnTo>
                  <a:lnTo>
                    <a:pt x="1434" y="5801"/>
                  </a:lnTo>
                  <a:lnTo>
                    <a:pt x="1456" y="5789"/>
                  </a:lnTo>
                  <a:lnTo>
                    <a:pt x="1479" y="5775"/>
                  </a:lnTo>
                  <a:lnTo>
                    <a:pt x="1501" y="5761"/>
                  </a:lnTo>
                  <a:lnTo>
                    <a:pt x="1521" y="5742"/>
                  </a:lnTo>
                  <a:lnTo>
                    <a:pt x="1751" y="5514"/>
                  </a:lnTo>
                  <a:lnTo>
                    <a:pt x="1751" y="5514"/>
                  </a:lnTo>
                  <a:lnTo>
                    <a:pt x="1771" y="5494"/>
                  </a:lnTo>
                  <a:lnTo>
                    <a:pt x="1794" y="5477"/>
                  </a:lnTo>
                  <a:lnTo>
                    <a:pt x="1819" y="5463"/>
                  </a:lnTo>
                  <a:lnTo>
                    <a:pt x="1844" y="5449"/>
                  </a:lnTo>
                  <a:lnTo>
                    <a:pt x="1870" y="5438"/>
                  </a:lnTo>
                  <a:lnTo>
                    <a:pt x="1898" y="5429"/>
                  </a:lnTo>
                  <a:lnTo>
                    <a:pt x="1926" y="5421"/>
                  </a:lnTo>
                  <a:lnTo>
                    <a:pt x="1954" y="5415"/>
                  </a:lnTo>
                  <a:lnTo>
                    <a:pt x="1982" y="5413"/>
                  </a:lnTo>
                  <a:lnTo>
                    <a:pt x="2010" y="5413"/>
                  </a:lnTo>
                  <a:lnTo>
                    <a:pt x="2038" y="5413"/>
                  </a:lnTo>
                  <a:lnTo>
                    <a:pt x="2069" y="5415"/>
                  </a:lnTo>
                  <a:lnTo>
                    <a:pt x="2097" y="5421"/>
                  </a:lnTo>
                  <a:lnTo>
                    <a:pt x="2123" y="5427"/>
                  </a:lnTo>
                  <a:lnTo>
                    <a:pt x="2148" y="5435"/>
                  </a:lnTo>
                  <a:lnTo>
                    <a:pt x="2173" y="5446"/>
                  </a:lnTo>
                  <a:lnTo>
                    <a:pt x="2454" y="5562"/>
                  </a:lnTo>
                  <a:lnTo>
                    <a:pt x="2454" y="5562"/>
                  </a:lnTo>
                  <a:lnTo>
                    <a:pt x="2479" y="5573"/>
                  </a:lnTo>
                  <a:lnTo>
                    <a:pt x="2504" y="5584"/>
                  </a:lnTo>
                  <a:lnTo>
                    <a:pt x="2530" y="5598"/>
                  </a:lnTo>
                  <a:lnTo>
                    <a:pt x="2552" y="5615"/>
                  </a:lnTo>
                  <a:lnTo>
                    <a:pt x="2574" y="5632"/>
                  </a:lnTo>
                  <a:lnTo>
                    <a:pt x="2594" y="5652"/>
                  </a:lnTo>
                  <a:lnTo>
                    <a:pt x="2614" y="5674"/>
                  </a:lnTo>
                  <a:lnTo>
                    <a:pt x="2631" y="5697"/>
                  </a:lnTo>
                  <a:lnTo>
                    <a:pt x="2647" y="5722"/>
                  </a:lnTo>
                  <a:lnTo>
                    <a:pt x="2661" y="5747"/>
                  </a:lnTo>
                  <a:lnTo>
                    <a:pt x="2676" y="5772"/>
                  </a:lnTo>
                  <a:lnTo>
                    <a:pt x="2687" y="5798"/>
                  </a:lnTo>
                  <a:lnTo>
                    <a:pt x="2695" y="5826"/>
                  </a:lnTo>
                  <a:lnTo>
                    <a:pt x="2701" y="5854"/>
                  </a:lnTo>
                  <a:lnTo>
                    <a:pt x="2704" y="5882"/>
                  </a:lnTo>
                  <a:lnTo>
                    <a:pt x="2706" y="5908"/>
                  </a:lnTo>
                  <a:lnTo>
                    <a:pt x="2706" y="6234"/>
                  </a:lnTo>
                  <a:lnTo>
                    <a:pt x="2706" y="6234"/>
                  </a:lnTo>
                  <a:lnTo>
                    <a:pt x="2706" y="6262"/>
                  </a:lnTo>
                  <a:lnTo>
                    <a:pt x="2712" y="6287"/>
                  </a:lnTo>
                  <a:lnTo>
                    <a:pt x="2718" y="6312"/>
                  </a:lnTo>
                  <a:lnTo>
                    <a:pt x="2726" y="6338"/>
                  </a:lnTo>
                  <a:lnTo>
                    <a:pt x="2737" y="6360"/>
                  </a:lnTo>
                  <a:lnTo>
                    <a:pt x="2752" y="6383"/>
                  </a:lnTo>
                  <a:lnTo>
                    <a:pt x="2766" y="6402"/>
                  </a:lnTo>
                  <a:lnTo>
                    <a:pt x="2783" y="6422"/>
                  </a:lnTo>
                  <a:lnTo>
                    <a:pt x="2802" y="6439"/>
                  </a:lnTo>
                  <a:lnTo>
                    <a:pt x="2822" y="6453"/>
                  </a:lnTo>
                  <a:lnTo>
                    <a:pt x="2844" y="6467"/>
                  </a:lnTo>
                  <a:lnTo>
                    <a:pt x="2867" y="6478"/>
                  </a:lnTo>
                  <a:lnTo>
                    <a:pt x="2892" y="6487"/>
                  </a:lnTo>
                  <a:lnTo>
                    <a:pt x="2917" y="6492"/>
                  </a:lnTo>
                  <a:lnTo>
                    <a:pt x="2943" y="6498"/>
                  </a:lnTo>
                  <a:lnTo>
                    <a:pt x="2971" y="6498"/>
                  </a:lnTo>
                  <a:lnTo>
                    <a:pt x="3525" y="6498"/>
                  </a:lnTo>
                  <a:lnTo>
                    <a:pt x="3525" y="6498"/>
                  </a:lnTo>
                  <a:lnTo>
                    <a:pt x="3550" y="6498"/>
                  </a:lnTo>
                  <a:lnTo>
                    <a:pt x="3575" y="6492"/>
                  </a:lnTo>
                  <a:lnTo>
                    <a:pt x="3603" y="6487"/>
                  </a:lnTo>
                  <a:lnTo>
                    <a:pt x="3626" y="6478"/>
                  </a:lnTo>
                  <a:lnTo>
                    <a:pt x="3649" y="6467"/>
                  </a:lnTo>
                  <a:lnTo>
                    <a:pt x="3671" y="6453"/>
                  </a:lnTo>
                  <a:lnTo>
                    <a:pt x="3691" y="6439"/>
                  </a:lnTo>
                  <a:lnTo>
                    <a:pt x="3711" y="6422"/>
                  </a:lnTo>
                  <a:lnTo>
                    <a:pt x="3727" y="6402"/>
                  </a:lnTo>
                  <a:lnTo>
                    <a:pt x="3744" y="6383"/>
                  </a:lnTo>
                  <a:lnTo>
                    <a:pt x="3756" y="6360"/>
                  </a:lnTo>
                  <a:lnTo>
                    <a:pt x="3767" y="6338"/>
                  </a:lnTo>
                  <a:lnTo>
                    <a:pt x="3778" y="6312"/>
                  </a:lnTo>
                  <a:lnTo>
                    <a:pt x="3784" y="6287"/>
                  </a:lnTo>
                  <a:lnTo>
                    <a:pt x="3786" y="6262"/>
                  </a:lnTo>
                  <a:lnTo>
                    <a:pt x="3789" y="6234"/>
                  </a:lnTo>
                  <a:lnTo>
                    <a:pt x="3789" y="5908"/>
                  </a:lnTo>
                  <a:lnTo>
                    <a:pt x="3789" y="5908"/>
                  </a:lnTo>
                  <a:lnTo>
                    <a:pt x="3789" y="5882"/>
                  </a:lnTo>
                  <a:lnTo>
                    <a:pt x="3795" y="5854"/>
                  </a:lnTo>
                  <a:lnTo>
                    <a:pt x="3800" y="5826"/>
                  </a:lnTo>
                  <a:lnTo>
                    <a:pt x="3809" y="5798"/>
                  </a:lnTo>
                  <a:lnTo>
                    <a:pt x="3820" y="5772"/>
                  </a:lnTo>
                  <a:lnTo>
                    <a:pt x="3831" y="5747"/>
                  </a:lnTo>
                  <a:lnTo>
                    <a:pt x="3845" y="5722"/>
                  </a:lnTo>
                  <a:lnTo>
                    <a:pt x="3862" y="5697"/>
                  </a:lnTo>
                  <a:lnTo>
                    <a:pt x="3882" y="5674"/>
                  </a:lnTo>
                  <a:lnTo>
                    <a:pt x="3902" y="5652"/>
                  </a:lnTo>
                  <a:lnTo>
                    <a:pt x="3921" y="5632"/>
                  </a:lnTo>
                  <a:lnTo>
                    <a:pt x="3944" y="5615"/>
                  </a:lnTo>
                  <a:lnTo>
                    <a:pt x="3966" y="5598"/>
                  </a:lnTo>
                  <a:lnTo>
                    <a:pt x="3992" y="5584"/>
                  </a:lnTo>
                  <a:lnTo>
                    <a:pt x="4017" y="5573"/>
                  </a:lnTo>
                  <a:lnTo>
                    <a:pt x="4042" y="5562"/>
                  </a:lnTo>
                  <a:lnTo>
                    <a:pt x="4321" y="5446"/>
                  </a:lnTo>
                  <a:lnTo>
                    <a:pt x="4321" y="5446"/>
                  </a:lnTo>
                  <a:lnTo>
                    <a:pt x="4346" y="5435"/>
                  </a:lnTo>
                  <a:lnTo>
                    <a:pt x="4371" y="5427"/>
                  </a:lnTo>
                  <a:lnTo>
                    <a:pt x="4399" y="5421"/>
                  </a:lnTo>
                  <a:lnTo>
                    <a:pt x="4428" y="5415"/>
                  </a:lnTo>
                  <a:lnTo>
                    <a:pt x="4456" y="5413"/>
                  </a:lnTo>
                  <a:lnTo>
                    <a:pt x="4484" y="5413"/>
                  </a:lnTo>
                  <a:lnTo>
                    <a:pt x="4515" y="5413"/>
                  </a:lnTo>
                  <a:lnTo>
                    <a:pt x="4543" y="5415"/>
                  </a:lnTo>
                  <a:lnTo>
                    <a:pt x="4571" y="5421"/>
                  </a:lnTo>
                  <a:lnTo>
                    <a:pt x="4599" y="5429"/>
                  </a:lnTo>
                  <a:lnTo>
                    <a:pt x="4627" y="5438"/>
                  </a:lnTo>
                  <a:lnTo>
                    <a:pt x="4653" y="5449"/>
                  </a:lnTo>
                  <a:lnTo>
                    <a:pt x="4678" y="5463"/>
                  </a:lnTo>
                  <a:lnTo>
                    <a:pt x="4700" y="5477"/>
                  </a:lnTo>
                  <a:lnTo>
                    <a:pt x="4723" y="5494"/>
                  </a:lnTo>
                  <a:lnTo>
                    <a:pt x="4745" y="5514"/>
                  </a:lnTo>
                  <a:lnTo>
                    <a:pt x="4973" y="5742"/>
                  </a:lnTo>
                  <a:lnTo>
                    <a:pt x="4973" y="5742"/>
                  </a:lnTo>
                  <a:lnTo>
                    <a:pt x="4996" y="5761"/>
                  </a:lnTo>
                  <a:lnTo>
                    <a:pt x="5015" y="5775"/>
                  </a:lnTo>
                  <a:lnTo>
                    <a:pt x="5038" y="5789"/>
                  </a:lnTo>
                  <a:lnTo>
                    <a:pt x="5063" y="5801"/>
                  </a:lnTo>
                  <a:lnTo>
                    <a:pt x="5085" y="5809"/>
                  </a:lnTo>
                  <a:lnTo>
                    <a:pt x="5111" y="5815"/>
                  </a:lnTo>
                  <a:lnTo>
                    <a:pt x="5136" y="5817"/>
                  </a:lnTo>
                  <a:lnTo>
                    <a:pt x="5161" y="5820"/>
                  </a:lnTo>
                  <a:lnTo>
                    <a:pt x="5187" y="5817"/>
                  </a:lnTo>
                  <a:lnTo>
                    <a:pt x="5212" y="5815"/>
                  </a:lnTo>
                  <a:lnTo>
                    <a:pt x="5238" y="5809"/>
                  </a:lnTo>
                  <a:lnTo>
                    <a:pt x="5263" y="5801"/>
                  </a:lnTo>
                  <a:lnTo>
                    <a:pt x="5285" y="5789"/>
                  </a:lnTo>
                  <a:lnTo>
                    <a:pt x="5308" y="5775"/>
                  </a:lnTo>
                  <a:lnTo>
                    <a:pt x="5330" y="5761"/>
                  </a:lnTo>
                  <a:lnTo>
                    <a:pt x="5350" y="5742"/>
                  </a:lnTo>
                  <a:lnTo>
                    <a:pt x="5741" y="5351"/>
                  </a:lnTo>
                  <a:lnTo>
                    <a:pt x="5741" y="5351"/>
                  </a:lnTo>
                  <a:lnTo>
                    <a:pt x="5757" y="5331"/>
                  </a:lnTo>
                  <a:lnTo>
                    <a:pt x="5774" y="5311"/>
                  </a:lnTo>
                  <a:lnTo>
                    <a:pt x="5788" y="5289"/>
                  </a:lnTo>
                  <a:lnTo>
                    <a:pt x="5797" y="5263"/>
                  </a:lnTo>
                  <a:lnTo>
                    <a:pt x="5805" y="5241"/>
                  </a:lnTo>
                  <a:lnTo>
                    <a:pt x="5814" y="5216"/>
                  </a:lnTo>
                  <a:lnTo>
                    <a:pt x="5817" y="5190"/>
                  </a:lnTo>
                  <a:lnTo>
                    <a:pt x="5817" y="5165"/>
                  </a:lnTo>
                  <a:lnTo>
                    <a:pt x="5817" y="5140"/>
                  </a:lnTo>
                  <a:lnTo>
                    <a:pt x="5814" y="5115"/>
                  </a:lnTo>
                  <a:lnTo>
                    <a:pt x="5805" y="5089"/>
                  </a:lnTo>
                  <a:lnTo>
                    <a:pt x="5797" y="5064"/>
                  </a:lnTo>
                  <a:lnTo>
                    <a:pt x="5788" y="5042"/>
                  </a:lnTo>
                  <a:lnTo>
                    <a:pt x="5774" y="5019"/>
                  </a:lnTo>
                  <a:lnTo>
                    <a:pt x="5757" y="4996"/>
                  </a:lnTo>
                  <a:lnTo>
                    <a:pt x="5741" y="4977"/>
                  </a:lnTo>
                  <a:lnTo>
                    <a:pt x="5510" y="4746"/>
                  </a:lnTo>
                  <a:lnTo>
                    <a:pt x="5510" y="4746"/>
                  </a:lnTo>
                  <a:lnTo>
                    <a:pt x="5490" y="4727"/>
                  </a:lnTo>
                  <a:lnTo>
                    <a:pt x="5473" y="4704"/>
                  </a:lnTo>
                  <a:lnTo>
                    <a:pt x="5459" y="4681"/>
                  </a:lnTo>
                  <a:lnTo>
                    <a:pt x="5445" y="4656"/>
                  </a:lnTo>
                  <a:lnTo>
                    <a:pt x="5434" y="4628"/>
                  </a:lnTo>
                  <a:lnTo>
                    <a:pt x="5426" y="4603"/>
                  </a:lnTo>
                  <a:lnTo>
                    <a:pt x="5420" y="4575"/>
                  </a:lnTo>
                  <a:lnTo>
                    <a:pt x="5414" y="4546"/>
                  </a:lnTo>
                  <a:lnTo>
                    <a:pt x="5409" y="4516"/>
                  </a:lnTo>
                  <a:lnTo>
                    <a:pt x="5409" y="4488"/>
                  </a:lnTo>
                  <a:lnTo>
                    <a:pt x="5409" y="4459"/>
                  </a:lnTo>
                  <a:lnTo>
                    <a:pt x="5412" y="4431"/>
                  </a:lnTo>
                  <a:lnTo>
                    <a:pt x="5417" y="4403"/>
                  </a:lnTo>
                  <a:lnTo>
                    <a:pt x="5423" y="4375"/>
                  </a:lnTo>
                  <a:lnTo>
                    <a:pt x="5434" y="4350"/>
                  </a:lnTo>
                  <a:lnTo>
                    <a:pt x="5445" y="4324"/>
                  </a:lnTo>
                  <a:lnTo>
                    <a:pt x="5561" y="4043"/>
                  </a:lnTo>
                  <a:lnTo>
                    <a:pt x="5561" y="4043"/>
                  </a:lnTo>
                  <a:lnTo>
                    <a:pt x="5569" y="4018"/>
                  </a:lnTo>
                  <a:lnTo>
                    <a:pt x="5581" y="3992"/>
                  </a:lnTo>
                  <a:lnTo>
                    <a:pt x="5595" y="3970"/>
                  </a:lnTo>
                  <a:lnTo>
                    <a:pt x="5611" y="3945"/>
                  </a:lnTo>
                  <a:lnTo>
                    <a:pt x="5631" y="3925"/>
                  </a:lnTo>
                  <a:lnTo>
                    <a:pt x="5651" y="3903"/>
                  </a:lnTo>
                  <a:lnTo>
                    <a:pt x="5673" y="3883"/>
                  </a:lnTo>
                  <a:lnTo>
                    <a:pt x="5696" y="3866"/>
                  </a:lnTo>
                  <a:lnTo>
                    <a:pt x="5718" y="3849"/>
                  </a:lnTo>
                  <a:lnTo>
                    <a:pt x="5743" y="3835"/>
                  </a:lnTo>
                  <a:lnTo>
                    <a:pt x="5769" y="3821"/>
                  </a:lnTo>
                  <a:lnTo>
                    <a:pt x="5797" y="3813"/>
                  </a:lnTo>
                  <a:lnTo>
                    <a:pt x="5822" y="3804"/>
                  </a:lnTo>
                  <a:lnTo>
                    <a:pt x="5851" y="3796"/>
                  </a:lnTo>
                  <a:lnTo>
                    <a:pt x="5879" y="3793"/>
                  </a:lnTo>
                  <a:lnTo>
                    <a:pt x="5907" y="3790"/>
                  </a:lnTo>
                  <a:lnTo>
                    <a:pt x="6230" y="3790"/>
                  </a:lnTo>
                  <a:lnTo>
                    <a:pt x="6230" y="3790"/>
                  </a:lnTo>
                  <a:lnTo>
                    <a:pt x="6258" y="3790"/>
                  </a:lnTo>
                  <a:lnTo>
                    <a:pt x="6283" y="3787"/>
                  </a:lnTo>
                  <a:lnTo>
                    <a:pt x="6309" y="3779"/>
                  </a:lnTo>
                  <a:lnTo>
                    <a:pt x="6334" y="3770"/>
                  </a:lnTo>
                  <a:lnTo>
                    <a:pt x="6356" y="3759"/>
                  </a:lnTo>
                  <a:lnTo>
                    <a:pt x="6379" y="3745"/>
                  </a:lnTo>
                  <a:lnTo>
                    <a:pt x="6399" y="3731"/>
                  </a:lnTo>
                  <a:lnTo>
                    <a:pt x="6418" y="3714"/>
                  </a:lnTo>
                  <a:lnTo>
                    <a:pt x="6435" y="3694"/>
                  </a:lnTo>
                  <a:lnTo>
                    <a:pt x="6452" y="3675"/>
                  </a:lnTo>
                  <a:lnTo>
                    <a:pt x="6464" y="3652"/>
                  </a:lnTo>
                  <a:lnTo>
                    <a:pt x="6475" y="3630"/>
                  </a:lnTo>
                  <a:lnTo>
                    <a:pt x="6483" y="3605"/>
                  </a:lnTo>
                  <a:lnTo>
                    <a:pt x="6492" y="3579"/>
                  </a:lnTo>
                  <a:lnTo>
                    <a:pt x="6494" y="3554"/>
                  </a:lnTo>
                  <a:lnTo>
                    <a:pt x="6497" y="3526"/>
                  </a:lnTo>
                  <a:lnTo>
                    <a:pt x="6497" y="2975"/>
                  </a:lnTo>
                  <a:lnTo>
                    <a:pt x="6497" y="2975"/>
                  </a:lnTo>
                  <a:lnTo>
                    <a:pt x="6494" y="2947"/>
                  </a:lnTo>
                  <a:lnTo>
                    <a:pt x="6492" y="2921"/>
                  </a:lnTo>
                  <a:lnTo>
                    <a:pt x="6483" y="2896"/>
                  </a:lnTo>
                  <a:lnTo>
                    <a:pt x="6475" y="2871"/>
                  </a:lnTo>
                  <a:lnTo>
                    <a:pt x="6464" y="2848"/>
                  </a:lnTo>
                  <a:lnTo>
                    <a:pt x="6452" y="2825"/>
                  </a:lnTo>
                  <a:lnTo>
                    <a:pt x="6435" y="2806"/>
                  </a:lnTo>
                  <a:lnTo>
                    <a:pt x="6418" y="2786"/>
                  </a:lnTo>
                  <a:lnTo>
                    <a:pt x="6399" y="2769"/>
                  </a:lnTo>
                  <a:lnTo>
                    <a:pt x="6379" y="2755"/>
                  </a:lnTo>
                  <a:lnTo>
                    <a:pt x="6356" y="2741"/>
                  </a:lnTo>
                  <a:lnTo>
                    <a:pt x="6334" y="2730"/>
                  </a:lnTo>
                  <a:lnTo>
                    <a:pt x="6309" y="2722"/>
                  </a:lnTo>
                  <a:lnTo>
                    <a:pt x="6283" y="2713"/>
                  </a:lnTo>
                  <a:lnTo>
                    <a:pt x="6258" y="2710"/>
                  </a:lnTo>
                  <a:lnTo>
                    <a:pt x="6230" y="2707"/>
                  </a:lnTo>
                  <a:close/>
                  <a:moveTo>
                    <a:pt x="3246" y="4845"/>
                  </a:moveTo>
                  <a:lnTo>
                    <a:pt x="3246" y="4845"/>
                  </a:lnTo>
                  <a:lnTo>
                    <a:pt x="3165" y="4842"/>
                  </a:lnTo>
                  <a:lnTo>
                    <a:pt x="3083" y="4836"/>
                  </a:lnTo>
                  <a:lnTo>
                    <a:pt x="3004" y="4825"/>
                  </a:lnTo>
                  <a:lnTo>
                    <a:pt x="2926" y="4811"/>
                  </a:lnTo>
                  <a:lnTo>
                    <a:pt x="2850" y="4794"/>
                  </a:lnTo>
                  <a:lnTo>
                    <a:pt x="2774" y="4774"/>
                  </a:lnTo>
                  <a:lnTo>
                    <a:pt x="2698" y="4749"/>
                  </a:lnTo>
                  <a:lnTo>
                    <a:pt x="2628" y="4718"/>
                  </a:lnTo>
                  <a:lnTo>
                    <a:pt x="2555" y="4687"/>
                  </a:lnTo>
                  <a:lnTo>
                    <a:pt x="2487" y="4653"/>
                  </a:lnTo>
                  <a:lnTo>
                    <a:pt x="2420" y="4614"/>
                  </a:lnTo>
                  <a:lnTo>
                    <a:pt x="2355" y="4572"/>
                  </a:lnTo>
                  <a:lnTo>
                    <a:pt x="2293" y="4527"/>
                  </a:lnTo>
                  <a:lnTo>
                    <a:pt x="2235" y="4482"/>
                  </a:lnTo>
                  <a:lnTo>
                    <a:pt x="2176" y="4431"/>
                  </a:lnTo>
                  <a:lnTo>
                    <a:pt x="2120" y="4378"/>
                  </a:lnTo>
                  <a:lnTo>
                    <a:pt x="2069" y="4321"/>
                  </a:lnTo>
                  <a:lnTo>
                    <a:pt x="2019" y="4265"/>
                  </a:lnTo>
                  <a:lnTo>
                    <a:pt x="1971" y="4203"/>
                  </a:lnTo>
                  <a:lnTo>
                    <a:pt x="1926" y="4142"/>
                  </a:lnTo>
                  <a:lnTo>
                    <a:pt x="1884" y="4077"/>
                  </a:lnTo>
                  <a:lnTo>
                    <a:pt x="1847" y="4009"/>
                  </a:lnTo>
                  <a:lnTo>
                    <a:pt x="1810" y="3942"/>
                  </a:lnTo>
                  <a:lnTo>
                    <a:pt x="1779" y="3872"/>
                  </a:lnTo>
                  <a:lnTo>
                    <a:pt x="1751" y="3799"/>
                  </a:lnTo>
                  <a:lnTo>
                    <a:pt x="1726" y="3725"/>
                  </a:lnTo>
                  <a:lnTo>
                    <a:pt x="1704" y="3649"/>
                  </a:lnTo>
                  <a:lnTo>
                    <a:pt x="1687" y="3571"/>
                  </a:lnTo>
                  <a:lnTo>
                    <a:pt x="1673" y="3492"/>
                  </a:lnTo>
                  <a:lnTo>
                    <a:pt x="1662" y="3413"/>
                  </a:lnTo>
                  <a:lnTo>
                    <a:pt x="1656" y="3332"/>
                  </a:lnTo>
                  <a:lnTo>
                    <a:pt x="1653" y="3250"/>
                  </a:lnTo>
                  <a:lnTo>
                    <a:pt x="1653" y="3250"/>
                  </a:lnTo>
                  <a:lnTo>
                    <a:pt x="1656" y="3169"/>
                  </a:lnTo>
                  <a:lnTo>
                    <a:pt x="1662" y="3087"/>
                  </a:lnTo>
                  <a:lnTo>
                    <a:pt x="1673" y="3008"/>
                  </a:lnTo>
                  <a:lnTo>
                    <a:pt x="1687" y="2930"/>
                  </a:lnTo>
                  <a:lnTo>
                    <a:pt x="1704" y="2851"/>
                  </a:lnTo>
                  <a:lnTo>
                    <a:pt x="1726" y="2775"/>
                  </a:lnTo>
                  <a:lnTo>
                    <a:pt x="1751" y="2702"/>
                  </a:lnTo>
                  <a:lnTo>
                    <a:pt x="1779" y="2629"/>
                  </a:lnTo>
                  <a:lnTo>
                    <a:pt x="1810" y="2558"/>
                  </a:lnTo>
                  <a:lnTo>
                    <a:pt x="1847" y="2491"/>
                  </a:lnTo>
                  <a:lnTo>
                    <a:pt x="1884" y="2423"/>
                  </a:lnTo>
                  <a:lnTo>
                    <a:pt x="1926" y="2359"/>
                  </a:lnTo>
                  <a:lnTo>
                    <a:pt x="1971" y="2297"/>
                  </a:lnTo>
                  <a:lnTo>
                    <a:pt x="2019" y="2235"/>
                  </a:lnTo>
                  <a:lnTo>
                    <a:pt x="2069" y="2179"/>
                  </a:lnTo>
                  <a:lnTo>
                    <a:pt x="2120" y="2123"/>
                  </a:lnTo>
                  <a:lnTo>
                    <a:pt x="2176" y="2069"/>
                  </a:lnTo>
                  <a:lnTo>
                    <a:pt x="2235" y="2019"/>
                  </a:lnTo>
                  <a:lnTo>
                    <a:pt x="2293" y="1971"/>
                  </a:lnTo>
                  <a:lnTo>
                    <a:pt x="2355" y="1928"/>
                  </a:lnTo>
                  <a:lnTo>
                    <a:pt x="2420" y="1886"/>
                  </a:lnTo>
                  <a:lnTo>
                    <a:pt x="2487" y="1847"/>
                  </a:lnTo>
                  <a:lnTo>
                    <a:pt x="2555" y="1813"/>
                  </a:lnTo>
                  <a:lnTo>
                    <a:pt x="2628" y="1780"/>
                  </a:lnTo>
                  <a:lnTo>
                    <a:pt x="2698" y="1751"/>
                  </a:lnTo>
                  <a:lnTo>
                    <a:pt x="2774" y="1726"/>
                  </a:lnTo>
                  <a:lnTo>
                    <a:pt x="2850" y="1707"/>
                  </a:lnTo>
                  <a:lnTo>
                    <a:pt x="2926" y="1687"/>
                  </a:lnTo>
                  <a:lnTo>
                    <a:pt x="3004" y="1673"/>
                  </a:lnTo>
                  <a:lnTo>
                    <a:pt x="3083" y="1664"/>
                  </a:lnTo>
                  <a:lnTo>
                    <a:pt x="3165" y="1659"/>
                  </a:lnTo>
                  <a:lnTo>
                    <a:pt x="3246" y="1656"/>
                  </a:lnTo>
                  <a:lnTo>
                    <a:pt x="3246" y="1656"/>
                  </a:lnTo>
                  <a:lnTo>
                    <a:pt x="3328" y="1659"/>
                  </a:lnTo>
                  <a:lnTo>
                    <a:pt x="3410" y="1664"/>
                  </a:lnTo>
                  <a:lnTo>
                    <a:pt x="3491" y="1673"/>
                  </a:lnTo>
                  <a:lnTo>
                    <a:pt x="3570" y="1687"/>
                  </a:lnTo>
                  <a:lnTo>
                    <a:pt x="3646" y="1707"/>
                  </a:lnTo>
                  <a:lnTo>
                    <a:pt x="3722" y="1726"/>
                  </a:lnTo>
                  <a:lnTo>
                    <a:pt x="3795" y="1751"/>
                  </a:lnTo>
                  <a:lnTo>
                    <a:pt x="3868" y="1780"/>
                  </a:lnTo>
                  <a:lnTo>
                    <a:pt x="3938" y="1813"/>
                  </a:lnTo>
                  <a:lnTo>
                    <a:pt x="4009" y="1847"/>
                  </a:lnTo>
                  <a:lnTo>
                    <a:pt x="4073" y="1886"/>
                  </a:lnTo>
                  <a:lnTo>
                    <a:pt x="4138" y="1928"/>
                  </a:lnTo>
                  <a:lnTo>
                    <a:pt x="4202" y="1971"/>
                  </a:lnTo>
                  <a:lnTo>
                    <a:pt x="4262" y="2019"/>
                  </a:lnTo>
                  <a:lnTo>
                    <a:pt x="4321" y="2069"/>
                  </a:lnTo>
                  <a:lnTo>
                    <a:pt x="4374" y="2123"/>
                  </a:lnTo>
                  <a:lnTo>
                    <a:pt x="4428" y="2179"/>
                  </a:lnTo>
                  <a:lnTo>
                    <a:pt x="4478" y="2235"/>
                  </a:lnTo>
                  <a:lnTo>
                    <a:pt x="4526" y="2297"/>
                  </a:lnTo>
                  <a:lnTo>
                    <a:pt x="4571" y="2359"/>
                  </a:lnTo>
                  <a:lnTo>
                    <a:pt x="4610" y="2423"/>
                  </a:lnTo>
                  <a:lnTo>
                    <a:pt x="4650" y="2491"/>
                  </a:lnTo>
                  <a:lnTo>
                    <a:pt x="4683" y="2558"/>
                  </a:lnTo>
                  <a:lnTo>
                    <a:pt x="4717" y="2629"/>
                  </a:lnTo>
                  <a:lnTo>
                    <a:pt x="4745" y="2702"/>
                  </a:lnTo>
                  <a:lnTo>
                    <a:pt x="4771" y="2775"/>
                  </a:lnTo>
                  <a:lnTo>
                    <a:pt x="4793" y="2851"/>
                  </a:lnTo>
                  <a:lnTo>
                    <a:pt x="4810" y="2930"/>
                  </a:lnTo>
                  <a:lnTo>
                    <a:pt x="4824" y="3008"/>
                  </a:lnTo>
                  <a:lnTo>
                    <a:pt x="4832" y="3087"/>
                  </a:lnTo>
                  <a:lnTo>
                    <a:pt x="4841" y="3169"/>
                  </a:lnTo>
                  <a:lnTo>
                    <a:pt x="4841" y="3250"/>
                  </a:lnTo>
                  <a:lnTo>
                    <a:pt x="4841" y="3250"/>
                  </a:lnTo>
                  <a:lnTo>
                    <a:pt x="4841" y="3332"/>
                  </a:lnTo>
                  <a:lnTo>
                    <a:pt x="4832" y="3413"/>
                  </a:lnTo>
                  <a:lnTo>
                    <a:pt x="4824" y="3492"/>
                  </a:lnTo>
                  <a:lnTo>
                    <a:pt x="4810" y="3571"/>
                  </a:lnTo>
                  <a:lnTo>
                    <a:pt x="4793" y="3649"/>
                  </a:lnTo>
                  <a:lnTo>
                    <a:pt x="4771" y="3725"/>
                  </a:lnTo>
                  <a:lnTo>
                    <a:pt x="4745" y="3799"/>
                  </a:lnTo>
                  <a:lnTo>
                    <a:pt x="4717" y="3872"/>
                  </a:lnTo>
                  <a:lnTo>
                    <a:pt x="4683" y="3942"/>
                  </a:lnTo>
                  <a:lnTo>
                    <a:pt x="4650" y="4009"/>
                  </a:lnTo>
                  <a:lnTo>
                    <a:pt x="4610" y="4077"/>
                  </a:lnTo>
                  <a:lnTo>
                    <a:pt x="4571" y="4142"/>
                  </a:lnTo>
                  <a:lnTo>
                    <a:pt x="4526" y="4203"/>
                  </a:lnTo>
                  <a:lnTo>
                    <a:pt x="4478" y="4265"/>
                  </a:lnTo>
                  <a:lnTo>
                    <a:pt x="4428" y="4321"/>
                  </a:lnTo>
                  <a:lnTo>
                    <a:pt x="4374" y="4378"/>
                  </a:lnTo>
                  <a:lnTo>
                    <a:pt x="4321" y="4431"/>
                  </a:lnTo>
                  <a:lnTo>
                    <a:pt x="4262" y="4482"/>
                  </a:lnTo>
                  <a:lnTo>
                    <a:pt x="4202" y="4527"/>
                  </a:lnTo>
                  <a:lnTo>
                    <a:pt x="4138" y="4572"/>
                  </a:lnTo>
                  <a:lnTo>
                    <a:pt x="4073" y="4614"/>
                  </a:lnTo>
                  <a:lnTo>
                    <a:pt x="4009" y="4653"/>
                  </a:lnTo>
                  <a:lnTo>
                    <a:pt x="3938" y="4687"/>
                  </a:lnTo>
                  <a:lnTo>
                    <a:pt x="3868" y="4718"/>
                  </a:lnTo>
                  <a:lnTo>
                    <a:pt x="3795" y="4749"/>
                  </a:lnTo>
                  <a:lnTo>
                    <a:pt x="3722" y="4774"/>
                  </a:lnTo>
                  <a:lnTo>
                    <a:pt x="3646" y="4794"/>
                  </a:lnTo>
                  <a:lnTo>
                    <a:pt x="3570" y="4811"/>
                  </a:lnTo>
                  <a:lnTo>
                    <a:pt x="3491" y="4825"/>
                  </a:lnTo>
                  <a:lnTo>
                    <a:pt x="3410" y="4836"/>
                  </a:lnTo>
                  <a:lnTo>
                    <a:pt x="3328" y="4842"/>
                  </a:lnTo>
                  <a:lnTo>
                    <a:pt x="3246" y="4845"/>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6" name="Google Shape;685;p17"/>
            <p:cNvSpPr/>
            <p:nvPr/>
          </p:nvSpPr>
          <p:spPr bwMode="auto">
            <a:xfrm>
              <a:off x="5058457" y="2612008"/>
              <a:ext cx="1215045" cy="1215032"/>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58595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gr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Tree>
    <p:extLst>
      <p:ext uri="{BB962C8B-B14F-4D97-AF65-F5344CB8AC3E}">
        <p14:creationId xmlns:p14="http://schemas.microsoft.com/office/powerpoint/2010/main" val="301620727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02356" y="163274"/>
            <a:ext cx="8978237" cy="6599307"/>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a:t>
            </a:r>
            <a:r>
              <a:rPr kumimoji="0" lang="fr-FR" sz="1800" b="1" i="0" u="none" strike="noStrike" kern="0" cap="none" spc="0" normalizeH="0" baseline="0" noProof="0">
                <a:ln>
                  <a:noFill/>
                </a:ln>
                <a:solidFill>
                  <a:srgbClr val="63003C"/>
                </a:solidFill>
                <a:effectLst/>
                <a:uLnTx/>
                <a:uFillTx/>
                <a:latin typeface="Open Sans"/>
                <a:ea typeface="Open Sans"/>
                <a:cs typeface="Open Sans"/>
              </a:rPr>
              <a:t> (2/3)</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6" name="Google Shape;496;p11"/>
          <p:cNvSpPr txBox="1"/>
          <p:nvPr/>
        </p:nvSpPr>
        <p:spPr bwMode="auto">
          <a:xfrm>
            <a:off x="3831273" y="2517025"/>
            <a:ext cx="3387505"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Durée : </a:t>
            </a:r>
            <a:r>
              <a:rPr kumimoji="0" lang="fr-FR" sz="1800" b="1" i="0" u="none" strike="noStrike" kern="0" cap="none" spc="0" normalizeH="0" baseline="0" noProof="0">
                <a:ln>
                  <a:noFill/>
                </a:ln>
                <a:solidFill>
                  <a:srgbClr val="63003C"/>
                </a:solidFill>
                <a:effectLst/>
                <a:uLnTx/>
                <a:uFillTx/>
                <a:latin typeface="Open Sans"/>
                <a:ea typeface="Open Sans"/>
                <a:cs typeface="Open Sans"/>
              </a:rPr>
              <a:t>1h15</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7" name="Google Shape;497;p11"/>
          <p:cNvSpPr txBox="1"/>
          <p:nvPr/>
        </p:nvSpPr>
        <p:spPr bwMode="auto">
          <a:xfrm>
            <a:off x="3801165" y="4379043"/>
            <a:ext cx="4388692"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Langues : </a:t>
            </a:r>
            <a:r>
              <a:rPr kumimoji="0" lang="fr-FR" sz="1800" b="1" i="0" u="none" strike="noStrike" kern="0" cap="none" spc="0" normalizeH="0" baseline="0" noProof="0">
                <a:ln>
                  <a:noFill/>
                </a:ln>
                <a:solidFill>
                  <a:srgbClr val="63003C"/>
                </a:solidFill>
                <a:effectLst/>
                <a:uLnTx/>
                <a:uFillTx/>
                <a:latin typeface="Open Sans"/>
                <a:ea typeface="Open Sans"/>
                <a:cs typeface="Open Sans"/>
              </a:rPr>
              <a:t>français et anglais</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8" name="Google Shape;498;p11"/>
          <p:cNvSpPr txBox="1"/>
          <p:nvPr/>
        </p:nvSpPr>
        <p:spPr bwMode="auto">
          <a:xfrm>
            <a:off x="3812458" y="2912942"/>
            <a:ext cx="4528990"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Tronc commun</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sur le cadre juridique</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grpSp>
        <p:nvGrpSpPr>
          <p:cNvPr id="499" name="Google Shape;499;p11"/>
          <p:cNvGrpSpPr/>
          <p:nvPr/>
        </p:nvGrpSpPr>
        <p:grpSpPr bwMode="auto">
          <a:xfrm>
            <a:off x="417679" y="2910451"/>
            <a:ext cx="2433942" cy="3044787"/>
            <a:chOff x="1358900" y="1679575"/>
            <a:chExt cx="3276600" cy="4098924"/>
          </a:xfrm>
        </p:grpSpPr>
        <p:grpSp>
          <p:nvGrpSpPr>
            <p:cNvPr id="500" name="Google Shape;500;p11"/>
            <p:cNvGrpSpPr/>
            <p:nvPr/>
          </p:nvGrpSpPr>
          <p:grpSpPr bwMode="auto">
            <a:xfrm>
              <a:off x="1358900" y="1679575"/>
              <a:ext cx="3276600" cy="4098924"/>
              <a:chOff x="855" y="1058"/>
              <a:chExt cx="2064" cy="2582"/>
            </a:xfrm>
          </p:grpSpPr>
          <p:sp>
            <p:nvSpPr>
              <p:cNvPr id="501" name="Google Shape;501;p11"/>
              <p:cNvSpPr/>
              <p:nvPr/>
            </p:nvSpPr>
            <p:spPr bwMode="auto">
              <a:xfrm>
                <a:off x="1361" y="1446"/>
                <a:ext cx="1144" cy="2194"/>
              </a:xfrm>
              <a:custGeom>
                <a:avLst/>
                <a:gdLst/>
                <a:ahLst/>
                <a:cxnLst/>
                <a:rect l="l" t="t" r="r" b="b"/>
                <a:pathLst>
                  <a:path w="1025" h="1966" extrusionOk="0">
                    <a:moveTo>
                      <a:pt x="541" y="1836"/>
                    </a:moveTo>
                    <a:cubicBezTo>
                      <a:pt x="541" y="1547"/>
                      <a:pt x="541" y="1547"/>
                      <a:pt x="541" y="1547"/>
                    </a:cubicBezTo>
                    <a:cubicBezTo>
                      <a:pt x="556" y="1547"/>
                      <a:pt x="556" y="1547"/>
                      <a:pt x="556" y="1547"/>
                    </a:cubicBezTo>
                    <a:cubicBezTo>
                      <a:pt x="650" y="1547"/>
                      <a:pt x="726" y="1472"/>
                      <a:pt x="726" y="1378"/>
                    </a:cubicBezTo>
                    <a:cubicBezTo>
                      <a:pt x="726" y="1210"/>
                      <a:pt x="726" y="1210"/>
                      <a:pt x="726" y="1210"/>
                    </a:cubicBezTo>
                    <a:cubicBezTo>
                      <a:pt x="742" y="1203"/>
                      <a:pt x="752" y="1193"/>
                      <a:pt x="762" y="1181"/>
                    </a:cubicBezTo>
                    <a:cubicBezTo>
                      <a:pt x="783" y="1157"/>
                      <a:pt x="788" y="1126"/>
                      <a:pt x="786" y="1105"/>
                    </a:cubicBezTo>
                    <a:cubicBezTo>
                      <a:pt x="787" y="969"/>
                      <a:pt x="871" y="880"/>
                      <a:pt x="873" y="878"/>
                    </a:cubicBezTo>
                    <a:cubicBezTo>
                      <a:pt x="874" y="877"/>
                      <a:pt x="875" y="875"/>
                      <a:pt x="877" y="873"/>
                    </a:cubicBezTo>
                    <a:cubicBezTo>
                      <a:pt x="969" y="781"/>
                      <a:pt x="1025" y="653"/>
                      <a:pt x="1025" y="513"/>
                    </a:cubicBezTo>
                    <a:cubicBezTo>
                      <a:pt x="1025" y="230"/>
                      <a:pt x="795" y="0"/>
                      <a:pt x="513" y="0"/>
                    </a:cubicBezTo>
                    <a:cubicBezTo>
                      <a:pt x="230" y="0"/>
                      <a:pt x="0" y="230"/>
                      <a:pt x="0" y="513"/>
                    </a:cubicBezTo>
                    <a:cubicBezTo>
                      <a:pt x="0" y="666"/>
                      <a:pt x="68" y="804"/>
                      <a:pt x="175" y="898"/>
                    </a:cubicBezTo>
                    <a:cubicBezTo>
                      <a:pt x="200" y="931"/>
                      <a:pt x="245" y="1006"/>
                      <a:pt x="246" y="1105"/>
                    </a:cubicBezTo>
                    <a:cubicBezTo>
                      <a:pt x="244" y="1126"/>
                      <a:pt x="247" y="1157"/>
                      <a:pt x="268" y="1181"/>
                    </a:cubicBezTo>
                    <a:cubicBezTo>
                      <a:pt x="277" y="1192"/>
                      <a:pt x="278" y="1200"/>
                      <a:pt x="297" y="1206"/>
                    </a:cubicBezTo>
                    <a:cubicBezTo>
                      <a:pt x="297" y="1378"/>
                      <a:pt x="297" y="1378"/>
                      <a:pt x="297" y="1378"/>
                    </a:cubicBezTo>
                    <a:cubicBezTo>
                      <a:pt x="297" y="1472"/>
                      <a:pt x="376" y="1547"/>
                      <a:pt x="469" y="1547"/>
                    </a:cubicBezTo>
                    <a:cubicBezTo>
                      <a:pt x="494" y="1547"/>
                      <a:pt x="494" y="1547"/>
                      <a:pt x="494" y="1547"/>
                    </a:cubicBezTo>
                    <a:cubicBezTo>
                      <a:pt x="494" y="1836"/>
                      <a:pt x="494" y="1836"/>
                      <a:pt x="494" y="1836"/>
                    </a:cubicBezTo>
                    <a:cubicBezTo>
                      <a:pt x="494" y="1908"/>
                      <a:pt x="552" y="1966"/>
                      <a:pt x="624" y="1966"/>
                    </a:cubicBezTo>
                    <a:cubicBezTo>
                      <a:pt x="817" y="1966"/>
                      <a:pt x="817" y="1966"/>
                      <a:pt x="817" y="1966"/>
                    </a:cubicBezTo>
                    <a:cubicBezTo>
                      <a:pt x="817" y="1918"/>
                      <a:pt x="817" y="1918"/>
                      <a:pt x="817" y="1918"/>
                    </a:cubicBezTo>
                    <a:cubicBezTo>
                      <a:pt x="624" y="1918"/>
                      <a:pt x="624" y="1918"/>
                      <a:pt x="624" y="1918"/>
                    </a:cubicBezTo>
                    <a:cubicBezTo>
                      <a:pt x="578" y="1918"/>
                      <a:pt x="541" y="1881"/>
                      <a:pt x="541" y="1836"/>
                    </a:cubicBezTo>
                    <a:close/>
                    <a:moveTo>
                      <a:pt x="643" y="1237"/>
                    </a:moveTo>
                    <a:cubicBezTo>
                      <a:pt x="388" y="1237"/>
                      <a:pt x="388" y="1237"/>
                      <a:pt x="388" y="1237"/>
                    </a:cubicBezTo>
                    <a:cubicBezTo>
                      <a:pt x="388" y="1229"/>
                      <a:pt x="388" y="1229"/>
                      <a:pt x="388" y="1229"/>
                    </a:cubicBezTo>
                    <a:cubicBezTo>
                      <a:pt x="391" y="1229"/>
                      <a:pt x="395" y="1229"/>
                      <a:pt x="398" y="1229"/>
                    </a:cubicBezTo>
                    <a:cubicBezTo>
                      <a:pt x="633" y="1229"/>
                      <a:pt x="633" y="1229"/>
                      <a:pt x="633" y="1229"/>
                    </a:cubicBezTo>
                    <a:cubicBezTo>
                      <a:pt x="636" y="1229"/>
                      <a:pt x="632" y="1225"/>
                      <a:pt x="643" y="1225"/>
                    </a:cubicBezTo>
                    <a:lnTo>
                      <a:pt x="643" y="1237"/>
                    </a:lnTo>
                    <a:close/>
                    <a:moveTo>
                      <a:pt x="96" y="466"/>
                    </a:moveTo>
                    <a:cubicBezTo>
                      <a:pt x="126" y="236"/>
                      <a:pt x="336" y="75"/>
                      <a:pt x="565" y="105"/>
                    </a:cubicBezTo>
                    <a:cubicBezTo>
                      <a:pt x="794" y="136"/>
                      <a:pt x="956" y="346"/>
                      <a:pt x="926" y="575"/>
                    </a:cubicBezTo>
                    <a:cubicBezTo>
                      <a:pt x="908" y="706"/>
                      <a:pt x="831" y="815"/>
                      <a:pt x="726" y="879"/>
                    </a:cubicBezTo>
                    <a:cubicBezTo>
                      <a:pt x="648" y="1080"/>
                      <a:pt x="648" y="1080"/>
                      <a:pt x="648" y="1080"/>
                    </a:cubicBezTo>
                    <a:cubicBezTo>
                      <a:pt x="606" y="927"/>
                      <a:pt x="606" y="927"/>
                      <a:pt x="606" y="927"/>
                    </a:cubicBezTo>
                    <a:cubicBezTo>
                      <a:pt x="558" y="938"/>
                      <a:pt x="508" y="942"/>
                      <a:pt x="456" y="935"/>
                    </a:cubicBezTo>
                    <a:cubicBezTo>
                      <a:pt x="227" y="905"/>
                      <a:pt x="66" y="695"/>
                      <a:pt x="96" y="466"/>
                    </a:cubicBezTo>
                    <a:close/>
                    <a:moveTo>
                      <a:pt x="388" y="1331"/>
                    </a:moveTo>
                    <a:cubicBezTo>
                      <a:pt x="643" y="1331"/>
                      <a:pt x="643" y="1331"/>
                      <a:pt x="643" y="1331"/>
                    </a:cubicBezTo>
                    <a:cubicBezTo>
                      <a:pt x="643" y="1335"/>
                      <a:pt x="643" y="1335"/>
                      <a:pt x="643" y="1335"/>
                    </a:cubicBezTo>
                    <a:cubicBezTo>
                      <a:pt x="388" y="1335"/>
                      <a:pt x="388" y="1335"/>
                      <a:pt x="388" y="1335"/>
                    </a:cubicBezTo>
                    <a:lnTo>
                      <a:pt x="388" y="1331"/>
                    </a:lnTo>
                    <a:close/>
                    <a:moveTo>
                      <a:pt x="408" y="1437"/>
                    </a:moveTo>
                    <a:cubicBezTo>
                      <a:pt x="617" y="1437"/>
                      <a:pt x="617" y="1437"/>
                      <a:pt x="617" y="1437"/>
                    </a:cubicBezTo>
                    <a:cubicBezTo>
                      <a:pt x="602" y="1453"/>
                      <a:pt x="580" y="1457"/>
                      <a:pt x="556" y="1457"/>
                    </a:cubicBezTo>
                    <a:cubicBezTo>
                      <a:pt x="469" y="1457"/>
                      <a:pt x="469" y="1457"/>
                      <a:pt x="469" y="1457"/>
                    </a:cubicBezTo>
                    <a:cubicBezTo>
                      <a:pt x="445" y="1457"/>
                      <a:pt x="424" y="1453"/>
                      <a:pt x="408" y="1437"/>
                    </a:cubicBezTo>
                    <a:close/>
                  </a:path>
                </a:pathLst>
              </a:custGeom>
              <a:solidFill>
                <a:srgbClr val="ED145B"/>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2" name="Google Shape;502;p11"/>
              <p:cNvSpPr/>
              <p:nvPr/>
            </p:nvSpPr>
            <p:spPr bwMode="auto">
              <a:xfrm>
                <a:off x="1856" y="1058"/>
                <a:ext cx="79" cy="274"/>
              </a:xfrm>
              <a:custGeom>
                <a:avLst/>
                <a:gdLst/>
                <a:ahLst/>
                <a:cxnLst/>
                <a:rect l="l" t="t" r="r" b="b"/>
                <a:pathLst>
                  <a:path w="71" h="246" extrusionOk="0">
                    <a:moveTo>
                      <a:pt x="35" y="0"/>
                    </a:moveTo>
                    <a:cubicBezTo>
                      <a:pt x="16" y="0"/>
                      <a:pt x="0" y="15"/>
                      <a:pt x="0" y="34"/>
                    </a:cubicBezTo>
                    <a:cubicBezTo>
                      <a:pt x="0" y="211"/>
                      <a:pt x="0" y="211"/>
                      <a:pt x="0" y="211"/>
                    </a:cubicBezTo>
                    <a:cubicBezTo>
                      <a:pt x="0" y="230"/>
                      <a:pt x="16" y="246"/>
                      <a:pt x="35" y="246"/>
                    </a:cubicBezTo>
                    <a:cubicBezTo>
                      <a:pt x="54" y="246"/>
                      <a:pt x="71" y="230"/>
                      <a:pt x="71" y="211"/>
                    </a:cubicBezTo>
                    <a:cubicBezTo>
                      <a:pt x="71" y="34"/>
                      <a:pt x="71" y="34"/>
                      <a:pt x="71" y="34"/>
                    </a:cubicBezTo>
                    <a:cubicBezTo>
                      <a:pt x="71" y="15"/>
                      <a:pt x="54" y="0"/>
                      <a:pt x="3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3" name="Google Shape;503;p11"/>
              <p:cNvSpPr/>
              <p:nvPr/>
            </p:nvSpPr>
            <p:spPr bwMode="auto">
              <a:xfrm>
                <a:off x="2229" y="1171"/>
                <a:ext cx="184" cy="250"/>
              </a:xfrm>
              <a:custGeom>
                <a:avLst/>
                <a:gdLst/>
                <a:ahLst/>
                <a:cxnLst/>
                <a:rect l="l" t="t" r="r" b="b"/>
                <a:pathLst>
                  <a:path w="165" h="224" extrusionOk="0">
                    <a:moveTo>
                      <a:pt x="125" y="0"/>
                    </a:moveTo>
                    <a:cubicBezTo>
                      <a:pt x="113" y="0"/>
                      <a:pt x="102" y="7"/>
                      <a:pt x="95" y="18"/>
                    </a:cubicBezTo>
                    <a:cubicBezTo>
                      <a:pt x="10" y="173"/>
                      <a:pt x="10" y="173"/>
                      <a:pt x="10" y="173"/>
                    </a:cubicBezTo>
                    <a:cubicBezTo>
                      <a:pt x="0" y="190"/>
                      <a:pt x="6" y="211"/>
                      <a:pt x="23" y="220"/>
                    </a:cubicBezTo>
                    <a:cubicBezTo>
                      <a:pt x="28" y="223"/>
                      <a:pt x="34" y="224"/>
                      <a:pt x="40" y="224"/>
                    </a:cubicBezTo>
                    <a:cubicBezTo>
                      <a:pt x="52" y="224"/>
                      <a:pt x="64" y="218"/>
                      <a:pt x="70" y="206"/>
                    </a:cubicBezTo>
                    <a:cubicBezTo>
                      <a:pt x="156" y="51"/>
                      <a:pt x="156" y="51"/>
                      <a:pt x="156" y="51"/>
                    </a:cubicBezTo>
                    <a:cubicBezTo>
                      <a:pt x="165" y="35"/>
                      <a:pt x="159" y="14"/>
                      <a:pt x="142" y="5"/>
                    </a:cubicBezTo>
                    <a:cubicBezTo>
                      <a:pt x="137" y="2"/>
                      <a:pt x="131" y="0"/>
                      <a:pt x="12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4" name="Google Shape;504;p11"/>
              <p:cNvSpPr/>
              <p:nvPr/>
            </p:nvSpPr>
            <p:spPr bwMode="auto">
              <a:xfrm>
                <a:off x="2515" y="1498"/>
                <a:ext cx="254" cy="181"/>
              </a:xfrm>
              <a:custGeom>
                <a:avLst/>
                <a:gdLst/>
                <a:ahLst/>
                <a:cxnLst/>
                <a:rect l="l" t="t" r="r" b="b"/>
                <a:pathLst>
                  <a:path w="228" h="163" extrusionOk="0">
                    <a:moveTo>
                      <a:pt x="189" y="0"/>
                    </a:moveTo>
                    <a:cubicBezTo>
                      <a:pt x="183" y="0"/>
                      <a:pt x="176" y="1"/>
                      <a:pt x="171" y="5"/>
                    </a:cubicBezTo>
                    <a:cubicBezTo>
                      <a:pt x="21" y="99"/>
                      <a:pt x="21" y="99"/>
                      <a:pt x="21" y="99"/>
                    </a:cubicBezTo>
                    <a:cubicBezTo>
                      <a:pt x="5" y="109"/>
                      <a:pt x="0" y="131"/>
                      <a:pt x="10" y="147"/>
                    </a:cubicBezTo>
                    <a:cubicBezTo>
                      <a:pt x="16" y="157"/>
                      <a:pt x="28" y="163"/>
                      <a:pt x="39" y="163"/>
                    </a:cubicBezTo>
                    <a:cubicBezTo>
                      <a:pt x="45" y="163"/>
                      <a:pt x="52" y="161"/>
                      <a:pt x="57" y="158"/>
                    </a:cubicBezTo>
                    <a:cubicBezTo>
                      <a:pt x="207" y="63"/>
                      <a:pt x="207" y="63"/>
                      <a:pt x="207" y="63"/>
                    </a:cubicBezTo>
                    <a:cubicBezTo>
                      <a:pt x="223" y="53"/>
                      <a:pt x="228" y="32"/>
                      <a:pt x="218" y="16"/>
                    </a:cubicBezTo>
                    <a:cubicBezTo>
                      <a:pt x="211" y="5"/>
                      <a:pt x="200" y="0"/>
                      <a:pt x="18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5" name="Google Shape;505;p11"/>
              <p:cNvSpPr/>
              <p:nvPr/>
            </p:nvSpPr>
            <p:spPr bwMode="auto">
              <a:xfrm>
                <a:off x="2643" y="1955"/>
                <a:ext cx="277" cy="88"/>
              </a:xfrm>
              <a:custGeom>
                <a:avLst/>
                <a:gdLst/>
                <a:ahLst/>
                <a:cxnLst/>
                <a:rect l="l" t="t" r="r" b="b"/>
                <a:pathLst>
                  <a:path w="248" h="79" extrusionOk="0">
                    <a:moveTo>
                      <a:pt x="212" y="0"/>
                    </a:moveTo>
                    <a:cubicBezTo>
                      <a:pt x="211" y="0"/>
                      <a:pt x="211" y="0"/>
                      <a:pt x="210" y="0"/>
                    </a:cubicBezTo>
                    <a:cubicBezTo>
                      <a:pt x="33" y="10"/>
                      <a:pt x="33" y="10"/>
                      <a:pt x="33" y="10"/>
                    </a:cubicBezTo>
                    <a:cubicBezTo>
                      <a:pt x="14" y="11"/>
                      <a:pt x="0" y="28"/>
                      <a:pt x="1" y="47"/>
                    </a:cubicBezTo>
                    <a:cubicBezTo>
                      <a:pt x="2" y="65"/>
                      <a:pt x="17" y="79"/>
                      <a:pt x="35" y="79"/>
                    </a:cubicBezTo>
                    <a:cubicBezTo>
                      <a:pt x="36" y="79"/>
                      <a:pt x="37" y="79"/>
                      <a:pt x="37" y="79"/>
                    </a:cubicBezTo>
                    <a:cubicBezTo>
                      <a:pt x="214" y="69"/>
                      <a:pt x="214" y="69"/>
                      <a:pt x="214" y="69"/>
                    </a:cubicBezTo>
                    <a:cubicBezTo>
                      <a:pt x="233" y="68"/>
                      <a:pt x="248" y="52"/>
                      <a:pt x="246" y="33"/>
                    </a:cubicBezTo>
                    <a:cubicBezTo>
                      <a:pt x="245" y="14"/>
                      <a:pt x="230" y="0"/>
                      <a:pt x="212"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6" name="Google Shape;506;p11"/>
              <p:cNvSpPr/>
              <p:nvPr/>
            </p:nvSpPr>
            <p:spPr bwMode="auto">
              <a:xfrm>
                <a:off x="2572" y="2346"/>
                <a:ext cx="266" cy="161"/>
              </a:xfrm>
              <a:custGeom>
                <a:avLst/>
                <a:gdLst/>
                <a:ahLst/>
                <a:cxnLst/>
                <a:rect l="l" t="t" r="r" b="b"/>
                <a:pathLst>
                  <a:path w="238" h="145" extrusionOk="0">
                    <a:moveTo>
                      <a:pt x="39" y="0"/>
                    </a:moveTo>
                    <a:cubicBezTo>
                      <a:pt x="26" y="0"/>
                      <a:pt x="14" y="7"/>
                      <a:pt x="8" y="19"/>
                    </a:cubicBezTo>
                    <a:cubicBezTo>
                      <a:pt x="0" y="36"/>
                      <a:pt x="7" y="57"/>
                      <a:pt x="24" y="65"/>
                    </a:cubicBezTo>
                    <a:cubicBezTo>
                      <a:pt x="184" y="142"/>
                      <a:pt x="184" y="142"/>
                      <a:pt x="184" y="142"/>
                    </a:cubicBezTo>
                    <a:cubicBezTo>
                      <a:pt x="189" y="144"/>
                      <a:pt x="194" y="145"/>
                      <a:pt x="199" y="145"/>
                    </a:cubicBezTo>
                    <a:cubicBezTo>
                      <a:pt x="212" y="145"/>
                      <a:pt x="224" y="138"/>
                      <a:pt x="230" y="126"/>
                    </a:cubicBezTo>
                    <a:cubicBezTo>
                      <a:pt x="238" y="108"/>
                      <a:pt x="231" y="88"/>
                      <a:pt x="214" y="80"/>
                    </a:cubicBezTo>
                    <a:cubicBezTo>
                      <a:pt x="54" y="3"/>
                      <a:pt x="54" y="3"/>
                      <a:pt x="54" y="3"/>
                    </a:cubicBezTo>
                    <a:cubicBezTo>
                      <a:pt x="49" y="1"/>
                      <a:pt x="44"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7" name="Google Shape;507;p11"/>
              <p:cNvSpPr/>
              <p:nvPr/>
            </p:nvSpPr>
            <p:spPr bwMode="auto">
              <a:xfrm>
                <a:off x="2330" y="2645"/>
                <a:ext cx="202" cy="237"/>
              </a:xfrm>
              <a:custGeom>
                <a:avLst/>
                <a:gdLst/>
                <a:ahLst/>
                <a:cxnLst/>
                <a:rect l="l" t="t" r="r" b="b"/>
                <a:pathLst>
                  <a:path w="181" h="213" extrusionOk="0">
                    <a:moveTo>
                      <a:pt x="39" y="0"/>
                    </a:moveTo>
                    <a:cubicBezTo>
                      <a:pt x="32" y="0"/>
                      <a:pt x="25" y="2"/>
                      <a:pt x="19" y="6"/>
                    </a:cubicBezTo>
                    <a:cubicBezTo>
                      <a:pt x="4" y="17"/>
                      <a:pt x="0" y="38"/>
                      <a:pt x="11" y="54"/>
                    </a:cubicBezTo>
                    <a:cubicBezTo>
                      <a:pt x="114" y="198"/>
                      <a:pt x="114" y="198"/>
                      <a:pt x="114" y="198"/>
                    </a:cubicBezTo>
                    <a:cubicBezTo>
                      <a:pt x="121" y="208"/>
                      <a:pt x="131" y="213"/>
                      <a:pt x="142" y="213"/>
                    </a:cubicBezTo>
                    <a:cubicBezTo>
                      <a:pt x="149" y="213"/>
                      <a:pt x="156" y="211"/>
                      <a:pt x="162" y="206"/>
                    </a:cubicBezTo>
                    <a:cubicBezTo>
                      <a:pt x="177" y="195"/>
                      <a:pt x="181" y="174"/>
                      <a:pt x="170" y="158"/>
                    </a:cubicBezTo>
                    <a:cubicBezTo>
                      <a:pt x="67" y="14"/>
                      <a:pt x="67" y="14"/>
                      <a:pt x="67" y="14"/>
                    </a:cubicBezTo>
                    <a:cubicBezTo>
                      <a:pt x="61" y="5"/>
                      <a:pt x="50"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8" name="Google Shape;508;p11"/>
              <p:cNvSpPr/>
              <p:nvPr/>
            </p:nvSpPr>
            <p:spPr bwMode="auto">
              <a:xfrm>
                <a:off x="1363" y="1171"/>
                <a:ext cx="182" cy="250"/>
              </a:xfrm>
              <a:custGeom>
                <a:avLst/>
                <a:gdLst/>
                <a:ahLst/>
                <a:cxnLst/>
                <a:rect l="l" t="t" r="r" b="b"/>
                <a:pathLst>
                  <a:path w="164" h="224" extrusionOk="0">
                    <a:moveTo>
                      <a:pt x="39" y="0"/>
                    </a:moveTo>
                    <a:cubicBezTo>
                      <a:pt x="33" y="0"/>
                      <a:pt x="28" y="2"/>
                      <a:pt x="22" y="5"/>
                    </a:cubicBezTo>
                    <a:cubicBezTo>
                      <a:pt x="6" y="14"/>
                      <a:pt x="0" y="35"/>
                      <a:pt x="9" y="51"/>
                    </a:cubicBezTo>
                    <a:cubicBezTo>
                      <a:pt x="95" y="206"/>
                      <a:pt x="95" y="206"/>
                      <a:pt x="95" y="206"/>
                    </a:cubicBezTo>
                    <a:cubicBezTo>
                      <a:pt x="101" y="218"/>
                      <a:pt x="113" y="224"/>
                      <a:pt x="125" y="224"/>
                    </a:cubicBezTo>
                    <a:cubicBezTo>
                      <a:pt x="130" y="224"/>
                      <a:pt x="136" y="223"/>
                      <a:pt x="141" y="220"/>
                    </a:cubicBezTo>
                    <a:cubicBezTo>
                      <a:pt x="158" y="211"/>
                      <a:pt x="164" y="190"/>
                      <a:pt x="155" y="173"/>
                    </a:cubicBezTo>
                    <a:cubicBezTo>
                      <a:pt x="69" y="18"/>
                      <a:pt x="69" y="18"/>
                      <a:pt x="69" y="18"/>
                    </a:cubicBezTo>
                    <a:cubicBezTo>
                      <a:pt x="63" y="7"/>
                      <a:pt x="51"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9" name="Google Shape;509;p11"/>
              <p:cNvSpPr/>
              <p:nvPr/>
            </p:nvSpPr>
            <p:spPr bwMode="auto">
              <a:xfrm>
                <a:off x="1005" y="1498"/>
                <a:ext cx="256" cy="181"/>
              </a:xfrm>
              <a:custGeom>
                <a:avLst/>
                <a:gdLst/>
                <a:ahLst/>
                <a:cxnLst/>
                <a:rect l="l" t="t" r="r" b="b"/>
                <a:pathLst>
                  <a:path w="229" h="163" extrusionOk="0">
                    <a:moveTo>
                      <a:pt x="40" y="0"/>
                    </a:moveTo>
                    <a:cubicBezTo>
                      <a:pt x="28" y="0"/>
                      <a:pt x="17" y="5"/>
                      <a:pt x="11" y="16"/>
                    </a:cubicBezTo>
                    <a:cubicBezTo>
                      <a:pt x="0" y="32"/>
                      <a:pt x="5" y="53"/>
                      <a:pt x="21" y="63"/>
                    </a:cubicBezTo>
                    <a:cubicBezTo>
                      <a:pt x="171" y="158"/>
                      <a:pt x="171" y="158"/>
                      <a:pt x="171" y="158"/>
                    </a:cubicBezTo>
                    <a:cubicBezTo>
                      <a:pt x="177" y="161"/>
                      <a:pt x="183" y="163"/>
                      <a:pt x="190" y="163"/>
                    </a:cubicBezTo>
                    <a:cubicBezTo>
                      <a:pt x="201" y="163"/>
                      <a:pt x="212" y="157"/>
                      <a:pt x="219" y="147"/>
                    </a:cubicBezTo>
                    <a:cubicBezTo>
                      <a:pt x="229" y="131"/>
                      <a:pt x="224" y="109"/>
                      <a:pt x="208" y="99"/>
                    </a:cubicBezTo>
                    <a:cubicBezTo>
                      <a:pt x="58" y="5"/>
                      <a:pt x="58" y="5"/>
                      <a:pt x="58" y="5"/>
                    </a:cubicBezTo>
                    <a:cubicBezTo>
                      <a:pt x="52" y="1"/>
                      <a:pt x="46" y="0"/>
                      <a:pt x="40"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0" name="Google Shape;510;p11"/>
              <p:cNvSpPr/>
              <p:nvPr/>
            </p:nvSpPr>
            <p:spPr bwMode="auto">
              <a:xfrm>
                <a:off x="855" y="1955"/>
                <a:ext cx="277" cy="88"/>
              </a:xfrm>
              <a:custGeom>
                <a:avLst/>
                <a:gdLst/>
                <a:ahLst/>
                <a:cxnLst/>
                <a:rect l="l" t="t" r="r" b="b"/>
                <a:pathLst>
                  <a:path w="248" h="79" extrusionOk="0">
                    <a:moveTo>
                      <a:pt x="35" y="0"/>
                    </a:moveTo>
                    <a:cubicBezTo>
                      <a:pt x="17" y="0"/>
                      <a:pt x="2" y="14"/>
                      <a:pt x="1" y="33"/>
                    </a:cubicBezTo>
                    <a:cubicBezTo>
                      <a:pt x="0" y="52"/>
                      <a:pt x="14" y="68"/>
                      <a:pt x="33" y="69"/>
                    </a:cubicBezTo>
                    <a:cubicBezTo>
                      <a:pt x="210" y="79"/>
                      <a:pt x="210" y="79"/>
                      <a:pt x="210" y="79"/>
                    </a:cubicBezTo>
                    <a:cubicBezTo>
                      <a:pt x="211" y="79"/>
                      <a:pt x="212" y="79"/>
                      <a:pt x="212" y="79"/>
                    </a:cubicBezTo>
                    <a:cubicBezTo>
                      <a:pt x="230" y="79"/>
                      <a:pt x="246" y="65"/>
                      <a:pt x="247" y="47"/>
                    </a:cubicBezTo>
                    <a:cubicBezTo>
                      <a:pt x="248" y="28"/>
                      <a:pt x="233" y="11"/>
                      <a:pt x="214" y="10"/>
                    </a:cubicBezTo>
                    <a:cubicBezTo>
                      <a:pt x="37" y="0"/>
                      <a:pt x="37" y="0"/>
                      <a:pt x="37" y="0"/>
                    </a:cubicBezTo>
                    <a:cubicBezTo>
                      <a:pt x="37" y="0"/>
                      <a:pt x="36" y="0"/>
                      <a:pt x="3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1" name="Google Shape;511;p11"/>
              <p:cNvSpPr/>
              <p:nvPr/>
            </p:nvSpPr>
            <p:spPr bwMode="auto">
              <a:xfrm>
                <a:off x="938" y="2346"/>
                <a:ext cx="266" cy="161"/>
              </a:xfrm>
              <a:custGeom>
                <a:avLst/>
                <a:gdLst/>
                <a:ahLst/>
                <a:cxnLst/>
                <a:rect l="l" t="t" r="r" b="b"/>
                <a:pathLst>
                  <a:path w="238" h="145" extrusionOk="0">
                    <a:moveTo>
                      <a:pt x="198" y="0"/>
                    </a:moveTo>
                    <a:cubicBezTo>
                      <a:pt x="193" y="0"/>
                      <a:pt x="188" y="1"/>
                      <a:pt x="184" y="3"/>
                    </a:cubicBezTo>
                    <a:cubicBezTo>
                      <a:pt x="24" y="80"/>
                      <a:pt x="24" y="80"/>
                      <a:pt x="24" y="80"/>
                    </a:cubicBezTo>
                    <a:cubicBezTo>
                      <a:pt x="7" y="88"/>
                      <a:pt x="0" y="108"/>
                      <a:pt x="8" y="126"/>
                    </a:cubicBezTo>
                    <a:cubicBezTo>
                      <a:pt x="14" y="138"/>
                      <a:pt x="26" y="145"/>
                      <a:pt x="39" y="145"/>
                    </a:cubicBezTo>
                    <a:cubicBezTo>
                      <a:pt x="44" y="145"/>
                      <a:pt x="49" y="144"/>
                      <a:pt x="54" y="142"/>
                    </a:cubicBezTo>
                    <a:cubicBezTo>
                      <a:pt x="213" y="65"/>
                      <a:pt x="213" y="65"/>
                      <a:pt x="213" y="65"/>
                    </a:cubicBezTo>
                    <a:cubicBezTo>
                      <a:pt x="230" y="57"/>
                      <a:pt x="238" y="36"/>
                      <a:pt x="229" y="19"/>
                    </a:cubicBezTo>
                    <a:cubicBezTo>
                      <a:pt x="224" y="7"/>
                      <a:pt x="211" y="0"/>
                      <a:pt x="198"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2" name="Google Shape;512;p11"/>
              <p:cNvSpPr/>
              <p:nvPr/>
            </p:nvSpPr>
            <p:spPr bwMode="auto">
              <a:xfrm>
                <a:off x="1243" y="2645"/>
                <a:ext cx="202" cy="237"/>
              </a:xfrm>
              <a:custGeom>
                <a:avLst/>
                <a:gdLst/>
                <a:ahLst/>
                <a:cxnLst/>
                <a:rect l="l" t="t" r="r" b="b"/>
                <a:pathLst>
                  <a:path w="181" h="213" extrusionOk="0">
                    <a:moveTo>
                      <a:pt x="142" y="0"/>
                    </a:moveTo>
                    <a:cubicBezTo>
                      <a:pt x="131" y="0"/>
                      <a:pt x="121" y="5"/>
                      <a:pt x="114" y="14"/>
                    </a:cubicBezTo>
                    <a:cubicBezTo>
                      <a:pt x="12" y="158"/>
                      <a:pt x="12" y="158"/>
                      <a:pt x="12" y="158"/>
                    </a:cubicBezTo>
                    <a:cubicBezTo>
                      <a:pt x="0" y="174"/>
                      <a:pt x="4" y="195"/>
                      <a:pt x="20" y="206"/>
                    </a:cubicBezTo>
                    <a:cubicBezTo>
                      <a:pt x="26" y="211"/>
                      <a:pt x="33" y="213"/>
                      <a:pt x="40" y="213"/>
                    </a:cubicBezTo>
                    <a:cubicBezTo>
                      <a:pt x="50" y="213"/>
                      <a:pt x="61" y="208"/>
                      <a:pt x="68" y="198"/>
                    </a:cubicBezTo>
                    <a:cubicBezTo>
                      <a:pt x="170" y="54"/>
                      <a:pt x="170" y="54"/>
                      <a:pt x="170" y="54"/>
                    </a:cubicBezTo>
                    <a:cubicBezTo>
                      <a:pt x="181" y="38"/>
                      <a:pt x="178" y="17"/>
                      <a:pt x="162" y="6"/>
                    </a:cubicBezTo>
                    <a:cubicBezTo>
                      <a:pt x="156" y="2"/>
                      <a:pt x="149" y="0"/>
                      <a:pt x="142"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grpSp>
          <p:nvGrpSpPr>
            <p:cNvPr id="513" name="Google Shape;513;p11"/>
            <p:cNvGrpSpPr/>
            <p:nvPr/>
          </p:nvGrpSpPr>
          <p:grpSpPr bwMode="auto">
            <a:xfrm rot="892896" flipH="1">
              <a:off x="2468381" y="2762926"/>
              <a:ext cx="1278147" cy="997186"/>
              <a:chOff x="8169276" y="952501"/>
              <a:chExt cx="3781424" cy="3384550"/>
            </a:xfrm>
          </p:grpSpPr>
          <p:sp>
            <p:nvSpPr>
              <p:cNvPr id="514" name="Google Shape;514;p11"/>
              <p:cNvSpPr/>
              <p:nvPr/>
            </p:nvSpPr>
            <p:spPr bwMode="auto">
              <a:xfrm>
                <a:off x="9297988" y="1533526"/>
                <a:ext cx="1392237" cy="1004888"/>
              </a:xfrm>
              <a:custGeom>
                <a:avLst/>
                <a:gdLst/>
                <a:ahLst/>
                <a:cxnLst/>
                <a:rect l="l" t="t" r="r" b="b"/>
                <a:pathLst>
                  <a:path w="370" h="267" extrusionOk="0">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5" name="Google Shape;515;p11"/>
              <p:cNvSpPr/>
              <p:nvPr/>
            </p:nvSpPr>
            <p:spPr bwMode="auto">
              <a:xfrm>
                <a:off x="8169276" y="952501"/>
                <a:ext cx="3781424" cy="3384550"/>
              </a:xfrm>
              <a:custGeom>
                <a:avLst/>
                <a:gdLst/>
                <a:ahLst/>
                <a:cxnLst/>
                <a:rect l="l" t="t" r="r" b="b"/>
                <a:pathLst>
                  <a:path w="1005" h="899" extrusionOk="0">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grpSp>
      <p:sp>
        <p:nvSpPr>
          <p:cNvPr id="516" name="Google Shape;516;p11"/>
          <p:cNvSpPr/>
          <p:nvPr/>
        </p:nvSpPr>
        <p:spPr bwMode="auto">
          <a:xfrm>
            <a:off x="2051062" y="5657872"/>
            <a:ext cx="512618" cy="495951"/>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18" name="Google Shape;518;p11"/>
          <p:cNvSpPr/>
          <p:nvPr/>
        </p:nvSpPr>
        <p:spPr bwMode="auto">
          <a:xfrm>
            <a:off x="3656080" y="3879564"/>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19" name="Google Shape;519;p11"/>
          <p:cNvSpPr/>
          <p:nvPr/>
        </p:nvSpPr>
        <p:spPr bwMode="auto">
          <a:xfrm>
            <a:off x="3659951" y="4887591"/>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20" name="Google Shape;520;p11"/>
          <p:cNvSpPr/>
          <p:nvPr/>
        </p:nvSpPr>
        <p:spPr bwMode="auto">
          <a:xfrm>
            <a:off x="3656873" y="5245436"/>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33" name="Google Shape;533;p11"/>
          <p:cNvSpPr txBox="1"/>
          <p:nvPr/>
        </p:nvSpPr>
        <p:spPr bwMode="auto">
          <a:xfrm>
            <a:off x="570986" y="1711853"/>
            <a:ext cx="8316904" cy="738623"/>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63003C"/>
              </a:buClr>
              <a:buSzPts val="1800"/>
              <a:buFont typeface="Arial"/>
              <a:buNone/>
              <a:tabLst/>
              <a:defRPr/>
            </a:pPr>
            <a:r>
              <a:rPr kumimoji="0" lang="fr-FR" sz="2200" b="1" i="0" u="none" strike="noStrike" kern="0" cap="none" spc="0" normalizeH="0" baseline="0" noProof="0">
                <a:ln>
                  <a:noFill/>
                </a:ln>
                <a:solidFill>
                  <a:srgbClr val="ED145B"/>
                </a:solidFill>
                <a:effectLst/>
                <a:uLnTx/>
                <a:uFillTx/>
                <a:latin typeface="Open Sans"/>
                <a:ea typeface="Open Sans"/>
                <a:cs typeface="Open Sans"/>
              </a:rPr>
              <a:t>Quatre parcours </a:t>
            </a:r>
            <a:r>
              <a:rPr kumimoji="0" lang="fr-FR" sz="2000" b="1" i="0" u="none" strike="noStrike" kern="0" cap="none" spc="0" normalizeH="0" baseline="0" noProof="0">
                <a:ln>
                  <a:noFill/>
                </a:ln>
                <a:solidFill>
                  <a:srgbClr val="ED145B"/>
                </a:solidFill>
                <a:effectLst/>
                <a:uLnTx/>
                <a:uFillTx/>
                <a:latin typeface="Open Sans"/>
                <a:ea typeface="Open Sans"/>
                <a:cs typeface="Open Sans"/>
              </a:rPr>
              <a:t>:</a:t>
            </a:r>
            <a:r>
              <a:rPr kumimoji="0" lang="fr-FR" sz="2000" b="1" i="0" u="none" strike="noStrike" kern="0" cap="none" spc="0" normalizeH="0" baseline="0" noProof="0">
                <a:ln>
                  <a:noFill/>
                </a:ln>
                <a:solidFill>
                  <a:srgbClr val="63003C"/>
                </a:solidFill>
                <a:effectLst/>
                <a:uLnTx/>
                <a:uFillTx/>
                <a:latin typeface="Open Sans"/>
                <a:ea typeface="Open Sans"/>
                <a:cs typeface="Open Sans"/>
              </a:rPr>
              <a:t> </a:t>
            </a:r>
            <a:r>
              <a:rPr kumimoji="0" lang="fr-FR" sz="2000" b="1" i="0" u="none" strike="noStrike" kern="0" cap="none" spc="0" normalizeH="0" baseline="0" noProof="0">
                <a:ln>
                  <a:noFill/>
                </a:ln>
                <a:solidFill>
                  <a:srgbClr val="ED145B"/>
                </a:solidFill>
                <a:effectLst/>
                <a:uLnTx/>
                <a:uFillTx/>
                <a:latin typeface="Open Sans"/>
                <a:ea typeface="Open Sans"/>
                <a:cs typeface="Open Sans"/>
              </a:rPr>
              <a:t> </a:t>
            </a:r>
            <a:r>
              <a:rPr kumimoji="0" lang="fr-FR" sz="2000" b="1" i="0" u="none" strike="noStrike" kern="0" cap="none" spc="0" normalizeH="0" baseline="0" noProof="0">
                <a:ln>
                  <a:noFill/>
                </a:ln>
                <a:solidFill>
                  <a:srgbClr val="63003C"/>
                </a:solidFill>
                <a:effectLst/>
                <a:uLnTx/>
                <a:uFillTx/>
                <a:latin typeface="Open Sans"/>
                <a:ea typeface="Open Sans"/>
                <a:cs typeface="Open Sans"/>
              </a:rPr>
              <a:t>étudiants, doctorants, encadrants et personnels</a:t>
            </a:r>
            <a:endParaRPr kumimoji="0" sz="2000" b="0" i="0" u="none" strike="noStrike" kern="0" cap="none" spc="0" normalizeH="0" baseline="0" noProof="0">
              <a:ln>
                <a:noFill/>
              </a:ln>
              <a:solidFill>
                <a:srgbClr val="63003C"/>
              </a:solidFill>
              <a:effectLst/>
              <a:uLnTx/>
              <a:uFillTx/>
              <a:latin typeface="Arial"/>
              <a:cs typeface="Arial"/>
            </a:endParaRPr>
          </a:p>
        </p:txBody>
      </p:sp>
      <p:sp>
        <p:nvSpPr>
          <p:cNvPr id="49" name="Google Shape;518;p11"/>
          <p:cNvSpPr/>
          <p:nvPr/>
        </p:nvSpPr>
        <p:spPr bwMode="auto">
          <a:xfrm>
            <a:off x="3663016" y="3466243"/>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2" name="ZoneTexte 1"/>
          <p:cNvSpPr txBox="1"/>
          <p:nvPr/>
        </p:nvSpPr>
        <p:spPr bwMode="auto">
          <a:xfrm>
            <a:off x="3809727" y="3343244"/>
            <a:ext cx="5321096" cy="369332"/>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Quatre parcours</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 </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2" action="ppaction://hlinksldjump"/>
              </a:rPr>
              <a:t>mise</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3" action="ppaction://hlinksldjump"/>
              </a:rPr>
              <a:t>s</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2" action="ppaction://hlinksldjump"/>
              </a:rPr>
              <a:t> en situation </a:t>
            </a:r>
            <a:r>
              <a:rPr kumimoji="0" lang="fr-FR" sz="1800" b="1" i="0" u="none" strike="noStrike" kern="0" cap="none" spc="0" normalizeH="0" baseline="0" noProof="0">
                <a:ln>
                  <a:noFill/>
                </a:ln>
                <a:solidFill>
                  <a:srgbClr val="80143C">
                    <a:lumMod val="75000"/>
                  </a:srgbClr>
                </a:solidFill>
                <a:effectLst/>
                <a:uLnTx/>
                <a:uFillTx/>
                <a:latin typeface="Open Sans"/>
                <a:ea typeface="Open Sans"/>
                <a:cs typeface="Open Sans"/>
              </a:rPr>
              <a:t>et </a:t>
            </a:r>
            <a:r>
              <a:rPr kumimoji="0" lang="fr-FR" sz="1800" b="1" i="0" u="none" strike="noStrike" kern="0" cap="none" spc="0" normalizeH="0" baseline="0" noProof="0">
                <a:ln>
                  <a:noFill/>
                </a:ln>
                <a:solidFill>
                  <a:srgbClr val="63003C"/>
                </a:solidFill>
                <a:effectLst/>
                <a:uLnTx/>
                <a:uFillTx/>
                <a:latin typeface="Open Sans"/>
                <a:ea typeface="Open Sans"/>
                <a:cs typeface="Open Sans"/>
              </a:rPr>
              <a:t>quiz</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53" name="Google Shape;518;p11"/>
          <p:cNvSpPr/>
          <p:nvPr/>
        </p:nvSpPr>
        <p:spPr bwMode="auto">
          <a:xfrm>
            <a:off x="3660867" y="3042427"/>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 name="ZoneTexte 4"/>
          <p:cNvSpPr txBox="1"/>
          <p:nvPr/>
        </p:nvSpPr>
        <p:spPr bwMode="auto">
          <a:xfrm>
            <a:off x="3833234" y="4767377"/>
            <a:ext cx="3897297"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Certification de suivi</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56" name="Google Shape;520;p11"/>
          <p:cNvSpPr/>
          <p:nvPr/>
        </p:nvSpPr>
        <p:spPr bwMode="auto">
          <a:xfrm>
            <a:off x="3657677" y="5845482"/>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7" name="ZoneTexte 56"/>
          <p:cNvSpPr txBox="1"/>
          <p:nvPr/>
        </p:nvSpPr>
        <p:spPr bwMode="auto">
          <a:xfrm>
            <a:off x="3794539" y="5129313"/>
            <a:ext cx="5286054"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Disponible sur e-campus : </a:t>
            </a:r>
            <a:r>
              <a:rPr kumimoji="0" lang="fr-FR" sz="1800" b="1" i="0" u="none" strike="noStrike" kern="0" cap="none" spc="0" normalizeH="0" baseline="0" noProof="0">
                <a:ln>
                  <a:noFill/>
                </a:ln>
                <a:solidFill>
                  <a:srgbClr val="63003C"/>
                </a:solidFill>
                <a:effectLst/>
                <a:uLnTx/>
                <a:uFillTx/>
                <a:latin typeface="Open Sans"/>
                <a:ea typeface="Open Sans"/>
                <a:cs typeface="Open Sans"/>
              </a:rPr>
              <a:t>le 1/09 en français et le 1/10 en anglais (auto-inscription)</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108" name="Google Shape;518;p11"/>
          <p:cNvSpPr/>
          <p:nvPr/>
        </p:nvSpPr>
        <p:spPr bwMode="auto">
          <a:xfrm>
            <a:off x="3656080" y="4506828"/>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109" name="ZoneTexte 108"/>
          <p:cNvSpPr txBox="1"/>
          <p:nvPr/>
        </p:nvSpPr>
        <p:spPr bwMode="auto">
          <a:xfrm>
            <a:off x="3801165" y="3739339"/>
            <a:ext cx="454028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Agir en situation</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 cellule VSS et suites possibles</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3" name="Google Shape;518;p11"/>
          <p:cNvSpPr/>
          <p:nvPr/>
        </p:nvSpPr>
        <p:spPr bwMode="auto">
          <a:xfrm>
            <a:off x="3670273" y="2614337"/>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cxnSp>
        <p:nvCxnSpPr>
          <p:cNvPr id="4" name="Connecteur droit avec flèche 3"/>
          <p:cNvCxnSpPr>
            <a:cxnSpLocks/>
          </p:cNvCxnSpPr>
          <p:nvPr/>
        </p:nvCxnSpPr>
        <p:spPr bwMode="auto">
          <a:xfrm flipV="1">
            <a:off x="2466918" y="5897376"/>
            <a:ext cx="1183620" cy="11119"/>
          </a:xfrm>
          <a:prstGeom prst="straightConnector1">
            <a:avLst/>
          </a:prstGeom>
          <a:ln>
            <a:solidFill>
              <a:srgbClr val="ED145B"/>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bwMode="auto">
          <a:xfrm>
            <a:off x="3781862" y="5706719"/>
            <a:ext cx="3897297" cy="369332"/>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Web adaptatif</a:t>
            </a:r>
            <a:endParaRPr kumimoji="0" lang="fr-FR" sz="1400" b="0" i="0" u="none" strike="noStrike" kern="0" cap="none" spc="0" normalizeH="0" baseline="0" noProof="0">
              <a:ln>
                <a:noFill/>
              </a:ln>
              <a:solidFill>
                <a:srgbClr val="000000"/>
              </a:solidFill>
              <a:effectLst/>
              <a:uLnTx/>
              <a:uFillTx/>
              <a:latin typeface="Arial"/>
              <a:cs typeface="Arial"/>
            </a:endParaRPr>
          </a:p>
        </p:txBody>
      </p:sp>
      <p:cxnSp>
        <p:nvCxnSpPr>
          <p:cNvPr id="7" name="Connecteur droit avec flèche 6"/>
          <p:cNvCxnSpPr>
            <a:cxnSpLocks/>
          </p:cNvCxnSpPr>
          <p:nvPr/>
        </p:nvCxnSpPr>
        <p:spPr bwMode="auto">
          <a:xfrm flipH="1">
            <a:off x="3722413" y="2680697"/>
            <a:ext cx="1714" cy="3226086"/>
          </a:xfrm>
          <a:prstGeom prst="straightConnector1">
            <a:avLst/>
          </a:prstGeom>
          <a:ln>
            <a:solidFill>
              <a:srgbClr val="ED145B"/>
            </a:solidFill>
          </a:ln>
        </p:spPr>
        <p:style>
          <a:lnRef idx="1">
            <a:schemeClr val="accent1"/>
          </a:lnRef>
          <a:fillRef idx="0">
            <a:schemeClr val="accent1"/>
          </a:fillRef>
          <a:effectRef idx="0">
            <a:schemeClr val="accent1"/>
          </a:effectRef>
          <a:fontRef idx="minor">
            <a:schemeClr val="tx1"/>
          </a:fontRef>
        </p:style>
      </p:cxnSp>
      <p:pic>
        <p:nvPicPr>
          <p:cNvPr id="3074" name="Picture 2" descr="image"/>
          <p:cNvPicPr>
            <a:picLocks noChangeAspect="1" noChangeArrowheads="1"/>
          </p:cNvPicPr>
          <p:nvPr/>
        </p:nvPicPr>
        <p:blipFill>
          <a:blip r:embed="rId4"/>
          <a:stretch/>
        </p:blipFill>
        <p:spPr bwMode="auto">
          <a:xfrm>
            <a:off x="225248" y="385364"/>
            <a:ext cx="914400" cy="914400"/>
          </a:xfrm>
          <a:prstGeom prst="rect">
            <a:avLst/>
          </a:prstGeom>
          <a:noFill/>
        </p:spPr>
      </p:pic>
    </p:spTree>
    <p:extLst>
      <p:ext uri="{BB962C8B-B14F-4D97-AF65-F5344CB8AC3E}">
        <p14:creationId xmlns:p14="http://schemas.microsoft.com/office/powerpoint/2010/main" val="71568021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Google Shape;487;p11"/>
          <p:cNvSpPr/>
          <p:nvPr/>
        </p:nvSpPr>
        <p:spPr bwMode="auto">
          <a:xfrm>
            <a:off x="176955" y="53252"/>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26" name="Google Shape;488;p11"/>
          <p:cNvSpPr txBox="1"/>
          <p:nvPr/>
        </p:nvSpPr>
        <p:spPr bwMode="auto">
          <a:xfrm>
            <a:off x="1139648" y="419341"/>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r>
              <a:rPr kumimoji="0" lang="fr-FR" sz="1800" b="1" i="0" u="none" strike="noStrike" kern="0" cap="none" spc="0" normalizeH="0" baseline="0" noProof="0">
                <a:ln>
                  <a:noFill/>
                </a:ln>
                <a:solidFill>
                  <a:srgbClr val="63003C"/>
                </a:solidFill>
                <a:effectLst/>
                <a:uLnTx/>
                <a:uFillTx/>
                <a:latin typeface="Open Sans"/>
                <a:ea typeface="Open Sans"/>
                <a:cs typeface="Open Sans"/>
              </a:rPr>
              <a:t>(3/3)</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33"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4098"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grpSp>
        <p:nvGrpSpPr>
          <p:cNvPr id="7" name="Groupe 6"/>
          <p:cNvGrpSpPr/>
          <p:nvPr/>
        </p:nvGrpSpPr>
        <p:grpSpPr bwMode="auto">
          <a:xfrm>
            <a:off x="534188" y="1937871"/>
            <a:ext cx="8498958" cy="3490713"/>
            <a:chOff x="468086" y="1431089"/>
            <a:chExt cx="8498958" cy="3490713"/>
          </a:xfrm>
        </p:grpSpPr>
        <p:sp>
          <p:nvSpPr>
            <p:cNvPr id="28" name="Rectangle 27"/>
            <p:cNvSpPr/>
            <p:nvPr/>
          </p:nvSpPr>
          <p:spPr bwMode="auto">
            <a:xfrm>
              <a:off x="468087" y="2856336"/>
              <a:ext cx="1670126" cy="903643"/>
            </a:xfrm>
            <a:prstGeom prst="rect">
              <a:avLst/>
            </a:prstGeom>
            <a:solidFill>
              <a:srgbClr val="D72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Etudiants</a:t>
              </a:r>
              <a:endParaRPr kumimoji="0" sz="1400" b="0" i="0" u="none" strike="noStrike" kern="0" cap="none" spc="0" normalizeH="0" baseline="0" noProof="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Etudiantes</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29" name="Rectangle 28"/>
            <p:cNvSpPr/>
            <p:nvPr/>
          </p:nvSpPr>
          <p:spPr bwMode="auto">
            <a:xfrm>
              <a:off x="2220239" y="2864403"/>
              <a:ext cx="1670126" cy="903643"/>
            </a:xfrm>
            <a:prstGeom prst="rect">
              <a:avLst/>
            </a:prstGeom>
            <a:solidFill>
              <a:srgbClr val="FF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Doctorants</a:t>
              </a:r>
              <a:endParaRPr kumimoji="0" sz="1400" b="0" i="0" u="none" strike="noStrike" kern="0" cap="none" spc="0" normalizeH="0" baseline="0" noProof="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Doctorantes</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0" name="Rectangle 29"/>
            <p:cNvSpPr/>
            <p:nvPr/>
          </p:nvSpPr>
          <p:spPr bwMode="auto">
            <a:xfrm>
              <a:off x="3972391" y="2864403"/>
              <a:ext cx="1670126" cy="903643"/>
            </a:xfrm>
            <a:prstGeom prst="rect">
              <a:avLst/>
            </a:prstGeom>
            <a:solidFill>
              <a:srgbClr val="6828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Encadrants et encadrantes de doctorants et doctorantes</a:t>
              </a:r>
            </a:p>
          </p:txBody>
        </p:sp>
        <p:sp>
          <p:nvSpPr>
            <p:cNvPr id="31" name="Rectangle 30"/>
            <p:cNvSpPr/>
            <p:nvPr/>
          </p:nvSpPr>
          <p:spPr bwMode="auto">
            <a:xfrm>
              <a:off x="5730054" y="2863055"/>
              <a:ext cx="1670126" cy="903643"/>
            </a:xfrm>
            <a:prstGeom prst="rect">
              <a:avLst/>
            </a:prstGeom>
            <a:solidFill>
              <a:srgbClr val="6C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Personnels </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2" name="Rectangle 31"/>
            <p:cNvSpPr/>
            <p:nvPr/>
          </p:nvSpPr>
          <p:spPr bwMode="auto">
            <a:xfrm>
              <a:off x="468086" y="4018158"/>
              <a:ext cx="6926583" cy="903643"/>
            </a:xfrm>
            <a:prstGeom prst="rect">
              <a:avLst/>
            </a:prstGeom>
            <a:solidFill>
              <a:srgbClr val="FDF4F6"/>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100" b="1" i="0" u="none" strike="noStrike" kern="0" cap="small" spc="0" normalizeH="0" baseline="0" noProof="0">
                  <a:ln>
                    <a:noFill/>
                  </a:ln>
                  <a:solidFill>
                    <a:srgbClr val="63003C"/>
                  </a:solidFill>
                  <a:effectLst/>
                  <a:uLnTx/>
                  <a:uFillTx/>
                  <a:latin typeface="Open Sans"/>
                  <a:ea typeface="Open Sans"/>
                  <a:cs typeface="Open Sans"/>
                </a:rPr>
                <a:t>Les clés pour agir et prévenir à son niveau</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7" name="Accolade fermante 36"/>
            <p:cNvSpPr/>
            <p:nvPr/>
          </p:nvSpPr>
          <p:spPr bwMode="auto">
            <a:xfrm>
              <a:off x="7476696" y="2530613"/>
              <a:ext cx="99506" cy="1487546"/>
            </a:xfrm>
            <a:prstGeom prst="rightBrace">
              <a:avLst>
                <a:gd name="adj1" fmla="val 8333"/>
                <a:gd name="adj2" fmla="val 50000"/>
              </a:avLst>
            </a:prstGeom>
            <a:ln>
              <a:solidFill>
                <a:srgbClr val="5E0839"/>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050" b="0" i="0" u="none" strike="noStrike" kern="0" cap="none" spc="0" normalizeH="0" baseline="0" noProof="0">
                <a:ln>
                  <a:noFill/>
                </a:ln>
                <a:solidFill>
                  <a:srgbClr val="5E0839"/>
                </a:solidFill>
                <a:effectLst/>
                <a:uLnTx/>
                <a:uFillTx/>
                <a:latin typeface="Arial"/>
                <a:cs typeface="Arial"/>
              </a:endParaRPr>
            </a:p>
          </p:txBody>
        </p:sp>
        <p:sp>
          <p:nvSpPr>
            <p:cNvPr id="38" name="ZoneTexte 37"/>
            <p:cNvSpPr txBox="1"/>
            <p:nvPr/>
          </p:nvSpPr>
          <p:spPr bwMode="auto">
            <a:xfrm>
              <a:off x="7658228" y="2966429"/>
              <a:ext cx="1308816" cy="646331"/>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5E0839"/>
                  </a:solidFill>
                  <a:effectLst/>
                  <a:uLnTx/>
                  <a:uFillTx/>
                  <a:latin typeface="Open Sans"/>
                  <a:ea typeface="Open Sans"/>
                  <a:cs typeface="Open Sans"/>
                </a:rPr>
                <a:t>Quatre parcours</a:t>
              </a:r>
              <a:endParaRPr kumimoji="0" sz="1400" b="0" i="0" u="none" strike="noStrike" kern="0" cap="none" spc="0" normalizeH="0" baseline="0" noProof="0">
                <a:ln>
                  <a:noFill/>
                </a:ln>
                <a:solidFill>
                  <a:srgbClr val="000000"/>
                </a:solidFill>
                <a:effectLst/>
                <a:uLnTx/>
                <a:uFillTx/>
                <a:latin typeface="Arial"/>
                <a:cs typeface="Arial"/>
              </a:endParaRPr>
            </a:p>
          </p:txBody>
        </p:sp>
        <p:cxnSp>
          <p:nvCxnSpPr>
            <p:cNvPr id="40" name="Connecteur droit avec flèche 39"/>
            <p:cNvCxnSpPr>
              <a:cxnSpLocks/>
            </p:cNvCxnSpPr>
            <p:nvPr/>
          </p:nvCxnSpPr>
          <p:spPr bwMode="auto">
            <a:xfrm flipH="1">
              <a:off x="1832895" y="2241133"/>
              <a:ext cx="1986838" cy="589619"/>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cxnSpLocks/>
            </p:cNvCxnSpPr>
            <p:nvPr/>
          </p:nvCxnSpPr>
          <p:spPr bwMode="auto">
            <a:xfrm>
              <a:off x="4260157" y="2229026"/>
              <a:ext cx="1807285" cy="611185"/>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cxnSpLocks/>
            </p:cNvCxnSpPr>
            <p:nvPr/>
          </p:nvCxnSpPr>
          <p:spPr bwMode="auto">
            <a:xfrm>
              <a:off x="4094122" y="2273406"/>
              <a:ext cx="636549" cy="574866"/>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cxnSpLocks/>
            </p:cNvCxnSpPr>
            <p:nvPr/>
          </p:nvCxnSpPr>
          <p:spPr bwMode="auto">
            <a:xfrm flipH="1">
              <a:off x="3142573" y="2273407"/>
              <a:ext cx="753676" cy="566804"/>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bwMode="auto">
            <a:xfrm>
              <a:off x="468086" y="1431089"/>
              <a:ext cx="6926583" cy="903643"/>
            </a:xfrm>
            <a:prstGeom prst="rect">
              <a:avLst/>
            </a:prstGeom>
            <a:solidFill>
              <a:srgbClr val="FCECF0"/>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1" i="0" u="sng" strike="noStrike" kern="0" cap="small" spc="0" normalizeH="0" baseline="0" noProof="0">
                  <a:ln>
                    <a:noFill/>
                  </a:ln>
                  <a:solidFill>
                    <a:srgbClr val="FFFFFF"/>
                  </a:solidFill>
                  <a:effectLst/>
                  <a:uLnTx/>
                  <a:uFillTx/>
                  <a:latin typeface="Open Sans"/>
                  <a:ea typeface="Open Sans"/>
                  <a:cs typeface="Open Sans"/>
                  <a:hlinkClick r:id="rId3" action="ppaction://hlinksldjump"/>
                </a:rPr>
                <a:t>Tronc commun cadre juridique</a:t>
              </a:r>
              <a:endParaRPr kumimoji="0" lang="fr-FR" sz="2400" b="1" i="0" u="none" strike="noStrike" kern="0" cap="small" spc="0" normalizeH="0" baseline="0" noProof="0">
                <a:ln>
                  <a:noFill/>
                </a:ln>
                <a:solidFill>
                  <a:srgbClr val="FFFFFF"/>
                </a:solidFill>
                <a:effectLst/>
                <a:uLnTx/>
                <a:uFillTx/>
                <a:latin typeface="Open Sans"/>
                <a:ea typeface="Open Sans"/>
                <a:cs typeface="Open Sans"/>
              </a:endParaRPr>
            </a:p>
          </p:txBody>
        </p:sp>
      </p:grpSp>
    </p:spTree>
    <p:extLst>
      <p:ext uri="{BB962C8B-B14F-4D97-AF65-F5344CB8AC3E}">
        <p14:creationId xmlns:p14="http://schemas.microsoft.com/office/powerpoint/2010/main" val="140228475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0" y="154215"/>
            <a:ext cx="9144000" cy="994172"/>
          </a:xfrm>
        </p:spPr>
        <p:txBody>
          <a:bodyPr>
            <a:normAutofit/>
          </a:bodyPr>
          <a:lstStyle/>
          <a:p>
            <a:pPr algn="ctr">
              <a:defRPr/>
            </a:pPr>
            <a:r>
              <a:rPr lang="fr-FR" sz="3200" b="1" dirty="0">
                <a:solidFill>
                  <a:srgbClr val="C00000"/>
                </a:solidFill>
              </a:rPr>
              <a:t>Validation du doctorat par points et compétences</a:t>
            </a:r>
          </a:p>
        </p:txBody>
      </p:sp>
      <p:sp>
        <p:nvSpPr>
          <p:cNvPr id="6" name="Espace réservé du texte 5"/>
          <p:cNvSpPr>
            <a:spLocks noGrp="1"/>
          </p:cNvSpPr>
          <p:nvPr>
            <p:ph type="body" idx="1"/>
          </p:nvPr>
        </p:nvSpPr>
        <p:spPr bwMode="auto">
          <a:xfrm>
            <a:off x="3062212" y="849239"/>
            <a:ext cx="3868340" cy="617934"/>
          </a:xfrm>
        </p:spPr>
        <p:txBody>
          <a:bodyPr/>
          <a:lstStyle/>
          <a:p>
            <a:pPr>
              <a:defRPr/>
            </a:pPr>
            <a:r>
              <a:rPr lang="fr-FR"/>
              <a:t>Doctorat = 180 points</a:t>
            </a:r>
          </a:p>
        </p:txBody>
      </p:sp>
      <p:sp>
        <p:nvSpPr>
          <p:cNvPr id="7" name="Espace réservé du contenu 6"/>
          <p:cNvSpPr>
            <a:spLocks noGrp="1"/>
          </p:cNvSpPr>
          <p:nvPr>
            <p:ph sz="half" idx="2"/>
          </p:nvPr>
        </p:nvSpPr>
        <p:spPr bwMode="auto">
          <a:xfrm>
            <a:off x="159026" y="1447092"/>
            <a:ext cx="8984974" cy="2763441"/>
          </a:xfrm>
        </p:spPr>
        <p:txBody>
          <a:bodyPr>
            <a:normAutofit fontScale="70000" lnSpcReduction="20000"/>
          </a:bodyPr>
          <a:lstStyle/>
          <a:p>
            <a:pPr>
              <a:defRPr/>
            </a:pPr>
            <a:r>
              <a:rPr lang="fr-FR" b="1" i="1" dirty="0"/>
              <a:t>Travail personnel de recherche </a:t>
            </a:r>
            <a:r>
              <a:rPr lang="fr-FR" dirty="0"/>
              <a:t>= </a:t>
            </a:r>
            <a:r>
              <a:rPr lang="fr-FR" b="1" dirty="0">
                <a:solidFill>
                  <a:srgbClr val="C00000"/>
                </a:solidFill>
              </a:rPr>
              <a:t>150 pts</a:t>
            </a:r>
            <a:endParaRPr b="1" dirty="0">
              <a:solidFill>
                <a:srgbClr val="C00000"/>
              </a:solidFill>
            </a:endParaRPr>
          </a:p>
          <a:p>
            <a:pPr marL="0" indent="0">
              <a:buNone/>
              <a:defRPr/>
            </a:pPr>
            <a:endParaRPr lang="fr-FR" dirty="0"/>
          </a:p>
          <a:p>
            <a:pPr>
              <a:defRPr/>
            </a:pPr>
            <a:r>
              <a:rPr lang="fr-FR" b="1" i="1" dirty="0"/>
              <a:t>Activités et formations complémentaires</a:t>
            </a:r>
            <a:r>
              <a:rPr lang="fr-FR" dirty="0"/>
              <a:t> = </a:t>
            </a:r>
            <a:r>
              <a:rPr lang="fr-FR" b="1" dirty="0">
                <a:solidFill>
                  <a:srgbClr val="C00000"/>
                </a:solidFill>
              </a:rPr>
              <a:t>30 pts </a:t>
            </a:r>
            <a:endParaRPr b="1" dirty="0">
              <a:solidFill>
                <a:srgbClr val="C00000"/>
              </a:solidFill>
            </a:endParaRPr>
          </a:p>
          <a:p>
            <a:pPr lvl="1">
              <a:defRPr/>
            </a:pPr>
            <a:r>
              <a:rPr lang="fr-FR" dirty="0"/>
              <a:t>3 objectifs majeurs (code de l’éducation)</a:t>
            </a:r>
            <a:endParaRPr dirty="0"/>
          </a:p>
          <a:p>
            <a:pPr lvl="2">
              <a:defRPr/>
            </a:pPr>
            <a:r>
              <a:rPr lang="fr-FR" dirty="0"/>
              <a:t>conforter la culture scientifique des doctorants</a:t>
            </a:r>
            <a:endParaRPr dirty="0"/>
          </a:p>
          <a:p>
            <a:pPr lvl="2">
              <a:defRPr/>
            </a:pPr>
            <a:r>
              <a:rPr lang="fr-FR" dirty="0"/>
              <a:t>préparer leur devenir professionnel dans le secteur public comme dans le secteur privé</a:t>
            </a:r>
          </a:p>
          <a:p>
            <a:pPr lvl="2">
              <a:defRPr/>
            </a:pPr>
            <a:r>
              <a:rPr lang="fr-FR" dirty="0"/>
              <a:t> favoriser leur ouverture internationale.</a:t>
            </a:r>
          </a:p>
          <a:p>
            <a:pPr lvl="1">
              <a:defRPr/>
            </a:pPr>
            <a:r>
              <a:rPr lang="fr-FR" dirty="0"/>
              <a:t>+ 3 passages obligés : sensibilisation à la science ouverte, à l’éthique, au développement durable</a:t>
            </a:r>
            <a:endParaRPr dirty="0"/>
          </a:p>
          <a:p>
            <a:pPr lvl="1">
              <a:defRPr/>
            </a:pPr>
            <a:r>
              <a:rPr lang="fr-FR" dirty="0"/>
              <a:t>Prend la forme de cours, formations, séminaires, validations d’expériences variées, engagement associatif, …</a:t>
            </a:r>
          </a:p>
        </p:txBody>
      </p:sp>
      <p:sp>
        <p:nvSpPr>
          <p:cNvPr id="8" name="Espace réservé du texte 7"/>
          <p:cNvSpPr>
            <a:spLocks noGrp="1"/>
          </p:cNvSpPr>
          <p:nvPr>
            <p:ph type="body" sz="quarter" idx="3"/>
          </p:nvPr>
        </p:nvSpPr>
        <p:spPr bwMode="auto">
          <a:xfrm>
            <a:off x="159026" y="5252612"/>
            <a:ext cx="3887391" cy="617934"/>
          </a:xfrm>
        </p:spPr>
        <p:txBody>
          <a:bodyPr>
            <a:normAutofit fontScale="92500" lnSpcReduction="20000"/>
          </a:bodyPr>
          <a:lstStyle/>
          <a:p>
            <a:pPr>
              <a:defRPr/>
            </a:pPr>
            <a:r>
              <a:rPr lang="fr-FR" dirty="0"/>
              <a:t>6 blocs de compétences = portfolio</a:t>
            </a:r>
          </a:p>
        </p:txBody>
      </p:sp>
      <p:pic>
        <p:nvPicPr>
          <p:cNvPr id="1026" name="Picture 2" descr="Le cadre des formations et activités doctorales | Université Paris-Sa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04636"/>
            <a:ext cx="3530600" cy="263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Google Shape;487;p11"/>
          <p:cNvSpPr/>
          <p:nvPr/>
        </p:nvSpPr>
        <p:spPr bwMode="auto">
          <a:xfrm>
            <a:off x="160690" y="65509"/>
            <a:ext cx="8790089" cy="5817609"/>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2" name="ZoneTexte 1"/>
          <p:cNvSpPr txBox="1"/>
          <p:nvPr/>
        </p:nvSpPr>
        <p:spPr bwMode="auto">
          <a:xfrm>
            <a:off x="481358" y="2928874"/>
            <a:ext cx="7619819" cy="2862322"/>
          </a:xfrm>
          <a:prstGeom prst="rect">
            <a:avLst/>
          </a:prstGeom>
          <a:noFill/>
        </p:spPr>
        <p:txBody>
          <a:bodyPr wrap="square" lIns="91440" tIns="45720" rIns="91440" bIns="45720" rtlCol="0" anchor="t">
            <a:spAutoFit/>
          </a:bodyPr>
          <a:lstStyle/>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1" i="0" u="none" strike="noStrike" kern="0" cap="none" spc="0" normalizeH="0" baseline="0" noProof="0">
                <a:ln>
                  <a:noFill/>
                </a:ln>
                <a:solidFill>
                  <a:srgbClr val="63003C"/>
                </a:solidFill>
                <a:effectLst/>
                <a:uLnTx/>
                <a:uFillTx/>
                <a:latin typeface="Arial"/>
                <a:cs typeface="Arial"/>
              </a:rPr>
              <a:t>Formation obligatoire pour les doctorants inscrits à l’UPSaclay</a:t>
            </a:r>
            <a:r>
              <a:rPr kumimoji="0" lang="fr-FR" sz="1800" b="0" i="0" u="none" strike="noStrike" kern="0" cap="none" spc="0" normalizeH="0" baseline="0" noProof="0">
                <a:ln>
                  <a:noFill/>
                </a:ln>
                <a:solidFill>
                  <a:srgbClr val="63003C"/>
                </a:solidFill>
                <a:effectLst/>
                <a:uLnTx/>
                <a:uFillTx/>
                <a:latin typeface="Arial"/>
                <a:cs typeface="Arial"/>
              </a:rPr>
              <a:t> dès la rentrée 2023/2024 </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Réf. Arrêté 25 Mai 2016 (article 3)</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Les ED </a:t>
            </a:r>
            <a:r>
              <a:rPr kumimoji="0" lang="fr-FR" sz="1800" b="0" i="1" u="none" strike="noStrike" kern="0" cap="none" spc="0" normalizeH="0" baseline="0" noProof="0">
                <a:ln>
                  <a:noFill/>
                </a:ln>
                <a:solidFill>
                  <a:srgbClr val="63003C"/>
                </a:solidFill>
                <a:effectLst/>
                <a:uLnTx/>
                <a:uFillTx/>
                <a:latin typeface="Arial"/>
                <a:cs typeface="Arial"/>
              </a:rPr>
              <a:t>« proposent aux directeurs de thèse, codirecteurs de thèse et à toutes les personnes encadrant ou </a:t>
            </a:r>
            <a:r>
              <a:rPr kumimoji="0" lang="fr-FR" sz="1800" b="1" i="1" u="none" strike="noStrike" kern="0" cap="none" spc="0" normalizeH="0" baseline="0" noProof="0">
                <a:ln>
                  <a:noFill/>
                </a:ln>
                <a:solidFill>
                  <a:srgbClr val="63003C"/>
                </a:solidFill>
                <a:effectLst/>
                <a:uLnTx/>
                <a:uFillTx/>
                <a:latin typeface="Arial"/>
                <a:cs typeface="Arial"/>
              </a:rPr>
              <a:t>participant au travail du doctorant</a:t>
            </a:r>
            <a:r>
              <a:rPr kumimoji="0" lang="fr-FR" sz="1800" b="0" i="1" u="none" strike="noStrike" kern="0" cap="none" spc="0" normalizeH="0" baseline="0" noProof="0">
                <a:ln>
                  <a:noFill/>
                </a:ln>
                <a:solidFill>
                  <a:srgbClr val="63003C"/>
                </a:solidFill>
                <a:effectLst/>
                <a:uLnTx/>
                <a:uFillTx/>
                <a:latin typeface="Arial"/>
                <a:cs typeface="Arial"/>
              </a:rPr>
              <a:t> une formation ou un accompagnement spécifique visant à prévenir toute forme de discrimination et de violence »</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Les doctorants sont de futurs cadres qui doivent donc être formés au pilotage d'un collectif de travail, incluant les VSS</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Suivi </a:t>
            </a:r>
            <a:r>
              <a:rPr kumimoji="0" lang="fr-FR" sz="1800" b="1" i="0" u="none" strike="noStrike" kern="0" cap="none" spc="0" normalizeH="0" baseline="0" noProof="0">
                <a:ln>
                  <a:noFill/>
                </a:ln>
                <a:solidFill>
                  <a:srgbClr val="FFFFFF"/>
                </a:solidFill>
                <a:effectLst/>
                <a:highlight>
                  <a:srgbClr val="63003C"/>
                </a:highlight>
                <a:uLnTx/>
                <a:uFillTx/>
                <a:latin typeface="Arial"/>
                <a:cs typeface="Arial"/>
              </a:rPr>
              <a:t>Maison du Doctorat</a:t>
            </a:r>
          </a:p>
        </p:txBody>
      </p:sp>
      <p:sp>
        <p:nvSpPr>
          <p:cNvPr id="24" name="Google Shape;488;p11"/>
          <p:cNvSpPr txBox="1"/>
          <p:nvPr/>
        </p:nvSpPr>
        <p:spPr bwMode="auto">
          <a:xfrm>
            <a:off x="481358" y="1803706"/>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000" b="1" i="0" u="none" strike="noStrike" kern="0" cap="none" spc="0" normalizeH="0" baseline="0" noProof="0">
                <a:ln>
                  <a:noFill/>
                </a:ln>
                <a:solidFill>
                  <a:srgbClr val="63003C"/>
                </a:solidFill>
                <a:effectLst/>
                <a:uLnTx/>
                <a:uFillTx/>
                <a:latin typeface="Open Sans"/>
                <a:ea typeface="Open Sans"/>
                <a:cs typeface="Open Sans"/>
              </a:rPr>
              <a:t>Etudiants, doctorants, encadrants de doctorants, personnels de l’Université</a:t>
            </a:r>
            <a:endParaRPr kumimoji="0" sz="20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27" name="Google Shape;488;p11"/>
          <p:cNvSpPr txBox="1"/>
          <p:nvPr/>
        </p:nvSpPr>
        <p:spPr bwMode="auto">
          <a:xfrm>
            <a:off x="1139648" y="608625"/>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Déploiement</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39" name="Google Shape;532;p11"/>
          <p:cNvSpPr/>
          <p:nvPr/>
        </p:nvSpPr>
        <p:spPr bwMode="auto">
          <a:xfrm>
            <a:off x="1256427" y="1465065"/>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40" name="Picture 2" descr="image"/>
          <p:cNvPicPr>
            <a:picLocks noChangeAspect="1" noChangeArrowheads="1"/>
          </p:cNvPicPr>
          <p:nvPr/>
        </p:nvPicPr>
        <p:blipFill>
          <a:blip r:embed="rId2"/>
          <a:stretch/>
        </p:blipFill>
        <p:spPr bwMode="auto">
          <a:xfrm>
            <a:off x="225248" y="582513"/>
            <a:ext cx="914400" cy="914400"/>
          </a:xfrm>
          <a:prstGeom prst="rect">
            <a:avLst/>
          </a:prstGeom>
          <a:noFill/>
        </p:spPr>
      </p:pic>
      <p:sp>
        <p:nvSpPr>
          <p:cNvPr id="8" name="Google Shape;488;p11"/>
          <p:cNvSpPr txBox="1"/>
          <p:nvPr/>
        </p:nvSpPr>
        <p:spPr bwMode="auto">
          <a:xfrm>
            <a:off x="481358" y="2538926"/>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sng" strike="noStrike" kern="0" cap="none" spc="0" normalizeH="0" baseline="0" noProof="0">
                <a:ln>
                  <a:noFill/>
                </a:ln>
                <a:solidFill>
                  <a:srgbClr val="63003C"/>
                </a:solidFill>
                <a:effectLst/>
                <a:uLnTx/>
                <a:uFillTx/>
                <a:latin typeface="Open Sans"/>
                <a:ea typeface="Open Sans"/>
                <a:cs typeface="Open Sans"/>
              </a:rPr>
              <a:t>Doctorants </a:t>
            </a:r>
            <a:endParaRPr kumimoji="0" sz="1800" b="1" i="0" u="sng" strike="noStrike" kern="0" cap="none" spc="0" normalizeH="0" baseline="0" noProof="0">
              <a:ln>
                <a:noFill/>
              </a:ln>
              <a:solidFill>
                <a:srgbClr val="63003C"/>
              </a:solidFill>
              <a:effectLst/>
              <a:uLnTx/>
              <a:uFillTx/>
              <a:latin typeface="Open Sans"/>
              <a:ea typeface="Open Sans"/>
              <a:cs typeface="Open Sans"/>
            </a:endParaRPr>
          </a:p>
        </p:txBody>
      </p:sp>
    </p:spTree>
    <p:extLst>
      <p:ext uri="{BB962C8B-B14F-4D97-AF65-F5344CB8AC3E}">
        <p14:creationId xmlns:p14="http://schemas.microsoft.com/office/powerpoint/2010/main" val="415642507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5" y="167956"/>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grpSp>
        <p:nvGrpSpPr>
          <p:cNvPr id="62" name="Google Shape;681;p17"/>
          <p:cNvGrpSpPr/>
          <p:nvPr/>
        </p:nvGrpSpPr>
        <p:grpSpPr bwMode="auto">
          <a:xfrm>
            <a:off x="6453444" y="388822"/>
            <a:ext cx="2251351" cy="1815882"/>
            <a:chOff x="3273497" y="2522348"/>
            <a:chExt cx="3000006" cy="2452123"/>
          </a:xfrm>
        </p:grpSpPr>
        <p:sp>
          <p:nvSpPr>
            <p:cNvPr id="63" name="Google Shape;682;p17"/>
            <p:cNvSpPr/>
            <p:nvPr/>
          </p:nvSpPr>
          <p:spPr bwMode="auto">
            <a:xfrm>
              <a:off x="3273497" y="3411729"/>
              <a:ext cx="830632" cy="830630"/>
            </a:xfrm>
            <a:custGeom>
              <a:avLst/>
              <a:gdLst/>
              <a:ahLst/>
              <a:cxnLst/>
              <a:rect l="l" t="t" r="r" b="b"/>
              <a:pathLst>
                <a:path w="4053" h="4052" extrusionOk="0">
                  <a:moveTo>
                    <a:pt x="3887" y="1689"/>
                  </a:moveTo>
                  <a:lnTo>
                    <a:pt x="3684" y="1689"/>
                  </a:lnTo>
                  <a:lnTo>
                    <a:pt x="3684" y="1689"/>
                  </a:lnTo>
                  <a:lnTo>
                    <a:pt x="3650" y="1686"/>
                  </a:lnTo>
                  <a:lnTo>
                    <a:pt x="3617" y="1675"/>
                  </a:lnTo>
                  <a:lnTo>
                    <a:pt x="3583" y="1661"/>
                  </a:lnTo>
                  <a:lnTo>
                    <a:pt x="3552" y="1641"/>
                  </a:lnTo>
                  <a:lnTo>
                    <a:pt x="3524" y="1619"/>
                  </a:lnTo>
                  <a:lnTo>
                    <a:pt x="3501" y="1593"/>
                  </a:lnTo>
                  <a:lnTo>
                    <a:pt x="3482" y="1562"/>
                  </a:lnTo>
                  <a:lnTo>
                    <a:pt x="3468" y="1531"/>
                  </a:lnTo>
                  <a:lnTo>
                    <a:pt x="3397" y="1357"/>
                  </a:lnTo>
                  <a:lnTo>
                    <a:pt x="3397" y="1357"/>
                  </a:lnTo>
                  <a:lnTo>
                    <a:pt x="3383" y="1323"/>
                  </a:lnTo>
                  <a:lnTo>
                    <a:pt x="3375" y="1290"/>
                  </a:lnTo>
                  <a:lnTo>
                    <a:pt x="3375" y="1253"/>
                  </a:lnTo>
                  <a:lnTo>
                    <a:pt x="3377" y="1219"/>
                  </a:lnTo>
                  <a:lnTo>
                    <a:pt x="3386" y="1182"/>
                  </a:lnTo>
                  <a:lnTo>
                    <a:pt x="3397" y="1149"/>
                  </a:lnTo>
                  <a:lnTo>
                    <a:pt x="3414" y="1118"/>
                  </a:lnTo>
                  <a:lnTo>
                    <a:pt x="3437" y="1094"/>
                  </a:lnTo>
                  <a:lnTo>
                    <a:pt x="3580" y="950"/>
                  </a:lnTo>
                  <a:lnTo>
                    <a:pt x="3580" y="950"/>
                  </a:lnTo>
                  <a:lnTo>
                    <a:pt x="3591" y="936"/>
                  </a:lnTo>
                  <a:lnTo>
                    <a:pt x="3602" y="925"/>
                  </a:lnTo>
                  <a:lnTo>
                    <a:pt x="3617" y="894"/>
                  </a:lnTo>
                  <a:lnTo>
                    <a:pt x="3625" y="866"/>
                  </a:lnTo>
                  <a:lnTo>
                    <a:pt x="3628" y="832"/>
                  </a:lnTo>
                  <a:lnTo>
                    <a:pt x="3625" y="801"/>
                  </a:lnTo>
                  <a:lnTo>
                    <a:pt x="3617" y="770"/>
                  </a:lnTo>
                  <a:lnTo>
                    <a:pt x="3602" y="742"/>
                  </a:lnTo>
                  <a:lnTo>
                    <a:pt x="3591" y="728"/>
                  </a:lnTo>
                  <a:lnTo>
                    <a:pt x="3580" y="717"/>
                  </a:lnTo>
                  <a:lnTo>
                    <a:pt x="3335" y="472"/>
                  </a:lnTo>
                  <a:lnTo>
                    <a:pt x="3335" y="472"/>
                  </a:lnTo>
                  <a:lnTo>
                    <a:pt x="3324" y="461"/>
                  </a:lnTo>
                  <a:lnTo>
                    <a:pt x="3310" y="453"/>
                  </a:lnTo>
                  <a:lnTo>
                    <a:pt x="3282" y="436"/>
                  </a:lnTo>
                  <a:lnTo>
                    <a:pt x="3251" y="427"/>
                  </a:lnTo>
                  <a:lnTo>
                    <a:pt x="3220" y="424"/>
                  </a:lnTo>
                  <a:lnTo>
                    <a:pt x="3189" y="427"/>
                  </a:lnTo>
                  <a:lnTo>
                    <a:pt x="3158" y="436"/>
                  </a:lnTo>
                  <a:lnTo>
                    <a:pt x="3127" y="453"/>
                  </a:lnTo>
                  <a:lnTo>
                    <a:pt x="3116" y="461"/>
                  </a:lnTo>
                  <a:lnTo>
                    <a:pt x="3102" y="472"/>
                  </a:lnTo>
                  <a:lnTo>
                    <a:pt x="2959" y="615"/>
                  </a:lnTo>
                  <a:lnTo>
                    <a:pt x="2959" y="615"/>
                  </a:lnTo>
                  <a:lnTo>
                    <a:pt x="2933" y="638"/>
                  </a:lnTo>
                  <a:lnTo>
                    <a:pt x="2902" y="655"/>
                  </a:lnTo>
                  <a:lnTo>
                    <a:pt x="2869" y="669"/>
                  </a:lnTo>
                  <a:lnTo>
                    <a:pt x="2835" y="677"/>
                  </a:lnTo>
                  <a:lnTo>
                    <a:pt x="2798" y="680"/>
                  </a:lnTo>
                  <a:lnTo>
                    <a:pt x="2762" y="677"/>
                  </a:lnTo>
                  <a:lnTo>
                    <a:pt x="2728" y="669"/>
                  </a:lnTo>
                  <a:lnTo>
                    <a:pt x="2694" y="658"/>
                  </a:lnTo>
                  <a:lnTo>
                    <a:pt x="2520" y="585"/>
                  </a:lnTo>
                  <a:lnTo>
                    <a:pt x="2520" y="585"/>
                  </a:lnTo>
                  <a:lnTo>
                    <a:pt x="2489" y="570"/>
                  </a:lnTo>
                  <a:lnTo>
                    <a:pt x="2461" y="551"/>
                  </a:lnTo>
                  <a:lnTo>
                    <a:pt x="2433" y="528"/>
                  </a:lnTo>
                  <a:lnTo>
                    <a:pt x="2410" y="500"/>
                  </a:lnTo>
                  <a:lnTo>
                    <a:pt x="2391" y="469"/>
                  </a:lnTo>
                  <a:lnTo>
                    <a:pt x="2376" y="439"/>
                  </a:lnTo>
                  <a:lnTo>
                    <a:pt x="2368" y="405"/>
                  </a:lnTo>
                  <a:lnTo>
                    <a:pt x="2362" y="368"/>
                  </a:lnTo>
                  <a:lnTo>
                    <a:pt x="2362" y="166"/>
                  </a:lnTo>
                  <a:lnTo>
                    <a:pt x="2362" y="166"/>
                  </a:lnTo>
                  <a:lnTo>
                    <a:pt x="2362" y="149"/>
                  </a:lnTo>
                  <a:lnTo>
                    <a:pt x="2360" y="132"/>
                  </a:lnTo>
                  <a:lnTo>
                    <a:pt x="2351" y="101"/>
                  </a:lnTo>
                  <a:lnTo>
                    <a:pt x="2334" y="73"/>
                  </a:lnTo>
                  <a:lnTo>
                    <a:pt x="2315" y="50"/>
                  </a:lnTo>
                  <a:lnTo>
                    <a:pt x="2289" y="28"/>
                  </a:lnTo>
                  <a:lnTo>
                    <a:pt x="2261" y="14"/>
                  </a:lnTo>
                  <a:lnTo>
                    <a:pt x="2230" y="5"/>
                  </a:lnTo>
                  <a:lnTo>
                    <a:pt x="2216" y="2"/>
                  </a:lnTo>
                  <a:lnTo>
                    <a:pt x="2199" y="0"/>
                  </a:lnTo>
                  <a:lnTo>
                    <a:pt x="1853" y="0"/>
                  </a:lnTo>
                  <a:lnTo>
                    <a:pt x="1853" y="0"/>
                  </a:lnTo>
                  <a:lnTo>
                    <a:pt x="1836" y="2"/>
                  </a:lnTo>
                  <a:lnTo>
                    <a:pt x="1820" y="5"/>
                  </a:lnTo>
                  <a:lnTo>
                    <a:pt x="1789" y="14"/>
                  </a:lnTo>
                  <a:lnTo>
                    <a:pt x="1761" y="28"/>
                  </a:lnTo>
                  <a:lnTo>
                    <a:pt x="1738" y="50"/>
                  </a:lnTo>
                  <a:lnTo>
                    <a:pt x="1716" y="73"/>
                  </a:lnTo>
                  <a:lnTo>
                    <a:pt x="1702" y="101"/>
                  </a:lnTo>
                  <a:lnTo>
                    <a:pt x="1690" y="132"/>
                  </a:lnTo>
                  <a:lnTo>
                    <a:pt x="1690" y="149"/>
                  </a:lnTo>
                  <a:lnTo>
                    <a:pt x="1688" y="166"/>
                  </a:lnTo>
                  <a:lnTo>
                    <a:pt x="1688" y="368"/>
                  </a:lnTo>
                  <a:lnTo>
                    <a:pt x="1688" y="368"/>
                  </a:lnTo>
                  <a:lnTo>
                    <a:pt x="1685" y="405"/>
                  </a:lnTo>
                  <a:lnTo>
                    <a:pt x="1676" y="439"/>
                  </a:lnTo>
                  <a:lnTo>
                    <a:pt x="1662" y="469"/>
                  </a:lnTo>
                  <a:lnTo>
                    <a:pt x="1643" y="500"/>
                  </a:lnTo>
                  <a:lnTo>
                    <a:pt x="1620" y="528"/>
                  </a:lnTo>
                  <a:lnTo>
                    <a:pt x="1592" y="551"/>
                  </a:lnTo>
                  <a:lnTo>
                    <a:pt x="1564" y="570"/>
                  </a:lnTo>
                  <a:lnTo>
                    <a:pt x="1530" y="585"/>
                  </a:lnTo>
                  <a:lnTo>
                    <a:pt x="1356" y="658"/>
                  </a:lnTo>
                  <a:lnTo>
                    <a:pt x="1356" y="658"/>
                  </a:lnTo>
                  <a:lnTo>
                    <a:pt x="1325" y="669"/>
                  </a:lnTo>
                  <a:lnTo>
                    <a:pt x="1291" y="677"/>
                  </a:lnTo>
                  <a:lnTo>
                    <a:pt x="1254" y="680"/>
                  </a:lnTo>
                  <a:lnTo>
                    <a:pt x="1218" y="677"/>
                  </a:lnTo>
                  <a:lnTo>
                    <a:pt x="1184" y="669"/>
                  </a:lnTo>
                  <a:lnTo>
                    <a:pt x="1150" y="655"/>
                  </a:lnTo>
                  <a:lnTo>
                    <a:pt x="1120" y="638"/>
                  </a:lnTo>
                  <a:lnTo>
                    <a:pt x="1091" y="615"/>
                  </a:lnTo>
                  <a:lnTo>
                    <a:pt x="948" y="472"/>
                  </a:lnTo>
                  <a:lnTo>
                    <a:pt x="948" y="472"/>
                  </a:lnTo>
                  <a:lnTo>
                    <a:pt x="937" y="461"/>
                  </a:lnTo>
                  <a:lnTo>
                    <a:pt x="923" y="453"/>
                  </a:lnTo>
                  <a:lnTo>
                    <a:pt x="894" y="436"/>
                  </a:lnTo>
                  <a:lnTo>
                    <a:pt x="864" y="427"/>
                  </a:lnTo>
                  <a:lnTo>
                    <a:pt x="833" y="424"/>
                  </a:lnTo>
                  <a:lnTo>
                    <a:pt x="802" y="427"/>
                  </a:lnTo>
                  <a:lnTo>
                    <a:pt x="771" y="436"/>
                  </a:lnTo>
                  <a:lnTo>
                    <a:pt x="740" y="453"/>
                  </a:lnTo>
                  <a:lnTo>
                    <a:pt x="729" y="461"/>
                  </a:lnTo>
                  <a:lnTo>
                    <a:pt x="715" y="472"/>
                  </a:lnTo>
                  <a:lnTo>
                    <a:pt x="473" y="717"/>
                  </a:lnTo>
                  <a:lnTo>
                    <a:pt x="473" y="717"/>
                  </a:lnTo>
                  <a:lnTo>
                    <a:pt x="462" y="728"/>
                  </a:lnTo>
                  <a:lnTo>
                    <a:pt x="450" y="742"/>
                  </a:lnTo>
                  <a:lnTo>
                    <a:pt x="436" y="770"/>
                  </a:lnTo>
                  <a:lnTo>
                    <a:pt x="428" y="801"/>
                  </a:lnTo>
                  <a:lnTo>
                    <a:pt x="422" y="832"/>
                  </a:lnTo>
                  <a:lnTo>
                    <a:pt x="428" y="866"/>
                  </a:lnTo>
                  <a:lnTo>
                    <a:pt x="436" y="894"/>
                  </a:lnTo>
                  <a:lnTo>
                    <a:pt x="450" y="925"/>
                  </a:lnTo>
                  <a:lnTo>
                    <a:pt x="462" y="936"/>
                  </a:lnTo>
                  <a:lnTo>
                    <a:pt x="473" y="950"/>
                  </a:lnTo>
                  <a:lnTo>
                    <a:pt x="616" y="1094"/>
                  </a:lnTo>
                  <a:lnTo>
                    <a:pt x="616" y="1094"/>
                  </a:lnTo>
                  <a:lnTo>
                    <a:pt x="636" y="1118"/>
                  </a:lnTo>
                  <a:lnTo>
                    <a:pt x="655" y="1149"/>
                  </a:lnTo>
                  <a:lnTo>
                    <a:pt x="667" y="1182"/>
                  </a:lnTo>
                  <a:lnTo>
                    <a:pt x="675" y="1219"/>
                  </a:lnTo>
                  <a:lnTo>
                    <a:pt x="678" y="1253"/>
                  </a:lnTo>
                  <a:lnTo>
                    <a:pt x="675" y="1290"/>
                  </a:lnTo>
                  <a:lnTo>
                    <a:pt x="670" y="1323"/>
                  </a:lnTo>
                  <a:lnTo>
                    <a:pt x="655" y="1357"/>
                  </a:lnTo>
                  <a:lnTo>
                    <a:pt x="585" y="1531"/>
                  </a:lnTo>
                  <a:lnTo>
                    <a:pt x="585" y="1531"/>
                  </a:lnTo>
                  <a:lnTo>
                    <a:pt x="571" y="1562"/>
                  </a:lnTo>
                  <a:lnTo>
                    <a:pt x="551" y="1593"/>
                  </a:lnTo>
                  <a:lnTo>
                    <a:pt x="526" y="1619"/>
                  </a:lnTo>
                  <a:lnTo>
                    <a:pt x="501" y="1641"/>
                  </a:lnTo>
                  <a:lnTo>
                    <a:pt x="470" y="1661"/>
                  </a:lnTo>
                  <a:lnTo>
                    <a:pt x="436" y="1675"/>
                  </a:lnTo>
                  <a:lnTo>
                    <a:pt x="403" y="1686"/>
                  </a:lnTo>
                  <a:lnTo>
                    <a:pt x="369" y="1689"/>
                  </a:lnTo>
                  <a:lnTo>
                    <a:pt x="166" y="1689"/>
                  </a:lnTo>
                  <a:lnTo>
                    <a:pt x="166" y="1689"/>
                  </a:lnTo>
                  <a:lnTo>
                    <a:pt x="149" y="1689"/>
                  </a:lnTo>
                  <a:lnTo>
                    <a:pt x="133" y="1692"/>
                  </a:lnTo>
                  <a:lnTo>
                    <a:pt x="102" y="1700"/>
                  </a:lnTo>
                  <a:lnTo>
                    <a:pt x="73" y="1717"/>
                  </a:lnTo>
                  <a:lnTo>
                    <a:pt x="48" y="1737"/>
                  </a:lnTo>
                  <a:lnTo>
                    <a:pt x="28" y="1762"/>
                  </a:lnTo>
                  <a:lnTo>
                    <a:pt x="14" y="1790"/>
                  </a:lnTo>
                  <a:lnTo>
                    <a:pt x="3" y="1821"/>
                  </a:lnTo>
                  <a:lnTo>
                    <a:pt x="0" y="1838"/>
                  </a:lnTo>
                  <a:lnTo>
                    <a:pt x="0" y="1855"/>
                  </a:lnTo>
                  <a:lnTo>
                    <a:pt x="0" y="2198"/>
                  </a:lnTo>
                  <a:lnTo>
                    <a:pt x="0" y="2198"/>
                  </a:lnTo>
                  <a:lnTo>
                    <a:pt x="0" y="2215"/>
                  </a:lnTo>
                  <a:lnTo>
                    <a:pt x="3" y="2232"/>
                  </a:lnTo>
                  <a:lnTo>
                    <a:pt x="14" y="2262"/>
                  </a:lnTo>
                  <a:lnTo>
                    <a:pt x="28" y="2291"/>
                  </a:lnTo>
                  <a:lnTo>
                    <a:pt x="48" y="2316"/>
                  </a:lnTo>
                  <a:lnTo>
                    <a:pt x="73" y="2335"/>
                  </a:lnTo>
                  <a:lnTo>
                    <a:pt x="102" y="2350"/>
                  </a:lnTo>
                  <a:lnTo>
                    <a:pt x="133" y="2361"/>
                  </a:lnTo>
                  <a:lnTo>
                    <a:pt x="149" y="2364"/>
                  </a:lnTo>
                  <a:lnTo>
                    <a:pt x="166" y="2364"/>
                  </a:lnTo>
                  <a:lnTo>
                    <a:pt x="369" y="2364"/>
                  </a:lnTo>
                  <a:lnTo>
                    <a:pt x="369" y="2364"/>
                  </a:lnTo>
                  <a:lnTo>
                    <a:pt x="403" y="2366"/>
                  </a:lnTo>
                  <a:lnTo>
                    <a:pt x="436" y="2375"/>
                  </a:lnTo>
                  <a:lnTo>
                    <a:pt x="470" y="2392"/>
                  </a:lnTo>
                  <a:lnTo>
                    <a:pt x="501" y="2408"/>
                  </a:lnTo>
                  <a:lnTo>
                    <a:pt x="526" y="2434"/>
                  </a:lnTo>
                  <a:lnTo>
                    <a:pt x="551" y="2459"/>
                  </a:lnTo>
                  <a:lnTo>
                    <a:pt x="571" y="2490"/>
                  </a:lnTo>
                  <a:lnTo>
                    <a:pt x="585" y="2521"/>
                  </a:lnTo>
                  <a:lnTo>
                    <a:pt x="655" y="2695"/>
                  </a:lnTo>
                  <a:lnTo>
                    <a:pt x="655" y="2695"/>
                  </a:lnTo>
                  <a:lnTo>
                    <a:pt x="670" y="2726"/>
                  </a:lnTo>
                  <a:lnTo>
                    <a:pt x="675" y="2763"/>
                  </a:lnTo>
                  <a:lnTo>
                    <a:pt x="678" y="2797"/>
                  </a:lnTo>
                  <a:lnTo>
                    <a:pt x="675" y="2833"/>
                  </a:lnTo>
                  <a:lnTo>
                    <a:pt x="667" y="2870"/>
                  </a:lnTo>
                  <a:lnTo>
                    <a:pt x="655" y="2901"/>
                  </a:lnTo>
                  <a:lnTo>
                    <a:pt x="636" y="2932"/>
                  </a:lnTo>
                  <a:lnTo>
                    <a:pt x="616" y="2960"/>
                  </a:lnTo>
                  <a:lnTo>
                    <a:pt x="473" y="3103"/>
                  </a:lnTo>
                  <a:lnTo>
                    <a:pt x="473" y="3103"/>
                  </a:lnTo>
                  <a:lnTo>
                    <a:pt x="462" y="3115"/>
                  </a:lnTo>
                  <a:lnTo>
                    <a:pt x="450" y="3129"/>
                  </a:lnTo>
                  <a:lnTo>
                    <a:pt x="436" y="3157"/>
                  </a:lnTo>
                  <a:lnTo>
                    <a:pt x="428" y="3188"/>
                  </a:lnTo>
                  <a:lnTo>
                    <a:pt x="422" y="3218"/>
                  </a:lnTo>
                  <a:lnTo>
                    <a:pt x="428" y="3252"/>
                  </a:lnTo>
                  <a:lnTo>
                    <a:pt x="436" y="3283"/>
                  </a:lnTo>
                  <a:lnTo>
                    <a:pt x="450" y="3311"/>
                  </a:lnTo>
                  <a:lnTo>
                    <a:pt x="462" y="3325"/>
                  </a:lnTo>
                  <a:lnTo>
                    <a:pt x="473" y="3336"/>
                  </a:lnTo>
                  <a:lnTo>
                    <a:pt x="715" y="3581"/>
                  </a:lnTo>
                  <a:lnTo>
                    <a:pt x="715" y="3581"/>
                  </a:lnTo>
                  <a:lnTo>
                    <a:pt x="729" y="3592"/>
                  </a:lnTo>
                  <a:lnTo>
                    <a:pt x="740" y="3601"/>
                  </a:lnTo>
                  <a:lnTo>
                    <a:pt x="771" y="3615"/>
                  </a:lnTo>
                  <a:lnTo>
                    <a:pt x="802" y="3626"/>
                  </a:lnTo>
                  <a:lnTo>
                    <a:pt x="833" y="3629"/>
                  </a:lnTo>
                  <a:lnTo>
                    <a:pt x="864" y="3626"/>
                  </a:lnTo>
                  <a:lnTo>
                    <a:pt x="894" y="3615"/>
                  </a:lnTo>
                  <a:lnTo>
                    <a:pt x="923" y="3601"/>
                  </a:lnTo>
                  <a:lnTo>
                    <a:pt x="937" y="3592"/>
                  </a:lnTo>
                  <a:lnTo>
                    <a:pt x="948" y="3581"/>
                  </a:lnTo>
                  <a:lnTo>
                    <a:pt x="1091" y="3438"/>
                  </a:lnTo>
                  <a:lnTo>
                    <a:pt x="1091" y="3438"/>
                  </a:lnTo>
                  <a:lnTo>
                    <a:pt x="1120" y="3415"/>
                  </a:lnTo>
                  <a:lnTo>
                    <a:pt x="1150" y="3398"/>
                  </a:lnTo>
                  <a:lnTo>
                    <a:pt x="1184" y="3384"/>
                  </a:lnTo>
                  <a:lnTo>
                    <a:pt x="1218" y="3376"/>
                  </a:lnTo>
                  <a:lnTo>
                    <a:pt x="1254" y="3373"/>
                  </a:lnTo>
                  <a:lnTo>
                    <a:pt x="1291" y="3376"/>
                  </a:lnTo>
                  <a:lnTo>
                    <a:pt x="1325" y="3384"/>
                  </a:lnTo>
                  <a:lnTo>
                    <a:pt x="1356" y="3396"/>
                  </a:lnTo>
                  <a:lnTo>
                    <a:pt x="1530" y="3469"/>
                  </a:lnTo>
                  <a:lnTo>
                    <a:pt x="1530" y="3469"/>
                  </a:lnTo>
                  <a:lnTo>
                    <a:pt x="1564" y="3480"/>
                  </a:lnTo>
                  <a:lnTo>
                    <a:pt x="1592" y="3500"/>
                  </a:lnTo>
                  <a:lnTo>
                    <a:pt x="1620" y="3525"/>
                  </a:lnTo>
                  <a:lnTo>
                    <a:pt x="1643" y="3553"/>
                  </a:lnTo>
                  <a:lnTo>
                    <a:pt x="1662" y="3581"/>
                  </a:lnTo>
                  <a:lnTo>
                    <a:pt x="1676" y="3615"/>
                  </a:lnTo>
                  <a:lnTo>
                    <a:pt x="1685" y="3649"/>
                  </a:lnTo>
                  <a:lnTo>
                    <a:pt x="1688" y="3682"/>
                  </a:lnTo>
                  <a:lnTo>
                    <a:pt x="1688" y="3888"/>
                  </a:lnTo>
                  <a:lnTo>
                    <a:pt x="1688" y="3888"/>
                  </a:lnTo>
                  <a:lnTo>
                    <a:pt x="1690" y="3902"/>
                  </a:lnTo>
                  <a:lnTo>
                    <a:pt x="1690" y="3919"/>
                  </a:lnTo>
                  <a:lnTo>
                    <a:pt x="1702" y="3949"/>
                  </a:lnTo>
                  <a:lnTo>
                    <a:pt x="1716" y="3978"/>
                  </a:lnTo>
                  <a:lnTo>
                    <a:pt x="1738" y="4003"/>
                  </a:lnTo>
                  <a:lnTo>
                    <a:pt x="1761" y="4023"/>
                  </a:lnTo>
                  <a:lnTo>
                    <a:pt x="1789" y="4040"/>
                  </a:lnTo>
                  <a:lnTo>
                    <a:pt x="1820" y="4048"/>
                  </a:lnTo>
                  <a:lnTo>
                    <a:pt x="1836" y="4051"/>
                  </a:lnTo>
                  <a:lnTo>
                    <a:pt x="1853" y="4051"/>
                  </a:lnTo>
                  <a:lnTo>
                    <a:pt x="2199" y="4051"/>
                  </a:lnTo>
                  <a:lnTo>
                    <a:pt x="2199" y="4051"/>
                  </a:lnTo>
                  <a:lnTo>
                    <a:pt x="2216" y="4051"/>
                  </a:lnTo>
                  <a:lnTo>
                    <a:pt x="2230" y="4048"/>
                  </a:lnTo>
                  <a:lnTo>
                    <a:pt x="2261" y="4040"/>
                  </a:lnTo>
                  <a:lnTo>
                    <a:pt x="2289" y="4023"/>
                  </a:lnTo>
                  <a:lnTo>
                    <a:pt x="2315" y="4003"/>
                  </a:lnTo>
                  <a:lnTo>
                    <a:pt x="2334" y="3978"/>
                  </a:lnTo>
                  <a:lnTo>
                    <a:pt x="2351" y="3949"/>
                  </a:lnTo>
                  <a:lnTo>
                    <a:pt x="2360" y="3919"/>
                  </a:lnTo>
                  <a:lnTo>
                    <a:pt x="2362" y="3902"/>
                  </a:lnTo>
                  <a:lnTo>
                    <a:pt x="2362" y="3888"/>
                  </a:lnTo>
                  <a:lnTo>
                    <a:pt x="2362" y="3682"/>
                  </a:lnTo>
                  <a:lnTo>
                    <a:pt x="2362" y="3682"/>
                  </a:lnTo>
                  <a:lnTo>
                    <a:pt x="2368" y="3649"/>
                  </a:lnTo>
                  <a:lnTo>
                    <a:pt x="2376" y="3615"/>
                  </a:lnTo>
                  <a:lnTo>
                    <a:pt x="2391" y="3581"/>
                  </a:lnTo>
                  <a:lnTo>
                    <a:pt x="2410" y="3553"/>
                  </a:lnTo>
                  <a:lnTo>
                    <a:pt x="2433" y="3525"/>
                  </a:lnTo>
                  <a:lnTo>
                    <a:pt x="2461" y="3500"/>
                  </a:lnTo>
                  <a:lnTo>
                    <a:pt x="2489" y="3480"/>
                  </a:lnTo>
                  <a:lnTo>
                    <a:pt x="2520" y="3469"/>
                  </a:lnTo>
                  <a:lnTo>
                    <a:pt x="2694" y="3396"/>
                  </a:lnTo>
                  <a:lnTo>
                    <a:pt x="2694" y="3396"/>
                  </a:lnTo>
                  <a:lnTo>
                    <a:pt x="2728" y="3384"/>
                  </a:lnTo>
                  <a:lnTo>
                    <a:pt x="2762" y="3376"/>
                  </a:lnTo>
                  <a:lnTo>
                    <a:pt x="2798" y="3373"/>
                  </a:lnTo>
                  <a:lnTo>
                    <a:pt x="2835" y="3376"/>
                  </a:lnTo>
                  <a:lnTo>
                    <a:pt x="2869" y="3384"/>
                  </a:lnTo>
                  <a:lnTo>
                    <a:pt x="2902" y="3398"/>
                  </a:lnTo>
                  <a:lnTo>
                    <a:pt x="2933" y="3415"/>
                  </a:lnTo>
                  <a:lnTo>
                    <a:pt x="2959" y="3438"/>
                  </a:lnTo>
                  <a:lnTo>
                    <a:pt x="3102" y="3581"/>
                  </a:lnTo>
                  <a:lnTo>
                    <a:pt x="3102" y="3581"/>
                  </a:lnTo>
                  <a:lnTo>
                    <a:pt x="3116" y="3592"/>
                  </a:lnTo>
                  <a:lnTo>
                    <a:pt x="3127" y="3601"/>
                  </a:lnTo>
                  <a:lnTo>
                    <a:pt x="3158" y="3615"/>
                  </a:lnTo>
                  <a:lnTo>
                    <a:pt x="3189" y="3626"/>
                  </a:lnTo>
                  <a:lnTo>
                    <a:pt x="3220" y="3629"/>
                  </a:lnTo>
                  <a:lnTo>
                    <a:pt x="3251" y="3626"/>
                  </a:lnTo>
                  <a:lnTo>
                    <a:pt x="3282" y="3615"/>
                  </a:lnTo>
                  <a:lnTo>
                    <a:pt x="3310" y="3601"/>
                  </a:lnTo>
                  <a:lnTo>
                    <a:pt x="3324" y="3592"/>
                  </a:lnTo>
                  <a:lnTo>
                    <a:pt x="3335" y="3581"/>
                  </a:lnTo>
                  <a:lnTo>
                    <a:pt x="3580" y="3336"/>
                  </a:lnTo>
                  <a:lnTo>
                    <a:pt x="3580" y="3336"/>
                  </a:lnTo>
                  <a:lnTo>
                    <a:pt x="3591" y="3325"/>
                  </a:lnTo>
                  <a:lnTo>
                    <a:pt x="3602" y="3311"/>
                  </a:lnTo>
                  <a:lnTo>
                    <a:pt x="3617" y="3283"/>
                  </a:lnTo>
                  <a:lnTo>
                    <a:pt x="3625" y="3252"/>
                  </a:lnTo>
                  <a:lnTo>
                    <a:pt x="3628" y="3218"/>
                  </a:lnTo>
                  <a:lnTo>
                    <a:pt x="3625" y="3188"/>
                  </a:lnTo>
                  <a:lnTo>
                    <a:pt x="3617" y="3157"/>
                  </a:lnTo>
                  <a:lnTo>
                    <a:pt x="3602" y="3129"/>
                  </a:lnTo>
                  <a:lnTo>
                    <a:pt x="3591" y="3115"/>
                  </a:lnTo>
                  <a:lnTo>
                    <a:pt x="3580" y="3103"/>
                  </a:lnTo>
                  <a:lnTo>
                    <a:pt x="3437" y="2960"/>
                  </a:lnTo>
                  <a:lnTo>
                    <a:pt x="3437" y="2960"/>
                  </a:lnTo>
                  <a:lnTo>
                    <a:pt x="3414" y="2932"/>
                  </a:lnTo>
                  <a:lnTo>
                    <a:pt x="3397" y="2901"/>
                  </a:lnTo>
                  <a:lnTo>
                    <a:pt x="3386" y="2870"/>
                  </a:lnTo>
                  <a:lnTo>
                    <a:pt x="3377" y="2833"/>
                  </a:lnTo>
                  <a:lnTo>
                    <a:pt x="3375" y="2797"/>
                  </a:lnTo>
                  <a:lnTo>
                    <a:pt x="3375" y="2763"/>
                  </a:lnTo>
                  <a:lnTo>
                    <a:pt x="3383" y="2726"/>
                  </a:lnTo>
                  <a:lnTo>
                    <a:pt x="3397" y="2695"/>
                  </a:lnTo>
                  <a:lnTo>
                    <a:pt x="3468" y="2521"/>
                  </a:lnTo>
                  <a:lnTo>
                    <a:pt x="3468" y="2521"/>
                  </a:lnTo>
                  <a:lnTo>
                    <a:pt x="3482" y="2490"/>
                  </a:lnTo>
                  <a:lnTo>
                    <a:pt x="3501" y="2459"/>
                  </a:lnTo>
                  <a:lnTo>
                    <a:pt x="3524" y="2434"/>
                  </a:lnTo>
                  <a:lnTo>
                    <a:pt x="3552" y="2408"/>
                  </a:lnTo>
                  <a:lnTo>
                    <a:pt x="3583" y="2392"/>
                  </a:lnTo>
                  <a:lnTo>
                    <a:pt x="3617" y="2375"/>
                  </a:lnTo>
                  <a:lnTo>
                    <a:pt x="3650" y="2366"/>
                  </a:lnTo>
                  <a:lnTo>
                    <a:pt x="3684" y="2364"/>
                  </a:lnTo>
                  <a:lnTo>
                    <a:pt x="3887" y="2364"/>
                  </a:lnTo>
                  <a:lnTo>
                    <a:pt x="3887" y="2364"/>
                  </a:lnTo>
                  <a:lnTo>
                    <a:pt x="3903" y="2364"/>
                  </a:lnTo>
                  <a:lnTo>
                    <a:pt x="3920" y="2361"/>
                  </a:lnTo>
                  <a:lnTo>
                    <a:pt x="3951" y="2350"/>
                  </a:lnTo>
                  <a:lnTo>
                    <a:pt x="3979" y="2335"/>
                  </a:lnTo>
                  <a:lnTo>
                    <a:pt x="4005" y="2316"/>
                  </a:lnTo>
                  <a:lnTo>
                    <a:pt x="4024" y="2291"/>
                  </a:lnTo>
                  <a:lnTo>
                    <a:pt x="4038" y="2262"/>
                  </a:lnTo>
                  <a:lnTo>
                    <a:pt x="4050" y="2232"/>
                  </a:lnTo>
                  <a:lnTo>
                    <a:pt x="4050" y="2215"/>
                  </a:lnTo>
                  <a:lnTo>
                    <a:pt x="4052" y="2198"/>
                  </a:lnTo>
                  <a:lnTo>
                    <a:pt x="4052" y="1855"/>
                  </a:lnTo>
                  <a:lnTo>
                    <a:pt x="4052" y="1855"/>
                  </a:lnTo>
                  <a:lnTo>
                    <a:pt x="4050" y="1838"/>
                  </a:lnTo>
                  <a:lnTo>
                    <a:pt x="4050" y="1821"/>
                  </a:lnTo>
                  <a:lnTo>
                    <a:pt x="4038" y="1790"/>
                  </a:lnTo>
                  <a:lnTo>
                    <a:pt x="4024" y="1762"/>
                  </a:lnTo>
                  <a:lnTo>
                    <a:pt x="4005" y="1737"/>
                  </a:lnTo>
                  <a:lnTo>
                    <a:pt x="3979" y="1717"/>
                  </a:lnTo>
                  <a:lnTo>
                    <a:pt x="3951" y="1700"/>
                  </a:lnTo>
                  <a:lnTo>
                    <a:pt x="3920" y="1692"/>
                  </a:lnTo>
                  <a:lnTo>
                    <a:pt x="3903" y="1689"/>
                  </a:lnTo>
                  <a:lnTo>
                    <a:pt x="3887" y="1689"/>
                  </a:lnTo>
                  <a:close/>
                  <a:moveTo>
                    <a:pt x="2025" y="3019"/>
                  </a:moveTo>
                  <a:lnTo>
                    <a:pt x="2025" y="3019"/>
                  </a:lnTo>
                  <a:lnTo>
                    <a:pt x="1974" y="3019"/>
                  </a:lnTo>
                  <a:lnTo>
                    <a:pt x="1924" y="3016"/>
                  </a:lnTo>
                  <a:lnTo>
                    <a:pt x="1873" y="3007"/>
                  </a:lnTo>
                  <a:lnTo>
                    <a:pt x="1825" y="2999"/>
                  </a:lnTo>
                  <a:lnTo>
                    <a:pt x="1777" y="2988"/>
                  </a:lnTo>
                  <a:lnTo>
                    <a:pt x="1730" y="2977"/>
                  </a:lnTo>
                  <a:lnTo>
                    <a:pt x="1685" y="2960"/>
                  </a:lnTo>
                  <a:lnTo>
                    <a:pt x="1640" y="2943"/>
                  </a:lnTo>
                  <a:lnTo>
                    <a:pt x="1595" y="2923"/>
                  </a:lnTo>
                  <a:lnTo>
                    <a:pt x="1552" y="2901"/>
                  </a:lnTo>
                  <a:lnTo>
                    <a:pt x="1510" y="2875"/>
                  </a:lnTo>
                  <a:lnTo>
                    <a:pt x="1471" y="2850"/>
                  </a:lnTo>
                  <a:lnTo>
                    <a:pt x="1432" y="2822"/>
                  </a:lnTo>
                  <a:lnTo>
                    <a:pt x="1392" y="2794"/>
                  </a:lnTo>
                  <a:lnTo>
                    <a:pt x="1359" y="2763"/>
                  </a:lnTo>
                  <a:lnTo>
                    <a:pt x="1322" y="2729"/>
                  </a:lnTo>
                  <a:lnTo>
                    <a:pt x="1291" y="2695"/>
                  </a:lnTo>
                  <a:lnTo>
                    <a:pt x="1257" y="2659"/>
                  </a:lnTo>
                  <a:lnTo>
                    <a:pt x="1229" y="2620"/>
                  </a:lnTo>
                  <a:lnTo>
                    <a:pt x="1201" y="2583"/>
                  </a:lnTo>
                  <a:lnTo>
                    <a:pt x="1176" y="2541"/>
                  </a:lnTo>
                  <a:lnTo>
                    <a:pt x="1150" y="2499"/>
                  </a:lnTo>
                  <a:lnTo>
                    <a:pt x="1131" y="2456"/>
                  </a:lnTo>
                  <a:lnTo>
                    <a:pt x="1111" y="2411"/>
                  </a:lnTo>
                  <a:lnTo>
                    <a:pt x="1091" y="2366"/>
                  </a:lnTo>
                  <a:lnTo>
                    <a:pt x="1077" y="2321"/>
                  </a:lnTo>
                  <a:lnTo>
                    <a:pt x="1063" y="2274"/>
                  </a:lnTo>
                  <a:lnTo>
                    <a:pt x="1052" y="2226"/>
                  </a:lnTo>
                  <a:lnTo>
                    <a:pt x="1044" y="2178"/>
                  </a:lnTo>
                  <a:lnTo>
                    <a:pt x="1038" y="2127"/>
                  </a:lnTo>
                  <a:lnTo>
                    <a:pt x="1033" y="2077"/>
                  </a:lnTo>
                  <a:lnTo>
                    <a:pt x="1033" y="2026"/>
                  </a:lnTo>
                  <a:lnTo>
                    <a:pt x="1033" y="2026"/>
                  </a:lnTo>
                  <a:lnTo>
                    <a:pt x="1033" y="1976"/>
                  </a:lnTo>
                  <a:lnTo>
                    <a:pt x="1038" y="1925"/>
                  </a:lnTo>
                  <a:lnTo>
                    <a:pt x="1044" y="1874"/>
                  </a:lnTo>
                  <a:lnTo>
                    <a:pt x="1052" y="1826"/>
                  </a:lnTo>
                  <a:lnTo>
                    <a:pt x="1063" y="1776"/>
                  </a:lnTo>
                  <a:lnTo>
                    <a:pt x="1077" y="1731"/>
                  </a:lnTo>
                  <a:lnTo>
                    <a:pt x="1091" y="1683"/>
                  </a:lnTo>
                  <a:lnTo>
                    <a:pt x="1111" y="1638"/>
                  </a:lnTo>
                  <a:lnTo>
                    <a:pt x="1131" y="1596"/>
                  </a:lnTo>
                  <a:lnTo>
                    <a:pt x="1150" y="1551"/>
                  </a:lnTo>
                  <a:lnTo>
                    <a:pt x="1176" y="1509"/>
                  </a:lnTo>
                  <a:lnTo>
                    <a:pt x="1201" y="1469"/>
                  </a:lnTo>
                  <a:lnTo>
                    <a:pt x="1229" y="1430"/>
                  </a:lnTo>
                  <a:lnTo>
                    <a:pt x="1257" y="1394"/>
                  </a:lnTo>
                  <a:lnTo>
                    <a:pt x="1291" y="1357"/>
                  </a:lnTo>
                  <a:lnTo>
                    <a:pt x="1322" y="1323"/>
                  </a:lnTo>
                  <a:lnTo>
                    <a:pt x="1359" y="1290"/>
                  </a:lnTo>
                  <a:lnTo>
                    <a:pt x="1392" y="1258"/>
                  </a:lnTo>
                  <a:lnTo>
                    <a:pt x="1432" y="1227"/>
                  </a:lnTo>
                  <a:lnTo>
                    <a:pt x="1471" y="1202"/>
                  </a:lnTo>
                  <a:lnTo>
                    <a:pt x="1510" y="1174"/>
                  </a:lnTo>
                  <a:lnTo>
                    <a:pt x="1552" y="1152"/>
                  </a:lnTo>
                  <a:lnTo>
                    <a:pt x="1595" y="1129"/>
                  </a:lnTo>
                  <a:lnTo>
                    <a:pt x="1640" y="1110"/>
                  </a:lnTo>
                  <a:lnTo>
                    <a:pt x="1685" y="1094"/>
                  </a:lnTo>
                  <a:lnTo>
                    <a:pt x="1730" y="1077"/>
                  </a:lnTo>
                  <a:lnTo>
                    <a:pt x="1777" y="1063"/>
                  </a:lnTo>
                  <a:lnTo>
                    <a:pt x="1825" y="1052"/>
                  </a:lnTo>
                  <a:lnTo>
                    <a:pt x="1873" y="1043"/>
                  </a:lnTo>
                  <a:lnTo>
                    <a:pt x="1924" y="1037"/>
                  </a:lnTo>
                  <a:lnTo>
                    <a:pt x="1974" y="1035"/>
                  </a:lnTo>
                  <a:lnTo>
                    <a:pt x="2025" y="1032"/>
                  </a:lnTo>
                  <a:lnTo>
                    <a:pt x="2025" y="1032"/>
                  </a:lnTo>
                  <a:lnTo>
                    <a:pt x="2078" y="1035"/>
                  </a:lnTo>
                  <a:lnTo>
                    <a:pt x="2129" y="1037"/>
                  </a:lnTo>
                  <a:lnTo>
                    <a:pt x="2177" y="1043"/>
                  </a:lnTo>
                  <a:lnTo>
                    <a:pt x="2228" y="1052"/>
                  </a:lnTo>
                  <a:lnTo>
                    <a:pt x="2275" y="1063"/>
                  </a:lnTo>
                  <a:lnTo>
                    <a:pt x="2320" y="1077"/>
                  </a:lnTo>
                  <a:lnTo>
                    <a:pt x="2368" y="1094"/>
                  </a:lnTo>
                  <a:lnTo>
                    <a:pt x="2413" y="1110"/>
                  </a:lnTo>
                  <a:lnTo>
                    <a:pt x="2458" y="1129"/>
                  </a:lnTo>
                  <a:lnTo>
                    <a:pt x="2500" y="1152"/>
                  </a:lnTo>
                  <a:lnTo>
                    <a:pt x="2542" y="1174"/>
                  </a:lnTo>
                  <a:lnTo>
                    <a:pt x="2582" y="1202"/>
                  </a:lnTo>
                  <a:lnTo>
                    <a:pt x="2621" y="1227"/>
                  </a:lnTo>
                  <a:lnTo>
                    <a:pt x="2658" y="1258"/>
                  </a:lnTo>
                  <a:lnTo>
                    <a:pt x="2694" y="1290"/>
                  </a:lnTo>
                  <a:lnTo>
                    <a:pt x="2728" y="1323"/>
                  </a:lnTo>
                  <a:lnTo>
                    <a:pt x="2762" y="1357"/>
                  </a:lnTo>
                  <a:lnTo>
                    <a:pt x="2793" y="1394"/>
                  </a:lnTo>
                  <a:lnTo>
                    <a:pt x="2824" y="1430"/>
                  </a:lnTo>
                  <a:lnTo>
                    <a:pt x="2852" y="1469"/>
                  </a:lnTo>
                  <a:lnTo>
                    <a:pt x="2877" y="1509"/>
                  </a:lnTo>
                  <a:lnTo>
                    <a:pt x="2900" y="1551"/>
                  </a:lnTo>
                  <a:lnTo>
                    <a:pt x="2922" y="1596"/>
                  </a:lnTo>
                  <a:lnTo>
                    <a:pt x="2942" y="1638"/>
                  </a:lnTo>
                  <a:lnTo>
                    <a:pt x="2961" y="1683"/>
                  </a:lnTo>
                  <a:lnTo>
                    <a:pt x="2975" y="1731"/>
                  </a:lnTo>
                  <a:lnTo>
                    <a:pt x="2989" y="1776"/>
                  </a:lnTo>
                  <a:lnTo>
                    <a:pt x="3001" y="1826"/>
                  </a:lnTo>
                  <a:lnTo>
                    <a:pt x="3009" y="1874"/>
                  </a:lnTo>
                  <a:lnTo>
                    <a:pt x="3015" y="1925"/>
                  </a:lnTo>
                  <a:lnTo>
                    <a:pt x="3020" y="1976"/>
                  </a:lnTo>
                  <a:lnTo>
                    <a:pt x="3020" y="2026"/>
                  </a:lnTo>
                  <a:lnTo>
                    <a:pt x="3020" y="2026"/>
                  </a:lnTo>
                  <a:lnTo>
                    <a:pt x="3020" y="2077"/>
                  </a:lnTo>
                  <a:lnTo>
                    <a:pt x="3015" y="2127"/>
                  </a:lnTo>
                  <a:lnTo>
                    <a:pt x="3009" y="2178"/>
                  </a:lnTo>
                  <a:lnTo>
                    <a:pt x="3001" y="2226"/>
                  </a:lnTo>
                  <a:lnTo>
                    <a:pt x="2989" y="2274"/>
                  </a:lnTo>
                  <a:lnTo>
                    <a:pt x="2975" y="2321"/>
                  </a:lnTo>
                  <a:lnTo>
                    <a:pt x="2961" y="2366"/>
                  </a:lnTo>
                  <a:lnTo>
                    <a:pt x="2942" y="2411"/>
                  </a:lnTo>
                  <a:lnTo>
                    <a:pt x="2922" y="2456"/>
                  </a:lnTo>
                  <a:lnTo>
                    <a:pt x="2900" y="2499"/>
                  </a:lnTo>
                  <a:lnTo>
                    <a:pt x="2877" y="2541"/>
                  </a:lnTo>
                  <a:lnTo>
                    <a:pt x="2852" y="2583"/>
                  </a:lnTo>
                  <a:lnTo>
                    <a:pt x="2824" y="2620"/>
                  </a:lnTo>
                  <a:lnTo>
                    <a:pt x="2793" y="2659"/>
                  </a:lnTo>
                  <a:lnTo>
                    <a:pt x="2762" y="2695"/>
                  </a:lnTo>
                  <a:lnTo>
                    <a:pt x="2728" y="2729"/>
                  </a:lnTo>
                  <a:lnTo>
                    <a:pt x="2694" y="2763"/>
                  </a:lnTo>
                  <a:lnTo>
                    <a:pt x="2658" y="2794"/>
                  </a:lnTo>
                  <a:lnTo>
                    <a:pt x="2621" y="2822"/>
                  </a:lnTo>
                  <a:lnTo>
                    <a:pt x="2582" y="2850"/>
                  </a:lnTo>
                  <a:lnTo>
                    <a:pt x="2542" y="2875"/>
                  </a:lnTo>
                  <a:lnTo>
                    <a:pt x="2500" y="2901"/>
                  </a:lnTo>
                  <a:lnTo>
                    <a:pt x="2458" y="2923"/>
                  </a:lnTo>
                  <a:lnTo>
                    <a:pt x="2413" y="2943"/>
                  </a:lnTo>
                  <a:lnTo>
                    <a:pt x="2368" y="2960"/>
                  </a:lnTo>
                  <a:lnTo>
                    <a:pt x="2320" y="2977"/>
                  </a:lnTo>
                  <a:lnTo>
                    <a:pt x="2275" y="2988"/>
                  </a:lnTo>
                  <a:lnTo>
                    <a:pt x="2228" y="2999"/>
                  </a:lnTo>
                  <a:lnTo>
                    <a:pt x="2177" y="3007"/>
                  </a:lnTo>
                  <a:lnTo>
                    <a:pt x="2129" y="3016"/>
                  </a:lnTo>
                  <a:lnTo>
                    <a:pt x="2078" y="3019"/>
                  </a:lnTo>
                  <a:lnTo>
                    <a:pt x="2025" y="3019"/>
                  </a:lnTo>
                  <a:close/>
                </a:path>
              </a:pathLst>
            </a:custGeom>
            <a:solidFill>
              <a:srgbClr val="D8D8D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4" name="Google Shape;683;p17"/>
            <p:cNvSpPr/>
            <p:nvPr/>
          </p:nvSpPr>
          <p:spPr bwMode="auto">
            <a:xfrm>
              <a:off x="3936921" y="2522348"/>
              <a:ext cx="1065639" cy="1065636"/>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5" name="Google Shape;684;p17"/>
            <p:cNvSpPr/>
            <p:nvPr/>
          </p:nvSpPr>
          <p:spPr bwMode="auto">
            <a:xfrm>
              <a:off x="4104133" y="3642209"/>
              <a:ext cx="1332269" cy="1332263"/>
            </a:xfrm>
            <a:custGeom>
              <a:avLst/>
              <a:gdLst/>
              <a:ahLst/>
              <a:cxnLst/>
              <a:rect l="l" t="t" r="r" b="b"/>
              <a:pathLst>
                <a:path w="6498" h="6499" extrusionOk="0">
                  <a:moveTo>
                    <a:pt x="6230" y="2707"/>
                  </a:moveTo>
                  <a:lnTo>
                    <a:pt x="5907" y="2707"/>
                  </a:lnTo>
                  <a:lnTo>
                    <a:pt x="5907" y="2707"/>
                  </a:lnTo>
                  <a:lnTo>
                    <a:pt x="5879" y="2707"/>
                  </a:lnTo>
                  <a:lnTo>
                    <a:pt x="5851" y="2705"/>
                  </a:lnTo>
                  <a:lnTo>
                    <a:pt x="5822" y="2696"/>
                  </a:lnTo>
                  <a:lnTo>
                    <a:pt x="5797" y="2688"/>
                  </a:lnTo>
                  <a:lnTo>
                    <a:pt x="5769" y="2677"/>
                  </a:lnTo>
                  <a:lnTo>
                    <a:pt x="5743" y="2665"/>
                  </a:lnTo>
                  <a:lnTo>
                    <a:pt x="5718" y="2651"/>
                  </a:lnTo>
                  <a:lnTo>
                    <a:pt x="5696" y="2634"/>
                  </a:lnTo>
                  <a:lnTo>
                    <a:pt x="5673" y="2618"/>
                  </a:lnTo>
                  <a:lnTo>
                    <a:pt x="5651" y="2598"/>
                  </a:lnTo>
                  <a:lnTo>
                    <a:pt x="5631" y="2575"/>
                  </a:lnTo>
                  <a:lnTo>
                    <a:pt x="5611" y="2553"/>
                  </a:lnTo>
                  <a:lnTo>
                    <a:pt x="5595" y="2530"/>
                  </a:lnTo>
                  <a:lnTo>
                    <a:pt x="5581" y="2508"/>
                  </a:lnTo>
                  <a:lnTo>
                    <a:pt x="5569" y="2482"/>
                  </a:lnTo>
                  <a:lnTo>
                    <a:pt x="5561" y="2457"/>
                  </a:lnTo>
                  <a:lnTo>
                    <a:pt x="5445" y="2176"/>
                  </a:lnTo>
                  <a:lnTo>
                    <a:pt x="5445" y="2176"/>
                  </a:lnTo>
                  <a:lnTo>
                    <a:pt x="5434" y="2151"/>
                  </a:lnTo>
                  <a:lnTo>
                    <a:pt x="5423" y="2125"/>
                  </a:lnTo>
                  <a:lnTo>
                    <a:pt x="5417" y="2097"/>
                  </a:lnTo>
                  <a:lnTo>
                    <a:pt x="5412" y="2069"/>
                  </a:lnTo>
                  <a:lnTo>
                    <a:pt x="5409" y="2041"/>
                  </a:lnTo>
                  <a:lnTo>
                    <a:pt x="5409" y="2013"/>
                  </a:lnTo>
                  <a:lnTo>
                    <a:pt x="5409" y="1985"/>
                  </a:lnTo>
                  <a:lnTo>
                    <a:pt x="5414" y="1954"/>
                  </a:lnTo>
                  <a:lnTo>
                    <a:pt x="5420" y="1926"/>
                  </a:lnTo>
                  <a:lnTo>
                    <a:pt x="5426" y="1897"/>
                  </a:lnTo>
                  <a:lnTo>
                    <a:pt x="5434" y="1869"/>
                  </a:lnTo>
                  <a:lnTo>
                    <a:pt x="5445" y="1844"/>
                  </a:lnTo>
                  <a:lnTo>
                    <a:pt x="5459" y="1819"/>
                  </a:lnTo>
                  <a:lnTo>
                    <a:pt x="5473" y="1796"/>
                  </a:lnTo>
                  <a:lnTo>
                    <a:pt x="5490" y="1774"/>
                  </a:lnTo>
                  <a:lnTo>
                    <a:pt x="5510" y="1754"/>
                  </a:lnTo>
                  <a:lnTo>
                    <a:pt x="5741" y="1524"/>
                  </a:lnTo>
                  <a:lnTo>
                    <a:pt x="5741" y="1524"/>
                  </a:lnTo>
                  <a:lnTo>
                    <a:pt x="5757" y="1504"/>
                  </a:lnTo>
                  <a:lnTo>
                    <a:pt x="5774" y="1481"/>
                  </a:lnTo>
                  <a:lnTo>
                    <a:pt x="5788" y="1459"/>
                  </a:lnTo>
                  <a:lnTo>
                    <a:pt x="5797" y="1437"/>
                  </a:lnTo>
                  <a:lnTo>
                    <a:pt x="5805" y="1411"/>
                  </a:lnTo>
                  <a:lnTo>
                    <a:pt x="5814" y="1386"/>
                  </a:lnTo>
                  <a:lnTo>
                    <a:pt x="5817" y="1361"/>
                  </a:lnTo>
                  <a:lnTo>
                    <a:pt x="5817" y="1335"/>
                  </a:lnTo>
                  <a:lnTo>
                    <a:pt x="5817" y="1310"/>
                  </a:lnTo>
                  <a:lnTo>
                    <a:pt x="5814" y="1284"/>
                  </a:lnTo>
                  <a:lnTo>
                    <a:pt x="5805" y="1259"/>
                  </a:lnTo>
                  <a:lnTo>
                    <a:pt x="5797" y="1237"/>
                  </a:lnTo>
                  <a:lnTo>
                    <a:pt x="5788" y="1211"/>
                  </a:lnTo>
                  <a:lnTo>
                    <a:pt x="5774" y="1189"/>
                  </a:lnTo>
                  <a:lnTo>
                    <a:pt x="5757" y="1169"/>
                  </a:lnTo>
                  <a:lnTo>
                    <a:pt x="5741" y="1147"/>
                  </a:lnTo>
                  <a:lnTo>
                    <a:pt x="5350" y="756"/>
                  </a:lnTo>
                  <a:lnTo>
                    <a:pt x="5350" y="756"/>
                  </a:lnTo>
                  <a:lnTo>
                    <a:pt x="5330" y="739"/>
                  </a:lnTo>
                  <a:lnTo>
                    <a:pt x="5308" y="722"/>
                  </a:lnTo>
                  <a:lnTo>
                    <a:pt x="5285" y="711"/>
                  </a:lnTo>
                  <a:lnTo>
                    <a:pt x="5263" y="700"/>
                  </a:lnTo>
                  <a:lnTo>
                    <a:pt x="5238" y="691"/>
                  </a:lnTo>
                  <a:lnTo>
                    <a:pt x="5212" y="686"/>
                  </a:lnTo>
                  <a:lnTo>
                    <a:pt x="5187" y="680"/>
                  </a:lnTo>
                  <a:lnTo>
                    <a:pt x="5161" y="680"/>
                  </a:lnTo>
                  <a:lnTo>
                    <a:pt x="5136" y="680"/>
                  </a:lnTo>
                  <a:lnTo>
                    <a:pt x="5111" y="686"/>
                  </a:lnTo>
                  <a:lnTo>
                    <a:pt x="5085" y="691"/>
                  </a:lnTo>
                  <a:lnTo>
                    <a:pt x="5063" y="700"/>
                  </a:lnTo>
                  <a:lnTo>
                    <a:pt x="5038" y="711"/>
                  </a:lnTo>
                  <a:lnTo>
                    <a:pt x="5015" y="722"/>
                  </a:lnTo>
                  <a:lnTo>
                    <a:pt x="4996" y="739"/>
                  </a:lnTo>
                  <a:lnTo>
                    <a:pt x="4973" y="756"/>
                  </a:lnTo>
                  <a:lnTo>
                    <a:pt x="4745" y="986"/>
                  </a:lnTo>
                  <a:lnTo>
                    <a:pt x="4745" y="986"/>
                  </a:lnTo>
                  <a:lnTo>
                    <a:pt x="4723" y="1006"/>
                  </a:lnTo>
                  <a:lnTo>
                    <a:pt x="4700" y="1023"/>
                  </a:lnTo>
                  <a:lnTo>
                    <a:pt x="4678" y="1037"/>
                  </a:lnTo>
                  <a:lnTo>
                    <a:pt x="4653" y="1051"/>
                  </a:lnTo>
                  <a:lnTo>
                    <a:pt x="4627" y="1062"/>
                  </a:lnTo>
                  <a:lnTo>
                    <a:pt x="4599" y="1071"/>
                  </a:lnTo>
                  <a:lnTo>
                    <a:pt x="4571" y="1079"/>
                  </a:lnTo>
                  <a:lnTo>
                    <a:pt x="4543" y="1085"/>
                  </a:lnTo>
                  <a:lnTo>
                    <a:pt x="4515" y="1088"/>
                  </a:lnTo>
                  <a:lnTo>
                    <a:pt x="4484" y="1088"/>
                  </a:lnTo>
                  <a:lnTo>
                    <a:pt x="4456" y="1088"/>
                  </a:lnTo>
                  <a:lnTo>
                    <a:pt x="4428" y="1085"/>
                  </a:lnTo>
                  <a:lnTo>
                    <a:pt x="4399" y="1079"/>
                  </a:lnTo>
                  <a:lnTo>
                    <a:pt x="4371" y="1074"/>
                  </a:lnTo>
                  <a:lnTo>
                    <a:pt x="4346" y="1065"/>
                  </a:lnTo>
                  <a:lnTo>
                    <a:pt x="4321" y="1051"/>
                  </a:lnTo>
                  <a:lnTo>
                    <a:pt x="4042" y="939"/>
                  </a:lnTo>
                  <a:lnTo>
                    <a:pt x="4042" y="939"/>
                  </a:lnTo>
                  <a:lnTo>
                    <a:pt x="4017" y="927"/>
                  </a:lnTo>
                  <a:lnTo>
                    <a:pt x="3992" y="916"/>
                  </a:lnTo>
                  <a:lnTo>
                    <a:pt x="3966" y="902"/>
                  </a:lnTo>
                  <a:lnTo>
                    <a:pt x="3944" y="885"/>
                  </a:lnTo>
                  <a:lnTo>
                    <a:pt x="3921" y="866"/>
                  </a:lnTo>
                  <a:lnTo>
                    <a:pt x="3902" y="846"/>
                  </a:lnTo>
                  <a:lnTo>
                    <a:pt x="3882" y="826"/>
                  </a:lnTo>
                  <a:lnTo>
                    <a:pt x="3862" y="804"/>
                  </a:lnTo>
                  <a:lnTo>
                    <a:pt x="3845" y="779"/>
                  </a:lnTo>
                  <a:lnTo>
                    <a:pt x="3831" y="753"/>
                  </a:lnTo>
                  <a:lnTo>
                    <a:pt x="3820" y="728"/>
                  </a:lnTo>
                  <a:lnTo>
                    <a:pt x="3809" y="700"/>
                  </a:lnTo>
                  <a:lnTo>
                    <a:pt x="3800" y="674"/>
                  </a:lnTo>
                  <a:lnTo>
                    <a:pt x="3795" y="646"/>
                  </a:lnTo>
                  <a:lnTo>
                    <a:pt x="3789" y="618"/>
                  </a:lnTo>
                  <a:lnTo>
                    <a:pt x="3789" y="593"/>
                  </a:lnTo>
                  <a:lnTo>
                    <a:pt x="3789" y="267"/>
                  </a:lnTo>
                  <a:lnTo>
                    <a:pt x="3789" y="267"/>
                  </a:lnTo>
                  <a:lnTo>
                    <a:pt x="3786" y="239"/>
                  </a:lnTo>
                  <a:lnTo>
                    <a:pt x="3784" y="213"/>
                  </a:lnTo>
                  <a:lnTo>
                    <a:pt x="3778" y="188"/>
                  </a:lnTo>
                  <a:lnTo>
                    <a:pt x="3767" y="163"/>
                  </a:lnTo>
                  <a:lnTo>
                    <a:pt x="3756" y="140"/>
                  </a:lnTo>
                  <a:lnTo>
                    <a:pt x="3744" y="118"/>
                  </a:lnTo>
                  <a:lnTo>
                    <a:pt x="3727" y="98"/>
                  </a:lnTo>
                  <a:lnTo>
                    <a:pt x="3711" y="78"/>
                  </a:lnTo>
                  <a:lnTo>
                    <a:pt x="3691" y="61"/>
                  </a:lnTo>
                  <a:lnTo>
                    <a:pt x="3671" y="47"/>
                  </a:lnTo>
                  <a:lnTo>
                    <a:pt x="3649" y="33"/>
                  </a:lnTo>
                  <a:lnTo>
                    <a:pt x="3626" y="22"/>
                  </a:lnTo>
                  <a:lnTo>
                    <a:pt x="3603" y="14"/>
                  </a:lnTo>
                  <a:lnTo>
                    <a:pt x="3575" y="5"/>
                  </a:lnTo>
                  <a:lnTo>
                    <a:pt x="3550" y="2"/>
                  </a:lnTo>
                  <a:lnTo>
                    <a:pt x="3525" y="0"/>
                  </a:lnTo>
                  <a:lnTo>
                    <a:pt x="2971" y="0"/>
                  </a:lnTo>
                  <a:lnTo>
                    <a:pt x="2971" y="0"/>
                  </a:lnTo>
                  <a:lnTo>
                    <a:pt x="2943" y="2"/>
                  </a:lnTo>
                  <a:lnTo>
                    <a:pt x="2917" y="5"/>
                  </a:lnTo>
                  <a:lnTo>
                    <a:pt x="2892" y="14"/>
                  </a:lnTo>
                  <a:lnTo>
                    <a:pt x="2867" y="22"/>
                  </a:lnTo>
                  <a:lnTo>
                    <a:pt x="2844" y="33"/>
                  </a:lnTo>
                  <a:lnTo>
                    <a:pt x="2822" y="47"/>
                  </a:lnTo>
                  <a:lnTo>
                    <a:pt x="2802" y="61"/>
                  </a:lnTo>
                  <a:lnTo>
                    <a:pt x="2783" y="78"/>
                  </a:lnTo>
                  <a:lnTo>
                    <a:pt x="2766" y="98"/>
                  </a:lnTo>
                  <a:lnTo>
                    <a:pt x="2752" y="118"/>
                  </a:lnTo>
                  <a:lnTo>
                    <a:pt x="2737" y="140"/>
                  </a:lnTo>
                  <a:lnTo>
                    <a:pt x="2726" y="163"/>
                  </a:lnTo>
                  <a:lnTo>
                    <a:pt x="2718" y="188"/>
                  </a:lnTo>
                  <a:lnTo>
                    <a:pt x="2712" y="213"/>
                  </a:lnTo>
                  <a:lnTo>
                    <a:pt x="2706" y="239"/>
                  </a:lnTo>
                  <a:lnTo>
                    <a:pt x="2706" y="267"/>
                  </a:lnTo>
                  <a:lnTo>
                    <a:pt x="2706" y="593"/>
                  </a:lnTo>
                  <a:lnTo>
                    <a:pt x="2706" y="593"/>
                  </a:lnTo>
                  <a:lnTo>
                    <a:pt x="2704" y="618"/>
                  </a:lnTo>
                  <a:lnTo>
                    <a:pt x="2701" y="646"/>
                  </a:lnTo>
                  <a:lnTo>
                    <a:pt x="2695" y="674"/>
                  </a:lnTo>
                  <a:lnTo>
                    <a:pt x="2687" y="700"/>
                  </a:lnTo>
                  <a:lnTo>
                    <a:pt x="2676" y="728"/>
                  </a:lnTo>
                  <a:lnTo>
                    <a:pt x="2661" y="753"/>
                  </a:lnTo>
                  <a:lnTo>
                    <a:pt x="2647" y="779"/>
                  </a:lnTo>
                  <a:lnTo>
                    <a:pt x="2631" y="804"/>
                  </a:lnTo>
                  <a:lnTo>
                    <a:pt x="2614" y="826"/>
                  </a:lnTo>
                  <a:lnTo>
                    <a:pt x="2594" y="846"/>
                  </a:lnTo>
                  <a:lnTo>
                    <a:pt x="2574" y="866"/>
                  </a:lnTo>
                  <a:lnTo>
                    <a:pt x="2552" y="885"/>
                  </a:lnTo>
                  <a:lnTo>
                    <a:pt x="2530" y="902"/>
                  </a:lnTo>
                  <a:lnTo>
                    <a:pt x="2504" y="916"/>
                  </a:lnTo>
                  <a:lnTo>
                    <a:pt x="2479" y="927"/>
                  </a:lnTo>
                  <a:lnTo>
                    <a:pt x="2454" y="939"/>
                  </a:lnTo>
                  <a:lnTo>
                    <a:pt x="2173" y="1051"/>
                  </a:lnTo>
                  <a:lnTo>
                    <a:pt x="2173" y="1051"/>
                  </a:lnTo>
                  <a:lnTo>
                    <a:pt x="2148" y="1065"/>
                  </a:lnTo>
                  <a:lnTo>
                    <a:pt x="2123" y="1074"/>
                  </a:lnTo>
                  <a:lnTo>
                    <a:pt x="2097" y="1079"/>
                  </a:lnTo>
                  <a:lnTo>
                    <a:pt x="2069" y="1085"/>
                  </a:lnTo>
                  <a:lnTo>
                    <a:pt x="2038" y="1088"/>
                  </a:lnTo>
                  <a:lnTo>
                    <a:pt x="2010" y="1088"/>
                  </a:lnTo>
                  <a:lnTo>
                    <a:pt x="1982" y="1088"/>
                  </a:lnTo>
                  <a:lnTo>
                    <a:pt x="1954" y="1085"/>
                  </a:lnTo>
                  <a:lnTo>
                    <a:pt x="1926" y="1079"/>
                  </a:lnTo>
                  <a:lnTo>
                    <a:pt x="1898" y="1071"/>
                  </a:lnTo>
                  <a:lnTo>
                    <a:pt x="1870" y="1062"/>
                  </a:lnTo>
                  <a:lnTo>
                    <a:pt x="1844" y="1051"/>
                  </a:lnTo>
                  <a:lnTo>
                    <a:pt x="1819" y="1037"/>
                  </a:lnTo>
                  <a:lnTo>
                    <a:pt x="1794" y="1023"/>
                  </a:lnTo>
                  <a:lnTo>
                    <a:pt x="1771" y="1006"/>
                  </a:lnTo>
                  <a:lnTo>
                    <a:pt x="1751" y="986"/>
                  </a:lnTo>
                  <a:lnTo>
                    <a:pt x="1521" y="756"/>
                  </a:lnTo>
                  <a:lnTo>
                    <a:pt x="1521" y="756"/>
                  </a:lnTo>
                  <a:lnTo>
                    <a:pt x="1501" y="739"/>
                  </a:lnTo>
                  <a:lnTo>
                    <a:pt x="1479" y="722"/>
                  </a:lnTo>
                  <a:lnTo>
                    <a:pt x="1456" y="711"/>
                  </a:lnTo>
                  <a:lnTo>
                    <a:pt x="1434" y="700"/>
                  </a:lnTo>
                  <a:lnTo>
                    <a:pt x="1408" y="691"/>
                  </a:lnTo>
                  <a:lnTo>
                    <a:pt x="1386" y="686"/>
                  </a:lnTo>
                  <a:lnTo>
                    <a:pt x="1361" y="680"/>
                  </a:lnTo>
                  <a:lnTo>
                    <a:pt x="1333" y="680"/>
                  </a:lnTo>
                  <a:lnTo>
                    <a:pt x="1307" y="680"/>
                  </a:lnTo>
                  <a:lnTo>
                    <a:pt x="1282" y="686"/>
                  </a:lnTo>
                  <a:lnTo>
                    <a:pt x="1260" y="691"/>
                  </a:lnTo>
                  <a:lnTo>
                    <a:pt x="1234" y="700"/>
                  </a:lnTo>
                  <a:lnTo>
                    <a:pt x="1212" y="711"/>
                  </a:lnTo>
                  <a:lnTo>
                    <a:pt x="1189" y="722"/>
                  </a:lnTo>
                  <a:lnTo>
                    <a:pt x="1166" y="739"/>
                  </a:lnTo>
                  <a:lnTo>
                    <a:pt x="1147" y="756"/>
                  </a:lnTo>
                  <a:lnTo>
                    <a:pt x="756" y="1147"/>
                  </a:lnTo>
                  <a:lnTo>
                    <a:pt x="756" y="1147"/>
                  </a:lnTo>
                  <a:lnTo>
                    <a:pt x="736" y="1169"/>
                  </a:lnTo>
                  <a:lnTo>
                    <a:pt x="722" y="1189"/>
                  </a:lnTo>
                  <a:lnTo>
                    <a:pt x="708" y="1211"/>
                  </a:lnTo>
                  <a:lnTo>
                    <a:pt x="697" y="1237"/>
                  </a:lnTo>
                  <a:lnTo>
                    <a:pt x="689" y="1259"/>
                  </a:lnTo>
                  <a:lnTo>
                    <a:pt x="683" y="1284"/>
                  </a:lnTo>
                  <a:lnTo>
                    <a:pt x="680" y="1310"/>
                  </a:lnTo>
                  <a:lnTo>
                    <a:pt x="677" y="1335"/>
                  </a:lnTo>
                  <a:lnTo>
                    <a:pt x="680" y="1361"/>
                  </a:lnTo>
                  <a:lnTo>
                    <a:pt x="683" y="1386"/>
                  </a:lnTo>
                  <a:lnTo>
                    <a:pt x="689" y="1411"/>
                  </a:lnTo>
                  <a:lnTo>
                    <a:pt x="697" y="1437"/>
                  </a:lnTo>
                  <a:lnTo>
                    <a:pt x="708" y="1459"/>
                  </a:lnTo>
                  <a:lnTo>
                    <a:pt x="722" y="1481"/>
                  </a:lnTo>
                  <a:lnTo>
                    <a:pt x="736" y="1504"/>
                  </a:lnTo>
                  <a:lnTo>
                    <a:pt x="756" y="1524"/>
                  </a:lnTo>
                  <a:lnTo>
                    <a:pt x="987" y="1754"/>
                  </a:lnTo>
                  <a:lnTo>
                    <a:pt x="987" y="1754"/>
                  </a:lnTo>
                  <a:lnTo>
                    <a:pt x="1004" y="1774"/>
                  </a:lnTo>
                  <a:lnTo>
                    <a:pt x="1020" y="1796"/>
                  </a:lnTo>
                  <a:lnTo>
                    <a:pt x="1034" y="1819"/>
                  </a:lnTo>
                  <a:lnTo>
                    <a:pt x="1049" y="1844"/>
                  </a:lnTo>
                  <a:lnTo>
                    <a:pt x="1060" y="1869"/>
                  </a:lnTo>
                  <a:lnTo>
                    <a:pt x="1068" y="1897"/>
                  </a:lnTo>
                  <a:lnTo>
                    <a:pt x="1077" y="1926"/>
                  </a:lnTo>
                  <a:lnTo>
                    <a:pt x="1082" y="1954"/>
                  </a:lnTo>
                  <a:lnTo>
                    <a:pt x="1085" y="1985"/>
                  </a:lnTo>
                  <a:lnTo>
                    <a:pt x="1088" y="2013"/>
                  </a:lnTo>
                  <a:lnTo>
                    <a:pt x="1085" y="2041"/>
                  </a:lnTo>
                  <a:lnTo>
                    <a:pt x="1082" y="2069"/>
                  </a:lnTo>
                  <a:lnTo>
                    <a:pt x="1079" y="2097"/>
                  </a:lnTo>
                  <a:lnTo>
                    <a:pt x="1071" y="2125"/>
                  </a:lnTo>
                  <a:lnTo>
                    <a:pt x="1063" y="2151"/>
                  </a:lnTo>
                  <a:lnTo>
                    <a:pt x="1051" y="2176"/>
                  </a:lnTo>
                  <a:lnTo>
                    <a:pt x="936" y="2457"/>
                  </a:lnTo>
                  <a:lnTo>
                    <a:pt x="936" y="2457"/>
                  </a:lnTo>
                  <a:lnTo>
                    <a:pt x="928" y="2482"/>
                  </a:lnTo>
                  <a:lnTo>
                    <a:pt x="914" y="2508"/>
                  </a:lnTo>
                  <a:lnTo>
                    <a:pt x="899" y="2530"/>
                  </a:lnTo>
                  <a:lnTo>
                    <a:pt x="882" y="2553"/>
                  </a:lnTo>
                  <a:lnTo>
                    <a:pt x="866" y="2575"/>
                  </a:lnTo>
                  <a:lnTo>
                    <a:pt x="846" y="2598"/>
                  </a:lnTo>
                  <a:lnTo>
                    <a:pt x="823" y="2618"/>
                  </a:lnTo>
                  <a:lnTo>
                    <a:pt x="801" y="2634"/>
                  </a:lnTo>
                  <a:lnTo>
                    <a:pt x="776" y="2651"/>
                  </a:lnTo>
                  <a:lnTo>
                    <a:pt x="750" y="2665"/>
                  </a:lnTo>
                  <a:lnTo>
                    <a:pt x="725" y="2677"/>
                  </a:lnTo>
                  <a:lnTo>
                    <a:pt x="700" y="2688"/>
                  </a:lnTo>
                  <a:lnTo>
                    <a:pt x="672" y="2696"/>
                  </a:lnTo>
                  <a:lnTo>
                    <a:pt x="644" y="2705"/>
                  </a:lnTo>
                  <a:lnTo>
                    <a:pt x="618" y="2707"/>
                  </a:lnTo>
                  <a:lnTo>
                    <a:pt x="590" y="2707"/>
                  </a:lnTo>
                  <a:lnTo>
                    <a:pt x="264" y="2707"/>
                  </a:lnTo>
                  <a:lnTo>
                    <a:pt x="264" y="2707"/>
                  </a:lnTo>
                  <a:lnTo>
                    <a:pt x="239" y="2710"/>
                  </a:lnTo>
                  <a:lnTo>
                    <a:pt x="210" y="2713"/>
                  </a:lnTo>
                  <a:lnTo>
                    <a:pt x="185" y="2722"/>
                  </a:lnTo>
                  <a:lnTo>
                    <a:pt x="163" y="2730"/>
                  </a:lnTo>
                  <a:lnTo>
                    <a:pt x="137" y="2741"/>
                  </a:lnTo>
                  <a:lnTo>
                    <a:pt x="118" y="2755"/>
                  </a:lnTo>
                  <a:lnTo>
                    <a:pt x="95" y="2769"/>
                  </a:lnTo>
                  <a:lnTo>
                    <a:pt x="78" y="2786"/>
                  </a:lnTo>
                  <a:lnTo>
                    <a:pt x="59" y="2806"/>
                  </a:lnTo>
                  <a:lnTo>
                    <a:pt x="45" y="2825"/>
                  </a:lnTo>
                  <a:lnTo>
                    <a:pt x="31" y="2848"/>
                  </a:lnTo>
                  <a:lnTo>
                    <a:pt x="19" y="2871"/>
                  </a:lnTo>
                  <a:lnTo>
                    <a:pt x="11" y="2896"/>
                  </a:lnTo>
                  <a:lnTo>
                    <a:pt x="5" y="2921"/>
                  </a:lnTo>
                  <a:lnTo>
                    <a:pt x="0" y="2947"/>
                  </a:lnTo>
                  <a:lnTo>
                    <a:pt x="0" y="2975"/>
                  </a:lnTo>
                  <a:lnTo>
                    <a:pt x="0" y="3526"/>
                  </a:lnTo>
                  <a:lnTo>
                    <a:pt x="0" y="3526"/>
                  </a:lnTo>
                  <a:lnTo>
                    <a:pt x="0" y="3554"/>
                  </a:lnTo>
                  <a:lnTo>
                    <a:pt x="5" y="3579"/>
                  </a:lnTo>
                  <a:lnTo>
                    <a:pt x="11" y="3605"/>
                  </a:lnTo>
                  <a:lnTo>
                    <a:pt x="19" y="3630"/>
                  </a:lnTo>
                  <a:lnTo>
                    <a:pt x="31" y="3652"/>
                  </a:lnTo>
                  <a:lnTo>
                    <a:pt x="45" y="3675"/>
                  </a:lnTo>
                  <a:lnTo>
                    <a:pt x="59" y="3694"/>
                  </a:lnTo>
                  <a:lnTo>
                    <a:pt x="78" y="3714"/>
                  </a:lnTo>
                  <a:lnTo>
                    <a:pt x="95" y="3731"/>
                  </a:lnTo>
                  <a:lnTo>
                    <a:pt x="118" y="3745"/>
                  </a:lnTo>
                  <a:lnTo>
                    <a:pt x="137" y="3759"/>
                  </a:lnTo>
                  <a:lnTo>
                    <a:pt x="163" y="3770"/>
                  </a:lnTo>
                  <a:lnTo>
                    <a:pt x="185" y="3779"/>
                  </a:lnTo>
                  <a:lnTo>
                    <a:pt x="210" y="3787"/>
                  </a:lnTo>
                  <a:lnTo>
                    <a:pt x="239" y="3790"/>
                  </a:lnTo>
                  <a:lnTo>
                    <a:pt x="264" y="3790"/>
                  </a:lnTo>
                  <a:lnTo>
                    <a:pt x="590" y="3790"/>
                  </a:lnTo>
                  <a:lnTo>
                    <a:pt x="590" y="3790"/>
                  </a:lnTo>
                  <a:lnTo>
                    <a:pt x="618" y="3793"/>
                  </a:lnTo>
                  <a:lnTo>
                    <a:pt x="644" y="3796"/>
                  </a:lnTo>
                  <a:lnTo>
                    <a:pt x="672" y="3804"/>
                  </a:lnTo>
                  <a:lnTo>
                    <a:pt x="700" y="3813"/>
                  </a:lnTo>
                  <a:lnTo>
                    <a:pt x="725" y="3821"/>
                  </a:lnTo>
                  <a:lnTo>
                    <a:pt x="750" y="3835"/>
                  </a:lnTo>
                  <a:lnTo>
                    <a:pt x="776" y="3849"/>
                  </a:lnTo>
                  <a:lnTo>
                    <a:pt x="801" y="3866"/>
                  </a:lnTo>
                  <a:lnTo>
                    <a:pt x="823" y="3883"/>
                  </a:lnTo>
                  <a:lnTo>
                    <a:pt x="846" y="3903"/>
                  </a:lnTo>
                  <a:lnTo>
                    <a:pt x="866" y="3925"/>
                  </a:lnTo>
                  <a:lnTo>
                    <a:pt x="882" y="3945"/>
                  </a:lnTo>
                  <a:lnTo>
                    <a:pt x="899" y="3970"/>
                  </a:lnTo>
                  <a:lnTo>
                    <a:pt x="914" y="3992"/>
                  </a:lnTo>
                  <a:lnTo>
                    <a:pt x="928" y="4018"/>
                  </a:lnTo>
                  <a:lnTo>
                    <a:pt x="936" y="4043"/>
                  </a:lnTo>
                  <a:lnTo>
                    <a:pt x="1051" y="4324"/>
                  </a:lnTo>
                  <a:lnTo>
                    <a:pt x="1051" y="4324"/>
                  </a:lnTo>
                  <a:lnTo>
                    <a:pt x="1063" y="4350"/>
                  </a:lnTo>
                  <a:lnTo>
                    <a:pt x="1071" y="4375"/>
                  </a:lnTo>
                  <a:lnTo>
                    <a:pt x="1079" y="4403"/>
                  </a:lnTo>
                  <a:lnTo>
                    <a:pt x="1082" y="4431"/>
                  </a:lnTo>
                  <a:lnTo>
                    <a:pt x="1085" y="4459"/>
                  </a:lnTo>
                  <a:lnTo>
                    <a:pt x="1088" y="4488"/>
                  </a:lnTo>
                  <a:lnTo>
                    <a:pt x="1085" y="4516"/>
                  </a:lnTo>
                  <a:lnTo>
                    <a:pt x="1082" y="4546"/>
                  </a:lnTo>
                  <a:lnTo>
                    <a:pt x="1077" y="4575"/>
                  </a:lnTo>
                  <a:lnTo>
                    <a:pt x="1068" y="4603"/>
                  </a:lnTo>
                  <a:lnTo>
                    <a:pt x="1060" y="4628"/>
                  </a:lnTo>
                  <a:lnTo>
                    <a:pt x="1049" y="4656"/>
                  </a:lnTo>
                  <a:lnTo>
                    <a:pt x="1034" y="4681"/>
                  </a:lnTo>
                  <a:lnTo>
                    <a:pt x="1020" y="4704"/>
                  </a:lnTo>
                  <a:lnTo>
                    <a:pt x="1004" y="4727"/>
                  </a:lnTo>
                  <a:lnTo>
                    <a:pt x="987" y="4746"/>
                  </a:lnTo>
                  <a:lnTo>
                    <a:pt x="756" y="4977"/>
                  </a:lnTo>
                  <a:lnTo>
                    <a:pt x="756" y="4977"/>
                  </a:lnTo>
                  <a:lnTo>
                    <a:pt x="736" y="4996"/>
                  </a:lnTo>
                  <a:lnTo>
                    <a:pt x="722" y="5019"/>
                  </a:lnTo>
                  <a:lnTo>
                    <a:pt x="708" y="5042"/>
                  </a:lnTo>
                  <a:lnTo>
                    <a:pt x="697" y="5064"/>
                  </a:lnTo>
                  <a:lnTo>
                    <a:pt x="689" y="5089"/>
                  </a:lnTo>
                  <a:lnTo>
                    <a:pt x="683" y="5115"/>
                  </a:lnTo>
                  <a:lnTo>
                    <a:pt x="680" y="5140"/>
                  </a:lnTo>
                  <a:lnTo>
                    <a:pt x="677" y="5165"/>
                  </a:lnTo>
                  <a:lnTo>
                    <a:pt x="680" y="5190"/>
                  </a:lnTo>
                  <a:lnTo>
                    <a:pt x="683" y="5216"/>
                  </a:lnTo>
                  <a:lnTo>
                    <a:pt x="689" y="5241"/>
                  </a:lnTo>
                  <a:lnTo>
                    <a:pt x="697" y="5263"/>
                  </a:lnTo>
                  <a:lnTo>
                    <a:pt x="708" y="5289"/>
                  </a:lnTo>
                  <a:lnTo>
                    <a:pt x="722" y="5311"/>
                  </a:lnTo>
                  <a:lnTo>
                    <a:pt x="736" y="5331"/>
                  </a:lnTo>
                  <a:lnTo>
                    <a:pt x="756" y="5351"/>
                  </a:lnTo>
                  <a:lnTo>
                    <a:pt x="1147" y="5742"/>
                  </a:lnTo>
                  <a:lnTo>
                    <a:pt x="1147" y="5742"/>
                  </a:lnTo>
                  <a:lnTo>
                    <a:pt x="1166" y="5761"/>
                  </a:lnTo>
                  <a:lnTo>
                    <a:pt x="1189" y="5775"/>
                  </a:lnTo>
                  <a:lnTo>
                    <a:pt x="1212" y="5789"/>
                  </a:lnTo>
                  <a:lnTo>
                    <a:pt x="1234" y="5801"/>
                  </a:lnTo>
                  <a:lnTo>
                    <a:pt x="1260" y="5809"/>
                  </a:lnTo>
                  <a:lnTo>
                    <a:pt x="1282" y="5815"/>
                  </a:lnTo>
                  <a:lnTo>
                    <a:pt x="1307" y="5817"/>
                  </a:lnTo>
                  <a:lnTo>
                    <a:pt x="1333" y="5820"/>
                  </a:lnTo>
                  <a:lnTo>
                    <a:pt x="1361" y="5817"/>
                  </a:lnTo>
                  <a:lnTo>
                    <a:pt x="1386" y="5815"/>
                  </a:lnTo>
                  <a:lnTo>
                    <a:pt x="1408" y="5809"/>
                  </a:lnTo>
                  <a:lnTo>
                    <a:pt x="1434" y="5801"/>
                  </a:lnTo>
                  <a:lnTo>
                    <a:pt x="1456" y="5789"/>
                  </a:lnTo>
                  <a:lnTo>
                    <a:pt x="1479" y="5775"/>
                  </a:lnTo>
                  <a:lnTo>
                    <a:pt x="1501" y="5761"/>
                  </a:lnTo>
                  <a:lnTo>
                    <a:pt x="1521" y="5742"/>
                  </a:lnTo>
                  <a:lnTo>
                    <a:pt x="1751" y="5514"/>
                  </a:lnTo>
                  <a:lnTo>
                    <a:pt x="1751" y="5514"/>
                  </a:lnTo>
                  <a:lnTo>
                    <a:pt x="1771" y="5494"/>
                  </a:lnTo>
                  <a:lnTo>
                    <a:pt x="1794" y="5477"/>
                  </a:lnTo>
                  <a:lnTo>
                    <a:pt x="1819" y="5463"/>
                  </a:lnTo>
                  <a:lnTo>
                    <a:pt x="1844" y="5449"/>
                  </a:lnTo>
                  <a:lnTo>
                    <a:pt x="1870" y="5438"/>
                  </a:lnTo>
                  <a:lnTo>
                    <a:pt x="1898" y="5429"/>
                  </a:lnTo>
                  <a:lnTo>
                    <a:pt x="1926" y="5421"/>
                  </a:lnTo>
                  <a:lnTo>
                    <a:pt x="1954" y="5415"/>
                  </a:lnTo>
                  <a:lnTo>
                    <a:pt x="1982" y="5413"/>
                  </a:lnTo>
                  <a:lnTo>
                    <a:pt x="2010" y="5413"/>
                  </a:lnTo>
                  <a:lnTo>
                    <a:pt x="2038" y="5413"/>
                  </a:lnTo>
                  <a:lnTo>
                    <a:pt x="2069" y="5415"/>
                  </a:lnTo>
                  <a:lnTo>
                    <a:pt x="2097" y="5421"/>
                  </a:lnTo>
                  <a:lnTo>
                    <a:pt x="2123" y="5427"/>
                  </a:lnTo>
                  <a:lnTo>
                    <a:pt x="2148" y="5435"/>
                  </a:lnTo>
                  <a:lnTo>
                    <a:pt x="2173" y="5446"/>
                  </a:lnTo>
                  <a:lnTo>
                    <a:pt x="2454" y="5562"/>
                  </a:lnTo>
                  <a:lnTo>
                    <a:pt x="2454" y="5562"/>
                  </a:lnTo>
                  <a:lnTo>
                    <a:pt x="2479" y="5573"/>
                  </a:lnTo>
                  <a:lnTo>
                    <a:pt x="2504" y="5584"/>
                  </a:lnTo>
                  <a:lnTo>
                    <a:pt x="2530" y="5598"/>
                  </a:lnTo>
                  <a:lnTo>
                    <a:pt x="2552" y="5615"/>
                  </a:lnTo>
                  <a:lnTo>
                    <a:pt x="2574" y="5632"/>
                  </a:lnTo>
                  <a:lnTo>
                    <a:pt x="2594" y="5652"/>
                  </a:lnTo>
                  <a:lnTo>
                    <a:pt x="2614" y="5674"/>
                  </a:lnTo>
                  <a:lnTo>
                    <a:pt x="2631" y="5697"/>
                  </a:lnTo>
                  <a:lnTo>
                    <a:pt x="2647" y="5722"/>
                  </a:lnTo>
                  <a:lnTo>
                    <a:pt x="2661" y="5747"/>
                  </a:lnTo>
                  <a:lnTo>
                    <a:pt x="2676" y="5772"/>
                  </a:lnTo>
                  <a:lnTo>
                    <a:pt x="2687" y="5798"/>
                  </a:lnTo>
                  <a:lnTo>
                    <a:pt x="2695" y="5826"/>
                  </a:lnTo>
                  <a:lnTo>
                    <a:pt x="2701" y="5854"/>
                  </a:lnTo>
                  <a:lnTo>
                    <a:pt x="2704" y="5882"/>
                  </a:lnTo>
                  <a:lnTo>
                    <a:pt x="2706" y="5908"/>
                  </a:lnTo>
                  <a:lnTo>
                    <a:pt x="2706" y="6234"/>
                  </a:lnTo>
                  <a:lnTo>
                    <a:pt x="2706" y="6234"/>
                  </a:lnTo>
                  <a:lnTo>
                    <a:pt x="2706" y="6262"/>
                  </a:lnTo>
                  <a:lnTo>
                    <a:pt x="2712" y="6287"/>
                  </a:lnTo>
                  <a:lnTo>
                    <a:pt x="2718" y="6312"/>
                  </a:lnTo>
                  <a:lnTo>
                    <a:pt x="2726" y="6338"/>
                  </a:lnTo>
                  <a:lnTo>
                    <a:pt x="2737" y="6360"/>
                  </a:lnTo>
                  <a:lnTo>
                    <a:pt x="2752" y="6383"/>
                  </a:lnTo>
                  <a:lnTo>
                    <a:pt x="2766" y="6402"/>
                  </a:lnTo>
                  <a:lnTo>
                    <a:pt x="2783" y="6422"/>
                  </a:lnTo>
                  <a:lnTo>
                    <a:pt x="2802" y="6439"/>
                  </a:lnTo>
                  <a:lnTo>
                    <a:pt x="2822" y="6453"/>
                  </a:lnTo>
                  <a:lnTo>
                    <a:pt x="2844" y="6467"/>
                  </a:lnTo>
                  <a:lnTo>
                    <a:pt x="2867" y="6478"/>
                  </a:lnTo>
                  <a:lnTo>
                    <a:pt x="2892" y="6487"/>
                  </a:lnTo>
                  <a:lnTo>
                    <a:pt x="2917" y="6492"/>
                  </a:lnTo>
                  <a:lnTo>
                    <a:pt x="2943" y="6498"/>
                  </a:lnTo>
                  <a:lnTo>
                    <a:pt x="2971" y="6498"/>
                  </a:lnTo>
                  <a:lnTo>
                    <a:pt x="3525" y="6498"/>
                  </a:lnTo>
                  <a:lnTo>
                    <a:pt x="3525" y="6498"/>
                  </a:lnTo>
                  <a:lnTo>
                    <a:pt x="3550" y="6498"/>
                  </a:lnTo>
                  <a:lnTo>
                    <a:pt x="3575" y="6492"/>
                  </a:lnTo>
                  <a:lnTo>
                    <a:pt x="3603" y="6487"/>
                  </a:lnTo>
                  <a:lnTo>
                    <a:pt x="3626" y="6478"/>
                  </a:lnTo>
                  <a:lnTo>
                    <a:pt x="3649" y="6467"/>
                  </a:lnTo>
                  <a:lnTo>
                    <a:pt x="3671" y="6453"/>
                  </a:lnTo>
                  <a:lnTo>
                    <a:pt x="3691" y="6439"/>
                  </a:lnTo>
                  <a:lnTo>
                    <a:pt x="3711" y="6422"/>
                  </a:lnTo>
                  <a:lnTo>
                    <a:pt x="3727" y="6402"/>
                  </a:lnTo>
                  <a:lnTo>
                    <a:pt x="3744" y="6383"/>
                  </a:lnTo>
                  <a:lnTo>
                    <a:pt x="3756" y="6360"/>
                  </a:lnTo>
                  <a:lnTo>
                    <a:pt x="3767" y="6338"/>
                  </a:lnTo>
                  <a:lnTo>
                    <a:pt x="3778" y="6312"/>
                  </a:lnTo>
                  <a:lnTo>
                    <a:pt x="3784" y="6287"/>
                  </a:lnTo>
                  <a:lnTo>
                    <a:pt x="3786" y="6262"/>
                  </a:lnTo>
                  <a:lnTo>
                    <a:pt x="3789" y="6234"/>
                  </a:lnTo>
                  <a:lnTo>
                    <a:pt x="3789" y="5908"/>
                  </a:lnTo>
                  <a:lnTo>
                    <a:pt x="3789" y="5908"/>
                  </a:lnTo>
                  <a:lnTo>
                    <a:pt x="3789" y="5882"/>
                  </a:lnTo>
                  <a:lnTo>
                    <a:pt x="3795" y="5854"/>
                  </a:lnTo>
                  <a:lnTo>
                    <a:pt x="3800" y="5826"/>
                  </a:lnTo>
                  <a:lnTo>
                    <a:pt x="3809" y="5798"/>
                  </a:lnTo>
                  <a:lnTo>
                    <a:pt x="3820" y="5772"/>
                  </a:lnTo>
                  <a:lnTo>
                    <a:pt x="3831" y="5747"/>
                  </a:lnTo>
                  <a:lnTo>
                    <a:pt x="3845" y="5722"/>
                  </a:lnTo>
                  <a:lnTo>
                    <a:pt x="3862" y="5697"/>
                  </a:lnTo>
                  <a:lnTo>
                    <a:pt x="3882" y="5674"/>
                  </a:lnTo>
                  <a:lnTo>
                    <a:pt x="3902" y="5652"/>
                  </a:lnTo>
                  <a:lnTo>
                    <a:pt x="3921" y="5632"/>
                  </a:lnTo>
                  <a:lnTo>
                    <a:pt x="3944" y="5615"/>
                  </a:lnTo>
                  <a:lnTo>
                    <a:pt x="3966" y="5598"/>
                  </a:lnTo>
                  <a:lnTo>
                    <a:pt x="3992" y="5584"/>
                  </a:lnTo>
                  <a:lnTo>
                    <a:pt x="4017" y="5573"/>
                  </a:lnTo>
                  <a:lnTo>
                    <a:pt x="4042" y="5562"/>
                  </a:lnTo>
                  <a:lnTo>
                    <a:pt x="4321" y="5446"/>
                  </a:lnTo>
                  <a:lnTo>
                    <a:pt x="4321" y="5446"/>
                  </a:lnTo>
                  <a:lnTo>
                    <a:pt x="4346" y="5435"/>
                  </a:lnTo>
                  <a:lnTo>
                    <a:pt x="4371" y="5427"/>
                  </a:lnTo>
                  <a:lnTo>
                    <a:pt x="4399" y="5421"/>
                  </a:lnTo>
                  <a:lnTo>
                    <a:pt x="4428" y="5415"/>
                  </a:lnTo>
                  <a:lnTo>
                    <a:pt x="4456" y="5413"/>
                  </a:lnTo>
                  <a:lnTo>
                    <a:pt x="4484" y="5413"/>
                  </a:lnTo>
                  <a:lnTo>
                    <a:pt x="4515" y="5413"/>
                  </a:lnTo>
                  <a:lnTo>
                    <a:pt x="4543" y="5415"/>
                  </a:lnTo>
                  <a:lnTo>
                    <a:pt x="4571" y="5421"/>
                  </a:lnTo>
                  <a:lnTo>
                    <a:pt x="4599" y="5429"/>
                  </a:lnTo>
                  <a:lnTo>
                    <a:pt x="4627" y="5438"/>
                  </a:lnTo>
                  <a:lnTo>
                    <a:pt x="4653" y="5449"/>
                  </a:lnTo>
                  <a:lnTo>
                    <a:pt x="4678" y="5463"/>
                  </a:lnTo>
                  <a:lnTo>
                    <a:pt x="4700" y="5477"/>
                  </a:lnTo>
                  <a:lnTo>
                    <a:pt x="4723" y="5494"/>
                  </a:lnTo>
                  <a:lnTo>
                    <a:pt x="4745" y="5514"/>
                  </a:lnTo>
                  <a:lnTo>
                    <a:pt x="4973" y="5742"/>
                  </a:lnTo>
                  <a:lnTo>
                    <a:pt x="4973" y="5742"/>
                  </a:lnTo>
                  <a:lnTo>
                    <a:pt x="4996" y="5761"/>
                  </a:lnTo>
                  <a:lnTo>
                    <a:pt x="5015" y="5775"/>
                  </a:lnTo>
                  <a:lnTo>
                    <a:pt x="5038" y="5789"/>
                  </a:lnTo>
                  <a:lnTo>
                    <a:pt x="5063" y="5801"/>
                  </a:lnTo>
                  <a:lnTo>
                    <a:pt x="5085" y="5809"/>
                  </a:lnTo>
                  <a:lnTo>
                    <a:pt x="5111" y="5815"/>
                  </a:lnTo>
                  <a:lnTo>
                    <a:pt x="5136" y="5817"/>
                  </a:lnTo>
                  <a:lnTo>
                    <a:pt x="5161" y="5820"/>
                  </a:lnTo>
                  <a:lnTo>
                    <a:pt x="5187" y="5817"/>
                  </a:lnTo>
                  <a:lnTo>
                    <a:pt x="5212" y="5815"/>
                  </a:lnTo>
                  <a:lnTo>
                    <a:pt x="5238" y="5809"/>
                  </a:lnTo>
                  <a:lnTo>
                    <a:pt x="5263" y="5801"/>
                  </a:lnTo>
                  <a:lnTo>
                    <a:pt x="5285" y="5789"/>
                  </a:lnTo>
                  <a:lnTo>
                    <a:pt x="5308" y="5775"/>
                  </a:lnTo>
                  <a:lnTo>
                    <a:pt x="5330" y="5761"/>
                  </a:lnTo>
                  <a:lnTo>
                    <a:pt x="5350" y="5742"/>
                  </a:lnTo>
                  <a:lnTo>
                    <a:pt x="5741" y="5351"/>
                  </a:lnTo>
                  <a:lnTo>
                    <a:pt x="5741" y="5351"/>
                  </a:lnTo>
                  <a:lnTo>
                    <a:pt x="5757" y="5331"/>
                  </a:lnTo>
                  <a:lnTo>
                    <a:pt x="5774" y="5311"/>
                  </a:lnTo>
                  <a:lnTo>
                    <a:pt x="5788" y="5289"/>
                  </a:lnTo>
                  <a:lnTo>
                    <a:pt x="5797" y="5263"/>
                  </a:lnTo>
                  <a:lnTo>
                    <a:pt x="5805" y="5241"/>
                  </a:lnTo>
                  <a:lnTo>
                    <a:pt x="5814" y="5216"/>
                  </a:lnTo>
                  <a:lnTo>
                    <a:pt x="5817" y="5190"/>
                  </a:lnTo>
                  <a:lnTo>
                    <a:pt x="5817" y="5165"/>
                  </a:lnTo>
                  <a:lnTo>
                    <a:pt x="5817" y="5140"/>
                  </a:lnTo>
                  <a:lnTo>
                    <a:pt x="5814" y="5115"/>
                  </a:lnTo>
                  <a:lnTo>
                    <a:pt x="5805" y="5089"/>
                  </a:lnTo>
                  <a:lnTo>
                    <a:pt x="5797" y="5064"/>
                  </a:lnTo>
                  <a:lnTo>
                    <a:pt x="5788" y="5042"/>
                  </a:lnTo>
                  <a:lnTo>
                    <a:pt x="5774" y="5019"/>
                  </a:lnTo>
                  <a:lnTo>
                    <a:pt x="5757" y="4996"/>
                  </a:lnTo>
                  <a:lnTo>
                    <a:pt x="5741" y="4977"/>
                  </a:lnTo>
                  <a:lnTo>
                    <a:pt x="5510" y="4746"/>
                  </a:lnTo>
                  <a:lnTo>
                    <a:pt x="5510" y="4746"/>
                  </a:lnTo>
                  <a:lnTo>
                    <a:pt x="5490" y="4727"/>
                  </a:lnTo>
                  <a:lnTo>
                    <a:pt x="5473" y="4704"/>
                  </a:lnTo>
                  <a:lnTo>
                    <a:pt x="5459" y="4681"/>
                  </a:lnTo>
                  <a:lnTo>
                    <a:pt x="5445" y="4656"/>
                  </a:lnTo>
                  <a:lnTo>
                    <a:pt x="5434" y="4628"/>
                  </a:lnTo>
                  <a:lnTo>
                    <a:pt x="5426" y="4603"/>
                  </a:lnTo>
                  <a:lnTo>
                    <a:pt x="5420" y="4575"/>
                  </a:lnTo>
                  <a:lnTo>
                    <a:pt x="5414" y="4546"/>
                  </a:lnTo>
                  <a:lnTo>
                    <a:pt x="5409" y="4516"/>
                  </a:lnTo>
                  <a:lnTo>
                    <a:pt x="5409" y="4488"/>
                  </a:lnTo>
                  <a:lnTo>
                    <a:pt x="5409" y="4459"/>
                  </a:lnTo>
                  <a:lnTo>
                    <a:pt x="5412" y="4431"/>
                  </a:lnTo>
                  <a:lnTo>
                    <a:pt x="5417" y="4403"/>
                  </a:lnTo>
                  <a:lnTo>
                    <a:pt x="5423" y="4375"/>
                  </a:lnTo>
                  <a:lnTo>
                    <a:pt x="5434" y="4350"/>
                  </a:lnTo>
                  <a:lnTo>
                    <a:pt x="5445" y="4324"/>
                  </a:lnTo>
                  <a:lnTo>
                    <a:pt x="5561" y="4043"/>
                  </a:lnTo>
                  <a:lnTo>
                    <a:pt x="5561" y="4043"/>
                  </a:lnTo>
                  <a:lnTo>
                    <a:pt x="5569" y="4018"/>
                  </a:lnTo>
                  <a:lnTo>
                    <a:pt x="5581" y="3992"/>
                  </a:lnTo>
                  <a:lnTo>
                    <a:pt x="5595" y="3970"/>
                  </a:lnTo>
                  <a:lnTo>
                    <a:pt x="5611" y="3945"/>
                  </a:lnTo>
                  <a:lnTo>
                    <a:pt x="5631" y="3925"/>
                  </a:lnTo>
                  <a:lnTo>
                    <a:pt x="5651" y="3903"/>
                  </a:lnTo>
                  <a:lnTo>
                    <a:pt x="5673" y="3883"/>
                  </a:lnTo>
                  <a:lnTo>
                    <a:pt x="5696" y="3866"/>
                  </a:lnTo>
                  <a:lnTo>
                    <a:pt x="5718" y="3849"/>
                  </a:lnTo>
                  <a:lnTo>
                    <a:pt x="5743" y="3835"/>
                  </a:lnTo>
                  <a:lnTo>
                    <a:pt x="5769" y="3821"/>
                  </a:lnTo>
                  <a:lnTo>
                    <a:pt x="5797" y="3813"/>
                  </a:lnTo>
                  <a:lnTo>
                    <a:pt x="5822" y="3804"/>
                  </a:lnTo>
                  <a:lnTo>
                    <a:pt x="5851" y="3796"/>
                  </a:lnTo>
                  <a:lnTo>
                    <a:pt x="5879" y="3793"/>
                  </a:lnTo>
                  <a:lnTo>
                    <a:pt x="5907" y="3790"/>
                  </a:lnTo>
                  <a:lnTo>
                    <a:pt x="6230" y="3790"/>
                  </a:lnTo>
                  <a:lnTo>
                    <a:pt x="6230" y="3790"/>
                  </a:lnTo>
                  <a:lnTo>
                    <a:pt x="6258" y="3790"/>
                  </a:lnTo>
                  <a:lnTo>
                    <a:pt x="6283" y="3787"/>
                  </a:lnTo>
                  <a:lnTo>
                    <a:pt x="6309" y="3779"/>
                  </a:lnTo>
                  <a:lnTo>
                    <a:pt x="6334" y="3770"/>
                  </a:lnTo>
                  <a:lnTo>
                    <a:pt x="6356" y="3759"/>
                  </a:lnTo>
                  <a:lnTo>
                    <a:pt x="6379" y="3745"/>
                  </a:lnTo>
                  <a:lnTo>
                    <a:pt x="6399" y="3731"/>
                  </a:lnTo>
                  <a:lnTo>
                    <a:pt x="6418" y="3714"/>
                  </a:lnTo>
                  <a:lnTo>
                    <a:pt x="6435" y="3694"/>
                  </a:lnTo>
                  <a:lnTo>
                    <a:pt x="6452" y="3675"/>
                  </a:lnTo>
                  <a:lnTo>
                    <a:pt x="6464" y="3652"/>
                  </a:lnTo>
                  <a:lnTo>
                    <a:pt x="6475" y="3630"/>
                  </a:lnTo>
                  <a:lnTo>
                    <a:pt x="6483" y="3605"/>
                  </a:lnTo>
                  <a:lnTo>
                    <a:pt x="6492" y="3579"/>
                  </a:lnTo>
                  <a:lnTo>
                    <a:pt x="6494" y="3554"/>
                  </a:lnTo>
                  <a:lnTo>
                    <a:pt x="6497" y="3526"/>
                  </a:lnTo>
                  <a:lnTo>
                    <a:pt x="6497" y="2975"/>
                  </a:lnTo>
                  <a:lnTo>
                    <a:pt x="6497" y="2975"/>
                  </a:lnTo>
                  <a:lnTo>
                    <a:pt x="6494" y="2947"/>
                  </a:lnTo>
                  <a:lnTo>
                    <a:pt x="6492" y="2921"/>
                  </a:lnTo>
                  <a:lnTo>
                    <a:pt x="6483" y="2896"/>
                  </a:lnTo>
                  <a:lnTo>
                    <a:pt x="6475" y="2871"/>
                  </a:lnTo>
                  <a:lnTo>
                    <a:pt x="6464" y="2848"/>
                  </a:lnTo>
                  <a:lnTo>
                    <a:pt x="6452" y="2825"/>
                  </a:lnTo>
                  <a:lnTo>
                    <a:pt x="6435" y="2806"/>
                  </a:lnTo>
                  <a:lnTo>
                    <a:pt x="6418" y="2786"/>
                  </a:lnTo>
                  <a:lnTo>
                    <a:pt x="6399" y="2769"/>
                  </a:lnTo>
                  <a:lnTo>
                    <a:pt x="6379" y="2755"/>
                  </a:lnTo>
                  <a:lnTo>
                    <a:pt x="6356" y="2741"/>
                  </a:lnTo>
                  <a:lnTo>
                    <a:pt x="6334" y="2730"/>
                  </a:lnTo>
                  <a:lnTo>
                    <a:pt x="6309" y="2722"/>
                  </a:lnTo>
                  <a:lnTo>
                    <a:pt x="6283" y="2713"/>
                  </a:lnTo>
                  <a:lnTo>
                    <a:pt x="6258" y="2710"/>
                  </a:lnTo>
                  <a:lnTo>
                    <a:pt x="6230" y="2707"/>
                  </a:lnTo>
                  <a:close/>
                  <a:moveTo>
                    <a:pt x="3246" y="4845"/>
                  </a:moveTo>
                  <a:lnTo>
                    <a:pt x="3246" y="4845"/>
                  </a:lnTo>
                  <a:lnTo>
                    <a:pt x="3165" y="4842"/>
                  </a:lnTo>
                  <a:lnTo>
                    <a:pt x="3083" y="4836"/>
                  </a:lnTo>
                  <a:lnTo>
                    <a:pt x="3004" y="4825"/>
                  </a:lnTo>
                  <a:lnTo>
                    <a:pt x="2926" y="4811"/>
                  </a:lnTo>
                  <a:lnTo>
                    <a:pt x="2850" y="4794"/>
                  </a:lnTo>
                  <a:lnTo>
                    <a:pt x="2774" y="4774"/>
                  </a:lnTo>
                  <a:lnTo>
                    <a:pt x="2698" y="4749"/>
                  </a:lnTo>
                  <a:lnTo>
                    <a:pt x="2628" y="4718"/>
                  </a:lnTo>
                  <a:lnTo>
                    <a:pt x="2555" y="4687"/>
                  </a:lnTo>
                  <a:lnTo>
                    <a:pt x="2487" y="4653"/>
                  </a:lnTo>
                  <a:lnTo>
                    <a:pt x="2420" y="4614"/>
                  </a:lnTo>
                  <a:lnTo>
                    <a:pt x="2355" y="4572"/>
                  </a:lnTo>
                  <a:lnTo>
                    <a:pt x="2293" y="4527"/>
                  </a:lnTo>
                  <a:lnTo>
                    <a:pt x="2235" y="4482"/>
                  </a:lnTo>
                  <a:lnTo>
                    <a:pt x="2176" y="4431"/>
                  </a:lnTo>
                  <a:lnTo>
                    <a:pt x="2120" y="4378"/>
                  </a:lnTo>
                  <a:lnTo>
                    <a:pt x="2069" y="4321"/>
                  </a:lnTo>
                  <a:lnTo>
                    <a:pt x="2019" y="4265"/>
                  </a:lnTo>
                  <a:lnTo>
                    <a:pt x="1971" y="4203"/>
                  </a:lnTo>
                  <a:lnTo>
                    <a:pt x="1926" y="4142"/>
                  </a:lnTo>
                  <a:lnTo>
                    <a:pt x="1884" y="4077"/>
                  </a:lnTo>
                  <a:lnTo>
                    <a:pt x="1847" y="4009"/>
                  </a:lnTo>
                  <a:lnTo>
                    <a:pt x="1810" y="3942"/>
                  </a:lnTo>
                  <a:lnTo>
                    <a:pt x="1779" y="3872"/>
                  </a:lnTo>
                  <a:lnTo>
                    <a:pt x="1751" y="3799"/>
                  </a:lnTo>
                  <a:lnTo>
                    <a:pt x="1726" y="3725"/>
                  </a:lnTo>
                  <a:lnTo>
                    <a:pt x="1704" y="3649"/>
                  </a:lnTo>
                  <a:lnTo>
                    <a:pt x="1687" y="3571"/>
                  </a:lnTo>
                  <a:lnTo>
                    <a:pt x="1673" y="3492"/>
                  </a:lnTo>
                  <a:lnTo>
                    <a:pt x="1662" y="3413"/>
                  </a:lnTo>
                  <a:lnTo>
                    <a:pt x="1656" y="3332"/>
                  </a:lnTo>
                  <a:lnTo>
                    <a:pt x="1653" y="3250"/>
                  </a:lnTo>
                  <a:lnTo>
                    <a:pt x="1653" y="3250"/>
                  </a:lnTo>
                  <a:lnTo>
                    <a:pt x="1656" y="3169"/>
                  </a:lnTo>
                  <a:lnTo>
                    <a:pt x="1662" y="3087"/>
                  </a:lnTo>
                  <a:lnTo>
                    <a:pt x="1673" y="3008"/>
                  </a:lnTo>
                  <a:lnTo>
                    <a:pt x="1687" y="2930"/>
                  </a:lnTo>
                  <a:lnTo>
                    <a:pt x="1704" y="2851"/>
                  </a:lnTo>
                  <a:lnTo>
                    <a:pt x="1726" y="2775"/>
                  </a:lnTo>
                  <a:lnTo>
                    <a:pt x="1751" y="2702"/>
                  </a:lnTo>
                  <a:lnTo>
                    <a:pt x="1779" y="2629"/>
                  </a:lnTo>
                  <a:lnTo>
                    <a:pt x="1810" y="2558"/>
                  </a:lnTo>
                  <a:lnTo>
                    <a:pt x="1847" y="2491"/>
                  </a:lnTo>
                  <a:lnTo>
                    <a:pt x="1884" y="2423"/>
                  </a:lnTo>
                  <a:lnTo>
                    <a:pt x="1926" y="2359"/>
                  </a:lnTo>
                  <a:lnTo>
                    <a:pt x="1971" y="2297"/>
                  </a:lnTo>
                  <a:lnTo>
                    <a:pt x="2019" y="2235"/>
                  </a:lnTo>
                  <a:lnTo>
                    <a:pt x="2069" y="2179"/>
                  </a:lnTo>
                  <a:lnTo>
                    <a:pt x="2120" y="2123"/>
                  </a:lnTo>
                  <a:lnTo>
                    <a:pt x="2176" y="2069"/>
                  </a:lnTo>
                  <a:lnTo>
                    <a:pt x="2235" y="2019"/>
                  </a:lnTo>
                  <a:lnTo>
                    <a:pt x="2293" y="1971"/>
                  </a:lnTo>
                  <a:lnTo>
                    <a:pt x="2355" y="1928"/>
                  </a:lnTo>
                  <a:lnTo>
                    <a:pt x="2420" y="1886"/>
                  </a:lnTo>
                  <a:lnTo>
                    <a:pt x="2487" y="1847"/>
                  </a:lnTo>
                  <a:lnTo>
                    <a:pt x="2555" y="1813"/>
                  </a:lnTo>
                  <a:lnTo>
                    <a:pt x="2628" y="1780"/>
                  </a:lnTo>
                  <a:lnTo>
                    <a:pt x="2698" y="1751"/>
                  </a:lnTo>
                  <a:lnTo>
                    <a:pt x="2774" y="1726"/>
                  </a:lnTo>
                  <a:lnTo>
                    <a:pt x="2850" y="1707"/>
                  </a:lnTo>
                  <a:lnTo>
                    <a:pt x="2926" y="1687"/>
                  </a:lnTo>
                  <a:lnTo>
                    <a:pt x="3004" y="1673"/>
                  </a:lnTo>
                  <a:lnTo>
                    <a:pt x="3083" y="1664"/>
                  </a:lnTo>
                  <a:lnTo>
                    <a:pt x="3165" y="1659"/>
                  </a:lnTo>
                  <a:lnTo>
                    <a:pt x="3246" y="1656"/>
                  </a:lnTo>
                  <a:lnTo>
                    <a:pt x="3246" y="1656"/>
                  </a:lnTo>
                  <a:lnTo>
                    <a:pt x="3328" y="1659"/>
                  </a:lnTo>
                  <a:lnTo>
                    <a:pt x="3410" y="1664"/>
                  </a:lnTo>
                  <a:lnTo>
                    <a:pt x="3491" y="1673"/>
                  </a:lnTo>
                  <a:lnTo>
                    <a:pt x="3570" y="1687"/>
                  </a:lnTo>
                  <a:lnTo>
                    <a:pt x="3646" y="1707"/>
                  </a:lnTo>
                  <a:lnTo>
                    <a:pt x="3722" y="1726"/>
                  </a:lnTo>
                  <a:lnTo>
                    <a:pt x="3795" y="1751"/>
                  </a:lnTo>
                  <a:lnTo>
                    <a:pt x="3868" y="1780"/>
                  </a:lnTo>
                  <a:lnTo>
                    <a:pt x="3938" y="1813"/>
                  </a:lnTo>
                  <a:lnTo>
                    <a:pt x="4009" y="1847"/>
                  </a:lnTo>
                  <a:lnTo>
                    <a:pt x="4073" y="1886"/>
                  </a:lnTo>
                  <a:lnTo>
                    <a:pt x="4138" y="1928"/>
                  </a:lnTo>
                  <a:lnTo>
                    <a:pt x="4202" y="1971"/>
                  </a:lnTo>
                  <a:lnTo>
                    <a:pt x="4262" y="2019"/>
                  </a:lnTo>
                  <a:lnTo>
                    <a:pt x="4321" y="2069"/>
                  </a:lnTo>
                  <a:lnTo>
                    <a:pt x="4374" y="2123"/>
                  </a:lnTo>
                  <a:lnTo>
                    <a:pt x="4428" y="2179"/>
                  </a:lnTo>
                  <a:lnTo>
                    <a:pt x="4478" y="2235"/>
                  </a:lnTo>
                  <a:lnTo>
                    <a:pt x="4526" y="2297"/>
                  </a:lnTo>
                  <a:lnTo>
                    <a:pt x="4571" y="2359"/>
                  </a:lnTo>
                  <a:lnTo>
                    <a:pt x="4610" y="2423"/>
                  </a:lnTo>
                  <a:lnTo>
                    <a:pt x="4650" y="2491"/>
                  </a:lnTo>
                  <a:lnTo>
                    <a:pt x="4683" y="2558"/>
                  </a:lnTo>
                  <a:lnTo>
                    <a:pt x="4717" y="2629"/>
                  </a:lnTo>
                  <a:lnTo>
                    <a:pt x="4745" y="2702"/>
                  </a:lnTo>
                  <a:lnTo>
                    <a:pt x="4771" y="2775"/>
                  </a:lnTo>
                  <a:lnTo>
                    <a:pt x="4793" y="2851"/>
                  </a:lnTo>
                  <a:lnTo>
                    <a:pt x="4810" y="2930"/>
                  </a:lnTo>
                  <a:lnTo>
                    <a:pt x="4824" y="3008"/>
                  </a:lnTo>
                  <a:lnTo>
                    <a:pt x="4832" y="3087"/>
                  </a:lnTo>
                  <a:lnTo>
                    <a:pt x="4841" y="3169"/>
                  </a:lnTo>
                  <a:lnTo>
                    <a:pt x="4841" y="3250"/>
                  </a:lnTo>
                  <a:lnTo>
                    <a:pt x="4841" y="3250"/>
                  </a:lnTo>
                  <a:lnTo>
                    <a:pt x="4841" y="3332"/>
                  </a:lnTo>
                  <a:lnTo>
                    <a:pt x="4832" y="3413"/>
                  </a:lnTo>
                  <a:lnTo>
                    <a:pt x="4824" y="3492"/>
                  </a:lnTo>
                  <a:lnTo>
                    <a:pt x="4810" y="3571"/>
                  </a:lnTo>
                  <a:lnTo>
                    <a:pt x="4793" y="3649"/>
                  </a:lnTo>
                  <a:lnTo>
                    <a:pt x="4771" y="3725"/>
                  </a:lnTo>
                  <a:lnTo>
                    <a:pt x="4745" y="3799"/>
                  </a:lnTo>
                  <a:lnTo>
                    <a:pt x="4717" y="3872"/>
                  </a:lnTo>
                  <a:lnTo>
                    <a:pt x="4683" y="3942"/>
                  </a:lnTo>
                  <a:lnTo>
                    <a:pt x="4650" y="4009"/>
                  </a:lnTo>
                  <a:lnTo>
                    <a:pt x="4610" y="4077"/>
                  </a:lnTo>
                  <a:lnTo>
                    <a:pt x="4571" y="4142"/>
                  </a:lnTo>
                  <a:lnTo>
                    <a:pt x="4526" y="4203"/>
                  </a:lnTo>
                  <a:lnTo>
                    <a:pt x="4478" y="4265"/>
                  </a:lnTo>
                  <a:lnTo>
                    <a:pt x="4428" y="4321"/>
                  </a:lnTo>
                  <a:lnTo>
                    <a:pt x="4374" y="4378"/>
                  </a:lnTo>
                  <a:lnTo>
                    <a:pt x="4321" y="4431"/>
                  </a:lnTo>
                  <a:lnTo>
                    <a:pt x="4262" y="4482"/>
                  </a:lnTo>
                  <a:lnTo>
                    <a:pt x="4202" y="4527"/>
                  </a:lnTo>
                  <a:lnTo>
                    <a:pt x="4138" y="4572"/>
                  </a:lnTo>
                  <a:lnTo>
                    <a:pt x="4073" y="4614"/>
                  </a:lnTo>
                  <a:lnTo>
                    <a:pt x="4009" y="4653"/>
                  </a:lnTo>
                  <a:lnTo>
                    <a:pt x="3938" y="4687"/>
                  </a:lnTo>
                  <a:lnTo>
                    <a:pt x="3868" y="4718"/>
                  </a:lnTo>
                  <a:lnTo>
                    <a:pt x="3795" y="4749"/>
                  </a:lnTo>
                  <a:lnTo>
                    <a:pt x="3722" y="4774"/>
                  </a:lnTo>
                  <a:lnTo>
                    <a:pt x="3646" y="4794"/>
                  </a:lnTo>
                  <a:lnTo>
                    <a:pt x="3570" y="4811"/>
                  </a:lnTo>
                  <a:lnTo>
                    <a:pt x="3491" y="4825"/>
                  </a:lnTo>
                  <a:lnTo>
                    <a:pt x="3410" y="4836"/>
                  </a:lnTo>
                  <a:lnTo>
                    <a:pt x="3328" y="4842"/>
                  </a:lnTo>
                  <a:lnTo>
                    <a:pt x="3246" y="4845"/>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6" name="Google Shape;685;p17"/>
            <p:cNvSpPr/>
            <p:nvPr/>
          </p:nvSpPr>
          <p:spPr bwMode="auto">
            <a:xfrm>
              <a:off x="5058457" y="2612008"/>
              <a:ext cx="1215045" cy="1215032"/>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58595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gr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
        <p:nvSpPr>
          <p:cNvPr id="2" name="ZoneTexte 1"/>
          <p:cNvSpPr txBox="1"/>
          <p:nvPr/>
        </p:nvSpPr>
        <p:spPr bwMode="auto">
          <a:xfrm>
            <a:off x="826265" y="2743202"/>
            <a:ext cx="7612654" cy="156966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63003C"/>
                </a:solidFill>
                <a:effectLst/>
                <a:uLnTx/>
                <a:uFillTx/>
                <a:latin typeface="Calibri"/>
                <a:ea typeface="Calibri"/>
                <a:cs typeface="Calibri"/>
              </a:rPr>
              <a:t>Lien d’accès au module de formation e-learning « Agir contre les violences sexistes et sexuelles » : </a:t>
            </a: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sng" strike="noStrike" kern="0" cap="none" spc="0" normalizeH="0" baseline="0" noProof="0" dirty="0">
                <a:ln>
                  <a:noFill/>
                </a:ln>
                <a:solidFill>
                  <a:srgbClr val="63003C"/>
                </a:solidFill>
                <a:effectLst/>
                <a:uLnTx/>
                <a:uFillTx/>
                <a:latin typeface="Calibri"/>
                <a:ea typeface="Calibri"/>
                <a:cs typeface="Calibri"/>
                <a:hlinkClick r:id="rId3" tooltip="https://ecampus.paris-saclay.fr/course/view.php?id=120079"/>
              </a:rPr>
              <a:t>https://ecampus.paris-saclay.fr/course/view.php?id=120079</a:t>
            </a:r>
            <a:endParaRPr kumimoji="0" lang="fr-FR" sz="2400" b="0" i="0" u="none" strike="noStrike" kern="0" cap="none" spc="0" normalizeH="0" baseline="0" noProof="0" dirty="0">
              <a:ln>
                <a:noFill/>
              </a:ln>
              <a:solidFill>
                <a:srgbClr val="63003C"/>
              </a:solidFill>
              <a:effectLst/>
              <a:uLnTx/>
              <a:uFillTx/>
              <a:latin typeface="Calibri"/>
              <a:ea typeface="Calibri"/>
              <a:cs typeface="Calibri"/>
            </a:endParaRPr>
          </a:p>
        </p:txBody>
      </p:sp>
    </p:spTree>
    <p:extLst>
      <p:ext uri="{BB962C8B-B14F-4D97-AF65-F5344CB8AC3E}">
        <p14:creationId xmlns:p14="http://schemas.microsoft.com/office/powerpoint/2010/main" val="350210560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65200" y="69455"/>
            <a:ext cx="6781800" cy="523220"/>
          </a:xfrm>
          <a:prstGeom prst="rect">
            <a:avLst/>
          </a:prstGeom>
          <a:noFill/>
        </p:spPr>
        <p:txBody>
          <a:bodyPr wrap="square" rtlCol="0">
            <a:spAutoFit/>
          </a:bodyPr>
          <a:lstStyle/>
          <a:p>
            <a:pPr algn="ctr"/>
            <a:r>
              <a:rPr lang="fr-FR" sz="2800" dirty="0" smtClean="0"/>
              <a:t>Une </a:t>
            </a:r>
            <a:r>
              <a:rPr lang="fr-FR" sz="2800" dirty="0" err="1" smtClean="0"/>
              <a:t>video</a:t>
            </a:r>
            <a:r>
              <a:rPr lang="fr-FR" sz="2800" dirty="0" smtClean="0"/>
              <a:t> pour poursuivre </a:t>
            </a:r>
            <a:endParaRPr lang="fr-FR" sz="2800" dirty="0"/>
          </a:p>
        </p:txBody>
      </p:sp>
      <p:sp>
        <p:nvSpPr>
          <p:cNvPr id="4" name="ZoneTexte 3"/>
          <p:cNvSpPr txBox="1"/>
          <p:nvPr/>
        </p:nvSpPr>
        <p:spPr>
          <a:xfrm>
            <a:off x="-139700" y="6184900"/>
            <a:ext cx="9423400" cy="584775"/>
          </a:xfrm>
          <a:prstGeom prst="rect">
            <a:avLst/>
          </a:prstGeom>
          <a:noFill/>
        </p:spPr>
        <p:txBody>
          <a:bodyPr wrap="square" rtlCol="0">
            <a:spAutoFit/>
          </a:bodyPr>
          <a:lstStyle/>
          <a:p>
            <a:pPr algn="ctr"/>
            <a:endParaRPr lang="fr-FR" sz="3200" b="1" dirty="0">
              <a:solidFill>
                <a:srgbClr val="0070C0"/>
              </a:solidFill>
            </a:endParaRPr>
          </a:p>
        </p:txBody>
      </p:sp>
      <p:sp>
        <p:nvSpPr>
          <p:cNvPr id="5" name="ZoneTexte 4"/>
          <p:cNvSpPr txBox="1"/>
          <p:nvPr/>
        </p:nvSpPr>
        <p:spPr>
          <a:xfrm>
            <a:off x="-41275" y="1331339"/>
            <a:ext cx="9423400" cy="523220"/>
          </a:xfrm>
          <a:prstGeom prst="rect">
            <a:avLst/>
          </a:prstGeom>
          <a:noFill/>
        </p:spPr>
        <p:txBody>
          <a:bodyPr wrap="square" rtlCol="0">
            <a:spAutoFit/>
          </a:bodyPr>
          <a:lstStyle/>
          <a:p>
            <a:pPr algn="ctr"/>
            <a:endParaRPr lang="fr-FR" sz="2800" i="1" dirty="0">
              <a:solidFill>
                <a:srgbClr val="0070C0"/>
              </a:solidFill>
            </a:endParaRPr>
          </a:p>
        </p:txBody>
      </p:sp>
      <p:pic>
        <p:nvPicPr>
          <p:cNvPr id="6" name="_bnnmWYI0lM"/>
          <p:cNvPicPr>
            <a:picLocks noRot="1" noChangeAspect="1"/>
          </p:cNvPicPr>
          <p:nvPr>
            <a:videoFile r:link="rId1"/>
          </p:nvPr>
        </p:nvPicPr>
        <p:blipFill>
          <a:blip r:embed="rId3"/>
          <a:stretch>
            <a:fillRect/>
          </a:stretch>
        </p:blipFill>
        <p:spPr>
          <a:xfrm>
            <a:off x="1159933" y="1592949"/>
            <a:ext cx="6824133" cy="3838575"/>
          </a:xfrm>
          <a:prstGeom prst="rect">
            <a:avLst/>
          </a:prstGeom>
        </p:spPr>
      </p:pic>
    </p:spTree>
    <p:extLst>
      <p:ext uri="{BB962C8B-B14F-4D97-AF65-F5344CB8AC3E}">
        <p14:creationId xmlns:p14="http://schemas.microsoft.com/office/powerpoint/2010/main" val="24334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Le contrat pédagogique</a:t>
            </a:r>
          </a:p>
        </p:txBody>
      </p:sp>
      <p:sp>
        <p:nvSpPr>
          <p:cNvPr id="3" name="Espace réservé du contenu 2"/>
          <p:cNvSpPr>
            <a:spLocks noGrp="1"/>
          </p:cNvSpPr>
          <p:nvPr>
            <p:ph idx="1"/>
          </p:nvPr>
        </p:nvSpPr>
        <p:spPr/>
        <p:txBody>
          <a:bodyPr/>
          <a:lstStyle/>
          <a:p>
            <a:pPr marL="114300" indent="0">
              <a:buNone/>
            </a:pPr>
            <a:endParaRPr lang="fr-FR" sz="1800" i="1" dirty="0"/>
          </a:p>
          <a:p>
            <a:pPr marL="114300" indent="0">
              <a:buNone/>
            </a:pPr>
            <a:r>
              <a:rPr lang="fr-FR" sz="3200" b="1" dirty="0"/>
              <a:t>Constat</a:t>
            </a:r>
          </a:p>
          <a:p>
            <a:pPr marL="114300" indent="0">
              <a:buNone/>
            </a:pPr>
            <a:r>
              <a:rPr lang="fr-FR" sz="2400" dirty="0"/>
              <a:t>Il existe des </a:t>
            </a:r>
            <a:r>
              <a:rPr lang="fr-FR" sz="2400" b="1" dirty="0"/>
              <a:t>attentes plus ou moins tacites </a:t>
            </a:r>
            <a:r>
              <a:rPr lang="fr-FR" sz="2400" dirty="0"/>
              <a:t>des acteurs les uns par rapport aux autres.</a:t>
            </a:r>
          </a:p>
          <a:p>
            <a:pPr marL="114300" indent="0">
              <a:buNone/>
            </a:pPr>
            <a:endParaRPr lang="fr-FR" sz="2400" dirty="0"/>
          </a:p>
        </p:txBody>
      </p:sp>
      <p:pic>
        <p:nvPicPr>
          <p:cNvPr id="5" name="Image 4" descr="contrat-photo.jpg"/>
          <p:cNvPicPr>
            <a:picLocks noChangeAspect="1"/>
          </p:cNvPicPr>
          <p:nvPr/>
        </p:nvPicPr>
        <p:blipFill rotWithShape="1">
          <a:blip r:embed="rId2">
            <a:extLst>
              <a:ext uri="{28A0092B-C50C-407E-A947-70E740481C1C}">
                <a14:useLocalDpi xmlns:a14="http://schemas.microsoft.com/office/drawing/2010/main" val="0"/>
              </a:ext>
            </a:extLst>
          </a:blip>
          <a:srcRect l="3981" t="12227" r="2585" b="7928"/>
          <a:stretch/>
        </p:blipFill>
        <p:spPr>
          <a:xfrm>
            <a:off x="5328817" y="4493698"/>
            <a:ext cx="3018251" cy="1721544"/>
          </a:xfrm>
          <a:prstGeom prst="rect">
            <a:avLst/>
          </a:prstGeom>
        </p:spPr>
      </p:pic>
      <p:sp>
        <p:nvSpPr>
          <p:cNvPr id="6" name="Rectangle à coins arrondis 5"/>
          <p:cNvSpPr/>
          <p:nvPr/>
        </p:nvSpPr>
        <p:spPr>
          <a:xfrm>
            <a:off x="1081336" y="3710781"/>
            <a:ext cx="4536504" cy="948958"/>
          </a:xfrm>
          <a:prstGeom prst="roundRect">
            <a:avLst/>
          </a:prstGeom>
          <a:solidFill>
            <a:schemeClr val="accent2">
              <a:lumMod val="20000"/>
              <a:lumOff val="80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chemeClr val="tx1"/>
                </a:solidFill>
              </a:rPr>
              <a:t>Expliciter</a:t>
            </a:r>
            <a:r>
              <a:rPr lang="fr-FR" sz="2400" dirty="0">
                <a:solidFill>
                  <a:schemeClr val="tx1"/>
                </a:solidFill>
              </a:rPr>
              <a:t> ces attentes </a:t>
            </a:r>
          </a:p>
          <a:p>
            <a:pPr algn="ctr"/>
            <a:r>
              <a:rPr lang="fr-FR" sz="2400" dirty="0">
                <a:solidFill>
                  <a:schemeClr val="tx1"/>
                </a:solidFill>
              </a:rPr>
              <a:t>= établir le </a:t>
            </a:r>
            <a:r>
              <a:rPr lang="fr-FR" sz="2400" b="1" dirty="0">
                <a:solidFill>
                  <a:schemeClr val="tx1"/>
                </a:solidFill>
              </a:rPr>
              <a:t>contrat pédagogique</a:t>
            </a:r>
          </a:p>
        </p:txBody>
      </p:sp>
    </p:spTree>
    <p:extLst>
      <p:ext uri="{BB962C8B-B14F-4D97-AF65-F5344CB8AC3E}">
        <p14:creationId xmlns:p14="http://schemas.microsoft.com/office/powerpoint/2010/main" val="34056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 contrat pédagogique</a:t>
            </a:r>
          </a:p>
        </p:txBody>
      </p:sp>
      <p:sp>
        <p:nvSpPr>
          <p:cNvPr id="3" name="Espace réservé du contenu 2"/>
          <p:cNvSpPr>
            <a:spLocks noGrp="1"/>
          </p:cNvSpPr>
          <p:nvPr>
            <p:ph idx="1"/>
          </p:nvPr>
        </p:nvSpPr>
        <p:spPr/>
        <p:txBody>
          <a:bodyPr>
            <a:normAutofit fontScale="92500" lnSpcReduction="20000"/>
          </a:bodyPr>
          <a:lstStyle/>
          <a:p>
            <a:pPr marL="114300" indent="0">
              <a:buNone/>
            </a:pPr>
            <a:endParaRPr lang="fr-FR" sz="1800" i="1" dirty="0"/>
          </a:p>
          <a:p>
            <a:pPr>
              <a:spcBef>
                <a:spcPts val="1200"/>
              </a:spcBef>
              <a:defRPr/>
            </a:pPr>
            <a:r>
              <a:rPr lang="fr-FR" b="1" dirty="0"/>
              <a:t>Qu’est ce que c’est? </a:t>
            </a:r>
            <a:endParaRPr lang="fr-FR" dirty="0"/>
          </a:p>
          <a:p>
            <a:pPr marL="0" indent="0">
              <a:buNone/>
              <a:defRPr/>
            </a:pPr>
            <a:r>
              <a:rPr lang="fr-FR" dirty="0"/>
              <a:t>	Accord formalisé entre les différents acteurs de la 	situation d’enseignement :</a:t>
            </a:r>
          </a:p>
          <a:p>
            <a:pPr marL="0" indent="0">
              <a:buNone/>
              <a:defRPr/>
            </a:pPr>
            <a:r>
              <a:rPr lang="fr-FR" dirty="0"/>
              <a:t>		</a:t>
            </a:r>
            <a:r>
              <a:rPr lang="fr-FR" dirty="0" smtClean="0"/>
              <a:t>Les apprenants</a:t>
            </a:r>
            <a:endParaRPr lang="fr-FR" dirty="0"/>
          </a:p>
          <a:p>
            <a:pPr marL="0" indent="0">
              <a:buNone/>
              <a:defRPr/>
            </a:pPr>
            <a:r>
              <a:rPr lang="fr-FR" dirty="0"/>
              <a:t>		</a:t>
            </a:r>
            <a:r>
              <a:rPr lang="fr-FR" dirty="0" smtClean="0"/>
              <a:t>L’enseignant/équipe </a:t>
            </a:r>
            <a:r>
              <a:rPr lang="fr-FR" dirty="0"/>
              <a:t>pédagogique</a:t>
            </a:r>
          </a:p>
          <a:p>
            <a:pPr marL="0" indent="0">
              <a:buNone/>
              <a:defRPr/>
            </a:pPr>
            <a:r>
              <a:rPr lang="fr-FR" dirty="0"/>
              <a:t>		Université</a:t>
            </a:r>
          </a:p>
          <a:p>
            <a:pPr marL="0" indent="0">
              <a:buNone/>
              <a:defRPr/>
            </a:pPr>
            <a:endParaRPr lang="fr-FR" dirty="0"/>
          </a:p>
          <a:p>
            <a:pPr marL="0" indent="0">
              <a:buNone/>
              <a:defRPr/>
            </a:pPr>
            <a:r>
              <a:rPr lang="fr-FR" dirty="0"/>
              <a:t>	Définit les </a:t>
            </a:r>
            <a:r>
              <a:rPr lang="fr-FR" i="1" dirty="0">
                <a:solidFill>
                  <a:srgbClr val="FF0000"/>
                </a:solidFill>
              </a:rPr>
              <a:t>règles de fonctionnement </a:t>
            </a:r>
            <a:r>
              <a:rPr lang="fr-FR" dirty="0"/>
              <a:t>et </a:t>
            </a:r>
            <a:r>
              <a:rPr lang="fr-FR" i="1" dirty="0">
                <a:solidFill>
                  <a:srgbClr val="FF0000"/>
                </a:solidFill>
              </a:rPr>
              <a:t>rôles</a:t>
            </a:r>
            <a:r>
              <a:rPr lang="fr-FR" dirty="0"/>
              <a:t> de 	chaque partie dans l’activité d’apprentissage et 	d’enseignement.</a:t>
            </a:r>
          </a:p>
          <a:p>
            <a:pPr marL="114300" indent="0">
              <a:buNone/>
            </a:pPr>
            <a:endParaRPr lang="fr-FR" sz="2400" dirty="0"/>
          </a:p>
        </p:txBody>
      </p:sp>
    </p:spTree>
    <p:extLst>
      <p:ext uri="{BB962C8B-B14F-4D97-AF65-F5344CB8AC3E}">
        <p14:creationId xmlns:p14="http://schemas.microsoft.com/office/powerpoint/2010/main" val="4257808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0840"/>
            <a:ext cx="8229600" cy="1143000"/>
          </a:xfrm>
        </p:spPr>
        <p:txBody>
          <a:bodyPr/>
          <a:lstStyle/>
          <a:p>
            <a:r>
              <a:rPr lang="fr-FR" b="1" dirty="0">
                <a:solidFill>
                  <a:srgbClr val="C00000"/>
                </a:solidFill>
              </a:rPr>
              <a:t>Le contrat pédagogique</a:t>
            </a:r>
          </a:p>
        </p:txBody>
      </p:sp>
      <p:sp>
        <p:nvSpPr>
          <p:cNvPr id="6" name="Espace réservé du contenu 5"/>
          <p:cNvSpPr>
            <a:spLocks noGrp="1"/>
          </p:cNvSpPr>
          <p:nvPr>
            <p:ph idx="1"/>
          </p:nvPr>
        </p:nvSpPr>
        <p:spPr>
          <a:xfrm>
            <a:off x="489098" y="1619017"/>
            <a:ext cx="8250865" cy="5010385"/>
          </a:xfrm>
        </p:spPr>
        <p:txBody>
          <a:bodyPr>
            <a:normAutofit lnSpcReduction="10000"/>
          </a:bodyPr>
          <a:lstStyle/>
          <a:p>
            <a:pPr lvl="1" indent="0">
              <a:spcBef>
                <a:spcPts val="500"/>
              </a:spcBef>
              <a:buNone/>
              <a:defRPr sz="1800"/>
            </a:pPr>
            <a:r>
              <a:rPr lang="fr-FR" sz="2800" b="1" dirty="0">
                <a:solidFill>
                  <a:srgbClr val="0A0A0A"/>
                </a:solidFill>
                <a:ea typeface="Calibri"/>
                <a:cs typeface="Calibri"/>
              </a:rPr>
              <a:t>Méthode de travail </a:t>
            </a:r>
            <a:r>
              <a:rPr lang="fr-FR" sz="2800" dirty="0">
                <a:solidFill>
                  <a:srgbClr val="0A0A0A"/>
                </a:solidFill>
                <a:ea typeface="Calibri"/>
                <a:cs typeface="Calibri"/>
              </a:rPr>
              <a:t>: </a:t>
            </a:r>
            <a:r>
              <a:rPr lang="fr-FR" sz="2800" b="1" dirty="0" smtClean="0">
                <a:solidFill>
                  <a:srgbClr val="C00000"/>
                </a:solidFill>
                <a:ea typeface="Calibri"/>
                <a:cs typeface="Calibri"/>
              </a:rPr>
              <a:t>Commencer par un travail en groupe </a:t>
            </a:r>
            <a:r>
              <a:rPr lang="fr-FR" sz="2800" b="1" dirty="0" smtClean="0">
                <a:solidFill>
                  <a:srgbClr val="C00000"/>
                </a:solidFill>
                <a:ea typeface="Calibri"/>
                <a:cs typeface="Calibri"/>
                <a:sym typeface="Wingdings" panose="05000000000000000000" pitchFamily="2" charset="2"/>
              </a:rPr>
              <a:t> finir sur un travail individuel</a:t>
            </a:r>
            <a:endParaRPr lang="fr-FR" sz="2800" b="1" dirty="0">
              <a:solidFill>
                <a:srgbClr val="C00000"/>
              </a:solidFill>
            </a:endParaRPr>
          </a:p>
          <a:p>
            <a:pPr lvl="1" indent="0">
              <a:spcBef>
                <a:spcPts val="500"/>
              </a:spcBef>
              <a:buNone/>
              <a:defRPr sz="1800"/>
            </a:pPr>
            <a:endParaRPr lang="fr-FR" sz="1400" dirty="0">
              <a:solidFill>
                <a:srgbClr val="0A0A0A"/>
              </a:solidFill>
              <a:ea typeface="Calibri"/>
              <a:cs typeface="Calibri"/>
            </a:endParaRPr>
          </a:p>
          <a:p>
            <a:pPr lvl="1" indent="0">
              <a:spcBef>
                <a:spcPts val="500"/>
              </a:spcBef>
              <a:buNone/>
              <a:defRPr sz="1800"/>
            </a:pPr>
            <a:r>
              <a:rPr lang="fr-FR" sz="2400" b="1" dirty="0" smtClean="0">
                <a:solidFill>
                  <a:srgbClr val="0A0A0A"/>
                </a:solidFill>
                <a:ea typeface="Calibri"/>
                <a:cs typeface="Calibri"/>
              </a:rPr>
              <a:t>Consigne</a:t>
            </a:r>
            <a:r>
              <a:rPr lang="fr-FR" sz="2400" dirty="0" smtClean="0">
                <a:solidFill>
                  <a:srgbClr val="0A0A0A"/>
                </a:solidFill>
                <a:ea typeface="Calibri"/>
                <a:cs typeface="Calibri"/>
              </a:rPr>
              <a:t> </a:t>
            </a:r>
            <a:r>
              <a:rPr lang="fr-FR" sz="2400" dirty="0">
                <a:solidFill>
                  <a:srgbClr val="0A0A0A"/>
                </a:solidFill>
                <a:ea typeface="Calibri"/>
                <a:cs typeface="Calibri"/>
              </a:rPr>
              <a:t>: </a:t>
            </a:r>
          </a:p>
          <a:p>
            <a:pPr marL="1085850" lvl="1" indent="-342900">
              <a:spcBef>
                <a:spcPts val="500"/>
              </a:spcBef>
              <a:defRPr sz="1800"/>
            </a:pPr>
            <a:r>
              <a:rPr lang="fr-FR" sz="2400" dirty="0" smtClean="0">
                <a:solidFill>
                  <a:srgbClr val="0A0A0A"/>
                </a:solidFill>
                <a:ea typeface="Calibri"/>
                <a:cs typeface="Calibri"/>
              </a:rPr>
              <a:t>Créer 2 groupes : Les </a:t>
            </a:r>
            <a:r>
              <a:rPr lang="fr-FR" sz="2400" b="1" dirty="0" smtClean="0">
                <a:solidFill>
                  <a:srgbClr val="C00000"/>
                </a:solidFill>
                <a:ea typeface="Calibri"/>
                <a:cs typeface="Calibri"/>
              </a:rPr>
              <a:t>enseignants</a:t>
            </a:r>
            <a:r>
              <a:rPr lang="fr-FR" sz="2400" dirty="0" smtClean="0">
                <a:solidFill>
                  <a:srgbClr val="0A0A0A"/>
                </a:solidFill>
                <a:ea typeface="Calibri"/>
                <a:cs typeface="Calibri"/>
              </a:rPr>
              <a:t> et les </a:t>
            </a:r>
            <a:r>
              <a:rPr lang="fr-FR" sz="2400" b="1" dirty="0" smtClean="0">
                <a:solidFill>
                  <a:srgbClr val="C00000"/>
                </a:solidFill>
                <a:ea typeface="Calibri"/>
                <a:cs typeface="Calibri"/>
              </a:rPr>
              <a:t>étudiants</a:t>
            </a:r>
            <a:endParaRPr lang="fr-FR" sz="1800" dirty="0">
              <a:solidFill>
                <a:srgbClr val="0A0A0A"/>
              </a:solidFill>
              <a:ea typeface="Calibri"/>
              <a:cs typeface="Calibri"/>
            </a:endParaRPr>
          </a:p>
          <a:p>
            <a:pPr marL="1085850" lvl="1" indent="-342900">
              <a:lnSpc>
                <a:spcPct val="110000"/>
              </a:lnSpc>
              <a:spcBef>
                <a:spcPts val="0"/>
              </a:spcBef>
              <a:defRPr sz="1800"/>
            </a:pPr>
            <a:r>
              <a:rPr lang="fr-FR" sz="2400" dirty="0" smtClean="0">
                <a:solidFill>
                  <a:srgbClr val="0A0A0A"/>
                </a:solidFill>
                <a:ea typeface="Calibri"/>
                <a:cs typeface="Calibri"/>
              </a:rPr>
              <a:t>Définir en équipe </a:t>
            </a:r>
            <a:r>
              <a:rPr lang="fr-FR" sz="2400" b="1" dirty="0" smtClean="0">
                <a:solidFill>
                  <a:srgbClr val="C00000"/>
                </a:solidFill>
                <a:ea typeface="Calibri"/>
                <a:cs typeface="Calibri"/>
              </a:rPr>
              <a:t>les droits et devoirs</a:t>
            </a:r>
            <a:r>
              <a:rPr lang="fr-FR" sz="3600" b="1" dirty="0" smtClean="0">
                <a:solidFill>
                  <a:srgbClr val="C00000"/>
                </a:solidFill>
                <a:ea typeface="Calibri"/>
                <a:cs typeface="Calibri"/>
              </a:rPr>
              <a:t> </a:t>
            </a:r>
            <a:r>
              <a:rPr lang="fr-FR" sz="2400" dirty="0" smtClean="0">
                <a:solidFill>
                  <a:srgbClr val="0A0A0A"/>
                </a:solidFill>
                <a:ea typeface="Calibri"/>
                <a:cs typeface="Calibri"/>
              </a:rPr>
              <a:t>du groupe auquel on appartient – Désigner </a:t>
            </a:r>
            <a:r>
              <a:rPr lang="fr-FR" sz="2400" dirty="0" err="1" smtClean="0">
                <a:solidFill>
                  <a:srgbClr val="0A0A0A"/>
                </a:solidFill>
                <a:ea typeface="Calibri"/>
                <a:cs typeface="Calibri"/>
              </a:rPr>
              <a:t>un.e</a:t>
            </a:r>
            <a:r>
              <a:rPr lang="fr-FR" sz="2400" dirty="0" smtClean="0">
                <a:solidFill>
                  <a:srgbClr val="0A0A0A"/>
                </a:solidFill>
                <a:ea typeface="Calibri"/>
                <a:cs typeface="Calibri"/>
              </a:rPr>
              <a:t> secrétaire et </a:t>
            </a:r>
            <a:r>
              <a:rPr lang="fr-FR" sz="2400" dirty="0" err="1" smtClean="0">
                <a:solidFill>
                  <a:srgbClr val="0A0A0A"/>
                </a:solidFill>
                <a:ea typeface="Calibri"/>
                <a:cs typeface="Calibri"/>
              </a:rPr>
              <a:t>un.e</a:t>
            </a:r>
            <a:r>
              <a:rPr lang="fr-FR" sz="2400" dirty="0" smtClean="0">
                <a:solidFill>
                  <a:srgbClr val="0A0A0A"/>
                </a:solidFill>
                <a:ea typeface="Calibri"/>
                <a:cs typeface="Calibri"/>
              </a:rPr>
              <a:t> </a:t>
            </a:r>
            <a:r>
              <a:rPr lang="fr-FR" sz="2400" dirty="0" err="1" smtClean="0">
                <a:solidFill>
                  <a:srgbClr val="0A0A0A"/>
                </a:solidFill>
                <a:ea typeface="Calibri"/>
                <a:cs typeface="Calibri"/>
              </a:rPr>
              <a:t>rapporteur.e</a:t>
            </a:r>
            <a:r>
              <a:rPr lang="fr-FR" sz="2400" dirty="0" smtClean="0">
                <a:solidFill>
                  <a:srgbClr val="0A0A0A"/>
                </a:solidFill>
                <a:ea typeface="Calibri"/>
                <a:cs typeface="Calibri"/>
              </a:rPr>
              <a:t> </a:t>
            </a:r>
            <a:r>
              <a:rPr lang="fr-FR" sz="2000" b="1" dirty="0">
                <a:solidFill>
                  <a:srgbClr val="C00000"/>
                </a:solidFill>
                <a:sym typeface="Wingdings" panose="05000000000000000000" pitchFamily="2" charset="2"/>
              </a:rPr>
              <a:t></a:t>
            </a:r>
            <a:r>
              <a:rPr lang="fr-FR" sz="2000" b="1" dirty="0">
                <a:solidFill>
                  <a:srgbClr val="C00000"/>
                </a:solidFill>
              </a:rPr>
              <a:t> </a:t>
            </a:r>
            <a:r>
              <a:rPr lang="fr-FR" sz="2000" b="1" dirty="0" smtClean="0">
                <a:solidFill>
                  <a:srgbClr val="C00000"/>
                </a:solidFill>
              </a:rPr>
              <a:t>10’</a:t>
            </a:r>
            <a:endParaRPr lang="fr-FR" dirty="0" smtClean="0"/>
          </a:p>
          <a:p>
            <a:pPr marL="1085850" lvl="1" indent="-342900">
              <a:defRPr sz="1800"/>
            </a:pPr>
            <a:r>
              <a:rPr lang="fr-FR" sz="2400" dirty="0" smtClean="0">
                <a:solidFill>
                  <a:srgbClr val="0A0A0A"/>
                </a:solidFill>
                <a:ea typeface="Calibri"/>
                <a:cs typeface="Calibri"/>
              </a:rPr>
              <a:t>Présentation du travail de chaque groupe + Discussion / compléments </a:t>
            </a:r>
            <a:r>
              <a:rPr lang="fr-FR" sz="2000" b="1" dirty="0">
                <a:solidFill>
                  <a:srgbClr val="C00000"/>
                </a:solidFill>
                <a:sym typeface="Wingdings" panose="05000000000000000000" pitchFamily="2" charset="2"/>
              </a:rPr>
              <a:t></a:t>
            </a:r>
            <a:r>
              <a:rPr lang="fr-FR" sz="2000" b="1" dirty="0">
                <a:solidFill>
                  <a:srgbClr val="C00000"/>
                </a:solidFill>
              </a:rPr>
              <a:t> 3</a:t>
            </a:r>
            <a:r>
              <a:rPr lang="fr-FR" sz="2000" b="1" dirty="0" smtClean="0">
                <a:solidFill>
                  <a:srgbClr val="C00000"/>
                </a:solidFill>
              </a:rPr>
              <a:t>0’</a:t>
            </a:r>
            <a:endParaRPr lang="fr-FR" dirty="0" smtClean="0"/>
          </a:p>
          <a:p>
            <a:pPr marL="1085850" lvl="1" indent="-342900">
              <a:defRPr sz="1800"/>
            </a:pPr>
            <a:r>
              <a:rPr lang="fr-FR" sz="2400" dirty="0" smtClean="0">
                <a:solidFill>
                  <a:srgbClr val="0A0A0A"/>
                </a:solidFill>
                <a:ea typeface="Calibri"/>
                <a:cs typeface="Calibri"/>
              </a:rPr>
              <a:t>Elaborer </a:t>
            </a:r>
            <a:r>
              <a:rPr lang="fr-FR" sz="2400" b="1" dirty="0">
                <a:solidFill>
                  <a:srgbClr val="C00000"/>
                </a:solidFill>
                <a:ea typeface="Calibri"/>
                <a:cs typeface="Calibri"/>
              </a:rPr>
              <a:t>votre contrat pédagogique </a:t>
            </a:r>
            <a:r>
              <a:rPr lang="fr-FR" sz="2400" dirty="0">
                <a:solidFill>
                  <a:srgbClr val="0A0A0A"/>
                </a:solidFill>
                <a:ea typeface="Calibri"/>
                <a:cs typeface="Calibri"/>
              </a:rPr>
              <a:t>dans le cadre de l’enseignement que vous allez donner cette année (définir les grandes lignes</a:t>
            </a:r>
            <a:r>
              <a:rPr lang="fr-FR" sz="2400" dirty="0" smtClean="0">
                <a:solidFill>
                  <a:srgbClr val="0A0A0A"/>
                </a:solidFill>
                <a:ea typeface="Calibri"/>
                <a:cs typeface="Calibri"/>
              </a:rPr>
              <a:t>) </a:t>
            </a:r>
            <a:r>
              <a:rPr lang="fr-FR" sz="2000" b="1" dirty="0">
                <a:solidFill>
                  <a:srgbClr val="C00000"/>
                </a:solidFill>
                <a:sym typeface="Wingdings" panose="05000000000000000000" pitchFamily="2" charset="2"/>
              </a:rPr>
              <a:t></a:t>
            </a:r>
            <a:r>
              <a:rPr lang="fr-FR" sz="2000" b="1" dirty="0">
                <a:solidFill>
                  <a:srgbClr val="C00000"/>
                </a:solidFill>
              </a:rPr>
              <a:t> 10’</a:t>
            </a:r>
          </a:p>
          <a:p>
            <a:pPr marL="1085850" lvl="1" indent="-342900">
              <a:spcBef>
                <a:spcPts val="500"/>
              </a:spcBef>
              <a:defRPr sz="1800"/>
            </a:pPr>
            <a:endParaRPr lang="fr-FR" dirty="0"/>
          </a:p>
          <a:p>
            <a:pPr marL="114300" indent="0">
              <a:buNone/>
            </a:pPr>
            <a:endParaRPr lang="fr-FR" sz="2400" b="1" dirty="0"/>
          </a:p>
        </p:txBody>
      </p:sp>
    </p:spTree>
    <p:extLst>
      <p:ext uri="{BB962C8B-B14F-4D97-AF65-F5344CB8AC3E}">
        <p14:creationId xmlns:p14="http://schemas.microsoft.com/office/powerpoint/2010/main" val="2732009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AF7465A2-9E2E-4E08-B792-EF5C8A91E1F3}"/>
              </a:ext>
            </a:extLst>
          </p:cNvPr>
          <p:cNvGraphicFramePr>
            <a:graphicFrameLocks noGrp="1"/>
          </p:cNvGraphicFramePr>
          <p:nvPr>
            <p:extLst>
              <p:ext uri="{D42A27DB-BD31-4B8C-83A1-F6EECF244321}">
                <p14:modId xmlns:p14="http://schemas.microsoft.com/office/powerpoint/2010/main" val="1059697430"/>
              </p:ext>
            </p:extLst>
          </p:nvPr>
        </p:nvGraphicFramePr>
        <p:xfrm>
          <a:off x="400050" y="2019300"/>
          <a:ext cx="8327571" cy="3611880"/>
        </p:xfrm>
        <a:graphic>
          <a:graphicData uri="http://schemas.openxmlformats.org/drawingml/2006/table">
            <a:tbl>
              <a:tblPr firstRow="1" bandRow="1">
                <a:tableStyleId>{5C22544A-7EE6-4342-B048-85BDC9FD1C3A}</a:tableStyleId>
              </a:tblPr>
              <a:tblGrid>
                <a:gridCol w="2775857">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20002"/>
                    </a:ext>
                  </a:extLst>
                </a:gridCol>
              </a:tblGrid>
              <a:tr h="349976">
                <a:tc>
                  <a:txBody>
                    <a:bodyPr/>
                    <a:lstStyle/>
                    <a:p>
                      <a:pPr algn="ctr"/>
                      <a:r>
                        <a:rPr lang="fr-FR" sz="1200" dirty="0"/>
                        <a:t>En tant qu’enseignant, je m’engage à </a:t>
                      </a:r>
                    </a:p>
                  </a:txBody>
                  <a:tcPr marL="68580" marR="68580" marT="34290" marB="34290">
                    <a:solidFill>
                      <a:srgbClr val="C00000"/>
                    </a:solidFill>
                  </a:tcPr>
                </a:tc>
                <a:tc>
                  <a:txBody>
                    <a:bodyPr/>
                    <a:lstStyle/>
                    <a:p>
                      <a:pPr algn="ctr"/>
                      <a:r>
                        <a:rPr lang="fr-FR" sz="1200" dirty="0"/>
                        <a:t>En tant que</a:t>
                      </a:r>
                      <a:r>
                        <a:rPr lang="fr-FR" sz="1200" baseline="0" dirty="0"/>
                        <a:t> représentant de  l’institution, je m’engage à</a:t>
                      </a:r>
                      <a:endParaRPr lang="fr-FR" sz="1200" dirty="0"/>
                    </a:p>
                  </a:txBody>
                  <a:tcPr marL="68580" marR="68580" marT="34290" marB="34290">
                    <a:solidFill>
                      <a:srgbClr val="C00000"/>
                    </a:solidFill>
                  </a:tcPr>
                </a:tc>
                <a:tc>
                  <a:txBody>
                    <a:bodyPr/>
                    <a:lstStyle/>
                    <a:p>
                      <a:pPr algn="ctr"/>
                      <a:r>
                        <a:rPr lang="fr-FR" sz="1200" dirty="0"/>
                        <a:t>J’attends de mes étudiants</a:t>
                      </a:r>
                    </a:p>
                  </a:txBody>
                  <a:tcPr marL="68580" marR="68580" marT="34290" marB="34290">
                    <a:solidFill>
                      <a:srgbClr val="C00000"/>
                    </a:solidFill>
                  </a:tcPr>
                </a:tc>
                <a:extLst>
                  <a:ext uri="{0D108BD9-81ED-4DB2-BD59-A6C34878D82A}">
                    <a16:rowId xmlns:a16="http://schemas.microsoft.com/office/drawing/2014/main" val="10000"/>
                  </a:ext>
                </a:extLst>
              </a:tr>
              <a:tr h="3177540">
                <a:tc>
                  <a:txBody>
                    <a:bodyPr/>
                    <a:lstStyle/>
                    <a:p>
                      <a:pPr marL="285750" indent="-285750">
                        <a:buFont typeface="Wingdings" panose="05000000000000000000" pitchFamily="2" charset="2"/>
                        <a:buChar char="§"/>
                      </a:pPr>
                      <a:endParaRPr lang="fr-FR" sz="1200" baseline="0" dirty="0"/>
                    </a:p>
                  </a:txBody>
                  <a:tcPr marL="68580" marR="68580" marT="34290" marB="34290">
                    <a:solidFill>
                      <a:srgbClr val="FCEAF1"/>
                    </a:solidFill>
                  </a:tcPr>
                </a:tc>
                <a:tc>
                  <a:txBody>
                    <a:bodyPr/>
                    <a:lstStyle/>
                    <a:p>
                      <a:pPr marL="0" indent="0">
                        <a:buFont typeface="Wingdings" panose="05000000000000000000" pitchFamily="2" charset="2"/>
                        <a:buNone/>
                      </a:pPr>
                      <a:endParaRPr lang="fr-FR" sz="1200" baseline="0" dirty="0"/>
                    </a:p>
                  </a:txBody>
                  <a:tcPr marL="68580" marR="68580" marT="34290" marB="34290">
                    <a:solidFill>
                      <a:srgbClr val="FCEAF1"/>
                    </a:solidFill>
                  </a:tcPr>
                </a:tc>
                <a:tc>
                  <a:txBody>
                    <a:bodyPr/>
                    <a:lstStyle/>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txBody>
                  <a:tcPr marL="68580" marR="68580" marT="34290" marB="34290">
                    <a:solidFill>
                      <a:srgbClr val="FCEAF1"/>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457200" y="2108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rPr>
              <a:t>Le contrat pédagogique</a:t>
            </a:r>
            <a:endParaRPr lang="fr-FR" b="1" dirty="0">
              <a:solidFill>
                <a:srgbClr val="C00000"/>
              </a:solidFill>
            </a:endParaRPr>
          </a:p>
        </p:txBody>
      </p:sp>
    </p:spTree>
    <p:extLst>
      <p:ext uri="{BB962C8B-B14F-4D97-AF65-F5344CB8AC3E}">
        <p14:creationId xmlns:p14="http://schemas.microsoft.com/office/powerpoint/2010/main" val="3752147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AF7465A2-9E2E-4E08-B792-EF5C8A91E1F3}"/>
              </a:ext>
            </a:extLst>
          </p:cNvPr>
          <p:cNvGraphicFramePr>
            <a:graphicFrameLocks noGrp="1"/>
          </p:cNvGraphicFramePr>
          <p:nvPr>
            <p:extLst>
              <p:ext uri="{D42A27DB-BD31-4B8C-83A1-F6EECF244321}">
                <p14:modId xmlns:p14="http://schemas.microsoft.com/office/powerpoint/2010/main" val="1070064569"/>
              </p:ext>
            </p:extLst>
          </p:nvPr>
        </p:nvGraphicFramePr>
        <p:xfrm>
          <a:off x="400050" y="2019300"/>
          <a:ext cx="8327571" cy="3611880"/>
        </p:xfrm>
        <a:graphic>
          <a:graphicData uri="http://schemas.openxmlformats.org/drawingml/2006/table">
            <a:tbl>
              <a:tblPr firstRow="1" bandRow="1">
                <a:tableStyleId>{5C22544A-7EE6-4342-B048-85BDC9FD1C3A}</a:tableStyleId>
              </a:tblPr>
              <a:tblGrid>
                <a:gridCol w="2775857">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20002"/>
                    </a:ext>
                  </a:extLst>
                </a:gridCol>
              </a:tblGrid>
              <a:tr h="349976">
                <a:tc>
                  <a:txBody>
                    <a:bodyPr/>
                    <a:lstStyle/>
                    <a:p>
                      <a:pPr algn="ctr"/>
                      <a:r>
                        <a:rPr lang="fr-FR" sz="1200" dirty="0"/>
                        <a:t>En tant qu’enseignant, je m’engage à </a:t>
                      </a:r>
                    </a:p>
                  </a:txBody>
                  <a:tcPr marL="68580" marR="68580" marT="34290" marB="34290">
                    <a:solidFill>
                      <a:srgbClr val="C00000"/>
                    </a:solidFill>
                  </a:tcPr>
                </a:tc>
                <a:tc>
                  <a:txBody>
                    <a:bodyPr/>
                    <a:lstStyle/>
                    <a:p>
                      <a:pPr algn="ctr"/>
                      <a:r>
                        <a:rPr lang="fr-FR" sz="1200" dirty="0"/>
                        <a:t>En tant que</a:t>
                      </a:r>
                      <a:r>
                        <a:rPr lang="fr-FR" sz="1200" baseline="0" dirty="0"/>
                        <a:t> représentant de  l’institution, je m’engage à</a:t>
                      </a:r>
                      <a:endParaRPr lang="fr-FR" sz="1200" dirty="0"/>
                    </a:p>
                  </a:txBody>
                  <a:tcPr marL="68580" marR="68580" marT="34290" marB="34290">
                    <a:solidFill>
                      <a:srgbClr val="C00000"/>
                    </a:solidFill>
                  </a:tcPr>
                </a:tc>
                <a:tc>
                  <a:txBody>
                    <a:bodyPr/>
                    <a:lstStyle/>
                    <a:p>
                      <a:pPr algn="ctr"/>
                      <a:r>
                        <a:rPr lang="fr-FR" sz="1200" dirty="0"/>
                        <a:t>J’attends de mes étudiants</a:t>
                      </a:r>
                    </a:p>
                  </a:txBody>
                  <a:tcPr marL="68580" marR="68580" marT="34290" marB="34290">
                    <a:solidFill>
                      <a:srgbClr val="C00000"/>
                    </a:solidFill>
                  </a:tcPr>
                </a:tc>
                <a:extLst>
                  <a:ext uri="{0D108BD9-81ED-4DB2-BD59-A6C34878D82A}">
                    <a16:rowId xmlns:a16="http://schemas.microsoft.com/office/drawing/2014/main" val="10000"/>
                  </a:ext>
                </a:extLst>
              </a:tr>
              <a:tr h="3177540">
                <a:tc>
                  <a:txBody>
                    <a:bodyPr/>
                    <a:lstStyle/>
                    <a:p>
                      <a:pPr marL="285750" indent="-285750">
                        <a:buFont typeface="Wingdings" panose="05000000000000000000" pitchFamily="2" charset="2"/>
                        <a:buChar char="§"/>
                      </a:pPr>
                      <a:r>
                        <a:rPr lang="fr-FR" sz="1200" baseline="0" dirty="0"/>
                        <a:t>Ponctualité</a:t>
                      </a:r>
                    </a:p>
                    <a:p>
                      <a:pPr marL="285750" indent="-285750">
                        <a:buFont typeface="Wingdings" panose="05000000000000000000" pitchFamily="2" charset="2"/>
                        <a:buChar char="§"/>
                      </a:pPr>
                      <a:r>
                        <a:rPr lang="fr-FR" sz="1200" baseline="0" dirty="0"/>
                        <a:t>cogestion logistique</a:t>
                      </a:r>
                    </a:p>
                    <a:p>
                      <a:pPr marL="285750" indent="-285750">
                        <a:buFont typeface="Wingdings" panose="05000000000000000000" pitchFamily="2" charset="2"/>
                        <a:buChar char="§"/>
                      </a:pPr>
                      <a:r>
                        <a:rPr lang="fr-FR" sz="1200" baseline="0" dirty="0"/>
                        <a:t>Disponibilité, contact</a:t>
                      </a:r>
                    </a:p>
                    <a:p>
                      <a:pPr marL="285750" indent="-285750">
                        <a:buFont typeface="Wingdings" panose="05000000000000000000" pitchFamily="2" charset="2"/>
                        <a:buChar char="§"/>
                      </a:pPr>
                      <a:r>
                        <a:rPr lang="fr-FR" sz="1200" baseline="0" dirty="0"/>
                        <a:t>Délais de correction</a:t>
                      </a:r>
                    </a:p>
                    <a:p>
                      <a:pPr marL="285750" indent="-285750">
                        <a:buFont typeface="Wingdings" panose="05000000000000000000" pitchFamily="2" charset="2"/>
                        <a:buChar char="§"/>
                      </a:pPr>
                      <a:r>
                        <a:rPr lang="fr-FR" sz="1200" baseline="0" dirty="0"/>
                        <a:t>Exigence de travail raisonnable</a:t>
                      </a:r>
                    </a:p>
                    <a:p>
                      <a:pPr marL="285750" indent="-285750">
                        <a:buFont typeface="Wingdings" panose="05000000000000000000" pitchFamily="2" charset="2"/>
                        <a:buChar char="§"/>
                      </a:pPr>
                      <a:r>
                        <a:rPr lang="fr-FR" sz="1200" baseline="0" dirty="0"/>
                        <a:t>Respect, ne pas décourager</a:t>
                      </a:r>
                    </a:p>
                    <a:p>
                      <a:pPr marL="285750" indent="-285750">
                        <a:buFont typeface="Wingdings" panose="05000000000000000000" pitchFamily="2" charset="2"/>
                        <a:buChar char="§"/>
                      </a:pPr>
                      <a:r>
                        <a:rPr lang="fr-FR" sz="1200" baseline="0" dirty="0"/>
                        <a:t>Garant de l’ordre, d’une ambiance de travail</a:t>
                      </a:r>
                    </a:p>
                    <a:p>
                      <a:pPr marL="285750" indent="-285750">
                        <a:buFont typeface="Wingdings" panose="05000000000000000000" pitchFamily="2" charset="2"/>
                        <a:buChar char="§"/>
                      </a:pPr>
                      <a:r>
                        <a:rPr lang="fr-FR" sz="1200" baseline="0" dirty="0"/>
                        <a:t>Acceptation, prise en compte des retours d’étudiants</a:t>
                      </a:r>
                    </a:p>
                    <a:p>
                      <a:pPr marL="285750" indent="-285750">
                        <a:buFont typeface="Wingdings" panose="05000000000000000000" pitchFamily="2" charset="2"/>
                        <a:buChar char="§"/>
                      </a:pPr>
                      <a:r>
                        <a:rPr lang="fr-FR" sz="1200" baseline="0" dirty="0"/>
                        <a:t>Honnêteté</a:t>
                      </a:r>
                    </a:p>
                    <a:p>
                      <a:pPr marL="285750" indent="-285750">
                        <a:buFont typeface="Wingdings" panose="05000000000000000000" pitchFamily="2" charset="2"/>
                        <a:buChar char="§"/>
                      </a:pPr>
                      <a:r>
                        <a:rPr lang="fr-FR" sz="1200" baseline="0" dirty="0"/>
                        <a:t>Patience face aux questions, à la répétition</a:t>
                      </a:r>
                    </a:p>
                    <a:p>
                      <a:pPr marL="285750" indent="-285750">
                        <a:buFont typeface="Wingdings" panose="05000000000000000000" pitchFamily="2" charset="2"/>
                        <a:buChar char="§"/>
                      </a:pPr>
                      <a:r>
                        <a:rPr lang="fr-FR" sz="1200" baseline="0" dirty="0"/>
                        <a:t>Clarté sur les attendus</a:t>
                      </a:r>
                    </a:p>
                    <a:p>
                      <a:pPr marL="285750" indent="-285750">
                        <a:buFont typeface="Wingdings" panose="05000000000000000000" pitchFamily="2" charset="2"/>
                        <a:buChar char="§"/>
                      </a:pPr>
                      <a:r>
                        <a:rPr lang="fr-FR" sz="1200" baseline="0" dirty="0"/>
                        <a:t>Préparer adéquatement aux évaluations</a:t>
                      </a:r>
                    </a:p>
                  </a:txBody>
                  <a:tcPr marL="68580" marR="68580" marT="34290" marB="34290">
                    <a:solidFill>
                      <a:srgbClr val="FCEAF1"/>
                    </a:solidFill>
                  </a:tcPr>
                </a:tc>
                <a:tc>
                  <a:txBody>
                    <a:bodyPr/>
                    <a:lstStyle/>
                    <a:p>
                      <a:pPr marL="285750" indent="-285750">
                        <a:buFont typeface="Wingdings" panose="05000000000000000000" pitchFamily="2" charset="2"/>
                        <a:buChar char="§"/>
                      </a:pPr>
                      <a:r>
                        <a:rPr lang="fr-FR" sz="1200" dirty="0"/>
                        <a:t>Garant du respect du matériel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t>Garant de la sécurité </a:t>
                      </a:r>
                      <a:r>
                        <a:rPr lang="fr-FR" sz="1200" baseline="0" dirty="0"/>
                        <a:t>(incendies, TP,…)</a:t>
                      </a:r>
                      <a:endParaRPr lang="fr-FR" sz="1200" dirty="0"/>
                    </a:p>
                    <a:p>
                      <a:pPr marL="285750" indent="-285750">
                        <a:buFont typeface="Wingdings" panose="05000000000000000000" pitchFamily="2" charset="2"/>
                        <a:buChar char="§"/>
                      </a:pPr>
                      <a:r>
                        <a:rPr lang="fr-FR" sz="1200" dirty="0"/>
                        <a:t>Vigilance/alerter face au </a:t>
                      </a:r>
                      <a:r>
                        <a:rPr lang="fr-FR" sz="1200" baseline="0" dirty="0"/>
                        <a:t>plagiat</a:t>
                      </a:r>
                    </a:p>
                    <a:p>
                      <a:pPr marL="285750" indent="-285750">
                        <a:buFont typeface="Wingdings" panose="05000000000000000000" pitchFamily="2" charset="2"/>
                        <a:buChar char="§"/>
                      </a:pPr>
                      <a:r>
                        <a:rPr lang="fr-FR" sz="1200" dirty="0"/>
                        <a:t>Contrôle des connaissances</a:t>
                      </a:r>
                    </a:p>
                    <a:p>
                      <a:pPr marL="285750" indent="-285750">
                        <a:buFont typeface="Wingdings" panose="05000000000000000000" pitchFamily="2" charset="2"/>
                        <a:buChar char="§"/>
                      </a:pPr>
                      <a:r>
                        <a:rPr lang="fr-FR" sz="1200" dirty="0"/>
                        <a:t>Respect des objectifs de formation</a:t>
                      </a:r>
                    </a:p>
                    <a:p>
                      <a:pPr marL="285750" indent="-285750">
                        <a:buFont typeface="Wingdings" panose="05000000000000000000" pitchFamily="2" charset="2"/>
                        <a:buChar char="§"/>
                      </a:pPr>
                      <a:r>
                        <a:rPr lang="fr-FR" sz="1200" dirty="0"/>
                        <a:t>Charte</a:t>
                      </a:r>
                      <a:r>
                        <a:rPr lang="fr-FR" sz="1200" baseline="0" dirty="0"/>
                        <a:t> de la laïcité</a:t>
                      </a:r>
                    </a:p>
                    <a:p>
                      <a:pPr marL="285750" indent="-285750">
                        <a:buFont typeface="Wingdings" panose="05000000000000000000" pitchFamily="2" charset="2"/>
                        <a:buChar char="§"/>
                      </a:pPr>
                      <a:r>
                        <a:rPr lang="fr-FR" sz="1200" baseline="0" dirty="0"/>
                        <a:t>Egalité de traitement des étudiants</a:t>
                      </a:r>
                    </a:p>
                    <a:p>
                      <a:pPr marL="285750" indent="-285750">
                        <a:buFont typeface="Wingdings" panose="05000000000000000000" pitchFamily="2" charset="2"/>
                        <a:buChar char="§"/>
                      </a:pPr>
                      <a:r>
                        <a:rPr lang="fr-FR" sz="1200" baseline="0" dirty="0"/>
                        <a:t>Prise en charge des besoins spécifiques (handicaps,…)</a:t>
                      </a:r>
                    </a:p>
                  </a:txBody>
                  <a:tcPr marL="68580" marR="68580" marT="34290" marB="34290">
                    <a:solidFill>
                      <a:srgbClr val="FCEAF1"/>
                    </a:solidFill>
                  </a:tcPr>
                </a:tc>
                <a:tc>
                  <a:txBody>
                    <a:bodyPr/>
                    <a:lstStyle/>
                    <a:p>
                      <a:pPr marL="285750" indent="-285750">
                        <a:buFont typeface="Wingdings" panose="05000000000000000000" pitchFamily="2" charset="2"/>
                        <a:buChar char="§"/>
                      </a:pPr>
                      <a:r>
                        <a:rPr lang="fr-FR" sz="1200" dirty="0"/>
                        <a:t>Ponctualité</a:t>
                      </a:r>
                    </a:p>
                    <a:p>
                      <a:pPr marL="285750" indent="-285750">
                        <a:buFont typeface="Wingdings" panose="05000000000000000000" pitchFamily="2" charset="2"/>
                        <a:buChar char="§"/>
                      </a:pPr>
                      <a:r>
                        <a:rPr lang="fr-FR" sz="1200" dirty="0"/>
                        <a:t>Respect du matériel</a:t>
                      </a:r>
                    </a:p>
                    <a:p>
                      <a:pPr marL="285750" indent="-285750">
                        <a:buFont typeface="Wingdings" panose="05000000000000000000" pitchFamily="2" charset="2"/>
                        <a:buChar char="§"/>
                      </a:pPr>
                      <a:r>
                        <a:rPr lang="fr-FR" sz="1200" dirty="0"/>
                        <a:t>Respect des délais de rendu</a:t>
                      </a:r>
                    </a:p>
                    <a:p>
                      <a:pPr marL="285750" indent="-285750">
                        <a:buFont typeface="Wingdings" panose="05000000000000000000" pitchFamily="2" charset="2"/>
                        <a:buChar char="§"/>
                      </a:pPr>
                      <a:r>
                        <a:rPr lang="fr-FR" sz="1200" dirty="0"/>
                        <a:t>Respect des autres, de la séance</a:t>
                      </a:r>
                    </a:p>
                    <a:p>
                      <a:pPr marL="285750" indent="-285750">
                        <a:buFont typeface="Wingdings" panose="05000000000000000000" pitchFamily="2" charset="2"/>
                        <a:buChar char="§"/>
                      </a:pPr>
                      <a:r>
                        <a:rPr lang="fr-FR" sz="1200" dirty="0"/>
                        <a:t>Notification d’absences</a:t>
                      </a:r>
                    </a:p>
                    <a:p>
                      <a:pPr marL="285750" indent="-285750">
                        <a:buFont typeface="Wingdings" panose="05000000000000000000" pitchFamily="2" charset="2"/>
                        <a:buChar char="§"/>
                      </a:pPr>
                      <a:r>
                        <a:rPr lang="fr-FR" sz="1200" dirty="0"/>
                        <a:t>Effort</a:t>
                      </a:r>
                      <a:r>
                        <a:rPr lang="fr-FR" sz="1200" baseline="0" dirty="0"/>
                        <a:t> de préparer en avance</a:t>
                      </a:r>
                    </a:p>
                    <a:p>
                      <a:pPr marL="285750" indent="-285750">
                        <a:buFont typeface="Wingdings" panose="05000000000000000000" pitchFamily="2" charset="2"/>
                        <a:buChar char="§"/>
                      </a:pPr>
                      <a:r>
                        <a:rPr lang="fr-FR" sz="1200" baseline="0" dirty="0"/>
                        <a:t>Travail chez soi</a:t>
                      </a:r>
                    </a:p>
                    <a:p>
                      <a:pPr marL="285750" indent="-285750">
                        <a:buFont typeface="Wingdings" panose="05000000000000000000" pitchFamily="2" charset="2"/>
                        <a:buChar char="§"/>
                      </a:pPr>
                      <a:r>
                        <a:rPr lang="fr-FR" sz="1200" baseline="0" dirty="0"/>
                        <a:t>Implication en séance</a:t>
                      </a:r>
                    </a:p>
                    <a:p>
                      <a:pPr marL="285750" indent="-285750">
                        <a:buFont typeface="Wingdings" panose="05000000000000000000" pitchFamily="2" charset="2"/>
                        <a:buChar char="§"/>
                      </a:pPr>
                      <a:r>
                        <a:rPr lang="fr-FR" sz="1200" baseline="0" dirty="0"/>
                        <a:t>Persévérance</a:t>
                      </a:r>
                    </a:p>
                    <a:p>
                      <a:pPr marL="285750" indent="-285750">
                        <a:buFont typeface="Wingdings" panose="05000000000000000000" pitchFamily="2" charset="2"/>
                        <a:buChar char="§"/>
                      </a:pPr>
                      <a:r>
                        <a:rPr lang="fr-FR" sz="1200" baseline="0" dirty="0"/>
                        <a:t>Pas de plagiat</a:t>
                      </a:r>
                    </a:p>
                    <a:p>
                      <a:pPr marL="285750" indent="-285750">
                        <a:buFont typeface="Wingdings" panose="05000000000000000000" pitchFamily="2" charset="2"/>
                        <a:buChar char="§"/>
                      </a:pPr>
                      <a:r>
                        <a:rPr lang="fr-FR" sz="1200" baseline="0" dirty="0"/>
                        <a:t>Honnêteté intellectuelle</a:t>
                      </a: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txBody>
                  <a:tcPr marL="68580" marR="68580" marT="34290" marB="34290">
                    <a:solidFill>
                      <a:srgbClr val="FCEAF1"/>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457200" y="2108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rPr>
              <a:t>Le contrat pédagogique</a:t>
            </a:r>
            <a:endParaRPr lang="fr-FR" b="1" dirty="0">
              <a:solidFill>
                <a:srgbClr val="C00000"/>
              </a:solidFill>
            </a:endParaRPr>
          </a:p>
        </p:txBody>
      </p:sp>
    </p:spTree>
    <p:extLst>
      <p:ext uri="{BB962C8B-B14F-4D97-AF65-F5344CB8AC3E}">
        <p14:creationId xmlns:p14="http://schemas.microsoft.com/office/powerpoint/2010/main" val="865237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C741001-C881-4E75-8D61-3AA1CA6B25CF}"/>
              </a:ext>
            </a:extLst>
          </p:cNvPr>
          <p:cNvSpPr>
            <a:spLocks noGrp="1"/>
          </p:cNvSpPr>
          <p:nvPr>
            <p:ph type="sldNum" sz="quarter" idx="12"/>
          </p:nvPr>
        </p:nvSpPr>
        <p:spPr/>
        <p:txBody>
          <a:bodyPr/>
          <a:lstStyle/>
          <a:p>
            <a:fld id="{477F8739-8DF5-4842-9923-F080A4B3821F}" type="slidenum">
              <a:rPr lang="fr-FR" smtClean="0"/>
              <a:pPr/>
              <a:t>38</a:t>
            </a:fld>
            <a:endParaRPr lang="fr-FR" dirty="0"/>
          </a:p>
        </p:txBody>
      </p:sp>
      <p:sp>
        <p:nvSpPr>
          <p:cNvPr id="18" name="Title 2">
            <a:extLst>
              <a:ext uri="{FF2B5EF4-FFF2-40B4-BE49-F238E27FC236}">
                <a16:creationId xmlns:a16="http://schemas.microsoft.com/office/drawing/2014/main" id="{6E0A3284-6888-47A7-8262-185CF7EEBA29}"/>
              </a:ext>
            </a:extLst>
          </p:cNvPr>
          <p:cNvSpPr txBox="1">
            <a:spLocks/>
          </p:cNvSpPr>
          <p:nvPr/>
        </p:nvSpPr>
        <p:spPr>
          <a:xfrm>
            <a:off x="472187" y="465068"/>
            <a:ext cx="7925889" cy="553673"/>
          </a:xfrm>
          <a:prstGeom prst="rect">
            <a:avLst/>
          </a:prstGeom>
        </p:spPr>
        <p:txBody>
          <a:bodyPr vert="horz" lIns="91440" tIns="45720" rIns="91440" bIns="45720" rtlCol="0" anchor="ctr">
            <a:noAutofit/>
          </a:bodyPr>
          <a:lstStyle>
            <a:lvl1pPr defTabSz="914400">
              <a:lnSpc>
                <a:spcPct val="90000"/>
              </a:lnSpc>
              <a:spcBef>
                <a:spcPct val="0"/>
              </a:spcBef>
              <a:buNone/>
              <a:defRPr sz="4400" b="1">
                <a:solidFill>
                  <a:srgbClr val="C00000"/>
                </a:solidFill>
                <a:latin typeface="+mj-lt"/>
                <a:ea typeface="+mj-ea"/>
                <a:cs typeface="+mj-cs"/>
              </a:defRPr>
            </a:lvl1pPr>
          </a:lstStyle>
          <a:p>
            <a:r>
              <a:rPr lang="en-US" dirty="0" err="1"/>
              <a:t>Transfert</a:t>
            </a:r>
            <a:r>
              <a:rPr lang="en-US" dirty="0"/>
              <a:t> et </a:t>
            </a:r>
            <a:r>
              <a:rPr lang="en-US" dirty="0" err="1"/>
              <a:t>Réflexivité</a:t>
            </a:r>
            <a:endParaRPr lang="en-US" dirty="0"/>
          </a:p>
        </p:txBody>
      </p:sp>
      <p:sp>
        <p:nvSpPr>
          <p:cNvPr id="19" name="Rectangle 18">
            <a:extLst>
              <a:ext uri="{FF2B5EF4-FFF2-40B4-BE49-F238E27FC236}">
                <a16:creationId xmlns:a16="http://schemas.microsoft.com/office/drawing/2014/main" id="{FFF5234A-6389-4D87-9351-34457D27419E}"/>
              </a:ext>
            </a:extLst>
          </p:cNvPr>
          <p:cNvSpPr/>
          <p:nvPr/>
        </p:nvSpPr>
        <p:spPr>
          <a:xfrm>
            <a:off x="529628" y="1819654"/>
            <a:ext cx="8426513" cy="1338828"/>
          </a:xfrm>
          <a:prstGeom prst="rect">
            <a:avLst/>
          </a:prstGeom>
        </p:spPr>
        <p:txBody>
          <a:bodyPr wrap="square">
            <a:spAutoFit/>
          </a:bodyPr>
          <a:lstStyle/>
          <a:p>
            <a:r>
              <a:rPr lang="fr-FR" sz="2700" b="1" dirty="0"/>
              <a:t>Méthode : positionner / mutualiser / partager</a:t>
            </a:r>
          </a:p>
          <a:p>
            <a:r>
              <a:rPr lang="fr-FR" sz="2700" b="1" dirty="0"/>
              <a:t> [ 1/table/tous </a:t>
            </a:r>
            <a:r>
              <a:rPr lang="fr-FR" sz="2700" b="1" dirty="0" smtClean="0"/>
              <a:t>]</a:t>
            </a:r>
          </a:p>
          <a:p>
            <a:r>
              <a:rPr lang="fr-FR" sz="2700" b="1" i="1" dirty="0" smtClean="0"/>
              <a:t>Méthode : Groupe / tous / Moi</a:t>
            </a:r>
            <a:endParaRPr lang="fr-FR" sz="2700" b="1" i="1" dirty="0"/>
          </a:p>
        </p:txBody>
      </p:sp>
      <p:sp>
        <p:nvSpPr>
          <p:cNvPr id="20" name="Shape 64">
            <a:extLst>
              <a:ext uri="{FF2B5EF4-FFF2-40B4-BE49-F238E27FC236}">
                <a16:creationId xmlns:a16="http://schemas.microsoft.com/office/drawing/2014/main" id="{020F6037-A56F-4E64-B1FA-86AFD4D21B4A}"/>
              </a:ext>
            </a:extLst>
          </p:cNvPr>
          <p:cNvSpPr txBox="1">
            <a:spLocks/>
          </p:cNvSpPr>
          <p:nvPr/>
        </p:nvSpPr>
        <p:spPr>
          <a:xfrm>
            <a:off x="529628" y="3302635"/>
            <a:ext cx="8173539" cy="1454781"/>
          </a:xfrm>
          <a:prstGeom prst="rect">
            <a:avLst/>
          </a:prstGeom>
        </p:spPr>
        <p:txBody>
          <a:bodyPr vert="horz" lIns="38100" tIns="38100" rIns="38100" bIns="381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375"/>
              </a:spcBef>
              <a:buClr>
                <a:srgbClr val="808080"/>
              </a:buClr>
              <a:buSzPct val="100000"/>
              <a:buNone/>
              <a:defRPr sz="1800"/>
            </a:pPr>
            <a:endParaRPr lang="fr-FR" sz="2400" b="1" dirty="0">
              <a:solidFill>
                <a:srgbClr val="020202"/>
              </a:solidFill>
              <a:latin typeface="+mj-lt"/>
              <a:ea typeface="Calibri"/>
              <a:cs typeface="Calibri"/>
              <a:sym typeface="Calibri"/>
            </a:endParaRP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latin typeface="+mj-lt"/>
                <a:ea typeface="Calibri"/>
                <a:cs typeface="Calibri"/>
                <a:sym typeface="Calibri"/>
              </a:rPr>
              <a:t> </a:t>
            </a:r>
            <a:r>
              <a:rPr lang="fr-FR" sz="2400" b="1" dirty="0" smtClean="0">
                <a:solidFill>
                  <a:srgbClr val="020202"/>
                </a:solidFill>
                <a:latin typeface="+mj-lt"/>
                <a:ea typeface="Calibri"/>
                <a:cs typeface="Calibri"/>
                <a:sym typeface="Calibri"/>
              </a:rPr>
              <a:t>Ces méthodes sont-elles transférables </a:t>
            </a:r>
            <a:r>
              <a:rPr lang="fr-FR" sz="2400" b="1" dirty="0">
                <a:solidFill>
                  <a:srgbClr val="020202"/>
                </a:solidFill>
                <a:latin typeface="+mj-lt"/>
                <a:ea typeface="Calibri"/>
                <a:cs typeface="Calibri"/>
                <a:sym typeface="Calibri"/>
              </a:rPr>
              <a:t>dans vos enseignements ?</a:t>
            </a: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latin typeface="+mj-lt"/>
                <a:ea typeface="Calibri"/>
                <a:cs typeface="Calibri"/>
                <a:sym typeface="Calibri"/>
              </a:rPr>
              <a:t> </a:t>
            </a:r>
            <a:r>
              <a:rPr lang="fr-FR" sz="2400" b="1" dirty="0">
                <a:solidFill>
                  <a:srgbClr val="020202"/>
                </a:solidFill>
                <a:ea typeface="Calibri"/>
                <a:cs typeface="Calibri"/>
                <a:sym typeface="Calibri"/>
              </a:rPr>
              <a:t>Ces méthodes </a:t>
            </a:r>
            <a:r>
              <a:rPr lang="fr-FR" sz="2400" b="1" dirty="0" smtClean="0">
                <a:solidFill>
                  <a:srgbClr val="020202"/>
                </a:solidFill>
                <a:latin typeface="+mj-lt"/>
                <a:ea typeface="Calibri"/>
                <a:cs typeface="Calibri"/>
                <a:sym typeface="Calibri"/>
              </a:rPr>
              <a:t>favorisent-elle </a:t>
            </a:r>
            <a:r>
              <a:rPr lang="fr-FR" sz="2400" b="1" dirty="0">
                <a:solidFill>
                  <a:srgbClr val="020202"/>
                </a:solidFill>
                <a:latin typeface="+mj-lt"/>
                <a:ea typeface="Calibri"/>
                <a:cs typeface="Calibri"/>
                <a:sym typeface="Calibri"/>
              </a:rPr>
              <a:t>la motivation ?</a:t>
            </a: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latin typeface="+mj-lt"/>
                <a:ea typeface="Calibri"/>
                <a:cs typeface="Calibri"/>
                <a:sym typeface="Calibri"/>
              </a:rPr>
              <a:t> </a:t>
            </a:r>
            <a:r>
              <a:rPr lang="fr-FR" sz="2400" b="1" dirty="0">
                <a:solidFill>
                  <a:srgbClr val="020202"/>
                </a:solidFill>
                <a:ea typeface="Calibri"/>
                <a:cs typeface="Calibri"/>
                <a:sym typeface="Calibri"/>
              </a:rPr>
              <a:t>Ces méthodes </a:t>
            </a:r>
            <a:r>
              <a:rPr lang="fr-FR" sz="2400" b="1" dirty="0" smtClean="0">
                <a:solidFill>
                  <a:srgbClr val="020202"/>
                </a:solidFill>
                <a:latin typeface="+mj-lt"/>
                <a:ea typeface="Calibri"/>
                <a:cs typeface="Calibri"/>
                <a:sym typeface="Calibri"/>
              </a:rPr>
              <a:t>modifient-elle </a:t>
            </a:r>
            <a:r>
              <a:rPr lang="fr-FR" sz="2400" b="1" dirty="0">
                <a:solidFill>
                  <a:srgbClr val="020202"/>
                </a:solidFill>
                <a:latin typeface="+mj-lt"/>
                <a:ea typeface="Calibri"/>
                <a:cs typeface="Calibri"/>
                <a:sym typeface="Calibri"/>
              </a:rPr>
              <a:t>la posture de l’enseignant ?</a:t>
            </a:r>
          </a:p>
          <a:p>
            <a:pPr algn="just">
              <a:spcBef>
                <a:spcPts val="375"/>
              </a:spcBef>
              <a:buClr>
                <a:srgbClr val="808080"/>
              </a:buClr>
              <a:buSzPct val="100000"/>
              <a:buFont typeface="Wingdings" panose="05000000000000000000" pitchFamily="2" charset="2"/>
              <a:buChar char="ü"/>
              <a:defRPr sz="1800"/>
            </a:pPr>
            <a:r>
              <a:rPr lang="fr-FR" sz="2400" b="1" dirty="0">
                <a:solidFill>
                  <a:srgbClr val="020202"/>
                </a:solidFill>
                <a:ea typeface="Calibri"/>
                <a:cs typeface="Calibri"/>
                <a:sym typeface="Calibri"/>
              </a:rPr>
              <a:t>Ces méthodes </a:t>
            </a:r>
            <a:r>
              <a:rPr lang="fr-FR" sz="2400" b="1" dirty="0" smtClean="0">
                <a:solidFill>
                  <a:srgbClr val="020202"/>
                </a:solidFill>
                <a:latin typeface="+mj-lt"/>
                <a:ea typeface="Calibri"/>
                <a:cs typeface="Calibri"/>
                <a:sym typeface="Calibri"/>
              </a:rPr>
              <a:t>favorisent-elle </a:t>
            </a:r>
            <a:r>
              <a:rPr lang="fr-FR" sz="2400" b="1" dirty="0">
                <a:solidFill>
                  <a:srgbClr val="020202"/>
                </a:solidFill>
                <a:latin typeface="+mj-lt"/>
                <a:ea typeface="Calibri"/>
                <a:cs typeface="Calibri"/>
                <a:sym typeface="Calibri"/>
              </a:rPr>
              <a:t>l’ apprentissage ?</a:t>
            </a:r>
          </a:p>
          <a:p>
            <a:pPr marL="1028700" lvl="5" indent="0" algn="just">
              <a:buClr>
                <a:srgbClr val="808080"/>
              </a:buClr>
              <a:buSzPct val="100000"/>
              <a:buNone/>
              <a:defRPr sz="1800"/>
            </a:pPr>
            <a:endParaRPr lang="fr-FR" sz="2400" b="1" dirty="0">
              <a:solidFill>
                <a:srgbClr val="020202"/>
              </a:solidFill>
              <a:latin typeface="+mj-lt"/>
              <a:ea typeface="Calibri"/>
              <a:cs typeface="Calibri"/>
              <a:sym typeface="Calibri"/>
            </a:endParaRPr>
          </a:p>
          <a:p>
            <a:pPr marL="1328738" lvl="5" indent="-300038" algn="just">
              <a:buClr>
                <a:srgbClr val="808080"/>
              </a:buClr>
              <a:buSzPct val="100000"/>
              <a:buFont typeface="Wingdings"/>
              <a:buChar char="•"/>
              <a:defRPr sz="1800"/>
            </a:pPr>
            <a:endParaRPr lang="fr-FR" sz="2400" b="1" dirty="0">
              <a:solidFill>
                <a:srgbClr val="020202"/>
              </a:solidFill>
              <a:latin typeface="+mj-lt"/>
              <a:ea typeface="Calibri"/>
              <a:cs typeface="Calibri"/>
              <a:sym typeface="Calibri"/>
            </a:endParaRPr>
          </a:p>
          <a:p>
            <a:pPr lvl="5" indent="0" algn="just">
              <a:buNone/>
              <a:defRPr sz="1800"/>
            </a:pPr>
            <a:endParaRPr lang="fr-FR" sz="2400" b="1" dirty="0">
              <a:solidFill>
                <a:srgbClr val="020202"/>
              </a:solidFill>
              <a:latin typeface="+mj-lt"/>
              <a:ea typeface="Calibri"/>
              <a:cs typeface="Calibri"/>
              <a:sym typeface="Calibri"/>
            </a:endParaRPr>
          </a:p>
        </p:txBody>
      </p:sp>
    </p:spTree>
    <p:extLst>
      <p:ext uri="{BB962C8B-B14F-4D97-AF65-F5344CB8AC3E}">
        <p14:creationId xmlns:p14="http://schemas.microsoft.com/office/powerpoint/2010/main" val="2051573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2">
            <a:extLst>
              <a:ext uri="{FF2B5EF4-FFF2-40B4-BE49-F238E27FC236}">
                <a16:creationId xmlns:a16="http://schemas.microsoft.com/office/drawing/2014/main" id="{7F1F12D7-6C67-40B0-A16E-1A5EDA890D9A}"/>
              </a:ext>
            </a:extLst>
          </p:cNvPr>
          <p:cNvSpPr>
            <a:spLocks noGrp="1"/>
          </p:cNvSpPr>
          <p:nvPr>
            <p:ph type="title"/>
          </p:nvPr>
        </p:nvSpPr>
        <p:spPr>
          <a:xfrm>
            <a:off x="0" y="580413"/>
            <a:ext cx="5724636" cy="553673"/>
          </a:xfrm>
        </p:spPr>
        <p:txBody>
          <a:bodyPr>
            <a:noAutofit/>
          </a:bodyPr>
          <a:lstStyle/>
          <a:p>
            <a:r>
              <a:rPr lang="en-US" b="1" dirty="0">
                <a:solidFill>
                  <a:srgbClr val="C00000"/>
                </a:solidFill>
                <a:latin typeface="Calibri Light" panose="020F0302020204030204" pitchFamily="34" charset="0"/>
                <a:cs typeface="Calibri Light" panose="020F0302020204030204" pitchFamily="34" charset="0"/>
              </a:rPr>
              <a:t>ATTENTION et TRC</a:t>
            </a:r>
            <a:br>
              <a:rPr lang="en-US" b="1" dirty="0">
                <a:solidFill>
                  <a:srgbClr val="C00000"/>
                </a:solidFill>
                <a:latin typeface="Calibri Light" panose="020F0302020204030204" pitchFamily="34" charset="0"/>
                <a:cs typeface="Calibri Light" panose="020F0302020204030204" pitchFamily="34" charset="0"/>
              </a:rPr>
            </a:br>
            <a:endParaRPr lang="en-US" b="1" dirty="0">
              <a:solidFill>
                <a:srgbClr val="C00000"/>
              </a:solidFill>
              <a:latin typeface="Calibri Light" panose="020F0302020204030204" pitchFamily="34" charset="0"/>
              <a:cs typeface="Calibri Light" panose="020F0302020204030204" pitchFamily="34" charset="0"/>
            </a:endParaRPr>
          </a:p>
        </p:txBody>
      </p:sp>
      <p:pic>
        <p:nvPicPr>
          <p:cNvPr id="1026" name="Picture 2" descr="Se concentrer dans un monde de distractions – DAILY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987549"/>
            <a:ext cx="84486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0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 y="274638"/>
            <a:ext cx="9144001" cy="1143000"/>
          </a:xfrm>
        </p:spPr>
        <p:txBody>
          <a:bodyPr>
            <a:normAutofit/>
          </a:bodyPr>
          <a:lstStyle/>
          <a:p>
            <a:pPr algn="ctr">
              <a:defRPr/>
            </a:pPr>
            <a:r>
              <a:rPr lang="fr-FR" b="1" dirty="0">
                <a:solidFill>
                  <a:srgbClr val="C00000"/>
                </a:solidFill>
              </a:rPr>
              <a:t>Activités et formations complémentaires</a:t>
            </a:r>
          </a:p>
        </p:txBody>
      </p:sp>
      <p:sp>
        <p:nvSpPr>
          <p:cNvPr id="4" name="Rectangle 1"/>
          <p:cNvSpPr>
            <a:spLocks noGrp="1" noChangeArrowheads="1"/>
          </p:cNvSpPr>
          <p:nvPr>
            <p:ph idx="1"/>
          </p:nvPr>
        </p:nvSpPr>
        <p:spPr bwMode="auto">
          <a:xfrm>
            <a:off x="1032897" y="1855486"/>
            <a:ext cx="8233664" cy="1398844"/>
          </a:xfrm>
          <a:prstGeom prst="rect">
            <a:avLst/>
          </a:prstGeom>
          <a:noFill/>
          <a:ln>
            <a:noFill/>
          </a:ln>
          <a:effectLst/>
        </p:spPr>
        <p:txBody>
          <a:bodyPr vert="horz" wrap="none" lIns="68580" tIns="34290" rIns="68580" bIns="34290" numCol="1" rtlCol="0" anchor="ctr" anchorCtr="0" compatLnSpc="1">
            <a:prstTxWarp prst="textNoShape">
              <a:avLst/>
            </a:prstTxWarp>
            <a:spAutoFit/>
          </a:bodyPr>
          <a:lstStyle/>
          <a:p>
            <a:pPr marL="0" indent="0" defTabSz="685800">
              <a:spcBef>
                <a:spcPts val="0"/>
              </a:spcBef>
              <a:spcAft>
                <a:spcPts val="0"/>
              </a:spcAft>
              <a:buNone/>
              <a:defRPr/>
            </a:pPr>
            <a:r>
              <a:rPr lang="fr-FR" sz="1600" dirty="0"/>
              <a:t>Être utiles pour la réalisation des travaux de recherche </a:t>
            </a:r>
            <a:endParaRPr dirty="0"/>
          </a:p>
          <a:p>
            <a:pPr marL="0" indent="0" defTabSz="685800">
              <a:spcBef>
                <a:spcPts val="0"/>
              </a:spcBef>
              <a:spcAft>
                <a:spcPts val="0"/>
              </a:spcAft>
              <a:buNone/>
              <a:defRPr/>
            </a:pPr>
            <a:r>
              <a:rPr lang="fr-FR" sz="1600" dirty="0"/>
              <a:t>Etre utiles pour la rédaction de la thèse ou l'exposition des travaux de recherche (écrite ou orale) </a:t>
            </a:r>
            <a:endParaRPr dirty="0"/>
          </a:p>
          <a:p>
            <a:pPr marL="0" indent="0" defTabSz="685800">
              <a:spcBef>
                <a:spcPts val="0"/>
              </a:spcBef>
              <a:spcAft>
                <a:spcPts val="0"/>
              </a:spcAft>
              <a:buNone/>
              <a:defRPr/>
            </a:pPr>
            <a:r>
              <a:rPr lang="fr-FR" sz="1600" dirty="0"/>
              <a:t>Conforter la culture scientifique </a:t>
            </a:r>
            <a:endParaRPr dirty="0"/>
          </a:p>
          <a:p>
            <a:pPr marL="0" indent="0" defTabSz="685800">
              <a:spcBef>
                <a:spcPts val="0"/>
              </a:spcBef>
              <a:spcAft>
                <a:spcPts val="0"/>
              </a:spcAft>
              <a:buNone/>
              <a:defRPr/>
            </a:pPr>
            <a:r>
              <a:rPr lang="fr-FR" sz="1600" dirty="0"/>
              <a:t>Favoriser l'ouverture internationale </a:t>
            </a:r>
            <a:endParaRPr dirty="0"/>
          </a:p>
          <a:p>
            <a:pPr marL="0" indent="0" defTabSz="685800">
              <a:spcBef>
                <a:spcPts val="0"/>
              </a:spcBef>
              <a:spcAft>
                <a:spcPts val="0"/>
              </a:spcAft>
              <a:buNone/>
              <a:defRPr/>
            </a:pPr>
            <a:r>
              <a:rPr lang="fr-FR" sz="1600" dirty="0"/>
              <a:t>Etre sensibilisé aux enjeux actuels </a:t>
            </a:r>
            <a:endParaRPr dirty="0"/>
          </a:p>
          <a:p>
            <a:pPr marL="0" indent="0" defTabSz="685800">
              <a:spcBef>
                <a:spcPts val="0"/>
              </a:spcBef>
              <a:spcAft>
                <a:spcPts val="0"/>
              </a:spcAft>
              <a:buNone/>
              <a:defRPr/>
            </a:pPr>
            <a:r>
              <a:rPr lang="fr-FR" sz="1600" b="1" dirty="0">
                <a:solidFill>
                  <a:srgbClr val="C00000"/>
                </a:solidFill>
              </a:rPr>
              <a:t>Préparer son devenir professionnel (secteur privé et public) – 6-15 points</a:t>
            </a:r>
          </a:p>
        </p:txBody>
      </p:sp>
      <p:sp>
        <p:nvSpPr>
          <p:cNvPr id="5" name="Accolade ouvrante 4"/>
          <p:cNvSpPr/>
          <p:nvPr/>
        </p:nvSpPr>
        <p:spPr bwMode="auto">
          <a:xfrm>
            <a:off x="752322" y="1897646"/>
            <a:ext cx="195173" cy="1281023"/>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sz="1350"/>
          </a:p>
        </p:txBody>
      </p:sp>
      <p:sp>
        <p:nvSpPr>
          <p:cNvPr id="6" name="ZoneTexte 5"/>
          <p:cNvSpPr txBox="1"/>
          <p:nvPr/>
        </p:nvSpPr>
        <p:spPr bwMode="auto">
          <a:xfrm>
            <a:off x="30517" y="2388116"/>
            <a:ext cx="746100" cy="300082"/>
          </a:xfrm>
          <a:prstGeom prst="rect">
            <a:avLst/>
          </a:prstGeom>
          <a:noFill/>
        </p:spPr>
        <p:txBody>
          <a:bodyPr wrap="square" rtlCol="0">
            <a:spAutoFit/>
          </a:bodyPr>
          <a:lstStyle/>
          <a:p>
            <a:pPr>
              <a:defRPr/>
            </a:pPr>
            <a:r>
              <a:rPr lang="fr-FR" sz="1350" b="1"/>
              <a:t>30 pts</a:t>
            </a:r>
            <a:endParaRPr b="1"/>
          </a:p>
        </p:txBody>
      </p:sp>
      <p:sp>
        <p:nvSpPr>
          <p:cNvPr id="7" name="ZoneTexte 6"/>
          <p:cNvSpPr txBox="1"/>
          <p:nvPr/>
        </p:nvSpPr>
        <p:spPr bwMode="auto">
          <a:xfrm>
            <a:off x="644981" y="3809281"/>
            <a:ext cx="7719563" cy="2062103"/>
          </a:xfrm>
          <a:prstGeom prst="rect">
            <a:avLst/>
          </a:prstGeom>
          <a:noFill/>
        </p:spPr>
        <p:txBody>
          <a:bodyPr wrap="square" rtlCol="0">
            <a:spAutoFit/>
          </a:bodyPr>
          <a:lstStyle/>
          <a:p>
            <a:pPr>
              <a:defRPr/>
            </a:pPr>
            <a:r>
              <a:rPr lang="fr-FR" sz="1600" b="1" dirty="0"/>
              <a:t>Correspondrait à 150h si uniquement cours mais sont également reconnus</a:t>
            </a:r>
            <a:endParaRPr b="1" dirty="0"/>
          </a:p>
          <a:p>
            <a:pPr>
              <a:defRPr/>
            </a:pPr>
            <a:r>
              <a:rPr lang="fr-FR" sz="1600" dirty="0"/>
              <a:t>	- engagement associatif étudiant</a:t>
            </a:r>
            <a:endParaRPr dirty="0"/>
          </a:p>
          <a:p>
            <a:pPr>
              <a:defRPr/>
            </a:pPr>
            <a:r>
              <a:rPr lang="fr-FR" sz="1600" dirty="0"/>
              <a:t>	- engagement dans la démocratie académique</a:t>
            </a:r>
            <a:endParaRPr dirty="0"/>
          </a:p>
          <a:p>
            <a:pPr>
              <a:defRPr/>
            </a:pPr>
            <a:r>
              <a:rPr lang="fr-FR" sz="1600" dirty="0"/>
              <a:t>	- engagement dans les comités et les jurys</a:t>
            </a:r>
            <a:endParaRPr dirty="0"/>
          </a:p>
          <a:p>
            <a:pPr>
              <a:defRPr/>
            </a:pPr>
            <a:r>
              <a:rPr lang="fr-FR" sz="1600" dirty="0"/>
              <a:t>	- </a:t>
            </a:r>
            <a:r>
              <a:rPr lang="fr-FR" sz="1600" b="1" dirty="0">
                <a:solidFill>
                  <a:srgbClr val="C00000"/>
                </a:solidFill>
              </a:rPr>
              <a:t>mission d’enseignement (max 5 points, si formation « Bien démarrer » suivie)</a:t>
            </a:r>
          </a:p>
          <a:p>
            <a:pPr>
              <a:defRPr/>
            </a:pPr>
            <a:r>
              <a:rPr lang="fr-FR" sz="1600" dirty="0"/>
              <a:t>	- </a:t>
            </a:r>
            <a:r>
              <a:rPr lang="fr-FR" sz="1600" dirty="0" err="1"/>
              <a:t>co</a:t>
            </a:r>
            <a:r>
              <a:rPr lang="fr-FR" sz="1600" dirty="0"/>
              <a:t>-encadrement de stagiaires</a:t>
            </a:r>
            <a:endParaRPr dirty="0"/>
          </a:p>
          <a:p>
            <a:pPr>
              <a:defRPr/>
            </a:pPr>
            <a:r>
              <a:rPr lang="fr-FR" sz="1600" dirty="0"/>
              <a:t>	- organisation d’une manifestation scientifique</a:t>
            </a:r>
            <a:endParaRPr dirty="0"/>
          </a:p>
          <a:p>
            <a:pPr>
              <a:defRPr/>
            </a:pPr>
            <a:r>
              <a:rPr lang="fr-FR" sz="1600" dirty="0"/>
              <a:t>	- …</a:t>
            </a:r>
            <a:endParaRPr dirty="0"/>
          </a:p>
        </p:txBody>
      </p:sp>
    </p:spTree>
    <p:extLst>
      <p:ext uri="{BB962C8B-B14F-4D97-AF65-F5344CB8AC3E}">
        <p14:creationId xmlns:p14="http://schemas.microsoft.com/office/powerpoint/2010/main" val="1100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0600" y="364376"/>
            <a:ext cx="7416800" cy="1862048"/>
          </a:xfrm>
          <a:prstGeom prst="rect">
            <a:avLst/>
          </a:prstGeom>
          <a:noFill/>
        </p:spPr>
        <p:txBody>
          <a:bodyPr wrap="square" rtlCol="0">
            <a:spAutoFit/>
          </a:bodyPr>
          <a:lstStyle/>
          <a:p>
            <a:pPr algn="ctr"/>
            <a:r>
              <a:rPr lang="fr-FR" sz="11500" b="1" dirty="0" smtClean="0">
                <a:solidFill>
                  <a:srgbClr val="C00000"/>
                </a:solidFill>
              </a:rPr>
              <a:t>L’attention </a:t>
            </a:r>
            <a:endParaRPr lang="fr-FR" sz="11500" b="1" dirty="0">
              <a:solidFill>
                <a:srgbClr val="C00000"/>
              </a:solidFill>
            </a:endParaRPr>
          </a:p>
        </p:txBody>
      </p:sp>
      <p:pic>
        <p:nvPicPr>
          <p:cNvPr id="6" name="Image 5"/>
          <p:cNvPicPr>
            <a:picLocks noChangeAspect="1"/>
          </p:cNvPicPr>
          <p:nvPr/>
        </p:nvPicPr>
        <p:blipFill>
          <a:blip r:embed="rId2"/>
          <a:stretch>
            <a:fillRect/>
          </a:stretch>
        </p:blipFill>
        <p:spPr>
          <a:xfrm>
            <a:off x="2654300" y="2392362"/>
            <a:ext cx="3825875" cy="2997438"/>
          </a:xfrm>
          <a:prstGeom prst="rect">
            <a:avLst/>
          </a:prstGeom>
        </p:spPr>
      </p:pic>
    </p:spTree>
    <p:extLst>
      <p:ext uri="{BB962C8B-B14F-4D97-AF65-F5344CB8AC3E}">
        <p14:creationId xmlns:p14="http://schemas.microsoft.com/office/powerpoint/2010/main" val="1089616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0984" y="0"/>
            <a:ext cx="7902032" cy="2062103"/>
          </a:xfrm>
          <a:prstGeom prst="rect">
            <a:avLst/>
          </a:prstGeom>
          <a:noFill/>
        </p:spPr>
        <p:txBody>
          <a:bodyPr wrap="square" rtlCol="0">
            <a:spAutoFit/>
          </a:bodyPr>
          <a:lstStyle/>
          <a:p>
            <a:pPr algn="ctr"/>
            <a:r>
              <a:rPr lang="fr-FR" sz="3200" b="1" dirty="0" smtClean="0">
                <a:solidFill>
                  <a:srgbClr val="C00000"/>
                </a:solidFill>
              </a:rPr>
              <a:t>Une problématique (toujours plus) d’actualité</a:t>
            </a:r>
          </a:p>
          <a:p>
            <a:pPr algn="ctr"/>
            <a:r>
              <a:rPr lang="fr-FR" sz="2400" dirty="0" smtClean="0">
                <a:solidFill>
                  <a:srgbClr val="C00000"/>
                </a:solidFill>
              </a:rPr>
              <a:t> </a:t>
            </a:r>
          </a:p>
          <a:p>
            <a:pPr marL="285750" indent="-285750">
              <a:buFontTx/>
              <a:buChar char="-"/>
            </a:pPr>
            <a:r>
              <a:rPr lang="fr-FR" dirty="0" smtClean="0"/>
              <a:t>Augmentation des personnes avec un </a:t>
            </a:r>
            <a:r>
              <a:rPr lang="fr-FR" b="1" dirty="0" smtClean="0"/>
              <a:t>trouble du déficit de l’attention </a:t>
            </a:r>
            <a:r>
              <a:rPr lang="fr-FR" dirty="0" smtClean="0"/>
              <a:t>(TDA)</a:t>
            </a:r>
          </a:p>
          <a:p>
            <a:pPr marL="285750" indent="-285750">
              <a:buFontTx/>
              <a:buChar char="-"/>
            </a:pPr>
            <a:r>
              <a:rPr lang="fr-FR" b="1" dirty="0" err="1" smtClean="0"/>
              <a:t>Hyperconnexion</a:t>
            </a:r>
            <a:r>
              <a:rPr lang="fr-FR" dirty="0" smtClean="0"/>
              <a:t> (mails, (addictions aux) réseaux sociaux,…</a:t>
            </a:r>
          </a:p>
          <a:p>
            <a:pPr marL="285750" indent="-285750">
              <a:buFontTx/>
              <a:buChar char="-"/>
            </a:pPr>
            <a:r>
              <a:rPr lang="fr-FR" dirty="0" smtClean="0"/>
              <a:t>Omniprésence du </a:t>
            </a:r>
            <a:r>
              <a:rPr lang="fr-FR" b="1" dirty="0" smtClean="0"/>
              <a:t>mode multitâche </a:t>
            </a:r>
            <a:r>
              <a:rPr lang="fr-FR" dirty="0" smtClean="0"/>
              <a:t>et du </a:t>
            </a:r>
            <a:r>
              <a:rPr lang="fr-FR" b="1" i="1" dirty="0" smtClean="0"/>
              <a:t>zapping</a:t>
            </a:r>
          </a:p>
          <a:p>
            <a:pPr marL="285750" indent="-285750">
              <a:buFontTx/>
              <a:buChar char="-"/>
            </a:pPr>
            <a:r>
              <a:rPr lang="fr-FR" dirty="0" err="1" smtClean="0"/>
              <a:t>Neuromanipulation</a:t>
            </a:r>
            <a:r>
              <a:rPr lang="fr-FR" dirty="0" smtClean="0"/>
              <a:t> de notre temps de « cerveau disponible » des GAFAM…</a:t>
            </a:r>
            <a:endParaRPr lang="fr-FR" dirty="0"/>
          </a:p>
        </p:txBody>
      </p:sp>
      <p:pic>
        <p:nvPicPr>
          <p:cNvPr id="1026" name="Picture 2" descr="économie de l'attention et design d'attention : avons nous perdu la liberté de nous concentrer ? par Jorge Gonçalves"/>
          <p:cNvPicPr>
            <a:picLocks noChangeAspect="1" noChangeArrowheads="1"/>
          </p:cNvPicPr>
          <p:nvPr/>
        </p:nvPicPr>
        <p:blipFill rotWithShape="1">
          <a:blip r:embed="rId2">
            <a:extLst>
              <a:ext uri="{28A0092B-C50C-407E-A947-70E740481C1C}">
                <a14:useLocalDpi xmlns:a14="http://schemas.microsoft.com/office/drawing/2010/main" val="0"/>
              </a:ext>
            </a:extLst>
          </a:blip>
          <a:srcRect t="-444"/>
          <a:stretch/>
        </p:blipFill>
        <p:spPr bwMode="auto">
          <a:xfrm>
            <a:off x="73568" y="2707164"/>
            <a:ext cx="5816202"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olution de l'attention de 2000 à 2013 et comparaison avec un poisson"/>
          <p:cNvPicPr>
            <a:picLocks noChangeAspect="1" noChangeArrowheads="1"/>
          </p:cNvPicPr>
          <p:nvPr/>
        </p:nvPicPr>
        <p:blipFill rotWithShape="1">
          <a:blip r:embed="rId3">
            <a:extLst>
              <a:ext uri="{28A0092B-C50C-407E-A947-70E740481C1C}">
                <a14:useLocalDpi xmlns:a14="http://schemas.microsoft.com/office/drawing/2010/main" val="0"/>
              </a:ext>
            </a:extLst>
          </a:blip>
          <a:srcRect r="54516"/>
          <a:stretch/>
        </p:blipFill>
        <p:spPr bwMode="auto">
          <a:xfrm>
            <a:off x="6447695" y="3450272"/>
            <a:ext cx="2331909" cy="26457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36764" y="5628164"/>
            <a:ext cx="8363225" cy="1107996"/>
          </a:xfrm>
          <a:prstGeom prst="rect">
            <a:avLst/>
          </a:prstGeom>
          <a:noFill/>
        </p:spPr>
        <p:txBody>
          <a:bodyPr wrap="square" rtlCol="0">
            <a:spAutoFit/>
          </a:bodyPr>
          <a:lstStyle/>
          <a:p>
            <a:r>
              <a:rPr lang="fr-FR" dirty="0" smtClean="0"/>
              <a:t>L’</a:t>
            </a:r>
            <a:r>
              <a:rPr lang="fr-FR" b="1" dirty="0" smtClean="0">
                <a:solidFill>
                  <a:srgbClr val="C00000"/>
                </a:solidFill>
              </a:rPr>
              <a:t>infobésité</a:t>
            </a:r>
            <a:r>
              <a:rPr lang="fr-FR" baseline="30000" dirty="0" smtClean="0"/>
              <a:t>*</a:t>
            </a:r>
            <a:r>
              <a:rPr lang="fr-FR" dirty="0" smtClean="0"/>
              <a:t> : grande quantité d’informations (gratuite, disponible,…)</a:t>
            </a:r>
          </a:p>
          <a:p>
            <a:r>
              <a:rPr lang="fr-FR" dirty="0" smtClean="0">
                <a:sym typeface="Wingdings" panose="05000000000000000000" pitchFamily="2" charset="2"/>
              </a:rPr>
              <a:t> </a:t>
            </a:r>
            <a:r>
              <a:rPr lang="fr-FR" dirty="0" smtClean="0"/>
              <a:t>Grande tentation de vouloir tout lire</a:t>
            </a:r>
          </a:p>
          <a:p>
            <a:pPr marL="285750" indent="-285750">
              <a:buFont typeface="Wingdings" panose="05000000000000000000" pitchFamily="2" charset="2"/>
              <a:buChar char="à"/>
            </a:pPr>
            <a:r>
              <a:rPr lang="fr-FR" dirty="0" smtClean="0">
                <a:sym typeface="Wingdings" panose="05000000000000000000" pitchFamily="2" charset="2"/>
              </a:rPr>
              <a:t>Éduquer à faire des choix</a:t>
            </a:r>
          </a:p>
          <a:p>
            <a:r>
              <a:rPr lang="fr-FR" baseline="30000" dirty="0" smtClean="0">
                <a:sym typeface="Wingdings" panose="05000000000000000000" pitchFamily="2" charset="2"/>
              </a:rPr>
              <a:t>* </a:t>
            </a:r>
            <a:r>
              <a:rPr lang="en-US" sz="1100" dirty="0"/>
              <a:t>David </a:t>
            </a:r>
            <a:r>
              <a:rPr lang="en-US" sz="1100" dirty="0" err="1"/>
              <a:t>Shenk</a:t>
            </a:r>
            <a:r>
              <a:rPr lang="en-US" sz="1100" dirty="0"/>
              <a:t>, </a:t>
            </a:r>
            <a:r>
              <a:rPr lang="en-US" sz="1100" i="1" dirty="0"/>
              <a:t>Data Smog: The Next Progressive</a:t>
            </a:r>
            <a:r>
              <a:rPr lang="en-US" sz="1100" dirty="0"/>
              <a:t>, 1993</a:t>
            </a:r>
            <a:endParaRPr lang="fr-FR" sz="1100" baseline="30000" dirty="0" smtClean="0">
              <a:sym typeface="Wingdings" panose="05000000000000000000" pitchFamily="2" charset="2"/>
            </a:endParaRPr>
          </a:p>
        </p:txBody>
      </p:sp>
    </p:spTree>
    <p:extLst>
      <p:ext uri="{BB962C8B-B14F-4D97-AF65-F5344CB8AC3E}">
        <p14:creationId xmlns:p14="http://schemas.microsoft.com/office/powerpoint/2010/main" val="19449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265" y="831334"/>
            <a:ext cx="5696881" cy="369332"/>
          </a:xfrm>
          <a:prstGeom prst="rect">
            <a:avLst/>
          </a:prstGeom>
        </p:spPr>
        <p:txBody>
          <a:bodyPr wrap="none">
            <a:spAutoFit/>
          </a:bodyPr>
          <a:lstStyle/>
          <a:p>
            <a:r>
              <a:rPr lang="fr-FR" b="1"/>
              <a:t>Consigne : Barrer tous les dés identiques à ceux du dessus</a:t>
            </a:r>
            <a:endParaRPr lang="fr-FR"/>
          </a:p>
        </p:txBody>
      </p:sp>
      <p:pic>
        <p:nvPicPr>
          <p:cNvPr id="5122" name="Picture 2" descr="https://www.researchgate.net/profile/Lars-Orbach/publication/359183208/figure/fig1/AS:1132740732821505@1647077844388/Sample-tasks-sustained-attention-test-copyright-Beltz-Test-GmbH-Goettingen-Reprinting_W640.jpg"/>
          <p:cNvPicPr>
            <a:picLocks noChangeAspect="1" noChangeArrowheads="1"/>
          </p:cNvPicPr>
          <p:nvPr/>
        </p:nvPicPr>
        <p:blipFill rotWithShape="1">
          <a:blip r:embed="rId2">
            <a:extLst>
              <a:ext uri="{28A0092B-C50C-407E-A947-70E740481C1C}">
                <a14:useLocalDpi xmlns:a14="http://schemas.microsoft.com/office/drawing/2010/main" val="0"/>
              </a:ext>
            </a:extLst>
          </a:blip>
          <a:srcRect r="51681"/>
          <a:stretch/>
        </p:blipFill>
        <p:spPr bwMode="auto">
          <a:xfrm>
            <a:off x="2011577" y="1415889"/>
            <a:ext cx="5120846" cy="455378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39700" y="6184900"/>
            <a:ext cx="9423400" cy="584775"/>
          </a:xfrm>
          <a:prstGeom prst="rect">
            <a:avLst/>
          </a:prstGeom>
          <a:noFill/>
        </p:spPr>
        <p:txBody>
          <a:bodyPr wrap="square" rtlCol="0">
            <a:spAutoFit/>
          </a:bodyPr>
          <a:lstStyle/>
          <a:p>
            <a:pPr algn="ctr"/>
            <a:r>
              <a:rPr lang="fr-FR" sz="3200" b="1" dirty="0" smtClean="0"/>
              <a:t>L’attention peut être </a:t>
            </a:r>
            <a:r>
              <a:rPr lang="fr-FR" sz="3200" b="1" dirty="0" smtClean="0">
                <a:solidFill>
                  <a:srgbClr val="C00000"/>
                </a:solidFill>
              </a:rPr>
              <a:t>soutenue</a:t>
            </a:r>
            <a:r>
              <a:rPr lang="fr-FR" sz="3200" b="1" dirty="0" smtClean="0">
                <a:solidFill>
                  <a:srgbClr val="0070C0"/>
                </a:solidFill>
              </a:rPr>
              <a:t> </a:t>
            </a:r>
            <a:r>
              <a:rPr lang="fr-FR" sz="3200" b="1" dirty="0" smtClean="0"/>
              <a:t>et </a:t>
            </a:r>
            <a:r>
              <a:rPr lang="fr-FR" sz="3200" b="1" dirty="0" smtClean="0">
                <a:solidFill>
                  <a:srgbClr val="C00000"/>
                </a:solidFill>
              </a:rPr>
              <a:t>exécutive</a:t>
            </a:r>
            <a:endParaRPr lang="fr-FR" sz="3200" b="1" dirty="0">
              <a:solidFill>
                <a:srgbClr val="C00000"/>
              </a:solidFill>
            </a:endParaRPr>
          </a:p>
        </p:txBody>
      </p:sp>
    </p:spTree>
    <p:extLst>
      <p:ext uri="{BB962C8B-B14F-4D97-AF65-F5344CB8AC3E}">
        <p14:creationId xmlns:p14="http://schemas.microsoft.com/office/powerpoint/2010/main" val="10236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37539" b="55763"/>
          <a:stretch/>
        </p:blipFill>
        <p:spPr bwMode="auto">
          <a:xfrm>
            <a:off x="1590675" y="1409700"/>
            <a:ext cx="5762625" cy="47198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55600" y="279400"/>
            <a:ext cx="8369300" cy="1077218"/>
          </a:xfrm>
          <a:prstGeom prst="rect">
            <a:avLst/>
          </a:prstGeom>
          <a:noFill/>
        </p:spPr>
        <p:txBody>
          <a:bodyPr wrap="square" rtlCol="0">
            <a:spAutoFit/>
          </a:bodyPr>
          <a:lstStyle/>
          <a:p>
            <a:pPr algn="ctr"/>
            <a:r>
              <a:rPr lang="fr-FR" sz="2400" b="1" dirty="0" smtClean="0">
                <a:solidFill>
                  <a:srgbClr val="0070C0"/>
                </a:solidFill>
              </a:rPr>
              <a:t>Le test de </a:t>
            </a:r>
            <a:r>
              <a:rPr lang="fr-FR" sz="2400" b="1" i="1" dirty="0" err="1" smtClean="0">
                <a:solidFill>
                  <a:srgbClr val="0070C0"/>
                </a:solidFill>
              </a:rPr>
              <a:t>Stroop</a:t>
            </a:r>
            <a:r>
              <a:rPr lang="fr-FR" sz="2400" b="1" i="1" dirty="0" smtClean="0">
                <a:solidFill>
                  <a:srgbClr val="0070C0"/>
                </a:solidFill>
              </a:rPr>
              <a:t> </a:t>
            </a:r>
            <a:r>
              <a:rPr lang="fr-FR" sz="2400" b="1" dirty="0" smtClean="0">
                <a:solidFill>
                  <a:srgbClr val="0070C0"/>
                </a:solidFill>
              </a:rPr>
              <a:t>(1935)</a:t>
            </a:r>
          </a:p>
          <a:p>
            <a:r>
              <a:rPr lang="fr-FR" sz="2000" dirty="0" smtClean="0"/>
              <a:t>Besoin de </a:t>
            </a:r>
            <a:r>
              <a:rPr lang="fr-FR" sz="2000" b="1" dirty="0" smtClean="0"/>
              <a:t>6 volontaires</a:t>
            </a:r>
          </a:p>
          <a:p>
            <a:r>
              <a:rPr lang="fr-FR" sz="2000" b="1" dirty="0" smtClean="0"/>
              <a:t>CONSIGNE : Dire le plus vite possible de quelle couleur est écrite le mot</a:t>
            </a:r>
            <a:endParaRPr lang="fr-FR" sz="2000" dirty="0"/>
          </a:p>
        </p:txBody>
      </p:sp>
      <p:pic>
        <p:nvPicPr>
          <p:cNvPr id="4"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46885" b="46729"/>
          <a:stretch/>
        </p:blipFill>
        <p:spPr bwMode="auto">
          <a:xfrm>
            <a:off x="1590675" y="2171700"/>
            <a:ext cx="5762625" cy="450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57477" b="35046"/>
          <a:stretch/>
        </p:blipFill>
        <p:spPr bwMode="auto">
          <a:xfrm>
            <a:off x="1590675" y="3035301"/>
            <a:ext cx="5762625" cy="526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66355" b="25857"/>
          <a:stretch/>
        </p:blipFill>
        <p:spPr bwMode="auto">
          <a:xfrm>
            <a:off x="1590675" y="3759201"/>
            <a:ext cx="5762625" cy="548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78037" b="14953"/>
          <a:stretch/>
        </p:blipFill>
        <p:spPr bwMode="auto">
          <a:xfrm>
            <a:off x="1590675" y="4711701"/>
            <a:ext cx="5762625" cy="4939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88162" b="5452"/>
          <a:stretch/>
        </p:blipFill>
        <p:spPr bwMode="auto">
          <a:xfrm>
            <a:off x="1590675" y="5537200"/>
            <a:ext cx="5762625" cy="45003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39700" y="6184900"/>
            <a:ext cx="9423400" cy="584775"/>
          </a:xfrm>
          <a:prstGeom prst="rect">
            <a:avLst/>
          </a:prstGeom>
          <a:noFill/>
        </p:spPr>
        <p:txBody>
          <a:bodyPr wrap="square" rtlCol="0">
            <a:spAutoFit/>
          </a:bodyPr>
          <a:lstStyle/>
          <a:p>
            <a:pPr algn="ctr"/>
            <a:r>
              <a:rPr lang="fr-FR" sz="3200" b="1" dirty="0" smtClean="0"/>
              <a:t>L’attention peut être </a:t>
            </a:r>
            <a:r>
              <a:rPr lang="fr-FR" sz="3200" b="1" dirty="0" smtClean="0">
                <a:solidFill>
                  <a:srgbClr val="C00000"/>
                </a:solidFill>
              </a:rPr>
              <a:t>divisée</a:t>
            </a:r>
            <a:r>
              <a:rPr lang="fr-FR" sz="3200" b="1" dirty="0" smtClean="0"/>
              <a:t> sur plusieurs tâches</a:t>
            </a:r>
            <a:endParaRPr lang="fr-FR" sz="3200" b="1" dirty="0">
              <a:solidFill>
                <a:srgbClr val="0070C0"/>
              </a:solidFill>
            </a:endParaRPr>
          </a:p>
        </p:txBody>
      </p:sp>
    </p:spTree>
    <p:extLst>
      <p:ext uri="{BB962C8B-B14F-4D97-AF65-F5344CB8AC3E}">
        <p14:creationId xmlns:p14="http://schemas.microsoft.com/office/powerpoint/2010/main" val="34270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L'attention : « Où en étions nous déjà ? » - Aspiecons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98" y="1104900"/>
            <a:ext cx="8804802"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263650" y="241300"/>
            <a:ext cx="6616700" cy="646331"/>
          </a:xfrm>
          <a:prstGeom prst="rect">
            <a:avLst/>
          </a:prstGeom>
          <a:noFill/>
        </p:spPr>
        <p:txBody>
          <a:bodyPr wrap="square" rtlCol="0">
            <a:spAutoFit/>
          </a:bodyPr>
          <a:lstStyle/>
          <a:p>
            <a:pPr algn="ctr"/>
            <a:r>
              <a:rPr lang="fr-FR" sz="3600" b="1" dirty="0" smtClean="0"/>
              <a:t>L’attention est multifacette ! </a:t>
            </a:r>
            <a:endParaRPr lang="fr-FR" sz="3600" b="1" dirty="0"/>
          </a:p>
        </p:txBody>
      </p:sp>
      <p:sp>
        <p:nvSpPr>
          <p:cNvPr id="7" name="ZoneTexte 6"/>
          <p:cNvSpPr txBox="1"/>
          <p:nvPr/>
        </p:nvSpPr>
        <p:spPr>
          <a:xfrm>
            <a:off x="169598" y="4406979"/>
            <a:ext cx="8644201" cy="2308324"/>
          </a:xfrm>
          <a:prstGeom prst="rect">
            <a:avLst/>
          </a:prstGeom>
          <a:noFill/>
        </p:spPr>
        <p:txBody>
          <a:bodyPr wrap="square" rtlCol="0">
            <a:spAutoFit/>
          </a:bodyPr>
          <a:lstStyle/>
          <a:p>
            <a:r>
              <a:rPr lang="fr-FR" b="1" dirty="0" smtClean="0">
                <a:solidFill>
                  <a:srgbClr val="C00000"/>
                </a:solidFill>
              </a:rPr>
              <a:t>Définition</a:t>
            </a:r>
            <a:r>
              <a:rPr lang="fr-FR" b="1" dirty="0" smtClean="0">
                <a:solidFill>
                  <a:srgbClr val="0070C0"/>
                </a:solidFill>
              </a:rPr>
              <a:t> : </a:t>
            </a:r>
          </a:p>
          <a:p>
            <a:r>
              <a:rPr lang="fr-FR" b="1" dirty="0"/>
              <a:t> </a:t>
            </a:r>
            <a:r>
              <a:rPr lang="fr-FR" b="1" dirty="0" smtClean="0"/>
              <a:t>Concentration focalisée</a:t>
            </a:r>
            <a:r>
              <a:rPr lang="fr-FR" dirty="0" smtClean="0"/>
              <a:t> sur un objet ou une tâche dont on a </a:t>
            </a:r>
            <a:r>
              <a:rPr lang="fr-FR" b="1" dirty="0" smtClean="0"/>
              <a:t>conscience</a:t>
            </a:r>
            <a:r>
              <a:rPr lang="fr-FR" dirty="0" smtClean="0"/>
              <a:t>.</a:t>
            </a:r>
          </a:p>
          <a:p>
            <a:r>
              <a:rPr lang="fr-FR" dirty="0" smtClean="0"/>
              <a:t>Cela implique d’être </a:t>
            </a:r>
            <a:r>
              <a:rPr lang="fr-FR" b="1" dirty="0" smtClean="0"/>
              <a:t>capable d’ignorer le reste.</a:t>
            </a:r>
          </a:p>
          <a:p>
            <a:r>
              <a:rPr lang="fr-FR" b="1" dirty="0" smtClean="0">
                <a:sym typeface="Wingdings" panose="05000000000000000000" pitchFamily="2" charset="2"/>
              </a:rPr>
              <a:t> Maîtrise des processus mentaux</a:t>
            </a:r>
            <a:endParaRPr lang="fr-FR" b="1" dirty="0" smtClean="0"/>
          </a:p>
          <a:p>
            <a:r>
              <a:rPr lang="fr-FR" dirty="0" smtClean="0"/>
              <a:t>On l’oppose à la </a:t>
            </a:r>
            <a:r>
              <a:rPr lang="fr-FR" b="1" dirty="0" smtClean="0"/>
              <a:t>distraction.</a:t>
            </a:r>
          </a:p>
          <a:p>
            <a:r>
              <a:rPr lang="fr-FR" dirty="0" smtClean="0"/>
              <a:t>D’un point de vue cognitif, on peut la définir comme </a:t>
            </a:r>
            <a:r>
              <a:rPr lang="fr-FR" b="1" dirty="0" smtClean="0"/>
              <a:t>un processus de sélection de réseaux et d’activations neuronales </a:t>
            </a:r>
          </a:p>
          <a:p>
            <a:endParaRPr lang="fr-FR" b="1" dirty="0"/>
          </a:p>
        </p:txBody>
      </p:sp>
    </p:spTree>
    <p:extLst>
      <p:ext uri="{BB962C8B-B14F-4D97-AF65-F5344CB8AC3E}">
        <p14:creationId xmlns:p14="http://schemas.microsoft.com/office/powerpoint/2010/main" val="3313843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4400" y="351064"/>
            <a:ext cx="7511143" cy="523220"/>
          </a:xfrm>
          <a:prstGeom prst="rect">
            <a:avLst/>
          </a:prstGeom>
          <a:noFill/>
        </p:spPr>
        <p:txBody>
          <a:bodyPr wrap="square" rtlCol="0">
            <a:spAutoFit/>
          </a:bodyPr>
          <a:lstStyle/>
          <a:p>
            <a:pPr algn="ctr"/>
            <a:r>
              <a:rPr lang="fr-FR" sz="2800" b="1" dirty="0" smtClean="0">
                <a:solidFill>
                  <a:srgbClr val="0070C0"/>
                </a:solidFill>
              </a:rPr>
              <a:t>Le point de vue de Jean-Philippe </a:t>
            </a:r>
            <a:r>
              <a:rPr lang="fr-FR" sz="2800" b="1" dirty="0" err="1" smtClean="0">
                <a:solidFill>
                  <a:srgbClr val="0070C0"/>
                </a:solidFill>
              </a:rPr>
              <a:t>Lachaux</a:t>
            </a:r>
            <a:endParaRPr lang="fr-FR" sz="2800" b="1" dirty="0">
              <a:solidFill>
                <a:srgbClr val="0070C0"/>
              </a:solidFill>
            </a:endParaRPr>
          </a:p>
        </p:txBody>
      </p:sp>
      <p:pic>
        <p:nvPicPr>
          <p:cNvPr id="3" name="Image 2"/>
          <p:cNvPicPr>
            <a:picLocks noChangeAspect="1"/>
          </p:cNvPicPr>
          <p:nvPr/>
        </p:nvPicPr>
        <p:blipFill>
          <a:blip r:embed="rId2"/>
          <a:stretch>
            <a:fillRect/>
          </a:stretch>
        </p:blipFill>
        <p:spPr>
          <a:xfrm>
            <a:off x="187097" y="1281794"/>
            <a:ext cx="1282474" cy="1256162"/>
          </a:xfrm>
          <a:prstGeom prst="rect">
            <a:avLst/>
          </a:prstGeom>
          <a:ln>
            <a:solidFill>
              <a:srgbClr val="0070C0"/>
            </a:solidFill>
          </a:ln>
        </p:spPr>
      </p:pic>
      <p:sp>
        <p:nvSpPr>
          <p:cNvPr id="6" name="Rectangle 5"/>
          <p:cNvSpPr/>
          <p:nvPr/>
        </p:nvSpPr>
        <p:spPr>
          <a:xfrm>
            <a:off x="187098" y="2537959"/>
            <a:ext cx="1282474" cy="3231654"/>
          </a:xfrm>
          <a:prstGeom prst="rect">
            <a:avLst/>
          </a:prstGeom>
          <a:ln>
            <a:solidFill>
              <a:srgbClr val="0070C0"/>
            </a:solidFill>
          </a:ln>
        </p:spPr>
        <p:txBody>
          <a:bodyPr wrap="square">
            <a:spAutoFit/>
          </a:bodyPr>
          <a:lstStyle/>
          <a:p>
            <a:r>
              <a:rPr lang="fr-FR" sz="1200" dirty="0" smtClean="0"/>
              <a:t>Ancien </a:t>
            </a:r>
            <a:r>
              <a:rPr lang="fr-FR" sz="1200" dirty="0"/>
              <a:t>élève de l’École polytechnique, il est directeur de recherche en neurosciences cognitives au sein de l’unité « Dynamique Cérébrale et Cognition » de l’INSERM à Lyon. Grand spécialiste de l’attention, il est l’auteur de nombreux ouvrages </a:t>
            </a:r>
          </a:p>
        </p:txBody>
      </p:sp>
      <p:sp>
        <p:nvSpPr>
          <p:cNvPr id="8" name="ZoneTexte 7"/>
          <p:cNvSpPr txBox="1"/>
          <p:nvPr/>
        </p:nvSpPr>
        <p:spPr>
          <a:xfrm>
            <a:off x="1738993" y="1281794"/>
            <a:ext cx="7225393" cy="4524315"/>
          </a:xfrm>
          <a:prstGeom prst="rect">
            <a:avLst/>
          </a:prstGeom>
          <a:noFill/>
        </p:spPr>
        <p:txBody>
          <a:bodyPr wrap="square" rtlCol="0">
            <a:spAutoFit/>
          </a:bodyPr>
          <a:lstStyle/>
          <a:p>
            <a:pPr marL="285750" indent="-285750">
              <a:buFont typeface="Arial" panose="020B0604020202020204" pitchFamily="34" charset="0"/>
              <a:buChar char="•"/>
            </a:pPr>
            <a:r>
              <a:rPr lang="fr-FR" dirty="0"/>
              <a:t>L’attention, c’est le mécanisme qui permet de </a:t>
            </a:r>
            <a:r>
              <a:rPr lang="fr-FR" b="1" dirty="0"/>
              <a:t>remédier à la capacité de traitement limitée du cerveau humain.</a:t>
            </a:r>
            <a:r>
              <a:rPr lang="fr-FR" dirty="0"/>
              <a:t> C’est à dire que l’on ne peut pas appréhender tout ce qui arrive au niveau de nos </a:t>
            </a:r>
            <a:r>
              <a:rPr lang="fr-FR" dirty="0" smtClean="0"/>
              <a:t>sens ou des phénomènes mentaux, </a:t>
            </a:r>
            <a:r>
              <a:rPr lang="fr-FR" dirty="0"/>
              <a:t>donc il y a un principe de </a:t>
            </a:r>
            <a:r>
              <a:rPr lang="fr-FR" b="1" dirty="0" smtClean="0"/>
              <a:t>SELECTION </a:t>
            </a:r>
            <a:r>
              <a:rPr lang="fr-FR" b="1" dirty="0"/>
              <a:t>de ce </a:t>
            </a:r>
            <a:r>
              <a:rPr lang="fr-FR" b="1" dirty="0" smtClean="0"/>
              <a:t>qui est </a:t>
            </a:r>
            <a:r>
              <a:rPr lang="fr-FR" b="1" dirty="0"/>
              <a:t>le plus important pour </a:t>
            </a:r>
            <a:r>
              <a:rPr lang="fr-FR" b="1" dirty="0" smtClean="0"/>
              <a:t>l’organisme (</a:t>
            </a:r>
            <a:r>
              <a:rPr lang="fr-FR" dirty="0" smtClean="0"/>
              <a:t>à </a:t>
            </a:r>
            <a:r>
              <a:rPr lang="fr-FR" dirty="0"/>
              <a:t>un moment </a:t>
            </a:r>
            <a:r>
              <a:rPr lang="fr-FR" dirty="0" smtClean="0"/>
              <a:t>donné).</a:t>
            </a:r>
          </a:p>
          <a:p>
            <a:r>
              <a:rPr lang="fr-FR" dirty="0" smtClean="0"/>
              <a:t> </a:t>
            </a:r>
          </a:p>
          <a:p>
            <a:pPr marL="285750" indent="-285750">
              <a:buFont typeface="Arial" panose="020B0604020202020204" pitchFamily="34" charset="0"/>
              <a:buChar char="•"/>
            </a:pPr>
            <a:r>
              <a:rPr lang="fr-FR" dirty="0"/>
              <a:t>L’attention, c’est elle qui </a:t>
            </a:r>
            <a:r>
              <a:rPr lang="fr-FR" b="1" dirty="0" smtClean="0"/>
              <a:t>détermine notre </a:t>
            </a:r>
            <a:r>
              <a:rPr lang="fr-FR" b="1" dirty="0"/>
              <a:t>vie mentale à chaque instant</a:t>
            </a:r>
            <a:r>
              <a:rPr lang="fr-FR" dirty="0"/>
              <a:t>.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sym typeface="Wingdings" panose="05000000000000000000" pitchFamily="2" charset="2"/>
              </a:rPr>
              <a:t> </a:t>
            </a:r>
            <a:r>
              <a:rPr lang="fr-FR" dirty="0" smtClean="0"/>
              <a:t>On peut alors s’interroger :  </a:t>
            </a:r>
            <a:r>
              <a:rPr lang="fr-FR" b="1" dirty="0"/>
              <a:t>Est-ce que mon attention et ce sur quoi se pose mon attention est décidé par moi-même ou est décidé de l’extérieur </a:t>
            </a:r>
            <a:r>
              <a:rPr lang="fr-FR" dirty="0"/>
              <a:t>? </a:t>
            </a:r>
            <a:r>
              <a:rPr lang="fr-FR" dirty="0" smtClean="0"/>
              <a:t>C’est </a:t>
            </a:r>
            <a:r>
              <a:rPr lang="fr-FR" dirty="0"/>
              <a:t>toujours une balance entre les deux</a:t>
            </a:r>
            <a:r>
              <a:rPr lang="fr-FR" dirty="0" smtClean="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Quelle différence entre attention et concentration ?</a:t>
            </a:r>
            <a:r>
              <a:rPr lang="fr-FR" dirty="0" smtClean="0"/>
              <a:t> </a:t>
            </a:r>
          </a:p>
          <a:p>
            <a:pPr marL="742950" lvl="1" indent="-285750">
              <a:buFont typeface="Wingdings" panose="05000000000000000000" pitchFamily="2" charset="2"/>
              <a:buChar char="Ø"/>
            </a:pPr>
            <a:r>
              <a:rPr lang="fr-FR" dirty="0" smtClean="0"/>
              <a:t>L’attention c'est la sélection</a:t>
            </a:r>
          </a:p>
          <a:p>
            <a:pPr marL="742950" lvl="1" indent="-285750">
              <a:buFont typeface="Wingdings" panose="05000000000000000000" pitchFamily="2" charset="2"/>
              <a:buChar char="Ø"/>
            </a:pPr>
            <a:r>
              <a:rPr lang="fr-FR" dirty="0" smtClean="0"/>
              <a:t>La concentration c’est l’intention d’</a:t>
            </a:r>
            <a:r>
              <a:rPr lang="fr-FR" dirty="0"/>
              <a:t>a</a:t>
            </a:r>
            <a:r>
              <a:rPr lang="fr-FR" dirty="0" smtClean="0"/>
              <a:t>voir un traitement actif de ce que l’on perçoit (= de ce sur quoi on porte notre attention)</a:t>
            </a:r>
          </a:p>
        </p:txBody>
      </p:sp>
    </p:spTree>
    <p:extLst>
      <p:ext uri="{BB962C8B-B14F-4D97-AF65-F5344CB8AC3E}">
        <p14:creationId xmlns:p14="http://schemas.microsoft.com/office/powerpoint/2010/main" val="1043635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4" name="Rectangle 18"/>
          <p:cNvSpPr>
            <a:spLocks noGrp="1" noChangeArrowheads="1"/>
          </p:cNvSpPr>
          <p:nvPr>
            <p:ph type="title"/>
          </p:nvPr>
        </p:nvSpPr>
        <p:spPr>
          <a:xfrm>
            <a:off x="-1581588" y="357649"/>
            <a:ext cx="8229600" cy="549206"/>
          </a:xfrm>
        </p:spPr>
        <p:txBody>
          <a:bodyPr>
            <a:noAutofit/>
          </a:bodyPr>
          <a:lstStyle/>
          <a:p>
            <a:r>
              <a:rPr lang="fr-FR" sz="4000" b="1" dirty="0">
                <a:solidFill>
                  <a:srgbClr val="C00000"/>
                </a:solidFill>
                <a:latin typeface="Calibri Light" panose="020F0302020204030204" pitchFamily="34" charset="0"/>
                <a:cs typeface="Calibri Light" panose="020F0302020204030204" pitchFamily="34" charset="0"/>
              </a:rPr>
              <a:t>L’attention de l’auditoire</a:t>
            </a:r>
          </a:p>
        </p:txBody>
      </p:sp>
      <p:sp>
        <p:nvSpPr>
          <p:cNvPr id="127000" name="Rectangle 24"/>
          <p:cNvSpPr>
            <a:spLocks noGrp="1" noChangeArrowheads="1"/>
          </p:cNvSpPr>
          <p:nvPr>
            <p:ph idx="1"/>
          </p:nvPr>
        </p:nvSpPr>
        <p:spPr>
          <a:xfrm>
            <a:off x="850900" y="1308100"/>
            <a:ext cx="6807200" cy="4276685"/>
          </a:xfrm>
          <a:noFill/>
        </p:spPr>
        <p:txBody>
          <a:bodyPr anchor="t">
            <a:normAutofit/>
          </a:bodyPr>
          <a:lstStyle/>
          <a:p>
            <a:pPr eaLnBrk="0" hangingPunct="0">
              <a:spcBef>
                <a:spcPct val="0"/>
              </a:spcBef>
              <a:buClrTx/>
              <a:buFontTx/>
              <a:buNone/>
            </a:pPr>
            <a:r>
              <a:rPr lang="fr-FR" sz="2400" dirty="0"/>
              <a:t>Au bout de combien de temps a-t-on perdu la moitié de l’auditoire?</a:t>
            </a:r>
          </a:p>
          <a:p>
            <a:endParaRPr lang="fr-FR" sz="2400" dirty="0"/>
          </a:p>
        </p:txBody>
      </p:sp>
      <p:sp>
        <p:nvSpPr>
          <p:cNvPr id="126979" name="Line 2"/>
          <p:cNvSpPr>
            <a:spLocks noChangeShapeType="1"/>
          </p:cNvSpPr>
          <p:nvPr/>
        </p:nvSpPr>
        <p:spPr bwMode="auto">
          <a:xfrm flipV="1">
            <a:off x="3249216" y="3496429"/>
            <a:ext cx="0" cy="155971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6980" name="Line 3"/>
          <p:cNvSpPr>
            <a:spLocks noChangeShapeType="1"/>
          </p:cNvSpPr>
          <p:nvPr/>
        </p:nvSpPr>
        <p:spPr bwMode="auto">
          <a:xfrm flipV="1">
            <a:off x="3105151" y="4882316"/>
            <a:ext cx="280273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6981" name="Text Box 4"/>
          <p:cNvSpPr txBox="1">
            <a:spLocks noChangeArrowheads="1"/>
          </p:cNvSpPr>
          <p:nvPr/>
        </p:nvSpPr>
        <p:spPr bwMode="auto">
          <a:xfrm>
            <a:off x="5905501" y="4695387"/>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temps</a:t>
            </a:r>
          </a:p>
        </p:txBody>
      </p:sp>
      <p:sp>
        <p:nvSpPr>
          <p:cNvPr id="126982" name="Text Box 5"/>
          <p:cNvSpPr txBox="1">
            <a:spLocks noChangeArrowheads="1"/>
          </p:cNvSpPr>
          <p:nvPr/>
        </p:nvSpPr>
        <p:spPr bwMode="auto">
          <a:xfrm>
            <a:off x="2681289" y="3183293"/>
            <a:ext cx="1078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attention</a:t>
            </a:r>
          </a:p>
        </p:txBody>
      </p:sp>
    </p:spTree>
    <p:extLst>
      <p:ext uri="{BB962C8B-B14F-4D97-AF65-F5344CB8AC3E}">
        <p14:creationId xmlns:p14="http://schemas.microsoft.com/office/powerpoint/2010/main" val="3153304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4" name="Rectangle 18"/>
          <p:cNvSpPr>
            <a:spLocks noGrp="1" noChangeArrowheads="1"/>
          </p:cNvSpPr>
          <p:nvPr>
            <p:ph type="title"/>
          </p:nvPr>
        </p:nvSpPr>
        <p:spPr>
          <a:xfrm>
            <a:off x="-1581588" y="357649"/>
            <a:ext cx="8229600" cy="549206"/>
          </a:xfrm>
        </p:spPr>
        <p:txBody>
          <a:bodyPr>
            <a:noAutofit/>
          </a:bodyPr>
          <a:lstStyle/>
          <a:p>
            <a:r>
              <a:rPr lang="fr-FR" sz="4000" b="1" dirty="0">
                <a:solidFill>
                  <a:srgbClr val="C00000"/>
                </a:solidFill>
                <a:latin typeface="Calibri Light" panose="020F0302020204030204" pitchFamily="34" charset="0"/>
                <a:cs typeface="Calibri Light" panose="020F0302020204030204" pitchFamily="34" charset="0"/>
              </a:rPr>
              <a:t>L’attention de l’auditoire</a:t>
            </a:r>
          </a:p>
        </p:txBody>
      </p:sp>
      <p:sp>
        <p:nvSpPr>
          <p:cNvPr id="127000" name="Rectangle 24"/>
          <p:cNvSpPr>
            <a:spLocks noGrp="1" noChangeArrowheads="1"/>
          </p:cNvSpPr>
          <p:nvPr>
            <p:ph idx="1"/>
          </p:nvPr>
        </p:nvSpPr>
        <p:spPr>
          <a:xfrm>
            <a:off x="850900" y="1308100"/>
            <a:ext cx="6807200" cy="4276685"/>
          </a:xfrm>
          <a:noFill/>
        </p:spPr>
        <p:txBody>
          <a:bodyPr anchor="t">
            <a:normAutofit/>
          </a:bodyPr>
          <a:lstStyle/>
          <a:p>
            <a:pPr eaLnBrk="0" hangingPunct="0">
              <a:spcBef>
                <a:spcPct val="0"/>
              </a:spcBef>
              <a:buClrTx/>
              <a:buFontTx/>
              <a:buNone/>
            </a:pPr>
            <a:r>
              <a:rPr lang="fr-FR" sz="2400" dirty="0"/>
              <a:t>Au bout de combien de temps a-t-on perdu la moitié de l’auditoire?</a:t>
            </a:r>
          </a:p>
          <a:p>
            <a:endParaRPr lang="fr-FR" sz="2400" dirty="0"/>
          </a:p>
        </p:txBody>
      </p:sp>
      <p:sp>
        <p:nvSpPr>
          <p:cNvPr id="8" name="Rectangle 24"/>
          <p:cNvSpPr txBox="1">
            <a:spLocks noChangeArrowheads="1"/>
          </p:cNvSpPr>
          <p:nvPr/>
        </p:nvSpPr>
        <p:spPr>
          <a:xfrm>
            <a:off x="1485900" y="2190313"/>
            <a:ext cx="6172200" cy="3394472"/>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auto" latinLnBrk="0" hangingPunct="0">
              <a:lnSpc>
                <a:spcPct val="100000"/>
              </a:lnSpc>
              <a:spcBef>
                <a:spcPct val="0"/>
              </a:spcBef>
              <a:spcAft>
                <a:spcPts val="0"/>
              </a:spcAft>
              <a:buClrTx/>
              <a:buSzTx/>
              <a:buFontTx/>
              <a:buNone/>
              <a:tabLst/>
              <a:defRPr/>
            </a:pPr>
            <a:r>
              <a:rPr kumimoji="0" lang="fr-FR" sz="1800" b="0" i="0" u="none" strike="noStrike" kern="1200" cap="none" spc="0" normalizeH="0" baseline="0" noProof="0" smtClean="0">
                <a:ln>
                  <a:noFill/>
                </a:ln>
                <a:solidFill>
                  <a:prstClr val="black"/>
                </a:solidFill>
                <a:effectLst/>
                <a:uLnTx/>
                <a:uFillTx/>
                <a:latin typeface="Calibri"/>
                <a:ea typeface="+mn-ea"/>
                <a:cs typeface="+mn-cs"/>
              </a:rPr>
              <a:t>Au bout de combien de temps a-t-on perdu la moitié de l’auditoire?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 Box 15"/>
          <p:cNvSpPr txBox="1">
            <a:spLocks noChangeArrowheads="1"/>
          </p:cNvSpPr>
          <p:nvPr/>
        </p:nvSpPr>
        <p:spPr bwMode="auto">
          <a:xfrm>
            <a:off x="4275535" y="4884697"/>
            <a:ext cx="3770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a:ln>
                  <a:noFill/>
                </a:ln>
                <a:solidFill>
                  <a:srgbClr val="CC0000"/>
                </a:solidFill>
                <a:effectLst/>
                <a:uLnTx/>
                <a:uFillTx/>
                <a:latin typeface="Arial Narrow" pitchFamily="34" charset="0"/>
                <a:ea typeface="+mn-ea"/>
                <a:cs typeface="+mn-cs"/>
              </a:rPr>
              <a:t>?</a:t>
            </a:r>
          </a:p>
        </p:txBody>
      </p:sp>
      <p:sp>
        <p:nvSpPr>
          <p:cNvPr id="10" name="Line 2"/>
          <p:cNvSpPr>
            <a:spLocks noChangeShapeType="1"/>
          </p:cNvSpPr>
          <p:nvPr/>
        </p:nvSpPr>
        <p:spPr bwMode="auto">
          <a:xfrm flipV="1">
            <a:off x="3249216" y="3496429"/>
            <a:ext cx="0" cy="155971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3"/>
          <p:cNvSpPr>
            <a:spLocks noChangeShapeType="1"/>
          </p:cNvSpPr>
          <p:nvPr/>
        </p:nvSpPr>
        <p:spPr bwMode="auto">
          <a:xfrm flipV="1">
            <a:off x="3105151" y="4882316"/>
            <a:ext cx="280273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4"/>
          <p:cNvSpPr txBox="1">
            <a:spLocks noChangeArrowheads="1"/>
          </p:cNvSpPr>
          <p:nvPr/>
        </p:nvSpPr>
        <p:spPr bwMode="auto">
          <a:xfrm>
            <a:off x="5905501" y="4695387"/>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temps</a:t>
            </a:r>
          </a:p>
        </p:txBody>
      </p:sp>
      <p:sp>
        <p:nvSpPr>
          <p:cNvPr id="13" name="Text Box 5"/>
          <p:cNvSpPr txBox="1">
            <a:spLocks noChangeArrowheads="1"/>
          </p:cNvSpPr>
          <p:nvPr/>
        </p:nvSpPr>
        <p:spPr bwMode="auto">
          <a:xfrm>
            <a:off x="2681289" y="3183293"/>
            <a:ext cx="1078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attention</a:t>
            </a:r>
          </a:p>
        </p:txBody>
      </p:sp>
      <p:sp>
        <p:nvSpPr>
          <p:cNvPr id="14" name="Line 6"/>
          <p:cNvSpPr>
            <a:spLocks noChangeShapeType="1"/>
          </p:cNvSpPr>
          <p:nvPr/>
        </p:nvSpPr>
        <p:spPr bwMode="auto">
          <a:xfrm>
            <a:off x="3162300" y="4217947"/>
            <a:ext cx="1243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Box 7"/>
          <p:cNvSpPr txBox="1">
            <a:spLocks noChangeArrowheads="1"/>
          </p:cNvSpPr>
          <p:nvPr/>
        </p:nvSpPr>
        <p:spPr bwMode="auto">
          <a:xfrm>
            <a:off x="2572941" y="4047687"/>
            <a:ext cx="617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50 %</a:t>
            </a:r>
          </a:p>
        </p:txBody>
      </p:sp>
      <p:sp>
        <p:nvSpPr>
          <p:cNvPr id="16" name="Line 8"/>
          <p:cNvSpPr>
            <a:spLocks noChangeShapeType="1"/>
          </p:cNvSpPr>
          <p:nvPr/>
        </p:nvSpPr>
        <p:spPr bwMode="auto">
          <a:xfrm>
            <a:off x="4405313" y="4217948"/>
            <a:ext cx="0" cy="7215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0"/>
          <p:cNvSpPr>
            <a:spLocks/>
          </p:cNvSpPr>
          <p:nvPr/>
        </p:nvSpPr>
        <p:spPr bwMode="auto">
          <a:xfrm>
            <a:off x="3249217" y="3486903"/>
            <a:ext cx="2601515" cy="1366838"/>
          </a:xfrm>
          <a:custGeom>
            <a:avLst/>
            <a:gdLst>
              <a:gd name="T0" fmla="*/ 0 w 4083"/>
              <a:gd name="T1" fmla="*/ 3408363 h 2147"/>
              <a:gd name="T2" fmla="*/ 67409 w 4083"/>
              <a:gd name="T3" fmla="*/ 1679575 h 2147"/>
              <a:gd name="T4" fmla="*/ 199296 w 4083"/>
              <a:gd name="T5" fmla="*/ 527050 h 2147"/>
              <a:gd name="T6" fmla="*/ 466002 w 4083"/>
              <a:gd name="T7" fmla="*/ 95250 h 2147"/>
              <a:gd name="T8" fmla="*/ 798651 w 4083"/>
              <a:gd name="T9" fmla="*/ 23813 h 2147"/>
              <a:gd name="T10" fmla="*/ 1197244 w 4083"/>
              <a:gd name="T11" fmla="*/ 239713 h 2147"/>
              <a:gd name="T12" fmla="*/ 1795133 w 4083"/>
              <a:gd name="T13" fmla="*/ 815975 h 2147"/>
              <a:gd name="T14" fmla="*/ 2393022 w 4083"/>
              <a:gd name="T15" fmla="*/ 1535113 h 2147"/>
              <a:gd name="T16" fmla="*/ 2526374 w 4083"/>
              <a:gd name="T17" fmla="*/ 1679575 h 2147"/>
              <a:gd name="T18" fmla="*/ 2924967 w 4083"/>
              <a:gd name="T19" fmla="*/ 2039938 h 2147"/>
              <a:gd name="T20" fmla="*/ 3390969 w 4083"/>
              <a:gd name="T21" fmla="*/ 2255838 h 2147"/>
              <a:gd name="T22" fmla="*/ 4919396 w 4083"/>
              <a:gd name="T23" fmla="*/ 2616200 h 2147"/>
              <a:gd name="T24" fmla="*/ 5983287 w 4083"/>
              <a:gd name="T25" fmla="*/ 2760663 h 2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83" h="2147">
                <a:moveTo>
                  <a:pt x="0" y="2147"/>
                </a:moveTo>
                <a:cubicBezTo>
                  <a:pt x="11" y="1753"/>
                  <a:pt x="23" y="1360"/>
                  <a:pt x="46" y="1058"/>
                </a:cubicBezTo>
                <a:cubicBezTo>
                  <a:pt x="69" y="756"/>
                  <a:pt x="91" y="498"/>
                  <a:pt x="136" y="332"/>
                </a:cubicBezTo>
                <a:cubicBezTo>
                  <a:pt x="181" y="166"/>
                  <a:pt x="250" y="113"/>
                  <a:pt x="318" y="60"/>
                </a:cubicBezTo>
                <a:cubicBezTo>
                  <a:pt x="386" y="7"/>
                  <a:pt x="462" y="0"/>
                  <a:pt x="545" y="15"/>
                </a:cubicBezTo>
                <a:cubicBezTo>
                  <a:pt x="628" y="30"/>
                  <a:pt x="704" y="68"/>
                  <a:pt x="817" y="151"/>
                </a:cubicBezTo>
                <a:cubicBezTo>
                  <a:pt x="930" y="234"/>
                  <a:pt x="1089" y="378"/>
                  <a:pt x="1225" y="514"/>
                </a:cubicBezTo>
                <a:cubicBezTo>
                  <a:pt x="1361" y="650"/>
                  <a:pt x="1550" y="876"/>
                  <a:pt x="1633" y="967"/>
                </a:cubicBezTo>
                <a:cubicBezTo>
                  <a:pt x="1716" y="1058"/>
                  <a:pt x="1664" y="1005"/>
                  <a:pt x="1724" y="1058"/>
                </a:cubicBezTo>
                <a:cubicBezTo>
                  <a:pt x="1784" y="1111"/>
                  <a:pt x="1898" y="1225"/>
                  <a:pt x="1996" y="1285"/>
                </a:cubicBezTo>
                <a:cubicBezTo>
                  <a:pt x="2094" y="1345"/>
                  <a:pt x="2087" y="1360"/>
                  <a:pt x="2314" y="1421"/>
                </a:cubicBezTo>
                <a:cubicBezTo>
                  <a:pt x="2541" y="1482"/>
                  <a:pt x="3062" y="1595"/>
                  <a:pt x="3357" y="1648"/>
                </a:cubicBezTo>
                <a:cubicBezTo>
                  <a:pt x="3652" y="1701"/>
                  <a:pt x="3867" y="1720"/>
                  <a:pt x="4083" y="1739"/>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 Box 9"/>
          <p:cNvSpPr txBox="1">
            <a:spLocks noChangeArrowheads="1"/>
          </p:cNvSpPr>
          <p:nvPr/>
        </p:nvSpPr>
        <p:spPr bwMode="auto">
          <a:xfrm>
            <a:off x="4057651" y="4968041"/>
            <a:ext cx="1007007"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10-20 mn</a:t>
            </a:r>
          </a:p>
        </p:txBody>
      </p:sp>
    </p:spTree>
    <p:extLst>
      <p:ext uri="{BB962C8B-B14F-4D97-AF65-F5344CB8AC3E}">
        <p14:creationId xmlns:p14="http://schemas.microsoft.com/office/powerpoint/2010/main" val="12790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3"/>
          <p:cNvSpPr>
            <a:spLocks noChangeShapeType="1"/>
          </p:cNvSpPr>
          <p:nvPr/>
        </p:nvSpPr>
        <p:spPr bwMode="auto">
          <a:xfrm flipV="1">
            <a:off x="1860947" y="2677170"/>
            <a:ext cx="0" cy="291703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3" name="Line 4"/>
          <p:cNvSpPr>
            <a:spLocks noChangeShapeType="1"/>
          </p:cNvSpPr>
          <p:nvPr/>
        </p:nvSpPr>
        <p:spPr bwMode="auto">
          <a:xfrm flipV="1">
            <a:off x="1612107" y="5269159"/>
            <a:ext cx="6226969" cy="119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5" name="Text Box 6"/>
          <p:cNvSpPr txBox="1">
            <a:spLocks noChangeArrowheads="1"/>
          </p:cNvSpPr>
          <p:nvPr/>
        </p:nvSpPr>
        <p:spPr bwMode="auto">
          <a:xfrm>
            <a:off x="1412082" y="2191394"/>
            <a:ext cx="982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attention</a:t>
            </a:r>
          </a:p>
        </p:txBody>
      </p:sp>
      <p:sp>
        <p:nvSpPr>
          <p:cNvPr id="138246" name="Freeform 7"/>
          <p:cNvSpPr>
            <a:spLocks/>
          </p:cNvSpPr>
          <p:nvPr/>
        </p:nvSpPr>
        <p:spPr bwMode="auto">
          <a:xfrm>
            <a:off x="1860947" y="2659310"/>
            <a:ext cx="1994297" cy="2556272"/>
          </a:xfrm>
          <a:custGeom>
            <a:avLst/>
            <a:gdLst>
              <a:gd name="T0" fmla="*/ 0 w 1675"/>
              <a:gd name="T1" fmla="*/ 3408363 h 2147"/>
              <a:gd name="T2" fmla="*/ 66675 w 1675"/>
              <a:gd name="T3" fmla="*/ 1679575 h 2147"/>
              <a:gd name="T4" fmla="*/ 200025 w 1675"/>
              <a:gd name="T5" fmla="*/ 527050 h 2147"/>
              <a:gd name="T6" fmla="*/ 466725 w 1675"/>
              <a:gd name="T7" fmla="*/ 95250 h 2147"/>
              <a:gd name="T8" fmla="*/ 798512 w 1675"/>
              <a:gd name="T9" fmla="*/ 23813 h 2147"/>
              <a:gd name="T10" fmla="*/ 1196975 w 1675"/>
              <a:gd name="T11" fmla="*/ 239713 h 2147"/>
              <a:gd name="T12" fmla="*/ 1795462 w 1675"/>
              <a:gd name="T13" fmla="*/ 815975 h 2147"/>
              <a:gd name="T14" fmla="*/ 2392362 w 1675"/>
              <a:gd name="T15" fmla="*/ 1535113 h 2147"/>
              <a:gd name="T16" fmla="*/ 2659062 w 1675"/>
              <a:gd name="T17" fmla="*/ 1800225 h 2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5" h="2147">
                <a:moveTo>
                  <a:pt x="0" y="2147"/>
                </a:moveTo>
                <a:cubicBezTo>
                  <a:pt x="10" y="1753"/>
                  <a:pt x="21" y="1360"/>
                  <a:pt x="42" y="1058"/>
                </a:cubicBezTo>
                <a:cubicBezTo>
                  <a:pt x="64" y="756"/>
                  <a:pt x="84" y="498"/>
                  <a:pt x="126" y="332"/>
                </a:cubicBezTo>
                <a:cubicBezTo>
                  <a:pt x="167" y="166"/>
                  <a:pt x="231" y="113"/>
                  <a:pt x="294" y="60"/>
                </a:cubicBezTo>
                <a:cubicBezTo>
                  <a:pt x="356" y="7"/>
                  <a:pt x="426" y="0"/>
                  <a:pt x="503" y="15"/>
                </a:cubicBezTo>
                <a:cubicBezTo>
                  <a:pt x="580" y="30"/>
                  <a:pt x="650" y="68"/>
                  <a:pt x="754" y="151"/>
                </a:cubicBezTo>
                <a:cubicBezTo>
                  <a:pt x="858" y="234"/>
                  <a:pt x="1005" y="378"/>
                  <a:pt x="1131" y="514"/>
                </a:cubicBezTo>
                <a:cubicBezTo>
                  <a:pt x="1256" y="650"/>
                  <a:pt x="1416" y="864"/>
                  <a:pt x="1507" y="967"/>
                </a:cubicBezTo>
                <a:cubicBezTo>
                  <a:pt x="1598" y="1070"/>
                  <a:pt x="1640" y="1099"/>
                  <a:pt x="1675" y="1134"/>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7" name="Freeform 8"/>
          <p:cNvSpPr>
            <a:spLocks/>
          </p:cNvSpPr>
          <p:nvPr/>
        </p:nvSpPr>
        <p:spPr bwMode="auto">
          <a:xfrm>
            <a:off x="3854055" y="3028402"/>
            <a:ext cx="1278731" cy="1376363"/>
          </a:xfrm>
          <a:custGeom>
            <a:avLst/>
            <a:gdLst>
              <a:gd name="T0" fmla="*/ 0 w 2094"/>
              <a:gd name="T1" fmla="*/ 1366354 h 1421"/>
              <a:gd name="T2" fmla="*/ 68394 w 2094"/>
              <a:gd name="T3" fmla="*/ 428761 h 1421"/>
              <a:gd name="T4" fmla="*/ 205183 w 2094"/>
              <a:gd name="T5" fmla="*/ 77487 h 1421"/>
              <a:gd name="T6" fmla="*/ 375355 w 2094"/>
              <a:gd name="T7" fmla="*/ 19372 h 1421"/>
              <a:gd name="T8" fmla="*/ 579724 w 2094"/>
              <a:gd name="T9" fmla="*/ 195009 h 1421"/>
              <a:gd name="T10" fmla="*/ 886685 w 2094"/>
              <a:gd name="T11" fmla="*/ 663805 h 1421"/>
              <a:gd name="T12" fmla="*/ 1192831 w 2094"/>
              <a:gd name="T13" fmla="*/ 1248832 h 1421"/>
              <a:gd name="T14" fmla="*/ 1261226 w 2094"/>
              <a:gd name="T15" fmla="*/ 1366354 h 1421"/>
              <a:gd name="T16" fmla="*/ 1465595 w 2094"/>
              <a:gd name="T17" fmla="*/ 1659513 h 1421"/>
              <a:gd name="T18" fmla="*/ 1704975 w 2094"/>
              <a:gd name="T19" fmla="*/ 1835150 h 1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94" h="1421">
                <a:moveTo>
                  <a:pt x="0" y="1058"/>
                </a:moveTo>
                <a:cubicBezTo>
                  <a:pt x="14" y="937"/>
                  <a:pt x="42" y="498"/>
                  <a:pt x="84" y="332"/>
                </a:cubicBezTo>
                <a:cubicBezTo>
                  <a:pt x="125" y="166"/>
                  <a:pt x="189" y="113"/>
                  <a:pt x="252" y="60"/>
                </a:cubicBezTo>
                <a:cubicBezTo>
                  <a:pt x="314" y="7"/>
                  <a:pt x="384" y="0"/>
                  <a:pt x="461" y="15"/>
                </a:cubicBezTo>
                <a:cubicBezTo>
                  <a:pt x="538" y="30"/>
                  <a:pt x="608" y="68"/>
                  <a:pt x="712" y="151"/>
                </a:cubicBezTo>
                <a:cubicBezTo>
                  <a:pt x="816" y="234"/>
                  <a:pt x="963" y="378"/>
                  <a:pt x="1089" y="514"/>
                </a:cubicBezTo>
                <a:cubicBezTo>
                  <a:pt x="1214" y="650"/>
                  <a:pt x="1389" y="876"/>
                  <a:pt x="1465" y="967"/>
                </a:cubicBezTo>
                <a:cubicBezTo>
                  <a:pt x="1542" y="1058"/>
                  <a:pt x="1494" y="1005"/>
                  <a:pt x="1549" y="1058"/>
                </a:cubicBezTo>
                <a:cubicBezTo>
                  <a:pt x="1605" y="1111"/>
                  <a:pt x="1710" y="1225"/>
                  <a:pt x="1800" y="1285"/>
                </a:cubicBezTo>
                <a:cubicBezTo>
                  <a:pt x="1891" y="1345"/>
                  <a:pt x="2045" y="1398"/>
                  <a:pt x="2094" y="1421"/>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8" name="Oval 9"/>
          <p:cNvSpPr>
            <a:spLocks noChangeArrowheads="1"/>
          </p:cNvSpPr>
          <p:nvPr/>
        </p:nvSpPr>
        <p:spPr bwMode="auto">
          <a:xfrm>
            <a:off x="3674269" y="3838029"/>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9" name="Text Box 10"/>
          <p:cNvSpPr txBox="1">
            <a:spLocks noChangeArrowheads="1"/>
          </p:cNvSpPr>
          <p:nvPr/>
        </p:nvSpPr>
        <p:spPr bwMode="auto">
          <a:xfrm>
            <a:off x="2896792" y="4216646"/>
            <a:ext cx="171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8251" name="Freeform 12"/>
          <p:cNvSpPr>
            <a:spLocks/>
          </p:cNvSpPr>
          <p:nvPr/>
        </p:nvSpPr>
        <p:spPr bwMode="auto">
          <a:xfrm>
            <a:off x="5267325" y="2623591"/>
            <a:ext cx="2147888" cy="1688306"/>
          </a:xfrm>
          <a:custGeom>
            <a:avLst/>
            <a:gdLst>
              <a:gd name="T0" fmla="*/ 0 w 1804"/>
              <a:gd name="T1" fmla="*/ 2251075 h 1418"/>
              <a:gd name="T2" fmla="*/ 125413 w 1804"/>
              <a:gd name="T3" fmla="*/ 706438 h 1418"/>
              <a:gd name="T4" fmla="*/ 376238 w 1804"/>
              <a:gd name="T5" fmla="*/ 127000 h 1418"/>
              <a:gd name="T6" fmla="*/ 688975 w 1804"/>
              <a:gd name="T7" fmla="*/ 31750 h 1418"/>
              <a:gd name="T8" fmla="*/ 1065213 w 1804"/>
              <a:gd name="T9" fmla="*/ 320675 h 1418"/>
              <a:gd name="T10" fmla="*/ 1628775 w 1804"/>
              <a:gd name="T11" fmla="*/ 1093788 h 1418"/>
              <a:gd name="T12" fmla="*/ 2332038 w 1804"/>
              <a:gd name="T13" fmla="*/ 1892300 h 1418"/>
              <a:gd name="T14" fmla="*/ 2863850 w 1804"/>
              <a:gd name="T15" fmla="*/ 93663 h 1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4" h="1418">
                <a:moveTo>
                  <a:pt x="0" y="1418"/>
                </a:moveTo>
                <a:cubicBezTo>
                  <a:pt x="13" y="1255"/>
                  <a:pt x="40" y="667"/>
                  <a:pt x="79" y="445"/>
                </a:cubicBezTo>
                <a:cubicBezTo>
                  <a:pt x="118" y="222"/>
                  <a:pt x="178" y="151"/>
                  <a:pt x="237" y="80"/>
                </a:cubicBezTo>
                <a:cubicBezTo>
                  <a:pt x="296" y="9"/>
                  <a:pt x="362" y="0"/>
                  <a:pt x="434" y="20"/>
                </a:cubicBezTo>
                <a:cubicBezTo>
                  <a:pt x="507" y="40"/>
                  <a:pt x="573" y="91"/>
                  <a:pt x="671" y="202"/>
                </a:cubicBezTo>
                <a:cubicBezTo>
                  <a:pt x="769" y="314"/>
                  <a:pt x="893" y="524"/>
                  <a:pt x="1026" y="689"/>
                </a:cubicBezTo>
                <a:cubicBezTo>
                  <a:pt x="1159" y="854"/>
                  <a:pt x="1339" y="1297"/>
                  <a:pt x="1469" y="1192"/>
                </a:cubicBezTo>
                <a:cubicBezTo>
                  <a:pt x="1599" y="1087"/>
                  <a:pt x="1734" y="295"/>
                  <a:pt x="1804" y="59"/>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2" name="Oval 13"/>
          <p:cNvSpPr>
            <a:spLocks noChangeArrowheads="1"/>
          </p:cNvSpPr>
          <p:nvPr/>
        </p:nvSpPr>
        <p:spPr bwMode="auto">
          <a:xfrm>
            <a:off x="5087541" y="4323804"/>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3" name="Line 14"/>
          <p:cNvSpPr>
            <a:spLocks noChangeShapeType="1"/>
          </p:cNvSpPr>
          <p:nvPr/>
        </p:nvSpPr>
        <p:spPr bwMode="auto">
          <a:xfrm flipV="1">
            <a:off x="7434263" y="2623590"/>
            <a:ext cx="0" cy="26729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7" name="Oval 18"/>
          <p:cNvSpPr>
            <a:spLocks noChangeArrowheads="1"/>
          </p:cNvSpPr>
          <p:nvPr/>
        </p:nvSpPr>
        <p:spPr bwMode="auto">
          <a:xfrm>
            <a:off x="6812756" y="3918991"/>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Box 6"/>
          <p:cNvSpPr txBox="1">
            <a:spLocks noChangeArrowheads="1"/>
          </p:cNvSpPr>
          <p:nvPr/>
        </p:nvSpPr>
        <p:spPr bwMode="auto">
          <a:xfrm>
            <a:off x="6910389" y="5422751"/>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temps</a:t>
            </a:r>
          </a:p>
        </p:txBody>
      </p:sp>
      <p:sp>
        <p:nvSpPr>
          <p:cNvPr id="2" name="Titre 1"/>
          <p:cNvSpPr>
            <a:spLocks noGrp="1"/>
          </p:cNvSpPr>
          <p:nvPr>
            <p:ph type="title"/>
          </p:nvPr>
        </p:nvSpPr>
        <p:spPr/>
        <p:txBody>
          <a:bodyPr/>
          <a:lstStyle/>
          <a:p>
            <a:endParaRPr lang="fr-FR"/>
          </a:p>
        </p:txBody>
      </p:sp>
      <p:sp>
        <p:nvSpPr>
          <p:cNvPr id="18" name="Rectangle 18"/>
          <p:cNvSpPr txBox="1">
            <a:spLocks noChangeArrowheads="1"/>
          </p:cNvSpPr>
          <p:nvPr/>
        </p:nvSpPr>
        <p:spPr>
          <a:xfrm>
            <a:off x="-646945" y="319404"/>
            <a:ext cx="8229600" cy="5492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Stimuler l’attention de l’auditoire</a:t>
            </a:r>
            <a:endParaRPr kumimoji="0" lang="fr-FR" sz="40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849639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8400"/>
            <a:ext cx="8229600" cy="3814206"/>
          </a:xfrm>
        </p:spPr>
        <p:txBody>
          <a:bodyPr>
            <a:noAutofit/>
          </a:bodyPr>
          <a:lstStyle/>
          <a:p>
            <a:pPr marL="0" indent="0">
              <a:buNone/>
            </a:pPr>
            <a:r>
              <a:rPr lang="fr-FR" sz="2400" b="1" dirty="0" smtClean="0"/>
              <a:t>Méthode</a:t>
            </a:r>
            <a:r>
              <a:rPr lang="fr-FR" sz="2400" dirty="0" smtClean="0"/>
              <a:t> </a:t>
            </a:r>
            <a:r>
              <a:rPr lang="fr-FR" sz="2400" dirty="0"/>
              <a:t>: </a:t>
            </a:r>
            <a:r>
              <a:rPr lang="fr-FR" sz="2400" dirty="0" smtClean="0"/>
              <a:t>Question ouverte </a:t>
            </a:r>
            <a:r>
              <a:rPr lang="fr-FR" sz="2400" dirty="0"/>
              <a:t>(</a:t>
            </a:r>
            <a:r>
              <a:rPr lang="fr-FR" sz="2400" dirty="0" err="1" smtClean="0"/>
              <a:t>wooclap</a:t>
            </a:r>
            <a:r>
              <a:rPr lang="fr-FR" sz="2400" dirty="0" smtClean="0"/>
              <a:t>)</a:t>
            </a:r>
            <a:endParaRPr lang="fr-FR" sz="2400" dirty="0"/>
          </a:p>
        </p:txBody>
      </p:sp>
      <p:sp>
        <p:nvSpPr>
          <p:cNvPr id="6" name="Titre 5"/>
          <p:cNvSpPr>
            <a:spLocks noGrp="1"/>
          </p:cNvSpPr>
          <p:nvPr>
            <p:ph type="title"/>
          </p:nvPr>
        </p:nvSpPr>
        <p:spPr/>
        <p:txBody>
          <a:bodyP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Que mettre derrière les pastilles vertes ?</a:t>
            </a:r>
          </a:p>
        </p:txBody>
      </p:sp>
      <p:pic>
        <p:nvPicPr>
          <p:cNvPr id="4" name="Image 3"/>
          <p:cNvPicPr>
            <a:picLocks noChangeAspect="1"/>
          </p:cNvPicPr>
          <p:nvPr/>
        </p:nvPicPr>
        <p:blipFill>
          <a:blip r:embed="rId2"/>
          <a:stretch>
            <a:fillRect/>
          </a:stretch>
        </p:blipFill>
        <p:spPr>
          <a:xfrm>
            <a:off x="-49643" y="1689100"/>
            <a:ext cx="9193643" cy="5168900"/>
          </a:xfrm>
          <a:prstGeom prst="rect">
            <a:avLst/>
          </a:prstGeom>
        </p:spPr>
      </p:pic>
    </p:spTree>
    <p:extLst>
      <p:ext uri="{BB962C8B-B14F-4D97-AF65-F5344CB8AC3E}">
        <p14:creationId xmlns:p14="http://schemas.microsoft.com/office/powerpoint/2010/main" val="418978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144000" cy="994172"/>
          </a:xfrm>
        </p:spPr>
        <p:txBody>
          <a:bodyPr>
            <a:noAutofit/>
          </a:bodyPr>
          <a:lstStyle/>
          <a:p>
            <a:pPr algn="ctr">
              <a:defRPr/>
            </a:pPr>
            <a:r>
              <a:rPr lang="fr-FR" sz="3200" b="1" dirty="0">
                <a:solidFill>
                  <a:srgbClr val="C00000"/>
                </a:solidFill>
              </a:rPr>
              <a:t>Préparer son devenir pro : les parcours </a:t>
            </a:r>
            <a:br>
              <a:rPr lang="fr-FR" sz="3200" b="1" dirty="0">
                <a:solidFill>
                  <a:srgbClr val="C00000"/>
                </a:solidFill>
              </a:rPr>
            </a:br>
            <a:r>
              <a:rPr lang="fr-FR" sz="3200" b="1" dirty="0">
                <a:solidFill>
                  <a:srgbClr val="C00000"/>
                </a:solidFill>
              </a:rPr>
              <a:t>« Carrières de docteur.es » (6-15 pts)</a:t>
            </a:r>
          </a:p>
        </p:txBody>
      </p:sp>
      <p:sp>
        <p:nvSpPr>
          <p:cNvPr id="3" name="Espace réservé du contenu 2"/>
          <p:cNvSpPr>
            <a:spLocks noGrp="1"/>
          </p:cNvSpPr>
          <p:nvPr>
            <p:ph idx="1"/>
          </p:nvPr>
        </p:nvSpPr>
        <p:spPr bwMode="auto">
          <a:xfrm>
            <a:off x="71718" y="1600200"/>
            <a:ext cx="8964706" cy="4525963"/>
          </a:xfrm>
        </p:spPr>
        <p:txBody>
          <a:bodyPr>
            <a:normAutofit/>
          </a:bodyPr>
          <a:lstStyle/>
          <a:p>
            <a:pPr>
              <a:defRPr/>
            </a:pPr>
            <a:r>
              <a:rPr lang="fr-FR" dirty="0"/>
              <a:t>Pour faciliter la lisibilité de l’offre de formations « catalogue ADUM», organisation en parcours (métiers)</a:t>
            </a:r>
            <a:endParaRPr dirty="0"/>
          </a:p>
          <a:p>
            <a:pPr lvl="1">
              <a:defRPr/>
            </a:pPr>
            <a:r>
              <a:rPr lang="fr-FR" b="1" dirty="0">
                <a:solidFill>
                  <a:srgbClr val="C00000"/>
                </a:solidFill>
              </a:rPr>
              <a:t>Enseignement du supérieur</a:t>
            </a:r>
            <a:endParaRPr b="1" dirty="0">
              <a:solidFill>
                <a:srgbClr val="C00000"/>
              </a:solidFill>
            </a:endParaRPr>
          </a:p>
          <a:p>
            <a:pPr lvl="1">
              <a:defRPr/>
            </a:pPr>
            <a:r>
              <a:rPr lang="fr-FR" dirty="0"/>
              <a:t>R&amp;D en entreprise</a:t>
            </a:r>
            <a:endParaRPr dirty="0"/>
          </a:p>
          <a:p>
            <a:pPr lvl="1">
              <a:defRPr/>
            </a:pPr>
            <a:r>
              <a:rPr lang="fr-FR" dirty="0"/>
              <a:t>Tous experts</a:t>
            </a:r>
            <a:endParaRPr dirty="0"/>
          </a:p>
          <a:p>
            <a:pPr lvl="1">
              <a:defRPr/>
            </a:pPr>
            <a:r>
              <a:rPr lang="fr-FR" dirty="0"/>
              <a:t>Entreprenariat</a:t>
            </a:r>
            <a:endParaRPr dirty="0"/>
          </a:p>
          <a:p>
            <a:pPr lvl="1">
              <a:defRPr/>
            </a:pPr>
            <a:r>
              <a:rPr lang="fr-FR" dirty="0"/>
              <a:t>Médiation, communication et journalisme scientifiques</a:t>
            </a:r>
            <a:endParaRPr dirty="0"/>
          </a:p>
          <a:p>
            <a:pPr lvl="1">
              <a:defRPr/>
            </a:pPr>
            <a:r>
              <a:rPr lang="fr-FR" dirty="0"/>
              <a:t>Valorisation de projets de recherche innovants</a:t>
            </a:r>
            <a:endParaRPr dirty="0"/>
          </a:p>
          <a:p>
            <a:pPr marL="457200" lvl="1" indent="0">
              <a:buNone/>
              <a:defRPr/>
            </a:pPr>
            <a:endParaRPr lang="fr-FR" dirty="0"/>
          </a:p>
          <a:p>
            <a:pPr>
              <a:defRPr/>
            </a:pPr>
            <a:r>
              <a:rPr lang="fr-FR" dirty="0"/>
              <a:t>Vous pouvez </a:t>
            </a:r>
            <a:r>
              <a:rPr lang="fr-FR" b="1" dirty="0">
                <a:solidFill>
                  <a:srgbClr val="C00000"/>
                </a:solidFill>
              </a:rPr>
              <a:t>piocher « à la carte » </a:t>
            </a:r>
            <a:r>
              <a:rPr lang="fr-FR" dirty="0"/>
              <a:t>dans les différents parcours ou chercher à obtenir un « label »</a:t>
            </a:r>
          </a:p>
        </p:txBody>
      </p:sp>
    </p:spTree>
    <p:extLst>
      <p:ext uri="{BB962C8B-B14F-4D97-AF65-F5344CB8AC3E}">
        <p14:creationId xmlns:p14="http://schemas.microsoft.com/office/powerpoint/2010/main" val="911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174439" y="115096"/>
            <a:ext cx="7886700" cy="994172"/>
          </a:xfrm>
        </p:spPr>
        <p:txBody>
          <a:bodyPr vert="horz" lIns="91440" tIns="45720" rIns="91440" bIns="45720" rtlCol="0" anchor="ct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Stimuler l’attention, motiver, engager</a:t>
            </a:r>
          </a:p>
        </p:txBody>
      </p:sp>
      <p:sp>
        <p:nvSpPr>
          <p:cNvPr id="16" name="Espace réservé du contenu 2"/>
          <p:cNvSpPr txBox="1">
            <a:spLocks/>
          </p:cNvSpPr>
          <p:nvPr/>
        </p:nvSpPr>
        <p:spPr>
          <a:xfrm>
            <a:off x="660399" y="1471778"/>
            <a:ext cx="8001907" cy="28144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Calibri"/>
              </a:rPr>
              <a:t>Focaliser</a:t>
            </a:r>
            <a:r>
              <a:rPr kumimoji="0" lang="fr-FR" sz="2400" b="0" i="0" u="none" strike="noStrike" kern="1200" cap="none" spc="0" normalizeH="0" noProof="0" dirty="0" smtClean="0">
                <a:ln>
                  <a:noFill/>
                </a:ln>
                <a:solidFill>
                  <a:prstClr val="black"/>
                </a:solidFill>
                <a:effectLst/>
                <a:uLnTx/>
                <a:uFillTx/>
                <a:latin typeface="Calibri"/>
              </a:rPr>
              <a:t> l’attention : </a:t>
            </a:r>
            <a:endParaRPr kumimoji="0" lang="fr-FR" sz="2400" b="0" i="0" u="none" strike="noStrike" kern="1200" cap="none" spc="0" normalizeH="0" baseline="0" noProof="0" dirty="0" smtClean="0">
              <a:ln>
                <a:noFill/>
              </a:ln>
              <a:solidFill>
                <a:prstClr val="black"/>
              </a:solidFill>
              <a:effectLst/>
              <a:uLnTx/>
              <a:uFillTx/>
              <a:latin typeface="Calibri"/>
            </a:endParaRPr>
          </a:p>
          <a:p>
            <a:pPr lvl="1">
              <a:buFont typeface="Arial" panose="020B0604020202020204" pitchFamily="34" charset="0"/>
              <a:buChar char="•"/>
              <a:defRPr/>
            </a:pPr>
            <a:r>
              <a:rPr kumimoji="0" lang="fr-FR" sz="2000" b="0" i="0" u="none" strike="noStrike" kern="1200" cap="none" spc="0" normalizeH="0" baseline="0" noProof="0" dirty="0" smtClean="0">
                <a:ln>
                  <a:noFill/>
                </a:ln>
                <a:solidFill>
                  <a:prstClr val="black"/>
                </a:solidFill>
                <a:effectLst/>
                <a:uLnTx/>
                <a:uFillTx/>
                <a:latin typeface="Calibri"/>
              </a:rPr>
              <a:t>Utilisation du pointeur </a:t>
            </a:r>
          </a:p>
          <a:p>
            <a:pPr lvl="1" indent="-342900">
              <a:buFont typeface="Arial" panose="020B0604020202020204" pitchFamily="34" charset="0"/>
              <a:buChar char="•"/>
              <a:defRPr/>
            </a:pPr>
            <a:r>
              <a:rPr lang="fr-FR" sz="2000" dirty="0" smtClean="0">
                <a:solidFill>
                  <a:prstClr val="black"/>
                </a:solidFill>
                <a:latin typeface="Calibri"/>
              </a:rPr>
              <a:t>Diapositive pas trop chargée</a:t>
            </a:r>
            <a:endParaRPr kumimoji="0" lang="fr-FR" sz="2000" b="0" i="0" u="none" strike="noStrike" kern="1200" cap="none" spc="0" normalizeH="0" baseline="0" noProof="0" dirty="0" smtClean="0">
              <a:ln>
                <a:noFill/>
              </a:ln>
              <a:solidFill>
                <a:prstClr val="black"/>
              </a:solidFill>
              <a:effectLst/>
              <a:uLnTx/>
              <a:uFillTx/>
              <a:latin typeface="Calibri"/>
            </a:endParaRPr>
          </a:p>
          <a:p>
            <a:pPr lvl="1" indent="-342900">
              <a:buFont typeface="Arial" panose="020B0604020202020204" pitchFamily="34" charset="0"/>
              <a:buChar char="•"/>
              <a:defRPr/>
            </a:pPr>
            <a:r>
              <a:rPr lang="fr-FR" sz="2000" dirty="0" smtClean="0">
                <a:solidFill>
                  <a:prstClr val="black"/>
                </a:solidFill>
                <a:latin typeface="Calibri"/>
              </a:rPr>
              <a:t>Instaurer une ambiance propice à la concentration : silence, variations de lumières, fermeture de fenêtres….</a:t>
            </a:r>
            <a:endParaRPr kumimoji="0" lang="fr-FR" sz="2000" b="0" i="0" u="none" strike="noStrike" kern="1200" cap="none" spc="0" normalizeH="0" baseline="0" noProof="0" dirty="0" smtClean="0">
              <a:ln>
                <a:noFill/>
              </a:ln>
              <a:solidFill>
                <a:prstClr val="black"/>
              </a:solidFill>
              <a:effectLst/>
              <a:uLnTx/>
              <a:uFillTx/>
              <a:latin typeface="Calibri"/>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Calibri"/>
              </a:rPr>
              <a:t>Remobiliser l’attention : </a:t>
            </a:r>
          </a:p>
          <a:p>
            <a:pPr lvl="1" indent="-342900">
              <a:buFont typeface="Arial" panose="020B0604020202020204" pitchFamily="34" charset="0"/>
              <a:buChar char="•"/>
              <a:defRPr/>
            </a:pPr>
            <a:r>
              <a:rPr kumimoji="0" lang="fr-FR" sz="2000" b="0" i="0" u="none" strike="noStrike" kern="1200" cap="none" spc="0" normalizeH="0" baseline="0" noProof="0" dirty="0" smtClean="0">
                <a:ln>
                  <a:noFill/>
                </a:ln>
                <a:solidFill>
                  <a:prstClr val="black"/>
                </a:solidFill>
                <a:effectLst/>
                <a:uLnTx/>
                <a:uFillTx/>
                <a:latin typeface="Calibri"/>
              </a:rPr>
              <a:t>Anecdote</a:t>
            </a:r>
            <a:r>
              <a:rPr kumimoji="0" lang="fr-FR" sz="2000" b="0" i="0" u="none" strike="noStrike" kern="1200" cap="none" spc="0" normalizeH="0" baseline="0" noProof="0" dirty="0">
                <a:ln>
                  <a:noFill/>
                </a:ln>
                <a:solidFill>
                  <a:prstClr val="black"/>
                </a:solidFill>
                <a:effectLst/>
                <a:uLnTx/>
                <a:uFillTx/>
                <a:latin typeface="Calibri"/>
              </a:rPr>
              <a:t>, humour, lien avec l’actualité, </a:t>
            </a:r>
            <a:r>
              <a:rPr kumimoji="0" lang="fr-FR" sz="2000" b="0" i="0" u="none" strike="noStrike" kern="1200" cap="none" spc="0" normalizeH="0" baseline="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changer le contexte des propos </a:t>
            </a:r>
          </a:p>
          <a:p>
            <a:pPr lvl="1" indent="-342900">
              <a:buFont typeface="Arial" panose="020B0604020202020204" pitchFamily="34" charset="0"/>
              <a:buChar char="•"/>
              <a:defRPr/>
            </a:pPr>
            <a:r>
              <a:rPr kumimoji="0" lang="fr-FR" sz="2000" b="0" i="0" u="none" strike="noStrike" kern="1200" cap="none" spc="0" normalizeH="0" baseline="0" noProof="0" dirty="0" smtClean="0">
                <a:ln>
                  <a:noFill/>
                </a:ln>
                <a:solidFill>
                  <a:prstClr val="black"/>
                </a:solidFill>
                <a:effectLst/>
                <a:uLnTx/>
                <a:uFillTx/>
                <a:latin typeface="Calibri"/>
              </a:rPr>
              <a:t>Petits </a:t>
            </a:r>
            <a:r>
              <a:rPr kumimoji="0" lang="fr-FR" sz="2000" b="0" i="0" u="none" strike="noStrike" kern="1200" cap="none" spc="0" normalizeH="0" baseline="0" noProof="0" dirty="0">
                <a:ln>
                  <a:noFill/>
                </a:ln>
                <a:solidFill>
                  <a:prstClr val="black"/>
                </a:solidFill>
                <a:effectLst/>
                <a:uLnTx/>
                <a:uFillTx/>
                <a:latin typeface="Calibri"/>
              </a:rPr>
              <a:t>papiers, discussions, </a:t>
            </a:r>
            <a:r>
              <a:rPr kumimoji="0" lang="fr-FR" sz="2000" b="0" i="0" u="none" strike="noStrike" kern="1200" cap="none" spc="0" normalizeH="0" baseline="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mettre</a:t>
            </a:r>
            <a:r>
              <a:rPr kumimoji="0" lang="fr-FR" sz="2000" b="0" i="0" u="none" strike="noStrike" kern="1200" cap="none" spc="0" normalizeH="0" noProof="0" dirty="0" smtClean="0">
                <a:ln>
                  <a:noFill/>
                </a:ln>
                <a:solidFill>
                  <a:prstClr val="black"/>
                </a:solidFill>
                <a:effectLst/>
                <a:uLnTx/>
                <a:uFillTx/>
                <a:latin typeface="Calibri"/>
                <a:sym typeface="Wingdings" panose="05000000000000000000" pitchFamily="2" charset="2"/>
              </a:rPr>
              <a:t> en activité les étudiants</a:t>
            </a:r>
            <a:endParaRPr kumimoji="0" lang="fr-FR" sz="2000"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Calibri"/>
              </a:rPr>
              <a:t>QCM, nuage de mots</a:t>
            </a:r>
            <a:r>
              <a:rPr kumimoji="0" lang="fr-FR" sz="2000" b="0" i="0" u="none" strike="noStrike" kern="1200" cap="none" spc="0" normalizeH="0" baseline="0" noProof="0" dirty="0" smtClean="0">
                <a:ln>
                  <a:noFill/>
                </a:ln>
                <a:solidFill>
                  <a:prstClr val="black"/>
                </a:solidFill>
                <a:effectLst/>
                <a:uLnTx/>
                <a:uFillTx/>
                <a:latin typeface="Calibri"/>
              </a:rPr>
              <a:t>…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interroger les étudiants (contrôle)</a:t>
            </a:r>
            <a:endParaRPr kumimoji="0" lang="fr-FR" sz="2000"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Calibri"/>
              </a:rPr>
              <a:t>Echange de </a:t>
            </a:r>
            <a:r>
              <a:rPr kumimoji="0" lang="fr-FR" sz="2000" b="0" i="0" u="none" strike="noStrike" kern="1200" cap="none" spc="0" normalizeH="0" baseline="0" noProof="0" dirty="0" smtClean="0">
                <a:ln>
                  <a:noFill/>
                </a:ln>
                <a:solidFill>
                  <a:prstClr val="black"/>
                </a:solidFill>
                <a:effectLst/>
                <a:uLnTx/>
                <a:uFillTx/>
                <a:latin typeface="Calibri"/>
              </a:rPr>
              <a:t>notes </a:t>
            </a:r>
            <a:r>
              <a:rPr kumimoji="0" lang="fr-FR" sz="2000"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responsabiliser les étudiants</a:t>
            </a:r>
            <a:endParaRPr kumimoji="0" lang="fr-FR" sz="2000"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lang="fr-FR" sz="2000" dirty="0" smtClean="0">
                <a:solidFill>
                  <a:prstClr val="black"/>
                </a:solidFill>
                <a:latin typeface="Calibri"/>
              </a:rPr>
              <a:t>Pause </a:t>
            </a:r>
            <a:r>
              <a:rPr lang="fr-FR" sz="2000" dirty="0" smtClean="0">
                <a:solidFill>
                  <a:prstClr val="black"/>
                </a:solidFill>
                <a:latin typeface="Calibri"/>
                <a:sym typeface="Wingdings" panose="05000000000000000000" pitchFamily="2" charset="2"/>
              </a:rPr>
              <a:t> simple et efficace (!)</a:t>
            </a:r>
            <a:endParaRPr kumimoji="0" lang="fr-FR" sz="2000" b="0" i="0" u="none" strike="noStrike" kern="1200" cap="none" spc="0" normalizeH="0" baseline="0" noProof="0" dirty="0">
              <a:ln>
                <a:noFill/>
              </a:ln>
              <a:solidFill>
                <a:prstClr val="black"/>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290530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0" y="143485"/>
            <a:ext cx="7886700" cy="994172"/>
          </a:xfrm>
        </p:spPr>
        <p:txBody>
          <a:bodyPr vert="horz" lIns="91440" tIns="45720" rIns="91440" bIns="45720" rtlCol="0" anchor="ct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Stimuler l’attention, motiver, engager</a:t>
            </a:r>
          </a:p>
        </p:txBody>
      </p:sp>
      <p:sp>
        <p:nvSpPr>
          <p:cNvPr id="2" name="ZoneTexte 1"/>
          <p:cNvSpPr txBox="1"/>
          <p:nvPr/>
        </p:nvSpPr>
        <p:spPr>
          <a:xfrm>
            <a:off x="673100" y="1152484"/>
            <a:ext cx="8166100" cy="1076275"/>
          </a:xfrm>
          <a:prstGeom prst="rect">
            <a:avLst/>
          </a:prstGeom>
        </p:spPr>
        <p:txBody>
          <a:bodyPr vert="horz" lIns="91440" tIns="45720" rIns="91440" bIns="45720" rtlCol="0" anchor="ctr">
            <a:normAutofit fontScale="92500" lnSpcReduction="20000"/>
          </a:bodyPr>
          <a:lstStyle>
            <a:lvl1pPr defTabSz="914400">
              <a:spcBef>
                <a:spcPct val="0"/>
              </a:spcBef>
              <a:buNone/>
              <a:defRPr sz="3600" b="1">
                <a:solidFill>
                  <a:srgbClr val="C00000"/>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sym typeface="Wingdings" panose="05000000000000000000" pitchFamily="2" charset="2"/>
              </a:rPr>
              <a:t> </a:t>
            </a:r>
            <a:r>
              <a:rPr kumimoji="0" lang="fr-FR" sz="28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Donner </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du </a:t>
            </a:r>
            <a:r>
              <a:rPr kumimoji="0" lang="fr-FR" sz="28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feed-back : </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Les TRC = Techniques de Rétroaction en Classe  (ou CAT = </a:t>
            </a:r>
            <a:r>
              <a:rPr kumimoji="0" lang="fr-FR" sz="2800" b="1" i="0" u="none" strike="noStrike" kern="1200" cap="none" spc="0" normalizeH="0" baseline="0" noProof="0" dirty="0" err="1">
                <a:ln>
                  <a:noFill/>
                </a:ln>
                <a:solidFill>
                  <a:srgbClr val="C00000"/>
                </a:solidFill>
                <a:effectLst/>
                <a:uLnTx/>
                <a:uFillTx/>
                <a:latin typeface="Calibri Light" panose="020F0302020204030204" pitchFamily="34" charset="0"/>
                <a:ea typeface="+mj-ea"/>
                <a:cs typeface="Calibri Light" panose="020F0302020204030204" pitchFamily="34" charset="0"/>
              </a:rPr>
              <a:t>Classroom</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 </a:t>
            </a:r>
            <a:r>
              <a:rPr kumimoji="0" lang="fr-FR" sz="2800" b="1" i="0" u="none" strike="noStrike" kern="1200" cap="none" spc="0" normalizeH="0" baseline="0" noProof="0" dirty="0" err="1">
                <a:ln>
                  <a:noFill/>
                </a:ln>
                <a:solidFill>
                  <a:srgbClr val="C00000"/>
                </a:solidFill>
                <a:effectLst/>
                <a:uLnTx/>
                <a:uFillTx/>
                <a:latin typeface="Calibri Light" panose="020F0302020204030204" pitchFamily="34" charset="0"/>
                <a:ea typeface="+mj-ea"/>
                <a:cs typeface="Calibri Light" panose="020F0302020204030204" pitchFamily="34" charset="0"/>
              </a:rPr>
              <a:t>Assessment</a:t>
            </a:r>
            <a:r>
              <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rPr>
              <a:t> Techniques)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endParaRPr>
          </a:p>
        </p:txBody>
      </p:sp>
      <p:sp>
        <p:nvSpPr>
          <p:cNvPr id="16" name="Espace réservé du contenu 2"/>
          <p:cNvSpPr txBox="1">
            <a:spLocks/>
          </p:cNvSpPr>
          <p:nvPr/>
        </p:nvSpPr>
        <p:spPr>
          <a:xfrm>
            <a:off x="577728" y="2243586"/>
            <a:ext cx="8363072" cy="31095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1" i="0" u="sng" strike="noStrike" kern="1200" cap="none" spc="0" normalizeH="0" baseline="0" noProof="0" dirty="0">
                <a:ln>
                  <a:noFill/>
                </a:ln>
                <a:solidFill>
                  <a:prstClr val="black"/>
                </a:solidFill>
                <a:effectLst/>
                <a:uLnTx/>
                <a:uFillTx/>
                <a:latin typeface="Calibri"/>
                <a:ea typeface="+mn-ea"/>
                <a:cs typeface="+mn-cs"/>
              </a:rPr>
              <a:t>Intérêts</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Collecter des infos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Vérifier qu’un concept est bien passé pendant le cours ou au cours précédent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Maintenir l’attention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favoriser la participation du plus grand nombre grâce à l’anonymat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mettre dans une situation de travail rapidement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permettre aux étudiants une auto-évaluation (évaluation formative)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évaluer le niveau de connaissance du groupe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1752478" y="5581860"/>
            <a:ext cx="6007344" cy="87716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50" b="0" i="0" u="none" strike="noStrike" kern="1200" cap="none" spc="0" normalizeH="0" baseline="0" noProof="0" dirty="0">
                <a:ln>
                  <a:noFill/>
                </a:ln>
                <a:solidFill>
                  <a:prstClr val="black"/>
                </a:solidFill>
                <a:effectLst/>
                <a:uLnTx/>
                <a:uFillTx/>
                <a:latin typeface="Calibri" pitchFamily="34" charset="0"/>
                <a:ea typeface="+mn-ea"/>
                <a:cs typeface="+mn-cs"/>
              </a:rPr>
              <a:t>Condition nécessaire : créer un climat favorable à la participation des étudiants et à la prise de parole.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itchFamily="34" charset="0"/>
                <a:ea typeface="+mn-ea"/>
                <a:cs typeface="+mn-cs"/>
              </a:rPr>
              <a:t>bienveillance </a:t>
            </a:r>
          </a:p>
        </p:txBody>
      </p:sp>
    </p:spTree>
    <p:extLst>
      <p:ext uri="{BB962C8B-B14F-4D97-AF65-F5344CB8AC3E}">
        <p14:creationId xmlns:p14="http://schemas.microsoft.com/office/powerpoint/2010/main" val="13250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192116" y="314249"/>
            <a:ext cx="8229600" cy="549206"/>
          </a:xfrm>
        </p:spPr>
        <p:txBody>
          <a:bodyPr vert="horz" lIns="91440" tIns="45720" rIns="91440" bIns="45720" rtlCol="0" anchor="ctr">
            <a:noAutofit/>
          </a:bodyPr>
          <a:lstStyle/>
          <a:p>
            <a:pPr algn="l"/>
            <a:r>
              <a:rPr lang="fr-FR" sz="4000" b="1" dirty="0">
                <a:solidFill>
                  <a:srgbClr val="C00000"/>
                </a:solidFill>
                <a:latin typeface="Calibri Light" panose="020F0302020204030204" pitchFamily="34" charset="0"/>
                <a:cs typeface="Calibri Light" panose="020F0302020204030204" pitchFamily="34" charset="0"/>
              </a:rPr>
              <a:t>Les clefs de la </a:t>
            </a:r>
            <a:r>
              <a:rPr lang="fr-FR" sz="4000" b="1" dirty="0" smtClean="0">
                <a:solidFill>
                  <a:srgbClr val="C00000"/>
                </a:solidFill>
                <a:latin typeface="Calibri Light" panose="020F0302020204030204" pitchFamily="34" charset="0"/>
                <a:cs typeface="Calibri Light" panose="020F0302020204030204" pitchFamily="34" charset="0"/>
              </a:rPr>
              <a:t>participation aux TRC</a:t>
            </a:r>
            <a:endParaRPr lang="fr-FR" sz="4000" b="1" dirty="0">
              <a:solidFill>
                <a:srgbClr val="C00000"/>
              </a:solidFill>
              <a:latin typeface="Calibri Light" panose="020F0302020204030204" pitchFamily="34" charset="0"/>
              <a:cs typeface="Calibri Light" panose="020F0302020204030204" pitchFamily="34" charset="0"/>
            </a:endParaRPr>
          </a:p>
        </p:txBody>
      </p:sp>
      <p:sp>
        <p:nvSpPr>
          <p:cNvPr id="27654" name="Rectangle 6"/>
          <p:cNvSpPr>
            <a:spLocks noGrp="1" noChangeArrowheads="1"/>
          </p:cNvSpPr>
          <p:nvPr>
            <p:ph idx="1"/>
          </p:nvPr>
        </p:nvSpPr>
        <p:spPr>
          <a:xfrm>
            <a:off x="736600" y="1497368"/>
            <a:ext cx="7543800" cy="4560531"/>
          </a:xfrm>
        </p:spPr>
        <p:txBody>
          <a:bodyPr>
            <a:normAutofit fontScale="92500" lnSpcReduction="10000"/>
          </a:bodyPr>
          <a:lstStyle/>
          <a:p>
            <a:r>
              <a:rPr lang="fr-FR" sz="2200" b="1" dirty="0">
                <a:solidFill>
                  <a:srgbClr val="C00000"/>
                </a:solidFill>
              </a:rPr>
              <a:t>La motivation</a:t>
            </a:r>
          </a:p>
          <a:p>
            <a:pPr lvl="1"/>
            <a:r>
              <a:rPr lang="fr-FR" dirty="0"/>
              <a:t>Objectifs clairement définis</a:t>
            </a:r>
          </a:p>
          <a:p>
            <a:pPr lvl="1"/>
            <a:r>
              <a:rPr lang="fr-FR" dirty="0"/>
              <a:t>Notion de « défi raisonnable »</a:t>
            </a:r>
          </a:p>
          <a:p>
            <a:endParaRPr lang="fr-FR" sz="1800" dirty="0"/>
          </a:p>
          <a:p>
            <a:r>
              <a:rPr lang="fr-FR" sz="2200" b="1" dirty="0">
                <a:solidFill>
                  <a:srgbClr val="C00000"/>
                </a:solidFill>
              </a:rPr>
              <a:t>Un climat propice</a:t>
            </a:r>
          </a:p>
          <a:p>
            <a:pPr lvl="1"/>
            <a:r>
              <a:rPr lang="fr-FR" dirty="0"/>
              <a:t>Confiance</a:t>
            </a:r>
          </a:p>
          <a:p>
            <a:pPr lvl="1"/>
            <a:r>
              <a:rPr lang="fr-FR" dirty="0"/>
              <a:t>Écoute</a:t>
            </a:r>
          </a:p>
          <a:p>
            <a:pPr lvl="1"/>
            <a:r>
              <a:rPr lang="fr-FR" dirty="0"/>
              <a:t>Respect</a:t>
            </a:r>
          </a:p>
          <a:p>
            <a:endParaRPr lang="fr-FR" sz="1800" dirty="0"/>
          </a:p>
          <a:p>
            <a:r>
              <a:rPr lang="fr-FR" sz="2200" b="1" dirty="0">
                <a:solidFill>
                  <a:srgbClr val="C00000"/>
                </a:solidFill>
              </a:rPr>
              <a:t>Temps de réponse </a:t>
            </a:r>
            <a:endParaRPr lang="fr-FR" sz="2200" b="1" dirty="0" smtClean="0">
              <a:solidFill>
                <a:srgbClr val="C00000"/>
              </a:solidFill>
            </a:endParaRPr>
          </a:p>
          <a:p>
            <a:pPr lvl="1"/>
            <a:r>
              <a:rPr lang="fr-FR" dirty="0"/>
              <a:t>Laisser suffisamment de temps pour la réflexion</a:t>
            </a:r>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55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7">
            <a:extLst>
              <a:ext uri="{FF2B5EF4-FFF2-40B4-BE49-F238E27FC236}">
                <a16:creationId xmlns:a16="http://schemas.microsoft.com/office/drawing/2014/main" id="{30BC2CCC-7589-4387-A42F-2D8D2EFB9C7D}"/>
              </a:ext>
            </a:extLst>
          </p:cNvPr>
          <p:cNvSpPr>
            <a:spLocks noGrp="1" noChangeArrowheads="1"/>
          </p:cNvSpPr>
          <p:nvPr>
            <p:ph type="title"/>
          </p:nvPr>
        </p:nvSpPr>
        <p:spPr>
          <a:xfrm>
            <a:off x="0" y="166758"/>
            <a:ext cx="6172200" cy="857250"/>
          </a:xfrm>
        </p:spPr>
        <p:txBody>
          <a:bodyPr>
            <a:normAutofit/>
          </a:bodyPr>
          <a:lstStyle/>
          <a:p>
            <a:r>
              <a:rPr lang="fr-FR" sz="4000" b="1" dirty="0">
                <a:solidFill>
                  <a:srgbClr val="C00000"/>
                </a:solidFill>
                <a:latin typeface="Calibri Light" panose="020F0302020204030204" pitchFamily="34" charset="0"/>
                <a:cs typeface="Calibri Light" panose="020F0302020204030204" pitchFamily="34" charset="0"/>
              </a:rPr>
              <a:t>Caractéristiques</a:t>
            </a:r>
            <a:r>
              <a:rPr lang="fr-FR" sz="4000" dirty="0">
                <a:solidFill>
                  <a:srgbClr val="C00000"/>
                </a:solidFill>
              </a:rPr>
              <a:t> d’une TRC</a:t>
            </a:r>
          </a:p>
        </p:txBody>
      </p:sp>
      <p:sp>
        <p:nvSpPr>
          <p:cNvPr id="10" name="Rectangle 8">
            <a:extLst>
              <a:ext uri="{FF2B5EF4-FFF2-40B4-BE49-F238E27FC236}">
                <a16:creationId xmlns:a16="http://schemas.microsoft.com/office/drawing/2014/main" id="{752A3F0C-CB22-48F4-980E-A7F39066A575}"/>
              </a:ext>
            </a:extLst>
          </p:cNvPr>
          <p:cNvSpPr txBox="1">
            <a:spLocks noChangeArrowheads="1"/>
          </p:cNvSpPr>
          <p:nvPr/>
        </p:nvSpPr>
        <p:spPr>
          <a:xfrm>
            <a:off x="495300" y="1320800"/>
            <a:ext cx="8077200" cy="414606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Simple à mettre en œuvre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Courte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Centrée sur l’étudiant  –  organisée par l’enseignant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Force la verbalisation et la réflexion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Formative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Donne un feedback large (implique tout le groupe)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Se prête à tout enseignant et toute discipline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Bénéfique aux </a:t>
            </a:r>
            <a:r>
              <a:rPr kumimoji="0" lang="fr-FR" sz="2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deux</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parties si elle est pratiquée </a:t>
            </a:r>
            <a:r>
              <a:rPr kumimoji="0" lang="fr-FR" sz="2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régulièrement</a:t>
            </a:r>
          </a:p>
          <a:p>
            <a:pPr marL="228600" marR="0" lvl="0" indent="-228600" algn="ctr" defTabSz="914400" rtl="0" eaLnBrk="0" fontAlgn="auto" latinLnBrk="0" hangingPunct="0">
              <a:lnSpc>
                <a:spcPct val="90000"/>
              </a:lnSpc>
              <a:spcBef>
                <a:spcPct val="50000"/>
              </a:spcBef>
              <a:spcAft>
                <a:spcPts val="0"/>
              </a:spcAft>
              <a:buClrTx/>
              <a:buSzTx/>
              <a:buFontTx/>
              <a:buNone/>
              <a:tabLst/>
              <a:defRPr/>
            </a:pPr>
            <a:endParaRPr kumimoji="0" lang="fr-FR"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92320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6F31A843-D2CD-4CDC-B79B-9B7845F0F279}"/>
              </a:ext>
            </a:extLst>
          </p:cNvPr>
          <p:cNvSpPr>
            <a:spLocks noGrp="1" noChangeArrowheads="1"/>
          </p:cNvSpPr>
          <p:nvPr>
            <p:ph type="title"/>
          </p:nvPr>
        </p:nvSpPr>
        <p:spPr>
          <a:xfrm>
            <a:off x="0" y="276922"/>
            <a:ext cx="6172200" cy="857250"/>
          </a:xfrm>
        </p:spPr>
        <p:txBody>
          <a:bodyPr vert="horz" lIns="91440" tIns="45720" rIns="91440" bIns="45720" rtlCol="0" anchor="ctr">
            <a:normAutofit/>
          </a:bodyPr>
          <a:lstStyle/>
          <a:p>
            <a:r>
              <a:rPr lang="fr-FR" sz="4000" b="1" dirty="0">
                <a:solidFill>
                  <a:srgbClr val="C00000"/>
                </a:solidFill>
                <a:latin typeface="Calibri Light" panose="020F0302020204030204" pitchFamily="34" charset="0"/>
                <a:cs typeface="Calibri Light" panose="020F0302020204030204" pitchFamily="34" charset="0"/>
              </a:rPr>
              <a:t>Quelques exemples de TRC </a:t>
            </a:r>
          </a:p>
        </p:txBody>
      </p:sp>
      <p:sp>
        <p:nvSpPr>
          <p:cNvPr id="9" name="Rectangle 3">
            <a:extLst>
              <a:ext uri="{FF2B5EF4-FFF2-40B4-BE49-F238E27FC236}">
                <a16:creationId xmlns:a16="http://schemas.microsoft.com/office/drawing/2014/main" id="{BCE54740-DF9B-4F59-AE50-9AC53F25101C}"/>
              </a:ext>
            </a:extLst>
          </p:cNvPr>
          <p:cNvSpPr txBox="1">
            <a:spLocks noChangeArrowheads="1"/>
          </p:cNvSpPr>
          <p:nvPr/>
        </p:nvSpPr>
        <p:spPr>
          <a:xfrm>
            <a:off x="355600" y="1485900"/>
            <a:ext cx="8420100" cy="36403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Méthodes /outils </a:t>
            </a: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que vous avez vécues depuis ce matin: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Penser / Comparer / </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Partager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Sondage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Du travail en groupe au travail individuel</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Nuage de mots par </a:t>
            </a:r>
            <a:r>
              <a:rPr kumimoji="0" lang="fr-FR" sz="1800" b="0" i="0" u="none" strike="noStrike" kern="1200" cap="none" spc="0" normalizeH="0" baseline="0" noProof="0" dirty="0" err="1" smtClean="0">
                <a:ln>
                  <a:noFill/>
                </a:ln>
                <a:solidFill>
                  <a:srgbClr val="313E48"/>
                </a:solidFill>
                <a:effectLst/>
                <a:uLnTx/>
                <a:uFillTx/>
                <a:latin typeface="Calibri" panose="020F0502020204030204" pitchFamily="34" charset="0"/>
                <a:ea typeface="+mn-ea"/>
                <a:cs typeface="+mn-cs"/>
              </a:rPr>
              <a:t>Wooclap</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Où j’en suis avec</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 </a:t>
            </a:r>
            <a:r>
              <a:rPr kumimoji="0" lang="fr-FR" sz="1800" b="0" i="0" u="none" strike="noStrike" kern="1200" cap="none" spc="0" normalizeH="0" baseline="0" noProof="0" dirty="0" err="1" smtClean="0">
                <a:ln>
                  <a:noFill/>
                </a:ln>
                <a:solidFill>
                  <a:srgbClr val="313E48"/>
                </a:solidFill>
                <a:effectLst/>
                <a:uLnTx/>
                <a:uFillTx/>
                <a:latin typeface="Calibri" panose="020F0502020204030204" pitchFamily="34" charset="0"/>
                <a:ea typeface="+mn-ea"/>
                <a:cs typeface="+mn-cs"/>
              </a:rPr>
              <a:t>metacognition</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Et bien d’autres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Quand utiliser des TRC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en début de séance : réveil </a:t>
            </a:r>
            <a:r>
              <a:rPr kumimoji="0" lang="fr-FR" sz="1800" b="0" i="0" u="none" strike="noStrike" kern="1200" cap="none" spc="0" normalizeH="0" baseline="0" noProof="0" dirty="0" err="1">
                <a:ln>
                  <a:noFill/>
                </a:ln>
                <a:solidFill>
                  <a:srgbClr val="313E48"/>
                </a:solidFill>
                <a:effectLst/>
                <a:uLnTx/>
                <a:uFillTx/>
                <a:latin typeface="Calibri" panose="020F0502020204030204" pitchFamily="34" charset="0"/>
                <a:ea typeface="+mn-ea"/>
                <a:cs typeface="+mn-cs"/>
              </a:rPr>
              <a:t>pré-requis</a:t>
            </a: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 collecte de conceptions préalables, de points de vue divergents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pendant la séance : renforcement des acquis </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 </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fin de séance/module : tests d’acquisition</a:t>
            </a:r>
          </a:p>
        </p:txBody>
      </p:sp>
    </p:spTree>
    <p:extLst>
      <p:ext uri="{BB962C8B-B14F-4D97-AF65-F5344CB8AC3E}">
        <p14:creationId xmlns:p14="http://schemas.microsoft.com/office/powerpoint/2010/main" val="27271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a:r>
              <a:rPr lang="fr-FR" b="1" dirty="0" smtClean="0">
                <a:solidFill>
                  <a:srgbClr val="C00000"/>
                </a:solidFill>
                <a:latin typeface="Calibri Light" panose="020F0302020204030204" pitchFamily="34" charset="0"/>
                <a:cs typeface="Calibri Light" panose="020F0302020204030204" pitchFamily="34" charset="0"/>
              </a:rPr>
              <a:t>Les représentations mentales </a:t>
            </a:r>
            <a:endParaRPr lang="fr-FR" b="1" dirty="0">
              <a:solidFill>
                <a:srgbClr val="C00000"/>
              </a:solidFill>
              <a:latin typeface="Calibri Light" panose="020F0302020204030204" pitchFamily="34" charset="0"/>
              <a:cs typeface="Calibri Light" panose="020F0302020204030204" pitchFamily="34" charset="0"/>
            </a:endParaRPr>
          </a:p>
        </p:txBody>
      </p:sp>
      <p:sp>
        <p:nvSpPr>
          <p:cNvPr id="5" name="ZoneTexte 4"/>
          <p:cNvSpPr txBox="1"/>
          <p:nvPr/>
        </p:nvSpPr>
        <p:spPr>
          <a:xfrm>
            <a:off x="1523730" y="1329564"/>
            <a:ext cx="609654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Que trouve-t-on à ce sujet chez de grands noms de l’histoire ? </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704433" y="1863977"/>
            <a:ext cx="7738853" cy="46166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2400" b="1" i="0" u="none" strike="noStrike" kern="1200" cap="none" spc="0" normalizeH="0" baseline="0" noProof="0" dirty="0" smtClean="0">
                <a:ln>
                  <a:noFill/>
                </a:ln>
                <a:solidFill>
                  <a:srgbClr val="C00000"/>
                </a:solidFill>
                <a:effectLst/>
                <a:uLnTx/>
                <a:uFillTx/>
                <a:latin typeface="Monotype Corsiva"/>
                <a:ea typeface="+mn-ea"/>
                <a:cs typeface="Monotype Corsiva"/>
              </a:rPr>
              <a:t>Jamais l’âme ne pense sans image</a:t>
            </a: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 »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effectLst/>
                <a:uLnTx/>
                <a:uFillTx/>
                <a:latin typeface="Calibri"/>
                <a:ea typeface="+mn-ea"/>
                <a:cs typeface="+mn-cs"/>
              </a:rPr>
              <a:t>Aristote</a:t>
            </a:r>
          </a:p>
        </p:txBody>
      </p:sp>
      <p:sp>
        <p:nvSpPr>
          <p:cNvPr id="8" name="ZoneTexte 7"/>
          <p:cNvSpPr txBox="1"/>
          <p:nvPr/>
        </p:nvSpPr>
        <p:spPr>
          <a:xfrm>
            <a:off x="704434" y="2673825"/>
            <a:ext cx="7738851"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Descartes </a:t>
            </a:r>
            <a:r>
              <a:rPr kumimoji="0" lang="fr-FR" sz="1800" b="1" i="0" u="sng" strike="noStrike" kern="1200" cap="none" spc="0" normalizeH="0" baseline="0" noProof="0" dirty="0" smtClean="0">
                <a:ln>
                  <a:noFill/>
                </a:ln>
                <a:solidFill>
                  <a:srgbClr val="C00000"/>
                </a:solidFill>
                <a:effectLst/>
                <a:uLnTx/>
                <a:uFillTx/>
                <a:latin typeface="Calibri"/>
                <a:ea typeface="+mn-ea"/>
                <a:cs typeface="+mn-cs"/>
              </a:rPr>
              <a:t>préfère les mots aux images</a:t>
            </a:r>
            <a:r>
              <a:rPr kumimoji="0" lang="fr-FR" sz="1800" b="1" i="0" u="sng"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et crée la géométrie analytique qui permet de résoudre des problèmes de géométrie en résolvant des équations. Il considère que les images sont moins fiables que les idées (mots).</a:t>
            </a:r>
          </a:p>
        </p:txBody>
      </p:sp>
      <p:sp>
        <p:nvSpPr>
          <p:cNvPr id="9" name="ZoneTexte 8"/>
          <p:cNvSpPr txBox="1"/>
          <p:nvPr/>
        </p:nvSpPr>
        <p:spPr>
          <a:xfrm>
            <a:off x="704433" y="3968004"/>
            <a:ext cx="7738851" cy="309315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Dans « Les Confessions </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Rousseau</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prend le contre-pied de cette conception de Descartes : </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Je n’ai jamais été assez loin pour l’application de l’algèbre à la géométrie. Je n’aimais point cette manière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d’opérer </a:t>
            </a:r>
            <a:r>
              <a:rPr kumimoji="0" lang="fr-FR" sz="1800" b="1" i="0" u="sng" strike="noStrike" kern="1200" cap="none" spc="0" normalizeH="0" baseline="0" noProof="0" dirty="0" smtClean="0">
                <a:ln>
                  <a:noFill/>
                </a:ln>
                <a:solidFill>
                  <a:srgbClr val="C00000"/>
                </a:solidFill>
                <a:effectLst/>
                <a:uLnTx/>
                <a:uFillTx/>
                <a:latin typeface="Monotype Corsiva"/>
                <a:ea typeface="+mn-ea"/>
                <a:cs typeface="Monotype Corsiva"/>
              </a:rPr>
              <a:t>sans voir ce qu’on fait</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 La première fois que je trouvais par le calcul que le carré d’un binôme était composé du carré de chacune de ses parties, et du double produit l’une par l’autre, je n’en voulu rien croire, jusqu’à ce que j’eusse fait la </a:t>
            </a:r>
            <a:r>
              <a:rPr kumimoji="0" lang="fr-FR" sz="1800" b="1" i="0" u="sng" strike="noStrike" kern="1200" cap="none" spc="0" normalizeH="0" baseline="0" noProof="0" dirty="0" smtClean="0">
                <a:ln>
                  <a:noFill/>
                </a:ln>
                <a:solidFill>
                  <a:prstClr val="black"/>
                </a:solidFill>
                <a:effectLst/>
                <a:uLnTx/>
                <a:uFillTx/>
                <a:latin typeface="Monotype Corsiva"/>
                <a:ea typeface="+mn-ea"/>
                <a:cs typeface="Monotype Corsiva"/>
              </a:rPr>
              <a:t>figure</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Qu’a dessiné Rousseau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0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solidFill>
                  <a:srgbClr val="C00000"/>
                </a:solidFill>
                <a:latin typeface="Calibri Light" panose="020F0302020204030204" pitchFamily="34" charset="0"/>
                <a:cs typeface="Calibri Light" panose="020F0302020204030204" pitchFamily="34" charset="0"/>
              </a:rPr>
              <a:t>La pensée des génies</a:t>
            </a:r>
            <a:endParaRPr lang="fr-FR" b="1" dirty="0">
              <a:solidFill>
                <a:srgbClr val="C00000"/>
              </a:solidFill>
              <a:latin typeface="Calibri Light" panose="020F0302020204030204" pitchFamily="34" charset="0"/>
              <a:cs typeface="Calibri Light" panose="020F0302020204030204" pitchFamily="34" charset="0"/>
            </a:endParaRPr>
          </a:p>
        </p:txBody>
      </p:sp>
      <p:sp>
        <p:nvSpPr>
          <p:cNvPr id="3" name="ZoneTexte 2"/>
          <p:cNvSpPr txBox="1"/>
          <p:nvPr/>
        </p:nvSpPr>
        <p:spPr>
          <a:xfrm>
            <a:off x="457200" y="2608218"/>
            <a:ext cx="8229600"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Einstein</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 déclaré : </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Les mots et le langage écrit ne semblent pas jouer le moindre rôle </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dans le mécanisme de ma pensée »</a:t>
            </a:r>
            <a:endParaRPr kumimoji="0" lang="fr-FR" sz="1800" b="1" i="0" u="none" strike="noStrike" kern="1200" cap="none" spc="0" normalizeH="0" baseline="0" noProof="0" dirty="0">
              <a:ln>
                <a:noFill/>
              </a:ln>
              <a:solidFill>
                <a:prstClr val="black"/>
              </a:solidFill>
              <a:effectLst/>
              <a:uLnTx/>
              <a:uFillTx/>
              <a:latin typeface="Monotype Corsiva"/>
              <a:ea typeface="+mn-ea"/>
              <a:cs typeface="Monotype Corsiva"/>
            </a:endParaRPr>
          </a:p>
        </p:txBody>
      </p:sp>
      <p:sp>
        <p:nvSpPr>
          <p:cNvPr id="4" name="ZoneTexte 3"/>
          <p:cNvSpPr txBox="1"/>
          <p:nvPr/>
        </p:nvSpPr>
        <p:spPr>
          <a:xfrm>
            <a:off x="457200" y="1668573"/>
            <a:ext cx="8229600"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C’est parce que j’étais à un tel point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incapable de visualiser de relations spatiales</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 qu’il me fut impossible d’étudier la géométrie et tous les sujets en dérivent.</a:t>
            </a: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onotype Corsiva"/>
              </a:rPr>
              <a:t>Freud</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457200" y="3432757"/>
            <a:ext cx="8107681"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Et je me suis aperçu alors que j’avais un talent : celui de savoir à peu près </a:t>
            </a:r>
            <a:r>
              <a:rPr kumimoji="0" lang="fr-FR" sz="1800" b="1" i="1" u="none" strike="noStrike" kern="1200" cap="none" spc="0" normalizeH="0" baseline="0" noProof="0" dirty="0" smtClean="0">
                <a:ln>
                  <a:noFill/>
                </a:ln>
                <a:solidFill>
                  <a:srgbClr val="C00000"/>
                </a:solidFill>
                <a:effectLst/>
                <a:uLnTx/>
                <a:uFillTx/>
                <a:latin typeface="Monotype Corsiva"/>
                <a:ea typeface="+mn-ea"/>
                <a:cs typeface="Monotype Corsiva"/>
              </a:rPr>
              <a:t>tout transformer en figure géométrique</a:t>
            </a:r>
            <a:r>
              <a:rPr kumimoji="0" lang="fr-FR" sz="1800" b="0" i="0" u="none" strike="noStrike" kern="1200" cap="none" spc="0" normalizeH="0" baseline="0" noProof="0" dirty="0" smtClean="0">
                <a:ln>
                  <a:noFill/>
                </a:ln>
                <a:solidFill>
                  <a:srgbClr val="C00000"/>
                </a:solidFill>
                <a:effectLst/>
                <a:uLnTx/>
                <a:uFillTx/>
                <a:latin typeface="Monotype Corsiva"/>
                <a:ea typeface="+mn-ea"/>
                <a:cs typeface="Monotype Corsiva"/>
              </a:rPr>
              <a:t>. </a:t>
            </a: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Là où la plupart des gens, y compris mes professeurs voyaient des problèmes d’analyse ou d’algèbre, moi je voyais des choses géométriques. C’était un don spontané que je ne cultivais pas délibérément.</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Mandelbrot</a:t>
            </a: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à l’origine de la géométrie fractale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p:cNvPicPr>
            <a:picLocks noChangeAspect="1"/>
          </p:cNvPicPr>
          <p:nvPr/>
        </p:nvPicPr>
        <p:blipFill>
          <a:blip r:embed="rId2"/>
          <a:stretch>
            <a:fillRect/>
          </a:stretch>
        </p:blipFill>
        <p:spPr>
          <a:xfrm>
            <a:off x="1025593" y="4880600"/>
            <a:ext cx="2129477" cy="1759133"/>
          </a:xfrm>
          <a:prstGeom prst="rect">
            <a:avLst/>
          </a:prstGeom>
        </p:spPr>
      </p:pic>
      <p:pic>
        <p:nvPicPr>
          <p:cNvPr id="7" name="Image 6"/>
          <p:cNvPicPr>
            <a:picLocks noChangeAspect="1"/>
          </p:cNvPicPr>
          <p:nvPr/>
        </p:nvPicPr>
        <p:blipFill>
          <a:blip r:embed="rId3"/>
          <a:stretch>
            <a:fillRect/>
          </a:stretch>
        </p:blipFill>
        <p:spPr>
          <a:xfrm>
            <a:off x="3342441" y="4880600"/>
            <a:ext cx="2008422" cy="1759133"/>
          </a:xfrm>
          <a:prstGeom prst="rect">
            <a:avLst/>
          </a:prstGeom>
        </p:spPr>
      </p:pic>
      <p:pic>
        <p:nvPicPr>
          <p:cNvPr id="8" name="Image 7"/>
          <p:cNvPicPr>
            <a:picLocks noChangeAspect="1"/>
          </p:cNvPicPr>
          <p:nvPr/>
        </p:nvPicPr>
        <p:blipFill>
          <a:blip r:embed="rId4"/>
          <a:stretch>
            <a:fillRect/>
          </a:stretch>
        </p:blipFill>
        <p:spPr>
          <a:xfrm>
            <a:off x="5552944" y="4880599"/>
            <a:ext cx="2814613" cy="1759133"/>
          </a:xfrm>
          <a:prstGeom prst="rect">
            <a:avLst/>
          </a:prstGeom>
        </p:spPr>
      </p:pic>
    </p:spTree>
    <p:extLst>
      <p:ext uri="{BB962C8B-B14F-4D97-AF65-F5344CB8AC3E}">
        <p14:creationId xmlns:p14="http://schemas.microsoft.com/office/powerpoint/2010/main" val="20458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sz="4000" dirty="0" smtClean="0">
                <a:solidFill>
                  <a:srgbClr val="C00000"/>
                </a:solidFill>
              </a:rPr>
              <a:t>Les représentations mentales existent elles ?</a:t>
            </a:r>
            <a:endParaRPr lang="fr-FR" sz="4000" dirty="0">
              <a:solidFill>
                <a:srgbClr val="C00000"/>
              </a:solidFill>
            </a:endParaRPr>
          </a:p>
        </p:txBody>
      </p:sp>
      <p:sp>
        <p:nvSpPr>
          <p:cNvPr id="4" name="Sous-titre 3"/>
          <p:cNvSpPr>
            <a:spLocks noGrp="1"/>
          </p:cNvSpPr>
          <p:nvPr>
            <p:ph type="subTitle" idx="1"/>
          </p:nvPr>
        </p:nvSpPr>
        <p:spPr/>
        <p:txBody>
          <a:bodyPr/>
          <a:lstStyle/>
          <a:p>
            <a:r>
              <a:rPr lang="fr-FR" dirty="0" smtClean="0"/>
              <a:t>Que se passe-t-il dans votre tête si je vous demande de penser à            ?</a:t>
            </a:r>
            <a:endParaRPr lang="fr-FR" dirty="0"/>
          </a:p>
        </p:txBody>
      </p:sp>
    </p:spTree>
    <p:extLst>
      <p:ext uri="{BB962C8B-B14F-4D97-AF65-F5344CB8AC3E}">
        <p14:creationId xmlns:p14="http://schemas.microsoft.com/office/powerpoint/2010/main" val="169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rgbClr val="C00000"/>
                </a:solidFill>
              </a:rPr>
              <a:t>Encore quelques exercices ? </a:t>
            </a:r>
            <a:endParaRPr lang="fr-FR" dirty="0">
              <a:solidFill>
                <a:srgbClr val="C00000"/>
              </a:solidFill>
            </a:endParaRPr>
          </a:p>
        </p:txBody>
      </p:sp>
      <p:sp>
        <p:nvSpPr>
          <p:cNvPr id="9" name="Espace réservé du contenu 3"/>
          <p:cNvSpPr txBox="1">
            <a:spLocks/>
          </p:cNvSpPr>
          <p:nvPr/>
        </p:nvSpPr>
        <p:spPr>
          <a:xfrm>
            <a:off x="4466990" y="1722440"/>
            <a:ext cx="4100035"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fr-FR" sz="2400" dirty="0" smtClean="0"/>
              <a:t>Imaginez une baleine</a:t>
            </a:r>
            <a:endParaRPr lang="fr-FR" sz="2400" dirty="0"/>
          </a:p>
        </p:txBody>
      </p:sp>
      <p:sp>
        <p:nvSpPr>
          <p:cNvPr id="10" name="Espace réservé du contenu 3"/>
          <p:cNvSpPr txBox="1">
            <a:spLocks/>
          </p:cNvSpPr>
          <p:nvPr/>
        </p:nvSpPr>
        <p:spPr>
          <a:xfrm>
            <a:off x="4466990" y="2298212"/>
            <a:ext cx="4100036"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fr-FR" sz="2400" dirty="0" smtClean="0"/>
              <a:t>Rajouter une mouche</a:t>
            </a:r>
            <a:endParaRPr lang="fr-FR" sz="2400" dirty="0"/>
          </a:p>
        </p:txBody>
      </p:sp>
      <p:sp>
        <p:nvSpPr>
          <p:cNvPr id="11" name="ZoneTexte 10"/>
          <p:cNvSpPr txBox="1"/>
          <p:nvPr/>
        </p:nvSpPr>
        <p:spPr>
          <a:xfrm>
            <a:off x="713818" y="6050661"/>
            <a:ext cx="7670241" cy="523220"/>
          </a:xfrm>
          <a:prstGeom prst="rect">
            <a:avLst/>
          </a:prstGeom>
          <a:noFill/>
        </p:spPr>
        <p:txBody>
          <a:bodyPr wrap="none" rtlCol="0">
            <a:spAutoFit/>
          </a:bodyPr>
          <a:lstStyle/>
          <a:p>
            <a:r>
              <a:rPr lang="fr-FR" sz="2800" b="1" dirty="0" smtClean="0"/>
              <a:t>De quelle couleur sont les yeux de votre mouche ?</a:t>
            </a:r>
            <a:endParaRPr lang="fr-FR" sz="2800" b="1" dirty="0"/>
          </a:p>
        </p:txBody>
      </p:sp>
      <p:sp>
        <p:nvSpPr>
          <p:cNvPr id="13" name="Espace réservé du contenu 3"/>
          <p:cNvSpPr txBox="1">
            <a:spLocks/>
          </p:cNvSpPr>
          <p:nvPr/>
        </p:nvSpPr>
        <p:spPr>
          <a:xfrm>
            <a:off x="636862" y="1712339"/>
            <a:ext cx="3889020"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fr-FR" sz="2400" dirty="0" smtClean="0"/>
              <a:t>Imaginez une mouche</a:t>
            </a:r>
            <a:endParaRPr lang="fr-FR" sz="2400" dirty="0"/>
          </a:p>
        </p:txBody>
      </p:sp>
      <p:sp>
        <p:nvSpPr>
          <p:cNvPr id="14" name="Espace réservé du contenu 3"/>
          <p:cNvSpPr txBox="1">
            <a:spLocks/>
          </p:cNvSpPr>
          <p:nvPr/>
        </p:nvSpPr>
        <p:spPr>
          <a:xfrm>
            <a:off x="636862" y="2293181"/>
            <a:ext cx="3889020"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fr-FR" sz="2400" dirty="0" smtClean="0"/>
              <a:t>Rajouter un ours</a:t>
            </a:r>
            <a:endParaRPr lang="fr-FR" sz="2400" dirty="0"/>
          </a:p>
        </p:txBody>
      </p:sp>
      <p:pic>
        <p:nvPicPr>
          <p:cNvPr id="17" name="Image 16"/>
          <p:cNvPicPr>
            <a:picLocks noChangeAspect="1"/>
          </p:cNvPicPr>
          <p:nvPr/>
        </p:nvPicPr>
        <p:blipFill>
          <a:blip r:embed="rId2"/>
          <a:stretch>
            <a:fillRect/>
          </a:stretch>
        </p:blipFill>
        <p:spPr>
          <a:xfrm>
            <a:off x="4466990" y="4088166"/>
            <a:ext cx="3301042" cy="1332796"/>
          </a:xfrm>
          <a:prstGeom prst="rect">
            <a:avLst/>
          </a:prstGeom>
        </p:spPr>
      </p:pic>
      <p:pic>
        <p:nvPicPr>
          <p:cNvPr id="20" name="Image 19"/>
          <p:cNvPicPr>
            <a:picLocks noChangeAspect="1"/>
          </p:cNvPicPr>
          <p:nvPr/>
        </p:nvPicPr>
        <p:blipFill>
          <a:blip r:embed="rId3"/>
          <a:stretch>
            <a:fillRect/>
          </a:stretch>
        </p:blipFill>
        <p:spPr>
          <a:xfrm>
            <a:off x="705616" y="4518063"/>
            <a:ext cx="1249906" cy="830562"/>
          </a:xfrm>
          <a:prstGeom prst="rect">
            <a:avLst/>
          </a:prstGeom>
        </p:spPr>
      </p:pic>
      <p:pic>
        <p:nvPicPr>
          <p:cNvPr id="21" name="Image 20"/>
          <p:cNvPicPr>
            <a:picLocks noChangeAspect="1"/>
          </p:cNvPicPr>
          <p:nvPr/>
        </p:nvPicPr>
        <p:blipFill>
          <a:blip r:embed="rId3"/>
          <a:stretch>
            <a:fillRect/>
          </a:stretch>
        </p:blipFill>
        <p:spPr>
          <a:xfrm rot="10800000" flipV="1">
            <a:off x="7113349" y="4329022"/>
            <a:ext cx="216358" cy="143770"/>
          </a:xfrm>
          <a:prstGeom prst="rect">
            <a:avLst/>
          </a:prstGeom>
        </p:spPr>
      </p:pic>
      <p:pic>
        <p:nvPicPr>
          <p:cNvPr id="22" name="Image 21"/>
          <p:cNvPicPr>
            <a:picLocks noChangeAspect="1"/>
          </p:cNvPicPr>
          <p:nvPr/>
        </p:nvPicPr>
        <p:blipFill>
          <a:blip r:embed="rId4"/>
          <a:stretch>
            <a:fillRect/>
          </a:stretch>
        </p:blipFill>
        <p:spPr>
          <a:xfrm>
            <a:off x="2135184" y="4157111"/>
            <a:ext cx="1373950" cy="1373950"/>
          </a:xfrm>
          <a:prstGeom prst="rect">
            <a:avLst/>
          </a:prstGeom>
        </p:spPr>
      </p:pic>
      <p:sp>
        <p:nvSpPr>
          <p:cNvPr id="5" name="ZoneTexte 4"/>
          <p:cNvSpPr txBox="1"/>
          <p:nvPr/>
        </p:nvSpPr>
        <p:spPr>
          <a:xfrm>
            <a:off x="952500" y="1231900"/>
            <a:ext cx="2717800" cy="369332"/>
          </a:xfrm>
          <a:prstGeom prst="rect">
            <a:avLst/>
          </a:prstGeom>
          <a:noFill/>
        </p:spPr>
        <p:txBody>
          <a:bodyPr wrap="square" rtlCol="0">
            <a:spAutoFit/>
          </a:bodyPr>
          <a:lstStyle/>
          <a:p>
            <a:r>
              <a:rPr lang="fr-FR" dirty="0" smtClean="0"/>
              <a:t>GROUPE A</a:t>
            </a:r>
            <a:endParaRPr lang="fr-FR" dirty="0"/>
          </a:p>
        </p:txBody>
      </p:sp>
      <p:sp>
        <p:nvSpPr>
          <p:cNvPr id="15" name="ZoneTexte 14"/>
          <p:cNvSpPr txBox="1"/>
          <p:nvPr/>
        </p:nvSpPr>
        <p:spPr>
          <a:xfrm>
            <a:off x="5050232" y="1231900"/>
            <a:ext cx="2717800" cy="369332"/>
          </a:xfrm>
          <a:prstGeom prst="rect">
            <a:avLst/>
          </a:prstGeom>
          <a:noFill/>
        </p:spPr>
        <p:txBody>
          <a:bodyPr wrap="square" rtlCol="0">
            <a:spAutoFit/>
          </a:bodyPr>
          <a:lstStyle/>
          <a:p>
            <a:r>
              <a:rPr lang="fr-FR" dirty="0" smtClean="0"/>
              <a:t>GROUPE B</a:t>
            </a:r>
            <a:endParaRPr lang="fr-FR" dirty="0"/>
          </a:p>
        </p:txBody>
      </p:sp>
    </p:spTree>
    <p:extLst>
      <p:ext uri="{BB962C8B-B14F-4D97-AF65-F5344CB8AC3E}">
        <p14:creationId xmlns:p14="http://schemas.microsoft.com/office/powerpoint/2010/main" val="35955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59</a:t>
            </a:fld>
            <a:endParaRPr lang="fr-FR"/>
          </a:p>
        </p:txBody>
      </p:sp>
      <p:grpSp>
        <p:nvGrpSpPr>
          <p:cNvPr id="19" name="Groupe 18"/>
          <p:cNvGrpSpPr/>
          <p:nvPr/>
        </p:nvGrpSpPr>
        <p:grpSpPr>
          <a:xfrm>
            <a:off x="762000" y="1898650"/>
            <a:ext cx="7453313" cy="3060700"/>
            <a:chOff x="762000" y="2120900"/>
            <a:chExt cx="7453313" cy="3060700"/>
          </a:xfrm>
        </p:grpSpPr>
        <p:cxnSp>
          <p:nvCxnSpPr>
            <p:cNvPr id="4" name="AutoShape 3"/>
            <p:cNvCxnSpPr>
              <a:cxnSpLocks noChangeShapeType="1"/>
              <a:stCxn id="13" idx="0"/>
              <a:endCxn id="16" idx="2"/>
            </p:cNvCxnSpPr>
            <p:nvPr/>
          </p:nvCxnSpPr>
          <p:spPr bwMode="auto">
            <a:xfrm flipV="1">
              <a:off x="1485900" y="2711450"/>
              <a:ext cx="3097213" cy="919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 name="AutoShape 4"/>
            <p:cNvCxnSpPr>
              <a:cxnSpLocks noChangeShapeType="1"/>
              <a:stCxn id="16" idx="2"/>
              <a:endCxn id="15" idx="0"/>
            </p:cNvCxnSpPr>
            <p:nvPr/>
          </p:nvCxnSpPr>
          <p:spPr bwMode="auto">
            <a:xfrm>
              <a:off x="4583113" y="2711450"/>
              <a:ext cx="0" cy="908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AutoShape 5"/>
            <p:cNvCxnSpPr>
              <a:cxnSpLocks noChangeShapeType="1"/>
              <a:stCxn id="16" idx="2"/>
              <a:endCxn id="12" idx="0"/>
            </p:cNvCxnSpPr>
            <p:nvPr/>
          </p:nvCxnSpPr>
          <p:spPr bwMode="auto">
            <a:xfrm>
              <a:off x="4583113" y="2711450"/>
              <a:ext cx="3003550" cy="919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AutoShape 6"/>
            <p:cNvCxnSpPr>
              <a:cxnSpLocks noChangeShapeType="1"/>
              <a:stCxn id="17" idx="0"/>
              <a:endCxn id="15" idx="2"/>
            </p:cNvCxnSpPr>
            <p:nvPr/>
          </p:nvCxnSpPr>
          <p:spPr bwMode="auto">
            <a:xfrm flipV="1">
              <a:off x="2873375" y="4076700"/>
              <a:ext cx="1709738" cy="74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AutoShape 7"/>
            <p:cNvCxnSpPr>
              <a:cxnSpLocks noChangeShapeType="1"/>
              <a:stCxn id="15" idx="2"/>
              <a:endCxn id="18" idx="0"/>
            </p:cNvCxnSpPr>
            <p:nvPr/>
          </p:nvCxnSpPr>
          <p:spPr bwMode="auto">
            <a:xfrm>
              <a:off x="4583113" y="4076700"/>
              <a:ext cx="1587" cy="74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15" idx="2"/>
              <a:endCxn id="14" idx="0"/>
            </p:cNvCxnSpPr>
            <p:nvPr/>
          </p:nvCxnSpPr>
          <p:spPr bwMode="auto">
            <a:xfrm>
              <a:off x="4583113" y="4076700"/>
              <a:ext cx="1689100" cy="762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0" name="Group 9"/>
            <p:cNvGrpSpPr>
              <a:grpSpLocks/>
            </p:cNvGrpSpPr>
            <p:nvPr/>
          </p:nvGrpSpPr>
          <p:grpSpPr bwMode="auto">
            <a:xfrm>
              <a:off x="762000" y="2120900"/>
              <a:ext cx="7453313" cy="3060700"/>
              <a:chOff x="480" y="1056"/>
              <a:chExt cx="4695" cy="1928"/>
            </a:xfrm>
          </p:grpSpPr>
          <p:grpSp>
            <p:nvGrpSpPr>
              <p:cNvPr id="11" name="Group 10"/>
              <p:cNvGrpSpPr>
                <a:grpSpLocks/>
              </p:cNvGrpSpPr>
              <p:nvPr/>
            </p:nvGrpSpPr>
            <p:grpSpPr bwMode="auto">
              <a:xfrm>
                <a:off x="1448" y="1056"/>
                <a:ext cx="2968" cy="1928"/>
                <a:chOff x="1448" y="1056"/>
                <a:chExt cx="2968" cy="1928"/>
              </a:xfrm>
            </p:grpSpPr>
            <p:sp>
              <p:nvSpPr>
                <p:cNvPr id="14" name="Text Box 11"/>
                <p:cNvSpPr txBox="1">
                  <a:spLocks noChangeArrowheads="1"/>
                </p:cNvSpPr>
                <p:nvPr/>
              </p:nvSpPr>
              <p:spPr bwMode="auto">
                <a:xfrm>
                  <a:off x="3485" y="2768"/>
                  <a:ext cx="931" cy="216"/>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kinesthésique</a:t>
                  </a:r>
                </a:p>
              </p:txBody>
            </p:sp>
            <p:sp>
              <p:nvSpPr>
                <p:cNvPr id="15" name="Text Box 12"/>
                <p:cNvSpPr txBox="1">
                  <a:spLocks noChangeArrowheads="1"/>
                </p:cNvSpPr>
                <p:nvPr/>
              </p:nvSpPr>
              <p:spPr bwMode="auto">
                <a:xfrm>
                  <a:off x="2347" y="2000"/>
                  <a:ext cx="1080" cy="2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b="1">
                      <a:solidFill>
                        <a:srgbClr val="FF0000"/>
                      </a:solidFill>
                      <a:latin typeface="Arial" panose="020B0604020202020204" pitchFamily="34" charset="0"/>
                      <a:cs typeface="Times New Roman" panose="02020603050405020304" pitchFamily="18" charset="0"/>
                    </a:rPr>
                    <a:t>Concret</a:t>
                  </a:r>
                  <a:endParaRPr lang="fr-FR" altLang="fr-FR" sz="1200" b="1">
                    <a:solidFill>
                      <a:srgbClr val="FF0000"/>
                    </a:solidFill>
                    <a:latin typeface="Arial" panose="020B0604020202020204" pitchFamily="34" charset="0"/>
                    <a:cs typeface="Times New Roman" panose="02020603050405020304" pitchFamily="18" charset="0"/>
                  </a:endParaRPr>
                </a:p>
                <a:p>
                  <a:endParaRPr lang="fr-FR" altLang="fr-FR" b="1">
                    <a:latin typeface="Arial" panose="020B0604020202020204" pitchFamily="34" charset="0"/>
                    <a:cs typeface="Times New Roman" panose="02020603050405020304" pitchFamily="18" charset="0"/>
                  </a:endParaRPr>
                </a:p>
              </p:txBody>
            </p:sp>
            <p:sp>
              <p:nvSpPr>
                <p:cNvPr id="16" name="Rectangle 13"/>
                <p:cNvSpPr>
                  <a:spLocks noChangeArrowheads="1"/>
                </p:cNvSpPr>
                <p:nvPr/>
              </p:nvSpPr>
              <p:spPr bwMode="auto">
                <a:xfrm>
                  <a:off x="1448" y="1056"/>
                  <a:ext cx="2878" cy="360"/>
                </a:xfrm>
                <a:prstGeom prst="rect">
                  <a:avLst/>
                </a:prstGeom>
                <a:solidFill>
                  <a:srgbClr val="FFFFFF"/>
                </a:solidFill>
                <a:ln w="38100" cmpd="dbl">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800" dirty="0">
                      <a:latin typeface="Arial" panose="020B0604020202020204" pitchFamily="34" charset="0"/>
                      <a:cs typeface="Times New Roman" panose="02020603050405020304" pitchFamily="18" charset="0"/>
                    </a:rPr>
                    <a:t>Représentation Mentale</a:t>
                  </a:r>
                  <a:endParaRPr lang="fr-FR" altLang="fr-FR" sz="1200" dirty="0">
                    <a:latin typeface="Arial" panose="020B0604020202020204" pitchFamily="34" charset="0"/>
                    <a:cs typeface="Times New Roman" panose="02020603050405020304" pitchFamily="18" charset="0"/>
                  </a:endParaRPr>
                </a:p>
                <a:p>
                  <a:endParaRPr lang="fr-FR" altLang="fr-FR" dirty="0">
                    <a:latin typeface="Arial" panose="020B0604020202020204" pitchFamily="34" charset="0"/>
                    <a:cs typeface="Times New Roman" panose="02020603050405020304" pitchFamily="18" charset="0"/>
                  </a:endParaRPr>
                </a:p>
              </p:txBody>
            </p:sp>
          </p:grpSp>
          <p:sp>
            <p:nvSpPr>
              <p:cNvPr id="12" name="Text Box 14"/>
              <p:cNvSpPr txBox="1">
                <a:spLocks noChangeArrowheads="1"/>
              </p:cNvSpPr>
              <p:nvPr/>
            </p:nvSpPr>
            <p:spPr bwMode="auto">
              <a:xfrm>
                <a:off x="4383" y="2007"/>
                <a:ext cx="792" cy="273"/>
              </a:xfrm>
              <a:prstGeom prst="rect">
                <a:avLst/>
              </a:prstGeom>
              <a:solidFill>
                <a:srgbClr val="FFFFFF"/>
              </a:solidFill>
              <a:ln w="63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latin typeface="Arial" panose="020B0604020202020204" pitchFamily="34" charset="0"/>
                  </a:rPr>
                  <a:t>Action</a:t>
                </a:r>
              </a:p>
              <a:p>
                <a:endParaRPr lang="fr-FR" altLang="fr-FR" sz="2000">
                  <a:latin typeface="Arial" panose="020B0604020202020204" pitchFamily="34" charset="0"/>
                </a:endParaRPr>
              </a:p>
            </p:txBody>
          </p:sp>
          <p:sp>
            <p:nvSpPr>
              <p:cNvPr id="13" name="Text Box 15"/>
              <p:cNvSpPr txBox="1">
                <a:spLocks noChangeArrowheads="1"/>
              </p:cNvSpPr>
              <p:nvPr/>
            </p:nvSpPr>
            <p:spPr bwMode="auto">
              <a:xfrm>
                <a:off x="480" y="2007"/>
                <a:ext cx="912" cy="2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latin typeface="Arial" panose="020B0604020202020204" pitchFamily="34" charset="0"/>
                    <a:cs typeface="Times New Roman" panose="02020603050405020304" pitchFamily="18" charset="0"/>
                  </a:rPr>
                  <a:t>Concept</a:t>
                </a:r>
                <a:endParaRPr lang="fr-FR" altLang="fr-FR" sz="1200">
                  <a:latin typeface="Arial" panose="020B0604020202020204" pitchFamily="34" charset="0"/>
                  <a:cs typeface="Times New Roman" panose="02020603050405020304" pitchFamily="18" charset="0"/>
                </a:endParaRPr>
              </a:p>
              <a:p>
                <a:endParaRPr lang="fr-FR" altLang="fr-FR">
                  <a:latin typeface="Arial" panose="020B0604020202020204" pitchFamily="34" charset="0"/>
                  <a:cs typeface="Times New Roman" panose="02020603050405020304" pitchFamily="18" charset="0"/>
                </a:endParaRPr>
              </a:p>
            </p:txBody>
          </p:sp>
        </p:grpSp>
        <p:sp>
          <p:nvSpPr>
            <p:cNvPr id="17" name="Text Box 16"/>
            <p:cNvSpPr txBox="1">
              <a:spLocks noChangeArrowheads="1"/>
            </p:cNvSpPr>
            <p:nvPr/>
          </p:nvSpPr>
          <p:spPr bwMode="auto">
            <a:xfrm>
              <a:off x="2133600" y="4826000"/>
              <a:ext cx="1477963" cy="3429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visuel</a:t>
              </a:r>
            </a:p>
          </p:txBody>
        </p:sp>
        <p:sp>
          <p:nvSpPr>
            <p:cNvPr id="18" name="Text Box 17"/>
            <p:cNvSpPr txBox="1">
              <a:spLocks noChangeArrowheads="1"/>
            </p:cNvSpPr>
            <p:nvPr/>
          </p:nvSpPr>
          <p:spPr bwMode="auto">
            <a:xfrm>
              <a:off x="3844925" y="4826000"/>
              <a:ext cx="1477963" cy="3429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auditif</a:t>
              </a:r>
            </a:p>
          </p:txBody>
        </p:sp>
      </p:grpSp>
    </p:spTree>
    <p:extLst>
      <p:ext uri="{BB962C8B-B14F-4D97-AF65-F5344CB8AC3E}">
        <p14:creationId xmlns:p14="http://schemas.microsoft.com/office/powerpoint/2010/main" val="187418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316529" cy="994172"/>
          </a:xfrm>
        </p:spPr>
        <p:txBody>
          <a:bodyPr>
            <a:normAutofit/>
          </a:bodyPr>
          <a:lstStyle/>
          <a:p>
            <a:pPr algn="ctr">
              <a:defRPr/>
            </a:pPr>
            <a:r>
              <a:rPr lang="fr-FR" sz="3600" b="1" dirty="0">
                <a:solidFill>
                  <a:srgbClr val="C00000"/>
                </a:solidFill>
              </a:rPr>
              <a:t>Label « Enseigner dans le supérieur »</a:t>
            </a:r>
          </a:p>
        </p:txBody>
      </p:sp>
      <p:pic>
        <p:nvPicPr>
          <p:cNvPr id="11" name="Image 10"/>
          <p:cNvPicPr/>
          <p:nvPr/>
        </p:nvPicPr>
        <p:blipFill>
          <a:blip r:embed="rId2"/>
          <a:stretch/>
        </p:blipFill>
        <p:spPr bwMode="auto">
          <a:xfrm>
            <a:off x="690283" y="1757082"/>
            <a:ext cx="7655858" cy="3576916"/>
          </a:xfrm>
          <a:prstGeom prst="rect">
            <a:avLst/>
          </a:prstGeom>
        </p:spPr>
      </p:pic>
    </p:spTree>
    <p:extLst>
      <p:ext uri="{BB962C8B-B14F-4D97-AF65-F5344CB8AC3E}">
        <p14:creationId xmlns:p14="http://schemas.microsoft.com/office/powerpoint/2010/main" val="3636491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60</a:t>
            </a:fld>
            <a:endParaRPr lang="fr-FR"/>
          </a:p>
        </p:txBody>
      </p:sp>
      <p:pic>
        <p:nvPicPr>
          <p:cNvPr id="307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278" y="1189488"/>
            <a:ext cx="345984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epetitroi.fr/images/boite%20picbille%20.jpg"/>
          <p:cNvPicPr>
            <a:picLocks noChangeAspect="1" noChangeArrowheads="1"/>
          </p:cNvPicPr>
          <p:nvPr/>
        </p:nvPicPr>
        <p:blipFill rotWithShape="1">
          <a:blip r:embed="rId4">
            <a:extLst>
              <a:ext uri="{28A0092B-C50C-407E-A947-70E740481C1C}">
                <a14:useLocalDpi xmlns:a14="http://schemas.microsoft.com/office/drawing/2010/main" val="0"/>
              </a:ext>
            </a:extLst>
          </a:blip>
          <a:srcRect t="28075" b="27825"/>
          <a:stretch/>
        </p:blipFill>
        <p:spPr bwMode="auto">
          <a:xfrm>
            <a:off x="259699" y="1672006"/>
            <a:ext cx="3126623" cy="13788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lepetitroi.fr/images/P82702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33" y="3583864"/>
            <a:ext cx="3024336"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lepetitroi.fr/images/P1010060.JPG"/>
          <p:cNvPicPr>
            <a:picLocks noChangeAspect="1" noChangeArrowheads="1"/>
          </p:cNvPicPr>
          <p:nvPr/>
        </p:nvPicPr>
        <p:blipFill rotWithShape="1">
          <a:blip r:embed="rId6">
            <a:extLst>
              <a:ext uri="{28A0092B-C50C-407E-A947-70E740481C1C}">
                <a14:useLocalDpi xmlns:a14="http://schemas.microsoft.com/office/drawing/2010/main" val="0"/>
              </a:ext>
            </a:extLst>
          </a:blip>
          <a:srcRect l="-825" t="48431" r="7077" b="166"/>
          <a:stretch/>
        </p:blipFill>
        <p:spPr bwMode="auto">
          <a:xfrm>
            <a:off x="3386322" y="3583864"/>
            <a:ext cx="3102605"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lepetitroi.fr/telechargement_maths/nombre/addition/GEDC346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124" t="5020" r="3402" b="5205"/>
          <a:stretch/>
        </p:blipFill>
        <p:spPr bwMode="auto">
          <a:xfrm>
            <a:off x="7091413" y="3583864"/>
            <a:ext cx="1581807" cy="226825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29409" y="145261"/>
            <a:ext cx="6285182" cy="954107"/>
          </a:xfrm>
          <a:prstGeom prst="rect">
            <a:avLst/>
          </a:prstGeom>
          <a:noFill/>
        </p:spPr>
        <p:txBody>
          <a:bodyPr wrap="none" rtlCol="0">
            <a:spAutoFit/>
          </a:bodyPr>
          <a:lstStyle/>
          <a:p>
            <a:pPr algn="ctr"/>
            <a:r>
              <a:rPr lang="fr-FR" sz="2800" b="1" dirty="0" smtClean="0"/>
              <a:t>De la manipulation à la représentation</a:t>
            </a:r>
          </a:p>
          <a:p>
            <a:pPr algn="ctr"/>
            <a:r>
              <a:rPr lang="fr-FR" sz="2800" b="1" dirty="0" smtClean="0"/>
              <a:t>Exemple de l’addition en mathématiques</a:t>
            </a:r>
            <a:endParaRPr lang="fr-FR" sz="2800" b="1" dirty="0"/>
          </a:p>
        </p:txBody>
      </p:sp>
      <p:sp>
        <p:nvSpPr>
          <p:cNvPr id="5" name="ZoneTexte 4"/>
          <p:cNvSpPr txBox="1"/>
          <p:nvPr/>
        </p:nvSpPr>
        <p:spPr>
          <a:xfrm>
            <a:off x="1202543" y="3050829"/>
            <a:ext cx="1129220" cy="369332"/>
          </a:xfrm>
          <a:prstGeom prst="rect">
            <a:avLst/>
          </a:prstGeom>
          <a:noFill/>
        </p:spPr>
        <p:txBody>
          <a:bodyPr wrap="none" rtlCol="0">
            <a:spAutoFit/>
          </a:bodyPr>
          <a:lstStyle/>
          <a:p>
            <a:r>
              <a:rPr lang="fr-FR" b="1" dirty="0" smtClean="0"/>
              <a:t>Les boites</a:t>
            </a:r>
            <a:endParaRPr lang="fr-FR" b="1" dirty="0"/>
          </a:p>
        </p:txBody>
      </p:sp>
      <p:sp>
        <p:nvSpPr>
          <p:cNvPr id="6" name="ZoneTexte 5"/>
          <p:cNvSpPr txBox="1"/>
          <p:nvPr/>
        </p:nvSpPr>
        <p:spPr>
          <a:xfrm>
            <a:off x="4655660" y="3147081"/>
            <a:ext cx="3795078" cy="369332"/>
          </a:xfrm>
          <a:prstGeom prst="rect">
            <a:avLst/>
          </a:prstGeom>
          <a:noFill/>
        </p:spPr>
        <p:txBody>
          <a:bodyPr wrap="none" rtlCol="0">
            <a:spAutoFit/>
          </a:bodyPr>
          <a:lstStyle/>
          <a:p>
            <a:pPr algn="ctr"/>
            <a:r>
              <a:rPr lang="fr-FR" b="1" dirty="0" smtClean="0"/>
              <a:t>Les chiffres en couleur et en longueur</a:t>
            </a:r>
            <a:endParaRPr lang="fr-FR" b="1" dirty="0"/>
          </a:p>
        </p:txBody>
      </p:sp>
      <p:sp>
        <p:nvSpPr>
          <p:cNvPr id="7" name="ZoneTexte 6"/>
          <p:cNvSpPr txBox="1"/>
          <p:nvPr/>
        </p:nvSpPr>
        <p:spPr>
          <a:xfrm>
            <a:off x="803139" y="5919567"/>
            <a:ext cx="1915524" cy="369332"/>
          </a:xfrm>
          <a:prstGeom prst="rect">
            <a:avLst/>
          </a:prstGeom>
          <a:noFill/>
        </p:spPr>
        <p:txBody>
          <a:bodyPr wrap="none" rtlCol="0">
            <a:spAutoFit/>
          </a:bodyPr>
          <a:lstStyle/>
          <a:p>
            <a:pPr algn="ctr"/>
            <a:r>
              <a:rPr lang="fr-FR" b="1" dirty="0" smtClean="0"/>
              <a:t>L’addition en ligne</a:t>
            </a:r>
            <a:endParaRPr lang="fr-FR" b="1" dirty="0"/>
          </a:p>
        </p:txBody>
      </p:sp>
      <p:sp>
        <p:nvSpPr>
          <p:cNvPr id="8" name="ZoneTexte 7"/>
          <p:cNvSpPr txBox="1"/>
          <p:nvPr/>
        </p:nvSpPr>
        <p:spPr>
          <a:xfrm>
            <a:off x="3691128" y="5919567"/>
            <a:ext cx="2492991" cy="369332"/>
          </a:xfrm>
          <a:prstGeom prst="rect">
            <a:avLst/>
          </a:prstGeom>
          <a:noFill/>
        </p:spPr>
        <p:txBody>
          <a:bodyPr wrap="square" rtlCol="0">
            <a:spAutoFit/>
          </a:bodyPr>
          <a:lstStyle/>
          <a:p>
            <a:pPr algn="ctr"/>
            <a:r>
              <a:rPr lang="fr-FR" b="1" dirty="0" smtClean="0"/>
              <a:t>L’addition en colonne</a:t>
            </a:r>
            <a:endParaRPr lang="fr-FR" b="1" dirty="0"/>
          </a:p>
        </p:txBody>
      </p:sp>
      <p:sp>
        <p:nvSpPr>
          <p:cNvPr id="9" name="ZoneTexte 8"/>
          <p:cNvSpPr txBox="1"/>
          <p:nvPr/>
        </p:nvSpPr>
        <p:spPr>
          <a:xfrm>
            <a:off x="6946212" y="5781067"/>
            <a:ext cx="1872208" cy="646331"/>
          </a:xfrm>
          <a:prstGeom prst="rect">
            <a:avLst/>
          </a:prstGeom>
          <a:noFill/>
        </p:spPr>
        <p:txBody>
          <a:bodyPr wrap="square" rtlCol="0">
            <a:spAutoFit/>
          </a:bodyPr>
          <a:lstStyle/>
          <a:p>
            <a:pPr algn="ctr"/>
            <a:r>
              <a:rPr lang="fr-FR" b="1" dirty="0" smtClean="0"/>
              <a:t>L’addition de grands nombres</a:t>
            </a:r>
            <a:endParaRPr lang="fr-FR" b="1" dirty="0"/>
          </a:p>
        </p:txBody>
      </p:sp>
    </p:spTree>
    <p:extLst>
      <p:ext uri="{BB962C8B-B14F-4D97-AF65-F5344CB8AC3E}">
        <p14:creationId xmlns:p14="http://schemas.microsoft.com/office/powerpoint/2010/main" val="17386906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61</a:t>
            </a:fld>
            <a:endParaRPr lang="fr-FR"/>
          </a:p>
        </p:txBody>
      </p:sp>
      <p:pic>
        <p:nvPicPr>
          <p:cNvPr id="4" name="Image 3"/>
          <p:cNvPicPr>
            <a:picLocks noChangeAspect="1"/>
          </p:cNvPicPr>
          <p:nvPr/>
        </p:nvPicPr>
        <p:blipFill>
          <a:blip r:embed="rId3"/>
          <a:stretch>
            <a:fillRect/>
          </a:stretch>
        </p:blipFill>
        <p:spPr>
          <a:xfrm>
            <a:off x="0" y="325044"/>
            <a:ext cx="9144000" cy="6207912"/>
          </a:xfrm>
          <a:prstGeom prst="rect">
            <a:avLst/>
          </a:prstGeom>
        </p:spPr>
      </p:pic>
      <p:sp>
        <p:nvSpPr>
          <p:cNvPr id="5" name="ZoneTexte 4"/>
          <p:cNvSpPr txBox="1"/>
          <p:nvPr/>
        </p:nvSpPr>
        <p:spPr>
          <a:xfrm>
            <a:off x="647564" y="131369"/>
            <a:ext cx="7848872" cy="646331"/>
          </a:xfrm>
          <a:prstGeom prst="rect">
            <a:avLst/>
          </a:prstGeom>
          <a:noFill/>
        </p:spPr>
        <p:txBody>
          <a:bodyPr wrap="square" rtlCol="0">
            <a:spAutoFit/>
          </a:bodyPr>
          <a:lstStyle/>
          <a:p>
            <a:pPr algn="ctr"/>
            <a:r>
              <a:rPr lang="fr-FR" sz="3600" b="1" dirty="0" smtClean="0"/>
              <a:t>Rattacher à du concret </a:t>
            </a:r>
            <a:endParaRPr lang="fr-FR" sz="3600" b="1" dirty="0"/>
          </a:p>
        </p:txBody>
      </p:sp>
    </p:spTree>
    <p:extLst>
      <p:ext uri="{BB962C8B-B14F-4D97-AF65-F5344CB8AC3E}">
        <p14:creationId xmlns:p14="http://schemas.microsoft.com/office/powerpoint/2010/main" val="4025669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50CAE-51A3-4AD2-A247-4E955D6483E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Image 3"/>
          <p:cNvPicPr>
            <a:picLocks noChangeAspect="1"/>
          </p:cNvPicPr>
          <p:nvPr/>
        </p:nvPicPr>
        <p:blipFill>
          <a:blip r:embed="rId3"/>
          <a:stretch>
            <a:fillRect/>
          </a:stretch>
        </p:blipFill>
        <p:spPr>
          <a:xfrm>
            <a:off x="0" y="240544"/>
            <a:ext cx="9144000" cy="6376911"/>
          </a:xfrm>
          <a:prstGeom prst="rect">
            <a:avLst/>
          </a:prstGeom>
        </p:spPr>
      </p:pic>
    </p:spTree>
    <p:extLst>
      <p:ext uri="{BB962C8B-B14F-4D97-AF65-F5344CB8AC3E}">
        <p14:creationId xmlns:p14="http://schemas.microsoft.com/office/powerpoint/2010/main" val="1898281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33386" y="291719"/>
            <a:ext cx="7926016" cy="646331"/>
          </a:xfrm>
          <a:prstGeom prst="rect">
            <a:avLst/>
          </a:prstGeom>
          <a:noFill/>
        </p:spPr>
        <p:txBody>
          <a:bodyPr wrap="none" rtlCol="0">
            <a:spAutoFit/>
          </a:bodyPr>
          <a:lstStyle/>
          <a:p>
            <a:pPr algn="ctr"/>
            <a:r>
              <a:rPr lang="fr-FR" sz="3600" b="1" dirty="0" smtClean="0">
                <a:solidFill>
                  <a:srgbClr val="C00000"/>
                </a:solidFill>
                <a:latin typeface="Calibri Light" panose="020F0302020204030204" pitchFamily="34" charset="0"/>
                <a:cs typeface="Calibri Light" panose="020F0302020204030204" pitchFamily="34" charset="0"/>
              </a:rPr>
              <a:t>Quelques petits exercices supplémentaires</a:t>
            </a:r>
            <a:endParaRPr lang="fr-FR" sz="3600" b="1" dirty="0">
              <a:solidFill>
                <a:srgbClr val="C00000"/>
              </a:solidFill>
              <a:latin typeface="Calibri Light" panose="020F0302020204030204" pitchFamily="34" charset="0"/>
              <a:cs typeface="Calibri Light" panose="020F0302020204030204" pitchFamily="34" charset="0"/>
            </a:endParaRPr>
          </a:p>
        </p:txBody>
      </p:sp>
      <p:sp>
        <p:nvSpPr>
          <p:cNvPr id="9" name="ZoneTexte 8"/>
          <p:cNvSpPr txBox="1"/>
          <p:nvPr/>
        </p:nvSpPr>
        <p:spPr>
          <a:xfrm>
            <a:off x="552194" y="3524419"/>
            <a:ext cx="8071104" cy="1569660"/>
          </a:xfrm>
          <a:prstGeom prst="rect">
            <a:avLst/>
          </a:prstGeom>
          <a:solidFill>
            <a:srgbClr val="C00000"/>
          </a:solidFill>
        </p:spPr>
        <p:txBody>
          <a:bodyPr wrap="square" rtlCol="0">
            <a:spAutoFit/>
          </a:bodyPr>
          <a:lstStyle/>
          <a:p>
            <a:pPr algn="ctr"/>
            <a:r>
              <a:rPr lang="fr-FR" sz="2400" b="1" dirty="0" smtClean="0">
                <a:solidFill>
                  <a:schemeClr val="bg1"/>
                </a:solidFill>
              </a:rPr>
              <a:t>Exercice 2 : Imaginez que votre visage c’est la France et votre nez la Tour Eiffel – Une région (Bretagne ou Alsace) va vous être indiquée – Il faudra lever le bras du côté où vous situez la région par rapport à votre visage et garder votre bras en l’air.</a:t>
            </a:r>
            <a:endParaRPr lang="fr-FR" sz="2400" b="1" dirty="0">
              <a:solidFill>
                <a:schemeClr val="bg1"/>
              </a:solidFill>
            </a:endParaRPr>
          </a:p>
        </p:txBody>
      </p:sp>
      <p:sp>
        <p:nvSpPr>
          <p:cNvPr id="4" name="ZoneTexte 3"/>
          <p:cNvSpPr txBox="1"/>
          <p:nvPr/>
        </p:nvSpPr>
        <p:spPr>
          <a:xfrm>
            <a:off x="536447" y="1381563"/>
            <a:ext cx="8071104" cy="1200329"/>
          </a:xfrm>
          <a:prstGeom prst="rect">
            <a:avLst/>
          </a:prstGeom>
          <a:solidFill>
            <a:srgbClr val="C00000"/>
          </a:solidFill>
        </p:spPr>
        <p:txBody>
          <a:bodyPr wrap="square" rtlCol="0">
            <a:spAutoFit/>
          </a:bodyPr>
          <a:lstStyle/>
          <a:p>
            <a:pPr algn="ctr"/>
            <a:r>
              <a:rPr lang="fr-FR" sz="2400" b="1" dirty="0" smtClean="0">
                <a:solidFill>
                  <a:schemeClr val="bg1"/>
                </a:solidFill>
              </a:rPr>
              <a:t>Exercice 1 : Calculer MENTALEMENT </a:t>
            </a:r>
          </a:p>
          <a:p>
            <a:pPr algn="ctr"/>
            <a:r>
              <a:rPr lang="fr-FR" sz="2400" b="1" dirty="0" smtClean="0">
                <a:solidFill>
                  <a:schemeClr val="bg1"/>
                </a:solidFill>
              </a:rPr>
              <a:t>(lever la main et la laisser en l’air quand vous avez la réponse)</a:t>
            </a:r>
          </a:p>
          <a:p>
            <a:pPr algn="ctr"/>
            <a:r>
              <a:rPr lang="fr-FR" sz="2400" b="1" dirty="0" smtClean="0">
                <a:solidFill>
                  <a:schemeClr val="bg1"/>
                </a:solidFill>
              </a:rPr>
              <a:t>Portez l’attention sur comment vous arrivez au résultat</a:t>
            </a:r>
            <a:endParaRPr lang="fr-FR" sz="2400" b="1" dirty="0">
              <a:solidFill>
                <a:srgbClr val="FF0000"/>
              </a:solidFill>
            </a:endParaRPr>
          </a:p>
        </p:txBody>
      </p:sp>
      <p:sp>
        <p:nvSpPr>
          <p:cNvPr id="5" name="ZoneTexte 4"/>
          <p:cNvSpPr txBox="1"/>
          <p:nvPr/>
        </p:nvSpPr>
        <p:spPr>
          <a:xfrm>
            <a:off x="536447" y="2547977"/>
            <a:ext cx="8071104" cy="461665"/>
          </a:xfrm>
          <a:prstGeom prst="rect">
            <a:avLst/>
          </a:prstGeom>
          <a:solidFill>
            <a:srgbClr val="C00000"/>
          </a:solidFill>
        </p:spPr>
        <p:txBody>
          <a:bodyPr wrap="square" rtlCol="0">
            <a:spAutoFit/>
          </a:bodyPr>
          <a:lstStyle/>
          <a:p>
            <a:pPr algn="ctr"/>
            <a:r>
              <a:rPr lang="fr-FR" sz="2400" b="1" dirty="0" smtClean="0">
                <a:solidFill>
                  <a:schemeClr val="bg1"/>
                </a:solidFill>
              </a:rPr>
              <a:t>375 - 192</a:t>
            </a:r>
            <a:endParaRPr lang="fr-FR" sz="2400" b="1" dirty="0">
              <a:solidFill>
                <a:srgbClr val="FF0000"/>
              </a:solidFill>
            </a:endParaRPr>
          </a:p>
        </p:txBody>
      </p:sp>
      <p:sp>
        <p:nvSpPr>
          <p:cNvPr id="13" name="ZoneTexte 12"/>
          <p:cNvSpPr txBox="1"/>
          <p:nvPr/>
        </p:nvSpPr>
        <p:spPr>
          <a:xfrm>
            <a:off x="536447" y="5075927"/>
            <a:ext cx="8071104" cy="461665"/>
          </a:xfrm>
          <a:prstGeom prst="rect">
            <a:avLst/>
          </a:prstGeom>
          <a:solidFill>
            <a:srgbClr val="C00000"/>
          </a:solidFill>
        </p:spPr>
        <p:txBody>
          <a:bodyPr wrap="square" rtlCol="0">
            <a:spAutoFit/>
          </a:bodyPr>
          <a:lstStyle/>
          <a:p>
            <a:pPr algn="ctr"/>
            <a:endParaRPr lang="fr-FR" sz="2400" b="1" dirty="0">
              <a:solidFill>
                <a:srgbClr val="FF0000"/>
              </a:solidFill>
            </a:endParaRPr>
          </a:p>
        </p:txBody>
      </p:sp>
    </p:spTree>
    <p:extLst>
      <p:ext uri="{BB962C8B-B14F-4D97-AF65-F5344CB8AC3E}">
        <p14:creationId xmlns:p14="http://schemas.microsoft.com/office/powerpoint/2010/main" val="12418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64</a:t>
            </a:fld>
            <a:endParaRPr lang="fr-FR"/>
          </a:p>
        </p:txBody>
      </p:sp>
      <p:sp>
        <p:nvSpPr>
          <p:cNvPr id="4" name="Rectangle 3"/>
          <p:cNvSpPr/>
          <p:nvPr/>
        </p:nvSpPr>
        <p:spPr>
          <a:xfrm>
            <a:off x="635000" y="825500"/>
            <a:ext cx="8051800" cy="5262979"/>
          </a:xfrm>
          <a:prstGeom prst="rect">
            <a:avLst/>
          </a:prstGeom>
        </p:spPr>
        <p:txBody>
          <a:bodyPr wrap="square">
            <a:spAutoFit/>
          </a:bodyPr>
          <a:lstStyle/>
          <a:p>
            <a:r>
              <a:rPr lang="fr-FR" sz="2800" dirty="0" smtClean="0">
                <a:solidFill>
                  <a:srgbClr val="565656"/>
                </a:solidFill>
                <a:latin typeface="Roboto"/>
              </a:rPr>
              <a:t>Pour forcer des représentations mentales chez vos apprenants, vous </a:t>
            </a:r>
            <a:r>
              <a:rPr lang="fr-FR" sz="2800" dirty="0">
                <a:solidFill>
                  <a:srgbClr val="565656"/>
                </a:solidFill>
                <a:latin typeface="Roboto"/>
              </a:rPr>
              <a:t>pouvez faire appel à </a:t>
            </a:r>
            <a:r>
              <a:rPr lang="fr-FR" sz="2800" dirty="0" smtClean="0">
                <a:solidFill>
                  <a:srgbClr val="565656"/>
                </a:solidFill>
                <a:latin typeface="Roboto"/>
              </a:rPr>
              <a:t>:</a:t>
            </a: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représentations </a:t>
            </a:r>
            <a:r>
              <a:rPr lang="fr-FR" sz="2800" b="1" dirty="0" smtClean="0">
                <a:solidFill>
                  <a:srgbClr val="C00000"/>
                </a:solidFill>
                <a:latin typeface="Roboto"/>
              </a:rPr>
              <a:t>imagées ou animées </a:t>
            </a:r>
            <a:r>
              <a:rPr lang="fr-FR" sz="2800" dirty="0">
                <a:solidFill>
                  <a:srgbClr val="565656"/>
                </a:solidFill>
                <a:latin typeface="Roboto"/>
              </a:rPr>
              <a:t>(vidéo),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images réelles </a:t>
            </a:r>
            <a:r>
              <a:rPr lang="fr-FR" sz="2800" dirty="0">
                <a:solidFill>
                  <a:srgbClr val="565656"/>
                </a:solidFill>
                <a:latin typeface="Roboto"/>
              </a:rPr>
              <a:t>(photos),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à </a:t>
            </a:r>
            <a:r>
              <a:rPr lang="fr-FR" sz="2800" dirty="0">
                <a:solidFill>
                  <a:srgbClr val="565656"/>
                </a:solidFill>
                <a:latin typeface="Roboto"/>
              </a:rPr>
              <a:t>de la </a:t>
            </a:r>
            <a:r>
              <a:rPr lang="fr-FR" sz="2800" b="1" dirty="0">
                <a:solidFill>
                  <a:srgbClr val="C00000"/>
                </a:solidFill>
                <a:latin typeface="Roboto"/>
              </a:rPr>
              <a:t>manipulation</a:t>
            </a:r>
            <a:r>
              <a:rPr lang="fr-FR" sz="2800" dirty="0">
                <a:solidFill>
                  <a:srgbClr val="565656"/>
                </a:solidFill>
                <a:latin typeface="Roboto"/>
              </a:rPr>
              <a:t> (d'objets),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à </a:t>
            </a:r>
            <a:r>
              <a:rPr lang="fr-FR" sz="2800" dirty="0">
                <a:solidFill>
                  <a:srgbClr val="565656"/>
                </a:solidFill>
                <a:latin typeface="Roboto"/>
              </a:rPr>
              <a:t>des </a:t>
            </a:r>
            <a:r>
              <a:rPr lang="fr-FR" sz="2800" b="1" dirty="0" smtClean="0">
                <a:solidFill>
                  <a:srgbClr val="C00000"/>
                </a:solidFill>
                <a:latin typeface="Roboto"/>
              </a:rPr>
              <a:t>références </a:t>
            </a:r>
            <a:r>
              <a:rPr lang="fr-FR" sz="2800" b="1" dirty="0">
                <a:solidFill>
                  <a:srgbClr val="C00000"/>
                </a:solidFill>
                <a:latin typeface="Roboto"/>
              </a:rPr>
              <a:t>à l'histoire </a:t>
            </a:r>
            <a:endParaRPr lang="fr-FR" sz="2800" b="1" dirty="0" smtClean="0">
              <a:solidFill>
                <a:srgbClr val="C00000"/>
              </a:solidFill>
              <a:latin typeface="Roboto"/>
            </a:endParaRPr>
          </a:p>
          <a:p>
            <a:pPr marL="285750" indent="-285750">
              <a:buFont typeface="Arial" panose="020B0604020202020204" pitchFamily="34" charset="0"/>
              <a:buChar char="•"/>
            </a:pPr>
            <a:r>
              <a:rPr lang="fr-FR" sz="2800" dirty="0">
                <a:solidFill>
                  <a:srgbClr val="565656"/>
                </a:solidFill>
                <a:latin typeface="Roboto"/>
              </a:rPr>
              <a:t>à des </a:t>
            </a:r>
            <a:r>
              <a:rPr lang="fr-FR" sz="2800" b="1" dirty="0">
                <a:solidFill>
                  <a:srgbClr val="C00000"/>
                </a:solidFill>
                <a:latin typeface="Roboto"/>
              </a:rPr>
              <a:t>expériences</a:t>
            </a:r>
            <a:r>
              <a:rPr lang="fr-FR" sz="2800" dirty="0">
                <a:solidFill>
                  <a:srgbClr val="565656"/>
                </a:solidFill>
                <a:latin typeface="Roboto"/>
              </a:rPr>
              <a:t> (qui peuvent être aussi des histoires et/ou de expériences personnelles),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exemples absurdes</a:t>
            </a:r>
            <a:r>
              <a:rPr lang="fr-FR" sz="2800" dirty="0">
                <a:solidFill>
                  <a:srgbClr val="565656"/>
                </a:solidFill>
                <a:latin typeface="Roboto"/>
              </a:rPr>
              <a:t>,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métaphores</a:t>
            </a:r>
            <a:r>
              <a:rPr lang="fr-FR" sz="2800" dirty="0">
                <a:solidFill>
                  <a:srgbClr val="565656"/>
                </a:solidFill>
                <a:latin typeface="Roboto"/>
              </a:rPr>
              <a:t>,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jeux de rôles</a:t>
            </a:r>
            <a:r>
              <a:rPr lang="fr-FR" sz="2800" dirty="0">
                <a:solidFill>
                  <a:srgbClr val="565656"/>
                </a:solidFill>
                <a:latin typeface="Roboto"/>
              </a:rPr>
              <a:t>....</a:t>
            </a:r>
            <a:endParaRPr lang="fr-FR" sz="2800" dirty="0"/>
          </a:p>
        </p:txBody>
      </p:sp>
    </p:spTree>
    <p:extLst>
      <p:ext uri="{BB962C8B-B14F-4D97-AF65-F5344CB8AC3E}">
        <p14:creationId xmlns:p14="http://schemas.microsoft.com/office/powerpoint/2010/main" val="28671219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1928" t="5619" r="12779" b="7604"/>
          <a:stretch/>
        </p:blipFill>
        <p:spPr>
          <a:xfrm>
            <a:off x="1577437" y="1169329"/>
            <a:ext cx="5989126" cy="5177042"/>
          </a:xfrm>
          <a:prstGeom prst="rect">
            <a:avLst/>
          </a:prstGeom>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Tree>
    <p:extLst>
      <p:ext uri="{BB962C8B-B14F-4D97-AF65-F5344CB8AC3E}">
        <p14:creationId xmlns:p14="http://schemas.microsoft.com/office/powerpoint/2010/main" val="4164110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66</a:t>
            </a:fld>
            <a:endParaRPr lang="fr-FR"/>
          </a:p>
        </p:txBody>
      </p:sp>
      <p:sp>
        <p:nvSpPr>
          <p:cNvPr id="4" name="ZoneTexte 3"/>
          <p:cNvSpPr txBox="1"/>
          <p:nvPr/>
        </p:nvSpPr>
        <p:spPr>
          <a:xfrm>
            <a:off x="251520" y="181672"/>
            <a:ext cx="2670796" cy="769441"/>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dirty="0"/>
              <a:t>Définitions</a:t>
            </a:r>
          </a:p>
        </p:txBody>
      </p:sp>
      <p:sp>
        <p:nvSpPr>
          <p:cNvPr id="5" name="ZoneTexte 4"/>
          <p:cNvSpPr txBox="1"/>
          <p:nvPr/>
        </p:nvSpPr>
        <p:spPr>
          <a:xfrm>
            <a:off x="251520" y="1196752"/>
            <a:ext cx="8640960" cy="1938992"/>
          </a:xfrm>
          <a:prstGeom prst="rect">
            <a:avLst/>
          </a:prstGeom>
          <a:noFill/>
        </p:spPr>
        <p:txBody>
          <a:bodyPr wrap="square" rtlCol="0">
            <a:spAutoFit/>
          </a:bodyPr>
          <a:lstStyle/>
          <a:p>
            <a:pPr algn="just">
              <a:buFontTx/>
              <a:buChar char="-"/>
            </a:pPr>
            <a:r>
              <a:rPr lang="fr-FR" sz="2400" dirty="0" smtClean="0"/>
              <a:t>Processus qui règle l’engagement d’un individu dans une activité précise</a:t>
            </a:r>
          </a:p>
          <a:p>
            <a:pPr algn="just">
              <a:buFontTx/>
              <a:buChar char="-"/>
            </a:pPr>
            <a:r>
              <a:rPr lang="fr-FR" sz="2400" dirty="0" smtClean="0"/>
              <a:t> Ensemble des raisons qui poussent à agir</a:t>
            </a:r>
          </a:p>
          <a:p>
            <a:pPr algn="just">
              <a:buFontTx/>
              <a:buChar char="-"/>
            </a:pPr>
            <a:r>
              <a:rPr lang="fr-FR" sz="2400" dirty="0"/>
              <a:t> </a:t>
            </a:r>
            <a:r>
              <a:rPr lang="fr-FR" sz="2400" dirty="0" smtClean="0"/>
              <a:t>Ensemble de facteurs dynamiques qui orientent l’action d’un individu vers un but</a:t>
            </a:r>
          </a:p>
        </p:txBody>
      </p:sp>
      <p:sp>
        <p:nvSpPr>
          <p:cNvPr id="6" name="ZoneTexte 5"/>
          <p:cNvSpPr txBox="1"/>
          <p:nvPr/>
        </p:nvSpPr>
        <p:spPr>
          <a:xfrm>
            <a:off x="251520" y="3627021"/>
            <a:ext cx="8640961" cy="830997"/>
          </a:xfrm>
          <a:prstGeom prst="rect">
            <a:avLst/>
          </a:prstGeom>
          <a:noFill/>
          <a:ln w="28575">
            <a:solidFill>
              <a:schemeClr val="tx1"/>
            </a:solidFill>
            <a:prstDash val="lgDash"/>
          </a:ln>
        </p:spPr>
        <p:txBody>
          <a:bodyPr wrap="square" rtlCol="0">
            <a:spAutoFit/>
          </a:bodyPr>
          <a:lstStyle/>
          <a:p>
            <a:pPr algn="just"/>
            <a:r>
              <a:rPr lang="fr-FR" sz="2400" i="1" dirty="0" smtClean="0"/>
              <a:t>En psychopédagogie, la motivation rassemble l’ensemble des facteurs qui suscitent le désir d’apprendre chez l’élève.</a:t>
            </a:r>
            <a:endParaRPr lang="fr-FR" sz="2400" i="1" dirty="0"/>
          </a:p>
        </p:txBody>
      </p:sp>
      <p:sp>
        <p:nvSpPr>
          <p:cNvPr id="7" name="ZoneTexte 6"/>
          <p:cNvSpPr txBox="1"/>
          <p:nvPr/>
        </p:nvSpPr>
        <p:spPr>
          <a:xfrm>
            <a:off x="251520" y="5292497"/>
            <a:ext cx="8640959" cy="523220"/>
          </a:xfrm>
          <a:prstGeom prst="rect">
            <a:avLst/>
          </a:prstGeom>
          <a:noFill/>
          <a:ln w="38100">
            <a:solidFill>
              <a:srgbClr val="FF0000"/>
            </a:solidFill>
          </a:ln>
        </p:spPr>
        <p:txBody>
          <a:bodyPr wrap="square" rtlCol="0">
            <a:spAutoFit/>
          </a:bodyPr>
          <a:lstStyle/>
          <a:p>
            <a:r>
              <a:rPr lang="fr-FR" sz="2800" b="1" dirty="0" smtClean="0">
                <a:solidFill>
                  <a:srgbClr val="FF0000"/>
                </a:solidFill>
                <a:sym typeface="Wingdings" pitchFamily="2" charset="2"/>
              </a:rPr>
              <a:t> </a:t>
            </a:r>
            <a:r>
              <a:rPr lang="fr-FR" sz="2800" b="1" dirty="0" smtClean="0">
                <a:solidFill>
                  <a:srgbClr val="FF0000"/>
                </a:solidFill>
              </a:rPr>
              <a:t>Motivation  = mouvement (agir) et émotion (désir)</a:t>
            </a:r>
            <a:endParaRPr lang="fr-FR" sz="2800" b="1" dirty="0">
              <a:solidFill>
                <a:srgbClr val="FF0000"/>
              </a:solidFill>
            </a:endParaRPr>
          </a:p>
        </p:txBody>
      </p:sp>
    </p:spTree>
    <p:extLst>
      <p:ext uri="{BB962C8B-B14F-4D97-AF65-F5344CB8AC3E}">
        <p14:creationId xmlns:p14="http://schemas.microsoft.com/office/powerpoint/2010/main" val="13695807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67</a:t>
            </a:fld>
            <a:endParaRPr lang="fr-FR"/>
          </a:p>
        </p:txBody>
      </p:sp>
      <p:pic>
        <p:nvPicPr>
          <p:cNvPr id="28674" name="Picture 2" descr="http://drawingwriting.com/images/Panksep.jpeg"/>
          <p:cNvPicPr>
            <a:picLocks noChangeAspect="1" noChangeArrowheads="1"/>
          </p:cNvPicPr>
          <p:nvPr/>
        </p:nvPicPr>
        <p:blipFill>
          <a:blip r:embed="rId2" cstate="print"/>
          <a:srcRect/>
          <a:stretch>
            <a:fillRect/>
          </a:stretch>
        </p:blipFill>
        <p:spPr bwMode="auto">
          <a:xfrm>
            <a:off x="2195736" y="1282611"/>
            <a:ext cx="4782155" cy="4488621"/>
          </a:xfrm>
          <a:prstGeom prst="rect">
            <a:avLst/>
          </a:prstGeom>
          <a:noFill/>
        </p:spPr>
      </p:pic>
      <p:sp>
        <p:nvSpPr>
          <p:cNvPr id="6" name="ZoneTexte 5"/>
          <p:cNvSpPr txBox="1"/>
          <p:nvPr/>
        </p:nvSpPr>
        <p:spPr>
          <a:xfrm>
            <a:off x="0" y="-27384"/>
            <a:ext cx="9144000" cy="1446550"/>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dirty="0"/>
              <a:t>Emotion et motivation </a:t>
            </a:r>
            <a:r>
              <a:rPr lang="fr-FR" dirty="0" smtClean="0"/>
              <a:t>: </a:t>
            </a:r>
            <a:r>
              <a:rPr lang="fr-FR" dirty="0" err="1" smtClean="0"/>
              <a:t>Panksepp</a:t>
            </a:r>
            <a:r>
              <a:rPr lang="fr-FR" dirty="0" smtClean="0"/>
              <a:t> </a:t>
            </a:r>
            <a:r>
              <a:rPr lang="fr-FR" sz="3200" dirty="0"/>
              <a:t>(1982)</a:t>
            </a:r>
          </a:p>
        </p:txBody>
      </p:sp>
      <p:sp>
        <p:nvSpPr>
          <p:cNvPr id="7" name="ZoneTexte 6"/>
          <p:cNvSpPr txBox="1"/>
          <p:nvPr/>
        </p:nvSpPr>
        <p:spPr>
          <a:xfrm>
            <a:off x="666187" y="5877272"/>
            <a:ext cx="7811626" cy="461665"/>
          </a:xfrm>
          <a:prstGeom prst="rect">
            <a:avLst/>
          </a:prstGeom>
          <a:noFill/>
        </p:spPr>
        <p:txBody>
          <a:bodyPr wrap="none" rtlCol="0">
            <a:spAutoFit/>
          </a:bodyPr>
          <a:lstStyle/>
          <a:p>
            <a:r>
              <a:rPr lang="fr-FR" sz="2400" b="1" dirty="0" smtClean="0"/>
              <a:t>L’émotion est à l’origine de la  motivation du comportement</a:t>
            </a:r>
            <a:endParaRPr lang="fr-FR" sz="2400" b="1" dirty="0"/>
          </a:p>
        </p:txBody>
      </p:sp>
    </p:spTree>
    <p:extLst>
      <p:ext uri="{BB962C8B-B14F-4D97-AF65-F5344CB8AC3E}">
        <p14:creationId xmlns:p14="http://schemas.microsoft.com/office/powerpoint/2010/main" val="10555418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68</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395536" y="1556792"/>
            <a:ext cx="6583589" cy="4608512"/>
          </a:xfrm>
          <a:prstGeom prst="rect">
            <a:avLst/>
          </a:prstGeom>
          <a:noFill/>
          <a:ln w="9525">
            <a:noFill/>
            <a:miter lim="800000"/>
            <a:headEnd/>
            <a:tailEnd/>
          </a:ln>
        </p:spPr>
      </p:pic>
      <p:sp>
        <p:nvSpPr>
          <p:cNvPr id="6" name="ZoneTexte 5"/>
          <p:cNvSpPr txBox="1"/>
          <p:nvPr/>
        </p:nvSpPr>
        <p:spPr>
          <a:xfrm>
            <a:off x="1" y="116632"/>
            <a:ext cx="9144000" cy="1446550"/>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sz="4000" dirty="0"/>
              <a:t>Maslow (1970) : La pyramide hiérarchique des </a:t>
            </a:r>
            <a:r>
              <a:rPr lang="fr-FR" sz="4000" dirty="0" smtClean="0"/>
              <a:t>besoins - Qu’est-ce </a:t>
            </a:r>
            <a:r>
              <a:rPr lang="fr-FR" sz="4000" dirty="0"/>
              <a:t>qui nous motive ?</a:t>
            </a:r>
          </a:p>
        </p:txBody>
      </p:sp>
    </p:spTree>
    <p:extLst>
      <p:ext uri="{BB962C8B-B14F-4D97-AF65-F5344CB8AC3E}">
        <p14:creationId xmlns:p14="http://schemas.microsoft.com/office/powerpoint/2010/main" val="2321150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69</a:t>
            </a:fld>
            <a:endParaRPr lang="fr-FR"/>
          </a:p>
        </p:txBody>
      </p:sp>
      <p:sp>
        <p:nvSpPr>
          <p:cNvPr id="5" name="ZoneTexte 4"/>
          <p:cNvSpPr txBox="1"/>
          <p:nvPr/>
        </p:nvSpPr>
        <p:spPr>
          <a:xfrm>
            <a:off x="215900" y="1206500"/>
            <a:ext cx="8724900" cy="3046988"/>
          </a:xfrm>
          <a:prstGeom prst="rect">
            <a:avLst/>
          </a:prstGeom>
          <a:noFill/>
        </p:spPr>
        <p:txBody>
          <a:bodyPr wrap="square" rtlCol="0">
            <a:spAutoFit/>
          </a:bodyPr>
          <a:lstStyle/>
          <a:p>
            <a:pPr algn="ctr"/>
            <a:r>
              <a:rPr lang="fr-FR" sz="3200" b="1" dirty="0" smtClean="0">
                <a:solidFill>
                  <a:srgbClr val="C00000"/>
                </a:solidFill>
              </a:rPr>
              <a:t>Et vous qu’est ce qui vous motivait quand vous étiez étudiant.de à suivre et/ou à travailler un cours ?</a:t>
            </a:r>
          </a:p>
          <a:p>
            <a:pPr marL="457200" indent="-457200" algn="ctr">
              <a:buFont typeface="Wingdings" panose="05000000000000000000" pitchFamily="2" charset="2"/>
              <a:buChar char="à"/>
            </a:pPr>
            <a:r>
              <a:rPr lang="fr-FR" sz="3200" dirty="0" smtClean="0"/>
              <a:t>Réponse </a:t>
            </a:r>
            <a:r>
              <a:rPr lang="fr-FR" sz="3200" dirty="0" smtClean="0"/>
              <a:t>d’étudiants : </a:t>
            </a:r>
          </a:p>
          <a:p>
            <a:pPr algn="ctr"/>
            <a:r>
              <a:rPr lang="fr-FR" sz="3200" dirty="0">
                <a:hlinkClick r:id="rId2"/>
              </a:rPr>
              <a:t>https://</a:t>
            </a:r>
            <a:r>
              <a:rPr lang="fr-FR" sz="3200" dirty="0" smtClean="0">
                <a:hlinkClick r:id="rId2"/>
              </a:rPr>
              <a:t>app.wooclap.com/events/DZPDTT/questions/6706a63f645c8e89106b6d29</a:t>
            </a:r>
            <a:r>
              <a:rPr lang="fr-FR" sz="3200" dirty="0" smtClean="0"/>
              <a:t> </a:t>
            </a:r>
            <a:endParaRPr lang="fr-FR" sz="3200" dirty="0"/>
          </a:p>
        </p:txBody>
      </p:sp>
    </p:spTree>
    <p:extLst>
      <p:ext uri="{BB962C8B-B14F-4D97-AF65-F5344CB8AC3E}">
        <p14:creationId xmlns:p14="http://schemas.microsoft.com/office/powerpoint/2010/main" val="54162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144000" cy="994172"/>
          </a:xfrm>
        </p:spPr>
        <p:txBody>
          <a:bodyPr>
            <a:noAutofit/>
          </a:bodyPr>
          <a:lstStyle/>
          <a:p>
            <a:pPr algn="ctr">
              <a:defRPr/>
            </a:pPr>
            <a:r>
              <a:rPr lang="fr-FR" sz="3200" b="1" dirty="0">
                <a:solidFill>
                  <a:srgbClr val="C00000"/>
                </a:solidFill>
              </a:rPr>
              <a:t>Offre de formation « Enseignement du supérieur »</a:t>
            </a:r>
            <a:br>
              <a:rPr lang="fr-FR" sz="3200" b="1" dirty="0">
                <a:solidFill>
                  <a:srgbClr val="C00000"/>
                </a:solidFill>
              </a:rPr>
            </a:br>
            <a:r>
              <a:rPr lang="fr-FR" sz="1600" dirty="0"/>
              <a:t>ADUM &gt; Préparer sa mobilité professionnelle &gt; Parcours « Enseigner dans le supérieur » </a:t>
            </a:r>
          </a:p>
        </p:txBody>
      </p:sp>
      <p:pic>
        <p:nvPicPr>
          <p:cNvPr id="4" name="Image 3"/>
          <p:cNvPicPr/>
          <p:nvPr/>
        </p:nvPicPr>
        <p:blipFill>
          <a:blip r:embed="rId2"/>
          <a:stretch/>
        </p:blipFill>
        <p:spPr bwMode="auto">
          <a:xfrm>
            <a:off x="174122" y="1908572"/>
            <a:ext cx="4532737" cy="3068862"/>
          </a:xfrm>
          <a:prstGeom prst="rect">
            <a:avLst/>
          </a:prstGeom>
        </p:spPr>
      </p:pic>
      <p:sp>
        <p:nvSpPr>
          <p:cNvPr id="5" name="ZoneTexte 4"/>
          <p:cNvSpPr txBox="1"/>
          <p:nvPr/>
        </p:nvSpPr>
        <p:spPr bwMode="auto">
          <a:xfrm>
            <a:off x="4867835" y="1971929"/>
            <a:ext cx="4276165" cy="3000821"/>
          </a:xfrm>
          <a:prstGeom prst="rect">
            <a:avLst/>
          </a:prstGeom>
          <a:noFill/>
        </p:spPr>
        <p:txBody>
          <a:bodyPr wrap="square" rtlCol="0">
            <a:spAutoFit/>
          </a:bodyPr>
          <a:lstStyle/>
          <a:p>
            <a:pPr marL="214313" indent="-214313">
              <a:buFontTx/>
              <a:buChar char="-"/>
              <a:defRPr/>
            </a:pPr>
            <a:r>
              <a:rPr lang="fr-FR" sz="1350" dirty="0"/>
              <a:t>(bientôt) organisée par compétences et planifiée pour l’année</a:t>
            </a:r>
          </a:p>
          <a:p>
            <a:pPr marL="214313" indent="-214313">
              <a:buFontTx/>
              <a:buChar char="-"/>
              <a:defRPr/>
            </a:pPr>
            <a:r>
              <a:rPr lang="fr-FR" sz="1350" dirty="0" smtClean="0"/>
              <a:t>Exemples </a:t>
            </a:r>
            <a:r>
              <a:rPr lang="fr-FR" sz="1350" dirty="0"/>
              <a:t>:</a:t>
            </a:r>
            <a:endParaRPr dirty="0"/>
          </a:p>
          <a:p>
            <a:pPr>
              <a:defRPr/>
            </a:pPr>
            <a:r>
              <a:rPr lang="fr-FR" sz="1350" dirty="0" smtClean="0">
                <a:solidFill>
                  <a:schemeClr val="accent2"/>
                </a:solidFill>
              </a:rPr>
              <a:t>C2 </a:t>
            </a:r>
            <a:r>
              <a:rPr lang="fr-FR" sz="1350" dirty="0">
                <a:solidFill>
                  <a:schemeClr val="accent2"/>
                </a:solidFill>
              </a:rPr>
              <a:t>: Découvrir et expérimenter l’alignement pédagogique</a:t>
            </a:r>
            <a:endParaRPr dirty="0">
              <a:solidFill>
                <a:schemeClr val="accent2"/>
              </a:solidFill>
            </a:endParaRPr>
          </a:p>
          <a:p>
            <a:pPr>
              <a:defRPr/>
            </a:pPr>
            <a:r>
              <a:rPr lang="fr-FR" sz="1350" dirty="0">
                <a:solidFill>
                  <a:schemeClr val="accent2"/>
                </a:solidFill>
              </a:rPr>
              <a:t>C3 : Parallèle pédagogique - Transposition des outils du magicien à l'enseignement</a:t>
            </a:r>
            <a:endParaRPr dirty="0">
              <a:solidFill>
                <a:schemeClr val="accent2"/>
              </a:solidFill>
            </a:endParaRPr>
          </a:p>
          <a:p>
            <a:pPr>
              <a:defRPr/>
            </a:pPr>
            <a:r>
              <a:rPr lang="fr-FR" sz="1350" dirty="0">
                <a:solidFill>
                  <a:schemeClr val="accent2"/>
                </a:solidFill>
              </a:rPr>
              <a:t>C4 : Utiliser les QCM pour animer</a:t>
            </a:r>
            <a:r>
              <a:rPr lang="fr-FR" sz="1350" dirty="0">
                <a:solidFill>
                  <a:schemeClr val="accent6"/>
                </a:solidFill>
              </a:rPr>
              <a:t> </a:t>
            </a:r>
            <a:endParaRPr lang="fr-FR" sz="1350" dirty="0" smtClean="0">
              <a:solidFill>
                <a:schemeClr val="accent6"/>
              </a:solidFill>
            </a:endParaRPr>
          </a:p>
          <a:p>
            <a:pPr>
              <a:defRPr/>
            </a:pPr>
            <a:endParaRPr lang="fr-FR" sz="1350" dirty="0">
              <a:solidFill>
                <a:schemeClr val="accent3"/>
              </a:solidFill>
            </a:endParaRPr>
          </a:p>
          <a:p>
            <a:pPr>
              <a:defRPr/>
            </a:pPr>
            <a:r>
              <a:rPr lang="fr-FR" sz="1350" dirty="0">
                <a:solidFill>
                  <a:schemeClr val="accent6"/>
                </a:solidFill>
              </a:rPr>
              <a:t>C5 : Soutenir la motivation des étudiants</a:t>
            </a:r>
            <a:endParaRPr dirty="0">
              <a:solidFill>
                <a:schemeClr val="accent6"/>
              </a:solidFill>
            </a:endParaRPr>
          </a:p>
          <a:p>
            <a:pPr>
              <a:defRPr/>
            </a:pPr>
            <a:r>
              <a:rPr lang="fr-FR" sz="1350" dirty="0">
                <a:solidFill>
                  <a:schemeClr val="accent6"/>
                </a:solidFill>
              </a:rPr>
              <a:t>C6 : Faire travailler les étudiants en groupe</a:t>
            </a:r>
            <a:endParaRPr dirty="0">
              <a:solidFill>
                <a:schemeClr val="accent6"/>
              </a:solidFill>
            </a:endParaRPr>
          </a:p>
          <a:p>
            <a:pPr>
              <a:defRPr/>
            </a:pPr>
            <a:endParaRPr lang="fr-FR" sz="1350" dirty="0">
              <a:solidFill>
                <a:schemeClr val="accent6"/>
              </a:solidFill>
            </a:endParaRPr>
          </a:p>
          <a:p>
            <a:pPr>
              <a:defRPr/>
            </a:pPr>
            <a:r>
              <a:rPr lang="fr-FR" sz="1350" dirty="0">
                <a:solidFill>
                  <a:schemeClr val="accent1">
                    <a:lumMod val="75000"/>
                  </a:schemeClr>
                </a:solidFill>
              </a:rPr>
              <a:t>C7 : Comment évaluer les étudiants en TP ?</a:t>
            </a:r>
            <a:endParaRPr dirty="0">
              <a:solidFill>
                <a:schemeClr val="accent1">
                  <a:lumMod val="75000"/>
                </a:schemeClr>
              </a:solidFill>
            </a:endParaRPr>
          </a:p>
          <a:p>
            <a:pPr>
              <a:defRPr/>
            </a:pPr>
            <a:r>
              <a:rPr lang="fr-FR" sz="1350" dirty="0">
                <a:solidFill>
                  <a:schemeClr val="accent1">
                    <a:lumMod val="75000"/>
                  </a:schemeClr>
                </a:solidFill>
              </a:rPr>
              <a:t>C8 : L'observation mutuelle - un outil pour progresser en tant que doctorant-enseignant dans le supérieur</a:t>
            </a:r>
            <a:endParaRPr dirty="0">
              <a:solidFill>
                <a:schemeClr val="accent1">
                  <a:lumMod val="75000"/>
                </a:schemeClr>
              </a:solidFill>
            </a:endParaRPr>
          </a:p>
        </p:txBody>
      </p:sp>
    </p:spTree>
    <p:extLst>
      <p:ext uri="{BB962C8B-B14F-4D97-AF65-F5344CB8AC3E}">
        <p14:creationId xmlns:p14="http://schemas.microsoft.com/office/powerpoint/2010/main" val="38175765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4700" y="431800"/>
            <a:ext cx="7493000"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4000" dirty="0" smtClean="0"/>
              <a:t>Quoi ?</a:t>
            </a:r>
          </a:p>
          <a:p>
            <a:pPr marL="285750" indent="-285750">
              <a:lnSpc>
                <a:spcPct val="150000"/>
              </a:lnSpc>
              <a:buFont typeface="Arial" panose="020B0604020202020204" pitchFamily="34" charset="0"/>
              <a:buChar char="•"/>
            </a:pPr>
            <a:r>
              <a:rPr lang="fr-FR" sz="4000" dirty="0" smtClean="0"/>
              <a:t>Avec qui ?</a:t>
            </a:r>
          </a:p>
          <a:p>
            <a:pPr marL="285750" indent="-285750">
              <a:lnSpc>
                <a:spcPct val="150000"/>
              </a:lnSpc>
              <a:buFont typeface="Arial" panose="020B0604020202020204" pitchFamily="34" charset="0"/>
              <a:buChar char="•"/>
            </a:pPr>
            <a:r>
              <a:rPr lang="fr-FR" sz="4000" dirty="0" smtClean="0"/>
              <a:t>Pour quoi faire ?</a:t>
            </a:r>
          </a:p>
          <a:p>
            <a:pPr marL="1028700" lvl="1" indent="-571500">
              <a:lnSpc>
                <a:spcPct val="150000"/>
              </a:lnSpc>
              <a:buFont typeface="Courier New" panose="02070309020205020404" pitchFamily="49" charset="0"/>
              <a:buChar char="o"/>
            </a:pPr>
            <a:r>
              <a:rPr lang="fr-FR" sz="3200" dirty="0" smtClean="0"/>
              <a:t>Qu’est ce que ça va m’apporter</a:t>
            </a:r>
          </a:p>
          <a:p>
            <a:pPr marL="1028700" lvl="1" indent="-571500">
              <a:lnSpc>
                <a:spcPct val="150000"/>
              </a:lnSpc>
              <a:buFont typeface="Courier New" panose="02070309020205020404" pitchFamily="49" charset="0"/>
              <a:buChar char="o"/>
            </a:pPr>
            <a:r>
              <a:rPr lang="fr-FR" sz="3200" dirty="0" smtClean="0"/>
              <a:t>A quoi ça sert ?</a:t>
            </a:r>
          </a:p>
          <a:p>
            <a:pPr marL="285750" indent="-285750">
              <a:lnSpc>
                <a:spcPct val="150000"/>
              </a:lnSpc>
              <a:buFont typeface="Arial" panose="020B0604020202020204" pitchFamily="34" charset="0"/>
              <a:buChar char="•"/>
            </a:pPr>
            <a:r>
              <a:rPr lang="fr-FR" sz="4000" dirty="0"/>
              <a:t>Comment ?</a:t>
            </a:r>
          </a:p>
          <a:p>
            <a:pPr marL="285750" indent="-285750">
              <a:lnSpc>
                <a:spcPct val="150000"/>
              </a:lnSpc>
              <a:buFont typeface="Arial" panose="020B0604020202020204" pitchFamily="34" charset="0"/>
              <a:buChar char="•"/>
            </a:pPr>
            <a:r>
              <a:rPr lang="fr-FR" sz="4000" dirty="0" smtClean="0"/>
              <a:t>Vais-je y arriver ?</a:t>
            </a:r>
          </a:p>
        </p:txBody>
      </p:sp>
    </p:spTree>
    <p:extLst>
      <p:ext uri="{BB962C8B-B14F-4D97-AF65-F5344CB8AC3E}">
        <p14:creationId xmlns:p14="http://schemas.microsoft.com/office/powerpoint/2010/main" val="30200117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71</a:t>
            </a:fld>
            <a:endParaRPr lang="fr-FR"/>
          </a:p>
        </p:txBody>
      </p:sp>
      <p:pic>
        <p:nvPicPr>
          <p:cNvPr id="4" name="Image 3"/>
          <p:cNvPicPr>
            <a:picLocks noChangeAspect="1"/>
          </p:cNvPicPr>
          <p:nvPr/>
        </p:nvPicPr>
        <p:blipFill>
          <a:blip r:embed="rId2"/>
          <a:stretch>
            <a:fillRect/>
          </a:stretch>
        </p:blipFill>
        <p:spPr>
          <a:xfrm>
            <a:off x="0" y="927100"/>
            <a:ext cx="9193643" cy="5168900"/>
          </a:xfrm>
          <a:prstGeom prst="rect">
            <a:avLst/>
          </a:prstGeom>
        </p:spPr>
      </p:pic>
    </p:spTree>
    <p:extLst>
      <p:ext uri="{BB962C8B-B14F-4D97-AF65-F5344CB8AC3E}">
        <p14:creationId xmlns:p14="http://schemas.microsoft.com/office/powerpoint/2010/main" val="3998169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72</a:t>
            </a:fld>
            <a:endParaRPr lang="fr-FR"/>
          </a:p>
        </p:txBody>
      </p:sp>
      <p:sp>
        <p:nvSpPr>
          <p:cNvPr id="4" name="ZoneTexte 3"/>
          <p:cNvSpPr txBox="1"/>
          <p:nvPr/>
        </p:nvSpPr>
        <p:spPr>
          <a:xfrm>
            <a:off x="1321719" y="-27384"/>
            <a:ext cx="6500562" cy="646331"/>
          </a:xfrm>
          <a:prstGeom prst="rect">
            <a:avLst/>
          </a:prstGeom>
          <a:noFill/>
        </p:spPr>
        <p:txBody>
          <a:bodyPr wrap="none" rtlCol="0">
            <a:spAutoFit/>
          </a:bodyPr>
          <a:lstStyle/>
          <a:p>
            <a:r>
              <a:rPr lang="fr-FR" sz="3600" b="1" dirty="0" smtClean="0"/>
              <a:t>Caractéristiques de la motivation</a:t>
            </a:r>
            <a:endParaRPr lang="fr-FR" sz="3600" b="1" dirty="0"/>
          </a:p>
        </p:txBody>
      </p:sp>
      <p:sp>
        <p:nvSpPr>
          <p:cNvPr id="5" name="ZoneTexte 4"/>
          <p:cNvSpPr txBox="1"/>
          <p:nvPr/>
        </p:nvSpPr>
        <p:spPr>
          <a:xfrm>
            <a:off x="251520" y="1196752"/>
            <a:ext cx="7789312" cy="523220"/>
          </a:xfrm>
          <a:prstGeom prst="rect">
            <a:avLst/>
          </a:prstGeom>
          <a:noFill/>
        </p:spPr>
        <p:txBody>
          <a:bodyPr wrap="none" rtlCol="0">
            <a:spAutoFit/>
          </a:bodyPr>
          <a:lstStyle/>
          <a:p>
            <a:r>
              <a:rPr lang="fr-FR" sz="2800" b="1" dirty="0" smtClean="0"/>
              <a:t>La motivation peut être intrinsèque ou extrinsèque</a:t>
            </a:r>
            <a:endParaRPr lang="fr-FR" sz="2800" b="1" dirty="0"/>
          </a:p>
        </p:txBody>
      </p:sp>
      <p:cxnSp>
        <p:nvCxnSpPr>
          <p:cNvPr id="7" name="Connecteur droit 6"/>
          <p:cNvCxnSpPr/>
          <p:nvPr/>
        </p:nvCxnSpPr>
        <p:spPr>
          <a:xfrm>
            <a:off x="4572000" y="2420888"/>
            <a:ext cx="0"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95536" y="5313402"/>
            <a:ext cx="3656963" cy="707886"/>
          </a:xfrm>
          <a:prstGeom prst="rect">
            <a:avLst/>
          </a:prstGeom>
          <a:noFill/>
        </p:spPr>
        <p:txBody>
          <a:bodyPr wrap="none" rtlCol="0">
            <a:spAutoFit/>
          </a:bodyPr>
          <a:lstStyle/>
          <a:p>
            <a:r>
              <a:rPr lang="fr-FR" sz="4000" b="1" dirty="0" smtClean="0"/>
              <a:t>Autosatisfaction</a:t>
            </a:r>
            <a:endParaRPr lang="fr-FR" sz="4000" b="1" dirty="0"/>
          </a:p>
        </p:txBody>
      </p:sp>
      <p:pic>
        <p:nvPicPr>
          <p:cNvPr id="1027" name="Picture 3"/>
          <p:cNvPicPr>
            <a:picLocks noChangeAspect="1" noChangeArrowheads="1"/>
          </p:cNvPicPr>
          <p:nvPr/>
        </p:nvPicPr>
        <p:blipFill>
          <a:blip r:embed="rId2" cstate="print"/>
          <a:srcRect/>
          <a:stretch>
            <a:fillRect/>
          </a:stretch>
        </p:blipFill>
        <p:spPr bwMode="auto">
          <a:xfrm>
            <a:off x="1259632" y="2852936"/>
            <a:ext cx="1828800" cy="1752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292080" y="2996952"/>
            <a:ext cx="2762250" cy="1647825"/>
          </a:xfrm>
          <a:prstGeom prst="rect">
            <a:avLst/>
          </a:prstGeom>
          <a:noFill/>
          <a:ln w="9525">
            <a:noFill/>
            <a:miter lim="800000"/>
            <a:headEnd/>
            <a:tailEnd/>
          </a:ln>
        </p:spPr>
      </p:pic>
      <p:sp>
        <p:nvSpPr>
          <p:cNvPr id="14" name="ZoneTexte 13"/>
          <p:cNvSpPr txBox="1"/>
          <p:nvPr/>
        </p:nvSpPr>
        <p:spPr>
          <a:xfrm>
            <a:off x="4788024" y="4995173"/>
            <a:ext cx="4176464" cy="954107"/>
          </a:xfrm>
          <a:prstGeom prst="rect">
            <a:avLst/>
          </a:prstGeom>
          <a:noFill/>
        </p:spPr>
        <p:txBody>
          <a:bodyPr wrap="square" rtlCol="0">
            <a:spAutoFit/>
          </a:bodyPr>
          <a:lstStyle/>
          <a:p>
            <a:pPr algn="ctr"/>
            <a:r>
              <a:rPr lang="fr-FR" sz="2800" b="1" dirty="0" smtClean="0"/>
              <a:t>Obtenir une récompense </a:t>
            </a:r>
          </a:p>
          <a:p>
            <a:pPr algn="ctr"/>
            <a:r>
              <a:rPr lang="fr-FR" sz="2800" b="1" dirty="0" smtClean="0"/>
              <a:t>ou éviter une punition</a:t>
            </a:r>
            <a:endParaRPr lang="fr-FR" sz="2800" b="1" dirty="0"/>
          </a:p>
        </p:txBody>
      </p:sp>
    </p:spTree>
    <p:extLst>
      <p:ext uri="{BB962C8B-B14F-4D97-AF65-F5344CB8AC3E}">
        <p14:creationId xmlns:p14="http://schemas.microsoft.com/office/powerpoint/2010/main" val="2918423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76939-F61C-46E6-B042-4793D63E122E}"/>
              </a:ext>
            </a:extLst>
          </p:cNvPr>
          <p:cNvSpPr>
            <a:spLocks noGrp="1"/>
          </p:cNvSpPr>
          <p:nvPr>
            <p:ph type="title"/>
          </p:nvPr>
        </p:nvSpPr>
        <p:spPr>
          <a:xfrm>
            <a:off x="-86398" y="0"/>
            <a:ext cx="9144000" cy="1143000"/>
          </a:xfrm>
        </p:spPr>
        <p:txBody>
          <a:bodyPr>
            <a:normAutofit fontScale="90000"/>
          </a:bodyPr>
          <a:lstStyle/>
          <a:p>
            <a:r>
              <a:rPr lang="fr-FR" b="1" dirty="0">
                <a:solidFill>
                  <a:srgbClr val="C00000"/>
                </a:solidFill>
                <a:latin typeface="Calibri Light" panose="020F0302020204030204" pitchFamily="34" charset="0"/>
                <a:cs typeface="Calibri Light" panose="020F0302020204030204" pitchFamily="34" charset="0"/>
              </a:rPr>
              <a:t>Les leviers de la motivation (inspiré de Viau)</a:t>
            </a:r>
          </a:p>
        </p:txBody>
      </p:sp>
      <p:pic>
        <p:nvPicPr>
          <p:cNvPr id="4" name="Image 3">
            <a:extLst>
              <a:ext uri="{FF2B5EF4-FFF2-40B4-BE49-F238E27FC236}">
                <a16:creationId xmlns:a16="http://schemas.microsoft.com/office/drawing/2014/main" id="{DFAC1DFD-D9B3-473A-91ED-3F3E9BD3F7B1}"/>
              </a:ext>
            </a:extLst>
          </p:cNvPr>
          <p:cNvPicPr>
            <a:picLocks noChangeAspect="1"/>
          </p:cNvPicPr>
          <p:nvPr/>
        </p:nvPicPr>
        <p:blipFill rotWithShape="1">
          <a:blip r:embed="rId2"/>
          <a:srcRect l="13487" t="57906" r="12249"/>
          <a:stretch/>
        </p:blipFill>
        <p:spPr>
          <a:xfrm>
            <a:off x="2273741" y="3957631"/>
            <a:ext cx="4596517" cy="2498635"/>
          </a:xfrm>
          <a:prstGeom prst="rect">
            <a:avLst/>
          </a:prstGeom>
        </p:spPr>
      </p:pic>
      <p:pic>
        <p:nvPicPr>
          <p:cNvPr id="5" name="Image 4">
            <a:extLst>
              <a:ext uri="{FF2B5EF4-FFF2-40B4-BE49-F238E27FC236}">
                <a16:creationId xmlns:a16="http://schemas.microsoft.com/office/drawing/2014/main" id="{88AE4F0B-F7CA-43C0-92B5-43F50CE37C3F}"/>
              </a:ext>
            </a:extLst>
          </p:cNvPr>
          <p:cNvPicPr>
            <a:picLocks noChangeAspect="1"/>
          </p:cNvPicPr>
          <p:nvPr/>
        </p:nvPicPr>
        <p:blipFill rotWithShape="1">
          <a:blip r:embed="rId2"/>
          <a:srcRect b="56524"/>
          <a:stretch/>
        </p:blipFill>
        <p:spPr>
          <a:xfrm>
            <a:off x="1460938" y="1495295"/>
            <a:ext cx="6049329" cy="2522266"/>
          </a:xfrm>
          <a:prstGeom prst="rect">
            <a:avLst/>
          </a:prstGeom>
        </p:spPr>
      </p:pic>
      <p:sp>
        <p:nvSpPr>
          <p:cNvPr id="3" name="Rectangle 2">
            <a:extLst>
              <a:ext uri="{FF2B5EF4-FFF2-40B4-BE49-F238E27FC236}">
                <a16:creationId xmlns:a16="http://schemas.microsoft.com/office/drawing/2014/main" id="{78EA5271-8BC4-4A2D-8BE6-A8BE6D9895A2}"/>
              </a:ext>
            </a:extLst>
          </p:cNvPr>
          <p:cNvSpPr/>
          <p:nvPr/>
        </p:nvSpPr>
        <p:spPr>
          <a:xfrm>
            <a:off x="326133" y="6396335"/>
            <a:ext cx="8318938" cy="461665"/>
          </a:xfrm>
          <a:prstGeom prst="rect">
            <a:avLst/>
          </a:prstGeom>
        </p:spPr>
        <p:txBody>
          <a:bodyPr wrap="square">
            <a:spAutoFit/>
          </a:bodyPr>
          <a:lstStyle/>
          <a:p>
            <a:r>
              <a:rPr lang="fr-FR" sz="1200" dirty="0"/>
              <a:t>Sources: « Coup de pouce pédagogique n°3: Soutenir la motivation des étudiants », HEC Montréal Direction de l’apprentissage et de l’Innovation pédagogique</a:t>
            </a:r>
          </a:p>
        </p:txBody>
      </p:sp>
    </p:spTree>
    <p:extLst>
      <p:ext uri="{BB962C8B-B14F-4D97-AF65-F5344CB8AC3E}">
        <p14:creationId xmlns:p14="http://schemas.microsoft.com/office/powerpoint/2010/main" val="152271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dirty="0"/>
              <a:t>Modèle de Rolland Viau (2009)</a:t>
            </a:r>
          </a:p>
          <a:p>
            <a:pPr marL="114300" indent="0">
              <a:buNone/>
            </a:pPr>
            <a:r>
              <a:rPr lang="fr-FR" sz="1800" i="1" dirty="0"/>
              <a:t>La motivation en contexte scolaire, éditions de Boeck (2009)</a:t>
            </a:r>
          </a:p>
          <a:p>
            <a:pPr marL="114300" indent="0">
              <a:buNone/>
            </a:pPr>
            <a:r>
              <a:rPr lang="fr-FR" sz="1600" dirty="0"/>
              <a:t>Il est chargé d'enseignement et chercheur dans le département de pédagogie à l'</a:t>
            </a:r>
            <a:r>
              <a:rPr lang="fr-FR" sz="1600" dirty="0">
                <a:hlinkClick r:id="rId2" tooltip="Université de Sherbrooke"/>
              </a:rPr>
              <a:t>Université de Sherbrooke</a:t>
            </a:r>
            <a:r>
              <a:rPr lang="fr-FR" sz="1600" dirty="0"/>
              <a:t> (faculté d'éducation). </a:t>
            </a:r>
          </a:p>
          <a:p>
            <a:pPr marL="114300" indent="0">
              <a:buNone/>
            </a:pPr>
            <a:endParaRPr lang="fr-FR" sz="1800" i="1" dirty="0"/>
          </a:p>
          <a:p>
            <a:pPr marL="114300" indent="0">
              <a:buNone/>
            </a:pPr>
            <a:r>
              <a:rPr lang="fr-FR" sz="2000" i="1" dirty="0"/>
              <a:t>« La motivation en contexte scolaire est un </a:t>
            </a:r>
            <a:r>
              <a:rPr lang="fr-FR" sz="2000" b="1" i="1" dirty="0"/>
              <a:t>état dynamique </a:t>
            </a:r>
            <a:r>
              <a:rPr lang="fr-FR" sz="2000" i="1" dirty="0"/>
              <a:t>qui a ses origines dans les </a:t>
            </a:r>
            <a:r>
              <a:rPr lang="fr-FR" sz="2000" b="1" i="1" dirty="0"/>
              <a:t>perceptions</a:t>
            </a:r>
            <a:r>
              <a:rPr lang="fr-FR" sz="2000" i="1" dirty="0"/>
              <a:t> que l’élève a de </a:t>
            </a:r>
            <a:r>
              <a:rPr lang="fr-FR" sz="2000" b="1" i="1" dirty="0"/>
              <a:t>lui-même</a:t>
            </a:r>
            <a:r>
              <a:rPr lang="fr-FR" sz="2000" i="1" dirty="0"/>
              <a:t> et de son </a:t>
            </a:r>
            <a:r>
              <a:rPr lang="fr-FR" sz="2000" b="1" i="1" dirty="0"/>
              <a:t>environnement</a:t>
            </a:r>
            <a:r>
              <a:rPr lang="fr-FR" sz="2000" i="1" dirty="0"/>
              <a:t> et qui l’incite à </a:t>
            </a:r>
            <a:r>
              <a:rPr lang="fr-FR" sz="2000" b="1" i="1" dirty="0"/>
              <a:t>choisir</a:t>
            </a:r>
            <a:r>
              <a:rPr lang="fr-FR" sz="2000" i="1" dirty="0"/>
              <a:t> une activité, à s’y </a:t>
            </a:r>
            <a:r>
              <a:rPr lang="fr-FR" sz="2000" b="1" i="1" dirty="0"/>
              <a:t>engager</a:t>
            </a:r>
            <a:r>
              <a:rPr lang="fr-FR" sz="2000" i="1" dirty="0"/>
              <a:t> et à </a:t>
            </a:r>
            <a:r>
              <a:rPr lang="fr-FR" sz="2000" b="1" i="1" dirty="0"/>
              <a:t>persévérer</a:t>
            </a:r>
            <a:r>
              <a:rPr lang="fr-FR" sz="2000" i="1" dirty="0"/>
              <a:t> dans son accomplissement afin d’atteindre un </a:t>
            </a:r>
            <a:r>
              <a:rPr lang="fr-FR" sz="2000" b="1" i="1" dirty="0"/>
              <a:t>but</a:t>
            </a:r>
            <a:r>
              <a:rPr lang="fr-FR" sz="2000" i="1" dirty="0"/>
              <a:t>. »</a:t>
            </a:r>
          </a:p>
          <a:p>
            <a:pPr marL="114300" indent="0">
              <a:buNone/>
            </a:pPr>
            <a:endParaRPr lang="fr-FR" sz="2000" i="1" dirty="0"/>
          </a:p>
          <a:p>
            <a:pPr marL="114300" indent="0">
              <a:buNone/>
            </a:pPr>
            <a:endParaRPr lang="fr-FR" sz="2000" i="1" dirty="0"/>
          </a:p>
          <a:p>
            <a:pPr marL="114300" indent="0">
              <a:buNone/>
            </a:pPr>
            <a:r>
              <a:rPr lang="fr-FR" sz="2000" dirty="0">
                <a:solidFill>
                  <a:schemeClr val="accent1">
                    <a:lumMod val="75000"/>
                  </a:schemeClr>
                </a:solidFill>
                <a:sym typeface="Wingdings 3" panose="05040102010807070707" pitchFamily="18" charset="2"/>
              </a:rPr>
              <a:t></a:t>
            </a:r>
            <a:r>
              <a:rPr lang="fr-FR" sz="2000" dirty="0">
                <a:solidFill>
                  <a:schemeClr val="accent1">
                    <a:lumMod val="75000"/>
                  </a:schemeClr>
                </a:solidFill>
              </a:rPr>
              <a:t> Dynamique motivationnelle</a:t>
            </a:r>
          </a:p>
        </p:txBody>
      </p:sp>
    </p:spTree>
    <p:extLst>
      <p:ext uri="{BB962C8B-B14F-4D97-AF65-F5344CB8AC3E}">
        <p14:creationId xmlns:p14="http://schemas.microsoft.com/office/powerpoint/2010/main" val="7413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D750CAE-51A3-4AD2-A247-4E955D6483E7}" type="slidenum">
              <a:rPr lang="fr-FR" smtClean="0"/>
              <a:pPr/>
              <a:t>75</a:t>
            </a:fld>
            <a:endParaRPr lang="fr-FR"/>
          </a:p>
        </p:txBody>
      </p:sp>
      <p:pic>
        <p:nvPicPr>
          <p:cNvPr id="6" name="Image 5"/>
          <p:cNvPicPr>
            <a:picLocks noChangeAspect="1"/>
          </p:cNvPicPr>
          <p:nvPr/>
        </p:nvPicPr>
        <p:blipFill>
          <a:blip r:embed="rId2"/>
          <a:stretch>
            <a:fillRect/>
          </a:stretch>
        </p:blipFill>
        <p:spPr>
          <a:xfrm>
            <a:off x="0" y="-1392"/>
            <a:ext cx="9143999" cy="6860784"/>
          </a:xfrm>
          <a:prstGeom prst="rect">
            <a:avLst/>
          </a:prstGeom>
        </p:spPr>
      </p:pic>
    </p:spTree>
    <p:extLst>
      <p:ext uri="{BB962C8B-B14F-4D97-AF65-F5344CB8AC3E}">
        <p14:creationId xmlns:p14="http://schemas.microsoft.com/office/powerpoint/2010/main" val="920948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76</a:t>
            </a:fld>
            <a:endParaRPr lang="fr-FR"/>
          </a:p>
        </p:txBody>
      </p:sp>
      <p:sp>
        <p:nvSpPr>
          <p:cNvPr id="4" name="ZoneTexte 3"/>
          <p:cNvSpPr txBox="1"/>
          <p:nvPr/>
        </p:nvSpPr>
        <p:spPr>
          <a:xfrm>
            <a:off x="97767" y="-27384"/>
            <a:ext cx="8948475" cy="523220"/>
          </a:xfrm>
          <a:prstGeom prst="rect">
            <a:avLst/>
          </a:prstGeom>
          <a:noFill/>
        </p:spPr>
        <p:txBody>
          <a:bodyPr wrap="none" rtlCol="0">
            <a:spAutoFit/>
          </a:bodyPr>
          <a:lstStyle/>
          <a:p>
            <a:pPr algn="ctr"/>
            <a:r>
              <a:rPr lang="fr-FR" sz="2800" b="1" dirty="0" smtClean="0"/>
              <a:t>Intégration de différentes caractéristiques de la motivation</a:t>
            </a:r>
            <a:endParaRPr lang="fr-FR" sz="2800" b="1" dirty="0"/>
          </a:p>
        </p:txBody>
      </p:sp>
      <p:pic>
        <p:nvPicPr>
          <p:cNvPr id="7172" name="Picture 4"/>
          <p:cNvPicPr>
            <a:picLocks noChangeAspect="1" noChangeArrowheads="1"/>
          </p:cNvPicPr>
          <p:nvPr/>
        </p:nvPicPr>
        <p:blipFill>
          <a:blip r:embed="rId2" cstate="print"/>
          <a:srcRect/>
          <a:stretch>
            <a:fillRect/>
          </a:stretch>
        </p:blipFill>
        <p:spPr bwMode="auto">
          <a:xfrm>
            <a:off x="1115616" y="548680"/>
            <a:ext cx="7404695" cy="5650951"/>
          </a:xfrm>
          <a:prstGeom prst="rect">
            <a:avLst/>
          </a:prstGeom>
          <a:noFill/>
          <a:ln w="9525">
            <a:noFill/>
            <a:miter lim="800000"/>
            <a:headEnd/>
            <a:tailEnd/>
          </a:ln>
        </p:spPr>
      </p:pic>
    </p:spTree>
    <p:extLst>
      <p:ext uri="{BB962C8B-B14F-4D97-AF65-F5344CB8AC3E}">
        <p14:creationId xmlns:p14="http://schemas.microsoft.com/office/powerpoint/2010/main" val="34680446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17035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sz="2800" dirty="0"/>
              <a:t>4 catégories de facteurs de motivation</a:t>
            </a:r>
          </a:p>
          <a:p>
            <a:pPr marL="514350" lvl="1" indent="0">
              <a:buFont typeface="Arial" panose="020B0604020202020204" pitchFamily="34" charset="0"/>
              <a:buNone/>
            </a:pPr>
            <a:endParaRPr lang="fr-FR" dirty="0"/>
          </a:p>
        </p:txBody>
      </p:sp>
      <p:sp>
        <p:nvSpPr>
          <p:cNvPr id="9" name="Flèche à quatre pointes 8"/>
          <p:cNvSpPr/>
          <p:nvPr/>
        </p:nvSpPr>
        <p:spPr>
          <a:xfrm>
            <a:off x="1375394" y="2092517"/>
            <a:ext cx="6393213" cy="4364891"/>
          </a:xfrm>
          <a:prstGeom prst="quadArrow">
            <a:avLst>
              <a:gd name="adj1" fmla="val 2000"/>
              <a:gd name="adj2" fmla="val 4000"/>
              <a:gd name="adj3" fmla="val 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orme libre 9"/>
          <p:cNvSpPr/>
          <p:nvPr/>
        </p:nvSpPr>
        <p:spPr>
          <a:xfrm>
            <a:off x="1733744" y="2376234"/>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811" tIns="153811" rIns="153811" bIns="153811" numCol="1" spcCol="1270" anchor="ctr" anchorCtr="0">
            <a:noAutofit/>
          </a:bodyPr>
          <a:lstStyle/>
          <a:p>
            <a:pPr lvl="0" algn="ctr" defTabSz="800100">
              <a:lnSpc>
                <a:spcPct val="90000"/>
              </a:lnSpc>
              <a:spcBef>
                <a:spcPct val="0"/>
              </a:spcBef>
              <a:spcAft>
                <a:spcPct val="35000"/>
              </a:spcAft>
            </a:pPr>
            <a:r>
              <a:rPr lang="fr-FR" sz="1800" kern="1200" dirty="0"/>
              <a:t>Facteurs relatifs à l’étudiant</a:t>
            </a:r>
          </a:p>
          <a:p>
            <a:pPr lvl="0" algn="ctr" defTabSz="800100">
              <a:lnSpc>
                <a:spcPct val="90000"/>
              </a:lnSpc>
              <a:spcBef>
                <a:spcPct val="0"/>
              </a:spcBef>
              <a:spcAft>
                <a:spcPct val="35000"/>
              </a:spcAft>
            </a:pPr>
            <a:r>
              <a:rPr lang="fr-FR" sz="1200" kern="1200" dirty="0"/>
              <a:t>(environnement familial, caractère, curiosité naturelle, travail, …)</a:t>
            </a:r>
          </a:p>
        </p:txBody>
      </p:sp>
      <p:sp>
        <p:nvSpPr>
          <p:cNvPr id="11" name="Forme libre 10"/>
          <p:cNvSpPr/>
          <p:nvPr/>
        </p:nvSpPr>
        <p:spPr>
          <a:xfrm>
            <a:off x="4801475" y="2376234"/>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la société</a:t>
            </a:r>
          </a:p>
          <a:p>
            <a:pPr lvl="0" algn="ctr" defTabSz="622300">
              <a:lnSpc>
                <a:spcPct val="90000"/>
              </a:lnSpc>
              <a:spcBef>
                <a:spcPct val="0"/>
              </a:spcBef>
              <a:spcAft>
                <a:spcPct val="35000"/>
              </a:spcAft>
            </a:pPr>
            <a:r>
              <a:rPr lang="fr-FR" sz="1200" kern="1200" dirty="0"/>
              <a:t>(valeurs de l’éducation, image de la formation suivie, taux d’insertion professionnelle, …)</a:t>
            </a:r>
          </a:p>
        </p:txBody>
      </p:sp>
      <p:sp>
        <p:nvSpPr>
          <p:cNvPr id="12" name="Forme libre 11"/>
          <p:cNvSpPr/>
          <p:nvPr/>
        </p:nvSpPr>
        <p:spPr>
          <a:xfrm>
            <a:off x="1733744" y="4427733"/>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la classe</a:t>
            </a:r>
          </a:p>
          <a:p>
            <a:pPr lvl="0" algn="ctr" defTabSz="622300">
              <a:lnSpc>
                <a:spcPct val="90000"/>
              </a:lnSpc>
              <a:spcBef>
                <a:spcPct val="0"/>
              </a:spcBef>
              <a:spcAft>
                <a:spcPct val="35000"/>
              </a:spcAft>
            </a:pPr>
            <a:r>
              <a:rPr lang="fr-FR" sz="1200" kern="1200" dirty="0"/>
              <a:t>(activités pédagogiques, climat, évaluation, …)</a:t>
            </a:r>
          </a:p>
        </p:txBody>
      </p:sp>
      <p:sp>
        <p:nvSpPr>
          <p:cNvPr id="13" name="Forme libre 12"/>
          <p:cNvSpPr/>
          <p:nvPr/>
        </p:nvSpPr>
        <p:spPr>
          <a:xfrm>
            <a:off x="4801475" y="4427733"/>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l’établissement</a:t>
            </a:r>
          </a:p>
          <a:p>
            <a:pPr lvl="0" algn="ctr" defTabSz="622300">
              <a:lnSpc>
                <a:spcPct val="90000"/>
              </a:lnSpc>
              <a:spcBef>
                <a:spcPct val="0"/>
              </a:spcBef>
              <a:spcAft>
                <a:spcPct val="35000"/>
              </a:spcAft>
            </a:pPr>
            <a:r>
              <a:rPr lang="fr-FR" sz="1200" kern="1200" dirty="0"/>
              <a:t>(motivation et aide des enseignants, taux de remplissage des amphis, peinture, …)</a:t>
            </a:r>
          </a:p>
        </p:txBody>
      </p:sp>
      <p:sp>
        <p:nvSpPr>
          <p:cNvPr id="5" name="ZoneTexte 4"/>
          <p:cNvSpPr txBox="1"/>
          <p:nvPr/>
        </p:nvSpPr>
        <p:spPr>
          <a:xfrm>
            <a:off x="280377" y="4082864"/>
            <a:ext cx="959109" cy="369332"/>
          </a:xfrm>
          <a:prstGeom prst="rect">
            <a:avLst/>
          </a:prstGeom>
          <a:noFill/>
        </p:spPr>
        <p:txBody>
          <a:bodyPr wrap="none" rtlCol="0">
            <a:spAutoFit/>
          </a:bodyPr>
          <a:lstStyle/>
          <a:p>
            <a:r>
              <a:rPr lang="fr-FR" dirty="0"/>
              <a:t>Internes</a:t>
            </a:r>
          </a:p>
        </p:txBody>
      </p:sp>
      <p:sp>
        <p:nvSpPr>
          <p:cNvPr id="6" name="ZoneTexte 5"/>
          <p:cNvSpPr txBox="1"/>
          <p:nvPr/>
        </p:nvSpPr>
        <p:spPr>
          <a:xfrm>
            <a:off x="7814613" y="4069010"/>
            <a:ext cx="993990" cy="369332"/>
          </a:xfrm>
          <a:prstGeom prst="rect">
            <a:avLst/>
          </a:prstGeom>
          <a:noFill/>
        </p:spPr>
        <p:txBody>
          <a:bodyPr wrap="none" rtlCol="0">
            <a:spAutoFit/>
          </a:bodyPr>
          <a:lstStyle/>
          <a:p>
            <a:r>
              <a:rPr lang="fr-FR" dirty="0"/>
              <a:t>Externes</a:t>
            </a:r>
          </a:p>
        </p:txBody>
      </p:sp>
      <p:sp>
        <p:nvSpPr>
          <p:cNvPr id="7" name="ZoneTexte 6"/>
          <p:cNvSpPr txBox="1"/>
          <p:nvPr/>
        </p:nvSpPr>
        <p:spPr>
          <a:xfrm>
            <a:off x="3069165" y="6457408"/>
            <a:ext cx="2841547" cy="369332"/>
          </a:xfrm>
          <a:prstGeom prst="rect">
            <a:avLst/>
          </a:prstGeom>
          <a:noFill/>
        </p:spPr>
        <p:txBody>
          <a:bodyPr wrap="none" rtlCol="0">
            <a:spAutoFit/>
          </a:bodyPr>
          <a:lstStyle/>
          <a:p>
            <a:r>
              <a:rPr lang="fr-FR" dirty="0"/>
              <a:t>Environnement universitaire</a:t>
            </a:r>
          </a:p>
        </p:txBody>
      </p:sp>
      <p:sp>
        <p:nvSpPr>
          <p:cNvPr id="16" name="ZoneTexte 15"/>
          <p:cNvSpPr txBox="1"/>
          <p:nvPr/>
        </p:nvSpPr>
        <p:spPr>
          <a:xfrm>
            <a:off x="3151226" y="1743710"/>
            <a:ext cx="3304046" cy="369332"/>
          </a:xfrm>
          <a:prstGeom prst="rect">
            <a:avLst/>
          </a:prstGeom>
          <a:noFill/>
        </p:spPr>
        <p:txBody>
          <a:bodyPr wrap="none" rtlCol="0">
            <a:spAutoFit/>
          </a:bodyPr>
          <a:lstStyle/>
          <a:p>
            <a:r>
              <a:rPr lang="fr-FR" dirty="0"/>
              <a:t>Environnement hors universitaire</a:t>
            </a:r>
          </a:p>
        </p:txBody>
      </p:sp>
    </p:spTree>
    <p:extLst>
      <p:ext uri="{BB962C8B-B14F-4D97-AF65-F5344CB8AC3E}">
        <p14:creationId xmlns:p14="http://schemas.microsoft.com/office/powerpoint/2010/main" val="11017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17035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1" indent="0">
              <a:buFont typeface="Arial" panose="020B0604020202020204" pitchFamily="34" charset="0"/>
              <a:buNone/>
            </a:pPr>
            <a:endParaRPr lang="fr-FR" dirty="0"/>
          </a:p>
        </p:txBody>
      </p:sp>
      <p:sp>
        <p:nvSpPr>
          <p:cNvPr id="12" name="Forme libre 11"/>
          <p:cNvSpPr/>
          <p:nvPr/>
        </p:nvSpPr>
        <p:spPr>
          <a:xfrm>
            <a:off x="1778130" y="2071433"/>
            <a:ext cx="5587739" cy="3871395"/>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sz="2800" kern="1200" dirty="0"/>
              <a:t>Facteurs relatifs à la classe</a:t>
            </a:r>
          </a:p>
          <a:p>
            <a:pPr marL="171450" lvl="0" indent="-171450" defTabSz="622300">
              <a:lnSpc>
                <a:spcPct val="90000"/>
              </a:lnSpc>
              <a:spcBef>
                <a:spcPct val="0"/>
              </a:spcBef>
              <a:spcAft>
                <a:spcPct val="35000"/>
              </a:spcAft>
              <a:buFont typeface="Arial" panose="020B0604020202020204" pitchFamily="34" charset="0"/>
              <a:buChar char="•"/>
            </a:pPr>
            <a:r>
              <a:rPr lang="fr-FR" sz="2000" kern="1200" dirty="0"/>
              <a:t>Activités pédagogiques : diversité, défi, …</a:t>
            </a:r>
          </a:p>
          <a:p>
            <a:pPr marL="171450" lvl="0" indent="-171450" defTabSz="622300">
              <a:lnSpc>
                <a:spcPct val="90000"/>
              </a:lnSpc>
              <a:spcBef>
                <a:spcPct val="0"/>
              </a:spcBef>
              <a:spcAft>
                <a:spcPct val="35000"/>
              </a:spcAft>
              <a:buFont typeface="Arial" panose="020B0604020202020204" pitchFamily="34" charset="0"/>
              <a:buChar char="•"/>
            </a:pPr>
            <a:r>
              <a:rPr lang="fr-FR" sz="2000" dirty="0"/>
              <a:t>C</a:t>
            </a:r>
            <a:r>
              <a:rPr lang="fr-FR" sz="2000" kern="1200" dirty="0"/>
              <a:t>limat, relation entre les étudiants, …</a:t>
            </a:r>
          </a:p>
          <a:p>
            <a:pPr marL="171450" lvl="0" indent="-171450" defTabSz="622300">
              <a:lnSpc>
                <a:spcPct val="90000"/>
              </a:lnSpc>
              <a:spcBef>
                <a:spcPct val="0"/>
              </a:spcBef>
              <a:spcAft>
                <a:spcPct val="35000"/>
              </a:spcAft>
              <a:buFont typeface="Arial" panose="020B0604020202020204" pitchFamily="34" charset="0"/>
              <a:buChar char="•"/>
            </a:pPr>
            <a:r>
              <a:rPr lang="fr-FR" sz="2000" kern="1200" dirty="0"/>
              <a:t>Évaluation : type, longueur, fréquence, …</a:t>
            </a:r>
          </a:p>
          <a:p>
            <a:pPr marL="171450" lvl="0" indent="-171450" defTabSz="622300">
              <a:lnSpc>
                <a:spcPct val="90000"/>
              </a:lnSpc>
              <a:spcBef>
                <a:spcPct val="0"/>
              </a:spcBef>
              <a:spcAft>
                <a:spcPct val="35000"/>
              </a:spcAft>
              <a:buFont typeface="Arial" panose="020B0604020202020204" pitchFamily="34" charset="0"/>
              <a:buChar char="•"/>
            </a:pPr>
            <a:r>
              <a:rPr lang="fr-FR" sz="2000" dirty="0"/>
              <a:t>Récompense /sanction</a:t>
            </a:r>
            <a:endParaRPr lang="fr-FR" sz="2000" kern="1200" dirty="0"/>
          </a:p>
          <a:p>
            <a:pPr marL="171450" lvl="0" indent="-171450" defTabSz="622300">
              <a:lnSpc>
                <a:spcPct val="90000"/>
              </a:lnSpc>
              <a:spcBef>
                <a:spcPct val="0"/>
              </a:spcBef>
              <a:spcAft>
                <a:spcPct val="35000"/>
              </a:spcAft>
              <a:buFont typeface="Arial" panose="020B0604020202020204" pitchFamily="34" charset="0"/>
              <a:buChar char="•"/>
            </a:pPr>
            <a:r>
              <a:rPr lang="fr-FR" sz="2000" dirty="0"/>
              <a:t>Enseignant : type de relation, comportement, règles instituées, qualité de la relation, …</a:t>
            </a:r>
          </a:p>
        </p:txBody>
      </p:sp>
    </p:spTree>
    <p:extLst>
      <p:ext uri="{BB962C8B-B14F-4D97-AF65-F5344CB8AC3E}">
        <p14:creationId xmlns:p14="http://schemas.microsoft.com/office/powerpoint/2010/main" val="3237092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solidFill>
                <a:srgbClr val="C00000"/>
              </a:solidFill>
            </a:endParaRPr>
          </a:p>
        </p:txBody>
      </p:sp>
      <p:sp>
        <p:nvSpPr>
          <p:cNvPr id="3" name="Espace réservé du contenu 2"/>
          <p:cNvSpPr>
            <a:spLocks noGrp="1"/>
          </p:cNvSpPr>
          <p:nvPr>
            <p:ph idx="1"/>
          </p:nvPr>
        </p:nvSpPr>
        <p:spPr/>
        <p:txBody>
          <a:bodyPr>
            <a:normAutofit/>
          </a:bodyPr>
          <a:lstStyle/>
          <a:p>
            <a:pPr marL="0" indent="0" algn="ctr">
              <a:buNone/>
            </a:pPr>
            <a:endParaRPr lang="fr-FR" sz="4400" b="1" dirty="0" smtClean="0">
              <a:solidFill>
                <a:srgbClr val="C00000"/>
              </a:solidFill>
            </a:endParaRPr>
          </a:p>
          <a:p>
            <a:pPr marL="0" indent="0" algn="ctr">
              <a:buNone/>
            </a:pPr>
            <a:r>
              <a:rPr lang="fr-FR" sz="4800" b="1" dirty="0" smtClean="0">
                <a:solidFill>
                  <a:srgbClr val="C00000"/>
                </a:solidFill>
              </a:rPr>
              <a:t>Reste-t-il des questions sans réponse ?</a:t>
            </a:r>
          </a:p>
          <a:p>
            <a:pPr marL="0" indent="0" algn="ctr">
              <a:buNone/>
            </a:pPr>
            <a:r>
              <a:rPr lang="fr-FR" sz="4800" b="1" dirty="0" smtClean="0">
                <a:solidFill>
                  <a:srgbClr val="C00000"/>
                </a:solidFill>
              </a:rPr>
              <a:t>C’est le moment de les poser !!</a:t>
            </a:r>
            <a:endParaRPr lang="fr-FR" sz="4800" dirty="0"/>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79</a:t>
            </a:fld>
            <a:endParaRPr lang="fr-FR"/>
          </a:p>
        </p:txBody>
      </p:sp>
    </p:spTree>
    <p:extLst>
      <p:ext uri="{BB962C8B-B14F-4D97-AF65-F5344CB8AC3E}">
        <p14:creationId xmlns:p14="http://schemas.microsoft.com/office/powerpoint/2010/main" val="95805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497682" y="592139"/>
            <a:ext cx="8367712" cy="5732461"/>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FR" sz="5400" b="1" dirty="0" smtClean="0">
                <a:solidFill>
                  <a:srgbClr val="C00000"/>
                </a:solidFill>
              </a:rPr>
              <a:t>Et si on faisait connaissance ?</a:t>
            </a:r>
          </a:p>
          <a:p>
            <a:pPr algn="ctr">
              <a:lnSpc>
                <a:spcPct val="100000"/>
              </a:lnSpc>
            </a:pPr>
            <a:endParaRPr lang="fr-FR" sz="5400" b="1" dirty="0">
              <a:solidFill>
                <a:srgbClr val="C00000"/>
              </a:solidFill>
            </a:endParaRPr>
          </a:p>
          <a:p>
            <a:pPr algn="ctr">
              <a:lnSpc>
                <a:spcPct val="100000"/>
              </a:lnSpc>
            </a:pPr>
            <a:r>
              <a:rPr lang="fr-FR" sz="3200" b="1" dirty="0" smtClean="0">
                <a:latin typeface="Arial" panose="020B0604020202020204" pitchFamily="34" charset="0"/>
                <a:cs typeface="Arial" panose="020B0604020202020204" pitchFamily="34" charset="0"/>
                <a:sym typeface="Wingdings" panose="05000000000000000000" pitchFamily="2" charset="2"/>
              </a:rPr>
              <a:t> </a:t>
            </a:r>
            <a:r>
              <a:rPr lang="fr-FR" sz="3200" b="1" dirty="0" smtClean="0">
                <a:latin typeface="Arial" panose="020B0604020202020204" pitchFamily="34" charset="0"/>
                <a:cs typeface="Arial" panose="020B0604020202020204" pitchFamily="34" charset="0"/>
              </a:rPr>
              <a:t>Choisir une carte parmi celles disposées sur la table</a:t>
            </a:r>
          </a:p>
          <a:p>
            <a:pPr algn="ctr">
              <a:lnSpc>
                <a:spcPct val="100000"/>
              </a:lnSpc>
            </a:pPr>
            <a:endParaRPr lang="fr-FR" sz="3200" b="1" dirty="0">
              <a:latin typeface="Arial" panose="020B0604020202020204" pitchFamily="34" charset="0"/>
              <a:cs typeface="Arial" panose="020B0604020202020204" pitchFamily="34" charset="0"/>
            </a:endParaRPr>
          </a:p>
          <a:p>
            <a:pPr>
              <a:lnSpc>
                <a:spcPct val="100000"/>
              </a:lnSpc>
            </a:pPr>
            <a:r>
              <a:rPr lang="fr-FR" sz="3200" b="1" dirty="0" smtClean="0">
                <a:latin typeface="Arial" panose="020B0604020202020204" pitchFamily="34" charset="0"/>
                <a:cs typeface="Arial" panose="020B0604020202020204" pitchFamily="34" charset="0"/>
              </a:rPr>
              <a:t>Critères possible de choix : </a:t>
            </a:r>
          </a:p>
          <a:p>
            <a:pPr marL="457200" indent="-457200">
              <a:lnSpc>
                <a:spcPct val="100000"/>
              </a:lnSpc>
              <a:buFontTx/>
              <a:buChar char="-"/>
            </a:pPr>
            <a:r>
              <a:rPr lang="fr-FR" sz="3200" dirty="0" smtClean="0">
                <a:latin typeface="Arial" panose="020B0604020202020204" pitchFamily="34" charset="0"/>
                <a:cs typeface="Arial" panose="020B0604020202020204" pitchFamily="34" charset="0"/>
              </a:rPr>
              <a:t>C’est un point sur lequel je souhaiterais travailler / réfléchir aujourd’hui pour ma pratique </a:t>
            </a:r>
          </a:p>
          <a:p>
            <a:pPr marL="457200" indent="-457200">
              <a:lnSpc>
                <a:spcPct val="100000"/>
              </a:lnSpc>
              <a:buFontTx/>
              <a:buChar char="-"/>
            </a:pPr>
            <a:r>
              <a:rPr lang="fr-FR" sz="3200" dirty="0" smtClean="0">
                <a:latin typeface="Arial" panose="020B0604020202020204" pitchFamily="34" charset="0"/>
                <a:cs typeface="Arial" panose="020B0604020202020204" pitchFamily="34" charset="0"/>
              </a:rPr>
              <a:t>C’est une question qui m’intéresse même si je ne suis pas sûre d’avoir besoin de la réponse à brève échéance</a:t>
            </a:r>
          </a:p>
          <a:p>
            <a:pPr marL="457200" indent="-457200">
              <a:lnSpc>
                <a:spcPct val="100000"/>
              </a:lnSpc>
              <a:buFontTx/>
              <a:buChar char="-"/>
            </a:pPr>
            <a:r>
              <a:rPr lang="fr-FR" sz="3200" dirty="0" smtClean="0">
                <a:latin typeface="Arial" panose="020B0604020202020204" pitchFamily="34" charset="0"/>
                <a:cs typeface="Arial" panose="020B0604020202020204" pitchFamily="34" charset="0"/>
              </a:rPr>
              <a:t>J’ai choisi au hasard</a:t>
            </a:r>
          </a:p>
          <a:p>
            <a:pPr marL="457200" indent="-457200">
              <a:lnSpc>
                <a:spcPct val="100000"/>
              </a:lnSpc>
              <a:buFontTx/>
              <a:buChar char="-"/>
            </a:pPr>
            <a:endParaRPr lang="fr-FR"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202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 la journée</a:t>
            </a:r>
            <a:endParaRPr lang="fr-FR" dirty="0"/>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80</a:t>
            </a:fld>
            <a:endParaRPr lang="fr-FR"/>
          </a:p>
        </p:txBody>
      </p:sp>
      <p:pic>
        <p:nvPicPr>
          <p:cNvPr id="6" name="Espace réservé du contenu 5"/>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38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6382" y="127000"/>
            <a:ext cx="8367712" cy="904876"/>
          </a:xfrm>
        </p:spPr>
        <p:txBody>
          <a:bodyPr>
            <a:normAutofit fontScale="90000"/>
          </a:bodyPr>
          <a:lstStyle/>
          <a:p>
            <a:pPr algn="ctr">
              <a:lnSpc>
                <a:spcPct val="100000"/>
              </a:lnSpc>
            </a:pPr>
            <a:r>
              <a:rPr lang="fr-FR" sz="5400" b="1" dirty="0" smtClean="0">
                <a:solidFill>
                  <a:srgbClr val="C00000"/>
                </a:solidFill>
              </a:rPr>
              <a:t>Et si on faisait connaissance ?</a:t>
            </a:r>
            <a:endParaRPr lang="fr-FR" sz="5400" b="1" dirty="0">
              <a:solidFill>
                <a:srgbClr val="C00000"/>
              </a:solidFill>
            </a:endParaRPr>
          </a:p>
        </p:txBody>
      </p:sp>
      <p:sp>
        <p:nvSpPr>
          <p:cNvPr id="5" name="Espace réservé du texte 4"/>
          <p:cNvSpPr>
            <a:spLocks noGrp="1"/>
          </p:cNvSpPr>
          <p:nvPr>
            <p:ph type="body" idx="1"/>
          </p:nvPr>
        </p:nvSpPr>
        <p:spPr>
          <a:xfrm>
            <a:off x="496888" y="1846264"/>
            <a:ext cx="7886700" cy="1500187"/>
          </a:xfrm>
        </p:spPr>
        <p:txBody>
          <a:bodyPr>
            <a:noAutofit/>
          </a:bodyPr>
          <a:lstStyle/>
          <a:p>
            <a:pPr marL="342900" indent="-342900">
              <a:buFont typeface="Arial" panose="020B0604020202020204" pitchFamily="34" charset="0"/>
              <a:buChar char="•"/>
            </a:pPr>
            <a:r>
              <a:rPr lang="fr-FR" sz="2800" b="1" dirty="0" smtClean="0"/>
              <a:t>Prénom</a:t>
            </a:r>
          </a:p>
          <a:p>
            <a:pPr marL="342900" indent="-342900">
              <a:buFont typeface="Arial" panose="020B0604020202020204" pitchFamily="34" charset="0"/>
              <a:buChar char="•"/>
            </a:pPr>
            <a:r>
              <a:rPr lang="fr-FR" sz="2800" b="1" dirty="0" smtClean="0"/>
              <a:t>Ecole doctorale</a:t>
            </a:r>
          </a:p>
          <a:p>
            <a:pPr marL="342900" indent="-342900">
              <a:buFont typeface="Arial" panose="020B0604020202020204" pitchFamily="34" charset="0"/>
              <a:buChar char="•"/>
            </a:pPr>
            <a:r>
              <a:rPr lang="fr-FR" sz="2800" b="1" dirty="0" smtClean="0"/>
              <a:t>Sujet de recherche</a:t>
            </a:r>
          </a:p>
          <a:p>
            <a:pPr marL="342900" indent="-342900">
              <a:buFont typeface="Arial" panose="020B0604020202020204" pitchFamily="34" charset="0"/>
              <a:buChar char="•"/>
            </a:pPr>
            <a:r>
              <a:rPr lang="fr-FR" sz="2800" b="1" dirty="0" smtClean="0"/>
              <a:t>Votre mission d’enseignement</a:t>
            </a:r>
          </a:p>
          <a:p>
            <a:pPr marL="342900" indent="-342900">
              <a:buFont typeface="Arial" panose="020B0604020202020204" pitchFamily="34" charset="0"/>
              <a:buChar char="•"/>
            </a:pPr>
            <a:r>
              <a:rPr lang="fr-FR" sz="2800" b="1" dirty="0" smtClean="0"/>
              <a:t>La carte que vous avez choisie</a:t>
            </a:r>
          </a:p>
          <a:p>
            <a:pPr marL="342900" indent="-342900">
              <a:buFont typeface="Arial" panose="020B0604020202020204" pitchFamily="34" charset="0"/>
              <a:buChar char="•"/>
            </a:pPr>
            <a:r>
              <a:rPr lang="fr-FR" sz="2800" b="1" dirty="0" smtClean="0"/>
              <a:t>La raison du choix de votre carte</a:t>
            </a:r>
          </a:p>
          <a:p>
            <a:pPr marL="342900" indent="-342900">
              <a:buFont typeface="Arial" panose="020B0604020202020204" pitchFamily="34" charset="0"/>
              <a:buChar char="•"/>
            </a:pPr>
            <a:r>
              <a:rPr lang="fr-FR" sz="2800" b="1" dirty="0" smtClean="0"/>
              <a:t>Votre motivation/envie à suivre cette journée et/ou être </a:t>
            </a:r>
            <a:r>
              <a:rPr lang="fr-FR" sz="2800" b="1" dirty="0" err="1" smtClean="0"/>
              <a:t>présent.e</a:t>
            </a:r>
            <a:r>
              <a:rPr lang="fr-FR" sz="2800" b="1" dirty="0" smtClean="0"/>
              <a:t> aujourd’hui</a:t>
            </a:r>
            <a:endParaRPr lang="fr-FR" sz="2800" b="1" dirty="0"/>
          </a:p>
        </p:txBody>
      </p:sp>
    </p:spTree>
    <p:extLst>
      <p:ext uri="{BB962C8B-B14F-4D97-AF65-F5344CB8AC3E}">
        <p14:creationId xmlns:p14="http://schemas.microsoft.com/office/powerpoint/2010/main" val="223646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webextension1.xml><?xml version="1.0" encoding="utf-8"?>
<we:webextension xmlns:we="http://schemas.microsoft.com/office/webextensions/webextension/2010/11" id="{ACCE0186-C694-4D58-91E1-6754F48A1E0C}" frozen="1">
  <we:reference id="wa104380667" version="3.0.0.1" store="fr-FR" storeType="OMEX"/>
  <we:alternateReferences>
    <we:reference id="WA104380667" version="3.0.0.1" store="WA104380667" storeType="OMEX"/>
  </we:alternateReferences>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2059</TotalTime>
  <Words>4430</Words>
  <Application>Microsoft Office PowerPoint</Application>
  <PresentationFormat>Affichage à l'écran (4:3)</PresentationFormat>
  <Paragraphs>612</Paragraphs>
  <Slides>80</Slides>
  <Notes>11</Notes>
  <HiddenSlides>0</HiddenSlides>
  <MMClips>1</MMClips>
  <ScaleCrop>false</ScaleCrop>
  <HeadingPairs>
    <vt:vector size="6" baseType="variant">
      <vt:variant>
        <vt:lpstr>Polices utilisées</vt:lpstr>
      </vt:variant>
      <vt:variant>
        <vt:i4>16</vt:i4>
      </vt:variant>
      <vt:variant>
        <vt:lpstr>Thème</vt:lpstr>
      </vt:variant>
      <vt:variant>
        <vt:i4>4</vt:i4>
      </vt:variant>
      <vt:variant>
        <vt:lpstr>Titres des diapositives</vt:lpstr>
      </vt:variant>
      <vt:variant>
        <vt:i4>80</vt:i4>
      </vt:variant>
    </vt:vector>
  </HeadingPairs>
  <TitlesOfParts>
    <vt:vector size="100" baseType="lpstr">
      <vt:lpstr>ＭＳ Ｐゴシック</vt:lpstr>
      <vt:lpstr>Arial</vt:lpstr>
      <vt:lpstr>Arial Narrow</vt:lpstr>
      <vt:lpstr>Calibri</vt:lpstr>
      <vt:lpstr>Calibri Light</vt:lpstr>
      <vt:lpstr>Courier New</vt:lpstr>
      <vt:lpstr>Gill Sans</vt:lpstr>
      <vt:lpstr>Lohit Hindi</vt:lpstr>
      <vt:lpstr>Monotype Corsiva</vt:lpstr>
      <vt:lpstr>Open Sans</vt:lpstr>
      <vt:lpstr>Roboto</vt:lpstr>
      <vt:lpstr>Times New Roman</vt:lpstr>
      <vt:lpstr>WenQuanYi Micro Hei</vt:lpstr>
      <vt:lpstr>Wingdings</vt:lpstr>
      <vt:lpstr>Wingdings 2</vt:lpstr>
      <vt:lpstr>Wingdings 3</vt:lpstr>
      <vt:lpstr>Thème Office</vt:lpstr>
      <vt:lpstr>1_UPSACLAY</vt:lpstr>
      <vt:lpstr>1_Thème Office</vt:lpstr>
      <vt:lpstr>2_Thème Office</vt:lpstr>
      <vt:lpstr>Bien démarrer sa mission d’enseignement</vt:lpstr>
      <vt:lpstr>Formation doctorale </vt:lpstr>
      <vt:lpstr>Validation du doctorat par points et compétences</vt:lpstr>
      <vt:lpstr>Activités et formations complémentaires</vt:lpstr>
      <vt:lpstr>Préparer son devenir pro : les parcours  « Carrières de docteur.es » (6-15 pts)</vt:lpstr>
      <vt:lpstr>Label « Enseigner dans le supérieur »</vt:lpstr>
      <vt:lpstr>Offre de formation « Enseignement du supérieur » ADUM &gt; Préparer sa mobilité professionnelle &gt; Parcours « Enseigner dans le supérieur » </vt:lpstr>
      <vt:lpstr>Présentation PowerPoint</vt:lpstr>
      <vt:lpstr>Et si on faisait connaissance ?</vt:lpstr>
      <vt:lpstr>Présentation PowerPoint</vt:lpstr>
      <vt:lpstr>Objectifs de la journée (ce que j’ai prévu mais que je peux adapter)</vt:lpstr>
      <vt:lpstr>Programme de la journée</vt:lpstr>
      <vt:lpstr>Présentation PowerPoint</vt:lpstr>
      <vt:lpstr>Le compte-rendu de la journée</vt:lpstr>
      <vt:lpstr>Quelles sont vos attentes pour la journée ?</vt:lpstr>
      <vt:lpstr>Gestion de séance</vt:lpstr>
      <vt:lpstr>Gestion de séance</vt:lpstr>
      <vt:lpstr>Gestion de séance (avant)</vt:lpstr>
      <vt:lpstr>Gestion de séance (pendant)</vt:lpstr>
      <vt:lpstr>Gestion de séance (pendant)</vt:lpstr>
      <vt:lpstr>Présentation PowerPoint</vt:lpstr>
      <vt:lpstr>Gestion de séance</vt:lpstr>
      <vt:lpstr>La gestion des séances Envisagez les différents formats d’enseignements (CM, TD, TP, APP…)</vt:lpstr>
      <vt:lpstr>RÉBUS </vt:lpstr>
      <vt:lpstr>Module de formation e-learning sur les Violences Sexistes et Sexuelles (VSS)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contrat pédagogique</vt:lpstr>
      <vt:lpstr>Le contrat pédagogique</vt:lpstr>
      <vt:lpstr>Le contrat pédagogique</vt:lpstr>
      <vt:lpstr>Présentation PowerPoint</vt:lpstr>
      <vt:lpstr>Présentation PowerPoint</vt:lpstr>
      <vt:lpstr>Présentation PowerPoint</vt:lpstr>
      <vt:lpstr>ATTENTION et TRC </vt:lpstr>
      <vt:lpstr>Présentation PowerPoint</vt:lpstr>
      <vt:lpstr>Présentation PowerPoint</vt:lpstr>
      <vt:lpstr>Présentation PowerPoint</vt:lpstr>
      <vt:lpstr>Présentation PowerPoint</vt:lpstr>
      <vt:lpstr>Présentation PowerPoint</vt:lpstr>
      <vt:lpstr>Présentation PowerPoint</vt:lpstr>
      <vt:lpstr>L’attention de l’auditoire</vt:lpstr>
      <vt:lpstr>L’attention de l’auditoire</vt:lpstr>
      <vt:lpstr>Présentation PowerPoint</vt:lpstr>
      <vt:lpstr>Que mettre derrière les pastilles vertes ?</vt:lpstr>
      <vt:lpstr>Stimuler l’attention, motiver, engager</vt:lpstr>
      <vt:lpstr>Stimuler l’attention, motiver, engager</vt:lpstr>
      <vt:lpstr>Les clefs de la participation aux TRC</vt:lpstr>
      <vt:lpstr>Caractéristiques d’une TRC</vt:lpstr>
      <vt:lpstr>Quelques exemples de TRC </vt:lpstr>
      <vt:lpstr>Les représentations mentales </vt:lpstr>
      <vt:lpstr>La pensée des génies</vt:lpstr>
      <vt:lpstr>Les représentations mentales existent elles ?</vt:lpstr>
      <vt:lpstr>Encore quelques exercices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leviers de la motivation (inspiré de Viau)</vt:lpstr>
      <vt:lpstr>Présentation PowerPoint</vt:lpstr>
      <vt:lpstr>Présentation PowerPoint</vt:lpstr>
      <vt:lpstr>Présentation PowerPoint</vt:lpstr>
      <vt:lpstr>Présentation PowerPoint</vt:lpstr>
      <vt:lpstr>Présentation PowerPoint</vt:lpstr>
      <vt:lpstr>Présentation PowerPoint</vt:lpstr>
      <vt:lpstr>Bilan de la journée</vt:lpstr>
    </vt:vector>
  </TitlesOfParts>
  <Company>ENS Paris-Saclay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 démarrer sa mission d’enseignement</dc:title>
  <dc:creator>Valerie PERIS-DELACROIX</dc:creator>
  <cp:lastModifiedBy>Valerie PERIS-DELACROIX</cp:lastModifiedBy>
  <cp:revision>92</cp:revision>
  <dcterms:created xsi:type="dcterms:W3CDTF">2023-10-22T16:24:23Z</dcterms:created>
  <dcterms:modified xsi:type="dcterms:W3CDTF">2024-10-15T03:45:15Z</dcterms:modified>
</cp:coreProperties>
</file>