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02"/>
  </p:notesMasterIdLst>
  <p:handoutMasterIdLst>
    <p:handoutMasterId r:id="rId103"/>
  </p:handoutMasterIdLst>
  <p:sldIdLst>
    <p:sldId id="414" r:id="rId2"/>
    <p:sldId id="974" r:id="rId3"/>
    <p:sldId id="1271" r:id="rId4"/>
    <p:sldId id="1272" r:id="rId5"/>
    <p:sldId id="1273" r:id="rId6"/>
    <p:sldId id="1274" r:id="rId7"/>
    <p:sldId id="1275" r:id="rId8"/>
    <p:sldId id="1276" r:id="rId9"/>
    <p:sldId id="1278" r:id="rId10"/>
    <p:sldId id="1211" r:id="rId11"/>
    <p:sldId id="1288" r:id="rId12"/>
    <p:sldId id="1242" r:id="rId13"/>
    <p:sldId id="1243" r:id="rId14"/>
    <p:sldId id="1244" r:id="rId15"/>
    <p:sldId id="1246" r:id="rId16"/>
    <p:sldId id="1135" r:id="rId17"/>
    <p:sldId id="1136" r:id="rId18"/>
    <p:sldId id="1061" r:id="rId19"/>
    <p:sldId id="1088" r:id="rId20"/>
    <p:sldId id="1089" r:id="rId21"/>
    <p:sldId id="1062" r:id="rId22"/>
    <p:sldId id="1124" r:id="rId23"/>
    <p:sldId id="1063" r:id="rId24"/>
    <p:sldId id="1137" r:id="rId25"/>
    <p:sldId id="979" r:id="rId26"/>
    <p:sldId id="923" r:id="rId27"/>
    <p:sldId id="1210" r:id="rId28"/>
    <p:sldId id="1066" r:id="rId29"/>
    <p:sldId id="1183" r:id="rId30"/>
    <p:sldId id="1209" r:id="rId31"/>
    <p:sldId id="1231" r:id="rId32"/>
    <p:sldId id="1233" r:id="rId33"/>
    <p:sldId id="1212" r:id="rId34"/>
    <p:sldId id="1232" r:id="rId35"/>
    <p:sldId id="1287" r:id="rId36"/>
    <p:sldId id="1187" r:id="rId37"/>
    <p:sldId id="1249" r:id="rId38"/>
    <p:sldId id="1248" r:id="rId39"/>
    <p:sldId id="924" r:id="rId40"/>
    <p:sldId id="1145" r:id="rId41"/>
    <p:sldId id="1146" r:id="rId42"/>
    <p:sldId id="1265" r:id="rId43"/>
    <p:sldId id="1149" r:id="rId44"/>
    <p:sldId id="1313" r:id="rId45"/>
    <p:sldId id="1314" r:id="rId46"/>
    <p:sldId id="1216" r:id="rId47"/>
    <p:sldId id="288" r:id="rId48"/>
    <p:sldId id="1150" r:id="rId49"/>
    <p:sldId id="1152" r:id="rId50"/>
    <p:sldId id="1305" r:id="rId51"/>
    <p:sldId id="1304" r:id="rId52"/>
    <p:sldId id="1325" r:id="rId53"/>
    <p:sldId id="1306" r:id="rId54"/>
    <p:sldId id="1309" r:id="rId55"/>
    <p:sldId id="1322" r:id="rId56"/>
    <p:sldId id="1247" r:id="rId57"/>
    <p:sldId id="1294" r:id="rId58"/>
    <p:sldId id="1293" r:id="rId59"/>
    <p:sldId id="331" r:id="rId60"/>
    <p:sldId id="1310" r:id="rId61"/>
    <p:sldId id="1236" r:id="rId62"/>
    <p:sldId id="1224" r:id="rId63"/>
    <p:sldId id="1218" r:id="rId64"/>
    <p:sldId id="1225" r:id="rId65"/>
    <p:sldId id="312" r:id="rId66"/>
    <p:sldId id="323" r:id="rId67"/>
    <p:sldId id="321" r:id="rId68"/>
    <p:sldId id="1228" r:id="rId69"/>
    <p:sldId id="1259" r:id="rId70"/>
    <p:sldId id="289" r:id="rId71"/>
    <p:sldId id="291" r:id="rId72"/>
    <p:sldId id="290" r:id="rId73"/>
    <p:sldId id="325" r:id="rId74"/>
    <p:sldId id="1324" r:id="rId75"/>
    <p:sldId id="1226" r:id="rId76"/>
    <p:sldId id="1292" r:id="rId77"/>
    <p:sldId id="1321" r:id="rId78"/>
    <p:sldId id="1256" r:id="rId79"/>
    <p:sldId id="318" r:id="rId80"/>
    <p:sldId id="1289" r:id="rId81"/>
    <p:sldId id="1290" r:id="rId82"/>
    <p:sldId id="1291" r:id="rId83"/>
    <p:sldId id="1295" r:id="rId84"/>
    <p:sldId id="1296" r:id="rId85"/>
    <p:sldId id="1297" r:id="rId86"/>
    <p:sldId id="1298" r:id="rId87"/>
    <p:sldId id="1299" r:id="rId88"/>
    <p:sldId id="1300" r:id="rId89"/>
    <p:sldId id="1301" r:id="rId90"/>
    <p:sldId id="1302" r:id="rId91"/>
    <p:sldId id="1303" r:id="rId92"/>
    <p:sldId id="1311" r:id="rId93"/>
    <p:sldId id="1312" r:id="rId94"/>
    <p:sldId id="1315" r:id="rId95"/>
    <p:sldId id="1316" r:id="rId96"/>
    <p:sldId id="1317" r:id="rId97"/>
    <p:sldId id="1318" r:id="rId98"/>
    <p:sldId id="1319" r:id="rId99"/>
    <p:sldId id="1320" r:id="rId100"/>
    <p:sldId id="1323" r:id="rId10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lvain Moineau" initials="S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99FF"/>
    <a:srgbClr val="FFFFFF"/>
    <a:srgbClr val="3366FF"/>
    <a:srgbClr val="FFFF66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0" autoAdjust="0"/>
    <p:restoredTop sz="97870" autoAdjust="0"/>
  </p:normalViewPr>
  <p:slideViewPr>
    <p:cSldViewPr>
      <p:cViewPr varScale="1">
        <p:scale>
          <a:sx n="91" d="100"/>
          <a:sy n="91" d="100"/>
        </p:scale>
        <p:origin x="1277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336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 BIKARD" userId="2b24aebe-d242-4a46-a423-4aed8c287806" providerId="ADAL" clId="{93311088-9051-4015-9CDF-AE1841B79CDE}"/>
    <pc:docChg chg="custSel modSld">
      <pc:chgData name="David  BIKARD" userId="2b24aebe-d242-4a46-a423-4aed8c287806" providerId="ADAL" clId="{93311088-9051-4015-9CDF-AE1841B79CDE}" dt="2023-10-11T11:33:32.491" v="0" actId="478"/>
      <pc:docMkLst>
        <pc:docMk/>
      </pc:docMkLst>
      <pc:sldChg chg="delSp mod">
        <pc:chgData name="David  BIKARD" userId="2b24aebe-d242-4a46-a423-4aed8c287806" providerId="ADAL" clId="{93311088-9051-4015-9CDF-AE1841B79CDE}" dt="2023-10-11T11:33:32.491" v="0" actId="478"/>
        <pc:sldMkLst>
          <pc:docMk/>
          <pc:sldMk cId="0" sldId="414"/>
        </pc:sldMkLst>
        <pc:spChg chg="del">
          <ac:chgData name="David  BIKARD" userId="2b24aebe-d242-4a46-a423-4aed8c287806" providerId="ADAL" clId="{93311088-9051-4015-9CDF-AE1841B79CDE}" dt="2023-10-11T11:33:32.491" v="0" actId="478"/>
          <ac:spMkLst>
            <pc:docMk/>
            <pc:sldMk cId="0" sldId="414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bikard\Desktop\14-6-5%20tcan%20triplicat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bikard\Desktop\14-6-5%20tcan%20triplicat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bikard\Desktop\14-6-5%20tcan%20triplicat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bikard\Desktop\14-6-5%20tcan%20triplicat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4"/>
          <c:order val="0"/>
          <c:tx>
            <c:strRef>
              <c:f>Sheet4!$A$131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plus>
            <c:min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Sheet4!$B$131:$X$131</c:f>
              <c:numCache>
                <c:formatCode>General</c:formatCode>
                <c:ptCount val="23"/>
                <c:pt idx="0">
                  <c:v>0.12906666596730551</c:v>
                </c:pt>
                <c:pt idx="1">
                  <c:v>0.18343333403269449</c:v>
                </c:pt>
                <c:pt idx="2">
                  <c:v>0.51396666963895166</c:v>
                </c:pt>
                <c:pt idx="3">
                  <c:v>1.1017666260401409</c:v>
                </c:pt>
                <c:pt idx="4">
                  <c:v>1.430566668510437</c:v>
                </c:pt>
                <c:pt idx="5">
                  <c:v>1.512933333714803</c:v>
                </c:pt>
                <c:pt idx="6">
                  <c:v>1.5655666589736938</c:v>
                </c:pt>
                <c:pt idx="7">
                  <c:v>1.6066333452860515</c:v>
                </c:pt>
                <c:pt idx="8">
                  <c:v>1.638533353805542</c:v>
                </c:pt>
                <c:pt idx="9">
                  <c:v>1.650000015894572</c:v>
                </c:pt>
                <c:pt idx="10">
                  <c:v>1.6646333138147991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8D8-46CF-A998-1E28A27DE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32640"/>
        <c:axId val="91933032"/>
      </c:scatterChart>
      <c:scatterChart>
        <c:scatterStyle val="smoothMarker"/>
        <c:varyColors val="0"/>
        <c:ser>
          <c:idx val="10"/>
          <c:order val="1"/>
          <c:tx>
            <c:strRef>
              <c:f>Sheet4!$A$137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plus>
            <c:min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Sheet4!$B$137:$X$137</c:f>
              <c:numCache>
                <c:formatCode>General</c:formatCode>
                <c:ptCount val="23"/>
                <c:pt idx="0">
                  <c:v>1950.6666666666667</c:v>
                </c:pt>
                <c:pt idx="1">
                  <c:v>2282</c:v>
                </c:pt>
                <c:pt idx="2">
                  <c:v>4033.6666666666665</c:v>
                </c:pt>
                <c:pt idx="3">
                  <c:v>7591.666666666667</c:v>
                </c:pt>
                <c:pt idx="4">
                  <c:v>9765.3333333333339</c:v>
                </c:pt>
                <c:pt idx="5">
                  <c:v>11140.666666666666</c:v>
                </c:pt>
                <c:pt idx="6">
                  <c:v>12295</c:v>
                </c:pt>
                <c:pt idx="7">
                  <c:v>13444</c:v>
                </c:pt>
                <c:pt idx="8">
                  <c:v>14770.333333333334</c:v>
                </c:pt>
                <c:pt idx="9">
                  <c:v>15760.666666666666</c:v>
                </c:pt>
                <c:pt idx="10">
                  <c:v>16292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8D8-46CF-A998-1E28A27DE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33424"/>
        <c:axId val="91934992"/>
      </c:scatterChart>
      <c:valAx>
        <c:axId val="91932640"/>
        <c:scaling>
          <c:orientation val="minMax"/>
          <c:max val="10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91933032"/>
        <c:crosses val="autoZero"/>
        <c:crossBetween val="midCat"/>
      </c:valAx>
      <c:valAx>
        <c:axId val="91933032"/>
        <c:scaling>
          <c:orientation val="minMax"/>
          <c:max val="1.8"/>
        </c:scaling>
        <c:delete val="0"/>
        <c:axPos val="l"/>
        <c:numFmt formatCode="General" sourceLinked="1"/>
        <c:majorTickMark val="out"/>
        <c:minorTickMark val="none"/>
        <c:tickLblPos val="nextTo"/>
        <c:crossAx val="91932640"/>
        <c:crosses val="autoZero"/>
        <c:crossBetween val="midCat"/>
      </c:valAx>
      <c:valAx>
        <c:axId val="91934992"/>
        <c:scaling>
          <c:orientation val="minMax"/>
          <c:max val="4000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crossAx val="91933424"/>
        <c:crosses val="max"/>
        <c:crossBetween val="midCat"/>
      </c:valAx>
      <c:valAx>
        <c:axId val="91933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9349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Sheet4!$A$128</c:f>
              <c:strCache>
                <c:ptCount val="1"/>
                <c:pt idx="0">
                  <c:v>Mix + kan25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Sheet4!$B$142:$L$142</c:f>
                <c:numCache>
                  <c:formatCode>General</c:formatCode>
                  <c:ptCount val="11"/>
                  <c:pt idx="0">
                    <c:v>4.9665688739999566E-4</c:v>
                  </c:pt>
                  <c:pt idx="1">
                    <c:v>2.9227084456615897E-3</c:v>
                  </c:pt>
                  <c:pt idx="2">
                    <c:v>7.9893037831887115E-3</c:v>
                  </c:pt>
                  <c:pt idx="3">
                    <c:v>4.3804131119320092E-2</c:v>
                  </c:pt>
                  <c:pt idx="4">
                    <c:v>3.5847954285663043E-2</c:v>
                  </c:pt>
                  <c:pt idx="5">
                    <c:v>7.0938219202500971E-2</c:v>
                  </c:pt>
                  <c:pt idx="6">
                    <c:v>7.2202228705626093E-2</c:v>
                  </c:pt>
                  <c:pt idx="7">
                    <c:v>6.2675886890414242E-2</c:v>
                  </c:pt>
                  <c:pt idx="8">
                    <c:v>3.720725765085673E-2</c:v>
                  </c:pt>
                  <c:pt idx="9">
                    <c:v>1.8492735384849426E-2</c:v>
                  </c:pt>
                  <c:pt idx="10">
                    <c:v>1.4565958401009471E-2</c:v>
                  </c:pt>
                </c:numCache>
              </c:numRef>
            </c:plus>
            <c:minus>
              <c:numRef>
                <c:f>Sheet4!$B$142:$L$142</c:f>
                <c:numCache>
                  <c:formatCode>General</c:formatCode>
                  <c:ptCount val="11"/>
                  <c:pt idx="0">
                    <c:v>4.9665688739999566E-4</c:v>
                  </c:pt>
                  <c:pt idx="1">
                    <c:v>2.9227084456615897E-3</c:v>
                  </c:pt>
                  <c:pt idx="2">
                    <c:v>7.9893037831887115E-3</c:v>
                  </c:pt>
                  <c:pt idx="3">
                    <c:v>4.3804131119320092E-2</c:v>
                  </c:pt>
                  <c:pt idx="4">
                    <c:v>3.5847954285663043E-2</c:v>
                  </c:pt>
                  <c:pt idx="5">
                    <c:v>7.0938219202500971E-2</c:v>
                  </c:pt>
                  <c:pt idx="6">
                    <c:v>7.2202228705626093E-2</c:v>
                  </c:pt>
                  <c:pt idx="7">
                    <c:v>6.2675886890414242E-2</c:v>
                  </c:pt>
                  <c:pt idx="8">
                    <c:v>3.720725765085673E-2</c:v>
                  </c:pt>
                  <c:pt idx="9">
                    <c:v>1.8492735384849426E-2</c:v>
                  </c:pt>
                  <c:pt idx="10">
                    <c:v>1.4565958401009471E-2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Sheet4!$B$125:$L$125</c:f>
              <c:numCache>
                <c:formatCode>General</c:formatCode>
                <c:ptCount val="11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Sheet4!$B$128:$L$128</c:f>
              <c:numCache>
                <c:formatCode>General</c:formatCode>
                <c:ptCount val="11"/>
                <c:pt idx="0">
                  <c:v>0.12820000449816385</c:v>
                </c:pt>
                <c:pt idx="1">
                  <c:v>0.16833333174387613</c:v>
                </c:pt>
                <c:pt idx="2">
                  <c:v>0.25626667340596515</c:v>
                </c:pt>
                <c:pt idx="3">
                  <c:v>0.65366667509078979</c:v>
                </c:pt>
                <c:pt idx="4">
                  <c:v>1.1097666819890339</c:v>
                </c:pt>
                <c:pt idx="5">
                  <c:v>1.2868666648864746</c:v>
                </c:pt>
                <c:pt idx="6">
                  <c:v>1.428066651026408</c:v>
                </c:pt>
                <c:pt idx="7">
                  <c:v>1.5405333439509075</c:v>
                </c:pt>
                <c:pt idx="8">
                  <c:v>1.6434666713078816</c:v>
                </c:pt>
                <c:pt idx="9">
                  <c:v>1.7061666647593181</c:v>
                </c:pt>
                <c:pt idx="10">
                  <c:v>1.7380999724070232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9B-42AA-A31C-7F682A4A7452}"/>
            </c:ext>
          </c:extLst>
        </c:ser>
        <c:ser>
          <c:idx val="4"/>
          <c:order val="1"/>
          <c:tx>
            <c:strRef>
              <c:f>Sheet4!$A$131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plus>
            <c:min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Sheet4!$B$131:$X$131</c:f>
              <c:numCache>
                <c:formatCode>General</c:formatCode>
                <c:ptCount val="23"/>
                <c:pt idx="0">
                  <c:v>0.12906666596730551</c:v>
                </c:pt>
                <c:pt idx="1">
                  <c:v>0.18343333403269449</c:v>
                </c:pt>
                <c:pt idx="2">
                  <c:v>0.51396666963895166</c:v>
                </c:pt>
                <c:pt idx="3">
                  <c:v>1.1017666260401409</c:v>
                </c:pt>
                <c:pt idx="4">
                  <c:v>1.430566668510437</c:v>
                </c:pt>
                <c:pt idx="5">
                  <c:v>1.512933333714803</c:v>
                </c:pt>
                <c:pt idx="6">
                  <c:v>1.5655666589736938</c:v>
                </c:pt>
                <c:pt idx="7">
                  <c:v>1.6066333452860515</c:v>
                </c:pt>
                <c:pt idx="8">
                  <c:v>1.638533353805542</c:v>
                </c:pt>
                <c:pt idx="9">
                  <c:v>1.650000015894572</c:v>
                </c:pt>
                <c:pt idx="10">
                  <c:v>1.6646333138147991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39B-42AA-A31C-7F682A4A7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30288"/>
        <c:axId val="91932248"/>
      </c:scatterChart>
      <c:scatterChart>
        <c:scatterStyle val="smoothMarker"/>
        <c:varyColors val="0"/>
        <c:ser>
          <c:idx val="7"/>
          <c:order val="2"/>
          <c:tx>
            <c:strRef>
              <c:f>Sheet4!$A$134</c:f>
              <c:strCache>
                <c:ptCount val="1"/>
                <c:pt idx="0">
                  <c:v>Mix + kan25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Sheet4!$B$148:$L$148</c:f>
                <c:numCache>
                  <c:formatCode>General</c:formatCode>
                  <c:ptCount val="11"/>
                  <c:pt idx="0">
                    <c:v>14.267289706021799</c:v>
                  </c:pt>
                  <c:pt idx="1">
                    <c:v>9.8994949366116654</c:v>
                  </c:pt>
                  <c:pt idx="2">
                    <c:v>74.091534979075419</c:v>
                  </c:pt>
                  <c:pt idx="3">
                    <c:v>511.69587321637317</c:v>
                  </c:pt>
                  <c:pt idx="4">
                    <c:v>807.44962003142268</c:v>
                  </c:pt>
                  <c:pt idx="5">
                    <c:v>753.24911033616377</c:v>
                  </c:pt>
                  <c:pt idx="6">
                    <c:v>471.17748484220067</c:v>
                  </c:pt>
                  <c:pt idx="7">
                    <c:v>340.54890332455273</c:v>
                  </c:pt>
                  <c:pt idx="8">
                    <c:v>463.38105269853236</c:v>
                  </c:pt>
                  <c:pt idx="9">
                    <c:v>94.700698108420625</c:v>
                  </c:pt>
                  <c:pt idx="10">
                    <c:v>384.51210066206698</c:v>
                  </c:pt>
                </c:numCache>
              </c:numRef>
            </c:plus>
            <c:minus>
              <c:numRef>
                <c:f>Sheet4!$B$148:$L$148</c:f>
                <c:numCache>
                  <c:formatCode>General</c:formatCode>
                  <c:ptCount val="11"/>
                  <c:pt idx="0">
                    <c:v>14.267289706021799</c:v>
                  </c:pt>
                  <c:pt idx="1">
                    <c:v>9.8994949366116654</c:v>
                  </c:pt>
                  <c:pt idx="2">
                    <c:v>74.091534979075419</c:v>
                  </c:pt>
                  <c:pt idx="3">
                    <c:v>511.69587321637317</c:v>
                  </c:pt>
                  <c:pt idx="4">
                    <c:v>807.44962003142268</c:v>
                  </c:pt>
                  <c:pt idx="5">
                    <c:v>753.24911033616377</c:v>
                  </c:pt>
                  <c:pt idx="6">
                    <c:v>471.17748484220067</c:v>
                  </c:pt>
                  <c:pt idx="7">
                    <c:v>340.54890332455273</c:v>
                  </c:pt>
                  <c:pt idx="8">
                    <c:v>463.38105269853236</c:v>
                  </c:pt>
                  <c:pt idx="9">
                    <c:v>94.700698108420625</c:v>
                  </c:pt>
                  <c:pt idx="10">
                    <c:v>384.51210066206698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Sheet4!$B$134:$X$134</c:f>
              <c:numCache>
                <c:formatCode>General</c:formatCode>
                <c:ptCount val="23"/>
                <c:pt idx="0">
                  <c:v>1926.3333333333333</c:v>
                </c:pt>
                <c:pt idx="1">
                  <c:v>2079</c:v>
                </c:pt>
                <c:pt idx="2">
                  <c:v>2968.6666666666665</c:v>
                </c:pt>
                <c:pt idx="3">
                  <c:v>8877</c:v>
                </c:pt>
                <c:pt idx="4">
                  <c:v>18830.333333333332</c:v>
                </c:pt>
                <c:pt idx="5">
                  <c:v>24028.666666666668</c:v>
                </c:pt>
                <c:pt idx="6">
                  <c:v>27620.666666666668</c:v>
                </c:pt>
                <c:pt idx="7">
                  <c:v>31397.333333333332</c:v>
                </c:pt>
                <c:pt idx="8">
                  <c:v>35394</c:v>
                </c:pt>
                <c:pt idx="9">
                  <c:v>37439.333333333336</c:v>
                </c:pt>
                <c:pt idx="10">
                  <c:v>38446.333333333336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39B-42AA-A31C-7F682A4A7452}"/>
            </c:ext>
          </c:extLst>
        </c:ser>
        <c:ser>
          <c:idx val="10"/>
          <c:order val="3"/>
          <c:tx>
            <c:strRef>
              <c:f>Sheet4!$A$137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plus>
            <c:min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Sheet4!$B$137:$X$137</c:f>
              <c:numCache>
                <c:formatCode>General</c:formatCode>
                <c:ptCount val="23"/>
                <c:pt idx="0">
                  <c:v>1950.6666666666667</c:v>
                </c:pt>
                <c:pt idx="1">
                  <c:v>2282</c:v>
                </c:pt>
                <c:pt idx="2">
                  <c:v>4033.6666666666665</c:v>
                </c:pt>
                <c:pt idx="3">
                  <c:v>7591.666666666667</c:v>
                </c:pt>
                <c:pt idx="4">
                  <c:v>9765.3333333333339</c:v>
                </c:pt>
                <c:pt idx="5">
                  <c:v>11140.666666666666</c:v>
                </c:pt>
                <c:pt idx="6">
                  <c:v>12295</c:v>
                </c:pt>
                <c:pt idx="7">
                  <c:v>13444</c:v>
                </c:pt>
                <c:pt idx="8">
                  <c:v>14770.333333333334</c:v>
                </c:pt>
                <c:pt idx="9">
                  <c:v>15760.666666666666</c:v>
                </c:pt>
                <c:pt idx="10">
                  <c:v>16292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39B-42AA-A31C-7F682A4A7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34208"/>
        <c:axId val="91935776"/>
      </c:scatterChart>
      <c:valAx>
        <c:axId val="91930288"/>
        <c:scaling>
          <c:orientation val="minMax"/>
          <c:max val="10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91932248"/>
        <c:crosses val="autoZero"/>
        <c:crossBetween val="midCat"/>
      </c:valAx>
      <c:valAx>
        <c:axId val="91932248"/>
        <c:scaling>
          <c:orientation val="minMax"/>
          <c:max val="1.8"/>
        </c:scaling>
        <c:delete val="0"/>
        <c:axPos val="l"/>
        <c:numFmt formatCode="General" sourceLinked="1"/>
        <c:majorTickMark val="out"/>
        <c:minorTickMark val="none"/>
        <c:tickLblPos val="nextTo"/>
        <c:crossAx val="91930288"/>
        <c:crosses val="autoZero"/>
        <c:crossBetween val="midCat"/>
      </c:valAx>
      <c:valAx>
        <c:axId val="91935776"/>
        <c:scaling>
          <c:orientation val="minMax"/>
          <c:max val="40000"/>
        </c:scaling>
        <c:delete val="0"/>
        <c:axPos val="r"/>
        <c:numFmt formatCode="General" sourceLinked="1"/>
        <c:majorTickMark val="out"/>
        <c:minorTickMark val="none"/>
        <c:tickLblPos val="nextTo"/>
        <c:crossAx val="91934208"/>
        <c:crosses val="max"/>
        <c:crossBetween val="midCat"/>
      </c:valAx>
      <c:valAx>
        <c:axId val="91934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9357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Sheet4!$A$128</c:f>
              <c:strCache>
                <c:ptCount val="1"/>
                <c:pt idx="0">
                  <c:v>Mix + kan25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Sheet4!$B$142:$L$142</c:f>
                <c:numCache>
                  <c:formatCode>General</c:formatCode>
                  <c:ptCount val="11"/>
                  <c:pt idx="0">
                    <c:v>4.9665688739999566E-4</c:v>
                  </c:pt>
                  <c:pt idx="1">
                    <c:v>2.9227084456615897E-3</c:v>
                  </c:pt>
                  <c:pt idx="2">
                    <c:v>7.9893037831887115E-3</c:v>
                  </c:pt>
                  <c:pt idx="3">
                    <c:v>4.3804131119320092E-2</c:v>
                  </c:pt>
                  <c:pt idx="4">
                    <c:v>3.5847954285663043E-2</c:v>
                  </c:pt>
                  <c:pt idx="5">
                    <c:v>7.0938219202500971E-2</c:v>
                  </c:pt>
                  <c:pt idx="6">
                    <c:v>7.2202228705626093E-2</c:v>
                  </c:pt>
                  <c:pt idx="7">
                    <c:v>6.2675886890414242E-2</c:v>
                  </c:pt>
                  <c:pt idx="8">
                    <c:v>3.720725765085673E-2</c:v>
                  </c:pt>
                  <c:pt idx="9">
                    <c:v>1.8492735384849426E-2</c:v>
                  </c:pt>
                  <c:pt idx="10">
                    <c:v>1.4565958401009471E-2</c:v>
                  </c:pt>
                </c:numCache>
              </c:numRef>
            </c:plus>
            <c:minus>
              <c:numRef>
                <c:f>Sheet4!$B$142:$L$142</c:f>
                <c:numCache>
                  <c:formatCode>General</c:formatCode>
                  <c:ptCount val="11"/>
                  <c:pt idx="0">
                    <c:v>4.9665688739999566E-4</c:v>
                  </c:pt>
                  <c:pt idx="1">
                    <c:v>2.9227084456615897E-3</c:v>
                  </c:pt>
                  <c:pt idx="2">
                    <c:v>7.9893037831887115E-3</c:v>
                  </c:pt>
                  <c:pt idx="3">
                    <c:v>4.3804131119320092E-2</c:v>
                  </c:pt>
                  <c:pt idx="4">
                    <c:v>3.5847954285663043E-2</c:v>
                  </c:pt>
                  <c:pt idx="5">
                    <c:v>7.0938219202500971E-2</c:v>
                  </c:pt>
                  <c:pt idx="6">
                    <c:v>7.2202228705626093E-2</c:v>
                  </c:pt>
                  <c:pt idx="7">
                    <c:v>6.2675886890414242E-2</c:v>
                  </c:pt>
                  <c:pt idx="8">
                    <c:v>3.720725765085673E-2</c:v>
                  </c:pt>
                  <c:pt idx="9">
                    <c:v>1.8492735384849426E-2</c:v>
                  </c:pt>
                  <c:pt idx="10">
                    <c:v>1.4565958401009471E-2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Sheet4!$B$125:$L$125</c:f>
              <c:numCache>
                <c:formatCode>General</c:formatCode>
                <c:ptCount val="11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Sheet4!$B$128:$L$128</c:f>
              <c:numCache>
                <c:formatCode>General</c:formatCode>
                <c:ptCount val="11"/>
                <c:pt idx="0">
                  <c:v>0.12820000449816385</c:v>
                </c:pt>
                <c:pt idx="1">
                  <c:v>0.16833333174387613</c:v>
                </c:pt>
                <c:pt idx="2">
                  <c:v>0.25626667340596515</c:v>
                </c:pt>
                <c:pt idx="3">
                  <c:v>0.65366667509078979</c:v>
                </c:pt>
                <c:pt idx="4">
                  <c:v>1.1097666819890339</c:v>
                </c:pt>
                <c:pt idx="5">
                  <c:v>1.2868666648864746</c:v>
                </c:pt>
                <c:pt idx="6">
                  <c:v>1.428066651026408</c:v>
                </c:pt>
                <c:pt idx="7">
                  <c:v>1.5405333439509075</c:v>
                </c:pt>
                <c:pt idx="8">
                  <c:v>1.6434666713078816</c:v>
                </c:pt>
                <c:pt idx="9">
                  <c:v>1.7061666647593181</c:v>
                </c:pt>
                <c:pt idx="10">
                  <c:v>1.7380999724070232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29-40F8-8C70-C09D91712288}"/>
            </c:ext>
          </c:extLst>
        </c:ser>
        <c:ser>
          <c:idx val="2"/>
          <c:order val="1"/>
          <c:tx>
            <c:strRef>
              <c:f>Sheet4!$A$129</c:f>
              <c:strCache>
                <c:ptCount val="1"/>
                <c:pt idx="0">
                  <c:v>Mix + strep10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Sheet4!$B$143:$L$143</c:f>
                <c:numCache>
                  <c:formatCode>General</c:formatCode>
                  <c:ptCount val="11"/>
                  <c:pt idx="0">
                    <c:v>2.1602144885900956E-4</c:v>
                  </c:pt>
                  <c:pt idx="1">
                    <c:v>1.1897704859681227E-3</c:v>
                  </c:pt>
                  <c:pt idx="2">
                    <c:v>1.9703384950343688E-3</c:v>
                  </c:pt>
                  <c:pt idx="3">
                    <c:v>1.9669573439951809E-3</c:v>
                  </c:pt>
                  <c:pt idx="4">
                    <c:v>5.3206149357956341E-3</c:v>
                  </c:pt>
                  <c:pt idx="5">
                    <c:v>9.6502115509785377E-3</c:v>
                  </c:pt>
                  <c:pt idx="6">
                    <c:v>1.7277023270806626E-2</c:v>
                  </c:pt>
                  <c:pt idx="7">
                    <c:v>3.4489414329995305E-2</c:v>
                  </c:pt>
                  <c:pt idx="8">
                    <c:v>3.3619653138750351E-2</c:v>
                  </c:pt>
                  <c:pt idx="9">
                    <c:v>2.4623338034865164E-2</c:v>
                  </c:pt>
                  <c:pt idx="10">
                    <c:v>1.762466680105064E-2</c:v>
                  </c:pt>
                </c:numCache>
              </c:numRef>
            </c:plus>
            <c:minus>
              <c:numRef>
                <c:f>Sheet4!$B$143:$L$143</c:f>
                <c:numCache>
                  <c:formatCode>General</c:formatCode>
                  <c:ptCount val="11"/>
                  <c:pt idx="0">
                    <c:v>2.1602144885900956E-4</c:v>
                  </c:pt>
                  <c:pt idx="1">
                    <c:v>1.1897704859681227E-3</c:v>
                  </c:pt>
                  <c:pt idx="2">
                    <c:v>1.9703384950343688E-3</c:v>
                  </c:pt>
                  <c:pt idx="3">
                    <c:v>1.9669573439951809E-3</c:v>
                  </c:pt>
                  <c:pt idx="4">
                    <c:v>5.3206149357956341E-3</c:v>
                  </c:pt>
                  <c:pt idx="5">
                    <c:v>9.6502115509785377E-3</c:v>
                  </c:pt>
                  <c:pt idx="6">
                    <c:v>1.7277023270806626E-2</c:v>
                  </c:pt>
                  <c:pt idx="7">
                    <c:v>3.4489414329995305E-2</c:v>
                  </c:pt>
                  <c:pt idx="8">
                    <c:v>3.3619653138750351E-2</c:v>
                  </c:pt>
                  <c:pt idx="9">
                    <c:v>2.4623338034865164E-2</c:v>
                  </c:pt>
                  <c:pt idx="10">
                    <c:v>1.762466680105064E-2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Sheet4!$B$125:$L$125</c:f>
              <c:numCache>
                <c:formatCode>General</c:formatCode>
                <c:ptCount val="11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Sheet4!$B$129:$L$129</c:f>
              <c:numCache>
                <c:formatCode>General</c:formatCode>
                <c:ptCount val="11"/>
                <c:pt idx="0">
                  <c:v>0.12800000111262003</c:v>
                </c:pt>
                <c:pt idx="1">
                  <c:v>0.172366663813591</c:v>
                </c:pt>
                <c:pt idx="2">
                  <c:v>0.22203333179155985</c:v>
                </c:pt>
                <c:pt idx="3">
                  <c:v>0.25233333309491474</c:v>
                </c:pt>
                <c:pt idx="4">
                  <c:v>0.2940666675567627</c:v>
                </c:pt>
                <c:pt idx="5">
                  <c:v>0.38509999712308246</c:v>
                </c:pt>
                <c:pt idx="6">
                  <c:v>0.59696666399637854</c:v>
                </c:pt>
                <c:pt idx="7">
                  <c:v>0.95459999640782678</c:v>
                </c:pt>
                <c:pt idx="8">
                  <c:v>1.2669666608174641</c:v>
                </c:pt>
                <c:pt idx="9">
                  <c:v>1.3644333283106487</c:v>
                </c:pt>
                <c:pt idx="10">
                  <c:v>1.4450666109720867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629-40F8-8C70-C09D91712288}"/>
            </c:ext>
          </c:extLst>
        </c:ser>
        <c:ser>
          <c:idx val="4"/>
          <c:order val="2"/>
          <c:tx>
            <c:strRef>
              <c:f>Sheet4!$A$131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plus>
            <c:min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Sheet4!$B$131:$X$131</c:f>
              <c:numCache>
                <c:formatCode>General</c:formatCode>
                <c:ptCount val="23"/>
                <c:pt idx="0">
                  <c:v>0.12906666596730551</c:v>
                </c:pt>
                <c:pt idx="1">
                  <c:v>0.18343333403269449</c:v>
                </c:pt>
                <c:pt idx="2">
                  <c:v>0.51396666963895166</c:v>
                </c:pt>
                <c:pt idx="3">
                  <c:v>1.1017666260401409</c:v>
                </c:pt>
                <c:pt idx="4">
                  <c:v>1.430566668510437</c:v>
                </c:pt>
                <c:pt idx="5">
                  <c:v>1.512933333714803</c:v>
                </c:pt>
                <c:pt idx="6">
                  <c:v>1.5655666589736938</c:v>
                </c:pt>
                <c:pt idx="7">
                  <c:v>1.6066333452860515</c:v>
                </c:pt>
                <c:pt idx="8">
                  <c:v>1.638533353805542</c:v>
                </c:pt>
                <c:pt idx="9">
                  <c:v>1.650000015894572</c:v>
                </c:pt>
                <c:pt idx="10">
                  <c:v>1.6646333138147991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629-40F8-8C70-C09D91712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29112"/>
        <c:axId val="91930680"/>
      </c:scatterChart>
      <c:scatterChart>
        <c:scatterStyle val="smoothMarker"/>
        <c:varyColors val="0"/>
        <c:ser>
          <c:idx val="7"/>
          <c:order val="3"/>
          <c:tx>
            <c:strRef>
              <c:f>Sheet4!$A$134</c:f>
              <c:strCache>
                <c:ptCount val="1"/>
                <c:pt idx="0">
                  <c:v>Mix + kan25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Sheet4!$B$148:$L$148</c:f>
                <c:numCache>
                  <c:formatCode>General</c:formatCode>
                  <c:ptCount val="11"/>
                  <c:pt idx="0">
                    <c:v>14.267289706021799</c:v>
                  </c:pt>
                  <c:pt idx="1">
                    <c:v>9.8994949366116654</c:v>
                  </c:pt>
                  <c:pt idx="2">
                    <c:v>74.091534979075419</c:v>
                  </c:pt>
                  <c:pt idx="3">
                    <c:v>511.69587321637317</c:v>
                  </c:pt>
                  <c:pt idx="4">
                    <c:v>807.44962003142268</c:v>
                  </c:pt>
                  <c:pt idx="5">
                    <c:v>753.24911033616377</c:v>
                  </c:pt>
                  <c:pt idx="6">
                    <c:v>471.17748484220067</c:v>
                  </c:pt>
                  <c:pt idx="7">
                    <c:v>340.54890332455273</c:v>
                  </c:pt>
                  <c:pt idx="8">
                    <c:v>463.38105269853236</c:v>
                  </c:pt>
                  <c:pt idx="9">
                    <c:v>94.700698108420625</c:v>
                  </c:pt>
                  <c:pt idx="10">
                    <c:v>384.51210066206698</c:v>
                  </c:pt>
                </c:numCache>
              </c:numRef>
            </c:plus>
            <c:minus>
              <c:numRef>
                <c:f>Sheet4!$B$148:$L$148</c:f>
                <c:numCache>
                  <c:formatCode>General</c:formatCode>
                  <c:ptCount val="11"/>
                  <c:pt idx="0">
                    <c:v>14.267289706021799</c:v>
                  </c:pt>
                  <c:pt idx="1">
                    <c:v>9.8994949366116654</c:v>
                  </c:pt>
                  <c:pt idx="2">
                    <c:v>74.091534979075419</c:v>
                  </c:pt>
                  <c:pt idx="3">
                    <c:v>511.69587321637317</c:v>
                  </c:pt>
                  <c:pt idx="4">
                    <c:v>807.44962003142268</c:v>
                  </c:pt>
                  <c:pt idx="5">
                    <c:v>753.24911033616377</c:v>
                  </c:pt>
                  <c:pt idx="6">
                    <c:v>471.17748484220067</c:v>
                  </c:pt>
                  <c:pt idx="7">
                    <c:v>340.54890332455273</c:v>
                  </c:pt>
                  <c:pt idx="8">
                    <c:v>463.38105269853236</c:v>
                  </c:pt>
                  <c:pt idx="9">
                    <c:v>94.700698108420625</c:v>
                  </c:pt>
                  <c:pt idx="10">
                    <c:v>384.51210066206698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Sheet4!$B$134:$X$134</c:f>
              <c:numCache>
                <c:formatCode>General</c:formatCode>
                <c:ptCount val="23"/>
                <c:pt idx="0">
                  <c:v>1926.3333333333333</c:v>
                </c:pt>
                <c:pt idx="1">
                  <c:v>2079</c:v>
                </c:pt>
                <c:pt idx="2">
                  <c:v>2968.6666666666665</c:v>
                </c:pt>
                <c:pt idx="3">
                  <c:v>8877</c:v>
                </c:pt>
                <c:pt idx="4">
                  <c:v>18830.333333333332</c:v>
                </c:pt>
                <c:pt idx="5">
                  <c:v>24028.666666666668</c:v>
                </c:pt>
                <c:pt idx="6">
                  <c:v>27620.666666666668</c:v>
                </c:pt>
                <c:pt idx="7">
                  <c:v>31397.333333333332</c:v>
                </c:pt>
                <c:pt idx="8">
                  <c:v>35394</c:v>
                </c:pt>
                <c:pt idx="9">
                  <c:v>37439.333333333336</c:v>
                </c:pt>
                <c:pt idx="10">
                  <c:v>38446.333333333336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629-40F8-8C70-C09D91712288}"/>
            </c:ext>
          </c:extLst>
        </c:ser>
        <c:ser>
          <c:idx val="8"/>
          <c:order val="4"/>
          <c:tx>
            <c:strRef>
              <c:f>Sheet4!$A$135</c:f>
              <c:strCache>
                <c:ptCount val="1"/>
                <c:pt idx="0">
                  <c:v>Mix + strep10</c:v>
                </c:pt>
              </c:strCache>
            </c:strRef>
          </c:tx>
          <c:spPr>
            <a:ln>
              <a:solidFill>
                <a:srgbClr val="92D050"/>
              </a:solidFill>
              <a:prstDash val="sysDash"/>
            </a:ln>
          </c:spPr>
          <c:marker>
            <c:symbol val="circle"/>
            <c:size val="5"/>
          </c:marker>
          <c:errBars>
            <c:errDir val="y"/>
            <c:errBarType val="both"/>
            <c:errValType val="cust"/>
            <c:noEndCap val="0"/>
            <c:plus>
              <c:numRef>
                <c:f>Sheet4!$B$149:$L$149</c:f>
                <c:numCache>
                  <c:formatCode>General</c:formatCode>
                  <c:ptCount val="11"/>
                  <c:pt idx="0">
                    <c:v>22.365648262955006</c:v>
                  </c:pt>
                  <c:pt idx="1">
                    <c:v>21.202725191719001</c:v>
                  </c:pt>
                  <c:pt idx="2">
                    <c:v>7.4833147735478827</c:v>
                  </c:pt>
                  <c:pt idx="3">
                    <c:v>4.9665548085837798</c:v>
                  </c:pt>
                  <c:pt idx="4">
                    <c:v>21.684607956387456</c:v>
                  </c:pt>
                  <c:pt idx="5">
                    <c:v>77.101664487004868</c:v>
                  </c:pt>
                  <c:pt idx="6">
                    <c:v>210.1322334996598</c:v>
                  </c:pt>
                  <c:pt idx="7">
                    <c:v>487.27291007082357</c:v>
                  </c:pt>
                  <c:pt idx="8">
                    <c:v>637.50834417197154</c:v>
                  </c:pt>
                  <c:pt idx="9">
                    <c:v>732.21141452148606</c:v>
                  </c:pt>
                  <c:pt idx="10">
                    <c:v>835.94377801380881</c:v>
                  </c:pt>
                </c:numCache>
              </c:numRef>
            </c:plus>
            <c:minus>
              <c:numRef>
                <c:f>Sheet4!$B$149:$L$149</c:f>
                <c:numCache>
                  <c:formatCode>General</c:formatCode>
                  <c:ptCount val="11"/>
                  <c:pt idx="0">
                    <c:v>22.365648262955006</c:v>
                  </c:pt>
                  <c:pt idx="1">
                    <c:v>21.202725191719001</c:v>
                  </c:pt>
                  <c:pt idx="2">
                    <c:v>7.4833147735478827</c:v>
                  </c:pt>
                  <c:pt idx="3">
                    <c:v>4.9665548085837798</c:v>
                  </c:pt>
                  <c:pt idx="4">
                    <c:v>21.684607956387456</c:v>
                  </c:pt>
                  <c:pt idx="5">
                    <c:v>77.101664487004868</c:v>
                  </c:pt>
                  <c:pt idx="6">
                    <c:v>210.1322334996598</c:v>
                  </c:pt>
                  <c:pt idx="7">
                    <c:v>487.27291007082357</c:v>
                  </c:pt>
                  <c:pt idx="8">
                    <c:v>637.50834417197154</c:v>
                  </c:pt>
                  <c:pt idx="9">
                    <c:v>732.21141452148606</c:v>
                  </c:pt>
                  <c:pt idx="10">
                    <c:v>835.94377801380881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Sheet4!$B$135:$X$135</c:f>
              <c:numCache>
                <c:formatCode>General</c:formatCode>
                <c:ptCount val="23"/>
                <c:pt idx="0">
                  <c:v>1970.3333333333333</c:v>
                </c:pt>
                <c:pt idx="1">
                  <c:v>2111.3333333333335</c:v>
                </c:pt>
                <c:pt idx="2">
                  <c:v>2198</c:v>
                </c:pt>
                <c:pt idx="3">
                  <c:v>2237</c:v>
                </c:pt>
                <c:pt idx="4">
                  <c:v>2374.6666666666665</c:v>
                </c:pt>
                <c:pt idx="5">
                  <c:v>2816</c:v>
                </c:pt>
                <c:pt idx="6">
                  <c:v>4663.666666666667</c:v>
                </c:pt>
                <c:pt idx="7">
                  <c:v>8188.333333333333</c:v>
                </c:pt>
                <c:pt idx="8">
                  <c:v>11046.333333333334</c:v>
                </c:pt>
                <c:pt idx="9">
                  <c:v>12477.333333333334</c:v>
                </c:pt>
                <c:pt idx="10">
                  <c:v>13790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629-40F8-8C70-C09D91712288}"/>
            </c:ext>
          </c:extLst>
        </c:ser>
        <c:ser>
          <c:idx val="10"/>
          <c:order val="5"/>
          <c:tx>
            <c:strRef>
              <c:f>Sheet4!$A$137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plus>
            <c:min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Sheet4!$B$137:$X$137</c:f>
              <c:numCache>
                <c:formatCode>General</c:formatCode>
                <c:ptCount val="23"/>
                <c:pt idx="0">
                  <c:v>1950.6666666666667</c:v>
                </c:pt>
                <c:pt idx="1">
                  <c:v>2282</c:v>
                </c:pt>
                <c:pt idx="2">
                  <c:v>4033.6666666666665</c:v>
                </c:pt>
                <c:pt idx="3">
                  <c:v>7591.666666666667</c:v>
                </c:pt>
                <c:pt idx="4">
                  <c:v>9765.3333333333339</c:v>
                </c:pt>
                <c:pt idx="5">
                  <c:v>11140.666666666666</c:v>
                </c:pt>
                <c:pt idx="6">
                  <c:v>12295</c:v>
                </c:pt>
                <c:pt idx="7">
                  <c:v>13444</c:v>
                </c:pt>
                <c:pt idx="8">
                  <c:v>14770.333333333334</c:v>
                </c:pt>
                <c:pt idx="9">
                  <c:v>15760.666666666666</c:v>
                </c:pt>
                <c:pt idx="10">
                  <c:v>16292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629-40F8-8C70-C09D91712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852992"/>
        <c:axId val="151849856"/>
      </c:scatterChart>
      <c:valAx>
        <c:axId val="91929112"/>
        <c:scaling>
          <c:orientation val="minMax"/>
          <c:max val="10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91930680"/>
        <c:crosses val="autoZero"/>
        <c:crossBetween val="midCat"/>
      </c:valAx>
      <c:valAx>
        <c:axId val="91930680"/>
        <c:scaling>
          <c:orientation val="minMax"/>
          <c:max val="1.8"/>
        </c:scaling>
        <c:delete val="0"/>
        <c:axPos val="l"/>
        <c:numFmt formatCode="General" sourceLinked="1"/>
        <c:majorTickMark val="out"/>
        <c:minorTickMark val="none"/>
        <c:tickLblPos val="nextTo"/>
        <c:crossAx val="91929112"/>
        <c:crosses val="autoZero"/>
        <c:crossBetween val="midCat"/>
      </c:valAx>
      <c:valAx>
        <c:axId val="151849856"/>
        <c:scaling>
          <c:orientation val="minMax"/>
          <c:max val="40000"/>
        </c:scaling>
        <c:delete val="0"/>
        <c:axPos val="r"/>
        <c:numFmt formatCode="General" sourceLinked="1"/>
        <c:majorTickMark val="out"/>
        <c:minorTickMark val="none"/>
        <c:tickLblPos val="nextTo"/>
        <c:crossAx val="151852992"/>
        <c:crosses val="max"/>
        <c:crossBetween val="midCat"/>
      </c:valAx>
      <c:valAx>
        <c:axId val="151852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8498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Sheet4!$A$128</c:f>
              <c:strCache>
                <c:ptCount val="1"/>
                <c:pt idx="0">
                  <c:v>Mix + kan25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Sheet4!$B$142:$L$142</c:f>
                <c:numCache>
                  <c:formatCode>General</c:formatCode>
                  <c:ptCount val="11"/>
                  <c:pt idx="0">
                    <c:v>4.9665688739999566E-4</c:v>
                  </c:pt>
                  <c:pt idx="1">
                    <c:v>2.9227084456615897E-3</c:v>
                  </c:pt>
                  <c:pt idx="2">
                    <c:v>7.9893037831887115E-3</c:v>
                  </c:pt>
                  <c:pt idx="3">
                    <c:v>4.3804131119320092E-2</c:v>
                  </c:pt>
                  <c:pt idx="4">
                    <c:v>3.5847954285663043E-2</c:v>
                  </c:pt>
                  <c:pt idx="5">
                    <c:v>7.0938219202500971E-2</c:v>
                  </c:pt>
                  <c:pt idx="6">
                    <c:v>7.2202228705626093E-2</c:v>
                  </c:pt>
                  <c:pt idx="7">
                    <c:v>6.2675886890414242E-2</c:v>
                  </c:pt>
                  <c:pt idx="8">
                    <c:v>3.720725765085673E-2</c:v>
                  </c:pt>
                  <c:pt idx="9">
                    <c:v>1.8492735384849426E-2</c:v>
                  </c:pt>
                  <c:pt idx="10">
                    <c:v>1.4565958401009471E-2</c:v>
                  </c:pt>
                </c:numCache>
              </c:numRef>
            </c:plus>
            <c:minus>
              <c:numRef>
                <c:f>Sheet4!$B$142:$L$142</c:f>
                <c:numCache>
                  <c:formatCode>General</c:formatCode>
                  <c:ptCount val="11"/>
                  <c:pt idx="0">
                    <c:v>4.9665688739999566E-4</c:v>
                  </c:pt>
                  <c:pt idx="1">
                    <c:v>2.9227084456615897E-3</c:v>
                  </c:pt>
                  <c:pt idx="2">
                    <c:v>7.9893037831887115E-3</c:v>
                  </c:pt>
                  <c:pt idx="3">
                    <c:v>4.3804131119320092E-2</c:v>
                  </c:pt>
                  <c:pt idx="4">
                    <c:v>3.5847954285663043E-2</c:v>
                  </c:pt>
                  <c:pt idx="5">
                    <c:v>7.0938219202500971E-2</c:v>
                  </c:pt>
                  <c:pt idx="6">
                    <c:v>7.2202228705626093E-2</c:v>
                  </c:pt>
                  <c:pt idx="7">
                    <c:v>6.2675886890414242E-2</c:v>
                  </c:pt>
                  <c:pt idx="8">
                    <c:v>3.720725765085673E-2</c:v>
                  </c:pt>
                  <c:pt idx="9">
                    <c:v>1.8492735384849426E-2</c:v>
                  </c:pt>
                  <c:pt idx="10">
                    <c:v>1.4565958401009471E-2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Sheet4!$B$125:$L$125</c:f>
              <c:numCache>
                <c:formatCode>General</c:formatCode>
                <c:ptCount val="11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Sheet4!$B$128:$L$128</c:f>
              <c:numCache>
                <c:formatCode>General</c:formatCode>
                <c:ptCount val="11"/>
                <c:pt idx="0">
                  <c:v>0.12820000449816385</c:v>
                </c:pt>
                <c:pt idx="1">
                  <c:v>0.16833333174387613</c:v>
                </c:pt>
                <c:pt idx="2">
                  <c:v>0.25626667340596515</c:v>
                </c:pt>
                <c:pt idx="3">
                  <c:v>0.65366667509078979</c:v>
                </c:pt>
                <c:pt idx="4">
                  <c:v>1.1097666819890339</c:v>
                </c:pt>
                <c:pt idx="5">
                  <c:v>1.2868666648864746</c:v>
                </c:pt>
                <c:pt idx="6">
                  <c:v>1.428066651026408</c:v>
                </c:pt>
                <c:pt idx="7">
                  <c:v>1.5405333439509075</c:v>
                </c:pt>
                <c:pt idx="8">
                  <c:v>1.6434666713078816</c:v>
                </c:pt>
                <c:pt idx="9">
                  <c:v>1.7061666647593181</c:v>
                </c:pt>
                <c:pt idx="10">
                  <c:v>1.7380999724070232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D9-4A96-89C9-BE82E894580D}"/>
            </c:ext>
          </c:extLst>
        </c:ser>
        <c:ser>
          <c:idx val="2"/>
          <c:order val="1"/>
          <c:tx>
            <c:strRef>
              <c:f>Sheet4!$A$129</c:f>
              <c:strCache>
                <c:ptCount val="1"/>
                <c:pt idx="0">
                  <c:v>Mix + strep10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Sheet4!$B$143:$L$143</c:f>
                <c:numCache>
                  <c:formatCode>General</c:formatCode>
                  <c:ptCount val="11"/>
                  <c:pt idx="0">
                    <c:v>2.1602144885900956E-4</c:v>
                  </c:pt>
                  <c:pt idx="1">
                    <c:v>1.1897704859681227E-3</c:v>
                  </c:pt>
                  <c:pt idx="2">
                    <c:v>1.9703384950343688E-3</c:v>
                  </c:pt>
                  <c:pt idx="3">
                    <c:v>1.9669573439951809E-3</c:v>
                  </c:pt>
                  <c:pt idx="4">
                    <c:v>5.3206149357956341E-3</c:v>
                  </c:pt>
                  <c:pt idx="5">
                    <c:v>9.6502115509785377E-3</c:v>
                  </c:pt>
                  <c:pt idx="6">
                    <c:v>1.7277023270806626E-2</c:v>
                  </c:pt>
                  <c:pt idx="7">
                    <c:v>3.4489414329995305E-2</c:v>
                  </c:pt>
                  <c:pt idx="8">
                    <c:v>3.3619653138750351E-2</c:v>
                  </c:pt>
                  <c:pt idx="9">
                    <c:v>2.4623338034865164E-2</c:v>
                  </c:pt>
                  <c:pt idx="10">
                    <c:v>1.762466680105064E-2</c:v>
                  </c:pt>
                </c:numCache>
              </c:numRef>
            </c:plus>
            <c:minus>
              <c:numRef>
                <c:f>Sheet4!$B$143:$L$143</c:f>
                <c:numCache>
                  <c:formatCode>General</c:formatCode>
                  <c:ptCount val="11"/>
                  <c:pt idx="0">
                    <c:v>2.1602144885900956E-4</c:v>
                  </c:pt>
                  <c:pt idx="1">
                    <c:v>1.1897704859681227E-3</c:v>
                  </c:pt>
                  <c:pt idx="2">
                    <c:v>1.9703384950343688E-3</c:v>
                  </c:pt>
                  <c:pt idx="3">
                    <c:v>1.9669573439951809E-3</c:v>
                  </c:pt>
                  <c:pt idx="4">
                    <c:v>5.3206149357956341E-3</c:v>
                  </c:pt>
                  <c:pt idx="5">
                    <c:v>9.6502115509785377E-3</c:v>
                  </c:pt>
                  <c:pt idx="6">
                    <c:v>1.7277023270806626E-2</c:v>
                  </c:pt>
                  <c:pt idx="7">
                    <c:v>3.4489414329995305E-2</c:v>
                  </c:pt>
                  <c:pt idx="8">
                    <c:v>3.3619653138750351E-2</c:v>
                  </c:pt>
                  <c:pt idx="9">
                    <c:v>2.4623338034865164E-2</c:v>
                  </c:pt>
                  <c:pt idx="10">
                    <c:v>1.762466680105064E-2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Sheet4!$B$125:$L$125</c:f>
              <c:numCache>
                <c:formatCode>General</c:formatCode>
                <c:ptCount val="11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Sheet4!$B$129:$L$129</c:f>
              <c:numCache>
                <c:formatCode>General</c:formatCode>
                <c:ptCount val="11"/>
                <c:pt idx="0">
                  <c:v>0.12800000111262003</c:v>
                </c:pt>
                <c:pt idx="1">
                  <c:v>0.172366663813591</c:v>
                </c:pt>
                <c:pt idx="2">
                  <c:v>0.22203333179155985</c:v>
                </c:pt>
                <c:pt idx="3">
                  <c:v>0.25233333309491474</c:v>
                </c:pt>
                <c:pt idx="4">
                  <c:v>0.2940666675567627</c:v>
                </c:pt>
                <c:pt idx="5">
                  <c:v>0.38509999712308246</c:v>
                </c:pt>
                <c:pt idx="6">
                  <c:v>0.59696666399637854</c:v>
                </c:pt>
                <c:pt idx="7">
                  <c:v>0.95459999640782678</c:v>
                </c:pt>
                <c:pt idx="8">
                  <c:v>1.2669666608174641</c:v>
                </c:pt>
                <c:pt idx="9">
                  <c:v>1.3644333283106487</c:v>
                </c:pt>
                <c:pt idx="10">
                  <c:v>1.4450666109720867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BD9-4A96-89C9-BE82E894580D}"/>
            </c:ext>
          </c:extLst>
        </c:ser>
        <c:ser>
          <c:idx val="3"/>
          <c:order val="2"/>
          <c:tx>
            <c:strRef>
              <c:f>Sheet4!$A$130</c:f>
              <c:strCache>
                <c:ptCount val="1"/>
                <c:pt idx="0">
                  <c:v>Mix + 125</c:v>
                </c:pt>
              </c:strCache>
            </c:strRef>
          </c:tx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Sheet4!$B$144:$L$144</c:f>
                <c:numCache>
                  <c:formatCode>General</c:formatCode>
                  <c:ptCount val="11"/>
                  <c:pt idx="0">
                    <c:v>1.6996337545147153E-4</c:v>
                  </c:pt>
                  <c:pt idx="1">
                    <c:v>6.7986908769085527E-4</c:v>
                  </c:pt>
                  <c:pt idx="2">
                    <c:v>2.2213256055100408E-2</c:v>
                  </c:pt>
                  <c:pt idx="3">
                    <c:v>1.2002866269704968E-2</c:v>
                  </c:pt>
                  <c:pt idx="4">
                    <c:v>4.1346796775903021E-3</c:v>
                  </c:pt>
                  <c:pt idx="5">
                    <c:v>1.5403504167450307E-2</c:v>
                  </c:pt>
                  <c:pt idx="6">
                    <c:v>1.532339986526182E-2</c:v>
                  </c:pt>
                  <c:pt idx="7">
                    <c:v>1.0121036429270038E-2</c:v>
                  </c:pt>
                  <c:pt idx="8">
                    <c:v>3.2190328305585548E-3</c:v>
                  </c:pt>
                  <c:pt idx="9">
                    <c:v>2.3156391236121288E-3</c:v>
                  </c:pt>
                  <c:pt idx="10">
                    <c:v>3.1930244832111534E-3</c:v>
                  </c:pt>
                </c:numCache>
              </c:numRef>
            </c:plus>
            <c:minus>
              <c:numRef>
                <c:f>Sheet4!$B$144:$L$144</c:f>
                <c:numCache>
                  <c:formatCode>General</c:formatCode>
                  <c:ptCount val="11"/>
                  <c:pt idx="0">
                    <c:v>1.6996337545147153E-4</c:v>
                  </c:pt>
                  <c:pt idx="1">
                    <c:v>6.7986908769085527E-4</c:v>
                  </c:pt>
                  <c:pt idx="2">
                    <c:v>2.2213256055100408E-2</c:v>
                  </c:pt>
                  <c:pt idx="3">
                    <c:v>1.2002866269704968E-2</c:v>
                  </c:pt>
                  <c:pt idx="4">
                    <c:v>4.1346796775903021E-3</c:v>
                  </c:pt>
                  <c:pt idx="5">
                    <c:v>1.5403504167450307E-2</c:v>
                  </c:pt>
                  <c:pt idx="6">
                    <c:v>1.532339986526182E-2</c:v>
                  </c:pt>
                  <c:pt idx="7">
                    <c:v>1.0121036429270038E-2</c:v>
                  </c:pt>
                  <c:pt idx="8">
                    <c:v>3.2190328305585548E-3</c:v>
                  </c:pt>
                  <c:pt idx="9">
                    <c:v>2.3156391236121288E-3</c:v>
                  </c:pt>
                  <c:pt idx="10">
                    <c:v>3.1930244832111534E-3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Sheet4!$B$130:$X$130</c:f>
              <c:numCache>
                <c:formatCode>General</c:formatCode>
                <c:ptCount val="23"/>
                <c:pt idx="0">
                  <c:v>0.12813333173592886</c:v>
                </c:pt>
                <c:pt idx="1">
                  <c:v>0.17593333125114441</c:v>
                </c:pt>
                <c:pt idx="2">
                  <c:v>0.38416666785875958</c:v>
                </c:pt>
                <c:pt idx="3">
                  <c:v>0.89973334471384681</c:v>
                </c:pt>
                <c:pt idx="4">
                  <c:v>1.3655333518981934</c:v>
                </c:pt>
                <c:pt idx="5">
                  <c:v>1.4622333447138469</c:v>
                </c:pt>
                <c:pt idx="6">
                  <c:v>1.5295000076293945</c:v>
                </c:pt>
                <c:pt idx="7">
                  <c:v>1.5760333140691121</c:v>
                </c:pt>
                <c:pt idx="8">
                  <c:v>1.6201666990915935</c:v>
                </c:pt>
                <c:pt idx="9">
                  <c:v>1.6428666909535725</c:v>
                </c:pt>
                <c:pt idx="10">
                  <c:v>1.665166695912679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BD9-4A96-89C9-BE82E894580D}"/>
            </c:ext>
          </c:extLst>
        </c:ser>
        <c:ser>
          <c:idx val="4"/>
          <c:order val="3"/>
          <c:tx>
            <c:strRef>
              <c:f>Sheet4!$A$131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plus>
            <c:minus>
              <c:numRef>
                <c:f>Sheet4!$B$145:$L$145</c:f>
                <c:numCache>
                  <c:formatCode>General</c:formatCode>
                  <c:ptCount val="11"/>
                  <c:pt idx="0">
                    <c:v>7.3181497425109539E-4</c:v>
                  </c:pt>
                  <c:pt idx="1">
                    <c:v>5.2740418180104061E-3</c:v>
                  </c:pt>
                  <c:pt idx="2">
                    <c:v>2.4445081832124377E-2</c:v>
                  </c:pt>
                  <c:pt idx="3">
                    <c:v>2.1363875802248418E-2</c:v>
                  </c:pt>
                  <c:pt idx="4">
                    <c:v>1.080415168686665E-2</c:v>
                  </c:pt>
                  <c:pt idx="5">
                    <c:v>5.8379935564913292E-3</c:v>
                  </c:pt>
                  <c:pt idx="6">
                    <c:v>6.4592519701961396E-3</c:v>
                  </c:pt>
                  <c:pt idx="7">
                    <c:v>5.9410171606873331E-3</c:v>
                  </c:pt>
                  <c:pt idx="8">
                    <c:v>5.9779549048054898E-3</c:v>
                  </c:pt>
                  <c:pt idx="9">
                    <c:v>8.9095627962129265E-3</c:v>
                  </c:pt>
                  <c:pt idx="10">
                    <c:v>1.1943323898280261E-2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Sheet4!$B$131:$X$131</c:f>
              <c:numCache>
                <c:formatCode>General</c:formatCode>
                <c:ptCount val="23"/>
                <c:pt idx="0">
                  <c:v>0.12906666596730551</c:v>
                </c:pt>
                <c:pt idx="1">
                  <c:v>0.18343333403269449</c:v>
                </c:pt>
                <c:pt idx="2">
                  <c:v>0.51396666963895166</c:v>
                </c:pt>
                <c:pt idx="3">
                  <c:v>1.1017666260401409</c:v>
                </c:pt>
                <c:pt idx="4">
                  <c:v>1.430566668510437</c:v>
                </c:pt>
                <c:pt idx="5">
                  <c:v>1.512933333714803</c:v>
                </c:pt>
                <c:pt idx="6">
                  <c:v>1.5655666589736938</c:v>
                </c:pt>
                <c:pt idx="7">
                  <c:v>1.6066333452860515</c:v>
                </c:pt>
                <c:pt idx="8">
                  <c:v>1.638533353805542</c:v>
                </c:pt>
                <c:pt idx="9">
                  <c:v>1.650000015894572</c:v>
                </c:pt>
                <c:pt idx="10">
                  <c:v>1.6646333138147991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BD9-4A96-89C9-BE82E8945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848288"/>
        <c:axId val="151847896"/>
      </c:scatterChart>
      <c:scatterChart>
        <c:scatterStyle val="smoothMarker"/>
        <c:varyColors val="0"/>
        <c:ser>
          <c:idx val="7"/>
          <c:order val="4"/>
          <c:tx>
            <c:strRef>
              <c:f>Sheet4!$A$134</c:f>
              <c:strCache>
                <c:ptCount val="1"/>
                <c:pt idx="0">
                  <c:v>Mix + kan25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Sheet4!$B$148:$L$148</c:f>
                <c:numCache>
                  <c:formatCode>General</c:formatCode>
                  <c:ptCount val="11"/>
                  <c:pt idx="0">
                    <c:v>14.267289706021799</c:v>
                  </c:pt>
                  <c:pt idx="1">
                    <c:v>9.8994949366116654</c:v>
                  </c:pt>
                  <c:pt idx="2">
                    <c:v>74.091534979075419</c:v>
                  </c:pt>
                  <c:pt idx="3">
                    <c:v>511.69587321637317</c:v>
                  </c:pt>
                  <c:pt idx="4">
                    <c:v>807.44962003142268</c:v>
                  </c:pt>
                  <c:pt idx="5">
                    <c:v>753.24911033616377</c:v>
                  </c:pt>
                  <c:pt idx="6">
                    <c:v>471.17748484220067</c:v>
                  </c:pt>
                  <c:pt idx="7">
                    <c:v>340.54890332455273</c:v>
                  </c:pt>
                  <c:pt idx="8">
                    <c:v>463.38105269853236</c:v>
                  </c:pt>
                  <c:pt idx="9">
                    <c:v>94.700698108420625</c:v>
                  </c:pt>
                  <c:pt idx="10">
                    <c:v>384.51210066206698</c:v>
                  </c:pt>
                </c:numCache>
              </c:numRef>
            </c:plus>
            <c:minus>
              <c:numRef>
                <c:f>Sheet4!$B$148:$L$148</c:f>
                <c:numCache>
                  <c:formatCode>General</c:formatCode>
                  <c:ptCount val="11"/>
                  <c:pt idx="0">
                    <c:v>14.267289706021799</c:v>
                  </c:pt>
                  <c:pt idx="1">
                    <c:v>9.8994949366116654</c:v>
                  </c:pt>
                  <c:pt idx="2">
                    <c:v>74.091534979075419</c:v>
                  </c:pt>
                  <c:pt idx="3">
                    <c:v>511.69587321637317</c:v>
                  </c:pt>
                  <c:pt idx="4">
                    <c:v>807.44962003142268</c:v>
                  </c:pt>
                  <c:pt idx="5">
                    <c:v>753.24911033616377</c:v>
                  </c:pt>
                  <c:pt idx="6">
                    <c:v>471.17748484220067</c:v>
                  </c:pt>
                  <c:pt idx="7">
                    <c:v>340.54890332455273</c:v>
                  </c:pt>
                  <c:pt idx="8">
                    <c:v>463.38105269853236</c:v>
                  </c:pt>
                  <c:pt idx="9">
                    <c:v>94.700698108420625</c:v>
                  </c:pt>
                  <c:pt idx="10">
                    <c:v>384.51210066206698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Sheet4!$B$134:$X$134</c:f>
              <c:numCache>
                <c:formatCode>General</c:formatCode>
                <c:ptCount val="23"/>
                <c:pt idx="0">
                  <c:v>1926.3333333333333</c:v>
                </c:pt>
                <c:pt idx="1">
                  <c:v>2079</c:v>
                </c:pt>
                <c:pt idx="2">
                  <c:v>2968.6666666666665</c:v>
                </c:pt>
                <c:pt idx="3">
                  <c:v>8877</c:v>
                </c:pt>
                <c:pt idx="4">
                  <c:v>18830.333333333332</c:v>
                </c:pt>
                <c:pt idx="5">
                  <c:v>24028.666666666668</c:v>
                </c:pt>
                <c:pt idx="6">
                  <c:v>27620.666666666668</c:v>
                </c:pt>
                <c:pt idx="7">
                  <c:v>31397.333333333332</c:v>
                </c:pt>
                <c:pt idx="8">
                  <c:v>35394</c:v>
                </c:pt>
                <c:pt idx="9">
                  <c:v>37439.333333333336</c:v>
                </c:pt>
                <c:pt idx="10">
                  <c:v>38446.333333333336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BD9-4A96-89C9-BE82E894580D}"/>
            </c:ext>
          </c:extLst>
        </c:ser>
        <c:ser>
          <c:idx val="8"/>
          <c:order val="5"/>
          <c:tx>
            <c:strRef>
              <c:f>Sheet4!$A$135</c:f>
              <c:strCache>
                <c:ptCount val="1"/>
                <c:pt idx="0">
                  <c:v>Mix + strep10</c:v>
                </c:pt>
              </c:strCache>
            </c:strRef>
          </c:tx>
          <c:spPr>
            <a:ln>
              <a:solidFill>
                <a:srgbClr val="92D050"/>
              </a:solidFill>
              <a:prstDash val="sysDash"/>
            </a:ln>
          </c:spPr>
          <c:marker>
            <c:symbol val="circle"/>
            <c:size val="5"/>
          </c:marker>
          <c:errBars>
            <c:errDir val="y"/>
            <c:errBarType val="both"/>
            <c:errValType val="cust"/>
            <c:noEndCap val="0"/>
            <c:plus>
              <c:numRef>
                <c:f>Sheet4!$B$149:$L$149</c:f>
                <c:numCache>
                  <c:formatCode>General</c:formatCode>
                  <c:ptCount val="11"/>
                  <c:pt idx="0">
                    <c:v>22.365648262955006</c:v>
                  </c:pt>
                  <c:pt idx="1">
                    <c:v>21.202725191719001</c:v>
                  </c:pt>
                  <c:pt idx="2">
                    <c:v>7.4833147735478827</c:v>
                  </c:pt>
                  <c:pt idx="3">
                    <c:v>4.9665548085837798</c:v>
                  </c:pt>
                  <c:pt idx="4">
                    <c:v>21.684607956387456</c:v>
                  </c:pt>
                  <c:pt idx="5">
                    <c:v>77.101664487004868</c:v>
                  </c:pt>
                  <c:pt idx="6">
                    <c:v>210.1322334996598</c:v>
                  </c:pt>
                  <c:pt idx="7">
                    <c:v>487.27291007082357</c:v>
                  </c:pt>
                  <c:pt idx="8">
                    <c:v>637.50834417197154</c:v>
                  </c:pt>
                  <c:pt idx="9">
                    <c:v>732.21141452148606</c:v>
                  </c:pt>
                  <c:pt idx="10">
                    <c:v>835.94377801380881</c:v>
                  </c:pt>
                </c:numCache>
              </c:numRef>
            </c:plus>
            <c:minus>
              <c:numRef>
                <c:f>Sheet4!$B$149:$L$149</c:f>
                <c:numCache>
                  <c:formatCode>General</c:formatCode>
                  <c:ptCount val="11"/>
                  <c:pt idx="0">
                    <c:v>22.365648262955006</c:v>
                  </c:pt>
                  <c:pt idx="1">
                    <c:v>21.202725191719001</c:v>
                  </c:pt>
                  <c:pt idx="2">
                    <c:v>7.4833147735478827</c:v>
                  </c:pt>
                  <c:pt idx="3">
                    <c:v>4.9665548085837798</c:v>
                  </c:pt>
                  <c:pt idx="4">
                    <c:v>21.684607956387456</c:v>
                  </c:pt>
                  <c:pt idx="5">
                    <c:v>77.101664487004868</c:v>
                  </c:pt>
                  <c:pt idx="6">
                    <c:v>210.1322334996598</c:v>
                  </c:pt>
                  <c:pt idx="7">
                    <c:v>487.27291007082357</c:v>
                  </c:pt>
                  <c:pt idx="8">
                    <c:v>637.50834417197154</c:v>
                  </c:pt>
                  <c:pt idx="9">
                    <c:v>732.21141452148606</c:v>
                  </c:pt>
                  <c:pt idx="10">
                    <c:v>835.94377801380881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Sheet4!$B$135:$X$135</c:f>
              <c:numCache>
                <c:formatCode>General</c:formatCode>
                <c:ptCount val="23"/>
                <c:pt idx="0">
                  <c:v>1970.3333333333333</c:v>
                </c:pt>
                <c:pt idx="1">
                  <c:v>2111.3333333333335</c:v>
                </c:pt>
                <c:pt idx="2">
                  <c:v>2198</c:v>
                </c:pt>
                <c:pt idx="3">
                  <c:v>2237</c:v>
                </c:pt>
                <c:pt idx="4">
                  <c:v>2374.6666666666665</c:v>
                </c:pt>
                <c:pt idx="5">
                  <c:v>2816</c:v>
                </c:pt>
                <c:pt idx="6">
                  <c:v>4663.666666666667</c:v>
                </c:pt>
                <c:pt idx="7">
                  <c:v>8188.333333333333</c:v>
                </c:pt>
                <c:pt idx="8">
                  <c:v>11046.333333333334</c:v>
                </c:pt>
                <c:pt idx="9">
                  <c:v>12477.333333333334</c:v>
                </c:pt>
                <c:pt idx="10">
                  <c:v>13790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BD9-4A96-89C9-BE82E894580D}"/>
            </c:ext>
          </c:extLst>
        </c:ser>
        <c:ser>
          <c:idx val="9"/>
          <c:order val="6"/>
          <c:tx>
            <c:strRef>
              <c:f>Sheet4!$A$136</c:f>
              <c:strCache>
                <c:ptCount val="1"/>
                <c:pt idx="0">
                  <c:v>Mix + 125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  <a:prstDash val="sysDash"/>
            </a:ln>
          </c:spPr>
          <c:marker>
            <c:symbol val="circle"/>
            <c:size val="5"/>
          </c:marker>
          <c:errBars>
            <c:errDir val="y"/>
            <c:errBarType val="both"/>
            <c:errValType val="cust"/>
            <c:noEndCap val="0"/>
            <c:plus>
              <c:numRef>
                <c:f>Sheet4!$B$150:$L$150</c:f>
                <c:numCache>
                  <c:formatCode>General</c:formatCode>
                  <c:ptCount val="11"/>
                  <c:pt idx="0">
                    <c:v>18.873850222522755</c:v>
                  </c:pt>
                  <c:pt idx="1">
                    <c:v>25.381533094401966</c:v>
                  </c:pt>
                  <c:pt idx="2">
                    <c:v>31.008959278820623</c:v>
                  </c:pt>
                  <c:pt idx="3">
                    <c:v>41.45144415122617</c:v>
                  </c:pt>
                  <c:pt idx="4">
                    <c:v>20.396078054371138</c:v>
                  </c:pt>
                  <c:pt idx="5">
                    <c:v>17.782638224465519</c:v>
                  </c:pt>
                  <c:pt idx="6">
                    <c:v>18.517259216441534</c:v>
                  </c:pt>
                  <c:pt idx="7">
                    <c:v>27.145697428669777</c:v>
                  </c:pt>
                  <c:pt idx="8">
                    <c:v>18.909139471577113</c:v>
                  </c:pt>
                  <c:pt idx="9">
                    <c:v>24.91318258807306</c:v>
                  </c:pt>
                  <c:pt idx="10">
                    <c:v>29.397656747132455</c:v>
                  </c:pt>
                </c:numCache>
              </c:numRef>
            </c:plus>
            <c:minus>
              <c:numRef>
                <c:f>Sheet4!$B$150:$L$150</c:f>
                <c:numCache>
                  <c:formatCode>General</c:formatCode>
                  <c:ptCount val="11"/>
                  <c:pt idx="0">
                    <c:v>18.873850222522755</c:v>
                  </c:pt>
                  <c:pt idx="1">
                    <c:v>25.381533094401966</c:v>
                  </c:pt>
                  <c:pt idx="2">
                    <c:v>31.008959278820623</c:v>
                  </c:pt>
                  <c:pt idx="3">
                    <c:v>41.45144415122617</c:v>
                  </c:pt>
                  <c:pt idx="4">
                    <c:v>20.396078054371138</c:v>
                  </c:pt>
                  <c:pt idx="5">
                    <c:v>17.782638224465519</c:v>
                  </c:pt>
                  <c:pt idx="6">
                    <c:v>18.517259216441534</c:v>
                  </c:pt>
                  <c:pt idx="7">
                    <c:v>27.145697428669777</c:v>
                  </c:pt>
                  <c:pt idx="8">
                    <c:v>18.909139471577113</c:v>
                  </c:pt>
                  <c:pt idx="9">
                    <c:v>24.91318258807306</c:v>
                  </c:pt>
                  <c:pt idx="10">
                    <c:v>29.397656747132455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Sheet4!$B$136:$X$136</c:f>
              <c:numCache>
                <c:formatCode>General</c:formatCode>
                <c:ptCount val="23"/>
                <c:pt idx="0">
                  <c:v>1958.3333333333333</c:v>
                </c:pt>
                <c:pt idx="1">
                  <c:v>2230.3333333333335</c:v>
                </c:pt>
                <c:pt idx="2">
                  <c:v>2532.3333333333335</c:v>
                </c:pt>
                <c:pt idx="3">
                  <c:v>2242.3333333333335</c:v>
                </c:pt>
                <c:pt idx="4">
                  <c:v>1911</c:v>
                </c:pt>
                <c:pt idx="5">
                  <c:v>1980.6666666666667</c:v>
                </c:pt>
                <c:pt idx="6">
                  <c:v>2128.3333333333335</c:v>
                </c:pt>
                <c:pt idx="7">
                  <c:v>2215.3333333333335</c:v>
                </c:pt>
                <c:pt idx="8">
                  <c:v>2323.3333333333335</c:v>
                </c:pt>
                <c:pt idx="9">
                  <c:v>2436</c:v>
                </c:pt>
                <c:pt idx="10">
                  <c:v>2510.3333333333335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BD9-4A96-89C9-BE82E894580D}"/>
            </c:ext>
          </c:extLst>
        </c:ser>
        <c:ser>
          <c:idx val="10"/>
          <c:order val="7"/>
          <c:tx>
            <c:strRef>
              <c:f>Sheet4!$A$137</c:f>
              <c:strCache>
                <c:ptCount val="1"/>
                <c:pt idx="0">
                  <c:v>Mix + 237</c:v>
                </c:pt>
              </c:strCache>
            </c:strRef>
          </c:tx>
          <c:spPr>
            <a:ln>
              <a:solidFill>
                <a:srgbClr val="00B0F0"/>
              </a:solidFill>
              <a:prstDash val="sysDash"/>
            </a:ln>
          </c:spPr>
          <c:marker>
            <c:symbol val="circle"/>
            <c:size val="5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plus>
            <c:minus>
              <c:numRef>
                <c:f>Sheet4!$B$151:$L$151</c:f>
                <c:numCache>
                  <c:formatCode>General</c:formatCode>
                  <c:ptCount val="11"/>
                  <c:pt idx="0">
                    <c:v>15.3260852434302</c:v>
                  </c:pt>
                  <c:pt idx="1">
                    <c:v>32.444824959716868</c:v>
                  </c:pt>
                  <c:pt idx="2">
                    <c:v>160.16935481615147</c:v>
                  </c:pt>
                  <c:pt idx="3">
                    <c:v>149.94739818423733</c:v>
                  </c:pt>
                  <c:pt idx="4">
                    <c:v>176.08773065971658</c:v>
                  </c:pt>
                  <c:pt idx="5">
                    <c:v>178.74065632144865</c:v>
                  </c:pt>
                  <c:pt idx="6">
                    <c:v>166.88519007589221</c:v>
                  </c:pt>
                  <c:pt idx="7">
                    <c:v>194.3210402058065</c:v>
                  </c:pt>
                  <c:pt idx="8">
                    <c:v>191.02763034586269</c:v>
                  </c:pt>
                  <c:pt idx="9">
                    <c:v>238.20486047844523</c:v>
                  </c:pt>
                  <c:pt idx="10">
                    <c:v>157.66420012165096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Sheet4!$B$125:$X$125</c:f>
              <c:numCache>
                <c:formatCode>General</c:formatCode>
                <c:ptCount val="23"/>
                <c:pt idx="0">
                  <c:v>0</c:v>
                </c:pt>
                <c:pt idx="1">
                  <c:v>107.75333333333333</c:v>
                </c:pt>
                <c:pt idx="2">
                  <c:v>207.155</c:v>
                </c:pt>
                <c:pt idx="3">
                  <c:v>306.55666666666667</c:v>
                </c:pt>
                <c:pt idx="4">
                  <c:v>405.95833333333331</c:v>
                </c:pt>
                <c:pt idx="5">
                  <c:v>505.36</c:v>
                </c:pt>
                <c:pt idx="6">
                  <c:v>604.76333333333332</c:v>
                </c:pt>
                <c:pt idx="7">
                  <c:v>704.16499999999996</c:v>
                </c:pt>
                <c:pt idx="8">
                  <c:v>803.56666666666672</c:v>
                </c:pt>
                <c:pt idx="9">
                  <c:v>902.97</c:v>
                </c:pt>
                <c:pt idx="10">
                  <c:v>1002.3733333333333</c:v>
                </c:pt>
              </c:numCache>
            </c:numRef>
          </c:xVal>
          <c:yVal>
            <c:numRef>
              <c:f>Sheet4!$B$137:$X$137</c:f>
              <c:numCache>
                <c:formatCode>General</c:formatCode>
                <c:ptCount val="23"/>
                <c:pt idx="0">
                  <c:v>1950.6666666666667</c:v>
                </c:pt>
                <c:pt idx="1">
                  <c:v>2282</c:v>
                </c:pt>
                <c:pt idx="2">
                  <c:v>4033.6666666666665</c:v>
                </c:pt>
                <c:pt idx="3">
                  <c:v>7591.666666666667</c:v>
                </c:pt>
                <c:pt idx="4">
                  <c:v>9765.3333333333339</c:v>
                </c:pt>
                <c:pt idx="5">
                  <c:v>11140.666666666666</c:v>
                </c:pt>
                <c:pt idx="6">
                  <c:v>12295</c:v>
                </c:pt>
                <c:pt idx="7">
                  <c:v>13444</c:v>
                </c:pt>
                <c:pt idx="8">
                  <c:v>14770.333333333334</c:v>
                </c:pt>
                <c:pt idx="9">
                  <c:v>15760.666666666666</c:v>
                </c:pt>
                <c:pt idx="10">
                  <c:v>16292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4BD9-4A96-89C9-BE82E8945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850640"/>
        <c:axId val="151851424"/>
      </c:scatterChart>
      <c:valAx>
        <c:axId val="151848288"/>
        <c:scaling>
          <c:orientation val="minMax"/>
          <c:max val="10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51847896"/>
        <c:crosses val="autoZero"/>
        <c:crossBetween val="midCat"/>
      </c:valAx>
      <c:valAx>
        <c:axId val="151847896"/>
        <c:scaling>
          <c:orientation val="minMax"/>
          <c:max val="1.8"/>
        </c:scaling>
        <c:delete val="0"/>
        <c:axPos val="l"/>
        <c:numFmt formatCode="General" sourceLinked="1"/>
        <c:majorTickMark val="out"/>
        <c:minorTickMark val="none"/>
        <c:tickLblPos val="nextTo"/>
        <c:crossAx val="151848288"/>
        <c:crosses val="autoZero"/>
        <c:crossBetween val="midCat"/>
      </c:valAx>
      <c:valAx>
        <c:axId val="151851424"/>
        <c:scaling>
          <c:orientation val="minMax"/>
          <c:max val="40000"/>
        </c:scaling>
        <c:delete val="0"/>
        <c:axPos val="r"/>
        <c:numFmt formatCode="General" sourceLinked="1"/>
        <c:majorTickMark val="out"/>
        <c:minorTickMark val="none"/>
        <c:tickLblPos val="nextTo"/>
        <c:crossAx val="151850640"/>
        <c:crosses val="max"/>
        <c:crossBetween val="midCat"/>
      </c:valAx>
      <c:valAx>
        <c:axId val="151850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8514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fld id="{1AE29BCA-B40F-4C48-8871-E1F8316AC91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5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-109" charset="0"/>
              </a:defRPr>
            </a:lvl1pPr>
          </a:lstStyle>
          <a:p>
            <a:pPr>
              <a:defRPr/>
            </a:pPr>
            <a:fld id="{329520AA-149D-BF45-91CB-D08E5E982B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97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1C1A97-1509-5548-8BCC-D09D28E5754E}" type="slidenum">
              <a:rPr lang="en-GB">
                <a:latin typeface="Times New Roman" charset="0"/>
              </a:rPr>
              <a:pPr/>
              <a:t>4</a:t>
            </a:fld>
            <a:endParaRPr lang="en-GB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5189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</a:t>
            </a:r>
            <a:r>
              <a:rPr lang="en-US" baseline="0" dirty="0"/>
              <a:t> we found is that mutations of these catalytic domains abolishes cutting, but the protein can still bind DNA at high affinity.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DDF29-B60C-4C15-ACBB-875C5A5B0A8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4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also sought to convert dCas9 to a transcription activator</a:t>
            </a:r>
            <a:r>
              <a:rPr lang="en-US" baseline="0" dirty="0"/>
              <a:t>. To this end, we fused dCas9 to the w subunit of RNAP, which can recruit the polymerase to the promoter.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DDF29-B60C-4C15-ACBB-875C5A5B0A8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69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E626-BD98-44B9-9839-242496CDED89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433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CA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89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5BD4-A7E2-425A-84AD-74B036B3D7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8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5BD4-A7E2-425A-84AD-74B036B3D7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6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lvl="4" eaLnBrk="1" hangingPunct="1">
              <a:spcBef>
                <a:spcPct val="0"/>
              </a:spcBef>
            </a:pPr>
            <a:endParaRPr lang="en-CA">
              <a:latin typeface="Calibri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73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0A5B90-7637-B840-9833-CAAC4BF7480F}" type="slidenum">
              <a:rPr lang="fr-FR"/>
              <a:pPr/>
              <a:t>20</a:t>
            </a:fld>
            <a:endParaRPr lang="fr-FR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6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3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43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9520AA-149D-BF45-91CB-D08E5E982B62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192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5BD4-A7E2-425A-84AD-74B036B3D71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0775624-C878-4D8A-9108-A5846C9810F3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D97D401-193E-4C99-9EDF-690058D38AA1}" type="datetimeFigureOut">
              <a:rPr lang="en-US" smtClean="0"/>
              <a:t>10/11/2023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microsoft.com/office/2007/relationships/hdphoto" Target="../media/hdphoto3.wdp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t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13" Type="http://schemas.openxmlformats.org/officeDocument/2006/relationships/image" Target="../media/image168.emf"/><Relationship Id="rId18" Type="http://schemas.openxmlformats.org/officeDocument/2006/relationships/image" Target="../media/image130.gif"/><Relationship Id="rId26" Type="http://schemas.openxmlformats.org/officeDocument/2006/relationships/image" Target="../media/image180.png"/><Relationship Id="rId3" Type="http://schemas.openxmlformats.org/officeDocument/2006/relationships/image" Target="../media/image158.jpeg"/><Relationship Id="rId21" Type="http://schemas.openxmlformats.org/officeDocument/2006/relationships/image" Target="../media/image175.png"/><Relationship Id="rId7" Type="http://schemas.openxmlformats.org/officeDocument/2006/relationships/image" Target="../media/image162.emf"/><Relationship Id="rId12" Type="http://schemas.openxmlformats.org/officeDocument/2006/relationships/image" Target="../media/image167.emf"/><Relationship Id="rId17" Type="http://schemas.openxmlformats.org/officeDocument/2006/relationships/image" Target="../media/image172.png"/><Relationship Id="rId25" Type="http://schemas.openxmlformats.org/officeDocument/2006/relationships/image" Target="../media/image179.png"/><Relationship Id="rId2" Type="http://schemas.openxmlformats.org/officeDocument/2006/relationships/image" Target="../media/image157.emf"/><Relationship Id="rId16" Type="http://schemas.openxmlformats.org/officeDocument/2006/relationships/image" Target="../media/image171.png"/><Relationship Id="rId20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emf"/><Relationship Id="rId11" Type="http://schemas.openxmlformats.org/officeDocument/2006/relationships/image" Target="../media/image166.emf"/><Relationship Id="rId24" Type="http://schemas.openxmlformats.org/officeDocument/2006/relationships/image" Target="../media/image178.png"/><Relationship Id="rId5" Type="http://schemas.openxmlformats.org/officeDocument/2006/relationships/image" Target="../media/image160.emf"/><Relationship Id="rId15" Type="http://schemas.openxmlformats.org/officeDocument/2006/relationships/image" Target="../media/image170.png"/><Relationship Id="rId23" Type="http://schemas.openxmlformats.org/officeDocument/2006/relationships/image" Target="../media/image177.png"/><Relationship Id="rId28" Type="http://schemas.openxmlformats.org/officeDocument/2006/relationships/image" Target="../media/image182.png"/><Relationship Id="rId10" Type="http://schemas.openxmlformats.org/officeDocument/2006/relationships/image" Target="../media/image165.emf"/><Relationship Id="rId19" Type="http://schemas.openxmlformats.org/officeDocument/2006/relationships/image" Target="../media/image173.png"/><Relationship Id="rId4" Type="http://schemas.openxmlformats.org/officeDocument/2006/relationships/image" Target="../media/image159.emf"/><Relationship Id="rId9" Type="http://schemas.openxmlformats.org/officeDocument/2006/relationships/image" Target="../media/image164.emf"/><Relationship Id="rId14" Type="http://schemas.openxmlformats.org/officeDocument/2006/relationships/image" Target="../media/image169.emf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4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2.jpeg"/><Relationship Id="rId5" Type="http://schemas.openxmlformats.org/officeDocument/2006/relationships/image" Target="../media/image187.png"/><Relationship Id="rId10" Type="http://schemas.openxmlformats.org/officeDocument/2006/relationships/image" Target="../media/image191.png"/><Relationship Id="rId4" Type="http://schemas.openxmlformats.org/officeDocument/2006/relationships/image" Target="../media/image186.png"/><Relationship Id="rId9" Type="http://schemas.openxmlformats.org/officeDocument/2006/relationships/oleObject" Target="../embeddings/oleObject1.bin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991600" cy="1752600"/>
          </a:xfrm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defRPr/>
            </a:pPr>
            <a:r>
              <a:rPr lang="fr-FR" sz="3600" dirty="0"/>
              <a:t>CRISPR-Cas </a:t>
            </a:r>
            <a:r>
              <a:rPr lang="fr-FR" sz="3600" dirty="0" err="1"/>
              <a:t>systems</a:t>
            </a:r>
            <a:r>
              <a:rPr lang="fr-FR" sz="3600" dirty="0"/>
              <a:t>: </a:t>
            </a:r>
            <a:r>
              <a:rPr lang="fr-FR" sz="3600" dirty="0" err="1"/>
              <a:t>from</a:t>
            </a:r>
            <a:r>
              <a:rPr lang="fr-FR" sz="3600" dirty="0"/>
              <a:t> a phage </a:t>
            </a:r>
            <a:r>
              <a:rPr lang="fr-FR" sz="3600" dirty="0" err="1"/>
              <a:t>defense</a:t>
            </a:r>
            <a:r>
              <a:rPr lang="fr-FR" sz="3600" dirty="0"/>
              <a:t> system to </a:t>
            </a:r>
            <a:r>
              <a:rPr lang="fr-FR" sz="3600" dirty="0" err="1"/>
              <a:t>biotech</a:t>
            </a:r>
            <a:r>
              <a:rPr lang="fr-FR" sz="3600" dirty="0"/>
              <a:t> </a:t>
            </a:r>
            <a:r>
              <a:rPr lang="fr-FR" sz="3600" dirty="0" err="1"/>
              <a:t>tools</a:t>
            </a:r>
            <a:endParaRPr lang="en-US" sz="3600" i="1" dirty="0">
              <a:solidFill>
                <a:srgbClr val="0000FF"/>
              </a:solidFill>
              <a:latin typeface="TimesNewRomanPSMT" charset="0"/>
              <a:ea typeface="+mj-ea"/>
              <a:cs typeface="+mj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2362200"/>
            <a:ext cx="9144000" cy="2971800"/>
          </a:xfrm>
          <a:noFill/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400" dirty="0">
              <a:solidFill>
                <a:srgbClr val="FAFD00"/>
              </a:solidFill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David Bikard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800" baseline="30000" dirty="0">
                <a:ea typeface="ＭＳ Ｐゴシック" charset="-128"/>
                <a:cs typeface="ＭＳ Ｐゴシック" charset="-128"/>
              </a:rPr>
              <a:t>Synthetic Biology lab</a:t>
            </a:r>
            <a:endParaRPr lang="en-US" baseline="30000" dirty="0"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000" baseline="30000" dirty="0">
              <a:solidFill>
                <a:srgbClr val="FAFD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2133600" y="-914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12" descr="Logo_pasteur_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04075"/>
            <a:ext cx="2441848" cy="92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Spacer acquisition</a:t>
            </a:r>
          </a:p>
          <a:p>
            <a:r>
              <a:rPr lang="en-US" sz="6000" dirty="0" err="1"/>
              <a:t>crRNA</a:t>
            </a:r>
            <a:r>
              <a:rPr lang="en-US" sz="6000" dirty="0"/>
              <a:t> biogenesis</a:t>
            </a:r>
          </a:p>
          <a:p>
            <a:r>
              <a:rPr lang="en-US" sz="6000" dirty="0"/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661083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0" y="143635"/>
            <a:ext cx="7827865" cy="120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85" y="1348646"/>
            <a:ext cx="4725525" cy="549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066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926"/>
          <a:stretch>
            <a:fillRect/>
          </a:stretch>
        </p:blipFill>
        <p:spPr bwMode="auto">
          <a:xfrm>
            <a:off x="7688520" y="979953"/>
            <a:ext cx="1455480" cy="457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18" y="1397897"/>
            <a:ext cx="7848600" cy="190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390109"/>
            <a:ext cx="7523018" cy="31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6610608"/>
            <a:ext cx="2895600" cy="24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199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/>
              <a:t>History</a:t>
            </a:r>
            <a:r>
              <a:rPr lang="fr-FR" sz="3200" dirty="0"/>
              <a:t> of CRISPR: </a:t>
            </a:r>
          </a:p>
          <a:p>
            <a:r>
              <a:rPr lang="fr-FR" sz="3200" dirty="0" err="1"/>
              <a:t>Experimental</a:t>
            </a:r>
            <a:r>
              <a:rPr lang="fr-FR" sz="3200" dirty="0"/>
              <a:t> </a:t>
            </a:r>
            <a:r>
              <a:rPr lang="fr-FR" sz="3200" dirty="0" err="1"/>
              <a:t>evidence</a:t>
            </a:r>
            <a:endParaRPr lang="fr-FR" sz="3200" dirty="0"/>
          </a:p>
          <a:p>
            <a:r>
              <a:rPr lang="fr-FR" sz="3200" dirty="0"/>
              <a:t>(2007)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817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7543800" cy="1143000"/>
          </a:xfrm>
        </p:spPr>
        <p:txBody>
          <a:bodyPr/>
          <a:lstStyle/>
          <a:p>
            <a:r>
              <a:rPr lang="en-US" sz="3200" i="1">
                <a:ea typeface="ＭＳ Ｐゴシック" pitchFamily="-106" charset="-128"/>
                <a:cs typeface="ＭＳ Ｐゴシック" pitchFamily="-106" charset="-128"/>
              </a:rPr>
              <a:t>Streptococcus thermophilus</a:t>
            </a:r>
            <a:endParaRPr lang="en-US" sz="320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33600"/>
            <a:ext cx="6477000" cy="4191000"/>
          </a:xfrm>
        </p:spPr>
        <p:txBody>
          <a:bodyPr/>
          <a:lstStyle/>
          <a:p>
            <a:r>
              <a:rPr lang="en-US" sz="2800" dirty="0">
                <a:ea typeface="ＭＳ Ｐゴシック" pitchFamily="-106" charset="-128"/>
                <a:cs typeface="ＭＳ Ｐゴシック" pitchFamily="-106" charset="-128"/>
              </a:rPr>
              <a:t>Non-pathogenic streptococci</a:t>
            </a:r>
          </a:p>
          <a:p>
            <a:r>
              <a:rPr lang="en-US" sz="2800" dirty="0">
                <a:ea typeface="ＭＳ Ｐゴシック" pitchFamily="-106" charset="-128"/>
                <a:cs typeface="ＭＳ Ｐゴシック" pitchFamily="-106" charset="-128"/>
              </a:rPr>
              <a:t>Use to make cheese, </a:t>
            </a:r>
            <a:r>
              <a:rPr lang="en-US" sz="2800" dirty="0" err="1">
                <a:ea typeface="ＭＳ Ｐゴシック" pitchFamily="-106" charset="-128"/>
                <a:cs typeface="ＭＳ Ｐゴシック" pitchFamily="-106" charset="-128"/>
              </a:rPr>
              <a:t>yogourt</a:t>
            </a:r>
            <a:endParaRPr lang="en-US" sz="2800" dirty="0">
              <a:ea typeface="ＭＳ Ｐゴシック" pitchFamily="-106" charset="-128"/>
              <a:cs typeface="ＭＳ Ｐゴシック" pitchFamily="-106" charset="-128"/>
            </a:endParaRPr>
          </a:p>
          <a:p>
            <a:endParaRPr lang="en-US" sz="2800" dirty="0">
              <a:ea typeface="ＭＳ Ｐゴシック" pitchFamily="-106" charset="-128"/>
              <a:cs typeface="ＭＳ Ｐゴシック" pitchFamily="-106" charset="-128"/>
            </a:endParaRPr>
          </a:p>
          <a:p>
            <a:r>
              <a:rPr lang="en-US" sz="2800" dirty="0">
                <a:ea typeface="ＭＳ Ｐゴシック" pitchFamily="-106" charset="-128"/>
                <a:cs typeface="ＭＳ Ｐゴシック" pitchFamily="-106" charset="-128"/>
              </a:rPr>
              <a:t>Industrial ST : transform a phage-sensitive into a phage-resistant strains</a:t>
            </a:r>
            <a:endParaRPr lang="en-US" sz="2800" i="1" dirty="0">
              <a:ea typeface="ＭＳ Ｐゴシック" pitchFamily="-106" charset="-128"/>
              <a:cs typeface="ＭＳ Ｐゴシック" pitchFamily="-106" charset="-128"/>
            </a:endParaRPr>
          </a:p>
          <a:p>
            <a:endParaRPr lang="fr-FR" sz="2000" dirty="0">
              <a:solidFill>
                <a:srgbClr val="00FF00"/>
              </a:solidFill>
            </a:endParaRPr>
          </a:p>
          <a:p>
            <a:endParaRPr lang="en-US" sz="2000" dirty="0">
              <a:solidFill>
                <a:srgbClr val="00FF00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endParaRPr lang="en-US" sz="2800" dirty="0">
              <a:ea typeface="ＭＳ Ｐゴシック" pitchFamily="-106" charset="-128"/>
              <a:cs typeface="ＭＳ Ｐゴシック" pitchFamily="-106" charset="-128"/>
            </a:endParaRPr>
          </a:p>
          <a:p>
            <a:endParaRPr lang="en-US" sz="28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1508" name="Picture 5" descr="comm129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010400" y="1684337"/>
            <a:ext cx="18288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yogour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1"/>
          <a:stretch>
            <a:fillRect/>
          </a:stretch>
        </p:blipFill>
        <p:spPr bwMode="auto">
          <a:xfrm>
            <a:off x="6918325" y="3429000"/>
            <a:ext cx="19208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g-nosFromages.jpg                                            000271E3Macintosh HD                   B74677AA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182340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030029"/>
      </p:ext>
    </p:extLst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363538" y="6489700"/>
            <a:ext cx="5561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fr-FR" sz="140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246" y="304800"/>
            <a:ext cx="7211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6200" y="376565"/>
            <a:ext cx="876536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9000"/>
              </a:spcAft>
            </a:pPr>
            <a:r>
              <a:rPr lang="en-US" i="1" u="sng" dirty="0">
                <a:solidFill>
                  <a:schemeClr val="bg2"/>
                </a:solidFill>
              </a:rPr>
              <a:t>CR1</a:t>
            </a:r>
          </a:p>
          <a:p>
            <a:pPr>
              <a:spcAft>
                <a:spcPts val="9600"/>
              </a:spcAft>
            </a:pPr>
            <a:r>
              <a:rPr lang="en-US" dirty="0">
                <a:solidFill>
                  <a:schemeClr val="bg2"/>
                </a:solidFill>
              </a:rPr>
              <a:t>CR2</a:t>
            </a:r>
          </a:p>
          <a:p>
            <a:pPr>
              <a:spcAft>
                <a:spcPts val="9600"/>
              </a:spcAft>
            </a:pPr>
            <a:r>
              <a:rPr lang="en-US" i="1" u="sng" dirty="0">
                <a:solidFill>
                  <a:schemeClr val="bg2"/>
                </a:solidFill>
              </a:rPr>
              <a:t>CR3</a:t>
            </a:r>
          </a:p>
          <a:p>
            <a:pPr>
              <a:spcAft>
                <a:spcPts val="9600"/>
              </a:spcAft>
            </a:pPr>
            <a:r>
              <a:rPr lang="en-US" dirty="0">
                <a:solidFill>
                  <a:schemeClr val="bg2"/>
                </a:solidFill>
              </a:rPr>
              <a:t>CR4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20253" y="1214735"/>
            <a:ext cx="151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20"/>
                </a:solidFill>
              </a:rPr>
              <a:t>32 spacers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67600" y="4019490"/>
            <a:ext cx="151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20"/>
                </a:solidFill>
              </a:rPr>
              <a:t>12 spacers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990600" y="5791200"/>
            <a:ext cx="3048000" cy="13716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6778"/>
      </p:ext>
    </p:extLst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363538" y="6489700"/>
            <a:ext cx="5561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fr-FR" sz="140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246" y="304800"/>
            <a:ext cx="7211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6200" y="376565"/>
            <a:ext cx="876536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9000"/>
              </a:spcAft>
            </a:pPr>
            <a:r>
              <a:rPr lang="en-US" i="1" u="sng" dirty="0">
                <a:solidFill>
                  <a:schemeClr val="bg2"/>
                </a:solidFill>
              </a:rPr>
              <a:t>CR1</a:t>
            </a:r>
          </a:p>
          <a:p>
            <a:pPr>
              <a:spcAft>
                <a:spcPts val="9600"/>
              </a:spcAft>
            </a:pPr>
            <a:r>
              <a:rPr lang="en-US" dirty="0">
                <a:solidFill>
                  <a:schemeClr val="bg2"/>
                </a:solidFill>
              </a:rPr>
              <a:t>CR2</a:t>
            </a:r>
          </a:p>
          <a:p>
            <a:pPr>
              <a:spcAft>
                <a:spcPts val="9600"/>
              </a:spcAft>
            </a:pPr>
            <a:r>
              <a:rPr lang="en-US" i="1" u="sng" dirty="0">
                <a:solidFill>
                  <a:schemeClr val="bg2"/>
                </a:solidFill>
              </a:rPr>
              <a:t>CR3</a:t>
            </a:r>
          </a:p>
          <a:p>
            <a:pPr>
              <a:spcAft>
                <a:spcPts val="9600"/>
              </a:spcAft>
            </a:pPr>
            <a:r>
              <a:rPr lang="en-US" dirty="0">
                <a:solidFill>
                  <a:schemeClr val="bg2"/>
                </a:solidFill>
              </a:rPr>
              <a:t>CR4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20253" y="1214735"/>
            <a:ext cx="151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20"/>
                </a:solidFill>
              </a:rPr>
              <a:t>32 spacers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67600" y="4019490"/>
            <a:ext cx="151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20"/>
                </a:solidFill>
              </a:rPr>
              <a:t>12 spacers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990600" y="5791200"/>
            <a:ext cx="3048000" cy="13716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752600"/>
            <a:ext cx="8686800" cy="1600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6200" y="5029200"/>
            <a:ext cx="8686800" cy="1600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75708"/>
      </p:ext>
    </p:extLst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-152400"/>
            <a:ext cx="7162800" cy="1143000"/>
          </a:xfrm>
        </p:spPr>
        <p:txBody>
          <a:bodyPr/>
          <a:lstStyle/>
          <a:p>
            <a:r>
              <a:rPr lang="en-US" sz="3600" dirty="0"/>
              <a:t>Signature genes/proteins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4038600"/>
            <a:ext cx="8763000" cy="2590800"/>
          </a:xfrm>
        </p:spPr>
        <p:txBody>
          <a:bodyPr/>
          <a:lstStyle/>
          <a:p>
            <a:pPr lvl="1"/>
            <a:r>
              <a:rPr lang="en-US" sz="3200" dirty="0"/>
              <a:t>Cas9: two domains, cleaves </a:t>
            </a:r>
            <a:r>
              <a:rPr lang="en-US" sz="3200" dirty="0" err="1"/>
              <a:t>dsDNA</a:t>
            </a:r>
            <a:endParaRPr lang="en-US" sz="3200" dirty="0"/>
          </a:p>
          <a:p>
            <a:pPr>
              <a:buClr>
                <a:schemeClr val="tx2"/>
              </a:buClr>
              <a:buFont typeface="Wingdings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Cas1: binds DNA, DNA cleavage</a:t>
            </a:r>
          </a:p>
          <a:p>
            <a:pPr>
              <a:buClr>
                <a:schemeClr val="tx2"/>
              </a:buClr>
              <a:buFont typeface="Wingdings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Cas2: </a:t>
            </a:r>
            <a:r>
              <a:rPr lang="en-US" sz="3200" dirty="0" err="1">
                <a:solidFill>
                  <a:schemeClr val="tx2"/>
                </a:solidFill>
              </a:rPr>
              <a:t>RNAse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DNAse</a:t>
            </a:r>
            <a:endParaRPr lang="en-US" sz="3200" dirty="0">
              <a:solidFill>
                <a:schemeClr val="tx2"/>
              </a:solidFill>
            </a:endParaRPr>
          </a:p>
          <a:p>
            <a:pPr lvl="1"/>
            <a:r>
              <a:rPr lang="en-US" sz="3200" dirty="0"/>
              <a:t>Csn2: binds </a:t>
            </a:r>
            <a:r>
              <a:rPr lang="en-US" sz="3200" dirty="0" err="1"/>
              <a:t>dsDNA</a:t>
            </a:r>
            <a:endParaRPr lang="en-US" sz="3200" dirty="0"/>
          </a:p>
          <a:p>
            <a:endParaRPr lang="en-US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152400" y="990600"/>
            <a:ext cx="8991600" cy="2895600"/>
            <a:chOff x="152400" y="2133600"/>
            <a:chExt cx="8991600" cy="28956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152400" y="2133600"/>
              <a:ext cx="8915400" cy="28956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A" sz="2400" b="1" i="0" u="none" strike="noStrike" cap="none" normalizeH="0" baseline="0" dirty="0">
                  <a:ln>
                    <a:noFill/>
                  </a:ln>
                  <a:solidFill>
                    <a:srgbClr val="000020"/>
                  </a:solidFill>
                  <a:effectLst/>
                  <a:latin typeface="Arial" pitchFamily="-109" charset="0"/>
                </a:rPr>
                <a:t>Type II-A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08" y="3420798"/>
              <a:ext cx="8100392" cy="581000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6923018" y="2286000"/>
              <a:ext cx="22209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solidFill>
                    <a:schemeClr val="bg2"/>
                  </a:solidFill>
                </a:rPr>
                <a:t>Repeats</a:t>
              </a:r>
              <a:endParaRPr lang="fr-CA" dirty="0">
                <a:solidFill>
                  <a:schemeClr val="bg2"/>
                </a:solidFill>
              </a:endParaRPr>
            </a:p>
          </p:txBody>
        </p:sp>
        <p:sp>
          <p:nvSpPr>
            <p:cNvPr id="22" name="Flèche vers la droite 21"/>
            <p:cNvSpPr/>
            <p:nvPr/>
          </p:nvSpPr>
          <p:spPr bwMode="auto">
            <a:xfrm rot="7231870">
              <a:off x="6657392" y="3042855"/>
              <a:ext cx="531249" cy="119261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Flèche vers la droite 22"/>
            <p:cNvSpPr/>
            <p:nvPr/>
          </p:nvSpPr>
          <p:spPr bwMode="auto">
            <a:xfrm rot="14368130" flipH="1">
              <a:off x="8007461" y="3042855"/>
              <a:ext cx="531249" cy="119261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4" name="Flèche vers la droite 23"/>
            <p:cNvSpPr/>
            <p:nvPr/>
          </p:nvSpPr>
          <p:spPr bwMode="auto">
            <a:xfrm rot="5857962">
              <a:off x="7197291" y="3086451"/>
              <a:ext cx="453168" cy="128365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Flèche vers la droite 24"/>
            <p:cNvSpPr/>
            <p:nvPr/>
          </p:nvSpPr>
          <p:spPr bwMode="auto">
            <a:xfrm rot="15742038" flipH="1">
              <a:off x="7630023" y="3106051"/>
              <a:ext cx="453168" cy="128365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880196" y="4415135"/>
              <a:ext cx="188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 err="1">
                  <a:solidFill>
                    <a:schemeClr val="bg2"/>
                  </a:solidFill>
                </a:rPr>
                <a:t>Spacers</a:t>
              </a:r>
              <a:endParaRPr lang="fr-CA" dirty="0">
                <a:solidFill>
                  <a:schemeClr val="bg2"/>
                </a:solidFill>
              </a:endParaRPr>
            </a:p>
          </p:txBody>
        </p:sp>
        <p:sp>
          <p:nvSpPr>
            <p:cNvPr id="27" name="Flèche vers la droite 26"/>
            <p:cNvSpPr/>
            <p:nvPr/>
          </p:nvSpPr>
          <p:spPr bwMode="auto">
            <a:xfrm rot="14272048">
              <a:off x="7039368" y="4172919"/>
              <a:ext cx="453168" cy="128365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8" name="Flèche vers la droite 27"/>
            <p:cNvSpPr/>
            <p:nvPr/>
          </p:nvSpPr>
          <p:spPr bwMode="auto">
            <a:xfrm rot="7327952" flipH="1">
              <a:off x="7802922" y="4169661"/>
              <a:ext cx="453168" cy="128365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9" name="Flèche vers la droite 28"/>
            <p:cNvSpPr/>
            <p:nvPr/>
          </p:nvSpPr>
          <p:spPr bwMode="auto">
            <a:xfrm rot="16200000">
              <a:off x="7435650" y="4169660"/>
              <a:ext cx="453168" cy="128365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4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919631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111875" y="2895600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CA" sz="3200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812800" y="152400"/>
            <a:ext cx="7467066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CA" sz="3200" dirty="0" err="1">
                <a:solidFill>
                  <a:srgbClr val="000000"/>
                </a:solidFill>
              </a:rPr>
              <a:t>Selection</a:t>
            </a:r>
            <a:r>
              <a:rPr lang="fr-CA" sz="3200" dirty="0">
                <a:solidFill>
                  <a:srgbClr val="000000"/>
                </a:solidFill>
              </a:rPr>
              <a:t> of </a:t>
            </a:r>
            <a:r>
              <a:rPr lang="fr-CA" sz="3200" dirty="0" err="1">
                <a:solidFill>
                  <a:srgbClr val="000000"/>
                </a:solidFill>
              </a:rPr>
              <a:t>BIMs</a:t>
            </a:r>
            <a:r>
              <a:rPr lang="fr-CA" sz="3200" dirty="0">
                <a:solidFill>
                  <a:srgbClr val="000000"/>
                </a:solidFill>
              </a:rPr>
              <a:t> (</a:t>
            </a:r>
            <a:r>
              <a:rPr lang="fr-CA" sz="3200" dirty="0" err="1">
                <a:solidFill>
                  <a:srgbClr val="000000"/>
                </a:solidFill>
              </a:rPr>
              <a:t>frequencies</a:t>
            </a:r>
            <a:r>
              <a:rPr lang="fr-CA" sz="32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≈ 10</a:t>
            </a:r>
            <a:r>
              <a:rPr lang="en-US" sz="2800" baseline="30000" dirty="0">
                <a:solidFill>
                  <a:srgbClr val="000000"/>
                </a:solidFill>
              </a:rPr>
              <a:t>-7</a:t>
            </a:r>
            <a:r>
              <a:rPr lang="fr-CA" sz="2800" dirty="0">
                <a:solidFill>
                  <a:srgbClr val="000000"/>
                </a:solidFill>
              </a:rPr>
              <a:t>)</a:t>
            </a:r>
            <a:endParaRPr lang="en-US" sz="2800" baseline="30000" dirty="0">
              <a:solidFill>
                <a:srgbClr val="000000"/>
              </a:solidFill>
            </a:endParaRPr>
          </a:p>
          <a:p>
            <a:pPr>
              <a:defRPr/>
            </a:pPr>
            <a:endParaRPr lang="fr-CA" sz="2800" dirty="0">
              <a:solidFill>
                <a:schemeClr val="bg2"/>
              </a:solidFill>
            </a:endParaRPr>
          </a:p>
        </p:txBody>
      </p:sp>
      <p:pic>
        <p:nvPicPr>
          <p:cNvPr id="115716" name="Image 2" descr="RD534S7-2972S4Anu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93" t="11748" r="17371" b="11768"/>
          <a:stretch>
            <a:fillRect/>
          </a:stretch>
        </p:blipFill>
        <p:spPr bwMode="auto">
          <a:xfrm>
            <a:off x="1539875" y="998538"/>
            <a:ext cx="23844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3" descr="smq301 + dt1 42 degré + 37 degré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2" t="26620" r="49878" b="16571"/>
          <a:stretch>
            <a:fillRect/>
          </a:stretch>
        </p:blipFill>
        <p:spPr bwMode="auto">
          <a:xfrm>
            <a:off x="4343400" y="998538"/>
            <a:ext cx="2286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Ellipse 46"/>
          <p:cNvSpPr>
            <a:spLocks noChangeArrowheads="1"/>
          </p:cNvSpPr>
          <p:nvPr/>
        </p:nvSpPr>
        <p:spPr bwMode="auto">
          <a:xfrm>
            <a:off x="4930775" y="1684338"/>
            <a:ext cx="152400" cy="1524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chemeClr val="tx2"/>
              </a:solidFill>
              <a:effectLst/>
            </a:endParaRPr>
          </a:p>
        </p:txBody>
      </p:sp>
      <p:sp>
        <p:nvSpPr>
          <p:cNvPr id="115720" name="Ellipse 47"/>
          <p:cNvSpPr>
            <a:spLocks noChangeArrowheads="1"/>
          </p:cNvSpPr>
          <p:nvPr/>
        </p:nvSpPr>
        <p:spPr bwMode="auto">
          <a:xfrm>
            <a:off x="5235575" y="1531938"/>
            <a:ext cx="152400" cy="1524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chemeClr val="tx2"/>
              </a:solidFill>
              <a:effectLst/>
            </a:endParaRPr>
          </a:p>
        </p:txBody>
      </p:sp>
      <p:sp>
        <p:nvSpPr>
          <p:cNvPr id="115721" name="Ellipse 48"/>
          <p:cNvSpPr>
            <a:spLocks noChangeArrowheads="1"/>
          </p:cNvSpPr>
          <p:nvPr/>
        </p:nvSpPr>
        <p:spPr bwMode="auto">
          <a:xfrm>
            <a:off x="5845175" y="1608138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chemeClr val="tx2"/>
              </a:solidFill>
              <a:effectLst/>
            </a:endParaRPr>
          </a:p>
        </p:txBody>
      </p:sp>
      <p:sp>
        <p:nvSpPr>
          <p:cNvPr id="115722" name="Ellipse 49"/>
          <p:cNvSpPr>
            <a:spLocks noChangeArrowheads="1"/>
          </p:cNvSpPr>
          <p:nvPr/>
        </p:nvSpPr>
        <p:spPr bwMode="auto">
          <a:xfrm>
            <a:off x="5616575" y="1531938"/>
            <a:ext cx="152400" cy="1524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chemeClr val="tx2"/>
              </a:solidFill>
              <a:effectLst/>
            </a:endParaRPr>
          </a:p>
        </p:txBody>
      </p:sp>
      <p:pic>
        <p:nvPicPr>
          <p:cNvPr id="115726" name="Image 14" descr="RD534-2972nu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8" t="10449" r="16382" b="6494"/>
          <a:stretch>
            <a:fillRect/>
          </a:stretch>
        </p:blipFill>
        <p:spPr bwMode="auto">
          <a:xfrm>
            <a:off x="1058863" y="4267200"/>
            <a:ext cx="21224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13"/>
          <p:cNvSpPr>
            <a:spLocks noChangeShapeType="1"/>
          </p:cNvSpPr>
          <p:nvPr/>
        </p:nvSpPr>
        <p:spPr bwMode="auto">
          <a:xfrm>
            <a:off x="1058863" y="5257800"/>
            <a:ext cx="206533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/>
          </a:p>
        </p:txBody>
      </p:sp>
      <p:pic>
        <p:nvPicPr>
          <p:cNvPr id="115728" name="Image 13" descr="RD534S4-2972nu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0" t="10449" r="19350" b="6494"/>
          <a:stretch>
            <a:fillRect/>
          </a:stretch>
        </p:blipFill>
        <p:spPr bwMode="auto">
          <a:xfrm>
            <a:off x="3649663" y="4267200"/>
            <a:ext cx="21224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9" name="Image 11" descr="RD534RR1-2972nu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9" t="10449" r="17371" b="6494"/>
          <a:stretch>
            <a:fillRect/>
          </a:stretch>
        </p:blipFill>
        <p:spPr bwMode="auto">
          <a:xfrm>
            <a:off x="6038850" y="4267200"/>
            <a:ext cx="21224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Line 16"/>
          <p:cNvSpPr>
            <a:spLocks noChangeShapeType="1"/>
          </p:cNvSpPr>
          <p:nvPr/>
        </p:nvSpPr>
        <p:spPr bwMode="auto">
          <a:xfrm>
            <a:off x="3649663" y="5257800"/>
            <a:ext cx="214153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/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>
            <a:off x="6019800" y="5257800"/>
            <a:ext cx="214153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/>
          </a:p>
        </p:txBody>
      </p: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609600" y="4227513"/>
            <a:ext cx="304800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20"/>
                </a:solidFill>
              </a:rPr>
              <a:t>2972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8237538" y="4227513"/>
            <a:ext cx="304800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20"/>
                </a:solidFill>
              </a:rPr>
              <a:t>2972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09600" y="5370513"/>
            <a:ext cx="304800" cy="738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20"/>
                </a:solidFill>
              </a:rPr>
              <a:t>858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8237538" y="5357813"/>
            <a:ext cx="304800" cy="738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20"/>
                </a:solidFill>
              </a:rPr>
              <a:t>858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1344613" y="6324600"/>
            <a:ext cx="66659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dirty="0" err="1">
                <a:solidFill>
                  <a:srgbClr val="000020"/>
                </a:solidFill>
              </a:rPr>
              <a:t>Wild-type</a:t>
            </a:r>
            <a:r>
              <a:rPr lang="fr-CA" dirty="0">
                <a:solidFill>
                  <a:srgbClr val="000020"/>
                </a:solidFill>
              </a:rPr>
              <a:t>	           </a:t>
            </a:r>
            <a:r>
              <a:rPr lang="fr-CA" dirty="0">
                <a:solidFill>
                  <a:srgbClr val="00FF00"/>
                </a:solidFill>
              </a:rPr>
              <a:t>BIM # 1                  </a:t>
            </a:r>
            <a:r>
              <a:rPr lang="fr-CA" dirty="0">
                <a:solidFill>
                  <a:srgbClr val="FF0000"/>
                </a:solidFill>
              </a:rPr>
              <a:t>BIM #4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057275" y="3962400"/>
            <a:ext cx="2371725" cy="933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-1    </a:t>
            </a: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-2   </a:t>
            </a: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-3   </a:t>
            </a: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-4</a:t>
            </a:r>
          </a:p>
          <a:p>
            <a:pPr>
              <a:defRPr/>
            </a:pPr>
            <a:endParaRPr lang="fr-FR" sz="2800" baseline="30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-5   </a:t>
            </a: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-6    </a:t>
            </a: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-7    </a:t>
            </a:r>
            <a:r>
              <a:rPr lang="fr-FR" sz="1800" dirty="0">
                <a:solidFill>
                  <a:srgbClr val="000000"/>
                </a:solidFill>
              </a:rPr>
              <a:t>10</a:t>
            </a:r>
            <a:r>
              <a:rPr lang="fr-FR" sz="1800" baseline="30000" dirty="0">
                <a:solidFill>
                  <a:srgbClr val="000000"/>
                </a:solidFill>
              </a:rPr>
              <a:t>-8</a:t>
            </a:r>
          </a:p>
        </p:txBody>
      </p:sp>
      <p:pic>
        <p:nvPicPr>
          <p:cNvPr id="26" name="Picture 5" descr="Bactéries culture liquid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388033"/>
            <a:ext cx="533400" cy="173616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cxnSp>
        <p:nvCxnSpPr>
          <p:cNvPr id="27" name="Connecteur droit avec flèche 26"/>
          <p:cNvCxnSpPr/>
          <p:nvPr/>
        </p:nvCxnSpPr>
        <p:spPr bwMode="auto">
          <a:xfrm>
            <a:off x="6781800" y="2286000"/>
            <a:ext cx="60960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 bwMode="auto">
          <a:xfrm rot="5400000">
            <a:off x="7505700" y="3467100"/>
            <a:ext cx="609600" cy="2286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676400" y="3048000"/>
            <a:ext cx="225449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20"/>
                </a:solidFill>
              </a:rPr>
              <a:t>Bacterial lawn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83293" y="3055203"/>
            <a:ext cx="282766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20"/>
                </a:solidFill>
              </a:rPr>
              <a:t>Bacteria + phages</a:t>
            </a:r>
          </a:p>
        </p:txBody>
      </p:sp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212725" y="92075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CA" sz="3200">
              <a:solidFill>
                <a:srgbClr val="000000"/>
              </a:solidFill>
            </a:endParaRPr>
          </a:p>
        </p:txBody>
      </p:sp>
      <p:pic>
        <p:nvPicPr>
          <p:cNvPr id="116741" name="Picture 3" descr="smq301 + dt1 42 degré + 37 degré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2" t="26620" r="49878" b="16571"/>
          <a:stretch>
            <a:fillRect/>
          </a:stretch>
        </p:blipFill>
        <p:spPr bwMode="auto">
          <a:xfrm>
            <a:off x="3394075" y="1219200"/>
            <a:ext cx="2286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9" name="Ellipse 46"/>
          <p:cNvSpPr>
            <a:spLocks noChangeArrowheads="1"/>
          </p:cNvSpPr>
          <p:nvPr/>
        </p:nvSpPr>
        <p:spPr bwMode="auto">
          <a:xfrm>
            <a:off x="3981450" y="1905000"/>
            <a:ext cx="152400" cy="1524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rgbClr val="000000"/>
              </a:solidFill>
              <a:effectLst/>
            </a:endParaRPr>
          </a:p>
        </p:txBody>
      </p:sp>
      <p:sp>
        <p:nvSpPr>
          <p:cNvPr id="116750" name="Ellipse 47"/>
          <p:cNvSpPr>
            <a:spLocks noChangeArrowheads="1"/>
          </p:cNvSpPr>
          <p:nvPr/>
        </p:nvSpPr>
        <p:spPr bwMode="auto">
          <a:xfrm>
            <a:off x="4286250" y="1752600"/>
            <a:ext cx="152400" cy="1524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rgbClr val="000000"/>
              </a:solidFill>
              <a:effectLst/>
            </a:endParaRPr>
          </a:p>
        </p:txBody>
      </p:sp>
      <p:sp>
        <p:nvSpPr>
          <p:cNvPr id="116751" name="Ellipse 48"/>
          <p:cNvSpPr>
            <a:spLocks noChangeArrowheads="1"/>
          </p:cNvSpPr>
          <p:nvPr/>
        </p:nvSpPr>
        <p:spPr bwMode="auto">
          <a:xfrm>
            <a:off x="4895850" y="18288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rgbClr val="000000"/>
              </a:solidFill>
              <a:effectLst/>
            </a:endParaRPr>
          </a:p>
        </p:txBody>
      </p:sp>
      <p:sp>
        <p:nvSpPr>
          <p:cNvPr id="116752" name="Ellipse 49"/>
          <p:cNvSpPr>
            <a:spLocks noChangeArrowheads="1"/>
          </p:cNvSpPr>
          <p:nvPr/>
        </p:nvSpPr>
        <p:spPr bwMode="auto">
          <a:xfrm>
            <a:off x="4667250" y="1752600"/>
            <a:ext cx="152400" cy="1524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rgbClr val="000000"/>
              </a:solidFill>
              <a:effectLst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971800" y="3195638"/>
            <a:ext cx="282766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Bacteria + phages</a:t>
            </a:r>
          </a:p>
        </p:txBody>
      </p:sp>
      <p:grpSp>
        <p:nvGrpSpPr>
          <p:cNvPr id="2" name="Grouper 30"/>
          <p:cNvGrpSpPr/>
          <p:nvPr/>
        </p:nvGrpSpPr>
        <p:grpSpPr>
          <a:xfrm>
            <a:off x="4267200" y="4441686"/>
            <a:ext cx="4522076" cy="1219200"/>
            <a:chOff x="381000" y="4876800"/>
            <a:chExt cx="4522076" cy="1219200"/>
          </a:xfrm>
        </p:grpSpPr>
        <p:pic>
          <p:nvPicPr>
            <p:cNvPr id="30" name="Image 29" descr="comparaison wt et BIMs VS unite RE v2 pour sm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1000" y="4876800"/>
              <a:ext cx="4522076" cy="1066180"/>
            </a:xfrm>
            <a:prstGeom prst="rect">
              <a:avLst/>
            </a:prstGeom>
            <a:solidFill>
              <a:srgbClr val="FFFFFF"/>
            </a:solidFill>
          </p:spPr>
        </p:pic>
        <p:cxnSp>
          <p:nvCxnSpPr>
            <p:cNvPr id="31" name="Connecteur droit 30"/>
            <p:cNvCxnSpPr/>
            <p:nvPr/>
          </p:nvCxnSpPr>
          <p:spPr bwMode="auto">
            <a:xfrm flipH="1">
              <a:off x="2819400" y="6094412"/>
              <a:ext cx="304800" cy="1588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Connecteur droit 31"/>
            <p:cNvCxnSpPr/>
            <p:nvPr/>
          </p:nvCxnSpPr>
          <p:spPr bwMode="auto">
            <a:xfrm>
              <a:off x="1524000" y="6094412"/>
              <a:ext cx="304800" cy="1588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" name="Grouper 39"/>
          <p:cNvGrpSpPr/>
          <p:nvPr/>
        </p:nvGrpSpPr>
        <p:grpSpPr>
          <a:xfrm>
            <a:off x="405332" y="3962400"/>
            <a:ext cx="3576645" cy="2536686"/>
            <a:chOff x="5228157" y="4191000"/>
            <a:chExt cx="3576645" cy="2536686"/>
          </a:xfrm>
        </p:grpSpPr>
        <p:sp>
          <p:nvSpPr>
            <p:cNvPr id="36" name="ZoneTexte 5"/>
            <p:cNvSpPr txBox="1">
              <a:spLocks noChangeArrowheads="1"/>
            </p:cNvSpPr>
            <p:nvPr/>
          </p:nvSpPr>
          <p:spPr bwMode="auto">
            <a:xfrm>
              <a:off x="5228157" y="6019800"/>
              <a:ext cx="357664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dirty="0" err="1">
                  <a:solidFill>
                    <a:srgbClr val="000020"/>
                  </a:solidFill>
                </a:rPr>
                <a:t>Analysis</a:t>
              </a:r>
              <a:r>
                <a:rPr lang="fr-FR" sz="2000" dirty="0">
                  <a:solidFill>
                    <a:srgbClr val="000020"/>
                  </a:solidFill>
                </a:rPr>
                <a:t> of CRISPR by PCR </a:t>
              </a:r>
            </a:p>
            <a:p>
              <a:pPr algn="ctr"/>
              <a:r>
                <a:rPr lang="fr-FR" sz="2000" dirty="0">
                  <a:solidFill>
                    <a:srgbClr val="000020"/>
                  </a:solidFill>
                </a:rPr>
                <a:t>+ </a:t>
              </a:r>
              <a:r>
                <a:rPr lang="fr-FR" sz="2000" dirty="0" err="1">
                  <a:solidFill>
                    <a:srgbClr val="000020"/>
                  </a:solidFill>
                </a:rPr>
                <a:t>sequencing</a:t>
              </a:r>
              <a:endParaRPr lang="fr-FR" sz="2000" dirty="0">
                <a:solidFill>
                  <a:srgbClr val="000020"/>
                </a:solidFill>
              </a:endParaRPr>
            </a:p>
          </p:txBody>
        </p:sp>
        <p:grpSp>
          <p:nvGrpSpPr>
            <p:cNvPr id="4" name="Grouper 34"/>
            <p:cNvGrpSpPr/>
            <p:nvPr/>
          </p:nvGrpSpPr>
          <p:grpSpPr>
            <a:xfrm>
              <a:off x="5486400" y="4191000"/>
              <a:ext cx="3124200" cy="1752600"/>
              <a:chOff x="5486400" y="4191000"/>
              <a:chExt cx="3124200" cy="1752600"/>
            </a:xfrm>
          </p:grpSpPr>
          <p:pic>
            <p:nvPicPr>
              <p:cNvPr id="38" name="Image 4" descr="smq301 pcr bim rx2 et 3.ti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953000"/>
                <a:ext cx="1446531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9" name="Connecteur droit avec flèche 8"/>
              <p:cNvCxnSpPr>
                <a:cxnSpLocks noChangeShapeType="1"/>
              </p:cNvCxnSpPr>
              <p:nvPr/>
            </p:nvCxnSpPr>
            <p:spPr bwMode="auto">
              <a:xfrm rot="5400000">
                <a:off x="5563394" y="4799806"/>
                <a:ext cx="304800" cy="1588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1" name="Connecteur droit avec flèche 8"/>
              <p:cNvCxnSpPr>
                <a:cxnSpLocks noChangeShapeType="1"/>
              </p:cNvCxnSpPr>
              <p:nvPr/>
            </p:nvCxnSpPr>
            <p:spPr bwMode="auto">
              <a:xfrm rot="5400000">
                <a:off x="7466805" y="4799806"/>
                <a:ext cx="304800" cy="1588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2" name="ZoneTexte 41"/>
              <p:cNvSpPr txBox="1"/>
              <p:nvPr/>
            </p:nvSpPr>
            <p:spPr>
              <a:xfrm>
                <a:off x="7356831" y="5105400"/>
                <a:ext cx="12537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+ 66 </a:t>
                </a:r>
                <a:r>
                  <a:rPr lang="en-US" dirty="0" err="1">
                    <a:solidFill>
                      <a:schemeClr val="bg2"/>
                    </a:solidFill>
                  </a:rPr>
                  <a:t>bp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pic>
            <p:nvPicPr>
              <p:cNvPr id="43" name="Picture 6"/>
              <p:cNvPicPr preferRelativeResize="0">
                <a:picLocks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400" y="4953000"/>
                <a:ext cx="1524000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7" name="Connecteur droit avec flèche 8"/>
              <p:cNvCxnSpPr>
                <a:cxnSpLocks noChangeShapeType="1"/>
              </p:cNvCxnSpPr>
              <p:nvPr/>
            </p:nvCxnSpPr>
            <p:spPr bwMode="auto">
              <a:xfrm rot="5400000">
                <a:off x="6628606" y="4799806"/>
                <a:ext cx="304800" cy="1588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8" name="ZoneTexte 47"/>
              <p:cNvSpPr txBox="1"/>
              <p:nvPr/>
            </p:nvSpPr>
            <p:spPr>
              <a:xfrm flipH="1">
                <a:off x="5867400" y="4191000"/>
                <a:ext cx="2362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CR1        CR3</a:t>
                </a:r>
              </a:p>
            </p:txBody>
          </p:sp>
        </p:grpSp>
      </p:grpSp>
    </p:spTree>
  </p:cSld>
  <p:clrMapOvr>
    <a:masterClrMapping/>
  </p:clrMapOvr>
  <p:transition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79613" y="2133600"/>
            <a:ext cx="5402262" cy="3468688"/>
            <a:chOff x="1247" y="1344"/>
            <a:chExt cx="3403" cy="2185"/>
          </a:xfrm>
        </p:grpSpPr>
        <p:sp>
          <p:nvSpPr>
            <p:cNvPr id="44043" name="Rectangle 5"/>
            <p:cNvSpPr>
              <a:spLocks noChangeArrowheads="1"/>
            </p:cNvSpPr>
            <p:nvPr/>
          </p:nvSpPr>
          <p:spPr bwMode="auto">
            <a:xfrm>
              <a:off x="1247" y="1344"/>
              <a:ext cx="152" cy="154"/>
            </a:xfrm>
            <a:prstGeom prst="rect">
              <a:avLst/>
            </a:prstGeom>
            <a:noFill/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4044" name="Rectangle 6"/>
            <p:cNvSpPr>
              <a:spLocks noChangeArrowheads="1"/>
            </p:cNvSpPr>
            <p:nvPr/>
          </p:nvSpPr>
          <p:spPr bwMode="auto">
            <a:xfrm>
              <a:off x="4498" y="3375"/>
              <a:ext cx="152" cy="154"/>
            </a:xfrm>
            <a:prstGeom prst="rect">
              <a:avLst/>
            </a:prstGeom>
            <a:noFill/>
            <a:ln w="254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4045" name="Line 7"/>
            <p:cNvSpPr>
              <a:spLocks noChangeShapeType="1"/>
            </p:cNvSpPr>
            <p:nvPr/>
          </p:nvSpPr>
          <p:spPr bwMode="auto">
            <a:xfrm>
              <a:off x="1399" y="1498"/>
              <a:ext cx="3114" cy="1887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79613" y="2420938"/>
            <a:ext cx="1546225" cy="3894137"/>
            <a:chOff x="1247" y="1525"/>
            <a:chExt cx="974" cy="2453"/>
          </a:xfrm>
        </p:grpSpPr>
        <p:sp>
          <p:nvSpPr>
            <p:cNvPr id="44038" name="Rectangle 9"/>
            <p:cNvSpPr>
              <a:spLocks noChangeArrowheads="1"/>
            </p:cNvSpPr>
            <p:nvPr/>
          </p:nvSpPr>
          <p:spPr bwMode="auto">
            <a:xfrm>
              <a:off x="1247" y="1525"/>
              <a:ext cx="157" cy="1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4039" name="Line 10"/>
            <p:cNvSpPr>
              <a:spLocks noChangeShapeType="1"/>
            </p:cNvSpPr>
            <p:nvPr/>
          </p:nvSpPr>
          <p:spPr bwMode="auto">
            <a:xfrm>
              <a:off x="1326" y="1679"/>
              <a:ext cx="714" cy="21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4040" name="Rectangle 11"/>
            <p:cNvSpPr>
              <a:spLocks noChangeArrowheads="1"/>
            </p:cNvSpPr>
            <p:nvPr/>
          </p:nvSpPr>
          <p:spPr bwMode="auto">
            <a:xfrm>
              <a:off x="2042" y="3824"/>
              <a:ext cx="157" cy="1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4041" name="Rectangle 12"/>
            <p:cNvSpPr>
              <a:spLocks noChangeArrowheads="1"/>
            </p:cNvSpPr>
            <p:nvPr/>
          </p:nvSpPr>
          <p:spPr bwMode="auto">
            <a:xfrm>
              <a:off x="2064" y="2886"/>
              <a:ext cx="157" cy="1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4042" name="Line 13"/>
            <p:cNvSpPr>
              <a:spLocks noChangeShapeType="1"/>
            </p:cNvSpPr>
            <p:nvPr/>
          </p:nvSpPr>
          <p:spPr bwMode="auto">
            <a:xfrm>
              <a:off x="1493" y="2194"/>
              <a:ext cx="571" cy="6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117765" name="Rectangle 13"/>
          <p:cNvSpPr>
            <a:spLocks noChangeArrowheads="1"/>
          </p:cNvSpPr>
          <p:nvPr/>
        </p:nvSpPr>
        <p:spPr bwMode="auto">
          <a:xfrm>
            <a:off x="0" y="2743200"/>
            <a:ext cx="2133600" cy="10668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en-US" b="1">
              <a:solidFill>
                <a:schemeClr val="tx2"/>
              </a:solidFill>
              <a:effectLst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784850" y="6400800"/>
            <a:ext cx="320675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Barrangou </a:t>
            </a:r>
            <a:r>
              <a:rPr lang="en-US" sz="1600" i="1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 al</a:t>
            </a:r>
            <a:r>
              <a:rPr lang="en-US" sz="1600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., Science, 2007</a:t>
            </a:r>
          </a:p>
        </p:txBody>
      </p:sp>
      <p:sp>
        <p:nvSpPr>
          <p:cNvPr id="117767" name="Rectangle 15"/>
          <p:cNvSpPr>
            <a:spLocks noChangeArrowheads="1"/>
          </p:cNvSpPr>
          <p:nvPr/>
        </p:nvSpPr>
        <p:spPr bwMode="auto">
          <a:xfrm>
            <a:off x="2057400" y="2133600"/>
            <a:ext cx="76200" cy="228600"/>
          </a:xfrm>
          <a:prstGeom prst="rect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chemeClr val="tx2"/>
              </a:solidFill>
              <a:effectLst/>
            </a:endParaRPr>
          </a:p>
        </p:txBody>
      </p:sp>
      <p:sp>
        <p:nvSpPr>
          <p:cNvPr id="117768" name="Rectangle 16"/>
          <p:cNvSpPr>
            <a:spLocks noChangeArrowheads="1"/>
          </p:cNvSpPr>
          <p:nvPr/>
        </p:nvSpPr>
        <p:spPr bwMode="auto">
          <a:xfrm>
            <a:off x="2057400" y="2438400"/>
            <a:ext cx="76200" cy="22860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fr-CA" b="1">
              <a:solidFill>
                <a:schemeClr val="tx2"/>
              </a:solidFill>
              <a:effectLst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28600" y="1743075"/>
            <a:ext cx="1600200" cy="923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000000"/>
                </a:solidFill>
              </a:rPr>
              <a:t>Sensible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00FF00"/>
                </a:solidFill>
              </a:rPr>
              <a:t>BIM #1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FF0000"/>
                </a:solidFill>
              </a:rPr>
              <a:t>BIM #4</a:t>
            </a:r>
          </a:p>
        </p:txBody>
      </p:sp>
      <p:sp>
        <p:nvSpPr>
          <p:cNvPr id="44037" name="Text Box 14"/>
          <p:cNvSpPr txBox="1">
            <a:spLocks noChangeArrowheads="1"/>
          </p:cNvSpPr>
          <p:nvPr/>
        </p:nvSpPr>
        <p:spPr bwMode="auto">
          <a:xfrm>
            <a:off x="152331" y="238780"/>
            <a:ext cx="862445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Origin of spacers: phage genome (proto-spacers)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915400" cy="1676400"/>
          </a:xfrm>
        </p:spPr>
        <p:txBody>
          <a:bodyPr/>
          <a:lstStyle/>
          <a:p>
            <a:pPr algn="ctr"/>
            <a:r>
              <a:rPr lang="en-US" sz="3200" dirty="0"/>
              <a:t>Spacer acquisition in CR1 and CR3</a:t>
            </a:r>
            <a:br>
              <a:rPr lang="en-US" sz="3200" dirty="0"/>
            </a:br>
            <a:r>
              <a:rPr lang="en-US" sz="3200" dirty="0"/>
              <a:t>of </a:t>
            </a:r>
            <a:r>
              <a:rPr lang="en-US" sz="3200" i="1" dirty="0"/>
              <a:t>S. thermophilus </a:t>
            </a:r>
            <a:r>
              <a:rPr lang="en-US" sz="3200" dirty="0"/>
              <a:t>DGCC7710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27313" y="2209800"/>
            <a:ext cx="3078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Wingdings"/>
                <a:ea typeface="Wingdings"/>
                <a:cs typeface="Wingdings"/>
              </a:rPr>
              <a:t></a:t>
            </a:r>
            <a:r>
              <a:rPr lang="en-US" dirty="0"/>
              <a:t> Purified colonies</a:t>
            </a:r>
          </a:p>
        </p:txBody>
      </p:sp>
      <p:pic>
        <p:nvPicPr>
          <p:cNvPr id="6" name="Picture 3" descr="smq301 + dt1 42 degré + 37 degré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2" t="26621" r="49878" b="16571"/>
          <a:stretch>
            <a:fillRect/>
          </a:stretch>
        </p:blipFill>
        <p:spPr bwMode="auto">
          <a:xfrm>
            <a:off x="5913113" y="3581400"/>
            <a:ext cx="2286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8433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884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562600" y="6488668"/>
            <a:ext cx="355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Magadan</a:t>
            </a:r>
            <a:r>
              <a:rPr lang="en-US" sz="1800" dirty="0"/>
              <a:t> </a:t>
            </a:r>
            <a:r>
              <a:rPr lang="en-US" sz="1800" i="1" dirty="0"/>
              <a:t>et al. PLOS One </a:t>
            </a:r>
            <a:r>
              <a:rPr lang="en-US" sz="1800" dirty="0"/>
              <a:t>2012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61220"/>
            <a:ext cx="4884933" cy="78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2514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Outline</a:t>
            </a:r>
          </a:p>
        </p:txBody>
      </p:sp>
      <p:sp>
        <p:nvSpPr>
          <p:cNvPr id="16387" name="Rectangle 2051"/>
          <p:cNvSpPr>
            <a:spLocks noGrp="1" noChangeArrowheads="1"/>
          </p:cNvSpPr>
          <p:nvPr>
            <p:ph idx="1"/>
          </p:nvPr>
        </p:nvSpPr>
        <p:spPr>
          <a:xfrm>
            <a:off x="152400" y="1576388"/>
            <a:ext cx="8839200" cy="482294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ea typeface="ＭＳ Ｐゴシック" charset="-128"/>
                <a:cs typeface="ＭＳ Ｐゴシック" charset="-128"/>
              </a:rPr>
              <a:t>History &amp; definitions</a:t>
            </a:r>
          </a:p>
          <a:p>
            <a:r>
              <a:rPr lang="en-US" sz="3200" dirty="0">
                <a:ea typeface="ＭＳ Ｐゴシック" charset="-128"/>
                <a:cs typeface="ＭＳ Ｐゴシック" charset="-128"/>
              </a:rPr>
              <a:t>Three main steps of CRISPR-</a:t>
            </a:r>
            <a:r>
              <a:rPr lang="en-US" sz="3200" dirty="0" err="1">
                <a:ea typeface="ＭＳ Ｐゴシック" charset="-128"/>
                <a:cs typeface="ＭＳ Ｐゴシック" charset="-128"/>
              </a:rPr>
              <a:t>Cas</a:t>
            </a:r>
            <a:r>
              <a:rPr lang="en-US" sz="3200" dirty="0">
                <a:ea typeface="ＭＳ Ｐゴシック" charset="-128"/>
                <a:cs typeface="ＭＳ Ｐゴシック" charset="-128"/>
              </a:rPr>
              <a:t> system</a:t>
            </a:r>
          </a:p>
          <a:p>
            <a:pPr lvl="1"/>
            <a:r>
              <a:rPr lang="en-US" sz="3400" dirty="0">
                <a:ea typeface="ＭＳ Ｐゴシック" charset="-128"/>
                <a:cs typeface="ＭＳ Ｐゴシック" charset="-128"/>
              </a:rPr>
              <a:t>Spacer acquisition</a:t>
            </a:r>
          </a:p>
          <a:p>
            <a:pPr lvl="1"/>
            <a:r>
              <a:rPr lang="en-US" sz="3400" dirty="0">
                <a:ea typeface="ＭＳ Ｐゴシック" charset="-128"/>
                <a:cs typeface="ＭＳ Ｐゴシック" charset="-128"/>
              </a:rPr>
              <a:t>Biogenesis of </a:t>
            </a:r>
            <a:r>
              <a:rPr lang="en-US" sz="3400" dirty="0" err="1">
                <a:ea typeface="ＭＳ Ｐゴシック" charset="-128"/>
                <a:cs typeface="ＭＳ Ｐゴシック" charset="-128"/>
              </a:rPr>
              <a:t>crRNAs</a:t>
            </a:r>
            <a:endParaRPr lang="en-US" sz="3400" dirty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US" sz="3400" dirty="0">
                <a:ea typeface="ＭＳ Ｐゴシック" charset="-128"/>
                <a:cs typeface="ＭＳ Ｐゴシック" charset="-128"/>
              </a:rPr>
              <a:t>Interference</a:t>
            </a:r>
          </a:p>
          <a:p>
            <a:r>
              <a:rPr lang="en-US" sz="3200" dirty="0">
                <a:ea typeface="ＭＳ Ｐゴシック" charset="-128"/>
                <a:cs typeface="ＭＳ Ｐゴシック" charset="-128"/>
              </a:rPr>
              <a:t>Phages counter attack</a:t>
            </a:r>
          </a:p>
          <a:p>
            <a:r>
              <a:rPr lang="en-US" sz="3200" dirty="0">
                <a:ea typeface="ＭＳ Ｐゴシック" charset="-128"/>
                <a:cs typeface="ＭＳ Ｐゴシック" charset="-128"/>
              </a:rPr>
              <a:t>CRISPR as a technological tool</a:t>
            </a:r>
          </a:p>
          <a:p>
            <a:pPr lvl="1"/>
            <a:r>
              <a:rPr lang="en-US" sz="3400" dirty="0">
                <a:ea typeface="ＭＳ Ｐゴシック" charset="-128"/>
                <a:cs typeface="ＭＳ Ｐゴシック" charset="-128"/>
              </a:rPr>
              <a:t>Gene editing</a:t>
            </a:r>
          </a:p>
          <a:p>
            <a:pPr lvl="1"/>
            <a:r>
              <a:rPr lang="en-US" sz="3400" dirty="0">
                <a:ea typeface="ＭＳ Ｐゴシック" charset="-128"/>
                <a:cs typeface="ＭＳ Ｐゴシック" charset="-128"/>
              </a:rPr>
              <a:t>Other applications</a:t>
            </a:r>
          </a:p>
          <a:p>
            <a:pPr lvl="1"/>
            <a:r>
              <a:rPr lang="en-US" sz="3400" dirty="0">
                <a:ea typeface="ＭＳ Ｐゴシック" charset="-128"/>
                <a:cs typeface="ＭＳ Ｐゴシック" charset="-128"/>
              </a:rPr>
              <a:t>Beyond Cas9</a:t>
            </a:r>
          </a:p>
          <a:p>
            <a:r>
              <a:rPr lang="en-US" sz="3200" dirty="0">
                <a:ea typeface="ＭＳ Ｐゴシック" charset="-128"/>
                <a:cs typeface="ＭＳ Ｐゴシック" charset="-128"/>
              </a:rPr>
              <a:t>Conclusions / perspectives</a:t>
            </a:r>
          </a:p>
        </p:txBody>
      </p:sp>
      <p:pic>
        <p:nvPicPr>
          <p:cNvPr id="16388" name="Picture 2053" descr="bacteriophage-1.jpg                                            000271E3Macintosh HD                   B74677AA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550" y="0"/>
            <a:ext cx="169545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34"/>
          <a:stretch>
            <a:fillRect/>
          </a:stretch>
        </p:blipFill>
        <p:spPr bwMode="auto">
          <a:xfrm>
            <a:off x="-85800" y="2286000"/>
            <a:ext cx="8848800" cy="4746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64240"/>
            <a:ext cx="8359200" cy="1145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533400" y="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err="1">
                <a:solidFill>
                  <a:schemeClr val="bg2"/>
                </a:solidFill>
              </a:rPr>
              <a:t>BIMs</a:t>
            </a:r>
            <a:r>
              <a:rPr lang="fr-CA" sz="2800" dirty="0">
                <a:solidFill>
                  <a:schemeClr val="bg2"/>
                </a:solidFill>
              </a:rPr>
              <a:t> and </a:t>
            </a:r>
            <a:r>
              <a:rPr lang="fr-CA" sz="2800" dirty="0" err="1">
                <a:solidFill>
                  <a:schemeClr val="bg2"/>
                </a:solidFill>
              </a:rPr>
              <a:t>spacer</a:t>
            </a:r>
            <a:r>
              <a:rPr lang="fr-CA" sz="2800" dirty="0">
                <a:solidFill>
                  <a:schemeClr val="bg2"/>
                </a:solidFill>
              </a:rPr>
              <a:t> </a:t>
            </a:r>
            <a:r>
              <a:rPr lang="fr-CA" sz="2800" dirty="0" err="1">
                <a:solidFill>
                  <a:schemeClr val="bg2"/>
                </a:solidFill>
              </a:rPr>
              <a:t>analysis</a:t>
            </a:r>
            <a:endParaRPr lang="fr-CA" sz="2800" dirty="0">
              <a:solidFill>
                <a:schemeClr val="bg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25212" y="6477000"/>
            <a:ext cx="305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20"/>
                </a:solidFill>
              </a:rPr>
              <a:t>Dupuis </a:t>
            </a:r>
            <a:r>
              <a:rPr lang="en-US" sz="1800" i="1" dirty="0">
                <a:solidFill>
                  <a:srgbClr val="000020"/>
                </a:solidFill>
              </a:rPr>
              <a:t>et al.</a:t>
            </a:r>
            <a:r>
              <a:rPr lang="en-US" sz="1800" dirty="0">
                <a:solidFill>
                  <a:srgbClr val="000020"/>
                </a:solidFill>
              </a:rPr>
              <a:t>, unpublished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465138" y="1524000"/>
            <a:ext cx="4106862" cy="182563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465138" y="1981200"/>
            <a:ext cx="4106862" cy="182563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465138" y="2438400"/>
            <a:ext cx="4106862" cy="182563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2" name="Rectangle 5"/>
          <p:cNvSpPr>
            <a:spLocks noChangeArrowheads="1"/>
          </p:cNvSpPr>
          <p:nvPr/>
        </p:nvSpPr>
        <p:spPr bwMode="auto">
          <a:xfrm>
            <a:off x="465138" y="2895600"/>
            <a:ext cx="4106862" cy="182563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3" name="Rectangle 6"/>
          <p:cNvSpPr>
            <a:spLocks noChangeArrowheads="1"/>
          </p:cNvSpPr>
          <p:nvPr/>
        </p:nvSpPr>
        <p:spPr bwMode="auto">
          <a:xfrm>
            <a:off x="465138" y="3398838"/>
            <a:ext cx="4106862" cy="182562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4" name="Rectangle 7"/>
          <p:cNvSpPr>
            <a:spLocks noChangeArrowheads="1"/>
          </p:cNvSpPr>
          <p:nvPr/>
        </p:nvSpPr>
        <p:spPr bwMode="auto">
          <a:xfrm>
            <a:off x="465138" y="3856038"/>
            <a:ext cx="4106862" cy="182562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5" name="Rectangle 8"/>
          <p:cNvSpPr>
            <a:spLocks noChangeArrowheads="1"/>
          </p:cNvSpPr>
          <p:nvPr/>
        </p:nvSpPr>
        <p:spPr bwMode="auto">
          <a:xfrm>
            <a:off x="465138" y="4313238"/>
            <a:ext cx="4106862" cy="182562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7" name="Rectangle 10"/>
          <p:cNvSpPr>
            <a:spLocks noChangeArrowheads="1"/>
          </p:cNvSpPr>
          <p:nvPr/>
        </p:nvSpPr>
        <p:spPr bwMode="auto">
          <a:xfrm>
            <a:off x="465138" y="5227638"/>
            <a:ext cx="4106862" cy="182562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8" name="Rectangle 11"/>
          <p:cNvSpPr>
            <a:spLocks noChangeArrowheads="1"/>
          </p:cNvSpPr>
          <p:nvPr/>
        </p:nvSpPr>
        <p:spPr bwMode="auto">
          <a:xfrm>
            <a:off x="465138" y="5684838"/>
            <a:ext cx="4106862" cy="182562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49" name="Rectangle 12"/>
          <p:cNvSpPr>
            <a:spLocks noChangeArrowheads="1"/>
          </p:cNvSpPr>
          <p:nvPr/>
        </p:nvSpPr>
        <p:spPr bwMode="auto">
          <a:xfrm>
            <a:off x="465138" y="6142038"/>
            <a:ext cx="4106862" cy="182562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50" name="Rectangle 13"/>
          <p:cNvSpPr>
            <a:spLocks noChangeArrowheads="1"/>
          </p:cNvSpPr>
          <p:nvPr/>
        </p:nvSpPr>
        <p:spPr bwMode="auto">
          <a:xfrm>
            <a:off x="465138" y="4724400"/>
            <a:ext cx="4106862" cy="2286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53" name="Rectangle 16"/>
          <p:cNvSpPr>
            <a:spLocks noChangeArrowheads="1"/>
          </p:cNvSpPr>
          <p:nvPr/>
        </p:nvSpPr>
        <p:spPr bwMode="auto">
          <a:xfrm>
            <a:off x="4841875" y="1447800"/>
            <a:ext cx="708025" cy="5029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CA">
              <a:solidFill>
                <a:srgbClr val="000020"/>
              </a:solidFill>
            </a:endParaRPr>
          </a:p>
        </p:txBody>
      </p:sp>
      <p:sp>
        <p:nvSpPr>
          <p:cNvPr id="65554" name="Text Box 17"/>
          <p:cNvSpPr txBox="1">
            <a:spLocks noChangeArrowheads="1"/>
          </p:cNvSpPr>
          <p:nvPr/>
        </p:nvSpPr>
        <p:spPr bwMode="auto">
          <a:xfrm>
            <a:off x="206375" y="1474788"/>
            <a:ext cx="5432425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GCTCTACGACTTCTTCCACGAGTTCCTGCCTC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AGAAT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b="1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TGAATAAGCAGTTCTTGACGACCAACCGACAT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TTACTAGAGCGTGTCGTTAACCACTTTAAATC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AGAAT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TTACGTTTGAAAAGAATATCAAATCAATGACG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GAAGTAGCCATACAAGAAGATGGATCAGCACC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TTCGTTAAAGTCACCTCGTGCTAGCGTTGCAT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TACCGAAACGACTGGTTTGAAAAATTCAAGGA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CTCAGTCGTTACTGGTGAACCAGTTTCAATTG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ATTGTCTATTACGACAACATGGAAGATGATGT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TCCAAGTTATTTGAGGAGTTATTAAGACATGA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AGAAA</a:t>
            </a: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endParaRPr lang="fr-FR" sz="1800" dirty="0">
              <a:solidFill>
                <a:srgbClr val="000020"/>
              </a:solidFill>
              <a:latin typeface="Courier New" pitchFamily="33" charset="0"/>
            </a:endParaRPr>
          </a:p>
          <a:p>
            <a:pPr algn="r">
              <a:lnSpc>
                <a:spcPct val="75000"/>
              </a:lnSpc>
              <a:spcBef>
                <a:spcPct val="10000"/>
              </a:spcBef>
              <a:defRPr/>
            </a:pPr>
            <a:r>
              <a:rPr lang="fr-FR" sz="1800" dirty="0">
                <a:solidFill>
                  <a:srgbClr val="000020"/>
                </a:solidFill>
                <a:latin typeface="Courier New" pitchFamily="33" charset="0"/>
              </a:rPr>
              <a:t>GCCCTTCTAATTGGATTACCTTCCGAGGTGTT</a:t>
            </a:r>
            <a:r>
              <a:rPr lang="fr-FR" sz="1800" b="1" dirty="0">
                <a:solidFill>
                  <a:srgbClr val="000020"/>
                </a:solidFill>
                <a:latin typeface="Courier New" pitchFamily="33" charset="0"/>
              </a:rPr>
              <a:t>AGAAT</a:t>
            </a:r>
          </a:p>
        </p:txBody>
      </p:sp>
      <p:pic>
        <p:nvPicPr>
          <p:cNvPr id="121871" name="Picture 19" descr="Weblogo_CRISPR1_v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212725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486400" y="6249988"/>
            <a:ext cx="3725863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Deveau </a:t>
            </a:r>
            <a:r>
              <a:rPr lang="en-US" sz="1800" i="1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 al.</a:t>
            </a:r>
            <a:r>
              <a:rPr lang="en-US" sz="1800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J. Bacteriol., 2008</a:t>
            </a:r>
          </a:p>
          <a:p>
            <a:pPr>
              <a:defRPr/>
            </a:pPr>
            <a:r>
              <a:rPr lang="en-US" sz="1800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Horvath </a:t>
            </a:r>
            <a:r>
              <a:rPr lang="en-US" sz="1800" i="1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 al</a:t>
            </a:r>
            <a:r>
              <a:rPr lang="en-US" sz="1800">
                <a:solidFill>
                  <a:srgbClr val="0000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., J. Bacteriol., 2008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362200" y="112713"/>
            <a:ext cx="592334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800" dirty="0" err="1">
                <a:solidFill>
                  <a:srgbClr val="000000"/>
                </a:solidFill>
              </a:rPr>
              <a:t>Proto-spacer</a:t>
            </a:r>
            <a:r>
              <a:rPr lang="fr-CA" sz="2800" dirty="0">
                <a:solidFill>
                  <a:srgbClr val="000000"/>
                </a:solidFill>
              </a:rPr>
              <a:t> adjacent motif </a:t>
            </a:r>
          </a:p>
          <a:p>
            <a:pPr>
              <a:defRPr/>
            </a:pPr>
            <a:r>
              <a:rPr lang="fr-CA" sz="2800" dirty="0">
                <a:solidFill>
                  <a:srgbClr val="000000"/>
                </a:solidFill>
              </a:rPr>
              <a:t>(PAM) in the phage </a:t>
            </a:r>
            <a:r>
              <a:rPr lang="fr-CA" sz="2800" dirty="0" err="1">
                <a:solidFill>
                  <a:srgbClr val="000000"/>
                </a:solidFill>
              </a:rPr>
              <a:t>genome</a:t>
            </a:r>
            <a:r>
              <a:rPr lang="fr-CA" sz="2800" dirty="0">
                <a:solidFill>
                  <a:srgbClr val="000000"/>
                </a:solidFill>
              </a:rPr>
              <a:t> : CR1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781800" y="3505200"/>
            <a:ext cx="1861207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charset="2"/>
              <a:buChar char="ü"/>
              <a:defRPr/>
            </a:pPr>
            <a:r>
              <a:rPr lang="en-US" dirty="0">
                <a:solidFill>
                  <a:srgbClr val="000020"/>
                </a:solidFill>
              </a:rPr>
              <a:t>233 PAM </a:t>
            </a:r>
          </a:p>
          <a:p>
            <a:pPr>
              <a:defRPr/>
            </a:pPr>
            <a:r>
              <a:rPr lang="en-US" dirty="0">
                <a:solidFill>
                  <a:srgbClr val="000020"/>
                </a:solidFill>
              </a:rPr>
              <a:t>phage 2972</a:t>
            </a:r>
          </a:p>
          <a:p>
            <a:pPr>
              <a:defRPr/>
            </a:pPr>
            <a:endParaRPr lang="en-US" dirty="0">
              <a:solidFill>
                <a:srgbClr val="00002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71" name="Picture 19" descr="Weblogo_CRISPR1_v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2362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2133600" y="112713"/>
            <a:ext cx="5105259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dirty="0" err="1">
                <a:solidFill>
                  <a:srgbClr val="000000"/>
                </a:solidFill>
              </a:rPr>
              <a:t>Proto-spacer</a:t>
            </a:r>
            <a:r>
              <a:rPr lang="fr-CA" sz="2800" dirty="0">
                <a:solidFill>
                  <a:srgbClr val="000000"/>
                </a:solidFill>
              </a:rPr>
              <a:t> adjacent motif </a:t>
            </a:r>
          </a:p>
          <a:p>
            <a:pPr algn="ctr">
              <a:defRPr/>
            </a:pPr>
            <a:r>
              <a:rPr lang="fr-CA" sz="2800" dirty="0">
                <a:solidFill>
                  <a:srgbClr val="000000"/>
                </a:solidFill>
              </a:rPr>
              <a:t>(PAM) in the phage </a:t>
            </a:r>
            <a:r>
              <a:rPr lang="fr-CA" sz="2800" dirty="0" err="1">
                <a:solidFill>
                  <a:srgbClr val="000000"/>
                </a:solidFill>
              </a:rPr>
              <a:t>genome</a:t>
            </a:r>
            <a:r>
              <a:rPr lang="fr-CA" sz="2800" dirty="0">
                <a:solidFill>
                  <a:srgbClr val="000000"/>
                </a:solidFill>
              </a:rPr>
              <a:t> : </a:t>
            </a:r>
          </a:p>
          <a:p>
            <a:pPr algn="ctr">
              <a:defRPr/>
            </a:pPr>
            <a:r>
              <a:rPr lang="fr-CA" sz="2800" dirty="0">
                <a:solidFill>
                  <a:srgbClr val="000000"/>
                </a:solidFill>
              </a:rPr>
              <a:t>CR1 &amp; CR3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905000" y="3962400"/>
            <a:ext cx="186120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20"/>
                </a:solidFill>
              </a:rPr>
              <a:t>     CR1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solidFill>
                  <a:srgbClr val="000020"/>
                </a:solidFill>
              </a:rPr>
              <a:t>233 PAM </a:t>
            </a:r>
          </a:p>
          <a:p>
            <a:pPr>
              <a:defRPr/>
            </a:pPr>
            <a:r>
              <a:rPr lang="en-US" dirty="0">
                <a:solidFill>
                  <a:srgbClr val="000020"/>
                </a:solidFill>
              </a:rPr>
              <a:t>phage 2972</a:t>
            </a:r>
          </a:p>
          <a:p>
            <a:pPr>
              <a:defRPr/>
            </a:pPr>
            <a:endParaRPr lang="en-US" dirty="0">
              <a:solidFill>
                <a:srgbClr val="000020"/>
              </a:solidFill>
            </a:endParaRPr>
          </a:p>
        </p:txBody>
      </p:sp>
      <p:pic>
        <p:nvPicPr>
          <p:cNvPr id="20" name="Image 19" descr="Weblogo_CRISPR3 - copi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1701915"/>
            <a:ext cx="2209800" cy="218428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834993" y="3962400"/>
            <a:ext cx="186120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20"/>
                </a:solidFill>
              </a:rPr>
              <a:t>     CR3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solidFill>
                  <a:srgbClr val="000020"/>
                </a:solidFill>
              </a:rPr>
              <a:t>483 PAM </a:t>
            </a:r>
          </a:p>
          <a:p>
            <a:pPr>
              <a:defRPr/>
            </a:pPr>
            <a:r>
              <a:rPr lang="en-US" dirty="0">
                <a:solidFill>
                  <a:srgbClr val="000020"/>
                </a:solidFill>
              </a:rPr>
              <a:t>phage 2972</a:t>
            </a:r>
          </a:p>
          <a:p>
            <a:pPr>
              <a:defRPr/>
            </a:pPr>
            <a:endParaRPr lang="en-US" dirty="0">
              <a:solidFill>
                <a:srgbClr val="00002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76400" y="5715000"/>
            <a:ext cx="6109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fr-CA" dirty="0">
                <a:solidFill>
                  <a:srgbClr val="000020"/>
                </a:solidFill>
              </a:rPr>
              <a:t> PAM are </a:t>
            </a:r>
            <a:r>
              <a:rPr lang="fr-CA" dirty="0" err="1">
                <a:solidFill>
                  <a:srgbClr val="000020"/>
                </a:solidFill>
              </a:rPr>
              <a:t>specific</a:t>
            </a:r>
            <a:r>
              <a:rPr lang="fr-CA" dirty="0">
                <a:solidFill>
                  <a:srgbClr val="000020"/>
                </a:solidFill>
              </a:rPr>
              <a:t> to </a:t>
            </a:r>
            <a:r>
              <a:rPr lang="fr-CA" dirty="0" err="1">
                <a:solidFill>
                  <a:srgbClr val="000020"/>
                </a:solidFill>
              </a:rPr>
              <a:t>each</a:t>
            </a:r>
            <a:r>
              <a:rPr lang="fr-CA" dirty="0">
                <a:solidFill>
                  <a:srgbClr val="000020"/>
                </a:solidFill>
              </a:rPr>
              <a:t> Cas9 </a:t>
            </a:r>
            <a:r>
              <a:rPr lang="fr-CA" dirty="0" err="1">
                <a:solidFill>
                  <a:srgbClr val="000020"/>
                </a:solidFill>
              </a:rPr>
              <a:t>ortholog</a:t>
            </a:r>
            <a:endParaRPr lang="fr-CA" dirty="0">
              <a:solidFill>
                <a:srgbClr val="00002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415925" y="6337300"/>
            <a:ext cx="55610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212725" y="92075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CA" sz="3200"/>
          </a:p>
        </p:txBody>
      </p:sp>
      <p:sp>
        <p:nvSpPr>
          <p:cNvPr id="49159" name="Text Box 13"/>
          <p:cNvSpPr txBox="1">
            <a:spLocks noChangeArrowheads="1"/>
          </p:cNvSpPr>
          <p:nvPr/>
        </p:nvSpPr>
        <p:spPr bwMode="auto">
          <a:xfrm>
            <a:off x="441325" y="194468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CA"/>
          </a:p>
        </p:txBody>
      </p:sp>
      <p:sp>
        <p:nvSpPr>
          <p:cNvPr id="49161" name="TextBox 5"/>
          <p:cNvSpPr txBox="1">
            <a:spLocks noChangeArrowheads="1"/>
          </p:cNvSpPr>
          <p:nvPr/>
        </p:nvSpPr>
        <p:spPr bwMode="auto">
          <a:xfrm>
            <a:off x="152400" y="1524000"/>
            <a:ext cx="9067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Spacer bacteria	 </a:t>
            </a:r>
            <a:r>
              <a:rPr lang="en-US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R- </a:t>
            </a: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CTCAGTCGTTACTGGTGAACCAGTTTCAAT </a:t>
            </a:r>
            <a:r>
              <a:rPr lang="en-US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-R</a:t>
            </a: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	</a:t>
            </a:r>
          </a:p>
          <a:p>
            <a:pPr algn="l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Proto-spacer phage 	     CTCAGTCGTTACTGGTGAACCAGTTTCAAT</a:t>
            </a:r>
            <a:r>
              <a:rPr lang="en-US" sz="1800" u="sng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TGAGAAA</a:t>
            </a: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AA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57400" y="304800"/>
            <a:ext cx="471154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CA" sz="3200" dirty="0" err="1">
                <a:solidFill>
                  <a:srgbClr val="000000"/>
                </a:solidFill>
              </a:rPr>
              <a:t>spacer</a:t>
            </a:r>
            <a:r>
              <a:rPr lang="fr-CA" sz="3200" dirty="0">
                <a:solidFill>
                  <a:srgbClr val="000000"/>
                </a:solidFill>
              </a:rPr>
              <a:t> vs </a:t>
            </a:r>
            <a:r>
              <a:rPr lang="fr-CA" sz="3200" dirty="0" err="1">
                <a:solidFill>
                  <a:srgbClr val="000000"/>
                </a:solidFill>
              </a:rPr>
              <a:t>proto-spacer</a:t>
            </a:r>
            <a:endParaRPr lang="fr-CA" sz="2800" dirty="0">
              <a:solidFill>
                <a:srgbClr val="000000"/>
              </a:solidFill>
            </a:endParaRPr>
          </a:p>
        </p:txBody>
      </p:sp>
      <p:pic>
        <p:nvPicPr>
          <p:cNvPr id="1239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2672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571625" y="5410200"/>
            <a:ext cx="67853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20"/>
                </a:solidFill>
              </a:rPr>
              <a:t>Spacer				 Proto-spacer</a:t>
            </a:r>
          </a:p>
        </p:txBody>
      </p:sp>
      <p:pic>
        <p:nvPicPr>
          <p:cNvPr id="123913" name="Picture 9" descr="str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16541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Image 6" descr="p2_ccd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84137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Image 17" descr="positionnement protoespaceurs v4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800600"/>
            <a:ext cx="3886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7875713" y="2133600"/>
            <a:ext cx="73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bg2"/>
                </a:solidFill>
              </a:rPr>
              <a:t>PAM</a:t>
            </a:r>
          </a:p>
        </p:txBody>
      </p:sp>
    </p:spTree>
  </p:cSld>
  <p:clrMapOvr>
    <a:masterClrMapping/>
  </p:clrMapOvr>
  <p:transition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-304800" y="1651000"/>
            <a:ext cx="7239000" cy="45981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40000"/>
              </a:spcBef>
              <a:buClr>
                <a:schemeClr val="accent1"/>
              </a:buClr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lvl="1" eaLnBrk="1" hangingPunct="1">
              <a:spcBef>
                <a:spcPct val="20000"/>
              </a:spcBef>
              <a:buClr>
                <a:srgbClr val="FFFFFF"/>
              </a:buClr>
              <a:buFontTx/>
              <a:buChar char="•"/>
            </a:pP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« </a:t>
            </a:r>
            <a:r>
              <a:rPr lang="fr-FR" sz="2800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Old</a:t>
            </a: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 » BIM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fr-FR" sz="2800" dirty="0">
              <a:solidFill>
                <a:schemeClr val="tx1"/>
              </a:solidFill>
              <a:ea typeface="Arial" pitchFamily="-109" charset="0"/>
              <a:cs typeface="Arial" pitchFamily="-109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endParaRPr lang="fr-FR" sz="2800" dirty="0">
              <a:solidFill>
                <a:schemeClr val="tx1"/>
              </a:solidFill>
              <a:ea typeface="Arial" pitchFamily="-109" charset="0"/>
              <a:cs typeface="Arial" pitchFamily="-109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Infection </a:t>
            </a:r>
            <a:r>
              <a:rPr lang="fr-FR" sz="2800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with</a:t>
            </a: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another</a:t>
            </a: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phage</a:t>
            </a:r>
            <a:endParaRPr lang="fr-FR" sz="2800" u="sng" dirty="0">
              <a:solidFill>
                <a:schemeClr val="tx1"/>
              </a:solidFill>
              <a:ea typeface="Arial" pitchFamily="-109" charset="0"/>
              <a:cs typeface="Arial" pitchFamily="-109" charset="0"/>
            </a:endParaRPr>
          </a:p>
          <a:p>
            <a:pPr lvl="1" eaLnBrk="1" hangingPunct="1">
              <a:spcBef>
                <a:spcPct val="20000"/>
              </a:spcBef>
            </a:pPr>
            <a:endParaRPr lang="fr-FR" sz="2800" dirty="0">
              <a:solidFill>
                <a:schemeClr val="tx1"/>
              </a:solidFill>
              <a:ea typeface="Arial" pitchFamily="-109" charset="0"/>
              <a:cs typeface="Arial" pitchFamily="-109" charset="0"/>
            </a:endParaRPr>
          </a:p>
          <a:p>
            <a:pPr lvl="1" eaLnBrk="1" hangingPunct="1">
              <a:spcBef>
                <a:spcPct val="20000"/>
              </a:spcBef>
            </a:pPr>
            <a:endParaRPr lang="fr-FR" sz="2800" dirty="0">
              <a:solidFill>
                <a:schemeClr val="tx1"/>
              </a:solidFill>
              <a:ea typeface="Arial" pitchFamily="-109" charset="0"/>
              <a:cs typeface="Arial" pitchFamily="-109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Selection</a:t>
            </a: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of a new BIM</a:t>
            </a:r>
          </a:p>
          <a:p>
            <a:pPr lvl="1" eaLnBrk="1" hangingPunct="1">
              <a:spcBef>
                <a:spcPct val="20000"/>
              </a:spcBef>
            </a:pP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 (</a:t>
            </a:r>
            <a:r>
              <a:rPr lang="fr-FR" sz="2800" u="sng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B</a:t>
            </a:r>
            <a:r>
              <a:rPr lang="fr-FR" sz="2800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acteriophage-</a:t>
            </a:r>
            <a:r>
              <a:rPr lang="fr-FR" sz="2800" u="sng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I</a:t>
            </a:r>
            <a:r>
              <a:rPr lang="fr-FR" sz="2800" dirty="0" err="1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nsensitive</a:t>
            </a: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 </a:t>
            </a:r>
            <a:r>
              <a:rPr lang="fr-FR" sz="2800" u="sng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M</a:t>
            </a:r>
            <a:r>
              <a:rPr lang="fr-FR" sz="2800" dirty="0">
                <a:solidFill>
                  <a:schemeClr val="tx1"/>
                </a:solidFill>
                <a:ea typeface="Arial" pitchFamily="-109" charset="0"/>
                <a:cs typeface="Arial" pitchFamily="-109" charset="0"/>
              </a:rPr>
              <a:t>utant)</a:t>
            </a:r>
            <a:endParaRPr lang="fr-CA" sz="2800" dirty="0">
              <a:solidFill>
                <a:schemeClr val="tx1"/>
              </a:solidFill>
              <a:ea typeface="Arial" pitchFamily="-109" charset="0"/>
              <a:cs typeface="Arial" pitchFamily="-109" charset="0"/>
            </a:endParaRP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12725" y="92075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CA" sz="3200"/>
          </a:p>
        </p:txBody>
      </p:sp>
      <p:pic>
        <p:nvPicPr>
          <p:cNvPr id="114692" name="Picture 9" descr="strt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165350"/>
            <a:ext cx="16541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10" descr="strt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525" y="5464175"/>
            <a:ext cx="16541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AutoShape 11"/>
          <p:cNvSpPr>
            <a:spLocks noChangeArrowheads="1"/>
          </p:cNvSpPr>
          <p:nvPr/>
        </p:nvSpPr>
        <p:spPr bwMode="auto">
          <a:xfrm rot="5357018">
            <a:off x="7235825" y="4473575"/>
            <a:ext cx="990600" cy="381000"/>
          </a:xfrm>
          <a:prstGeom prst="rightArrow">
            <a:avLst>
              <a:gd name="adj1" fmla="val 42444"/>
              <a:gd name="adj2" fmla="val 32319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114695" name="Picture 20" descr="HER38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300912" y="3192463"/>
            <a:ext cx="714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213725" y="5464175"/>
            <a:ext cx="701675" cy="714375"/>
            <a:chOff x="224" y="1614"/>
            <a:chExt cx="536" cy="546"/>
          </a:xfrm>
        </p:grpSpPr>
        <p:pic>
          <p:nvPicPr>
            <p:cNvPr id="114700" name="Picture 2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" y="1680"/>
              <a:ext cx="149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AutoShape 24"/>
            <p:cNvSpPr>
              <a:spLocks noChangeArrowheads="1"/>
            </p:cNvSpPr>
            <p:nvPr/>
          </p:nvSpPr>
          <p:spPr bwMode="auto">
            <a:xfrm>
              <a:off x="224" y="1614"/>
              <a:ext cx="536" cy="5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3 w 21600"/>
                <a:gd name="T25" fmla="*/ 3165 h 21600"/>
                <a:gd name="T26" fmla="*/ 18457 w 21600"/>
                <a:gd name="T27" fmla="*/ 184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2540" name="Text Box 25"/>
          <p:cNvSpPr txBox="1">
            <a:spLocks noChangeArrowheads="1"/>
          </p:cNvSpPr>
          <p:nvPr/>
        </p:nvSpPr>
        <p:spPr bwMode="auto">
          <a:xfrm>
            <a:off x="7543800" y="2873375"/>
            <a:ext cx="361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AFD00"/>
                </a:solidFill>
              </a:rPr>
              <a:t>+</a:t>
            </a:r>
          </a:p>
        </p:txBody>
      </p:sp>
      <p:pic>
        <p:nvPicPr>
          <p:cNvPr id="1146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5" y="34925"/>
            <a:ext cx="18256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104900" y="243840"/>
            <a:ext cx="71628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fr-CA" sz="3600" b="1" dirty="0" err="1"/>
              <a:t>Selection</a:t>
            </a:r>
            <a:r>
              <a:rPr lang="fr-CA" sz="3600" b="1" dirty="0"/>
              <a:t> of </a:t>
            </a:r>
            <a:r>
              <a:rPr lang="fr-CA" sz="3600" b="1" dirty="0" err="1"/>
              <a:t>BIMs</a:t>
            </a:r>
            <a:r>
              <a:rPr lang="fr-CA" sz="3600" b="1" dirty="0"/>
              <a:t> in</a:t>
            </a:r>
          </a:p>
          <a:p>
            <a:pPr algn="r">
              <a:defRPr/>
            </a:pPr>
            <a:r>
              <a:rPr lang="fr-CA" sz="3600" b="1" i="1" dirty="0"/>
              <a:t>S. thermophilus</a:t>
            </a:r>
          </a:p>
        </p:txBody>
      </p:sp>
    </p:spTree>
  </p:cSld>
  <p:clrMapOvr>
    <a:masterClrMapping/>
  </p:clrMapOvr>
  <p:transition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5" descr="underside_header_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962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12725" y="92075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CA" sz="3200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752600" y="228600"/>
            <a:ext cx="273694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CA" sz="3600" dirty="0">
                <a:solidFill>
                  <a:schemeClr val="tx1"/>
                </a:solidFill>
              </a:rPr>
              <a:t>New </a:t>
            </a:r>
            <a:r>
              <a:rPr lang="fr-CA" sz="3600" dirty="0" err="1">
                <a:solidFill>
                  <a:schemeClr val="tx1"/>
                </a:solidFill>
              </a:rPr>
              <a:t>BIMs</a:t>
            </a:r>
            <a:r>
              <a:rPr lang="fr-CA" sz="3600" dirty="0">
                <a:solidFill>
                  <a:schemeClr val="tx1"/>
                </a:solidFill>
              </a:rPr>
              <a:t> !</a:t>
            </a:r>
            <a:endParaRPr lang="fr-CA" sz="3600" i="1" dirty="0">
              <a:solidFill>
                <a:schemeClr val="tx1"/>
              </a:solidFill>
            </a:endParaRPr>
          </a:p>
        </p:txBody>
      </p:sp>
      <p:pic>
        <p:nvPicPr>
          <p:cNvPr id="6" name="Image 5" descr="comparaison wt et BIMs VS unite RE v2 pour sm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676400"/>
            <a:ext cx="7662042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ctangle 6"/>
          <p:cNvSpPr/>
          <p:nvPr/>
        </p:nvSpPr>
        <p:spPr bwMode="auto">
          <a:xfrm>
            <a:off x="2057400" y="4495800"/>
            <a:ext cx="5867400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5800" y="4495800"/>
            <a:ext cx="1066800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  <p:transition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00200" y="457200"/>
            <a:ext cx="603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Adaptive immune system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6525" y="2902327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Spacers represent a </a:t>
            </a:r>
            <a:r>
              <a:rPr lang="fr-FR" sz="3200" dirty="0" err="1"/>
              <a:t>molecular</a:t>
            </a:r>
            <a:r>
              <a:rPr lang="fr-FR" sz="3200" dirty="0"/>
              <a:t> </a:t>
            </a:r>
            <a:r>
              <a:rPr lang="fr-FR" sz="3200" dirty="0" err="1"/>
              <a:t>book-keeping</a:t>
            </a:r>
            <a:r>
              <a:rPr lang="fr-FR" sz="3200" dirty="0"/>
              <a:t>, a </a:t>
            </a:r>
            <a:r>
              <a:rPr lang="fr-FR" sz="3200" dirty="0" err="1"/>
              <a:t>memory</a:t>
            </a:r>
            <a:r>
              <a:rPr lang="fr-FR" sz="3200" dirty="0"/>
              <a:t> of </a:t>
            </a:r>
            <a:r>
              <a:rPr lang="fr-FR" sz="3200" dirty="0" err="1"/>
              <a:t>past</a:t>
            </a:r>
            <a:r>
              <a:rPr lang="fr-FR" sz="3200" dirty="0"/>
              <a:t> phage infections</a:t>
            </a:r>
            <a:r>
              <a:rPr lang="fr-CA" sz="3200" dirty="0"/>
              <a:t> 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</a:p>
          <a:p>
            <a:pPr marL="271463" indent="-271463"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This “memory” allows the cell to defend itself against phage infections</a:t>
            </a:r>
          </a:p>
          <a:p>
            <a:pPr marL="271463" indent="-271463">
              <a:buFont typeface="Arial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Image 4" descr="comparaison wt et BIMs VS unite RE v2 pour sm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535" y="1905000"/>
            <a:ext cx="7662042" cy="76200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Spacer acquisition</a:t>
            </a:r>
          </a:p>
          <a:p>
            <a:r>
              <a:rPr lang="en-US" sz="6000" dirty="0" err="1">
                <a:solidFill>
                  <a:srgbClr val="FF0000"/>
                </a:solidFill>
              </a:rPr>
              <a:t>crRNA</a:t>
            </a:r>
            <a:r>
              <a:rPr lang="en-US" sz="6000" dirty="0">
                <a:solidFill>
                  <a:srgbClr val="FF0000"/>
                </a:solidFill>
              </a:rPr>
              <a:t> biogenesis</a:t>
            </a:r>
          </a:p>
          <a:p>
            <a:r>
              <a:rPr lang="en-US" sz="6000" dirty="0"/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308474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karova_cass_fig3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4267200" cy="71956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8088" y="6400800"/>
            <a:ext cx="4480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20"/>
                </a:solidFill>
              </a:rPr>
              <a:t>Makarova</a:t>
            </a:r>
            <a:r>
              <a:rPr lang="en-US" sz="1600" dirty="0">
                <a:solidFill>
                  <a:srgbClr val="000020"/>
                </a:solidFill>
              </a:rPr>
              <a:t> et al., Nature Rev. </a:t>
            </a:r>
            <a:r>
              <a:rPr lang="en-US" sz="1600" dirty="0" err="1">
                <a:solidFill>
                  <a:srgbClr val="000020"/>
                </a:solidFill>
              </a:rPr>
              <a:t>Microbiol</a:t>
            </a:r>
            <a:r>
              <a:rPr lang="en-US" sz="1600" dirty="0">
                <a:solidFill>
                  <a:srgbClr val="000020"/>
                </a:solidFill>
              </a:rPr>
              <a:t>., 2011 </a:t>
            </a:r>
          </a:p>
        </p:txBody>
      </p:sp>
      <p:pic>
        <p:nvPicPr>
          <p:cNvPr id="24" name="Image 23" descr="nature10886-f2.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381000"/>
            <a:ext cx="2667000" cy="1742173"/>
          </a:xfrm>
          <a:prstGeom prst="rect">
            <a:avLst/>
          </a:prstGeom>
        </p:spPr>
      </p:pic>
      <p:pic>
        <p:nvPicPr>
          <p:cNvPr id="27" name="Image 26" descr="nature10886-f2.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2362200"/>
            <a:ext cx="2819400" cy="1818373"/>
          </a:xfrm>
          <a:prstGeom prst="rect">
            <a:avLst/>
          </a:prstGeom>
        </p:spPr>
      </p:pic>
      <p:pic>
        <p:nvPicPr>
          <p:cNvPr id="28" name="Image 27" descr="nature10886-f2.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4343400"/>
            <a:ext cx="3505200" cy="1970773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5291491" y="6400800"/>
            <a:ext cx="3090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tx1"/>
                </a:solidFill>
              </a:rPr>
              <a:t>Wiedenheft</a:t>
            </a:r>
            <a:r>
              <a:rPr lang="fr-FR" sz="1600" dirty="0">
                <a:solidFill>
                  <a:schemeClr val="tx1"/>
                </a:solidFill>
              </a:rPr>
              <a:t> et al. 2012, Nature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0-1.jpe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5"/>
          <a:stretch>
            <a:fillRect/>
          </a:stretch>
        </p:blipFill>
        <p:spPr>
          <a:xfrm>
            <a:off x="-76200" y="381000"/>
            <a:ext cx="9144000" cy="4987636"/>
          </a:xfrm>
        </p:spPr>
      </p:pic>
      <p:sp>
        <p:nvSpPr>
          <p:cNvPr id="5" name="ZoneTexte 4"/>
          <p:cNvSpPr txBox="1"/>
          <p:nvPr/>
        </p:nvSpPr>
        <p:spPr>
          <a:xfrm>
            <a:off x="6400800" y="6248400"/>
            <a:ext cx="2579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solidFill>
                  <a:srgbClr val="000020"/>
                </a:solidFill>
              </a:rPr>
              <a:t>Hsu et al. 2014, </a:t>
            </a:r>
            <a:r>
              <a:rPr lang="fr-CA" sz="2000" dirty="0" err="1">
                <a:solidFill>
                  <a:srgbClr val="000020"/>
                </a:solidFill>
              </a:rPr>
              <a:t>Cell</a:t>
            </a:r>
            <a:endParaRPr lang="fr-CA" sz="2000" dirty="0">
              <a:solidFill>
                <a:srgbClr val="00002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History</a:t>
            </a:r>
            <a:r>
              <a:rPr lang="fr-CA" dirty="0"/>
              <a:t> of CRISPR </a:t>
            </a:r>
          </a:p>
        </p:txBody>
      </p:sp>
    </p:spTree>
    <p:extLst>
      <p:ext uri="{BB962C8B-B14F-4D97-AF65-F5344CB8AC3E}">
        <p14:creationId xmlns:p14="http://schemas.microsoft.com/office/powerpoint/2010/main" val="3746118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Spacer acquisition</a:t>
            </a:r>
          </a:p>
          <a:p>
            <a:r>
              <a:rPr lang="en-US" sz="6000" dirty="0" err="1"/>
              <a:t>crRNA</a:t>
            </a:r>
            <a:r>
              <a:rPr lang="en-US" sz="6000" dirty="0"/>
              <a:t> biogenesis</a:t>
            </a:r>
          </a:p>
          <a:p>
            <a:r>
              <a:rPr lang="en-US" sz="6000" dirty="0">
                <a:solidFill>
                  <a:srgbClr val="FF0000"/>
                </a:solidFill>
              </a:rPr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1992128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interference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" y="1358770"/>
            <a:ext cx="6057164" cy="135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855" y="2351014"/>
            <a:ext cx="5036558" cy="452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160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II interference</a:t>
            </a:r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056535"/>
            <a:ext cx="5056291" cy="477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7152"/>
            <a:ext cx="8352420" cy="130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32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III interference</a:t>
            </a:r>
          </a:p>
        </p:txBody>
      </p:sp>
      <p:pic>
        <p:nvPicPr>
          <p:cNvPr id="87040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20" y="1988840"/>
            <a:ext cx="6497406" cy="11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0" y="3564015"/>
            <a:ext cx="6819900" cy="20478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06615" y="6084295"/>
            <a:ext cx="600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 err="1"/>
              <a:t>Years</a:t>
            </a:r>
            <a:r>
              <a:rPr lang="fr-FR" b="0" dirty="0"/>
              <a:t> of </a:t>
            </a:r>
            <a:r>
              <a:rPr lang="fr-FR" b="0" dirty="0" err="1"/>
              <a:t>conflict</a:t>
            </a:r>
            <a:r>
              <a:rPr lang="fr-FR" b="0" dirty="0"/>
              <a:t> in the CRISPR </a:t>
            </a:r>
            <a:r>
              <a:rPr lang="fr-FR" b="0" dirty="0" err="1"/>
              <a:t>community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506578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III interference</a:t>
            </a:r>
          </a:p>
        </p:txBody>
      </p:sp>
      <p:pic>
        <p:nvPicPr>
          <p:cNvPr id="344066" name="Picture 2" descr="https://iiif.elifesciences.org/lax:45393%2Felife-45393-fig1-v1.tif/full/1500,/0/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" y="1808820"/>
            <a:ext cx="9166024" cy="45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012160" y="6519446"/>
            <a:ext cx="2395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dirty="0"/>
              <a:t>Chou-Zheng, e-life 2019</a:t>
            </a:r>
          </a:p>
        </p:txBody>
      </p:sp>
    </p:spTree>
    <p:extLst>
      <p:ext uri="{BB962C8B-B14F-4D97-AF65-F5344CB8AC3E}">
        <p14:creationId xmlns:p14="http://schemas.microsoft.com/office/powerpoint/2010/main" val="1605121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Cyclic</a:t>
            </a:r>
            <a:r>
              <a:rPr lang="fr-FR" dirty="0"/>
              <a:t> </a:t>
            </a:r>
            <a:r>
              <a:rPr lang="fr-FR" dirty="0" err="1"/>
              <a:t>messengers</a:t>
            </a:r>
            <a:r>
              <a:rPr lang="fr-FR" dirty="0"/>
              <a:t> in type III </a:t>
            </a:r>
            <a:r>
              <a:rPr lang="fr-FR" dirty="0" err="1"/>
              <a:t>immunity</a:t>
            </a:r>
            <a:endParaRPr lang="fr-FR" dirty="0"/>
          </a:p>
        </p:txBody>
      </p:sp>
      <p:pic>
        <p:nvPicPr>
          <p:cNvPr id="345090" name="Picture 2" descr="Fig.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t="3474"/>
          <a:stretch/>
        </p:blipFill>
        <p:spPr bwMode="auto">
          <a:xfrm>
            <a:off x="611560" y="1673805"/>
            <a:ext cx="7465640" cy="49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42130" y="6354325"/>
            <a:ext cx="26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dirty="0" err="1"/>
              <a:t>Athukoralage</a:t>
            </a:r>
            <a:r>
              <a:rPr lang="fr-FR" sz="1600" b="0" dirty="0"/>
              <a:t>, Nature 2018</a:t>
            </a:r>
          </a:p>
        </p:txBody>
      </p:sp>
    </p:spTree>
    <p:extLst>
      <p:ext uri="{BB962C8B-B14F-4D97-AF65-F5344CB8AC3E}">
        <p14:creationId xmlns:p14="http://schemas.microsoft.com/office/powerpoint/2010/main" val="2759312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0-1.jpe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5"/>
          <a:stretch>
            <a:fillRect/>
          </a:stretch>
        </p:blipFill>
        <p:spPr>
          <a:xfrm>
            <a:off x="304800" y="125671"/>
            <a:ext cx="7924800" cy="6579929"/>
          </a:xfrm>
        </p:spPr>
      </p:pic>
      <p:sp>
        <p:nvSpPr>
          <p:cNvPr id="5" name="ZoneTexte 4"/>
          <p:cNvSpPr txBox="1"/>
          <p:nvPr/>
        </p:nvSpPr>
        <p:spPr>
          <a:xfrm>
            <a:off x="8374864" y="5764323"/>
            <a:ext cx="769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rgbClr val="000020"/>
                </a:solidFill>
              </a:rPr>
              <a:t>Hsu </a:t>
            </a:r>
          </a:p>
          <a:p>
            <a:r>
              <a:rPr lang="fr-CA" sz="1400" dirty="0">
                <a:solidFill>
                  <a:srgbClr val="000020"/>
                </a:solidFill>
              </a:rPr>
              <a:t>et al. </a:t>
            </a:r>
          </a:p>
          <a:p>
            <a:r>
              <a:rPr lang="fr-CA" sz="1400" dirty="0">
                <a:solidFill>
                  <a:srgbClr val="000020"/>
                </a:solidFill>
              </a:rPr>
              <a:t>2014 </a:t>
            </a:r>
          </a:p>
          <a:p>
            <a:r>
              <a:rPr lang="fr-CA" sz="1400" dirty="0" err="1">
                <a:solidFill>
                  <a:srgbClr val="000020"/>
                </a:solidFill>
              </a:rPr>
              <a:t>Cell</a:t>
            </a:r>
            <a:endParaRPr lang="fr-CA" sz="1400" dirty="0">
              <a:solidFill>
                <a:srgbClr val="00002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7620000" cy="1143000"/>
          </a:xfrm>
        </p:spPr>
        <p:txBody>
          <a:bodyPr/>
          <a:lstStyle/>
          <a:p>
            <a:r>
              <a:rPr lang="fr-FR" dirty="0"/>
              <a:t>Type IV, V, VI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1" y="1718810"/>
            <a:ext cx="7778617" cy="44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28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VS non-self recognition</a:t>
            </a:r>
          </a:p>
        </p:txBody>
      </p:sp>
      <p:pic>
        <p:nvPicPr>
          <p:cNvPr id="350210" name="Picture 2" descr="http://www.nature.com/nature/journal/v463/n7280/images/nature08703-f2.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575" y="3969060"/>
            <a:ext cx="5571840" cy="269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6535" y="3738227"/>
            <a:ext cx="1219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III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2305" y="1668542"/>
            <a:ext cx="231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I, II and V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2748659"/>
            <a:ext cx="9067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Spacer bacteria	 </a:t>
            </a:r>
            <a:r>
              <a:rPr lang="en-US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R- </a:t>
            </a: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CTCAGTCGTTACTGGTGAACCAGTTTCAAT </a:t>
            </a:r>
            <a:r>
              <a:rPr lang="en-US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-R</a:t>
            </a: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	</a:t>
            </a:r>
          </a:p>
          <a:p>
            <a:pPr algn="l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Proto-spacer phage 	     CTCAGTCGTTACTGGTGAACCAGTTTCAAT</a:t>
            </a:r>
            <a:r>
              <a:rPr lang="en-US" sz="1800" u="sng" dirty="0">
                <a:solidFill>
                  <a:srgbClr val="000000"/>
                </a:solidFill>
                <a:latin typeface="Courier New" pitchFamily="-109" charset="0"/>
                <a:ea typeface="Courier New" pitchFamily="-109" charset="0"/>
                <a:cs typeface="Courier New" pitchFamily="-109" charset="0"/>
              </a:rPr>
              <a:t>TGAGAA</a:t>
            </a:r>
            <a:endParaRPr lang="en-US" sz="1800" dirty="0">
              <a:solidFill>
                <a:srgbClr val="000000"/>
              </a:solidFill>
              <a:latin typeface="Courier New" pitchFamily="-109" charset="0"/>
              <a:ea typeface="Courier New" pitchFamily="-109" charset="0"/>
              <a:cs typeface="Courier New" pitchFamily="-109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23313" y="3358259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PAM</a:t>
            </a:r>
          </a:p>
        </p:txBody>
      </p:sp>
    </p:spTree>
    <p:extLst>
      <p:ext uri="{BB962C8B-B14F-4D97-AF65-F5344CB8AC3E}">
        <p14:creationId xmlns:p14="http://schemas.microsoft.com/office/powerpoint/2010/main" val="2396708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784225" y="2667000"/>
            <a:ext cx="55610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fr-FR" sz="1400">
              <a:solidFill>
                <a:schemeClr val="accent1"/>
              </a:solidFill>
            </a:endParaRPr>
          </a:p>
        </p:txBody>
      </p:sp>
      <p:pic>
        <p:nvPicPr>
          <p:cNvPr id="22" name="Image 14" descr="RD534-2972nu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8" t="10449" r="16382" b="6494"/>
          <a:stretch>
            <a:fillRect/>
          </a:stretch>
        </p:blipFill>
        <p:spPr bwMode="auto">
          <a:xfrm>
            <a:off x="601779" y="3116263"/>
            <a:ext cx="212237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601779" y="4106863"/>
            <a:ext cx="2065221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24" name="Image 13" descr="RD534S4-2972nu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0" t="10449" r="19350" b="6494"/>
          <a:stretch>
            <a:fillRect/>
          </a:stretch>
        </p:blipFill>
        <p:spPr bwMode="auto">
          <a:xfrm>
            <a:off x="3573579" y="3116263"/>
            <a:ext cx="212237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11" descr="RD534RR1-2972nu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9" t="10449" r="17371" b="6494"/>
          <a:stretch>
            <a:fillRect/>
          </a:stretch>
        </p:blipFill>
        <p:spPr bwMode="auto">
          <a:xfrm>
            <a:off x="6564429" y="3116263"/>
            <a:ext cx="212237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3573579" y="4106863"/>
            <a:ext cx="2141421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>
            <a:off x="6545379" y="4106863"/>
            <a:ext cx="2141421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152401" y="3076556"/>
            <a:ext cx="304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20"/>
                </a:solidFill>
              </a:rPr>
              <a:t>2972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8763000" y="3076556"/>
            <a:ext cx="304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20"/>
                </a:solidFill>
              </a:rPr>
              <a:t>2972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52400" y="4219556"/>
            <a:ext cx="3048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20"/>
                </a:solidFill>
              </a:rPr>
              <a:t>858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8763000" y="4206399"/>
            <a:ext cx="3048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20"/>
                </a:solidFill>
              </a:rPr>
              <a:t>858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62000" y="5173663"/>
            <a:ext cx="753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000020"/>
                </a:solidFill>
              </a:rPr>
              <a:t>Sensitive                       </a:t>
            </a:r>
            <a:r>
              <a:rPr lang="fr-CA" dirty="0">
                <a:solidFill>
                  <a:srgbClr val="00FF00"/>
                </a:solidFill>
              </a:rPr>
              <a:t>BIM # 1                       </a:t>
            </a:r>
            <a:r>
              <a:rPr lang="fr-CA" dirty="0">
                <a:solidFill>
                  <a:srgbClr val="FF0000"/>
                </a:solidFill>
              </a:rPr>
              <a:t>BIM #4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00429" y="2811463"/>
            <a:ext cx="2371371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-1    </a:t>
            </a:r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-2   </a:t>
            </a:r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-3   </a:t>
            </a:r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-4</a:t>
            </a:r>
          </a:p>
          <a:p>
            <a:endParaRPr lang="fr-FR" sz="2800" baseline="30000" dirty="0">
              <a:solidFill>
                <a:schemeClr val="bg2"/>
              </a:solidFill>
            </a:endParaRPr>
          </a:p>
          <a:p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-5   </a:t>
            </a:r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-6    </a:t>
            </a:r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-7    </a:t>
            </a:r>
            <a:r>
              <a:rPr lang="fr-FR" sz="1800" dirty="0">
                <a:solidFill>
                  <a:schemeClr val="bg2"/>
                </a:solidFill>
              </a:rPr>
              <a:t>10</a:t>
            </a:r>
            <a:r>
              <a:rPr lang="fr-FR" sz="1800" baseline="30000" dirty="0">
                <a:solidFill>
                  <a:schemeClr val="bg2"/>
                </a:solidFill>
              </a:rPr>
              <a:t>-8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3733800" y="3116263"/>
            <a:ext cx="609600" cy="457200"/>
          </a:xfrm>
          <a:prstGeom prst="rect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itchFamily="-109" charset="0"/>
            </a:endParaRPr>
          </a:p>
        </p:txBody>
      </p:sp>
      <p:pic>
        <p:nvPicPr>
          <p:cNvPr id="19" name="Espace réservé du contenu 3" descr="nrmicro3096.pdf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316468"/>
            <a:ext cx="7162800" cy="1371600"/>
          </a:xfrm>
          <a:solidFill>
            <a:srgbClr val="FFFFFF"/>
          </a:solidFill>
        </p:spPr>
      </p:pic>
      <p:sp>
        <p:nvSpPr>
          <p:cNvPr id="20" name="ZoneTexte 19"/>
          <p:cNvSpPr txBox="1"/>
          <p:nvPr/>
        </p:nvSpPr>
        <p:spPr>
          <a:xfrm>
            <a:off x="5961781" y="1688068"/>
            <a:ext cx="31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800" dirty="0">
                <a:solidFill>
                  <a:schemeClr val="bg2"/>
                </a:solidFill>
              </a:rPr>
              <a:t>Nature </a:t>
            </a:r>
            <a:r>
              <a:rPr lang="fr-CA" sz="1800" dirty="0" err="1">
                <a:solidFill>
                  <a:schemeClr val="bg2"/>
                </a:solidFill>
              </a:rPr>
              <a:t>Rev</a:t>
            </a:r>
            <a:r>
              <a:rPr lang="fr-CA" sz="1800" dirty="0">
                <a:solidFill>
                  <a:schemeClr val="bg2"/>
                </a:solidFill>
              </a:rPr>
              <a:t>. </a:t>
            </a:r>
            <a:r>
              <a:rPr lang="fr-CA" sz="1800" dirty="0" err="1">
                <a:solidFill>
                  <a:schemeClr val="bg2"/>
                </a:solidFill>
              </a:rPr>
              <a:t>Microbiol</a:t>
            </a:r>
            <a:r>
              <a:rPr lang="fr-CA" sz="1800" dirty="0">
                <a:solidFill>
                  <a:schemeClr val="bg2"/>
                </a:solidFill>
              </a:rPr>
              <a:t>. 2013</a:t>
            </a:r>
          </a:p>
        </p:txBody>
      </p:sp>
    </p:spTree>
  </p:cSld>
  <p:clrMapOvr>
    <a:masterClrMapping/>
  </p:clrMapOvr>
  <p:transition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82" y="1419575"/>
            <a:ext cx="7772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879340"/>
            <a:ext cx="7134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990600" y="612955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Direct Repeats (29 </a:t>
            </a:r>
            <a:r>
              <a:rPr lang="en-US" sz="2000" dirty="0" err="1"/>
              <a:t>pb</a:t>
            </a:r>
            <a:r>
              <a:rPr lang="en-US" sz="2000" dirty="0"/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2400" y="6129555"/>
            <a:ext cx="4562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Variable region = spacers (32-33 </a:t>
            </a:r>
            <a:r>
              <a:rPr lang="en-US" sz="2000" dirty="0" err="1"/>
              <a:t>pb</a:t>
            </a:r>
            <a:r>
              <a:rPr lang="en-US" sz="2000" dirty="0"/>
              <a:t>)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45015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dirty="0" err="1"/>
              <a:t>History</a:t>
            </a:r>
            <a:r>
              <a:rPr lang="fr-FR" sz="2800" dirty="0"/>
              <a:t> of CRISPR: </a:t>
            </a:r>
            <a:br>
              <a:rPr lang="fr-FR" sz="2800" dirty="0"/>
            </a:br>
            <a:r>
              <a:rPr lang="fr-FR" sz="2800" dirty="0"/>
              <a:t>first observation </a:t>
            </a:r>
            <a:br>
              <a:rPr lang="fr-FR" sz="2800" dirty="0"/>
            </a:br>
            <a:r>
              <a:rPr lang="fr-FR" sz="2800" dirty="0"/>
              <a:t>(1987)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6790654"/>
      </p:ext>
    </p:extLst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underside_header_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" y="0"/>
            <a:ext cx="67818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415925" y="6337300"/>
            <a:ext cx="55610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212725" y="92075"/>
            <a:ext cx="1841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CA" sz="3200"/>
          </a:p>
        </p:txBody>
      </p:sp>
      <p:sp>
        <p:nvSpPr>
          <p:cNvPr id="49159" name="Text Box 13"/>
          <p:cNvSpPr txBox="1">
            <a:spLocks noChangeArrowheads="1"/>
          </p:cNvSpPr>
          <p:nvPr/>
        </p:nvSpPr>
        <p:spPr bwMode="auto">
          <a:xfrm>
            <a:off x="441325" y="194468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587792" name="Text Box 16"/>
          <p:cNvSpPr txBox="1">
            <a:spLocks noChangeArrowheads="1"/>
          </p:cNvSpPr>
          <p:nvPr/>
        </p:nvSpPr>
        <p:spPr bwMode="auto">
          <a:xfrm>
            <a:off x="5976938" y="2401888"/>
            <a:ext cx="3011201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chemeClr val="bg2"/>
              </a:buClr>
              <a:buSzPct val="65000"/>
              <a:defRPr/>
            </a:pP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hage mutants </a:t>
            </a:r>
            <a:r>
              <a:rPr lang="fr-CA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can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fr-CA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bypass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the 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CRISPR/Cas system </a:t>
            </a:r>
            <a:r>
              <a:rPr lang="fr-CA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with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a point mutation </a:t>
            </a:r>
            <a:r>
              <a:rPr lang="fr-CA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within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the </a:t>
            </a:r>
            <a:r>
              <a:rPr lang="fr-CA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proto-spacer</a:t>
            </a:r>
            <a:r>
              <a:rPr lang="fr-CA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or the PAM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3662" y="228600"/>
            <a:ext cx="4814138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Phages </a:t>
            </a:r>
            <a:r>
              <a:rPr lang="fr-CA" sz="3200" dirty="0" err="1">
                <a:solidFill>
                  <a:schemeClr val="bg1"/>
                </a:solidFill>
              </a:rPr>
              <a:t>counter-attack</a:t>
            </a:r>
            <a:r>
              <a:rPr lang="fr-CA" sz="3200" dirty="0">
                <a:solidFill>
                  <a:schemeClr val="bg1"/>
                </a:solidFill>
              </a:rPr>
              <a:t> !</a:t>
            </a:r>
            <a:endParaRPr lang="fr-CA" sz="2800" dirty="0">
              <a:solidFill>
                <a:schemeClr val="bg1"/>
              </a:solidFill>
            </a:endParaRPr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71" y="1358770"/>
            <a:ext cx="55626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51620" y="1409700"/>
            <a:ext cx="6400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/>
              <a:t>Phages of </a:t>
            </a:r>
            <a:r>
              <a:rPr lang="en-US" sz="3200" i="1" dirty="0"/>
              <a:t>Pseudomonas</a:t>
            </a:r>
            <a:r>
              <a:rPr lang="en-US" sz="3200" dirty="0"/>
              <a:t>: </a:t>
            </a:r>
          </a:p>
          <a:p>
            <a:pPr algn="ctr">
              <a:defRPr/>
            </a:pPr>
            <a:r>
              <a:rPr lang="en-US" sz="3200" dirty="0"/>
              <a:t>anti-CRISPR type 1-F</a:t>
            </a:r>
          </a:p>
        </p:txBody>
      </p:sp>
      <p:pic>
        <p:nvPicPr>
          <p:cNvPr id="6" name="Image 5" descr="SGE.SVM32.170506190526.photo00.quicklook.default-245x1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0480" y="548680"/>
            <a:ext cx="1493520" cy="457200"/>
          </a:xfrm>
          <a:prstGeom prst="rect">
            <a:avLst/>
          </a:prstGeom>
        </p:spPr>
      </p:pic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769"/>
            <a:ext cx="7425825" cy="106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865" y="2552700"/>
            <a:ext cx="6419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2018" name="Picture 2" descr="http://advances.sciencemag.org/content/advances/3/7/e1701620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 bwMode="auto">
          <a:xfrm>
            <a:off x="2647020" y="2483895"/>
            <a:ext cx="3240360" cy="40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5" y="188640"/>
            <a:ext cx="6750750" cy="19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09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GE.SVM32.170506190526.photo00.quicklook.default-245x1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5680" y="228600"/>
            <a:ext cx="1493520" cy="4572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1000" y="3352800"/>
            <a:ext cx="1441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err="1"/>
              <a:t>Vibrio</a:t>
            </a:r>
            <a:r>
              <a:rPr lang="en-US" sz="2800" i="1" dirty="0"/>
              <a:t> </a:t>
            </a:r>
          </a:p>
          <a:p>
            <a:pPr algn="ctr"/>
            <a:r>
              <a:rPr lang="en-US" sz="2800" dirty="0"/>
              <a:t>phages</a:t>
            </a:r>
          </a:p>
        </p:txBody>
      </p:sp>
      <p:pic>
        <p:nvPicPr>
          <p:cNvPr id="8734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38" y="863714"/>
            <a:ext cx="8611127" cy="13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34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741" y="2348880"/>
            <a:ext cx="65246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roles</a:t>
            </a:r>
            <a:r>
              <a:rPr lang="fr-FR" dirty="0"/>
              <a:t> of CRISPR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CRISPR </a:t>
            </a:r>
            <a:r>
              <a:rPr lang="fr-FR" dirty="0" err="1"/>
              <a:t>against</a:t>
            </a:r>
            <a:r>
              <a:rPr lang="fr-FR" dirty="0"/>
              <a:t> horizontal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transfer</a:t>
            </a:r>
            <a:endParaRPr lang="fr-FR" dirty="0"/>
          </a:p>
          <a:p>
            <a:endParaRPr lang="fr-FR" dirty="0"/>
          </a:p>
          <a:p>
            <a:r>
              <a:rPr lang="fr-FR" dirty="0"/>
              <a:t>CRISPR control of </a:t>
            </a:r>
            <a:r>
              <a:rPr lang="fr-FR" dirty="0" err="1"/>
              <a:t>gene</a:t>
            </a:r>
            <a:r>
              <a:rPr lang="fr-FR" dirty="0"/>
              <a:t> expression</a:t>
            </a:r>
          </a:p>
          <a:p>
            <a:endParaRPr lang="fr-FR" dirty="0"/>
          </a:p>
          <a:p>
            <a:r>
              <a:rPr lang="fr-FR" dirty="0"/>
              <a:t>CRISPR </a:t>
            </a:r>
            <a:r>
              <a:rPr lang="fr-FR" dirty="0" err="1"/>
              <a:t>guided</a:t>
            </a:r>
            <a:r>
              <a:rPr lang="fr-FR" dirty="0"/>
              <a:t> transposons !!!!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3879050"/>
            <a:ext cx="71151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97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68" y="0"/>
            <a:ext cx="7740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0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CRISPR biotechnological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as9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666" y="846138"/>
            <a:ext cx="9313332" cy="52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196752"/>
            <a:ext cx="9144000" cy="554461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672" y="2397233"/>
            <a:ext cx="936104" cy="117578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600200"/>
            <a:ext cx="5334000" cy="5715000"/>
          </a:xfrm>
        </p:spPr>
        <p:txBody>
          <a:bodyPr/>
          <a:lstStyle/>
          <a:p>
            <a:pPr>
              <a:buClrTx/>
              <a:buFont typeface="Arial"/>
              <a:buChar char="•"/>
            </a:pPr>
            <a:r>
              <a:rPr lang="fr-FR" sz="1600" i="1" dirty="0"/>
              <a:t>S. </a:t>
            </a:r>
            <a:r>
              <a:rPr lang="fr-FR" sz="1600" i="1" dirty="0" err="1"/>
              <a:t>pneumoniae</a:t>
            </a:r>
            <a:r>
              <a:rPr lang="fr-FR" sz="1600" dirty="0"/>
              <a:t> (Jiang, Bikard </a:t>
            </a:r>
            <a:r>
              <a:rPr lang="fr-FR" sz="1600" i="1" dirty="0"/>
              <a:t>et al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/>
              <a:t>Nat.  </a:t>
            </a:r>
            <a:r>
              <a:rPr lang="fr-FR" sz="1600" i="1" dirty="0" err="1"/>
              <a:t>Biotechnol</a:t>
            </a:r>
            <a:r>
              <a:rPr lang="fr-FR" sz="1600" i="1" dirty="0"/>
              <a:t>.</a:t>
            </a:r>
            <a:r>
              <a:rPr lang="fr-FR" sz="1600" dirty="0"/>
              <a:t>)</a:t>
            </a:r>
            <a:endParaRPr lang="fr-FR" sz="1600" i="1" dirty="0"/>
          </a:p>
          <a:p>
            <a:pPr>
              <a:buClrTx/>
              <a:buFont typeface="Arial"/>
              <a:buChar char="•"/>
            </a:pPr>
            <a:r>
              <a:rPr lang="fr-FR" sz="1600" i="1" dirty="0"/>
              <a:t>E. coli </a:t>
            </a:r>
            <a:r>
              <a:rPr lang="fr-FR" sz="1600" dirty="0"/>
              <a:t>(Jiang, Bikard </a:t>
            </a:r>
            <a:r>
              <a:rPr lang="fr-FR" sz="1600" i="1" dirty="0"/>
              <a:t>et al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/>
              <a:t>Nature </a:t>
            </a:r>
            <a:r>
              <a:rPr lang="fr-FR" sz="1600" i="1" dirty="0" err="1"/>
              <a:t>Biotechnol</a:t>
            </a:r>
            <a:r>
              <a:rPr lang="fr-FR" sz="1600" i="1" dirty="0"/>
              <a:t>.</a:t>
            </a:r>
            <a:r>
              <a:rPr lang="fr-FR" sz="1600" dirty="0"/>
              <a:t>)</a:t>
            </a:r>
            <a:endParaRPr lang="fr-FR" sz="1600" i="1" dirty="0"/>
          </a:p>
          <a:p>
            <a:pPr marL="0" indent="0">
              <a:buClrTx/>
              <a:buFont typeface="Arial"/>
              <a:buChar char="•"/>
            </a:pPr>
            <a:endParaRPr lang="fr-FR" sz="1600" dirty="0"/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Human</a:t>
            </a:r>
            <a:r>
              <a:rPr lang="fr-FR" sz="1600" dirty="0"/>
              <a:t> </a:t>
            </a:r>
            <a:r>
              <a:rPr lang="fr-FR" sz="1600" dirty="0" err="1"/>
              <a:t>cells</a:t>
            </a:r>
            <a:r>
              <a:rPr lang="fr-FR" sz="1600" dirty="0"/>
              <a:t> (Le </a:t>
            </a:r>
            <a:r>
              <a:rPr lang="fr-FR" sz="1600" dirty="0" err="1"/>
              <a:t>Cong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/>
              <a:t>Science</a:t>
            </a:r>
            <a:r>
              <a:rPr lang="fr-FR" sz="1600" dirty="0"/>
              <a:t>)</a:t>
            </a:r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Monkeys</a:t>
            </a:r>
            <a:r>
              <a:rPr lang="fr-FR" sz="1600" dirty="0"/>
              <a:t> (</a:t>
            </a:r>
            <a:r>
              <a:rPr lang="fr-FR" sz="1600" dirty="0" err="1"/>
              <a:t>Niu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2014</a:t>
            </a:r>
            <a:r>
              <a:rPr lang="fr-FR" sz="1600" dirty="0"/>
              <a:t>, </a:t>
            </a:r>
            <a:r>
              <a:rPr lang="fr-FR" sz="1600" i="1" dirty="0" err="1"/>
              <a:t>Cell</a:t>
            </a:r>
            <a:r>
              <a:rPr lang="fr-FR" sz="1600" dirty="0"/>
              <a:t>)</a:t>
            </a:r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Livestocks</a:t>
            </a:r>
            <a:r>
              <a:rPr lang="fr-FR" sz="1600" dirty="0"/>
              <a:t> (Tan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</a:t>
            </a:r>
            <a:r>
              <a:rPr lang="fr-FR" sz="1600" i="1" dirty="0"/>
              <a:t> PNAS)</a:t>
            </a:r>
            <a:endParaRPr lang="fr-FR" sz="1600" dirty="0"/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Mice</a:t>
            </a:r>
            <a:r>
              <a:rPr lang="fr-FR" sz="1600" dirty="0"/>
              <a:t> (Wang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 err="1"/>
              <a:t>Cell</a:t>
            </a:r>
            <a:r>
              <a:rPr lang="fr-FR" sz="1600" dirty="0"/>
              <a:t>)</a:t>
            </a:r>
          </a:p>
          <a:p>
            <a:pPr>
              <a:buClrTx/>
              <a:buFont typeface="Arial"/>
              <a:buChar char="•"/>
            </a:pPr>
            <a:r>
              <a:rPr lang="fr-FR" sz="1600" i="1" dirty="0" err="1"/>
              <a:t>Frogs</a:t>
            </a:r>
            <a:r>
              <a:rPr lang="fr-FR" sz="1600" i="1" dirty="0"/>
              <a:t> </a:t>
            </a:r>
            <a:r>
              <a:rPr lang="fr-FR" sz="1600" dirty="0"/>
              <a:t>(Blitz </a:t>
            </a:r>
            <a:r>
              <a:rPr lang="fr-FR" sz="1600" i="1" dirty="0"/>
              <a:t>et al.</a:t>
            </a:r>
            <a:r>
              <a:rPr lang="fr-FR" sz="1600" dirty="0"/>
              <a:t> and </a:t>
            </a:r>
            <a:r>
              <a:rPr lang="fr-FR" sz="1600" dirty="0" err="1"/>
              <a:t>Nakayama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 err="1"/>
              <a:t>Genetics</a:t>
            </a:r>
            <a:r>
              <a:rPr lang="fr-FR" sz="1600" dirty="0"/>
              <a:t>)</a:t>
            </a:r>
            <a:endParaRPr lang="fr-FR" sz="1600" i="1" dirty="0"/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Zebrafish</a:t>
            </a:r>
            <a:r>
              <a:rPr lang="fr-FR" sz="1600" dirty="0"/>
              <a:t> (</a:t>
            </a:r>
            <a:r>
              <a:rPr lang="fr-FR" sz="1600" dirty="0" err="1"/>
              <a:t>Hwang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/>
              <a:t>Nature </a:t>
            </a:r>
            <a:r>
              <a:rPr lang="fr-FR" sz="1600" i="1" dirty="0" err="1"/>
              <a:t>Biotechnol</a:t>
            </a:r>
            <a:r>
              <a:rPr lang="fr-FR" sz="1600" i="1" dirty="0"/>
              <a:t>.</a:t>
            </a:r>
            <a:r>
              <a:rPr lang="fr-FR" sz="1600" dirty="0"/>
              <a:t>)</a:t>
            </a:r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Insects</a:t>
            </a:r>
            <a:r>
              <a:rPr lang="fr-FR" sz="1600" dirty="0"/>
              <a:t> </a:t>
            </a:r>
            <a:r>
              <a:rPr lang="fr-FR" sz="1600" i="1" dirty="0"/>
              <a:t>(</a:t>
            </a:r>
            <a:r>
              <a:rPr lang="fr-FR" sz="1600" dirty="0"/>
              <a:t>Wang</a:t>
            </a:r>
            <a:r>
              <a:rPr lang="fr-FR" sz="1600" i="1" dirty="0"/>
              <a:t> 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 err="1"/>
              <a:t>Cell</a:t>
            </a:r>
            <a:r>
              <a:rPr lang="fr-FR" sz="1600" i="1" dirty="0"/>
              <a:t>. </a:t>
            </a:r>
            <a:r>
              <a:rPr lang="fr-FR" sz="1600" i="1" dirty="0" err="1"/>
              <a:t>Res</a:t>
            </a:r>
            <a:r>
              <a:rPr lang="fr-FR" sz="1600" i="1" dirty="0"/>
              <a:t>.</a:t>
            </a:r>
            <a:r>
              <a:rPr lang="fr-FR" sz="1600" dirty="0"/>
              <a:t>)</a:t>
            </a:r>
            <a:endParaRPr lang="fr-FR" sz="1600" i="1" dirty="0"/>
          </a:p>
          <a:p>
            <a:pPr>
              <a:buClrTx/>
              <a:buFont typeface="Arial"/>
              <a:buChar char="•"/>
            </a:pPr>
            <a:r>
              <a:rPr lang="fr-FR" sz="1600" dirty="0"/>
              <a:t>Plants (Li </a:t>
            </a:r>
            <a:r>
              <a:rPr lang="fr-FR" sz="1600" i="1" dirty="0"/>
              <a:t>et al.</a:t>
            </a:r>
            <a:r>
              <a:rPr lang="fr-FR" sz="1600" dirty="0"/>
              <a:t> , Shan</a:t>
            </a:r>
            <a:r>
              <a:rPr lang="fr-FR" sz="1600" i="1" dirty="0"/>
              <a:t> 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/>
              <a:t>Nature </a:t>
            </a:r>
            <a:r>
              <a:rPr lang="fr-FR" sz="1600" i="1" dirty="0" err="1"/>
              <a:t>Biotechnol</a:t>
            </a:r>
            <a:r>
              <a:rPr lang="fr-FR" sz="1600" i="1" dirty="0"/>
              <a:t>.</a:t>
            </a:r>
            <a:r>
              <a:rPr lang="fr-FR" sz="1600" dirty="0"/>
              <a:t>):</a:t>
            </a:r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Flies</a:t>
            </a:r>
            <a:r>
              <a:rPr lang="fr-FR" sz="1600" dirty="0"/>
              <a:t> (</a:t>
            </a:r>
            <a:r>
              <a:rPr lang="fr-FR" sz="1600" dirty="0" err="1"/>
              <a:t>Gratz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 err="1"/>
              <a:t>Genetics</a:t>
            </a:r>
            <a:r>
              <a:rPr lang="fr-FR" sz="1600" dirty="0"/>
              <a:t>)</a:t>
            </a:r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Nematodes</a:t>
            </a:r>
            <a:r>
              <a:rPr lang="fr-FR" sz="1600" dirty="0"/>
              <a:t> (Lo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 err="1"/>
              <a:t>Genetics</a:t>
            </a:r>
            <a:r>
              <a:rPr lang="fr-FR" sz="1600" dirty="0"/>
              <a:t>)</a:t>
            </a:r>
            <a:endParaRPr lang="fr-FR" sz="1600" i="1" dirty="0"/>
          </a:p>
          <a:p>
            <a:pPr>
              <a:buClrTx/>
              <a:buFont typeface="Arial"/>
              <a:buChar char="•"/>
            </a:pPr>
            <a:r>
              <a:rPr lang="fr-FR" sz="1600" dirty="0" err="1"/>
              <a:t>Yeast</a:t>
            </a:r>
            <a:r>
              <a:rPr lang="fr-FR" sz="1600" dirty="0"/>
              <a:t> (</a:t>
            </a:r>
            <a:r>
              <a:rPr lang="fr-FR" sz="1600" dirty="0" err="1"/>
              <a:t>DiCarlo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1" dirty="0"/>
              <a:t>2013</a:t>
            </a:r>
            <a:r>
              <a:rPr lang="fr-FR" sz="1600" dirty="0"/>
              <a:t>, </a:t>
            </a:r>
            <a:r>
              <a:rPr lang="fr-FR" sz="1600" i="1" dirty="0"/>
              <a:t>NAR)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832" y="2132856"/>
            <a:ext cx="1368152" cy="13681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1412776"/>
            <a:ext cx="1621533" cy="9093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816" y="3356992"/>
            <a:ext cx="1518320" cy="8536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16624" y="3375134"/>
            <a:ext cx="1599952" cy="9899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864" y="4293096"/>
            <a:ext cx="1259632" cy="9447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704" y="4437113"/>
            <a:ext cx="1296144" cy="10056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552" y="4437112"/>
            <a:ext cx="1302792" cy="9744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560" y="5458792"/>
            <a:ext cx="1092589" cy="121056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704" y="5458792"/>
            <a:ext cx="1198750" cy="119675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856" y="5458792"/>
            <a:ext cx="1246293" cy="11521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196752"/>
            <a:ext cx="1440160" cy="131233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209800" y="304800"/>
            <a:ext cx="3330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 err="1">
                <a:solidFill>
                  <a:srgbClr val="000020"/>
                </a:solidFill>
              </a:rPr>
              <a:t>Genome</a:t>
            </a:r>
            <a:r>
              <a:rPr lang="fr-CA" sz="3200" dirty="0">
                <a:solidFill>
                  <a:srgbClr val="000020"/>
                </a:solidFill>
              </a:rPr>
              <a:t> </a:t>
            </a:r>
            <a:r>
              <a:rPr lang="fr-CA" sz="3200" dirty="0" err="1">
                <a:solidFill>
                  <a:srgbClr val="000020"/>
                </a:solidFill>
              </a:rPr>
              <a:t>Editing</a:t>
            </a:r>
            <a:r>
              <a:rPr lang="fr-CA" sz="3200" dirty="0">
                <a:solidFill>
                  <a:srgbClr val="00002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912539"/>
      </p:ext>
    </p:extLst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7826834" cy="67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3136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199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/>
              <a:t>History</a:t>
            </a:r>
            <a:r>
              <a:rPr lang="fr-FR" sz="3200" dirty="0"/>
              <a:t> of CRISPR: </a:t>
            </a:r>
          </a:p>
          <a:p>
            <a:r>
              <a:rPr lang="fr-FR" sz="3200" dirty="0" err="1"/>
              <a:t>weird</a:t>
            </a:r>
            <a:r>
              <a:rPr lang="fr-FR" sz="3200" dirty="0"/>
              <a:t> </a:t>
            </a:r>
            <a:r>
              <a:rPr lang="fr-FR" sz="3200" dirty="0" err="1"/>
              <a:t>repeats</a:t>
            </a:r>
            <a:r>
              <a:rPr lang="fr-FR" sz="3200" dirty="0"/>
              <a:t> in the </a:t>
            </a:r>
            <a:r>
              <a:rPr lang="fr-FR" sz="3200" dirty="0" err="1"/>
              <a:t>genomes</a:t>
            </a:r>
            <a:r>
              <a:rPr lang="fr-FR" sz="3200" dirty="0"/>
              <a:t> of </a:t>
            </a:r>
            <a:r>
              <a:rPr lang="fr-FR" sz="3200" dirty="0" err="1"/>
              <a:t>bacterial</a:t>
            </a:r>
            <a:r>
              <a:rPr lang="fr-FR" sz="3200" dirty="0"/>
              <a:t> and </a:t>
            </a:r>
            <a:r>
              <a:rPr lang="fr-FR" sz="3200" dirty="0" err="1"/>
              <a:t>archaea</a:t>
            </a:r>
            <a:r>
              <a:rPr lang="fr-FR" sz="3200" dirty="0"/>
              <a:t> (1987-2002)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04800" y="2928533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  <a:latin typeface="+mj-lt"/>
              </a:rPr>
              <a:t>DVR (Direct Variable Repeats),</a:t>
            </a:r>
          </a:p>
          <a:p>
            <a:r>
              <a:rPr lang="en-US" sz="2000" dirty="0">
                <a:solidFill>
                  <a:srgbClr val="222222"/>
                </a:solidFill>
                <a:latin typeface="+mj-lt"/>
              </a:rPr>
              <a:t>TREP (Tandem Repeats),</a:t>
            </a:r>
          </a:p>
          <a:p>
            <a:r>
              <a:rPr lang="en-US" sz="2000" dirty="0">
                <a:solidFill>
                  <a:srgbClr val="222222"/>
                </a:solidFill>
                <a:latin typeface="+mj-lt"/>
              </a:rPr>
              <a:t>LTRR (Long Tandemly Repeated Repetitive Sequences), </a:t>
            </a:r>
          </a:p>
          <a:p>
            <a:r>
              <a:rPr lang="en-US" sz="2000" dirty="0">
                <a:solidFill>
                  <a:srgbClr val="222222"/>
                </a:solidFill>
                <a:latin typeface="+mj-lt"/>
              </a:rPr>
              <a:t>SRSR (Short Regularly Spaced Repeats), </a:t>
            </a:r>
          </a:p>
          <a:p>
            <a:r>
              <a:rPr lang="en-US" sz="2000" dirty="0">
                <a:solidFill>
                  <a:srgbClr val="222222"/>
                </a:solidFill>
                <a:latin typeface="+mj-lt"/>
              </a:rPr>
              <a:t>LCTR (Large Clusters of Tandem Repeats),</a:t>
            </a:r>
          </a:p>
          <a:p>
            <a:r>
              <a:rPr lang="en-US" sz="2000" dirty="0">
                <a:solidFill>
                  <a:srgbClr val="222222"/>
                </a:solidFill>
                <a:latin typeface="+mj-lt"/>
              </a:rPr>
              <a:t>SPIDR (Spacer Interspersed Direct Repeats) </a:t>
            </a:r>
            <a:endParaRPr lang="en-US" sz="2000" dirty="0">
              <a:latin typeface="+mj-lt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87218" y="1612146"/>
            <a:ext cx="7751618" cy="968952"/>
            <a:chOff x="1524000" y="1371600"/>
            <a:chExt cx="6096000" cy="762000"/>
          </a:xfrm>
        </p:grpSpPr>
        <p:pic>
          <p:nvPicPr>
            <p:cNvPr id="6" name="Picture 2" descr="Stages of CRISPR-Cas immunity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" t="47404" b="41579"/>
            <a:stretch/>
          </p:blipFill>
          <p:spPr bwMode="auto">
            <a:xfrm>
              <a:off x="1524000" y="1371600"/>
              <a:ext cx="6096000" cy="726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410200" y="1828800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79226" y="5410200"/>
            <a:ext cx="878554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800" dirty="0"/>
              <a:t>CRISPR</a:t>
            </a:r>
          </a:p>
          <a:p>
            <a:pPr algn="ctr"/>
            <a:r>
              <a:rPr lang="en-US" sz="2800" dirty="0"/>
              <a:t>Clustered Regularly Interspaced Short Palindromic Repeats 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78792" y="6392192"/>
            <a:ext cx="417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Jansen et al.,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microbiology</a:t>
            </a:r>
            <a:r>
              <a:rPr lang="fr-FR" dirty="0"/>
              <a:t>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9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CRISPR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therapy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Ex-vivo </a:t>
            </a:r>
            <a:r>
              <a:rPr lang="fr-FR" sz="2400" dirty="0" err="1"/>
              <a:t>therapies</a:t>
            </a:r>
            <a:r>
              <a:rPr lang="fr-FR" sz="2400" dirty="0"/>
              <a:t>:</a:t>
            </a:r>
          </a:p>
          <a:p>
            <a:pPr lvl="1"/>
            <a:r>
              <a:rPr lang="fr-FR" sz="2400" dirty="0"/>
              <a:t>CAR-T to </a:t>
            </a:r>
            <a:r>
              <a:rPr lang="fr-FR" sz="2400" dirty="0" err="1"/>
              <a:t>treat</a:t>
            </a:r>
            <a:r>
              <a:rPr lang="fr-FR" sz="2400" dirty="0"/>
              <a:t> cancer</a:t>
            </a:r>
          </a:p>
          <a:p>
            <a:pPr lvl="1"/>
            <a:r>
              <a:rPr lang="fr-FR" sz="2400" dirty="0" err="1"/>
              <a:t>Hematopoitic</a:t>
            </a:r>
            <a:r>
              <a:rPr lang="fr-FR" sz="2400" dirty="0"/>
              <a:t> stem </a:t>
            </a:r>
            <a:r>
              <a:rPr lang="fr-FR" sz="2400" dirty="0" err="1"/>
              <a:t>cells</a:t>
            </a:r>
            <a:endParaRPr lang="fr-FR" sz="2400" dirty="0"/>
          </a:p>
          <a:p>
            <a:pPr lvl="2"/>
            <a:r>
              <a:rPr lang="fr-FR" sz="2000" dirty="0" err="1"/>
              <a:t>Sickle</a:t>
            </a:r>
            <a:r>
              <a:rPr lang="fr-FR" sz="2000" dirty="0"/>
              <a:t> </a:t>
            </a:r>
            <a:r>
              <a:rPr lang="fr-FR" sz="2000" dirty="0" err="1"/>
              <a:t>cell</a:t>
            </a:r>
            <a:r>
              <a:rPr lang="fr-FR" sz="2000" dirty="0"/>
              <a:t> </a:t>
            </a:r>
            <a:r>
              <a:rPr lang="fr-FR" sz="2000" dirty="0" err="1"/>
              <a:t>anemia</a:t>
            </a:r>
            <a:r>
              <a:rPr lang="fr-FR" sz="2000" dirty="0"/>
              <a:t>(</a:t>
            </a:r>
            <a:r>
              <a:rPr lang="fr-FR" sz="2000" dirty="0" err="1"/>
              <a:t>Mattew</a:t>
            </a:r>
            <a:r>
              <a:rPr lang="fr-FR" sz="2000" dirty="0"/>
              <a:t> </a:t>
            </a:r>
            <a:r>
              <a:rPr lang="fr-FR" sz="2000" dirty="0" err="1"/>
              <a:t>Porteus</a:t>
            </a:r>
            <a:r>
              <a:rPr lang="fr-FR" sz="2000" dirty="0"/>
              <a:t>, Stanford)</a:t>
            </a:r>
          </a:p>
          <a:p>
            <a:pPr lvl="2"/>
            <a:r>
              <a:rPr lang="fr-FR" sz="2000" dirty="0"/>
              <a:t>beta-</a:t>
            </a:r>
            <a:r>
              <a:rPr lang="fr-FR" sz="2000" dirty="0" err="1"/>
              <a:t>thalassemia</a:t>
            </a:r>
            <a:r>
              <a:rPr lang="fr-FR" sz="2000" dirty="0"/>
              <a:t> (CRISPR </a:t>
            </a:r>
            <a:r>
              <a:rPr lang="fr-FR" sz="2000" dirty="0" err="1"/>
              <a:t>Therapeutics</a:t>
            </a:r>
            <a:r>
              <a:rPr lang="fr-FR" sz="2000" dirty="0"/>
              <a:t>)</a:t>
            </a:r>
          </a:p>
          <a:p>
            <a:pPr marL="342900" lvl="1" indent="0">
              <a:buNone/>
            </a:pPr>
            <a:r>
              <a:rPr lang="fr-FR" sz="2400" dirty="0"/>
              <a:t>	</a:t>
            </a:r>
          </a:p>
          <a:p>
            <a:r>
              <a:rPr lang="fr-FR" sz="2400" dirty="0"/>
              <a:t>In-vivo </a:t>
            </a:r>
            <a:r>
              <a:rPr lang="fr-FR" sz="2400" dirty="0" err="1"/>
              <a:t>therapies</a:t>
            </a:r>
            <a:r>
              <a:rPr lang="fr-FR" sz="2400" dirty="0"/>
              <a:t>:</a:t>
            </a:r>
          </a:p>
          <a:p>
            <a:pPr lvl="1"/>
            <a:r>
              <a:rPr lang="fr-FR" sz="2400" dirty="0"/>
              <a:t>Duchenne </a:t>
            </a:r>
            <a:r>
              <a:rPr lang="fr-FR" sz="2400" dirty="0" err="1"/>
              <a:t>muscular</a:t>
            </a:r>
            <a:r>
              <a:rPr lang="fr-FR" sz="2400" dirty="0"/>
              <a:t> </a:t>
            </a:r>
            <a:r>
              <a:rPr lang="fr-FR" sz="2400" dirty="0" err="1"/>
              <a:t>distrophy</a:t>
            </a:r>
            <a:r>
              <a:rPr lang="fr-FR" sz="2400" dirty="0"/>
              <a:t> (Rodney </a:t>
            </a:r>
            <a:r>
              <a:rPr lang="fr-FR" sz="2400" dirty="0" err="1"/>
              <a:t>Howell</a:t>
            </a:r>
            <a:r>
              <a:rPr lang="fr-FR" sz="2400" dirty="0"/>
              <a:t>, Charles </a:t>
            </a:r>
            <a:r>
              <a:rPr lang="fr-FR" sz="2400" dirty="0" err="1"/>
              <a:t>Gerbach</a:t>
            </a:r>
            <a:r>
              <a:rPr lang="fr-FR" sz="2400" dirty="0"/>
              <a:t>)</a:t>
            </a:r>
          </a:p>
          <a:p>
            <a:pPr lvl="1"/>
            <a:r>
              <a:rPr lang="fr-FR" sz="2400" dirty="0" err="1"/>
              <a:t>Leber</a:t>
            </a:r>
            <a:r>
              <a:rPr lang="fr-FR" sz="2400" dirty="0"/>
              <a:t> </a:t>
            </a:r>
            <a:r>
              <a:rPr lang="fr-FR" sz="2400" dirty="0" err="1"/>
              <a:t>Amaurosis</a:t>
            </a:r>
            <a:r>
              <a:rPr lang="fr-FR" sz="2400" dirty="0"/>
              <a:t> (Editas)</a:t>
            </a:r>
          </a:p>
        </p:txBody>
      </p:sp>
    </p:spTree>
    <p:extLst>
      <p:ext uri="{BB962C8B-B14F-4D97-AF65-F5344CB8AC3E}">
        <p14:creationId xmlns:p14="http://schemas.microsoft.com/office/powerpoint/2010/main" val="4222879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hurdles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68760"/>
            <a:ext cx="7886700" cy="5220579"/>
          </a:xfrm>
        </p:spPr>
        <p:txBody>
          <a:bodyPr>
            <a:normAutofit/>
          </a:bodyPr>
          <a:lstStyle/>
          <a:p>
            <a:r>
              <a:rPr lang="fr-FR" dirty="0" err="1"/>
              <a:t>Monogenic</a:t>
            </a:r>
            <a:r>
              <a:rPr lang="fr-FR" dirty="0"/>
              <a:t> vs. </a:t>
            </a:r>
            <a:r>
              <a:rPr lang="fr-FR" dirty="0" err="1"/>
              <a:t>Polygenic</a:t>
            </a:r>
            <a:r>
              <a:rPr lang="fr-FR" dirty="0"/>
              <a:t> </a:t>
            </a:r>
            <a:r>
              <a:rPr lang="fr-FR" dirty="0" err="1"/>
              <a:t>disease</a:t>
            </a:r>
            <a:endParaRPr lang="fr-FR" dirty="0"/>
          </a:p>
          <a:p>
            <a:pPr lvl="1"/>
            <a:r>
              <a:rPr lang="fr-FR" dirty="0" err="1"/>
              <a:t>Consequences</a:t>
            </a:r>
            <a:r>
              <a:rPr lang="fr-FR" dirty="0"/>
              <a:t> of mutations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hard to </a:t>
            </a:r>
            <a:r>
              <a:rPr lang="fr-FR" dirty="0" err="1"/>
              <a:t>predict</a:t>
            </a:r>
            <a:r>
              <a:rPr lang="fr-FR" dirty="0"/>
              <a:t> 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Hard to </a:t>
            </a:r>
            <a:r>
              <a:rPr lang="fr-FR" dirty="0" err="1">
                <a:sym typeface="Wingdings" panose="05000000000000000000" pitchFamily="2" charset="2"/>
              </a:rPr>
              <a:t>deliver</a:t>
            </a:r>
            <a:r>
              <a:rPr lang="fr-FR" dirty="0">
                <a:sym typeface="Wingdings" panose="05000000000000000000" pitchFamily="2" charset="2"/>
              </a:rPr>
              <a:t> CRISPR-Cas9 to a large </a:t>
            </a:r>
            <a:r>
              <a:rPr lang="fr-FR" dirty="0" err="1">
                <a:sym typeface="Wingdings" panose="05000000000000000000" pitchFamily="2" charset="2"/>
              </a:rPr>
              <a:t>number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cells</a:t>
            </a:r>
            <a:r>
              <a:rPr lang="fr-FR" dirty="0">
                <a:sym typeface="Wingdings" panose="05000000000000000000" pitchFamily="2" charset="2"/>
              </a:rPr>
              <a:t> in vivo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Genes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that</a:t>
            </a:r>
            <a:r>
              <a:rPr lang="fr-FR" dirty="0">
                <a:sym typeface="Wingdings" panose="05000000000000000000" pitchFamily="2" charset="2"/>
              </a:rPr>
              <a:t> are </a:t>
            </a:r>
            <a:r>
              <a:rPr lang="fr-FR" dirty="0" err="1">
                <a:sym typeface="Wingdings" panose="05000000000000000000" pitchFamily="2" charset="2"/>
              </a:rPr>
              <a:t>responsible</a:t>
            </a:r>
            <a:r>
              <a:rPr lang="fr-FR" dirty="0">
                <a:sym typeface="Wingdings" panose="05000000000000000000" pitchFamily="2" charset="2"/>
              </a:rPr>
              <a:t> for </a:t>
            </a:r>
            <a:r>
              <a:rPr lang="fr-FR" dirty="0" err="1">
                <a:sym typeface="Wingdings" panose="05000000000000000000" pitchFamily="2" charset="2"/>
              </a:rPr>
              <a:t>cystic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fibrosis</a:t>
            </a:r>
            <a:r>
              <a:rPr lang="fr-FR" dirty="0">
                <a:sym typeface="Wingdings" panose="05000000000000000000" pitchFamily="2" charset="2"/>
              </a:rPr>
              <a:t> have been </a:t>
            </a:r>
            <a:r>
              <a:rPr lang="fr-FR" dirty="0" err="1">
                <a:sym typeface="Wingdings" panose="05000000000000000000" pitchFamily="2" charset="2"/>
              </a:rPr>
              <a:t>known</a:t>
            </a:r>
            <a:r>
              <a:rPr lang="fr-FR" dirty="0">
                <a:sym typeface="Wingdings" panose="05000000000000000000" pitchFamily="2" charset="2"/>
              </a:rPr>
              <a:t> for a long time but </a:t>
            </a:r>
            <a:r>
              <a:rPr lang="fr-FR" dirty="0" err="1">
                <a:sym typeface="Wingdings" panose="05000000000000000000" pitchFamily="2" charset="2"/>
              </a:rPr>
              <a:t>we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still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cannot</a:t>
            </a:r>
            <a:r>
              <a:rPr lang="fr-FR" dirty="0">
                <a:sym typeface="Wingdings" panose="05000000000000000000" pitchFamily="2" charset="2"/>
              </a:rPr>
              <a:t> cure </a:t>
            </a:r>
            <a:r>
              <a:rPr lang="fr-FR" dirty="0" err="1">
                <a:sym typeface="Wingdings" panose="05000000000000000000" pitchFamily="2" charset="2"/>
              </a:rPr>
              <a:t>it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Off-</a:t>
            </a:r>
            <a:r>
              <a:rPr lang="fr-FR" dirty="0" err="1">
                <a:sym typeface="Wingdings" panose="05000000000000000000" pitchFamily="2" charset="2"/>
              </a:rPr>
              <a:t>target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effects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Undesired</a:t>
            </a:r>
            <a:r>
              <a:rPr lang="fr-FR" dirty="0">
                <a:sym typeface="Wingdings" panose="05000000000000000000" pitchFamily="2" charset="2"/>
              </a:rPr>
              <a:t> on-</a:t>
            </a:r>
            <a:r>
              <a:rPr lang="fr-FR" dirty="0" err="1">
                <a:sym typeface="Wingdings" panose="05000000000000000000" pitchFamily="2" charset="2"/>
              </a:rPr>
              <a:t>target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effects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Mosaicism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33083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b="11938"/>
          <a:stretch/>
        </p:blipFill>
        <p:spPr>
          <a:xfrm>
            <a:off x="0" y="0"/>
            <a:ext cx="6230035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724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96174"/>
            <a:ext cx="9144000" cy="715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prstClr val="black"/>
                </a:solidFill>
                <a:latin typeface="Helvetica" pitchFamily="34" charset="0"/>
              </a:rPr>
              <a:t>Base Editing Overview</a:t>
            </a:r>
          </a:p>
        </p:txBody>
      </p:sp>
      <p:sp>
        <p:nvSpPr>
          <p:cNvPr id="25" name="TextBox 143"/>
          <p:cNvSpPr txBox="1"/>
          <p:nvPr/>
        </p:nvSpPr>
        <p:spPr>
          <a:xfrm>
            <a:off x="1132983" y="3577563"/>
            <a:ext cx="4760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  <a:r>
              <a:rPr lang="en-US" sz="1000" dirty="0">
                <a:solidFill>
                  <a:prstClr val="black"/>
                </a:solidFill>
              </a:rPr>
              <a:t>•••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278422" y="3708409"/>
            <a:ext cx="3377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49"/>
          <p:cNvSpPr txBox="1"/>
          <p:nvPr/>
        </p:nvSpPr>
        <p:spPr>
          <a:xfrm>
            <a:off x="3545830" y="3577563"/>
            <a:ext cx="471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•••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28" name="Right Brace 27"/>
          <p:cNvSpPr/>
          <p:nvPr/>
        </p:nvSpPr>
        <p:spPr>
          <a:xfrm rot="16200000" flipV="1">
            <a:off x="2333678" y="2902180"/>
            <a:ext cx="158729" cy="1388783"/>
          </a:xfrm>
          <a:prstGeom prst="rightBrace">
            <a:avLst>
              <a:gd name="adj1" fmla="val 2014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9"/>
          <p:cNvSpPr txBox="1"/>
          <p:nvPr/>
        </p:nvSpPr>
        <p:spPr>
          <a:xfrm>
            <a:off x="1906237" y="3282619"/>
            <a:ext cx="99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protospacer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101"/>
          <p:cNvSpPr txBox="1"/>
          <p:nvPr/>
        </p:nvSpPr>
        <p:spPr>
          <a:xfrm>
            <a:off x="3018987" y="3282619"/>
            <a:ext cx="506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530262" y="3708409"/>
            <a:ext cx="163102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585045" y="3703163"/>
            <a:ext cx="1991710" cy="310180"/>
            <a:chOff x="1102569" y="3545424"/>
            <a:chExt cx="1991710" cy="20347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166817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102569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359562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231066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423811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295314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552307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88059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80804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73549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745053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937798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809301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066294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002046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194791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30543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323288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259040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51785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387536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580281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516033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708778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530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37275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773026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65772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901523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094279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030020" y="355743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152"/>
            <p:cNvSpPr txBox="1"/>
            <p:nvPr/>
          </p:nvSpPr>
          <p:spPr>
            <a:xfrm>
              <a:off x="1474967" y="3545424"/>
              <a:ext cx="223119" cy="20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1" name="Right Brace 140"/>
          <p:cNvSpPr/>
          <p:nvPr/>
        </p:nvSpPr>
        <p:spPr>
          <a:xfrm rot="16200000" flipV="1">
            <a:off x="3176542" y="3498431"/>
            <a:ext cx="153038" cy="199229"/>
          </a:xfrm>
          <a:prstGeom prst="rightBrace">
            <a:avLst>
              <a:gd name="adj1" fmla="val 20142"/>
              <a:gd name="adj2" fmla="val 50000"/>
            </a:avLst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3146039" y="3709122"/>
            <a:ext cx="220132" cy="1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80"/>
          <p:cNvSpPr txBox="1"/>
          <p:nvPr/>
        </p:nvSpPr>
        <p:spPr>
          <a:xfrm>
            <a:off x="1849537" y="4065503"/>
            <a:ext cx="14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DNA</a:t>
            </a:r>
          </a:p>
        </p:txBody>
      </p:sp>
      <p:sp>
        <p:nvSpPr>
          <p:cNvPr id="144" name="TextBox 152"/>
          <p:cNvSpPr txBox="1"/>
          <p:nvPr/>
        </p:nvSpPr>
        <p:spPr>
          <a:xfrm>
            <a:off x="1962734" y="3828902"/>
            <a:ext cx="223119" cy="19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00"/>
              </a:lnSpc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5" name="TextBox 143"/>
          <p:cNvSpPr txBox="1"/>
          <p:nvPr/>
        </p:nvSpPr>
        <p:spPr>
          <a:xfrm>
            <a:off x="1132983" y="3842153"/>
            <a:ext cx="4760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  <a:r>
              <a:rPr lang="en-US" sz="1000" dirty="0">
                <a:solidFill>
                  <a:prstClr val="black"/>
                </a:solidFill>
              </a:rPr>
              <a:t>•••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3278422" y="3972999"/>
            <a:ext cx="3377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9"/>
          <p:cNvSpPr txBox="1"/>
          <p:nvPr/>
        </p:nvSpPr>
        <p:spPr>
          <a:xfrm>
            <a:off x="3545830" y="3842153"/>
            <a:ext cx="471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•••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cxnSp>
        <p:nvCxnSpPr>
          <p:cNvPr id="148" name="Straight Connector 147"/>
          <p:cNvCxnSpPr/>
          <p:nvPr/>
        </p:nvCxnSpPr>
        <p:spPr>
          <a:xfrm>
            <a:off x="1530262" y="3972999"/>
            <a:ext cx="163102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3146039" y="3973712"/>
            <a:ext cx="220132" cy="1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96970" y="5118690"/>
            <a:ext cx="4429991" cy="1167199"/>
            <a:chOff x="796970" y="5118690"/>
            <a:chExt cx="4429991" cy="1167199"/>
          </a:xfrm>
        </p:grpSpPr>
        <p:sp>
          <p:nvSpPr>
            <p:cNvPr id="22" name="TextBox 268"/>
            <p:cNvSpPr txBox="1"/>
            <p:nvPr/>
          </p:nvSpPr>
          <p:spPr>
            <a:xfrm>
              <a:off x="3817681" y="5118690"/>
              <a:ext cx="1409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DNA replication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repair</a:t>
              </a: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H="1" flipV="1">
              <a:off x="3856372" y="5599567"/>
              <a:ext cx="1286402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43"/>
            <p:cNvSpPr txBox="1"/>
            <p:nvPr/>
          </p:nvSpPr>
          <p:spPr>
            <a:xfrm>
              <a:off x="809446" y="5336284"/>
              <a:ext cx="4760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2954885" y="5467130"/>
              <a:ext cx="33770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49"/>
            <p:cNvSpPr txBox="1"/>
            <p:nvPr/>
          </p:nvSpPr>
          <p:spPr>
            <a:xfrm>
              <a:off x="3222293" y="5336284"/>
              <a:ext cx="4713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1206725" y="5467130"/>
              <a:ext cx="16310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oup 154"/>
            <p:cNvGrpSpPr/>
            <p:nvPr/>
          </p:nvGrpSpPr>
          <p:grpSpPr>
            <a:xfrm>
              <a:off x="1261508" y="5460895"/>
              <a:ext cx="1991710" cy="256266"/>
              <a:chOff x="1102569" y="3544773"/>
              <a:chExt cx="1991710" cy="168107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1166817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102569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359562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231066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423811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1295314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552307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1488059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680804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873549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745053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1937798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809301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066294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002046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194791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130543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323288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259040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451785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387536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580281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516033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708778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644530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2837275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773026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965772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901523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3094279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3030020" y="3557432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TextBox 152"/>
              <p:cNvSpPr txBox="1"/>
              <p:nvPr/>
            </p:nvSpPr>
            <p:spPr>
              <a:xfrm>
                <a:off x="1488782" y="3544773"/>
                <a:ext cx="223119" cy="13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800"/>
                  </a:lnSpc>
                </a:pPr>
                <a:r>
                  <a:rPr 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8" name="Straight Connector 187"/>
            <p:cNvCxnSpPr/>
            <p:nvPr/>
          </p:nvCxnSpPr>
          <p:spPr>
            <a:xfrm flipV="1">
              <a:off x="2822502" y="5467843"/>
              <a:ext cx="220132" cy="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0"/>
            <p:cNvSpPr txBox="1"/>
            <p:nvPr/>
          </p:nvSpPr>
          <p:spPr>
            <a:xfrm>
              <a:off x="796970" y="5824224"/>
              <a:ext cx="2901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base-edited DNA</a:t>
              </a:r>
            </a:p>
            <a:p>
              <a:pPr algn="ctr"/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(no longer a substrate for base editing)</a:t>
              </a:r>
            </a:p>
          </p:txBody>
        </p:sp>
        <p:sp>
          <p:nvSpPr>
            <p:cNvPr id="190" name="TextBox 152"/>
            <p:cNvSpPr txBox="1"/>
            <p:nvPr/>
          </p:nvSpPr>
          <p:spPr>
            <a:xfrm>
              <a:off x="1666762" y="5587322"/>
              <a:ext cx="223119" cy="1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700"/>
                </a:lnSpc>
              </a:pPr>
              <a:r>
                <a:rPr lang="en-US" sz="1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91" name="TextBox 143"/>
            <p:cNvSpPr txBox="1"/>
            <p:nvPr/>
          </p:nvSpPr>
          <p:spPr>
            <a:xfrm>
              <a:off x="809446" y="5600874"/>
              <a:ext cx="4760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2" name="Straight Connector 191"/>
            <p:cNvCxnSpPr/>
            <p:nvPr/>
          </p:nvCxnSpPr>
          <p:spPr>
            <a:xfrm>
              <a:off x="2954885" y="5731720"/>
              <a:ext cx="33770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49"/>
            <p:cNvSpPr txBox="1"/>
            <p:nvPr/>
          </p:nvSpPr>
          <p:spPr>
            <a:xfrm>
              <a:off x="3222293" y="5600874"/>
              <a:ext cx="4713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cxnSp>
          <p:nvCxnSpPr>
            <p:cNvPr id="194" name="Straight Connector 193"/>
            <p:cNvCxnSpPr/>
            <p:nvPr/>
          </p:nvCxnSpPr>
          <p:spPr>
            <a:xfrm>
              <a:off x="1206725" y="5731720"/>
              <a:ext cx="16310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2822502" y="5732433"/>
              <a:ext cx="220132" cy="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4" name="Rectangle 273"/>
          <p:cNvSpPr/>
          <p:nvPr/>
        </p:nvSpPr>
        <p:spPr>
          <a:xfrm>
            <a:off x="0" y="6565612"/>
            <a:ext cx="9144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300" dirty="0" err="1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Komor</a:t>
            </a:r>
            <a:r>
              <a:rPr lang="en-US" sz="1300" dirty="0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, Kim, Packer, </a:t>
            </a:r>
            <a:r>
              <a:rPr lang="en-US" sz="1300" dirty="0" err="1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Zuris</a:t>
            </a:r>
            <a:r>
              <a:rPr lang="en-US" sz="1300" dirty="0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, Liu </a:t>
            </a:r>
            <a:r>
              <a:rPr lang="en-US" sz="1300" i="1" dirty="0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Nature</a:t>
            </a:r>
            <a:r>
              <a:rPr lang="en-US" sz="1300" dirty="0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533</a:t>
            </a:r>
            <a:r>
              <a:rPr lang="en-US" sz="1300" dirty="0">
                <a:solidFill>
                  <a:prstClr val="black"/>
                </a:solidFill>
                <a:latin typeface="Palatino"/>
                <a:ea typeface="宋体" pitchFamily="-65" charset="-122"/>
                <a:cs typeface="Palatino"/>
              </a:rPr>
              <a:t>, 420 (2016)</a:t>
            </a:r>
          </a:p>
        </p:txBody>
      </p:sp>
      <p:grpSp>
        <p:nvGrpSpPr>
          <p:cNvPr id="276" name="Group 275"/>
          <p:cNvGrpSpPr>
            <a:grpSpLocks noChangeAspect="1"/>
          </p:cNvGrpSpPr>
          <p:nvPr/>
        </p:nvGrpSpPr>
        <p:grpSpPr>
          <a:xfrm>
            <a:off x="239870" y="685460"/>
            <a:ext cx="3657600" cy="3110257"/>
            <a:chOff x="3900612" y="1436139"/>
            <a:chExt cx="4938588" cy="4199551"/>
          </a:xfrm>
        </p:grpSpPr>
        <p:pic>
          <p:nvPicPr>
            <p:cNvPr id="277" name="Picture 27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8" t="35448" r="5682" b="11131"/>
            <a:stretch/>
          </p:blipFill>
          <p:spPr>
            <a:xfrm>
              <a:off x="5967266" y="2447925"/>
              <a:ext cx="2871934" cy="1737360"/>
            </a:xfrm>
            <a:prstGeom prst="rect">
              <a:avLst/>
            </a:prstGeom>
            <a:scene3d>
              <a:camera prst="orthographicFront">
                <a:rot lat="0" lon="0" rev="3600000"/>
              </a:camera>
              <a:lightRig rig="threePt" dir="t"/>
            </a:scene3d>
          </p:spPr>
        </p:pic>
        <p:grpSp>
          <p:nvGrpSpPr>
            <p:cNvPr id="283" name="Group 282"/>
            <p:cNvGrpSpPr/>
            <p:nvPr/>
          </p:nvGrpSpPr>
          <p:grpSpPr>
            <a:xfrm>
              <a:off x="3900612" y="1436139"/>
              <a:ext cx="4710259" cy="4199551"/>
              <a:chOff x="3900612" y="1436139"/>
              <a:chExt cx="4710259" cy="4199551"/>
            </a:xfrm>
          </p:grpSpPr>
          <p:sp>
            <p:nvSpPr>
              <p:cNvPr id="294" name="Freeform 293"/>
              <p:cNvSpPr/>
              <p:nvPr/>
            </p:nvSpPr>
            <p:spPr>
              <a:xfrm>
                <a:off x="5295553" y="4133461"/>
                <a:ext cx="983949" cy="815856"/>
              </a:xfrm>
              <a:custGeom>
                <a:avLst/>
                <a:gdLst>
                  <a:gd name="connsiteX0" fmla="*/ 963039 w 963039"/>
                  <a:gd name="connsiteY0" fmla="*/ 14707 h 807626"/>
                  <a:gd name="connsiteX1" fmla="*/ 457200 w 963039"/>
                  <a:gd name="connsiteY1" fmla="*/ 92528 h 807626"/>
                  <a:gd name="connsiteX2" fmla="*/ 476656 w 963039"/>
                  <a:gd name="connsiteY2" fmla="*/ 715098 h 807626"/>
                  <a:gd name="connsiteX3" fmla="*/ 0 w 963039"/>
                  <a:gd name="connsiteY3" fmla="*/ 792920 h 80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3039" h="807626">
                    <a:moveTo>
                      <a:pt x="963039" y="14707"/>
                    </a:moveTo>
                    <a:cubicBezTo>
                      <a:pt x="750651" y="-4749"/>
                      <a:pt x="538264" y="-24204"/>
                      <a:pt x="457200" y="92528"/>
                    </a:cubicBezTo>
                    <a:cubicBezTo>
                      <a:pt x="376136" y="209260"/>
                      <a:pt x="552856" y="598366"/>
                      <a:pt x="476656" y="715098"/>
                    </a:cubicBezTo>
                    <a:cubicBezTo>
                      <a:pt x="400456" y="831830"/>
                      <a:pt x="200228" y="812375"/>
                      <a:pt x="0" y="792920"/>
                    </a:cubicBezTo>
                  </a:path>
                </a:pathLst>
              </a:custGeom>
              <a:noFill/>
              <a:ln w="412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soft" dir="t"/>
              </a:scene3d>
              <a:sp3d prstMaterial="matte">
                <a:bevelT w="107950"/>
                <a:bevelB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95" name="Picture 29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909" y="1436139"/>
                <a:ext cx="3086240" cy="3657600"/>
              </a:xfrm>
              <a:prstGeom prst="rect">
                <a:avLst/>
              </a:prstGeom>
            </p:spPr>
          </p:pic>
          <p:sp>
            <p:nvSpPr>
              <p:cNvPr id="296" name="TextBox 157"/>
              <p:cNvSpPr txBox="1"/>
              <p:nvPr/>
            </p:nvSpPr>
            <p:spPr>
              <a:xfrm>
                <a:off x="5896993" y="1802968"/>
                <a:ext cx="1094629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solidFill>
                      <a:srgbClr val="336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dCas9</a:t>
                </a:r>
                <a:endParaRPr lang="en-US" sz="12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TextBox 157"/>
              <p:cNvSpPr txBox="1"/>
              <p:nvPr/>
            </p:nvSpPr>
            <p:spPr>
              <a:xfrm>
                <a:off x="7516243" y="1597784"/>
                <a:ext cx="1094628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err="1">
                    <a:solidFill>
                      <a:srgbClr val="207F1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sgRNA</a:t>
                </a:r>
                <a:endParaRPr lang="en-US" sz="1400" dirty="0">
                  <a:solidFill>
                    <a:srgbClr val="207F1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8" name="Picture 29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61" t="15532" r="29298" b="15876"/>
              <a:stretch/>
            </p:blipFill>
            <p:spPr>
              <a:xfrm>
                <a:off x="3900612" y="4067665"/>
                <a:ext cx="1464489" cy="1568025"/>
              </a:xfrm>
              <a:prstGeom prst="rect">
                <a:avLst/>
              </a:prstGeom>
            </p:spPr>
          </p:pic>
          <p:sp>
            <p:nvSpPr>
              <p:cNvPr id="299" name="TextBox 158"/>
              <p:cNvSpPr txBox="1"/>
              <p:nvPr/>
            </p:nvSpPr>
            <p:spPr>
              <a:xfrm>
                <a:off x="3900613" y="3431378"/>
                <a:ext cx="1560296" cy="70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cytidine</a:t>
                </a:r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deaminase</a:t>
                </a:r>
                <a:endPara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3" name="Picture 29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5" t="34141" r="43715" b="45862"/>
            <a:stretch/>
          </p:blipFill>
          <p:spPr>
            <a:xfrm>
              <a:off x="5276503" y="2615503"/>
              <a:ext cx="1783373" cy="82296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670096" y="424568"/>
            <a:ext cx="4705464" cy="3120956"/>
            <a:chOff x="3670096" y="424568"/>
            <a:chExt cx="4705464" cy="3120956"/>
          </a:xfrm>
        </p:grpSpPr>
        <p:pic>
          <p:nvPicPr>
            <p:cNvPr id="282" name="Picture 281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739" y="424568"/>
              <a:ext cx="2822821" cy="2822821"/>
            </a:xfrm>
            <a:prstGeom prst="rect">
              <a:avLst/>
            </a:prstGeom>
            <a:scene3d>
              <a:camera prst="orthographicFront">
                <a:rot lat="0" lon="0" rev="20699999"/>
              </a:camera>
              <a:lightRig rig="threePt" dir="t"/>
            </a:scene3d>
          </p:spPr>
        </p:pic>
        <p:grpSp>
          <p:nvGrpSpPr>
            <p:cNvPr id="2" name="Group 1"/>
            <p:cNvGrpSpPr/>
            <p:nvPr/>
          </p:nvGrpSpPr>
          <p:grpSpPr>
            <a:xfrm>
              <a:off x="3670096" y="1075412"/>
              <a:ext cx="4613734" cy="2470112"/>
              <a:chOff x="3670096" y="1075412"/>
              <a:chExt cx="4613734" cy="2470112"/>
            </a:xfrm>
          </p:grpSpPr>
          <p:sp>
            <p:nvSpPr>
              <p:cNvPr id="284" name="Freeform 283"/>
              <p:cNvSpPr/>
              <p:nvPr/>
            </p:nvSpPr>
            <p:spPr>
              <a:xfrm>
                <a:off x="6360754" y="2541014"/>
                <a:ext cx="652309" cy="555403"/>
              </a:xfrm>
              <a:custGeom>
                <a:avLst/>
                <a:gdLst>
                  <a:gd name="connsiteX0" fmla="*/ 140059 w 652309"/>
                  <a:gd name="connsiteY0" fmla="*/ 0 h 555403"/>
                  <a:gd name="connsiteX1" fmla="*/ 30521 w 652309"/>
                  <a:gd name="connsiteY1" fmla="*/ 166688 h 555403"/>
                  <a:gd name="connsiteX2" fmla="*/ 625834 w 652309"/>
                  <a:gd name="connsiteY2" fmla="*/ 504825 h 555403"/>
                  <a:gd name="connsiteX3" fmla="*/ 492484 w 652309"/>
                  <a:gd name="connsiteY3" fmla="*/ 547688 h 55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09" h="555403">
                    <a:moveTo>
                      <a:pt x="140059" y="0"/>
                    </a:moveTo>
                    <a:cubicBezTo>
                      <a:pt x="44808" y="41275"/>
                      <a:pt x="-50442" y="82550"/>
                      <a:pt x="30521" y="166688"/>
                    </a:cubicBezTo>
                    <a:cubicBezTo>
                      <a:pt x="111484" y="250826"/>
                      <a:pt x="548840" y="441325"/>
                      <a:pt x="625834" y="504825"/>
                    </a:cubicBezTo>
                    <a:cubicBezTo>
                      <a:pt x="702828" y="568325"/>
                      <a:pt x="597656" y="558006"/>
                      <a:pt x="492484" y="547688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50000"/>
                    <a:alpha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6228621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295863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6058294" y="2599763"/>
                <a:ext cx="3657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TextBox 278"/>
              <p:cNvSpPr txBox="1"/>
              <p:nvPr/>
            </p:nvSpPr>
            <p:spPr>
              <a:xfrm>
                <a:off x="5840530" y="1820890"/>
                <a:ext cx="583040" cy="2616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dirty="0">
                    <a:solidFill>
                      <a:prstClr val="black"/>
                    </a:solidFill>
                    <a:latin typeface="Arial"/>
                    <a:cs typeface="Arial"/>
                  </a:rPr>
                  <a:t>5’</a:t>
                </a:r>
              </a:p>
            </p:txBody>
          </p:sp>
          <p:sp>
            <p:nvSpPr>
              <p:cNvPr id="280" name="TextBox 279"/>
              <p:cNvSpPr txBox="1"/>
              <p:nvPr/>
            </p:nvSpPr>
            <p:spPr>
              <a:xfrm>
                <a:off x="6903509" y="1404288"/>
                <a:ext cx="473325" cy="2616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dirty="0">
                    <a:solidFill>
                      <a:prstClr val="black"/>
                    </a:solidFill>
                    <a:latin typeface="Arial"/>
                    <a:cs typeface="Arial"/>
                  </a:rPr>
                  <a:t>3’</a:t>
                </a:r>
              </a:p>
            </p:txBody>
          </p:sp>
          <p:pic>
            <p:nvPicPr>
              <p:cNvPr id="281" name="Picture 280"/>
              <p:cNvPicPr>
                <a:picLocks noChangeAspect="1"/>
              </p:cNvPicPr>
              <p:nvPr/>
            </p:nvPicPr>
            <p:blipFill rotWithShape="1">
              <a:blip r:embed="rId8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66" t="15601" r="9889" b="17912"/>
              <a:stretch/>
            </p:blipFill>
            <p:spPr>
              <a:xfrm>
                <a:off x="5884552" y="2439023"/>
                <a:ext cx="1005840" cy="1106501"/>
              </a:xfrm>
              <a:prstGeom prst="rect">
                <a:avLst/>
              </a:prstGeom>
            </p:spPr>
          </p:pic>
          <p:sp>
            <p:nvSpPr>
              <p:cNvPr id="23" name="TextBox 257"/>
              <p:cNvSpPr txBox="1"/>
              <p:nvPr/>
            </p:nvSpPr>
            <p:spPr>
              <a:xfrm>
                <a:off x="3670096" y="1974817"/>
                <a:ext cx="1409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genomic DNA binding </a:t>
                </a:r>
              </a:p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opening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3846915" y="2658683"/>
                <a:ext cx="109728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6094137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6161379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076628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211112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6143870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6411297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278355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547324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6614566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6480081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749050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6681808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6883535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6816293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7018019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6950777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7152504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085262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7286988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7219746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7354230" y="1979013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6564832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6632075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6497590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6766559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699317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6901043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6833801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6048769" y="2141973"/>
                <a:ext cx="132432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6017381" y="2138812"/>
                <a:ext cx="43414" cy="13552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7035528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6968286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7170012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7102770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7304497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7237255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7371739" y="261134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5806013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5738771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6007740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873256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5940498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448405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7582890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7515647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7717374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7650132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7851870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784616" y="2292380"/>
                <a:ext cx="0" cy="15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5676164" y="2438452"/>
                <a:ext cx="356616" cy="11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5676164" y="2283770"/>
                <a:ext cx="35344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71"/>
              <p:cNvSpPr txBox="1"/>
              <p:nvPr/>
            </p:nvSpPr>
            <p:spPr>
              <a:xfrm>
                <a:off x="5289269" y="2307750"/>
                <a:ext cx="47608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5’</a:t>
                </a:r>
                <a:r>
                  <a:rPr lang="en-US" sz="1000" dirty="0">
                    <a:solidFill>
                      <a:prstClr val="black"/>
                    </a:solidFill>
                  </a:rPr>
                  <a:t>•••</a:t>
                </a:r>
                <a:endPara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TextBox 72"/>
              <p:cNvSpPr txBox="1"/>
              <p:nvPr/>
            </p:nvSpPr>
            <p:spPr>
              <a:xfrm>
                <a:off x="5284347" y="2147872"/>
                <a:ext cx="47608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3’</a:t>
                </a:r>
                <a:r>
                  <a:rPr lang="en-US" sz="1000" dirty="0">
                    <a:solidFill>
                      <a:prstClr val="black"/>
                    </a:solidFill>
                  </a:rPr>
                  <a:t>•••</a:t>
                </a:r>
                <a:endPara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534330" y="2283770"/>
                <a:ext cx="35344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7534330" y="2439023"/>
                <a:ext cx="35344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78"/>
              <p:cNvSpPr txBox="1"/>
              <p:nvPr/>
            </p:nvSpPr>
            <p:spPr>
              <a:xfrm>
                <a:off x="7812502" y="2147537"/>
                <a:ext cx="4713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>
                    <a:solidFill>
                      <a:prstClr val="black"/>
                    </a:solidFill>
                  </a:rPr>
                  <a:t>•••</a:t>
                </a:r>
                <a:r>
                  <a:rPr 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5’</a:t>
                </a:r>
              </a:p>
            </p:txBody>
          </p:sp>
          <p:sp>
            <p:nvSpPr>
              <p:cNvPr id="129" name="TextBox 166"/>
              <p:cNvSpPr txBox="1"/>
              <p:nvPr/>
            </p:nvSpPr>
            <p:spPr>
              <a:xfrm>
                <a:off x="6222923" y="2608534"/>
                <a:ext cx="223119" cy="18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600"/>
                  </a:lnSpc>
                </a:pP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cxnSp>
            <p:nvCxnSpPr>
              <p:cNvPr id="130" name="Straight Connector 129"/>
              <p:cNvCxnSpPr/>
              <p:nvPr/>
            </p:nvCxnSpPr>
            <p:spPr>
              <a:xfrm flipH="1" flipV="1">
                <a:off x="7363801" y="2138282"/>
                <a:ext cx="53920" cy="13552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7409024" y="2283770"/>
                <a:ext cx="12801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6430915" y="2605989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 flipV="1">
                <a:off x="6017381" y="2427392"/>
                <a:ext cx="43414" cy="18288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7371739" y="2429662"/>
                <a:ext cx="51598" cy="17632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7409024" y="2439023"/>
                <a:ext cx="12801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6326254" y="2597801"/>
                <a:ext cx="105980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321"/>
              <p:cNvSpPr txBox="1"/>
              <p:nvPr/>
            </p:nvSpPr>
            <p:spPr>
              <a:xfrm>
                <a:off x="6239461" y="1994260"/>
                <a:ext cx="223119" cy="192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700"/>
                  </a:lnSpc>
                </a:pPr>
                <a:r>
                  <a:rPr 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196" name="TextBox 78"/>
              <p:cNvSpPr txBox="1"/>
              <p:nvPr/>
            </p:nvSpPr>
            <p:spPr>
              <a:xfrm>
                <a:off x="7812502" y="2305058"/>
                <a:ext cx="4713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>
                    <a:solidFill>
                      <a:prstClr val="black"/>
                    </a:solidFill>
                  </a:rPr>
                  <a:t>•••</a:t>
                </a:r>
                <a:r>
                  <a:rPr 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3’</a:t>
                </a:r>
              </a:p>
            </p:txBody>
          </p:sp>
          <p:pic>
            <p:nvPicPr>
              <p:cNvPr id="300" name="Picture 29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153" r="9923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7547" y="1075412"/>
                <a:ext cx="1920240" cy="920339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5284347" y="3504956"/>
            <a:ext cx="3128296" cy="3299605"/>
            <a:chOff x="5284347" y="3504956"/>
            <a:chExt cx="3128296" cy="3299605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6228621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6295863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6058294" y="5861192"/>
              <a:ext cx="3657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Group 291"/>
            <p:cNvGrpSpPr/>
            <p:nvPr/>
          </p:nvGrpSpPr>
          <p:grpSpPr>
            <a:xfrm>
              <a:off x="5536765" y="3683605"/>
              <a:ext cx="2822821" cy="3120956"/>
              <a:chOff x="8375560" y="1043861"/>
              <a:chExt cx="2822821" cy="3120956"/>
            </a:xfrm>
          </p:grpSpPr>
          <p:sp>
            <p:nvSpPr>
              <p:cNvPr id="291" name="Freeform 290"/>
              <p:cNvSpPr/>
              <p:nvPr/>
            </p:nvSpPr>
            <p:spPr>
              <a:xfrm>
                <a:off x="9174749" y="3156070"/>
                <a:ext cx="652309" cy="555403"/>
              </a:xfrm>
              <a:custGeom>
                <a:avLst/>
                <a:gdLst>
                  <a:gd name="connsiteX0" fmla="*/ 140059 w 652309"/>
                  <a:gd name="connsiteY0" fmla="*/ 0 h 555403"/>
                  <a:gd name="connsiteX1" fmla="*/ 30521 w 652309"/>
                  <a:gd name="connsiteY1" fmla="*/ 166688 h 555403"/>
                  <a:gd name="connsiteX2" fmla="*/ 625834 w 652309"/>
                  <a:gd name="connsiteY2" fmla="*/ 504825 h 555403"/>
                  <a:gd name="connsiteX3" fmla="*/ 492484 w 652309"/>
                  <a:gd name="connsiteY3" fmla="*/ 547688 h 55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09" h="555403">
                    <a:moveTo>
                      <a:pt x="140059" y="0"/>
                    </a:moveTo>
                    <a:cubicBezTo>
                      <a:pt x="44808" y="41275"/>
                      <a:pt x="-50442" y="82550"/>
                      <a:pt x="30521" y="166688"/>
                    </a:cubicBezTo>
                    <a:cubicBezTo>
                      <a:pt x="111484" y="250826"/>
                      <a:pt x="548840" y="441325"/>
                      <a:pt x="625834" y="504825"/>
                    </a:cubicBezTo>
                    <a:cubicBezTo>
                      <a:pt x="702828" y="568325"/>
                      <a:pt x="597656" y="558006"/>
                      <a:pt x="492484" y="547688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50000"/>
                    <a:alpha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85" name="Group 284"/>
              <p:cNvGrpSpPr/>
              <p:nvPr/>
            </p:nvGrpSpPr>
            <p:grpSpPr>
              <a:xfrm>
                <a:off x="8375560" y="1043861"/>
                <a:ext cx="2822821" cy="3120956"/>
                <a:chOff x="915964" y="531556"/>
                <a:chExt cx="2822821" cy="3120956"/>
              </a:xfrm>
            </p:grpSpPr>
            <p:pic>
              <p:nvPicPr>
                <p:cNvPr id="286" name="Picture 285"/>
                <p:cNvPicPr>
                  <a:picLocks noChangeAspect="1"/>
                </p:cNvPicPr>
                <p:nvPr/>
              </p:nvPicPr>
              <p:blipFill>
                <a:blip r:embed="rId6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964" y="531556"/>
                  <a:ext cx="2822821" cy="2822821"/>
                </a:xfrm>
                <a:prstGeom prst="rect">
                  <a:avLst/>
                </a:prstGeom>
                <a:scene3d>
                  <a:camera prst="orthographicFront">
                    <a:rot lat="0" lon="0" rev="20699999"/>
                  </a:camera>
                  <a:lightRig rig="threePt" dir="t"/>
                </a:scene3d>
              </p:spPr>
            </p:pic>
            <p:pic>
              <p:nvPicPr>
                <p:cNvPr id="290" name="Picture 28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66" t="15601" r="9889" b="17912"/>
                <a:stretch/>
              </p:blipFill>
              <p:spPr>
                <a:xfrm>
                  <a:off x="1247777" y="2546011"/>
                  <a:ext cx="1005840" cy="110650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36" name="Straight Arrow Connector 135"/>
            <p:cNvCxnSpPr/>
            <p:nvPr/>
          </p:nvCxnSpPr>
          <p:spPr>
            <a:xfrm>
              <a:off x="6719458" y="3533752"/>
              <a:ext cx="0" cy="5179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260"/>
            <p:cNvSpPr txBox="1"/>
            <p:nvPr/>
          </p:nvSpPr>
          <p:spPr>
            <a:xfrm>
              <a:off x="6750648" y="3504956"/>
              <a:ext cx="1661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deamination of target C in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ssDNA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bubble</a:t>
              </a:r>
            </a:p>
          </p:txBody>
        </p:sp>
        <p:cxnSp>
          <p:nvCxnSpPr>
            <p:cNvPr id="198" name="Straight Connector 197"/>
            <p:cNvCxnSpPr/>
            <p:nvPr/>
          </p:nvCxnSpPr>
          <p:spPr>
            <a:xfrm>
              <a:off x="6094137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6161379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6076628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6211112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6143870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6411297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6278355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6547324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6614566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6480081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749050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6681808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6883535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6816293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7018019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6950777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7152504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7085262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286988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7219746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7354230" y="5240442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6564832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632075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6497590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6766559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6699317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6901043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6833801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048769" y="5403402"/>
              <a:ext cx="132432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V="1">
              <a:off x="6017381" y="5400241"/>
              <a:ext cx="43414" cy="1355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7035528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968286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170012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7102770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7304497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7237255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7371739" y="5872769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5806013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5738771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007740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5873256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940498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7448405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7582890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515647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7717374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7650132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7851870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7784616" y="5553809"/>
              <a:ext cx="0" cy="15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V="1">
              <a:off x="5676164" y="5699881"/>
              <a:ext cx="356616" cy="11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5676164" y="5545199"/>
              <a:ext cx="3534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TextBox 71"/>
            <p:cNvSpPr txBox="1"/>
            <p:nvPr/>
          </p:nvSpPr>
          <p:spPr>
            <a:xfrm>
              <a:off x="5289269" y="5569179"/>
              <a:ext cx="4760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TextBox 72"/>
            <p:cNvSpPr txBox="1"/>
            <p:nvPr/>
          </p:nvSpPr>
          <p:spPr>
            <a:xfrm>
              <a:off x="5284347" y="5409301"/>
              <a:ext cx="4760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endPara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5" name="Straight Connector 254"/>
            <p:cNvCxnSpPr/>
            <p:nvPr/>
          </p:nvCxnSpPr>
          <p:spPr>
            <a:xfrm>
              <a:off x="7534330" y="5545199"/>
              <a:ext cx="3534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7534330" y="5700452"/>
              <a:ext cx="3534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TextBox 78"/>
            <p:cNvSpPr txBox="1"/>
            <p:nvPr/>
          </p:nvSpPr>
          <p:spPr>
            <a:xfrm>
              <a:off x="7812502" y="5408966"/>
              <a:ext cx="4713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258" name="TextBox 166"/>
            <p:cNvSpPr txBox="1"/>
            <p:nvPr/>
          </p:nvSpPr>
          <p:spPr>
            <a:xfrm>
              <a:off x="6231888" y="5870452"/>
              <a:ext cx="2231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600"/>
                </a:lnSpc>
              </a:pPr>
              <a:r>
                <a:rPr lang="en-US" sz="10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cxnSp>
          <p:nvCxnSpPr>
            <p:cNvPr id="259" name="Straight Connector 258"/>
            <p:cNvCxnSpPr/>
            <p:nvPr/>
          </p:nvCxnSpPr>
          <p:spPr>
            <a:xfrm flipH="1" flipV="1">
              <a:off x="7363801" y="5399711"/>
              <a:ext cx="53920" cy="1355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7409024" y="5545199"/>
              <a:ext cx="128016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6430915" y="5867418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H="1" flipV="1">
              <a:off x="6017381" y="5688821"/>
              <a:ext cx="43414" cy="1828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7371739" y="5691091"/>
              <a:ext cx="51598" cy="1763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7409024" y="5700452"/>
              <a:ext cx="128016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326254" y="5859230"/>
              <a:ext cx="105980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extBox 321"/>
            <p:cNvSpPr txBox="1"/>
            <p:nvPr/>
          </p:nvSpPr>
          <p:spPr>
            <a:xfrm>
              <a:off x="6240696" y="5255689"/>
              <a:ext cx="223119" cy="1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700"/>
                </a:lnSpc>
              </a:pP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267" name="TextBox 78"/>
            <p:cNvSpPr txBox="1"/>
            <p:nvPr/>
          </p:nvSpPr>
          <p:spPr>
            <a:xfrm>
              <a:off x="7812502" y="5566487"/>
              <a:ext cx="4713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</a:rPr>
                <a:t>•••</a:t>
              </a:r>
              <a:r>
                <a:rPr lang="en-U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5840530" y="5088652"/>
              <a:ext cx="583040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rial"/>
                  <a:cs typeface="Arial"/>
                </a:rPr>
                <a:t>5’</a:t>
              </a: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6903509" y="4672050"/>
              <a:ext cx="473325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rial"/>
                  <a:cs typeface="Arial"/>
                </a:rPr>
                <a:t>3’</a:t>
              </a:r>
            </a:p>
          </p:txBody>
        </p:sp>
        <p:pic>
          <p:nvPicPr>
            <p:cNvPr id="303" name="Picture 30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53" r="992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547" y="4343174"/>
              <a:ext cx="1920240" cy="920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7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8333" t="9134" r="8334" b="14922"/>
          <a:stretch/>
        </p:blipFill>
        <p:spPr>
          <a:xfrm>
            <a:off x="494899" y="685800"/>
            <a:ext cx="7848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Prime </a:t>
            </a:r>
            <a:r>
              <a:rPr lang="fr-FR" dirty="0" err="1"/>
              <a:t>editing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0" y="1395898"/>
            <a:ext cx="7023114" cy="4528446"/>
          </a:xfrm>
        </p:spPr>
      </p:pic>
      <p:sp>
        <p:nvSpPr>
          <p:cNvPr id="5" name="ZoneTexte 4"/>
          <p:cNvSpPr txBox="1"/>
          <p:nvPr/>
        </p:nvSpPr>
        <p:spPr>
          <a:xfrm>
            <a:off x="4707015" y="6219310"/>
            <a:ext cx="35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Anzalone</a:t>
            </a:r>
            <a:r>
              <a:rPr lang="fr-FR" dirty="0"/>
              <a:t>, Nature, 2019</a:t>
            </a:r>
          </a:p>
        </p:txBody>
      </p:sp>
    </p:spTree>
    <p:extLst>
      <p:ext uri="{BB962C8B-B14F-4D97-AF65-F5344CB8AC3E}">
        <p14:creationId xmlns:p14="http://schemas.microsoft.com/office/powerpoint/2010/main" val="2239889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http://cdn.static-economist.com/sites/default/files/imagecache/full-width/images/2015/08/articles/main/20150822_ldp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630" y="2438890"/>
            <a:ext cx="566737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he Economi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54868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6735" y="47608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/>
              <a:t>Genetic</a:t>
            </a:r>
            <a:r>
              <a:rPr lang="fr-FR" dirty="0"/>
              <a:t> engineering</a:t>
            </a:r>
          </a:p>
          <a:p>
            <a:r>
              <a:rPr lang="fr-FR" b="0" dirty="0" err="1"/>
              <a:t>Editing</a:t>
            </a:r>
            <a:r>
              <a:rPr lang="fr-FR" b="0" dirty="0"/>
              <a:t> </a:t>
            </a:r>
            <a:r>
              <a:rPr lang="fr-FR" b="0" dirty="0" err="1"/>
              <a:t>humanity</a:t>
            </a:r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668157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232" y="914057"/>
            <a:ext cx="7886700" cy="994172"/>
          </a:xfrm>
        </p:spPr>
        <p:txBody>
          <a:bodyPr/>
          <a:lstStyle/>
          <a:p>
            <a:r>
              <a:rPr lang="fr-FR" dirty="0"/>
              <a:t>He </a:t>
            </a:r>
            <a:r>
              <a:rPr lang="fr-FR" dirty="0" err="1"/>
              <a:t>Jiankui</a:t>
            </a:r>
            <a:r>
              <a:rPr lang="fr-FR" dirty="0"/>
              <a:t>: les bébés CRISPR</a:t>
            </a:r>
          </a:p>
        </p:txBody>
      </p:sp>
      <p:pic>
        <p:nvPicPr>
          <p:cNvPr id="4098" name="Picture 2" descr="Image result for hong kong genome editing summ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23" y="969928"/>
            <a:ext cx="3127670" cy="187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hong kong genome editing summ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98" y="3392944"/>
            <a:ext cx="2855119" cy="19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e-jiank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445" y="2264004"/>
            <a:ext cx="5388736" cy="30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40" y="458670"/>
            <a:ext cx="7886700" cy="994172"/>
          </a:xfrm>
        </p:spPr>
        <p:txBody>
          <a:bodyPr>
            <a:normAutofit/>
          </a:bodyPr>
          <a:lstStyle/>
          <a:p>
            <a:r>
              <a:rPr lang="fr-FR" sz="2700" dirty="0" err="1"/>
              <a:t>Editing</a:t>
            </a:r>
            <a:r>
              <a:rPr lang="fr-FR" sz="2700" dirty="0"/>
              <a:t> the </a:t>
            </a:r>
            <a:r>
              <a:rPr lang="fr-FR" sz="2700" dirty="0" err="1"/>
              <a:t>germline</a:t>
            </a:r>
            <a:br>
              <a:rPr lang="fr-FR" sz="2700" dirty="0"/>
            </a:br>
            <a:r>
              <a:rPr lang="fr-FR" sz="2700" dirty="0" err="1"/>
              <a:t>Disease</a:t>
            </a:r>
            <a:r>
              <a:rPr lang="fr-FR" sz="2700" dirty="0"/>
              <a:t> </a:t>
            </a:r>
            <a:r>
              <a:rPr lang="fr-FR" sz="2700" dirty="0" err="1"/>
              <a:t>prevention</a:t>
            </a:r>
            <a:r>
              <a:rPr lang="fr-FR" sz="2700" dirty="0"/>
              <a:t> vs. </a:t>
            </a:r>
            <a:r>
              <a:rPr lang="fr-FR" sz="2700" dirty="0" err="1"/>
              <a:t>Genetic</a:t>
            </a:r>
            <a:r>
              <a:rPr lang="fr-FR" sz="2700" dirty="0"/>
              <a:t> </a:t>
            </a:r>
            <a:r>
              <a:rPr lang="fr-FR" sz="2700" dirty="0" err="1"/>
              <a:t>enhancements</a:t>
            </a:r>
            <a:endParaRPr lang="fr-FR" sz="2700" dirty="0"/>
          </a:p>
        </p:txBody>
      </p:sp>
      <p:pic>
        <p:nvPicPr>
          <p:cNvPr id="5122" name="Picture 2" descr="https://lh3.googleusercontent.com/Qg19D2oCC9irnZpHdJSnLswHN5bgkA2owrCh9ka7scRJpbrzGGqXZo6yi3raP7cyEaTJFt9bqC_nq7nncjJLOff9ci1UZ0pARBSlpVHIU-wMEy_LgOE0Muw4mLvHmgBPLyuRXcA01q5GyhPNtfEK2FRpV7IkJlkYCb569l449vRrZ9lor4txwmQqZr87jOlzopdnx66C_Fokl-UzbKKnJpzH2Lg7JeTmrvC4eC2ndV4UrJX1jTkrMZS8G6aoTfGFiSG0blUkDBHAGxU2sG6FN_jPijqDImsWGBrcG64ItKelKHsU3spQsECZ2yztMpQPc9meQs4wrONry90vw8QwKPwJH5YDX_AnS26faLdCC-tYqlcG9p-65pO-c_ubZvu7XUDYX72HmkGODMhtbKT1G7olPaoIBn2mcKs7P_VrxbPL8J5vZ9KRDLVH_gyJWXaLIA_bfTXZgC-JjUgn5jtOqjayU_feNjw3qksMbQIhDTfUwCv3-0TA5WnmoO1iT-DVVSIFvb2z0eManoACtfhDnTcKgDViGHXxk1UlGdZU3Wql58TbfFHrNYaIu2VgwxOVsDnfp-j5ktIgEPJnRACFEnUJOYfa3ajVywPUevcfccpVXMfXoakKp3ssS9C3KzkawYunIV7Evd3QfhlZ_ELAckdAhiSBNrMG=w1184-h88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86" y="1770834"/>
            <a:ext cx="5639888" cy="422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2180" y="6219310"/>
            <a:ext cx="229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/>
              <a:t>George Daley, HMS</a:t>
            </a:r>
          </a:p>
        </p:txBody>
      </p:sp>
    </p:spTree>
    <p:extLst>
      <p:ext uri="{BB962C8B-B14F-4D97-AF65-F5344CB8AC3E}">
        <p14:creationId xmlns:p14="http://schemas.microsoft.com/office/powerpoint/2010/main" val="1036953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563"/>
            <a:ext cx="5417127" cy="69804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2" y="2473385"/>
            <a:ext cx="7331906" cy="11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199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/>
              <a:t>History</a:t>
            </a:r>
            <a:r>
              <a:rPr lang="fr-FR" sz="3200" dirty="0"/>
              <a:t> of CRISPR: </a:t>
            </a:r>
          </a:p>
          <a:p>
            <a:r>
              <a:rPr lang="fr-FR" sz="3200" dirty="0" err="1"/>
              <a:t>Spacers</a:t>
            </a:r>
            <a:r>
              <a:rPr lang="fr-FR" sz="3200" dirty="0"/>
              <a:t> </a:t>
            </a:r>
            <a:r>
              <a:rPr lang="fr-FR" sz="3200" dirty="0" err="1"/>
              <a:t>sequences</a:t>
            </a:r>
            <a:r>
              <a:rPr lang="fr-FR" sz="3200" dirty="0"/>
              <a:t> match </a:t>
            </a:r>
            <a:r>
              <a:rPr lang="fr-FR" sz="3200" dirty="0" err="1"/>
              <a:t>foreign</a:t>
            </a:r>
            <a:r>
              <a:rPr lang="fr-FR" sz="3200" dirty="0"/>
              <a:t> DNA </a:t>
            </a:r>
          </a:p>
          <a:p>
            <a:r>
              <a:rPr lang="fr-FR" sz="3200" dirty="0"/>
              <a:t>(2005)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3091" y="2209800"/>
            <a:ext cx="92809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Source Sans Pro"/>
              </a:rPr>
              <a:t>Mojica, F. J., </a:t>
            </a:r>
            <a:r>
              <a:rPr lang="en-US" sz="2400" dirty="0" err="1">
                <a:solidFill>
                  <a:srgbClr val="222222"/>
                </a:solidFill>
                <a:latin typeface="Source Sans Pro"/>
              </a:rPr>
              <a:t>Diez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-Villasenor, C., Garcia-Martinez, J. &amp; Soria, E. </a:t>
            </a:r>
          </a:p>
          <a:p>
            <a:r>
              <a:rPr lang="en-US" sz="2400" i="1" dirty="0">
                <a:solidFill>
                  <a:srgbClr val="222222"/>
                </a:solidFill>
                <a:latin typeface="Source Sans Pro"/>
              </a:rPr>
              <a:t>J. Mol. </a:t>
            </a:r>
            <a:r>
              <a:rPr lang="en-US" sz="2400" i="1" dirty="0" err="1">
                <a:solidFill>
                  <a:srgbClr val="222222"/>
                </a:solidFill>
                <a:latin typeface="Source Sans Pro"/>
              </a:rPr>
              <a:t>Evol</a:t>
            </a:r>
            <a:r>
              <a:rPr lang="en-US" sz="2400" i="1" dirty="0">
                <a:solidFill>
                  <a:srgbClr val="222222"/>
                </a:solidFill>
                <a:latin typeface="Source Sans Pro"/>
              </a:rPr>
              <a:t>.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 2005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rgbClr val="222222"/>
              </a:solidFill>
              <a:latin typeface="Source Sans Pro"/>
            </a:endParaRPr>
          </a:p>
          <a:p>
            <a:r>
              <a:rPr lang="en-US" sz="2400" dirty="0" err="1">
                <a:solidFill>
                  <a:srgbClr val="222222"/>
                </a:solidFill>
                <a:latin typeface="Source Sans Pro"/>
              </a:rPr>
              <a:t>Pourcel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, C., </a:t>
            </a:r>
            <a:r>
              <a:rPr lang="en-US" sz="2400" dirty="0" err="1">
                <a:solidFill>
                  <a:srgbClr val="222222"/>
                </a:solidFill>
                <a:latin typeface="Source Sans Pro"/>
              </a:rPr>
              <a:t>Salvignol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, G. &amp; </a:t>
            </a:r>
            <a:r>
              <a:rPr lang="en-US" sz="2400" dirty="0" err="1">
                <a:solidFill>
                  <a:srgbClr val="222222"/>
                </a:solidFill>
                <a:latin typeface="Source Sans Pro"/>
              </a:rPr>
              <a:t>Vergnaud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, G. </a:t>
            </a:r>
          </a:p>
          <a:p>
            <a:r>
              <a:rPr lang="en-US" sz="2400" i="1" dirty="0">
                <a:solidFill>
                  <a:srgbClr val="222222"/>
                </a:solidFill>
                <a:latin typeface="Source Sans Pro"/>
              </a:rPr>
              <a:t>Microbiology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 2005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rgbClr val="222222"/>
              </a:solidFill>
              <a:latin typeface="Source Sans Pro"/>
            </a:endParaRPr>
          </a:p>
          <a:p>
            <a:r>
              <a:rPr lang="en-US" sz="2400" dirty="0" err="1">
                <a:solidFill>
                  <a:srgbClr val="222222"/>
                </a:solidFill>
                <a:latin typeface="Source Sans Pro"/>
              </a:rPr>
              <a:t>Bolotin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, A., </a:t>
            </a:r>
            <a:r>
              <a:rPr lang="en-US" sz="2400" dirty="0" err="1">
                <a:solidFill>
                  <a:srgbClr val="222222"/>
                </a:solidFill>
                <a:latin typeface="Source Sans Pro"/>
              </a:rPr>
              <a:t>Quinquis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, B., Sorokin, A. &amp; Ehrlich, S. D. </a:t>
            </a:r>
          </a:p>
          <a:p>
            <a:r>
              <a:rPr lang="en-US" sz="2400" i="1" dirty="0">
                <a:solidFill>
                  <a:srgbClr val="222222"/>
                </a:solidFill>
                <a:latin typeface="Source Sans Pro"/>
              </a:rPr>
              <a:t>Microbiology</a:t>
            </a:r>
            <a:r>
              <a:rPr lang="en-US" sz="2400" dirty="0">
                <a:solidFill>
                  <a:srgbClr val="222222"/>
                </a:solidFill>
                <a:latin typeface="Source Sans Pro"/>
              </a:rPr>
              <a:t> 2005</a:t>
            </a:r>
            <a:endParaRPr lang="en-US" sz="2400" b="0" i="0" dirty="0">
              <a:solidFill>
                <a:srgbClr val="222222"/>
              </a:solidFill>
              <a:effectLst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40728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applications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700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GRPShares\David\Projects\Phagemids\self-targeting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0" y="1600199"/>
            <a:ext cx="3810000" cy="469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CRISPR as a sequence specific antimicrobial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2279297"/>
            <a:ext cx="5029200" cy="3340608"/>
          </a:xfrm>
          <a:prstGeom prst="rect">
            <a:avLst/>
          </a:prstGeom>
        </p:spPr>
      </p:pic>
      <p:pic>
        <p:nvPicPr>
          <p:cNvPr id="8765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00" y="5841802"/>
            <a:ext cx="3000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4" name="Picture 4" descr="Image result for eligo biosci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1235431"/>
            <a:ext cx="2414291" cy="7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522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2848" y="1905000"/>
            <a:ext cx="6247492" cy="4495381"/>
          </a:xfrm>
          <a:prstGeom prst="rect">
            <a:avLst/>
          </a:prstGeom>
          <a:noFill/>
        </p:spPr>
      </p:pic>
      <p:sp>
        <p:nvSpPr>
          <p:cNvPr id="6" name="TextBox 163"/>
          <p:cNvSpPr txBox="1">
            <a:spLocks noChangeArrowheads="1"/>
          </p:cNvSpPr>
          <p:nvPr/>
        </p:nvSpPr>
        <p:spPr bwMode="auto">
          <a:xfrm>
            <a:off x="914400" y="2971800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5’</a:t>
            </a:r>
          </a:p>
        </p:txBody>
      </p:sp>
      <p:sp>
        <p:nvSpPr>
          <p:cNvPr id="13" name="TextBox 163"/>
          <p:cNvSpPr txBox="1">
            <a:spLocks noChangeArrowheads="1"/>
          </p:cNvSpPr>
          <p:nvPr/>
        </p:nvSpPr>
        <p:spPr bwMode="auto">
          <a:xfrm>
            <a:off x="7696200" y="2971800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3’</a:t>
            </a:r>
          </a:p>
        </p:txBody>
      </p:sp>
      <p:sp>
        <p:nvSpPr>
          <p:cNvPr id="14" name="TextBox 163"/>
          <p:cNvSpPr txBox="1">
            <a:spLocks noChangeArrowheads="1"/>
          </p:cNvSpPr>
          <p:nvPr/>
        </p:nvSpPr>
        <p:spPr bwMode="auto">
          <a:xfrm>
            <a:off x="7696200" y="3810000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5’</a:t>
            </a:r>
          </a:p>
        </p:txBody>
      </p:sp>
      <p:sp>
        <p:nvSpPr>
          <p:cNvPr id="15" name="TextBox 163"/>
          <p:cNvSpPr txBox="1">
            <a:spLocks noChangeArrowheads="1"/>
          </p:cNvSpPr>
          <p:nvPr/>
        </p:nvSpPr>
        <p:spPr bwMode="auto">
          <a:xfrm>
            <a:off x="914400" y="3733800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3’</a:t>
            </a:r>
          </a:p>
        </p:txBody>
      </p:sp>
      <p:sp>
        <p:nvSpPr>
          <p:cNvPr id="24" name="TextBox 163"/>
          <p:cNvSpPr txBox="1">
            <a:spLocks noChangeArrowheads="1"/>
          </p:cNvSpPr>
          <p:nvPr/>
        </p:nvSpPr>
        <p:spPr bwMode="auto">
          <a:xfrm>
            <a:off x="4038600" y="1752600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charset="0"/>
                <a:cs typeface="Arial" charset="0"/>
              </a:rPr>
              <a:t>RuvC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9" name="TextBox 163"/>
          <p:cNvSpPr txBox="1">
            <a:spLocks noChangeArrowheads="1"/>
          </p:cNvSpPr>
          <p:nvPr/>
        </p:nvSpPr>
        <p:spPr bwMode="auto">
          <a:xfrm>
            <a:off x="3733800" y="3810000"/>
            <a:ext cx="76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HNH</a:t>
            </a:r>
          </a:p>
        </p:txBody>
      </p:sp>
      <p:sp>
        <p:nvSpPr>
          <p:cNvPr id="17" name="TextBox 163"/>
          <p:cNvSpPr txBox="1">
            <a:spLocks noChangeArrowheads="1"/>
          </p:cNvSpPr>
          <p:nvPr/>
        </p:nvSpPr>
        <p:spPr bwMode="auto">
          <a:xfrm>
            <a:off x="4038600" y="4648200"/>
            <a:ext cx="83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20nt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8600" y="2133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3400" y="36576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1" name="TextBox 163"/>
          <p:cNvSpPr txBox="1">
            <a:spLocks noChangeArrowheads="1"/>
          </p:cNvSpPr>
          <p:nvPr/>
        </p:nvSpPr>
        <p:spPr bwMode="auto">
          <a:xfrm>
            <a:off x="6705600" y="6553200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Arial" pitchFamily="34" charset="0"/>
                <a:cs typeface="Arial" pitchFamily="34" charset="0"/>
              </a:rPr>
              <a:t>Bikard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* , Jiang* &amp; al., NAR, 2013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Catalytically dead Cas9 (dCas9)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48008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15" y="2133686"/>
            <a:ext cx="9144000" cy="354177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dCas9-mediated repression</a:t>
            </a:r>
            <a:endParaRPr lang="en-US" i="1" dirty="0"/>
          </a:p>
        </p:txBody>
      </p:sp>
      <p:sp>
        <p:nvSpPr>
          <p:cNvPr id="6" name="TextBox 163"/>
          <p:cNvSpPr txBox="1">
            <a:spLocks noChangeArrowheads="1"/>
          </p:cNvSpPr>
          <p:nvPr/>
        </p:nvSpPr>
        <p:spPr bwMode="auto">
          <a:xfrm>
            <a:off x="6417205" y="6276200"/>
            <a:ext cx="182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Arial" pitchFamily="34" charset="0"/>
                <a:cs typeface="Arial" pitchFamily="34" charset="0"/>
              </a:rPr>
              <a:t>Qi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et al, Cell. 2013</a:t>
            </a:r>
          </a:p>
        </p:txBody>
      </p:sp>
      <p:sp>
        <p:nvSpPr>
          <p:cNvPr id="7" name="TextBox 163"/>
          <p:cNvSpPr txBox="1">
            <a:spLocks noChangeArrowheads="1"/>
          </p:cNvSpPr>
          <p:nvPr/>
        </p:nvSpPr>
        <p:spPr bwMode="auto">
          <a:xfrm>
            <a:off x="5426605" y="6553199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Arial" pitchFamily="34" charset="0"/>
                <a:cs typeface="Arial" pitchFamily="34" charset="0"/>
              </a:rPr>
              <a:t>Bikard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* , Jiang* &amp; al., NAR, 2013</a:t>
            </a:r>
          </a:p>
        </p:txBody>
      </p:sp>
    </p:spTree>
    <p:extLst>
      <p:ext uri="{BB962C8B-B14F-4D97-AF65-F5344CB8AC3E}">
        <p14:creationId xmlns:p14="http://schemas.microsoft.com/office/powerpoint/2010/main" val="42082741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dCas9-mediated activation </a:t>
            </a:r>
          </a:p>
        </p:txBody>
      </p:sp>
      <p:pic>
        <p:nvPicPr>
          <p:cNvPr id="2050" name="Picture 2" descr="Z:\GRPShares\Powerpoint slides\Wen\2013 Bacteria and Phage Meeting\dCas9-w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25" y="2057400"/>
            <a:ext cx="8188325" cy="3134152"/>
          </a:xfrm>
          <a:prstGeom prst="rect">
            <a:avLst/>
          </a:prstGeom>
          <a:noFill/>
        </p:spPr>
      </p:pic>
      <p:sp>
        <p:nvSpPr>
          <p:cNvPr id="5" name="TextBox 163"/>
          <p:cNvSpPr txBox="1">
            <a:spLocks noChangeArrowheads="1"/>
          </p:cNvSpPr>
          <p:nvPr/>
        </p:nvSpPr>
        <p:spPr bwMode="auto">
          <a:xfrm>
            <a:off x="5067300" y="6553200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Arial" pitchFamily="34" charset="0"/>
                <a:cs typeface="Arial" pitchFamily="34" charset="0"/>
              </a:rPr>
              <a:t>Bikard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* , Jiang* &amp; al., NAR, 2013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dCas9-mediated activation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91116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throughput screens</a:t>
            </a:r>
          </a:p>
        </p:txBody>
      </p:sp>
      <p:pic>
        <p:nvPicPr>
          <p:cNvPr id="12290" name="Picture 2" descr="Fig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09"/>
          <a:stretch/>
        </p:blipFill>
        <p:spPr bwMode="auto">
          <a:xfrm>
            <a:off x="161925" y="1986107"/>
            <a:ext cx="8820150" cy="398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87135" y="6444335"/>
            <a:ext cx="24080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Doench</a:t>
            </a:r>
            <a:r>
              <a:rPr lang="en-US" sz="1100" dirty="0"/>
              <a:t>, Nat. Rev. Genetics, 2018</a:t>
            </a:r>
          </a:p>
        </p:txBody>
      </p:sp>
    </p:spTree>
    <p:extLst>
      <p:ext uri="{BB962C8B-B14F-4D97-AF65-F5344CB8AC3E}">
        <p14:creationId xmlns:p14="http://schemas.microsoft.com/office/powerpoint/2010/main" val="65188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174" y="305140"/>
            <a:ext cx="7269480" cy="55517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Pooled</a:t>
            </a:r>
            <a:r>
              <a:rPr lang="fr-FR" dirty="0"/>
              <a:t> CRISPR </a:t>
            </a:r>
            <a:r>
              <a:rPr lang="fr-FR" dirty="0" err="1"/>
              <a:t>screens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b="58349"/>
          <a:stretch/>
        </p:blipFill>
        <p:spPr>
          <a:xfrm>
            <a:off x="1219200" y="1817363"/>
            <a:ext cx="6464927" cy="40647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92185" y="6192850"/>
            <a:ext cx="2499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Cui et al., Nat</a:t>
            </a:r>
            <a:r>
              <a:rPr lang="fr-FR" sz="1100"/>
              <a:t>. Comm</a:t>
            </a:r>
            <a:r>
              <a:rPr lang="fr-FR" sz="1100" dirty="0"/>
              <a:t>., 2018</a:t>
            </a:r>
          </a:p>
          <a:p>
            <a:r>
              <a:rPr lang="fr-FR" sz="1100" dirty="0"/>
              <a:t>Rousset et al</a:t>
            </a:r>
            <a:r>
              <a:rPr lang="fr-FR" sz="1100"/>
              <a:t>., Plos Genetics, 2018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85778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Using</a:t>
            </a:r>
            <a:r>
              <a:rPr lang="fr-FR" dirty="0"/>
              <a:t> dCas9 </a:t>
            </a:r>
            <a:r>
              <a:rPr lang="fr-FR" dirty="0" err="1"/>
              <a:t>screens</a:t>
            </a:r>
            <a:r>
              <a:rPr lang="fr-FR" dirty="0"/>
              <a:t> in </a:t>
            </a:r>
            <a:r>
              <a:rPr lang="fr-FR" i="1" dirty="0"/>
              <a:t>E. coli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682135"/>
            <a:ext cx="3470709" cy="3387314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57200" y="2438400"/>
            <a:ext cx="3661650" cy="3650300"/>
            <a:chOff x="448377" y="1818320"/>
            <a:chExt cx="3661650" cy="36503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377" y="1818320"/>
              <a:ext cx="3661650" cy="36503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33400" y="1818320"/>
              <a:ext cx="381000" cy="315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134954" y="1500128"/>
            <a:ext cx="4874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Detection</a:t>
            </a:r>
            <a:r>
              <a:rPr lang="fr-FR" sz="3200" dirty="0"/>
              <a:t> of essential </a:t>
            </a:r>
            <a:r>
              <a:rPr lang="fr-FR" sz="3200" dirty="0" err="1"/>
              <a:t>genes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226357" y="6414452"/>
            <a:ext cx="3126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Rousset et al., </a:t>
            </a:r>
            <a:r>
              <a:rPr lang="fr-FR" sz="1400" dirty="0" err="1"/>
              <a:t>Plos</a:t>
            </a:r>
            <a:r>
              <a:rPr lang="fr-FR" sz="1400" dirty="0"/>
              <a:t> </a:t>
            </a:r>
            <a:r>
              <a:rPr lang="fr-FR" sz="1400" dirty="0" err="1"/>
              <a:t>Genetics</a:t>
            </a:r>
            <a:r>
              <a:rPr lang="fr-FR" sz="14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073100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010" y="2817966"/>
            <a:ext cx="6327140" cy="404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210" y="-256"/>
            <a:ext cx="6705600" cy="24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24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-152400"/>
            <a:ext cx="7886700" cy="1325563"/>
          </a:xfrm>
        </p:spPr>
        <p:txBody>
          <a:bodyPr/>
          <a:lstStyle/>
          <a:p>
            <a:r>
              <a:rPr lang="fr-FR" dirty="0"/>
              <a:t>Gene drives</a:t>
            </a:r>
            <a:endParaRPr lang="en-US" dirty="0"/>
          </a:p>
        </p:txBody>
      </p:sp>
      <p:pic>
        <p:nvPicPr>
          <p:cNvPr id="1028" name="Picture 4" descr="http://blogs.scientificamerican.com/guest-blog/files/2014/07/mosquito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262064"/>
            <a:ext cx="9118708" cy="5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95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926"/>
          <a:stretch>
            <a:fillRect/>
          </a:stretch>
        </p:blipFill>
        <p:spPr bwMode="auto">
          <a:xfrm>
            <a:off x="7688520" y="979953"/>
            <a:ext cx="1455480" cy="457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18" y="1397897"/>
            <a:ext cx="7848600" cy="190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390109"/>
            <a:ext cx="7523018" cy="31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6610608"/>
            <a:ext cx="2895600" cy="24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199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/>
              <a:t>History</a:t>
            </a:r>
            <a:r>
              <a:rPr lang="fr-FR" sz="3200" dirty="0"/>
              <a:t> of CRISPR: </a:t>
            </a:r>
          </a:p>
          <a:p>
            <a:r>
              <a:rPr lang="fr-FR" sz="3200" dirty="0" err="1"/>
              <a:t>Experimental</a:t>
            </a:r>
            <a:r>
              <a:rPr lang="fr-FR" sz="3200" dirty="0"/>
              <a:t> </a:t>
            </a:r>
            <a:r>
              <a:rPr lang="fr-FR" sz="3200" dirty="0" err="1"/>
              <a:t>evidence</a:t>
            </a:r>
            <a:endParaRPr lang="fr-FR" sz="3200" dirty="0"/>
          </a:p>
          <a:p>
            <a:r>
              <a:rPr lang="fr-FR" sz="3200" dirty="0"/>
              <a:t>(2007)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89440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Cas9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19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rs.els-cdn.com/content/image/1-s2.0-S1369527417300231-gr1a_lrg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1" y="1219200"/>
            <a:ext cx="4411363" cy="51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The </a:t>
            </a:r>
            <a:r>
              <a:rPr lang="fr-FR" sz="3200" dirty="0" err="1"/>
              <a:t>diversity</a:t>
            </a:r>
            <a:r>
              <a:rPr lang="fr-FR" sz="3200" dirty="0"/>
              <a:t> of CRISPR-Cas system</a:t>
            </a:r>
            <a:endParaRPr lang="en-US" sz="3200" dirty="0"/>
          </a:p>
        </p:txBody>
      </p:sp>
      <p:pic>
        <p:nvPicPr>
          <p:cNvPr id="2052" name="Picture 4" descr="http://ars.els-cdn.com/content/image/1-s2.0-S1369527417300231-gr1b_lrg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2988" y="1219200"/>
            <a:ext cx="330345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21850" y="6540810"/>
            <a:ext cx="5160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Koonin</a:t>
            </a:r>
            <a:r>
              <a:rPr lang="fr-FR" sz="1600" dirty="0"/>
              <a:t> &amp; al., </a:t>
            </a:r>
            <a:r>
              <a:rPr lang="fr-FR" sz="1600" dirty="0" err="1"/>
              <a:t>Current</a:t>
            </a:r>
            <a:r>
              <a:rPr lang="fr-FR" sz="1600" dirty="0"/>
              <a:t> Opinion in </a:t>
            </a:r>
            <a:r>
              <a:rPr lang="fr-FR" sz="1600" dirty="0" err="1"/>
              <a:t>Microbiology</a:t>
            </a:r>
            <a:r>
              <a:rPr lang="fr-FR" sz="1600" dirty="0"/>
              <a:t> 2017</a:t>
            </a:r>
            <a:endParaRPr lang="en-US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2057400" y="81176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 1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6570675" y="83329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833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" y="2261294"/>
            <a:ext cx="8922327" cy="23281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14400" y="1233055"/>
            <a:ext cx="1164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Cas9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55343" y="1233055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Cas12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85454" y="1233055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Cas13</a:t>
            </a:r>
          </a:p>
        </p:txBody>
      </p:sp>
    </p:spTree>
    <p:extLst>
      <p:ext uri="{BB962C8B-B14F-4D97-AF65-F5344CB8AC3E}">
        <p14:creationId xmlns:p14="http://schemas.microsoft.com/office/powerpoint/2010/main" val="3939851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gonP6csCtCx_vnMsDt5idmPJmCmi5r2y0kgmx0CYCa01HEkcb8GwBngBJV3FKq440ZZ1x4kyyI3-5xKHaKQOIJT1drUvcvTEAVrSZkFrEdME8NUPylZpjcsQEwwsjucWJSCiADKfD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133637"/>
            <a:ext cx="7124700" cy="47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6P_P4GLhXenM3qJZtIurHXOTTqLhGrO1jGbhTQgnAL8EhLgNjyob-zseVQxXFfUty0hTK7v55PMG-NjMQ7wtFaoWKQLHlGSfea6qjj_lC5C7bFzKbR4d7HTSrpvBKZ7fFKnjsB0cE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" y="1"/>
            <a:ext cx="7007224" cy="21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805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727"/>
            <a:ext cx="4995044" cy="53611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46691"/>
          <a:stretch/>
        </p:blipFill>
        <p:spPr>
          <a:xfrm>
            <a:off x="386535" y="151786"/>
            <a:ext cx="7380820" cy="13675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310" y="2138463"/>
            <a:ext cx="3993555" cy="40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93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5" y="1583795"/>
            <a:ext cx="7920880" cy="4800600"/>
          </a:xfrm>
        </p:spPr>
        <p:txBody>
          <a:bodyPr>
            <a:noAutofit/>
          </a:bodyPr>
          <a:lstStyle/>
          <a:p>
            <a:r>
              <a:rPr lang="en-US" sz="2400" dirty="0"/>
              <a:t>The last mysteries of CRISPR systems:</a:t>
            </a:r>
          </a:p>
          <a:p>
            <a:pPr lvl="1"/>
            <a:r>
              <a:rPr lang="en-US" sz="2400" dirty="0"/>
              <a:t>Spacer selection?</a:t>
            </a:r>
          </a:p>
          <a:p>
            <a:pPr lvl="1"/>
            <a:r>
              <a:rPr lang="en-US" sz="2400" dirty="0"/>
              <a:t>Can CRISPR regulate gene expression?</a:t>
            </a:r>
          </a:p>
          <a:p>
            <a:pPr lvl="1"/>
            <a:r>
              <a:rPr lang="en-US" sz="2400" dirty="0"/>
              <a:t>How are CRISPR systems transferred between strains?</a:t>
            </a:r>
          </a:p>
          <a:p>
            <a:pPr lvl="1"/>
            <a:r>
              <a:rPr lang="fr-FR" sz="2400" dirty="0"/>
              <a:t>Relationship </a:t>
            </a:r>
            <a:r>
              <a:rPr lang="fr-FR" sz="2400" dirty="0" err="1"/>
              <a:t>between</a:t>
            </a:r>
            <a:r>
              <a:rPr lang="fr-FR" sz="2400" dirty="0"/>
              <a:t> CRISPR </a:t>
            </a:r>
            <a:r>
              <a:rPr lang="fr-FR" sz="2400" dirty="0" err="1"/>
              <a:t>systems</a:t>
            </a:r>
            <a:r>
              <a:rPr lang="fr-FR" sz="2400" dirty="0"/>
              <a:t> and </a:t>
            </a:r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defense</a:t>
            </a:r>
            <a:r>
              <a:rPr lang="fr-FR" sz="2400" dirty="0"/>
              <a:t> </a:t>
            </a:r>
            <a:r>
              <a:rPr lang="fr-FR" sz="2400" dirty="0" err="1"/>
              <a:t>systems</a:t>
            </a:r>
            <a:endParaRPr lang="en-US" sz="2400" dirty="0"/>
          </a:p>
          <a:p>
            <a:pPr lvl="1"/>
            <a:r>
              <a:rPr lang="en-US" sz="2400" dirty="0"/>
              <a:t>More unexpected discoveries?</a:t>
            </a:r>
          </a:p>
          <a:p>
            <a:endParaRPr lang="en-US" sz="2400" dirty="0"/>
          </a:p>
          <a:p>
            <a:r>
              <a:rPr lang="en-US" sz="2400" dirty="0"/>
              <a:t>More technological applications ?</a:t>
            </a:r>
          </a:p>
        </p:txBody>
      </p:sp>
    </p:spTree>
    <p:extLst>
      <p:ext uri="{BB962C8B-B14F-4D97-AF65-F5344CB8AC3E}">
        <p14:creationId xmlns:p14="http://schemas.microsoft.com/office/powerpoint/2010/main" val="40216021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60640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CRISPR as a biotechnological tool</a:t>
            </a:r>
          </a:p>
        </p:txBody>
      </p:sp>
      <p:pic>
        <p:nvPicPr>
          <p:cNvPr id="5" name="Picture 2" descr="C:\Users\dbikard\AppData\Local\Microsoft\Windows\Temporary Internet Files\Content.IE5\7WISAFIK\180px-Skull_and_crossbones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9236" y="466149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605088"/>
            <a:ext cx="4248472" cy="2689529"/>
          </a:xfrm>
          <a:prstGeom prst="rect">
            <a:avLst/>
          </a:prstGeom>
        </p:spPr>
      </p:pic>
      <p:cxnSp>
        <p:nvCxnSpPr>
          <p:cNvPr id="7" name="Straight Arrow Connector 19"/>
          <p:cNvCxnSpPr/>
          <p:nvPr/>
        </p:nvCxnSpPr>
        <p:spPr>
          <a:xfrm flipV="1">
            <a:off x="3563888" y="2389064"/>
            <a:ext cx="144016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0"/>
          <p:cNvSpPr txBox="1"/>
          <p:nvPr/>
        </p:nvSpPr>
        <p:spPr>
          <a:xfrm>
            <a:off x="3390146" y="1704117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Homologous </a:t>
            </a:r>
          </a:p>
          <a:p>
            <a:pPr algn="ctr"/>
            <a:r>
              <a:rPr lang="en-US" sz="2000" b="1" dirty="0"/>
              <a:t>Recombination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437241" y="1268760"/>
            <a:ext cx="1743263" cy="1225216"/>
            <a:chOff x="6300192" y="1502714"/>
            <a:chExt cx="1920569" cy="1350222"/>
          </a:xfrm>
        </p:grpSpPr>
        <p:cxnSp>
          <p:nvCxnSpPr>
            <p:cNvPr id="10" name="Straight Connector 16"/>
            <p:cNvCxnSpPr/>
            <p:nvPr/>
          </p:nvCxnSpPr>
          <p:spPr>
            <a:xfrm>
              <a:off x="6300192" y="1502714"/>
              <a:ext cx="8640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"/>
            <p:cNvCxnSpPr/>
            <p:nvPr/>
          </p:nvCxnSpPr>
          <p:spPr>
            <a:xfrm>
              <a:off x="6300192" y="1943727"/>
              <a:ext cx="8640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2"/>
            <p:cNvCxnSpPr/>
            <p:nvPr/>
          </p:nvCxnSpPr>
          <p:spPr>
            <a:xfrm>
              <a:off x="6498286" y="1565757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3"/>
            <p:cNvCxnSpPr/>
            <p:nvPr/>
          </p:nvCxnSpPr>
          <p:spPr>
            <a:xfrm>
              <a:off x="6676456" y="1556574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4"/>
            <p:cNvCxnSpPr/>
            <p:nvPr/>
          </p:nvCxnSpPr>
          <p:spPr>
            <a:xfrm>
              <a:off x="6849361" y="1556574"/>
              <a:ext cx="0" cy="323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5"/>
            <p:cNvCxnSpPr/>
            <p:nvPr/>
          </p:nvCxnSpPr>
          <p:spPr>
            <a:xfrm>
              <a:off x="7020272" y="1547391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8"/>
            <p:cNvCxnSpPr/>
            <p:nvPr/>
          </p:nvCxnSpPr>
          <p:spPr>
            <a:xfrm>
              <a:off x="6824827" y="1502714"/>
              <a:ext cx="86409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9"/>
            <p:cNvCxnSpPr/>
            <p:nvPr/>
          </p:nvCxnSpPr>
          <p:spPr>
            <a:xfrm>
              <a:off x="6824827" y="1943727"/>
              <a:ext cx="86409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0"/>
            <p:cNvCxnSpPr/>
            <p:nvPr/>
          </p:nvCxnSpPr>
          <p:spPr>
            <a:xfrm>
              <a:off x="7022921" y="1565757"/>
              <a:ext cx="0" cy="323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1"/>
            <p:cNvCxnSpPr/>
            <p:nvPr/>
          </p:nvCxnSpPr>
          <p:spPr>
            <a:xfrm>
              <a:off x="7201091" y="1556574"/>
              <a:ext cx="0" cy="323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2"/>
            <p:cNvCxnSpPr/>
            <p:nvPr/>
          </p:nvCxnSpPr>
          <p:spPr>
            <a:xfrm>
              <a:off x="7373996" y="1556574"/>
              <a:ext cx="0" cy="323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3"/>
            <p:cNvCxnSpPr/>
            <p:nvPr/>
          </p:nvCxnSpPr>
          <p:spPr>
            <a:xfrm>
              <a:off x="7544907" y="1547391"/>
              <a:ext cx="0" cy="323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4"/>
            <p:cNvCxnSpPr/>
            <p:nvPr/>
          </p:nvCxnSpPr>
          <p:spPr>
            <a:xfrm>
              <a:off x="7452320" y="1502714"/>
              <a:ext cx="75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5"/>
            <p:cNvCxnSpPr/>
            <p:nvPr/>
          </p:nvCxnSpPr>
          <p:spPr>
            <a:xfrm>
              <a:off x="7452320" y="1943727"/>
              <a:ext cx="75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6"/>
            <p:cNvCxnSpPr/>
            <p:nvPr/>
          </p:nvCxnSpPr>
          <p:spPr>
            <a:xfrm>
              <a:off x="7545195" y="1565757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7"/>
            <p:cNvCxnSpPr/>
            <p:nvPr/>
          </p:nvCxnSpPr>
          <p:spPr>
            <a:xfrm>
              <a:off x="7723365" y="1556574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8"/>
            <p:cNvCxnSpPr/>
            <p:nvPr/>
          </p:nvCxnSpPr>
          <p:spPr>
            <a:xfrm>
              <a:off x="7896270" y="1556574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9"/>
            <p:cNvCxnSpPr/>
            <p:nvPr/>
          </p:nvCxnSpPr>
          <p:spPr>
            <a:xfrm>
              <a:off x="8067181" y="1547391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43"/>
            <p:cNvCxnSpPr/>
            <p:nvPr/>
          </p:nvCxnSpPr>
          <p:spPr>
            <a:xfrm>
              <a:off x="6309756" y="2411923"/>
              <a:ext cx="5150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4"/>
            <p:cNvCxnSpPr/>
            <p:nvPr/>
          </p:nvCxnSpPr>
          <p:spPr>
            <a:xfrm>
              <a:off x="6309756" y="2852936"/>
              <a:ext cx="5150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45"/>
            <p:cNvCxnSpPr/>
            <p:nvPr/>
          </p:nvCxnSpPr>
          <p:spPr>
            <a:xfrm>
              <a:off x="6507850" y="2474966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46"/>
            <p:cNvCxnSpPr/>
            <p:nvPr/>
          </p:nvCxnSpPr>
          <p:spPr>
            <a:xfrm>
              <a:off x="6686020" y="2465783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54"/>
            <p:cNvCxnSpPr/>
            <p:nvPr/>
          </p:nvCxnSpPr>
          <p:spPr>
            <a:xfrm>
              <a:off x="7554471" y="2456600"/>
              <a:ext cx="0" cy="323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5"/>
            <p:cNvCxnSpPr/>
            <p:nvPr/>
          </p:nvCxnSpPr>
          <p:spPr>
            <a:xfrm>
              <a:off x="7461884" y="2411923"/>
              <a:ext cx="75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56"/>
            <p:cNvCxnSpPr/>
            <p:nvPr/>
          </p:nvCxnSpPr>
          <p:spPr>
            <a:xfrm>
              <a:off x="7461884" y="2852936"/>
              <a:ext cx="75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57"/>
            <p:cNvCxnSpPr/>
            <p:nvPr/>
          </p:nvCxnSpPr>
          <p:spPr>
            <a:xfrm>
              <a:off x="7554759" y="2474966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58"/>
            <p:cNvCxnSpPr/>
            <p:nvPr/>
          </p:nvCxnSpPr>
          <p:spPr>
            <a:xfrm>
              <a:off x="7732929" y="2465783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59"/>
            <p:cNvCxnSpPr/>
            <p:nvPr/>
          </p:nvCxnSpPr>
          <p:spPr>
            <a:xfrm>
              <a:off x="7905834" y="2465783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60"/>
            <p:cNvCxnSpPr/>
            <p:nvPr/>
          </p:nvCxnSpPr>
          <p:spPr>
            <a:xfrm>
              <a:off x="8076745" y="2456600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64"/>
            <p:cNvCxnSpPr/>
            <p:nvPr/>
          </p:nvCxnSpPr>
          <p:spPr>
            <a:xfrm flipV="1">
              <a:off x="6309756" y="2060848"/>
              <a:ext cx="422484" cy="21602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66"/>
            <p:cNvCxnSpPr/>
            <p:nvPr/>
          </p:nvCxnSpPr>
          <p:spPr>
            <a:xfrm>
              <a:off x="6300192" y="2060848"/>
              <a:ext cx="432048" cy="21602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67"/>
            <p:cNvCxnSpPr/>
            <p:nvPr/>
          </p:nvCxnSpPr>
          <p:spPr>
            <a:xfrm flipV="1">
              <a:off x="7634862" y="2069214"/>
              <a:ext cx="422484" cy="21602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68"/>
            <p:cNvCxnSpPr/>
            <p:nvPr/>
          </p:nvCxnSpPr>
          <p:spPr>
            <a:xfrm>
              <a:off x="7625298" y="2069214"/>
              <a:ext cx="432048" cy="21602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69"/>
            <p:cNvCxnSpPr/>
            <p:nvPr/>
          </p:nvCxnSpPr>
          <p:spPr>
            <a:xfrm>
              <a:off x="6336340" y="2465783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70"/>
          <p:cNvCxnSpPr/>
          <p:nvPr/>
        </p:nvCxnSpPr>
        <p:spPr>
          <a:xfrm>
            <a:off x="4256672" y="3663682"/>
            <a:ext cx="96750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72"/>
          <p:cNvSpPr txBox="1"/>
          <p:nvPr/>
        </p:nvSpPr>
        <p:spPr>
          <a:xfrm>
            <a:off x="4232683" y="3181152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NHEJ</a:t>
            </a:r>
          </a:p>
        </p:txBody>
      </p:sp>
      <p:grpSp>
        <p:nvGrpSpPr>
          <p:cNvPr id="46" name="Groupe 45"/>
          <p:cNvGrpSpPr/>
          <p:nvPr/>
        </p:nvGrpSpPr>
        <p:grpSpPr>
          <a:xfrm>
            <a:off x="5334690" y="3397176"/>
            <a:ext cx="2016224" cy="706199"/>
            <a:chOff x="6372200" y="4533430"/>
            <a:chExt cx="2016224" cy="706199"/>
          </a:xfrm>
        </p:grpSpPr>
        <p:cxnSp>
          <p:nvCxnSpPr>
            <p:cNvPr id="47" name="Straight Connector 84"/>
            <p:cNvCxnSpPr/>
            <p:nvPr/>
          </p:nvCxnSpPr>
          <p:spPr>
            <a:xfrm>
              <a:off x="7722134" y="4697813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85"/>
            <p:cNvCxnSpPr/>
            <p:nvPr/>
          </p:nvCxnSpPr>
          <p:spPr>
            <a:xfrm>
              <a:off x="7629547" y="4644171"/>
              <a:ext cx="75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86"/>
            <p:cNvCxnSpPr/>
            <p:nvPr/>
          </p:nvCxnSpPr>
          <p:spPr>
            <a:xfrm>
              <a:off x="7492734" y="5085184"/>
              <a:ext cx="8956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88"/>
            <p:cNvCxnSpPr/>
            <p:nvPr/>
          </p:nvCxnSpPr>
          <p:spPr>
            <a:xfrm>
              <a:off x="7900592" y="4698031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89"/>
            <p:cNvCxnSpPr/>
            <p:nvPr/>
          </p:nvCxnSpPr>
          <p:spPr>
            <a:xfrm>
              <a:off x="8073497" y="4698031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90"/>
            <p:cNvCxnSpPr/>
            <p:nvPr/>
          </p:nvCxnSpPr>
          <p:spPr>
            <a:xfrm>
              <a:off x="8244408" y="4688848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91"/>
            <p:cNvCxnSpPr/>
            <p:nvPr/>
          </p:nvCxnSpPr>
          <p:spPr>
            <a:xfrm>
              <a:off x="6464787" y="4697813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92"/>
            <p:cNvCxnSpPr/>
            <p:nvPr/>
          </p:nvCxnSpPr>
          <p:spPr>
            <a:xfrm>
              <a:off x="6372200" y="4644171"/>
              <a:ext cx="8846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3"/>
            <p:cNvCxnSpPr/>
            <p:nvPr/>
          </p:nvCxnSpPr>
          <p:spPr>
            <a:xfrm>
              <a:off x="6372200" y="5085184"/>
              <a:ext cx="7588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4"/>
            <p:cNvCxnSpPr/>
            <p:nvPr/>
          </p:nvCxnSpPr>
          <p:spPr>
            <a:xfrm>
              <a:off x="6643245" y="4698031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95"/>
            <p:cNvCxnSpPr/>
            <p:nvPr/>
          </p:nvCxnSpPr>
          <p:spPr>
            <a:xfrm>
              <a:off x="6816150" y="4698031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96"/>
            <p:cNvCxnSpPr/>
            <p:nvPr/>
          </p:nvCxnSpPr>
          <p:spPr>
            <a:xfrm>
              <a:off x="6987061" y="4688848"/>
              <a:ext cx="0" cy="323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8"/>
            <p:cNvCxnSpPr/>
            <p:nvPr/>
          </p:nvCxnSpPr>
          <p:spPr>
            <a:xfrm flipH="1">
              <a:off x="7090355" y="4533430"/>
              <a:ext cx="283641" cy="6862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01"/>
            <p:cNvCxnSpPr/>
            <p:nvPr/>
          </p:nvCxnSpPr>
          <p:spPr>
            <a:xfrm flipH="1">
              <a:off x="7350914" y="4553386"/>
              <a:ext cx="283641" cy="6862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102"/>
          <p:cNvSpPr txBox="1"/>
          <p:nvPr/>
        </p:nvSpPr>
        <p:spPr>
          <a:xfrm>
            <a:off x="5572187" y="411530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Small </a:t>
            </a:r>
            <a:r>
              <a:rPr lang="en-US" sz="1800" b="0" dirty="0" err="1"/>
              <a:t>indels</a:t>
            </a:r>
            <a:endParaRPr lang="en-US" sz="1800" b="0" dirty="0"/>
          </a:p>
        </p:txBody>
      </p:sp>
      <p:sp>
        <p:nvSpPr>
          <p:cNvPr id="62" name="TextBox 103"/>
          <p:cNvSpPr txBox="1"/>
          <p:nvPr/>
        </p:nvSpPr>
        <p:spPr>
          <a:xfrm>
            <a:off x="5312468" y="2467634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/>
              <a:t>Point mutation</a:t>
            </a:r>
          </a:p>
          <a:p>
            <a:pPr algn="ctr"/>
            <a:r>
              <a:rPr lang="en-US" sz="1800" b="0" dirty="0"/>
              <a:t>Gene insertion …</a:t>
            </a:r>
          </a:p>
        </p:txBody>
      </p:sp>
      <p:cxnSp>
        <p:nvCxnSpPr>
          <p:cNvPr id="63" name="Straight Arrow Connector 70"/>
          <p:cNvCxnSpPr/>
          <p:nvPr/>
        </p:nvCxnSpPr>
        <p:spPr>
          <a:xfrm>
            <a:off x="3604499" y="4405288"/>
            <a:ext cx="1619674" cy="8893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72"/>
          <p:cNvSpPr txBox="1"/>
          <p:nvPr/>
        </p:nvSpPr>
        <p:spPr>
          <a:xfrm>
            <a:off x="3964973" y="439599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No repair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1547664" y="1628800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Cas9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7504" y="6329158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NHEJ = </a:t>
            </a:r>
            <a:r>
              <a:rPr lang="en-US" b="1" dirty="0"/>
              <a:t>N</a:t>
            </a:r>
            <a:r>
              <a:rPr lang="en-US" dirty="0"/>
              <a:t>on-</a:t>
            </a:r>
            <a:r>
              <a:rPr lang="en-US" b="1" dirty="0"/>
              <a:t>H</a:t>
            </a:r>
            <a:r>
              <a:rPr lang="en-US" dirty="0"/>
              <a:t>omologous </a:t>
            </a:r>
            <a:r>
              <a:rPr lang="en-US" b="1" dirty="0"/>
              <a:t>E</a:t>
            </a:r>
            <a:r>
              <a:rPr lang="en-US" dirty="0"/>
              <a:t>nd </a:t>
            </a:r>
            <a:r>
              <a:rPr lang="en-US" b="1" dirty="0"/>
              <a:t>J</a:t>
            </a:r>
            <a:r>
              <a:rPr lang="en-US" dirty="0"/>
              <a:t>oining</a:t>
            </a:r>
          </a:p>
        </p:txBody>
      </p:sp>
    </p:spTree>
    <p:extLst>
      <p:ext uri="{BB962C8B-B14F-4D97-AF65-F5344CB8AC3E}">
        <p14:creationId xmlns:p14="http://schemas.microsoft.com/office/powerpoint/2010/main" val="5153083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900" y="403226"/>
            <a:ext cx="619125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09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395" y="166466"/>
            <a:ext cx="7886700" cy="1325563"/>
          </a:xfrm>
        </p:spPr>
        <p:txBody>
          <a:bodyPr/>
          <a:lstStyle/>
          <a:p>
            <a:r>
              <a:rPr lang="en-US" dirty="0"/>
              <a:t>Directed evolution using dCas9 mediated mutagenesis</a:t>
            </a:r>
          </a:p>
        </p:txBody>
      </p:sp>
      <p:grpSp>
        <p:nvGrpSpPr>
          <p:cNvPr id="4" name="Group 16"/>
          <p:cNvGrpSpPr>
            <a:grpSpLocks noChangeAspect="1"/>
          </p:cNvGrpSpPr>
          <p:nvPr/>
        </p:nvGrpSpPr>
        <p:grpSpPr>
          <a:xfrm>
            <a:off x="484909" y="1639879"/>
            <a:ext cx="7348459" cy="1713443"/>
            <a:chOff x="79896" y="5137810"/>
            <a:chExt cx="6858000" cy="1599083"/>
          </a:xfrm>
        </p:grpSpPr>
        <p:pic>
          <p:nvPicPr>
            <p:cNvPr id="5" name="Picture 6"/>
            <p:cNvPicPr>
              <a:picLocks noChangeAspect="1"/>
            </p:cNvPicPr>
            <p:nvPr/>
          </p:nvPicPr>
          <p:blipFill rotWithShape="1">
            <a:blip r:embed="rId2"/>
            <a:srcRect r="5107"/>
            <a:stretch/>
          </p:blipFill>
          <p:spPr>
            <a:xfrm>
              <a:off x="79896" y="5440682"/>
              <a:ext cx="6858000" cy="1296211"/>
            </a:xfrm>
            <a:prstGeom prst="rect">
              <a:avLst/>
            </a:prstGeom>
          </p:spPr>
        </p:pic>
        <p:pic>
          <p:nvPicPr>
            <p:cNvPr id="6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" t="4756" r="5165" b="85968"/>
            <a:stretch/>
          </p:blipFill>
          <p:spPr>
            <a:xfrm>
              <a:off x="110984" y="5137810"/>
              <a:ext cx="2011681" cy="272861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14" y="3391694"/>
            <a:ext cx="7481454" cy="21360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75630"/>
            <a:ext cx="9144000" cy="118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6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tages of CRISPR-Cas immunity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/>
          <a:stretch/>
        </p:blipFill>
        <p:spPr bwMode="auto">
          <a:xfrm>
            <a:off x="1600200" y="263827"/>
            <a:ext cx="6096000" cy="65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400" y="6486359"/>
            <a:ext cx="24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Marraffini</a:t>
            </a:r>
            <a:r>
              <a:rPr lang="fr-FR" dirty="0"/>
              <a:t>, Nature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470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Does CRISPR interference limit Horizontal Gene Transfer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75" y="2258870"/>
            <a:ext cx="6934200" cy="4892089"/>
          </a:xfrm>
        </p:spPr>
      </p:pic>
    </p:spTree>
    <p:extLst>
      <p:ext uri="{BB962C8B-B14F-4D97-AF65-F5344CB8AC3E}">
        <p14:creationId xmlns:p14="http://schemas.microsoft.com/office/powerpoint/2010/main" val="28278486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635" y="2348880"/>
            <a:ext cx="6001066" cy="460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5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465"/>
            <a:ext cx="7648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6970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3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13170" y="5428650"/>
            <a:ext cx="2011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dirty="0"/>
              <a:t>Griffith, </a:t>
            </a:r>
            <a:r>
              <a:rPr lang="en-US" sz="1200" i="1" dirty="0"/>
              <a:t>J </a:t>
            </a:r>
            <a:r>
              <a:rPr lang="en-US" sz="1200" i="1" dirty="0" err="1"/>
              <a:t>Hyg</a:t>
            </a:r>
            <a:r>
              <a:rPr lang="en-US" sz="1200" i="1" dirty="0"/>
              <a:t> (</a:t>
            </a:r>
            <a:r>
              <a:rPr lang="en-US" sz="1200" i="1" dirty="0" err="1"/>
              <a:t>Lond</a:t>
            </a:r>
            <a:r>
              <a:rPr lang="en-US" sz="1200" i="1" dirty="0"/>
              <a:t>)</a:t>
            </a:r>
            <a:r>
              <a:rPr lang="en-US" sz="1200" dirty="0"/>
              <a:t>, 1928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87" y="1898830"/>
            <a:ext cx="8797175" cy="32766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5143" y="5428650"/>
            <a:ext cx="4343400" cy="134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227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581400" y="2329934"/>
          <a:ext cx="4777740" cy="313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4864"/>
            <a:ext cx="1315506" cy="3638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192" y="2329934"/>
            <a:ext cx="6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KanR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3608" y="3048000"/>
            <a:ext cx="65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KanS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9" name="Straight Connector 8"/>
          <p:cNvCxnSpPr>
            <a:endCxn id="7" idx="1"/>
          </p:cNvCxnSpPr>
          <p:nvPr/>
        </p:nvCxnSpPr>
        <p:spPr>
          <a:xfrm flipV="1">
            <a:off x="1699592" y="25146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42987" y="3232666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Competition with non-targeted strain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t="11529" r="51835" b="83921"/>
          <a:stretch/>
        </p:blipFill>
        <p:spPr>
          <a:xfrm>
            <a:off x="4114800" y="2290482"/>
            <a:ext cx="1637609" cy="2050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2655127" y="365487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(600nm)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8289186" y="359801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0" y="547421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(min)</a:t>
            </a:r>
          </a:p>
        </p:txBody>
      </p:sp>
      <p:sp>
        <p:nvSpPr>
          <p:cNvPr id="17" name="TextBox 163"/>
          <p:cNvSpPr txBox="1">
            <a:spLocks noChangeArrowheads="1"/>
          </p:cNvSpPr>
          <p:nvPr/>
        </p:nvSpPr>
        <p:spPr bwMode="auto">
          <a:xfrm>
            <a:off x="6172200" y="6477000"/>
            <a:ext cx="3276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Bikard &amp; al., Nat Biotech, 2014</a:t>
            </a:r>
          </a:p>
        </p:txBody>
      </p:sp>
    </p:spTree>
    <p:extLst>
      <p:ext uri="{BB962C8B-B14F-4D97-AF65-F5344CB8AC3E}">
        <p14:creationId xmlns:p14="http://schemas.microsoft.com/office/powerpoint/2010/main" val="8851046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3566160" y="2329934"/>
          <a:ext cx="4777740" cy="313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4864"/>
            <a:ext cx="1315506" cy="3638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192" y="2329934"/>
            <a:ext cx="6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KanR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3608" y="3048000"/>
            <a:ext cx="65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KanS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9" name="Straight Connector 8"/>
          <p:cNvCxnSpPr>
            <a:endCxn id="7" idx="1"/>
          </p:cNvCxnSpPr>
          <p:nvPr/>
        </p:nvCxnSpPr>
        <p:spPr>
          <a:xfrm flipV="1">
            <a:off x="1699592" y="25146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42987" y="3232666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Competition with non-targeted strain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r="52430" b="95762"/>
          <a:stretch/>
        </p:blipFill>
        <p:spPr>
          <a:xfrm>
            <a:off x="4114800" y="1752128"/>
            <a:ext cx="1637609" cy="190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2655127" y="365487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(600nm)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8289186" y="359801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0" y="547421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(min)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t="11529" r="51835" b="83921"/>
          <a:stretch/>
        </p:blipFill>
        <p:spPr>
          <a:xfrm>
            <a:off x="4114800" y="2290482"/>
            <a:ext cx="1637609" cy="205068"/>
          </a:xfrm>
          <a:prstGeom prst="rect">
            <a:avLst/>
          </a:prstGeom>
        </p:spPr>
      </p:pic>
      <p:sp>
        <p:nvSpPr>
          <p:cNvPr id="20" name="TextBox 163"/>
          <p:cNvSpPr txBox="1">
            <a:spLocks noChangeArrowheads="1"/>
          </p:cNvSpPr>
          <p:nvPr/>
        </p:nvSpPr>
        <p:spPr bwMode="auto">
          <a:xfrm>
            <a:off x="6172200" y="6477000"/>
            <a:ext cx="3276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Bikard &amp; al., Nat Biotech, 2014</a:t>
            </a:r>
          </a:p>
        </p:txBody>
      </p:sp>
    </p:spTree>
    <p:extLst>
      <p:ext uri="{BB962C8B-B14F-4D97-AF65-F5344CB8AC3E}">
        <p14:creationId xmlns:p14="http://schemas.microsoft.com/office/powerpoint/2010/main" val="2145530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3575685" y="2329934"/>
          <a:ext cx="4777740" cy="313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4864"/>
            <a:ext cx="1315506" cy="3638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192" y="2329934"/>
            <a:ext cx="6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KanR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3608" y="3048000"/>
            <a:ext cx="65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KanS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9" name="Straight Connector 8"/>
          <p:cNvCxnSpPr>
            <a:endCxn id="7" idx="1"/>
          </p:cNvCxnSpPr>
          <p:nvPr/>
        </p:nvCxnSpPr>
        <p:spPr>
          <a:xfrm flipV="1">
            <a:off x="1699592" y="25146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42987" y="3232666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Competition with non-targeted strain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r="52430" b="91751"/>
          <a:stretch/>
        </p:blipFill>
        <p:spPr>
          <a:xfrm>
            <a:off x="4114800" y="1752128"/>
            <a:ext cx="1637609" cy="3717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2655127" y="365487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(600nm)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8289186" y="359801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0" y="547421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(min)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t="11529" r="51835" b="83921"/>
          <a:stretch/>
        </p:blipFill>
        <p:spPr>
          <a:xfrm>
            <a:off x="4114800" y="2290482"/>
            <a:ext cx="1637609" cy="205068"/>
          </a:xfrm>
          <a:prstGeom prst="rect">
            <a:avLst/>
          </a:prstGeom>
        </p:spPr>
      </p:pic>
      <p:sp>
        <p:nvSpPr>
          <p:cNvPr id="19" name="TextBox 163"/>
          <p:cNvSpPr txBox="1">
            <a:spLocks noChangeArrowheads="1"/>
          </p:cNvSpPr>
          <p:nvPr/>
        </p:nvSpPr>
        <p:spPr bwMode="auto">
          <a:xfrm>
            <a:off x="6172200" y="6477000"/>
            <a:ext cx="3276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Bikard &amp; al., Nat Biotech, 2014</a:t>
            </a:r>
          </a:p>
        </p:txBody>
      </p:sp>
    </p:spTree>
    <p:extLst>
      <p:ext uri="{BB962C8B-B14F-4D97-AF65-F5344CB8AC3E}">
        <p14:creationId xmlns:p14="http://schemas.microsoft.com/office/powerpoint/2010/main" val="33687603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3604260" y="2335864"/>
          <a:ext cx="4777740" cy="313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4864"/>
            <a:ext cx="1315506" cy="3638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192" y="2329934"/>
            <a:ext cx="6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KanR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3608" y="3048000"/>
            <a:ext cx="65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KanS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9" name="Straight Connector 8"/>
          <p:cNvCxnSpPr>
            <a:endCxn id="7" idx="1"/>
          </p:cNvCxnSpPr>
          <p:nvPr/>
        </p:nvCxnSpPr>
        <p:spPr>
          <a:xfrm flipV="1">
            <a:off x="1699592" y="2514600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42987" y="3232666"/>
            <a:ext cx="228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Competition with non-targeted strain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r="52430" b="83502"/>
          <a:stretch/>
        </p:blipFill>
        <p:spPr>
          <a:xfrm>
            <a:off x="4114800" y="1752128"/>
            <a:ext cx="1637609" cy="7434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2655127" y="365487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 (600nm)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8289186" y="359801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0" y="547421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(min)</a:t>
            </a:r>
          </a:p>
        </p:txBody>
      </p:sp>
      <p:sp>
        <p:nvSpPr>
          <p:cNvPr id="18" name="TextBox 163"/>
          <p:cNvSpPr txBox="1">
            <a:spLocks noChangeArrowheads="1"/>
          </p:cNvSpPr>
          <p:nvPr/>
        </p:nvSpPr>
        <p:spPr bwMode="auto">
          <a:xfrm>
            <a:off x="6172200" y="6477000"/>
            <a:ext cx="3276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Bikard &amp; al., Nat Biotech, 2014</a:t>
            </a:r>
          </a:p>
        </p:txBody>
      </p:sp>
    </p:spTree>
    <p:extLst>
      <p:ext uri="{BB962C8B-B14F-4D97-AF65-F5344CB8AC3E}">
        <p14:creationId xmlns:p14="http://schemas.microsoft.com/office/powerpoint/2010/main" val="27870235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Sequence specific killing of MRSA (USA300) in a mixed population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86200" cy="20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" y="3717032"/>
            <a:ext cx="3376213" cy="28216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53" y="4100342"/>
            <a:ext cx="3797494" cy="236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353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Plasmid curing in USA300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95399"/>
            <a:ext cx="4154871" cy="3164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46" y="4114800"/>
            <a:ext cx="4107725" cy="262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387096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6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Mice experiments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1043" y="6264424"/>
            <a:ext cx="2735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Chad Euler, Rockefeller</a:t>
            </a:r>
          </a:p>
          <a:p>
            <a:r>
              <a:rPr lang="en-US" b="1" dirty="0"/>
              <a:t>Vince </a:t>
            </a:r>
            <a:r>
              <a:rPr lang="en-US" b="1" dirty="0" err="1"/>
              <a:t>Fischetti</a:t>
            </a:r>
            <a:r>
              <a:rPr lang="en-US" b="1" dirty="0"/>
              <a:t>, Rockefeller</a:t>
            </a:r>
          </a:p>
          <a:p>
            <a:endParaRPr lang="en-US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818980" cy="501317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436096" y="1203073"/>
            <a:ext cx="2797736" cy="5502527"/>
            <a:chOff x="5436096" y="1223562"/>
            <a:chExt cx="2797736" cy="550252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24128" y="1223562"/>
              <a:ext cx="2509704" cy="5502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436096" y="1223562"/>
              <a:ext cx="432048" cy="2612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08104" y="3212976"/>
              <a:ext cx="432048" cy="2612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Eligo Biosci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10" y="3192487"/>
            <a:ext cx="4853760" cy="15811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0487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rs.els-cdn.com/content/image/1-s2.0-S1369527417300231-gr1a_lr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0"/>
          <a:stretch/>
        </p:blipFill>
        <p:spPr bwMode="auto">
          <a:xfrm>
            <a:off x="76201" y="1219200"/>
            <a:ext cx="4411363" cy="51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The </a:t>
            </a:r>
            <a:r>
              <a:rPr lang="fr-FR" sz="3200" dirty="0" err="1"/>
              <a:t>diversity</a:t>
            </a:r>
            <a:r>
              <a:rPr lang="fr-FR" sz="3200" dirty="0"/>
              <a:t> of CRISPR-Cas system</a:t>
            </a:r>
            <a:endParaRPr lang="en-US" sz="3200" dirty="0"/>
          </a:p>
        </p:txBody>
      </p:sp>
      <p:pic>
        <p:nvPicPr>
          <p:cNvPr id="2052" name="Picture 4" descr="http://ars.els-cdn.com/content/image/1-s2.0-S1369527417300231-gr1b_l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9"/>
          <a:stretch/>
        </p:blipFill>
        <p:spPr bwMode="auto">
          <a:xfrm>
            <a:off x="5342988" y="1219200"/>
            <a:ext cx="330345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46575" y="6488668"/>
            <a:ext cx="498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Koonin</a:t>
            </a:r>
            <a:r>
              <a:rPr lang="fr-FR" dirty="0"/>
              <a:t> &amp; al., </a:t>
            </a:r>
            <a:r>
              <a:rPr lang="fr-FR" dirty="0" err="1"/>
              <a:t>Current</a:t>
            </a:r>
            <a:r>
              <a:rPr lang="fr-FR" dirty="0"/>
              <a:t> Opinion in </a:t>
            </a:r>
            <a:r>
              <a:rPr lang="fr-FR" dirty="0" err="1"/>
              <a:t>Microbiology</a:t>
            </a:r>
            <a:r>
              <a:rPr lang="fr-FR" dirty="0"/>
              <a:t> 2017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057400" y="81176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 1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6570675" y="83329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96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3657600" cy="1143000"/>
          </a:xfrm>
        </p:spPr>
        <p:txBody>
          <a:bodyPr/>
          <a:lstStyle/>
          <a:p>
            <a:r>
              <a:rPr lang="fr-CA" dirty="0"/>
              <a:t>Off </a:t>
            </a:r>
            <a:r>
              <a:rPr lang="fr-CA" dirty="0" err="1"/>
              <a:t>targets</a:t>
            </a:r>
            <a:r>
              <a:rPr lang="fr-CA" dirty="0"/>
              <a:t> !</a:t>
            </a:r>
          </a:p>
        </p:txBody>
      </p:sp>
      <p:pic>
        <p:nvPicPr>
          <p:cNvPr id="4" name="Image 3" descr="nbt.2623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2743200"/>
            <a:ext cx="7315200" cy="1828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age 5" descr="RornGmBTzHj3U6NzWzVTK-B01HmLn8rgagKQf0T4yvPSSpvYAlhGnbtQpWYZF1f-sVBG=s1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98171"/>
            <a:ext cx="2921000" cy="9450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9800" y="2057400"/>
            <a:ext cx="1921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 err="1"/>
              <a:t>June</a:t>
            </a:r>
            <a:r>
              <a:rPr lang="fr-CA" sz="2800" dirty="0"/>
              <a:t> 2013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3400" y="4952999"/>
            <a:ext cx="7686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fr-CA" dirty="0"/>
              <a:t> PAM: NGG vs NAG ! </a:t>
            </a:r>
          </a:p>
          <a:p>
            <a:pPr>
              <a:buFont typeface="Arial"/>
              <a:buChar char="•"/>
            </a:pPr>
            <a:r>
              <a:rPr lang="fr-CA" dirty="0"/>
              <a:t> Cas9 </a:t>
            </a:r>
            <a:r>
              <a:rPr lang="fr-CA" dirty="0" err="1"/>
              <a:t>can</a:t>
            </a:r>
            <a:r>
              <a:rPr lang="fr-CA" dirty="0"/>
              <a:t> </a:t>
            </a:r>
            <a:r>
              <a:rPr lang="fr-CA" dirty="0" err="1"/>
              <a:t>tolerate</a:t>
            </a:r>
            <a:r>
              <a:rPr lang="fr-CA" dirty="0"/>
              <a:t> </a:t>
            </a:r>
            <a:r>
              <a:rPr lang="fr-CA" dirty="0" err="1"/>
              <a:t>mismatch</a:t>
            </a:r>
            <a:r>
              <a:rPr lang="fr-CA" dirty="0"/>
              <a:t> </a:t>
            </a:r>
            <a:r>
              <a:rPr lang="fr-CA" dirty="0" err="1"/>
              <a:t>within</a:t>
            </a:r>
            <a:r>
              <a:rPr lang="fr-CA" dirty="0"/>
              <a:t> the </a:t>
            </a:r>
            <a:r>
              <a:rPr lang="fr-CA" dirty="0" err="1"/>
              <a:t>target</a:t>
            </a:r>
            <a:r>
              <a:rPr lang="fr-CA" dirty="0"/>
              <a:t> sites</a:t>
            </a:r>
          </a:p>
        </p:txBody>
      </p:sp>
    </p:spTree>
    <p:extLst>
      <p:ext uri="{BB962C8B-B14F-4D97-AF65-F5344CB8AC3E}">
        <p14:creationId xmlns:p14="http://schemas.microsoft.com/office/powerpoint/2010/main" val="3877411284"/>
      </p:ext>
    </p:extLst>
  </p:cSld>
  <p:clrMapOvr>
    <a:masterClrMapping/>
  </p:clrMapOvr>
  <p:transition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5" y="188640"/>
            <a:ext cx="7189276" cy="23533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5" y="2541941"/>
            <a:ext cx="8709643" cy="358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94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the target space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PAM recognition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05" y="2168860"/>
            <a:ext cx="4535012" cy="45442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87235" y="6275585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Hirano, 2016 </a:t>
            </a:r>
          </a:p>
        </p:txBody>
      </p:sp>
    </p:spTree>
    <p:extLst>
      <p:ext uri="{BB962C8B-B14F-4D97-AF65-F5344CB8AC3E}">
        <p14:creationId xmlns:p14="http://schemas.microsoft.com/office/powerpoint/2010/main" val="13356446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6" y="2841546"/>
            <a:ext cx="7218218" cy="40164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5" y="235702"/>
            <a:ext cx="8368145" cy="25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93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5130" y="67914"/>
            <a:ext cx="4572000" cy="860127"/>
            <a:chOff x="64824" y="309073"/>
            <a:chExt cx="6858000" cy="1290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38083" r="5258"/>
            <a:stretch/>
          </p:blipFill>
          <p:spPr>
            <a:xfrm>
              <a:off x="64824" y="648120"/>
              <a:ext cx="6858000" cy="9511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" t="38329" r="3055" b="38462"/>
            <a:stretch/>
          </p:blipFill>
          <p:spPr>
            <a:xfrm>
              <a:off x="94968" y="309073"/>
              <a:ext cx="1371600" cy="339046"/>
            </a:xfrm>
            <a:prstGeom prst="rect">
              <a:avLst/>
            </a:prstGeom>
          </p:spPr>
        </p:pic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5130" y="959196"/>
            <a:ext cx="4572000" cy="1076888"/>
            <a:chOff x="131208" y="1864717"/>
            <a:chExt cx="6858000" cy="16153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44641" r="4178" b="1"/>
            <a:stretch/>
          </p:blipFill>
          <p:spPr>
            <a:xfrm>
              <a:off x="131208" y="2300425"/>
              <a:ext cx="6858000" cy="117962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3773" t="14287" r="6118" b="8019"/>
            <a:stretch/>
          </p:blipFill>
          <p:spPr>
            <a:xfrm>
              <a:off x="131208" y="1864717"/>
              <a:ext cx="1371600" cy="412594"/>
            </a:xfrm>
            <a:prstGeom prst="rect">
              <a:avLst/>
            </a:prstGeom>
          </p:spPr>
        </p:pic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5130" y="2074104"/>
            <a:ext cx="4480472" cy="1174791"/>
            <a:chOff x="167489" y="909851"/>
            <a:chExt cx="3322621" cy="8712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489" y="1107851"/>
              <a:ext cx="3322621" cy="6732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390" y="909851"/>
              <a:ext cx="672435" cy="198000"/>
            </a:xfrm>
            <a:prstGeom prst="rect">
              <a:avLst/>
            </a:prstGeom>
          </p:spPr>
        </p:pic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5130" y="3280427"/>
            <a:ext cx="4262498" cy="793309"/>
            <a:chOff x="4375734" y="992351"/>
            <a:chExt cx="2695127" cy="5016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4306" y="1107851"/>
              <a:ext cx="2676555" cy="2706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94306" y="1394951"/>
              <a:ext cx="1028430" cy="99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5734" y="992351"/>
              <a:ext cx="632880" cy="99000"/>
            </a:xfrm>
            <a:prstGeom prst="rect">
              <a:avLst/>
            </a:prstGeom>
          </p:spPr>
        </p:pic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94503" y="4942671"/>
            <a:ext cx="4120695" cy="842017"/>
            <a:chOff x="167489" y="5355318"/>
            <a:chExt cx="2729295" cy="5577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489" y="5454318"/>
              <a:ext cx="2729295" cy="3003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489" y="5355318"/>
              <a:ext cx="632880" cy="99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7489" y="5754618"/>
              <a:ext cx="1213020" cy="158400"/>
            </a:xfrm>
            <a:prstGeom prst="rect">
              <a:avLst/>
            </a:prstGeom>
          </p:spPr>
        </p:pic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4704095" y="1381989"/>
            <a:ext cx="2636930" cy="1530030"/>
            <a:chOff x="4692173" y="2516600"/>
            <a:chExt cx="3657600" cy="2122255"/>
          </a:xfrm>
        </p:grpSpPr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4692173" y="2516600"/>
              <a:ext cx="3657600" cy="1467572"/>
              <a:chOff x="4692174" y="2494635"/>
              <a:chExt cx="1569015" cy="62955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3"/>
              <a:srcRect b="45962"/>
              <a:stretch/>
            </p:blipFill>
            <p:spPr>
              <a:xfrm>
                <a:off x="4692174" y="2692635"/>
                <a:ext cx="1569015" cy="43155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2174" y="2494635"/>
                <a:ext cx="672435" cy="198000"/>
              </a:xfrm>
              <a:prstGeom prst="rect">
                <a:avLst/>
              </a:prstGeom>
            </p:spPr>
          </p:pic>
        </p:grp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3"/>
            <a:srcRect t="64564"/>
            <a:stretch/>
          </p:blipFill>
          <p:spPr>
            <a:xfrm>
              <a:off x="4692173" y="3979152"/>
              <a:ext cx="3657600" cy="659703"/>
            </a:xfrm>
            <a:prstGeom prst="rect">
              <a:avLst/>
            </a:prstGeom>
          </p:spPr>
        </p:pic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4715137" y="150916"/>
            <a:ext cx="2636931" cy="1164141"/>
            <a:chOff x="3908264" y="4760638"/>
            <a:chExt cx="3657600" cy="1614742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3908264" y="4760638"/>
              <a:ext cx="3657600" cy="1027211"/>
              <a:chOff x="305931" y="3986917"/>
              <a:chExt cx="1674495" cy="470270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/>
              <a:srcRect b="56422"/>
              <a:stretch/>
            </p:blipFill>
            <p:spPr>
              <a:xfrm>
                <a:off x="305931" y="4172450"/>
                <a:ext cx="1674495" cy="284737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931" y="3986917"/>
                <a:ext cx="672435" cy="198000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4"/>
            <a:srcRect t="58011"/>
            <a:stretch/>
          </p:blipFill>
          <p:spPr>
            <a:xfrm>
              <a:off x="3908264" y="5776101"/>
              <a:ext cx="3657600" cy="5992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82754" y="2980902"/>
            <a:ext cx="2711619" cy="1713660"/>
            <a:chOff x="4608843" y="5482654"/>
            <a:chExt cx="2711619" cy="1713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01" b="-1826"/>
            <a:stretch/>
          </p:blipFill>
          <p:spPr>
            <a:xfrm>
              <a:off x="4608843" y="6448967"/>
              <a:ext cx="2711619" cy="74734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419"/>
            <a:stretch/>
          </p:blipFill>
          <p:spPr>
            <a:xfrm>
              <a:off x="4608843" y="5705357"/>
              <a:ext cx="2711619" cy="7130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9176" y="5482654"/>
              <a:ext cx="1130113" cy="33276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839742" y="1302767"/>
            <a:ext cx="1061302" cy="3761918"/>
            <a:chOff x="7792253" y="1630824"/>
            <a:chExt cx="1124077" cy="39844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28457" y="3227383"/>
              <a:ext cx="3984432" cy="79131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7393578" y="4883817"/>
              <a:ext cx="1130113" cy="33276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474474" y="104434"/>
            <a:ext cx="1669526" cy="1298088"/>
            <a:chOff x="2113535" y="3190836"/>
            <a:chExt cx="2227403" cy="17318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535" y="3340160"/>
              <a:ext cx="2227403" cy="158252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" t="4756" r="5165" b="85968"/>
            <a:stretch/>
          </p:blipFill>
          <p:spPr>
            <a:xfrm>
              <a:off x="2170899" y="3190836"/>
              <a:ext cx="1300480" cy="17639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442" y="4134764"/>
            <a:ext cx="4490131" cy="739012"/>
            <a:chOff x="73442" y="5949492"/>
            <a:chExt cx="4490131" cy="73901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2" y="5949492"/>
              <a:ext cx="4490131" cy="739012"/>
            </a:xfrm>
            <a:prstGeom prst="rect">
              <a:avLst/>
            </a:prstGeom>
          </p:spPr>
        </p:pic>
        <p:pic>
          <p:nvPicPr>
            <p:cNvPr id="6" name="Picture 5" descr="nature-communications logo.jp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680" y="6194260"/>
              <a:ext cx="859351" cy="32822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65130" y="5862868"/>
            <a:ext cx="4450900" cy="952392"/>
            <a:chOff x="65130" y="5862868"/>
            <a:chExt cx="4450900" cy="952392"/>
          </a:xfrm>
        </p:grpSpPr>
        <p:pic>
          <p:nvPicPr>
            <p:cNvPr id="16" name="Picture 15" descr="Screen Shot 2017-06-24 at 9.48.07 PM.pn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0" y="5862868"/>
              <a:ext cx="4074704" cy="952392"/>
            </a:xfrm>
            <a:prstGeom prst="rect">
              <a:avLst/>
            </a:prstGeom>
          </p:spPr>
        </p:pic>
        <p:pic>
          <p:nvPicPr>
            <p:cNvPr id="50" name="Picture 49" descr="nature-communications logo.jp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679" y="6239295"/>
              <a:ext cx="859351" cy="32822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9660593" y="3874816"/>
            <a:ext cx="4520107" cy="832940"/>
            <a:chOff x="65130" y="6037661"/>
            <a:chExt cx="4409837" cy="81262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" y="6214356"/>
              <a:ext cx="3995061" cy="42360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0" y="6037661"/>
              <a:ext cx="934496" cy="17068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0" y="6608595"/>
              <a:ext cx="4409837" cy="241686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4758489" y="4747700"/>
            <a:ext cx="4028124" cy="975107"/>
            <a:chOff x="4758489" y="4793759"/>
            <a:chExt cx="4028124" cy="97510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489" y="4793759"/>
              <a:ext cx="2602046" cy="43734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956" y="5261275"/>
              <a:ext cx="4019657" cy="507591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4715090" y="5769327"/>
            <a:ext cx="4410913" cy="1012542"/>
            <a:chOff x="0" y="5343408"/>
            <a:chExt cx="4814667" cy="1105225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1" y="5343408"/>
              <a:ext cx="1200646" cy="23741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66659"/>
              <a:ext cx="4814667" cy="881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1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8" y="381000"/>
            <a:ext cx="9144000" cy="27966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24200"/>
            <a:ext cx="6234150" cy="3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282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8702" t="12593" r="37256" b="41185"/>
          <a:stretch>
            <a:fillRect/>
          </a:stretch>
        </p:blipFill>
        <p:spPr bwMode="auto">
          <a:xfrm>
            <a:off x="2752454" y="4766398"/>
            <a:ext cx="1599239" cy="1299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rrowheads="1"/>
          </p:cNvPicPr>
          <p:nvPr/>
        </p:nvPicPr>
        <p:blipFill>
          <a:blip r:embed="rId4"/>
          <a:srcRect l="11111"/>
          <a:stretch>
            <a:fillRect/>
          </a:stretch>
        </p:blipFill>
        <p:spPr bwMode="auto">
          <a:xfrm>
            <a:off x="6774393" y="431110"/>
            <a:ext cx="799619" cy="13493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5"/>
          <a:srcRect l="37814" t="9677" r="28226" b="8064"/>
          <a:stretch>
            <a:fillRect/>
          </a:stretch>
        </p:blipFill>
        <p:spPr bwMode="auto">
          <a:xfrm>
            <a:off x="150083" y="949569"/>
            <a:ext cx="749643" cy="2498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6"/>
          <a:srcRect l="20050" t="12698" r="22643" b="14285"/>
          <a:stretch>
            <a:fillRect/>
          </a:stretch>
        </p:blipFill>
        <p:spPr bwMode="auto">
          <a:xfrm>
            <a:off x="1121876" y="949569"/>
            <a:ext cx="1165071" cy="1849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7"/>
          <a:srcRect l="20111" t="20940" r="31844" b="30833"/>
          <a:stretch>
            <a:fillRect/>
          </a:stretch>
        </p:blipFill>
        <p:spPr bwMode="auto">
          <a:xfrm>
            <a:off x="156154" y="3534426"/>
            <a:ext cx="705914" cy="949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3139904" y="441738"/>
            <a:ext cx="2781532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CA" sz="2700" dirty="0" err="1"/>
              <a:t>Bacteriophages</a:t>
            </a:r>
            <a:endParaRPr lang="fr-CA" sz="2700" dirty="0"/>
          </a:p>
        </p:txBody>
      </p:sp>
      <p:pic>
        <p:nvPicPr>
          <p:cNvPr id="43017" name="Picture 8" descr="&#10;pm_156.jpg                                                     000271E3Macintosh HD                   B74677AA:"/>
          <p:cNvPicPr>
            <a:picLocks noChangeAspect="1" noChangeArrowheads="1"/>
          </p:cNvPicPr>
          <p:nvPr/>
        </p:nvPicPr>
        <p:blipFill>
          <a:blip r:embed="rId8"/>
          <a:srcRect b="10330"/>
          <a:stretch>
            <a:fillRect/>
          </a:stretch>
        </p:blipFill>
        <p:spPr bwMode="auto">
          <a:xfrm>
            <a:off x="156153" y="4570020"/>
            <a:ext cx="884036" cy="138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213179" y="3462353"/>
          <a:ext cx="762137" cy="223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1917460" imgH="3606349" progId="">
                  <p:embed/>
                </p:oleObj>
              </mc:Choice>
              <mc:Fallback>
                <p:oleObj name="Image" r:id="rId9" imgW="1917460" imgH="3606349" progId="">
                  <p:embed/>
                  <p:pic>
                    <p:nvPicPr>
                      <p:cNvPr id="430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58" t="1393" r="24275" b="3519"/>
                      <a:stretch>
                        <a:fillRect/>
                      </a:stretch>
                    </p:blipFill>
                    <p:spPr bwMode="auto">
                      <a:xfrm>
                        <a:off x="1213179" y="3462353"/>
                        <a:ext cx="762137" cy="2236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8" name="Picture 10" descr="&#10;pm_414.jpg                                                     000271E3Macintosh HD                   B74677AA:"/>
          <p:cNvPicPr>
            <a:picLocks noChangeAspect="1" noChangeArrowheads="1"/>
          </p:cNvPicPr>
          <p:nvPr/>
        </p:nvPicPr>
        <p:blipFill>
          <a:blip r:embed="rId11"/>
          <a:srcRect l="4103" r="9744"/>
          <a:stretch>
            <a:fillRect/>
          </a:stretch>
        </p:blipFill>
        <p:spPr bwMode="auto">
          <a:xfrm>
            <a:off x="7929522" y="3462353"/>
            <a:ext cx="1049501" cy="22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1" descr="&#10;pm_248.jpg                                                     000271E3Macintosh HD                   B74677AA:"/>
          <p:cNvPicPr>
            <a:picLocks noChangeAspect="1" noChangeArrowheads="1"/>
          </p:cNvPicPr>
          <p:nvPr/>
        </p:nvPicPr>
        <p:blipFill>
          <a:blip r:embed="rId12"/>
          <a:srcRect b="8333"/>
          <a:stretch>
            <a:fillRect/>
          </a:stretch>
        </p:blipFill>
        <p:spPr bwMode="auto">
          <a:xfrm>
            <a:off x="7929523" y="1105789"/>
            <a:ext cx="982865" cy="22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2" descr="phage-lambda-mcat.png                                          000271E3Macintosh HD                   B74677AA:"/>
          <p:cNvPicPr>
            <a:picLocks noChangeAspect="1" noChangeArrowheads="1"/>
          </p:cNvPicPr>
          <p:nvPr/>
        </p:nvPicPr>
        <p:blipFill>
          <a:blip r:embed="rId13"/>
          <a:srcRect l="6311" r="48544" b="10001"/>
          <a:stretch>
            <a:fillRect/>
          </a:stretch>
        </p:blipFill>
        <p:spPr bwMode="auto">
          <a:xfrm rot="5400000">
            <a:off x="5181954" y="4685942"/>
            <a:ext cx="1117688" cy="146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652120" y="6475062"/>
            <a:ext cx="2651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800" dirty="0"/>
              <a:t>(www.phage.ulaval.ca)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20644" y="2238037"/>
            <a:ext cx="56444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Number: &gt;</a:t>
            </a:r>
            <a:r>
              <a:rPr lang="en-US" sz="2000" dirty="0">
                <a:latin typeface="+mj-lt"/>
              </a:rPr>
              <a:t>10</a:t>
            </a:r>
            <a:r>
              <a:rPr lang="en-US" sz="2000" baseline="30000" dirty="0">
                <a:latin typeface="+mj-lt"/>
              </a:rPr>
              <a:t>30</a:t>
            </a:r>
            <a:r>
              <a:rPr lang="en-US" sz="2000" b="0" dirty="0">
                <a:latin typeface="+mj-lt"/>
              </a:rPr>
              <a:t>: A trillion phages for every grain of sand in the world </a:t>
            </a:r>
            <a:r>
              <a:rPr lang="en-US" sz="1400" dirty="0">
                <a:latin typeface="+mj-lt"/>
              </a:rPr>
              <a:t>(</a:t>
            </a:r>
            <a:r>
              <a:rPr lang="en-US" sz="1400" i="1" dirty="0">
                <a:latin typeface="+mj-lt"/>
              </a:rPr>
              <a:t>Keen E., </a:t>
            </a:r>
            <a:r>
              <a:rPr lang="en-US" sz="1400" i="1" dirty="0" err="1">
                <a:latin typeface="+mj-lt"/>
              </a:rPr>
              <a:t>Bioessays</a:t>
            </a:r>
            <a:r>
              <a:rPr lang="en-US" sz="1400" i="1" dirty="0">
                <a:latin typeface="+mj-lt"/>
              </a:rPr>
              <a:t> 2015)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Size: from 3.4 kb to almost 500 kb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Phages kill and lyse between 15% and 40% of the ocean’s bacteria every day </a:t>
            </a:r>
            <a:r>
              <a:rPr lang="en-US" sz="1400" dirty="0">
                <a:latin typeface="+mj-lt"/>
              </a:rPr>
              <a:t>(</a:t>
            </a:r>
            <a:r>
              <a:rPr lang="en-US" sz="1400" i="1" dirty="0" err="1">
                <a:latin typeface="+mj-lt"/>
              </a:rPr>
              <a:t>Danovaro</a:t>
            </a:r>
            <a:r>
              <a:rPr lang="en-US" sz="1400" i="1" dirty="0">
                <a:latin typeface="+mj-lt"/>
              </a:rPr>
              <a:t> R et al., 2011)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7063335"/>
      </p:ext>
    </p:extLst>
  </p:cSld>
  <p:clrMapOvr>
    <a:masterClrMapping/>
  </p:clrMapOvr>
  <p:transition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080" t="28576" r="55763" b="27967"/>
          <a:stretch/>
        </p:blipFill>
        <p:spPr>
          <a:xfrm>
            <a:off x="341530" y="-8353"/>
            <a:ext cx="8145905" cy="70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081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65" y="2123855"/>
            <a:ext cx="68103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7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5" y="133765"/>
            <a:ext cx="94043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2243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5" y="76525"/>
            <a:ext cx="9027495" cy="15392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65" y="1800242"/>
            <a:ext cx="5175575" cy="48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64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12796</TotalTime>
  <Words>1706</Words>
  <Application>Microsoft Office PowerPoint</Application>
  <PresentationFormat>Affichage à l'écran (4:3)</PresentationFormat>
  <Paragraphs>424</Paragraphs>
  <Slides>100</Slides>
  <Notes>13</Notes>
  <HiddenSlides>0</HiddenSlides>
  <MMClips>2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13" baseType="lpstr">
      <vt:lpstr>Arial</vt:lpstr>
      <vt:lpstr>Calibri</vt:lpstr>
      <vt:lpstr>Cambria</vt:lpstr>
      <vt:lpstr>Courier New</vt:lpstr>
      <vt:lpstr>Helvetica</vt:lpstr>
      <vt:lpstr>Palatino</vt:lpstr>
      <vt:lpstr>Source Sans Pro</vt:lpstr>
      <vt:lpstr>Times</vt:lpstr>
      <vt:lpstr>Times New Roman</vt:lpstr>
      <vt:lpstr>TimesNewRomanPSMT</vt:lpstr>
      <vt:lpstr>Wingdings</vt:lpstr>
      <vt:lpstr>Adjacency</vt:lpstr>
      <vt:lpstr>Image</vt:lpstr>
      <vt:lpstr>CRISPR-Cas systems: from a phage defense system to biotech tools</vt:lpstr>
      <vt:lpstr>Outline</vt:lpstr>
      <vt:lpstr>History of CRISPR </vt:lpstr>
      <vt:lpstr>History of CRISPR:  first observation  (1987)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CRISPR mechanism</vt:lpstr>
      <vt:lpstr>Présentation PowerPoint</vt:lpstr>
      <vt:lpstr>Streptococcus thermophilus</vt:lpstr>
      <vt:lpstr>Présentation PowerPoint</vt:lpstr>
      <vt:lpstr>Présentation PowerPoint</vt:lpstr>
      <vt:lpstr>Signature genes/proteins</vt:lpstr>
      <vt:lpstr>Présentation PowerPoint</vt:lpstr>
      <vt:lpstr>Présentation PowerPoint</vt:lpstr>
      <vt:lpstr>Présentation PowerPoint</vt:lpstr>
      <vt:lpstr>Spacer acquisition in CR1 and CR3 of S. thermophilus DGCC7710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CRISPR mechanism</vt:lpstr>
      <vt:lpstr>Présentation PowerPoint</vt:lpstr>
      <vt:lpstr>Présentation PowerPoint</vt:lpstr>
      <vt:lpstr>CRISPR mechanism</vt:lpstr>
      <vt:lpstr>Type I interference</vt:lpstr>
      <vt:lpstr>Type II interference</vt:lpstr>
      <vt:lpstr>Type III interference</vt:lpstr>
      <vt:lpstr>Type III interference</vt:lpstr>
      <vt:lpstr>Cyclic messengers in type III immunity</vt:lpstr>
      <vt:lpstr>Présentation PowerPoint</vt:lpstr>
      <vt:lpstr>Type IV, V, VI</vt:lpstr>
      <vt:lpstr>Self VS non-self recognition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Other roles of CRISPR</vt:lpstr>
      <vt:lpstr>Présentation PowerPoint</vt:lpstr>
      <vt:lpstr>CRISPR biotechnological applications</vt:lpstr>
      <vt:lpstr>Présentation PowerPoint</vt:lpstr>
      <vt:lpstr>Présentation PowerPoint</vt:lpstr>
      <vt:lpstr>Présentation PowerPoint</vt:lpstr>
      <vt:lpstr>CRISPR gene therapy</vt:lpstr>
      <vt:lpstr>Technical hurdles</vt:lpstr>
      <vt:lpstr>Présentation PowerPoint</vt:lpstr>
      <vt:lpstr>Présentation PowerPoint</vt:lpstr>
      <vt:lpstr>Présentation PowerPoint</vt:lpstr>
      <vt:lpstr>Prime editing</vt:lpstr>
      <vt:lpstr>Présentation PowerPoint</vt:lpstr>
      <vt:lpstr>He Jiankui: les bébés CRISPR</vt:lpstr>
      <vt:lpstr>Editing the germline Disease prevention vs. Genetic enhancements</vt:lpstr>
      <vt:lpstr>Présentation PowerPoint</vt:lpstr>
      <vt:lpstr>Other applications</vt:lpstr>
      <vt:lpstr>Présentation PowerPoint</vt:lpstr>
      <vt:lpstr>Présentation PowerPoint</vt:lpstr>
      <vt:lpstr>Présentation PowerPoint</vt:lpstr>
      <vt:lpstr>dCas9-mediated activation </vt:lpstr>
      <vt:lpstr>High throughput screens</vt:lpstr>
      <vt:lpstr>Pooled CRISPR screens</vt:lpstr>
      <vt:lpstr>Using dCas9 screens in E. coli</vt:lpstr>
      <vt:lpstr>Présentation PowerPoint</vt:lpstr>
      <vt:lpstr>Gene drives</vt:lpstr>
      <vt:lpstr>Beyond Cas9</vt:lpstr>
      <vt:lpstr>Présentation PowerPoint</vt:lpstr>
      <vt:lpstr>Présentation PowerPoint</vt:lpstr>
      <vt:lpstr>Présentation PowerPoint</vt:lpstr>
      <vt:lpstr>Présentation PowerPoint</vt:lpstr>
      <vt:lpstr>Perspectives</vt:lpstr>
      <vt:lpstr>Présentation PowerPoint</vt:lpstr>
      <vt:lpstr>Présentation PowerPoint</vt:lpstr>
      <vt:lpstr>Présentation PowerPoint</vt:lpstr>
      <vt:lpstr>Directed evolution using dCas9 mediated mutagenesis</vt:lpstr>
      <vt:lpstr>Does CRISPR interference limit Horizontal Gene Transfer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Sequence specific killing of MRSA (USA300) in a mixed population</vt:lpstr>
      <vt:lpstr>Plasmid curing in USA300</vt:lpstr>
      <vt:lpstr>Mice experiments</vt:lpstr>
      <vt:lpstr>Off targets !</vt:lpstr>
      <vt:lpstr>Présentation PowerPoint</vt:lpstr>
      <vt:lpstr>Extending the target space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뿿쾐̗⭰뿿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Bactériophages et bactéries lactiques : une co-évolution à grande échelle</dc:title>
  <dc:creator>Sylvain Moineau</dc:creator>
  <cp:lastModifiedBy>David  BIKARD</cp:lastModifiedBy>
  <cp:revision>1040</cp:revision>
  <cp:lastPrinted>2011-02-15T15:01:44Z</cp:lastPrinted>
  <dcterms:created xsi:type="dcterms:W3CDTF">2014-07-09T05:47:33Z</dcterms:created>
  <dcterms:modified xsi:type="dcterms:W3CDTF">2023-10-11T11:33:34Z</dcterms:modified>
</cp:coreProperties>
</file>