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611" r:id="rId2"/>
    <p:sldId id="546" r:id="rId3"/>
    <p:sldId id="580" r:id="rId4"/>
    <p:sldId id="621" r:id="rId5"/>
    <p:sldId id="583" r:id="rId6"/>
    <p:sldId id="584" r:id="rId7"/>
    <p:sldId id="585" r:id="rId8"/>
    <p:sldId id="586" r:id="rId9"/>
    <p:sldId id="587" r:id="rId10"/>
    <p:sldId id="588" r:id="rId11"/>
    <p:sldId id="582" r:id="rId12"/>
    <p:sldId id="589" r:id="rId13"/>
    <p:sldId id="590" r:id="rId14"/>
    <p:sldId id="626" r:id="rId15"/>
    <p:sldId id="622" r:id="rId16"/>
    <p:sldId id="592" r:id="rId17"/>
    <p:sldId id="593" r:id="rId18"/>
    <p:sldId id="616" r:id="rId19"/>
    <p:sldId id="594" r:id="rId20"/>
    <p:sldId id="631" r:id="rId21"/>
    <p:sldId id="630" r:id="rId22"/>
    <p:sldId id="633" r:id="rId23"/>
    <p:sldId id="632" r:id="rId24"/>
    <p:sldId id="656" r:id="rId25"/>
    <p:sldId id="612" r:id="rId26"/>
    <p:sldId id="614" r:id="rId27"/>
    <p:sldId id="625" r:id="rId28"/>
    <p:sldId id="617" r:id="rId29"/>
    <p:sldId id="628" r:id="rId30"/>
    <p:sldId id="613" r:id="rId31"/>
    <p:sldId id="615" r:id="rId32"/>
    <p:sldId id="637" r:id="rId33"/>
    <p:sldId id="635" r:id="rId34"/>
    <p:sldId id="636" r:id="rId35"/>
    <p:sldId id="634" r:id="rId36"/>
    <p:sldId id="624" r:id="rId37"/>
    <p:sldId id="596" r:id="rId38"/>
    <p:sldId id="597" r:id="rId39"/>
    <p:sldId id="620" r:id="rId40"/>
    <p:sldId id="509" r:id="rId41"/>
    <p:sldId id="526" r:id="rId42"/>
    <p:sldId id="525" r:id="rId43"/>
    <p:sldId id="528" r:id="rId44"/>
    <p:sldId id="532" r:id="rId45"/>
    <p:sldId id="599" r:id="rId46"/>
    <p:sldId id="638" r:id="rId47"/>
    <p:sldId id="640" r:id="rId48"/>
    <p:sldId id="641" r:id="rId49"/>
    <p:sldId id="643" r:id="rId50"/>
    <p:sldId id="644" r:id="rId51"/>
    <p:sldId id="646" r:id="rId52"/>
    <p:sldId id="652" r:id="rId53"/>
    <p:sldId id="649" r:id="rId54"/>
    <p:sldId id="650" r:id="rId55"/>
    <p:sldId id="651" r:id="rId56"/>
    <p:sldId id="654" r:id="rId57"/>
    <p:sldId id="655" r:id="rId58"/>
    <p:sldId id="623" r:id="rId59"/>
    <p:sldId id="610" r:id="rId60"/>
  </p:sldIdLst>
  <p:sldSz cx="9144000" cy="6858000" type="screen4x3"/>
  <p:notesSz cx="6669088"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p:restoredTop sz="85584"/>
  </p:normalViewPr>
  <p:slideViewPr>
    <p:cSldViewPr>
      <p:cViewPr varScale="1">
        <p:scale>
          <a:sx n="100" d="100"/>
          <a:sy n="100" d="100"/>
        </p:scale>
        <p:origin x="1808" y="176"/>
      </p:cViewPr>
      <p:guideLst>
        <p:guide orient="horz" pos="2160"/>
        <p:guide pos="2880"/>
      </p:guideLst>
    </p:cSldViewPr>
  </p:slideViewPr>
  <p:outlineViewPr>
    <p:cViewPr>
      <p:scale>
        <a:sx n="33" d="100"/>
        <a:sy n="33" d="100"/>
      </p:scale>
      <p:origin x="0" y="1282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B5245F-5DE1-3B48-8E0A-0D3D7CF06451}"/>
              </a:ext>
            </a:extLst>
          </p:cNvPr>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charset="0"/>
                <a:cs typeface="宋体" charset="0"/>
              </a:defRPr>
            </a:lvl1pPr>
          </a:lstStyle>
          <a:p>
            <a:pPr>
              <a:defRPr/>
            </a:pPr>
            <a:endParaRPr lang="en-US" altLang="zh-CN"/>
          </a:p>
        </p:txBody>
      </p:sp>
      <p:sp>
        <p:nvSpPr>
          <p:cNvPr id="3" name="Date Placeholder 2">
            <a:extLst>
              <a:ext uri="{FF2B5EF4-FFF2-40B4-BE49-F238E27FC236}">
                <a16:creationId xmlns:a16="http://schemas.microsoft.com/office/drawing/2014/main" id="{990D1D59-FFE2-1B41-8B6E-5AEC75764FBE}"/>
              </a:ext>
            </a:extLst>
          </p:cNvPr>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E3DDBF3B-E728-ED4A-B20C-F12D69A40ECB}" type="datetime1">
              <a:rPr lang="en-US" altLang="en-US"/>
              <a:pPr>
                <a:defRPr/>
              </a:pPr>
              <a:t>10/7/24</a:t>
            </a:fld>
            <a:endParaRPr lang="en-GB" altLang="zh-CN">
              <a:ea typeface="宋体" charset="-122"/>
            </a:endParaRPr>
          </a:p>
        </p:txBody>
      </p:sp>
      <p:sp>
        <p:nvSpPr>
          <p:cNvPr id="4" name="Footer Placeholder 3">
            <a:extLst>
              <a:ext uri="{FF2B5EF4-FFF2-40B4-BE49-F238E27FC236}">
                <a16:creationId xmlns:a16="http://schemas.microsoft.com/office/drawing/2014/main" id="{2E72C828-C577-054E-9D6A-A5B4FCAA6524}"/>
              </a:ext>
            </a:extLst>
          </p:cNvPr>
          <p:cNvSpPr>
            <a:spLocks noGrp="1"/>
          </p:cNvSpPr>
          <p:nvPr>
            <p:ph type="ftr" sz="quarter" idx="2"/>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charset="0"/>
                <a:cs typeface="宋体" charset="0"/>
              </a:defRPr>
            </a:lvl1pPr>
          </a:lstStyle>
          <a:p>
            <a:pPr>
              <a:defRPr/>
            </a:pPr>
            <a:endParaRPr lang="en-US" altLang="zh-CN"/>
          </a:p>
        </p:txBody>
      </p:sp>
      <p:sp>
        <p:nvSpPr>
          <p:cNvPr id="5" name="Slide Number Placeholder 4">
            <a:extLst>
              <a:ext uri="{FF2B5EF4-FFF2-40B4-BE49-F238E27FC236}">
                <a16:creationId xmlns:a16="http://schemas.microsoft.com/office/drawing/2014/main" id="{79E24457-1272-EC49-8DB6-23AD7B898F54}"/>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宋体" panose="02010600030101010101" pitchFamily="2" charset="-122"/>
              </a:defRPr>
            </a:lvl1pPr>
          </a:lstStyle>
          <a:p>
            <a:fld id="{08761B60-2320-F04C-BE21-BA4D84C62535}" type="slidenum">
              <a:rPr lang="en-GB" altLang="zh-CN"/>
              <a:pPr/>
              <a:t>‹#›</a:t>
            </a:fld>
            <a:endParaRPr lang="en-GB"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4F82E6-FC12-FF4D-A420-32DEA9BF34FA}"/>
              </a:ext>
            </a:extLst>
          </p:cNvPr>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charset="0"/>
                <a:cs typeface="宋体" charset="0"/>
              </a:defRPr>
            </a:lvl1pPr>
          </a:lstStyle>
          <a:p>
            <a:pPr>
              <a:defRPr/>
            </a:pPr>
            <a:endParaRPr lang="en-US" altLang="zh-CN"/>
          </a:p>
        </p:txBody>
      </p:sp>
      <p:sp>
        <p:nvSpPr>
          <p:cNvPr id="3" name="Date Placeholder 2">
            <a:extLst>
              <a:ext uri="{FF2B5EF4-FFF2-40B4-BE49-F238E27FC236}">
                <a16:creationId xmlns:a16="http://schemas.microsoft.com/office/drawing/2014/main" id="{54E30E59-F4DC-744D-AA40-723DCDC402D4}"/>
              </a:ext>
            </a:extLst>
          </p:cNvPr>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096B378E-2409-0E44-9638-C67F06C727F7}" type="datetime1">
              <a:rPr lang="en-US" altLang="en-US"/>
              <a:pPr>
                <a:defRPr/>
              </a:pPr>
              <a:t>10/7/24</a:t>
            </a:fld>
            <a:endParaRPr lang="en-GB" altLang="zh-CN">
              <a:ea typeface="宋体" charset="-122"/>
            </a:endParaRPr>
          </a:p>
        </p:txBody>
      </p:sp>
      <p:sp>
        <p:nvSpPr>
          <p:cNvPr id="4" name="Slide Image Placeholder 3">
            <a:extLst>
              <a:ext uri="{FF2B5EF4-FFF2-40B4-BE49-F238E27FC236}">
                <a16:creationId xmlns:a16="http://schemas.microsoft.com/office/drawing/2014/main" id="{3A7193FB-CDC9-E44C-8BA0-7DB5CD2311FE}"/>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4D8E72DB-B730-C644-9BAA-C94FBA924C6B}"/>
              </a:ext>
            </a:extLst>
          </p:cNvPr>
          <p:cNvSpPr>
            <a:spLocks noGrp="1"/>
          </p:cNvSpPr>
          <p:nvPr>
            <p:ph type="body" sz="quarter" idx="3"/>
          </p:nvPr>
        </p:nvSpPr>
        <p:spPr>
          <a:xfrm>
            <a:off x="666750" y="4716463"/>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51EDEAA-A8FD-8744-9BC4-6965F1FAE389}"/>
              </a:ext>
            </a:extLst>
          </p:cNvPr>
          <p:cNvSpPr>
            <a:spLocks noGrp="1"/>
          </p:cNvSpPr>
          <p:nvPr>
            <p:ph type="ftr" sz="quarter" idx="4"/>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charset="0"/>
                <a:cs typeface="宋体" charset="0"/>
              </a:defRPr>
            </a:lvl1pPr>
          </a:lstStyle>
          <a:p>
            <a:pPr>
              <a:defRPr/>
            </a:pPr>
            <a:endParaRPr lang="en-US" altLang="zh-CN"/>
          </a:p>
        </p:txBody>
      </p:sp>
      <p:sp>
        <p:nvSpPr>
          <p:cNvPr id="7" name="Slide Number Placeholder 6">
            <a:extLst>
              <a:ext uri="{FF2B5EF4-FFF2-40B4-BE49-F238E27FC236}">
                <a16:creationId xmlns:a16="http://schemas.microsoft.com/office/drawing/2014/main" id="{BC3610A8-AA6A-C24D-8C73-3E61D4DF5391}"/>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宋体" panose="02010600030101010101" pitchFamily="2" charset="-122"/>
              </a:defRPr>
            </a:lvl1pPr>
          </a:lstStyle>
          <a:p>
            <a:fld id="{CE4F6313-D710-FB45-B884-9F819347A58A}" type="slidenum">
              <a:rPr lang="en-GB" altLang="zh-CN"/>
              <a:pPr/>
              <a:t>‹#›</a:t>
            </a:fld>
            <a:endParaRPr lang="en-GB"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1765F0DE-ABF8-596D-BC51-1C63DD7B75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AAD0092-607C-5A4B-A961-E82C2A0172BD}" type="slidenum">
              <a:rPr lang="en-GB" altLang="en-US">
                <a:latin typeface="Arial" panose="020B0604020202020204" pitchFamily="34" charset="0"/>
                <a:ea typeface="宋体" panose="02010600030101010101" pitchFamily="2" charset="-122"/>
                <a:cs typeface="Arial" panose="020B0604020202020204" pitchFamily="34" charset="0"/>
              </a:rPr>
              <a:pPr>
                <a:spcBef>
                  <a:spcPct val="0"/>
                </a:spcBef>
              </a:pPr>
              <a:t>2</a:t>
            </a:fld>
            <a:endParaRPr lang="en-GB" altLang="en-US">
              <a:latin typeface="Arial" panose="020B0604020202020204" pitchFamily="34" charset="0"/>
              <a:ea typeface="宋体" panose="02010600030101010101" pitchFamily="2" charset="-122"/>
              <a:cs typeface="Arial" panose="020B0604020202020204" pitchFamily="34" charset="0"/>
            </a:endParaRPr>
          </a:p>
        </p:txBody>
      </p:sp>
      <p:sp>
        <p:nvSpPr>
          <p:cNvPr id="18434" name="Rectangle 2">
            <a:extLst>
              <a:ext uri="{FF2B5EF4-FFF2-40B4-BE49-F238E27FC236}">
                <a16:creationId xmlns:a16="http://schemas.microsoft.com/office/drawing/2014/main" id="{A0B101C6-4EA1-41D3-8ED3-3C7A71B983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5DEADC62-89EF-7538-D2D9-583871D1A8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Shape 47">
            <a:extLst>
              <a:ext uri="{FF2B5EF4-FFF2-40B4-BE49-F238E27FC236}">
                <a16:creationId xmlns:a16="http://schemas.microsoft.com/office/drawing/2014/main" id="{369E2981-6BE5-A960-12E8-94BBB10971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ct val="0"/>
              </a:spcBef>
            </a:pPr>
            <a:r>
              <a:rPr lang="en-US" altLang="en-US" b="1">
                <a:latin typeface="Arial" panose="020B0604020202020204" pitchFamily="34" charset="0"/>
              </a:rPr>
              <a:t>digital system</a:t>
            </a:r>
            <a:r>
              <a:rPr lang="en-US" altLang="en-US">
                <a:latin typeface="Arial" panose="020B0604020202020204" pitchFamily="34" charset="0"/>
              </a:rPr>
              <a:t>: one response at "low" concentration (below some threshold), much different response at higher concentrations</a:t>
            </a:r>
          </a:p>
          <a:p>
            <a:pPr eaLnBrk="1" hangingPunct="1">
              <a:spcBef>
                <a:spcPct val="0"/>
              </a:spcBef>
            </a:pPr>
            <a:r>
              <a:rPr lang="en-US" altLang="en-US">
                <a:latin typeface="Arial" panose="020B0604020202020204" pitchFamily="34" charset="0"/>
              </a:rPr>
              <a:t>- Should look like a step function</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"...incorporate all of those ideas into..... the paper"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Shape 53">
            <a:extLst>
              <a:ext uri="{FF2B5EF4-FFF2-40B4-BE49-F238E27FC236}">
                <a16:creationId xmlns:a16="http://schemas.microsoft.com/office/drawing/2014/main" id="{D5EA0C4E-F2C0-CD0A-C7F1-597CCA7D28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499A5DDE-462D-1571-E569-D9C33AE18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471C7CAF-3EDD-84F7-EE62-36C3092D6B11}"/>
              </a:ext>
            </a:extLst>
          </p:cNvPr>
          <p:cNvSpPr>
            <a:spLocks noGrp="1"/>
          </p:cNvSpPr>
          <p:nvPr>
            <p:ph type="body" idx="1"/>
          </p:nvPr>
        </p:nvSpPr>
        <p:spPr bwMode="auto">
          <a:xfrm>
            <a:off x="666750" y="4716463"/>
            <a:ext cx="5335588" cy="40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1" name="Slide Number Placeholder 3">
            <a:extLst>
              <a:ext uri="{FF2B5EF4-FFF2-40B4-BE49-F238E27FC236}">
                <a16:creationId xmlns:a16="http://schemas.microsoft.com/office/drawing/2014/main" id="{D761E425-9C29-B1D9-E931-48A0C1FEF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9F1AC9-98BE-3242-B462-AC7FAE614FFD}" type="slidenum">
              <a:rPr lang="en-GB" altLang="zh-CN" sz="14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pPr>
                <a:spcBef>
                  <a:spcPct val="0"/>
                </a:spcBef>
              </a:pPr>
              <a:t>50</a:t>
            </a:fld>
            <a:endParaRPr lang="en-GB" altLang="zh-CN" sz="14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117">
            <a:extLst>
              <a:ext uri="{FF2B5EF4-FFF2-40B4-BE49-F238E27FC236}">
                <a16:creationId xmlns:a16="http://schemas.microsoft.com/office/drawing/2014/main" id="{C5B5EE52-53CC-892F-D3B3-571CB6CE90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ct val="0"/>
              </a:spcBef>
            </a:pPr>
            <a:r>
              <a:rPr lang="en-US" altLang="en-US">
                <a:latin typeface="Arial" panose="020B0604020202020204" pitchFamily="34" charset="0"/>
              </a:rPr>
              <a:t>Ara + IPTG = on</a:t>
            </a:r>
          </a:p>
          <a:p>
            <a:pPr eaLnBrk="1" hangingPunct="1">
              <a:spcBef>
                <a:spcPct val="0"/>
              </a:spcBef>
            </a:pPr>
            <a:r>
              <a:rPr lang="en-US" altLang="en-US">
                <a:latin typeface="Arial" panose="020B0604020202020204" pitchFamily="34" charset="0"/>
              </a:rPr>
              <a:t>Ara	}</a:t>
            </a:r>
          </a:p>
          <a:p>
            <a:pPr eaLnBrk="1" hangingPunct="1">
              <a:spcBef>
                <a:spcPct val="0"/>
              </a:spcBef>
            </a:pPr>
            <a:r>
              <a:rPr lang="en-US" altLang="en-US">
                <a:latin typeface="Arial" panose="020B0604020202020204" pitchFamily="34" charset="0"/>
              </a:rPr>
              <a:t>IPTG	}= off</a:t>
            </a:r>
          </a:p>
          <a:p>
            <a:pPr eaLnBrk="1" hangingPunct="1">
              <a:spcBef>
                <a:spcPct val="0"/>
              </a:spcBef>
            </a:pPr>
            <a:r>
              <a:rPr lang="en-US" altLang="en-US">
                <a:latin typeface="Arial" panose="020B0604020202020204" pitchFamily="34" charset="0"/>
              </a:rPr>
              <a:t>None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Gate 1: only 2/7 worked</a:t>
            </a:r>
          </a:p>
          <a:p>
            <a:pPr eaLnBrk="1" hangingPunct="1">
              <a:spcBef>
                <a:spcPct val="0"/>
              </a:spcBef>
            </a:pPr>
            <a:r>
              <a:rPr lang="en-US" altLang="en-US">
                <a:latin typeface="Arial" panose="020B0604020202020204" pitchFamily="34" charset="0"/>
              </a:rPr>
              <a:t>Gate 2: 6/7 worked, bc Plux not found in E coli, so no crosstalk</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--&gt; </a:t>
            </a:r>
            <a:r>
              <a:rPr lang="en-US" altLang="en-US" b="1">
                <a:latin typeface="Arial" panose="020B0604020202020204" pitchFamily="34" charset="0"/>
              </a:rPr>
              <a:t>AND gate compatible with cell, but promoters have to be chosen carefully based on host chassis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5FF9817C-C9FB-DD95-9626-AE3F721192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5C28A5DA-8444-48B6-D665-A80BBDC480E9}"/>
              </a:ext>
            </a:extLst>
          </p:cNvPr>
          <p:cNvSpPr>
            <a:spLocks noGrp="1"/>
          </p:cNvSpPr>
          <p:nvPr>
            <p:ph type="body" idx="1"/>
          </p:nvPr>
        </p:nvSpPr>
        <p:spPr bwMode="auto">
          <a:xfrm>
            <a:off x="666750" y="4716463"/>
            <a:ext cx="5335588"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Architecture of a synthetic modular cell-based biosensor. The cellular sensor comprises three interconnected and exchangeable modules, i.e. the input sensors, the internal genetic information processing circuits and the output actuators. The cells are engineered using various natural or synthetic sensors such as sensor kinases or intracellular receptor proteins to detect environmental signals and genetic circuits such as AND and NOT logic gates to modulate and integrate these multiple input signals. The programmed cells can then initiate customized responses by activating different output genes according to the logic decision transmitted upstream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Figure 1. Designing customized cell signaling responses by harnessing the inherent modularity of cell signaling and gene regulatory networks. Genetically engineered cells typically comprises a cascade of three exchangeable modules, that is, the sensors such as sensor kinases or intracellular receptor proteins (R) for detecting surrounding chemicals, nucleic acids, proteins, light, pH and heat, etc., the internal information processing circuits for integrating these multiple input signals to make a logic decision, and finally the output actuators for producing reporters, toxins, chemicals, electrons, motility, growth changes, etc. By designing different synthetic logic circuits to connect the various natural or synthetic sensors and the selected output genes, we can program cells to carry out novel customized tasks. </a:t>
            </a:r>
          </a:p>
        </p:txBody>
      </p:sp>
      <p:sp>
        <p:nvSpPr>
          <p:cNvPr id="83971" name="Slide Number Placeholder 3">
            <a:extLst>
              <a:ext uri="{FF2B5EF4-FFF2-40B4-BE49-F238E27FC236}">
                <a16:creationId xmlns:a16="http://schemas.microsoft.com/office/drawing/2014/main" id="{D1A7BD0E-76F1-348F-DD52-2575E360A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7D680E-D318-BB41-85C0-DADCA335EDF6}" type="slidenum">
              <a:rPr lang="en-GB" altLang="zh-CN" sz="14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pPr>
                <a:spcBef>
                  <a:spcPct val="0"/>
                </a:spcBef>
              </a:pPr>
              <a:t>53</a:t>
            </a:fld>
            <a:endParaRPr lang="en-GB" altLang="zh-CN" sz="14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E04347FC-B4AA-1D39-3C59-E5A1E166CF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6DF6AAD9-653A-F096-A517-B37016A9A7C2}"/>
              </a:ext>
            </a:extLst>
          </p:cNvPr>
          <p:cNvSpPr>
            <a:spLocks noGrp="1"/>
          </p:cNvSpPr>
          <p:nvPr>
            <p:ph type="body" idx="1"/>
          </p:nvPr>
        </p:nvSpPr>
        <p:spPr bwMode="auto">
          <a:xfrm>
            <a:off x="666750" y="4716463"/>
            <a:ext cx="5335588" cy="40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19" name="Slide Number Placeholder 3">
            <a:extLst>
              <a:ext uri="{FF2B5EF4-FFF2-40B4-BE49-F238E27FC236}">
                <a16:creationId xmlns:a16="http://schemas.microsoft.com/office/drawing/2014/main" id="{33FB4177-B220-0801-725F-B3135CAAA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73267FA-11C3-4144-AFB0-149F2C79F9DD}" type="slidenum">
              <a:rPr lang="en-GB" altLang="zh-CN" sz="14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pPr>
                <a:spcBef>
                  <a:spcPct val="0"/>
                </a:spcBef>
              </a:pPr>
              <a:t>54</a:t>
            </a:fld>
            <a:endParaRPr lang="en-GB" altLang="zh-CN" sz="14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8485E03C-106C-331F-081C-8AF159373A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9DE18A35-81A8-A894-598D-B9F3F677D5F8}"/>
              </a:ext>
            </a:extLst>
          </p:cNvPr>
          <p:cNvSpPr>
            <a:spLocks noGrp="1"/>
          </p:cNvSpPr>
          <p:nvPr>
            <p:ph type="body" idx="1"/>
          </p:nvPr>
        </p:nvSpPr>
        <p:spPr bwMode="auto">
          <a:xfrm>
            <a:off x="666750" y="4716463"/>
            <a:ext cx="5335588" cy="40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7" name="Slide Number Placeholder 3">
            <a:extLst>
              <a:ext uri="{FF2B5EF4-FFF2-40B4-BE49-F238E27FC236}">
                <a16:creationId xmlns:a16="http://schemas.microsoft.com/office/drawing/2014/main" id="{083A47DD-5F77-E7B2-CD55-1D8CAC798D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DC29BFE-AA1A-D045-97AA-BBC58C4ECDB9}" type="slidenum">
              <a:rPr lang="en-GB" altLang="zh-CN" sz="14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pPr>
                <a:spcBef>
                  <a:spcPct val="0"/>
                </a:spcBef>
              </a:pPr>
              <a:t>55</a:t>
            </a:fld>
            <a:endParaRPr lang="en-GB" altLang="zh-CN" sz="14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a:extLst>
              <a:ext uri="{FF2B5EF4-FFF2-40B4-BE49-F238E27FC236}">
                <a16:creationId xmlns:a16="http://schemas.microsoft.com/office/drawing/2014/main" id="{987F650F-6FB0-5C30-88CD-9A3A06634EE3}"/>
              </a:ext>
            </a:extLst>
          </p:cNvPr>
          <p:cNvSpPr txBox="1">
            <a:spLocks noChangeArrowheads="1"/>
          </p:cNvSpPr>
          <p:nvPr/>
        </p:nvSpPr>
        <p:spPr bwMode="auto">
          <a:xfrm>
            <a:off x="1362075" y="993775"/>
            <a:ext cx="3943350" cy="3403600"/>
          </a:xfrm>
          <a:prstGeom prst="rect">
            <a:avLst/>
          </a:prstGeom>
          <a:solidFill>
            <a:srgbClr val="FFFFFF"/>
          </a:solidFill>
          <a:ln w="9525">
            <a:solidFill>
              <a:srgbClr val="000000"/>
            </a:solidFill>
            <a:miter lim="800000"/>
            <a:headEnd/>
            <a:tailEnd/>
          </a:ln>
        </p:spPr>
        <p:txBody>
          <a:bodyPr wrap="none" lIns="85112" tIns="42556" rIns="85112" bIns="42556"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ea typeface="msgothic"/>
              <a:cs typeface="msgothic"/>
            </a:endParaRPr>
          </a:p>
        </p:txBody>
      </p:sp>
      <p:sp>
        <p:nvSpPr>
          <p:cNvPr id="90115" name="Text Box 2">
            <a:extLst>
              <a:ext uri="{FF2B5EF4-FFF2-40B4-BE49-F238E27FC236}">
                <a16:creationId xmlns:a16="http://schemas.microsoft.com/office/drawing/2014/main" id="{9ABE67B1-AD83-E2D7-8FA7-F8F09C316622}"/>
              </a:ext>
            </a:extLst>
          </p:cNvPr>
          <p:cNvSpPr>
            <a:spLocks noGrp="1" noChangeArrowheads="1"/>
          </p:cNvSpPr>
          <p:nvPr>
            <p:ph type="body"/>
          </p:nvPr>
        </p:nvSpPr>
        <p:spPr bwMode="auto">
          <a:xfrm>
            <a:off x="1017588" y="4725988"/>
            <a:ext cx="4638675" cy="3776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solidFill>
                  <a:srgbClr val="000000"/>
                </a:solidFill>
                <a:latin typeface="Arial" panose="020B0604020202020204" pitchFamily="34" charset="0"/>
              </a:rPr>
              <a:t>Cosmetics-induced PAR</a:t>
            </a:r>
            <a:r>
              <a:rPr lang="en-GB" altLang="en-US" baseline="-33000">
                <a:solidFill>
                  <a:srgbClr val="000000"/>
                </a:solidFill>
                <a:latin typeface="Arial" panose="020B0604020202020204" pitchFamily="34" charset="0"/>
              </a:rPr>
              <a:t>ON</a:t>
            </a:r>
            <a:r>
              <a:rPr lang="en-GB" altLang="en-US">
                <a:solidFill>
                  <a:srgbClr val="000000"/>
                </a:solidFill>
                <a:latin typeface="Arial" panose="020B0604020202020204" pitchFamily="34" charset="0"/>
              </a:rPr>
              <a:t>-dependent SEAP expression </a:t>
            </a:r>
            <a:r>
              <a:rPr lang="en-GB" altLang="en-US" i="1">
                <a:solidFill>
                  <a:srgbClr val="000000"/>
                </a:solidFill>
                <a:latin typeface="Arial" panose="020B0604020202020204" pitchFamily="34" charset="0"/>
              </a:rPr>
              <a:t>in vitro</a:t>
            </a:r>
            <a:r>
              <a:rPr lang="en-GB" altLang="en-US">
                <a:solidFill>
                  <a:srgbClr val="000000"/>
                </a:solidFill>
                <a:latin typeface="Arial" panose="020B0604020202020204" pitchFamily="34" charset="0"/>
              </a:rPr>
              <a:t>. HeLa cells were co-transfected with pWH9 and pWH5 and cultivated in cell culture medium containing different cosmetic products (Dove</a:t>
            </a:r>
            <a:r>
              <a:rPr lang="en-GB" altLang="en-US" baseline="33000">
                <a:solidFill>
                  <a:srgbClr val="000000"/>
                </a:solidFill>
                <a:latin typeface="Arial" panose="020B0604020202020204" pitchFamily="34" charset="0"/>
              </a:rPr>
              <a:t>®</a:t>
            </a:r>
            <a:r>
              <a:rPr lang="en-GB" altLang="en-US">
                <a:solidFill>
                  <a:srgbClr val="000000"/>
                </a:solidFill>
                <a:latin typeface="Arial" panose="020B0604020202020204" pitchFamily="34" charset="0"/>
              </a:rPr>
              <a:t> shower gel, Kamill</a:t>
            </a:r>
            <a:r>
              <a:rPr lang="en-GB" altLang="en-US" baseline="33000">
                <a:solidFill>
                  <a:srgbClr val="000000"/>
                </a:solidFill>
                <a:latin typeface="Arial" panose="020B0604020202020204" pitchFamily="34" charset="0"/>
              </a:rPr>
              <a:t>®</a:t>
            </a:r>
            <a:r>
              <a:rPr lang="en-GB" altLang="en-US">
                <a:solidFill>
                  <a:srgbClr val="000000"/>
                </a:solidFill>
                <a:latin typeface="Arial" panose="020B0604020202020204" pitchFamily="34" charset="0"/>
              </a:rPr>
              <a:t> hand-cream, Lancôme Paris</a:t>
            </a:r>
            <a:r>
              <a:rPr lang="en-GB" altLang="en-US" baseline="33000">
                <a:solidFill>
                  <a:srgbClr val="000000"/>
                </a:solidFill>
                <a:latin typeface="Arial" panose="020B0604020202020204" pitchFamily="34" charset="0"/>
              </a:rPr>
              <a:t>®</a:t>
            </a:r>
            <a:r>
              <a:rPr lang="en-GB" altLang="en-US">
                <a:solidFill>
                  <a:srgbClr val="000000"/>
                </a:solidFill>
                <a:latin typeface="Arial" panose="020B0604020202020204" pitchFamily="34" charset="0"/>
              </a:rPr>
              <a:t> Tonic, Cien</a:t>
            </a:r>
            <a:r>
              <a:rPr lang="en-GB" altLang="en-US" baseline="33000">
                <a:solidFill>
                  <a:srgbClr val="000000"/>
                </a:solidFill>
                <a:latin typeface="Arial" panose="020B0604020202020204" pitchFamily="34" charset="0"/>
              </a:rPr>
              <a:t>®</a:t>
            </a:r>
            <a:r>
              <a:rPr lang="en-GB" altLang="en-US">
                <a:solidFill>
                  <a:srgbClr val="000000"/>
                </a:solidFill>
                <a:latin typeface="Arial" panose="020B0604020202020204" pitchFamily="34" charset="0"/>
              </a:rPr>
              <a:t> shower gel, Lancaster</a:t>
            </a:r>
            <a:r>
              <a:rPr lang="en-GB" altLang="en-US" baseline="33000">
                <a:solidFill>
                  <a:srgbClr val="000000"/>
                </a:solidFill>
                <a:latin typeface="Arial" panose="020B0604020202020204" pitchFamily="34" charset="0"/>
              </a:rPr>
              <a:t>®</a:t>
            </a:r>
            <a:r>
              <a:rPr lang="en-GB" altLang="en-US">
                <a:solidFill>
                  <a:srgbClr val="000000"/>
                </a:solidFill>
                <a:latin typeface="Arial" panose="020B0604020202020204" pitchFamily="34" charset="0"/>
              </a:rPr>
              <a:t> Express Cleanser) at different dilutions (v/v) or different concentrations (0–60 μM) of various parabens (MP, methylparaben; EP, ethylparaben; PP, propylparaben) (insert). Addition of the DMSO was used as solvent control. Forty-eight hours after addition of cosmetics, SEAP levels in the culture supernatant were profiled. All data are shown as the mean ± SD, </a:t>
            </a:r>
            <a:r>
              <a:rPr lang="en-GB" altLang="en-US" i="1">
                <a:solidFill>
                  <a:srgbClr val="000000"/>
                </a:solidFill>
                <a:latin typeface="Arial" panose="020B0604020202020204" pitchFamily="34" charset="0"/>
              </a:rPr>
              <a:t>n</a:t>
            </a:r>
            <a:r>
              <a:rPr lang="en-GB" altLang="en-US">
                <a:solidFill>
                  <a:srgbClr val="000000"/>
                </a:solidFill>
                <a:latin typeface="Arial" panose="020B0604020202020204" pitchFamily="34" charset="0"/>
              </a:rPr>
              <a:t> = 3 independent experiments.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6">
            <a:extLst>
              <a:ext uri="{FF2B5EF4-FFF2-40B4-BE49-F238E27FC236}">
                <a16:creationId xmlns:a16="http://schemas.microsoft.com/office/drawing/2014/main" id="{62949E9D-C6C1-BE15-BCDE-F8F42069FFC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GB" altLang="en-US">
                <a:latin typeface="Arial" panose="020B0604020202020204" pitchFamily="34" charset="0"/>
                <a:ea typeface="宋体" panose="02010600030101010101" pitchFamily="2" charset="-122"/>
              </a:rPr>
              <a:t>Copyright - R I Kitney - 1998</a:t>
            </a:r>
          </a:p>
        </p:txBody>
      </p:sp>
      <p:sp>
        <p:nvSpPr>
          <p:cNvPr id="93186" name="Rectangle 7">
            <a:extLst>
              <a:ext uri="{FF2B5EF4-FFF2-40B4-BE49-F238E27FC236}">
                <a16:creationId xmlns:a16="http://schemas.microsoft.com/office/drawing/2014/main" id="{C2851F50-5DB2-E8F0-BBE9-B6535366EA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CF082B0-01A3-C049-8CEF-D84DA84A5D38}" type="slidenum">
              <a:rPr lang="en-GB" altLang="en-US">
                <a:latin typeface="Arial" panose="020B0604020202020204" pitchFamily="34" charset="0"/>
                <a:ea typeface="宋体" panose="02010600030101010101" pitchFamily="2" charset="-122"/>
                <a:cs typeface="Arial" panose="020B0604020202020204" pitchFamily="34" charset="0"/>
              </a:rPr>
              <a:pPr>
                <a:spcBef>
                  <a:spcPct val="0"/>
                </a:spcBef>
              </a:pPr>
              <a:t>58</a:t>
            </a:fld>
            <a:endParaRPr lang="en-GB" altLang="en-US">
              <a:latin typeface="Arial" panose="020B0604020202020204" pitchFamily="34" charset="0"/>
              <a:ea typeface="宋体" panose="02010600030101010101" pitchFamily="2" charset="-122"/>
              <a:cs typeface="Arial" panose="020B0604020202020204" pitchFamily="34" charset="0"/>
            </a:endParaRPr>
          </a:p>
        </p:txBody>
      </p:sp>
      <p:sp>
        <p:nvSpPr>
          <p:cNvPr id="93187" name="Rectangle 2">
            <a:extLst>
              <a:ext uri="{FF2B5EF4-FFF2-40B4-BE49-F238E27FC236}">
                <a16:creationId xmlns:a16="http://schemas.microsoft.com/office/drawing/2014/main" id="{90B98812-C777-A994-4945-112B6ACA4EFD}"/>
              </a:ext>
            </a:extLst>
          </p:cNvPr>
          <p:cNvSpPr>
            <a:spLocks noGrp="1" noRot="1" noChangeAspect="1" noChangeArrowheads="1" noTextEdit="1"/>
          </p:cNvSpPr>
          <p:nvPr>
            <p:ph type="sldImg"/>
          </p:nvPr>
        </p:nvSpPr>
        <p:spPr bwMode="auto">
          <a:xfrm>
            <a:off x="854075"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2B7D1BB3-CB7E-BB5B-9385-1939EC4B00E0}"/>
              </a:ext>
            </a:extLst>
          </p:cNvPr>
          <p:cNvSpPr>
            <a:spLocks noGrp="1" noChangeArrowheads="1"/>
          </p:cNvSpPr>
          <p:nvPr>
            <p:ph type="body" idx="1"/>
          </p:nvPr>
        </p:nvSpPr>
        <p:spPr bwMode="auto">
          <a:xfrm>
            <a:off x="889000" y="4714875"/>
            <a:ext cx="48910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zh-CN"/>
              <a:t>Illustrate the traditional engineering approach with an engineering success story (</a:t>
            </a:r>
            <a:r>
              <a:rPr lang="en-GB" altLang="zh-CN">
                <a:latin typeface="Arial" panose="020B0604020202020204" pitchFamily="34" charset="0"/>
              </a:rPr>
              <a:t>…</a:t>
            </a:r>
            <a:r>
              <a:rPr lang="en-GB" altLang="zh-CN"/>
              <a:t>.)</a:t>
            </a:r>
          </a:p>
          <a:p>
            <a:endParaRPr lang="en-GB" altLang="zh-CN"/>
          </a:p>
          <a:p>
            <a:r>
              <a:rPr lang="en-GB" altLang="zh-CN"/>
              <a:t>Present our attempt to use this powerful methodology on our project (iterative process, documentation, modelling to save some money</a:t>
            </a:r>
            <a:r>
              <a:rPr lang="en-GB" altLang="zh-CN">
                <a:latin typeface="Arial" panose="020B0604020202020204" pitchFamily="34" charset="0"/>
              </a:rPr>
              <a:t>…</a:t>
            </a:r>
            <a:r>
              <a:rPr lang="en-GB" altLang="zh-CN"/>
              <a:t>.)</a:t>
            </a:r>
          </a:p>
          <a:p>
            <a:endParaRPr lang="en-GB" altLang="zh-CN"/>
          </a:p>
          <a:p>
            <a:r>
              <a:rPr lang="en-GB" altLang="zh-CN"/>
              <a:t>Slide:</a:t>
            </a:r>
          </a:p>
          <a:p>
            <a:r>
              <a:rPr lang="en-GB" altLang="zh-CN"/>
              <a:t>Be visual on the kind of documents produced by each step on a given system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800C73BC-582D-AEE8-595B-14B8C75F15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2E5B9526-0368-C847-B162-FB11C7E9374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defRPr/>
            </a:pPr>
            <a:r>
              <a:rPr lang="en-US" altLang="en-US">
                <a:ea typeface="ＭＳ Ｐゴシック" charset="-128"/>
              </a:rPr>
              <a:t>Cells live in an ever-changing environment and continuously sense, process and react to environmental signals using their inherent signaling and gene regulatory networks. </a:t>
            </a:r>
          </a:p>
          <a:p>
            <a:pPr>
              <a:lnSpc>
                <a:spcPct val="90000"/>
              </a:lnSpc>
              <a:defRPr/>
            </a:pPr>
            <a:endParaRPr lang="en-GB" altLang="en-US">
              <a:ea typeface="ＭＳ Ｐゴシック" charset="-128"/>
            </a:endParaRPr>
          </a:p>
          <a:p>
            <a:pPr>
              <a:lnSpc>
                <a:spcPct val="90000"/>
              </a:lnSpc>
              <a:defRPr/>
            </a:pPr>
            <a:r>
              <a:rPr lang="en-US" altLang="en-US">
                <a:ea typeface="ＭＳ Ｐゴシック" charset="-128"/>
              </a:rPr>
              <a:t>There is a long-standing interest in the ability of the cell to sense various extracellular signals with extreme specificity, and decide precisely what response should be initiated to adapt to the ever-changing environment. </a:t>
            </a:r>
          </a:p>
          <a:p>
            <a:pPr>
              <a:lnSpc>
                <a:spcPct val="90000"/>
              </a:lnSpc>
              <a:defRPr/>
            </a:pPr>
            <a:r>
              <a:rPr lang="en-US" altLang="en-US">
                <a:ea typeface="ＭＳ Ｐゴシック" charset="-128"/>
              </a:rPr>
              <a:t>Like an elec-tronic biosensor, cells typically have three interconnected modules to accomplish the task, that is, the input sensors, the internal gene regulatory networks and the output actuators (Figure 1) [1,2]. The input sensors are receptors either embedded in the cell membrane or inside the cyto-plasm, which the cell uses to detect what and how much of the input signals are present, e.g., small molecules, heat, light, and transduce them into differential gene transcriptional levels or post-translation-al modifications. Next, the transduced information is pro-cessed combinatorially by the downstream gene regulatory network, mimicking the logic circuit in electronic circuitry [3], and integrated logically before an output decision is made. According to the decision, the gene expression machineries are then altered to produce different levels of cognate proteins and biochemicals as the output actuators, resulting in final phenotypic changes in motility, growth, morphology, metabolism and so on. </a:t>
            </a:r>
          </a:p>
          <a:p>
            <a:pPr>
              <a:lnSpc>
                <a:spcPct val="90000"/>
              </a:lnSpc>
              <a:defRPr/>
            </a:pPr>
            <a:endParaRPr lang="en-US" altLang="en-US">
              <a:ea typeface="ＭＳ Ｐゴシック" charset="-128"/>
            </a:endParaRPr>
          </a:p>
          <a:p>
            <a:pPr>
              <a:lnSpc>
                <a:spcPct val="90000"/>
              </a:lnSpc>
              <a:defRPr/>
            </a:pPr>
            <a:r>
              <a:rPr lang="en-US" altLang="en-US">
                <a:ea typeface="ＭＳ Ｐゴシック" charset="-128"/>
              </a:rPr>
              <a:t>In this sense, cells can be viewed as replicating living computers but with biological inputs and outputs. The internal gene regulatory networks could be viewed as assemblies of digital logic and analogue circuits which cells use to cascade and integrate multiple environmental and cellular signals </a:t>
            </a:r>
          </a:p>
        </p:txBody>
      </p:sp>
      <p:sp>
        <p:nvSpPr>
          <p:cNvPr id="20483" name="Slide Number Placeholder 3">
            <a:extLst>
              <a:ext uri="{FF2B5EF4-FFF2-40B4-BE49-F238E27FC236}">
                <a16:creationId xmlns:a16="http://schemas.microsoft.com/office/drawing/2014/main" id="{1EE13E5D-A220-2873-1E96-6571F4AC8B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A81F0A-31B4-6142-8094-810CA1A28936}" type="slidenum">
              <a:rPr lang="en-GB" altLang="zh-CN">
                <a:latin typeface="Arial" panose="020B0604020202020204" pitchFamily="34" charset="0"/>
                <a:ea typeface="宋体" panose="02010600030101010101" pitchFamily="2" charset="-122"/>
                <a:cs typeface="Arial" panose="020B0604020202020204" pitchFamily="34" charset="0"/>
              </a:rPr>
              <a:pPr>
                <a:spcBef>
                  <a:spcPct val="0"/>
                </a:spcBef>
              </a:pPr>
              <a:t>3</a:t>
            </a:fld>
            <a:endParaRPr lang="en-GB" altLang="zh-CN">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58B8B41-5483-03D7-F411-8B99A32A2A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1EB352A4-3CD2-C3CE-2EA8-2312DBAEA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Interrupteur à bascule</a:t>
            </a:r>
          </a:p>
        </p:txBody>
      </p:sp>
      <p:sp>
        <p:nvSpPr>
          <p:cNvPr id="23555" name="Slide Number Placeholder 3">
            <a:extLst>
              <a:ext uri="{FF2B5EF4-FFF2-40B4-BE49-F238E27FC236}">
                <a16:creationId xmlns:a16="http://schemas.microsoft.com/office/drawing/2014/main" id="{853D2681-37F5-9944-695B-CA88BD7C8B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EC7C5F9-BA9A-DB41-9181-6CB524469F02}" type="slidenum">
              <a:rPr lang="en-GB" altLang="zh-CN">
                <a:ea typeface="宋体" panose="02010600030101010101" pitchFamily="2" charset="-122"/>
              </a:rPr>
              <a:pPr/>
              <a:t>5</a:t>
            </a:fld>
            <a:endParaRPr lang="en-GB" altLang="zh-CN">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a:extLst>
              <a:ext uri="{FF2B5EF4-FFF2-40B4-BE49-F238E27FC236}">
                <a16:creationId xmlns:a16="http://schemas.microsoft.com/office/drawing/2014/main" id="{952EF90A-78A1-12DE-500E-42A8C9149B8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GB" altLang="en-US">
                <a:latin typeface="Arial" panose="020B0604020202020204" pitchFamily="34" charset="0"/>
                <a:ea typeface="宋体" panose="02010600030101010101" pitchFamily="2" charset="-122"/>
              </a:rPr>
              <a:t>Copyright - R I Kitney - 1998</a:t>
            </a:r>
          </a:p>
        </p:txBody>
      </p:sp>
      <p:sp>
        <p:nvSpPr>
          <p:cNvPr id="31746" name="Rectangle 7">
            <a:extLst>
              <a:ext uri="{FF2B5EF4-FFF2-40B4-BE49-F238E27FC236}">
                <a16:creationId xmlns:a16="http://schemas.microsoft.com/office/drawing/2014/main" id="{7D4EDD4A-51C7-ECA3-5113-6EA4285D2F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A110E4-A59A-C240-B291-8E659DC4FD14}" type="slidenum">
              <a:rPr lang="en-GB" altLang="en-US">
                <a:latin typeface="Arial" panose="020B0604020202020204" pitchFamily="34" charset="0"/>
                <a:ea typeface="宋体" panose="02010600030101010101" pitchFamily="2" charset="-122"/>
                <a:cs typeface="Arial" panose="020B0604020202020204" pitchFamily="34" charset="0"/>
              </a:rPr>
              <a:pPr>
                <a:spcBef>
                  <a:spcPct val="0"/>
                </a:spcBef>
              </a:pPr>
              <a:t>12</a:t>
            </a:fld>
            <a:endParaRPr lang="en-GB" altLang="en-US">
              <a:latin typeface="Arial" panose="020B0604020202020204" pitchFamily="34" charset="0"/>
              <a:ea typeface="宋体" panose="02010600030101010101" pitchFamily="2" charset="-122"/>
              <a:cs typeface="Arial" panose="020B0604020202020204" pitchFamily="34" charset="0"/>
            </a:endParaRPr>
          </a:p>
        </p:txBody>
      </p:sp>
      <p:sp>
        <p:nvSpPr>
          <p:cNvPr id="31747" name="Rectangle 2">
            <a:extLst>
              <a:ext uri="{FF2B5EF4-FFF2-40B4-BE49-F238E27FC236}">
                <a16:creationId xmlns:a16="http://schemas.microsoft.com/office/drawing/2014/main" id="{78E3A3B7-113E-8ED2-1CC3-AD69F04CFBDA}"/>
              </a:ext>
            </a:extLst>
          </p:cNvPr>
          <p:cNvSpPr>
            <a:spLocks noGrp="1" noRot="1" noChangeAspect="1" noChangeArrowheads="1" noTextEdit="1"/>
          </p:cNvSpPr>
          <p:nvPr>
            <p:ph type="sldImg"/>
          </p:nvPr>
        </p:nvSpPr>
        <p:spPr bwMode="auto">
          <a:xfrm>
            <a:off x="854075"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5BC3B817-7573-C307-8E0D-C7048EF795EA}"/>
              </a:ext>
            </a:extLst>
          </p:cNvPr>
          <p:cNvSpPr>
            <a:spLocks noGrp="1" noChangeArrowheads="1"/>
          </p:cNvSpPr>
          <p:nvPr>
            <p:ph type="body" idx="1"/>
          </p:nvPr>
        </p:nvSpPr>
        <p:spPr bwMode="auto">
          <a:xfrm>
            <a:off x="889000" y="4714875"/>
            <a:ext cx="48910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zh-CN"/>
              <a:t>Illustrate the traditional engineering approach with an engineering success story (</a:t>
            </a:r>
            <a:r>
              <a:rPr lang="en-GB" altLang="zh-CN">
                <a:latin typeface="Arial" panose="020B0604020202020204" pitchFamily="34" charset="0"/>
              </a:rPr>
              <a:t>…</a:t>
            </a:r>
            <a:r>
              <a:rPr lang="en-GB" altLang="zh-CN"/>
              <a:t>.)</a:t>
            </a:r>
          </a:p>
          <a:p>
            <a:endParaRPr lang="en-GB" altLang="zh-CN"/>
          </a:p>
          <a:p>
            <a:r>
              <a:rPr lang="en-GB" altLang="zh-CN"/>
              <a:t>Present our attempt to use this powerful methodology on our project (iterative process, documentation, modelling to save some money</a:t>
            </a:r>
            <a:r>
              <a:rPr lang="en-GB" altLang="zh-CN">
                <a:latin typeface="Arial" panose="020B0604020202020204" pitchFamily="34" charset="0"/>
              </a:rPr>
              <a:t>…</a:t>
            </a:r>
            <a:r>
              <a:rPr lang="en-GB" altLang="zh-CN"/>
              <a:t>.)</a:t>
            </a:r>
          </a:p>
          <a:p>
            <a:endParaRPr lang="en-GB" altLang="zh-CN"/>
          </a:p>
          <a:p>
            <a:r>
              <a:rPr lang="en-GB" altLang="zh-CN"/>
              <a:t>Slide:</a:t>
            </a:r>
          </a:p>
          <a:p>
            <a:r>
              <a:rPr lang="en-GB" altLang="zh-CN"/>
              <a:t>Be visual on the kind of documents produced by each step on a given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691F7C3-A995-4227-2AC5-748F8B00E7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D446B4-EA2A-9148-B168-1EB13DBA8E57}" type="slidenum">
              <a:rPr lang="en-GB" altLang="en-US">
                <a:latin typeface="Arial" panose="020B0604020202020204" pitchFamily="34" charset="0"/>
                <a:ea typeface="宋体" panose="02010600030101010101" pitchFamily="2" charset="-122"/>
                <a:cs typeface="Arial" panose="020B0604020202020204" pitchFamily="34" charset="0"/>
              </a:rPr>
              <a:pPr>
                <a:spcBef>
                  <a:spcPct val="0"/>
                </a:spcBef>
              </a:pPr>
              <a:t>15</a:t>
            </a:fld>
            <a:endParaRPr lang="en-GB" altLang="en-US">
              <a:latin typeface="Arial" panose="020B0604020202020204" pitchFamily="34" charset="0"/>
              <a:ea typeface="宋体" panose="02010600030101010101" pitchFamily="2" charset="-122"/>
              <a:cs typeface="Arial" panose="020B0604020202020204" pitchFamily="34" charset="0"/>
            </a:endParaRPr>
          </a:p>
        </p:txBody>
      </p:sp>
      <p:sp>
        <p:nvSpPr>
          <p:cNvPr id="35842" name="Rectangle 2">
            <a:extLst>
              <a:ext uri="{FF2B5EF4-FFF2-40B4-BE49-F238E27FC236}">
                <a16:creationId xmlns:a16="http://schemas.microsoft.com/office/drawing/2014/main" id="{D3F663B4-CE5B-6F11-244B-F837EF703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51723DB3-B441-0F40-6F24-58401429DD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t>To enable the routine production of many-component integrated biological</a:t>
            </a:r>
          </a:p>
          <a:p>
            <a:r>
              <a:rPr lang="en-GB" altLang="en-US" b="1"/>
              <a:t>systems we should develop libraries of standard biological parts. </a:t>
            </a:r>
            <a:r>
              <a:rPr lang="en-GB" altLang="en-US"/>
              <a:t>Initially,</a:t>
            </a:r>
          </a:p>
          <a:p>
            <a:r>
              <a:rPr lang="en-GB" altLang="en-US"/>
              <a:t>most parts will be </a:t>
            </a:r>
            <a:r>
              <a:rPr lang="ja-JP" altLang="en-GB"/>
              <a:t>“</a:t>
            </a:r>
            <a:r>
              <a:rPr lang="en-GB" altLang="ja-JP"/>
              <a:t>harvested</a:t>
            </a:r>
            <a:r>
              <a:rPr lang="ja-JP" altLang="en-GB"/>
              <a:t>”</a:t>
            </a:r>
            <a:r>
              <a:rPr lang="en-GB" altLang="ja-JP"/>
              <a:t> from natural systems. Development of domain</a:t>
            </a:r>
          </a:p>
          <a:p>
            <a:r>
              <a:rPr lang="en-GB" altLang="en-US"/>
              <a:t>specific parts would enable the engineering of systems responsive to different</a:t>
            </a:r>
          </a:p>
          <a:p>
            <a:r>
              <a:rPr lang="en-GB" altLang="en-US"/>
              <a:t>applications of biological technology. Parts specific to the following application areas</a:t>
            </a:r>
          </a:p>
          <a:p>
            <a:r>
              <a:rPr lang="en-GB" altLang="en-US"/>
              <a:t>would find immediate use: biological information processing and control, material</a:t>
            </a:r>
          </a:p>
          <a:p>
            <a:r>
              <a:rPr lang="en-GB" altLang="en-US"/>
              <a:t>fabrication, metabolism and energy production, and human health.</a:t>
            </a:r>
          </a:p>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C2A5A99F-E785-4566-4A06-4EE5F642F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5AF85D3E-C851-B3F0-78FE-F1794E8588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X et S sont compatable mais la cicatrice ne sera pa digestible</a:t>
            </a:r>
          </a:p>
        </p:txBody>
      </p:sp>
      <p:sp>
        <p:nvSpPr>
          <p:cNvPr id="39939" name="Slide Number Placeholder 3">
            <a:extLst>
              <a:ext uri="{FF2B5EF4-FFF2-40B4-BE49-F238E27FC236}">
                <a16:creationId xmlns:a16="http://schemas.microsoft.com/office/drawing/2014/main" id="{FF82324A-2750-01EE-ADB5-16791D97F0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81ECA1-0699-A148-B4D2-F941AE3A80F3}" type="slidenum">
              <a:rPr lang="en-GB" altLang="zh-CN">
                <a:ea typeface="宋体" panose="02010600030101010101" pitchFamily="2" charset="-122"/>
              </a:rPr>
              <a:pPr/>
              <a:t>18</a:t>
            </a:fld>
            <a:endParaRPr lang="en-GB" altLang="zh-CN">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A70FE926-E4BF-3529-346A-1FA8DF616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2E496570-6612-3A2E-7365-2E597A3E59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a</a:t>
            </a:r>
            <a:r>
              <a:rPr lang="en-US" altLang="en-US"/>
              <a:t>) Gene expression via a regularized medium-strength promoter (Ptrc; asterisk indicates an absent operator sequence) and 22 monocistronic design (MCD) 5′ UTRs of varying expression strength. Eight GOIs coding for a total of 14 chimeric reporter fusions with either </a:t>
            </a:r>
            <a:r>
              <a:rPr lang="en-US" altLang="en-US" i="1"/>
              <a:t>gfp</a:t>
            </a:r>
            <a:r>
              <a:rPr lang="en-US" altLang="en-US"/>
              <a:t> or </a:t>
            </a:r>
            <a:r>
              <a:rPr lang="en-US" altLang="en-US" i="1"/>
              <a:t>rfp</a:t>
            </a:r>
            <a:r>
              <a:rPr lang="en-US" altLang="en-US"/>
              <a:t> (columns) are shown. The 14 chimeric reporter GOIs are encoded via the first 36 nt of the N-terminal coding sequences of </a:t>
            </a:r>
            <a:r>
              <a:rPr lang="en-US" altLang="en-US" i="1"/>
              <a:t>lacI</a:t>
            </a:r>
            <a:r>
              <a:rPr lang="en-US" altLang="en-US"/>
              <a:t>, </a:t>
            </a:r>
            <a:r>
              <a:rPr lang="en-US" altLang="en-US" i="1"/>
              <a:t>araC</a:t>
            </a:r>
            <a:r>
              <a:rPr lang="en-US" altLang="en-US"/>
              <a:t>, </a:t>
            </a:r>
            <a:r>
              <a:rPr lang="en-US" altLang="en-US" i="1"/>
              <a:t>rfp</a:t>
            </a:r>
            <a:r>
              <a:rPr lang="en-US" altLang="en-US"/>
              <a:t>, </a:t>
            </a:r>
            <a:r>
              <a:rPr lang="en-US" altLang="en-US" i="1"/>
              <a:t>gfp</a:t>
            </a:r>
            <a:r>
              <a:rPr lang="en-US" altLang="en-US"/>
              <a:t>, </a:t>
            </a:r>
            <a:r>
              <a:rPr lang="en-US" altLang="en-US" i="1"/>
              <a:t>tetR</a:t>
            </a:r>
            <a:r>
              <a:rPr lang="en-US" altLang="en-US"/>
              <a:t> and genes encoding putative cellulase (Cell), phosphomevalonate kinase (PMK) and penicillin acylase (PA) and via the full-length coding sequence of </a:t>
            </a:r>
            <a:r>
              <a:rPr lang="en-US" altLang="en-US" i="1"/>
              <a:t>tetR</a:t>
            </a:r>
            <a:r>
              <a:rPr lang="en-US" altLang="en-US"/>
              <a:t> (Online Methods). Variance in mean-centered log2 expression (left) from each MCD across all GOIs sequences (right) and average Spearman rank correlations (bottom) as given (Supplementary Fig. 8). a.u., arbitrary units. (</a:t>
            </a:r>
            <a:r>
              <a:rPr lang="en-US" altLang="en-US" b="1"/>
              <a:t>b</a:t>
            </a:r>
            <a:r>
              <a:rPr lang="en-US" altLang="en-US"/>
              <a:t>) The same SD sequences used in </a:t>
            </a:r>
            <a:r>
              <a:rPr lang="en-US" altLang="en-US" b="1"/>
              <a:t>a</a:t>
            </a:r>
            <a:r>
              <a:rPr lang="en-US" altLang="en-US"/>
              <a:t> encoded within bicistronic designs (BCDs). Rank orderings for </a:t>
            </a:r>
            <a:r>
              <a:rPr lang="en-US" altLang="en-US" b="1"/>
              <a:t>a</a:t>
            </a:r>
            <a:r>
              <a:rPr lang="en-US" altLang="en-US"/>
              <a:t> and </a:t>
            </a:r>
            <a:r>
              <a:rPr lang="en-US" altLang="en-US" b="1"/>
              <a:t>b</a:t>
            </a:r>
            <a:r>
              <a:rPr lang="en-US" altLang="en-US"/>
              <a:t> were established via data of </a:t>
            </a:r>
            <a:r>
              <a:rPr lang="en-US" altLang="en-US" b="1"/>
              <a:t>b</a:t>
            </a:r>
            <a:r>
              <a:rPr lang="en-US" altLang="en-US"/>
              <a:t>. Variance in mean-centered log2 expression from each BCD across all GOIs (right) and average Spearman rank correlations (bottom) as given (Supplementary Fig. 6). </a:t>
            </a:r>
          </a:p>
        </p:txBody>
      </p:sp>
      <p:sp>
        <p:nvSpPr>
          <p:cNvPr id="46083" name="Slide Number Placeholder 3">
            <a:extLst>
              <a:ext uri="{FF2B5EF4-FFF2-40B4-BE49-F238E27FC236}">
                <a16:creationId xmlns:a16="http://schemas.microsoft.com/office/drawing/2014/main" id="{D980CAC7-C3AE-5DFF-7F7D-E5E865298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63A6678-83A0-B840-9D47-5C4DAED39B4A}" type="slidenum">
              <a:rPr lang="en-GB" altLang="zh-CN">
                <a:ea typeface="宋体" panose="02010600030101010101" pitchFamily="2" charset="-122"/>
              </a:rPr>
              <a:pPr/>
              <a:t>23</a:t>
            </a:fld>
            <a:endParaRPr lang="en-GB" altLang="zh-CN">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3302F840-F352-6269-F5E5-C5E515DED1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83AF232E-2A6C-8DEB-E9F4-2B50EF5A7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tape measure 0.1 mm</a:t>
            </a:r>
          </a:p>
          <a:p>
            <a:r>
              <a:rPr lang="en-GB" altLang="en-US"/>
              <a:t>A tape of cloth, paper, or steel marked off in a linear scale, as of inches or centimeters, for taking measurements.Also called  tapeline</a:t>
            </a:r>
          </a:p>
          <a:p>
            <a:r>
              <a:rPr lang="en-US" altLang="en-US"/>
              <a:t>vernier caliper 0.01 mm</a:t>
            </a:r>
          </a:p>
          <a:p>
            <a:r>
              <a:rPr lang="en-US" altLang="en-US"/>
              <a:t>A measuring instrument consisting of an L-shaped frame with a linear scale along its longer arm and an L-shaped sliding attachment with a vernier, used to read directly the dimension of an object represented by the separation between the inner or outer edges of the two shorter arms.</a:t>
            </a:r>
          </a:p>
          <a:p>
            <a:r>
              <a:rPr lang="en-US" altLang="en-US"/>
              <a:t>Micrometer 0.001 mm</a:t>
            </a:r>
          </a:p>
          <a:p>
            <a:r>
              <a:rPr lang="en-US" altLang="en-US"/>
              <a:t>A device for measuring very small distances, objects, or angles, especially one based on the rotation of a finely threaded screw, as in relation to a microscope.</a:t>
            </a:r>
          </a:p>
        </p:txBody>
      </p:sp>
      <p:sp>
        <p:nvSpPr>
          <p:cNvPr id="50179" name="Slide Number Placeholder 3">
            <a:extLst>
              <a:ext uri="{FF2B5EF4-FFF2-40B4-BE49-F238E27FC236}">
                <a16:creationId xmlns:a16="http://schemas.microsoft.com/office/drawing/2014/main" id="{C09A3862-5F45-637A-6CF2-E817DF0CA5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7E7246-E966-CC46-8245-FAFD636534DE}" type="slidenum">
              <a:rPr lang="en-GB" altLang="zh-CN">
                <a:latin typeface="Arial" panose="020B0604020202020204" pitchFamily="34" charset="0"/>
                <a:ea typeface="宋体" panose="02010600030101010101" pitchFamily="2" charset="-122"/>
                <a:cs typeface="Arial" panose="020B0604020202020204" pitchFamily="34" charset="0"/>
              </a:rPr>
              <a:pPr>
                <a:spcBef>
                  <a:spcPct val="0"/>
                </a:spcBef>
              </a:pPr>
              <a:t>26</a:t>
            </a:fld>
            <a:endParaRPr lang="en-GB" altLang="zh-CN">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34">
            <a:extLst>
              <a:ext uri="{FF2B5EF4-FFF2-40B4-BE49-F238E27FC236}">
                <a16:creationId xmlns:a16="http://schemas.microsoft.com/office/drawing/2014/main" id="{3D1602CD-C293-8CD6-8B27-0DA9D21A3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ct val="0"/>
              </a:spcBef>
            </a:pPr>
            <a:r>
              <a:rPr lang="en-US" altLang="en-US">
                <a:latin typeface="Arial" panose="020B0604020202020204" pitchFamily="34" charset="0"/>
              </a:rPr>
              <a:t>takes both R and S to bind to RNA for ATP hydrolysis and subsequent reactions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Second I1 should be an I2, according to the legend</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R and S together both bind to the DNA which activiates the transciption of hrpL promoter, ans subsequently GFP.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10705620-0638-8025-F643-5054DCB3684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1406E83C-2A2B-2E30-E11C-DDD1C780AFB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42761CF6-289A-7A3E-5777-70D52F89A7EA}"/>
              </a:ext>
            </a:extLst>
          </p:cNvPr>
          <p:cNvSpPr>
            <a:spLocks noGrp="1" noChangeArrowheads="1"/>
          </p:cNvSpPr>
          <p:nvPr>
            <p:ph type="sldNum" sz="quarter" idx="12"/>
          </p:nvPr>
        </p:nvSpPr>
        <p:spPr>
          <a:ln/>
        </p:spPr>
        <p:txBody>
          <a:bodyPr/>
          <a:lstStyle>
            <a:lvl1pPr>
              <a:defRPr/>
            </a:lvl1pPr>
          </a:lstStyle>
          <a:p>
            <a:fld id="{C0FFDEC2-5375-F449-B34B-1454E2A58E47}" type="slidenum">
              <a:rPr lang="en-GB" altLang="zh-CN"/>
              <a:pPr/>
              <a:t>‹#›</a:t>
            </a:fld>
            <a:endParaRPr lang="en-GB" altLang="zh-CN"/>
          </a:p>
        </p:txBody>
      </p:sp>
    </p:spTree>
    <p:extLst>
      <p:ext uri="{BB962C8B-B14F-4D97-AF65-F5344CB8AC3E}">
        <p14:creationId xmlns:p14="http://schemas.microsoft.com/office/powerpoint/2010/main" val="419174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EC6CB0A-38C9-110C-6AF7-2937E8C80F1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62A230D-9A16-F7C8-149C-5F873D11A19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BBC94D3-732E-1555-7CEB-0133D31CC1FC}"/>
              </a:ext>
            </a:extLst>
          </p:cNvPr>
          <p:cNvSpPr>
            <a:spLocks noGrp="1" noChangeArrowheads="1"/>
          </p:cNvSpPr>
          <p:nvPr>
            <p:ph type="sldNum" sz="quarter" idx="12"/>
          </p:nvPr>
        </p:nvSpPr>
        <p:spPr>
          <a:ln/>
        </p:spPr>
        <p:txBody>
          <a:bodyPr/>
          <a:lstStyle>
            <a:lvl1pPr>
              <a:defRPr/>
            </a:lvl1pPr>
          </a:lstStyle>
          <a:p>
            <a:fld id="{7F3B4F13-B959-4242-8965-ADB3CB2DE629}" type="slidenum">
              <a:rPr lang="en-GB" altLang="zh-CN"/>
              <a:pPr/>
              <a:t>‹#›</a:t>
            </a:fld>
            <a:endParaRPr lang="en-GB" altLang="zh-CN"/>
          </a:p>
        </p:txBody>
      </p:sp>
    </p:spTree>
    <p:extLst>
      <p:ext uri="{BB962C8B-B14F-4D97-AF65-F5344CB8AC3E}">
        <p14:creationId xmlns:p14="http://schemas.microsoft.com/office/powerpoint/2010/main" val="371968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FCB98F6-06AF-C154-4691-56837F0C7A3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E997E9A-5F4D-A3FF-A1FA-60FD7F36FD5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91F113D-389F-72C0-EA7B-BD8E97F4AEE1}"/>
              </a:ext>
            </a:extLst>
          </p:cNvPr>
          <p:cNvSpPr>
            <a:spLocks noGrp="1" noChangeArrowheads="1"/>
          </p:cNvSpPr>
          <p:nvPr>
            <p:ph type="sldNum" sz="quarter" idx="12"/>
          </p:nvPr>
        </p:nvSpPr>
        <p:spPr>
          <a:ln/>
        </p:spPr>
        <p:txBody>
          <a:bodyPr/>
          <a:lstStyle>
            <a:lvl1pPr>
              <a:defRPr/>
            </a:lvl1pPr>
          </a:lstStyle>
          <a:p>
            <a:fld id="{FAB218E8-D483-7144-9307-19D197581E5B}" type="slidenum">
              <a:rPr lang="en-GB" altLang="zh-CN"/>
              <a:pPr/>
              <a:t>‹#›</a:t>
            </a:fld>
            <a:endParaRPr lang="en-GB" altLang="zh-CN"/>
          </a:p>
        </p:txBody>
      </p:sp>
    </p:spTree>
    <p:extLst>
      <p:ext uri="{BB962C8B-B14F-4D97-AF65-F5344CB8AC3E}">
        <p14:creationId xmlns:p14="http://schemas.microsoft.com/office/powerpoint/2010/main" val="36881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CAC2F68-A901-5C83-31EF-784B95B1D0E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2557A52A-10D9-EC2C-175D-EBF99FB5BA9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90C994B6-521F-7EF5-5E96-38F8ACC1A173}"/>
              </a:ext>
            </a:extLst>
          </p:cNvPr>
          <p:cNvSpPr>
            <a:spLocks noGrp="1" noChangeArrowheads="1"/>
          </p:cNvSpPr>
          <p:nvPr>
            <p:ph type="sldNum" sz="quarter" idx="12"/>
          </p:nvPr>
        </p:nvSpPr>
        <p:spPr>
          <a:ln/>
        </p:spPr>
        <p:txBody>
          <a:bodyPr/>
          <a:lstStyle>
            <a:lvl1pPr>
              <a:defRPr/>
            </a:lvl1pPr>
          </a:lstStyle>
          <a:p>
            <a:fld id="{200E2175-66F4-5644-8F83-E3B1B7B370E6}" type="slidenum">
              <a:rPr lang="en-GB" altLang="zh-CN"/>
              <a:pPr/>
              <a:t>‹#›</a:t>
            </a:fld>
            <a:endParaRPr lang="en-GB" altLang="zh-CN"/>
          </a:p>
        </p:txBody>
      </p:sp>
    </p:spTree>
    <p:extLst>
      <p:ext uri="{BB962C8B-B14F-4D97-AF65-F5344CB8AC3E}">
        <p14:creationId xmlns:p14="http://schemas.microsoft.com/office/powerpoint/2010/main" val="7434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1pPr>
            <a:lvl2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2pPr>
            <a:lvl3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3pPr>
            <a:lvl4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4pPr>
            <a:lvl5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5pPr>
            <a:lvl6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6pPr>
            <a:lvl7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7pPr>
            <a:lvl8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8pPr>
            <a:lvl9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
        <p:nvSpPr>
          <p:cNvPr id="12" name="Shape 12"/>
          <p:cNvSpPr>
            <a:spLocks noGrp="1"/>
          </p:cNvSpPr>
          <p:nvPr>
            <p:ph type="body" idx="1"/>
          </p:nvPr>
        </p:nvSpPr>
        <p:spPr>
          <a:xfrm>
            <a:off x="457200" y="1600200"/>
            <a:ext cx="8229600" cy="4967574"/>
          </a:xfrm>
          <a:prstGeom prst="rect">
            <a:avLst/>
          </a:prstGeom>
          <a:noFill/>
          <a:ln>
            <a:noFill/>
          </a:ln>
        </p:spPr>
        <p:txBody>
          <a:bodyPr/>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51619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BAC90AD-1A76-6ABD-0334-C7C48DCD348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4BBC58B-26C0-049F-90DA-48470817D44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F6EFEF6-7BEA-1446-0BB7-B8CAAD2A4FB8}"/>
              </a:ext>
            </a:extLst>
          </p:cNvPr>
          <p:cNvSpPr>
            <a:spLocks noGrp="1" noChangeArrowheads="1"/>
          </p:cNvSpPr>
          <p:nvPr>
            <p:ph type="sldNum" sz="quarter" idx="12"/>
          </p:nvPr>
        </p:nvSpPr>
        <p:spPr>
          <a:ln/>
        </p:spPr>
        <p:txBody>
          <a:bodyPr/>
          <a:lstStyle>
            <a:lvl1pPr>
              <a:defRPr/>
            </a:lvl1pPr>
          </a:lstStyle>
          <a:p>
            <a:fld id="{F971944C-CC38-3B40-B7B6-EC7D9CF064D9}" type="slidenum">
              <a:rPr lang="en-GB" altLang="zh-CN"/>
              <a:pPr/>
              <a:t>‹#›</a:t>
            </a:fld>
            <a:endParaRPr lang="en-GB" altLang="zh-CN"/>
          </a:p>
        </p:txBody>
      </p:sp>
    </p:spTree>
    <p:extLst>
      <p:ext uri="{BB962C8B-B14F-4D97-AF65-F5344CB8AC3E}">
        <p14:creationId xmlns:p14="http://schemas.microsoft.com/office/powerpoint/2010/main" val="61840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799E244-0DAF-EA81-2DEF-F97743C6A4F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012D36F9-D833-817C-4B0B-56C5F90622F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F311654-9435-AAE2-10D5-1855618B833F}"/>
              </a:ext>
            </a:extLst>
          </p:cNvPr>
          <p:cNvSpPr>
            <a:spLocks noGrp="1" noChangeArrowheads="1"/>
          </p:cNvSpPr>
          <p:nvPr>
            <p:ph type="sldNum" sz="quarter" idx="12"/>
          </p:nvPr>
        </p:nvSpPr>
        <p:spPr>
          <a:ln/>
        </p:spPr>
        <p:txBody>
          <a:bodyPr/>
          <a:lstStyle>
            <a:lvl1pPr>
              <a:defRPr/>
            </a:lvl1pPr>
          </a:lstStyle>
          <a:p>
            <a:fld id="{CEC6692E-CAB0-FA43-BE78-81AC82E727E4}" type="slidenum">
              <a:rPr lang="en-GB" altLang="zh-CN"/>
              <a:pPr/>
              <a:t>‹#›</a:t>
            </a:fld>
            <a:endParaRPr lang="en-GB" altLang="zh-CN"/>
          </a:p>
        </p:txBody>
      </p:sp>
    </p:spTree>
    <p:extLst>
      <p:ext uri="{BB962C8B-B14F-4D97-AF65-F5344CB8AC3E}">
        <p14:creationId xmlns:p14="http://schemas.microsoft.com/office/powerpoint/2010/main" val="140381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225AB"/>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3F8D6B0E-228B-0D19-088F-6A3AA897EA6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0BB8B19-54E3-443B-4897-90F1AD81EAA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FBB10896-E1BB-02E6-196C-9117AF249608}"/>
              </a:ext>
            </a:extLst>
          </p:cNvPr>
          <p:cNvSpPr>
            <a:spLocks noGrp="1" noChangeArrowheads="1"/>
          </p:cNvSpPr>
          <p:nvPr>
            <p:ph type="sldNum" sz="quarter" idx="12"/>
          </p:nvPr>
        </p:nvSpPr>
        <p:spPr>
          <a:ln/>
        </p:spPr>
        <p:txBody>
          <a:bodyPr/>
          <a:lstStyle>
            <a:lvl1pPr>
              <a:defRPr/>
            </a:lvl1pPr>
          </a:lstStyle>
          <a:p>
            <a:fld id="{D5F85908-80A9-A745-9B9C-A7069A6C8BF1}" type="slidenum">
              <a:rPr lang="en-GB" altLang="zh-CN"/>
              <a:pPr/>
              <a:t>‹#›</a:t>
            </a:fld>
            <a:endParaRPr lang="en-GB" altLang="zh-CN"/>
          </a:p>
        </p:txBody>
      </p:sp>
    </p:spTree>
    <p:extLst>
      <p:ext uri="{BB962C8B-B14F-4D97-AF65-F5344CB8AC3E}">
        <p14:creationId xmlns:p14="http://schemas.microsoft.com/office/powerpoint/2010/main" val="66557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71810539-F9E0-B11B-23B6-37BF03E4EA7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18A95C3A-D460-C6C0-583C-C2D75C4D644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FC72F9F3-29D0-8C59-439C-2834ED750069}"/>
              </a:ext>
            </a:extLst>
          </p:cNvPr>
          <p:cNvSpPr>
            <a:spLocks noGrp="1" noChangeArrowheads="1"/>
          </p:cNvSpPr>
          <p:nvPr>
            <p:ph type="sldNum" sz="quarter" idx="12"/>
          </p:nvPr>
        </p:nvSpPr>
        <p:spPr>
          <a:ln/>
        </p:spPr>
        <p:txBody>
          <a:bodyPr/>
          <a:lstStyle>
            <a:lvl1pPr>
              <a:defRPr/>
            </a:lvl1pPr>
          </a:lstStyle>
          <a:p>
            <a:fld id="{D50F202A-984C-2541-8DD6-21CC06E31B96}" type="slidenum">
              <a:rPr lang="en-GB" altLang="zh-CN"/>
              <a:pPr/>
              <a:t>‹#›</a:t>
            </a:fld>
            <a:endParaRPr lang="en-GB" altLang="zh-CN"/>
          </a:p>
        </p:txBody>
      </p:sp>
    </p:spTree>
    <p:extLst>
      <p:ext uri="{BB962C8B-B14F-4D97-AF65-F5344CB8AC3E}">
        <p14:creationId xmlns:p14="http://schemas.microsoft.com/office/powerpoint/2010/main" val="246526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8C71EB9-C79C-73A7-D8B9-6A67B2205AE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ADAA0B4B-51CB-97E5-2F7B-17917CBE19D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ACFEF27B-728E-2248-3DB0-E197F52B276E}"/>
              </a:ext>
            </a:extLst>
          </p:cNvPr>
          <p:cNvSpPr>
            <a:spLocks noGrp="1" noChangeArrowheads="1"/>
          </p:cNvSpPr>
          <p:nvPr>
            <p:ph type="sldNum" sz="quarter" idx="12"/>
          </p:nvPr>
        </p:nvSpPr>
        <p:spPr>
          <a:ln/>
        </p:spPr>
        <p:txBody>
          <a:bodyPr/>
          <a:lstStyle>
            <a:lvl1pPr>
              <a:defRPr/>
            </a:lvl1pPr>
          </a:lstStyle>
          <a:p>
            <a:fld id="{22342677-C68C-0449-9339-3B6B12A94675}" type="slidenum">
              <a:rPr lang="en-GB" altLang="zh-CN"/>
              <a:pPr/>
              <a:t>‹#›</a:t>
            </a:fld>
            <a:endParaRPr lang="en-GB" altLang="zh-CN"/>
          </a:p>
        </p:txBody>
      </p:sp>
    </p:spTree>
    <p:extLst>
      <p:ext uri="{BB962C8B-B14F-4D97-AF65-F5344CB8AC3E}">
        <p14:creationId xmlns:p14="http://schemas.microsoft.com/office/powerpoint/2010/main" val="131971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93356B-466D-EE2A-61DD-14F9EA9FB04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79F5FF55-4479-74D4-56C0-18ABE9C47B2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63314925-FAF8-BC2B-FC29-04F04B4A64DF}"/>
              </a:ext>
            </a:extLst>
          </p:cNvPr>
          <p:cNvSpPr>
            <a:spLocks noGrp="1" noChangeArrowheads="1"/>
          </p:cNvSpPr>
          <p:nvPr>
            <p:ph type="sldNum" sz="quarter" idx="12"/>
          </p:nvPr>
        </p:nvSpPr>
        <p:spPr>
          <a:ln/>
        </p:spPr>
        <p:txBody>
          <a:bodyPr/>
          <a:lstStyle>
            <a:lvl1pPr>
              <a:defRPr/>
            </a:lvl1pPr>
          </a:lstStyle>
          <a:p>
            <a:fld id="{ABF99C22-E2D4-9647-98B3-3AA14FBEFD43}" type="slidenum">
              <a:rPr lang="en-GB" altLang="zh-CN"/>
              <a:pPr/>
              <a:t>‹#›</a:t>
            </a:fld>
            <a:endParaRPr lang="en-GB" altLang="zh-CN"/>
          </a:p>
        </p:txBody>
      </p:sp>
    </p:spTree>
    <p:extLst>
      <p:ext uri="{BB962C8B-B14F-4D97-AF65-F5344CB8AC3E}">
        <p14:creationId xmlns:p14="http://schemas.microsoft.com/office/powerpoint/2010/main" val="345965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6B6B4B-672C-06A6-CF6D-84E50B70B3E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B4ED6E3-B7E4-520E-76FD-5E38AD7E8F7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3014DA81-BE47-1B07-F630-CFC468B71A2E}"/>
              </a:ext>
            </a:extLst>
          </p:cNvPr>
          <p:cNvSpPr>
            <a:spLocks noGrp="1" noChangeArrowheads="1"/>
          </p:cNvSpPr>
          <p:nvPr>
            <p:ph type="sldNum" sz="quarter" idx="12"/>
          </p:nvPr>
        </p:nvSpPr>
        <p:spPr>
          <a:ln/>
        </p:spPr>
        <p:txBody>
          <a:bodyPr/>
          <a:lstStyle>
            <a:lvl1pPr>
              <a:defRPr/>
            </a:lvl1pPr>
          </a:lstStyle>
          <a:p>
            <a:fld id="{4531917C-3B82-064E-8DDE-1F88699B8DC7}" type="slidenum">
              <a:rPr lang="en-GB" altLang="zh-CN"/>
              <a:pPr/>
              <a:t>‹#›</a:t>
            </a:fld>
            <a:endParaRPr lang="en-GB" altLang="zh-CN"/>
          </a:p>
        </p:txBody>
      </p:sp>
    </p:spTree>
    <p:extLst>
      <p:ext uri="{BB962C8B-B14F-4D97-AF65-F5344CB8AC3E}">
        <p14:creationId xmlns:p14="http://schemas.microsoft.com/office/powerpoint/2010/main" val="363310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D89D3A-7015-65AB-BF9B-6B7886136DC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CC7750C-58DC-D0A3-8AB5-3CF0DCCAC9D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FB2A0F2B-B11B-DA36-7AA0-A5CD5949EC0C}"/>
              </a:ext>
            </a:extLst>
          </p:cNvPr>
          <p:cNvSpPr>
            <a:spLocks noGrp="1" noChangeArrowheads="1"/>
          </p:cNvSpPr>
          <p:nvPr>
            <p:ph type="sldNum" sz="quarter" idx="12"/>
          </p:nvPr>
        </p:nvSpPr>
        <p:spPr>
          <a:ln/>
        </p:spPr>
        <p:txBody>
          <a:bodyPr/>
          <a:lstStyle>
            <a:lvl1pPr>
              <a:defRPr/>
            </a:lvl1pPr>
          </a:lstStyle>
          <a:p>
            <a:fld id="{CCC294B5-BD02-4443-B558-1D2310EA825A}" type="slidenum">
              <a:rPr lang="en-GB" altLang="zh-CN"/>
              <a:pPr/>
              <a:t>‹#›</a:t>
            </a:fld>
            <a:endParaRPr lang="en-GB" altLang="zh-CN"/>
          </a:p>
        </p:txBody>
      </p:sp>
    </p:spTree>
    <p:extLst>
      <p:ext uri="{BB962C8B-B14F-4D97-AF65-F5344CB8AC3E}">
        <p14:creationId xmlns:p14="http://schemas.microsoft.com/office/powerpoint/2010/main" val="5475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B546472-95D7-0A36-B5A4-6E7EAE4AEF1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a:extLst>
              <a:ext uri="{FF2B5EF4-FFF2-40B4-BE49-F238E27FC236}">
                <a16:creationId xmlns:a16="http://schemas.microsoft.com/office/drawing/2014/main" id="{989E00BF-CB52-3F61-A3B3-01D9576B85C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a:extLst>
              <a:ext uri="{FF2B5EF4-FFF2-40B4-BE49-F238E27FC236}">
                <a16:creationId xmlns:a16="http://schemas.microsoft.com/office/drawing/2014/main" id="{0EACECD8-8451-9844-94E6-348903A1A60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charset="0"/>
                <a:cs typeface="宋体" charset="0"/>
              </a:defRPr>
            </a:lvl1pPr>
          </a:lstStyle>
          <a:p>
            <a:pPr>
              <a:defRPr/>
            </a:pPr>
            <a:endParaRPr lang="en-US" altLang="zh-CN"/>
          </a:p>
        </p:txBody>
      </p:sp>
      <p:sp>
        <p:nvSpPr>
          <p:cNvPr id="1029" name="Rectangle 5">
            <a:extLst>
              <a:ext uri="{FF2B5EF4-FFF2-40B4-BE49-F238E27FC236}">
                <a16:creationId xmlns:a16="http://schemas.microsoft.com/office/drawing/2014/main" id="{C5A10751-ED11-364E-97D5-38623A3ABAA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charset="0"/>
                <a:cs typeface="宋体" charset="0"/>
              </a:defRPr>
            </a:lvl1pPr>
          </a:lstStyle>
          <a:p>
            <a:pPr>
              <a:defRPr/>
            </a:pPr>
            <a:endParaRPr lang="en-US" altLang="zh-CN"/>
          </a:p>
        </p:txBody>
      </p:sp>
      <p:sp>
        <p:nvSpPr>
          <p:cNvPr id="1030" name="Rectangle 6">
            <a:extLst>
              <a:ext uri="{FF2B5EF4-FFF2-40B4-BE49-F238E27FC236}">
                <a16:creationId xmlns:a16="http://schemas.microsoft.com/office/drawing/2014/main" id="{90983499-B32C-2A42-8CC0-13A07AB9A99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defRPr>
            </a:lvl1pPr>
          </a:lstStyle>
          <a:p>
            <a:fld id="{FD146463-629B-4445-A157-C2C143A7E9DC}" type="slidenum">
              <a:rPr lang="en-GB" altLang="zh-CN"/>
              <a:pPr/>
              <a:t>‹#›</a:t>
            </a:fld>
            <a:endParaRPr lang="en-GB" altLang="zh-CN"/>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arts.igem.org/"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arts.mit.edu/igem07/index.php/Image:Imperial_ID_Design_ID1.png"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oleObject" Target="../embeddings/oleObject1.bin"/><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tif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emf"/><Relationship Id="rId4" Type="http://schemas.openxmlformats.org/officeDocument/2006/relationships/image" Target="../media/image75.emf"/></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emf"/></Relationships>
</file>

<file path=ppt/slides/_rels/slide5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hyperlink" Target="file:///C:/Rik/Rasu/Animated%20GIFs/dna1.gi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34A1110-5F0F-82EC-B989-AA1C0D52308C}"/>
              </a:ext>
            </a:extLst>
          </p:cNvPr>
          <p:cNvSpPr>
            <a:spLocks noGrp="1" noChangeArrowheads="1"/>
          </p:cNvSpPr>
          <p:nvPr>
            <p:ph type="ctrTitle"/>
          </p:nvPr>
        </p:nvSpPr>
        <p:spPr>
          <a:xfrm>
            <a:off x="533400" y="2209800"/>
            <a:ext cx="8001000" cy="1470025"/>
          </a:xfrm>
        </p:spPr>
        <p:txBody>
          <a:bodyPr/>
          <a:lstStyle/>
          <a:p>
            <a:r>
              <a:rPr lang="en-US" altLang="en-US" sz="2800">
                <a:solidFill>
                  <a:schemeClr val="tx1"/>
                </a:solidFill>
              </a:rPr>
              <a:t>Synthetic biology: Gene Circuits</a:t>
            </a:r>
          </a:p>
        </p:txBody>
      </p:sp>
      <p:sp>
        <p:nvSpPr>
          <p:cNvPr id="16386" name="Subtitle 2">
            <a:extLst>
              <a:ext uri="{FF2B5EF4-FFF2-40B4-BE49-F238E27FC236}">
                <a16:creationId xmlns:a16="http://schemas.microsoft.com/office/drawing/2014/main" id="{7049A420-5D2F-BA44-85FC-666E9F89A5D5}"/>
              </a:ext>
            </a:extLst>
          </p:cNvPr>
          <p:cNvSpPr>
            <a:spLocks noGrp="1"/>
          </p:cNvSpPr>
          <p:nvPr>
            <p:ph type="subTitle" idx="1"/>
          </p:nvPr>
        </p:nvSpPr>
        <p:spPr>
          <a:xfrm>
            <a:off x="1371600" y="4267200"/>
            <a:ext cx="6400800" cy="1752600"/>
          </a:xfrm>
        </p:spPr>
        <p:txBody>
          <a:bodyPr/>
          <a:lstStyle/>
          <a:p>
            <a:pPr>
              <a:lnSpc>
                <a:spcPct val="80000"/>
              </a:lnSpc>
              <a:defRPr/>
            </a:pPr>
            <a:r>
              <a:rPr lang="en-GB" altLang="en-US" sz="2700" dirty="0">
                <a:latin typeface="+mj-lt"/>
                <a:ea typeface="ＭＳ Ｐゴシック" charset="-128"/>
              </a:rPr>
              <a:t>Meriem El </a:t>
            </a:r>
            <a:r>
              <a:rPr lang="en-GB" altLang="en-US" sz="2700" dirty="0" err="1">
                <a:latin typeface="+mj-lt"/>
                <a:ea typeface="ＭＳ Ｐゴシック" charset="-128"/>
              </a:rPr>
              <a:t>Karoui</a:t>
            </a:r>
            <a:endParaRPr lang="en-GB" altLang="en-US" sz="2700" dirty="0">
              <a:latin typeface="+mj-lt"/>
              <a:ea typeface="ＭＳ Ｐゴシック" charset="-128"/>
            </a:endParaRPr>
          </a:p>
          <a:p>
            <a:pPr>
              <a:lnSpc>
                <a:spcPct val="80000"/>
              </a:lnSpc>
              <a:defRPr/>
            </a:pPr>
            <a:endParaRPr lang="en-GB" altLang="en-US" sz="2700" dirty="0">
              <a:latin typeface="+mj-lt"/>
              <a:ea typeface="ＭＳ Ｐゴシック" charset="-128"/>
            </a:endParaRPr>
          </a:p>
          <a:p>
            <a:pPr>
              <a:lnSpc>
                <a:spcPct val="80000"/>
              </a:lnSpc>
              <a:defRPr/>
            </a:pPr>
            <a:r>
              <a:rPr lang="en-GB" altLang="en-US" sz="2700" dirty="0" err="1">
                <a:latin typeface="+mj-lt"/>
                <a:ea typeface="ＭＳ Ｐゴシック" charset="-128"/>
              </a:rPr>
              <a:t>Meriem.el_karoui@ens-paris-saclay.fr</a:t>
            </a:r>
            <a:endParaRPr lang="en-GB" altLang="en-US" sz="2700" dirty="0">
              <a:latin typeface="+mj-lt"/>
              <a:ea typeface="ＭＳ Ｐゴシック" charset="-128"/>
            </a:endParaRPr>
          </a:p>
          <a:p>
            <a:pPr>
              <a:lnSpc>
                <a:spcPct val="80000"/>
              </a:lnSpc>
              <a:defRPr/>
            </a:pPr>
            <a:r>
              <a:rPr lang="en-GB" altLang="en-US" sz="2700" dirty="0">
                <a:latin typeface="+mj-lt"/>
                <a:ea typeface="ＭＳ Ｐゴシック" charset="-128"/>
              </a:rPr>
              <a:t>http://</a:t>
            </a:r>
            <a:r>
              <a:rPr lang="en-GB" altLang="en-US" sz="2700" dirty="0" err="1">
                <a:latin typeface="+mj-lt"/>
                <a:ea typeface="ＭＳ Ｐゴシック" charset="-128"/>
              </a:rPr>
              <a:t>www.elkarouilab.fr</a:t>
            </a:r>
            <a:endParaRPr lang="en-GB" altLang="en-US" sz="2700" dirty="0">
              <a:latin typeface="+mj-lt"/>
              <a:ea typeface="ＭＳ Ｐゴシック" charset="-128"/>
            </a:endParaRPr>
          </a:p>
          <a:p>
            <a:pPr>
              <a:lnSpc>
                <a:spcPct val="80000"/>
              </a:lnSpc>
              <a:defRPr/>
            </a:pPr>
            <a:endParaRPr lang="en-US" altLang="en-US" sz="2700" dirty="0">
              <a:latin typeface="Myriad Pro" charset="0"/>
              <a:ea typeface="ＭＳ Ｐゴシック" charset="-128"/>
            </a:endParaRPr>
          </a:p>
        </p:txBody>
      </p:sp>
      <p:grpSp>
        <p:nvGrpSpPr>
          <p:cNvPr id="3" name="Group 2">
            <a:extLst>
              <a:ext uri="{FF2B5EF4-FFF2-40B4-BE49-F238E27FC236}">
                <a16:creationId xmlns:a16="http://schemas.microsoft.com/office/drawing/2014/main" id="{97B5B6DB-00B3-56CE-2060-55312247766A}"/>
              </a:ext>
            </a:extLst>
          </p:cNvPr>
          <p:cNvGrpSpPr>
            <a:grpSpLocks/>
          </p:cNvGrpSpPr>
          <p:nvPr/>
        </p:nvGrpSpPr>
        <p:grpSpPr>
          <a:xfrm>
            <a:off x="762000" y="479425"/>
            <a:ext cx="5334000" cy="1143000"/>
            <a:chOff x="0" y="0"/>
            <a:chExt cx="7617955" cy="1661787"/>
          </a:xfrm>
        </p:grpSpPr>
        <p:pic>
          <p:nvPicPr>
            <p:cNvPr id="4" name="Image 6">
              <a:extLst>
                <a:ext uri="{FF2B5EF4-FFF2-40B4-BE49-F238E27FC236}">
                  <a16:creationId xmlns:a16="http://schemas.microsoft.com/office/drawing/2014/main" id="{7A3B5E34-C78C-493F-F66A-2BC8704A2A61}"/>
                </a:ext>
              </a:extLst>
            </p:cNvPr>
            <p:cNvPicPr>
              <a:picLocks/>
            </p:cNvPicPr>
            <p:nvPr/>
          </p:nvPicPr>
          <p:blipFill>
            <a:blip r:embed="rId2"/>
            <a:srcRect/>
            <a:stretch>
              <a:fillRect/>
            </a:stretch>
          </p:blipFill>
          <p:spPr bwMode="auto">
            <a:xfrm>
              <a:off x="6243317" y="163582"/>
              <a:ext cx="1374638" cy="1374638"/>
            </a:xfrm>
            <a:prstGeom prst="rect">
              <a:avLst/>
            </a:prstGeom>
            <a:noFill/>
            <a:ln>
              <a:noFill/>
            </a:ln>
          </p:spPr>
        </p:pic>
        <p:pic>
          <p:nvPicPr>
            <p:cNvPr id="5" name="Image 7">
              <a:extLst>
                <a:ext uri="{FF2B5EF4-FFF2-40B4-BE49-F238E27FC236}">
                  <a16:creationId xmlns:a16="http://schemas.microsoft.com/office/drawing/2014/main" id="{F5B573B2-8202-0670-3B44-02645894B86D}"/>
                </a:ext>
              </a:extLst>
            </p:cNvPr>
            <p:cNvPicPr>
              <a:picLocks/>
            </p:cNvPicPr>
            <p:nvPr/>
          </p:nvPicPr>
          <p:blipFill>
            <a:blip r:embed="rId3"/>
            <a:srcRect/>
            <a:stretch>
              <a:fillRect/>
            </a:stretch>
          </p:blipFill>
          <p:spPr bwMode="auto">
            <a:xfrm>
              <a:off x="3179721" y="0"/>
              <a:ext cx="2771712" cy="1661787"/>
            </a:xfrm>
            <a:prstGeom prst="rect">
              <a:avLst/>
            </a:prstGeom>
            <a:noFill/>
            <a:ln>
              <a:noFill/>
            </a:ln>
          </p:spPr>
        </p:pic>
        <p:pic>
          <p:nvPicPr>
            <p:cNvPr id="6" name="Picture 5">
              <a:extLst>
                <a:ext uri="{FF2B5EF4-FFF2-40B4-BE49-F238E27FC236}">
                  <a16:creationId xmlns:a16="http://schemas.microsoft.com/office/drawing/2014/main" id="{DCF73AEA-43F5-6D81-7163-4BF8C941F8A8}"/>
                </a:ext>
              </a:extLst>
            </p:cNvPr>
            <p:cNvPicPr>
              <a:picLocks/>
            </p:cNvPicPr>
            <p:nvPr/>
          </p:nvPicPr>
          <p:blipFill>
            <a:blip r:embed="rId4"/>
            <a:stretch>
              <a:fillRect/>
            </a:stretch>
          </p:blipFill>
          <p:spPr>
            <a:xfrm>
              <a:off x="0" y="163582"/>
              <a:ext cx="2887837" cy="137463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76074359-7FE6-6DC3-37F1-8F6E5AE74BD4}"/>
              </a:ext>
            </a:extLst>
          </p:cNvPr>
          <p:cNvSpPr>
            <a:spLocks noGrp="1" noChangeArrowheads="1"/>
          </p:cNvSpPr>
          <p:nvPr>
            <p:ph type="title"/>
          </p:nvPr>
        </p:nvSpPr>
        <p:spPr>
          <a:xfrm>
            <a:off x="684213" y="668338"/>
            <a:ext cx="8002587" cy="1031875"/>
          </a:xfrm>
        </p:spPr>
        <p:txBody>
          <a:bodyPr/>
          <a:lstStyle/>
          <a:p>
            <a:r>
              <a:rPr lang="en-GB" altLang="en-US" sz="2800">
                <a:solidFill>
                  <a:schemeClr val="tx1"/>
                </a:solidFill>
              </a:rPr>
              <a:t>Synthetic Biology: aims to build applications from standard biological components - </a:t>
            </a:r>
            <a:r>
              <a:rPr lang="en-GB" altLang="en-US" sz="2800" b="1">
                <a:solidFill>
                  <a:schemeClr val="tx1"/>
                </a:solidFill>
              </a:rPr>
              <a:t>BioBricks</a:t>
            </a:r>
          </a:p>
        </p:txBody>
      </p:sp>
      <p:sp>
        <p:nvSpPr>
          <p:cNvPr id="28674" name="Rectangle 3">
            <a:extLst>
              <a:ext uri="{FF2B5EF4-FFF2-40B4-BE49-F238E27FC236}">
                <a16:creationId xmlns:a16="http://schemas.microsoft.com/office/drawing/2014/main" id="{7A2C753B-8466-6B92-EA00-5E894E5CAC03}"/>
              </a:ext>
            </a:extLst>
          </p:cNvPr>
          <p:cNvSpPr>
            <a:spLocks noGrp="1" noChangeArrowheads="1"/>
          </p:cNvSpPr>
          <p:nvPr>
            <p:ph type="body" idx="1"/>
          </p:nvPr>
        </p:nvSpPr>
        <p:spPr>
          <a:xfrm>
            <a:off x="684213" y="2338388"/>
            <a:ext cx="7727950" cy="4043362"/>
          </a:xfrm>
        </p:spPr>
        <p:txBody>
          <a:bodyPr/>
          <a:lstStyle/>
          <a:p>
            <a:pPr>
              <a:buClr>
                <a:srgbClr val="7030A0"/>
              </a:buClr>
            </a:pPr>
            <a:r>
              <a:rPr lang="en-GB" altLang="en-US" sz="2800" b="1">
                <a:latin typeface="Arial Unicode MS" panose="020B0604020202020204" pitchFamily="34" charset="-128"/>
              </a:rPr>
              <a:t>Parts</a:t>
            </a:r>
            <a:r>
              <a:rPr lang="en-GB" altLang="en-US" sz="2800">
                <a:solidFill>
                  <a:schemeClr val="bg1"/>
                </a:solidFill>
                <a:latin typeface="Arial Unicode MS" panose="020B0604020202020204" pitchFamily="34" charset="-128"/>
              </a:rPr>
              <a:t> </a:t>
            </a:r>
            <a:r>
              <a:rPr lang="en-GB" altLang="en-US" sz="2800">
                <a:latin typeface="Arial Unicode MS" panose="020B0604020202020204" pitchFamily="34" charset="-128"/>
              </a:rPr>
              <a:t>– encode biological functions (ie often modified DNA)</a:t>
            </a:r>
          </a:p>
          <a:p>
            <a:pPr>
              <a:buClr>
                <a:srgbClr val="7030A0"/>
              </a:buClr>
            </a:pPr>
            <a:endParaRPr lang="en-GB" altLang="en-US" sz="2800">
              <a:latin typeface="Arial Unicode MS" panose="020B0604020202020204" pitchFamily="34" charset="-128"/>
            </a:endParaRPr>
          </a:p>
          <a:p>
            <a:pPr>
              <a:buClr>
                <a:srgbClr val="7030A0"/>
              </a:buClr>
            </a:pPr>
            <a:r>
              <a:rPr lang="en-GB" altLang="en-US" sz="2800" b="1">
                <a:solidFill>
                  <a:schemeClr val="tx2"/>
                </a:solidFill>
                <a:latin typeface="Arial Unicode MS" panose="020B0604020202020204" pitchFamily="34" charset="-128"/>
              </a:rPr>
              <a:t>Devices</a:t>
            </a:r>
            <a:r>
              <a:rPr lang="en-GB" altLang="en-US" sz="2800">
                <a:latin typeface="Arial Unicode MS" panose="020B0604020202020204" pitchFamily="34" charset="-128"/>
              </a:rPr>
              <a:t> – made from a collection of parts and encode human-defined functions (eg logic gates) </a:t>
            </a:r>
          </a:p>
          <a:p>
            <a:pPr>
              <a:buClr>
                <a:srgbClr val="7030A0"/>
              </a:buClr>
            </a:pPr>
            <a:endParaRPr lang="en-GB" altLang="en-US" sz="2800">
              <a:latin typeface="Arial Unicode MS" panose="020B0604020202020204" pitchFamily="34" charset="-128"/>
            </a:endParaRPr>
          </a:p>
          <a:p>
            <a:pPr>
              <a:buClr>
                <a:srgbClr val="7030A0"/>
              </a:buClr>
            </a:pPr>
            <a:r>
              <a:rPr lang="en-GB" altLang="en-US" sz="2800" b="1">
                <a:solidFill>
                  <a:schemeClr val="tx2"/>
                </a:solidFill>
                <a:latin typeface="Arial Unicode MS" panose="020B0604020202020204" pitchFamily="34" charset="-128"/>
              </a:rPr>
              <a:t>Systems</a:t>
            </a:r>
            <a:r>
              <a:rPr lang="en-GB" altLang="en-US" sz="2800">
                <a:latin typeface="Arial Unicode MS" panose="020B0604020202020204" pitchFamily="34" charset="-128"/>
              </a:rPr>
              <a:t> – perform tasks, eg counting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121BFB62-C482-7235-0FB9-CD48118E4669}"/>
              </a:ext>
            </a:extLst>
          </p:cNvPr>
          <p:cNvSpPr>
            <a:spLocks noGrp="1" noChangeArrowheads="1"/>
          </p:cNvSpPr>
          <p:nvPr>
            <p:ph type="title"/>
          </p:nvPr>
        </p:nvSpPr>
        <p:spPr/>
        <p:txBody>
          <a:bodyPr/>
          <a:lstStyle/>
          <a:p>
            <a:r>
              <a:rPr lang="en-GB" altLang="en-US" sz="3600"/>
              <a:t>Engineering Biology</a:t>
            </a:r>
            <a:endParaRPr lang="en-US" altLang="en-US" sz="3600"/>
          </a:p>
        </p:txBody>
      </p:sp>
      <p:sp>
        <p:nvSpPr>
          <p:cNvPr id="29698" name="Rectangle 3">
            <a:extLst>
              <a:ext uri="{FF2B5EF4-FFF2-40B4-BE49-F238E27FC236}">
                <a16:creationId xmlns:a16="http://schemas.microsoft.com/office/drawing/2014/main" id="{2CE4B296-AFDE-942E-F719-BA776C66630E}"/>
              </a:ext>
            </a:extLst>
          </p:cNvPr>
          <p:cNvSpPr txBox="1">
            <a:spLocks noChangeArrowheads="1"/>
          </p:cNvSpPr>
          <p:nvPr/>
        </p:nvSpPr>
        <p:spPr bwMode="auto">
          <a:xfrm>
            <a:off x="323850" y="1484313"/>
            <a:ext cx="8435975" cy="4852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buFontTx/>
              <a:buNone/>
            </a:pPr>
            <a:r>
              <a:rPr lang="en-GB" altLang="en-US" sz="2800" b="1">
                <a:solidFill>
                  <a:srgbClr val="000000"/>
                </a:solidFill>
                <a:latin typeface="Myriad Pro" pitchFamily="34" charset="0"/>
              </a:rPr>
              <a:t>Modularity, Standardisation, Abstraction</a:t>
            </a:r>
          </a:p>
          <a:p>
            <a:pPr eaLnBrk="1" hangingPunct="1">
              <a:buFont typeface="Monotype Sorts" pitchFamily="2" charset="2"/>
              <a:buNone/>
            </a:pPr>
            <a:endParaRPr lang="en-GB" altLang="en-US" sz="4000">
              <a:solidFill>
                <a:srgbClr val="000000"/>
              </a:solidFill>
              <a:latin typeface="Myriad Pro" pitchFamily="34" charset="0"/>
            </a:endParaRPr>
          </a:p>
        </p:txBody>
      </p:sp>
      <p:pic>
        <p:nvPicPr>
          <p:cNvPr id="29699" name="Picture 5" descr="regulatory module">
            <a:extLst>
              <a:ext uri="{FF2B5EF4-FFF2-40B4-BE49-F238E27FC236}">
                <a16:creationId xmlns:a16="http://schemas.microsoft.com/office/drawing/2014/main" id="{151ED4A8-E5D4-6F87-7BDE-60BE847B5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2449513"/>
            <a:ext cx="35941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a:extLst>
              <a:ext uri="{FF2B5EF4-FFF2-40B4-BE49-F238E27FC236}">
                <a16:creationId xmlns:a16="http://schemas.microsoft.com/office/drawing/2014/main" id="{E6879F98-6E97-7762-1711-D20B73EA2C3B}"/>
              </a:ext>
            </a:extLst>
          </p:cNvPr>
          <p:cNvSpPr txBox="1">
            <a:spLocks noChangeArrowheads="1"/>
          </p:cNvSpPr>
          <p:nvPr/>
        </p:nvSpPr>
        <p:spPr bwMode="auto">
          <a:xfrm>
            <a:off x="520700" y="4049713"/>
            <a:ext cx="3557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600" b="1">
                <a:solidFill>
                  <a:srgbClr val="000000"/>
                </a:solidFill>
                <a:ea typeface="宋体" panose="02010600030101010101" pitchFamily="2" charset="-122"/>
              </a:rPr>
              <a:t>Typical gene transcription module</a:t>
            </a:r>
            <a:r>
              <a:rPr lang="en-GB" altLang="zh-CN" sz="1800" b="1">
                <a:solidFill>
                  <a:srgbClr val="000000"/>
                </a:solidFill>
                <a:ea typeface="宋体" panose="02010600030101010101" pitchFamily="2" charset="-122"/>
              </a:rPr>
              <a:t> </a:t>
            </a:r>
            <a:endParaRPr lang="en-GB" altLang="en-US" sz="1800" b="1">
              <a:solidFill>
                <a:srgbClr val="000000"/>
              </a:solidFill>
              <a:ea typeface="宋体" panose="02010600030101010101" pitchFamily="2" charset="-122"/>
            </a:endParaRPr>
          </a:p>
        </p:txBody>
      </p:sp>
      <p:pic>
        <p:nvPicPr>
          <p:cNvPr id="29701" name="Picture 8" descr="_Tmpl_terminator">
            <a:extLst>
              <a:ext uri="{FF2B5EF4-FFF2-40B4-BE49-F238E27FC236}">
                <a16:creationId xmlns:a16="http://schemas.microsoft.com/office/drawing/2014/main" id="{3AD73B1E-954D-592F-1078-4D878FA1F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5595938"/>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_Tmpl_rbs">
            <a:extLst>
              <a:ext uri="{FF2B5EF4-FFF2-40B4-BE49-F238E27FC236}">
                <a16:creationId xmlns:a16="http://schemas.microsoft.com/office/drawing/2014/main" id="{50B8C722-8C17-5832-8F35-49574D0BE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4697413"/>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_Tmpl_cds">
            <a:extLst>
              <a:ext uri="{FF2B5EF4-FFF2-40B4-BE49-F238E27FC236}">
                <a16:creationId xmlns:a16="http://schemas.microsoft.com/office/drawing/2014/main" id="{93372AAB-8F9B-CB50-4414-A3CA89A92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738" y="5153025"/>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1">
            <a:extLst>
              <a:ext uri="{FF2B5EF4-FFF2-40B4-BE49-F238E27FC236}">
                <a16:creationId xmlns:a16="http://schemas.microsoft.com/office/drawing/2014/main" id="{E2ED5156-368F-398C-5400-0428EFC5DDA4}"/>
              </a:ext>
            </a:extLst>
          </p:cNvPr>
          <p:cNvSpPr txBox="1">
            <a:spLocks noChangeArrowheads="1"/>
          </p:cNvSpPr>
          <p:nvPr/>
        </p:nvSpPr>
        <p:spPr bwMode="auto">
          <a:xfrm>
            <a:off x="1347788" y="4627563"/>
            <a:ext cx="2417762"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solidFill>
                  <a:srgbClr val="000000"/>
                </a:solidFill>
              </a:rPr>
              <a:t>Ribosome binding site</a:t>
            </a:r>
          </a:p>
          <a:p>
            <a:pPr eaLnBrk="1" hangingPunct="1">
              <a:spcBef>
                <a:spcPct val="0"/>
              </a:spcBef>
              <a:buFontTx/>
              <a:buNone/>
            </a:pPr>
            <a:endParaRPr lang="en-GB" altLang="en-US" sz="1600">
              <a:solidFill>
                <a:srgbClr val="000000"/>
              </a:solidFill>
            </a:endParaRPr>
          </a:p>
          <a:p>
            <a:pPr eaLnBrk="1" hangingPunct="1">
              <a:spcBef>
                <a:spcPct val="0"/>
              </a:spcBef>
              <a:buFontTx/>
              <a:buNone/>
            </a:pPr>
            <a:r>
              <a:rPr lang="en-GB" altLang="en-US" sz="1600">
                <a:solidFill>
                  <a:srgbClr val="000000"/>
                </a:solidFill>
              </a:rPr>
              <a:t>Protein coding sequence</a:t>
            </a:r>
          </a:p>
          <a:p>
            <a:pPr eaLnBrk="1" hangingPunct="1">
              <a:spcBef>
                <a:spcPct val="0"/>
              </a:spcBef>
              <a:buFontTx/>
              <a:buNone/>
            </a:pPr>
            <a:endParaRPr lang="en-GB" altLang="en-US" sz="1400">
              <a:solidFill>
                <a:srgbClr val="000000"/>
              </a:solidFill>
            </a:endParaRPr>
          </a:p>
          <a:p>
            <a:pPr eaLnBrk="1" hangingPunct="1">
              <a:spcBef>
                <a:spcPct val="0"/>
              </a:spcBef>
              <a:buFontTx/>
              <a:buNone/>
            </a:pPr>
            <a:r>
              <a:rPr lang="en-GB" altLang="en-US" sz="1600">
                <a:solidFill>
                  <a:srgbClr val="000000"/>
                </a:solidFill>
              </a:rPr>
              <a:t>Terminator</a:t>
            </a:r>
          </a:p>
          <a:p>
            <a:pPr eaLnBrk="1" hangingPunct="1">
              <a:spcBef>
                <a:spcPct val="0"/>
              </a:spcBef>
              <a:buFontTx/>
              <a:buNone/>
            </a:pPr>
            <a:endParaRPr lang="en-GB" altLang="en-US" sz="1200">
              <a:solidFill>
                <a:srgbClr val="000000"/>
              </a:solidFill>
            </a:endParaRPr>
          </a:p>
          <a:p>
            <a:pPr eaLnBrk="1" hangingPunct="1">
              <a:spcBef>
                <a:spcPct val="0"/>
              </a:spcBef>
              <a:buFontTx/>
              <a:buNone/>
            </a:pPr>
            <a:r>
              <a:rPr lang="en-GB" altLang="en-US" sz="1600">
                <a:solidFill>
                  <a:srgbClr val="000000"/>
                </a:solidFill>
              </a:rPr>
              <a:t>Transcription factor</a:t>
            </a:r>
          </a:p>
        </p:txBody>
      </p:sp>
      <p:sp>
        <p:nvSpPr>
          <p:cNvPr id="29705" name="Oval 12">
            <a:extLst>
              <a:ext uri="{FF2B5EF4-FFF2-40B4-BE49-F238E27FC236}">
                <a16:creationId xmlns:a16="http://schemas.microsoft.com/office/drawing/2014/main" id="{E004A9E4-3431-9507-BE58-12372AE5F2D8}"/>
              </a:ext>
            </a:extLst>
          </p:cNvPr>
          <p:cNvSpPr>
            <a:spLocks noChangeArrowheads="1"/>
          </p:cNvSpPr>
          <p:nvPr/>
        </p:nvSpPr>
        <p:spPr bwMode="auto">
          <a:xfrm>
            <a:off x="758825" y="6078538"/>
            <a:ext cx="458788" cy="207962"/>
          </a:xfrm>
          <a:prstGeom prst="ellipse">
            <a:avLst/>
          </a:prstGeom>
          <a:gradFill rotWithShape="1">
            <a:gsLst>
              <a:gs pos="0">
                <a:srgbClr val="760076"/>
              </a:gs>
              <a:gs pos="5000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400" b="1">
                <a:solidFill>
                  <a:schemeClr val="bg1"/>
                </a:solidFill>
              </a:rPr>
              <a:t>TF</a:t>
            </a:r>
          </a:p>
        </p:txBody>
      </p:sp>
      <p:sp>
        <p:nvSpPr>
          <p:cNvPr id="29706" name="Text Box 14">
            <a:extLst>
              <a:ext uri="{FF2B5EF4-FFF2-40B4-BE49-F238E27FC236}">
                <a16:creationId xmlns:a16="http://schemas.microsoft.com/office/drawing/2014/main" id="{38CEA17A-3FD1-BEEB-8FFF-DC296BFCF5B4}"/>
              </a:ext>
            </a:extLst>
          </p:cNvPr>
          <p:cNvSpPr txBox="1">
            <a:spLocks noChangeArrowheads="1"/>
          </p:cNvSpPr>
          <p:nvPr/>
        </p:nvSpPr>
        <p:spPr bwMode="auto">
          <a:xfrm>
            <a:off x="4648200" y="2376488"/>
            <a:ext cx="41878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2000" b="1">
                <a:ea typeface="宋体" panose="02010600030101010101" pitchFamily="2" charset="-122"/>
              </a:rPr>
              <a:t>A hierarchy for synthetic biology </a:t>
            </a:r>
            <a:endParaRPr lang="en-GB" altLang="en-US" sz="1800" b="1">
              <a:ea typeface="宋体" panose="02010600030101010101" pitchFamily="2" charset="-122"/>
            </a:endParaRPr>
          </a:p>
        </p:txBody>
      </p:sp>
      <p:pic>
        <p:nvPicPr>
          <p:cNvPr id="29707" name="Picture 25" descr="HIERARCHY">
            <a:extLst>
              <a:ext uri="{FF2B5EF4-FFF2-40B4-BE49-F238E27FC236}">
                <a16:creationId xmlns:a16="http://schemas.microsoft.com/office/drawing/2014/main" id="{E988D9D2-2513-236F-DB43-E42551F6D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124200"/>
            <a:ext cx="4079875"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2">
            <a:extLst>
              <a:ext uri="{FF2B5EF4-FFF2-40B4-BE49-F238E27FC236}">
                <a16:creationId xmlns:a16="http://schemas.microsoft.com/office/drawing/2014/main" id="{7DC6EB8C-C9CA-2E6F-333A-954BDAB38662}"/>
              </a:ext>
            </a:extLst>
          </p:cNvPr>
          <p:cNvSpPr>
            <a:spLocks noChangeArrowheads="1"/>
          </p:cNvSpPr>
          <p:nvPr/>
        </p:nvSpPr>
        <p:spPr bwMode="auto">
          <a:xfrm>
            <a:off x="1763713" y="1916113"/>
            <a:ext cx="5688012" cy="3673475"/>
          </a:xfrm>
          <a:prstGeom prst="roundRect">
            <a:avLst>
              <a:gd name="adj" fmla="val 16667"/>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0722" name="Group 3">
            <a:extLst>
              <a:ext uri="{FF2B5EF4-FFF2-40B4-BE49-F238E27FC236}">
                <a16:creationId xmlns:a16="http://schemas.microsoft.com/office/drawing/2014/main" id="{CF6E9269-CEA1-EBC0-78AC-B47C4CED1D3F}"/>
              </a:ext>
            </a:extLst>
          </p:cNvPr>
          <p:cNvGrpSpPr>
            <a:grpSpLocks/>
          </p:cNvGrpSpPr>
          <p:nvPr/>
        </p:nvGrpSpPr>
        <p:grpSpPr bwMode="auto">
          <a:xfrm>
            <a:off x="611188" y="4797425"/>
            <a:ext cx="2305050" cy="1511300"/>
            <a:chOff x="4041" y="3036"/>
            <a:chExt cx="1316" cy="952"/>
          </a:xfrm>
        </p:grpSpPr>
        <p:sp>
          <p:nvSpPr>
            <p:cNvPr id="30748" name="AutoShape 4">
              <a:extLst>
                <a:ext uri="{FF2B5EF4-FFF2-40B4-BE49-F238E27FC236}">
                  <a16:creationId xmlns:a16="http://schemas.microsoft.com/office/drawing/2014/main" id="{BD26BD0D-EEA6-DC74-38ED-DCC7DF4B4A1C}"/>
                </a:ext>
              </a:extLst>
            </p:cNvPr>
            <p:cNvSpPr>
              <a:spLocks noChangeArrowheads="1"/>
            </p:cNvSpPr>
            <p:nvPr/>
          </p:nvSpPr>
          <p:spPr bwMode="auto">
            <a:xfrm>
              <a:off x="4041" y="3353"/>
              <a:ext cx="1316" cy="635"/>
            </a:xfrm>
            <a:prstGeom prst="roundRect">
              <a:avLst>
                <a:gd name="adj" fmla="val 8352"/>
              </a:avLst>
            </a:prstGeom>
            <a:solidFill>
              <a:srgbClr val="6600CC"/>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a:p>
          </p:txBody>
        </p:sp>
        <p:sp>
          <p:nvSpPr>
            <p:cNvPr id="30749" name="AutoShape 5">
              <a:extLst>
                <a:ext uri="{FF2B5EF4-FFF2-40B4-BE49-F238E27FC236}">
                  <a16:creationId xmlns:a16="http://schemas.microsoft.com/office/drawing/2014/main" id="{FE09CC64-8804-779A-C903-9D22014570B4}"/>
                </a:ext>
              </a:extLst>
            </p:cNvPr>
            <p:cNvSpPr>
              <a:spLocks noChangeAspect="1" noChangeArrowheads="1"/>
            </p:cNvSpPr>
            <p:nvPr/>
          </p:nvSpPr>
          <p:spPr bwMode="auto">
            <a:xfrm>
              <a:off x="4041" y="3036"/>
              <a:ext cx="1302" cy="317"/>
            </a:xfrm>
            <a:prstGeom prst="flowChartAlternateProcess">
              <a:avLst/>
            </a:prstGeom>
            <a:solidFill>
              <a:srgbClr val="6600CC"/>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Implementation</a:t>
              </a:r>
            </a:p>
          </p:txBody>
        </p:sp>
        <p:pic>
          <p:nvPicPr>
            <p:cNvPr id="30750" name="Picture 6" descr="edw_construction">
              <a:extLst>
                <a:ext uri="{FF2B5EF4-FFF2-40B4-BE49-F238E27FC236}">
                  <a16:creationId xmlns:a16="http://schemas.microsoft.com/office/drawing/2014/main" id="{56CB1816-E7FB-BE4F-7E13-553C85501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98" r="7207" b="4474"/>
            <a:stretch>
              <a:fillRect/>
            </a:stretch>
          </p:blipFill>
          <p:spPr bwMode="auto">
            <a:xfrm>
              <a:off x="4104" y="3475"/>
              <a:ext cx="11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3" name="Group 7">
            <a:extLst>
              <a:ext uri="{FF2B5EF4-FFF2-40B4-BE49-F238E27FC236}">
                <a16:creationId xmlns:a16="http://schemas.microsoft.com/office/drawing/2014/main" id="{52981BBD-6789-DA5A-4C3A-A97EE2295822}"/>
              </a:ext>
            </a:extLst>
          </p:cNvPr>
          <p:cNvGrpSpPr>
            <a:grpSpLocks/>
          </p:cNvGrpSpPr>
          <p:nvPr/>
        </p:nvGrpSpPr>
        <p:grpSpPr bwMode="auto">
          <a:xfrm>
            <a:off x="6372225" y="4797425"/>
            <a:ext cx="2160588" cy="1511300"/>
            <a:chOff x="4014" y="1389"/>
            <a:chExt cx="1316" cy="907"/>
          </a:xfrm>
        </p:grpSpPr>
        <p:sp>
          <p:nvSpPr>
            <p:cNvPr id="30745" name="AutoShape 8">
              <a:extLst>
                <a:ext uri="{FF2B5EF4-FFF2-40B4-BE49-F238E27FC236}">
                  <a16:creationId xmlns:a16="http://schemas.microsoft.com/office/drawing/2014/main" id="{8D273A2C-4C50-2F28-7CEA-AE8491574FE5}"/>
                </a:ext>
              </a:extLst>
            </p:cNvPr>
            <p:cNvSpPr>
              <a:spLocks noChangeAspect="1" noChangeArrowheads="1"/>
            </p:cNvSpPr>
            <p:nvPr/>
          </p:nvSpPr>
          <p:spPr bwMode="auto">
            <a:xfrm>
              <a:off x="4020" y="1389"/>
              <a:ext cx="1301" cy="272"/>
            </a:xfrm>
            <a:prstGeom prst="flowChartAlternateProcess">
              <a:avLst/>
            </a:prstGeom>
            <a:solidFill>
              <a:srgbClr val="990033"/>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Modelling</a:t>
              </a:r>
            </a:p>
          </p:txBody>
        </p:sp>
        <p:sp>
          <p:nvSpPr>
            <p:cNvPr id="30746" name="AutoShape 9">
              <a:extLst>
                <a:ext uri="{FF2B5EF4-FFF2-40B4-BE49-F238E27FC236}">
                  <a16:creationId xmlns:a16="http://schemas.microsoft.com/office/drawing/2014/main" id="{58436669-CF09-967B-BDC2-AEEDCAFDACDA}"/>
                </a:ext>
              </a:extLst>
            </p:cNvPr>
            <p:cNvSpPr>
              <a:spLocks noChangeArrowheads="1"/>
            </p:cNvSpPr>
            <p:nvPr/>
          </p:nvSpPr>
          <p:spPr bwMode="auto">
            <a:xfrm>
              <a:off x="4014" y="1661"/>
              <a:ext cx="1316" cy="635"/>
            </a:xfrm>
            <a:prstGeom prst="roundRect">
              <a:avLst>
                <a:gd name="adj" fmla="val 8352"/>
              </a:avLst>
            </a:prstGeom>
            <a:solidFill>
              <a:srgbClr val="990033"/>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a:p>
          </p:txBody>
        </p:sp>
        <p:pic>
          <p:nvPicPr>
            <p:cNvPr id="30747" name="Picture 10" descr="airplane_modelling">
              <a:extLst>
                <a:ext uri="{FF2B5EF4-FFF2-40B4-BE49-F238E27FC236}">
                  <a16:creationId xmlns:a16="http://schemas.microsoft.com/office/drawing/2014/main" id="{F88A95A3-FE0C-62B3-CD2B-701EA5717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68" b="-5052"/>
            <a:stretch>
              <a:fillRect/>
            </a:stretch>
          </p:blipFill>
          <p:spPr bwMode="auto">
            <a:xfrm>
              <a:off x="4150" y="1752"/>
              <a:ext cx="1017"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4" name="Group 11">
            <a:extLst>
              <a:ext uri="{FF2B5EF4-FFF2-40B4-BE49-F238E27FC236}">
                <a16:creationId xmlns:a16="http://schemas.microsoft.com/office/drawing/2014/main" id="{353A1EA1-8392-CB35-D520-DCC54A25A698}"/>
              </a:ext>
            </a:extLst>
          </p:cNvPr>
          <p:cNvGrpSpPr>
            <a:grpSpLocks/>
          </p:cNvGrpSpPr>
          <p:nvPr/>
        </p:nvGrpSpPr>
        <p:grpSpPr bwMode="auto">
          <a:xfrm>
            <a:off x="6372225" y="2133600"/>
            <a:ext cx="2090738" cy="1511300"/>
            <a:chOff x="2289" y="754"/>
            <a:chExt cx="1317" cy="907"/>
          </a:xfrm>
        </p:grpSpPr>
        <p:sp>
          <p:nvSpPr>
            <p:cNvPr id="30741" name="AutoShape 12">
              <a:extLst>
                <a:ext uri="{FF2B5EF4-FFF2-40B4-BE49-F238E27FC236}">
                  <a16:creationId xmlns:a16="http://schemas.microsoft.com/office/drawing/2014/main" id="{4583A76D-318C-1609-3858-E60A49BDA008}"/>
                </a:ext>
              </a:extLst>
            </p:cNvPr>
            <p:cNvSpPr>
              <a:spLocks noChangeArrowheads="1"/>
            </p:cNvSpPr>
            <p:nvPr/>
          </p:nvSpPr>
          <p:spPr bwMode="auto">
            <a:xfrm>
              <a:off x="2290" y="1026"/>
              <a:ext cx="1316" cy="635"/>
            </a:xfrm>
            <a:prstGeom prst="roundRect">
              <a:avLst>
                <a:gd name="adj" fmla="val 8352"/>
              </a:avLst>
            </a:prstGeom>
            <a:solidFill>
              <a:srgbClr val="FF9900"/>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endParaRPr lang="zh-CN" altLang="en-US" sz="2000">
                <a:ea typeface="宋体" panose="02010600030101010101" pitchFamily="2" charset="-122"/>
              </a:endParaRPr>
            </a:p>
          </p:txBody>
        </p:sp>
        <p:sp>
          <p:nvSpPr>
            <p:cNvPr id="30742" name="AutoShape 13">
              <a:extLst>
                <a:ext uri="{FF2B5EF4-FFF2-40B4-BE49-F238E27FC236}">
                  <a16:creationId xmlns:a16="http://schemas.microsoft.com/office/drawing/2014/main" id="{612A256C-5CA0-F215-FCBA-2CBC4F4C1674}"/>
                </a:ext>
              </a:extLst>
            </p:cNvPr>
            <p:cNvSpPr>
              <a:spLocks noChangeAspect="1" noChangeArrowheads="1"/>
            </p:cNvSpPr>
            <p:nvPr/>
          </p:nvSpPr>
          <p:spPr bwMode="auto">
            <a:xfrm>
              <a:off x="2289" y="754"/>
              <a:ext cx="1301" cy="272"/>
            </a:xfrm>
            <a:prstGeom prst="flowChartAlternateProcess">
              <a:avLst/>
            </a:prstGeom>
            <a:solidFill>
              <a:srgbClr val="FF9900"/>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Design</a:t>
              </a:r>
            </a:p>
          </p:txBody>
        </p:sp>
        <p:pic>
          <p:nvPicPr>
            <p:cNvPr id="30743" name="Picture 14" descr="a320-f">
              <a:extLst>
                <a:ext uri="{FF2B5EF4-FFF2-40B4-BE49-F238E27FC236}">
                  <a16:creationId xmlns:a16="http://schemas.microsoft.com/office/drawing/2014/main" id="{EE09EC94-B6D0-4AC2-739A-298936576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5789"/>
            <a:stretch>
              <a:fillRect/>
            </a:stretch>
          </p:blipFill>
          <p:spPr bwMode="auto">
            <a:xfrm>
              <a:off x="2381" y="1071"/>
              <a:ext cx="110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15" descr="a320-s">
              <a:extLst>
                <a:ext uri="{FF2B5EF4-FFF2-40B4-BE49-F238E27FC236}">
                  <a16:creationId xmlns:a16="http://schemas.microsoft.com/office/drawing/2014/main" id="{AEC6D86E-77A3-BF69-FDB0-1431AC8704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 y="1253"/>
              <a:ext cx="104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5" name="Group 16">
            <a:extLst>
              <a:ext uri="{FF2B5EF4-FFF2-40B4-BE49-F238E27FC236}">
                <a16:creationId xmlns:a16="http://schemas.microsoft.com/office/drawing/2014/main" id="{DC02877C-E288-ED33-42A0-B93ABCD99516}"/>
              </a:ext>
            </a:extLst>
          </p:cNvPr>
          <p:cNvGrpSpPr>
            <a:grpSpLocks/>
          </p:cNvGrpSpPr>
          <p:nvPr/>
        </p:nvGrpSpPr>
        <p:grpSpPr bwMode="auto">
          <a:xfrm>
            <a:off x="3622675" y="1196975"/>
            <a:ext cx="2173288" cy="1439863"/>
            <a:chOff x="413" y="1389"/>
            <a:chExt cx="1460" cy="907"/>
          </a:xfrm>
        </p:grpSpPr>
        <p:sp>
          <p:nvSpPr>
            <p:cNvPr id="30738" name="AutoShape 17">
              <a:extLst>
                <a:ext uri="{FF2B5EF4-FFF2-40B4-BE49-F238E27FC236}">
                  <a16:creationId xmlns:a16="http://schemas.microsoft.com/office/drawing/2014/main" id="{8A234B0D-916B-5C72-6443-A69091D58C77}"/>
                </a:ext>
              </a:extLst>
            </p:cNvPr>
            <p:cNvSpPr>
              <a:spLocks noChangeAspect="1" noChangeArrowheads="1"/>
            </p:cNvSpPr>
            <p:nvPr/>
          </p:nvSpPr>
          <p:spPr bwMode="auto">
            <a:xfrm>
              <a:off x="413" y="1389"/>
              <a:ext cx="1452" cy="272"/>
            </a:xfrm>
            <a:prstGeom prst="flowChartAlternateProcess">
              <a:avLst/>
            </a:prstGeom>
            <a:solidFill>
              <a:srgbClr val="009900"/>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Specifications</a:t>
              </a:r>
            </a:p>
          </p:txBody>
        </p:sp>
        <p:sp>
          <p:nvSpPr>
            <p:cNvPr id="30739" name="AutoShape 18">
              <a:extLst>
                <a:ext uri="{FF2B5EF4-FFF2-40B4-BE49-F238E27FC236}">
                  <a16:creationId xmlns:a16="http://schemas.microsoft.com/office/drawing/2014/main" id="{9DB3BBF7-8CD6-B9F3-6A9D-B4BE77BC27A5}"/>
                </a:ext>
              </a:extLst>
            </p:cNvPr>
            <p:cNvSpPr>
              <a:spLocks noChangeArrowheads="1"/>
            </p:cNvSpPr>
            <p:nvPr/>
          </p:nvSpPr>
          <p:spPr bwMode="auto">
            <a:xfrm>
              <a:off x="421" y="1661"/>
              <a:ext cx="1452" cy="635"/>
            </a:xfrm>
            <a:prstGeom prst="roundRect">
              <a:avLst>
                <a:gd name="adj" fmla="val 8352"/>
              </a:avLst>
            </a:prstGeom>
            <a:solidFill>
              <a:srgbClr val="009900"/>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endParaRPr lang="zh-CN" altLang="en-US" sz="2000">
                <a:ea typeface="宋体" panose="02010600030101010101" pitchFamily="2" charset="-122"/>
              </a:endParaRPr>
            </a:p>
          </p:txBody>
        </p:sp>
        <p:pic>
          <p:nvPicPr>
            <p:cNvPr id="30740" name="Picture 19" descr="MCj03334300000[1]">
              <a:extLst>
                <a:ext uri="{FF2B5EF4-FFF2-40B4-BE49-F238E27FC236}">
                  <a16:creationId xmlns:a16="http://schemas.microsoft.com/office/drawing/2014/main" id="{09376F50-7225-E21F-BDBC-1D374A787D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 y="1724"/>
              <a:ext cx="417"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6" name="Group 20">
            <a:extLst>
              <a:ext uri="{FF2B5EF4-FFF2-40B4-BE49-F238E27FC236}">
                <a16:creationId xmlns:a16="http://schemas.microsoft.com/office/drawing/2014/main" id="{29637ADA-5611-C8C6-CD6A-C30466B9CCBC}"/>
              </a:ext>
            </a:extLst>
          </p:cNvPr>
          <p:cNvGrpSpPr>
            <a:grpSpLocks/>
          </p:cNvGrpSpPr>
          <p:nvPr/>
        </p:nvGrpSpPr>
        <p:grpSpPr bwMode="auto">
          <a:xfrm>
            <a:off x="611188" y="2168525"/>
            <a:ext cx="2305050" cy="1476375"/>
            <a:chOff x="431" y="3044"/>
            <a:chExt cx="1452" cy="930"/>
          </a:xfrm>
        </p:grpSpPr>
        <p:sp>
          <p:nvSpPr>
            <p:cNvPr id="30735" name="AutoShape 21">
              <a:extLst>
                <a:ext uri="{FF2B5EF4-FFF2-40B4-BE49-F238E27FC236}">
                  <a16:creationId xmlns:a16="http://schemas.microsoft.com/office/drawing/2014/main" id="{9DE62273-E676-AFB3-31A6-AA34499CDC3F}"/>
                </a:ext>
              </a:extLst>
            </p:cNvPr>
            <p:cNvSpPr>
              <a:spLocks noChangeAspect="1" noChangeArrowheads="1"/>
            </p:cNvSpPr>
            <p:nvPr/>
          </p:nvSpPr>
          <p:spPr bwMode="auto">
            <a:xfrm>
              <a:off x="432" y="3044"/>
              <a:ext cx="1451" cy="295"/>
            </a:xfrm>
            <a:prstGeom prst="flowChartAlternateProcess">
              <a:avLst/>
            </a:prstGeom>
            <a:solidFill>
              <a:srgbClr val="0033CC"/>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Testing/Validation</a:t>
              </a:r>
            </a:p>
          </p:txBody>
        </p:sp>
        <p:sp>
          <p:nvSpPr>
            <p:cNvPr id="30736" name="AutoShape 22">
              <a:extLst>
                <a:ext uri="{FF2B5EF4-FFF2-40B4-BE49-F238E27FC236}">
                  <a16:creationId xmlns:a16="http://schemas.microsoft.com/office/drawing/2014/main" id="{8E353F7F-7FDF-06EE-3CF3-C80880ED732D}"/>
                </a:ext>
              </a:extLst>
            </p:cNvPr>
            <p:cNvSpPr>
              <a:spLocks noChangeArrowheads="1"/>
            </p:cNvSpPr>
            <p:nvPr/>
          </p:nvSpPr>
          <p:spPr bwMode="auto">
            <a:xfrm>
              <a:off x="431" y="3339"/>
              <a:ext cx="1452" cy="635"/>
            </a:xfrm>
            <a:prstGeom prst="roundRect">
              <a:avLst>
                <a:gd name="adj" fmla="val 8352"/>
              </a:avLst>
            </a:prstGeom>
            <a:solidFill>
              <a:srgbClr val="0033CC"/>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a:p>
          </p:txBody>
        </p:sp>
        <p:pic>
          <p:nvPicPr>
            <p:cNvPr id="30737" name="Picture 23" descr="a320_test">
              <a:extLst>
                <a:ext uri="{FF2B5EF4-FFF2-40B4-BE49-F238E27FC236}">
                  <a16:creationId xmlns:a16="http://schemas.microsoft.com/office/drawing/2014/main" id="{7DB03F2B-80E7-EB7E-354B-4FD0073C9E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 y="3396"/>
              <a:ext cx="67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Rectangle 24">
            <a:extLst>
              <a:ext uri="{FF2B5EF4-FFF2-40B4-BE49-F238E27FC236}">
                <a16:creationId xmlns:a16="http://schemas.microsoft.com/office/drawing/2014/main" id="{9B1B33DF-C5B8-A6AC-0805-D788A08B13D3}"/>
              </a:ext>
            </a:extLst>
          </p:cNvPr>
          <p:cNvSpPr>
            <a:spLocks noGrp="1" noChangeArrowheads="1"/>
          </p:cNvSpPr>
          <p:nvPr>
            <p:ph type="title" sz="quarter"/>
          </p:nvPr>
        </p:nvSpPr>
        <p:spPr>
          <a:xfrm>
            <a:off x="457200" y="125413"/>
            <a:ext cx="8229600" cy="1143000"/>
          </a:xfrm>
        </p:spPr>
        <p:txBody>
          <a:bodyPr/>
          <a:lstStyle/>
          <a:p>
            <a:r>
              <a:rPr lang="en-US" altLang="en-US" sz="4000" b="1"/>
              <a:t>The Engineering Approach</a:t>
            </a:r>
          </a:p>
        </p:txBody>
      </p:sp>
      <p:sp>
        <p:nvSpPr>
          <p:cNvPr id="30728" name="AutoShape 25">
            <a:extLst>
              <a:ext uri="{FF2B5EF4-FFF2-40B4-BE49-F238E27FC236}">
                <a16:creationId xmlns:a16="http://schemas.microsoft.com/office/drawing/2014/main" id="{B4E725AF-E9F1-7077-F21D-2333A9438DE2}"/>
              </a:ext>
            </a:extLst>
          </p:cNvPr>
          <p:cNvSpPr>
            <a:spLocks noChangeArrowheads="1"/>
          </p:cNvSpPr>
          <p:nvPr/>
        </p:nvSpPr>
        <p:spPr bwMode="auto">
          <a:xfrm rot="7624657">
            <a:off x="7119143" y="1974057"/>
            <a:ext cx="246063" cy="24130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29" name="AutoShape 26">
            <a:extLst>
              <a:ext uri="{FF2B5EF4-FFF2-40B4-BE49-F238E27FC236}">
                <a16:creationId xmlns:a16="http://schemas.microsoft.com/office/drawing/2014/main" id="{7F256E46-ADAA-B3A3-4C9E-BB396573B87E}"/>
              </a:ext>
            </a:extLst>
          </p:cNvPr>
          <p:cNvSpPr>
            <a:spLocks noChangeArrowheads="1"/>
          </p:cNvSpPr>
          <p:nvPr/>
        </p:nvSpPr>
        <p:spPr bwMode="auto">
          <a:xfrm rot="-5400000">
            <a:off x="2924176" y="5468937"/>
            <a:ext cx="177800" cy="238125"/>
          </a:xfrm>
          <a:prstGeom prst="triangle">
            <a:avLst>
              <a:gd name="adj" fmla="val 5004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30" name="AutoShape 27">
            <a:extLst>
              <a:ext uri="{FF2B5EF4-FFF2-40B4-BE49-F238E27FC236}">
                <a16:creationId xmlns:a16="http://schemas.microsoft.com/office/drawing/2014/main" id="{84AB1ADA-7FD6-FC26-715B-760097534FF6}"/>
              </a:ext>
            </a:extLst>
          </p:cNvPr>
          <p:cNvSpPr>
            <a:spLocks noChangeArrowheads="1"/>
          </p:cNvSpPr>
          <p:nvPr/>
        </p:nvSpPr>
        <p:spPr bwMode="auto">
          <a:xfrm>
            <a:off x="1662113" y="3644900"/>
            <a:ext cx="204787" cy="215900"/>
          </a:xfrm>
          <a:prstGeom prst="triangle">
            <a:avLst>
              <a:gd name="adj" fmla="val 5004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31" name="Text Box 28">
            <a:extLst>
              <a:ext uri="{FF2B5EF4-FFF2-40B4-BE49-F238E27FC236}">
                <a16:creationId xmlns:a16="http://schemas.microsoft.com/office/drawing/2014/main" id="{C74C16D4-0C9B-9F63-36C6-24F912D775E8}"/>
              </a:ext>
            </a:extLst>
          </p:cNvPr>
          <p:cNvSpPr txBox="1">
            <a:spLocks noChangeArrowheads="1"/>
          </p:cNvSpPr>
          <p:nvPr/>
        </p:nvSpPr>
        <p:spPr bwMode="auto">
          <a:xfrm>
            <a:off x="3132138" y="3284538"/>
            <a:ext cx="30956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US" altLang="zh-CN" sz="2800">
                <a:ea typeface="宋体" panose="02010600030101010101" pitchFamily="2" charset="-122"/>
              </a:rPr>
              <a:t>Standard</a:t>
            </a:r>
          </a:p>
          <a:p>
            <a:pPr algn="ctr" eaLnBrk="1" hangingPunct="1">
              <a:spcBef>
                <a:spcPct val="50000"/>
              </a:spcBef>
              <a:buFontTx/>
              <a:buNone/>
            </a:pPr>
            <a:r>
              <a:rPr lang="en-US" altLang="zh-CN" sz="2800">
                <a:ea typeface="宋体" panose="02010600030101010101" pitchFamily="2" charset="-122"/>
              </a:rPr>
              <a:t>Engineering</a:t>
            </a:r>
          </a:p>
          <a:p>
            <a:pPr algn="ctr" eaLnBrk="1" hangingPunct="1">
              <a:spcBef>
                <a:spcPct val="50000"/>
              </a:spcBef>
              <a:buFontTx/>
              <a:buNone/>
            </a:pPr>
            <a:r>
              <a:rPr lang="en-US" altLang="zh-CN" sz="2800">
                <a:ea typeface="宋体" panose="02010600030101010101" pitchFamily="2" charset="-122"/>
              </a:rPr>
              <a:t>Practice</a:t>
            </a:r>
          </a:p>
        </p:txBody>
      </p:sp>
      <p:sp>
        <p:nvSpPr>
          <p:cNvPr id="2533405" name="Rectangle 29">
            <a:extLst>
              <a:ext uri="{FF2B5EF4-FFF2-40B4-BE49-F238E27FC236}">
                <a16:creationId xmlns:a16="http://schemas.microsoft.com/office/drawing/2014/main" id="{532B3EED-E538-8BC0-DA63-45572B2A3E45}"/>
              </a:ext>
            </a:extLst>
          </p:cNvPr>
          <p:cNvSpPr>
            <a:spLocks noChangeArrowheads="1"/>
          </p:cNvSpPr>
          <p:nvPr/>
        </p:nvSpPr>
        <p:spPr bwMode="auto">
          <a:xfrm rot="-1870464">
            <a:off x="3492500" y="3789363"/>
            <a:ext cx="2447925" cy="863600"/>
          </a:xfrm>
          <a:prstGeom prst="rect">
            <a:avLst/>
          </a:prstGeom>
          <a:solidFill>
            <a:srgbClr val="FF0000"/>
          </a:solidFill>
          <a:ln w="63500">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3600" b="1">
                <a:ea typeface="宋体" panose="02010600030101010101" pitchFamily="2" charset="-122"/>
              </a:rPr>
              <a:t>Certified</a:t>
            </a:r>
          </a:p>
        </p:txBody>
      </p:sp>
      <p:sp>
        <p:nvSpPr>
          <p:cNvPr id="30733" name="AutoShape 30">
            <a:extLst>
              <a:ext uri="{FF2B5EF4-FFF2-40B4-BE49-F238E27FC236}">
                <a16:creationId xmlns:a16="http://schemas.microsoft.com/office/drawing/2014/main" id="{41673C9A-AA85-4D8F-EC1A-9117DD752213}"/>
              </a:ext>
            </a:extLst>
          </p:cNvPr>
          <p:cNvSpPr>
            <a:spLocks noChangeArrowheads="1"/>
          </p:cNvSpPr>
          <p:nvPr/>
        </p:nvSpPr>
        <p:spPr bwMode="auto">
          <a:xfrm rot="5400000">
            <a:off x="3436143" y="1802607"/>
            <a:ext cx="182563" cy="21590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34" name="AutoShape 31">
            <a:extLst>
              <a:ext uri="{FF2B5EF4-FFF2-40B4-BE49-F238E27FC236}">
                <a16:creationId xmlns:a16="http://schemas.microsoft.com/office/drawing/2014/main" id="{AAF1FEFA-4921-BBEF-87E4-E2FAD50770A5}"/>
              </a:ext>
            </a:extLst>
          </p:cNvPr>
          <p:cNvSpPr>
            <a:spLocks noChangeArrowheads="1"/>
          </p:cNvSpPr>
          <p:nvPr/>
        </p:nvSpPr>
        <p:spPr bwMode="auto">
          <a:xfrm rot="10800000">
            <a:off x="7362825" y="4581525"/>
            <a:ext cx="174625" cy="20955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533405"/>
                                        </p:tgtEl>
                                        <p:attrNameLst>
                                          <p:attrName>style.visibility</p:attrName>
                                        </p:attrNameLst>
                                      </p:cBhvr>
                                      <p:to>
                                        <p:strVal val="visible"/>
                                      </p:to>
                                    </p:set>
                                    <p:animEffect transition="in" filter="fade">
                                      <p:cBhvr>
                                        <p:cTn id="7" dur="385" decel="100000"/>
                                        <p:tgtEl>
                                          <p:spTgt spid="2533405"/>
                                        </p:tgtEl>
                                      </p:cBhvr>
                                    </p:animEffect>
                                    <p:animScale>
                                      <p:cBhvr>
                                        <p:cTn id="8" dur="385" decel="100000"/>
                                        <p:tgtEl>
                                          <p:spTgt spid="2533405"/>
                                        </p:tgtEl>
                                      </p:cBhvr>
                                      <p:from x="10000" y="10000"/>
                                      <p:to x="200000" y="450000"/>
                                    </p:animScale>
                                    <p:animScale>
                                      <p:cBhvr>
                                        <p:cTn id="9" dur="615" accel="100000" fill="hold">
                                          <p:stCondLst>
                                            <p:cond delay="385"/>
                                          </p:stCondLst>
                                        </p:cTn>
                                        <p:tgtEl>
                                          <p:spTgt spid="2533405"/>
                                        </p:tgtEl>
                                      </p:cBhvr>
                                      <p:from x="200000" y="450000"/>
                                      <p:to x="100000" y="100000"/>
                                    </p:animScale>
                                    <p:set>
                                      <p:cBhvr>
                                        <p:cTn id="10" dur="385" fill="hold"/>
                                        <p:tgtEl>
                                          <p:spTgt spid="2533405"/>
                                        </p:tgtEl>
                                        <p:attrNameLst>
                                          <p:attrName>ppt_x</p:attrName>
                                        </p:attrNameLst>
                                      </p:cBhvr>
                                      <p:to>
                                        <p:strVal val="(0.5)"/>
                                      </p:to>
                                    </p:set>
                                    <p:anim from="(0.5)" to="(#ppt_x)" calcmode="lin" valueType="num">
                                      <p:cBhvr>
                                        <p:cTn id="11" dur="615" accel="100000" fill="hold">
                                          <p:stCondLst>
                                            <p:cond delay="385"/>
                                          </p:stCondLst>
                                        </p:cTn>
                                        <p:tgtEl>
                                          <p:spTgt spid="2533405"/>
                                        </p:tgtEl>
                                        <p:attrNameLst>
                                          <p:attrName>ppt_x</p:attrName>
                                        </p:attrNameLst>
                                      </p:cBhvr>
                                    </p:anim>
                                    <p:set>
                                      <p:cBhvr>
                                        <p:cTn id="12" dur="385" fill="hold"/>
                                        <p:tgtEl>
                                          <p:spTgt spid="2533405"/>
                                        </p:tgtEl>
                                        <p:attrNameLst>
                                          <p:attrName>ppt_y</p:attrName>
                                        </p:attrNameLst>
                                      </p:cBhvr>
                                      <p:to>
                                        <p:strVal val="(#ppt_y+0.4)"/>
                                      </p:to>
                                    </p:set>
                                    <p:anim from="(#ppt_y+0.4)" to="(#ppt_y)" calcmode="lin" valueType="num">
                                      <p:cBhvr>
                                        <p:cTn id="13" dur="615" accel="100000" fill="hold">
                                          <p:stCondLst>
                                            <p:cond delay="385"/>
                                          </p:stCondLst>
                                        </p:cTn>
                                        <p:tgtEl>
                                          <p:spTgt spid="253340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34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38289951-1CB4-4F0F-5045-2F07992D32DD}"/>
              </a:ext>
            </a:extLst>
          </p:cNvPr>
          <p:cNvSpPr>
            <a:spLocks noGrp="1" noChangeArrowheads="1"/>
          </p:cNvSpPr>
          <p:nvPr>
            <p:ph type="subTitle" idx="1"/>
          </p:nvPr>
        </p:nvSpPr>
        <p:spPr>
          <a:xfrm>
            <a:off x="1331913" y="2806700"/>
            <a:ext cx="6400800" cy="766763"/>
          </a:xfrm>
        </p:spPr>
        <p:txBody>
          <a:bodyPr/>
          <a:lstStyle/>
          <a:p>
            <a:r>
              <a:rPr lang="en-GB" altLang="en-US" sz="4400">
                <a:latin typeface="Comic Sans MS" panose="030F0902030302020204" pitchFamily="66" charset="0"/>
              </a:rPr>
              <a:t>Building : the parts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AC931271-9B2D-1147-1B91-E849001AC9BF}"/>
              </a:ext>
            </a:extLst>
          </p:cNvPr>
          <p:cNvSpPr>
            <a:spLocks noGrp="1" noChangeArrowheads="1"/>
          </p:cNvSpPr>
          <p:nvPr>
            <p:ph type="subTitle" idx="1"/>
          </p:nvPr>
        </p:nvSpPr>
        <p:spPr>
          <a:xfrm>
            <a:off x="1547813" y="404813"/>
            <a:ext cx="6400800" cy="1752600"/>
          </a:xfrm>
        </p:spPr>
        <p:txBody>
          <a:bodyPr/>
          <a:lstStyle/>
          <a:p>
            <a:r>
              <a:rPr lang="en-GB" altLang="en-US" sz="4400"/>
              <a:t>Standard principle</a:t>
            </a:r>
          </a:p>
        </p:txBody>
      </p:sp>
      <p:pic>
        <p:nvPicPr>
          <p:cNvPr id="33794" name="Picture 1">
            <a:extLst>
              <a:ext uri="{FF2B5EF4-FFF2-40B4-BE49-F238E27FC236}">
                <a16:creationId xmlns:a16="http://schemas.microsoft.com/office/drawing/2014/main" id="{8D87EBB1-20E8-12EE-83B6-DBB31DAF1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 b="21120"/>
          <a:stretch>
            <a:fillRect/>
          </a:stretch>
        </p:blipFill>
        <p:spPr bwMode="auto">
          <a:xfrm>
            <a:off x="0" y="1541463"/>
            <a:ext cx="91440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a:extLst>
              <a:ext uri="{FF2B5EF4-FFF2-40B4-BE49-F238E27FC236}">
                <a16:creationId xmlns:a16="http://schemas.microsoft.com/office/drawing/2014/main" id="{CA09CBFF-74B7-CC44-F8A2-4A65462DD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7" t="78880" r="545"/>
          <a:stretch>
            <a:fillRect/>
          </a:stretch>
        </p:blipFill>
        <p:spPr bwMode="auto">
          <a:xfrm>
            <a:off x="103188" y="5257800"/>
            <a:ext cx="89646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32B4F18-1D77-7020-2E49-0D7331DBC612}"/>
              </a:ext>
            </a:extLst>
          </p:cNvPr>
          <p:cNvSpPr>
            <a:spLocks noGrp="1" noChangeArrowheads="1"/>
          </p:cNvSpPr>
          <p:nvPr>
            <p:ph type="title"/>
          </p:nvPr>
        </p:nvSpPr>
        <p:spPr/>
        <p:txBody>
          <a:bodyPr/>
          <a:lstStyle/>
          <a:p>
            <a:r>
              <a:rPr lang="en-GB" altLang="en-US"/>
              <a:t>Lessons from engineering</a:t>
            </a:r>
          </a:p>
        </p:txBody>
      </p:sp>
      <p:sp>
        <p:nvSpPr>
          <p:cNvPr id="34818" name="Rectangle 3">
            <a:extLst>
              <a:ext uri="{FF2B5EF4-FFF2-40B4-BE49-F238E27FC236}">
                <a16:creationId xmlns:a16="http://schemas.microsoft.com/office/drawing/2014/main" id="{F4B72E59-E3FE-9839-5467-F24C5C3B224E}"/>
              </a:ext>
            </a:extLst>
          </p:cNvPr>
          <p:cNvSpPr>
            <a:spLocks noGrp="1" noChangeArrowheads="1"/>
          </p:cNvSpPr>
          <p:nvPr>
            <p:ph type="body" idx="1"/>
          </p:nvPr>
        </p:nvSpPr>
        <p:spPr/>
        <p:txBody>
          <a:bodyPr/>
          <a:lstStyle/>
          <a:p>
            <a:pPr>
              <a:buFontTx/>
              <a:buNone/>
            </a:pPr>
            <a:r>
              <a:rPr lang="en-GB" altLang="en-US" b="1"/>
              <a:t>Standardization of components </a:t>
            </a:r>
            <a:r>
              <a:rPr lang="en-GB" altLang="en-US"/>
              <a:t>(mechanical engineering, 1800s).</a:t>
            </a:r>
          </a:p>
          <a:p>
            <a:pPr>
              <a:buFontTx/>
              <a:buNone/>
            </a:pPr>
            <a:r>
              <a:rPr lang="en-GB" altLang="en-US" sz="2400"/>
              <a:t>	Libraries of standard interchangeable parts that allow a combination of systems to be designed and assembled.</a:t>
            </a:r>
          </a:p>
          <a:p>
            <a:endParaRPr lang="en-GB" altLang="en-US" sz="2400"/>
          </a:p>
        </p:txBody>
      </p:sp>
      <p:pic>
        <p:nvPicPr>
          <p:cNvPr id="34819" name="Picture 4">
            <a:extLst>
              <a:ext uri="{FF2B5EF4-FFF2-40B4-BE49-F238E27FC236}">
                <a16:creationId xmlns:a16="http://schemas.microsoft.com/office/drawing/2014/main" id="{2FBC71FC-172C-5488-154C-46C6803AE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86200"/>
            <a:ext cx="5867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343510FC-6600-1BCF-9A53-D3E5679B9D58}"/>
              </a:ext>
            </a:extLst>
          </p:cNvPr>
          <p:cNvSpPr>
            <a:spLocks noGrp="1" noChangeArrowheads="1"/>
          </p:cNvSpPr>
          <p:nvPr>
            <p:ph type="title"/>
          </p:nvPr>
        </p:nvSpPr>
        <p:spPr>
          <a:xfrm>
            <a:off x="687388" y="44450"/>
            <a:ext cx="7772400" cy="1104900"/>
          </a:xfrm>
        </p:spPr>
        <p:txBody>
          <a:bodyPr/>
          <a:lstStyle/>
          <a:p>
            <a:r>
              <a:rPr lang="en-GB" altLang="en-US" sz="4000">
                <a:solidFill>
                  <a:schemeClr val="tx1"/>
                </a:solidFill>
              </a:rPr>
              <a:t>The iGEM Registry</a:t>
            </a:r>
          </a:p>
        </p:txBody>
      </p:sp>
      <p:pic>
        <p:nvPicPr>
          <p:cNvPr id="36866" name="Picture 2">
            <a:extLst>
              <a:ext uri="{FF2B5EF4-FFF2-40B4-BE49-F238E27FC236}">
                <a16:creationId xmlns:a16="http://schemas.microsoft.com/office/drawing/2014/main" id="{0B102F4E-1C84-9766-9178-09344D3F5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7" t="5333" r="48750" b="30667"/>
          <a:stretch>
            <a:fillRect/>
          </a:stretch>
        </p:blipFill>
        <p:spPr bwMode="auto">
          <a:xfrm>
            <a:off x="1143000" y="1219200"/>
            <a:ext cx="68754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5573E7E5-ECF9-1978-AE0C-A62A1167317B}"/>
              </a:ext>
            </a:extLst>
          </p:cNvPr>
          <p:cNvSpPr>
            <a:spLocks noGrp="1" noChangeArrowheads="1"/>
          </p:cNvSpPr>
          <p:nvPr>
            <p:ph type="title"/>
          </p:nvPr>
        </p:nvSpPr>
        <p:spPr>
          <a:xfrm>
            <a:off x="687388" y="228600"/>
            <a:ext cx="7772400" cy="1104900"/>
          </a:xfrm>
        </p:spPr>
        <p:txBody>
          <a:bodyPr/>
          <a:lstStyle/>
          <a:p>
            <a:r>
              <a:rPr lang="en-GB" altLang="en-US">
                <a:solidFill>
                  <a:schemeClr val="tx1"/>
                </a:solidFill>
              </a:rPr>
              <a:t>Examples of Parts</a:t>
            </a:r>
          </a:p>
        </p:txBody>
      </p:sp>
      <p:pic>
        <p:nvPicPr>
          <p:cNvPr id="37890" name="Picture 3">
            <a:extLst>
              <a:ext uri="{FF2B5EF4-FFF2-40B4-BE49-F238E27FC236}">
                <a16:creationId xmlns:a16="http://schemas.microsoft.com/office/drawing/2014/main" id="{4A8545A6-6B04-B59D-6EA8-0A8A6ABA6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624"/>
          <a:stretch>
            <a:fillRect/>
          </a:stretch>
        </p:blipFill>
        <p:spPr bwMode="auto">
          <a:xfrm>
            <a:off x="0" y="1381125"/>
            <a:ext cx="91440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64" name="Text Box 4">
            <a:extLst>
              <a:ext uri="{FF2B5EF4-FFF2-40B4-BE49-F238E27FC236}">
                <a16:creationId xmlns:a16="http://schemas.microsoft.com/office/drawing/2014/main" id="{68CA03EE-55D7-D045-96B6-D5A3DE9613AF}"/>
              </a:ext>
            </a:extLst>
          </p:cNvPr>
          <p:cNvSpPr txBox="1">
            <a:spLocks noChangeArrowheads="1"/>
          </p:cNvSpPr>
          <p:nvPr/>
        </p:nvSpPr>
        <p:spPr bwMode="auto">
          <a:xfrm>
            <a:off x="990600" y="5287963"/>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a:t>To see the catalogue of standard parts from the diagram above, refer the website below</a:t>
            </a:r>
          </a:p>
        </p:txBody>
      </p:sp>
      <p:sp>
        <p:nvSpPr>
          <p:cNvPr id="40965" name="Text Box 5">
            <a:extLst>
              <a:ext uri="{FF2B5EF4-FFF2-40B4-BE49-F238E27FC236}">
                <a16:creationId xmlns:a16="http://schemas.microsoft.com/office/drawing/2014/main" id="{9A62FA76-69DD-E7EE-5421-7B4F2F4217A7}"/>
              </a:ext>
            </a:extLst>
          </p:cNvPr>
          <p:cNvSpPr txBox="1">
            <a:spLocks noChangeArrowheads="1"/>
          </p:cNvSpPr>
          <p:nvPr/>
        </p:nvSpPr>
        <p:spPr bwMode="auto">
          <a:xfrm>
            <a:off x="1908175" y="6126163"/>
            <a:ext cx="5327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a:hlinkClick r:id="rId3"/>
              </a:rPr>
              <a:t>http://parts.igem.org</a:t>
            </a:r>
            <a:endParaRPr lang="en-GB" altLang="en-US"/>
          </a:p>
        </p:txBody>
      </p:sp>
      <p:pic>
        <p:nvPicPr>
          <p:cNvPr id="6" name="Picture 4">
            <a:extLst>
              <a:ext uri="{FF2B5EF4-FFF2-40B4-BE49-F238E27FC236}">
                <a16:creationId xmlns:a16="http://schemas.microsoft.com/office/drawing/2014/main" id="{D90DD6BF-E367-1D5D-A592-2B6E1B908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0"/>
            <a:ext cx="59436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500"/>
                                        <p:tgtEl>
                                          <p:spTgt spid="40964"/>
                                        </p:tgtEl>
                                      </p:cBhvr>
                                    </p:animEffect>
                                  </p:childTnLst>
                                </p:cTn>
                              </p:par>
                              <p:par>
                                <p:cTn id="8" presetID="10" presetClass="entr" presetSubtype="0" fill="hold"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fade">
                                      <p:cBhvr>
                                        <p:cTn id="10" dur="500"/>
                                        <p:tgtEl>
                                          <p:spTgt spid="4096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a:extLst>
              <a:ext uri="{FF2B5EF4-FFF2-40B4-BE49-F238E27FC236}">
                <a16:creationId xmlns:a16="http://schemas.microsoft.com/office/drawing/2014/main" id="{19E6B2C7-D940-7F41-229D-6A1F2B4097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1066800"/>
            <a:ext cx="678973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a:extLst>
              <a:ext uri="{FF2B5EF4-FFF2-40B4-BE49-F238E27FC236}">
                <a16:creationId xmlns:a16="http://schemas.microsoft.com/office/drawing/2014/main" id="{15AF9A1B-4111-CD17-2356-0BB04BCE3C6A}"/>
              </a:ext>
            </a:extLst>
          </p:cNvPr>
          <p:cNvSpPr>
            <a:spLocks noGrp="1" noChangeArrowheads="1"/>
          </p:cNvSpPr>
          <p:nvPr>
            <p:ph type="title"/>
          </p:nvPr>
        </p:nvSpPr>
        <p:spPr>
          <a:xfrm>
            <a:off x="762000" y="0"/>
            <a:ext cx="7772400" cy="1104900"/>
          </a:xfrm>
        </p:spPr>
        <p:txBody>
          <a:bodyPr/>
          <a:lstStyle/>
          <a:p>
            <a:r>
              <a:rPr lang="en-GB" altLang="en-US" sz="3600">
                <a:solidFill>
                  <a:schemeClr val="tx1"/>
                </a:solidFill>
              </a:rPr>
              <a:t>BioBrick standard genetic parts</a:t>
            </a:r>
          </a:p>
        </p:txBody>
      </p:sp>
      <p:sp>
        <p:nvSpPr>
          <p:cNvPr id="38915" name="Rectangle 3">
            <a:extLst>
              <a:ext uri="{FF2B5EF4-FFF2-40B4-BE49-F238E27FC236}">
                <a16:creationId xmlns:a16="http://schemas.microsoft.com/office/drawing/2014/main" id="{546A6F5A-DDF5-7B1F-F744-6986251EB66B}"/>
              </a:ext>
            </a:extLst>
          </p:cNvPr>
          <p:cNvSpPr>
            <a:spLocks noChangeArrowheads="1"/>
          </p:cNvSpPr>
          <p:nvPr/>
        </p:nvSpPr>
        <p:spPr bwMode="auto">
          <a:xfrm>
            <a:off x="4419600" y="4665663"/>
            <a:ext cx="4724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600" b="1">
                <a:latin typeface="Times New Roman" panose="02020603050405020304" pitchFamily="18" charset="0"/>
              </a:rPr>
              <a:t>BioBrick prefix</a:t>
            </a:r>
            <a:r>
              <a:rPr lang="en-GB" altLang="en-US" sz="1600">
                <a:latin typeface="Times New Roman" panose="02020603050405020304" pitchFamily="18" charset="0"/>
              </a:rPr>
              <a:t>:   	</a:t>
            </a:r>
            <a:r>
              <a:rPr lang="en-GB" altLang="en-US" sz="1600" b="1">
                <a:solidFill>
                  <a:srgbClr val="000000"/>
                </a:solidFill>
                <a:latin typeface="Courier New" panose="02070309020205020404" pitchFamily="49" charset="0"/>
              </a:rPr>
              <a:t>GAATTC</a:t>
            </a:r>
            <a:r>
              <a:rPr lang="en-GB" altLang="en-US" sz="1600">
                <a:solidFill>
                  <a:srgbClr val="000000"/>
                </a:solidFill>
                <a:latin typeface="Courier New" panose="02070309020205020404" pitchFamily="49" charset="0"/>
              </a:rPr>
              <a:t>GCGGCCGCT</a:t>
            </a:r>
            <a:r>
              <a:rPr lang="en-GB" altLang="en-US" sz="1600" b="1">
                <a:solidFill>
                  <a:srgbClr val="000000"/>
                </a:solidFill>
                <a:latin typeface="Courier New" panose="02070309020205020404" pitchFamily="49" charset="0"/>
              </a:rPr>
              <a:t>T</a:t>
            </a:r>
            <a:r>
              <a:rPr lang="en-GB" altLang="en-US" sz="1600" b="1">
                <a:solidFill>
                  <a:srgbClr val="FF0000"/>
                </a:solidFill>
                <a:latin typeface="Courier New" panose="02070309020205020404" pitchFamily="49" charset="0"/>
              </a:rPr>
              <a:t>CTAG</a:t>
            </a:r>
            <a:r>
              <a:rPr lang="en-GB" altLang="en-US" sz="1600" b="1">
                <a:solidFill>
                  <a:srgbClr val="000000"/>
                </a:solidFill>
                <a:latin typeface="Courier New" panose="02070309020205020404" pitchFamily="49" charset="0"/>
              </a:rPr>
              <a:t>A</a:t>
            </a:r>
            <a:r>
              <a:rPr lang="en-GB" altLang="en-US" sz="1600">
                <a:solidFill>
                  <a:srgbClr val="000000"/>
                </a:solidFill>
                <a:latin typeface="Courier New" panose="02070309020205020404" pitchFamily="49" charset="0"/>
              </a:rPr>
              <a:t>G</a:t>
            </a:r>
          </a:p>
          <a:p>
            <a:pPr>
              <a:spcBef>
                <a:spcPct val="0"/>
              </a:spcBef>
              <a:buFontTx/>
              <a:buNone/>
            </a:pPr>
            <a:endParaRPr lang="en-US" altLang="en-US" sz="1600"/>
          </a:p>
          <a:p>
            <a:pPr>
              <a:spcBef>
                <a:spcPct val="0"/>
              </a:spcBef>
              <a:buFontTx/>
              <a:buNone/>
            </a:pPr>
            <a:r>
              <a:rPr lang="en-GB" altLang="en-US" sz="1600" b="1">
                <a:solidFill>
                  <a:srgbClr val="000000"/>
                </a:solidFill>
                <a:latin typeface="Times New Roman" panose="02020603050405020304" pitchFamily="18" charset="0"/>
              </a:rPr>
              <a:t>BioBrick suffix</a:t>
            </a:r>
            <a:r>
              <a:rPr lang="en-GB" altLang="en-US" sz="1600">
                <a:solidFill>
                  <a:srgbClr val="000000"/>
                </a:solidFill>
                <a:latin typeface="Times New Roman" panose="02020603050405020304" pitchFamily="18" charset="0"/>
              </a:rPr>
              <a:t>:   	</a:t>
            </a:r>
            <a:r>
              <a:rPr lang="en-GB" altLang="en-US" sz="1600">
                <a:solidFill>
                  <a:srgbClr val="000000"/>
                </a:solidFill>
                <a:latin typeface="Courier New" panose="02070309020205020404" pitchFamily="49" charset="0"/>
              </a:rPr>
              <a:t>T</a:t>
            </a:r>
            <a:r>
              <a:rPr lang="en-GB" altLang="en-US" sz="1600" b="1">
                <a:solidFill>
                  <a:srgbClr val="000000"/>
                </a:solidFill>
                <a:latin typeface="Courier New" panose="02070309020205020404" pitchFamily="49" charset="0"/>
              </a:rPr>
              <a:t>A</a:t>
            </a:r>
            <a:r>
              <a:rPr lang="en-GB" altLang="en-US" sz="1600" b="1">
                <a:solidFill>
                  <a:srgbClr val="FF0000"/>
                </a:solidFill>
                <a:latin typeface="Courier New" panose="02070309020205020404" pitchFamily="49" charset="0"/>
              </a:rPr>
              <a:t>CTAG</a:t>
            </a:r>
            <a:r>
              <a:rPr lang="en-GB" altLang="en-US" sz="1600" b="1">
                <a:solidFill>
                  <a:srgbClr val="000000"/>
                </a:solidFill>
                <a:latin typeface="Courier New" panose="02070309020205020404" pitchFamily="49" charset="0"/>
              </a:rPr>
              <a:t>T</a:t>
            </a:r>
            <a:r>
              <a:rPr lang="en-GB" altLang="en-US" sz="1600">
                <a:solidFill>
                  <a:srgbClr val="000000"/>
                </a:solidFill>
                <a:latin typeface="Courier New" panose="02070309020205020404" pitchFamily="49" charset="0"/>
              </a:rPr>
              <a:t>AGCGGCCG</a:t>
            </a:r>
            <a:r>
              <a:rPr lang="en-GB" altLang="en-US" sz="1600" b="1">
                <a:solidFill>
                  <a:srgbClr val="000000"/>
                </a:solidFill>
                <a:latin typeface="Courier New" panose="02070309020205020404" pitchFamily="49" charset="0"/>
              </a:rPr>
              <a:t>CTGCAG</a:t>
            </a:r>
          </a:p>
          <a:p>
            <a:pPr>
              <a:spcBef>
                <a:spcPct val="0"/>
              </a:spcBef>
              <a:buFontTx/>
              <a:buNone/>
            </a:pPr>
            <a:endParaRPr lang="en-US" altLang="en-US" sz="1600"/>
          </a:p>
          <a:p>
            <a:pPr>
              <a:spcBef>
                <a:spcPct val="0"/>
              </a:spcBef>
              <a:buFontTx/>
              <a:buNone/>
            </a:pPr>
            <a:r>
              <a:rPr lang="en-GB" altLang="en-US" sz="1600">
                <a:solidFill>
                  <a:srgbClr val="000000"/>
                </a:solidFill>
                <a:latin typeface="Times New Roman" panose="02020603050405020304" pitchFamily="18" charset="0"/>
              </a:rPr>
              <a:t>The scar between two joint BioBrick parts:</a:t>
            </a:r>
          </a:p>
          <a:p>
            <a:pPr>
              <a:spcBef>
                <a:spcPct val="0"/>
              </a:spcBef>
              <a:buFontTx/>
              <a:buNone/>
            </a:pPr>
            <a:r>
              <a:rPr lang="en-GB" altLang="en-US" sz="1600">
                <a:solidFill>
                  <a:srgbClr val="000000"/>
                </a:solidFill>
                <a:latin typeface="Times New Roman" panose="02020603050405020304" pitchFamily="18" charset="0"/>
              </a:rPr>
              <a:t>        </a:t>
            </a:r>
          </a:p>
          <a:p>
            <a:pPr>
              <a:spcBef>
                <a:spcPct val="0"/>
              </a:spcBef>
              <a:buFontTx/>
              <a:buNone/>
            </a:pPr>
            <a:r>
              <a:rPr lang="en-GB" altLang="en-US" sz="1600" b="1">
                <a:solidFill>
                  <a:srgbClr val="000000"/>
                </a:solidFill>
                <a:latin typeface="Courier New" panose="02070309020205020404" pitchFamily="49" charset="0"/>
              </a:rPr>
              <a:t>GAATTC</a:t>
            </a:r>
            <a:r>
              <a:rPr lang="en-GB" altLang="en-US" sz="1600">
                <a:solidFill>
                  <a:srgbClr val="000000"/>
                </a:solidFill>
                <a:latin typeface="Courier New" panose="02070309020205020404" pitchFamily="49" charset="0"/>
              </a:rPr>
              <a:t>GCGC</a:t>
            </a:r>
            <a:r>
              <a:rPr lang="en-GB" altLang="en-US" sz="2400">
                <a:solidFill>
                  <a:srgbClr val="000000"/>
                </a:solidFill>
                <a:latin typeface="Courier New" panose="02070309020205020404" pitchFamily="49" charset="0"/>
              </a:rPr>
              <a:t>…</a:t>
            </a:r>
            <a:r>
              <a:rPr lang="en-GB" altLang="en-US" sz="1600">
                <a:solidFill>
                  <a:srgbClr val="000000"/>
                </a:solidFill>
                <a:latin typeface="Courier New" panose="02070309020205020404" pitchFamily="49" charset="0"/>
              </a:rPr>
              <a:t>CGCT</a:t>
            </a:r>
            <a:r>
              <a:rPr lang="en-GB" altLang="en-US" sz="1600" b="1">
                <a:solidFill>
                  <a:srgbClr val="000000"/>
                </a:solidFill>
                <a:latin typeface="Courier New" panose="02070309020205020404" pitchFamily="49" charset="0"/>
              </a:rPr>
              <a:t>T</a:t>
            </a:r>
            <a:r>
              <a:rPr lang="en-GB" altLang="en-US" sz="1600" b="1">
                <a:solidFill>
                  <a:srgbClr val="FF0000"/>
                </a:solidFill>
                <a:latin typeface="Courier New" panose="02070309020205020404" pitchFamily="49" charset="0"/>
              </a:rPr>
              <a:t>CTAG</a:t>
            </a:r>
            <a:r>
              <a:rPr lang="en-GB" altLang="en-US" sz="1600" b="1">
                <a:solidFill>
                  <a:srgbClr val="000000"/>
                </a:solidFill>
                <a:latin typeface="Courier New" panose="02070309020205020404" pitchFamily="49" charset="0"/>
              </a:rPr>
              <a:t>T</a:t>
            </a:r>
            <a:r>
              <a:rPr lang="en-GB" altLang="en-US" sz="1600">
                <a:solidFill>
                  <a:srgbClr val="000000"/>
                </a:solidFill>
                <a:latin typeface="Courier New" panose="02070309020205020404" pitchFamily="49" charset="0"/>
              </a:rPr>
              <a:t>AGC</a:t>
            </a:r>
            <a:r>
              <a:rPr lang="en-GB" altLang="en-US" sz="2400">
                <a:solidFill>
                  <a:srgbClr val="000000"/>
                </a:solidFill>
                <a:latin typeface="Courier New" panose="02070309020205020404" pitchFamily="49" charset="0"/>
              </a:rPr>
              <a:t>…</a:t>
            </a:r>
            <a:r>
              <a:rPr lang="en-GB" altLang="en-US" sz="1600">
                <a:solidFill>
                  <a:srgbClr val="000000"/>
                </a:solidFill>
                <a:latin typeface="Courier New" panose="02070309020205020404" pitchFamily="49" charset="0"/>
              </a:rPr>
              <a:t>CCG</a:t>
            </a:r>
            <a:r>
              <a:rPr lang="en-GB" altLang="en-US" sz="1600" b="1">
                <a:solidFill>
                  <a:srgbClr val="000000"/>
                </a:solidFill>
                <a:latin typeface="Courier New" panose="02070309020205020404" pitchFamily="49" charset="0"/>
              </a:rPr>
              <a:t>CTGCAG</a:t>
            </a:r>
            <a:endParaRPr lang="en-GB" altLang="en-US" sz="1600"/>
          </a:p>
        </p:txBody>
      </p:sp>
      <p:sp>
        <p:nvSpPr>
          <p:cNvPr id="38916" name="Rectangle 3">
            <a:extLst>
              <a:ext uri="{FF2B5EF4-FFF2-40B4-BE49-F238E27FC236}">
                <a16:creationId xmlns:a16="http://schemas.microsoft.com/office/drawing/2014/main" id="{6A1BED10-B079-1963-5E47-8C4B74F75E03}"/>
              </a:ext>
            </a:extLst>
          </p:cNvPr>
          <p:cNvSpPr>
            <a:spLocks noChangeArrowheads="1"/>
          </p:cNvSpPr>
          <p:nvPr/>
        </p:nvSpPr>
        <p:spPr bwMode="auto">
          <a:xfrm>
            <a:off x="6362700" y="443865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600" b="1">
                <a:latin typeface="Times New Roman" panose="02020603050405020304" pitchFamily="18" charset="0"/>
              </a:rPr>
              <a:t>EcoRI		XbaI</a:t>
            </a:r>
            <a:endParaRPr lang="en-GB" altLang="en-US" sz="1600"/>
          </a:p>
        </p:txBody>
      </p:sp>
      <p:sp>
        <p:nvSpPr>
          <p:cNvPr id="38917" name="Rectangle 3">
            <a:extLst>
              <a:ext uri="{FF2B5EF4-FFF2-40B4-BE49-F238E27FC236}">
                <a16:creationId xmlns:a16="http://schemas.microsoft.com/office/drawing/2014/main" id="{43FAAFD4-FA45-108A-49A8-0B25289D5037}"/>
              </a:ext>
            </a:extLst>
          </p:cNvPr>
          <p:cNvSpPr>
            <a:spLocks noChangeArrowheads="1"/>
          </p:cNvSpPr>
          <p:nvPr/>
        </p:nvSpPr>
        <p:spPr bwMode="auto">
          <a:xfrm>
            <a:off x="6362700" y="4929188"/>
            <a:ext cx="2667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600" b="1">
                <a:latin typeface="Times New Roman" panose="02020603050405020304" pitchFamily="18" charset="0"/>
              </a:rPr>
              <a:t>  SpeI		 PstI</a:t>
            </a:r>
            <a:endParaRPr lang="en-GB" altLang="en-US" sz="1600"/>
          </a:p>
        </p:txBody>
      </p:sp>
      <p:sp>
        <p:nvSpPr>
          <p:cNvPr id="38918" name="Rectangle 3">
            <a:extLst>
              <a:ext uri="{FF2B5EF4-FFF2-40B4-BE49-F238E27FC236}">
                <a16:creationId xmlns:a16="http://schemas.microsoft.com/office/drawing/2014/main" id="{AE21BE66-F4CB-8C9C-B160-C8B777E82F1C}"/>
              </a:ext>
            </a:extLst>
          </p:cNvPr>
          <p:cNvSpPr>
            <a:spLocks noChangeArrowheads="1"/>
          </p:cNvSpPr>
          <p:nvPr/>
        </p:nvSpPr>
        <p:spPr bwMode="auto">
          <a:xfrm>
            <a:off x="4514850" y="5943600"/>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600" b="1">
                <a:latin typeface="Times New Roman" panose="02020603050405020304" pitchFamily="18" charset="0"/>
              </a:rPr>
              <a:t>EcoRI		 		 PstI</a:t>
            </a:r>
            <a:endParaRPr lang="en-GB" alt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a:extLst>
              <a:ext uri="{FF2B5EF4-FFF2-40B4-BE49-F238E27FC236}">
                <a16:creationId xmlns:a16="http://schemas.microsoft.com/office/drawing/2014/main" id="{9F5C3EB1-5528-3A3B-462A-E60856751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175" y="152400"/>
            <a:ext cx="4822825"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2" name="Group 3">
            <a:extLst>
              <a:ext uri="{FF2B5EF4-FFF2-40B4-BE49-F238E27FC236}">
                <a16:creationId xmlns:a16="http://schemas.microsoft.com/office/drawing/2014/main" id="{FD44040A-FEE5-4DB9-4D62-729DDC7D2D42}"/>
              </a:ext>
            </a:extLst>
          </p:cNvPr>
          <p:cNvGrpSpPr>
            <a:grpSpLocks/>
          </p:cNvGrpSpPr>
          <p:nvPr/>
        </p:nvGrpSpPr>
        <p:grpSpPr bwMode="auto">
          <a:xfrm>
            <a:off x="34925" y="2590800"/>
            <a:ext cx="4308475" cy="1827213"/>
            <a:chOff x="1207" y="255"/>
            <a:chExt cx="2943" cy="1218"/>
          </a:xfrm>
        </p:grpSpPr>
        <p:pic>
          <p:nvPicPr>
            <p:cNvPr id="40963" name="Picture 4" descr="Imperial_ID_Design_ID1">
              <a:hlinkClick r:id="rId3"/>
              <a:extLst>
                <a:ext uri="{FF2B5EF4-FFF2-40B4-BE49-F238E27FC236}">
                  <a16:creationId xmlns:a16="http://schemas.microsoft.com/office/drawing/2014/main" id="{E3CD9992-9A35-E960-0690-6247E8FC2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9621"/>
            <a:stretch>
              <a:fillRect/>
            </a:stretch>
          </p:blipFill>
          <p:spPr bwMode="auto">
            <a:xfrm>
              <a:off x="1247" y="618"/>
              <a:ext cx="2903"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5">
              <a:extLst>
                <a:ext uri="{FF2B5EF4-FFF2-40B4-BE49-F238E27FC236}">
                  <a16:creationId xmlns:a16="http://schemas.microsoft.com/office/drawing/2014/main" id="{81B4A998-197D-DAEC-0B41-BBA10D982D70}"/>
                </a:ext>
              </a:extLst>
            </p:cNvPr>
            <p:cNvSpPr txBox="1">
              <a:spLocks noChangeArrowheads="1"/>
            </p:cNvSpPr>
            <p:nvPr/>
          </p:nvSpPr>
          <p:spPr bwMode="auto">
            <a:xfrm>
              <a:off x="1207" y="255"/>
              <a:ext cx="2943" cy="3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a:t>Biobrick BBa_F2620</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D758E407-9E7C-8F66-191E-59DD2F0975F9}"/>
              </a:ext>
            </a:extLst>
          </p:cNvPr>
          <p:cNvSpPr>
            <a:spLocks noGrp="1" noChangeArrowheads="1"/>
          </p:cNvSpPr>
          <p:nvPr>
            <p:ph type="body" idx="1"/>
          </p:nvPr>
        </p:nvSpPr>
        <p:spPr>
          <a:xfrm>
            <a:off x="685800" y="1447800"/>
            <a:ext cx="8229600" cy="4781550"/>
          </a:xfrm>
        </p:spPr>
        <p:txBody>
          <a:bodyPr/>
          <a:lstStyle/>
          <a:p>
            <a:pPr marL="342900" lvl="1" indent="-342900">
              <a:buClr>
                <a:srgbClr val="6600CC"/>
              </a:buClr>
              <a:buSzPct val="150000"/>
              <a:buFontTx/>
              <a:buChar char="•"/>
            </a:pPr>
            <a:r>
              <a:rPr lang="en-GB" altLang="zh-CN" sz="2400">
                <a:ea typeface="宋体" panose="02010600030101010101" pitchFamily="2" charset="-122"/>
              </a:rPr>
              <a:t>Systematic engineering design approach</a:t>
            </a:r>
          </a:p>
          <a:p>
            <a:pPr marL="342900" lvl="1" indent="-342900">
              <a:buClr>
                <a:srgbClr val="6600CC"/>
              </a:buClr>
              <a:buSzPct val="130000"/>
            </a:pPr>
            <a:endParaRPr lang="en-GB" altLang="en-US" sz="2000">
              <a:ea typeface="Arial" panose="020B0604020202020204" pitchFamily="34" charset="0"/>
            </a:endParaRPr>
          </a:p>
          <a:p>
            <a:pPr>
              <a:buClr>
                <a:srgbClr val="6600CC"/>
              </a:buClr>
              <a:buSzPct val="150000"/>
            </a:pPr>
            <a:r>
              <a:rPr lang="en-GB" altLang="zh-CN" sz="2400">
                <a:ea typeface="宋体" panose="02010600030101010101" pitchFamily="2" charset="-122"/>
              </a:rPr>
              <a:t>Building: BioBrick parts and other parts</a:t>
            </a:r>
          </a:p>
          <a:p>
            <a:pPr marL="342900" lvl="1" indent="-342900">
              <a:buClr>
                <a:srgbClr val="6600CC"/>
              </a:buClr>
              <a:buSzPct val="130000"/>
            </a:pPr>
            <a:endParaRPr lang="en-GB" altLang="en-US" sz="2000">
              <a:ea typeface="Arial" panose="020B0604020202020204" pitchFamily="34" charset="0"/>
            </a:endParaRPr>
          </a:p>
          <a:p>
            <a:pPr marL="342900" lvl="1" indent="-342900">
              <a:buClr>
                <a:srgbClr val="6600CC"/>
              </a:buClr>
              <a:buSzPct val="150000"/>
              <a:buFontTx/>
              <a:buChar char="•"/>
            </a:pPr>
            <a:r>
              <a:rPr lang="en-GB" altLang="zh-CN" sz="2400">
                <a:ea typeface="宋体" panose="02010600030101010101" pitchFamily="2" charset="-122"/>
              </a:rPr>
              <a:t>“Metrology standard” for biological parts: measuring activity</a:t>
            </a:r>
          </a:p>
          <a:p>
            <a:pPr marL="342900" lvl="1" indent="-342900">
              <a:buClr>
                <a:srgbClr val="6600CC"/>
              </a:buClr>
              <a:buSzPct val="150000"/>
              <a:buFontTx/>
              <a:buChar char="•"/>
            </a:pPr>
            <a:endParaRPr lang="en-GB" altLang="en-US" sz="2400">
              <a:ea typeface="Arial" panose="020B0604020202020204" pitchFamily="34" charset="0"/>
            </a:endParaRPr>
          </a:p>
          <a:p>
            <a:pPr marL="342900" lvl="1" indent="-342900">
              <a:buClr>
                <a:srgbClr val="6600CC"/>
              </a:buClr>
              <a:buSzPct val="150000"/>
              <a:buFontTx/>
              <a:buChar char="•"/>
            </a:pPr>
            <a:r>
              <a:rPr lang="en-GB" altLang="zh-CN" sz="2400">
                <a:ea typeface="宋体" panose="02010600030101010101" pitchFamily="2" charset="-122"/>
              </a:rPr>
              <a:t>Modelling biological module behaviour</a:t>
            </a:r>
          </a:p>
          <a:p>
            <a:pPr marL="342900" lvl="1" indent="-342900">
              <a:buClr>
                <a:srgbClr val="6600CC"/>
              </a:buClr>
              <a:buSzPct val="150000"/>
              <a:buFontTx/>
              <a:buChar char="•"/>
            </a:pPr>
            <a:endParaRPr lang="en-GB" altLang="zh-CN" sz="2400">
              <a:ea typeface="宋体" panose="02010600030101010101" pitchFamily="2" charset="-122"/>
            </a:endParaRPr>
          </a:p>
          <a:p>
            <a:pPr marL="342900" lvl="1" indent="-342900">
              <a:buClr>
                <a:srgbClr val="6600CC"/>
              </a:buClr>
              <a:buSzPct val="150000"/>
              <a:buFontTx/>
              <a:buChar char="•"/>
            </a:pPr>
            <a:r>
              <a:rPr lang="en-GB" altLang="zh-CN" sz="2400">
                <a:ea typeface="宋体" panose="02010600030101010101" pitchFamily="2" charset="-122"/>
              </a:rPr>
              <a:t>Implementation – build a genetic device</a:t>
            </a:r>
          </a:p>
          <a:p>
            <a:pPr marL="342900" lvl="1" indent="-342900">
              <a:buClr>
                <a:srgbClr val="6600CC"/>
              </a:buClr>
              <a:buSzPct val="150000"/>
              <a:buFontTx/>
              <a:buChar char="•"/>
            </a:pPr>
            <a:endParaRPr lang="en-GB" altLang="zh-CN" sz="2400">
              <a:ea typeface="宋体" panose="02010600030101010101" pitchFamily="2" charset="-122"/>
            </a:endParaRPr>
          </a:p>
          <a:p>
            <a:pPr marL="342900" lvl="1" indent="-342900">
              <a:buClr>
                <a:srgbClr val="6600CC"/>
              </a:buClr>
              <a:buSzPct val="150000"/>
              <a:buFontTx/>
              <a:buChar char="•"/>
            </a:pPr>
            <a:r>
              <a:rPr lang="en-GB" altLang="zh-CN" sz="2400">
                <a:ea typeface="宋体" panose="02010600030101010101" pitchFamily="2" charset="-122"/>
              </a:rPr>
              <a:t>What is it useful for? Some examples</a:t>
            </a:r>
          </a:p>
          <a:p>
            <a:pPr marL="342900" lvl="1" indent="-342900">
              <a:buClr>
                <a:srgbClr val="6600CC"/>
              </a:buClr>
              <a:buSzPct val="130000"/>
            </a:pPr>
            <a:endParaRPr lang="en-GB" altLang="zh-CN" sz="2400">
              <a:ea typeface="宋体" panose="02010600030101010101" pitchFamily="2" charset="-122"/>
            </a:endParaRPr>
          </a:p>
        </p:txBody>
      </p:sp>
      <p:sp>
        <p:nvSpPr>
          <p:cNvPr id="17410" name="Rectangle 2">
            <a:extLst>
              <a:ext uri="{FF2B5EF4-FFF2-40B4-BE49-F238E27FC236}">
                <a16:creationId xmlns:a16="http://schemas.microsoft.com/office/drawing/2014/main" id="{1A6799AE-DC2C-04DF-321B-50F78090B5AA}"/>
              </a:ext>
            </a:extLst>
          </p:cNvPr>
          <p:cNvSpPr>
            <a:spLocks noGrp="1" noChangeArrowheads="1"/>
          </p:cNvSpPr>
          <p:nvPr>
            <p:ph type="title"/>
          </p:nvPr>
        </p:nvSpPr>
        <p:spPr>
          <a:xfrm>
            <a:off x="533400" y="228600"/>
            <a:ext cx="8229600" cy="1143000"/>
          </a:xfrm>
        </p:spPr>
        <p:txBody>
          <a:bodyPr/>
          <a:lstStyle/>
          <a:p>
            <a:r>
              <a:rPr lang="en-GB" altLang="en-US" b="1"/>
              <a:t>Outline</a:t>
            </a:r>
          </a:p>
        </p:txBody>
      </p:sp>
    </p:spTree>
  </p:cSld>
  <p:clrMapOvr>
    <a:masterClrMapping/>
  </p:clrMapOvr>
  <p:transition advTm="4879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BE291E5C-7FA9-7535-76EC-FDBEA1B423F4}"/>
              </a:ext>
            </a:extLst>
          </p:cNvPr>
          <p:cNvSpPr>
            <a:spLocks noGrp="1" noChangeArrowheads="1"/>
          </p:cNvSpPr>
          <p:nvPr>
            <p:ph type="title"/>
          </p:nvPr>
        </p:nvSpPr>
        <p:spPr/>
        <p:txBody>
          <a:bodyPr/>
          <a:lstStyle/>
          <a:p>
            <a:r>
              <a:rPr lang="en-US" altLang="en-US"/>
              <a:t>BIOFAB  the EOU</a:t>
            </a:r>
          </a:p>
        </p:txBody>
      </p:sp>
      <p:pic>
        <p:nvPicPr>
          <p:cNvPr id="41986" name="Picture 9">
            <a:extLst>
              <a:ext uri="{FF2B5EF4-FFF2-40B4-BE49-F238E27FC236}">
                <a16:creationId xmlns:a16="http://schemas.microsoft.com/office/drawing/2014/main" id="{591200E8-3E2B-7E05-A6CE-627E7D08E4AB}"/>
              </a:ext>
            </a:extLst>
          </p:cNvPr>
          <p:cNvPicPr>
            <a:picLocks noChangeAspect="1"/>
          </p:cNvPicPr>
          <p:nvPr/>
        </p:nvPicPr>
        <p:blipFill>
          <a:blip r:embed="rId2">
            <a:extLst>
              <a:ext uri="{28A0092B-C50C-407E-A947-70E740481C1C}">
                <a14:useLocalDpi xmlns:a14="http://schemas.microsoft.com/office/drawing/2010/main" val="0"/>
              </a:ext>
            </a:extLst>
          </a:blip>
          <a:srcRect l="-1334" t="-30228" r="1334" b="78343"/>
          <a:stretch>
            <a:fillRect/>
          </a:stretch>
        </p:blipFill>
        <p:spPr bwMode="auto">
          <a:xfrm>
            <a:off x="660400" y="444500"/>
            <a:ext cx="76200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5">
            <a:extLst>
              <a:ext uri="{FF2B5EF4-FFF2-40B4-BE49-F238E27FC236}">
                <a16:creationId xmlns:a16="http://schemas.microsoft.com/office/drawing/2014/main" id="{988FC2D4-6D30-743B-9B6D-00AA8FEBAC4A}"/>
              </a:ext>
            </a:extLst>
          </p:cNvPr>
          <p:cNvSpPr>
            <a:spLocks noChangeArrowheads="1"/>
          </p:cNvSpPr>
          <p:nvPr/>
        </p:nvSpPr>
        <p:spPr bwMode="auto">
          <a:xfrm>
            <a:off x="4038600" y="4648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t>Vivek K Mutalik </a:t>
            </a:r>
            <a:r>
              <a:rPr lang="en-US" altLang="en-US" sz="1800" i="1"/>
              <a:t>Nature Methods</a:t>
            </a:r>
            <a:r>
              <a:rPr lang="en-US" altLang="en-US" sz="1800"/>
              <a:t> </a:t>
            </a:r>
            <a:r>
              <a:rPr lang="en-US" altLang="en-US" sz="1800" b="1"/>
              <a:t>10</a:t>
            </a:r>
            <a:r>
              <a:rPr lang="en-US" altLang="en-US" sz="1800"/>
              <a:t>, 354–360 (2013) doi:10.1038/nmeth.2404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A31637A3-F92E-DF13-7C2B-60FFDD141492}"/>
              </a:ext>
            </a:extLst>
          </p:cNvPr>
          <p:cNvSpPr>
            <a:spLocks noGrp="1" noChangeArrowheads="1"/>
          </p:cNvSpPr>
          <p:nvPr>
            <p:ph type="title"/>
          </p:nvPr>
        </p:nvSpPr>
        <p:spPr/>
        <p:txBody>
          <a:bodyPr/>
          <a:lstStyle/>
          <a:p>
            <a:r>
              <a:rPr lang="en-US" altLang="en-US"/>
              <a:t>It’s more complicated than that…</a:t>
            </a:r>
          </a:p>
        </p:txBody>
      </p:sp>
      <p:pic>
        <p:nvPicPr>
          <p:cNvPr id="43010" name="Picture 5">
            <a:extLst>
              <a:ext uri="{FF2B5EF4-FFF2-40B4-BE49-F238E27FC236}">
                <a16:creationId xmlns:a16="http://schemas.microsoft.com/office/drawing/2014/main" id="{CF938EC5-9855-67DE-F004-64A48EC7D21F}"/>
              </a:ext>
            </a:extLst>
          </p:cNvPr>
          <p:cNvPicPr>
            <a:picLocks noChangeAspect="1"/>
          </p:cNvPicPr>
          <p:nvPr/>
        </p:nvPicPr>
        <p:blipFill>
          <a:blip r:embed="rId2">
            <a:extLst>
              <a:ext uri="{28A0092B-C50C-407E-A947-70E740481C1C}">
                <a14:useLocalDpi xmlns:a14="http://schemas.microsoft.com/office/drawing/2010/main" val="0"/>
              </a:ext>
            </a:extLst>
          </a:blip>
          <a:srcRect r="47736" b="39406"/>
          <a:stretch>
            <a:fillRect/>
          </a:stretch>
        </p:blipFill>
        <p:spPr bwMode="auto">
          <a:xfrm>
            <a:off x="2286000" y="1722438"/>
            <a:ext cx="40386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62B50D04-F43C-5D9A-944A-12268749ECAE}"/>
              </a:ext>
            </a:extLst>
          </p:cNvPr>
          <p:cNvSpPr>
            <a:spLocks noGrp="1" noChangeArrowheads="1"/>
          </p:cNvSpPr>
          <p:nvPr>
            <p:ph type="title"/>
          </p:nvPr>
        </p:nvSpPr>
        <p:spPr/>
        <p:txBody>
          <a:bodyPr/>
          <a:lstStyle/>
          <a:p>
            <a:r>
              <a:rPr lang="en-US" altLang="en-US"/>
              <a:t>A possible solution: Bi-cistronic design (BCD)</a:t>
            </a:r>
          </a:p>
        </p:txBody>
      </p:sp>
      <p:pic>
        <p:nvPicPr>
          <p:cNvPr id="44034" name="Picture 9">
            <a:extLst>
              <a:ext uri="{FF2B5EF4-FFF2-40B4-BE49-F238E27FC236}">
                <a16:creationId xmlns:a16="http://schemas.microsoft.com/office/drawing/2014/main" id="{5ECADC8F-02DC-D08E-0CFB-F8E90B494063}"/>
              </a:ext>
            </a:extLst>
          </p:cNvPr>
          <p:cNvPicPr>
            <a:picLocks noChangeAspect="1"/>
          </p:cNvPicPr>
          <p:nvPr/>
        </p:nvPicPr>
        <p:blipFill>
          <a:blip r:embed="rId2">
            <a:extLst>
              <a:ext uri="{28A0092B-C50C-407E-A947-70E740481C1C}">
                <a14:useLocalDpi xmlns:a14="http://schemas.microsoft.com/office/drawing/2010/main" val="0"/>
              </a:ext>
            </a:extLst>
          </a:blip>
          <a:srcRect b="48116"/>
          <a:stretch>
            <a:fillRect/>
          </a:stretch>
        </p:blipFill>
        <p:spPr bwMode="auto">
          <a:xfrm>
            <a:off x="914400" y="1924050"/>
            <a:ext cx="76200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0D9E59CB-22BB-57B3-B13F-C77E68480715}"/>
              </a:ext>
            </a:extLst>
          </p:cNvPr>
          <p:cNvSpPr>
            <a:spLocks noGrp="1" noChangeArrowheads="1"/>
          </p:cNvSpPr>
          <p:nvPr>
            <p:ph type="title"/>
          </p:nvPr>
        </p:nvSpPr>
        <p:spPr/>
        <p:txBody>
          <a:bodyPr/>
          <a:lstStyle/>
          <a:p>
            <a:r>
              <a:rPr lang="en-US" altLang="en-US"/>
              <a:t>BCD allows better predictability</a:t>
            </a:r>
          </a:p>
        </p:txBody>
      </p:sp>
      <p:pic>
        <p:nvPicPr>
          <p:cNvPr id="45058" name="Picture 5">
            <a:extLst>
              <a:ext uri="{FF2B5EF4-FFF2-40B4-BE49-F238E27FC236}">
                <a16:creationId xmlns:a16="http://schemas.microsoft.com/office/drawing/2014/main" id="{5F4F74CA-4525-1B4C-274D-CFDABA07DAC1}"/>
              </a:ext>
            </a:extLst>
          </p:cNvPr>
          <p:cNvPicPr>
            <a:picLocks noChangeAspect="1"/>
          </p:cNvPicPr>
          <p:nvPr/>
        </p:nvPicPr>
        <p:blipFill>
          <a:blip r:embed="rId3">
            <a:extLst>
              <a:ext uri="{28A0092B-C50C-407E-A947-70E740481C1C}">
                <a14:useLocalDpi xmlns:a14="http://schemas.microsoft.com/office/drawing/2010/main" val="0"/>
              </a:ext>
            </a:extLst>
          </a:blip>
          <a:srcRect b="39406"/>
          <a:stretch>
            <a:fillRect/>
          </a:stretch>
        </p:blipFill>
        <p:spPr bwMode="auto">
          <a:xfrm>
            <a:off x="762000" y="1524000"/>
            <a:ext cx="772795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02F6A734-E2B2-DDC5-DF7E-D95CE05FB7B9}"/>
              </a:ext>
            </a:extLst>
          </p:cNvPr>
          <p:cNvSpPr>
            <a:spLocks noGrp="1" noChangeArrowheads="1"/>
          </p:cNvSpPr>
          <p:nvPr>
            <p:ph type="title"/>
          </p:nvPr>
        </p:nvSpPr>
        <p:spPr/>
        <p:txBody>
          <a:bodyPr/>
          <a:lstStyle/>
          <a:p>
            <a:r>
              <a:rPr lang="en-US" altLang="en-US"/>
              <a:t>Distribution?</a:t>
            </a:r>
          </a:p>
        </p:txBody>
      </p:sp>
      <p:pic>
        <p:nvPicPr>
          <p:cNvPr id="47106" name="Picture 3">
            <a:extLst>
              <a:ext uri="{FF2B5EF4-FFF2-40B4-BE49-F238E27FC236}">
                <a16:creationId xmlns:a16="http://schemas.microsoft.com/office/drawing/2014/main" id="{2E500ED0-2198-0081-60C0-4B56BF64B8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38400"/>
            <a:ext cx="5080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a:extLst>
              <a:ext uri="{FF2B5EF4-FFF2-40B4-BE49-F238E27FC236}">
                <a16:creationId xmlns:a16="http://schemas.microsoft.com/office/drawing/2014/main" id="{2B199E04-DA71-15FF-9D0C-9F990C06709A}"/>
              </a:ext>
            </a:extLst>
          </p:cNvPr>
          <p:cNvSpPr>
            <a:spLocks noChangeArrowheads="1"/>
          </p:cNvSpPr>
          <p:nvPr/>
        </p:nvSpPr>
        <p:spPr bwMode="auto">
          <a:xfrm>
            <a:off x="3006725" y="5257800"/>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https://www.addgene.org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B3D79D98-50D9-2714-EBBB-B958E2182647}"/>
              </a:ext>
            </a:extLst>
          </p:cNvPr>
          <p:cNvSpPr>
            <a:spLocks noGrp="1" noChangeArrowheads="1"/>
          </p:cNvSpPr>
          <p:nvPr>
            <p:ph type="subTitle" idx="1"/>
          </p:nvPr>
        </p:nvSpPr>
        <p:spPr>
          <a:xfrm>
            <a:off x="1295400" y="3048000"/>
            <a:ext cx="6400800" cy="766763"/>
          </a:xfrm>
        </p:spPr>
        <p:txBody>
          <a:bodyPr/>
          <a:lstStyle/>
          <a:p>
            <a:r>
              <a:rPr lang="en-US" altLang="zh-CN" sz="4400">
                <a:latin typeface="Comic Sans MS" panose="030F0902030302020204" pitchFamily="66" charset="0"/>
              </a:rPr>
              <a:t>Standard – Metrology</a:t>
            </a:r>
          </a:p>
          <a:p>
            <a:r>
              <a:rPr lang="en-US" altLang="en-US" sz="4400">
                <a:latin typeface="Comic Sans MS" panose="030F0902030302020204" pitchFamily="66" charset="0"/>
              </a:rPr>
              <a:t>Measuring activity</a:t>
            </a:r>
            <a:endParaRPr lang="en-GB" altLang="en-US" sz="4400">
              <a:latin typeface="Comic Sans MS" panose="030F09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83FB865C-55E3-CA32-2FA0-467C10F2C729}"/>
              </a:ext>
            </a:extLst>
          </p:cNvPr>
          <p:cNvSpPr>
            <a:spLocks noGrp="1" noChangeArrowheads="1"/>
          </p:cNvSpPr>
          <p:nvPr>
            <p:ph type="title"/>
          </p:nvPr>
        </p:nvSpPr>
        <p:spPr/>
        <p:txBody>
          <a:bodyPr/>
          <a:lstStyle/>
          <a:p>
            <a:r>
              <a:rPr lang="en-GB" altLang="en-US"/>
              <a:t>Standard (metrology)</a:t>
            </a:r>
            <a:endParaRPr lang="en-US" altLang="en-US"/>
          </a:p>
        </p:txBody>
      </p:sp>
      <p:sp>
        <p:nvSpPr>
          <p:cNvPr id="49154" name="Content Placeholder 2">
            <a:extLst>
              <a:ext uri="{FF2B5EF4-FFF2-40B4-BE49-F238E27FC236}">
                <a16:creationId xmlns:a16="http://schemas.microsoft.com/office/drawing/2014/main" id="{DDFCF794-ADC6-25D6-7C6C-5E629C629C57}"/>
              </a:ext>
            </a:extLst>
          </p:cNvPr>
          <p:cNvSpPr>
            <a:spLocks noGrp="1" noChangeArrowheads="1"/>
          </p:cNvSpPr>
          <p:nvPr>
            <p:ph idx="1"/>
          </p:nvPr>
        </p:nvSpPr>
        <p:spPr/>
        <p:txBody>
          <a:bodyPr/>
          <a:lstStyle/>
          <a:p>
            <a:endParaRPr lang="en-US" altLang="en-US"/>
          </a:p>
        </p:txBody>
      </p:sp>
      <p:pic>
        <p:nvPicPr>
          <p:cNvPr id="49155" name="Picture 4" descr="File:CGKilogram.jpg">
            <a:extLst>
              <a:ext uri="{FF2B5EF4-FFF2-40B4-BE49-F238E27FC236}">
                <a16:creationId xmlns:a16="http://schemas.microsoft.com/office/drawing/2014/main" id="{9AC6E88F-D915-FBD2-7FFA-9EC1E6F9C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4290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5">
            <a:extLst>
              <a:ext uri="{FF2B5EF4-FFF2-40B4-BE49-F238E27FC236}">
                <a16:creationId xmlns:a16="http://schemas.microsoft.com/office/drawing/2014/main" id="{0298BA34-D5A5-3463-3293-9CE5D1772E17}"/>
              </a:ext>
            </a:extLst>
          </p:cNvPr>
          <p:cNvSpPr>
            <a:spLocks noChangeArrowheads="1"/>
          </p:cNvSpPr>
          <p:nvPr/>
        </p:nvSpPr>
        <p:spPr bwMode="auto">
          <a:xfrm>
            <a:off x="4572000" y="1676400"/>
            <a:ext cx="441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t>International Prototype</a:t>
            </a:r>
            <a:r>
              <a:rPr lang="en-US" altLang="en-US" sz="2000"/>
              <a:t> </a:t>
            </a:r>
            <a:r>
              <a:rPr lang="en-US" altLang="en-US" sz="2000" b="1"/>
              <a:t>kilogram</a:t>
            </a:r>
          </a:p>
          <a:p>
            <a:pPr eaLnBrk="1" hangingPunct="1">
              <a:spcBef>
                <a:spcPct val="0"/>
              </a:spcBef>
              <a:buFontTx/>
              <a:buNone/>
            </a:pPr>
            <a:r>
              <a:rPr lang="en-US" altLang="en-US" sz="2000"/>
              <a:t>(IPK), made from an alloy of 90% platinum and 10% iridium and machined into a right-circular cylinder (height = diameter) of 39.17 mm. </a:t>
            </a:r>
          </a:p>
        </p:txBody>
      </p:sp>
      <p:pic>
        <p:nvPicPr>
          <p:cNvPr id="49157" name="Picture 6" descr="http://www.drvtechnologies.com/dev/wp-content/uploads/2013/05/Metrology2.jpg">
            <a:extLst>
              <a:ext uri="{FF2B5EF4-FFF2-40B4-BE49-F238E27FC236}">
                <a16:creationId xmlns:a16="http://schemas.microsoft.com/office/drawing/2014/main" id="{3B630A09-69EC-9254-B2FB-F9236E2E5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505325"/>
            <a:ext cx="25908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http://i01.i.aliimg.com/photo/v0/106639481/Outside_Micrometer_Jingstone_Metrology_Taiwan.jpg">
            <a:extLst>
              <a:ext uri="{FF2B5EF4-FFF2-40B4-BE49-F238E27FC236}">
                <a16:creationId xmlns:a16="http://schemas.microsoft.com/office/drawing/2014/main" id="{2D1301FB-081D-1625-4D7F-CBF853668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973"/>
          <a:stretch>
            <a:fillRect/>
          </a:stretch>
        </p:blipFill>
        <p:spPr bwMode="auto">
          <a:xfrm>
            <a:off x="6248400" y="4495800"/>
            <a:ext cx="2514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0" descr="http://upload.wikimedia.org/wikipedia/commons/5/53/Soft_ruler.jpg">
            <a:extLst>
              <a:ext uri="{FF2B5EF4-FFF2-40B4-BE49-F238E27FC236}">
                <a16:creationId xmlns:a16="http://schemas.microsoft.com/office/drawing/2014/main" id="{11C8A7A8-5BAE-A7F1-CACC-65AF06BB03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143" t="18677" r="4762" b="3502"/>
          <a:stretch>
            <a:fillRect/>
          </a:stretch>
        </p:blipFill>
        <p:spPr bwMode="auto">
          <a:xfrm>
            <a:off x="152400" y="4419600"/>
            <a:ext cx="281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5">
            <a:extLst>
              <a:ext uri="{FF2B5EF4-FFF2-40B4-BE49-F238E27FC236}">
                <a16:creationId xmlns:a16="http://schemas.microsoft.com/office/drawing/2014/main" id="{DCBC991A-57E8-292A-51F4-2294347D63E7}"/>
              </a:ext>
            </a:extLst>
          </p:cNvPr>
          <p:cNvSpPr>
            <a:spLocks noChangeArrowheads="1"/>
          </p:cNvSpPr>
          <p:nvPr/>
        </p:nvSpPr>
        <p:spPr bwMode="auto">
          <a:xfrm>
            <a:off x="0" y="6324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t>tape measure 0.1 mm	     vernier caliper 0.01 mm       micrometer 0.001 mm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D:\BBSRC grant_Sep262012\Traing materials &amp; tips\MSc course lectures_Edinburgh\My pictures back up on the desktop at Huxley 2012\synbionetwork_logo.gif">
            <a:extLst>
              <a:ext uri="{FF2B5EF4-FFF2-40B4-BE49-F238E27FC236}">
                <a16:creationId xmlns:a16="http://schemas.microsoft.com/office/drawing/2014/main" id="{0755831E-4B20-84FA-571D-DA01B5EA8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770"/>
          <a:stretch>
            <a:fillRect/>
          </a:stretch>
        </p:blipFill>
        <p:spPr bwMode="auto">
          <a:xfrm>
            <a:off x="2133600" y="2438400"/>
            <a:ext cx="48942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itle 1">
            <a:extLst>
              <a:ext uri="{FF2B5EF4-FFF2-40B4-BE49-F238E27FC236}">
                <a16:creationId xmlns:a16="http://schemas.microsoft.com/office/drawing/2014/main" id="{2663488A-15B3-F878-D7DD-53AEB892D002}"/>
              </a:ext>
            </a:extLst>
          </p:cNvPr>
          <p:cNvSpPr txBox="1">
            <a:spLocks/>
          </p:cNvSpPr>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GB" altLang="en-US" sz="4400">
                <a:solidFill>
                  <a:schemeClr val="tx2"/>
                </a:solidFill>
              </a:rPr>
              <a:t>Standardise biological measurements ?</a:t>
            </a:r>
            <a:endParaRPr lang="en-US" altLang="en-US" sz="440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4668539B-6CAD-22F0-BB30-233EA657634E}"/>
              </a:ext>
            </a:extLst>
          </p:cNvPr>
          <p:cNvSpPr>
            <a:spLocks noGrp="1" noChangeArrowheads="1"/>
          </p:cNvSpPr>
          <p:nvPr>
            <p:ph type="title"/>
          </p:nvPr>
        </p:nvSpPr>
        <p:spPr/>
        <p:txBody>
          <a:bodyPr/>
          <a:lstStyle/>
          <a:p>
            <a:r>
              <a:rPr lang="en-GB" altLang="en-US" sz="3200"/>
              <a:t>Common biological reporter and measure</a:t>
            </a:r>
            <a:endParaRPr lang="en-US" altLang="en-US" sz="3200"/>
          </a:p>
        </p:txBody>
      </p:sp>
      <p:pic>
        <p:nvPicPr>
          <p:cNvPr id="52226" name="Picture 2" descr="http://2007.igem.org/wiki/images/thumb/c/cd/Prom3.png/600px-Prom3.png">
            <a:extLst>
              <a:ext uri="{FF2B5EF4-FFF2-40B4-BE49-F238E27FC236}">
                <a16:creationId xmlns:a16="http://schemas.microsoft.com/office/drawing/2014/main" id="{C0E66333-5658-2927-8FC4-4671A7014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descr="http://i.forbesimg.com/images/2001/07/26/petridish_400x300.jpg">
            <a:extLst>
              <a:ext uri="{FF2B5EF4-FFF2-40B4-BE49-F238E27FC236}">
                <a16:creationId xmlns:a16="http://schemas.microsoft.com/office/drawing/2014/main" id="{A3A7655D-B190-1612-ABD1-729D2EA25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http://nimax-img.de/Produktbilder/zoom/25448_1/Optika-XDS-3-FL-inverted-fluorescence-microscope.jpg">
            <a:extLst>
              <a:ext uri="{FF2B5EF4-FFF2-40B4-BE49-F238E27FC236}">
                <a16:creationId xmlns:a16="http://schemas.microsoft.com/office/drawing/2014/main" id="{EA1B147C-4C9C-B640-3883-24E01F343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8" descr="http://img.directindustry.com/images_di/photo-g/fluorescence-microplate-reader-39898-2390423.jpg">
            <a:extLst>
              <a:ext uri="{FF2B5EF4-FFF2-40B4-BE49-F238E27FC236}">
                <a16:creationId xmlns:a16="http://schemas.microsoft.com/office/drawing/2014/main" id="{C16CE1C0-E03C-28EB-2D0D-8B2E36DA9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572000"/>
            <a:ext cx="2819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0" descr="http://www.bdbiosciences.com/wcmimages/accuri_overview.jpg">
            <a:extLst>
              <a:ext uri="{FF2B5EF4-FFF2-40B4-BE49-F238E27FC236}">
                <a16:creationId xmlns:a16="http://schemas.microsoft.com/office/drawing/2014/main" id="{E57773C5-3AAE-C07E-D51D-0732D1F220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3434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C5F80D9B-B630-933C-032F-C1838BB39F5B}"/>
              </a:ext>
            </a:extLst>
          </p:cNvPr>
          <p:cNvSpPr>
            <a:spLocks noGrp="1" noChangeArrowheads="1"/>
          </p:cNvSpPr>
          <p:nvPr>
            <p:ph type="title"/>
          </p:nvPr>
        </p:nvSpPr>
        <p:spPr/>
        <p:txBody>
          <a:bodyPr/>
          <a:lstStyle/>
          <a:p>
            <a:r>
              <a:rPr lang="en-GB" altLang="en-US"/>
              <a:t>Standard characterisation</a:t>
            </a:r>
            <a:endParaRPr lang="en-US" altLang="en-US"/>
          </a:p>
        </p:txBody>
      </p:sp>
      <p:sp>
        <p:nvSpPr>
          <p:cNvPr id="53250" name="Content Placeholder 2">
            <a:extLst>
              <a:ext uri="{FF2B5EF4-FFF2-40B4-BE49-F238E27FC236}">
                <a16:creationId xmlns:a16="http://schemas.microsoft.com/office/drawing/2014/main" id="{3DC2D010-108C-662F-02C5-B11AE399C41E}"/>
              </a:ext>
            </a:extLst>
          </p:cNvPr>
          <p:cNvSpPr>
            <a:spLocks noGrp="1" noChangeArrowheads="1"/>
          </p:cNvSpPr>
          <p:nvPr>
            <p:ph idx="1"/>
          </p:nvPr>
        </p:nvSpPr>
        <p:spPr/>
        <p:txBody>
          <a:bodyPr/>
          <a:lstStyle/>
          <a:p>
            <a:endParaRPr lang="en-US" altLang="en-US"/>
          </a:p>
        </p:txBody>
      </p:sp>
      <p:pic>
        <p:nvPicPr>
          <p:cNvPr id="53251" name="Picture 2">
            <a:extLst>
              <a:ext uri="{FF2B5EF4-FFF2-40B4-BE49-F238E27FC236}">
                <a16:creationId xmlns:a16="http://schemas.microsoft.com/office/drawing/2014/main" id="{34F7F97D-4F29-4193-2417-A578194DB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806575"/>
            <a:ext cx="835342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4F8F24CB-B846-4A80-7D07-C6E0FD908895}"/>
              </a:ext>
            </a:extLst>
          </p:cNvPr>
          <p:cNvSpPr>
            <a:spLocks noGrp="1" noChangeArrowheads="1"/>
          </p:cNvSpPr>
          <p:nvPr>
            <p:ph type="title"/>
          </p:nvPr>
        </p:nvSpPr>
        <p:spPr/>
        <p:txBody>
          <a:bodyPr/>
          <a:lstStyle/>
          <a:p>
            <a:r>
              <a:rPr lang="en-GB" altLang="en-US" sz="3200"/>
              <a:t>Designing customised gene circuits</a:t>
            </a:r>
            <a:endParaRPr lang="en-US" altLang="en-US" sz="3200"/>
          </a:p>
        </p:txBody>
      </p:sp>
      <p:pic>
        <p:nvPicPr>
          <p:cNvPr id="19458" name="Picture 2" descr="C:\Documents and Settings\bwang1\My Documents\My Pictures\nbt0708 Arkin-F1_Different classes of a biological device.gif">
            <a:extLst>
              <a:ext uri="{FF2B5EF4-FFF2-40B4-BE49-F238E27FC236}">
                <a16:creationId xmlns:a16="http://schemas.microsoft.com/office/drawing/2014/main" id="{6E00D05F-3258-1F75-6F9A-0698F1E43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429" t="1735" r="21428" b="53619"/>
          <a:stretch>
            <a:fillRect/>
          </a:stretch>
        </p:blipFill>
        <p:spPr bwMode="auto">
          <a:xfrm>
            <a:off x="0" y="1905000"/>
            <a:ext cx="528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a:extLst>
              <a:ext uri="{FF2B5EF4-FFF2-40B4-BE49-F238E27FC236}">
                <a16:creationId xmlns:a16="http://schemas.microsoft.com/office/drawing/2014/main" id="{06232512-D371-FDB8-5B55-2E0DE7724B0B}"/>
              </a:ext>
            </a:extLst>
          </p:cNvPr>
          <p:cNvSpPr>
            <a:spLocks noChangeArrowheads="1"/>
          </p:cNvSpPr>
          <p:nvPr/>
        </p:nvSpPr>
        <p:spPr bwMode="auto">
          <a:xfrm>
            <a:off x="1600200" y="5791200"/>
            <a:ext cx="2325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2400" i="1"/>
              <a:t>Escherichia coli</a:t>
            </a:r>
            <a:endParaRPr lang="en-US" altLang="en-US" sz="2400"/>
          </a:p>
        </p:txBody>
      </p:sp>
      <p:grpSp>
        <p:nvGrpSpPr>
          <p:cNvPr id="19460" name="Group 7">
            <a:extLst>
              <a:ext uri="{FF2B5EF4-FFF2-40B4-BE49-F238E27FC236}">
                <a16:creationId xmlns:a16="http://schemas.microsoft.com/office/drawing/2014/main" id="{221F26C2-7F38-C2CD-2B71-90D151D33B8F}"/>
              </a:ext>
            </a:extLst>
          </p:cNvPr>
          <p:cNvGrpSpPr>
            <a:grpSpLocks/>
          </p:cNvGrpSpPr>
          <p:nvPr/>
        </p:nvGrpSpPr>
        <p:grpSpPr bwMode="auto">
          <a:xfrm>
            <a:off x="5375275" y="2362200"/>
            <a:ext cx="3692525" cy="3236913"/>
            <a:chOff x="5375226" y="2420094"/>
            <a:chExt cx="3692573" cy="3236327"/>
          </a:xfrm>
        </p:grpSpPr>
        <p:pic>
          <p:nvPicPr>
            <p:cNvPr id="19461" name="Picture 6" descr="http://img.mit.edu/newsoffice/images/article_images/original/20130208103622-0.jpg">
              <a:extLst>
                <a:ext uri="{FF2B5EF4-FFF2-40B4-BE49-F238E27FC236}">
                  <a16:creationId xmlns:a16="http://schemas.microsoft.com/office/drawing/2014/main" id="{680D58D3-5213-82D6-C3B3-244B5E7A0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26" y="2420094"/>
              <a:ext cx="369257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733027D-63E2-4043-9D82-96FAD9B3ACEF}"/>
                </a:ext>
              </a:extLst>
            </p:cNvPr>
            <p:cNvSpPr/>
            <p:nvPr/>
          </p:nvSpPr>
          <p:spPr>
            <a:xfrm>
              <a:off x="6553166" y="5410403"/>
              <a:ext cx="2478120" cy="246018"/>
            </a:xfrm>
            <a:prstGeom prst="rect">
              <a:avLst/>
            </a:prstGeom>
          </p:spPr>
          <p:txBody>
            <a:bodyPr wrap="none">
              <a:spAutoFit/>
            </a:bodyPr>
            <a:lstStyle/>
            <a:p>
              <a:pPr eaLnBrk="1" hangingPunct="1">
                <a:defRPr/>
              </a:pPr>
              <a:r>
                <a:rPr lang="en-US" sz="1000" cap="all" dirty="0">
                  <a:latin typeface="Arial" charset="0"/>
                </a:rPr>
                <a:t>IMAGE: LIANG ZONG AND YAN LIANG</a:t>
              </a:r>
              <a:endParaRPr lang="en-US" sz="1000" dirty="0">
                <a:latin typeface="Arial" charset="0"/>
              </a:endParaRPr>
            </a:p>
          </p:txBody>
        </p:sp>
      </p:grpSp>
    </p:spTree>
  </p:cSld>
  <p:clrMapOvr>
    <a:masterClrMapping/>
  </p:clrMapOvr>
  <p:transition spd="slow" advTm="5663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17A5039C-39E5-557C-DD95-5C4D180E9B00}"/>
              </a:ext>
            </a:extLst>
          </p:cNvPr>
          <p:cNvSpPr>
            <a:spLocks noGrp="1" noChangeArrowheads="1"/>
          </p:cNvSpPr>
          <p:nvPr>
            <p:ph type="title"/>
          </p:nvPr>
        </p:nvSpPr>
        <p:spPr>
          <a:xfrm>
            <a:off x="457200" y="0"/>
            <a:ext cx="8534400" cy="1143000"/>
          </a:xfrm>
        </p:spPr>
        <p:txBody>
          <a:bodyPr/>
          <a:lstStyle/>
          <a:p>
            <a:r>
              <a:rPr lang="en-GB" altLang="en-US" sz="2800"/>
              <a:t>Measuring promoter strength</a:t>
            </a:r>
            <a:br>
              <a:rPr lang="en-US" altLang="en-US" sz="2800"/>
            </a:br>
            <a:r>
              <a:rPr lang="en-US" altLang="en-US" sz="2800"/>
              <a:t>without and with</a:t>
            </a:r>
            <a:r>
              <a:rPr lang="en-GB" altLang="en-US" sz="2800"/>
              <a:t> a reference</a:t>
            </a:r>
            <a:endParaRPr lang="en-US" altLang="en-US" sz="2800"/>
          </a:p>
        </p:txBody>
      </p:sp>
      <p:pic>
        <p:nvPicPr>
          <p:cNvPr id="54274" name="Picture 2" descr="http://www.jbioleng.org/content/figures/1754-1611-3-4-1-l.jpg">
            <a:extLst>
              <a:ext uri="{FF2B5EF4-FFF2-40B4-BE49-F238E27FC236}">
                <a16:creationId xmlns:a16="http://schemas.microsoft.com/office/drawing/2014/main" id="{E3185C76-63E3-46BC-110D-DCE6765AC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3000"/>
            <a:ext cx="62484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a:extLst>
              <a:ext uri="{FF2B5EF4-FFF2-40B4-BE49-F238E27FC236}">
                <a16:creationId xmlns:a16="http://schemas.microsoft.com/office/drawing/2014/main" id="{70A9B237-D74E-AF62-2A1C-F0A883E33C1D}"/>
              </a:ext>
            </a:extLst>
          </p:cNvPr>
          <p:cNvSpPr>
            <a:spLocks noChangeArrowheads="1"/>
          </p:cNvSpPr>
          <p:nvPr/>
        </p:nvSpPr>
        <p:spPr bwMode="auto">
          <a:xfrm>
            <a:off x="152400" y="1895475"/>
            <a:ext cx="2209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J23101 (white bars)</a:t>
            </a:r>
          </a:p>
          <a:p>
            <a:pPr eaLnBrk="1" hangingPunct="1">
              <a:spcBef>
                <a:spcPct val="0"/>
              </a:spcBef>
              <a:buFontTx/>
              <a:buNone/>
            </a:pPr>
            <a:endParaRPr lang="en-US" altLang="en-US" sz="1800"/>
          </a:p>
          <a:p>
            <a:pPr eaLnBrk="1" hangingPunct="1">
              <a:spcBef>
                <a:spcPct val="0"/>
              </a:spcBef>
              <a:buFontTx/>
              <a:buNone/>
            </a:pPr>
            <a:r>
              <a:rPr lang="en-US" altLang="en-US" sz="1800"/>
              <a:t>J23150 (grey bars)</a:t>
            </a:r>
          </a:p>
          <a:p>
            <a:pPr eaLnBrk="1" hangingPunct="1">
              <a:spcBef>
                <a:spcPct val="0"/>
              </a:spcBef>
              <a:buFontTx/>
              <a:buNone/>
            </a:pPr>
            <a:endParaRPr lang="en-US" altLang="en-US" sz="1800"/>
          </a:p>
          <a:p>
            <a:pPr eaLnBrk="1" hangingPunct="1">
              <a:spcBef>
                <a:spcPct val="0"/>
              </a:spcBef>
              <a:buFontTx/>
              <a:buNone/>
            </a:pPr>
            <a:r>
              <a:rPr lang="en-US" altLang="en-US" sz="1800"/>
              <a:t>across 7 different testing conditions </a:t>
            </a:r>
          </a:p>
          <a:p>
            <a:pPr eaLnBrk="1" hangingPunct="1">
              <a:spcBef>
                <a:spcPct val="0"/>
              </a:spcBef>
              <a:buFontTx/>
              <a:buNone/>
            </a:pPr>
            <a:endParaRPr lang="en-US" altLang="en-US" sz="1800"/>
          </a:p>
        </p:txBody>
      </p:sp>
      <p:sp>
        <p:nvSpPr>
          <p:cNvPr id="54276" name="Rectangle 4">
            <a:extLst>
              <a:ext uri="{FF2B5EF4-FFF2-40B4-BE49-F238E27FC236}">
                <a16:creationId xmlns:a16="http://schemas.microsoft.com/office/drawing/2014/main" id="{F1DC3256-5297-5682-C2DE-3D87A15C4CB6}"/>
              </a:ext>
            </a:extLst>
          </p:cNvPr>
          <p:cNvSpPr>
            <a:spLocks noChangeArrowheads="1"/>
          </p:cNvSpPr>
          <p:nvPr/>
        </p:nvSpPr>
        <p:spPr bwMode="auto">
          <a:xfrm>
            <a:off x="0" y="4648200"/>
            <a:ext cx="2514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i="1"/>
          </a:p>
          <a:p>
            <a:pPr eaLnBrk="1" hangingPunct="1">
              <a:spcBef>
                <a:spcPct val="0"/>
              </a:spcBef>
              <a:buFontTx/>
              <a:buNone/>
            </a:pPr>
            <a:r>
              <a:rPr lang="en-US" altLang="en-US" sz="1800"/>
              <a:t>Ratio J23150/J23101</a:t>
            </a:r>
            <a:endParaRPr lang="en-US" altLang="en-US" sz="1800" i="1"/>
          </a:p>
          <a:p>
            <a:pPr eaLnBrk="1" hangingPunct="1">
              <a:spcBef>
                <a:spcPct val="0"/>
              </a:spcBef>
              <a:buFontTx/>
              <a:buNone/>
            </a:pPr>
            <a:endParaRPr lang="en-US" altLang="en-US" sz="1800" i="1"/>
          </a:p>
          <a:p>
            <a:pPr eaLnBrk="1" hangingPunct="1">
              <a:spcBef>
                <a:spcPct val="0"/>
              </a:spcBef>
              <a:buFontTx/>
              <a:buNone/>
            </a:pPr>
            <a:r>
              <a:rPr lang="en-US" altLang="en-US" sz="1800" i="1"/>
              <a:t>Kelly et al 2009, Journal Biol. Eng.</a:t>
            </a:r>
          </a:p>
          <a:p>
            <a:pPr eaLnBrk="1" hangingPunct="1">
              <a:spcBef>
                <a:spcPct val="0"/>
              </a:spcBef>
              <a:buFontTx/>
              <a:buNone/>
            </a:pPr>
            <a:endParaRPr lang="en-US" altLang="en-US" sz="180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22979A9C-F411-B6BD-0963-F52C2829B628}"/>
              </a:ext>
            </a:extLst>
          </p:cNvPr>
          <p:cNvSpPr>
            <a:spLocks noGrp="1" noChangeArrowheads="1"/>
          </p:cNvSpPr>
          <p:nvPr>
            <p:ph type="title"/>
          </p:nvPr>
        </p:nvSpPr>
        <p:spPr>
          <a:xfrm>
            <a:off x="457200" y="0"/>
            <a:ext cx="8229600" cy="1143000"/>
          </a:xfrm>
        </p:spPr>
        <p:txBody>
          <a:bodyPr/>
          <a:lstStyle/>
          <a:p>
            <a:r>
              <a:rPr lang="en-US" altLang="en-US" sz="2800"/>
              <a:t>Measuring the activity of BioBrick promoters using an </a:t>
            </a:r>
            <a:r>
              <a:rPr lang="en-US" altLang="en-US" sz="2800" i="1"/>
              <a:t>in vivo </a:t>
            </a:r>
            <a:r>
              <a:rPr lang="en-US" altLang="en-US" sz="2800"/>
              <a:t>reference standard (J23101)</a:t>
            </a:r>
          </a:p>
        </p:txBody>
      </p:sp>
      <p:pic>
        <p:nvPicPr>
          <p:cNvPr id="55298" name="Picture 4" descr="http://www.jbioleng.org/content/figures/1754-1611-3-4-2-l.jpg">
            <a:extLst>
              <a:ext uri="{FF2B5EF4-FFF2-40B4-BE49-F238E27FC236}">
                <a16:creationId xmlns:a16="http://schemas.microsoft.com/office/drawing/2014/main" id="{6170F491-CDE3-B7D2-81DC-D22FA6FEF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9502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6">
            <a:extLst>
              <a:ext uri="{FF2B5EF4-FFF2-40B4-BE49-F238E27FC236}">
                <a16:creationId xmlns:a16="http://schemas.microsoft.com/office/drawing/2014/main" id="{03AC6470-B6A1-3A34-4E2E-14846D634A21}"/>
              </a:ext>
            </a:extLst>
          </p:cNvPr>
          <p:cNvSpPr>
            <a:spLocks noChangeArrowheads="1"/>
          </p:cNvSpPr>
          <p:nvPr/>
        </p:nvSpPr>
        <p:spPr bwMode="auto">
          <a:xfrm>
            <a:off x="6553200" y="6059488"/>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i="1"/>
              <a:t>Kelly et al 2009, Journal Biol. Eng.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EF8CD412-072B-0B0D-8BB4-7701A80D5B4D}"/>
              </a:ext>
            </a:extLst>
          </p:cNvPr>
          <p:cNvSpPr>
            <a:spLocks noGrp="1" noChangeArrowheads="1"/>
          </p:cNvSpPr>
          <p:nvPr>
            <p:ph type="title"/>
          </p:nvPr>
        </p:nvSpPr>
        <p:spPr/>
        <p:txBody>
          <a:bodyPr/>
          <a:lstStyle/>
          <a:p>
            <a:r>
              <a:rPr lang="en-US" altLang="en-US"/>
              <a:t>Measure population or cells?</a:t>
            </a:r>
          </a:p>
        </p:txBody>
      </p:sp>
      <p:pic>
        <p:nvPicPr>
          <p:cNvPr id="56322" name="Picture 3">
            <a:extLst>
              <a:ext uri="{FF2B5EF4-FFF2-40B4-BE49-F238E27FC236}">
                <a16:creationId xmlns:a16="http://schemas.microsoft.com/office/drawing/2014/main" id="{647E91D4-DBEF-518F-7FCA-D33D193CBEB7}"/>
              </a:ext>
            </a:extLst>
          </p:cNvPr>
          <p:cNvPicPr>
            <a:picLocks noChangeAspect="1"/>
          </p:cNvPicPr>
          <p:nvPr/>
        </p:nvPicPr>
        <p:blipFill>
          <a:blip r:embed="rId2">
            <a:extLst>
              <a:ext uri="{28A0092B-C50C-407E-A947-70E740481C1C}">
                <a14:useLocalDpi xmlns:a14="http://schemas.microsoft.com/office/drawing/2010/main" val="0"/>
              </a:ext>
            </a:extLst>
          </a:blip>
          <a:srcRect r="71527"/>
          <a:stretch>
            <a:fillRect/>
          </a:stretch>
        </p:blipFill>
        <p:spPr bwMode="auto">
          <a:xfrm>
            <a:off x="5257800" y="3657600"/>
            <a:ext cx="28702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Content Placeholder 2">
            <a:extLst>
              <a:ext uri="{FF2B5EF4-FFF2-40B4-BE49-F238E27FC236}">
                <a16:creationId xmlns:a16="http://schemas.microsoft.com/office/drawing/2014/main" id="{3300EA37-3A0E-B2FC-17BB-B8C7D9695FC3}"/>
              </a:ext>
            </a:extLst>
          </p:cNvPr>
          <p:cNvSpPr>
            <a:spLocks noGrp="1" noChangeArrowheads="1"/>
          </p:cNvSpPr>
          <p:nvPr>
            <p:ph idx="1"/>
          </p:nvPr>
        </p:nvSpPr>
        <p:spPr/>
        <p:txBody>
          <a:bodyPr/>
          <a:lstStyle/>
          <a:p>
            <a:r>
              <a:rPr lang="en-US" altLang="en-US"/>
              <a:t>The lactose operon, and many other inducible systems are bistable</a:t>
            </a:r>
          </a:p>
          <a:p>
            <a:endParaRPr lang="en-US" altLang="en-US"/>
          </a:p>
          <a:p>
            <a:r>
              <a:rPr lang="en-US" altLang="en-US"/>
              <a:t>This induces heterogeneity in the population</a:t>
            </a:r>
          </a:p>
        </p:txBody>
      </p:sp>
      <p:sp>
        <p:nvSpPr>
          <p:cNvPr id="56324" name="TextBox 4">
            <a:extLst>
              <a:ext uri="{FF2B5EF4-FFF2-40B4-BE49-F238E27FC236}">
                <a16:creationId xmlns:a16="http://schemas.microsoft.com/office/drawing/2014/main" id="{E72AACFF-6579-71FE-7125-3D2BFE7CE0B4}"/>
              </a:ext>
            </a:extLst>
          </p:cNvPr>
          <p:cNvSpPr txBox="1">
            <a:spLocks noChangeArrowheads="1"/>
          </p:cNvSpPr>
          <p:nvPr/>
        </p:nvSpPr>
        <p:spPr bwMode="auto">
          <a:xfrm>
            <a:off x="381000" y="6400800"/>
            <a:ext cx="2713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Collins et al. PNAS 2004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figure 10-06a">
            <a:extLst>
              <a:ext uri="{FF2B5EF4-FFF2-40B4-BE49-F238E27FC236}">
                <a16:creationId xmlns:a16="http://schemas.microsoft.com/office/drawing/2014/main" id="{1139E02B-6436-0488-992D-7536EA5F5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9"/>
          <a:stretch>
            <a:fillRect/>
          </a:stretch>
        </p:blipFill>
        <p:spPr bwMode="auto">
          <a:xfrm>
            <a:off x="238125" y="1003300"/>
            <a:ext cx="853122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Box 5">
            <a:extLst>
              <a:ext uri="{FF2B5EF4-FFF2-40B4-BE49-F238E27FC236}">
                <a16:creationId xmlns:a16="http://schemas.microsoft.com/office/drawing/2014/main" id="{E29A4F87-44B2-3B2C-6688-601E08FE0AB8}"/>
              </a:ext>
            </a:extLst>
          </p:cNvPr>
          <p:cNvSpPr txBox="1">
            <a:spLocks noChangeArrowheads="1"/>
          </p:cNvSpPr>
          <p:nvPr/>
        </p:nvSpPr>
        <p:spPr bwMode="auto">
          <a:xfrm>
            <a:off x="174625" y="177800"/>
            <a:ext cx="8750300" cy="528638"/>
          </a:xfrm>
          <a:prstGeom prst="rect">
            <a:avLst/>
          </a:prstGeom>
          <a:solidFill>
            <a:schemeClr val="bg1"/>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a:t>The lactose operon is negatively regulated</a:t>
            </a:r>
          </a:p>
        </p:txBody>
      </p:sp>
      <p:sp>
        <p:nvSpPr>
          <p:cNvPr id="57347" name="Rectangle 7">
            <a:extLst>
              <a:ext uri="{FF2B5EF4-FFF2-40B4-BE49-F238E27FC236}">
                <a16:creationId xmlns:a16="http://schemas.microsoft.com/office/drawing/2014/main" id="{77A54F73-1F05-474E-5638-9542A4B23218}"/>
              </a:ext>
            </a:extLst>
          </p:cNvPr>
          <p:cNvSpPr>
            <a:spLocks noChangeArrowheads="1"/>
          </p:cNvSpPr>
          <p:nvPr/>
        </p:nvSpPr>
        <p:spPr bwMode="auto">
          <a:xfrm>
            <a:off x="463550" y="5521325"/>
            <a:ext cx="8083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2400"/>
              <a:t>Transcription of Z, Y, A genes are </a:t>
            </a:r>
            <a:r>
              <a:rPr lang="en-GB" altLang="en-US" sz="2400" u="sng"/>
              <a:t>repressed</a:t>
            </a:r>
            <a:r>
              <a:rPr lang="en-GB" altLang="en-US" sz="2400"/>
              <a:t> by the</a:t>
            </a:r>
            <a:r>
              <a:rPr lang="en-GB" altLang="en-US" sz="2400" i="1"/>
              <a:t> lacI </a:t>
            </a:r>
            <a:r>
              <a:rPr lang="en-GB" altLang="en-US" sz="2400"/>
              <a:t>gene product which binds to the operator DNA sequence and transcription is blocked</a:t>
            </a:r>
          </a:p>
        </p:txBody>
      </p:sp>
      <p:sp>
        <p:nvSpPr>
          <p:cNvPr id="57348" name="Slide Number Placeholder 1">
            <a:extLst>
              <a:ext uri="{FF2B5EF4-FFF2-40B4-BE49-F238E27FC236}">
                <a16:creationId xmlns:a16="http://schemas.microsoft.com/office/drawing/2014/main" id="{8ECFE89E-8D1D-C336-A9DA-646B335336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BCE4F11-7B61-EF42-8E31-DF7DB9AAFEE8}" type="slidenum">
              <a:rPr lang="en-GB" altLang="en-US" sz="1400">
                <a:ea typeface="宋体" panose="02010600030101010101" pitchFamily="2" charset="-122"/>
              </a:rPr>
              <a:pPr>
                <a:spcBef>
                  <a:spcPct val="0"/>
                </a:spcBef>
                <a:buFontTx/>
                <a:buNone/>
              </a:pPr>
              <a:t>33</a:t>
            </a:fld>
            <a:endParaRPr lang="en-GB" altLang="en-US" sz="140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figure 10-06b">
            <a:extLst>
              <a:ext uri="{FF2B5EF4-FFF2-40B4-BE49-F238E27FC236}">
                <a16:creationId xmlns:a16="http://schemas.microsoft.com/office/drawing/2014/main" id="{ADE919A6-8231-A2A7-CFB0-23EC3B4EA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005"/>
          <a:stretch>
            <a:fillRect/>
          </a:stretch>
        </p:blipFill>
        <p:spPr bwMode="auto">
          <a:xfrm>
            <a:off x="904875" y="715963"/>
            <a:ext cx="75882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5">
            <a:extLst>
              <a:ext uri="{FF2B5EF4-FFF2-40B4-BE49-F238E27FC236}">
                <a16:creationId xmlns:a16="http://schemas.microsoft.com/office/drawing/2014/main" id="{50B35948-F075-4BB1-3C29-830ACCF6FDF9}"/>
              </a:ext>
            </a:extLst>
          </p:cNvPr>
          <p:cNvSpPr txBox="1">
            <a:spLocks noChangeArrowheads="1"/>
          </p:cNvSpPr>
          <p:nvPr/>
        </p:nvSpPr>
        <p:spPr bwMode="auto">
          <a:xfrm>
            <a:off x="190500" y="130175"/>
            <a:ext cx="8782050" cy="528638"/>
          </a:xfrm>
          <a:prstGeom prst="rect">
            <a:avLst/>
          </a:prstGeom>
          <a:solidFill>
            <a:schemeClr val="bg1"/>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a:t>The lactose operon is  de-repressed by lactose.</a:t>
            </a:r>
          </a:p>
        </p:txBody>
      </p:sp>
      <p:sp>
        <p:nvSpPr>
          <p:cNvPr id="58371" name="Text Box 6">
            <a:extLst>
              <a:ext uri="{FF2B5EF4-FFF2-40B4-BE49-F238E27FC236}">
                <a16:creationId xmlns:a16="http://schemas.microsoft.com/office/drawing/2014/main" id="{9C84E8E3-1BC9-9438-EB70-6DBD7EFC15C5}"/>
              </a:ext>
            </a:extLst>
          </p:cNvPr>
          <p:cNvSpPr txBox="1">
            <a:spLocks noChangeArrowheads="1"/>
          </p:cNvSpPr>
          <p:nvPr/>
        </p:nvSpPr>
        <p:spPr bwMode="auto">
          <a:xfrm>
            <a:off x="504825" y="5476875"/>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2400"/>
              <a:t>Lactose (allolactose) binds to the LacI repressor and produces a conformational change (allostery) - the repressor cannot then bind to the operator, allowing transcription</a:t>
            </a:r>
          </a:p>
        </p:txBody>
      </p:sp>
      <p:sp>
        <p:nvSpPr>
          <p:cNvPr id="58372" name="Slide Number Placeholder 1">
            <a:extLst>
              <a:ext uri="{FF2B5EF4-FFF2-40B4-BE49-F238E27FC236}">
                <a16:creationId xmlns:a16="http://schemas.microsoft.com/office/drawing/2014/main" id="{4990D2F1-E89D-5D44-3FD4-E6FD67FC21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4275CEAA-F94B-8146-9DD3-2BE36E68F002}" type="slidenum">
              <a:rPr lang="en-GB" altLang="en-US" sz="1400">
                <a:ea typeface="宋体" panose="02010600030101010101" pitchFamily="2" charset="-122"/>
              </a:rPr>
              <a:pPr>
                <a:spcBef>
                  <a:spcPct val="0"/>
                </a:spcBef>
                <a:buFontTx/>
                <a:buNone/>
              </a:pPr>
              <a:t>34</a:t>
            </a:fld>
            <a:endParaRPr lang="en-GB" altLang="en-US" sz="140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1F00B6A-9295-C11B-B37B-257778DE44FE}"/>
              </a:ext>
            </a:extLst>
          </p:cNvPr>
          <p:cNvSpPr>
            <a:spLocks noGrp="1" noChangeArrowheads="1"/>
          </p:cNvSpPr>
          <p:nvPr>
            <p:ph type="title"/>
          </p:nvPr>
        </p:nvSpPr>
        <p:spPr/>
        <p:txBody>
          <a:bodyPr/>
          <a:lstStyle/>
          <a:p>
            <a:r>
              <a:rPr lang="en-US" altLang="en-US"/>
              <a:t>Why is it important?</a:t>
            </a:r>
          </a:p>
        </p:txBody>
      </p:sp>
      <p:pic>
        <p:nvPicPr>
          <p:cNvPr id="59394" name="Picture 3">
            <a:extLst>
              <a:ext uri="{FF2B5EF4-FFF2-40B4-BE49-F238E27FC236}">
                <a16:creationId xmlns:a16="http://schemas.microsoft.com/office/drawing/2014/main" id="{91E7BCEB-5469-5B4A-3080-77B34B2A82B0}"/>
              </a:ext>
            </a:extLst>
          </p:cNvPr>
          <p:cNvPicPr>
            <a:picLocks noChangeAspect="1"/>
          </p:cNvPicPr>
          <p:nvPr/>
        </p:nvPicPr>
        <p:blipFill>
          <a:blip r:embed="rId2">
            <a:extLst>
              <a:ext uri="{28A0092B-C50C-407E-A947-70E740481C1C}">
                <a14:useLocalDpi xmlns:a14="http://schemas.microsoft.com/office/drawing/2010/main" val="0"/>
              </a:ext>
            </a:extLst>
          </a:blip>
          <a:srcRect r="31136"/>
          <a:stretch>
            <a:fillRect/>
          </a:stretch>
        </p:blipFill>
        <p:spPr bwMode="auto">
          <a:xfrm>
            <a:off x="1219200" y="1828800"/>
            <a:ext cx="6942138"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4">
            <a:extLst>
              <a:ext uri="{FF2B5EF4-FFF2-40B4-BE49-F238E27FC236}">
                <a16:creationId xmlns:a16="http://schemas.microsoft.com/office/drawing/2014/main" id="{C7F0EFDF-42AE-DD5F-A7D1-07599DA2BE8A}"/>
              </a:ext>
            </a:extLst>
          </p:cNvPr>
          <p:cNvSpPr txBox="1">
            <a:spLocks noChangeArrowheads="1"/>
          </p:cNvSpPr>
          <p:nvPr/>
        </p:nvSpPr>
        <p:spPr bwMode="auto">
          <a:xfrm>
            <a:off x="2133600" y="5943600"/>
            <a:ext cx="4014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Positive feedback builds bi-stability</a:t>
            </a:r>
          </a:p>
          <a:p>
            <a:pPr eaLnBrk="1" hangingPunct="1">
              <a:spcBef>
                <a:spcPct val="0"/>
              </a:spcBef>
              <a:buFontTx/>
              <a:buNone/>
            </a:pPr>
            <a:r>
              <a:rPr lang="en-US" altLang="en-US" sz="1800"/>
              <a:t>Sensitivity of sensor possibly affected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6D69E927-9979-2F11-8625-F195FE4A7383}"/>
              </a:ext>
            </a:extLst>
          </p:cNvPr>
          <p:cNvSpPr>
            <a:spLocks noGrp="1" noChangeArrowheads="1"/>
          </p:cNvSpPr>
          <p:nvPr>
            <p:ph type="title"/>
          </p:nvPr>
        </p:nvSpPr>
        <p:spPr/>
        <p:txBody>
          <a:bodyPr/>
          <a:lstStyle/>
          <a:p>
            <a:r>
              <a:rPr lang="en-GB" altLang="en-US"/>
              <a:t>Any better reference standard?</a:t>
            </a:r>
            <a:endParaRPr lang="en-US" altLang="en-US"/>
          </a:p>
        </p:txBody>
      </p:sp>
      <p:sp>
        <p:nvSpPr>
          <p:cNvPr id="3" name="Content Placeholder 2">
            <a:extLst>
              <a:ext uri="{FF2B5EF4-FFF2-40B4-BE49-F238E27FC236}">
                <a16:creationId xmlns:a16="http://schemas.microsoft.com/office/drawing/2014/main" id="{62E2FC87-D992-9C70-586D-DEFAB9A0494F}"/>
              </a:ext>
            </a:extLst>
          </p:cNvPr>
          <p:cNvSpPr>
            <a:spLocks noGrp="1" noChangeArrowheads="1"/>
          </p:cNvSpPr>
          <p:nvPr>
            <p:ph idx="1"/>
          </p:nvPr>
        </p:nvSpPr>
        <p:spPr/>
        <p:txBody>
          <a:bodyPr/>
          <a:lstStyle/>
          <a:p>
            <a:r>
              <a:rPr lang="en-GB" altLang="en-US"/>
              <a:t>Dual colour ratiometric (gfp and rfp) in the same cell host</a:t>
            </a:r>
          </a:p>
          <a:p>
            <a:endParaRPr lang="en-GB" altLang="en-US"/>
          </a:p>
          <a:p>
            <a:r>
              <a:rPr lang="en-GB" altLang="en-US"/>
              <a:t>Can we design a circuit to control/minimise variation of part behaviour in different contexts ?</a:t>
            </a:r>
          </a:p>
          <a:p>
            <a:endParaRPr lang="en-GB" altLang="en-US"/>
          </a:p>
          <a:p>
            <a:r>
              <a:rPr lang="en-GB" altLang="en-US"/>
              <a:t>Systematically measure single cells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931E9A44-E16A-ECDE-8500-E89CEEEC1581}"/>
              </a:ext>
            </a:extLst>
          </p:cNvPr>
          <p:cNvSpPr>
            <a:spLocks noGrp="1" noChangeArrowheads="1"/>
          </p:cNvSpPr>
          <p:nvPr>
            <p:ph type="subTitle" idx="1"/>
          </p:nvPr>
        </p:nvSpPr>
        <p:spPr>
          <a:xfrm>
            <a:off x="1331913" y="2806700"/>
            <a:ext cx="6400800" cy="766763"/>
          </a:xfrm>
        </p:spPr>
        <p:txBody>
          <a:bodyPr/>
          <a:lstStyle/>
          <a:p>
            <a:r>
              <a:rPr lang="en-GB" altLang="en-US" sz="4400">
                <a:latin typeface="Comic Sans MS" panose="030F0902030302020204" pitchFamily="66" charset="0"/>
              </a:rPr>
              <a:t>Modelling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EC5066BD-D622-F541-4A5C-8A244DE3F277}"/>
              </a:ext>
            </a:extLst>
          </p:cNvPr>
          <p:cNvSpPr>
            <a:spLocks noGrp="1" noChangeArrowheads="1"/>
          </p:cNvSpPr>
          <p:nvPr>
            <p:ph type="title"/>
          </p:nvPr>
        </p:nvSpPr>
        <p:spPr>
          <a:xfrm>
            <a:off x="34925" y="0"/>
            <a:ext cx="9074150" cy="1104900"/>
          </a:xfrm>
        </p:spPr>
        <p:txBody>
          <a:bodyPr/>
          <a:lstStyle/>
          <a:p>
            <a:r>
              <a:rPr lang="en-GB" altLang="en-US" sz="3200"/>
              <a:t> A typical transcriptional regulatory device</a:t>
            </a:r>
          </a:p>
        </p:txBody>
      </p:sp>
      <p:sp>
        <p:nvSpPr>
          <p:cNvPr id="2599213" name="Text Box 301">
            <a:extLst>
              <a:ext uri="{FF2B5EF4-FFF2-40B4-BE49-F238E27FC236}">
                <a16:creationId xmlns:a16="http://schemas.microsoft.com/office/drawing/2014/main" id="{8AB7E1E8-C235-2F9B-582A-5E2EFC3D3902}"/>
              </a:ext>
            </a:extLst>
          </p:cNvPr>
          <p:cNvSpPr txBox="1">
            <a:spLocks noChangeArrowheads="1"/>
          </p:cNvSpPr>
          <p:nvPr/>
        </p:nvSpPr>
        <p:spPr bwMode="auto">
          <a:xfrm>
            <a:off x="228600" y="32004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a:latin typeface="Comic Sans MS" panose="030F0902030302020204" pitchFamily="66" charset="0"/>
              </a:rPr>
              <a:t>Currently ODEs (ordinary differential equations) are mainly used for modelling in Synthetic Biology</a:t>
            </a:r>
          </a:p>
        </p:txBody>
      </p:sp>
      <p:pic>
        <p:nvPicPr>
          <p:cNvPr id="62468" name="Picture 4" descr="promoter regulation prokaryotic 2">
            <a:extLst>
              <a:ext uri="{FF2B5EF4-FFF2-40B4-BE49-F238E27FC236}">
                <a16:creationId xmlns:a16="http://schemas.microsoft.com/office/drawing/2014/main" id="{F7FCB0B5-F2FF-EC4B-18B0-22C9577D1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16"/>
          <a:stretch>
            <a:fillRect/>
          </a:stretch>
        </p:blipFill>
        <p:spPr bwMode="auto">
          <a:xfrm>
            <a:off x="2514600" y="1219200"/>
            <a:ext cx="387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99213"/>
                                        </p:tgtEl>
                                        <p:attrNameLst>
                                          <p:attrName>style.visibility</p:attrName>
                                        </p:attrNameLst>
                                      </p:cBhvr>
                                      <p:to>
                                        <p:strVal val="visible"/>
                                      </p:to>
                                    </p:set>
                                    <p:animEffect transition="in" filter="fade">
                                      <p:cBhvr>
                                        <p:cTn id="7" dur="500"/>
                                        <p:tgtEl>
                                          <p:spTgt spid="2599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92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7D27BFF4-DAD7-D8CA-8916-74402E025D0F}"/>
              </a:ext>
            </a:extLst>
          </p:cNvPr>
          <p:cNvSpPr>
            <a:spLocks noGrp="1" noChangeArrowheads="1"/>
          </p:cNvSpPr>
          <p:nvPr>
            <p:ph type="title"/>
          </p:nvPr>
        </p:nvSpPr>
        <p:spPr/>
        <p:txBody>
          <a:bodyPr/>
          <a:lstStyle/>
          <a:p>
            <a:r>
              <a:rPr lang="en-GB" altLang="en-US" sz="2800"/>
              <a:t>Modelling a single gene expression dynamics</a:t>
            </a:r>
            <a:endParaRPr lang="en-US" altLang="en-US" sz="2800"/>
          </a:p>
        </p:txBody>
      </p:sp>
      <p:pic>
        <p:nvPicPr>
          <p:cNvPr id="63490" name="Picture 8" descr="genexp_ode">
            <a:extLst>
              <a:ext uri="{FF2B5EF4-FFF2-40B4-BE49-F238E27FC236}">
                <a16:creationId xmlns:a16="http://schemas.microsoft.com/office/drawing/2014/main" id="{E17C0181-F0B8-EA5E-2942-3BCB5D1A9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33800"/>
            <a:ext cx="3810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9" descr="genexp_gillespie">
            <a:extLst>
              <a:ext uri="{FF2B5EF4-FFF2-40B4-BE49-F238E27FC236}">
                <a16:creationId xmlns:a16="http://schemas.microsoft.com/office/drawing/2014/main" id="{48B423CD-2242-E2BB-F1F0-84B9EF71A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33800"/>
            <a:ext cx="37623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2" name="Group 8">
            <a:extLst>
              <a:ext uri="{FF2B5EF4-FFF2-40B4-BE49-F238E27FC236}">
                <a16:creationId xmlns:a16="http://schemas.microsoft.com/office/drawing/2014/main" id="{242FE458-3E32-DFA7-7828-A341314C88DD}"/>
              </a:ext>
            </a:extLst>
          </p:cNvPr>
          <p:cNvGrpSpPr>
            <a:grpSpLocks/>
          </p:cNvGrpSpPr>
          <p:nvPr/>
        </p:nvGrpSpPr>
        <p:grpSpPr bwMode="auto">
          <a:xfrm>
            <a:off x="1295400" y="1600200"/>
            <a:ext cx="5486400" cy="1981200"/>
            <a:chOff x="2315" y="3879"/>
            <a:chExt cx="7635" cy="1980"/>
          </a:xfrm>
        </p:grpSpPr>
        <p:pic>
          <p:nvPicPr>
            <p:cNvPr id="63493" name="Picture 9">
              <a:extLst>
                <a:ext uri="{FF2B5EF4-FFF2-40B4-BE49-F238E27FC236}">
                  <a16:creationId xmlns:a16="http://schemas.microsoft.com/office/drawing/2014/main" id="{6630ED15-7E30-FF66-7CC7-43A0F3103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696" b="10001"/>
            <a:stretch>
              <a:fillRect/>
            </a:stretch>
          </p:blipFill>
          <p:spPr bwMode="auto">
            <a:xfrm>
              <a:off x="2315" y="3879"/>
              <a:ext cx="378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3494" name="Object 10">
              <a:extLst>
                <a:ext uri="{FF2B5EF4-FFF2-40B4-BE49-F238E27FC236}">
                  <a16:creationId xmlns:a16="http://schemas.microsoft.com/office/drawing/2014/main" id="{A4C23021-200C-8C4B-2E84-3B2E1544B856}"/>
                </a:ext>
              </a:extLst>
            </p:cNvPr>
            <p:cNvGraphicFramePr>
              <a:graphicFrameLocks noChangeAspect="1"/>
            </p:cNvGraphicFramePr>
            <p:nvPr/>
          </p:nvGraphicFramePr>
          <p:xfrm>
            <a:off x="6215" y="3921"/>
            <a:ext cx="3735" cy="1283"/>
          </p:xfrm>
          <a:graphic>
            <a:graphicData uri="http://schemas.openxmlformats.org/presentationml/2006/ole">
              <mc:AlternateContent xmlns:mc="http://schemas.openxmlformats.org/markup-compatibility/2006">
                <mc:Choice xmlns:v="urn:schemas-microsoft-com:vml" Requires="v">
                  <p:oleObj name="Equation" r:id="rId5" imgW="56464200" imgH="18719800" progId="Equation.DSMT4">
                    <p:embed/>
                  </p:oleObj>
                </mc:Choice>
                <mc:Fallback>
                  <p:oleObj name="Equation" r:id="rId5" imgW="56464200" imgH="187198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 y="3921"/>
                          <a:ext cx="3735"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1E5B65F0-9A3A-840D-5E94-DD1DD8B4A27B}"/>
              </a:ext>
            </a:extLst>
          </p:cNvPr>
          <p:cNvSpPr>
            <a:spLocks noGrp="1" noChangeArrowheads="1"/>
          </p:cNvSpPr>
          <p:nvPr>
            <p:ph type="title"/>
          </p:nvPr>
        </p:nvSpPr>
        <p:spPr>
          <a:xfrm>
            <a:off x="457200" y="152400"/>
            <a:ext cx="8229600" cy="1143000"/>
          </a:xfrm>
        </p:spPr>
        <p:txBody>
          <a:bodyPr/>
          <a:lstStyle/>
          <a:p>
            <a:r>
              <a:rPr lang="en-GB" altLang="en-US" sz="2800"/>
              <a:t>An analogy between synthetic biology and computer engineering</a:t>
            </a:r>
            <a:endParaRPr lang="en-US" altLang="en-US" sz="2800"/>
          </a:p>
        </p:txBody>
      </p:sp>
      <p:pic>
        <p:nvPicPr>
          <p:cNvPr id="21506" name="Picture 2" descr="msb4100073-f1">
            <a:extLst>
              <a:ext uri="{FF2B5EF4-FFF2-40B4-BE49-F238E27FC236}">
                <a16:creationId xmlns:a16="http://schemas.microsoft.com/office/drawing/2014/main" id="{932A6FAB-60A2-7BB0-5361-36BC49BBB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8763"/>
            <a:ext cx="54864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a:extLst>
              <a:ext uri="{FF2B5EF4-FFF2-40B4-BE49-F238E27FC236}">
                <a16:creationId xmlns:a16="http://schemas.microsoft.com/office/drawing/2014/main" id="{D20430B4-5AE2-6AD7-F296-6E65D8729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6594475"/>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object 5">
            <a:extLst>
              <a:ext uri="{FF2B5EF4-FFF2-40B4-BE49-F238E27FC236}">
                <a16:creationId xmlns:a16="http://schemas.microsoft.com/office/drawing/2014/main" id="{BF59740D-1C81-22FB-D6CC-5057C70ABEB8}"/>
              </a:ext>
            </a:extLst>
          </p:cNvPr>
          <p:cNvSpPr>
            <a:spLocks noChangeArrowheads="1"/>
          </p:cNvSpPr>
          <p:nvPr/>
        </p:nvSpPr>
        <p:spPr bwMode="auto">
          <a:xfrm>
            <a:off x="2584450" y="3706813"/>
            <a:ext cx="3619500" cy="23907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endParaRPr lang="fr-FR" altLang="fr-FR" sz="1800"/>
          </a:p>
        </p:txBody>
      </p:sp>
      <p:sp>
        <p:nvSpPr>
          <p:cNvPr id="64514" name="Title 7">
            <a:extLst>
              <a:ext uri="{FF2B5EF4-FFF2-40B4-BE49-F238E27FC236}">
                <a16:creationId xmlns:a16="http://schemas.microsoft.com/office/drawing/2014/main" id="{8DC40E45-9346-B7EC-9952-C142D97F4667}"/>
              </a:ext>
            </a:extLst>
          </p:cNvPr>
          <p:cNvSpPr>
            <a:spLocks noGrp="1" noChangeArrowheads="1"/>
          </p:cNvSpPr>
          <p:nvPr>
            <p:ph type="title"/>
          </p:nvPr>
        </p:nvSpPr>
        <p:spPr>
          <a:xfrm>
            <a:off x="279400" y="0"/>
            <a:ext cx="8229600" cy="1143000"/>
          </a:xfrm>
        </p:spPr>
        <p:txBody>
          <a:bodyPr/>
          <a:lstStyle/>
          <a:p>
            <a:r>
              <a:rPr lang="en-US" altLang="fr-FR"/>
              <a:t>Expression of protein Y</a:t>
            </a:r>
          </a:p>
        </p:txBody>
      </p:sp>
      <p:sp>
        <p:nvSpPr>
          <p:cNvPr id="64515" name="TextBox 8">
            <a:extLst>
              <a:ext uri="{FF2B5EF4-FFF2-40B4-BE49-F238E27FC236}">
                <a16:creationId xmlns:a16="http://schemas.microsoft.com/office/drawing/2014/main" id="{5F2C9527-FBB7-59C7-A0AE-98CFA40727D6}"/>
              </a:ext>
            </a:extLst>
          </p:cNvPr>
          <p:cNvSpPr txBox="1">
            <a:spLocks noChangeArrowheads="1"/>
          </p:cNvSpPr>
          <p:nvPr/>
        </p:nvSpPr>
        <p:spPr bwMode="auto">
          <a:xfrm>
            <a:off x="1198563" y="1754188"/>
            <a:ext cx="7881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Because of separation of time scales we “forget”</a:t>
            </a:r>
          </a:p>
          <a:p>
            <a:pPr>
              <a:spcBef>
                <a:spcPct val="0"/>
              </a:spcBef>
              <a:buFontTx/>
              <a:buNone/>
            </a:pPr>
            <a:r>
              <a:rPr lang="en-US" altLang="fr-FR" sz="1800"/>
              <a:t>about transcription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7">
            <a:extLst>
              <a:ext uri="{FF2B5EF4-FFF2-40B4-BE49-F238E27FC236}">
                <a16:creationId xmlns:a16="http://schemas.microsoft.com/office/drawing/2014/main" id="{489080F5-36A6-8889-F265-115DABCB3187}"/>
              </a:ext>
            </a:extLst>
          </p:cNvPr>
          <p:cNvSpPr>
            <a:spLocks noGrp="1" noChangeArrowheads="1"/>
          </p:cNvSpPr>
          <p:nvPr>
            <p:ph type="title"/>
          </p:nvPr>
        </p:nvSpPr>
        <p:spPr>
          <a:xfrm>
            <a:off x="279400" y="0"/>
            <a:ext cx="8229600" cy="1143000"/>
          </a:xfrm>
        </p:spPr>
        <p:txBody>
          <a:bodyPr/>
          <a:lstStyle/>
          <a:p>
            <a:r>
              <a:rPr lang="en-US" altLang="fr-FR"/>
              <a:t>Steady state and response time</a:t>
            </a:r>
          </a:p>
        </p:txBody>
      </p:sp>
      <p:sp>
        <p:nvSpPr>
          <p:cNvPr id="65538" name="TextBox 2">
            <a:extLst>
              <a:ext uri="{FF2B5EF4-FFF2-40B4-BE49-F238E27FC236}">
                <a16:creationId xmlns:a16="http://schemas.microsoft.com/office/drawing/2014/main" id="{38466690-075A-4B4D-C077-1061B38ED35F}"/>
              </a:ext>
            </a:extLst>
          </p:cNvPr>
          <p:cNvSpPr txBox="1">
            <a:spLocks noChangeArrowheads="1"/>
          </p:cNvSpPr>
          <p:nvPr/>
        </p:nvSpPr>
        <p:spPr bwMode="auto">
          <a:xfrm>
            <a:off x="788988" y="1225550"/>
            <a:ext cx="25606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At steady state</a:t>
            </a:r>
          </a:p>
        </p:txBody>
      </p:sp>
      <p:sp>
        <p:nvSpPr>
          <p:cNvPr id="4" name="TextBox 3">
            <a:extLst>
              <a:ext uri="{FF2B5EF4-FFF2-40B4-BE49-F238E27FC236}">
                <a16:creationId xmlns:a16="http://schemas.microsoft.com/office/drawing/2014/main" id="{ED4C0398-A70B-FB4F-A03D-671A2B1C2452}"/>
              </a:ext>
            </a:extLst>
          </p:cNvPr>
          <p:cNvSpPr txBox="1">
            <a:spLocks noRot="1" noChangeAspect="1" noMove="1" noResize="1" noEditPoints="1" noAdjustHandles="1" noChangeArrowheads="1" noChangeShapeType="1" noTextEdit="1"/>
          </p:cNvSpPr>
          <p:nvPr/>
        </p:nvSpPr>
        <p:spPr>
          <a:xfrm>
            <a:off x="4115900" y="1142661"/>
            <a:ext cx="1217000" cy="818237"/>
          </a:xfrm>
          <a:prstGeom prst="rect">
            <a:avLst/>
          </a:prstGeom>
          <a:blipFill>
            <a:blip r:embed="rId2"/>
            <a:stretch>
              <a:fillRect t="-1538"/>
            </a:stretch>
          </a:blipFill>
        </p:spPr>
        <p:txBody>
          <a:bodyPr/>
          <a:lstStyle/>
          <a:p>
            <a:pPr>
              <a:defRPr/>
            </a:pPr>
            <a:r>
              <a:rPr lang="en-US">
                <a:noFill/>
              </a:rPr>
              <a:t> </a:t>
            </a:r>
          </a:p>
        </p:txBody>
      </p:sp>
      <p:sp>
        <p:nvSpPr>
          <p:cNvPr id="65540" name="TextBox 11">
            <a:extLst>
              <a:ext uri="{FF2B5EF4-FFF2-40B4-BE49-F238E27FC236}">
                <a16:creationId xmlns:a16="http://schemas.microsoft.com/office/drawing/2014/main" id="{285CF5C0-0121-158D-4542-F86A0122C4B8}"/>
              </a:ext>
            </a:extLst>
          </p:cNvPr>
          <p:cNvSpPr txBox="1">
            <a:spLocks noChangeArrowheads="1"/>
          </p:cNvSpPr>
          <p:nvPr/>
        </p:nvSpPr>
        <p:spPr bwMode="auto">
          <a:xfrm>
            <a:off x="279400" y="3190875"/>
            <a:ext cx="213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Y dynamics:</a:t>
            </a:r>
          </a:p>
        </p:txBody>
      </p:sp>
      <p:sp>
        <p:nvSpPr>
          <p:cNvPr id="13" name="TextBox 12">
            <a:extLst>
              <a:ext uri="{FF2B5EF4-FFF2-40B4-BE49-F238E27FC236}">
                <a16:creationId xmlns:a16="http://schemas.microsoft.com/office/drawing/2014/main" id="{3EA416FC-FE8F-A24F-9214-154E735F1355}"/>
              </a:ext>
            </a:extLst>
          </p:cNvPr>
          <p:cNvSpPr txBox="1">
            <a:spLocks noRot="1" noChangeAspect="1" noMove="1" noResize="1" noEditPoints="1" noAdjustHandles="1" noChangeArrowheads="1" noChangeShapeType="1" noTextEdit="1"/>
          </p:cNvSpPr>
          <p:nvPr/>
        </p:nvSpPr>
        <p:spPr>
          <a:xfrm>
            <a:off x="631444" y="2060704"/>
            <a:ext cx="7764905" cy="954107"/>
          </a:xfrm>
          <a:prstGeom prst="rect">
            <a:avLst/>
          </a:prstGeom>
          <a:blipFill>
            <a:blip r:embed="rId3"/>
            <a:stretch>
              <a:fillRect l="-654" t="-1316"/>
            </a:stretch>
          </a:blipFill>
        </p:spPr>
        <p:txBody>
          <a:bodyPr/>
          <a:lstStyle/>
          <a:p>
            <a:pPr>
              <a:defRPr/>
            </a:pPr>
            <a:r>
              <a:rPr lang="en-US">
                <a:noFill/>
              </a:rPr>
              <a:t> </a:t>
            </a:r>
          </a:p>
        </p:txBody>
      </p:sp>
      <p:grpSp>
        <p:nvGrpSpPr>
          <p:cNvPr id="2" name="Group 1">
            <a:extLst>
              <a:ext uri="{FF2B5EF4-FFF2-40B4-BE49-F238E27FC236}">
                <a16:creationId xmlns:a16="http://schemas.microsoft.com/office/drawing/2014/main" id="{3DA5BE51-7763-F497-E8AD-5D2C06D41BB3}"/>
              </a:ext>
            </a:extLst>
          </p:cNvPr>
          <p:cNvGrpSpPr>
            <a:grpSpLocks/>
          </p:cNvGrpSpPr>
          <p:nvPr/>
        </p:nvGrpSpPr>
        <p:grpSpPr bwMode="auto">
          <a:xfrm>
            <a:off x="1135063" y="3719513"/>
            <a:ext cx="6475412" cy="3089275"/>
            <a:chOff x="1135025" y="3720041"/>
            <a:chExt cx="6476126" cy="3087985"/>
          </a:xfrm>
        </p:grpSpPr>
        <p:sp>
          <p:nvSpPr>
            <p:cNvPr id="14" name="TextBox 13">
              <a:extLst>
                <a:ext uri="{FF2B5EF4-FFF2-40B4-BE49-F238E27FC236}">
                  <a16:creationId xmlns:a16="http://schemas.microsoft.com/office/drawing/2014/main" id="{F5ECC7F5-B7A3-224B-9BC0-260274AA1318}"/>
                </a:ext>
              </a:extLst>
            </p:cNvPr>
            <p:cNvSpPr txBox="1">
              <a:spLocks noRot="1" noChangeAspect="1" noMove="1" noResize="1" noEditPoints="1" noAdjustHandles="1" noChangeArrowheads="1" noChangeShapeType="1" noTextEdit="1"/>
            </p:cNvSpPr>
            <p:nvPr/>
          </p:nvSpPr>
          <p:spPr>
            <a:xfrm>
              <a:off x="1169233" y="5544919"/>
              <a:ext cx="2000228" cy="632930"/>
            </a:xfrm>
            <a:prstGeom prst="rect">
              <a:avLst/>
            </a:prstGeom>
            <a:blipFill>
              <a:blip r:embed="rId4"/>
              <a:stretch>
                <a:fillRect t="-84000" b="-96000"/>
              </a:stretch>
            </a:blipFill>
          </p:spPr>
          <p:txBody>
            <a:bodyPr/>
            <a:lstStyle/>
            <a:p>
              <a:pPr>
                <a:defRPr/>
              </a:pPr>
              <a:r>
                <a:rPr lang="en-US">
                  <a:noFill/>
                </a:rPr>
                <a:t> </a:t>
              </a:r>
            </a:p>
          </p:txBody>
        </p:sp>
        <p:sp>
          <p:nvSpPr>
            <p:cNvPr id="15" name="TextBox 14">
              <a:extLst>
                <a:ext uri="{FF2B5EF4-FFF2-40B4-BE49-F238E27FC236}">
                  <a16:creationId xmlns:a16="http://schemas.microsoft.com/office/drawing/2014/main" id="{927DEDBC-63F3-E642-A846-C2362878243C}"/>
                </a:ext>
              </a:extLst>
            </p:cNvPr>
            <p:cNvSpPr txBox="1">
              <a:spLocks noRot="1" noChangeAspect="1" noMove="1" noResize="1" noEditPoints="1" noAdjustHandles="1" noChangeArrowheads="1" noChangeShapeType="1" noTextEdit="1"/>
            </p:cNvSpPr>
            <p:nvPr/>
          </p:nvSpPr>
          <p:spPr>
            <a:xfrm>
              <a:off x="4724400" y="5509924"/>
              <a:ext cx="2362570" cy="713785"/>
            </a:xfrm>
            <a:prstGeom prst="rect">
              <a:avLst/>
            </a:prstGeom>
            <a:blipFill>
              <a:blip r:embed="rId5"/>
              <a:stretch>
                <a:fillRect t="-75439" b="-70175"/>
              </a:stretch>
            </a:blipFill>
          </p:spPr>
          <p:txBody>
            <a:bodyPr/>
            <a:lstStyle/>
            <a:p>
              <a:pPr>
                <a:defRPr/>
              </a:pPr>
              <a:r>
                <a:rPr lang="en-US">
                  <a:noFill/>
                </a:rPr>
                <a:t> </a:t>
              </a:r>
            </a:p>
          </p:txBody>
        </p:sp>
        <p:sp>
          <p:nvSpPr>
            <p:cNvPr id="65545" name="TextBox 15">
              <a:extLst>
                <a:ext uri="{FF2B5EF4-FFF2-40B4-BE49-F238E27FC236}">
                  <a16:creationId xmlns:a16="http://schemas.microsoft.com/office/drawing/2014/main" id="{F0EAB0DA-4DD5-046E-2C66-FF7E76E36B6E}"/>
                </a:ext>
              </a:extLst>
            </p:cNvPr>
            <p:cNvSpPr txBox="1">
              <a:spLocks noChangeArrowheads="1"/>
            </p:cNvSpPr>
            <p:nvPr/>
          </p:nvSpPr>
          <p:spPr bwMode="auto">
            <a:xfrm>
              <a:off x="1662087" y="6284806"/>
              <a:ext cx="5949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Response time depends only on </a:t>
              </a:r>
              <a:r>
                <a:rPr lang="en-US" altLang="fr-FR" sz="1800">
                  <a:latin typeface="Symbol" pitchFamily="2" charset="2"/>
                </a:rPr>
                <a:t>a</a:t>
              </a:r>
              <a:r>
                <a:rPr lang="en-US" altLang="fr-FR" sz="1800"/>
                <a:t> !!</a:t>
              </a:r>
            </a:p>
          </p:txBody>
        </p:sp>
        <p:sp>
          <p:nvSpPr>
            <p:cNvPr id="17" name="TextBox 16">
              <a:extLst>
                <a:ext uri="{FF2B5EF4-FFF2-40B4-BE49-F238E27FC236}">
                  <a16:creationId xmlns:a16="http://schemas.microsoft.com/office/drawing/2014/main" id="{66491431-DDA0-8146-96F5-966D63C9085A}"/>
                </a:ext>
              </a:extLst>
            </p:cNvPr>
            <p:cNvSpPr txBox="1">
              <a:spLocks noRot="1" noChangeAspect="1" noMove="1" noResize="1" noEditPoints="1" noAdjustHandles="1" noChangeArrowheads="1" noChangeShapeType="1" noTextEdit="1"/>
            </p:cNvSpPr>
            <p:nvPr/>
          </p:nvSpPr>
          <p:spPr>
            <a:xfrm>
              <a:off x="1315395" y="3720041"/>
              <a:ext cx="1707903" cy="818044"/>
            </a:xfrm>
            <a:prstGeom prst="rect">
              <a:avLst/>
            </a:prstGeom>
            <a:blipFill>
              <a:blip r:embed="rId6"/>
              <a:stretch>
                <a:fillRect t="-1538"/>
              </a:stretch>
            </a:blipFill>
          </p:spPr>
          <p:txBody>
            <a:bodyPr/>
            <a:lstStyle/>
            <a:p>
              <a:pPr>
                <a:defRPr/>
              </a:pPr>
              <a:r>
                <a:rPr lang="en-US">
                  <a:noFill/>
                </a:rPr>
                <a:t> </a:t>
              </a:r>
            </a:p>
          </p:txBody>
        </p:sp>
        <p:grpSp>
          <p:nvGrpSpPr>
            <p:cNvPr id="65547" name="Group 18">
              <a:extLst>
                <a:ext uri="{FF2B5EF4-FFF2-40B4-BE49-F238E27FC236}">
                  <a16:creationId xmlns:a16="http://schemas.microsoft.com/office/drawing/2014/main" id="{96F8ACF0-4E49-1892-BD68-FD8144E3F1A2}"/>
                </a:ext>
              </a:extLst>
            </p:cNvPr>
            <p:cNvGrpSpPr>
              <a:grpSpLocks/>
            </p:cNvGrpSpPr>
            <p:nvPr/>
          </p:nvGrpSpPr>
          <p:grpSpPr bwMode="auto">
            <a:xfrm>
              <a:off x="1135025" y="4808953"/>
              <a:ext cx="5674734" cy="430887"/>
              <a:chOff x="1135025" y="4808953"/>
              <a:chExt cx="5674734" cy="430887"/>
            </a:xfrm>
          </p:grpSpPr>
          <p:sp>
            <p:nvSpPr>
              <p:cNvPr id="9" name="TextBox 8">
                <a:extLst>
                  <a:ext uri="{FF2B5EF4-FFF2-40B4-BE49-F238E27FC236}">
                    <a16:creationId xmlns:a16="http://schemas.microsoft.com/office/drawing/2014/main" id="{171FB49D-8404-7C4A-B328-430F0E2F7DEA}"/>
                  </a:ext>
                </a:extLst>
              </p:cNvPr>
              <p:cNvSpPr txBox="1">
                <a:spLocks noRot="1" noChangeAspect="1" noMove="1" noResize="1" noEditPoints="1" noAdjustHandles="1" noChangeArrowheads="1" noChangeShapeType="1" noTextEdit="1"/>
              </p:cNvSpPr>
              <p:nvPr/>
            </p:nvSpPr>
            <p:spPr>
              <a:xfrm>
                <a:off x="1135025" y="4808953"/>
                <a:ext cx="5674734" cy="430887"/>
              </a:xfrm>
              <a:prstGeom prst="rect">
                <a:avLst/>
              </a:prstGeom>
              <a:blipFill>
                <a:blip r:embed="rId7"/>
                <a:stretch>
                  <a:fillRect t="-2857"/>
                </a:stretch>
              </a:blipFill>
            </p:spPr>
            <p:txBody>
              <a:bodyPr/>
              <a:lstStyle/>
              <a:p>
                <a:pPr>
                  <a:defRPr/>
                </a:pPr>
                <a:r>
                  <a:rPr lang="en-US">
                    <a:noFill/>
                  </a:rPr>
                  <a:t> </a:t>
                </a:r>
              </a:p>
            </p:txBody>
          </p:sp>
          <p:sp>
            <p:nvSpPr>
              <p:cNvPr id="18" name="Rectangle 17">
                <a:extLst>
                  <a:ext uri="{FF2B5EF4-FFF2-40B4-BE49-F238E27FC236}">
                    <a16:creationId xmlns:a16="http://schemas.microsoft.com/office/drawing/2014/main" id="{1358DC93-20AD-4849-AFAF-42770C2CFC99}"/>
                  </a:ext>
                </a:extLst>
              </p:cNvPr>
              <p:cNvSpPr/>
              <p:nvPr/>
            </p:nvSpPr>
            <p:spPr>
              <a:xfrm>
                <a:off x="3672130" y="4808611"/>
                <a:ext cx="3137246" cy="43162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C6F84E1B-002E-E6DE-3B51-53293D2C6A94}"/>
              </a:ext>
            </a:extLst>
          </p:cNvPr>
          <p:cNvSpPr>
            <a:spLocks noGrp="1" noChangeArrowheads="1"/>
          </p:cNvSpPr>
          <p:nvPr>
            <p:ph type="title"/>
          </p:nvPr>
        </p:nvSpPr>
        <p:spPr/>
        <p:txBody>
          <a:bodyPr/>
          <a:lstStyle/>
          <a:p>
            <a:r>
              <a:rPr lang="en-US" altLang="fr-FR"/>
              <a:t>Reverse case</a:t>
            </a:r>
          </a:p>
        </p:txBody>
      </p:sp>
      <p:sp>
        <p:nvSpPr>
          <p:cNvPr id="66562" name="Slide Number Placeholder 2">
            <a:extLst>
              <a:ext uri="{FF2B5EF4-FFF2-40B4-BE49-F238E27FC236}">
                <a16:creationId xmlns:a16="http://schemas.microsoft.com/office/drawing/2014/main" id="{B0098DF2-7355-2138-8397-D3E59E4B8E4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9320E112-A86E-EE49-92A6-CD7E1745C7F0}" type="slidenum">
              <a:rPr lang="en-GB" altLang="fr-FR" sz="1400">
                <a:ea typeface="宋体" panose="02010600030101010101" pitchFamily="2" charset="-122"/>
              </a:rPr>
              <a:pPr>
                <a:spcBef>
                  <a:spcPct val="0"/>
                </a:spcBef>
                <a:buFontTx/>
                <a:buNone/>
              </a:pPr>
              <a:t>42</a:t>
            </a:fld>
            <a:endParaRPr lang="en-GB" altLang="fr-FR" sz="1400">
              <a:ea typeface="宋体" panose="02010600030101010101" pitchFamily="2" charset="-122"/>
            </a:endParaRPr>
          </a:p>
        </p:txBody>
      </p:sp>
      <p:sp>
        <p:nvSpPr>
          <p:cNvPr id="66563" name="TextBox 3">
            <a:extLst>
              <a:ext uri="{FF2B5EF4-FFF2-40B4-BE49-F238E27FC236}">
                <a16:creationId xmlns:a16="http://schemas.microsoft.com/office/drawing/2014/main" id="{ADD9B97C-9D50-08BA-0FFF-CA303F394ACF}"/>
              </a:ext>
            </a:extLst>
          </p:cNvPr>
          <p:cNvSpPr txBox="1">
            <a:spLocks noChangeArrowheads="1"/>
          </p:cNvSpPr>
          <p:nvPr/>
        </p:nvSpPr>
        <p:spPr bwMode="auto">
          <a:xfrm>
            <a:off x="1379538" y="2428875"/>
            <a:ext cx="5311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At t=0 Y=0 and I start translating</a:t>
            </a:r>
          </a:p>
        </p:txBody>
      </p:sp>
      <p:sp>
        <p:nvSpPr>
          <p:cNvPr id="66564" name="TextBox 4">
            <a:extLst>
              <a:ext uri="{FF2B5EF4-FFF2-40B4-BE49-F238E27FC236}">
                <a16:creationId xmlns:a16="http://schemas.microsoft.com/office/drawing/2014/main" id="{C5493EB2-5527-6505-733A-095E8537C440}"/>
              </a:ext>
            </a:extLst>
          </p:cNvPr>
          <p:cNvSpPr txBox="1">
            <a:spLocks noChangeArrowheads="1"/>
          </p:cNvSpPr>
          <p:nvPr/>
        </p:nvSpPr>
        <p:spPr bwMode="auto">
          <a:xfrm>
            <a:off x="1379538" y="4075113"/>
            <a:ext cx="4640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What is the response time?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325F4919-B03E-DE5A-11CC-43F01FA34CB4}"/>
              </a:ext>
            </a:extLst>
          </p:cNvPr>
          <p:cNvSpPr>
            <a:spLocks noGrp="1" noChangeArrowheads="1"/>
          </p:cNvSpPr>
          <p:nvPr>
            <p:ph type="title"/>
          </p:nvPr>
        </p:nvSpPr>
        <p:spPr/>
        <p:txBody>
          <a:bodyPr/>
          <a:lstStyle/>
          <a:p>
            <a:r>
              <a:rPr lang="en-US" altLang="fr-FR"/>
              <a:t>Reverse case</a:t>
            </a:r>
          </a:p>
        </p:txBody>
      </p:sp>
      <p:sp>
        <p:nvSpPr>
          <p:cNvPr id="67586" name="Slide Number Placeholder 2">
            <a:extLst>
              <a:ext uri="{FF2B5EF4-FFF2-40B4-BE49-F238E27FC236}">
                <a16:creationId xmlns:a16="http://schemas.microsoft.com/office/drawing/2014/main" id="{0744E044-5C8D-AA52-163B-4DAB2B90459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3B007EE-D386-CE4E-9032-91C6194602C0}" type="slidenum">
              <a:rPr lang="en-GB" altLang="fr-FR" sz="1400">
                <a:ea typeface="宋体" panose="02010600030101010101" pitchFamily="2" charset="-122"/>
              </a:rPr>
              <a:pPr>
                <a:spcBef>
                  <a:spcPct val="0"/>
                </a:spcBef>
                <a:buFontTx/>
                <a:buNone/>
              </a:pPr>
              <a:t>43</a:t>
            </a:fld>
            <a:endParaRPr lang="en-GB" altLang="fr-FR" sz="1400">
              <a:ea typeface="宋体" panose="02010600030101010101" pitchFamily="2" charset="-122"/>
            </a:endParaRPr>
          </a:p>
        </p:txBody>
      </p:sp>
      <p:sp>
        <p:nvSpPr>
          <p:cNvPr id="67587" name="TextBox 3">
            <a:extLst>
              <a:ext uri="{FF2B5EF4-FFF2-40B4-BE49-F238E27FC236}">
                <a16:creationId xmlns:a16="http://schemas.microsoft.com/office/drawing/2014/main" id="{D1DDA0BE-CA7A-3108-2E97-FE91E48C4DEE}"/>
              </a:ext>
            </a:extLst>
          </p:cNvPr>
          <p:cNvSpPr txBox="1">
            <a:spLocks noChangeArrowheads="1"/>
          </p:cNvSpPr>
          <p:nvPr/>
        </p:nvSpPr>
        <p:spPr bwMode="auto">
          <a:xfrm>
            <a:off x="1379538" y="2428875"/>
            <a:ext cx="5311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At t=0 Y=0 and I start translating</a:t>
            </a:r>
          </a:p>
        </p:txBody>
      </p:sp>
      <p:sp>
        <p:nvSpPr>
          <p:cNvPr id="67588" name="TextBox 4">
            <a:extLst>
              <a:ext uri="{FF2B5EF4-FFF2-40B4-BE49-F238E27FC236}">
                <a16:creationId xmlns:a16="http://schemas.microsoft.com/office/drawing/2014/main" id="{285992D1-EC9B-F747-DBBD-E543C04AD0CA}"/>
              </a:ext>
            </a:extLst>
          </p:cNvPr>
          <p:cNvSpPr txBox="1">
            <a:spLocks noChangeArrowheads="1"/>
          </p:cNvSpPr>
          <p:nvPr/>
        </p:nvSpPr>
        <p:spPr bwMode="auto">
          <a:xfrm>
            <a:off x="1379538" y="4075113"/>
            <a:ext cx="4640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What is the response time? </a:t>
            </a:r>
          </a:p>
        </p:txBody>
      </p:sp>
      <p:sp>
        <p:nvSpPr>
          <p:cNvPr id="6" name="Rectangle 5">
            <a:extLst>
              <a:ext uri="{FF2B5EF4-FFF2-40B4-BE49-F238E27FC236}">
                <a16:creationId xmlns:a16="http://schemas.microsoft.com/office/drawing/2014/main" id="{94BE9291-FF81-7041-BB82-B77BD4452325}"/>
              </a:ext>
            </a:extLst>
          </p:cNvPr>
          <p:cNvSpPr>
            <a:spLocks noRot="1" noChangeAspect="1" noMove="1" noResize="1" noEditPoints="1" noAdjustHandles="1" noChangeArrowheads="1" noChangeShapeType="1" noTextEdit="1"/>
          </p:cNvSpPr>
          <p:nvPr/>
        </p:nvSpPr>
        <p:spPr>
          <a:xfrm>
            <a:off x="2548874" y="4915887"/>
            <a:ext cx="2547236" cy="806118"/>
          </a:xfrm>
          <a:prstGeom prst="rect">
            <a:avLst/>
          </a:prstGeom>
          <a:blipFill>
            <a:blip r:embed="rId2"/>
            <a:stretch>
              <a:fillRect t="-60000" b="-55385"/>
            </a:stretch>
          </a:blipFill>
        </p:spPr>
        <p:txBody>
          <a:bodyPr/>
          <a:lstStyle/>
          <a:p>
            <a:pPr>
              <a:defRPr/>
            </a:pPr>
            <a:r>
              <a:rPr lang="en-US">
                <a:noFill/>
              </a:rPr>
              <a:t> </a:t>
            </a:r>
          </a:p>
        </p:txBody>
      </p:sp>
      <p:sp>
        <p:nvSpPr>
          <p:cNvPr id="67590" name="TextBox 6">
            <a:extLst>
              <a:ext uri="{FF2B5EF4-FFF2-40B4-BE49-F238E27FC236}">
                <a16:creationId xmlns:a16="http://schemas.microsoft.com/office/drawing/2014/main" id="{3FECDCEA-E410-645C-C5EF-9E7151473F60}"/>
              </a:ext>
            </a:extLst>
          </p:cNvPr>
          <p:cNvSpPr txBox="1">
            <a:spLocks noChangeArrowheads="1"/>
          </p:cNvSpPr>
          <p:nvPr/>
        </p:nvSpPr>
        <p:spPr bwMode="auto">
          <a:xfrm>
            <a:off x="2112963" y="5778500"/>
            <a:ext cx="4322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It does not depend on </a:t>
            </a:r>
            <a:r>
              <a:rPr lang="en-US" altLang="fr-FR" sz="1800">
                <a:latin typeface="Symbol" pitchFamily="2" charset="2"/>
              </a:rPr>
              <a:t>b!!!</a:t>
            </a:r>
          </a:p>
        </p:txBody>
      </p:sp>
      <p:sp>
        <p:nvSpPr>
          <p:cNvPr id="8" name="TextBox 7">
            <a:extLst>
              <a:ext uri="{FF2B5EF4-FFF2-40B4-BE49-F238E27FC236}">
                <a16:creationId xmlns:a16="http://schemas.microsoft.com/office/drawing/2014/main" id="{7DF3A814-758A-C14E-B981-05B8E5C4FC3D}"/>
              </a:ext>
            </a:extLst>
          </p:cNvPr>
          <p:cNvSpPr txBox="1">
            <a:spLocks noRot="1" noChangeAspect="1" noMove="1" noResize="1" noEditPoints="1" noAdjustHandles="1" noChangeArrowheads="1" noChangeShapeType="1" noTextEdit="1"/>
          </p:cNvSpPr>
          <p:nvPr/>
        </p:nvSpPr>
        <p:spPr>
          <a:xfrm>
            <a:off x="1914662" y="3275351"/>
            <a:ext cx="3285258" cy="430887"/>
          </a:xfrm>
          <a:prstGeom prst="rect">
            <a:avLst/>
          </a:prstGeom>
          <a:blipFill>
            <a:blip r:embed="rId3"/>
            <a:stretch>
              <a:fillRect/>
            </a:stretch>
          </a:blipFill>
        </p:spPr>
        <p:txBody>
          <a:bodyPr/>
          <a:lstStyle/>
          <a:p>
            <a:pPr>
              <a:defRPr/>
            </a:pPr>
            <a:r>
              <a:rPr lang="en-US">
                <a:noFill/>
              </a:rPr>
              <a:t> </a:t>
            </a:r>
          </a:p>
        </p:txBody>
      </p:sp>
      <p:sp>
        <p:nvSpPr>
          <p:cNvPr id="67592" name="TextBox 8">
            <a:extLst>
              <a:ext uri="{FF2B5EF4-FFF2-40B4-BE49-F238E27FC236}">
                <a16:creationId xmlns:a16="http://schemas.microsoft.com/office/drawing/2014/main" id="{D29427D5-BB67-34C4-D4BC-60EEF4A00176}"/>
              </a:ext>
            </a:extLst>
          </p:cNvPr>
          <p:cNvSpPr txBox="1">
            <a:spLocks noChangeArrowheads="1"/>
          </p:cNvSpPr>
          <p:nvPr/>
        </p:nvSpPr>
        <p:spPr bwMode="auto">
          <a:xfrm>
            <a:off x="1477963" y="6254750"/>
            <a:ext cx="512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The response time is very slow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522D3EC7-F03D-CE9E-8BB3-03E56A9BA79C}"/>
              </a:ext>
            </a:extLst>
          </p:cNvPr>
          <p:cNvSpPr>
            <a:spLocks noGrp="1" noChangeArrowheads="1"/>
          </p:cNvSpPr>
          <p:nvPr>
            <p:ph type="title"/>
          </p:nvPr>
        </p:nvSpPr>
        <p:spPr/>
        <p:txBody>
          <a:bodyPr/>
          <a:lstStyle/>
          <a:p>
            <a:r>
              <a:rPr lang="en-US" altLang="fr-FR"/>
              <a:t>Response time</a:t>
            </a:r>
          </a:p>
        </p:txBody>
      </p:sp>
      <p:sp>
        <p:nvSpPr>
          <p:cNvPr id="68610" name="Slide Number Placeholder 2">
            <a:extLst>
              <a:ext uri="{FF2B5EF4-FFF2-40B4-BE49-F238E27FC236}">
                <a16:creationId xmlns:a16="http://schemas.microsoft.com/office/drawing/2014/main" id="{9F10FFD7-400B-FA91-25E4-EC099852BF5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3840A7D-49DD-E241-8C0F-1119C8D05888}" type="slidenum">
              <a:rPr lang="en-GB" altLang="fr-FR" sz="1400">
                <a:ea typeface="宋体" panose="02010600030101010101" pitchFamily="2" charset="-122"/>
              </a:rPr>
              <a:pPr>
                <a:spcBef>
                  <a:spcPct val="0"/>
                </a:spcBef>
                <a:buFontTx/>
                <a:buNone/>
              </a:pPr>
              <a:t>44</a:t>
            </a:fld>
            <a:endParaRPr lang="en-GB" altLang="fr-FR" sz="1400">
              <a:ea typeface="宋体" panose="02010600030101010101" pitchFamily="2" charset="-122"/>
            </a:endParaRPr>
          </a:p>
        </p:txBody>
      </p:sp>
      <p:pic>
        <p:nvPicPr>
          <p:cNvPr id="68611" name="Picture 3">
            <a:extLst>
              <a:ext uri="{FF2B5EF4-FFF2-40B4-BE49-F238E27FC236}">
                <a16:creationId xmlns:a16="http://schemas.microsoft.com/office/drawing/2014/main" id="{CCF2F33A-FA47-9629-AAC0-2EEB9F4CC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222375"/>
            <a:ext cx="4989513"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4">
            <a:extLst>
              <a:ext uri="{FF2B5EF4-FFF2-40B4-BE49-F238E27FC236}">
                <a16:creationId xmlns:a16="http://schemas.microsoft.com/office/drawing/2014/main" id="{E1E93B88-4DA9-983D-DFD1-297A1FA9C7E8}"/>
              </a:ext>
            </a:extLst>
          </p:cNvPr>
          <p:cNvSpPr txBox="1">
            <a:spLocks noChangeArrowheads="1"/>
          </p:cNvSpPr>
          <p:nvPr/>
        </p:nvSpPr>
        <p:spPr bwMode="auto">
          <a:xfrm>
            <a:off x="4722813" y="1962150"/>
            <a:ext cx="366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After translation stops</a:t>
            </a:r>
          </a:p>
        </p:txBody>
      </p:sp>
      <p:sp>
        <p:nvSpPr>
          <p:cNvPr id="68613" name="TextBox 5">
            <a:extLst>
              <a:ext uri="{FF2B5EF4-FFF2-40B4-BE49-F238E27FC236}">
                <a16:creationId xmlns:a16="http://schemas.microsoft.com/office/drawing/2014/main" id="{BBCBC755-B4A1-C05C-9344-045B14F34F98}"/>
              </a:ext>
            </a:extLst>
          </p:cNvPr>
          <p:cNvSpPr txBox="1">
            <a:spLocks noChangeArrowheads="1"/>
          </p:cNvSpPr>
          <p:nvPr/>
        </p:nvSpPr>
        <p:spPr bwMode="auto">
          <a:xfrm>
            <a:off x="4824413" y="4773613"/>
            <a:ext cx="3862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When translation starts</a:t>
            </a:r>
          </a:p>
        </p:txBody>
      </p:sp>
      <p:sp>
        <p:nvSpPr>
          <p:cNvPr id="68614" name="TextBox 6">
            <a:extLst>
              <a:ext uri="{FF2B5EF4-FFF2-40B4-BE49-F238E27FC236}">
                <a16:creationId xmlns:a16="http://schemas.microsoft.com/office/drawing/2014/main" id="{7FA648D5-DE37-3A2F-5AD1-5DAC9FB9CD1E}"/>
              </a:ext>
            </a:extLst>
          </p:cNvPr>
          <p:cNvSpPr txBox="1">
            <a:spLocks noChangeArrowheads="1"/>
          </p:cNvSpPr>
          <p:nvPr/>
        </p:nvSpPr>
        <p:spPr bwMode="auto">
          <a:xfrm>
            <a:off x="4824413" y="5367338"/>
            <a:ext cx="12049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fr-FR" sz="1800"/>
              <a:t>Slope </a:t>
            </a:r>
          </a:p>
        </p:txBody>
      </p:sp>
      <p:sp>
        <p:nvSpPr>
          <p:cNvPr id="8" name="TextBox 7">
            <a:extLst>
              <a:ext uri="{FF2B5EF4-FFF2-40B4-BE49-F238E27FC236}">
                <a16:creationId xmlns:a16="http://schemas.microsoft.com/office/drawing/2014/main" id="{536FBF35-6ED9-9645-B21D-83828241040B}"/>
              </a:ext>
            </a:extLst>
          </p:cNvPr>
          <p:cNvSpPr txBox="1">
            <a:spLocks noRot="1" noChangeAspect="1" noMove="1" noResize="1" noEditPoints="1" noAdjustHandles="1" noChangeArrowheads="1" noChangeShapeType="1" noTextEdit="1"/>
          </p:cNvSpPr>
          <p:nvPr/>
        </p:nvSpPr>
        <p:spPr>
          <a:xfrm>
            <a:off x="6281365" y="5459521"/>
            <a:ext cx="948914" cy="430887"/>
          </a:xfrm>
          <a:prstGeom prst="rect">
            <a:avLst/>
          </a:prstGeom>
          <a:blipFill>
            <a:blip r:embed="rId3"/>
            <a:stretch>
              <a:fillRect/>
            </a:stretch>
          </a:blipFill>
        </p:spPr>
        <p:txBody>
          <a:bodyPr/>
          <a:lstStyle/>
          <a:p>
            <a:pPr>
              <a:defRPr/>
            </a:pPr>
            <a:r>
              <a:rPr lang="en-US">
                <a:noFill/>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139455E-7D90-7D55-70D8-BB04835853D4}"/>
              </a:ext>
            </a:extLst>
          </p:cNvPr>
          <p:cNvSpPr>
            <a:spLocks noGrp="1" noChangeArrowheads="1"/>
          </p:cNvSpPr>
          <p:nvPr>
            <p:ph type="subTitle" idx="1"/>
          </p:nvPr>
        </p:nvSpPr>
        <p:spPr>
          <a:xfrm>
            <a:off x="1331913" y="2806700"/>
            <a:ext cx="6400800" cy="766763"/>
          </a:xfrm>
        </p:spPr>
        <p:txBody>
          <a:bodyPr/>
          <a:lstStyle/>
          <a:p>
            <a:r>
              <a:rPr lang="en-GB" altLang="en-US" sz="4400">
                <a:latin typeface="Comic Sans MS" panose="030F0902030302020204" pitchFamily="66" charset="0"/>
              </a:rPr>
              <a:t>Implementation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52" descr="AND gate new design">
            <a:extLst>
              <a:ext uri="{FF2B5EF4-FFF2-40B4-BE49-F238E27FC236}">
                <a16:creationId xmlns:a16="http://schemas.microsoft.com/office/drawing/2014/main" id="{2FB8D799-1381-BBDE-96B3-592B75152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2619375"/>
            <a:ext cx="80327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Shape 29">
            <a:extLst>
              <a:ext uri="{FF2B5EF4-FFF2-40B4-BE49-F238E27FC236}">
                <a16:creationId xmlns:a16="http://schemas.microsoft.com/office/drawing/2014/main" id="{BA254A7A-A84A-29DA-F87E-24C22C14C134}"/>
              </a:ext>
            </a:extLst>
          </p:cNvPr>
          <p:cNvSpPr>
            <a:spLocks noGrp="1" noChangeArrowheads="1"/>
          </p:cNvSpPr>
          <p:nvPr>
            <p:ph type="title"/>
          </p:nvPr>
        </p:nvSpPr>
        <p:spPr>
          <a:xfrm>
            <a:off x="412750" y="522288"/>
            <a:ext cx="8229600" cy="647700"/>
          </a:xfrm>
        </p:spPr>
        <p:txBody>
          <a:bodyPr>
            <a:spAutoFit/>
          </a:bodyPr>
          <a:lstStyle/>
          <a:p>
            <a:pPr indent="228600" eaLnBrk="1" hangingPunct="1">
              <a:spcBef>
                <a:spcPct val="0"/>
              </a:spcBef>
              <a:buClr>
                <a:srgbClr val="000000"/>
              </a:buClr>
              <a:buSzTx/>
              <a:buFontTx/>
              <a:buNone/>
            </a:pPr>
            <a:r>
              <a:rPr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Building a genetic AND gate</a:t>
            </a:r>
          </a:p>
        </p:txBody>
      </p:sp>
      <p:sp>
        <p:nvSpPr>
          <p:cNvPr id="70659" name="Shape 30">
            <a:extLst>
              <a:ext uri="{FF2B5EF4-FFF2-40B4-BE49-F238E27FC236}">
                <a16:creationId xmlns:a16="http://schemas.microsoft.com/office/drawing/2014/main" id="{406F6372-1A1B-5DDB-6823-B70ABDA59018}"/>
              </a:ext>
            </a:extLst>
          </p:cNvPr>
          <p:cNvSpPr>
            <a:spLocks noGrp="1" noChangeArrowheads="1"/>
          </p:cNvSpPr>
          <p:nvPr>
            <p:ph type="body" idx="1"/>
          </p:nvPr>
        </p:nvSpPr>
        <p:spPr>
          <a:xfrm>
            <a:off x="457200" y="1700213"/>
            <a:ext cx="5080000" cy="4416425"/>
          </a:xfrm>
        </p:spPr>
        <p:txBody>
          <a:bodyPr anchor="ctr">
            <a:spAutoFit/>
          </a:bodyPr>
          <a:lstStyle/>
          <a:p>
            <a:pPr marL="38100" eaLnBrk="1" hangingPunct="1">
              <a:spcBef>
                <a:spcPts val="600"/>
              </a:spcBef>
              <a:buClr>
                <a:srgbClr val="000000"/>
              </a:buClr>
              <a:buSzPct val="167000"/>
            </a:pPr>
            <a:r>
              <a:rPr lang="en-US" altLang="en-US" sz="3000"/>
              <a:t>AND gate (I</a:t>
            </a:r>
            <a:r>
              <a:rPr lang="en-US" altLang="en-US" sz="3000" baseline="-25000"/>
              <a:t>1 </a:t>
            </a:r>
            <a:r>
              <a:rPr lang="en-US" altLang="en-US" sz="3000"/>
              <a:t>&amp;</a:t>
            </a:r>
            <a:r>
              <a:rPr lang="en-US" altLang="en-US" sz="3000" baseline="-25000"/>
              <a:t> </a:t>
            </a:r>
            <a:r>
              <a:rPr lang="en-US" altLang="en-US" sz="3000"/>
              <a:t>I</a:t>
            </a:r>
            <a:r>
              <a:rPr lang="en-US" altLang="en-US" sz="3000" baseline="-25000"/>
              <a:t>2</a:t>
            </a:r>
            <a:r>
              <a:rPr lang="en-US" altLang="en-US" sz="3000"/>
              <a:t>):</a:t>
            </a:r>
          </a:p>
          <a:p>
            <a:pPr marL="38100" eaLnBrk="1" hangingPunct="1">
              <a:spcBef>
                <a:spcPts val="600"/>
              </a:spcBef>
              <a:buClr>
                <a:srgbClr val="000000"/>
              </a:buClr>
              <a:buSzPct val="167000"/>
            </a:pPr>
            <a:endParaRPr lang="en-US" altLang="en-US" sz="3000"/>
          </a:p>
          <a:p>
            <a:pPr marL="38100" eaLnBrk="1" hangingPunct="1">
              <a:spcBef>
                <a:spcPts val="600"/>
              </a:spcBef>
              <a:buClr>
                <a:srgbClr val="000000"/>
              </a:buClr>
              <a:buSzPct val="167000"/>
            </a:pPr>
            <a:endParaRPr lang="en-US" altLang="en-US" sz="3000"/>
          </a:p>
          <a:p>
            <a:pPr marL="38100" eaLnBrk="1" hangingPunct="1">
              <a:spcBef>
                <a:spcPts val="600"/>
              </a:spcBef>
              <a:buClr>
                <a:srgbClr val="000000"/>
              </a:buClr>
              <a:buSzPct val="167000"/>
            </a:pPr>
            <a:endParaRPr lang="en-US" altLang="en-US" sz="3000"/>
          </a:p>
          <a:p>
            <a:pPr marL="38100" eaLnBrk="1" hangingPunct="1">
              <a:spcBef>
                <a:spcPts val="600"/>
              </a:spcBef>
              <a:buClr>
                <a:srgbClr val="000000"/>
              </a:buClr>
              <a:buSzPct val="167000"/>
            </a:pPr>
            <a:endParaRPr lang="en-US" altLang="en-US" sz="3000"/>
          </a:p>
          <a:p>
            <a:pPr marL="38100" eaLnBrk="1" hangingPunct="1">
              <a:spcBef>
                <a:spcPts val="600"/>
              </a:spcBef>
              <a:buClr>
                <a:srgbClr val="000000"/>
              </a:buClr>
              <a:buSzPct val="167000"/>
            </a:pPr>
            <a:endParaRPr lang="en-US" altLang="en-US" sz="3000"/>
          </a:p>
          <a:p>
            <a:pPr marL="38100" eaLnBrk="1" hangingPunct="1">
              <a:spcBef>
                <a:spcPts val="600"/>
              </a:spcBef>
              <a:buClr>
                <a:srgbClr val="000000"/>
              </a:buClr>
              <a:buSzPct val="167000"/>
            </a:pPr>
            <a:endParaRPr lang="en-US" altLang="en-US" sz="3000"/>
          </a:p>
          <a:p>
            <a:pPr marL="38100" eaLnBrk="1" hangingPunct="1">
              <a:spcBef>
                <a:spcPts val="600"/>
              </a:spcBef>
              <a:buClr>
                <a:srgbClr val="000000"/>
              </a:buClr>
              <a:buSzPct val="167000"/>
            </a:pPr>
            <a:endParaRPr lang="en-US" altLang="en-US" sz="3000"/>
          </a:p>
        </p:txBody>
      </p:sp>
      <p:sp>
        <p:nvSpPr>
          <p:cNvPr id="2" name="Rounded Rectangle 1">
            <a:extLst>
              <a:ext uri="{FF2B5EF4-FFF2-40B4-BE49-F238E27FC236}">
                <a16:creationId xmlns:a16="http://schemas.microsoft.com/office/drawing/2014/main" id="{2E636263-3F6C-5947-B83F-77CA7672444A}"/>
              </a:ext>
            </a:extLst>
          </p:cNvPr>
          <p:cNvSpPr>
            <a:spLocks noChangeArrowheads="1"/>
          </p:cNvSpPr>
          <p:nvPr/>
        </p:nvSpPr>
        <p:spPr bwMode="auto">
          <a:xfrm>
            <a:off x="474663" y="2511425"/>
            <a:ext cx="3984625" cy="1377950"/>
          </a:xfrm>
          <a:prstGeom prst="roundRect">
            <a:avLst>
              <a:gd name="adj" fmla="val 16667"/>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6" name="Rounded Rectangle 5">
            <a:extLst>
              <a:ext uri="{FF2B5EF4-FFF2-40B4-BE49-F238E27FC236}">
                <a16:creationId xmlns:a16="http://schemas.microsoft.com/office/drawing/2014/main" id="{C60B7335-1074-0742-9277-5D464EF58CBB}"/>
              </a:ext>
            </a:extLst>
          </p:cNvPr>
          <p:cNvSpPr>
            <a:spLocks noChangeArrowheads="1"/>
          </p:cNvSpPr>
          <p:nvPr/>
        </p:nvSpPr>
        <p:spPr bwMode="auto">
          <a:xfrm>
            <a:off x="481013" y="4186238"/>
            <a:ext cx="3984625" cy="1377950"/>
          </a:xfrm>
          <a:prstGeom prst="roundRect">
            <a:avLst>
              <a:gd name="adj" fmla="val 16667"/>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graphicFrame>
        <p:nvGraphicFramePr>
          <p:cNvPr id="10" name="Group 127">
            <a:extLst>
              <a:ext uri="{FF2B5EF4-FFF2-40B4-BE49-F238E27FC236}">
                <a16:creationId xmlns:a16="http://schemas.microsoft.com/office/drawing/2014/main" id="{A82BE613-5CC6-F349-A1E3-A7CD4B48CB5D}"/>
              </a:ext>
            </a:extLst>
          </p:cNvPr>
          <p:cNvGraphicFramePr>
            <a:graphicFrameLocks noGrp="1"/>
          </p:cNvGraphicFramePr>
          <p:nvPr/>
        </p:nvGraphicFramePr>
        <p:xfrm>
          <a:off x="7162800" y="1019175"/>
          <a:ext cx="1524000" cy="1600200"/>
        </p:xfrm>
        <a:graphic>
          <a:graphicData uri="http://schemas.openxmlformats.org/drawingml/2006/table">
            <a:tbl>
              <a:tblPr/>
              <a:tblGrid>
                <a:gridCol w="469900">
                  <a:extLst>
                    <a:ext uri="{9D8B030D-6E8A-4147-A177-3AD203B41FA5}">
                      <a16:colId xmlns:a16="http://schemas.microsoft.com/office/drawing/2014/main" val="20000"/>
                    </a:ext>
                  </a:extLst>
                </a:gridCol>
                <a:gridCol w="496888">
                  <a:extLst>
                    <a:ext uri="{9D8B030D-6E8A-4147-A177-3AD203B41FA5}">
                      <a16:colId xmlns:a16="http://schemas.microsoft.com/office/drawing/2014/main" val="20001"/>
                    </a:ext>
                  </a:extLst>
                </a:gridCol>
                <a:gridCol w="557212">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rgbClr val="0000FF"/>
                          </a:solidFill>
                          <a:effectLst/>
                          <a:latin typeface="Arial" charset="0"/>
                          <a:ea typeface="ＭＳ Ｐゴシック" charset="0"/>
                          <a:cs typeface="Arial" charset="0"/>
                          <a:sym typeface="Arial" charset="0"/>
                        </a:rPr>
                        <a:t>[I</a:t>
                      </a:r>
                      <a:r>
                        <a:rPr kumimoji="0" lang="en-GB" sz="1400" b="1" i="0" u="none" strike="noStrike" cap="none" normalizeH="0" baseline="-25000">
                          <a:ln>
                            <a:noFill/>
                          </a:ln>
                          <a:solidFill>
                            <a:srgbClr val="0000FF"/>
                          </a:solidFill>
                          <a:effectLst/>
                          <a:latin typeface="Arial" charset="0"/>
                          <a:ea typeface="ＭＳ Ｐゴシック" charset="0"/>
                          <a:cs typeface="Arial" charset="0"/>
                          <a:sym typeface="Arial" charset="0"/>
                        </a:rPr>
                        <a:t>1</a:t>
                      </a:r>
                      <a:r>
                        <a:rPr kumimoji="0" lang="en-GB" sz="1400" b="1" i="0" u="none" strike="noStrike" cap="none" normalizeH="0" baseline="0">
                          <a:ln>
                            <a:noFill/>
                          </a:ln>
                          <a:solidFill>
                            <a:srgbClr val="0000FF"/>
                          </a:solidFill>
                          <a:effectLst/>
                          <a:latin typeface="Arial" charset="0"/>
                          <a:ea typeface="ＭＳ Ｐゴシック" charset="0"/>
                          <a:cs typeface="Arial" charset="0"/>
                          <a:sym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rgbClr val="0000FF"/>
                          </a:solidFill>
                          <a:effectLst/>
                          <a:latin typeface="Arial" charset="0"/>
                          <a:ea typeface="ＭＳ Ｐゴシック" charset="0"/>
                          <a:cs typeface="Arial" charset="0"/>
                          <a:sym typeface="Arial" charset="0"/>
                        </a:rPr>
                        <a:t>[I</a:t>
                      </a:r>
                      <a:r>
                        <a:rPr kumimoji="0" lang="en-GB" sz="1400" b="1" i="0" u="none" strike="noStrike" cap="none" normalizeH="0" baseline="-25000">
                          <a:ln>
                            <a:noFill/>
                          </a:ln>
                          <a:solidFill>
                            <a:srgbClr val="0000FF"/>
                          </a:solidFill>
                          <a:effectLst/>
                          <a:latin typeface="Arial" charset="0"/>
                          <a:ea typeface="ＭＳ Ｐゴシック" charset="0"/>
                          <a:cs typeface="Arial" charset="0"/>
                          <a:sym typeface="Arial" charset="0"/>
                        </a:rPr>
                        <a:t>2</a:t>
                      </a:r>
                      <a:r>
                        <a:rPr kumimoji="0" lang="en-GB" sz="1400" b="1" i="0" u="none" strike="noStrike" cap="none" normalizeH="0" baseline="0">
                          <a:ln>
                            <a:noFill/>
                          </a:ln>
                          <a:solidFill>
                            <a:srgbClr val="0000FF"/>
                          </a:solidFill>
                          <a:effectLst/>
                          <a:latin typeface="Arial" charset="0"/>
                          <a:ea typeface="ＭＳ Ｐゴシック" charset="0"/>
                          <a:cs typeface="Arial" charset="0"/>
                          <a:sym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rgbClr val="0000FF"/>
                          </a:solidFill>
                          <a:effectLst/>
                          <a:latin typeface="Arial" charset="0"/>
                          <a:ea typeface="ＭＳ Ｐゴシック" charset="0"/>
                          <a:cs typeface="Arial" charset="0"/>
                          <a:sym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Arial" charset="0"/>
                          <a:sym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rgbClr val="FF0000"/>
                          </a:solidFill>
                          <a:effectLst/>
                          <a:latin typeface="Arial" charset="0"/>
                          <a:ea typeface="ＭＳ Ｐゴシック" charset="0"/>
                          <a:cs typeface="Arial" charset="0"/>
                          <a:sym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rgbClr val="FF0000"/>
                          </a:solidFill>
                          <a:effectLst/>
                          <a:latin typeface="Arial" charset="0"/>
                          <a:ea typeface="ＭＳ Ｐゴシック" charset="0"/>
                          <a:cs typeface="Arial" charset="0"/>
                          <a:sym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rgbClr val="FF0000"/>
                          </a:solidFill>
                          <a:effectLst/>
                          <a:latin typeface="Arial" charset="0"/>
                          <a:ea typeface="ＭＳ Ｐゴシック" charset="0"/>
                          <a:cs typeface="Arial" charset="0"/>
                          <a:sym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0688" name="AutoShape 36">
            <a:extLst>
              <a:ext uri="{FF2B5EF4-FFF2-40B4-BE49-F238E27FC236}">
                <a16:creationId xmlns:a16="http://schemas.microsoft.com/office/drawing/2014/main" id="{0A06DC6F-CA04-D7F2-0E16-2806F47FB104}"/>
              </a:ext>
            </a:extLst>
          </p:cNvPr>
          <p:cNvSpPr>
            <a:spLocks noChangeArrowheads="1"/>
          </p:cNvSpPr>
          <p:nvPr/>
        </p:nvSpPr>
        <p:spPr bwMode="auto">
          <a:xfrm>
            <a:off x="6062663" y="1441450"/>
            <a:ext cx="533400" cy="504825"/>
          </a:xfrm>
          <a:prstGeom prst="flowChartDelay">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solidFill>
                <a:srgbClr val="FF0000"/>
              </a:solidFill>
              <a:latin typeface="Helvetica" pitchFamily="2" charset="0"/>
            </a:endParaRPr>
          </a:p>
        </p:txBody>
      </p:sp>
      <p:cxnSp>
        <p:nvCxnSpPr>
          <p:cNvPr id="15" name="Straight Connector 14">
            <a:extLst>
              <a:ext uri="{FF2B5EF4-FFF2-40B4-BE49-F238E27FC236}">
                <a16:creationId xmlns:a16="http://schemas.microsoft.com/office/drawing/2014/main" id="{4FD1422C-661C-AD4B-8A1F-2D38A91B67B5}"/>
              </a:ext>
            </a:extLst>
          </p:cNvPr>
          <p:cNvCxnSpPr/>
          <p:nvPr/>
        </p:nvCxnSpPr>
        <p:spPr>
          <a:xfrm>
            <a:off x="5751513" y="1533525"/>
            <a:ext cx="30480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FB9A1A-19B1-FA42-85E1-A490A9F24E7C}"/>
              </a:ext>
            </a:extLst>
          </p:cNvPr>
          <p:cNvCxnSpPr/>
          <p:nvPr/>
        </p:nvCxnSpPr>
        <p:spPr>
          <a:xfrm>
            <a:off x="5751513" y="1851025"/>
            <a:ext cx="30480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D6020D-CA5B-C14A-9183-B4C7AD96B6AE}"/>
              </a:ext>
            </a:extLst>
          </p:cNvPr>
          <p:cNvCxnSpPr/>
          <p:nvPr/>
        </p:nvCxnSpPr>
        <p:spPr>
          <a:xfrm>
            <a:off x="6596063" y="1687513"/>
            <a:ext cx="300037"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6"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hape 43">
            <a:extLst>
              <a:ext uri="{FF2B5EF4-FFF2-40B4-BE49-F238E27FC236}">
                <a16:creationId xmlns:a16="http://schemas.microsoft.com/office/drawing/2014/main" id="{8FE0873B-3AF4-033E-DD3B-9DB3D124CAAC}"/>
              </a:ext>
            </a:extLst>
          </p:cNvPr>
          <p:cNvSpPr>
            <a:spLocks noGrp="1" noChangeArrowheads="1"/>
          </p:cNvSpPr>
          <p:nvPr>
            <p:ph type="title"/>
          </p:nvPr>
        </p:nvSpPr>
        <p:spPr>
          <a:xfrm>
            <a:off x="457200" y="274638"/>
            <a:ext cx="8229600" cy="1143000"/>
          </a:xfrm>
        </p:spPr>
        <p:txBody>
          <a:bodyPr>
            <a:spAutoFit/>
          </a:bodyPr>
          <a:lstStyle/>
          <a:p>
            <a:pPr indent="228600" eaLnBrk="1" hangingPunct="1">
              <a:spcBef>
                <a:spcPct val="0"/>
              </a:spcBef>
              <a:buClr>
                <a:srgbClr val="000000"/>
              </a:buClr>
              <a:buSzTx/>
              <a:buFontTx/>
              <a:buNone/>
            </a:pPr>
            <a:r>
              <a:rPr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Background</a:t>
            </a:r>
          </a:p>
        </p:txBody>
      </p:sp>
      <p:sp>
        <p:nvSpPr>
          <p:cNvPr id="72706" name="Shape 44">
            <a:extLst>
              <a:ext uri="{FF2B5EF4-FFF2-40B4-BE49-F238E27FC236}">
                <a16:creationId xmlns:a16="http://schemas.microsoft.com/office/drawing/2014/main" id="{7572E39C-C88A-001C-ED24-1E500363E5A9}"/>
              </a:ext>
            </a:extLst>
          </p:cNvPr>
          <p:cNvSpPr>
            <a:spLocks noGrp="1" noChangeArrowheads="1"/>
          </p:cNvSpPr>
          <p:nvPr>
            <p:ph type="body" idx="1"/>
          </p:nvPr>
        </p:nvSpPr>
        <p:spPr>
          <a:xfrm>
            <a:off x="457200" y="1268413"/>
            <a:ext cx="8229600" cy="4849812"/>
          </a:xfrm>
        </p:spPr>
        <p:txBody>
          <a:bodyPr anchor="ctr">
            <a:spAutoFit/>
          </a:bodyPr>
          <a:lstStyle/>
          <a:p>
            <a:pPr marL="38100" eaLnBrk="1" hangingPunct="1">
              <a:lnSpc>
                <a:spcPct val="120000"/>
              </a:lnSpc>
              <a:spcBef>
                <a:spcPts val="600"/>
              </a:spcBef>
              <a:spcAft>
                <a:spcPts val="600"/>
              </a:spcAft>
              <a:buClr>
                <a:srgbClr val="000000"/>
              </a:buClr>
              <a:buSzPct val="167000"/>
            </a:pPr>
            <a:r>
              <a:rPr lang="en-US" altLang="en-US" sz="3000"/>
              <a:t>Terms:</a:t>
            </a:r>
          </a:p>
          <a:p>
            <a:pPr marL="914400" lvl="1" indent="-381000" eaLnBrk="1" hangingPunct="1">
              <a:lnSpc>
                <a:spcPct val="120000"/>
              </a:lnSpc>
              <a:spcBef>
                <a:spcPts val="475"/>
              </a:spcBef>
              <a:spcAft>
                <a:spcPts val="600"/>
              </a:spcAft>
              <a:buClr>
                <a:srgbClr val="000000"/>
              </a:buClr>
              <a:buSzPct val="80000"/>
              <a:buFont typeface="Courier New" panose="02070309020205020404" pitchFamily="49" charset="0"/>
              <a:buChar char="o"/>
            </a:pPr>
            <a:r>
              <a:rPr lang="en-US" altLang="en-US" sz="2400" u="sng">
                <a:ea typeface="ＭＳ Ｐゴシック" panose="020B0600070205080204" pitchFamily="34" charset="-128"/>
              </a:rPr>
              <a:t>Digital system</a:t>
            </a:r>
            <a:r>
              <a:rPr lang="en-US" altLang="en-US" sz="2400">
                <a:ea typeface="ＭＳ Ｐゴシック" panose="020B0600070205080204" pitchFamily="34" charset="-128"/>
              </a:rPr>
              <a:t>: on/off – 1/0</a:t>
            </a:r>
          </a:p>
          <a:p>
            <a:pPr marL="914400" lvl="1" indent="-381000" eaLnBrk="1" hangingPunct="1">
              <a:lnSpc>
                <a:spcPct val="120000"/>
              </a:lnSpc>
              <a:spcBef>
                <a:spcPts val="475"/>
              </a:spcBef>
              <a:spcAft>
                <a:spcPts val="600"/>
              </a:spcAft>
              <a:buClr>
                <a:srgbClr val="000000"/>
              </a:buClr>
              <a:buSzPct val="80000"/>
              <a:buFont typeface="Courier New" panose="02070309020205020404" pitchFamily="49" charset="0"/>
              <a:buChar char="o"/>
            </a:pPr>
            <a:r>
              <a:rPr lang="en-US" altLang="en-US" sz="2400" u="sng">
                <a:ea typeface="ＭＳ Ｐゴシック" panose="020B0600070205080204" pitchFamily="34" charset="-128"/>
              </a:rPr>
              <a:t>Forward engineering</a:t>
            </a:r>
            <a:r>
              <a:rPr lang="en-US" altLang="en-US" sz="2400">
                <a:ea typeface="ＭＳ Ｐゴシック" panose="020B0600070205080204" pitchFamily="34" charset="-128"/>
              </a:rPr>
              <a:t>: classifying/evaluating components before choosing the parts to build the system</a:t>
            </a:r>
          </a:p>
          <a:p>
            <a:pPr marL="914400" lvl="1" indent="-381000" eaLnBrk="1" hangingPunct="1">
              <a:lnSpc>
                <a:spcPct val="120000"/>
              </a:lnSpc>
              <a:spcBef>
                <a:spcPts val="475"/>
              </a:spcBef>
              <a:spcAft>
                <a:spcPts val="600"/>
              </a:spcAft>
              <a:buClr>
                <a:srgbClr val="000000"/>
              </a:buClr>
              <a:buSzPct val="80000"/>
              <a:buFont typeface="Courier New" panose="02070309020205020404" pitchFamily="49" charset="0"/>
              <a:buChar char="o"/>
            </a:pPr>
            <a:r>
              <a:rPr lang="en-US" altLang="en-US" sz="2400" u="sng">
                <a:ea typeface="ＭＳ Ｐゴシック" panose="020B0600070205080204" pitchFamily="34" charset="-128"/>
              </a:rPr>
              <a:t>Modular</a:t>
            </a:r>
            <a:r>
              <a:rPr lang="en-US" altLang="en-US" sz="2400">
                <a:ea typeface="ＭＳ Ｐゴシック" panose="020B0600070205080204" pitchFamily="34" charset="-128"/>
              </a:rPr>
              <a:t>: can change inputs and outputs and logic gate will still work</a:t>
            </a:r>
          </a:p>
          <a:p>
            <a:pPr marL="914400" lvl="1" indent="-381000" eaLnBrk="1" hangingPunct="1">
              <a:lnSpc>
                <a:spcPct val="120000"/>
              </a:lnSpc>
              <a:spcBef>
                <a:spcPts val="475"/>
              </a:spcBef>
              <a:spcAft>
                <a:spcPts val="600"/>
              </a:spcAft>
              <a:buClr>
                <a:srgbClr val="000000"/>
              </a:buClr>
              <a:buSzPct val="80000"/>
              <a:buFont typeface="Courier New" panose="02070309020205020404" pitchFamily="49" charset="0"/>
              <a:buChar char="o"/>
            </a:pPr>
            <a:r>
              <a:rPr lang="en-US" altLang="en-US" sz="2400" u="sng">
                <a:ea typeface="ＭＳ Ｐゴシック" panose="020B0600070205080204" pitchFamily="34" charset="-128"/>
              </a:rPr>
              <a:t>Orthogonal</a:t>
            </a:r>
            <a:r>
              <a:rPr lang="en-US" altLang="en-US" sz="2400">
                <a:ea typeface="ＭＳ Ｐゴシック" panose="020B0600070205080204" pitchFamily="34" charset="-128"/>
              </a:rPr>
              <a:t>: no cross-talk to existing or endogenous genetic parts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hape 49">
            <a:extLst>
              <a:ext uri="{FF2B5EF4-FFF2-40B4-BE49-F238E27FC236}">
                <a16:creationId xmlns:a16="http://schemas.microsoft.com/office/drawing/2014/main" id="{60D3EB4F-0C28-1CFF-1D87-4E16265D486B}"/>
              </a:ext>
            </a:extLst>
          </p:cNvPr>
          <p:cNvSpPr>
            <a:spLocks noGrp="1" noChangeArrowheads="1"/>
          </p:cNvSpPr>
          <p:nvPr>
            <p:ph type="title"/>
          </p:nvPr>
        </p:nvSpPr>
        <p:spPr>
          <a:xfrm>
            <a:off x="457200" y="274638"/>
            <a:ext cx="8229600" cy="1143000"/>
          </a:xfrm>
        </p:spPr>
        <p:txBody>
          <a:bodyPr>
            <a:spAutoFit/>
          </a:bodyPr>
          <a:lstStyle/>
          <a:p>
            <a:pPr indent="228600" eaLnBrk="1" hangingPunct="1">
              <a:spcBef>
                <a:spcPct val="0"/>
              </a:spcBef>
              <a:buClr>
                <a:srgbClr val="000000"/>
              </a:buClr>
              <a:buSzTx/>
              <a:buFontTx/>
              <a:buNone/>
            </a:pPr>
            <a:r>
              <a:rPr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Project Overview</a:t>
            </a:r>
          </a:p>
        </p:txBody>
      </p:sp>
      <p:sp>
        <p:nvSpPr>
          <p:cNvPr id="11267" name="Shape 50">
            <a:extLst>
              <a:ext uri="{FF2B5EF4-FFF2-40B4-BE49-F238E27FC236}">
                <a16:creationId xmlns:a16="http://schemas.microsoft.com/office/drawing/2014/main" id="{736F2CB7-9746-AF46-8029-EBAE3B898587}"/>
              </a:ext>
            </a:extLst>
          </p:cNvPr>
          <p:cNvSpPr>
            <a:spLocks noGrp="1"/>
          </p:cNvSpPr>
          <p:nvPr>
            <p:ph type="body" idx="1"/>
          </p:nvPr>
        </p:nvSpPr>
        <p:spPr>
          <a:xfrm>
            <a:off x="457200" y="1530350"/>
            <a:ext cx="8229600" cy="1570038"/>
          </a:xfrm>
        </p:spPr>
        <p:txBody>
          <a:bodyPr anchor="ctr">
            <a:spAutoFit/>
          </a:bodyPr>
          <a:lstStyle/>
          <a:p>
            <a:pPr eaLnBrk="1" hangingPunct="1">
              <a:spcBef>
                <a:spcPts val="600"/>
              </a:spcBef>
              <a:buClr>
                <a:srgbClr val="000000"/>
              </a:buClr>
              <a:buSzPct val="167000"/>
              <a:defRPr/>
            </a:pPr>
            <a:r>
              <a:rPr lang="en-GB" sz="3000" dirty="0">
                <a:latin typeface="+mj-lt"/>
                <a:ea typeface="Palatino"/>
                <a:cs typeface="Palatino"/>
                <a:sym typeface="Arial" pitchFamily="34" charset="0"/>
              </a:rPr>
              <a:t>Objective</a:t>
            </a:r>
            <a:r>
              <a:rPr lang="en-US" sz="3000" dirty="0">
                <a:latin typeface="+mj-lt"/>
                <a:ea typeface="Palatino"/>
                <a:cs typeface="Palatino"/>
                <a:sym typeface="Arial" pitchFamily="34" charset="0"/>
              </a:rPr>
              <a:t>: to engineer digital-like genetic </a:t>
            </a:r>
            <a:r>
              <a:rPr lang="en-GB" sz="3000" dirty="0">
                <a:latin typeface="+mj-lt"/>
                <a:ea typeface="Palatino"/>
                <a:cs typeface="Palatino"/>
                <a:sym typeface="Arial" pitchFamily="34" charset="0"/>
              </a:rPr>
              <a:t>devices</a:t>
            </a:r>
            <a:r>
              <a:rPr lang="en-US" sz="3000" dirty="0">
                <a:latin typeface="+mj-lt"/>
                <a:ea typeface="Palatino"/>
                <a:cs typeface="Palatino"/>
                <a:sym typeface="Arial" pitchFamily="34" charset="0"/>
              </a:rPr>
              <a:t> using modular and orthogonal parts via</a:t>
            </a:r>
            <a:r>
              <a:rPr lang="en-GB" sz="3000" dirty="0">
                <a:latin typeface="+mj-lt"/>
                <a:ea typeface="Palatino"/>
                <a:cs typeface="Palatino"/>
                <a:sym typeface="Arial" pitchFamily="34" charset="0"/>
              </a:rPr>
              <a:t> </a:t>
            </a:r>
            <a:r>
              <a:rPr lang="en-US" sz="3000" dirty="0">
                <a:latin typeface="+mj-lt"/>
                <a:ea typeface="Palatino"/>
                <a:cs typeface="Palatino"/>
                <a:sym typeface="Arial" pitchFamily="34" charset="0"/>
              </a:rPr>
              <a:t>forward engineering</a:t>
            </a:r>
          </a:p>
        </p:txBody>
      </p:sp>
      <p:sp>
        <p:nvSpPr>
          <p:cNvPr id="74755" name="TextBox 1">
            <a:extLst>
              <a:ext uri="{FF2B5EF4-FFF2-40B4-BE49-F238E27FC236}">
                <a16:creationId xmlns:a16="http://schemas.microsoft.com/office/drawing/2014/main" id="{D58A7BB5-387C-56F0-90BA-78D04469860E}"/>
              </a:ext>
            </a:extLst>
          </p:cNvPr>
          <p:cNvSpPr txBox="1">
            <a:spLocks noChangeArrowheads="1"/>
          </p:cNvSpPr>
          <p:nvPr/>
        </p:nvSpPr>
        <p:spPr bwMode="auto">
          <a:xfrm>
            <a:off x="1660525" y="3376613"/>
            <a:ext cx="46148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2400">
                <a:solidFill>
                  <a:srgbClr val="000000"/>
                </a:solidFill>
                <a:sym typeface="Arial" panose="020B0604020202020204" pitchFamily="34" charset="0"/>
              </a:rPr>
              <a:t>Design AND gate</a:t>
            </a:r>
          </a:p>
          <a:p>
            <a:pPr eaLnBrk="1" hangingPunct="1">
              <a:spcBef>
                <a:spcPct val="0"/>
              </a:spcBef>
              <a:buFontTx/>
              <a:buAutoNum type="romanUcPeriod"/>
            </a:pPr>
            <a:r>
              <a:rPr lang="en-US" altLang="en-US" sz="2400">
                <a:solidFill>
                  <a:srgbClr val="000000"/>
                </a:solidFill>
                <a:sym typeface="Arial" panose="020B0604020202020204" pitchFamily="34" charset="0"/>
              </a:rPr>
              <a:t>Component characterization</a:t>
            </a:r>
          </a:p>
          <a:p>
            <a:pPr eaLnBrk="1" hangingPunct="1">
              <a:spcBef>
                <a:spcPct val="0"/>
              </a:spcBef>
              <a:buFontTx/>
              <a:buAutoNum type="romanUcPeriod"/>
            </a:pPr>
            <a:r>
              <a:rPr lang="en-GB" altLang="en-US" sz="2400">
                <a:solidFill>
                  <a:srgbClr val="000000"/>
                </a:solidFill>
                <a:sym typeface="Arial" panose="020B0604020202020204" pitchFamily="34" charset="0"/>
              </a:rPr>
              <a:t>Modelling &amp; validation</a:t>
            </a:r>
            <a:endParaRPr lang="en-US" altLang="en-US" sz="2400">
              <a:solidFill>
                <a:srgbClr val="000000"/>
              </a:solidFill>
              <a:sym typeface="Arial" panose="020B0604020202020204" pitchFamily="34" charset="0"/>
            </a:endParaRPr>
          </a:p>
          <a:p>
            <a:pPr eaLnBrk="1" hangingPunct="1">
              <a:spcBef>
                <a:spcPts val="600"/>
              </a:spcBef>
              <a:buFontTx/>
              <a:buAutoNum type="romanUcPeriod"/>
            </a:pPr>
            <a:r>
              <a:rPr lang="en-US" altLang="en-US" sz="2400">
                <a:solidFill>
                  <a:srgbClr val="000000"/>
                </a:solidFill>
                <a:sym typeface="Arial" panose="020B0604020202020204" pitchFamily="34" charset="0"/>
              </a:rPr>
              <a:t>Test Modularity</a:t>
            </a:r>
          </a:p>
          <a:p>
            <a:pPr eaLnBrk="1" hangingPunct="1">
              <a:spcBef>
                <a:spcPct val="0"/>
              </a:spcBef>
              <a:buFontTx/>
              <a:buAutoNum type="romanUcPeriod"/>
            </a:pPr>
            <a:r>
              <a:rPr lang="en-US" altLang="en-US" sz="2400">
                <a:solidFill>
                  <a:srgbClr val="000000"/>
                </a:solidFill>
                <a:sym typeface="Arial" panose="020B0604020202020204" pitchFamily="34" charset="0"/>
              </a:rPr>
              <a:t>Chassis Compatibility </a:t>
            </a:r>
          </a:p>
          <a:p>
            <a:pPr eaLnBrk="1" hangingPunct="1">
              <a:spcBef>
                <a:spcPct val="0"/>
              </a:spcBef>
              <a:buFontTx/>
              <a:buNone/>
            </a:pPr>
            <a:endParaRPr lang="en-US" altLang="en-US" sz="2400">
              <a:solidFill>
                <a:srgbClr val="000000"/>
              </a:solidFill>
              <a:sym typeface="Arial" panose="020B0604020202020204" pitchFamily="34" charset="0"/>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descr="D:\Nat Comms Paper\Figure panel images\Figure Panel images in tiff\plux33gfp_2temp_fitmodel_v7.tif">
            <a:extLst>
              <a:ext uri="{FF2B5EF4-FFF2-40B4-BE49-F238E27FC236}">
                <a16:creationId xmlns:a16="http://schemas.microsoft.com/office/drawing/2014/main" id="{C46C3808-019B-D23E-A9F0-01080F00B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4792663"/>
            <a:ext cx="2605087"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a:extLst>
              <a:ext uri="{FF2B5EF4-FFF2-40B4-BE49-F238E27FC236}">
                <a16:creationId xmlns:a16="http://schemas.microsoft.com/office/drawing/2014/main" id="{920F32B0-DD88-16AE-34C2-C07B83DCBDB5}"/>
              </a:ext>
            </a:extLst>
          </p:cNvPr>
          <p:cNvSpPr>
            <a:spLocks noGrp="1" noChangeArrowheads="1"/>
          </p:cNvSpPr>
          <p:nvPr>
            <p:ph type="title"/>
          </p:nvPr>
        </p:nvSpPr>
        <p:spPr>
          <a:xfrm>
            <a:off x="457200" y="-269875"/>
            <a:ext cx="8229600" cy="1039813"/>
          </a:xfrm>
        </p:spPr>
        <p:txBody>
          <a:bodyPr/>
          <a:lstStyle/>
          <a:p>
            <a:pPr eaLnBrk="1" hangingPunct="1"/>
            <a:r>
              <a:rPr lang="en-GB" altLang="zh-CN" sz="2800">
                <a:ea typeface="宋体" panose="02010600030101010101" pitchFamily="2" charset="-122"/>
              </a:rPr>
              <a:t>A parts-based engineering approach</a:t>
            </a:r>
          </a:p>
        </p:txBody>
      </p:sp>
      <p:pic>
        <p:nvPicPr>
          <p:cNvPr id="76803" name="Picture 3" descr="D:\Nat Comms Paper\Figure panel images\Figure Panel images in tiff\plac_2strains_v3.tif">
            <a:extLst>
              <a:ext uri="{FF2B5EF4-FFF2-40B4-BE49-F238E27FC236}">
                <a16:creationId xmlns:a16="http://schemas.microsoft.com/office/drawing/2014/main" id="{E8A0EA14-2838-93D3-BC4D-7164D266F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914400"/>
            <a:ext cx="26066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20" descr="I:\2 promoters scheme.emf">
            <a:extLst>
              <a:ext uri="{FF2B5EF4-FFF2-40B4-BE49-F238E27FC236}">
                <a16:creationId xmlns:a16="http://schemas.microsoft.com/office/drawing/2014/main" id="{3FD7101F-E765-7114-AADD-15F8FD1B45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733800"/>
            <a:ext cx="27432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Box 45">
            <a:extLst>
              <a:ext uri="{FF2B5EF4-FFF2-40B4-BE49-F238E27FC236}">
                <a16:creationId xmlns:a16="http://schemas.microsoft.com/office/drawing/2014/main" id="{C61C3106-1B5E-E320-3FFF-239BFB13213F}"/>
              </a:ext>
            </a:extLst>
          </p:cNvPr>
          <p:cNvSpPr txBox="1">
            <a:spLocks noChangeArrowheads="1"/>
          </p:cNvSpPr>
          <p:nvPr/>
        </p:nvSpPr>
        <p:spPr bwMode="auto">
          <a:xfrm>
            <a:off x="6008688" y="8953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a:solidFill>
                  <a:srgbClr val="000000"/>
                </a:solidFill>
                <a:sym typeface="Arial" panose="020B0604020202020204" pitchFamily="34" charset="0"/>
              </a:rPr>
              <a:t>a</a:t>
            </a:r>
            <a:endParaRPr lang="en-US" altLang="en-US" sz="1400" b="1">
              <a:solidFill>
                <a:srgbClr val="000000"/>
              </a:solidFill>
              <a:sym typeface="Arial" panose="020B0604020202020204" pitchFamily="34" charset="0"/>
            </a:endParaRPr>
          </a:p>
        </p:txBody>
      </p:sp>
      <p:pic>
        <p:nvPicPr>
          <p:cNvPr id="76806" name="Picture 4" descr="D:\Nat Comms Paper\Figure panel images\Figure Panel images in tiff\plac_6rbs_30gfp5.tif">
            <a:extLst>
              <a:ext uri="{FF2B5EF4-FFF2-40B4-BE49-F238E27FC236}">
                <a16:creationId xmlns:a16="http://schemas.microsoft.com/office/drawing/2014/main" id="{05550772-2C1A-923C-2E62-C206CF2CD5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0" y="2876550"/>
            <a:ext cx="26066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Box 46">
            <a:extLst>
              <a:ext uri="{FF2B5EF4-FFF2-40B4-BE49-F238E27FC236}">
                <a16:creationId xmlns:a16="http://schemas.microsoft.com/office/drawing/2014/main" id="{1E7E1864-94C3-FB5E-E746-F913EEC0A891}"/>
              </a:ext>
            </a:extLst>
          </p:cNvPr>
          <p:cNvSpPr txBox="1">
            <a:spLocks noChangeArrowheads="1"/>
          </p:cNvSpPr>
          <p:nvPr/>
        </p:nvSpPr>
        <p:spPr bwMode="auto">
          <a:xfrm>
            <a:off x="5999163" y="2868613"/>
            <a:ext cx="325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a:solidFill>
                  <a:srgbClr val="000000"/>
                </a:solidFill>
                <a:sym typeface="Arial" panose="020B0604020202020204" pitchFamily="34" charset="0"/>
              </a:rPr>
              <a:t>b</a:t>
            </a:r>
            <a:endParaRPr lang="en-US" altLang="en-US" sz="1400" b="1">
              <a:solidFill>
                <a:srgbClr val="000000"/>
              </a:solidFill>
              <a:sym typeface="Arial" panose="020B0604020202020204" pitchFamily="34" charset="0"/>
            </a:endParaRPr>
          </a:p>
        </p:txBody>
      </p:sp>
      <p:pic>
        <p:nvPicPr>
          <p:cNvPr id="76808" name="Picture 14" descr="D:\BBSRC grant_Sep262012\nuts and bolts 2.jpg">
            <a:extLst>
              <a:ext uri="{FF2B5EF4-FFF2-40B4-BE49-F238E27FC236}">
                <a16:creationId xmlns:a16="http://schemas.microsoft.com/office/drawing/2014/main" id="{7716F7E2-A25E-6356-C22C-E30A5D8559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143000"/>
            <a:ext cx="45974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Rectangle 17">
            <a:extLst>
              <a:ext uri="{FF2B5EF4-FFF2-40B4-BE49-F238E27FC236}">
                <a16:creationId xmlns:a16="http://schemas.microsoft.com/office/drawing/2014/main" id="{4C267AE9-6795-958C-D7A2-A1F7824C674B}"/>
              </a:ext>
            </a:extLst>
          </p:cNvPr>
          <p:cNvSpPr>
            <a:spLocks noChangeArrowheads="1"/>
          </p:cNvSpPr>
          <p:nvPr/>
        </p:nvSpPr>
        <p:spPr bwMode="auto">
          <a:xfrm>
            <a:off x="4921250" y="4983163"/>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800">
                <a:ea typeface="宋体" panose="02010600030101010101" pitchFamily="2" charset="-122"/>
              </a:rPr>
              <a:t>Temperature</a:t>
            </a:r>
          </a:p>
        </p:txBody>
      </p:sp>
      <p:sp>
        <p:nvSpPr>
          <p:cNvPr id="76810" name="TextBox 47">
            <a:extLst>
              <a:ext uri="{FF2B5EF4-FFF2-40B4-BE49-F238E27FC236}">
                <a16:creationId xmlns:a16="http://schemas.microsoft.com/office/drawing/2014/main" id="{E4EBA139-142A-1BE5-E820-EE94E7051522}"/>
              </a:ext>
            </a:extLst>
          </p:cNvPr>
          <p:cNvSpPr txBox="1">
            <a:spLocks noChangeArrowheads="1"/>
          </p:cNvSpPr>
          <p:nvPr/>
        </p:nvSpPr>
        <p:spPr bwMode="auto">
          <a:xfrm>
            <a:off x="6008688" y="47085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a:solidFill>
                  <a:srgbClr val="000000"/>
                </a:solidFill>
                <a:sym typeface="Arial" panose="020B0604020202020204" pitchFamily="34" charset="0"/>
              </a:rPr>
              <a:t>c</a:t>
            </a:r>
            <a:endParaRPr lang="en-US" altLang="en-US" sz="1400" b="1">
              <a:solidFill>
                <a:srgbClr val="000000"/>
              </a:solidFill>
              <a:sym typeface="Arial" panose="020B0604020202020204" pitchFamily="34" charset="0"/>
            </a:endParaRPr>
          </a:p>
        </p:txBody>
      </p:sp>
      <p:sp>
        <p:nvSpPr>
          <p:cNvPr id="76811" name="Rectangle 17">
            <a:extLst>
              <a:ext uri="{FF2B5EF4-FFF2-40B4-BE49-F238E27FC236}">
                <a16:creationId xmlns:a16="http://schemas.microsoft.com/office/drawing/2014/main" id="{2C64D46A-D887-366F-C4FA-DC59E2A6FE0B}"/>
              </a:ext>
            </a:extLst>
          </p:cNvPr>
          <p:cNvSpPr>
            <a:spLocks noChangeArrowheads="1"/>
          </p:cNvSpPr>
          <p:nvPr/>
        </p:nvSpPr>
        <p:spPr bwMode="auto">
          <a:xfrm>
            <a:off x="5257800" y="31242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800">
                <a:ea typeface="宋体" panose="02010600030101010101" pitchFamily="2" charset="-122"/>
              </a:rPr>
              <a:t>6 RBSs</a:t>
            </a:r>
          </a:p>
        </p:txBody>
      </p:sp>
      <p:sp>
        <p:nvSpPr>
          <p:cNvPr id="76812" name="Rectangle 17">
            <a:extLst>
              <a:ext uri="{FF2B5EF4-FFF2-40B4-BE49-F238E27FC236}">
                <a16:creationId xmlns:a16="http://schemas.microsoft.com/office/drawing/2014/main" id="{8053984D-816B-0209-135F-A68F6639496E}"/>
              </a:ext>
            </a:extLst>
          </p:cNvPr>
          <p:cNvSpPr>
            <a:spLocks noChangeArrowheads="1"/>
          </p:cNvSpPr>
          <p:nvPr/>
        </p:nvSpPr>
        <p:spPr bwMode="auto">
          <a:xfrm>
            <a:off x="5243513" y="1143000"/>
            <a:ext cx="1004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800">
                <a:ea typeface="宋体" panose="02010600030101010101" pitchFamily="2" charset="-122"/>
              </a:rPr>
              <a:t>Chassis</a:t>
            </a:r>
          </a:p>
          <a:p>
            <a:pPr eaLnBrk="1" hangingPunct="1">
              <a:spcBef>
                <a:spcPct val="0"/>
              </a:spcBef>
              <a:buFontTx/>
              <a:buNone/>
            </a:pPr>
            <a:r>
              <a:rPr lang="en-GB" altLang="zh-CN" sz="1800">
                <a:ea typeface="宋体" panose="02010600030101010101" pitchFamily="2" charset="-122"/>
              </a:rPr>
              <a:t> Media</a:t>
            </a:r>
          </a:p>
        </p:txBody>
      </p:sp>
    </p:spTree>
    <p:custDataLst>
      <p:tags r:id="rId1"/>
    </p:custDataLst>
  </p:cSld>
  <p:clrMapOvr>
    <a:masterClrMapping/>
  </p:clrMapOvr>
  <p:transition advTm="5500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D8C66AC7-ACB5-B391-B1BF-AD2B683B5C6F}"/>
              </a:ext>
            </a:extLst>
          </p:cNvPr>
          <p:cNvSpPr>
            <a:spLocks noGrp="1" noChangeArrowheads="1"/>
          </p:cNvSpPr>
          <p:nvPr>
            <p:ph type="title"/>
          </p:nvPr>
        </p:nvSpPr>
        <p:spPr>
          <a:xfrm>
            <a:off x="457200" y="630238"/>
            <a:ext cx="8229600" cy="1143000"/>
          </a:xfrm>
        </p:spPr>
        <p:txBody>
          <a:bodyPr/>
          <a:lstStyle/>
          <a:p>
            <a:r>
              <a:rPr lang="en-GB" altLang="en-US">
                <a:solidFill>
                  <a:schemeClr val="tx1"/>
                </a:solidFill>
              </a:rPr>
              <a:t>Toggle Switch</a:t>
            </a:r>
          </a:p>
        </p:txBody>
      </p:sp>
      <p:pic>
        <p:nvPicPr>
          <p:cNvPr id="22530" name="Picture 3">
            <a:extLst>
              <a:ext uri="{FF2B5EF4-FFF2-40B4-BE49-F238E27FC236}">
                <a16:creationId xmlns:a16="http://schemas.microsoft.com/office/drawing/2014/main" id="{5F5D19DD-4500-CCAA-86FE-8BCD4E782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2209800"/>
            <a:ext cx="42576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C:\Program Files\MATLAB\R2010a\work\Promoters and Devices display\paper figures\AND1_8_not working_V22.jpg">
            <a:extLst>
              <a:ext uri="{FF2B5EF4-FFF2-40B4-BE49-F238E27FC236}">
                <a16:creationId xmlns:a16="http://schemas.microsoft.com/office/drawing/2014/main" id="{C47B955A-3ABC-FFC6-B318-4C4DE7E6F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3379788"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a:extLst>
              <a:ext uri="{FF2B5EF4-FFF2-40B4-BE49-F238E27FC236}">
                <a16:creationId xmlns:a16="http://schemas.microsoft.com/office/drawing/2014/main" id="{63429389-88BA-03E3-89FF-9F514DC46F34}"/>
              </a:ext>
            </a:extLst>
          </p:cNvPr>
          <p:cNvSpPr>
            <a:spLocks noGrp="1" noChangeArrowheads="1"/>
          </p:cNvSpPr>
          <p:nvPr>
            <p:ph type="title"/>
          </p:nvPr>
        </p:nvSpPr>
        <p:spPr>
          <a:xfrm>
            <a:off x="457200" y="-138113"/>
            <a:ext cx="8229600" cy="1143001"/>
          </a:xfrm>
        </p:spPr>
        <p:txBody>
          <a:bodyPr/>
          <a:lstStyle/>
          <a:p>
            <a:pPr eaLnBrk="1" hangingPunct="1"/>
            <a:r>
              <a:rPr lang="en-GB" altLang="zh-CN" sz="2800">
                <a:ea typeface="宋体" panose="02010600030101010101" pitchFamily="2" charset="-122"/>
              </a:rPr>
              <a:t>Forward engineer the genetic AND gate</a:t>
            </a:r>
          </a:p>
        </p:txBody>
      </p:sp>
      <p:sp>
        <p:nvSpPr>
          <p:cNvPr id="77827" name="Text Box 24">
            <a:extLst>
              <a:ext uri="{FF2B5EF4-FFF2-40B4-BE49-F238E27FC236}">
                <a16:creationId xmlns:a16="http://schemas.microsoft.com/office/drawing/2014/main" id="{285933D5-4F78-EBFA-B8F5-08B6425E8757}"/>
              </a:ext>
            </a:extLst>
          </p:cNvPr>
          <p:cNvSpPr txBox="1">
            <a:spLocks noChangeArrowheads="1"/>
          </p:cNvSpPr>
          <p:nvPr/>
        </p:nvSpPr>
        <p:spPr bwMode="auto">
          <a:xfrm>
            <a:off x="2895600" y="6096000"/>
            <a:ext cx="4343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977" tIns="21488" rIns="42977" bIns="2148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zh-CN" sz="800">
              <a:solidFill>
                <a:srgbClr val="FF0000"/>
              </a:solidFill>
              <a:ea typeface="宋体" panose="02010600030101010101" pitchFamily="2" charset="-122"/>
              <a:sym typeface="Arial" panose="020B0604020202020204" pitchFamily="34" charset="0"/>
            </a:endParaRPr>
          </a:p>
          <a:p>
            <a:pPr eaLnBrk="1" hangingPunct="1">
              <a:spcBef>
                <a:spcPct val="0"/>
              </a:spcBef>
              <a:buFontTx/>
              <a:buNone/>
            </a:pPr>
            <a:r>
              <a:rPr lang="en-GB" altLang="zh-CN" sz="1600">
                <a:solidFill>
                  <a:srgbClr val="000000"/>
                </a:solidFill>
                <a:ea typeface="宋体" panose="02010600030101010101" pitchFamily="2" charset="-122"/>
                <a:sym typeface="Arial" panose="020B0604020202020204" pitchFamily="34" charset="0"/>
              </a:rPr>
              <a:t>In </a:t>
            </a:r>
            <a:r>
              <a:rPr lang="en-GB" altLang="zh-CN" sz="1600" i="1">
                <a:solidFill>
                  <a:srgbClr val="000000"/>
                </a:solidFill>
                <a:ea typeface="宋体" panose="02010600030101010101" pitchFamily="2" charset="-122"/>
                <a:sym typeface="Arial" panose="020B0604020202020204" pitchFamily="34" charset="0"/>
              </a:rPr>
              <a:t>E. coli</a:t>
            </a:r>
            <a:r>
              <a:rPr lang="en-GB" altLang="zh-CN" sz="1600">
                <a:solidFill>
                  <a:srgbClr val="000000"/>
                </a:solidFill>
                <a:ea typeface="宋体" panose="02010600030101010101" pitchFamily="2" charset="-122"/>
                <a:sym typeface="Arial" panose="020B0604020202020204" pitchFamily="34" charset="0"/>
              </a:rPr>
              <a:t> MC1061, M9-glycerol, 30˚C</a:t>
            </a:r>
          </a:p>
        </p:txBody>
      </p:sp>
      <p:sp>
        <p:nvSpPr>
          <p:cNvPr id="77828" name="Rectangle 57">
            <a:extLst>
              <a:ext uri="{FF2B5EF4-FFF2-40B4-BE49-F238E27FC236}">
                <a16:creationId xmlns:a16="http://schemas.microsoft.com/office/drawing/2014/main" id="{52B113BE-BE6E-4AB3-72BC-568792C7C4AA}"/>
              </a:ext>
            </a:extLst>
          </p:cNvPr>
          <p:cNvSpPr>
            <a:spLocks noChangeArrowheads="1"/>
          </p:cNvSpPr>
          <p:nvPr/>
        </p:nvSpPr>
        <p:spPr bwMode="auto">
          <a:xfrm>
            <a:off x="-304800" y="2330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sp>
        <p:nvSpPr>
          <p:cNvPr id="77829" name="Rectangle 58">
            <a:extLst>
              <a:ext uri="{FF2B5EF4-FFF2-40B4-BE49-F238E27FC236}">
                <a16:creationId xmlns:a16="http://schemas.microsoft.com/office/drawing/2014/main" id="{AE9BA6B9-1220-DBE1-483A-18ED5AFAF3C8}"/>
              </a:ext>
            </a:extLst>
          </p:cNvPr>
          <p:cNvSpPr>
            <a:spLocks noChangeArrowheads="1"/>
          </p:cNvSpPr>
          <p:nvPr/>
        </p:nvSpPr>
        <p:spPr bwMode="auto">
          <a:xfrm>
            <a:off x="-304800" y="2330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sp>
        <p:nvSpPr>
          <p:cNvPr id="77830" name="Rectangle 63">
            <a:extLst>
              <a:ext uri="{FF2B5EF4-FFF2-40B4-BE49-F238E27FC236}">
                <a16:creationId xmlns:a16="http://schemas.microsoft.com/office/drawing/2014/main" id="{703BA3DB-9DAE-72CA-D93F-029D727C3E28}"/>
              </a:ext>
            </a:extLst>
          </p:cNvPr>
          <p:cNvSpPr>
            <a:spLocks noChangeArrowheads="1"/>
          </p:cNvSpPr>
          <p:nvPr/>
        </p:nvSpPr>
        <p:spPr bwMode="auto">
          <a:xfrm>
            <a:off x="-304800" y="2330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pic>
        <p:nvPicPr>
          <p:cNvPr id="77831" name="Picture 34" descr="I:\msb paper\msb paper figures_biopart assembly\Figure3A.emf">
            <a:extLst>
              <a:ext uri="{FF2B5EF4-FFF2-40B4-BE49-F238E27FC236}">
                <a16:creationId xmlns:a16="http://schemas.microsoft.com/office/drawing/2014/main" id="{A3669695-8596-D92C-DA22-A8BD44820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36417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35" descr="I:\msb paper\msb paper figures_biopart assembly\Figure3B.emf">
            <a:extLst>
              <a:ext uri="{FF2B5EF4-FFF2-40B4-BE49-F238E27FC236}">
                <a16:creationId xmlns:a16="http://schemas.microsoft.com/office/drawing/2014/main" id="{7C6F3436-59CE-20BD-7A73-7305C6A88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450" y="1603375"/>
            <a:ext cx="36385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1" descr="d:\My Documents\My Pictures\ncomms1516-f3.jpg">
            <a:extLst>
              <a:ext uri="{FF2B5EF4-FFF2-40B4-BE49-F238E27FC236}">
                <a16:creationId xmlns:a16="http://schemas.microsoft.com/office/drawing/2014/main" id="{ED259945-FDD6-D373-B787-D83090C94A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28" t="13072" r="45879" b="66013"/>
          <a:stretch>
            <a:fillRect/>
          </a:stretch>
        </p:blipFill>
        <p:spPr bwMode="auto">
          <a:xfrm>
            <a:off x="5334000" y="3124200"/>
            <a:ext cx="33718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AutoShape 25">
            <a:extLst>
              <a:ext uri="{FF2B5EF4-FFF2-40B4-BE49-F238E27FC236}">
                <a16:creationId xmlns:a16="http://schemas.microsoft.com/office/drawing/2014/main" id="{4AA54565-8B7C-275E-D168-F38210F705D6}"/>
              </a:ext>
            </a:extLst>
          </p:cNvPr>
          <p:cNvSpPr>
            <a:spLocks noChangeAspect="1" noChangeArrowheads="1"/>
          </p:cNvSpPr>
          <p:nvPr/>
        </p:nvSpPr>
        <p:spPr bwMode="auto">
          <a:xfrm>
            <a:off x="4514850" y="2743200"/>
            <a:ext cx="533400" cy="238125"/>
          </a:xfrm>
          <a:prstGeom prst="rightArrow">
            <a:avLst>
              <a:gd name="adj1" fmla="val 34880"/>
              <a:gd name="adj2" fmla="val 34544"/>
            </a:avLst>
          </a:prstGeom>
          <a:solidFill>
            <a:srgbClr val="808080"/>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sp>
        <p:nvSpPr>
          <p:cNvPr id="77835" name="Rectangle 16">
            <a:extLst>
              <a:ext uri="{FF2B5EF4-FFF2-40B4-BE49-F238E27FC236}">
                <a16:creationId xmlns:a16="http://schemas.microsoft.com/office/drawing/2014/main" id="{8B1A5C5E-2674-F837-8664-EDCCD12EEB9D}"/>
              </a:ext>
            </a:extLst>
          </p:cNvPr>
          <p:cNvSpPr>
            <a:spLocks noChangeArrowheads="1"/>
          </p:cNvSpPr>
          <p:nvPr/>
        </p:nvSpPr>
        <p:spPr bwMode="auto">
          <a:xfrm>
            <a:off x="304800" y="5715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800">
                <a:ea typeface="宋体" panose="02010600030101010101" pitchFamily="2" charset="-122"/>
              </a:rPr>
              <a:t>(a)  AND gate constructed in trial and error</a:t>
            </a:r>
          </a:p>
        </p:txBody>
      </p:sp>
      <p:sp>
        <p:nvSpPr>
          <p:cNvPr id="77836" name="Rectangle 17">
            <a:extLst>
              <a:ext uri="{FF2B5EF4-FFF2-40B4-BE49-F238E27FC236}">
                <a16:creationId xmlns:a16="http://schemas.microsoft.com/office/drawing/2014/main" id="{37EF9943-37AF-8329-CB14-2476FBA8C0CF}"/>
              </a:ext>
            </a:extLst>
          </p:cNvPr>
          <p:cNvSpPr>
            <a:spLocks noChangeArrowheads="1"/>
          </p:cNvSpPr>
          <p:nvPr/>
        </p:nvSpPr>
        <p:spPr bwMode="auto">
          <a:xfrm>
            <a:off x="5257800" y="5715000"/>
            <a:ext cx="371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800">
                <a:ea typeface="宋体" panose="02010600030101010101" pitchFamily="2" charset="-122"/>
              </a:rPr>
              <a:t>(b)  Forward engineered AND gate</a:t>
            </a:r>
          </a:p>
        </p:txBody>
      </p:sp>
      <p:sp>
        <p:nvSpPr>
          <p:cNvPr id="77837" name="TextBox 18">
            <a:extLst>
              <a:ext uri="{FF2B5EF4-FFF2-40B4-BE49-F238E27FC236}">
                <a16:creationId xmlns:a16="http://schemas.microsoft.com/office/drawing/2014/main" id="{09C34BC8-66F0-740C-25A9-285E45F06187}"/>
              </a:ext>
            </a:extLst>
          </p:cNvPr>
          <p:cNvSpPr txBox="1">
            <a:spLocks noChangeArrowheads="1"/>
          </p:cNvSpPr>
          <p:nvPr/>
        </p:nvSpPr>
        <p:spPr bwMode="auto">
          <a:xfrm>
            <a:off x="4175125" y="2971800"/>
            <a:ext cx="133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400">
                <a:solidFill>
                  <a:srgbClr val="FF0000"/>
                </a:solidFill>
                <a:sym typeface="Arial" panose="020B0604020202020204" pitchFamily="34" charset="0"/>
              </a:rPr>
              <a:t>Tuning rbs </a:t>
            </a:r>
            <a:endParaRPr lang="en-US" altLang="en-US" sz="1400">
              <a:solidFill>
                <a:srgbClr val="FF0000"/>
              </a:solidFill>
              <a:sym typeface="Arial" panose="020B0604020202020204" pitchFamily="34" charset="0"/>
            </a:endParaRPr>
          </a:p>
        </p:txBody>
      </p:sp>
      <p:cxnSp>
        <p:nvCxnSpPr>
          <p:cNvPr id="18" name="Straight Arrow Connector 17">
            <a:extLst>
              <a:ext uri="{FF2B5EF4-FFF2-40B4-BE49-F238E27FC236}">
                <a16:creationId xmlns:a16="http://schemas.microsoft.com/office/drawing/2014/main" id="{72E03EF0-2E91-3F47-9238-ACD34C7AA91F}"/>
              </a:ext>
            </a:extLst>
          </p:cNvPr>
          <p:cNvCxnSpPr/>
          <p:nvPr/>
        </p:nvCxnSpPr>
        <p:spPr>
          <a:xfrm>
            <a:off x="3706813" y="3316288"/>
            <a:ext cx="0" cy="57626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5E6A85-60BF-B345-9AD1-F9AF95864232}"/>
              </a:ext>
            </a:extLst>
          </p:cNvPr>
          <p:cNvCxnSpPr/>
          <p:nvPr/>
        </p:nvCxnSpPr>
        <p:spPr>
          <a:xfrm flipH="1" flipV="1">
            <a:off x="1295400" y="4953000"/>
            <a:ext cx="274638" cy="1524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B2E104-44DA-B04C-9C6F-F2FA13917509}"/>
              </a:ext>
            </a:extLst>
          </p:cNvPr>
          <p:cNvCxnSpPr/>
          <p:nvPr/>
        </p:nvCxnSpPr>
        <p:spPr>
          <a:xfrm flipV="1">
            <a:off x="3665538" y="5013325"/>
            <a:ext cx="357187" cy="103188"/>
          </a:xfrm>
          <a:prstGeom prst="straightConnector1">
            <a:avLst/>
          </a:prstGeom>
          <a:ln w="412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5B7058-C94F-7F43-AD1D-766E62695963}"/>
              </a:ext>
            </a:extLst>
          </p:cNvPr>
          <p:cNvCxnSpPr/>
          <p:nvPr/>
        </p:nvCxnSpPr>
        <p:spPr>
          <a:xfrm flipH="1" flipV="1">
            <a:off x="5867400" y="4953000"/>
            <a:ext cx="304800" cy="16827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5682CF6-A015-6B4B-AC82-6082903FE29E}"/>
              </a:ext>
            </a:extLst>
          </p:cNvPr>
          <p:cNvCxnSpPr/>
          <p:nvPr/>
        </p:nvCxnSpPr>
        <p:spPr>
          <a:xfrm flipV="1">
            <a:off x="8001000" y="5029200"/>
            <a:ext cx="358775" cy="103188"/>
          </a:xfrm>
          <a:prstGeom prst="straightConnector1">
            <a:avLst/>
          </a:prstGeom>
          <a:ln w="412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64479"/>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112">
            <a:extLst>
              <a:ext uri="{FF2B5EF4-FFF2-40B4-BE49-F238E27FC236}">
                <a16:creationId xmlns:a16="http://schemas.microsoft.com/office/drawing/2014/main" id="{98E48CBA-A568-3BBE-3B32-FD23545323A0}"/>
              </a:ext>
            </a:extLst>
          </p:cNvPr>
          <p:cNvSpPr>
            <a:spLocks noGrp="1" noChangeArrowheads="1"/>
          </p:cNvSpPr>
          <p:nvPr>
            <p:ph type="body" idx="1"/>
          </p:nvPr>
        </p:nvSpPr>
        <p:spPr>
          <a:xfrm>
            <a:off x="485775" y="1339850"/>
            <a:ext cx="3265488" cy="3816350"/>
          </a:xfrm>
        </p:spPr>
        <p:txBody>
          <a:bodyPr anchor="ctr">
            <a:spAutoFit/>
          </a:bodyPr>
          <a:lstStyle/>
          <a:p>
            <a:pPr eaLnBrk="1" hangingPunct="1">
              <a:spcBef>
                <a:spcPts val="600"/>
              </a:spcBef>
              <a:buClr>
                <a:srgbClr val="000000"/>
              </a:buClr>
              <a:buSzPct val="150000"/>
            </a:pPr>
            <a:r>
              <a:rPr lang="en-US" altLang="en-US" sz="2400"/>
              <a:t>Performance of AND gate across 7 </a:t>
            </a:r>
            <a:r>
              <a:rPr lang="en-US" altLang="en-US" sz="2400" i="1"/>
              <a:t>E. coli </a:t>
            </a:r>
            <a:r>
              <a:rPr lang="en-US" altLang="en-US" sz="2400"/>
              <a:t>chassis</a:t>
            </a:r>
          </a:p>
          <a:p>
            <a:pPr eaLnBrk="1" hangingPunct="1">
              <a:spcBef>
                <a:spcPts val="600"/>
              </a:spcBef>
              <a:buClr>
                <a:srgbClr val="000000"/>
              </a:buClr>
              <a:buSzPct val="150000"/>
            </a:pPr>
            <a:endParaRPr lang="en-US" altLang="en-US" sz="2400"/>
          </a:p>
          <a:p>
            <a:pPr eaLnBrk="1" hangingPunct="1">
              <a:spcBef>
                <a:spcPts val="600"/>
              </a:spcBef>
              <a:buClr>
                <a:srgbClr val="000000"/>
              </a:buClr>
              <a:buSzPct val="150000"/>
            </a:pPr>
            <a:r>
              <a:rPr lang="en-US" altLang="en-US" sz="2400"/>
              <a:t>Top: Gate 1             (</a:t>
            </a:r>
            <a:r>
              <a:rPr lang="en-US" altLang="en-US" sz="2400" b="1">
                <a:solidFill>
                  <a:srgbClr val="FF0000"/>
                </a:solidFill>
              </a:rPr>
              <a:t>P</a:t>
            </a:r>
            <a:r>
              <a:rPr lang="en-US" altLang="en-US" sz="2400" b="1" baseline="-25000">
                <a:solidFill>
                  <a:srgbClr val="FF0000"/>
                </a:solidFill>
              </a:rPr>
              <a:t>lac</a:t>
            </a:r>
            <a:r>
              <a:rPr lang="en-US" altLang="en-US" sz="2400" b="1"/>
              <a:t> + P</a:t>
            </a:r>
            <a:r>
              <a:rPr lang="en-US" altLang="en-US" sz="2400" b="1" baseline="-25000"/>
              <a:t>BAD</a:t>
            </a:r>
            <a:r>
              <a:rPr lang="en-US" altLang="en-US" sz="2400"/>
              <a:t>)</a:t>
            </a:r>
          </a:p>
          <a:p>
            <a:pPr eaLnBrk="1" hangingPunct="1">
              <a:spcBef>
                <a:spcPts val="600"/>
              </a:spcBef>
              <a:buClr>
                <a:srgbClr val="000000"/>
              </a:buClr>
              <a:buSzPct val="150000"/>
            </a:pPr>
            <a:endParaRPr lang="en-US" altLang="en-US" sz="2400"/>
          </a:p>
          <a:p>
            <a:pPr eaLnBrk="1" hangingPunct="1">
              <a:spcBef>
                <a:spcPts val="600"/>
              </a:spcBef>
              <a:buClr>
                <a:srgbClr val="000000"/>
              </a:buClr>
              <a:buSzPct val="150000"/>
            </a:pPr>
            <a:r>
              <a:rPr lang="en-US" altLang="en-US" sz="2400"/>
              <a:t>Bottom: Gate 2          (</a:t>
            </a:r>
            <a:r>
              <a:rPr lang="en-US" altLang="en-US" sz="2400" b="1">
                <a:solidFill>
                  <a:srgbClr val="FF0000"/>
                </a:solidFill>
              </a:rPr>
              <a:t>P</a:t>
            </a:r>
            <a:r>
              <a:rPr lang="en-US" altLang="en-US" sz="2400" b="1" baseline="-25000">
                <a:solidFill>
                  <a:srgbClr val="FF0000"/>
                </a:solidFill>
              </a:rPr>
              <a:t>lux</a:t>
            </a:r>
            <a:r>
              <a:rPr lang="en-US" altLang="en-US" sz="2400" b="1"/>
              <a:t> + P</a:t>
            </a:r>
            <a:r>
              <a:rPr lang="en-US" altLang="en-US" sz="2400" b="1" baseline="-25000"/>
              <a:t>BAD</a:t>
            </a:r>
            <a:r>
              <a:rPr lang="en-US" altLang="en-US" sz="2400"/>
              <a:t>)</a:t>
            </a:r>
          </a:p>
        </p:txBody>
      </p:sp>
      <p:sp>
        <p:nvSpPr>
          <p:cNvPr id="79874" name="Shape 113">
            <a:extLst>
              <a:ext uri="{FF2B5EF4-FFF2-40B4-BE49-F238E27FC236}">
                <a16:creationId xmlns:a16="http://schemas.microsoft.com/office/drawing/2014/main" id="{C10AA260-1B16-E3BD-ED40-625D2BF2EE12}"/>
              </a:ext>
            </a:extLst>
          </p:cNvPr>
          <p:cNvSpPr>
            <a:spLocks noGrp="1" noChangeArrowheads="1"/>
          </p:cNvSpPr>
          <p:nvPr>
            <p:ph type="title"/>
          </p:nvPr>
        </p:nvSpPr>
        <p:spPr>
          <a:xfrm>
            <a:off x="212725" y="84138"/>
            <a:ext cx="8229600" cy="738187"/>
          </a:xfrm>
        </p:spPr>
        <p:txBody>
          <a:bodyPr>
            <a:spAutoFit/>
          </a:bodyPr>
          <a:lstStyle/>
          <a:p>
            <a:pPr indent="228600" eaLnBrk="1" hangingPunct="1">
              <a:spcBef>
                <a:spcPct val="0"/>
              </a:spcBef>
              <a:buClr>
                <a:srgbClr val="000000"/>
              </a:buClr>
              <a:buSzTx/>
              <a:buFontTx/>
              <a:buNone/>
            </a:pPr>
            <a:r>
              <a:rPr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Chassis compatibility</a:t>
            </a:r>
          </a:p>
        </p:txBody>
      </p:sp>
      <p:sp>
        <p:nvSpPr>
          <p:cNvPr id="79875" name="Shape 114">
            <a:extLst>
              <a:ext uri="{FF2B5EF4-FFF2-40B4-BE49-F238E27FC236}">
                <a16:creationId xmlns:a16="http://schemas.microsoft.com/office/drawing/2014/main" id="{19E49F7A-9B99-FA83-2AC4-E691831C6B0C}"/>
              </a:ext>
            </a:extLst>
          </p:cNvPr>
          <p:cNvSpPr>
            <a:spLocks noChangeArrowheads="1"/>
          </p:cNvSpPr>
          <p:nvPr/>
        </p:nvSpPr>
        <p:spPr bwMode="auto">
          <a:xfrm>
            <a:off x="4160838" y="1025525"/>
            <a:ext cx="4968875" cy="58086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TextBox 1">
            <a:extLst>
              <a:ext uri="{FF2B5EF4-FFF2-40B4-BE49-F238E27FC236}">
                <a16:creationId xmlns:a16="http://schemas.microsoft.com/office/drawing/2014/main" id="{F5C76C1C-C067-0B3A-B34B-7FE398F78EDB}"/>
              </a:ext>
            </a:extLst>
          </p:cNvPr>
          <p:cNvSpPr txBox="1">
            <a:spLocks noChangeArrowheads="1"/>
          </p:cNvSpPr>
          <p:nvPr/>
        </p:nvSpPr>
        <p:spPr bwMode="auto">
          <a:xfrm>
            <a:off x="5524500" y="87471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Zapf Dingbats" pitchFamily="2" charset="2"/>
                <a:sym typeface="Zapf Dingbats" pitchFamily="2" charset="2"/>
              </a:rPr>
              <a:t>✗</a:t>
            </a:r>
            <a:endParaRPr lang="en-US" altLang="en-US" sz="2400">
              <a:solidFill>
                <a:srgbClr val="FF0000"/>
              </a:solidFill>
              <a:sym typeface="Arial" panose="020B0604020202020204" pitchFamily="34" charset="0"/>
            </a:endParaRPr>
          </a:p>
        </p:txBody>
      </p:sp>
      <p:sp>
        <p:nvSpPr>
          <p:cNvPr id="6" name="TextBox 5">
            <a:extLst>
              <a:ext uri="{FF2B5EF4-FFF2-40B4-BE49-F238E27FC236}">
                <a16:creationId xmlns:a16="http://schemas.microsoft.com/office/drawing/2014/main" id="{F43C505F-7068-E09C-2688-83B2D22C6F77}"/>
              </a:ext>
            </a:extLst>
          </p:cNvPr>
          <p:cNvSpPr txBox="1">
            <a:spLocks noChangeArrowheads="1"/>
          </p:cNvSpPr>
          <p:nvPr/>
        </p:nvSpPr>
        <p:spPr bwMode="auto">
          <a:xfrm>
            <a:off x="6113463" y="1460500"/>
            <a:ext cx="366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Zapf Dingbats" pitchFamily="2" charset="2"/>
                <a:sym typeface="Zapf Dingbats" pitchFamily="2" charset="2"/>
              </a:rPr>
              <a:t>✗</a:t>
            </a:r>
            <a:endParaRPr lang="en-US" altLang="en-US" sz="2400">
              <a:solidFill>
                <a:srgbClr val="FF0000"/>
              </a:solidFill>
              <a:sym typeface="Arial" panose="020B0604020202020204" pitchFamily="34" charset="0"/>
            </a:endParaRPr>
          </a:p>
        </p:txBody>
      </p:sp>
      <p:sp>
        <p:nvSpPr>
          <p:cNvPr id="7" name="TextBox 6">
            <a:extLst>
              <a:ext uri="{FF2B5EF4-FFF2-40B4-BE49-F238E27FC236}">
                <a16:creationId xmlns:a16="http://schemas.microsoft.com/office/drawing/2014/main" id="{F0D46686-633B-B96B-0022-7B7591138577}"/>
              </a:ext>
            </a:extLst>
          </p:cNvPr>
          <p:cNvSpPr txBox="1">
            <a:spLocks noChangeArrowheads="1"/>
          </p:cNvSpPr>
          <p:nvPr/>
        </p:nvSpPr>
        <p:spPr bwMode="auto">
          <a:xfrm>
            <a:off x="7312025" y="148907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Zapf Dingbats" pitchFamily="2" charset="2"/>
                <a:sym typeface="Zapf Dingbats" pitchFamily="2" charset="2"/>
              </a:rPr>
              <a:t>✗</a:t>
            </a:r>
            <a:endParaRPr lang="en-US" altLang="en-US" sz="2400">
              <a:solidFill>
                <a:srgbClr val="FF0000"/>
              </a:solidFill>
              <a:sym typeface="Arial" panose="020B0604020202020204" pitchFamily="34" charset="0"/>
            </a:endParaRPr>
          </a:p>
        </p:txBody>
      </p:sp>
      <p:sp>
        <p:nvSpPr>
          <p:cNvPr id="8" name="TextBox 7">
            <a:extLst>
              <a:ext uri="{FF2B5EF4-FFF2-40B4-BE49-F238E27FC236}">
                <a16:creationId xmlns:a16="http://schemas.microsoft.com/office/drawing/2014/main" id="{56611500-0C1A-AC83-54B2-C5A22A67461C}"/>
              </a:ext>
            </a:extLst>
          </p:cNvPr>
          <p:cNvSpPr txBox="1">
            <a:spLocks noChangeArrowheads="1"/>
          </p:cNvSpPr>
          <p:nvPr/>
        </p:nvSpPr>
        <p:spPr bwMode="auto">
          <a:xfrm>
            <a:off x="7880350" y="169068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Zapf Dingbats" pitchFamily="2" charset="2"/>
                <a:sym typeface="Zapf Dingbats" pitchFamily="2" charset="2"/>
              </a:rPr>
              <a:t>✗</a:t>
            </a:r>
            <a:endParaRPr lang="en-US" altLang="en-US" sz="2400">
              <a:solidFill>
                <a:srgbClr val="FF0000"/>
              </a:solidFill>
              <a:sym typeface="Arial" panose="020B0604020202020204" pitchFamily="34" charset="0"/>
            </a:endParaRPr>
          </a:p>
        </p:txBody>
      </p:sp>
      <p:sp>
        <p:nvSpPr>
          <p:cNvPr id="9" name="TextBox 8">
            <a:extLst>
              <a:ext uri="{FF2B5EF4-FFF2-40B4-BE49-F238E27FC236}">
                <a16:creationId xmlns:a16="http://schemas.microsoft.com/office/drawing/2014/main" id="{B2C0F22B-E312-8FD8-66B8-46C47C5D9AC4}"/>
              </a:ext>
            </a:extLst>
          </p:cNvPr>
          <p:cNvSpPr txBox="1">
            <a:spLocks noChangeArrowheads="1"/>
          </p:cNvSpPr>
          <p:nvPr/>
        </p:nvSpPr>
        <p:spPr bwMode="auto">
          <a:xfrm>
            <a:off x="8502650" y="232727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Zapf Dingbats" pitchFamily="2" charset="2"/>
                <a:sym typeface="Zapf Dingbats" pitchFamily="2" charset="2"/>
              </a:rPr>
              <a:t>✗</a:t>
            </a:r>
            <a:endParaRPr lang="en-US" altLang="en-US" sz="2400">
              <a:solidFill>
                <a:srgbClr val="FF0000"/>
              </a:solidFill>
              <a:sym typeface="Arial" panose="020B0604020202020204" pitchFamily="34" charset="0"/>
            </a:endParaRPr>
          </a:p>
        </p:txBody>
      </p:sp>
      <p:sp>
        <p:nvSpPr>
          <p:cNvPr id="10" name="TextBox 9">
            <a:extLst>
              <a:ext uri="{FF2B5EF4-FFF2-40B4-BE49-F238E27FC236}">
                <a16:creationId xmlns:a16="http://schemas.microsoft.com/office/drawing/2014/main" id="{6CB444BF-9441-7EFC-30E3-F12A8F8B5545}"/>
              </a:ext>
            </a:extLst>
          </p:cNvPr>
          <p:cNvSpPr txBox="1">
            <a:spLocks noChangeArrowheads="1"/>
          </p:cNvSpPr>
          <p:nvPr/>
        </p:nvSpPr>
        <p:spPr bwMode="auto">
          <a:xfrm>
            <a:off x="8653463" y="488156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Zapf Dingbats" pitchFamily="2" charset="2"/>
                <a:sym typeface="Zapf Dingbats" pitchFamily="2" charset="2"/>
              </a:rPr>
              <a:t>✗</a:t>
            </a:r>
            <a:endParaRPr lang="en-US" altLang="en-US" sz="2400">
              <a:solidFill>
                <a:srgbClr val="FF0000"/>
              </a:solidFill>
              <a:sym typeface="Arial" panose="020B060402020202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13072DF6-DFBE-80E6-5FBB-111427AED346}"/>
              </a:ext>
            </a:extLst>
          </p:cNvPr>
          <p:cNvSpPr>
            <a:spLocks noGrp="1" noChangeArrowheads="1"/>
          </p:cNvSpPr>
          <p:nvPr>
            <p:ph type="title"/>
          </p:nvPr>
        </p:nvSpPr>
        <p:spPr/>
        <p:txBody>
          <a:bodyPr/>
          <a:lstStyle/>
          <a:p>
            <a:endParaRPr lang="en-US" altLang="en-US"/>
          </a:p>
        </p:txBody>
      </p:sp>
      <p:sp>
        <p:nvSpPr>
          <p:cNvPr id="81922" name="TextBox 3">
            <a:extLst>
              <a:ext uri="{FF2B5EF4-FFF2-40B4-BE49-F238E27FC236}">
                <a16:creationId xmlns:a16="http://schemas.microsoft.com/office/drawing/2014/main" id="{C993C568-51E5-EB60-6F6C-78492A01FEF0}"/>
              </a:ext>
            </a:extLst>
          </p:cNvPr>
          <p:cNvSpPr txBox="1">
            <a:spLocks noChangeArrowheads="1"/>
          </p:cNvSpPr>
          <p:nvPr/>
        </p:nvSpPr>
        <p:spPr bwMode="auto">
          <a:xfrm>
            <a:off x="1600200" y="2514600"/>
            <a:ext cx="5548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4400"/>
              <a:t>Real Life applications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72">
            <a:extLst>
              <a:ext uri="{FF2B5EF4-FFF2-40B4-BE49-F238E27FC236}">
                <a16:creationId xmlns:a16="http://schemas.microsoft.com/office/drawing/2014/main" id="{6EB19197-09EB-424B-3FCA-B421952F057B}"/>
              </a:ext>
            </a:extLst>
          </p:cNvPr>
          <p:cNvSpPr>
            <a:spLocks noChangeArrowheads="1"/>
          </p:cNvSpPr>
          <p:nvPr/>
        </p:nvSpPr>
        <p:spPr bwMode="auto">
          <a:xfrm>
            <a:off x="1309688" y="5227638"/>
            <a:ext cx="707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t>Modular; Programmable; Multi-input</a:t>
            </a:r>
            <a:endParaRPr lang="en-US" altLang="en-US" sz="2400"/>
          </a:p>
        </p:txBody>
      </p:sp>
      <p:sp>
        <p:nvSpPr>
          <p:cNvPr id="82946" name="Title 1">
            <a:extLst>
              <a:ext uri="{FF2B5EF4-FFF2-40B4-BE49-F238E27FC236}">
                <a16:creationId xmlns:a16="http://schemas.microsoft.com/office/drawing/2014/main" id="{9342EB3E-D53F-407B-E299-EA4B6D19385A}"/>
              </a:ext>
            </a:extLst>
          </p:cNvPr>
          <p:cNvSpPr>
            <a:spLocks noGrp="1" noChangeArrowheads="1"/>
          </p:cNvSpPr>
          <p:nvPr>
            <p:ph type="title"/>
          </p:nvPr>
        </p:nvSpPr>
        <p:spPr>
          <a:xfrm>
            <a:off x="457200" y="0"/>
            <a:ext cx="8229600" cy="1143000"/>
          </a:xfrm>
        </p:spPr>
        <p:txBody>
          <a:bodyPr/>
          <a:lstStyle/>
          <a:p>
            <a:pPr eaLnBrk="1" hangingPunct="1"/>
            <a:r>
              <a:rPr lang="en-GB" altLang="zh-CN" sz="3200">
                <a:ea typeface="宋体" panose="02010600030101010101" pitchFamily="2" charset="-122"/>
              </a:rPr>
              <a:t>Application – synthetic cellular biosensors</a:t>
            </a:r>
          </a:p>
        </p:txBody>
      </p:sp>
      <p:sp>
        <p:nvSpPr>
          <p:cNvPr id="82947" name="Rectangle 122">
            <a:extLst>
              <a:ext uri="{FF2B5EF4-FFF2-40B4-BE49-F238E27FC236}">
                <a16:creationId xmlns:a16="http://schemas.microsoft.com/office/drawing/2014/main" id="{8D0AB9C2-1A60-2EAB-4FE0-35F07CA6A3FB}"/>
              </a:ext>
            </a:extLst>
          </p:cNvPr>
          <p:cNvSpPr>
            <a:spLocks noChangeArrowheads="1"/>
          </p:cNvSpPr>
          <p:nvPr/>
        </p:nvSpPr>
        <p:spPr bwMode="auto">
          <a:xfrm>
            <a:off x="4491038" y="6019800"/>
            <a:ext cx="4424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t>Wang </a:t>
            </a:r>
            <a:r>
              <a:rPr lang="en-GB" altLang="en-US" sz="1600" i="1"/>
              <a:t>et al, </a:t>
            </a:r>
            <a:r>
              <a:rPr lang="en-US" altLang="en-US" sz="1600" i="1"/>
              <a:t>Trends in Microbiology,</a:t>
            </a:r>
            <a:r>
              <a:rPr lang="en-GB" altLang="en-US" sz="1600" i="1"/>
              <a:t> 2012</a:t>
            </a:r>
          </a:p>
          <a:p>
            <a:pPr eaLnBrk="1" hangingPunct="1">
              <a:spcBef>
                <a:spcPct val="0"/>
              </a:spcBef>
              <a:buFontTx/>
              <a:buNone/>
            </a:pPr>
            <a:r>
              <a:rPr lang="en-GB" altLang="en-US" sz="1600"/>
              <a:t>Wang </a:t>
            </a:r>
            <a:r>
              <a:rPr lang="en-GB" altLang="en-US" sz="1600" i="1"/>
              <a:t>et al, </a:t>
            </a:r>
            <a:r>
              <a:rPr lang="en-US" altLang="en-US" sz="1600" i="1"/>
              <a:t>Biosensors &amp; Bioelectronics,</a:t>
            </a:r>
            <a:r>
              <a:rPr lang="en-GB" altLang="en-US" sz="1600" i="1"/>
              <a:t> 2013</a:t>
            </a:r>
          </a:p>
        </p:txBody>
      </p:sp>
      <p:sp>
        <p:nvSpPr>
          <p:cNvPr id="124" name="Rounded Rectangle 123">
            <a:extLst>
              <a:ext uri="{FF2B5EF4-FFF2-40B4-BE49-F238E27FC236}">
                <a16:creationId xmlns:a16="http://schemas.microsoft.com/office/drawing/2014/main" id="{E5D1413E-93A3-D349-9EC6-D7A3F305D5AF}"/>
              </a:ext>
            </a:extLst>
          </p:cNvPr>
          <p:cNvSpPr/>
          <p:nvPr/>
        </p:nvSpPr>
        <p:spPr>
          <a:xfrm>
            <a:off x="2339975" y="1674813"/>
            <a:ext cx="4724400" cy="2590800"/>
          </a:xfrm>
          <a:prstGeom prst="roundRect">
            <a:avLst/>
          </a:prstGeom>
          <a:solidFill>
            <a:srgbClr val="CCECFF">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82949" name="Line 40">
            <a:extLst>
              <a:ext uri="{FF2B5EF4-FFF2-40B4-BE49-F238E27FC236}">
                <a16:creationId xmlns:a16="http://schemas.microsoft.com/office/drawing/2014/main" id="{B0C9113F-6DED-B660-F9EF-B0E8E0E42A33}"/>
              </a:ext>
            </a:extLst>
          </p:cNvPr>
          <p:cNvSpPr>
            <a:spLocks noChangeShapeType="1"/>
          </p:cNvSpPr>
          <p:nvPr/>
        </p:nvSpPr>
        <p:spPr bwMode="auto">
          <a:xfrm>
            <a:off x="5962650" y="2098675"/>
            <a:ext cx="91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FR"/>
          </a:p>
        </p:txBody>
      </p:sp>
      <p:cxnSp>
        <p:nvCxnSpPr>
          <p:cNvPr id="126" name="Straight Connector 125">
            <a:extLst>
              <a:ext uri="{FF2B5EF4-FFF2-40B4-BE49-F238E27FC236}">
                <a16:creationId xmlns:a16="http://schemas.microsoft.com/office/drawing/2014/main" id="{56299F4D-FBD6-C14D-A6F2-9D5B66F172C8}"/>
              </a:ext>
            </a:extLst>
          </p:cNvPr>
          <p:cNvCxnSpPr/>
          <p:nvPr/>
        </p:nvCxnSpPr>
        <p:spPr>
          <a:xfrm>
            <a:off x="3659188" y="1692275"/>
            <a:ext cx="0" cy="2590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951" name="Oval 13">
            <a:extLst>
              <a:ext uri="{FF2B5EF4-FFF2-40B4-BE49-F238E27FC236}">
                <a16:creationId xmlns:a16="http://schemas.microsoft.com/office/drawing/2014/main" id="{9DEB8232-1F1E-9356-0FE1-6CE3F0123305}"/>
              </a:ext>
            </a:extLst>
          </p:cNvPr>
          <p:cNvSpPr>
            <a:spLocks noChangeArrowheads="1"/>
          </p:cNvSpPr>
          <p:nvPr/>
        </p:nvSpPr>
        <p:spPr bwMode="auto">
          <a:xfrm>
            <a:off x="1858963" y="3776663"/>
            <a:ext cx="41275" cy="41275"/>
          </a:xfrm>
          <a:prstGeom prst="ellipse">
            <a:avLst/>
          </a:prstGeom>
          <a:solidFill>
            <a:srgbClr val="FF75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zh-CN" sz="1800">
              <a:solidFill>
                <a:srgbClr val="0000FF"/>
              </a:solidFill>
              <a:ea typeface="宋体" panose="02010600030101010101" pitchFamily="2" charset="-122"/>
            </a:endParaRPr>
          </a:p>
        </p:txBody>
      </p:sp>
      <p:sp>
        <p:nvSpPr>
          <p:cNvPr id="82952" name="Oval 13">
            <a:extLst>
              <a:ext uri="{FF2B5EF4-FFF2-40B4-BE49-F238E27FC236}">
                <a16:creationId xmlns:a16="http://schemas.microsoft.com/office/drawing/2014/main" id="{FAF1F535-0632-FB67-173B-184633803514}"/>
              </a:ext>
            </a:extLst>
          </p:cNvPr>
          <p:cNvSpPr>
            <a:spLocks noChangeArrowheads="1"/>
          </p:cNvSpPr>
          <p:nvPr/>
        </p:nvSpPr>
        <p:spPr bwMode="auto">
          <a:xfrm>
            <a:off x="1728788" y="3700463"/>
            <a:ext cx="41275" cy="41275"/>
          </a:xfrm>
          <a:prstGeom prst="ellipse">
            <a:avLst/>
          </a:prstGeom>
          <a:solidFill>
            <a:srgbClr val="FF75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zh-CN" sz="1800">
              <a:solidFill>
                <a:srgbClr val="0000FF"/>
              </a:solidFill>
              <a:ea typeface="宋体" panose="02010600030101010101" pitchFamily="2" charset="-122"/>
            </a:endParaRPr>
          </a:p>
        </p:txBody>
      </p:sp>
      <p:sp>
        <p:nvSpPr>
          <p:cNvPr id="82953" name="Oval 13">
            <a:extLst>
              <a:ext uri="{FF2B5EF4-FFF2-40B4-BE49-F238E27FC236}">
                <a16:creationId xmlns:a16="http://schemas.microsoft.com/office/drawing/2014/main" id="{A32AC0F1-53A7-67B0-0C53-F5D2A4DF2736}"/>
              </a:ext>
            </a:extLst>
          </p:cNvPr>
          <p:cNvSpPr>
            <a:spLocks noChangeArrowheads="1"/>
          </p:cNvSpPr>
          <p:nvPr/>
        </p:nvSpPr>
        <p:spPr bwMode="auto">
          <a:xfrm>
            <a:off x="1862138" y="3624263"/>
            <a:ext cx="41275" cy="41275"/>
          </a:xfrm>
          <a:prstGeom prst="ellipse">
            <a:avLst/>
          </a:prstGeom>
          <a:solidFill>
            <a:srgbClr val="FF75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zh-CN" sz="1800">
              <a:solidFill>
                <a:srgbClr val="0000FF"/>
              </a:solidFill>
              <a:ea typeface="宋体" panose="02010600030101010101" pitchFamily="2" charset="-122"/>
            </a:endParaRPr>
          </a:p>
        </p:txBody>
      </p:sp>
      <p:sp>
        <p:nvSpPr>
          <p:cNvPr id="82954" name="Oval 22">
            <a:extLst>
              <a:ext uri="{FF2B5EF4-FFF2-40B4-BE49-F238E27FC236}">
                <a16:creationId xmlns:a16="http://schemas.microsoft.com/office/drawing/2014/main" id="{E44915EA-EF22-CF1A-A39A-7D258684059B}"/>
              </a:ext>
            </a:extLst>
          </p:cNvPr>
          <p:cNvSpPr>
            <a:spLocks noChangeArrowheads="1"/>
          </p:cNvSpPr>
          <p:nvPr/>
        </p:nvSpPr>
        <p:spPr bwMode="auto">
          <a:xfrm>
            <a:off x="2411413" y="1984375"/>
            <a:ext cx="66675" cy="69850"/>
          </a:xfrm>
          <a:prstGeom prst="ellipse">
            <a:avLst/>
          </a:prstGeom>
          <a:solidFill>
            <a:srgbClr val="1AB68D"/>
          </a:solidFill>
          <a:ln w="9525">
            <a:solidFill>
              <a:srgbClr val="1AB68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sp>
        <p:nvSpPr>
          <p:cNvPr id="82955" name="Oval 22">
            <a:extLst>
              <a:ext uri="{FF2B5EF4-FFF2-40B4-BE49-F238E27FC236}">
                <a16:creationId xmlns:a16="http://schemas.microsoft.com/office/drawing/2014/main" id="{249F48E7-DE86-7AD6-D628-88DCA4AF5DA1}"/>
              </a:ext>
            </a:extLst>
          </p:cNvPr>
          <p:cNvSpPr>
            <a:spLocks noChangeArrowheads="1"/>
          </p:cNvSpPr>
          <p:nvPr/>
        </p:nvSpPr>
        <p:spPr bwMode="auto">
          <a:xfrm>
            <a:off x="1884363" y="1978025"/>
            <a:ext cx="68262" cy="69850"/>
          </a:xfrm>
          <a:prstGeom prst="ellipse">
            <a:avLst/>
          </a:prstGeom>
          <a:solidFill>
            <a:srgbClr val="1AB68D"/>
          </a:solidFill>
          <a:ln w="9525">
            <a:solidFill>
              <a:srgbClr val="1AB68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sp>
        <p:nvSpPr>
          <p:cNvPr id="82956" name="Oval 22">
            <a:extLst>
              <a:ext uri="{FF2B5EF4-FFF2-40B4-BE49-F238E27FC236}">
                <a16:creationId xmlns:a16="http://schemas.microsoft.com/office/drawing/2014/main" id="{E9D86C7A-F429-05CA-951C-A06E2B9A3479}"/>
              </a:ext>
            </a:extLst>
          </p:cNvPr>
          <p:cNvSpPr>
            <a:spLocks noChangeArrowheads="1"/>
          </p:cNvSpPr>
          <p:nvPr/>
        </p:nvSpPr>
        <p:spPr bwMode="auto">
          <a:xfrm>
            <a:off x="2112963" y="2035175"/>
            <a:ext cx="68262" cy="69850"/>
          </a:xfrm>
          <a:prstGeom prst="ellipse">
            <a:avLst/>
          </a:prstGeom>
          <a:solidFill>
            <a:srgbClr val="1AB68D"/>
          </a:solidFill>
          <a:ln w="9525">
            <a:solidFill>
              <a:srgbClr val="1AB68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sp>
        <p:nvSpPr>
          <p:cNvPr id="82957" name="AutoShape 36">
            <a:extLst>
              <a:ext uri="{FF2B5EF4-FFF2-40B4-BE49-F238E27FC236}">
                <a16:creationId xmlns:a16="http://schemas.microsoft.com/office/drawing/2014/main" id="{CAB2DBCB-7E01-EC3A-5CE6-62E7A88537A7}"/>
              </a:ext>
            </a:extLst>
          </p:cNvPr>
          <p:cNvSpPr>
            <a:spLocks noChangeArrowheads="1"/>
          </p:cNvSpPr>
          <p:nvPr/>
        </p:nvSpPr>
        <p:spPr bwMode="auto">
          <a:xfrm>
            <a:off x="3979863" y="1968500"/>
            <a:ext cx="533400" cy="504825"/>
          </a:xfrm>
          <a:prstGeom prst="flowChartDelay">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solidFill>
                <a:srgbClr val="FF0000"/>
              </a:solidFill>
              <a:latin typeface="Helvetica" pitchFamily="2" charset="0"/>
            </a:endParaRPr>
          </a:p>
        </p:txBody>
      </p:sp>
      <p:sp>
        <p:nvSpPr>
          <p:cNvPr id="82958" name="AutoShape 36">
            <a:extLst>
              <a:ext uri="{FF2B5EF4-FFF2-40B4-BE49-F238E27FC236}">
                <a16:creationId xmlns:a16="http://schemas.microsoft.com/office/drawing/2014/main" id="{CE46AB19-E14D-C82C-D834-C3B95ED3D72E}"/>
              </a:ext>
            </a:extLst>
          </p:cNvPr>
          <p:cNvSpPr>
            <a:spLocks noChangeArrowheads="1"/>
          </p:cNvSpPr>
          <p:nvPr/>
        </p:nvSpPr>
        <p:spPr bwMode="auto">
          <a:xfrm>
            <a:off x="3979863" y="3549650"/>
            <a:ext cx="533400" cy="504825"/>
          </a:xfrm>
          <a:prstGeom prst="flowChartDelay">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solidFill>
                <a:srgbClr val="FF0000"/>
              </a:solidFill>
              <a:latin typeface="Helvetica" pitchFamily="2" charset="0"/>
            </a:endParaRPr>
          </a:p>
        </p:txBody>
      </p:sp>
      <p:sp>
        <p:nvSpPr>
          <p:cNvPr id="82959" name="AutoShape 36">
            <a:extLst>
              <a:ext uri="{FF2B5EF4-FFF2-40B4-BE49-F238E27FC236}">
                <a16:creationId xmlns:a16="http://schemas.microsoft.com/office/drawing/2014/main" id="{2D35EF3D-8CED-2338-0FED-CEB2204EDDFD}"/>
              </a:ext>
            </a:extLst>
          </p:cNvPr>
          <p:cNvSpPr>
            <a:spLocks noChangeArrowheads="1"/>
          </p:cNvSpPr>
          <p:nvPr/>
        </p:nvSpPr>
        <p:spPr bwMode="auto">
          <a:xfrm>
            <a:off x="4894263" y="2935288"/>
            <a:ext cx="533400" cy="504825"/>
          </a:xfrm>
          <a:prstGeom prst="flowChartDelay">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solidFill>
                <a:srgbClr val="FF0000"/>
              </a:solidFill>
              <a:latin typeface="Helvetica" pitchFamily="2" charset="0"/>
            </a:endParaRPr>
          </a:p>
        </p:txBody>
      </p:sp>
      <p:grpSp>
        <p:nvGrpSpPr>
          <p:cNvPr id="82960" name="Group 240">
            <a:extLst>
              <a:ext uri="{FF2B5EF4-FFF2-40B4-BE49-F238E27FC236}">
                <a16:creationId xmlns:a16="http://schemas.microsoft.com/office/drawing/2014/main" id="{6541AEA1-F973-FBAD-EDFE-313F7E2314AB}"/>
              </a:ext>
            </a:extLst>
          </p:cNvPr>
          <p:cNvGrpSpPr>
            <a:grpSpLocks/>
          </p:cNvGrpSpPr>
          <p:nvPr/>
        </p:nvGrpSpPr>
        <p:grpSpPr bwMode="auto">
          <a:xfrm>
            <a:off x="2555875" y="2054225"/>
            <a:ext cx="1031875" cy="663575"/>
            <a:chOff x="2576198" y="2491603"/>
            <a:chExt cx="1032503" cy="663457"/>
          </a:xfrm>
        </p:grpSpPr>
        <p:sp>
          <p:nvSpPr>
            <p:cNvPr id="83062" name="Line 4">
              <a:extLst>
                <a:ext uri="{FF2B5EF4-FFF2-40B4-BE49-F238E27FC236}">
                  <a16:creationId xmlns:a16="http://schemas.microsoft.com/office/drawing/2014/main" id="{B5AC0575-0B3E-3DEC-72F8-F95AFF47F362}"/>
                </a:ext>
              </a:extLst>
            </p:cNvPr>
            <p:cNvSpPr>
              <a:spLocks noChangeShapeType="1"/>
            </p:cNvSpPr>
            <p:nvPr/>
          </p:nvSpPr>
          <p:spPr bwMode="auto">
            <a:xfrm>
              <a:off x="3165791" y="2680514"/>
              <a:ext cx="263210" cy="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FR"/>
            </a:p>
          </p:txBody>
        </p:sp>
        <p:sp>
          <p:nvSpPr>
            <p:cNvPr id="83063" name="Line 5">
              <a:extLst>
                <a:ext uri="{FF2B5EF4-FFF2-40B4-BE49-F238E27FC236}">
                  <a16:creationId xmlns:a16="http://schemas.microsoft.com/office/drawing/2014/main" id="{5E1C3EAF-A473-1DEC-3F9F-1A35C2D33B89}"/>
                </a:ext>
              </a:extLst>
            </p:cNvPr>
            <p:cNvSpPr>
              <a:spLocks noChangeShapeType="1"/>
            </p:cNvSpPr>
            <p:nvPr/>
          </p:nvSpPr>
          <p:spPr bwMode="auto">
            <a:xfrm>
              <a:off x="3170552" y="2672576"/>
              <a:ext cx="0"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FR"/>
            </a:p>
          </p:txBody>
        </p:sp>
        <p:sp>
          <p:nvSpPr>
            <p:cNvPr id="83064" name="Line 13">
              <a:extLst>
                <a:ext uri="{FF2B5EF4-FFF2-40B4-BE49-F238E27FC236}">
                  <a16:creationId xmlns:a16="http://schemas.microsoft.com/office/drawing/2014/main" id="{98EE6EE7-F891-48C9-F5A3-73AE8ECC137C}"/>
                </a:ext>
              </a:extLst>
            </p:cNvPr>
            <p:cNvSpPr>
              <a:spLocks noChangeShapeType="1"/>
            </p:cNvSpPr>
            <p:nvPr/>
          </p:nvSpPr>
          <p:spPr bwMode="auto">
            <a:xfrm>
              <a:off x="2997515" y="2888476"/>
              <a:ext cx="4368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FR"/>
            </a:p>
          </p:txBody>
        </p:sp>
        <p:sp>
          <p:nvSpPr>
            <p:cNvPr id="83065" name="Text Box 7">
              <a:extLst>
                <a:ext uri="{FF2B5EF4-FFF2-40B4-BE49-F238E27FC236}">
                  <a16:creationId xmlns:a16="http://schemas.microsoft.com/office/drawing/2014/main" id="{525A0784-9181-24E2-231A-0000230792A7}"/>
                </a:ext>
              </a:extLst>
            </p:cNvPr>
            <p:cNvSpPr txBox="1">
              <a:spLocks noChangeArrowheads="1"/>
            </p:cNvSpPr>
            <p:nvPr/>
          </p:nvSpPr>
          <p:spPr bwMode="auto">
            <a:xfrm>
              <a:off x="2899089" y="2847201"/>
              <a:ext cx="709612" cy="3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400">
                  <a:solidFill>
                    <a:srgbClr val="000000"/>
                  </a:solidFill>
                  <a:latin typeface="Helvetica" pitchFamily="2" charset="0"/>
                  <a:ea typeface="宋体" panose="02010600030101010101" pitchFamily="2" charset="-122"/>
                  <a:sym typeface="Arial" panose="020B0604020202020204" pitchFamily="34" charset="0"/>
                </a:rPr>
                <a:t>P</a:t>
              </a:r>
              <a:r>
                <a:rPr lang="en-GB" altLang="zh-CN" sz="1400" baseline="-25000">
                  <a:solidFill>
                    <a:srgbClr val="000000"/>
                  </a:solidFill>
                  <a:latin typeface="Helvetica" pitchFamily="2" charset="0"/>
                  <a:ea typeface="宋体" panose="02010600030101010101" pitchFamily="2" charset="-122"/>
                  <a:sym typeface="Arial" panose="020B0604020202020204" pitchFamily="34" charset="0"/>
                </a:rPr>
                <a:t>1</a:t>
              </a:r>
            </a:p>
          </p:txBody>
        </p:sp>
        <p:sp>
          <p:nvSpPr>
            <p:cNvPr id="142" name="Oval 141">
              <a:extLst>
                <a:ext uri="{FF2B5EF4-FFF2-40B4-BE49-F238E27FC236}">
                  <a16:creationId xmlns:a16="http://schemas.microsoft.com/office/drawing/2014/main" id="{E158EE4D-43F2-B64A-AAC6-F95A807EF5BE}"/>
                </a:ext>
              </a:extLst>
            </p:cNvPr>
            <p:cNvSpPr/>
            <p:nvPr/>
          </p:nvSpPr>
          <p:spPr bwMode="auto">
            <a:xfrm>
              <a:off x="2698510" y="2536045"/>
              <a:ext cx="281158" cy="215862"/>
            </a:xfrm>
            <a:prstGeom prst="ellipse">
              <a:avLst/>
            </a:prstGeom>
            <a:solidFill>
              <a:schemeClr val="accent1">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zh-CN" sz="1200">
                <a:solidFill>
                  <a:schemeClr val="tx1"/>
                </a:solidFill>
                <a:latin typeface="Helvetica" charset="0"/>
                <a:ea typeface="ＭＳ Ｐゴシック" charset="0"/>
                <a:cs typeface="ＭＳ Ｐゴシック" charset="0"/>
              </a:endParaRPr>
            </a:p>
          </p:txBody>
        </p:sp>
        <p:sp>
          <p:nvSpPr>
            <p:cNvPr id="83067" name="Text Box 7">
              <a:extLst>
                <a:ext uri="{FF2B5EF4-FFF2-40B4-BE49-F238E27FC236}">
                  <a16:creationId xmlns:a16="http://schemas.microsoft.com/office/drawing/2014/main" id="{748C5E20-0BE7-D07A-A516-8EEF9C4C1EB7}"/>
                </a:ext>
              </a:extLst>
            </p:cNvPr>
            <p:cNvSpPr txBox="1">
              <a:spLocks noChangeArrowheads="1"/>
            </p:cNvSpPr>
            <p:nvPr/>
          </p:nvSpPr>
          <p:spPr bwMode="auto">
            <a:xfrm>
              <a:off x="2576198" y="2491603"/>
              <a:ext cx="619125" cy="27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000">
                  <a:solidFill>
                    <a:srgbClr val="000000"/>
                  </a:solidFill>
                  <a:latin typeface="Helvetica" pitchFamily="2" charset="0"/>
                  <a:ea typeface="宋体" panose="02010600030101010101" pitchFamily="2" charset="-122"/>
                  <a:sym typeface="Arial" panose="020B0604020202020204" pitchFamily="34" charset="0"/>
                </a:rPr>
                <a:t>   </a:t>
              </a:r>
              <a:r>
                <a:rPr lang="en-GB" altLang="zh-CN" sz="1100">
                  <a:solidFill>
                    <a:srgbClr val="000000"/>
                  </a:solidFill>
                  <a:latin typeface="Helvetica" pitchFamily="2" charset="0"/>
                  <a:ea typeface="宋体" panose="02010600030101010101" pitchFamily="2" charset="-122"/>
                  <a:sym typeface="Arial" panose="020B0604020202020204" pitchFamily="34" charset="0"/>
                </a:rPr>
                <a:t>R</a:t>
              </a:r>
              <a:r>
                <a:rPr lang="en-GB" altLang="zh-CN" sz="1100" baseline="-25000">
                  <a:solidFill>
                    <a:srgbClr val="000000"/>
                  </a:solidFill>
                  <a:latin typeface="Helvetica" pitchFamily="2" charset="0"/>
                  <a:ea typeface="宋体" panose="02010600030101010101" pitchFamily="2" charset="-122"/>
                  <a:sym typeface="Arial" panose="020B0604020202020204" pitchFamily="34" charset="0"/>
                </a:rPr>
                <a:t>1</a:t>
              </a:r>
              <a:r>
                <a:rPr lang="en-GB" altLang="zh-CN" sz="1200" b="1">
                  <a:solidFill>
                    <a:srgbClr val="000000"/>
                  </a:solidFill>
                  <a:latin typeface="Helvetica" pitchFamily="2" charset="0"/>
                  <a:ea typeface="宋体" panose="02010600030101010101" pitchFamily="2" charset="-122"/>
                  <a:sym typeface="Arial" panose="020B0604020202020204" pitchFamily="34" charset="0"/>
                </a:rPr>
                <a:t> </a:t>
              </a:r>
              <a:endParaRPr lang="en-GB" altLang="zh-CN" sz="1200" b="1" i="1" baseline="-25000">
                <a:solidFill>
                  <a:srgbClr val="000000"/>
                </a:solidFill>
                <a:latin typeface="Helvetica" pitchFamily="2" charset="0"/>
                <a:ea typeface="宋体" panose="02010600030101010101" pitchFamily="2" charset="-122"/>
                <a:sym typeface="Arial" panose="020B0604020202020204" pitchFamily="34" charset="0"/>
              </a:endParaRPr>
            </a:p>
          </p:txBody>
        </p:sp>
        <p:grpSp>
          <p:nvGrpSpPr>
            <p:cNvPr id="83068" name="Group 99">
              <a:extLst>
                <a:ext uri="{FF2B5EF4-FFF2-40B4-BE49-F238E27FC236}">
                  <a16:creationId xmlns:a16="http://schemas.microsoft.com/office/drawing/2014/main" id="{A871D7C1-C43F-EE80-4BF7-7BDEA50FAF5F}"/>
                </a:ext>
              </a:extLst>
            </p:cNvPr>
            <p:cNvGrpSpPr>
              <a:grpSpLocks/>
            </p:cNvGrpSpPr>
            <p:nvPr/>
          </p:nvGrpSpPr>
          <p:grpSpPr bwMode="auto">
            <a:xfrm>
              <a:off x="2997515" y="2642415"/>
              <a:ext cx="76200" cy="236538"/>
              <a:chOff x="3068320" y="2676525"/>
              <a:chExt cx="76200" cy="236538"/>
            </a:xfrm>
          </p:grpSpPr>
          <p:sp>
            <p:nvSpPr>
              <p:cNvPr id="83069" name="Line 4">
                <a:extLst>
                  <a:ext uri="{FF2B5EF4-FFF2-40B4-BE49-F238E27FC236}">
                    <a16:creationId xmlns:a16="http://schemas.microsoft.com/office/drawing/2014/main" id="{638ECE49-F8C2-7726-BE59-59E9CEB8E7AB}"/>
                  </a:ext>
                </a:extLst>
              </p:cNvPr>
              <p:cNvSpPr>
                <a:spLocks noChangeShapeType="1"/>
              </p:cNvSpPr>
              <p:nvPr/>
            </p:nvSpPr>
            <p:spPr bwMode="auto">
              <a:xfrm>
                <a:off x="3068320" y="2677029"/>
                <a:ext cx="76200" cy="0"/>
              </a:xfrm>
              <a:prstGeom prst="line">
                <a:avLst/>
              </a:prstGeom>
              <a:noFill/>
              <a:ln w="1905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FR"/>
              </a:p>
            </p:txBody>
          </p:sp>
          <p:sp>
            <p:nvSpPr>
              <p:cNvPr id="83070" name="Line 4">
                <a:extLst>
                  <a:ext uri="{FF2B5EF4-FFF2-40B4-BE49-F238E27FC236}">
                    <a16:creationId xmlns:a16="http://schemas.microsoft.com/office/drawing/2014/main" id="{FC5E63DE-2998-8DEE-C5BF-183A9C095099}"/>
                  </a:ext>
                </a:extLst>
              </p:cNvPr>
              <p:cNvSpPr>
                <a:spLocks noChangeShapeType="1"/>
              </p:cNvSpPr>
              <p:nvPr/>
            </p:nvSpPr>
            <p:spPr bwMode="auto">
              <a:xfrm>
                <a:off x="3144520" y="2676525"/>
                <a:ext cx="0" cy="23653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FR"/>
              </a:p>
            </p:txBody>
          </p:sp>
        </p:grpSp>
      </p:grpSp>
      <p:sp>
        <p:nvSpPr>
          <p:cNvPr id="82961" name="Oval 22">
            <a:extLst>
              <a:ext uri="{FF2B5EF4-FFF2-40B4-BE49-F238E27FC236}">
                <a16:creationId xmlns:a16="http://schemas.microsoft.com/office/drawing/2014/main" id="{108DD3A4-0773-958D-DBE8-F5D9D8EAF695}"/>
              </a:ext>
            </a:extLst>
          </p:cNvPr>
          <p:cNvSpPr>
            <a:spLocks noChangeArrowheads="1"/>
          </p:cNvSpPr>
          <p:nvPr/>
        </p:nvSpPr>
        <p:spPr bwMode="auto">
          <a:xfrm>
            <a:off x="2782888" y="2063750"/>
            <a:ext cx="68262" cy="69850"/>
          </a:xfrm>
          <a:prstGeom prst="ellipse">
            <a:avLst/>
          </a:prstGeom>
          <a:solidFill>
            <a:srgbClr val="1AB68D"/>
          </a:solidFill>
          <a:ln w="9525">
            <a:solidFill>
              <a:srgbClr val="1AB68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grpSp>
        <p:nvGrpSpPr>
          <p:cNvPr id="82962" name="Group 117">
            <a:extLst>
              <a:ext uri="{FF2B5EF4-FFF2-40B4-BE49-F238E27FC236}">
                <a16:creationId xmlns:a16="http://schemas.microsoft.com/office/drawing/2014/main" id="{894ECC05-9190-E7A6-AD60-D50962FA1870}"/>
              </a:ext>
            </a:extLst>
          </p:cNvPr>
          <p:cNvGrpSpPr>
            <a:grpSpLocks/>
          </p:cNvGrpSpPr>
          <p:nvPr/>
        </p:nvGrpSpPr>
        <p:grpSpPr bwMode="auto">
          <a:xfrm rot="-5400000">
            <a:off x="-192087" y="962024"/>
            <a:ext cx="5119688" cy="658813"/>
            <a:chOff x="3433208" y="5437989"/>
            <a:chExt cx="5097168" cy="658019"/>
          </a:xfrm>
        </p:grpSpPr>
        <p:cxnSp>
          <p:nvCxnSpPr>
            <p:cNvPr id="159" name="Straight Connector 158">
              <a:extLst>
                <a:ext uri="{FF2B5EF4-FFF2-40B4-BE49-F238E27FC236}">
                  <a16:creationId xmlns:a16="http://schemas.microsoft.com/office/drawing/2014/main" id="{1C99C10B-039E-FC44-8D91-6D2681E6F83F}"/>
                </a:ext>
              </a:extLst>
            </p:cNvPr>
            <p:cNvCxnSpPr/>
            <p:nvPr/>
          </p:nvCxnSpPr>
          <p:spPr bwMode="auto">
            <a:xfrm>
              <a:off x="8517732" y="5713881"/>
              <a:ext cx="0" cy="856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056" name="Group 69">
              <a:extLst>
                <a:ext uri="{FF2B5EF4-FFF2-40B4-BE49-F238E27FC236}">
                  <a16:creationId xmlns:a16="http://schemas.microsoft.com/office/drawing/2014/main" id="{55B281CD-B1EF-5E05-C5F4-30726FACEB41}"/>
                </a:ext>
              </a:extLst>
            </p:cNvPr>
            <p:cNvGrpSpPr>
              <a:grpSpLocks/>
            </p:cNvGrpSpPr>
            <p:nvPr/>
          </p:nvGrpSpPr>
          <p:grpSpPr bwMode="auto">
            <a:xfrm>
              <a:off x="3433208" y="5493471"/>
              <a:ext cx="72692" cy="602537"/>
              <a:chOff x="7750734" y="1543033"/>
              <a:chExt cx="227556" cy="689121"/>
            </a:xfrm>
          </p:grpSpPr>
          <p:sp>
            <p:nvSpPr>
              <p:cNvPr id="154" name="Oval 153">
                <a:extLst>
                  <a:ext uri="{FF2B5EF4-FFF2-40B4-BE49-F238E27FC236}">
                    <a16:creationId xmlns:a16="http://schemas.microsoft.com/office/drawing/2014/main" id="{1629D383-80D0-C241-8C2E-2729D1F2E5EB}"/>
                  </a:ext>
                </a:extLst>
              </p:cNvPr>
              <p:cNvSpPr/>
              <p:nvPr/>
            </p:nvSpPr>
            <p:spPr>
              <a:xfrm>
                <a:off x="7805155" y="1461443"/>
                <a:ext cx="227593" cy="293776"/>
              </a:xfrm>
              <a:prstGeom prst="ellipse">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55" name="Oval 154">
                <a:extLst>
                  <a:ext uri="{FF2B5EF4-FFF2-40B4-BE49-F238E27FC236}">
                    <a16:creationId xmlns:a16="http://schemas.microsoft.com/office/drawing/2014/main" id="{BEE96271-DCF7-F041-930E-445FB1769484}"/>
                  </a:ext>
                </a:extLst>
              </p:cNvPr>
              <p:cNvSpPr/>
              <p:nvPr/>
            </p:nvSpPr>
            <p:spPr>
              <a:xfrm>
                <a:off x="7750731" y="1865839"/>
                <a:ext cx="227593" cy="304657"/>
              </a:xfrm>
              <a:prstGeom prst="ellipse">
                <a:avLst/>
              </a:prstGeom>
              <a:gradFill>
                <a:gsLst>
                  <a:gs pos="0">
                    <a:srgbClr val="FFF200"/>
                  </a:gs>
                  <a:gs pos="45000">
                    <a:srgbClr val="FF7A00"/>
                  </a:gs>
                  <a:gs pos="70000">
                    <a:srgbClr val="FF0300"/>
                  </a:gs>
                  <a:gs pos="100000">
                    <a:srgbClr val="4D0808"/>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cxnSp>
            <p:nvCxnSpPr>
              <p:cNvPr id="156" name="Straight Connector 155">
                <a:extLst>
                  <a:ext uri="{FF2B5EF4-FFF2-40B4-BE49-F238E27FC236}">
                    <a16:creationId xmlns:a16="http://schemas.microsoft.com/office/drawing/2014/main" id="{BFBE44A1-6F3F-F141-BEFC-1995B60E2B52}"/>
                  </a:ext>
                </a:extLst>
              </p:cNvPr>
              <p:cNvCxnSpPr>
                <a:stCxn id="154" idx="4"/>
                <a:endCxn id="155" idx="0"/>
              </p:cNvCxnSpPr>
              <p:nvPr/>
            </p:nvCxnSpPr>
            <p:spPr>
              <a:xfrm rot="5400000" flipV="1">
                <a:off x="7873618" y="1800556"/>
                <a:ext cx="906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2" name="Oval 151">
              <a:extLst>
                <a:ext uri="{FF2B5EF4-FFF2-40B4-BE49-F238E27FC236}">
                  <a16:creationId xmlns:a16="http://schemas.microsoft.com/office/drawing/2014/main" id="{EB655D31-800A-224C-AD9B-F9B726ECE466}"/>
                </a:ext>
              </a:extLst>
            </p:cNvPr>
            <p:cNvSpPr/>
            <p:nvPr/>
          </p:nvSpPr>
          <p:spPr>
            <a:xfrm>
              <a:off x="3472720" y="5412619"/>
              <a:ext cx="45835" cy="7610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53" name="Oval 152">
              <a:extLst>
                <a:ext uri="{FF2B5EF4-FFF2-40B4-BE49-F238E27FC236}">
                  <a16:creationId xmlns:a16="http://schemas.microsoft.com/office/drawing/2014/main" id="{DF0EB316-61AC-7940-994D-9ED2CA1E3C44}"/>
                </a:ext>
              </a:extLst>
            </p:cNvPr>
            <p:cNvSpPr/>
            <p:nvPr/>
          </p:nvSpPr>
          <p:spPr>
            <a:xfrm>
              <a:off x="3553326" y="5384078"/>
              <a:ext cx="45834" cy="7610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grpSp>
      <p:sp>
        <p:nvSpPr>
          <p:cNvPr id="82963" name="Oval 13">
            <a:extLst>
              <a:ext uri="{FF2B5EF4-FFF2-40B4-BE49-F238E27FC236}">
                <a16:creationId xmlns:a16="http://schemas.microsoft.com/office/drawing/2014/main" id="{DF5E2242-A9FB-FCC9-FDD0-97519FE4D71A}"/>
              </a:ext>
            </a:extLst>
          </p:cNvPr>
          <p:cNvSpPr>
            <a:spLocks noChangeArrowheads="1"/>
          </p:cNvSpPr>
          <p:nvPr/>
        </p:nvSpPr>
        <p:spPr bwMode="auto">
          <a:xfrm>
            <a:off x="1992313" y="3749675"/>
            <a:ext cx="41275" cy="41275"/>
          </a:xfrm>
          <a:prstGeom prst="ellipse">
            <a:avLst/>
          </a:prstGeom>
          <a:solidFill>
            <a:srgbClr val="FF75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zh-CN" sz="1800">
              <a:solidFill>
                <a:srgbClr val="0000FF"/>
              </a:solidFill>
              <a:ea typeface="宋体" panose="02010600030101010101" pitchFamily="2" charset="-122"/>
            </a:endParaRPr>
          </a:p>
        </p:txBody>
      </p:sp>
      <p:sp>
        <p:nvSpPr>
          <p:cNvPr id="82964" name="Oval 13">
            <a:extLst>
              <a:ext uri="{FF2B5EF4-FFF2-40B4-BE49-F238E27FC236}">
                <a16:creationId xmlns:a16="http://schemas.microsoft.com/office/drawing/2014/main" id="{E87F566E-34DC-0196-354D-BAAF5CFCBA34}"/>
              </a:ext>
            </a:extLst>
          </p:cNvPr>
          <p:cNvSpPr>
            <a:spLocks noChangeArrowheads="1"/>
          </p:cNvSpPr>
          <p:nvPr/>
        </p:nvSpPr>
        <p:spPr bwMode="auto">
          <a:xfrm>
            <a:off x="1995488" y="3843338"/>
            <a:ext cx="41275" cy="41275"/>
          </a:xfrm>
          <a:prstGeom prst="ellipse">
            <a:avLst/>
          </a:prstGeom>
          <a:solidFill>
            <a:srgbClr val="FF75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zh-CN" sz="1800">
              <a:solidFill>
                <a:srgbClr val="0000FF"/>
              </a:solidFill>
              <a:ea typeface="宋体" panose="02010600030101010101" pitchFamily="2" charset="-122"/>
            </a:endParaRPr>
          </a:p>
        </p:txBody>
      </p:sp>
      <p:sp>
        <p:nvSpPr>
          <p:cNvPr id="82965" name="Oval 13">
            <a:extLst>
              <a:ext uri="{FF2B5EF4-FFF2-40B4-BE49-F238E27FC236}">
                <a16:creationId xmlns:a16="http://schemas.microsoft.com/office/drawing/2014/main" id="{3142B371-4EFC-0DA7-C33A-A4DE918E4AB8}"/>
              </a:ext>
            </a:extLst>
          </p:cNvPr>
          <p:cNvSpPr>
            <a:spLocks noChangeArrowheads="1"/>
          </p:cNvSpPr>
          <p:nvPr/>
        </p:nvSpPr>
        <p:spPr bwMode="auto">
          <a:xfrm>
            <a:off x="1785938" y="3929063"/>
            <a:ext cx="41275" cy="41275"/>
          </a:xfrm>
          <a:prstGeom prst="ellipse">
            <a:avLst/>
          </a:prstGeom>
          <a:solidFill>
            <a:srgbClr val="FF75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zh-CN" sz="1800">
              <a:solidFill>
                <a:srgbClr val="0000FF"/>
              </a:solidFill>
              <a:ea typeface="宋体" panose="02010600030101010101" pitchFamily="2" charset="-122"/>
            </a:endParaRPr>
          </a:p>
        </p:txBody>
      </p:sp>
      <p:sp>
        <p:nvSpPr>
          <p:cNvPr id="82966" name="Oval 22">
            <a:extLst>
              <a:ext uri="{FF2B5EF4-FFF2-40B4-BE49-F238E27FC236}">
                <a16:creationId xmlns:a16="http://schemas.microsoft.com/office/drawing/2014/main" id="{F3EF0CEB-3C2C-31FF-425C-0A7C217F58E0}"/>
              </a:ext>
            </a:extLst>
          </p:cNvPr>
          <p:cNvSpPr>
            <a:spLocks noChangeArrowheads="1"/>
          </p:cNvSpPr>
          <p:nvPr/>
        </p:nvSpPr>
        <p:spPr bwMode="auto">
          <a:xfrm>
            <a:off x="2162175" y="1857375"/>
            <a:ext cx="68263" cy="69850"/>
          </a:xfrm>
          <a:prstGeom prst="ellipse">
            <a:avLst/>
          </a:prstGeom>
          <a:solidFill>
            <a:srgbClr val="1AB68D"/>
          </a:solidFill>
          <a:ln w="9525">
            <a:solidFill>
              <a:srgbClr val="1AB68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sp>
        <p:nvSpPr>
          <p:cNvPr id="82967" name="Freeform 93">
            <a:extLst>
              <a:ext uri="{FF2B5EF4-FFF2-40B4-BE49-F238E27FC236}">
                <a16:creationId xmlns:a16="http://schemas.microsoft.com/office/drawing/2014/main" id="{9163DF40-751B-1244-DAA0-FBA54F24F02C}"/>
              </a:ext>
            </a:extLst>
          </p:cNvPr>
          <p:cNvSpPr>
            <a:spLocks/>
          </p:cNvSpPr>
          <p:nvPr/>
        </p:nvSpPr>
        <p:spPr bwMode="auto">
          <a:xfrm>
            <a:off x="6048375" y="1917700"/>
            <a:ext cx="371475" cy="360363"/>
          </a:xfrm>
          <a:custGeom>
            <a:avLst/>
            <a:gdLst>
              <a:gd name="T0" fmla="*/ 2147483646 w 423"/>
              <a:gd name="T1" fmla="*/ 0 h 235"/>
              <a:gd name="T2" fmla="*/ 2147483646 w 423"/>
              <a:gd name="T3" fmla="*/ 2147483646 h 235"/>
              <a:gd name="T4" fmla="*/ 0 w 423"/>
              <a:gd name="T5" fmla="*/ 2147483646 h 235"/>
              <a:gd name="T6" fmla="*/ 0 w 423"/>
              <a:gd name="T7" fmla="*/ 2147483646 h 235"/>
              <a:gd name="T8" fmla="*/ 2147483646 w 423"/>
              <a:gd name="T9" fmla="*/ 2147483646 h 235"/>
              <a:gd name="T10" fmla="*/ 2147483646 w 423"/>
              <a:gd name="T11" fmla="*/ 2147483646 h 235"/>
              <a:gd name="T12" fmla="*/ 2147483646 w 423"/>
              <a:gd name="T13" fmla="*/ 2147483646 h 235"/>
              <a:gd name="T14" fmla="*/ 2147483646 w 423"/>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35"/>
              <a:gd name="T26" fmla="*/ 423 w 42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35">
                <a:moveTo>
                  <a:pt x="317" y="0"/>
                </a:moveTo>
                <a:lnTo>
                  <a:pt x="317" y="59"/>
                </a:lnTo>
                <a:lnTo>
                  <a:pt x="0" y="59"/>
                </a:lnTo>
                <a:lnTo>
                  <a:pt x="0" y="176"/>
                </a:lnTo>
                <a:lnTo>
                  <a:pt x="317" y="176"/>
                </a:lnTo>
                <a:lnTo>
                  <a:pt x="317" y="235"/>
                </a:lnTo>
                <a:lnTo>
                  <a:pt x="423" y="118"/>
                </a:lnTo>
                <a:lnTo>
                  <a:pt x="317" y="0"/>
                </a:lnTo>
                <a:close/>
              </a:path>
            </a:pathLst>
          </a:custGeom>
          <a:solidFill>
            <a:srgbClr val="2EF6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R"/>
          </a:p>
        </p:txBody>
      </p:sp>
      <p:sp>
        <p:nvSpPr>
          <p:cNvPr id="82968" name="Rectangle 95">
            <a:extLst>
              <a:ext uri="{FF2B5EF4-FFF2-40B4-BE49-F238E27FC236}">
                <a16:creationId xmlns:a16="http://schemas.microsoft.com/office/drawing/2014/main" id="{08D834C8-DB18-5C66-1CED-373E53B88795}"/>
              </a:ext>
            </a:extLst>
          </p:cNvPr>
          <p:cNvSpPr>
            <a:spLocks noChangeArrowheads="1"/>
          </p:cNvSpPr>
          <p:nvPr/>
        </p:nvSpPr>
        <p:spPr bwMode="auto">
          <a:xfrm>
            <a:off x="6064250" y="1963738"/>
            <a:ext cx="263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800" i="1">
                <a:solidFill>
                  <a:srgbClr val="333399"/>
                </a:solidFill>
                <a:latin typeface="Helvetica" pitchFamily="2" charset="0"/>
              </a:rPr>
              <a:t> </a:t>
            </a:r>
            <a:r>
              <a:rPr lang="en-GB" altLang="en-US" sz="1200" i="1">
                <a:latin typeface="Helvetica" pitchFamily="2" charset="0"/>
              </a:rPr>
              <a:t>gfp</a:t>
            </a:r>
            <a:endParaRPr lang="en-GB" altLang="en-US" sz="1200">
              <a:latin typeface="Helvetica" pitchFamily="2" charset="0"/>
            </a:endParaRPr>
          </a:p>
        </p:txBody>
      </p:sp>
      <p:sp>
        <p:nvSpPr>
          <p:cNvPr id="82969" name="Line 40">
            <a:extLst>
              <a:ext uri="{FF2B5EF4-FFF2-40B4-BE49-F238E27FC236}">
                <a16:creationId xmlns:a16="http://schemas.microsoft.com/office/drawing/2014/main" id="{BC102CD0-53BC-65D2-43EF-12157AC91C3B}"/>
              </a:ext>
            </a:extLst>
          </p:cNvPr>
          <p:cNvSpPr>
            <a:spLocks noChangeShapeType="1"/>
          </p:cNvSpPr>
          <p:nvPr/>
        </p:nvSpPr>
        <p:spPr bwMode="auto">
          <a:xfrm>
            <a:off x="5972175" y="2628900"/>
            <a:ext cx="9350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FR"/>
          </a:p>
        </p:txBody>
      </p:sp>
      <p:sp>
        <p:nvSpPr>
          <p:cNvPr id="167" name="Freeform 93">
            <a:extLst>
              <a:ext uri="{FF2B5EF4-FFF2-40B4-BE49-F238E27FC236}">
                <a16:creationId xmlns:a16="http://schemas.microsoft.com/office/drawing/2014/main" id="{B558BF8F-0DD8-4A47-B2D0-9C344AE6BCB3}"/>
              </a:ext>
            </a:extLst>
          </p:cNvPr>
          <p:cNvSpPr>
            <a:spLocks/>
          </p:cNvSpPr>
          <p:nvPr/>
        </p:nvSpPr>
        <p:spPr bwMode="auto">
          <a:xfrm>
            <a:off x="6027738" y="2447925"/>
            <a:ext cx="468312" cy="360363"/>
          </a:xfrm>
          <a:custGeom>
            <a:avLst/>
            <a:gdLst>
              <a:gd name="T0" fmla="*/ 317 w 423"/>
              <a:gd name="T1" fmla="*/ 0 h 235"/>
              <a:gd name="T2" fmla="*/ 317 w 423"/>
              <a:gd name="T3" fmla="*/ 59 h 235"/>
              <a:gd name="T4" fmla="*/ 0 w 423"/>
              <a:gd name="T5" fmla="*/ 59 h 235"/>
              <a:gd name="T6" fmla="*/ 0 w 423"/>
              <a:gd name="T7" fmla="*/ 176 h 235"/>
              <a:gd name="T8" fmla="*/ 317 w 423"/>
              <a:gd name="T9" fmla="*/ 176 h 235"/>
              <a:gd name="T10" fmla="*/ 317 w 423"/>
              <a:gd name="T11" fmla="*/ 235 h 235"/>
              <a:gd name="T12" fmla="*/ 423 w 423"/>
              <a:gd name="T13" fmla="*/ 118 h 235"/>
              <a:gd name="T14" fmla="*/ 317 w 423"/>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35"/>
              <a:gd name="T26" fmla="*/ 423 w 42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35">
                <a:moveTo>
                  <a:pt x="317" y="0"/>
                </a:moveTo>
                <a:lnTo>
                  <a:pt x="317" y="59"/>
                </a:lnTo>
                <a:lnTo>
                  <a:pt x="0" y="59"/>
                </a:lnTo>
                <a:lnTo>
                  <a:pt x="0" y="176"/>
                </a:lnTo>
                <a:lnTo>
                  <a:pt x="317" y="176"/>
                </a:lnTo>
                <a:lnTo>
                  <a:pt x="317" y="235"/>
                </a:lnTo>
                <a:lnTo>
                  <a:pt x="423" y="118"/>
                </a:lnTo>
                <a:lnTo>
                  <a:pt x="317" y="0"/>
                </a:lnTo>
                <a:close/>
              </a:path>
            </a:pathLst>
          </a:custGeom>
          <a:solidFill>
            <a:schemeClr val="bg1">
              <a:lumMod val="75000"/>
            </a:schemeClr>
          </a:solidFill>
          <a:ln w="6350">
            <a:noFill/>
            <a:round/>
            <a:headEnd/>
            <a:tailEnd/>
          </a:ln>
        </p:spPr>
        <p:txBody>
          <a:bodyPr/>
          <a:lstStyle/>
          <a:p>
            <a:pPr eaLnBrk="1" hangingPunct="1">
              <a:defRPr/>
            </a:pPr>
            <a:endParaRPr lang="en-GB">
              <a:latin typeface="Helvetica" pitchFamily="34" charset="0"/>
              <a:ea typeface="+mn-ea"/>
              <a:cs typeface="Helvetica" pitchFamily="34" charset="0"/>
              <a:sym typeface="Arial" pitchFamily="34" charset="0"/>
            </a:endParaRPr>
          </a:p>
        </p:txBody>
      </p:sp>
      <p:sp>
        <p:nvSpPr>
          <p:cNvPr id="82971" name="Rectangle 95">
            <a:extLst>
              <a:ext uri="{FF2B5EF4-FFF2-40B4-BE49-F238E27FC236}">
                <a16:creationId xmlns:a16="http://schemas.microsoft.com/office/drawing/2014/main" id="{C6F85BFD-48B6-19B5-386E-2B3F471A1BF8}"/>
              </a:ext>
            </a:extLst>
          </p:cNvPr>
          <p:cNvSpPr>
            <a:spLocks noChangeArrowheads="1"/>
          </p:cNvSpPr>
          <p:nvPr/>
        </p:nvSpPr>
        <p:spPr bwMode="auto">
          <a:xfrm>
            <a:off x="5994400" y="2505075"/>
            <a:ext cx="450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800" i="1">
                <a:solidFill>
                  <a:srgbClr val="333399"/>
                </a:solidFill>
                <a:latin typeface="Helvetica" pitchFamily="2" charset="0"/>
              </a:rPr>
              <a:t> </a:t>
            </a:r>
            <a:r>
              <a:rPr lang="en-GB" altLang="en-US" sz="1200" i="1">
                <a:latin typeface="Helvetica" pitchFamily="2" charset="0"/>
              </a:rPr>
              <a:t>luxAB</a:t>
            </a:r>
            <a:endParaRPr lang="en-GB" altLang="en-US" sz="1200">
              <a:latin typeface="Helvetica" pitchFamily="2" charset="0"/>
            </a:endParaRPr>
          </a:p>
        </p:txBody>
      </p:sp>
      <p:sp>
        <p:nvSpPr>
          <p:cNvPr id="82972" name="Line 40">
            <a:extLst>
              <a:ext uri="{FF2B5EF4-FFF2-40B4-BE49-F238E27FC236}">
                <a16:creationId xmlns:a16="http://schemas.microsoft.com/office/drawing/2014/main" id="{8636CD6B-A28A-EE7F-0E64-F7F24A87BBE7}"/>
              </a:ext>
            </a:extLst>
          </p:cNvPr>
          <p:cNvSpPr>
            <a:spLocks noChangeShapeType="1"/>
          </p:cNvSpPr>
          <p:nvPr/>
        </p:nvSpPr>
        <p:spPr bwMode="auto">
          <a:xfrm>
            <a:off x="5972175" y="3155950"/>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FR"/>
          </a:p>
        </p:txBody>
      </p:sp>
      <p:sp>
        <p:nvSpPr>
          <p:cNvPr id="82973" name="Freeform 93">
            <a:extLst>
              <a:ext uri="{FF2B5EF4-FFF2-40B4-BE49-F238E27FC236}">
                <a16:creationId xmlns:a16="http://schemas.microsoft.com/office/drawing/2014/main" id="{28A017D5-21BC-4717-2C39-22D1B81673E2}"/>
              </a:ext>
            </a:extLst>
          </p:cNvPr>
          <p:cNvSpPr>
            <a:spLocks/>
          </p:cNvSpPr>
          <p:nvPr/>
        </p:nvSpPr>
        <p:spPr bwMode="auto">
          <a:xfrm>
            <a:off x="6057900" y="2974975"/>
            <a:ext cx="447675" cy="360363"/>
          </a:xfrm>
          <a:custGeom>
            <a:avLst/>
            <a:gdLst>
              <a:gd name="T0" fmla="*/ 2147483646 w 423"/>
              <a:gd name="T1" fmla="*/ 0 h 235"/>
              <a:gd name="T2" fmla="*/ 2147483646 w 423"/>
              <a:gd name="T3" fmla="*/ 2147483646 h 235"/>
              <a:gd name="T4" fmla="*/ 0 w 423"/>
              <a:gd name="T5" fmla="*/ 2147483646 h 235"/>
              <a:gd name="T6" fmla="*/ 0 w 423"/>
              <a:gd name="T7" fmla="*/ 2147483646 h 235"/>
              <a:gd name="T8" fmla="*/ 2147483646 w 423"/>
              <a:gd name="T9" fmla="*/ 2147483646 h 235"/>
              <a:gd name="T10" fmla="*/ 2147483646 w 423"/>
              <a:gd name="T11" fmla="*/ 2147483646 h 235"/>
              <a:gd name="T12" fmla="*/ 2147483646 w 423"/>
              <a:gd name="T13" fmla="*/ 2147483646 h 235"/>
              <a:gd name="T14" fmla="*/ 2147483646 w 423"/>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35"/>
              <a:gd name="T26" fmla="*/ 423 w 42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35">
                <a:moveTo>
                  <a:pt x="317" y="0"/>
                </a:moveTo>
                <a:lnTo>
                  <a:pt x="317" y="59"/>
                </a:lnTo>
                <a:lnTo>
                  <a:pt x="0" y="59"/>
                </a:lnTo>
                <a:lnTo>
                  <a:pt x="0" y="176"/>
                </a:lnTo>
                <a:lnTo>
                  <a:pt x="317" y="176"/>
                </a:lnTo>
                <a:lnTo>
                  <a:pt x="317" y="235"/>
                </a:lnTo>
                <a:lnTo>
                  <a:pt x="423" y="118"/>
                </a:lnTo>
                <a:lnTo>
                  <a:pt x="317" y="0"/>
                </a:lnTo>
                <a:close/>
              </a:path>
            </a:pathLst>
          </a:custGeom>
          <a:solidFill>
            <a:srgbClr val="FF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R"/>
          </a:p>
        </p:txBody>
      </p:sp>
      <p:sp>
        <p:nvSpPr>
          <p:cNvPr id="82974" name="Rectangle 95">
            <a:extLst>
              <a:ext uri="{FF2B5EF4-FFF2-40B4-BE49-F238E27FC236}">
                <a16:creationId xmlns:a16="http://schemas.microsoft.com/office/drawing/2014/main" id="{DF75604F-EB9D-3EA1-71E5-B7FF48DD54F0}"/>
              </a:ext>
            </a:extLst>
          </p:cNvPr>
          <p:cNvSpPr>
            <a:spLocks noChangeArrowheads="1"/>
          </p:cNvSpPr>
          <p:nvPr/>
        </p:nvSpPr>
        <p:spPr bwMode="auto">
          <a:xfrm>
            <a:off x="6051550" y="3054350"/>
            <a:ext cx="384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200" i="1">
                <a:solidFill>
                  <a:srgbClr val="333399"/>
                </a:solidFill>
                <a:latin typeface="Helvetica" pitchFamily="2" charset="0"/>
              </a:rPr>
              <a:t> </a:t>
            </a:r>
            <a:r>
              <a:rPr lang="en-GB" altLang="en-US" sz="1200" i="1">
                <a:latin typeface="Helvetica" pitchFamily="2" charset="0"/>
              </a:rPr>
              <a:t>cheZ</a:t>
            </a:r>
            <a:endParaRPr lang="en-GB" altLang="en-US" sz="1200">
              <a:latin typeface="Helvetica" pitchFamily="2" charset="0"/>
            </a:endParaRPr>
          </a:p>
        </p:txBody>
      </p:sp>
      <p:sp>
        <p:nvSpPr>
          <p:cNvPr id="82975" name="Line 40">
            <a:extLst>
              <a:ext uri="{FF2B5EF4-FFF2-40B4-BE49-F238E27FC236}">
                <a16:creationId xmlns:a16="http://schemas.microsoft.com/office/drawing/2014/main" id="{BA1F00B7-3983-FDEA-F623-9595CC90D592}"/>
              </a:ext>
            </a:extLst>
          </p:cNvPr>
          <p:cNvSpPr>
            <a:spLocks noChangeShapeType="1"/>
          </p:cNvSpPr>
          <p:nvPr/>
        </p:nvSpPr>
        <p:spPr bwMode="auto">
          <a:xfrm>
            <a:off x="5978525" y="3740150"/>
            <a:ext cx="752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FR"/>
          </a:p>
        </p:txBody>
      </p:sp>
      <p:sp>
        <p:nvSpPr>
          <p:cNvPr id="82976" name="Freeform 93">
            <a:extLst>
              <a:ext uri="{FF2B5EF4-FFF2-40B4-BE49-F238E27FC236}">
                <a16:creationId xmlns:a16="http://schemas.microsoft.com/office/drawing/2014/main" id="{09E23D4C-F58F-44E0-BA92-A0677C74FA27}"/>
              </a:ext>
            </a:extLst>
          </p:cNvPr>
          <p:cNvSpPr>
            <a:spLocks/>
          </p:cNvSpPr>
          <p:nvPr/>
        </p:nvSpPr>
        <p:spPr bwMode="auto">
          <a:xfrm>
            <a:off x="6057900" y="3559175"/>
            <a:ext cx="320675" cy="358775"/>
          </a:xfrm>
          <a:custGeom>
            <a:avLst/>
            <a:gdLst>
              <a:gd name="T0" fmla="*/ 2147483646 w 423"/>
              <a:gd name="T1" fmla="*/ 0 h 235"/>
              <a:gd name="T2" fmla="*/ 2147483646 w 423"/>
              <a:gd name="T3" fmla="*/ 2147483646 h 235"/>
              <a:gd name="T4" fmla="*/ 0 w 423"/>
              <a:gd name="T5" fmla="*/ 2147483646 h 235"/>
              <a:gd name="T6" fmla="*/ 0 w 423"/>
              <a:gd name="T7" fmla="*/ 2147483646 h 235"/>
              <a:gd name="T8" fmla="*/ 2147483646 w 423"/>
              <a:gd name="T9" fmla="*/ 2147483646 h 235"/>
              <a:gd name="T10" fmla="*/ 2147483646 w 423"/>
              <a:gd name="T11" fmla="*/ 2147483646 h 235"/>
              <a:gd name="T12" fmla="*/ 2147483646 w 423"/>
              <a:gd name="T13" fmla="*/ 2147483646 h 235"/>
              <a:gd name="T14" fmla="*/ 2147483646 w 423"/>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35"/>
              <a:gd name="T26" fmla="*/ 423 w 42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35">
                <a:moveTo>
                  <a:pt x="317" y="0"/>
                </a:moveTo>
                <a:lnTo>
                  <a:pt x="317" y="59"/>
                </a:lnTo>
                <a:lnTo>
                  <a:pt x="0" y="59"/>
                </a:lnTo>
                <a:lnTo>
                  <a:pt x="0" y="176"/>
                </a:lnTo>
                <a:lnTo>
                  <a:pt x="317" y="176"/>
                </a:lnTo>
                <a:lnTo>
                  <a:pt x="317" y="235"/>
                </a:lnTo>
                <a:lnTo>
                  <a:pt x="423" y="118"/>
                </a:lnTo>
                <a:lnTo>
                  <a:pt x="317" y="0"/>
                </a:lnTo>
                <a:close/>
              </a:path>
            </a:pathLst>
          </a:custGeom>
          <a:solidFill>
            <a:srgbClr val="F7B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R"/>
          </a:p>
        </p:txBody>
      </p:sp>
      <p:sp>
        <p:nvSpPr>
          <p:cNvPr id="82977" name="Rectangle 95">
            <a:extLst>
              <a:ext uri="{FF2B5EF4-FFF2-40B4-BE49-F238E27FC236}">
                <a16:creationId xmlns:a16="http://schemas.microsoft.com/office/drawing/2014/main" id="{D50E40AB-7832-CA6B-8907-A8B8DBC14439}"/>
              </a:ext>
            </a:extLst>
          </p:cNvPr>
          <p:cNvSpPr>
            <a:spLocks noChangeArrowheads="1"/>
          </p:cNvSpPr>
          <p:nvPr/>
        </p:nvSpPr>
        <p:spPr bwMode="auto">
          <a:xfrm>
            <a:off x="5989638" y="36385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200" i="1">
                <a:solidFill>
                  <a:srgbClr val="333399"/>
                </a:solidFill>
                <a:latin typeface="Helvetica" pitchFamily="2" charset="0"/>
              </a:rPr>
              <a:t>  </a:t>
            </a:r>
            <a:r>
              <a:rPr lang="en-GB" altLang="en-US" sz="1200" i="1">
                <a:latin typeface="Helvetica" pitchFamily="2" charset="0"/>
              </a:rPr>
              <a:t>luxI</a:t>
            </a:r>
            <a:endParaRPr lang="en-GB" altLang="en-US" sz="1200">
              <a:latin typeface="Helvetica" pitchFamily="2" charset="0"/>
            </a:endParaRPr>
          </a:p>
        </p:txBody>
      </p:sp>
      <p:cxnSp>
        <p:nvCxnSpPr>
          <p:cNvPr id="175" name="Straight Connector 174">
            <a:extLst>
              <a:ext uri="{FF2B5EF4-FFF2-40B4-BE49-F238E27FC236}">
                <a16:creationId xmlns:a16="http://schemas.microsoft.com/office/drawing/2014/main" id="{4F80652C-6F91-E549-8AA2-B6BC1F1F66F4}"/>
              </a:ext>
            </a:extLst>
          </p:cNvPr>
          <p:cNvCxnSpPr>
            <a:stCxn id="83031" idx="2"/>
          </p:cNvCxnSpPr>
          <p:nvPr/>
        </p:nvCxnSpPr>
        <p:spPr>
          <a:xfrm flipV="1">
            <a:off x="4521200" y="3033713"/>
            <a:ext cx="36671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6" name="Elbow Connector 182">
            <a:extLst>
              <a:ext uri="{FF2B5EF4-FFF2-40B4-BE49-F238E27FC236}">
                <a16:creationId xmlns:a16="http://schemas.microsoft.com/office/drawing/2014/main" id="{3D5C81D4-2673-F243-8A6A-5DDD0B4E3431}"/>
              </a:ext>
            </a:extLst>
          </p:cNvPr>
          <p:cNvCxnSpPr>
            <a:stCxn id="82958" idx="3"/>
          </p:cNvCxnSpPr>
          <p:nvPr/>
        </p:nvCxnSpPr>
        <p:spPr>
          <a:xfrm flipV="1">
            <a:off x="4513263" y="3360738"/>
            <a:ext cx="188912" cy="441325"/>
          </a:xfrm>
          <a:prstGeom prst="bentConnector2">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E7FC358-5312-A545-9134-2DDF6D32C558}"/>
              </a:ext>
            </a:extLst>
          </p:cNvPr>
          <p:cNvCxnSpPr/>
          <p:nvPr/>
        </p:nvCxnSpPr>
        <p:spPr>
          <a:xfrm>
            <a:off x="4700588" y="3362325"/>
            <a:ext cx="193675"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D79A740-67EE-BE49-94FD-E05C3D95418E}"/>
              </a:ext>
            </a:extLst>
          </p:cNvPr>
          <p:cNvCxnSpPr/>
          <p:nvPr/>
        </p:nvCxnSpPr>
        <p:spPr>
          <a:xfrm>
            <a:off x="5427663" y="3194050"/>
            <a:ext cx="2778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A138F9F-4FDC-754E-9806-442C4390029E}"/>
              </a:ext>
            </a:extLst>
          </p:cNvPr>
          <p:cNvCxnSpPr/>
          <p:nvPr/>
        </p:nvCxnSpPr>
        <p:spPr>
          <a:xfrm>
            <a:off x="3668713" y="3635375"/>
            <a:ext cx="31115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FA47576-A914-6247-9B93-B9079F77CE92}"/>
              </a:ext>
            </a:extLst>
          </p:cNvPr>
          <p:cNvCxnSpPr/>
          <p:nvPr/>
        </p:nvCxnSpPr>
        <p:spPr>
          <a:xfrm>
            <a:off x="3668713" y="3949700"/>
            <a:ext cx="31115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68108DB-7DC2-5F41-8C3E-9C497DCAF16F}"/>
              </a:ext>
            </a:extLst>
          </p:cNvPr>
          <p:cNvCxnSpPr/>
          <p:nvPr/>
        </p:nvCxnSpPr>
        <p:spPr>
          <a:xfrm>
            <a:off x="3668713" y="2060575"/>
            <a:ext cx="30480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C64DF8B-B4CC-0545-A26F-71271AB086A3}"/>
              </a:ext>
            </a:extLst>
          </p:cNvPr>
          <p:cNvCxnSpPr/>
          <p:nvPr/>
        </p:nvCxnSpPr>
        <p:spPr>
          <a:xfrm>
            <a:off x="3668713" y="2378075"/>
            <a:ext cx="30480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2986" name="Freeform 93">
            <a:extLst>
              <a:ext uri="{FF2B5EF4-FFF2-40B4-BE49-F238E27FC236}">
                <a16:creationId xmlns:a16="http://schemas.microsoft.com/office/drawing/2014/main" id="{1DAB86C2-F7FE-AAC7-59B7-9C0ED133C93B}"/>
              </a:ext>
            </a:extLst>
          </p:cNvPr>
          <p:cNvSpPr>
            <a:spLocks/>
          </p:cNvSpPr>
          <p:nvPr/>
        </p:nvSpPr>
        <p:spPr bwMode="auto">
          <a:xfrm>
            <a:off x="6477000" y="1919288"/>
            <a:ext cx="342900" cy="360362"/>
          </a:xfrm>
          <a:custGeom>
            <a:avLst/>
            <a:gdLst>
              <a:gd name="T0" fmla="*/ 2147483646 w 423"/>
              <a:gd name="T1" fmla="*/ 0 h 235"/>
              <a:gd name="T2" fmla="*/ 2147483646 w 423"/>
              <a:gd name="T3" fmla="*/ 2147483646 h 235"/>
              <a:gd name="T4" fmla="*/ 0 w 423"/>
              <a:gd name="T5" fmla="*/ 2147483646 h 235"/>
              <a:gd name="T6" fmla="*/ 0 w 423"/>
              <a:gd name="T7" fmla="*/ 2147483646 h 235"/>
              <a:gd name="T8" fmla="*/ 2147483646 w 423"/>
              <a:gd name="T9" fmla="*/ 2147483646 h 235"/>
              <a:gd name="T10" fmla="*/ 2147483646 w 423"/>
              <a:gd name="T11" fmla="*/ 2147483646 h 235"/>
              <a:gd name="T12" fmla="*/ 2147483646 w 423"/>
              <a:gd name="T13" fmla="*/ 2147483646 h 235"/>
              <a:gd name="T14" fmla="*/ 2147483646 w 423"/>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35"/>
              <a:gd name="T26" fmla="*/ 423 w 42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35">
                <a:moveTo>
                  <a:pt x="317" y="0"/>
                </a:moveTo>
                <a:lnTo>
                  <a:pt x="317" y="59"/>
                </a:lnTo>
                <a:lnTo>
                  <a:pt x="0" y="59"/>
                </a:lnTo>
                <a:lnTo>
                  <a:pt x="0" y="176"/>
                </a:lnTo>
                <a:lnTo>
                  <a:pt x="317" y="176"/>
                </a:lnTo>
                <a:lnTo>
                  <a:pt x="317" y="235"/>
                </a:lnTo>
                <a:lnTo>
                  <a:pt x="423" y="118"/>
                </a:lnTo>
                <a:lnTo>
                  <a:pt x="3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R"/>
          </a:p>
        </p:txBody>
      </p:sp>
      <p:sp>
        <p:nvSpPr>
          <p:cNvPr id="82987" name="Rectangle 95">
            <a:extLst>
              <a:ext uri="{FF2B5EF4-FFF2-40B4-BE49-F238E27FC236}">
                <a16:creationId xmlns:a16="http://schemas.microsoft.com/office/drawing/2014/main" id="{19C028A9-8703-45CE-70E4-6426BFDD1684}"/>
              </a:ext>
            </a:extLst>
          </p:cNvPr>
          <p:cNvSpPr>
            <a:spLocks noChangeArrowheads="1"/>
          </p:cNvSpPr>
          <p:nvPr/>
        </p:nvSpPr>
        <p:spPr bwMode="auto">
          <a:xfrm>
            <a:off x="6508750" y="1968500"/>
            <a:ext cx="22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800" i="1">
                <a:solidFill>
                  <a:srgbClr val="333399"/>
                </a:solidFill>
                <a:latin typeface="Helvetica" pitchFamily="2" charset="0"/>
              </a:rPr>
              <a:t> </a:t>
            </a:r>
            <a:r>
              <a:rPr lang="en-GB" altLang="en-US" sz="1200" i="1">
                <a:latin typeface="Helvetica" pitchFamily="2" charset="0"/>
              </a:rPr>
              <a:t>rfp</a:t>
            </a:r>
            <a:endParaRPr lang="en-GB" altLang="en-US" sz="1200">
              <a:latin typeface="Helvetica" pitchFamily="2" charset="0"/>
            </a:endParaRPr>
          </a:p>
        </p:txBody>
      </p:sp>
      <p:sp>
        <p:nvSpPr>
          <p:cNvPr id="82988" name="Freeform 93">
            <a:extLst>
              <a:ext uri="{FF2B5EF4-FFF2-40B4-BE49-F238E27FC236}">
                <a16:creationId xmlns:a16="http://schemas.microsoft.com/office/drawing/2014/main" id="{9E78FB29-DD6A-D978-C558-CFBBCCCA813B}"/>
              </a:ext>
            </a:extLst>
          </p:cNvPr>
          <p:cNvSpPr>
            <a:spLocks/>
          </p:cNvSpPr>
          <p:nvPr/>
        </p:nvSpPr>
        <p:spPr bwMode="auto">
          <a:xfrm>
            <a:off x="6400800" y="3557588"/>
            <a:ext cx="317500" cy="360362"/>
          </a:xfrm>
          <a:custGeom>
            <a:avLst/>
            <a:gdLst>
              <a:gd name="T0" fmla="*/ 2147483646 w 423"/>
              <a:gd name="T1" fmla="*/ 0 h 235"/>
              <a:gd name="T2" fmla="*/ 2147483646 w 423"/>
              <a:gd name="T3" fmla="*/ 2147483646 h 235"/>
              <a:gd name="T4" fmla="*/ 0 w 423"/>
              <a:gd name="T5" fmla="*/ 2147483646 h 235"/>
              <a:gd name="T6" fmla="*/ 0 w 423"/>
              <a:gd name="T7" fmla="*/ 2147483646 h 235"/>
              <a:gd name="T8" fmla="*/ 2147483646 w 423"/>
              <a:gd name="T9" fmla="*/ 2147483646 h 235"/>
              <a:gd name="T10" fmla="*/ 2147483646 w 423"/>
              <a:gd name="T11" fmla="*/ 2147483646 h 235"/>
              <a:gd name="T12" fmla="*/ 2147483646 w 423"/>
              <a:gd name="T13" fmla="*/ 2147483646 h 235"/>
              <a:gd name="T14" fmla="*/ 2147483646 w 423"/>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35"/>
              <a:gd name="T26" fmla="*/ 423 w 42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35">
                <a:moveTo>
                  <a:pt x="317" y="0"/>
                </a:moveTo>
                <a:lnTo>
                  <a:pt x="317" y="59"/>
                </a:lnTo>
                <a:lnTo>
                  <a:pt x="0" y="59"/>
                </a:lnTo>
                <a:lnTo>
                  <a:pt x="0" y="176"/>
                </a:lnTo>
                <a:lnTo>
                  <a:pt x="317" y="176"/>
                </a:lnTo>
                <a:lnTo>
                  <a:pt x="317" y="235"/>
                </a:lnTo>
                <a:lnTo>
                  <a:pt x="423" y="118"/>
                </a:lnTo>
                <a:lnTo>
                  <a:pt x="317" y="0"/>
                </a:lnTo>
                <a:close/>
              </a:path>
            </a:pathLst>
          </a:custGeom>
          <a:solidFill>
            <a:srgbClr val="F7B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R"/>
          </a:p>
        </p:txBody>
      </p:sp>
      <p:sp>
        <p:nvSpPr>
          <p:cNvPr id="82989" name="Rectangle 95">
            <a:extLst>
              <a:ext uri="{FF2B5EF4-FFF2-40B4-BE49-F238E27FC236}">
                <a16:creationId xmlns:a16="http://schemas.microsoft.com/office/drawing/2014/main" id="{B4299EA8-7809-A85A-87DD-2A3EE773D2C7}"/>
              </a:ext>
            </a:extLst>
          </p:cNvPr>
          <p:cNvSpPr>
            <a:spLocks noChangeArrowheads="1"/>
          </p:cNvSpPr>
          <p:nvPr/>
        </p:nvSpPr>
        <p:spPr bwMode="auto">
          <a:xfrm>
            <a:off x="6335713" y="364490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200" i="1">
                <a:solidFill>
                  <a:srgbClr val="333399"/>
                </a:solidFill>
                <a:latin typeface="Helvetica" pitchFamily="2" charset="0"/>
              </a:rPr>
              <a:t>  </a:t>
            </a:r>
            <a:r>
              <a:rPr lang="en-GB" altLang="en-US" sz="1200" i="1">
                <a:latin typeface="Helvetica" pitchFamily="2" charset="0"/>
              </a:rPr>
              <a:t>lasI</a:t>
            </a:r>
            <a:endParaRPr lang="en-GB" altLang="en-US" sz="1200">
              <a:latin typeface="Helvetica" pitchFamily="2" charset="0"/>
            </a:endParaRPr>
          </a:p>
        </p:txBody>
      </p:sp>
      <p:sp>
        <p:nvSpPr>
          <p:cNvPr id="189" name="Explosion 1 188">
            <a:extLst>
              <a:ext uri="{FF2B5EF4-FFF2-40B4-BE49-F238E27FC236}">
                <a16:creationId xmlns:a16="http://schemas.microsoft.com/office/drawing/2014/main" id="{F608FAFB-95DC-3948-9711-F91336B4BEB4}"/>
              </a:ext>
            </a:extLst>
          </p:cNvPr>
          <p:cNvSpPr/>
          <p:nvPr/>
        </p:nvSpPr>
        <p:spPr>
          <a:xfrm>
            <a:off x="1693863" y="2762250"/>
            <a:ext cx="381000" cy="304800"/>
          </a:xfrm>
          <a:prstGeom prst="irregularSeal1">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82991" name="AutoShape 34">
            <a:extLst>
              <a:ext uri="{FF2B5EF4-FFF2-40B4-BE49-F238E27FC236}">
                <a16:creationId xmlns:a16="http://schemas.microsoft.com/office/drawing/2014/main" id="{9C740E20-8689-BB31-DC5E-A0EC31F066C6}"/>
              </a:ext>
            </a:extLst>
          </p:cNvPr>
          <p:cNvSpPr>
            <a:spLocks noChangeArrowheads="1"/>
          </p:cNvSpPr>
          <p:nvPr/>
        </p:nvSpPr>
        <p:spPr bwMode="auto">
          <a:xfrm rot="-5400000">
            <a:off x="6826250" y="2889250"/>
            <a:ext cx="623888" cy="115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p:spPr>
        <p:txBody>
          <a:bodyPr wrap="none" anchor="ctr"/>
          <a:lstStyle/>
          <a:p>
            <a:endParaRPr lang="en-FR"/>
          </a:p>
        </p:txBody>
      </p:sp>
      <p:sp>
        <p:nvSpPr>
          <p:cNvPr id="82992" name="Freeform 35">
            <a:extLst>
              <a:ext uri="{FF2B5EF4-FFF2-40B4-BE49-F238E27FC236}">
                <a16:creationId xmlns:a16="http://schemas.microsoft.com/office/drawing/2014/main" id="{F9C4BE99-2DCB-1D0C-8464-268A51CB5ADA}"/>
              </a:ext>
            </a:extLst>
          </p:cNvPr>
          <p:cNvSpPr>
            <a:spLocks/>
          </p:cNvSpPr>
          <p:nvPr/>
        </p:nvSpPr>
        <p:spPr bwMode="auto">
          <a:xfrm>
            <a:off x="7153275" y="2759075"/>
            <a:ext cx="869950" cy="276225"/>
          </a:xfrm>
          <a:custGeom>
            <a:avLst/>
            <a:gdLst>
              <a:gd name="T0" fmla="*/ 0 w 816"/>
              <a:gd name="T1" fmla="*/ 2147483646 h 312"/>
              <a:gd name="T2" fmla="*/ 2147483646 w 816"/>
              <a:gd name="T3" fmla="*/ 2147483646 h 312"/>
              <a:gd name="T4" fmla="*/ 2147483646 w 816"/>
              <a:gd name="T5" fmla="*/ 2147483646 h 312"/>
              <a:gd name="T6" fmla="*/ 2147483646 w 816"/>
              <a:gd name="T7" fmla="*/ 2147483646 h 312"/>
              <a:gd name="T8" fmla="*/ 0 60000 65536"/>
              <a:gd name="T9" fmla="*/ 0 60000 65536"/>
              <a:gd name="T10" fmla="*/ 0 60000 65536"/>
              <a:gd name="T11" fmla="*/ 0 60000 65536"/>
              <a:gd name="T12" fmla="*/ 0 w 816"/>
              <a:gd name="T13" fmla="*/ 0 h 312"/>
              <a:gd name="T14" fmla="*/ 816 w 816"/>
              <a:gd name="T15" fmla="*/ 312 h 312"/>
            </a:gdLst>
            <a:ahLst/>
            <a:cxnLst>
              <a:cxn ang="T8">
                <a:pos x="T0" y="T1"/>
              </a:cxn>
              <a:cxn ang="T9">
                <a:pos x="T2" y="T3"/>
              </a:cxn>
              <a:cxn ang="T10">
                <a:pos x="T4" y="T5"/>
              </a:cxn>
              <a:cxn ang="T11">
                <a:pos x="T6" y="T7"/>
              </a:cxn>
            </a:cxnLst>
            <a:rect l="T12" t="T13" r="T14" b="T15"/>
            <a:pathLst>
              <a:path w="816" h="312">
                <a:moveTo>
                  <a:pt x="0" y="248"/>
                </a:moveTo>
                <a:cubicBezTo>
                  <a:pt x="96" y="124"/>
                  <a:pt x="192" y="0"/>
                  <a:pt x="288" y="8"/>
                </a:cubicBezTo>
                <a:cubicBezTo>
                  <a:pt x="384" y="16"/>
                  <a:pt x="488" y="280"/>
                  <a:pt x="576" y="296"/>
                </a:cubicBezTo>
                <a:cubicBezTo>
                  <a:pt x="664" y="312"/>
                  <a:pt x="740" y="208"/>
                  <a:pt x="816" y="104"/>
                </a:cubicBezTo>
              </a:path>
            </a:pathLst>
          </a:cu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FR"/>
          </a:p>
        </p:txBody>
      </p:sp>
      <p:sp>
        <p:nvSpPr>
          <p:cNvPr id="82993" name="Oval 22">
            <a:extLst>
              <a:ext uri="{FF2B5EF4-FFF2-40B4-BE49-F238E27FC236}">
                <a16:creationId xmlns:a16="http://schemas.microsoft.com/office/drawing/2014/main" id="{25A80EED-633A-40E1-8590-49C9D5BAE008}"/>
              </a:ext>
            </a:extLst>
          </p:cNvPr>
          <p:cNvSpPr>
            <a:spLocks noChangeArrowheads="1"/>
          </p:cNvSpPr>
          <p:nvPr/>
        </p:nvSpPr>
        <p:spPr bwMode="auto">
          <a:xfrm>
            <a:off x="1960563" y="1771650"/>
            <a:ext cx="68262" cy="69850"/>
          </a:xfrm>
          <a:prstGeom prst="ellipse">
            <a:avLst/>
          </a:prstGeom>
          <a:solidFill>
            <a:srgbClr val="1AB68D"/>
          </a:solidFill>
          <a:ln w="9525">
            <a:solidFill>
              <a:srgbClr val="1AB68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grpSp>
        <p:nvGrpSpPr>
          <p:cNvPr id="82994" name="Group 1">
            <a:extLst>
              <a:ext uri="{FF2B5EF4-FFF2-40B4-BE49-F238E27FC236}">
                <a16:creationId xmlns:a16="http://schemas.microsoft.com/office/drawing/2014/main" id="{B1A8C7A1-DBB7-2FFA-0953-265F0BEA3105}"/>
              </a:ext>
            </a:extLst>
          </p:cNvPr>
          <p:cNvGrpSpPr>
            <a:grpSpLocks/>
          </p:cNvGrpSpPr>
          <p:nvPr/>
        </p:nvGrpSpPr>
        <p:grpSpPr bwMode="auto">
          <a:xfrm>
            <a:off x="2019300" y="2794000"/>
            <a:ext cx="695325" cy="207963"/>
            <a:chOff x="2117711" y="2614613"/>
            <a:chExt cx="695339" cy="208924"/>
          </a:xfrm>
        </p:grpSpPr>
        <p:grpSp>
          <p:nvGrpSpPr>
            <p:cNvPr id="83046" name="Group 213">
              <a:extLst>
                <a:ext uri="{FF2B5EF4-FFF2-40B4-BE49-F238E27FC236}">
                  <a16:creationId xmlns:a16="http://schemas.microsoft.com/office/drawing/2014/main" id="{EDE8A84D-3305-9E1B-732C-1028D4F7D7CE}"/>
                </a:ext>
              </a:extLst>
            </p:cNvPr>
            <p:cNvGrpSpPr>
              <a:grpSpLocks/>
            </p:cNvGrpSpPr>
            <p:nvPr/>
          </p:nvGrpSpPr>
          <p:grpSpPr bwMode="auto">
            <a:xfrm rot="-5400000">
              <a:off x="2376001" y="2411889"/>
              <a:ext cx="153358" cy="669938"/>
              <a:chOff x="6353807" y="5349859"/>
              <a:chExt cx="153358" cy="669939"/>
            </a:xfrm>
          </p:grpSpPr>
          <p:grpSp>
            <p:nvGrpSpPr>
              <p:cNvPr id="83050" name="Group 78">
                <a:extLst>
                  <a:ext uri="{FF2B5EF4-FFF2-40B4-BE49-F238E27FC236}">
                    <a16:creationId xmlns:a16="http://schemas.microsoft.com/office/drawing/2014/main" id="{882C6899-BA60-A98D-8B0F-C08D87EB9BC0}"/>
                  </a:ext>
                </a:extLst>
              </p:cNvPr>
              <p:cNvGrpSpPr>
                <a:grpSpLocks/>
              </p:cNvGrpSpPr>
              <p:nvPr/>
            </p:nvGrpSpPr>
            <p:grpSpPr bwMode="auto">
              <a:xfrm>
                <a:off x="6353807" y="5409234"/>
                <a:ext cx="153358" cy="610564"/>
                <a:chOff x="8044810" y="1603675"/>
                <a:chExt cx="230037" cy="628474"/>
              </a:xfrm>
            </p:grpSpPr>
            <p:sp>
              <p:nvSpPr>
                <p:cNvPr id="207" name="Oval 206">
                  <a:extLst>
                    <a:ext uri="{FF2B5EF4-FFF2-40B4-BE49-F238E27FC236}">
                      <a16:creationId xmlns:a16="http://schemas.microsoft.com/office/drawing/2014/main" id="{2BB34842-B020-B74F-A288-A4F47EDCA3E2}"/>
                    </a:ext>
                  </a:extLst>
                </p:cNvPr>
                <p:cNvSpPr/>
                <p:nvPr/>
              </p:nvSpPr>
              <p:spPr>
                <a:xfrm>
                  <a:off x="8118970" y="1585045"/>
                  <a:ext cx="227263" cy="223872"/>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08" name="Oval 207">
                  <a:extLst>
                    <a:ext uri="{FF2B5EF4-FFF2-40B4-BE49-F238E27FC236}">
                      <a16:creationId xmlns:a16="http://schemas.microsoft.com/office/drawing/2014/main" id="{C4142C16-C294-0A48-97A8-545F20735BFE}"/>
                    </a:ext>
                  </a:extLst>
                </p:cNvPr>
                <p:cNvSpPr/>
                <p:nvPr/>
              </p:nvSpPr>
              <p:spPr>
                <a:xfrm>
                  <a:off x="8104617" y="1926572"/>
                  <a:ext cx="227263" cy="305577"/>
                </a:xfrm>
                <a:prstGeom prst="ellipse">
                  <a:avLst/>
                </a:prstGeom>
                <a:gradFill>
                  <a:gsLst>
                    <a:gs pos="0">
                      <a:srgbClr val="FF0000"/>
                    </a:gs>
                    <a:gs pos="45000">
                      <a:srgbClr val="FF7A00"/>
                    </a:gs>
                    <a:gs pos="70000">
                      <a:srgbClr val="FF0300"/>
                    </a:gs>
                    <a:gs pos="100000">
                      <a:srgbClr val="4D0808"/>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cxnSp>
              <p:nvCxnSpPr>
                <p:cNvPr id="209" name="Straight Connector 208">
                  <a:extLst>
                    <a:ext uri="{FF2B5EF4-FFF2-40B4-BE49-F238E27FC236}">
                      <a16:creationId xmlns:a16="http://schemas.microsoft.com/office/drawing/2014/main" id="{02286AC9-083B-A34F-81CB-5117F435615D}"/>
                    </a:ext>
                  </a:extLst>
                </p:cNvPr>
                <p:cNvCxnSpPr>
                  <a:stCxn id="207" idx="4"/>
                  <a:endCxn id="208" idx="0"/>
                </p:cNvCxnSpPr>
                <p:nvPr/>
              </p:nvCxnSpPr>
              <p:spPr>
                <a:xfrm rot="5400000">
                  <a:off x="8136114" y="1858757"/>
                  <a:ext cx="9968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6" name="Diamond 205">
                <a:extLst>
                  <a:ext uri="{FF2B5EF4-FFF2-40B4-BE49-F238E27FC236}">
                    <a16:creationId xmlns:a16="http://schemas.microsoft.com/office/drawing/2014/main" id="{7209C0C2-463F-1C43-8D71-16217E6CDC75}"/>
                  </a:ext>
                </a:extLst>
              </p:cNvPr>
              <p:cNvSpPr/>
              <p:nvPr/>
            </p:nvSpPr>
            <p:spPr>
              <a:xfrm>
                <a:off x="6395273" y="5332397"/>
                <a:ext cx="108449" cy="15240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grpSp>
        <p:grpSp>
          <p:nvGrpSpPr>
            <p:cNvPr id="83047" name="Group 226">
              <a:extLst>
                <a:ext uri="{FF2B5EF4-FFF2-40B4-BE49-F238E27FC236}">
                  <a16:creationId xmlns:a16="http://schemas.microsoft.com/office/drawing/2014/main" id="{0EA75079-F53E-EB85-B349-142F3470DCFF}"/>
                </a:ext>
              </a:extLst>
            </p:cNvPr>
            <p:cNvGrpSpPr>
              <a:grpSpLocks/>
            </p:cNvGrpSpPr>
            <p:nvPr/>
          </p:nvGrpSpPr>
          <p:grpSpPr bwMode="auto">
            <a:xfrm>
              <a:off x="2703513" y="2614613"/>
              <a:ext cx="109537" cy="111125"/>
              <a:chOff x="2900989" y="3608973"/>
              <a:chExt cx="108915" cy="110541"/>
            </a:xfrm>
          </p:grpSpPr>
          <p:sp>
            <p:nvSpPr>
              <p:cNvPr id="83048" name="Oval 22">
                <a:extLst>
                  <a:ext uri="{FF2B5EF4-FFF2-40B4-BE49-F238E27FC236}">
                    <a16:creationId xmlns:a16="http://schemas.microsoft.com/office/drawing/2014/main" id="{312B68C9-B994-50F9-266E-DD666B71DC31}"/>
                  </a:ext>
                </a:extLst>
              </p:cNvPr>
              <p:cNvSpPr>
                <a:spLocks noChangeArrowheads="1"/>
              </p:cNvSpPr>
              <p:nvPr/>
            </p:nvSpPr>
            <p:spPr bwMode="auto">
              <a:xfrm>
                <a:off x="2900989" y="3608973"/>
                <a:ext cx="108915" cy="110541"/>
              </a:xfrm>
              <a:prstGeom prst="ellipse">
                <a:avLst/>
              </a:prstGeom>
              <a:gradFill rotWithShape="0">
                <a:gsLst>
                  <a:gs pos="0">
                    <a:srgbClr val="7030A0"/>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800">
                  <a:ea typeface="宋体" panose="02010600030101010101" pitchFamily="2" charset="-122"/>
                </a:endParaRPr>
              </a:p>
            </p:txBody>
          </p:sp>
          <p:sp>
            <p:nvSpPr>
              <p:cNvPr id="83049" name="Rectangle 95">
                <a:extLst>
                  <a:ext uri="{FF2B5EF4-FFF2-40B4-BE49-F238E27FC236}">
                    <a16:creationId xmlns:a16="http://schemas.microsoft.com/office/drawing/2014/main" id="{C58C61B4-C800-54FF-C5AC-28FD49FCEF60}"/>
                  </a:ext>
                </a:extLst>
              </p:cNvPr>
              <p:cNvSpPr>
                <a:spLocks noChangeArrowheads="1"/>
              </p:cNvSpPr>
              <p:nvPr/>
            </p:nvSpPr>
            <p:spPr bwMode="auto">
              <a:xfrm>
                <a:off x="2929155" y="3611792"/>
                <a:ext cx="589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700">
                    <a:latin typeface="Helvetica" pitchFamily="2" charset="0"/>
                  </a:rPr>
                  <a:t>P</a:t>
                </a:r>
              </a:p>
            </p:txBody>
          </p:sp>
        </p:grpSp>
      </p:grpSp>
      <p:grpSp>
        <p:nvGrpSpPr>
          <p:cNvPr id="82995" name="Group 229">
            <a:extLst>
              <a:ext uri="{FF2B5EF4-FFF2-40B4-BE49-F238E27FC236}">
                <a16:creationId xmlns:a16="http://schemas.microsoft.com/office/drawing/2014/main" id="{1566232B-23F8-245F-44CD-5B608552F218}"/>
              </a:ext>
            </a:extLst>
          </p:cNvPr>
          <p:cNvGrpSpPr>
            <a:grpSpLocks/>
          </p:cNvGrpSpPr>
          <p:nvPr/>
        </p:nvGrpSpPr>
        <p:grpSpPr bwMode="auto">
          <a:xfrm>
            <a:off x="2584450" y="3678238"/>
            <a:ext cx="109538" cy="111125"/>
            <a:chOff x="2900989" y="3608973"/>
            <a:chExt cx="108915" cy="110541"/>
          </a:xfrm>
        </p:grpSpPr>
        <p:sp>
          <p:nvSpPr>
            <p:cNvPr id="83044" name="Oval 22">
              <a:extLst>
                <a:ext uri="{FF2B5EF4-FFF2-40B4-BE49-F238E27FC236}">
                  <a16:creationId xmlns:a16="http://schemas.microsoft.com/office/drawing/2014/main" id="{B80D69B3-A896-86AD-986E-20BF4DA53448}"/>
                </a:ext>
              </a:extLst>
            </p:cNvPr>
            <p:cNvSpPr>
              <a:spLocks noChangeArrowheads="1"/>
            </p:cNvSpPr>
            <p:nvPr/>
          </p:nvSpPr>
          <p:spPr bwMode="auto">
            <a:xfrm>
              <a:off x="2900989" y="3608973"/>
              <a:ext cx="108915" cy="110541"/>
            </a:xfrm>
            <a:prstGeom prst="ellipse">
              <a:avLst/>
            </a:prstGeom>
            <a:gradFill rotWithShape="0">
              <a:gsLst>
                <a:gs pos="0">
                  <a:srgbClr val="7030A0"/>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800">
                <a:ea typeface="宋体" panose="02010600030101010101" pitchFamily="2" charset="-122"/>
              </a:endParaRPr>
            </a:p>
          </p:txBody>
        </p:sp>
        <p:sp>
          <p:nvSpPr>
            <p:cNvPr id="83045" name="Rectangle 95">
              <a:extLst>
                <a:ext uri="{FF2B5EF4-FFF2-40B4-BE49-F238E27FC236}">
                  <a16:creationId xmlns:a16="http://schemas.microsoft.com/office/drawing/2014/main" id="{3F36EBD0-BBE5-E176-7A58-D53B2E8218E9}"/>
                </a:ext>
              </a:extLst>
            </p:cNvPr>
            <p:cNvSpPr>
              <a:spLocks noChangeArrowheads="1"/>
            </p:cNvSpPr>
            <p:nvPr/>
          </p:nvSpPr>
          <p:spPr bwMode="auto">
            <a:xfrm>
              <a:off x="2929154" y="3611792"/>
              <a:ext cx="58974"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700">
                  <a:latin typeface="Helvetica" pitchFamily="2" charset="0"/>
                </a:rPr>
                <a:t>P</a:t>
              </a:r>
            </a:p>
          </p:txBody>
        </p:sp>
      </p:grpSp>
      <p:grpSp>
        <p:nvGrpSpPr>
          <p:cNvPr id="82996" name="Group 237">
            <a:extLst>
              <a:ext uri="{FF2B5EF4-FFF2-40B4-BE49-F238E27FC236}">
                <a16:creationId xmlns:a16="http://schemas.microsoft.com/office/drawing/2014/main" id="{EC1C9640-27AB-4487-4BF8-F9703061EF0E}"/>
              </a:ext>
            </a:extLst>
          </p:cNvPr>
          <p:cNvGrpSpPr>
            <a:grpSpLocks/>
          </p:cNvGrpSpPr>
          <p:nvPr/>
        </p:nvGrpSpPr>
        <p:grpSpPr bwMode="auto">
          <a:xfrm>
            <a:off x="2557463" y="3181350"/>
            <a:ext cx="1035050" cy="706438"/>
            <a:chOff x="2770826" y="3591505"/>
            <a:chExt cx="1034411" cy="706373"/>
          </a:xfrm>
        </p:grpSpPr>
        <p:sp>
          <p:nvSpPr>
            <p:cNvPr id="83032" name="Line 5">
              <a:extLst>
                <a:ext uri="{FF2B5EF4-FFF2-40B4-BE49-F238E27FC236}">
                  <a16:creationId xmlns:a16="http://schemas.microsoft.com/office/drawing/2014/main" id="{EE9FD472-A495-652B-935C-97FF357B210A}"/>
                </a:ext>
              </a:extLst>
            </p:cNvPr>
            <p:cNvSpPr>
              <a:spLocks noChangeShapeType="1"/>
            </p:cNvSpPr>
            <p:nvPr/>
          </p:nvSpPr>
          <p:spPr bwMode="auto">
            <a:xfrm>
              <a:off x="3367088" y="3815576"/>
              <a:ext cx="0"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FR"/>
            </a:p>
          </p:txBody>
        </p:sp>
        <p:sp>
          <p:nvSpPr>
            <p:cNvPr id="83033" name="Line 13">
              <a:extLst>
                <a:ext uri="{FF2B5EF4-FFF2-40B4-BE49-F238E27FC236}">
                  <a16:creationId xmlns:a16="http://schemas.microsoft.com/office/drawing/2014/main" id="{8F19E8BD-2754-397C-4CDA-5A8D2F757EF4}"/>
                </a:ext>
              </a:extLst>
            </p:cNvPr>
            <p:cNvSpPr>
              <a:spLocks noChangeShapeType="1"/>
            </p:cNvSpPr>
            <p:nvPr/>
          </p:nvSpPr>
          <p:spPr bwMode="auto">
            <a:xfrm>
              <a:off x="3194051" y="4031476"/>
              <a:ext cx="4368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FR"/>
            </a:p>
          </p:txBody>
        </p:sp>
        <p:sp>
          <p:nvSpPr>
            <p:cNvPr id="83034" name="Text Box 7">
              <a:extLst>
                <a:ext uri="{FF2B5EF4-FFF2-40B4-BE49-F238E27FC236}">
                  <a16:creationId xmlns:a16="http://schemas.microsoft.com/office/drawing/2014/main" id="{D7888691-12E2-8F71-0801-92AC1CE50448}"/>
                </a:ext>
              </a:extLst>
            </p:cNvPr>
            <p:cNvSpPr txBox="1">
              <a:spLocks noChangeArrowheads="1"/>
            </p:cNvSpPr>
            <p:nvPr/>
          </p:nvSpPr>
          <p:spPr bwMode="auto">
            <a:xfrm>
              <a:off x="3095625" y="3990201"/>
              <a:ext cx="709612" cy="30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400">
                  <a:solidFill>
                    <a:srgbClr val="000000"/>
                  </a:solidFill>
                  <a:latin typeface="Helvetica" pitchFamily="2" charset="0"/>
                  <a:ea typeface="宋体" panose="02010600030101010101" pitchFamily="2" charset="-122"/>
                  <a:sym typeface="Arial" panose="020B0604020202020204" pitchFamily="34" charset="0"/>
                </a:rPr>
                <a:t>P</a:t>
              </a:r>
              <a:r>
                <a:rPr lang="en-GB" altLang="zh-CN" sz="1400" baseline="-25000">
                  <a:solidFill>
                    <a:srgbClr val="000000"/>
                  </a:solidFill>
                  <a:latin typeface="Helvetica" pitchFamily="2" charset="0"/>
                  <a:ea typeface="宋体" panose="02010600030101010101" pitchFamily="2" charset="-122"/>
                  <a:sym typeface="Arial" panose="020B0604020202020204" pitchFamily="34" charset="0"/>
                </a:rPr>
                <a:t>2</a:t>
              </a:r>
            </a:p>
          </p:txBody>
        </p:sp>
        <p:sp>
          <p:nvSpPr>
            <p:cNvPr id="221" name="Oval 220">
              <a:extLst>
                <a:ext uri="{FF2B5EF4-FFF2-40B4-BE49-F238E27FC236}">
                  <a16:creationId xmlns:a16="http://schemas.microsoft.com/office/drawing/2014/main" id="{8F6578C0-35FB-2C4E-A7B3-967A345DC267}"/>
                </a:ext>
              </a:extLst>
            </p:cNvPr>
            <p:cNvSpPr/>
            <p:nvPr/>
          </p:nvSpPr>
          <p:spPr bwMode="auto">
            <a:xfrm>
              <a:off x="2896161" y="3678810"/>
              <a:ext cx="280815" cy="215880"/>
            </a:xfrm>
            <a:prstGeom prst="ellipse">
              <a:avLst/>
            </a:prstGeom>
            <a:solidFill>
              <a:srgbClr val="E352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zh-CN" sz="1200">
                <a:solidFill>
                  <a:schemeClr val="tx1"/>
                </a:solidFill>
                <a:latin typeface="Helvetica" charset="0"/>
                <a:ea typeface="ＭＳ Ｐゴシック" charset="0"/>
                <a:cs typeface="ＭＳ Ｐゴシック" charset="0"/>
              </a:endParaRPr>
            </a:p>
          </p:txBody>
        </p:sp>
        <p:grpSp>
          <p:nvGrpSpPr>
            <p:cNvPr id="83036" name="Group 127">
              <a:extLst>
                <a:ext uri="{FF2B5EF4-FFF2-40B4-BE49-F238E27FC236}">
                  <a16:creationId xmlns:a16="http://schemas.microsoft.com/office/drawing/2014/main" id="{9C4CEF07-D5B1-071F-C779-A2D0F86CB9F9}"/>
                </a:ext>
              </a:extLst>
            </p:cNvPr>
            <p:cNvGrpSpPr>
              <a:grpSpLocks/>
            </p:cNvGrpSpPr>
            <p:nvPr/>
          </p:nvGrpSpPr>
          <p:grpSpPr bwMode="auto">
            <a:xfrm>
              <a:off x="3194051" y="3785415"/>
              <a:ext cx="76200" cy="236538"/>
              <a:chOff x="3068320" y="2676525"/>
              <a:chExt cx="76200" cy="236538"/>
            </a:xfrm>
          </p:grpSpPr>
          <p:sp>
            <p:nvSpPr>
              <p:cNvPr id="83042" name="Line 4">
                <a:extLst>
                  <a:ext uri="{FF2B5EF4-FFF2-40B4-BE49-F238E27FC236}">
                    <a16:creationId xmlns:a16="http://schemas.microsoft.com/office/drawing/2014/main" id="{AABB7102-4E20-6E02-D239-40AB419A4B30}"/>
                  </a:ext>
                </a:extLst>
              </p:cNvPr>
              <p:cNvSpPr>
                <a:spLocks noChangeShapeType="1"/>
              </p:cNvSpPr>
              <p:nvPr/>
            </p:nvSpPr>
            <p:spPr bwMode="auto">
              <a:xfrm>
                <a:off x="3068320" y="2677029"/>
                <a:ext cx="76200" cy="0"/>
              </a:xfrm>
              <a:prstGeom prst="line">
                <a:avLst/>
              </a:prstGeom>
              <a:noFill/>
              <a:ln w="1905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FR"/>
              </a:p>
            </p:txBody>
          </p:sp>
          <p:sp>
            <p:nvSpPr>
              <p:cNvPr id="83043" name="Line 4">
                <a:extLst>
                  <a:ext uri="{FF2B5EF4-FFF2-40B4-BE49-F238E27FC236}">
                    <a16:creationId xmlns:a16="http://schemas.microsoft.com/office/drawing/2014/main" id="{1ECC6C64-6DD9-6A8E-3E98-0A6DDDE38FFC}"/>
                  </a:ext>
                </a:extLst>
              </p:cNvPr>
              <p:cNvSpPr>
                <a:spLocks noChangeShapeType="1"/>
              </p:cNvSpPr>
              <p:nvPr/>
            </p:nvSpPr>
            <p:spPr bwMode="auto">
              <a:xfrm>
                <a:off x="3144520" y="2676525"/>
                <a:ext cx="0" cy="23653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FR"/>
              </a:p>
            </p:txBody>
          </p:sp>
        </p:grpSp>
        <p:sp>
          <p:nvSpPr>
            <p:cNvPr id="83037" name="Text Box 7">
              <a:extLst>
                <a:ext uri="{FF2B5EF4-FFF2-40B4-BE49-F238E27FC236}">
                  <a16:creationId xmlns:a16="http://schemas.microsoft.com/office/drawing/2014/main" id="{5C0AB2AD-397C-480C-D5E3-9A23CF5B7410}"/>
                </a:ext>
              </a:extLst>
            </p:cNvPr>
            <p:cNvSpPr txBox="1">
              <a:spLocks noChangeArrowheads="1"/>
            </p:cNvSpPr>
            <p:nvPr/>
          </p:nvSpPr>
          <p:spPr bwMode="auto">
            <a:xfrm>
              <a:off x="2770826" y="3622363"/>
              <a:ext cx="619125" cy="2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000">
                  <a:solidFill>
                    <a:srgbClr val="000000"/>
                  </a:solidFill>
                  <a:latin typeface="Helvetica" pitchFamily="2" charset="0"/>
                  <a:ea typeface="宋体" panose="02010600030101010101" pitchFamily="2" charset="-122"/>
                  <a:sym typeface="Arial" panose="020B0604020202020204" pitchFamily="34" charset="0"/>
                </a:rPr>
                <a:t>   </a:t>
              </a:r>
              <a:r>
                <a:rPr lang="en-GB" altLang="zh-CN" sz="1100">
                  <a:solidFill>
                    <a:srgbClr val="000000"/>
                  </a:solidFill>
                  <a:latin typeface="Helvetica" pitchFamily="2" charset="0"/>
                  <a:ea typeface="宋体" panose="02010600030101010101" pitchFamily="2" charset="-122"/>
                  <a:sym typeface="Arial" panose="020B0604020202020204" pitchFamily="34" charset="0"/>
                </a:rPr>
                <a:t>R</a:t>
              </a:r>
              <a:r>
                <a:rPr lang="en-GB" altLang="zh-CN" sz="1100" baseline="-25000">
                  <a:solidFill>
                    <a:srgbClr val="000000"/>
                  </a:solidFill>
                  <a:latin typeface="Helvetica" pitchFamily="2" charset="0"/>
                  <a:ea typeface="宋体" panose="02010600030101010101" pitchFamily="2" charset="-122"/>
                  <a:sym typeface="Arial" panose="020B0604020202020204" pitchFamily="34" charset="0"/>
                </a:rPr>
                <a:t>2</a:t>
              </a:r>
              <a:r>
                <a:rPr lang="en-GB" altLang="zh-CN" sz="1200" b="1">
                  <a:solidFill>
                    <a:srgbClr val="000000"/>
                  </a:solidFill>
                  <a:latin typeface="Helvetica" pitchFamily="2" charset="0"/>
                  <a:ea typeface="宋体" panose="02010600030101010101" pitchFamily="2" charset="-122"/>
                  <a:sym typeface="Arial" panose="020B0604020202020204" pitchFamily="34" charset="0"/>
                </a:rPr>
                <a:t> </a:t>
              </a:r>
              <a:endParaRPr lang="en-GB" altLang="zh-CN" sz="1200" b="1" i="1" baseline="-25000">
                <a:solidFill>
                  <a:srgbClr val="000000"/>
                </a:solidFill>
                <a:latin typeface="Helvetica" pitchFamily="2" charset="0"/>
                <a:ea typeface="宋体" panose="02010600030101010101" pitchFamily="2" charset="-122"/>
                <a:sym typeface="Arial" panose="020B0604020202020204" pitchFamily="34" charset="0"/>
              </a:endParaRPr>
            </a:p>
          </p:txBody>
        </p:sp>
        <p:grpSp>
          <p:nvGrpSpPr>
            <p:cNvPr id="83038" name="Group 225">
              <a:extLst>
                <a:ext uri="{FF2B5EF4-FFF2-40B4-BE49-F238E27FC236}">
                  <a16:creationId xmlns:a16="http://schemas.microsoft.com/office/drawing/2014/main" id="{F94B59C6-4BDC-2B4A-F33D-E42FE0DD3CE4}"/>
                </a:ext>
              </a:extLst>
            </p:cNvPr>
            <p:cNvGrpSpPr>
              <a:grpSpLocks/>
            </p:cNvGrpSpPr>
            <p:nvPr/>
          </p:nvGrpSpPr>
          <p:grpSpPr bwMode="auto">
            <a:xfrm>
              <a:off x="2896226" y="3591505"/>
              <a:ext cx="108915" cy="110541"/>
              <a:chOff x="2900989" y="3608973"/>
              <a:chExt cx="108915" cy="110541"/>
            </a:xfrm>
          </p:grpSpPr>
          <p:sp>
            <p:nvSpPr>
              <p:cNvPr id="83040" name="Oval 22">
                <a:extLst>
                  <a:ext uri="{FF2B5EF4-FFF2-40B4-BE49-F238E27FC236}">
                    <a16:creationId xmlns:a16="http://schemas.microsoft.com/office/drawing/2014/main" id="{3FB7DE1F-8332-9489-A2B6-BD85DFD9CDA3}"/>
                  </a:ext>
                </a:extLst>
              </p:cNvPr>
              <p:cNvSpPr>
                <a:spLocks noChangeArrowheads="1"/>
              </p:cNvSpPr>
              <p:nvPr/>
            </p:nvSpPr>
            <p:spPr bwMode="auto">
              <a:xfrm>
                <a:off x="2900989" y="3608973"/>
                <a:ext cx="108915" cy="110541"/>
              </a:xfrm>
              <a:prstGeom prst="ellipse">
                <a:avLst/>
              </a:prstGeom>
              <a:gradFill rotWithShape="0">
                <a:gsLst>
                  <a:gs pos="0">
                    <a:srgbClr val="7030A0"/>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800">
                  <a:ea typeface="宋体" panose="02010600030101010101" pitchFamily="2" charset="-122"/>
                </a:endParaRPr>
              </a:p>
            </p:txBody>
          </p:sp>
          <p:sp>
            <p:nvSpPr>
              <p:cNvPr id="83041" name="Rectangle 95">
                <a:extLst>
                  <a:ext uri="{FF2B5EF4-FFF2-40B4-BE49-F238E27FC236}">
                    <a16:creationId xmlns:a16="http://schemas.microsoft.com/office/drawing/2014/main" id="{84ACC4AE-3BEC-D33B-77A7-5F3C45EC6D98}"/>
                  </a:ext>
                </a:extLst>
              </p:cNvPr>
              <p:cNvSpPr>
                <a:spLocks noChangeArrowheads="1"/>
              </p:cNvSpPr>
              <p:nvPr/>
            </p:nvSpPr>
            <p:spPr bwMode="auto">
              <a:xfrm>
                <a:off x="2929154" y="3611791"/>
                <a:ext cx="59312" cy="10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700">
                    <a:latin typeface="Helvetica" pitchFamily="2" charset="0"/>
                  </a:rPr>
                  <a:t>P</a:t>
                </a:r>
              </a:p>
            </p:txBody>
          </p:sp>
        </p:grpSp>
        <p:sp>
          <p:nvSpPr>
            <p:cNvPr id="83039" name="Line 4">
              <a:extLst>
                <a:ext uri="{FF2B5EF4-FFF2-40B4-BE49-F238E27FC236}">
                  <a16:creationId xmlns:a16="http://schemas.microsoft.com/office/drawing/2014/main" id="{EDB32579-E0DD-129F-5C14-7B24B4B9872A}"/>
                </a:ext>
              </a:extLst>
            </p:cNvPr>
            <p:cNvSpPr>
              <a:spLocks noChangeShapeType="1"/>
            </p:cNvSpPr>
            <p:nvPr/>
          </p:nvSpPr>
          <p:spPr bwMode="auto">
            <a:xfrm>
              <a:off x="3360737" y="3811582"/>
              <a:ext cx="263210" cy="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FR"/>
            </a:p>
          </p:txBody>
        </p:sp>
      </p:grpSp>
      <p:sp>
        <p:nvSpPr>
          <p:cNvPr id="82997" name="Oval 22">
            <a:extLst>
              <a:ext uri="{FF2B5EF4-FFF2-40B4-BE49-F238E27FC236}">
                <a16:creationId xmlns:a16="http://schemas.microsoft.com/office/drawing/2014/main" id="{406B8D85-842A-DD64-0E9F-6B15B8D46495}"/>
              </a:ext>
            </a:extLst>
          </p:cNvPr>
          <p:cNvSpPr>
            <a:spLocks noChangeArrowheads="1"/>
          </p:cNvSpPr>
          <p:nvPr/>
        </p:nvSpPr>
        <p:spPr bwMode="auto">
          <a:xfrm>
            <a:off x="2563813" y="2082800"/>
            <a:ext cx="66675" cy="69850"/>
          </a:xfrm>
          <a:prstGeom prst="ellipse">
            <a:avLst/>
          </a:prstGeom>
          <a:solidFill>
            <a:srgbClr val="1AB68D"/>
          </a:solidFill>
          <a:ln w="9525">
            <a:solidFill>
              <a:srgbClr val="1AB68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1800">
              <a:ea typeface="宋体" panose="02010600030101010101" pitchFamily="2" charset="-122"/>
            </a:endParaRPr>
          </a:p>
        </p:txBody>
      </p:sp>
      <p:cxnSp>
        <p:nvCxnSpPr>
          <p:cNvPr id="231" name="Straight Connector 230">
            <a:extLst>
              <a:ext uri="{FF2B5EF4-FFF2-40B4-BE49-F238E27FC236}">
                <a16:creationId xmlns:a16="http://schemas.microsoft.com/office/drawing/2014/main" id="{0F85FA75-F105-4A44-90D0-458D0563603E}"/>
              </a:ext>
            </a:extLst>
          </p:cNvPr>
          <p:cNvCxnSpPr/>
          <p:nvPr/>
        </p:nvCxnSpPr>
        <p:spPr>
          <a:xfrm flipV="1">
            <a:off x="4513263" y="2214563"/>
            <a:ext cx="118745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817DF8A-18F0-4448-A63D-1D3A52B9069E}"/>
              </a:ext>
            </a:extLst>
          </p:cNvPr>
          <p:cNvCxnSpPr/>
          <p:nvPr/>
        </p:nvCxnSpPr>
        <p:spPr>
          <a:xfrm>
            <a:off x="3667125" y="3030538"/>
            <a:ext cx="331788"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3000" name="Group 60">
            <a:extLst>
              <a:ext uri="{FF2B5EF4-FFF2-40B4-BE49-F238E27FC236}">
                <a16:creationId xmlns:a16="http://schemas.microsoft.com/office/drawing/2014/main" id="{9B10A140-519F-58C1-0866-BADB65BE3D0D}"/>
              </a:ext>
            </a:extLst>
          </p:cNvPr>
          <p:cNvGrpSpPr>
            <a:grpSpLocks/>
          </p:cNvGrpSpPr>
          <p:nvPr/>
        </p:nvGrpSpPr>
        <p:grpSpPr bwMode="auto">
          <a:xfrm>
            <a:off x="4002088" y="2805113"/>
            <a:ext cx="519112" cy="457200"/>
            <a:chOff x="3851925" y="3543300"/>
            <a:chExt cx="329811" cy="381000"/>
          </a:xfrm>
        </p:grpSpPr>
        <p:sp>
          <p:nvSpPr>
            <p:cNvPr id="83030" name="AutoShape 27">
              <a:extLst>
                <a:ext uri="{FF2B5EF4-FFF2-40B4-BE49-F238E27FC236}">
                  <a16:creationId xmlns:a16="http://schemas.microsoft.com/office/drawing/2014/main" id="{2DEC9067-2670-C6DD-8582-09BFFF84F5B0}"/>
                </a:ext>
              </a:extLst>
            </p:cNvPr>
            <p:cNvSpPr>
              <a:spLocks noChangeArrowheads="1"/>
            </p:cNvSpPr>
            <p:nvPr/>
          </p:nvSpPr>
          <p:spPr bwMode="auto">
            <a:xfrm rot="5400000">
              <a:off x="3801125" y="3594100"/>
              <a:ext cx="381000" cy="2794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latin typeface="Helvetica" pitchFamily="2" charset="0"/>
                </a:rPr>
                <a:t> </a:t>
              </a:r>
              <a:r>
                <a:rPr lang="en-US" altLang="en-US" sz="2400" b="1">
                  <a:solidFill>
                    <a:srgbClr val="FF0000"/>
                  </a:solidFill>
                  <a:latin typeface="Helvetica" pitchFamily="2" charset="0"/>
                </a:rPr>
                <a:t>  </a:t>
              </a:r>
            </a:p>
            <a:p>
              <a:pPr algn="ctr" eaLnBrk="1" hangingPunct="1">
                <a:spcBef>
                  <a:spcPct val="0"/>
                </a:spcBef>
                <a:buFontTx/>
                <a:buNone/>
              </a:pPr>
              <a:r>
                <a:rPr lang="en-US" altLang="en-US" sz="2400" b="1">
                  <a:solidFill>
                    <a:srgbClr val="FF0000"/>
                  </a:solidFill>
                  <a:latin typeface="Helvetica" pitchFamily="2" charset="0"/>
                </a:rPr>
                <a:t>	  </a:t>
              </a:r>
            </a:p>
            <a:p>
              <a:pPr algn="ctr" eaLnBrk="1" hangingPunct="1">
                <a:spcBef>
                  <a:spcPct val="0"/>
                </a:spcBef>
                <a:buFontTx/>
                <a:buNone/>
              </a:pPr>
              <a:endParaRPr lang="en-US" altLang="en-US" sz="900" b="1">
                <a:latin typeface="Helvetica" pitchFamily="2" charset="0"/>
              </a:endParaRPr>
            </a:p>
            <a:p>
              <a:pPr algn="ctr" eaLnBrk="1" hangingPunct="1">
                <a:spcBef>
                  <a:spcPct val="0"/>
                </a:spcBef>
                <a:buFontTx/>
                <a:buNone/>
              </a:pPr>
              <a:endParaRPr lang="en-US" altLang="en-US" sz="1800">
                <a:latin typeface="Helvetica" pitchFamily="2" charset="0"/>
              </a:endParaRPr>
            </a:p>
            <a:p>
              <a:pPr algn="ctr" eaLnBrk="1" hangingPunct="1">
                <a:spcBef>
                  <a:spcPct val="0"/>
                </a:spcBef>
                <a:buFontTx/>
                <a:buNone/>
              </a:pPr>
              <a:endParaRPr lang="en-US" altLang="en-US" sz="1800">
                <a:latin typeface="Helvetica" pitchFamily="2" charset="0"/>
              </a:endParaRPr>
            </a:p>
          </p:txBody>
        </p:sp>
        <p:sp>
          <p:nvSpPr>
            <p:cNvPr id="83031" name="Oval 28">
              <a:extLst>
                <a:ext uri="{FF2B5EF4-FFF2-40B4-BE49-F238E27FC236}">
                  <a16:creationId xmlns:a16="http://schemas.microsoft.com/office/drawing/2014/main" id="{2E0A1D8A-F935-E4E8-F70B-C3EA52878358}"/>
                </a:ext>
              </a:extLst>
            </p:cNvPr>
            <p:cNvSpPr>
              <a:spLocks noChangeArrowheads="1"/>
            </p:cNvSpPr>
            <p:nvPr/>
          </p:nvSpPr>
          <p:spPr bwMode="auto">
            <a:xfrm flipH="1">
              <a:off x="4136017" y="3707292"/>
              <a:ext cx="45719" cy="534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Helvetica" pitchFamily="2" charset="0"/>
              </a:endParaRPr>
            </a:p>
          </p:txBody>
        </p:sp>
      </p:grpSp>
      <p:cxnSp>
        <p:nvCxnSpPr>
          <p:cNvPr id="236" name="Straight Connector 235">
            <a:extLst>
              <a:ext uri="{FF2B5EF4-FFF2-40B4-BE49-F238E27FC236}">
                <a16:creationId xmlns:a16="http://schemas.microsoft.com/office/drawing/2014/main" id="{2B9C2B10-3E72-AB4E-8E6C-C4A41F3CE10A}"/>
              </a:ext>
            </a:extLst>
          </p:cNvPr>
          <p:cNvCxnSpPr/>
          <p:nvPr/>
        </p:nvCxnSpPr>
        <p:spPr>
          <a:xfrm>
            <a:off x="5718175" y="1681163"/>
            <a:ext cx="0" cy="2590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7" name="Freeform 93">
            <a:extLst>
              <a:ext uri="{FF2B5EF4-FFF2-40B4-BE49-F238E27FC236}">
                <a16:creationId xmlns:a16="http://schemas.microsoft.com/office/drawing/2014/main" id="{A343D6D4-1002-244C-B0E1-EF0F5C2C7382}"/>
              </a:ext>
            </a:extLst>
          </p:cNvPr>
          <p:cNvSpPr>
            <a:spLocks/>
          </p:cNvSpPr>
          <p:nvPr/>
        </p:nvSpPr>
        <p:spPr bwMode="auto">
          <a:xfrm>
            <a:off x="6535738" y="2451100"/>
            <a:ext cx="360362" cy="358775"/>
          </a:xfrm>
          <a:custGeom>
            <a:avLst/>
            <a:gdLst>
              <a:gd name="T0" fmla="*/ 2147483647 w 423"/>
              <a:gd name="T1" fmla="*/ 0 h 235"/>
              <a:gd name="T2" fmla="*/ 2147483647 w 423"/>
              <a:gd name="T3" fmla="*/ 2147483647 h 235"/>
              <a:gd name="T4" fmla="*/ 0 w 423"/>
              <a:gd name="T5" fmla="*/ 2147483647 h 235"/>
              <a:gd name="T6" fmla="*/ 0 w 423"/>
              <a:gd name="T7" fmla="*/ 2147483647 h 235"/>
              <a:gd name="T8" fmla="*/ 2147483647 w 423"/>
              <a:gd name="T9" fmla="*/ 2147483647 h 235"/>
              <a:gd name="T10" fmla="*/ 2147483647 w 423"/>
              <a:gd name="T11" fmla="*/ 2147483647 h 235"/>
              <a:gd name="T12" fmla="*/ 2147483647 w 423"/>
              <a:gd name="T13" fmla="*/ 2147483647 h 235"/>
              <a:gd name="T14" fmla="*/ 2147483647 w 423"/>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35"/>
              <a:gd name="T26" fmla="*/ 423 w 42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35">
                <a:moveTo>
                  <a:pt x="317" y="0"/>
                </a:moveTo>
                <a:lnTo>
                  <a:pt x="317" y="59"/>
                </a:lnTo>
                <a:lnTo>
                  <a:pt x="0" y="59"/>
                </a:lnTo>
                <a:lnTo>
                  <a:pt x="0" y="176"/>
                </a:lnTo>
                <a:lnTo>
                  <a:pt x="317" y="176"/>
                </a:lnTo>
                <a:lnTo>
                  <a:pt x="317" y="235"/>
                </a:lnTo>
                <a:lnTo>
                  <a:pt x="423" y="118"/>
                </a:lnTo>
                <a:lnTo>
                  <a:pt x="317" y="0"/>
                </a:lnTo>
                <a:close/>
              </a:path>
            </a:pathLst>
          </a:custGeom>
          <a:solidFill>
            <a:schemeClr val="bg1">
              <a:lumMod val="65000"/>
            </a:schemeClr>
          </a:solidFill>
          <a:ln w="9525">
            <a:noFill/>
            <a:round/>
            <a:headEnd/>
            <a:tailEnd/>
          </a:ln>
        </p:spPr>
        <p:txBody>
          <a:bodyPr/>
          <a:lstStyle/>
          <a:p>
            <a:pPr eaLnBrk="1" hangingPunct="1">
              <a:defRPr/>
            </a:pPr>
            <a:endParaRPr lang="en-US">
              <a:latin typeface="Arial" charset="0"/>
              <a:ea typeface="+mn-ea"/>
              <a:sym typeface="Arial" pitchFamily="34" charset="0"/>
            </a:endParaRPr>
          </a:p>
        </p:txBody>
      </p:sp>
      <p:sp>
        <p:nvSpPr>
          <p:cNvPr id="83003" name="Rectangle 95">
            <a:extLst>
              <a:ext uri="{FF2B5EF4-FFF2-40B4-BE49-F238E27FC236}">
                <a16:creationId xmlns:a16="http://schemas.microsoft.com/office/drawing/2014/main" id="{77138D0B-9163-6A20-CE04-ABFFCA69D1F3}"/>
              </a:ext>
            </a:extLst>
          </p:cNvPr>
          <p:cNvSpPr>
            <a:spLocks noChangeArrowheads="1"/>
          </p:cNvSpPr>
          <p:nvPr/>
        </p:nvSpPr>
        <p:spPr bwMode="auto">
          <a:xfrm>
            <a:off x="6507163" y="2506663"/>
            <a:ext cx="33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800" i="1">
                <a:solidFill>
                  <a:srgbClr val="333399"/>
                </a:solidFill>
                <a:latin typeface="Helvetica" pitchFamily="2" charset="0"/>
              </a:rPr>
              <a:t> </a:t>
            </a:r>
            <a:r>
              <a:rPr lang="en-GB" altLang="en-US" sz="1200" i="1">
                <a:latin typeface="Helvetica" pitchFamily="2" charset="0"/>
              </a:rPr>
              <a:t>lacZ</a:t>
            </a:r>
            <a:endParaRPr lang="en-GB" altLang="en-US" sz="1200">
              <a:latin typeface="Helvetica" pitchFamily="2" charset="0"/>
            </a:endParaRPr>
          </a:p>
        </p:txBody>
      </p:sp>
      <p:sp>
        <p:nvSpPr>
          <p:cNvPr id="239" name="Diamond 238">
            <a:extLst>
              <a:ext uri="{FF2B5EF4-FFF2-40B4-BE49-F238E27FC236}">
                <a16:creationId xmlns:a16="http://schemas.microsoft.com/office/drawing/2014/main" id="{7C16B156-E66A-2546-AB0B-E35AB27BC556}"/>
              </a:ext>
            </a:extLst>
          </p:cNvPr>
          <p:cNvSpPr/>
          <p:nvPr/>
        </p:nvSpPr>
        <p:spPr>
          <a:xfrm>
            <a:off x="6854825" y="3902075"/>
            <a:ext cx="53975" cy="53975"/>
          </a:xfrm>
          <a:prstGeom prst="diamond">
            <a:avLst/>
          </a:prstGeom>
          <a:solidFill>
            <a:srgbClr val="F17E27"/>
          </a:solidFill>
          <a:ln>
            <a:solidFill>
              <a:srgbClr val="F17E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40" name="Diamond 239">
            <a:extLst>
              <a:ext uri="{FF2B5EF4-FFF2-40B4-BE49-F238E27FC236}">
                <a16:creationId xmlns:a16="http://schemas.microsoft.com/office/drawing/2014/main" id="{5BDBA1D8-2E58-EB4D-8A15-7089C02202E5}"/>
              </a:ext>
            </a:extLst>
          </p:cNvPr>
          <p:cNvSpPr/>
          <p:nvPr/>
        </p:nvSpPr>
        <p:spPr>
          <a:xfrm>
            <a:off x="7131050" y="3767138"/>
            <a:ext cx="53975" cy="53975"/>
          </a:xfrm>
          <a:prstGeom prst="diamond">
            <a:avLst/>
          </a:prstGeom>
          <a:solidFill>
            <a:srgbClr val="F17E27"/>
          </a:solidFill>
          <a:ln>
            <a:solidFill>
              <a:srgbClr val="F17E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41" name="Diamond 240">
            <a:extLst>
              <a:ext uri="{FF2B5EF4-FFF2-40B4-BE49-F238E27FC236}">
                <a16:creationId xmlns:a16="http://schemas.microsoft.com/office/drawing/2014/main" id="{05D7C717-0280-7746-BB67-B2E896BAA681}"/>
              </a:ext>
            </a:extLst>
          </p:cNvPr>
          <p:cNvSpPr/>
          <p:nvPr/>
        </p:nvSpPr>
        <p:spPr>
          <a:xfrm>
            <a:off x="7210425" y="3927475"/>
            <a:ext cx="53975" cy="53975"/>
          </a:xfrm>
          <a:prstGeom prst="diamond">
            <a:avLst/>
          </a:prstGeom>
          <a:solidFill>
            <a:srgbClr val="F17E27"/>
          </a:solidFill>
          <a:ln>
            <a:solidFill>
              <a:srgbClr val="F17E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42" name="Diamond 241">
            <a:extLst>
              <a:ext uri="{FF2B5EF4-FFF2-40B4-BE49-F238E27FC236}">
                <a16:creationId xmlns:a16="http://schemas.microsoft.com/office/drawing/2014/main" id="{27E6BB69-B252-9543-8689-8E57C46E7FDD}"/>
              </a:ext>
            </a:extLst>
          </p:cNvPr>
          <p:cNvSpPr/>
          <p:nvPr/>
        </p:nvSpPr>
        <p:spPr>
          <a:xfrm>
            <a:off x="7358063" y="3794125"/>
            <a:ext cx="55562" cy="53975"/>
          </a:xfrm>
          <a:prstGeom prst="diamond">
            <a:avLst/>
          </a:prstGeom>
          <a:solidFill>
            <a:srgbClr val="F17E27"/>
          </a:solidFill>
          <a:ln>
            <a:solidFill>
              <a:srgbClr val="F17E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43" name="Diamond 242">
            <a:extLst>
              <a:ext uri="{FF2B5EF4-FFF2-40B4-BE49-F238E27FC236}">
                <a16:creationId xmlns:a16="http://schemas.microsoft.com/office/drawing/2014/main" id="{D9A0DE46-BE24-794E-B755-1DD009CF5586}"/>
              </a:ext>
            </a:extLst>
          </p:cNvPr>
          <p:cNvSpPr/>
          <p:nvPr/>
        </p:nvSpPr>
        <p:spPr>
          <a:xfrm>
            <a:off x="6886575" y="3660775"/>
            <a:ext cx="53975" cy="53975"/>
          </a:xfrm>
          <a:prstGeom prst="diamond">
            <a:avLst/>
          </a:prstGeom>
          <a:solidFill>
            <a:srgbClr val="F17E27"/>
          </a:solidFill>
          <a:ln>
            <a:solidFill>
              <a:srgbClr val="F17E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44" name="Diamond 243">
            <a:extLst>
              <a:ext uri="{FF2B5EF4-FFF2-40B4-BE49-F238E27FC236}">
                <a16:creationId xmlns:a16="http://schemas.microsoft.com/office/drawing/2014/main" id="{EEDCE4BD-EA5B-BC46-82E3-BFC1F8781FDB}"/>
              </a:ext>
            </a:extLst>
          </p:cNvPr>
          <p:cNvSpPr/>
          <p:nvPr/>
        </p:nvSpPr>
        <p:spPr>
          <a:xfrm>
            <a:off x="7197725" y="3624263"/>
            <a:ext cx="53975" cy="53975"/>
          </a:xfrm>
          <a:prstGeom prst="diamond">
            <a:avLst/>
          </a:prstGeom>
          <a:solidFill>
            <a:srgbClr val="F17E27"/>
          </a:solidFill>
          <a:ln>
            <a:solidFill>
              <a:srgbClr val="F17E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83010" name="Text Box 7">
            <a:extLst>
              <a:ext uri="{FF2B5EF4-FFF2-40B4-BE49-F238E27FC236}">
                <a16:creationId xmlns:a16="http://schemas.microsoft.com/office/drawing/2014/main" id="{228A2575-622A-9A89-7C05-9D19EA20BE1B}"/>
              </a:ext>
            </a:extLst>
          </p:cNvPr>
          <p:cNvSpPr txBox="1">
            <a:spLocks noChangeArrowheads="1"/>
          </p:cNvSpPr>
          <p:nvPr/>
        </p:nvSpPr>
        <p:spPr bwMode="auto">
          <a:xfrm>
            <a:off x="7523163" y="1960563"/>
            <a:ext cx="11430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solidFill>
                  <a:srgbClr val="000000"/>
                </a:solidFill>
                <a:sym typeface="Arial" panose="020B0604020202020204" pitchFamily="34" charset="0"/>
              </a:rPr>
              <a:t>reporters</a:t>
            </a:r>
          </a:p>
          <a:p>
            <a:pPr eaLnBrk="1" hangingPunct="1">
              <a:spcBef>
                <a:spcPct val="0"/>
              </a:spcBef>
              <a:buFontTx/>
              <a:buNone/>
            </a:pPr>
            <a:endParaRPr lang="en-GB" altLang="en-US" sz="1200">
              <a:solidFill>
                <a:srgbClr val="000000"/>
              </a:solidFill>
              <a:sym typeface="Arial" panose="020B0604020202020204" pitchFamily="34" charset="0"/>
            </a:endParaRPr>
          </a:p>
          <a:p>
            <a:pPr eaLnBrk="1" hangingPunct="1">
              <a:spcBef>
                <a:spcPct val="0"/>
              </a:spcBef>
              <a:buFontTx/>
              <a:buNone/>
            </a:pPr>
            <a:r>
              <a:rPr lang="en-GB" altLang="en-US" sz="1600">
                <a:solidFill>
                  <a:srgbClr val="000000"/>
                </a:solidFill>
                <a:sym typeface="Arial" panose="020B0604020202020204" pitchFamily="34" charset="0"/>
              </a:rPr>
              <a:t>pigments</a:t>
            </a:r>
          </a:p>
          <a:p>
            <a:pPr eaLnBrk="1" hangingPunct="1">
              <a:spcBef>
                <a:spcPct val="0"/>
              </a:spcBef>
              <a:buFontTx/>
              <a:buNone/>
            </a:pPr>
            <a:endParaRPr lang="en-GB" altLang="en-US" sz="1000">
              <a:solidFill>
                <a:srgbClr val="000000"/>
              </a:solidFill>
              <a:sym typeface="Arial" panose="020B0604020202020204" pitchFamily="34" charset="0"/>
            </a:endParaRPr>
          </a:p>
          <a:p>
            <a:pPr eaLnBrk="1" hangingPunct="1">
              <a:spcBef>
                <a:spcPct val="0"/>
              </a:spcBef>
              <a:buFontTx/>
              <a:buNone/>
            </a:pPr>
            <a:endParaRPr lang="en-GB" altLang="en-US" sz="1100">
              <a:solidFill>
                <a:srgbClr val="000000"/>
              </a:solidFill>
              <a:sym typeface="Arial" panose="020B0604020202020204" pitchFamily="34" charset="0"/>
            </a:endParaRPr>
          </a:p>
          <a:p>
            <a:pPr eaLnBrk="1" hangingPunct="1">
              <a:spcBef>
                <a:spcPct val="0"/>
              </a:spcBef>
              <a:buFontTx/>
              <a:buNone/>
            </a:pPr>
            <a:endParaRPr lang="en-GB" altLang="en-US" sz="1000">
              <a:solidFill>
                <a:srgbClr val="000000"/>
              </a:solidFill>
              <a:sym typeface="Arial" panose="020B0604020202020204" pitchFamily="34" charset="0"/>
            </a:endParaRPr>
          </a:p>
          <a:p>
            <a:pPr eaLnBrk="1" hangingPunct="1">
              <a:spcBef>
                <a:spcPct val="0"/>
              </a:spcBef>
              <a:buFontTx/>
              <a:buNone/>
            </a:pPr>
            <a:r>
              <a:rPr lang="en-GB" altLang="en-US" sz="1600">
                <a:solidFill>
                  <a:srgbClr val="000000"/>
                </a:solidFill>
                <a:sym typeface="Arial" panose="020B0604020202020204" pitchFamily="34" charset="0"/>
              </a:rPr>
              <a:t>motility</a:t>
            </a:r>
          </a:p>
          <a:p>
            <a:pPr eaLnBrk="1" hangingPunct="1">
              <a:spcBef>
                <a:spcPct val="0"/>
              </a:spcBef>
              <a:buFontTx/>
              <a:buNone/>
            </a:pPr>
            <a:endParaRPr lang="en-GB" altLang="en-US" sz="1200">
              <a:solidFill>
                <a:srgbClr val="000000"/>
              </a:solidFill>
              <a:sym typeface="Arial" panose="020B0604020202020204" pitchFamily="34" charset="0"/>
            </a:endParaRPr>
          </a:p>
          <a:p>
            <a:pPr eaLnBrk="1" hangingPunct="1">
              <a:spcBef>
                <a:spcPct val="0"/>
              </a:spcBef>
              <a:buFontTx/>
              <a:buNone/>
            </a:pPr>
            <a:r>
              <a:rPr lang="en-GB" altLang="en-US" sz="1600">
                <a:solidFill>
                  <a:srgbClr val="000000"/>
                </a:solidFill>
                <a:sym typeface="Arial" panose="020B0604020202020204" pitchFamily="34" charset="0"/>
              </a:rPr>
              <a:t>electrons</a:t>
            </a:r>
          </a:p>
          <a:p>
            <a:pPr eaLnBrk="1" hangingPunct="1">
              <a:spcBef>
                <a:spcPct val="0"/>
              </a:spcBef>
              <a:buFontTx/>
              <a:buNone/>
            </a:pPr>
            <a:endParaRPr lang="en-GB" altLang="en-US" sz="1200">
              <a:solidFill>
                <a:srgbClr val="000000"/>
              </a:solidFill>
              <a:sym typeface="Arial" panose="020B0604020202020204" pitchFamily="34" charset="0"/>
            </a:endParaRPr>
          </a:p>
          <a:p>
            <a:pPr eaLnBrk="1" hangingPunct="1">
              <a:spcBef>
                <a:spcPct val="0"/>
              </a:spcBef>
              <a:buFontTx/>
              <a:buNone/>
            </a:pPr>
            <a:r>
              <a:rPr lang="en-GB" altLang="en-US" sz="1600">
                <a:solidFill>
                  <a:srgbClr val="000000"/>
                </a:solidFill>
                <a:sym typeface="Arial" panose="020B0604020202020204" pitchFamily="34" charset="0"/>
              </a:rPr>
              <a:t>chemicals</a:t>
            </a:r>
          </a:p>
        </p:txBody>
      </p:sp>
      <p:sp>
        <p:nvSpPr>
          <p:cNvPr id="83011" name="Text Box 7">
            <a:extLst>
              <a:ext uri="{FF2B5EF4-FFF2-40B4-BE49-F238E27FC236}">
                <a16:creationId xmlns:a16="http://schemas.microsoft.com/office/drawing/2014/main" id="{0C7C57FF-E638-004D-3AF8-47FAD5A9D427}"/>
              </a:ext>
            </a:extLst>
          </p:cNvPr>
          <p:cNvSpPr txBox="1">
            <a:spLocks noChangeArrowheads="1"/>
          </p:cNvSpPr>
          <p:nvPr/>
        </p:nvSpPr>
        <p:spPr bwMode="auto">
          <a:xfrm>
            <a:off x="663575" y="2043113"/>
            <a:ext cx="1143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solidFill>
                  <a:srgbClr val="000000"/>
                </a:solidFill>
                <a:sym typeface="Arial" panose="020B0604020202020204" pitchFamily="34" charset="0"/>
              </a:rPr>
              <a:t>metal ions</a:t>
            </a:r>
          </a:p>
          <a:p>
            <a:pPr eaLnBrk="1" hangingPunct="1">
              <a:spcBef>
                <a:spcPct val="0"/>
              </a:spcBef>
              <a:buFontTx/>
              <a:buNone/>
            </a:pPr>
            <a:endParaRPr lang="en-GB" altLang="en-US" sz="1400">
              <a:solidFill>
                <a:srgbClr val="000000"/>
              </a:solidFill>
              <a:sym typeface="Arial" panose="020B0604020202020204" pitchFamily="34" charset="0"/>
            </a:endParaRPr>
          </a:p>
          <a:p>
            <a:pPr eaLnBrk="1" hangingPunct="1">
              <a:spcBef>
                <a:spcPct val="0"/>
              </a:spcBef>
              <a:buFontTx/>
              <a:buNone/>
            </a:pPr>
            <a:r>
              <a:rPr lang="en-GB" altLang="en-US" sz="1600">
                <a:solidFill>
                  <a:srgbClr val="000000"/>
                </a:solidFill>
                <a:sym typeface="Arial" panose="020B0604020202020204" pitchFamily="34" charset="0"/>
              </a:rPr>
              <a:t>chemicals</a:t>
            </a:r>
          </a:p>
          <a:p>
            <a:pPr eaLnBrk="1" hangingPunct="1">
              <a:spcBef>
                <a:spcPct val="0"/>
              </a:spcBef>
              <a:buFontTx/>
              <a:buNone/>
            </a:pPr>
            <a:endParaRPr lang="en-GB" altLang="en-US" sz="1400">
              <a:solidFill>
                <a:srgbClr val="000000"/>
              </a:solidFill>
              <a:sym typeface="Arial" panose="020B0604020202020204" pitchFamily="34" charset="0"/>
            </a:endParaRPr>
          </a:p>
          <a:p>
            <a:pPr eaLnBrk="1" hangingPunct="1">
              <a:spcBef>
                <a:spcPct val="0"/>
              </a:spcBef>
              <a:buFontTx/>
              <a:buNone/>
            </a:pPr>
            <a:r>
              <a:rPr lang="en-GB" altLang="en-US" sz="1600">
                <a:solidFill>
                  <a:srgbClr val="000000"/>
                </a:solidFill>
                <a:sym typeface="Arial" panose="020B0604020202020204" pitchFamily="34" charset="0"/>
              </a:rPr>
              <a:t>light</a:t>
            </a:r>
          </a:p>
          <a:p>
            <a:pPr eaLnBrk="1" hangingPunct="1">
              <a:spcBef>
                <a:spcPct val="0"/>
              </a:spcBef>
              <a:buFontTx/>
              <a:buNone/>
            </a:pPr>
            <a:endParaRPr lang="en-GB" altLang="en-US" sz="1400">
              <a:solidFill>
                <a:srgbClr val="000000"/>
              </a:solidFill>
              <a:sym typeface="Arial" panose="020B0604020202020204" pitchFamily="34" charset="0"/>
            </a:endParaRPr>
          </a:p>
          <a:p>
            <a:pPr eaLnBrk="1" hangingPunct="1">
              <a:spcBef>
                <a:spcPct val="0"/>
              </a:spcBef>
              <a:buFontTx/>
              <a:buNone/>
            </a:pPr>
            <a:r>
              <a:rPr lang="en-GB" altLang="en-US" sz="1600">
                <a:solidFill>
                  <a:srgbClr val="000000"/>
                </a:solidFill>
                <a:sym typeface="Arial" panose="020B0604020202020204" pitchFamily="34" charset="0"/>
              </a:rPr>
              <a:t>heat</a:t>
            </a:r>
          </a:p>
          <a:p>
            <a:pPr eaLnBrk="1" hangingPunct="1">
              <a:spcBef>
                <a:spcPct val="0"/>
              </a:spcBef>
              <a:buFontTx/>
              <a:buNone/>
            </a:pPr>
            <a:endParaRPr lang="en-GB" altLang="en-US" sz="1400">
              <a:solidFill>
                <a:srgbClr val="000000"/>
              </a:solidFill>
              <a:sym typeface="Arial" panose="020B0604020202020204" pitchFamily="34" charset="0"/>
            </a:endParaRPr>
          </a:p>
          <a:p>
            <a:pPr eaLnBrk="1" hangingPunct="1">
              <a:spcBef>
                <a:spcPct val="0"/>
              </a:spcBef>
              <a:buFontTx/>
              <a:buNone/>
            </a:pPr>
            <a:r>
              <a:rPr lang="en-GB" altLang="en-US" sz="1600">
                <a:solidFill>
                  <a:srgbClr val="000000"/>
                </a:solidFill>
                <a:sym typeface="Arial" panose="020B0604020202020204" pitchFamily="34" charset="0"/>
              </a:rPr>
              <a:t>antigens</a:t>
            </a:r>
          </a:p>
          <a:p>
            <a:pPr eaLnBrk="1" hangingPunct="1">
              <a:spcBef>
                <a:spcPct val="0"/>
              </a:spcBef>
              <a:buFontTx/>
              <a:buNone/>
            </a:pPr>
            <a:endParaRPr lang="en-GB" altLang="en-US" sz="1400">
              <a:solidFill>
                <a:srgbClr val="000000"/>
              </a:solidFill>
              <a:sym typeface="Arial" panose="020B0604020202020204" pitchFamily="34" charset="0"/>
            </a:endParaRPr>
          </a:p>
          <a:p>
            <a:pPr eaLnBrk="1" hangingPunct="1">
              <a:spcBef>
                <a:spcPct val="0"/>
              </a:spcBef>
              <a:buFontTx/>
              <a:buNone/>
            </a:pPr>
            <a:endParaRPr lang="en-US" altLang="en-US" sz="1400">
              <a:solidFill>
                <a:srgbClr val="000000"/>
              </a:solidFill>
              <a:sym typeface="Arial" panose="020B0604020202020204" pitchFamily="34" charset="0"/>
            </a:endParaRPr>
          </a:p>
        </p:txBody>
      </p:sp>
      <p:sp>
        <p:nvSpPr>
          <p:cNvPr id="83012" name="Line 24">
            <a:extLst>
              <a:ext uri="{FF2B5EF4-FFF2-40B4-BE49-F238E27FC236}">
                <a16:creationId xmlns:a16="http://schemas.microsoft.com/office/drawing/2014/main" id="{7C353047-9FA1-858F-4D5E-AC175852C3B8}"/>
              </a:ext>
            </a:extLst>
          </p:cNvPr>
          <p:cNvSpPr>
            <a:spLocks noChangeShapeType="1"/>
          </p:cNvSpPr>
          <p:nvPr/>
        </p:nvSpPr>
        <p:spPr bwMode="auto">
          <a:xfrm>
            <a:off x="3659188" y="4362450"/>
            <a:ext cx="0" cy="358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FR"/>
          </a:p>
        </p:txBody>
      </p:sp>
      <p:sp>
        <p:nvSpPr>
          <p:cNvPr id="83013" name="Line 25">
            <a:extLst>
              <a:ext uri="{FF2B5EF4-FFF2-40B4-BE49-F238E27FC236}">
                <a16:creationId xmlns:a16="http://schemas.microsoft.com/office/drawing/2014/main" id="{9162C272-572C-0647-8BAC-EEB3BF567F0A}"/>
              </a:ext>
            </a:extLst>
          </p:cNvPr>
          <p:cNvSpPr>
            <a:spLocks noChangeShapeType="1"/>
          </p:cNvSpPr>
          <p:nvPr/>
        </p:nvSpPr>
        <p:spPr bwMode="auto">
          <a:xfrm>
            <a:off x="5730875" y="4362450"/>
            <a:ext cx="0" cy="358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FR"/>
          </a:p>
        </p:txBody>
      </p:sp>
      <p:sp>
        <p:nvSpPr>
          <p:cNvPr id="83014" name="Line 26">
            <a:extLst>
              <a:ext uri="{FF2B5EF4-FFF2-40B4-BE49-F238E27FC236}">
                <a16:creationId xmlns:a16="http://schemas.microsoft.com/office/drawing/2014/main" id="{6B676608-20D5-BA8D-C9BA-12DBE838A4E1}"/>
              </a:ext>
            </a:extLst>
          </p:cNvPr>
          <p:cNvSpPr>
            <a:spLocks noChangeShapeType="1"/>
          </p:cNvSpPr>
          <p:nvPr/>
        </p:nvSpPr>
        <p:spPr bwMode="auto">
          <a:xfrm>
            <a:off x="2111375" y="4475163"/>
            <a:ext cx="1525588"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FR"/>
          </a:p>
        </p:txBody>
      </p:sp>
      <p:sp>
        <p:nvSpPr>
          <p:cNvPr id="83015" name="Line 27">
            <a:extLst>
              <a:ext uri="{FF2B5EF4-FFF2-40B4-BE49-F238E27FC236}">
                <a16:creationId xmlns:a16="http://schemas.microsoft.com/office/drawing/2014/main" id="{B0409764-1BD2-EB4D-2BEB-B81E51CDBADE}"/>
              </a:ext>
            </a:extLst>
          </p:cNvPr>
          <p:cNvSpPr>
            <a:spLocks noChangeShapeType="1"/>
          </p:cNvSpPr>
          <p:nvPr/>
        </p:nvSpPr>
        <p:spPr bwMode="auto">
          <a:xfrm flipV="1">
            <a:off x="5734050" y="4470400"/>
            <a:ext cx="1600200"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FR"/>
          </a:p>
        </p:txBody>
      </p:sp>
      <p:sp>
        <p:nvSpPr>
          <p:cNvPr id="83016" name="Line 28">
            <a:extLst>
              <a:ext uri="{FF2B5EF4-FFF2-40B4-BE49-F238E27FC236}">
                <a16:creationId xmlns:a16="http://schemas.microsoft.com/office/drawing/2014/main" id="{9BE48780-1F02-AA48-180A-5FA117B543A2}"/>
              </a:ext>
            </a:extLst>
          </p:cNvPr>
          <p:cNvSpPr>
            <a:spLocks noChangeShapeType="1"/>
          </p:cNvSpPr>
          <p:nvPr/>
        </p:nvSpPr>
        <p:spPr bwMode="auto">
          <a:xfrm>
            <a:off x="3686175" y="4470400"/>
            <a:ext cx="2006600"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FR"/>
          </a:p>
        </p:txBody>
      </p:sp>
      <p:sp>
        <p:nvSpPr>
          <p:cNvPr id="83017" name="Text Box 29">
            <a:extLst>
              <a:ext uri="{FF2B5EF4-FFF2-40B4-BE49-F238E27FC236}">
                <a16:creationId xmlns:a16="http://schemas.microsoft.com/office/drawing/2014/main" id="{314DD420-0922-B27D-FA13-8DFE1437D547}"/>
              </a:ext>
            </a:extLst>
          </p:cNvPr>
          <p:cNvSpPr txBox="1">
            <a:spLocks noChangeArrowheads="1"/>
          </p:cNvSpPr>
          <p:nvPr/>
        </p:nvSpPr>
        <p:spPr bwMode="auto">
          <a:xfrm>
            <a:off x="2390775" y="4489450"/>
            <a:ext cx="93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1600">
                <a:solidFill>
                  <a:srgbClr val="000000"/>
                </a:solidFill>
                <a:ea typeface="宋体" panose="02010600030101010101" pitchFamily="2" charset="-122"/>
                <a:sym typeface="Arial" panose="020B0604020202020204" pitchFamily="34" charset="0"/>
              </a:rPr>
              <a:t>Sensors</a:t>
            </a:r>
          </a:p>
        </p:txBody>
      </p:sp>
      <p:sp>
        <p:nvSpPr>
          <p:cNvPr id="83018" name="Text Box 30">
            <a:extLst>
              <a:ext uri="{FF2B5EF4-FFF2-40B4-BE49-F238E27FC236}">
                <a16:creationId xmlns:a16="http://schemas.microsoft.com/office/drawing/2014/main" id="{36C0C283-6308-6F60-335A-74AA00824BA4}"/>
              </a:ext>
            </a:extLst>
          </p:cNvPr>
          <p:cNvSpPr txBox="1">
            <a:spLocks noChangeArrowheads="1"/>
          </p:cNvSpPr>
          <p:nvPr/>
        </p:nvSpPr>
        <p:spPr bwMode="auto">
          <a:xfrm>
            <a:off x="5737225" y="4481513"/>
            <a:ext cx="1528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1600">
                <a:solidFill>
                  <a:srgbClr val="000000"/>
                </a:solidFill>
                <a:ea typeface="宋体" panose="02010600030101010101" pitchFamily="2" charset="-122"/>
                <a:sym typeface="Arial" panose="020B0604020202020204" pitchFamily="34" charset="0"/>
              </a:rPr>
              <a:t> Actuators</a:t>
            </a:r>
          </a:p>
        </p:txBody>
      </p:sp>
      <p:sp>
        <p:nvSpPr>
          <p:cNvPr id="83019" name="Text Box 31">
            <a:extLst>
              <a:ext uri="{FF2B5EF4-FFF2-40B4-BE49-F238E27FC236}">
                <a16:creationId xmlns:a16="http://schemas.microsoft.com/office/drawing/2014/main" id="{1A911517-C5AD-7356-9BFF-49ADC3E389B9}"/>
              </a:ext>
            </a:extLst>
          </p:cNvPr>
          <p:cNvSpPr txBox="1">
            <a:spLocks noChangeArrowheads="1"/>
          </p:cNvSpPr>
          <p:nvPr/>
        </p:nvSpPr>
        <p:spPr bwMode="auto">
          <a:xfrm>
            <a:off x="3670300" y="4491038"/>
            <a:ext cx="2065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1600">
                <a:solidFill>
                  <a:srgbClr val="000000"/>
                </a:solidFill>
                <a:ea typeface="宋体" panose="02010600030101010101" pitchFamily="2" charset="-122"/>
                <a:sym typeface="Arial" panose="020B0604020202020204" pitchFamily="34" charset="0"/>
              </a:rPr>
              <a:t>Genetic logic circuits</a:t>
            </a:r>
          </a:p>
        </p:txBody>
      </p:sp>
      <p:sp>
        <p:nvSpPr>
          <p:cNvPr id="83020" name="Text Box 7">
            <a:extLst>
              <a:ext uri="{FF2B5EF4-FFF2-40B4-BE49-F238E27FC236}">
                <a16:creationId xmlns:a16="http://schemas.microsoft.com/office/drawing/2014/main" id="{5FB9BDE7-3E68-A5F3-3149-B2D7CA35E050}"/>
              </a:ext>
            </a:extLst>
          </p:cNvPr>
          <p:cNvSpPr txBox="1">
            <a:spLocks noChangeArrowheads="1"/>
          </p:cNvSpPr>
          <p:nvPr/>
        </p:nvSpPr>
        <p:spPr bwMode="auto">
          <a:xfrm>
            <a:off x="609600" y="1608138"/>
            <a:ext cx="968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400" b="1">
                <a:solidFill>
                  <a:srgbClr val="000000"/>
                </a:solidFill>
                <a:latin typeface="Helvetica" pitchFamily="2" charset="0"/>
                <a:ea typeface="宋体" panose="02010600030101010101" pitchFamily="2" charset="-122"/>
                <a:sym typeface="Arial" panose="020B0604020202020204" pitchFamily="34" charset="0"/>
              </a:rPr>
              <a:t> Inputs</a:t>
            </a:r>
            <a:endParaRPr lang="en-GB" altLang="zh-CN" sz="1400" b="1" i="1">
              <a:solidFill>
                <a:srgbClr val="000000"/>
              </a:solidFill>
              <a:latin typeface="Helvetica" pitchFamily="2" charset="0"/>
              <a:ea typeface="宋体" panose="02010600030101010101" pitchFamily="2" charset="-122"/>
              <a:sym typeface="Arial" panose="020B0604020202020204" pitchFamily="34" charset="0"/>
            </a:endParaRPr>
          </a:p>
        </p:txBody>
      </p:sp>
      <p:sp>
        <p:nvSpPr>
          <p:cNvPr id="83021" name="Text Box 7">
            <a:extLst>
              <a:ext uri="{FF2B5EF4-FFF2-40B4-BE49-F238E27FC236}">
                <a16:creationId xmlns:a16="http://schemas.microsoft.com/office/drawing/2014/main" id="{F1310A39-A160-3E09-4ABE-D1DB6D7C81B9}"/>
              </a:ext>
            </a:extLst>
          </p:cNvPr>
          <p:cNvSpPr txBox="1">
            <a:spLocks noChangeArrowheads="1"/>
          </p:cNvSpPr>
          <p:nvPr/>
        </p:nvSpPr>
        <p:spPr bwMode="auto">
          <a:xfrm>
            <a:off x="7446963" y="1600200"/>
            <a:ext cx="1141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zh-CN" sz="1600" b="1">
                <a:solidFill>
                  <a:srgbClr val="000000"/>
                </a:solidFill>
                <a:latin typeface="Helvetica" pitchFamily="2" charset="0"/>
                <a:ea typeface="宋体" panose="02010600030101010101" pitchFamily="2" charset="-122"/>
                <a:sym typeface="Arial" panose="020B0604020202020204" pitchFamily="34" charset="0"/>
              </a:rPr>
              <a:t> </a:t>
            </a:r>
            <a:r>
              <a:rPr lang="en-GB" altLang="zh-CN" sz="1400" b="1">
                <a:solidFill>
                  <a:srgbClr val="000000"/>
                </a:solidFill>
                <a:latin typeface="Helvetica" pitchFamily="2" charset="0"/>
                <a:ea typeface="宋体" panose="02010600030101010101" pitchFamily="2" charset="-122"/>
                <a:sym typeface="Arial" panose="020B0604020202020204" pitchFamily="34" charset="0"/>
              </a:rPr>
              <a:t>Outputs</a:t>
            </a:r>
            <a:endParaRPr lang="en-GB" altLang="zh-CN" sz="1400" b="1" i="1">
              <a:solidFill>
                <a:srgbClr val="000000"/>
              </a:solidFill>
              <a:latin typeface="Helvetica" pitchFamily="2" charset="0"/>
              <a:ea typeface="宋体" panose="02010600030101010101" pitchFamily="2" charset="-122"/>
              <a:sym typeface="Arial" panose="020B0604020202020204" pitchFamily="34" charset="0"/>
            </a:endParaRPr>
          </a:p>
        </p:txBody>
      </p:sp>
      <p:sp>
        <p:nvSpPr>
          <p:cNvPr id="127" name="Oval 126">
            <a:extLst>
              <a:ext uri="{FF2B5EF4-FFF2-40B4-BE49-F238E27FC236}">
                <a16:creationId xmlns:a16="http://schemas.microsoft.com/office/drawing/2014/main" id="{0069D2B4-69ED-E64B-8DD7-8F605234FFCF}"/>
              </a:ext>
            </a:extLst>
          </p:cNvPr>
          <p:cNvSpPr/>
          <p:nvPr/>
        </p:nvSpPr>
        <p:spPr bwMode="auto">
          <a:xfrm rot="16200000">
            <a:off x="2495550" y="3746501"/>
            <a:ext cx="73025" cy="266700"/>
          </a:xfrm>
          <a:prstGeom prst="ellipse">
            <a:avLst/>
          </a:prstGeom>
          <a:gradFill>
            <a:gsLst>
              <a:gs pos="0">
                <a:srgbClr val="FFF200"/>
              </a:gs>
              <a:gs pos="45000">
                <a:srgbClr val="FF7A00"/>
              </a:gs>
              <a:gs pos="70000">
                <a:srgbClr val="FF0300"/>
              </a:gs>
              <a:gs pos="100000">
                <a:srgbClr val="4D0808"/>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grpSp>
        <p:nvGrpSpPr>
          <p:cNvPr id="83023" name="Group 232">
            <a:extLst>
              <a:ext uri="{FF2B5EF4-FFF2-40B4-BE49-F238E27FC236}">
                <a16:creationId xmlns:a16="http://schemas.microsoft.com/office/drawing/2014/main" id="{34E95145-23AA-B310-9EAC-39B2B519FC5B}"/>
              </a:ext>
            </a:extLst>
          </p:cNvPr>
          <p:cNvGrpSpPr>
            <a:grpSpLocks/>
          </p:cNvGrpSpPr>
          <p:nvPr/>
        </p:nvGrpSpPr>
        <p:grpSpPr bwMode="auto">
          <a:xfrm>
            <a:off x="2582863" y="3878263"/>
            <a:ext cx="109537" cy="111125"/>
            <a:chOff x="2900989" y="3608973"/>
            <a:chExt cx="108915" cy="110541"/>
          </a:xfrm>
        </p:grpSpPr>
        <p:sp>
          <p:nvSpPr>
            <p:cNvPr id="83028" name="Oval 22">
              <a:extLst>
                <a:ext uri="{FF2B5EF4-FFF2-40B4-BE49-F238E27FC236}">
                  <a16:creationId xmlns:a16="http://schemas.microsoft.com/office/drawing/2014/main" id="{7A0A9C6C-43DA-D90E-1289-B530CD17C152}"/>
                </a:ext>
              </a:extLst>
            </p:cNvPr>
            <p:cNvSpPr>
              <a:spLocks noChangeArrowheads="1"/>
            </p:cNvSpPr>
            <p:nvPr/>
          </p:nvSpPr>
          <p:spPr bwMode="auto">
            <a:xfrm>
              <a:off x="2900989" y="3608973"/>
              <a:ext cx="108915" cy="110541"/>
            </a:xfrm>
            <a:prstGeom prst="ellipse">
              <a:avLst/>
            </a:prstGeom>
            <a:gradFill rotWithShape="0">
              <a:gsLst>
                <a:gs pos="0">
                  <a:srgbClr val="7030A0"/>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zh-CN" sz="800">
                <a:ea typeface="宋体" panose="02010600030101010101" pitchFamily="2" charset="-122"/>
              </a:endParaRPr>
            </a:p>
          </p:txBody>
        </p:sp>
        <p:sp>
          <p:nvSpPr>
            <p:cNvPr id="83029" name="Rectangle 95">
              <a:extLst>
                <a:ext uri="{FF2B5EF4-FFF2-40B4-BE49-F238E27FC236}">
                  <a16:creationId xmlns:a16="http://schemas.microsoft.com/office/drawing/2014/main" id="{786865F5-F235-A1D5-3751-54A8440AC2DE}"/>
                </a:ext>
              </a:extLst>
            </p:cNvPr>
            <p:cNvSpPr>
              <a:spLocks noChangeArrowheads="1"/>
            </p:cNvSpPr>
            <p:nvPr/>
          </p:nvSpPr>
          <p:spPr bwMode="auto">
            <a:xfrm>
              <a:off x="2929155" y="3611777"/>
              <a:ext cx="589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700">
                  <a:latin typeface="Helvetica" pitchFamily="2" charset="0"/>
                </a:rPr>
                <a:t>P</a:t>
              </a:r>
            </a:p>
          </p:txBody>
        </p:sp>
      </p:grpSp>
      <p:sp>
        <p:nvSpPr>
          <p:cNvPr id="132" name="Oval 131">
            <a:extLst>
              <a:ext uri="{FF2B5EF4-FFF2-40B4-BE49-F238E27FC236}">
                <a16:creationId xmlns:a16="http://schemas.microsoft.com/office/drawing/2014/main" id="{761F31A5-3FE8-1047-8FB3-356AD6E236CD}"/>
              </a:ext>
            </a:extLst>
          </p:cNvPr>
          <p:cNvSpPr/>
          <p:nvPr/>
        </p:nvSpPr>
        <p:spPr bwMode="auto">
          <a:xfrm rot="16200000">
            <a:off x="2162175" y="3759200"/>
            <a:ext cx="73025" cy="257175"/>
          </a:xfrm>
          <a:prstGeom prst="ellipse">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cxnSp>
        <p:nvCxnSpPr>
          <p:cNvPr id="133" name="Straight Connector 132">
            <a:extLst>
              <a:ext uri="{FF2B5EF4-FFF2-40B4-BE49-F238E27FC236}">
                <a16:creationId xmlns:a16="http://schemas.microsoft.com/office/drawing/2014/main" id="{04AE025E-B717-454B-A181-1838F0A31A79}"/>
              </a:ext>
            </a:extLst>
          </p:cNvPr>
          <p:cNvCxnSpPr/>
          <p:nvPr/>
        </p:nvCxnSpPr>
        <p:spPr bwMode="auto">
          <a:xfrm flipV="1">
            <a:off x="2319338" y="3879850"/>
            <a:ext cx="7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88AA9C9-D59C-DB42-ABC1-1CF5F5BFD10A}"/>
              </a:ext>
            </a:extLst>
          </p:cNvPr>
          <p:cNvSpPr/>
          <p:nvPr/>
        </p:nvSpPr>
        <p:spPr bwMode="auto">
          <a:xfrm rot="16200000">
            <a:off x="2051844" y="3845719"/>
            <a:ext cx="46038" cy="762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pic>
        <p:nvPicPr>
          <p:cNvPr id="135" name="Picture 125" descr="D:\BBSRC grant_Sep262012\logic gates poster.jpg">
            <a:extLst>
              <a:ext uri="{FF2B5EF4-FFF2-40B4-BE49-F238E27FC236}">
                <a16:creationId xmlns:a16="http://schemas.microsoft.com/office/drawing/2014/main" id="{2C535899-8332-D07A-D870-2B67F84ED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70" t="25143" r="5048" b="20000"/>
          <a:stretch>
            <a:fillRect/>
          </a:stretch>
        </p:blipFill>
        <p:spPr bwMode="auto">
          <a:xfrm>
            <a:off x="2482850" y="1535113"/>
            <a:ext cx="441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38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9" descr="D:\Lola project\Biosensors\biosensors and bioelectronics paper\Biosensor paper figs\cad sensor.emf">
            <a:extLst>
              <a:ext uri="{FF2B5EF4-FFF2-40B4-BE49-F238E27FC236}">
                <a16:creationId xmlns:a16="http://schemas.microsoft.com/office/drawing/2014/main" id="{5483202F-3FB3-D8CB-66AE-AEE7EB730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1676400"/>
            <a:ext cx="35941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4" name="Picture 10" descr="D:\Lola project\Biosensors\biosensors and bioelectronics paper\Biosensor paper figs\zinc sensor.emf">
            <a:extLst>
              <a:ext uri="{FF2B5EF4-FFF2-40B4-BE49-F238E27FC236}">
                <a16:creationId xmlns:a16="http://schemas.microsoft.com/office/drawing/2014/main" id="{F81DDC18-3024-00C5-B5CB-8719AFDDF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3" y="1687513"/>
            <a:ext cx="40401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9" descr="C:\Program Files\MATLAB\R2010a\work\Promoters and Devices display\PzraP-30gfp.jpg">
            <a:extLst>
              <a:ext uri="{FF2B5EF4-FFF2-40B4-BE49-F238E27FC236}">
                <a16:creationId xmlns:a16="http://schemas.microsoft.com/office/drawing/2014/main" id="{8C116A3A-1448-12B2-B598-30CD98373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3108325"/>
            <a:ext cx="41402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10" descr="C:\Program Files\MATLAB\R2010a\work\Promoters and Devices display\PzntA-31gfp.jpg">
            <a:extLst>
              <a:ext uri="{FF2B5EF4-FFF2-40B4-BE49-F238E27FC236}">
                <a16:creationId xmlns:a16="http://schemas.microsoft.com/office/drawing/2014/main" id="{3411CE02-3FB8-1B6E-5055-278085B588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2075" y="3228975"/>
            <a:ext cx="39719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888F965-DD44-624F-8ACD-9E8A850FB2D8}"/>
              </a:ext>
            </a:extLst>
          </p:cNvPr>
          <p:cNvSpPr txBox="1">
            <a:spLocks/>
          </p:cNvSpPr>
          <p:nvPr/>
        </p:nvSpPr>
        <p:spPr>
          <a:xfrm>
            <a:off x="457200" y="381000"/>
            <a:ext cx="8229600" cy="1143000"/>
          </a:xfrm>
          <a:prstGeom prst="rect">
            <a:avLst/>
          </a:prstGeom>
        </p:spPr>
        <p:txBody>
          <a:bodyPr/>
          <a:lstStyle/>
          <a:p>
            <a:pPr algn="ctr">
              <a:defRPr/>
            </a:pPr>
            <a:r>
              <a:rPr lang="en-GB" altLang="zh-CN" sz="2800" kern="0" dirty="0">
                <a:latin typeface="+mj-lt"/>
                <a:ea typeface="+mn-ea"/>
                <a:cs typeface="+mj-cs"/>
                <a:sym typeface="Arial" pitchFamily="34" charset="0"/>
              </a:rPr>
              <a:t>Problem: non-selective zinc, cadmium sensors</a:t>
            </a:r>
          </a:p>
        </p:txBody>
      </p:sp>
    </p:spTree>
  </p:cSld>
  <p:clrMapOvr>
    <a:masterClrMapping/>
  </p:clrMapOvr>
  <p:transition advTm="5284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D:\Lola project\Biosensors\biosensors and bioelectronics paper\Biosensor paper figs\zinc AND gated sensor.emf">
            <a:extLst>
              <a:ext uri="{FF2B5EF4-FFF2-40B4-BE49-F238E27FC236}">
                <a16:creationId xmlns:a16="http://schemas.microsoft.com/office/drawing/2014/main" id="{F4CFB212-199C-3D36-47AB-6DC2A0AB9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38956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2" name="Picture 5" descr="C:\Program Files\MATLAB\R2010a\work\Promoters and Devices display\PzraP-PzntA_sensor.jpg">
            <a:extLst>
              <a:ext uri="{FF2B5EF4-FFF2-40B4-BE49-F238E27FC236}">
                <a16:creationId xmlns:a16="http://schemas.microsoft.com/office/drawing/2014/main" id="{BBD3A986-EB4C-9453-D226-DD2C1B26C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19400"/>
            <a:ext cx="49530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a:extLst>
              <a:ext uri="{FF2B5EF4-FFF2-40B4-BE49-F238E27FC236}">
                <a16:creationId xmlns:a16="http://schemas.microsoft.com/office/drawing/2014/main" id="{B644BDA9-8ACF-EB24-189F-52BE8580D07C}"/>
              </a:ext>
            </a:extLst>
          </p:cNvPr>
          <p:cNvSpPr>
            <a:spLocks noGrp="1" noChangeArrowheads="1"/>
          </p:cNvSpPr>
          <p:nvPr>
            <p:ph type="title"/>
          </p:nvPr>
        </p:nvSpPr>
        <p:spPr>
          <a:xfrm>
            <a:off x="457200" y="98425"/>
            <a:ext cx="8229600" cy="709613"/>
          </a:xfrm>
        </p:spPr>
        <p:txBody>
          <a:bodyPr/>
          <a:lstStyle/>
          <a:p>
            <a:pPr eaLnBrk="1" hangingPunct="1"/>
            <a:r>
              <a:rPr lang="en-GB" altLang="zh-CN" sz="2800">
                <a:ea typeface="宋体" panose="02010600030101010101" pitchFamily="2" charset="-122"/>
              </a:rPr>
              <a:t>Solution: selective sensor by an AND gated filter</a:t>
            </a:r>
          </a:p>
        </p:txBody>
      </p:sp>
      <p:sp>
        <p:nvSpPr>
          <p:cNvPr id="87044" name="Rectangle 122">
            <a:extLst>
              <a:ext uri="{FF2B5EF4-FFF2-40B4-BE49-F238E27FC236}">
                <a16:creationId xmlns:a16="http://schemas.microsoft.com/office/drawing/2014/main" id="{A39BCD1F-7B85-BA2B-2673-714C468E656E}"/>
              </a:ext>
            </a:extLst>
          </p:cNvPr>
          <p:cNvSpPr>
            <a:spLocks noChangeArrowheads="1"/>
          </p:cNvSpPr>
          <p:nvPr/>
        </p:nvSpPr>
        <p:spPr bwMode="auto">
          <a:xfrm>
            <a:off x="4038600" y="6335713"/>
            <a:ext cx="502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Wang </a:t>
            </a:r>
            <a:r>
              <a:rPr lang="en-GB" altLang="en-US" sz="1800" i="1"/>
              <a:t>et al, </a:t>
            </a:r>
            <a:r>
              <a:rPr lang="en-US" altLang="en-US" sz="1800" i="1"/>
              <a:t>Biosensors &amp; Bioelectronics,</a:t>
            </a:r>
            <a:r>
              <a:rPr lang="en-GB" altLang="en-US" sz="1800" i="1"/>
              <a:t> 2013</a:t>
            </a:r>
          </a:p>
        </p:txBody>
      </p:sp>
    </p:spTree>
  </p:cSld>
  <p:clrMapOvr>
    <a:masterClrMapping/>
  </p:clrMapOvr>
  <p:transition advTm="29297"/>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3">
            <a:extLst>
              <a:ext uri="{FF2B5EF4-FFF2-40B4-BE49-F238E27FC236}">
                <a16:creationId xmlns:a16="http://schemas.microsoft.com/office/drawing/2014/main" id="{FE2BE997-6FF9-6EC4-2BC7-B9C81A415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469" t="27859" b="36826"/>
          <a:stretch>
            <a:fillRect/>
          </a:stretch>
        </p:blipFill>
        <p:spPr bwMode="auto">
          <a:xfrm>
            <a:off x="2514600" y="838200"/>
            <a:ext cx="27162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Text Box 1">
            <a:extLst>
              <a:ext uri="{FF2B5EF4-FFF2-40B4-BE49-F238E27FC236}">
                <a16:creationId xmlns:a16="http://schemas.microsoft.com/office/drawing/2014/main" id="{AE587B74-0994-29C4-1ECF-4A7E8CFDAD57}"/>
              </a:ext>
            </a:extLst>
          </p:cNvPr>
          <p:cNvSpPr txBox="1">
            <a:spLocks noChangeArrowheads="1"/>
          </p:cNvSpPr>
          <p:nvPr/>
        </p:nvSpPr>
        <p:spPr bwMode="auto">
          <a:xfrm>
            <a:off x="381000" y="228600"/>
            <a:ext cx="8493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000" b="1">
                <a:solidFill>
                  <a:srgbClr val="000000"/>
                </a:solidFill>
                <a:ea typeface="msgothic"/>
                <a:cs typeface="msgothic"/>
              </a:rPr>
              <a:t>Cosmetics-induced PAR-ON dependent SEAP expression in mammalian cells </a:t>
            </a:r>
          </a:p>
        </p:txBody>
      </p:sp>
      <p:pic>
        <p:nvPicPr>
          <p:cNvPr id="89091" name="Picture 2">
            <a:extLst>
              <a:ext uri="{FF2B5EF4-FFF2-40B4-BE49-F238E27FC236}">
                <a16:creationId xmlns:a16="http://schemas.microsoft.com/office/drawing/2014/main" id="{A6EF534C-853C-B123-4E0D-528208DA4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6283325"/>
            <a:ext cx="2533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a:extLst>
              <a:ext uri="{FF2B5EF4-FFF2-40B4-BE49-F238E27FC236}">
                <a16:creationId xmlns:a16="http://schemas.microsoft.com/office/drawing/2014/main" id="{AC5690A0-F282-EE16-C2D9-F0B5C3174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19400"/>
            <a:ext cx="66135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4">
            <a:extLst>
              <a:ext uri="{FF2B5EF4-FFF2-40B4-BE49-F238E27FC236}">
                <a16:creationId xmlns:a16="http://schemas.microsoft.com/office/drawing/2014/main" id="{E91A48EE-A4FD-1A31-22F3-313E83B12CC5}"/>
              </a:ext>
            </a:extLst>
          </p:cNvPr>
          <p:cNvSpPr txBox="1">
            <a:spLocks noChangeArrowheads="1"/>
          </p:cNvSpPr>
          <p:nvPr/>
        </p:nvSpPr>
        <p:spPr bwMode="auto">
          <a:xfrm>
            <a:off x="671513" y="597217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tabLst>
                <a:tab pos="723900" algn="l"/>
                <a:tab pos="1447800" algn="l"/>
                <a:tab pos="2171700" algn="l"/>
                <a:tab pos="2895600" algn="l"/>
                <a:tab pos="3619500"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tabLst>
                <a:tab pos="723900" algn="l"/>
                <a:tab pos="1447800" algn="l"/>
                <a:tab pos="2171700" algn="l"/>
                <a:tab pos="2895600" algn="l"/>
                <a:tab pos="3619500"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100" b="1">
                <a:solidFill>
                  <a:srgbClr val="000000"/>
                </a:solidFill>
                <a:ea typeface="msgothic"/>
                <a:cs typeface="msgothic"/>
              </a:rPr>
              <a:t>Hui Wang et al. Nucl. Acids Res. 2015;43:e91</a:t>
            </a:r>
          </a:p>
        </p:txBody>
      </p:sp>
      <p:sp>
        <p:nvSpPr>
          <p:cNvPr id="89094" name="Text Box 5">
            <a:extLst>
              <a:ext uri="{FF2B5EF4-FFF2-40B4-BE49-F238E27FC236}">
                <a16:creationId xmlns:a16="http://schemas.microsoft.com/office/drawing/2014/main" id="{82336A70-4854-DEB6-FF9F-4799E601D6A9}"/>
              </a:ext>
            </a:extLst>
          </p:cNvPr>
          <p:cNvSpPr txBox="1">
            <a:spLocks noChangeArrowheads="1"/>
          </p:cNvSpPr>
          <p:nvPr/>
        </p:nvSpPr>
        <p:spPr bwMode="auto">
          <a:xfrm>
            <a:off x="98425" y="6450013"/>
            <a:ext cx="4930775"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spcBef>
                <a:spcPct val="20000"/>
              </a:spcBef>
              <a:buChar char="•"/>
              <a:tabLst>
                <a:tab pos="723900" algn="l"/>
                <a:tab pos="1447800" algn="l"/>
                <a:tab pos="2171700" algn="l"/>
                <a:tab pos="2895600" algn="l"/>
                <a:tab pos="3619500" algn="l"/>
                <a:tab pos="4343400" algn="l"/>
                <a:tab pos="5067300"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 pos="4343400" algn="l"/>
                <a:tab pos="5067300"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900">
                <a:solidFill>
                  <a:srgbClr val="000000"/>
                </a:solidFill>
              </a:rPr>
              <a:t>© The Author(s) 2015. Published by Oxford University Press on behalf of Nucleic Acids Research.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nrmicro3240-f3.jpg">
            <a:extLst>
              <a:ext uri="{FF2B5EF4-FFF2-40B4-BE49-F238E27FC236}">
                <a16:creationId xmlns:a16="http://schemas.microsoft.com/office/drawing/2014/main" id="{75F4DE77-2187-8B6F-0E1B-DAB82C0FE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4191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extBox 1">
            <a:extLst>
              <a:ext uri="{FF2B5EF4-FFF2-40B4-BE49-F238E27FC236}">
                <a16:creationId xmlns:a16="http://schemas.microsoft.com/office/drawing/2014/main" id="{6249149C-CFD8-D51F-FD5A-C0863B2EB821}"/>
              </a:ext>
            </a:extLst>
          </p:cNvPr>
          <p:cNvSpPr txBox="1">
            <a:spLocks noChangeArrowheads="1"/>
          </p:cNvSpPr>
          <p:nvPr/>
        </p:nvSpPr>
        <p:spPr bwMode="auto">
          <a:xfrm>
            <a:off x="2057400" y="609600"/>
            <a:ext cx="480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Artemisinin bio-synthesis (Amyris and sanofi) </a:t>
            </a:r>
          </a:p>
        </p:txBody>
      </p:sp>
      <p:sp>
        <p:nvSpPr>
          <p:cNvPr id="91139" name="TextBox 2">
            <a:extLst>
              <a:ext uri="{FF2B5EF4-FFF2-40B4-BE49-F238E27FC236}">
                <a16:creationId xmlns:a16="http://schemas.microsoft.com/office/drawing/2014/main" id="{EA317ACD-15D9-AF6A-C247-43C8EF899970}"/>
              </a:ext>
            </a:extLst>
          </p:cNvPr>
          <p:cNvSpPr txBox="1">
            <a:spLocks noChangeArrowheads="1"/>
          </p:cNvSpPr>
          <p:nvPr/>
        </p:nvSpPr>
        <p:spPr bwMode="auto">
          <a:xfrm>
            <a:off x="4114800" y="6462713"/>
            <a:ext cx="4697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Paddon, Keasling, Nat. Rev. Microbiol, 2014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AutoShape 2">
            <a:extLst>
              <a:ext uri="{FF2B5EF4-FFF2-40B4-BE49-F238E27FC236}">
                <a16:creationId xmlns:a16="http://schemas.microsoft.com/office/drawing/2014/main" id="{9A443303-29E3-5DC9-FE9D-1EEAF54BF318}"/>
              </a:ext>
            </a:extLst>
          </p:cNvPr>
          <p:cNvSpPr>
            <a:spLocks noChangeArrowheads="1"/>
          </p:cNvSpPr>
          <p:nvPr/>
        </p:nvSpPr>
        <p:spPr bwMode="auto">
          <a:xfrm>
            <a:off x="1763713" y="1916113"/>
            <a:ext cx="5688012" cy="3673475"/>
          </a:xfrm>
          <a:prstGeom prst="roundRect">
            <a:avLst>
              <a:gd name="adj" fmla="val 16667"/>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92162" name="Group 3">
            <a:extLst>
              <a:ext uri="{FF2B5EF4-FFF2-40B4-BE49-F238E27FC236}">
                <a16:creationId xmlns:a16="http://schemas.microsoft.com/office/drawing/2014/main" id="{767CEA4B-C646-AF36-A4B0-987AEC2F570B}"/>
              </a:ext>
            </a:extLst>
          </p:cNvPr>
          <p:cNvGrpSpPr>
            <a:grpSpLocks/>
          </p:cNvGrpSpPr>
          <p:nvPr/>
        </p:nvGrpSpPr>
        <p:grpSpPr bwMode="auto">
          <a:xfrm>
            <a:off x="611188" y="4797425"/>
            <a:ext cx="2305050" cy="1511300"/>
            <a:chOff x="4041" y="3036"/>
            <a:chExt cx="1316" cy="952"/>
          </a:xfrm>
        </p:grpSpPr>
        <p:sp>
          <p:nvSpPr>
            <p:cNvPr id="92187" name="AutoShape 4">
              <a:extLst>
                <a:ext uri="{FF2B5EF4-FFF2-40B4-BE49-F238E27FC236}">
                  <a16:creationId xmlns:a16="http://schemas.microsoft.com/office/drawing/2014/main" id="{34E18DD2-DB6F-270C-6E40-2A638390D14E}"/>
                </a:ext>
              </a:extLst>
            </p:cNvPr>
            <p:cNvSpPr>
              <a:spLocks noChangeArrowheads="1"/>
            </p:cNvSpPr>
            <p:nvPr/>
          </p:nvSpPr>
          <p:spPr bwMode="auto">
            <a:xfrm>
              <a:off x="4041" y="3353"/>
              <a:ext cx="1316" cy="635"/>
            </a:xfrm>
            <a:prstGeom prst="roundRect">
              <a:avLst>
                <a:gd name="adj" fmla="val 8352"/>
              </a:avLst>
            </a:prstGeom>
            <a:solidFill>
              <a:srgbClr val="6600CC"/>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a:p>
          </p:txBody>
        </p:sp>
        <p:sp>
          <p:nvSpPr>
            <p:cNvPr id="92188" name="AutoShape 5">
              <a:extLst>
                <a:ext uri="{FF2B5EF4-FFF2-40B4-BE49-F238E27FC236}">
                  <a16:creationId xmlns:a16="http://schemas.microsoft.com/office/drawing/2014/main" id="{B2907D20-E2E7-0000-1117-5E0473FA36CA}"/>
                </a:ext>
              </a:extLst>
            </p:cNvPr>
            <p:cNvSpPr>
              <a:spLocks noChangeAspect="1" noChangeArrowheads="1"/>
            </p:cNvSpPr>
            <p:nvPr/>
          </p:nvSpPr>
          <p:spPr bwMode="auto">
            <a:xfrm>
              <a:off x="4041" y="3036"/>
              <a:ext cx="1302" cy="317"/>
            </a:xfrm>
            <a:prstGeom prst="flowChartAlternateProcess">
              <a:avLst/>
            </a:prstGeom>
            <a:solidFill>
              <a:srgbClr val="6600CC"/>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Implementation</a:t>
              </a:r>
            </a:p>
          </p:txBody>
        </p:sp>
        <p:pic>
          <p:nvPicPr>
            <p:cNvPr id="92189" name="Picture 6" descr="edw_construction">
              <a:extLst>
                <a:ext uri="{FF2B5EF4-FFF2-40B4-BE49-F238E27FC236}">
                  <a16:creationId xmlns:a16="http://schemas.microsoft.com/office/drawing/2014/main" id="{ABBCE4B8-EE79-9452-2D76-741891785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98" r="7207" b="4474"/>
            <a:stretch>
              <a:fillRect/>
            </a:stretch>
          </p:blipFill>
          <p:spPr bwMode="auto">
            <a:xfrm>
              <a:off x="4104" y="3475"/>
              <a:ext cx="11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63" name="Group 7">
            <a:extLst>
              <a:ext uri="{FF2B5EF4-FFF2-40B4-BE49-F238E27FC236}">
                <a16:creationId xmlns:a16="http://schemas.microsoft.com/office/drawing/2014/main" id="{750E8E24-E288-201C-5286-A7C9ED66EA53}"/>
              </a:ext>
            </a:extLst>
          </p:cNvPr>
          <p:cNvGrpSpPr>
            <a:grpSpLocks/>
          </p:cNvGrpSpPr>
          <p:nvPr/>
        </p:nvGrpSpPr>
        <p:grpSpPr bwMode="auto">
          <a:xfrm>
            <a:off x="6372225" y="4797425"/>
            <a:ext cx="2160588" cy="1511300"/>
            <a:chOff x="4014" y="1389"/>
            <a:chExt cx="1316" cy="907"/>
          </a:xfrm>
        </p:grpSpPr>
        <p:sp>
          <p:nvSpPr>
            <p:cNvPr id="92184" name="AutoShape 8">
              <a:extLst>
                <a:ext uri="{FF2B5EF4-FFF2-40B4-BE49-F238E27FC236}">
                  <a16:creationId xmlns:a16="http://schemas.microsoft.com/office/drawing/2014/main" id="{0888CA67-99BB-2E17-E3E5-805A160B17C9}"/>
                </a:ext>
              </a:extLst>
            </p:cNvPr>
            <p:cNvSpPr>
              <a:spLocks noChangeAspect="1" noChangeArrowheads="1"/>
            </p:cNvSpPr>
            <p:nvPr/>
          </p:nvSpPr>
          <p:spPr bwMode="auto">
            <a:xfrm>
              <a:off x="4020" y="1389"/>
              <a:ext cx="1301" cy="272"/>
            </a:xfrm>
            <a:prstGeom prst="flowChartAlternateProcess">
              <a:avLst/>
            </a:prstGeom>
            <a:solidFill>
              <a:srgbClr val="990033"/>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Modelling</a:t>
              </a:r>
            </a:p>
          </p:txBody>
        </p:sp>
        <p:sp>
          <p:nvSpPr>
            <p:cNvPr id="92185" name="AutoShape 9">
              <a:extLst>
                <a:ext uri="{FF2B5EF4-FFF2-40B4-BE49-F238E27FC236}">
                  <a16:creationId xmlns:a16="http://schemas.microsoft.com/office/drawing/2014/main" id="{1DC297E4-F9E6-DDA6-F46A-7205169C33EC}"/>
                </a:ext>
              </a:extLst>
            </p:cNvPr>
            <p:cNvSpPr>
              <a:spLocks noChangeArrowheads="1"/>
            </p:cNvSpPr>
            <p:nvPr/>
          </p:nvSpPr>
          <p:spPr bwMode="auto">
            <a:xfrm>
              <a:off x="4014" y="1661"/>
              <a:ext cx="1316" cy="635"/>
            </a:xfrm>
            <a:prstGeom prst="roundRect">
              <a:avLst>
                <a:gd name="adj" fmla="val 8352"/>
              </a:avLst>
            </a:prstGeom>
            <a:solidFill>
              <a:srgbClr val="990033"/>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a:p>
          </p:txBody>
        </p:sp>
        <p:pic>
          <p:nvPicPr>
            <p:cNvPr id="92186" name="Picture 10" descr="airplane_modelling">
              <a:extLst>
                <a:ext uri="{FF2B5EF4-FFF2-40B4-BE49-F238E27FC236}">
                  <a16:creationId xmlns:a16="http://schemas.microsoft.com/office/drawing/2014/main" id="{5C35289C-64CE-ADC2-3B82-12C4183BB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68" b="-5052"/>
            <a:stretch>
              <a:fillRect/>
            </a:stretch>
          </p:blipFill>
          <p:spPr bwMode="auto">
            <a:xfrm>
              <a:off x="4150" y="1752"/>
              <a:ext cx="1017"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64" name="Group 11">
            <a:extLst>
              <a:ext uri="{FF2B5EF4-FFF2-40B4-BE49-F238E27FC236}">
                <a16:creationId xmlns:a16="http://schemas.microsoft.com/office/drawing/2014/main" id="{93053A10-E8C3-15E2-C044-19BD9C69DC41}"/>
              </a:ext>
            </a:extLst>
          </p:cNvPr>
          <p:cNvGrpSpPr>
            <a:grpSpLocks/>
          </p:cNvGrpSpPr>
          <p:nvPr/>
        </p:nvGrpSpPr>
        <p:grpSpPr bwMode="auto">
          <a:xfrm>
            <a:off x="6372225" y="2133600"/>
            <a:ext cx="2090738" cy="1511300"/>
            <a:chOff x="2289" y="754"/>
            <a:chExt cx="1317" cy="907"/>
          </a:xfrm>
        </p:grpSpPr>
        <p:sp>
          <p:nvSpPr>
            <p:cNvPr id="92180" name="AutoShape 12">
              <a:extLst>
                <a:ext uri="{FF2B5EF4-FFF2-40B4-BE49-F238E27FC236}">
                  <a16:creationId xmlns:a16="http://schemas.microsoft.com/office/drawing/2014/main" id="{3F02B435-B057-7C79-A1EF-C9E7B7C39E0C}"/>
                </a:ext>
              </a:extLst>
            </p:cNvPr>
            <p:cNvSpPr>
              <a:spLocks noChangeArrowheads="1"/>
            </p:cNvSpPr>
            <p:nvPr/>
          </p:nvSpPr>
          <p:spPr bwMode="auto">
            <a:xfrm>
              <a:off x="2290" y="1026"/>
              <a:ext cx="1316" cy="635"/>
            </a:xfrm>
            <a:prstGeom prst="roundRect">
              <a:avLst>
                <a:gd name="adj" fmla="val 8352"/>
              </a:avLst>
            </a:prstGeom>
            <a:solidFill>
              <a:srgbClr val="FF9900"/>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endParaRPr lang="zh-CN" altLang="en-US" sz="2000">
                <a:ea typeface="宋体" panose="02010600030101010101" pitchFamily="2" charset="-122"/>
              </a:endParaRPr>
            </a:p>
          </p:txBody>
        </p:sp>
        <p:sp>
          <p:nvSpPr>
            <p:cNvPr id="92181" name="AutoShape 13">
              <a:extLst>
                <a:ext uri="{FF2B5EF4-FFF2-40B4-BE49-F238E27FC236}">
                  <a16:creationId xmlns:a16="http://schemas.microsoft.com/office/drawing/2014/main" id="{855E6050-8BBC-B197-5D9B-0E71B6ADDE4A}"/>
                </a:ext>
              </a:extLst>
            </p:cNvPr>
            <p:cNvSpPr>
              <a:spLocks noChangeAspect="1" noChangeArrowheads="1"/>
            </p:cNvSpPr>
            <p:nvPr/>
          </p:nvSpPr>
          <p:spPr bwMode="auto">
            <a:xfrm>
              <a:off x="2289" y="754"/>
              <a:ext cx="1301" cy="272"/>
            </a:xfrm>
            <a:prstGeom prst="flowChartAlternateProcess">
              <a:avLst/>
            </a:prstGeom>
            <a:solidFill>
              <a:srgbClr val="FF9900"/>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Design</a:t>
              </a:r>
            </a:p>
          </p:txBody>
        </p:sp>
        <p:pic>
          <p:nvPicPr>
            <p:cNvPr id="92182" name="Picture 14" descr="a320-f">
              <a:extLst>
                <a:ext uri="{FF2B5EF4-FFF2-40B4-BE49-F238E27FC236}">
                  <a16:creationId xmlns:a16="http://schemas.microsoft.com/office/drawing/2014/main" id="{C17A3BCE-A315-90F3-3CD0-4B9EFEA71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5789"/>
            <a:stretch>
              <a:fillRect/>
            </a:stretch>
          </p:blipFill>
          <p:spPr bwMode="auto">
            <a:xfrm>
              <a:off x="2381" y="1071"/>
              <a:ext cx="110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3" name="Picture 15" descr="a320-s">
              <a:extLst>
                <a:ext uri="{FF2B5EF4-FFF2-40B4-BE49-F238E27FC236}">
                  <a16:creationId xmlns:a16="http://schemas.microsoft.com/office/drawing/2014/main" id="{F76887DC-762E-D615-7A9C-D2DC6934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 y="1253"/>
              <a:ext cx="104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65" name="Group 16">
            <a:extLst>
              <a:ext uri="{FF2B5EF4-FFF2-40B4-BE49-F238E27FC236}">
                <a16:creationId xmlns:a16="http://schemas.microsoft.com/office/drawing/2014/main" id="{BAF2C957-054A-A5ED-1C09-6662F4108810}"/>
              </a:ext>
            </a:extLst>
          </p:cNvPr>
          <p:cNvGrpSpPr>
            <a:grpSpLocks/>
          </p:cNvGrpSpPr>
          <p:nvPr/>
        </p:nvGrpSpPr>
        <p:grpSpPr bwMode="auto">
          <a:xfrm>
            <a:off x="3622675" y="1196975"/>
            <a:ext cx="2173288" cy="1439863"/>
            <a:chOff x="413" y="1389"/>
            <a:chExt cx="1460" cy="907"/>
          </a:xfrm>
        </p:grpSpPr>
        <p:sp>
          <p:nvSpPr>
            <p:cNvPr id="92177" name="AutoShape 17">
              <a:extLst>
                <a:ext uri="{FF2B5EF4-FFF2-40B4-BE49-F238E27FC236}">
                  <a16:creationId xmlns:a16="http://schemas.microsoft.com/office/drawing/2014/main" id="{19C5DCE9-F2A2-4956-C16E-4381003AAAC6}"/>
                </a:ext>
              </a:extLst>
            </p:cNvPr>
            <p:cNvSpPr>
              <a:spLocks noChangeAspect="1" noChangeArrowheads="1"/>
            </p:cNvSpPr>
            <p:nvPr/>
          </p:nvSpPr>
          <p:spPr bwMode="auto">
            <a:xfrm>
              <a:off x="413" y="1389"/>
              <a:ext cx="1452" cy="272"/>
            </a:xfrm>
            <a:prstGeom prst="flowChartAlternateProcess">
              <a:avLst/>
            </a:prstGeom>
            <a:solidFill>
              <a:srgbClr val="009900"/>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Specifications</a:t>
              </a:r>
            </a:p>
          </p:txBody>
        </p:sp>
        <p:sp>
          <p:nvSpPr>
            <p:cNvPr id="92178" name="AutoShape 18">
              <a:extLst>
                <a:ext uri="{FF2B5EF4-FFF2-40B4-BE49-F238E27FC236}">
                  <a16:creationId xmlns:a16="http://schemas.microsoft.com/office/drawing/2014/main" id="{40045F0F-0ECB-71BC-901D-E3449AD547FC}"/>
                </a:ext>
              </a:extLst>
            </p:cNvPr>
            <p:cNvSpPr>
              <a:spLocks noChangeArrowheads="1"/>
            </p:cNvSpPr>
            <p:nvPr/>
          </p:nvSpPr>
          <p:spPr bwMode="auto">
            <a:xfrm>
              <a:off x="421" y="1661"/>
              <a:ext cx="1452" cy="635"/>
            </a:xfrm>
            <a:prstGeom prst="roundRect">
              <a:avLst>
                <a:gd name="adj" fmla="val 8352"/>
              </a:avLst>
            </a:prstGeom>
            <a:solidFill>
              <a:srgbClr val="009900"/>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endParaRPr lang="zh-CN" altLang="en-US" sz="2000">
                <a:ea typeface="宋体" panose="02010600030101010101" pitchFamily="2" charset="-122"/>
              </a:endParaRPr>
            </a:p>
          </p:txBody>
        </p:sp>
        <p:pic>
          <p:nvPicPr>
            <p:cNvPr id="92179" name="Picture 19" descr="MCj03334300000[1]">
              <a:extLst>
                <a:ext uri="{FF2B5EF4-FFF2-40B4-BE49-F238E27FC236}">
                  <a16:creationId xmlns:a16="http://schemas.microsoft.com/office/drawing/2014/main" id="{40910182-6324-A798-E797-586CA59AA5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 y="1724"/>
              <a:ext cx="417"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66" name="Group 20">
            <a:extLst>
              <a:ext uri="{FF2B5EF4-FFF2-40B4-BE49-F238E27FC236}">
                <a16:creationId xmlns:a16="http://schemas.microsoft.com/office/drawing/2014/main" id="{73CBD91D-CC4A-71F4-A600-ED906ABAFEE3}"/>
              </a:ext>
            </a:extLst>
          </p:cNvPr>
          <p:cNvGrpSpPr>
            <a:grpSpLocks/>
          </p:cNvGrpSpPr>
          <p:nvPr/>
        </p:nvGrpSpPr>
        <p:grpSpPr bwMode="auto">
          <a:xfrm>
            <a:off x="611188" y="2168525"/>
            <a:ext cx="2305050" cy="1476375"/>
            <a:chOff x="431" y="3044"/>
            <a:chExt cx="1452" cy="930"/>
          </a:xfrm>
        </p:grpSpPr>
        <p:sp>
          <p:nvSpPr>
            <p:cNvPr id="92174" name="AutoShape 21">
              <a:extLst>
                <a:ext uri="{FF2B5EF4-FFF2-40B4-BE49-F238E27FC236}">
                  <a16:creationId xmlns:a16="http://schemas.microsoft.com/office/drawing/2014/main" id="{70DB782A-35D7-6DF7-52A4-3CDC7D6DCAC0}"/>
                </a:ext>
              </a:extLst>
            </p:cNvPr>
            <p:cNvSpPr>
              <a:spLocks noChangeAspect="1" noChangeArrowheads="1"/>
            </p:cNvSpPr>
            <p:nvPr/>
          </p:nvSpPr>
          <p:spPr bwMode="auto">
            <a:xfrm>
              <a:off x="432" y="3044"/>
              <a:ext cx="1451" cy="295"/>
            </a:xfrm>
            <a:prstGeom prst="flowChartAlternateProcess">
              <a:avLst/>
            </a:prstGeom>
            <a:solidFill>
              <a:srgbClr val="0033CC"/>
            </a:solidFill>
            <a:ln w="698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zh-CN" sz="2000" b="1">
                  <a:ea typeface="宋体" panose="02010600030101010101" pitchFamily="2" charset="-122"/>
                </a:rPr>
                <a:t>Testing/Validation</a:t>
              </a:r>
            </a:p>
          </p:txBody>
        </p:sp>
        <p:sp>
          <p:nvSpPr>
            <p:cNvPr id="92175" name="AutoShape 22">
              <a:extLst>
                <a:ext uri="{FF2B5EF4-FFF2-40B4-BE49-F238E27FC236}">
                  <a16:creationId xmlns:a16="http://schemas.microsoft.com/office/drawing/2014/main" id="{42D2709C-4FF2-5354-D5F5-AB54415449DA}"/>
                </a:ext>
              </a:extLst>
            </p:cNvPr>
            <p:cNvSpPr>
              <a:spLocks noChangeArrowheads="1"/>
            </p:cNvSpPr>
            <p:nvPr/>
          </p:nvSpPr>
          <p:spPr bwMode="auto">
            <a:xfrm>
              <a:off x="431" y="3339"/>
              <a:ext cx="1452" cy="635"/>
            </a:xfrm>
            <a:prstGeom prst="roundRect">
              <a:avLst>
                <a:gd name="adj" fmla="val 8352"/>
              </a:avLst>
            </a:prstGeom>
            <a:solidFill>
              <a:srgbClr val="0033CC"/>
            </a:solidFill>
            <a:ln w="635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a:p>
          </p:txBody>
        </p:sp>
        <p:pic>
          <p:nvPicPr>
            <p:cNvPr id="92176" name="Picture 23" descr="a320_test">
              <a:extLst>
                <a:ext uri="{FF2B5EF4-FFF2-40B4-BE49-F238E27FC236}">
                  <a16:creationId xmlns:a16="http://schemas.microsoft.com/office/drawing/2014/main" id="{E2FED410-7BE7-4EFB-BC4F-7018B15670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 y="3396"/>
              <a:ext cx="67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67" name="Rectangle 24">
            <a:extLst>
              <a:ext uri="{FF2B5EF4-FFF2-40B4-BE49-F238E27FC236}">
                <a16:creationId xmlns:a16="http://schemas.microsoft.com/office/drawing/2014/main" id="{30268E9B-250E-DE8D-990E-F07CAEAE62CC}"/>
              </a:ext>
            </a:extLst>
          </p:cNvPr>
          <p:cNvSpPr>
            <a:spLocks noGrp="1" noChangeArrowheads="1"/>
          </p:cNvSpPr>
          <p:nvPr>
            <p:ph type="title" sz="quarter"/>
          </p:nvPr>
        </p:nvSpPr>
        <p:spPr>
          <a:xfrm>
            <a:off x="457200" y="125413"/>
            <a:ext cx="8229600" cy="1143000"/>
          </a:xfrm>
        </p:spPr>
        <p:txBody>
          <a:bodyPr/>
          <a:lstStyle/>
          <a:p>
            <a:r>
              <a:rPr lang="en-US" altLang="en-US" sz="4000" b="1"/>
              <a:t>The Engineering Approach</a:t>
            </a:r>
          </a:p>
        </p:txBody>
      </p:sp>
      <p:sp>
        <p:nvSpPr>
          <p:cNvPr id="92168" name="AutoShape 25">
            <a:extLst>
              <a:ext uri="{FF2B5EF4-FFF2-40B4-BE49-F238E27FC236}">
                <a16:creationId xmlns:a16="http://schemas.microsoft.com/office/drawing/2014/main" id="{8F247A84-A78B-312F-3206-8E31410124AB}"/>
              </a:ext>
            </a:extLst>
          </p:cNvPr>
          <p:cNvSpPr>
            <a:spLocks noChangeArrowheads="1"/>
          </p:cNvSpPr>
          <p:nvPr/>
        </p:nvSpPr>
        <p:spPr bwMode="auto">
          <a:xfrm rot="7624657">
            <a:off x="7119143" y="1974057"/>
            <a:ext cx="246063" cy="24130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169" name="AutoShape 26">
            <a:extLst>
              <a:ext uri="{FF2B5EF4-FFF2-40B4-BE49-F238E27FC236}">
                <a16:creationId xmlns:a16="http://schemas.microsoft.com/office/drawing/2014/main" id="{4039A8F5-4E70-FD5D-8F40-EBE2DAB1AFFB}"/>
              </a:ext>
            </a:extLst>
          </p:cNvPr>
          <p:cNvSpPr>
            <a:spLocks noChangeArrowheads="1"/>
          </p:cNvSpPr>
          <p:nvPr/>
        </p:nvSpPr>
        <p:spPr bwMode="auto">
          <a:xfrm rot="-5400000">
            <a:off x="2924176" y="5468937"/>
            <a:ext cx="177800" cy="238125"/>
          </a:xfrm>
          <a:prstGeom prst="triangle">
            <a:avLst>
              <a:gd name="adj" fmla="val 5004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170" name="AutoShape 27">
            <a:extLst>
              <a:ext uri="{FF2B5EF4-FFF2-40B4-BE49-F238E27FC236}">
                <a16:creationId xmlns:a16="http://schemas.microsoft.com/office/drawing/2014/main" id="{144B07D2-EC16-B6CF-AA61-DA10CBF5DA26}"/>
              </a:ext>
            </a:extLst>
          </p:cNvPr>
          <p:cNvSpPr>
            <a:spLocks noChangeArrowheads="1"/>
          </p:cNvSpPr>
          <p:nvPr/>
        </p:nvSpPr>
        <p:spPr bwMode="auto">
          <a:xfrm>
            <a:off x="1662113" y="3644900"/>
            <a:ext cx="204787" cy="215900"/>
          </a:xfrm>
          <a:prstGeom prst="triangle">
            <a:avLst>
              <a:gd name="adj" fmla="val 5004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171" name="Text Box 28">
            <a:extLst>
              <a:ext uri="{FF2B5EF4-FFF2-40B4-BE49-F238E27FC236}">
                <a16:creationId xmlns:a16="http://schemas.microsoft.com/office/drawing/2014/main" id="{D3FFE8C1-2238-C75F-4406-B83E13DFEC63}"/>
              </a:ext>
            </a:extLst>
          </p:cNvPr>
          <p:cNvSpPr txBox="1">
            <a:spLocks noChangeArrowheads="1"/>
          </p:cNvSpPr>
          <p:nvPr/>
        </p:nvSpPr>
        <p:spPr bwMode="auto">
          <a:xfrm>
            <a:off x="3132138" y="3284538"/>
            <a:ext cx="30956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US" altLang="zh-CN" sz="2800">
                <a:ea typeface="宋体" panose="02010600030101010101" pitchFamily="2" charset="-122"/>
              </a:rPr>
              <a:t>Standard</a:t>
            </a:r>
          </a:p>
          <a:p>
            <a:pPr algn="ctr" eaLnBrk="1" hangingPunct="1">
              <a:spcBef>
                <a:spcPct val="50000"/>
              </a:spcBef>
              <a:buFontTx/>
              <a:buNone/>
            </a:pPr>
            <a:r>
              <a:rPr lang="en-US" altLang="zh-CN" sz="2800">
                <a:ea typeface="宋体" panose="02010600030101010101" pitchFamily="2" charset="-122"/>
              </a:rPr>
              <a:t>Engineering</a:t>
            </a:r>
          </a:p>
          <a:p>
            <a:pPr algn="ctr" eaLnBrk="1" hangingPunct="1">
              <a:spcBef>
                <a:spcPct val="50000"/>
              </a:spcBef>
              <a:buFontTx/>
              <a:buNone/>
            </a:pPr>
            <a:r>
              <a:rPr lang="en-US" altLang="zh-CN" sz="2800">
                <a:ea typeface="宋体" panose="02010600030101010101" pitchFamily="2" charset="-122"/>
              </a:rPr>
              <a:t>Practice</a:t>
            </a:r>
          </a:p>
        </p:txBody>
      </p:sp>
      <p:sp>
        <p:nvSpPr>
          <p:cNvPr id="92172" name="AutoShape 30">
            <a:extLst>
              <a:ext uri="{FF2B5EF4-FFF2-40B4-BE49-F238E27FC236}">
                <a16:creationId xmlns:a16="http://schemas.microsoft.com/office/drawing/2014/main" id="{3EFFA8D2-1AD0-E2EC-9896-2A2087CBDFA2}"/>
              </a:ext>
            </a:extLst>
          </p:cNvPr>
          <p:cNvSpPr>
            <a:spLocks noChangeArrowheads="1"/>
          </p:cNvSpPr>
          <p:nvPr/>
        </p:nvSpPr>
        <p:spPr bwMode="auto">
          <a:xfrm rot="5400000">
            <a:off x="3436143" y="1802607"/>
            <a:ext cx="182563" cy="21590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173" name="AutoShape 31">
            <a:extLst>
              <a:ext uri="{FF2B5EF4-FFF2-40B4-BE49-F238E27FC236}">
                <a16:creationId xmlns:a16="http://schemas.microsoft.com/office/drawing/2014/main" id="{9290F83F-5C48-4B11-02A5-42567D560C4C}"/>
              </a:ext>
            </a:extLst>
          </p:cNvPr>
          <p:cNvSpPr>
            <a:spLocks noChangeArrowheads="1"/>
          </p:cNvSpPr>
          <p:nvPr/>
        </p:nvSpPr>
        <p:spPr bwMode="auto">
          <a:xfrm rot="10800000">
            <a:off x="7362825" y="4581525"/>
            <a:ext cx="174625" cy="20955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4466" name="Rectangle 2">
            <a:extLst>
              <a:ext uri="{FF2B5EF4-FFF2-40B4-BE49-F238E27FC236}">
                <a16:creationId xmlns:a16="http://schemas.microsoft.com/office/drawing/2014/main" id="{61F9123B-F88C-E248-AC8C-8AC2F625C51C}"/>
              </a:ext>
            </a:extLst>
          </p:cNvPr>
          <p:cNvSpPr>
            <a:spLocks noGrp="1" noChangeArrowheads="1"/>
          </p:cNvSpPr>
          <p:nvPr>
            <p:ph type="ctrTitle"/>
          </p:nvPr>
        </p:nvSpPr>
        <p:spPr>
          <a:xfrm>
            <a:off x="684213" y="2370138"/>
            <a:ext cx="7773987" cy="1092200"/>
          </a:xfrm>
        </p:spPr>
        <p:txBody>
          <a:bodyPr/>
          <a:lstStyle/>
          <a:p>
            <a:pPr>
              <a:defRPr/>
            </a:pPr>
            <a:r>
              <a:rPr lang="en-GB" altLang="en-US" sz="5400" b="1">
                <a:effectLst>
                  <a:outerShdw blurRad="38100" dist="38100" dir="2700000" algn="tl">
                    <a:srgbClr val="C0C0C0"/>
                  </a:outerShdw>
                </a:effectLst>
                <a:ea typeface="ＭＳ Ｐゴシック" charset="-128"/>
              </a:rPr>
              <a:t>The End</a:t>
            </a:r>
          </a:p>
        </p:txBody>
      </p:sp>
      <p:pic>
        <p:nvPicPr>
          <p:cNvPr id="94210" name="Picture 3" descr="dna1">
            <a:hlinkClick r:id="rId2" action="ppaction://program"/>
            <a:extLst>
              <a:ext uri="{FF2B5EF4-FFF2-40B4-BE49-F238E27FC236}">
                <a16:creationId xmlns:a16="http://schemas.microsoft.com/office/drawing/2014/main" id="{98FC25BB-0CEF-F8D2-2B2B-EF64E23685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9988" y="3581400"/>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1">
            <a:extLst>
              <a:ext uri="{FF2B5EF4-FFF2-40B4-BE49-F238E27FC236}">
                <a16:creationId xmlns:a16="http://schemas.microsoft.com/office/drawing/2014/main" id="{EAF49AEC-D5DA-9F18-BA29-EED7FBC7AEF8}"/>
              </a:ext>
            </a:extLst>
          </p:cNvPr>
          <p:cNvSpPr txBox="1">
            <a:spLocks noChangeArrowheads="1"/>
          </p:cNvSpPr>
          <p:nvPr/>
        </p:nvSpPr>
        <p:spPr bwMode="auto">
          <a:xfrm>
            <a:off x="1066800" y="1219200"/>
            <a:ext cx="5985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Many thanks to </a:t>
            </a:r>
            <a:r>
              <a:rPr lang="en-US" altLang="en-US" sz="1800" dirty="0" err="1"/>
              <a:t>Baojung</a:t>
            </a:r>
            <a:r>
              <a:rPr lang="en-US" altLang="en-US" sz="1800" dirty="0"/>
              <a:t> </a:t>
            </a:r>
            <a:r>
              <a:rPr lang="en-US" altLang="en-US" sz="1800"/>
              <a:t>Wang ( University of Edinburgh)</a:t>
            </a:r>
          </a:p>
          <a:p>
            <a:pPr eaLnBrk="1" hangingPunct="1">
              <a:spcBef>
                <a:spcPct val="0"/>
              </a:spcBef>
              <a:buFontTx/>
              <a:buNone/>
            </a:pPr>
            <a:r>
              <a:rPr lang="en-US" altLang="en-US" sz="1800" dirty="0"/>
              <a:t> for his help in preparing this lecture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EEFA9857-59A9-02C5-962D-24EBD88F4633}"/>
              </a:ext>
            </a:extLst>
          </p:cNvPr>
          <p:cNvSpPr>
            <a:spLocks noGrp="1" noChangeArrowheads="1"/>
          </p:cNvSpPr>
          <p:nvPr>
            <p:ph type="title"/>
          </p:nvPr>
        </p:nvSpPr>
        <p:spPr>
          <a:xfrm>
            <a:off x="395288" y="404813"/>
            <a:ext cx="8353425" cy="792162"/>
          </a:xfrm>
        </p:spPr>
        <p:txBody>
          <a:bodyPr/>
          <a:lstStyle/>
          <a:p>
            <a:r>
              <a:rPr lang="en-GB" altLang="en-US">
                <a:solidFill>
                  <a:schemeClr val="tx1"/>
                </a:solidFill>
              </a:rPr>
              <a:t>Biologically based devices</a:t>
            </a:r>
          </a:p>
        </p:txBody>
      </p:sp>
      <p:sp>
        <p:nvSpPr>
          <p:cNvPr id="24578" name="Rectangle 3">
            <a:extLst>
              <a:ext uri="{FF2B5EF4-FFF2-40B4-BE49-F238E27FC236}">
                <a16:creationId xmlns:a16="http://schemas.microsoft.com/office/drawing/2014/main" id="{A659D0DC-1531-1D60-EABC-EF653A54D4DE}"/>
              </a:ext>
            </a:extLst>
          </p:cNvPr>
          <p:cNvSpPr>
            <a:spLocks noGrp="1" noChangeArrowheads="1"/>
          </p:cNvSpPr>
          <p:nvPr>
            <p:ph type="body" idx="1"/>
          </p:nvPr>
        </p:nvSpPr>
        <p:spPr/>
        <p:txBody>
          <a:bodyPr/>
          <a:lstStyle/>
          <a:p>
            <a:r>
              <a:rPr lang="en-GB" altLang="en-US" sz="2800"/>
              <a:t>A genetic </a:t>
            </a:r>
            <a:r>
              <a:rPr lang="en-GB" altLang="en-US" sz="2800" b="1">
                <a:solidFill>
                  <a:schemeClr val="tx2"/>
                </a:solidFill>
              </a:rPr>
              <a:t>toggle switch</a:t>
            </a:r>
            <a:r>
              <a:rPr lang="en-GB" altLang="en-US" sz="2800"/>
              <a:t> that switches engineered bacteria to form a biofilm.</a:t>
            </a:r>
          </a:p>
        </p:txBody>
      </p:sp>
      <p:sp>
        <p:nvSpPr>
          <p:cNvPr id="24579" name="Text Box 4">
            <a:extLst>
              <a:ext uri="{FF2B5EF4-FFF2-40B4-BE49-F238E27FC236}">
                <a16:creationId xmlns:a16="http://schemas.microsoft.com/office/drawing/2014/main" id="{01CB57EB-349B-31DD-7919-1387AFFC76B9}"/>
              </a:ext>
            </a:extLst>
          </p:cNvPr>
          <p:cNvSpPr txBox="1">
            <a:spLocks noChangeArrowheads="1"/>
          </p:cNvSpPr>
          <p:nvPr/>
        </p:nvSpPr>
        <p:spPr bwMode="auto">
          <a:xfrm>
            <a:off x="598488" y="5013325"/>
            <a:ext cx="274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Collins et al. </a:t>
            </a:r>
            <a:r>
              <a:rPr lang="en-GB" altLang="en-US" sz="1800" i="1"/>
              <a:t>PNAS, </a:t>
            </a:r>
            <a:r>
              <a:rPr lang="en-GB" altLang="en-US" sz="1800"/>
              <a:t>2004</a:t>
            </a:r>
          </a:p>
        </p:txBody>
      </p:sp>
      <p:pic>
        <p:nvPicPr>
          <p:cNvPr id="24580" name="Picture 5">
            <a:extLst>
              <a:ext uri="{FF2B5EF4-FFF2-40B4-BE49-F238E27FC236}">
                <a16:creationId xmlns:a16="http://schemas.microsoft.com/office/drawing/2014/main" id="{D1A93627-DB82-B861-16E0-FD6617003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083"/>
          <a:stretch>
            <a:fillRect/>
          </a:stretch>
        </p:blipFill>
        <p:spPr bwMode="auto">
          <a:xfrm>
            <a:off x="3948113" y="4910138"/>
            <a:ext cx="2136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a:extLst>
              <a:ext uri="{FF2B5EF4-FFF2-40B4-BE49-F238E27FC236}">
                <a16:creationId xmlns:a16="http://schemas.microsoft.com/office/drawing/2014/main" id="{654ACFDD-CF69-26D6-E903-171AE4749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888"/>
          <a:stretch>
            <a:fillRect/>
          </a:stretch>
        </p:blipFill>
        <p:spPr bwMode="auto">
          <a:xfrm>
            <a:off x="6318250" y="4911725"/>
            <a:ext cx="21415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7">
            <a:extLst>
              <a:ext uri="{FF2B5EF4-FFF2-40B4-BE49-F238E27FC236}">
                <a16:creationId xmlns:a16="http://schemas.microsoft.com/office/drawing/2014/main" id="{147A45A4-23B8-FB0B-9181-C5B3AC68AD05}"/>
              </a:ext>
            </a:extLst>
          </p:cNvPr>
          <p:cNvSpPr txBox="1">
            <a:spLocks noChangeArrowheads="1"/>
          </p:cNvSpPr>
          <p:nvPr/>
        </p:nvSpPr>
        <p:spPr bwMode="auto">
          <a:xfrm>
            <a:off x="4500563" y="3357563"/>
            <a:ext cx="2030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a:t>Bistable switch</a:t>
            </a:r>
          </a:p>
        </p:txBody>
      </p:sp>
      <p:sp>
        <p:nvSpPr>
          <p:cNvPr id="24583" name="Text Box 8">
            <a:extLst>
              <a:ext uri="{FF2B5EF4-FFF2-40B4-BE49-F238E27FC236}">
                <a16:creationId xmlns:a16="http://schemas.microsoft.com/office/drawing/2014/main" id="{04B3368B-19DE-7A31-2471-7E17677BBE3A}"/>
              </a:ext>
            </a:extLst>
          </p:cNvPr>
          <p:cNvSpPr txBox="1">
            <a:spLocks noChangeArrowheads="1"/>
          </p:cNvSpPr>
          <p:nvPr/>
        </p:nvSpPr>
        <p:spPr bwMode="auto">
          <a:xfrm>
            <a:off x="6565900" y="45085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a:t>DNA damage</a:t>
            </a:r>
          </a:p>
        </p:txBody>
      </p:sp>
      <p:grpSp>
        <p:nvGrpSpPr>
          <p:cNvPr id="24584" name="Group 9">
            <a:extLst>
              <a:ext uri="{FF2B5EF4-FFF2-40B4-BE49-F238E27FC236}">
                <a16:creationId xmlns:a16="http://schemas.microsoft.com/office/drawing/2014/main" id="{720E8A99-3001-4141-B903-F3334543AC10}"/>
              </a:ext>
            </a:extLst>
          </p:cNvPr>
          <p:cNvGrpSpPr>
            <a:grpSpLocks/>
          </p:cNvGrpSpPr>
          <p:nvPr/>
        </p:nvGrpSpPr>
        <p:grpSpPr bwMode="auto">
          <a:xfrm>
            <a:off x="395288" y="2611438"/>
            <a:ext cx="3671887" cy="2185987"/>
            <a:chOff x="476" y="1599"/>
            <a:chExt cx="2313" cy="1377"/>
          </a:xfrm>
        </p:grpSpPr>
        <p:pic>
          <p:nvPicPr>
            <p:cNvPr id="24586" name="Picture 10">
              <a:extLst>
                <a:ext uri="{FF2B5EF4-FFF2-40B4-BE49-F238E27FC236}">
                  <a16:creationId xmlns:a16="http://schemas.microsoft.com/office/drawing/2014/main" id="{0078A3FA-7161-2CEA-FAC7-04C9CA46E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 y="1599"/>
              <a:ext cx="2313"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a:extLst>
                <a:ext uri="{FF2B5EF4-FFF2-40B4-BE49-F238E27FC236}">
                  <a16:creationId xmlns:a16="http://schemas.microsoft.com/office/drawing/2014/main" id="{D9958FD2-8820-3CB6-423F-F41F3C5FA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667" t="26361" r="25507" b="57153"/>
            <a:stretch>
              <a:fillRect/>
            </a:stretch>
          </p:blipFill>
          <p:spPr bwMode="auto">
            <a:xfrm>
              <a:off x="1111" y="2478"/>
              <a:ext cx="18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a:extLst>
                <a:ext uri="{FF2B5EF4-FFF2-40B4-BE49-F238E27FC236}">
                  <a16:creationId xmlns:a16="http://schemas.microsoft.com/office/drawing/2014/main" id="{975AD16D-F3C4-4E66-C1AE-332B5A724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487" t="23094" r="20580" b="57153"/>
            <a:stretch>
              <a:fillRect/>
            </a:stretch>
          </p:blipFill>
          <p:spPr bwMode="auto">
            <a:xfrm>
              <a:off x="1111" y="2478"/>
              <a:ext cx="18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a:extLst>
                <a:ext uri="{FF2B5EF4-FFF2-40B4-BE49-F238E27FC236}">
                  <a16:creationId xmlns:a16="http://schemas.microsoft.com/office/drawing/2014/main" id="{AE07E2B8-3908-EB8A-FA97-D872FBA3B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334" t="62527" r="56851" b="19753"/>
            <a:stretch>
              <a:fillRect/>
            </a:stretch>
          </p:blipFill>
          <p:spPr bwMode="auto">
            <a:xfrm>
              <a:off x="975" y="2460"/>
              <a:ext cx="22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4">
              <a:extLst>
                <a:ext uri="{FF2B5EF4-FFF2-40B4-BE49-F238E27FC236}">
                  <a16:creationId xmlns:a16="http://schemas.microsoft.com/office/drawing/2014/main" id="{BC89E025-C6C5-F46C-706C-BE587D8CC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574" t="62527" r="66666" b="24255"/>
            <a:stretch>
              <a:fillRect/>
            </a:stretch>
          </p:blipFill>
          <p:spPr bwMode="auto">
            <a:xfrm>
              <a:off x="1238" y="2460"/>
              <a:ext cx="2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5" name="Text Box 15">
            <a:extLst>
              <a:ext uri="{FF2B5EF4-FFF2-40B4-BE49-F238E27FC236}">
                <a16:creationId xmlns:a16="http://schemas.microsoft.com/office/drawing/2014/main" id="{4BA05AD3-9D28-BA8C-DEC2-D038E05D445F}"/>
              </a:ext>
            </a:extLst>
          </p:cNvPr>
          <p:cNvSpPr txBox="1">
            <a:spLocks noChangeArrowheads="1"/>
          </p:cNvSpPr>
          <p:nvPr/>
        </p:nvSpPr>
        <p:spPr bwMode="auto">
          <a:xfrm>
            <a:off x="4140200" y="45085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a:t>No DNA damage</a:t>
            </a:r>
          </a:p>
        </p:txBody>
      </p:sp>
    </p:spTree>
  </p:cSld>
  <p:clrMapOvr>
    <a:masterClrMapping/>
  </p:clrMapOvr>
  <p:transition advTm="9228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C2EF85A1-10DF-2DDC-EFA8-3AF2C310B3E4}"/>
              </a:ext>
            </a:extLst>
          </p:cNvPr>
          <p:cNvSpPr>
            <a:spLocks noGrp="1" noChangeArrowheads="1"/>
          </p:cNvSpPr>
          <p:nvPr>
            <p:ph type="title"/>
          </p:nvPr>
        </p:nvSpPr>
        <p:spPr>
          <a:xfrm>
            <a:off x="457200" y="2057400"/>
            <a:ext cx="8229600" cy="1143000"/>
          </a:xfrm>
        </p:spPr>
        <p:txBody>
          <a:bodyPr/>
          <a:lstStyle/>
          <a:p>
            <a:r>
              <a:rPr lang="en-GB" altLang="en-US">
                <a:solidFill>
                  <a:schemeClr val="tx1"/>
                </a:solidFill>
              </a:rPr>
              <a:t>Systematic Design</a:t>
            </a:r>
          </a:p>
        </p:txBody>
      </p:sp>
      <p:sp>
        <p:nvSpPr>
          <p:cNvPr id="2412547" name="Text Box 3">
            <a:extLst>
              <a:ext uri="{FF2B5EF4-FFF2-40B4-BE49-F238E27FC236}">
                <a16:creationId xmlns:a16="http://schemas.microsoft.com/office/drawing/2014/main" id="{486F41F9-0CC9-5FCE-F9F2-C6A0B059FD5B}"/>
              </a:ext>
            </a:extLst>
          </p:cNvPr>
          <p:cNvSpPr txBox="1">
            <a:spLocks noChangeArrowheads="1"/>
          </p:cNvSpPr>
          <p:nvPr/>
        </p:nvSpPr>
        <p:spPr bwMode="auto">
          <a:xfrm>
            <a:off x="1258888" y="3644900"/>
            <a:ext cx="66246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a:t>The basis of all engineering - parts, devices and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12547"/>
                                        </p:tgtEl>
                                        <p:attrNameLst>
                                          <p:attrName>style.visibility</p:attrName>
                                        </p:attrNameLst>
                                      </p:cBhvr>
                                      <p:to>
                                        <p:strVal val="visible"/>
                                      </p:to>
                                    </p:set>
                                    <p:animEffect transition="in" filter="fade">
                                      <p:cBhvr>
                                        <p:cTn id="7" dur="500"/>
                                        <p:tgtEl>
                                          <p:spTgt spid="241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25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1" name="Rectangle 3">
            <a:extLst>
              <a:ext uri="{FF2B5EF4-FFF2-40B4-BE49-F238E27FC236}">
                <a16:creationId xmlns:a16="http://schemas.microsoft.com/office/drawing/2014/main" id="{1C6D20E9-E139-96FA-15EF-383759CA6EB3}"/>
              </a:ext>
            </a:extLst>
          </p:cNvPr>
          <p:cNvSpPr>
            <a:spLocks noGrp="1" noChangeArrowheads="1"/>
          </p:cNvSpPr>
          <p:nvPr>
            <p:ph type="body" idx="1"/>
          </p:nvPr>
        </p:nvSpPr>
        <p:spPr>
          <a:xfrm>
            <a:off x="457200" y="1639888"/>
            <a:ext cx="8229600" cy="4525962"/>
          </a:xfrm>
        </p:spPr>
        <p:txBody>
          <a:bodyPr/>
          <a:lstStyle/>
          <a:p>
            <a:pPr>
              <a:buClr>
                <a:srgbClr val="7030A0"/>
              </a:buClr>
              <a:buSzPct val="120000"/>
            </a:pPr>
            <a:r>
              <a:rPr lang="en-GB" altLang="en-US"/>
              <a:t>Modularity</a:t>
            </a:r>
          </a:p>
          <a:p>
            <a:pPr>
              <a:buClr>
                <a:srgbClr val="7030A0"/>
              </a:buClr>
              <a:buSzPct val="120000"/>
            </a:pPr>
            <a:r>
              <a:rPr lang="en-GB" altLang="en-US"/>
              <a:t>Standardisation</a:t>
            </a:r>
          </a:p>
          <a:p>
            <a:pPr>
              <a:buClr>
                <a:srgbClr val="7030A0"/>
              </a:buClr>
              <a:buSzPct val="120000"/>
            </a:pPr>
            <a:r>
              <a:rPr lang="en-GB" altLang="en-US"/>
              <a:t>Modelling</a:t>
            </a:r>
          </a:p>
          <a:p>
            <a:pPr>
              <a:buClr>
                <a:srgbClr val="66FF33"/>
              </a:buClr>
              <a:buSzPct val="120000"/>
            </a:pPr>
            <a:endParaRPr lang="en-GB" altLang="en-US"/>
          </a:p>
        </p:txBody>
      </p:sp>
      <p:pic>
        <p:nvPicPr>
          <p:cNvPr id="26626" name="Picture 4" descr="bmw3series2006">
            <a:extLst>
              <a:ext uri="{FF2B5EF4-FFF2-40B4-BE49-F238E27FC236}">
                <a16:creationId xmlns:a16="http://schemas.microsoft.com/office/drawing/2014/main" id="{6404D3DE-9E07-80E0-FE56-443B00B92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1600"/>
            <a:ext cx="29337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2A96C459-C166-01B3-4839-BC4B55889C75}"/>
              </a:ext>
            </a:extLst>
          </p:cNvPr>
          <p:cNvSpPr>
            <a:spLocks noGrp="1" noChangeArrowheads="1"/>
          </p:cNvSpPr>
          <p:nvPr>
            <p:ph type="title"/>
          </p:nvPr>
        </p:nvSpPr>
        <p:spPr>
          <a:xfrm>
            <a:off x="309563" y="115888"/>
            <a:ext cx="8583612" cy="1112837"/>
          </a:xfrm>
        </p:spPr>
        <p:txBody>
          <a:bodyPr/>
          <a:lstStyle/>
          <a:p>
            <a:r>
              <a:rPr lang="en-GB" altLang="en-US" sz="3600">
                <a:solidFill>
                  <a:schemeClr val="tx1"/>
                </a:solidFill>
              </a:rPr>
              <a:t>The Engineering Approach to Design</a:t>
            </a:r>
          </a:p>
        </p:txBody>
      </p:sp>
      <p:pic>
        <p:nvPicPr>
          <p:cNvPr id="26628" name="Picture 4" descr="http://www.auto-move.com/wp-content/uploads/2012/10/Performance-Auto-Parts1.jpg">
            <a:extLst>
              <a:ext uri="{FF2B5EF4-FFF2-40B4-BE49-F238E27FC236}">
                <a16:creationId xmlns:a16="http://schemas.microsoft.com/office/drawing/2014/main" id="{46396753-6372-4934-2EBA-2BD3B90D9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76600"/>
            <a:ext cx="51054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3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13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13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C90B6146-B52F-56F5-1472-C33261D7F2F4}"/>
              </a:ext>
            </a:extLst>
          </p:cNvPr>
          <p:cNvSpPr>
            <a:spLocks noGrp="1" noChangeArrowheads="1"/>
          </p:cNvSpPr>
          <p:nvPr>
            <p:ph type="title"/>
          </p:nvPr>
        </p:nvSpPr>
        <p:spPr>
          <a:xfrm>
            <a:off x="309563" y="115888"/>
            <a:ext cx="8583612" cy="1112837"/>
          </a:xfrm>
        </p:spPr>
        <p:txBody>
          <a:bodyPr/>
          <a:lstStyle/>
          <a:p>
            <a:r>
              <a:rPr lang="en-GB" altLang="en-US" sz="3600">
                <a:solidFill>
                  <a:schemeClr val="tx1"/>
                </a:solidFill>
              </a:rPr>
              <a:t>The Engineering Approach to Design</a:t>
            </a:r>
          </a:p>
        </p:txBody>
      </p:sp>
      <p:sp>
        <p:nvSpPr>
          <p:cNvPr id="2414595" name="Rectangle 3">
            <a:extLst>
              <a:ext uri="{FF2B5EF4-FFF2-40B4-BE49-F238E27FC236}">
                <a16:creationId xmlns:a16="http://schemas.microsoft.com/office/drawing/2014/main" id="{16B3261C-AC4E-829B-54CE-59D8D36C1108}"/>
              </a:ext>
            </a:extLst>
          </p:cNvPr>
          <p:cNvSpPr>
            <a:spLocks noGrp="1" noChangeArrowheads="1"/>
          </p:cNvSpPr>
          <p:nvPr>
            <p:ph type="body" idx="1"/>
          </p:nvPr>
        </p:nvSpPr>
        <p:spPr>
          <a:xfrm>
            <a:off x="457200" y="1495425"/>
            <a:ext cx="8229600" cy="4525963"/>
          </a:xfrm>
        </p:spPr>
        <p:txBody>
          <a:bodyPr/>
          <a:lstStyle/>
          <a:p>
            <a:pPr>
              <a:lnSpc>
                <a:spcPct val="80000"/>
              </a:lnSpc>
              <a:buClr>
                <a:srgbClr val="00FF00"/>
              </a:buClr>
              <a:buSzPct val="125000"/>
              <a:buFontTx/>
              <a:buNone/>
            </a:pPr>
            <a:r>
              <a:rPr lang="en-GB" altLang="en-US" sz="2400"/>
              <a:t>Engineering systems are built from a hierarchy </a:t>
            </a:r>
          </a:p>
          <a:p>
            <a:pPr lvl="1">
              <a:lnSpc>
                <a:spcPct val="80000"/>
              </a:lnSpc>
              <a:buClr>
                <a:srgbClr val="7030A0"/>
              </a:buClr>
              <a:buSzPct val="125000"/>
              <a:buFont typeface="Wingdings" pitchFamily="2" charset="2"/>
              <a:buChar char="Ø"/>
            </a:pPr>
            <a:r>
              <a:rPr lang="en-GB" altLang="en-US" sz="2400">
                <a:ea typeface="Arial" panose="020B0604020202020204" pitchFamily="34" charset="0"/>
              </a:rPr>
              <a:t>Parts</a:t>
            </a:r>
          </a:p>
          <a:p>
            <a:pPr lvl="1">
              <a:lnSpc>
                <a:spcPct val="80000"/>
              </a:lnSpc>
              <a:buClr>
                <a:srgbClr val="7030A0"/>
              </a:buClr>
              <a:buSzPct val="125000"/>
              <a:buFont typeface="Wingdings" pitchFamily="2" charset="2"/>
              <a:buChar char="Ø"/>
            </a:pPr>
            <a:r>
              <a:rPr lang="en-GB" altLang="en-US" sz="2400">
                <a:ea typeface="Arial" panose="020B0604020202020204" pitchFamily="34" charset="0"/>
              </a:rPr>
              <a:t>Devices</a:t>
            </a:r>
          </a:p>
          <a:p>
            <a:pPr lvl="1">
              <a:lnSpc>
                <a:spcPct val="80000"/>
              </a:lnSpc>
              <a:buClr>
                <a:srgbClr val="7030A0"/>
              </a:buClr>
              <a:buSzPct val="125000"/>
              <a:buFont typeface="Wingdings" pitchFamily="2" charset="2"/>
              <a:buChar char="Ø"/>
            </a:pPr>
            <a:r>
              <a:rPr lang="en-GB" altLang="en-US" sz="2400">
                <a:ea typeface="Arial" panose="020B0604020202020204" pitchFamily="34" charset="0"/>
              </a:rPr>
              <a:t>Systems</a:t>
            </a:r>
          </a:p>
          <a:p>
            <a:pPr lvl="1">
              <a:lnSpc>
                <a:spcPct val="80000"/>
              </a:lnSpc>
              <a:buClr>
                <a:srgbClr val="00FF00"/>
              </a:buClr>
              <a:buSzPct val="125000"/>
              <a:buFont typeface="Wingdings" pitchFamily="2" charset="2"/>
              <a:buChar char="Ø"/>
            </a:pPr>
            <a:endParaRPr lang="en-GB" altLang="en-US" sz="2400">
              <a:ea typeface="Arial" panose="020B0604020202020204" pitchFamily="34" charset="0"/>
            </a:endParaRPr>
          </a:p>
          <a:p>
            <a:pPr>
              <a:lnSpc>
                <a:spcPct val="80000"/>
              </a:lnSpc>
              <a:buClr>
                <a:srgbClr val="7030A0"/>
              </a:buClr>
              <a:buSzPct val="125000"/>
            </a:pPr>
            <a:r>
              <a:rPr lang="en-GB" altLang="en-US" sz="2400"/>
              <a:t>At each level the characteristics of the Part, Device or System are well defined and reproducible</a:t>
            </a:r>
          </a:p>
          <a:p>
            <a:pPr>
              <a:lnSpc>
                <a:spcPct val="80000"/>
              </a:lnSpc>
              <a:buClr>
                <a:srgbClr val="7030A0"/>
              </a:buClr>
              <a:buSzPct val="125000"/>
            </a:pPr>
            <a:endParaRPr lang="en-GB" altLang="en-US" sz="2400"/>
          </a:p>
          <a:p>
            <a:pPr>
              <a:lnSpc>
                <a:spcPct val="80000"/>
              </a:lnSpc>
              <a:buClr>
                <a:srgbClr val="7030A0"/>
              </a:buClr>
              <a:buSzPct val="125000"/>
            </a:pPr>
            <a:r>
              <a:rPr lang="en-GB" altLang="en-US" sz="2400"/>
              <a:t>In engineering the aim is to build a system on the basis of devices which comprise standard parts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45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45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45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45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1459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414595">
                                            <p:txEl>
                                              <p:pRg st="7" end="7"/>
                                            </p:txEl>
                                          </p:spTgt>
                                        </p:tgtEl>
                                        <p:attrNameLst>
                                          <p:attrName>style.visibility</p:attrName>
                                        </p:attrNameLst>
                                      </p:cBhvr>
                                      <p:to>
                                        <p:strVal val="visible"/>
                                      </p:to>
                                    </p:set>
                                    <p:animEffect transition="in" filter="fade">
                                      <p:cBhvr>
                                        <p:cTn id="21" dur="500"/>
                                        <p:tgtEl>
                                          <p:spTgt spid="24145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4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136304</TotalTime>
  <Words>2593</Words>
  <Application>Microsoft Macintosh PowerPoint</Application>
  <PresentationFormat>On-screen Show (4:3)</PresentationFormat>
  <Paragraphs>376</Paragraphs>
  <Slides>59</Slides>
  <Notes>18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6" baseType="lpstr">
      <vt:lpstr>Arial Unicode MS</vt:lpstr>
      <vt:lpstr>ＭＳ Ｐゴシック</vt:lpstr>
      <vt:lpstr>宋体</vt:lpstr>
      <vt:lpstr>Arial</vt:lpstr>
      <vt:lpstr>Calibri</vt:lpstr>
      <vt:lpstr>Comic Sans MS</vt:lpstr>
      <vt:lpstr>Courier New</vt:lpstr>
      <vt:lpstr>Helvetica</vt:lpstr>
      <vt:lpstr>Monotype Sorts</vt:lpstr>
      <vt:lpstr>msgothic</vt:lpstr>
      <vt:lpstr>Myriad Pro</vt:lpstr>
      <vt:lpstr>Symbol</vt:lpstr>
      <vt:lpstr>Times New Roman</vt:lpstr>
      <vt:lpstr>Wingdings</vt:lpstr>
      <vt:lpstr>Zapf Dingbats</vt:lpstr>
      <vt:lpstr>Default Design</vt:lpstr>
      <vt:lpstr>Equation</vt:lpstr>
      <vt:lpstr>Synthetic biology: Gene Circuits</vt:lpstr>
      <vt:lpstr>Outline</vt:lpstr>
      <vt:lpstr>Designing customised gene circuits</vt:lpstr>
      <vt:lpstr>An analogy between synthetic biology and computer engineering</vt:lpstr>
      <vt:lpstr>Toggle Switch</vt:lpstr>
      <vt:lpstr>Biologically based devices</vt:lpstr>
      <vt:lpstr>Systematic Design</vt:lpstr>
      <vt:lpstr>The Engineering Approach to Design</vt:lpstr>
      <vt:lpstr>The Engineering Approach to Design</vt:lpstr>
      <vt:lpstr>Synthetic Biology: aims to build applications from standard biological components - BioBricks</vt:lpstr>
      <vt:lpstr>Engineering Biology</vt:lpstr>
      <vt:lpstr>The Engineering Approach</vt:lpstr>
      <vt:lpstr>PowerPoint Presentation</vt:lpstr>
      <vt:lpstr>PowerPoint Presentation</vt:lpstr>
      <vt:lpstr>Lessons from engineering</vt:lpstr>
      <vt:lpstr>The iGEM Registry</vt:lpstr>
      <vt:lpstr>Examples of Parts</vt:lpstr>
      <vt:lpstr>BioBrick standard genetic parts</vt:lpstr>
      <vt:lpstr>PowerPoint Presentation</vt:lpstr>
      <vt:lpstr>BIOFAB  the EOU</vt:lpstr>
      <vt:lpstr>It’s more complicated than that…</vt:lpstr>
      <vt:lpstr>A possible solution: Bi-cistronic design (BCD)</vt:lpstr>
      <vt:lpstr>BCD allows better predictability</vt:lpstr>
      <vt:lpstr>Distribution?</vt:lpstr>
      <vt:lpstr>PowerPoint Presentation</vt:lpstr>
      <vt:lpstr>Standard (metrology)</vt:lpstr>
      <vt:lpstr>PowerPoint Presentation</vt:lpstr>
      <vt:lpstr>Common biological reporter and measure</vt:lpstr>
      <vt:lpstr>Standard characterisation</vt:lpstr>
      <vt:lpstr>Measuring promoter strength without and with a reference</vt:lpstr>
      <vt:lpstr>Measuring the activity of BioBrick promoters using an in vivo reference standard (J23101)</vt:lpstr>
      <vt:lpstr>Measure population or cells?</vt:lpstr>
      <vt:lpstr>PowerPoint Presentation</vt:lpstr>
      <vt:lpstr>PowerPoint Presentation</vt:lpstr>
      <vt:lpstr>Why is it important?</vt:lpstr>
      <vt:lpstr>Any better reference standard?</vt:lpstr>
      <vt:lpstr>PowerPoint Presentation</vt:lpstr>
      <vt:lpstr> A typical transcriptional regulatory device</vt:lpstr>
      <vt:lpstr>Modelling a single gene expression dynamics</vt:lpstr>
      <vt:lpstr>Expression of protein Y</vt:lpstr>
      <vt:lpstr>Steady state and response time</vt:lpstr>
      <vt:lpstr>Reverse case</vt:lpstr>
      <vt:lpstr>Reverse case</vt:lpstr>
      <vt:lpstr>Response time</vt:lpstr>
      <vt:lpstr>PowerPoint Presentation</vt:lpstr>
      <vt:lpstr>Building a genetic AND gate</vt:lpstr>
      <vt:lpstr>Background</vt:lpstr>
      <vt:lpstr>Project Overview</vt:lpstr>
      <vt:lpstr>A parts-based engineering approach</vt:lpstr>
      <vt:lpstr>Forward engineer the genetic AND gate</vt:lpstr>
      <vt:lpstr>Chassis compatibility</vt:lpstr>
      <vt:lpstr>PowerPoint Presentation</vt:lpstr>
      <vt:lpstr>Application – synthetic cellular biosensors</vt:lpstr>
      <vt:lpstr>PowerPoint Presentation</vt:lpstr>
      <vt:lpstr>Solution: selective sensor by an AND gated filter</vt:lpstr>
      <vt:lpstr>PowerPoint Presentation</vt:lpstr>
      <vt:lpstr>PowerPoint Presentation</vt:lpstr>
      <vt:lpstr>The Engineering Approach</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Baojun</dc:creator>
  <cp:lastModifiedBy>Meriem El Karoui</cp:lastModifiedBy>
  <cp:revision>6083</cp:revision>
  <cp:lastPrinted>2012-03-28T15:11:05Z</cp:lastPrinted>
  <dcterms:created xsi:type="dcterms:W3CDTF">1601-01-01T00:00:00Z</dcterms:created>
  <dcterms:modified xsi:type="dcterms:W3CDTF">2024-10-07T13:29:29Z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