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81" r:id="rId4"/>
    <p:sldId id="282" r:id="rId5"/>
    <p:sldId id="261" r:id="rId6"/>
    <p:sldId id="262" r:id="rId7"/>
    <p:sldId id="283" r:id="rId8"/>
    <p:sldId id="284" r:id="rId9"/>
    <p:sldId id="275" r:id="rId10"/>
    <p:sldId id="285" r:id="rId11"/>
    <p:sldId id="286" r:id="rId12"/>
    <p:sldId id="287" r:id="rId13"/>
    <p:sldId id="288" r:id="rId14"/>
    <p:sldId id="289" r:id="rId15"/>
    <p:sldId id="266" r:id="rId16"/>
    <p:sldId id="267" r:id="rId17"/>
    <p:sldId id="268" r:id="rId18"/>
    <p:sldId id="290" r:id="rId19"/>
    <p:sldId id="291" r:id="rId20"/>
    <p:sldId id="292" r:id="rId2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26" autoAdjust="0"/>
    <p:restoredTop sz="93978" autoAdjust="0"/>
  </p:normalViewPr>
  <p:slideViewPr>
    <p:cSldViewPr snapToGrid="0">
      <p:cViewPr varScale="1">
        <p:scale>
          <a:sx n="107" d="100"/>
          <a:sy n="107" d="100"/>
        </p:scale>
        <p:origin x="134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60" name="Shape 56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rial"/>
      </a:defRPr>
    </a:lvl1pPr>
    <a:lvl2pPr indent="228600" latinLnBrk="0">
      <a:defRPr sz="1200">
        <a:latin typeface="+mn-lt"/>
        <a:ea typeface="+mn-ea"/>
        <a:cs typeface="+mn-cs"/>
        <a:sym typeface="Arial"/>
      </a:defRPr>
    </a:lvl2pPr>
    <a:lvl3pPr indent="457200" latinLnBrk="0">
      <a:defRPr sz="1200">
        <a:latin typeface="+mn-lt"/>
        <a:ea typeface="+mn-ea"/>
        <a:cs typeface="+mn-cs"/>
        <a:sym typeface="Arial"/>
      </a:defRPr>
    </a:lvl3pPr>
    <a:lvl4pPr indent="685800" latinLnBrk="0">
      <a:defRPr sz="1200">
        <a:latin typeface="+mn-lt"/>
        <a:ea typeface="+mn-ea"/>
        <a:cs typeface="+mn-cs"/>
        <a:sym typeface="Arial"/>
      </a:defRPr>
    </a:lvl4pPr>
    <a:lvl5pPr indent="914400" latinLnBrk="0">
      <a:defRPr sz="1200">
        <a:latin typeface="+mn-lt"/>
        <a:ea typeface="+mn-ea"/>
        <a:cs typeface="+mn-cs"/>
        <a:sym typeface="Arial"/>
      </a:defRPr>
    </a:lvl5pPr>
    <a:lvl6pPr indent="1143000" latinLnBrk="0">
      <a:defRPr sz="1200">
        <a:latin typeface="+mn-lt"/>
        <a:ea typeface="+mn-ea"/>
        <a:cs typeface="+mn-cs"/>
        <a:sym typeface="Arial"/>
      </a:defRPr>
    </a:lvl6pPr>
    <a:lvl7pPr indent="1371600" latinLnBrk="0">
      <a:defRPr sz="1200">
        <a:latin typeface="+mn-lt"/>
        <a:ea typeface="+mn-ea"/>
        <a:cs typeface="+mn-cs"/>
        <a:sym typeface="Arial"/>
      </a:defRPr>
    </a:lvl7pPr>
    <a:lvl8pPr indent="1600200" latinLnBrk="0">
      <a:defRPr sz="1200">
        <a:latin typeface="+mn-lt"/>
        <a:ea typeface="+mn-ea"/>
        <a:cs typeface="+mn-cs"/>
        <a:sym typeface="Arial"/>
      </a:defRPr>
    </a:lvl8pPr>
    <a:lvl9pPr indent="18288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12" name="Shape 112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45000"/>
              <a:buFont typeface="Wingdings"/>
              <a:buChar char="●"/>
              <a:defRPr sz="3200" spc="-100"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4674239" y="3682079"/>
            <a:ext cx="4015800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45000"/>
              <a:buFont typeface="Wingdings"/>
              <a:buChar char="●"/>
              <a:defRPr sz="3200" spc="-100"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114" name="Shape 114"/>
          <p:cNvSpPr>
            <a:spLocks noGrp="1"/>
          </p:cNvSpPr>
          <p:nvPr>
            <p:ph type="body" sz="quarter" idx="13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sp>
        <p:nvSpPr>
          <p:cNvPr id="115" name="Shape 1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123" name="Shape 123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24" name="Shape 124"/>
          <p:cNvSpPr>
            <a:spLocks noGrp="1"/>
          </p:cNvSpPr>
          <p:nvPr>
            <p:ph type="body" idx="13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pic>
        <p:nvPicPr>
          <p:cNvPr id="125" name="image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image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Shape 12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Shape 1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Shape 145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146" name="Shape 146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47" name="Shape 1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Shape 156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157" name="Shape 157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58" name="Shape 1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Shape 167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168" name="Shape 168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69" name="Shape 169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170" name="Shape 17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Shape 179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180" name="Shape 18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Shape 189"/>
          <p:cNvSpPr>
            <a:spLocks noGrp="1"/>
          </p:cNvSpPr>
          <p:nvPr>
            <p:ph type="body" idx="1"/>
          </p:nvPr>
        </p:nvSpPr>
        <p:spPr>
          <a:xfrm>
            <a:off x="457200" y="273599"/>
            <a:ext cx="8229241" cy="530784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90" name="Shape 19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Shape 199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00" name="Shape 200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01" name="Shape 201"/>
          <p:cNvSpPr/>
          <p:nvPr/>
        </p:nvSpPr>
        <p:spPr>
          <a:xfrm>
            <a:off x="457199" y="3682079"/>
            <a:ext cx="40158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02" name="Shape 202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203" name="Shape 2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1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12" name="Shape 212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13" name="Shape 213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14" name="Shape 214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15" name="Shape 215"/>
          <p:cNvSpPr>
            <a:spLocks noGrp="1"/>
          </p:cNvSpPr>
          <p:nvPr>
            <p:ph type="body" sz="quarter" idx="13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216" name="Shape 2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25" name="Shape 225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26" name="Shape 226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7" name="Shape 227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28" name="Shape 228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229" name="Shape 2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7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38" name="Shape 238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39" name="Shape 239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40" name="Shape 240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241" name="Shape 2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9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50" name="Shape 250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51" name="Shape 251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52" name="Shape 252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53" name="Shape 253"/>
          <p:cNvSpPr/>
          <p:nvPr/>
        </p:nvSpPr>
        <p:spPr>
          <a:xfrm>
            <a:off x="4674239" y="3682079"/>
            <a:ext cx="4015800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254" name="Shape 254"/>
          <p:cNvSpPr>
            <a:spLocks noGrp="1"/>
          </p:cNvSpPr>
          <p:nvPr>
            <p:ph type="body" sz="quarter" idx="13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255" name="Shape 25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3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64" name="Shape 264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65" name="Shape 265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66" name="Shape 266"/>
          <p:cNvSpPr>
            <a:spLocks noGrp="1"/>
          </p:cNvSpPr>
          <p:nvPr>
            <p:ph type="body" idx="13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pic>
        <p:nvPicPr>
          <p:cNvPr id="267" name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pic>
        <p:nvPicPr>
          <p:cNvPr id="268" name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Shape 2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7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78" name="Shape 27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6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87" name="Shape 287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88" name="Shape 288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89" name="Shape 28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7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298" name="Shape 298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299" name="Shape 299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00" name="Shape 30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8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09" name="Shape 309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10" name="Shape 310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1" name="Shape 311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312" name="Shape 3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9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0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21" name="Shape 321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22" name="Shape 3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0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31" name="Shape 331"/>
          <p:cNvSpPr>
            <a:spLocks noGrp="1"/>
          </p:cNvSpPr>
          <p:nvPr>
            <p:ph type="body" idx="1"/>
          </p:nvPr>
        </p:nvSpPr>
        <p:spPr>
          <a:xfrm>
            <a:off x="457200" y="273599"/>
            <a:ext cx="8229241" cy="530784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32" name="Shape 33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0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41" name="Shape 341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42" name="Shape 342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43" name="Shape 343"/>
          <p:cNvSpPr/>
          <p:nvPr/>
        </p:nvSpPr>
        <p:spPr>
          <a:xfrm>
            <a:off x="457199" y="3682079"/>
            <a:ext cx="40158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44" name="Shape 344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345" name="Shape 34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2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3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hape 354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55" name="Shape 355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56" name="Shape 356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57" name="Shape 357"/>
          <p:cNvSpPr>
            <a:spLocks noGrp="1"/>
          </p:cNvSpPr>
          <p:nvPr>
            <p:ph type="body" sz="quarter" idx="13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358" name="Shape 3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5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6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67" name="Shape 367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68" name="Shape 368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69" name="Shape 369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70" name="Shape 370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371" name="Shape 3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9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80" name="Shape 380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81" name="Shape 381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82" name="Shape 382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383" name="Shape 3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0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91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392" name="Shape 392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393" name="Shape 393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94" name="Shape 394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95" name="Shape 395"/>
          <p:cNvSpPr/>
          <p:nvPr/>
        </p:nvSpPr>
        <p:spPr>
          <a:xfrm>
            <a:off x="4674239" y="3682079"/>
            <a:ext cx="4015800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396" name="Shape 396"/>
          <p:cNvSpPr>
            <a:spLocks noGrp="1"/>
          </p:cNvSpPr>
          <p:nvPr>
            <p:ph type="body" sz="quarter" idx="13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397" name="Shape 39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4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5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06" name="Shape 406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07" name="Shape 407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8" name="Shape 408"/>
          <p:cNvSpPr>
            <a:spLocks noGrp="1"/>
          </p:cNvSpPr>
          <p:nvPr>
            <p:ph type="body" idx="13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pic>
        <p:nvPicPr>
          <p:cNvPr id="409" name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pic>
        <p:nvPicPr>
          <p:cNvPr id="410" name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sp>
        <p:nvSpPr>
          <p:cNvPr id="411" name="Shape 4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8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29" name="Shape 429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30" name="Shape 430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31" name="Shape 4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8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9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40" name="Shape 440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41" name="Shape 441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42" name="Shape 44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9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0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51" name="Shape 451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52" name="Shape 452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53" name="Shape 453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454" name="Shape 4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1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2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63" name="Shape 463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64" name="Shape 4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2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73" name="Shape 473"/>
          <p:cNvSpPr>
            <a:spLocks noGrp="1"/>
          </p:cNvSpPr>
          <p:nvPr>
            <p:ph type="body" idx="1"/>
          </p:nvPr>
        </p:nvSpPr>
        <p:spPr>
          <a:xfrm>
            <a:off x="457200" y="273599"/>
            <a:ext cx="8229241" cy="5307841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74" name="Shape 47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2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83" name="Shape 483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84" name="Shape 484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85" name="Shape 485"/>
          <p:cNvSpPr/>
          <p:nvPr/>
        </p:nvSpPr>
        <p:spPr>
          <a:xfrm>
            <a:off x="457199" y="3682079"/>
            <a:ext cx="40158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486" name="Shape 486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487" name="Shape 48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4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5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96" name="Shape 496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497" name="Shape 497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8" name="Shape 498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499" name="Shape 499"/>
          <p:cNvSpPr>
            <a:spLocks noGrp="1"/>
          </p:cNvSpPr>
          <p:nvPr>
            <p:ph type="body" sz="quarter" idx="13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500" name="Shape 50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8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509" name="Shape 509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510" name="Shape 510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11" name="Shape 511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512" name="Shape 512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513" name="Shape 5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0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1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522" name="Shape 522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523" name="Shape 523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8229241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24" name="Shape 524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525" name="Shape 52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533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hape 534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535" name="Shape 535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36" name="Shape 536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537" name="Shape 537"/>
          <p:cNvSpPr/>
          <p:nvPr/>
        </p:nvSpPr>
        <p:spPr>
          <a:xfrm>
            <a:off x="4674239" y="3682079"/>
            <a:ext cx="4015800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  <a:endParaRPr/>
          </a:p>
        </p:txBody>
      </p:sp>
      <p:sp>
        <p:nvSpPr>
          <p:cNvPr id="538" name="Shape 538"/>
          <p:cNvSpPr>
            <a:spLocks noGrp="1"/>
          </p:cNvSpPr>
          <p:nvPr>
            <p:ph type="body" sz="quarter" idx="13"/>
          </p:nvPr>
        </p:nvSpPr>
        <p:spPr>
          <a:xfrm>
            <a:off x="457199" y="3682079"/>
            <a:ext cx="4015801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sp>
        <p:nvSpPr>
          <p:cNvPr id="539" name="Shape 53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6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547" name="image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548" name="Shape 548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pc="0">
                <a:uFillTx/>
              </a:defRPr>
            </a:lvl1pPr>
          </a:lstStyle>
          <a:p>
            <a:r>
              <a:t>Texte du titre</a:t>
            </a:r>
          </a:p>
        </p:txBody>
      </p:sp>
      <p:sp>
        <p:nvSpPr>
          <p:cNvPr id="549" name="Shape 549"/>
          <p:cNvSpPr>
            <a:spLocks noGrp="1"/>
          </p:cNvSpPr>
          <p:nvPr>
            <p:ph type="body" idx="1"/>
          </p:nvPr>
        </p:nvSpPr>
        <p:spPr>
          <a:xfrm>
            <a:off x="457200" y="1604519"/>
            <a:ext cx="8229241" cy="39772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lvl1pPr>
            <a:lvl2pPr marL="723900" indent="-266700">
              <a:buClrTx/>
              <a:buSzPct val="100000"/>
              <a:buFont typeface="Arial"/>
              <a:buChar char="•"/>
              <a:defRPr sz="2800" spc="0">
                <a:uFillTx/>
              </a:defRPr>
            </a:lvl2pPr>
            <a:lvl3pPr marL="1234439" indent="-320039">
              <a:buClrTx/>
              <a:buSzPct val="100000"/>
              <a:buFont typeface="Arial"/>
              <a:buChar char="•"/>
              <a:defRPr sz="2800" spc="0">
                <a:uFillTx/>
              </a:defRPr>
            </a:lvl3pPr>
            <a:lvl4pPr marL="17272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4pPr>
            <a:lvl5pPr marL="2184400" indent="-355600">
              <a:buClrTx/>
              <a:buSzPct val="100000"/>
              <a:buFont typeface="Arial"/>
              <a:buChar char="•"/>
              <a:defRPr sz="2800" spc="0">
                <a:uFillTx/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50" name="Shape 550"/>
          <p:cNvSpPr>
            <a:spLocks noGrp="1"/>
          </p:cNvSpPr>
          <p:nvPr>
            <p:ph type="body" idx="13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indent="-228600">
              <a:buClrTx/>
              <a:buSzPct val="100000"/>
              <a:buFont typeface="Arial"/>
              <a:buChar char="•"/>
              <a:defRPr sz="2800" spc="0">
                <a:uFillTx/>
              </a:defRPr>
            </a:pPr>
            <a:endParaRPr/>
          </a:p>
        </p:txBody>
      </p:sp>
      <p:pic>
        <p:nvPicPr>
          <p:cNvPr id="551" name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pic>
        <p:nvPicPr>
          <p:cNvPr id="552" name="image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000" y="1604519"/>
            <a:ext cx="4984921" cy="3977282"/>
          </a:xfrm>
          <a:prstGeom prst="rect">
            <a:avLst/>
          </a:prstGeom>
          <a:ln w="12700">
            <a:miter lim="400000"/>
          </a:ln>
        </p:spPr>
      </p:pic>
      <p:sp>
        <p:nvSpPr>
          <p:cNvPr id="553" name="Shape 5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457200" y="273599"/>
            <a:ext cx="8229241" cy="5307841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68" name="Shape 68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9" name="Shape 69"/>
          <p:cNvSpPr/>
          <p:nvPr/>
        </p:nvSpPr>
        <p:spPr>
          <a:xfrm>
            <a:off x="457199" y="3682079"/>
            <a:ext cx="4015801" cy="18968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45000"/>
              <a:buFont typeface="Wingdings"/>
              <a:buChar char="●"/>
              <a:defRPr sz="3200" spc="-100"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body" sz="half" idx="13"/>
          </p:nvPr>
        </p:nvSpPr>
        <p:spPr>
          <a:xfrm>
            <a:off x="4674239" y="1604519"/>
            <a:ext cx="4015800" cy="397728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sp>
        <p:nvSpPr>
          <p:cNvPr id="71" name="Shape 7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sz="half" idx="1"/>
          </p:nvPr>
        </p:nvSpPr>
        <p:spPr>
          <a:xfrm>
            <a:off x="457200" y="1604519"/>
            <a:ext cx="4015800" cy="397728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0" name="Shape 80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45000"/>
              <a:buFont typeface="Wingdings"/>
              <a:buChar char="●"/>
              <a:defRPr sz="3200" spc="-100"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body" sz="quarter" idx="13"/>
          </p:nvPr>
        </p:nvSpPr>
        <p:spPr>
          <a:xfrm>
            <a:off x="4674239" y="3682079"/>
            <a:ext cx="4015800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sp>
        <p:nvSpPr>
          <p:cNvPr id="82" name="Shape 8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xfrm>
            <a:off x="457200" y="273599"/>
            <a:ext cx="8229241" cy="11448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du titre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sz="quarter" idx="1"/>
          </p:nvPr>
        </p:nvSpPr>
        <p:spPr>
          <a:xfrm>
            <a:off x="457200" y="1604519"/>
            <a:ext cx="4015800" cy="189684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1" name="Shape 91"/>
          <p:cNvSpPr/>
          <p:nvPr/>
        </p:nvSpPr>
        <p:spPr>
          <a:xfrm>
            <a:off x="4674239" y="1604519"/>
            <a:ext cx="4015800" cy="189684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/>
          </a:bodyPr>
          <a:lstStyle/>
          <a:p>
            <a:pPr marL="431999" indent="-323999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45000"/>
              <a:buFont typeface="Wingdings"/>
              <a:buChar char="●"/>
              <a:defRPr sz="3200" spc="-100">
                <a:uFill>
                  <a:solidFill>
                    <a:srgbClr val="FFFFFF"/>
                  </a:solidFill>
                </a:uFill>
              </a:defRPr>
            </a:pPr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half" idx="13"/>
          </p:nvPr>
        </p:nvSpPr>
        <p:spPr>
          <a:xfrm>
            <a:off x="457199" y="3682079"/>
            <a:ext cx="8229242" cy="189684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pc="-100"/>
            </a:pPr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jpg"/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2.png"/>
          <p:cNvPicPr>
            <a:picLocks noChangeAspect="1"/>
          </p:cNvPicPr>
          <p:nvPr/>
        </p:nvPicPr>
        <p:blipFill>
          <a:blip r:embed="rId50"/>
          <a:stretch>
            <a:fillRect/>
          </a:stretch>
        </p:blipFill>
        <p:spPr>
          <a:xfrm>
            <a:off x="7732800" y="6141959"/>
            <a:ext cx="1274401" cy="448202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/>
          <p:nvPr/>
        </p:nvSpPr>
        <p:spPr>
          <a:xfrm>
            <a:off x="0" y="0"/>
            <a:ext cx="9138960" cy="6852960"/>
          </a:xfrm>
          <a:prstGeom prst="rect">
            <a:avLst/>
          </a:prstGeom>
          <a:solidFill>
            <a:srgbClr val="63003C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" name="image3.png"/>
          <p:cNvPicPr>
            <a:picLocks noChangeAspect="1"/>
          </p:cNvPicPr>
          <p:nvPr/>
        </p:nvPicPr>
        <p:blipFill>
          <a:blip r:embed="rId51"/>
          <a:stretch>
            <a:fillRect/>
          </a:stretch>
        </p:blipFill>
        <p:spPr>
          <a:xfrm>
            <a:off x="0" y="-94681"/>
            <a:ext cx="5055121" cy="2269081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1.jpg"/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 rot="16200000">
            <a:off x="4459680" y="2178719"/>
            <a:ext cx="219601" cy="9138961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/>
          <a:lstStyle/>
          <a:p>
            <a:r>
              <a:t>Texte du titre</a:t>
            </a:r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9" name="Shape 9"/>
          <p:cNvSpPr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6" r:id="rId37"/>
    <p:sldLayoutId id="2147483687" r:id="rId38"/>
    <p:sldLayoutId id="2147483688" r:id="rId39"/>
    <p:sldLayoutId id="2147483689" r:id="rId40"/>
    <p:sldLayoutId id="2147483690" r:id="rId41"/>
    <p:sldLayoutId id="2147483691" r:id="rId42"/>
    <p:sldLayoutId id="2147483692" r:id="rId43"/>
    <p:sldLayoutId id="2147483693" r:id="rId44"/>
    <p:sldLayoutId id="2147483694" r:id="rId45"/>
    <p:sldLayoutId id="2147483695" r:id="rId46"/>
    <p:sldLayoutId id="2147483696" r:id="rId47"/>
  </p:sldLayoutIdLst>
  <p:transition spd="med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9pPr>
    </p:titleStyle>
    <p:bodyStyle>
      <a:lvl1pPr marL="431999" marR="0" indent="-32399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45000"/>
        <a:buFont typeface="Wingdings"/>
        <a:buChar char="●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1pPr>
      <a:lvl2pPr marL="910285" marR="0" indent="-3702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75000"/>
        <a:buFont typeface="Wingdings"/>
        <a:buChar char="−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2pPr>
      <a:lvl3pPr marL="1392000" marR="0" indent="-3840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45000"/>
        <a:buFont typeface="Wingdings"/>
        <a:buChar char="●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3pPr>
      <a:lvl4pPr marL="1857599" marR="0" indent="-34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75000"/>
        <a:buFont typeface="Wingdings"/>
        <a:buChar char="−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4pPr>
      <a:lvl5pPr marL="2289599" marR="0" indent="-34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45000"/>
        <a:buFont typeface="Wingdings"/>
        <a:buChar char="●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5pPr>
      <a:lvl6pPr marL="2721599" marR="0" indent="-34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45000"/>
        <a:buFont typeface="Wingdings"/>
        <a:buChar char="●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6pPr>
      <a:lvl7pPr marL="3153599" marR="0" indent="-34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45000"/>
        <a:buFont typeface="Wingdings"/>
        <a:buChar char="●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7pPr>
      <a:lvl8pPr marL="3606800" marR="0" indent="-406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100000"/>
        <a:buFont typeface="Wingdings"/>
        <a:buChar char="•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8pPr>
      <a:lvl9pPr marL="4064000" marR="0" indent="-4064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000000"/>
        </a:buClr>
        <a:buSzPct val="100000"/>
        <a:buFont typeface="Wingdings"/>
        <a:buChar char="•"/>
        <a:tabLst/>
        <a:defRPr sz="3200" b="0" i="0" u="none" strike="noStrike" cap="none" spc="-1" baseline="0">
          <a:ln>
            <a:noFill/>
          </a:ln>
          <a:solidFill>
            <a:srgbClr val="000000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/>
          <p:nvPr/>
        </p:nvSpPr>
        <p:spPr>
          <a:xfrm>
            <a:off x="272159" y="4583059"/>
            <a:ext cx="8300162" cy="829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4999" tIns="44999" rIns="44999" bIns="44999" anchor="b">
            <a:spAutoFit/>
          </a:bodyPr>
          <a:lstStyle/>
          <a:p>
            <a:pPr>
              <a:defRPr sz="4800" b="1" spc="-1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Open Sans"/>
                <a:ea typeface="Open Sans"/>
                <a:cs typeface="Open Sans"/>
                <a:sym typeface="Open Sans"/>
              </a:defRPr>
            </a:pPr>
            <a:endParaRPr spc="-2" dirty="0"/>
          </a:p>
        </p:txBody>
      </p:sp>
      <p:sp>
        <p:nvSpPr>
          <p:cNvPr id="563" name="Shape 563"/>
          <p:cNvSpPr/>
          <p:nvPr/>
        </p:nvSpPr>
        <p:spPr>
          <a:xfrm>
            <a:off x="457200" y="5182320"/>
            <a:ext cx="8224560" cy="394801"/>
          </a:xfrm>
          <a:prstGeom prst="rect">
            <a:avLst/>
          </a:prstGeom>
          <a:ln w="12700">
            <a:miter lim="400000"/>
          </a:ln>
        </p:spPr>
        <p:txBody>
          <a:bodyPr lIns="44999" tIns="44999" rIns="44999" bIns="44999" anchor="b">
            <a:spAutoFit/>
          </a:bodyPr>
          <a:lstStyle/>
          <a:p>
            <a:pPr>
              <a:defRPr sz="20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Open Sans"/>
                <a:ea typeface="Open Sans"/>
                <a:cs typeface="Open Sans"/>
                <a:sym typeface="Open Sans"/>
              </a:defRPr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6C98EA4-5E28-4806-A47F-6CAA7CFF1667}"/>
              </a:ext>
            </a:extLst>
          </p:cNvPr>
          <p:cNvSpPr txBox="1"/>
          <p:nvPr/>
        </p:nvSpPr>
        <p:spPr>
          <a:xfrm>
            <a:off x="571679" y="1536278"/>
            <a:ext cx="8110081" cy="51706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/>
            <a:endParaRPr lang="fr-FR" sz="3600" b="1" dirty="0">
              <a:solidFill>
                <a:schemeClr val="bg1"/>
              </a:solidFill>
            </a:endParaRPr>
          </a:p>
          <a:p>
            <a:pPr algn="ctr"/>
            <a:r>
              <a:rPr lang="fr-FR" sz="4800" b="1" dirty="0">
                <a:solidFill>
                  <a:schemeClr val="bg1"/>
                </a:solidFill>
              </a:rPr>
              <a:t>L2 EM</a:t>
            </a:r>
          </a:p>
          <a:p>
            <a:pPr algn="ctr"/>
            <a:r>
              <a:rPr lang="fr-FR" sz="4800" b="1" dirty="0">
                <a:solidFill>
                  <a:schemeClr val="bg1"/>
                </a:solidFill>
              </a:rPr>
              <a:t> </a:t>
            </a:r>
            <a:br>
              <a:rPr lang="fr-FR" sz="4800" b="1" dirty="0">
                <a:solidFill>
                  <a:schemeClr val="bg1"/>
                </a:solidFill>
              </a:rPr>
            </a:br>
            <a:r>
              <a:rPr lang="fr-FR" sz="4800" b="1" dirty="0">
                <a:solidFill>
                  <a:schemeClr val="bg1"/>
                </a:solidFill>
              </a:rPr>
              <a:t>BIOMECANIQUE APPLIQUEE A l’EDUCATION MOTRICE</a:t>
            </a:r>
          </a:p>
          <a:p>
            <a:pPr algn="ctr"/>
            <a:endParaRPr lang="fr-FR" sz="3600" b="1" dirty="0">
              <a:solidFill>
                <a:schemeClr val="bg1"/>
              </a:solidFill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ENERGIE ET TRAVAIL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600693"/>
            <a:ext cx="8229242" cy="48320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Dans le cadre de l’action motricer, l'énergie transmise par la force au cours du déplacement est </a:t>
            </a:r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le Travail Mécanique W</a:t>
            </a: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 et s’exprime en joule.</a:t>
            </a:r>
          </a:p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Il correspond au produit de la Force F par la distance parcourue au cours du temps, soit :</a:t>
            </a:r>
          </a:p>
          <a:p>
            <a:pPr lvl="0" algn="ctr"/>
            <a:r>
              <a:rPr lang="fr-FR" sz="3200" b="1" dirty="0">
                <a:solidFill>
                  <a:srgbClr val="FF0000"/>
                </a:solidFill>
                <a:latin typeface="colaboratelightregular"/>
              </a:rPr>
              <a:t>W = F . AB</a:t>
            </a:r>
          </a:p>
          <a:p>
            <a:pPr lvl="0"/>
            <a:endParaRPr lang="fr-FR" sz="1400" dirty="0">
              <a:solidFill>
                <a:srgbClr val="1A1A1A"/>
              </a:solidFill>
              <a:latin typeface="colaboratelightregular"/>
            </a:endParaRPr>
          </a:p>
          <a:p>
            <a:pPr lvl="0" algn="ctr"/>
            <a:r>
              <a:rPr lang="fr-FR" sz="1600" i="1" dirty="0">
                <a:solidFill>
                  <a:srgbClr val="1A1A1A"/>
                </a:solidFill>
                <a:latin typeface="colaboratelightregular"/>
              </a:rPr>
              <a:t>W : Travail de la force F entre A et B </a:t>
            </a:r>
          </a:p>
          <a:p>
            <a:pPr lvl="0" algn="ctr"/>
            <a:r>
              <a:rPr lang="fr-FR" sz="1600" i="1" dirty="0">
                <a:solidFill>
                  <a:srgbClr val="1A1A1A"/>
                </a:solidFill>
                <a:latin typeface="colaboratelightregular"/>
              </a:rPr>
              <a:t>F : Force appliquée au corps en mouvement - AB : Distance parcourue lors du déplacement</a:t>
            </a:r>
          </a:p>
          <a:p>
            <a:pPr lvl="0"/>
            <a:endParaRPr lang="fr-FR" sz="1600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En fonction des sens des forces, le travail peut prendre différentes formes : </a:t>
            </a:r>
          </a:p>
          <a:p>
            <a:pPr lvl="0"/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W &gt; 0 </a:t>
            </a: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: Force dans le sens du mouvement </a:t>
            </a:r>
            <a:r>
              <a:rPr lang="fr-FR" sz="2000" dirty="0">
                <a:solidFill>
                  <a:srgbClr val="1A1A1A"/>
                </a:solidFill>
                <a:latin typeface="colaboratelightregular"/>
                <a:sym typeface="Wingdings" pitchFamily="2" charset="2"/>
              </a:rPr>
              <a:t> </a:t>
            </a:r>
            <a:r>
              <a:rPr lang="fr-FR" sz="2000" b="1" dirty="0">
                <a:solidFill>
                  <a:srgbClr val="1A1A1A"/>
                </a:solidFill>
                <a:latin typeface="colaboratelightregular"/>
                <a:sym typeface="Wingdings" pitchFamily="2" charset="2"/>
              </a:rPr>
              <a:t>TRAVAIL MOTEUR</a:t>
            </a:r>
          </a:p>
          <a:p>
            <a:pPr lvl="0"/>
            <a:r>
              <a:rPr lang="fr-FR" sz="2000" b="1" dirty="0">
                <a:solidFill>
                  <a:srgbClr val="1A1A1A"/>
                </a:solidFill>
                <a:latin typeface="colaboratelightregular"/>
                <a:sym typeface="Wingdings" pitchFamily="2" charset="2"/>
              </a:rPr>
              <a:t>W &lt; 0 </a:t>
            </a:r>
            <a:r>
              <a:rPr lang="fr-FR" sz="2000" dirty="0">
                <a:solidFill>
                  <a:srgbClr val="1A1A1A"/>
                </a:solidFill>
                <a:latin typeface="colaboratelightregular"/>
                <a:sym typeface="Wingdings" pitchFamily="2" charset="2"/>
              </a:rPr>
              <a:t>: Force dans le sens opposé du mouvement  </a:t>
            </a:r>
            <a:r>
              <a:rPr lang="fr-FR" sz="2000" b="1" dirty="0">
                <a:solidFill>
                  <a:srgbClr val="1A1A1A"/>
                </a:solidFill>
                <a:latin typeface="colaboratelightregular"/>
                <a:sym typeface="Wingdings" pitchFamily="2" charset="2"/>
              </a:rPr>
              <a:t>TRAVAIL RESISTANT</a:t>
            </a:r>
          </a:p>
          <a:p>
            <a:pPr lvl="0"/>
            <a:r>
              <a:rPr lang="fr-FR" sz="2000" b="1" dirty="0">
                <a:solidFill>
                  <a:srgbClr val="1A1A1A"/>
                </a:solidFill>
                <a:latin typeface="colaboratelightregular"/>
                <a:sym typeface="Wingdings" pitchFamily="2" charset="2"/>
              </a:rPr>
              <a:t>W = 0 : PAS DE TRAVAIL MECANIQUE</a:t>
            </a: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  <a:sym typeface="Wingdings" pitchFamily="2" charset="2"/>
            </a:endParaRPr>
          </a:p>
          <a:p>
            <a:pPr lvl="0" algn="ctr"/>
            <a:r>
              <a:rPr lang="fr-FR" b="1" dirty="0">
                <a:solidFill>
                  <a:srgbClr val="FF0000"/>
                </a:solidFill>
                <a:latin typeface="colaboratelightregular"/>
                <a:sym typeface="Wingdings" pitchFamily="2" charset="2"/>
              </a:rPr>
              <a:t>ATTENTION : PAS DE TRAVAIL MECANIQUE ne veut pas dire PAS DE TRAVAIL</a:t>
            </a:r>
          </a:p>
          <a:p>
            <a:pPr lvl="0" algn="ctr"/>
            <a:r>
              <a:rPr lang="fr-FR" sz="1600" dirty="0">
                <a:solidFill>
                  <a:srgbClr val="1A1A1A"/>
                </a:solidFill>
                <a:latin typeface="colaboratelightregular"/>
                <a:sym typeface="Wingdings" pitchFamily="2" charset="2"/>
              </a:rPr>
              <a:t>Exemple du Travail isométrique (forces internes )</a:t>
            </a:r>
            <a:endParaRPr lang="fr-FR" sz="1600" dirty="0">
              <a:solidFill>
                <a:srgbClr val="1A1A1A"/>
              </a:solidFill>
              <a:latin typeface="colaboratelightregular"/>
            </a:endParaRPr>
          </a:p>
        </p:txBody>
      </p: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173FE09A-2DB0-46F7-AEBD-BDB069FE59D6}"/>
              </a:ext>
            </a:extLst>
          </p:cNvPr>
          <p:cNvCxnSpPr>
            <a:cxnSpLocks/>
          </p:cNvCxnSpPr>
          <p:nvPr/>
        </p:nvCxnSpPr>
        <p:spPr>
          <a:xfrm>
            <a:off x="4372497" y="2856456"/>
            <a:ext cx="39900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63B2CB3C-226A-4235-B0A6-6E41AEF8DAA4}"/>
              </a:ext>
            </a:extLst>
          </p:cNvPr>
          <p:cNvCxnSpPr>
            <a:cxnSpLocks/>
          </p:cNvCxnSpPr>
          <p:nvPr/>
        </p:nvCxnSpPr>
        <p:spPr>
          <a:xfrm>
            <a:off x="5072911" y="2856456"/>
            <a:ext cx="39900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835459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ENERGIE ET TRAVAIL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600693"/>
            <a:ext cx="8229242" cy="25853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Dans le cadre d’un mouvement de rotation, on utilisera les même méthode de calcul.</a:t>
            </a:r>
          </a:p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Le travail correspond alors au produit du Moment de Force F par la distance angulaire parcourue au cours du temps, soit :</a:t>
            </a:r>
          </a:p>
          <a:p>
            <a:pPr lvl="0"/>
            <a:r>
              <a:rPr lang="fr-FR" sz="3200" b="1" dirty="0">
                <a:solidFill>
                  <a:srgbClr val="FF0000"/>
                </a:solidFill>
                <a:latin typeface="colaboratelightregular"/>
              </a:rPr>
              <a:t>     W = M</a:t>
            </a:r>
            <a:r>
              <a:rPr lang="fr-FR" sz="2000" b="1" dirty="0">
                <a:solidFill>
                  <a:srgbClr val="FF0000"/>
                </a:solidFill>
                <a:latin typeface="colaboratelightregular"/>
              </a:rPr>
              <a:t>F</a:t>
            </a:r>
            <a:r>
              <a:rPr lang="fr-FR" sz="3200" b="1" dirty="0">
                <a:solidFill>
                  <a:srgbClr val="FF0000"/>
                </a:solidFill>
                <a:latin typeface="colaboratelightregular"/>
              </a:rPr>
              <a:t> . </a:t>
            </a:r>
            <a:r>
              <a:rPr lang="el-GR" sz="3200" b="1" dirty="0">
                <a:solidFill>
                  <a:srgbClr val="FF0000"/>
                </a:solidFill>
                <a:latin typeface="colaboratelightregular"/>
              </a:rPr>
              <a:t>Δθ</a:t>
            </a:r>
            <a:endParaRPr lang="fr-FR" sz="3200" b="1" dirty="0">
              <a:solidFill>
                <a:srgbClr val="FF0000"/>
              </a:solidFill>
              <a:latin typeface="colaboratelightregular"/>
            </a:endParaRPr>
          </a:p>
          <a:p>
            <a:pPr lvl="0"/>
            <a:endParaRPr lang="fr-FR" sz="1400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1600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</p:txBody>
      </p: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173FE09A-2DB0-46F7-AEBD-BDB069FE59D6}"/>
              </a:ext>
            </a:extLst>
          </p:cNvPr>
          <p:cNvCxnSpPr>
            <a:cxnSpLocks/>
          </p:cNvCxnSpPr>
          <p:nvPr/>
        </p:nvCxnSpPr>
        <p:spPr>
          <a:xfrm>
            <a:off x="1789004" y="2856456"/>
            <a:ext cx="39900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63B2CB3C-226A-4235-B0A6-6E41AEF8DAA4}"/>
              </a:ext>
            </a:extLst>
          </p:cNvPr>
          <p:cNvCxnSpPr>
            <a:cxnSpLocks/>
          </p:cNvCxnSpPr>
          <p:nvPr/>
        </p:nvCxnSpPr>
        <p:spPr>
          <a:xfrm>
            <a:off x="2685137" y="2893512"/>
            <a:ext cx="39900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117FF752-FA2B-4A0E-86FA-3F6F5867C634}"/>
              </a:ext>
            </a:extLst>
          </p:cNvPr>
          <p:cNvSpPr txBox="1"/>
          <p:nvPr/>
        </p:nvSpPr>
        <p:spPr>
          <a:xfrm>
            <a:off x="3567568" y="2893353"/>
            <a:ext cx="5357225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fr-FR" sz="1800" i="1" dirty="0">
                <a:solidFill>
                  <a:srgbClr val="1A1A1A"/>
                </a:solidFill>
                <a:latin typeface="colaboratelightregular"/>
              </a:rPr>
              <a:t>W : Travail de la force F en rotation sur </a:t>
            </a:r>
            <a:r>
              <a:rPr lang="el-GR" sz="1800" i="1" dirty="0">
                <a:solidFill>
                  <a:schemeClr val="tx1"/>
                </a:solidFill>
                <a:latin typeface="colaboratelightregular"/>
              </a:rPr>
              <a:t>Δθ</a:t>
            </a:r>
            <a:endParaRPr lang="fr-FR" sz="1800" i="1" dirty="0">
              <a:solidFill>
                <a:schemeClr val="tx1"/>
              </a:solidFill>
              <a:latin typeface="colaboratelightregular"/>
            </a:endParaRPr>
          </a:p>
          <a:p>
            <a:pPr lvl="0" algn="ctr"/>
            <a:r>
              <a:rPr lang="fr-FR" sz="1800" i="1" dirty="0">
                <a:solidFill>
                  <a:srgbClr val="1A1A1A"/>
                </a:solidFill>
                <a:latin typeface="colaboratelightregular"/>
              </a:rPr>
              <a:t>M</a:t>
            </a:r>
            <a:r>
              <a:rPr lang="fr-FR" sz="1400" i="1" dirty="0">
                <a:solidFill>
                  <a:srgbClr val="1A1A1A"/>
                </a:solidFill>
                <a:latin typeface="colaboratelightregular"/>
              </a:rPr>
              <a:t>F</a:t>
            </a:r>
            <a:r>
              <a:rPr lang="fr-FR" sz="1800" i="1" dirty="0">
                <a:solidFill>
                  <a:srgbClr val="1A1A1A"/>
                </a:solidFill>
                <a:latin typeface="colaboratelightregular"/>
              </a:rPr>
              <a:t> : Moment de Force appliquée au corps en rotation </a:t>
            </a:r>
          </a:p>
          <a:p>
            <a:pPr lvl="0" algn="ctr"/>
            <a:r>
              <a:rPr lang="el-GR" sz="1800" i="1" dirty="0">
                <a:solidFill>
                  <a:schemeClr val="tx1"/>
                </a:solidFill>
                <a:latin typeface="colaboratelightregular"/>
              </a:rPr>
              <a:t>Δθ</a:t>
            </a:r>
            <a:r>
              <a:rPr lang="fr-FR" sz="1800" i="1" dirty="0">
                <a:solidFill>
                  <a:srgbClr val="1A1A1A"/>
                </a:solidFill>
                <a:latin typeface="colaboratelightregular"/>
              </a:rPr>
              <a:t> : Distance angulaire parcourue lors du déplacement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pic>
        <p:nvPicPr>
          <p:cNvPr id="6" name="Image 6">
            <a:extLst>
              <a:ext uri="{FF2B5EF4-FFF2-40B4-BE49-F238E27FC236}">
                <a16:creationId xmlns:a16="http://schemas.microsoft.com/office/drawing/2014/main" id="{6E3DCFFC-6A7B-4A1F-9D70-137F45BEDB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795" y="3792378"/>
            <a:ext cx="6380445" cy="276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88103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TRAVAIL ET PUISSANCE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600693"/>
            <a:ext cx="8229242" cy="406264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Lors d’un mouvement (sportif), on va chercher à calculer </a:t>
            </a:r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la variation de travail (W) au cours du temps (t) : C’est la puissance (P)</a:t>
            </a:r>
          </a:p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Elle s’exprime en </a:t>
            </a:r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en Watts (W) </a:t>
            </a: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et se calcule :</a:t>
            </a: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  <a:p>
            <a:pPr lvl="0" algn="ctr"/>
            <a:r>
              <a:rPr lang="fr-FR" sz="3200" b="1" dirty="0">
                <a:solidFill>
                  <a:srgbClr val="FF0000"/>
                </a:solidFill>
                <a:latin typeface="colaboratelightregular"/>
              </a:rPr>
              <a:t>     P = </a:t>
            </a:r>
            <a:r>
              <a:rPr lang="el-GR" sz="3200" b="1" dirty="0">
                <a:solidFill>
                  <a:srgbClr val="FF0000"/>
                </a:solidFill>
                <a:latin typeface="colaboratelightregular"/>
              </a:rPr>
              <a:t>Δ</a:t>
            </a:r>
            <a:r>
              <a:rPr lang="fr-FR" sz="3200" b="1" dirty="0">
                <a:solidFill>
                  <a:srgbClr val="FF0000"/>
                </a:solidFill>
                <a:latin typeface="colaboratelightregular"/>
              </a:rPr>
              <a:t>W / </a:t>
            </a:r>
            <a:r>
              <a:rPr lang="el-GR" sz="3200" b="1" dirty="0">
                <a:solidFill>
                  <a:srgbClr val="FF0000"/>
                </a:solidFill>
                <a:latin typeface="colaboratelightregular"/>
              </a:rPr>
              <a:t>Δ</a:t>
            </a:r>
            <a:r>
              <a:rPr lang="fr-FR" sz="3200" b="1" dirty="0">
                <a:solidFill>
                  <a:srgbClr val="FF0000"/>
                </a:solidFill>
                <a:latin typeface="colaboratelightregular"/>
              </a:rPr>
              <a:t>t</a:t>
            </a:r>
          </a:p>
          <a:p>
            <a:pPr lvl="0" algn="ctr"/>
            <a:r>
              <a:rPr lang="fr-FR" sz="2000" i="1" dirty="0">
                <a:solidFill>
                  <a:schemeClr val="tx1"/>
                </a:solidFill>
                <a:latin typeface="colaboratelightregular"/>
              </a:rPr>
              <a:t>P : puissance en W – W : travail en W/s – t : temps en s</a:t>
            </a:r>
          </a:p>
          <a:p>
            <a:pPr lvl="0"/>
            <a:endParaRPr lang="fr-FR" sz="1400" dirty="0">
              <a:solidFill>
                <a:srgbClr val="1A1A1A"/>
              </a:solidFill>
              <a:latin typeface="colaboratelightregular"/>
            </a:endParaRPr>
          </a:p>
          <a:p>
            <a:r>
              <a:rPr lang="fr-FR" sz="2000" dirty="0">
                <a:solidFill>
                  <a:schemeClr val="tx1"/>
                </a:solidFill>
                <a:latin typeface="colaboratelightregular"/>
              </a:rPr>
              <a:t>Or : W = F . </a:t>
            </a:r>
            <a:r>
              <a:rPr lang="el-GR" sz="2000" dirty="0">
                <a:solidFill>
                  <a:schemeClr val="tx1"/>
                </a:solidFill>
                <a:latin typeface="colaboratelightregular"/>
              </a:rPr>
              <a:t>Δ</a:t>
            </a:r>
            <a:r>
              <a:rPr lang="fr-FR" sz="2000" dirty="0">
                <a:solidFill>
                  <a:schemeClr val="tx1"/>
                </a:solidFill>
                <a:latin typeface="colaboratelightregular"/>
              </a:rPr>
              <a:t>d + M</a:t>
            </a:r>
            <a:r>
              <a:rPr lang="fr-FR" sz="1600" dirty="0">
                <a:solidFill>
                  <a:schemeClr val="tx1"/>
                </a:solidFill>
                <a:latin typeface="colaboratelightregular"/>
              </a:rPr>
              <a:t>F</a:t>
            </a:r>
            <a:r>
              <a:rPr lang="fr-FR" sz="2000" dirty="0">
                <a:solidFill>
                  <a:schemeClr val="tx1"/>
                </a:solidFill>
                <a:latin typeface="colaboratelightregular"/>
              </a:rPr>
              <a:t> . </a:t>
            </a:r>
            <a:r>
              <a:rPr lang="el-GR" sz="2000" dirty="0">
                <a:solidFill>
                  <a:schemeClr val="tx1"/>
                </a:solidFill>
                <a:latin typeface="colaboratelightregular"/>
              </a:rPr>
              <a:t>Δθ</a:t>
            </a:r>
            <a:r>
              <a:rPr lang="fr-FR" sz="2000" dirty="0">
                <a:solidFill>
                  <a:schemeClr val="tx1"/>
                </a:solidFill>
                <a:latin typeface="colaboratelightregular"/>
              </a:rPr>
              <a:t>                               Et : </a:t>
            </a:r>
            <a:r>
              <a:rPr lang="el-GR" sz="2000" dirty="0">
                <a:solidFill>
                  <a:schemeClr val="tx1"/>
                </a:solidFill>
                <a:latin typeface="colaboratelightregular"/>
              </a:rPr>
              <a:t>Δ</a:t>
            </a:r>
            <a:r>
              <a:rPr lang="fr-FR" sz="2000" dirty="0">
                <a:solidFill>
                  <a:schemeClr val="tx1"/>
                </a:solidFill>
                <a:latin typeface="colaboratelightregular"/>
              </a:rPr>
              <a:t>d  / </a:t>
            </a:r>
            <a:r>
              <a:rPr lang="el-GR" sz="2000" dirty="0">
                <a:solidFill>
                  <a:schemeClr val="tx1"/>
                </a:solidFill>
                <a:latin typeface="colaboratelightregular"/>
              </a:rPr>
              <a:t>Δ</a:t>
            </a:r>
            <a:r>
              <a:rPr lang="fr-FR" sz="2000" dirty="0">
                <a:solidFill>
                  <a:schemeClr val="tx1"/>
                </a:solidFill>
                <a:latin typeface="colaboratelightregular"/>
              </a:rPr>
              <a:t>t = V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olaboratelightregular"/>
              </a:rPr>
              <a:t>                                                                                 </a:t>
            </a:r>
            <a:r>
              <a:rPr lang="el-GR" sz="2000" dirty="0">
                <a:solidFill>
                  <a:schemeClr val="tx1"/>
                </a:solidFill>
                <a:latin typeface="colaboratelightregular"/>
              </a:rPr>
              <a:t>Δθ</a:t>
            </a:r>
            <a:r>
              <a:rPr lang="fr-FR" sz="2000" dirty="0">
                <a:solidFill>
                  <a:schemeClr val="tx1"/>
                </a:solidFill>
                <a:latin typeface="colaboratelightregular"/>
              </a:rPr>
              <a:t> / </a:t>
            </a:r>
            <a:r>
              <a:rPr lang="el-GR" sz="2000" dirty="0">
                <a:solidFill>
                  <a:schemeClr val="tx1"/>
                </a:solidFill>
                <a:latin typeface="colaboratelightregular"/>
              </a:rPr>
              <a:t>Δ</a:t>
            </a:r>
            <a:r>
              <a:rPr lang="fr-FR" sz="2000" dirty="0">
                <a:solidFill>
                  <a:schemeClr val="tx1"/>
                </a:solidFill>
                <a:latin typeface="colaboratelightregular"/>
              </a:rPr>
              <a:t>t = </a:t>
            </a:r>
            <a:r>
              <a:rPr lang="el-GR" sz="2000" dirty="0">
                <a:solidFill>
                  <a:schemeClr val="tx1"/>
                </a:solidFill>
              </a:rPr>
              <a:t>ω</a:t>
            </a:r>
            <a:endParaRPr lang="fr-FR" sz="2000" dirty="0">
              <a:solidFill>
                <a:schemeClr val="tx1"/>
              </a:solidFill>
            </a:endParaRPr>
          </a:p>
          <a:p>
            <a:pPr lvl="0"/>
            <a:r>
              <a:rPr lang="fr-FR" sz="2000" dirty="0">
                <a:solidFill>
                  <a:schemeClr val="tx1"/>
                </a:solidFill>
                <a:latin typeface="colaboratelightregular"/>
              </a:rPr>
              <a:t>Donc : </a:t>
            </a:r>
          </a:p>
          <a:p>
            <a:pPr lvl="0" algn="ctr"/>
            <a:r>
              <a:rPr lang="fr-FR" sz="3200" b="1" dirty="0">
                <a:solidFill>
                  <a:srgbClr val="FF0000"/>
                </a:solidFill>
                <a:latin typeface="colaboratelightregular"/>
              </a:rPr>
              <a:t>P = F . V + M</a:t>
            </a:r>
            <a:r>
              <a:rPr lang="fr-FR" sz="2000" b="1" dirty="0">
                <a:solidFill>
                  <a:srgbClr val="FF0000"/>
                </a:solidFill>
                <a:latin typeface="colaboratelightregular"/>
              </a:rPr>
              <a:t>F</a:t>
            </a:r>
            <a:r>
              <a:rPr lang="fr-FR" sz="3200" b="1" dirty="0">
                <a:solidFill>
                  <a:srgbClr val="FF0000"/>
                </a:solidFill>
                <a:latin typeface="colaboratelightregular"/>
              </a:rPr>
              <a:t> . </a:t>
            </a:r>
            <a:r>
              <a:rPr lang="el-GR" sz="3200" b="1" dirty="0">
                <a:solidFill>
                  <a:srgbClr val="FF0000"/>
                </a:solidFill>
              </a:rPr>
              <a:t>ω</a:t>
            </a:r>
            <a:endParaRPr lang="fr-FR" sz="3200" b="1" dirty="0">
              <a:solidFill>
                <a:srgbClr val="FF0000"/>
              </a:solidFill>
              <a:latin typeface="colaboratelightregular"/>
            </a:endParaRP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17FF752-FA2B-4A0E-86FA-3F6F5867C634}"/>
              </a:ext>
            </a:extLst>
          </p:cNvPr>
          <p:cNvSpPr txBox="1"/>
          <p:nvPr/>
        </p:nvSpPr>
        <p:spPr>
          <a:xfrm>
            <a:off x="194772" y="5410704"/>
            <a:ext cx="8754096" cy="1200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/>
            <a:r>
              <a:rPr lang="fr-FR" i="1" dirty="0">
                <a:solidFill>
                  <a:srgbClr val="1A1A1A"/>
                </a:solidFill>
                <a:latin typeface="colaboratelightregular"/>
              </a:rPr>
              <a:t>P</a:t>
            </a:r>
            <a:r>
              <a:rPr lang="fr-FR" sz="1800" i="1" dirty="0">
                <a:solidFill>
                  <a:srgbClr val="1A1A1A"/>
                </a:solidFill>
                <a:latin typeface="colaboratelightregular"/>
              </a:rPr>
              <a:t> : </a:t>
            </a:r>
            <a:r>
              <a:rPr lang="fr-FR" i="1" dirty="0">
                <a:solidFill>
                  <a:srgbClr val="1A1A1A"/>
                </a:solidFill>
                <a:latin typeface="colaboratelightregular"/>
              </a:rPr>
              <a:t>Puissance développé par le système </a:t>
            </a:r>
          </a:p>
          <a:p>
            <a:pPr algn="ctr"/>
            <a:r>
              <a:rPr lang="fr-FR" sz="1800" i="1" dirty="0">
                <a:solidFill>
                  <a:srgbClr val="1A1A1A"/>
                </a:solidFill>
                <a:latin typeface="colaboratelightregular"/>
              </a:rPr>
              <a:t>F et M</a:t>
            </a:r>
            <a:r>
              <a:rPr lang="fr-FR" sz="1400" i="1" dirty="0">
                <a:solidFill>
                  <a:srgbClr val="1A1A1A"/>
                </a:solidFill>
                <a:latin typeface="colaboratelightregular"/>
              </a:rPr>
              <a:t>F</a:t>
            </a:r>
            <a:r>
              <a:rPr lang="fr-FR" sz="1800" i="1" dirty="0">
                <a:solidFill>
                  <a:srgbClr val="1A1A1A"/>
                </a:solidFill>
                <a:latin typeface="colaboratelightregular"/>
              </a:rPr>
              <a:t> : Force et Moment de Force appliquée au système</a:t>
            </a:r>
          </a:p>
          <a:p>
            <a:pPr lvl="0" algn="ctr"/>
            <a:r>
              <a:rPr lang="fr-FR" i="1" dirty="0">
                <a:solidFill>
                  <a:schemeClr val="tx1"/>
                </a:solidFill>
                <a:latin typeface="colaboratelightregular"/>
              </a:rPr>
              <a:t>V et </a:t>
            </a:r>
            <a:r>
              <a:rPr lang="el-GR" sz="1800" dirty="0">
                <a:solidFill>
                  <a:schemeClr val="tx1"/>
                </a:solidFill>
              </a:rPr>
              <a:t>ω</a:t>
            </a:r>
            <a:r>
              <a:rPr lang="fr-FR" sz="1800" i="1" dirty="0">
                <a:solidFill>
                  <a:srgbClr val="1A1A1A"/>
                </a:solidFill>
                <a:latin typeface="colaboratelightregular"/>
              </a:rPr>
              <a:t> : Vitesse linéaire et angulaire du système en déplacement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0577BBE8-01F2-412C-8611-E529CB3AA9BC}"/>
              </a:ext>
            </a:extLst>
          </p:cNvPr>
          <p:cNvCxnSpPr>
            <a:cxnSpLocks/>
          </p:cNvCxnSpPr>
          <p:nvPr/>
        </p:nvCxnSpPr>
        <p:spPr>
          <a:xfrm>
            <a:off x="3720100" y="4852792"/>
            <a:ext cx="39900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0896C039-26F8-4C4E-A9DE-22F35989846A}"/>
              </a:ext>
            </a:extLst>
          </p:cNvPr>
          <p:cNvCxnSpPr>
            <a:cxnSpLocks/>
          </p:cNvCxnSpPr>
          <p:nvPr/>
        </p:nvCxnSpPr>
        <p:spPr>
          <a:xfrm>
            <a:off x="4172814" y="4852792"/>
            <a:ext cx="39900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4AA9F957-C958-487A-B616-D575BB9D4964}"/>
              </a:ext>
            </a:extLst>
          </p:cNvPr>
          <p:cNvCxnSpPr>
            <a:cxnSpLocks/>
          </p:cNvCxnSpPr>
          <p:nvPr/>
        </p:nvCxnSpPr>
        <p:spPr>
          <a:xfrm>
            <a:off x="4920510" y="4864796"/>
            <a:ext cx="39900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BBAFE930-E3B7-45DC-8807-9F660A2AD9E0}"/>
              </a:ext>
            </a:extLst>
          </p:cNvPr>
          <p:cNvCxnSpPr>
            <a:cxnSpLocks/>
          </p:cNvCxnSpPr>
          <p:nvPr/>
        </p:nvCxnSpPr>
        <p:spPr>
          <a:xfrm>
            <a:off x="5625099" y="4852792"/>
            <a:ext cx="39900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697943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TRAVAIL ET PUISSANCE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600693"/>
            <a:ext cx="8229242" cy="55091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Donc pour un meme travail, le système développera une plus grande puissance s’il réalise son effort en moins de temps.</a:t>
            </a:r>
          </a:p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Exemple : Un athlète cours un 400m</a:t>
            </a:r>
          </a:p>
          <a:p>
            <a:pPr marL="457200" lvl="0" indent="-457200">
              <a:buAutoNum type="alphaUcPeriod"/>
            </a:pP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En 1 minute</a:t>
            </a:r>
          </a:p>
          <a:p>
            <a:pPr marL="457200" lvl="0" indent="-457200">
              <a:buAutoNum type="alphaUcPeriod"/>
            </a:pP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En 50 secondes</a:t>
            </a:r>
          </a:p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La puissance dans la situation A est plus faible que dans la situation B car le temps est long pour le même travail.</a:t>
            </a: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Donc pour performer, l’athlète va chercher à développer la plus grande puissance sur la distance parcoure pour diminuer le temps.</a:t>
            </a: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  <a:p>
            <a:pPr lvl="0" algn="ctr"/>
            <a:r>
              <a:rPr lang="fr-FR" sz="3200" b="1" dirty="0">
                <a:solidFill>
                  <a:srgbClr val="FF0000"/>
                </a:solidFill>
                <a:latin typeface="colaboratelightregular"/>
              </a:rPr>
              <a:t>P = F . V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olaboratelightregular"/>
              </a:rPr>
              <a:t>Donc : 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olaboratelightregular"/>
              </a:rPr>
              <a:t>Augmenter F (ou F =</a:t>
            </a:r>
            <a:r>
              <a:rPr lang="fr-FR" sz="2000" dirty="0" err="1">
                <a:solidFill>
                  <a:schemeClr val="tx1"/>
                </a:solidFill>
                <a:latin typeface="colaboratelightregular"/>
              </a:rPr>
              <a:t>m.a</a:t>
            </a:r>
            <a:r>
              <a:rPr lang="fr-FR" sz="2000" dirty="0">
                <a:solidFill>
                  <a:schemeClr val="tx1"/>
                </a:solidFill>
                <a:latin typeface="colaboratelightregular"/>
              </a:rPr>
              <a:t> donc augmenter a)</a:t>
            </a:r>
          </a:p>
          <a:p>
            <a:pPr lvl="0"/>
            <a:r>
              <a:rPr lang="fr-FR" sz="2000" dirty="0">
                <a:solidFill>
                  <a:schemeClr val="tx1"/>
                </a:solidFill>
                <a:latin typeface="colaboratelightregular"/>
              </a:rPr>
              <a:t>Augmenter V (ou V= D/T donc diminuer t)</a:t>
            </a: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</p:txBody>
      </p:sp>
    </p:spTree>
    <p:extLst>
      <p:ext uri="{BB962C8B-B14F-4D97-AF65-F5344CB8AC3E}">
        <p14:creationId xmlns:p14="http://schemas.microsoft.com/office/powerpoint/2010/main" val="2069380106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TRAVAIL ET PUISSANCE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600693"/>
            <a:ext cx="8229242" cy="57554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L’athlète va donc créer son propre profil Force – Vitesse mettant en avant une relation hyperbolique inversé entre la force musculaire et la vitesse de contraction : </a:t>
            </a:r>
          </a:p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Je développe une grande force à vitesse</a:t>
            </a:r>
          </a:p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faible de contraction</a:t>
            </a: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Mais à grande vitesse de contraction, </a:t>
            </a:r>
          </a:p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je développe une force musculaire faible</a:t>
            </a: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800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La performance revient donc à l’analyse des 4 indicateurs suivants : </a:t>
            </a:r>
          </a:p>
          <a:p>
            <a:pPr lvl="0"/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F</a:t>
            </a:r>
            <a:r>
              <a:rPr lang="fr-FR" sz="1600" b="1" dirty="0">
                <a:solidFill>
                  <a:srgbClr val="1A1A1A"/>
                </a:solidFill>
                <a:latin typeface="colaboratelightregular"/>
              </a:rPr>
              <a:t>0</a:t>
            </a: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 : Force maximale développée par le muscule</a:t>
            </a:r>
          </a:p>
          <a:p>
            <a:pPr lvl="0"/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V</a:t>
            </a:r>
            <a:r>
              <a:rPr lang="fr-FR" sz="1600" b="1" dirty="0">
                <a:solidFill>
                  <a:srgbClr val="1A1A1A"/>
                </a:solidFill>
                <a:latin typeface="colaboratelightregular"/>
              </a:rPr>
              <a:t>0</a:t>
            </a: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 : Vitesse maximale de contraction du muscule</a:t>
            </a:r>
          </a:p>
          <a:p>
            <a:pPr lvl="0"/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P</a:t>
            </a:r>
            <a:r>
              <a:rPr lang="fr-FR" sz="1600" b="1" dirty="0">
                <a:solidFill>
                  <a:srgbClr val="1A1A1A"/>
                </a:solidFill>
                <a:latin typeface="colaboratelightregular"/>
              </a:rPr>
              <a:t>max</a:t>
            </a: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 : Puissance Maximale développé par le muscle (P = F . V)</a:t>
            </a:r>
          </a:p>
          <a:p>
            <a:pPr lvl="0"/>
            <a:r>
              <a:rPr lang="fr-FR" sz="2000" b="1" dirty="0" err="1">
                <a:solidFill>
                  <a:srgbClr val="1A1A1A"/>
                </a:solidFill>
                <a:latin typeface="colaboratelightregular"/>
              </a:rPr>
              <a:t>V</a:t>
            </a:r>
            <a:r>
              <a:rPr lang="fr-FR" sz="1600" b="1" dirty="0" err="1">
                <a:solidFill>
                  <a:srgbClr val="1A1A1A"/>
                </a:solidFill>
                <a:latin typeface="colaboratelightregular"/>
              </a:rPr>
              <a:t>opt</a:t>
            </a: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 : Vitesse de contraction à laquelle est développé la puissance Maximale</a:t>
            </a: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</p:txBody>
      </p:sp>
      <p:pic>
        <p:nvPicPr>
          <p:cNvPr id="4" name="Image 4">
            <a:extLst>
              <a:ext uri="{FF2B5EF4-FFF2-40B4-BE49-F238E27FC236}">
                <a16:creationId xmlns:a16="http://schemas.microsoft.com/office/drawing/2014/main" id="{303B082F-A23D-4A44-8BB2-33C2500E8E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260" y="2359722"/>
            <a:ext cx="4201437" cy="236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478330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ENERGIE, TRAVAIL ET PUISSANCE: APPLICATION PRATIQUE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7C7E296-96AF-4E42-9113-D93E329109BF}"/>
              </a:ext>
            </a:extLst>
          </p:cNvPr>
          <p:cNvSpPr txBox="1"/>
          <p:nvPr/>
        </p:nvSpPr>
        <p:spPr>
          <a:xfrm>
            <a:off x="457199" y="1851767"/>
            <a:ext cx="8229242" cy="50783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Prenons le cas d’un perchiste : 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Quelles sont les différents types d’énergie utilisés au cours d’un saut ?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Le perchiste atteint une vitesse de déplacement linéaire de 8m/s et un levier de 5m20. Il mesure 1m85 et sa main droite est à une hauteur de 2m45 lors de l’impulsion.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Faire le schéma du sauteur à l’impulsion avec les forces appliquées au système.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Arial"/>
              </a:rPr>
              <a:t>Quelle vitesse angulaire est atteinte par le perchiste pendant le saut? </a:t>
            </a:r>
            <a:r>
              <a:rPr lang="fr-FR" dirty="0"/>
              <a:t>Quelles éléments permettraient de calculer plus précisément?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dirty="0"/>
              <a:t>Quelles énergies sont disponibles au somment de sa trajectoire? Exprimer alors la hauteur atteinte? Comment peut-il encore gagner de la hauteur?</a:t>
            </a: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fr-FR" dirty="0"/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7037847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ENERGIE, TRAVAIL ET PUISSANCE: APPLICATION PRATIQUE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2088613"/>
            <a:ext cx="8229242" cy="3977281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lvl="0"/>
            <a:r>
              <a:rPr lang="fr-FR" b="1" dirty="0">
                <a:solidFill>
                  <a:srgbClr val="1A1A1A"/>
                </a:solidFill>
                <a:latin typeface="colaboratelightregular"/>
              </a:rPr>
              <a:t>Implication dans l’éducation à la motricité</a:t>
            </a:r>
          </a:p>
          <a:p>
            <a:pPr lvl="0"/>
            <a:endParaRPr lang="fr-FR" b="1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pPr lvl="0"/>
            <a:r>
              <a:rPr lang="fr-FR" dirty="0">
                <a:solidFill>
                  <a:srgbClr val="1A1A1A"/>
                </a:solidFill>
                <a:latin typeface="colaboratelightregular"/>
              </a:rPr>
              <a:t>En quoi l’analyse de l’énergie, du travail et de la puissance peut-elle influencer le développement des habiletés motrices?</a:t>
            </a:r>
          </a:p>
          <a:p>
            <a:pPr lvl="0"/>
            <a:endParaRPr lang="fr-FR" i="0" dirty="0">
              <a:solidFill>
                <a:srgbClr val="1A1A1A"/>
              </a:solidFill>
              <a:effectLst/>
              <a:latin typeface="colaboratelightregular"/>
            </a:endParaRPr>
          </a:p>
          <a:p>
            <a:pPr marL="342900" lvl="0" indent="-342900">
              <a:buFontTx/>
              <a:buChar char="-"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En Athlétisme</a:t>
            </a:r>
          </a:p>
          <a:p>
            <a:pPr marL="342900" lvl="0" indent="-342900">
              <a:buFontTx/>
              <a:buChar char="-"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En Natation</a:t>
            </a:r>
          </a:p>
          <a:p>
            <a:pPr marL="342900" lvl="0" indent="-342900">
              <a:buFontTx/>
              <a:buChar char="-"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En Gymnastique</a:t>
            </a:r>
          </a:p>
          <a:p>
            <a:pPr marL="342900" lvl="0" indent="-342900">
              <a:buFontTx/>
              <a:buChar char="-"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Dans un sport Collectif</a:t>
            </a:r>
          </a:p>
          <a:p>
            <a:pPr marL="342900" lvl="0" indent="-342900">
              <a:buFontTx/>
              <a:buChar char="-"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Dans un sport d’opposition / duel (Raquette ou Combat)</a:t>
            </a:r>
          </a:p>
          <a:p>
            <a:pPr marL="342900" lvl="0" indent="-342900">
              <a:buFontTx/>
              <a:buChar char="-"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Dans un autre sport de votre choix</a:t>
            </a:r>
          </a:p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38632457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ENERGIE, TRAVAIL ET PUISSANCE : APPLICATION PRATIQUE</a:t>
            </a:r>
            <a:endParaRPr lang="fr-F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418400"/>
            <a:ext cx="8229242" cy="5166001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lvl="0"/>
            <a:r>
              <a:rPr lang="fr-FR" b="1" dirty="0">
                <a:solidFill>
                  <a:srgbClr val="1A1A1A"/>
                </a:solidFill>
                <a:latin typeface="colaboratelightregular"/>
              </a:rPr>
              <a:t>Dans l’ensemble des activités physiques, sportives et artistiques: </a:t>
            </a:r>
          </a:p>
          <a:p>
            <a:pPr lvl="0"/>
            <a:endParaRPr lang="fr-FR" b="1" dirty="0">
              <a:solidFill>
                <a:srgbClr val="1A1A1A"/>
              </a:solidFill>
              <a:latin typeface="colaboratelightregular"/>
            </a:endParaRPr>
          </a:p>
          <a:p>
            <a:pPr marL="342900" lvl="0" indent="-342900">
              <a:buFontTx/>
              <a:buChar char="-"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La notion de gestion énergétique est primordiale. Quelque soit l’activité, cette gestion énergétique dépend de l’objectif, u type d’effort et des contraintes de pratiques </a:t>
            </a:r>
          </a:p>
          <a:p>
            <a:pPr lvl="0"/>
            <a:r>
              <a:rPr lang="fr-FR" b="1" i="1" u="sng" dirty="0">
                <a:solidFill>
                  <a:srgbClr val="1A1A1A"/>
                </a:solidFill>
                <a:latin typeface="colaboratelightregular"/>
              </a:rPr>
              <a:t>En ce qui concerne l’objectif : </a:t>
            </a:r>
          </a:p>
          <a:p>
            <a:pPr lvl="1"/>
            <a:r>
              <a:rPr lang="fr-FR" dirty="0">
                <a:solidFill>
                  <a:srgbClr val="1A1A1A"/>
                </a:solidFill>
                <a:latin typeface="colaboratelightregular"/>
              </a:rPr>
              <a:t>Plus la notion temporelle est importante, plus il faudra mettre de la vitesse dans son déplacement et donc de la puissance.</a:t>
            </a:r>
          </a:p>
          <a:p>
            <a:pPr lvl="1"/>
            <a:r>
              <a:rPr lang="fr-FR" dirty="0">
                <a:solidFill>
                  <a:srgbClr val="1A1A1A"/>
                </a:solidFill>
                <a:latin typeface="colaboratelightregular"/>
              </a:rPr>
              <a:t>Le travail demandé devra donc cibler les besoins de l’activité et ainsi développer plus ou moins de puissance dans la filière énergétique sollicitée</a:t>
            </a:r>
          </a:p>
          <a:p>
            <a:pPr marL="457200" lvl="1" indent="0">
              <a:buNone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Exemple : Le tir à l’arc, l’enchainement au sol en gymnastique, le match de football et le cyclisme sur piste n’ont pas les mêmes objectifs notamment d’un point de vue du rapport au temps.</a:t>
            </a:r>
          </a:p>
          <a:p>
            <a:pPr marL="457200" lvl="1" indent="0">
              <a:buNone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Au tir à l’arc, il faut prendre son temps (limité) pour viser</a:t>
            </a:r>
          </a:p>
          <a:p>
            <a:pPr marL="457200" lvl="1" indent="0">
              <a:buNone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En gymnastique, il faut produire son déplacement dans un temps imparti</a:t>
            </a:r>
          </a:p>
          <a:p>
            <a:pPr marL="457200" lvl="1" indent="0">
              <a:buNone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AU football, il faut gérer son effort sur le temps du match</a:t>
            </a:r>
          </a:p>
          <a:p>
            <a:pPr marL="457200" lvl="1" indent="0">
              <a:buNone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En cyclisme sur piste, il faut réduire le temps d’effort</a:t>
            </a:r>
          </a:p>
        </p:txBody>
      </p:sp>
    </p:spTree>
    <p:extLst>
      <p:ext uri="{BB962C8B-B14F-4D97-AF65-F5344CB8AC3E}">
        <p14:creationId xmlns:p14="http://schemas.microsoft.com/office/powerpoint/2010/main" val="1446924635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ENERGIE, TRAVAIL ET PUISSANCE : APPLICATION PRATIQUE</a:t>
            </a:r>
            <a:endParaRPr lang="fr-F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418400"/>
            <a:ext cx="8229242" cy="5166001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/>
            <a:r>
              <a:rPr lang="fr-FR" b="1" dirty="0">
                <a:solidFill>
                  <a:srgbClr val="1A1A1A"/>
                </a:solidFill>
                <a:latin typeface="colaboratelightregular"/>
              </a:rPr>
              <a:t>Dans l’ensemble des activités physiques, sportives et artistiques: </a:t>
            </a:r>
          </a:p>
          <a:p>
            <a:pPr lvl="0"/>
            <a:endParaRPr lang="fr-FR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b="1" i="1" u="sng" dirty="0">
                <a:solidFill>
                  <a:srgbClr val="1A1A1A"/>
                </a:solidFill>
                <a:latin typeface="colaboratelightregular"/>
              </a:rPr>
              <a:t>En ce qui concerne le type d’effort : </a:t>
            </a:r>
          </a:p>
          <a:p>
            <a:pPr lvl="1"/>
            <a:r>
              <a:rPr lang="fr-FR" dirty="0">
                <a:solidFill>
                  <a:srgbClr val="1A1A1A"/>
                </a:solidFill>
                <a:latin typeface="colaboratelightregular"/>
              </a:rPr>
              <a:t>En fonction de la distance et / ou du temps de pratique, l’effort physique va nécessité plus ou moins de Force ou de Vitesse et surtout plus ou moins d’endurance </a:t>
            </a:r>
          </a:p>
          <a:p>
            <a:pPr lvl="1"/>
            <a:r>
              <a:rPr lang="fr-FR" dirty="0">
                <a:solidFill>
                  <a:srgbClr val="1A1A1A"/>
                </a:solidFill>
                <a:latin typeface="colaboratelightregular"/>
              </a:rPr>
              <a:t>C’est donc le profil spatio-temporelle de l’activité qui va définir la ou les filières énergétiques dominantes de l’activité</a:t>
            </a:r>
          </a:p>
          <a:p>
            <a:pPr marL="457200" lvl="1" indent="0">
              <a:buNone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Exemple : En athlétisme et en Natation, toutes les épreuves ne sollicitent pas les mêmes filières énergétiques. Dans les sports de raquettes, le tennis , le badminton et le tennis de table n’ont pas les meme besoins énergétiques.</a:t>
            </a:r>
          </a:p>
          <a:p>
            <a:pPr marL="457200" lvl="1" indent="0">
              <a:buNone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En athlétisme, le 100m, le 1500m, le saut en hauteur et le lancer de poids ne sollicitent pas les mêmes filières énergétiques</a:t>
            </a:r>
          </a:p>
          <a:p>
            <a:pPr marL="457200" lvl="1" indent="0">
              <a:buNone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Meme constat en Natation entre un 50m, un 200m et un 1500m</a:t>
            </a:r>
          </a:p>
          <a:p>
            <a:pPr marL="457200" lvl="1" indent="0">
              <a:buNone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Dans les sport de raquette, la filière énergétique dominante en Tennis en Badminton été n Tennis de Table sont différentes.</a:t>
            </a:r>
          </a:p>
        </p:txBody>
      </p:sp>
    </p:spTree>
    <p:extLst>
      <p:ext uri="{BB962C8B-B14F-4D97-AF65-F5344CB8AC3E}">
        <p14:creationId xmlns:p14="http://schemas.microsoft.com/office/powerpoint/2010/main" val="3159189895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ENERGIE, TRAVAIL ET PUISSANCE : APPLICATION PRATIQUE</a:t>
            </a:r>
            <a:endParaRPr lang="fr-F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418400"/>
            <a:ext cx="8229242" cy="5166001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lvl="0"/>
            <a:r>
              <a:rPr lang="fr-FR" b="1" dirty="0">
                <a:solidFill>
                  <a:srgbClr val="1A1A1A"/>
                </a:solidFill>
                <a:latin typeface="colaboratelightregular"/>
              </a:rPr>
              <a:t>Dans l’ensemble des activités physiques, sportives et artistiques: </a:t>
            </a:r>
          </a:p>
          <a:p>
            <a:pPr lvl="0"/>
            <a:endParaRPr lang="fr-FR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b="1" i="1" u="sng" dirty="0">
                <a:solidFill>
                  <a:srgbClr val="1A1A1A"/>
                </a:solidFill>
                <a:latin typeface="colaboratelightregular"/>
              </a:rPr>
              <a:t>En ce qui concerne les contraintes : </a:t>
            </a:r>
          </a:p>
          <a:p>
            <a:pPr lvl="1"/>
            <a:r>
              <a:rPr lang="fr-FR" dirty="0">
                <a:solidFill>
                  <a:srgbClr val="1A1A1A"/>
                </a:solidFill>
                <a:latin typeface="colaboratelightregular"/>
              </a:rPr>
              <a:t>En fonction des contraintes de déplacement, le sportif ne produira pas le meme travail pour un meme type d’effort</a:t>
            </a:r>
          </a:p>
          <a:p>
            <a:pPr lvl="1"/>
            <a:r>
              <a:rPr lang="fr-FR" dirty="0">
                <a:solidFill>
                  <a:srgbClr val="1A1A1A"/>
                </a:solidFill>
                <a:latin typeface="colaboratelightregular"/>
              </a:rPr>
              <a:t>Il faut donc prendre en compte ces contraintes de pratique pour cibler le travail nécessaire à l’optimisation de la performance (efficacité et efficience)</a:t>
            </a:r>
          </a:p>
          <a:p>
            <a:pPr marL="457200" lvl="1" indent="0">
              <a:buNone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Exemple : Le cyclisme sur piste et le cyclisme sur route ont des contraintes  de travail différentes, tous les sports collectifs n’ont pas les memes contraintes et idem dans les sports d’opposition combat</a:t>
            </a:r>
          </a:p>
          <a:p>
            <a:pPr marL="457200" lvl="1" indent="0">
              <a:buNone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En cyclisme, le travail est différents entre une course sur le plat et en montée.</a:t>
            </a:r>
          </a:p>
          <a:p>
            <a:pPr marL="457200" lvl="1" indent="0">
              <a:buNone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Un footballeur et un rugbyman n’ont pas les memes contraintes extérieures lors de la rencontre.</a:t>
            </a:r>
          </a:p>
          <a:p>
            <a:pPr marL="457200" lvl="1" indent="0">
              <a:buNone/>
            </a:pPr>
            <a:r>
              <a:rPr lang="fr-FR" dirty="0">
                <a:solidFill>
                  <a:srgbClr val="1A1A1A"/>
                </a:solidFill>
                <a:latin typeface="colaboratelightregular"/>
              </a:rPr>
              <a:t>La force déployée en Judo et en Boxe sont différentes.</a:t>
            </a:r>
          </a:p>
        </p:txBody>
      </p:sp>
    </p:spTree>
    <p:extLst>
      <p:ext uri="{BB962C8B-B14F-4D97-AF65-F5344CB8AC3E}">
        <p14:creationId xmlns:p14="http://schemas.microsoft.com/office/powerpoint/2010/main" val="334676795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RAPPEL BIOMECANIQUE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837163"/>
            <a:ext cx="8229242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 algn="ctr"/>
            <a:r>
              <a:rPr lang="fr-FR" sz="2400" b="1" dirty="0">
                <a:latin typeface="colaboratelightregular"/>
              </a:rPr>
              <a:t>En Translation : </a:t>
            </a:r>
            <a:endParaRPr lang="fr-FR" sz="2400" b="1" i="0" dirty="0">
              <a:effectLst/>
              <a:latin typeface="colaboratelightregular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3EA9A7C6-03D2-410A-BB8C-0785B3C135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949723"/>
              </p:ext>
            </p:extLst>
          </p:nvPr>
        </p:nvGraphicFramePr>
        <p:xfrm>
          <a:off x="666749" y="2556839"/>
          <a:ext cx="8019692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38970">
                  <a:extLst>
                    <a:ext uri="{9D8B030D-6E8A-4147-A177-3AD203B41FA5}">
                      <a16:colId xmlns:a16="http://schemas.microsoft.com/office/drawing/2014/main" val="198658964"/>
                    </a:ext>
                  </a:extLst>
                </a:gridCol>
                <a:gridCol w="4680722">
                  <a:extLst>
                    <a:ext uri="{9D8B030D-6E8A-4147-A177-3AD203B41FA5}">
                      <a16:colId xmlns:a16="http://schemas.microsoft.com/office/drawing/2014/main" val="41179818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VITESSE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Vitesse linéaire</a:t>
                      </a:r>
                    </a:p>
                    <a:p>
                      <a:pPr algn="ctr"/>
                      <a:r>
                        <a:rPr lang="fr-FR" sz="1600" dirty="0"/>
                        <a:t>V</a:t>
                      </a:r>
                    </a:p>
                    <a:p>
                      <a:pPr algn="ctr"/>
                      <a:r>
                        <a:rPr lang="fr-FR" sz="1600" dirty="0"/>
                        <a:t>En m/s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6444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INERTIE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Masse</a:t>
                      </a:r>
                    </a:p>
                    <a:p>
                      <a:pPr algn="ctr"/>
                      <a:r>
                        <a:rPr lang="fr-FR" sz="1600" dirty="0"/>
                        <a:t>m </a:t>
                      </a:r>
                    </a:p>
                    <a:p>
                      <a:pPr algn="ctr"/>
                      <a:r>
                        <a:rPr lang="fr-FR" sz="1600" dirty="0"/>
                        <a:t>en Kg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256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ACTIONS MECANIQUES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Forces</a:t>
                      </a:r>
                    </a:p>
                    <a:p>
                      <a:pPr algn="ctr"/>
                      <a:r>
                        <a:rPr lang="fr-FR" sz="1600" dirty="0"/>
                        <a:t>F </a:t>
                      </a:r>
                    </a:p>
                    <a:p>
                      <a:pPr algn="ctr"/>
                      <a:r>
                        <a:rPr lang="fr-FR" sz="1600" dirty="0"/>
                        <a:t>En N (newton)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1086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GRANDEUR CONSERVEE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Quantité de mouvement</a:t>
                      </a:r>
                    </a:p>
                    <a:p>
                      <a:pPr algn="ctr"/>
                      <a:r>
                        <a:rPr lang="fr-FR" sz="1600" dirty="0"/>
                        <a:t>p = m . V</a:t>
                      </a:r>
                    </a:p>
                    <a:p>
                      <a:pPr algn="ctr"/>
                      <a:r>
                        <a:rPr lang="fr-FR" sz="1600" dirty="0"/>
                        <a:t>En Kg . m / 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069272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ENERGIE, TRAVAIL ET PUISSANCE : APPLICATION PRATIQUE</a:t>
            </a:r>
            <a:endParaRPr lang="fr-FR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418400"/>
            <a:ext cx="8229242" cy="5166001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lvl="0"/>
            <a:r>
              <a:rPr lang="fr-FR" b="1" dirty="0">
                <a:solidFill>
                  <a:srgbClr val="1A1A1A"/>
                </a:solidFill>
                <a:latin typeface="colaboratelightregular"/>
              </a:rPr>
              <a:t>Dans l’ensemble des activités physiques, sportives et artistiques: </a:t>
            </a:r>
          </a:p>
          <a:p>
            <a:pPr lvl="0"/>
            <a:endParaRPr lang="fr-FR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b="1" i="1" u="sng" dirty="0">
                <a:solidFill>
                  <a:srgbClr val="1A1A1A"/>
                </a:solidFill>
                <a:latin typeface="colaboratelightregular"/>
              </a:rPr>
              <a:t>Pour conclure : </a:t>
            </a:r>
          </a:p>
          <a:p>
            <a:pPr lvl="0"/>
            <a:endParaRPr lang="fr-FR" b="1" i="1" u="sng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dirty="0">
                <a:solidFill>
                  <a:srgbClr val="1A1A1A"/>
                </a:solidFill>
                <a:latin typeface="colaboratelightregular"/>
              </a:rPr>
              <a:t>Ce qu’il faut prendre en compte pur définir les besoins énergétiques d’une activité c’est :</a:t>
            </a:r>
          </a:p>
          <a:p>
            <a:pPr marL="457200" lvl="1" indent="0" algn="ctr">
              <a:buNone/>
            </a:pPr>
            <a:r>
              <a:rPr lang="fr-FR" b="1" dirty="0">
                <a:solidFill>
                  <a:srgbClr val="1A1A1A"/>
                </a:solidFill>
                <a:latin typeface="colaboratelightregular"/>
              </a:rPr>
              <a:t>L’objectif   -   Le type d’effort   -   Les contraintes de pratiques</a:t>
            </a:r>
          </a:p>
          <a:p>
            <a:pPr lvl="1"/>
            <a:endParaRPr lang="fr-FR" b="1" i="1" u="sng" dirty="0">
              <a:solidFill>
                <a:srgbClr val="1A1A1A"/>
              </a:solidFill>
              <a:latin typeface="colaboratelightregular"/>
            </a:endParaRPr>
          </a:p>
          <a:p>
            <a:r>
              <a:rPr lang="fr-FR" dirty="0">
                <a:solidFill>
                  <a:srgbClr val="1A1A1A"/>
                </a:solidFill>
                <a:latin typeface="colaboratelightregular"/>
              </a:rPr>
              <a:t>On peut ainsi définir la filière énergétique prédominante :</a:t>
            </a:r>
          </a:p>
          <a:p>
            <a:pPr marL="457200" lvl="1" indent="0" algn="ctr">
              <a:buNone/>
            </a:pPr>
            <a:r>
              <a:rPr lang="fr-FR" b="1" dirty="0">
                <a:solidFill>
                  <a:srgbClr val="1A1A1A"/>
                </a:solidFill>
                <a:latin typeface="colaboratelightregular"/>
              </a:rPr>
              <a:t>Aérobie   -   Anaérobie Lactique   -   Anaérobie Alactique</a:t>
            </a:r>
          </a:p>
          <a:p>
            <a:pPr marL="457200" lvl="1" indent="0">
              <a:buNone/>
            </a:pPr>
            <a:endParaRPr lang="fr-FR" b="1" i="1" u="sng" dirty="0">
              <a:solidFill>
                <a:srgbClr val="1A1A1A"/>
              </a:solidFill>
              <a:latin typeface="colaboratelightregular"/>
            </a:endParaRPr>
          </a:p>
          <a:p>
            <a:r>
              <a:rPr lang="fr-FR" dirty="0">
                <a:solidFill>
                  <a:srgbClr val="1A1A1A"/>
                </a:solidFill>
                <a:latin typeface="colaboratelightregular"/>
              </a:rPr>
              <a:t>Mais également le profil de cette filière :</a:t>
            </a:r>
          </a:p>
          <a:p>
            <a:pPr marL="457200" lvl="1" indent="0" algn="ctr">
              <a:buNone/>
            </a:pPr>
            <a:r>
              <a:rPr lang="fr-FR" b="1" dirty="0">
                <a:solidFill>
                  <a:srgbClr val="1A1A1A"/>
                </a:solidFill>
                <a:latin typeface="colaboratelightregular"/>
              </a:rPr>
              <a:t>Intensité (Puissance)  - Capacité (Endurance)</a:t>
            </a:r>
          </a:p>
        </p:txBody>
      </p:sp>
    </p:spTree>
    <p:extLst>
      <p:ext uri="{BB962C8B-B14F-4D97-AF65-F5344CB8AC3E}">
        <p14:creationId xmlns:p14="http://schemas.microsoft.com/office/powerpoint/2010/main" val="204148898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RAPPEL BIOMECANIQUE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837163"/>
            <a:ext cx="8229242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 algn="ctr"/>
            <a:r>
              <a:rPr lang="fr-FR" sz="2400" b="1" dirty="0">
                <a:latin typeface="colaboratelightregular"/>
              </a:rPr>
              <a:t>En Rotation : </a:t>
            </a:r>
            <a:endParaRPr lang="fr-FR" sz="2400" b="1" i="0" dirty="0">
              <a:effectLst/>
              <a:latin typeface="colaboratelightregular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3EA9A7C6-03D2-410A-BB8C-0785B3C135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507279"/>
              </p:ext>
            </p:extLst>
          </p:nvPr>
        </p:nvGraphicFramePr>
        <p:xfrm>
          <a:off x="666749" y="2556839"/>
          <a:ext cx="8019692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38970">
                  <a:extLst>
                    <a:ext uri="{9D8B030D-6E8A-4147-A177-3AD203B41FA5}">
                      <a16:colId xmlns:a16="http://schemas.microsoft.com/office/drawing/2014/main" val="198658964"/>
                    </a:ext>
                  </a:extLst>
                </a:gridCol>
                <a:gridCol w="4680722">
                  <a:extLst>
                    <a:ext uri="{9D8B030D-6E8A-4147-A177-3AD203B41FA5}">
                      <a16:colId xmlns:a16="http://schemas.microsoft.com/office/drawing/2014/main" val="41179818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VITESSE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Vitesse angulaire</a:t>
                      </a:r>
                    </a:p>
                    <a:p>
                      <a:pPr algn="ctr"/>
                      <a:r>
                        <a:rPr lang="el-GR" sz="1600" dirty="0"/>
                        <a:t>ω</a:t>
                      </a:r>
                      <a:endParaRPr lang="fr-FR" sz="1600" dirty="0"/>
                    </a:p>
                    <a:p>
                      <a:pPr algn="ctr"/>
                      <a:r>
                        <a:rPr lang="fr-FR" sz="1600" dirty="0"/>
                        <a:t>En rad/s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6444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INERTIE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Moment d’inertie</a:t>
                      </a:r>
                    </a:p>
                    <a:p>
                      <a:pPr algn="ctr"/>
                      <a:r>
                        <a:rPr lang="fr-FR" sz="1600" dirty="0"/>
                        <a:t>I </a:t>
                      </a:r>
                    </a:p>
                    <a:p>
                      <a:pPr algn="ctr"/>
                      <a:r>
                        <a:rPr lang="fr-FR" sz="1600" dirty="0"/>
                        <a:t>en Kg . m²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256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ACTIONS MECANIQUES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Moment de Force</a:t>
                      </a:r>
                    </a:p>
                    <a:p>
                      <a:pPr algn="ctr"/>
                      <a:r>
                        <a:rPr lang="fr-FR" sz="1600" dirty="0"/>
                        <a:t>M</a:t>
                      </a:r>
                      <a:r>
                        <a:rPr lang="fr-FR" sz="1200" dirty="0"/>
                        <a:t>F</a:t>
                      </a:r>
                      <a:r>
                        <a:rPr lang="fr-FR" sz="1600" dirty="0"/>
                        <a:t> </a:t>
                      </a:r>
                    </a:p>
                    <a:p>
                      <a:pPr algn="ctr"/>
                      <a:r>
                        <a:rPr lang="fr-FR" sz="1600" dirty="0"/>
                        <a:t>En N . m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1086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GRANDEUR CONSERVEE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Moment Cinétique</a:t>
                      </a:r>
                    </a:p>
                    <a:p>
                      <a:pPr algn="ctr"/>
                      <a:r>
                        <a:rPr lang="el-GR" sz="1600" dirty="0"/>
                        <a:t>σ</a:t>
                      </a:r>
                      <a:r>
                        <a:rPr lang="fr-FR" sz="1600" dirty="0"/>
                        <a:t> = I . </a:t>
                      </a:r>
                      <a:r>
                        <a:rPr lang="el-GR" sz="1600" dirty="0"/>
                        <a:t>ω</a:t>
                      </a:r>
                      <a:endParaRPr lang="fr-FR" sz="1600" dirty="0"/>
                    </a:p>
                    <a:p>
                      <a:pPr algn="ctr"/>
                      <a:r>
                        <a:rPr lang="fr-FR" sz="1600" dirty="0"/>
                        <a:t>En Kg . m² / 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0692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355328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RAPPEL BIOMECANIQUE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837163"/>
            <a:ext cx="8229242" cy="41549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 algn="ctr"/>
            <a:r>
              <a:rPr lang="fr-FR" sz="2400" b="1" dirty="0">
                <a:latin typeface="colaboratelightregular"/>
              </a:rPr>
              <a:t>Questionnement :</a:t>
            </a:r>
          </a:p>
          <a:p>
            <a:pPr lvl="0" algn="ctr"/>
            <a:endParaRPr lang="fr-FR" sz="2400" b="1" dirty="0">
              <a:latin typeface="colaboratelightregular"/>
            </a:endParaRPr>
          </a:p>
          <a:p>
            <a:pPr lvl="0"/>
            <a:r>
              <a:rPr lang="fr-FR" sz="2400" b="1" dirty="0">
                <a:latin typeface="colaboratelightregular"/>
              </a:rPr>
              <a:t> Comment se crée le mouvement du corps ?</a:t>
            </a:r>
          </a:p>
          <a:p>
            <a:pPr lvl="0"/>
            <a:endParaRPr lang="fr-FR" sz="2400" b="1" i="0" dirty="0">
              <a:effectLst/>
              <a:latin typeface="colaboratelightregular"/>
            </a:endParaRPr>
          </a:p>
          <a:p>
            <a:pPr lvl="0"/>
            <a:r>
              <a:rPr lang="fr-FR" sz="2400" b="1" dirty="0">
                <a:latin typeface="colaboratelightregular"/>
              </a:rPr>
              <a:t>Quelles sont les apports et/ou les pertes pour le corps?</a:t>
            </a:r>
          </a:p>
          <a:p>
            <a:pPr lvl="0"/>
            <a:endParaRPr lang="fr-FR" sz="2400" b="1" i="0" dirty="0">
              <a:effectLst/>
              <a:latin typeface="colaboratelightregular"/>
            </a:endParaRPr>
          </a:p>
          <a:p>
            <a:pPr lvl="0"/>
            <a:r>
              <a:rPr lang="fr-FR" sz="2400" b="1" dirty="0">
                <a:latin typeface="colaboratelightregular"/>
              </a:rPr>
              <a:t>Quelle différence en fonction des athlètes, des vitesses, des masses, …?</a:t>
            </a:r>
          </a:p>
          <a:p>
            <a:pPr lvl="0"/>
            <a:endParaRPr lang="fr-FR" sz="2400" b="1" i="0" dirty="0">
              <a:effectLst/>
              <a:latin typeface="colaboratelightregular"/>
            </a:endParaRPr>
          </a:p>
          <a:p>
            <a:pPr lvl="0"/>
            <a:r>
              <a:rPr lang="fr-FR" sz="2400" b="1" dirty="0">
                <a:latin typeface="colaboratelightregular"/>
              </a:rPr>
              <a:t>Comment optimiser sa performance ?</a:t>
            </a:r>
            <a:endParaRPr lang="fr-FR" sz="2400" b="1" i="0" dirty="0">
              <a:effectLst/>
              <a:latin typeface="colaboratelightregular"/>
            </a:endParaRPr>
          </a:p>
          <a:p>
            <a:pPr lvl="0"/>
            <a:endParaRPr lang="fr-FR" sz="2400" b="1" i="0" dirty="0">
              <a:effectLst/>
              <a:latin typeface="colaboratelightregular"/>
            </a:endParaRPr>
          </a:p>
        </p:txBody>
      </p:sp>
    </p:spTree>
    <p:extLst>
      <p:ext uri="{BB962C8B-B14F-4D97-AF65-F5344CB8AC3E}">
        <p14:creationId xmlns:p14="http://schemas.microsoft.com/office/powerpoint/2010/main" val="371737248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/>
          <p:nvPr/>
        </p:nvSpPr>
        <p:spPr>
          <a:xfrm>
            <a:off x="272159" y="4583059"/>
            <a:ext cx="8300162" cy="829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4999" tIns="44999" rIns="44999" bIns="44999" anchor="b">
            <a:spAutoFit/>
          </a:bodyPr>
          <a:lstStyle/>
          <a:p>
            <a:pPr>
              <a:defRPr sz="4800" b="1" spc="-1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Open Sans"/>
                <a:ea typeface="Open Sans"/>
                <a:cs typeface="Open Sans"/>
                <a:sym typeface="Open Sans"/>
              </a:defRPr>
            </a:pPr>
            <a:endParaRPr spc="-2" dirty="0"/>
          </a:p>
        </p:txBody>
      </p:sp>
      <p:sp>
        <p:nvSpPr>
          <p:cNvPr id="563" name="Shape 563"/>
          <p:cNvSpPr/>
          <p:nvPr/>
        </p:nvSpPr>
        <p:spPr>
          <a:xfrm>
            <a:off x="457200" y="5182320"/>
            <a:ext cx="8224560" cy="394801"/>
          </a:xfrm>
          <a:prstGeom prst="rect">
            <a:avLst/>
          </a:prstGeom>
          <a:ln w="12700">
            <a:miter lim="400000"/>
          </a:ln>
        </p:spPr>
        <p:txBody>
          <a:bodyPr lIns="44999" tIns="44999" rIns="44999" bIns="44999" anchor="b">
            <a:spAutoFit/>
          </a:bodyPr>
          <a:lstStyle/>
          <a:p>
            <a:pPr>
              <a:defRPr sz="2000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Open Sans"/>
                <a:ea typeface="Open Sans"/>
                <a:cs typeface="Open Sans"/>
                <a:sym typeface="Open Sans"/>
              </a:defRPr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6C98EA4-5E28-4806-A47F-6CAA7CFF1667}"/>
              </a:ext>
            </a:extLst>
          </p:cNvPr>
          <p:cNvSpPr txBox="1"/>
          <p:nvPr/>
        </p:nvSpPr>
        <p:spPr>
          <a:xfrm>
            <a:off x="571679" y="2551940"/>
            <a:ext cx="8110081" cy="31393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/>
            <a:endParaRPr lang="fr-FR" sz="3600" b="1" dirty="0">
              <a:solidFill>
                <a:schemeClr val="bg1"/>
              </a:solidFill>
            </a:endParaRPr>
          </a:p>
          <a:p>
            <a:pPr algn="ctr"/>
            <a:r>
              <a:rPr lang="fr-FR" sz="4800" b="1" dirty="0">
                <a:solidFill>
                  <a:schemeClr val="bg1"/>
                </a:solidFill>
              </a:rPr>
              <a:t>ENERGIE</a:t>
            </a:r>
          </a:p>
          <a:p>
            <a:pPr algn="ctr"/>
            <a:r>
              <a:rPr lang="fr-FR" sz="4800" b="1" dirty="0">
                <a:solidFill>
                  <a:schemeClr val="bg1"/>
                </a:solidFill>
              </a:rPr>
              <a:t>TRAVAIL </a:t>
            </a:r>
          </a:p>
          <a:p>
            <a:pPr algn="ctr"/>
            <a:r>
              <a:rPr lang="fr-FR" sz="4800" b="1" dirty="0">
                <a:solidFill>
                  <a:schemeClr val="bg1"/>
                </a:solidFill>
              </a:rPr>
              <a:t>PUISSANCE</a:t>
            </a:r>
            <a:endParaRPr lang="fr-FR" sz="3600" b="1" dirty="0">
              <a:solidFill>
                <a:schemeClr val="bg1"/>
              </a:solidFill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543146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ENERGIE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604519"/>
            <a:ext cx="8229242" cy="50167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On retrouve cette notion d’</a:t>
            </a:r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énergie</a:t>
            </a: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 dans différents moments de la vie courante.</a:t>
            </a: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On constate souvent un transfert de cette énergie qui change de « forme » ou de dénomination au cours des transformations</a:t>
            </a:r>
          </a:p>
          <a:p>
            <a:pPr lvl="0" algn="r"/>
            <a:r>
              <a:rPr lang="fr-FR" sz="2000" i="1" dirty="0">
                <a:solidFill>
                  <a:srgbClr val="1A1A1A"/>
                </a:solidFill>
                <a:latin typeface="colaboratelightregular"/>
              </a:rPr>
              <a:t>Ex : essence pour la voiture</a:t>
            </a: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Dans le corps humain, on retrouve donc différentes formes d’énergie : </a:t>
            </a:r>
          </a:p>
          <a:p>
            <a:pPr lvl="0"/>
            <a:endParaRPr lang="fr-FR" sz="800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sz="2000" i="1" u="sng" dirty="0">
                <a:solidFill>
                  <a:srgbClr val="1A1A1A"/>
                </a:solidFill>
                <a:latin typeface="colaboratelightregular"/>
              </a:rPr>
              <a:t>Electrique</a:t>
            </a: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 : émission et propagation du potentiel d’action</a:t>
            </a: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sz="2000" i="1" u="sng" dirty="0">
                <a:solidFill>
                  <a:srgbClr val="1A1A1A"/>
                </a:solidFill>
                <a:latin typeface="colaboratelightregular"/>
              </a:rPr>
              <a:t>Chimique </a:t>
            </a: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: transfert d’ions, métabolisme énergétiques</a:t>
            </a: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sz="2000" i="1" u="sng" dirty="0">
                <a:solidFill>
                  <a:srgbClr val="1A1A1A"/>
                </a:solidFill>
                <a:latin typeface="colaboratelightregular"/>
              </a:rPr>
              <a:t>Mécanique</a:t>
            </a: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 : Actine /Myosine et mouvement du squelette</a:t>
            </a: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sz="2000" i="1" u="sng" dirty="0">
                <a:solidFill>
                  <a:srgbClr val="1A1A1A"/>
                </a:solidFill>
                <a:latin typeface="colaboratelightregular"/>
              </a:rPr>
              <a:t>Thermique </a:t>
            </a: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: régulation de la chaleur corporelle</a:t>
            </a:r>
          </a:p>
        </p:txBody>
      </p:sp>
    </p:spTree>
    <p:extLst>
      <p:ext uri="{BB962C8B-B14F-4D97-AF65-F5344CB8AC3E}">
        <p14:creationId xmlns:p14="http://schemas.microsoft.com/office/powerpoint/2010/main" val="2891003009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ENERGIE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891574"/>
            <a:ext cx="8229242" cy="31393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Par définition : </a:t>
            </a:r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L’énergie est une grandeur caractérisant la capacité à effectuer des transformations</a:t>
            </a:r>
          </a:p>
          <a:p>
            <a:pPr lvl="0" algn="r"/>
            <a:r>
              <a:rPr lang="fr-FR" i="1" dirty="0">
                <a:solidFill>
                  <a:srgbClr val="1A1A1A"/>
                </a:solidFill>
                <a:latin typeface="colaboratelightregular"/>
              </a:rPr>
              <a:t>(produire un mouvement, changer la température, changer l’état de la matière, …)</a:t>
            </a: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Unité de l’énergie : </a:t>
            </a:r>
          </a:p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Si l’unité principale est le Joule (J), on peut quantifier l’énergie de plusieurs façons : 1J = 1N . m = 1 W . s</a:t>
            </a: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C1059E1B-2700-46F6-BD53-2AFD9AFA24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425280"/>
              </p:ext>
            </p:extLst>
          </p:nvPr>
        </p:nvGraphicFramePr>
        <p:xfrm>
          <a:off x="457199" y="4242703"/>
          <a:ext cx="8091490" cy="1854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618298">
                  <a:extLst>
                    <a:ext uri="{9D8B030D-6E8A-4147-A177-3AD203B41FA5}">
                      <a16:colId xmlns:a16="http://schemas.microsoft.com/office/drawing/2014/main" val="1116267243"/>
                    </a:ext>
                  </a:extLst>
                </a:gridCol>
                <a:gridCol w="1618298">
                  <a:extLst>
                    <a:ext uri="{9D8B030D-6E8A-4147-A177-3AD203B41FA5}">
                      <a16:colId xmlns:a16="http://schemas.microsoft.com/office/drawing/2014/main" val="3237454302"/>
                    </a:ext>
                  </a:extLst>
                </a:gridCol>
                <a:gridCol w="1618298">
                  <a:extLst>
                    <a:ext uri="{9D8B030D-6E8A-4147-A177-3AD203B41FA5}">
                      <a16:colId xmlns:a16="http://schemas.microsoft.com/office/drawing/2014/main" val="372988770"/>
                    </a:ext>
                  </a:extLst>
                </a:gridCol>
                <a:gridCol w="1618298">
                  <a:extLst>
                    <a:ext uri="{9D8B030D-6E8A-4147-A177-3AD203B41FA5}">
                      <a16:colId xmlns:a16="http://schemas.microsoft.com/office/drawing/2014/main" val="3162960727"/>
                    </a:ext>
                  </a:extLst>
                </a:gridCol>
                <a:gridCol w="1618298">
                  <a:extLst>
                    <a:ext uri="{9D8B030D-6E8A-4147-A177-3AD203B41FA5}">
                      <a16:colId xmlns:a16="http://schemas.microsoft.com/office/drawing/2014/main" val="19041460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1KJ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1Kcal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1KWh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9675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10</a:t>
                      </a:r>
                      <a:r>
                        <a:rPr lang="fr-FR" sz="1600" baseline="30000" dirty="0"/>
                        <a:t>-3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2,39 . 10</a:t>
                      </a:r>
                      <a:r>
                        <a:rPr lang="fr-FR" sz="1600" baseline="30000" dirty="0"/>
                        <a:t>-4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2,78 . 10</a:t>
                      </a:r>
                      <a:r>
                        <a:rPr lang="fr-FR" sz="1600" baseline="30000" dirty="0"/>
                        <a:t>-7</a:t>
                      </a:r>
                      <a:endParaRPr lang="fr-F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673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1KJ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0,239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2,78 . 10</a:t>
                      </a:r>
                      <a:r>
                        <a:rPr lang="fr-FR" sz="1600" baseline="30000" dirty="0"/>
                        <a:t>-4</a:t>
                      </a:r>
                      <a:endParaRPr lang="fr-F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1314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1Kcal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4,19 . 10</a:t>
                      </a:r>
                      <a:r>
                        <a:rPr lang="fr-FR" sz="1600" baseline="30000" dirty="0"/>
                        <a:t>3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4,19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1,16 . 10</a:t>
                      </a:r>
                      <a:r>
                        <a:rPr lang="fr-FR" sz="1600" baseline="30000" dirty="0"/>
                        <a:t>-3</a:t>
                      </a:r>
                      <a:endParaRPr lang="fr-F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2292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1KWh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3,6 . 10</a:t>
                      </a:r>
                      <a:r>
                        <a:rPr lang="fr-FR" sz="1600" baseline="30000" dirty="0"/>
                        <a:t>6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3,6 . 10</a:t>
                      </a:r>
                      <a:r>
                        <a:rPr lang="fr-FR" sz="1600" baseline="30000" dirty="0"/>
                        <a:t>3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860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5183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001328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ENERGIE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891574"/>
            <a:ext cx="8229242" cy="22467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Un corps peut </a:t>
            </a:r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acquérir ou libérer </a:t>
            </a: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de l’énergie en fonction  de sa vitesse, de sa position, de sa déformation</a:t>
            </a:r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 algn="r"/>
            <a:endParaRPr lang="fr-FR" sz="2000" i="1" dirty="0">
              <a:solidFill>
                <a:srgbClr val="1A1A1A"/>
              </a:solidFill>
              <a:latin typeface="colaboratelightregular"/>
            </a:endParaRPr>
          </a:p>
          <a:p>
            <a:pPr lvl="0" algn="r"/>
            <a:endParaRPr lang="fr-FR" sz="2000" i="1" dirty="0">
              <a:solidFill>
                <a:srgbClr val="1A1A1A"/>
              </a:solidFill>
              <a:latin typeface="colaboratelightregular"/>
            </a:endParaRPr>
          </a:p>
          <a:p>
            <a:pPr lvl="0" algn="r"/>
            <a:endParaRPr lang="fr-FR" sz="2000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174B2C63-B257-46E6-8EF9-535F1EB30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413833"/>
              </p:ext>
            </p:extLst>
          </p:nvPr>
        </p:nvGraphicFramePr>
        <p:xfrm>
          <a:off x="457199" y="2686918"/>
          <a:ext cx="8229240" cy="33952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080">
                  <a:extLst>
                    <a:ext uri="{9D8B030D-6E8A-4147-A177-3AD203B41FA5}">
                      <a16:colId xmlns:a16="http://schemas.microsoft.com/office/drawing/2014/main" val="929541323"/>
                    </a:ext>
                  </a:extLst>
                </a:gridCol>
                <a:gridCol w="2743080">
                  <a:extLst>
                    <a:ext uri="{9D8B030D-6E8A-4147-A177-3AD203B41FA5}">
                      <a16:colId xmlns:a16="http://schemas.microsoft.com/office/drawing/2014/main" val="4137797166"/>
                    </a:ext>
                  </a:extLst>
                </a:gridCol>
                <a:gridCol w="2743080">
                  <a:extLst>
                    <a:ext uri="{9D8B030D-6E8A-4147-A177-3AD203B41FA5}">
                      <a16:colId xmlns:a16="http://schemas.microsoft.com/office/drawing/2014/main" val="2117250853"/>
                    </a:ext>
                  </a:extLst>
                </a:gridCol>
              </a:tblGrid>
              <a:tr h="627637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Variation de la vitesse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Variation de la hauteur par rapport au sol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Variation de la forme du corps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5646139"/>
                  </a:ext>
                </a:extLst>
              </a:tr>
              <a:tr h="969340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ENERGIE CINETIQUE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ENERGIE POTENTIELLE DE PESENTEUR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ENERGIE POTENTIELLE ELASTIQUE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219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/>
                        <a:t>E</a:t>
                      </a:r>
                      <a:r>
                        <a:rPr lang="fr-FR" sz="1000" dirty="0" err="1"/>
                        <a:t>c</a:t>
                      </a:r>
                      <a:r>
                        <a:rPr lang="fr-FR" sz="1400" dirty="0"/>
                        <a:t> = </a:t>
                      </a:r>
                      <a:r>
                        <a:rPr lang="fr-FR" sz="1400" dirty="0" err="1"/>
                        <a:t>E</a:t>
                      </a:r>
                      <a:r>
                        <a:rPr lang="fr-FR" sz="1000" dirty="0" err="1"/>
                        <a:t>c</a:t>
                      </a:r>
                      <a:r>
                        <a:rPr lang="fr-FR" sz="1000" dirty="0"/>
                        <a:t> translation </a:t>
                      </a:r>
                      <a:r>
                        <a:rPr lang="fr-FR" sz="1400" dirty="0"/>
                        <a:t>+ </a:t>
                      </a:r>
                      <a:r>
                        <a:rPr lang="fr-FR" sz="1400" dirty="0" err="1"/>
                        <a:t>E</a:t>
                      </a:r>
                      <a:r>
                        <a:rPr lang="fr-FR" sz="1000" dirty="0" err="1"/>
                        <a:t>c</a:t>
                      </a:r>
                      <a:r>
                        <a:rPr lang="fr-FR" sz="1000" dirty="0"/>
                        <a:t> rotation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err="1"/>
                        <a:t>E</a:t>
                      </a:r>
                      <a:r>
                        <a:rPr lang="fr-FR" sz="1000" dirty="0" err="1"/>
                        <a:t>c</a:t>
                      </a:r>
                      <a:r>
                        <a:rPr lang="fr-FR" sz="1400" dirty="0"/>
                        <a:t> = ½ mV² + ½ I</a:t>
                      </a:r>
                      <a:r>
                        <a:rPr lang="el-GR" sz="1400" dirty="0"/>
                        <a:t>ω</a:t>
                      </a:r>
                      <a:r>
                        <a:rPr lang="fr-FR" sz="1400" dirty="0"/>
                        <a:t>²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m : masse en kg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V : Vitesse m/s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I : Moment d’inertie en kg.m²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/>
                        <a:t>ω</a:t>
                      </a:r>
                      <a:r>
                        <a:rPr lang="fr-FR" sz="1400" dirty="0"/>
                        <a:t> : vitesse angulaire en rad/s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/>
                        <a:t>E</a:t>
                      </a:r>
                      <a:r>
                        <a:rPr lang="fr-FR" sz="1000" dirty="0" err="1"/>
                        <a:t>pp</a:t>
                      </a:r>
                      <a:r>
                        <a:rPr lang="fr-FR" sz="1400" dirty="0"/>
                        <a:t> = </a:t>
                      </a:r>
                      <a:r>
                        <a:rPr lang="fr-FR" sz="1400" dirty="0" err="1"/>
                        <a:t>mgh</a:t>
                      </a:r>
                      <a:endParaRPr lang="fr-FR" sz="1400" dirty="0"/>
                    </a:p>
                    <a:p>
                      <a:pPr algn="ctr"/>
                      <a:endParaRPr lang="fr-FR" sz="1400" dirty="0"/>
                    </a:p>
                    <a:p>
                      <a:pPr algn="ctr"/>
                      <a:r>
                        <a:rPr lang="fr-FR" sz="1400" dirty="0"/>
                        <a:t>m : masse en kg</a:t>
                      </a:r>
                    </a:p>
                    <a:p>
                      <a:pPr algn="ctr"/>
                      <a:r>
                        <a:rPr lang="fr-FR" sz="1400" dirty="0"/>
                        <a:t>g : gravité en m/s²</a:t>
                      </a:r>
                    </a:p>
                    <a:p>
                      <a:pPr algn="ctr"/>
                      <a:r>
                        <a:rPr lang="fr-FR" sz="1400" dirty="0"/>
                        <a:t>h :hauteur en 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E</a:t>
                      </a:r>
                      <a:r>
                        <a:rPr lang="fr-FR" sz="1000" dirty="0"/>
                        <a:t>pe</a:t>
                      </a:r>
                      <a:r>
                        <a:rPr lang="fr-FR" sz="1400" dirty="0"/>
                        <a:t> = ½ kx²</a:t>
                      </a:r>
                    </a:p>
                    <a:p>
                      <a:pPr algn="ctr"/>
                      <a:endParaRPr lang="fr-FR" sz="1400" dirty="0"/>
                    </a:p>
                    <a:p>
                      <a:pPr algn="ctr"/>
                      <a:r>
                        <a:rPr lang="fr-FR" sz="1400" dirty="0"/>
                        <a:t>K : raideur</a:t>
                      </a:r>
                    </a:p>
                    <a:p>
                      <a:pPr algn="ctr"/>
                      <a:r>
                        <a:rPr lang="fr-FR" sz="1400" dirty="0"/>
                        <a:t>X : allongement </a:t>
                      </a:r>
                    </a:p>
                    <a:p>
                      <a:pPr algn="ctr"/>
                      <a:endParaRPr lang="fr-F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189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08085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>
            <a:spLocks noGrp="1"/>
          </p:cNvSpPr>
          <p:nvPr>
            <p:ph type="title"/>
          </p:nvPr>
        </p:nvSpPr>
        <p:spPr>
          <a:xfrm>
            <a:off x="457199" y="273599"/>
            <a:ext cx="8229242" cy="11448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3600"/>
            </a:lvl1pPr>
          </a:lstStyle>
          <a:p>
            <a:pPr algn="ctr"/>
            <a:r>
              <a:rPr lang="fr-FR" altLang="fr-FR" sz="3200" b="1" dirty="0">
                <a:solidFill>
                  <a:schemeClr val="accent2">
                    <a:lumMod val="50000"/>
                  </a:schemeClr>
                </a:solidFill>
                <a:ea typeface="ＭＳ Ｐゴシック" pitchFamily="34" charset="-128"/>
              </a:rPr>
              <a:t>ENERGIE</a:t>
            </a:r>
            <a:endParaRPr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68" name="Shape 568"/>
          <p:cNvSpPr>
            <a:spLocks noGrp="1"/>
          </p:cNvSpPr>
          <p:nvPr>
            <p:ph type="body" idx="1"/>
          </p:nvPr>
        </p:nvSpPr>
        <p:spPr>
          <a:xfrm>
            <a:off x="457199" y="1604519"/>
            <a:ext cx="8229242" cy="397728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 b="1"/>
            </a:pPr>
            <a:endParaRPr b="0" dirty="0"/>
          </a:p>
          <a:p>
            <a:pPr marL="0" indent="0">
              <a:buNone/>
            </a:pPr>
            <a:endParaRPr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E7705D4-5108-42D2-AC46-CA5F6B0257BC}"/>
              </a:ext>
            </a:extLst>
          </p:cNvPr>
          <p:cNvSpPr txBox="1"/>
          <p:nvPr/>
        </p:nvSpPr>
        <p:spPr>
          <a:xfrm>
            <a:off x="457199" y="1600693"/>
            <a:ext cx="8229242" cy="49552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De manière général, on calcul l’énergie mécanique du corps comme : </a:t>
            </a:r>
          </a:p>
          <a:p>
            <a:pPr lvl="0" algn="ctr"/>
            <a:r>
              <a:rPr lang="fr-FR" sz="3200" b="1" dirty="0" err="1">
                <a:solidFill>
                  <a:srgbClr val="FF0000"/>
                </a:solidFill>
                <a:latin typeface="colaboratelightregular"/>
              </a:rPr>
              <a:t>Em</a:t>
            </a:r>
            <a:r>
              <a:rPr lang="fr-FR" sz="3200" b="1" dirty="0">
                <a:solidFill>
                  <a:srgbClr val="FF0000"/>
                </a:solidFill>
                <a:latin typeface="colaboratelightregular"/>
              </a:rPr>
              <a:t> = </a:t>
            </a:r>
            <a:r>
              <a:rPr lang="fr-FR" sz="3200" b="1" dirty="0" err="1">
                <a:solidFill>
                  <a:srgbClr val="FF0000"/>
                </a:solidFill>
                <a:latin typeface="colaboratelightregular"/>
              </a:rPr>
              <a:t>Ec</a:t>
            </a:r>
            <a:r>
              <a:rPr lang="fr-FR" sz="3200" b="1" dirty="0">
                <a:solidFill>
                  <a:srgbClr val="FF0000"/>
                </a:solidFill>
                <a:latin typeface="colaboratelightregular"/>
              </a:rPr>
              <a:t> + Ep</a:t>
            </a:r>
          </a:p>
          <a:p>
            <a:pPr lvl="0"/>
            <a:endParaRPr lang="fr-FR" sz="1400" dirty="0">
              <a:solidFill>
                <a:srgbClr val="1A1A1A"/>
              </a:solidFill>
              <a:latin typeface="colaboratelightregular"/>
            </a:endParaRPr>
          </a:p>
          <a:p>
            <a:pPr lvl="0" algn="ctr"/>
            <a:r>
              <a:rPr lang="fr-FR" sz="1600" dirty="0" err="1">
                <a:solidFill>
                  <a:srgbClr val="1A1A1A"/>
                </a:solidFill>
                <a:latin typeface="colaboratelightregular"/>
              </a:rPr>
              <a:t>Em</a:t>
            </a:r>
            <a:r>
              <a:rPr lang="fr-FR" sz="1600" dirty="0">
                <a:solidFill>
                  <a:srgbClr val="1A1A1A"/>
                </a:solidFill>
                <a:latin typeface="colaboratelightregular"/>
              </a:rPr>
              <a:t> : Energie mécanique</a:t>
            </a:r>
          </a:p>
          <a:p>
            <a:pPr lvl="0" algn="ctr"/>
            <a:r>
              <a:rPr lang="fr-FR" sz="1600" dirty="0" err="1">
                <a:solidFill>
                  <a:srgbClr val="1A1A1A"/>
                </a:solidFill>
                <a:latin typeface="colaboratelightregular"/>
              </a:rPr>
              <a:t>Ec</a:t>
            </a:r>
            <a:r>
              <a:rPr lang="fr-FR" sz="1600" dirty="0">
                <a:solidFill>
                  <a:srgbClr val="1A1A1A"/>
                </a:solidFill>
                <a:latin typeface="colaboratelightregular"/>
              </a:rPr>
              <a:t> : Energie Cinétique (translation et rotation)</a:t>
            </a:r>
          </a:p>
          <a:p>
            <a:pPr lvl="0" algn="ctr"/>
            <a:r>
              <a:rPr lang="fr-FR" sz="1600" dirty="0">
                <a:solidFill>
                  <a:srgbClr val="1A1A1A"/>
                </a:solidFill>
                <a:latin typeface="colaboratelightregular"/>
              </a:rPr>
              <a:t>Ep : Energie Potentielle (de pesanteur et élastique)</a:t>
            </a:r>
          </a:p>
          <a:p>
            <a:pPr lvl="0"/>
            <a:endParaRPr lang="fr-FR" sz="2000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L’énergie étant une grandeur scalaire, on raisonne en termes </a:t>
            </a:r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de gains et de pertes </a:t>
            </a:r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par rapport au système. </a:t>
            </a:r>
            <a:r>
              <a:rPr lang="fr-FR" sz="1400" dirty="0">
                <a:solidFill>
                  <a:srgbClr val="1A1A1A"/>
                </a:solidFill>
                <a:latin typeface="colaboratelightregular"/>
              </a:rPr>
              <a:t>(</a:t>
            </a:r>
            <a:r>
              <a:rPr lang="fr-FR" sz="1400" dirty="0" err="1">
                <a:solidFill>
                  <a:srgbClr val="1A1A1A"/>
                </a:solidFill>
                <a:latin typeface="colaboratelightregular"/>
              </a:rPr>
              <a:t>trampo</a:t>
            </a:r>
            <a:r>
              <a:rPr lang="fr-FR" sz="1400" dirty="0">
                <a:solidFill>
                  <a:srgbClr val="1A1A1A"/>
                </a:solidFill>
                <a:latin typeface="colaboratelightregular"/>
              </a:rPr>
              <a:t>, piste, semelle, …)</a:t>
            </a: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/>
            <a:r>
              <a:rPr lang="fr-FR" sz="2000" dirty="0">
                <a:solidFill>
                  <a:srgbClr val="1A1A1A"/>
                </a:solidFill>
                <a:latin typeface="colaboratelightregular"/>
              </a:rPr>
              <a:t>Dans le cadre des matériaux sportifs, on observe ce rapport </a:t>
            </a:r>
            <a:r>
              <a:rPr lang="fr-FR" sz="2000" b="1" dirty="0">
                <a:solidFill>
                  <a:srgbClr val="1A1A1A"/>
                </a:solidFill>
                <a:latin typeface="colaboratelightregular"/>
              </a:rPr>
              <a:t>entre énergie accumulée et énergie restituée</a:t>
            </a:r>
          </a:p>
          <a:p>
            <a:pPr lvl="0"/>
            <a:endParaRPr lang="fr-FR" sz="2000" b="1" dirty="0">
              <a:solidFill>
                <a:srgbClr val="1A1A1A"/>
              </a:solidFill>
              <a:latin typeface="colaboratelightregular"/>
            </a:endParaRPr>
          </a:p>
          <a:p>
            <a:pPr lvl="0" algn="ctr"/>
            <a:r>
              <a:rPr lang="el-GR" sz="2000" b="1" dirty="0">
                <a:solidFill>
                  <a:srgbClr val="FF0000"/>
                </a:solidFill>
                <a:latin typeface="colaboratelightregular"/>
              </a:rPr>
              <a:t>η</a:t>
            </a:r>
            <a:r>
              <a:rPr lang="fr-FR" sz="2000" b="1" dirty="0">
                <a:solidFill>
                  <a:srgbClr val="FF0000"/>
                </a:solidFill>
                <a:latin typeface="colaboratelightregular"/>
              </a:rPr>
              <a:t> = E </a:t>
            </a:r>
            <a:r>
              <a:rPr lang="fr-FR" sz="1400" b="1" dirty="0">
                <a:solidFill>
                  <a:srgbClr val="FF0000"/>
                </a:solidFill>
                <a:latin typeface="colaboratelightregular"/>
              </a:rPr>
              <a:t>restituée</a:t>
            </a:r>
            <a:r>
              <a:rPr lang="fr-FR" sz="2000" b="1" dirty="0">
                <a:solidFill>
                  <a:srgbClr val="FF0000"/>
                </a:solidFill>
                <a:latin typeface="colaboratelightregular"/>
              </a:rPr>
              <a:t> / E </a:t>
            </a:r>
            <a:r>
              <a:rPr lang="fr-FR" sz="1400" b="1" dirty="0">
                <a:solidFill>
                  <a:srgbClr val="FF0000"/>
                </a:solidFill>
                <a:latin typeface="colaboratelightregular"/>
              </a:rPr>
              <a:t>accumulée</a:t>
            </a:r>
          </a:p>
          <a:p>
            <a:pPr lvl="0" algn="ctr"/>
            <a:endParaRPr lang="fr-FR" sz="1400" b="1" dirty="0">
              <a:solidFill>
                <a:srgbClr val="FF0000"/>
              </a:solidFill>
              <a:latin typeface="colaboratelightregular"/>
            </a:endParaRPr>
          </a:p>
          <a:p>
            <a:pPr lvl="0" algn="ctr"/>
            <a:r>
              <a:rPr lang="fr-FR" sz="2800" dirty="0">
                <a:solidFill>
                  <a:schemeClr val="tx1"/>
                </a:solidFill>
                <a:latin typeface="colaboratelightregular"/>
              </a:rPr>
              <a:t>C’est</a:t>
            </a:r>
            <a:r>
              <a:rPr lang="fr-FR" sz="2800" b="1" dirty="0">
                <a:solidFill>
                  <a:srgbClr val="FF0000"/>
                </a:solidFill>
                <a:latin typeface="colaboratelightregular"/>
              </a:rPr>
              <a:t> l’Efficacité ou le Rendement</a:t>
            </a:r>
          </a:p>
        </p:txBody>
      </p:sp>
    </p:spTree>
    <p:extLst>
      <p:ext uri="{BB962C8B-B14F-4D97-AF65-F5344CB8AC3E}">
        <p14:creationId xmlns:p14="http://schemas.microsoft.com/office/powerpoint/2010/main" val="56396449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1370</Words>
  <Application>Microsoft Office PowerPoint</Application>
  <PresentationFormat>Affichage à l'écran (4:3)</PresentationFormat>
  <Paragraphs>149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Office Theme</vt:lpstr>
      <vt:lpstr>Présentation PowerPoint</vt:lpstr>
      <vt:lpstr>RAPPEL BIOMECANIQUE</vt:lpstr>
      <vt:lpstr>RAPPEL BIOMECANIQUE</vt:lpstr>
      <vt:lpstr>RAPPEL BIOMECANIQUE</vt:lpstr>
      <vt:lpstr>Présentation PowerPoint</vt:lpstr>
      <vt:lpstr>ENERGIE</vt:lpstr>
      <vt:lpstr>ENERGIE</vt:lpstr>
      <vt:lpstr>ENERGIE</vt:lpstr>
      <vt:lpstr>ENERGIE</vt:lpstr>
      <vt:lpstr>ENERGIE ET TRAVAIL</vt:lpstr>
      <vt:lpstr>ENERGIE ET TRAVAIL</vt:lpstr>
      <vt:lpstr>TRAVAIL ET PUISSANCE</vt:lpstr>
      <vt:lpstr>TRAVAIL ET PUISSANCE</vt:lpstr>
      <vt:lpstr>TRAVAIL ET PUISSANCE</vt:lpstr>
      <vt:lpstr>ENERGIE, TRAVAIL ET PUISSANCE: APPLICATION PRATIQUE</vt:lpstr>
      <vt:lpstr>ENERGIE, TRAVAIL ET PUISSANCE: APPLICATION PRATIQUE</vt:lpstr>
      <vt:lpstr>ENERGIE, TRAVAIL ET PUISSANCE : APPLICATION PRATIQUE</vt:lpstr>
      <vt:lpstr>ENERGIE, TRAVAIL ET PUISSANCE : APPLICATION PRATIQUE</vt:lpstr>
      <vt:lpstr>ENERGIE, TRAVAIL ET PUISSANCE : APPLICATION PRATIQUE</vt:lpstr>
      <vt:lpstr>ENERGIE, TRAVAIL ET PUISSANCE : APPLICATION PRATIQUE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Bony</dc:creator>
  <cp:lastModifiedBy>Julien Bich</cp:lastModifiedBy>
  <cp:revision>70</cp:revision>
  <dcterms:modified xsi:type="dcterms:W3CDTF">2024-08-18T10:55:53Z</dcterms:modified>
</cp:coreProperties>
</file>