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4" r:id="rId4"/>
    <p:sldId id="261" r:id="rId5"/>
    <p:sldId id="262" r:id="rId6"/>
    <p:sldId id="275" r:id="rId7"/>
    <p:sldId id="263" r:id="rId8"/>
    <p:sldId id="264" r:id="rId9"/>
    <p:sldId id="276" r:id="rId10"/>
    <p:sldId id="265" r:id="rId11"/>
    <p:sldId id="277" r:id="rId12"/>
    <p:sldId id="278" r:id="rId13"/>
    <p:sldId id="266" r:id="rId14"/>
    <p:sldId id="279" r:id="rId15"/>
    <p:sldId id="280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3978" autoAdjust="0"/>
  </p:normalViewPr>
  <p:slideViewPr>
    <p:cSldViewPr snapToGrid="0">
      <p:cViewPr varScale="1">
        <p:scale>
          <a:sx n="107" d="100"/>
          <a:sy n="107" d="100"/>
        </p:scale>
        <p:origin x="134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0" name="Shape 5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2" name="Shape 112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pic>
        <p:nvPicPr>
          <p:cNvPr id="125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0" name="Shape 1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01" name="Shape 201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14" name="Shape 214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7" name="Shape 227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28" name="Shape 228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0" name="Shape 240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41" name="Shape 2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2" name="Shape 252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65" name="Shape 265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6" name="Shape 266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267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89" name="Shape 2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00" name="Shape 3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10" name="Shape 310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Shape 32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hape 331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2" name="Shape 3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Shape 34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42" name="Shape 342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3" name="Shape 343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44" name="Shape 344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45" name="Shape 3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55" name="Shape 355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56" name="Shape 356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57" name="Shape 357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58" name="Shape 3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Shape 3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68" name="Shape 368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9" name="Shape 369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0" name="Shape 370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71" name="Shape 3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82" name="Shape 38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93" name="Shape 393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4" name="Shape 394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96" name="Shape 396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97" name="Shape 3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07" name="Shape 407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8" name="Shape 408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409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Shape 4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29" name="Shape 42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30" name="Shape 430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40" name="Shape 44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41" name="Shape 441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42" name="Shape 4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Shape 45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52" name="Shape 452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53" name="Shape 453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454" name="Shape 4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Shape 46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64" name="Shape 4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73" name="Shape 473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74" name="Shape 4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Shape 48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84" name="Shape 484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85" name="Shape 485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486" name="Shape 486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487" name="Shape 4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96" name="Shape 49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97" name="Shape 497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8" name="Shape 498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499" name="Shape 499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00" name="Shape 5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09" name="Shape 50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10" name="Shape 51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11" name="Shape 511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12" name="Shape 51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13" name="Shape 5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Shape 52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23" name="Shape 523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24" name="Shape 524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25" name="Shape 5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hape 53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35" name="Shape 535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36" name="Shape 536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38" name="Shape 538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39" name="Shape 5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Shape 54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49" name="Shape 549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50" name="Shape 550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551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552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553" name="Shape 5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Shape 69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0" name="Shape 80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1" name="Shape 91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38960" cy="685296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image3.png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0" y="-94681"/>
            <a:ext cx="5055121" cy="2269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1.jp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Texte du titre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910285" marR="0" indent="-3702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75000"/>
        <a:buFont typeface="Wingdings"/>
        <a:buChar char="−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1392000" marR="0" indent="-38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1857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75000"/>
        <a:buFont typeface="Wingdings"/>
        <a:buChar char="−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2289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2721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3153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Wingdings"/>
        <a:buChar char="•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Wingdings"/>
        <a:buChar char="•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272159" y="4583059"/>
            <a:ext cx="8300162" cy="82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4999" tIns="44999" rIns="44999" bIns="44999" anchor="b">
            <a:spAutoFit/>
          </a:bodyPr>
          <a:lstStyle/>
          <a:p>
            <a:pPr>
              <a:defRPr sz="4800" b="1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pc="-2" dirty="0"/>
          </a:p>
        </p:txBody>
      </p:sp>
      <p:sp>
        <p:nvSpPr>
          <p:cNvPr id="563" name="Shape 563"/>
          <p:cNvSpPr/>
          <p:nvPr/>
        </p:nvSpPr>
        <p:spPr>
          <a:xfrm>
            <a:off x="457200" y="5182320"/>
            <a:ext cx="8224560" cy="394801"/>
          </a:xfrm>
          <a:prstGeom prst="rect">
            <a:avLst/>
          </a:prstGeom>
          <a:ln w="12700">
            <a:miter lim="400000"/>
          </a:ln>
        </p:spPr>
        <p:txBody>
          <a:bodyPr lIns="44999" tIns="44999" rIns="44999" bIns="44999" anchor="b">
            <a:spAutoFit/>
          </a:bodyPr>
          <a:lstStyle/>
          <a:p>
            <a:pPr>
              <a:defRPr sz="20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C98EA4-5E28-4806-A47F-6CAA7CFF1667}"/>
              </a:ext>
            </a:extLst>
          </p:cNvPr>
          <p:cNvSpPr txBox="1"/>
          <p:nvPr/>
        </p:nvSpPr>
        <p:spPr>
          <a:xfrm>
            <a:off x="571679" y="1536278"/>
            <a:ext cx="8110081" cy="5170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L2 EM</a:t>
            </a: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 </a:t>
            </a:r>
            <a:br>
              <a:rPr lang="fr-FR" sz="4800" b="1" dirty="0">
                <a:solidFill>
                  <a:schemeClr val="bg1"/>
                </a:solidFill>
              </a:rPr>
            </a:br>
            <a:r>
              <a:rPr lang="fr-FR" sz="4800" b="1" dirty="0">
                <a:solidFill>
                  <a:schemeClr val="bg1"/>
                </a:solidFill>
              </a:rPr>
              <a:t>BIOMECANIQUE APPLIQUEE A l’EDUCATION MOTRICE</a:t>
            </a:r>
          </a:p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CINETIQUE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733943"/>
            <a:ext cx="8229242" cy="36625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Le moment cinétique et l’équivalent de la quantité de mouvement en translation pour un corps en rotation.</a:t>
            </a:r>
          </a:p>
          <a:p>
            <a:pPr lvl="0"/>
            <a:endParaRPr lang="fr-FR" sz="20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D’un point de vue vectoriel : </a:t>
            </a:r>
          </a:p>
          <a:p>
            <a:pPr lvl="0" algn="ctr"/>
            <a:r>
              <a:rPr lang="el-GR" sz="2400" b="1" i="0" dirty="0">
                <a:solidFill>
                  <a:srgbClr val="1A1A1A"/>
                </a:solidFill>
                <a:effectLst/>
                <a:latin typeface="colaboratelightregular"/>
              </a:rPr>
              <a:t>σ</a:t>
            </a:r>
            <a:r>
              <a:rPr lang="fr-FR" sz="2400" b="1" i="0" dirty="0">
                <a:solidFill>
                  <a:srgbClr val="1A1A1A"/>
                </a:solidFill>
                <a:effectLst/>
                <a:latin typeface="colaboratelightregular"/>
              </a:rPr>
              <a:t> = OM . p</a:t>
            </a:r>
          </a:p>
          <a:p>
            <a:pPr lvl="0" algn="ctr"/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Ou </a:t>
            </a:r>
            <a:r>
              <a:rPr lang="fr-FR" sz="2000" i="0" dirty="0">
                <a:solidFill>
                  <a:srgbClr val="1A1A1A"/>
                </a:solidFill>
                <a:effectLst/>
                <a:latin typeface="colaboratelightregular"/>
              </a:rPr>
              <a:t>OM  et p sont sur 2 axes orthogonaux (x et y)</a:t>
            </a:r>
          </a:p>
          <a:p>
            <a:r>
              <a:rPr lang="fr-FR" sz="2000" i="0" dirty="0">
                <a:solidFill>
                  <a:srgbClr val="1A1A1A"/>
                </a:solidFill>
                <a:effectLst/>
                <a:latin typeface="colaboratelightregular"/>
              </a:rPr>
              <a:t>Donc le produit scalaire est l’axe tridimensionnel complémentaire </a:t>
            </a:r>
          </a:p>
          <a:p>
            <a:r>
              <a:rPr lang="fr-FR" sz="2000" i="0" dirty="0">
                <a:solidFill>
                  <a:srgbClr val="1A1A1A"/>
                </a:solidFill>
                <a:effectLst/>
                <a:latin typeface="colaboratelightregular"/>
              </a:rPr>
              <a:t>(positif ou négatif) z</a:t>
            </a:r>
          </a:p>
          <a:p>
            <a:endParaRPr lang="fr-FR" sz="20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/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E1A77D73-4709-4E74-92EA-C9077BF135F9}"/>
              </a:ext>
            </a:extLst>
          </p:cNvPr>
          <p:cNvCxnSpPr>
            <a:cxnSpLocks/>
          </p:cNvCxnSpPr>
          <p:nvPr/>
        </p:nvCxnSpPr>
        <p:spPr>
          <a:xfrm>
            <a:off x="3880720" y="3065223"/>
            <a:ext cx="268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3D5C6CD-C2EE-4A9F-BF84-E6CB849265A2}"/>
              </a:ext>
            </a:extLst>
          </p:cNvPr>
          <p:cNvCxnSpPr>
            <a:cxnSpLocks/>
          </p:cNvCxnSpPr>
          <p:nvPr/>
        </p:nvCxnSpPr>
        <p:spPr>
          <a:xfrm>
            <a:off x="4468063" y="3033908"/>
            <a:ext cx="4162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5CAE35C-6701-4933-B5D2-E09478DBDEC8}"/>
              </a:ext>
            </a:extLst>
          </p:cNvPr>
          <p:cNvCxnSpPr>
            <a:cxnSpLocks/>
          </p:cNvCxnSpPr>
          <p:nvPr/>
        </p:nvCxnSpPr>
        <p:spPr>
          <a:xfrm>
            <a:off x="5037812" y="3033908"/>
            <a:ext cx="268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DB678C71-926E-42C2-A458-4EAAB1BA3FD3}"/>
              </a:ext>
            </a:extLst>
          </p:cNvPr>
          <p:cNvCxnSpPr>
            <a:cxnSpLocks/>
          </p:cNvCxnSpPr>
          <p:nvPr/>
        </p:nvCxnSpPr>
        <p:spPr>
          <a:xfrm>
            <a:off x="875702" y="3742149"/>
            <a:ext cx="4162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25C0F829-F742-45A4-90E6-78EA467D3015}"/>
              </a:ext>
            </a:extLst>
          </p:cNvPr>
          <p:cNvCxnSpPr>
            <a:cxnSpLocks/>
          </p:cNvCxnSpPr>
          <p:nvPr/>
        </p:nvCxnSpPr>
        <p:spPr>
          <a:xfrm>
            <a:off x="1575931" y="3742150"/>
            <a:ext cx="268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02B74D78-1006-4801-9EB6-0E889B70AC1F}"/>
              </a:ext>
            </a:extLst>
          </p:cNvPr>
          <p:cNvCxnSpPr>
            <a:cxnSpLocks/>
          </p:cNvCxnSpPr>
          <p:nvPr/>
        </p:nvCxnSpPr>
        <p:spPr>
          <a:xfrm>
            <a:off x="4769285" y="3742149"/>
            <a:ext cx="268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9DF466DD-7C73-4534-9913-3F5BB865D22C}"/>
              </a:ext>
            </a:extLst>
          </p:cNvPr>
          <p:cNvCxnSpPr>
            <a:cxnSpLocks/>
          </p:cNvCxnSpPr>
          <p:nvPr/>
        </p:nvCxnSpPr>
        <p:spPr>
          <a:xfrm>
            <a:off x="5306339" y="3742149"/>
            <a:ext cx="268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434A685F-125E-484D-BEA1-3C01C850A5B0}"/>
              </a:ext>
            </a:extLst>
          </p:cNvPr>
          <p:cNvCxnSpPr>
            <a:cxnSpLocks/>
          </p:cNvCxnSpPr>
          <p:nvPr/>
        </p:nvCxnSpPr>
        <p:spPr>
          <a:xfrm>
            <a:off x="2403431" y="4351227"/>
            <a:ext cx="2685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Image 22">
            <a:extLst>
              <a:ext uri="{FF2B5EF4-FFF2-40B4-BE49-F238E27FC236}">
                <a16:creationId xmlns:a16="http://schemas.microsoft.com/office/drawing/2014/main" id="{0C9034E0-E598-4B68-ADEE-3A75E0E7C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767" y="4460352"/>
            <a:ext cx="2286198" cy="20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8458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CINETIQUE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733943"/>
            <a:ext cx="8229242" cy="63094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D’un point de vue numérique : </a:t>
            </a:r>
          </a:p>
          <a:p>
            <a:pPr lvl="0" algn="ctr"/>
            <a:r>
              <a:rPr lang="el-GR" sz="2400" b="1" i="0" dirty="0">
                <a:solidFill>
                  <a:srgbClr val="1A1A1A"/>
                </a:solidFill>
                <a:effectLst/>
                <a:latin typeface="colaboratelightregular"/>
              </a:rPr>
              <a:t>σ</a:t>
            </a:r>
            <a:r>
              <a:rPr lang="fr-FR" sz="2400" b="1" i="0" dirty="0">
                <a:solidFill>
                  <a:srgbClr val="1A1A1A"/>
                </a:solidFill>
                <a:effectLst/>
                <a:latin typeface="colaboratelightregular"/>
              </a:rPr>
              <a:t> = OM . </a:t>
            </a:r>
            <a:r>
              <a:rPr lang="fr-FR" sz="2400" b="1" dirty="0">
                <a:solidFill>
                  <a:srgbClr val="1A1A1A"/>
                </a:solidFill>
                <a:latin typeface="colaboratelightregular"/>
              </a:rPr>
              <a:t>p</a:t>
            </a:r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 algn="ctr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Ou OM = r et p = </a:t>
            </a:r>
            <a:r>
              <a:rPr lang="fr-FR" sz="2000" dirty="0" err="1">
                <a:solidFill>
                  <a:srgbClr val="1A1A1A"/>
                </a:solidFill>
                <a:latin typeface="colaboratelightregular"/>
              </a:rPr>
              <a:t>m.V</a:t>
            </a:r>
            <a:endParaRPr lang="fr-FR" sz="20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 algn="ctr"/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On sait que V = r.</a:t>
            </a:r>
            <a:r>
              <a:rPr lang="el-GR" sz="2000" dirty="0">
                <a:solidFill>
                  <a:srgbClr val="1A1A1A"/>
                </a:solidFill>
                <a:latin typeface="colaboratelightregular"/>
              </a:rPr>
              <a:t> ω</a:t>
            </a:r>
            <a:endParaRPr lang="fr-FR" sz="20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r>
              <a:rPr lang="fr-FR" sz="2000" i="0" dirty="0">
                <a:solidFill>
                  <a:srgbClr val="1A1A1A"/>
                </a:solidFill>
                <a:effectLst/>
                <a:latin typeface="colaboratelightregular"/>
              </a:rPr>
              <a:t>Donc  : </a:t>
            </a:r>
          </a:p>
          <a:p>
            <a:pPr algn="ctr"/>
            <a:r>
              <a:rPr lang="el-GR" sz="2400" b="1" i="0" dirty="0">
                <a:solidFill>
                  <a:srgbClr val="1A1A1A"/>
                </a:solidFill>
                <a:effectLst/>
                <a:latin typeface="colaboratelightregular"/>
              </a:rPr>
              <a:t>σ</a:t>
            </a:r>
            <a:r>
              <a:rPr lang="fr-FR" sz="2400" b="1" i="0" dirty="0">
                <a:solidFill>
                  <a:srgbClr val="1A1A1A"/>
                </a:solidFill>
                <a:effectLst/>
                <a:latin typeface="colaboratelightregular"/>
              </a:rPr>
              <a:t> = r . </a:t>
            </a:r>
            <a:r>
              <a:rPr lang="fr-FR" sz="2400" b="1" dirty="0">
                <a:solidFill>
                  <a:srgbClr val="1A1A1A"/>
                </a:solidFill>
                <a:latin typeface="colaboratelightregular"/>
              </a:rPr>
              <a:t>m</a:t>
            </a:r>
            <a:r>
              <a:rPr lang="fr-FR" sz="2400" b="1" i="0" dirty="0">
                <a:solidFill>
                  <a:srgbClr val="1A1A1A"/>
                </a:solidFill>
                <a:effectLst/>
                <a:latin typeface="colaboratelightregular"/>
              </a:rPr>
              <a:t> . r . </a:t>
            </a:r>
            <a:r>
              <a:rPr lang="el-GR" sz="2400" b="1" dirty="0">
                <a:solidFill>
                  <a:srgbClr val="1A1A1A"/>
                </a:solidFill>
                <a:latin typeface="colaboratelightregular"/>
              </a:rPr>
              <a:t>ω</a:t>
            </a:r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algn="ctr"/>
            <a:r>
              <a:rPr lang="el-GR" sz="2400" b="1" i="0" dirty="0">
                <a:solidFill>
                  <a:srgbClr val="1A1A1A"/>
                </a:solidFill>
                <a:effectLst/>
                <a:latin typeface="colaboratelightregular"/>
              </a:rPr>
              <a:t>σ</a:t>
            </a:r>
            <a:r>
              <a:rPr lang="fr-FR" sz="2400" b="1" dirty="0">
                <a:solidFill>
                  <a:srgbClr val="1A1A1A"/>
                </a:solidFill>
                <a:latin typeface="colaboratelightregular"/>
              </a:rPr>
              <a:t> = m . r² . </a:t>
            </a:r>
            <a:r>
              <a:rPr lang="el-GR" sz="2400" b="1" dirty="0">
                <a:solidFill>
                  <a:srgbClr val="1A1A1A"/>
                </a:solidFill>
                <a:latin typeface="colaboratelightregular"/>
              </a:rPr>
              <a:t>ω</a:t>
            </a:r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colaboratelightregular"/>
              </a:rPr>
              <a:t>σ</a:t>
            </a:r>
            <a:r>
              <a:rPr lang="fr-FR" sz="2400" b="1" dirty="0">
                <a:solidFill>
                  <a:srgbClr val="FF0000"/>
                </a:solidFill>
                <a:latin typeface="colaboratelightregular"/>
              </a:rPr>
              <a:t> = I . </a:t>
            </a:r>
            <a:r>
              <a:rPr lang="el-GR" sz="2400" b="1" dirty="0">
                <a:solidFill>
                  <a:srgbClr val="FF0000"/>
                </a:solidFill>
                <a:latin typeface="colaboratelightregular"/>
              </a:rPr>
              <a:t>ω</a:t>
            </a:r>
            <a:endParaRPr lang="fr-FR" sz="2400" b="1" dirty="0">
              <a:solidFill>
                <a:srgbClr val="FF0000"/>
              </a:solidFill>
              <a:latin typeface="colaboratelightregular"/>
            </a:endParaRPr>
          </a:p>
          <a:p>
            <a:pPr algn="ctr"/>
            <a:r>
              <a:rPr lang="el-GR" i="0" dirty="0">
                <a:solidFill>
                  <a:schemeClr val="tx1"/>
                </a:solidFill>
                <a:effectLst/>
                <a:latin typeface="colaboratelightregular"/>
              </a:rPr>
              <a:t>σ</a:t>
            </a:r>
            <a:r>
              <a:rPr lang="fr-FR" dirty="0">
                <a:solidFill>
                  <a:schemeClr val="tx1"/>
                </a:solidFill>
                <a:latin typeface="colaboratelightregular"/>
              </a:rPr>
              <a:t> : moment cinétique -  I : moment d’inertie – </a:t>
            </a:r>
            <a:r>
              <a:rPr lang="el-GR" dirty="0">
                <a:solidFill>
                  <a:schemeClr val="tx1"/>
                </a:solidFill>
                <a:latin typeface="colaboratelightregular"/>
              </a:rPr>
              <a:t>ω</a:t>
            </a:r>
            <a:r>
              <a:rPr lang="fr-FR" dirty="0">
                <a:solidFill>
                  <a:schemeClr val="tx1"/>
                </a:solidFill>
                <a:latin typeface="colaboratelightregular"/>
              </a:rPr>
              <a:t> : vitesse angulaire</a:t>
            </a:r>
          </a:p>
          <a:p>
            <a:pPr algn="ctr"/>
            <a:endParaRPr lang="fr-FR" dirty="0">
              <a:solidFill>
                <a:schemeClr val="tx1"/>
              </a:solidFill>
              <a:latin typeface="colaboratelightregular"/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latin typeface="colaboratelightregular"/>
              </a:rPr>
              <a:t>On peut donc calculer le moment cinétique d’un corps en rotation grâce à </a:t>
            </a:r>
            <a:r>
              <a:rPr lang="fr-FR" b="1" dirty="0">
                <a:solidFill>
                  <a:schemeClr val="tx1"/>
                </a:solidFill>
                <a:latin typeface="colaboratelightregular"/>
              </a:rPr>
              <a:t>son moment d’inertie et sa vitesse angulaire.</a:t>
            </a:r>
          </a:p>
          <a:p>
            <a:pPr algn="ctr"/>
            <a:endParaRPr lang="fr-FR" sz="2400" b="1" i="0" dirty="0">
              <a:solidFill>
                <a:srgbClr val="FF0000"/>
              </a:solidFill>
              <a:effectLst/>
              <a:latin typeface="colaboratelightregular"/>
            </a:endParaRPr>
          </a:p>
          <a:p>
            <a:pPr algn="ctr"/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endParaRPr lang="fr-FR" sz="20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endParaRPr lang="fr-FR" sz="20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endParaRPr lang="fr-FR" sz="20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/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6965388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CINETIQUE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733943"/>
            <a:ext cx="8229242" cy="47705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Propriété du moment cinétique : </a:t>
            </a:r>
          </a:p>
          <a:p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Comme pour la quantité de mouvement, on constate une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 conservation du moment cinétique au cours du mouvement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si aucune force extérieure n’intervient.</a:t>
            </a:r>
          </a:p>
          <a:p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r>
              <a:rPr lang="fr-FR" sz="2400" b="1" dirty="0">
                <a:solidFill>
                  <a:srgbClr val="1A1A1A"/>
                </a:solidFill>
                <a:latin typeface="colaboratelightregular"/>
              </a:rPr>
              <a:t>On a donc</a:t>
            </a:r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algn="ctr"/>
            <a:r>
              <a:rPr lang="el-GR" sz="2800" b="1" i="0" dirty="0">
                <a:solidFill>
                  <a:srgbClr val="1A1A1A"/>
                </a:solidFill>
                <a:effectLst/>
                <a:latin typeface="colaboratelightregular"/>
              </a:rPr>
              <a:t>σ</a:t>
            </a:r>
            <a:r>
              <a:rPr lang="fr-FR" sz="2800" b="1" i="0" dirty="0">
                <a:solidFill>
                  <a:srgbClr val="1A1A1A"/>
                </a:solidFill>
                <a:effectLst/>
                <a:latin typeface="colaboratelightregular"/>
              </a:rPr>
              <a:t>i = </a:t>
            </a:r>
            <a:r>
              <a:rPr lang="el-GR" sz="2800" b="1" i="0" dirty="0">
                <a:solidFill>
                  <a:srgbClr val="1A1A1A"/>
                </a:solidFill>
                <a:effectLst/>
                <a:latin typeface="colaboratelightregular"/>
              </a:rPr>
              <a:t>σ</a:t>
            </a:r>
            <a:r>
              <a:rPr lang="fr-FR" sz="2800" b="1" dirty="0">
                <a:solidFill>
                  <a:srgbClr val="1A1A1A"/>
                </a:solidFill>
                <a:latin typeface="colaboratelightregular"/>
              </a:rPr>
              <a:t>f</a:t>
            </a:r>
            <a:endParaRPr lang="fr-FR" sz="28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algn="ctr"/>
            <a:r>
              <a:rPr lang="fr-FR" sz="2800" b="1" dirty="0">
                <a:solidFill>
                  <a:srgbClr val="1A1A1A"/>
                </a:solidFill>
                <a:latin typeface="colaboratelightregular"/>
              </a:rPr>
              <a:t>Ii . </a:t>
            </a:r>
            <a:r>
              <a:rPr lang="el-GR" sz="2800" b="1" dirty="0">
                <a:solidFill>
                  <a:srgbClr val="1A1A1A"/>
                </a:solidFill>
                <a:latin typeface="colaboratelightregular"/>
              </a:rPr>
              <a:t>ω</a:t>
            </a:r>
            <a:r>
              <a:rPr lang="fr-FR" sz="2800" b="1" dirty="0">
                <a:solidFill>
                  <a:srgbClr val="1A1A1A"/>
                </a:solidFill>
                <a:latin typeface="colaboratelightregular"/>
              </a:rPr>
              <a:t>i = If . </a:t>
            </a:r>
            <a:r>
              <a:rPr lang="el-GR" sz="2800" b="1" dirty="0">
                <a:solidFill>
                  <a:srgbClr val="1A1A1A"/>
                </a:solidFill>
                <a:latin typeface="colaboratelightregular"/>
              </a:rPr>
              <a:t>ω</a:t>
            </a:r>
            <a:r>
              <a:rPr lang="fr-FR" sz="2800" b="1" dirty="0">
                <a:solidFill>
                  <a:srgbClr val="1A1A1A"/>
                </a:solidFill>
                <a:latin typeface="colaboratelightregular"/>
              </a:rPr>
              <a:t>f</a:t>
            </a:r>
            <a:endParaRPr lang="fr-FR" sz="2800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algn="ctr"/>
            <a:endParaRPr lang="fr-FR" sz="2400" b="1" dirty="0">
              <a:solidFill>
                <a:srgbClr val="FF0000"/>
              </a:solidFill>
              <a:latin typeface="colaboratelightregular"/>
            </a:endParaRPr>
          </a:p>
          <a:p>
            <a:r>
              <a:rPr lang="fr-FR" sz="2400" dirty="0">
                <a:solidFill>
                  <a:schemeClr val="tx1"/>
                </a:solidFill>
                <a:latin typeface="colaboratelightregular"/>
              </a:rPr>
              <a:t>Donc </a:t>
            </a:r>
            <a:r>
              <a:rPr lang="fr-FR" sz="2400" b="1" dirty="0">
                <a:solidFill>
                  <a:srgbClr val="FF0000"/>
                </a:solidFill>
                <a:latin typeface="colaboratelightregular"/>
              </a:rPr>
              <a:t> 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  <a:latin typeface="colaboratelightregular"/>
              </a:rPr>
              <a:t>Pour augmenter </a:t>
            </a:r>
            <a:r>
              <a:rPr lang="el-GR" sz="2400" b="1" dirty="0">
                <a:solidFill>
                  <a:srgbClr val="FF0000"/>
                </a:solidFill>
                <a:latin typeface="colaboratelightregular"/>
              </a:rPr>
              <a:t>ω</a:t>
            </a:r>
            <a:r>
              <a:rPr lang="fr-FR" sz="2400" b="1" dirty="0">
                <a:solidFill>
                  <a:srgbClr val="FF0000"/>
                </a:solidFill>
                <a:latin typeface="colaboratelightregular"/>
              </a:rPr>
              <a:t>, il faut réduire I et inversement</a:t>
            </a:r>
            <a:endParaRPr lang="fr-FR" sz="2000" b="1" i="0" dirty="0">
              <a:solidFill>
                <a:srgbClr val="FF0000"/>
              </a:solidFill>
              <a:effectLst/>
              <a:latin typeface="colaboratelightregular"/>
            </a:endParaRPr>
          </a:p>
          <a:p>
            <a:pPr lvl="0"/>
            <a:endParaRPr lang="fr-FR" sz="2400" b="1" i="0" dirty="0">
              <a:solidFill>
                <a:srgbClr val="1A1A1A"/>
              </a:solidFill>
              <a:effectLst/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5570755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CINETIQUE : APPLICATION PRATIQUE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C7E296-96AF-4E42-9113-D93E329109BF}"/>
              </a:ext>
            </a:extLst>
          </p:cNvPr>
          <p:cNvSpPr txBox="1"/>
          <p:nvPr/>
        </p:nvSpPr>
        <p:spPr>
          <a:xfrm>
            <a:off x="457199" y="1851767"/>
            <a:ext cx="822924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Lors d’un plongeon, l’athlète réalise un salto avant.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Quels actions va-t-il effectuer pour engager la rotation ?</a:t>
            </a:r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CB13F552-A5A5-436A-9F09-9E41E5603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820" y="2899971"/>
            <a:ext cx="4391025" cy="317182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5668DD6-BA57-4325-A24D-6E44B9F77DAD}"/>
              </a:ext>
            </a:extLst>
          </p:cNvPr>
          <p:cNvSpPr txBox="1"/>
          <p:nvPr/>
        </p:nvSpPr>
        <p:spPr>
          <a:xfrm>
            <a:off x="457199" y="3398124"/>
            <a:ext cx="3838217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Calculer la vitesse angulaire du plongeur à t2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A762481-ADFC-4E70-A85E-7BA750F6D7D8}"/>
              </a:ext>
            </a:extLst>
          </p:cNvPr>
          <p:cNvSpPr txBox="1"/>
          <p:nvPr/>
        </p:nvSpPr>
        <p:spPr>
          <a:xfrm>
            <a:off x="457198" y="4287738"/>
            <a:ext cx="3838217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Combien de temps dure le salto avant plongeon 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2ABBE4D-237A-4D02-8421-E37847AA609A}"/>
              </a:ext>
            </a:extLst>
          </p:cNvPr>
          <p:cNvSpPr txBox="1"/>
          <p:nvPr/>
        </p:nvSpPr>
        <p:spPr>
          <a:xfrm>
            <a:off x="457198" y="5135149"/>
            <a:ext cx="3838217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Comment effectuer un double salto avant plongeon dans le même temps?</a:t>
            </a:r>
          </a:p>
        </p:txBody>
      </p:sp>
    </p:spTree>
    <p:extLst>
      <p:ext uri="{BB962C8B-B14F-4D97-AF65-F5344CB8AC3E}">
        <p14:creationId xmlns:p14="http://schemas.microsoft.com/office/powerpoint/2010/main" val="108703784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CINETIQUE : APPLICATION PRATIQUE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C7E296-96AF-4E42-9113-D93E329109BF}"/>
              </a:ext>
            </a:extLst>
          </p:cNvPr>
          <p:cNvSpPr txBox="1"/>
          <p:nvPr/>
        </p:nvSpPr>
        <p:spPr>
          <a:xfrm>
            <a:off x="457198" y="1444499"/>
            <a:ext cx="8229242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Lors d’un plongeon, l’athlète réalise un salto avant.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Il doit engager le CDG en avant du polygone de sustentation pour amorcer le mouvement puis réduire le moment d’inertie pour augmenter la vitesse angulaire de rotation.</a:t>
            </a:r>
          </a:p>
        </p:txBody>
      </p:sp>
      <p:pic>
        <p:nvPicPr>
          <p:cNvPr id="9" name="Image 9">
            <a:extLst>
              <a:ext uri="{FF2B5EF4-FFF2-40B4-BE49-F238E27FC236}">
                <a16:creationId xmlns:a16="http://schemas.microsoft.com/office/drawing/2014/main" id="{CB13F552-A5A5-436A-9F09-9E41E5603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5" y="2921824"/>
            <a:ext cx="4391025" cy="317182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55668DD6-BA57-4325-A24D-6E44B9F77DAD}"/>
              </a:ext>
            </a:extLst>
          </p:cNvPr>
          <p:cNvSpPr txBox="1"/>
          <p:nvPr/>
        </p:nvSpPr>
        <p:spPr>
          <a:xfrm>
            <a:off x="457198" y="3010553"/>
            <a:ext cx="3838217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I1 . </a:t>
            </a:r>
            <a:r>
              <a:rPr lang="el-GR" dirty="0"/>
              <a:t>ω</a:t>
            </a:r>
            <a:r>
              <a:rPr lang="fr-FR" dirty="0"/>
              <a:t>1 = I2 . </a:t>
            </a:r>
            <a:r>
              <a:rPr lang="el-GR" dirty="0"/>
              <a:t>ω</a:t>
            </a:r>
            <a:r>
              <a:rPr lang="fr-FR" dirty="0"/>
              <a:t>2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dirty="0"/>
              <a:t>ω</a:t>
            </a:r>
            <a:r>
              <a:rPr lang="fr-FR" dirty="0"/>
              <a:t>2 = (I1 . </a:t>
            </a:r>
            <a:r>
              <a:rPr lang="el-GR" dirty="0"/>
              <a:t>Ω</a:t>
            </a:r>
            <a:r>
              <a:rPr lang="fr-FR" dirty="0"/>
              <a:t>1) / I2 = 11,38 rad/s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A762481-ADFC-4E70-A85E-7BA750F6D7D8}"/>
              </a:ext>
            </a:extLst>
          </p:cNvPr>
          <p:cNvSpPr txBox="1"/>
          <p:nvPr/>
        </p:nvSpPr>
        <p:spPr>
          <a:xfrm>
            <a:off x="457198" y="3768516"/>
            <a:ext cx="3979103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Un</a:t>
            </a: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 salto en plongeon :  1 tour et demi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Soit 3</a:t>
            </a:r>
            <a:r>
              <a:rPr lang="el-GR" dirty="0"/>
              <a:t>π</a:t>
            </a:r>
            <a:r>
              <a:rPr lang="fr-FR" dirty="0"/>
              <a:t> radians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Donc T = 3</a:t>
            </a:r>
            <a:r>
              <a:rPr lang="el-GR" dirty="0"/>
              <a:t>π</a:t>
            </a:r>
            <a:r>
              <a:rPr lang="fr-FR" dirty="0"/>
              <a:t> / </a:t>
            </a:r>
            <a:r>
              <a:rPr lang="el-GR" dirty="0"/>
              <a:t>ω</a:t>
            </a:r>
            <a:r>
              <a:rPr lang="fr-FR" dirty="0"/>
              <a:t>2 = 0,83s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2ABBE4D-237A-4D02-8421-E37847AA609A}"/>
              </a:ext>
            </a:extLst>
          </p:cNvPr>
          <p:cNvSpPr txBox="1"/>
          <p:nvPr/>
        </p:nvSpPr>
        <p:spPr>
          <a:xfrm>
            <a:off x="429999" y="4951837"/>
            <a:ext cx="5572055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Il faut augmenter la vitesse de rotation </a:t>
            </a:r>
            <a:r>
              <a:rPr lang="el-GR" b="1" dirty="0"/>
              <a:t>ω</a:t>
            </a:r>
            <a:r>
              <a:rPr lang="fr-FR" dirty="0"/>
              <a:t>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et donc réduire le moment d’inertie </a:t>
            </a: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I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Double salto en plongeon : 2 tours et demi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                                              Soit 5</a:t>
            </a:r>
            <a:r>
              <a:rPr lang="el-GR" dirty="0"/>
              <a:t>π</a:t>
            </a:r>
            <a:r>
              <a:rPr lang="fr-FR" dirty="0"/>
              <a:t> radians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Donc </a:t>
            </a:r>
            <a:r>
              <a:rPr lang="fr-FR" dirty="0"/>
              <a:t>0</a:t>
            </a: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,83 = 5</a:t>
            </a:r>
            <a:r>
              <a:rPr lang="el-GR" dirty="0"/>
              <a:t>π</a:t>
            </a:r>
            <a:r>
              <a:rPr lang="fr-FR" dirty="0"/>
              <a:t> / </a:t>
            </a:r>
            <a:r>
              <a:rPr lang="el-GR" dirty="0"/>
              <a:t>ω</a:t>
            </a:r>
            <a:r>
              <a:rPr lang="fr-FR" dirty="0"/>
              <a:t>3</a:t>
            </a:r>
          </a:p>
          <a:p>
            <a:r>
              <a:rPr lang="el-GR" dirty="0"/>
              <a:t>ω</a:t>
            </a:r>
            <a:r>
              <a:rPr lang="fr-FR" dirty="0"/>
              <a:t>3 = 5</a:t>
            </a:r>
            <a:r>
              <a:rPr lang="el-GR" dirty="0"/>
              <a:t>π</a:t>
            </a:r>
            <a:r>
              <a:rPr lang="fr-FR" dirty="0"/>
              <a:t> / 0,83 = 18,91 rad/s     Soit I3 = 7,58 kg.m²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534DD266-202B-4464-A3EF-25DE77B4315B}"/>
              </a:ext>
            </a:extLst>
          </p:cNvPr>
          <p:cNvSpPr/>
          <p:nvPr/>
        </p:nvSpPr>
        <p:spPr>
          <a:xfrm>
            <a:off x="5250754" y="4239129"/>
            <a:ext cx="85855" cy="53236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61326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: APPLICATION PRATIQUE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C7E296-96AF-4E42-9113-D93E329109BF}"/>
              </a:ext>
            </a:extLst>
          </p:cNvPr>
          <p:cNvSpPr txBox="1"/>
          <p:nvPr/>
        </p:nvSpPr>
        <p:spPr>
          <a:xfrm>
            <a:off x="457199" y="1528381"/>
            <a:ext cx="8229242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On compare 2 athlètes :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                       </a:t>
            </a:r>
            <a:r>
              <a:rPr lang="fr-FR" sz="1600" dirty="0"/>
              <a:t>Usain Bolt : 1m96 et 86 kg         </a:t>
            </a:r>
            <a:r>
              <a:rPr kumimoji="0" lang="fr-FR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Tyson Gay : 1m80 et 75kg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668DD6-BA57-4325-A24D-6E44B9F77DAD}"/>
              </a:ext>
            </a:extLst>
          </p:cNvPr>
          <p:cNvSpPr txBox="1"/>
          <p:nvPr/>
        </p:nvSpPr>
        <p:spPr>
          <a:xfrm>
            <a:off x="457199" y="5091617"/>
            <a:ext cx="8229242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Calculer pour ces 2 athlètes le moment d’inertie de la cuisse par rapport à la hanche (proximal).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Que peux-tu en déduire sur le profil fréquence / amplitude de ces 2 athlètes ?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E0BB4E3C-CD1F-4C14-8560-E70388C7E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656" y="2297820"/>
            <a:ext cx="5532328" cy="274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43538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MOMENT CINETIQUE : APPLICATION PRATIQUE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2088613"/>
            <a:ext cx="8229242" cy="397728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Implication dans l’éducation à la motricité</a:t>
            </a:r>
          </a:p>
          <a:p>
            <a:pPr lvl="0"/>
            <a:endParaRPr lang="fr-FR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/>
            <a:r>
              <a:rPr lang="fr-FR" dirty="0">
                <a:solidFill>
                  <a:srgbClr val="1A1A1A"/>
                </a:solidFill>
                <a:latin typeface="colaboratelightregular"/>
              </a:rPr>
              <a:t>En quoi l’analyse u moment d’inertie et du moment cinétique peut-elle influencer le développement des habiletés motrices?</a:t>
            </a:r>
          </a:p>
          <a:p>
            <a:pPr lvl="0"/>
            <a:endParaRPr lang="fr-FR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Athlétisme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Natation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Gymnastique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un sport Collectif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un sport d’opposition / duel (Raquette ou Combat)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un autre sport de votre choix</a:t>
            </a:r>
          </a:p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863245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MOMENT CINETIQUE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418400"/>
            <a:ext cx="8229242" cy="516600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En Athlétisme : </a:t>
            </a:r>
          </a:p>
          <a:p>
            <a:pPr lvl="0"/>
            <a:endParaRPr lang="fr-FR" b="1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les courses, la notion de vitesse de déplacement dépend de la variation des angulations de la hanche, du genou et de la cheville.</a:t>
            </a:r>
          </a:p>
          <a:p>
            <a:pPr lvl="0"/>
            <a:r>
              <a:rPr lang="fr-FR" dirty="0">
                <a:solidFill>
                  <a:srgbClr val="1A1A1A"/>
                </a:solidFill>
                <a:latin typeface="colaboratelightregular"/>
              </a:rPr>
              <a:t>Il est donc nécessaire pour l’athlète d’effectuer les ouvertures et fermetures de ces angle le plus vite possible et dans les meilleures conditions.</a:t>
            </a:r>
          </a:p>
          <a:p>
            <a:pPr lvl="0"/>
            <a:endParaRPr lang="fr-FR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saut verticaux, la position du corps va permettre d’améliorer la performance.</a:t>
            </a:r>
          </a:p>
          <a:p>
            <a:pPr lvl="0"/>
            <a:r>
              <a:rPr lang="fr-FR" dirty="0">
                <a:solidFill>
                  <a:srgbClr val="1A1A1A"/>
                </a:solidFill>
                <a:latin typeface="colaboratelightregular"/>
              </a:rPr>
              <a:t>La position segmentaire du corps va permettre de définir la position du centre de gravité, le moment d’inertie du corps et donc la vitesse angulaire.</a:t>
            </a:r>
          </a:p>
          <a:p>
            <a:pPr lvl="0"/>
            <a:endParaRPr lang="fr-FR" dirty="0">
              <a:solidFill>
                <a:srgbClr val="1A1A1A"/>
              </a:solidFill>
              <a:latin typeface="colaboratelightregular"/>
            </a:endParaRPr>
          </a:p>
          <a:p>
            <a:pPr lvl="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lancer en rotation, la vitesse angulaire doit être la plus importante possible </a:t>
            </a:r>
          </a:p>
          <a:p>
            <a:r>
              <a:rPr lang="fr-FR" dirty="0">
                <a:solidFill>
                  <a:srgbClr val="1A1A1A"/>
                </a:solidFill>
                <a:latin typeface="colaboratelightregular"/>
              </a:rPr>
              <a:t>Tout en conservant un rayon de rotation important pour garder une vitesse linéaire la plus grande (vitesse de rotation plus importante au poids qu’au disque, qu’au marteau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692463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MOMENT CINETIQUE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744600"/>
            <a:ext cx="8229242" cy="464749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/>
            <a:r>
              <a:rPr lang="fr-FR" sz="2600" b="1" dirty="0">
                <a:solidFill>
                  <a:srgbClr val="1A1A1A"/>
                </a:solidFill>
                <a:latin typeface="colaboratelightregular"/>
              </a:rPr>
              <a:t>En Natation : </a:t>
            </a:r>
          </a:p>
          <a:p>
            <a:pPr lvl="0"/>
            <a:endParaRPr lang="fr-FR" sz="2600" b="1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2600" dirty="0">
                <a:solidFill>
                  <a:srgbClr val="1A1A1A"/>
                </a:solidFill>
                <a:latin typeface="colaboratelightregular"/>
              </a:rPr>
              <a:t>Afin de garder un alignement efficace au déplacement, il faut réduire le tangage. </a:t>
            </a:r>
          </a:p>
          <a:p>
            <a:pPr lvl="0"/>
            <a:r>
              <a:rPr lang="fr-FR" sz="2600" dirty="0">
                <a:solidFill>
                  <a:srgbClr val="1A1A1A"/>
                </a:solidFill>
                <a:latin typeface="colaboratelightregular"/>
              </a:rPr>
              <a:t>C’est donc en éloignant les masses du centre de gravité que le corps évite de tourner autour de l’axe du bassin lors de la nage</a:t>
            </a:r>
          </a:p>
          <a:p>
            <a:pPr lvl="0"/>
            <a:endParaRPr lang="fr-FR" sz="2600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2600" dirty="0">
                <a:solidFill>
                  <a:srgbClr val="1A1A1A"/>
                </a:solidFill>
                <a:latin typeface="colaboratelightregular"/>
              </a:rPr>
              <a:t>Lors du virage, on va à l’inverse chercher à tourner autour de l’axe du bassin pour la culbute.</a:t>
            </a:r>
          </a:p>
          <a:p>
            <a:pPr lvl="0"/>
            <a:r>
              <a:rPr lang="fr-FR" sz="2600" dirty="0">
                <a:solidFill>
                  <a:srgbClr val="1A1A1A"/>
                </a:solidFill>
                <a:latin typeface="colaboratelightregular"/>
              </a:rPr>
              <a:t> On va donc chercher à grouper le corps pour faciliter la rotation et tourner plus vite.</a:t>
            </a:r>
          </a:p>
          <a:p>
            <a:pPr lvl="0"/>
            <a:endParaRPr lang="fr-FR" sz="2600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2600" dirty="0">
                <a:solidFill>
                  <a:srgbClr val="1A1A1A"/>
                </a:solidFill>
                <a:latin typeface="colaboratelightregular"/>
              </a:rPr>
              <a:t>Pour le plongeon, c’est la forme du corps qui va définir la vitesse de rotation.</a:t>
            </a:r>
          </a:p>
          <a:p>
            <a:pPr lvl="0"/>
            <a:r>
              <a:rPr lang="fr-FR" sz="2600" dirty="0">
                <a:solidFill>
                  <a:srgbClr val="1A1A1A"/>
                </a:solidFill>
                <a:latin typeface="colaboratelightregular"/>
              </a:rPr>
              <a:t> En fonction de la position du corps, l’athlète peut effectuer plusieurs rotations.</a:t>
            </a:r>
            <a:endParaRPr sz="2600" b="0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031755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MOMENT CINETIQUE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379" y="1990164"/>
            <a:ext cx="8229242" cy="445224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/>
            <a:r>
              <a:rPr lang="fr-FR" sz="3400" b="1" dirty="0">
                <a:solidFill>
                  <a:srgbClr val="1A1A1A"/>
                </a:solidFill>
                <a:latin typeface="colaboratelightregular"/>
              </a:rPr>
              <a:t>En Gymnastique : </a:t>
            </a:r>
          </a:p>
          <a:p>
            <a:pPr lvl="0"/>
            <a:endParaRPr lang="fr-FR" sz="3400" b="1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3400" dirty="0">
                <a:solidFill>
                  <a:srgbClr val="1A1A1A"/>
                </a:solidFill>
                <a:latin typeface="colaboratelightregular"/>
              </a:rPr>
              <a:t>Tout comme en natation, la position du corps va faciliter la rotation du corps.</a:t>
            </a:r>
          </a:p>
          <a:p>
            <a:pPr lvl="0"/>
            <a:r>
              <a:rPr lang="fr-FR" sz="3400" dirty="0">
                <a:solidFill>
                  <a:srgbClr val="1A1A1A"/>
                </a:solidFill>
                <a:latin typeface="colaboratelightregular"/>
              </a:rPr>
              <a:t>La position groupée est préférable à la position </a:t>
            </a:r>
            <a:r>
              <a:rPr lang="fr-FR" sz="3400" dirty="0" err="1">
                <a:solidFill>
                  <a:srgbClr val="1A1A1A"/>
                </a:solidFill>
                <a:latin typeface="colaboratelightregular"/>
              </a:rPr>
              <a:t>carpée</a:t>
            </a:r>
            <a:r>
              <a:rPr lang="fr-FR" sz="3400" dirty="0">
                <a:solidFill>
                  <a:srgbClr val="1A1A1A"/>
                </a:solidFill>
                <a:latin typeface="colaboratelightregular"/>
              </a:rPr>
              <a:t> ou tendue pour tourner plus vite. Par contre si on effectue autant de rotation en position </a:t>
            </a:r>
            <a:r>
              <a:rPr lang="fr-FR" sz="3400" dirty="0" err="1">
                <a:solidFill>
                  <a:srgbClr val="1A1A1A"/>
                </a:solidFill>
                <a:latin typeface="colaboratelightregular"/>
              </a:rPr>
              <a:t>carpée</a:t>
            </a:r>
            <a:r>
              <a:rPr lang="fr-FR" sz="3400" dirty="0">
                <a:solidFill>
                  <a:srgbClr val="1A1A1A"/>
                </a:solidFill>
                <a:latin typeface="colaboratelightregular"/>
              </a:rPr>
              <a:t> ou tendue qu’en position groupée, la performance est meilleure</a:t>
            </a:r>
          </a:p>
          <a:p>
            <a:pPr lvl="0"/>
            <a:endParaRPr lang="fr-FR" sz="3400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3400" dirty="0">
                <a:solidFill>
                  <a:srgbClr val="1A1A1A"/>
                </a:solidFill>
                <a:latin typeface="colaboratelightregular"/>
              </a:rPr>
              <a:t>Dans certains agrées, on peut aussi chercher à réduire la vites de rotation pour faciliter l’enchainement d’éléments ou pour maintenir une position.</a:t>
            </a:r>
          </a:p>
          <a:p>
            <a:pPr lvl="0"/>
            <a:r>
              <a:rPr lang="fr-FR" sz="3400" i="0" dirty="0">
                <a:solidFill>
                  <a:srgbClr val="1A1A1A"/>
                </a:solidFill>
                <a:effectLst/>
                <a:latin typeface="colaboratelightregular"/>
              </a:rPr>
              <a:t>Il est alors question de limiter la variation de vitesse angulaire afin de réduire </a:t>
            </a:r>
            <a:r>
              <a:rPr lang="fr-FR" sz="3400" dirty="0">
                <a:solidFill>
                  <a:srgbClr val="1A1A1A"/>
                </a:solidFill>
                <a:latin typeface="colaboratelightregular"/>
              </a:rPr>
              <a:t>le moment cinétique</a:t>
            </a:r>
            <a:r>
              <a:rPr lang="fr-FR" sz="3400" i="0" dirty="0">
                <a:solidFill>
                  <a:srgbClr val="1A1A1A"/>
                </a:solidFill>
                <a:effectLst/>
                <a:latin typeface="colaboratelightregular"/>
              </a:rPr>
              <a:t>.</a:t>
            </a:r>
          </a:p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95826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RAPPEL BIOMECANIQUE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37163"/>
            <a:ext cx="822924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fr-FR" sz="2400" b="1" dirty="0">
                <a:latin typeface="colaboratelightregular"/>
              </a:rPr>
              <a:t>En Translation: </a:t>
            </a:r>
            <a:endParaRPr lang="fr-FR" sz="2400" b="1" i="0" dirty="0">
              <a:effectLst/>
              <a:latin typeface="colaboratelightregular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7A55A2-5857-4CC2-92B3-9E6CCA7BB20D}"/>
              </a:ext>
            </a:extLst>
          </p:cNvPr>
          <p:cNvSpPr txBox="1"/>
          <p:nvPr/>
        </p:nvSpPr>
        <p:spPr>
          <a:xfrm>
            <a:off x="457198" y="2678758"/>
            <a:ext cx="8229242" cy="36317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Un corps en translation génère une quantité de mouvement calculé 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1" dirty="0"/>
              <a:t>p = m . V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400" i="1" dirty="0"/>
              <a:t>p : quantité de mouvement – m : masse du corps – V : vitesse de déplacement du corps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La variation de cette quantité de mouvement au cours du temps implique une Impulsion 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Impulsion = </a:t>
            </a:r>
            <a:r>
              <a:rPr kumimoji="0" lang="el-G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Δ</a:t>
            </a: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p = m . </a:t>
            </a:r>
            <a:r>
              <a:rPr kumimoji="0" lang="el-G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Δ</a:t>
            </a: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V = F . </a:t>
            </a:r>
            <a:r>
              <a:rPr kumimoji="0" lang="el-G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Δ</a:t>
            </a: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t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Lors d’un </a:t>
            </a:r>
            <a:r>
              <a:rPr lang="fr-FR" dirty="0"/>
              <a:t>contact entre 2 corps, la quantité de mouvement se conserve :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p</a:t>
            </a: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1</a:t>
            </a: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 + p</a:t>
            </a: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2</a:t>
            </a:r>
            <a:r>
              <a:rPr kumimoji="0" lang="fr-FR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 = p</a:t>
            </a: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1+2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MOMENT CINETIQUE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809425"/>
            <a:ext cx="8229242" cy="4774976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lvl="0"/>
            <a:r>
              <a:rPr lang="fr-FR" sz="3200" b="1" dirty="0">
                <a:solidFill>
                  <a:srgbClr val="1A1A1A"/>
                </a:solidFill>
                <a:latin typeface="colaboratelightregular"/>
              </a:rPr>
              <a:t>Dans un sport collectif: </a:t>
            </a:r>
          </a:p>
          <a:p>
            <a:pPr lvl="0"/>
            <a:endParaRPr lang="fr-FR" sz="3200" dirty="0">
              <a:solidFill>
                <a:srgbClr val="1A1A1A"/>
              </a:solidFill>
              <a:latin typeface="colaboratelightregular"/>
            </a:endParaRPr>
          </a:p>
          <a:p>
            <a:pPr lvl="0">
              <a:buFontTx/>
              <a:buChar char="-"/>
            </a:pPr>
            <a:r>
              <a:rPr lang="fr-FR" sz="3200" dirty="0">
                <a:solidFill>
                  <a:srgbClr val="1A1A1A"/>
                </a:solidFill>
                <a:latin typeface="colaboratelightregular"/>
              </a:rPr>
              <a:t>Dans le cas d’un déplacement, le joueur va chercher a produire une accélération la plus efficace et donc optimiser les moments cinétiques des différents segments.</a:t>
            </a:r>
          </a:p>
          <a:p>
            <a:r>
              <a:rPr lang="fr-FR" sz="3200" dirty="0">
                <a:solidFill>
                  <a:srgbClr val="1A1A1A"/>
                </a:solidFill>
                <a:latin typeface="colaboratelightregular"/>
              </a:rPr>
              <a:t>Tous les déplacements visent à prendre de vitesse l’adversaire et la prise de vitesse dans les déplacements rectilignes mais aussi dans les feintes sont nécessaires pour faire la différence.</a:t>
            </a:r>
          </a:p>
          <a:p>
            <a:pPr marL="0" lvl="0" indent="0">
              <a:buNone/>
            </a:pPr>
            <a:endParaRPr lang="fr-FR" sz="32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3200" dirty="0">
                <a:solidFill>
                  <a:srgbClr val="1A1A1A"/>
                </a:solidFill>
                <a:latin typeface="colaboratelightregular"/>
              </a:rPr>
              <a:t>Lors de la frappe ou du tir, c’est également l’optimisation du moment cinétique et donc du moment d’inertie qui permettra d’effectuer la meilleure performance</a:t>
            </a:r>
          </a:p>
          <a:p>
            <a:pPr marL="0" lvl="0" indent="0">
              <a:buNone/>
            </a:pPr>
            <a:endParaRPr lang="fr-FR" sz="32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3200" dirty="0">
                <a:solidFill>
                  <a:srgbClr val="1A1A1A"/>
                </a:solidFill>
                <a:latin typeface="colaboratelightregular"/>
              </a:rPr>
              <a:t>Shoot jambe fléchie, tir à bras cassé, extension des membres en basket montre que l’efficacité passe par une optimisation du geste sportif et passe par la gestion du moment cinétique lors du mouvement.</a:t>
            </a:r>
          </a:p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403013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INERTIE MOMENT CINETIQUE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999130"/>
            <a:ext cx="8229242" cy="47749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/>
            <a:r>
              <a:rPr lang="fr-FR" sz="2800" b="1" dirty="0">
                <a:solidFill>
                  <a:srgbClr val="1A1A1A"/>
                </a:solidFill>
                <a:latin typeface="colaboratelightregular"/>
              </a:rPr>
              <a:t>Dans un sport d’opposition / duel: </a:t>
            </a:r>
          </a:p>
          <a:p>
            <a:pPr lvl="0"/>
            <a:endParaRPr lang="fr-FR" sz="2800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2800" dirty="0">
                <a:solidFill>
                  <a:srgbClr val="1A1A1A"/>
                </a:solidFill>
                <a:latin typeface="colaboratelightregular"/>
              </a:rPr>
              <a:t>Dans un sport de raquette, comme en lancer, la notion de vitesse angulaire est importante mais tout en gardant un rayon de giration important.</a:t>
            </a:r>
          </a:p>
          <a:p>
            <a:pPr lvl="0"/>
            <a:r>
              <a:rPr lang="fr-FR" sz="2800" dirty="0">
                <a:solidFill>
                  <a:srgbClr val="1A1A1A"/>
                </a:solidFill>
                <a:latin typeface="colaboratelightregular"/>
              </a:rPr>
              <a:t>Il est indispensable d’avoir une grande vitesse angulaire mais également un rayon de rotation important pour une vitesse linéaire importante (donc augmenter le moment cinétique)</a:t>
            </a:r>
          </a:p>
          <a:p>
            <a:pPr lvl="0"/>
            <a:endParaRPr lang="fr-FR" sz="2800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sz="2800" dirty="0">
                <a:solidFill>
                  <a:srgbClr val="1A1A1A"/>
                </a:solidFill>
                <a:latin typeface="colaboratelightregular"/>
              </a:rPr>
              <a:t>Dans le cas d’un sport de combat, rapprocher les masses de l’adversaire du point de rotation permet de </a:t>
            </a:r>
            <a:r>
              <a:rPr lang="fr-FR" sz="2800" dirty="0" err="1">
                <a:solidFill>
                  <a:srgbClr val="1A1A1A"/>
                </a:solidFill>
                <a:latin typeface="colaboratelightregular"/>
              </a:rPr>
              <a:t>prednre</a:t>
            </a:r>
            <a:r>
              <a:rPr lang="fr-FR" sz="2800" dirty="0">
                <a:solidFill>
                  <a:srgbClr val="1A1A1A"/>
                </a:solidFill>
                <a:latin typeface="colaboratelightregular"/>
              </a:rPr>
              <a:t> de vitesse l’adversaire.</a:t>
            </a:r>
          </a:p>
          <a:p>
            <a:pPr lvl="0"/>
            <a:r>
              <a:rPr lang="fr-FR" sz="2800" dirty="0">
                <a:solidFill>
                  <a:srgbClr val="1A1A1A"/>
                </a:solidFill>
                <a:latin typeface="colaboratelightregular"/>
              </a:rPr>
              <a:t>Quelque soit l’articulation servant de rotation, le judoka va chercher à rapprocher l’adversaire de cette axe de rotation pour mettre de la vitesse et prendre l’ascendant sur son adversaire</a:t>
            </a:r>
          </a:p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359272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RAPPEL BIOMECANIQUE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37163"/>
            <a:ext cx="822924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fr-FR" sz="2400" b="1" dirty="0">
                <a:latin typeface="colaboratelightregular"/>
              </a:rPr>
              <a:t>Quand est-il pour un corps en rotation ? </a:t>
            </a:r>
            <a:endParaRPr lang="fr-FR" sz="2400" b="1" i="0" dirty="0">
              <a:effectLst/>
              <a:latin typeface="colaboratelightregular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7A55A2-5857-4CC2-92B3-9E6CCA7BB20D}"/>
              </a:ext>
            </a:extLst>
          </p:cNvPr>
          <p:cNvSpPr txBox="1"/>
          <p:nvPr/>
        </p:nvSpPr>
        <p:spPr>
          <a:xfrm>
            <a:off x="457198" y="2678758"/>
            <a:ext cx="8229242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Il existe une formule qui caractérise la « quantité de mouvement » d’un corps en rotation autour d’un axe.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1" dirty="0"/>
              <a:t>Si p = m . V alors que vaut </a:t>
            </a:r>
            <a:r>
              <a:rPr lang="el-GR" sz="2400" b="1" dirty="0"/>
              <a:t>σ</a:t>
            </a:r>
            <a:r>
              <a:rPr lang="fr-FR" sz="2400" b="1" dirty="0"/>
              <a:t> ?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On a également vu que :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1" dirty="0"/>
              <a:t>Si F = m . a                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1" dirty="0"/>
              <a:t>on a M</a:t>
            </a:r>
            <a:r>
              <a:rPr lang="fr-FR" sz="1600" b="1" dirty="0"/>
              <a:t>F</a:t>
            </a:r>
            <a:r>
              <a:rPr lang="fr-FR" sz="2400" b="1" dirty="0"/>
              <a:t> = I . </a:t>
            </a:r>
            <a:r>
              <a:rPr lang="el-GR" sz="2400" b="1" dirty="0"/>
              <a:t>α</a:t>
            </a:r>
            <a:endParaRPr lang="fr-FR" sz="2400" b="1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Mais à quoi correspond I le moment d’inertie?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156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272159" y="4583059"/>
            <a:ext cx="8300162" cy="82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 anchor="b">
            <a:spAutoFit/>
          </a:bodyPr>
          <a:lstStyle/>
          <a:p>
            <a:pPr>
              <a:defRPr sz="4800" b="1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pc="-2" dirty="0"/>
          </a:p>
        </p:txBody>
      </p:sp>
      <p:sp>
        <p:nvSpPr>
          <p:cNvPr id="563" name="Shape 563"/>
          <p:cNvSpPr/>
          <p:nvPr/>
        </p:nvSpPr>
        <p:spPr>
          <a:xfrm>
            <a:off x="457200" y="5182320"/>
            <a:ext cx="8224560" cy="394801"/>
          </a:xfrm>
          <a:prstGeom prst="rect">
            <a:avLst/>
          </a:prstGeom>
          <a:ln w="12700">
            <a:miter lim="400000"/>
          </a:ln>
        </p:spPr>
        <p:txBody>
          <a:bodyPr lIns="44999" tIns="44999" rIns="44999" bIns="44999" anchor="b">
            <a:spAutoFit/>
          </a:bodyPr>
          <a:lstStyle/>
          <a:p>
            <a:pPr>
              <a:defRPr sz="20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C98EA4-5E28-4806-A47F-6CAA7CFF1667}"/>
              </a:ext>
            </a:extLst>
          </p:cNvPr>
          <p:cNvSpPr txBox="1"/>
          <p:nvPr/>
        </p:nvSpPr>
        <p:spPr>
          <a:xfrm>
            <a:off x="571679" y="2644273"/>
            <a:ext cx="8110081" cy="29546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MOMENT D’INERTIE ET MOMENT CINETIQUE</a:t>
            </a:r>
            <a:br>
              <a:rPr lang="fr-FR" sz="4800" b="1" dirty="0">
                <a:solidFill>
                  <a:schemeClr val="bg1"/>
                </a:solidFill>
              </a:rPr>
            </a:br>
            <a:endParaRPr lang="fr-FR" sz="3600" b="1" dirty="0">
              <a:solidFill>
                <a:schemeClr val="bg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43146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D’INERTIE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733943"/>
            <a:ext cx="8229242" cy="3785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Si l’on considère 2 corps de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formes identiques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mais de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masses différentes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en rotation autour d’un axe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: </a:t>
            </a: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Lequel de ces 2 corps va être le plus difficile à mettre en rotation ?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E57A87E3-6A1E-4EB6-9000-22652ED2E0AF}"/>
              </a:ext>
            </a:extLst>
          </p:cNvPr>
          <p:cNvSpPr/>
          <p:nvPr/>
        </p:nvSpPr>
        <p:spPr>
          <a:xfrm>
            <a:off x="2856726" y="2807497"/>
            <a:ext cx="759619" cy="1828800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19CC849A-513C-4085-BA64-7DEADEC9F19A}"/>
              </a:ext>
            </a:extLst>
          </p:cNvPr>
          <p:cNvSpPr/>
          <p:nvPr/>
        </p:nvSpPr>
        <p:spPr>
          <a:xfrm>
            <a:off x="3213675" y="3133072"/>
            <a:ext cx="45719" cy="45719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B9D651E-4F43-4D6F-A8AD-10E85AC55790}"/>
              </a:ext>
            </a:extLst>
          </p:cNvPr>
          <p:cNvSpPr/>
          <p:nvPr/>
        </p:nvSpPr>
        <p:spPr>
          <a:xfrm>
            <a:off x="5158798" y="2807497"/>
            <a:ext cx="759619" cy="1828800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C389DD3-8D0F-4FDB-91FE-3A8F2BB2C870}"/>
              </a:ext>
            </a:extLst>
          </p:cNvPr>
          <p:cNvSpPr/>
          <p:nvPr/>
        </p:nvSpPr>
        <p:spPr>
          <a:xfrm>
            <a:off x="5515747" y="3133072"/>
            <a:ext cx="45719" cy="45719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FDB18FE-5F27-4CB6-9D76-194DDCF836AA}"/>
              </a:ext>
            </a:extLst>
          </p:cNvPr>
          <p:cNvSpPr txBox="1"/>
          <p:nvPr/>
        </p:nvSpPr>
        <p:spPr>
          <a:xfrm>
            <a:off x="3047716" y="3883015"/>
            <a:ext cx="56862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m1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BD0C3A3-7A0B-435C-BA6D-975E5F242582}"/>
              </a:ext>
            </a:extLst>
          </p:cNvPr>
          <p:cNvSpPr txBox="1"/>
          <p:nvPr/>
        </p:nvSpPr>
        <p:spPr>
          <a:xfrm>
            <a:off x="5339740" y="3931928"/>
            <a:ext cx="56862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m2</a:t>
            </a:r>
          </a:p>
        </p:txBody>
      </p:sp>
      <p:sp>
        <p:nvSpPr>
          <p:cNvPr id="23" name="Flèche : en arc 22">
            <a:extLst>
              <a:ext uri="{FF2B5EF4-FFF2-40B4-BE49-F238E27FC236}">
                <a16:creationId xmlns:a16="http://schemas.microsoft.com/office/drawing/2014/main" id="{6281099A-0BEE-4843-8422-F655AE3440B0}"/>
              </a:ext>
            </a:extLst>
          </p:cNvPr>
          <p:cNvSpPr/>
          <p:nvPr/>
        </p:nvSpPr>
        <p:spPr>
          <a:xfrm rot="10800000">
            <a:off x="4308872" y="3191561"/>
            <a:ext cx="1382224" cy="160015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83261"/>
              <a:gd name="adj5" fmla="val 1250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24" name="Flèche : en arc 23">
            <a:extLst>
              <a:ext uri="{FF2B5EF4-FFF2-40B4-BE49-F238E27FC236}">
                <a16:creationId xmlns:a16="http://schemas.microsoft.com/office/drawing/2014/main" id="{5C1E4841-1CB1-41E9-A57F-F97221EEBFC7}"/>
              </a:ext>
            </a:extLst>
          </p:cNvPr>
          <p:cNvSpPr/>
          <p:nvPr/>
        </p:nvSpPr>
        <p:spPr>
          <a:xfrm rot="10800000">
            <a:off x="1999653" y="3194107"/>
            <a:ext cx="1382224" cy="160015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83261"/>
              <a:gd name="adj5" fmla="val 1250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100300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D’INERTIE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733943"/>
            <a:ext cx="8229242" cy="3785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Si l’on considère 2 corps de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masses identiques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mais de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formes différentes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en rotation autour d’un axe : </a:t>
            </a: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Lequel de ces 2 corps va être le plus difficile à mettre en rotation ?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9EA2682-C6BF-4433-8F65-2E26FAE8F896}"/>
              </a:ext>
            </a:extLst>
          </p:cNvPr>
          <p:cNvSpPr/>
          <p:nvPr/>
        </p:nvSpPr>
        <p:spPr>
          <a:xfrm>
            <a:off x="2856726" y="2807497"/>
            <a:ext cx="759619" cy="1828800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132CC78-0482-4C5A-AFAD-C3C247DC0429}"/>
              </a:ext>
            </a:extLst>
          </p:cNvPr>
          <p:cNvSpPr/>
          <p:nvPr/>
        </p:nvSpPr>
        <p:spPr>
          <a:xfrm>
            <a:off x="3213675" y="3133072"/>
            <a:ext cx="45719" cy="45719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EDD53D8-8A0D-450F-89B4-A737AF84A49D}"/>
              </a:ext>
            </a:extLst>
          </p:cNvPr>
          <p:cNvSpPr/>
          <p:nvPr/>
        </p:nvSpPr>
        <p:spPr>
          <a:xfrm>
            <a:off x="5166986" y="2807497"/>
            <a:ext cx="751431" cy="1031372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B912779-77EF-4A4B-9C32-DF5AABFFA132}"/>
              </a:ext>
            </a:extLst>
          </p:cNvPr>
          <p:cNvSpPr/>
          <p:nvPr/>
        </p:nvSpPr>
        <p:spPr>
          <a:xfrm>
            <a:off x="5515747" y="3133072"/>
            <a:ext cx="45719" cy="45719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E439F03-E60E-4C0C-A5DF-6D6883A0C97F}"/>
              </a:ext>
            </a:extLst>
          </p:cNvPr>
          <p:cNvSpPr txBox="1"/>
          <p:nvPr/>
        </p:nvSpPr>
        <p:spPr>
          <a:xfrm>
            <a:off x="3047716" y="3883015"/>
            <a:ext cx="56862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m1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17422EC-58DB-459C-86D3-824278FDB18D}"/>
              </a:ext>
            </a:extLst>
          </p:cNvPr>
          <p:cNvSpPr txBox="1"/>
          <p:nvPr/>
        </p:nvSpPr>
        <p:spPr>
          <a:xfrm>
            <a:off x="5346803" y="3334246"/>
            <a:ext cx="56862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m1</a:t>
            </a:r>
          </a:p>
        </p:txBody>
      </p:sp>
      <p:sp>
        <p:nvSpPr>
          <p:cNvPr id="16" name="Flèche : en arc 15">
            <a:extLst>
              <a:ext uri="{FF2B5EF4-FFF2-40B4-BE49-F238E27FC236}">
                <a16:creationId xmlns:a16="http://schemas.microsoft.com/office/drawing/2014/main" id="{F0D9BEDD-73A9-4E32-981D-2ABDB3C28D74}"/>
              </a:ext>
            </a:extLst>
          </p:cNvPr>
          <p:cNvSpPr/>
          <p:nvPr/>
        </p:nvSpPr>
        <p:spPr>
          <a:xfrm rot="10800000">
            <a:off x="4229291" y="2394031"/>
            <a:ext cx="1382224" cy="160015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83261"/>
              <a:gd name="adj5" fmla="val 1250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8" name="Flèche : en arc 17">
            <a:extLst>
              <a:ext uri="{FF2B5EF4-FFF2-40B4-BE49-F238E27FC236}">
                <a16:creationId xmlns:a16="http://schemas.microsoft.com/office/drawing/2014/main" id="{359A78B4-53D7-4074-B57D-C40ADA537AB4}"/>
              </a:ext>
            </a:extLst>
          </p:cNvPr>
          <p:cNvSpPr/>
          <p:nvPr/>
        </p:nvSpPr>
        <p:spPr>
          <a:xfrm rot="10800000">
            <a:off x="1999653" y="3194107"/>
            <a:ext cx="1382224" cy="160015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83261"/>
              <a:gd name="adj5" fmla="val 1250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9644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D’INERTIE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2607120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I = m . r²</a:t>
            </a:r>
          </a:p>
          <a:p>
            <a:pPr marL="0" indent="0" algn="ctr">
              <a:buNone/>
            </a:pPr>
            <a:r>
              <a:rPr lang="fr-FR" sz="1400" i="1" dirty="0">
                <a:solidFill>
                  <a:schemeClr val="tx1"/>
                </a:solidFill>
              </a:rPr>
              <a:t>I : moment d’inertie kg/m² - m : masse en kg – r : rayon de giration en m</a:t>
            </a:r>
          </a:p>
          <a:p>
            <a:pPr marL="0" indent="0">
              <a:buNone/>
            </a:pPr>
            <a:endParaRPr lang="fr-FR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</a:rPr>
              <a:t>Pour diminuer la difficulté à tourner, il faut réduire I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fr-FR" sz="2000" dirty="0">
                <a:solidFill>
                  <a:schemeClr val="tx1"/>
                </a:solidFill>
              </a:rPr>
              <a:t>Soit on réduit la masse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fr-FR" sz="2000" dirty="0">
                <a:solidFill>
                  <a:schemeClr val="tx1"/>
                </a:solidFill>
              </a:rPr>
              <a:t>Soit on réduite rayon de giration</a:t>
            </a:r>
          </a:p>
          <a:p>
            <a:pPr marL="0" indent="0">
              <a:buNone/>
            </a:pPr>
            <a:endParaRPr lang="fr-FR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000" i="1" dirty="0">
                <a:solidFill>
                  <a:schemeClr val="tx1"/>
                </a:solidFill>
              </a:rPr>
              <a:t>Exemple ?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733943"/>
            <a:ext cx="8229242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dirty="0">
                <a:latin typeface="colaboratelightregular"/>
              </a:rPr>
              <a:t>La masse n’est donc pas la seule responsable à créer l’inertie du système.</a:t>
            </a:r>
          </a:p>
          <a:p>
            <a:endParaRPr lang="fr-FR" sz="2000" dirty="0">
              <a:latin typeface="colaboratelightregular"/>
            </a:endParaRPr>
          </a:p>
          <a:p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Il faut aussi prendre en compte la </a:t>
            </a:r>
            <a:r>
              <a:rPr lang="fr-FR" sz="2000" b="1" dirty="0">
                <a:solidFill>
                  <a:schemeClr val="tx1"/>
                </a:solidFill>
                <a:latin typeface="colaboratelightregular"/>
              </a:rPr>
              <a:t>« Forme » 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et plus particulièrement </a:t>
            </a:r>
          </a:p>
          <a:p>
            <a:r>
              <a:rPr lang="fr-FR" sz="2400" b="1" dirty="0">
                <a:solidFill>
                  <a:srgbClr val="FF0000"/>
                </a:solidFill>
                <a:latin typeface="colaboratelightregular"/>
              </a:rPr>
              <a:t>le rayon de giration 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calculé au centre massique du corps en question</a:t>
            </a:r>
            <a:endParaRPr lang="fr-FR" sz="2800" dirty="0">
              <a:solidFill>
                <a:schemeClr val="tx1"/>
              </a:solidFill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3990936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D’INERTIE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3FE710-81AB-47D0-8409-4900E9BE0481}"/>
              </a:ext>
            </a:extLst>
          </p:cNvPr>
          <p:cNvSpPr txBox="1"/>
          <p:nvPr/>
        </p:nvSpPr>
        <p:spPr>
          <a:xfrm>
            <a:off x="457199" y="1847850"/>
            <a:ext cx="822924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Pour le corps humain</a:t>
            </a:r>
            <a:r>
              <a:rPr lang="fr-FR" dirty="0"/>
              <a:t>, on utilise les tableau anthropométrique pour estimer les mensurations des différents segments.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EE0262C0-964A-4F49-8C21-8FF4C9E990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141"/>
          <a:stretch/>
        </p:blipFill>
        <p:spPr>
          <a:xfrm>
            <a:off x="0" y="2966583"/>
            <a:ext cx="4344004" cy="335919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544F73E6-DE41-4512-A2B0-45049B4753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2273"/>
          <a:stretch/>
        </p:blipFill>
        <p:spPr>
          <a:xfrm>
            <a:off x="4344004" y="3065771"/>
            <a:ext cx="4646030" cy="275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7037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MOMENT D’INERTIE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3FE710-81AB-47D0-8409-4900E9BE0481}"/>
              </a:ext>
            </a:extLst>
          </p:cNvPr>
          <p:cNvSpPr txBox="1"/>
          <p:nvPr/>
        </p:nvSpPr>
        <p:spPr>
          <a:xfrm>
            <a:off x="457199" y="1847850"/>
            <a:ext cx="8229242" cy="4524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On a ainsi un tableau nous permettant d’estimer le rayon de giration de chaque membres en fonction de la taille et du poids de l’individu :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% du rapport rayon de giration/longueur du segment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" name="Image 2">
            <a:extLst>
              <a:ext uri="{FF2B5EF4-FFF2-40B4-BE49-F238E27FC236}">
                <a16:creationId xmlns:a16="http://schemas.microsoft.com/office/drawing/2014/main" id="{9C042C0E-88F7-425B-AD3C-0DF2417FD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20" y="2494179"/>
            <a:ext cx="6096000" cy="34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486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1370</Words>
  <Application>Microsoft Office PowerPoint</Application>
  <PresentationFormat>Affichage à l'écran (4:3)</PresentationFormat>
  <Paragraphs>149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Office Theme</vt:lpstr>
      <vt:lpstr>Présentation PowerPoint</vt:lpstr>
      <vt:lpstr>RAPPEL BIOMECANIQUE</vt:lpstr>
      <vt:lpstr>RAPPEL BIOMECANIQUE</vt:lpstr>
      <vt:lpstr>Présentation PowerPoint</vt:lpstr>
      <vt:lpstr>MOMENT D’INERTIE</vt:lpstr>
      <vt:lpstr>MOMENT D’INERTIE</vt:lpstr>
      <vt:lpstr>MOMENT D’INERTIE</vt:lpstr>
      <vt:lpstr>MOMENT D’INERTIE</vt:lpstr>
      <vt:lpstr>MOMENT D’INERTIE</vt:lpstr>
      <vt:lpstr>MOMENT CINETIQUE</vt:lpstr>
      <vt:lpstr>MOMENT CINETIQUE</vt:lpstr>
      <vt:lpstr>MOMENT CINETIQUE</vt:lpstr>
      <vt:lpstr>MOMENT CINETIQUE : APPLICATION PRATIQUE</vt:lpstr>
      <vt:lpstr>MOMENT CINETIQUE : APPLICATION PRATIQUE</vt:lpstr>
      <vt:lpstr>MOMENT INERTIE : APPLICATION PRATIQUE</vt:lpstr>
      <vt:lpstr>MOMENT INERTIE MOMENT CINETIQUE : APPLICATION PRATIQUE</vt:lpstr>
      <vt:lpstr>MOMENT INERTIE MOMENT CINETIQUE : APPLICATION PRATIQUE</vt:lpstr>
      <vt:lpstr>MOMENT INERTIE MOMENT CINETIQUE : APPLICATION PRATIQUE</vt:lpstr>
      <vt:lpstr>MOMENT INERTIE MOMENT CINETIQUE : APPLICATION PRATIQUE</vt:lpstr>
      <vt:lpstr>MOMENT INERTIE MOMENT CINETIQUE : APPLICATION PRATIQUE</vt:lpstr>
      <vt:lpstr>MOMENT INERTIE MOMENT CINETIQUE : APPLICATION PRATIQUE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Bony</dc:creator>
  <cp:lastModifiedBy>Julien Bich</cp:lastModifiedBy>
  <cp:revision>63</cp:revision>
  <dcterms:modified xsi:type="dcterms:W3CDTF">2024-08-13T12:29:58Z</dcterms:modified>
</cp:coreProperties>
</file>