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4" r:id="rId4"/>
    <p:sldId id="275" r:id="rId5"/>
    <p:sldId id="261" r:id="rId6"/>
    <p:sldId id="262" r:id="rId7"/>
    <p:sldId id="276" r:id="rId8"/>
    <p:sldId id="277" r:id="rId9"/>
    <p:sldId id="278" r:id="rId10"/>
    <p:sldId id="266" r:id="rId11"/>
    <p:sldId id="280" r:id="rId12"/>
    <p:sldId id="281" r:id="rId13"/>
    <p:sldId id="279" r:id="rId14"/>
    <p:sldId id="282" r:id="rId15"/>
    <p:sldId id="283" r:id="rId16"/>
    <p:sldId id="284" r:id="rId17"/>
    <p:sldId id="285" r:id="rId18"/>
    <p:sldId id="28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3978" autoAdjust="0"/>
  </p:normalViewPr>
  <p:slideViewPr>
    <p:cSldViewPr snapToGrid="0">
      <p:cViewPr varScale="1">
        <p:scale>
          <a:sx n="107" d="100"/>
          <a:sy n="107" d="100"/>
        </p:scale>
        <p:origin x="13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" name="Shape 112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pic>
        <p:nvPicPr>
          <p:cNvPr id="125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1" name="Shape 201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4" name="Shape 214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7" name="Shape 227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2" name="Shape 252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267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3" name="Shape 343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6" name="Shape 356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9" name="Shape 369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4" name="Shape 394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40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52" name="Shape 452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5" name="Shape 485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8" name="Shape 498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10" name="Shape 51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1" name="Shape 511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12" name="Shape 51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13" name="Shape 5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23" name="Shape 523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6" name="Shape 536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0" name="Shape 550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551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9" name="Shape 69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" name="Shape 80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Shape 91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0"/>
            <a:ext cx="9138960" cy="6852960"/>
          </a:xfrm>
          <a:prstGeom prst="rect">
            <a:avLst/>
          </a:prstGeom>
          <a:solidFill>
            <a:srgbClr val="63003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0" y="-94681"/>
            <a:ext cx="5055121" cy="2269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1.jp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Texte du titre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272159" y="4583059"/>
            <a:ext cx="8300162" cy="82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b">
            <a:spAutoFit/>
          </a:bodyPr>
          <a:lstStyle/>
          <a:p>
            <a:pPr>
              <a:defRPr sz="4800" b="1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pc="-2" dirty="0"/>
          </a:p>
        </p:txBody>
      </p:sp>
      <p:sp>
        <p:nvSpPr>
          <p:cNvPr id="563" name="Shape 563"/>
          <p:cNvSpPr/>
          <p:nvPr/>
        </p:nvSpPr>
        <p:spPr>
          <a:xfrm>
            <a:off x="457200" y="5182320"/>
            <a:ext cx="8224560" cy="3948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b">
            <a:spAutoFit/>
          </a:bodyPr>
          <a:lstStyle/>
          <a:p>
            <a:pPr>
              <a:defRPr sz="20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C98EA4-5E28-4806-A47F-6CAA7CFF1667}"/>
              </a:ext>
            </a:extLst>
          </p:cNvPr>
          <p:cNvSpPr txBox="1"/>
          <p:nvPr/>
        </p:nvSpPr>
        <p:spPr>
          <a:xfrm>
            <a:off x="571679" y="1536278"/>
            <a:ext cx="8110081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L2 EM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 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BIOMECANIQUE APPLIQUEE A l’EDUCATION MOTRICE</a:t>
            </a: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C22AC8-1838-7E09-2361-3DBD574DC5B4}"/>
              </a:ext>
            </a:extLst>
          </p:cNvPr>
          <p:cNvSpPr txBox="1"/>
          <p:nvPr/>
        </p:nvSpPr>
        <p:spPr>
          <a:xfrm>
            <a:off x="457199" y="2200470"/>
            <a:ext cx="8229242" cy="3570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CALCUL: </a:t>
            </a: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r>
              <a:rPr lang="fr-FR" sz="2000" dirty="0">
                <a:latin typeface="colaboratelightregular"/>
              </a:rPr>
              <a:t>On appelle moment d’une force  F par rapport à un </a:t>
            </a:r>
          </a:p>
          <a:p>
            <a:pPr>
              <a:buNone/>
            </a:pPr>
            <a:r>
              <a:rPr lang="fr-FR" sz="2000" dirty="0">
                <a:latin typeface="colaboratelightregular"/>
              </a:rPr>
              <a:t>axe de rotation le produit de la norme F de la force </a:t>
            </a:r>
          </a:p>
          <a:p>
            <a:pPr>
              <a:buNone/>
            </a:pPr>
            <a:r>
              <a:rPr lang="fr-FR" sz="2000" dirty="0">
                <a:latin typeface="colaboratelightregular"/>
              </a:rPr>
              <a:t>et de son bras de levier d. (Symbole : M(⃗ F) )</a:t>
            </a:r>
          </a:p>
          <a:p>
            <a:pPr>
              <a:buNone/>
            </a:pPr>
            <a:endParaRPr lang="fr-FR" sz="2000" dirty="0">
              <a:solidFill>
                <a:schemeClr val="accent6"/>
              </a:solidFill>
              <a:latin typeface="colaboratelightregular"/>
            </a:endParaRPr>
          </a:p>
          <a:p>
            <a:pPr>
              <a:buNone/>
            </a:pPr>
            <a:endParaRPr lang="fr-FR" sz="2000" dirty="0">
              <a:solidFill>
                <a:schemeClr val="accent6"/>
              </a:solidFill>
              <a:latin typeface="colaboratelightregular"/>
            </a:endParaRPr>
          </a:p>
          <a:p>
            <a:pPr algn="ctr">
              <a:buNone/>
            </a:pPr>
            <a:r>
              <a:rPr lang="fr-FR" sz="2800" b="1" dirty="0">
                <a:solidFill>
                  <a:srgbClr val="FF0000"/>
                </a:solidFill>
                <a:latin typeface="colaboratelightregular"/>
              </a:rPr>
              <a:t>M(⃗ F)= F . d</a:t>
            </a:r>
          </a:p>
          <a:p>
            <a:pPr algn="ctr">
              <a:buNone/>
            </a:pPr>
            <a:endParaRPr lang="fr-FR" sz="2000" b="1" dirty="0">
              <a:solidFill>
                <a:srgbClr val="FF0000"/>
              </a:solidFill>
              <a:latin typeface="colaboratelightregular"/>
            </a:endParaRPr>
          </a:p>
          <a:p>
            <a:pPr algn="ctr">
              <a:buNone/>
            </a:pPr>
            <a:r>
              <a:rPr lang="fr-FR" sz="2000" b="1" dirty="0">
                <a:latin typeface="colaboratelightregular"/>
              </a:rPr>
              <a:t>F  en Newton (N) et d en </a:t>
            </a:r>
            <a:r>
              <a:rPr lang="fr-FR" sz="2000" b="1" dirty="0" err="1">
                <a:latin typeface="colaboratelightregular"/>
              </a:rPr>
              <a:t>metres</a:t>
            </a:r>
            <a:r>
              <a:rPr lang="fr-FR" sz="2000" b="1" dirty="0">
                <a:latin typeface="colaboratelightregular"/>
              </a:rPr>
              <a:t> (m) M(⃗ F) en N.m</a:t>
            </a:r>
          </a:p>
          <a:p>
            <a:pPr lvl="0"/>
            <a:endParaRPr lang="fr-FR" sz="1800" i="0" dirty="0">
              <a:solidFill>
                <a:srgbClr val="1A1A1A"/>
              </a:solidFill>
              <a:effectLst/>
              <a:latin typeface="colaboratelight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8703784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LES LEVIERS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20"/>
            <a:ext cx="8229242" cy="3693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 b="1"/>
            </a:pPr>
            <a:endParaRPr lang="fr-FR"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C22AC8-1838-7E09-2361-3DBD574DC5B4}"/>
              </a:ext>
            </a:extLst>
          </p:cNvPr>
          <p:cNvSpPr txBox="1"/>
          <p:nvPr/>
        </p:nvSpPr>
        <p:spPr>
          <a:xfrm>
            <a:off x="457199" y="1511297"/>
            <a:ext cx="822924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800" b="1" dirty="0"/>
              <a:t>Il existe 3 types de leviers différents : </a:t>
            </a:r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A1DFE2F4-DDB8-2B6A-39D9-A2496B33D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01927"/>
              </p:ext>
            </p:extLst>
          </p:nvPr>
        </p:nvGraphicFramePr>
        <p:xfrm>
          <a:off x="219455" y="1880629"/>
          <a:ext cx="8704730" cy="44897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2953">
                  <a:extLst>
                    <a:ext uri="{9D8B030D-6E8A-4147-A177-3AD203B41FA5}">
                      <a16:colId xmlns:a16="http://schemas.microsoft.com/office/drawing/2014/main" val="47737752"/>
                    </a:ext>
                  </a:extLst>
                </a:gridCol>
                <a:gridCol w="2375840">
                  <a:extLst>
                    <a:ext uri="{9D8B030D-6E8A-4147-A177-3AD203B41FA5}">
                      <a16:colId xmlns:a16="http://schemas.microsoft.com/office/drawing/2014/main" val="3324300597"/>
                    </a:ext>
                  </a:extLst>
                </a:gridCol>
                <a:gridCol w="2519790">
                  <a:extLst>
                    <a:ext uri="{9D8B030D-6E8A-4147-A177-3AD203B41FA5}">
                      <a16:colId xmlns:a16="http://schemas.microsoft.com/office/drawing/2014/main" val="2630496643"/>
                    </a:ext>
                  </a:extLst>
                </a:gridCol>
                <a:gridCol w="2596147">
                  <a:extLst>
                    <a:ext uri="{9D8B030D-6E8A-4147-A177-3AD203B41FA5}">
                      <a16:colId xmlns:a16="http://schemas.microsoft.com/office/drawing/2014/main" val="2675427778"/>
                    </a:ext>
                  </a:extLst>
                </a:gridCol>
              </a:tblGrid>
              <a:tr h="9483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Description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</a:rPr>
                        <a:t>LEVIER INTER-APPUIS</a:t>
                      </a:r>
                    </a:p>
                    <a:p>
                      <a:pPr algn="ctr"/>
                      <a:r>
                        <a:rPr lang="fr-FR" sz="1000" b="0" kern="1200" dirty="0">
                          <a:solidFill>
                            <a:schemeClr val="lt1"/>
                          </a:solidFill>
                          <a:effectLst/>
                        </a:rPr>
                        <a:t>L'axe ou le point d'appui (A) se situe entre les points d'application des forces P et F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</a:rPr>
                        <a:t>LEVIER INTER-RESISTANT</a:t>
                      </a:r>
                    </a:p>
                    <a:p>
                      <a:pPr algn="ctr"/>
                      <a:r>
                        <a:rPr lang="fr-FR" sz="1000" b="0" kern="1200" dirty="0">
                          <a:solidFill>
                            <a:schemeClr val="lt1"/>
                          </a:solidFill>
                          <a:effectLst/>
                        </a:rPr>
                        <a:t>P se situe entre F et A</a:t>
                      </a:r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lt1"/>
                          </a:solidFill>
                          <a:effectLst/>
                        </a:rPr>
                        <a:t>Leviers rares dans le corps humain bien qu'ils favorisent la puissance musculaire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</a:rPr>
                        <a:t>LEVIER INTER-PUISSANT</a:t>
                      </a:r>
                    </a:p>
                    <a:p>
                      <a:pPr algn="ctr"/>
                      <a:r>
                        <a:rPr lang="fr-FR" sz="1000" b="0" kern="1200" dirty="0">
                          <a:solidFill>
                            <a:schemeClr val="lt1"/>
                          </a:solidFill>
                          <a:effectLst/>
                        </a:rPr>
                        <a:t>F se situe entre  P et A</a:t>
                      </a:r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lt1"/>
                          </a:solidFill>
                          <a:effectLst/>
                        </a:rPr>
                        <a:t>Ceux sont les leviers les plus nombreux (fréquents) dans l'appareil locomoteur.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87952"/>
                  </a:ext>
                </a:extLst>
              </a:tr>
              <a:tr h="60708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Exemples Physiques</a:t>
                      </a:r>
                    </a:p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980430"/>
                  </a:ext>
                </a:extLst>
              </a:tr>
              <a:tr h="9612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Exemples Anatomiques</a:t>
                      </a:r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983124"/>
                  </a:ext>
                </a:extLst>
              </a:tr>
              <a:tr h="60708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Exemples Mécaniques</a:t>
                      </a:r>
                    </a:p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584486"/>
                  </a:ext>
                </a:extLst>
              </a:tr>
              <a:tr h="1365949">
                <a:tc>
                  <a:txBody>
                    <a:bodyPr/>
                    <a:lstStyle/>
                    <a:p>
                      <a:pPr algn="ctr"/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Avantages/ inconvénients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Pour atteindre l'équilibre : l'intensité de P peut être</a:t>
                      </a:r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égale à celle de F,</a:t>
                      </a:r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si leurs bras de levier sont de mêmes longueurs</a:t>
                      </a:r>
                      <a:endParaRPr lang="fr-FR" sz="1000" dirty="0">
                        <a:latin typeface="colaboratelight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Efficacité de F (++)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fr-FR" sz="800" b="0" kern="1200" dirty="0">
                          <a:solidFill>
                            <a:schemeClr val="dk1"/>
                          </a:solidFill>
                          <a:effectLst/>
                        </a:rPr>
                        <a:t>en effet, F peut équilibrer P malgré une intensité moindre car son bras de levier est plus grand</a:t>
                      </a:r>
                    </a:p>
                    <a:p>
                      <a:pPr algn="ctr"/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Amplitude du mouvement provoqué par F (--)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fr-FR" sz="800" b="0" kern="1200" dirty="0">
                          <a:solidFill>
                            <a:schemeClr val="dk1"/>
                          </a:solidFill>
                          <a:effectLst/>
                        </a:rPr>
                        <a:t>car loin de l'axe, F n'engendre que peu de déplacement</a:t>
                      </a:r>
                      <a:endParaRPr lang="fr-FR" sz="800" b="0" i="0" kern="1200" dirty="0">
                        <a:solidFill>
                          <a:schemeClr val="dk1"/>
                        </a:solidFill>
                        <a:effectLst/>
                        <a:latin typeface="colaboratelight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Efficacité de F (--)</a:t>
                      </a:r>
                      <a:br>
                        <a:rPr lang="fr-FR" sz="1000" dirty="0"/>
                      </a:br>
                      <a:r>
                        <a:rPr lang="fr-FR" sz="800" b="0" kern="1200" dirty="0">
                          <a:solidFill>
                            <a:schemeClr val="dk1"/>
                          </a:solidFill>
                          <a:effectLst/>
                        </a:rPr>
                        <a:t>pour équilibrer P, F doit avoir une intensité supérieure à P car son bras de levier est plus petit</a:t>
                      </a:r>
                      <a:br>
                        <a:rPr lang="fr-FR" sz="1000" dirty="0"/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</a:rPr>
                        <a:t>Amplitude du mouvement provoqué par  F (++)</a:t>
                      </a:r>
                      <a:br>
                        <a:rPr lang="fr-FR" sz="1000" dirty="0"/>
                      </a:br>
                      <a:r>
                        <a:rPr lang="fr-FR" sz="800" b="0" kern="1200" dirty="0">
                          <a:solidFill>
                            <a:schemeClr val="dk1"/>
                          </a:solidFill>
                          <a:effectLst/>
                        </a:rPr>
                        <a:t>car près de l'axe, F engendre un plus grand déplacement de l'extrémité du segment</a:t>
                      </a:r>
                      <a:endParaRPr lang="fr-FR" sz="800" dirty="0">
                        <a:latin typeface="colaboratelight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325035"/>
                  </a:ext>
                </a:extLst>
              </a:tr>
            </a:tbl>
          </a:graphicData>
        </a:graphic>
      </p:graphicFrame>
      <p:pic>
        <p:nvPicPr>
          <p:cNvPr id="3" name="Picture 15" descr="levIA">
            <a:extLst>
              <a:ext uri="{FF2B5EF4-FFF2-40B4-BE49-F238E27FC236}">
                <a16:creationId xmlns:a16="http://schemas.microsoft.com/office/drawing/2014/main" id="{CD0D35BF-4710-CB53-97A9-A93297FE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59" y="2997001"/>
            <a:ext cx="8763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levIR">
            <a:extLst>
              <a:ext uri="{FF2B5EF4-FFF2-40B4-BE49-F238E27FC236}">
                <a16:creationId xmlns:a16="http://schemas.microsoft.com/office/drawing/2014/main" id="{ABBFAA2A-091D-2AEE-7C58-69464D9B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22" y="2930326"/>
            <a:ext cx="647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levIP">
            <a:extLst>
              <a:ext uri="{FF2B5EF4-FFF2-40B4-BE49-F238E27FC236}">
                <a16:creationId xmlns:a16="http://schemas.microsoft.com/office/drawing/2014/main" id="{48B3A411-680A-7DD0-3B9B-0E075301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1" y="2892055"/>
            <a:ext cx="6572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IA">
            <a:extLst>
              <a:ext uri="{FF2B5EF4-FFF2-40B4-BE49-F238E27FC236}">
                <a16:creationId xmlns:a16="http://schemas.microsoft.com/office/drawing/2014/main" id="{73A182AA-485F-5545-1AD7-18F8F176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30" y="3651818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IR">
            <a:extLst>
              <a:ext uri="{FF2B5EF4-FFF2-40B4-BE49-F238E27FC236}">
                <a16:creationId xmlns:a16="http://schemas.microsoft.com/office/drawing/2014/main" id="{3DCFCCE9-A072-EF9C-DD68-72E24997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0" y="3674356"/>
            <a:ext cx="6381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IP">
            <a:extLst>
              <a:ext uri="{FF2B5EF4-FFF2-40B4-BE49-F238E27FC236}">
                <a16:creationId xmlns:a16="http://schemas.microsoft.com/office/drawing/2014/main" id="{C861B845-931B-4964-F3D8-CA44E85A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98" y="3606278"/>
            <a:ext cx="11620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balance">
            <a:extLst>
              <a:ext uri="{FF2B5EF4-FFF2-40B4-BE49-F238E27FC236}">
                <a16:creationId xmlns:a16="http://schemas.microsoft.com/office/drawing/2014/main" id="{EF4EE5EB-99B3-68FC-7E34-A687647A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59" y="4522081"/>
            <a:ext cx="723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48E9A4CD-7A6F-1695-CC38-4504D7C5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2" y="4445881"/>
            <a:ext cx="66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F290BD54-E95A-DE99-75B9-34138FEC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34" y="4413496"/>
            <a:ext cx="66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13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MUSCULAIRE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425226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56CBCD-5452-B90D-4569-12CBF8AFBEEF}"/>
              </a:ext>
            </a:extLst>
          </p:cNvPr>
          <p:cNvSpPr txBox="1"/>
          <p:nvPr/>
        </p:nvSpPr>
        <p:spPr>
          <a:xfrm>
            <a:off x="374056" y="1554376"/>
            <a:ext cx="839552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Effet sur la Force musculaire à développer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  <a:p>
            <a:pPr>
              <a:buNone/>
            </a:pPr>
            <a:r>
              <a:rPr lang="fr-FR" sz="2000" b="1" dirty="0">
                <a:latin typeface="colaboratelightregular"/>
              </a:rPr>
              <a:t>Dans un système d’équilibre des forces on a : </a:t>
            </a:r>
          </a:p>
          <a:p>
            <a:pPr>
              <a:buNone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3" name="Flèche droite 4">
            <a:extLst>
              <a:ext uri="{FF2B5EF4-FFF2-40B4-BE49-F238E27FC236}">
                <a16:creationId xmlns:a16="http://schemas.microsoft.com/office/drawing/2014/main" id="{E72974BC-1446-B0EA-4CD5-BA3C8AA5292B}"/>
              </a:ext>
            </a:extLst>
          </p:cNvPr>
          <p:cNvSpPr/>
          <p:nvPr/>
        </p:nvSpPr>
        <p:spPr>
          <a:xfrm>
            <a:off x="1873433" y="2865195"/>
            <a:ext cx="324036" cy="22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DAB7B8-0019-304E-1C53-7F8D9CE316CF}"/>
                  </a:ext>
                </a:extLst>
              </p:cNvPr>
              <p:cNvSpPr/>
              <p:nvPr/>
            </p:nvSpPr>
            <p:spPr>
              <a:xfrm>
                <a:off x="2485943" y="2668247"/>
                <a:ext cx="3819378" cy="43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2000" dirty="0"/>
                  <a:t>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DAB7B8-0019-304E-1C53-7F8D9CE31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43" y="2668247"/>
                <a:ext cx="3819378" cy="439479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C711B99D-8DC0-5C36-9E65-60C063CB8350}"/>
              </a:ext>
            </a:extLst>
          </p:cNvPr>
          <p:cNvSpPr txBox="1"/>
          <p:nvPr/>
        </p:nvSpPr>
        <p:spPr>
          <a:xfrm>
            <a:off x="618169" y="3220370"/>
            <a:ext cx="839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laboratelightregular"/>
              </a:rPr>
              <a:t>Si l’on projette suivant un sens positif, on obtient :</a:t>
            </a:r>
          </a:p>
        </p:txBody>
      </p:sp>
      <p:sp>
        <p:nvSpPr>
          <p:cNvPr id="6" name="Flèche droite 19">
            <a:extLst>
              <a:ext uri="{FF2B5EF4-FFF2-40B4-BE49-F238E27FC236}">
                <a16:creationId xmlns:a16="http://schemas.microsoft.com/office/drawing/2014/main" id="{E16EA8A8-0A47-C8E3-F86B-C1EBBABE9F7F}"/>
              </a:ext>
            </a:extLst>
          </p:cNvPr>
          <p:cNvSpPr/>
          <p:nvPr/>
        </p:nvSpPr>
        <p:spPr>
          <a:xfrm>
            <a:off x="2428453" y="3936055"/>
            <a:ext cx="324036" cy="224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6E330D-A686-CF63-E9B6-2C91DDD9296C}"/>
                  </a:ext>
                </a:extLst>
              </p:cNvPr>
              <p:cNvSpPr/>
              <p:nvPr/>
            </p:nvSpPr>
            <p:spPr>
              <a:xfrm>
                <a:off x="3040963" y="3727539"/>
                <a:ext cx="3819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sz="2000" dirty="0">
                    <a:latin typeface="colaboratelightregular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sz="2000" dirty="0">
                    <a:latin typeface="colaboratelightregular"/>
                  </a:rPr>
                  <a:t> = 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6E330D-A686-CF63-E9B6-2C91DDD92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63" y="3727539"/>
                <a:ext cx="3819378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3F5168-6C42-A8F4-6870-6A52AE78C9B2}"/>
                  </a:ext>
                </a:extLst>
              </p:cNvPr>
              <p:cNvSpPr/>
              <p:nvPr/>
            </p:nvSpPr>
            <p:spPr>
              <a:xfrm>
                <a:off x="3040963" y="4219562"/>
                <a:ext cx="3819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sz="2000" dirty="0">
                    <a:latin typeface="colaboratelightregular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sz="2000" dirty="0">
                  <a:latin typeface="colaboratelightregular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3F5168-6C42-A8F4-6870-6A52AE78C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63" y="4219562"/>
                <a:ext cx="3819378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flèche horizontale 14">
            <a:extLst>
              <a:ext uri="{FF2B5EF4-FFF2-40B4-BE49-F238E27FC236}">
                <a16:creationId xmlns:a16="http://schemas.microsoft.com/office/drawing/2014/main" id="{22E0D720-E613-8E92-5DD0-D010677CDE50}"/>
              </a:ext>
            </a:extLst>
          </p:cNvPr>
          <p:cNvSpPr/>
          <p:nvPr/>
        </p:nvSpPr>
        <p:spPr>
          <a:xfrm>
            <a:off x="2336594" y="4291363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E8B2F-5248-7E45-0495-9864FFC0C4A0}"/>
                  </a:ext>
                </a:extLst>
              </p:cNvPr>
              <p:cNvSpPr/>
              <p:nvPr/>
            </p:nvSpPr>
            <p:spPr>
              <a:xfrm>
                <a:off x="3040963" y="4728142"/>
                <a:ext cx="3819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sz="2000" dirty="0">
                    <a:latin typeface="colaboratelightregular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sz="2000" dirty="0">
                  <a:latin typeface="colaboratelightregular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E8B2F-5248-7E45-0495-9864FFC0C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63" y="4728142"/>
                <a:ext cx="3819378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uble flèche horizontale 23">
            <a:extLst>
              <a:ext uri="{FF2B5EF4-FFF2-40B4-BE49-F238E27FC236}">
                <a16:creationId xmlns:a16="http://schemas.microsoft.com/office/drawing/2014/main" id="{29D0A7DC-C20C-0878-C74F-2147CF4E3F55}"/>
              </a:ext>
            </a:extLst>
          </p:cNvPr>
          <p:cNvSpPr/>
          <p:nvPr/>
        </p:nvSpPr>
        <p:spPr>
          <a:xfrm>
            <a:off x="2336594" y="4799943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739157-C68F-2D2E-7E28-422E67D2A8A5}"/>
                  </a:ext>
                </a:extLst>
              </p:cNvPr>
              <p:cNvSpPr/>
              <p:nvPr/>
            </p:nvSpPr>
            <p:spPr>
              <a:xfrm>
                <a:off x="3034460" y="5241361"/>
                <a:ext cx="3819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colaboratelightregular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𝐹𝑚</m:t>
                        </m:r>
                      </m:sub>
                    </m:sSub>
                  </m:oMath>
                </a14:m>
                <a:endParaRPr lang="fr-FR" sz="2000" dirty="0">
                  <a:latin typeface="colaboratelightregular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739157-C68F-2D2E-7E28-422E67D2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60" y="5241361"/>
                <a:ext cx="3819378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flèche horizontale 25">
            <a:extLst>
              <a:ext uri="{FF2B5EF4-FFF2-40B4-BE49-F238E27FC236}">
                <a16:creationId xmlns:a16="http://schemas.microsoft.com/office/drawing/2014/main" id="{99B03D41-FB5F-4B0C-D0E9-C6D40382B5CF}"/>
              </a:ext>
            </a:extLst>
          </p:cNvPr>
          <p:cNvSpPr/>
          <p:nvPr/>
        </p:nvSpPr>
        <p:spPr>
          <a:xfrm>
            <a:off x="2330091" y="5313162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30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MUSCULAIRE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E7705D4-5108-42D2-AC46-CA5F6B0257BC}"/>
                  </a:ext>
                </a:extLst>
              </p:cNvPr>
              <p:cNvSpPr txBox="1"/>
              <p:nvPr/>
            </p:nvSpPr>
            <p:spPr>
              <a:xfrm>
                <a:off x="457199" y="1418400"/>
                <a:ext cx="8229242" cy="47089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>
                  <a:buNone/>
                </a:pPr>
                <a:r>
                  <a:rPr lang="fr-FR" sz="2000" b="1" dirty="0">
                    <a:latin typeface="colaboratelightregular"/>
                  </a:rPr>
                  <a:t>Effet sur la Force musculaire à développer</a:t>
                </a:r>
              </a:p>
              <a:p>
                <a:pPr>
                  <a:buNone/>
                </a:pPr>
                <a:r>
                  <a:rPr lang="fr-FR" sz="2000" b="1" dirty="0">
                    <a:latin typeface="colaboratelightregular"/>
                  </a:rPr>
                  <a:t> </a:t>
                </a:r>
              </a:p>
              <a:p>
                <a:pPr>
                  <a:buNone/>
                </a:pPr>
                <a:endParaRPr lang="fr-FR" sz="2000" b="1" dirty="0">
                  <a:latin typeface="colaboratelightregular"/>
                </a:endParaRPr>
              </a:p>
              <a:p>
                <a:pPr>
                  <a:buNone/>
                </a:pPr>
                <a:endParaRPr lang="fr-FR" sz="2000" b="1" dirty="0">
                  <a:latin typeface="colaboratelightregular"/>
                </a:endParaRPr>
              </a:p>
              <a:p>
                <a:pPr>
                  <a:buNone/>
                </a:pPr>
                <a:endParaRPr lang="fr-FR" sz="2000" b="1" dirty="0">
                  <a:latin typeface="colaboratelightregular"/>
                </a:endParaRPr>
              </a:p>
              <a:p>
                <a:pPr>
                  <a:buNone/>
                </a:pPr>
                <a:endParaRPr lang="fr-FR" sz="2000" b="1" dirty="0">
                  <a:latin typeface="colaboratelightregular"/>
                </a:endParaRPr>
              </a:p>
              <a:p>
                <a:pPr>
                  <a:buNone/>
                </a:pPr>
                <a:r>
                  <a:rPr lang="fr-FR" sz="2000" b="1" dirty="0">
                    <a:latin typeface="colaboratelightregular"/>
                  </a:rPr>
                  <a:t>La Force musculaire dépend donc du Poids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dirty="0">
                    <a:latin typeface="colaboratelightregular"/>
                  </a:rPr>
                  <a:t>mais surtout du rapport des bras de leviers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𝑭𝒎</m:t>
                        </m:r>
                      </m:sub>
                    </m:sSub>
                  </m:oMath>
                </a14:m>
                <a:r>
                  <a:rPr lang="fr-FR" sz="2000" b="1" dirty="0">
                    <a:latin typeface="colaboratelightregular"/>
                  </a:rPr>
                  <a:t>.</a:t>
                </a:r>
              </a:p>
              <a:p>
                <a:pPr>
                  <a:buNone/>
                </a:pPr>
                <a:endParaRPr lang="fr-FR" sz="2000" dirty="0">
                  <a:latin typeface="colaboratelightregular"/>
                </a:endParaRPr>
              </a:p>
              <a:p>
                <a:pPr>
                  <a:buNone/>
                </a:pPr>
                <a:r>
                  <a:rPr lang="fr-FR" sz="2000" dirty="0">
                    <a:latin typeface="colaboratelightregular"/>
                  </a:rPr>
                  <a:t>Ce rapport évolue au cours de l’action motrice et met en avant </a:t>
                </a:r>
                <a:r>
                  <a:rPr lang="fr-FR" sz="2000" b="1" dirty="0">
                    <a:latin typeface="colaboratelightregular"/>
                  </a:rPr>
                  <a:t>les différences de forces à déployer pour faire avancer le système.</a:t>
                </a:r>
              </a:p>
              <a:p>
                <a:pPr>
                  <a:buNone/>
                </a:pPr>
                <a:endParaRPr lang="fr-FR" sz="2000" b="1" dirty="0">
                  <a:latin typeface="colaboratelightregular"/>
                </a:endParaRPr>
              </a:p>
              <a:p>
                <a:pPr>
                  <a:buNone/>
                </a:pPr>
                <a:r>
                  <a:rPr lang="fr-FR" sz="2000" dirty="0">
                    <a:latin typeface="colaboratelightregular"/>
                  </a:rPr>
                  <a:t>Dans le cadre une formation et de l’apprentissage des actions motrices, il peut être intéressant de </a:t>
                </a:r>
                <a:r>
                  <a:rPr lang="fr-FR" sz="2000" b="1" dirty="0">
                    <a:latin typeface="colaboratelightregular"/>
                  </a:rPr>
                  <a:t>limiter ce rapport </a:t>
                </a:r>
                <a:r>
                  <a:rPr lang="fr-FR" sz="2000" dirty="0">
                    <a:latin typeface="colaboratelightregular"/>
                  </a:rPr>
                  <a:t>afin de </a:t>
                </a:r>
                <a:r>
                  <a:rPr lang="fr-FR" sz="2000" b="1" dirty="0">
                    <a:latin typeface="colaboratelightregular"/>
                  </a:rPr>
                  <a:t>faciliter l’action</a:t>
                </a:r>
                <a:r>
                  <a:rPr lang="fr-FR" sz="2000" dirty="0">
                    <a:latin typeface="colaboratelightregular"/>
                  </a:rPr>
                  <a:t> et de </a:t>
                </a:r>
                <a:r>
                  <a:rPr lang="fr-FR" sz="2000" b="1" dirty="0">
                    <a:latin typeface="colaboratelightregular"/>
                  </a:rPr>
                  <a:t>limiter les risques de blessures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E7705D4-5108-42D2-AC46-CA5F6B025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418400"/>
                <a:ext cx="8229242" cy="4708979"/>
              </a:xfrm>
              <a:prstGeom prst="rect">
                <a:avLst/>
              </a:prstGeom>
              <a:blipFill>
                <a:blip r:embed="rId2"/>
                <a:stretch>
                  <a:fillRect l="-1333" t="-777" r="-1630" b="-14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F3D02-8AD7-EC80-BD5E-59E8A580607A}"/>
                  </a:ext>
                </a:extLst>
              </p:cNvPr>
              <p:cNvSpPr/>
              <p:nvPr/>
            </p:nvSpPr>
            <p:spPr>
              <a:xfrm>
                <a:off x="2528301" y="2108036"/>
                <a:ext cx="381937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3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36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3600" b="0" i="0" smtClean="0">
                        <a:latin typeface="Cambria Math"/>
                      </a:rPr>
                      <m:t>P</m:t>
                    </m:r>
                    <m:r>
                      <a:rPr lang="fr-FR" sz="3600" b="0" i="0" smtClean="0">
                        <a:latin typeface="Cambria Math"/>
                      </a:rPr>
                      <m:t> ∗</m:t>
                    </m:r>
                    <m:sSub>
                      <m:sSub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3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fr-FR" sz="36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3600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F3D02-8AD7-EC80-BD5E-59E8A580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01" y="2108036"/>
                <a:ext cx="3819378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16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Application dans la pratique :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6DA2A-4052-A5FA-AD39-E89EE1ED7B28}"/>
              </a:ext>
            </a:extLst>
          </p:cNvPr>
          <p:cNvSpPr/>
          <p:nvPr/>
        </p:nvSpPr>
        <p:spPr>
          <a:xfrm>
            <a:off x="4428866" y="212628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dirty="0">
                <a:latin typeface="colaboratelightregular"/>
              </a:rPr>
              <a:t>Calculer la force développée par le psoas pour maintenir la jambe en équilibre dans la position horizontale. </a:t>
            </a:r>
          </a:p>
          <a:p>
            <a:pPr lvl="0"/>
            <a:r>
              <a:rPr lang="fr-FR" sz="2000" dirty="0">
                <a:latin typeface="colaboratelightregular"/>
              </a:rPr>
              <a:t>Le point d’insertion du psoas se trouve à 12 cm de l’articulation de la hanche (grand trochanter) et le fuseau musculaire fait un angle de 25°par rapport à l’horizontale. </a:t>
            </a: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r>
              <a:rPr lang="fr-FR" sz="2000" dirty="0">
                <a:latin typeface="colaboratelightregular"/>
              </a:rPr>
              <a:t>Calculer la force articulaire de la hanche sur la tête du fémur.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62D9147-A36E-0A3F-0C5E-066C12FC0441}"/>
              </a:ext>
            </a:extLst>
          </p:cNvPr>
          <p:cNvGrpSpPr/>
          <p:nvPr/>
        </p:nvGrpSpPr>
        <p:grpSpPr>
          <a:xfrm>
            <a:off x="457199" y="2563201"/>
            <a:ext cx="3725863" cy="2979738"/>
            <a:chOff x="107504" y="2204864"/>
            <a:chExt cx="3725863" cy="2979738"/>
          </a:xfrm>
        </p:grpSpPr>
        <p:pic>
          <p:nvPicPr>
            <p:cNvPr id="6" name="Picture 14" descr="ScannedImage-18">
              <a:extLst>
                <a:ext uri="{FF2B5EF4-FFF2-40B4-BE49-F238E27FC236}">
                  <a16:creationId xmlns:a16="http://schemas.microsoft.com/office/drawing/2014/main" id="{544A9D59-FAB9-7566-C33F-640242458F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8" t="65057" r="1607" b="11806"/>
            <a:stretch/>
          </p:blipFill>
          <p:spPr bwMode="auto">
            <a:xfrm>
              <a:off x="107504" y="2204864"/>
              <a:ext cx="3725863" cy="297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2B00CE-02DD-3A74-277E-C0BB295E3DFA}"/>
                </a:ext>
              </a:extLst>
            </p:cNvPr>
            <p:cNvSpPr/>
            <p:nvPr/>
          </p:nvSpPr>
          <p:spPr>
            <a:xfrm>
              <a:off x="2484438" y="4293096"/>
              <a:ext cx="1348929" cy="8915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B611692-61AB-4EAC-8B64-3432279809A2}"/>
              </a:ext>
            </a:extLst>
          </p:cNvPr>
          <p:cNvSpPr/>
          <p:nvPr/>
        </p:nvSpPr>
        <p:spPr>
          <a:xfrm>
            <a:off x="2518253" y="3630205"/>
            <a:ext cx="315880" cy="1537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60009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Application dans la pratique :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</p:txBody>
      </p:sp>
      <p:pic>
        <p:nvPicPr>
          <p:cNvPr id="3" name="Picture 14" descr="ScannedImage-18">
            <a:extLst>
              <a:ext uri="{FF2B5EF4-FFF2-40B4-BE49-F238E27FC236}">
                <a16:creationId xmlns:a16="http://schemas.microsoft.com/office/drawing/2014/main" id="{4665A7FB-4CCC-B0E4-6E4D-F5B806BA8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6" t="65057" r="1607" b="18728"/>
          <a:stretch/>
        </p:blipFill>
        <p:spPr bwMode="auto">
          <a:xfrm>
            <a:off x="474099" y="1901005"/>
            <a:ext cx="3744416" cy="39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vers le bas 5">
            <a:extLst>
              <a:ext uri="{FF2B5EF4-FFF2-40B4-BE49-F238E27FC236}">
                <a16:creationId xmlns:a16="http://schemas.microsoft.com/office/drawing/2014/main" id="{DD3F704E-D96D-A7A0-2D10-9AD870A8B34F}"/>
              </a:ext>
            </a:extLst>
          </p:cNvPr>
          <p:cNvSpPr/>
          <p:nvPr/>
        </p:nvSpPr>
        <p:spPr>
          <a:xfrm>
            <a:off x="3779912" y="4365104"/>
            <a:ext cx="288032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89651CA-8F01-738C-C194-FE39D1A5BE13}"/>
              </a:ext>
            </a:extLst>
          </p:cNvPr>
          <p:cNvCxnSpPr/>
          <p:nvPr/>
        </p:nvCxnSpPr>
        <p:spPr>
          <a:xfrm>
            <a:off x="1547664" y="4653136"/>
            <a:ext cx="798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B7FD7DD-3958-6572-1105-4B69C72BD348}"/>
              </a:ext>
            </a:extLst>
          </p:cNvPr>
          <p:cNvSpPr txBox="1"/>
          <p:nvPr/>
        </p:nvSpPr>
        <p:spPr>
          <a:xfrm>
            <a:off x="1529371" y="463832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12 cm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C1C3E1C-47BF-AE81-8137-1A2EEC02C81B}"/>
              </a:ext>
            </a:extLst>
          </p:cNvPr>
          <p:cNvCxnSpPr/>
          <p:nvPr/>
        </p:nvCxnSpPr>
        <p:spPr>
          <a:xfrm flipV="1">
            <a:off x="611560" y="4365105"/>
            <a:ext cx="1335425" cy="59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33C639B-5A60-14E7-8AEE-71DB6289A16C}"/>
              </a:ext>
            </a:extLst>
          </p:cNvPr>
          <p:cNvSpPr txBox="1"/>
          <p:nvPr/>
        </p:nvSpPr>
        <p:spPr>
          <a:xfrm>
            <a:off x="107504" y="5003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25°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E37BEB3-CE3D-E218-5C3B-F96A06323960}"/>
                  </a:ext>
                </a:extLst>
              </p:cNvPr>
              <p:cNvSpPr txBox="1"/>
              <p:nvPr/>
            </p:nvSpPr>
            <p:spPr>
              <a:xfrm>
                <a:off x="6741783" y="1526678"/>
                <a:ext cx="1771126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= 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E37BEB3-CE3D-E218-5C3B-F96A06323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783" y="1526678"/>
                <a:ext cx="1771126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58D418DA-1C00-4189-4059-EE64B59C253C}"/>
              </a:ext>
            </a:extLst>
          </p:cNvPr>
          <p:cNvSpPr txBox="1"/>
          <p:nvPr/>
        </p:nvSpPr>
        <p:spPr>
          <a:xfrm>
            <a:off x="4355976" y="1604519"/>
            <a:ext cx="238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colaboratelightregular"/>
              </a:rPr>
              <a:t>Equation de </a:t>
            </a:r>
          </a:p>
          <a:p>
            <a:pPr algn="r"/>
            <a:r>
              <a:rPr lang="fr-FR" sz="2000" dirty="0">
                <a:latin typeface="colaboratelightregular"/>
              </a:rPr>
              <a:t>Rotation </a:t>
            </a:r>
            <a:r>
              <a:rPr lang="fr-FR" dirty="0"/>
              <a:t>: </a:t>
            </a:r>
          </a:p>
        </p:txBody>
      </p:sp>
      <p:sp>
        <p:nvSpPr>
          <p:cNvPr id="15" name="Flèche droite 4">
            <a:extLst>
              <a:ext uri="{FF2B5EF4-FFF2-40B4-BE49-F238E27FC236}">
                <a16:creationId xmlns:a16="http://schemas.microsoft.com/office/drawing/2014/main" id="{7C70AB6C-783F-4EE0-7550-6B272A8C14BB}"/>
              </a:ext>
            </a:extLst>
          </p:cNvPr>
          <p:cNvSpPr/>
          <p:nvPr/>
        </p:nvSpPr>
        <p:spPr>
          <a:xfrm>
            <a:off x="4496088" y="2769982"/>
            <a:ext cx="324036" cy="22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18DAE-E2CE-EFB4-34E4-04A260626744}"/>
                  </a:ext>
                </a:extLst>
              </p:cNvPr>
              <p:cNvSpPr/>
              <p:nvPr/>
            </p:nvSpPr>
            <p:spPr>
              <a:xfrm>
                <a:off x="5108598" y="2573034"/>
                <a:ext cx="3819378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18DAE-E2CE-EFB4-34E4-04A260626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98" y="2573034"/>
                <a:ext cx="3819378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13E0788F-D980-1234-B70A-E416F5F01A63}"/>
              </a:ext>
            </a:extLst>
          </p:cNvPr>
          <p:cNvSpPr txBox="1"/>
          <p:nvPr/>
        </p:nvSpPr>
        <p:spPr>
          <a:xfrm>
            <a:off x="4404229" y="3394024"/>
            <a:ext cx="431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laboratelightregular"/>
              </a:rPr>
              <a:t>Si l’on projette suivant un sens positif, on obtient :</a:t>
            </a:r>
          </a:p>
        </p:txBody>
      </p:sp>
      <p:sp>
        <p:nvSpPr>
          <p:cNvPr id="18" name="Flèche droite 19">
            <a:extLst>
              <a:ext uri="{FF2B5EF4-FFF2-40B4-BE49-F238E27FC236}">
                <a16:creationId xmlns:a16="http://schemas.microsoft.com/office/drawing/2014/main" id="{D5D3B8C8-EBCD-68CE-9D32-544684AC2E62}"/>
              </a:ext>
            </a:extLst>
          </p:cNvPr>
          <p:cNvSpPr/>
          <p:nvPr/>
        </p:nvSpPr>
        <p:spPr>
          <a:xfrm>
            <a:off x="4496088" y="4474144"/>
            <a:ext cx="324036" cy="224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B2B954-F114-9F50-609E-F8864FCE1A52}"/>
                  </a:ext>
                </a:extLst>
              </p:cNvPr>
              <p:cNvSpPr/>
              <p:nvPr/>
            </p:nvSpPr>
            <p:spPr>
              <a:xfrm>
                <a:off x="5108598" y="4265628"/>
                <a:ext cx="38193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dirty="0"/>
                  <a:t> + 0 = 0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B2B954-F114-9F50-609E-F8864FCE1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98" y="4265628"/>
                <a:ext cx="3819378" cy="461665"/>
              </a:xfrm>
              <a:prstGeom prst="rect">
                <a:avLst/>
              </a:prstGeom>
              <a:blipFill>
                <a:blip r:embed="rId5"/>
                <a:stretch>
                  <a:fillRect t="-8000"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ADA9E7-949B-64D6-CA85-707633C4A1EF}"/>
                  </a:ext>
                </a:extLst>
              </p:cNvPr>
              <p:cNvSpPr/>
              <p:nvPr/>
            </p:nvSpPr>
            <p:spPr>
              <a:xfrm>
                <a:off x="5108598" y="4757651"/>
                <a:ext cx="38193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ADA9E7-949B-64D6-CA85-707633C4A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98" y="4757651"/>
                <a:ext cx="3819378" cy="461665"/>
              </a:xfrm>
              <a:prstGeom prst="rect">
                <a:avLst/>
              </a:prstGeom>
              <a:blipFill>
                <a:blip r:embed="rId6"/>
                <a:stretch>
                  <a:fillRect t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uble flèche horizontale 14">
            <a:extLst>
              <a:ext uri="{FF2B5EF4-FFF2-40B4-BE49-F238E27FC236}">
                <a16:creationId xmlns:a16="http://schemas.microsoft.com/office/drawing/2014/main" id="{F952BE6F-72A6-B0B1-EAD2-5BC648E3FF94}"/>
              </a:ext>
            </a:extLst>
          </p:cNvPr>
          <p:cNvSpPr/>
          <p:nvPr/>
        </p:nvSpPr>
        <p:spPr>
          <a:xfrm>
            <a:off x="4404229" y="4829452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D01096-5BDE-F533-EDF7-63DD639EAD23}"/>
                  </a:ext>
                </a:extLst>
              </p:cNvPr>
              <p:cNvSpPr/>
              <p:nvPr/>
            </p:nvSpPr>
            <p:spPr>
              <a:xfrm>
                <a:off x="5108598" y="5266231"/>
                <a:ext cx="38193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∗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P</m:t>
                    </m:r>
                    <m:r>
                      <a:rPr lang="fr-FR" b="0" i="0" smtClean="0">
                        <a:latin typeface="Cambria Math"/>
                      </a:rPr>
                      <m:t> ∗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D01096-5BDE-F533-EDF7-63DD639EA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98" y="5266231"/>
                <a:ext cx="3819378" cy="461665"/>
              </a:xfrm>
              <a:prstGeom prst="rect">
                <a:avLst/>
              </a:prstGeom>
              <a:blipFill>
                <a:blip r:embed="rId7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uble flèche horizontale 23">
            <a:extLst>
              <a:ext uri="{FF2B5EF4-FFF2-40B4-BE49-F238E27FC236}">
                <a16:creationId xmlns:a16="http://schemas.microsoft.com/office/drawing/2014/main" id="{7BF647F5-7489-4945-673C-5FA2C1B55A00}"/>
              </a:ext>
            </a:extLst>
          </p:cNvPr>
          <p:cNvSpPr/>
          <p:nvPr/>
        </p:nvSpPr>
        <p:spPr>
          <a:xfrm>
            <a:off x="4404229" y="5338032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2B680D-ACD2-91DD-241C-2829638E2DF8}"/>
                  </a:ext>
                </a:extLst>
              </p:cNvPr>
              <p:cNvSpPr/>
              <p:nvPr/>
            </p:nvSpPr>
            <p:spPr>
              <a:xfrm>
                <a:off x="5102095" y="5779450"/>
                <a:ext cx="38193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P</m:t>
                    </m:r>
                    <m:r>
                      <a:rPr lang="fr-FR" b="0" i="0" smtClean="0">
                        <a:latin typeface="Cambria Math"/>
                      </a:rPr>
                      <m:t> ∗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𝐹𝑚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2B680D-ACD2-91DD-241C-2829638E2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095" y="5779450"/>
                <a:ext cx="3819378" cy="461665"/>
              </a:xfrm>
              <a:prstGeom prst="rect">
                <a:avLst/>
              </a:prstGeom>
              <a:blipFill>
                <a:blip r:embed="rId8"/>
                <a:stretch>
                  <a:fillRect t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flèche horizontale 25">
            <a:extLst>
              <a:ext uri="{FF2B5EF4-FFF2-40B4-BE49-F238E27FC236}">
                <a16:creationId xmlns:a16="http://schemas.microsoft.com/office/drawing/2014/main" id="{BA393F85-6866-7ACF-2BAD-8003F9F44813}"/>
              </a:ext>
            </a:extLst>
          </p:cNvPr>
          <p:cNvSpPr/>
          <p:nvPr/>
        </p:nvSpPr>
        <p:spPr>
          <a:xfrm>
            <a:off x="4397726" y="5851251"/>
            <a:ext cx="507960" cy="3180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18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Application dans la pratique :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</p:txBody>
      </p:sp>
      <p:pic>
        <p:nvPicPr>
          <p:cNvPr id="3" name="Picture 14" descr="ScannedImage-18">
            <a:extLst>
              <a:ext uri="{FF2B5EF4-FFF2-40B4-BE49-F238E27FC236}">
                <a16:creationId xmlns:a16="http://schemas.microsoft.com/office/drawing/2014/main" id="{4665A7FB-4CCC-B0E4-6E4D-F5B806BA8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6" t="65057" r="1607" b="18728"/>
          <a:stretch/>
        </p:blipFill>
        <p:spPr bwMode="auto">
          <a:xfrm>
            <a:off x="474099" y="1901005"/>
            <a:ext cx="3744416" cy="39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vers le bas 5">
            <a:extLst>
              <a:ext uri="{FF2B5EF4-FFF2-40B4-BE49-F238E27FC236}">
                <a16:creationId xmlns:a16="http://schemas.microsoft.com/office/drawing/2014/main" id="{DD3F704E-D96D-A7A0-2D10-9AD870A8B34F}"/>
              </a:ext>
            </a:extLst>
          </p:cNvPr>
          <p:cNvSpPr/>
          <p:nvPr/>
        </p:nvSpPr>
        <p:spPr>
          <a:xfrm>
            <a:off x="3779912" y="4365104"/>
            <a:ext cx="288032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89651CA-8F01-738C-C194-FE39D1A5BE13}"/>
              </a:ext>
            </a:extLst>
          </p:cNvPr>
          <p:cNvCxnSpPr/>
          <p:nvPr/>
        </p:nvCxnSpPr>
        <p:spPr>
          <a:xfrm>
            <a:off x="1547664" y="4653136"/>
            <a:ext cx="798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B7FD7DD-3958-6572-1105-4B69C72BD348}"/>
              </a:ext>
            </a:extLst>
          </p:cNvPr>
          <p:cNvSpPr txBox="1"/>
          <p:nvPr/>
        </p:nvSpPr>
        <p:spPr>
          <a:xfrm>
            <a:off x="1529371" y="463832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12 cm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C1C3E1C-47BF-AE81-8137-1A2EEC02C81B}"/>
              </a:ext>
            </a:extLst>
          </p:cNvPr>
          <p:cNvCxnSpPr/>
          <p:nvPr/>
        </p:nvCxnSpPr>
        <p:spPr>
          <a:xfrm flipV="1">
            <a:off x="611560" y="4365105"/>
            <a:ext cx="1335425" cy="59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33C639B-5A60-14E7-8AEE-71DB6289A16C}"/>
              </a:ext>
            </a:extLst>
          </p:cNvPr>
          <p:cNvSpPr txBox="1"/>
          <p:nvPr/>
        </p:nvSpPr>
        <p:spPr>
          <a:xfrm>
            <a:off x="107504" y="5003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25°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0B804C-FFC5-CC74-997A-35AE35494BBA}"/>
                  </a:ext>
                </a:extLst>
              </p:cNvPr>
              <p:cNvSpPr txBox="1"/>
              <p:nvPr/>
            </p:nvSpPr>
            <p:spPr>
              <a:xfrm>
                <a:off x="6389658" y="1679698"/>
                <a:ext cx="1893275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= 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0B804C-FFC5-CC74-997A-35AE3549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658" y="1679698"/>
                <a:ext cx="1893275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9711C65A-FE57-5343-B41F-0D0A93742F1A}"/>
              </a:ext>
            </a:extLst>
          </p:cNvPr>
          <p:cNvSpPr txBox="1"/>
          <p:nvPr/>
        </p:nvSpPr>
        <p:spPr>
          <a:xfrm>
            <a:off x="4067944" y="1696793"/>
            <a:ext cx="238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Equation de </a:t>
            </a:r>
          </a:p>
          <a:p>
            <a:pPr algn="r"/>
            <a:r>
              <a:rPr lang="fr-FR" dirty="0"/>
              <a:t>Translation : </a:t>
            </a:r>
          </a:p>
        </p:txBody>
      </p:sp>
      <p:sp>
        <p:nvSpPr>
          <p:cNvPr id="6" name="Flèche droite 4">
            <a:extLst>
              <a:ext uri="{FF2B5EF4-FFF2-40B4-BE49-F238E27FC236}">
                <a16:creationId xmlns:a16="http://schemas.microsoft.com/office/drawing/2014/main" id="{4A5046D3-E69F-D81F-D63B-AB997CC4F0B2}"/>
              </a:ext>
            </a:extLst>
          </p:cNvPr>
          <p:cNvSpPr/>
          <p:nvPr/>
        </p:nvSpPr>
        <p:spPr>
          <a:xfrm>
            <a:off x="4814097" y="2769982"/>
            <a:ext cx="324036" cy="22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816BAF-1320-C832-5205-BD459EBE9F9B}"/>
                  </a:ext>
                </a:extLst>
              </p:cNvPr>
              <p:cNvSpPr/>
              <p:nvPr/>
            </p:nvSpPr>
            <p:spPr>
              <a:xfrm>
                <a:off x="5426607" y="2573034"/>
                <a:ext cx="3819378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816BAF-1320-C832-5205-BD459EBE9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07" y="2573034"/>
                <a:ext cx="3819378" cy="508857"/>
              </a:xfrm>
              <a:prstGeom prst="rect">
                <a:avLst/>
              </a:prstGeom>
              <a:blipFill>
                <a:blip r:embed="rId4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AD2CB30D-7517-D27C-7A20-34DBCE4748F4}"/>
              </a:ext>
            </a:extLst>
          </p:cNvPr>
          <p:cNvSpPr txBox="1"/>
          <p:nvPr/>
        </p:nvSpPr>
        <p:spPr>
          <a:xfrm>
            <a:off x="4673985" y="3098951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l’on projette sur l’axe X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33F11B-7B44-9837-80BF-D1112531FAF8}"/>
                  </a:ext>
                </a:extLst>
              </p:cNvPr>
              <p:cNvSpPr/>
              <p:nvPr/>
            </p:nvSpPr>
            <p:spPr>
              <a:xfrm>
                <a:off x="4673985" y="3526243"/>
                <a:ext cx="4572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∗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25</m:t>
                        </m:r>
                      </m:e>
                    </m:func>
                    <m:r>
                      <a:rPr lang="fr-FR" b="0" i="1" smtClean="0">
                        <a:latin typeface="Cambria Math"/>
                      </a:rPr>
                      <m:t>+0+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/>
                  <a:t> 0</a:t>
                </a:r>
              </a:p>
              <a:p>
                <a:r>
                  <a:rPr lang="fr-FR" dirty="0"/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25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33F11B-7B44-9837-80BF-D1112531F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85" y="3526243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l="-1200" t="-36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68F59E08-C51D-8700-27E7-6038CFC3E5BD}"/>
              </a:ext>
            </a:extLst>
          </p:cNvPr>
          <p:cNvSpPr txBox="1"/>
          <p:nvPr/>
        </p:nvSpPr>
        <p:spPr>
          <a:xfrm>
            <a:off x="4673985" y="4379928"/>
            <a:ext cx="381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l’on projette sur l’axe Y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C25EF0-CBA3-0C2A-2987-0DFEF0F9DE01}"/>
                  </a:ext>
                </a:extLst>
              </p:cNvPr>
              <p:cNvSpPr/>
              <p:nvPr/>
            </p:nvSpPr>
            <p:spPr>
              <a:xfrm>
                <a:off x="4673985" y="4807220"/>
                <a:ext cx="4572000" cy="889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∗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25</m:t>
                        </m:r>
                      </m:e>
                    </m:func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𝑃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/>
                  <a:t> 0</a:t>
                </a:r>
              </a:p>
              <a:p>
                <a:r>
                  <a:rPr lang="fr-FR" dirty="0"/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  <m:r>
                          <a:rPr lang="fr-FR" b="0" i="1" smtClean="0">
                            <a:latin typeface="Cambria Math"/>
                          </a:rPr>
                          <m:t> −</m:t>
                        </m:r>
                        <m:r>
                          <a:rPr lang="fr-F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25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C25EF0-CBA3-0C2A-2987-0DFEF0F9D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85" y="4807220"/>
                <a:ext cx="4572000" cy="889346"/>
              </a:xfrm>
              <a:prstGeom prst="rect">
                <a:avLst/>
              </a:prstGeom>
              <a:blipFill>
                <a:blip r:embed="rId6"/>
                <a:stretch>
                  <a:fillRect l="-1200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31AC14-08E8-E35C-E4AE-59903BB9DB31}"/>
                  </a:ext>
                </a:extLst>
              </p:cNvPr>
              <p:cNvSpPr/>
              <p:nvPr/>
            </p:nvSpPr>
            <p:spPr>
              <a:xfrm>
                <a:off x="4355976" y="5605218"/>
                <a:ext cx="5184576" cy="86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=2400∗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25</m:t>
                        </m:r>
                      </m:e>
                    </m:func>
                  </m:oMath>
                </a14:m>
                <a:r>
                  <a:rPr lang="fr-FR" dirty="0"/>
                  <a:t> = 2175N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=300−2400∗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fr-FR" b="0" i="1" smtClean="0">
                              <a:latin typeface="Cambria Math"/>
                            </a:rPr>
                            <m:t>25</m:t>
                          </m:r>
                        </m:e>
                      </m:func>
                      <m:r>
                        <a:rPr lang="fr-FR" b="0" i="1" smtClean="0">
                          <a:latin typeface="Cambria Math"/>
                        </a:rPr>
                        <m:t>=−714</m:t>
                      </m:r>
                      <m:r>
                        <a:rPr lang="fr-FR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31AC14-08E8-E35C-E4AE-59903BB9D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605218"/>
                <a:ext cx="5184576" cy="860172"/>
              </a:xfrm>
              <a:prstGeom prst="rect">
                <a:avLst/>
              </a:prstGeom>
              <a:blipFill>
                <a:blip r:embed="rId7"/>
                <a:stretch>
                  <a:fillRect t="-3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6530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4" grpId="0"/>
      <p:bldP spid="5" grpId="0"/>
      <p:bldP spid="6" grpId="0" animBg="1"/>
      <p:bldP spid="7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Application dans la pratique :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2D88D71-FB48-D3D4-D573-87C28A675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5" t="56945" r="19083" b="14187"/>
          <a:stretch/>
        </p:blipFill>
        <p:spPr bwMode="auto">
          <a:xfrm>
            <a:off x="1350295" y="1818362"/>
            <a:ext cx="6120680" cy="27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AB49A2A-A1BD-1E4E-F24C-74752C6CBF96}"/>
                  </a:ext>
                </a:extLst>
              </p:cNvPr>
              <p:cNvSpPr txBox="1"/>
              <p:nvPr/>
            </p:nvSpPr>
            <p:spPr>
              <a:xfrm>
                <a:off x="1674331" y="4678869"/>
                <a:ext cx="5472608" cy="158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²+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²</m:t>
                          </m:r>
                        </m:e>
                      </m:rad>
                    </m:oMath>
                  </m:oMathPara>
                </a14:m>
                <a:endParaRPr lang="fr-FR" b="0" dirty="0"/>
              </a:p>
              <a:p>
                <a:pPr algn="ctr"/>
                <a:r>
                  <a:rPr lang="fr-FR" dirty="0"/>
                  <a:t>= 2289 N</a:t>
                </a:r>
              </a:p>
              <a:p>
                <a:pPr algn="ctr"/>
                <a:r>
                  <a:rPr lang="fr-FR" dirty="0"/>
                  <a:t>Soit environ 230 </a:t>
                </a:r>
                <a:r>
                  <a:rPr lang="fr-FR" dirty="0" err="1"/>
                  <a:t>kgF</a:t>
                </a:r>
                <a:r>
                  <a:rPr lang="fr-FR" dirty="0"/>
                  <a:t> !!!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AB49A2A-A1BD-1E4E-F24C-74752C6C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31" y="4678869"/>
                <a:ext cx="5472608" cy="1582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0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b="1" dirty="0">
                <a:latin typeface="colaboratelightregular"/>
              </a:rPr>
              <a:t>Application dans la pratique :</a:t>
            </a:r>
          </a:p>
          <a:p>
            <a:pPr>
              <a:buNone/>
            </a:pPr>
            <a:endParaRPr lang="fr-FR" sz="2000" b="1" dirty="0">
              <a:latin typeface="colaboratelightregular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AA55E0-5A09-5B98-61C3-A8F3D0E12D92}"/>
              </a:ext>
            </a:extLst>
          </p:cNvPr>
          <p:cNvSpPr txBox="1"/>
          <p:nvPr/>
        </p:nvSpPr>
        <p:spPr>
          <a:xfrm>
            <a:off x="340876" y="1772342"/>
            <a:ext cx="871296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On se propose de déterminer la force musculaire (𝐹𝑚) et la force de contact osseuse (s’appliquant à l’articulation du genou) agissant sur la jambe lorsque l’individu maintient celle-ci horizontale avec une charge appliquée à une distance de 25 cm par rapport à l’articulation du genou. </a:t>
            </a:r>
          </a:p>
          <a:p>
            <a:r>
              <a:rPr lang="fr-FR" sz="1600" dirty="0"/>
              <a:t>L’angle entre la jambe et la cuisse est de 90°, toutes les forces agissant sur la jambe sont considérées comme étant coplanaires et perpendiculaires à la jambe. </a:t>
            </a:r>
          </a:p>
          <a:p>
            <a:pPr marL="342900" indent="-342900">
              <a:buAutoNum type="arabicParenR"/>
            </a:pPr>
            <a:r>
              <a:rPr lang="fr-FR" sz="1600" dirty="0"/>
              <a:t>Définir le système étudié et faire le bilan des forces externes agissant sur le système étudié. </a:t>
            </a:r>
          </a:p>
          <a:p>
            <a:pPr marL="342900" indent="-342900">
              <a:buAutoNum type="arabicParenR"/>
            </a:pPr>
            <a:r>
              <a:rPr lang="fr-FR" sz="1600" dirty="0"/>
              <a:t>Déterminer l’intensité du moment de la force musculaire et l’intensité de la force musculaire 𝐹𝑚 permettant de maintenir la jambe dans cette position. </a:t>
            </a:r>
          </a:p>
          <a:p>
            <a:pPr marL="342900" indent="-342900">
              <a:buAutoNum type="arabicParenR"/>
            </a:pPr>
            <a:r>
              <a:rPr lang="fr-FR" sz="1600" dirty="0"/>
              <a:t>Déterminer l’intensité de la force de contact osseuse. </a:t>
            </a:r>
          </a:p>
          <a:p>
            <a:endParaRPr lang="fr-FR" sz="1600" dirty="0"/>
          </a:p>
          <a:p>
            <a:r>
              <a:rPr lang="fr-FR" sz="1600" dirty="0"/>
              <a:t>Données : </a:t>
            </a:r>
          </a:p>
          <a:p>
            <a:r>
              <a:rPr lang="fr-FR" sz="1600" dirty="0"/>
              <a:t>O, centre de rotation de l’articulation du genou </a:t>
            </a:r>
          </a:p>
          <a:p>
            <a:r>
              <a:rPr lang="fr-FR" sz="1600" dirty="0"/>
              <a:t>A, point d’application de la force musculaire (𝐹𝑚) </a:t>
            </a:r>
          </a:p>
          <a:p>
            <a:r>
              <a:rPr lang="fr-FR" sz="1600" dirty="0"/>
              <a:t>B, point d’application du poids (𝑃⃗ ) de la jambe de masse m = 5 kg </a:t>
            </a:r>
          </a:p>
          <a:p>
            <a:r>
              <a:rPr lang="fr-FR" sz="1600" dirty="0"/>
              <a:t>C, point d’application de la charge (𝑃𝑐 ⃗ ) de masse mc = 10 kg </a:t>
            </a:r>
          </a:p>
          <a:p>
            <a:r>
              <a:rPr lang="fr-FR" sz="1600" dirty="0"/>
              <a:t>OA = 5 cm; OB = 15 cm; OC = 25 cm; </a:t>
            </a:r>
          </a:p>
          <a:p>
            <a:r>
              <a:rPr lang="fr-FR" sz="1600" dirty="0"/>
              <a:t>Accélération gravitaire 𝑔 = 10 m.s-2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799763-F941-B3E5-4E9D-00F51A48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345" y="4289980"/>
            <a:ext cx="2482499" cy="2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071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2088613"/>
            <a:ext cx="8229242" cy="397728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fr-FR" b="1" dirty="0">
                <a:solidFill>
                  <a:srgbClr val="1A1A1A"/>
                </a:solidFill>
                <a:latin typeface="colaboratelightregular"/>
              </a:rPr>
              <a:t>Implication dans l’éducation à la motricité</a:t>
            </a:r>
          </a:p>
          <a:p>
            <a:pPr lvl="0"/>
            <a:endParaRPr lang="fr-FR" b="1" i="0" dirty="0">
              <a:solidFill>
                <a:srgbClr val="1A1A1A"/>
              </a:solidFill>
              <a:effectLst/>
              <a:latin typeface="colaboratelightregular"/>
            </a:endParaRPr>
          </a:p>
          <a:p>
            <a:pPr lvl="0"/>
            <a:r>
              <a:rPr lang="fr-FR" dirty="0">
                <a:solidFill>
                  <a:srgbClr val="1A1A1A"/>
                </a:solidFill>
                <a:latin typeface="colaboratelightregular"/>
              </a:rPr>
              <a:t>En quoi l’analyse du moment de force peut-elle influencer le développement des habiletés motrices?</a:t>
            </a:r>
          </a:p>
          <a:p>
            <a:pPr lvl="0"/>
            <a:endParaRPr lang="fr-FR" i="0" dirty="0">
              <a:solidFill>
                <a:srgbClr val="1A1A1A"/>
              </a:solidFill>
              <a:effectLst/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En Athlétisme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En Natation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En Gymnastique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Dans un sport Collectif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Dans un sport d’opposition / duel (Raquette ou Combat)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Dans un autre sport de votre choix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63245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EVALUATION TD BIOMECANIQUE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358588" y="2074602"/>
            <a:ext cx="8229242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fr-FR" sz="2400" b="1" i="0" dirty="0">
                <a:effectLst/>
                <a:latin typeface="colaboratelightregular"/>
              </a:rPr>
              <a:t>Evaluation en Biomécanique L2 EM</a:t>
            </a:r>
          </a:p>
          <a:p>
            <a:pPr lvl="0"/>
            <a:endParaRPr lang="fr-FR" sz="2400" dirty="0">
              <a:latin typeface="colaboratelightregular"/>
            </a:endParaRPr>
          </a:p>
          <a:p>
            <a:pPr lvl="0"/>
            <a:endParaRPr lang="fr-FR" sz="2400" dirty="0">
              <a:latin typeface="colaboratelightregular"/>
            </a:endParaRPr>
          </a:p>
          <a:p>
            <a:pPr lvl="0" algn="ctr"/>
            <a:r>
              <a:rPr lang="fr-FR" sz="2400" dirty="0">
                <a:latin typeface="colaboratelightregular"/>
              </a:rPr>
              <a:t>80% CONTRÔLE TERMINAL          </a:t>
            </a:r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 PARTIEL</a:t>
            </a:r>
          </a:p>
          <a:p>
            <a:pPr lvl="0" algn="ctr"/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Epreuve Ecrite sur le contenu des Cours Magistraux</a:t>
            </a:r>
            <a:endParaRPr lang="fr-FR" sz="2400" dirty="0">
              <a:latin typeface="colaboratelightregular"/>
            </a:endParaRPr>
          </a:p>
          <a:p>
            <a:pPr lvl="0" algn="ctr"/>
            <a:endParaRPr lang="fr-FR" sz="2400" dirty="0">
              <a:latin typeface="colaboratelightregular"/>
            </a:endParaRPr>
          </a:p>
          <a:p>
            <a:pPr lvl="0" algn="ctr"/>
            <a:endParaRPr lang="fr-FR" sz="2400" dirty="0">
              <a:latin typeface="colaboratelightregular"/>
            </a:endParaRPr>
          </a:p>
          <a:p>
            <a:pPr lvl="0" algn="ctr"/>
            <a:r>
              <a:rPr lang="fr-FR" sz="2400" dirty="0">
                <a:latin typeface="colaboratelightregular"/>
              </a:rPr>
              <a:t>20% CONTRÔLE CONTINU TD      </a:t>
            </a:r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 POSTER</a:t>
            </a:r>
          </a:p>
          <a:p>
            <a:pPr lvl="0" algn="ctr"/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Devoir e Binôme ou Individuel à rendre à a fin des TD </a:t>
            </a:r>
            <a:endParaRPr lang="fr-FR" sz="2400" dirty="0">
              <a:latin typeface="colaboratelightregular"/>
            </a:endParaRP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endParaRPr lang="fr-FR" sz="1200" dirty="0">
              <a:latin typeface="colaboratelightregular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2088613"/>
            <a:ext cx="8229242" cy="397728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/>
            <a:r>
              <a:rPr lang="fr-FR" sz="3400" b="1" dirty="0">
                <a:solidFill>
                  <a:srgbClr val="1A1A1A"/>
                </a:solidFill>
                <a:latin typeface="colaboratelightregular"/>
              </a:rPr>
              <a:t>En Athlétisme : </a:t>
            </a:r>
          </a:p>
          <a:p>
            <a:pPr lvl="0"/>
            <a:endParaRPr lang="fr-FR" sz="3400" b="1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Dans les courses, les ouvertures cuisse/Tronc et Cuisse/Jambe sont soumises à ce principe biomécanique lors du cycle de course.</a:t>
            </a:r>
          </a:p>
          <a:p>
            <a:pPr lvl="0"/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L’optimisation de ces angles favorisent l’efficacité de la foulée de courses en fonction de l’objectif de production ou de conservation de vitesse.</a:t>
            </a:r>
          </a:p>
          <a:p>
            <a:pPr lvl="0"/>
            <a:endParaRPr lang="fr-FR" sz="3400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En saut et en lancer, on retrouve cette notion biomécanique.</a:t>
            </a:r>
          </a:p>
          <a:p>
            <a:pPr lvl="0"/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Sauts : prise d’avance des appuis lors des appel</a:t>
            </a:r>
          </a:p>
          <a:p>
            <a:pPr lvl="0"/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Lancers : position du bras lanceur lors de la phase d’éjection</a:t>
            </a:r>
          </a:p>
          <a:p>
            <a:pPr lvl="0"/>
            <a:r>
              <a:rPr lang="fr-FR" sz="3400" dirty="0">
                <a:solidFill>
                  <a:srgbClr val="1A1A1A"/>
                </a:solidFill>
                <a:latin typeface="colaboratelightregular"/>
              </a:rPr>
              <a:t>L’optimisation des positionnements favorisent la production de geste efficace.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9246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2088613"/>
            <a:ext cx="8229242" cy="397728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/>
            <a:r>
              <a:rPr lang="fr-FR" sz="3100" b="1" dirty="0">
                <a:solidFill>
                  <a:srgbClr val="1A1A1A"/>
                </a:solidFill>
                <a:latin typeface="colaboratelightregular"/>
              </a:rPr>
              <a:t>En Natation : </a:t>
            </a:r>
          </a:p>
          <a:p>
            <a:pPr lvl="0"/>
            <a:endParaRPr lang="fr-FR" sz="3100" b="1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3100" dirty="0">
                <a:solidFill>
                  <a:srgbClr val="1A1A1A"/>
                </a:solidFill>
                <a:latin typeface="colaboratelightregular"/>
              </a:rPr>
              <a:t>Le mouvement de bras du nageur va aussi impliqué la notion de moment de force.</a:t>
            </a:r>
          </a:p>
          <a:p>
            <a:pPr lvl="0"/>
            <a:r>
              <a:rPr lang="fr-FR" sz="3100" dirty="0">
                <a:solidFill>
                  <a:srgbClr val="1A1A1A"/>
                </a:solidFill>
                <a:latin typeface="colaboratelightregular"/>
              </a:rPr>
              <a:t>On peut le retrouver au niveau de l’épaule ou du coude en fonction de la nage.</a:t>
            </a:r>
          </a:p>
          <a:p>
            <a:pPr lvl="0"/>
            <a:endParaRPr lang="fr-FR" sz="3100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3100" dirty="0">
                <a:solidFill>
                  <a:srgbClr val="1A1A1A"/>
                </a:solidFill>
                <a:latin typeface="colaboratelightregular"/>
              </a:rPr>
              <a:t>Lors du virage, la flexion de membres inferieurs va favoriser la pousser plus ou moins efficace en fonction de la capacité musculaire du nageur.</a:t>
            </a:r>
          </a:p>
          <a:p>
            <a:pPr lvl="0"/>
            <a:r>
              <a:rPr lang="fr-FR" sz="3100" dirty="0">
                <a:solidFill>
                  <a:srgbClr val="1A1A1A"/>
                </a:solidFill>
                <a:latin typeface="colaboratelightregular"/>
              </a:rPr>
              <a:t> Une position en flexion complète est plus efficace mais n’est pas toujours la plus appropriée en fonction des capacités musculaire du nageur.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31755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379" y="1990164"/>
            <a:ext cx="8229242" cy="4452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fr-FR" sz="2600" b="1" dirty="0">
                <a:solidFill>
                  <a:srgbClr val="1A1A1A"/>
                </a:solidFill>
                <a:latin typeface="colaboratelightregular"/>
              </a:rPr>
              <a:t>En Gymnastique : </a:t>
            </a:r>
          </a:p>
          <a:p>
            <a:pPr lvl="0"/>
            <a:endParaRPr lang="fr-FR" sz="3400" b="1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On peut retrouver des notions de moment de force lors de certaines rotations aux agrées pour lesquels la position du corps (groupé / tendu) va influencer la rotation</a:t>
            </a:r>
          </a:p>
          <a:p>
            <a:pPr lvl="0"/>
            <a:endParaRPr lang="fr-FR" dirty="0">
              <a:solidFill>
                <a:srgbClr val="1A1A1A"/>
              </a:solidFill>
              <a:latin typeface="colaboratelightregular"/>
            </a:endParaRPr>
          </a:p>
          <a:p>
            <a:pPr lvl="0"/>
            <a:endParaRPr lang="fr-FR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srgbClr val="1A1A1A"/>
                </a:solidFill>
                <a:latin typeface="colaboratelightregular"/>
              </a:rPr>
              <a:t>Dans certains éléments, pour faciliter leur exécution, un positionnement du corps va limiter les moments de force et favoriser la mise en place et le maintien de position statique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95826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999130"/>
            <a:ext cx="8229242" cy="47749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fr-FR" sz="2600" b="1" dirty="0">
                <a:solidFill>
                  <a:srgbClr val="1A1A1A"/>
                </a:solidFill>
                <a:latin typeface="colaboratelightregular"/>
              </a:rPr>
              <a:t>Dans un sport collectif: </a:t>
            </a:r>
          </a:p>
          <a:p>
            <a:pPr lvl="0"/>
            <a:endParaRPr lang="fr-FR" sz="2600" dirty="0">
              <a:solidFill>
                <a:srgbClr val="1A1A1A"/>
              </a:solidFill>
              <a:latin typeface="colaboratelightregular"/>
            </a:endParaRPr>
          </a:p>
          <a:p>
            <a:pPr lvl="0"/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- Dans le cas d’un déplacement, on va retrouver les principes de courses d’athlétisme</a:t>
            </a:r>
          </a:p>
          <a:p>
            <a:pPr lvl="0"/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Des positionnements corporels toutefois modifiés par la gestion d’un mobile à déplacer également</a:t>
            </a:r>
          </a:p>
          <a:p>
            <a:pPr lvl="0"/>
            <a:endParaRPr lang="fr-FR" sz="2600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Lors d’une frappe, d’une passe d’un tir, d’un shoot, l’action du membre va induire la force déployée au projectile.</a:t>
            </a:r>
          </a:p>
          <a:p>
            <a:pPr lvl="0"/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La précision et le principe de viser la cible va complexifier ce moment de force en le définissant dans un repère multidirectionnel.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03013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IMPULSION : APPLICATION PRATIQUE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999130"/>
            <a:ext cx="8229242" cy="47749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fr-FR" sz="2600" b="1" dirty="0">
                <a:solidFill>
                  <a:srgbClr val="1A1A1A"/>
                </a:solidFill>
                <a:latin typeface="colaboratelightregular"/>
              </a:rPr>
              <a:t>Dans un sport d’opposition / duel: </a:t>
            </a:r>
          </a:p>
          <a:p>
            <a:pPr marL="0" lvl="0" indent="0">
              <a:buNone/>
            </a:pPr>
            <a:endParaRPr lang="fr-FR" sz="2600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Dans un sport de raquette, le mouvement du bras va également définir un moment de force autour des articulations du membre supérieur (Epaule / Coude / Poignet) favorisant le gain de force de la frappe</a:t>
            </a:r>
          </a:p>
          <a:p>
            <a:pPr lvl="0"/>
            <a:endParaRPr lang="fr-FR" sz="2600" dirty="0">
              <a:solidFill>
                <a:srgbClr val="1A1A1A"/>
              </a:solidFill>
              <a:latin typeface="colaboratelightregular"/>
            </a:endParaRPr>
          </a:p>
          <a:p>
            <a:pPr marL="342900" lvl="0" indent="-342900">
              <a:buFontTx/>
              <a:buChar char="-"/>
            </a:pPr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Dans le cas d’un sport de combat, notamment en judo, le principe de rotation autour d’un axe (Pied/ Hanche / Epaule) définissant les techniques de projection, est aussi soumis au principe de moment de force</a:t>
            </a:r>
          </a:p>
          <a:p>
            <a:pPr lvl="0"/>
            <a:r>
              <a:rPr lang="fr-FR" sz="2600" dirty="0">
                <a:solidFill>
                  <a:srgbClr val="1A1A1A"/>
                </a:solidFill>
                <a:latin typeface="colaboratelightregular"/>
              </a:rPr>
              <a:t>Dans tous les cas, la gestion de la force et la production de vitesse facilite l’exécution</a:t>
            </a:r>
          </a:p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35927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EVALUATION TD BIOMECANIQUE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358588" y="2074602"/>
            <a:ext cx="8229242" cy="4955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fr-FR" sz="2400" b="1" i="0" dirty="0">
                <a:effectLst/>
                <a:latin typeface="colaboratelightregular"/>
              </a:rPr>
              <a:t>Contenu du Poster :</a:t>
            </a:r>
          </a:p>
          <a:p>
            <a:pPr lvl="0"/>
            <a:endParaRPr lang="fr-FR" sz="2400" dirty="0">
              <a:latin typeface="colaboratelightregular"/>
            </a:endParaRPr>
          </a:p>
          <a:p>
            <a:pPr lvl="0" algn="ctr"/>
            <a:r>
              <a:rPr lang="fr-FR" sz="2400" dirty="0">
                <a:latin typeface="colaboratelightregular"/>
              </a:rPr>
              <a:t>Etude d’une pratique sportive au choix</a:t>
            </a:r>
          </a:p>
          <a:p>
            <a:pPr lvl="0" algn="ctr"/>
            <a:endParaRPr lang="fr-FR" sz="2400" dirty="0">
              <a:latin typeface="colaboratelightregular"/>
            </a:endParaRPr>
          </a:p>
          <a:p>
            <a:pPr lvl="0"/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colaboratelightregular"/>
              </a:rPr>
              <a:t>Mettre en relation les principes Biomécanique vus en cours avec des moment spécifiques de la pratique</a:t>
            </a:r>
          </a:p>
          <a:p>
            <a:pPr lvl="0"/>
            <a:endParaRPr lang="fr-FR" sz="2400" dirty="0">
              <a:latin typeface="colaboratelightregular"/>
            </a:endParaRPr>
          </a:p>
          <a:p>
            <a:pPr lvl="0"/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colaboratelightregular"/>
              </a:rPr>
              <a:t>Expliquer l’</a:t>
            </a:r>
            <a:r>
              <a:rPr lang="fr-FR" sz="2400" dirty="0" err="1">
                <a:latin typeface="colaboratelightregular"/>
              </a:rPr>
              <a:t>interêt</a:t>
            </a:r>
            <a:r>
              <a:rPr lang="fr-FR" sz="2400" dirty="0">
                <a:latin typeface="colaboratelightregular"/>
              </a:rPr>
              <a:t> de l’analyse biomécanique dans l’optimisation de la motricité</a:t>
            </a:r>
          </a:p>
          <a:p>
            <a:pPr lvl="0"/>
            <a:endParaRPr lang="fr-FR" sz="2400" dirty="0">
              <a:latin typeface="colaboratelightregular"/>
            </a:endParaRPr>
          </a:p>
          <a:p>
            <a:pPr lvl="0"/>
            <a:r>
              <a:rPr lang="fr-FR" sz="2400" dirty="0">
                <a:latin typeface="colaboratelightregular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colaboratelightregular"/>
              </a:rPr>
              <a:t>En déduire des consignes simples à transmettre aux élèves</a:t>
            </a: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endParaRPr lang="fr-FR" sz="1200" dirty="0">
              <a:latin typeface="colaboratelight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089734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EVALUATION TD BIOMECANIQUE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418400"/>
            <a:ext cx="822924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fr-FR" sz="2400" b="1" i="0" dirty="0">
                <a:effectLst/>
                <a:latin typeface="colaboratelightregular"/>
              </a:rPr>
              <a:t>E</a:t>
            </a:r>
            <a:r>
              <a:rPr lang="fr-FR" sz="2400" b="1" dirty="0">
                <a:latin typeface="colaboratelightregular"/>
              </a:rPr>
              <a:t>xemple de Poster</a:t>
            </a:r>
            <a:r>
              <a:rPr lang="fr-FR" sz="2400" b="1" i="0" dirty="0">
                <a:effectLst/>
                <a:latin typeface="colaboratelightregular"/>
              </a:rPr>
              <a:t>:</a:t>
            </a:r>
            <a:endParaRPr lang="fr-FR" sz="2000" dirty="0">
              <a:latin typeface="colaboratelightregular"/>
            </a:endParaRPr>
          </a:p>
          <a:p>
            <a:pPr lvl="0"/>
            <a:endParaRPr lang="fr-FR" sz="2000" dirty="0">
              <a:latin typeface="colaboratelightregular"/>
            </a:endParaRPr>
          </a:p>
          <a:p>
            <a:pPr lvl="0"/>
            <a:endParaRPr lang="fr-FR" sz="1200" dirty="0">
              <a:latin typeface="colaboratelight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44291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272159" y="4583059"/>
            <a:ext cx="8300162" cy="82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b">
            <a:spAutoFit/>
          </a:bodyPr>
          <a:lstStyle/>
          <a:p>
            <a:pPr>
              <a:defRPr sz="4800" b="1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pc="-2" dirty="0"/>
          </a:p>
        </p:txBody>
      </p:sp>
      <p:sp>
        <p:nvSpPr>
          <p:cNvPr id="563" name="Shape 563"/>
          <p:cNvSpPr/>
          <p:nvPr/>
        </p:nvSpPr>
        <p:spPr>
          <a:xfrm>
            <a:off x="457200" y="5182320"/>
            <a:ext cx="8224560" cy="3948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b">
            <a:spAutoFit/>
          </a:bodyPr>
          <a:lstStyle/>
          <a:p>
            <a:pPr>
              <a:defRPr sz="20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C98EA4-5E28-4806-A47F-6CAA7CFF1667}"/>
              </a:ext>
            </a:extLst>
          </p:cNvPr>
          <p:cNvSpPr txBox="1"/>
          <p:nvPr/>
        </p:nvSpPr>
        <p:spPr>
          <a:xfrm>
            <a:off x="571679" y="2644273"/>
            <a:ext cx="8110081" cy="2954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MOMENT DE FORCE (ROTATION)</a:t>
            </a:r>
            <a:br>
              <a:rPr lang="fr-FR" sz="4800" b="1" dirty="0">
                <a:solidFill>
                  <a:schemeClr val="bg1"/>
                </a:solidFill>
              </a:rPr>
            </a:br>
            <a:endParaRPr lang="fr-FR" sz="3600" b="1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4314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733943"/>
            <a:ext cx="8229242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fr-FR" sz="2000" dirty="0">
                <a:solidFill>
                  <a:srgbClr val="1A1A1A"/>
                </a:solidFill>
                <a:latin typeface="colaboratelightregular"/>
              </a:rPr>
              <a:t>La Rotation fait appel à la notion de </a:t>
            </a:r>
            <a:r>
              <a:rPr lang="fr-FR" sz="2000" b="1" dirty="0">
                <a:solidFill>
                  <a:srgbClr val="1A1A1A"/>
                </a:solidFill>
                <a:latin typeface="colaboratelightregular"/>
              </a:rPr>
              <a:t>Moment de Force </a:t>
            </a:r>
            <a:r>
              <a:rPr lang="fr-FR" sz="2000" dirty="0">
                <a:solidFill>
                  <a:srgbClr val="1A1A1A"/>
                </a:solidFill>
                <a:latin typeface="colaboratelightregular"/>
              </a:rPr>
              <a:t>soumis par le corps ou l’objet en question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>
                <a:latin typeface="colaboratelightregular"/>
              </a:rPr>
              <a:t>Exemple : </a:t>
            </a:r>
          </a:p>
          <a:p>
            <a:pPr>
              <a:buNone/>
            </a:pPr>
            <a:r>
              <a:rPr lang="fr-FR" sz="2000" b="1" dirty="0">
                <a:latin typeface="colaboratelightregular"/>
              </a:rPr>
              <a:t>Un disque peut tourner librement autour d’un axe horizontal</a:t>
            </a: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r>
              <a:rPr lang="fr-FR" sz="2000" dirty="0">
                <a:latin typeface="colaboratelightregular"/>
              </a:rPr>
              <a:t>Si l’on place 2 masses égales</a:t>
            </a:r>
          </a:p>
          <a:p>
            <a:pPr>
              <a:buNone/>
            </a:pPr>
            <a:r>
              <a:rPr lang="fr-FR" sz="2000" dirty="0">
                <a:latin typeface="colaboratelightregular"/>
              </a:rPr>
              <a:t>Sur le diamètre du cercle</a:t>
            </a:r>
          </a:p>
          <a:p>
            <a:pPr>
              <a:buNone/>
            </a:pPr>
            <a:r>
              <a:rPr lang="fr-FR" sz="2000" dirty="0">
                <a:latin typeface="colaboratelightregular"/>
              </a:rPr>
              <a:t>A égale distance du centre</a:t>
            </a: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r>
              <a:rPr lang="fr-FR" sz="2000" dirty="0">
                <a:latin typeface="colaboratelightregular"/>
              </a:rPr>
              <a:t>Le disque reste en équilibre</a:t>
            </a:r>
          </a:p>
          <a:p>
            <a:pPr>
              <a:buNone/>
            </a:pPr>
            <a:r>
              <a:rPr lang="fr-FR" sz="2000" dirty="0">
                <a:latin typeface="colaboratelightregular"/>
              </a:rPr>
              <a:t>Il est en </a:t>
            </a:r>
            <a:r>
              <a:rPr lang="fr-FR" sz="2000" b="1" dirty="0">
                <a:latin typeface="colaboratelightregular"/>
              </a:rPr>
              <a:t>équilibre de rotation</a:t>
            </a:r>
            <a:endParaRPr lang="fr-FR" sz="2000" dirty="0">
              <a:latin typeface="colaboratelightregular"/>
            </a:endParaRPr>
          </a:p>
        </p:txBody>
      </p:sp>
      <p:pic>
        <p:nvPicPr>
          <p:cNvPr id="3" name="Picture 2" descr="C:\Users\Julie\Desktop\Moment1.png">
            <a:extLst>
              <a:ext uri="{FF2B5EF4-FFF2-40B4-BE49-F238E27FC236}">
                <a16:creationId xmlns:a16="http://schemas.microsoft.com/office/drawing/2014/main" id="{844DCE3A-64AC-C947-8528-6E0262E4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865" y="3593159"/>
            <a:ext cx="2714625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003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733943"/>
            <a:ext cx="8229242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1800" dirty="0">
                <a:latin typeface="colaboratelightregular"/>
              </a:rPr>
              <a:t>Exemple : </a:t>
            </a:r>
          </a:p>
          <a:p>
            <a:pPr>
              <a:buNone/>
            </a:pPr>
            <a:r>
              <a:rPr lang="fr-FR" sz="1800" dirty="0">
                <a:latin typeface="colaboratelightregular"/>
              </a:rPr>
              <a:t>Si l’on déplace l’une des 2 masses</a:t>
            </a:r>
            <a:endParaRPr lang="fr-FR" sz="2000" dirty="0">
              <a:latin typeface="colaboratelightregular"/>
            </a:endParaRP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pPr algn="ctr">
              <a:buNone/>
            </a:pPr>
            <a:r>
              <a:rPr lang="fr-FR" sz="2000" dirty="0">
                <a:latin typeface="colaboratelightregular"/>
              </a:rPr>
              <a:t>   </a:t>
            </a:r>
            <a:r>
              <a:rPr lang="fr-FR" sz="2000" b="1" dirty="0">
                <a:latin typeface="colaboratelightregular"/>
              </a:rPr>
              <a:t>Le disque tourne </a:t>
            </a:r>
          </a:p>
          <a:p>
            <a:pPr algn="ctr">
              <a:buNone/>
            </a:pPr>
            <a:r>
              <a:rPr lang="fr-FR" sz="2000" b="1" dirty="0">
                <a:latin typeface="colaboratelightregular"/>
              </a:rPr>
              <a:t>   dans le sens de </a:t>
            </a:r>
          </a:p>
          <a:p>
            <a:pPr algn="ctr">
              <a:buNone/>
            </a:pPr>
            <a:r>
              <a:rPr lang="fr-FR" sz="2000" b="1" dirty="0">
                <a:latin typeface="colaboratelightregular"/>
              </a:rPr>
              <a:t>   la masse la plus </a:t>
            </a:r>
          </a:p>
          <a:p>
            <a:pPr algn="ctr">
              <a:buNone/>
            </a:pPr>
            <a:r>
              <a:rPr lang="fr-FR" sz="2000" b="1" dirty="0">
                <a:latin typeface="colaboratelightregular"/>
              </a:rPr>
              <a:t>   éloignée</a:t>
            </a:r>
          </a:p>
          <a:p>
            <a:pPr>
              <a:buNone/>
            </a:pPr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1200" dirty="0">
              <a:latin typeface="colaboratelightregular"/>
            </a:endParaRPr>
          </a:p>
          <a:p>
            <a:pPr lvl="0"/>
            <a:endParaRPr lang="fr-FR" sz="2000" dirty="0"/>
          </a:p>
        </p:txBody>
      </p:sp>
      <p:pic>
        <p:nvPicPr>
          <p:cNvPr id="3" name="Picture 2" descr="C:\Users\Julie\Desktop\Sans titre.png">
            <a:extLst>
              <a:ext uri="{FF2B5EF4-FFF2-40B4-BE49-F238E27FC236}">
                <a16:creationId xmlns:a16="http://schemas.microsoft.com/office/drawing/2014/main" id="{C047473D-D21F-9C1D-0605-838847F4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993282"/>
            <a:ext cx="2847975" cy="2638425"/>
          </a:xfrm>
          <a:prstGeom prst="rect">
            <a:avLst/>
          </a:prstGeom>
          <a:noFill/>
        </p:spPr>
      </p:pic>
      <p:pic>
        <p:nvPicPr>
          <p:cNvPr id="4" name="Picture 3" descr="C:\Users\Julie\Desktop\Moment3.png">
            <a:extLst>
              <a:ext uri="{FF2B5EF4-FFF2-40B4-BE49-F238E27FC236}">
                <a16:creationId xmlns:a16="http://schemas.microsoft.com/office/drawing/2014/main" id="{33AC7BB1-96C0-F53E-B6D6-551725B0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466" y="3001813"/>
            <a:ext cx="2847975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67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733943"/>
            <a:ext cx="8229242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fr-FR" i="0" dirty="0">
              <a:solidFill>
                <a:schemeClr val="tx1"/>
              </a:solidFill>
              <a:effectLst/>
              <a:latin typeface="colaboratelightregular"/>
              <a:sym typeface="Wingdings" panose="05000000000000000000" pitchFamily="2" charset="2"/>
            </a:endParaRPr>
          </a:p>
          <a:p>
            <a:pPr lvl="0"/>
            <a:endParaRPr lang="fr-FR" dirty="0">
              <a:solidFill>
                <a:schemeClr val="tx1"/>
              </a:solidFill>
              <a:latin typeface="colaboratelightregular"/>
            </a:endParaRPr>
          </a:p>
          <a:p>
            <a:pPr lvl="0"/>
            <a:endParaRPr lang="fr-FR" sz="1200" dirty="0">
              <a:latin typeface="colaboratelightregular"/>
            </a:endParaRPr>
          </a:p>
          <a:p>
            <a:pPr lvl="0"/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6422B3-DE4C-758C-5274-5EB2034A873A}"/>
              </a:ext>
            </a:extLst>
          </p:cNvPr>
          <p:cNvSpPr txBox="1">
            <a:spLocks/>
          </p:cNvSpPr>
          <p:nvPr/>
        </p:nvSpPr>
        <p:spPr>
          <a:xfrm>
            <a:off x="457200" y="1472631"/>
            <a:ext cx="7818072" cy="434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721599" marR="0" indent="-34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/>
              <a:buChar char="●"/>
              <a:tabLst/>
              <a:defRPr sz="3200" b="0" i="0" u="none" strike="noStrike" cap="none" spc="-1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3153599" marR="0" indent="-34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/>
              <a:buChar char="●"/>
              <a:tabLst/>
              <a:defRPr sz="3200" b="0" i="0" u="none" strike="noStrike" cap="none" spc="-1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•"/>
              <a:tabLst/>
              <a:defRPr sz="3200" b="0" i="0" u="none" strike="noStrike" cap="none" spc="-1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•"/>
              <a:tabLst/>
              <a:defRPr sz="3200" b="0" i="0" u="none" strike="noStrike" cap="none" spc="-1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endParaRPr lang="fr-FR" u="sng" dirty="0"/>
          </a:p>
          <a:p>
            <a:pPr hangingPunct="1">
              <a:buFont typeface="Arial"/>
              <a:buNone/>
            </a:pPr>
            <a:endParaRPr lang="fr-FR" sz="2000" dirty="0"/>
          </a:p>
          <a:p>
            <a:pPr hangingPunct="1">
              <a:buFont typeface="Arial"/>
              <a:buNone/>
            </a:pPr>
            <a:endParaRPr lang="fr-FR" sz="2000" dirty="0"/>
          </a:p>
          <a:p>
            <a:pPr hangingPunct="1">
              <a:buFont typeface="Arial"/>
              <a:buNone/>
            </a:pPr>
            <a:r>
              <a:rPr lang="fr-FR" sz="2000" dirty="0">
                <a:latin typeface="colaboratelightregular"/>
              </a:rPr>
              <a:t>Exemple : </a:t>
            </a:r>
          </a:p>
          <a:p>
            <a:pPr hangingPunct="1">
              <a:buFont typeface="Arial"/>
              <a:buNone/>
            </a:pPr>
            <a:r>
              <a:rPr lang="fr-FR" sz="2000" dirty="0">
                <a:latin typeface="colaboratelightregular"/>
              </a:rPr>
              <a:t>Si l’on modifie une des 2 masses</a:t>
            </a:r>
          </a:p>
          <a:p>
            <a:pPr hangingPunct="1">
              <a:buFont typeface="Arial"/>
              <a:buNone/>
            </a:pPr>
            <a:endParaRPr lang="fr-FR" sz="2000" dirty="0">
              <a:latin typeface="colaboratelightregular"/>
            </a:endParaRPr>
          </a:p>
          <a:p>
            <a:pPr hangingPunct="1">
              <a:buFont typeface="Arial"/>
              <a:buNone/>
            </a:pPr>
            <a:endParaRPr lang="fr-FR" sz="2000" dirty="0">
              <a:latin typeface="colaboratelightregular"/>
            </a:endParaRPr>
          </a:p>
          <a:p>
            <a:pPr hangingPunct="1">
              <a:buFont typeface="Arial"/>
              <a:buNone/>
            </a:pPr>
            <a:r>
              <a:rPr lang="fr-FR" sz="2000" b="1" dirty="0">
                <a:latin typeface="colaboratelightregular"/>
              </a:rPr>
              <a:t>Le disque tourne </a:t>
            </a:r>
          </a:p>
          <a:p>
            <a:pPr hangingPunct="1">
              <a:buFont typeface="Arial"/>
              <a:buNone/>
            </a:pPr>
            <a:r>
              <a:rPr lang="fr-FR" sz="2000" b="1" dirty="0">
                <a:latin typeface="colaboratelightregular"/>
              </a:rPr>
              <a:t>dans le sens de </a:t>
            </a:r>
          </a:p>
          <a:p>
            <a:pPr hangingPunct="1">
              <a:buFont typeface="Arial"/>
              <a:buNone/>
            </a:pPr>
            <a:r>
              <a:rPr lang="fr-FR" sz="2000" b="1" dirty="0">
                <a:latin typeface="colaboratelightregular"/>
              </a:rPr>
              <a:t>la masse la plus</a:t>
            </a:r>
          </a:p>
          <a:p>
            <a:pPr hangingPunct="1">
              <a:buFont typeface="Arial"/>
              <a:buNone/>
            </a:pPr>
            <a:r>
              <a:rPr lang="fr-FR" sz="2000" b="1" dirty="0">
                <a:latin typeface="colaboratelightregular"/>
              </a:rPr>
              <a:t>importante</a:t>
            </a:r>
          </a:p>
          <a:p>
            <a:pPr hangingPunct="1">
              <a:buFont typeface="Arial"/>
              <a:buNone/>
            </a:pPr>
            <a:endParaRPr lang="fr-FR" sz="2400" dirty="0"/>
          </a:p>
          <a:p>
            <a:pPr hangingPunct="1">
              <a:buFont typeface="Arial"/>
              <a:buNone/>
            </a:pPr>
            <a:endParaRPr lang="fr-FR" sz="2400" dirty="0"/>
          </a:p>
          <a:p>
            <a:pPr marL="539496" indent="-457200" hangingPunct="1">
              <a:buFont typeface="Arial"/>
              <a:buNone/>
            </a:pPr>
            <a:endParaRPr lang="fr-FR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pPr hangingPunct="1">
              <a:buFont typeface="Arial"/>
              <a:buNone/>
            </a:pPr>
            <a:endParaRPr lang="fr-FR" sz="2400" dirty="0"/>
          </a:p>
        </p:txBody>
      </p:sp>
      <p:pic>
        <p:nvPicPr>
          <p:cNvPr id="5" name="Picture 2" descr="C:\Users\Julie\Desktop\Moment 4.png">
            <a:extLst>
              <a:ext uri="{FF2B5EF4-FFF2-40B4-BE49-F238E27FC236}">
                <a16:creationId xmlns:a16="http://schemas.microsoft.com/office/drawing/2014/main" id="{7123FC3B-DE27-80F8-225F-BAC9B406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5862" y="2936619"/>
            <a:ext cx="2800350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627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199" y="273599"/>
            <a:ext cx="8229242" cy="1144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MOMENT DE FORCE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199" y="1604519"/>
            <a:ext cx="8229242" cy="293018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7705D4-5108-42D2-AC46-CA5F6B0257BC}"/>
              </a:ext>
            </a:extLst>
          </p:cNvPr>
          <p:cNvSpPr txBox="1"/>
          <p:nvPr/>
        </p:nvSpPr>
        <p:spPr>
          <a:xfrm>
            <a:off x="457199" y="1733943"/>
            <a:ext cx="8229242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fr-FR" sz="2000" dirty="0">
                <a:latin typeface="colaboratelightregular"/>
              </a:rPr>
              <a:t>BILAN : La rotation du disque dépend : </a:t>
            </a:r>
          </a:p>
          <a:p>
            <a:pPr>
              <a:buNone/>
            </a:pPr>
            <a:endParaRPr lang="fr-FR" sz="2000" dirty="0">
              <a:latin typeface="colaboratelightregular"/>
            </a:endParaRPr>
          </a:p>
          <a:p>
            <a:r>
              <a:rPr lang="fr-FR" sz="2000" dirty="0">
                <a:latin typeface="colaboratelightregular"/>
              </a:rPr>
              <a:t>De la masse appliquée : </a:t>
            </a:r>
          </a:p>
          <a:p>
            <a:pPr>
              <a:buNone/>
            </a:pPr>
            <a:r>
              <a:rPr lang="fr-FR" sz="2000" dirty="0">
                <a:latin typeface="colaboratelightregular"/>
                <a:sym typeface="Wingdings" pitchFamily="2" charset="2"/>
              </a:rPr>
              <a:t> </a:t>
            </a:r>
            <a:r>
              <a:rPr lang="fr-FR" sz="2000" b="1" dirty="0">
                <a:solidFill>
                  <a:srgbClr val="FF0000"/>
                </a:solidFill>
                <a:latin typeface="colaboratelightregular"/>
                <a:sym typeface="Wingdings" pitchFamily="2" charset="2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colaboratelightregular"/>
              </a:rPr>
              <a:t>a force </a:t>
            </a:r>
            <a:r>
              <a:rPr lang="fr-FR" sz="2000" dirty="0">
                <a:solidFill>
                  <a:srgbClr val="FF0000"/>
                </a:solidFill>
                <a:latin typeface="colaboratelightregular"/>
              </a:rPr>
              <a:t>et plus particulièrement de sa norme</a:t>
            </a:r>
          </a:p>
          <a:p>
            <a:pPr>
              <a:buNone/>
            </a:pPr>
            <a:endParaRPr lang="fr-FR" sz="2000" dirty="0">
              <a:solidFill>
                <a:schemeClr val="accent6"/>
              </a:solidFill>
              <a:latin typeface="colaboratelightregular"/>
            </a:endParaRPr>
          </a:p>
          <a:p>
            <a:r>
              <a:rPr lang="fr-FR" sz="2000" dirty="0">
                <a:latin typeface="colaboratelightregular"/>
              </a:rPr>
              <a:t>De la distance entre le centre et la perpendiculaire à la direction de la force : </a:t>
            </a:r>
            <a:r>
              <a:rPr lang="fr-FR" sz="2000" dirty="0">
                <a:latin typeface="colaboratelightregular"/>
                <a:sym typeface="Wingdings" pitchFamily="2" charset="2"/>
              </a:rPr>
              <a:t> </a:t>
            </a:r>
            <a:r>
              <a:rPr lang="fr-FR" sz="2000" b="1" dirty="0">
                <a:solidFill>
                  <a:srgbClr val="FF0000"/>
                </a:solidFill>
                <a:latin typeface="colaboratelightregular"/>
              </a:rPr>
              <a:t>Le bras de levier</a:t>
            </a:r>
          </a:p>
          <a:p>
            <a:pPr lvl="0" algn="ctr"/>
            <a:endParaRPr lang="fr-FR" sz="1600" dirty="0">
              <a:solidFill>
                <a:schemeClr val="tx1"/>
              </a:solidFill>
              <a:latin typeface="colaboratelightregular"/>
            </a:endParaRPr>
          </a:p>
          <a:p>
            <a:pPr lvl="0"/>
            <a:endParaRPr lang="fr-FR" sz="2000" dirty="0"/>
          </a:p>
        </p:txBody>
      </p:sp>
      <p:pic>
        <p:nvPicPr>
          <p:cNvPr id="3" name="Picture 2" descr="C:\Users\Julie\Desktop\Moment 5.png">
            <a:extLst>
              <a:ext uri="{FF2B5EF4-FFF2-40B4-BE49-F238E27FC236}">
                <a16:creationId xmlns:a16="http://schemas.microsoft.com/office/drawing/2014/main" id="{AEC0AA27-06DF-05D4-1C71-3CE0D38E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402" y="4438699"/>
            <a:ext cx="2863832" cy="1416519"/>
          </a:xfrm>
          <a:prstGeom prst="rect">
            <a:avLst/>
          </a:prstGeom>
          <a:noFill/>
        </p:spPr>
      </p:pic>
      <p:pic>
        <p:nvPicPr>
          <p:cNvPr id="4" name="Picture 3" descr="C:\Users\Julie\Desktop\Moment 6.png">
            <a:extLst>
              <a:ext uri="{FF2B5EF4-FFF2-40B4-BE49-F238E27FC236}">
                <a16:creationId xmlns:a16="http://schemas.microsoft.com/office/drawing/2014/main" id="{304B6805-4A03-AAC1-50F1-F512F0D2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740" y="4367261"/>
            <a:ext cx="3063708" cy="150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650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1773</Words>
  <Application>Microsoft Office PowerPoint</Application>
  <PresentationFormat>Affichage à l'écran (4:3)</PresentationFormat>
  <Paragraphs>248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Office Theme</vt:lpstr>
      <vt:lpstr>Présentation PowerPoint</vt:lpstr>
      <vt:lpstr>EVALUATION TD BIOMECANIQUE</vt:lpstr>
      <vt:lpstr>EVALUATION TD BIOMECANIQUE</vt:lpstr>
      <vt:lpstr>EVALUATION TD BIOMECANIQUE</vt:lpstr>
      <vt:lpstr>Présentation PowerPoint</vt:lpstr>
      <vt:lpstr>MOMENT DE FORCE</vt:lpstr>
      <vt:lpstr>MOMENT DE FORCE</vt:lpstr>
      <vt:lpstr>MOMENT DE FORCE</vt:lpstr>
      <vt:lpstr>MOMENT DE FORCE</vt:lpstr>
      <vt:lpstr>MOMENT DE FORCE</vt:lpstr>
      <vt:lpstr>LES LEVIERS</vt:lpstr>
      <vt:lpstr>MOMENT DE FORCE MUSCULAIRE</vt:lpstr>
      <vt:lpstr>MOMENT FORCE MUSCULAIRE</vt:lpstr>
      <vt:lpstr>MOMENT FORCE : APPLICATION PRATIQUE</vt:lpstr>
      <vt:lpstr>MOMENT FORCE : APPLICATION PRATIQUE</vt:lpstr>
      <vt:lpstr>MOMENT FORCE : APPLICATION PRATIQUE</vt:lpstr>
      <vt:lpstr>MOMENT FORCE : APPLICATION PRATIQUE</vt:lpstr>
      <vt:lpstr>MOMENT FORCE : APPLICATION PRATIQUE</vt:lpstr>
      <vt:lpstr>MOMENT DE FORCE : APPLICATION PRATIQUE</vt:lpstr>
      <vt:lpstr>MOMENT DE FORCE : APPLICATION PRATIQUE</vt:lpstr>
      <vt:lpstr>MOMENT DE FORCE : APPLICATION PRATIQUE</vt:lpstr>
      <vt:lpstr>MOMENT DE FORCE : APPLICATION PRATIQUE</vt:lpstr>
      <vt:lpstr>MOMENT DE FORCE : APPLICATION PRATIQUE</vt:lpstr>
      <vt:lpstr>IMPULSION : APPLICATION PRATIQUE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Bony</dc:creator>
  <cp:lastModifiedBy>Julien Bich</cp:lastModifiedBy>
  <cp:revision>58</cp:revision>
  <dcterms:modified xsi:type="dcterms:W3CDTF">2024-10-01T19:50:09Z</dcterms:modified>
</cp:coreProperties>
</file>