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8"/>
  </p:notesMasterIdLst>
  <p:handoutMasterIdLst>
    <p:handoutMasterId r:id="rId79"/>
  </p:handoutMasterIdLst>
  <p:sldIdLst>
    <p:sldId id="257" r:id="rId2"/>
    <p:sldId id="289" r:id="rId3"/>
    <p:sldId id="335" r:id="rId4"/>
    <p:sldId id="328" r:id="rId5"/>
    <p:sldId id="329" r:id="rId6"/>
    <p:sldId id="337" r:id="rId7"/>
    <p:sldId id="345" r:id="rId8"/>
    <p:sldId id="346" r:id="rId9"/>
    <p:sldId id="347" r:id="rId10"/>
    <p:sldId id="349" r:id="rId11"/>
    <p:sldId id="350" r:id="rId12"/>
    <p:sldId id="348" r:id="rId13"/>
    <p:sldId id="351" r:id="rId14"/>
    <p:sldId id="357" r:id="rId15"/>
    <p:sldId id="352" r:id="rId16"/>
    <p:sldId id="353" r:id="rId17"/>
    <p:sldId id="358" r:id="rId18"/>
    <p:sldId id="354" r:id="rId19"/>
    <p:sldId id="355" r:id="rId20"/>
    <p:sldId id="359" r:id="rId21"/>
    <p:sldId id="356" r:id="rId22"/>
    <p:sldId id="363" r:id="rId23"/>
    <p:sldId id="376" r:id="rId24"/>
    <p:sldId id="361" r:id="rId25"/>
    <p:sldId id="339" r:id="rId26"/>
    <p:sldId id="330" r:id="rId27"/>
    <p:sldId id="364" r:id="rId28"/>
    <p:sldId id="365" r:id="rId29"/>
    <p:sldId id="375" r:id="rId30"/>
    <p:sldId id="366" r:id="rId31"/>
    <p:sldId id="367" r:id="rId32"/>
    <p:sldId id="372" r:id="rId33"/>
    <p:sldId id="373" r:id="rId34"/>
    <p:sldId id="371" r:id="rId35"/>
    <p:sldId id="378" r:id="rId36"/>
    <p:sldId id="377" r:id="rId37"/>
    <p:sldId id="380" r:id="rId38"/>
    <p:sldId id="331" r:id="rId39"/>
    <p:sldId id="379" r:id="rId40"/>
    <p:sldId id="333" r:id="rId41"/>
    <p:sldId id="381" r:id="rId42"/>
    <p:sldId id="325" r:id="rId43"/>
    <p:sldId id="382" r:id="rId44"/>
    <p:sldId id="383" r:id="rId45"/>
    <p:sldId id="384" r:id="rId46"/>
    <p:sldId id="385" r:id="rId47"/>
    <p:sldId id="386" r:id="rId48"/>
    <p:sldId id="387" r:id="rId49"/>
    <p:sldId id="388" r:id="rId50"/>
    <p:sldId id="389" r:id="rId51"/>
    <p:sldId id="394" r:id="rId52"/>
    <p:sldId id="395" r:id="rId53"/>
    <p:sldId id="324" r:id="rId54"/>
    <p:sldId id="327" r:id="rId55"/>
    <p:sldId id="390" r:id="rId56"/>
    <p:sldId id="392" r:id="rId57"/>
    <p:sldId id="391" r:id="rId58"/>
    <p:sldId id="340" r:id="rId59"/>
    <p:sldId id="393" r:id="rId60"/>
    <p:sldId id="341" r:id="rId61"/>
    <p:sldId id="396" r:id="rId62"/>
    <p:sldId id="360" r:id="rId63"/>
    <p:sldId id="319" r:id="rId64"/>
    <p:sldId id="322" r:id="rId65"/>
    <p:sldId id="362" r:id="rId66"/>
    <p:sldId id="320" r:id="rId67"/>
    <p:sldId id="338" r:id="rId68"/>
    <p:sldId id="321" r:id="rId69"/>
    <p:sldId id="342" r:id="rId70"/>
    <p:sldId id="343" r:id="rId71"/>
    <p:sldId id="398" r:id="rId72"/>
    <p:sldId id="397" r:id="rId73"/>
    <p:sldId id="332" r:id="rId74"/>
    <p:sldId id="399" r:id="rId75"/>
    <p:sldId id="400" r:id="rId76"/>
    <p:sldId id="401" r:id="rId77"/>
  </p:sldIdLst>
  <p:sldSz cx="9144000" cy="6858000" type="screen4x3"/>
  <p:notesSz cx="6858000" cy="9144000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63" userDrawn="1">
          <p15:clr>
            <a:srgbClr val="A4A3A4"/>
          </p15:clr>
        </p15:guide>
        <p15:guide id="3" orient="horz" pos="426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=""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A111915-BE36-4E01-A7E5-04B1672EAD32}" styleName="Style léger 2 - Accentuation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Style moyen 3 - 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05" autoAdjust="0"/>
    <p:restoredTop sz="95768" autoAdjust="0"/>
  </p:normalViewPr>
  <p:slideViewPr>
    <p:cSldViewPr snapToGrid="0" snapToObjects="1">
      <p:cViewPr varScale="1">
        <p:scale>
          <a:sx n="111" d="100"/>
          <a:sy n="111" d="100"/>
        </p:scale>
        <p:origin x="1128" y="108"/>
      </p:cViewPr>
      <p:guideLst>
        <p:guide pos="363"/>
        <p:guide orient="horz" pos="426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-3600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A5889A7-CC28-48F9-A28F-482071A768C1}" type="datetimeFigureOut">
              <a:rPr lang="fr-FR"/>
              <a:pPr>
                <a:defRPr/>
              </a:pPr>
              <a:t>03/10/2024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C820706-0D12-4F5E-A1E0-2DE5290791C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4643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B75E168-1E69-4D46-8563-7372E9CF3852}" type="datetimeFigureOut">
              <a:rPr lang="fr-FR"/>
              <a:pPr>
                <a:defRPr/>
              </a:pPr>
              <a:t>03/10/2024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4DFEE50-6037-48E4-82BD-DEE6D1869FD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4163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EA2AC-BC6F-4F52-B0E2-9CEFDF13FAF7}" type="datetime1">
              <a:rPr lang="fr-FR" smtClean="0"/>
              <a:t>03/10/2024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8D4E6-46ED-4122-B830-26A43485DDC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57C4C-081C-432A-8300-D84838A79F7E}" type="datetime1">
              <a:rPr lang="fr-FR" smtClean="0"/>
              <a:t>03/10/2024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987D9-881F-4757-A007-FB795D6B63D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CD6C1-3877-406B-AA64-4B28877E7C0C}" type="datetime1">
              <a:rPr lang="fr-FR" smtClean="0"/>
              <a:t>03/10/2024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AD87A-11E7-4E7E-93F1-871921F99E8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58677"/>
            <a:ext cx="8229600" cy="4525963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38316-4105-4D01-A9D7-CBFE84C097E9}" type="datetime1">
              <a:rPr lang="fr-FR" smtClean="0"/>
              <a:t>03/10/2024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9BD88-0966-4753-B26F-FA8B1F4C813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7" name="Espace réservé du pied de page 4"/>
          <p:cNvSpPr txBox="1">
            <a:spLocks/>
          </p:cNvSpPr>
          <p:nvPr userDrawn="1"/>
        </p:nvSpPr>
        <p:spPr>
          <a:xfrm>
            <a:off x="3276600" y="65087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ctr" defTabSz="4572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/>
              <a:t>UE124 2023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A8142-3958-4217-B596-644E79FD26C0}" type="datetime1">
              <a:rPr lang="fr-FR" smtClean="0"/>
              <a:t>03/10/2024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4FA3A-0C65-478A-B6FA-10A55AAC767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7CDEB-A563-4333-A51E-5F6A71E814D7}" type="datetime1">
              <a:rPr lang="fr-FR" smtClean="0"/>
              <a:t>03/10/2024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CBE4B-F468-4399-87F3-C8A75F314AB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D6F66-1D3D-4471-84B0-5523F3F9F8B3}" type="datetime1">
              <a:rPr lang="fr-FR" smtClean="0"/>
              <a:t>03/10/2024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7B7AA-0901-44B8-A4D4-3F5CB14EDA2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00829-2500-4E1D-95CC-9ADD36EC6623}" type="datetime1">
              <a:rPr lang="fr-FR" smtClean="0"/>
              <a:t>03/10/2024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68A0B-CA77-4E06-BFD1-E55E106C877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7B618-1C53-4A9D-BA22-A0AEC22CF19C}" type="datetime1">
              <a:rPr lang="fr-FR" smtClean="0"/>
              <a:t>03/10/2024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479BB-9872-4C47-8B6C-E46C0D6798D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9B8BB-9A64-4E4B-B44D-44CA0211FB0B}" type="datetime1">
              <a:rPr lang="fr-FR" smtClean="0"/>
              <a:t>03/10/2024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452E1-01B2-4B91-9943-253B9033764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83966-2ADA-4CE9-83A4-E81BAE68E2C1}" type="datetime1">
              <a:rPr lang="fr-FR" smtClean="0"/>
              <a:t>03/10/2024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AB267-CDAE-45D6-95B0-6A963419033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D424F06-5861-4C37-AB1D-5B950DD9CD99}" type="datetime1">
              <a:rPr lang="fr-FR" smtClean="0"/>
              <a:t>03/10/2024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FR" dirty="0"/>
              <a:t>Formation CFPPH - 2017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6544DDD-4175-4FBA-9A00-1D73AAB0C7E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hf hdr="0" ft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mailto:germain.perrin@aphp.fr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hevaweb.com/fr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4.png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www.ddi-predictor.org/predictor/ddi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www.ddi-predictor.org/predictor/ddi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meli.fr/hauts-de-seine/pharmacien/exercice-professionnel/sante-prevention/accompagnements/accompagnement-pharmaceutique-patients-chroniques/anticancereux-voie-orale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3175" y="2575007"/>
            <a:ext cx="9140825" cy="1489075"/>
          </a:xfrm>
          <a:prstGeom prst="rect">
            <a:avLst/>
          </a:prstGeom>
          <a:solidFill>
            <a:schemeClr val="accent1">
              <a:lumMod val="75000"/>
              <a:alpha val="86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Prise en charge des patients sous médicaments anticancéreux oraux lien ville / hôpital</a:t>
            </a:r>
          </a:p>
        </p:txBody>
      </p:sp>
      <p:sp>
        <p:nvSpPr>
          <p:cNvPr id="15363" name="ZoneTexte 3"/>
          <p:cNvSpPr txBox="1">
            <a:spLocks noChangeArrowheads="1"/>
          </p:cNvSpPr>
          <p:nvPr/>
        </p:nvSpPr>
        <p:spPr bwMode="auto">
          <a:xfrm>
            <a:off x="0" y="4212029"/>
            <a:ext cx="9144000" cy="1369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300" dirty="0">
                <a:latin typeface="+mj-lt"/>
              </a:rPr>
              <a:t>Dr Germain Perrin</a:t>
            </a:r>
          </a:p>
          <a:p>
            <a:pPr algn="ctr"/>
            <a:r>
              <a:rPr lang="fr-FR" sz="1200" dirty="0">
                <a:latin typeface="+mj-lt"/>
              </a:rPr>
              <a:t>Pharmacien hospitalier</a:t>
            </a:r>
          </a:p>
          <a:p>
            <a:pPr algn="ctr"/>
            <a:r>
              <a:rPr lang="fr-FR" sz="1200" dirty="0">
                <a:latin typeface="+mj-lt"/>
              </a:rPr>
              <a:t>Service de Pharmacie à Usage Intérieur</a:t>
            </a:r>
          </a:p>
          <a:p>
            <a:pPr algn="ctr"/>
            <a:r>
              <a:rPr lang="fr-FR" sz="1200" dirty="0">
                <a:latin typeface="+mj-lt"/>
              </a:rPr>
              <a:t>Hôpital européen Georges-Pompidou </a:t>
            </a:r>
            <a:r>
              <a:rPr lang="mr-IN" sz="1200" dirty="0">
                <a:latin typeface="+mj-lt"/>
              </a:rPr>
              <a:t>–</a:t>
            </a:r>
            <a:r>
              <a:rPr lang="fr-FR" sz="1200" dirty="0">
                <a:latin typeface="+mj-lt"/>
              </a:rPr>
              <a:t> AP-HP</a:t>
            </a:r>
          </a:p>
          <a:p>
            <a:pPr algn="ctr"/>
            <a:r>
              <a:rPr lang="fr-FR" sz="1200" dirty="0">
                <a:latin typeface="+mj-lt"/>
                <a:hlinkClick r:id="rId2"/>
              </a:rPr>
              <a:t>germain.perrin@aphp.fr</a:t>
            </a:r>
            <a:r>
              <a:rPr lang="fr-FR" sz="1200" dirty="0">
                <a:latin typeface="+mj-lt"/>
              </a:rPr>
              <a:t> </a:t>
            </a:r>
          </a:p>
          <a:p>
            <a:pPr algn="ctr"/>
            <a:endParaRPr lang="fr-FR" sz="1200" i="1" dirty="0">
              <a:latin typeface="+mj-lt"/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468313" y="1813611"/>
            <a:ext cx="83153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b="1" dirty="0">
                <a:latin typeface="+mj-lt"/>
                <a:cs typeface="Times New Roman" pitchFamily="18" charset="0"/>
              </a:rPr>
              <a:t>UE 124 : oncologie</a:t>
            </a:r>
            <a:endParaRPr lang="fr-FR" b="1" dirty="0">
              <a:latin typeface="+mj-lt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D02CA-6CA6-4B69-8520-886ADB084A8A}" type="slidenum">
              <a:rPr lang="fr-FR"/>
              <a:pPr>
                <a:defRPr/>
              </a:pPr>
              <a:t>1</a:t>
            </a:fld>
            <a:endParaRPr lang="fr-FR" dirty="0"/>
          </a:p>
        </p:txBody>
      </p:sp>
      <p:pic>
        <p:nvPicPr>
          <p:cNvPr id="28676" name="Picture 4" descr="Afficher l'image d'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853" y="270217"/>
            <a:ext cx="3226406" cy="65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A8A150A-0576-BF4A-BD39-18E18CD83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921" y="208303"/>
            <a:ext cx="2575072" cy="77793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3B8A21A-82A0-0A44-9DDF-5D124461D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958DF06A-781C-3342-905F-F5BCF57C3901}"/>
              </a:ext>
            </a:extLst>
          </p:cNvPr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Problématiques associées au virage ambulatoire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D1BB07D-5BF9-1246-86AC-CF2FADE96F59}"/>
              </a:ext>
            </a:extLst>
          </p:cNvPr>
          <p:cNvSpPr txBox="1"/>
          <p:nvPr/>
        </p:nvSpPr>
        <p:spPr>
          <a:xfrm>
            <a:off x="4625095" y="1371600"/>
            <a:ext cx="3698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mRCC métastatique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6640423-1C3C-7042-A09E-B7122CABA43C}"/>
              </a:ext>
            </a:extLst>
          </p:cNvPr>
          <p:cNvSpPr txBox="1"/>
          <p:nvPr/>
        </p:nvSpPr>
        <p:spPr>
          <a:xfrm>
            <a:off x="1207032" y="2218764"/>
            <a:ext cx="6736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i="1" dirty="0">
                <a:solidFill>
                  <a:schemeClr val="accent6"/>
                </a:solidFill>
              </a:rPr>
              <a:t>1 prise par jour, à heures fixes, J</a:t>
            </a:r>
            <a:r>
              <a:rPr lang="fr-FR" b="1" i="1" baseline="-25000" dirty="0">
                <a:solidFill>
                  <a:schemeClr val="accent6"/>
                </a:solidFill>
              </a:rPr>
              <a:t>1</a:t>
            </a:r>
            <a:r>
              <a:rPr lang="fr-FR" b="1" i="1" dirty="0">
                <a:solidFill>
                  <a:schemeClr val="accent6"/>
                </a:solidFill>
              </a:rPr>
              <a:t>-J</a:t>
            </a:r>
            <a:r>
              <a:rPr lang="fr-FR" b="1" i="1" baseline="-25000" dirty="0">
                <a:solidFill>
                  <a:schemeClr val="accent6"/>
                </a:solidFill>
              </a:rPr>
              <a:t>28</a:t>
            </a:r>
            <a:r>
              <a:rPr lang="fr-FR" b="1" i="1" dirty="0">
                <a:solidFill>
                  <a:schemeClr val="accent6"/>
                </a:solidFill>
              </a:rPr>
              <a:t> toutes les 6 semaines </a:t>
            </a:r>
          </a:p>
          <a:p>
            <a:pPr algn="ctr"/>
            <a:r>
              <a:rPr lang="fr-FR" b="1" i="1" dirty="0">
                <a:solidFill>
                  <a:schemeClr val="accent6"/>
                </a:solidFill>
              </a:rPr>
              <a:t>Pendant ou en dehors du repas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BF01995-6922-1140-A7FA-670ECEAAC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63" y="1089117"/>
            <a:ext cx="2973761" cy="104896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5807775-4E38-2143-9CF6-F966C0ABA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63" y="2877670"/>
            <a:ext cx="7765804" cy="3751450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749CF539-409D-F047-A1FF-6C42149A3FF4}"/>
              </a:ext>
            </a:extLst>
          </p:cNvPr>
          <p:cNvSpPr txBox="1">
            <a:spLocks/>
          </p:cNvSpPr>
          <p:nvPr/>
        </p:nvSpPr>
        <p:spPr>
          <a:xfrm>
            <a:off x="0" y="649941"/>
            <a:ext cx="9140825" cy="3720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/>
                </a:solidFill>
              </a:rPr>
              <a:t>1. Gestion du traitement</a:t>
            </a:r>
          </a:p>
        </p:txBody>
      </p:sp>
    </p:spTree>
    <p:extLst>
      <p:ext uri="{BB962C8B-B14F-4D97-AF65-F5344CB8AC3E}">
        <p14:creationId xmlns:p14="http://schemas.microsoft.com/office/powerpoint/2010/main" val="778647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3B8A21A-82A0-0A44-9DDF-5D124461D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958DF06A-781C-3342-905F-F5BCF57C3901}"/>
              </a:ext>
            </a:extLst>
          </p:cNvPr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Problématiques associées au virage ambulatoire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D1BB07D-5BF9-1246-86AC-CF2FADE96F59}"/>
              </a:ext>
            </a:extLst>
          </p:cNvPr>
          <p:cNvSpPr txBox="1"/>
          <p:nvPr/>
        </p:nvSpPr>
        <p:spPr>
          <a:xfrm>
            <a:off x="4665436" y="1264024"/>
            <a:ext cx="36986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Cancer du sein métastatique après échec des </a:t>
            </a:r>
            <a:r>
              <a:rPr lang="fr-FR" sz="1400" i="1" dirty="0" err="1"/>
              <a:t>taxanes</a:t>
            </a:r>
            <a:r>
              <a:rPr lang="fr-FR" sz="1400" i="1" dirty="0"/>
              <a:t> et </a:t>
            </a:r>
            <a:r>
              <a:rPr lang="fr-FR" sz="1400" i="1" dirty="0" err="1"/>
              <a:t>anthracyclines</a:t>
            </a:r>
            <a:r>
              <a:rPr lang="fr-FR" sz="1400" i="1" dirty="0"/>
              <a:t> en monothérapie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6640423-1C3C-7042-A09E-B7122CABA43C}"/>
              </a:ext>
            </a:extLst>
          </p:cNvPr>
          <p:cNvSpPr txBox="1"/>
          <p:nvPr/>
        </p:nvSpPr>
        <p:spPr>
          <a:xfrm>
            <a:off x="1058762" y="2245658"/>
            <a:ext cx="70327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i="1" dirty="0">
                <a:solidFill>
                  <a:schemeClr val="accent6"/>
                </a:solidFill>
              </a:rPr>
              <a:t>2 prises par jour, à heure fixe, dans les 30 min suivant le repas</a:t>
            </a:r>
          </a:p>
          <a:p>
            <a:pPr algn="ctr"/>
            <a:r>
              <a:rPr lang="fr-FR" b="1" i="1" dirty="0">
                <a:solidFill>
                  <a:schemeClr val="accent6"/>
                </a:solidFill>
              </a:rPr>
              <a:t>J</a:t>
            </a:r>
            <a:r>
              <a:rPr lang="fr-FR" b="1" i="1" baseline="-25000" dirty="0">
                <a:solidFill>
                  <a:schemeClr val="accent6"/>
                </a:solidFill>
              </a:rPr>
              <a:t>1</a:t>
            </a:r>
            <a:r>
              <a:rPr lang="fr-FR" b="1" i="1" dirty="0">
                <a:solidFill>
                  <a:schemeClr val="accent6"/>
                </a:solidFill>
              </a:rPr>
              <a:t>-J</a:t>
            </a:r>
            <a:r>
              <a:rPr lang="fr-FR" b="1" i="1" baseline="-25000" dirty="0">
                <a:solidFill>
                  <a:schemeClr val="accent6"/>
                </a:solidFill>
              </a:rPr>
              <a:t>14</a:t>
            </a:r>
            <a:r>
              <a:rPr lang="fr-FR" b="1" i="1" dirty="0">
                <a:solidFill>
                  <a:schemeClr val="accent6"/>
                </a:solidFill>
              </a:rPr>
              <a:t>, reprise à J</a:t>
            </a:r>
            <a:r>
              <a:rPr lang="fr-FR" b="1" i="1" baseline="-25000" dirty="0">
                <a:solidFill>
                  <a:schemeClr val="accent6"/>
                </a:solidFill>
              </a:rPr>
              <a:t>22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EB8DB49-6A82-AC44-A6AC-FDD2082F6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63" y="1090615"/>
            <a:ext cx="2973761" cy="91972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32E588C-3AF3-A741-9F3A-62B68EA5D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63" y="2910893"/>
            <a:ext cx="7707125" cy="3728284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2A0BDC26-B8E0-2641-9A77-A95C9CC25EE6}"/>
              </a:ext>
            </a:extLst>
          </p:cNvPr>
          <p:cNvSpPr txBox="1">
            <a:spLocks/>
          </p:cNvSpPr>
          <p:nvPr/>
        </p:nvSpPr>
        <p:spPr>
          <a:xfrm>
            <a:off x="0" y="649941"/>
            <a:ext cx="9140825" cy="3720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/>
                </a:solidFill>
              </a:rPr>
              <a:t>1. Gestion du traitement</a:t>
            </a:r>
          </a:p>
        </p:txBody>
      </p:sp>
    </p:spTree>
    <p:extLst>
      <p:ext uri="{BB962C8B-B14F-4D97-AF65-F5344CB8AC3E}">
        <p14:creationId xmlns:p14="http://schemas.microsoft.com/office/powerpoint/2010/main" val="3995865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3B8A21A-82A0-0A44-9DDF-5D124461D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958DF06A-781C-3342-905F-F5BCF57C3901}"/>
              </a:ext>
            </a:extLst>
          </p:cNvPr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Problématiques associées au virage ambulatoire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D1BB07D-5BF9-1246-86AC-CF2FADE96F59}"/>
              </a:ext>
            </a:extLst>
          </p:cNvPr>
          <p:cNvSpPr txBox="1"/>
          <p:nvPr/>
        </p:nvSpPr>
        <p:spPr>
          <a:xfrm>
            <a:off x="4665436" y="1264024"/>
            <a:ext cx="3698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err="1"/>
              <a:t>CCRm</a:t>
            </a:r>
            <a:r>
              <a:rPr lang="fr-FR" sz="1400" i="1" dirty="0"/>
              <a:t> précédemment traité par chimio IV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938EB53-44ED-E347-AE47-19E5FCCA3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670" y="2823882"/>
            <a:ext cx="7838407" cy="379179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7969700-6487-F840-958D-67B08DAA4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63" y="1089626"/>
            <a:ext cx="2862730" cy="102940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0D1026B-F847-8845-BA44-13D6A6214215}"/>
              </a:ext>
            </a:extLst>
          </p:cNvPr>
          <p:cNvSpPr txBox="1"/>
          <p:nvPr/>
        </p:nvSpPr>
        <p:spPr>
          <a:xfrm>
            <a:off x="1110046" y="2151529"/>
            <a:ext cx="6930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i="1" dirty="0">
                <a:solidFill>
                  <a:schemeClr val="accent6"/>
                </a:solidFill>
              </a:rPr>
              <a:t>2 prises par jour, à heures fixes, dans l’heure suivant le repas</a:t>
            </a:r>
          </a:p>
          <a:p>
            <a:pPr algn="ctr"/>
            <a:r>
              <a:rPr lang="fr-FR" b="1" i="1" dirty="0">
                <a:solidFill>
                  <a:schemeClr val="accent6"/>
                </a:solidFill>
              </a:rPr>
              <a:t>Schéma J</a:t>
            </a:r>
            <a:r>
              <a:rPr lang="fr-FR" b="1" i="1" baseline="-25000" dirty="0">
                <a:solidFill>
                  <a:schemeClr val="accent6"/>
                </a:solidFill>
              </a:rPr>
              <a:t>1</a:t>
            </a:r>
            <a:r>
              <a:rPr lang="fr-FR" b="1" i="1" dirty="0">
                <a:solidFill>
                  <a:schemeClr val="accent6"/>
                </a:solidFill>
              </a:rPr>
              <a:t>-J</a:t>
            </a:r>
            <a:r>
              <a:rPr lang="fr-FR" b="1" i="1" baseline="-25000" dirty="0">
                <a:solidFill>
                  <a:schemeClr val="accent6"/>
                </a:solidFill>
              </a:rPr>
              <a:t>5</a:t>
            </a:r>
            <a:r>
              <a:rPr lang="fr-FR" b="1" i="1" dirty="0">
                <a:solidFill>
                  <a:schemeClr val="accent6"/>
                </a:solidFill>
              </a:rPr>
              <a:t> puis J</a:t>
            </a:r>
            <a:r>
              <a:rPr lang="fr-FR" b="1" i="1" baseline="-25000" dirty="0">
                <a:solidFill>
                  <a:schemeClr val="accent6"/>
                </a:solidFill>
              </a:rPr>
              <a:t>8</a:t>
            </a:r>
            <a:r>
              <a:rPr lang="fr-FR" b="1" i="1" dirty="0">
                <a:solidFill>
                  <a:schemeClr val="accent6"/>
                </a:solidFill>
              </a:rPr>
              <a:t>-J</a:t>
            </a:r>
            <a:r>
              <a:rPr lang="fr-FR" b="1" i="1" baseline="-25000" dirty="0">
                <a:solidFill>
                  <a:schemeClr val="accent6"/>
                </a:solidFill>
              </a:rPr>
              <a:t>12</a:t>
            </a:r>
            <a:r>
              <a:rPr lang="fr-FR" b="1" i="1" dirty="0">
                <a:solidFill>
                  <a:schemeClr val="accent6"/>
                </a:solidFill>
              </a:rPr>
              <a:t> tous les 28 jours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C3112142-F450-4C46-92F7-510012E99621}"/>
              </a:ext>
            </a:extLst>
          </p:cNvPr>
          <p:cNvSpPr txBox="1">
            <a:spLocks/>
          </p:cNvSpPr>
          <p:nvPr/>
        </p:nvSpPr>
        <p:spPr>
          <a:xfrm>
            <a:off x="0" y="649941"/>
            <a:ext cx="9140825" cy="3720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/>
                </a:solidFill>
              </a:rPr>
              <a:t>1. Gestion du traitement</a:t>
            </a:r>
          </a:p>
        </p:txBody>
      </p:sp>
    </p:spTree>
    <p:extLst>
      <p:ext uri="{BB962C8B-B14F-4D97-AF65-F5344CB8AC3E}">
        <p14:creationId xmlns:p14="http://schemas.microsoft.com/office/powerpoint/2010/main" val="542509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à coins arrondis 21">
            <a:extLst>
              <a:ext uri="{FF2B5EF4-FFF2-40B4-BE49-F238E27FC236}">
                <a16:creationId xmlns:a16="http://schemas.microsoft.com/office/drawing/2014/main" id="{54750979-605E-254C-ABF8-36AFBB6C3476}"/>
              </a:ext>
            </a:extLst>
          </p:cNvPr>
          <p:cNvSpPr/>
          <p:nvPr/>
        </p:nvSpPr>
        <p:spPr>
          <a:xfrm>
            <a:off x="6884895" y="2823883"/>
            <a:ext cx="2012576" cy="878541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>
            <a:extLst>
              <a:ext uri="{FF2B5EF4-FFF2-40B4-BE49-F238E27FC236}">
                <a16:creationId xmlns:a16="http://schemas.microsoft.com/office/drawing/2014/main" id="{C3D020E2-B502-F94D-934E-459416D24EBA}"/>
              </a:ext>
            </a:extLst>
          </p:cNvPr>
          <p:cNvSpPr/>
          <p:nvPr/>
        </p:nvSpPr>
        <p:spPr>
          <a:xfrm>
            <a:off x="4715437" y="4464425"/>
            <a:ext cx="2012576" cy="658907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>
            <a:extLst>
              <a:ext uri="{FF2B5EF4-FFF2-40B4-BE49-F238E27FC236}">
                <a16:creationId xmlns:a16="http://schemas.microsoft.com/office/drawing/2014/main" id="{8525E535-9727-6C46-913A-B0D9FEB5E6A0}"/>
              </a:ext>
            </a:extLst>
          </p:cNvPr>
          <p:cNvSpPr/>
          <p:nvPr/>
        </p:nvSpPr>
        <p:spPr>
          <a:xfrm>
            <a:off x="2613213" y="3339355"/>
            <a:ext cx="2012576" cy="100404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>
            <a:extLst>
              <a:ext uri="{FF2B5EF4-FFF2-40B4-BE49-F238E27FC236}">
                <a16:creationId xmlns:a16="http://schemas.microsoft.com/office/drawing/2014/main" id="{74B702DA-B567-5D40-A4C0-D0ED27DDC2D4}"/>
              </a:ext>
            </a:extLst>
          </p:cNvPr>
          <p:cNvSpPr/>
          <p:nvPr/>
        </p:nvSpPr>
        <p:spPr>
          <a:xfrm>
            <a:off x="174813" y="2783543"/>
            <a:ext cx="2339788" cy="121023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3B8A21A-82A0-0A44-9DDF-5D124461D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958DF06A-781C-3342-905F-F5BCF57C3901}"/>
              </a:ext>
            </a:extLst>
          </p:cNvPr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Problématiques associées au virage ambulatoire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0D1026B-F847-8845-BA44-13D6A6214215}"/>
              </a:ext>
            </a:extLst>
          </p:cNvPr>
          <p:cNvSpPr txBox="1"/>
          <p:nvPr/>
        </p:nvSpPr>
        <p:spPr>
          <a:xfrm>
            <a:off x="2688505" y="1869141"/>
            <a:ext cx="409599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b="1" i="1" dirty="0">
                <a:solidFill>
                  <a:schemeClr val="accent6"/>
                </a:solidFill>
              </a:rPr>
              <a:t>Gestion du traitement à la maison ?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C3112142-F450-4C46-92F7-510012E99621}"/>
              </a:ext>
            </a:extLst>
          </p:cNvPr>
          <p:cNvSpPr txBox="1">
            <a:spLocks/>
          </p:cNvSpPr>
          <p:nvPr/>
        </p:nvSpPr>
        <p:spPr>
          <a:xfrm>
            <a:off x="0" y="649941"/>
            <a:ext cx="9140825" cy="3720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/>
                </a:solidFill>
              </a:rPr>
              <a:t>1. Gestion du traitement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88D485F-3A64-EC41-94EC-10DDE0302ACD}"/>
              </a:ext>
            </a:extLst>
          </p:cNvPr>
          <p:cNvSpPr txBox="1"/>
          <p:nvPr/>
        </p:nvSpPr>
        <p:spPr>
          <a:xfrm>
            <a:off x="268943" y="2958353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Troubles cognitif ?</a:t>
            </a:r>
          </a:p>
          <a:p>
            <a:pPr algn="ctr"/>
            <a:r>
              <a:rPr lang="fr-FR" dirty="0"/>
              <a:t>Troubles de la déglutition ?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25B16E1-319D-B141-B374-5993144F2CB7}"/>
              </a:ext>
            </a:extLst>
          </p:cNvPr>
          <p:cNvSpPr txBox="1"/>
          <p:nvPr/>
        </p:nvSpPr>
        <p:spPr>
          <a:xfrm>
            <a:off x="5262284" y="4643720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Pilulier 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4A489A8-8038-A747-BEF0-40846EC9B758}"/>
              </a:ext>
            </a:extLst>
          </p:cNvPr>
          <p:cNvSpPr txBox="1"/>
          <p:nvPr/>
        </p:nvSpPr>
        <p:spPr>
          <a:xfrm>
            <a:off x="2801470" y="3500719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Présence d’un </a:t>
            </a:r>
            <a:br>
              <a:rPr lang="fr-FR" dirty="0"/>
            </a:br>
            <a:r>
              <a:rPr lang="fr-FR" dirty="0"/>
              <a:t>aidant ?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DF2AD93-DB0A-C94B-8137-79D896D3DC07}"/>
              </a:ext>
            </a:extLst>
          </p:cNvPr>
          <p:cNvSpPr txBox="1"/>
          <p:nvPr/>
        </p:nvSpPr>
        <p:spPr>
          <a:xfrm>
            <a:off x="6946724" y="2962835"/>
            <a:ext cx="1864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En activité </a:t>
            </a:r>
          </a:p>
          <a:p>
            <a:pPr algn="ctr"/>
            <a:r>
              <a:rPr lang="fr-FR" dirty="0"/>
              <a:t>professionnelle?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3A84E03-7F57-6248-9040-BC9BE12D0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7459" y="5177117"/>
            <a:ext cx="1062317" cy="1062317"/>
          </a:xfrm>
          <a:prstGeom prst="rect">
            <a:avLst/>
          </a:prstGeom>
        </p:spPr>
      </p:pic>
      <p:cxnSp>
        <p:nvCxnSpPr>
          <p:cNvPr id="24" name="Connecteur en angle 23">
            <a:extLst>
              <a:ext uri="{FF2B5EF4-FFF2-40B4-BE49-F238E27FC236}">
                <a16:creationId xmlns:a16="http://schemas.microsoft.com/office/drawing/2014/main" id="{D4286349-704E-BF43-8EE9-7177A72A31E4}"/>
              </a:ext>
            </a:extLst>
          </p:cNvPr>
          <p:cNvCxnSpPr>
            <a:stCxn id="11" idx="1"/>
            <a:endCxn id="19" idx="0"/>
          </p:cNvCxnSpPr>
          <p:nvPr/>
        </p:nvCxnSpPr>
        <p:spPr>
          <a:xfrm rot="10800000" flipV="1">
            <a:off x="1344707" y="2053807"/>
            <a:ext cx="1343798" cy="729736"/>
          </a:xfrm>
          <a:prstGeom prst="bentConnector2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en angle 25">
            <a:extLst>
              <a:ext uri="{FF2B5EF4-FFF2-40B4-BE49-F238E27FC236}">
                <a16:creationId xmlns:a16="http://schemas.microsoft.com/office/drawing/2014/main" id="{6DECADDF-E299-F14B-9907-1C4360DD87EE}"/>
              </a:ext>
            </a:extLst>
          </p:cNvPr>
          <p:cNvCxnSpPr>
            <a:cxnSpLocks/>
          </p:cNvCxnSpPr>
          <p:nvPr/>
        </p:nvCxnSpPr>
        <p:spPr>
          <a:xfrm rot="5400000">
            <a:off x="3112997" y="2752166"/>
            <a:ext cx="1066799" cy="1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en angle 28">
            <a:extLst>
              <a:ext uri="{FF2B5EF4-FFF2-40B4-BE49-F238E27FC236}">
                <a16:creationId xmlns:a16="http://schemas.microsoft.com/office/drawing/2014/main" id="{8F63FA8C-3D1B-EE47-AAD0-DCB42DD5C342}"/>
              </a:ext>
            </a:extLst>
          </p:cNvPr>
          <p:cNvCxnSpPr>
            <a:cxnSpLocks/>
          </p:cNvCxnSpPr>
          <p:nvPr/>
        </p:nvCxnSpPr>
        <p:spPr>
          <a:xfrm rot="5400000">
            <a:off x="5174880" y="2770095"/>
            <a:ext cx="1066799" cy="1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en angle 30">
            <a:extLst>
              <a:ext uri="{FF2B5EF4-FFF2-40B4-BE49-F238E27FC236}">
                <a16:creationId xmlns:a16="http://schemas.microsoft.com/office/drawing/2014/main" id="{FCC21F42-1D0A-6E42-9581-54EF0B4959C7}"/>
              </a:ext>
            </a:extLst>
          </p:cNvPr>
          <p:cNvCxnSpPr>
            <a:stCxn id="11" idx="3"/>
            <a:endCxn id="22" idx="0"/>
          </p:cNvCxnSpPr>
          <p:nvPr/>
        </p:nvCxnSpPr>
        <p:spPr>
          <a:xfrm>
            <a:off x="6784498" y="2053807"/>
            <a:ext cx="1106685" cy="770076"/>
          </a:xfrm>
          <a:prstGeom prst="bentConnector2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à coins arrondis 31">
            <a:extLst>
              <a:ext uri="{FF2B5EF4-FFF2-40B4-BE49-F238E27FC236}">
                <a16:creationId xmlns:a16="http://schemas.microsoft.com/office/drawing/2014/main" id="{60CA6122-728D-9641-A5E3-9F77EC6EA127}"/>
              </a:ext>
            </a:extLst>
          </p:cNvPr>
          <p:cNvSpPr/>
          <p:nvPr/>
        </p:nvSpPr>
        <p:spPr>
          <a:xfrm>
            <a:off x="4742330" y="3330390"/>
            <a:ext cx="2012576" cy="100404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7CFC7B77-46F6-F440-B14E-4CE05B82306D}"/>
              </a:ext>
            </a:extLst>
          </p:cNvPr>
          <p:cNvSpPr txBox="1"/>
          <p:nvPr/>
        </p:nvSpPr>
        <p:spPr>
          <a:xfrm>
            <a:off x="4915355" y="3599331"/>
            <a:ext cx="1826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/>
              <a:t>Poly-médication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65089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43753" y="1070418"/>
            <a:ext cx="8229600" cy="4525963"/>
          </a:xfrm>
        </p:spPr>
        <p:txBody>
          <a:bodyPr/>
          <a:lstStyle/>
          <a:p>
            <a:r>
              <a:rPr lang="fr-FR" dirty="0"/>
              <a:t>Problématiques associées au virage ambulatoire : </a:t>
            </a:r>
          </a:p>
          <a:p>
            <a:endParaRPr lang="fr-FR" dirty="0"/>
          </a:p>
          <a:p>
            <a:pPr marL="857250" lvl="1" indent="-457200">
              <a:buFont typeface="+mj-lt"/>
              <a:buAutoNum type="arabicParenR"/>
            </a:pP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Est-ce que le patient peut gérer seul le traitement ? Les schémas de prise complexes ? Observance aux suivis médicaux et biologiques ? </a:t>
            </a:r>
            <a:r>
              <a:rPr lang="fr-FR" sz="2000" dirty="0"/>
              <a:t/>
            </a:r>
            <a:br>
              <a:rPr lang="fr-FR" sz="2000" dirty="0"/>
            </a:br>
            <a:endParaRPr lang="fr-FR" sz="2000" dirty="0"/>
          </a:p>
          <a:p>
            <a:pPr marL="857250" lvl="1" indent="-457200">
              <a:buFont typeface="+mj-lt"/>
              <a:buAutoNum type="arabicParenR"/>
            </a:pPr>
            <a:r>
              <a:rPr lang="fr-FR" sz="2000" dirty="0"/>
              <a:t>Est-ce que le patient est observant aux médicaments ? 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/>
            </a:r>
            <a:br>
              <a:rPr lang="fr-FR" sz="2000" dirty="0">
                <a:solidFill>
                  <a:schemeClr val="bg1">
                    <a:lumMod val="85000"/>
                  </a:schemeClr>
                </a:solidFill>
              </a:rPr>
            </a:br>
            <a:endParaRPr lang="fr-FR" sz="2000" dirty="0">
              <a:solidFill>
                <a:schemeClr val="bg1">
                  <a:lumMod val="85000"/>
                </a:schemeClr>
              </a:solidFill>
            </a:endParaRPr>
          </a:p>
          <a:p>
            <a:pPr marL="857250" lvl="1" indent="-457200">
              <a:buFont typeface="+mj-lt"/>
              <a:buAutoNum type="arabicParenR"/>
            </a:pP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Est-ce que le patient sait comment réagir en cas de survenue d’effets indésirables ?</a:t>
            </a:r>
            <a:br>
              <a:rPr lang="fr-FR" sz="2000" dirty="0">
                <a:solidFill>
                  <a:schemeClr val="bg1">
                    <a:lumMod val="85000"/>
                  </a:schemeClr>
                </a:solidFill>
              </a:rPr>
            </a:br>
            <a:endParaRPr lang="fr-FR" sz="2000" dirty="0">
              <a:solidFill>
                <a:schemeClr val="bg1">
                  <a:lumMod val="85000"/>
                </a:schemeClr>
              </a:solidFill>
            </a:endParaRPr>
          </a:p>
          <a:p>
            <a:pPr marL="857250" lvl="1" indent="-457200">
              <a:buFont typeface="+mj-lt"/>
              <a:buAutoNum type="arabicParenR"/>
            </a:pP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Est-ce qu’il existe un risque d’interactions médicamenteuses ?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8F7F2AF-D18D-6243-A6D1-223E796D0F05}"/>
              </a:ext>
            </a:extLst>
          </p:cNvPr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Problématiques associées au virage ambulatoire</a:t>
            </a:r>
          </a:p>
        </p:txBody>
      </p:sp>
    </p:spTree>
    <p:extLst>
      <p:ext uri="{BB962C8B-B14F-4D97-AF65-F5344CB8AC3E}">
        <p14:creationId xmlns:p14="http://schemas.microsoft.com/office/powerpoint/2010/main" val="36197351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3B8A21A-82A0-0A44-9DDF-5D124461D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958DF06A-781C-3342-905F-F5BCF57C3901}"/>
              </a:ext>
            </a:extLst>
          </p:cNvPr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Problématiques associées au virage ambulatoire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C3112142-F450-4C46-92F7-510012E99621}"/>
              </a:ext>
            </a:extLst>
          </p:cNvPr>
          <p:cNvSpPr txBox="1">
            <a:spLocks/>
          </p:cNvSpPr>
          <p:nvPr/>
        </p:nvSpPr>
        <p:spPr>
          <a:xfrm>
            <a:off x="0" y="649941"/>
            <a:ext cx="9140825" cy="3720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/>
                </a:solidFill>
              </a:rPr>
              <a:t>2. Problème d’observance</a:t>
            </a: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2A3F2F6A-8127-404C-856F-732FE3A2762D}"/>
              </a:ext>
            </a:extLst>
          </p:cNvPr>
          <p:cNvSpPr/>
          <p:nvPr/>
        </p:nvSpPr>
        <p:spPr>
          <a:xfrm>
            <a:off x="3872752" y="1237130"/>
            <a:ext cx="887506" cy="1734670"/>
          </a:xfrm>
          <a:prstGeom prst="triangle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rgbClr val="FF0000"/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Triangle 27">
            <a:extLst>
              <a:ext uri="{FF2B5EF4-FFF2-40B4-BE49-F238E27FC236}">
                <a16:creationId xmlns:a16="http://schemas.microsoft.com/office/drawing/2014/main" id="{045BDCB1-74A1-564F-8207-63C1C687EB65}"/>
              </a:ext>
            </a:extLst>
          </p:cNvPr>
          <p:cNvSpPr/>
          <p:nvPr/>
        </p:nvSpPr>
        <p:spPr>
          <a:xfrm rot="10800000">
            <a:off x="4522693" y="1228165"/>
            <a:ext cx="887506" cy="1734670"/>
          </a:xfrm>
          <a:prstGeom prst="triangle">
            <a:avLst/>
          </a:prstGeom>
          <a:gradFill>
            <a:gsLst>
              <a:gs pos="0">
                <a:srgbClr val="0070C0"/>
              </a:gs>
              <a:gs pos="100000">
                <a:schemeClr val="tx2">
                  <a:lumMod val="20000"/>
                  <a:lumOff val="8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2F664B2-B9EB-304D-9D27-369B40838EB3}"/>
              </a:ext>
            </a:extLst>
          </p:cNvPr>
          <p:cNvSpPr txBox="1"/>
          <p:nvPr/>
        </p:nvSpPr>
        <p:spPr>
          <a:xfrm>
            <a:off x="2754686" y="1667435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pronostic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57F2E44-E58D-204B-9838-5D3364E02E2F}"/>
              </a:ext>
            </a:extLst>
          </p:cNvPr>
          <p:cNvSpPr txBox="1"/>
          <p:nvPr/>
        </p:nvSpPr>
        <p:spPr>
          <a:xfrm>
            <a:off x="5593976" y="1694329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observance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54533C7-565E-8246-A59E-237D76A66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63" y="3204880"/>
            <a:ext cx="2991971" cy="1994647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D0998EFC-7BFD-CF42-924C-C3A16B716109}"/>
              </a:ext>
            </a:extLst>
          </p:cNvPr>
          <p:cNvSpPr txBox="1"/>
          <p:nvPr/>
        </p:nvSpPr>
        <p:spPr>
          <a:xfrm>
            <a:off x="576263" y="5311588"/>
            <a:ext cx="3005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chemeClr val="accent6"/>
                </a:solidFill>
              </a:rPr>
              <a:t>100% de la dose prescrite</a:t>
            </a:r>
            <a:br>
              <a:rPr lang="fr-FR" b="1" dirty="0">
                <a:solidFill>
                  <a:schemeClr val="accent6"/>
                </a:solidFill>
              </a:rPr>
            </a:br>
            <a:r>
              <a:rPr lang="fr-FR" b="1" dirty="0">
                <a:solidFill>
                  <a:schemeClr val="accent6"/>
                </a:solidFill>
              </a:rPr>
              <a:t> administrée </a:t>
            </a:r>
          </a:p>
        </p:txBody>
      </p:sp>
      <p:sp>
        <p:nvSpPr>
          <p:cNvPr id="18" name="Flèche vers la droite 17">
            <a:extLst>
              <a:ext uri="{FF2B5EF4-FFF2-40B4-BE49-F238E27FC236}">
                <a16:creationId xmlns:a16="http://schemas.microsoft.com/office/drawing/2014/main" id="{C8A6D22B-FB2A-D048-B6E9-3FD3AD77AF87}"/>
              </a:ext>
            </a:extLst>
          </p:cNvPr>
          <p:cNvSpPr/>
          <p:nvPr/>
        </p:nvSpPr>
        <p:spPr>
          <a:xfrm>
            <a:off x="3872754" y="3993776"/>
            <a:ext cx="1963270" cy="443753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484C3919-E2F4-9946-B0AC-B6E62DD75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718" y="3148105"/>
            <a:ext cx="2150034" cy="215003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9D2CED53-35B5-8143-BFB1-D5C4F2EC8783}"/>
              </a:ext>
            </a:extLst>
          </p:cNvPr>
          <p:cNvSpPr txBox="1"/>
          <p:nvPr/>
        </p:nvSpPr>
        <p:spPr>
          <a:xfrm>
            <a:off x="7118716" y="5369859"/>
            <a:ext cx="902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chemeClr val="accent6"/>
                </a:solidFill>
              </a:rPr>
              <a:t>X % …</a:t>
            </a:r>
          </a:p>
        </p:txBody>
      </p:sp>
    </p:spTree>
    <p:extLst>
      <p:ext uri="{BB962C8B-B14F-4D97-AF65-F5344CB8AC3E}">
        <p14:creationId xmlns:p14="http://schemas.microsoft.com/office/powerpoint/2010/main" val="31641692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3B8A21A-82A0-0A44-9DDF-5D124461D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958DF06A-781C-3342-905F-F5BCF57C3901}"/>
              </a:ext>
            </a:extLst>
          </p:cNvPr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Problématiques associées au virage ambulatoire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C3112142-F450-4C46-92F7-510012E99621}"/>
              </a:ext>
            </a:extLst>
          </p:cNvPr>
          <p:cNvSpPr txBox="1">
            <a:spLocks/>
          </p:cNvSpPr>
          <p:nvPr/>
        </p:nvSpPr>
        <p:spPr>
          <a:xfrm>
            <a:off x="0" y="649941"/>
            <a:ext cx="9140825" cy="3720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/>
                </a:solidFill>
              </a:rPr>
              <a:t>2. Problème d’observance</a:t>
            </a:r>
          </a:p>
        </p:txBody>
      </p:sp>
      <p:sp>
        <p:nvSpPr>
          <p:cNvPr id="23" name="Espace réservé du contenu 1">
            <a:extLst>
              <a:ext uri="{FF2B5EF4-FFF2-40B4-BE49-F238E27FC236}">
                <a16:creationId xmlns:a16="http://schemas.microsoft.com/office/drawing/2014/main" id="{B660A514-BF83-CD4F-BC92-F122E72D8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753" y="1406594"/>
            <a:ext cx="8229600" cy="4525963"/>
          </a:xfrm>
        </p:spPr>
        <p:txBody>
          <a:bodyPr/>
          <a:lstStyle/>
          <a:p>
            <a:r>
              <a:rPr lang="fr-FR" dirty="0"/>
              <a:t>Observance moyenne population française toutes pathologies env. 65%</a:t>
            </a:r>
          </a:p>
          <a:p>
            <a:r>
              <a:rPr lang="fr-FR" dirty="0"/>
              <a:t>Observance anticancéreux oraux variable : </a:t>
            </a:r>
            <a:r>
              <a:rPr lang="fr-FR" b="1" dirty="0">
                <a:solidFill>
                  <a:schemeClr val="accent6"/>
                </a:solidFill>
              </a:rPr>
              <a:t>46-100%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r>
              <a:rPr lang="fr-FR" sz="1800" dirty="0">
                <a:solidFill>
                  <a:schemeClr val="accent6">
                    <a:lumMod val="75000"/>
                  </a:schemeClr>
                </a:solidFill>
              </a:rPr>
              <a:t>Ex. 40% d’observance faible pour </a:t>
            </a:r>
            <a:r>
              <a:rPr lang="fr-FR" sz="1800" dirty="0" err="1">
                <a:solidFill>
                  <a:schemeClr val="accent6">
                    <a:lumMod val="75000"/>
                  </a:schemeClr>
                </a:solidFill>
              </a:rPr>
              <a:t>antiandrogènes</a:t>
            </a:r>
            <a:r>
              <a:rPr lang="fr-FR" sz="1800" dirty="0">
                <a:solidFill>
                  <a:schemeClr val="accent6">
                    <a:lumMod val="75000"/>
                  </a:schemeClr>
                </a:solidFill>
              </a:rPr>
              <a:t> dans le cancer de prostate à 1 an</a:t>
            </a:r>
            <a:br>
              <a:rPr lang="fr-FR" sz="1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fr-FR" sz="1800" dirty="0"/>
              <a:t/>
            </a:r>
            <a:br>
              <a:rPr lang="fr-FR" sz="1800" dirty="0"/>
            </a:br>
            <a:r>
              <a:rPr lang="fr-FR" sz="1800" dirty="0">
                <a:solidFill>
                  <a:srgbClr val="FF0000"/>
                </a:solidFill>
              </a:rPr>
              <a:t>Ex. 47% d’observance faible à l’</a:t>
            </a:r>
            <a:r>
              <a:rPr lang="fr-FR" sz="1800" dirty="0" err="1">
                <a:solidFill>
                  <a:srgbClr val="FF0000"/>
                </a:solidFill>
              </a:rPr>
              <a:t>imatinib</a:t>
            </a:r>
            <a:r>
              <a:rPr lang="fr-FR" sz="1800" dirty="0">
                <a:solidFill>
                  <a:srgbClr val="FF0000"/>
                </a:solidFill>
              </a:rPr>
              <a:t> dans la LMC après 3 ans de traitement</a:t>
            </a:r>
          </a:p>
          <a:p>
            <a:endParaRPr lang="fr-FR" sz="2000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B054125-63A9-8844-85F7-98F81C56877A}"/>
              </a:ext>
            </a:extLst>
          </p:cNvPr>
          <p:cNvSpPr txBox="1"/>
          <p:nvPr/>
        </p:nvSpPr>
        <p:spPr>
          <a:xfrm>
            <a:off x="6423383" y="6026563"/>
            <a:ext cx="2720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/>
              <a:t>Source : </a:t>
            </a:r>
            <a:r>
              <a:rPr lang="fr-FR" sz="1200" i="1" dirty="0" err="1"/>
              <a:t>Greer</a:t>
            </a:r>
            <a:r>
              <a:rPr lang="fr-FR" sz="1200" i="1" dirty="0"/>
              <a:t> et al. </a:t>
            </a:r>
            <a:r>
              <a:rPr lang="fr-FR" sz="1200" i="1" dirty="0" err="1"/>
              <a:t>Oncologist</a:t>
            </a:r>
            <a:r>
              <a:rPr lang="fr-FR" sz="1200" i="1" dirty="0"/>
              <a:t> 2016</a:t>
            </a: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2A3F2F6A-8127-404C-856F-732FE3A2762D}"/>
              </a:ext>
            </a:extLst>
          </p:cNvPr>
          <p:cNvSpPr/>
          <p:nvPr/>
        </p:nvSpPr>
        <p:spPr>
          <a:xfrm>
            <a:off x="2111187" y="4782670"/>
            <a:ext cx="655883" cy="1281953"/>
          </a:xfrm>
          <a:prstGeom prst="triangle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rgbClr val="FF0000"/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Triangle 27">
            <a:extLst>
              <a:ext uri="{FF2B5EF4-FFF2-40B4-BE49-F238E27FC236}">
                <a16:creationId xmlns:a16="http://schemas.microsoft.com/office/drawing/2014/main" id="{045BDCB1-74A1-564F-8207-63C1C687EB65}"/>
              </a:ext>
            </a:extLst>
          </p:cNvPr>
          <p:cNvSpPr/>
          <p:nvPr/>
        </p:nvSpPr>
        <p:spPr>
          <a:xfrm rot="10800000">
            <a:off x="2761128" y="4773705"/>
            <a:ext cx="655883" cy="1281953"/>
          </a:xfrm>
          <a:prstGeom prst="triangle">
            <a:avLst/>
          </a:prstGeom>
          <a:gradFill>
            <a:gsLst>
              <a:gs pos="0">
                <a:srgbClr val="0070C0"/>
              </a:gs>
              <a:gs pos="100000">
                <a:schemeClr val="tx2">
                  <a:lumMod val="20000"/>
                  <a:lumOff val="8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2F664B2-B9EB-304D-9D27-369B40838EB3}"/>
              </a:ext>
            </a:extLst>
          </p:cNvPr>
          <p:cNvSpPr txBox="1"/>
          <p:nvPr/>
        </p:nvSpPr>
        <p:spPr>
          <a:xfrm>
            <a:off x="777969" y="5112141"/>
            <a:ext cx="1265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pronostic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57F2E44-E58D-204B-9838-5D3364E02E2F}"/>
              </a:ext>
            </a:extLst>
          </p:cNvPr>
          <p:cNvSpPr txBox="1"/>
          <p:nvPr/>
        </p:nvSpPr>
        <p:spPr>
          <a:xfrm>
            <a:off x="3550022" y="5139035"/>
            <a:ext cx="1667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observance</a:t>
            </a:r>
          </a:p>
        </p:txBody>
      </p:sp>
    </p:spTree>
    <p:extLst>
      <p:ext uri="{BB962C8B-B14F-4D97-AF65-F5344CB8AC3E}">
        <p14:creationId xmlns:p14="http://schemas.microsoft.com/office/powerpoint/2010/main" val="2177472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43753" y="1070418"/>
            <a:ext cx="8229600" cy="4525963"/>
          </a:xfrm>
        </p:spPr>
        <p:txBody>
          <a:bodyPr/>
          <a:lstStyle/>
          <a:p>
            <a:r>
              <a:rPr lang="fr-FR" dirty="0"/>
              <a:t>Problématiques associées au virage ambulatoire : </a:t>
            </a:r>
          </a:p>
          <a:p>
            <a:endParaRPr lang="fr-FR" dirty="0"/>
          </a:p>
          <a:p>
            <a:pPr marL="857250" lvl="1" indent="-457200">
              <a:buFont typeface="+mj-lt"/>
              <a:buAutoNum type="arabicParenR"/>
            </a:pP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Est-ce que le patient peut gérer seul le traitement ? Les schémas de prise complexes ? Observance aux suivis médicaux et biologiques ? </a:t>
            </a:r>
            <a:r>
              <a:rPr lang="fr-FR" sz="2000" dirty="0"/>
              <a:t/>
            </a:r>
            <a:br>
              <a:rPr lang="fr-FR" sz="2000" dirty="0"/>
            </a:br>
            <a:endParaRPr lang="fr-FR" sz="2000" dirty="0"/>
          </a:p>
          <a:p>
            <a:pPr marL="857250" lvl="1" indent="-457200">
              <a:buFont typeface="+mj-lt"/>
              <a:buAutoNum type="arabicParenR"/>
            </a:pP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Est-ce que le patient est observant aux médicaments ? </a:t>
            </a:r>
            <a:br>
              <a:rPr lang="fr-FR" sz="2000" dirty="0">
                <a:solidFill>
                  <a:schemeClr val="bg1">
                    <a:lumMod val="85000"/>
                  </a:schemeClr>
                </a:solidFill>
              </a:rPr>
            </a:br>
            <a:endParaRPr lang="fr-FR" sz="2000" dirty="0">
              <a:solidFill>
                <a:schemeClr val="bg1">
                  <a:lumMod val="85000"/>
                </a:schemeClr>
              </a:solidFill>
            </a:endParaRPr>
          </a:p>
          <a:p>
            <a:pPr marL="857250" lvl="1" indent="-457200">
              <a:buFont typeface="+mj-lt"/>
              <a:buAutoNum type="arabicParenR"/>
            </a:pPr>
            <a:r>
              <a:rPr lang="fr-FR" sz="2000" dirty="0"/>
              <a:t>Est-ce que le patient sait comment réagir en cas de survenue d’effets indésirables ?</a:t>
            </a:r>
            <a:br>
              <a:rPr lang="fr-FR" sz="2000" dirty="0"/>
            </a:br>
            <a:endParaRPr lang="fr-FR" sz="2000" dirty="0"/>
          </a:p>
          <a:p>
            <a:pPr marL="857250" lvl="1" indent="-457200">
              <a:buFont typeface="+mj-lt"/>
              <a:buAutoNum type="arabicParenR"/>
            </a:pP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Est-ce qu’il existe un risque d’interactions médicamenteuses ?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8F7F2AF-D18D-6243-A6D1-223E796D0F05}"/>
              </a:ext>
            </a:extLst>
          </p:cNvPr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Problématiques associées au virage ambulatoire</a:t>
            </a:r>
          </a:p>
        </p:txBody>
      </p:sp>
    </p:spTree>
    <p:extLst>
      <p:ext uri="{BB962C8B-B14F-4D97-AF65-F5344CB8AC3E}">
        <p14:creationId xmlns:p14="http://schemas.microsoft.com/office/powerpoint/2010/main" val="28618565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3B8A21A-82A0-0A44-9DDF-5D124461D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18</a:t>
            </a:fld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958DF06A-781C-3342-905F-F5BCF57C3901}"/>
              </a:ext>
            </a:extLst>
          </p:cNvPr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Problématiques associées au virage ambulatoire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C3112142-F450-4C46-92F7-510012E99621}"/>
              </a:ext>
            </a:extLst>
          </p:cNvPr>
          <p:cNvSpPr txBox="1">
            <a:spLocks/>
          </p:cNvSpPr>
          <p:nvPr/>
        </p:nvSpPr>
        <p:spPr>
          <a:xfrm>
            <a:off x="0" y="649941"/>
            <a:ext cx="9140825" cy="3720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/>
                </a:solidFill>
              </a:rPr>
              <a:t>3. Aptitudes pour gérer les effets secondaires </a:t>
            </a:r>
          </a:p>
        </p:txBody>
      </p:sp>
      <p:sp>
        <p:nvSpPr>
          <p:cNvPr id="23" name="Espace réservé du contenu 1">
            <a:extLst>
              <a:ext uri="{FF2B5EF4-FFF2-40B4-BE49-F238E27FC236}">
                <a16:creationId xmlns:a16="http://schemas.microsoft.com/office/drawing/2014/main" id="{B660A514-BF83-CD4F-BC92-F122E72D8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753" y="1406594"/>
            <a:ext cx="8229600" cy="4525963"/>
          </a:xfrm>
        </p:spPr>
        <p:txBody>
          <a:bodyPr/>
          <a:lstStyle/>
          <a:p>
            <a:r>
              <a:rPr lang="fr-FR" sz="2000" dirty="0"/>
              <a:t>Multitude d’ordonnances remises à la sortie de la consultation avec l’oncologue </a:t>
            </a:r>
          </a:p>
          <a:p>
            <a:endParaRPr lang="fr-FR" sz="2000" dirty="0"/>
          </a:p>
          <a:p>
            <a:pPr marL="0" indent="0">
              <a:buNone/>
            </a:pPr>
            <a:r>
              <a:rPr lang="fr-FR" sz="20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Prescription de chimio orale</a:t>
            </a: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/>
              <a:t>		</a:t>
            </a:r>
            <a:r>
              <a:rPr lang="fr-FR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Prescription des médicaments de soins de support</a:t>
            </a:r>
            <a:br>
              <a:rPr lang="fr-FR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/>
              <a:t>				</a:t>
            </a:r>
            <a:r>
              <a:rPr lang="fr-FR" sz="2000" b="1" dirty="0">
                <a:solidFill>
                  <a:srgbClr val="00B0F0"/>
                </a:solidFill>
              </a:rPr>
              <a:t>Prescription des soins infirmiers</a:t>
            </a: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/>
              <a:t>	</a:t>
            </a:r>
          </a:p>
          <a:p>
            <a:pPr marL="0" indent="0">
              <a:buNone/>
            </a:pPr>
            <a:r>
              <a:rPr lang="fr-FR" sz="2000" dirty="0"/>
              <a:t>						</a:t>
            </a:r>
            <a:r>
              <a:rPr lang="fr-FR" sz="2000" b="1" dirty="0">
                <a:solidFill>
                  <a:srgbClr val="7030A0"/>
                </a:solidFill>
              </a:rPr>
              <a:t>Prescription des suivis biologiques</a:t>
            </a:r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r>
              <a:rPr lang="fr-FR" sz="2000" dirty="0"/>
              <a:t>								</a:t>
            </a:r>
            <a:r>
              <a:rPr lang="fr-FR" sz="2000" b="1" dirty="0">
                <a:solidFill>
                  <a:schemeClr val="accent5">
                    <a:lumMod val="75000"/>
                  </a:schemeClr>
                </a:solidFill>
              </a:rPr>
              <a:t>Formulaire médicament exception</a:t>
            </a:r>
          </a:p>
          <a:p>
            <a:pPr marL="0" indent="0">
              <a:buNone/>
            </a:pPr>
            <a:endParaRPr lang="fr-FR" sz="20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fr-FR" sz="2000" dirty="0"/>
              <a:t>										</a:t>
            </a:r>
            <a:r>
              <a:rPr lang="fr-FR" sz="2000" b="1" dirty="0">
                <a:solidFill>
                  <a:srgbClr val="00B050"/>
                </a:solidFill>
              </a:rPr>
              <a:t>Bon de transport…</a:t>
            </a:r>
          </a:p>
        </p:txBody>
      </p:sp>
    </p:spTree>
    <p:extLst>
      <p:ext uri="{BB962C8B-B14F-4D97-AF65-F5344CB8AC3E}">
        <p14:creationId xmlns:p14="http://schemas.microsoft.com/office/powerpoint/2010/main" val="19439398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3B8A21A-82A0-0A44-9DDF-5D124461D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19</a:t>
            </a:fld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958DF06A-781C-3342-905F-F5BCF57C3901}"/>
              </a:ext>
            </a:extLst>
          </p:cNvPr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Problématiques associées au virage ambulatoire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C3112142-F450-4C46-92F7-510012E99621}"/>
              </a:ext>
            </a:extLst>
          </p:cNvPr>
          <p:cNvSpPr txBox="1">
            <a:spLocks/>
          </p:cNvSpPr>
          <p:nvPr/>
        </p:nvSpPr>
        <p:spPr>
          <a:xfrm>
            <a:off x="0" y="649941"/>
            <a:ext cx="9140825" cy="3720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/>
                </a:solidFill>
              </a:rPr>
              <a:t>3. Aptitudes pour gérer les effets secondaires</a:t>
            </a:r>
          </a:p>
        </p:txBody>
      </p:sp>
      <p:sp>
        <p:nvSpPr>
          <p:cNvPr id="23" name="Espace réservé du contenu 1">
            <a:extLst>
              <a:ext uri="{FF2B5EF4-FFF2-40B4-BE49-F238E27FC236}">
                <a16:creationId xmlns:a16="http://schemas.microsoft.com/office/drawing/2014/main" id="{B660A514-BF83-CD4F-BC92-F122E72D8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753" y="1406594"/>
            <a:ext cx="8229600" cy="4525963"/>
          </a:xfrm>
        </p:spPr>
        <p:txBody>
          <a:bodyPr/>
          <a:lstStyle/>
          <a:p>
            <a:r>
              <a:rPr lang="fr-FR" sz="2000" dirty="0"/>
              <a:t>Risques :</a:t>
            </a:r>
          </a:p>
          <a:p>
            <a:endParaRPr lang="fr-FR" sz="2000" dirty="0"/>
          </a:p>
          <a:p>
            <a:pPr marL="857250" lvl="1" indent="-457200">
              <a:buFont typeface="+mj-lt"/>
              <a:buAutoNum type="arabicParenR"/>
            </a:pPr>
            <a:r>
              <a:rPr lang="fr-FR" sz="2000" dirty="0"/>
              <a:t>Non-détection et gestion précoce des effets secondaires : toxicité grade 1 &gt; 2 &gt; 3 conduisant à une </a:t>
            </a:r>
            <a:r>
              <a:rPr lang="fr-FR" sz="2000" b="1" dirty="0">
                <a:solidFill>
                  <a:srgbClr val="FF0000"/>
                </a:solidFill>
              </a:rPr>
              <a:t>diminution de dose/arrêt de traitement</a:t>
            </a:r>
            <a:br>
              <a:rPr lang="fr-FR" sz="2000" b="1" dirty="0">
                <a:solidFill>
                  <a:srgbClr val="FF0000"/>
                </a:solidFill>
              </a:rPr>
            </a:br>
            <a:endParaRPr lang="fr-FR" sz="2000" b="1" dirty="0">
              <a:solidFill>
                <a:srgbClr val="FF0000"/>
              </a:solidFill>
            </a:endParaRPr>
          </a:p>
          <a:p>
            <a:pPr marL="857250" lvl="1" indent="-457200">
              <a:buFont typeface="+mj-lt"/>
              <a:buAutoNum type="arabicParenR"/>
            </a:pPr>
            <a:r>
              <a:rPr lang="fr-FR" sz="2000" dirty="0"/>
              <a:t>Consultation médicale en urgence : déstructuration du parcours de soins</a:t>
            </a:r>
            <a:br>
              <a:rPr lang="fr-FR" sz="2000" dirty="0"/>
            </a:br>
            <a:endParaRPr lang="fr-FR" sz="2000" dirty="0"/>
          </a:p>
          <a:p>
            <a:pPr marL="857250" lvl="1" indent="-457200">
              <a:buFont typeface="+mj-lt"/>
              <a:buAutoNum type="arabicParenR"/>
            </a:pPr>
            <a:r>
              <a:rPr lang="fr-FR" sz="2000" dirty="0"/>
              <a:t>Ré-hospitalisations non programmées : </a:t>
            </a:r>
            <a:r>
              <a:rPr lang="fr-FR" sz="2000" b="1" dirty="0">
                <a:solidFill>
                  <a:srgbClr val="FF0000"/>
                </a:solidFill>
              </a:rPr>
              <a:t>passage aux urgences</a:t>
            </a:r>
            <a:br>
              <a:rPr lang="fr-FR" sz="2000" b="1" dirty="0">
                <a:solidFill>
                  <a:srgbClr val="FF0000"/>
                </a:solidFill>
              </a:rPr>
            </a:br>
            <a:endParaRPr lang="fr-FR" sz="2000" b="1" dirty="0">
              <a:solidFill>
                <a:srgbClr val="FF0000"/>
              </a:solidFill>
            </a:endParaRPr>
          </a:p>
          <a:p>
            <a:pPr marL="857250" lvl="1" indent="-457200">
              <a:buFont typeface="+mj-lt"/>
              <a:buAutoNum type="arabicParenR"/>
            </a:pPr>
            <a:r>
              <a:rPr lang="fr-FR" sz="2000" dirty="0"/>
              <a:t>Détérioration de la </a:t>
            </a:r>
            <a:r>
              <a:rPr lang="fr-FR" sz="2000" b="1" dirty="0">
                <a:solidFill>
                  <a:srgbClr val="FF0000"/>
                </a:solidFill>
              </a:rPr>
              <a:t>qualité de vie </a:t>
            </a:r>
            <a:r>
              <a:rPr lang="fr-FR" sz="2000" dirty="0"/>
              <a:t>du patient</a:t>
            </a:r>
            <a:br>
              <a:rPr lang="fr-FR" sz="2000" dirty="0"/>
            </a:br>
            <a:endParaRPr lang="fr-FR" sz="2000" dirty="0"/>
          </a:p>
          <a:p>
            <a:pPr marL="457200" indent="-457200">
              <a:buFont typeface="+mj-lt"/>
              <a:buAutoNum type="arabicParenR"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477737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43753" y="832457"/>
            <a:ext cx="8229600" cy="452596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fr-FR" b="1" dirty="0">
                <a:solidFill>
                  <a:srgbClr val="E46C0A"/>
                </a:solidFill>
              </a:rPr>
              <a:t>Introduction</a:t>
            </a:r>
          </a:p>
          <a:p>
            <a:pPr marL="857250" lvl="1" indent="-457200">
              <a:buFont typeface="+mj-lt"/>
              <a:buAutoNum type="arabicPeriod"/>
            </a:pPr>
            <a:r>
              <a:rPr lang="fr-FR" sz="1600" dirty="0"/>
              <a:t>Avènement des anticancéreux oraux</a:t>
            </a:r>
          </a:p>
          <a:p>
            <a:pPr marL="857250" lvl="1" indent="-457200">
              <a:buFont typeface="+mj-lt"/>
              <a:buAutoNum type="arabicPeriod"/>
            </a:pPr>
            <a:r>
              <a:rPr lang="fr-FR" sz="1600" dirty="0"/>
              <a:t>Problématiques associées au virage ambulatoire dans le cancer</a:t>
            </a:r>
          </a:p>
          <a:p>
            <a:pPr marL="857250" lvl="1" indent="-457200">
              <a:buFont typeface="+mj-lt"/>
              <a:buAutoNum type="arabicPeriod"/>
            </a:pPr>
            <a:r>
              <a:rPr lang="fr-FR" sz="1600" dirty="0"/>
              <a:t>Développement de la médecine intégrée en oncologie</a:t>
            </a:r>
          </a:p>
          <a:p>
            <a:pPr marL="457200" indent="-457200">
              <a:buFont typeface="+mj-lt"/>
              <a:buAutoNum type="arabicPeriod"/>
            </a:pPr>
            <a:r>
              <a:rPr lang="fr-FR" b="1" dirty="0">
                <a:solidFill>
                  <a:srgbClr val="E46C0A"/>
                </a:solidFill>
              </a:rPr>
              <a:t>La consultation longue de primo-prescription</a:t>
            </a:r>
          </a:p>
          <a:p>
            <a:pPr marL="857250" lvl="1" indent="-457200">
              <a:buFont typeface="+mj-lt"/>
              <a:buAutoNum type="arabicPeriod"/>
            </a:pPr>
            <a:r>
              <a:rPr lang="fr-FR" sz="1600" dirty="0"/>
              <a:t>Recherche de problèmes médicamenteux</a:t>
            </a:r>
          </a:p>
          <a:p>
            <a:pPr marL="857250" lvl="1" indent="-457200">
              <a:buFont typeface="+mj-lt"/>
              <a:buAutoNum type="arabicPeriod"/>
            </a:pPr>
            <a:r>
              <a:rPr lang="fr-FR" sz="1600" dirty="0"/>
              <a:t>Recherche de problème d’interactions médicamenteuses</a:t>
            </a:r>
          </a:p>
          <a:p>
            <a:pPr marL="857250" lvl="1" indent="-457200">
              <a:buFont typeface="+mj-lt"/>
              <a:buAutoNum type="arabicPeriod"/>
            </a:pPr>
            <a:r>
              <a:rPr lang="fr-FR" sz="1600" dirty="0"/>
              <a:t>Recherche de problèmes d’observance</a:t>
            </a:r>
          </a:p>
          <a:p>
            <a:pPr marL="457200" indent="-457200">
              <a:buFont typeface="+mj-lt"/>
              <a:buAutoNum type="arabicPeriod"/>
            </a:pPr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Les consultations de suivi </a:t>
            </a:r>
          </a:p>
          <a:p>
            <a:pPr marL="857250" lvl="1" indent="-457200">
              <a:buFont typeface="+mj-lt"/>
              <a:buAutoNum type="arabicPeriod"/>
            </a:pPr>
            <a:r>
              <a:rPr lang="fr-FR" sz="1600" dirty="0"/>
              <a:t>Objectifs de la consultation de suivi</a:t>
            </a:r>
          </a:p>
          <a:p>
            <a:pPr marL="457200" indent="-457200">
              <a:buFont typeface="+mj-lt"/>
              <a:buAutoNum type="arabicPeriod"/>
            </a:pPr>
            <a:r>
              <a:rPr lang="fr-FR" b="1" dirty="0">
                <a:solidFill>
                  <a:srgbClr val="E46C0A"/>
                </a:solidFill>
              </a:rPr>
              <a:t>Lien ville-hôpital</a:t>
            </a:r>
          </a:p>
          <a:p>
            <a:pPr marL="857250" lvl="1" indent="-457200">
              <a:buFont typeface="+mj-lt"/>
              <a:buAutoNum type="arabicPeriod"/>
            </a:pPr>
            <a:r>
              <a:rPr lang="fr-FR" sz="1600" dirty="0"/>
              <a:t>Principe</a:t>
            </a:r>
          </a:p>
          <a:p>
            <a:pPr marL="857250" lvl="1" indent="-457200">
              <a:buFont typeface="+mj-lt"/>
              <a:buAutoNum type="arabicPeriod"/>
            </a:pPr>
            <a:r>
              <a:rPr lang="fr-FR" sz="1600" dirty="0"/>
              <a:t>Les outils</a:t>
            </a:r>
          </a:p>
          <a:p>
            <a:pPr marL="857250" lvl="1" indent="-457200">
              <a:buFont typeface="+mj-lt"/>
              <a:buAutoNum type="arabicPeriod"/>
            </a:pPr>
            <a:r>
              <a:rPr lang="fr-FR" sz="1600" dirty="0"/>
              <a:t>Expérimentation régionales/nationales</a:t>
            </a:r>
          </a:p>
          <a:p>
            <a:pPr marL="857250" lvl="1" indent="-457200">
              <a:buFont typeface="+mj-lt"/>
              <a:buAutoNum type="arabicPeriod"/>
            </a:pPr>
            <a:r>
              <a:rPr lang="fr-FR" sz="1600" dirty="0"/>
              <a:t>Les freins au déploiement du lien ville-hôpital</a:t>
            </a:r>
          </a:p>
          <a:p>
            <a:pPr marL="457200" indent="-457200">
              <a:buFont typeface="+mj-lt"/>
              <a:buAutoNum type="arabicPeriod"/>
            </a:pPr>
            <a:r>
              <a:rPr lang="fr-FR" b="1" dirty="0">
                <a:solidFill>
                  <a:srgbClr val="E46C0A"/>
                </a:solidFill>
              </a:rPr>
              <a:t>Conclusion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2</a:t>
            </a:fld>
            <a:endParaRPr lang="fr-FR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Plan de la présentation</a:t>
            </a:r>
          </a:p>
        </p:txBody>
      </p:sp>
    </p:spTree>
    <p:extLst>
      <p:ext uri="{BB962C8B-B14F-4D97-AF65-F5344CB8AC3E}">
        <p14:creationId xmlns:p14="http://schemas.microsoft.com/office/powerpoint/2010/main" val="3693271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43753" y="1070418"/>
            <a:ext cx="8229600" cy="4525963"/>
          </a:xfrm>
        </p:spPr>
        <p:txBody>
          <a:bodyPr/>
          <a:lstStyle/>
          <a:p>
            <a:r>
              <a:rPr lang="fr-FR" dirty="0"/>
              <a:t>Problématiques associées au virage ambulatoire : </a:t>
            </a:r>
          </a:p>
          <a:p>
            <a:endParaRPr lang="fr-FR" dirty="0"/>
          </a:p>
          <a:p>
            <a:pPr marL="857250" lvl="1" indent="-457200">
              <a:buFont typeface="+mj-lt"/>
              <a:buAutoNum type="arabicParenR"/>
            </a:pP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Est-ce que le patient peut gérer seul le traitement ? Les schémas de prise complexes ? Observance aux suivis médicaux et biologiques ? </a:t>
            </a:r>
            <a:r>
              <a:rPr lang="fr-FR" sz="2000" dirty="0"/>
              <a:t/>
            </a:r>
            <a:br>
              <a:rPr lang="fr-FR" sz="2000" dirty="0"/>
            </a:br>
            <a:endParaRPr lang="fr-FR" sz="2000" dirty="0"/>
          </a:p>
          <a:p>
            <a:pPr marL="857250" lvl="1" indent="-457200">
              <a:buFont typeface="+mj-lt"/>
              <a:buAutoNum type="arabicParenR"/>
            </a:pP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Est-ce que le patient est observant aux médicaments ? </a:t>
            </a:r>
            <a:br>
              <a:rPr lang="fr-FR" sz="2000" dirty="0">
                <a:solidFill>
                  <a:schemeClr val="bg1">
                    <a:lumMod val="85000"/>
                  </a:schemeClr>
                </a:solidFill>
              </a:rPr>
            </a:br>
            <a:endParaRPr lang="fr-FR" sz="2000" dirty="0">
              <a:solidFill>
                <a:schemeClr val="bg1">
                  <a:lumMod val="85000"/>
                </a:schemeClr>
              </a:solidFill>
            </a:endParaRPr>
          </a:p>
          <a:p>
            <a:pPr marL="857250" lvl="1" indent="-457200">
              <a:buFont typeface="+mj-lt"/>
              <a:buAutoNum type="arabicParenR"/>
            </a:pP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Est-ce que le patient sait comment réagir en cas de survenue d’effets indésirables ?</a:t>
            </a:r>
            <a:br>
              <a:rPr lang="fr-FR" sz="2000" dirty="0">
                <a:solidFill>
                  <a:schemeClr val="bg1">
                    <a:lumMod val="85000"/>
                  </a:schemeClr>
                </a:solidFill>
              </a:rPr>
            </a:br>
            <a:endParaRPr lang="fr-FR" sz="2000" dirty="0">
              <a:solidFill>
                <a:schemeClr val="bg1">
                  <a:lumMod val="85000"/>
                </a:schemeClr>
              </a:solidFill>
            </a:endParaRPr>
          </a:p>
          <a:p>
            <a:pPr marL="857250" lvl="1" indent="-457200">
              <a:buFont typeface="+mj-lt"/>
              <a:buAutoNum type="arabicParenR"/>
            </a:pPr>
            <a:r>
              <a:rPr lang="fr-FR" sz="2000" dirty="0"/>
              <a:t>Est-ce qu’il existe un risque d’interactions médicamenteuses ?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20</a:t>
            </a:fld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8F7F2AF-D18D-6243-A6D1-223E796D0F05}"/>
              </a:ext>
            </a:extLst>
          </p:cNvPr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Problématiques associées au virage ambulatoire</a:t>
            </a:r>
          </a:p>
        </p:txBody>
      </p:sp>
    </p:spTree>
    <p:extLst>
      <p:ext uri="{BB962C8B-B14F-4D97-AF65-F5344CB8AC3E}">
        <p14:creationId xmlns:p14="http://schemas.microsoft.com/office/powerpoint/2010/main" val="3062448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3B8A21A-82A0-0A44-9DDF-5D124461D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21</a:t>
            </a:fld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958DF06A-781C-3342-905F-F5BCF57C3901}"/>
              </a:ext>
            </a:extLst>
          </p:cNvPr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Problématiques associées au virage ambulatoire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C3112142-F450-4C46-92F7-510012E99621}"/>
              </a:ext>
            </a:extLst>
          </p:cNvPr>
          <p:cNvSpPr txBox="1">
            <a:spLocks/>
          </p:cNvSpPr>
          <p:nvPr/>
        </p:nvSpPr>
        <p:spPr>
          <a:xfrm>
            <a:off x="0" y="649941"/>
            <a:ext cx="9140825" cy="3720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/>
                </a:solidFill>
              </a:rPr>
              <a:t>4. Et les interactions médicamenteuses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582C9A2-EB4C-5D4A-8839-936D8E6FD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65" y="2971800"/>
            <a:ext cx="1358150" cy="1358150"/>
          </a:xfrm>
          <a:prstGeom prst="rect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2531D80-2CE2-8D49-A80C-873A7EE9DCBC}"/>
              </a:ext>
            </a:extLst>
          </p:cNvPr>
          <p:cNvSpPr txBox="1"/>
          <p:nvPr/>
        </p:nvSpPr>
        <p:spPr>
          <a:xfrm>
            <a:off x="1586754" y="3361765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+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0F74197-1E44-9846-9A2B-5C54063ED8B4}"/>
              </a:ext>
            </a:extLst>
          </p:cNvPr>
          <p:cNvSpPr txBox="1"/>
          <p:nvPr/>
        </p:nvSpPr>
        <p:spPr>
          <a:xfrm>
            <a:off x="1788458" y="1465730"/>
            <a:ext cx="2460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MAC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196A938-BF16-2843-84B5-8C0C2CF7B02E}"/>
              </a:ext>
            </a:extLst>
          </p:cNvPr>
          <p:cNvSpPr txBox="1"/>
          <p:nvPr/>
        </p:nvSpPr>
        <p:spPr>
          <a:xfrm>
            <a:off x="2012811" y="2976283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/>
              <a:t>Automédication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A0852D6-8437-FA49-9B0A-AE6B69025F9C}"/>
              </a:ext>
            </a:extLst>
          </p:cNvPr>
          <p:cNvSpPr txBox="1"/>
          <p:nvPr/>
        </p:nvSpPr>
        <p:spPr>
          <a:xfrm>
            <a:off x="2230761" y="4379260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/>
              <a:t>Alimentation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E7A0DFD-408C-EF47-8E81-FCCDC87CA149}"/>
              </a:ext>
            </a:extLst>
          </p:cNvPr>
          <p:cNvSpPr txBox="1"/>
          <p:nvPr/>
        </p:nvSpPr>
        <p:spPr>
          <a:xfrm>
            <a:off x="1833604" y="5728449"/>
            <a:ext cx="276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/>
              <a:t>Substances récréatives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0075196-4800-1045-9291-7B68B1E9C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565" y="1062317"/>
            <a:ext cx="1313329" cy="131332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C2F0F67-F1CE-2E4C-89B5-629B41CAFA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8941" y="2528047"/>
            <a:ext cx="1246094" cy="124609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66704EB-D297-644C-B44B-DFD864BD23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3775" y="3966882"/>
            <a:ext cx="1613649" cy="107576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5414533-ABFF-814D-B5F9-D18640BC46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3665" y="5284694"/>
            <a:ext cx="1501618" cy="1210983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2624D572-F7EB-894E-9C48-79303ED6C342}"/>
              </a:ext>
            </a:extLst>
          </p:cNvPr>
          <p:cNvSpPr txBox="1"/>
          <p:nvPr/>
        </p:nvSpPr>
        <p:spPr>
          <a:xfrm>
            <a:off x="5625354" y="3379694"/>
            <a:ext cx="494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=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F493795-BAF5-104C-8B45-A8C687940131}"/>
              </a:ext>
            </a:extLst>
          </p:cNvPr>
          <p:cNvSpPr txBox="1"/>
          <p:nvPr/>
        </p:nvSpPr>
        <p:spPr>
          <a:xfrm>
            <a:off x="6730051" y="2326342"/>
            <a:ext cx="1954381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rgbClr val="00B0F0"/>
                </a:solidFill>
              </a:rPr>
              <a:t>Risque de </a:t>
            </a:r>
          </a:p>
          <a:p>
            <a:pPr algn="ctr"/>
            <a:r>
              <a:rPr lang="fr-FR" b="1" dirty="0">
                <a:solidFill>
                  <a:srgbClr val="00B0F0"/>
                </a:solidFill>
              </a:rPr>
              <a:t>sous-exposition</a:t>
            </a:r>
          </a:p>
          <a:p>
            <a:pPr algn="ctr"/>
            <a:r>
              <a:rPr lang="fr-FR" b="1" dirty="0">
                <a:solidFill>
                  <a:srgbClr val="00B0F0"/>
                </a:solidFill>
              </a:rPr>
              <a:t>=</a:t>
            </a:r>
          </a:p>
          <a:p>
            <a:pPr algn="ctr"/>
            <a:r>
              <a:rPr lang="fr-FR" b="1" dirty="0">
                <a:solidFill>
                  <a:srgbClr val="00B0F0"/>
                </a:solidFill>
              </a:rPr>
              <a:t>PROGRESSION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6A06774-2167-2140-BAD0-427117886381}"/>
              </a:ext>
            </a:extLst>
          </p:cNvPr>
          <p:cNvSpPr txBox="1"/>
          <p:nvPr/>
        </p:nvSpPr>
        <p:spPr>
          <a:xfrm>
            <a:off x="6862773" y="3971366"/>
            <a:ext cx="1697901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rgbClr val="00B0F0"/>
                </a:solidFill>
              </a:rPr>
              <a:t>Risque de </a:t>
            </a:r>
          </a:p>
          <a:p>
            <a:pPr algn="ctr"/>
            <a:r>
              <a:rPr lang="fr-FR" b="1" dirty="0">
                <a:solidFill>
                  <a:srgbClr val="00B0F0"/>
                </a:solidFill>
              </a:rPr>
              <a:t>surexposition</a:t>
            </a:r>
          </a:p>
          <a:p>
            <a:pPr algn="ctr"/>
            <a:r>
              <a:rPr lang="fr-FR" b="1" dirty="0">
                <a:solidFill>
                  <a:srgbClr val="00B0F0"/>
                </a:solidFill>
              </a:rPr>
              <a:t>=</a:t>
            </a:r>
          </a:p>
          <a:p>
            <a:pPr algn="ctr"/>
            <a:r>
              <a:rPr lang="fr-FR" b="1" dirty="0">
                <a:solidFill>
                  <a:srgbClr val="00B0F0"/>
                </a:solidFill>
              </a:rPr>
              <a:t>TOXICITE</a:t>
            </a:r>
          </a:p>
        </p:txBody>
      </p:sp>
    </p:spTree>
    <p:extLst>
      <p:ext uri="{BB962C8B-B14F-4D97-AF65-F5344CB8AC3E}">
        <p14:creationId xmlns:p14="http://schemas.microsoft.com/office/powerpoint/2010/main" val="377202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3B8A21A-82A0-0A44-9DDF-5D124461D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22</a:t>
            </a:fld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958DF06A-781C-3342-905F-F5BCF57C3901}"/>
              </a:ext>
            </a:extLst>
          </p:cNvPr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Problématiques associées au virage ambulatoire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C3112142-F450-4C46-92F7-510012E99621}"/>
              </a:ext>
            </a:extLst>
          </p:cNvPr>
          <p:cNvSpPr txBox="1">
            <a:spLocks/>
          </p:cNvSpPr>
          <p:nvPr/>
        </p:nvSpPr>
        <p:spPr>
          <a:xfrm>
            <a:off x="0" y="649941"/>
            <a:ext cx="9140825" cy="3720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/>
                </a:solidFill>
              </a:rPr>
              <a:t>4. Et les interactions médicamenteuses</a:t>
            </a:r>
          </a:p>
        </p:txBody>
      </p:sp>
      <p:sp>
        <p:nvSpPr>
          <p:cNvPr id="21" name="Espace réservé du contenu 1">
            <a:extLst>
              <a:ext uri="{FF2B5EF4-FFF2-40B4-BE49-F238E27FC236}">
                <a16:creationId xmlns:a16="http://schemas.microsoft.com/office/drawing/2014/main" id="{DF7EBA7D-8988-7C42-B433-261BD7314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306" y="1702429"/>
            <a:ext cx="8229600" cy="4525963"/>
          </a:xfrm>
        </p:spPr>
        <p:txBody>
          <a:bodyPr/>
          <a:lstStyle/>
          <a:p>
            <a:r>
              <a:rPr lang="fr-FR" sz="2000" dirty="0"/>
              <a:t>Patient souffrant de cancer fréquemment </a:t>
            </a:r>
            <a:r>
              <a:rPr lang="fr-FR" sz="2000" dirty="0" err="1"/>
              <a:t>polymédiqués</a:t>
            </a:r>
            <a:r>
              <a:rPr lang="fr-FR" sz="2000" dirty="0"/>
              <a:t> :</a:t>
            </a:r>
            <a:br>
              <a:rPr lang="fr-FR" sz="2000" dirty="0"/>
            </a:br>
            <a:endParaRPr lang="fr-FR" sz="2000" dirty="0"/>
          </a:p>
          <a:p>
            <a:pPr lvl="1"/>
            <a:r>
              <a:rPr lang="fr-FR" sz="2000" dirty="0"/>
              <a:t>Cohorte française : 961 patients suivis sur 6 ans </a:t>
            </a:r>
          </a:p>
          <a:p>
            <a:pPr lvl="1"/>
            <a:r>
              <a:rPr lang="fr-FR" sz="2000" dirty="0"/>
              <a:t>50% des patients, </a:t>
            </a:r>
            <a:r>
              <a:rPr lang="fr-FR" sz="2000" b="1" dirty="0">
                <a:solidFill>
                  <a:schemeClr val="accent6"/>
                </a:solidFill>
              </a:rPr>
              <a:t>5,5 médicaments </a:t>
            </a:r>
            <a:r>
              <a:rPr lang="fr-FR" sz="2000" dirty="0"/>
              <a:t>pris par les patients en moyenne</a:t>
            </a:r>
          </a:p>
          <a:p>
            <a:pPr lvl="1"/>
            <a:r>
              <a:rPr lang="fr-FR" sz="2000" dirty="0"/>
              <a:t>Âge médian : 71 ans (18-95)</a:t>
            </a:r>
          </a:p>
          <a:p>
            <a:pPr lvl="1"/>
            <a:r>
              <a:rPr lang="fr-FR" sz="2000" dirty="0"/>
              <a:t>69% des patients présentant une interaction médicamenteuse</a:t>
            </a:r>
          </a:p>
          <a:p>
            <a:endParaRPr lang="fr-FR" sz="2000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91009F4-452B-F14B-BCE7-B013B7BB8CF0}"/>
              </a:ext>
            </a:extLst>
          </p:cNvPr>
          <p:cNvSpPr txBox="1"/>
          <p:nvPr/>
        </p:nvSpPr>
        <p:spPr>
          <a:xfrm>
            <a:off x="6019971" y="5918986"/>
            <a:ext cx="3009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/>
              <a:t>Source : </a:t>
            </a:r>
            <a:r>
              <a:rPr lang="fr-FR" sz="1200" i="1" dirty="0" err="1"/>
              <a:t>Streicher</a:t>
            </a:r>
            <a:r>
              <a:rPr lang="fr-FR" sz="1200" i="1" dirty="0"/>
              <a:t> et al. Bull Cancer 2023</a:t>
            </a:r>
            <a:br>
              <a:rPr lang="fr-FR" sz="1200" i="1" dirty="0"/>
            </a:br>
            <a:r>
              <a:rPr lang="fr-FR" sz="1200" i="1" dirty="0"/>
              <a:t>Sharma et al. Drug </a:t>
            </a:r>
            <a:r>
              <a:rPr lang="fr-FR" sz="1200" i="1" dirty="0" err="1"/>
              <a:t>Aging</a:t>
            </a:r>
            <a:r>
              <a:rPr lang="fr-FR" sz="1200" i="1" dirty="0"/>
              <a:t> 2019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AA4D5B0-4775-E242-B49D-78176DA48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5374" y="1183341"/>
            <a:ext cx="1358829" cy="671605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530AFE89-008E-8345-A638-BC088246238E}"/>
              </a:ext>
            </a:extLst>
          </p:cNvPr>
          <p:cNvSpPr txBox="1"/>
          <p:nvPr/>
        </p:nvSpPr>
        <p:spPr>
          <a:xfrm>
            <a:off x="1262389" y="4437529"/>
            <a:ext cx="6946132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  <a:sym typeface="Wingdings" pitchFamily="2" charset="2"/>
              </a:rPr>
              <a:t> Présence d’une IAM pourrait influencer l’évolution clinique</a:t>
            </a:r>
            <a:br>
              <a:rPr lang="fr-FR" b="1" dirty="0">
                <a:solidFill>
                  <a:srgbClr val="FF0000"/>
                </a:solidFill>
                <a:sym typeface="Wingdings" pitchFamily="2" charset="2"/>
              </a:rPr>
            </a:br>
            <a:r>
              <a:rPr lang="fr-FR" b="1" dirty="0">
                <a:solidFill>
                  <a:srgbClr val="FF0000"/>
                </a:solidFill>
                <a:sym typeface="Wingdings" pitchFamily="2" charset="2"/>
              </a:rPr>
              <a:t>voire la survie du patient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3480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3B8A21A-82A0-0A44-9DDF-5D124461D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23</a:t>
            </a:fld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958DF06A-781C-3342-905F-F5BCF57C3901}"/>
              </a:ext>
            </a:extLst>
          </p:cNvPr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Problématiques associées au virage ambulatoire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C3112142-F450-4C46-92F7-510012E99621}"/>
              </a:ext>
            </a:extLst>
          </p:cNvPr>
          <p:cNvSpPr txBox="1">
            <a:spLocks/>
          </p:cNvSpPr>
          <p:nvPr/>
        </p:nvSpPr>
        <p:spPr>
          <a:xfrm>
            <a:off x="0" y="649941"/>
            <a:ext cx="9140825" cy="3720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/>
                </a:solidFill>
              </a:rPr>
              <a:t>Conséquence : forte variabilité </a:t>
            </a:r>
            <a:r>
              <a:rPr lang="fr-FR" sz="1600" b="1" dirty="0" err="1">
                <a:solidFill>
                  <a:schemeClr val="bg1"/>
                </a:solidFill>
              </a:rPr>
              <a:t>inter-individuelle</a:t>
            </a:r>
            <a:r>
              <a:rPr lang="fr-FR" sz="1600" b="1" dirty="0">
                <a:solidFill>
                  <a:schemeClr val="bg1"/>
                </a:solidFill>
              </a:rPr>
              <a:t> des thérapies orales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39DC34A-111F-154F-82D4-E9AF38E63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63" y="1213593"/>
            <a:ext cx="5193438" cy="321048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85FAFBE-0750-B84F-AF16-F47BC9A6BA5F}"/>
              </a:ext>
            </a:extLst>
          </p:cNvPr>
          <p:cNvSpPr txBox="1"/>
          <p:nvPr/>
        </p:nvSpPr>
        <p:spPr>
          <a:xfrm>
            <a:off x="0" y="4558004"/>
            <a:ext cx="2520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err="1"/>
              <a:t>Reyner</a:t>
            </a:r>
            <a:r>
              <a:rPr lang="fr-FR" sz="1400" i="1" dirty="0"/>
              <a:t> et al. Clin </a:t>
            </a:r>
            <a:r>
              <a:rPr lang="fr-FR" sz="1400" i="1" dirty="0" err="1"/>
              <a:t>Transl</a:t>
            </a:r>
            <a:r>
              <a:rPr lang="fr-FR" sz="1400" i="1" dirty="0"/>
              <a:t> </a:t>
            </a:r>
            <a:r>
              <a:rPr lang="fr-FR" sz="1400" i="1" dirty="0" err="1"/>
              <a:t>Sci</a:t>
            </a:r>
            <a:r>
              <a:rPr lang="fr-FR" sz="1400" i="1" dirty="0"/>
              <a:t> 2020</a:t>
            </a:r>
          </a:p>
        </p:txBody>
      </p:sp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5FB826B6-28C7-1E49-AE71-4064A4442F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0218913"/>
              </p:ext>
            </p:extLst>
          </p:nvPr>
        </p:nvGraphicFramePr>
        <p:xfrm>
          <a:off x="3324488" y="4419374"/>
          <a:ext cx="5306786" cy="1925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3393">
                  <a:extLst>
                    <a:ext uri="{9D8B030D-6E8A-4147-A177-3AD203B41FA5}">
                      <a16:colId xmlns:a16="http://schemas.microsoft.com/office/drawing/2014/main" val="4076261704"/>
                    </a:ext>
                  </a:extLst>
                </a:gridCol>
                <a:gridCol w="2653393">
                  <a:extLst>
                    <a:ext uri="{9D8B030D-6E8A-4147-A177-3AD203B41FA5}">
                      <a16:colId xmlns:a16="http://schemas.microsoft.com/office/drawing/2014/main" val="36386330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Intrinsèques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Extrinsèques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5475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Âge, sexe</a:t>
                      </a:r>
                    </a:p>
                    <a:p>
                      <a:pPr algn="ctr"/>
                      <a:r>
                        <a:rPr lang="fr-FR" dirty="0"/>
                        <a:t>IMC</a:t>
                      </a:r>
                    </a:p>
                    <a:p>
                      <a:pPr algn="ctr"/>
                      <a:r>
                        <a:rPr lang="fr-FR" dirty="0"/>
                        <a:t>Ethnie</a:t>
                      </a:r>
                    </a:p>
                    <a:p>
                      <a:pPr algn="ctr"/>
                      <a:r>
                        <a:rPr lang="fr-FR" dirty="0"/>
                        <a:t>Altérations rein/foie</a:t>
                      </a:r>
                    </a:p>
                    <a:p>
                      <a:pPr algn="ctr"/>
                      <a:r>
                        <a:rPr lang="fr-FR" dirty="0"/>
                        <a:t>Génétique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accent2"/>
                          </a:solidFill>
                        </a:rPr>
                        <a:t>IAM</a:t>
                      </a:r>
                    </a:p>
                    <a:p>
                      <a:pPr algn="ctr"/>
                      <a:r>
                        <a:rPr lang="fr-FR" b="1" dirty="0">
                          <a:solidFill>
                            <a:srgbClr val="C00000"/>
                          </a:solidFill>
                        </a:rPr>
                        <a:t>Alimentation</a:t>
                      </a:r>
                    </a:p>
                    <a:p>
                      <a:pPr algn="ctr"/>
                      <a:r>
                        <a:rPr lang="fr-FR" b="1" dirty="0">
                          <a:solidFill>
                            <a:srgbClr val="C00000"/>
                          </a:solidFill>
                        </a:rPr>
                        <a:t>Taux d’observance</a:t>
                      </a:r>
                    </a:p>
                    <a:p>
                      <a:pPr algn="ctr"/>
                      <a:r>
                        <a:rPr lang="fr-FR" b="1" dirty="0">
                          <a:solidFill>
                            <a:srgbClr val="C00000"/>
                          </a:solidFill>
                        </a:rPr>
                        <a:t>Modification du pH gastrique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395972"/>
                  </a:ext>
                </a:extLst>
              </a:tr>
            </a:tbl>
          </a:graphicData>
        </a:graphic>
      </p:graphicFrame>
      <p:sp>
        <p:nvSpPr>
          <p:cNvPr id="15" name="Flèche vers la droite 14">
            <a:extLst>
              <a:ext uri="{FF2B5EF4-FFF2-40B4-BE49-F238E27FC236}">
                <a16:creationId xmlns:a16="http://schemas.microsoft.com/office/drawing/2014/main" id="{7CE553A1-164E-E642-AB75-320CE3F441C5}"/>
              </a:ext>
            </a:extLst>
          </p:cNvPr>
          <p:cNvSpPr/>
          <p:nvPr/>
        </p:nvSpPr>
        <p:spPr>
          <a:xfrm rot="10800000">
            <a:off x="8017125" y="4789530"/>
            <a:ext cx="614149" cy="431567"/>
          </a:xfrm>
          <a:prstGeom prst="rightArrow">
            <a:avLst>
              <a:gd name="adj1" fmla="val 56325"/>
              <a:gd name="adj2" fmla="val 4683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BED4847-D5F7-2B40-8D87-F6CFF99F96FB}"/>
              </a:ext>
            </a:extLst>
          </p:cNvPr>
          <p:cNvSpPr txBox="1"/>
          <p:nvPr/>
        </p:nvSpPr>
        <p:spPr>
          <a:xfrm>
            <a:off x="5495906" y="1653989"/>
            <a:ext cx="3185551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rgbClr val="00B0F0"/>
                </a:solidFill>
              </a:rPr>
              <a:t>Variabilité </a:t>
            </a:r>
            <a:r>
              <a:rPr lang="fr-FR" b="1" dirty="0" err="1">
                <a:solidFill>
                  <a:srgbClr val="00B0F0"/>
                </a:solidFill>
              </a:rPr>
              <a:t>inter-individuelle</a:t>
            </a:r>
            <a:endParaRPr lang="fr-FR" b="1" dirty="0">
              <a:solidFill>
                <a:srgbClr val="00B0F0"/>
              </a:solidFill>
            </a:endParaRPr>
          </a:p>
          <a:p>
            <a:pPr algn="ctr"/>
            <a:r>
              <a:rPr lang="fr-FR" b="1" dirty="0">
                <a:solidFill>
                  <a:srgbClr val="00B0F0"/>
                </a:solidFill>
              </a:rPr>
              <a:t>++++</a:t>
            </a:r>
          </a:p>
        </p:txBody>
      </p:sp>
      <p:sp>
        <p:nvSpPr>
          <p:cNvPr id="7" name="Flèche vers le bas 6">
            <a:extLst>
              <a:ext uri="{FF2B5EF4-FFF2-40B4-BE49-F238E27FC236}">
                <a16:creationId xmlns:a16="http://schemas.microsoft.com/office/drawing/2014/main" id="{46185809-3E70-E24A-8D51-673EA3C995C0}"/>
              </a:ext>
            </a:extLst>
          </p:cNvPr>
          <p:cNvSpPr/>
          <p:nvPr/>
        </p:nvSpPr>
        <p:spPr>
          <a:xfrm>
            <a:off x="7032812" y="3657600"/>
            <a:ext cx="443753" cy="551329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ED16E83-BFB7-9149-BE25-E4B091ABD6C7}"/>
              </a:ext>
            </a:extLst>
          </p:cNvPr>
          <p:cNvSpPr txBox="1"/>
          <p:nvPr/>
        </p:nvSpPr>
        <p:spPr>
          <a:xfrm>
            <a:off x="6153799" y="3268343"/>
            <a:ext cx="224933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Rôle du pharmacien</a:t>
            </a:r>
          </a:p>
        </p:txBody>
      </p:sp>
    </p:spTree>
    <p:extLst>
      <p:ext uri="{BB962C8B-B14F-4D97-AF65-F5344CB8AC3E}">
        <p14:creationId xmlns:p14="http://schemas.microsoft.com/office/powerpoint/2010/main" val="8723144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43753" y="1070418"/>
            <a:ext cx="8229600" cy="4525963"/>
          </a:xfrm>
        </p:spPr>
        <p:txBody>
          <a:bodyPr/>
          <a:lstStyle/>
          <a:p>
            <a:r>
              <a:rPr lang="fr-FR" dirty="0"/>
              <a:t>Approches précoce, systématique et pluridisciplinaire</a:t>
            </a:r>
          </a:p>
          <a:p>
            <a:r>
              <a:rPr lang="fr-FR" dirty="0"/>
              <a:t>Décloisonnement des spécialités</a:t>
            </a:r>
          </a:p>
          <a:p>
            <a:r>
              <a:rPr lang="fr-FR" dirty="0"/>
              <a:t>Modalités organisationnelles variables : 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24</a:t>
            </a:fld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8F7F2AF-D18D-6243-A6D1-223E796D0F05}"/>
              </a:ext>
            </a:extLst>
          </p:cNvPr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Développement de la médecine intégrée en oncologie</a:t>
            </a:r>
          </a:p>
        </p:txBody>
      </p:sp>
      <p:sp>
        <p:nvSpPr>
          <p:cNvPr id="9" name="Rectangle à coins arrondis 8">
            <a:extLst>
              <a:ext uri="{FF2B5EF4-FFF2-40B4-BE49-F238E27FC236}">
                <a16:creationId xmlns:a16="http://schemas.microsoft.com/office/drawing/2014/main" id="{735CB220-F58F-F040-B3A6-0847946C6983}"/>
              </a:ext>
            </a:extLst>
          </p:cNvPr>
          <p:cNvSpPr/>
          <p:nvPr/>
        </p:nvSpPr>
        <p:spPr>
          <a:xfrm>
            <a:off x="954741" y="2756647"/>
            <a:ext cx="3603811" cy="968188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0070C0"/>
                </a:solidFill>
              </a:rPr>
              <a:t>HDJ tripartite dédiées</a:t>
            </a:r>
          </a:p>
        </p:txBody>
      </p:sp>
      <p:sp>
        <p:nvSpPr>
          <p:cNvPr id="10" name="Rectangle à coins arrondis 9">
            <a:extLst>
              <a:ext uri="{FF2B5EF4-FFF2-40B4-BE49-F238E27FC236}">
                <a16:creationId xmlns:a16="http://schemas.microsoft.com/office/drawing/2014/main" id="{70996201-AAC5-7A4A-A858-4C717B217D13}"/>
              </a:ext>
            </a:extLst>
          </p:cNvPr>
          <p:cNvSpPr/>
          <p:nvPr/>
        </p:nvSpPr>
        <p:spPr>
          <a:xfrm>
            <a:off x="972671" y="3984812"/>
            <a:ext cx="3558988" cy="96818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err="1">
                <a:solidFill>
                  <a:schemeClr val="accent6">
                    <a:lumMod val="75000"/>
                  </a:schemeClr>
                </a:solidFill>
              </a:rPr>
              <a:t>Télésuivi</a:t>
            </a: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 / téléconsultation</a:t>
            </a:r>
          </a:p>
        </p:txBody>
      </p:sp>
      <p:sp>
        <p:nvSpPr>
          <p:cNvPr id="11" name="Rectangle à coins arrondis 10">
            <a:extLst>
              <a:ext uri="{FF2B5EF4-FFF2-40B4-BE49-F238E27FC236}">
                <a16:creationId xmlns:a16="http://schemas.microsoft.com/office/drawing/2014/main" id="{A42695DE-E378-FD47-86B0-53E251EC0E5C}"/>
              </a:ext>
            </a:extLst>
          </p:cNvPr>
          <p:cNvSpPr/>
          <p:nvPr/>
        </p:nvSpPr>
        <p:spPr>
          <a:xfrm>
            <a:off x="977153" y="5199530"/>
            <a:ext cx="3581399" cy="9681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accent4">
                    <a:lumMod val="75000"/>
                  </a:schemeClr>
                </a:solidFill>
              </a:rPr>
              <a:t>Intervention au cours de l’hospitalisation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EBF97FF-81A9-0843-B616-53A131FD6F49}"/>
              </a:ext>
            </a:extLst>
          </p:cNvPr>
          <p:cNvSpPr txBox="1"/>
          <p:nvPr/>
        </p:nvSpPr>
        <p:spPr>
          <a:xfrm>
            <a:off x="4826801" y="2850777"/>
            <a:ext cx="36986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Pharmacien, IDE, diététicien, psychologues, </a:t>
            </a:r>
            <a:br>
              <a:rPr lang="fr-FR" sz="1400" i="1" dirty="0"/>
            </a:br>
            <a:r>
              <a:rPr lang="fr-FR" sz="1400" i="1" dirty="0"/>
              <a:t>psychiatres, assistants sociaux, médecins de la douleur, orthophoniste…  </a:t>
            </a:r>
          </a:p>
        </p:txBody>
      </p:sp>
    </p:spTree>
    <p:extLst>
      <p:ext uri="{BB962C8B-B14F-4D97-AF65-F5344CB8AC3E}">
        <p14:creationId xmlns:p14="http://schemas.microsoft.com/office/powerpoint/2010/main" val="27813720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25</a:t>
            </a:fld>
            <a:endParaRPr lang="fr-FR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0" y="2915728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La consultation longue de primo-prescription</a:t>
            </a:r>
          </a:p>
        </p:txBody>
      </p:sp>
    </p:spTree>
    <p:extLst>
      <p:ext uri="{BB962C8B-B14F-4D97-AF65-F5344CB8AC3E}">
        <p14:creationId xmlns:p14="http://schemas.microsoft.com/office/powerpoint/2010/main" val="6123170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26</a:t>
            </a:fld>
            <a:endParaRPr lang="fr-FR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Consultation longue de primo-prescription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0" y="6380216"/>
            <a:ext cx="45752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/>
              <a:t>Source : rapport Inca « Panorama des cancers en France » 2023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07" y="687201"/>
            <a:ext cx="8543164" cy="566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2669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27</a:t>
            </a:fld>
            <a:endParaRPr lang="fr-FR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Consultation longue de primo-prescription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D5B74E61-F108-1D49-B80B-D841C3BE046F}"/>
              </a:ext>
            </a:extLst>
          </p:cNvPr>
          <p:cNvSpPr txBox="1">
            <a:spLocks/>
          </p:cNvSpPr>
          <p:nvPr/>
        </p:nvSpPr>
        <p:spPr>
          <a:xfrm>
            <a:off x="0" y="649941"/>
            <a:ext cx="9140825" cy="3720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/>
                </a:solidFill>
              </a:rPr>
              <a:t>Exemple HEGP - APHP</a:t>
            </a:r>
          </a:p>
        </p:txBody>
      </p:sp>
      <p:sp>
        <p:nvSpPr>
          <p:cNvPr id="8" name="Espace réservé du contenu 1">
            <a:extLst>
              <a:ext uri="{FF2B5EF4-FFF2-40B4-BE49-F238E27FC236}">
                <a16:creationId xmlns:a16="http://schemas.microsoft.com/office/drawing/2014/main" id="{9A3B1092-16E3-084F-813B-E2828FB45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518" y="1500724"/>
            <a:ext cx="8229600" cy="4525963"/>
          </a:xfrm>
        </p:spPr>
        <p:txBody>
          <a:bodyPr/>
          <a:lstStyle/>
          <a:p>
            <a:r>
              <a:rPr lang="fr-FR" b="1" dirty="0">
                <a:solidFill>
                  <a:schemeClr val="accent6"/>
                </a:solidFill>
              </a:rPr>
              <a:t>HDJ tripartites </a:t>
            </a:r>
            <a:r>
              <a:rPr lang="fr-FR" dirty="0"/>
              <a:t>(IDE, pharmacien, diététiciennes) les mardi et jeudi après-midi</a:t>
            </a:r>
          </a:p>
          <a:p>
            <a:r>
              <a:rPr lang="fr-FR" dirty="0"/>
              <a:t>Équipe de 4 pharmaciens dédiés à l’activité</a:t>
            </a:r>
          </a:p>
          <a:p>
            <a:r>
              <a:rPr lang="fr-FR" dirty="0"/>
              <a:t>Env. 350 HDJ annuellement :</a:t>
            </a:r>
            <a:br>
              <a:rPr lang="fr-FR" dirty="0"/>
            </a:br>
            <a:endParaRPr lang="fr-FR" dirty="0"/>
          </a:p>
          <a:p>
            <a:pPr marL="0" indent="0">
              <a:buNone/>
            </a:pPr>
            <a:r>
              <a:rPr lang="fr-FR" dirty="0"/>
              <a:t/>
            </a:r>
            <a:br>
              <a:rPr lang="fr-FR" dirty="0"/>
            </a:br>
            <a:endParaRPr lang="fr-FR" dirty="0"/>
          </a:p>
          <a:p>
            <a:endParaRPr lang="fr-FR" dirty="0"/>
          </a:p>
          <a:p>
            <a:endParaRPr lang="fr-FR" sz="2000" dirty="0"/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7F526575-DD18-6845-883B-F63042C7B7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9911487"/>
              </p:ext>
            </p:extLst>
          </p:nvPr>
        </p:nvGraphicFramePr>
        <p:xfrm>
          <a:off x="576263" y="3750235"/>
          <a:ext cx="8110536" cy="1999727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703512">
                  <a:extLst>
                    <a:ext uri="{9D8B030D-6E8A-4147-A177-3AD203B41FA5}">
                      <a16:colId xmlns:a16="http://schemas.microsoft.com/office/drawing/2014/main" val="184670091"/>
                    </a:ext>
                  </a:extLst>
                </a:gridCol>
                <a:gridCol w="2703512">
                  <a:extLst>
                    <a:ext uri="{9D8B030D-6E8A-4147-A177-3AD203B41FA5}">
                      <a16:colId xmlns:a16="http://schemas.microsoft.com/office/drawing/2014/main" val="838942925"/>
                    </a:ext>
                  </a:extLst>
                </a:gridCol>
                <a:gridCol w="2703512">
                  <a:extLst>
                    <a:ext uri="{9D8B030D-6E8A-4147-A177-3AD203B41FA5}">
                      <a16:colId xmlns:a16="http://schemas.microsoft.com/office/drawing/2014/main" val="1015250624"/>
                    </a:ext>
                  </a:extLst>
                </a:gridCol>
              </a:tblGrid>
              <a:tr h="445247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IDE (45 min)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Pharmacien (30 min)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Diététicienne (30 min)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534578"/>
                  </a:ext>
                </a:extLst>
              </a:tr>
              <a:tr h="1204259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>
                          <a:solidFill>
                            <a:srgbClr val="00B050"/>
                          </a:solidFill>
                        </a:rPr>
                        <a:t>Explication du traitement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>
                          <a:solidFill>
                            <a:srgbClr val="00B050"/>
                          </a:solidFill>
                        </a:rPr>
                        <a:t>Éducation sur les effets secondaires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>
                          <a:solidFill>
                            <a:srgbClr val="00B050"/>
                          </a:solidFill>
                        </a:rPr>
                        <a:t>Remise de la fiche d’information médicament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>
                          <a:solidFill>
                            <a:srgbClr val="00B050"/>
                          </a:solidFill>
                        </a:rPr>
                        <a:t>ECG, dosage pharmaco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>
                          <a:solidFill>
                            <a:srgbClr val="0070C0"/>
                          </a:solidFill>
                        </a:rPr>
                        <a:t>Gestion des traitements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>
                          <a:solidFill>
                            <a:srgbClr val="0070C0"/>
                          </a:solidFill>
                        </a:rPr>
                        <a:t>Recherche de problème d’observance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>
                          <a:solidFill>
                            <a:srgbClr val="0070C0"/>
                          </a:solidFill>
                        </a:rPr>
                        <a:t>Recherche d’interactions médicamenteuses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>
                          <a:solidFill>
                            <a:srgbClr val="0070C0"/>
                          </a:solidFill>
                        </a:rPr>
                        <a:t>Plan de prise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Enquête alimentaire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Évaluation sur le risque de dénutrition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Régime particulier (diarrhée, sans fibres etc.)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Éducation CNO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93811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70314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28</a:t>
            </a:fld>
            <a:endParaRPr lang="fr-FR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Consultation longue de primo-prescription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D5B74E61-F108-1D49-B80B-D841C3BE046F}"/>
              </a:ext>
            </a:extLst>
          </p:cNvPr>
          <p:cNvSpPr txBox="1">
            <a:spLocks/>
          </p:cNvSpPr>
          <p:nvPr/>
        </p:nvSpPr>
        <p:spPr>
          <a:xfrm>
            <a:off x="0" y="649941"/>
            <a:ext cx="9140825" cy="3720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/>
                </a:solidFill>
              </a:rPr>
              <a:t>Exemple HEGP – APHP : Consultation pharmaceutique</a:t>
            </a:r>
          </a:p>
        </p:txBody>
      </p:sp>
      <p:sp>
        <p:nvSpPr>
          <p:cNvPr id="8" name="Espace réservé du contenu 1">
            <a:extLst>
              <a:ext uri="{FF2B5EF4-FFF2-40B4-BE49-F238E27FC236}">
                <a16:creationId xmlns:a16="http://schemas.microsoft.com/office/drawing/2014/main" id="{9A3B1092-16E3-084F-813B-E2828FB45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518" y="1500724"/>
            <a:ext cx="8229600" cy="4525963"/>
          </a:xfrm>
        </p:spPr>
        <p:txBody>
          <a:bodyPr/>
          <a:lstStyle/>
          <a:p>
            <a:r>
              <a:rPr lang="fr-FR" b="1" dirty="0">
                <a:solidFill>
                  <a:schemeClr val="accent6"/>
                </a:solidFill>
              </a:rPr>
              <a:t>Enquête sur la gestion des traitements au domicile : </a:t>
            </a:r>
          </a:p>
          <a:p>
            <a:endParaRPr lang="fr-FR" b="1" dirty="0">
              <a:solidFill>
                <a:schemeClr val="accent6"/>
              </a:solidFill>
            </a:endParaRPr>
          </a:p>
          <a:p>
            <a:pPr lvl="1">
              <a:buFont typeface="Wingdings" pitchFamily="2" charset="2"/>
              <a:buChar char="q"/>
            </a:pPr>
            <a:r>
              <a:rPr lang="fr-FR" dirty="0"/>
              <a:t>Difficultés organisationnelle au domicile ? Aidants ? </a:t>
            </a:r>
          </a:p>
          <a:p>
            <a:pPr lvl="1">
              <a:buFont typeface="Wingdings" pitchFamily="2" charset="2"/>
              <a:buChar char="q"/>
            </a:pPr>
            <a:r>
              <a:rPr lang="fr-FR" dirty="0"/>
              <a:t>Difficultés pour avaler les comprimés ?</a:t>
            </a:r>
          </a:p>
          <a:p>
            <a:pPr lvl="1">
              <a:buFont typeface="Wingdings" pitchFamily="2" charset="2"/>
              <a:buChar char="q"/>
            </a:pPr>
            <a:r>
              <a:rPr lang="fr-FR" dirty="0"/>
              <a:t>Difficultés pour intégrer le nouveau traitement dans la routine du traitement habituel ? Pilulier ? </a:t>
            </a:r>
          </a:p>
          <a:p>
            <a:pPr lvl="1">
              <a:buFont typeface="Wingdings" pitchFamily="2" charset="2"/>
              <a:buChar char="q"/>
            </a:pPr>
            <a:r>
              <a:rPr lang="fr-FR" dirty="0"/>
              <a:t>Compréhension de la gestion des oublis et retard de prise</a:t>
            </a:r>
          </a:p>
          <a:p>
            <a:pPr lvl="1">
              <a:buFont typeface="Wingdings" pitchFamily="2" charset="2"/>
              <a:buChar char="q"/>
            </a:pPr>
            <a:r>
              <a:rPr lang="fr-FR" dirty="0"/>
              <a:t>Élaboration d’un calendrier de prises</a:t>
            </a:r>
          </a:p>
          <a:p>
            <a:pPr lvl="1">
              <a:buFont typeface="Wingdings" pitchFamily="2" charset="2"/>
              <a:buChar char="q"/>
            </a:pPr>
            <a:endParaRPr lang="fr-FR" dirty="0"/>
          </a:p>
          <a:p>
            <a:pPr marL="0" indent="0">
              <a:buNone/>
            </a:pPr>
            <a:r>
              <a:rPr lang="fr-FR" dirty="0"/>
              <a:t/>
            </a:r>
            <a:br>
              <a:rPr lang="fr-FR" dirty="0"/>
            </a:br>
            <a:endParaRPr lang="fr-FR" dirty="0"/>
          </a:p>
          <a:p>
            <a:endParaRPr lang="fr-FR" dirty="0"/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7940939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3B8A21A-82A0-0A44-9DDF-5D124461D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29</a:t>
            </a:fld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958DF06A-781C-3342-905F-F5BCF57C3901}"/>
              </a:ext>
            </a:extLst>
          </p:cNvPr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Problématiques associées au virage ambulatoire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6640423-1C3C-7042-A09E-B7122CABA43C}"/>
              </a:ext>
            </a:extLst>
          </p:cNvPr>
          <p:cNvSpPr txBox="1"/>
          <p:nvPr/>
        </p:nvSpPr>
        <p:spPr>
          <a:xfrm>
            <a:off x="448173" y="1290917"/>
            <a:ext cx="5702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i="1" dirty="0">
                <a:solidFill>
                  <a:schemeClr val="accent6"/>
                </a:solidFill>
                <a:sym typeface="Wingdings" pitchFamily="2" charset="2"/>
              </a:rPr>
              <a:t> Remise des calendriers de prise, plans de prise</a:t>
            </a:r>
            <a:endParaRPr lang="fr-FR" b="1" i="1" baseline="-25000" dirty="0">
              <a:solidFill>
                <a:schemeClr val="accent6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32E588C-3AF3-A741-9F3A-62B68EA5D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41" y="1902364"/>
            <a:ext cx="5179078" cy="2505354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2A0BDC26-B8E0-2641-9A77-A95C9CC25EE6}"/>
              </a:ext>
            </a:extLst>
          </p:cNvPr>
          <p:cNvSpPr txBox="1">
            <a:spLocks/>
          </p:cNvSpPr>
          <p:nvPr/>
        </p:nvSpPr>
        <p:spPr>
          <a:xfrm>
            <a:off x="0" y="649941"/>
            <a:ext cx="9140825" cy="3720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/>
                </a:solidFill>
              </a:rPr>
              <a:t>1. Gestion du traitement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7E0AC84-972F-E549-AABB-B9710E1BC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2071" y="3668669"/>
            <a:ext cx="4971676" cy="269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666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3</a:t>
            </a:fld>
            <a:endParaRPr lang="fr-FR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0" y="2915728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20800144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30</a:t>
            </a:fld>
            <a:endParaRPr lang="fr-FR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Consultation longue de primo-prescription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D5B74E61-F108-1D49-B80B-D841C3BE046F}"/>
              </a:ext>
            </a:extLst>
          </p:cNvPr>
          <p:cNvSpPr txBox="1">
            <a:spLocks/>
          </p:cNvSpPr>
          <p:nvPr/>
        </p:nvSpPr>
        <p:spPr>
          <a:xfrm>
            <a:off x="0" y="649941"/>
            <a:ext cx="9140825" cy="3720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/>
                </a:solidFill>
              </a:rPr>
              <a:t>Exemple HEGP – APHP : Consultation pharmaceutique</a:t>
            </a:r>
          </a:p>
        </p:txBody>
      </p:sp>
      <p:sp>
        <p:nvSpPr>
          <p:cNvPr id="8" name="Espace réservé du contenu 1">
            <a:extLst>
              <a:ext uri="{FF2B5EF4-FFF2-40B4-BE49-F238E27FC236}">
                <a16:creationId xmlns:a16="http://schemas.microsoft.com/office/drawing/2014/main" id="{9A3B1092-16E3-084F-813B-E2828FB45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518" y="1218336"/>
            <a:ext cx="8229600" cy="4525963"/>
          </a:xfrm>
        </p:spPr>
        <p:txBody>
          <a:bodyPr/>
          <a:lstStyle/>
          <a:p>
            <a:r>
              <a:rPr lang="fr-FR" b="1" dirty="0">
                <a:solidFill>
                  <a:schemeClr val="accent6"/>
                </a:solidFill>
              </a:rPr>
              <a:t>Recherche de problèmes d’observance : </a:t>
            </a:r>
            <a:endParaRPr lang="fr-FR" sz="8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fr-FR" sz="800" dirty="0">
              <a:solidFill>
                <a:schemeClr val="accent6"/>
              </a:solidFill>
            </a:endParaRPr>
          </a:p>
          <a:p>
            <a:pPr lvl="1">
              <a:buFont typeface="Wingdings" pitchFamily="2" charset="2"/>
              <a:buChar char="q"/>
            </a:pPr>
            <a:r>
              <a:rPr lang="fr-FR" sz="2000" dirty="0"/>
              <a:t>En complémentarité du dosage pharmacologique (mesure directe)</a:t>
            </a:r>
          </a:p>
          <a:p>
            <a:pPr lvl="1">
              <a:buFont typeface="Wingdings" pitchFamily="2" charset="2"/>
              <a:buChar char="q"/>
            </a:pPr>
            <a:r>
              <a:rPr lang="fr-FR" sz="2000" dirty="0"/>
              <a:t>Utilisation d’auto-questionnaire FREEDOM</a:t>
            </a:r>
            <a:r>
              <a:rPr lang="fr-FR" sz="2000" baseline="30000" dirty="0"/>
              <a:t>1</a:t>
            </a:r>
          </a:p>
          <a:p>
            <a:pPr lvl="1">
              <a:buFont typeface="Wingdings" pitchFamily="2" charset="2"/>
              <a:buChar char="q"/>
            </a:pPr>
            <a:endParaRPr lang="fr-FR" dirty="0"/>
          </a:p>
          <a:p>
            <a:pPr marL="0" indent="0">
              <a:buNone/>
            </a:pPr>
            <a:r>
              <a:rPr lang="fr-FR" dirty="0"/>
              <a:t/>
            </a:r>
            <a:br>
              <a:rPr lang="fr-FR" dirty="0"/>
            </a:br>
            <a:endParaRPr lang="fr-FR" dirty="0"/>
          </a:p>
          <a:p>
            <a:endParaRPr lang="fr-FR" dirty="0"/>
          </a:p>
          <a:p>
            <a:endParaRPr lang="fr-FR" sz="20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CB77810-98B6-714C-A7EF-F3175280E7F2}"/>
              </a:ext>
            </a:extLst>
          </p:cNvPr>
          <p:cNvSpPr txBox="1"/>
          <p:nvPr/>
        </p:nvSpPr>
        <p:spPr>
          <a:xfrm>
            <a:off x="6548717" y="6151615"/>
            <a:ext cx="24769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baseline="30000" dirty="0"/>
              <a:t>1</a:t>
            </a:r>
            <a:r>
              <a:rPr lang="fr-FR" sz="1200" i="1" dirty="0"/>
              <a:t> </a:t>
            </a:r>
            <a:r>
              <a:rPr lang="fr-FR" sz="1200" i="1" dirty="0" err="1"/>
              <a:t>Korb-Savoldelli</a:t>
            </a:r>
            <a:r>
              <a:rPr lang="fr-FR" sz="1200" i="1" dirty="0"/>
              <a:t> et al. JMIR 2023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EBDC2FB-B565-5446-AEA7-8752BD952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61" y="2756646"/>
            <a:ext cx="3267635" cy="37169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A275084-E1CE-5648-9F5C-CB185FE51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205" y="3523130"/>
            <a:ext cx="4782253" cy="244683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A599AF3-DA92-EF40-9700-EC1FDC72128B}"/>
              </a:ext>
            </a:extLst>
          </p:cNvPr>
          <p:cNvSpPr txBox="1"/>
          <p:nvPr/>
        </p:nvSpPr>
        <p:spPr>
          <a:xfrm>
            <a:off x="4498620" y="2985248"/>
            <a:ext cx="364715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rgbClr val="00B0F0"/>
                </a:solidFill>
              </a:rPr>
              <a:t>Interprétation machin-</a:t>
            </a:r>
            <a:r>
              <a:rPr lang="fr-FR" b="1" dirty="0" err="1">
                <a:solidFill>
                  <a:srgbClr val="00B0F0"/>
                </a:solidFill>
              </a:rPr>
              <a:t>learning</a:t>
            </a:r>
            <a:endParaRPr lang="fr-FR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8951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31</a:t>
            </a:fld>
            <a:endParaRPr lang="fr-FR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Consultation longue de primo-prescription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D5B74E61-F108-1D49-B80B-D841C3BE046F}"/>
              </a:ext>
            </a:extLst>
          </p:cNvPr>
          <p:cNvSpPr txBox="1">
            <a:spLocks/>
          </p:cNvSpPr>
          <p:nvPr/>
        </p:nvSpPr>
        <p:spPr>
          <a:xfrm>
            <a:off x="0" y="649941"/>
            <a:ext cx="9140825" cy="3720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/>
                </a:solidFill>
              </a:rPr>
              <a:t>Exemple HEGP – APHP : Consultation pharmaceutique</a:t>
            </a:r>
          </a:p>
        </p:txBody>
      </p:sp>
      <p:sp>
        <p:nvSpPr>
          <p:cNvPr id="8" name="Espace réservé du contenu 1">
            <a:extLst>
              <a:ext uri="{FF2B5EF4-FFF2-40B4-BE49-F238E27FC236}">
                <a16:creationId xmlns:a16="http://schemas.microsoft.com/office/drawing/2014/main" id="{9A3B1092-16E3-084F-813B-E2828FB45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518" y="1218336"/>
            <a:ext cx="8229600" cy="4525963"/>
          </a:xfrm>
        </p:spPr>
        <p:txBody>
          <a:bodyPr/>
          <a:lstStyle/>
          <a:p>
            <a:r>
              <a:rPr lang="fr-FR" b="1" dirty="0">
                <a:solidFill>
                  <a:schemeClr val="accent6"/>
                </a:solidFill>
              </a:rPr>
              <a:t>Recherche de problèmes d’observance : </a:t>
            </a:r>
            <a:endParaRPr lang="fr-FR" sz="8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fr-FR" sz="800" dirty="0">
              <a:solidFill>
                <a:schemeClr val="accent6"/>
              </a:solidFill>
            </a:endParaRPr>
          </a:p>
          <a:p>
            <a:pPr lvl="1">
              <a:buFont typeface="Wingdings" pitchFamily="2" charset="2"/>
              <a:buChar char="q"/>
            </a:pPr>
            <a:r>
              <a:rPr lang="fr-FR" sz="2000" dirty="0"/>
              <a:t>Autres questionnaires : GIRERD (sur site </a:t>
            </a:r>
            <a:r>
              <a:rPr lang="fr-FR" sz="2000" dirty="0" err="1"/>
              <a:t>Ameli</a:t>
            </a:r>
            <a:r>
              <a:rPr lang="fr-FR" sz="2000" dirty="0"/>
              <a:t>)</a:t>
            </a:r>
            <a:endParaRPr lang="fr-FR" sz="2000" baseline="30000" dirty="0"/>
          </a:p>
          <a:p>
            <a:pPr lvl="1">
              <a:buFont typeface="Wingdings" pitchFamily="2" charset="2"/>
              <a:buChar char="q"/>
            </a:pPr>
            <a:endParaRPr lang="fr-FR" dirty="0"/>
          </a:p>
          <a:p>
            <a:pPr marL="0" indent="0">
              <a:buNone/>
            </a:pPr>
            <a:r>
              <a:rPr lang="fr-FR" dirty="0"/>
              <a:t/>
            </a:r>
            <a:br>
              <a:rPr lang="fr-FR" dirty="0"/>
            </a:br>
            <a:endParaRPr lang="fr-FR" dirty="0"/>
          </a:p>
          <a:p>
            <a:endParaRPr lang="fr-FR" dirty="0"/>
          </a:p>
          <a:p>
            <a:endParaRPr lang="fr-FR" sz="2000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80D5C01-2FF5-3348-B3FF-122EF9A40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068" y="2207111"/>
            <a:ext cx="4329579" cy="427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0263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32</a:t>
            </a:fld>
            <a:endParaRPr lang="fr-FR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Consultation longue de primo-prescription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D5B74E61-F108-1D49-B80B-D841C3BE046F}"/>
              </a:ext>
            </a:extLst>
          </p:cNvPr>
          <p:cNvSpPr txBox="1">
            <a:spLocks/>
          </p:cNvSpPr>
          <p:nvPr/>
        </p:nvSpPr>
        <p:spPr>
          <a:xfrm>
            <a:off x="0" y="649941"/>
            <a:ext cx="9140825" cy="3720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/>
                </a:solidFill>
              </a:rPr>
              <a:t>Exemple HEGP – APHP : Consultation pharmaceutique</a:t>
            </a:r>
          </a:p>
        </p:txBody>
      </p:sp>
      <p:sp>
        <p:nvSpPr>
          <p:cNvPr id="8" name="Espace réservé du contenu 1">
            <a:extLst>
              <a:ext uri="{FF2B5EF4-FFF2-40B4-BE49-F238E27FC236}">
                <a16:creationId xmlns:a16="http://schemas.microsoft.com/office/drawing/2014/main" id="{9A3B1092-16E3-084F-813B-E2828FB45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518" y="1218336"/>
            <a:ext cx="8229600" cy="4525963"/>
          </a:xfrm>
        </p:spPr>
        <p:txBody>
          <a:bodyPr/>
          <a:lstStyle/>
          <a:p>
            <a:r>
              <a:rPr lang="fr-FR" b="1" dirty="0">
                <a:solidFill>
                  <a:schemeClr val="accent6"/>
                </a:solidFill>
              </a:rPr>
              <a:t>Recherche de problèmes d’observance : </a:t>
            </a:r>
            <a:endParaRPr lang="fr-FR" sz="8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fr-FR" sz="800" dirty="0">
              <a:solidFill>
                <a:schemeClr val="accent6"/>
              </a:solidFill>
            </a:endParaRPr>
          </a:p>
          <a:p>
            <a:pPr lvl="1">
              <a:buFont typeface="Wingdings" pitchFamily="2" charset="2"/>
              <a:buChar char="q"/>
            </a:pPr>
            <a:r>
              <a:rPr lang="fr-FR" sz="2000" dirty="0"/>
              <a:t>Autres méthodes indirectes :</a:t>
            </a:r>
            <a:br>
              <a:rPr lang="fr-FR" sz="2000" dirty="0"/>
            </a:b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/>
              <a:t>Calcul du </a:t>
            </a:r>
            <a:r>
              <a:rPr lang="fr-FR" sz="2000" i="1" dirty="0" err="1"/>
              <a:t>Medication</a:t>
            </a:r>
            <a:r>
              <a:rPr lang="fr-FR" sz="2000" i="1" dirty="0"/>
              <a:t> Possession Ratio </a:t>
            </a:r>
            <a:r>
              <a:rPr lang="fr-FR" sz="2000" dirty="0"/>
              <a:t>(MPR) : </a:t>
            </a:r>
            <a:br>
              <a:rPr lang="fr-FR" sz="2000" dirty="0"/>
            </a:b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/>
              <a:t>Calcul du </a:t>
            </a:r>
            <a:r>
              <a:rPr lang="fr-FR" sz="2000" i="1" dirty="0"/>
              <a:t>Proportion of </a:t>
            </a:r>
            <a:r>
              <a:rPr lang="fr-FR" sz="2000" i="1" dirty="0" err="1"/>
              <a:t>day</a:t>
            </a:r>
            <a:r>
              <a:rPr lang="fr-FR" sz="2000" i="1" dirty="0"/>
              <a:t> </a:t>
            </a:r>
            <a:r>
              <a:rPr lang="fr-FR" sz="2000" i="1" dirty="0" err="1"/>
              <a:t>Covered</a:t>
            </a:r>
            <a:r>
              <a:rPr lang="fr-FR" sz="2000" i="1" dirty="0"/>
              <a:t> </a:t>
            </a:r>
            <a:r>
              <a:rPr lang="fr-FR" sz="2000" dirty="0"/>
              <a:t>(PDC) :</a:t>
            </a:r>
            <a:br>
              <a:rPr lang="fr-FR" sz="2000" dirty="0"/>
            </a:br>
            <a:r>
              <a:rPr lang="fr-FR" sz="2000" dirty="0"/>
              <a:t/>
            </a:r>
            <a:br>
              <a:rPr lang="fr-FR" sz="2000" dirty="0"/>
            </a:br>
            <a:endParaRPr lang="fr-FR" sz="2000" baseline="30000" dirty="0"/>
          </a:p>
          <a:p>
            <a:pPr lvl="1">
              <a:buFont typeface="Wingdings" pitchFamily="2" charset="2"/>
              <a:buChar char="q"/>
            </a:pPr>
            <a:endParaRPr lang="fr-FR" dirty="0"/>
          </a:p>
          <a:p>
            <a:pPr marL="0" indent="0">
              <a:buNone/>
            </a:pPr>
            <a:r>
              <a:rPr lang="fr-FR" dirty="0"/>
              <a:t/>
            </a:r>
            <a:br>
              <a:rPr lang="fr-FR" dirty="0"/>
            </a:br>
            <a:endParaRPr lang="fr-FR" dirty="0"/>
          </a:p>
          <a:p>
            <a:endParaRPr lang="fr-FR" dirty="0"/>
          </a:p>
          <a:p>
            <a:endParaRPr lang="fr-FR" sz="20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CB77810-98B6-714C-A7EF-F3175280E7F2}"/>
              </a:ext>
            </a:extLst>
          </p:cNvPr>
          <p:cNvSpPr txBox="1"/>
          <p:nvPr/>
        </p:nvSpPr>
        <p:spPr>
          <a:xfrm>
            <a:off x="6548717" y="6151615"/>
            <a:ext cx="24769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baseline="30000" dirty="0"/>
              <a:t>1</a:t>
            </a:r>
            <a:r>
              <a:rPr lang="fr-FR" sz="1200" i="1" dirty="0"/>
              <a:t> </a:t>
            </a:r>
            <a:r>
              <a:rPr lang="fr-FR" sz="1200" i="1" dirty="0" err="1"/>
              <a:t>Korb-Savoldelli</a:t>
            </a:r>
            <a:r>
              <a:rPr lang="fr-FR" sz="1200" i="1" dirty="0"/>
              <a:t> et al. JMIR 2023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24ADB170-529A-E840-B250-ECB16A27F4EF}"/>
                  </a:ext>
                </a:extLst>
              </p:cNvPr>
              <p:cNvSpPr txBox="1"/>
              <p:nvPr/>
            </p:nvSpPr>
            <p:spPr>
              <a:xfrm>
                <a:off x="2464187" y="3364071"/>
                <a:ext cx="4919552" cy="57394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𝑀𝑃𝑅</m:t>
                      </m:r>
                      <m:r>
                        <a:rPr lang="fr-FR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𝑆𝑜𝑚𝑚𝑒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𝑑𝑒𝑠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𝑗𝑜𝑢𝑟𝑠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𝑑𝑒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𝑡𝑟𝑎𝑖𝑡𝑒𝑚𝑒𝑛𝑡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é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𝑙𝑖𝑣𝑟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é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𝐷𝑢𝑟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é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𝑑𝑒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𝑙𝑎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é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𝑟𝑖𝑜𝑑𝑒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𝑖𝑛𝑡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é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ê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24ADB170-529A-E840-B250-ECB16A27F4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4187" y="3364071"/>
                <a:ext cx="4919552" cy="573940"/>
              </a:xfrm>
              <a:prstGeom prst="rect">
                <a:avLst/>
              </a:prstGeom>
              <a:blipFill>
                <a:blip r:embed="rId2"/>
                <a:stretch>
                  <a:fillRect l="-258" t="-6522" r="-515" b="-1956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6320B9FB-6769-6B41-BE9F-7602E48BD994}"/>
                  </a:ext>
                </a:extLst>
              </p:cNvPr>
              <p:cNvSpPr txBox="1"/>
              <p:nvPr/>
            </p:nvSpPr>
            <p:spPr>
              <a:xfrm>
                <a:off x="1083621" y="5022541"/>
                <a:ext cx="7323608" cy="57394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𝑃𝐷𝐶</m:t>
                      </m:r>
                      <m:r>
                        <a:rPr lang="fr-FR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𝑁𝑜𝑚𝑏𝑟𝑒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𝑑𝑒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𝑗𝑜𝑢𝑟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ù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𝑙𝑒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𝑝𝑎𝑡𝑖𝑒𝑛𝑡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 é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é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𝑐𝑜𝑢𝑣𝑒𝑟𝑡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𝑝𝑎𝑟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𝑠𝑜𝑛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𝑡𝑟𝑎𝑖𝑡𝑒𝑚𝑒𝑛𝑡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𝐷𝑢𝑟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é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𝑑𝑒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𝑙𝑎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é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𝑟𝑖𝑜𝑑𝑒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𝑖𝑛𝑡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é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ê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6320B9FB-6769-6B41-BE9F-7602E48BD9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621" y="5022541"/>
                <a:ext cx="7323608" cy="573940"/>
              </a:xfrm>
              <a:prstGeom prst="rect">
                <a:avLst/>
              </a:prstGeom>
              <a:blipFill>
                <a:blip r:embed="rId3"/>
                <a:stretch>
                  <a:fillRect t="-4255" r="-519" b="-1702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99142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33</a:t>
            </a:fld>
            <a:endParaRPr lang="fr-FR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Consultation longue de primo-prescription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D5B74E61-F108-1D49-B80B-D841C3BE046F}"/>
              </a:ext>
            </a:extLst>
          </p:cNvPr>
          <p:cNvSpPr txBox="1">
            <a:spLocks/>
          </p:cNvSpPr>
          <p:nvPr/>
        </p:nvSpPr>
        <p:spPr>
          <a:xfrm>
            <a:off x="0" y="649941"/>
            <a:ext cx="9140825" cy="3720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/>
                </a:solidFill>
              </a:rPr>
              <a:t>Exemple HEGP – APHP : Consultation pharmaceutique</a:t>
            </a:r>
          </a:p>
        </p:txBody>
      </p:sp>
      <p:sp>
        <p:nvSpPr>
          <p:cNvPr id="8" name="Espace réservé du contenu 1">
            <a:extLst>
              <a:ext uri="{FF2B5EF4-FFF2-40B4-BE49-F238E27FC236}">
                <a16:creationId xmlns:a16="http://schemas.microsoft.com/office/drawing/2014/main" id="{9A3B1092-16E3-084F-813B-E2828FB45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518" y="1218336"/>
            <a:ext cx="8229600" cy="4525963"/>
          </a:xfrm>
        </p:spPr>
        <p:txBody>
          <a:bodyPr/>
          <a:lstStyle/>
          <a:p>
            <a:r>
              <a:rPr lang="fr-FR" b="1" dirty="0">
                <a:solidFill>
                  <a:schemeClr val="accent6"/>
                </a:solidFill>
              </a:rPr>
              <a:t>Recherche de problèmes d’observance : </a:t>
            </a:r>
            <a:endParaRPr lang="fr-FR" sz="8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fr-FR" sz="800" dirty="0">
              <a:solidFill>
                <a:schemeClr val="accent6"/>
              </a:solidFill>
            </a:endParaRPr>
          </a:p>
          <a:p>
            <a:pPr lvl="1">
              <a:buFont typeface="Wingdings" pitchFamily="2" charset="2"/>
              <a:buChar char="q"/>
            </a:pPr>
            <a:r>
              <a:rPr lang="fr-FR" sz="2000" dirty="0"/>
              <a:t>Autres méthodes indirectes :</a:t>
            </a:r>
            <a:br>
              <a:rPr lang="fr-FR" sz="2000" dirty="0"/>
            </a:b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/>
              <a:t/>
            </a:r>
            <a:br>
              <a:rPr lang="fr-FR" sz="2000" dirty="0"/>
            </a:br>
            <a:endParaRPr lang="fr-FR" dirty="0"/>
          </a:p>
          <a:p>
            <a:endParaRPr lang="fr-FR" sz="20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CB77810-98B6-714C-A7EF-F3175280E7F2}"/>
              </a:ext>
            </a:extLst>
          </p:cNvPr>
          <p:cNvSpPr txBox="1"/>
          <p:nvPr/>
        </p:nvSpPr>
        <p:spPr>
          <a:xfrm>
            <a:off x="4379834" y="6151615"/>
            <a:ext cx="4633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/>
              <a:t>Source : </a:t>
            </a:r>
            <a:r>
              <a:rPr lang="fr-FR" sz="1200" i="1" dirty="0">
                <a:hlinkClick r:id="rId2"/>
              </a:rPr>
              <a:t>https://hevaweb.com/fr/</a:t>
            </a:r>
            <a:r>
              <a:rPr lang="fr-FR" sz="1200" i="1" dirty="0"/>
              <a:t> (consulté le 19 septembre 2023)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4EAE1DD-E089-C846-9A47-8D254778E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366" y="2265033"/>
            <a:ext cx="5943599" cy="370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5332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34</a:t>
            </a:fld>
            <a:endParaRPr lang="fr-FR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Consultation longue de primo-prescription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D5B74E61-F108-1D49-B80B-D841C3BE046F}"/>
              </a:ext>
            </a:extLst>
          </p:cNvPr>
          <p:cNvSpPr txBox="1">
            <a:spLocks/>
          </p:cNvSpPr>
          <p:nvPr/>
        </p:nvSpPr>
        <p:spPr>
          <a:xfrm>
            <a:off x="0" y="649941"/>
            <a:ext cx="9140825" cy="3720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/>
                </a:solidFill>
              </a:rPr>
              <a:t>Exemple HEGP – APHP : Consultation pharmaceutique</a:t>
            </a:r>
          </a:p>
        </p:txBody>
      </p:sp>
      <p:sp>
        <p:nvSpPr>
          <p:cNvPr id="8" name="Espace réservé du contenu 1">
            <a:extLst>
              <a:ext uri="{FF2B5EF4-FFF2-40B4-BE49-F238E27FC236}">
                <a16:creationId xmlns:a16="http://schemas.microsoft.com/office/drawing/2014/main" id="{9A3B1092-16E3-084F-813B-E2828FB45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518" y="1218336"/>
            <a:ext cx="8229600" cy="4525963"/>
          </a:xfrm>
        </p:spPr>
        <p:txBody>
          <a:bodyPr/>
          <a:lstStyle/>
          <a:p>
            <a:r>
              <a:rPr lang="fr-FR" b="1" dirty="0">
                <a:solidFill>
                  <a:schemeClr val="accent6"/>
                </a:solidFill>
              </a:rPr>
              <a:t>Recherche de problèmes d’observance : </a:t>
            </a:r>
            <a:endParaRPr lang="fr-FR" sz="8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fr-FR" sz="800" dirty="0">
              <a:solidFill>
                <a:schemeClr val="accent6"/>
              </a:solidFill>
            </a:endParaRPr>
          </a:p>
          <a:p>
            <a:pPr lvl="1">
              <a:buFont typeface="Wingdings" pitchFamily="2" charset="2"/>
              <a:buChar char="q"/>
            </a:pPr>
            <a:r>
              <a:rPr lang="fr-FR" sz="2000" dirty="0"/>
              <a:t>En cas de détection d’une situation de mauvaise observance : </a:t>
            </a:r>
            <a:br>
              <a:rPr lang="fr-FR" sz="2000" dirty="0"/>
            </a:b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/>
              <a:t>Identification des causes associées et solutions proposées :</a:t>
            </a:r>
            <a:endParaRPr lang="fr-FR" dirty="0"/>
          </a:p>
          <a:p>
            <a:pPr marL="0" indent="0">
              <a:buNone/>
            </a:pPr>
            <a:r>
              <a:rPr lang="fr-FR" dirty="0"/>
              <a:t/>
            </a:r>
            <a:br>
              <a:rPr lang="fr-FR" dirty="0"/>
            </a:br>
            <a:endParaRPr lang="fr-FR" dirty="0"/>
          </a:p>
          <a:p>
            <a:endParaRPr lang="fr-FR" dirty="0"/>
          </a:p>
          <a:p>
            <a:endParaRPr lang="fr-FR" sz="20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F0902FA-EB31-1949-BFA5-F82983F40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758" y="2864224"/>
            <a:ext cx="599888" cy="59988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B13B512-B632-214C-8503-CA4FB1A5413F}"/>
              </a:ext>
            </a:extLst>
          </p:cNvPr>
          <p:cNvSpPr txBox="1"/>
          <p:nvPr/>
        </p:nvSpPr>
        <p:spPr>
          <a:xfrm>
            <a:off x="1443317" y="3320677"/>
            <a:ext cx="2710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Rappel téléphonique</a:t>
            </a:r>
          </a:p>
          <a:p>
            <a:r>
              <a:rPr lang="fr-FR" i="1" dirty="0"/>
              <a:t>Applications smartphone</a:t>
            </a:r>
          </a:p>
          <a:p>
            <a:r>
              <a:rPr lang="fr-FR" i="1" dirty="0"/>
              <a:t>(ex : </a:t>
            </a:r>
            <a:r>
              <a:rPr lang="fr-FR" i="1" dirty="0" err="1"/>
              <a:t>Pillbox</a:t>
            </a:r>
            <a:r>
              <a:rPr lang="fr-FR" i="1" dirty="0"/>
              <a:t>)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AD37205-F5FD-C74D-B241-40B1F8DBB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22" y="3415553"/>
            <a:ext cx="731822" cy="1079127"/>
          </a:xfrm>
          <a:prstGeom prst="rect">
            <a:avLst/>
          </a:prstGeom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3DCAAE70-2557-524F-85E8-883A1DBDD008}"/>
              </a:ext>
            </a:extLst>
          </p:cNvPr>
          <p:cNvCxnSpPr/>
          <p:nvPr/>
        </p:nvCxnSpPr>
        <p:spPr>
          <a:xfrm>
            <a:off x="576263" y="4585447"/>
            <a:ext cx="7734019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B1E4F224-1DC6-8940-A9BA-C4E971631B1F}"/>
              </a:ext>
            </a:extLst>
          </p:cNvPr>
          <p:cNvCxnSpPr>
            <a:cxnSpLocks/>
          </p:cNvCxnSpPr>
          <p:nvPr/>
        </p:nvCxnSpPr>
        <p:spPr>
          <a:xfrm>
            <a:off x="4491318" y="3106271"/>
            <a:ext cx="0" cy="3240741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Image 17">
            <a:extLst>
              <a:ext uri="{FF2B5EF4-FFF2-40B4-BE49-F238E27FC236}">
                <a16:creationId xmlns:a16="http://schemas.microsoft.com/office/drawing/2014/main" id="{0182B35A-D30A-1F44-97CB-D6C52520E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0150" y="3086100"/>
            <a:ext cx="1003300" cy="1143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158FA4F-4524-E746-889F-7D41353A475F}"/>
              </a:ext>
            </a:extLst>
          </p:cNvPr>
          <p:cNvSpPr txBox="1"/>
          <p:nvPr/>
        </p:nvSpPr>
        <p:spPr>
          <a:xfrm>
            <a:off x="6250641" y="3080871"/>
            <a:ext cx="27622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Discussion autour des</a:t>
            </a:r>
            <a:br>
              <a:rPr lang="fr-FR" i="1" dirty="0"/>
            </a:br>
            <a:r>
              <a:rPr lang="fr-FR" i="1" dirty="0"/>
              <a:t>croyances</a:t>
            </a:r>
          </a:p>
          <a:p>
            <a:r>
              <a:rPr lang="fr-FR" i="1" dirty="0"/>
              <a:t>Entretiens motivationnels</a:t>
            </a:r>
          </a:p>
          <a:p>
            <a:r>
              <a:rPr lang="fr-FR" i="1" dirty="0"/>
              <a:t>ETP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7314ED08-AFD7-5B45-8F99-2E6688E95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995" y="4848412"/>
            <a:ext cx="1004793" cy="100479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FC421E7A-0989-5C4C-9C0A-946A160BE671}"/>
              </a:ext>
            </a:extLst>
          </p:cNvPr>
          <p:cNvSpPr txBox="1"/>
          <p:nvPr/>
        </p:nvSpPr>
        <p:spPr>
          <a:xfrm>
            <a:off x="1355258" y="4844677"/>
            <a:ext cx="30957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Contraintes du quotidien</a:t>
            </a:r>
          </a:p>
          <a:p>
            <a:r>
              <a:rPr lang="fr-FR" i="1" dirty="0"/>
              <a:t>Utilisation d’un pilulier</a:t>
            </a:r>
          </a:p>
          <a:p>
            <a:r>
              <a:rPr lang="fr-FR" i="1" dirty="0"/>
              <a:t>Simplification thérapeutique</a:t>
            </a:r>
          </a:p>
          <a:p>
            <a:r>
              <a:rPr lang="fr-FR" i="1" dirty="0"/>
              <a:t>Dé-prescription (rationaliser)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658255D-26BA-D44C-A2F2-204C1659DA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7152" y="4782844"/>
            <a:ext cx="1597212" cy="106064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CBF94343-3F72-F045-A16E-202FB905CA8F}"/>
              </a:ext>
            </a:extLst>
          </p:cNvPr>
          <p:cNvSpPr txBox="1"/>
          <p:nvPr/>
        </p:nvSpPr>
        <p:spPr>
          <a:xfrm>
            <a:off x="6483724" y="4873812"/>
            <a:ext cx="230063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Systèmes de soins/</a:t>
            </a:r>
          </a:p>
          <a:p>
            <a:r>
              <a:rPr lang="fr-FR" i="1" dirty="0"/>
              <a:t>Accessibilité du </a:t>
            </a:r>
          </a:p>
          <a:p>
            <a:r>
              <a:rPr lang="fr-FR" i="1" dirty="0"/>
              <a:t>traitement</a:t>
            </a:r>
          </a:p>
          <a:p>
            <a:r>
              <a:rPr lang="fr-FR" i="1" dirty="0"/>
              <a:t>Téléconsultations</a:t>
            </a:r>
          </a:p>
          <a:p>
            <a:r>
              <a:rPr lang="fr-FR" i="1" dirty="0"/>
              <a:t>Suivi téléphonique…</a:t>
            </a:r>
          </a:p>
        </p:txBody>
      </p:sp>
    </p:spTree>
    <p:extLst>
      <p:ext uri="{BB962C8B-B14F-4D97-AF65-F5344CB8AC3E}">
        <p14:creationId xmlns:p14="http://schemas.microsoft.com/office/powerpoint/2010/main" val="7514717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35</a:t>
            </a:fld>
            <a:endParaRPr lang="fr-FR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Consultation longue de primo-prescription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D5B74E61-F108-1D49-B80B-D841C3BE046F}"/>
              </a:ext>
            </a:extLst>
          </p:cNvPr>
          <p:cNvSpPr txBox="1">
            <a:spLocks/>
          </p:cNvSpPr>
          <p:nvPr/>
        </p:nvSpPr>
        <p:spPr>
          <a:xfrm>
            <a:off x="0" y="649941"/>
            <a:ext cx="9140825" cy="3720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/>
                </a:solidFill>
              </a:rPr>
              <a:t>Exemple HEGP – APHP : Consultation pharmaceutique</a:t>
            </a:r>
          </a:p>
        </p:txBody>
      </p:sp>
      <p:sp>
        <p:nvSpPr>
          <p:cNvPr id="8" name="Espace réservé du contenu 1">
            <a:extLst>
              <a:ext uri="{FF2B5EF4-FFF2-40B4-BE49-F238E27FC236}">
                <a16:creationId xmlns:a16="http://schemas.microsoft.com/office/drawing/2014/main" id="{9A3B1092-16E3-084F-813B-E2828FB45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071" y="1527619"/>
            <a:ext cx="8229600" cy="4525963"/>
          </a:xfrm>
        </p:spPr>
        <p:txBody>
          <a:bodyPr/>
          <a:lstStyle/>
          <a:p>
            <a:r>
              <a:rPr lang="fr-FR" b="1" dirty="0">
                <a:solidFill>
                  <a:schemeClr val="accent6"/>
                </a:solidFill>
              </a:rPr>
              <a:t>Recherche de problèmes d’observance : </a:t>
            </a:r>
            <a:endParaRPr lang="fr-FR" sz="8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fr-FR" sz="800" dirty="0">
              <a:solidFill>
                <a:schemeClr val="accent6"/>
              </a:solidFill>
            </a:endParaRPr>
          </a:p>
          <a:p>
            <a:pPr lvl="1">
              <a:buFont typeface="Wingdings" pitchFamily="2" charset="2"/>
              <a:buChar char="q"/>
            </a:pPr>
            <a:r>
              <a:rPr lang="fr-FR" sz="2000" dirty="0"/>
              <a:t>En cas de détection d’une situation de mauvaise observance : </a:t>
            </a:r>
            <a:br>
              <a:rPr lang="fr-FR" sz="2000" dirty="0"/>
            </a:b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/>
              <a:t>Cas des patients gériatriques </a:t>
            </a:r>
            <a:r>
              <a:rPr lang="fr-FR" sz="1600" dirty="0"/>
              <a:t>:</a:t>
            </a:r>
          </a:p>
          <a:p>
            <a:pPr lvl="2">
              <a:buFont typeface="Wingdings" pitchFamily="2" charset="2"/>
              <a:buChar char="ü"/>
            </a:pPr>
            <a:r>
              <a:rPr lang="fr-FR" sz="1800" dirty="0"/>
              <a:t>Troubles de déglutition, atteintes bucco-pharyngées</a:t>
            </a:r>
          </a:p>
          <a:p>
            <a:pPr lvl="2">
              <a:buFont typeface="Wingdings" pitchFamily="2" charset="2"/>
              <a:buChar char="ü"/>
            </a:pPr>
            <a:r>
              <a:rPr lang="fr-FR" sz="1800" dirty="0"/>
              <a:t>Bouche sèche</a:t>
            </a:r>
          </a:p>
          <a:p>
            <a:pPr lvl="2">
              <a:buFont typeface="Wingdings" pitchFamily="2" charset="2"/>
              <a:buChar char="ü"/>
            </a:pPr>
            <a:r>
              <a:rPr lang="fr-FR" sz="1800" dirty="0"/>
              <a:t>Confusion, dépression, démence</a:t>
            </a:r>
          </a:p>
          <a:p>
            <a:pPr lvl="2">
              <a:buFont typeface="Wingdings" pitchFamily="2" charset="2"/>
              <a:buChar char="ü"/>
            </a:pPr>
            <a:r>
              <a:rPr lang="fr-FR" sz="1800" dirty="0"/>
              <a:t>Déficit visuel</a:t>
            </a:r>
          </a:p>
          <a:p>
            <a:pPr lvl="2">
              <a:buFont typeface="Wingdings" pitchFamily="2" charset="2"/>
              <a:buChar char="ü"/>
            </a:pPr>
            <a:r>
              <a:rPr lang="fr-FR" sz="1800" dirty="0"/>
              <a:t>Troubles de la préhension…</a:t>
            </a:r>
          </a:p>
          <a:p>
            <a:pPr marL="0" indent="0">
              <a:buNone/>
            </a:pPr>
            <a:r>
              <a:rPr lang="fr-FR" sz="1600" dirty="0"/>
              <a:t/>
            </a:r>
            <a:br>
              <a:rPr lang="fr-FR" sz="1600" dirty="0"/>
            </a:br>
            <a:endParaRPr lang="fr-FR" sz="1600" dirty="0"/>
          </a:p>
          <a:p>
            <a:endParaRPr lang="fr-FR" dirty="0"/>
          </a:p>
          <a:p>
            <a:endParaRPr lang="fr-FR" sz="2000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6CF205F-7D37-4B40-82EB-8CCA9A977507}"/>
              </a:ext>
            </a:extLst>
          </p:cNvPr>
          <p:cNvSpPr txBox="1"/>
          <p:nvPr/>
        </p:nvSpPr>
        <p:spPr>
          <a:xfrm>
            <a:off x="1993544" y="5365377"/>
            <a:ext cx="634443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rgbClr val="00B0F0"/>
                </a:solidFill>
                <a:sym typeface="Wingdings" pitchFamily="2" charset="2"/>
              </a:rPr>
              <a:t> </a:t>
            </a:r>
            <a:r>
              <a:rPr lang="fr-FR" b="1" dirty="0">
                <a:solidFill>
                  <a:srgbClr val="00B0F0"/>
                </a:solidFill>
              </a:rPr>
              <a:t>Avis </a:t>
            </a:r>
            <a:r>
              <a:rPr lang="fr-FR" b="1" dirty="0" err="1">
                <a:solidFill>
                  <a:srgbClr val="00B0F0"/>
                </a:solidFill>
              </a:rPr>
              <a:t>onco</a:t>
            </a:r>
            <a:r>
              <a:rPr lang="fr-FR" b="1" dirty="0">
                <a:solidFill>
                  <a:srgbClr val="00B0F0"/>
                </a:solidFill>
              </a:rPr>
              <a:t>-gériatrique avant d’initier le traitement +++</a:t>
            </a:r>
          </a:p>
        </p:txBody>
      </p:sp>
    </p:spTree>
    <p:extLst>
      <p:ext uri="{BB962C8B-B14F-4D97-AF65-F5344CB8AC3E}">
        <p14:creationId xmlns:p14="http://schemas.microsoft.com/office/powerpoint/2010/main" val="17723914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36</a:t>
            </a:fld>
            <a:endParaRPr lang="fr-FR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Consultation longue de primo-prescription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D5B74E61-F108-1D49-B80B-D841C3BE046F}"/>
              </a:ext>
            </a:extLst>
          </p:cNvPr>
          <p:cNvSpPr txBox="1">
            <a:spLocks/>
          </p:cNvSpPr>
          <p:nvPr/>
        </p:nvSpPr>
        <p:spPr>
          <a:xfrm>
            <a:off x="0" y="649941"/>
            <a:ext cx="9140825" cy="3720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/>
                </a:solidFill>
              </a:rPr>
              <a:t>Exemple HEGP – APHP : Consultation pharmaceutique - IAM</a:t>
            </a:r>
          </a:p>
        </p:txBody>
      </p:sp>
      <p:sp>
        <p:nvSpPr>
          <p:cNvPr id="8" name="Espace réservé du contenu 1">
            <a:extLst>
              <a:ext uri="{FF2B5EF4-FFF2-40B4-BE49-F238E27FC236}">
                <a16:creationId xmlns:a16="http://schemas.microsoft.com/office/drawing/2014/main" id="{9A3B1092-16E3-084F-813B-E2828FB45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518" y="1218336"/>
            <a:ext cx="8229600" cy="4525963"/>
          </a:xfrm>
        </p:spPr>
        <p:txBody>
          <a:bodyPr/>
          <a:lstStyle/>
          <a:p>
            <a:r>
              <a:rPr lang="fr-FR" b="1" dirty="0">
                <a:solidFill>
                  <a:schemeClr val="accent6"/>
                </a:solidFill>
              </a:rPr>
              <a:t>Recherche d’interactions médicamenteuses :</a:t>
            </a:r>
            <a:endParaRPr lang="fr-FR" sz="8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fr-FR" sz="800" dirty="0">
              <a:solidFill>
                <a:schemeClr val="accent6"/>
              </a:solidFill>
            </a:endParaRPr>
          </a:p>
          <a:p>
            <a:pPr lvl="1">
              <a:buFont typeface="Wingdings" pitchFamily="2" charset="2"/>
              <a:buChar char="q"/>
            </a:pPr>
            <a:r>
              <a:rPr lang="fr-FR" sz="2000" dirty="0"/>
              <a:t>Processus complexe, consommateur de temps mais relevant de l’expertise (unique) pharmaceutique !</a:t>
            </a:r>
            <a:br>
              <a:rPr lang="fr-FR" sz="2000" dirty="0"/>
            </a:br>
            <a:r>
              <a:rPr lang="fr-FR" sz="2000" dirty="0"/>
              <a:t/>
            </a:r>
            <a:br>
              <a:rPr lang="fr-FR" sz="2000" dirty="0"/>
            </a:br>
            <a:endParaRPr lang="fr-FR" dirty="0"/>
          </a:p>
          <a:p>
            <a:endParaRPr lang="fr-FR" sz="2000" dirty="0"/>
          </a:p>
        </p:txBody>
      </p:sp>
      <p:sp>
        <p:nvSpPr>
          <p:cNvPr id="16" name="Rectangle à coins arrondis 15">
            <a:extLst>
              <a:ext uri="{FF2B5EF4-FFF2-40B4-BE49-F238E27FC236}">
                <a16:creationId xmlns:a16="http://schemas.microsoft.com/office/drawing/2014/main" id="{D60D9571-44B8-8A4A-B778-AF23456AF1C3}"/>
              </a:ext>
            </a:extLst>
          </p:cNvPr>
          <p:cNvSpPr/>
          <p:nvPr/>
        </p:nvSpPr>
        <p:spPr>
          <a:xfrm>
            <a:off x="6642847" y="3724836"/>
            <a:ext cx="2241177" cy="8785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>
            <a:extLst>
              <a:ext uri="{FF2B5EF4-FFF2-40B4-BE49-F238E27FC236}">
                <a16:creationId xmlns:a16="http://schemas.microsoft.com/office/drawing/2014/main" id="{C188CF13-122E-5E40-93E5-E13F7D01C5C7}"/>
              </a:ext>
            </a:extLst>
          </p:cNvPr>
          <p:cNvSpPr/>
          <p:nvPr/>
        </p:nvSpPr>
        <p:spPr>
          <a:xfrm>
            <a:off x="820272" y="3684496"/>
            <a:ext cx="2608728" cy="9412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DE490D1-1980-9B46-BBE7-577B15E3DD49}"/>
              </a:ext>
            </a:extLst>
          </p:cNvPr>
          <p:cNvSpPr txBox="1"/>
          <p:nvPr/>
        </p:nvSpPr>
        <p:spPr>
          <a:xfrm>
            <a:off x="4233178" y="2770094"/>
            <a:ext cx="97975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b="1" i="1" dirty="0">
                <a:solidFill>
                  <a:schemeClr val="accent6"/>
                </a:solidFill>
              </a:rPr>
              <a:t>2 types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5D04620-7139-BE4B-BA89-7DB9C25768C3}"/>
              </a:ext>
            </a:extLst>
          </p:cNvPr>
          <p:cNvSpPr txBox="1"/>
          <p:nvPr/>
        </p:nvSpPr>
        <p:spPr>
          <a:xfrm>
            <a:off x="887507" y="3792071"/>
            <a:ext cx="2474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Interactions PD</a:t>
            </a:r>
          </a:p>
          <a:p>
            <a:pPr algn="ctr"/>
            <a:r>
              <a:rPr lang="fr-FR" dirty="0"/>
              <a:t>Pharmacodynamiques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28E89C29-B576-8149-B628-8C117B27BD2F}"/>
              </a:ext>
            </a:extLst>
          </p:cNvPr>
          <p:cNvSpPr txBox="1"/>
          <p:nvPr/>
        </p:nvSpPr>
        <p:spPr>
          <a:xfrm>
            <a:off x="6728097" y="3863788"/>
            <a:ext cx="22749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Interactions PK</a:t>
            </a:r>
          </a:p>
          <a:p>
            <a:pPr algn="ctr"/>
            <a:r>
              <a:rPr lang="fr-FR" dirty="0"/>
              <a:t>Pharmacocinétiques</a:t>
            </a:r>
          </a:p>
        </p:txBody>
      </p:sp>
      <p:cxnSp>
        <p:nvCxnSpPr>
          <p:cNvPr id="25" name="Connecteur en angle 24">
            <a:extLst>
              <a:ext uri="{FF2B5EF4-FFF2-40B4-BE49-F238E27FC236}">
                <a16:creationId xmlns:a16="http://schemas.microsoft.com/office/drawing/2014/main" id="{88CE1202-E7FD-2545-A665-FF2FB44D84E3}"/>
              </a:ext>
            </a:extLst>
          </p:cNvPr>
          <p:cNvCxnSpPr>
            <a:cxnSpLocks/>
            <a:stCxn id="22" idx="1"/>
            <a:endCxn id="17" idx="0"/>
          </p:cNvCxnSpPr>
          <p:nvPr/>
        </p:nvCxnSpPr>
        <p:spPr>
          <a:xfrm rot="10800000" flipV="1">
            <a:off x="2124636" y="2954760"/>
            <a:ext cx="2108542" cy="729736"/>
          </a:xfrm>
          <a:prstGeom prst="bentConnector2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en angle 25">
            <a:extLst>
              <a:ext uri="{FF2B5EF4-FFF2-40B4-BE49-F238E27FC236}">
                <a16:creationId xmlns:a16="http://schemas.microsoft.com/office/drawing/2014/main" id="{67598AE1-632F-B647-B0DF-9FDBCE35200C}"/>
              </a:ext>
            </a:extLst>
          </p:cNvPr>
          <p:cNvCxnSpPr>
            <a:cxnSpLocks/>
            <a:stCxn id="22" idx="3"/>
            <a:endCxn id="16" idx="0"/>
          </p:cNvCxnSpPr>
          <p:nvPr/>
        </p:nvCxnSpPr>
        <p:spPr>
          <a:xfrm>
            <a:off x="5212934" y="2954760"/>
            <a:ext cx="2550502" cy="770076"/>
          </a:xfrm>
          <a:prstGeom prst="bentConnector2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5B26E86D-AF0E-DA4D-967B-BF14B1E7D004}"/>
              </a:ext>
            </a:extLst>
          </p:cNvPr>
          <p:cNvSpPr txBox="1"/>
          <p:nvPr/>
        </p:nvSpPr>
        <p:spPr>
          <a:xfrm>
            <a:off x="6952129" y="4827494"/>
            <a:ext cx="18691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A</a:t>
            </a:r>
          </a:p>
          <a:p>
            <a:r>
              <a:rPr lang="fr-FR" b="1" dirty="0">
                <a:solidFill>
                  <a:srgbClr val="FF0000"/>
                </a:solidFill>
              </a:rPr>
              <a:t>	D</a:t>
            </a:r>
          </a:p>
          <a:p>
            <a:r>
              <a:rPr lang="fr-FR" b="1" dirty="0">
                <a:solidFill>
                  <a:srgbClr val="FF0000"/>
                </a:solidFill>
              </a:rPr>
              <a:t>		M</a:t>
            </a:r>
          </a:p>
          <a:p>
            <a:r>
              <a:rPr lang="fr-FR" b="1" dirty="0">
                <a:solidFill>
                  <a:srgbClr val="FF0000"/>
                </a:solidFill>
              </a:rPr>
              <a:t>			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CD234777-653C-634C-BF15-2BBB2B6FBE08}"/>
              </a:ext>
            </a:extLst>
          </p:cNvPr>
          <p:cNvSpPr txBox="1"/>
          <p:nvPr/>
        </p:nvSpPr>
        <p:spPr>
          <a:xfrm>
            <a:off x="726141" y="4935070"/>
            <a:ext cx="3733651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Allongement QT (ex : </a:t>
            </a:r>
            <a:r>
              <a:rPr lang="fr-FR" sz="1400" dirty="0" err="1"/>
              <a:t>bosutinib</a:t>
            </a:r>
            <a:r>
              <a:rPr lang="fr-FR" sz="1400" dirty="0"/>
              <a:t>, </a:t>
            </a:r>
            <a:r>
              <a:rPr lang="fr-FR" sz="1400" dirty="0" err="1"/>
              <a:t>lenvatinib</a:t>
            </a:r>
            <a:r>
              <a:rPr lang="fr-FR" sz="1400" dirty="0"/>
              <a:t>…)</a:t>
            </a:r>
          </a:p>
          <a:p>
            <a:r>
              <a:rPr lang="fr-FR" sz="1400" dirty="0"/>
              <a:t>Risque hémorragique (ex : </a:t>
            </a:r>
            <a:r>
              <a:rPr lang="fr-FR" sz="1400" dirty="0" err="1"/>
              <a:t>ibrutinib</a:t>
            </a:r>
            <a:r>
              <a:rPr lang="fr-FR" sz="1400" dirty="0"/>
              <a:t>)</a:t>
            </a:r>
          </a:p>
          <a:p>
            <a:r>
              <a:rPr lang="fr-FR" sz="1400" dirty="0"/>
              <a:t>Compléments alimentaires antioxydants ?</a:t>
            </a:r>
          </a:p>
          <a:p>
            <a:endParaRPr lang="fr-FR" sz="1400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817571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D333A87-2471-104E-BD92-860D590AA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882" y="3029305"/>
            <a:ext cx="5002306" cy="2613604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37</a:t>
            </a:fld>
            <a:endParaRPr lang="fr-FR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Consultation longue de primo-prescription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D5B74E61-F108-1D49-B80B-D841C3BE046F}"/>
              </a:ext>
            </a:extLst>
          </p:cNvPr>
          <p:cNvSpPr txBox="1">
            <a:spLocks/>
          </p:cNvSpPr>
          <p:nvPr/>
        </p:nvSpPr>
        <p:spPr>
          <a:xfrm>
            <a:off x="0" y="649941"/>
            <a:ext cx="9140825" cy="3720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/>
                </a:solidFill>
              </a:rPr>
              <a:t>Exemple HEGP – APHP : Consultation pharmaceutique - IAM</a:t>
            </a:r>
          </a:p>
        </p:txBody>
      </p:sp>
      <p:sp>
        <p:nvSpPr>
          <p:cNvPr id="8" name="Espace réservé du contenu 1">
            <a:extLst>
              <a:ext uri="{FF2B5EF4-FFF2-40B4-BE49-F238E27FC236}">
                <a16:creationId xmlns:a16="http://schemas.microsoft.com/office/drawing/2014/main" id="{9A3B1092-16E3-084F-813B-E2828FB45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518" y="1218336"/>
            <a:ext cx="8229600" cy="4525963"/>
          </a:xfrm>
        </p:spPr>
        <p:txBody>
          <a:bodyPr/>
          <a:lstStyle/>
          <a:p>
            <a:r>
              <a:rPr lang="fr-FR" b="1" dirty="0">
                <a:solidFill>
                  <a:schemeClr val="accent6"/>
                </a:solidFill>
              </a:rPr>
              <a:t>Recherche d’interactions médicamenteuses :</a:t>
            </a:r>
            <a:endParaRPr lang="fr-FR" sz="8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fr-FR" sz="800" dirty="0">
              <a:solidFill>
                <a:schemeClr val="accent6"/>
              </a:solidFill>
            </a:endParaRPr>
          </a:p>
          <a:p>
            <a:pPr lvl="1"/>
            <a:r>
              <a:rPr lang="fr-FR" sz="2000" u="sng" dirty="0"/>
              <a:t>Étape 1 : colliger </a:t>
            </a:r>
            <a:r>
              <a:rPr lang="fr-FR" sz="2000" b="1" u="sng" dirty="0"/>
              <a:t>toutes</a:t>
            </a:r>
            <a:r>
              <a:rPr lang="fr-FR" sz="2000" u="sng" dirty="0"/>
              <a:t> les informations +++</a:t>
            </a:r>
          </a:p>
          <a:p>
            <a:pPr marL="457200" lvl="1" indent="0">
              <a:buNone/>
            </a:pPr>
            <a:r>
              <a:rPr lang="fr-FR" sz="2000" dirty="0"/>
              <a:t/>
            </a:r>
            <a:br>
              <a:rPr lang="fr-FR" sz="2000" dirty="0"/>
            </a:br>
            <a:endParaRPr lang="fr-FR" sz="2000" dirty="0"/>
          </a:p>
        </p:txBody>
      </p:sp>
      <p:sp>
        <p:nvSpPr>
          <p:cNvPr id="15" name="Rectangle à coins arrondis 14">
            <a:extLst>
              <a:ext uri="{FF2B5EF4-FFF2-40B4-BE49-F238E27FC236}">
                <a16:creationId xmlns:a16="http://schemas.microsoft.com/office/drawing/2014/main" id="{B8959064-A9C0-F949-8149-32EE92A13E90}"/>
              </a:ext>
            </a:extLst>
          </p:cNvPr>
          <p:cNvSpPr/>
          <p:nvPr/>
        </p:nvSpPr>
        <p:spPr>
          <a:xfrm>
            <a:off x="576263" y="2541496"/>
            <a:ext cx="2608728" cy="119678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Ordonnances habituels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Dossier pharmaceutique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DMP</a:t>
            </a:r>
          </a:p>
        </p:txBody>
      </p:sp>
      <p:sp>
        <p:nvSpPr>
          <p:cNvPr id="18" name="Rectangle à coins arrondis 17">
            <a:extLst>
              <a:ext uri="{FF2B5EF4-FFF2-40B4-BE49-F238E27FC236}">
                <a16:creationId xmlns:a16="http://schemas.microsoft.com/office/drawing/2014/main" id="{8FDF6C8A-EB77-1C41-806C-6E2743DE1AE7}"/>
              </a:ext>
            </a:extLst>
          </p:cNvPr>
          <p:cNvSpPr/>
          <p:nvPr/>
        </p:nvSpPr>
        <p:spPr>
          <a:xfrm>
            <a:off x="5302623" y="2303930"/>
            <a:ext cx="3680012" cy="162261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MAC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Phytothérapie, « plantes »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Médecines douces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Compléments alimentaires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Cures de vitamine</a:t>
            </a:r>
          </a:p>
        </p:txBody>
      </p:sp>
      <p:sp>
        <p:nvSpPr>
          <p:cNvPr id="19" name="Rectangle à coins arrondis 18">
            <a:extLst>
              <a:ext uri="{FF2B5EF4-FFF2-40B4-BE49-F238E27FC236}">
                <a16:creationId xmlns:a16="http://schemas.microsoft.com/office/drawing/2014/main" id="{D11DBE68-7DA0-E243-BBF1-89E94068C6E7}"/>
              </a:ext>
            </a:extLst>
          </p:cNvPr>
          <p:cNvSpPr/>
          <p:nvPr/>
        </p:nvSpPr>
        <p:spPr>
          <a:xfrm>
            <a:off x="179296" y="5020238"/>
            <a:ext cx="2608728" cy="94129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Automédication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Achats sur internet</a:t>
            </a:r>
          </a:p>
        </p:txBody>
      </p:sp>
      <p:sp>
        <p:nvSpPr>
          <p:cNvPr id="20" name="Rectangle à coins arrondis 19">
            <a:extLst>
              <a:ext uri="{FF2B5EF4-FFF2-40B4-BE49-F238E27FC236}">
                <a16:creationId xmlns:a16="http://schemas.microsoft.com/office/drawing/2014/main" id="{E863A52D-4E53-3D4F-98DD-A8EA01C8DA88}"/>
              </a:ext>
            </a:extLst>
          </p:cNvPr>
          <p:cNvSpPr/>
          <p:nvPr/>
        </p:nvSpPr>
        <p:spPr>
          <a:xfrm>
            <a:off x="3110753" y="5490885"/>
            <a:ext cx="2608728" cy="94129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Habitudes alimentaires</a:t>
            </a:r>
          </a:p>
        </p:txBody>
      </p:sp>
      <p:sp>
        <p:nvSpPr>
          <p:cNvPr id="21" name="Rectangle à coins arrondis 20">
            <a:extLst>
              <a:ext uri="{FF2B5EF4-FFF2-40B4-BE49-F238E27FC236}">
                <a16:creationId xmlns:a16="http://schemas.microsoft.com/office/drawing/2014/main" id="{2D69E7A0-55A0-D648-9D69-5B59F790802A}"/>
              </a:ext>
            </a:extLst>
          </p:cNvPr>
          <p:cNvSpPr/>
          <p:nvPr/>
        </p:nvSpPr>
        <p:spPr>
          <a:xfrm>
            <a:off x="6087035" y="4648202"/>
            <a:ext cx="2608728" cy="94129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Substances récréatives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CBD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« petits plaisirs perso »</a:t>
            </a:r>
          </a:p>
        </p:txBody>
      </p:sp>
    </p:spTree>
    <p:extLst>
      <p:ext uri="{BB962C8B-B14F-4D97-AF65-F5344CB8AC3E}">
        <p14:creationId xmlns:p14="http://schemas.microsoft.com/office/powerpoint/2010/main" val="32419087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1297166"/>
            <a:ext cx="8229600" cy="4525963"/>
          </a:xfrm>
        </p:spPr>
        <p:txBody>
          <a:bodyPr/>
          <a:lstStyle/>
          <a:p>
            <a:r>
              <a:rPr lang="fr-FR" dirty="0"/>
              <a:t>Interactions PK - Absorption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38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390" y="1989794"/>
            <a:ext cx="1872505" cy="166996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23" y="3914553"/>
            <a:ext cx="1734534" cy="173453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2038" y="2378639"/>
            <a:ext cx="2074933" cy="153591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6657" y="3914553"/>
            <a:ext cx="1584447" cy="1871822"/>
          </a:xfrm>
          <a:prstGeom prst="rect">
            <a:avLst/>
          </a:prstGeom>
        </p:spPr>
      </p:pic>
      <p:sp>
        <p:nvSpPr>
          <p:cNvPr id="12" name="Espace réservé du contenu 1"/>
          <p:cNvSpPr txBox="1">
            <a:spLocks/>
          </p:cNvSpPr>
          <p:nvPr/>
        </p:nvSpPr>
        <p:spPr bwMode="auto">
          <a:xfrm>
            <a:off x="4311128" y="4468674"/>
            <a:ext cx="4484143" cy="15954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fr-FR" b="1" dirty="0">
                <a:solidFill>
                  <a:schemeClr val="accent1"/>
                </a:solidFill>
              </a:rPr>
              <a:t>Les cas simples : </a:t>
            </a:r>
          </a:p>
          <a:p>
            <a:r>
              <a:rPr lang="fr-FR" sz="1800" dirty="0"/>
              <a:t>CAT : prise à distance (2h avant ou 2h après l’AKO)</a:t>
            </a:r>
          </a:p>
          <a:p>
            <a:r>
              <a:rPr lang="fr-FR" sz="1800" dirty="0"/>
              <a:t>Cependant : automédication +++ </a:t>
            </a:r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Anticancéreux et interactions médicamenteuses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404575" y="1828800"/>
            <a:ext cx="3544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>
                <a:solidFill>
                  <a:schemeClr val="accent6"/>
                </a:solidFill>
              </a:rPr>
              <a:t>Adsorbants, mucilages, gels…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3AF72902-2A56-8340-A31A-292F8B1C1ABF}"/>
              </a:ext>
            </a:extLst>
          </p:cNvPr>
          <p:cNvSpPr txBox="1">
            <a:spLocks/>
          </p:cNvSpPr>
          <p:nvPr/>
        </p:nvSpPr>
        <p:spPr>
          <a:xfrm>
            <a:off x="0" y="649941"/>
            <a:ext cx="9140825" cy="3720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/>
                </a:solidFill>
              </a:rPr>
              <a:t>Exemple HEGP – APHP : Consultation pharmaceutique - IAM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0D19D26-4F5E-CF4A-9AAF-A932E131580E}"/>
              </a:ext>
            </a:extLst>
          </p:cNvPr>
          <p:cNvSpPr txBox="1"/>
          <p:nvPr/>
        </p:nvSpPr>
        <p:spPr>
          <a:xfrm>
            <a:off x="8216152" y="658906"/>
            <a:ext cx="927848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FF000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9668502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1350954"/>
            <a:ext cx="8229600" cy="4525963"/>
          </a:xfrm>
        </p:spPr>
        <p:txBody>
          <a:bodyPr/>
          <a:lstStyle/>
          <a:p>
            <a:r>
              <a:rPr lang="fr-FR" dirty="0"/>
              <a:t>Interactions PK - Absorption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39</a:t>
            </a:fld>
            <a:endParaRPr lang="fr-FR"/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Anticancéreux et interactions médicamenteuses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16860" y="2462351"/>
            <a:ext cx="8390963" cy="258532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chemeClr val="accent6"/>
                </a:solidFill>
              </a:rPr>
              <a:t>IPP, anti-H2, pansements gastriques…</a:t>
            </a:r>
          </a:p>
          <a:p>
            <a:endParaRPr lang="fr-FR" b="1" i="1" dirty="0">
              <a:solidFill>
                <a:schemeClr val="accent6"/>
              </a:solidFill>
            </a:endParaRPr>
          </a:p>
          <a:p>
            <a:pPr marL="285750" indent="-285750">
              <a:buFont typeface="Wingdings" pitchFamily="2" charset="2"/>
              <a:buChar char="è"/>
            </a:pPr>
            <a:r>
              <a:rPr lang="fr-FR" b="1" i="1" dirty="0">
                <a:solidFill>
                  <a:schemeClr val="accent6"/>
                </a:solidFill>
                <a:sym typeface="Wingdings" pitchFamily="2" charset="2"/>
              </a:rPr>
              <a:t>Anticancéreux à absorption pH-dépendante, impact sur AUC</a:t>
            </a:r>
          </a:p>
          <a:p>
            <a:pPr marL="285750" indent="-285750">
              <a:buFont typeface="Wingdings" pitchFamily="2" charset="2"/>
              <a:buChar char="è"/>
            </a:pPr>
            <a:endParaRPr lang="fr-FR" b="1" i="1" dirty="0">
              <a:solidFill>
                <a:schemeClr val="accent6"/>
              </a:solidFill>
              <a:sym typeface="Wingdings" pitchFamily="2" charset="2"/>
            </a:endParaRPr>
          </a:p>
          <a:p>
            <a:pPr marL="742950" lvl="1" indent="-285750">
              <a:buFont typeface="Wingdings" pitchFamily="2" charset="2"/>
              <a:buChar char="q"/>
            </a:pPr>
            <a:r>
              <a:rPr lang="fr-FR" dirty="0">
                <a:sym typeface="Wingdings" pitchFamily="2" charset="2"/>
              </a:rPr>
              <a:t>ERLOTINIB		-46%</a:t>
            </a:r>
          </a:p>
          <a:p>
            <a:pPr marL="742950" lvl="1" indent="-285750">
              <a:buFont typeface="Wingdings" pitchFamily="2" charset="2"/>
              <a:buChar char="q"/>
            </a:pPr>
            <a:r>
              <a:rPr lang="fr-FR" dirty="0">
                <a:sym typeface="Wingdings" pitchFamily="2" charset="2"/>
              </a:rPr>
              <a:t>GEFITINIB		-47%</a:t>
            </a:r>
          </a:p>
          <a:p>
            <a:pPr marL="742950" lvl="1" indent="-285750">
              <a:buFont typeface="Wingdings" pitchFamily="2" charset="2"/>
              <a:buChar char="q"/>
            </a:pPr>
            <a:r>
              <a:rPr lang="fr-FR" dirty="0">
                <a:sym typeface="Wingdings" pitchFamily="2" charset="2"/>
              </a:rPr>
              <a:t>NILOTINIB		-34%</a:t>
            </a:r>
          </a:p>
          <a:p>
            <a:pPr marL="742950" lvl="1" indent="-285750">
              <a:buFont typeface="Wingdings" pitchFamily="2" charset="2"/>
              <a:buChar char="q"/>
            </a:pPr>
            <a:r>
              <a:rPr lang="fr-FR" dirty="0">
                <a:sym typeface="Wingdings" pitchFamily="2" charset="2"/>
              </a:rPr>
              <a:t>DASATINIB		-32%</a:t>
            </a:r>
          </a:p>
          <a:p>
            <a:pPr marL="742950" lvl="1" indent="-285750">
              <a:buFont typeface="Wingdings" pitchFamily="2" charset="2"/>
              <a:buChar char="q"/>
            </a:pPr>
            <a:r>
              <a:rPr lang="fr-FR" dirty="0">
                <a:sym typeface="Wingdings" pitchFamily="2" charset="2"/>
              </a:rPr>
              <a:t>PAZOPANIB		-40%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5333918" y="5476204"/>
            <a:ext cx="38100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/>
              <a:t>Source : Van Leeuwen et al Lancet </a:t>
            </a:r>
            <a:r>
              <a:rPr lang="fr-FR" sz="1200" i="1" dirty="0" err="1"/>
              <a:t>Oncol</a:t>
            </a:r>
            <a:r>
              <a:rPr lang="fr-FR" sz="1200" i="1" dirty="0"/>
              <a:t> 2015, </a:t>
            </a:r>
            <a:br>
              <a:rPr lang="fr-FR" sz="1200" i="1" dirty="0"/>
            </a:br>
            <a:r>
              <a:rPr lang="fr-FR" sz="1200" i="1" dirty="0" err="1"/>
              <a:t>Kletel</a:t>
            </a:r>
            <a:r>
              <a:rPr lang="fr-FR" sz="1200" i="1" dirty="0"/>
              <a:t> et al. </a:t>
            </a:r>
            <a:r>
              <a:rPr lang="fr-FR" sz="1200" i="1" dirty="0" err="1"/>
              <a:t>Anticancer</a:t>
            </a:r>
            <a:r>
              <a:rPr lang="fr-FR" sz="1200" i="1" dirty="0"/>
              <a:t> </a:t>
            </a:r>
            <a:r>
              <a:rPr lang="fr-FR" sz="1200" i="1" dirty="0" err="1"/>
              <a:t>drugs</a:t>
            </a:r>
            <a:r>
              <a:rPr lang="fr-FR" sz="1200" i="1" dirty="0"/>
              <a:t> 2015, Tan et al. Cancer </a:t>
            </a:r>
            <a:br>
              <a:rPr lang="fr-FR" sz="1200" i="1" dirty="0"/>
            </a:br>
            <a:r>
              <a:rPr lang="fr-FR" sz="1200" i="1" dirty="0" err="1"/>
              <a:t>Chemother</a:t>
            </a:r>
            <a:r>
              <a:rPr lang="fr-FR" sz="1200" i="1" dirty="0"/>
              <a:t> </a:t>
            </a:r>
            <a:r>
              <a:rPr lang="fr-FR" sz="1200" i="1" dirty="0" err="1"/>
              <a:t>Pharmacol</a:t>
            </a:r>
            <a:r>
              <a:rPr lang="fr-FR" sz="1200" i="1" dirty="0"/>
              <a:t> 2013, Pape et al. BJP 2016, </a:t>
            </a:r>
          </a:p>
          <a:p>
            <a:r>
              <a:rPr lang="fr-FR" sz="1200" i="1" dirty="0"/>
              <a:t>Yin et al. J Clin </a:t>
            </a:r>
            <a:r>
              <a:rPr lang="fr-FR" sz="1200" i="1" dirty="0" err="1"/>
              <a:t>Pharmacol</a:t>
            </a:r>
            <a:r>
              <a:rPr lang="fr-FR" sz="1200" i="1" dirty="0"/>
              <a:t> 2010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3837CC66-500E-6248-BCA2-A95EE520E323}"/>
              </a:ext>
            </a:extLst>
          </p:cNvPr>
          <p:cNvSpPr txBox="1">
            <a:spLocks/>
          </p:cNvSpPr>
          <p:nvPr/>
        </p:nvSpPr>
        <p:spPr>
          <a:xfrm>
            <a:off x="0" y="649941"/>
            <a:ext cx="9140825" cy="3720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/>
                </a:solidFill>
              </a:rPr>
              <a:t>Exemple HEGP – APHP : Consultation pharmaceutique - IAM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FA25F83-4B76-144E-AAE1-254D33D65E8B}"/>
              </a:ext>
            </a:extLst>
          </p:cNvPr>
          <p:cNvSpPr txBox="1"/>
          <p:nvPr/>
        </p:nvSpPr>
        <p:spPr>
          <a:xfrm>
            <a:off x="8216152" y="658906"/>
            <a:ext cx="927848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FF000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603847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63070" y="1056971"/>
            <a:ext cx="8229600" cy="4525963"/>
          </a:xfrm>
        </p:spPr>
        <p:txBody>
          <a:bodyPr/>
          <a:lstStyle/>
          <a:p>
            <a:r>
              <a:rPr lang="fr-FR" dirty="0"/>
              <a:t>Virage ambulatoire depuis 2000 </a:t>
            </a:r>
          </a:p>
          <a:p>
            <a:r>
              <a:rPr lang="fr-FR" b="1" dirty="0">
                <a:solidFill>
                  <a:schemeClr val="accent6"/>
                </a:solidFill>
              </a:rPr>
              <a:t>Chronicisation</a:t>
            </a:r>
            <a:r>
              <a:rPr lang="fr-FR" dirty="0"/>
              <a:t> de la maladie cancéreuse</a:t>
            </a:r>
          </a:p>
          <a:p>
            <a:r>
              <a:rPr lang="fr-FR" dirty="0"/>
              <a:t>Plus de 100 spécialités avec AMM en 2023</a:t>
            </a:r>
          </a:p>
          <a:p>
            <a:r>
              <a:rPr lang="fr-FR" dirty="0"/>
              <a:t>30% des anticancéreux lancés en oncologie en 2022 = anticancéreux oraux, contre 75% en 2018 </a:t>
            </a:r>
            <a:r>
              <a:rPr lang="fr-FR" sz="1200" i="1" dirty="0"/>
              <a:t>(chiffres IQVIA 2023)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4</a:t>
            </a:fld>
            <a:endParaRPr lang="fr-FR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Avènement des anticancéreux oraux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7D09087-AECA-D54B-9F36-7F1931C6F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925" y="3429000"/>
            <a:ext cx="5555101" cy="303903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B43EEEC-1E37-9A4B-A2CF-4967CB20DB90}"/>
              </a:ext>
            </a:extLst>
          </p:cNvPr>
          <p:cNvSpPr txBox="1"/>
          <p:nvPr/>
        </p:nvSpPr>
        <p:spPr>
          <a:xfrm>
            <a:off x="5933328" y="5918987"/>
            <a:ext cx="1473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/>
              <a:t>Source : Inca 2016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AD085FA-E274-0D40-87FD-BAB15D952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5788" y="806824"/>
            <a:ext cx="1679036" cy="220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9654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1068566"/>
            <a:ext cx="8229600" cy="4525963"/>
          </a:xfrm>
        </p:spPr>
        <p:txBody>
          <a:bodyPr/>
          <a:lstStyle/>
          <a:p>
            <a:r>
              <a:rPr lang="fr-FR" dirty="0"/>
              <a:t>Interactions PK - Absorption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40</a:t>
            </a:fld>
            <a:endParaRPr lang="fr-FR"/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Anticancéreux et interactions médicamenteuses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379197" y="1440374"/>
            <a:ext cx="4335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>
                <a:solidFill>
                  <a:schemeClr val="accent6"/>
                </a:solidFill>
              </a:rPr>
              <a:t>IPP, anti-H2, pansements gastriques…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967" y="1883028"/>
            <a:ext cx="6277122" cy="433445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53994" y="2462508"/>
            <a:ext cx="2005677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Avec dosages</a:t>
            </a:r>
          </a:p>
          <a:p>
            <a:pPr algn="ctr"/>
            <a:r>
              <a:rPr lang="fr-FR" b="1" dirty="0"/>
              <a:t>OTC (faibles)</a:t>
            </a:r>
          </a:p>
          <a:p>
            <a:pPr algn="ctr"/>
            <a:endParaRPr lang="fr-FR" b="1" dirty="0"/>
          </a:p>
          <a:p>
            <a:pPr algn="ctr"/>
            <a:r>
              <a:rPr lang="fr-FR" dirty="0"/>
              <a:t>Prétraitements de</a:t>
            </a:r>
          </a:p>
          <a:p>
            <a:pPr algn="ctr"/>
            <a:r>
              <a:rPr lang="fr-FR" dirty="0"/>
              <a:t>5 jours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5201832" y="6390604"/>
            <a:ext cx="3229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/>
              <a:t>Source : Katz et al. </a:t>
            </a:r>
            <a:r>
              <a:rPr lang="fr-FR" sz="1200" i="1" dirty="0" err="1"/>
              <a:t>Ther</a:t>
            </a:r>
            <a:r>
              <a:rPr lang="fr-FR" sz="1200" i="1" dirty="0"/>
              <a:t> </a:t>
            </a:r>
            <a:r>
              <a:rPr lang="fr-FR" sz="1200" i="1" dirty="0" err="1"/>
              <a:t>Adv</a:t>
            </a:r>
            <a:r>
              <a:rPr lang="fr-FR" sz="1200" i="1" dirty="0"/>
              <a:t> in </a:t>
            </a:r>
            <a:r>
              <a:rPr lang="fr-FR" sz="1200" i="1" dirty="0" err="1"/>
              <a:t>Gastrol</a:t>
            </a:r>
            <a:r>
              <a:rPr lang="fr-FR" sz="1200" i="1" dirty="0"/>
              <a:t> 2015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71155503-30CA-324E-BAC0-9CFCEE1EBBA8}"/>
              </a:ext>
            </a:extLst>
          </p:cNvPr>
          <p:cNvSpPr txBox="1">
            <a:spLocks/>
          </p:cNvSpPr>
          <p:nvPr/>
        </p:nvSpPr>
        <p:spPr>
          <a:xfrm>
            <a:off x="0" y="649941"/>
            <a:ext cx="9140825" cy="3720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/>
                </a:solidFill>
              </a:rPr>
              <a:t>Exemple HEGP – APHP : Consultation pharmaceutique - IAM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6A55DF8-4D0B-C44E-A23F-827BF597952F}"/>
              </a:ext>
            </a:extLst>
          </p:cNvPr>
          <p:cNvSpPr txBox="1"/>
          <p:nvPr/>
        </p:nvSpPr>
        <p:spPr>
          <a:xfrm>
            <a:off x="8216152" y="658906"/>
            <a:ext cx="927848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FF000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8952854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43753" y="1256825"/>
            <a:ext cx="8229600" cy="4525963"/>
          </a:xfrm>
        </p:spPr>
        <p:txBody>
          <a:bodyPr/>
          <a:lstStyle/>
          <a:p>
            <a:r>
              <a:rPr lang="fr-FR" dirty="0"/>
              <a:t>Interactions PK - Absorption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41</a:t>
            </a:fld>
            <a:endParaRPr lang="fr-FR"/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Anticancéreux et interactions médicamenteuses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393950" y="2690951"/>
            <a:ext cx="77500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fr-FR" b="1" i="1" dirty="0">
                <a:solidFill>
                  <a:schemeClr val="accent6"/>
                </a:solidFill>
              </a:rPr>
              <a:t>RATIONALISER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i="1" dirty="0"/>
              <a:t>Indication médicale valide ?</a:t>
            </a:r>
            <a:br>
              <a:rPr lang="fr-FR" i="1" dirty="0"/>
            </a:br>
            <a:endParaRPr lang="fr-FR" i="1" dirty="0"/>
          </a:p>
          <a:p>
            <a:pPr marL="342900" indent="-342900">
              <a:buAutoNum type="arabicParenR"/>
            </a:pPr>
            <a:r>
              <a:rPr lang="fr-FR" b="1" i="1" dirty="0">
                <a:solidFill>
                  <a:schemeClr val="accent6"/>
                </a:solidFill>
              </a:rPr>
              <a:t>INFORMER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i="1" dirty="0"/>
              <a:t>Risque d’IAM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i="1" dirty="0"/>
              <a:t>Risques associés à une utilisation au long cours des IPP</a:t>
            </a:r>
            <a:br>
              <a:rPr lang="fr-FR" i="1" dirty="0"/>
            </a:br>
            <a:endParaRPr lang="fr-FR" i="1" dirty="0"/>
          </a:p>
          <a:p>
            <a:pPr marL="342900" indent="-342900">
              <a:buAutoNum type="arabicParenR"/>
            </a:pPr>
            <a:r>
              <a:rPr lang="fr-FR" b="1" i="1" dirty="0">
                <a:solidFill>
                  <a:schemeClr val="accent6"/>
                </a:solidFill>
              </a:rPr>
              <a:t>RECHERCHER UNE ALTERNATIVE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i="1" dirty="0"/>
              <a:t>Décalage des prises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i="1" dirty="0"/>
              <a:t>Relai IPP par un alginate ?   </a:t>
            </a:r>
            <a:br>
              <a:rPr lang="fr-FR" i="1" dirty="0"/>
            </a:br>
            <a:endParaRPr lang="fr-FR" i="1" dirty="0"/>
          </a:p>
          <a:p>
            <a:pPr marL="342900" indent="-342900">
              <a:buAutoNum type="arabicParenR"/>
            </a:pPr>
            <a:endParaRPr lang="fr-FR" b="1" i="1" dirty="0">
              <a:solidFill>
                <a:schemeClr val="accent6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201832" y="6390604"/>
            <a:ext cx="3229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/>
              <a:t>Source : Katz et al. </a:t>
            </a:r>
            <a:r>
              <a:rPr lang="fr-FR" sz="1200" i="1" dirty="0" err="1"/>
              <a:t>Ther</a:t>
            </a:r>
            <a:r>
              <a:rPr lang="fr-FR" sz="1200" i="1" dirty="0"/>
              <a:t> </a:t>
            </a:r>
            <a:r>
              <a:rPr lang="fr-FR" sz="1200" i="1" dirty="0" err="1"/>
              <a:t>Adv</a:t>
            </a:r>
            <a:r>
              <a:rPr lang="fr-FR" sz="1200" i="1" dirty="0"/>
              <a:t> in </a:t>
            </a:r>
            <a:r>
              <a:rPr lang="fr-FR" sz="1200" i="1" dirty="0" err="1"/>
              <a:t>Gastrol</a:t>
            </a:r>
            <a:r>
              <a:rPr lang="fr-FR" sz="1200" i="1" dirty="0"/>
              <a:t> 2015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CFF7629-655D-424A-88B0-CD5E679C2996}"/>
              </a:ext>
            </a:extLst>
          </p:cNvPr>
          <p:cNvSpPr txBox="1"/>
          <p:nvPr/>
        </p:nvSpPr>
        <p:spPr>
          <a:xfrm>
            <a:off x="210609" y="1964810"/>
            <a:ext cx="4335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>
                <a:solidFill>
                  <a:schemeClr val="accent6"/>
                </a:solidFill>
              </a:rPr>
              <a:t>IPP, anti-H2, pansements gastriques…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4D5E51F8-FBDB-B548-B1AE-9D48EE35BDBF}"/>
              </a:ext>
            </a:extLst>
          </p:cNvPr>
          <p:cNvSpPr txBox="1">
            <a:spLocks/>
          </p:cNvSpPr>
          <p:nvPr/>
        </p:nvSpPr>
        <p:spPr>
          <a:xfrm>
            <a:off x="0" y="649941"/>
            <a:ext cx="9140825" cy="3720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/>
                </a:solidFill>
              </a:rPr>
              <a:t>Exemple HEGP – APHP : Consultation pharmaceutique - IAM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EEE3A62-E76F-BD4E-B803-2CD740071896}"/>
              </a:ext>
            </a:extLst>
          </p:cNvPr>
          <p:cNvSpPr txBox="1"/>
          <p:nvPr/>
        </p:nvSpPr>
        <p:spPr>
          <a:xfrm>
            <a:off x="8216152" y="658906"/>
            <a:ext cx="927848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FF000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2511234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42</a:t>
            </a:fld>
            <a:endParaRPr lang="fr-FR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Anticancéreux et interactions médicamenteuses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F4BD9A06-F9C6-EB4B-B3AA-847B825B0955}"/>
              </a:ext>
            </a:extLst>
          </p:cNvPr>
          <p:cNvSpPr txBox="1">
            <a:spLocks/>
          </p:cNvSpPr>
          <p:nvPr/>
        </p:nvSpPr>
        <p:spPr>
          <a:xfrm>
            <a:off x="0" y="649941"/>
            <a:ext cx="9140825" cy="3720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/>
                </a:solidFill>
              </a:rPr>
              <a:t>Exemple HEGP – APHP : Consultation pharmaceutique - IAM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F41685B-3A57-8042-B06B-8C71C251954E}"/>
              </a:ext>
            </a:extLst>
          </p:cNvPr>
          <p:cNvSpPr txBox="1"/>
          <p:nvPr/>
        </p:nvSpPr>
        <p:spPr>
          <a:xfrm>
            <a:off x="8216152" y="658906"/>
            <a:ext cx="927848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5ACDA58F-98A0-8347-9414-85723F945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48224"/>
            <a:ext cx="8229600" cy="4525963"/>
          </a:xfrm>
        </p:spPr>
        <p:txBody>
          <a:bodyPr/>
          <a:lstStyle/>
          <a:p>
            <a:r>
              <a:rPr lang="fr-FR" dirty="0"/>
              <a:t>Déplacement de la liaison aux protéines plasmatiques </a:t>
            </a:r>
            <a:r>
              <a:rPr lang="fr-FR" dirty="0">
                <a:sym typeface="Wingdings" pitchFamily="2" charset="2"/>
              </a:rPr>
              <a:t> importance secondaire en pratique clinique</a:t>
            </a:r>
            <a:br>
              <a:rPr lang="fr-FR" dirty="0">
                <a:sym typeface="Wingdings" pitchFamily="2" charset="2"/>
              </a:rPr>
            </a:br>
            <a:endParaRPr lang="fr-FR" dirty="0">
              <a:sym typeface="Wingdings" pitchFamily="2" charset="2"/>
            </a:endParaRPr>
          </a:p>
          <a:p>
            <a:r>
              <a:rPr lang="fr-FR" dirty="0">
                <a:sym typeface="Wingdings" pitchFamily="2" charset="2"/>
              </a:rPr>
              <a:t>Inducteurs de P-gp et diminution de la distribution dans le système nerveux central (ex : </a:t>
            </a:r>
            <a:r>
              <a:rPr lang="fr-FR" dirty="0" err="1">
                <a:sym typeface="Wingdings" pitchFamily="2" charset="2"/>
              </a:rPr>
              <a:t>géfitinib</a:t>
            </a:r>
            <a:r>
              <a:rPr lang="fr-FR" dirty="0">
                <a:sym typeface="Wingdings" pitchFamily="2" charset="2"/>
              </a:rPr>
              <a:t>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63104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076" y="2646947"/>
            <a:ext cx="2588078" cy="2012950"/>
          </a:xfr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43</a:t>
            </a:fld>
            <a:endParaRPr lang="fr-FR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Anticancéreux et interactions médicamenteuses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F4BD9A06-F9C6-EB4B-B3AA-847B825B0955}"/>
              </a:ext>
            </a:extLst>
          </p:cNvPr>
          <p:cNvSpPr txBox="1">
            <a:spLocks/>
          </p:cNvSpPr>
          <p:nvPr/>
        </p:nvSpPr>
        <p:spPr>
          <a:xfrm>
            <a:off x="0" y="649941"/>
            <a:ext cx="9140825" cy="3720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/>
                </a:solidFill>
              </a:rPr>
              <a:t>Exemple HEGP – APHP : Consultation pharmaceutique - IAM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F41685B-3A57-8042-B06B-8C71C251954E}"/>
              </a:ext>
            </a:extLst>
          </p:cNvPr>
          <p:cNvSpPr txBox="1"/>
          <p:nvPr/>
        </p:nvSpPr>
        <p:spPr>
          <a:xfrm>
            <a:off x="8216152" y="658906"/>
            <a:ext cx="927848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FF0000"/>
                </a:solidFill>
              </a:rPr>
              <a:t>M</a:t>
            </a: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C8516123-1CCC-6740-8E2F-23A10923C0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1531479"/>
              </p:ext>
            </p:extLst>
          </p:nvPr>
        </p:nvGraphicFramePr>
        <p:xfrm>
          <a:off x="246327" y="1262129"/>
          <a:ext cx="5302837" cy="46703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4759">
                  <a:extLst>
                    <a:ext uri="{9D8B030D-6E8A-4147-A177-3AD203B41FA5}">
                      <a16:colId xmlns:a16="http://schemas.microsoft.com/office/drawing/2014/main" val="3999927133"/>
                    </a:ext>
                  </a:extLst>
                </a:gridCol>
                <a:gridCol w="708704">
                  <a:extLst>
                    <a:ext uri="{9D8B030D-6E8A-4147-A177-3AD203B41FA5}">
                      <a16:colId xmlns:a16="http://schemas.microsoft.com/office/drawing/2014/main" val="2919479778"/>
                    </a:ext>
                  </a:extLst>
                </a:gridCol>
                <a:gridCol w="708704">
                  <a:extLst>
                    <a:ext uri="{9D8B030D-6E8A-4147-A177-3AD203B41FA5}">
                      <a16:colId xmlns:a16="http://schemas.microsoft.com/office/drawing/2014/main" val="2634953612"/>
                    </a:ext>
                  </a:extLst>
                </a:gridCol>
                <a:gridCol w="790861">
                  <a:extLst>
                    <a:ext uri="{9D8B030D-6E8A-4147-A177-3AD203B41FA5}">
                      <a16:colId xmlns:a16="http://schemas.microsoft.com/office/drawing/2014/main" val="2184256376"/>
                    </a:ext>
                  </a:extLst>
                </a:gridCol>
                <a:gridCol w="720323">
                  <a:extLst>
                    <a:ext uri="{9D8B030D-6E8A-4147-A177-3AD203B41FA5}">
                      <a16:colId xmlns:a16="http://schemas.microsoft.com/office/drawing/2014/main" val="963669653"/>
                    </a:ext>
                  </a:extLst>
                </a:gridCol>
                <a:gridCol w="692108">
                  <a:extLst>
                    <a:ext uri="{9D8B030D-6E8A-4147-A177-3AD203B41FA5}">
                      <a16:colId xmlns:a16="http://schemas.microsoft.com/office/drawing/2014/main" val="1541912497"/>
                    </a:ext>
                  </a:extLst>
                </a:gridCol>
                <a:gridCol w="627378">
                  <a:extLst>
                    <a:ext uri="{9D8B030D-6E8A-4147-A177-3AD203B41FA5}">
                      <a16:colId xmlns:a16="http://schemas.microsoft.com/office/drawing/2014/main" val="1840891867"/>
                    </a:ext>
                  </a:extLst>
                </a:gridCol>
              </a:tblGrid>
              <a:tr h="304587">
                <a:tc>
                  <a:txBody>
                    <a:bodyPr/>
                    <a:lstStyle/>
                    <a:p>
                      <a:endParaRPr lang="fr-FR" sz="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tx1"/>
                          </a:solidFill>
                          <a:effectLst/>
                        </a:rPr>
                        <a:t>Cytochrome métabolisant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tx1"/>
                          </a:solidFill>
                          <a:effectLst/>
                        </a:rPr>
                        <a:t>l’anticancéreux oral</a:t>
                      </a:r>
                      <a:endParaRPr lang="fr-FR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513811"/>
                  </a:ext>
                </a:extLst>
              </a:tr>
              <a:tr h="153735">
                <a:tc>
                  <a:txBody>
                    <a:bodyPr/>
                    <a:lstStyle/>
                    <a:p>
                      <a:endParaRPr lang="fr-FR" sz="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</a:rPr>
                        <a:t>CYP3A4</a:t>
                      </a:r>
                      <a:endParaRPr lang="fr-F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</a:rPr>
                        <a:t>CYP2C9</a:t>
                      </a:r>
                      <a:endParaRPr lang="fr-F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</a:rPr>
                        <a:t>CYP2C19</a:t>
                      </a:r>
                      <a:endParaRPr lang="fr-F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 dirty="0">
                          <a:effectLst/>
                        </a:rPr>
                        <a:t>CYP2D6</a:t>
                      </a:r>
                      <a:endParaRPr lang="fr-F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</a:rPr>
                        <a:t>CYP2C8</a:t>
                      </a:r>
                      <a:endParaRPr lang="fr-F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</a:rPr>
                        <a:t>CYP1A2</a:t>
                      </a:r>
                      <a:endParaRPr lang="fr-F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3930833"/>
                  </a:ext>
                </a:extLst>
              </a:tr>
              <a:tr h="1537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 dirty="0" err="1">
                          <a:solidFill>
                            <a:schemeClr val="tx1"/>
                          </a:solidFill>
                          <a:effectLst/>
                        </a:rPr>
                        <a:t>Abiratérone</a:t>
                      </a:r>
                      <a:endParaRPr lang="fr-FR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 dirty="0">
                          <a:effectLst/>
                        </a:rPr>
                        <a:t>X</a:t>
                      </a:r>
                      <a:endParaRPr lang="fr-F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679891"/>
                  </a:ext>
                </a:extLst>
              </a:tr>
              <a:tr h="1537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 dirty="0" err="1">
                          <a:solidFill>
                            <a:schemeClr val="tx1"/>
                          </a:solidFill>
                          <a:effectLst/>
                        </a:rPr>
                        <a:t>Afatinib</a:t>
                      </a:r>
                      <a:endParaRPr lang="fr-FR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877573"/>
                  </a:ext>
                </a:extLst>
              </a:tr>
              <a:tr h="1537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 dirty="0" err="1">
                          <a:solidFill>
                            <a:schemeClr val="tx1"/>
                          </a:solidFill>
                          <a:effectLst/>
                        </a:rPr>
                        <a:t>Alectinib</a:t>
                      </a:r>
                      <a:endParaRPr lang="fr-FR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</a:rPr>
                        <a:t>X</a:t>
                      </a:r>
                      <a:endParaRPr lang="fr-F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8957412"/>
                  </a:ext>
                </a:extLst>
              </a:tr>
              <a:tr h="1537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 dirty="0" err="1">
                          <a:solidFill>
                            <a:schemeClr val="tx1"/>
                          </a:solidFill>
                          <a:effectLst/>
                        </a:rPr>
                        <a:t>Axitinib</a:t>
                      </a:r>
                      <a:endParaRPr lang="fr-FR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</a:rPr>
                        <a:t>X</a:t>
                      </a:r>
                      <a:endParaRPr lang="fr-F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</a:rPr>
                        <a:t>X</a:t>
                      </a:r>
                      <a:endParaRPr lang="fr-F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</a:rPr>
                        <a:t>X</a:t>
                      </a:r>
                      <a:endParaRPr lang="fr-F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6847483"/>
                  </a:ext>
                </a:extLst>
              </a:tr>
              <a:tr h="1537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 dirty="0" err="1">
                          <a:solidFill>
                            <a:schemeClr val="tx1"/>
                          </a:solidFill>
                          <a:effectLst/>
                        </a:rPr>
                        <a:t>Binimétinib</a:t>
                      </a:r>
                      <a:endParaRPr lang="fr-FR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4821711"/>
                  </a:ext>
                </a:extLst>
              </a:tr>
              <a:tr h="1537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 dirty="0" err="1">
                          <a:solidFill>
                            <a:schemeClr val="tx1"/>
                          </a:solidFill>
                          <a:effectLst/>
                        </a:rPr>
                        <a:t>Brigatinib</a:t>
                      </a:r>
                      <a:endParaRPr lang="fr-FR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</a:rPr>
                        <a:t>X</a:t>
                      </a:r>
                      <a:endParaRPr lang="fr-F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</a:rPr>
                        <a:t>X</a:t>
                      </a:r>
                      <a:endParaRPr lang="fr-F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3626374"/>
                  </a:ext>
                </a:extLst>
              </a:tr>
              <a:tr h="1537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 dirty="0" err="1">
                          <a:solidFill>
                            <a:schemeClr val="tx1"/>
                          </a:solidFill>
                          <a:effectLst/>
                        </a:rPr>
                        <a:t>Busulfan</a:t>
                      </a:r>
                      <a:endParaRPr lang="fr-FR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0031456"/>
                  </a:ext>
                </a:extLst>
              </a:tr>
              <a:tr h="1537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 dirty="0" err="1">
                          <a:solidFill>
                            <a:schemeClr val="tx1"/>
                          </a:solidFill>
                          <a:effectLst/>
                        </a:rPr>
                        <a:t>Cabozantinib</a:t>
                      </a:r>
                      <a:endParaRPr lang="fr-FR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</a:rPr>
                        <a:t>X</a:t>
                      </a:r>
                      <a:endParaRPr lang="fr-F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</a:rPr>
                        <a:t>X</a:t>
                      </a:r>
                      <a:endParaRPr lang="fr-F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0028117"/>
                  </a:ext>
                </a:extLst>
              </a:tr>
              <a:tr h="1537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 dirty="0" err="1">
                          <a:solidFill>
                            <a:schemeClr val="tx1"/>
                          </a:solidFill>
                          <a:effectLst/>
                        </a:rPr>
                        <a:t>Capmatinib</a:t>
                      </a:r>
                      <a:endParaRPr lang="fr-FR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359175"/>
                  </a:ext>
                </a:extLst>
              </a:tr>
              <a:tr h="1537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 dirty="0" err="1">
                          <a:solidFill>
                            <a:schemeClr val="tx1"/>
                          </a:solidFill>
                          <a:effectLst/>
                        </a:rPr>
                        <a:t>Cobimetinib</a:t>
                      </a:r>
                      <a:endParaRPr lang="fr-FR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</a:rPr>
                        <a:t>X</a:t>
                      </a:r>
                      <a:endParaRPr lang="fr-F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6142891"/>
                  </a:ext>
                </a:extLst>
              </a:tr>
              <a:tr h="1537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 dirty="0" err="1">
                          <a:solidFill>
                            <a:schemeClr val="tx1"/>
                          </a:solidFill>
                          <a:effectLst/>
                        </a:rPr>
                        <a:t>Crizotinib</a:t>
                      </a:r>
                      <a:endParaRPr lang="fr-FR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</a:rPr>
                        <a:t>X</a:t>
                      </a:r>
                      <a:endParaRPr lang="fr-F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</a:rPr>
                        <a:t>X</a:t>
                      </a:r>
                      <a:endParaRPr lang="fr-F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1206154"/>
                  </a:ext>
                </a:extLst>
              </a:tr>
              <a:tr h="1537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 dirty="0" err="1">
                          <a:solidFill>
                            <a:schemeClr val="tx1"/>
                          </a:solidFill>
                          <a:effectLst/>
                        </a:rPr>
                        <a:t>Dabrafenib</a:t>
                      </a:r>
                      <a:endParaRPr lang="fr-FR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</a:rPr>
                        <a:t>X</a:t>
                      </a:r>
                      <a:endParaRPr lang="fr-F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</a:rPr>
                        <a:t>X</a:t>
                      </a:r>
                      <a:endParaRPr lang="fr-F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6856333"/>
                  </a:ext>
                </a:extLst>
              </a:tr>
              <a:tr h="1537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 dirty="0" err="1">
                          <a:solidFill>
                            <a:schemeClr val="tx1"/>
                          </a:solidFill>
                          <a:effectLst/>
                        </a:rPr>
                        <a:t>Dasatinib</a:t>
                      </a:r>
                      <a:endParaRPr lang="fr-FR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</a:rPr>
                        <a:t>X</a:t>
                      </a:r>
                      <a:endParaRPr lang="fr-F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358917"/>
                  </a:ext>
                </a:extLst>
              </a:tr>
              <a:tr h="1537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 dirty="0" err="1">
                          <a:solidFill>
                            <a:schemeClr val="tx1"/>
                          </a:solidFill>
                          <a:effectLst/>
                        </a:rPr>
                        <a:t>Enzalutamide</a:t>
                      </a:r>
                      <a:endParaRPr lang="fr-FR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</a:rPr>
                        <a:t>X</a:t>
                      </a:r>
                      <a:endParaRPr lang="fr-F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</a:rPr>
                        <a:t>X</a:t>
                      </a:r>
                      <a:endParaRPr lang="fr-F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223241"/>
                  </a:ext>
                </a:extLst>
              </a:tr>
              <a:tr h="1537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 dirty="0" err="1">
                          <a:solidFill>
                            <a:schemeClr val="tx1"/>
                          </a:solidFill>
                          <a:effectLst/>
                        </a:rPr>
                        <a:t>Erlotinib</a:t>
                      </a:r>
                      <a:endParaRPr lang="fr-FR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</a:rPr>
                        <a:t>X</a:t>
                      </a:r>
                      <a:endParaRPr lang="fr-F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</a:rPr>
                        <a:t>X</a:t>
                      </a:r>
                      <a:endParaRPr lang="fr-F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3611649"/>
                  </a:ext>
                </a:extLst>
              </a:tr>
              <a:tr h="1537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 dirty="0" err="1">
                          <a:solidFill>
                            <a:schemeClr val="tx1"/>
                          </a:solidFill>
                          <a:effectLst/>
                        </a:rPr>
                        <a:t>Everolimus</a:t>
                      </a:r>
                      <a:endParaRPr lang="fr-FR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</a:rPr>
                        <a:t>X</a:t>
                      </a:r>
                      <a:endParaRPr lang="fr-F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745171"/>
                  </a:ext>
                </a:extLst>
              </a:tr>
              <a:tr h="1537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>
                          <a:solidFill>
                            <a:schemeClr val="tx1"/>
                          </a:solidFill>
                          <a:effectLst/>
                        </a:rPr>
                        <a:t>Géfitinib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</a:rPr>
                        <a:t>X</a:t>
                      </a:r>
                      <a:endParaRPr lang="fr-F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</a:rPr>
                        <a:t>X</a:t>
                      </a:r>
                      <a:endParaRPr lang="fr-F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304856"/>
                  </a:ext>
                </a:extLst>
              </a:tr>
              <a:tr h="1537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 dirty="0" err="1">
                          <a:solidFill>
                            <a:schemeClr val="tx1"/>
                          </a:solidFill>
                          <a:effectLst/>
                        </a:rPr>
                        <a:t>Hydroxyurée</a:t>
                      </a:r>
                      <a:endParaRPr lang="fr-FR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6251040"/>
                  </a:ext>
                </a:extLst>
              </a:tr>
              <a:tr h="1537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>
                          <a:solidFill>
                            <a:schemeClr val="tx1"/>
                          </a:solidFill>
                          <a:effectLst/>
                        </a:rPr>
                        <a:t>Ibrutinib</a:t>
                      </a:r>
                      <a:endParaRPr lang="fr-FR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</a:rPr>
                        <a:t>X</a:t>
                      </a:r>
                      <a:endParaRPr lang="fr-F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 dirty="0">
                          <a:effectLst/>
                        </a:rPr>
                        <a:t>X</a:t>
                      </a:r>
                      <a:endParaRPr lang="fr-FR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0967828"/>
                  </a:ext>
                </a:extLst>
              </a:tr>
              <a:tr h="1537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 dirty="0" err="1">
                          <a:solidFill>
                            <a:schemeClr val="tx1"/>
                          </a:solidFill>
                          <a:effectLst/>
                        </a:rPr>
                        <a:t>Imatinib</a:t>
                      </a:r>
                      <a:endParaRPr lang="fr-FR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</a:rPr>
                        <a:t>X</a:t>
                      </a:r>
                      <a:endParaRPr lang="fr-F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</a:rPr>
                        <a:t>X</a:t>
                      </a:r>
                      <a:endParaRPr lang="fr-F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</a:rPr>
                        <a:t>X</a:t>
                      </a:r>
                      <a:endParaRPr lang="fr-F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</a:rPr>
                        <a:t>X</a:t>
                      </a:r>
                      <a:endParaRPr lang="fr-F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</a:rPr>
                        <a:t>X</a:t>
                      </a:r>
                      <a:endParaRPr lang="fr-F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049879"/>
                  </a:ext>
                </a:extLst>
              </a:tr>
              <a:tr h="1537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 dirty="0" err="1">
                          <a:solidFill>
                            <a:schemeClr val="tx1"/>
                          </a:solidFill>
                          <a:effectLst/>
                        </a:rPr>
                        <a:t>Lenvatinib</a:t>
                      </a:r>
                      <a:endParaRPr lang="fr-FR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</a:rPr>
                        <a:t>X</a:t>
                      </a:r>
                      <a:endParaRPr lang="fr-F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4538561"/>
                  </a:ext>
                </a:extLst>
              </a:tr>
              <a:tr h="1537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 dirty="0">
                          <a:solidFill>
                            <a:schemeClr val="tx1"/>
                          </a:solidFill>
                          <a:effectLst/>
                        </a:rPr>
                        <a:t>Méthotrexate</a:t>
                      </a:r>
                      <a:endParaRPr lang="fr-FR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074125"/>
                  </a:ext>
                </a:extLst>
              </a:tr>
              <a:tr h="1537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 dirty="0" err="1">
                          <a:solidFill>
                            <a:schemeClr val="tx1"/>
                          </a:solidFill>
                          <a:effectLst/>
                        </a:rPr>
                        <a:t>Nilotinib</a:t>
                      </a:r>
                      <a:endParaRPr lang="fr-FR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</a:rPr>
                        <a:t>X</a:t>
                      </a:r>
                      <a:endParaRPr lang="fr-F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208005"/>
                  </a:ext>
                </a:extLst>
              </a:tr>
              <a:tr h="1537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 dirty="0" err="1">
                          <a:solidFill>
                            <a:schemeClr val="tx1"/>
                          </a:solidFill>
                          <a:effectLst/>
                        </a:rPr>
                        <a:t>Nintedanib</a:t>
                      </a:r>
                      <a:endParaRPr lang="fr-FR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369809"/>
                  </a:ext>
                </a:extLst>
              </a:tr>
              <a:tr h="1537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 dirty="0" err="1">
                          <a:solidFill>
                            <a:schemeClr val="tx1"/>
                          </a:solidFill>
                          <a:effectLst/>
                        </a:rPr>
                        <a:t>Niraparib</a:t>
                      </a:r>
                      <a:endParaRPr lang="fr-FR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</a:rPr>
                        <a:t>X</a:t>
                      </a:r>
                      <a:endParaRPr lang="fr-F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</a:rPr>
                        <a:t>X</a:t>
                      </a:r>
                      <a:endParaRPr lang="fr-F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39635"/>
                  </a:ext>
                </a:extLst>
              </a:tr>
              <a:tr h="1537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 dirty="0" err="1">
                          <a:solidFill>
                            <a:schemeClr val="tx1"/>
                          </a:solidFill>
                          <a:effectLst/>
                        </a:rPr>
                        <a:t>Olaparib</a:t>
                      </a:r>
                      <a:endParaRPr lang="fr-FR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</a:rPr>
                        <a:t>X</a:t>
                      </a:r>
                      <a:endParaRPr lang="fr-F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143003"/>
                  </a:ext>
                </a:extLst>
              </a:tr>
              <a:tr h="1537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 dirty="0" err="1">
                          <a:solidFill>
                            <a:schemeClr val="tx1"/>
                          </a:solidFill>
                          <a:effectLst/>
                        </a:rPr>
                        <a:t>Osimertinib</a:t>
                      </a:r>
                      <a:endParaRPr lang="fr-FR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>
                          <a:effectLst/>
                        </a:rPr>
                        <a:t>X</a:t>
                      </a:r>
                      <a:endParaRPr lang="fr-FR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872" marR="35872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228659"/>
                  </a:ext>
                </a:extLst>
              </a:tr>
            </a:tbl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CFE38BC0-BA60-394F-B6C0-338946FFB993}"/>
              </a:ext>
            </a:extLst>
          </p:cNvPr>
          <p:cNvSpPr txBox="1"/>
          <p:nvPr/>
        </p:nvSpPr>
        <p:spPr>
          <a:xfrm>
            <a:off x="2271934" y="6055288"/>
            <a:ext cx="21499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/>
              <a:t>Source : site </a:t>
            </a:r>
            <a:r>
              <a:rPr lang="fr-FR" sz="1200" i="1" dirty="0" err="1"/>
              <a:t>Oncolien</a:t>
            </a:r>
            <a:r>
              <a:rPr lang="fr-FR" sz="1200" i="1" dirty="0"/>
              <a:t> SFPO</a:t>
            </a:r>
          </a:p>
        </p:txBody>
      </p:sp>
      <p:sp>
        <p:nvSpPr>
          <p:cNvPr id="11" name="Rectangle à coins arrondis 10">
            <a:extLst>
              <a:ext uri="{FF2B5EF4-FFF2-40B4-BE49-F238E27FC236}">
                <a16:creationId xmlns:a16="http://schemas.microsoft.com/office/drawing/2014/main" id="{5A041A58-79E7-0248-AC00-F802EC6C1884}"/>
              </a:ext>
            </a:extLst>
          </p:cNvPr>
          <p:cNvSpPr/>
          <p:nvPr/>
        </p:nvSpPr>
        <p:spPr>
          <a:xfrm>
            <a:off x="1300766" y="1442434"/>
            <a:ext cx="759854" cy="463691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8FBFDF3-79FA-C043-A750-C8298126FF10}"/>
              </a:ext>
            </a:extLst>
          </p:cNvPr>
          <p:cNvSpPr txBox="1"/>
          <p:nvPr/>
        </p:nvSpPr>
        <p:spPr>
          <a:xfrm>
            <a:off x="5907505" y="2021305"/>
            <a:ext cx="2662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/>
              <a:t>Ex d’explications métaphorique</a:t>
            </a:r>
          </a:p>
          <a:p>
            <a:r>
              <a:rPr lang="fr-FR" sz="1400" i="1" dirty="0"/>
              <a:t>pour le patient :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936910E-3CCA-5F42-976E-91EC4D452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7663" y="4688304"/>
            <a:ext cx="1311442" cy="874295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A2393AA1-3156-5248-A1EF-FB9D87003A1A}"/>
              </a:ext>
            </a:extLst>
          </p:cNvPr>
          <p:cNvSpPr txBox="1"/>
          <p:nvPr/>
        </p:nvSpPr>
        <p:spPr>
          <a:xfrm>
            <a:off x="7303169" y="4884821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=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C59ABAB-5996-5548-AA44-C280C0460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6305" y="4451684"/>
            <a:ext cx="1228558" cy="122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1776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44</a:t>
            </a:fld>
            <a:endParaRPr lang="fr-FR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Anticancéreux et interactions médicamenteuses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F4BD9A06-F9C6-EB4B-B3AA-847B825B0955}"/>
              </a:ext>
            </a:extLst>
          </p:cNvPr>
          <p:cNvSpPr txBox="1">
            <a:spLocks/>
          </p:cNvSpPr>
          <p:nvPr/>
        </p:nvSpPr>
        <p:spPr>
          <a:xfrm>
            <a:off x="0" y="649941"/>
            <a:ext cx="9140825" cy="3720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/>
                </a:solidFill>
              </a:rPr>
              <a:t>Exemple HEGP – APHP : Consultation pharmaceutique - IAM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F41685B-3A57-8042-B06B-8C71C251954E}"/>
              </a:ext>
            </a:extLst>
          </p:cNvPr>
          <p:cNvSpPr txBox="1"/>
          <p:nvPr/>
        </p:nvSpPr>
        <p:spPr>
          <a:xfrm>
            <a:off x="8216152" y="658906"/>
            <a:ext cx="927848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7AFB8978-2687-1047-B74B-455D0E6F5D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/>
              <a:t>Sources de données pour les médicaments à AMM </a:t>
            </a:r>
            <a:r>
              <a:rPr lang="fr-FR" dirty="0"/>
              <a:t>: </a:t>
            </a:r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CC8C8C4A-4BCB-A045-8A87-2865F2BEFD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8749485"/>
              </p:ext>
            </p:extLst>
          </p:nvPr>
        </p:nvGraphicFramePr>
        <p:xfrm>
          <a:off x="192836" y="1779249"/>
          <a:ext cx="8785224" cy="2449496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376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804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284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BASE DE DONNEES</a:t>
                      </a:r>
                    </a:p>
                  </a:txBody>
                  <a:tcPr marL="91443" marR="91443" marT="45739" marB="457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CARACTERISTIQUES</a:t>
                      </a:r>
                    </a:p>
                  </a:txBody>
                  <a:tcPr marL="91443" marR="91443" marT="45739" marB="457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LIMITES</a:t>
                      </a:r>
                    </a:p>
                  </a:txBody>
                  <a:tcPr marL="91443" marR="91443" marT="45739" marB="4573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394">
                <a:tc>
                  <a:txBody>
                    <a:bodyPr/>
                    <a:lstStyle/>
                    <a:p>
                      <a:r>
                        <a:rPr lang="fr-FR" sz="1800" dirty="0"/>
                        <a:t>Vidal®</a:t>
                      </a:r>
                    </a:p>
                  </a:txBody>
                  <a:tcPr marL="91443" marR="91443" marT="45739" marB="45739"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DDI in vitro </a:t>
                      </a:r>
                    </a:p>
                  </a:txBody>
                  <a:tcPr marL="91443" marR="91443" marT="45739" marB="45739"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Non-exhaustivité +++, in vitro</a:t>
                      </a:r>
                    </a:p>
                    <a:p>
                      <a:r>
                        <a:rPr lang="fr-FR" sz="1200" dirty="0"/>
                        <a:t>Pas d’information sur</a:t>
                      </a:r>
                      <a:r>
                        <a:rPr lang="fr-FR" sz="1200" baseline="0" dirty="0"/>
                        <a:t> DDI phytothérapie</a:t>
                      </a:r>
                      <a:endParaRPr lang="fr-FR" sz="1200" dirty="0"/>
                    </a:p>
                  </a:txBody>
                  <a:tcPr marL="91443" marR="91443" marT="45739" marB="4573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394">
                <a:tc>
                  <a:txBody>
                    <a:bodyPr/>
                    <a:lstStyle/>
                    <a:p>
                      <a:r>
                        <a:rPr lang="fr-FR" sz="1800" dirty="0"/>
                        <a:t>Thériaque®</a:t>
                      </a:r>
                    </a:p>
                  </a:txBody>
                  <a:tcPr marL="91443" marR="91443" marT="45739" marB="45739"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DDI in vitro, possibilité de rentrer caractéristiques du patient</a:t>
                      </a:r>
                    </a:p>
                  </a:txBody>
                  <a:tcPr marL="91443" marR="91443" marT="45739" marB="45739"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In vitro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/>
                        <a:t>Pas d’information sur</a:t>
                      </a:r>
                      <a:r>
                        <a:rPr lang="fr-FR" sz="1200" baseline="0" dirty="0"/>
                        <a:t> DDI phytothérapie</a:t>
                      </a:r>
                      <a:endParaRPr lang="fr-FR" sz="1200" dirty="0"/>
                    </a:p>
                  </a:txBody>
                  <a:tcPr marL="91443" marR="91443" marT="45739" marB="4573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394">
                <a:tc>
                  <a:txBody>
                    <a:bodyPr/>
                    <a:lstStyle/>
                    <a:p>
                      <a:r>
                        <a:rPr lang="fr-FR" sz="1800" dirty="0" err="1"/>
                        <a:t>Micromedex</a:t>
                      </a:r>
                      <a:r>
                        <a:rPr lang="fr-FR" sz="1800" dirty="0"/>
                        <a:t>®</a:t>
                      </a:r>
                    </a:p>
                  </a:txBody>
                  <a:tcPr marL="91443" marR="91443" marT="45739" marB="45739"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Source américaine axée</a:t>
                      </a:r>
                      <a:r>
                        <a:rPr lang="fr-FR" sz="1200" baseline="0" dirty="0"/>
                        <a:t> EBM, informations référencées + interactions avec alimentation</a:t>
                      </a:r>
                      <a:endParaRPr lang="fr-FR" sz="1200" dirty="0"/>
                    </a:p>
                  </a:txBody>
                  <a:tcPr marL="91443" marR="91443" marT="45739" marB="45739"/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 marL="91443" marR="91443" marT="45739" marB="4573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998">
                <a:tc>
                  <a:txBody>
                    <a:bodyPr/>
                    <a:lstStyle/>
                    <a:p>
                      <a:r>
                        <a:rPr lang="fr-FR" sz="1800" dirty="0"/>
                        <a:t>RCP</a:t>
                      </a:r>
                      <a:r>
                        <a:rPr lang="fr-FR" sz="1800" baseline="0" dirty="0"/>
                        <a:t> des produits</a:t>
                      </a:r>
                      <a:endParaRPr lang="fr-FR" sz="1800" dirty="0"/>
                    </a:p>
                  </a:txBody>
                  <a:tcPr marL="91443" marR="91443" marT="45739" marB="45739"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Source fiable avec études cliniques</a:t>
                      </a:r>
                    </a:p>
                  </a:txBody>
                  <a:tcPr marL="91443" marR="91443" marT="45739" marB="45739"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Non exhaustif en terme de DDI</a:t>
                      </a:r>
                    </a:p>
                  </a:txBody>
                  <a:tcPr marL="91443" marR="91443" marT="45739" marB="4573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998">
                <a:tc>
                  <a:txBody>
                    <a:bodyPr/>
                    <a:lstStyle/>
                    <a:p>
                      <a:r>
                        <a:rPr lang="fr-FR" sz="1800" dirty="0" err="1"/>
                        <a:t>Pubmed</a:t>
                      </a:r>
                      <a:endParaRPr lang="fr-FR" sz="1800" dirty="0"/>
                    </a:p>
                  </a:txBody>
                  <a:tcPr marL="91443" marR="91443" marT="45739" marB="45739"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Études PK, case report</a:t>
                      </a:r>
                    </a:p>
                  </a:txBody>
                  <a:tcPr marL="91443" marR="91443" marT="45739" marB="45739"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Maniabilité limitée en pratique clinique</a:t>
                      </a:r>
                    </a:p>
                  </a:txBody>
                  <a:tcPr marL="91443" marR="91443" marT="45739" marB="45739"/>
                </a:tc>
                <a:extLst>
                  <a:ext uri="{0D108BD9-81ED-4DB2-BD59-A6C34878D82A}">
                    <a16:rowId xmlns:a16="http://schemas.microsoft.com/office/drawing/2014/main" val="1917814795"/>
                  </a:ext>
                </a:extLst>
              </a:tr>
            </a:tbl>
          </a:graphicData>
        </a:graphic>
      </p:graphicFrame>
      <p:sp>
        <p:nvSpPr>
          <p:cNvPr id="17" name="ZoneTexte 16">
            <a:extLst>
              <a:ext uri="{FF2B5EF4-FFF2-40B4-BE49-F238E27FC236}">
                <a16:creationId xmlns:a16="http://schemas.microsoft.com/office/drawing/2014/main" id="{55175E86-0CBC-7B42-B8B8-9EB517897FAE}"/>
              </a:ext>
            </a:extLst>
          </p:cNvPr>
          <p:cNvSpPr txBox="1"/>
          <p:nvPr/>
        </p:nvSpPr>
        <p:spPr>
          <a:xfrm>
            <a:off x="273517" y="4387384"/>
            <a:ext cx="249872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 dirty="0">
                <a:solidFill>
                  <a:schemeClr val="accent6"/>
                </a:solidFill>
              </a:rPr>
              <a:t>Ouvrages de référence : </a:t>
            </a:r>
          </a:p>
        </p:txBody>
      </p:sp>
      <p:pic>
        <p:nvPicPr>
          <p:cNvPr id="18" name="Image 5">
            <a:extLst>
              <a:ext uri="{FF2B5EF4-FFF2-40B4-BE49-F238E27FC236}">
                <a16:creationId xmlns:a16="http://schemas.microsoft.com/office/drawing/2014/main" id="{7406694E-A518-D84E-9B04-E038EAABC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373" y="4548894"/>
            <a:ext cx="1418756" cy="1815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24993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45</a:t>
            </a:fld>
            <a:endParaRPr lang="fr-FR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Anticancéreux et interactions médicamenteuses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F4BD9A06-F9C6-EB4B-B3AA-847B825B0955}"/>
              </a:ext>
            </a:extLst>
          </p:cNvPr>
          <p:cNvSpPr txBox="1">
            <a:spLocks/>
          </p:cNvSpPr>
          <p:nvPr/>
        </p:nvSpPr>
        <p:spPr>
          <a:xfrm>
            <a:off x="0" y="649941"/>
            <a:ext cx="9140825" cy="3720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/>
                </a:solidFill>
              </a:rPr>
              <a:t>Exemple HEGP – APHP : Consultation pharmaceutique - IAM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F41685B-3A57-8042-B06B-8C71C251954E}"/>
              </a:ext>
            </a:extLst>
          </p:cNvPr>
          <p:cNvSpPr txBox="1"/>
          <p:nvPr/>
        </p:nvSpPr>
        <p:spPr>
          <a:xfrm>
            <a:off x="8216152" y="658906"/>
            <a:ext cx="927848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7AFB8978-2687-1047-B74B-455D0E6F5D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/>
              <a:t>Sources de données orientée immunosuppresseurs</a:t>
            </a:r>
            <a:r>
              <a:rPr lang="fr-FR" dirty="0"/>
              <a:t>: </a:t>
            </a:r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C9AA693B-031C-1A4D-B76F-976B592FAEFD}"/>
              </a:ext>
            </a:extLst>
          </p:cNvPr>
          <p:cNvGraphicFramePr>
            <a:graphicFrameLocks noGrp="1"/>
          </p:cNvGraphicFramePr>
          <p:nvPr/>
        </p:nvGraphicFramePr>
        <p:xfrm>
          <a:off x="179388" y="2205038"/>
          <a:ext cx="8785224" cy="1524032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928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84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284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290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BASE DE DONNEES</a:t>
                      </a:r>
                    </a:p>
                  </a:txBody>
                  <a:tcPr marL="91443" marR="91443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CARACTERISTIQUES</a:t>
                      </a:r>
                    </a:p>
                  </a:txBody>
                  <a:tcPr marL="91443" marR="91443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LIMITES</a:t>
                      </a:r>
                    </a:p>
                  </a:txBody>
                  <a:tcPr marL="91443" marR="91443" marT="45728" marB="4572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8710">
                <a:tc>
                  <a:txBody>
                    <a:bodyPr/>
                    <a:lstStyle/>
                    <a:p>
                      <a:r>
                        <a:rPr lang="fr-FR" sz="1800" dirty="0"/>
                        <a:t>DDI </a:t>
                      </a:r>
                      <a:r>
                        <a:rPr lang="fr-FR" sz="1800" dirty="0" err="1"/>
                        <a:t>predictor</a:t>
                      </a:r>
                      <a:endParaRPr lang="fr-FR" sz="1800" dirty="0"/>
                    </a:p>
                  </a:txBody>
                  <a:tcPr marL="91443" marR="91443" marT="45728" marB="45728"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Recherche d’interactions</a:t>
                      </a:r>
                      <a:r>
                        <a:rPr lang="fr-FR" sz="1200" baseline="0" dirty="0"/>
                        <a:t> PK (données issues de modèles physiologiques). </a:t>
                      </a:r>
                    </a:p>
                    <a:p>
                      <a:endParaRPr lang="fr-FR" sz="1200" baseline="0" dirty="0"/>
                    </a:p>
                    <a:p>
                      <a:r>
                        <a:rPr lang="fr-FR" sz="1200" baseline="0" dirty="0"/>
                        <a:t>Estimation quantifiée de la force de l’interaction et propositions d’adaptations posologiques.</a:t>
                      </a:r>
                      <a:endParaRPr lang="fr-FR" sz="1200" dirty="0"/>
                    </a:p>
                  </a:txBody>
                  <a:tcPr marL="91443" marR="91443" marT="45728" marB="45728"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Principalement</a:t>
                      </a:r>
                      <a:r>
                        <a:rPr lang="fr-FR" sz="1200" baseline="0" dirty="0"/>
                        <a:t> interactions CYP et </a:t>
                      </a:r>
                      <a:r>
                        <a:rPr lang="fr-FR" sz="1200" baseline="0" dirty="0" err="1"/>
                        <a:t>PgP</a:t>
                      </a:r>
                      <a:endParaRPr lang="fr-FR" sz="1200" dirty="0"/>
                    </a:p>
                  </a:txBody>
                  <a:tcPr marL="91443" marR="91443" marT="45728" marB="4572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92384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46</a:t>
            </a:fld>
            <a:endParaRPr lang="fr-FR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Anticancéreux et interactions médicamenteuses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F4BD9A06-F9C6-EB4B-B3AA-847B825B0955}"/>
              </a:ext>
            </a:extLst>
          </p:cNvPr>
          <p:cNvSpPr txBox="1">
            <a:spLocks/>
          </p:cNvSpPr>
          <p:nvPr/>
        </p:nvSpPr>
        <p:spPr>
          <a:xfrm>
            <a:off x="0" y="649941"/>
            <a:ext cx="9140825" cy="3720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/>
                </a:solidFill>
              </a:rPr>
              <a:t>Exemple HEGP – APHP : Consultation pharmaceutique - IAM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F41685B-3A57-8042-B06B-8C71C251954E}"/>
              </a:ext>
            </a:extLst>
          </p:cNvPr>
          <p:cNvSpPr txBox="1"/>
          <p:nvPr/>
        </p:nvSpPr>
        <p:spPr>
          <a:xfrm>
            <a:off x="8216152" y="658906"/>
            <a:ext cx="927848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7AFB8978-2687-1047-B74B-455D0E6F5D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/>
              <a:t>Sources de données orientée phytothérapie </a:t>
            </a:r>
            <a:r>
              <a:rPr lang="fr-FR" dirty="0"/>
              <a:t>: </a:t>
            </a:r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DFED1E56-33FD-A740-B861-4DB31D257E45}"/>
              </a:ext>
            </a:extLst>
          </p:cNvPr>
          <p:cNvGraphicFramePr>
            <a:graphicFrameLocks noGrp="1"/>
          </p:cNvGraphicFramePr>
          <p:nvPr/>
        </p:nvGraphicFramePr>
        <p:xfrm>
          <a:off x="179388" y="1752600"/>
          <a:ext cx="8785224" cy="125095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928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84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284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556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BASE DE DONNEES</a:t>
                      </a:r>
                    </a:p>
                  </a:txBody>
                  <a:tcPr marL="91443" marR="91443" marT="45769" marB="457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CARACTERISTIQUES</a:t>
                      </a:r>
                    </a:p>
                  </a:txBody>
                  <a:tcPr marL="91443" marR="91443" marT="45769" marB="457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LIMITES</a:t>
                      </a:r>
                    </a:p>
                  </a:txBody>
                  <a:tcPr marL="91443" marR="91443" marT="45769" marB="4576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697">
                <a:tc>
                  <a:txBody>
                    <a:bodyPr/>
                    <a:lstStyle/>
                    <a:p>
                      <a:r>
                        <a:rPr lang="fr-FR" sz="1800" dirty="0" err="1"/>
                        <a:t>Hedrine</a:t>
                      </a:r>
                      <a:endParaRPr lang="fr-FR" sz="1800" dirty="0"/>
                    </a:p>
                  </a:txBody>
                  <a:tcPr marL="91443" marR="91443" marT="45769" marB="45769"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Base de données spécifiques des DDI avec phytothérapie (</a:t>
                      </a:r>
                      <a:r>
                        <a:rPr lang="fr-FR" sz="1200" dirty="0" err="1"/>
                        <a:t>univ</a:t>
                      </a:r>
                      <a:r>
                        <a:rPr lang="fr-FR" sz="1200" dirty="0"/>
                        <a:t>. Grenoble)</a:t>
                      </a:r>
                    </a:p>
                  </a:txBody>
                  <a:tcPr marL="91443" marR="91443" marT="45769" marB="45769"/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 marL="91443" marR="91443" marT="45769" marB="45769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697">
                <a:tc>
                  <a:txBody>
                    <a:bodyPr/>
                    <a:lstStyle/>
                    <a:p>
                      <a:r>
                        <a:rPr lang="fr-FR" sz="1800" dirty="0"/>
                        <a:t>MSKCC about </a:t>
                      </a:r>
                      <a:r>
                        <a:rPr lang="fr-FR" sz="1800" dirty="0" err="1"/>
                        <a:t>herb</a:t>
                      </a:r>
                      <a:endParaRPr lang="fr-FR" sz="1800" dirty="0"/>
                    </a:p>
                  </a:txBody>
                  <a:tcPr marL="91443" marR="91443" marT="45769" marB="45769"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Base de données spécifiques des DDI avec phytothérapie</a:t>
                      </a:r>
                    </a:p>
                  </a:txBody>
                  <a:tcPr marL="91443" marR="91443" marT="45769" marB="45769"/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 marL="91443" marR="91443" marT="45769" marB="45769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AB9883F5-6698-B644-8617-BF2D2C458DB7}"/>
              </a:ext>
            </a:extLst>
          </p:cNvPr>
          <p:cNvSpPr txBox="1"/>
          <p:nvPr/>
        </p:nvSpPr>
        <p:spPr>
          <a:xfrm>
            <a:off x="179388" y="3608388"/>
            <a:ext cx="249872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 dirty="0">
                <a:solidFill>
                  <a:schemeClr val="accent6"/>
                </a:solidFill>
              </a:rPr>
              <a:t>Ouvrages de référence : </a:t>
            </a:r>
          </a:p>
        </p:txBody>
      </p:sp>
      <p:pic>
        <p:nvPicPr>
          <p:cNvPr id="12" name="Image 2">
            <a:extLst>
              <a:ext uri="{FF2B5EF4-FFF2-40B4-BE49-F238E27FC236}">
                <a16:creationId xmlns:a16="http://schemas.microsoft.com/office/drawing/2014/main" id="{F8DE3870-E4A7-154D-B41F-0B5B1177A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3614738"/>
            <a:ext cx="2232025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03870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0CCD922-A249-1E4E-845F-CD32B69FA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47</a:t>
            </a:fld>
            <a:endParaRPr lang="fr-FR" dirty="0"/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267371E1-9D3F-114B-B85D-A3F1F46217E6}"/>
              </a:ext>
            </a:extLst>
          </p:cNvPr>
          <p:cNvGraphicFramePr>
            <a:graphicFrameLocks noGrp="1"/>
          </p:cNvGraphicFramePr>
          <p:nvPr/>
        </p:nvGraphicFramePr>
        <p:xfrm>
          <a:off x="179388" y="2081213"/>
          <a:ext cx="8785224" cy="792236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928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84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284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129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BASE DE DONNEES</a:t>
                      </a:r>
                    </a:p>
                  </a:txBody>
                  <a:tcPr marL="91443" marR="91443" marT="45659" marB="456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CARACTERISTIQUES</a:t>
                      </a:r>
                    </a:p>
                  </a:txBody>
                  <a:tcPr marL="91443" marR="91443" marT="45659" marB="456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LIMITES</a:t>
                      </a:r>
                    </a:p>
                  </a:txBody>
                  <a:tcPr marL="91443" marR="91443" marT="45659" marB="4565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033">
                <a:tc>
                  <a:txBody>
                    <a:bodyPr/>
                    <a:lstStyle/>
                    <a:p>
                      <a:r>
                        <a:rPr lang="fr-FR" sz="1800" dirty="0"/>
                        <a:t>Cancer Drug Interactions</a:t>
                      </a:r>
                    </a:p>
                  </a:txBody>
                  <a:tcPr marL="91443" marR="91443" marT="45659" marB="45659"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Base de données</a:t>
                      </a:r>
                      <a:r>
                        <a:rPr lang="fr-FR" sz="1200" baseline="0" dirty="0"/>
                        <a:t> spécifique des DDI avec anticancéreux oraux  (</a:t>
                      </a:r>
                      <a:r>
                        <a:rPr lang="fr-FR" sz="1200" baseline="0" dirty="0" err="1"/>
                        <a:t>univ</a:t>
                      </a:r>
                      <a:r>
                        <a:rPr lang="fr-FR" sz="1200" baseline="0" dirty="0"/>
                        <a:t>. Liverpool)</a:t>
                      </a:r>
                      <a:endParaRPr lang="fr-FR" sz="1200" dirty="0"/>
                    </a:p>
                  </a:txBody>
                  <a:tcPr marL="91443" marR="91443" marT="45659" marB="45659"/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 marL="91443" marR="91443" marT="45659" marB="45659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5" name="Image 2">
            <a:extLst>
              <a:ext uri="{FF2B5EF4-FFF2-40B4-BE49-F238E27FC236}">
                <a16:creationId xmlns:a16="http://schemas.microsoft.com/office/drawing/2014/main" id="{CEFF90CA-F090-2F4B-BD2A-110B063FF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3998913"/>
            <a:ext cx="8993187" cy="128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9C7A8CC-5968-B647-A9D2-92DA14574C02}"/>
              </a:ext>
            </a:extLst>
          </p:cNvPr>
          <p:cNvSpPr txBox="1"/>
          <p:nvPr/>
        </p:nvSpPr>
        <p:spPr>
          <a:xfrm>
            <a:off x="166688" y="3573463"/>
            <a:ext cx="323215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 dirty="0">
                <a:solidFill>
                  <a:schemeClr val="accent6"/>
                </a:solidFill>
              </a:rPr>
              <a:t>Les fiches </a:t>
            </a:r>
            <a:r>
              <a:rPr lang="fr-FR" b="1" dirty="0" err="1">
                <a:solidFill>
                  <a:schemeClr val="accent6"/>
                </a:solidFill>
              </a:rPr>
              <a:t>Oncolien</a:t>
            </a:r>
            <a:r>
              <a:rPr lang="fr-FR" b="1" dirty="0">
                <a:solidFill>
                  <a:schemeClr val="accent6"/>
                </a:solidFill>
              </a:rPr>
              <a:t> de la SFPO : 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559F4D95-2795-984E-BFF7-C49DAAAAF9F5}"/>
              </a:ext>
            </a:extLst>
          </p:cNvPr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Anticancéreux et interactions médicamenteuses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5D3DE3E6-260D-6548-89AD-AA7D9B727AF4}"/>
              </a:ext>
            </a:extLst>
          </p:cNvPr>
          <p:cNvSpPr txBox="1">
            <a:spLocks/>
          </p:cNvSpPr>
          <p:nvPr/>
        </p:nvSpPr>
        <p:spPr>
          <a:xfrm>
            <a:off x="0" y="649941"/>
            <a:ext cx="9140825" cy="3720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/>
                </a:solidFill>
              </a:rPr>
              <a:t>Exemple HEGP – APHP : Consultation pharmaceutique - IAM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76CFCF2-C242-7247-BFA6-A1586A3B171E}"/>
              </a:ext>
            </a:extLst>
          </p:cNvPr>
          <p:cNvSpPr txBox="1"/>
          <p:nvPr/>
        </p:nvSpPr>
        <p:spPr>
          <a:xfrm>
            <a:off x="8216152" y="658906"/>
            <a:ext cx="927848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10" name="Espace réservé du contenu 7">
            <a:extLst>
              <a:ext uri="{FF2B5EF4-FFF2-40B4-BE49-F238E27FC236}">
                <a16:creationId xmlns:a16="http://schemas.microsoft.com/office/drawing/2014/main" id="{A41418BF-59C3-2C4F-BA7F-420A797AD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58677"/>
            <a:ext cx="8229600" cy="4525963"/>
          </a:xfrm>
        </p:spPr>
        <p:txBody>
          <a:bodyPr/>
          <a:lstStyle/>
          <a:p>
            <a:r>
              <a:rPr lang="fr-FR" b="1" dirty="0"/>
              <a:t>Sources de données orientée anticancéreux oraux </a:t>
            </a:r>
            <a:r>
              <a:rPr lang="fr-FR" dirty="0"/>
              <a:t>: </a:t>
            </a:r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28804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6D1912F-6DB3-CF46-A0AE-F47637BF4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48</a:t>
            </a:fld>
            <a:endParaRPr lang="fr-FR"/>
          </a:p>
        </p:txBody>
      </p:sp>
      <p:pic>
        <p:nvPicPr>
          <p:cNvPr id="4" name="Image 6">
            <a:extLst>
              <a:ext uri="{FF2B5EF4-FFF2-40B4-BE49-F238E27FC236}">
                <a16:creationId xmlns:a16="http://schemas.microsoft.com/office/drawing/2014/main" id="{C505C58D-91B5-8549-9EC5-328E5BF73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966" y="1453123"/>
            <a:ext cx="5746750" cy="490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531A500-05D5-F543-B19D-CE92845E9836}"/>
              </a:ext>
            </a:extLst>
          </p:cNvPr>
          <p:cNvSpPr txBox="1"/>
          <p:nvPr/>
        </p:nvSpPr>
        <p:spPr>
          <a:xfrm>
            <a:off x="381841" y="1996048"/>
            <a:ext cx="1706562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 dirty="0">
                <a:solidFill>
                  <a:schemeClr val="accent6"/>
                </a:solidFill>
              </a:rPr>
              <a:t>Outil des HUG : 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38C1B62-D65C-154D-AC5B-59B84F0C7DAB}"/>
              </a:ext>
            </a:extLst>
          </p:cNvPr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Anticancéreux et interactions médicamenteuses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4317005-944E-984A-841F-30E95C762F33}"/>
              </a:ext>
            </a:extLst>
          </p:cNvPr>
          <p:cNvSpPr txBox="1">
            <a:spLocks/>
          </p:cNvSpPr>
          <p:nvPr/>
        </p:nvSpPr>
        <p:spPr>
          <a:xfrm>
            <a:off x="0" y="649941"/>
            <a:ext cx="9140825" cy="3720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/>
                </a:solidFill>
              </a:rPr>
              <a:t>Exemple HEGP – APHP : Consultation pharmaceutique - IAM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DF3FAB0-5D4B-B342-9BA1-7B38B85CD53A}"/>
              </a:ext>
            </a:extLst>
          </p:cNvPr>
          <p:cNvSpPr txBox="1"/>
          <p:nvPr/>
        </p:nvSpPr>
        <p:spPr>
          <a:xfrm>
            <a:off x="8216152" y="658906"/>
            <a:ext cx="927848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FF0000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508542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6D1912F-6DB3-CF46-A0AE-F47637BF4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49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531A500-05D5-F543-B19D-CE92845E9836}"/>
              </a:ext>
            </a:extLst>
          </p:cNvPr>
          <p:cNvSpPr txBox="1"/>
          <p:nvPr/>
        </p:nvSpPr>
        <p:spPr>
          <a:xfrm>
            <a:off x="576263" y="1458165"/>
            <a:ext cx="593733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 dirty="0">
                <a:solidFill>
                  <a:schemeClr val="accent6"/>
                </a:solidFill>
              </a:rPr>
              <a:t>Focus DDI </a:t>
            </a:r>
            <a:r>
              <a:rPr lang="fr-FR" b="1" dirty="0" err="1">
                <a:solidFill>
                  <a:schemeClr val="accent6"/>
                </a:solidFill>
              </a:rPr>
              <a:t>predictor</a:t>
            </a:r>
            <a:r>
              <a:rPr lang="fr-FR" b="1" dirty="0">
                <a:solidFill>
                  <a:schemeClr val="accent6"/>
                </a:solidFill>
              </a:rPr>
              <a:t> : </a:t>
            </a:r>
            <a:r>
              <a:rPr lang="fr-FR" sz="1400" i="1" dirty="0">
                <a:solidFill>
                  <a:schemeClr val="accent6"/>
                </a:solidFill>
                <a:hlinkClick r:id="rId2"/>
              </a:rPr>
              <a:t>https://www.ddi-predictor.org/predictor/ddi</a:t>
            </a:r>
            <a:r>
              <a:rPr lang="fr-FR" sz="1400" i="1" dirty="0">
                <a:solidFill>
                  <a:schemeClr val="accent6"/>
                </a:solidFill>
              </a:rPr>
              <a:t> 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38C1B62-D65C-154D-AC5B-59B84F0C7DAB}"/>
              </a:ext>
            </a:extLst>
          </p:cNvPr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Anticancéreux et interactions médicamenteuses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4317005-944E-984A-841F-30E95C762F33}"/>
              </a:ext>
            </a:extLst>
          </p:cNvPr>
          <p:cNvSpPr txBox="1">
            <a:spLocks/>
          </p:cNvSpPr>
          <p:nvPr/>
        </p:nvSpPr>
        <p:spPr>
          <a:xfrm>
            <a:off x="0" y="649941"/>
            <a:ext cx="9140825" cy="3720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/>
                </a:solidFill>
              </a:rPr>
              <a:t>Exemple HEGP – APHP : Consultation pharmaceutique - IAM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DF3FAB0-5D4B-B342-9BA1-7B38B85CD53A}"/>
              </a:ext>
            </a:extLst>
          </p:cNvPr>
          <p:cNvSpPr txBox="1"/>
          <p:nvPr/>
        </p:nvSpPr>
        <p:spPr>
          <a:xfrm>
            <a:off x="8216152" y="658906"/>
            <a:ext cx="927848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FF0000"/>
                </a:solidFill>
              </a:rPr>
              <a:t>M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E3132AF-FEFF-F240-85B2-C4184203A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36" y="2057400"/>
            <a:ext cx="3691217" cy="431650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6F93386-C37F-704A-8634-0D4916D8A5C0}"/>
              </a:ext>
            </a:extLst>
          </p:cNvPr>
          <p:cNvSpPr txBox="1"/>
          <p:nvPr/>
        </p:nvSpPr>
        <p:spPr>
          <a:xfrm>
            <a:off x="3429000" y="4787153"/>
            <a:ext cx="33778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1) Renseigner l’anticancéreux</a:t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r>
              <a:rPr lang="fr-FR" dirty="0"/>
              <a:t>2) Renseigner la </a:t>
            </a:r>
            <a:r>
              <a:rPr lang="fr-FR" dirty="0" err="1"/>
              <a:t>co</a:t>
            </a:r>
            <a:r>
              <a:rPr lang="fr-FR" dirty="0"/>
              <a:t>-médication</a:t>
            </a:r>
          </a:p>
        </p:txBody>
      </p:sp>
    </p:spTree>
    <p:extLst>
      <p:ext uri="{BB962C8B-B14F-4D97-AF65-F5344CB8AC3E}">
        <p14:creationId xmlns:p14="http://schemas.microsoft.com/office/powerpoint/2010/main" val="1464231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53" y="1001143"/>
            <a:ext cx="4884278" cy="4855714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Implication des acteurs de ville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175" y="6093799"/>
            <a:ext cx="45752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/>
              <a:t>Source : rapport Inca « Panorama des cancers en France » 2023</a:t>
            </a:r>
          </a:p>
        </p:txBody>
      </p:sp>
      <p:sp>
        <p:nvSpPr>
          <p:cNvPr id="2" name="Rectangle à coins arrondis 1">
            <a:extLst>
              <a:ext uri="{FF2B5EF4-FFF2-40B4-BE49-F238E27FC236}">
                <a16:creationId xmlns:a16="http://schemas.microsoft.com/office/drawing/2014/main" id="{BF1B6110-7F42-F84B-8D07-188107A44080}"/>
              </a:ext>
            </a:extLst>
          </p:cNvPr>
          <p:cNvSpPr/>
          <p:nvPr/>
        </p:nvSpPr>
        <p:spPr>
          <a:xfrm>
            <a:off x="2662518" y="4706471"/>
            <a:ext cx="2864223" cy="1196788"/>
          </a:xfrm>
          <a:prstGeom prst="roundRect">
            <a:avLst/>
          </a:prstGeom>
          <a:noFill/>
          <a:ln w="38100">
            <a:solidFill>
              <a:schemeClr val="accent6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76DAA75-BFA0-4140-AF9E-0BC2D0AA6B9E}"/>
              </a:ext>
            </a:extLst>
          </p:cNvPr>
          <p:cNvSpPr txBox="1"/>
          <p:nvPr/>
        </p:nvSpPr>
        <p:spPr>
          <a:xfrm>
            <a:off x="5384250" y="3872754"/>
            <a:ext cx="357020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rgbClr val="00B0F0"/>
                </a:solidFill>
              </a:rPr>
              <a:t>Poids en augmentation pour</a:t>
            </a:r>
            <a:br>
              <a:rPr lang="fr-FR" b="1" dirty="0">
                <a:solidFill>
                  <a:srgbClr val="00B0F0"/>
                </a:solidFill>
              </a:rPr>
            </a:br>
            <a:r>
              <a:rPr lang="fr-FR" b="1" dirty="0">
                <a:solidFill>
                  <a:srgbClr val="00B0F0"/>
                </a:solidFill>
              </a:rPr>
              <a:t>l’activité en pharmacie de ville </a:t>
            </a:r>
          </a:p>
        </p:txBody>
      </p:sp>
    </p:spTree>
    <p:extLst>
      <p:ext uri="{BB962C8B-B14F-4D97-AF65-F5344CB8AC3E}">
        <p14:creationId xmlns:p14="http://schemas.microsoft.com/office/powerpoint/2010/main" val="7680048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6D1912F-6DB3-CF46-A0AE-F47637BF4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50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531A500-05D5-F543-B19D-CE92845E9836}"/>
              </a:ext>
            </a:extLst>
          </p:cNvPr>
          <p:cNvSpPr txBox="1"/>
          <p:nvPr/>
        </p:nvSpPr>
        <p:spPr>
          <a:xfrm>
            <a:off x="576263" y="1458165"/>
            <a:ext cx="593733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 dirty="0">
                <a:solidFill>
                  <a:schemeClr val="accent6"/>
                </a:solidFill>
              </a:rPr>
              <a:t>Focus DDI </a:t>
            </a:r>
            <a:r>
              <a:rPr lang="fr-FR" b="1" dirty="0" err="1">
                <a:solidFill>
                  <a:schemeClr val="accent6"/>
                </a:solidFill>
              </a:rPr>
              <a:t>predictor</a:t>
            </a:r>
            <a:r>
              <a:rPr lang="fr-FR" b="1" dirty="0">
                <a:solidFill>
                  <a:schemeClr val="accent6"/>
                </a:solidFill>
              </a:rPr>
              <a:t> : </a:t>
            </a:r>
            <a:r>
              <a:rPr lang="fr-FR" sz="1400" i="1" dirty="0">
                <a:solidFill>
                  <a:schemeClr val="accent6"/>
                </a:solidFill>
                <a:hlinkClick r:id="rId2"/>
              </a:rPr>
              <a:t>https://www.ddi-predictor.org/predictor/ddi</a:t>
            </a:r>
            <a:r>
              <a:rPr lang="fr-FR" sz="1400" i="1" dirty="0">
                <a:solidFill>
                  <a:schemeClr val="accent6"/>
                </a:solidFill>
              </a:rPr>
              <a:t> 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38C1B62-D65C-154D-AC5B-59B84F0C7DAB}"/>
              </a:ext>
            </a:extLst>
          </p:cNvPr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Anticancéreux et interactions médicamenteuses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4317005-944E-984A-841F-30E95C762F33}"/>
              </a:ext>
            </a:extLst>
          </p:cNvPr>
          <p:cNvSpPr txBox="1">
            <a:spLocks/>
          </p:cNvSpPr>
          <p:nvPr/>
        </p:nvSpPr>
        <p:spPr>
          <a:xfrm>
            <a:off x="0" y="649941"/>
            <a:ext cx="9140825" cy="3720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/>
                </a:solidFill>
              </a:rPr>
              <a:t>Exemple HEGP – APHP : Consultation pharmaceutique - IAM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DF3FAB0-5D4B-B342-9BA1-7B38B85CD53A}"/>
              </a:ext>
            </a:extLst>
          </p:cNvPr>
          <p:cNvSpPr txBox="1"/>
          <p:nvPr/>
        </p:nvSpPr>
        <p:spPr>
          <a:xfrm>
            <a:off x="8216152" y="658906"/>
            <a:ext cx="927848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FF0000"/>
                </a:solidFill>
              </a:rPr>
              <a:t>M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F30B42B-C6F1-0643-9952-B5C0F84E7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12" y="1927007"/>
            <a:ext cx="6320118" cy="4652418"/>
          </a:xfrm>
          <a:prstGeom prst="rect">
            <a:avLst/>
          </a:prstGeom>
        </p:spPr>
      </p:pic>
      <p:sp>
        <p:nvSpPr>
          <p:cNvPr id="11" name="Rectangle à coins arrondis 10">
            <a:extLst>
              <a:ext uri="{FF2B5EF4-FFF2-40B4-BE49-F238E27FC236}">
                <a16:creationId xmlns:a16="http://schemas.microsoft.com/office/drawing/2014/main" id="{5EA80838-E11C-0049-B429-8956A0B554D7}"/>
              </a:ext>
            </a:extLst>
          </p:cNvPr>
          <p:cNvSpPr/>
          <p:nvPr/>
        </p:nvSpPr>
        <p:spPr>
          <a:xfrm>
            <a:off x="107576" y="5862917"/>
            <a:ext cx="3109870" cy="73958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773A94F-9CD0-7F48-B3D4-AE8BF2D24F21}"/>
              </a:ext>
            </a:extLst>
          </p:cNvPr>
          <p:cNvSpPr txBox="1"/>
          <p:nvPr/>
        </p:nvSpPr>
        <p:spPr>
          <a:xfrm>
            <a:off x="3307976" y="5862917"/>
            <a:ext cx="5301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Exposition plasmatique en </a:t>
            </a:r>
            <a:r>
              <a:rPr lang="fr-FR" b="1" dirty="0" err="1">
                <a:solidFill>
                  <a:srgbClr val="FF0000"/>
                </a:solidFill>
              </a:rPr>
              <a:t>brigatinib</a:t>
            </a:r>
            <a:r>
              <a:rPr lang="fr-FR" b="1" dirty="0">
                <a:solidFill>
                  <a:srgbClr val="FF0000"/>
                </a:solidFill>
              </a:rPr>
              <a:t> diminuée</a:t>
            </a:r>
          </a:p>
          <a:p>
            <a:r>
              <a:rPr lang="fr-FR" b="1" dirty="0">
                <a:solidFill>
                  <a:srgbClr val="FF0000"/>
                </a:solidFill>
              </a:rPr>
              <a:t>de 90% en présence de rifampicine</a:t>
            </a:r>
          </a:p>
        </p:txBody>
      </p:sp>
    </p:spTree>
    <p:extLst>
      <p:ext uri="{BB962C8B-B14F-4D97-AF65-F5344CB8AC3E}">
        <p14:creationId xmlns:p14="http://schemas.microsoft.com/office/powerpoint/2010/main" val="28340959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6D1912F-6DB3-CF46-A0AE-F47637BF4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51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531A500-05D5-F543-B19D-CE92845E9836}"/>
              </a:ext>
            </a:extLst>
          </p:cNvPr>
          <p:cNvSpPr txBox="1"/>
          <p:nvPr/>
        </p:nvSpPr>
        <p:spPr>
          <a:xfrm>
            <a:off x="576263" y="1377483"/>
            <a:ext cx="3300904" cy="53860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 dirty="0">
                <a:solidFill>
                  <a:schemeClr val="accent6"/>
                </a:solidFill>
              </a:rPr>
              <a:t>Focus MSKCC about </a:t>
            </a:r>
            <a:r>
              <a:rPr lang="fr-FR" b="1" dirty="0" err="1">
                <a:solidFill>
                  <a:schemeClr val="accent6"/>
                </a:solidFill>
              </a:rPr>
              <a:t>herbs</a:t>
            </a:r>
            <a:r>
              <a:rPr lang="fr-FR" b="1" dirty="0">
                <a:solidFill>
                  <a:schemeClr val="accent6"/>
                </a:solidFill>
              </a:rPr>
              <a:t>: </a:t>
            </a:r>
          </a:p>
          <a:p>
            <a:pPr>
              <a:defRPr/>
            </a:pPr>
            <a:endParaRPr lang="fr-FR" sz="1100" i="1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38C1B62-D65C-154D-AC5B-59B84F0C7DAB}"/>
              </a:ext>
            </a:extLst>
          </p:cNvPr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Anticancéreux et interactions médicamenteuses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4317005-944E-984A-841F-30E95C762F33}"/>
              </a:ext>
            </a:extLst>
          </p:cNvPr>
          <p:cNvSpPr txBox="1">
            <a:spLocks/>
          </p:cNvSpPr>
          <p:nvPr/>
        </p:nvSpPr>
        <p:spPr>
          <a:xfrm>
            <a:off x="0" y="649941"/>
            <a:ext cx="9140825" cy="3720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/>
                </a:solidFill>
              </a:rPr>
              <a:t>Exemple HEGP – APHP : Consultation pharmaceutique - IAM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DF3FAB0-5D4B-B342-9BA1-7B38B85CD53A}"/>
              </a:ext>
            </a:extLst>
          </p:cNvPr>
          <p:cNvSpPr txBox="1"/>
          <p:nvPr/>
        </p:nvSpPr>
        <p:spPr>
          <a:xfrm>
            <a:off x="8216152" y="658906"/>
            <a:ext cx="927848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FF0000"/>
                </a:solidFill>
              </a:rPr>
              <a:t>M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BE3CCDE-EA27-C246-9C80-20AC9FC5E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362"/>
            <a:ext cx="9144000" cy="349452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D488AB0-4BBD-BF4E-984E-B89972D818DB}"/>
              </a:ext>
            </a:extLst>
          </p:cNvPr>
          <p:cNvSpPr/>
          <p:nvPr/>
        </p:nvSpPr>
        <p:spPr>
          <a:xfrm>
            <a:off x="2474258" y="6069577"/>
            <a:ext cx="66697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i="1" dirty="0"/>
              <a:t>https://</a:t>
            </a:r>
            <a:r>
              <a:rPr lang="fr-FR" sz="1200" i="1" dirty="0" err="1"/>
              <a:t>www.mskcc.org</a:t>
            </a:r>
            <a:r>
              <a:rPr lang="fr-FR" sz="1200" i="1" dirty="0"/>
              <a:t>/cancer-care/</a:t>
            </a:r>
            <a:r>
              <a:rPr lang="fr-FR" sz="1200" i="1" dirty="0" err="1"/>
              <a:t>diagnosis-treatment</a:t>
            </a:r>
            <a:r>
              <a:rPr lang="fr-FR" sz="1200" i="1" dirty="0"/>
              <a:t>/</a:t>
            </a:r>
            <a:r>
              <a:rPr lang="fr-FR" sz="1200" i="1" dirty="0" err="1"/>
              <a:t>symptom</a:t>
            </a:r>
            <a:r>
              <a:rPr lang="fr-FR" sz="1200" i="1" dirty="0"/>
              <a:t>-management/</a:t>
            </a:r>
            <a:r>
              <a:rPr lang="fr-FR" sz="1200" i="1" dirty="0" err="1"/>
              <a:t>integrative-medicine</a:t>
            </a:r>
            <a:r>
              <a:rPr lang="fr-FR" sz="1200" i="1" dirty="0"/>
              <a:t>/</a:t>
            </a:r>
            <a:r>
              <a:rPr lang="fr-FR" sz="1200" i="1" dirty="0" err="1"/>
              <a:t>herbs</a:t>
            </a:r>
            <a:r>
              <a:rPr lang="fr-FR" sz="1200" i="1" dirty="0"/>
              <a:t>/</a:t>
            </a:r>
            <a:r>
              <a:rPr lang="fr-FR" sz="1200" i="1" dirty="0" err="1"/>
              <a:t>search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2346236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6D1912F-6DB3-CF46-A0AE-F47637BF4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52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531A500-05D5-F543-B19D-CE92845E9836}"/>
              </a:ext>
            </a:extLst>
          </p:cNvPr>
          <p:cNvSpPr txBox="1"/>
          <p:nvPr/>
        </p:nvSpPr>
        <p:spPr>
          <a:xfrm>
            <a:off x="347663" y="1162330"/>
            <a:ext cx="3300904" cy="53860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 dirty="0">
                <a:solidFill>
                  <a:schemeClr val="accent6"/>
                </a:solidFill>
              </a:rPr>
              <a:t>Focus MSKCC about </a:t>
            </a:r>
            <a:r>
              <a:rPr lang="fr-FR" b="1" dirty="0" err="1">
                <a:solidFill>
                  <a:schemeClr val="accent6"/>
                </a:solidFill>
              </a:rPr>
              <a:t>herbs</a:t>
            </a:r>
            <a:r>
              <a:rPr lang="fr-FR" b="1" dirty="0">
                <a:solidFill>
                  <a:schemeClr val="accent6"/>
                </a:solidFill>
              </a:rPr>
              <a:t>: </a:t>
            </a:r>
          </a:p>
          <a:p>
            <a:pPr>
              <a:defRPr/>
            </a:pPr>
            <a:endParaRPr lang="fr-FR" sz="1100" i="1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38C1B62-D65C-154D-AC5B-59B84F0C7DAB}"/>
              </a:ext>
            </a:extLst>
          </p:cNvPr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Anticancéreux et interactions médicamenteuses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4317005-944E-984A-841F-30E95C762F33}"/>
              </a:ext>
            </a:extLst>
          </p:cNvPr>
          <p:cNvSpPr txBox="1">
            <a:spLocks/>
          </p:cNvSpPr>
          <p:nvPr/>
        </p:nvSpPr>
        <p:spPr>
          <a:xfrm>
            <a:off x="0" y="649941"/>
            <a:ext cx="9140825" cy="3720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/>
                </a:solidFill>
              </a:rPr>
              <a:t>Exemple HEGP – APHP : Consultation pharmaceutique - IAM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DF3FAB0-5D4B-B342-9BA1-7B38B85CD53A}"/>
              </a:ext>
            </a:extLst>
          </p:cNvPr>
          <p:cNvSpPr txBox="1"/>
          <p:nvPr/>
        </p:nvSpPr>
        <p:spPr>
          <a:xfrm>
            <a:off x="8216152" y="658906"/>
            <a:ext cx="927848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488AB0-4BBD-BF4E-984E-B89972D818DB}"/>
              </a:ext>
            </a:extLst>
          </p:cNvPr>
          <p:cNvSpPr/>
          <p:nvPr/>
        </p:nvSpPr>
        <p:spPr>
          <a:xfrm>
            <a:off x="2474258" y="6069577"/>
            <a:ext cx="66697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i="1" dirty="0"/>
              <a:t>https://</a:t>
            </a:r>
            <a:r>
              <a:rPr lang="fr-FR" sz="1200" i="1" dirty="0" err="1"/>
              <a:t>www.mskcc.org</a:t>
            </a:r>
            <a:r>
              <a:rPr lang="fr-FR" sz="1200" i="1" dirty="0"/>
              <a:t>/cancer-care/</a:t>
            </a:r>
            <a:r>
              <a:rPr lang="fr-FR" sz="1200" i="1" dirty="0" err="1"/>
              <a:t>diagnosis-treatment</a:t>
            </a:r>
            <a:r>
              <a:rPr lang="fr-FR" sz="1200" i="1" dirty="0"/>
              <a:t>/</a:t>
            </a:r>
            <a:r>
              <a:rPr lang="fr-FR" sz="1200" i="1" dirty="0" err="1"/>
              <a:t>symptom</a:t>
            </a:r>
            <a:r>
              <a:rPr lang="fr-FR" sz="1200" i="1" dirty="0"/>
              <a:t>-management/</a:t>
            </a:r>
            <a:r>
              <a:rPr lang="fr-FR" sz="1200" i="1" dirty="0" err="1"/>
              <a:t>integrative-medicine</a:t>
            </a:r>
            <a:r>
              <a:rPr lang="fr-FR" sz="1200" i="1" dirty="0"/>
              <a:t>/</a:t>
            </a:r>
            <a:r>
              <a:rPr lang="fr-FR" sz="1200" i="1" dirty="0" err="1"/>
              <a:t>herbs</a:t>
            </a:r>
            <a:r>
              <a:rPr lang="fr-FR" sz="1200" i="1" dirty="0"/>
              <a:t>/</a:t>
            </a:r>
            <a:r>
              <a:rPr lang="fr-FR" sz="1200" i="1" dirty="0" err="1"/>
              <a:t>search</a:t>
            </a:r>
            <a:endParaRPr lang="fr-FR" sz="12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AE2300-7CC1-8846-86C9-FC288058A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9280" y="1546411"/>
            <a:ext cx="4883426" cy="295205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341BCA0-3F87-4248-B486-1A81AED52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39" y="3753554"/>
            <a:ext cx="4556380" cy="217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1121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8446" y="1466978"/>
            <a:ext cx="8229600" cy="4525963"/>
          </a:xfrm>
        </p:spPr>
        <p:txBody>
          <a:bodyPr/>
          <a:lstStyle/>
          <a:p>
            <a:r>
              <a:rPr lang="fr-FR" dirty="0"/>
              <a:t>En France, étude multicentrique, 18 CH, 850 patients :</a:t>
            </a:r>
          </a:p>
          <a:p>
            <a:pPr lvl="1"/>
            <a:r>
              <a:rPr lang="fr-FR" dirty="0"/>
              <a:t>30 à 60% des patients atteints de cancer ont recours aux MAC</a:t>
            </a:r>
          </a:p>
          <a:p>
            <a:pPr lvl="1"/>
            <a:r>
              <a:rPr lang="fr-FR" dirty="0"/>
              <a:t>46% n’en parlent jamais à leur médecin</a:t>
            </a:r>
          </a:p>
          <a:p>
            <a:pPr marL="457200" lvl="1" indent="0">
              <a:buNone/>
            </a:pPr>
            <a:endParaRPr lang="fr-FR" dirty="0"/>
          </a:p>
          <a:p>
            <a:r>
              <a:rPr lang="fr-FR" dirty="0"/>
              <a:t>Sources : internet, naturopathe</a:t>
            </a:r>
          </a:p>
          <a:p>
            <a:endParaRPr lang="fr-FR" dirty="0"/>
          </a:p>
          <a:p>
            <a:r>
              <a:rPr lang="fr-FR" dirty="0"/>
              <a:t>Interactions prouvées (millepertuis, jus de pamplemousse), ou théoriques, parfois contradictoires (ex : curcuma)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53</a:t>
            </a:fld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F6726D8A-6023-BA41-9DC5-B0B96DF489BD}"/>
              </a:ext>
            </a:extLst>
          </p:cNvPr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Anticancéreux et interactions médicamenteuses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90351FC-B107-8E40-93D3-23F3B5B6B81C}"/>
              </a:ext>
            </a:extLst>
          </p:cNvPr>
          <p:cNvSpPr txBox="1">
            <a:spLocks/>
          </p:cNvSpPr>
          <p:nvPr/>
        </p:nvSpPr>
        <p:spPr>
          <a:xfrm>
            <a:off x="0" y="649941"/>
            <a:ext cx="9140825" cy="3720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/>
                </a:solidFill>
              </a:rPr>
              <a:t>Exemple HEGP – APHP : Consultation pharmaceutique - IAM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CAEFF0B-D5E9-DD4E-8380-0283D25E0DBF}"/>
              </a:ext>
            </a:extLst>
          </p:cNvPr>
          <p:cNvSpPr txBox="1"/>
          <p:nvPr/>
        </p:nvSpPr>
        <p:spPr>
          <a:xfrm>
            <a:off x="8216152" y="658906"/>
            <a:ext cx="927848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4B73CF-7049-9C42-ABD4-A0AB108AADF9}"/>
              </a:ext>
            </a:extLst>
          </p:cNvPr>
          <p:cNvSpPr/>
          <p:nvPr/>
        </p:nvSpPr>
        <p:spPr>
          <a:xfrm>
            <a:off x="4572000" y="609108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200" i="1" dirty="0"/>
              <a:t>Source : </a:t>
            </a:r>
            <a:r>
              <a:rPr lang="fr-FR" sz="1200" i="1" dirty="0" err="1"/>
              <a:t>Brugirard</a:t>
            </a:r>
            <a:r>
              <a:rPr lang="fr-FR" sz="1200" i="1" dirty="0"/>
              <a:t> et al. </a:t>
            </a:r>
            <a:r>
              <a:rPr lang="fr-FR" sz="1200" i="1" dirty="0" err="1"/>
              <a:t>Supportive</a:t>
            </a:r>
            <a:r>
              <a:rPr lang="fr-FR" sz="1200" i="1" dirty="0"/>
              <a:t> car in cancer 2011</a:t>
            </a:r>
          </a:p>
        </p:txBody>
      </p:sp>
    </p:spTree>
    <p:extLst>
      <p:ext uri="{BB962C8B-B14F-4D97-AF65-F5344CB8AC3E}">
        <p14:creationId xmlns:p14="http://schemas.microsoft.com/office/powerpoint/2010/main" val="26168446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6859" y="2036576"/>
            <a:ext cx="8229600" cy="3759106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fr-FR" dirty="0"/>
              <a:t>Si le patient ne souhaite pas arrêter/limiter la phytothérapie :</a:t>
            </a:r>
          </a:p>
          <a:p>
            <a:pPr marL="0" indent="0">
              <a:buNone/>
            </a:pPr>
            <a:r>
              <a:rPr lang="fr-FR" dirty="0"/>
              <a:t> </a:t>
            </a:r>
          </a:p>
          <a:p>
            <a:pPr lvl="1"/>
            <a:r>
              <a:rPr lang="fr-FR" sz="2000" dirty="0"/>
              <a:t>Information sur le risque +++</a:t>
            </a:r>
          </a:p>
          <a:p>
            <a:pPr lvl="1"/>
            <a:r>
              <a:rPr lang="fr-FR" sz="2000" dirty="0"/>
              <a:t>Tisanes ou gélules à base de poudre de plantes &gt; gélules à extraits </a:t>
            </a:r>
            <a:r>
              <a:rPr lang="fr-FR" sz="2000" dirty="0" err="1"/>
              <a:t>hydroalcooliques</a:t>
            </a:r>
            <a:r>
              <a:rPr lang="fr-FR" sz="2000" dirty="0"/>
              <a:t> (augmentation biodisponibilité)</a:t>
            </a:r>
          </a:p>
          <a:p>
            <a:pPr lvl="1"/>
            <a:r>
              <a:rPr lang="fr-FR" sz="2000" dirty="0"/>
              <a:t>Conseiller prises en inter-cures si traitement discontinu</a:t>
            </a:r>
          </a:p>
          <a:p>
            <a:pPr lvl="1"/>
            <a:r>
              <a:rPr lang="fr-FR" sz="2000" dirty="0"/>
              <a:t>Conseiller spécialité de phytothérapie plutôt qu’un complément alimentaire à la composition complexe</a:t>
            </a:r>
          </a:p>
          <a:p>
            <a:pPr lvl="1"/>
            <a:r>
              <a:rPr lang="fr-FR" sz="2000" dirty="0"/>
              <a:t>Conseiller homéopathie si le patient est réceptif 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54</a:t>
            </a:fld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0520EB02-5F92-C94C-BE64-468C31F367E1}"/>
              </a:ext>
            </a:extLst>
          </p:cNvPr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Anticancéreux et interactions médicamenteuses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CA2AF64-5639-CD43-BB19-5F70CE132E07}"/>
              </a:ext>
            </a:extLst>
          </p:cNvPr>
          <p:cNvSpPr txBox="1">
            <a:spLocks/>
          </p:cNvSpPr>
          <p:nvPr/>
        </p:nvSpPr>
        <p:spPr>
          <a:xfrm>
            <a:off x="0" y="649941"/>
            <a:ext cx="9140825" cy="3720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/>
                </a:solidFill>
              </a:rPr>
              <a:t>Exemple HEGP – APHP : Consultation pharmaceutique - IAM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D93DB62-3162-734B-BA4B-75E5FF0CA386}"/>
              </a:ext>
            </a:extLst>
          </p:cNvPr>
          <p:cNvSpPr txBox="1"/>
          <p:nvPr/>
        </p:nvSpPr>
        <p:spPr>
          <a:xfrm>
            <a:off x="8216152" y="658906"/>
            <a:ext cx="927848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FF0000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6077773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6D1912F-6DB3-CF46-A0AE-F47637BF4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55</a:t>
            </a:fld>
            <a:endParaRPr lang="fr-FR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38C1B62-D65C-154D-AC5B-59B84F0C7DAB}"/>
              </a:ext>
            </a:extLst>
          </p:cNvPr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Anticancéreux et interactions médicamenteuses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4317005-944E-984A-841F-30E95C762F33}"/>
              </a:ext>
            </a:extLst>
          </p:cNvPr>
          <p:cNvSpPr txBox="1">
            <a:spLocks/>
          </p:cNvSpPr>
          <p:nvPr/>
        </p:nvSpPr>
        <p:spPr>
          <a:xfrm>
            <a:off x="0" y="649941"/>
            <a:ext cx="9140825" cy="3720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/>
                </a:solidFill>
              </a:rPr>
              <a:t>Exemple HEGP – APHP : Consultation pharmaceutique - IAM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DF3FAB0-5D4B-B342-9BA1-7B38B85CD53A}"/>
              </a:ext>
            </a:extLst>
          </p:cNvPr>
          <p:cNvSpPr txBox="1"/>
          <p:nvPr/>
        </p:nvSpPr>
        <p:spPr>
          <a:xfrm>
            <a:off x="8216152" y="658906"/>
            <a:ext cx="927848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0" name="Espace réservé du contenu 7">
            <a:extLst>
              <a:ext uri="{FF2B5EF4-FFF2-40B4-BE49-F238E27FC236}">
                <a16:creationId xmlns:a16="http://schemas.microsoft.com/office/drawing/2014/main" id="{613988FB-DABE-A144-B7D4-DA9673F1A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48224"/>
            <a:ext cx="8229600" cy="4525963"/>
          </a:xfrm>
        </p:spPr>
        <p:txBody>
          <a:bodyPr/>
          <a:lstStyle/>
          <a:p>
            <a:r>
              <a:rPr lang="fr-FR" dirty="0"/>
              <a:t>Médicaments à forte clairance rénale associés à un </a:t>
            </a:r>
            <a:r>
              <a:rPr lang="fr-FR" dirty="0" err="1"/>
              <a:t>néphrotoxiques</a:t>
            </a:r>
            <a:r>
              <a:rPr lang="fr-FR" dirty="0"/>
              <a:t> :</a:t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r>
              <a:rPr lang="fr-FR" dirty="0"/>
              <a:t>		Ex : </a:t>
            </a:r>
            <a:r>
              <a:rPr lang="fr-FR" dirty="0" err="1"/>
              <a:t>capécitabine</a:t>
            </a:r>
            <a:r>
              <a:rPr lang="fr-FR" dirty="0"/>
              <a:t> + AINS</a:t>
            </a:r>
          </a:p>
        </p:txBody>
      </p:sp>
    </p:spTree>
    <p:extLst>
      <p:ext uri="{BB962C8B-B14F-4D97-AF65-F5344CB8AC3E}">
        <p14:creationId xmlns:p14="http://schemas.microsoft.com/office/powerpoint/2010/main" val="5022979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6D1912F-6DB3-CF46-A0AE-F47637BF4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56</a:t>
            </a:fld>
            <a:endParaRPr lang="fr-FR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38C1B62-D65C-154D-AC5B-59B84F0C7DAB}"/>
              </a:ext>
            </a:extLst>
          </p:cNvPr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Anticancéreux et antioxydants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4317005-944E-984A-841F-30E95C762F33}"/>
              </a:ext>
            </a:extLst>
          </p:cNvPr>
          <p:cNvSpPr txBox="1">
            <a:spLocks/>
          </p:cNvSpPr>
          <p:nvPr/>
        </p:nvSpPr>
        <p:spPr>
          <a:xfrm>
            <a:off x="0" y="649941"/>
            <a:ext cx="9140825" cy="3720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/>
                </a:solidFill>
              </a:rPr>
              <a:t>Exemple HEGP – APHP : Consultation pharmaceutique - IAM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DF3FAB0-5D4B-B342-9BA1-7B38B85CD53A}"/>
              </a:ext>
            </a:extLst>
          </p:cNvPr>
          <p:cNvSpPr txBox="1"/>
          <p:nvPr/>
        </p:nvSpPr>
        <p:spPr>
          <a:xfrm>
            <a:off x="8216152" y="658906"/>
            <a:ext cx="927848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FF0000"/>
                </a:solidFill>
              </a:rPr>
              <a:t>PD</a:t>
            </a:r>
          </a:p>
        </p:txBody>
      </p:sp>
      <p:sp>
        <p:nvSpPr>
          <p:cNvPr id="10" name="Espace réservé du contenu 7">
            <a:extLst>
              <a:ext uri="{FF2B5EF4-FFF2-40B4-BE49-F238E27FC236}">
                <a16:creationId xmlns:a16="http://schemas.microsoft.com/office/drawing/2014/main" id="{613988FB-DABE-A144-B7D4-DA9673F1A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306" y="1485153"/>
            <a:ext cx="8229600" cy="4525963"/>
          </a:xfrm>
        </p:spPr>
        <p:txBody>
          <a:bodyPr/>
          <a:lstStyle/>
          <a:p>
            <a:r>
              <a:rPr lang="fr-FR" dirty="0"/>
              <a:t>Exemple d’IAM pharmacodynamique suspectée dont la balance bénéfice-risque n’est pas favorable : </a:t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r>
              <a:rPr lang="fr-FR" b="1" dirty="0">
                <a:solidFill>
                  <a:schemeClr val="accent6"/>
                </a:solidFill>
              </a:rPr>
              <a:t>ANTIOXYDANTS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BCB819E-F7E4-D141-BE46-535F31851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3415554"/>
            <a:ext cx="1355164" cy="135516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11E5199-4104-2146-9D5A-4C51429FF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157" y="4343400"/>
            <a:ext cx="1133404" cy="160804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01C434C-7A37-1140-9B59-EA65B8025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8086" y="3227293"/>
            <a:ext cx="6097655" cy="198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435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6D1912F-6DB3-CF46-A0AE-F47637BF4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57</a:t>
            </a:fld>
            <a:endParaRPr lang="fr-FR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38C1B62-D65C-154D-AC5B-59B84F0C7DAB}"/>
              </a:ext>
            </a:extLst>
          </p:cNvPr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Anticancéreux et interactions médicamenteuses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4317005-944E-984A-841F-30E95C762F33}"/>
              </a:ext>
            </a:extLst>
          </p:cNvPr>
          <p:cNvSpPr txBox="1">
            <a:spLocks/>
          </p:cNvSpPr>
          <p:nvPr/>
        </p:nvSpPr>
        <p:spPr>
          <a:xfrm>
            <a:off x="0" y="649941"/>
            <a:ext cx="9140825" cy="3720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/>
                </a:solidFill>
              </a:rPr>
              <a:t>Exemple HEGP – APHP : Consultation pharmaceutique - IAM</a:t>
            </a:r>
          </a:p>
        </p:txBody>
      </p:sp>
      <p:sp>
        <p:nvSpPr>
          <p:cNvPr id="59" name="ZoneTexte 2">
            <a:extLst>
              <a:ext uri="{FF2B5EF4-FFF2-40B4-BE49-F238E27FC236}">
                <a16:creationId xmlns:a16="http://schemas.microsoft.com/office/drawing/2014/main" id="{740AB7B9-E53C-604F-9BB7-DE792E081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4438" y="1263463"/>
            <a:ext cx="1812925" cy="3698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/>
              <a:t>Recherche d’IAM</a:t>
            </a:r>
          </a:p>
        </p:txBody>
      </p:sp>
      <p:sp>
        <p:nvSpPr>
          <p:cNvPr id="60" name="ZoneTexte 5">
            <a:extLst>
              <a:ext uri="{FF2B5EF4-FFF2-40B4-BE49-F238E27FC236}">
                <a16:creationId xmlns:a16="http://schemas.microsoft.com/office/drawing/2014/main" id="{91DB2FAD-4AC7-3743-A726-DA7BA3833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038" y="2055626"/>
            <a:ext cx="1543050" cy="3683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00B05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800" b="1">
                <a:solidFill>
                  <a:srgbClr val="00B050"/>
                </a:solidFill>
              </a:rPr>
              <a:t>Phytothérapie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4AF19420-B1DE-9741-BF2C-C57726613647}"/>
              </a:ext>
            </a:extLst>
          </p:cNvPr>
          <p:cNvSpPr txBox="1"/>
          <p:nvPr/>
        </p:nvSpPr>
        <p:spPr>
          <a:xfrm>
            <a:off x="1574800" y="3092263"/>
            <a:ext cx="1316318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fr-FR" b="1" dirty="0">
                <a:solidFill>
                  <a:schemeClr val="accent1"/>
                </a:solidFill>
                <a:cs typeface="Arial" charset="0"/>
              </a:rPr>
              <a:t>Antiviraux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7809478B-296D-CF4D-BCDA-24732C8A59A6}"/>
              </a:ext>
            </a:extLst>
          </p:cNvPr>
          <p:cNvSpPr txBox="1"/>
          <p:nvPr/>
        </p:nvSpPr>
        <p:spPr>
          <a:xfrm>
            <a:off x="6691313" y="1990538"/>
            <a:ext cx="2198687" cy="3698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b="1" dirty="0">
                <a:solidFill>
                  <a:schemeClr val="accent6"/>
                </a:solidFill>
                <a:cs typeface="Arial" charset="0"/>
              </a:rPr>
              <a:t>Autres situations</a:t>
            </a:r>
          </a:p>
        </p:txBody>
      </p:sp>
      <p:sp>
        <p:nvSpPr>
          <p:cNvPr id="63" name="ZoneTexte 8">
            <a:extLst>
              <a:ext uri="{FF2B5EF4-FFF2-40B4-BE49-F238E27FC236}">
                <a16:creationId xmlns:a16="http://schemas.microsoft.com/office/drawing/2014/main" id="{BF77F2E4-DEE0-C545-AC2C-0A21D0B92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038" y="2487426"/>
            <a:ext cx="846137" cy="369887"/>
          </a:xfrm>
          <a:prstGeom prst="rect">
            <a:avLst/>
          </a:prstGeom>
          <a:noFill/>
          <a:ln w="317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B050"/>
                </a:solidFill>
              </a:rPr>
              <a:t>MSKCC</a:t>
            </a:r>
          </a:p>
        </p:txBody>
      </p:sp>
      <p:sp>
        <p:nvSpPr>
          <p:cNvPr id="64" name="ZoneTexte 9">
            <a:extLst>
              <a:ext uri="{FF2B5EF4-FFF2-40B4-BE49-F238E27FC236}">
                <a16:creationId xmlns:a16="http://schemas.microsoft.com/office/drawing/2014/main" id="{C20A4576-D5C1-3F40-910A-8F0310ADF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038" y="2923988"/>
            <a:ext cx="936625" cy="369888"/>
          </a:xfrm>
          <a:prstGeom prst="rect">
            <a:avLst/>
          </a:prstGeom>
          <a:noFill/>
          <a:ln w="317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B050"/>
                </a:solidFill>
              </a:rPr>
              <a:t>Hedrine</a:t>
            </a:r>
          </a:p>
        </p:txBody>
      </p:sp>
      <p:sp>
        <p:nvSpPr>
          <p:cNvPr id="65" name="ZoneTexte 10">
            <a:extLst>
              <a:ext uri="{FF2B5EF4-FFF2-40B4-BE49-F238E27FC236}">
                <a16:creationId xmlns:a16="http://schemas.microsoft.com/office/drawing/2014/main" id="{3432A662-D82D-6D45-A3F6-13CF3C4FE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038" y="3381188"/>
            <a:ext cx="1100137" cy="369888"/>
          </a:xfrm>
          <a:prstGeom prst="rect">
            <a:avLst/>
          </a:prstGeom>
          <a:noFill/>
          <a:ln w="317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B050"/>
                </a:solidFill>
              </a:rPr>
              <a:t>Stockley’s</a:t>
            </a:r>
          </a:p>
        </p:txBody>
      </p:sp>
      <p:sp>
        <p:nvSpPr>
          <p:cNvPr id="66" name="ZoneTexte 11">
            <a:extLst>
              <a:ext uri="{FF2B5EF4-FFF2-40B4-BE49-F238E27FC236}">
                <a16:creationId xmlns:a16="http://schemas.microsoft.com/office/drawing/2014/main" id="{8075DEAA-E9EA-4D4B-86FE-3E244F0AF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" y="3841563"/>
            <a:ext cx="968375" cy="369888"/>
          </a:xfrm>
          <a:prstGeom prst="rect">
            <a:avLst/>
          </a:prstGeom>
          <a:noFill/>
          <a:ln w="317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B050"/>
                </a:solidFill>
              </a:rPr>
              <a:t>Pubmed</a:t>
            </a:r>
          </a:p>
        </p:txBody>
      </p:sp>
      <p:sp>
        <p:nvSpPr>
          <p:cNvPr id="67" name="ZoneTexte 12">
            <a:extLst>
              <a:ext uri="{FF2B5EF4-FFF2-40B4-BE49-F238E27FC236}">
                <a16:creationId xmlns:a16="http://schemas.microsoft.com/office/drawing/2014/main" id="{2184FBF8-8C05-F448-91B8-4281D7BE6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563" y="3524063"/>
            <a:ext cx="1306512" cy="369888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chemeClr val="accent1"/>
                </a:solidFill>
              </a:rPr>
              <a:t>HIV drug int</a:t>
            </a:r>
          </a:p>
        </p:txBody>
      </p:sp>
      <p:sp>
        <p:nvSpPr>
          <p:cNvPr id="68" name="ZoneTexte 13">
            <a:extLst>
              <a:ext uri="{FF2B5EF4-FFF2-40B4-BE49-F238E27FC236}">
                <a16:creationId xmlns:a16="http://schemas.microsoft.com/office/drawing/2014/main" id="{92F9ACE8-3758-9C42-80C8-2ED24140C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3213" y="3981263"/>
            <a:ext cx="1354137" cy="369888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chemeClr val="accent1"/>
                </a:solidFill>
              </a:rPr>
              <a:t>Hep drug int</a:t>
            </a:r>
          </a:p>
        </p:txBody>
      </p:sp>
      <p:sp>
        <p:nvSpPr>
          <p:cNvPr id="69" name="ZoneTexte 14">
            <a:extLst>
              <a:ext uri="{FF2B5EF4-FFF2-40B4-BE49-F238E27FC236}">
                <a16:creationId xmlns:a16="http://schemas.microsoft.com/office/drawing/2014/main" id="{9C0CD0F0-11E8-C84F-94A9-6AE560333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563" y="4436876"/>
            <a:ext cx="968375" cy="369887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chemeClr val="accent1"/>
                </a:solidFill>
              </a:rPr>
              <a:t>Pubmed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64707303-7DAA-1541-976A-8E24C65919B8}"/>
              </a:ext>
            </a:extLst>
          </p:cNvPr>
          <p:cNvSpPr txBox="1"/>
          <p:nvPr/>
        </p:nvSpPr>
        <p:spPr>
          <a:xfrm>
            <a:off x="6691313" y="2423926"/>
            <a:ext cx="2197100" cy="369887"/>
          </a:xfrm>
          <a:prstGeom prst="rect">
            <a:avLst/>
          </a:prstGeom>
          <a:noFill/>
          <a:ln w="3175"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FR" dirty="0">
                <a:solidFill>
                  <a:schemeClr val="accent6"/>
                </a:solidFill>
                <a:cs typeface="Arial" charset="0"/>
              </a:rPr>
              <a:t>Vidal et/ou thériaque</a:t>
            </a: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F9C757E9-202E-444F-9832-DD630946B867}"/>
              </a:ext>
            </a:extLst>
          </p:cNvPr>
          <p:cNvSpPr txBox="1"/>
          <p:nvPr/>
        </p:nvSpPr>
        <p:spPr>
          <a:xfrm>
            <a:off x="7443788" y="2844613"/>
            <a:ext cx="1444625" cy="368300"/>
          </a:xfrm>
          <a:prstGeom prst="rect">
            <a:avLst/>
          </a:prstGeom>
          <a:noFill/>
          <a:ln w="3175"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FR" dirty="0">
                <a:solidFill>
                  <a:schemeClr val="accent6"/>
                </a:solidFill>
                <a:cs typeface="Arial" charset="0"/>
              </a:rPr>
              <a:t>DDI </a:t>
            </a:r>
            <a:r>
              <a:rPr lang="fr-FR" dirty="0" err="1">
                <a:solidFill>
                  <a:schemeClr val="accent6"/>
                </a:solidFill>
                <a:cs typeface="Arial" charset="0"/>
              </a:rPr>
              <a:t>predictor</a:t>
            </a:r>
            <a:endParaRPr lang="fr-FR" dirty="0">
              <a:solidFill>
                <a:schemeClr val="accent6"/>
              </a:solidFill>
              <a:cs typeface="Arial" charset="0"/>
            </a:endParaRP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D28B8343-021D-6B4D-A922-30243E1CB54C}"/>
              </a:ext>
            </a:extLst>
          </p:cNvPr>
          <p:cNvSpPr txBox="1"/>
          <p:nvPr/>
        </p:nvSpPr>
        <p:spPr>
          <a:xfrm>
            <a:off x="7524750" y="3249426"/>
            <a:ext cx="1363663" cy="369887"/>
          </a:xfrm>
          <a:prstGeom prst="rect">
            <a:avLst/>
          </a:prstGeom>
          <a:noFill/>
          <a:ln w="3175"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FR" dirty="0" err="1">
                <a:solidFill>
                  <a:schemeClr val="accent6"/>
                </a:solidFill>
                <a:cs typeface="Arial" charset="0"/>
              </a:rPr>
              <a:t>Micromedex</a:t>
            </a:r>
            <a:endParaRPr lang="fr-FR" dirty="0">
              <a:solidFill>
                <a:schemeClr val="accent6"/>
              </a:solidFill>
              <a:cs typeface="Arial" charset="0"/>
            </a:endParaRP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2996A1ED-9EBC-DC45-A2AB-47B9E06F79EB}"/>
              </a:ext>
            </a:extLst>
          </p:cNvPr>
          <p:cNvSpPr txBox="1"/>
          <p:nvPr/>
        </p:nvSpPr>
        <p:spPr>
          <a:xfrm>
            <a:off x="8339138" y="3654238"/>
            <a:ext cx="549275" cy="369888"/>
          </a:xfrm>
          <a:prstGeom prst="rect">
            <a:avLst/>
          </a:prstGeom>
          <a:noFill/>
          <a:ln w="3175"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FR" dirty="0">
                <a:solidFill>
                  <a:schemeClr val="accent6"/>
                </a:solidFill>
                <a:cs typeface="Arial" charset="0"/>
              </a:rPr>
              <a:t>RCP</a:t>
            </a: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EFBE6F50-7EA6-E446-A551-882609A1F410}"/>
              </a:ext>
            </a:extLst>
          </p:cNvPr>
          <p:cNvSpPr txBox="1"/>
          <p:nvPr/>
        </p:nvSpPr>
        <p:spPr>
          <a:xfrm>
            <a:off x="7788275" y="4068576"/>
            <a:ext cx="1100138" cy="368300"/>
          </a:xfrm>
          <a:prstGeom prst="rect">
            <a:avLst/>
          </a:prstGeom>
          <a:noFill/>
          <a:ln w="3175"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FR" dirty="0" err="1">
                <a:solidFill>
                  <a:schemeClr val="accent6"/>
                </a:solidFill>
                <a:cs typeface="Arial" charset="0"/>
              </a:rPr>
              <a:t>Stockley’s</a:t>
            </a:r>
            <a:endParaRPr lang="fr-FR" dirty="0">
              <a:solidFill>
                <a:schemeClr val="accent6"/>
              </a:solidFill>
              <a:cs typeface="Arial" charset="0"/>
            </a:endParaRP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434EFADD-29E4-A545-89E5-9189FDD5B248}"/>
              </a:ext>
            </a:extLst>
          </p:cNvPr>
          <p:cNvSpPr txBox="1"/>
          <p:nvPr/>
        </p:nvSpPr>
        <p:spPr>
          <a:xfrm>
            <a:off x="7920038" y="4471801"/>
            <a:ext cx="968375" cy="368300"/>
          </a:xfrm>
          <a:prstGeom prst="rect">
            <a:avLst/>
          </a:prstGeom>
          <a:noFill/>
          <a:ln w="3175"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FR" dirty="0" err="1">
                <a:solidFill>
                  <a:schemeClr val="accent6"/>
                </a:solidFill>
                <a:cs typeface="Arial" charset="0"/>
              </a:rPr>
              <a:t>Pubmed</a:t>
            </a:r>
            <a:endParaRPr lang="fr-FR" dirty="0">
              <a:solidFill>
                <a:schemeClr val="accent6"/>
              </a:solidFill>
              <a:cs typeface="Arial" charset="0"/>
            </a:endParaRPr>
          </a:p>
        </p:txBody>
      </p:sp>
      <p:cxnSp>
        <p:nvCxnSpPr>
          <p:cNvPr id="76" name="Connecteur en angle 75">
            <a:extLst>
              <a:ext uri="{FF2B5EF4-FFF2-40B4-BE49-F238E27FC236}">
                <a16:creationId xmlns:a16="http://schemas.microsoft.com/office/drawing/2014/main" id="{E4F9CE8C-BCCE-984E-945F-756C72B500AD}"/>
              </a:ext>
            </a:extLst>
          </p:cNvPr>
          <p:cNvCxnSpPr>
            <a:stCxn id="59" idx="1"/>
            <a:endCxn id="60" idx="0"/>
          </p:cNvCxnSpPr>
          <p:nvPr/>
        </p:nvCxnSpPr>
        <p:spPr>
          <a:xfrm rot="10800000" flipV="1">
            <a:off x="944563" y="1447613"/>
            <a:ext cx="2809875" cy="608013"/>
          </a:xfrm>
          <a:prstGeom prst="bentConnector2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en angle 76">
            <a:extLst>
              <a:ext uri="{FF2B5EF4-FFF2-40B4-BE49-F238E27FC236}">
                <a16:creationId xmlns:a16="http://schemas.microsoft.com/office/drawing/2014/main" id="{9E04457F-7E88-D541-B1DE-394AC753AEDF}"/>
              </a:ext>
            </a:extLst>
          </p:cNvPr>
          <p:cNvCxnSpPr>
            <a:cxnSpLocks/>
          </p:cNvCxnSpPr>
          <p:nvPr/>
        </p:nvCxnSpPr>
        <p:spPr>
          <a:xfrm rot="10800000" flipV="1">
            <a:off x="2132013" y="1447613"/>
            <a:ext cx="1420812" cy="1604963"/>
          </a:xfrm>
          <a:prstGeom prst="bentConnector2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en angle 77">
            <a:extLst>
              <a:ext uri="{FF2B5EF4-FFF2-40B4-BE49-F238E27FC236}">
                <a16:creationId xmlns:a16="http://schemas.microsoft.com/office/drawing/2014/main" id="{D130461C-41DA-D540-9055-62B1739BC153}"/>
              </a:ext>
            </a:extLst>
          </p:cNvPr>
          <p:cNvCxnSpPr>
            <a:cxnSpLocks/>
            <a:stCxn id="59" idx="3"/>
          </p:cNvCxnSpPr>
          <p:nvPr/>
        </p:nvCxnSpPr>
        <p:spPr>
          <a:xfrm>
            <a:off x="5567363" y="1449201"/>
            <a:ext cx="2339975" cy="530225"/>
          </a:xfrm>
          <a:prstGeom prst="bentConnector3">
            <a:avLst>
              <a:gd name="adj1" fmla="val 99792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ZoneTexte 5">
            <a:extLst>
              <a:ext uri="{FF2B5EF4-FFF2-40B4-BE49-F238E27FC236}">
                <a16:creationId xmlns:a16="http://schemas.microsoft.com/office/drawing/2014/main" id="{A0A38661-F92A-2541-808B-BF725D29F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8075" y="2569976"/>
            <a:ext cx="2195513" cy="368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fr-FR" sz="1800" b="1" dirty="0">
                <a:solidFill>
                  <a:schemeClr val="accent4"/>
                </a:solidFill>
              </a:rPr>
              <a:t>Chimiothérapie orale</a:t>
            </a:r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404BC9D3-A793-094F-886D-382D5AD5D0F2}"/>
              </a:ext>
            </a:extLst>
          </p:cNvPr>
          <p:cNvSpPr txBox="1"/>
          <p:nvPr/>
        </p:nvSpPr>
        <p:spPr>
          <a:xfrm>
            <a:off x="3635375" y="3016063"/>
            <a:ext cx="1620838" cy="369888"/>
          </a:xfrm>
          <a:prstGeom prst="rect">
            <a:avLst/>
          </a:prstGeom>
          <a:noFill/>
          <a:ln w="3175">
            <a:solidFill>
              <a:schemeClr val="accent4"/>
            </a:solidFill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FR" dirty="0">
                <a:solidFill>
                  <a:schemeClr val="accent4"/>
                </a:solidFill>
                <a:cs typeface="Arial" charset="0"/>
              </a:rPr>
              <a:t>Cancer </a:t>
            </a:r>
            <a:r>
              <a:rPr lang="fr-FR" dirty="0" err="1">
                <a:solidFill>
                  <a:schemeClr val="accent4"/>
                </a:solidFill>
                <a:cs typeface="Arial" charset="0"/>
              </a:rPr>
              <a:t>drug</a:t>
            </a:r>
            <a:r>
              <a:rPr lang="fr-FR" dirty="0">
                <a:solidFill>
                  <a:schemeClr val="accent4"/>
                </a:solidFill>
                <a:cs typeface="Arial" charset="0"/>
              </a:rPr>
              <a:t> </a:t>
            </a:r>
            <a:r>
              <a:rPr lang="fr-FR" dirty="0" err="1">
                <a:solidFill>
                  <a:schemeClr val="accent4"/>
                </a:solidFill>
                <a:cs typeface="Arial" charset="0"/>
              </a:rPr>
              <a:t>int</a:t>
            </a:r>
            <a:endParaRPr lang="fr-FR" dirty="0">
              <a:solidFill>
                <a:schemeClr val="accent4"/>
              </a:solidFill>
              <a:cs typeface="Arial" charset="0"/>
            </a:endParaRPr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0F94E6E5-CD22-C745-A60D-37911B236F63}"/>
              </a:ext>
            </a:extLst>
          </p:cNvPr>
          <p:cNvSpPr txBox="1"/>
          <p:nvPr/>
        </p:nvSpPr>
        <p:spPr>
          <a:xfrm>
            <a:off x="3635375" y="3463738"/>
            <a:ext cx="2197100" cy="369888"/>
          </a:xfrm>
          <a:prstGeom prst="rect">
            <a:avLst/>
          </a:prstGeom>
          <a:noFill/>
          <a:ln w="3175">
            <a:solidFill>
              <a:schemeClr val="accent4"/>
            </a:solidFill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FR" dirty="0">
                <a:solidFill>
                  <a:schemeClr val="accent4"/>
                </a:solidFill>
                <a:cs typeface="Arial" charset="0"/>
              </a:rPr>
              <a:t>Vidal et/ou thériaque</a:t>
            </a:r>
          </a:p>
        </p:txBody>
      </p:sp>
      <p:sp>
        <p:nvSpPr>
          <p:cNvPr id="82" name="ZoneTexte 81">
            <a:extLst>
              <a:ext uri="{FF2B5EF4-FFF2-40B4-BE49-F238E27FC236}">
                <a16:creationId xmlns:a16="http://schemas.microsoft.com/office/drawing/2014/main" id="{D549EAC5-846F-4A42-8726-28F247858018}"/>
              </a:ext>
            </a:extLst>
          </p:cNvPr>
          <p:cNvSpPr txBox="1"/>
          <p:nvPr/>
        </p:nvSpPr>
        <p:spPr>
          <a:xfrm>
            <a:off x="3635375" y="3884426"/>
            <a:ext cx="1444625" cy="368300"/>
          </a:xfrm>
          <a:prstGeom prst="rect">
            <a:avLst/>
          </a:prstGeom>
          <a:noFill/>
          <a:ln w="3175">
            <a:solidFill>
              <a:schemeClr val="accent4"/>
            </a:solidFill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FR" dirty="0">
                <a:solidFill>
                  <a:schemeClr val="accent4"/>
                </a:solidFill>
                <a:cs typeface="Arial" charset="0"/>
              </a:rPr>
              <a:t>DDI </a:t>
            </a:r>
            <a:r>
              <a:rPr lang="fr-FR" dirty="0" err="1">
                <a:solidFill>
                  <a:schemeClr val="accent4"/>
                </a:solidFill>
                <a:cs typeface="Arial" charset="0"/>
              </a:rPr>
              <a:t>predictor</a:t>
            </a:r>
            <a:endParaRPr lang="fr-FR" dirty="0">
              <a:solidFill>
                <a:schemeClr val="accent4"/>
              </a:solidFill>
              <a:cs typeface="Arial" charset="0"/>
            </a:endParaRPr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EB5D6E36-7D3B-4842-837C-2D5E880DB85B}"/>
              </a:ext>
            </a:extLst>
          </p:cNvPr>
          <p:cNvSpPr txBox="1"/>
          <p:nvPr/>
        </p:nvSpPr>
        <p:spPr>
          <a:xfrm>
            <a:off x="3635375" y="4314638"/>
            <a:ext cx="1363663" cy="369888"/>
          </a:xfrm>
          <a:prstGeom prst="rect">
            <a:avLst/>
          </a:prstGeom>
          <a:noFill/>
          <a:ln w="3175">
            <a:solidFill>
              <a:schemeClr val="accent4"/>
            </a:solidFill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FR" dirty="0" err="1">
                <a:solidFill>
                  <a:schemeClr val="accent4"/>
                </a:solidFill>
                <a:cs typeface="Arial" charset="0"/>
              </a:rPr>
              <a:t>Micromedex</a:t>
            </a:r>
            <a:endParaRPr lang="fr-FR" dirty="0">
              <a:solidFill>
                <a:schemeClr val="accent4"/>
              </a:solidFill>
              <a:cs typeface="Arial" charset="0"/>
            </a:endParaRPr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E87D2995-4676-3242-A7BE-1F3CD62E3C41}"/>
              </a:ext>
            </a:extLst>
          </p:cNvPr>
          <p:cNvSpPr txBox="1"/>
          <p:nvPr/>
        </p:nvSpPr>
        <p:spPr>
          <a:xfrm>
            <a:off x="3640138" y="4754376"/>
            <a:ext cx="549275" cy="369887"/>
          </a:xfrm>
          <a:prstGeom prst="rect">
            <a:avLst/>
          </a:prstGeom>
          <a:noFill/>
          <a:ln w="3175">
            <a:solidFill>
              <a:schemeClr val="accent4"/>
            </a:solidFill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FR" dirty="0">
                <a:solidFill>
                  <a:schemeClr val="accent4"/>
                </a:solidFill>
                <a:cs typeface="Arial" charset="0"/>
              </a:rPr>
              <a:t>RCP</a:t>
            </a:r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858EFBF3-7F20-1044-B483-724925CA26BD}"/>
              </a:ext>
            </a:extLst>
          </p:cNvPr>
          <p:cNvSpPr txBox="1"/>
          <p:nvPr/>
        </p:nvSpPr>
        <p:spPr>
          <a:xfrm>
            <a:off x="3635375" y="5214751"/>
            <a:ext cx="968375" cy="368300"/>
          </a:xfrm>
          <a:prstGeom prst="rect">
            <a:avLst/>
          </a:prstGeom>
          <a:noFill/>
          <a:ln w="3175">
            <a:solidFill>
              <a:schemeClr val="accent4"/>
            </a:solidFill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FR" dirty="0" err="1">
                <a:solidFill>
                  <a:schemeClr val="accent4"/>
                </a:solidFill>
                <a:cs typeface="Arial" charset="0"/>
              </a:rPr>
              <a:t>Pubmed</a:t>
            </a:r>
            <a:endParaRPr lang="fr-FR" dirty="0">
              <a:solidFill>
                <a:schemeClr val="accent4"/>
              </a:solidFill>
              <a:cs typeface="Arial" charset="0"/>
            </a:endParaRPr>
          </a:p>
        </p:txBody>
      </p:sp>
      <p:cxnSp>
        <p:nvCxnSpPr>
          <p:cNvPr id="86" name="Connecteur droit avec flèche 85">
            <a:extLst>
              <a:ext uri="{FF2B5EF4-FFF2-40B4-BE49-F238E27FC236}">
                <a16:creationId xmlns:a16="http://schemas.microsoft.com/office/drawing/2014/main" id="{440BF49B-64F5-5142-9D46-0E568DBA189D}"/>
              </a:ext>
            </a:extLst>
          </p:cNvPr>
          <p:cNvCxnSpPr>
            <a:stCxn id="59" idx="2"/>
          </p:cNvCxnSpPr>
          <p:nvPr/>
        </p:nvCxnSpPr>
        <p:spPr>
          <a:xfrm flipH="1">
            <a:off x="4660900" y="1633351"/>
            <a:ext cx="0" cy="8953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Espace réservé du contenu 1">
            <a:extLst>
              <a:ext uri="{FF2B5EF4-FFF2-40B4-BE49-F238E27FC236}">
                <a16:creationId xmlns:a16="http://schemas.microsoft.com/office/drawing/2014/main" id="{CC2E94CE-5CC1-1142-B04C-9DAE0BEF90FD}"/>
              </a:ext>
            </a:extLst>
          </p:cNvPr>
          <p:cNvSpPr txBox="1">
            <a:spLocks/>
          </p:cNvSpPr>
          <p:nvPr/>
        </p:nvSpPr>
        <p:spPr bwMode="auto">
          <a:xfrm>
            <a:off x="576263" y="5943601"/>
            <a:ext cx="8219008" cy="43030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fr-FR" b="1" dirty="0">
                <a:solidFill>
                  <a:schemeClr val="accent1"/>
                </a:solidFill>
              </a:rPr>
              <a:t>Associer plusieurs bases de données pour recherche d’IAM +++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33007344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58</a:t>
            </a:fld>
            <a:endParaRPr lang="fr-FR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3455607"/>
              </p:ext>
            </p:extLst>
          </p:nvPr>
        </p:nvGraphicFramePr>
        <p:xfrm>
          <a:off x="389964" y="2042903"/>
          <a:ext cx="6428626" cy="45168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31975">
                  <a:extLst>
                    <a:ext uri="{9D8B030D-6E8A-4147-A177-3AD203B41FA5}">
                      <a16:colId xmlns:a16="http://schemas.microsoft.com/office/drawing/2014/main" val="3348122847"/>
                    </a:ext>
                  </a:extLst>
                </a:gridCol>
                <a:gridCol w="2688041">
                  <a:extLst>
                    <a:ext uri="{9D8B030D-6E8A-4147-A177-3AD203B41FA5}">
                      <a16:colId xmlns:a16="http://schemas.microsoft.com/office/drawing/2014/main" val="44167312"/>
                    </a:ext>
                  </a:extLst>
                </a:gridCol>
                <a:gridCol w="1708610">
                  <a:extLst>
                    <a:ext uri="{9D8B030D-6E8A-4147-A177-3AD203B41FA5}">
                      <a16:colId xmlns:a16="http://schemas.microsoft.com/office/drawing/2014/main" val="1124522470"/>
                    </a:ext>
                  </a:extLst>
                </a:gridCol>
              </a:tblGrid>
              <a:tr h="32583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Toxicité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58" marR="8145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Réponse déclarée par patient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58" marR="8145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Grade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58" marR="8145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9566335"/>
                  </a:ext>
                </a:extLst>
              </a:tr>
              <a:tr h="165049">
                <a:tc row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 dirty="0" err="1">
                          <a:effectLst/>
                        </a:rPr>
                        <a:t>Mucite</a:t>
                      </a:r>
                      <a:endParaRPr lang="fr-FR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25" marR="82525" marT="41262" marB="41262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Aucune</a:t>
                      </a:r>
                      <a:endParaRPr lang="fr-FR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58" marR="8145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0</a:t>
                      </a:r>
                      <a:endParaRPr lang="fr-FR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58" marR="8145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7338802"/>
                  </a:ext>
                </a:extLst>
              </a:tr>
              <a:tr h="16504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Légère</a:t>
                      </a:r>
                      <a:endParaRPr lang="fr-F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58" marR="8145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1</a:t>
                      </a:r>
                      <a:endParaRPr lang="fr-F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58" marR="8145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1340338"/>
                  </a:ext>
                </a:extLst>
              </a:tr>
              <a:tr h="16504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Modérée</a:t>
                      </a:r>
                      <a:endParaRPr lang="fr-F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58" marR="8145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2</a:t>
                      </a:r>
                      <a:endParaRPr lang="fr-FR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58" marR="8145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9283033"/>
                  </a:ext>
                </a:extLst>
              </a:tr>
              <a:tr h="16504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Sévère</a:t>
                      </a:r>
                      <a:endParaRPr lang="fr-F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58" marR="8145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3</a:t>
                      </a:r>
                      <a:endParaRPr lang="fr-F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58" marR="8145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94972"/>
                  </a:ext>
                </a:extLst>
              </a:tr>
              <a:tr h="16504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Très sévère</a:t>
                      </a:r>
                      <a:endParaRPr lang="fr-F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58" marR="8145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4</a:t>
                      </a:r>
                      <a:endParaRPr lang="fr-F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58" marR="8145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5711785"/>
                  </a:ext>
                </a:extLst>
              </a:tr>
              <a:tr h="165049">
                <a:tc row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Anorexie</a:t>
                      </a:r>
                      <a:endParaRPr lang="fr-FR" sz="15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 </a:t>
                      </a:r>
                      <a:endParaRPr lang="fr-F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25" marR="82525" marT="41262" marB="41262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Aucune</a:t>
                      </a:r>
                      <a:endParaRPr lang="fr-F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58" marR="8145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0</a:t>
                      </a:r>
                      <a:endParaRPr lang="fr-F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58" marR="8145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360542"/>
                  </a:ext>
                </a:extLst>
              </a:tr>
              <a:tr h="16504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Légère</a:t>
                      </a:r>
                      <a:endParaRPr lang="fr-F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58" marR="8145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1</a:t>
                      </a:r>
                      <a:endParaRPr lang="fr-F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58" marR="8145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3930426"/>
                  </a:ext>
                </a:extLst>
              </a:tr>
              <a:tr h="16504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Modérée</a:t>
                      </a:r>
                      <a:endParaRPr lang="fr-F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58" marR="8145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2</a:t>
                      </a:r>
                      <a:endParaRPr lang="fr-F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58" marR="8145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4797145"/>
                  </a:ext>
                </a:extLst>
              </a:tr>
              <a:tr h="16504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Sévère</a:t>
                      </a:r>
                      <a:endParaRPr lang="fr-F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58" marR="8145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3</a:t>
                      </a:r>
                      <a:endParaRPr lang="fr-F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58" marR="8145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0988526"/>
                  </a:ext>
                </a:extLst>
              </a:tr>
              <a:tr h="16504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Très sévère</a:t>
                      </a:r>
                      <a:endParaRPr lang="fr-F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58" marR="8145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4</a:t>
                      </a:r>
                      <a:endParaRPr lang="fr-F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58" marR="8145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371134"/>
                  </a:ext>
                </a:extLst>
              </a:tr>
              <a:tr h="165049">
                <a:tc row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Nausées</a:t>
                      </a:r>
                      <a:endParaRPr lang="fr-F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25" marR="82525" marT="41262" marB="41262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Aucune</a:t>
                      </a:r>
                      <a:endParaRPr lang="fr-F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58" marR="8145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0</a:t>
                      </a:r>
                      <a:endParaRPr lang="fr-F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58" marR="8145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870351"/>
                  </a:ext>
                </a:extLst>
              </a:tr>
              <a:tr h="16504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Légère</a:t>
                      </a:r>
                      <a:endParaRPr lang="fr-F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58" marR="8145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1</a:t>
                      </a:r>
                      <a:endParaRPr lang="fr-F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58" marR="8145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89407"/>
                  </a:ext>
                </a:extLst>
              </a:tr>
              <a:tr h="16504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Modérée</a:t>
                      </a:r>
                      <a:endParaRPr lang="fr-F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58" marR="8145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2</a:t>
                      </a:r>
                      <a:endParaRPr lang="fr-F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58" marR="8145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3470357"/>
                  </a:ext>
                </a:extLst>
              </a:tr>
              <a:tr h="16504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Sévère</a:t>
                      </a:r>
                      <a:endParaRPr lang="fr-F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58" marR="8145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3</a:t>
                      </a:r>
                      <a:endParaRPr lang="fr-F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58" marR="8145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0800684"/>
                  </a:ext>
                </a:extLst>
              </a:tr>
              <a:tr h="16504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Très sévère</a:t>
                      </a:r>
                      <a:endParaRPr lang="fr-F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58" marR="8145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4</a:t>
                      </a:r>
                      <a:endParaRPr lang="fr-F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58" marR="8145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1846999"/>
                  </a:ext>
                </a:extLst>
              </a:tr>
              <a:tr h="165049">
                <a:tc row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Vomissements</a:t>
                      </a:r>
                      <a:endParaRPr lang="fr-F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25" marR="82525" marT="41262" marB="41262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Aucune</a:t>
                      </a:r>
                      <a:endParaRPr lang="fr-F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58" marR="8145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0</a:t>
                      </a:r>
                      <a:endParaRPr lang="fr-F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58" marR="8145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2211772"/>
                  </a:ext>
                </a:extLst>
              </a:tr>
              <a:tr h="16504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Légère</a:t>
                      </a:r>
                      <a:endParaRPr lang="fr-F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58" marR="8145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1</a:t>
                      </a:r>
                      <a:endParaRPr lang="fr-F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58" marR="8145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9969164"/>
                  </a:ext>
                </a:extLst>
              </a:tr>
              <a:tr h="16504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Modérée</a:t>
                      </a:r>
                      <a:endParaRPr lang="fr-F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58" marR="8145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2</a:t>
                      </a:r>
                      <a:endParaRPr lang="fr-F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58" marR="8145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0741028"/>
                  </a:ext>
                </a:extLst>
              </a:tr>
              <a:tr h="16504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Sévère</a:t>
                      </a:r>
                      <a:endParaRPr lang="fr-F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58" marR="8145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3</a:t>
                      </a:r>
                      <a:endParaRPr lang="fr-F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58" marR="8145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0817663"/>
                  </a:ext>
                </a:extLst>
              </a:tr>
              <a:tr h="16504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Très sévère</a:t>
                      </a:r>
                      <a:endParaRPr lang="fr-F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58" marR="8145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4</a:t>
                      </a:r>
                      <a:endParaRPr lang="fr-F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58" marR="8145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5267155"/>
                  </a:ext>
                </a:extLst>
              </a:tr>
              <a:tr h="165049">
                <a:tc row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Diarrhées</a:t>
                      </a:r>
                      <a:endParaRPr lang="fr-F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25" marR="82525" marT="41262" marB="41262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Jamais</a:t>
                      </a:r>
                      <a:endParaRPr lang="fr-F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58" marR="8145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0</a:t>
                      </a:r>
                      <a:endParaRPr lang="fr-F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58" marR="8145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9845413"/>
                  </a:ext>
                </a:extLst>
              </a:tr>
              <a:tr h="16504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Rarement</a:t>
                      </a:r>
                      <a:endParaRPr lang="fr-F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58" marR="8145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1</a:t>
                      </a:r>
                      <a:endParaRPr lang="fr-F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58" marR="8145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472191"/>
                  </a:ext>
                </a:extLst>
              </a:tr>
              <a:tr h="16504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Occasionnellement</a:t>
                      </a:r>
                      <a:endParaRPr lang="fr-F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58" marR="8145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2</a:t>
                      </a:r>
                      <a:endParaRPr lang="fr-F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58" marR="8145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4197887"/>
                  </a:ext>
                </a:extLst>
              </a:tr>
              <a:tr h="16504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Fréquemment</a:t>
                      </a:r>
                      <a:endParaRPr lang="fr-F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58" marR="8145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3</a:t>
                      </a:r>
                      <a:endParaRPr lang="fr-F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58" marR="8145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1317308"/>
                  </a:ext>
                </a:extLst>
              </a:tr>
              <a:tr h="16504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Presque constamment</a:t>
                      </a:r>
                      <a:endParaRPr lang="fr-FR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58" marR="8145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4</a:t>
                      </a:r>
                      <a:endParaRPr lang="fr-FR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1458" marR="81458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3132752"/>
                  </a:ext>
                </a:extLst>
              </a:tr>
            </a:tbl>
          </a:graphicData>
        </a:graphic>
      </p:graphicFrame>
      <p:sp>
        <p:nvSpPr>
          <p:cNvPr id="6" name="Titre 1"/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Détection précoce et gestion des toxicités</a:t>
            </a:r>
          </a:p>
        </p:txBody>
      </p:sp>
      <p:sp>
        <p:nvSpPr>
          <p:cNvPr id="7" name="Rectangle 6"/>
          <p:cNvSpPr/>
          <p:nvPr/>
        </p:nvSpPr>
        <p:spPr>
          <a:xfrm>
            <a:off x="192616" y="1316714"/>
            <a:ext cx="8145887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i="1" dirty="0">
                <a:latin typeface="Tahoma" panose="020B0604030504040204" pitchFamily="34" charset="0"/>
                <a:ea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i="1" dirty="0">
                <a:latin typeface="Tahoma" panose="020B0604030504040204" pitchFamily="34" charset="0"/>
                <a:ea typeface="Times New Roman" panose="02020603050405020304" pitchFamily="18" charset="0"/>
              </a:rPr>
              <a:t>toxicités rapportées par les patients (PRO – patient </a:t>
            </a:r>
            <a:r>
              <a:rPr lang="fr-FR" i="1" dirty="0" err="1">
                <a:latin typeface="Tahoma" panose="020B0604030504040204" pitchFamily="34" charset="0"/>
                <a:ea typeface="Times New Roman" panose="02020603050405020304" pitchFamily="18" charset="0"/>
              </a:rPr>
              <a:t>reported</a:t>
            </a:r>
            <a:r>
              <a:rPr lang="fr-FR" i="1" dirty="0"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i="1" dirty="0" err="1">
                <a:latin typeface="Tahoma" panose="020B0604030504040204" pitchFamily="34" charset="0"/>
                <a:ea typeface="Times New Roman" panose="02020603050405020304" pitchFamily="18" charset="0"/>
              </a:rPr>
              <a:t>outcome</a:t>
            </a:r>
            <a:r>
              <a:rPr lang="fr-FR" i="1" dirty="0">
                <a:latin typeface="Tahoma" panose="020B0604030504040204" pitchFamily="34" charset="0"/>
                <a:ea typeface="Times New Roman" panose="02020603050405020304" pitchFamily="18" charset="0"/>
              </a:rPr>
              <a:t>) et grade correspondant selon la classification CTCAE v5</a:t>
            </a:r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2C958C07-26D1-2D48-B13A-91B299FDA82C}"/>
              </a:ext>
            </a:extLst>
          </p:cNvPr>
          <p:cNvSpPr txBox="1">
            <a:spLocks/>
          </p:cNvSpPr>
          <p:nvPr/>
        </p:nvSpPr>
        <p:spPr>
          <a:xfrm>
            <a:off x="0" y="649941"/>
            <a:ext cx="9140825" cy="3720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/>
                </a:solidFill>
              </a:rPr>
              <a:t>Exemple HEGP – APHP : Consultation IDE – toxicités</a:t>
            </a:r>
          </a:p>
        </p:txBody>
      </p:sp>
    </p:spTree>
    <p:extLst>
      <p:ext uri="{BB962C8B-B14F-4D97-AF65-F5344CB8AC3E}">
        <p14:creationId xmlns:p14="http://schemas.microsoft.com/office/powerpoint/2010/main" val="37440996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59</a:t>
            </a:fld>
            <a:endParaRPr lang="fr-FR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Détection précoce et gestion des toxicités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2C958C07-26D1-2D48-B13A-91B299FDA82C}"/>
              </a:ext>
            </a:extLst>
          </p:cNvPr>
          <p:cNvSpPr txBox="1">
            <a:spLocks/>
          </p:cNvSpPr>
          <p:nvPr/>
        </p:nvSpPr>
        <p:spPr>
          <a:xfrm>
            <a:off x="0" y="649941"/>
            <a:ext cx="9140825" cy="3720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/>
                </a:solidFill>
              </a:rPr>
              <a:t>Exemple HEGP – APHP : Consultation IDE – toxicités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6CD78F-C1E5-F04E-B2F0-ADD9969CDB8D}"/>
              </a:ext>
            </a:extLst>
          </p:cNvPr>
          <p:cNvSpPr/>
          <p:nvPr/>
        </p:nvSpPr>
        <p:spPr>
          <a:xfrm>
            <a:off x="434663" y="2042855"/>
            <a:ext cx="8145887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i="1" dirty="0">
                <a:latin typeface="Tahoma" panose="020B0604030504040204" pitchFamily="34" charset="0"/>
                <a:ea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i="1" dirty="0">
                <a:latin typeface="Tahoma" panose="020B0604030504040204" pitchFamily="34" charset="0"/>
                <a:ea typeface="Times New Roman" panose="02020603050405020304" pitchFamily="18" charset="0"/>
              </a:rPr>
              <a:t>Bien vérifier que le patient a été chercher l’ensemble de ses ordonnances de soins de support à la pharmacie au moment de l’initiation de l’anticancéreux oral.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36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43753" y="1070418"/>
            <a:ext cx="8229600" cy="4525963"/>
          </a:xfrm>
        </p:spPr>
        <p:txBody>
          <a:bodyPr/>
          <a:lstStyle/>
          <a:p>
            <a:r>
              <a:rPr lang="fr-FR" dirty="0"/>
              <a:t>Problématiques associées au virage ambulatoire : </a:t>
            </a:r>
          </a:p>
          <a:p>
            <a:endParaRPr lang="fr-FR" dirty="0"/>
          </a:p>
          <a:p>
            <a:pPr marL="857250" lvl="1" indent="-457200">
              <a:buFont typeface="+mj-lt"/>
              <a:buAutoNum type="arabicParenR"/>
            </a:pPr>
            <a:r>
              <a:rPr lang="fr-FR" sz="2000" dirty="0"/>
              <a:t>Est-ce que le patient peut gérer seul le traitement ? Les schémas de prise complexes ? Observance aux suivis médicaux et biologiques ? </a:t>
            </a:r>
            <a:br>
              <a:rPr lang="fr-FR" sz="2000" dirty="0"/>
            </a:br>
            <a:endParaRPr lang="fr-FR" sz="2000" dirty="0"/>
          </a:p>
          <a:p>
            <a:pPr marL="857250" lvl="1" indent="-457200">
              <a:buFont typeface="+mj-lt"/>
              <a:buAutoNum type="arabicParenR"/>
            </a:pPr>
            <a:r>
              <a:rPr lang="fr-FR" sz="2000" dirty="0"/>
              <a:t>Est-ce que le patient est observant aux médicaments ? </a:t>
            </a:r>
            <a:br>
              <a:rPr lang="fr-FR" sz="2000" dirty="0"/>
            </a:br>
            <a:endParaRPr lang="fr-FR" sz="2000" dirty="0"/>
          </a:p>
          <a:p>
            <a:pPr marL="857250" lvl="1" indent="-457200">
              <a:buFont typeface="+mj-lt"/>
              <a:buAutoNum type="arabicParenR"/>
            </a:pPr>
            <a:r>
              <a:rPr lang="fr-FR" sz="2000" dirty="0"/>
              <a:t>Est-ce que le patient sait comment réagir en cas de survenue d’effets indésirables ?</a:t>
            </a:r>
            <a:br>
              <a:rPr lang="fr-FR" sz="2000" dirty="0"/>
            </a:br>
            <a:endParaRPr lang="fr-FR" sz="2000" dirty="0"/>
          </a:p>
          <a:p>
            <a:pPr marL="857250" lvl="1" indent="-457200">
              <a:buFont typeface="+mj-lt"/>
              <a:buAutoNum type="arabicParenR"/>
            </a:pPr>
            <a:r>
              <a:rPr lang="fr-FR" sz="2000" dirty="0"/>
              <a:t>Est-ce qu’il existe un risque d’interactions médicamenteuses ?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8F7F2AF-D18D-6243-A6D1-223E796D0F05}"/>
              </a:ext>
            </a:extLst>
          </p:cNvPr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Problématiques associées au virage ambulatoire</a:t>
            </a:r>
          </a:p>
        </p:txBody>
      </p:sp>
    </p:spTree>
    <p:extLst>
      <p:ext uri="{BB962C8B-B14F-4D97-AF65-F5344CB8AC3E}">
        <p14:creationId xmlns:p14="http://schemas.microsoft.com/office/powerpoint/2010/main" val="17115243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60</a:t>
            </a:fld>
            <a:endParaRPr lang="fr-FR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0" y="2915728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Consultations de suivi (PHH et/ou PHO)</a:t>
            </a:r>
          </a:p>
        </p:txBody>
      </p:sp>
    </p:spTree>
    <p:extLst>
      <p:ext uri="{BB962C8B-B14F-4D97-AF65-F5344CB8AC3E}">
        <p14:creationId xmlns:p14="http://schemas.microsoft.com/office/powerpoint/2010/main" val="27740120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6D1912F-6DB3-CF46-A0AE-F47637BF4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61</a:t>
            </a:fld>
            <a:endParaRPr lang="fr-FR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38C1B62-D65C-154D-AC5B-59B84F0C7DAB}"/>
              </a:ext>
            </a:extLst>
          </p:cNvPr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Consultations de suivi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4317005-944E-984A-841F-30E95C762F33}"/>
              </a:ext>
            </a:extLst>
          </p:cNvPr>
          <p:cNvSpPr txBox="1">
            <a:spLocks/>
          </p:cNvSpPr>
          <p:nvPr/>
        </p:nvSpPr>
        <p:spPr>
          <a:xfrm>
            <a:off x="0" y="649941"/>
            <a:ext cx="9140825" cy="3720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/>
                </a:solidFill>
              </a:rPr>
              <a:t>Exemple HEGP – APHP : Consultation pharmaceutique - IAM</a:t>
            </a:r>
          </a:p>
        </p:txBody>
      </p:sp>
      <p:sp>
        <p:nvSpPr>
          <p:cNvPr id="10" name="Espace réservé du contenu 7">
            <a:extLst>
              <a:ext uri="{FF2B5EF4-FFF2-40B4-BE49-F238E27FC236}">
                <a16:creationId xmlns:a16="http://schemas.microsoft.com/office/drawing/2014/main" id="{613988FB-DABE-A144-B7D4-DA9673F1A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647" y="1323788"/>
            <a:ext cx="8229600" cy="4525963"/>
          </a:xfrm>
        </p:spPr>
        <p:txBody>
          <a:bodyPr/>
          <a:lstStyle/>
          <a:p>
            <a:r>
              <a:rPr lang="fr-FR" dirty="0"/>
              <a:t>Soit avec l’équipe hospitalière :</a:t>
            </a:r>
          </a:p>
          <a:p>
            <a:pPr lvl="1"/>
            <a:r>
              <a:rPr lang="fr-FR" sz="2000" dirty="0"/>
              <a:t>J</a:t>
            </a:r>
            <a:r>
              <a:rPr lang="fr-FR" sz="2000" baseline="-25000" dirty="0"/>
              <a:t>15</a:t>
            </a:r>
            <a:r>
              <a:rPr lang="fr-FR" sz="2000" dirty="0"/>
              <a:t>, M</a:t>
            </a:r>
            <a:r>
              <a:rPr lang="fr-FR" sz="2000" baseline="-25000" dirty="0"/>
              <a:t>1</a:t>
            </a:r>
            <a:r>
              <a:rPr lang="fr-FR" sz="2000" dirty="0"/>
              <a:t>, M</a:t>
            </a:r>
            <a:r>
              <a:rPr lang="fr-FR" sz="2000" baseline="-25000" dirty="0"/>
              <a:t>3</a:t>
            </a:r>
            <a:r>
              <a:rPr lang="fr-FR" sz="2000" dirty="0"/>
              <a:t>…</a:t>
            </a:r>
          </a:p>
          <a:p>
            <a:pPr lvl="1"/>
            <a:r>
              <a:rPr lang="fr-FR" sz="2000" dirty="0"/>
              <a:t>Suivi téléphonique par IDE/IPA</a:t>
            </a:r>
          </a:p>
          <a:p>
            <a:pPr lvl="1"/>
            <a:r>
              <a:rPr lang="fr-FR" sz="2000" dirty="0"/>
              <a:t>Évaluation de la tolérance immédiate, de la compréhension du traitement, suivi pharmacologique, </a:t>
            </a:r>
            <a:br>
              <a:rPr lang="fr-FR" sz="2000" dirty="0"/>
            </a:br>
            <a:r>
              <a:rPr lang="fr-FR" sz="2000" dirty="0"/>
              <a:t>ECG…</a:t>
            </a:r>
            <a:br>
              <a:rPr lang="fr-FR" sz="2000" dirty="0"/>
            </a:br>
            <a:endParaRPr lang="fr-FR" sz="2000" dirty="0"/>
          </a:p>
          <a:p>
            <a:r>
              <a:rPr lang="fr-FR" dirty="0"/>
              <a:t>Soit relai par les professionnels de ville :</a:t>
            </a:r>
          </a:p>
        </p:txBody>
      </p:sp>
      <p:sp>
        <p:nvSpPr>
          <p:cNvPr id="9" name="Triangle isocèle 1">
            <a:extLst>
              <a:ext uri="{FF2B5EF4-FFF2-40B4-BE49-F238E27FC236}">
                <a16:creationId xmlns:a16="http://schemas.microsoft.com/office/drawing/2014/main" id="{EB74A134-7AA3-C145-AC6C-734FC752FC11}"/>
              </a:ext>
            </a:extLst>
          </p:cNvPr>
          <p:cNvSpPr/>
          <p:nvPr/>
        </p:nvSpPr>
        <p:spPr>
          <a:xfrm rot="5400000">
            <a:off x="3901604" y="1329715"/>
            <a:ext cx="1271049" cy="8058372"/>
          </a:xfrm>
          <a:prstGeom prst="triangle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6216857-EA03-7843-974B-E567034AA8F2}"/>
              </a:ext>
            </a:extLst>
          </p:cNvPr>
          <p:cNvSpPr txBox="1"/>
          <p:nvPr/>
        </p:nvSpPr>
        <p:spPr>
          <a:xfrm>
            <a:off x="507942" y="4913425"/>
            <a:ext cx="46917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accent2">
                    <a:lumMod val="75000"/>
                  </a:schemeClr>
                </a:solidFill>
              </a:rPr>
              <a:t>Temps passé avec le patient par l’équipe hospitalière</a:t>
            </a:r>
          </a:p>
        </p:txBody>
      </p:sp>
      <p:sp>
        <p:nvSpPr>
          <p:cNvPr id="12" name="Triangle isocèle 8">
            <a:extLst>
              <a:ext uri="{FF2B5EF4-FFF2-40B4-BE49-F238E27FC236}">
                <a16:creationId xmlns:a16="http://schemas.microsoft.com/office/drawing/2014/main" id="{CD441193-B11E-3E40-9A15-9EB25A08E442}"/>
              </a:ext>
            </a:extLst>
          </p:cNvPr>
          <p:cNvSpPr/>
          <p:nvPr/>
        </p:nvSpPr>
        <p:spPr>
          <a:xfrm rot="16200000">
            <a:off x="3895153" y="1445144"/>
            <a:ext cx="1249454" cy="8067279"/>
          </a:xfrm>
          <a:prstGeom prst="triangle">
            <a:avLst>
              <a:gd name="adj" fmla="val 0"/>
            </a:avLst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A3A9387-DB32-724D-8AB5-8BF726CFAA0A}"/>
              </a:ext>
            </a:extLst>
          </p:cNvPr>
          <p:cNvSpPr txBox="1"/>
          <p:nvPr/>
        </p:nvSpPr>
        <p:spPr>
          <a:xfrm>
            <a:off x="4328768" y="5611227"/>
            <a:ext cx="4267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accent3">
                    <a:lumMod val="50000"/>
                  </a:schemeClr>
                </a:solidFill>
              </a:rPr>
              <a:t>Temps passé avec le patient par le PHO et le MT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2BE8B3E5-1539-F846-88DF-9448677E6875}"/>
              </a:ext>
            </a:extLst>
          </p:cNvPr>
          <p:cNvCxnSpPr/>
          <p:nvPr/>
        </p:nvCxnSpPr>
        <p:spPr>
          <a:xfrm flipV="1">
            <a:off x="486239" y="6212597"/>
            <a:ext cx="8080078" cy="11679"/>
          </a:xfrm>
          <a:prstGeom prst="straightConnector1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prstDash val="sysDash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68A9CDED-04A2-EA4F-A66B-0FD4F48DA54E}"/>
              </a:ext>
            </a:extLst>
          </p:cNvPr>
          <p:cNvSpPr txBox="1"/>
          <p:nvPr/>
        </p:nvSpPr>
        <p:spPr>
          <a:xfrm>
            <a:off x="8333231" y="6254289"/>
            <a:ext cx="764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solidFill>
                  <a:schemeClr val="accent3">
                    <a:lumMod val="50000"/>
                  </a:schemeClr>
                </a:solidFill>
              </a:rPr>
              <a:t>Temps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6BCAA8F-0D19-4742-839C-17604E6BFCA8}"/>
              </a:ext>
            </a:extLst>
          </p:cNvPr>
          <p:cNvSpPr txBox="1"/>
          <p:nvPr/>
        </p:nvSpPr>
        <p:spPr>
          <a:xfrm>
            <a:off x="325043" y="6212597"/>
            <a:ext cx="1098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i="1" dirty="0">
                <a:solidFill>
                  <a:schemeClr val="accent3">
                    <a:lumMod val="50000"/>
                  </a:schemeClr>
                </a:solidFill>
              </a:rPr>
              <a:t>Diagnostic</a:t>
            </a:r>
          </a:p>
        </p:txBody>
      </p:sp>
    </p:spTree>
    <p:extLst>
      <p:ext uri="{BB962C8B-B14F-4D97-AF65-F5344CB8AC3E}">
        <p14:creationId xmlns:p14="http://schemas.microsoft.com/office/powerpoint/2010/main" val="37367318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62</a:t>
            </a:fld>
            <a:endParaRPr lang="fr-FR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0" y="2915728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Le lien ville-hôpital</a:t>
            </a:r>
          </a:p>
        </p:txBody>
      </p:sp>
    </p:spTree>
    <p:extLst>
      <p:ext uri="{BB962C8B-B14F-4D97-AF65-F5344CB8AC3E}">
        <p14:creationId xmlns:p14="http://schemas.microsoft.com/office/powerpoint/2010/main" val="32183961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63</a:t>
            </a:fld>
            <a:endParaRPr lang="fr-FR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Lien ville-hôpital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719" y="1488774"/>
            <a:ext cx="6502341" cy="5006155"/>
          </a:xfrm>
          <a:prstGeom prst="rect">
            <a:avLst/>
          </a:prstGeom>
        </p:spPr>
      </p:pic>
      <p:sp>
        <p:nvSpPr>
          <p:cNvPr id="12" name="Espace réservé du contenu 1">
            <a:extLst>
              <a:ext uri="{FF2B5EF4-FFF2-40B4-BE49-F238E27FC236}">
                <a16:creationId xmlns:a16="http://schemas.microsoft.com/office/drawing/2014/main" id="{2E5814F1-F7E5-BA4C-B9B8-5934B79561EC}"/>
              </a:ext>
            </a:extLst>
          </p:cNvPr>
          <p:cNvSpPr txBox="1">
            <a:spLocks/>
          </p:cNvSpPr>
          <p:nvPr/>
        </p:nvSpPr>
        <p:spPr bwMode="auto">
          <a:xfrm>
            <a:off x="482134" y="914401"/>
            <a:ext cx="8219008" cy="43030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fr-FR" b="1" dirty="0">
                <a:solidFill>
                  <a:schemeClr val="accent1"/>
                </a:solidFill>
              </a:rPr>
              <a:t>Créer le lien avec les professionnels de ville autour du patient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24304434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8787" y="1026857"/>
            <a:ext cx="8229600" cy="4525963"/>
          </a:xfrm>
        </p:spPr>
        <p:txBody>
          <a:bodyPr/>
          <a:lstStyle/>
          <a:p>
            <a:r>
              <a:rPr lang="fr-FR" b="1" dirty="0">
                <a:solidFill>
                  <a:srgbClr val="FFC000"/>
                </a:solidFill>
              </a:rPr>
              <a:t>3 grands enjeux </a:t>
            </a:r>
            <a:r>
              <a:rPr lang="fr-FR" dirty="0"/>
              <a:t>:</a:t>
            </a:r>
          </a:p>
          <a:p>
            <a:pPr lvl="1"/>
            <a:r>
              <a:rPr lang="fr-FR" dirty="0"/>
              <a:t>Amélioration de l’observance</a:t>
            </a:r>
          </a:p>
          <a:p>
            <a:pPr lvl="1"/>
            <a:r>
              <a:rPr lang="fr-FR" dirty="0"/>
              <a:t>Diminution des interactions médicamenteuses</a:t>
            </a:r>
          </a:p>
          <a:p>
            <a:pPr lvl="1"/>
            <a:r>
              <a:rPr lang="fr-FR" dirty="0"/>
              <a:t>Suivi des effets indésirables</a:t>
            </a:r>
          </a:p>
          <a:p>
            <a:pPr lvl="1"/>
            <a:endParaRPr lang="fr-FR" dirty="0"/>
          </a:p>
          <a:p>
            <a:r>
              <a:rPr lang="fr-FR" b="1" dirty="0">
                <a:solidFill>
                  <a:srgbClr val="FFC000"/>
                </a:solidFill>
              </a:rPr>
              <a:t>Avec pour finalité </a:t>
            </a:r>
            <a:r>
              <a:rPr lang="fr-FR" dirty="0"/>
              <a:t>: </a:t>
            </a:r>
          </a:p>
          <a:p>
            <a:pPr lvl="1"/>
            <a:r>
              <a:rPr lang="fr-FR" dirty="0"/>
              <a:t>Une thérapeutique plus efficace : meilleure chance d’efficacité</a:t>
            </a:r>
          </a:p>
          <a:p>
            <a:pPr lvl="1"/>
            <a:r>
              <a:rPr lang="fr-FR" dirty="0"/>
              <a:t>Une thérapeutique plus sûre : moins de toxicités grade II ou +, moins d’hospitalisations non programmées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64</a:t>
            </a:fld>
            <a:endParaRPr lang="fr-FR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Lien ville-hôpital</a:t>
            </a:r>
          </a:p>
        </p:txBody>
      </p:sp>
    </p:spTree>
    <p:extLst>
      <p:ext uri="{BB962C8B-B14F-4D97-AF65-F5344CB8AC3E}">
        <p14:creationId xmlns:p14="http://schemas.microsoft.com/office/powerpoint/2010/main" val="346022455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3B8A21A-82A0-0A44-9DDF-5D124461D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65</a:t>
            </a:fld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958DF06A-781C-3342-905F-F5BCF57C3901}"/>
              </a:ext>
            </a:extLst>
          </p:cNvPr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Lien ville-hôpital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854EA47-6F66-264B-843B-FA65EE11A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6" y="860612"/>
            <a:ext cx="8955442" cy="536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685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66</a:t>
            </a:fld>
            <a:endParaRPr lang="fr-FR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Lien ville-hôpital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624" y="779842"/>
            <a:ext cx="7752101" cy="541828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EC3EC21-2954-4161-AFAE-71449B479C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487" y="641350"/>
            <a:ext cx="914400" cy="9144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975797" y="6079351"/>
            <a:ext cx="2614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/>
              <a:t>Source : URPS Pharmaciens PACA</a:t>
            </a:r>
          </a:p>
        </p:txBody>
      </p:sp>
    </p:spTree>
    <p:extLst>
      <p:ext uri="{BB962C8B-B14F-4D97-AF65-F5344CB8AC3E}">
        <p14:creationId xmlns:p14="http://schemas.microsoft.com/office/powerpoint/2010/main" val="412447107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67</a:t>
            </a:fld>
            <a:endParaRPr lang="fr-FR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Transmission de l’information ville - hôpital</a:t>
            </a:r>
          </a:p>
        </p:txBody>
      </p:sp>
      <p:pic>
        <p:nvPicPr>
          <p:cNvPr id="8" name="Espace réservé du contenu 5">
            <a:extLst>
              <a:ext uri="{FF2B5EF4-FFF2-40B4-BE49-F238E27FC236}">
                <a16:creationId xmlns:a16="http://schemas.microsoft.com/office/drawing/2014/main" id="{AF73E4C2-F2D1-0445-B7C1-4DF246DFC9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885" y="1139076"/>
            <a:ext cx="3251915" cy="895770"/>
          </a:xfr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7D0CF72-2490-B44D-AF52-46A6B1B686D2}"/>
              </a:ext>
            </a:extLst>
          </p:cNvPr>
          <p:cNvSpPr txBox="1"/>
          <p:nvPr/>
        </p:nvSpPr>
        <p:spPr>
          <a:xfrm>
            <a:off x="1156447" y="1129553"/>
            <a:ext cx="196720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6"/>
                </a:solidFill>
              </a:rPr>
              <a:t>Fiches </a:t>
            </a:r>
            <a:r>
              <a:rPr lang="fr-FR" b="1" dirty="0" err="1">
                <a:solidFill>
                  <a:schemeClr val="accent6"/>
                </a:solidFill>
              </a:rPr>
              <a:t>Oncolien</a:t>
            </a:r>
            <a:endParaRPr lang="fr-FR" b="1" dirty="0">
              <a:solidFill>
                <a:schemeClr val="accent6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75E4D8C-B307-DC4C-9FB4-69773055C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161" y="1734391"/>
            <a:ext cx="5077871" cy="477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4591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68</a:t>
            </a:fld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618186" y="4340180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ONCORIF :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03767F6-127D-A34B-8C86-8AD9C5F32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456" y="986117"/>
            <a:ext cx="1765300" cy="609600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21D79844-F41A-1640-96A0-797EA2003738}"/>
              </a:ext>
            </a:extLst>
          </p:cNvPr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Transmission de l’information ville - hôpital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E1D91CF-F4FF-CF47-AEDD-6D0F04C4C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818" y="1536994"/>
            <a:ext cx="6356135" cy="5038617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F86A8A8-4A9E-124D-A5F1-59827CB7C896}"/>
              </a:ext>
            </a:extLst>
          </p:cNvPr>
          <p:cNvSpPr txBox="1"/>
          <p:nvPr/>
        </p:nvSpPr>
        <p:spPr>
          <a:xfrm>
            <a:off x="1210236" y="900953"/>
            <a:ext cx="223651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6"/>
                </a:solidFill>
              </a:rPr>
              <a:t>Fiches des </a:t>
            </a:r>
            <a:r>
              <a:rPr lang="fr-FR" b="1" dirty="0" err="1">
                <a:solidFill>
                  <a:schemeClr val="accent6"/>
                </a:solidFill>
              </a:rPr>
              <a:t>Omédit</a:t>
            </a:r>
            <a:endParaRPr lang="fr-FR" b="1" dirty="0">
              <a:solidFill>
                <a:schemeClr val="accent6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317FCCE-1910-994F-AC29-7DF355935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8881" y="2070100"/>
            <a:ext cx="1214930" cy="106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04599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69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90" y="2497123"/>
            <a:ext cx="8463627" cy="265069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" y="1351624"/>
            <a:ext cx="8925059" cy="946918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Référentiels de la SFPO</a:t>
            </a:r>
          </a:p>
        </p:txBody>
      </p:sp>
      <p:sp>
        <p:nvSpPr>
          <p:cNvPr id="7" name="Rectangle 6"/>
          <p:cNvSpPr/>
          <p:nvPr/>
        </p:nvSpPr>
        <p:spPr>
          <a:xfrm>
            <a:off x="1120462" y="5439109"/>
            <a:ext cx="741818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i="1" dirty="0">
                <a:latin typeface="Tahoma" panose="020B0604030504040204" pitchFamily="34" charset="0"/>
                <a:ea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i="1" dirty="0">
                <a:latin typeface="Tahoma" panose="020B0604030504040204" pitchFamily="34" charset="0"/>
                <a:ea typeface="Times New Roman" panose="02020603050405020304" pitchFamily="18" charset="0"/>
              </a:rPr>
              <a:t>Des compétences spécifiques requises pour mener ces entretiens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43492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43753" y="1070418"/>
            <a:ext cx="8229600" cy="4525963"/>
          </a:xfrm>
        </p:spPr>
        <p:txBody>
          <a:bodyPr/>
          <a:lstStyle/>
          <a:p>
            <a:r>
              <a:rPr lang="fr-FR" dirty="0"/>
              <a:t>Problématiques associées au virage ambulatoire : </a:t>
            </a:r>
          </a:p>
          <a:p>
            <a:endParaRPr lang="fr-FR" dirty="0"/>
          </a:p>
          <a:p>
            <a:pPr marL="857250" lvl="1" indent="-457200">
              <a:buFont typeface="+mj-lt"/>
              <a:buAutoNum type="arabicParenR"/>
            </a:pPr>
            <a:r>
              <a:rPr lang="fr-FR" sz="2000" dirty="0"/>
              <a:t>Est-ce que le patient peut gérer seul le traitement ? Les schémas de prise complexes ? Observance aux suivis médicaux et biologiques ? </a:t>
            </a:r>
            <a:br>
              <a:rPr lang="fr-FR" sz="2000" dirty="0"/>
            </a:br>
            <a:endParaRPr lang="fr-FR" sz="2000" dirty="0"/>
          </a:p>
          <a:p>
            <a:pPr marL="857250" lvl="1" indent="-457200">
              <a:buFont typeface="+mj-lt"/>
              <a:buAutoNum type="arabicParenR"/>
            </a:pP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Est-ce que le patient est observant aux médicaments ? </a:t>
            </a:r>
            <a:br>
              <a:rPr lang="fr-FR" sz="2000" dirty="0">
                <a:solidFill>
                  <a:schemeClr val="bg1">
                    <a:lumMod val="85000"/>
                  </a:schemeClr>
                </a:solidFill>
              </a:rPr>
            </a:br>
            <a:endParaRPr lang="fr-FR" sz="2000" dirty="0">
              <a:solidFill>
                <a:schemeClr val="bg1">
                  <a:lumMod val="85000"/>
                </a:schemeClr>
              </a:solidFill>
            </a:endParaRPr>
          </a:p>
          <a:p>
            <a:pPr marL="857250" lvl="1" indent="-457200">
              <a:buFont typeface="+mj-lt"/>
              <a:buAutoNum type="arabicParenR"/>
            </a:pP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Est-ce que le patient sait comment réagir en cas de survenue d’effets indésirables ?</a:t>
            </a:r>
            <a:br>
              <a:rPr lang="fr-FR" sz="2000" dirty="0">
                <a:solidFill>
                  <a:schemeClr val="bg1">
                    <a:lumMod val="85000"/>
                  </a:schemeClr>
                </a:solidFill>
              </a:rPr>
            </a:br>
            <a:endParaRPr lang="fr-FR" sz="2000" dirty="0">
              <a:solidFill>
                <a:schemeClr val="bg1">
                  <a:lumMod val="85000"/>
                </a:schemeClr>
              </a:solidFill>
            </a:endParaRPr>
          </a:p>
          <a:p>
            <a:pPr marL="857250" lvl="1" indent="-457200">
              <a:buFont typeface="+mj-lt"/>
              <a:buAutoNum type="arabicParenR"/>
            </a:pP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Est-ce qu’il existe un risque d’interactions médicamenteuses ?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8F7F2AF-D18D-6243-A6D1-223E796D0F05}"/>
              </a:ext>
            </a:extLst>
          </p:cNvPr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Problématiques associées au virage ambulatoire</a:t>
            </a:r>
          </a:p>
        </p:txBody>
      </p:sp>
    </p:spTree>
    <p:extLst>
      <p:ext uri="{BB962C8B-B14F-4D97-AF65-F5344CB8AC3E}">
        <p14:creationId xmlns:p14="http://schemas.microsoft.com/office/powerpoint/2010/main" val="365572307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F2EE308-83AB-B140-ADC3-E8F6D475C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70</a:t>
            </a:fld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78325664-791C-854C-8EE1-D26EC253ADFE}"/>
              </a:ext>
            </a:extLst>
          </p:cNvPr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Documents supports de l’Assurance Maladie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1D68105-E6B6-EF45-A5AC-01A4B4466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080" y="825942"/>
            <a:ext cx="6829791" cy="560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7370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F2EE308-83AB-B140-ADC3-E8F6D475C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71</a:t>
            </a:fld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78325664-791C-854C-8EE1-D26EC253ADFE}"/>
              </a:ext>
            </a:extLst>
          </p:cNvPr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Documents supports de l’Assurance Maladie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5785136-34E0-2B43-B49C-DD7658AE1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17" y="847223"/>
            <a:ext cx="3980329" cy="533842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D5220CD-0829-F946-AB9E-4FCEBE2C8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441" y="860611"/>
            <a:ext cx="3928782" cy="543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21905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F2EE308-83AB-B140-ADC3-E8F6D475C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72</a:t>
            </a:fld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78325664-791C-854C-8EE1-D26EC253ADFE}"/>
              </a:ext>
            </a:extLst>
          </p:cNvPr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Outils de l’Assurance Maladie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A6C9C06-45A8-2C44-AA32-18466A066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827" y="968188"/>
            <a:ext cx="3852695" cy="545950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68587E8-9C3A-0845-8E08-8D4C1189E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67436"/>
            <a:ext cx="4696968" cy="3403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AE940DD-4CAE-5A42-832B-B61CFFDE4A74}"/>
              </a:ext>
            </a:extLst>
          </p:cNvPr>
          <p:cNvSpPr/>
          <p:nvPr/>
        </p:nvSpPr>
        <p:spPr>
          <a:xfrm>
            <a:off x="457200" y="5806025"/>
            <a:ext cx="894229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i="1" dirty="0"/>
              <a:t>Source : </a:t>
            </a:r>
            <a:r>
              <a:rPr lang="fr-FR" sz="1100" i="1" dirty="0">
                <a:hlinkClick r:id="rId4"/>
              </a:rPr>
              <a:t>https://www.ameli.fr/hauts-de-seine/pharmacien/exercice-professionnel/sante-prevention/accompagnements/accompagnement-pharmaceutique-patients-chroniques/anticancereux-voie-orale</a:t>
            </a:r>
            <a:r>
              <a:rPr lang="fr-FR" sz="1100" i="1" dirty="0"/>
              <a:t> (consulté 19/09/23)</a:t>
            </a:r>
          </a:p>
        </p:txBody>
      </p:sp>
    </p:spTree>
    <p:extLst>
      <p:ext uri="{BB962C8B-B14F-4D97-AF65-F5344CB8AC3E}">
        <p14:creationId xmlns:p14="http://schemas.microsoft.com/office/powerpoint/2010/main" val="272368764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73</a:t>
            </a:fld>
            <a:endParaRPr lang="fr-FR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Plateformes de coordination ville-hôpital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78392B3-AD80-E947-A797-528888645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89" y="1286091"/>
            <a:ext cx="3711388" cy="131296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61ED104-B084-9946-B570-CD13C2F56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5034" y="1755302"/>
            <a:ext cx="3294529" cy="116294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61884D0-4A14-C740-96DC-7AFF7B9370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091" y="4328085"/>
            <a:ext cx="3375277" cy="195169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E56F759-20DD-2F4D-B819-905576C014CE}"/>
              </a:ext>
            </a:extLst>
          </p:cNvPr>
          <p:cNvSpPr txBox="1"/>
          <p:nvPr/>
        </p:nvSpPr>
        <p:spPr>
          <a:xfrm>
            <a:off x="2286001" y="3375213"/>
            <a:ext cx="4825126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B0F0"/>
                </a:solidFill>
              </a:rPr>
              <a:t>Multiplicité des sociétés proposant </a:t>
            </a:r>
          </a:p>
          <a:p>
            <a:pPr algn="ctr"/>
            <a:r>
              <a:rPr lang="fr-FR" b="1" dirty="0">
                <a:solidFill>
                  <a:srgbClr val="00B0F0"/>
                </a:solidFill>
              </a:rPr>
              <a:t>des solutions logicielles pour fluidifier le lien ville-hôpital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21A94A5-F786-C445-BF2A-50872F4DDEB1}"/>
              </a:ext>
            </a:extLst>
          </p:cNvPr>
          <p:cNvSpPr txBox="1"/>
          <p:nvPr/>
        </p:nvSpPr>
        <p:spPr>
          <a:xfrm>
            <a:off x="5822576" y="5150224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bimedoc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6612415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74</a:t>
            </a:fld>
            <a:endParaRPr lang="fr-FR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Des expérimentations d’organisations territoriales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C72B6D2-A6F8-364E-A98D-7C700B8945EE}"/>
              </a:ext>
            </a:extLst>
          </p:cNvPr>
          <p:cNvSpPr txBox="1"/>
          <p:nvPr/>
        </p:nvSpPr>
        <p:spPr>
          <a:xfrm>
            <a:off x="576263" y="1667435"/>
            <a:ext cx="1460656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6"/>
                </a:solidFill>
              </a:rPr>
              <a:t>ONCORAL</a:t>
            </a:r>
          </a:p>
          <a:p>
            <a:endParaRPr lang="fr-FR" b="1" dirty="0">
              <a:solidFill>
                <a:schemeClr val="accent6"/>
              </a:solidFill>
            </a:endParaRPr>
          </a:p>
          <a:p>
            <a:endParaRPr lang="fr-FR" b="1" dirty="0">
              <a:solidFill>
                <a:schemeClr val="accent6"/>
              </a:solidFill>
            </a:endParaRPr>
          </a:p>
          <a:p>
            <a:endParaRPr lang="fr-FR" b="1" dirty="0">
              <a:solidFill>
                <a:schemeClr val="accent6"/>
              </a:solidFill>
            </a:endParaRPr>
          </a:p>
          <a:p>
            <a:endParaRPr lang="fr-FR" b="1" dirty="0">
              <a:solidFill>
                <a:schemeClr val="accent6"/>
              </a:solidFill>
            </a:endParaRPr>
          </a:p>
          <a:p>
            <a:endParaRPr lang="fr-FR" b="1" dirty="0">
              <a:solidFill>
                <a:schemeClr val="accent6"/>
              </a:solidFill>
            </a:endParaRPr>
          </a:p>
          <a:p>
            <a:r>
              <a:rPr lang="fr-FR" b="1" dirty="0">
                <a:solidFill>
                  <a:schemeClr val="accent6"/>
                </a:solidFill>
              </a:rPr>
              <a:t>AKO@DOM</a:t>
            </a:r>
          </a:p>
          <a:p>
            <a:endParaRPr lang="fr-FR" b="1" dirty="0">
              <a:solidFill>
                <a:schemeClr val="accent6"/>
              </a:solidFill>
            </a:endParaRPr>
          </a:p>
          <a:p>
            <a:endParaRPr lang="fr-FR" b="1" dirty="0">
              <a:solidFill>
                <a:schemeClr val="accent6"/>
              </a:solidFill>
            </a:endParaRPr>
          </a:p>
          <a:p>
            <a:endParaRPr lang="fr-FR" b="1" dirty="0">
              <a:solidFill>
                <a:schemeClr val="accent6"/>
              </a:solidFill>
            </a:endParaRPr>
          </a:p>
          <a:p>
            <a:endParaRPr lang="fr-FR" b="1" dirty="0">
              <a:solidFill>
                <a:schemeClr val="accent6"/>
              </a:solidFill>
            </a:endParaRPr>
          </a:p>
          <a:p>
            <a:endParaRPr lang="fr-FR" b="1" dirty="0">
              <a:solidFill>
                <a:schemeClr val="accent6"/>
              </a:solidFill>
            </a:endParaRPr>
          </a:p>
          <a:p>
            <a:r>
              <a:rPr lang="fr-FR" b="1" dirty="0">
                <a:solidFill>
                  <a:schemeClr val="accent6"/>
                </a:solidFill>
              </a:rPr>
              <a:t>ONCOLINK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651985F-8BAB-1448-B050-9E0A38BAB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584" y="2876924"/>
            <a:ext cx="3096654" cy="121098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EB1B65F-8FF8-C748-B21D-FC7281C3B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209" y="4356847"/>
            <a:ext cx="2891419" cy="162970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971DD41-D6A6-3E48-A35B-EE6001135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1044" y="1433232"/>
            <a:ext cx="952500" cy="9525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52C3AA2-A1FF-4945-83B5-93B0ACC99F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1367" y="2891118"/>
            <a:ext cx="3352184" cy="1687979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EEB5A920-CE84-BB48-B2BB-5B8DB1A7F0E6}"/>
              </a:ext>
            </a:extLst>
          </p:cNvPr>
          <p:cNvSpPr txBox="1"/>
          <p:nvPr/>
        </p:nvSpPr>
        <p:spPr>
          <a:xfrm>
            <a:off x="6400800" y="2393576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Coordination :</a:t>
            </a:r>
          </a:p>
        </p:txBody>
      </p:sp>
    </p:spTree>
    <p:extLst>
      <p:ext uri="{BB962C8B-B14F-4D97-AF65-F5344CB8AC3E}">
        <p14:creationId xmlns:p14="http://schemas.microsoft.com/office/powerpoint/2010/main" val="24059540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616CCEA4-E4F2-2848-8C59-2AB44A6C3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2157" y="726141"/>
            <a:ext cx="2414266" cy="1360768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75</a:t>
            </a:fld>
            <a:endParaRPr lang="fr-FR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Des freins au déploiement des dispositifs de suivi ville-hôpital</a:t>
            </a:r>
          </a:p>
        </p:txBody>
      </p:sp>
      <p:sp>
        <p:nvSpPr>
          <p:cNvPr id="8" name="Espace réservé du contenu 1">
            <a:extLst>
              <a:ext uri="{FF2B5EF4-FFF2-40B4-BE49-F238E27FC236}">
                <a16:creationId xmlns:a16="http://schemas.microsoft.com/office/drawing/2014/main" id="{E2E49DFB-FE68-4046-B862-65EFB5C35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77" y="1834216"/>
            <a:ext cx="8229600" cy="4525963"/>
          </a:xfrm>
        </p:spPr>
        <p:txBody>
          <a:bodyPr/>
          <a:lstStyle/>
          <a:p>
            <a:pPr lvl="1">
              <a:buFont typeface="Wingdings" pitchFamily="2" charset="2"/>
              <a:buChar char="q"/>
            </a:pPr>
            <a:r>
              <a:rPr lang="fr-FR" b="1" dirty="0">
                <a:solidFill>
                  <a:schemeClr val="accent6"/>
                </a:solidFill>
              </a:rPr>
              <a:t>Ressources humaines </a:t>
            </a:r>
            <a:r>
              <a:rPr lang="fr-FR" dirty="0"/>
              <a:t>limitées ville et hôpital ++++</a:t>
            </a:r>
            <a:br>
              <a:rPr lang="fr-FR" dirty="0"/>
            </a:br>
            <a:endParaRPr lang="fr-FR" dirty="0"/>
          </a:p>
          <a:p>
            <a:pPr lvl="1">
              <a:buFont typeface="Wingdings" pitchFamily="2" charset="2"/>
              <a:buChar char="q"/>
            </a:pPr>
            <a:r>
              <a:rPr lang="fr-FR" dirty="0"/>
              <a:t>Uniformisation des </a:t>
            </a:r>
            <a:r>
              <a:rPr lang="fr-FR" b="1" dirty="0">
                <a:solidFill>
                  <a:schemeClr val="accent6"/>
                </a:solidFill>
              </a:rPr>
              <a:t>outils</a:t>
            </a:r>
            <a:r>
              <a:rPr lang="fr-FR" dirty="0"/>
              <a:t> à l’échelle </a:t>
            </a:r>
            <a:r>
              <a:rPr lang="fr-FR" dirty="0" err="1"/>
              <a:t>supra-régionale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  <a:p>
            <a:pPr lvl="1">
              <a:buFont typeface="Wingdings" pitchFamily="2" charset="2"/>
              <a:buChar char="q"/>
            </a:pPr>
            <a:r>
              <a:rPr lang="fr-FR" b="1" dirty="0">
                <a:solidFill>
                  <a:schemeClr val="accent6"/>
                </a:solidFill>
              </a:rPr>
              <a:t>Financement</a:t>
            </a:r>
            <a:r>
              <a:rPr lang="fr-FR" dirty="0"/>
              <a:t>s dédiés/fidélisation des équipes (passage des expérimentations article 51 dans le droit commun ?)</a:t>
            </a:r>
            <a:br>
              <a:rPr lang="fr-FR" dirty="0"/>
            </a:br>
            <a:endParaRPr lang="fr-FR" dirty="0"/>
          </a:p>
          <a:p>
            <a:pPr lvl="1">
              <a:buFont typeface="Wingdings" pitchFamily="2" charset="2"/>
              <a:buChar char="q"/>
            </a:pPr>
            <a:r>
              <a:rPr lang="fr-FR" b="1" dirty="0">
                <a:solidFill>
                  <a:schemeClr val="accent6"/>
                </a:solidFill>
              </a:rPr>
              <a:t>Formation continue </a:t>
            </a:r>
            <a:r>
              <a:rPr lang="fr-FR" dirty="0"/>
              <a:t>des équipes avec l’arrivée incessante de </a:t>
            </a:r>
            <a:r>
              <a:rPr lang="fr-FR" dirty="0" err="1"/>
              <a:t>nouvels</a:t>
            </a:r>
            <a:r>
              <a:rPr lang="fr-FR" dirty="0"/>
              <a:t> thérapeutiques</a:t>
            </a:r>
            <a:br>
              <a:rPr lang="fr-FR" dirty="0"/>
            </a:br>
            <a:endParaRPr lang="fr-FR" dirty="0"/>
          </a:p>
          <a:p>
            <a:pPr lvl="1">
              <a:buFont typeface="Wingdings" pitchFamily="2" charset="2"/>
              <a:buChar char="q"/>
            </a:pPr>
            <a:endParaRPr lang="fr-FR" dirty="0"/>
          </a:p>
          <a:p>
            <a:pPr lvl="1">
              <a:buFont typeface="Wingdings" pitchFamily="2" charset="2"/>
              <a:buChar char="q"/>
            </a:pPr>
            <a:endParaRPr lang="fr-FR" dirty="0"/>
          </a:p>
          <a:p>
            <a:pPr lvl="1">
              <a:buFont typeface="Wingdings" pitchFamily="2" charset="2"/>
              <a:buChar char="q"/>
            </a:pPr>
            <a:endParaRPr lang="fr-FR" dirty="0"/>
          </a:p>
          <a:p>
            <a:pPr lvl="1">
              <a:buFont typeface="Wingdings" pitchFamily="2" charset="2"/>
              <a:buChar char="q"/>
            </a:pPr>
            <a:endParaRPr lang="fr-FR" dirty="0"/>
          </a:p>
          <a:p>
            <a:pPr marL="0" indent="0">
              <a:buNone/>
            </a:pPr>
            <a:r>
              <a:rPr lang="fr-FR" dirty="0"/>
              <a:t/>
            </a:r>
            <a:br>
              <a:rPr lang="fr-FR" dirty="0"/>
            </a:br>
            <a:endParaRPr lang="fr-FR" dirty="0"/>
          </a:p>
          <a:p>
            <a:endParaRPr lang="fr-FR" dirty="0"/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15146411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76</a:t>
            </a:fld>
            <a:endParaRPr lang="fr-FR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Conclusions</a:t>
            </a:r>
          </a:p>
        </p:txBody>
      </p:sp>
      <p:sp>
        <p:nvSpPr>
          <p:cNvPr id="8" name="Espace réservé du contenu 1">
            <a:extLst>
              <a:ext uri="{FF2B5EF4-FFF2-40B4-BE49-F238E27FC236}">
                <a16:creationId xmlns:a16="http://schemas.microsoft.com/office/drawing/2014/main" id="{E2E49DFB-FE68-4046-B862-65EFB5C35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77" y="1457698"/>
            <a:ext cx="8229600" cy="4525963"/>
          </a:xfrm>
        </p:spPr>
        <p:txBody>
          <a:bodyPr/>
          <a:lstStyle/>
          <a:p>
            <a:pPr lvl="1">
              <a:buFont typeface="Wingdings" pitchFamily="2" charset="2"/>
              <a:buChar char="q"/>
            </a:pPr>
            <a:endParaRPr lang="fr-FR" dirty="0"/>
          </a:p>
          <a:p>
            <a:pPr lvl="1">
              <a:buFont typeface="Wingdings" pitchFamily="2" charset="2"/>
              <a:buChar char="q"/>
            </a:pPr>
            <a:endParaRPr lang="fr-FR" dirty="0"/>
          </a:p>
          <a:p>
            <a:pPr lvl="1">
              <a:buFont typeface="Wingdings" pitchFamily="2" charset="2"/>
              <a:buChar char="q"/>
            </a:pPr>
            <a:endParaRPr lang="fr-FR" dirty="0"/>
          </a:p>
          <a:p>
            <a:pPr lvl="1">
              <a:buFont typeface="Wingdings" pitchFamily="2" charset="2"/>
              <a:buChar char="q"/>
            </a:pPr>
            <a:endParaRPr lang="fr-FR" dirty="0"/>
          </a:p>
          <a:p>
            <a:pPr marL="0" indent="0">
              <a:buNone/>
            </a:pPr>
            <a:r>
              <a:rPr lang="fr-FR" dirty="0"/>
              <a:t/>
            </a:r>
            <a:br>
              <a:rPr lang="fr-FR" dirty="0"/>
            </a:br>
            <a:endParaRPr lang="fr-FR" dirty="0"/>
          </a:p>
          <a:p>
            <a:endParaRPr lang="fr-FR" dirty="0"/>
          </a:p>
          <a:p>
            <a:endParaRPr lang="fr-FR" sz="2000" dirty="0"/>
          </a:p>
        </p:txBody>
      </p:sp>
      <p:sp>
        <p:nvSpPr>
          <p:cNvPr id="6" name="Espace réservé du contenu 1">
            <a:extLst>
              <a:ext uri="{FF2B5EF4-FFF2-40B4-BE49-F238E27FC236}">
                <a16:creationId xmlns:a16="http://schemas.microsoft.com/office/drawing/2014/main" id="{19EC19DF-5D57-5443-A927-BD46F3902C23}"/>
              </a:ext>
            </a:extLst>
          </p:cNvPr>
          <p:cNvSpPr txBox="1">
            <a:spLocks/>
          </p:cNvSpPr>
          <p:nvPr/>
        </p:nvSpPr>
        <p:spPr bwMode="auto">
          <a:xfrm>
            <a:off x="107577" y="183421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q"/>
            </a:pPr>
            <a:r>
              <a:rPr lang="fr-FR" dirty="0"/>
              <a:t>Poids croissant de l’activité de suivi des patients sous anticancéreux oraux </a:t>
            </a:r>
            <a:br>
              <a:rPr lang="fr-FR" dirty="0"/>
            </a:br>
            <a:endParaRPr lang="fr-FR" dirty="0"/>
          </a:p>
          <a:p>
            <a:pPr lvl="1">
              <a:buFont typeface="Wingdings" pitchFamily="2" charset="2"/>
              <a:buChar char="q"/>
            </a:pPr>
            <a:r>
              <a:rPr lang="fr-FR" dirty="0"/>
              <a:t>Nouvelles missions ; formation continue +++</a:t>
            </a:r>
            <a:br>
              <a:rPr lang="fr-FR" dirty="0"/>
            </a:br>
            <a:endParaRPr lang="fr-FR" dirty="0"/>
          </a:p>
          <a:p>
            <a:pPr lvl="1">
              <a:buFont typeface="Wingdings" pitchFamily="2" charset="2"/>
              <a:buChar char="q"/>
            </a:pPr>
            <a:r>
              <a:rPr lang="fr-FR" dirty="0"/>
              <a:t>Coordination indispensable des équipes hospitalières et de ville</a:t>
            </a:r>
            <a:br>
              <a:rPr lang="fr-FR" dirty="0"/>
            </a:br>
            <a:endParaRPr lang="fr-FR" dirty="0"/>
          </a:p>
          <a:p>
            <a:pPr lvl="1">
              <a:buFont typeface="Wingdings" pitchFamily="2" charset="2"/>
              <a:buChar char="q"/>
            </a:pPr>
            <a:endParaRPr lang="fr-FR" dirty="0"/>
          </a:p>
          <a:p>
            <a:pPr lvl="1">
              <a:buFont typeface="Wingdings" pitchFamily="2" charset="2"/>
              <a:buChar char="q"/>
            </a:pPr>
            <a:endParaRPr lang="fr-FR" dirty="0"/>
          </a:p>
          <a:p>
            <a:pPr lvl="1">
              <a:buFont typeface="Wingdings" pitchFamily="2" charset="2"/>
              <a:buChar char="q"/>
            </a:pPr>
            <a:endParaRPr lang="fr-FR" dirty="0"/>
          </a:p>
          <a:p>
            <a:pPr lvl="1">
              <a:buFont typeface="Wingdings" pitchFamily="2" charset="2"/>
              <a:buChar char="q"/>
            </a:pPr>
            <a:endParaRPr lang="fr-FR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fr-FR" dirty="0"/>
              <a:t/>
            </a:r>
            <a:br>
              <a:rPr lang="fr-FR" dirty="0"/>
            </a:br>
            <a:endParaRPr lang="fr-FR" dirty="0"/>
          </a:p>
          <a:p>
            <a:endParaRPr lang="fr-FR" dirty="0"/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236004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3B8A21A-82A0-0A44-9DDF-5D124461D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958DF06A-781C-3342-905F-F5BCF57C3901}"/>
              </a:ext>
            </a:extLst>
          </p:cNvPr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Problématiques associées au virage ambulatoire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63A3FE5-0A5D-3E4B-800B-9E31F3E18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84" y="1205258"/>
            <a:ext cx="3779704" cy="523588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5B130E8-1ED6-1849-B9F7-7B7677522344}"/>
              </a:ext>
            </a:extLst>
          </p:cNvPr>
          <p:cNvSpPr txBox="1"/>
          <p:nvPr/>
        </p:nvSpPr>
        <p:spPr>
          <a:xfrm>
            <a:off x="5465120" y="3173506"/>
            <a:ext cx="3300904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rgbClr val="00B0F0"/>
                </a:solidFill>
              </a:rPr>
              <a:t>Schémas de prise</a:t>
            </a:r>
          </a:p>
          <a:p>
            <a:pPr algn="ctr"/>
            <a:r>
              <a:rPr lang="fr-FR" b="1" dirty="0">
                <a:solidFill>
                  <a:srgbClr val="00B0F0"/>
                </a:solidFill>
              </a:rPr>
              <a:t>à la complexité très variable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932EDC04-3DBF-4D4A-82D5-040EE24DA802}"/>
              </a:ext>
            </a:extLst>
          </p:cNvPr>
          <p:cNvSpPr txBox="1">
            <a:spLocks/>
          </p:cNvSpPr>
          <p:nvPr/>
        </p:nvSpPr>
        <p:spPr>
          <a:xfrm>
            <a:off x="0" y="649941"/>
            <a:ext cx="9140825" cy="3720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/>
                </a:solidFill>
              </a:rPr>
              <a:t>1. Gestion du traitement</a:t>
            </a:r>
          </a:p>
        </p:txBody>
      </p:sp>
    </p:spTree>
    <p:extLst>
      <p:ext uri="{BB962C8B-B14F-4D97-AF65-F5344CB8AC3E}">
        <p14:creationId xmlns:p14="http://schemas.microsoft.com/office/powerpoint/2010/main" val="228209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3B8A21A-82A0-0A44-9DDF-5D124461D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BD88-0966-4753-B26F-FA8B1F4C813E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958DF06A-781C-3342-905F-F5BCF57C3901}"/>
              </a:ext>
            </a:extLst>
          </p:cNvPr>
          <p:cNvSpPr txBox="1">
            <a:spLocks/>
          </p:cNvSpPr>
          <p:nvPr/>
        </p:nvSpPr>
        <p:spPr>
          <a:xfrm>
            <a:off x="3175" y="0"/>
            <a:ext cx="9140825" cy="641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Problématiques associées au virage ambulatoire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63A3FE5-0A5D-3E4B-800B-9E31F3E180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5060"/>
          <a:stretch/>
        </p:blipFill>
        <p:spPr>
          <a:xfrm>
            <a:off x="576263" y="1048870"/>
            <a:ext cx="2971068" cy="102646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D1BB07D-5BF9-1246-86AC-CF2FADE96F59}"/>
              </a:ext>
            </a:extLst>
          </p:cNvPr>
          <p:cNvSpPr txBox="1"/>
          <p:nvPr/>
        </p:nvSpPr>
        <p:spPr>
          <a:xfrm>
            <a:off x="4046871" y="1290917"/>
            <a:ext cx="3698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CBNCP avec mutation activatrice  EGFR (délétion exon 19, substitution exon 21)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7D3BAD1-7351-A144-B5AE-190A8FE30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63" y="2812357"/>
            <a:ext cx="7745506" cy="373677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6640423-1C3C-7042-A09E-B7122CABA43C}"/>
              </a:ext>
            </a:extLst>
          </p:cNvPr>
          <p:cNvSpPr txBox="1"/>
          <p:nvPr/>
        </p:nvSpPr>
        <p:spPr>
          <a:xfrm>
            <a:off x="2007729" y="2151529"/>
            <a:ext cx="5134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i="1" dirty="0">
                <a:solidFill>
                  <a:schemeClr val="accent6"/>
                </a:solidFill>
              </a:rPr>
              <a:t>1 prise par jour, à heures fixes, tous les jours</a:t>
            </a:r>
          </a:p>
          <a:p>
            <a:pPr algn="ctr"/>
            <a:r>
              <a:rPr lang="fr-FR" b="1" i="1" dirty="0">
                <a:solidFill>
                  <a:schemeClr val="accent6"/>
                </a:solidFill>
              </a:rPr>
              <a:t>pendant ou en dehors du repas</a:t>
            </a: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0BD1C6B5-566F-1B42-8571-49D45D6B748C}"/>
              </a:ext>
            </a:extLst>
          </p:cNvPr>
          <p:cNvSpPr txBox="1">
            <a:spLocks/>
          </p:cNvSpPr>
          <p:nvPr/>
        </p:nvSpPr>
        <p:spPr>
          <a:xfrm>
            <a:off x="0" y="649941"/>
            <a:ext cx="9140825" cy="3720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fr-FR" sz="1600" b="1" dirty="0">
                <a:solidFill>
                  <a:schemeClr val="bg1"/>
                </a:solidFill>
              </a:rPr>
              <a:t>1. Gestion du traitement</a:t>
            </a:r>
          </a:p>
        </p:txBody>
      </p:sp>
    </p:spTree>
    <p:extLst>
      <p:ext uri="{BB962C8B-B14F-4D97-AF65-F5344CB8AC3E}">
        <p14:creationId xmlns:p14="http://schemas.microsoft.com/office/powerpoint/2010/main" val="422677182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35373</TotalTime>
  <Words>3518</Words>
  <Application>Microsoft Office PowerPoint</Application>
  <PresentationFormat>Affichage à l'écran (4:3)</PresentationFormat>
  <Paragraphs>825</Paragraphs>
  <Slides>76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76</vt:i4>
      </vt:variant>
    </vt:vector>
  </HeadingPairs>
  <TitlesOfParts>
    <vt:vector size="85" baseType="lpstr">
      <vt:lpstr>Arial</vt:lpstr>
      <vt:lpstr>Calibri</vt:lpstr>
      <vt:lpstr>Cambria Math</vt:lpstr>
      <vt:lpstr>Mangal</vt:lpstr>
      <vt:lpstr>Symbol</vt:lpstr>
      <vt:lpstr>Tahoma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Germain Perrin</dc:creator>
  <cp:lastModifiedBy>Germain PERRIN</cp:lastModifiedBy>
  <cp:revision>668</cp:revision>
  <dcterms:created xsi:type="dcterms:W3CDTF">2014-12-20T11:34:48Z</dcterms:created>
  <dcterms:modified xsi:type="dcterms:W3CDTF">2024-10-03T07:30:30Z</dcterms:modified>
</cp:coreProperties>
</file>