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notesMasterIdLst>
    <p:notesMasterId r:id="rId11"/>
  </p:notesMasterIdLst>
  <p:sldIdLst>
    <p:sldId id="256" r:id="rId2"/>
    <p:sldId id="257" r:id="rId3"/>
    <p:sldId id="387" r:id="rId4"/>
    <p:sldId id="258" r:id="rId5"/>
    <p:sldId id="390" r:id="rId6"/>
    <p:sldId id="389" r:id="rId7"/>
    <p:sldId id="391" r:id="rId8"/>
    <p:sldId id="392" r:id="rId9"/>
    <p:sldId id="38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80"/>
    <p:restoredTop sz="94648"/>
  </p:normalViewPr>
  <p:slideViewPr>
    <p:cSldViewPr snapToGrid="0">
      <p:cViewPr varScale="1">
        <p:scale>
          <a:sx n="104" d="100"/>
          <a:sy n="104" d="100"/>
        </p:scale>
        <p:origin x="240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A102AA-C73E-BF45-BCB8-3D1838F302CD}" type="datetimeFigureOut">
              <a:rPr lang="fr-FR" smtClean="0"/>
              <a:t>05/10/2024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7E8C1-2BC7-C148-945E-09B2F0088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637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3188" y="752475"/>
            <a:ext cx="6681787" cy="3757613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66711-D65B-4C78-A1BF-C40BB3456015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2024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7E8C1-2BC7-C148-945E-09B2F0088CE8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0313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815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112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741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804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888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681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984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126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939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026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206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539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docs.google.com/spreadsheets/d/1aF50nEWWBqA_crJMAMjjmlQ8f39KGb9Fq87Y9LOXrH8/edit?usp=shar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35351CB-F517-0850-3384-F06222C4C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0430" y="583345"/>
            <a:ext cx="7160357" cy="4164820"/>
          </a:xfrm>
        </p:spPr>
        <p:txBody>
          <a:bodyPr anchor="t">
            <a:normAutofit/>
          </a:bodyPr>
          <a:lstStyle/>
          <a:p>
            <a:pPr algn="r"/>
            <a:r>
              <a:rPr lang="fr-FR" sz="8000" b="1">
                <a:solidFill>
                  <a:srgbClr val="FFFFFF"/>
                </a:solidFill>
              </a:rPr>
              <a:t>UE Socle en BIOLOGIE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2CF5DD3-1CC7-2FC5-1134-ED67F6A5E8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8228" y="5972174"/>
            <a:ext cx="8578699" cy="504825"/>
          </a:xfrm>
        </p:spPr>
        <p:txBody>
          <a:bodyPr>
            <a:normAutofit/>
          </a:bodyPr>
          <a:lstStyle/>
          <a:p>
            <a:pPr algn="l"/>
            <a:endParaRPr lang="fr-FR" sz="2000">
              <a:solidFill>
                <a:srgbClr val="FFFFFF"/>
              </a:solidFill>
            </a:endParaRP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885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768FAC93-3033-F267-52DA-F966B92EBA6D}"/>
              </a:ext>
            </a:extLst>
          </p:cNvPr>
          <p:cNvSpPr/>
          <p:nvPr/>
        </p:nvSpPr>
        <p:spPr>
          <a:xfrm>
            <a:off x="120489" y="914400"/>
            <a:ext cx="12004110" cy="63931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FFFF00"/>
              </a:highlight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2E40559-0E0D-4A94-CD38-5EC5D5CDF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426" y="726895"/>
            <a:ext cx="12500974" cy="1014324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La biologie dans la licence Sciences et Technologies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408130-F61F-B851-AE8E-807FAA26A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5688" y="2749733"/>
            <a:ext cx="5214257" cy="1604554"/>
          </a:xfrm>
        </p:spPr>
        <p:txBody>
          <a:bodyPr/>
          <a:lstStyle/>
          <a:p>
            <a:r>
              <a:rPr lang="fr-FR" dirty="0"/>
              <a:t>Obligatoire en S1, S2, S3, S4</a:t>
            </a:r>
          </a:p>
          <a:p>
            <a:endParaRPr lang="fr-FR" dirty="0"/>
          </a:p>
          <a:p>
            <a:r>
              <a:rPr lang="fr-FR" dirty="0"/>
              <a:t>UE optionnelles en S4, S5, S6</a:t>
            </a:r>
          </a:p>
        </p:txBody>
      </p:sp>
    </p:spTree>
    <p:extLst>
      <p:ext uri="{BB962C8B-B14F-4D97-AF65-F5344CB8AC3E}">
        <p14:creationId xmlns:p14="http://schemas.microsoft.com/office/powerpoint/2010/main" val="166484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 : coins arrondis 61">
            <a:extLst>
              <a:ext uri="{FF2B5EF4-FFF2-40B4-BE49-F238E27FC236}">
                <a16:creationId xmlns:a16="http://schemas.microsoft.com/office/drawing/2014/main" id="{0BDAF619-0529-8845-4A59-A3D1B6072D79}"/>
              </a:ext>
            </a:extLst>
          </p:cNvPr>
          <p:cNvSpPr/>
          <p:nvPr/>
        </p:nvSpPr>
        <p:spPr>
          <a:xfrm>
            <a:off x="736747" y="462562"/>
            <a:ext cx="11059014" cy="6395438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066429" y="-12969"/>
            <a:ext cx="1050159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600" b="1" dirty="0"/>
              <a:t>Les différentes branches de la biologie abordées en licence S&amp;T</a:t>
            </a:r>
          </a:p>
        </p:txBody>
      </p:sp>
      <p:sp>
        <p:nvSpPr>
          <p:cNvPr id="51" name="Double flèche horizontale 49">
            <a:extLst>
              <a:ext uri="{FF2B5EF4-FFF2-40B4-BE49-F238E27FC236}">
                <a16:creationId xmlns:a16="http://schemas.microsoft.com/office/drawing/2014/main" id="{3B664B50-BA4A-25D8-F221-3874E756DB8E}"/>
              </a:ext>
            </a:extLst>
          </p:cNvPr>
          <p:cNvSpPr/>
          <p:nvPr/>
        </p:nvSpPr>
        <p:spPr>
          <a:xfrm>
            <a:off x="6150771" y="6002208"/>
            <a:ext cx="1998000" cy="972000"/>
          </a:xfrm>
          <a:prstGeom prst="leftRightArrow">
            <a:avLst>
              <a:gd name="adj1" fmla="val 50000"/>
              <a:gd name="adj2" fmla="val 102778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 dirty="0">
              <a:highlight>
                <a:srgbClr val="557C7F"/>
              </a:highlight>
            </a:endParaRP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7C0EFD54-0552-4889-A343-C507E2DADB93}"/>
              </a:ext>
            </a:extLst>
          </p:cNvPr>
          <p:cNvGrpSpPr/>
          <p:nvPr/>
        </p:nvGrpSpPr>
        <p:grpSpPr>
          <a:xfrm>
            <a:off x="1654431" y="462562"/>
            <a:ext cx="8197140" cy="5929946"/>
            <a:chOff x="158536" y="-996788"/>
            <a:chExt cx="10915122" cy="7906595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A23B22E3-E036-4AFD-A13D-8FAA47532114}"/>
                </a:ext>
              </a:extLst>
            </p:cNvPr>
            <p:cNvSpPr txBox="1"/>
            <p:nvPr/>
          </p:nvSpPr>
          <p:spPr>
            <a:xfrm>
              <a:off x="8961541" y="170251"/>
              <a:ext cx="2112117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FF66"/>
              </a:solidFill>
            </a:ln>
          </p:spPr>
          <p:txBody>
            <a:bodyPr wrap="none" rtlCol="0">
              <a:spAutoFit/>
            </a:bodyPr>
            <a:lstStyle/>
            <a:p>
              <a:pPr marL="257175" indent="-257175">
                <a:buFont typeface="Wingdings" panose="05000000000000000000" pitchFamily="2" charset="2"/>
                <a:buChar char="q"/>
              </a:pPr>
              <a:r>
                <a:rPr lang="fr-FR" sz="1200" dirty="0"/>
                <a:t>Bio Moléculaire</a:t>
              </a: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FDAB0A52-1A6B-4D71-A1E6-C2DE24C151F8}"/>
                </a:ext>
              </a:extLst>
            </p:cNvPr>
            <p:cNvSpPr txBox="1"/>
            <p:nvPr/>
          </p:nvSpPr>
          <p:spPr>
            <a:xfrm>
              <a:off x="9000384" y="959276"/>
              <a:ext cx="1864187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CFF66"/>
              </a:solidFill>
            </a:ln>
          </p:spPr>
          <p:txBody>
            <a:bodyPr wrap="none" rtlCol="0">
              <a:spAutoFit/>
            </a:bodyPr>
            <a:lstStyle/>
            <a:p>
              <a:pPr marL="257175" indent="-257175">
                <a:buFont typeface="Wingdings" panose="05000000000000000000" pitchFamily="2" charset="2"/>
                <a:buChar char="q"/>
              </a:pPr>
              <a:r>
                <a:rPr lang="fr-FR" sz="1200" dirty="0"/>
                <a:t>Bio Cellulaire</a:t>
              </a:r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40122453-21EC-4E91-943B-BF71B86185DF}"/>
                </a:ext>
              </a:extLst>
            </p:cNvPr>
            <p:cNvSpPr txBox="1"/>
            <p:nvPr/>
          </p:nvSpPr>
          <p:spPr>
            <a:xfrm>
              <a:off x="8997788" y="3273288"/>
              <a:ext cx="1691061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9FF66"/>
              </a:solidFill>
            </a:ln>
          </p:spPr>
          <p:txBody>
            <a:bodyPr wrap="none" rtlCol="0">
              <a:spAutoFit/>
            </a:bodyPr>
            <a:lstStyle/>
            <a:p>
              <a:pPr marL="257175" indent="-257175">
                <a:buFont typeface="Wingdings" panose="05000000000000000000" pitchFamily="2" charset="2"/>
                <a:buChar char="q"/>
              </a:pPr>
              <a:r>
                <a:rPr lang="fr-FR" sz="1200" dirty="0"/>
                <a:t>Physiologie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FC935085-2611-470A-B15F-F4172B0FE333}"/>
                </a:ext>
              </a:extLst>
            </p:cNvPr>
            <p:cNvSpPr txBox="1"/>
            <p:nvPr/>
          </p:nvSpPr>
          <p:spPr>
            <a:xfrm>
              <a:off x="8997788" y="-579635"/>
              <a:ext cx="1549997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txBody>
            <a:bodyPr wrap="none" rtlCol="0">
              <a:spAutoFit/>
            </a:bodyPr>
            <a:lstStyle/>
            <a:p>
              <a:pPr marL="257175" indent="-257175">
                <a:buFont typeface="Wingdings" panose="05000000000000000000" pitchFamily="2" charset="2"/>
                <a:buChar char="q"/>
              </a:pPr>
              <a:r>
                <a:rPr lang="fr-FR" sz="1200" dirty="0"/>
                <a:t>Biochimie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5D3D2C9D-EC1A-434C-AC98-1F1B57F52C32}"/>
                </a:ext>
              </a:extLst>
            </p:cNvPr>
            <p:cNvSpPr txBox="1"/>
            <p:nvPr/>
          </p:nvSpPr>
          <p:spPr>
            <a:xfrm>
              <a:off x="8997789" y="4206514"/>
              <a:ext cx="166968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66FF66"/>
              </a:solidFill>
            </a:ln>
          </p:spPr>
          <p:txBody>
            <a:bodyPr wrap="none" rtlCol="0">
              <a:spAutoFit/>
            </a:bodyPr>
            <a:lstStyle/>
            <a:p>
              <a:pPr marL="257175" indent="-257175">
                <a:buFont typeface="Wingdings" panose="05000000000000000000" pitchFamily="2" charset="2"/>
                <a:buChar char="q"/>
              </a:pPr>
              <a:r>
                <a:rPr lang="fr-FR" sz="1200" dirty="0"/>
                <a:t>Génétique</a:t>
              </a: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7C73CF88-54E2-4FF9-88D1-E04405EEC920}"/>
                </a:ext>
              </a:extLst>
            </p:cNvPr>
            <p:cNvSpPr txBox="1"/>
            <p:nvPr/>
          </p:nvSpPr>
          <p:spPr>
            <a:xfrm>
              <a:off x="8997789" y="5127144"/>
              <a:ext cx="1821440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FF00"/>
              </a:solidFill>
            </a:ln>
          </p:spPr>
          <p:txBody>
            <a:bodyPr wrap="none" rtlCol="0">
              <a:spAutoFit/>
            </a:bodyPr>
            <a:lstStyle/>
            <a:p>
              <a:pPr marL="257175" indent="-257175">
                <a:buFont typeface="Wingdings" panose="05000000000000000000" pitchFamily="2" charset="2"/>
                <a:buChar char="q"/>
              </a:pPr>
              <a:r>
                <a:rPr lang="fr-FR" sz="1200" dirty="0"/>
                <a:t>Bio Evolutive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F4C3A5DC-9862-4939-8EB8-DB1686F16A06}"/>
                </a:ext>
              </a:extLst>
            </p:cNvPr>
            <p:cNvSpPr txBox="1"/>
            <p:nvPr/>
          </p:nvSpPr>
          <p:spPr>
            <a:xfrm>
              <a:off x="8997789" y="6030975"/>
              <a:ext cx="1455955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txBody>
            <a:bodyPr wrap="none" rtlCol="0">
              <a:spAutoFit/>
            </a:bodyPr>
            <a:lstStyle/>
            <a:p>
              <a:pPr marL="257175" indent="-257175">
                <a:buFont typeface="Wingdings" panose="05000000000000000000" pitchFamily="2" charset="2"/>
                <a:buChar char="q"/>
              </a:pPr>
              <a:r>
                <a:rPr lang="fr-FR" sz="1200" dirty="0"/>
                <a:t>Ecologie</a:t>
              </a: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91FDC1CC-B05F-4A3A-B06B-407C0A8CFBEB}"/>
                </a:ext>
              </a:extLst>
            </p:cNvPr>
            <p:cNvSpPr txBox="1"/>
            <p:nvPr/>
          </p:nvSpPr>
          <p:spPr>
            <a:xfrm>
              <a:off x="176250" y="-855577"/>
              <a:ext cx="6304565" cy="86177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Quelles sont les molécules organiques, les réactions de leur synthèse et de de leur dégradation? Comment l’énergie lumineuse ou chimique est-elle utilisée?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6357BB5C-65B5-4265-9019-9ED191CA86E4}"/>
                </a:ext>
              </a:extLst>
            </p:cNvPr>
            <p:cNvSpPr txBox="1"/>
            <p:nvPr/>
          </p:nvSpPr>
          <p:spPr>
            <a:xfrm>
              <a:off x="176250" y="55955"/>
              <a:ext cx="6221934" cy="86177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FF6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Quels sont les mécanismes de la réplication, de la transcription et de traduction de l’information génétique, leur régulation? Comment les génomes sont-ils organisés et comment les modifier?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83A08F6-5850-4950-B0C5-5083A1394807}"/>
                </a:ext>
              </a:extLst>
            </p:cNvPr>
            <p:cNvSpPr txBox="1"/>
            <p:nvPr/>
          </p:nvSpPr>
          <p:spPr>
            <a:xfrm>
              <a:off x="176460" y="900929"/>
              <a:ext cx="6093554" cy="86177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CCFF6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Comment les cellules sont-elles organisées? Comment se divisent-elles? Comment se différencient-elles? Comment sont assurés les échanges d’information et de matière? 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1F1524AF-9018-42D9-897D-36EF27241620}"/>
                </a:ext>
              </a:extLst>
            </p:cNvPr>
            <p:cNvSpPr txBox="1"/>
            <p:nvPr/>
          </p:nvSpPr>
          <p:spPr>
            <a:xfrm>
              <a:off x="158540" y="3151508"/>
              <a:ext cx="6026022" cy="86177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99FF6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Quelles sont les structures et comment fonctionnent les organes? Quelles sont leurs relations? Par quelles mécanismes les grandes fonctions </a:t>
              </a:r>
              <a:r>
                <a:rPr lang="fr-FR" sz="1200" dirty="0" err="1"/>
                <a:t>biol</a:t>
              </a:r>
              <a:r>
                <a:rPr lang="fr-FR" sz="1200" dirty="0"/>
                <a:t>. des animaux et des végétaux sont-elles assurées?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1CCDA6F0-50F8-4478-B0C9-8B79E6865955}"/>
                </a:ext>
              </a:extLst>
            </p:cNvPr>
            <p:cNvSpPr txBox="1"/>
            <p:nvPr/>
          </p:nvSpPr>
          <p:spPr>
            <a:xfrm>
              <a:off x="158752" y="4095480"/>
              <a:ext cx="6003722" cy="61555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FF6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Comment les caractères  héréditaires sont-ils transmis aux descendants? Comment sont-ils distribués dans les populations? </a:t>
              </a: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D16C62D1-F162-40E9-BB56-975CB43DC9BC}"/>
                </a:ext>
              </a:extLst>
            </p:cNvPr>
            <p:cNvSpPr txBox="1"/>
            <p:nvPr/>
          </p:nvSpPr>
          <p:spPr>
            <a:xfrm>
              <a:off x="158536" y="4839675"/>
              <a:ext cx="5946946" cy="86177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FF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Comment les populations évoluent-elles dans un environnement changeant, à quelle vitesse? Comment les mécanismes modifiés procurent-ils un avantage sélectif? </a:t>
              </a:r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8EE20135-AC66-4198-A83D-85C10294B416}"/>
                </a:ext>
              </a:extLst>
            </p:cNvPr>
            <p:cNvSpPr txBox="1"/>
            <p:nvPr/>
          </p:nvSpPr>
          <p:spPr>
            <a:xfrm>
              <a:off x="158540" y="5799014"/>
              <a:ext cx="5853949" cy="61555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CC6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Comment les espèces interagissent-elles dans un écosystème donné? Quelle est leur distribution et leur abondance? </a:t>
              </a:r>
            </a:p>
          </p:txBody>
        </p: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1E4D4437-3533-426B-AA58-0995A27A4DC2}"/>
                </a:ext>
              </a:extLst>
            </p:cNvPr>
            <p:cNvCxnSpPr>
              <a:endCxn id="9" idx="1"/>
            </p:cNvCxnSpPr>
            <p:nvPr/>
          </p:nvCxnSpPr>
          <p:spPr>
            <a:xfrm flipV="1">
              <a:off x="6095998" y="-394968"/>
              <a:ext cx="2901789" cy="1907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815BA075-909E-429A-AFAF-A5EC5F0AFC06}"/>
                </a:ext>
              </a:extLst>
            </p:cNvPr>
            <p:cNvCxnSpPr/>
            <p:nvPr/>
          </p:nvCxnSpPr>
          <p:spPr>
            <a:xfrm flipV="1">
              <a:off x="6096000" y="2573978"/>
              <a:ext cx="2901788" cy="1902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7A793CEA-6CD7-4A1E-A6A4-71A81A28DAB4}"/>
                </a:ext>
              </a:extLst>
            </p:cNvPr>
            <p:cNvCxnSpPr/>
            <p:nvPr/>
          </p:nvCxnSpPr>
          <p:spPr>
            <a:xfrm flipV="1">
              <a:off x="6123684" y="3476696"/>
              <a:ext cx="2901788" cy="1902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6BCD4A34-590C-41B5-91D2-B6589F9E38EE}"/>
                </a:ext>
              </a:extLst>
            </p:cNvPr>
            <p:cNvCxnSpPr/>
            <p:nvPr/>
          </p:nvCxnSpPr>
          <p:spPr>
            <a:xfrm flipV="1">
              <a:off x="6133166" y="4406839"/>
              <a:ext cx="2901788" cy="1902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4107111D-78E5-4AC0-987B-4A488FF8A5EC}"/>
                </a:ext>
              </a:extLst>
            </p:cNvPr>
            <p:cNvCxnSpPr/>
            <p:nvPr/>
          </p:nvCxnSpPr>
          <p:spPr>
            <a:xfrm flipV="1">
              <a:off x="6142648" y="5336982"/>
              <a:ext cx="2901788" cy="1902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id="{0B4A192F-3D86-4C67-8B81-958012A65765}"/>
                </a:ext>
              </a:extLst>
            </p:cNvPr>
            <p:cNvCxnSpPr/>
            <p:nvPr/>
          </p:nvCxnSpPr>
          <p:spPr>
            <a:xfrm flipV="1">
              <a:off x="6152130" y="6267125"/>
              <a:ext cx="2901788" cy="1902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6B4E4FD1-3473-4B87-B307-A24EA74694CA}"/>
                </a:ext>
              </a:extLst>
            </p:cNvPr>
            <p:cNvSpPr txBox="1"/>
            <p:nvPr/>
          </p:nvSpPr>
          <p:spPr>
            <a:xfrm>
              <a:off x="7086891" y="4252679"/>
              <a:ext cx="85108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fr-FR" sz="1200" dirty="0"/>
                <a:t>S2, S5 </a:t>
              </a:r>
            </a:p>
          </p:txBody>
        </p:sp>
        <p:grpSp>
          <p:nvGrpSpPr>
            <p:cNvPr id="27" name="Groupe 26">
              <a:extLst>
                <a:ext uri="{FF2B5EF4-FFF2-40B4-BE49-F238E27FC236}">
                  <a16:creationId xmlns:a16="http://schemas.microsoft.com/office/drawing/2014/main" id="{3FF48011-05B4-4E6B-8E61-98F952608BAE}"/>
                </a:ext>
              </a:extLst>
            </p:cNvPr>
            <p:cNvGrpSpPr/>
            <p:nvPr/>
          </p:nvGrpSpPr>
          <p:grpSpPr>
            <a:xfrm>
              <a:off x="6133166" y="5613807"/>
              <a:ext cx="2664000" cy="1296000"/>
              <a:chOff x="6133166" y="5613807"/>
              <a:chExt cx="2664000" cy="1296000"/>
            </a:xfrm>
          </p:grpSpPr>
          <p:sp>
            <p:nvSpPr>
              <p:cNvPr id="47" name="Double flèche horizontale 49">
                <a:extLst>
                  <a:ext uri="{FF2B5EF4-FFF2-40B4-BE49-F238E27FC236}">
                    <a16:creationId xmlns:a16="http://schemas.microsoft.com/office/drawing/2014/main" id="{7F9FDAF1-C3E2-4DDA-9054-44AA7D280D85}"/>
                  </a:ext>
                </a:extLst>
              </p:cNvPr>
              <p:cNvSpPr/>
              <p:nvPr/>
            </p:nvSpPr>
            <p:spPr>
              <a:xfrm>
                <a:off x="6133166" y="5613807"/>
                <a:ext cx="2664000" cy="1296000"/>
              </a:xfrm>
              <a:prstGeom prst="leftRightArrow">
                <a:avLst>
                  <a:gd name="adj1" fmla="val 50000"/>
                  <a:gd name="adj2" fmla="val 102778"/>
                </a:avLst>
              </a:prstGeom>
              <a:solidFill>
                <a:srgbClr val="00CC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ZoneTexte 47">
                <a:extLst>
                  <a:ext uri="{FF2B5EF4-FFF2-40B4-BE49-F238E27FC236}">
                    <a16:creationId xmlns:a16="http://schemas.microsoft.com/office/drawing/2014/main" id="{864B307F-B3E6-44EF-B957-D1BADF08AFC6}"/>
                  </a:ext>
                </a:extLst>
              </p:cNvPr>
              <p:cNvSpPr txBox="1"/>
              <p:nvPr/>
            </p:nvSpPr>
            <p:spPr>
              <a:xfrm>
                <a:off x="7280053" y="6077142"/>
                <a:ext cx="462093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fr-FR" sz="1200" dirty="0"/>
                  <a:t>S4</a:t>
                </a:r>
              </a:p>
            </p:txBody>
          </p:sp>
        </p:grp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70B8F179-C130-424D-9BCB-86143D5A8060}"/>
                </a:ext>
              </a:extLst>
            </p:cNvPr>
            <p:cNvCxnSpPr/>
            <p:nvPr/>
          </p:nvCxnSpPr>
          <p:spPr>
            <a:xfrm flipV="1">
              <a:off x="6014272" y="1636983"/>
              <a:ext cx="2901788" cy="1902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3B9B9632-E72C-437D-9A9D-209B53164EC7}"/>
                </a:ext>
              </a:extLst>
            </p:cNvPr>
            <p:cNvGrpSpPr/>
            <p:nvPr/>
          </p:nvGrpSpPr>
          <p:grpSpPr>
            <a:xfrm>
              <a:off x="6133166" y="4709976"/>
              <a:ext cx="2664000" cy="1296000"/>
              <a:chOff x="6133166" y="4709976"/>
              <a:chExt cx="2664000" cy="1296000"/>
            </a:xfrm>
          </p:grpSpPr>
          <p:sp>
            <p:nvSpPr>
              <p:cNvPr id="45" name="Double flèche horizontale 47">
                <a:extLst>
                  <a:ext uri="{FF2B5EF4-FFF2-40B4-BE49-F238E27FC236}">
                    <a16:creationId xmlns:a16="http://schemas.microsoft.com/office/drawing/2014/main" id="{F8C48E72-E761-4312-9EE8-904A55D626FE}"/>
                  </a:ext>
                </a:extLst>
              </p:cNvPr>
              <p:cNvSpPr/>
              <p:nvPr/>
            </p:nvSpPr>
            <p:spPr>
              <a:xfrm>
                <a:off x="6133166" y="4709976"/>
                <a:ext cx="2664000" cy="1296000"/>
              </a:xfrm>
              <a:prstGeom prst="leftRightArrow">
                <a:avLst>
                  <a:gd name="adj1" fmla="val 50000"/>
                  <a:gd name="adj2" fmla="val 102778"/>
                </a:avLst>
              </a:prstGeom>
              <a:solidFill>
                <a:srgbClr val="00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ZoneTexte 45">
                <a:extLst>
                  <a:ext uri="{FF2B5EF4-FFF2-40B4-BE49-F238E27FC236}">
                    <a16:creationId xmlns:a16="http://schemas.microsoft.com/office/drawing/2014/main" id="{D867E8EC-C66F-4CC7-A67B-C21E9EDF8C3D}"/>
                  </a:ext>
                </a:extLst>
              </p:cNvPr>
              <p:cNvSpPr txBox="1"/>
              <p:nvPr/>
            </p:nvSpPr>
            <p:spPr>
              <a:xfrm>
                <a:off x="7280053" y="5173311"/>
                <a:ext cx="462093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fr-FR" sz="1200" dirty="0"/>
                  <a:t>S4</a:t>
                </a:r>
              </a:p>
            </p:txBody>
          </p:sp>
        </p:grpSp>
        <p:grpSp>
          <p:nvGrpSpPr>
            <p:cNvPr id="30" name="Groupe 29">
              <a:extLst>
                <a:ext uri="{FF2B5EF4-FFF2-40B4-BE49-F238E27FC236}">
                  <a16:creationId xmlns:a16="http://schemas.microsoft.com/office/drawing/2014/main" id="{3C9418A6-8A37-4784-975E-2B381AC24EB0}"/>
                </a:ext>
              </a:extLst>
            </p:cNvPr>
            <p:cNvGrpSpPr/>
            <p:nvPr/>
          </p:nvGrpSpPr>
          <p:grpSpPr>
            <a:xfrm>
              <a:off x="6205166" y="3789345"/>
              <a:ext cx="2520000" cy="1296000"/>
              <a:chOff x="6205166" y="3789345"/>
              <a:chExt cx="2520000" cy="1296000"/>
            </a:xfrm>
          </p:grpSpPr>
          <p:sp>
            <p:nvSpPr>
              <p:cNvPr id="43" name="Double flèche horizontale 45">
                <a:extLst>
                  <a:ext uri="{FF2B5EF4-FFF2-40B4-BE49-F238E27FC236}">
                    <a16:creationId xmlns:a16="http://schemas.microsoft.com/office/drawing/2014/main" id="{85304A7F-5102-4162-BA5C-3A97DB7A58DC}"/>
                  </a:ext>
                </a:extLst>
              </p:cNvPr>
              <p:cNvSpPr/>
              <p:nvPr/>
            </p:nvSpPr>
            <p:spPr>
              <a:xfrm>
                <a:off x="6205166" y="3789345"/>
                <a:ext cx="2520000" cy="1296000"/>
              </a:xfrm>
              <a:prstGeom prst="leftRightArrow">
                <a:avLst>
                  <a:gd name="adj1" fmla="val 50000"/>
                  <a:gd name="adj2" fmla="val 97222"/>
                </a:avLst>
              </a:prstGeom>
              <a:solidFill>
                <a:srgbClr val="66FF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CEAC0852-48A9-4A5B-BB98-4865C037F6A1}"/>
                  </a:ext>
                </a:extLst>
              </p:cNvPr>
              <p:cNvSpPr txBox="1"/>
              <p:nvPr/>
            </p:nvSpPr>
            <p:spPr>
              <a:xfrm>
                <a:off x="6946003" y="4252680"/>
                <a:ext cx="112466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fr-FR" sz="1200" dirty="0"/>
                  <a:t>S2, S4, S5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0C12E1A6-1600-463B-BD46-CDCDE1241846}"/>
                </a:ext>
              </a:extLst>
            </p:cNvPr>
            <p:cNvGrpSpPr/>
            <p:nvPr/>
          </p:nvGrpSpPr>
          <p:grpSpPr>
            <a:xfrm>
              <a:off x="6295166" y="2856120"/>
              <a:ext cx="2340000" cy="1296000"/>
              <a:chOff x="6295166" y="2856120"/>
              <a:chExt cx="2340000" cy="1296000"/>
            </a:xfrm>
          </p:grpSpPr>
          <p:sp>
            <p:nvSpPr>
              <p:cNvPr id="41" name="Double flèche horizontale 44">
                <a:extLst>
                  <a:ext uri="{FF2B5EF4-FFF2-40B4-BE49-F238E27FC236}">
                    <a16:creationId xmlns:a16="http://schemas.microsoft.com/office/drawing/2014/main" id="{7235B95D-6F6E-417A-9D53-86B1FEFB6813}"/>
                  </a:ext>
                </a:extLst>
              </p:cNvPr>
              <p:cNvSpPr/>
              <p:nvPr/>
            </p:nvSpPr>
            <p:spPr>
              <a:xfrm>
                <a:off x="6295166" y="2856120"/>
                <a:ext cx="2340000" cy="1296000"/>
              </a:xfrm>
              <a:prstGeom prst="leftRightArrow">
                <a:avLst>
                  <a:gd name="adj1" fmla="val 50000"/>
                  <a:gd name="adj2" fmla="val 90278"/>
                </a:avLst>
              </a:prstGeom>
              <a:solidFill>
                <a:srgbClr val="99FF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ZoneTexte 41">
                <a:extLst>
                  <a:ext uri="{FF2B5EF4-FFF2-40B4-BE49-F238E27FC236}">
                    <a16:creationId xmlns:a16="http://schemas.microsoft.com/office/drawing/2014/main" id="{E5551664-420B-4FC0-8257-6033C01D9D47}"/>
                  </a:ext>
                </a:extLst>
              </p:cNvPr>
              <p:cNvSpPr txBox="1"/>
              <p:nvPr/>
            </p:nvSpPr>
            <p:spPr>
              <a:xfrm>
                <a:off x="6946629" y="3319455"/>
                <a:ext cx="112466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fr-FR" sz="1200" dirty="0"/>
                  <a:t>S2, S3, S6</a:t>
                </a:r>
              </a:p>
            </p:txBody>
          </p:sp>
        </p:grp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E9DE4644-6303-47A7-830E-93162441C159}"/>
                </a:ext>
              </a:extLst>
            </p:cNvPr>
            <p:cNvGrpSpPr/>
            <p:nvPr/>
          </p:nvGrpSpPr>
          <p:grpSpPr>
            <a:xfrm>
              <a:off x="6398184" y="562889"/>
              <a:ext cx="2160000" cy="1296000"/>
              <a:chOff x="6398184" y="562889"/>
              <a:chExt cx="2160000" cy="1296000"/>
            </a:xfrm>
          </p:grpSpPr>
          <p:sp>
            <p:nvSpPr>
              <p:cNvPr id="39" name="Double flèche horizontale 43">
                <a:extLst>
                  <a:ext uri="{FF2B5EF4-FFF2-40B4-BE49-F238E27FC236}">
                    <a16:creationId xmlns:a16="http://schemas.microsoft.com/office/drawing/2014/main" id="{83C6EF16-DD4C-4F23-9D95-69F481980425}"/>
                  </a:ext>
                </a:extLst>
              </p:cNvPr>
              <p:cNvSpPr/>
              <p:nvPr/>
            </p:nvSpPr>
            <p:spPr>
              <a:xfrm>
                <a:off x="6398184" y="562889"/>
                <a:ext cx="2160000" cy="1296000"/>
              </a:xfrm>
              <a:prstGeom prst="leftRightArrow">
                <a:avLst>
                  <a:gd name="adj1" fmla="val 50000"/>
                  <a:gd name="adj2" fmla="val 83333"/>
                </a:avLst>
              </a:prstGeom>
              <a:solidFill>
                <a:srgbClr val="CCFF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ZoneTexte 39">
                <a:extLst>
                  <a:ext uri="{FF2B5EF4-FFF2-40B4-BE49-F238E27FC236}">
                    <a16:creationId xmlns:a16="http://schemas.microsoft.com/office/drawing/2014/main" id="{96FDBD34-09DF-4D2E-A1B3-0872F14FCD5D}"/>
                  </a:ext>
                </a:extLst>
              </p:cNvPr>
              <p:cNvSpPr txBox="1"/>
              <p:nvPr/>
            </p:nvSpPr>
            <p:spPr>
              <a:xfrm>
                <a:off x="6946003" y="1023784"/>
                <a:ext cx="112466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fr-FR" sz="1200" dirty="0"/>
                  <a:t>S1, S4, S5</a:t>
                </a:r>
              </a:p>
            </p:txBody>
          </p:sp>
        </p:grpSp>
        <p:grpSp>
          <p:nvGrpSpPr>
            <p:cNvPr id="33" name="Groupe 32">
              <a:extLst>
                <a:ext uri="{FF2B5EF4-FFF2-40B4-BE49-F238E27FC236}">
                  <a16:creationId xmlns:a16="http://schemas.microsoft.com/office/drawing/2014/main" id="{6E5A1BB3-E116-4BD3-9BD5-7EA023022C26}"/>
                </a:ext>
              </a:extLst>
            </p:cNvPr>
            <p:cNvGrpSpPr/>
            <p:nvPr/>
          </p:nvGrpSpPr>
          <p:grpSpPr>
            <a:xfrm>
              <a:off x="6480815" y="-246492"/>
              <a:ext cx="1980000" cy="1296000"/>
              <a:chOff x="6480815" y="-246492"/>
              <a:chExt cx="1980000" cy="1296000"/>
            </a:xfrm>
          </p:grpSpPr>
          <p:sp>
            <p:nvSpPr>
              <p:cNvPr id="37" name="Double flèche horizontale 42">
                <a:extLst>
                  <a:ext uri="{FF2B5EF4-FFF2-40B4-BE49-F238E27FC236}">
                    <a16:creationId xmlns:a16="http://schemas.microsoft.com/office/drawing/2014/main" id="{29B0A3D8-ACEF-499D-8B52-D016828373DF}"/>
                  </a:ext>
                </a:extLst>
              </p:cNvPr>
              <p:cNvSpPr/>
              <p:nvPr/>
            </p:nvSpPr>
            <p:spPr>
              <a:xfrm>
                <a:off x="6480815" y="-246492"/>
                <a:ext cx="1980000" cy="1296000"/>
              </a:xfrm>
              <a:prstGeom prst="leftRightArrow">
                <a:avLst>
                  <a:gd name="adj1" fmla="val 50000"/>
                  <a:gd name="adj2" fmla="val 76389"/>
                </a:avLst>
              </a:prstGeom>
              <a:solidFill>
                <a:srgbClr val="FFFF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0FD9AD12-97F9-4CCA-B0AF-4266EFAE2205}"/>
                  </a:ext>
                </a:extLst>
              </p:cNvPr>
              <p:cNvSpPr txBox="1"/>
              <p:nvPr/>
            </p:nvSpPr>
            <p:spPr>
              <a:xfrm>
                <a:off x="6671923" y="232191"/>
                <a:ext cx="1787242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fr-FR" sz="1200" dirty="0"/>
                  <a:t>S1, S2, S3, S4, S5</a:t>
                </a:r>
              </a:p>
            </p:txBody>
          </p:sp>
        </p:grpSp>
        <p:grpSp>
          <p:nvGrpSpPr>
            <p:cNvPr id="34" name="Groupe 33">
              <a:extLst>
                <a:ext uri="{FF2B5EF4-FFF2-40B4-BE49-F238E27FC236}">
                  <a16:creationId xmlns:a16="http://schemas.microsoft.com/office/drawing/2014/main" id="{6B288FF9-CD0B-499D-AA26-FBF1EBF779C5}"/>
                </a:ext>
              </a:extLst>
            </p:cNvPr>
            <p:cNvGrpSpPr/>
            <p:nvPr/>
          </p:nvGrpSpPr>
          <p:grpSpPr>
            <a:xfrm>
              <a:off x="6565066" y="-996788"/>
              <a:ext cx="1800200" cy="1296000"/>
              <a:chOff x="6565066" y="-996788"/>
              <a:chExt cx="1800200" cy="1296000"/>
            </a:xfrm>
          </p:grpSpPr>
          <p:sp>
            <p:nvSpPr>
              <p:cNvPr id="35" name="Double flèche horizontale 1">
                <a:extLst>
                  <a:ext uri="{FF2B5EF4-FFF2-40B4-BE49-F238E27FC236}">
                    <a16:creationId xmlns:a16="http://schemas.microsoft.com/office/drawing/2014/main" id="{C5CCAED4-9323-4C85-9ADF-4FBA8B47F516}"/>
                  </a:ext>
                </a:extLst>
              </p:cNvPr>
              <p:cNvSpPr/>
              <p:nvPr/>
            </p:nvSpPr>
            <p:spPr>
              <a:xfrm>
                <a:off x="6565066" y="-996788"/>
                <a:ext cx="1800200" cy="1296000"/>
              </a:xfrm>
              <a:prstGeom prst="leftRightArrow">
                <a:avLst>
                  <a:gd name="adj1" fmla="val 50000"/>
                  <a:gd name="adj2" fmla="val 69452"/>
                </a:avLst>
              </a:prstGeom>
              <a:solidFill>
                <a:srgbClr val="FF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17577A37-D97A-4565-9525-54D7EEACC220}"/>
                  </a:ext>
                </a:extLst>
              </p:cNvPr>
              <p:cNvSpPr txBox="1"/>
              <p:nvPr/>
            </p:nvSpPr>
            <p:spPr>
              <a:xfrm>
                <a:off x="6853462" y="-533456"/>
                <a:ext cx="112466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fr-FR" sz="1200" dirty="0"/>
                  <a:t>S1, S2, S3</a:t>
                </a:r>
              </a:p>
            </p:txBody>
          </p:sp>
        </p:grpSp>
      </p:grpSp>
      <p:sp>
        <p:nvSpPr>
          <p:cNvPr id="49" name="Rectangle 48">
            <a:extLst>
              <a:ext uri="{FF2B5EF4-FFF2-40B4-BE49-F238E27FC236}">
                <a16:creationId xmlns:a16="http://schemas.microsoft.com/office/drawing/2014/main" id="{9FABE94A-EFBC-4566-9C44-1A4430367795}"/>
              </a:ext>
            </a:extLst>
          </p:cNvPr>
          <p:cNvSpPr/>
          <p:nvPr/>
        </p:nvSpPr>
        <p:spPr>
          <a:xfrm>
            <a:off x="8938592" y="426081"/>
            <a:ext cx="2039341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350" b="1" dirty="0">
                <a:solidFill>
                  <a:schemeClr val="bg1"/>
                </a:solidFill>
              </a:rPr>
              <a:t>La biologie en licence S&amp;T</a:t>
            </a:r>
            <a:endParaRPr lang="fr-FR" sz="1350" dirty="0">
              <a:solidFill>
                <a:schemeClr val="bg1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5F3CC7C-DB7C-8EE3-F852-58D4DE702F96}"/>
              </a:ext>
            </a:extLst>
          </p:cNvPr>
          <p:cNvSpPr txBox="1"/>
          <p:nvPr/>
        </p:nvSpPr>
        <p:spPr>
          <a:xfrm>
            <a:off x="8299238" y="6302021"/>
            <a:ext cx="1876539" cy="307777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marL="257175" indent="-257175">
              <a:buFont typeface="Wingdings" panose="05000000000000000000" pitchFamily="2" charset="2"/>
              <a:buChar char="q"/>
            </a:pPr>
            <a:r>
              <a:rPr lang="fr-FR" sz="1400" dirty="0"/>
              <a:t>Biologie et Société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90AB5325-CFD0-08A7-E68C-2C210C9C3B85}"/>
              </a:ext>
            </a:extLst>
          </p:cNvPr>
          <p:cNvSpPr txBox="1"/>
          <p:nvPr/>
        </p:nvSpPr>
        <p:spPr>
          <a:xfrm>
            <a:off x="1654432" y="6126280"/>
            <a:ext cx="4352494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00CC66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/>
              <a:t>Quels sont les apports de la biologie à la société? La science permet-elle de répondre aux défis économiques, sociétaux et environnementaux actuels?</a:t>
            </a: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583F8D10-0CF0-1711-D39F-7F5DBA2BC3EB}"/>
              </a:ext>
            </a:extLst>
          </p:cNvPr>
          <p:cNvSpPr txBox="1"/>
          <p:nvPr/>
        </p:nvSpPr>
        <p:spPr>
          <a:xfrm>
            <a:off x="6832878" y="6412419"/>
            <a:ext cx="603050" cy="30008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350" dirty="0">
                <a:solidFill>
                  <a:schemeClr val="bg1"/>
                </a:solidFill>
              </a:rPr>
              <a:t>S3, S6</a:t>
            </a:r>
          </a:p>
        </p:txBody>
      </p:sp>
      <p:sp>
        <p:nvSpPr>
          <p:cNvPr id="55" name="Double flèche horizontale 43">
            <a:extLst>
              <a:ext uri="{FF2B5EF4-FFF2-40B4-BE49-F238E27FC236}">
                <a16:creationId xmlns:a16="http://schemas.microsoft.com/office/drawing/2014/main" id="{240925E1-2D91-AC3D-2658-9D5B7FD45AB9}"/>
              </a:ext>
            </a:extLst>
          </p:cNvPr>
          <p:cNvSpPr/>
          <p:nvPr/>
        </p:nvSpPr>
        <p:spPr>
          <a:xfrm>
            <a:off x="6280656" y="2110513"/>
            <a:ext cx="1620000" cy="972000"/>
          </a:xfrm>
          <a:prstGeom prst="leftRightArrow">
            <a:avLst>
              <a:gd name="adj1" fmla="val 50000"/>
              <a:gd name="adj2" fmla="val 83333"/>
            </a:avLst>
          </a:prstGeom>
          <a:solidFill>
            <a:srgbClr val="CC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>
              <a:solidFill>
                <a:schemeClr val="tx1"/>
              </a:solidFill>
            </a:endParaRP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788F0A0E-99D3-B727-ADFB-83150AF225B5}"/>
              </a:ext>
            </a:extLst>
          </p:cNvPr>
          <p:cNvSpPr txBox="1"/>
          <p:nvPr/>
        </p:nvSpPr>
        <p:spPr>
          <a:xfrm>
            <a:off x="8292373" y="2409590"/>
            <a:ext cx="2189702" cy="307777"/>
          </a:xfrm>
          <a:prstGeom prst="rect">
            <a:avLst/>
          </a:prstGeom>
          <a:solidFill>
            <a:schemeClr val="bg1"/>
          </a:solidFill>
          <a:ln>
            <a:solidFill>
              <a:srgbClr val="CCFF66"/>
            </a:solidFill>
          </a:ln>
        </p:spPr>
        <p:txBody>
          <a:bodyPr wrap="none" rtlCol="0">
            <a:spAutoFit/>
          </a:bodyPr>
          <a:lstStyle/>
          <a:p>
            <a:pPr marL="257175" indent="-257175">
              <a:buFont typeface="Wingdings" panose="05000000000000000000" pitchFamily="2" charset="2"/>
              <a:buChar char="q"/>
            </a:pPr>
            <a:r>
              <a:rPr lang="fr-FR" sz="1400" dirty="0"/>
              <a:t>Bio du développement</a:t>
            </a: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520E7EF6-6063-934D-1485-392BB29646FE}"/>
              </a:ext>
            </a:extLst>
          </p:cNvPr>
          <p:cNvSpPr txBox="1"/>
          <p:nvPr/>
        </p:nvSpPr>
        <p:spPr>
          <a:xfrm>
            <a:off x="1660698" y="2518274"/>
            <a:ext cx="4558137" cy="276999"/>
          </a:xfrm>
          <a:prstGeom prst="rect">
            <a:avLst/>
          </a:prstGeom>
          <a:solidFill>
            <a:schemeClr val="bg1"/>
          </a:solidFill>
          <a:ln w="28575">
            <a:solidFill>
              <a:srgbClr val="CCFF66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/>
              <a:t>Comment se développent les organismes animaux et végétaux?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15AD26FA-0190-44C6-4852-DC7521A98090}"/>
              </a:ext>
            </a:extLst>
          </p:cNvPr>
          <p:cNvSpPr txBox="1"/>
          <p:nvPr/>
        </p:nvSpPr>
        <p:spPr>
          <a:xfrm>
            <a:off x="6702065" y="2469894"/>
            <a:ext cx="853119" cy="30008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350" dirty="0"/>
              <a:t>S1, S4, S5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12BDCAE9-1533-6138-40C0-1D94BC4AFEDD}"/>
              </a:ext>
            </a:extLst>
          </p:cNvPr>
          <p:cNvSpPr txBox="1"/>
          <p:nvPr/>
        </p:nvSpPr>
        <p:spPr>
          <a:xfrm>
            <a:off x="8276692" y="3019014"/>
            <a:ext cx="2652457" cy="307777"/>
          </a:xfrm>
          <a:prstGeom prst="rect">
            <a:avLst/>
          </a:prstGeom>
          <a:solidFill>
            <a:schemeClr val="bg1"/>
          </a:solidFill>
          <a:ln>
            <a:solidFill>
              <a:srgbClr val="CCFF66"/>
            </a:solidFill>
          </a:ln>
        </p:spPr>
        <p:txBody>
          <a:bodyPr wrap="none" rtlCol="0">
            <a:spAutoFit/>
          </a:bodyPr>
          <a:lstStyle/>
          <a:p>
            <a:pPr marL="257175" indent="-257175">
              <a:buFont typeface="Wingdings" panose="05000000000000000000" pitchFamily="2" charset="2"/>
              <a:buChar char="q"/>
            </a:pPr>
            <a:r>
              <a:rPr lang="fr-FR" sz="1400" dirty="0"/>
              <a:t>Immunologie / Microbiologie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3CD151AB-C398-A93D-BAA9-86083685E03F}"/>
              </a:ext>
            </a:extLst>
          </p:cNvPr>
          <p:cNvSpPr txBox="1"/>
          <p:nvPr/>
        </p:nvSpPr>
        <p:spPr>
          <a:xfrm>
            <a:off x="1660698" y="2856125"/>
            <a:ext cx="4558137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CCFF66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/>
              <a:t>Comment les organismes se défendent-ils? </a:t>
            </a:r>
          </a:p>
          <a:p>
            <a:r>
              <a:rPr lang="fr-FR" sz="1200" dirty="0"/>
              <a:t>Quels sont les types d’associations des microorganismes (bactéries, virus, champignons, protistes) avec leurs hôtes?</a:t>
            </a:r>
          </a:p>
        </p:txBody>
      </p:sp>
      <p:sp>
        <p:nvSpPr>
          <p:cNvPr id="59" name="Double flèche horizontale 43">
            <a:extLst>
              <a:ext uri="{FF2B5EF4-FFF2-40B4-BE49-F238E27FC236}">
                <a16:creationId xmlns:a16="http://schemas.microsoft.com/office/drawing/2014/main" id="{78421D7B-4A2C-F243-26F0-C187EF5631E4}"/>
              </a:ext>
            </a:extLst>
          </p:cNvPr>
          <p:cNvSpPr/>
          <p:nvPr/>
        </p:nvSpPr>
        <p:spPr>
          <a:xfrm>
            <a:off x="6317226" y="2706150"/>
            <a:ext cx="1620000" cy="972000"/>
          </a:xfrm>
          <a:prstGeom prst="leftRightArrow">
            <a:avLst>
              <a:gd name="adj1" fmla="val 50000"/>
              <a:gd name="adj2" fmla="val 83333"/>
            </a:avLst>
          </a:prstGeom>
          <a:solidFill>
            <a:srgbClr val="CC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>
              <a:solidFill>
                <a:schemeClr val="tx1"/>
              </a:solidFill>
            </a:endParaRP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45238DF2-7226-167C-657C-06CCE6BD6F28}"/>
              </a:ext>
            </a:extLst>
          </p:cNvPr>
          <p:cNvSpPr txBox="1"/>
          <p:nvPr/>
        </p:nvSpPr>
        <p:spPr>
          <a:xfrm>
            <a:off x="6738323" y="3053648"/>
            <a:ext cx="603050" cy="30008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350" dirty="0"/>
              <a:t>S3, S6</a:t>
            </a:r>
          </a:p>
        </p:txBody>
      </p:sp>
    </p:spTree>
    <p:extLst>
      <p:ext uri="{BB962C8B-B14F-4D97-AF65-F5344CB8AC3E}">
        <p14:creationId xmlns:p14="http://schemas.microsoft.com/office/powerpoint/2010/main" val="4118774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A276D1-B32E-93A5-5221-7A6877D13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A l’issue de l’UE Socle Bio…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05B225-A02B-0D12-144B-C112B9B25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15320" cy="4351338"/>
          </a:xfrm>
        </p:spPr>
        <p:txBody>
          <a:bodyPr/>
          <a:lstStyle/>
          <a:p>
            <a:r>
              <a:rPr lang="fr-FR" dirty="0"/>
              <a:t>L’</a:t>
            </a:r>
            <a:r>
              <a:rPr lang="fr-FR" dirty="0" err="1"/>
              <a:t>étudiant.e</a:t>
            </a:r>
            <a:r>
              <a:rPr lang="fr-FR" dirty="0"/>
              <a:t> connaîtra les lignes principales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</a:t>
            </a:r>
            <a:r>
              <a:rPr lang="fr-FR" sz="20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 grandes théories fondatrices de la biologie et les hypothèses sur l’origine de la vie </a:t>
            </a:r>
          </a:p>
          <a:p>
            <a:pPr indent="444500">
              <a:spcBef>
                <a:spcPts val="1200"/>
              </a:spcBef>
              <a:spcAft>
                <a:spcPts val="1200"/>
              </a:spcAft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Enoncer et dater les théories fondatrices de la biologie contemporaine</a:t>
            </a:r>
            <a:endPara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444500">
              <a:spcBef>
                <a:spcPts val="1200"/>
              </a:spcBef>
              <a:spcAft>
                <a:spcPts val="1200"/>
              </a:spcAft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Expliquer simplement chacune de ces théories </a:t>
            </a:r>
            <a:endPara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444500">
              <a:spcBef>
                <a:spcPts val="1200"/>
              </a:spcBef>
              <a:spcAft>
                <a:spcPts val="1200"/>
              </a:spcAft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Expliquer les différentes hypothèses concernant l’émergence de la vie sur terre</a:t>
            </a:r>
          </a:p>
          <a:p>
            <a:pPr indent="0">
              <a:spcBef>
                <a:spcPts val="1200"/>
              </a:spcBef>
              <a:spcAft>
                <a:spcPts val="1200"/>
              </a:spcAft>
              <a:buNone/>
            </a:pPr>
            <a:endPara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-&gt; travail en autonomie, connaissances partagées</a:t>
            </a:r>
            <a:endParaRPr lang="fr-FR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9917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A276D1-B32E-93A5-5221-7A6877D13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A l’issue de l’UE Socle Bio…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05B225-A02B-0D12-144B-C112B9B25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" y="1690688"/>
            <a:ext cx="12100560" cy="5014912"/>
          </a:xfrm>
        </p:spPr>
        <p:txBody>
          <a:bodyPr>
            <a:normAutofit fontScale="70000" lnSpcReduction="20000"/>
          </a:bodyPr>
          <a:lstStyle/>
          <a:p>
            <a:r>
              <a:rPr lang="fr-FR" dirty="0"/>
              <a:t>L’</a:t>
            </a:r>
            <a:r>
              <a:rPr lang="fr-FR" dirty="0" err="1"/>
              <a:t>étudiant.e</a:t>
            </a:r>
            <a:r>
              <a:rPr lang="fr-FR" dirty="0"/>
              <a:t> sera capable de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6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Décrire l’organisation de la cellule eucaryote et les fonctions associées aux différentes structures cellulaires </a:t>
            </a:r>
          </a:p>
          <a:p>
            <a:pPr indent="444500">
              <a:spcBef>
                <a:spcPts val="1200"/>
              </a:spcBef>
              <a:spcAft>
                <a:spcPts val="1200"/>
              </a:spcAft>
            </a:pPr>
            <a:r>
              <a:rPr lang="fr-FR" sz="2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Distinguer les grands types d’organisation cellulaire</a:t>
            </a:r>
            <a:endParaRPr lang="fr-FR" sz="23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444500">
              <a:spcBef>
                <a:spcPts val="1200"/>
              </a:spcBef>
              <a:spcAft>
                <a:spcPts val="1200"/>
              </a:spcAft>
            </a:pPr>
            <a:r>
              <a:rPr lang="fr-FR" sz="2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Reconnaître les différents compartiments cellulaires, les structures subcellulaires des cellules eucaryotes sur des clichés de microscopie ou des schémas</a:t>
            </a:r>
            <a:endParaRPr lang="fr-FR" sz="23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444500">
              <a:spcBef>
                <a:spcPts val="1200"/>
              </a:spcBef>
              <a:spcAft>
                <a:spcPts val="1200"/>
              </a:spcAft>
            </a:pPr>
            <a:r>
              <a:rPr lang="fr-FR" sz="2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Etablir les relations connues entre compartiments, structures subcellulaires et fonctions biologiques</a:t>
            </a:r>
            <a:endParaRPr lang="fr-FR" sz="23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444500">
              <a:spcBef>
                <a:spcPts val="1200"/>
              </a:spcBef>
              <a:spcAft>
                <a:spcPts val="1200"/>
              </a:spcAft>
            </a:pPr>
            <a:r>
              <a:rPr lang="fr-FR" sz="2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Analyser et interpréter les résultats expérimentaux obtenus à l’aide des techniques élémentaires de biologie cellulaire et moléculaire, formuler à partir de ces données des conclusions ou des hypothèses</a:t>
            </a:r>
            <a:endParaRPr lang="fr-FR" sz="23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-&gt; Polys 1 et 2, Martine Thomas / Alexis Faure, Travail en autonomie, cours inversés, Cours/TD, TP</a:t>
            </a:r>
            <a:endParaRPr lang="fr-FR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0279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A276D1-B32E-93A5-5221-7A6877D13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A l’issue de l’UE Socle Bio…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05B225-A02B-0D12-144B-C112B9B25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15320" cy="4351338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L’</a:t>
            </a:r>
            <a:r>
              <a:rPr lang="fr-FR" dirty="0" err="1"/>
              <a:t>étudiant.e</a:t>
            </a:r>
            <a:r>
              <a:rPr lang="fr-FR" dirty="0"/>
              <a:t> sera capable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0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d’expliquer les mécanismes de la réplication, de la transcription et de la traduction</a:t>
            </a:r>
            <a:endParaRPr lang="fr-FR" sz="2000" dirty="0">
              <a:solidFill>
                <a:schemeClr val="accent2">
                  <a:lumMod val="7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444500">
              <a:spcBef>
                <a:spcPts val="1200"/>
              </a:spcBef>
              <a:spcAft>
                <a:spcPts val="1200"/>
              </a:spcAft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Citer les principales molécules impliquées dans ces différents mécanismes</a:t>
            </a:r>
            <a:endPara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444500">
              <a:spcBef>
                <a:spcPts val="1200"/>
              </a:spcBef>
              <a:spcAft>
                <a:spcPts val="1200"/>
              </a:spcAft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Connaître et représenter le déroulement spatio-temporel de ces différents  mécanismes</a:t>
            </a:r>
            <a:endPara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444500">
              <a:spcBef>
                <a:spcPts val="1200"/>
              </a:spcBef>
              <a:spcAft>
                <a:spcPts val="1200"/>
              </a:spcAft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Connaître les techniques expérimentales permettant d’étudier ces mécanismes (but, principe, limites)</a:t>
            </a:r>
            <a:endPara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-&gt; poly2,  Martine Thomas / Alexis Faure Cours/TD, TP</a:t>
            </a:r>
            <a:endParaRPr lang="fr-FR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9152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A276D1-B32E-93A5-5221-7A6877D13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A l’issue de l’UE Socle Bio…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05B225-A02B-0D12-144B-C112B9B25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080" y="1825624"/>
            <a:ext cx="11267440" cy="4849495"/>
          </a:xfrm>
        </p:spPr>
        <p:txBody>
          <a:bodyPr>
            <a:normAutofit fontScale="40000" lnSpcReduction="20000"/>
          </a:bodyPr>
          <a:lstStyle/>
          <a:p>
            <a:r>
              <a:rPr lang="fr-FR" sz="7000" dirty="0"/>
              <a:t>L’</a:t>
            </a:r>
            <a:r>
              <a:rPr lang="fr-FR" sz="7000" dirty="0" err="1"/>
              <a:t>étudiant.e</a:t>
            </a:r>
            <a:r>
              <a:rPr lang="fr-FR" sz="7000" dirty="0"/>
              <a:t> sera capable de :</a:t>
            </a:r>
          </a:p>
          <a:p>
            <a:pPr marL="0" indent="0">
              <a:buNone/>
            </a:pPr>
            <a:endParaRPr lang="fr-FR" sz="5000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50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Décrire les principaux mécanismes de la régulation de la succession des phases du cycle cellulaire, intégrer des explications biochimiques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fr-FR" sz="3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Expliquer, en donnant des exemples empruntés à l’étude du cycle cellulaire, comment des modifications chimiques des protéines peuvent conduire à des modifications de fonction de ces dernières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fr-FR" sz="3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Décrire et interpréter des expériences ayant permis de mettre en évidence la présence de facteurs de régulation présents à certaines phases du cycle cellulaire</a:t>
            </a:r>
            <a:endParaRPr lang="fr-FR" sz="33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fr-FR" sz="3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Décrire les principaux mécanismes moléculaires impliqués dans le passage d’une phase à l’autre du cycle cellulaire, dans la surveillance du cycle</a:t>
            </a:r>
            <a:endParaRPr lang="fr-FR" sz="33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fr-FR" sz="3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Donner des exemples de mécanismes impliqués dans la régulation de la dynamique du cytosquelette au cours du cycle cellulaire</a:t>
            </a:r>
            <a:endParaRPr lang="fr-FR" sz="33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fr-FR" sz="3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Donner des exemples de mécanismes impliqués dans la régulation de la réplication de l’ADN au cours du cycle cellulaire</a:t>
            </a:r>
            <a:endPara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-&gt;</a:t>
            </a:r>
            <a:r>
              <a:rPr lang="fr-FR" sz="45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poly1,  Ludivine Cours/TD, TP</a:t>
            </a:r>
            <a:endParaRPr lang="fr-FR" sz="45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7476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B0433D51-2403-8EED-A278-BD87366461D3}"/>
              </a:ext>
            </a:extLst>
          </p:cNvPr>
          <p:cNvSpPr/>
          <p:nvPr/>
        </p:nvSpPr>
        <p:spPr>
          <a:xfrm>
            <a:off x="284480" y="4561840"/>
            <a:ext cx="10956467" cy="212478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0E15FD53-0427-711F-5087-C4E9A9C018BE}"/>
              </a:ext>
            </a:extLst>
          </p:cNvPr>
          <p:cNvSpPr/>
          <p:nvPr/>
        </p:nvSpPr>
        <p:spPr>
          <a:xfrm>
            <a:off x="284480" y="1239521"/>
            <a:ext cx="10956467" cy="31292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9689454-0E15-CEF0-A694-325E75268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Notre ligne pédagogique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28E893-C1F6-FEAD-181F-70F8D619F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48105"/>
            <a:ext cx="10515600" cy="3020695"/>
          </a:xfrm>
        </p:spPr>
        <p:txBody>
          <a:bodyPr/>
          <a:lstStyle/>
          <a:p>
            <a:r>
              <a:rPr lang="fr-FR" b="1" dirty="0"/>
              <a:t>Un apport de connaissances sous différentes formes</a:t>
            </a:r>
          </a:p>
          <a:p>
            <a:pPr lvl="1"/>
            <a:r>
              <a:rPr lang="fr-FR" b="1" dirty="0"/>
              <a:t>Du travail en autonomie</a:t>
            </a:r>
          </a:p>
          <a:p>
            <a:pPr lvl="1"/>
            <a:r>
              <a:rPr lang="fr-FR" b="1" dirty="0"/>
              <a:t>Du travail en autonomie puis partagé</a:t>
            </a:r>
          </a:p>
          <a:p>
            <a:pPr lvl="1"/>
            <a:r>
              <a:rPr lang="fr-FR" b="1" dirty="0"/>
              <a:t>Des séances de cours/TD participatifs (cours inversé, réflexion en trinômes, TD, vidéos, exercices)</a:t>
            </a:r>
          </a:p>
          <a:p>
            <a:pPr lvl="1"/>
            <a:r>
              <a:rPr lang="fr-FR" b="1" dirty="0"/>
              <a:t>Des travaux pratiques</a:t>
            </a:r>
          </a:p>
          <a:p>
            <a:pPr lvl="1"/>
            <a:r>
              <a:rPr lang="fr-FR" b="1" dirty="0"/>
              <a:t>Des jeux? </a:t>
            </a: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AFE6C80-74EE-E4EA-5BC4-788E5BDFF559}"/>
              </a:ext>
            </a:extLst>
          </p:cNvPr>
          <p:cNvSpPr txBox="1"/>
          <p:nvPr/>
        </p:nvSpPr>
        <p:spPr>
          <a:xfrm>
            <a:off x="533400" y="4673600"/>
            <a:ext cx="59634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 dirty="0"/>
              <a:t>Une évaluation sous différentes formes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b="1" dirty="0"/>
              <a:t>Des petites évaluations de 10-15 min (souvent!)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b="1" dirty="0"/>
              <a:t>Au moins 1 travail en groupe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b="1" dirty="0"/>
              <a:t>Une évaluation finale de 2h (30% note finale)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b="1" dirty="0"/>
              <a:t>Des </a:t>
            </a:r>
            <a:r>
              <a:rPr lang="fr-FR" b="1" dirty="0" err="1"/>
              <a:t>compte-rendus</a:t>
            </a:r>
            <a:r>
              <a:rPr lang="fr-FR" b="1" dirty="0"/>
              <a:t> de TP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7585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B0433D51-2403-8EED-A278-BD87366461D3}"/>
              </a:ext>
            </a:extLst>
          </p:cNvPr>
          <p:cNvSpPr/>
          <p:nvPr/>
        </p:nvSpPr>
        <p:spPr>
          <a:xfrm>
            <a:off x="312966" y="4498161"/>
            <a:ext cx="10956467" cy="226098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0E15FD53-0427-711F-5087-C4E9A9C018BE}"/>
              </a:ext>
            </a:extLst>
          </p:cNvPr>
          <p:cNvSpPr/>
          <p:nvPr/>
        </p:nvSpPr>
        <p:spPr>
          <a:xfrm>
            <a:off x="284480" y="1239521"/>
            <a:ext cx="10956467" cy="268103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9689454-0E15-CEF0-A694-325E75268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Et pour commencer !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28E893-C1F6-FEAD-181F-70F8D619F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48105"/>
            <a:ext cx="10515600" cy="2572449"/>
          </a:xfrm>
        </p:spPr>
        <p:txBody>
          <a:bodyPr/>
          <a:lstStyle/>
          <a:p>
            <a:r>
              <a:rPr lang="fr-FR" b="1" dirty="0"/>
              <a:t>Poly 1 (sur </a:t>
            </a:r>
            <a:r>
              <a:rPr lang="fr-FR" b="1" dirty="0" err="1"/>
              <a:t>ecampus</a:t>
            </a:r>
            <a:r>
              <a:rPr lang="fr-FR" b="1" dirty="0"/>
              <a:t>), </a:t>
            </a:r>
            <a:r>
              <a:rPr lang="fr-FR" sz="2000" dirty="0"/>
              <a:t>travail préliminaire en autonomie</a:t>
            </a:r>
            <a:endParaRPr lang="fr-FR" dirty="0"/>
          </a:p>
          <a:p>
            <a:pPr lvl="1"/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14/10: Chapitre 1 (intro)</a:t>
            </a:r>
          </a:p>
          <a:p>
            <a:pPr lvl="1"/>
            <a:r>
              <a:rPr lang="fr-FR" dirty="0"/>
              <a:t>21/10 : Chapitre 2 (membrane plasmique) et Chapitre 6 (mitochondries)</a:t>
            </a:r>
          </a:p>
          <a:p>
            <a:pPr lvl="1"/>
            <a:r>
              <a:rPr lang="fr-FR" dirty="0"/>
              <a:t>5/11: Chapitre 3 (Noyau)</a:t>
            </a:r>
          </a:p>
          <a:p>
            <a:pPr lvl="1"/>
            <a:r>
              <a:rPr lang="fr-FR" dirty="0"/>
              <a:t>21/11: Chapitre 4 Cytosquelette</a:t>
            </a:r>
          </a:p>
          <a:p>
            <a:pPr lvl="1"/>
            <a:r>
              <a:rPr lang="fr-FR" dirty="0"/>
              <a:t>4/12 et après : Chapitre 5 Système endomembranaire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AFE6C80-74EE-E4EA-5BC4-788E5BDFF559}"/>
              </a:ext>
            </a:extLst>
          </p:cNvPr>
          <p:cNvSpPr txBox="1"/>
          <p:nvPr/>
        </p:nvSpPr>
        <p:spPr>
          <a:xfrm>
            <a:off x="597477" y="4490174"/>
            <a:ext cx="97474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 dirty="0"/>
              <a:t>Construction de l’introduction à l’UE Socle Bio</a:t>
            </a:r>
            <a:r>
              <a:rPr lang="fr-FR" dirty="0"/>
              <a:t>, </a:t>
            </a:r>
          </a:p>
          <a:p>
            <a:r>
              <a:rPr lang="fr-FR" dirty="0"/>
              <a:t>travail en autonomie puis partage de connaissances</a:t>
            </a:r>
          </a:p>
          <a:p>
            <a:endParaRPr lang="fr-FR" dirty="0"/>
          </a:p>
          <a:p>
            <a:r>
              <a:rPr lang="fr-FR" dirty="0"/>
              <a:t>Vous trouverez le plan, les consignes, les sujets dans le fichier partagé suivant :</a:t>
            </a:r>
          </a:p>
          <a:p>
            <a:endParaRPr lang="fr-FR" dirty="0"/>
          </a:p>
          <a:p>
            <a:r>
              <a:rPr lang="fr-FR" dirty="0">
                <a:hlinkClick r:id="rId2"/>
              </a:rPr>
              <a:t>https://docs.google.com/spreadsheets/d/1aF50nEWWBqA_crJMAMjjmlQ8f39KGb9Fq87Y9LOXrH8/edit?usp=sharing</a:t>
            </a:r>
            <a:endParaRPr lang="fr-FR" dirty="0"/>
          </a:p>
          <a:p>
            <a:r>
              <a:rPr lang="fr-FR" dirty="0"/>
              <a:t>La trame Powerpoint à utiliser est également sur </a:t>
            </a:r>
            <a:r>
              <a:rPr lang="fr-FR" dirty="0" err="1"/>
              <a:t>ecampus</a:t>
            </a:r>
            <a:endParaRPr lang="fr-FR" dirty="0"/>
          </a:p>
          <a:p>
            <a:r>
              <a:rPr lang="fr-FR" dirty="0"/>
              <a:t>		</a:t>
            </a:r>
          </a:p>
        </p:txBody>
      </p:sp>
      <p:pic>
        <p:nvPicPr>
          <p:cNvPr id="8" name="Image 7" descr="Une image contenant croquis, Dessin au trait, dessin, illustration&#10;&#10;Description générée automatiquement">
            <a:extLst>
              <a:ext uri="{FF2B5EF4-FFF2-40B4-BE49-F238E27FC236}">
                <a16:creationId xmlns:a16="http://schemas.microsoft.com/office/drawing/2014/main" id="{9347B01F-1BD1-6FC5-4E91-A64D10EE0A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0540" y="171371"/>
            <a:ext cx="2616200" cy="2298700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B618205E-F83C-F12E-2A28-AAFCB6F388EA}"/>
              </a:ext>
            </a:extLst>
          </p:cNvPr>
          <p:cNvSpPr txBox="1"/>
          <p:nvPr/>
        </p:nvSpPr>
        <p:spPr>
          <a:xfrm>
            <a:off x="284480" y="4085515"/>
            <a:ext cx="103734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>
                <a:solidFill>
                  <a:srgbClr val="FF0000"/>
                </a:solidFill>
              </a:rPr>
              <a:t>N.B.: les dates correspondent aux deadlines, vous devez évidemment commencer à travailler bien avant ces dates ! </a:t>
            </a:r>
          </a:p>
        </p:txBody>
      </p:sp>
    </p:spTree>
    <p:extLst>
      <p:ext uri="{BB962C8B-B14F-4D97-AF65-F5344CB8AC3E}">
        <p14:creationId xmlns:p14="http://schemas.microsoft.com/office/powerpoint/2010/main" val="38044274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720</TotalTime>
  <Words>977</Words>
  <Application>Microsoft Macintosh PowerPoint</Application>
  <PresentationFormat>Grand écran</PresentationFormat>
  <Paragraphs>109</Paragraphs>
  <Slides>9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Wingdings</vt:lpstr>
      <vt:lpstr>Thème Office</vt:lpstr>
      <vt:lpstr>UE Socle en BIOLOGIE</vt:lpstr>
      <vt:lpstr>La biologie dans la licence Sciences et Technologies</vt:lpstr>
      <vt:lpstr>Présentation PowerPoint</vt:lpstr>
      <vt:lpstr>A l’issue de l’UE Socle Bio…</vt:lpstr>
      <vt:lpstr>A l’issue de l’UE Socle Bio…</vt:lpstr>
      <vt:lpstr>A l’issue de l’UE Socle Bio…</vt:lpstr>
      <vt:lpstr>A l’issue de l’UE Socle Bio…</vt:lpstr>
      <vt:lpstr>Notre ligne pédagogique </vt:lpstr>
      <vt:lpstr>Et pour commencer 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Martine Thomas</dc:creator>
  <cp:lastModifiedBy>Martine Thomas</cp:lastModifiedBy>
  <cp:revision>10</cp:revision>
  <dcterms:created xsi:type="dcterms:W3CDTF">2024-10-03T22:37:57Z</dcterms:created>
  <dcterms:modified xsi:type="dcterms:W3CDTF">2024-10-05T19:24:33Z</dcterms:modified>
</cp:coreProperties>
</file>