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8" r:id="rId2"/>
    <p:sldId id="430" r:id="rId3"/>
    <p:sldId id="419" r:id="rId4"/>
    <p:sldId id="399" r:id="rId5"/>
    <p:sldId id="427" r:id="rId6"/>
    <p:sldId id="420" r:id="rId7"/>
    <p:sldId id="422" r:id="rId8"/>
    <p:sldId id="423" r:id="rId9"/>
    <p:sldId id="424" r:id="rId10"/>
    <p:sldId id="426" r:id="rId11"/>
    <p:sldId id="429" r:id="rId12"/>
    <p:sldId id="407" r:id="rId13"/>
    <p:sldId id="408" r:id="rId14"/>
  </p:sldIdLst>
  <p:sldSz cx="9144000" cy="6858000" type="screen4x3"/>
  <p:notesSz cx="6797675" cy="9928225"/>
  <p:custDataLst>
    <p:tags r:id="rId1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A46"/>
    <a:srgbClr val="71C8F3"/>
    <a:srgbClr val="3FE147"/>
    <a:srgbClr val="88E53B"/>
    <a:srgbClr val="73DCF1"/>
    <a:srgbClr val="00CCFF"/>
    <a:srgbClr val="FFFF99"/>
    <a:srgbClr val="01AF79"/>
    <a:srgbClr val="FBFECE"/>
    <a:srgbClr val="CD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83959" autoAdjust="0"/>
  </p:normalViewPr>
  <p:slideViewPr>
    <p:cSldViewPr showGuides="1">
      <p:cViewPr varScale="1">
        <p:scale>
          <a:sx n="91" d="100"/>
          <a:sy n="91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61A0-E765-456F-833C-340C0CFC00BD}" type="datetimeFigureOut">
              <a:rPr lang="fr-FR" smtClean="0"/>
              <a:t>08/10/23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7593-563B-4B7C-B3FE-AB36ABE053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99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CCE05-AAD5-4E7C-8821-24748EFD1228}" type="datetimeFigureOut">
              <a:rPr lang="fr-FR"/>
              <a:pPr>
                <a:defRPr/>
              </a:pPr>
              <a:t>08/10/23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230D9D-475E-43A8-B487-10905994F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42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logo_villebo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4313"/>
            <a:ext cx="3937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6" descr="logoparistechinstit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657850"/>
            <a:ext cx="13890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9" descr="logoRVB_UParisDescar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16575"/>
            <a:ext cx="19542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9" descr="Logo_PSUD_couleur-sans signa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524500"/>
            <a:ext cx="93821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Campus du sac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6326188"/>
            <a:ext cx="17049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0" descr="logo_RV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8260" r="1683" b="17699"/>
          <a:stretch>
            <a:fillRect/>
          </a:stretch>
        </p:blipFill>
        <p:spPr bwMode="auto">
          <a:xfrm>
            <a:off x="5453063" y="6145213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67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7375525" y="6599238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fr-FR" sz="900" i="1" dirty="0">
                <a:latin typeface="+mn-lt"/>
                <a:cs typeface="+mn-cs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620125" y="6634163"/>
            <a:ext cx="3063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2908C36-25B4-4AD0-A35C-4EB838A1C60E}" type="slidenum">
              <a:rPr lang="fr-FR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425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logo_villebo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875"/>
            <a:ext cx="2876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214313" y="857250"/>
            <a:ext cx="8715375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6643702" cy="764704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>
            <a:lvl1pPr>
              <a:buClr>
                <a:srgbClr val="C00000"/>
              </a:buClr>
              <a:buSzPct val="15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2C282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CC00"/>
              </a:buCl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8C58F-812E-344F-83AC-A05320B35670}" type="datetime1">
              <a:rPr lang="fr-FR" smtClean="0"/>
              <a:t>08/10/23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26413D8E-4A34-444F-969B-74F9285AFF6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08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" descr="logo_villebo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875"/>
            <a:ext cx="2876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14313" y="857250"/>
            <a:ext cx="8715375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50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C000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buClr>
                <a:srgbClr val="C0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B050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C000"/>
              </a:buCl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29196" y="152282"/>
            <a:ext cx="6300192" cy="562074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AA05D-5164-694F-B960-65DC0BDD8D58}" type="datetime1">
              <a:rPr lang="fr-FR" smtClean="0"/>
              <a:t>08/10/23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C9C9A9D9-C7DD-4318-9B28-2A0C66F1B9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95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3" y="857250"/>
            <a:ext cx="8715375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10" descr="logo_villebo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875"/>
            <a:ext cx="2876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836712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5BF0C1-02B2-3E43-ABAA-FFB8099AFEEA}" type="datetime1">
              <a:rPr lang="fr-FR" smtClean="0"/>
              <a:t>08/10/23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971EC91B-253C-4B5A-B3CD-314FFD73EF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88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413B-355D-7C42-B56A-A36412473B3A}" type="datetime1">
              <a:rPr lang="fr-FR" smtClean="0"/>
              <a:t>08/10/23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A531-22CF-4E0C-BDC7-F548814F7B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2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7375525" y="6599238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fr-FR" sz="900" i="1" dirty="0">
                <a:latin typeface="+mn-lt"/>
                <a:cs typeface="+mn-cs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620125" y="6634163"/>
            <a:ext cx="3063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033082C-9C3C-48C4-9CC5-4AB25CD8C296}" type="slidenum">
              <a:rPr lang="fr-FR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2585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7375525" y="6599238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fr-FR" sz="900" i="1" dirty="0">
                <a:latin typeface="+mn-lt"/>
                <a:cs typeface="+mn-cs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620125" y="6634163"/>
            <a:ext cx="3063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C4B0D5D-696E-4D6F-B0AB-690E7BEBC292}" type="slidenum">
              <a:rPr lang="fr-FR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0488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7375525" y="6599238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fr-FR" sz="900" i="1" dirty="0">
                <a:latin typeface="+mn-lt"/>
                <a:cs typeface="+mn-cs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620125" y="6634163"/>
            <a:ext cx="3063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46A8433-82CA-492F-AA0A-BF049F21BFAA}" type="slidenum">
              <a:rPr lang="fr-FR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13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7375525" y="6599238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fr-FR" sz="900" i="1" dirty="0">
                <a:latin typeface="+mn-lt"/>
                <a:cs typeface="+mn-cs"/>
              </a:rPr>
              <a:t>15 novembre 2012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620125" y="6634163"/>
            <a:ext cx="3063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731" tIns="36731" rIns="36731" bIns="3673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79D2B0-4D72-4EC5-8F3B-5E76CEACA4A3}" type="slidenum">
              <a:rPr lang="fr-FR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45916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0F714-766A-7E4C-BFD9-5FDD4D08968B}" type="datetime1">
              <a:rPr lang="fr-FR" smtClean="0"/>
              <a:t>08/10/23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EB9D6-6BC3-4C61-BBAE-16653C04D8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66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R%C3%A9plicationdelADN.png" TargetMode="Externa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R%C3%A9plicationdelADN.png" TargetMode="Externa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Remise à niveau en Biologie – Séance 4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t="1845" b="1845"/>
          <a:stretch>
            <a:fillRect/>
          </a:stretch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3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1896" y="1196752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L’ADN est constitué de deux chaînes </a:t>
            </a:r>
            <a:r>
              <a:rPr lang="fr-FR" dirty="0"/>
              <a:t>(ou brins) enroulées l’une autour de l’autre en une double hélice de 2 nm (10</a:t>
            </a:r>
            <a:r>
              <a:rPr lang="fr-FR" baseline="30000" dirty="0"/>
              <a:t>-9</a:t>
            </a:r>
            <a:r>
              <a:rPr lang="fr-FR" dirty="0"/>
              <a:t>m) de diamètre. </a:t>
            </a:r>
            <a:endParaRPr lang="fr-FR" dirty="0" smtClean="0"/>
          </a:p>
          <a:p>
            <a:endParaRPr lang="fr-FR" sz="24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dirty="0" smtClean="0"/>
              <a:t>Chaque </a:t>
            </a:r>
            <a:r>
              <a:rPr lang="fr-FR" dirty="0"/>
              <a:t>chaîne est composée d’une </a:t>
            </a:r>
            <a:r>
              <a:rPr lang="fr-FR" b="1" dirty="0">
                <a:solidFill>
                  <a:srgbClr val="FF0000"/>
                </a:solidFill>
              </a:rPr>
              <a:t>succession de nucléotides </a:t>
            </a:r>
            <a:r>
              <a:rPr lang="fr-FR" dirty="0"/>
              <a:t>qui sont un assemblage de trois molécules : </a:t>
            </a:r>
            <a:endParaRPr lang="fr-FR" dirty="0" smtClean="0"/>
          </a:p>
          <a:p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un </a:t>
            </a:r>
            <a:r>
              <a:rPr lang="fr-FR" dirty="0"/>
              <a:t>groupement phosphate,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un </a:t>
            </a:r>
            <a:r>
              <a:rPr lang="fr-FR" dirty="0"/>
              <a:t>sucre (désoxyribose)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et </a:t>
            </a:r>
            <a:r>
              <a:rPr lang="fr-FR" dirty="0"/>
              <a:t>une base azotée. </a:t>
            </a:r>
            <a:endParaRPr lang="fr-FR" dirty="0" smtClean="0"/>
          </a:p>
          <a:p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dirty="0" smtClean="0"/>
              <a:t>Les </a:t>
            </a:r>
            <a:r>
              <a:rPr lang="fr-FR" dirty="0"/>
              <a:t>bases azotées sont au nombre de quatre :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/>
              <a:t>	</a:t>
            </a:r>
            <a:r>
              <a:rPr lang="fr-FR" dirty="0" smtClean="0"/>
              <a:t>adénine (A</a:t>
            </a:r>
            <a:r>
              <a:rPr lang="fr-FR" dirty="0"/>
              <a:t>),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	thymine </a:t>
            </a:r>
            <a:r>
              <a:rPr lang="fr-FR" dirty="0"/>
              <a:t>(T),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	guanine </a:t>
            </a:r>
            <a:r>
              <a:rPr lang="fr-FR" dirty="0"/>
              <a:t>(G),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/>
              <a:t>	</a:t>
            </a:r>
            <a:r>
              <a:rPr lang="fr-FR" dirty="0" smtClean="0"/>
              <a:t>cytosine </a:t>
            </a:r>
            <a:r>
              <a:rPr lang="fr-FR" dirty="0"/>
              <a:t>(C). </a:t>
            </a:r>
            <a:endParaRPr lang="fr-FR" dirty="0" smtClean="0"/>
          </a:p>
          <a:p>
            <a:endParaRPr lang="fr-FR" sz="2000" dirty="0"/>
          </a:p>
          <a:p>
            <a:r>
              <a:rPr lang="fr-FR" dirty="0" smtClean="0"/>
              <a:t>La </a:t>
            </a:r>
            <a:r>
              <a:rPr lang="fr-FR" dirty="0"/>
              <a:t>complémentarité de ces bases, deux à deux, permet l’association des deux brins d’ADN : l’adénine est toujours appariée à une thymine et la guanine à une cytosine. </a:t>
            </a: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8089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1520" y="188640"/>
            <a:ext cx="1933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rgbClr val="FF0000"/>
                </a:solidFill>
              </a:rPr>
              <a:t>En résumé …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35896" y="1268760"/>
            <a:ext cx="187220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79712" y="1556792"/>
            <a:ext cx="129614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868144" y="2204864"/>
            <a:ext cx="165618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7584" y="2924944"/>
            <a:ext cx="280831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1600" y="4365104"/>
            <a:ext cx="1872208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932040" y="6093296"/>
            <a:ext cx="1008112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40418" y="6093296"/>
            <a:ext cx="129614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8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1896" y="1196752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L’ADN est constitué de deux chaînes </a:t>
            </a:r>
            <a:r>
              <a:rPr lang="fr-FR" dirty="0"/>
              <a:t>(ou brins) enroulées l’une autour de l’autre en une double hélice de 2 nm (10</a:t>
            </a:r>
            <a:r>
              <a:rPr lang="fr-FR" baseline="30000" dirty="0"/>
              <a:t>-9</a:t>
            </a:r>
            <a:r>
              <a:rPr lang="fr-FR" dirty="0"/>
              <a:t>m) de diamètre. </a:t>
            </a:r>
            <a:endParaRPr lang="fr-FR" dirty="0" smtClean="0"/>
          </a:p>
          <a:p>
            <a:endParaRPr lang="fr-FR" sz="24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dirty="0" smtClean="0"/>
              <a:t>Chaque </a:t>
            </a:r>
            <a:r>
              <a:rPr lang="fr-FR" dirty="0"/>
              <a:t>chaîne est composée d’une </a:t>
            </a:r>
            <a:r>
              <a:rPr lang="fr-FR" b="1" dirty="0">
                <a:solidFill>
                  <a:srgbClr val="FF0000"/>
                </a:solidFill>
              </a:rPr>
              <a:t>succession de nucléotides </a:t>
            </a:r>
            <a:r>
              <a:rPr lang="fr-FR" dirty="0"/>
              <a:t>qui sont un assemblage de trois molécules : </a:t>
            </a:r>
            <a:endParaRPr lang="fr-FR" dirty="0" smtClean="0"/>
          </a:p>
          <a:p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un </a:t>
            </a:r>
            <a:r>
              <a:rPr lang="fr-FR" dirty="0"/>
              <a:t>groupement phosphate,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un </a:t>
            </a:r>
            <a:r>
              <a:rPr lang="fr-FR" dirty="0"/>
              <a:t>sucre (désoxyribose)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et </a:t>
            </a:r>
            <a:r>
              <a:rPr lang="fr-FR" dirty="0"/>
              <a:t>une base azotée. </a:t>
            </a:r>
            <a:endParaRPr lang="fr-FR" dirty="0" smtClean="0"/>
          </a:p>
          <a:p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dirty="0" smtClean="0"/>
              <a:t>Les </a:t>
            </a:r>
            <a:r>
              <a:rPr lang="fr-FR" dirty="0"/>
              <a:t>bases azotées sont au nombre de quatre :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/>
              <a:t>	</a:t>
            </a:r>
            <a:r>
              <a:rPr lang="fr-FR" dirty="0" smtClean="0"/>
              <a:t>adénine (A</a:t>
            </a:r>
            <a:r>
              <a:rPr lang="fr-FR" dirty="0"/>
              <a:t>),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	thymine </a:t>
            </a:r>
            <a:r>
              <a:rPr lang="fr-FR" dirty="0"/>
              <a:t>(T),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 smtClean="0"/>
              <a:t>	guanine </a:t>
            </a:r>
            <a:r>
              <a:rPr lang="fr-FR" dirty="0"/>
              <a:t>(G), </a:t>
            </a:r>
            <a:endParaRPr lang="fr-FR" dirty="0" smtClean="0"/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dirty="0"/>
              <a:t>	</a:t>
            </a:r>
            <a:r>
              <a:rPr lang="fr-FR" dirty="0" smtClean="0"/>
              <a:t>cytosine </a:t>
            </a:r>
            <a:r>
              <a:rPr lang="fr-FR" dirty="0"/>
              <a:t>(C). </a:t>
            </a:r>
            <a:endParaRPr lang="fr-FR" dirty="0" smtClean="0"/>
          </a:p>
          <a:p>
            <a:endParaRPr lang="fr-FR" sz="2000" dirty="0"/>
          </a:p>
          <a:p>
            <a:r>
              <a:rPr lang="fr-FR" dirty="0" smtClean="0"/>
              <a:t>La </a:t>
            </a:r>
            <a:r>
              <a:rPr lang="fr-FR" dirty="0"/>
              <a:t>complémentarité de ces bases, deux à deux, permet l’association des deux brins d’ADN : l’adénine est toujours appariée à une thymine et la guanine à une cytosine. </a:t>
            </a: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8089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1520" y="188640"/>
            <a:ext cx="1933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rgbClr val="FF0000"/>
                </a:solidFill>
              </a:rPr>
              <a:t>En résumé …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44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2081" y="2973685"/>
            <a:ext cx="4257938" cy="13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fr-FR" altLang="fr-FR" sz="2000" dirty="0"/>
              <a:t>ce qui permet à l'information génétique de se transmettre de la </a:t>
            </a:r>
            <a:r>
              <a:rPr lang="fr-FR" altLang="fr-FR" sz="2000" dirty="0">
                <a:solidFill>
                  <a:srgbClr val="FF0000"/>
                </a:solidFill>
              </a:rPr>
              <a:t>cellule</a:t>
            </a:r>
            <a:r>
              <a:rPr lang="fr-FR" altLang="fr-FR" sz="2000" dirty="0"/>
              <a:t> </a:t>
            </a:r>
            <a:r>
              <a:rPr lang="fr-FR" altLang="fr-FR" sz="2000" dirty="0">
                <a:solidFill>
                  <a:srgbClr val="FF0000"/>
                </a:solidFill>
              </a:rPr>
              <a:t>mère</a:t>
            </a:r>
            <a:r>
              <a:rPr lang="fr-FR" altLang="fr-FR" sz="2000" dirty="0"/>
              <a:t> </a:t>
            </a:r>
            <a:r>
              <a:rPr lang="fr-FR" altLang="fr-FR" sz="2000" dirty="0">
                <a:solidFill>
                  <a:srgbClr val="FF0000"/>
                </a:solidFill>
              </a:rPr>
              <a:t>aux cellules filles</a:t>
            </a:r>
            <a:r>
              <a:rPr lang="fr-FR" altLang="fr-FR" sz="2000" dirty="0"/>
              <a:t> lors de la division cellulaire.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52" y="232297"/>
            <a:ext cx="3040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rgbClr val="FF0000"/>
                </a:solidFill>
              </a:rPr>
              <a:t>Réplication de l'ADN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7" name="Picture 2" descr="RéplicationdelAD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78" y="1633977"/>
            <a:ext cx="4062995" cy="26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486" y="1556792"/>
            <a:ext cx="3970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000"/>
              <a:t>L'ADN </a:t>
            </a:r>
            <a:r>
              <a:rPr lang="fr-FR" altLang="fr-FR" sz="2000" smtClean="0"/>
              <a:t>présente </a:t>
            </a:r>
            <a:r>
              <a:rPr lang="fr-FR" altLang="fr-FR" sz="2000" dirty="0"/>
              <a:t>l'importante propriété de pouvoir être reproduit à l'identique </a:t>
            </a:r>
            <a:endParaRPr lang="fr-FR" sz="2000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146818" y="2412066"/>
            <a:ext cx="303668" cy="7595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2541050" y="4383660"/>
            <a:ext cx="154867" cy="585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83568" y="5301208"/>
            <a:ext cx="801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mécanisme par lequel est reproduit l’ADN s’appelle </a:t>
            </a:r>
            <a:endParaRPr lang="fr-FR" sz="2400" dirty="0" smtClean="0"/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la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réplication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58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942" y="1043955"/>
            <a:ext cx="69044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100" dirty="0" smtClean="0"/>
              <a:t>La réplication </a:t>
            </a:r>
            <a:r>
              <a:rPr lang="fr-FR" altLang="fr-FR" sz="2100" dirty="0"/>
              <a:t>de l'ADN un processus </a:t>
            </a:r>
            <a:r>
              <a:rPr lang="fr-FR" altLang="fr-FR" sz="2100" dirty="0">
                <a:solidFill>
                  <a:srgbClr val="FF0000"/>
                </a:solidFill>
              </a:rPr>
              <a:t>semi-conservateur</a:t>
            </a:r>
            <a:endParaRPr lang="fr-FR" sz="2100" dirty="0"/>
          </a:p>
        </p:txBody>
      </p:sp>
      <p:sp>
        <p:nvSpPr>
          <p:cNvPr id="3" name="Rectangle 2"/>
          <p:cNvSpPr/>
          <p:nvPr/>
        </p:nvSpPr>
        <p:spPr>
          <a:xfrm>
            <a:off x="395032" y="4463782"/>
            <a:ext cx="3940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Ainsi chaque nouvelle molécule est constituée d’un brin d’ADN parental et d’un brin complémentaire nouvellement synthétisé. </a:t>
            </a:r>
          </a:p>
        </p:txBody>
      </p:sp>
      <p:pic>
        <p:nvPicPr>
          <p:cNvPr id="7" name="Picture 2" descr="RéplicationdelAD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4" y="2232693"/>
            <a:ext cx="4062995" cy="26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032" y="1878589"/>
            <a:ext cx="3998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La molécule d'ADN s'ouvre comme une fermeture éclair libérant deux brins complémentaires.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032" y="3241399"/>
            <a:ext cx="3882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dirty="0"/>
              <a:t>Chaque brin solitaire catalyse alors la synthèse de sa moitié manquante.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768120" y="4913753"/>
            <a:ext cx="23952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100" dirty="0"/>
              <a:t>processus </a:t>
            </a:r>
          </a:p>
          <a:p>
            <a:pPr algn="ctr"/>
            <a:r>
              <a:rPr lang="fr-FR" altLang="fr-FR" sz="2100" dirty="0">
                <a:solidFill>
                  <a:srgbClr val="FF0000"/>
                </a:solidFill>
              </a:rPr>
              <a:t>semi-conservateur</a:t>
            </a:r>
            <a:endParaRPr lang="fr-FR" sz="2100" dirty="0"/>
          </a:p>
        </p:txBody>
      </p:sp>
      <p:sp>
        <p:nvSpPr>
          <p:cNvPr id="11" name="Flèche droite 10"/>
          <p:cNvSpPr/>
          <p:nvPr/>
        </p:nvSpPr>
        <p:spPr>
          <a:xfrm>
            <a:off x="4766092" y="5036315"/>
            <a:ext cx="457334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5400000">
            <a:off x="1925355" y="4081071"/>
            <a:ext cx="410362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5400000">
            <a:off x="1941642" y="2952173"/>
            <a:ext cx="377789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0052" y="232297"/>
            <a:ext cx="3040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rgbClr val="FF0000"/>
                </a:solidFill>
              </a:rPr>
              <a:t>Réplication de l'ADN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67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Remise à niveau en Biologie – Séance 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Un peu d’évocation...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Quelles sont les principales informations que vous avez retenues de la </a:t>
            </a:r>
            <a:r>
              <a:rPr lang="fr-FR" smtClean="0"/>
              <a:t>séance 3 </a:t>
            </a:r>
            <a:r>
              <a:rPr lang="fr-FR" dirty="0" smtClean="0"/>
              <a:t>de remise à niveau Bio 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1008"/>
            <a:ext cx="4838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4321"/>
          <a:stretch/>
        </p:blipFill>
        <p:spPr>
          <a:xfrm>
            <a:off x="65914" y="1196752"/>
            <a:ext cx="8625854" cy="46805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260648"/>
            <a:ext cx="57606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solidFill>
                  <a:srgbClr val="FF0000"/>
                </a:solidFill>
              </a:rPr>
              <a:t>Le dogme central de la biologie moléculaire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25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1168217"/>
            <a:ext cx="5576181" cy="830997"/>
          </a:xfrm>
          <a:prstGeom prst="rect">
            <a:avLst/>
          </a:prstGeom>
          <a:solidFill>
            <a:srgbClr val="C6D9F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L’ADN </a:t>
            </a:r>
            <a:r>
              <a:rPr lang="fr-FR" sz="2400" b="1" dirty="0"/>
              <a:t>(</a:t>
            </a:r>
            <a:r>
              <a:rPr lang="fr-FR" sz="2400" b="1" dirty="0" smtClean="0"/>
              <a:t>acide désoxyribonucléique), la double hélice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81521" y="2447722"/>
            <a:ext cx="5778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Acide </a:t>
            </a:r>
            <a:r>
              <a:rPr lang="fr-FR" dirty="0" smtClean="0"/>
              <a:t>nucléique </a:t>
            </a:r>
            <a:endParaRPr lang="fr-FR" dirty="0"/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Support de l’information génétique et de sa transmission au cours des </a:t>
            </a:r>
            <a:r>
              <a:rPr lang="fr-FR" dirty="0" smtClean="0"/>
              <a:t>générations</a:t>
            </a:r>
            <a:endParaRPr lang="fr-FR" dirty="0"/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Principal constituant des chromosomes</a:t>
            </a: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243818" cy="38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3883" y="143127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19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6642" y="1086238"/>
            <a:ext cx="6993148" cy="400110"/>
          </a:xfrm>
          <a:prstGeom prst="rect">
            <a:avLst/>
          </a:prstGeom>
          <a:solidFill>
            <a:srgbClr val="C6D9F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L’ADN est formé d’une succession de nucléotides</a:t>
            </a:r>
            <a:endParaRPr lang="fr-FR" sz="2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83568" y="2564904"/>
            <a:ext cx="7500996" cy="3978234"/>
            <a:chOff x="540856" y="2322167"/>
            <a:chExt cx="8051592" cy="417181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/>
            <a:srcRect l="22966" t="55476" r="27913" b="5880"/>
            <a:stretch/>
          </p:blipFill>
          <p:spPr>
            <a:xfrm>
              <a:off x="1547664" y="2564904"/>
              <a:ext cx="6226875" cy="3240360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4716016" y="2564904"/>
              <a:ext cx="2395518" cy="23762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3419872" y="4293096"/>
              <a:ext cx="1800200" cy="15841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1979712" y="2780928"/>
              <a:ext cx="1584176" cy="18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856" y="2411596"/>
              <a:ext cx="2877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un groupement phosphate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1800" y="6124654"/>
              <a:ext cx="3057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1"/>
              <a:r>
                <a:rPr lang="fr-FR" dirty="0"/>
                <a:t>un sucre (désoxyribose)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61917" y="2322167"/>
              <a:ext cx="2030531" cy="387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1"/>
              <a:r>
                <a:rPr lang="fr-FR" dirty="0"/>
                <a:t>une base </a:t>
              </a:r>
              <a:r>
                <a:rPr lang="fr-FR" dirty="0" smtClean="0"/>
                <a:t>azotée </a:t>
              </a:r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324281" y="1806070"/>
            <a:ext cx="849786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Un nucléotide = une base azotée + un sucre + un groupement phosphate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3883" y="143127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34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1720" y="1268760"/>
            <a:ext cx="5184576" cy="407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ADN, les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briques élémentaires…</a:t>
            </a:r>
          </a:p>
        </p:txBody>
      </p:sp>
      <p:pic>
        <p:nvPicPr>
          <p:cNvPr id="3" name="Picture 5" descr="purine-pyrimid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2" y="3099395"/>
            <a:ext cx="3439716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3883" y="143127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0492" y="2338944"/>
            <a:ext cx="31401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bases azotées</a:t>
            </a: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6"/>
          <a:stretch/>
        </p:blipFill>
        <p:spPr bwMode="auto">
          <a:xfrm>
            <a:off x="5794863" y="3581679"/>
            <a:ext cx="2305529" cy="20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46185" y="2366488"/>
            <a:ext cx="135527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sucre</a:t>
            </a:r>
          </a:p>
        </p:txBody>
      </p:sp>
      <p:sp>
        <p:nvSpPr>
          <p:cNvPr id="8" name="Ellipse 7"/>
          <p:cNvSpPr/>
          <p:nvPr/>
        </p:nvSpPr>
        <p:spPr>
          <a:xfrm>
            <a:off x="7123822" y="5021839"/>
            <a:ext cx="328498" cy="392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60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451" t="9145" r="46881" b="6220"/>
          <a:stretch/>
        </p:blipFill>
        <p:spPr>
          <a:xfrm>
            <a:off x="4908773" y="2207270"/>
            <a:ext cx="4076700" cy="37675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4690" y="1437581"/>
            <a:ext cx="770230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L’association des nucléotides forme une chaine linéaire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4350" y="2892553"/>
            <a:ext cx="50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Liaison </a:t>
            </a:r>
            <a:r>
              <a:rPr lang="fr-FR" dirty="0" err="1"/>
              <a:t>phosphodiester</a:t>
            </a:r>
            <a:r>
              <a:rPr lang="fr-FR" dirty="0"/>
              <a:t> entre le groupement </a:t>
            </a:r>
            <a:r>
              <a:rPr lang="fr-FR" u="sng" dirty="0">
                <a:solidFill>
                  <a:srgbClr val="FF0000"/>
                </a:solidFill>
              </a:rPr>
              <a:t>phosphate en 5’ </a:t>
            </a:r>
            <a:r>
              <a:rPr lang="fr-FR" dirty="0"/>
              <a:t>et le </a:t>
            </a:r>
            <a:r>
              <a:rPr lang="fr-FR" u="sng" dirty="0">
                <a:solidFill>
                  <a:srgbClr val="FF0000"/>
                </a:solidFill>
              </a:rPr>
              <a:t>OH en 3’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859844" y="3284984"/>
            <a:ext cx="2094152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267744" y="2492896"/>
            <a:ext cx="3168352" cy="7579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51520" y="18864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27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951842" y="5298597"/>
            <a:ext cx="28574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Appariements Watson-Crick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+mn-lt"/>
              </a:rPr>
              <a:t>(Liaisons H )</a:t>
            </a:r>
            <a:endParaRPr lang="fr-FR" altLang="fr-FR" sz="1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9150" y="1697421"/>
            <a:ext cx="723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deux brins sont liés par des liaisons hydrogènes entre des </a:t>
            </a:r>
            <a:r>
              <a:rPr lang="fr-FR" dirty="0"/>
              <a:t>couples de bases </a:t>
            </a:r>
            <a:r>
              <a:rPr lang="fr-FR" u="sng" dirty="0" smtClean="0">
                <a:solidFill>
                  <a:srgbClr val="FF0000"/>
                </a:solidFill>
              </a:rPr>
              <a:t>adénine </a:t>
            </a:r>
            <a:r>
              <a:rPr lang="fr-FR" u="sng" dirty="0">
                <a:solidFill>
                  <a:srgbClr val="FF0000"/>
                </a:solidFill>
              </a:rPr>
              <a:t>et </a:t>
            </a:r>
            <a:r>
              <a:rPr lang="fr-FR" u="sng" dirty="0" smtClean="0">
                <a:solidFill>
                  <a:srgbClr val="FF0000"/>
                </a:solidFill>
              </a:rPr>
              <a:t>thymine </a:t>
            </a:r>
            <a:r>
              <a:rPr lang="fr-FR" dirty="0" smtClean="0"/>
              <a:t>et </a:t>
            </a:r>
            <a:r>
              <a:rPr lang="fr-FR" u="sng" dirty="0" smtClean="0">
                <a:solidFill>
                  <a:srgbClr val="FF0000"/>
                </a:solidFill>
              </a:rPr>
              <a:t>guanine </a:t>
            </a:r>
            <a:r>
              <a:rPr lang="fr-FR" u="sng" dirty="0">
                <a:solidFill>
                  <a:srgbClr val="FF0000"/>
                </a:solidFill>
              </a:rPr>
              <a:t>et </a:t>
            </a:r>
            <a:r>
              <a:rPr lang="fr-FR" u="sng" dirty="0" smtClean="0">
                <a:solidFill>
                  <a:srgbClr val="FF0000"/>
                </a:solidFill>
              </a:rPr>
              <a:t>cytosine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257905" y="2491778"/>
            <a:ext cx="5249536" cy="4019685"/>
            <a:chOff x="6336860" y="1882613"/>
            <a:chExt cx="4131253" cy="3573393"/>
          </a:xfrm>
        </p:grpSpPr>
        <p:grpSp>
          <p:nvGrpSpPr>
            <p:cNvPr id="5" name="Groupe 4"/>
            <p:cNvGrpSpPr/>
            <p:nvPr/>
          </p:nvGrpSpPr>
          <p:grpSpPr>
            <a:xfrm>
              <a:off x="6336860" y="1882613"/>
              <a:ext cx="4131253" cy="3573393"/>
              <a:chOff x="3125303" y="1417320"/>
              <a:chExt cx="6821687" cy="5571090"/>
            </a:xfrm>
          </p:grpSpPr>
          <p:pic>
            <p:nvPicPr>
              <p:cNvPr id="7" name="Picture 5" descr="WC-simpl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718" y="3090545"/>
                <a:ext cx="3076575" cy="335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2" descr="poly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7893" y="1417320"/>
                <a:ext cx="3100387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1" descr="WC-simpl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868" y="1917868"/>
                <a:ext cx="5638799" cy="46513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</p:pic>
          <p:grpSp>
            <p:nvGrpSpPr>
              <p:cNvPr id="10" name="Groupe 9"/>
              <p:cNvGrpSpPr/>
              <p:nvPr/>
            </p:nvGrpSpPr>
            <p:grpSpPr>
              <a:xfrm>
                <a:off x="3125303" y="1588094"/>
                <a:ext cx="6821687" cy="5400316"/>
                <a:chOff x="3125303" y="1588094"/>
                <a:chExt cx="6821687" cy="5400316"/>
              </a:xfrm>
            </p:grpSpPr>
            <p:grpSp>
              <p:nvGrpSpPr>
                <p:cNvPr id="11" name="Group 11"/>
                <p:cNvGrpSpPr>
                  <a:grpSpLocks/>
                </p:cNvGrpSpPr>
                <p:nvPr/>
              </p:nvGrpSpPr>
              <p:grpSpPr bwMode="auto">
                <a:xfrm>
                  <a:off x="3230880" y="1798320"/>
                  <a:ext cx="6173788" cy="4722813"/>
                  <a:chOff x="1056" y="1201"/>
                  <a:chExt cx="3889" cy="2975"/>
                </a:xfrm>
              </p:grpSpPr>
              <p:sp>
                <p:nvSpPr>
                  <p:cNvPr id="1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928"/>
                    <a:ext cx="816" cy="1248"/>
                  </a:xfrm>
                  <a:prstGeom prst="line">
                    <a:avLst/>
                  </a:prstGeom>
                  <a:noFill/>
                  <a:ln w="155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5" name="Line 10"/>
                  <p:cNvSpPr>
                    <a:spLocks noChangeShapeType="1"/>
                  </p:cNvSpPr>
                  <p:nvPr/>
                </p:nvSpPr>
                <p:spPr bwMode="auto">
                  <a:xfrm rot="10594181">
                    <a:off x="4081" y="1201"/>
                    <a:ext cx="864" cy="1200"/>
                  </a:xfrm>
                  <a:prstGeom prst="line">
                    <a:avLst/>
                  </a:prstGeom>
                  <a:noFill/>
                  <a:ln w="15557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2" name="Text Box 15"/>
                <p:cNvSpPr txBox="1">
                  <a:spLocks noChangeArrowheads="1"/>
                </p:cNvSpPr>
                <p:nvPr/>
              </p:nvSpPr>
              <p:spPr bwMode="auto">
                <a:xfrm rot="3521216">
                  <a:off x="2409135" y="5560745"/>
                  <a:ext cx="2143833" cy="711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 dirty="0">
                      <a:latin typeface="Times" panose="02020603050405020304" pitchFamily="18" charset="0"/>
                    </a:rPr>
                    <a:t>Brin sens</a:t>
                  </a:r>
                </a:p>
              </p:txBody>
            </p:sp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 rot="3182335">
                  <a:off x="8096776" y="2726811"/>
                  <a:ext cx="2988932" cy="711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 dirty="0">
                      <a:latin typeface="Times" panose="02020603050405020304" pitchFamily="18" charset="0"/>
                    </a:rPr>
                    <a:t>Brin </a:t>
                  </a:r>
                  <a:r>
                    <a:rPr lang="fr-FR" altLang="fr-FR" sz="1500" dirty="0" err="1">
                      <a:latin typeface="Times" panose="02020603050405020304" pitchFamily="18" charset="0"/>
                    </a:rPr>
                    <a:t>antisens</a:t>
                  </a:r>
                  <a:endParaRPr lang="fr-FR" altLang="fr-FR" sz="1500" dirty="0">
                    <a:latin typeface="Times" panose="02020603050405020304" pitchFamily="18" charset="0"/>
                  </a:endParaRPr>
                </a:p>
              </p:txBody>
            </p:sp>
          </p:grpSp>
        </p:grp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 rot="19441494">
              <a:off x="7828215" y="2248307"/>
              <a:ext cx="710061" cy="266654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Times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43608" y="1033768"/>
            <a:ext cx="6683716" cy="400110"/>
          </a:xfrm>
          <a:prstGeom prst="rect">
            <a:avLst/>
          </a:prstGeom>
          <a:solidFill>
            <a:srgbClr val="C6D9F1"/>
          </a:solidFill>
          <a:ln>
            <a:solidFill>
              <a:srgbClr val="5B9BD5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/>
              <a:t>L’ADN est constitué de deux brins complémentaires </a:t>
            </a:r>
            <a:r>
              <a:rPr lang="fr-FR" sz="2000" b="1" dirty="0"/>
              <a:t>: 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192514" y="2391732"/>
            <a:ext cx="566962" cy="719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3883" y="143127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46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69" y="1514401"/>
            <a:ext cx="4633379" cy="46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1052736"/>
            <a:ext cx="8096250" cy="400110"/>
          </a:xfrm>
          <a:prstGeom prst="rect">
            <a:avLst/>
          </a:prstGeom>
          <a:solidFill>
            <a:srgbClr val="C6D9F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L’appariement des bases puriques et pyrimidiques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3883" y="143127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L’ADN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seance 4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13D8E-4A34-444F-969B-74F9285AFF6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50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C6032725181461BBE38143D45320C55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Modèle Transpar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Transparents</Template>
  <TotalTime>27216</TotalTime>
  <Words>476</Words>
  <Application>Microsoft Macintosh PowerPoint</Application>
  <PresentationFormat>Présentation à l'écran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Transparents</vt:lpstr>
      <vt:lpstr>Remise à niveau en Biologie – Séance 4</vt:lpstr>
      <vt:lpstr>Remise à niveau en Biologie – Séance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UE4.1 : Synthèse et propriétés des substances naturelles</dc:title>
  <dc:creator>Nardjis</dc:creator>
  <cp:lastModifiedBy>Martine THOMAS</cp:lastModifiedBy>
  <cp:revision>197</cp:revision>
  <cp:lastPrinted>2018-07-17T15:17:10Z</cp:lastPrinted>
  <dcterms:created xsi:type="dcterms:W3CDTF">2015-04-09T16:27:22Z</dcterms:created>
  <dcterms:modified xsi:type="dcterms:W3CDTF">2023-10-08T12:18:51Z</dcterms:modified>
</cp:coreProperties>
</file>