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6" r:id="rId3"/>
    <p:sldId id="258" r:id="rId4"/>
    <p:sldId id="259" r:id="rId5"/>
    <p:sldId id="261" r:id="rId6"/>
    <p:sldId id="267" r:id="rId7"/>
    <p:sldId id="268" r:id="rId8"/>
    <p:sldId id="269" r:id="rId9"/>
    <p:sldId id="260" r:id="rId10"/>
    <p:sldId id="262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/>
    <p:restoredTop sz="94718"/>
  </p:normalViewPr>
  <p:slideViewPr>
    <p:cSldViewPr snapToGrid="0" snapToObjects="1">
      <p:cViewPr varScale="1">
        <p:scale>
          <a:sx n="117" d="100"/>
          <a:sy n="117" d="100"/>
        </p:scale>
        <p:origin x="75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Perle:Documents:manips:LaboHaricot:Manips%20pathoreco:Semis:avril%202015:Manip7%20Infection:Manip7%20infection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'Pour poster IDEEV(2)'!$C$19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'Pour poster IDEEV(2)'!$E$20:$E$23</c:f>
                <c:numCache>
                  <c:formatCode>General</c:formatCode>
                  <c:ptCount val="4"/>
                  <c:pt idx="0">
                    <c:v>0.66</c:v>
                  </c:pt>
                  <c:pt idx="1">
                    <c:v>0.84</c:v>
                  </c:pt>
                  <c:pt idx="2">
                    <c:v>1.57</c:v>
                  </c:pt>
                  <c:pt idx="3">
                    <c:v>1.1100000000000001</c:v>
                  </c:pt>
                </c:numCache>
              </c:numRef>
            </c:plus>
            <c:minus>
              <c:numRef>
                <c:f>'Pour poster IDEEV(2)'!$E$20:$E$23</c:f>
                <c:numCache>
                  <c:formatCode>General</c:formatCode>
                  <c:ptCount val="4"/>
                  <c:pt idx="0">
                    <c:v>0.66</c:v>
                  </c:pt>
                  <c:pt idx="1">
                    <c:v>0.84</c:v>
                  </c:pt>
                  <c:pt idx="2">
                    <c:v>1.57</c:v>
                  </c:pt>
                  <c:pt idx="3">
                    <c:v>1.1100000000000001</c:v>
                  </c:pt>
                </c:numCache>
              </c:numRef>
            </c:minus>
          </c:errBars>
          <c:cat>
            <c:strRef>
              <c:f>'Pour poster IDEEV(2)'!$B$20:$B$23</c:f>
              <c:strCache>
                <c:ptCount val="4"/>
                <c:pt idx="0">
                  <c:v>Interval 5c</c:v>
                </c:pt>
                <c:pt idx="1">
                  <c:v>Interval 5d</c:v>
                </c:pt>
                <c:pt idx="2">
                  <c:v>Interval 5a</c:v>
                </c:pt>
                <c:pt idx="3">
                  <c:v>Interval 5b</c:v>
                </c:pt>
              </c:strCache>
            </c:strRef>
          </c:cat>
          <c:val>
            <c:numRef>
              <c:f>'Pour poster IDEEV(2)'!$C$20:$C$23</c:f>
              <c:numCache>
                <c:formatCode>General</c:formatCode>
                <c:ptCount val="4"/>
                <c:pt idx="0">
                  <c:v>5.71</c:v>
                </c:pt>
                <c:pt idx="1">
                  <c:v>8.6900000000000013</c:v>
                </c:pt>
                <c:pt idx="2">
                  <c:v>26.87</c:v>
                </c:pt>
                <c:pt idx="3">
                  <c:v>11.92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96-794F-9E67-173C72D806E8}"/>
            </c:ext>
          </c:extLst>
        </c:ser>
        <c:ser>
          <c:idx val="1"/>
          <c:order val="1"/>
          <c:tx>
            <c:strRef>
              <c:f>'Pour poster IDEEV(2)'!$D$19</c:f>
              <c:strCache>
                <c:ptCount val="1"/>
                <c:pt idx="0">
                  <c:v>Inoculated</c:v>
                </c:pt>
              </c:strCache>
            </c:strRef>
          </c:tx>
          <c:spPr>
            <a:solidFill>
              <a:srgbClr val="FFCC66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'Pour poster IDEEV(2)'!$E$20:$E$23</c:f>
                <c:numCache>
                  <c:formatCode>General</c:formatCode>
                  <c:ptCount val="4"/>
                  <c:pt idx="0">
                    <c:v>0.66</c:v>
                  </c:pt>
                  <c:pt idx="1">
                    <c:v>0.84</c:v>
                  </c:pt>
                  <c:pt idx="2">
                    <c:v>1.57</c:v>
                  </c:pt>
                  <c:pt idx="3">
                    <c:v>1.1100000000000001</c:v>
                  </c:pt>
                </c:numCache>
              </c:numRef>
            </c:plus>
            <c:minus>
              <c:numRef>
                <c:f>'Pour poster IDEEV(2)'!$F$20:$F$23</c:f>
                <c:numCache>
                  <c:formatCode>General</c:formatCode>
                  <c:ptCount val="4"/>
                  <c:pt idx="0">
                    <c:v>0.68</c:v>
                  </c:pt>
                  <c:pt idx="1">
                    <c:v>0.73</c:v>
                  </c:pt>
                  <c:pt idx="2">
                    <c:v>1.39</c:v>
                  </c:pt>
                  <c:pt idx="3">
                    <c:v>1.18</c:v>
                  </c:pt>
                </c:numCache>
              </c:numRef>
            </c:minus>
          </c:errBars>
          <c:cat>
            <c:strRef>
              <c:f>'Pour poster IDEEV(2)'!$B$20:$B$23</c:f>
              <c:strCache>
                <c:ptCount val="4"/>
                <c:pt idx="0">
                  <c:v>Interval 5c</c:v>
                </c:pt>
                <c:pt idx="1">
                  <c:v>Interval 5d</c:v>
                </c:pt>
                <c:pt idx="2">
                  <c:v>Interval 5a</c:v>
                </c:pt>
                <c:pt idx="3">
                  <c:v>Interval 5b</c:v>
                </c:pt>
              </c:strCache>
            </c:strRef>
          </c:cat>
          <c:val>
            <c:numRef>
              <c:f>'Pour poster IDEEV(2)'!$D$20:$D$23</c:f>
              <c:numCache>
                <c:formatCode>General</c:formatCode>
                <c:ptCount val="4"/>
                <c:pt idx="0">
                  <c:v>6.25</c:v>
                </c:pt>
                <c:pt idx="1">
                  <c:v>7.42</c:v>
                </c:pt>
                <c:pt idx="2">
                  <c:v>23.43</c:v>
                </c:pt>
                <c:pt idx="3">
                  <c:v>12.78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96-794F-9E67-173C72D806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6975400"/>
        <c:axId val="2096916152"/>
      </c:barChart>
      <c:catAx>
        <c:axId val="2096975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2096916152"/>
        <c:crosses val="autoZero"/>
        <c:auto val="1"/>
        <c:lblAlgn val="ctr"/>
        <c:lblOffset val="100"/>
        <c:noMultiLvlLbl val="0"/>
      </c:catAx>
      <c:valAx>
        <c:axId val="2096916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fr-FR" sz="1600"/>
                  <a:t>Genetic distances (cM)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969754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704BC-90F0-2C49-85E2-78569510B2A8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2A037-7B49-5B46-9A5C-BFA0232274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223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 err="1">
                <a:effectLst/>
              </a:rPr>
              <a:t>After</a:t>
            </a:r>
            <a:r>
              <a:rPr lang="fr-FR" sz="1200" dirty="0">
                <a:effectLst/>
              </a:rPr>
              <a:t> the </a:t>
            </a:r>
            <a:r>
              <a:rPr lang="fr-FR" sz="1200" dirty="0" err="1">
                <a:effectLst/>
              </a:rPr>
              <a:t>numbering</a:t>
            </a:r>
            <a:r>
              <a:rPr lang="fr-FR" sz="1200" dirty="0">
                <a:effectLst/>
              </a:rPr>
              <a:t> of </a:t>
            </a:r>
            <a:r>
              <a:rPr lang="fr-FR" sz="1200" dirty="0" err="1">
                <a:effectLst/>
              </a:rPr>
              <a:t>tetrads</a:t>
            </a:r>
            <a:r>
              <a:rPr lang="fr-FR" sz="1200" dirty="0">
                <a:effectLst/>
              </a:rPr>
              <a:t> in the </a:t>
            </a:r>
            <a:r>
              <a:rPr lang="fr-FR" sz="1200" dirty="0" err="1">
                <a:effectLst/>
              </a:rPr>
              <a:t>differents</a:t>
            </a:r>
            <a:r>
              <a:rPr lang="fr-FR" sz="1200" dirty="0">
                <a:effectLst/>
              </a:rPr>
              <a:t> classes, </a:t>
            </a:r>
            <a:r>
              <a:rPr lang="fr-FR" sz="1200" dirty="0" err="1">
                <a:effectLst/>
              </a:rPr>
              <a:t>we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could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calculate</a:t>
            </a:r>
            <a:r>
              <a:rPr lang="fr-FR" sz="1200" dirty="0">
                <a:effectLst/>
              </a:rPr>
              <a:t> the </a:t>
            </a:r>
            <a:r>
              <a:rPr lang="fr-FR" sz="1200" dirty="0" err="1">
                <a:effectLst/>
              </a:rPr>
              <a:t>recombination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frequencies</a:t>
            </a:r>
            <a:r>
              <a:rPr lang="fr-FR" sz="1200" dirty="0">
                <a:effectLst/>
              </a:rPr>
              <a:t> for </a:t>
            </a:r>
            <a:r>
              <a:rPr lang="fr-FR" sz="1200" dirty="0" err="1">
                <a:effectLst/>
              </a:rPr>
              <a:t>each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intervall</a:t>
            </a:r>
            <a:r>
              <a:rPr lang="fr-FR" sz="1200" dirty="0">
                <a:effectLst/>
              </a:rPr>
              <a:t>, in </a:t>
            </a:r>
            <a:r>
              <a:rPr lang="fr-FR" sz="1200" dirty="0" err="1">
                <a:effectLst/>
              </a:rPr>
              <a:t>both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lines</a:t>
            </a:r>
            <a:r>
              <a:rPr lang="fr-FR" sz="1200" dirty="0">
                <a:effectLst/>
              </a:rPr>
              <a:t>.</a:t>
            </a:r>
            <a:endParaRPr lang="fr-FR" dirty="0">
              <a:effectLst/>
            </a:endParaRPr>
          </a:p>
          <a:p>
            <a:r>
              <a:rPr lang="fr-FR" sz="1200" dirty="0">
                <a:effectLst/>
              </a:rPr>
              <a:t>The </a:t>
            </a:r>
            <a:r>
              <a:rPr lang="fr-FR" sz="1200" dirty="0" err="1">
                <a:effectLst/>
              </a:rPr>
              <a:t>comparision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between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mock</a:t>
            </a:r>
            <a:r>
              <a:rPr lang="fr-FR" sz="1200" dirty="0">
                <a:effectLst/>
              </a:rPr>
              <a:t>- and </a:t>
            </a:r>
            <a:r>
              <a:rPr lang="fr-FR" sz="1200" dirty="0" err="1">
                <a:effectLst/>
              </a:rPr>
              <a:t>infected</a:t>
            </a:r>
            <a:r>
              <a:rPr lang="fr-FR" sz="1200" dirty="0">
                <a:effectLst/>
              </a:rPr>
              <a:t>- plants </a:t>
            </a:r>
            <a:r>
              <a:rPr lang="fr-FR" sz="1200" dirty="0" err="1">
                <a:effectLst/>
              </a:rPr>
              <a:t>revealed</a:t>
            </a:r>
            <a:r>
              <a:rPr lang="fr-FR" sz="1200" dirty="0">
                <a:effectLst/>
              </a:rPr>
              <a:t> no </a:t>
            </a:r>
            <a:r>
              <a:rPr lang="fr-FR" sz="1200" dirty="0" err="1">
                <a:effectLst/>
              </a:rPr>
              <a:t>significant</a:t>
            </a:r>
            <a:r>
              <a:rPr lang="fr-FR" sz="1200" dirty="0">
                <a:effectLst/>
              </a:rPr>
              <a:t> change in </a:t>
            </a:r>
            <a:r>
              <a:rPr lang="fr-FR" sz="1200" dirty="0" err="1">
                <a:effectLst/>
              </a:rPr>
              <a:t>meiotic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recombination</a:t>
            </a:r>
            <a:r>
              <a:rPr lang="fr-FR" sz="1200" dirty="0">
                <a:effectLst/>
              </a:rPr>
              <a:t> rate in </a:t>
            </a:r>
            <a:r>
              <a:rPr lang="fr-FR" sz="1200" dirty="0" err="1">
                <a:effectLst/>
              </a:rPr>
              <a:t>infected</a:t>
            </a:r>
            <a:r>
              <a:rPr lang="fr-FR" sz="1200" dirty="0">
                <a:effectLst/>
              </a:rPr>
              <a:t> and control plants, </a:t>
            </a:r>
            <a:r>
              <a:rPr lang="fr-FR" sz="1200" dirty="0" err="1">
                <a:effectLst/>
              </a:rPr>
              <a:t>whatever</a:t>
            </a:r>
            <a:r>
              <a:rPr lang="fr-FR" sz="1200" dirty="0">
                <a:effectLst/>
              </a:rPr>
              <a:t> the </a:t>
            </a:r>
            <a:r>
              <a:rPr lang="fr-FR" sz="1200" dirty="0" err="1">
                <a:effectLst/>
              </a:rPr>
              <a:t>studied</a:t>
            </a:r>
            <a:r>
              <a:rPr lang="fr-FR" sz="1200" dirty="0">
                <a:effectLst/>
              </a:rPr>
              <a:t> </a:t>
            </a:r>
            <a:r>
              <a:rPr lang="fr-FR" sz="1200" dirty="0" err="1">
                <a:effectLst/>
              </a:rPr>
              <a:t>intervall</a:t>
            </a:r>
            <a:r>
              <a:rPr lang="fr-FR" sz="1200" dirty="0">
                <a:effectLst/>
              </a:rPr>
              <a:t>.</a:t>
            </a:r>
            <a:endParaRPr lang="fr-FR" dirty="0">
              <a:effectLst/>
            </a:endParaRPr>
          </a:p>
          <a:p>
            <a:r>
              <a:rPr lang="fr-FR" sz="1200" dirty="0">
                <a:effectLst/>
              </a:rPr>
              <a:t> </a:t>
            </a:r>
            <a:endParaRPr lang="fr-FR" dirty="0">
              <a:effectLst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86530-4906-FC4A-83C6-9B4771545C1D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892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92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05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710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69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28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06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41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65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94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29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78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24829-E208-AE4E-B700-F443C4FD8BD7}" type="datetimeFigureOut">
              <a:rPr lang="fr-FR" smtClean="0"/>
              <a:pPr/>
              <a:t>29/09/2024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AA3D8-0B4B-304A-A4AA-9F74F4AAE2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1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8900" y="1294368"/>
            <a:ext cx="6387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Quelles sont les différentes parties qui le composent ?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Structure d’un article scientifique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1262" y="1739900"/>
            <a:ext cx="4415617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- Titre</a:t>
            </a:r>
          </a:p>
          <a:p>
            <a:r>
              <a:rPr lang="fr-FR" dirty="0">
                <a:latin typeface="Comic Sans MS"/>
                <a:cs typeface="Comic Sans MS"/>
              </a:rPr>
              <a:t>	auteurs, coordonnées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Abstract ou résumé</a:t>
            </a:r>
          </a:p>
          <a:p>
            <a:r>
              <a:rPr lang="fr-FR" dirty="0">
                <a:latin typeface="Comic Sans MS"/>
                <a:cs typeface="Comic Sans MS"/>
              </a:rPr>
              <a:t>	mots-clés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Introduction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Matériel et Méthodes 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Résultats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Discussion / Conclusions/Perspectives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7F7F7F"/>
              </a:solidFill>
              <a:latin typeface="Comic Sans MS"/>
              <a:cs typeface="Comic Sans MS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7F7F7F"/>
                </a:solidFill>
                <a:latin typeface="Comic Sans MS"/>
                <a:cs typeface="Comic Sans MS"/>
              </a:rPr>
              <a:t>(Matériel et Méthodes)</a:t>
            </a:r>
          </a:p>
          <a:p>
            <a:pPr marL="285750" indent="-285750">
              <a:buFontTx/>
              <a:buChar char="-"/>
            </a:pPr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Références bibliographiques</a:t>
            </a:r>
          </a:p>
          <a:p>
            <a:endParaRPr lang="fr-FR" dirty="0"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 rot="19722281">
            <a:off x="3893727" y="1981112"/>
            <a:ext cx="3776714" cy="17543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Comic Sans MS"/>
              </a:rPr>
              <a:t>Règles universellement reconnues</a:t>
            </a:r>
          </a:p>
        </p:txBody>
      </p:sp>
      <p:sp>
        <p:nvSpPr>
          <p:cNvPr id="8" name="Rectangle 7"/>
          <p:cNvSpPr/>
          <p:nvPr/>
        </p:nvSpPr>
        <p:spPr>
          <a:xfrm rot="19722281">
            <a:off x="5110197" y="4155029"/>
            <a:ext cx="3776714" cy="17543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Comic Sans MS"/>
              </a:rPr>
              <a:t>Edition des publications:</a:t>
            </a:r>
          </a:p>
          <a:p>
            <a:pPr algn="ctr"/>
            <a:r>
              <a:rPr lang="fr-FR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Comic Sans MS"/>
              </a:rPr>
              <a:t>le </a:t>
            </a:r>
            <a:r>
              <a:rPr lang="fr-FR" sz="36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Comic Sans MS"/>
              </a:rPr>
              <a:t>reviewing</a:t>
            </a:r>
            <a:endParaRPr lang="fr-FR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cxnSp>
        <p:nvCxnSpPr>
          <p:cNvPr id="9" name="Connecteur droit avec flèche 8"/>
          <p:cNvCxnSpPr>
            <a:stCxn id="7" idx="2"/>
            <a:endCxn id="8" idx="0"/>
          </p:cNvCxnSpPr>
          <p:nvPr/>
        </p:nvCxnSpPr>
        <p:spPr>
          <a:xfrm>
            <a:off x="6237726" y="3607813"/>
            <a:ext cx="305186" cy="67484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25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5034" y="1066810"/>
            <a:ext cx="833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Préparer et donner une communication orale Fiche de conseils </a:t>
            </a:r>
            <a:r>
              <a:rPr lang="fr-FR" b="1" u="sng" dirty="0" err="1">
                <a:latin typeface="Comic Sans MS"/>
                <a:cs typeface="Comic Sans MS"/>
              </a:rPr>
              <a:t>prez</a:t>
            </a:r>
            <a:r>
              <a:rPr lang="fr-FR" b="1" u="sng" dirty="0">
                <a:latin typeface="Comic Sans MS"/>
                <a:cs typeface="Comic Sans MS"/>
              </a:rPr>
              <a:t> orale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39069" y="1520808"/>
            <a:ext cx="4571192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Regarder le public 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Parler suffisamment fort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Utiliser le support et montrer de quoi on parle sur le diaporama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Possible d’utiliser le tableau pour compléter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Préparer le discours (possible d’avoir des notes pour vous repérer)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En groupe, ne pas vous répéter les uns les autres, ne pas vous couper la parole.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Soigner les transitions entre les diapos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endParaRPr lang="fr-FR" dirty="0">
              <a:latin typeface="Comic Sans MS"/>
              <a:cs typeface="Comic Sans MS"/>
            </a:endParaRP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	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910261" y="1577998"/>
            <a:ext cx="40982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/>
                <a:cs typeface="Comic Sans MS"/>
              </a:rPr>
              <a:t>Eviter de tourner le dos</a:t>
            </a: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fr-FR" dirty="0">
                <a:solidFill>
                  <a:srgbClr val="FF0000"/>
                </a:solidFill>
                <a:latin typeface="Comic Sans MS"/>
                <a:cs typeface="Comic Sans MS"/>
              </a:rPr>
              <a:t>Ne pas lire son texte </a:t>
            </a: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fr-FR" dirty="0">
                <a:solidFill>
                  <a:srgbClr val="FF0000"/>
                </a:solidFill>
                <a:latin typeface="Comic Sans MS"/>
                <a:cs typeface="Comic Sans MS"/>
              </a:rPr>
              <a:t>Eviter les mains dans les poches</a:t>
            </a: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fr-FR" dirty="0">
                <a:solidFill>
                  <a:srgbClr val="FF0000"/>
                </a:solidFill>
                <a:latin typeface="Comic Sans MS"/>
                <a:cs typeface="Comic Sans MS"/>
              </a:rPr>
              <a:t>Eviter les mots inutiles (euh!, bon</a:t>
            </a:r>
            <a:r>
              <a:rPr lang="mr-IN" dirty="0">
                <a:solidFill>
                  <a:srgbClr val="FF0000"/>
                </a:solidFill>
                <a:latin typeface="Comic Sans MS"/>
                <a:cs typeface="Comic Sans MS"/>
              </a:rPr>
              <a:t>…</a:t>
            </a:r>
            <a:r>
              <a:rPr lang="fr-FR" dirty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fr-F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fr-FR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8438" y="1041970"/>
            <a:ext cx="8909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Comic Sans MS"/>
                <a:cs typeface="Comic Sans MS"/>
              </a:rPr>
              <a:t> = Simulation de la séance de </a:t>
            </a:r>
            <a:r>
              <a:rPr lang="fr-FR" sz="2000" b="1" u="sng" dirty="0" err="1">
                <a:latin typeface="Comic Sans MS"/>
                <a:cs typeface="Comic Sans MS"/>
              </a:rPr>
              <a:t>prez</a:t>
            </a:r>
            <a:r>
              <a:rPr lang="fr-FR" sz="2000" b="1" u="sng" dirty="0">
                <a:latin typeface="Comic Sans MS"/>
                <a:cs typeface="Comic Sans MS"/>
              </a:rPr>
              <a:t> orale des articles de neurosciences (février 2025)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00" y="2044139"/>
            <a:ext cx="836506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Objectifs : </a:t>
            </a:r>
          </a:p>
          <a:p>
            <a:r>
              <a:rPr lang="fr-FR" dirty="0">
                <a:latin typeface="Comic Sans MS"/>
                <a:cs typeface="Comic Sans MS"/>
              </a:rPr>
              <a:t>	- comprendre et analyser un article scientifique</a:t>
            </a:r>
          </a:p>
          <a:p>
            <a:r>
              <a:rPr lang="fr-FR" dirty="0">
                <a:latin typeface="Comic Sans MS"/>
                <a:cs typeface="Comic Sans MS"/>
              </a:rPr>
              <a:t>	- le présenter clairement et logiquement à l’oral en utilisant un support de type diaporama</a:t>
            </a:r>
          </a:p>
          <a:p>
            <a:r>
              <a:rPr lang="fr-FR" dirty="0">
                <a:latin typeface="Comic Sans MS"/>
                <a:cs typeface="Comic Sans MS"/>
              </a:rPr>
              <a:t>	</a:t>
            </a:r>
            <a:endParaRPr lang="fr-FR" i="1" dirty="0">
              <a:solidFill>
                <a:schemeClr val="bg1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	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6452" y="3389612"/>
            <a:ext cx="88775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Au cours de cette séance, après avoir travaillé en classe entière sur l’introduction et les objectifs du travail décrit dans l’article, chaque sous-groupe d’étudiants (4 étudiants) prendra en charge l’analyse d’une partie des expériences (protocole, résultats obtenus, interprétation) et restituera l’information sous forme d’1 ou 2 diapositives de type Powerpoint. Les diapos correspondant à l’intro et problématique ont été faites par Martine, diaporama déposé sur </a:t>
            </a:r>
            <a:r>
              <a:rPr lang="fr-FR" b="1" i="1" dirty="0" err="1"/>
              <a:t>ecampus</a:t>
            </a:r>
            <a:r>
              <a:rPr lang="fr-FR" b="1" i="1" dirty="0"/>
              <a:t>. Ces diapos constituent le début du diaporama de présentation, vous devez donc faire en sorte que votre diapo s’insère dans ce diaporama.</a:t>
            </a:r>
            <a:endParaRPr lang="fr-FR" dirty="0"/>
          </a:p>
          <a:p>
            <a:r>
              <a:rPr lang="fr-FR" b="1" i="1" dirty="0"/>
              <a:t> </a:t>
            </a:r>
          </a:p>
          <a:p>
            <a:endParaRPr lang="fr-FR" b="1" i="1" dirty="0"/>
          </a:p>
          <a:p>
            <a:endParaRPr lang="fr-FR" dirty="0"/>
          </a:p>
          <a:p>
            <a:r>
              <a:rPr lang="fr-FR" i="1" dirty="0"/>
              <a:t>Le titre de l’article n’est pas donné. Chaque groupe d’ étudiants proposera un titre à l’issue de la séance de présentation de cet article (7 octobre)</a:t>
            </a:r>
            <a:endParaRPr lang="fr-FR" dirty="0"/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95500" y="5468461"/>
            <a:ext cx="7751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Chacun doit avoir compris l’essentiel de l’article à l’issue des présentations du 7 octobre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8899" y="1154668"/>
            <a:ext cx="8978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1/ Travail en groupe entier sur l’introduction: Concevoir 3-4 </a:t>
            </a:r>
            <a:r>
              <a:rPr lang="fr-FR" dirty="0" err="1">
                <a:latin typeface="Comic Sans MS"/>
                <a:cs typeface="Comic Sans MS"/>
              </a:rPr>
              <a:t>dias</a:t>
            </a:r>
            <a:r>
              <a:rPr lang="fr-FR" dirty="0">
                <a:latin typeface="Comic Sans MS"/>
                <a:cs typeface="Comic Sans MS"/>
              </a:rPr>
              <a:t> d’intro </a:t>
            </a:r>
          </a:p>
        </p:txBody>
      </p:sp>
      <p:grpSp>
        <p:nvGrpSpPr>
          <p:cNvPr id="18" name="Grouper 17"/>
          <p:cNvGrpSpPr/>
          <p:nvPr/>
        </p:nvGrpSpPr>
        <p:grpSpPr>
          <a:xfrm>
            <a:off x="88900" y="1676400"/>
            <a:ext cx="9088966" cy="4733904"/>
            <a:chOff x="88900" y="1676400"/>
            <a:chExt cx="9088966" cy="4733904"/>
          </a:xfrm>
        </p:grpSpPr>
        <p:sp>
          <p:nvSpPr>
            <p:cNvPr id="7" name="ZoneTexte 6"/>
            <p:cNvSpPr txBox="1"/>
            <p:nvPr/>
          </p:nvSpPr>
          <p:spPr>
            <a:xfrm>
              <a:off x="88900" y="1676400"/>
              <a:ext cx="89789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Comic Sans MS"/>
                  <a:cs typeface="Comic Sans MS"/>
                </a:rPr>
                <a:t>2/ Travail en sous-groupe (/figure) : </a:t>
              </a:r>
            </a:p>
            <a:p>
              <a:endParaRPr lang="fr-FR" dirty="0">
                <a:latin typeface="Comic Sans MS"/>
                <a:cs typeface="Comic Sans MS"/>
              </a:endParaRPr>
            </a:p>
            <a:p>
              <a:endParaRPr lang="fr-FR" dirty="0">
                <a:latin typeface="Comic Sans MS"/>
                <a:cs typeface="Comic Sans MS"/>
              </a:endParaRPr>
            </a:p>
          </p:txBody>
        </p:sp>
        <p:grpSp>
          <p:nvGrpSpPr>
            <p:cNvPr id="17" name="Grouper 16"/>
            <p:cNvGrpSpPr/>
            <p:nvPr/>
          </p:nvGrpSpPr>
          <p:grpSpPr>
            <a:xfrm>
              <a:off x="355600" y="2078001"/>
              <a:ext cx="8822266" cy="4332303"/>
              <a:chOff x="355600" y="2078001"/>
              <a:chExt cx="8822266" cy="4332303"/>
            </a:xfrm>
          </p:grpSpPr>
          <p:sp>
            <p:nvSpPr>
              <p:cNvPr id="8" name="ZoneTexte 7"/>
              <p:cNvSpPr txBox="1"/>
              <p:nvPr/>
            </p:nvSpPr>
            <p:spPr>
              <a:xfrm>
                <a:off x="355600" y="2078001"/>
                <a:ext cx="2659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u="sng" dirty="0"/>
                  <a:t>GROUPE A (3-4 étudiants)</a:t>
                </a:r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650655" y="2430400"/>
                <a:ext cx="84775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A1 : </a:t>
                </a:r>
                <a:r>
                  <a:rPr lang="fr-FR" dirty="0" err="1"/>
                  <a:t>Fig</a:t>
                </a:r>
                <a:r>
                  <a:rPr lang="fr-FR" dirty="0"/>
                  <a:t> 2 / § « Poids corporel, prise alimentaire » </a:t>
                </a:r>
                <a:r>
                  <a:rPr lang="fr-FR" dirty="0" err="1"/>
                  <a:t>jusqu</a:t>
                </a:r>
                <a:r>
                  <a:rPr lang="fr-FR" dirty="0"/>
                  <a:t> ’à la fig2/ </a:t>
                </a:r>
                <a:r>
                  <a:rPr lang="fr-FR" dirty="0" err="1"/>
                  <a:t>Mat&amp;Meth</a:t>
                </a:r>
                <a:r>
                  <a:rPr lang="fr-FR" dirty="0"/>
                  <a:t> « Animaux »</a:t>
                </a:r>
              </a:p>
            </p:txBody>
          </p:sp>
          <p:sp>
            <p:nvSpPr>
              <p:cNvPr id="10" name="ZoneTexte 9"/>
              <p:cNvSpPr txBox="1"/>
              <p:nvPr/>
            </p:nvSpPr>
            <p:spPr>
              <a:xfrm>
                <a:off x="667591" y="2836795"/>
                <a:ext cx="84764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A2 : § « Influence du background… » </a:t>
                </a:r>
                <a:r>
                  <a:rPr lang="fr-FR" dirty="0" err="1"/>
                  <a:t>jusqu</a:t>
                </a:r>
                <a:r>
                  <a:rPr lang="fr-FR" dirty="0"/>
                  <a:t> ’au § « Croisements des clones… »/ </a:t>
                </a:r>
                <a:r>
                  <a:rPr lang="fr-FR" dirty="0" err="1"/>
                  <a:t>Mat&amp;Meth</a:t>
                </a:r>
                <a:r>
                  <a:rPr lang="fr-FR" dirty="0"/>
                  <a:t> « Génération des souris F2 »</a:t>
                </a:r>
              </a:p>
            </p:txBody>
          </p:sp>
          <p:sp>
            <p:nvSpPr>
              <p:cNvPr id="11" name="ZoneTexte 10"/>
              <p:cNvSpPr txBox="1"/>
              <p:nvPr/>
            </p:nvSpPr>
            <p:spPr>
              <a:xfrm>
                <a:off x="406402" y="3601657"/>
                <a:ext cx="2648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u="sng" dirty="0"/>
                  <a:t>GROUPE B (3-4 étudiants)</a:t>
                </a:r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718390" y="3887921"/>
                <a:ext cx="84256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err="1"/>
                  <a:t>Fig</a:t>
                </a:r>
                <a:r>
                  <a:rPr lang="fr-FR" dirty="0"/>
                  <a:t> 3 / § « Poids corporel, prise alimentaire » APRES la fig2/ </a:t>
                </a:r>
                <a:r>
                  <a:rPr lang="fr-FR" dirty="0" err="1"/>
                  <a:t>Mat&amp;Meth</a:t>
                </a:r>
                <a:r>
                  <a:rPr lang="fr-FR" dirty="0"/>
                  <a:t> «Poids corporel, prise de nourriture…. »</a:t>
                </a:r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406402" y="4652783"/>
                <a:ext cx="2641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u="sng" dirty="0"/>
                  <a:t>GROUPE C (3-4 étudiants)</a:t>
                </a:r>
              </a:p>
            </p:txBody>
          </p:sp>
          <p:sp>
            <p:nvSpPr>
              <p:cNvPr id="14" name="ZoneTexte 13"/>
              <p:cNvSpPr txBox="1"/>
              <p:nvPr/>
            </p:nvSpPr>
            <p:spPr>
              <a:xfrm>
                <a:off x="718390" y="4939047"/>
                <a:ext cx="84256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err="1"/>
                  <a:t>Fig</a:t>
                </a:r>
                <a:r>
                  <a:rPr lang="fr-FR" dirty="0"/>
                  <a:t> 4 / § « Réponse à l’administration de MTII… » / </a:t>
                </a:r>
                <a:r>
                  <a:rPr lang="fr-FR" dirty="0" err="1"/>
                  <a:t>Mat&amp;Meth</a:t>
                </a:r>
                <a:r>
                  <a:rPr lang="fr-FR" dirty="0"/>
                  <a:t> «Poids corporel, prise de nourriture…. »; « Administration de MTII »; « Administration de leptine »</a:t>
                </a:r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440268" y="5754708"/>
                <a:ext cx="2665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u="sng" dirty="0"/>
                  <a:t>GROUPE D (3-4 étudiants)</a:t>
                </a:r>
              </a:p>
            </p:txBody>
          </p:sp>
          <p:sp>
            <p:nvSpPr>
              <p:cNvPr id="16" name="ZoneTexte 15"/>
              <p:cNvSpPr txBox="1"/>
              <p:nvPr/>
            </p:nvSpPr>
            <p:spPr>
              <a:xfrm>
                <a:off x="752256" y="6040972"/>
                <a:ext cx="84256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Table1  / § « Analyse des hormones du plasma/ </a:t>
                </a:r>
                <a:r>
                  <a:rPr lang="fr-FR" dirty="0" err="1"/>
                  <a:t>Mat&amp;Meth</a:t>
                </a:r>
                <a:r>
                  <a:rPr lang="fr-FR" dirty="0"/>
                  <a:t> «Analyse des carcasses »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8899" y="915612"/>
            <a:ext cx="89789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1/ Travail en groupe entier sur l’introduction: Concevoir 3-5 </a:t>
            </a:r>
            <a:r>
              <a:rPr lang="fr-FR" dirty="0" err="1">
                <a:latin typeface="Comic Sans MS"/>
                <a:cs typeface="Comic Sans MS"/>
              </a:rPr>
              <a:t>dias</a:t>
            </a:r>
            <a:r>
              <a:rPr lang="fr-FR" dirty="0">
                <a:latin typeface="Comic Sans MS"/>
                <a:cs typeface="Comic Sans MS"/>
              </a:rPr>
              <a:t> d’intro</a:t>
            </a:r>
          </a:p>
          <a:p>
            <a:r>
              <a:rPr lang="fr-FR" sz="1600" i="1" dirty="0">
                <a:latin typeface="Comic Sans MS"/>
                <a:cs typeface="Comic Sans MS"/>
              </a:rPr>
              <a:t>Diaporama déposé sur </a:t>
            </a:r>
            <a:r>
              <a:rPr lang="fr-FR" sz="1600" i="1" dirty="0" err="1">
                <a:latin typeface="Comic Sans MS"/>
                <a:cs typeface="Comic Sans MS"/>
              </a:rPr>
              <a:t>ecampus</a:t>
            </a:r>
            <a:r>
              <a:rPr lang="fr-FR" sz="1600" i="1" dirty="0">
                <a:latin typeface="Comic Sans MS"/>
                <a:cs typeface="Comic Sans MS"/>
              </a:rPr>
              <a:t> par Martine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8900" y="1676400"/>
            <a:ext cx="8978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2/ Travail en sous-groupe (/figure) : 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endParaRPr lang="fr-FR" dirty="0">
              <a:latin typeface="Comic Sans MS"/>
              <a:cs typeface="Comic Sans MS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22765" y="2158033"/>
            <a:ext cx="91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omic Sans MS"/>
                <a:cs typeface="Comic Sans MS"/>
              </a:rPr>
              <a:t>Chaque groupe ou sous-groupe</a:t>
            </a:r>
            <a:r>
              <a:rPr lang="fr-FR" dirty="0">
                <a:latin typeface="Comic Sans MS"/>
                <a:cs typeface="Comic Sans MS"/>
              </a:rPr>
              <a:t> doit préparer </a:t>
            </a:r>
            <a:r>
              <a:rPr lang="fr-FR" sz="1600" b="1" dirty="0">
                <a:latin typeface="Comic Sans MS"/>
                <a:cs typeface="Comic Sans MS"/>
              </a:rPr>
              <a:t>EN LIEN AVEC LA FIGURE ETUDIEE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286922" y="3152675"/>
            <a:ext cx="1731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latin typeface="Comic Sans MS"/>
                <a:cs typeface="Comic Sans MS"/>
              </a:rPr>
              <a:t>- 1 à 2 </a:t>
            </a:r>
            <a:r>
              <a:rPr lang="fr-FR" sz="2000" b="1" dirty="0" err="1">
                <a:latin typeface="Comic Sans MS"/>
                <a:cs typeface="Comic Sans MS"/>
              </a:rPr>
              <a:t>dias</a:t>
            </a:r>
            <a:endParaRPr lang="fr-FR" sz="2000" b="1" dirty="0">
              <a:latin typeface="Comic Sans MS"/>
              <a:cs typeface="Comic Sans M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262232" y="2783975"/>
            <a:ext cx="18406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Question posée</a:t>
            </a:r>
          </a:p>
          <a:p>
            <a:r>
              <a:rPr lang="fr-FR" dirty="0">
                <a:latin typeface="Comic Sans MS"/>
                <a:cs typeface="Comic Sans MS"/>
              </a:rPr>
              <a:t>Démarche</a:t>
            </a:r>
          </a:p>
          <a:p>
            <a:r>
              <a:rPr lang="fr-FR" dirty="0">
                <a:latin typeface="Comic Sans MS"/>
                <a:cs typeface="Comic Sans MS"/>
              </a:rPr>
              <a:t>Résultats</a:t>
            </a:r>
          </a:p>
          <a:p>
            <a:r>
              <a:rPr lang="fr-FR" dirty="0">
                <a:latin typeface="Comic Sans MS"/>
                <a:cs typeface="Comic Sans MS"/>
              </a:rPr>
              <a:t>Conclusions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311852" y="5232483"/>
            <a:ext cx="3431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latin typeface="Comic Sans MS"/>
                <a:cs typeface="Comic Sans MS"/>
              </a:rPr>
              <a:t>- 1 à 2 phrases de conclusions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311852" y="5725371"/>
            <a:ext cx="360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latin typeface="Comic Sans MS"/>
                <a:cs typeface="Comic Sans MS"/>
              </a:rPr>
              <a:t>- 1 à 2 phrases de perspectives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311852" y="4523184"/>
            <a:ext cx="3097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latin typeface="Comic Sans MS"/>
                <a:cs typeface="Comic Sans MS"/>
              </a:rPr>
              <a:t>- Et l’oral qui va avec !</a:t>
            </a:r>
          </a:p>
        </p:txBody>
      </p:sp>
      <p:grpSp>
        <p:nvGrpSpPr>
          <p:cNvPr id="31" name="Grouper 30"/>
          <p:cNvGrpSpPr/>
          <p:nvPr/>
        </p:nvGrpSpPr>
        <p:grpSpPr>
          <a:xfrm>
            <a:off x="1311852" y="2666538"/>
            <a:ext cx="7645885" cy="1622559"/>
            <a:chOff x="1311852" y="2582796"/>
            <a:chExt cx="7645885" cy="1622559"/>
          </a:xfrm>
        </p:grpSpPr>
        <p:sp>
          <p:nvSpPr>
            <p:cNvPr id="24" name="ZoneTexte 23"/>
            <p:cNvSpPr txBox="1"/>
            <p:nvPr/>
          </p:nvSpPr>
          <p:spPr>
            <a:xfrm>
              <a:off x="5102850" y="2919590"/>
              <a:ext cx="3854887" cy="1077218"/>
            </a:xfrm>
            <a:prstGeom prst="rect">
              <a:avLst/>
            </a:prstGeom>
            <a:noFill/>
            <a:ln>
              <a:solidFill>
                <a:srgbClr val="3366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600" b="1" dirty="0">
                  <a:solidFill>
                    <a:srgbClr val="FF0000"/>
                  </a:solidFill>
                  <a:latin typeface="Comic Sans MS"/>
                  <a:cs typeface="Comic Sans MS"/>
                </a:rPr>
                <a:t>format </a:t>
              </a:r>
              <a:r>
                <a:rPr lang="fr-FR" sz="1600" b="1" dirty="0" err="1">
                  <a:solidFill>
                    <a:srgbClr val="FF0000"/>
                  </a:solidFill>
                  <a:latin typeface="Comic Sans MS"/>
                  <a:cs typeface="Comic Sans MS"/>
                </a:rPr>
                <a:t>pptx</a:t>
              </a:r>
              <a:r>
                <a:rPr lang="fr-FR" sz="1600" b="1" dirty="0">
                  <a:solidFill>
                    <a:srgbClr val="FF0000"/>
                  </a:solidFill>
                  <a:latin typeface="Comic Sans MS"/>
                  <a:cs typeface="Comic Sans MS"/>
                </a:rPr>
                <a:t> (impératif!)  selon format de l’intro déposée sur </a:t>
              </a:r>
              <a:r>
                <a:rPr lang="fr-FR" sz="1600" b="1" dirty="0" err="1">
                  <a:solidFill>
                    <a:srgbClr val="FF0000"/>
                  </a:solidFill>
                  <a:latin typeface="Comic Sans MS"/>
                  <a:cs typeface="Comic Sans MS"/>
                </a:rPr>
                <a:t>ecampus</a:t>
              </a:r>
              <a:endParaRPr lang="fr-FR" sz="1600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r>
                <a:rPr lang="fr-FR" sz="1600" b="1" dirty="0">
                  <a:solidFill>
                    <a:srgbClr val="FF0000"/>
                  </a:solidFill>
                  <a:latin typeface="Comic Sans MS"/>
                  <a:cs typeface="Comic Sans MS"/>
                </a:rPr>
                <a:t>Deadline lundi 7/10 8h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311852" y="2582796"/>
              <a:ext cx="7645884" cy="1622559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5363633" y="4555310"/>
            <a:ext cx="3784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  <a:latin typeface="Comic Sans MS"/>
                <a:cs typeface="Comic Sans MS"/>
              </a:rPr>
              <a:t>Présentation orale le 7 octobre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8900" y="1294368"/>
            <a:ext cx="6387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Quelles sont les différentes parties qui le composent 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1262" y="1739900"/>
            <a:ext cx="4415617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- Titre</a:t>
            </a:r>
          </a:p>
          <a:p>
            <a:r>
              <a:rPr lang="fr-FR" dirty="0">
                <a:latin typeface="Comic Sans MS"/>
                <a:cs typeface="Comic Sans MS"/>
              </a:rPr>
              <a:t>	auteurs, coordonnées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Abstract ou résumé</a:t>
            </a:r>
          </a:p>
          <a:p>
            <a:r>
              <a:rPr lang="fr-FR" dirty="0">
                <a:latin typeface="Comic Sans MS"/>
                <a:cs typeface="Comic Sans MS"/>
              </a:rPr>
              <a:t>	mots-clés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Introduction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Matériel et Méthodes 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Résultats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Discussion / Conclusions/Perspectives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7F7F7F"/>
              </a:solidFill>
              <a:latin typeface="Comic Sans MS"/>
              <a:cs typeface="Comic Sans MS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7F7F7F"/>
                </a:solidFill>
                <a:latin typeface="Comic Sans MS"/>
                <a:cs typeface="Comic Sans MS"/>
              </a:rPr>
              <a:t>(Matériel et Méthodes)</a:t>
            </a:r>
          </a:p>
          <a:p>
            <a:pPr marL="285750" indent="-285750">
              <a:buFontTx/>
              <a:buChar char="-"/>
            </a:pPr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- Références bibliographiques</a:t>
            </a:r>
          </a:p>
          <a:p>
            <a:endParaRPr lang="fr-FR" dirty="0">
              <a:latin typeface="Comic Sans MS"/>
              <a:cs typeface="Comic Sans MS"/>
            </a:endParaRPr>
          </a:p>
        </p:txBody>
      </p:sp>
      <p:grpSp>
        <p:nvGrpSpPr>
          <p:cNvPr id="9" name="Grouper 8"/>
          <p:cNvGrpSpPr/>
          <p:nvPr/>
        </p:nvGrpSpPr>
        <p:grpSpPr>
          <a:xfrm>
            <a:off x="4646879" y="1923832"/>
            <a:ext cx="4627676" cy="1043536"/>
            <a:chOff x="4646879" y="1923832"/>
            <a:chExt cx="4627676" cy="1043536"/>
          </a:xfrm>
        </p:grpSpPr>
        <p:sp>
          <p:nvSpPr>
            <p:cNvPr id="7" name="ZoneTexte 6"/>
            <p:cNvSpPr txBox="1"/>
            <p:nvPr/>
          </p:nvSpPr>
          <p:spPr>
            <a:xfrm>
              <a:off x="4646879" y="1923832"/>
              <a:ext cx="44209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  <a:latin typeface="Comic Sans MS"/>
                  <a:cs typeface="Comic Sans MS"/>
                </a:rPr>
                <a:t>-Chaque partie est à la fois indépendante et reliée aux autres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853634" y="2598036"/>
              <a:ext cx="44209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  <a:latin typeface="Comic Sans MS"/>
                  <a:cs typeface="Comic Sans MS"/>
                </a:rPr>
                <a:t>=&gt; Plusieurs entrées possibles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566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8438" y="1041970"/>
            <a:ext cx="8909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latin typeface="Comic Sans MS"/>
                <a:cs typeface="Comic Sans MS"/>
              </a:rPr>
              <a:t> = Simulation de la séance de présentation des articles de neurosciences du 12 février 2025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00" y="2044139"/>
            <a:ext cx="836506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Objectifs : </a:t>
            </a:r>
          </a:p>
          <a:p>
            <a:r>
              <a:rPr lang="fr-FR" dirty="0">
                <a:latin typeface="Comic Sans MS"/>
                <a:cs typeface="Comic Sans MS"/>
              </a:rPr>
              <a:t>	- comprendre et analyser un article scientifique</a:t>
            </a:r>
          </a:p>
          <a:p>
            <a:r>
              <a:rPr lang="fr-FR" dirty="0">
                <a:latin typeface="Comic Sans MS"/>
                <a:cs typeface="Comic Sans MS"/>
              </a:rPr>
              <a:t>	- le présenter clairement et logiquement à l’oral en utilisant un support de type diaporama</a:t>
            </a:r>
          </a:p>
          <a:p>
            <a:r>
              <a:rPr lang="fr-FR" dirty="0">
                <a:latin typeface="Comic Sans MS"/>
                <a:cs typeface="Comic Sans MS"/>
              </a:rPr>
              <a:t>	</a:t>
            </a:r>
            <a:endParaRPr lang="fr-FR" dirty="0">
              <a:solidFill>
                <a:schemeClr val="bg1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4665" y="1473202"/>
            <a:ext cx="2802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Un plan de présentation:</a:t>
            </a:r>
          </a:p>
          <a:p>
            <a:endParaRPr lang="fr-FR" dirty="0">
              <a:latin typeface="Comic Sans MS"/>
              <a:cs typeface="Comic Sans MS"/>
            </a:endParaRPr>
          </a:p>
        </p:txBody>
      </p:sp>
      <p:grpSp>
        <p:nvGrpSpPr>
          <p:cNvPr id="21" name="Grouper 20"/>
          <p:cNvGrpSpPr/>
          <p:nvPr/>
        </p:nvGrpSpPr>
        <p:grpSpPr>
          <a:xfrm>
            <a:off x="716823" y="2379154"/>
            <a:ext cx="1562560" cy="3673510"/>
            <a:chOff x="716823" y="2379154"/>
            <a:chExt cx="1562560" cy="3673510"/>
          </a:xfrm>
        </p:grpSpPr>
        <p:sp>
          <p:nvSpPr>
            <p:cNvPr id="9" name="ZoneTexte 8"/>
            <p:cNvSpPr txBox="1"/>
            <p:nvPr/>
          </p:nvSpPr>
          <p:spPr>
            <a:xfrm>
              <a:off x="716823" y="2379154"/>
              <a:ext cx="15625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omic Sans MS"/>
                  <a:cs typeface="Comic Sans MS"/>
                </a:rPr>
                <a:t>Introduction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716823" y="3935076"/>
              <a:ext cx="11998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omic Sans MS"/>
                  <a:cs typeface="Comic Sans MS"/>
                </a:rPr>
                <a:t>Résultats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716823" y="5406333"/>
              <a:ext cx="15508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omic Sans MS"/>
                  <a:cs typeface="Comic Sans MS"/>
                </a:rPr>
                <a:t>Conclusions/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perspectives</a:t>
              </a:r>
            </a:p>
          </p:txBody>
        </p:sp>
      </p:grpSp>
      <p:grpSp>
        <p:nvGrpSpPr>
          <p:cNvPr id="22" name="Grouper 21"/>
          <p:cNvGrpSpPr/>
          <p:nvPr/>
        </p:nvGrpSpPr>
        <p:grpSpPr>
          <a:xfrm>
            <a:off x="2516872" y="1982152"/>
            <a:ext cx="3005923" cy="1217262"/>
            <a:chOff x="2516872" y="1982152"/>
            <a:chExt cx="3005923" cy="1217262"/>
          </a:xfrm>
        </p:grpSpPr>
        <p:sp>
          <p:nvSpPr>
            <p:cNvPr id="12" name="ZoneTexte 11"/>
            <p:cNvSpPr txBox="1"/>
            <p:nvPr/>
          </p:nvSpPr>
          <p:spPr>
            <a:xfrm>
              <a:off x="2924420" y="1999085"/>
              <a:ext cx="259837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omic Sans MS"/>
                  <a:cs typeface="Comic Sans MS"/>
                </a:rPr>
                <a:t>Sujet et ses contours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Sa justification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Objectifs posés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Démarche scientifique</a:t>
              </a:r>
            </a:p>
          </p:txBody>
        </p:sp>
        <p:sp>
          <p:nvSpPr>
            <p:cNvPr id="13" name="Accolade ouvrante 12"/>
            <p:cNvSpPr/>
            <p:nvPr/>
          </p:nvSpPr>
          <p:spPr>
            <a:xfrm>
              <a:off x="2516872" y="1982152"/>
              <a:ext cx="305950" cy="1200329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3" name="Grouper 22"/>
          <p:cNvGrpSpPr/>
          <p:nvPr/>
        </p:nvGrpSpPr>
        <p:grpSpPr>
          <a:xfrm>
            <a:off x="2516875" y="3573857"/>
            <a:ext cx="3272369" cy="1200329"/>
            <a:chOff x="2516875" y="3573857"/>
            <a:chExt cx="3272369" cy="1200329"/>
          </a:xfrm>
        </p:grpSpPr>
        <p:sp>
          <p:nvSpPr>
            <p:cNvPr id="14" name="Accolade ouvrante 13"/>
            <p:cNvSpPr/>
            <p:nvPr/>
          </p:nvSpPr>
          <p:spPr>
            <a:xfrm>
              <a:off x="2516875" y="3573857"/>
              <a:ext cx="305950" cy="1200329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2924420" y="3573857"/>
              <a:ext cx="286482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Comic Sans MS"/>
                  <a:cs typeface="Comic Sans MS"/>
                </a:rPr>
                <a:t>Question(s) posée(s)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Démarche expérimentale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Présenter les résultats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Et les conclusions</a:t>
              </a: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6269519" y="3113344"/>
            <a:ext cx="2661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Comic Sans MS"/>
                <a:cs typeface="Comic Sans MS"/>
              </a:rPr>
              <a:t>De façon synthétique,</a:t>
            </a:r>
          </a:p>
          <a:p>
            <a:r>
              <a:rPr lang="fr-FR" b="1" dirty="0">
                <a:solidFill>
                  <a:srgbClr val="FF0000"/>
                </a:solidFill>
                <a:latin typeface="Comic Sans MS"/>
                <a:cs typeface="Comic Sans MS"/>
              </a:rPr>
              <a:t>Logique, précise </a:t>
            </a:r>
          </a:p>
          <a:p>
            <a:r>
              <a:rPr lang="fr-FR" b="1" dirty="0">
                <a:solidFill>
                  <a:srgbClr val="FF0000"/>
                </a:solidFill>
                <a:latin typeface="Comic Sans MS"/>
                <a:cs typeface="Comic Sans MS"/>
              </a:rPr>
              <a:t>et rigoureuse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381902" y="4387921"/>
            <a:ext cx="178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Comic Sans MS"/>
                <a:cs typeface="Comic Sans MS"/>
              </a:rPr>
              <a:t>Esprit critique</a:t>
            </a:r>
          </a:p>
        </p:txBody>
      </p:sp>
      <p:grpSp>
        <p:nvGrpSpPr>
          <p:cNvPr id="24" name="Grouper 23"/>
          <p:cNvGrpSpPr/>
          <p:nvPr/>
        </p:nvGrpSpPr>
        <p:grpSpPr>
          <a:xfrm>
            <a:off x="2516878" y="5010803"/>
            <a:ext cx="6381592" cy="2031325"/>
            <a:chOff x="2516878" y="5010803"/>
            <a:chExt cx="6381592" cy="2031325"/>
          </a:xfrm>
        </p:grpSpPr>
        <p:sp>
          <p:nvSpPr>
            <p:cNvPr id="17" name="Accolade ouvrante 16"/>
            <p:cNvSpPr/>
            <p:nvPr/>
          </p:nvSpPr>
          <p:spPr>
            <a:xfrm>
              <a:off x="2516878" y="5131696"/>
              <a:ext cx="305950" cy="1200329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908995" y="5010803"/>
              <a:ext cx="5989475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Comic Sans MS"/>
                  <a:cs typeface="Comic Sans MS"/>
                </a:rPr>
                <a:t>Qu’apporte cet article de nouveau ?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Critiques (rigueur de la démarche et de l’analyse des résultats,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manque d’infos, de manips…)</a:t>
              </a:r>
            </a:p>
            <a:p>
              <a:r>
                <a:rPr lang="fr-FR" dirty="0">
                  <a:latin typeface="Comic Sans MS"/>
                  <a:cs typeface="Comic Sans MS"/>
                </a:rPr>
                <a:t>Perspectives ouvertes ?</a:t>
              </a:r>
            </a:p>
            <a:p>
              <a:endParaRPr lang="fr-FR" dirty="0">
                <a:latin typeface="Comic Sans MS"/>
                <a:cs typeface="Comic Sans MS"/>
              </a:endParaRPr>
            </a:p>
            <a:p>
              <a:endParaRPr lang="fr-FR" dirty="0">
                <a:latin typeface="Comic Sans MS"/>
                <a:cs typeface="Comic Sans MS"/>
              </a:endParaRP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55034" y="1049877"/>
            <a:ext cx="4938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Présentation orale d’un article scientifique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5034" y="1066810"/>
            <a:ext cx="823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Réussir une présentation PowerPoint, voir fiche de conseils sur </a:t>
            </a:r>
            <a:r>
              <a:rPr lang="fr-FR" b="1" u="sng" dirty="0" err="1">
                <a:latin typeface="Comic Sans MS"/>
                <a:cs typeface="Comic Sans MS"/>
              </a:rPr>
              <a:t>ecampus</a:t>
            </a:r>
            <a:r>
              <a:rPr lang="fr-FR" b="1" u="sng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5732" y="1493333"/>
            <a:ext cx="6231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Diaporama = </a:t>
            </a:r>
            <a:r>
              <a:rPr lang="fr-FR" b="1" u="sng" dirty="0">
                <a:latin typeface="Comic Sans MS"/>
                <a:cs typeface="Comic Sans MS"/>
              </a:rPr>
              <a:t>support</a:t>
            </a:r>
            <a:r>
              <a:rPr lang="fr-FR" dirty="0">
                <a:latin typeface="Comic Sans MS"/>
                <a:cs typeface="Comic Sans MS"/>
              </a:rPr>
              <a:t> visuel qui illustre le discours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75735" y="2035192"/>
            <a:ext cx="8196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CONTENU </a:t>
            </a:r>
            <a:r>
              <a:rPr lang="fr-FR" dirty="0">
                <a:latin typeface="Comic Sans MS"/>
                <a:cs typeface="Comic Sans MS"/>
              </a:rPr>
              <a:t>:</a:t>
            </a:r>
          </a:p>
          <a:p>
            <a:r>
              <a:rPr lang="fr-FR" dirty="0">
                <a:latin typeface="Comic Sans MS"/>
                <a:cs typeface="Comic Sans MS"/>
              </a:rPr>
              <a:t>	 Un seul (type de) message par diapo (importance du choix du titre)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5732" y="3074927"/>
            <a:ext cx="77250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FF"/>
                </a:solidFill>
                <a:latin typeface="Comic Sans MS"/>
                <a:cs typeface="Comic Sans MS"/>
              </a:rPr>
              <a:t>Pour la présentation des résultats:</a:t>
            </a:r>
          </a:p>
          <a:p>
            <a:endParaRPr lang="fr-FR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fr-FR" dirty="0">
                <a:solidFill>
                  <a:srgbClr val="0000FF"/>
                </a:solidFill>
                <a:latin typeface="Comic Sans MS"/>
                <a:cs typeface="Comic Sans MS"/>
              </a:rPr>
              <a:t>Titre avec la question posée/réponse</a:t>
            </a:r>
          </a:p>
          <a:p>
            <a:r>
              <a:rPr lang="fr-FR" dirty="0">
                <a:solidFill>
                  <a:srgbClr val="0000FF"/>
                </a:solidFill>
                <a:latin typeface="Comic Sans MS"/>
                <a:cs typeface="Comic Sans MS"/>
              </a:rPr>
              <a:t>	</a:t>
            </a:r>
          </a:p>
          <a:p>
            <a:r>
              <a:rPr lang="fr-FR" dirty="0">
                <a:solidFill>
                  <a:srgbClr val="0000FF"/>
                </a:solidFill>
                <a:latin typeface="Comic Sans MS"/>
                <a:cs typeface="Comic Sans MS"/>
              </a:rPr>
              <a:t>Démarche expérimentale</a:t>
            </a:r>
          </a:p>
          <a:p>
            <a:r>
              <a:rPr lang="fr-FR" dirty="0">
                <a:solidFill>
                  <a:srgbClr val="0000FF"/>
                </a:solidFill>
                <a:latin typeface="Comic Sans MS"/>
                <a:cs typeface="Comic Sans MS"/>
              </a:rPr>
              <a:t>	</a:t>
            </a:r>
          </a:p>
          <a:p>
            <a:r>
              <a:rPr lang="fr-FR" dirty="0">
                <a:solidFill>
                  <a:srgbClr val="0000FF"/>
                </a:solidFill>
                <a:latin typeface="Comic Sans MS"/>
                <a:cs typeface="Comic Sans MS"/>
              </a:rPr>
              <a:t>Résultat(s) obtenu(s) illustré(s) par figure(s) (à décrire à l’oral, ne pas  écrire trop de texte)</a:t>
            </a:r>
          </a:p>
          <a:p>
            <a:r>
              <a:rPr lang="fr-FR" dirty="0">
                <a:solidFill>
                  <a:srgbClr val="0000FF"/>
                </a:solidFill>
                <a:latin typeface="Comic Sans MS"/>
                <a:cs typeface="Comic Sans MS"/>
              </a:rPr>
              <a:t>	</a:t>
            </a:r>
          </a:p>
          <a:p>
            <a:r>
              <a:rPr lang="fr-FR" dirty="0">
                <a:solidFill>
                  <a:srgbClr val="0000FF"/>
                </a:solidFill>
                <a:latin typeface="Comic Sans MS"/>
                <a:cs typeface="Comic Sans MS"/>
              </a:rPr>
              <a:t>Conclusions (à faire ressortir et doit faire référence au titre de la dia)</a:t>
            </a:r>
          </a:p>
          <a:p>
            <a:endParaRPr lang="fr-FR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74795" y="572448"/>
            <a:ext cx="796005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err="1"/>
              <a:t>Meiotic</a:t>
            </a:r>
            <a:r>
              <a:rPr lang="fr-FR" sz="2400" b="1" dirty="0"/>
              <a:t> </a:t>
            </a:r>
            <a:r>
              <a:rPr lang="fr-FR" sz="2400" b="1" dirty="0" err="1"/>
              <a:t>recombination</a:t>
            </a:r>
            <a:r>
              <a:rPr lang="fr-FR" sz="2400" b="1" dirty="0"/>
              <a:t> rate in </a:t>
            </a:r>
            <a:r>
              <a:rPr lang="fr-FR" sz="2400" b="1" dirty="0" err="1"/>
              <a:t>infected</a:t>
            </a:r>
            <a:r>
              <a:rPr lang="fr-FR" sz="2400" b="1" dirty="0"/>
              <a:t> and control plants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74033" y="1192419"/>
            <a:ext cx="8836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err="1"/>
              <a:t>Recombination</a:t>
            </a:r>
            <a:r>
              <a:rPr lang="fr-FR" dirty="0"/>
              <a:t> </a:t>
            </a:r>
            <a:r>
              <a:rPr lang="fr-FR" dirty="0" err="1"/>
              <a:t>frequencies</a:t>
            </a:r>
            <a:r>
              <a:rPr lang="fr-FR" dirty="0"/>
              <a:t> are </a:t>
            </a:r>
            <a:r>
              <a:rPr lang="fr-FR" dirty="0" err="1"/>
              <a:t>calculated</a:t>
            </a:r>
            <a:r>
              <a:rPr lang="fr-FR" dirty="0"/>
              <a:t> for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interval</a:t>
            </a:r>
            <a:r>
              <a:rPr lang="fr-FR" dirty="0"/>
              <a:t> in </a:t>
            </a:r>
            <a:r>
              <a:rPr lang="fr-FR" dirty="0" err="1"/>
              <a:t>both</a:t>
            </a:r>
            <a:r>
              <a:rPr lang="fr-FR" dirty="0"/>
              <a:t> </a:t>
            </a:r>
            <a:r>
              <a:rPr lang="fr-FR" dirty="0" err="1"/>
              <a:t>lines</a:t>
            </a:r>
            <a:r>
              <a:rPr lang="fr-FR" dirty="0"/>
              <a:t>, and </a:t>
            </a:r>
            <a:r>
              <a:rPr lang="fr-FR" dirty="0" err="1"/>
              <a:t>compared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mock-</a:t>
            </a:r>
            <a:r>
              <a:rPr lang="fr-FR" dirty="0"/>
              <a:t> and </a:t>
            </a:r>
            <a:r>
              <a:rPr lang="fr-FR" dirty="0" err="1"/>
              <a:t>infected-</a:t>
            </a:r>
            <a:r>
              <a:rPr lang="fr-FR" dirty="0"/>
              <a:t> plants.</a:t>
            </a:r>
          </a:p>
          <a:p>
            <a:endParaRPr lang="fr-FR" dirty="0"/>
          </a:p>
        </p:txBody>
      </p:sp>
      <p:grpSp>
        <p:nvGrpSpPr>
          <p:cNvPr id="2" name="Grouper 13"/>
          <p:cNvGrpSpPr/>
          <p:nvPr/>
        </p:nvGrpSpPr>
        <p:grpSpPr>
          <a:xfrm>
            <a:off x="1073993" y="5822483"/>
            <a:ext cx="999181" cy="690785"/>
            <a:chOff x="647700" y="1943100"/>
            <a:chExt cx="1384300" cy="952500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3"/>
            <a:srcRect l="7084" t="74259" r="77777" b="11852"/>
            <a:stretch/>
          </p:blipFill>
          <p:spPr>
            <a:xfrm>
              <a:off x="647700" y="1943100"/>
              <a:ext cx="1384300" cy="952500"/>
            </a:xfrm>
            <a:prstGeom prst="rect">
              <a:avLst/>
            </a:prstGeom>
          </p:spPr>
        </p:pic>
        <p:cxnSp>
          <p:nvCxnSpPr>
            <p:cNvPr id="16" name="Connecteur droit 15"/>
            <p:cNvCxnSpPr/>
            <p:nvPr/>
          </p:nvCxnSpPr>
          <p:spPr>
            <a:xfrm flipH="1">
              <a:off x="833936" y="2216150"/>
              <a:ext cx="4264" cy="42034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/>
          </p:nvSpPr>
          <p:spPr>
            <a:xfrm>
              <a:off x="723900" y="2095500"/>
              <a:ext cx="241300" cy="20955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8" name="Connecteur droit 17"/>
            <p:cNvCxnSpPr/>
            <p:nvPr/>
          </p:nvCxnSpPr>
          <p:spPr>
            <a:xfrm flipH="1">
              <a:off x="1418136" y="2235200"/>
              <a:ext cx="4264" cy="40129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e 18"/>
            <p:cNvSpPr/>
            <p:nvPr/>
          </p:nvSpPr>
          <p:spPr>
            <a:xfrm>
              <a:off x="1308100" y="2095500"/>
              <a:ext cx="241300" cy="20955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1797050" y="2260600"/>
              <a:ext cx="2086" cy="37589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1689100" y="2095500"/>
              <a:ext cx="241300" cy="2095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825500" y="2051050"/>
              <a:ext cx="5969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1466850" y="2051050"/>
              <a:ext cx="3746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r 26"/>
          <p:cNvGrpSpPr/>
          <p:nvPr/>
        </p:nvGrpSpPr>
        <p:grpSpPr>
          <a:xfrm>
            <a:off x="2921909" y="5724115"/>
            <a:ext cx="1790700" cy="1128310"/>
            <a:chOff x="5156200" y="4394199"/>
            <a:chExt cx="2857500" cy="1752601"/>
          </a:xfrm>
        </p:grpSpPr>
        <p:pic>
          <p:nvPicPr>
            <p:cNvPr id="28" name="Image 27"/>
            <p:cNvPicPr>
              <a:picLocks noChangeAspect="1"/>
            </p:cNvPicPr>
            <p:nvPr/>
          </p:nvPicPr>
          <p:blipFill rotWithShape="1">
            <a:blip r:embed="rId3"/>
            <a:srcRect l="56389" t="74815" r="12361" b="3332"/>
            <a:stretch/>
          </p:blipFill>
          <p:spPr>
            <a:xfrm>
              <a:off x="5156200" y="4648200"/>
              <a:ext cx="2857500" cy="1498600"/>
            </a:xfrm>
            <a:prstGeom prst="rect">
              <a:avLst/>
            </a:prstGeom>
          </p:spPr>
        </p:pic>
        <p:cxnSp>
          <p:nvCxnSpPr>
            <p:cNvPr id="29" name="Connecteur droit 28"/>
            <p:cNvCxnSpPr/>
            <p:nvPr/>
          </p:nvCxnSpPr>
          <p:spPr>
            <a:xfrm flipH="1">
              <a:off x="5393236" y="4641850"/>
              <a:ext cx="10614" cy="66164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5283200" y="4445000"/>
              <a:ext cx="241300" cy="2095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1" name="Connecteur droit 30"/>
            <p:cNvCxnSpPr/>
            <p:nvPr/>
          </p:nvCxnSpPr>
          <p:spPr>
            <a:xfrm flipH="1">
              <a:off x="6904536" y="4641850"/>
              <a:ext cx="10614" cy="66164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6794500" y="4432300"/>
              <a:ext cx="241300" cy="20955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3" name="Connecteur droit 32"/>
            <p:cNvCxnSpPr/>
            <p:nvPr/>
          </p:nvCxnSpPr>
          <p:spPr>
            <a:xfrm flipH="1">
              <a:off x="7793536" y="4641850"/>
              <a:ext cx="10614" cy="66164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lipse 33"/>
            <p:cNvSpPr/>
            <p:nvPr/>
          </p:nvSpPr>
          <p:spPr>
            <a:xfrm>
              <a:off x="7683500" y="4432300"/>
              <a:ext cx="241300" cy="20955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7" name="Connecteur droit 36"/>
            <p:cNvCxnSpPr/>
            <p:nvPr/>
          </p:nvCxnSpPr>
          <p:spPr>
            <a:xfrm flipV="1">
              <a:off x="5397500" y="4394200"/>
              <a:ext cx="1485900" cy="63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7039006" y="4394199"/>
              <a:ext cx="6444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Graphique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132871"/>
              </p:ext>
            </p:extLst>
          </p:nvPr>
        </p:nvGraphicFramePr>
        <p:xfrm>
          <a:off x="290488" y="2182597"/>
          <a:ext cx="6070772" cy="3458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4" name="Connecteur droit avec flèche 43"/>
          <p:cNvCxnSpPr/>
          <p:nvPr/>
        </p:nvCxnSpPr>
        <p:spPr>
          <a:xfrm>
            <a:off x="1303163" y="5562325"/>
            <a:ext cx="106021" cy="2601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1771272" y="5562325"/>
            <a:ext cx="301902" cy="3107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66404" y="-8552"/>
            <a:ext cx="914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Does</a:t>
            </a:r>
            <a:r>
              <a:rPr lang="fr-FR" sz="12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b="1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pathogen</a:t>
            </a:r>
            <a:r>
              <a:rPr lang="fr-FR" sz="12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infection have an impact on </a:t>
            </a:r>
            <a:r>
              <a:rPr lang="fr-FR" sz="1200" b="1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meiotic</a:t>
            </a:r>
            <a:r>
              <a:rPr lang="fr-FR" sz="12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b="1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recombination</a:t>
            </a:r>
            <a:r>
              <a:rPr lang="fr-FR" sz="12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in plants ?                            </a:t>
            </a:r>
            <a:r>
              <a:rPr lang="fr-FR" sz="1100" b="1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LabMeeting</a:t>
            </a:r>
            <a:r>
              <a:rPr lang="fr-FR" sz="11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IPS2- </a:t>
            </a:r>
            <a:r>
              <a:rPr lang="fr-FR" sz="1100" b="1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January</a:t>
            </a:r>
            <a:r>
              <a:rPr lang="fr-FR" sz="11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2016</a:t>
            </a:r>
          </a:p>
          <a:p>
            <a:pPr algn="ctr"/>
            <a:r>
              <a:rPr lang="fr-FR" sz="12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- RESULTS -</a:t>
            </a:r>
          </a:p>
          <a:p>
            <a:endParaRPr lang="fr-FR" sz="1200" b="1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048976" y="5109215"/>
            <a:ext cx="3003387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/>
              <a:t>No </a:t>
            </a:r>
            <a:r>
              <a:rPr lang="fr-FR" sz="2000" b="1" dirty="0" err="1"/>
              <a:t>significant</a:t>
            </a:r>
            <a:r>
              <a:rPr lang="fr-FR" sz="2000" b="1" dirty="0"/>
              <a:t> change in </a:t>
            </a:r>
            <a:r>
              <a:rPr lang="fr-FR" sz="2000" b="1" dirty="0" err="1"/>
              <a:t>meiotic</a:t>
            </a:r>
            <a:r>
              <a:rPr lang="fr-FR" sz="2000" b="1" dirty="0"/>
              <a:t> </a:t>
            </a:r>
            <a:r>
              <a:rPr lang="fr-FR" sz="2000" b="1" dirty="0" err="1"/>
              <a:t>recombination</a:t>
            </a:r>
            <a:r>
              <a:rPr lang="fr-FR" sz="2000" b="1" dirty="0"/>
              <a:t> </a:t>
            </a:r>
            <a:r>
              <a:rPr lang="fr-FR" sz="2000" b="1" dirty="0" err="1"/>
              <a:t>observed</a:t>
            </a:r>
            <a:r>
              <a:rPr lang="fr-FR" sz="2000" b="1" dirty="0"/>
              <a:t> </a:t>
            </a:r>
            <a:r>
              <a:rPr lang="fr-FR" sz="2000" b="1" dirty="0" err="1"/>
              <a:t>after</a:t>
            </a:r>
            <a:r>
              <a:rPr lang="fr-FR" sz="2000" b="1" dirty="0"/>
              <a:t> infection</a:t>
            </a:r>
          </a:p>
        </p:txBody>
      </p:sp>
    </p:spTree>
    <p:extLst>
      <p:ext uri="{BB962C8B-B14F-4D97-AF65-F5344CB8AC3E}">
        <p14:creationId xmlns:p14="http://schemas.microsoft.com/office/powerpoint/2010/main" val="650233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 anchor="ctr" anchorCtr="1"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Injection aux souris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9769" t="19373" r="39205" b="27557"/>
          <a:stretch>
            <a:fillRect/>
          </a:stretch>
        </p:blipFill>
        <p:spPr bwMode="auto">
          <a:xfrm>
            <a:off x="3707904" y="2132856"/>
            <a:ext cx="543609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611560" y="1556792"/>
            <a:ext cx="3024336" cy="455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ym typeface="Wingdings" pitchFamily="2" charset="2"/>
              </a:rPr>
              <a:t></a:t>
            </a:r>
            <a:r>
              <a:rPr lang="fr-FR" sz="1600" dirty="0">
                <a:solidFill>
                  <a:srgbClr val="0070C0"/>
                </a:solidFill>
              </a:rPr>
              <a:t>Injection des protéines+adjuvants </a:t>
            </a:r>
            <a:r>
              <a:rPr lang="fr-FR" sz="1600" dirty="0"/>
              <a:t>dans les souris hôtes.</a:t>
            </a:r>
          </a:p>
          <a:p>
            <a:endParaRPr lang="fr-FR" sz="1600" dirty="0"/>
          </a:p>
          <a:p>
            <a:r>
              <a:rPr lang="fr-FR" sz="1600" dirty="0">
                <a:sym typeface="Wingdings" pitchFamily="2" charset="2"/>
              </a:rPr>
              <a:t></a:t>
            </a:r>
            <a:r>
              <a:rPr lang="fr-FR" sz="1600" dirty="0"/>
              <a:t>Sérum analysé avec ELISA pour mesurer le taux d’anticorps.</a:t>
            </a:r>
          </a:p>
          <a:p>
            <a:endParaRPr lang="fr-FR" sz="1600" dirty="0"/>
          </a:p>
          <a:p>
            <a:endParaRPr lang="fr-FR" sz="1600" dirty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fr-FR" sz="1600" dirty="0">
                <a:sym typeface="Wingdings" pitchFamily="2" charset="2"/>
              </a:rPr>
              <a:t>Résultats PTXS1 moins bons car  la séquence initiale est de seulement 570 </a:t>
            </a:r>
            <a:r>
              <a:rPr lang="fr-FR" sz="1600" dirty="0" err="1">
                <a:sym typeface="Wingdings" pitchFamily="2" charset="2"/>
              </a:rPr>
              <a:t>pb</a:t>
            </a:r>
            <a:r>
              <a:rPr lang="fr-FR" sz="1600" dirty="0">
                <a:sym typeface="Wingdings" pitchFamily="2" charset="2"/>
              </a:rPr>
              <a:t>. </a:t>
            </a:r>
          </a:p>
          <a:p>
            <a:pPr>
              <a:buFont typeface="Wingdings"/>
              <a:buChar char="à"/>
            </a:pPr>
            <a:endParaRPr lang="fr-FR" sz="16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fr-FR" sz="1600" dirty="0">
                <a:sym typeface="Wingdings" pitchFamily="2" charset="2"/>
              </a:rPr>
              <a:t>Mais les niveaux d’anticorps mesurés sont suffisants pour le DT, </a:t>
            </a:r>
            <a:r>
              <a:rPr lang="fr-FR" sz="1600" dirty="0" err="1">
                <a:sym typeface="Wingdings" pitchFamily="2" charset="2"/>
              </a:rPr>
              <a:t>TetC</a:t>
            </a:r>
            <a:r>
              <a:rPr lang="fr-FR" sz="1600" dirty="0">
                <a:sym typeface="Wingdings" pitchFamily="2" charset="2"/>
              </a:rPr>
              <a:t> et PTXS1.</a:t>
            </a:r>
          </a:p>
          <a:p>
            <a:endParaRPr lang="fr-FR" sz="1600" dirty="0">
              <a:sym typeface="Wingdings" pitchFamily="2" charset="2"/>
            </a:endParaRPr>
          </a:p>
          <a:p>
            <a:r>
              <a:rPr lang="fr-FR" sz="1600" dirty="0">
                <a:solidFill>
                  <a:srgbClr val="FF0000"/>
                </a:solidFill>
                <a:sym typeface="Wingdings" pitchFamily="2" charset="2"/>
              </a:rPr>
              <a:t> Une réaction immunitaire est bien déclenchée.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566124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u="sng" dirty="0"/>
              <a:t>Taux d’anticorps dans le sérum de souris. Mesuré en densité optique.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732240" y="198884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err="1"/>
              <a:t>Diphteria</a:t>
            </a:r>
            <a:r>
              <a:rPr lang="fr-FR" sz="1200" u="sng" dirty="0"/>
              <a:t> = DT</a:t>
            </a:r>
          </a:p>
          <a:p>
            <a:r>
              <a:rPr lang="fr-FR" sz="1200" u="sng" dirty="0" err="1"/>
              <a:t>Tetanus</a:t>
            </a:r>
            <a:r>
              <a:rPr lang="fr-FR" sz="1200" u="sng" dirty="0"/>
              <a:t>= </a:t>
            </a:r>
            <a:r>
              <a:rPr lang="fr-FR" sz="1200" u="sng" dirty="0" err="1"/>
              <a:t>TetC</a:t>
            </a:r>
            <a:endParaRPr lang="fr-FR" sz="1200" u="sng" dirty="0"/>
          </a:p>
          <a:p>
            <a:r>
              <a:rPr lang="fr-FR" sz="1200" u="sng" dirty="0" err="1"/>
              <a:t>Pertussis</a:t>
            </a:r>
            <a:r>
              <a:rPr lang="fr-FR" sz="1200" u="sng" dirty="0"/>
              <a:t>= PTXS1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105273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accent5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Expérience:</a:t>
            </a:r>
          </a:p>
        </p:txBody>
      </p:sp>
      <p:sp>
        <p:nvSpPr>
          <p:cNvPr id="8" name="Rectangle 7"/>
          <p:cNvSpPr/>
          <p:nvPr/>
        </p:nvSpPr>
        <p:spPr>
          <a:xfrm>
            <a:off x="582031" y="2903417"/>
            <a:ext cx="13244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2000" dirty="0">
                <a:solidFill>
                  <a:schemeClr val="accent5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Résultats: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06" y="83579"/>
            <a:ext cx="8859291" cy="1066800"/>
          </a:xfrm>
        </p:spPr>
        <p:txBody>
          <a:bodyPr>
            <a:normAutofit/>
          </a:bodyPr>
          <a:lstStyle/>
          <a:p>
            <a:r>
              <a:rPr lang="fr-FR" sz="2800" b="1" u="sng" dirty="0">
                <a:solidFill>
                  <a:srgbClr val="79204D"/>
                </a:solidFill>
              </a:rPr>
              <a:t>Transfert nucléaire par fusion cellulaire et le développement in vivo d’embryons clonés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54" y="1348937"/>
            <a:ext cx="5786345" cy="164595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6174348" y="1412777"/>
            <a:ext cx="2969652" cy="1870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E68E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FR" b="1" dirty="0"/>
              <a:t>Fibroblaste:</a:t>
            </a:r>
            <a:r>
              <a:rPr lang="fr-FR" dirty="0"/>
              <a:t> obtention d’un bébé mâle mais il meurt 3 jour après  </a:t>
            </a:r>
          </a:p>
          <a:p>
            <a:pPr marL="342900" indent="-342900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FR" dirty="0"/>
              <a:t> </a:t>
            </a:r>
            <a:r>
              <a:rPr lang="fr-FR" b="1" dirty="0"/>
              <a:t>cellule du cumulus:  </a:t>
            </a:r>
            <a:r>
              <a:rPr lang="fr-FR" dirty="0"/>
              <a:t>2 bébés femelles qui ont survécu </a:t>
            </a:r>
          </a:p>
          <a:p>
            <a:pPr>
              <a:lnSpc>
                <a:spcPct val="90000"/>
              </a:lnSpc>
            </a:pP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304414" y="3782931"/>
            <a:ext cx="3889445" cy="1870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E68E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b="1" dirty="0"/>
              <a:t> Comparaison des deux méthodes :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fr-FR" dirty="0"/>
              <a:t>Meilleurs résultats pour la fusion cellulaire que pour la micro injection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fr-FR" dirty="0"/>
              <a:t>Meilleurs résultats pour les cellules du cumulus que pour fibroblastes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endParaRPr lang="fr-FR" sz="2000" b="1" dirty="0"/>
          </a:p>
        </p:txBody>
      </p:sp>
      <p:grpSp>
        <p:nvGrpSpPr>
          <p:cNvPr id="6" name="Groupe 3"/>
          <p:cNvGrpSpPr/>
          <p:nvPr/>
        </p:nvGrpSpPr>
        <p:grpSpPr>
          <a:xfrm>
            <a:off x="4823846" y="3501009"/>
            <a:ext cx="4159545" cy="2839239"/>
            <a:chOff x="6430120" y="3501008"/>
            <a:chExt cx="5544616" cy="2839239"/>
          </a:xfrm>
        </p:grpSpPr>
        <p:grpSp>
          <p:nvGrpSpPr>
            <p:cNvPr id="11" name="Groupe 15"/>
            <p:cNvGrpSpPr/>
            <p:nvPr/>
          </p:nvGrpSpPr>
          <p:grpSpPr>
            <a:xfrm>
              <a:off x="6430120" y="3501008"/>
              <a:ext cx="5544616" cy="2839239"/>
              <a:chOff x="6454452" y="4077072"/>
              <a:chExt cx="5544616" cy="2839239"/>
            </a:xfrm>
          </p:grpSpPr>
          <p:sp>
            <p:nvSpPr>
              <p:cNvPr id="9" name="ZoneTexte 8"/>
              <p:cNvSpPr txBox="1"/>
              <p:nvPr/>
            </p:nvSpPr>
            <p:spPr>
              <a:xfrm>
                <a:off x="6454452" y="4077072"/>
                <a:ext cx="5544616" cy="283923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fr-FR" dirty="0"/>
                  <a:t>    le taux d’implantation semble n’avoir aucune influence </a:t>
                </a:r>
              </a:p>
              <a:p>
                <a:pPr>
                  <a:lnSpc>
                    <a:spcPct val="90000"/>
                  </a:lnSpc>
                </a:pPr>
                <a:endParaRPr lang="fr-FR" dirty="0"/>
              </a:p>
              <a:p>
                <a:pPr>
                  <a:lnSpc>
                    <a:spcPct val="90000"/>
                  </a:lnSpc>
                </a:pPr>
                <a:r>
                  <a:rPr lang="fr-FR" dirty="0"/>
                  <a:t>    aucune descendance viable (SCNT) obtenue à partir des cellules du fibroblaste </a:t>
                </a:r>
              </a:p>
              <a:p>
                <a:pPr>
                  <a:lnSpc>
                    <a:spcPct val="90000"/>
                  </a:lnSpc>
                </a:pPr>
                <a:endParaRPr lang="fr-FR" dirty="0"/>
              </a:p>
              <a:p>
                <a:pPr>
                  <a:lnSpc>
                    <a:spcPct val="90000"/>
                  </a:lnSpc>
                </a:pPr>
                <a:r>
                  <a:rPr lang="fr-FR" dirty="0">
                    <a:solidFill>
                      <a:srgbClr val="0070C0"/>
                    </a:solidFill>
                  </a:rPr>
                  <a:t>Mais pourquoi ? </a:t>
                </a:r>
              </a:p>
              <a:p>
                <a:pPr>
                  <a:lnSpc>
                    <a:spcPct val="90000"/>
                  </a:lnSpc>
                </a:pPr>
                <a:r>
                  <a:rPr lang="fr-FR" dirty="0">
                    <a:solidFill>
                      <a:schemeClr val="tx2"/>
                    </a:solidFill>
                  </a:rPr>
                  <a:t>=&gt; Déterminer anomalie à partir de comparaison histologique de fœtus de 21 jours </a:t>
                </a:r>
              </a:p>
              <a:p>
                <a:pPr>
                  <a:lnSpc>
                    <a:spcPct val="90000"/>
                  </a:lnSpc>
                </a:pPr>
                <a:r>
                  <a:rPr lang="fr-FR" dirty="0"/>
                  <a:t> </a:t>
                </a:r>
              </a:p>
            </p:txBody>
          </p:sp>
          <p:sp>
            <p:nvSpPr>
              <p:cNvPr id="10" name="Flèche droite 9"/>
              <p:cNvSpPr/>
              <p:nvPr/>
            </p:nvSpPr>
            <p:spPr>
              <a:xfrm>
                <a:off x="6526460" y="4142970"/>
                <a:ext cx="360040" cy="14401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 </a:t>
                </a:r>
              </a:p>
            </p:txBody>
          </p:sp>
        </p:grpSp>
        <p:sp>
          <p:nvSpPr>
            <p:cNvPr id="13" name="Flèche droite 12"/>
            <p:cNvSpPr/>
            <p:nvPr/>
          </p:nvSpPr>
          <p:spPr>
            <a:xfrm>
              <a:off x="6502128" y="4365104"/>
              <a:ext cx="360040" cy="14401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734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8900" y="112170"/>
            <a:ext cx="8978900" cy="46166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latin typeface="Comic Sans MS" charset="0"/>
              </a:rPr>
              <a:t>Analyse et présentation orale d’un article scientifique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5034" y="1066810"/>
            <a:ext cx="6617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Réussir une présentation PowerPoint, </a:t>
            </a:r>
            <a:r>
              <a:rPr lang="fr-FR" b="1" u="sng" dirty="0" err="1">
                <a:latin typeface="Comic Sans MS"/>
                <a:cs typeface="Comic Sans MS"/>
              </a:rPr>
              <a:t>cf</a:t>
            </a:r>
            <a:r>
              <a:rPr lang="fr-FR" b="1" u="sng" dirty="0">
                <a:latin typeface="Comic Sans MS"/>
                <a:cs typeface="Comic Sans MS"/>
              </a:rPr>
              <a:t> fiche de conseils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5732" y="1493333"/>
            <a:ext cx="6231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/>
                <a:cs typeface="Comic Sans MS"/>
              </a:rPr>
              <a:t>Diaporama = </a:t>
            </a:r>
            <a:r>
              <a:rPr lang="fr-FR" b="1" u="sng" dirty="0">
                <a:latin typeface="Comic Sans MS"/>
                <a:cs typeface="Comic Sans MS"/>
              </a:rPr>
              <a:t>support</a:t>
            </a:r>
            <a:r>
              <a:rPr lang="fr-FR" dirty="0">
                <a:latin typeface="Comic Sans MS"/>
                <a:cs typeface="Comic Sans MS"/>
              </a:rPr>
              <a:t> visuel qui illustre le discours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75735" y="2035192"/>
            <a:ext cx="7518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CONTENU </a:t>
            </a:r>
            <a:r>
              <a:rPr lang="fr-FR" dirty="0">
                <a:latin typeface="Comic Sans MS"/>
                <a:cs typeface="Comic Sans MS"/>
              </a:rPr>
              <a:t>:</a:t>
            </a:r>
          </a:p>
          <a:p>
            <a:r>
              <a:rPr lang="fr-FR" dirty="0">
                <a:latin typeface="Comic Sans MS"/>
                <a:cs typeface="Comic Sans MS"/>
              </a:rPr>
              <a:t>	 Un seul message par diapo (importance du choix du titre)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75732" y="2788740"/>
            <a:ext cx="84920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Comic Sans MS"/>
                <a:cs typeface="Comic Sans MS"/>
              </a:rPr>
              <a:t>FORME:</a:t>
            </a:r>
          </a:p>
          <a:p>
            <a:r>
              <a:rPr lang="fr-FR" dirty="0">
                <a:latin typeface="Comic Sans MS"/>
                <a:cs typeface="Comic Sans MS"/>
              </a:rPr>
              <a:t>	- Homogénéité de présentation tout au fil des diapos (mise en page, police et couleur des titres, conclusions….)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	- Max deux polices différentes LISIBLES DE LOIN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	- 3-4 couleurs max avec un code précis / ATTENTION AU CONTRASTE entre couleurs des polices versus couleur du fond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	</a:t>
            </a:r>
            <a:r>
              <a:rPr lang="fr-FR" dirty="0" err="1">
                <a:latin typeface="Comic Sans MS"/>
                <a:cs typeface="Comic Sans MS"/>
              </a:rPr>
              <a:t>-Texte</a:t>
            </a:r>
            <a:r>
              <a:rPr lang="fr-FR" dirty="0">
                <a:latin typeface="Comic Sans MS"/>
                <a:cs typeface="Comic Sans MS"/>
              </a:rPr>
              <a:t> limité à l’essentiel / illustrations légendées  = AERE</a:t>
            </a:r>
          </a:p>
          <a:p>
            <a:endParaRPr lang="fr-FR" dirty="0">
              <a:latin typeface="Comic Sans MS"/>
              <a:cs typeface="Comic Sans MS"/>
            </a:endParaRPr>
          </a:p>
          <a:p>
            <a:r>
              <a:rPr lang="fr-FR" dirty="0">
                <a:latin typeface="Comic Sans MS"/>
                <a:cs typeface="Comic Sans MS"/>
              </a:rPr>
              <a:t>	</a:t>
            </a:r>
            <a:r>
              <a:rPr lang="fr-FR" dirty="0" err="1">
                <a:latin typeface="Comic Sans MS"/>
                <a:cs typeface="Comic Sans MS"/>
              </a:rPr>
              <a:t>-Possible</a:t>
            </a:r>
            <a:r>
              <a:rPr lang="fr-FR" dirty="0">
                <a:latin typeface="Comic Sans MS"/>
                <a:cs typeface="Comic Sans MS"/>
              </a:rPr>
              <a:t> de faire des animations pour aller du simple au compliqué mais éviter d’en mettre trop :</a:t>
            </a:r>
          </a:p>
          <a:p>
            <a:r>
              <a:rPr lang="fr-FR" dirty="0">
                <a:latin typeface="Comic Sans MS"/>
                <a:cs typeface="Comic Sans MS"/>
              </a:rPr>
              <a:t>=&gt;   Attention aux </a:t>
            </a:r>
            <a:r>
              <a:rPr lang="fr-FR" dirty="0" err="1">
                <a:latin typeface="Comic Sans MS"/>
                <a:cs typeface="Comic Sans MS"/>
              </a:rPr>
              <a:t>distracteurs</a:t>
            </a:r>
            <a:r>
              <a:rPr lang="fr-FR" dirty="0">
                <a:latin typeface="Comic Sans MS"/>
                <a:cs typeface="Comic Sans MS"/>
              </a:rPr>
              <a:t> !</a:t>
            </a:r>
          </a:p>
          <a:p>
            <a:r>
              <a:rPr lang="fr-FR" dirty="0">
                <a:latin typeface="Comic Sans MS"/>
                <a:cs typeface="Comic Sans MS"/>
              </a:rPr>
              <a:t>	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807199" y="1493333"/>
            <a:ext cx="211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Comic Sans MS"/>
                <a:cs typeface="Comic Sans MS"/>
              </a:rPr>
              <a:t>ORTHOGRAPHE !</a:t>
            </a:r>
          </a:p>
        </p:txBody>
      </p:sp>
    </p:spTree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Solstice">
    <a:majorFont>
      <a:latin typeface="Gill Sans MT"/>
      <a:ea typeface=""/>
      <a:cs typeface=""/>
      <a:font script="Grek" typeface="Corbel"/>
      <a:font script="Cyrl" typeface="Corbel"/>
      <a:font script="Jpan" typeface="ＭＳ ゴシック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ＭＳ ゴシック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Solstice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1394</Words>
  <Application>Microsoft Macintosh PowerPoint</Application>
  <PresentationFormat>Affichage à l'écran (4:3)</PresentationFormat>
  <Paragraphs>221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 Unicode MS</vt:lpstr>
      <vt:lpstr>Arial</vt:lpstr>
      <vt:lpstr>Calibri</vt:lpstr>
      <vt:lpstr>Comic Sans MS</vt:lpstr>
      <vt:lpstr>Courier New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Injection aux souris</vt:lpstr>
      <vt:lpstr>Transfert nucléaire par fusion cellulaire et le développement in vivo d’embryons clonés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Institut de Biologie des Plantes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Ariane Weill</dc:creator>
  <cp:lastModifiedBy>Martine Thomas</cp:lastModifiedBy>
  <cp:revision>39</cp:revision>
  <dcterms:created xsi:type="dcterms:W3CDTF">2016-03-18T12:53:51Z</dcterms:created>
  <dcterms:modified xsi:type="dcterms:W3CDTF">2024-09-29T19:01:43Z</dcterms:modified>
</cp:coreProperties>
</file>