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35"/>
    <p:restoredTop sz="94737"/>
  </p:normalViewPr>
  <p:slideViewPr>
    <p:cSldViewPr snapToGrid="0">
      <p:cViewPr varScale="1">
        <p:scale>
          <a:sx n="129" d="100"/>
          <a:sy n="129" d="100"/>
        </p:scale>
        <p:origin x="4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41266-746F-CD4D-9C31-7C521774B781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EBE6D-FD25-1E4A-98C7-5E22AA5F0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18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5790E-A2D5-F740-962A-A71A92454FA0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631B-B322-C840-84E8-336A22238C3B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2774-3351-4D49-AB60-9715858BFA9D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B865-21F0-4548-861A-30760E458A51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276C-EFB7-904D-895B-4E0C9BB5C423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0DC6-BFBA-6441-8B64-2525434342D3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AFAE-6CE4-B543-8A16-C493CCACCB46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D4F7-81A0-0548-B77E-EC41F18FA0C3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2C09-03DE-3343-8B4F-5371FDB1C80B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21CF-B65E-CB49-B98E-9ABF7D2452F7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454D-EB90-BA44-AB24-7595D5114C15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02BE-7EDB-2F4F-8F59-4DA09441E992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461D-314C-FF46-8B73-CBB4805310D0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C9F4-3609-A64A-BDE8-FAAF9E0E4794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C94F-B36C-FE45-B792-E68AF09521E1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1970-DDC1-3D45-856F-9F8393B48035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FEA6-4C8D-BE4D-AABE-9A3D0A95F3E0}" type="datetime1">
              <a:rPr lang="fr-FR" smtClean="0"/>
              <a:t>03/10/2024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MATZE:methodo%20:Poly_Me%CC%81thodo_2012.doc!OLE_LINK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1AD0A-DC9E-3E9F-5C97-737CF2466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2875" y="694587"/>
            <a:ext cx="7766936" cy="688203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099C786-2781-AB7E-99A7-FFBE2DAB7AF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212532" y="1706459"/>
            <a:ext cx="7766936" cy="4585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(original et vous pouvez ajouter sa traduction française)</a:t>
            </a: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C358B0FF-5899-1053-83AB-E693D32FF2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05451"/>
              </p:ext>
            </p:extLst>
          </p:nvPr>
        </p:nvGraphicFramePr>
        <p:xfrm>
          <a:off x="1804268" y="3014054"/>
          <a:ext cx="6655543" cy="193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318000" imgH="1257300" progId="Word.Document.12">
                  <p:link updateAutomatic="1"/>
                </p:oleObj>
              </mc:Choice>
              <mc:Fallback>
                <p:oleObj name="Document" r:id="rId2" imgW="4318000" imgH="1257300" progId="Word.Document.12">
                  <p:link updateAutomatic="1"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268" y="3014054"/>
                        <a:ext cx="6655543" cy="193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 7" descr="1.tiff">
            <a:extLst>
              <a:ext uri="{FF2B5EF4-FFF2-40B4-BE49-F238E27FC236}">
                <a16:creationId xmlns:a16="http://schemas.microsoft.com/office/drawing/2014/main" id="{CB2734A5-DC39-C6CD-A409-2D425EC7A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274" y="100997"/>
            <a:ext cx="2570728" cy="2330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8ADDF599-9D1A-C643-2F80-FE277E5A35A3}"/>
              </a:ext>
            </a:extLst>
          </p:cNvPr>
          <p:cNvSpPr txBox="1">
            <a:spLocks/>
          </p:cNvSpPr>
          <p:nvPr/>
        </p:nvSpPr>
        <p:spPr>
          <a:xfrm>
            <a:off x="2213584" y="5211131"/>
            <a:ext cx="5437645" cy="647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i="1" dirty="0">
                <a:solidFill>
                  <a:schemeClr val="accent2"/>
                </a:solidFill>
              </a:rPr>
              <a:t>Nature </a:t>
            </a:r>
            <a:r>
              <a:rPr lang="fr-FR" sz="2000" i="1" dirty="0" err="1">
                <a:solidFill>
                  <a:schemeClr val="accent2"/>
                </a:solidFill>
              </a:rPr>
              <a:t>Medicine</a:t>
            </a:r>
            <a:r>
              <a:rPr lang="fr-FR" sz="2000" i="1" dirty="0">
                <a:solidFill>
                  <a:schemeClr val="accent2"/>
                </a:solidFill>
              </a:rPr>
              <a:t>, 2002, vol5(3), 262-267 </a:t>
            </a:r>
          </a:p>
        </p:txBody>
      </p:sp>
    </p:spTree>
    <p:extLst>
      <p:ext uri="{BB962C8B-B14F-4D97-AF65-F5344CB8AC3E}">
        <p14:creationId xmlns:p14="http://schemas.microsoft.com/office/powerpoint/2010/main" val="195645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010BB-63BE-792D-DA84-17F2E5E6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B6DD5C-9BA7-3FBC-A135-EED90F12C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8385"/>
            <a:ext cx="4608650" cy="441297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Introduction</a:t>
            </a:r>
          </a:p>
          <a:p>
            <a:pPr lvl="1"/>
            <a:r>
              <a:rPr lang="fr-FR" dirty="0"/>
              <a:t>Clonage</a:t>
            </a:r>
          </a:p>
          <a:p>
            <a:pPr lvl="1"/>
            <a:r>
              <a:rPr lang="fr-FR" dirty="0"/>
              <a:t>Problèmes rencontrés</a:t>
            </a:r>
          </a:p>
          <a:p>
            <a:pPr lvl="1"/>
            <a:r>
              <a:rPr lang="fr-FR" dirty="0"/>
              <a:t>Obésité des clones de souris</a:t>
            </a:r>
          </a:p>
          <a:p>
            <a:r>
              <a:rPr lang="fr-FR" dirty="0"/>
              <a:t>Objectif et stratégies de l’étude</a:t>
            </a:r>
          </a:p>
          <a:p>
            <a:r>
              <a:rPr lang="fr-FR" dirty="0"/>
              <a:t>Résultats</a:t>
            </a:r>
          </a:p>
          <a:p>
            <a:pPr lvl="1"/>
            <a:r>
              <a:rPr lang="fr-FR" dirty="0"/>
              <a:t>1 (à définir)</a:t>
            </a:r>
          </a:p>
          <a:p>
            <a:pPr lvl="1"/>
            <a:r>
              <a:rPr lang="fr-FR" dirty="0"/>
              <a:t>2 (à définir)</a:t>
            </a:r>
          </a:p>
          <a:p>
            <a:pPr lvl="1"/>
            <a:r>
              <a:rPr lang="fr-FR" dirty="0"/>
              <a:t>3 (à définir)</a:t>
            </a:r>
          </a:p>
          <a:p>
            <a:pPr lvl="1"/>
            <a:r>
              <a:rPr lang="fr-FR" dirty="0"/>
              <a:t>4 (à définir)</a:t>
            </a:r>
          </a:p>
          <a:p>
            <a:pPr lvl="1"/>
            <a:r>
              <a:rPr lang="fr-FR" dirty="0"/>
              <a:t>5 (à définir)</a:t>
            </a:r>
          </a:p>
          <a:p>
            <a:r>
              <a:rPr lang="fr-FR" dirty="0"/>
              <a:t>Conclusion et perspectives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1.tiff">
            <a:extLst>
              <a:ext uri="{FF2B5EF4-FFF2-40B4-BE49-F238E27FC236}">
                <a16:creationId xmlns:a16="http://schemas.microsoft.com/office/drawing/2014/main" id="{38AD1379-53EC-702D-5C75-1665C70C8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354" y="2390112"/>
            <a:ext cx="3724648" cy="29297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0835B0-C116-B223-B985-CE160F5D8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6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5466E5-AC54-3B2B-8082-A120BFADA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98" y="265170"/>
            <a:ext cx="3141631" cy="753035"/>
          </a:xfrm>
        </p:spPr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DDD0999C-05A5-9EA0-0594-680983C1D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098" y="1326777"/>
            <a:ext cx="5317718" cy="55312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100" b="1" dirty="0">
                <a:solidFill>
                  <a:schemeClr val="accent2"/>
                </a:solidFill>
              </a:rPr>
              <a:t>	Le clonage, définition</a:t>
            </a:r>
          </a:p>
          <a:p>
            <a:pPr marL="457200" lvl="1" indent="0">
              <a:buNone/>
            </a:pPr>
            <a:r>
              <a:rPr lang="fr-FR" sz="2100" dirty="0"/>
              <a:t>Au sens scientifique, le clonage est l’obtention d’un être vivant génétiquement identique à l’original qui lui donne naissance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sz="2100" dirty="0"/>
          </a:p>
          <a:p>
            <a:pPr marL="457200" lvl="1" indent="0">
              <a:buNone/>
            </a:pPr>
            <a:r>
              <a:rPr lang="fr-FR" sz="2100" b="1" dirty="0">
                <a:solidFill>
                  <a:schemeClr val="accent2"/>
                </a:solidFill>
              </a:rPr>
              <a:t>Dolly: 1</a:t>
            </a:r>
            <a:r>
              <a:rPr lang="fr-FR" sz="2100" b="1" baseline="30000" dirty="0">
                <a:solidFill>
                  <a:schemeClr val="accent2"/>
                </a:solidFill>
              </a:rPr>
              <a:t>er</a:t>
            </a:r>
            <a:r>
              <a:rPr lang="fr-FR" sz="2100" b="1" dirty="0">
                <a:solidFill>
                  <a:schemeClr val="accent2"/>
                </a:solidFill>
              </a:rPr>
              <a:t> mammifère cloné</a:t>
            </a:r>
          </a:p>
          <a:p>
            <a:pPr lvl="2"/>
            <a:r>
              <a:rPr lang="fr-FR" sz="1400" dirty="0"/>
              <a:t>Noyau d’une cellule mammaire de l’individu à cloner transféré dans un ovule énucléé.</a:t>
            </a:r>
          </a:p>
          <a:p>
            <a:pPr lvl="2"/>
            <a:r>
              <a:rPr lang="fr-FR" sz="1400" dirty="0"/>
              <a:t>Attention: Terme « génétiquement identique » pas tout à fait correct...</a:t>
            </a:r>
          </a:p>
          <a:p>
            <a:pPr lvl="1"/>
            <a:endParaRPr lang="fr-FR" dirty="0"/>
          </a:p>
        </p:txBody>
      </p:sp>
      <p:pic>
        <p:nvPicPr>
          <p:cNvPr id="5" name="Image 4" descr="2.tiff">
            <a:extLst>
              <a:ext uri="{FF2B5EF4-FFF2-40B4-BE49-F238E27FC236}">
                <a16:creationId xmlns:a16="http://schemas.microsoft.com/office/drawing/2014/main" id="{0AF31CD7-07CC-621E-E14D-03CA68BAE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9038" y="265170"/>
            <a:ext cx="4413337" cy="6152710"/>
          </a:xfrm>
          <a:prstGeom prst="rect">
            <a:avLst/>
          </a:prstGeom>
        </p:spPr>
      </p:pic>
      <p:pic>
        <p:nvPicPr>
          <p:cNvPr id="6" name="Image 5" descr="3.tiff">
            <a:extLst>
              <a:ext uri="{FF2B5EF4-FFF2-40B4-BE49-F238E27FC236}">
                <a16:creationId xmlns:a16="http://schemas.microsoft.com/office/drawing/2014/main" id="{B24107E4-4574-5616-305F-95F0CE135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748" y="2960260"/>
            <a:ext cx="2204580" cy="1845179"/>
          </a:xfrm>
          <a:prstGeom prst="rect">
            <a:avLst/>
          </a:prstGeom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7B21C8-45EA-E75D-AF41-5610653E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84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101D737-F2AC-FDEC-F4BD-98E32B55C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71" y="211213"/>
            <a:ext cx="2779850" cy="605425"/>
          </a:xfrm>
        </p:spPr>
        <p:txBody>
          <a:bodyPr>
            <a:normAutofit fontScale="90000"/>
          </a:bodyPr>
          <a:lstStyle/>
          <a:p>
            <a:r>
              <a:rPr lang="fr-FR" dirty="0"/>
              <a:t>Introduction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5C16DCBE-A943-29B7-8208-88230BB5EB15}"/>
              </a:ext>
            </a:extLst>
          </p:cNvPr>
          <p:cNvSpPr txBox="1">
            <a:spLocks/>
          </p:cNvSpPr>
          <p:nvPr/>
        </p:nvSpPr>
        <p:spPr>
          <a:xfrm>
            <a:off x="552075" y="1778975"/>
            <a:ext cx="9042862" cy="4020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2"/>
                </a:solidFill>
              </a:rPr>
              <a:t>Clonages réussis chez de nombreuses espèces</a:t>
            </a:r>
          </a:p>
          <a:p>
            <a:pPr marL="457200" lvl="1" indent="0">
              <a:buNone/>
            </a:pPr>
            <a:r>
              <a:rPr lang="fr-FR" sz="2000" dirty="0"/>
              <a:t>cependant…</a:t>
            </a:r>
          </a:p>
          <a:p>
            <a:pPr lvl="2"/>
            <a:r>
              <a:rPr lang="fr-FR" sz="2000" dirty="0"/>
              <a:t>des problèmes de santé observés dans les portées clonées, parfois létalité</a:t>
            </a:r>
          </a:p>
          <a:p>
            <a:pPr lvl="2"/>
            <a:r>
              <a:rPr lang="fr-FR" sz="2000" dirty="0"/>
              <a:t>des descendants clonés pas toujours identiques à leur donneur</a:t>
            </a:r>
          </a:p>
          <a:p>
            <a:endParaRPr lang="fr-FR" sz="2000" dirty="0"/>
          </a:p>
          <a:p>
            <a:r>
              <a:rPr lang="fr-FR" sz="2000" dirty="0">
                <a:solidFill>
                  <a:schemeClr val="accent2"/>
                </a:solidFill>
              </a:rPr>
              <a:t>La cause exacte des aberrations observées est encore inconnue</a:t>
            </a:r>
          </a:p>
          <a:p>
            <a:pPr marL="0" indent="0">
              <a:buNone/>
            </a:pPr>
            <a:endParaRPr lang="fr-FR" sz="2000" dirty="0">
              <a:solidFill>
                <a:schemeClr val="accent2"/>
              </a:solidFill>
            </a:endParaRPr>
          </a:p>
          <a:p>
            <a:r>
              <a:rPr lang="fr-FR" sz="2000" dirty="0">
                <a:solidFill>
                  <a:schemeClr val="accent2"/>
                </a:solidFill>
              </a:rPr>
              <a:t> (fiabilité de la méthode de clonage??) </a:t>
            </a:r>
          </a:p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3E00B3-4520-D525-4C57-7F90D343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8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5816ED-AECA-7712-7D4F-5921D68A2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71" y="1421553"/>
            <a:ext cx="6600288" cy="1509537"/>
          </a:xfrm>
        </p:spPr>
        <p:txBody>
          <a:bodyPr>
            <a:normAutofit fontScale="92500" lnSpcReduction="20000"/>
          </a:bodyPr>
          <a:lstStyle/>
          <a:p>
            <a:r>
              <a:rPr lang="fr-FR" sz="2400" b="1" dirty="0">
                <a:solidFill>
                  <a:schemeClr val="accent2"/>
                </a:solidFill>
              </a:rPr>
              <a:t>Souris clonées, quelques observations</a:t>
            </a:r>
          </a:p>
          <a:p>
            <a:pPr marL="0" indent="0">
              <a:buNone/>
            </a:pPr>
            <a:endParaRPr lang="fr-FR" sz="2400" b="1" dirty="0">
              <a:solidFill>
                <a:schemeClr val="accent2"/>
              </a:solidFill>
            </a:endParaRPr>
          </a:p>
          <a:p>
            <a:pPr lvl="1"/>
            <a:r>
              <a:rPr lang="fr-FR" sz="2000" dirty="0"/>
              <a:t>Pas d’altérations comportementales majeures</a:t>
            </a:r>
          </a:p>
          <a:p>
            <a:pPr lvl="1"/>
            <a:r>
              <a:rPr lang="fr-FR" sz="2000" dirty="0"/>
              <a:t>Plus lourdes que animaux contrôles non clonés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C0A6A1-0764-0D6D-7A2A-45AD2818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F378FDF5-9FD3-DD56-7019-5334E0BE4443}"/>
              </a:ext>
            </a:extLst>
          </p:cNvPr>
          <p:cNvSpPr txBox="1">
            <a:spLocks/>
          </p:cNvSpPr>
          <p:nvPr/>
        </p:nvSpPr>
        <p:spPr>
          <a:xfrm>
            <a:off x="213871" y="211213"/>
            <a:ext cx="2779850" cy="6054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/>
              <a:t>Introduction</a:t>
            </a:r>
            <a:endParaRPr lang="fr-FR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7DE353C-5D3C-50B3-7249-B6D8AD488627}"/>
              </a:ext>
            </a:extLst>
          </p:cNvPr>
          <p:cNvSpPr txBox="1">
            <a:spLocks/>
          </p:cNvSpPr>
          <p:nvPr/>
        </p:nvSpPr>
        <p:spPr>
          <a:xfrm>
            <a:off x="888450" y="4199013"/>
            <a:ext cx="6449976" cy="200744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solidFill>
                  <a:schemeClr val="accent2"/>
                </a:solidFill>
              </a:rPr>
              <a:t>Qu’en est-il chez d’autres espèces ?</a:t>
            </a:r>
          </a:p>
          <a:p>
            <a:endParaRPr lang="fr-FR" sz="2800" b="1" dirty="0">
              <a:solidFill>
                <a:schemeClr val="accent2"/>
              </a:solidFill>
            </a:endParaRPr>
          </a:p>
          <a:p>
            <a:pPr lvl="1"/>
            <a:r>
              <a:rPr lang="fr-FR" sz="2400" dirty="0"/>
              <a:t>Des observations semblables faites également chez d’autres espèces</a:t>
            </a:r>
          </a:p>
          <a:p>
            <a:pPr lvl="1"/>
            <a:r>
              <a:rPr lang="fr-FR" sz="2600" dirty="0"/>
              <a:t>Des phénomènes épigénétiques° pouvant survenir au cours de la culture des embryons</a:t>
            </a:r>
          </a:p>
          <a:p>
            <a:endParaRPr lang="fr-FR" dirty="0"/>
          </a:p>
        </p:txBody>
      </p:sp>
      <p:grpSp>
        <p:nvGrpSpPr>
          <p:cNvPr id="8" name="Grouper 3">
            <a:extLst>
              <a:ext uri="{FF2B5EF4-FFF2-40B4-BE49-F238E27FC236}">
                <a16:creationId xmlns:a16="http://schemas.microsoft.com/office/drawing/2014/main" id="{AC6ACB7E-C7D0-9F5F-91A7-48C7BFB2A084}"/>
              </a:ext>
            </a:extLst>
          </p:cNvPr>
          <p:cNvGrpSpPr/>
          <p:nvPr/>
        </p:nvGrpSpPr>
        <p:grpSpPr>
          <a:xfrm>
            <a:off x="7140419" y="905869"/>
            <a:ext cx="3908116" cy="2901078"/>
            <a:chOff x="2564476" y="1995879"/>
            <a:chExt cx="3597437" cy="2568120"/>
          </a:xfrm>
        </p:grpSpPr>
        <p:pic>
          <p:nvPicPr>
            <p:cNvPr id="9" name="Image 8" descr="figure 1.jpg">
              <a:extLst>
                <a:ext uri="{FF2B5EF4-FFF2-40B4-BE49-F238E27FC236}">
                  <a16:creationId xmlns:a16="http://schemas.microsoft.com/office/drawing/2014/main" id="{E430C29D-9D63-4052-E6C9-F9ADCD1A0F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64476" y="1995879"/>
              <a:ext cx="3597437" cy="2568120"/>
            </a:xfrm>
            <a:prstGeom prst="rect">
              <a:avLst/>
            </a:prstGeom>
          </p:spPr>
        </p:pic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A86ACD3-851B-C3FE-2649-1141F80D60FF}"/>
                </a:ext>
              </a:extLst>
            </p:cNvPr>
            <p:cNvSpPr txBox="1"/>
            <p:nvPr/>
          </p:nvSpPr>
          <p:spPr>
            <a:xfrm>
              <a:off x="3209117" y="4093821"/>
              <a:ext cx="992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4AC8B"/>
                  </a:solidFill>
                </a:rPr>
                <a:t>Contrôle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2721C3E-8B05-4EE2-45C0-F45DBF2F5D7D}"/>
                </a:ext>
              </a:extLst>
            </p:cNvPr>
            <p:cNvSpPr txBox="1"/>
            <p:nvPr/>
          </p:nvSpPr>
          <p:spPr>
            <a:xfrm>
              <a:off x="5250252" y="2964694"/>
              <a:ext cx="718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4AC8B"/>
                  </a:solidFill>
                </a:rPr>
                <a:t>Clone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FB108B0C-D687-840E-0223-6EDB95455D92}"/>
                </a:ext>
              </a:extLst>
            </p:cNvPr>
            <p:cNvSpPr txBox="1"/>
            <p:nvPr/>
          </p:nvSpPr>
          <p:spPr>
            <a:xfrm>
              <a:off x="2564476" y="2136857"/>
              <a:ext cx="6838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4AC8B"/>
                  </a:solidFill>
                </a:rPr>
                <a:t>IVEM</a:t>
              </a:r>
            </a:p>
          </p:txBody>
        </p: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6C1956D3-B0EC-FE82-2331-2EDE8E0CA1D1}"/>
              </a:ext>
            </a:extLst>
          </p:cNvPr>
          <p:cNvSpPr txBox="1"/>
          <p:nvPr/>
        </p:nvSpPr>
        <p:spPr>
          <a:xfrm>
            <a:off x="7274320" y="3810113"/>
            <a:ext cx="37742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accent4">
                    <a:lumMod val="75000"/>
                  </a:schemeClr>
                </a:solidFill>
              </a:rPr>
              <a:t>Souris clonées et contrôles</a:t>
            </a:r>
          </a:p>
          <a:p>
            <a:r>
              <a:rPr lang="fr-FR" sz="1400" dirty="0">
                <a:solidFill>
                  <a:schemeClr val="accent4">
                    <a:lumMod val="75000"/>
                  </a:schemeClr>
                </a:solidFill>
              </a:rPr>
              <a:t>(IVEM:  « </a:t>
            </a:r>
            <a:r>
              <a:rPr lang="fr-FR" sz="1400" i="1" dirty="0">
                <a:solidFill>
                  <a:schemeClr val="accent4">
                    <a:lumMod val="75000"/>
                  </a:schemeClr>
                </a:solidFill>
              </a:rPr>
              <a:t>in vitro </a:t>
            </a:r>
            <a:r>
              <a:rPr lang="fr-FR" sz="1400" dirty="0" err="1">
                <a:solidFill>
                  <a:schemeClr val="accent4">
                    <a:lumMod val="75000"/>
                  </a:schemeClr>
                </a:solidFill>
              </a:rPr>
              <a:t>Embryo-manipulated</a:t>
            </a:r>
            <a:r>
              <a:rPr lang="fr-FR" sz="1400" dirty="0">
                <a:solidFill>
                  <a:schemeClr val="accent4">
                    <a:lumMod val="75000"/>
                  </a:schemeClr>
                </a:solidFill>
              </a:rPr>
              <a:t> »)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1F99FC6-CBF8-6613-EA1D-13592305AEF2}"/>
              </a:ext>
            </a:extLst>
          </p:cNvPr>
          <p:cNvSpPr/>
          <p:nvPr/>
        </p:nvSpPr>
        <p:spPr>
          <a:xfrm rot="19334510">
            <a:off x="8432218" y="1549820"/>
            <a:ext cx="2390625" cy="15546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67B6C46-C37A-CE32-6E80-B7ADEC033876}"/>
              </a:ext>
            </a:extLst>
          </p:cNvPr>
          <p:cNvSpPr txBox="1"/>
          <p:nvPr/>
        </p:nvSpPr>
        <p:spPr>
          <a:xfrm>
            <a:off x="1132593" y="6406487"/>
            <a:ext cx="5255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•"/>
            </a:pPr>
            <a:r>
              <a:rPr lang="fr-FR" sz="1000" dirty="0" err="1"/>
              <a:t>Épigénétique</a:t>
            </a:r>
            <a:r>
              <a:rPr lang="fr-FR" sz="1000" dirty="0"/>
              <a:t>: changements au niveau du génome ne modifiant pas la séquence ADN </a:t>
            </a:r>
          </a:p>
          <a:p>
            <a:r>
              <a:rPr lang="fr-FR" sz="1000" dirty="0"/>
              <a:t>mais affectant l’expression des gènes (méthylation des histones par ex...) </a:t>
            </a:r>
          </a:p>
        </p:txBody>
      </p:sp>
    </p:spTree>
    <p:extLst>
      <p:ext uri="{BB962C8B-B14F-4D97-AF65-F5344CB8AC3E}">
        <p14:creationId xmlns:p14="http://schemas.microsoft.com/office/powerpoint/2010/main" val="400670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B71476-7B8C-4E7C-BEA1-965C91A6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79" y="258871"/>
            <a:ext cx="4884222" cy="730685"/>
          </a:xfrm>
        </p:spPr>
        <p:txBody>
          <a:bodyPr/>
          <a:lstStyle/>
          <a:p>
            <a:r>
              <a:rPr lang="fr-FR" dirty="0"/>
              <a:t>Objectif et </a:t>
            </a:r>
            <a:r>
              <a:rPr lang="fr-FR" dirty="0">
                <a:solidFill>
                  <a:schemeClr val="accent5"/>
                </a:solidFill>
              </a:rPr>
              <a:t>stratégies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52E6B9-C2CA-68D1-91C4-39B2ACCC1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D0C20E1-2765-2BF0-8A3C-F87F68C1BB06}"/>
              </a:ext>
            </a:extLst>
          </p:cNvPr>
          <p:cNvSpPr/>
          <p:nvPr/>
        </p:nvSpPr>
        <p:spPr>
          <a:xfrm>
            <a:off x="959519" y="1377864"/>
            <a:ext cx="7721018" cy="2051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B0C3DEF1-35D7-EC0A-291F-D4C29F5BC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519" y="1583594"/>
            <a:ext cx="7631144" cy="21366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Le surpoids observé chez les souris clonées est-il dû au clonage lui-même ou aux manipulations </a:t>
            </a:r>
            <a:r>
              <a:rPr lang="fr-FR" sz="3200" i="1" dirty="0">
                <a:solidFill>
                  <a:schemeClr val="accent2">
                    <a:lumMod val="75000"/>
                  </a:schemeClr>
                </a:solidFill>
              </a:rPr>
              <a:t>in vitro </a:t>
            </a: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  <a:p>
            <a:endParaRPr lang="fr-F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59A83463-C255-955C-34F8-5969DF65F644}"/>
              </a:ext>
            </a:extLst>
          </p:cNvPr>
          <p:cNvSpPr txBox="1">
            <a:spLocks/>
          </p:cNvSpPr>
          <p:nvPr/>
        </p:nvSpPr>
        <p:spPr>
          <a:xfrm>
            <a:off x="705517" y="4667302"/>
            <a:ext cx="7668951" cy="1655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b="1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b="1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sz="2600" dirty="0">
                <a:solidFill>
                  <a:schemeClr val="accent5"/>
                </a:solidFill>
              </a:rPr>
              <a:t>Stratégie expérimentale</a:t>
            </a:r>
          </a:p>
          <a:p>
            <a:pPr lvl="2"/>
            <a:r>
              <a:rPr lang="fr-FR" i="1" dirty="0">
                <a:solidFill>
                  <a:schemeClr val="accent5"/>
                </a:solidFill>
              </a:rPr>
              <a:t>Comparaison de souris clonées ou issues d’embryons manipulés </a:t>
            </a:r>
            <a:r>
              <a:rPr lang="fr-FR" dirty="0">
                <a:solidFill>
                  <a:schemeClr val="accent5"/>
                </a:solidFill>
              </a:rPr>
              <a:t>in vitro </a:t>
            </a:r>
            <a:r>
              <a:rPr lang="fr-FR" i="1" dirty="0">
                <a:solidFill>
                  <a:schemeClr val="accent5"/>
                </a:solidFill>
              </a:rPr>
              <a:t>(phénotype, comportement, métabolisme)</a:t>
            </a:r>
          </a:p>
          <a:p>
            <a:pPr lvl="2"/>
            <a:r>
              <a:rPr lang="fr-FR" i="1" dirty="0">
                <a:solidFill>
                  <a:schemeClr val="accent5"/>
                </a:solidFill>
              </a:rPr>
              <a:t>Etude de la descendance (l’obésité est-elle transmise?)</a:t>
            </a:r>
          </a:p>
          <a:p>
            <a:pPr lvl="2"/>
            <a:endParaRPr lang="fr-FR" i="1" dirty="0"/>
          </a:p>
          <a:p>
            <a:pPr lvl="2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75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Facette</Template>
  <TotalTime>39</TotalTime>
  <Words>306</Words>
  <Application>Microsoft Macintosh PowerPoint</Application>
  <PresentationFormat>Grand écran</PresentationFormat>
  <Paragraphs>63</Paragraphs>
  <Slides>6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Liens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Aptos</vt:lpstr>
      <vt:lpstr>Arial</vt:lpstr>
      <vt:lpstr>Trebuchet MS</vt:lpstr>
      <vt:lpstr>Wingdings 3</vt:lpstr>
      <vt:lpstr>Facette</vt:lpstr>
      <vt:lpstr>MATZE:methodo%20:Poly_Me%CC%81thodo_2012.doc!OLE_LINK1</vt:lpstr>
      <vt:lpstr>TITRE</vt:lpstr>
      <vt:lpstr>Plan</vt:lpstr>
      <vt:lpstr>Introduction</vt:lpstr>
      <vt:lpstr>Introduction</vt:lpstr>
      <vt:lpstr>Présentation PowerPoint</vt:lpstr>
      <vt:lpstr>Objectif et stratégies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Martine Thomas</dc:creator>
  <cp:lastModifiedBy>Martine Thomas</cp:lastModifiedBy>
  <cp:revision>4</cp:revision>
  <dcterms:created xsi:type="dcterms:W3CDTF">2024-10-03T21:26:15Z</dcterms:created>
  <dcterms:modified xsi:type="dcterms:W3CDTF">2024-10-03T22:05:29Z</dcterms:modified>
</cp:coreProperties>
</file>